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3" r:id="rId17"/>
    <p:sldId id="272" r:id="rId18"/>
    <p:sldId id="273" r:id="rId19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54865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27726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80944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2028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34897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3171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06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00996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4585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8196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44806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AAB99-F9DB-4A03-A144-8B6A21279ABC}" type="datetimeFigureOut">
              <a:rPr lang="nb-NO" smtClean="0"/>
              <a:t>17.10.2016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B0B1B-3DE4-4253-9161-5C0769BE024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0618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lod-cloud.net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vapour.sourceforge.net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yangyu.com/foaf.rdf#liyan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/>
              <a:t>Linked</a:t>
            </a:r>
            <a:r>
              <a:rPr lang="nb-NO" dirty="0"/>
              <a:t> Open Data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Linked Data Web that can be processed by</a:t>
            </a:r>
          </a:p>
          <a:p>
            <a:r>
              <a:rPr lang="nb-NO" dirty="0" err="1"/>
              <a:t>machines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95937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Publishing RDF Data on the Web</a:t>
            </a:r>
            <a:br>
              <a:rPr lang="en-US" dirty="0"/>
            </a:br>
            <a:r>
              <a:rPr lang="en-US" sz="3600" dirty="0"/>
              <a:t>Step 1: Identifying things by using URIs</a:t>
            </a:r>
            <a:br>
              <a:rPr lang="en-US" dirty="0"/>
            </a:b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URI </a:t>
            </a:r>
            <a:r>
              <a:rPr lang="nb-NO" dirty="0" err="1"/>
              <a:t>Aliases</a:t>
            </a:r>
            <a:endParaRPr lang="nb-NO" dirty="0"/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r>
              <a:rPr lang="nb-NO" dirty="0">
                <a:solidFill>
                  <a:srgbClr val="000000"/>
                </a:solidFill>
                <a:latin typeface="YhbgdqGjnffrTxvfbjAdvP4C4E51"/>
              </a:rPr>
              <a:t>&lt;</a:t>
            </a:r>
            <a:r>
              <a:rPr lang="nb-NO" dirty="0" err="1">
                <a:solidFill>
                  <a:srgbClr val="000000"/>
                </a:solidFill>
                <a:latin typeface="JldkkdRvkhdxJqhnfjAdvP8E20"/>
              </a:rPr>
              <a:t>owl:sameAs</a:t>
            </a:r>
            <a:r>
              <a:rPr lang="nb-NO" dirty="0">
                <a:solidFill>
                  <a:srgbClr val="000000"/>
                </a:solidFill>
                <a:latin typeface="JldkkdRvkhdxJqhnfjAdvP8E20"/>
              </a:rPr>
              <a:t> </a:t>
            </a:r>
            <a:r>
              <a:rPr lang="nb-NO" dirty="0">
                <a:solidFill>
                  <a:srgbClr val="000000"/>
                </a:solidFill>
                <a:latin typeface="LsxvtyDqkbmfYkbvhvAdvP8DFB"/>
              </a:rPr>
              <a:t>rdf:resource</a:t>
            </a:r>
            <a:r>
              <a:rPr lang="nb-NO" dirty="0">
                <a:solidFill>
                  <a:srgbClr val="000000"/>
                </a:solidFill>
                <a:latin typeface="HsgcjnYmffhmRbxxnyAdvP4C4E74"/>
              </a:rPr>
              <a:t>¼</a:t>
            </a:r>
            <a:r>
              <a:rPr lang="nb-NO" dirty="0">
                <a:solidFill>
                  <a:srgbClr val="000000"/>
                </a:solidFill>
                <a:latin typeface="LsxvtyDqkbmfYkbvhvAdvP8DFB"/>
              </a:rPr>
              <a:t>"</a:t>
            </a:r>
            <a:r>
              <a:rPr lang="nb-NO" dirty="0">
                <a:solidFill>
                  <a:srgbClr val="0000FF"/>
                </a:solidFill>
                <a:latin typeface="LsxvtyDqkbmfYkbvhvAdvP8DFB"/>
              </a:rPr>
              <a:t>http://identi.ca/</a:t>
            </a:r>
            <a:r>
              <a:rPr lang="nb-NO" dirty="0" err="1">
                <a:solidFill>
                  <a:srgbClr val="0000FF"/>
                </a:solidFill>
                <a:latin typeface="LsxvtyDqkbmfYkbvhvAdvP8DFB"/>
              </a:rPr>
              <a:t>user</a:t>
            </a:r>
            <a:r>
              <a:rPr lang="nb-NO" dirty="0">
                <a:solidFill>
                  <a:srgbClr val="0000FF"/>
                </a:solidFill>
                <a:latin typeface="LsxvtyDqkbmfYkbvhvAdvP8DFB"/>
              </a:rPr>
              <a:t>/45563</a:t>
            </a:r>
            <a:r>
              <a:rPr lang="nb-NO" dirty="0">
                <a:solidFill>
                  <a:srgbClr val="000000"/>
                </a:solidFill>
                <a:latin typeface="LsxvtyDqkbmfYkbvhvAdvP8DFB"/>
              </a:rPr>
              <a:t>"/</a:t>
            </a:r>
            <a:r>
              <a:rPr lang="nb-NO" dirty="0">
                <a:solidFill>
                  <a:srgbClr val="000000"/>
                </a:solidFill>
                <a:latin typeface="YhbgdqGjnffrTxvfbjAdvP4C4E51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824182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Publishing RDF Data on the Web</a:t>
            </a:r>
            <a:br>
              <a:rPr lang="en-US" dirty="0"/>
            </a:br>
            <a:r>
              <a:rPr lang="en-US" sz="3200" dirty="0"/>
              <a:t>Step 2: Choosing vocabularies for RDF data</a:t>
            </a:r>
            <a:endParaRPr lang="nb-N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Always try to use terms defined in one or more ontologies.</a:t>
            </a:r>
          </a:p>
          <a:p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inventing</a:t>
            </a:r>
            <a:r>
              <a:rPr lang="nb-NO" dirty="0"/>
              <a:t> </a:t>
            </a:r>
            <a:r>
              <a:rPr lang="en-US" dirty="0"/>
              <a:t>your own ontology, you should always use the terms from well-known existing </a:t>
            </a:r>
            <a:r>
              <a:rPr lang="nb-NO" dirty="0" err="1"/>
              <a:t>ontologies</a:t>
            </a:r>
            <a:r>
              <a:rPr lang="nb-NO" dirty="0"/>
              <a:t>:</a:t>
            </a:r>
            <a:endParaRPr lang="en-US" dirty="0"/>
          </a:p>
          <a:p>
            <a:pPr lvl="1"/>
            <a:r>
              <a:rPr lang="en-US" dirty="0"/>
              <a:t>Friend-of-a-Friend (FOAF): terms for describing people</a:t>
            </a:r>
          </a:p>
          <a:p>
            <a:pPr lvl="1"/>
            <a:r>
              <a:rPr lang="nb-NO" dirty="0"/>
              <a:t>Dublin </a:t>
            </a:r>
            <a:r>
              <a:rPr lang="nb-NO" dirty="0" err="1"/>
              <a:t>Core</a:t>
            </a:r>
            <a:r>
              <a:rPr lang="nb-NO" dirty="0"/>
              <a:t> (DC): terms for general metadata </a:t>
            </a:r>
            <a:r>
              <a:rPr lang="nb-NO" dirty="0" err="1"/>
              <a:t>attributes</a:t>
            </a:r>
            <a:endParaRPr lang="nb-NO" dirty="0"/>
          </a:p>
          <a:p>
            <a:pPr lvl="1"/>
            <a:r>
              <a:rPr lang="en-US" dirty="0"/>
              <a:t>Semantically-Interlinked Online Communities (SIOC): terms for describing </a:t>
            </a:r>
            <a:r>
              <a:rPr lang="nb-NO" dirty="0"/>
              <a:t>online </a:t>
            </a:r>
            <a:r>
              <a:rPr lang="nb-NO" dirty="0" err="1"/>
              <a:t>communities</a:t>
            </a:r>
            <a:endParaRPr lang="nb-NO" dirty="0"/>
          </a:p>
          <a:p>
            <a:pPr lvl="1"/>
            <a:r>
              <a:rPr lang="en-US" dirty="0"/>
              <a:t>Description of a Project (DOAP): terms for describing projects</a:t>
            </a:r>
          </a:p>
          <a:p>
            <a:pPr lvl="1"/>
            <a:r>
              <a:rPr lang="en-US" dirty="0"/>
              <a:t>Music Ontology: terms for describing artists, albums and tracks</a:t>
            </a:r>
          </a:p>
          <a:p>
            <a:pPr lvl="1"/>
            <a:r>
              <a:rPr lang="en-US" dirty="0"/>
              <a:t>Review Vocabulary: terms for representing reviews</a:t>
            </a:r>
            <a:endParaRPr lang="nb-NO" dirty="0">
              <a:solidFill>
                <a:srgbClr val="000000"/>
              </a:solidFill>
              <a:latin typeface="YhbgdqGjnffrTxvfbjAdvP4C4E51"/>
            </a:endParaRPr>
          </a:p>
        </p:txBody>
      </p:sp>
    </p:spTree>
    <p:extLst>
      <p:ext uri="{BB962C8B-B14F-4D97-AF65-F5344CB8AC3E}">
        <p14:creationId xmlns:p14="http://schemas.microsoft.com/office/powerpoint/2010/main" val="2049282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Publishing RDF Data on the Web</a:t>
            </a:r>
            <a:br>
              <a:rPr lang="en-US" dirty="0"/>
            </a:br>
            <a:r>
              <a:rPr lang="en-US" sz="3200" dirty="0"/>
              <a:t>Step 3: Producing RDF statements to describe the things</a:t>
            </a:r>
            <a:endParaRPr lang="nb-N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b-NO" dirty="0" err="1">
                <a:solidFill>
                  <a:srgbClr val="000000"/>
                </a:solidFill>
                <a:latin typeface="YhbgdqGjnffrTxvfbjAdvP4C4E51"/>
              </a:rPr>
              <a:t>Describe</a:t>
            </a:r>
            <a:r>
              <a:rPr lang="nb-NO" dirty="0">
                <a:solidFill>
                  <a:srgbClr val="000000"/>
                </a:solidFill>
                <a:latin typeface="YhbgdqGjnffrTxvfbjAdvP4C4E51"/>
              </a:rPr>
              <a:t> </a:t>
            </a:r>
            <a:r>
              <a:rPr lang="nb-NO" dirty="0" err="1">
                <a:solidFill>
                  <a:srgbClr val="000000"/>
                </a:solidFill>
                <a:latin typeface="YhbgdqGjnffrTxvfbjAdvP4C4E51"/>
              </a:rPr>
              <a:t>the</a:t>
            </a:r>
            <a:r>
              <a:rPr lang="nb-NO" dirty="0">
                <a:solidFill>
                  <a:srgbClr val="000000"/>
                </a:solidFill>
                <a:latin typeface="YhbgdqGjnffrTxvfbjAdvP4C4E51"/>
              </a:rPr>
              <a:t> </a:t>
            </a:r>
            <a:r>
              <a:rPr lang="nb-NO" dirty="0" err="1">
                <a:solidFill>
                  <a:srgbClr val="000000"/>
                </a:solidFill>
                <a:latin typeface="YhbgdqGjnffrTxvfbjAdvP4C4E51"/>
              </a:rPr>
              <a:t>things</a:t>
            </a:r>
            <a:r>
              <a:rPr lang="nb-NO" dirty="0">
                <a:solidFill>
                  <a:srgbClr val="000000"/>
                </a:solidFill>
                <a:latin typeface="YhbgdqGjnffrTxvfbjAdvP4C4E51"/>
              </a:rPr>
              <a:t>, I </a:t>
            </a:r>
            <a:r>
              <a:rPr lang="nb-NO" dirty="0" err="1">
                <a:solidFill>
                  <a:srgbClr val="000000"/>
                </a:solidFill>
                <a:latin typeface="YhbgdqGjnffrTxvfbjAdvP4C4E51"/>
              </a:rPr>
              <a:t>suppose</a:t>
            </a:r>
            <a:r>
              <a:rPr lang="nb-NO" dirty="0">
                <a:solidFill>
                  <a:srgbClr val="000000"/>
                </a:solidFill>
                <a:latin typeface="YhbgdqGjnffrTxvfbjAdvP4C4E51"/>
              </a:rPr>
              <a:t>. The </a:t>
            </a:r>
            <a:r>
              <a:rPr lang="nb-NO" dirty="0" err="1">
                <a:solidFill>
                  <a:srgbClr val="000000"/>
                </a:solidFill>
                <a:latin typeface="YhbgdqGjnffrTxvfbjAdvP4C4E51"/>
              </a:rPr>
              <a:t>text</a:t>
            </a:r>
            <a:r>
              <a:rPr lang="nb-NO" dirty="0">
                <a:solidFill>
                  <a:srgbClr val="000000"/>
                </a:solidFill>
                <a:latin typeface="YhbgdqGjnffrTxvfbjAdvP4C4E51"/>
              </a:rPr>
              <a:t> book </a:t>
            </a:r>
            <a:r>
              <a:rPr lang="nb-NO" dirty="0" err="1">
                <a:solidFill>
                  <a:srgbClr val="000000"/>
                </a:solidFill>
                <a:latin typeface="YhbgdqGjnffrTxvfbjAdvP4C4E51"/>
              </a:rPr>
              <a:t>skipped</a:t>
            </a:r>
            <a:r>
              <a:rPr lang="nb-NO" dirty="0">
                <a:solidFill>
                  <a:srgbClr val="000000"/>
                </a:solidFill>
                <a:latin typeface="YhbgdqGjnffrTxvfbjAdvP4C4E51"/>
              </a:rPr>
              <a:t> </a:t>
            </a:r>
            <a:r>
              <a:rPr lang="nb-NO" dirty="0" err="1">
                <a:solidFill>
                  <a:srgbClr val="000000"/>
                </a:solidFill>
                <a:latin typeface="YhbgdqGjnffrTxvfbjAdvP4C4E51"/>
              </a:rPr>
              <a:t>this</a:t>
            </a:r>
            <a:r>
              <a:rPr lang="nb-NO" dirty="0">
                <a:solidFill>
                  <a:srgbClr val="000000"/>
                </a:solidFill>
                <a:latin typeface="YhbgdqGjnffrTxvfbjAdvP4C4E51"/>
              </a:rPr>
              <a:t> </a:t>
            </a:r>
            <a:r>
              <a:rPr lang="nb-NO" dirty="0" err="1">
                <a:solidFill>
                  <a:srgbClr val="000000"/>
                </a:solidFill>
                <a:latin typeface="YhbgdqGjnffrTxvfbjAdvP4C4E51"/>
              </a:rPr>
              <a:t>one</a:t>
            </a:r>
            <a:r>
              <a:rPr lang="nb-NO" dirty="0">
                <a:solidFill>
                  <a:srgbClr val="000000"/>
                </a:solidFill>
                <a:latin typeface="YhbgdqGjnffrTxvfbjAdvP4C4E51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227630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Publishing RDF Data on the Web</a:t>
            </a:r>
            <a:br>
              <a:rPr lang="en-US" dirty="0"/>
            </a:br>
            <a:r>
              <a:rPr lang="en-US" sz="3200" dirty="0"/>
              <a:t>Step 4: Creating RDF links to other RDF data sets</a:t>
            </a:r>
            <a:endParaRPr lang="nb-NO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1681310"/>
            <a:ext cx="9858375" cy="4811989"/>
          </a:xfrm>
        </p:spPr>
      </p:pic>
    </p:spTree>
    <p:extLst>
      <p:ext uri="{BB962C8B-B14F-4D97-AF65-F5344CB8AC3E}">
        <p14:creationId xmlns:p14="http://schemas.microsoft.com/office/powerpoint/2010/main" val="2345456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Publishing RDF Data on the Web</a:t>
            </a:r>
            <a:br>
              <a:rPr lang="en-US" dirty="0"/>
            </a:br>
            <a:r>
              <a:rPr lang="en-US" sz="3200" dirty="0"/>
              <a:t>Step 4: Creating RDF links to other RDF data sets</a:t>
            </a:r>
            <a:endParaRPr lang="nb-N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Creating</a:t>
            </a:r>
            <a:r>
              <a:rPr lang="nb-NO" dirty="0"/>
              <a:t> links </a:t>
            </a:r>
            <a:r>
              <a:rPr lang="nb-NO" dirty="0" err="1"/>
              <a:t>manually</a:t>
            </a:r>
            <a:endParaRPr lang="nb-NO" dirty="0"/>
          </a:p>
          <a:p>
            <a:pPr lvl="1"/>
            <a:r>
              <a:rPr lang="en-US" dirty="0"/>
              <a:t>Understand the available linked datasets by studying available datasets. </a:t>
            </a:r>
            <a:r>
              <a:rPr lang="en-US" dirty="0">
                <a:hlinkClick r:id="rId2"/>
              </a:rPr>
              <a:t>http://lod-cloud.net/</a:t>
            </a:r>
            <a:endParaRPr lang="en-US" dirty="0"/>
          </a:p>
          <a:p>
            <a:pPr lvl="1"/>
            <a:r>
              <a:rPr lang="en-US" dirty="0"/>
              <a:t>Find the URIs as your linking targets</a:t>
            </a:r>
            <a:endParaRPr lang="nb-NO" dirty="0"/>
          </a:p>
          <a:p>
            <a:r>
              <a:rPr lang="nb-NO" dirty="0" err="1"/>
              <a:t>Creating</a:t>
            </a:r>
            <a:r>
              <a:rPr lang="nb-NO" dirty="0"/>
              <a:t> links </a:t>
            </a:r>
            <a:r>
              <a:rPr lang="nb-NO" dirty="0" err="1"/>
              <a:t>automatically</a:t>
            </a:r>
            <a:endParaRPr lang="nb-NO" dirty="0"/>
          </a:p>
          <a:p>
            <a:pPr lvl="1"/>
            <a:r>
              <a:rPr lang="en-US" dirty="0"/>
              <a:t>At the time of this writing, there is still a lack of good and easy-to-use tools to automatically generate RDF links.</a:t>
            </a:r>
          </a:p>
          <a:p>
            <a:pPr lvl="1"/>
            <a:r>
              <a:rPr lang="en-US" dirty="0"/>
              <a:t>Domain specific algorithms.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56755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Publishing RDF Data on the Web</a:t>
            </a:r>
            <a:br>
              <a:rPr lang="en-US" dirty="0"/>
            </a:br>
            <a:r>
              <a:rPr lang="en-US" sz="3200" dirty="0"/>
              <a:t>Step 5: Serving your RDF triples on the Web</a:t>
            </a:r>
            <a:endParaRPr lang="nb-N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Web server must be able to recognize the MIME-type application/</a:t>
            </a:r>
            <a:r>
              <a:rPr lang="nb-NO" dirty="0" err="1"/>
              <a:t>rdf+xml</a:t>
            </a:r>
            <a:r>
              <a:rPr lang="nb-NO" dirty="0"/>
              <a:t>.</a:t>
            </a:r>
          </a:p>
          <a:p>
            <a:r>
              <a:rPr lang="en-US" dirty="0"/>
              <a:t>Your Web server has to implement the 303 redirect, unless you choose hash URIs.</a:t>
            </a:r>
          </a:p>
          <a:p>
            <a:r>
              <a:rPr lang="en-US" dirty="0"/>
              <a:t>You should include links to other data sources, so a client can continue its navigation when it visits your data file.</a:t>
            </a:r>
          </a:p>
          <a:p>
            <a:r>
              <a:rPr lang="en-US" dirty="0"/>
              <a:t>You should also make sure there are external RDF links pointing at URIs contained in your data file.</a:t>
            </a:r>
          </a:p>
          <a:p>
            <a:r>
              <a:rPr lang="nb-NO" dirty="0">
                <a:hlinkClick r:id="rId2"/>
              </a:rPr>
              <a:t>http://vapour.sourceforge.net/</a:t>
            </a:r>
            <a:r>
              <a:rPr lang="nb-NO" dirty="0"/>
              <a:t> </a:t>
            </a:r>
            <a:r>
              <a:rPr lang="nb-NO" dirty="0" err="1"/>
              <a:t>Validator</a:t>
            </a:r>
            <a:r>
              <a:rPr lang="nb-NO" dirty="0"/>
              <a:t>.</a:t>
            </a:r>
            <a:endParaRPr lang="en-US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43208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Publishing RDF Data on the Web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35440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dirty="0" err="1"/>
              <a:t>Steps</a:t>
            </a:r>
            <a:r>
              <a:rPr lang="nb-NO" dirty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Identifying things by using URIs.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Choosing vocabularies for RDF data.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Producing RDF statements to described the things.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Creating RDF links to other RDF data sets.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Serving your RDF triples on the Web.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78477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Consumption of Linked Data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There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search</a:t>
            </a:r>
            <a:r>
              <a:rPr lang="nb-NO" dirty="0"/>
              <a:t> </a:t>
            </a:r>
            <a:r>
              <a:rPr lang="nb-NO" dirty="0" err="1"/>
              <a:t>engines</a:t>
            </a:r>
            <a:endParaRPr lang="nb-NO" dirty="0"/>
          </a:p>
          <a:p>
            <a:r>
              <a:rPr lang="nb-NO" dirty="0" err="1"/>
              <a:t>Browsers</a:t>
            </a:r>
            <a:endParaRPr lang="nb-NO" dirty="0"/>
          </a:p>
          <a:p>
            <a:r>
              <a:rPr lang="nb-NO" dirty="0" err="1"/>
              <a:t>Other</a:t>
            </a:r>
            <a:r>
              <a:rPr lang="nb-NO" dirty="0"/>
              <a:t> </a:t>
            </a:r>
            <a:r>
              <a:rPr lang="nb-NO" dirty="0" err="1"/>
              <a:t>applications</a:t>
            </a:r>
            <a:endParaRPr lang="nb-NO" dirty="0"/>
          </a:p>
          <a:p>
            <a:r>
              <a:rPr lang="en-US" dirty="0"/>
              <a:t>Semantic Web Search Engine for Human Eyes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58095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54" y="106746"/>
            <a:ext cx="10260623" cy="664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10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Concept of Linked Data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Originally proposed by Tim Berners-Lee in 2006</a:t>
            </a:r>
          </a:p>
          <a:p>
            <a:r>
              <a:rPr lang="nb-NO" dirty="0"/>
              <a:t>Data </a:t>
            </a:r>
            <a:r>
              <a:rPr lang="en-US" dirty="0"/>
              <a:t>published on the Web in such a way that it is machine-readable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basic idea:</a:t>
            </a:r>
          </a:p>
          <a:p>
            <a:r>
              <a:rPr lang="en-US" dirty="0"/>
              <a:t>Use the RDF data model to publish structured data on the Web.</a:t>
            </a:r>
          </a:p>
          <a:p>
            <a:r>
              <a:rPr lang="en-US" dirty="0"/>
              <a:t>Use RDF links to interlink data from different data sources.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65230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Linked</a:t>
            </a:r>
            <a:r>
              <a:rPr lang="nb-NO" dirty="0"/>
              <a:t> Data Web vs. </a:t>
            </a:r>
            <a:r>
              <a:rPr lang="nb-NO" dirty="0" err="1"/>
              <a:t>Traditional</a:t>
            </a:r>
            <a:r>
              <a:rPr lang="nb-NO" dirty="0"/>
              <a:t> Web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Linked</a:t>
            </a:r>
            <a:r>
              <a:rPr lang="nb-NO" dirty="0"/>
              <a:t> Data Web		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Anyone can publish anything at his/her will, at any time.</a:t>
            </a:r>
            <a:endParaRPr lang="nb-NO" dirty="0"/>
          </a:p>
          <a:p>
            <a:r>
              <a:rPr lang="nb-NO" dirty="0" err="1"/>
              <a:t>Publish</a:t>
            </a:r>
            <a:r>
              <a:rPr lang="nb-NO" dirty="0"/>
              <a:t> RDF </a:t>
            </a:r>
            <a:r>
              <a:rPr lang="nb-NO" dirty="0" err="1"/>
              <a:t>documents</a:t>
            </a:r>
            <a:endParaRPr lang="nb-NO" dirty="0"/>
          </a:p>
          <a:p>
            <a:r>
              <a:rPr lang="nb-NO" dirty="0"/>
              <a:t>Access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browsers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navigate</a:t>
            </a:r>
            <a:r>
              <a:rPr lang="nb-NO" dirty="0"/>
              <a:t> RDF links</a:t>
            </a:r>
          </a:p>
          <a:p>
            <a:r>
              <a:rPr lang="nb-NO" dirty="0" err="1"/>
              <a:t>Typed</a:t>
            </a:r>
            <a:r>
              <a:rPr lang="nb-NO" dirty="0"/>
              <a:t> </a:t>
            </a:r>
            <a:r>
              <a:rPr lang="nb-NO" dirty="0" err="1"/>
              <a:t>hyperlinks</a:t>
            </a:r>
            <a:endParaRPr lang="nb-NO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b-NO" dirty="0" err="1"/>
              <a:t>Traditional</a:t>
            </a:r>
            <a:r>
              <a:rPr lang="nb-NO" dirty="0"/>
              <a:t> Web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Anyone can publish anything at his/her will, at any time.</a:t>
            </a:r>
          </a:p>
          <a:p>
            <a:r>
              <a:rPr lang="en-US" dirty="0"/>
              <a:t>Publish HTML documents </a:t>
            </a:r>
          </a:p>
          <a:p>
            <a:r>
              <a:rPr lang="en-US" dirty="0"/>
              <a:t>Access with web browsers </a:t>
            </a:r>
          </a:p>
          <a:p>
            <a:r>
              <a:rPr lang="en-US" dirty="0" err="1"/>
              <a:t>Untyped</a:t>
            </a:r>
            <a:r>
              <a:rPr lang="en-US" dirty="0"/>
              <a:t> hyperlinks</a:t>
            </a:r>
          </a:p>
        </p:txBody>
      </p:sp>
    </p:spTree>
    <p:extLst>
      <p:ext uri="{BB962C8B-B14F-4D97-AF65-F5344CB8AC3E}">
        <p14:creationId xmlns:p14="http://schemas.microsoft.com/office/powerpoint/2010/main" val="789133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 Rules of Linked Data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456798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Rule 1. Use URIs as names for things.</a:t>
            </a:r>
          </a:p>
          <a:p>
            <a:r>
              <a:rPr lang="en-US" dirty="0"/>
              <a:t>Rule 2. Use HTTP URIs so that a client (machine or human reader) can look up </a:t>
            </a:r>
            <a:r>
              <a:rPr lang="nb-NO" dirty="0" err="1"/>
              <a:t>these</a:t>
            </a:r>
            <a:r>
              <a:rPr lang="nb-NO" dirty="0"/>
              <a:t> </a:t>
            </a:r>
            <a:r>
              <a:rPr lang="nb-NO" dirty="0" err="1"/>
              <a:t>names</a:t>
            </a:r>
            <a:r>
              <a:rPr lang="nb-NO" dirty="0"/>
              <a:t>.</a:t>
            </a:r>
          </a:p>
          <a:p>
            <a:r>
              <a:rPr lang="en-US" dirty="0"/>
              <a:t>Rule 3. When someone looks up a URI, useful information should be provided.</a:t>
            </a:r>
          </a:p>
          <a:p>
            <a:r>
              <a:rPr lang="en-US" dirty="0"/>
              <a:t>Rule 4. Include links to other URIs, so that a client can discover more things.</a:t>
            </a:r>
            <a:endParaRPr lang="nb-NO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4946" y="1825625"/>
            <a:ext cx="565885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b-NO" sz="3200" dirty="0"/>
              <a:t>For a given </a:t>
            </a:r>
            <a:r>
              <a:rPr lang="nb-NO" sz="3200" dirty="0" err="1"/>
              <a:t>resource</a:t>
            </a:r>
            <a:r>
              <a:rPr lang="nb-NO" sz="3200" dirty="0"/>
              <a:t> or </a:t>
            </a:r>
            <a:r>
              <a:rPr lang="nb-NO" sz="3200" dirty="0" err="1"/>
              <a:t>concept</a:t>
            </a:r>
            <a:r>
              <a:rPr lang="nb-NO" sz="3200" dirty="0"/>
              <a:t> </a:t>
            </a:r>
            <a:r>
              <a:rPr lang="nb-NO" sz="3200" dirty="0" err="1"/>
              <a:t>we</a:t>
            </a:r>
            <a:r>
              <a:rPr lang="nb-NO" sz="3200" dirty="0"/>
              <a:t> </a:t>
            </a:r>
            <a:r>
              <a:rPr lang="nb-NO" sz="3200" dirty="0" err="1"/>
              <a:t>should</a:t>
            </a:r>
            <a:r>
              <a:rPr lang="nb-NO" sz="3200" dirty="0"/>
              <a:t> </a:t>
            </a:r>
            <a:r>
              <a:rPr lang="nb-NO" sz="3200" dirty="0" err="1"/>
              <a:t>use</a:t>
            </a:r>
            <a:r>
              <a:rPr lang="nb-NO" sz="3200" dirty="0"/>
              <a:t> a </a:t>
            </a:r>
            <a:r>
              <a:rPr lang="nb-NO" sz="3200" dirty="0" err="1"/>
              <a:t>unique</a:t>
            </a:r>
            <a:r>
              <a:rPr lang="nb-NO" sz="3200" dirty="0"/>
              <a:t> and universal </a:t>
            </a:r>
            <a:r>
              <a:rPr lang="nb-NO" sz="3200" dirty="0" err="1"/>
              <a:t>name</a:t>
            </a:r>
            <a:r>
              <a:rPr lang="nb-NO" sz="3200" dirty="0"/>
              <a:t> to </a:t>
            </a:r>
            <a:r>
              <a:rPr lang="nb-NO" sz="3200" dirty="0" err="1"/>
              <a:t>identify</a:t>
            </a:r>
            <a:r>
              <a:rPr lang="nb-NO" sz="3200" dirty="0"/>
              <a:t> it.</a:t>
            </a:r>
          </a:p>
          <a:p>
            <a:pPr marL="0" indent="0">
              <a:buNone/>
            </a:pPr>
            <a:endParaRPr lang="nb-NO" sz="3200" dirty="0"/>
          </a:p>
          <a:p>
            <a:pPr marL="0" indent="0">
              <a:buNone/>
            </a:pPr>
            <a:r>
              <a:rPr lang="nb-NO" sz="3200" dirty="0" err="1"/>
              <a:t>Avoids</a:t>
            </a:r>
            <a:r>
              <a:rPr lang="nb-NO" sz="3200" dirty="0"/>
              <a:t>: </a:t>
            </a:r>
          </a:p>
          <a:p>
            <a:r>
              <a:rPr lang="en-US" dirty="0"/>
              <a:t>The same name in different documents referring to completely different </a:t>
            </a:r>
            <a:r>
              <a:rPr lang="nb-NO" dirty="0" err="1"/>
              <a:t>resources</a:t>
            </a:r>
            <a:r>
              <a:rPr lang="nb-NO" dirty="0"/>
              <a:t> or </a:t>
            </a:r>
            <a:r>
              <a:rPr lang="nb-NO" dirty="0" err="1"/>
              <a:t>concepts</a:t>
            </a:r>
            <a:r>
              <a:rPr lang="nb-NO" dirty="0"/>
              <a:t>.</a:t>
            </a:r>
          </a:p>
          <a:p>
            <a:r>
              <a:rPr lang="en-US" dirty="0"/>
              <a:t>A given resource or concept being represented by different names in different documents.</a:t>
            </a:r>
            <a:endParaRPr lang="nb-NO" sz="3200" dirty="0"/>
          </a:p>
        </p:txBody>
      </p:sp>
    </p:spTree>
    <p:extLst>
      <p:ext uri="{BB962C8B-B14F-4D97-AF65-F5344CB8AC3E}">
        <p14:creationId xmlns:p14="http://schemas.microsoft.com/office/powerpoint/2010/main" val="2939432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 Rules of Linked Data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456798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Rule 1. Use URIs as names for things.</a:t>
            </a:r>
          </a:p>
          <a:p>
            <a:r>
              <a:rPr lang="en-US" b="1" dirty="0"/>
              <a:t>Rule 2. Use HTTP URIs so that a client (machine or human reader) can look up </a:t>
            </a:r>
            <a:r>
              <a:rPr lang="nb-NO" b="1" dirty="0" err="1"/>
              <a:t>these</a:t>
            </a:r>
            <a:r>
              <a:rPr lang="nb-NO" b="1" dirty="0"/>
              <a:t> </a:t>
            </a:r>
            <a:r>
              <a:rPr lang="nb-NO" b="1" dirty="0" err="1"/>
              <a:t>names</a:t>
            </a:r>
            <a:r>
              <a:rPr lang="nb-NO" b="1" dirty="0"/>
              <a:t>.</a:t>
            </a:r>
          </a:p>
          <a:p>
            <a:r>
              <a:rPr lang="en-US" dirty="0"/>
              <a:t>Rule 3. When someone looks up a URI, useful information should be provided.</a:t>
            </a:r>
          </a:p>
          <a:p>
            <a:r>
              <a:rPr lang="en-US" dirty="0"/>
              <a:t>Rule 4. Include links to other URIs, so that a client can discover more things.</a:t>
            </a:r>
            <a:endParaRPr lang="nb-NO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4946" y="1825625"/>
            <a:ext cx="565885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Puts one more constraint on the first rule by specifying that not only should we use URIs to represent objects and concepts, we should also </a:t>
            </a:r>
            <a:r>
              <a:rPr lang="nb-NO" dirty="0" err="1"/>
              <a:t>only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HTTP </a:t>
            </a:r>
            <a:r>
              <a:rPr lang="nb-NO" dirty="0" err="1"/>
              <a:t>URIs</a:t>
            </a:r>
            <a:r>
              <a:rPr lang="nb-NO" dirty="0"/>
              <a:t>.</a:t>
            </a:r>
          </a:p>
          <a:p>
            <a:pPr marL="0" indent="0">
              <a:buNone/>
            </a:pPr>
            <a:endParaRPr lang="nb-NO" sz="3200" dirty="0"/>
          </a:p>
          <a:p>
            <a:pPr marL="0" indent="0">
              <a:buNone/>
            </a:pPr>
            <a:r>
              <a:rPr lang="en-US" dirty="0"/>
              <a:t>Makes sure that data publishers can come up with identifiers that are globally unique without involving any </a:t>
            </a:r>
            <a:r>
              <a:rPr lang="nb-NO" dirty="0" err="1"/>
              <a:t>centralized</a:t>
            </a:r>
            <a:r>
              <a:rPr lang="nb-NO" dirty="0"/>
              <a:t> management.</a:t>
            </a:r>
            <a:endParaRPr lang="nb-NO" sz="3200" dirty="0"/>
          </a:p>
        </p:txBody>
      </p:sp>
    </p:spTree>
    <p:extLst>
      <p:ext uri="{BB962C8B-B14F-4D97-AF65-F5344CB8AC3E}">
        <p14:creationId xmlns:p14="http://schemas.microsoft.com/office/powerpoint/2010/main" val="3788168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 Rules of Linked Data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456798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Rule 1. Use URIs as names for things.</a:t>
            </a:r>
          </a:p>
          <a:p>
            <a:r>
              <a:rPr lang="en-US" dirty="0"/>
              <a:t>Rule 2. Use HTTP URIs so that a client (machine or human reader) can look up </a:t>
            </a:r>
            <a:r>
              <a:rPr lang="nb-NO" dirty="0" err="1"/>
              <a:t>these</a:t>
            </a:r>
            <a:r>
              <a:rPr lang="nb-NO" dirty="0"/>
              <a:t> </a:t>
            </a:r>
            <a:r>
              <a:rPr lang="nb-NO" dirty="0" err="1"/>
              <a:t>names</a:t>
            </a:r>
            <a:r>
              <a:rPr lang="nb-NO" dirty="0"/>
              <a:t>.</a:t>
            </a:r>
          </a:p>
          <a:p>
            <a:r>
              <a:rPr lang="en-US" b="1" dirty="0"/>
              <a:t>Rule 3. When someone looks up a URI, useful information should be provided.</a:t>
            </a:r>
          </a:p>
          <a:p>
            <a:r>
              <a:rPr lang="en-US" dirty="0"/>
              <a:t>Rule 4. Include links to other URIs, so that a client can discover more things.</a:t>
            </a:r>
            <a:endParaRPr lang="nb-NO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4946" y="1825625"/>
            <a:ext cx="565885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At the early days of the Semantic Web, this was not always true: when a given URI was used in a browser, there might or might not be any information coming back at all.</a:t>
            </a:r>
            <a:endParaRPr lang="nb-NO" sz="3200" dirty="0"/>
          </a:p>
        </p:txBody>
      </p:sp>
    </p:spTree>
    <p:extLst>
      <p:ext uri="{BB962C8B-B14F-4D97-AF65-F5344CB8AC3E}">
        <p14:creationId xmlns:p14="http://schemas.microsoft.com/office/powerpoint/2010/main" val="1905549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 Rules of Linked Data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456798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Rule 1. Use URIs as names for things.</a:t>
            </a:r>
          </a:p>
          <a:p>
            <a:r>
              <a:rPr lang="en-US" dirty="0"/>
              <a:t>Rule 2. Use HTTP URIs so that a client (machine or human reader) can look up </a:t>
            </a:r>
            <a:r>
              <a:rPr lang="nb-NO" dirty="0" err="1"/>
              <a:t>these</a:t>
            </a:r>
            <a:r>
              <a:rPr lang="nb-NO" dirty="0"/>
              <a:t> </a:t>
            </a:r>
            <a:r>
              <a:rPr lang="nb-NO" dirty="0" err="1"/>
              <a:t>names</a:t>
            </a:r>
            <a:r>
              <a:rPr lang="nb-NO" dirty="0"/>
              <a:t>.</a:t>
            </a:r>
          </a:p>
          <a:p>
            <a:r>
              <a:rPr lang="en-US" dirty="0"/>
              <a:t>Rule 3. When someone looks up a URI, useful information should be provided.</a:t>
            </a:r>
          </a:p>
          <a:p>
            <a:r>
              <a:rPr lang="en-US" b="1" dirty="0"/>
              <a:t>Rule 4. Include links to other URIs, so that a client can discover more things.</a:t>
            </a:r>
            <a:endParaRPr lang="nb-NO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4946" y="1825625"/>
            <a:ext cx="565885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Make sure the Linked Data world will grow into a real Web: without the links, it will not be a Web of data.</a:t>
            </a:r>
            <a:endParaRPr lang="nb-NO" sz="3200" dirty="0"/>
          </a:p>
        </p:txBody>
      </p:sp>
    </p:spTree>
    <p:extLst>
      <p:ext uri="{BB962C8B-B14F-4D97-AF65-F5344CB8AC3E}">
        <p14:creationId xmlns:p14="http://schemas.microsoft.com/office/powerpoint/2010/main" val="3789248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Publishing RDF Data on the Web</a:t>
            </a:r>
            <a:br>
              <a:rPr lang="en-US" dirty="0"/>
            </a:br>
            <a:r>
              <a:rPr lang="en-US" sz="3600" dirty="0"/>
              <a:t>Step 1: Identifying things by using URIs</a:t>
            </a:r>
            <a:br>
              <a:rPr lang="en-US" dirty="0"/>
            </a:b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Information </a:t>
            </a:r>
            <a:r>
              <a:rPr lang="nb-NO" dirty="0" err="1"/>
              <a:t>resources</a:t>
            </a:r>
            <a:r>
              <a:rPr lang="nb-NO" dirty="0"/>
              <a:t> vs. non-</a:t>
            </a:r>
            <a:r>
              <a:rPr lang="nb-NO" dirty="0" err="1"/>
              <a:t>information</a:t>
            </a:r>
            <a:r>
              <a:rPr lang="nb-NO" dirty="0"/>
              <a:t> </a:t>
            </a:r>
            <a:r>
              <a:rPr lang="nb-NO" dirty="0" err="1"/>
              <a:t>resources</a:t>
            </a:r>
            <a:endParaRPr lang="nb-NO" dirty="0"/>
          </a:p>
          <a:p>
            <a:r>
              <a:rPr lang="en-US" dirty="0"/>
              <a:t>Be unambiguous: There should be no confusion between identifiers for Web documents and identifiers for other resources.</a:t>
            </a:r>
          </a:p>
          <a:p>
            <a:r>
              <a:rPr lang="en-US" dirty="0"/>
              <a:t>A given URI should give both humans and machines a description about the resource identified. HTML for humans, RDF for machines.</a:t>
            </a:r>
          </a:p>
          <a:p>
            <a:r>
              <a:rPr lang="en-US" dirty="0"/>
              <a:t>303 and content negotiation. 	</a:t>
            </a:r>
            <a:r>
              <a:rPr lang="nb-NO" dirty="0">
                <a:latin typeface="LsxvtyDqkbmfYkbvhvAdvP8DFB"/>
              </a:rPr>
              <a:t>Accept: </a:t>
            </a:r>
            <a:r>
              <a:rPr lang="nb-NO" dirty="0" err="1">
                <a:latin typeface="JldkkdRvkhdxJqhnfjAdvP8E20"/>
              </a:rPr>
              <a:t>text</a:t>
            </a:r>
            <a:r>
              <a:rPr lang="nb-NO" dirty="0">
                <a:latin typeface="JldkkdRvkhdxJqhnfjAdvP8E20"/>
              </a:rPr>
              <a:t>/html or                                					</a:t>
            </a:r>
            <a:r>
              <a:rPr lang="nb-NO" dirty="0">
                <a:latin typeface="LsxvtyDqkbmfYkbvhvAdvP8DFB"/>
              </a:rPr>
              <a:t>Accept: </a:t>
            </a:r>
            <a:r>
              <a:rPr lang="nb-NO" dirty="0" err="1">
                <a:latin typeface="JldkkdRvkhdxJqhnfjAdvP8E20"/>
              </a:rPr>
              <a:t>application</a:t>
            </a:r>
            <a:r>
              <a:rPr lang="nb-NO" dirty="0">
                <a:latin typeface="JldkkdRvkhdxJqhnfjAdvP8E20"/>
              </a:rPr>
              <a:t>/</a:t>
            </a:r>
            <a:r>
              <a:rPr lang="nb-NO" dirty="0" err="1">
                <a:latin typeface="JldkkdRvkhdxJqhnfjAdvP8E20"/>
              </a:rPr>
              <a:t>rdf+xml</a:t>
            </a:r>
            <a:endParaRPr lang="nb-NO" dirty="0">
              <a:latin typeface="JldkkdRvkhdxJqhnfjAdvP8E20"/>
            </a:endParaRPr>
          </a:p>
          <a:p>
            <a:r>
              <a:rPr lang="nb-NO" dirty="0" err="1">
                <a:latin typeface="JldkkdRvkhdxJqhnfjAdvP8E20"/>
              </a:rPr>
              <a:t>Hash</a:t>
            </a:r>
            <a:r>
              <a:rPr lang="nb-NO" dirty="0">
                <a:latin typeface="JldkkdRvkhdxJqhnfjAdvP8E20"/>
              </a:rPr>
              <a:t> URI. </a:t>
            </a:r>
            <a:r>
              <a:rPr lang="nb-NO" dirty="0">
                <a:hlinkClick r:id="rId2"/>
              </a:rPr>
              <a:t>http://www.liyangyu.com/</a:t>
            </a:r>
            <a:r>
              <a:rPr lang="nb-NO" dirty="0" err="1">
                <a:hlinkClick r:id="rId2"/>
              </a:rPr>
              <a:t>foaf.rdf#liyang</a:t>
            </a:r>
            <a:r>
              <a:rPr lang="nb-NO" dirty="0"/>
              <a:t>. </a:t>
            </a:r>
            <a:r>
              <a:rPr lang="en-US" dirty="0"/>
              <a:t>Does not identify a Web document, </a:t>
            </a:r>
            <a:r>
              <a:rPr lang="nb-NO" dirty="0" err="1"/>
              <a:t>identifies</a:t>
            </a:r>
            <a:r>
              <a:rPr lang="nb-NO" dirty="0"/>
              <a:t> a non-</a:t>
            </a:r>
            <a:r>
              <a:rPr lang="nb-NO" dirty="0" err="1"/>
              <a:t>information</a:t>
            </a:r>
            <a:r>
              <a:rPr lang="nb-NO" dirty="0"/>
              <a:t> </a:t>
            </a:r>
            <a:r>
              <a:rPr lang="nb-NO" dirty="0" err="1"/>
              <a:t>resource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3843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Publishing RDF Data on the Web</a:t>
            </a:r>
            <a:br>
              <a:rPr lang="en-US" dirty="0"/>
            </a:br>
            <a:r>
              <a:rPr lang="en-US" sz="3600" dirty="0"/>
              <a:t>Step 1: Identifying things by using URIs</a:t>
            </a:r>
            <a:br>
              <a:rPr lang="en-US" dirty="0"/>
            </a:b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07" y="1552575"/>
            <a:ext cx="11148985" cy="4238625"/>
          </a:xfrm>
        </p:spPr>
      </p:pic>
    </p:spTree>
    <p:extLst>
      <p:ext uri="{BB962C8B-B14F-4D97-AF65-F5344CB8AC3E}">
        <p14:creationId xmlns:p14="http://schemas.microsoft.com/office/powerpoint/2010/main" val="2807240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983</Words>
  <Application>Microsoft Office PowerPoint</Application>
  <PresentationFormat>Widescreen</PresentationFormat>
  <Paragraphs>99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HsgcjnYmffhmRbxxnyAdvP4C4E74</vt:lpstr>
      <vt:lpstr>JldkkdRvkhdxJqhnfjAdvP8E20</vt:lpstr>
      <vt:lpstr>LsxvtyDqkbmfYkbvhvAdvP8DFB</vt:lpstr>
      <vt:lpstr>YhbgdqGjnffrTxvfbjAdvP4C4E51</vt:lpstr>
      <vt:lpstr>Office Theme</vt:lpstr>
      <vt:lpstr>Linked Open Data</vt:lpstr>
      <vt:lpstr>The Concept of Linked Data</vt:lpstr>
      <vt:lpstr>Linked Data Web vs. Traditional Web</vt:lpstr>
      <vt:lpstr>The Basic Rules of Linked Data</vt:lpstr>
      <vt:lpstr>The Basic Rules of Linked Data</vt:lpstr>
      <vt:lpstr>The Basic Rules of Linked Data</vt:lpstr>
      <vt:lpstr>The Basic Rules of Linked Data</vt:lpstr>
      <vt:lpstr>Publishing RDF Data on the Web Step 1: Identifying things by using URIs </vt:lpstr>
      <vt:lpstr>Publishing RDF Data on the Web Step 1: Identifying things by using URIs </vt:lpstr>
      <vt:lpstr>Publishing RDF Data on the Web Step 1: Identifying things by using URIs </vt:lpstr>
      <vt:lpstr>Publishing RDF Data on the Web Step 2: Choosing vocabularies for RDF data</vt:lpstr>
      <vt:lpstr>Publishing RDF Data on the Web Step 3: Producing RDF statements to describe the things</vt:lpstr>
      <vt:lpstr>Publishing RDF Data on the Web Step 4: Creating RDF links to other RDF data sets</vt:lpstr>
      <vt:lpstr>Publishing RDF Data on the Web Step 4: Creating RDF links to other RDF data sets</vt:lpstr>
      <vt:lpstr>Publishing RDF Data on the Web Step 5: Serving your RDF triples on the Web</vt:lpstr>
      <vt:lpstr>Publishing RDF Data on the Web</vt:lpstr>
      <vt:lpstr>The Consumption of Linked Data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Linked Open Data</dc:title>
  <dc:creator>Tommy Kristiansen</dc:creator>
  <cp:lastModifiedBy>Tommy Kristiansen</cp:lastModifiedBy>
  <cp:revision>53</cp:revision>
  <dcterms:created xsi:type="dcterms:W3CDTF">2016-10-17T02:56:13Z</dcterms:created>
  <dcterms:modified xsi:type="dcterms:W3CDTF">2016-10-17T04:24:07Z</dcterms:modified>
</cp:coreProperties>
</file>