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9" r:id="rId4"/>
    <p:sldId id="277" r:id="rId5"/>
    <p:sldId id="278" r:id="rId6"/>
    <p:sldId id="267" r:id="rId7"/>
    <p:sldId id="262" r:id="rId8"/>
    <p:sldId id="266" r:id="rId9"/>
    <p:sldId id="268" r:id="rId10"/>
    <p:sldId id="269" r:id="rId11"/>
    <p:sldId id="263" r:id="rId12"/>
    <p:sldId id="270" r:id="rId13"/>
    <p:sldId id="271" r:id="rId14"/>
    <p:sldId id="264" r:id="rId15"/>
    <p:sldId id="272" r:id="rId16"/>
    <p:sldId id="273" r:id="rId17"/>
    <p:sldId id="274" r:id="rId18"/>
    <p:sldId id="265" r:id="rId19"/>
    <p:sldId id="275" r:id="rId20"/>
    <p:sldId id="276" r:id="rId21"/>
    <p:sldId id="280" r:id="rId22"/>
    <p:sldId id="260" r:id="rId23"/>
    <p:sldId id="261" r:id="rId24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862" autoAdjust="0"/>
  </p:normalViewPr>
  <p:slideViewPr>
    <p:cSldViewPr snapToGrid="0">
      <p:cViewPr varScale="1">
        <p:scale>
          <a:sx n="80" d="100"/>
          <a:sy n="80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BE8DC-3CA6-42EC-B52F-53AF9C499D12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0546-860A-43BB-88ED-770FAB7CCE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076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i="1"/>
              <a:t>I Metallmani spiller hver av dere som en </a:t>
            </a:r>
            <a:r>
              <a:rPr lang="nb-NO" sz="1200" i="1" err="1"/>
              <a:t>nyoppstartet</a:t>
            </a:r>
            <a:r>
              <a:rPr lang="nb-NO" sz="1200" i="1"/>
              <a:t> bedrift som har fått støtte fra staten til å etablere seg med metallindustri i Norge. Dere kommer til å bygge ut stadig mer kompliserte metallurgiske prosesser for å ta dere hele veien fra råstoffer til ferdige metaller og legeringer. Spillet foregår over fem runder, og den spilleren som har mest penger til slutt, vinner spillet. Lykke til!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6794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82500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0665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5316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4687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D0546-860A-43BB-88ED-770FAB7CCEBD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1727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7870110-E99E-48AC-BAA7-E65F0B2B05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D14DCFC-D4B4-4B1E-BBE0-78445C949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37042E0-D1F9-4B3E-BFBD-2A0F095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693B799-4E8D-4735-8BB0-58FA56CD3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BEBA5F-73D8-4DE8-A2D1-6D0444A4E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6465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69D98CB-3511-4773-803E-6BA246F7B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E03C459-D6E0-4639-AC78-36640AFB6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DAD5DD7-D68C-4DE3-8CD5-6AC6E2DB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44A0E4C-A15F-4A89-943F-D485C39C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CCACF73-89E6-4E16-AEDD-84AA7B3B2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6730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27BC6A91-5BA3-45BC-BEEA-8FA6D712A7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BD767567-E9BE-4122-9BAE-DF5D21180A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2ED8ACA-40F6-4FD4-B952-53775E845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D98400E3-B70A-4D02-AD63-1B3D8450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DB59598-6CE5-4560-8BF2-51A8C44A2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835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301D417-DB31-4F65-A5DC-298EA79D9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E07D3102-F50E-401F-ABDE-70046A016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DA13C28-7BE5-4078-9F20-740E5398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0A3E229-B2E7-472E-B341-DDBCA2DE6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AF7322F4-D8B1-4B62-89E0-0BEF3564D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427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4270CFC-D57A-4359-B061-088B746F4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146E85B-C966-4D83-BDF7-07AFFEBF3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A150BF2-F9C0-4C4B-8E30-F27E08217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3488A6F-90C6-4D8B-A300-5FDB30ED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3134C4D-EF16-46F2-8F9A-A0114E222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2463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C76B89F-D6C5-4CB6-AF57-6ED78921F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557A10-672C-45CF-A0C9-2E2768D723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C787E1D3-D23A-42E1-9965-2AAEA07D7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509403E6-4F78-475E-895D-9B773AF82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B24C4DB4-1A1D-47C6-8D42-CDC5807B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1B3C10D-6E71-452A-AB10-1EBE9251E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4025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2DD6D1A-EFF1-4863-BF94-5E525FF63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480967F7-4F32-4A7D-8D63-F6F0ADD1F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52E49555-DE3D-4B9D-BDE3-56DA1387F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B28255EF-CAA0-4381-9676-6ECAB8426B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E3384EDD-E013-4213-B9BC-985E11A31C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6B1B5D0C-BA65-49DC-BB19-A2F7FADBA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47B62521-37D3-47D5-A1B7-D7356B7E7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165493A1-279A-4C37-99ED-CBE8A6497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354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8729E3E-7F6C-4C87-A985-0D9661BB4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96B4799A-80B9-4E97-93BF-777736D9C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BB80E0B-2819-4F3D-8235-412628E4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6939F26D-DB81-469E-9263-AD4ED2ECA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9037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02259EB-2606-44F8-99BA-43319F6FB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1A8275BD-3BB1-43A5-9819-36FC5DB6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AF3AF734-57E8-4BBF-82E6-788DC1CAC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431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ADCFAA0-9AFA-4F6D-8936-F4090123F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1B7D3B6-5207-485D-BB3F-BFC487173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1F1C316D-3DB9-41AA-9625-125768B34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E0B3644B-99F2-4501-A72D-FC077263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780627EA-20A2-4949-BD91-E45D42096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27FE957A-A2B6-463D-A966-59319A58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818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768341-D894-484B-8C90-B5EDD03FC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7D0686DE-83F8-40E1-8F06-5B4B3E69E7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3040C1C9-C86F-4646-B155-D61627ED60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01181E08-86C9-4CE1-BBC1-1C969B77B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FEA8CD22-C535-4940-8D6A-F6B21ECF7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90F9A8B6-F836-4400-B36C-4BD996836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9146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5AE1C395-1105-4333-B220-1A296CD05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DFC36EB-5EF9-4289-9EA0-BAC6B1D7D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7E1B75E-4962-4718-A8C9-581706440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F536-FC43-4C5A-8791-080E7E7F3628}" type="datetimeFigureOut">
              <a:rPr lang="nb-NO" smtClean="0"/>
              <a:t>21.02.2025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84916D0-D59F-41F2-992F-45FD3F2AE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8BCED7E-F3C9-4285-892E-4B151B78E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B2DCF-D6F2-43CF-8C8E-18A74D029B7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050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3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2E68211-0D44-4840-ACF8-E6B839F46D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Metallmani!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28824230-C68D-47E7-AE15-5D560A11B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/>
              <a:t>Utviklet av Egil Ytterli Tokle og Eskil Vik</a:t>
            </a:r>
          </a:p>
          <a:p>
            <a:r>
              <a:rPr lang="nb-NO"/>
              <a:t>i samarbeid med Iselin Grav Aakre og Kjersti Kleveland</a:t>
            </a:r>
          </a:p>
        </p:txBody>
      </p:sp>
    </p:spTree>
    <p:extLst>
      <p:ext uri="{BB962C8B-B14F-4D97-AF65-F5344CB8AC3E}">
        <p14:creationId xmlns:p14="http://schemas.microsoft.com/office/powerpoint/2010/main" val="391953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Samfunnsfasen: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17D5F3F-F1AD-406F-A808-2D3026400971}"/>
              </a:ext>
            </a:extLst>
          </p:cNvPr>
          <p:cNvSpPr/>
          <p:nvPr/>
        </p:nvSpPr>
        <p:spPr>
          <a:xfrm>
            <a:off x="7540490" y="335849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sp>
        <p:nvSpPr>
          <p:cNvPr id="21" name="Ellipse 20">
            <a:extLst>
              <a:ext uri="{FF2B5EF4-FFF2-40B4-BE49-F238E27FC236}">
                <a16:creationId xmlns:a16="http://schemas.microsoft.com/office/drawing/2014/main" id="{475EAA32-BAC2-4AEE-8788-6D601756C871}"/>
              </a:ext>
            </a:extLst>
          </p:cNvPr>
          <p:cNvSpPr/>
          <p:nvPr/>
        </p:nvSpPr>
        <p:spPr>
          <a:xfrm>
            <a:off x="9636370" y="3910256"/>
            <a:ext cx="2201594" cy="26333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2" name="Bilde 21">
            <a:extLst>
              <a:ext uri="{FF2B5EF4-FFF2-40B4-BE49-F238E27FC236}">
                <a16:creationId xmlns:a16="http://schemas.microsoft.com/office/drawing/2014/main" id="{67996FCE-F828-4330-A3D5-EC62ABDC47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1561" y="6229262"/>
            <a:ext cx="1057423" cy="628738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F0C12F82-3B84-4DFB-A161-AD61FF3CA2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8746" y="6244393"/>
            <a:ext cx="1066949" cy="619211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66C5F4EB-333A-4327-A735-F3565AE19ECA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1A284BDF-0E45-47BE-A044-300F3375A79D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230F6065-2122-4C9B-8EE0-D6521B70AA0E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2748DC4-3869-4852-AA5C-2653884CB535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4123772-9987-40A8-8171-2C0FE0B52434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1E8FE82-4EB3-4910-BDCB-3330A6B86369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E1B37BA-1FE9-4AEF-B3EC-12F85DF388B7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6389954-C91D-4876-8A93-310CFAC8A64C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EC9190CC-43C8-4A48-9A30-8CA0AEFE39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4608" y="6242432"/>
            <a:ext cx="1057423" cy="628738"/>
          </a:xfrm>
          <a:prstGeom prst="rect">
            <a:avLst/>
          </a:prstGeom>
        </p:spPr>
      </p:pic>
      <p:sp>
        <p:nvSpPr>
          <p:cNvPr id="36" name="Ellipse 35">
            <a:extLst>
              <a:ext uri="{FF2B5EF4-FFF2-40B4-BE49-F238E27FC236}">
                <a16:creationId xmlns:a16="http://schemas.microsoft.com/office/drawing/2014/main" id="{F28E92A1-EEE0-4644-BFC0-3857AE669F65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07EE8D05-ED34-4DE6-A4F2-EDF7CFAC2493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A83E4E6-8B23-4F43-A23E-F0C50B406673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Hver spiller mottar 2 penger</a:t>
            </a:r>
          </a:p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62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-0.48894 0.19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53" y="95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F2DCC20-A331-496D-AAF2-60C7C166A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Fase 2: Innkjøpsfasen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88D90F76-F22E-4AF5-A50E-2BAC42150F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Gjøres parallelt</a:t>
            </a:r>
          </a:p>
        </p:txBody>
      </p:sp>
    </p:spTree>
    <p:extLst>
      <p:ext uri="{BB962C8B-B14F-4D97-AF65-F5344CB8AC3E}">
        <p14:creationId xmlns:p14="http://schemas.microsoft.com/office/powerpoint/2010/main" val="2623743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0819C4BF-CD13-4E6E-9D43-611E82DB6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94" y="636547"/>
            <a:ext cx="7189080" cy="5078852"/>
          </a:xfrm>
          <a:prstGeom prst="rect">
            <a:avLst/>
          </a:prstGeom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6DC7FF18-DBFC-4403-ACBB-AD7DE2F272AF}"/>
              </a:ext>
            </a:extLst>
          </p:cNvPr>
          <p:cNvSpPr/>
          <p:nvPr/>
        </p:nvSpPr>
        <p:spPr>
          <a:xfrm>
            <a:off x="7122383" y="3071042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16347773-991C-4148-BDF2-CF30C3A46A4C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935CC8C1-2825-4273-A46D-7544678BD34F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3F11F58F-43DF-4DAB-BD45-18E20181C9AE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7EA30A1A-F8BB-4DFF-A5C0-66A2BBC650C5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Innkjøpsfasen: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953A8D8E-0005-4425-9C9F-ED5F5FE9B2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DA4F6D3B-D44B-4CC3-9135-04710744A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55B368B4-04C6-4D14-91C7-081945B3D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FCC47F38-AC7E-4181-A56E-8112819D9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979AFDC5-C132-499E-A517-CC939CB656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9898C5C2-5F69-49FA-9EEE-1BF4E0DA59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2DB24B0A-B617-4A3E-BD58-DFD49830F1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6D33889-98A8-4371-8471-E4263954DB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AC378103-CAE7-4512-9643-B6F3A347A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5B593B61-71B1-4AA9-9BE3-73755D2613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B49B38B8-AE22-4583-BE39-BD0223302B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561" y="6229262"/>
            <a:ext cx="1057423" cy="628738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4A33B369-33F8-4F78-AA5C-2AAAF8D9BF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8746" y="6244393"/>
            <a:ext cx="1066949" cy="619211"/>
          </a:xfrm>
          <a:prstGeom prst="rect">
            <a:avLst/>
          </a:prstGeom>
        </p:spPr>
      </p:pic>
      <p:pic>
        <p:nvPicPr>
          <p:cNvPr id="17" name="Bilde 16">
            <a:extLst>
              <a:ext uri="{FF2B5EF4-FFF2-40B4-BE49-F238E27FC236}">
                <a16:creationId xmlns:a16="http://schemas.microsoft.com/office/drawing/2014/main" id="{C1A49468-C920-4334-B1DD-C57CD8031C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2156" y="6238788"/>
            <a:ext cx="1047896" cy="609685"/>
          </a:xfrm>
          <a:prstGeom prst="rect">
            <a:avLst/>
          </a:prstGeom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380AD7B2-D49C-402E-8F04-E25820635579}"/>
              </a:ext>
            </a:extLst>
          </p:cNvPr>
          <p:cNvSpPr txBox="1"/>
          <p:nvPr/>
        </p:nvSpPr>
        <p:spPr>
          <a:xfrm>
            <a:off x="4124178" y="2690336"/>
            <a:ext cx="3943643" cy="18466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Trekk 3 investeringskort. Velg å kjøpe 0-3 av dem. Legg resten tilbake ved siden av bunken.</a:t>
            </a:r>
          </a:p>
          <a:p>
            <a:endParaRPr lang="nb-NO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0833182-7D0A-4C6D-998A-064ECEB775D2}"/>
              </a:ext>
            </a:extLst>
          </p:cNvPr>
          <p:cNvSpPr/>
          <p:nvPr/>
        </p:nvSpPr>
        <p:spPr>
          <a:xfrm>
            <a:off x="8009903" y="-224766"/>
            <a:ext cx="2201594" cy="26333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1" name="Bilde 20">
            <a:extLst>
              <a:ext uri="{FF2B5EF4-FFF2-40B4-BE49-F238E27FC236}">
                <a16:creationId xmlns:a16="http://schemas.microsoft.com/office/drawing/2014/main" id="{84003A20-45EE-4100-8446-4BF280C152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182" y="737843"/>
            <a:ext cx="3726523" cy="53383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E8AA3269-7112-4CEF-B6BF-DA3612B357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4365" y="753058"/>
            <a:ext cx="3802200" cy="53417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D031F8B8-B0AC-47C0-8B82-4A4A6EE8E1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88481" y="737843"/>
            <a:ext cx="3714992" cy="53417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6" name="Ellipse 25">
            <a:extLst>
              <a:ext uri="{FF2B5EF4-FFF2-40B4-BE49-F238E27FC236}">
                <a16:creationId xmlns:a16="http://schemas.microsoft.com/office/drawing/2014/main" id="{739F5EF8-7295-44A6-8FB2-0AE8D8AF07D8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679E435-EC42-42D2-9364-A1F6BAEE3453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C87E39B-A75A-427C-A551-30F1F9C31880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3EFF560-6DCC-410A-9F44-545ADF5F5265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03EE0551-C5B0-4300-827C-0E7D5A50AEF3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C9417A92-AA04-4945-A01E-E8F7C6B74284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759D8D0-3FDF-42DC-9950-20A3167FCA32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77927C90-0923-43FD-9D4B-13BFC9577F66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4" name="Bilde 33">
            <a:extLst>
              <a:ext uri="{FF2B5EF4-FFF2-40B4-BE49-F238E27FC236}">
                <a16:creationId xmlns:a16="http://schemas.microsoft.com/office/drawing/2014/main" id="{76142738-D1F3-47FD-960B-4AFD0D749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608" y="6242432"/>
            <a:ext cx="1057423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2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7.40741E-7 L 0.32617 0.3891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02" y="194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0.37644 -0.3430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15" y="-1715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7.40741E-7 L 0.04935 -0.3527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1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58971 -0.2884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79" y="-14421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5 -0.2053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sp>
        <p:nvSpPr>
          <p:cNvPr id="48" name="Ellipse 47">
            <a:extLst>
              <a:ext uri="{FF2B5EF4-FFF2-40B4-BE49-F238E27FC236}">
                <a16:creationId xmlns:a16="http://schemas.microsoft.com/office/drawing/2014/main" id="{270795CF-0F39-44F2-8744-F91A514A1C14}"/>
              </a:ext>
            </a:extLst>
          </p:cNvPr>
          <p:cNvSpPr/>
          <p:nvPr/>
        </p:nvSpPr>
        <p:spPr>
          <a:xfrm>
            <a:off x="7567149" y="334073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A3DDB161-D97E-4916-B6FA-751F10CD371C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3156C015-C411-45F6-9BAC-88DEEAD8C68B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EE017710-A75D-47C5-9459-BCCA6927CF4F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Hver spiller kjøper </a:t>
            </a:r>
            <a:r>
              <a:rPr lang="nb-NO" sz="2400">
                <a:highlight>
                  <a:srgbClr val="00FFFF"/>
                </a:highlight>
              </a:rPr>
              <a:t>råstoffer</a:t>
            </a:r>
            <a:r>
              <a:rPr lang="nb-NO" sz="2400"/>
              <a:t> til anvist enhetspris</a:t>
            </a:r>
          </a:p>
          <a:p>
            <a:endParaRPr lang="nb-NO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Innkjøpsfasen: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F0C12F82-3B84-4DFB-A161-AD61FF3CA2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746" y="6244393"/>
            <a:ext cx="1066949" cy="619211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pic>
        <p:nvPicPr>
          <p:cNvPr id="27" name="Bilde 26">
            <a:extLst>
              <a:ext uri="{FF2B5EF4-FFF2-40B4-BE49-F238E27FC236}">
                <a16:creationId xmlns:a16="http://schemas.microsoft.com/office/drawing/2014/main" id="{AA2A520C-8714-4192-B930-D75F3ED41C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7708" y="5127284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79EE673-81E9-4AF2-99FB-921E0016789E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11D0831-C3CB-45E3-B5AC-D03A35E35EEB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7" name="Ellipse 36">
            <a:extLst>
              <a:ext uri="{FF2B5EF4-FFF2-40B4-BE49-F238E27FC236}">
                <a16:creationId xmlns:a16="http://schemas.microsoft.com/office/drawing/2014/main" id="{D15CC0B5-98B7-4FAB-9EF5-1E001127AC1E}"/>
              </a:ext>
            </a:extLst>
          </p:cNvPr>
          <p:cNvSpPr/>
          <p:nvPr/>
        </p:nvSpPr>
        <p:spPr>
          <a:xfrm>
            <a:off x="2203554" y="3954345"/>
            <a:ext cx="5745797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1255EC77-A524-48A4-9D46-5E951BFDFE2D}"/>
              </a:ext>
            </a:extLst>
          </p:cNvPr>
          <p:cNvSpPr/>
          <p:nvPr/>
        </p:nvSpPr>
        <p:spPr>
          <a:xfrm>
            <a:off x="2782031" y="4668900"/>
            <a:ext cx="717030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CCE41F1B-85CF-4264-BEA6-CDC522632796}"/>
              </a:ext>
            </a:extLst>
          </p:cNvPr>
          <p:cNvSpPr/>
          <p:nvPr/>
        </p:nvSpPr>
        <p:spPr>
          <a:xfrm>
            <a:off x="6765546" y="4668900"/>
            <a:ext cx="717030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55292B2-53B7-4B3F-9ABA-3B8AF4429996}"/>
              </a:ext>
            </a:extLst>
          </p:cNvPr>
          <p:cNvSpPr/>
          <p:nvPr/>
        </p:nvSpPr>
        <p:spPr>
          <a:xfrm>
            <a:off x="6751359" y="3514036"/>
            <a:ext cx="717030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1" name="Bilde 40">
            <a:extLst>
              <a:ext uri="{FF2B5EF4-FFF2-40B4-BE49-F238E27FC236}">
                <a16:creationId xmlns:a16="http://schemas.microsoft.com/office/drawing/2014/main" id="{05411BFA-30F4-47B2-BCB9-A9FE947224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3658" y="6242432"/>
            <a:ext cx="1057423" cy="628738"/>
          </a:xfrm>
          <a:prstGeom prst="rect">
            <a:avLst/>
          </a:prstGeom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2129" y="4251728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2129" y="4850885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1023328" y="667312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852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44444E-6 L 0.64245 -0.1092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22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7.40741E-7 L -0.64205 0.2898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65" y="1449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85185E-6 L -0.58438 0.2037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19" y="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6 L 0.16706 -0.1935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-967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07407E-6 L 0.17579 -0.1895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9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206 0.28982 L 6.25E-7 3.33333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22" y="-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49635 -0.2131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18" y="-1067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81481E-6 L 0.4875 -0.2057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-1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0.70039 -0.2902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26" y="-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22222E-6 L 0.4914 -0.3939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70" y="-1969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4888 -0.4240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40" y="-2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  <p:bldP spid="28" grpId="0" animBg="1"/>
      <p:bldP spid="29" grpId="0" animBg="1"/>
      <p:bldP spid="30" grpId="0" animBg="1"/>
      <p:bldP spid="34" grpId="0" animBg="1"/>
      <p:bldP spid="37" grpId="0" animBg="1"/>
      <p:bldP spid="37" grpId="1" animBg="1"/>
      <p:bldP spid="38" grpId="0" animBg="1"/>
      <p:bldP spid="39" grpId="0" animBg="1"/>
      <p:bldP spid="40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430A951-B11B-48F3-BD6A-BA0EFAA71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Fase 3: Produksjonsfasen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50E3EB5-707B-4241-B2D9-DA3ABDEA1E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Gjøres (helst) én og én</a:t>
            </a:r>
          </a:p>
        </p:txBody>
      </p:sp>
    </p:spTree>
    <p:extLst>
      <p:ext uri="{BB962C8B-B14F-4D97-AF65-F5344CB8AC3E}">
        <p14:creationId xmlns:p14="http://schemas.microsoft.com/office/powerpoint/2010/main" val="1496280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lipse 47">
            <a:extLst>
              <a:ext uri="{FF2B5EF4-FFF2-40B4-BE49-F238E27FC236}">
                <a16:creationId xmlns:a16="http://schemas.microsoft.com/office/drawing/2014/main" id="{1D6E873D-13B5-4C60-B730-D5CAD7CFBBC9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D4ECE1C1-FEB8-4B6D-9D43-16E69FE8643D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B937580F-4279-4BEC-A262-5DAFD83DF5F0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Produksjonsfasen: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17D5F3F-F1AD-406F-A808-2D3026400971}"/>
              </a:ext>
            </a:extLst>
          </p:cNvPr>
          <p:cNvSpPr/>
          <p:nvPr/>
        </p:nvSpPr>
        <p:spPr>
          <a:xfrm>
            <a:off x="7540490" y="3379811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79EE673-81E9-4AF2-99FB-921E0016789E}"/>
              </a:ext>
            </a:extLst>
          </p:cNvPr>
          <p:cNvSpPr/>
          <p:nvPr/>
        </p:nvSpPr>
        <p:spPr>
          <a:xfrm>
            <a:off x="2979400" y="503806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7001557" y="4356998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7062809" y="448316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7001557" y="502931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11D0831-C3CB-45E3-B5AC-D03A35E35EEB}"/>
              </a:ext>
            </a:extLst>
          </p:cNvPr>
          <p:cNvSpPr/>
          <p:nvPr/>
        </p:nvSpPr>
        <p:spPr>
          <a:xfrm>
            <a:off x="2936930" y="519046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2129" y="4251728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2129" y="4850885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6909778" y="497060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5" name="Bilde 44">
            <a:extLst>
              <a:ext uri="{FF2B5EF4-FFF2-40B4-BE49-F238E27FC236}">
                <a16:creationId xmlns:a16="http://schemas.microsoft.com/office/drawing/2014/main" id="{B027F91F-2D15-4967-B794-4287DA36E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3748" y="6214846"/>
            <a:ext cx="1047896" cy="609685"/>
          </a:xfrm>
          <a:prstGeom prst="rect">
            <a:avLst/>
          </a:prstGeom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For hver fasilitet man eier kan man gjennomføre én av prosessene én gang.</a:t>
            </a:r>
          </a:p>
          <a:p>
            <a:endParaRPr lang="nb-NO"/>
          </a:p>
        </p:txBody>
      </p:sp>
      <p:pic>
        <p:nvPicPr>
          <p:cNvPr id="46" name="Bilde 45">
            <a:extLst>
              <a:ext uri="{FF2B5EF4-FFF2-40B4-BE49-F238E27FC236}">
                <a16:creationId xmlns:a16="http://schemas.microsoft.com/office/drawing/2014/main" id="{9CF6302F-8932-4B7C-995F-9DF7F4B338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67708" y="5127284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" name="Ellipse 46">
            <a:extLst>
              <a:ext uri="{FF2B5EF4-FFF2-40B4-BE49-F238E27FC236}">
                <a16:creationId xmlns:a16="http://schemas.microsoft.com/office/drawing/2014/main" id="{58132109-6309-40FD-8A2B-355ACB50BD45}"/>
              </a:ext>
            </a:extLst>
          </p:cNvPr>
          <p:cNvSpPr/>
          <p:nvPr/>
        </p:nvSpPr>
        <p:spPr>
          <a:xfrm>
            <a:off x="2203554" y="3954345"/>
            <a:ext cx="5745797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460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69141 -0.197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70" y="-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07407E-6 L -0.5121 0.311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12" y="155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-0.50938 0.2129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69" y="1064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7.40741E-7 L -0.50182 0.214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91" y="1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0.00508 -0.1247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-625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00508 -0.1312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 animBg="1"/>
      <p:bldP spid="30" grpId="0" animBg="1"/>
      <p:bldP spid="34" grpId="0" animBg="1"/>
      <p:bldP spid="44" grpId="0" animBg="1"/>
      <p:bldP spid="12" grpId="0" animBg="1"/>
      <p:bldP spid="47" grpId="0" animBg="1"/>
      <p:bldP spid="4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Produksjonsfasen: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79EE673-81E9-4AF2-99FB-921E0016789E}"/>
              </a:ext>
            </a:extLst>
          </p:cNvPr>
          <p:cNvSpPr/>
          <p:nvPr/>
        </p:nvSpPr>
        <p:spPr>
          <a:xfrm>
            <a:off x="3057419" y="434778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7001557" y="4356998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719411" y="648230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734317" y="660846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11D0831-C3CB-45E3-B5AC-D03A35E35EEB}"/>
              </a:ext>
            </a:extLst>
          </p:cNvPr>
          <p:cNvSpPr/>
          <p:nvPr/>
        </p:nvSpPr>
        <p:spPr>
          <a:xfrm>
            <a:off x="2918148" y="439607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2129" y="4251728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2129" y="4850885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642538" y="654975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CA2E41CA-7905-483F-983E-73C9A12EB3F0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54FD524F-6F76-4895-B276-FEF8A2828A97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6F17859F-71B8-493C-8934-26659E13375D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4E7D326F-6F99-49E0-9BB1-220F5356D102}"/>
              </a:ext>
            </a:extLst>
          </p:cNvPr>
          <p:cNvSpPr/>
          <p:nvPr/>
        </p:nvSpPr>
        <p:spPr>
          <a:xfrm>
            <a:off x="7540490" y="3379811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Motta antall CO</a:t>
            </a:r>
            <a:r>
              <a:rPr lang="nb-NO" sz="2400" baseline="-25000"/>
              <a:t>2</a:t>
            </a:r>
            <a:r>
              <a:rPr lang="nb-NO" sz="2400"/>
              <a:t>-markører vist på prosessen.</a:t>
            </a:r>
          </a:p>
          <a:p>
            <a:endParaRPr lang="nb-NO"/>
          </a:p>
        </p:txBody>
      </p:sp>
      <p:pic>
        <p:nvPicPr>
          <p:cNvPr id="46" name="Bilde 45">
            <a:extLst>
              <a:ext uri="{FF2B5EF4-FFF2-40B4-BE49-F238E27FC236}">
                <a16:creationId xmlns:a16="http://schemas.microsoft.com/office/drawing/2014/main" id="{9CF6302F-8932-4B7C-995F-9DF7F4B338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67708" y="5127284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7" name="Rett pilkobling 36">
            <a:extLst>
              <a:ext uri="{FF2B5EF4-FFF2-40B4-BE49-F238E27FC236}">
                <a16:creationId xmlns:a16="http://schemas.microsoft.com/office/drawing/2014/main" id="{BCE39D2C-84AF-40E6-B639-4AA01D23A61E}"/>
              </a:ext>
            </a:extLst>
          </p:cNvPr>
          <p:cNvCxnSpPr>
            <a:cxnSpLocks/>
          </p:cNvCxnSpPr>
          <p:nvPr/>
        </p:nvCxnSpPr>
        <p:spPr>
          <a:xfrm>
            <a:off x="1738943" y="5285016"/>
            <a:ext cx="89189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06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07407E-6 L -0.56927 0.2173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64" y="1085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48148E-6 L -0.55456 0.2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34" y="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Produksjonsfasen: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17D5F3F-F1AD-406F-A808-2D3026400971}"/>
              </a:ext>
            </a:extLst>
          </p:cNvPr>
          <p:cNvSpPr/>
          <p:nvPr/>
        </p:nvSpPr>
        <p:spPr>
          <a:xfrm>
            <a:off x="7567150" y="383272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79EE673-81E9-4AF2-99FB-921E0016789E}"/>
              </a:ext>
            </a:extLst>
          </p:cNvPr>
          <p:cNvSpPr/>
          <p:nvPr/>
        </p:nvSpPr>
        <p:spPr>
          <a:xfrm>
            <a:off x="3057419" y="434778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7001557" y="4356998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719411" y="648230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734317" y="660846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11D0831-C3CB-45E3-B5AC-D03A35E35EEB}"/>
              </a:ext>
            </a:extLst>
          </p:cNvPr>
          <p:cNvSpPr/>
          <p:nvPr/>
        </p:nvSpPr>
        <p:spPr>
          <a:xfrm>
            <a:off x="2918148" y="439607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2129" y="4251728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2129" y="4850885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642538" y="654975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6" name="Bilde 45">
            <a:extLst>
              <a:ext uri="{FF2B5EF4-FFF2-40B4-BE49-F238E27FC236}">
                <a16:creationId xmlns:a16="http://schemas.microsoft.com/office/drawing/2014/main" id="{9CF6302F-8932-4B7C-995F-9DF7F4B338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67708" y="5127284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CA2E41CA-7905-483F-983E-73C9A12EB3F0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9D204C1-40FB-49CB-9208-6476BE51F977}"/>
              </a:ext>
            </a:extLst>
          </p:cNvPr>
          <p:cNvSpPr/>
          <p:nvPr/>
        </p:nvSpPr>
        <p:spPr>
          <a:xfrm>
            <a:off x="1563084" y="659226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F2A6172-35AC-46B8-A7DF-CD7CF8F8ED7C}"/>
              </a:ext>
            </a:extLst>
          </p:cNvPr>
          <p:cNvSpPr/>
          <p:nvPr/>
        </p:nvSpPr>
        <p:spPr>
          <a:xfrm>
            <a:off x="1599151" y="638240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2823142-CAB4-4F2F-A491-BC51330C5265}"/>
              </a:ext>
            </a:extLst>
          </p:cNvPr>
          <p:cNvSpPr/>
          <p:nvPr/>
        </p:nvSpPr>
        <p:spPr>
          <a:xfrm>
            <a:off x="2814555" y="3378146"/>
            <a:ext cx="688300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A23BBBFF-6C7E-427A-AB11-8AB314DF9939}"/>
              </a:ext>
            </a:extLst>
          </p:cNvPr>
          <p:cNvSpPr/>
          <p:nvPr/>
        </p:nvSpPr>
        <p:spPr>
          <a:xfrm>
            <a:off x="7540490" y="3379811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Plasser målmarkører på alle sluttprodukter du lager for første gang i spillet.</a:t>
            </a:r>
          </a:p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214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7.40741E-7 L 0.14727 -0.406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7" y="-203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7" grpId="0" animBg="1"/>
      <p:bldP spid="47" grpId="1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545609-D162-469C-B72E-8DF20362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Fase 4: Salgsfasen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83D8B03-EFA7-457D-8297-87DAA17D7A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Gjøres parallelt</a:t>
            </a:r>
          </a:p>
        </p:txBody>
      </p:sp>
    </p:spTree>
    <p:extLst>
      <p:ext uri="{BB962C8B-B14F-4D97-AF65-F5344CB8AC3E}">
        <p14:creationId xmlns:p14="http://schemas.microsoft.com/office/powerpoint/2010/main" val="3727183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Salgsfasen:</a:t>
            </a:r>
          </a:p>
        </p:txBody>
      </p:sp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79EE673-81E9-4AF2-99FB-921E0016789E}"/>
              </a:ext>
            </a:extLst>
          </p:cNvPr>
          <p:cNvSpPr/>
          <p:nvPr/>
        </p:nvSpPr>
        <p:spPr>
          <a:xfrm>
            <a:off x="3057419" y="434778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7001557" y="4356998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719411" y="648230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734317" y="660846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11D0831-C3CB-45E3-B5AC-D03A35E35EEB}"/>
              </a:ext>
            </a:extLst>
          </p:cNvPr>
          <p:cNvSpPr/>
          <p:nvPr/>
        </p:nvSpPr>
        <p:spPr>
          <a:xfrm>
            <a:off x="2918148" y="4396071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9369" y="4249597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2129" y="4849211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642538" y="654975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6" name="Bilde 45">
            <a:extLst>
              <a:ext uri="{FF2B5EF4-FFF2-40B4-BE49-F238E27FC236}">
                <a16:creationId xmlns:a16="http://schemas.microsoft.com/office/drawing/2014/main" id="{9CF6302F-8932-4B7C-995F-9DF7F4B338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67708" y="5127284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CA2E41CA-7905-483F-983E-73C9A12EB3F0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9D204C1-40FB-49CB-9208-6476BE51F977}"/>
              </a:ext>
            </a:extLst>
          </p:cNvPr>
          <p:cNvSpPr/>
          <p:nvPr/>
        </p:nvSpPr>
        <p:spPr>
          <a:xfrm>
            <a:off x="1563084" y="659226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F2A6172-35AC-46B8-A7DF-CD7CF8F8ED7C}"/>
              </a:ext>
            </a:extLst>
          </p:cNvPr>
          <p:cNvSpPr/>
          <p:nvPr/>
        </p:nvSpPr>
        <p:spPr>
          <a:xfrm>
            <a:off x="1599151" y="638240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2823142-CAB4-4F2F-A491-BC51330C5265}"/>
              </a:ext>
            </a:extLst>
          </p:cNvPr>
          <p:cNvSpPr/>
          <p:nvPr/>
        </p:nvSpPr>
        <p:spPr>
          <a:xfrm>
            <a:off x="2814555" y="3378146"/>
            <a:ext cx="688300" cy="14727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7" name="Bilde 36">
            <a:extLst>
              <a:ext uri="{FF2B5EF4-FFF2-40B4-BE49-F238E27FC236}">
                <a16:creationId xmlns:a16="http://schemas.microsoft.com/office/drawing/2014/main" id="{4EEFFCE7-AF0C-4AE6-9153-EE67328C25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2603" y="5492282"/>
            <a:ext cx="1066949" cy="619211"/>
          </a:xfrm>
          <a:prstGeom prst="rect">
            <a:avLst/>
          </a:prstGeom>
        </p:spPr>
      </p:pic>
      <p:sp>
        <p:nvSpPr>
          <p:cNvPr id="39" name="Ellipse 38">
            <a:extLst>
              <a:ext uri="{FF2B5EF4-FFF2-40B4-BE49-F238E27FC236}">
                <a16:creationId xmlns:a16="http://schemas.microsoft.com/office/drawing/2014/main" id="{B6ED0643-E04D-4B3E-8C91-FCC8AAA9B24F}"/>
              </a:ext>
            </a:extLst>
          </p:cNvPr>
          <p:cNvSpPr/>
          <p:nvPr/>
        </p:nvSpPr>
        <p:spPr>
          <a:xfrm>
            <a:off x="2934915" y="3660597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0" name="Bilde 39">
            <a:extLst>
              <a:ext uri="{FF2B5EF4-FFF2-40B4-BE49-F238E27FC236}">
                <a16:creationId xmlns:a16="http://schemas.microsoft.com/office/drawing/2014/main" id="{49737846-A6F2-4113-A87D-5158C9270D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6960" y="4886681"/>
            <a:ext cx="1047896" cy="609685"/>
          </a:xfrm>
          <a:prstGeom prst="rect">
            <a:avLst/>
          </a:prstGeom>
        </p:spPr>
      </p:pic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Ellipse 47">
            <a:extLst>
              <a:ext uri="{FF2B5EF4-FFF2-40B4-BE49-F238E27FC236}">
                <a16:creationId xmlns:a16="http://schemas.microsoft.com/office/drawing/2014/main" id="{721AAB2F-0143-4398-BBB6-2B63B78D6E81}"/>
              </a:ext>
            </a:extLst>
          </p:cNvPr>
          <p:cNvSpPr/>
          <p:nvPr/>
        </p:nvSpPr>
        <p:spPr>
          <a:xfrm>
            <a:off x="7540490" y="3379811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Selg det du vil av ressurser for angitt enhetspris</a:t>
            </a:r>
          </a:p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15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022E-16 L -0.18359 0.3199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80" y="1599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-0.18568 0.3275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84" y="1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7.40741E-7 L -0.55794 0.299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04" y="1495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-0.62656 0.2120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28" y="1060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81481E-6 L -0.68477 0.1152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45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81481E-6 L -0.16276 -0.00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3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276 -0.003 L 2.5E-6 2.22222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4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4.44444E-6 L -0.51992 0.2037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3" y="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4" grpId="0" animBg="1"/>
      <p:bldP spid="47" grpId="0" animBg="1"/>
      <p:bldP spid="4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53673CB-B1CA-46CB-AC24-0D03C0257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Innhold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D2B5D8B7-A9ED-4F42-99EA-20C474923C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Situasjon</a:t>
            </a:r>
          </a:p>
          <a:p>
            <a:r>
              <a:rPr lang="nb-NO"/>
              <a:t>Oppsett</a:t>
            </a:r>
          </a:p>
          <a:p>
            <a:r>
              <a:rPr lang="nb-NO"/>
              <a:t>Regler</a:t>
            </a:r>
          </a:p>
          <a:p>
            <a:r>
              <a:rPr lang="nb-NO"/>
              <a:t>Tips og triks</a:t>
            </a:r>
          </a:p>
        </p:txBody>
      </p:sp>
    </p:spTree>
    <p:extLst>
      <p:ext uri="{BB962C8B-B14F-4D97-AF65-F5344CB8AC3E}">
        <p14:creationId xmlns:p14="http://schemas.microsoft.com/office/powerpoint/2010/main" val="4250796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Salgsfasen: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E4B4FC40-E39E-4CE5-AB69-F87D5745F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78335"/>
            <a:ext cx="1047896" cy="609685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A456DD69-CEF9-4011-BD66-4E33C9080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7EF57609-9EFB-4873-90F3-5FECE13812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99EC475-EED1-4C4E-945D-B4C5BD3EBB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28" name="Ellipse 27">
            <a:extLst>
              <a:ext uri="{FF2B5EF4-FFF2-40B4-BE49-F238E27FC236}">
                <a16:creationId xmlns:a16="http://schemas.microsoft.com/office/drawing/2014/main" id="{C1B34E7B-1F44-43EE-97CC-6E86CBBCF330}"/>
              </a:ext>
            </a:extLst>
          </p:cNvPr>
          <p:cNvSpPr/>
          <p:nvPr/>
        </p:nvSpPr>
        <p:spPr>
          <a:xfrm>
            <a:off x="7001557" y="4356998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96B7444-B5AE-4B98-9534-FB5E0C4228D7}"/>
              </a:ext>
            </a:extLst>
          </p:cNvPr>
          <p:cNvSpPr/>
          <p:nvPr/>
        </p:nvSpPr>
        <p:spPr>
          <a:xfrm>
            <a:off x="719411" y="648230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A30F661-3A0E-48A1-A295-E25B2CAC092D}"/>
              </a:ext>
            </a:extLst>
          </p:cNvPr>
          <p:cNvSpPr/>
          <p:nvPr/>
        </p:nvSpPr>
        <p:spPr>
          <a:xfrm>
            <a:off x="734317" y="660846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1AEDB0E-324C-4527-86E1-5181C12D06C1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7B444E07-1EB3-42AF-AA06-81767C9211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DDA587CE-7F17-4B3F-917A-1582EACCDD8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9F5FA088-2165-43F9-893A-4C0F249AD8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13893" y="207982"/>
            <a:ext cx="1203338" cy="1690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Bilde 35">
            <a:extLst>
              <a:ext uri="{FF2B5EF4-FFF2-40B4-BE49-F238E27FC236}">
                <a16:creationId xmlns:a16="http://schemas.microsoft.com/office/drawing/2014/main" id="{C63A9E7B-74AC-40AA-9EEF-A65099CF3D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92443" y="275062"/>
            <a:ext cx="1271735" cy="18286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2" name="Bilde 41">
            <a:extLst>
              <a:ext uri="{FF2B5EF4-FFF2-40B4-BE49-F238E27FC236}">
                <a16:creationId xmlns:a16="http://schemas.microsoft.com/office/drawing/2014/main" id="{17635348-F835-4B68-B1BD-D19CB64C1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67757" y="6231697"/>
            <a:ext cx="1057423" cy="628738"/>
          </a:xfrm>
          <a:prstGeom prst="rect">
            <a:avLst/>
          </a:prstGeom>
        </p:spPr>
      </p:pic>
      <p:pic>
        <p:nvPicPr>
          <p:cNvPr id="43" name="Bilde 42">
            <a:extLst>
              <a:ext uri="{FF2B5EF4-FFF2-40B4-BE49-F238E27FC236}">
                <a16:creationId xmlns:a16="http://schemas.microsoft.com/office/drawing/2014/main" id="{08BC6C5F-4E7F-4740-90EF-C2B43DBDBD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7332" y="6220566"/>
            <a:ext cx="1047896" cy="609685"/>
          </a:xfrm>
          <a:prstGeom prst="rect">
            <a:avLst/>
          </a:prstGeom>
        </p:spPr>
      </p:pic>
      <p:sp>
        <p:nvSpPr>
          <p:cNvPr id="44" name="Ellipse 43">
            <a:extLst>
              <a:ext uri="{FF2B5EF4-FFF2-40B4-BE49-F238E27FC236}">
                <a16:creationId xmlns:a16="http://schemas.microsoft.com/office/drawing/2014/main" id="{C52C7A7E-7438-41D7-896E-0C8ED841348A}"/>
              </a:ext>
            </a:extLst>
          </p:cNvPr>
          <p:cNvSpPr/>
          <p:nvPr/>
        </p:nvSpPr>
        <p:spPr>
          <a:xfrm>
            <a:off x="642538" y="654975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9" y="2690336"/>
            <a:ext cx="3159992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Betal for det du vil av karbonavgift</a:t>
            </a:r>
          </a:p>
          <a:p>
            <a:endParaRPr lang="nb-NO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CA2E41CA-7905-483F-983E-73C9A12EB3F0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7" name="Bilde 36">
            <a:extLst>
              <a:ext uri="{FF2B5EF4-FFF2-40B4-BE49-F238E27FC236}">
                <a16:creationId xmlns:a16="http://schemas.microsoft.com/office/drawing/2014/main" id="{4EEFFCE7-AF0C-4AE6-9153-EE67328C25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15799" y="6249997"/>
            <a:ext cx="1066949" cy="619211"/>
          </a:xfrm>
          <a:prstGeom prst="rect">
            <a:avLst/>
          </a:prstGeom>
        </p:spPr>
      </p:pic>
      <p:cxnSp>
        <p:nvCxnSpPr>
          <p:cNvPr id="39" name="Rett pilkobling 38">
            <a:extLst>
              <a:ext uri="{FF2B5EF4-FFF2-40B4-BE49-F238E27FC236}">
                <a16:creationId xmlns:a16="http://schemas.microsoft.com/office/drawing/2014/main" id="{32C1AE75-BFD3-42CA-9380-1B875D3BA830}"/>
              </a:ext>
            </a:extLst>
          </p:cNvPr>
          <p:cNvCxnSpPr>
            <a:cxnSpLocks/>
          </p:cNvCxnSpPr>
          <p:nvPr/>
        </p:nvCxnSpPr>
        <p:spPr>
          <a:xfrm flipH="1">
            <a:off x="7919849" y="3502834"/>
            <a:ext cx="84780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1F3266DB-F676-4E74-B399-BE8A5B89912E}"/>
              </a:ext>
            </a:extLst>
          </p:cNvPr>
          <p:cNvSpPr/>
          <p:nvPr/>
        </p:nvSpPr>
        <p:spPr>
          <a:xfrm>
            <a:off x="2934915" y="3660597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48" name="Bilde 47">
            <a:extLst>
              <a:ext uri="{FF2B5EF4-FFF2-40B4-BE49-F238E27FC236}">
                <a16:creationId xmlns:a16="http://schemas.microsoft.com/office/drawing/2014/main" id="{15576D79-17A8-4E2F-9211-EBE7FDD964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8466" y="6220566"/>
            <a:ext cx="1047896" cy="609685"/>
          </a:xfrm>
          <a:prstGeom prst="rect">
            <a:avLst/>
          </a:prstGeom>
        </p:spPr>
      </p:pic>
      <p:pic>
        <p:nvPicPr>
          <p:cNvPr id="46" name="Bilde 45">
            <a:extLst>
              <a:ext uri="{FF2B5EF4-FFF2-40B4-BE49-F238E27FC236}">
                <a16:creationId xmlns:a16="http://schemas.microsoft.com/office/drawing/2014/main" id="{9CF6302F-8932-4B7C-995F-9DF7F4B338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81194" y="5133119"/>
            <a:ext cx="1518233" cy="21748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Ellipse 40">
            <a:extLst>
              <a:ext uri="{FF2B5EF4-FFF2-40B4-BE49-F238E27FC236}">
                <a16:creationId xmlns:a16="http://schemas.microsoft.com/office/drawing/2014/main" id="{E9D204C1-40FB-49CB-9208-6476BE51F977}"/>
              </a:ext>
            </a:extLst>
          </p:cNvPr>
          <p:cNvSpPr/>
          <p:nvPr/>
        </p:nvSpPr>
        <p:spPr>
          <a:xfrm>
            <a:off x="1563084" y="659226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F2A6172-35AC-46B8-A7DF-CD7CF8F8ED7C}"/>
              </a:ext>
            </a:extLst>
          </p:cNvPr>
          <p:cNvSpPr/>
          <p:nvPr/>
        </p:nvSpPr>
        <p:spPr>
          <a:xfrm>
            <a:off x="1599151" y="638240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2229142F-003E-4482-B961-CD02311353FF}"/>
              </a:ext>
            </a:extLst>
          </p:cNvPr>
          <p:cNvSpPr/>
          <p:nvPr/>
        </p:nvSpPr>
        <p:spPr>
          <a:xfrm>
            <a:off x="7540490" y="3379811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601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0.60833 -0.1979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17" y="-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33333E-6 L 0.56914 -0.195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51" y="-97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0.56393 -0.214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90" y="-1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BC65147-416B-41DD-BDFF-B0BD47D54C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Tips og triks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B70DC29-8008-42ED-8578-B4392993C5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8447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D023678-A82A-4A71-BEE9-BDEE87C97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Tips og triks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3BBDDC55-5123-4A25-80EC-52024D458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/>
              <a:t>Første runde bør du kjøpe en fasilitet som kun bruker råstoffer i minst én av prosessene. Hvis du ikke trekker dette kan du få trekke på nytt.</a:t>
            </a:r>
          </a:p>
          <a:p>
            <a:r>
              <a:rPr lang="nb-NO"/>
              <a:t>Når du kjøper kort og råstoffer, husk å spare nok penger til å kjøre prosessen.</a:t>
            </a:r>
          </a:p>
          <a:p>
            <a:r>
              <a:rPr lang="nb-NO"/>
              <a:t>Alle prosessene går i utgangspunktet i pluss.</a:t>
            </a:r>
          </a:p>
          <a:p>
            <a:r>
              <a:rPr lang="nb-NO"/>
              <a:t>Følg med på fargekodingen, det gjør det enklere å finne frem på brettet.</a:t>
            </a:r>
          </a:p>
        </p:txBody>
      </p:sp>
    </p:spTree>
    <p:extLst>
      <p:ext uri="{BB962C8B-B14F-4D97-AF65-F5344CB8AC3E}">
        <p14:creationId xmlns:p14="http://schemas.microsoft.com/office/powerpoint/2010/main" val="2539301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EEC21D1-725A-42C7-B3D2-B6478C3D55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God fornøyelse!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C0FF80E3-8BE3-487B-82CD-55AD967FB5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/>
              <a:t>Husk å spørre om dere lurer på noe!</a:t>
            </a:r>
          </a:p>
        </p:txBody>
      </p:sp>
    </p:spTree>
    <p:extLst>
      <p:ext uri="{BB962C8B-B14F-4D97-AF65-F5344CB8AC3E}">
        <p14:creationId xmlns:p14="http://schemas.microsoft.com/office/powerpoint/2010/main" val="243544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BC65147-416B-41DD-BDFF-B0BD47D54C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Situasjon</a:t>
            </a:r>
          </a:p>
        </p:txBody>
      </p:sp>
      <p:sp>
        <p:nvSpPr>
          <p:cNvPr id="5" name="Undertittel 4">
            <a:extLst>
              <a:ext uri="{FF2B5EF4-FFF2-40B4-BE49-F238E27FC236}">
                <a16:creationId xmlns:a16="http://schemas.microsoft.com/office/drawing/2014/main" id="{AB97D27F-2267-4708-8B2D-E2293B634F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b-NO" sz="2400" i="1"/>
              <a:t>I Metallmani spiller hver av dere som en </a:t>
            </a:r>
            <a:r>
              <a:rPr lang="nb-NO" sz="2400" i="1" err="1"/>
              <a:t>nyoppstartet</a:t>
            </a:r>
            <a:r>
              <a:rPr lang="nb-NO" sz="2400" i="1"/>
              <a:t> bedrift som har fått støtte fra staten til å etablere seg med metallindustri i Norge. Dere kommer til å bygge ut stadig mer kompliserte metallurgiske prosesser for å ta dere hele veien fra råstoffer til ferdige metaller og legeringer. Spillet foregår over fem runder, og den spilleren som har mest penger til slutt, vinner spillet. Lykke til!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3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BC65147-416B-41DD-BDFF-B0BD47D54C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Oppsett</a:t>
            </a:r>
          </a:p>
        </p:txBody>
      </p:sp>
      <p:sp>
        <p:nvSpPr>
          <p:cNvPr id="5" name="Undertittel 4">
            <a:extLst>
              <a:ext uri="{FF2B5EF4-FFF2-40B4-BE49-F238E27FC236}">
                <a16:creationId xmlns:a16="http://schemas.microsoft.com/office/drawing/2014/main" id="{AB97D27F-2267-4708-8B2D-E2293B634F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48483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08" y="14361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17D5F3F-F1AD-406F-A808-2D3026400971}"/>
              </a:ext>
            </a:extLst>
          </p:cNvPr>
          <p:cNvSpPr/>
          <p:nvPr/>
        </p:nvSpPr>
        <p:spPr>
          <a:xfrm>
            <a:off x="7576437" y="4317167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2" name="Bilde 21">
            <a:extLst>
              <a:ext uri="{FF2B5EF4-FFF2-40B4-BE49-F238E27FC236}">
                <a16:creationId xmlns:a16="http://schemas.microsoft.com/office/drawing/2014/main" id="{738B1F63-7914-44F3-BAAD-D8A045BA4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0596" y="6186366"/>
            <a:ext cx="1066949" cy="619211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0953C1A5-BD6D-487A-A997-11C6A45D3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17805" y="3974335"/>
            <a:ext cx="1057423" cy="628738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837E4B10-C08B-4D11-96B5-3D75056D14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17805" y="4573492"/>
            <a:ext cx="1047896" cy="609685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6A96FCB3-10AE-42EF-A5CE-98EBACDCF4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8278" y="5183177"/>
            <a:ext cx="1066949" cy="619211"/>
          </a:xfrm>
          <a:prstGeom prst="rect">
            <a:avLst/>
          </a:prstGeom>
        </p:spPr>
      </p:pic>
      <p:sp>
        <p:nvSpPr>
          <p:cNvPr id="26" name="Ellipse 25">
            <a:extLst>
              <a:ext uri="{FF2B5EF4-FFF2-40B4-BE49-F238E27FC236}">
                <a16:creationId xmlns:a16="http://schemas.microsoft.com/office/drawing/2014/main" id="{312528CA-C60A-43FF-8B76-E7950ED8F451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E821C7F-65AE-4B09-8A4E-E164CD681012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0724775-FC9C-463F-BE1A-9E24931A3209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B44FCE1B-D26B-4BDB-B0AE-660E91B31854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90BBEFC8-CDA1-4F96-9FE4-022C4DA9CC1B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01DCCEC-A919-4528-9C0C-60D3F60246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649EEA8-3BF0-4B8B-AB1C-4523EF5FD272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11FA0267-7DE5-436D-B88B-D67A6F6B4762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4" name="Bilde 33">
            <a:extLst>
              <a:ext uri="{FF2B5EF4-FFF2-40B4-BE49-F238E27FC236}">
                <a16:creationId xmlns:a16="http://schemas.microsoft.com/office/drawing/2014/main" id="{48B1550A-7D71-4F75-A7CE-8F4167CB4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5123" y="6186366"/>
            <a:ext cx="1057423" cy="628738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815110D9-732C-471D-87D6-CD0B1429D633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E1807BE-EFB5-486C-A622-23608D245938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DC886F00-2CE0-4567-9442-1AF55B1654A7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8" name="Bilde 37">
            <a:extLst>
              <a:ext uri="{FF2B5EF4-FFF2-40B4-BE49-F238E27FC236}">
                <a16:creationId xmlns:a16="http://schemas.microsoft.com/office/drawing/2014/main" id="{962117E5-2D22-4303-8672-B827DF4718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5495" y="6178800"/>
            <a:ext cx="1066949" cy="619211"/>
          </a:xfrm>
          <a:prstGeom prst="rect">
            <a:avLst/>
          </a:prstGeom>
        </p:spPr>
      </p:pic>
      <p:pic>
        <p:nvPicPr>
          <p:cNvPr id="39" name="Bilde 38">
            <a:extLst>
              <a:ext uri="{FF2B5EF4-FFF2-40B4-BE49-F238E27FC236}">
                <a16:creationId xmlns:a16="http://schemas.microsoft.com/office/drawing/2014/main" id="{0480D449-7283-442F-BA06-C64EBDC3BA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2756" y="6149646"/>
            <a:ext cx="1057423" cy="628738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AEE52936-8802-4BBA-9E21-CC8572337372}"/>
              </a:ext>
            </a:extLst>
          </p:cNvPr>
          <p:cNvSpPr/>
          <p:nvPr/>
        </p:nvSpPr>
        <p:spPr>
          <a:xfrm>
            <a:off x="511767" y="634833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5DE4E13D-ECC0-4817-8538-4D280445D069}"/>
              </a:ext>
            </a:extLst>
          </p:cNvPr>
          <p:cNvSpPr/>
          <p:nvPr/>
        </p:nvSpPr>
        <p:spPr>
          <a:xfrm>
            <a:off x="662959" y="639330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36CAB419-CDAC-4005-9F2F-B70D3F68631C}"/>
              </a:ext>
            </a:extLst>
          </p:cNvPr>
          <p:cNvSpPr/>
          <p:nvPr/>
        </p:nvSpPr>
        <p:spPr>
          <a:xfrm>
            <a:off x="573019" y="649823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94446960-A46C-4AB5-86B5-223770232110}"/>
              </a:ext>
            </a:extLst>
          </p:cNvPr>
          <p:cNvSpPr/>
          <p:nvPr/>
        </p:nvSpPr>
        <p:spPr>
          <a:xfrm>
            <a:off x="647969" y="651322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383431A0-FA54-4DD2-AFA3-42BB0DC972B7}"/>
              </a:ext>
            </a:extLst>
          </p:cNvPr>
          <p:cNvSpPr/>
          <p:nvPr/>
        </p:nvSpPr>
        <p:spPr>
          <a:xfrm>
            <a:off x="469297" y="650073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960F658-7596-4B2D-909D-0F5DA9041142}"/>
              </a:ext>
            </a:extLst>
          </p:cNvPr>
          <p:cNvSpPr/>
          <p:nvPr/>
        </p:nvSpPr>
        <p:spPr>
          <a:xfrm>
            <a:off x="492985" y="598607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F5D7A16C-4F0D-4A0E-8971-43D00066E6EB}"/>
              </a:ext>
            </a:extLst>
          </p:cNvPr>
          <p:cNvSpPr/>
          <p:nvPr/>
        </p:nvSpPr>
        <p:spPr>
          <a:xfrm>
            <a:off x="644177" y="603104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9D44A617-F384-4377-A34F-E457A6CAAF7F}"/>
              </a:ext>
            </a:extLst>
          </p:cNvPr>
          <p:cNvSpPr/>
          <p:nvPr/>
        </p:nvSpPr>
        <p:spPr>
          <a:xfrm>
            <a:off x="554237" y="613597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CD8FBA17-5B03-4F70-B889-8B381B102246}"/>
              </a:ext>
            </a:extLst>
          </p:cNvPr>
          <p:cNvSpPr/>
          <p:nvPr/>
        </p:nvSpPr>
        <p:spPr>
          <a:xfrm>
            <a:off x="629187" y="6150966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CABFDD2E-320A-4D04-B304-583E91E6519C}"/>
              </a:ext>
            </a:extLst>
          </p:cNvPr>
          <p:cNvSpPr/>
          <p:nvPr/>
        </p:nvSpPr>
        <p:spPr>
          <a:xfrm>
            <a:off x="450515" y="6138475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CABB6DE2-4108-4280-91B1-565B950DA686}"/>
              </a:ext>
            </a:extLst>
          </p:cNvPr>
          <p:cNvSpPr/>
          <p:nvPr/>
        </p:nvSpPr>
        <p:spPr>
          <a:xfrm>
            <a:off x="855647" y="598857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A29BD017-F430-4BAC-A3C3-6EF9ADC300C4}"/>
              </a:ext>
            </a:extLst>
          </p:cNvPr>
          <p:cNvSpPr/>
          <p:nvPr/>
        </p:nvSpPr>
        <p:spPr>
          <a:xfrm>
            <a:off x="1006839" y="6033544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8C15C06D-C895-427A-88E1-F9281EA12FFF}"/>
              </a:ext>
            </a:extLst>
          </p:cNvPr>
          <p:cNvSpPr/>
          <p:nvPr/>
        </p:nvSpPr>
        <p:spPr>
          <a:xfrm>
            <a:off x="916899" y="6138474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5302CDC7-1F98-4591-BFCB-29AFAA441646}"/>
              </a:ext>
            </a:extLst>
          </p:cNvPr>
          <p:cNvSpPr/>
          <p:nvPr/>
        </p:nvSpPr>
        <p:spPr>
          <a:xfrm>
            <a:off x="991849" y="6153464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2DC5C9A0-E041-4943-8B66-F59F87FF6E1A}"/>
              </a:ext>
            </a:extLst>
          </p:cNvPr>
          <p:cNvSpPr/>
          <p:nvPr/>
        </p:nvSpPr>
        <p:spPr>
          <a:xfrm>
            <a:off x="813177" y="6140973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527639F0-632A-4E34-8933-F70A6B475ED8}"/>
              </a:ext>
            </a:extLst>
          </p:cNvPr>
          <p:cNvSpPr/>
          <p:nvPr/>
        </p:nvSpPr>
        <p:spPr>
          <a:xfrm>
            <a:off x="1404375" y="64033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CCC16972-CD61-462B-821F-CBBDCBFB2499}"/>
              </a:ext>
            </a:extLst>
          </p:cNvPr>
          <p:cNvSpPr/>
          <p:nvPr/>
        </p:nvSpPr>
        <p:spPr>
          <a:xfrm>
            <a:off x="1464336" y="65532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52B4517F-8D4B-4569-9948-E39057A0D6E8}"/>
              </a:ext>
            </a:extLst>
          </p:cNvPr>
          <p:cNvSpPr/>
          <p:nvPr/>
        </p:nvSpPr>
        <p:spPr>
          <a:xfrm>
            <a:off x="1307963" y="6138475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77CD320E-BA7C-47F0-92E0-CB527E5F1654}"/>
              </a:ext>
            </a:extLst>
          </p:cNvPr>
          <p:cNvSpPr/>
          <p:nvPr/>
        </p:nvSpPr>
        <p:spPr>
          <a:xfrm>
            <a:off x="1385412" y="6006065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E6EFB07-7307-420C-A68D-720FB0792D2C}"/>
              </a:ext>
            </a:extLst>
          </p:cNvPr>
          <p:cNvSpPr/>
          <p:nvPr/>
        </p:nvSpPr>
        <p:spPr>
          <a:xfrm>
            <a:off x="1445373" y="6155965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72B72B31-0758-46F4-926B-844CCC93046F}"/>
              </a:ext>
            </a:extLst>
          </p:cNvPr>
          <p:cNvSpPr/>
          <p:nvPr/>
        </p:nvSpPr>
        <p:spPr>
          <a:xfrm>
            <a:off x="1538109" y="5986075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2790BA23-47C7-456E-802F-9F372C29C136}"/>
              </a:ext>
            </a:extLst>
          </p:cNvPr>
          <p:cNvSpPr/>
          <p:nvPr/>
        </p:nvSpPr>
        <p:spPr>
          <a:xfrm>
            <a:off x="1598070" y="6135975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85ADF2E1-9F34-4E38-BAB8-559306BBC606}"/>
              </a:ext>
            </a:extLst>
          </p:cNvPr>
          <p:cNvSpPr/>
          <p:nvPr/>
        </p:nvSpPr>
        <p:spPr>
          <a:xfrm>
            <a:off x="7482203" y="375100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83153F02-82A5-431E-A8F1-B7AD176B97BB}"/>
              </a:ext>
            </a:extLst>
          </p:cNvPr>
          <p:cNvSpPr/>
          <p:nvPr/>
        </p:nvSpPr>
        <p:spPr>
          <a:xfrm>
            <a:off x="8720568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31335537-5CAF-413D-A957-5C71790AEDE0}"/>
              </a:ext>
            </a:extLst>
          </p:cNvPr>
          <p:cNvSpPr/>
          <p:nvPr/>
        </p:nvSpPr>
        <p:spPr>
          <a:xfrm>
            <a:off x="8872968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04FF969A-4A91-47E4-8AB4-4FD6FBB5854F}"/>
              </a:ext>
            </a:extLst>
          </p:cNvPr>
          <p:cNvSpPr/>
          <p:nvPr/>
        </p:nvSpPr>
        <p:spPr>
          <a:xfrm>
            <a:off x="8909035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AFA4C505-BFDE-40DC-B546-0FA14C8046A5}"/>
              </a:ext>
            </a:extLst>
          </p:cNvPr>
          <p:cNvSpPr/>
          <p:nvPr/>
        </p:nvSpPr>
        <p:spPr>
          <a:xfrm>
            <a:off x="8213449" y="455459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E0EFA30A-5F30-4866-909B-6C0F3F4F5672}"/>
              </a:ext>
            </a:extLst>
          </p:cNvPr>
          <p:cNvSpPr/>
          <p:nvPr/>
        </p:nvSpPr>
        <p:spPr>
          <a:xfrm>
            <a:off x="8365849" y="470699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24DB03EB-4AE1-4549-B03E-DF02F6E64539}"/>
              </a:ext>
            </a:extLst>
          </p:cNvPr>
          <p:cNvSpPr/>
          <p:nvPr/>
        </p:nvSpPr>
        <p:spPr>
          <a:xfrm>
            <a:off x="8401916" y="4497136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4" name="Bilde 13">
            <a:extLst>
              <a:ext uri="{FF2B5EF4-FFF2-40B4-BE49-F238E27FC236}">
                <a16:creationId xmlns:a16="http://schemas.microsoft.com/office/drawing/2014/main" id="{6C7402ED-AE7B-4AE8-BA5F-697935CD96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5483" y="5548179"/>
            <a:ext cx="3315202" cy="2293453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B8CDF012-1FFC-4E9B-ABB1-D8D8E346A2F1}"/>
              </a:ext>
            </a:extLst>
          </p:cNvPr>
          <p:cNvSpPr/>
          <p:nvPr/>
        </p:nvSpPr>
        <p:spPr>
          <a:xfrm>
            <a:off x="-922955" y="5070258"/>
            <a:ext cx="11038654" cy="2691064"/>
          </a:xfrm>
          <a:prstGeom prst="ellipse">
            <a:avLst/>
          </a:prstGeom>
          <a:noFill/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D5C3B18C-5876-4981-A5EF-24C0212D777E}"/>
              </a:ext>
            </a:extLst>
          </p:cNvPr>
          <p:cNvSpPr txBox="1"/>
          <p:nvPr/>
        </p:nvSpPr>
        <p:spPr>
          <a:xfrm>
            <a:off x="10243779" y="5887940"/>
            <a:ext cx="2062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b="1">
                <a:solidFill>
                  <a:srgbClr val="FFC000"/>
                </a:solidFill>
              </a:rPr>
              <a:t>Hver spiller får dette</a:t>
            </a:r>
          </a:p>
        </p:txBody>
      </p:sp>
      <p:pic>
        <p:nvPicPr>
          <p:cNvPr id="69" name="Bilde 68">
            <a:extLst>
              <a:ext uri="{FF2B5EF4-FFF2-40B4-BE49-F238E27FC236}">
                <a16:creationId xmlns:a16="http://schemas.microsoft.com/office/drawing/2014/main" id="{B8CD600A-0C67-40C6-8CE7-C13B91DA65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0205" y="3993385"/>
            <a:ext cx="1057423" cy="628738"/>
          </a:xfrm>
          <a:prstGeom prst="rect">
            <a:avLst/>
          </a:prstGeom>
        </p:spPr>
      </p:pic>
      <p:pic>
        <p:nvPicPr>
          <p:cNvPr id="70" name="Bilde 69">
            <a:extLst>
              <a:ext uri="{FF2B5EF4-FFF2-40B4-BE49-F238E27FC236}">
                <a16:creationId xmlns:a16="http://schemas.microsoft.com/office/drawing/2014/main" id="{1EC7603C-2A49-426F-9E27-C41F25A994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70205" y="4592542"/>
            <a:ext cx="1047896" cy="609685"/>
          </a:xfrm>
          <a:prstGeom prst="rect">
            <a:avLst/>
          </a:prstGeom>
        </p:spPr>
      </p:pic>
      <p:pic>
        <p:nvPicPr>
          <p:cNvPr id="71" name="Bilde 70">
            <a:extLst>
              <a:ext uri="{FF2B5EF4-FFF2-40B4-BE49-F238E27FC236}">
                <a16:creationId xmlns:a16="http://schemas.microsoft.com/office/drawing/2014/main" id="{4660C902-CD37-477D-8C25-AC1AD7CB9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0678" y="5202227"/>
            <a:ext cx="1066949" cy="619211"/>
          </a:xfrm>
          <a:prstGeom prst="rect">
            <a:avLst/>
          </a:prstGeom>
        </p:spPr>
      </p:pic>
      <p:pic>
        <p:nvPicPr>
          <p:cNvPr id="72" name="Bilde 71">
            <a:extLst>
              <a:ext uri="{FF2B5EF4-FFF2-40B4-BE49-F238E27FC236}">
                <a16:creationId xmlns:a16="http://schemas.microsoft.com/office/drawing/2014/main" id="{D37A1120-FE1A-4109-986A-F489BD6CE0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2605" y="3993385"/>
            <a:ext cx="1057423" cy="628738"/>
          </a:xfrm>
          <a:prstGeom prst="rect">
            <a:avLst/>
          </a:prstGeom>
        </p:spPr>
      </p:pic>
      <p:pic>
        <p:nvPicPr>
          <p:cNvPr id="73" name="Bilde 72">
            <a:extLst>
              <a:ext uri="{FF2B5EF4-FFF2-40B4-BE49-F238E27FC236}">
                <a16:creationId xmlns:a16="http://schemas.microsoft.com/office/drawing/2014/main" id="{1DE58B95-19DB-4EA6-B314-63EC8667AE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2605" y="4592542"/>
            <a:ext cx="1047896" cy="609685"/>
          </a:xfrm>
          <a:prstGeom prst="rect">
            <a:avLst/>
          </a:prstGeom>
        </p:spPr>
      </p:pic>
      <p:pic>
        <p:nvPicPr>
          <p:cNvPr id="74" name="Bilde 73">
            <a:extLst>
              <a:ext uri="{FF2B5EF4-FFF2-40B4-BE49-F238E27FC236}">
                <a16:creationId xmlns:a16="http://schemas.microsoft.com/office/drawing/2014/main" id="{D50A908B-AA91-454E-84C4-F4E149F18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3078" y="5202227"/>
            <a:ext cx="1066949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88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BC65147-416B-41DD-BDFF-B0BD47D54C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Regler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EB70DC29-8008-42ED-8578-B4392993C5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/>
              <a:t>Vist med et eksempel for en runde</a:t>
            </a:r>
          </a:p>
        </p:txBody>
      </p:sp>
    </p:spTree>
    <p:extLst>
      <p:ext uri="{BB962C8B-B14F-4D97-AF65-F5344CB8AC3E}">
        <p14:creationId xmlns:p14="http://schemas.microsoft.com/office/powerpoint/2010/main" val="1031811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EFD2070-717E-4F2E-A458-629D12AC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Fase 1: Samfunnsfasen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D600C80F-CD55-43C8-99AD-235179E2D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Gjøres felles</a:t>
            </a:r>
          </a:p>
          <a:p>
            <a:r>
              <a:rPr lang="nb-NO"/>
              <a:t>(Denne skjer kun fra og med andre runde)</a:t>
            </a:r>
          </a:p>
        </p:txBody>
      </p:sp>
    </p:spTree>
    <p:extLst>
      <p:ext uri="{BB962C8B-B14F-4D97-AF65-F5344CB8AC3E}">
        <p14:creationId xmlns:p14="http://schemas.microsoft.com/office/powerpoint/2010/main" val="3018516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5381E295-98A8-4F9F-BF6A-828365F289C4}"/>
              </a:ext>
            </a:extLst>
          </p:cNvPr>
          <p:cNvSpPr/>
          <p:nvPr/>
        </p:nvSpPr>
        <p:spPr>
          <a:xfrm>
            <a:off x="7560936" y="3939518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Trekk ett samfunnskort felles. Effekten på dette gjelder for alle spillerne denne runden. </a:t>
            </a:r>
          </a:p>
          <a:p>
            <a:endParaRPr lang="nb-NO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Samfunnsfasen: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3DD46B1-78C2-4618-9433-4802AAF0B45A}"/>
              </a:ext>
            </a:extLst>
          </p:cNvPr>
          <p:cNvSpPr/>
          <p:nvPr/>
        </p:nvSpPr>
        <p:spPr>
          <a:xfrm>
            <a:off x="8067821" y="1828663"/>
            <a:ext cx="2201594" cy="26333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127" y="832830"/>
            <a:ext cx="3687804" cy="51923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Bilde 21">
            <a:extLst>
              <a:ext uri="{FF2B5EF4-FFF2-40B4-BE49-F238E27FC236}">
                <a16:creationId xmlns:a16="http://schemas.microsoft.com/office/drawing/2014/main" id="{AEABC507-B1D3-41E9-8456-F0C2739EE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561" y="6229262"/>
            <a:ext cx="1057423" cy="628738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AC3C999D-FD23-4D83-AA88-1C898846AC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746" y="6244393"/>
            <a:ext cx="1066949" cy="619211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6680850F-99D3-4308-859D-B117DD2212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65EC901F-71F5-400A-86B7-FE84BC4EA8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6" name="Bilde 25">
            <a:extLst>
              <a:ext uri="{FF2B5EF4-FFF2-40B4-BE49-F238E27FC236}">
                <a16:creationId xmlns:a16="http://schemas.microsoft.com/office/drawing/2014/main" id="{F84A6909-BAD2-4D13-801A-395707823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F8121D63-E17B-4A77-9E22-FE240BAFFF0C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844670E7-1708-4212-B8D5-59AD925DF2DB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C0E2DE6E-120E-46AB-8037-A203F2FA1C82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36A107D-6A3F-43F3-B424-A2E80F0C0628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7FB2FBC-3B4E-43D6-996E-CA0EF3F10CFC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4C2A9DF-4ED3-47FB-91BA-4EDF7BB2CFEB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A17D7B91-BD4F-4B45-8FED-87B5D1FB5470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01E0EBDC-4503-4503-9726-BF6C52FAB126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5" name="Bilde 34">
            <a:extLst>
              <a:ext uri="{FF2B5EF4-FFF2-40B4-BE49-F238E27FC236}">
                <a16:creationId xmlns:a16="http://schemas.microsoft.com/office/drawing/2014/main" id="{27A5DD09-C663-4AC8-B86A-23C2F6418C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608" y="6242432"/>
            <a:ext cx="1057423" cy="628738"/>
          </a:xfrm>
          <a:prstGeom prst="rect">
            <a:avLst/>
          </a:prstGeom>
        </p:spPr>
      </p:pic>
      <p:sp>
        <p:nvSpPr>
          <p:cNvPr id="36" name="Ellipse 35">
            <a:extLst>
              <a:ext uri="{FF2B5EF4-FFF2-40B4-BE49-F238E27FC236}">
                <a16:creationId xmlns:a16="http://schemas.microsoft.com/office/drawing/2014/main" id="{6A4C83F9-33F2-429E-B545-ABF3FEA3E937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DAE8FA20-041B-470B-AA73-1AB3A90582B0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2068E840-133D-47AF-B016-7A9084B7ACCC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552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0 L 0.39284 -0.0449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35" y="-224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49FB5830-73FC-48EC-973B-A823A7224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8" y="716361"/>
            <a:ext cx="7832824" cy="5533636"/>
          </a:xfrm>
          <a:prstGeom prst="rect">
            <a:avLst/>
          </a:prstGeom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52C666C1-3C9F-45B8-8D73-24743CD0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364636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C3FBADB9-361D-41C0-AC54-35C4D0413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4636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2BE3970C-C5E4-4FDA-93ED-E289A2700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4833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B2928884-990F-437A-AE61-92D95CD56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030" y="2248115"/>
            <a:ext cx="1271734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5BAE5330-7445-4F75-B7E4-CCD84722DF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474833" y="174883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B202F97E-620E-4E24-960C-63D5067D3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15"/>
          <a:stretch/>
        </p:blipFill>
        <p:spPr>
          <a:xfrm>
            <a:off x="8585030" y="174882"/>
            <a:ext cx="1271734" cy="1834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kstSylinder 11">
            <a:extLst>
              <a:ext uri="{FF2B5EF4-FFF2-40B4-BE49-F238E27FC236}">
                <a16:creationId xmlns:a16="http://schemas.microsoft.com/office/drawing/2014/main" id="{8DFC1F79-A487-49E9-A6D4-75B9188CC230}"/>
              </a:ext>
            </a:extLst>
          </p:cNvPr>
          <p:cNvSpPr txBox="1"/>
          <p:nvPr/>
        </p:nvSpPr>
        <p:spPr>
          <a:xfrm>
            <a:off x="4124178" y="2690336"/>
            <a:ext cx="3943643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b-NO" sz="2400"/>
              <a:t>Flytt karbonavgiftmarkøren ett steg opp</a:t>
            </a:r>
          </a:p>
          <a:p>
            <a:endParaRPr lang="nb-NO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3278836-4E72-4FA4-9747-4C909613A512}"/>
              </a:ext>
            </a:extLst>
          </p:cNvPr>
          <p:cNvSpPr txBox="1"/>
          <p:nvPr/>
        </p:nvSpPr>
        <p:spPr>
          <a:xfrm>
            <a:off x="229358" y="174882"/>
            <a:ext cx="327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Samfunnsfasen: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E5DC023E-B1EF-4359-9249-F89E00A16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2443" y="2248115"/>
            <a:ext cx="1274505" cy="17944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517D5F3F-F1AD-406F-A808-2D3026400971}"/>
              </a:ext>
            </a:extLst>
          </p:cNvPr>
          <p:cNvSpPr/>
          <p:nvPr/>
        </p:nvSpPr>
        <p:spPr>
          <a:xfrm>
            <a:off x="7540490" y="3854997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6" name="Rett pilkobling 5">
            <a:extLst>
              <a:ext uri="{FF2B5EF4-FFF2-40B4-BE49-F238E27FC236}">
                <a16:creationId xmlns:a16="http://schemas.microsoft.com/office/drawing/2014/main" id="{23BAA0C9-A99B-4C40-9D31-5DBA558ACB2D}"/>
              </a:ext>
            </a:extLst>
          </p:cNvPr>
          <p:cNvCxnSpPr>
            <a:cxnSpLocks/>
          </p:cNvCxnSpPr>
          <p:nvPr/>
        </p:nvCxnSpPr>
        <p:spPr>
          <a:xfrm flipH="1">
            <a:off x="7848101" y="3934418"/>
            <a:ext cx="9912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Bilde 20">
            <a:extLst>
              <a:ext uri="{FF2B5EF4-FFF2-40B4-BE49-F238E27FC236}">
                <a16:creationId xmlns:a16="http://schemas.microsoft.com/office/drawing/2014/main" id="{F1559D46-197F-4FB8-9864-81806E2C12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561" y="6229262"/>
            <a:ext cx="1057423" cy="628738"/>
          </a:xfrm>
          <a:prstGeom prst="rect">
            <a:avLst/>
          </a:prstGeom>
        </p:spPr>
      </p:pic>
      <p:pic>
        <p:nvPicPr>
          <p:cNvPr id="22" name="Bilde 21">
            <a:extLst>
              <a:ext uri="{FF2B5EF4-FFF2-40B4-BE49-F238E27FC236}">
                <a16:creationId xmlns:a16="http://schemas.microsoft.com/office/drawing/2014/main" id="{738B1F63-7914-44F3-BAAD-D8A045BA4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746" y="6244393"/>
            <a:ext cx="1066949" cy="619211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0953C1A5-BD6D-487A-A997-11C6A45D3A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362" y="4264387"/>
            <a:ext cx="1057423" cy="628738"/>
          </a:xfrm>
          <a:prstGeom prst="rect">
            <a:avLst/>
          </a:prstGeom>
        </p:spPr>
      </p:pic>
      <p:pic>
        <p:nvPicPr>
          <p:cNvPr id="24" name="Bilde 23">
            <a:extLst>
              <a:ext uri="{FF2B5EF4-FFF2-40B4-BE49-F238E27FC236}">
                <a16:creationId xmlns:a16="http://schemas.microsoft.com/office/drawing/2014/main" id="{837E4B10-C08B-4D11-96B5-3D75056D14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5362" y="4863544"/>
            <a:ext cx="1047896" cy="609685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6A96FCB3-10AE-42EF-A5CE-98EBACDCF4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2603" y="5475589"/>
            <a:ext cx="1066949" cy="619211"/>
          </a:xfrm>
          <a:prstGeom prst="rect">
            <a:avLst/>
          </a:prstGeom>
        </p:spPr>
      </p:pic>
      <p:sp>
        <p:nvSpPr>
          <p:cNvPr id="26" name="Ellipse 25">
            <a:extLst>
              <a:ext uri="{FF2B5EF4-FFF2-40B4-BE49-F238E27FC236}">
                <a16:creationId xmlns:a16="http://schemas.microsoft.com/office/drawing/2014/main" id="{312528CA-C60A-43FF-8B76-E7950ED8F451}"/>
              </a:ext>
            </a:extLst>
          </p:cNvPr>
          <p:cNvSpPr/>
          <p:nvPr/>
        </p:nvSpPr>
        <p:spPr>
          <a:xfrm>
            <a:off x="855647" y="63883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CE821C7F-65AE-4B09-8A4E-E164CD681012}"/>
              </a:ext>
            </a:extLst>
          </p:cNvPr>
          <p:cNvSpPr/>
          <p:nvPr/>
        </p:nvSpPr>
        <p:spPr>
          <a:xfrm>
            <a:off x="1006839" y="643328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0724775-FC9C-463F-BE1A-9E24931A3209}"/>
              </a:ext>
            </a:extLst>
          </p:cNvPr>
          <p:cNvSpPr/>
          <p:nvPr/>
        </p:nvSpPr>
        <p:spPr>
          <a:xfrm>
            <a:off x="916899" y="653821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B44FCE1B-D26B-4BDB-B0AE-660E91B31854}"/>
              </a:ext>
            </a:extLst>
          </p:cNvPr>
          <p:cNvSpPr/>
          <p:nvPr/>
        </p:nvSpPr>
        <p:spPr>
          <a:xfrm>
            <a:off x="991849" y="6553200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90BBEFC8-CDA1-4F96-9FE4-022C4DA9CC1B}"/>
              </a:ext>
            </a:extLst>
          </p:cNvPr>
          <p:cNvSpPr/>
          <p:nvPr/>
        </p:nvSpPr>
        <p:spPr>
          <a:xfrm>
            <a:off x="1174229" y="655570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01DCCEC-A919-4528-9C0C-60D3F60246CD}"/>
              </a:ext>
            </a:extLst>
          </p:cNvPr>
          <p:cNvSpPr/>
          <p:nvPr/>
        </p:nvSpPr>
        <p:spPr>
          <a:xfrm>
            <a:off x="1251678" y="64232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649EEA8-3BF0-4B8B-AB1C-4523EF5FD272}"/>
              </a:ext>
            </a:extLst>
          </p:cNvPr>
          <p:cNvSpPr/>
          <p:nvPr/>
        </p:nvSpPr>
        <p:spPr>
          <a:xfrm>
            <a:off x="1311639" y="6573190"/>
            <a:ext cx="122504" cy="13491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11FA0267-7DE5-436D-B88B-D67A6F6B4762}"/>
              </a:ext>
            </a:extLst>
          </p:cNvPr>
          <p:cNvSpPr/>
          <p:nvPr/>
        </p:nvSpPr>
        <p:spPr>
          <a:xfrm>
            <a:off x="813177" y="6540709"/>
            <a:ext cx="122504" cy="13491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4" name="Bilde 33">
            <a:extLst>
              <a:ext uri="{FF2B5EF4-FFF2-40B4-BE49-F238E27FC236}">
                <a16:creationId xmlns:a16="http://schemas.microsoft.com/office/drawing/2014/main" id="{48B1550A-7D71-4F75-A7CE-8F4167CB4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608" y="6242432"/>
            <a:ext cx="1057423" cy="628738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815110D9-732C-471D-87D6-CD0B1429D633}"/>
              </a:ext>
            </a:extLst>
          </p:cNvPr>
          <p:cNvSpPr/>
          <p:nvPr/>
        </p:nvSpPr>
        <p:spPr>
          <a:xfrm>
            <a:off x="8343750" y="49733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E1807BE-EFB5-486C-A622-23608D245938}"/>
              </a:ext>
            </a:extLst>
          </p:cNvPr>
          <p:cNvSpPr/>
          <p:nvPr/>
        </p:nvSpPr>
        <p:spPr>
          <a:xfrm>
            <a:off x="8496150" y="5125715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DC886F00-2CE0-4567-9442-1AF55B1654A7}"/>
              </a:ext>
            </a:extLst>
          </p:cNvPr>
          <p:cNvSpPr/>
          <p:nvPr/>
        </p:nvSpPr>
        <p:spPr>
          <a:xfrm>
            <a:off x="8532217" y="4915853"/>
            <a:ext cx="188467" cy="2098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5183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0.0013 -0.068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344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437</Words>
  <Application>Microsoft Office PowerPoint</Application>
  <PresentationFormat>Widescreen</PresentationFormat>
  <Paragraphs>58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Office-tema</vt:lpstr>
      <vt:lpstr>Metallmani!</vt:lpstr>
      <vt:lpstr>Innhold</vt:lpstr>
      <vt:lpstr>Situasjon</vt:lpstr>
      <vt:lpstr>Oppsett</vt:lpstr>
      <vt:lpstr>PowerPoint Presentation</vt:lpstr>
      <vt:lpstr>Regler</vt:lpstr>
      <vt:lpstr>Fase 1: Samfunnsfasen</vt:lpstr>
      <vt:lpstr>PowerPoint Presentation</vt:lpstr>
      <vt:lpstr>PowerPoint Presentation</vt:lpstr>
      <vt:lpstr>PowerPoint Presentation</vt:lpstr>
      <vt:lpstr>Fase 2: Innkjøpsfasen</vt:lpstr>
      <vt:lpstr>PowerPoint Presentation</vt:lpstr>
      <vt:lpstr>PowerPoint Presentation</vt:lpstr>
      <vt:lpstr>Fase 3: Produksjonsfasen</vt:lpstr>
      <vt:lpstr>PowerPoint Presentation</vt:lpstr>
      <vt:lpstr>PowerPoint Presentation</vt:lpstr>
      <vt:lpstr>PowerPoint Presentation</vt:lpstr>
      <vt:lpstr>Fase 4: Salgsfasen</vt:lpstr>
      <vt:lpstr>PowerPoint Presentation</vt:lpstr>
      <vt:lpstr>PowerPoint Presentation</vt:lpstr>
      <vt:lpstr>Tips og triks</vt:lpstr>
      <vt:lpstr>Tips og triks</vt:lpstr>
      <vt:lpstr>God fornøyelse!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[NAVN]</dc:title>
  <dc:creator>Eskil Vik</dc:creator>
  <cp:lastModifiedBy>Iselin Grav Aakre</cp:lastModifiedBy>
  <cp:revision>3</cp:revision>
  <dcterms:created xsi:type="dcterms:W3CDTF">2021-11-20T16:53:25Z</dcterms:created>
  <dcterms:modified xsi:type="dcterms:W3CDTF">2025-02-21T11:56:34Z</dcterms:modified>
</cp:coreProperties>
</file>