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1" r:id="rId4"/>
    <p:sldId id="260" r:id="rId5"/>
    <p:sldId id="262" r:id="rId6"/>
    <p:sldId id="268" r:id="rId7"/>
    <p:sldId id="263" r:id="rId8"/>
    <p:sldId id="264" r:id="rId9"/>
    <p:sldId id="273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jolsvo\Dropbox\MATCH\Tr&#248;nderenergi%20sol\Kategoriser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jolsvo\Dropbox\MATCH\Tr&#248;nderenergi%20sol\Kategoriser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Specific</a:t>
            </a:r>
            <a:r>
              <a:rPr lang="nb-NO" baseline="0"/>
              <a:t> technologies</a:t>
            </a:r>
            <a:endParaRPr lang="nb-NO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Electric vehicle</c:v>
                </c:pt>
                <c:pt idx="1">
                  <c:v>Heat pump</c:v>
                </c:pt>
                <c:pt idx="2">
                  <c:v>water carried heat</c:v>
                </c:pt>
                <c:pt idx="3">
                  <c:v>Insulation</c:v>
                </c:pt>
                <c:pt idx="4">
                  <c:v>Smart technology</c:v>
                </c:pt>
                <c:pt idx="5">
                  <c:v>Windows</c:v>
                </c:pt>
                <c:pt idx="6">
                  <c:v>Electric bike</c:v>
                </c:pt>
                <c:pt idx="7">
                  <c:v>Bioenergy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89</c:v>
                </c:pt>
                <c:pt idx="1">
                  <c:v>55</c:v>
                </c:pt>
                <c:pt idx="2">
                  <c:v>42</c:v>
                </c:pt>
                <c:pt idx="3">
                  <c:v>28</c:v>
                </c:pt>
                <c:pt idx="4">
                  <c:v>26</c:v>
                </c:pt>
                <c:pt idx="5">
                  <c:v>24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D1-4A45-924F-BDDC83C7D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2872344"/>
        <c:axId val="412871952"/>
      </c:barChart>
      <c:catAx>
        <c:axId val="412872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12871952"/>
        <c:crosses val="autoZero"/>
        <c:auto val="1"/>
        <c:lblAlgn val="ctr"/>
        <c:lblOffset val="100"/>
        <c:noMultiLvlLbl val="0"/>
      </c:catAx>
      <c:valAx>
        <c:axId val="41287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12872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Links to professional work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227559055118101"/>
          <c:y val="0.17171296296296301"/>
          <c:w val="0.80172440944881895"/>
          <c:h val="0.7208876494604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Sheet1!$A$67:$A$75</c:f>
              <c:strCache>
                <c:ptCount val="9"/>
                <c:pt idx="0">
                  <c:v>Electrician</c:v>
                </c:pt>
                <c:pt idx="1">
                  <c:v>Engineer</c:v>
                </c:pt>
                <c:pt idx="2">
                  <c:v>Researcher</c:v>
                </c:pt>
                <c:pt idx="3">
                  <c:v>Professor</c:v>
                </c:pt>
                <c:pt idx="4">
                  <c:v>Automation</c:v>
                </c:pt>
                <c:pt idx="5">
                  <c:v>Construction</c:v>
                </c:pt>
                <c:pt idx="6">
                  <c:v>carpenter</c:v>
                </c:pt>
                <c:pt idx="7">
                  <c:v>Teacher</c:v>
                </c:pt>
                <c:pt idx="8">
                  <c:v>Child care</c:v>
                </c:pt>
              </c:strCache>
            </c:strRef>
          </c:cat>
          <c:val>
            <c:numRef>
              <c:f>Sheet1!$B$67:$B$75</c:f>
              <c:numCache>
                <c:formatCode>General</c:formatCode>
                <c:ptCount val="9"/>
                <c:pt idx="0">
                  <c:v>58</c:v>
                </c:pt>
                <c:pt idx="1">
                  <c:v>12</c:v>
                </c:pt>
                <c:pt idx="2">
                  <c:v>9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4-49AF-83EF-004424553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0290208"/>
        <c:axId val="620289816"/>
      </c:barChart>
      <c:catAx>
        <c:axId val="62029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0289816"/>
        <c:crosses val="autoZero"/>
        <c:auto val="1"/>
        <c:lblAlgn val="ctr"/>
        <c:lblOffset val="100"/>
        <c:noMultiLvlLbl val="0"/>
      </c:catAx>
      <c:valAx>
        <c:axId val="620289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029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7FC2B-8CB0-4C86-9D32-F02288C8BBA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1E204-77B6-4516-87DD-49D95535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6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Plassholder for nota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>
              <a:ea typeface="ＭＳ Ｐゴシック" panose="020B0600070205080204" pitchFamily="34" charset="-128"/>
            </a:endParaRPr>
          </a:p>
        </p:txBody>
      </p:sp>
      <p:sp>
        <p:nvSpPr>
          <p:cNvPr id="43011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15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15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15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15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15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CB1F6B-2507-4718-B854-77F0E8A97AE7}" type="slidenum">
              <a:rPr lang="nn-NO" altLang="nb-NO" smtClean="0"/>
              <a:pPr/>
              <a:t>3</a:t>
            </a:fld>
            <a:endParaRPr lang="nn-NO" altLang="nb-NO" smtClean="0"/>
          </a:p>
        </p:txBody>
      </p:sp>
    </p:spTree>
    <p:extLst>
      <p:ext uri="{BB962C8B-B14F-4D97-AF65-F5344CB8AC3E}">
        <p14:creationId xmlns:p14="http://schemas.microsoft.com/office/powerpoint/2010/main" val="23297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672D-8751-4DB4-AF6A-D3F86C8CE4F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743-B155-4C00-844E-E6B6CAC3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9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672D-8751-4DB4-AF6A-D3F86C8CE4F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743-B155-4C00-844E-E6B6CAC3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2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672D-8751-4DB4-AF6A-D3F86C8CE4F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743-B155-4C00-844E-E6B6CAC3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4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672D-8751-4DB4-AF6A-D3F86C8CE4F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743-B155-4C00-844E-E6B6CAC3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8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672D-8751-4DB4-AF6A-D3F86C8CE4F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743-B155-4C00-844E-E6B6CAC3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7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672D-8751-4DB4-AF6A-D3F86C8CE4F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743-B155-4C00-844E-E6B6CAC3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8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672D-8751-4DB4-AF6A-D3F86C8CE4F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743-B155-4C00-844E-E6B6CAC3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6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672D-8751-4DB4-AF6A-D3F86C8CE4F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743-B155-4C00-844E-E6B6CAC3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7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672D-8751-4DB4-AF6A-D3F86C8CE4F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743-B155-4C00-844E-E6B6CAC3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9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672D-8751-4DB4-AF6A-D3F86C8CE4F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743-B155-4C00-844E-E6B6CAC3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9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672D-8751-4DB4-AF6A-D3F86C8CE4F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743-B155-4C00-844E-E6B6CAC3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6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0672D-8751-4DB4-AF6A-D3F86C8CE4F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78743-B155-4C00-844E-E6B6CAC3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958479"/>
            <a:ext cx="10104664" cy="2387600"/>
          </a:xfrm>
        </p:spPr>
        <p:txBody>
          <a:bodyPr>
            <a:normAutofit/>
          </a:bodyPr>
          <a:lstStyle/>
          <a:p>
            <a:r>
              <a:rPr lang="nb-NO" dirty="0" err="1" smtClean="0"/>
              <a:t>Prosumenter</a:t>
            </a:r>
            <a:r>
              <a:rPr lang="nb-NO" dirty="0" smtClean="0"/>
              <a:t> i energisystemet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147" y="3457660"/>
            <a:ext cx="9144000" cy="1655762"/>
          </a:xfrm>
        </p:spPr>
        <p:txBody>
          <a:bodyPr/>
          <a:lstStyle/>
          <a:p>
            <a:r>
              <a:rPr lang="nb-NO" dirty="0" smtClean="0"/>
              <a:t>Aktører og </a:t>
            </a:r>
            <a:r>
              <a:rPr lang="nb-NO" dirty="0" smtClean="0"/>
              <a:t>perspektiver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98" y="6090208"/>
            <a:ext cx="1642261" cy="5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780" y="5995034"/>
            <a:ext cx="2849220" cy="7365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6798" y="285420"/>
            <a:ext cx="5771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Tomas Moe Skjølsvold </a:t>
            </a:r>
            <a:r>
              <a:rPr lang="nb-NO" dirty="0" err="1">
                <a:solidFill>
                  <a:schemeClr val="bg1">
                    <a:lumMod val="65000"/>
                  </a:schemeClr>
                </a:solidFill>
              </a:rPr>
              <a:t>Kickoff</a:t>
            </a:r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, CenSES </a:t>
            </a:r>
            <a:r>
              <a:rPr lang="nb-NO" dirty="0" err="1">
                <a:solidFill>
                  <a:schemeClr val="bg1">
                    <a:lumMod val="65000"/>
                  </a:schemeClr>
                </a:solidFill>
              </a:rPr>
              <a:t>brukercase</a:t>
            </a:r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 05.10.207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Hva</a:t>
            </a:r>
            <a:r>
              <a:rPr lang="en-US" dirty="0" smtClean="0"/>
              <a:t> med </a:t>
            </a:r>
            <a:r>
              <a:rPr lang="en-US" dirty="0" err="1" smtClean="0"/>
              <a:t>kundene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Teknologiinteresse</a:t>
            </a:r>
            <a:r>
              <a:rPr lang="en-US" dirty="0" smtClean="0"/>
              <a:t> + </a:t>
            </a:r>
            <a:r>
              <a:rPr lang="en-US" dirty="0" err="1" smtClean="0"/>
              <a:t>høy</a:t>
            </a:r>
            <a:r>
              <a:rPr lang="en-US" dirty="0" smtClean="0"/>
              <a:t> (</a:t>
            </a:r>
            <a:r>
              <a:rPr lang="en-US" dirty="0" err="1" smtClean="0"/>
              <a:t>teknisk</a:t>
            </a:r>
            <a:r>
              <a:rPr lang="en-US" dirty="0" smtClean="0"/>
              <a:t>) </a:t>
            </a:r>
            <a:r>
              <a:rPr lang="en-US" dirty="0" err="1" smtClean="0"/>
              <a:t>utdanning</a:t>
            </a:r>
            <a:endParaRPr lang="en-US" dirty="0" smtClean="0"/>
          </a:p>
          <a:p>
            <a:pPr lvl="1"/>
            <a:r>
              <a:rPr lang="en-US" dirty="0" smtClean="0"/>
              <a:t>(Morro!)</a:t>
            </a:r>
          </a:p>
          <a:p>
            <a:r>
              <a:rPr lang="en-US" dirty="0" err="1" smtClean="0"/>
              <a:t>Ønske</a:t>
            </a:r>
            <a:r>
              <a:rPr lang="en-US" dirty="0" smtClean="0"/>
              <a:t> om å </a:t>
            </a:r>
            <a:r>
              <a:rPr lang="en-US" dirty="0" err="1" smtClean="0"/>
              <a:t>bidra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Nasjonal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utvikling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dugnadsånd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Miljø</a:t>
            </a:r>
            <a:endParaRPr lang="en-US" dirty="0" smtClean="0"/>
          </a:p>
          <a:p>
            <a:r>
              <a:rPr lang="en-US" dirty="0" err="1" smtClean="0"/>
              <a:t>Økonomi</a:t>
            </a:r>
            <a:r>
              <a:rPr lang="en-US" dirty="0" smtClean="0"/>
              <a:t>?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Selvberging</a:t>
            </a:r>
            <a:r>
              <a:rPr lang="en-US" dirty="0" smtClean="0"/>
              <a:t>”?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68676" y="1782801"/>
            <a:ext cx="4696944" cy="2808669"/>
          </a:xfrm>
          <a:prstGeom prst="rect">
            <a:avLst/>
          </a:prstGeom>
        </p:spPr>
      </p:pic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98" y="6090208"/>
            <a:ext cx="1642261" cy="5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780" y="5995034"/>
            <a:ext cx="2849220" cy="7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5928" y="234610"/>
            <a:ext cx="10515600" cy="1325563"/>
          </a:xfrm>
        </p:spPr>
        <p:txBody>
          <a:bodyPr/>
          <a:lstStyle/>
          <a:p>
            <a:r>
              <a:rPr lang="en-US" dirty="0" err="1" smtClean="0"/>
              <a:t>Teknologiinteresse</a:t>
            </a:r>
            <a:endParaRPr lang="en-US" dirty="0"/>
          </a:p>
        </p:txBody>
      </p:sp>
      <p:graphicFrame>
        <p:nvGraphicFramePr>
          <p:cNvPr id="4" name="Chart 17"/>
          <p:cNvGraphicFramePr/>
          <p:nvPr>
            <p:extLst>
              <p:ext uri="{D42A27DB-BD31-4B8C-83A1-F6EECF244321}">
                <p14:modId xmlns:p14="http://schemas.microsoft.com/office/powerpoint/2010/main" val="4014997296"/>
              </p:ext>
            </p:extLst>
          </p:nvPr>
        </p:nvGraphicFramePr>
        <p:xfrm>
          <a:off x="328840" y="1560173"/>
          <a:ext cx="47166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707" y="1625488"/>
            <a:ext cx="5907203" cy="4875506"/>
          </a:xfrm>
          <a:prstGeom prst="rect">
            <a:avLst/>
          </a:prstGeom>
        </p:spPr>
      </p:pic>
      <p:graphicFrame>
        <p:nvGraphicFramePr>
          <p:cNvPr id="6" name="Chart 10"/>
          <p:cNvGraphicFramePr/>
          <p:nvPr>
            <p:extLst>
              <p:ext uri="{D42A27DB-BD31-4B8C-83A1-F6EECF244321}">
                <p14:modId xmlns:p14="http://schemas.microsoft.com/office/powerpoint/2010/main" val="1671608188"/>
              </p:ext>
            </p:extLst>
          </p:nvPr>
        </p:nvGraphicFramePr>
        <p:xfrm>
          <a:off x="390616" y="4424420"/>
          <a:ext cx="4654913" cy="2148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54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Teknologiinteresse</a:t>
            </a:r>
            <a:r>
              <a:rPr lang="en-US" dirty="0" smtClean="0"/>
              <a:t> II (Morro!)</a:t>
            </a:r>
            <a:endParaRPr lang="en-US" dirty="0"/>
          </a:p>
        </p:txBody>
      </p:sp>
      <p:sp>
        <p:nvSpPr>
          <p:cNvPr id="4" name="Rektangel 3"/>
          <p:cNvSpPr/>
          <p:nvPr/>
        </p:nvSpPr>
        <p:spPr>
          <a:xfrm>
            <a:off x="1" y="2213202"/>
            <a:ext cx="12192000" cy="31700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 smtClean="0"/>
              <a:t>“</a:t>
            </a:r>
            <a:r>
              <a:rPr lang="en-US" sz="4000" dirty="0" err="1" smtClean="0"/>
              <a:t>Det</a:t>
            </a:r>
            <a:r>
              <a:rPr lang="en-US" sz="4000" dirty="0" smtClean="0"/>
              <a:t> </a:t>
            </a:r>
            <a:r>
              <a:rPr lang="en-US" sz="4000" dirty="0" err="1" smtClean="0"/>
              <a:t>er</a:t>
            </a:r>
            <a:r>
              <a:rPr lang="en-US" sz="4000" dirty="0" smtClean="0"/>
              <a:t> for å </a:t>
            </a:r>
            <a:r>
              <a:rPr lang="en-US" sz="4000" dirty="0" err="1" smtClean="0"/>
              <a:t>få</a:t>
            </a:r>
            <a:r>
              <a:rPr lang="en-US" sz="4000" dirty="0" smtClean="0"/>
              <a:t> et </a:t>
            </a:r>
            <a:r>
              <a:rPr lang="en-US" sz="4000" dirty="0" err="1" smtClean="0"/>
              <a:t>innblikk</a:t>
            </a:r>
            <a:r>
              <a:rPr lang="en-US" sz="4000" dirty="0" smtClean="0"/>
              <a:t>. </a:t>
            </a:r>
            <a:r>
              <a:rPr lang="en-US" sz="4000" b="1" dirty="0" err="1" smtClean="0"/>
              <a:t>Hva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dette</a:t>
            </a:r>
            <a:r>
              <a:rPr lang="en-US" sz="4000" b="1" dirty="0" smtClean="0"/>
              <a:t>? </a:t>
            </a:r>
            <a:r>
              <a:rPr lang="en-US" sz="4000" b="1" dirty="0" err="1" smtClean="0"/>
              <a:t>Vil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funke</a:t>
            </a:r>
            <a:r>
              <a:rPr lang="en-US" sz="4000" b="1" dirty="0" smtClean="0"/>
              <a:t>? </a:t>
            </a:r>
            <a:r>
              <a:rPr lang="en-US" sz="4000" dirty="0" err="1" smtClean="0"/>
              <a:t>Vil</a:t>
            </a:r>
            <a:r>
              <a:rPr lang="en-US" sz="4000" dirty="0" smtClean="0"/>
              <a:t> </a:t>
            </a:r>
            <a:r>
              <a:rPr lang="en-US" sz="4000" dirty="0" err="1" smtClean="0"/>
              <a:t>det</a:t>
            </a:r>
            <a:r>
              <a:rPr lang="en-US" sz="4000" dirty="0" smtClean="0"/>
              <a:t> </a:t>
            </a:r>
            <a:r>
              <a:rPr lang="en-US" sz="4000" dirty="0" err="1" smtClean="0"/>
              <a:t>være</a:t>
            </a:r>
            <a:r>
              <a:rPr lang="en-US" sz="4000" dirty="0" smtClean="0"/>
              <a:t> </a:t>
            </a:r>
            <a:r>
              <a:rPr lang="en-US" sz="4000" dirty="0" err="1" smtClean="0"/>
              <a:t>mulig</a:t>
            </a:r>
            <a:r>
              <a:rPr lang="en-US" sz="4000" dirty="0" smtClean="0"/>
              <a:t> for </a:t>
            </a:r>
            <a:r>
              <a:rPr lang="en-US" sz="4000" dirty="0" err="1" smtClean="0"/>
              <a:t>små</a:t>
            </a:r>
            <a:r>
              <a:rPr lang="en-US" sz="4000" dirty="0" smtClean="0"/>
              <a:t> </a:t>
            </a:r>
            <a:r>
              <a:rPr lang="en-US" sz="4000" dirty="0" err="1" smtClean="0"/>
              <a:t>hus</a:t>
            </a:r>
            <a:r>
              <a:rPr lang="en-US" sz="4000" dirty="0" smtClean="0"/>
              <a:t> </a:t>
            </a:r>
            <a:r>
              <a:rPr lang="en-US" sz="4000" dirty="0" err="1" smtClean="0"/>
              <a:t>som</a:t>
            </a:r>
            <a:r>
              <a:rPr lang="en-US" sz="4000" dirty="0" smtClean="0"/>
              <a:t> </a:t>
            </a:r>
            <a:r>
              <a:rPr lang="en-US" sz="4000" dirty="0" err="1" smtClean="0"/>
              <a:t>vårt</a:t>
            </a:r>
            <a:r>
              <a:rPr lang="en-US" sz="4000" dirty="0" smtClean="0"/>
              <a:t> å </a:t>
            </a:r>
            <a:r>
              <a:rPr lang="en-US" sz="4000" dirty="0" err="1" smtClean="0"/>
              <a:t>produsere</a:t>
            </a:r>
            <a:r>
              <a:rPr lang="en-US" sz="4000" dirty="0" smtClean="0"/>
              <a:t>? Vi </a:t>
            </a:r>
            <a:r>
              <a:rPr lang="en-US" sz="4000" dirty="0" err="1" smtClean="0"/>
              <a:t>arbeider</a:t>
            </a:r>
            <a:r>
              <a:rPr lang="en-US" sz="4000" dirty="0" smtClean="0"/>
              <a:t> </a:t>
            </a:r>
            <a:r>
              <a:rPr lang="en-US" sz="4000" dirty="0" err="1" smtClean="0"/>
              <a:t>litt</a:t>
            </a:r>
            <a:r>
              <a:rPr lang="en-US" sz="4000" dirty="0" smtClean="0"/>
              <a:t> med </a:t>
            </a:r>
            <a:r>
              <a:rPr lang="en-US" sz="4000" dirty="0" err="1" smtClean="0"/>
              <a:t>sånne</a:t>
            </a:r>
            <a:r>
              <a:rPr lang="en-US" sz="4000" dirty="0" smtClean="0"/>
              <a:t> ting </a:t>
            </a:r>
            <a:r>
              <a:rPr lang="en-US" sz="4000" dirty="0" err="1" smtClean="0"/>
              <a:t>i</a:t>
            </a:r>
            <a:r>
              <a:rPr lang="en-US" sz="4000" dirty="0" smtClean="0"/>
              <a:t> </a:t>
            </a:r>
            <a:r>
              <a:rPr lang="en-US" sz="4000" dirty="0" err="1" smtClean="0"/>
              <a:t>jobbsammenheng</a:t>
            </a:r>
            <a:r>
              <a:rPr lang="en-US" sz="4000" dirty="0" smtClean="0"/>
              <a:t>, </a:t>
            </a:r>
            <a:r>
              <a:rPr lang="en-US" sz="4000" dirty="0" err="1" smtClean="0"/>
              <a:t>så</a:t>
            </a:r>
            <a:r>
              <a:rPr lang="en-US" sz="4000" dirty="0" smtClean="0"/>
              <a:t> </a:t>
            </a:r>
            <a:r>
              <a:rPr lang="en-US" sz="4000" dirty="0" err="1" smtClean="0"/>
              <a:t>det</a:t>
            </a:r>
            <a:r>
              <a:rPr lang="en-US" sz="4000" dirty="0" smtClean="0"/>
              <a:t> </a:t>
            </a:r>
            <a:r>
              <a:rPr lang="en-US" sz="4000" dirty="0" err="1" smtClean="0"/>
              <a:t>er</a:t>
            </a:r>
            <a:r>
              <a:rPr lang="en-US" sz="4000" dirty="0" smtClean="0"/>
              <a:t> </a:t>
            </a:r>
            <a:r>
              <a:rPr lang="en-US" sz="4000" dirty="0" err="1" smtClean="0"/>
              <a:t>fint</a:t>
            </a:r>
            <a:r>
              <a:rPr lang="en-US" sz="4000" dirty="0" smtClean="0"/>
              <a:t> å </a:t>
            </a:r>
            <a:r>
              <a:rPr lang="en-US" sz="4000" dirty="0" err="1" smtClean="0"/>
              <a:t>vite</a:t>
            </a:r>
            <a:r>
              <a:rPr lang="en-US" sz="4000" dirty="0" smtClean="0"/>
              <a:t> </a:t>
            </a:r>
            <a:r>
              <a:rPr lang="en-US" sz="4000" dirty="0" err="1" smtClean="0"/>
              <a:t>akkurat</a:t>
            </a:r>
            <a:r>
              <a:rPr lang="en-US" sz="4000" dirty="0" smtClean="0"/>
              <a:t> </a:t>
            </a:r>
            <a:r>
              <a:rPr lang="en-US" sz="4000" dirty="0" err="1" smtClean="0"/>
              <a:t>hva</a:t>
            </a:r>
            <a:r>
              <a:rPr lang="en-US" sz="4000" dirty="0" smtClean="0"/>
              <a:t> </a:t>
            </a:r>
            <a:r>
              <a:rPr lang="en-US" sz="4000" dirty="0" err="1" smtClean="0"/>
              <a:t>dette</a:t>
            </a:r>
            <a:r>
              <a:rPr lang="en-US" sz="4000" dirty="0" smtClean="0"/>
              <a:t> </a:t>
            </a:r>
            <a:r>
              <a:rPr lang="en-US" sz="4000" dirty="0" err="1" smtClean="0"/>
              <a:t>dreier</a:t>
            </a:r>
            <a:r>
              <a:rPr lang="en-US" sz="4000" dirty="0" smtClean="0"/>
              <a:t> </a:t>
            </a:r>
            <a:r>
              <a:rPr lang="en-US" sz="4000" dirty="0" err="1" smtClean="0"/>
              <a:t>seg</a:t>
            </a:r>
            <a:r>
              <a:rPr lang="en-US" sz="4000" dirty="0" smtClean="0"/>
              <a:t> </a:t>
            </a:r>
            <a:r>
              <a:rPr lang="en-US" sz="4000" dirty="0" err="1" smtClean="0"/>
              <a:t>om.</a:t>
            </a:r>
            <a:r>
              <a:rPr lang="en-US" sz="4000" dirty="0" smtClean="0"/>
              <a:t> </a:t>
            </a:r>
            <a:r>
              <a:rPr lang="en-US" sz="4000" b="1" dirty="0" smtClean="0"/>
              <a:t>For meg </a:t>
            </a:r>
            <a:r>
              <a:rPr lang="en-US" sz="4000" b="1" dirty="0" err="1" smtClean="0"/>
              <a:t>er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teknisk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interesse</a:t>
            </a:r>
            <a:r>
              <a:rPr lang="en-US" sz="4000" dirty="0" smtClean="0"/>
              <a:t>” (</a:t>
            </a:r>
            <a:r>
              <a:rPr lang="en-US" sz="4000" dirty="0" err="1" smtClean="0"/>
              <a:t>kunde</a:t>
            </a:r>
            <a:r>
              <a:rPr lang="en-US" sz="4000" dirty="0" smtClean="0"/>
              <a:t> </a:t>
            </a:r>
            <a:r>
              <a:rPr lang="en-US" sz="4000" dirty="0" err="1" smtClean="0"/>
              <a:t>i</a:t>
            </a:r>
            <a:r>
              <a:rPr lang="en-US" sz="4000" dirty="0" smtClean="0"/>
              <a:t> </a:t>
            </a:r>
            <a:r>
              <a:rPr lang="en-US" sz="4000" dirty="0" err="1" smtClean="0"/>
              <a:t>Sør-Trøndelag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98" y="6098372"/>
            <a:ext cx="1642261" cy="5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780" y="6003198"/>
            <a:ext cx="2849220" cy="7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Ønske</a:t>
            </a:r>
            <a:r>
              <a:rPr lang="en-US" dirty="0" smtClean="0"/>
              <a:t> om å </a:t>
            </a:r>
            <a:r>
              <a:rPr lang="en-US" dirty="0" err="1" smtClean="0"/>
              <a:t>bidra</a:t>
            </a:r>
            <a:r>
              <a:rPr lang="en-US" dirty="0" smtClean="0"/>
              <a:t> (“</a:t>
            </a:r>
            <a:r>
              <a:rPr lang="en-US" dirty="0" err="1" smtClean="0"/>
              <a:t>dugnad</a:t>
            </a:r>
            <a:r>
              <a:rPr lang="en-US" dirty="0" smtClean="0"/>
              <a:t>!”)</a:t>
            </a:r>
            <a:endParaRPr lang="en-US" dirty="0"/>
          </a:p>
        </p:txBody>
      </p:sp>
      <p:sp>
        <p:nvSpPr>
          <p:cNvPr id="4" name="Rektangel 3"/>
          <p:cNvSpPr/>
          <p:nvPr/>
        </p:nvSpPr>
        <p:spPr>
          <a:xfrm>
            <a:off x="0" y="1932236"/>
            <a:ext cx="12192000" cy="40318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b-NO" sz="3200" dirty="0" smtClean="0"/>
              <a:t>«[…] </a:t>
            </a:r>
            <a:r>
              <a:rPr lang="nb-NO" sz="3200" b="1" dirty="0" smtClean="0"/>
              <a:t>noen må gidde</a:t>
            </a:r>
            <a:r>
              <a:rPr lang="nb-NO" sz="3200" dirty="0" smtClean="0"/>
              <a:t>. […] Derfor meldte jeg meg på. For jeg synes det er innmari </a:t>
            </a:r>
            <a:r>
              <a:rPr lang="nb-NO" sz="3200" b="1" dirty="0" smtClean="0"/>
              <a:t>ålreit at noen begynner å tenke sånn</a:t>
            </a:r>
            <a:r>
              <a:rPr lang="nb-NO" sz="3200" dirty="0" smtClean="0"/>
              <a:t>. Og hvis samfunnet her ute på Hvaler og Norgesnett og de som har med strøm å gjøre hadde tenkt som Hvaler kommune, så hadde vi sluppet å </a:t>
            </a:r>
            <a:r>
              <a:rPr lang="nb-NO" sz="3200" b="1" dirty="0" smtClean="0"/>
              <a:t>bruke milliarder på å få ny strømforsyning </a:t>
            </a:r>
            <a:r>
              <a:rPr lang="nb-NO" sz="3200" dirty="0" smtClean="0"/>
              <a:t>fra Fredrikstad og ut. Da kunne de gitt dette til forskjellige, til eneboliger her på Hvaler. Dere får solcelleanlegg, og vi setter opp noen litt større vindmøller, så hadde vi </a:t>
            </a:r>
            <a:r>
              <a:rPr lang="nb-NO" sz="3200" b="1" dirty="0" smtClean="0"/>
              <a:t>klart oss med det </a:t>
            </a:r>
            <a:r>
              <a:rPr lang="nb-NO" sz="3200" b="1" dirty="0" err="1" smtClean="0"/>
              <a:t>elnettet</a:t>
            </a:r>
            <a:r>
              <a:rPr lang="nb-NO" sz="3200" b="1" dirty="0" smtClean="0"/>
              <a:t> vi har»</a:t>
            </a:r>
            <a:r>
              <a:rPr lang="nb-NO" sz="3200" dirty="0" smtClean="0"/>
              <a:t> (Kunde på Hvaler)</a:t>
            </a:r>
            <a:endParaRPr lang="nb-NO" sz="3200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98" y="6090208"/>
            <a:ext cx="1642261" cy="5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780" y="5995034"/>
            <a:ext cx="2849220" cy="7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Miljø</a:t>
            </a:r>
            <a:r>
              <a:rPr lang="en-US" dirty="0" smtClean="0"/>
              <a:t>: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mulighet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å delta</a:t>
            </a:r>
            <a:endParaRPr lang="en-US" dirty="0"/>
          </a:p>
        </p:txBody>
      </p:sp>
      <p:sp>
        <p:nvSpPr>
          <p:cNvPr id="5" name="Rektangel 4"/>
          <p:cNvSpPr/>
          <p:nvPr/>
        </p:nvSpPr>
        <p:spPr>
          <a:xfrm>
            <a:off x="8164" y="1860601"/>
            <a:ext cx="12192000" cy="36490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nb-NO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tenker jo litt miljø</a:t>
            </a:r>
            <a:r>
              <a:rPr lang="nb-NO" sz="3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Litt sånn bekymret noen ganger sånn i forhold til det. […] </a:t>
            </a:r>
            <a:r>
              <a:rPr lang="nb-N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Ungene 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nb-N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jo det 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også på </a:t>
            </a:r>
            <a:r>
              <a:rPr lang="nb-N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skolen. 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Så det er klart at de er kanskje enda mer strenge enn hva vi er da. </a:t>
            </a:r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>Også tenker jeg at det er noe med å vise hva gjør vi da faktisk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. For å gjøre noe </a:t>
            </a:r>
            <a:r>
              <a:rPr lang="nb-N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bedre» (Kunde i Nord-Trøndelag)</a:t>
            </a:r>
            <a:endParaRPr lang="nb-NO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98" y="6090208"/>
            <a:ext cx="1642261" cy="5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780" y="5995034"/>
            <a:ext cx="2849220" cy="7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Hva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med </a:t>
            </a:r>
            <a:r>
              <a:rPr lang="en-US" dirty="0" err="1" smtClean="0"/>
              <a:t>økonomi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17461"/>
            <a:ext cx="10515600" cy="2044246"/>
          </a:xfrm>
        </p:spPr>
        <p:txBody>
          <a:bodyPr>
            <a:normAutofit/>
          </a:bodyPr>
          <a:lstStyle/>
          <a:p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foreløpig</a:t>
            </a:r>
            <a:r>
              <a:rPr lang="en-US" dirty="0" smtClean="0"/>
              <a:t> </a:t>
            </a:r>
            <a:r>
              <a:rPr lang="en-US" dirty="0" err="1" smtClean="0"/>
              <a:t>relativt</a:t>
            </a:r>
            <a:r>
              <a:rPr lang="en-US" dirty="0" smtClean="0"/>
              <a:t> </a:t>
            </a:r>
            <a:r>
              <a:rPr lang="en-US" dirty="0" err="1" smtClean="0"/>
              <a:t>dyr</a:t>
            </a:r>
            <a:r>
              <a:rPr lang="en-US" dirty="0" smtClean="0"/>
              <a:t> </a:t>
            </a:r>
            <a:r>
              <a:rPr lang="en-US" dirty="0" err="1" smtClean="0"/>
              <a:t>morro</a:t>
            </a:r>
            <a:r>
              <a:rPr lang="en-US" dirty="0" smtClean="0"/>
              <a:t>, </a:t>
            </a:r>
            <a:r>
              <a:rPr lang="en-US" dirty="0" err="1" smtClean="0"/>
              <a:t>forbeholdt</a:t>
            </a:r>
            <a:r>
              <a:rPr lang="en-US" dirty="0"/>
              <a:t> </a:t>
            </a:r>
            <a:r>
              <a:rPr lang="en-US" dirty="0" smtClean="0"/>
              <a:t>folk med </a:t>
            </a:r>
            <a:r>
              <a:rPr lang="en-US" dirty="0" err="1" smtClean="0"/>
              <a:t>kapital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Noen</a:t>
            </a:r>
            <a:r>
              <a:rPr lang="en-US" dirty="0" smtClean="0"/>
              <a:t> </a:t>
            </a:r>
            <a:r>
              <a:rPr lang="en-US" dirty="0" err="1" smtClean="0"/>
              <a:t>peker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forventning</a:t>
            </a:r>
            <a:r>
              <a:rPr lang="en-US" dirty="0" smtClean="0"/>
              <a:t> om </a:t>
            </a:r>
            <a:r>
              <a:rPr lang="en-US" dirty="0" err="1" smtClean="0"/>
              <a:t>høye</a:t>
            </a:r>
            <a:r>
              <a:rPr lang="en-US" dirty="0" smtClean="0"/>
              <a:t> </a:t>
            </a:r>
            <a:r>
              <a:rPr lang="en-US" dirty="0" err="1" smtClean="0"/>
              <a:t>fremtidige</a:t>
            </a:r>
            <a:r>
              <a:rPr lang="en-US" dirty="0" smtClean="0"/>
              <a:t> </a:t>
            </a:r>
            <a:r>
              <a:rPr lang="en-US" dirty="0" err="1" smtClean="0"/>
              <a:t>strømpriser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del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deres</a:t>
            </a:r>
            <a:r>
              <a:rPr lang="en-US" dirty="0" smtClean="0"/>
              <a:t> </a:t>
            </a:r>
            <a:r>
              <a:rPr lang="en-US" dirty="0" err="1" smtClean="0"/>
              <a:t>vurderingsgrunnlag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Men, </a:t>
            </a:r>
            <a:r>
              <a:rPr lang="en-US" dirty="0" err="1" smtClean="0"/>
              <a:t>ganske</a:t>
            </a:r>
            <a:r>
              <a:rPr lang="en-US" dirty="0" smtClean="0"/>
              <a:t> </a:t>
            </a:r>
            <a:r>
              <a:rPr lang="en-US" dirty="0" err="1" smtClean="0"/>
              <a:t>typisk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Rektangel 3"/>
          <p:cNvSpPr/>
          <p:nvPr/>
        </p:nvSpPr>
        <p:spPr>
          <a:xfrm>
            <a:off x="1" y="3811012"/>
            <a:ext cx="121920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3200" dirty="0" smtClean="0"/>
              <a:t>«Også de solcellene de </a:t>
            </a:r>
            <a:r>
              <a:rPr lang="nb-NO" sz="3200" b="1" dirty="0" smtClean="0"/>
              <a:t>kommer ikke til å gå i pluss på ti år til sikkert</a:t>
            </a:r>
            <a:r>
              <a:rPr lang="nb-NO" sz="3200" dirty="0" smtClean="0"/>
              <a:t>, men det er </a:t>
            </a:r>
            <a:r>
              <a:rPr lang="nb-NO" sz="3200" dirty="0" err="1" smtClean="0"/>
              <a:t>morro</a:t>
            </a:r>
            <a:r>
              <a:rPr lang="nb-NO" sz="3200" dirty="0" smtClean="0"/>
              <a:t> å holde på med det. Så det er det som er det givende egentlig. […] Så motivasjonen var å teste det egentlig. Bare være med på prosjektet, teste det og se om man får det til å fungere. Egentlig ikke så mye annet enn det. </a:t>
            </a:r>
            <a:r>
              <a:rPr lang="nb-NO" sz="3200" b="1" dirty="0" smtClean="0"/>
              <a:t>Sånn pengemessig er det sikkert lurere å putte pengene i banken</a:t>
            </a:r>
            <a:r>
              <a:rPr lang="nb-NO" sz="3200" dirty="0" smtClean="0"/>
              <a:t>» (Kunde på Hvaler)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53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4093" y="173491"/>
            <a:ext cx="10515600" cy="1325563"/>
          </a:xfrm>
        </p:spPr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9986" y="149905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Bransjen</a:t>
            </a:r>
            <a:r>
              <a:rPr lang="en-US" dirty="0" smtClean="0"/>
              <a:t> </a:t>
            </a:r>
            <a:r>
              <a:rPr lang="en-US" dirty="0" err="1" smtClean="0"/>
              <a:t>tror</a:t>
            </a:r>
            <a:r>
              <a:rPr lang="en-US" dirty="0" smtClean="0"/>
              <a:t> </a:t>
            </a:r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kommer</a:t>
            </a:r>
            <a:r>
              <a:rPr lang="en-US" dirty="0" smtClean="0"/>
              <a:t> for </a:t>
            </a:r>
            <a:r>
              <a:rPr lang="en-US" dirty="0" err="1" smtClean="0"/>
              <a:t>fullt</a:t>
            </a:r>
            <a:r>
              <a:rPr lang="en-US" dirty="0" smtClean="0"/>
              <a:t>: </a:t>
            </a:r>
            <a:r>
              <a:rPr lang="en-US" dirty="0" err="1" smtClean="0"/>
              <a:t>Gruer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gleder</a:t>
            </a:r>
            <a:r>
              <a:rPr lang="en-US" dirty="0" smtClean="0"/>
              <a:t> </a:t>
            </a:r>
            <a:r>
              <a:rPr lang="en-US" dirty="0" err="1" smtClean="0"/>
              <a:t>seg</a:t>
            </a:r>
            <a:endParaRPr lang="en-US" dirty="0" smtClean="0"/>
          </a:p>
          <a:p>
            <a:r>
              <a:rPr lang="en-US" dirty="0" err="1" smtClean="0"/>
              <a:t>Stor</a:t>
            </a:r>
            <a:r>
              <a:rPr lang="en-US" dirty="0" smtClean="0"/>
              <a:t> </a:t>
            </a:r>
            <a:r>
              <a:rPr lang="en-US" dirty="0" err="1" smtClean="0"/>
              <a:t>økning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antall</a:t>
            </a:r>
            <a:r>
              <a:rPr lang="en-US" dirty="0" smtClean="0"/>
              <a:t> </a:t>
            </a:r>
            <a:r>
              <a:rPr lang="en-US" dirty="0" err="1" smtClean="0"/>
              <a:t>prosumenter</a:t>
            </a:r>
            <a:r>
              <a:rPr lang="en-US" dirty="0" smtClean="0"/>
              <a:t>, men </a:t>
            </a:r>
            <a:r>
              <a:rPr lang="en-US" dirty="0" err="1" smtClean="0"/>
              <a:t>foreløpig</a:t>
            </a:r>
            <a:r>
              <a:rPr lang="en-US" dirty="0" smtClean="0"/>
              <a:t> </a:t>
            </a:r>
            <a:r>
              <a:rPr lang="en-US" dirty="0" err="1" smtClean="0"/>
              <a:t>blant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snever</a:t>
            </a:r>
            <a:r>
              <a:rPr lang="en-US" dirty="0" smtClean="0"/>
              <a:t> del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befolkningen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disse</a:t>
            </a:r>
            <a:r>
              <a:rPr lang="en-US" dirty="0" smtClean="0"/>
              <a:t>: </a:t>
            </a:r>
            <a:r>
              <a:rPr lang="en-US" dirty="0" err="1" smtClean="0"/>
              <a:t>Etablering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“</a:t>
            </a:r>
            <a:r>
              <a:rPr lang="en-US" dirty="0" err="1" smtClean="0"/>
              <a:t>Miljøteknologisk</a:t>
            </a:r>
            <a:r>
              <a:rPr lang="en-US" dirty="0" smtClean="0"/>
              <a:t>” </a:t>
            </a:r>
            <a:r>
              <a:rPr lang="en-US" dirty="0" err="1" smtClean="0"/>
              <a:t>livsstil</a:t>
            </a:r>
            <a:endParaRPr lang="en-US" dirty="0" smtClean="0"/>
          </a:p>
          <a:p>
            <a:r>
              <a:rPr lang="en-US" dirty="0" err="1" smtClean="0"/>
              <a:t>Drømmen</a:t>
            </a:r>
            <a:r>
              <a:rPr lang="en-US" dirty="0" smtClean="0"/>
              <a:t> om </a:t>
            </a:r>
            <a:r>
              <a:rPr lang="en-US" dirty="0" err="1" smtClean="0"/>
              <a:t>selvberging</a:t>
            </a:r>
            <a:r>
              <a:rPr lang="en-US" dirty="0" smtClean="0"/>
              <a:t> = “</a:t>
            </a:r>
            <a:r>
              <a:rPr lang="en-US" dirty="0" err="1" smtClean="0"/>
              <a:t>kjøre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egen</a:t>
            </a:r>
            <a:r>
              <a:rPr lang="en-US" dirty="0" smtClean="0"/>
              <a:t> </a:t>
            </a:r>
            <a:r>
              <a:rPr lang="en-US" dirty="0" err="1" smtClean="0"/>
              <a:t>strøm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Men: </a:t>
            </a:r>
            <a:r>
              <a:rPr lang="en-US" dirty="0" err="1" smtClean="0"/>
              <a:t>flere</a:t>
            </a:r>
            <a:r>
              <a:rPr lang="en-US" dirty="0" smtClean="0"/>
              <a:t> </a:t>
            </a:r>
            <a:r>
              <a:rPr lang="en-US" dirty="0" err="1" smtClean="0"/>
              <a:t>sier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aktuelt</a:t>
            </a:r>
            <a:r>
              <a:rPr lang="en-US" dirty="0" smtClean="0"/>
              <a:t> </a:t>
            </a:r>
            <a:r>
              <a:rPr lang="en-US" dirty="0" err="1" smtClean="0"/>
              <a:t>før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ble</a:t>
            </a:r>
            <a:r>
              <a:rPr lang="en-US" dirty="0" smtClean="0"/>
              <a:t> </a:t>
            </a:r>
            <a:r>
              <a:rPr lang="en-US" dirty="0" err="1" smtClean="0"/>
              <a:t>tilbudt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tunge</a:t>
            </a:r>
            <a:r>
              <a:rPr lang="en-US" dirty="0" smtClean="0"/>
              <a:t> </a:t>
            </a:r>
            <a:r>
              <a:rPr lang="en-US" dirty="0" err="1" smtClean="0"/>
              <a:t>aktører</a:t>
            </a:r>
            <a:r>
              <a:rPr lang="en-US" dirty="0" smtClean="0"/>
              <a:t> med </a:t>
            </a:r>
            <a:r>
              <a:rPr lang="en-US" dirty="0" err="1" smtClean="0"/>
              <a:t>stor</a:t>
            </a:r>
            <a:r>
              <a:rPr lang="en-US" dirty="0" smtClean="0"/>
              <a:t> </a:t>
            </a:r>
            <a:r>
              <a:rPr lang="en-US" dirty="0" err="1" smtClean="0"/>
              <a:t>tillit</a:t>
            </a:r>
            <a:r>
              <a:rPr lang="en-US" dirty="0" smtClean="0"/>
              <a:t>. </a:t>
            </a:r>
            <a:r>
              <a:rPr lang="en-US" dirty="0" err="1" smtClean="0"/>
              <a:t>Altså</a:t>
            </a:r>
            <a:r>
              <a:rPr lang="en-US" dirty="0" smtClean="0"/>
              <a:t>: </a:t>
            </a:r>
            <a:r>
              <a:rPr lang="en-US" dirty="0" err="1" smtClean="0"/>
              <a:t>ingen</a:t>
            </a:r>
            <a:r>
              <a:rPr lang="en-US" dirty="0"/>
              <a:t> </a:t>
            </a:r>
            <a:r>
              <a:rPr lang="en-US" dirty="0" err="1" smtClean="0"/>
              <a:t>utbredt</a:t>
            </a:r>
            <a:r>
              <a:rPr lang="en-US" dirty="0" smtClean="0"/>
              <a:t> </a:t>
            </a:r>
            <a:r>
              <a:rPr lang="en-US" dirty="0" err="1" smtClean="0"/>
              <a:t>offgrid-drøm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en</a:t>
            </a:r>
            <a:r>
              <a:rPr lang="en-US" dirty="0" smtClean="0"/>
              <a:t> del: </a:t>
            </a:r>
            <a:r>
              <a:rPr lang="en-US" dirty="0" err="1" smtClean="0"/>
              <a:t>nærhet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produksjon</a:t>
            </a:r>
            <a:r>
              <a:rPr lang="en-US" dirty="0" smtClean="0"/>
              <a:t> = </a:t>
            </a:r>
            <a:r>
              <a:rPr lang="en-US" dirty="0" err="1" smtClean="0"/>
              <a:t>økt</a:t>
            </a:r>
            <a:r>
              <a:rPr lang="en-US" dirty="0" smtClean="0"/>
              <a:t> </a:t>
            </a:r>
            <a:r>
              <a:rPr lang="en-US" dirty="0" err="1" smtClean="0"/>
              <a:t>forståelse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interesse</a:t>
            </a:r>
            <a:r>
              <a:rPr lang="en-US" dirty="0" smtClean="0"/>
              <a:t> for </a:t>
            </a:r>
            <a:r>
              <a:rPr lang="en-US" dirty="0" err="1" smtClean="0"/>
              <a:t>elektrisitet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knapt</a:t>
            </a:r>
            <a:r>
              <a:rPr lang="en-US" dirty="0" smtClean="0"/>
              <a:t> </a:t>
            </a:r>
            <a:r>
              <a:rPr lang="en-US" dirty="0" err="1" smtClean="0"/>
              <a:t>gode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98" y="6090208"/>
            <a:ext cx="1642261" cy="5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780" y="5995034"/>
            <a:ext cx="2849220" cy="7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Hva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nytt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685213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Production + consumption = prosumption</a:t>
            </a:r>
          </a:p>
          <a:p>
            <a:r>
              <a:rPr lang="en-US" dirty="0" smtClean="0"/>
              <a:t>Alvin Toffler (1980) </a:t>
            </a:r>
            <a:r>
              <a:rPr lang="en-US" dirty="0" err="1" smtClean="0"/>
              <a:t>spådde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bølge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prosumpsjon</a:t>
            </a:r>
            <a:endParaRPr lang="en-US" dirty="0" smtClean="0"/>
          </a:p>
          <a:p>
            <a:r>
              <a:rPr lang="en-US" dirty="0" err="1" smtClean="0"/>
              <a:t>Mye</a:t>
            </a:r>
            <a:r>
              <a:rPr lang="en-US" dirty="0" smtClean="0"/>
              <a:t> </a:t>
            </a:r>
            <a:r>
              <a:rPr lang="en-US" dirty="0" err="1" smtClean="0"/>
              <a:t>brukt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diskusjoner</a:t>
            </a:r>
            <a:r>
              <a:rPr lang="en-US" dirty="0" smtClean="0"/>
              <a:t> om </a:t>
            </a:r>
            <a:r>
              <a:rPr lang="en-US" dirty="0" err="1" smtClean="0"/>
              <a:t>digitale</a:t>
            </a:r>
            <a:r>
              <a:rPr lang="en-US" dirty="0" smtClean="0"/>
              <a:t> </a:t>
            </a:r>
            <a:r>
              <a:rPr lang="en-US" dirty="0" err="1" smtClean="0"/>
              <a:t>tjenester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Blogging</a:t>
            </a:r>
          </a:p>
          <a:p>
            <a:pPr lvl="1"/>
            <a:r>
              <a:rPr lang="en-US" dirty="0" err="1" smtClean="0"/>
              <a:t>Youtube</a:t>
            </a:r>
            <a:endParaRPr lang="en-US" dirty="0" smtClean="0"/>
          </a:p>
          <a:p>
            <a:pPr lvl="1"/>
            <a:r>
              <a:rPr lang="en-US" dirty="0" smtClean="0"/>
              <a:t>Uber/</a:t>
            </a:r>
            <a:r>
              <a:rPr lang="en-US" dirty="0" err="1" smtClean="0"/>
              <a:t>AirBnB</a:t>
            </a:r>
            <a:endParaRPr lang="en-US" dirty="0" smtClean="0"/>
          </a:p>
          <a:p>
            <a:pPr lvl="1"/>
            <a:r>
              <a:rPr lang="en-US" dirty="0" err="1" smtClean="0"/>
              <a:t>Osv</a:t>
            </a:r>
            <a:endParaRPr lang="en-US" dirty="0" smtClean="0"/>
          </a:p>
          <a:p>
            <a:r>
              <a:rPr lang="en-US" dirty="0" err="1" smtClean="0"/>
              <a:t>Potensielt</a:t>
            </a:r>
            <a:r>
              <a:rPr lang="en-US" dirty="0" smtClean="0"/>
              <a:t> </a:t>
            </a:r>
            <a:r>
              <a:rPr lang="en-US" dirty="0" err="1" smtClean="0"/>
              <a:t>disruptivt</a:t>
            </a:r>
            <a:r>
              <a:rPr lang="en-US" dirty="0" smtClean="0"/>
              <a:t>: </a:t>
            </a:r>
            <a:r>
              <a:rPr lang="en-US" dirty="0" err="1" smtClean="0"/>
              <a:t>nye</a:t>
            </a:r>
            <a:r>
              <a:rPr lang="en-US" dirty="0" smtClean="0"/>
              <a:t> </a:t>
            </a:r>
            <a:r>
              <a:rPr lang="en-US" dirty="0" err="1" smtClean="0"/>
              <a:t>organisasjonsformer</a:t>
            </a:r>
            <a:r>
              <a:rPr lang="en-US" dirty="0" smtClean="0"/>
              <a:t>, </a:t>
            </a:r>
            <a:r>
              <a:rPr lang="en-US" dirty="0" err="1" smtClean="0"/>
              <a:t>markeder</a:t>
            </a:r>
            <a:r>
              <a:rPr lang="en-US" dirty="0" smtClean="0"/>
              <a:t>, </a:t>
            </a:r>
            <a:r>
              <a:rPr lang="en-US" dirty="0" err="1" smtClean="0"/>
              <a:t>aktørkonstellasjoner</a:t>
            </a:r>
            <a:r>
              <a:rPr lang="en-US" dirty="0" smtClean="0"/>
              <a:t>, </a:t>
            </a:r>
            <a:r>
              <a:rPr lang="en-US" dirty="0" err="1" smtClean="0"/>
              <a:t>konkurser</a:t>
            </a:r>
            <a:r>
              <a:rPr lang="en-US" dirty="0" smtClean="0"/>
              <a:t> </a:t>
            </a:r>
            <a:r>
              <a:rPr lang="en-US" dirty="0" err="1" smtClean="0"/>
              <a:t>osv</a:t>
            </a:r>
            <a:r>
              <a:rPr lang="en-US" dirty="0" smtClean="0"/>
              <a:t>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energisystemet</a:t>
            </a:r>
            <a:r>
              <a:rPr lang="en-US" dirty="0" smtClean="0"/>
              <a:t> </a:t>
            </a:r>
            <a:r>
              <a:rPr lang="en-US" dirty="0" err="1" smtClean="0"/>
              <a:t>skånet</a:t>
            </a:r>
            <a:r>
              <a:rPr lang="en-US" dirty="0" smtClean="0"/>
              <a:t> for </a:t>
            </a:r>
            <a:r>
              <a:rPr lang="en-US" dirty="0" err="1" smtClean="0"/>
              <a:t>dette</a:t>
            </a:r>
            <a:r>
              <a:rPr lang="en-US" dirty="0" smtClean="0"/>
              <a:t>?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52" y="1882071"/>
            <a:ext cx="3921579" cy="3921579"/>
          </a:xfrm>
          <a:prstGeom prst="rect">
            <a:avLst/>
          </a:prstGeom>
        </p:spPr>
      </p:pic>
      <p:pic>
        <p:nvPicPr>
          <p:cNvPr id="8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98" y="6090208"/>
            <a:ext cx="1642261" cy="5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780" y="5995034"/>
            <a:ext cx="2849220" cy="7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>
          <a:xfrm>
            <a:off x="440872" y="296635"/>
            <a:ext cx="11490552" cy="1143000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nb-NO" dirty="0" err="1" smtClean="0"/>
              <a:t>Prosumentstudier</a:t>
            </a:r>
            <a:r>
              <a:rPr lang="nb-NO" altLang="nb-NO" dirty="0" smtClean="0"/>
              <a:t> </a:t>
            </a:r>
            <a:r>
              <a:rPr lang="nb-NO" altLang="nb-NO" dirty="0" smtClean="0">
                <a:ea typeface="+mj-ea"/>
              </a:rPr>
              <a:t>v/KULT</a:t>
            </a:r>
            <a:endParaRPr lang="nb-NO" altLang="nb-NO" dirty="0">
              <a:ea typeface="+mj-ea"/>
            </a:endParaRPr>
          </a:p>
        </p:txBody>
      </p:sp>
      <p:sp>
        <p:nvSpPr>
          <p:cNvPr id="41986" name="Plassholder for innhold 2"/>
          <p:cNvSpPr>
            <a:spLocks noGrp="1"/>
          </p:cNvSpPr>
          <p:nvPr>
            <p:ph idx="1"/>
          </p:nvPr>
        </p:nvSpPr>
        <p:spPr>
          <a:xfrm>
            <a:off x="440872" y="941614"/>
            <a:ext cx="9654042" cy="4948238"/>
          </a:xfrm>
        </p:spPr>
        <p:txBody>
          <a:bodyPr/>
          <a:lstStyle/>
          <a:p>
            <a:pPr marL="0" indent="0" eaLnBrk="1" hangingPunct="1">
              <a:buNone/>
            </a:pPr>
            <a:endParaRPr lang="nb-NO" altLang="nb-NO" sz="2200" dirty="0">
              <a:ea typeface="ＭＳ Ｐゴシック" panose="020B0600070205080204" pitchFamily="34" charset="-128"/>
            </a:endParaRPr>
          </a:p>
          <a:p>
            <a:r>
              <a:rPr lang="nb-NO" altLang="nb-NO" sz="2200" dirty="0" smtClean="0">
                <a:ea typeface="ＭＳ Ｐゴシック" panose="020B0600070205080204" pitchFamily="34" charset="-128"/>
              </a:rPr>
              <a:t>FEM CenSES</a:t>
            </a:r>
          </a:p>
          <a:p>
            <a:pPr eaLnBrk="1" hangingPunct="1"/>
            <a:r>
              <a:rPr lang="nb-NO" altLang="nb-NO" sz="2200" dirty="0" smtClean="0">
                <a:ea typeface="ＭＳ Ｐゴシック" panose="020B0600070205080204" pitchFamily="34" charset="-128"/>
              </a:rPr>
              <a:t>FME ZEB/ZEN</a:t>
            </a:r>
          </a:p>
          <a:p>
            <a:pPr eaLnBrk="1" hangingPunct="1"/>
            <a:r>
              <a:rPr lang="nb-NO" altLang="nb-NO" sz="2200" dirty="0" smtClean="0">
                <a:ea typeface="ＭＳ Ｐゴシック" panose="020B0600070205080204" pitchFamily="34" charset="-128"/>
              </a:rPr>
              <a:t>Markets-</a:t>
            </a:r>
            <a:r>
              <a:rPr lang="nb-NO" altLang="nb-NO" sz="2200" dirty="0" err="1" smtClean="0">
                <a:ea typeface="ＭＳ Ｐゴシック" panose="020B0600070205080204" pitchFamily="34" charset="-128"/>
              </a:rPr>
              <a:t>actors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-</a:t>
            </a:r>
            <a:r>
              <a:rPr lang="nb-NO" altLang="nb-NO" sz="2200" dirty="0" err="1" smtClean="0">
                <a:ea typeface="ＭＳ Ｐゴシック" panose="020B0600070205080204" pitchFamily="34" charset="-128"/>
              </a:rPr>
              <a:t>technologies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: a </a:t>
            </a:r>
            <a:r>
              <a:rPr lang="nb-NO" altLang="nb-NO" sz="2200" dirty="0" err="1" smtClean="0">
                <a:ea typeface="ＭＳ Ｐゴシック" panose="020B0600070205080204" pitchFamily="34" charset="-128"/>
              </a:rPr>
              <a:t>comparative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 </a:t>
            </a:r>
            <a:r>
              <a:rPr lang="nb-NO" altLang="nb-NO" sz="2200" dirty="0" err="1" smtClean="0">
                <a:ea typeface="ＭＳ Ｐゴシック" panose="020B0600070205080204" pitchFamily="34" charset="-128"/>
              </a:rPr>
              <a:t>study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 </a:t>
            </a:r>
            <a:r>
              <a:rPr lang="nb-NO" altLang="nb-NO" sz="2200" dirty="0" err="1" smtClean="0">
                <a:ea typeface="ＭＳ Ｐゴシック" panose="020B0600070205080204" pitchFamily="34" charset="-128"/>
              </a:rPr>
              <a:t>of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 smart grid </a:t>
            </a:r>
            <a:r>
              <a:rPr lang="nb-NO" altLang="nb-NO" sz="2200" dirty="0" err="1" smtClean="0">
                <a:ea typeface="ＭＳ Ｐゴシック" panose="020B0600070205080204" pitchFamily="34" charset="-128"/>
              </a:rPr>
              <a:t>solutions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 (MATCH, ERA-Net </a:t>
            </a:r>
            <a:r>
              <a:rPr lang="nb-NO" altLang="nb-NO" sz="2200" dirty="0" err="1" smtClean="0">
                <a:ea typeface="ＭＳ Ｐゴシック" panose="020B0600070205080204" pitchFamily="34" charset="-128"/>
              </a:rPr>
              <a:t>plus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 2016-2018)</a:t>
            </a:r>
          </a:p>
          <a:p>
            <a:pPr eaLnBrk="1" hangingPunct="1"/>
            <a:r>
              <a:rPr lang="nb-NO" altLang="nb-NO" sz="2200" dirty="0" smtClean="0">
                <a:ea typeface="ＭＳ Ｐゴシック" panose="020B0600070205080204" pitchFamily="34" charset="-128"/>
              </a:rPr>
              <a:t>Energy </a:t>
            </a:r>
            <a:r>
              <a:rPr lang="nb-NO" altLang="nb-NO" sz="2200" dirty="0" err="1" smtClean="0">
                <a:ea typeface="ＭＳ Ｐゴシック" panose="020B0600070205080204" pitchFamily="34" charset="-128"/>
              </a:rPr>
              <a:t>choices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 </a:t>
            </a:r>
            <a:r>
              <a:rPr lang="nb-NO" altLang="nb-NO" sz="2200" dirty="0" err="1" smtClean="0">
                <a:ea typeface="ＭＳ Ｐゴシック" panose="020B0600070205080204" pitchFamily="34" charset="-128"/>
              </a:rPr>
              <a:t>suporting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 </a:t>
            </a:r>
            <a:r>
              <a:rPr lang="nb-NO" altLang="nb-NO" sz="2200" dirty="0" err="1" smtClean="0">
                <a:ea typeface="ＭＳ Ｐゴシック" panose="020B0600070205080204" pitchFamily="34" charset="-128"/>
              </a:rPr>
              <a:t>the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 </a:t>
            </a:r>
            <a:r>
              <a:rPr lang="nb-NO" altLang="nb-NO" sz="2200" dirty="0" err="1" smtClean="0">
                <a:ea typeface="ＭＳ Ｐゴシック" panose="020B0600070205080204" pitchFamily="34" charset="-128"/>
              </a:rPr>
              <a:t>energy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 union and </a:t>
            </a:r>
            <a:r>
              <a:rPr lang="nb-NO" altLang="nb-NO" sz="2200" dirty="0" err="1" smtClean="0">
                <a:ea typeface="ＭＳ Ｐゴシック" panose="020B0600070205080204" pitchFamily="34" charset="-128"/>
              </a:rPr>
              <a:t>the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 SET plan (ECHOES, H2020 2016-2019)</a:t>
            </a:r>
          </a:p>
          <a:p>
            <a:pPr eaLnBrk="1" hangingPunct="1"/>
            <a:r>
              <a:rPr lang="nb-NO" altLang="nb-NO" sz="2200" dirty="0" smtClean="0">
                <a:ea typeface="ＭＳ Ｐゴシック" panose="020B0600070205080204" pitchFamily="34" charset="-128"/>
              </a:rPr>
              <a:t>INVADE (H2020, 2017-2019)</a:t>
            </a:r>
          </a:p>
          <a:p>
            <a:pPr eaLnBrk="1" hangingPunct="1"/>
            <a:r>
              <a:rPr lang="nb-NO" altLang="nb-NO" sz="2200" dirty="0" smtClean="0">
                <a:ea typeface="ＭＳ Ｐゴシック" panose="020B0600070205080204" pitchFamily="34" charset="-128"/>
              </a:rPr>
              <a:t>Centre for intelligent </a:t>
            </a:r>
            <a:r>
              <a:rPr lang="nb-NO" altLang="nb-NO" sz="2200" dirty="0" err="1" smtClean="0">
                <a:ea typeface="ＭＳ Ｐゴシック" panose="020B0600070205080204" pitchFamily="34" charset="-128"/>
              </a:rPr>
              <a:t>electricity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 </a:t>
            </a:r>
            <a:r>
              <a:rPr lang="nb-NO" altLang="nb-NO" sz="2200" dirty="0" err="1" smtClean="0">
                <a:ea typeface="ＭＳ Ｐゴシック" panose="020B0600070205080204" pitchFamily="34" charset="-128"/>
              </a:rPr>
              <a:t>distribution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 (FME </a:t>
            </a:r>
            <a:r>
              <a:rPr lang="nb-NO" altLang="nb-NO" sz="2200" dirty="0" err="1" smtClean="0">
                <a:ea typeface="ＭＳ Ｐゴシック" panose="020B0600070205080204" pitchFamily="34" charset="-128"/>
              </a:rPr>
              <a:t>CiNELDI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, NFR 2016-2024)</a:t>
            </a:r>
          </a:p>
          <a:p>
            <a:r>
              <a:rPr lang="nb-NO" altLang="nb-NO" sz="2200" dirty="0" err="1" smtClean="0">
                <a:ea typeface="ＭＳ Ｐゴシック" panose="020B0600070205080204" pitchFamily="34" charset="-128"/>
              </a:rPr>
              <a:t>Integrating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 households in </a:t>
            </a:r>
            <a:r>
              <a:rPr lang="nb-NO" altLang="nb-NO" sz="2200" dirty="0" err="1" smtClean="0">
                <a:ea typeface="ＭＳ Ｐゴシック" panose="020B0600070205080204" pitchFamily="34" charset="-128"/>
              </a:rPr>
              <a:t>the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 smart grid (2012-2016) (ERA-Net)</a:t>
            </a:r>
          </a:p>
          <a:p>
            <a:r>
              <a:rPr lang="nb-NO" altLang="nb-NO" sz="2200" dirty="0" err="1" smtClean="0">
                <a:ea typeface="ＭＳ Ｐゴシック" panose="020B0600070205080204" pitchFamily="34" charset="-128"/>
              </a:rPr>
              <a:t>Collaborating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 smart solar microgrids (</a:t>
            </a:r>
            <a:r>
              <a:rPr lang="nb-NO" altLang="nb-NO" sz="2200" dirty="0" err="1" smtClean="0">
                <a:ea typeface="ＭＳ Ｐゴシック" panose="020B0600070205080204" pitchFamily="34" charset="-128"/>
              </a:rPr>
              <a:t>Cossmic</a:t>
            </a:r>
            <a:r>
              <a:rPr lang="nb-NO" altLang="nb-NO" sz="2200" dirty="0" smtClean="0">
                <a:ea typeface="ＭＳ Ｐゴシック" panose="020B0600070205080204" pitchFamily="34" charset="-128"/>
              </a:rPr>
              <a:t>, 2013-2016 FP7)</a:t>
            </a:r>
          </a:p>
          <a:p>
            <a:pPr marL="0" indent="0" eaLnBrk="1" hangingPunct="1">
              <a:buNone/>
            </a:pPr>
            <a:endParaRPr lang="nb-NO" altLang="nb-NO" sz="2200" dirty="0">
              <a:ea typeface="ＭＳ Ｐゴシック" panose="020B0600070205080204" pitchFamily="34" charset="-128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7" y="5788479"/>
            <a:ext cx="3557979" cy="65389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703" y="5394212"/>
            <a:ext cx="2740380" cy="118749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12" y="5391831"/>
            <a:ext cx="1390650" cy="13716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3992" y="5525619"/>
            <a:ext cx="1578354" cy="12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Vårt</a:t>
            </a:r>
            <a:r>
              <a:rPr lang="en-US" dirty="0" smtClean="0"/>
              <a:t> </a:t>
            </a:r>
            <a:r>
              <a:rPr lang="en-US" dirty="0" err="1" smtClean="0"/>
              <a:t>utgangspunkt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/>
          </a:bodyPr>
          <a:lstStyle/>
          <a:p>
            <a:r>
              <a:rPr lang="en-US" dirty="0" smtClean="0"/>
              <a:t>IKKE å </a:t>
            </a:r>
            <a:r>
              <a:rPr lang="en-US" dirty="0" err="1" smtClean="0"/>
              <a:t>diskutere</a:t>
            </a:r>
            <a:r>
              <a:rPr lang="en-US" dirty="0" smtClean="0"/>
              <a:t> </a:t>
            </a:r>
            <a:r>
              <a:rPr lang="en-US" dirty="0" err="1" smtClean="0"/>
              <a:t>normativt</a:t>
            </a:r>
            <a:r>
              <a:rPr lang="en-US" dirty="0" smtClean="0"/>
              <a:t> med </a:t>
            </a:r>
            <a:r>
              <a:rPr lang="en-US" dirty="0" err="1" smtClean="0"/>
              <a:t>utgangspunkt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dagens</a:t>
            </a:r>
            <a:r>
              <a:rPr lang="en-US" dirty="0" smtClean="0"/>
              <a:t> </a:t>
            </a:r>
            <a:r>
              <a:rPr lang="en-US" dirty="0" err="1" smtClean="0"/>
              <a:t>energisystem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systemets</a:t>
            </a:r>
            <a:r>
              <a:rPr lang="en-US" dirty="0" smtClean="0"/>
              <a:t> </a:t>
            </a:r>
            <a:r>
              <a:rPr lang="en-US" dirty="0" err="1" smtClean="0"/>
              <a:t>behov</a:t>
            </a:r>
            <a:endParaRPr lang="en-US" dirty="0" smtClean="0"/>
          </a:p>
          <a:p>
            <a:r>
              <a:rPr lang="en-US" dirty="0" smtClean="0"/>
              <a:t>IKKE å </a:t>
            </a:r>
            <a:r>
              <a:rPr lang="en-US" dirty="0" err="1" smtClean="0"/>
              <a:t>forstå</a:t>
            </a:r>
            <a:r>
              <a:rPr lang="en-US" dirty="0" smtClean="0"/>
              <a:t> </a:t>
            </a:r>
            <a:r>
              <a:rPr lang="en-US" dirty="0" err="1" smtClean="0"/>
              <a:t>hvorvidt</a:t>
            </a:r>
            <a:r>
              <a:rPr lang="en-US" dirty="0" smtClean="0"/>
              <a:t> </a:t>
            </a:r>
            <a:r>
              <a:rPr lang="en-US" dirty="0" err="1" smtClean="0"/>
              <a:t>utviklingen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økonomisk</a:t>
            </a:r>
            <a:r>
              <a:rPr lang="en-US" dirty="0" smtClean="0"/>
              <a:t> optimal,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hvordan</a:t>
            </a:r>
            <a:r>
              <a:rPr lang="en-US" dirty="0" smtClean="0"/>
              <a:t> den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bli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endParaRPr lang="en-US" dirty="0" smtClean="0"/>
          </a:p>
          <a:p>
            <a:r>
              <a:rPr lang="en-US" dirty="0" smtClean="0"/>
              <a:t>MEN: å </a:t>
            </a:r>
            <a:r>
              <a:rPr lang="en-US" dirty="0" err="1" smtClean="0"/>
              <a:t>forstå</a:t>
            </a:r>
            <a:r>
              <a:rPr lang="en-US" dirty="0" smtClean="0"/>
              <a:t> </a:t>
            </a:r>
            <a:r>
              <a:rPr lang="en-US" dirty="0" err="1" smtClean="0"/>
              <a:t>utviklingen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dens </a:t>
            </a:r>
            <a:r>
              <a:rPr lang="en-US" dirty="0" err="1" smtClean="0"/>
              <a:t>egne</a:t>
            </a:r>
            <a:r>
              <a:rPr lang="en-US" dirty="0" smtClean="0"/>
              <a:t> </a:t>
            </a:r>
            <a:r>
              <a:rPr lang="en-US" dirty="0" err="1" smtClean="0"/>
              <a:t>premisser</a:t>
            </a:r>
            <a:endParaRPr lang="en-US" dirty="0" smtClean="0"/>
          </a:p>
          <a:p>
            <a:pPr lvl="1"/>
            <a:r>
              <a:rPr lang="en-US" dirty="0" err="1" smtClean="0"/>
              <a:t>Hvorfor</a:t>
            </a:r>
            <a:r>
              <a:rPr lang="en-US" dirty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den </a:t>
            </a:r>
            <a:r>
              <a:rPr lang="en-US" dirty="0" err="1" smtClean="0"/>
              <a:t>tradisjonelle</a:t>
            </a:r>
            <a:r>
              <a:rPr lang="en-US" dirty="0" smtClean="0"/>
              <a:t> </a:t>
            </a:r>
            <a:r>
              <a:rPr lang="en-US" dirty="0" err="1" smtClean="0"/>
              <a:t>strømbransjen</a:t>
            </a:r>
            <a:r>
              <a:rPr lang="en-US" dirty="0" smtClean="0"/>
              <a:t> mot </a:t>
            </a:r>
            <a:r>
              <a:rPr lang="en-US" dirty="0" err="1" smtClean="0"/>
              <a:t>solceller</a:t>
            </a:r>
            <a:r>
              <a:rPr lang="en-US" dirty="0" smtClean="0"/>
              <a:t> </a:t>
            </a:r>
            <a:r>
              <a:rPr lang="en-US" dirty="0" err="1" smtClean="0"/>
              <a:t>akkurat</a:t>
            </a:r>
            <a:r>
              <a:rPr lang="en-US" dirty="0" smtClean="0"/>
              <a:t> </a:t>
            </a:r>
            <a:r>
              <a:rPr lang="en-US" dirty="0" err="1" smtClean="0"/>
              <a:t>nå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Hvilke</a:t>
            </a:r>
            <a:r>
              <a:rPr lang="en-US" dirty="0" smtClean="0"/>
              <a:t> </a:t>
            </a:r>
            <a:r>
              <a:rPr lang="en-US" dirty="0" err="1" smtClean="0"/>
              <a:t>nye</a:t>
            </a:r>
            <a:r>
              <a:rPr lang="en-US" dirty="0" smtClean="0"/>
              <a:t> </a:t>
            </a:r>
            <a:r>
              <a:rPr lang="en-US" dirty="0" err="1" smtClean="0"/>
              <a:t>aktørkonstellasjoner</a:t>
            </a:r>
            <a:r>
              <a:rPr lang="en-US" dirty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organsisasjonsformer</a:t>
            </a:r>
            <a:r>
              <a:rPr lang="en-US" dirty="0" smtClean="0"/>
              <a:t> </a:t>
            </a:r>
            <a:r>
              <a:rPr lang="en-US" dirty="0" err="1" smtClean="0"/>
              <a:t>oppstår</a:t>
            </a:r>
            <a:r>
              <a:rPr lang="en-US" dirty="0" smtClean="0"/>
              <a:t> </a:t>
            </a:r>
            <a:r>
              <a:rPr lang="en-US" dirty="0" err="1" smtClean="0"/>
              <a:t>rundt</a:t>
            </a:r>
            <a:r>
              <a:rPr lang="en-US" dirty="0" smtClean="0"/>
              <a:t> </a:t>
            </a:r>
            <a:r>
              <a:rPr lang="en-US" dirty="0" err="1" smtClean="0"/>
              <a:t>solceller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Hvorfor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solceller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attraktivt</a:t>
            </a:r>
            <a:r>
              <a:rPr lang="en-US" dirty="0" smtClean="0"/>
              <a:t> for </a:t>
            </a:r>
            <a:r>
              <a:rPr lang="en-US" dirty="0" err="1" smtClean="0"/>
              <a:t>en</a:t>
            </a:r>
            <a:r>
              <a:rPr lang="en-US" dirty="0" smtClean="0"/>
              <a:t> del </a:t>
            </a:r>
            <a:r>
              <a:rPr lang="en-US" dirty="0" err="1" smtClean="0"/>
              <a:t>typer</a:t>
            </a:r>
            <a:r>
              <a:rPr lang="en-US" dirty="0" smtClean="0"/>
              <a:t> </a:t>
            </a:r>
            <a:r>
              <a:rPr lang="en-US" dirty="0" err="1" smtClean="0"/>
              <a:t>kunder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Hvem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solceller</a:t>
            </a:r>
            <a:r>
              <a:rPr lang="en-US" dirty="0" smtClean="0"/>
              <a:t> </a:t>
            </a:r>
            <a:r>
              <a:rPr lang="en-US" dirty="0" err="1" smtClean="0"/>
              <a:t>attraktivt</a:t>
            </a:r>
            <a:r>
              <a:rPr lang="en-US" dirty="0" smtClean="0"/>
              <a:t> for?</a:t>
            </a:r>
            <a:endParaRPr lang="en-US" dirty="0"/>
          </a:p>
          <a:p>
            <a:pPr lvl="1"/>
            <a:r>
              <a:rPr lang="en-US" dirty="0" err="1" smtClean="0"/>
              <a:t>Samspill</a:t>
            </a:r>
            <a:r>
              <a:rPr lang="en-US" dirty="0" smtClean="0"/>
              <a:t> med </a:t>
            </a:r>
            <a:r>
              <a:rPr lang="en-US" dirty="0" err="1" smtClean="0"/>
              <a:t>andre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samfunnsutviklingstrekk</a:t>
            </a:r>
            <a:r>
              <a:rPr lang="en-US" dirty="0"/>
              <a:t>?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9" y="6311818"/>
            <a:ext cx="1642261" cy="5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780" y="6038495"/>
            <a:ext cx="2849220" cy="7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Innfallsvinkel</a:t>
            </a:r>
            <a:r>
              <a:rPr lang="en-US" dirty="0" smtClean="0"/>
              <a:t>: </a:t>
            </a:r>
            <a:r>
              <a:rPr lang="en-US" dirty="0" err="1" smtClean="0"/>
              <a:t>Metodisk</a:t>
            </a:r>
            <a:r>
              <a:rPr lang="en-US" dirty="0" smtClean="0"/>
              <a:t> </a:t>
            </a:r>
            <a:r>
              <a:rPr lang="en-US" dirty="0" err="1" smtClean="0"/>
              <a:t>mangfold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Eksperimenter</a:t>
            </a:r>
            <a:r>
              <a:rPr lang="en-US" dirty="0" smtClean="0"/>
              <a:t>/Living Labs</a:t>
            </a:r>
          </a:p>
          <a:p>
            <a:r>
              <a:rPr lang="en-US" dirty="0" err="1" smtClean="0"/>
              <a:t>Fokusgrupper</a:t>
            </a:r>
            <a:r>
              <a:rPr lang="en-US" dirty="0" smtClean="0"/>
              <a:t>/</a:t>
            </a:r>
            <a:r>
              <a:rPr lang="en-US" dirty="0" err="1" smtClean="0"/>
              <a:t>intervjuer</a:t>
            </a:r>
            <a:endParaRPr lang="en-US" dirty="0" smtClean="0"/>
          </a:p>
          <a:p>
            <a:pPr lvl="1"/>
            <a:r>
              <a:rPr lang="en-US" dirty="0" err="1" smtClean="0"/>
              <a:t>Medborgere</a:t>
            </a:r>
            <a:endParaRPr lang="en-US" dirty="0" smtClean="0"/>
          </a:p>
          <a:p>
            <a:pPr lvl="1"/>
            <a:r>
              <a:rPr lang="en-US" dirty="0" err="1" smtClean="0"/>
              <a:t>Bransje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ekspertise</a:t>
            </a:r>
            <a:r>
              <a:rPr lang="en-US" dirty="0" smtClean="0"/>
              <a:t>”: </a:t>
            </a:r>
            <a:r>
              <a:rPr lang="en-US" dirty="0" err="1" smtClean="0"/>
              <a:t>forskere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andre</a:t>
            </a:r>
            <a:endParaRPr lang="en-US" dirty="0" smtClean="0"/>
          </a:p>
          <a:p>
            <a:r>
              <a:rPr lang="en-US" dirty="0" err="1" smtClean="0"/>
              <a:t>Kvantitative</a:t>
            </a:r>
            <a:r>
              <a:rPr lang="en-US" dirty="0"/>
              <a:t> </a:t>
            </a:r>
            <a:r>
              <a:rPr lang="en-US" dirty="0" err="1" smtClean="0"/>
              <a:t>elementer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98" y="6090208"/>
            <a:ext cx="1642261" cy="5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780" y="5995034"/>
            <a:ext cx="2849220" cy="7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3321" y="91939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 err="1" smtClean="0"/>
              <a:t>Hvordan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ser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prosumentutviklingen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ut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fra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ulike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samfunnsståsted</a:t>
            </a:r>
            <a:r>
              <a:rPr lang="en-US" sz="4400" b="1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98" y="6090208"/>
            <a:ext cx="1642261" cy="5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780" y="5995034"/>
            <a:ext cx="2849220" cy="7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8971" y="377222"/>
            <a:ext cx="10515600" cy="1325563"/>
          </a:xfrm>
        </p:spPr>
        <p:txBody>
          <a:bodyPr/>
          <a:lstStyle/>
          <a:p>
            <a:r>
              <a:rPr lang="en-US" dirty="0" err="1" smtClean="0"/>
              <a:t>Bransjen</a:t>
            </a:r>
            <a:r>
              <a:rPr lang="en-US" dirty="0" smtClean="0"/>
              <a:t>: “</a:t>
            </a:r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fremtiden</a:t>
            </a:r>
            <a:r>
              <a:rPr lang="en-US" dirty="0" smtClean="0"/>
              <a:t>!” (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godt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vondt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ktangel 3"/>
          <p:cNvSpPr/>
          <p:nvPr/>
        </p:nvSpPr>
        <p:spPr>
          <a:xfrm>
            <a:off x="167367" y="4260962"/>
            <a:ext cx="5720443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b-NO" sz="2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nb-NO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Jeg tror kundene våre vil ha dette </a:t>
            </a:r>
            <a:r>
              <a:rPr lang="nb-NO" sz="2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enten vi tilbyr det eller ikke. Så da handler det om å holde på dem [kundene] så godt vi kan</a:t>
            </a:r>
            <a:r>
              <a:rPr lang="nb-NO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nb-NO" sz="2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67366" y="5544218"/>
            <a:ext cx="11602809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b-NO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«Det er ikke vi som har mest erfaring og står sterkes med å levere sånne ting. </a:t>
            </a:r>
            <a:r>
              <a:rPr lang="nb-NO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Så det er et lite kappløp</a:t>
            </a:r>
            <a:r>
              <a:rPr lang="nb-NO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Ikke bare mellom bransjene men også nye aktører som kommer inn og utfordrer oss da. </a:t>
            </a:r>
            <a:r>
              <a:rPr lang="nb-NO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Så hvis vi ikke svarer på det så kan vi bli spilt ut over tid</a:t>
            </a:r>
            <a:r>
              <a:rPr lang="nb-NO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en-US" sz="2400" dirty="0"/>
          </a:p>
        </p:txBody>
      </p:sp>
      <p:sp>
        <p:nvSpPr>
          <p:cNvPr id="7" name="Rektangel 6"/>
          <p:cNvSpPr/>
          <p:nvPr/>
        </p:nvSpPr>
        <p:spPr>
          <a:xfrm>
            <a:off x="6022521" y="3122189"/>
            <a:ext cx="5747655" cy="22467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b-NO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«Vi har gjort </a:t>
            </a:r>
            <a:r>
              <a:rPr lang="nb-NO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nb-NO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på hva vi tror kommer til å bli en del av fremtida til energibransjen. Og da var det blant annet </a:t>
            </a:r>
            <a:r>
              <a:rPr lang="nb-NO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 som kom til å komme, altså i Norge da - for fullt</a:t>
            </a:r>
            <a:r>
              <a:rPr lang="nb-NO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!»</a:t>
            </a:r>
            <a:endParaRPr lang="en-US" sz="2800" dirty="0"/>
          </a:p>
        </p:txBody>
      </p:sp>
      <p:sp>
        <p:nvSpPr>
          <p:cNvPr id="8" name="Rektangel 7"/>
          <p:cNvSpPr/>
          <p:nvPr/>
        </p:nvSpPr>
        <p:spPr>
          <a:xfrm>
            <a:off x="6040210" y="1746600"/>
            <a:ext cx="5729966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b-NO" sz="3600" dirty="0" smtClean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«Altså </a:t>
            </a:r>
            <a:r>
              <a:rPr lang="nb-NO" sz="3600" b="1" dirty="0" smtClean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det er jo fremtiden</a:t>
            </a:r>
            <a:r>
              <a:rPr lang="nb-NO" sz="3600" dirty="0" smtClean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r>
              <a:rPr lang="nb-NO" sz="3600" dirty="0" smtClean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Det kommer jo»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67367" y="2388228"/>
            <a:ext cx="5720443" cy="1785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b-NO" sz="2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nb-NO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handler om å </a:t>
            </a:r>
            <a:r>
              <a:rPr lang="nb-NO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holde på posisjonen vår i markedet</a:t>
            </a:r>
            <a:r>
              <a:rPr lang="nb-NO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For dette her kommer uansett. Hvis vi ikke gjør det så vil noen andre. </a:t>
            </a:r>
            <a:r>
              <a:rPr lang="nb-NO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 det handler om å tilby det fremtidens strømkunde forventer</a:t>
            </a:r>
            <a:r>
              <a:rPr lang="nb-NO" sz="2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Norske </a:t>
            </a:r>
            <a:r>
              <a:rPr lang="en-US" dirty="0" err="1" smtClean="0"/>
              <a:t>ingeniører</a:t>
            </a:r>
            <a:r>
              <a:rPr lang="en-US" dirty="0" smtClean="0"/>
              <a:t>: “vi </a:t>
            </a:r>
            <a:r>
              <a:rPr lang="en-US" dirty="0" err="1" smtClean="0"/>
              <a:t>tror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solenergi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18" y="1602392"/>
            <a:ext cx="10107386" cy="490369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624693" y="4490357"/>
            <a:ext cx="4471307" cy="6694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6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98" y="6090208"/>
            <a:ext cx="1642261" cy="5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780" y="5995034"/>
            <a:ext cx="2849220" cy="736529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999080" y="6182923"/>
            <a:ext cx="4002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Kilde</a:t>
            </a:r>
            <a:r>
              <a:rPr lang="en-US" dirty="0" smtClean="0"/>
              <a:t>: NITOs </a:t>
            </a:r>
            <a:r>
              <a:rPr lang="en-US" dirty="0" err="1" smtClean="0"/>
              <a:t>omnibusundersøkelse</a:t>
            </a:r>
            <a:r>
              <a:rPr lang="en-US" dirty="0" smtClean="0"/>
              <a:t>, 2017</a:t>
            </a:r>
          </a:p>
          <a:p>
            <a:r>
              <a:rPr lang="en-US" dirty="0" smtClean="0"/>
              <a:t>Rapport </a:t>
            </a:r>
            <a:r>
              <a:rPr lang="en-US" dirty="0" err="1" smtClean="0"/>
              <a:t>slippes</a:t>
            </a:r>
            <a:r>
              <a:rPr lang="en-US" dirty="0" smtClean="0"/>
              <a:t> 10. </a:t>
            </a:r>
            <a:r>
              <a:rPr lang="en-US" dirty="0" err="1" smtClean="0"/>
              <a:t>okt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1050" y="116271"/>
            <a:ext cx="10515600" cy="1325563"/>
          </a:xfrm>
        </p:spPr>
        <p:txBody>
          <a:bodyPr/>
          <a:lstStyle/>
          <a:p>
            <a:r>
              <a:rPr lang="en-US" dirty="0" smtClean="0"/>
              <a:t>…”folk </a:t>
            </a:r>
            <a:r>
              <a:rPr lang="en-US" dirty="0" err="1" smtClean="0"/>
              <a:t>flest</a:t>
            </a:r>
            <a:r>
              <a:rPr lang="en-US" dirty="0" smtClean="0"/>
              <a:t> liker sol”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4542" y="6341949"/>
            <a:ext cx="4024993" cy="387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 smtClean="0"/>
              <a:t>Kilde</a:t>
            </a:r>
            <a:r>
              <a:rPr lang="en-US" sz="1800" dirty="0" smtClean="0"/>
              <a:t>: TNS </a:t>
            </a:r>
            <a:r>
              <a:rPr lang="en-US" sz="1800" dirty="0" err="1" smtClean="0"/>
              <a:t>Gallupp</a:t>
            </a:r>
            <a:r>
              <a:rPr lang="en-US" sz="1800" dirty="0" smtClean="0"/>
              <a:t>, </a:t>
            </a:r>
            <a:r>
              <a:rPr lang="en-US" sz="1800" dirty="0" err="1" smtClean="0"/>
              <a:t>klimabarometer</a:t>
            </a:r>
            <a:r>
              <a:rPr lang="en-US" sz="1800" dirty="0" smtClean="0"/>
              <a:t> 2016</a:t>
            </a:r>
            <a:endParaRPr lang="en-US" sz="1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78" y="1441834"/>
            <a:ext cx="5998548" cy="47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</Words>
  <Application>Microsoft Office PowerPoint</Application>
  <PresentationFormat>Widescreen</PresentationFormat>
  <Paragraphs>92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Cambria</vt:lpstr>
      <vt:lpstr>Times New Roman</vt:lpstr>
      <vt:lpstr>Office-tema</vt:lpstr>
      <vt:lpstr>Prosumenter i energisystemet</vt:lpstr>
      <vt:lpstr>Hva er nytt?</vt:lpstr>
      <vt:lpstr>Prosumentstudier v/KULT</vt:lpstr>
      <vt:lpstr>Vårt utgangspunkt</vt:lpstr>
      <vt:lpstr>Innfallsvinkel: Metodisk mangfold</vt:lpstr>
      <vt:lpstr>PowerPoint Presentation</vt:lpstr>
      <vt:lpstr>Bransjen: “Dette er fremtiden!” (på godt og vondt)</vt:lpstr>
      <vt:lpstr>Norske ingeniører: “vi tror på solenergi”</vt:lpstr>
      <vt:lpstr>…”folk flest liker sol”</vt:lpstr>
      <vt:lpstr>Hva med kundene?</vt:lpstr>
      <vt:lpstr>Teknologiinteresse</vt:lpstr>
      <vt:lpstr>Teknologiinteresse II (Morro!)</vt:lpstr>
      <vt:lpstr>Ønske om å bidra (“dugnad!”)</vt:lpstr>
      <vt:lpstr>Miljø: en mulighet til å delta</vt:lpstr>
      <vt:lpstr>Hva så med økonomi?</vt:lpstr>
      <vt:lpstr>Status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Prosumenter i energisystemet</dc:title>
  <dc:creator>Tomas Moe Skjølsvold</dc:creator>
  <cp:lastModifiedBy>Tomas Moe Skjølsvold</cp:lastModifiedBy>
  <cp:revision>31</cp:revision>
  <dcterms:created xsi:type="dcterms:W3CDTF">2017-10-03T09:08:28Z</dcterms:created>
  <dcterms:modified xsi:type="dcterms:W3CDTF">2017-10-04T13:34:42Z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-262814572</vt:i4>
  </property>
  <property fmtid="{D5CDD505-2E9C-101B-9397-08002B2CF9AE}" pid="3" name="_NewReviewCycle">
    <vt:lpwstr/>
  </property>
  <property fmtid="{D5CDD505-2E9C-101B-9397-08002B2CF9AE}" pid="4" name="_EmailSubject">
    <vt:lpwstr>Presentasjoner 5. oktober</vt:lpwstr>
  </property>
  <property fmtid="{D5CDD505-2E9C-101B-9397-08002B2CF9AE}" pid="5" name="_AuthorEmail">
    <vt:lpwstr>Ove.Wolfgang@sintef.no</vt:lpwstr>
  </property>
  <property fmtid="{D5CDD505-2E9C-101B-9397-08002B2CF9AE}" pid="6" name="_AuthorEmailDisplayName">
    <vt:lpwstr>Ove Wolfgang</vt:lpwstr>
  </property>
</Properties>
</file>