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22"/>
  </p:notesMasterIdLst>
  <p:handoutMasterIdLst>
    <p:handoutMasterId r:id="rId23"/>
  </p:handoutMasterIdLst>
  <p:sldIdLst>
    <p:sldId id="275" r:id="rId6"/>
    <p:sldId id="262" r:id="rId7"/>
    <p:sldId id="267" r:id="rId8"/>
    <p:sldId id="268" r:id="rId9"/>
    <p:sldId id="269" r:id="rId10"/>
    <p:sldId id="281" r:id="rId11"/>
    <p:sldId id="276" r:id="rId12"/>
    <p:sldId id="280" r:id="rId13"/>
    <p:sldId id="277" r:id="rId14"/>
    <p:sldId id="279" r:id="rId15"/>
    <p:sldId id="278" r:id="rId16"/>
    <p:sldId id="284" r:id="rId17"/>
    <p:sldId id="285" r:id="rId18"/>
    <p:sldId id="283" r:id="rId19"/>
    <p:sldId id="287" r:id="rId20"/>
    <p:sldId id="282" r:id="rId21"/>
  </p:sldIdLst>
  <p:sldSz cx="9144000" cy="5143500" type="screen16x9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355115C-D672-488D-89C9-91C2E2DF4EA4}">
          <p14:sldIdLst>
            <p14:sldId id="275"/>
            <p14:sldId id="262"/>
            <p14:sldId id="267"/>
            <p14:sldId id="268"/>
            <p14:sldId id="269"/>
            <p14:sldId id="281"/>
            <p14:sldId id="276"/>
            <p14:sldId id="280"/>
            <p14:sldId id="277"/>
            <p14:sldId id="279"/>
            <p14:sldId id="278"/>
            <p14:sldId id="284"/>
            <p14:sldId id="285"/>
            <p14:sldId id="283"/>
            <p14:sldId id="287"/>
            <p14:sldId id="28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la Hagen Øyan" initials="OHØ" lastIdx="1" clrIdx="0">
    <p:extLst>
      <p:ext uri="{19B8F6BF-5375-455C-9EA6-DF929625EA0E}">
        <p15:presenceInfo xmlns:p15="http://schemas.microsoft.com/office/powerpoint/2012/main" userId="S-1-5-21-1123561945-1292428093-725345543-21032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565659"/>
    <a:srgbClr val="414042"/>
    <a:srgbClr val="ED1C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ys stil 2 - utheving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5270" autoAdjust="0"/>
    <p:restoredTop sz="81907" autoAdjust="0"/>
  </p:normalViewPr>
  <p:slideViewPr>
    <p:cSldViewPr>
      <p:cViewPr varScale="1">
        <p:scale>
          <a:sx n="149" d="100"/>
          <a:sy n="149" d="100"/>
        </p:scale>
        <p:origin x="126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8" d="100"/>
          <a:sy n="98" d="100"/>
        </p:scale>
        <p:origin x="-351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1F189C-3D79-4F1A-BEA1-33199B22C1C2}" type="datetimeFigureOut">
              <a:rPr lang="nb-NO" smtClean="0"/>
              <a:t>11.10.2017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D2CBA2-B1F6-4DAC-B07D-28C3A693385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352188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68FD95-BF07-4074-A129-48DDE606BFB1}" type="datetimeFigureOut">
              <a:rPr lang="nb-NO" smtClean="0"/>
              <a:t>11.10.2017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53B227-B466-4F1F-A2C9-A6D2B945F46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12458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3B227-B466-4F1F-A2C9-A6D2B945F468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2878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 14 viser hva som skjer med døgnprofilen hvis vi antar at 50 prosent av husstandene har mulighet til å flytte forbruk til tider der forbruket og prisen er lav. Vi antar både forbruk til varmtvannsoppvarming og elbillading er en del av optimaliseringen. I sum blir forbruket flatere over døgnet ved at flere elbiler lades og at oppvarming av varmtvann skjer mer om natten. Det maksimale effektforbruket kan bli redusert med hele 250-300 MW.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3B227-B466-4F1F-A2C9-A6D2B945F468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89305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3B227-B466-4F1F-A2C9-A6D2B945F468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54441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Dette er sånn</a:t>
            </a:r>
            <a:r>
              <a:rPr lang="nb-NO" baseline="0" dirty="0" smtClean="0"/>
              <a:t> cirka Stor-Oslo, men relevant på mange nettnivå og områder.</a:t>
            </a:r>
          </a:p>
          <a:p>
            <a:endParaRPr lang="nb-NO" dirty="0" smtClean="0"/>
          </a:p>
          <a:p>
            <a:r>
              <a:rPr lang="nb-NO" dirty="0" smtClean="0"/>
              <a:t>Underskuddsområde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3B227-B466-4F1F-A2C9-A6D2B945F468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556900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Forbruk</a:t>
            </a:r>
            <a:r>
              <a:rPr lang="nb-NO" baseline="0" dirty="0" smtClean="0"/>
              <a:t> over kapasiteten som er problemet. Vi må forstå forbruket og produksjonen i knapphetsperioden. </a:t>
            </a:r>
          </a:p>
          <a:p>
            <a:endParaRPr lang="nb-NO" baseline="0" dirty="0" smtClean="0"/>
          </a:p>
          <a:p>
            <a:r>
              <a:rPr lang="nb-NO" baseline="0" dirty="0" smtClean="0"/>
              <a:t>- Kuldeperiodene drivende</a:t>
            </a:r>
          </a:p>
          <a:p>
            <a:r>
              <a:rPr lang="nb-NO" baseline="0" dirty="0" smtClean="0"/>
              <a:t>- Dag høyere enn natt. </a:t>
            </a:r>
          </a:p>
          <a:p>
            <a:endParaRPr lang="nb-NO" baseline="0" dirty="0" smtClean="0"/>
          </a:p>
          <a:p>
            <a:r>
              <a:rPr lang="nb-NO" baseline="0" dirty="0" smtClean="0"/>
              <a:t>Dette er ikke hvert år engang, når det er svært kaldt. Kan være dimensjonerende</a:t>
            </a:r>
          </a:p>
          <a:p>
            <a:r>
              <a:rPr lang="nb-NO" baseline="0" dirty="0" smtClean="0"/>
              <a:t/>
            </a:r>
            <a:br>
              <a:rPr lang="nb-NO" baseline="0" dirty="0" smtClean="0"/>
            </a:br>
            <a:r>
              <a:rPr lang="nb-NO" baseline="0" dirty="0" smtClean="0"/>
              <a:t>Kostnaden for den nye ledningen er knyttet til dette – kostbar per enhet kapasitet. </a:t>
            </a:r>
          </a:p>
          <a:p>
            <a:endParaRPr lang="nb-NO" baseline="0" dirty="0" smtClean="0"/>
          </a:p>
          <a:p>
            <a:r>
              <a:rPr lang="nb-NO" baseline="0" dirty="0" smtClean="0"/>
              <a:t>Fokus på å redusere forbruket – i de </a:t>
            </a:r>
            <a:r>
              <a:rPr lang="nb-NO" u="sng" baseline="0" dirty="0" smtClean="0"/>
              <a:t>relevante</a:t>
            </a:r>
            <a:r>
              <a:rPr lang="nb-NO" baseline="0" dirty="0" smtClean="0"/>
              <a:t> periodene!</a:t>
            </a:r>
          </a:p>
          <a:p>
            <a:endParaRPr lang="nb-NO" baseline="0" dirty="0" smtClean="0"/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3B227-B466-4F1F-A2C9-A6D2B945F468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125505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 err="1" smtClean="0"/>
              <a:t>Prosumenter</a:t>
            </a:r>
            <a:r>
              <a:rPr lang="nb-NO" dirty="0" smtClean="0"/>
              <a:t> leverer kraft -&gt; mindre overføringsbehov i transmisjonsnettet</a:t>
            </a:r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3B227-B466-4F1F-A2C9-A6D2B945F468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418458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 smtClean="0"/>
              <a:t>Forbruksprognose Stor-Oslo, publiseres snart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 smtClean="0"/>
              <a:t>2 </a:t>
            </a:r>
            <a:r>
              <a:rPr lang="nb-NO" dirty="0" err="1" smtClean="0"/>
              <a:t>TWh</a:t>
            </a:r>
            <a:r>
              <a:rPr lang="nb-NO" dirty="0" smtClean="0"/>
              <a:t> = 2500 MW</a:t>
            </a:r>
          </a:p>
          <a:p>
            <a:endParaRPr lang="nb-NO" dirty="0" smtClean="0"/>
          </a:p>
          <a:p>
            <a:r>
              <a:rPr lang="nb-NO" dirty="0" smtClean="0"/>
              <a:t>Blå – Vår forventning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3B227-B466-4F1F-A2C9-A6D2B945F468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713981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Sør-Norge</a:t>
            </a:r>
          </a:p>
          <a:p>
            <a:r>
              <a:rPr lang="nb-NO" dirty="0" smtClean="0"/>
              <a:t>Historikk for 1950-2014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3B227-B466-4F1F-A2C9-A6D2B945F468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750962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Stor-</a:t>
            </a:r>
            <a:r>
              <a:rPr lang="nb-NO" dirty="0" err="1" smtClean="0"/>
              <a:t>Olso</a:t>
            </a:r>
            <a:endParaRPr lang="nb-NO" dirty="0" smtClean="0"/>
          </a:p>
          <a:p>
            <a:r>
              <a:rPr lang="nb-NO" dirty="0" smtClean="0"/>
              <a:t>2030</a:t>
            </a:r>
          </a:p>
          <a:p>
            <a:r>
              <a:rPr lang="nb-NO" dirty="0" smtClean="0"/>
              <a:t>50 historiske </a:t>
            </a:r>
            <a:r>
              <a:rPr lang="nb-NO" dirty="0" err="1" smtClean="0"/>
              <a:t>værår</a:t>
            </a:r>
            <a:endParaRPr lang="nb-NO" dirty="0" smtClean="0"/>
          </a:p>
          <a:p>
            <a:r>
              <a:rPr lang="nb-NO" dirty="0" smtClean="0"/>
              <a:t>Solserie for Sør-Norge</a:t>
            </a:r>
          </a:p>
          <a:p>
            <a:endParaRPr lang="nb-NO" dirty="0" smtClean="0"/>
          </a:p>
          <a:p>
            <a:r>
              <a:rPr lang="nb-NO" dirty="0" smtClean="0"/>
              <a:t>Grønn linje er ca. høy solkraftprognose</a:t>
            </a:r>
            <a:r>
              <a:rPr lang="nb-NO" baseline="0" dirty="0" smtClean="0"/>
              <a:t> som vi ha for Stor-Oslo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3B227-B466-4F1F-A2C9-A6D2B945F468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619559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0,3 €-cent</a:t>
            </a:r>
            <a:r>
              <a:rPr lang="nb-NO" baseline="0" dirty="0" smtClean="0"/>
              <a:t> = 2,8 kr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3B227-B466-4F1F-A2C9-A6D2B945F468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2500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bilde 13"/>
          <p:cNvSpPr>
            <a:spLocks noGrp="1"/>
          </p:cNvSpPr>
          <p:nvPr>
            <p:ph type="pic" sz="quarter" idx="11" hasCustomPrompt="1"/>
          </p:nvPr>
        </p:nvSpPr>
        <p:spPr>
          <a:xfrm>
            <a:off x="234029" y="237629"/>
            <a:ext cx="8677085" cy="4032504"/>
          </a:xfrm>
          <a:custGeom>
            <a:avLst/>
            <a:gdLst>
              <a:gd name="connsiteX0" fmla="*/ 0 w 8521200"/>
              <a:gd name="connsiteY0" fmla="*/ 0 h 5013208"/>
              <a:gd name="connsiteX1" fmla="*/ 8521200 w 8521200"/>
              <a:gd name="connsiteY1" fmla="*/ 0 h 5013208"/>
              <a:gd name="connsiteX2" fmla="*/ 8521200 w 8521200"/>
              <a:gd name="connsiteY2" fmla="*/ 5013208 h 5013208"/>
              <a:gd name="connsiteX3" fmla="*/ 0 w 8521200"/>
              <a:gd name="connsiteY3" fmla="*/ 5013208 h 5013208"/>
              <a:gd name="connsiteX4" fmla="*/ 0 w 8521200"/>
              <a:gd name="connsiteY4" fmla="*/ 0 h 5013208"/>
              <a:gd name="connsiteX0" fmla="*/ 2247 w 8523447"/>
              <a:gd name="connsiteY0" fmla="*/ 0 h 5013208"/>
              <a:gd name="connsiteX1" fmla="*/ 8523447 w 8523447"/>
              <a:gd name="connsiteY1" fmla="*/ 0 h 5013208"/>
              <a:gd name="connsiteX2" fmla="*/ 8523447 w 8523447"/>
              <a:gd name="connsiteY2" fmla="*/ 5013208 h 5013208"/>
              <a:gd name="connsiteX3" fmla="*/ 2247 w 8523447"/>
              <a:gd name="connsiteY3" fmla="*/ 5013208 h 5013208"/>
              <a:gd name="connsiteX4" fmla="*/ 0 w 8523447"/>
              <a:gd name="connsiteY4" fmla="*/ 2907638 h 5013208"/>
              <a:gd name="connsiteX5" fmla="*/ 2247 w 8523447"/>
              <a:gd name="connsiteY5" fmla="*/ 0 h 5013208"/>
              <a:gd name="connsiteX0" fmla="*/ 2247 w 8523447"/>
              <a:gd name="connsiteY0" fmla="*/ 0 h 5013208"/>
              <a:gd name="connsiteX1" fmla="*/ 8523447 w 8523447"/>
              <a:gd name="connsiteY1" fmla="*/ 0 h 5013208"/>
              <a:gd name="connsiteX2" fmla="*/ 8523447 w 8523447"/>
              <a:gd name="connsiteY2" fmla="*/ 5013208 h 5013208"/>
              <a:gd name="connsiteX3" fmla="*/ 0 w 8523447"/>
              <a:gd name="connsiteY3" fmla="*/ 2907638 h 5013208"/>
              <a:gd name="connsiteX4" fmla="*/ 2247 w 8523447"/>
              <a:gd name="connsiteY4" fmla="*/ 0 h 5013208"/>
              <a:gd name="connsiteX0" fmla="*/ 12708 w 8533908"/>
              <a:gd name="connsiteY0" fmla="*/ 0 h 5013208"/>
              <a:gd name="connsiteX1" fmla="*/ 8533908 w 8533908"/>
              <a:gd name="connsiteY1" fmla="*/ 0 h 5013208"/>
              <a:gd name="connsiteX2" fmla="*/ 8533908 w 8533908"/>
              <a:gd name="connsiteY2" fmla="*/ 5013208 h 5013208"/>
              <a:gd name="connsiteX3" fmla="*/ 10461 w 8533908"/>
              <a:gd name="connsiteY3" fmla="*/ 2907638 h 5013208"/>
              <a:gd name="connsiteX4" fmla="*/ 0 w 8533908"/>
              <a:gd name="connsiteY4" fmla="*/ 2526415 h 5013208"/>
              <a:gd name="connsiteX5" fmla="*/ 12708 w 8533908"/>
              <a:gd name="connsiteY5" fmla="*/ 0 h 5013208"/>
              <a:gd name="connsiteX0" fmla="*/ 12708 w 8533908"/>
              <a:gd name="connsiteY0" fmla="*/ 0 h 5013208"/>
              <a:gd name="connsiteX1" fmla="*/ 8533908 w 8533908"/>
              <a:gd name="connsiteY1" fmla="*/ 0 h 5013208"/>
              <a:gd name="connsiteX2" fmla="*/ 8533908 w 8533908"/>
              <a:gd name="connsiteY2" fmla="*/ 5013208 h 5013208"/>
              <a:gd name="connsiteX3" fmla="*/ 0 w 8533908"/>
              <a:gd name="connsiteY3" fmla="*/ 2526415 h 5013208"/>
              <a:gd name="connsiteX4" fmla="*/ 12708 w 8533908"/>
              <a:gd name="connsiteY4" fmla="*/ 0 h 5013208"/>
              <a:gd name="connsiteX0" fmla="*/ 21254 w 8542454"/>
              <a:gd name="connsiteY0" fmla="*/ 0 h 5013208"/>
              <a:gd name="connsiteX1" fmla="*/ 8542454 w 8542454"/>
              <a:gd name="connsiteY1" fmla="*/ 0 h 5013208"/>
              <a:gd name="connsiteX2" fmla="*/ 8542454 w 8542454"/>
              <a:gd name="connsiteY2" fmla="*/ 5013208 h 5013208"/>
              <a:gd name="connsiteX3" fmla="*/ 8546 w 8542454"/>
              <a:gd name="connsiteY3" fmla="*/ 2526415 h 5013208"/>
              <a:gd name="connsiteX4" fmla="*/ 0 w 8542454"/>
              <a:gd name="connsiteY4" fmla="*/ 2350166 h 5013208"/>
              <a:gd name="connsiteX5" fmla="*/ 21254 w 8542454"/>
              <a:gd name="connsiteY5" fmla="*/ 0 h 5013208"/>
              <a:gd name="connsiteX0" fmla="*/ 21254 w 8542454"/>
              <a:gd name="connsiteY0" fmla="*/ 0 h 5013208"/>
              <a:gd name="connsiteX1" fmla="*/ 8542454 w 8542454"/>
              <a:gd name="connsiteY1" fmla="*/ 0 h 5013208"/>
              <a:gd name="connsiteX2" fmla="*/ 8542454 w 8542454"/>
              <a:gd name="connsiteY2" fmla="*/ 5013208 h 5013208"/>
              <a:gd name="connsiteX3" fmla="*/ 0 w 8542454"/>
              <a:gd name="connsiteY3" fmla="*/ 2350166 h 5013208"/>
              <a:gd name="connsiteX4" fmla="*/ 21254 w 8542454"/>
              <a:gd name="connsiteY4" fmla="*/ 0 h 5013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42454" h="5013208">
                <a:moveTo>
                  <a:pt x="21254" y="0"/>
                </a:moveTo>
                <a:lnTo>
                  <a:pt x="8542454" y="0"/>
                </a:lnTo>
                <a:lnTo>
                  <a:pt x="8542454" y="5013208"/>
                </a:lnTo>
                <a:lnTo>
                  <a:pt x="0" y="2350166"/>
                </a:lnTo>
                <a:lnTo>
                  <a:pt x="21254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</p:spPr>
        <p:txBody>
          <a:bodyPr tIns="1872000"/>
          <a:lstStyle>
            <a:lvl1pPr marL="0" indent="0" algn="ctr">
              <a:buNone/>
              <a:defRPr/>
            </a:lvl1pPr>
          </a:lstStyle>
          <a:p>
            <a:r>
              <a:rPr lang="nb-NO" dirty="0" smtClean="0"/>
              <a:t>Sett inn bilde</a:t>
            </a:r>
            <a:endParaRPr lang="nb-NO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3669" y="3147814"/>
            <a:ext cx="3668291" cy="545446"/>
          </a:xfrm>
        </p:spPr>
        <p:txBody>
          <a:bodyPr wrap="square">
            <a:noAutofit/>
          </a:bodyPr>
          <a:lstStyle>
            <a:lvl1pPr>
              <a:defRPr>
                <a:solidFill>
                  <a:srgbClr val="414042"/>
                </a:solidFill>
              </a:defRPr>
            </a:lvl1pPr>
          </a:lstStyle>
          <a:p>
            <a:r>
              <a:rPr lang="nb-NO" dirty="0" smtClean="0"/>
              <a:t>Tittel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3668" y="3835024"/>
            <a:ext cx="6260580" cy="230429"/>
          </a:xfrm>
        </p:spPr>
        <p:txBody>
          <a:bodyPr>
            <a:noAutofit/>
          </a:bodyPr>
          <a:lstStyle>
            <a:lvl1pPr marL="0" indent="0" algn="l">
              <a:buNone/>
              <a:defRPr sz="1300" b="1" i="0">
                <a:solidFill>
                  <a:srgbClr val="ED1C24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3668" y="4088874"/>
            <a:ext cx="1341512" cy="168338"/>
          </a:xfrm>
        </p:spPr>
        <p:txBody>
          <a:bodyPr/>
          <a:lstStyle>
            <a:lvl1pPr algn="l">
              <a:defRPr lang="nb-NO" sz="1300" smtClean="0">
                <a:solidFill>
                  <a:srgbClr val="ED1C24"/>
                </a:solidFill>
              </a:defRPr>
            </a:lvl1pPr>
          </a:lstStyle>
          <a:p>
            <a:r>
              <a:rPr lang="nb-NO" smtClean="0"/>
              <a:t>Sted, dato</a:t>
            </a:r>
            <a:endParaRPr lang="nb-NO" dirty="0"/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237" y="4283962"/>
            <a:ext cx="1508763" cy="85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265026"/>
      </p:ext>
    </p:extLst>
  </p:cSld>
  <p:clrMapOvr>
    <a:masterClrMapping/>
  </p:clrMapOvr>
  <p:hf sldNum="0"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941446" y="1638205"/>
            <a:ext cx="3510000" cy="273374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4735066" y="1638205"/>
            <a:ext cx="3510000" cy="2733745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b-NO" smtClean="0"/>
              <a:t>Sted, dato</a:t>
            </a: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b-NO" smtClean="0"/>
              <a:t>Fremtiden er </a:t>
            </a:r>
            <a:r>
              <a:rPr lang="nb-NO" b="1" smtClean="0"/>
              <a:t>elektrisk</a:t>
            </a:r>
            <a:endParaRPr lang="nb-NO" b="1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2F8C147-E5C9-4E5A-BFDA-02BE385E1D0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45932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266" y="1419622"/>
            <a:ext cx="3510000" cy="623838"/>
          </a:xfrm>
        </p:spPr>
        <p:txBody>
          <a:bodyPr anchor="b">
            <a:noAutofit/>
          </a:bodyPr>
          <a:lstStyle>
            <a:lvl1pPr marL="0" indent="0">
              <a:buNone/>
              <a:defRPr sz="21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5066" y="1419622"/>
            <a:ext cx="3510000" cy="623838"/>
          </a:xfrm>
        </p:spPr>
        <p:txBody>
          <a:bodyPr anchor="b">
            <a:noAutofit/>
          </a:bodyPr>
          <a:lstStyle>
            <a:lvl1pPr marL="0" indent="0">
              <a:buNone/>
              <a:defRPr sz="21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941446" y="2043461"/>
            <a:ext cx="3510000" cy="23284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dirty="0"/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4735066" y="2043461"/>
            <a:ext cx="3510000" cy="2328489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nb-NO" smtClean="0"/>
              <a:t>Sted, dato</a:t>
            </a:r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b-NO" smtClean="0"/>
              <a:t>Fremtiden er </a:t>
            </a:r>
            <a:r>
              <a:rPr lang="nb-NO" b="1" smtClean="0"/>
              <a:t>elektrisk</a:t>
            </a:r>
            <a:endParaRPr lang="nb-NO" b="1" dirty="0"/>
          </a:p>
        </p:txBody>
      </p:sp>
      <p:sp>
        <p:nvSpPr>
          <p:cNvPr id="8" name="Plassholder for lysbildenummer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2F8C147-E5C9-4E5A-BFDA-02BE385E1D0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120570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Sted, dato</a:t>
            </a:r>
            <a:endParaRPr lang="nb-NO" dirty="0"/>
          </a:p>
        </p:txBody>
      </p:sp>
      <p:sp>
        <p:nvSpPr>
          <p:cNvPr id="7" name="Plassholder for bunn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Fremtiden er </a:t>
            </a:r>
            <a:r>
              <a:rPr lang="nb-NO" b="1" smtClean="0"/>
              <a:t>elektrisk</a:t>
            </a:r>
            <a:endParaRPr lang="nb-NO" b="1" dirty="0"/>
          </a:p>
        </p:txBody>
      </p:sp>
      <p:sp>
        <p:nvSpPr>
          <p:cNvPr id="8" name="Plassholder for lysbilde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8C147-E5C9-4E5A-BFDA-02BE385E1D0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277335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Sted, dato</a:t>
            </a:r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Fremtiden er </a:t>
            </a:r>
            <a:r>
              <a:rPr lang="nb-NO" b="1" smtClean="0"/>
              <a:t>elektrisk</a:t>
            </a:r>
            <a:endParaRPr lang="nb-NO" b="1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8C147-E5C9-4E5A-BFDA-02BE385E1D0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219250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Sted, dato</a:t>
            </a:r>
            <a:endParaRPr lang="nb-NO" dirty="0"/>
          </a:p>
        </p:txBody>
      </p:sp>
      <p:sp>
        <p:nvSpPr>
          <p:cNvPr id="7" name="Plassholder for bunn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Fremtiden er </a:t>
            </a:r>
            <a:r>
              <a:rPr lang="nb-NO" b="1" smtClean="0"/>
              <a:t>elektrisk</a:t>
            </a:r>
            <a:endParaRPr lang="nb-NO" b="1" dirty="0"/>
          </a:p>
        </p:txBody>
      </p:sp>
      <p:sp>
        <p:nvSpPr>
          <p:cNvPr id="8" name="Plassholder for lysbilde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8C147-E5C9-4E5A-BFDA-02BE385E1D0E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237" y="0"/>
            <a:ext cx="1508763" cy="85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844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10" name="Plassholder for dato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Sted, dato</a:t>
            </a:r>
            <a:endParaRPr lang="nb-NO" dirty="0"/>
          </a:p>
        </p:txBody>
      </p:sp>
      <p:sp>
        <p:nvSpPr>
          <p:cNvPr id="11" name="Plassholder for bunntekst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Fremtiden er </a:t>
            </a:r>
            <a:r>
              <a:rPr lang="nb-NO" b="1" smtClean="0"/>
              <a:t>elektrisk</a:t>
            </a:r>
            <a:endParaRPr lang="nb-NO" b="1" dirty="0"/>
          </a:p>
        </p:txBody>
      </p:sp>
      <p:sp>
        <p:nvSpPr>
          <p:cNvPr id="12" name="Plassholder for lysbilde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8C147-E5C9-4E5A-BFDA-02BE385E1D0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24525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 - uten kule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 smtClean="0"/>
              <a:t>Tekst</a:t>
            </a:r>
            <a:endParaRPr lang="nb-NO" dirty="0"/>
          </a:p>
        </p:txBody>
      </p:sp>
      <p:sp>
        <p:nvSpPr>
          <p:cNvPr id="10" name="Plassholder for dato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Sted, dato</a:t>
            </a:r>
            <a:endParaRPr lang="nb-NO" dirty="0"/>
          </a:p>
        </p:txBody>
      </p:sp>
      <p:sp>
        <p:nvSpPr>
          <p:cNvPr id="11" name="Plassholder for bunntekst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Fremtiden er </a:t>
            </a:r>
            <a:r>
              <a:rPr lang="nb-NO" b="1" smtClean="0"/>
              <a:t>elektrisk</a:t>
            </a:r>
            <a:endParaRPr lang="nb-NO" b="1" dirty="0"/>
          </a:p>
        </p:txBody>
      </p:sp>
      <p:sp>
        <p:nvSpPr>
          <p:cNvPr id="12" name="Plassholder for lysbilde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8C147-E5C9-4E5A-BFDA-02BE385E1D0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33058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 - uten kulepunkt -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None/>
              <a:defRPr>
                <a:solidFill>
                  <a:srgbClr val="ED1C24"/>
                </a:solidFill>
              </a:defRPr>
            </a:lvl1pPr>
          </a:lstStyle>
          <a:p>
            <a:pPr lvl="0"/>
            <a:r>
              <a:rPr lang="nb-NO" dirty="0" smtClean="0"/>
              <a:t>Tekst</a:t>
            </a:r>
            <a:endParaRPr lang="nb-NO" dirty="0"/>
          </a:p>
        </p:txBody>
      </p:sp>
      <p:sp>
        <p:nvSpPr>
          <p:cNvPr id="10" name="Plassholder for dato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Sted, dato</a:t>
            </a:r>
            <a:endParaRPr lang="nb-NO" dirty="0"/>
          </a:p>
        </p:txBody>
      </p:sp>
      <p:sp>
        <p:nvSpPr>
          <p:cNvPr id="11" name="Plassholder for bunntekst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Fremtiden er </a:t>
            </a:r>
            <a:r>
              <a:rPr lang="nb-NO" b="1" smtClean="0"/>
              <a:t>elektrisk</a:t>
            </a:r>
            <a:endParaRPr lang="nb-NO" b="1" dirty="0"/>
          </a:p>
        </p:txBody>
      </p:sp>
      <p:sp>
        <p:nvSpPr>
          <p:cNvPr id="12" name="Plassholder for lysbilde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8C147-E5C9-4E5A-BFDA-02BE385E1D0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11533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1447" y="1638205"/>
            <a:ext cx="3486538" cy="273374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 hasCustomPrompt="1"/>
          </p:nvPr>
        </p:nvSpPr>
        <p:spPr>
          <a:xfrm>
            <a:off x="4698000" y="1778623"/>
            <a:ext cx="4132800" cy="2593327"/>
          </a:xfrm>
          <a:solidFill>
            <a:schemeClr val="bg1">
              <a:lumMod val="95000"/>
            </a:schemeClr>
          </a:solidFill>
        </p:spPr>
        <p:txBody>
          <a:bodyPr tIns="1512000"/>
          <a:lstStyle>
            <a:lvl1pPr marL="0" indent="0" algn="ctr">
              <a:buNone/>
              <a:defRPr/>
            </a:lvl1pPr>
          </a:lstStyle>
          <a:p>
            <a:r>
              <a:rPr lang="nb-NO" dirty="0" smtClean="0"/>
              <a:t>Sett inn bilde</a:t>
            </a:r>
            <a:endParaRPr lang="nb-NO" dirty="0"/>
          </a:p>
        </p:txBody>
      </p:sp>
      <p:sp>
        <p:nvSpPr>
          <p:cNvPr id="11" name="Plassholder for dato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b-NO" smtClean="0"/>
              <a:t>Sted, dato</a:t>
            </a:r>
            <a:endParaRPr lang="nb-NO" dirty="0"/>
          </a:p>
        </p:txBody>
      </p:sp>
      <p:sp>
        <p:nvSpPr>
          <p:cNvPr id="12" name="Plassholder for bunntekst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b-NO" smtClean="0"/>
              <a:t>Fremtiden er </a:t>
            </a:r>
            <a:r>
              <a:rPr lang="nb-NO" b="1" smtClean="0"/>
              <a:t>elektrisk</a:t>
            </a:r>
            <a:endParaRPr lang="nb-NO" b="1" dirty="0"/>
          </a:p>
        </p:txBody>
      </p:sp>
      <p:sp>
        <p:nvSpPr>
          <p:cNvPr id="13" name="Plassholder for lysbilde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2F8C147-E5C9-4E5A-BFDA-02BE385E1D0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42511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bil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5345039" y="1638205"/>
            <a:ext cx="3486538" cy="2733745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dirty="0"/>
          </a:p>
        </p:txBody>
      </p:sp>
      <p:sp>
        <p:nvSpPr>
          <p:cNvPr id="11" name="Plassholder for bilde 7"/>
          <p:cNvSpPr>
            <a:spLocks noGrp="1"/>
          </p:cNvSpPr>
          <p:nvPr>
            <p:ph type="pic" sz="quarter" idx="15" hasCustomPrompt="1"/>
          </p:nvPr>
        </p:nvSpPr>
        <p:spPr>
          <a:xfrm>
            <a:off x="943025" y="1778623"/>
            <a:ext cx="4132800" cy="2593327"/>
          </a:xfrm>
          <a:solidFill>
            <a:schemeClr val="bg1">
              <a:lumMod val="95000"/>
            </a:schemeClr>
          </a:solidFill>
        </p:spPr>
        <p:txBody>
          <a:bodyPr tIns="1512000"/>
          <a:lstStyle>
            <a:lvl1pPr marL="0" indent="0" algn="ctr" rtl="0">
              <a:buNone/>
              <a:defRPr/>
            </a:lvl1pPr>
          </a:lstStyle>
          <a:p>
            <a:r>
              <a:rPr lang="nb-NO" dirty="0" smtClean="0"/>
              <a:t>Sett inn bilde</a:t>
            </a:r>
            <a:endParaRPr lang="nb-NO" dirty="0"/>
          </a:p>
        </p:txBody>
      </p:sp>
      <p:sp>
        <p:nvSpPr>
          <p:cNvPr id="14" name="Plassholder for dato 1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nb-NO" smtClean="0"/>
              <a:t>Sted, dato</a:t>
            </a:r>
            <a:endParaRPr lang="nb-NO" dirty="0"/>
          </a:p>
        </p:txBody>
      </p:sp>
      <p:sp>
        <p:nvSpPr>
          <p:cNvPr id="15" name="Plassholder for bunntekst 1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nb-NO" smtClean="0"/>
              <a:t>Fremtiden er </a:t>
            </a:r>
            <a:r>
              <a:rPr lang="nb-NO" b="1" smtClean="0"/>
              <a:t>elektrisk</a:t>
            </a:r>
            <a:endParaRPr lang="nb-NO" b="1" dirty="0"/>
          </a:p>
        </p:txBody>
      </p:sp>
      <p:sp>
        <p:nvSpPr>
          <p:cNvPr id="16" name="Plassholder for lysbildenummer 1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2F8C147-E5C9-4E5A-BFDA-02BE385E1D0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07713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755180"/>
            <a:ext cx="9144000" cy="4388320"/>
          </a:xfrm>
          <a:blipFill dpi="0" rotWithShape="1">
            <a:blip r:embed="rId2"/>
            <a:srcRect/>
            <a:tile tx="-254000" ty="152400" sx="65000" sy="65000" flip="none" algn="ctr"/>
          </a:blipFill>
        </p:spPr>
        <p:txBody>
          <a:bodyPr tIns="2430000"/>
          <a:lstStyle>
            <a:lvl1pPr marL="0" indent="0" algn="ctr">
              <a:buNone/>
              <a:defRPr/>
            </a:lvl1pPr>
          </a:lstStyle>
          <a:p>
            <a:r>
              <a:rPr lang="nb-NO" dirty="0" smtClean="0"/>
              <a:t>Sett inn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35829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bilde 11"/>
          <p:cNvSpPr>
            <a:spLocks noGrp="1"/>
          </p:cNvSpPr>
          <p:nvPr>
            <p:ph type="pic" sz="quarter" idx="15" hasCustomPrompt="1"/>
          </p:nvPr>
        </p:nvSpPr>
        <p:spPr>
          <a:xfrm>
            <a:off x="234029" y="675992"/>
            <a:ext cx="8677085" cy="3996500"/>
          </a:xfrm>
          <a:custGeom>
            <a:avLst/>
            <a:gdLst>
              <a:gd name="connsiteX0" fmla="*/ 0 w 8510400"/>
              <a:gd name="connsiteY0" fmla="*/ 0 h 5626148"/>
              <a:gd name="connsiteX1" fmla="*/ 8510400 w 8510400"/>
              <a:gd name="connsiteY1" fmla="*/ 0 h 5626148"/>
              <a:gd name="connsiteX2" fmla="*/ 8510400 w 8510400"/>
              <a:gd name="connsiteY2" fmla="*/ 5626148 h 5626148"/>
              <a:gd name="connsiteX3" fmla="*/ 0 w 8510400"/>
              <a:gd name="connsiteY3" fmla="*/ 5626148 h 5626148"/>
              <a:gd name="connsiteX4" fmla="*/ 0 w 8510400"/>
              <a:gd name="connsiteY4" fmla="*/ 0 h 5626148"/>
              <a:gd name="connsiteX0" fmla="*/ 2059 w 8512459"/>
              <a:gd name="connsiteY0" fmla="*/ 0 h 5626148"/>
              <a:gd name="connsiteX1" fmla="*/ 8512459 w 8512459"/>
              <a:gd name="connsiteY1" fmla="*/ 0 h 5626148"/>
              <a:gd name="connsiteX2" fmla="*/ 8512459 w 8512459"/>
              <a:gd name="connsiteY2" fmla="*/ 5626148 h 5626148"/>
              <a:gd name="connsiteX3" fmla="*/ 2059 w 8512459"/>
              <a:gd name="connsiteY3" fmla="*/ 5626148 h 5626148"/>
              <a:gd name="connsiteX4" fmla="*/ 0 w 8512459"/>
              <a:gd name="connsiteY4" fmla="*/ 2104701 h 5626148"/>
              <a:gd name="connsiteX5" fmla="*/ 2059 w 8512459"/>
              <a:gd name="connsiteY5" fmla="*/ 0 h 5626148"/>
              <a:gd name="connsiteX0" fmla="*/ 0 w 8512459"/>
              <a:gd name="connsiteY0" fmla="*/ 2222242 h 5743689"/>
              <a:gd name="connsiteX1" fmla="*/ 8512459 w 8512459"/>
              <a:gd name="connsiteY1" fmla="*/ 117541 h 5743689"/>
              <a:gd name="connsiteX2" fmla="*/ 8512459 w 8512459"/>
              <a:gd name="connsiteY2" fmla="*/ 5743689 h 5743689"/>
              <a:gd name="connsiteX3" fmla="*/ 2059 w 8512459"/>
              <a:gd name="connsiteY3" fmla="*/ 5743689 h 5743689"/>
              <a:gd name="connsiteX4" fmla="*/ 0 w 8512459"/>
              <a:gd name="connsiteY4" fmla="*/ 2222242 h 5743689"/>
              <a:gd name="connsiteX0" fmla="*/ 0 w 8512459"/>
              <a:gd name="connsiteY0" fmla="*/ 2104701 h 5626148"/>
              <a:gd name="connsiteX1" fmla="*/ 8512459 w 8512459"/>
              <a:gd name="connsiteY1" fmla="*/ 0 h 5626148"/>
              <a:gd name="connsiteX2" fmla="*/ 8512459 w 8512459"/>
              <a:gd name="connsiteY2" fmla="*/ 5626148 h 5626148"/>
              <a:gd name="connsiteX3" fmla="*/ 2059 w 8512459"/>
              <a:gd name="connsiteY3" fmla="*/ 5626148 h 5626148"/>
              <a:gd name="connsiteX4" fmla="*/ 0 w 8512459"/>
              <a:gd name="connsiteY4" fmla="*/ 2104701 h 5626148"/>
              <a:gd name="connsiteX0" fmla="*/ 631423 w 9143882"/>
              <a:gd name="connsiteY0" fmla="*/ 2104701 h 5626148"/>
              <a:gd name="connsiteX1" fmla="*/ 9143882 w 9143882"/>
              <a:gd name="connsiteY1" fmla="*/ 0 h 5626148"/>
              <a:gd name="connsiteX2" fmla="*/ 9143882 w 9143882"/>
              <a:gd name="connsiteY2" fmla="*/ 5626148 h 5626148"/>
              <a:gd name="connsiteX3" fmla="*/ 633482 w 9143882"/>
              <a:gd name="connsiteY3" fmla="*/ 5626148 h 5626148"/>
              <a:gd name="connsiteX4" fmla="*/ 629041 w 9143882"/>
              <a:gd name="connsiteY4" fmla="*/ 2868336 h 5626148"/>
              <a:gd name="connsiteX5" fmla="*/ 631423 w 9143882"/>
              <a:gd name="connsiteY5" fmla="*/ 2104701 h 5626148"/>
              <a:gd name="connsiteX0" fmla="*/ 629747 w 9142206"/>
              <a:gd name="connsiteY0" fmla="*/ 2104701 h 5626148"/>
              <a:gd name="connsiteX1" fmla="*/ 9142206 w 9142206"/>
              <a:gd name="connsiteY1" fmla="*/ 0 h 5626148"/>
              <a:gd name="connsiteX2" fmla="*/ 9142206 w 9142206"/>
              <a:gd name="connsiteY2" fmla="*/ 5626148 h 5626148"/>
              <a:gd name="connsiteX3" fmla="*/ 631806 w 9142206"/>
              <a:gd name="connsiteY3" fmla="*/ 5626148 h 5626148"/>
              <a:gd name="connsiteX4" fmla="*/ 627365 w 9142206"/>
              <a:gd name="connsiteY4" fmla="*/ 2868336 h 5626148"/>
              <a:gd name="connsiteX5" fmla="*/ 629747 w 9142206"/>
              <a:gd name="connsiteY5" fmla="*/ 2104701 h 5626148"/>
              <a:gd name="connsiteX0" fmla="*/ 2382 w 8514841"/>
              <a:gd name="connsiteY0" fmla="*/ 2104701 h 5626148"/>
              <a:gd name="connsiteX1" fmla="*/ 8514841 w 8514841"/>
              <a:gd name="connsiteY1" fmla="*/ 0 h 5626148"/>
              <a:gd name="connsiteX2" fmla="*/ 8514841 w 8514841"/>
              <a:gd name="connsiteY2" fmla="*/ 5626148 h 5626148"/>
              <a:gd name="connsiteX3" fmla="*/ 4441 w 8514841"/>
              <a:gd name="connsiteY3" fmla="*/ 5626148 h 5626148"/>
              <a:gd name="connsiteX4" fmla="*/ 0 w 8514841"/>
              <a:gd name="connsiteY4" fmla="*/ 2868336 h 5626148"/>
              <a:gd name="connsiteX5" fmla="*/ 2382 w 8514841"/>
              <a:gd name="connsiteY5" fmla="*/ 2104701 h 5626148"/>
              <a:gd name="connsiteX0" fmla="*/ 0 w 8514841"/>
              <a:gd name="connsiteY0" fmla="*/ 2868336 h 5626148"/>
              <a:gd name="connsiteX1" fmla="*/ 8514841 w 8514841"/>
              <a:gd name="connsiteY1" fmla="*/ 0 h 5626148"/>
              <a:gd name="connsiteX2" fmla="*/ 8514841 w 8514841"/>
              <a:gd name="connsiteY2" fmla="*/ 5626148 h 5626148"/>
              <a:gd name="connsiteX3" fmla="*/ 4441 w 8514841"/>
              <a:gd name="connsiteY3" fmla="*/ 5626148 h 5626148"/>
              <a:gd name="connsiteX4" fmla="*/ 0 w 8514841"/>
              <a:gd name="connsiteY4" fmla="*/ 2868336 h 5626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4841" h="5626148">
                <a:moveTo>
                  <a:pt x="0" y="2868336"/>
                </a:moveTo>
                <a:lnTo>
                  <a:pt x="8514841" y="0"/>
                </a:lnTo>
                <a:lnTo>
                  <a:pt x="8514841" y="5626148"/>
                </a:lnTo>
                <a:lnTo>
                  <a:pt x="4441" y="5626148"/>
                </a:lnTo>
                <a:cubicBezTo>
                  <a:pt x="2961" y="4706877"/>
                  <a:pt x="1480" y="3787607"/>
                  <a:pt x="0" y="2868336"/>
                </a:cubicBezTo>
                <a:close/>
              </a:path>
            </a:pathLst>
          </a:custGeom>
          <a:blipFill dpi="0" rotWithShape="1">
            <a:blip r:embed="rId2"/>
            <a:srcRect/>
            <a:tile tx="-508000" ty="254000" sx="65000" sy="65000" flip="none" algn="ctr"/>
          </a:blipFill>
        </p:spPr>
        <p:txBody>
          <a:bodyPr tIns="2232000"/>
          <a:lstStyle>
            <a:lvl1pPr marL="0" indent="0" algn="ctr">
              <a:buNone/>
              <a:defRPr baseline="0"/>
            </a:lvl1pPr>
          </a:lstStyle>
          <a:p>
            <a:r>
              <a:rPr lang="nb-NO" dirty="0" smtClean="0"/>
              <a:t>Sett inn bilde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4029" y="616170"/>
            <a:ext cx="5397227" cy="48497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4029" y="1166441"/>
            <a:ext cx="5407328" cy="200055"/>
          </a:xfrm>
        </p:spPr>
        <p:txBody>
          <a:bodyPr>
            <a:spAutoFit/>
          </a:bodyPr>
          <a:lstStyle>
            <a:lvl1pPr marL="0" indent="0" algn="l">
              <a:buNone/>
              <a:defRPr sz="1300" b="1" i="0">
                <a:solidFill>
                  <a:srgbClr val="ED1C24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nb-NO" smtClean="0"/>
              <a:t>Sted, dato</a:t>
            </a:r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nb-NO" smtClean="0"/>
              <a:t>Fremtiden er </a:t>
            </a:r>
            <a:r>
              <a:rPr lang="nb-NO" b="1" smtClean="0"/>
              <a:t>elektrisk</a:t>
            </a:r>
            <a:endParaRPr lang="nb-NO" b="1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2F8C147-E5C9-4E5A-BFDA-02BE385E1D0E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3" name="Bild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237" y="0"/>
            <a:ext cx="1508763" cy="85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379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23110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Plassholder for dato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Sted, dato</a:t>
            </a:r>
            <a:endParaRPr lang="nb-NO" dirty="0"/>
          </a:p>
        </p:txBody>
      </p:sp>
      <p:sp>
        <p:nvSpPr>
          <p:cNvPr id="11" name="Plassholder for bunntekst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Fremtiden er </a:t>
            </a:r>
            <a:r>
              <a:rPr lang="nb-NO" b="1" smtClean="0"/>
              <a:t>elektrisk</a:t>
            </a:r>
            <a:endParaRPr lang="nb-NO" b="1" dirty="0"/>
          </a:p>
        </p:txBody>
      </p:sp>
      <p:sp>
        <p:nvSpPr>
          <p:cNvPr id="12" name="Plassholder for lysbilde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8C147-E5C9-4E5A-BFDA-02BE385E1D0E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4206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e 12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571" y="4448555"/>
            <a:ext cx="2249429" cy="69494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6002" y="860508"/>
            <a:ext cx="6218763" cy="523220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1446" y="1638206"/>
            <a:ext cx="7302962" cy="2742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23816" y="4849187"/>
            <a:ext cx="1341512" cy="168338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750">
                <a:solidFill>
                  <a:srgbClr val="414042"/>
                </a:solidFill>
              </a:defRPr>
            </a:lvl1pPr>
          </a:lstStyle>
          <a:p>
            <a:r>
              <a:rPr lang="nb-NO" smtClean="0"/>
              <a:t>Sted, dato</a:t>
            </a:r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3530" y="4851556"/>
            <a:ext cx="1770743" cy="168338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750">
                <a:solidFill>
                  <a:srgbClr val="414042"/>
                </a:solidFill>
              </a:defRPr>
            </a:lvl1pPr>
          </a:lstStyle>
          <a:p>
            <a:r>
              <a:rPr lang="nb-NO" dirty="0" smtClean="0"/>
              <a:t>Fremtiden er </a:t>
            </a:r>
            <a:r>
              <a:rPr lang="nb-NO" b="1" dirty="0" smtClean="0"/>
              <a:t>elektrisk</a:t>
            </a:r>
            <a:endParaRPr lang="nb-NO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4849187"/>
            <a:ext cx="2133600" cy="168338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ctr">
              <a:defRPr sz="1300">
                <a:solidFill>
                  <a:srgbClr val="414042"/>
                </a:solidFill>
              </a:defRPr>
            </a:lvl1pPr>
          </a:lstStyle>
          <a:p>
            <a:fld id="{62F8C147-E5C9-4E5A-BFDA-02BE385E1D0E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237" y="0"/>
            <a:ext cx="1508763" cy="85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804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7" r:id="rId4"/>
    <p:sldLayoutId id="2147483658" r:id="rId5"/>
    <p:sldLayoutId id="2147483661" r:id="rId6"/>
    <p:sldLayoutId id="2147483659" r:id="rId7"/>
    <p:sldLayoutId id="2147483660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62" r:id="rId14"/>
  </p:sldLayoutIdLst>
  <p:hf sldNum="0" hdr="0" dt="0"/>
  <p:txStyles>
    <p:titleStyle>
      <a:lvl1pPr algn="l" defTabSz="685800" rtl="0" eaLnBrk="1" latinLnBrk="0" hangingPunct="1">
        <a:spcBef>
          <a:spcPct val="0"/>
        </a:spcBef>
        <a:buNone/>
        <a:defRPr sz="3400" kern="1200">
          <a:solidFill>
            <a:srgbClr val="414042"/>
          </a:solidFill>
          <a:latin typeface="+mj-lt"/>
          <a:ea typeface="+mj-ea"/>
          <a:cs typeface="+mj-cs"/>
        </a:defRPr>
      </a:lvl1pPr>
    </p:titleStyle>
    <p:bodyStyle>
      <a:lvl1pPr marL="189000" indent="-189000" algn="l" defTabSz="685800" rtl="0" eaLnBrk="1" latinLnBrk="0" hangingPunct="1">
        <a:spcBef>
          <a:spcPts val="0"/>
        </a:spcBef>
        <a:buClr>
          <a:srgbClr val="ED1C24"/>
        </a:buClr>
        <a:buFont typeface="Arial" panose="020B0604020202020204" pitchFamily="34" charset="0"/>
        <a:buChar char="•"/>
        <a:defRPr sz="2400" kern="1200">
          <a:solidFill>
            <a:srgbClr val="565659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0"/>
        </a:spcBef>
        <a:buClr>
          <a:srgbClr val="ED1C24"/>
        </a:buClr>
        <a:buFont typeface="Arial" panose="020B0604020202020204" pitchFamily="34" charset="0"/>
        <a:buChar char="•"/>
        <a:defRPr sz="2000" kern="1200">
          <a:solidFill>
            <a:srgbClr val="565659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0"/>
        </a:spcBef>
        <a:buClr>
          <a:srgbClr val="ED1C24"/>
        </a:buClr>
        <a:buFont typeface="Arial" panose="020B0604020202020204" pitchFamily="34" charset="0"/>
        <a:buChar char="•"/>
        <a:defRPr sz="1800" kern="1200">
          <a:solidFill>
            <a:srgbClr val="565659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0"/>
        </a:spcBef>
        <a:buClr>
          <a:srgbClr val="ED1C24"/>
        </a:buClr>
        <a:buFont typeface="Arial" panose="020B0604020202020204" pitchFamily="34" charset="0"/>
        <a:buChar char="•"/>
        <a:defRPr sz="1600" kern="1200">
          <a:solidFill>
            <a:srgbClr val="565659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0"/>
        </a:spcBef>
        <a:buClr>
          <a:srgbClr val="ED1C24"/>
        </a:buClr>
        <a:buFont typeface="Arial" panose="020B0604020202020204" pitchFamily="34" charset="0"/>
        <a:buChar char="•"/>
        <a:defRPr sz="1400" kern="1200">
          <a:solidFill>
            <a:srgbClr val="565659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lassholder for bilde 2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20" b="15220"/>
          <a:stretch>
            <a:fillRect/>
          </a:stretch>
        </p:blipFill>
        <p:spPr/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34699" y="3540978"/>
            <a:ext cx="5396484" cy="545446"/>
          </a:xfrm>
        </p:spPr>
        <p:txBody>
          <a:bodyPr/>
          <a:lstStyle/>
          <a:p>
            <a:r>
              <a:rPr lang="nb-NO" dirty="0" smtClean="0"/>
              <a:t>Statnett og </a:t>
            </a:r>
            <a:r>
              <a:rPr lang="nb-NO" dirty="0" err="1" smtClean="0"/>
              <a:t>prosumenter</a:t>
            </a:r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37002" y="4141521"/>
            <a:ext cx="8367446" cy="230429"/>
          </a:xfrm>
        </p:spPr>
        <p:txBody>
          <a:bodyPr/>
          <a:lstStyle/>
          <a:p>
            <a:r>
              <a:rPr lang="nb-NO" sz="1600" dirty="0"/>
              <a:t>Hvordan kan </a:t>
            </a:r>
            <a:r>
              <a:rPr lang="nb-NO" sz="1600" dirty="0" err="1"/>
              <a:t>prosumenter</a:t>
            </a:r>
            <a:r>
              <a:rPr lang="nb-NO" sz="1600" dirty="0"/>
              <a:t> hjelpe til å redusere behov for nettinvesteringer?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234698" y="4448161"/>
            <a:ext cx="3041157" cy="475144"/>
          </a:xfrm>
        </p:spPr>
        <p:txBody>
          <a:bodyPr/>
          <a:lstStyle/>
          <a:p>
            <a:r>
              <a:rPr lang="nb-NO" dirty="0" smtClean="0"/>
              <a:t>CENSES-møtet, 5. oktober 2017</a:t>
            </a:r>
          </a:p>
          <a:p>
            <a:r>
              <a:rPr lang="nb-NO" dirty="0" smtClean="0"/>
              <a:t>Matthias Hofmann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3698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36002" y="860508"/>
            <a:ext cx="6218763" cy="523220"/>
          </a:xfrm>
        </p:spPr>
        <p:txBody>
          <a:bodyPr/>
          <a:lstStyle/>
          <a:p>
            <a:r>
              <a:rPr lang="nb-NO" dirty="0" smtClean="0"/>
              <a:t>Lagring kan øke effekten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941446" y="1638206"/>
            <a:ext cx="6870914" cy="2742000"/>
          </a:xfrm>
        </p:spPr>
        <p:txBody>
          <a:bodyPr/>
          <a:lstStyle/>
          <a:p>
            <a:r>
              <a:rPr lang="nb-NO" dirty="0" smtClean="0"/>
              <a:t>Flytte </a:t>
            </a:r>
            <a:r>
              <a:rPr lang="nb-NO" dirty="0" err="1" smtClean="0"/>
              <a:t>solproduksjon</a:t>
            </a:r>
            <a:r>
              <a:rPr lang="nb-NO" dirty="0" smtClean="0"/>
              <a:t> til timer med høyest forbruk (i løpet av et døgn)</a:t>
            </a:r>
          </a:p>
          <a:p>
            <a:pPr marL="0" indent="0">
              <a:buNone/>
            </a:pPr>
            <a:endParaRPr lang="nb-NO" dirty="0" smtClean="0"/>
          </a:p>
          <a:p>
            <a:r>
              <a:rPr lang="nb-NO" dirty="0" smtClean="0"/>
              <a:t>Muligheter</a:t>
            </a:r>
            <a:endParaRPr lang="nb-NO" dirty="0"/>
          </a:p>
          <a:p>
            <a:pPr lvl="1"/>
            <a:r>
              <a:rPr lang="nb-NO" dirty="0" smtClean="0"/>
              <a:t>Batterier</a:t>
            </a:r>
          </a:p>
          <a:p>
            <a:pPr lvl="1"/>
            <a:r>
              <a:rPr lang="nb-NO" dirty="0" smtClean="0"/>
              <a:t>Elbiler</a:t>
            </a:r>
          </a:p>
          <a:p>
            <a:pPr lvl="1"/>
            <a:r>
              <a:rPr lang="nb-NO" dirty="0" smtClean="0"/>
              <a:t>Varmtvannsbereder</a:t>
            </a:r>
          </a:p>
          <a:p>
            <a:pPr lvl="1"/>
            <a:r>
              <a:rPr lang="nb-NO" dirty="0" smtClean="0"/>
              <a:t>Bygninger som </a:t>
            </a:r>
            <a:r>
              <a:rPr lang="nb-NO" dirty="0" err="1" smtClean="0"/>
              <a:t>varmelager</a:t>
            </a:r>
            <a:endParaRPr lang="nb-NO" dirty="0" smtClean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Fremtiden er </a:t>
            </a:r>
            <a:r>
              <a:rPr lang="nb-NO" b="1" smtClean="0"/>
              <a:t>elektrisk</a:t>
            </a:r>
            <a:endParaRPr lang="nb-NO" b="1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 rotWithShape="1">
          <a:blip r:embed="rId2"/>
          <a:srcRect l="10726" b="45179"/>
          <a:stretch/>
        </p:blipFill>
        <p:spPr>
          <a:xfrm>
            <a:off x="4932040" y="1994825"/>
            <a:ext cx="4008285" cy="3003798"/>
          </a:xfrm>
          <a:prstGeom prst="rect">
            <a:avLst/>
          </a:prstGeom>
        </p:spPr>
      </p:pic>
      <p:cxnSp>
        <p:nvCxnSpPr>
          <p:cNvPr id="8" name="Rett pil 7"/>
          <p:cNvCxnSpPr>
            <a:stCxn id="5" idx="0"/>
          </p:cNvCxnSpPr>
          <p:nvPr/>
        </p:nvCxnSpPr>
        <p:spPr>
          <a:xfrm flipH="1">
            <a:off x="6804248" y="1994825"/>
            <a:ext cx="131935" cy="7623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tt pil 10"/>
          <p:cNvCxnSpPr/>
          <p:nvPr/>
        </p:nvCxnSpPr>
        <p:spPr>
          <a:xfrm flipH="1">
            <a:off x="7092280" y="1994825"/>
            <a:ext cx="2" cy="7623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513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36002" y="860508"/>
            <a:ext cx="6218763" cy="523220"/>
          </a:xfrm>
        </p:spPr>
        <p:txBody>
          <a:bodyPr/>
          <a:lstStyle/>
          <a:p>
            <a:r>
              <a:rPr lang="nb-NO" dirty="0"/>
              <a:t>Batterier til lagring </a:t>
            </a:r>
            <a:r>
              <a:rPr lang="nb-NO" dirty="0" smtClean="0"/>
              <a:t>lite lønnsomt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941446" y="1638206"/>
            <a:ext cx="3103937" cy="2742000"/>
          </a:xfrm>
        </p:spPr>
        <p:txBody>
          <a:bodyPr/>
          <a:lstStyle/>
          <a:p>
            <a:r>
              <a:rPr lang="nb-NO" dirty="0" smtClean="0"/>
              <a:t>Tall for Sør-Norge i dag</a:t>
            </a:r>
          </a:p>
          <a:p>
            <a:endParaRPr lang="nb-NO" dirty="0"/>
          </a:p>
          <a:p>
            <a:r>
              <a:rPr lang="nb-NO" dirty="0" smtClean="0"/>
              <a:t>Vi har ikke analysert effekten av solkraft med batterier nøye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Fremtiden er </a:t>
            </a:r>
            <a:r>
              <a:rPr lang="nb-NO" b="1" smtClean="0"/>
              <a:t>elektrisk</a:t>
            </a:r>
            <a:endParaRPr lang="nb-NO" b="1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383" y="1699092"/>
            <a:ext cx="4756488" cy="2681114"/>
          </a:xfrm>
          <a:prstGeom prst="rect">
            <a:avLst/>
          </a:prstGeom>
          <a:noFill/>
        </p:spPr>
      </p:pic>
      <p:sp>
        <p:nvSpPr>
          <p:cNvPr id="7" name="TekstSylinder 6"/>
          <p:cNvSpPr txBox="1"/>
          <p:nvPr/>
        </p:nvSpPr>
        <p:spPr>
          <a:xfrm>
            <a:off x="5508104" y="4418571"/>
            <a:ext cx="2191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ED1C24"/>
              </a:buClr>
            </a:pPr>
            <a:r>
              <a:rPr lang="nb-NO" sz="1200" dirty="0" smtClean="0">
                <a:solidFill>
                  <a:srgbClr val="565659"/>
                </a:solidFill>
              </a:rPr>
              <a:t>Kraftpris inkl. nettleie og skatt</a:t>
            </a:r>
          </a:p>
        </p:txBody>
      </p:sp>
    </p:spTree>
    <p:extLst>
      <p:ext uri="{BB962C8B-B14F-4D97-AF65-F5344CB8AC3E}">
        <p14:creationId xmlns:p14="http://schemas.microsoft.com/office/powerpoint/2010/main" val="3743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Elbiler kan hjelpe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Lade på </a:t>
            </a:r>
            <a:r>
              <a:rPr lang="nb-NO" dirty="0" err="1" smtClean="0"/>
              <a:t>solstrøm</a:t>
            </a:r>
            <a:r>
              <a:rPr lang="nb-NO" dirty="0" smtClean="0"/>
              <a:t> og unngå </a:t>
            </a:r>
            <a:r>
              <a:rPr lang="nb-NO" dirty="0" err="1" smtClean="0"/>
              <a:t>lading</a:t>
            </a:r>
            <a:r>
              <a:rPr lang="nb-NO" dirty="0" smtClean="0"/>
              <a:t> i de trangeste timene (mate tilbake til nett)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Fremtiden er </a:t>
            </a:r>
            <a:r>
              <a:rPr lang="nb-NO" b="1" smtClean="0"/>
              <a:t>elektrisk</a:t>
            </a:r>
            <a:endParaRPr lang="nb-NO" b="1" dirty="0"/>
          </a:p>
        </p:txBody>
      </p:sp>
      <p:pic>
        <p:nvPicPr>
          <p:cNvPr id="1026" name="Bilde 1" descr="image00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0" b="10459"/>
          <a:stretch/>
        </p:blipFill>
        <p:spPr bwMode="auto">
          <a:xfrm>
            <a:off x="1565128" y="2394398"/>
            <a:ext cx="5589637" cy="2547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443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36002" y="337288"/>
            <a:ext cx="6218763" cy="1046440"/>
          </a:xfrm>
        </p:spPr>
        <p:txBody>
          <a:bodyPr/>
          <a:lstStyle/>
          <a:p>
            <a:r>
              <a:rPr lang="nb-NO" dirty="0" smtClean="0"/>
              <a:t>Varmtvannsbereder og bygninger som </a:t>
            </a:r>
            <a:r>
              <a:rPr lang="nb-NO" dirty="0" err="1" smtClean="0"/>
              <a:t>varmelager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Toppen på morgen: Varmtvann, oppvarming og belysning</a:t>
            </a:r>
          </a:p>
          <a:p>
            <a:r>
              <a:rPr lang="nb-NO" dirty="0" smtClean="0"/>
              <a:t>Bruke solkraft for å varme opp vann</a:t>
            </a:r>
          </a:p>
          <a:p>
            <a:pPr lvl="1"/>
            <a:r>
              <a:rPr lang="nb-NO" dirty="0" smtClean="0"/>
              <a:t>Må lagres til neste morgen -&gt; tap</a:t>
            </a:r>
          </a:p>
          <a:p>
            <a:r>
              <a:rPr lang="nb-NO" dirty="0" smtClean="0"/>
              <a:t>Bruke solkraft for å varme opp bygninger</a:t>
            </a:r>
          </a:p>
          <a:p>
            <a:pPr lvl="1"/>
            <a:r>
              <a:rPr lang="nb-NO" dirty="0" smtClean="0"/>
              <a:t>Potensial og tap?</a:t>
            </a:r>
          </a:p>
          <a:p>
            <a:pPr lvl="1"/>
            <a:endParaRPr lang="nb-NO" dirty="0" smtClean="0"/>
          </a:p>
          <a:p>
            <a:endParaRPr lang="nb-NO" dirty="0" smtClean="0"/>
          </a:p>
          <a:p>
            <a:pPr lvl="1"/>
            <a:endParaRPr lang="nb-NO" dirty="0" smtClean="0"/>
          </a:p>
          <a:p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Fremtiden er </a:t>
            </a:r>
            <a:r>
              <a:rPr lang="nb-NO" b="1" smtClean="0"/>
              <a:t>elektrisk</a:t>
            </a:r>
            <a:endParaRPr lang="nb-NO" b="1" dirty="0"/>
          </a:p>
        </p:txBody>
      </p:sp>
    </p:spTree>
    <p:extLst>
      <p:ext uri="{BB962C8B-B14F-4D97-AF65-F5344CB8AC3E}">
        <p14:creationId xmlns:p14="http://schemas.microsoft.com/office/powerpoint/2010/main" val="16805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36002" y="860508"/>
            <a:ext cx="6218763" cy="523220"/>
          </a:xfrm>
        </p:spPr>
        <p:txBody>
          <a:bodyPr/>
          <a:lstStyle/>
          <a:p>
            <a:r>
              <a:rPr lang="nb-NO" dirty="0" smtClean="0"/>
              <a:t>Mulig potensiale i Stor-Oslo</a:t>
            </a:r>
            <a:endParaRPr lang="nb-NO" dirty="0"/>
          </a:p>
        </p:txBody>
      </p:sp>
      <p:graphicFrame>
        <p:nvGraphicFramePr>
          <p:cNvPr id="6" name="Plassholder for innhold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4791474"/>
              </p:ext>
            </p:extLst>
          </p:nvPr>
        </p:nvGraphicFramePr>
        <p:xfrm>
          <a:off x="1204994" y="2524228"/>
          <a:ext cx="5463133" cy="2174195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3877062"/>
                <a:gridCol w="1586071"/>
              </a:tblGrid>
              <a:tr h="411528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200" dirty="0">
                          <a:effectLst/>
                        </a:rPr>
                        <a:t>Beskrivelse</a:t>
                      </a:r>
                      <a:endParaRPr lang="nb-NO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62" marR="44062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200">
                          <a:effectLst/>
                        </a:rPr>
                        <a:t>Ressurser per 2020 (MW)</a:t>
                      </a:r>
                      <a:endParaRPr lang="nb-N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62" marR="44062" marT="0" marB="0"/>
                </a:tc>
              </a:tr>
              <a:tr h="440667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200">
                          <a:effectLst/>
                        </a:rPr>
                        <a:t>Reduserte luftmengder i yrkesbygg (kat. 1 &amp; 2)</a:t>
                      </a:r>
                      <a:endParaRPr lang="nb-N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62" marR="44062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200" dirty="0" smtClean="0">
                          <a:effectLst/>
                        </a:rPr>
                        <a:t>~ 250 </a:t>
                      </a:r>
                      <a:endParaRPr lang="nb-NO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62" marR="44062" marT="0" marB="0"/>
                </a:tc>
              </a:tr>
              <a:tr h="440667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200" dirty="0">
                          <a:effectLst/>
                        </a:rPr>
                        <a:t>Reduserte luftmengder i yrkesbygg (kat. 3 &amp; 4)</a:t>
                      </a:r>
                      <a:endParaRPr lang="nb-NO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62" marR="44062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200" dirty="0" smtClean="0">
                          <a:effectLst/>
                        </a:rPr>
                        <a:t>~</a:t>
                      </a:r>
                      <a:r>
                        <a:rPr lang="nb-NO" sz="1200" baseline="0" dirty="0" smtClean="0">
                          <a:effectLst/>
                        </a:rPr>
                        <a:t> 250</a:t>
                      </a:r>
                      <a:endParaRPr lang="nb-NO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62" marR="44062" marT="0" marB="0"/>
                </a:tc>
              </a:tr>
              <a:tr h="440667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200" dirty="0">
                          <a:effectLst/>
                        </a:rPr>
                        <a:t>Styrt oppvarming av (større) varmtvannsberedere</a:t>
                      </a:r>
                      <a:endParaRPr lang="nb-NO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62" marR="44062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200" dirty="0" smtClean="0">
                          <a:effectLst/>
                        </a:rPr>
                        <a:t>~ 50</a:t>
                      </a:r>
                      <a:endParaRPr lang="nb-NO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62" marR="44062" marT="0" marB="0"/>
                </a:tc>
              </a:tr>
              <a:tr h="220333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200">
                          <a:effectLst/>
                        </a:rPr>
                        <a:t>Forbruksfleksibilitet husholdninger</a:t>
                      </a:r>
                      <a:endParaRPr lang="nb-N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62" marR="44062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200" dirty="0" smtClean="0">
                          <a:effectLst/>
                        </a:rPr>
                        <a:t>~ 50 </a:t>
                      </a:r>
                      <a:endParaRPr lang="nb-NO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62" marR="44062" marT="0" marB="0"/>
                </a:tc>
              </a:tr>
              <a:tr h="220333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200">
                          <a:effectLst/>
                        </a:rPr>
                        <a:t>Lastflytting i yrkesbygg</a:t>
                      </a:r>
                      <a:endParaRPr lang="nb-NO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62" marR="44062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b-NO" sz="1200" dirty="0" smtClean="0">
                          <a:effectLst/>
                        </a:rPr>
                        <a:t>~ 400</a:t>
                      </a:r>
                      <a:endParaRPr lang="nb-NO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62" marR="44062" marT="0" marB="0"/>
                </a:tc>
              </a:tr>
            </a:tbl>
          </a:graphicData>
        </a:graphic>
      </p:graphicFrame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Fremtiden er </a:t>
            </a:r>
            <a:r>
              <a:rPr lang="nb-NO" b="1" smtClean="0"/>
              <a:t>elektrisk</a:t>
            </a:r>
            <a:endParaRPr lang="nb-NO" b="1" dirty="0"/>
          </a:p>
        </p:txBody>
      </p:sp>
      <p:sp>
        <p:nvSpPr>
          <p:cNvPr id="5" name="Plassholder for innhold 2"/>
          <p:cNvSpPr txBox="1">
            <a:spLocks/>
          </p:cNvSpPr>
          <p:nvPr/>
        </p:nvSpPr>
        <p:spPr>
          <a:xfrm>
            <a:off x="941446" y="1638206"/>
            <a:ext cx="7302962" cy="870817"/>
          </a:xfrm>
          <a:prstGeom prst="rect">
            <a:avLst/>
          </a:prstGeom>
        </p:spPr>
        <p:txBody>
          <a:bodyPr vert="horz" lIns="0" tIns="0" rIns="0" bIns="0" rtlCol="0" anchor="t">
            <a:normAutofit fontScale="92500"/>
          </a:bodyPr>
          <a:lstStyle>
            <a:lvl1pPr marL="189000" indent="-189000" algn="l" defTabSz="685800" rtl="0" eaLnBrk="1" latinLnBrk="0" hangingPunct="1">
              <a:spcBef>
                <a:spcPts val="0"/>
              </a:spcBef>
              <a:buClr>
                <a:srgbClr val="ED1C24"/>
              </a:buClr>
              <a:buFont typeface="Arial" panose="020B0604020202020204" pitchFamily="34" charset="0"/>
              <a:buChar char="•"/>
              <a:defRPr sz="2400" kern="1200">
                <a:solidFill>
                  <a:srgbClr val="565659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ts val="0"/>
              </a:spcBef>
              <a:buClr>
                <a:srgbClr val="ED1C24"/>
              </a:buClr>
              <a:buFont typeface="Arial" panose="020B0604020202020204" pitchFamily="34" charset="0"/>
              <a:buChar char="•"/>
              <a:defRPr sz="2000" kern="1200">
                <a:solidFill>
                  <a:srgbClr val="565659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ts val="0"/>
              </a:spcBef>
              <a:buClr>
                <a:srgbClr val="ED1C24"/>
              </a:buClr>
              <a:buFont typeface="Arial" panose="020B0604020202020204" pitchFamily="34" charset="0"/>
              <a:buChar char="•"/>
              <a:defRPr sz="1800" kern="1200">
                <a:solidFill>
                  <a:srgbClr val="565659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ts val="0"/>
              </a:spcBef>
              <a:buClr>
                <a:srgbClr val="ED1C24"/>
              </a:buClr>
              <a:buFont typeface="Arial" panose="020B0604020202020204" pitchFamily="34" charset="0"/>
              <a:buChar char="•"/>
              <a:defRPr sz="1600" kern="1200">
                <a:solidFill>
                  <a:srgbClr val="565659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ts val="0"/>
              </a:spcBef>
              <a:buClr>
                <a:srgbClr val="ED1C24"/>
              </a:buClr>
              <a:buFont typeface="Arial" panose="020B0604020202020204" pitchFamily="34" charset="0"/>
              <a:buChar char="•"/>
              <a:defRPr sz="1400" kern="1200">
                <a:solidFill>
                  <a:srgbClr val="565659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 smtClean="0"/>
              <a:t>Foreløpige resultater fra Alternativer til </a:t>
            </a:r>
            <a:r>
              <a:rPr lang="nb-NO" dirty="0" smtClean="0"/>
              <a:t>nett prosjektet</a:t>
            </a:r>
            <a:endParaRPr lang="nb-NO" dirty="0" smtClean="0"/>
          </a:p>
          <a:p>
            <a:r>
              <a:rPr lang="nb-NO" dirty="0" smtClean="0"/>
              <a:t>Flytting har en effekt på maksforbruket </a:t>
            </a:r>
          </a:p>
        </p:txBody>
      </p:sp>
    </p:spTree>
    <p:extLst>
      <p:ext uri="{BB962C8B-B14F-4D97-AF65-F5344CB8AC3E}">
        <p14:creationId xmlns:p14="http://schemas.microsoft.com/office/powerpoint/2010/main" val="109543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Eksempel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941446" y="1638206"/>
            <a:ext cx="2910474" cy="2742000"/>
          </a:xfrm>
        </p:spPr>
        <p:txBody>
          <a:bodyPr>
            <a:normAutofit lnSpcReduction="10000"/>
          </a:bodyPr>
          <a:lstStyle/>
          <a:p>
            <a:r>
              <a:rPr lang="nb-NO" dirty="0" smtClean="0"/>
              <a:t>Flytting av varmtvanns-oppvarming og elbillading Stor-Oslo</a:t>
            </a:r>
          </a:p>
          <a:p>
            <a:r>
              <a:rPr lang="nb-NO" dirty="0" smtClean="0"/>
              <a:t>Maks effektforbruk redusert med hele 250 – 300 MW</a:t>
            </a: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Fremtiden er </a:t>
            </a:r>
            <a:r>
              <a:rPr lang="nb-NO" b="1" smtClean="0"/>
              <a:t>elektrisk</a:t>
            </a:r>
            <a:endParaRPr lang="nb-NO" b="1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755588"/>
            <a:ext cx="4596782" cy="41029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2943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Konklusjon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 dirty="0" err="1" smtClean="0"/>
              <a:t>Solproduskjon</a:t>
            </a:r>
            <a:r>
              <a:rPr lang="nb-NO" dirty="0" smtClean="0"/>
              <a:t> fra </a:t>
            </a:r>
            <a:r>
              <a:rPr lang="nb-NO" dirty="0" err="1" smtClean="0"/>
              <a:t>prosumenter</a:t>
            </a:r>
            <a:r>
              <a:rPr lang="nb-NO" dirty="0" smtClean="0"/>
              <a:t> ikke så avgjørende på maksforbruk og dermed nettinvestering</a:t>
            </a:r>
          </a:p>
          <a:p>
            <a:endParaRPr lang="nb-NO" dirty="0" smtClean="0"/>
          </a:p>
          <a:p>
            <a:r>
              <a:rPr lang="nb-NO" dirty="0" smtClean="0"/>
              <a:t>Men viktig med aktive forbrukere (</a:t>
            </a:r>
            <a:r>
              <a:rPr lang="nb-NO" dirty="0" err="1" smtClean="0"/>
              <a:t>Prosumenter</a:t>
            </a:r>
            <a:r>
              <a:rPr lang="nb-NO" dirty="0" smtClean="0"/>
              <a:t> som tilbyr sin fleksibilitet) -&gt; redusert behov for nettinvestering</a:t>
            </a:r>
          </a:p>
          <a:p>
            <a:endParaRPr lang="nb-NO" dirty="0"/>
          </a:p>
          <a:p>
            <a:r>
              <a:rPr lang="nb-NO" dirty="0" smtClean="0"/>
              <a:t>Mulig størst effekt av </a:t>
            </a:r>
            <a:r>
              <a:rPr lang="nb-NO" dirty="0" err="1" smtClean="0"/>
              <a:t>prosumenter</a:t>
            </a:r>
            <a:endParaRPr lang="nb-NO" dirty="0" smtClean="0"/>
          </a:p>
          <a:p>
            <a:pPr lvl="1"/>
            <a:r>
              <a:rPr lang="nb-NO" dirty="0" smtClean="0"/>
              <a:t>Å få aktive forbruker</a:t>
            </a:r>
          </a:p>
          <a:p>
            <a:pPr lvl="1"/>
            <a:r>
              <a:rPr lang="nb-NO" dirty="0" smtClean="0"/>
              <a:t>Få installert styring som kan brukes for andre formål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Fremtiden er </a:t>
            </a:r>
            <a:r>
              <a:rPr lang="nb-NO" b="1" smtClean="0"/>
              <a:t>elektrisk</a:t>
            </a:r>
            <a:endParaRPr lang="nb-NO" b="1" dirty="0"/>
          </a:p>
        </p:txBody>
      </p:sp>
    </p:spTree>
    <p:extLst>
      <p:ext uri="{BB962C8B-B14F-4D97-AF65-F5344CB8AC3E}">
        <p14:creationId xmlns:p14="http://schemas.microsoft.com/office/powerpoint/2010/main" val="25485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39552" y="593790"/>
            <a:ext cx="6218763" cy="492443"/>
          </a:xfrm>
        </p:spPr>
        <p:txBody>
          <a:bodyPr/>
          <a:lstStyle/>
          <a:p>
            <a:r>
              <a:rPr lang="nb-NO" sz="3200" dirty="0" smtClean="0"/>
              <a:t>Målet er et effektivt kraftsystem</a:t>
            </a:r>
            <a:endParaRPr lang="nb-NO" sz="32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39552" y="1779662"/>
            <a:ext cx="7488831" cy="2880320"/>
          </a:xfrm>
        </p:spPr>
        <p:txBody>
          <a:bodyPr>
            <a:normAutofit lnSpcReduction="10000"/>
          </a:bodyPr>
          <a:lstStyle/>
          <a:p>
            <a:r>
              <a:rPr lang="nb-NO" dirty="0" smtClean="0"/>
              <a:t>Nettforsterkninger er kostbare, ofte det beste alternativet, men det finnes også alternativer</a:t>
            </a:r>
          </a:p>
          <a:p>
            <a:endParaRPr lang="nb-NO" dirty="0" smtClean="0"/>
          </a:p>
          <a:p>
            <a:r>
              <a:rPr lang="nb-NO" dirty="0" smtClean="0"/>
              <a:t>Kan </a:t>
            </a:r>
            <a:r>
              <a:rPr lang="nb-NO" dirty="0" err="1" smtClean="0"/>
              <a:t>Prosumenter</a:t>
            </a:r>
            <a:r>
              <a:rPr lang="nb-NO" dirty="0" smtClean="0"/>
              <a:t> bidra til å redusere overføringsbehovet til storbyregionene og dermed  investering i nett</a:t>
            </a:r>
          </a:p>
          <a:p>
            <a:endParaRPr lang="nb-NO" dirty="0" smtClean="0"/>
          </a:p>
          <a:p>
            <a:r>
              <a:rPr lang="nb-NO" dirty="0" smtClean="0"/>
              <a:t>Fokus: Transmisjonsnett og ikke distribusjonsnett</a:t>
            </a:r>
          </a:p>
          <a:p>
            <a:endParaRPr lang="nb-NO" dirty="0"/>
          </a:p>
          <a:p>
            <a:endParaRPr lang="en-GB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 smtClean="0"/>
              <a:t>Fremtiden er </a:t>
            </a:r>
            <a:r>
              <a:rPr lang="nb-NO" b="1" dirty="0" smtClean="0"/>
              <a:t>elektrisk</a:t>
            </a:r>
            <a:endParaRPr lang="nb-NO" b="1" dirty="0"/>
          </a:p>
        </p:txBody>
      </p:sp>
      <p:sp>
        <p:nvSpPr>
          <p:cNvPr id="6" name="TekstSylinder 5"/>
          <p:cNvSpPr txBox="1"/>
          <p:nvPr/>
        </p:nvSpPr>
        <p:spPr>
          <a:xfrm>
            <a:off x="7621861" y="2496547"/>
            <a:ext cx="81304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ED1C24"/>
              </a:buClr>
            </a:pPr>
            <a:r>
              <a:rPr lang="nb-NO" sz="8800" dirty="0">
                <a:solidFill>
                  <a:srgbClr val="FF0000"/>
                </a:solidFill>
              </a:rPr>
              <a:t>?</a:t>
            </a:r>
            <a:endParaRPr lang="nb-NO" sz="88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83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152" y="1203598"/>
            <a:ext cx="7516915" cy="3712407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82234" y="195489"/>
            <a:ext cx="8166230" cy="984885"/>
          </a:xfrm>
        </p:spPr>
        <p:txBody>
          <a:bodyPr/>
          <a:lstStyle/>
          <a:p>
            <a:r>
              <a:rPr lang="nb-NO" sz="3200" dirty="0" smtClean="0">
                <a:solidFill>
                  <a:schemeClr val="tx1"/>
                </a:solidFill>
              </a:rPr>
              <a:t>Maksimal belastning bestemmer </a:t>
            </a:r>
            <a:br>
              <a:rPr lang="nb-NO" sz="3200" dirty="0" smtClean="0">
                <a:solidFill>
                  <a:schemeClr val="tx1"/>
                </a:solidFill>
              </a:rPr>
            </a:br>
            <a:r>
              <a:rPr lang="nb-NO" sz="3200" dirty="0" smtClean="0">
                <a:solidFill>
                  <a:schemeClr val="tx1"/>
                </a:solidFill>
              </a:rPr>
              <a:t>behovet for nett</a:t>
            </a:r>
            <a:endParaRPr lang="nb-NO" sz="3200" dirty="0">
              <a:solidFill>
                <a:schemeClr val="tx1"/>
              </a:solidFill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 smtClean="0"/>
              <a:t>Fremtiden er </a:t>
            </a:r>
            <a:r>
              <a:rPr lang="nb-NO" b="1" dirty="0" smtClean="0"/>
              <a:t>elektrisk</a:t>
            </a:r>
            <a:endParaRPr lang="nb-NO" b="1" dirty="0"/>
          </a:p>
        </p:txBody>
      </p:sp>
      <p:grpSp>
        <p:nvGrpSpPr>
          <p:cNvPr id="15" name="Gruppe 14"/>
          <p:cNvGrpSpPr/>
          <p:nvPr/>
        </p:nvGrpSpPr>
        <p:grpSpPr>
          <a:xfrm>
            <a:off x="2094273" y="2314371"/>
            <a:ext cx="7000870" cy="584775"/>
            <a:chOff x="2627784" y="2180227"/>
            <a:chExt cx="6492622" cy="584775"/>
          </a:xfrm>
        </p:grpSpPr>
        <p:cxnSp>
          <p:nvCxnSpPr>
            <p:cNvPr id="8" name="Rett linje 7"/>
            <p:cNvCxnSpPr/>
            <p:nvPr/>
          </p:nvCxnSpPr>
          <p:spPr>
            <a:xfrm flipV="1">
              <a:off x="2627784" y="2462483"/>
              <a:ext cx="4779970" cy="37259"/>
            </a:xfrm>
            <a:prstGeom prst="line">
              <a:avLst/>
            </a:prstGeom>
            <a:ln w="63500">
              <a:solidFill>
                <a:schemeClr val="accent3">
                  <a:lumMod val="50000"/>
                  <a:alpha val="27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kstSylinder 13"/>
            <p:cNvSpPr txBox="1"/>
            <p:nvPr/>
          </p:nvSpPr>
          <p:spPr>
            <a:xfrm>
              <a:off x="7417978" y="2180227"/>
              <a:ext cx="1702428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buClr>
                  <a:srgbClr val="ED1C24"/>
                </a:buClr>
              </a:pPr>
              <a:r>
                <a:rPr lang="nb-NO" sz="1600" b="1" dirty="0" smtClean="0"/>
                <a:t>Overføringskapasitet i nettet</a:t>
              </a:r>
            </a:p>
          </p:txBody>
        </p:sp>
      </p:grpSp>
      <p:sp>
        <p:nvSpPr>
          <p:cNvPr id="17" name="TekstSylinder 16"/>
          <p:cNvSpPr txBox="1"/>
          <p:nvPr/>
        </p:nvSpPr>
        <p:spPr>
          <a:xfrm>
            <a:off x="4626248" y="3016423"/>
            <a:ext cx="4457871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 anchorCtr="1">
            <a:spAutoFit/>
          </a:bodyPr>
          <a:lstStyle/>
          <a:p>
            <a:pPr>
              <a:buClr>
                <a:srgbClr val="ED1C24"/>
              </a:buClr>
            </a:pPr>
            <a:r>
              <a:rPr lang="nb-NO" sz="1600" dirty="0" smtClean="0"/>
              <a:t>Nettforsterkninger kan være kostbare</a:t>
            </a:r>
            <a:endParaRPr lang="nb-NO" sz="1100" b="1" dirty="0" smtClean="0"/>
          </a:p>
        </p:txBody>
      </p:sp>
      <p:cxnSp>
        <p:nvCxnSpPr>
          <p:cNvPr id="6" name="Rett linje 5"/>
          <p:cNvCxnSpPr/>
          <p:nvPr/>
        </p:nvCxnSpPr>
        <p:spPr>
          <a:xfrm>
            <a:off x="3828057" y="2633886"/>
            <a:ext cx="0" cy="1588821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ppoverbuet pil 9"/>
          <p:cNvSpPr/>
          <p:nvPr/>
        </p:nvSpPr>
        <p:spPr>
          <a:xfrm rot="10800000">
            <a:off x="2748131" y="2220327"/>
            <a:ext cx="1133822" cy="376299"/>
          </a:xfrm>
          <a:prstGeom prst="curvedUp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19" name="Oppoverbuet pil 18"/>
          <p:cNvSpPr/>
          <p:nvPr/>
        </p:nvSpPr>
        <p:spPr>
          <a:xfrm rot="10800000">
            <a:off x="3491879" y="2233989"/>
            <a:ext cx="1146367" cy="376299"/>
          </a:xfrm>
          <a:prstGeom prst="curvedUpArrow">
            <a:avLst/>
          </a:prstGeom>
          <a:solidFill>
            <a:srgbClr val="ED1C24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cxnSp>
        <p:nvCxnSpPr>
          <p:cNvPr id="20" name="Rett linje 19"/>
          <p:cNvCxnSpPr/>
          <p:nvPr/>
        </p:nvCxnSpPr>
        <p:spPr>
          <a:xfrm>
            <a:off x="4591050" y="2638572"/>
            <a:ext cx="0" cy="1588821"/>
          </a:xfrm>
          <a:prstGeom prst="line">
            <a:avLst/>
          </a:prstGeom>
          <a:ln w="25400">
            <a:solidFill>
              <a:srgbClr val="ED1C2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Sylinder 12"/>
          <p:cNvSpPr txBox="1"/>
          <p:nvPr/>
        </p:nvSpPr>
        <p:spPr>
          <a:xfrm>
            <a:off x="4626248" y="3316845"/>
            <a:ext cx="4457871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 anchorCtr="1">
            <a:spAutoFit/>
          </a:bodyPr>
          <a:lstStyle/>
          <a:p>
            <a:pPr>
              <a:buClr>
                <a:srgbClr val="ED1C24"/>
              </a:buClr>
            </a:pPr>
            <a:r>
              <a:rPr lang="nb-NO" sz="400" b="1" dirty="0" smtClean="0"/>
              <a:t>   </a:t>
            </a:r>
          </a:p>
          <a:p>
            <a:pPr>
              <a:buClr>
                <a:srgbClr val="ED1C24"/>
              </a:buClr>
            </a:pPr>
            <a:r>
              <a:rPr lang="nb-NO" sz="1600" b="1" dirty="0" smtClean="0"/>
              <a:t>Kan vi i stedet dempe forbrukstoppene?</a:t>
            </a:r>
            <a:endParaRPr lang="nb-NO" sz="1600" b="1" dirty="0"/>
          </a:p>
        </p:txBody>
      </p:sp>
      <p:sp>
        <p:nvSpPr>
          <p:cNvPr id="3" name="TekstSylinder 2"/>
          <p:cNvSpPr txBox="1"/>
          <p:nvPr/>
        </p:nvSpPr>
        <p:spPr>
          <a:xfrm>
            <a:off x="2339752" y="1914413"/>
            <a:ext cx="16257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ED1C24"/>
              </a:buClr>
            </a:pPr>
            <a:r>
              <a:rPr lang="nb-NO" sz="1400" b="1" dirty="0" smtClean="0">
                <a:solidFill>
                  <a:srgbClr val="565659"/>
                </a:solidFill>
              </a:rPr>
              <a:t>Prosjektutvikling</a:t>
            </a:r>
          </a:p>
        </p:txBody>
      </p:sp>
    </p:spTree>
    <p:extLst>
      <p:ext uri="{BB962C8B-B14F-4D97-AF65-F5344CB8AC3E}">
        <p14:creationId xmlns:p14="http://schemas.microsoft.com/office/powerpoint/2010/main" val="16447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0" grpId="0" animBg="1"/>
      <p:bldP spid="19" grpId="0" animBg="1"/>
      <p:bldP spid="13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39552" y="544223"/>
            <a:ext cx="7704856" cy="492443"/>
          </a:xfrm>
        </p:spPr>
        <p:txBody>
          <a:bodyPr/>
          <a:lstStyle/>
          <a:p>
            <a:pPr>
              <a:buClr>
                <a:srgbClr val="ED1C24"/>
              </a:buClr>
            </a:pPr>
            <a:r>
              <a:rPr lang="nb-NO" sz="3200" dirty="0" smtClean="0">
                <a:solidFill>
                  <a:schemeClr val="tx1"/>
                </a:solidFill>
              </a:rPr>
              <a:t>Forbruk høyest på kalde dager</a:t>
            </a:r>
            <a:endParaRPr lang="nb-NO" sz="3200" dirty="0">
              <a:solidFill>
                <a:schemeClr val="tx1"/>
              </a:solidFill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Fremtiden er </a:t>
            </a:r>
            <a:r>
              <a:rPr lang="nb-NO" b="1" smtClean="0"/>
              <a:t>elektrisk</a:t>
            </a:r>
            <a:endParaRPr lang="nb-NO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3275856" y="4413761"/>
            <a:ext cx="26642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ED1C24"/>
              </a:buClr>
            </a:pPr>
            <a:r>
              <a:rPr lang="nb-NO" sz="1000" dirty="0" smtClean="0">
                <a:solidFill>
                  <a:schemeClr val="bg1">
                    <a:lumMod val="50000"/>
                  </a:schemeClr>
                </a:solidFill>
              </a:rPr>
              <a:t>Andel av tiden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822" y="1534008"/>
            <a:ext cx="5040000" cy="34833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8822" y="1478912"/>
            <a:ext cx="5040000" cy="34833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9632" y="1464657"/>
            <a:ext cx="6624736" cy="3483357"/>
          </a:xfrm>
          <a:prstGeom prst="rect">
            <a:avLst/>
          </a:prstGeom>
        </p:spPr>
      </p:pic>
      <p:sp>
        <p:nvSpPr>
          <p:cNvPr id="16" name="Ellipse 15"/>
          <p:cNvSpPr/>
          <p:nvPr/>
        </p:nvSpPr>
        <p:spPr>
          <a:xfrm>
            <a:off x="2539749" y="1779662"/>
            <a:ext cx="216024" cy="414958"/>
          </a:xfrm>
          <a:prstGeom prst="ellipse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kstSylinder 4"/>
          <p:cNvSpPr txBox="1"/>
          <p:nvPr/>
        </p:nvSpPr>
        <p:spPr>
          <a:xfrm>
            <a:off x="410027" y="1531479"/>
            <a:ext cx="1410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ED1C24"/>
              </a:buClr>
            </a:pPr>
            <a:r>
              <a:rPr lang="nb-NO" sz="1200" dirty="0" smtClean="0"/>
              <a:t>Forbruk per time, </a:t>
            </a:r>
          </a:p>
          <a:p>
            <a:pPr>
              <a:buClr>
                <a:srgbClr val="ED1C24"/>
              </a:buClr>
            </a:pPr>
            <a:r>
              <a:rPr lang="nb-NO" sz="1200" dirty="0" smtClean="0"/>
              <a:t>sortert fra høyest til lavest</a:t>
            </a:r>
          </a:p>
        </p:txBody>
      </p:sp>
      <p:sp>
        <p:nvSpPr>
          <p:cNvPr id="6" name="TekstSylinder 5"/>
          <p:cNvSpPr txBox="1"/>
          <p:nvPr/>
        </p:nvSpPr>
        <p:spPr>
          <a:xfrm>
            <a:off x="3131840" y="3849015"/>
            <a:ext cx="3168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ED1C24"/>
              </a:buClr>
            </a:pPr>
            <a:r>
              <a:rPr lang="nb-NO" sz="2400" dirty="0" smtClean="0">
                <a:solidFill>
                  <a:srgbClr val="565659"/>
                </a:solidFill>
              </a:rPr>
              <a:t>Oppvarming avgjørende</a:t>
            </a:r>
          </a:p>
        </p:txBody>
      </p:sp>
    </p:spTree>
    <p:extLst>
      <p:ext uri="{BB962C8B-B14F-4D97-AF65-F5344CB8AC3E}">
        <p14:creationId xmlns:p14="http://schemas.microsoft.com/office/powerpoint/2010/main" val="2415545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uppe 33"/>
          <p:cNvGrpSpPr/>
          <p:nvPr/>
        </p:nvGrpSpPr>
        <p:grpSpPr>
          <a:xfrm>
            <a:off x="971600" y="1072020"/>
            <a:ext cx="4921373" cy="2988857"/>
            <a:chOff x="4757559" y="1551202"/>
            <a:chExt cx="4184163" cy="2467200"/>
          </a:xfrm>
        </p:grpSpPr>
        <p:pic>
          <p:nvPicPr>
            <p:cNvPr id="29" name="Bilde 2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57559" y="1551202"/>
              <a:ext cx="4184163" cy="2467200"/>
            </a:xfrm>
            <a:prstGeom prst="rect">
              <a:avLst/>
            </a:prstGeom>
          </p:spPr>
        </p:pic>
        <p:cxnSp>
          <p:nvCxnSpPr>
            <p:cNvPr id="33" name="Rett linje 32"/>
            <p:cNvCxnSpPr/>
            <p:nvPr/>
          </p:nvCxnSpPr>
          <p:spPr>
            <a:xfrm>
              <a:off x="5209484" y="3939902"/>
              <a:ext cx="3732238" cy="0"/>
            </a:xfrm>
            <a:prstGeom prst="line">
              <a:avLst/>
            </a:prstGeom>
            <a:ln w="12700">
              <a:solidFill>
                <a:schemeClr val="bg1">
                  <a:lumMod val="85000"/>
                  <a:alpha val="3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39552" y="315060"/>
            <a:ext cx="7092382" cy="492443"/>
          </a:xfrm>
        </p:spPr>
        <p:txBody>
          <a:bodyPr/>
          <a:lstStyle/>
          <a:p>
            <a:pPr>
              <a:buClr>
                <a:srgbClr val="ED1C24"/>
              </a:buClr>
            </a:pPr>
            <a:r>
              <a:rPr lang="nb-NO" sz="3200" dirty="0" smtClean="0">
                <a:solidFill>
                  <a:schemeClr val="tx1"/>
                </a:solidFill>
              </a:rPr>
              <a:t>Forbruket </a:t>
            </a:r>
            <a:r>
              <a:rPr lang="nb-NO" sz="3200" dirty="0">
                <a:solidFill>
                  <a:schemeClr val="tx1"/>
                </a:solidFill>
              </a:rPr>
              <a:t>en kald vinteruke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 smtClean="0"/>
              <a:t>Fremtiden er </a:t>
            </a:r>
            <a:r>
              <a:rPr lang="nb-NO" b="1" dirty="0" smtClean="0"/>
              <a:t>elektrisk</a:t>
            </a:r>
            <a:endParaRPr lang="nb-NO" b="1" dirty="0"/>
          </a:p>
        </p:txBody>
      </p:sp>
      <p:cxnSp>
        <p:nvCxnSpPr>
          <p:cNvPr id="27" name="Rett linje 26"/>
          <p:cNvCxnSpPr/>
          <p:nvPr/>
        </p:nvCxnSpPr>
        <p:spPr>
          <a:xfrm>
            <a:off x="1445214" y="1851670"/>
            <a:ext cx="4447759" cy="0"/>
          </a:xfrm>
          <a:prstGeom prst="line">
            <a:avLst/>
          </a:prstGeom>
          <a:ln w="44450">
            <a:solidFill>
              <a:schemeClr val="tx1">
                <a:lumMod val="75000"/>
                <a:lumOff val="25000"/>
                <a:alpha val="32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kstSylinder 27"/>
          <p:cNvSpPr txBox="1"/>
          <p:nvPr/>
        </p:nvSpPr>
        <p:spPr>
          <a:xfrm>
            <a:off x="1563529" y="3147187"/>
            <a:ext cx="6583703" cy="5539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>
              <a:buClr>
                <a:srgbClr val="ED1C24"/>
              </a:buClr>
            </a:pPr>
            <a:r>
              <a:rPr lang="nb-NO" dirty="0" smtClean="0"/>
              <a:t>1. Flytte forbruk fra dag til natt</a:t>
            </a:r>
          </a:p>
          <a:p>
            <a:pPr marL="628650" lvl="1" indent="-171450">
              <a:buClr>
                <a:srgbClr val="ED1C24"/>
              </a:buClr>
              <a:buFont typeface="Arial" panose="020B0604020202020204" pitchFamily="34" charset="0"/>
              <a:buChar char="•"/>
            </a:pPr>
            <a:r>
              <a:rPr lang="nb-NO" sz="1200" dirty="0" smtClean="0">
                <a:sym typeface="Wingdings" panose="05000000000000000000" pitchFamily="2" charset="2"/>
              </a:rPr>
              <a:t>5-10% mindre maksimalt forbruk: "Nattlading" av bygg, vann og elbiler. </a:t>
            </a:r>
          </a:p>
        </p:txBody>
      </p:sp>
      <p:sp>
        <p:nvSpPr>
          <p:cNvPr id="31" name="TekstSylinder 30"/>
          <p:cNvSpPr txBox="1"/>
          <p:nvPr/>
        </p:nvSpPr>
        <p:spPr>
          <a:xfrm>
            <a:off x="1563528" y="4169729"/>
            <a:ext cx="6583704" cy="8156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>
              <a:buClr>
                <a:srgbClr val="ED1C24"/>
              </a:buClr>
            </a:pPr>
            <a:endParaRPr lang="nb-NO" sz="500" dirty="0" smtClean="0"/>
          </a:p>
          <a:p>
            <a:pPr>
              <a:buClr>
                <a:srgbClr val="ED1C24"/>
              </a:buClr>
            </a:pPr>
            <a:r>
              <a:rPr lang="nb-NO" dirty="0"/>
              <a:t>3</a:t>
            </a:r>
            <a:r>
              <a:rPr lang="nb-NO" dirty="0" smtClean="0"/>
              <a:t>. Senke forbruksnivået i lengre </a:t>
            </a:r>
            <a:r>
              <a:rPr lang="nb-NO" i="1" dirty="0" smtClean="0"/>
              <a:t>kuldeperioder</a:t>
            </a:r>
          </a:p>
          <a:p>
            <a:pPr marL="628650" lvl="1" indent="-171450">
              <a:buClr>
                <a:srgbClr val="ED1C24"/>
              </a:buClr>
              <a:buFont typeface="Arial" panose="020B0604020202020204" pitchFamily="34" charset="0"/>
              <a:buChar char="•"/>
            </a:pPr>
            <a:r>
              <a:rPr lang="nb-NO" sz="1200" b="1" dirty="0" smtClean="0"/>
              <a:t>Midlertidig reduksjon </a:t>
            </a:r>
            <a:r>
              <a:rPr lang="nb-NO" sz="1200" dirty="0" smtClean="0"/>
              <a:t>ved å bruke alternative energikilder og liknende.</a:t>
            </a:r>
          </a:p>
          <a:p>
            <a:pPr marL="628650" lvl="1" indent="-171450">
              <a:buClr>
                <a:srgbClr val="ED1C24"/>
              </a:buClr>
              <a:buFont typeface="Arial" panose="020B0604020202020204" pitchFamily="34" charset="0"/>
              <a:buChar char="•"/>
            </a:pPr>
            <a:r>
              <a:rPr lang="nb-NO" sz="1200" b="1" dirty="0" smtClean="0"/>
              <a:t>Permanente tiltak</a:t>
            </a:r>
            <a:r>
              <a:rPr lang="nb-NO" sz="1200" dirty="0" smtClean="0"/>
              <a:t>: Fjernvarme</a:t>
            </a:r>
            <a:r>
              <a:rPr lang="nb-NO" sz="1200" dirty="0"/>
              <a:t>, </a:t>
            </a:r>
            <a:r>
              <a:rPr lang="nb-NO" sz="1200" dirty="0" smtClean="0"/>
              <a:t>bedre isolering og varmegjenvinning.</a:t>
            </a:r>
          </a:p>
        </p:txBody>
      </p:sp>
      <p:sp>
        <p:nvSpPr>
          <p:cNvPr id="8" name="TekstSylinder 7"/>
          <p:cNvSpPr txBox="1"/>
          <p:nvPr/>
        </p:nvSpPr>
        <p:spPr>
          <a:xfrm>
            <a:off x="1521327" y="2630946"/>
            <a:ext cx="5370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ED1C24"/>
              </a:buClr>
            </a:pPr>
            <a:r>
              <a:rPr lang="nb-NO" sz="2400" b="1" dirty="0" smtClean="0"/>
              <a:t>Tiltak for å få ned forbrukstoppen:</a:t>
            </a:r>
          </a:p>
        </p:txBody>
      </p:sp>
      <p:sp>
        <p:nvSpPr>
          <p:cNvPr id="3" name="Ellipse 2"/>
          <p:cNvSpPr/>
          <p:nvPr/>
        </p:nvSpPr>
        <p:spPr>
          <a:xfrm>
            <a:off x="2195736" y="1367964"/>
            <a:ext cx="4176464" cy="339689"/>
          </a:xfrm>
          <a:prstGeom prst="ellipse">
            <a:avLst/>
          </a:prstGeom>
          <a:solidFill>
            <a:srgbClr val="FFFF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TekstSylinder 11"/>
          <p:cNvSpPr txBox="1"/>
          <p:nvPr/>
        </p:nvSpPr>
        <p:spPr>
          <a:xfrm>
            <a:off x="1545465" y="3693326"/>
            <a:ext cx="6583703" cy="5539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>
              <a:buClr>
                <a:srgbClr val="ED1C24"/>
              </a:buClr>
            </a:pPr>
            <a:r>
              <a:rPr lang="nb-NO" dirty="0"/>
              <a:t>2</a:t>
            </a:r>
            <a:r>
              <a:rPr lang="nb-NO" dirty="0" smtClean="0"/>
              <a:t>. Lokal produksjon</a:t>
            </a:r>
          </a:p>
          <a:p>
            <a:pPr marL="628650" lvl="1" indent="-171450">
              <a:buClr>
                <a:srgbClr val="ED1C24"/>
              </a:buClr>
              <a:buFont typeface="Arial" panose="020B0604020202020204" pitchFamily="34" charset="0"/>
              <a:buChar char="•"/>
            </a:pPr>
            <a:r>
              <a:rPr lang="nb-NO" sz="1200" dirty="0" smtClean="0">
                <a:sym typeface="Wingdings" panose="05000000000000000000" pitchFamily="2" charset="2"/>
              </a:rPr>
              <a:t>Egenforbruk av produsert kraft eller innmating til nettet. -&gt; </a:t>
            </a:r>
            <a:r>
              <a:rPr lang="nb-NO" sz="1200" dirty="0" err="1" smtClean="0">
                <a:sym typeface="Wingdings" panose="05000000000000000000" pitchFamily="2" charset="2"/>
              </a:rPr>
              <a:t>Prosumenter</a:t>
            </a:r>
            <a:r>
              <a:rPr lang="nb-NO" sz="1200" dirty="0" smtClean="0">
                <a:sym typeface="Wingdings" panose="05000000000000000000" pitchFamily="2" charset="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4176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1" grpId="0" animBg="1"/>
      <p:bldP spid="8" grpId="0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36002" y="860508"/>
            <a:ext cx="6218763" cy="523220"/>
          </a:xfrm>
        </p:spPr>
        <p:txBody>
          <a:bodyPr/>
          <a:lstStyle/>
          <a:p>
            <a:r>
              <a:rPr lang="nb-NO" dirty="0" smtClean="0"/>
              <a:t>Viktig med kunnskap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941446" y="1638206"/>
            <a:ext cx="7302962" cy="3093784"/>
          </a:xfrm>
        </p:spPr>
        <p:txBody>
          <a:bodyPr>
            <a:normAutofit/>
          </a:bodyPr>
          <a:lstStyle/>
          <a:p>
            <a:r>
              <a:rPr lang="nb-NO" dirty="0" smtClean="0"/>
              <a:t>Vi utfører egne analyser</a:t>
            </a:r>
          </a:p>
          <a:p>
            <a:pPr lvl="1"/>
            <a:r>
              <a:rPr lang="nb-NO" dirty="0" smtClean="0"/>
              <a:t>Langsiktig markedsanalyse, forbruksprognoser, kraftsystemutredninger, Energy-</a:t>
            </a:r>
            <a:r>
              <a:rPr lang="nb-NO" dirty="0" err="1" smtClean="0"/>
              <a:t>only</a:t>
            </a:r>
            <a:r>
              <a:rPr lang="nb-NO" dirty="0" smtClean="0"/>
              <a:t> </a:t>
            </a:r>
            <a:r>
              <a:rPr lang="nb-NO" dirty="0" err="1" smtClean="0"/>
              <a:t>market</a:t>
            </a:r>
            <a:r>
              <a:rPr lang="nb-NO" dirty="0" smtClean="0"/>
              <a:t> analyse, etc.</a:t>
            </a:r>
          </a:p>
          <a:p>
            <a:r>
              <a:rPr lang="nb-NO" dirty="0" smtClean="0"/>
              <a:t>Vi er med i forskjellige FoU-prosjekter</a:t>
            </a:r>
          </a:p>
          <a:p>
            <a:pPr lvl="1"/>
            <a:r>
              <a:rPr lang="nb-NO" dirty="0" smtClean="0"/>
              <a:t>Alternativer til nett, CENSES, Norwegian </a:t>
            </a:r>
            <a:r>
              <a:rPr lang="nb-NO" dirty="0" err="1" smtClean="0"/>
              <a:t>roadmap</a:t>
            </a:r>
            <a:r>
              <a:rPr lang="nb-NO" dirty="0" smtClean="0"/>
              <a:t> 2050 og flere</a:t>
            </a:r>
          </a:p>
          <a:p>
            <a:r>
              <a:rPr lang="nb-NO" dirty="0" smtClean="0"/>
              <a:t>Vi følger med hva andre finner ut</a:t>
            </a:r>
          </a:p>
          <a:p>
            <a:pPr lvl="1"/>
            <a:r>
              <a:rPr lang="nb-NO" dirty="0" smtClean="0"/>
              <a:t>Leser eksterne rapporter, abonnement hos analyseselskaper (</a:t>
            </a:r>
            <a:r>
              <a:rPr lang="nb-NO" dirty="0" err="1" smtClean="0"/>
              <a:t>f.eks</a:t>
            </a:r>
            <a:r>
              <a:rPr lang="nb-NO" dirty="0"/>
              <a:t> </a:t>
            </a:r>
            <a:r>
              <a:rPr lang="nb-NO" dirty="0" smtClean="0"/>
              <a:t>Bloomberg) etc.</a:t>
            </a: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Fremtiden er </a:t>
            </a:r>
            <a:r>
              <a:rPr lang="nb-NO" b="1" smtClean="0"/>
              <a:t>elektrisk</a:t>
            </a:r>
            <a:endParaRPr lang="nb-NO" b="1" dirty="0"/>
          </a:p>
        </p:txBody>
      </p:sp>
    </p:spTree>
    <p:extLst>
      <p:ext uri="{BB962C8B-B14F-4D97-AF65-F5344CB8AC3E}">
        <p14:creationId xmlns:p14="http://schemas.microsoft.com/office/powerpoint/2010/main" val="234266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36002" y="860508"/>
            <a:ext cx="6218763" cy="523220"/>
          </a:xfrm>
        </p:spPr>
        <p:txBody>
          <a:bodyPr/>
          <a:lstStyle/>
          <a:p>
            <a:r>
              <a:rPr lang="nb-NO" dirty="0" err="1" smtClean="0"/>
              <a:t>Prosumenter</a:t>
            </a:r>
            <a:r>
              <a:rPr lang="nb-NO" dirty="0" smtClean="0"/>
              <a:t> Stor-Oslo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941446" y="1638206"/>
            <a:ext cx="2838466" cy="2742000"/>
          </a:xfrm>
        </p:spPr>
        <p:txBody>
          <a:bodyPr/>
          <a:lstStyle/>
          <a:p>
            <a:r>
              <a:rPr lang="nb-NO" dirty="0" smtClean="0"/>
              <a:t>Basis </a:t>
            </a:r>
            <a:r>
              <a:rPr lang="nb-NO" dirty="0"/>
              <a:t>og høy </a:t>
            </a:r>
            <a:r>
              <a:rPr lang="nb-NO" dirty="0" smtClean="0"/>
              <a:t>solkraftprognose mot 2030</a:t>
            </a:r>
          </a:p>
          <a:p>
            <a:r>
              <a:rPr lang="nb-NO" dirty="0" smtClean="0"/>
              <a:t>Tilsvarer ca. 400 M og 2500 MW installert effekt</a:t>
            </a:r>
            <a:endParaRPr lang="nb-NO" dirty="0"/>
          </a:p>
          <a:p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Fremtiden er </a:t>
            </a:r>
            <a:r>
              <a:rPr lang="nb-NO" b="1" smtClean="0"/>
              <a:t>elektrisk</a:t>
            </a:r>
            <a:endParaRPr lang="nb-NO" b="1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501956"/>
            <a:ext cx="5126340" cy="3014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0051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36002" y="860508"/>
            <a:ext cx="6218763" cy="523220"/>
          </a:xfrm>
        </p:spPr>
        <p:txBody>
          <a:bodyPr/>
          <a:lstStyle/>
          <a:p>
            <a:r>
              <a:rPr lang="nb-NO" dirty="0" smtClean="0"/>
              <a:t>Lite </a:t>
            </a:r>
            <a:r>
              <a:rPr lang="nb-NO" dirty="0" err="1" smtClean="0"/>
              <a:t>solproduksjon</a:t>
            </a:r>
            <a:r>
              <a:rPr lang="nb-NO" dirty="0" smtClean="0"/>
              <a:t> i vinter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941446" y="1638206"/>
            <a:ext cx="2766458" cy="2742000"/>
          </a:xfrm>
        </p:spPr>
        <p:txBody>
          <a:bodyPr/>
          <a:lstStyle/>
          <a:p>
            <a:r>
              <a:rPr lang="nb-NO" dirty="0" smtClean="0"/>
              <a:t>Regneeksempel:</a:t>
            </a:r>
          </a:p>
          <a:p>
            <a:pPr lvl="1"/>
            <a:r>
              <a:rPr lang="nb-NO" dirty="0" smtClean="0"/>
              <a:t>400 MW x 6 % = 24 MW</a:t>
            </a:r>
          </a:p>
          <a:p>
            <a:pPr lvl="1"/>
            <a:endParaRPr lang="nb-NO" dirty="0"/>
          </a:p>
          <a:p>
            <a:r>
              <a:rPr lang="nb-NO" dirty="0" smtClean="0"/>
              <a:t>Begrenset bidrag i forhold til forbruk (noen få %)</a:t>
            </a: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Fremtiden er </a:t>
            </a:r>
            <a:r>
              <a:rPr lang="nb-NO" b="1" smtClean="0"/>
              <a:t>elektrisk</a:t>
            </a:r>
            <a:endParaRPr lang="nb-NO" b="1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936" y="1585116"/>
            <a:ext cx="5040560" cy="3029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64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36002" y="337288"/>
            <a:ext cx="6218763" cy="1046440"/>
          </a:xfrm>
        </p:spPr>
        <p:txBody>
          <a:bodyPr/>
          <a:lstStyle/>
          <a:p>
            <a:r>
              <a:rPr lang="nb-NO" dirty="0"/>
              <a:t>Solkraft påvirker </a:t>
            </a:r>
            <a:r>
              <a:rPr lang="nb-NO" dirty="0" smtClean="0"/>
              <a:t>maksimallasten i liten grad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941446" y="1638206"/>
            <a:ext cx="2910474" cy="2742000"/>
          </a:xfrm>
        </p:spPr>
        <p:txBody>
          <a:bodyPr>
            <a:normAutofit lnSpcReduction="10000"/>
          </a:bodyPr>
          <a:lstStyle/>
          <a:p>
            <a:r>
              <a:rPr lang="nb-NO" dirty="0" smtClean="0"/>
              <a:t>Reduksjon i energiforbruket</a:t>
            </a:r>
          </a:p>
          <a:p>
            <a:endParaRPr lang="nb-NO" dirty="0"/>
          </a:p>
          <a:p>
            <a:r>
              <a:rPr lang="nb-NO" dirty="0" smtClean="0"/>
              <a:t>Begrenset reduksjon av topplasten</a:t>
            </a:r>
          </a:p>
          <a:p>
            <a:endParaRPr lang="nb-NO" dirty="0"/>
          </a:p>
          <a:p>
            <a:r>
              <a:rPr lang="nb-NO" dirty="0" smtClean="0"/>
              <a:t>Uten lagring</a:t>
            </a:r>
          </a:p>
          <a:p>
            <a:pPr marL="0" indent="0">
              <a:buNone/>
            </a:pPr>
            <a:endParaRPr lang="nb-NO" dirty="0" smtClean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Fremtiden er </a:t>
            </a:r>
            <a:r>
              <a:rPr lang="nb-NO" b="1" smtClean="0"/>
              <a:t>elektrisk</a:t>
            </a:r>
            <a:endParaRPr lang="nb-NO" b="1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316" y="1299658"/>
            <a:ext cx="5752684" cy="3635969"/>
          </a:xfrm>
          <a:prstGeom prst="rect">
            <a:avLst/>
          </a:prstGeom>
          <a:noFill/>
        </p:spPr>
      </p:pic>
      <p:sp>
        <p:nvSpPr>
          <p:cNvPr id="6" name="Ellipse 5"/>
          <p:cNvSpPr/>
          <p:nvPr/>
        </p:nvSpPr>
        <p:spPr>
          <a:xfrm>
            <a:off x="3275856" y="1265994"/>
            <a:ext cx="1152128" cy="1233748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0429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Statnett">
      <a:dk1>
        <a:sysClr val="windowText" lastClr="000000"/>
      </a:dk1>
      <a:lt1>
        <a:sysClr val="window" lastClr="FFFFFF"/>
      </a:lt1>
      <a:dk2>
        <a:srgbClr val="ED1C24"/>
      </a:dk2>
      <a:lt2>
        <a:srgbClr val="EFE9E5"/>
      </a:lt2>
      <a:accent1>
        <a:srgbClr val="ED1C24"/>
      </a:accent1>
      <a:accent2>
        <a:srgbClr val="EFE9E5"/>
      </a:accent2>
      <a:accent3>
        <a:srgbClr val="20B3DE"/>
      </a:accent3>
      <a:accent4>
        <a:srgbClr val="9ACA3C"/>
      </a:accent4>
      <a:accent5>
        <a:srgbClr val="763A6F"/>
      </a:accent5>
      <a:accent6>
        <a:srgbClr val="FBB034"/>
      </a:accent6>
      <a:hlink>
        <a:srgbClr val="20B3DE"/>
      </a:hlink>
      <a:folHlink>
        <a:srgbClr val="763A6F"/>
      </a:folHlink>
    </a:clrScheme>
    <a:fontScheme name="Office klassis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marL="252000" indent="-252000">
          <a:buClr>
            <a:srgbClr val="ED1C24"/>
          </a:buClr>
          <a:buFont typeface="Arial" panose="020B0604020202020204" pitchFamily="34" charset="0"/>
          <a:buChar char="•"/>
          <a:defRPr sz="2400" dirty="0" smtClean="0">
            <a:solidFill>
              <a:srgbClr val="565659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PT mal med nye bilder desember 2015_16_9_v1-3.potx" id="{D025DB46-683E-4D90-87AE-6E2E367C5E14}" vid="{39D342E7-2683-40B5-BDCB-4AC3827B8A5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AD760A7EDCDA941A794796F2448F4D4" ma:contentTypeVersion="1" ma:contentTypeDescription="Opprett et nytt dokument." ma:contentTypeScope="" ma:versionID="50aee625f20e97e431d31bedcc830f18">
  <xsd:schema xmlns:xsd="http://www.w3.org/2001/XMLSchema" xmlns:xs="http://www.w3.org/2001/XMLSchema" xmlns:p="http://schemas.microsoft.com/office/2006/metadata/properties" xmlns:ns2="aebe9ab7-2c73-4d29-a0fc-a84ac6f9495d" xmlns:ns3="5d7a566f-6209-463a-b960-df7fc54ffdfd" targetNamespace="http://schemas.microsoft.com/office/2006/metadata/properties" ma:root="true" ma:fieldsID="1c06be954be067e181d4258d84630a39" ns2:_="" ns3:_="">
    <xsd:import namespace="aebe9ab7-2c73-4d29-a0fc-a84ac6f9495d"/>
    <xsd:import namespace="5d7a566f-6209-463a-b960-df7fc54ffdf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Kategori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be9ab7-2c73-4d29-a0fc-a84ac6f9495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kument-ID-verdi" ma:description="Verdien for dokument-IDen som er tilordnet elementet." ma:internalName="_dlc_DocId" ma:readOnly="true">
      <xsd:simpleType>
        <xsd:restriction base="dms:Text"/>
      </xsd:simpleType>
    </xsd:element>
    <xsd:element name="_dlc_DocIdUrl" ma:index="9" nillable="true" ma:displayName="Dokument-ID" ma:description="Fast kobling til dokumente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7a566f-6209-463a-b960-df7fc54ffdfd" elementFormDefault="qualified">
    <xsd:import namespace="http://schemas.microsoft.com/office/2006/documentManagement/types"/>
    <xsd:import namespace="http://schemas.microsoft.com/office/infopath/2007/PartnerControls"/>
    <xsd:element name="Kategori" ma:index="11" nillable="true" ma:displayName="Kategori" ma:list="{AA161733-D055-4CDF-8D37-3B1721105A1D}" ma:internalName="Kategori" ma:showField="Title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ategori xmlns="5d7a566f-6209-463a-b960-df7fc54ffdfd" xsi:nil="true"/>
    <_dlc_DocId xmlns="aebe9ab7-2c73-4d29-a0fc-a84ac6f9495d">ARBEIDSROM-2440-195</_dlc_DocId>
    <_dlc_DocIdUrl xmlns="aebe9ab7-2c73-4d29-a0fc-a84ac6f9495d">
      <Url>http://samhandling.statnett.no/alternativertilnettfou/_layouts/15/DocIdRedir.aspx?ID=ARBEIDSROM-2440-195</Url>
      <Description>ARBEIDSROM-2440-195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60212BD5-80E1-4D7D-9679-81AF44D1469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ebe9ab7-2c73-4d29-a0fc-a84ac6f9495d"/>
    <ds:schemaRef ds:uri="5d7a566f-6209-463a-b960-df7fc54ffdf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CCE2F54-F4AD-4C15-A152-2C0C1AB9E76A}">
  <ds:schemaRefs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terms/"/>
    <ds:schemaRef ds:uri="http://purl.org/dc/elements/1.1/"/>
    <ds:schemaRef ds:uri="5d7a566f-6209-463a-b960-df7fc54ffdfd"/>
    <ds:schemaRef ds:uri="aebe9ab7-2c73-4d29-a0fc-a84ac6f9495d"/>
  </ds:schemaRefs>
</ds:datastoreItem>
</file>

<file path=customXml/itemProps3.xml><?xml version="1.0" encoding="utf-8"?>
<ds:datastoreItem xmlns:ds="http://schemas.openxmlformats.org/officeDocument/2006/customXml" ds:itemID="{8CC7882E-F737-472A-9766-483A072BBAAD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3320CDB4-6E29-4B66-8CFD-FA2B4597DA18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3321</TotalTime>
  <Words>773</Words>
  <Application>Microsoft Office PowerPoint</Application>
  <PresentationFormat>Skjermfremvisning (16:9)</PresentationFormat>
  <Paragraphs>155</Paragraphs>
  <Slides>16</Slides>
  <Notes>10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16</vt:i4>
      </vt:variant>
    </vt:vector>
  </HeadingPairs>
  <TitlesOfParts>
    <vt:vector size="21" baseType="lpstr">
      <vt:lpstr>Arial</vt:lpstr>
      <vt:lpstr>Calibri</vt:lpstr>
      <vt:lpstr>Times New Roman</vt:lpstr>
      <vt:lpstr>Wingdings</vt:lpstr>
      <vt:lpstr>blank</vt:lpstr>
      <vt:lpstr>Statnett og prosumenter</vt:lpstr>
      <vt:lpstr>Målet er et effektivt kraftsystem</vt:lpstr>
      <vt:lpstr>Maksimal belastning bestemmer  behovet for nett</vt:lpstr>
      <vt:lpstr>Forbruk høyest på kalde dager</vt:lpstr>
      <vt:lpstr>Forbruket en kald vinteruke</vt:lpstr>
      <vt:lpstr>Viktig med kunnskap</vt:lpstr>
      <vt:lpstr>Prosumenter Stor-Oslo</vt:lpstr>
      <vt:lpstr>Lite solproduksjon i vinter</vt:lpstr>
      <vt:lpstr>Solkraft påvirker maksimallasten i liten grad</vt:lpstr>
      <vt:lpstr>Lagring kan øke effekten</vt:lpstr>
      <vt:lpstr>Batterier til lagring lite lønnsomt</vt:lpstr>
      <vt:lpstr>Elbiler kan hjelpe</vt:lpstr>
      <vt:lpstr>Varmtvannsbereder og bygninger som varmelager</vt:lpstr>
      <vt:lpstr>Mulig potensiale i Stor-Oslo</vt:lpstr>
      <vt:lpstr>Eksempel</vt:lpstr>
      <vt:lpstr>Konklusjon</vt:lpstr>
    </vt:vector>
  </TitlesOfParts>
  <Company>Statnett SF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Alternativer til nett</dc:title>
  <dc:creator>Ola Hagen Øyan</dc:creator>
  <dc:description>Template by addpoint.no</dc:description>
  <cp:lastModifiedBy>Matthias Hofmann</cp:lastModifiedBy>
  <cp:revision>116</cp:revision>
  <dcterms:created xsi:type="dcterms:W3CDTF">2017-05-22T13:33:38Z</dcterms:created>
  <dcterms:modified xsi:type="dcterms:W3CDTF">2017-10-11T19:10:48Z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 by">
    <vt:lpwstr>addpoint.no</vt:lpwstr>
  </property>
  <property fmtid="{D5CDD505-2E9C-101B-9397-08002B2CF9AE}" pid="3" name="ContentTypeId">
    <vt:lpwstr>0x010100AAD760A7EDCDA941A794796F2448F4D4</vt:lpwstr>
  </property>
  <property fmtid="{D5CDD505-2E9C-101B-9397-08002B2CF9AE}" pid="4" name="_dlc_DocIdItemGuid">
    <vt:lpwstr>9cf1fea9-e559-4b9b-8c4e-60cc6b4d7323</vt:lpwstr>
  </property>
  <property fmtid="{D5CDD505-2E9C-101B-9397-08002B2CF9AE}" pid="6" name="_NewReviewCycle">
    <vt:lpwstr/>
  </property>
  <property fmtid="{D5CDD505-2E9C-101B-9397-08002B2CF9AE}" pid="10" name="Addo_DocID">
    <vt:lpwstr>fac9675e-69e1-4aa6-a016-c5e7b6eafade</vt:lpwstr>
  </property>
  <property fmtid="{D5CDD505-2E9C-101B-9397-08002B2CF9AE}" pid="11" name="_AdHocReviewCycleID">
    <vt:i4>-358692857</vt:i4>
  </property>
  <property fmtid="{D5CDD505-2E9C-101B-9397-08002B2CF9AE}" pid="12" name="_EmailSubject">
    <vt:lpwstr>Presentasjoner 5. oktober</vt:lpwstr>
  </property>
  <property fmtid="{D5CDD505-2E9C-101B-9397-08002B2CF9AE}" pid="13" name="_AuthorEmail">
    <vt:lpwstr>Ove.Wolfgang@sintef.no</vt:lpwstr>
  </property>
  <property fmtid="{D5CDD505-2E9C-101B-9397-08002B2CF9AE}" pid="14" name="_AuthorEmailDisplayName">
    <vt:lpwstr>Ove Wolfgang</vt:lpwstr>
  </property>
</Properties>
</file>