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style2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347" r:id="rId2"/>
    <p:sldId id="410" r:id="rId3"/>
    <p:sldId id="292" r:id="rId4"/>
    <p:sldId id="387" r:id="rId5"/>
    <p:sldId id="411" r:id="rId6"/>
    <p:sldId id="412" r:id="rId7"/>
    <p:sldId id="413" r:id="rId8"/>
    <p:sldId id="414" r:id="rId9"/>
    <p:sldId id="415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00" r:id="rId18"/>
    <p:sldId id="397" r:id="rId19"/>
    <p:sldId id="3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geir Tomasgard" initials="AT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06" autoAdjust="0"/>
    <p:restoredTop sz="86556" autoAdjust="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ka\Documents\04_presentations\16-09-15\Results_Cap90pcnt_highPV_WEO2015fuelpric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ka\Documents\04_presentations\17-10-xx\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ka\Documents\04_presentations\17-10-xx\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8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noProof="0" dirty="0" smtClean="0"/>
              <a:t>Power</a:t>
            </a:r>
            <a:r>
              <a:rPr lang="en-US" baseline="0" noProof="0" dirty="0" smtClean="0"/>
              <a:t> sector direct emissions </a:t>
            </a:r>
            <a:r>
              <a:rPr lang="en-US" noProof="0" dirty="0" smtClean="0"/>
              <a:t>[Mt</a:t>
            </a:r>
            <a:r>
              <a:rPr lang="en-US" sz="1680" b="0" i="0" u="none" strike="noStrike" baseline="0" noProof="0" dirty="0" smtClean="0">
                <a:effectLst/>
              </a:rPr>
              <a:t>CO</a:t>
            </a:r>
            <a:r>
              <a:rPr lang="en-US" sz="1680" b="0" i="0" u="none" strike="noStrike" baseline="-25000" noProof="0" dirty="0" smtClean="0">
                <a:effectLst/>
              </a:rPr>
              <a:t>2</a:t>
            </a:r>
            <a:r>
              <a:rPr lang="en-US" noProof="0" dirty="0" smtClean="0"/>
              <a:t>/an]</a:t>
            </a:r>
            <a:endParaRPr lang="en-US" noProof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8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Sheet1!$A$4:$A$12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xVal>
          <c:yVal>
            <c:numRef>
              <c:f>Sheet1!$D$4:$D$12</c:f>
              <c:numCache>
                <c:formatCode>General</c:formatCode>
                <c:ptCount val="9"/>
                <c:pt idx="0">
                  <c:v>1275.9000000000001</c:v>
                </c:pt>
                <c:pt idx="1">
                  <c:v>1103.9000000000001</c:v>
                </c:pt>
                <c:pt idx="2">
                  <c:v>1002.9</c:v>
                </c:pt>
                <c:pt idx="3">
                  <c:v>840</c:v>
                </c:pt>
                <c:pt idx="4">
                  <c:v>691.4</c:v>
                </c:pt>
                <c:pt idx="5">
                  <c:v>564.9</c:v>
                </c:pt>
                <c:pt idx="6">
                  <c:v>407.5</c:v>
                </c:pt>
                <c:pt idx="7">
                  <c:v>276.2</c:v>
                </c:pt>
                <c:pt idx="8">
                  <c:v>130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85-4EC4-8379-A0436B516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2698192"/>
        <c:axId val="422702504"/>
      </c:scatterChart>
      <c:valAx>
        <c:axId val="422698192"/>
        <c:scaling>
          <c:orientation val="minMax"/>
          <c:max val="2050"/>
          <c:min val="201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702504"/>
        <c:crosses val="autoZero"/>
        <c:crossBetween val="midCat"/>
      </c:valAx>
      <c:valAx>
        <c:axId val="42270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6981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Battery investment cost [€/kWh]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Sheet1!$A$3:$A$11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xVal>
          <c:yVal>
            <c:numRef>
              <c:f>Sheet1!$B$3:$B$11</c:f>
              <c:numCache>
                <c:formatCode>General</c:formatCode>
                <c:ptCount val="9"/>
                <c:pt idx="0">
                  <c:v>732.6007326007325</c:v>
                </c:pt>
                <c:pt idx="1">
                  <c:v>348.63945578231289</c:v>
                </c:pt>
                <c:pt idx="2">
                  <c:v>246.30541871921179</c:v>
                </c:pt>
                <c:pt idx="3">
                  <c:v>198.4126984126984</c:v>
                </c:pt>
                <c:pt idx="4">
                  <c:v>119.04761904761904</c:v>
                </c:pt>
                <c:pt idx="5">
                  <c:v>79.365079365079367</c:v>
                </c:pt>
                <c:pt idx="6">
                  <c:v>63.492063492063494</c:v>
                </c:pt>
                <c:pt idx="7">
                  <c:v>63.492063492063494</c:v>
                </c:pt>
                <c:pt idx="8">
                  <c:v>63.492063492063494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037-460F-903C-25B83FA95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497552"/>
        <c:axId val="222497968"/>
      </c:scatterChart>
      <c:valAx>
        <c:axId val="222497552"/>
        <c:scaling>
          <c:orientation val="minMax"/>
          <c:max val="2050"/>
          <c:min val="20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497968"/>
        <c:crosses val="autoZero"/>
        <c:crossBetween val="midCat"/>
      </c:valAx>
      <c:valAx>
        <c:axId val="22249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497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Solar PV investment cost [€/</a:t>
            </a:r>
            <a:r>
              <a:rPr lang="en-US" dirty="0" smtClean="0"/>
              <a:t>kW]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74952099425194"/>
          <c:y val="0.18135492308567108"/>
          <c:w val="0.81090427630586115"/>
          <c:h val="0.6475310149212795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Solar PV investment cost [€/kWh]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Sheet1!$C$3:$C$11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xVal>
          <c:yVal>
            <c:numRef>
              <c:f>Sheet1!$D$3:$D$11</c:f>
              <c:numCache>
                <c:formatCode>0</c:formatCode>
                <c:ptCount val="9"/>
                <c:pt idx="0">
                  <c:v>1900</c:v>
                </c:pt>
                <c:pt idx="1">
                  <c:v>998</c:v>
                </c:pt>
                <c:pt idx="2">
                  <c:v>760</c:v>
                </c:pt>
                <c:pt idx="3">
                  <c:v>540</c:v>
                </c:pt>
                <c:pt idx="4">
                  <c:v>325</c:v>
                </c:pt>
                <c:pt idx="5">
                  <c:v>295</c:v>
                </c:pt>
                <c:pt idx="6">
                  <c:v>285</c:v>
                </c:pt>
                <c:pt idx="7">
                  <c:v>260</c:v>
                </c:pt>
                <c:pt idx="8">
                  <c:v>232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3B3-41ED-A030-6136DC4A7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6376400"/>
        <c:axId val="1736370576"/>
      </c:scatterChart>
      <c:valAx>
        <c:axId val="1736376400"/>
        <c:scaling>
          <c:orientation val="minMax"/>
          <c:max val="2050"/>
          <c:min val="20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370576"/>
        <c:crosses val="autoZero"/>
        <c:crossBetween val="midCat"/>
      </c:valAx>
      <c:valAx>
        <c:axId val="173637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376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F85EC-7B9A-46FF-95C1-971E07CEE95C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EE7AC-2273-4BAA-9DCF-8EA4CCE4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1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6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</a:t>
            </a:r>
            <a:r>
              <a:rPr lang="en-US" baseline="0" dirty="0" smtClean="0"/>
              <a:t> generation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Generation (renewable) connected to the distribution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Rethinking system design: not just a question of moving electricity in bulk from large power plants to load centers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High shares of intermittent renewable generation.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Unpredictable generation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Needs to be balanced -&gt; excess generation exported, deficit generation imported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Transmission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59A45-1471-4555-B5D5-EEF54545654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0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6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</a:t>
            </a:r>
            <a:r>
              <a:rPr lang="en-US" baseline="0" dirty="0" smtClean="0"/>
              <a:t> generation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Generation (renewable) connected to the distribution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Rethinking system design: not just a question of moving electricity in bulk from large power plants to load centers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High shares of intermittent renewable generation.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Unpredictable generation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Needs to be balanced -&gt; excess generation exported, deficit generation imported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Transmission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59A45-1471-4555-B5D5-EEF5454565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80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However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capacity</a:t>
            </a:r>
            <a:r>
              <a:rPr lang="nb-NO" dirty="0" smtClean="0"/>
              <a:t> </a:t>
            </a:r>
            <a:r>
              <a:rPr lang="nb-NO" dirty="0" err="1" smtClean="0"/>
              <a:t>mixes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individual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more sensitive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presence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DR. (</a:t>
            </a:r>
            <a:r>
              <a:rPr lang="nb-NO" dirty="0" err="1" smtClean="0"/>
              <a:t>That</a:t>
            </a:r>
            <a:r>
              <a:rPr lang="nb-NO" dirty="0" smtClean="0"/>
              <a:t> 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something</a:t>
            </a:r>
            <a:r>
              <a:rPr lang="nb-NO" baseline="0" dirty="0" smtClean="0"/>
              <a:t> to be </a:t>
            </a:r>
            <a:r>
              <a:rPr lang="nb-NO" baseline="0" dirty="0" err="1" smtClean="0"/>
              <a:t>further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investigated</a:t>
            </a:r>
            <a:r>
              <a:rPr lang="nb-NO" baseline="0" dirty="0" smtClean="0"/>
              <a:t>). The </a:t>
            </a:r>
            <a:r>
              <a:rPr lang="nb-NO" baseline="0" dirty="0" err="1" smtClean="0"/>
              <a:t>graph</a:t>
            </a:r>
            <a:r>
              <a:rPr lang="nb-NO" baseline="0" dirty="0" smtClean="0"/>
              <a:t> shows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DR </a:t>
            </a:r>
            <a:r>
              <a:rPr lang="nb-NO" baseline="0" dirty="0" err="1" smtClean="0"/>
              <a:t>capacities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evolution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largest</a:t>
            </a:r>
            <a:r>
              <a:rPr lang="nb-NO" baseline="0" dirty="0" smtClean="0"/>
              <a:t> European </a:t>
            </a:r>
            <a:r>
              <a:rPr lang="nb-NO" baseline="0" dirty="0" err="1" smtClean="0"/>
              <a:t>countries</a:t>
            </a:r>
            <a:r>
              <a:rPr lang="nb-NO" baseline="0" dirty="0" smtClean="0"/>
              <a:t>. The </a:t>
            </a:r>
            <a:r>
              <a:rPr lang="nb-NO" baseline="0" dirty="0" err="1" smtClean="0"/>
              <a:t>majority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countries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stays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DR </a:t>
            </a:r>
            <a:r>
              <a:rPr lang="nb-NO" baseline="0" dirty="0" err="1" smtClean="0"/>
              <a:t>capacities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below</a:t>
            </a:r>
            <a:r>
              <a:rPr lang="nb-NO" baseline="0" dirty="0" smtClean="0"/>
              <a:t> 3GW.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378B6-BF63-4CC4-AA7C-307A592585F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863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effects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DR </a:t>
            </a:r>
            <a:r>
              <a:rPr lang="nb-NO" dirty="0" err="1" smtClean="0"/>
              <a:t>loads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profiles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noticeable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high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production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intermittent </a:t>
            </a:r>
            <a:r>
              <a:rPr lang="nb-NO" baseline="0" dirty="0" err="1" smtClean="0"/>
              <a:t>renewables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iRES</a:t>
            </a:r>
            <a:r>
              <a:rPr lang="nb-NO" baseline="0" dirty="0" smtClean="0"/>
              <a:t>) like </a:t>
            </a:r>
            <a:r>
              <a:rPr lang="nb-NO" baseline="0" dirty="0" err="1" smtClean="0"/>
              <a:t>wind</a:t>
            </a:r>
            <a:r>
              <a:rPr lang="nb-NO" baseline="0" dirty="0" smtClean="0"/>
              <a:t> and solar is </a:t>
            </a:r>
            <a:r>
              <a:rPr lang="nb-NO" baseline="0" dirty="0" err="1" smtClean="0"/>
              <a:t>available</a:t>
            </a:r>
            <a:r>
              <a:rPr lang="nb-NO" baseline="0" dirty="0" smtClean="0"/>
              <a:t>. The </a:t>
            </a:r>
            <a:r>
              <a:rPr lang="nb-NO" baseline="0" dirty="0" err="1" smtClean="0"/>
              <a:t>blue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curve</a:t>
            </a:r>
            <a:r>
              <a:rPr lang="nb-NO" baseline="0" dirty="0" smtClean="0"/>
              <a:t> («Original») shows a 48-hours </a:t>
            </a:r>
            <a:r>
              <a:rPr lang="nb-NO" baseline="0" dirty="0" err="1" smtClean="0"/>
              <a:t>load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profile</a:t>
            </a:r>
            <a:r>
              <a:rPr lang="nb-NO" baseline="0" dirty="0" smtClean="0"/>
              <a:t> in Germany (in summer) </a:t>
            </a:r>
            <a:r>
              <a:rPr lang="nb-NO" baseline="0" dirty="0" err="1" smtClean="0"/>
              <a:t>without</a:t>
            </a:r>
            <a:r>
              <a:rPr lang="nb-NO" baseline="0" dirty="0" smtClean="0"/>
              <a:t> DR. </a:t>
            </a:r>
            <a:r>
              <a:rPr lang="nb-NO" baseline="0" dirty="0" err="1" smtClean="0"/>
              <a:t>When</a:t>
            </a:r>
            <a:r>
              <a:rPr lang="nb-NO" baseline="0" dirty="0" smtClean="0"/>
              <a:t> DR is ON (Red </a:t>
            </a:r>
            <a:r>
              <a:rPr lang="nb-NO" baseline="0" dirty="0" err="1" smtClean="0"/>
              <a:t>Curve</a:t>
            </a:r>
            <a:r>
              <a:rPr lang="nb-NO" baseline="0" dirty="0" smtClean="0"/>
              <a:t>)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loads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shifted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hours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solar and </a:t>
            </a:r>
            <a:r>
              <a:rPr lang="nb-NO" baseline="0" dirty="0" err="1" smtClean="0"/>
              <a:t>wind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production</a:t>
            </a:r>
            <a:r>
              <a:rPr lang="nb-NO" baseline="0" dirty="0" smtClean="0"/>
              <a:t>.</a:t>
            </a:r>
          </a:p>
          <a:p>
            <a:r>
              <a:rPr lang="nb-NO" baseline="0" dirty="0" smtClean="0"/>
              <a:t>The </a:t>
            </a:r>
            <a:r>
              <a:rPr lang="nb-NO" baseline="0" dirty="0" err="1" smtClean="0"/>
              <a:t>shifted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consists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all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DR </a:t>
            </a:r>
            <a:r>
              <a:rPr lang="nb-NO" baseline="0" dirty="0" err="1" smtClean="0"/>
              <a:t>groups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Identification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DR </a:t>
            </a:r>
            <a:r>
              <a:rPr lang="nb-NO" baseline="0" dirty="0" err="1" smtClean="0"/>
              <a:t>groups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shift</a:t>
            </a:r>
            <a:r>
              <a:rPr lang="nb-NO" baseline="0" dirty="0" smtClean="0"/>
              <a:t> or </a:t>
            </a:r>
            <a:r>
              <a:rPr lang="nb-NO" baseline="0" dirty="0" err="1" smtClean="0"/>
              <a:t>curtail</a:t>
            </a:r>
            <a:r>
              <a:rPr lang="nb-NO" baseline="0" dirty="0" smtClean="0"/>
              <a:t> more </a:t>
            </a:r>
            <a:r>
              <a:rPr lang="nb-NO" baseline="0" dirty="0" err="1" smtClean="0"/>
              <a:t>load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be </a:t>
            </a:r>
            <a:r>
              <a:rPr lang="nb-NO" baseline="0" dirty="0" err="1" smtClean="0"/>
              <a:t>further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investigated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378B6-BF63-4CC4-AA7C-307A592585F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2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More OCGT and CCGT in DR0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378B6-BF63-4CC4-AA7C-307A592585F2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0453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More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Lignite</a:t>
            </a:r>
            <a:r>
              <a:rPr lang="nb-NO" baseline="0" dirty="0" smtClean="0"/>
              <a:t> in DR2</a:t>
            </a:r>
          </a:p>
          <a:p>
            <a:r>
              <a:rPr lang="nb-NO" baseline="0" dirty="0" smtClean="0"/>
              <a:t>More </a:t>
            </a:r>
            <a:r>
              <a:rPr lang="nb-NO" baseline="0" dirty="0" err="1" smtClean="0"/>
              <a:t>Coal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Lignite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CCS in DR0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378B6-BF63-4CC4-AA7C-307A592585F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0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Solar plant </a:t>
            </a:r>
            <a:r>
              <a:rPr lang="nb-NO" dirty="0" err="1" smtClean="0"/>
              <a:t>investment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prices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decrease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same </a:t>
            </a:r>
            <a:r>
              <a:rPr lang="nb-NO" baseline="0" dirty="0" err="1" smtClean="0"/>
              <a:t>levels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onshore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wind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last </a:t>
            </a:r>
            <a:r>
              <a:rPr lang="nb-NO" baseline="0" dirty="0" err="1" smtClean="0"/>
              <a:t>periods</a:t>
            </a:r>
            <a:r>
              <a:rPr lang="nb-NO" baseline="0" dirty="0" smtClean="0"/>
              <a:t>.</a:t>
            </a:r>
            <a:endParaRPr lang="nb-NO" dirty="0" smtClean="0"/>
          </a:p>
          <a:p>
            <a:r>
              <a:rPr lang="nb-NO" dirty="0" smtClean="0"/>
              <a:t>In</a:t>
            </a:r>
            <a:r>
              <a:rPr lang="nb-NO" baseline="0" dirty="0" smtClean="0"/>
              <a:t> case DR2 solar is </a:t>
            </a:r>
            <a:r>
              <a:rPr lang="nb-NO" baseline="0" dirty="0" err="1" smtClean="0"/>
              <a:t>effective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countries</a:t>
            </a:r>
            <a:r>
              <a:rPr lang="nb-NO" baseline="0" dirty="0" smtClean="0"/>
              <a:t>: Bosnia, Spain, </a:t>
            </a:r>
            <a:r>
              <a:rPr lang="nb-NO" baseline="0" dirty="0" err="1" smtClean="0"/>
              <a:t>Greece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Italy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Macedonia</a:t>
            </a:r>
            <a:r>
              <a:rPr lang="nb-NO" baseline="0" dirty="0" smtClean="0"/>
              <a:t> and Portugal.</a:t>
            </a:r>
          </a:p>
          <a:p>
            <a:r>
              <a:rPr lang="nb-NO" baseline="0" dirty="0" err="1" smtClean="0"/>
              <a:t>Probably</a:t>
            </a:r>
            <a:r>
              <a:rPr lang="nb-NO" baseline="0" dirty="0" smtClean="0"/>
              <a:t> in DR0 solar plants </a:t>
            </a:r>
            <a:r>
              <a:rPr lang="nb-NO" baseline="0" dirty="0" err="1" smtClean="0"/>
              <a:t>cannot</a:t>
            </a:r>
            <a:r>
              <a:rPr lang="nb-NO" baseline="0" dirty="0" smtClean="0"/>
              <a:t> be so </a:t>
            </a:r>
            <a:r>
              <a:rPr lang="nb-NO" baseline="0" dirty="0" err="1" smtClean="0"/>
              <a:t>effective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378B6-BF63-4CC4-AA7C-307A592585F2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212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 descr="F:\prosjekter aktuelle\cenSES_web\PPmal\censes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83" y="0"/>
            <a:ext cx="191928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F:\prosjekter aktuelle\cenSES_web\PPmal\fme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4000" y="0"/>
            <a:ext cx="508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98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7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1424" y="2204864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b-NO" noProof="0" smtClean="0"/>
          </a:p>
        </p:txBody>
      </p:sp>
      <p:pic>
        <p:nvPicPr>
          <p:cNvPr id="15363" name="Picture 3" descr="F:\prosjekter aktuelle\cenSES_web\PPmal\logoer partn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8" y="6280150"/>
            <a:ext cx="11372849" cy="425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:\prosjekter aktuelle\cenSES_web\PPmal\censes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" y="1"/>
            <a:ext cx="2559051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F:\prosjekter aktuelle\cenSES_web\PPmal\fme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587" y="0"/>
            <a:ext cx="67733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102233"/>
      </p:ext>
    </p:extLst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623392" y="332656"/>
            <a:ext cx="8361600" cy="936104"/>
          </a:xfrm>
          <a:prstGeom prst="rect">
            <a:avLst/>
          </a:prstGeom>
        </p:spPr>
        <p:txBody>
          <a:bodyPr anchor="ctr"/>
          <a:lstStyle>
            <a:lvl1pPr>
              <a:defRPr sz="28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4" y="6203214"/>
            <a:ext cx="2170089" cy="53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 descr="F:\prosjekter aktuelle\cenSES_web\PPmal\censes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83" y="0"/>
            <a:ext cx="191928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F:\prosjekter aktuelle\cenSES_web\PPmal\fme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0036" y="0"/>
            <a:ext cx="508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76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7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3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0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2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8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64625-BA17-4CEE-A42F-6D9B12018C0E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8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.com/business/operations+research/journal/10287" TargetMode="External"/><Relationship Id="rId2" Type="http://schemas.openxmlformats.org/officeDocument/2006/relationships/hyperlink" Target="http://dx.doi.org/10.1007/s10287-013-0182-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lsevier.com/wps/find/journaldescription.cws_home/30413/description#description" TargetMode="External"/><Relationship Id="rId4" Type="http://schemas.openxmlformats.org/officeDocument/2006/relationships/hyperlink" Target="http://dx.doi.org/10.1016/j.eneco.2015.02.00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prosjekter aktuelle\cenSES_web\PPmal\logoer partn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4" y="6280150"/>
            <a:ext cx="8529637" cy="425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iR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844824"/>
            <a:ext cx="4149080" cy="414908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84677" y="654525"/>
            <a:ext cx="9059251" cy="129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9pPr>
          </a:lstStyle>
          <a:p>
            <a:r>
              <a:rPr lang="en-US" sz="2800" dirty="0" err="1"/>
              <a:t>Rollen</a:t>
            </a:r>
            <a:r>
              <a:rPr lang="en-US" sz="2800" dirty="0"/>
              <a:t> </a:t>
            </a:r>
            <a:r>
              <a:rPr lang="en-US" sz="2800" dirty="0" err="1"/>
              <a:t>til</a:t>
            </a:r>
            <a:r>
              <a:rPr lang="en-US" sz="2800" dirty="0"/>
              <a:t> </a:t>
            </a:r>
            <a:r>
              <a:rPr lang="en-US" sz="2800" dirty="0" err="1"/>
              <a:t>fleksibel</a:t>
            </a:r>
            <a:r>
              <a:rPr lang="en-US" sz="2800" dirty="0"/>
              <a:t> </a:t>
            </a:r>
            <a:r>
              <a:rPr lang="en-US" sz="2800" dirty="0" err="1"/>
              <a:t>etterspørsel</a:t>
            </a:r>
            <a:r>
              <a:rPr lang="en-US" sz="2800" dirty="0"/>
              <a:t> i </a:t>
            </a:r>
            <a:r>
              <a:rPr lang="en-US" sz="2800" dirty="0" err="1"/>
              <a:t>avkarbonisering</a:t>
            </a:r>
            <a:r>
              <a:rPr lang="en-US" sz="2800" dirty="0"/>
              <a:t> </a:t>
            </a:r>
            <a:r>
              <a:rPr lang="en-US" sz="2800" dirty="0" err="1"/>
              <a:t>av</a:t>
            </a:r>
            <a:r>
              <a:rPr lang="en-US" sz="2800" dirty="0"/>
              <a:t> </a:t>
            </a:r>
            <a:r>
              <a:rPr lang="en-US" sz="2800" dirty="0" err="1"/>
              <a:t>det</a:t>
            </a:r>
            <a:r>
              <a:rPr lang="en-US" sz="2800" dirty="0"/>
              <a:t> </a:t>
            </a:r>
            <a:r>
              <a:rPr lang="en-US" sz="2800" dirty="0" err="1"/>
              <a:t>europeiske</a:t>
            </a:r>
            <a:r>
              <a:rPr lang="en-US" sz="2800" dirty="0"/>
              <a:t> </a:t>
            </a:r>
            <a:r>
              <a:rPr lang="en-US" sz="2800" dirty="0" err="1"/>
              <a:t>kraftsystemet</a:t>
            </a:r>
            <a:endParaRPr lang="nb-NO" sz="3200" dirty="0">
              <a:solidFill>
                <a:srgbClr val="5D7D2D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9975" y="2852936"/>
            <a:ext cx="5741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Christian Skar</a:t>
            </a:r>
            <a:endParaRPr lang="en-US" dirty="0"/>
          </a:p>
          <a:p>
            <a:r>
              <a:rPr lang="en-US" dirty="0"/>
              <a:t>Department of Industrial Economics and Technology Management</a:t>
            </a:r>
            <a:br>
              <a:rPr lang="en-US" dirty="0"/>
            </a:br>
            <a:r>
              <a:rPr lang="en-US" dirty="0"/>
              <a:t>Norwegian University of Science and Technology (NTNU)</a:t>
            </a:r>
          </a:p>
          <a:p>
            <a:endParaRPr lang="nb-NO" dirty="0">
              <a:solidFill>
                <a:srgbClr val="004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3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3472" y="16918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drivers: Active consumers and distributed generation</a:t>
            </a:r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241085" y="164939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/>
              <a:t>Demand response module in testing</a:t>
            </a:r>
            <a:endParaRPr lang="en-GB" sz="2800" dirty="0"/>
          </a:p>
        </p:txBody>
      </p:sp>
      <p:pic>
        <p:nvPicPr>
          <p:cNvPr id="6" name="Bild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9" y="3713163"/>
            <a:ext cx="4325937" cy="262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erik\latex\anmelding\Bidding curve example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4" y="841376"/>
            <a:ext cx="36099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2" y="2852739"/>
            <a:ext cx="4991688" cy="3087642"/>
          </a:xfrm>
        </p:spPr>
      </p:pic>
    </p:spTree>
    <p:extLst>
      <p:ext uri="{BB962C8B-B14F-4D97-AF65-F5344CB8AC3E}">
        <p14:creationId xmlns:p14="http://schemas.microsoft.com/office/powerpoint/2010/main" val="2075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57" y="168600"/>
            <a:ext cx="7927192" cy="4903418"/>
          </a:xfrm>
        </p:spPr>
      </p:pic>
    </p:spTree>
    <p:extLst>
      <p:ext uri="{BB962C8B-B14F-4D97-AF65-F5344CB8AC3E}">
        <p14:creationId xmlns:p14="http://schemas.microsoft.com/office/powerpoint/2010/main" val="152137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26" y="148857"/>
            <a:ext cx="8263274" cy="5105437"/>
          </a:xfrm>
        </p:spPr>
      </p:pic>
    </p:spTree>
    <p:extLst>
      <p:ext uri="{BB962C8B-B14F-4D97-AF65-F5344CB8AC3E}">
        <p14:creationId xmlns:p14="http://schemas.microsoft.com/office/powerpoint/2010/main" val="192875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Capacities</a:t>
            </a:r>
            <a:r>
              <a:rPr lang="nb-NO" dirty="0" smtClean="0"/>
              <a:t> </a:t>
            </a:r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DR2 and DR0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following</a:t>
            </a:r>
            <a:r>
              <a:rPr lang="nb-NO" dirty="0" smtClean="0"/>
              <a:t> bar </a:t>
            </a:r>
            <a:r>
              <a:rPr lang="nb-NO" dirty="0" err="1" smtClean="0"/>
              <a:t>graphs</a:t>
            </a:r>
            <a:r>
              <a:rPr lang="nb-NO" dirty="0" smtClean="0"/>
              <a:t> show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</a:t>
            </a:r>
            <a:r>
              <a:rPr lang="nb-NO" dirty="0" err="1" smtClean="0"/>
              <a:t>differences</a:t>
            </a:r>
            <a:r>
              <a:rPr lang="nb-NO" dirty="0" smtClean="0"/>
              <a:t> in </a:t>
            </a:r>
            <a:r>
              <a:rPr lang="nb-NO" dirty="0" err="1" smtClean="0"/>
              <a:t>technology</a:t>
            </a:r>
            <a:r>
              <a:rPr lang="nb-NO" dirty="0" smtClean="0"/>
              <a:t> </a:t>
            </a:r>
            <a:r>
              <a:rPr lang="nb-NO" dirty="0" err="1" smtClean="0"/>
              <a:t>capacities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case </a:t>
            </a:r>
            <a:r>
              <a:rPr lang="nb-NO" dirty="0" err="1" smtClean="0"/>
              <a:t>with</a:t>
            </a:r>
            <a:r>
              <a:rPr lang="nb-NO" dirty="0" smtClean="0"/>
              <a:t> DR (case DR2) and </a:t>
            </a:r>
            <a:r>
              <a:rPr lang="nb-NO" dirty="0" err="1" smtClean="0"/>
              <a:t>without</a:t>
            </a:r>
            <a:r>
              <a:rPr lang="nb-NO" dirty="0" smtClean="0"/>
              <a:t> (case DR0)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year</a:t>
            </a:r>
            <a:r>
              <a:rPr lang="nb-NO" dirty="0" smtClean="0"/>
              <a:t> 1 (2010) and </a:t>
            </a:r>
            <a:r>
              <a:rPr lang="nb-NO" dirty="0" err="1" smtClean="0"/>
              <a:t>year</a:t>
            </a:r>
            <a:r>
              <a:rPr lang="nb-NO" dirty="0" smtClean="0"/>
              <a:t> 9 (2050).</a:t>
            </a:r>
          </a:p>
          <a:p>
            <a:r>
              <a:rPr lang="nb-NO" dirty="0" smtClean="0"/>
              <a:t>The positive y-</a:t>
            </a:r>
            <a:r>
              <a:rPr lang="nb-NO" dirty="0" err="1" smtClean="0"/>
              <a:t>axis</a:t>
            </a:r>
            <a:r>
              <a:rPr lang="nb-NO" dirty="0" smtClean="0"/>
              <a:t> </a:t>
            </a:r>
            <a:r>
              <a:rPr lang="nb-NO" dirty="0" err="1" smtClean="0"/>
              <a:t>indicate</a:t>
            </a:r>
            <a:r>
              <a:rPr lang="nb-NO" dirty="0" smtClean="0"/>
              <a:t> </a:t>
            </a:r>
            <a:r>
              <a:rPr lang="nb-NO" dirty="0" err="1" smtClean="0"/>
              <a:t>larger</a:t>
            </a:r>
            <a:r>
              <a:rPr lang="nb-NO" dirty="0" smtClean="0"/>
              <a:t> </a:t>
            </a:r>
            <a:r>
              <a:rPr lang="nb-NO" dirty="0" err="1" smtClean="0"/>
              <a:t>capacity</a:t>
            </a:r>
            <a:r>
              <a:rPr lang="nb-NO" dirty="0" smtClean="0"/>
              <a:t> in DR2 </a:t>
            </a:r>
            <a:r>
              <a:rPr lang="nb-NO" dirty="0" err="1" smtClean="0"/>
              <a:t>than</a:t>
            </a:r>
            <a:r>
              <a:rPr lang="nb-NO" dirty="0" smtClean="0"/>
              <a:t> in DR0 and </a:t>
            </a:r>
            <a:r>
              <a:rPr lang="nb-NO" dirty="0" err="1" smtClean="0"/>
              <a:t>viceversa</a:t>
            </a:r>
            <a:endParaRPr lang="nb-NO" dirty="0" smtClean="0"/>
          </a:p>
          <a:p>
            <a:r>
              <a:rPr lang="nb-NO" b="1" dirty="0" smtClean="0"/>
              <a:t>NOTE: </a:t>
            </a:r>
            <a:r>
              <a:rPr lang="nb-NO" b="1" dirty="0" err="1" smtClean="0"/>
              <a:t>this</a:t>
            </a:r>
            <a:r>
              <a:rPr lang="nb-NO" b="1" dirty="0" smtClean="0"/>
              <a:t> is for </a:t>
            </a:r>
            <a:r>
              <a:rPr lang="nb-NO" b="1" dirty="0" err="1" smtClean="0"/>
              <a:t>illustration</a:t>
            </a:r>
            <a:r>
              <a:rPr lang="nb-NO" b="1" dirty="0" smtClean="0"/>
              <a:t> </a:t>
            </a:r>
            <a:r>
              <a:rPr lang="nb-NO" b="1" dirty="0" err="1" smtClean="0"/>
              <a:t>only</a:t>
            </a:r>
            <a:r>
              <a:rPr lang="nb-NO" b="1" dirty="0" smtClean="0"/>
              <a:t>, </a:t>
            </a:r>
            <a:r>
              <a:rPr lang="nb-NO" b="1" dirty="0" err="1" smtClean="0"/>
              <a:t>the</a:t>
            </a:r>
            <a:r>
              <a:rPr lang="nb-NO" b="1" dirty="0" smtClean="0"/>
              <a:t> settings in </a:t>
            </a:r>
            <a:r>
              <a:rPr lang="nb-NO" b="1" dirty="0" err="1" smtClean="0"/>
              <a:t>this</a:t>
            </a:r>
            <a:r>
              <a:rPr lang="nb-NO" b="1" dirty="0" smtClean="0"/>
              <a:t> case </a:t>
            </a:r>
            <a:r>
              <a:rPr lang="nb-NO" b="1" dirty="0" err="1" smtClean="0"/>
              <a:t>study</a:t>
            </a:r>
            <a:r>
              <a:rPr lang="nb-NO" b="1" dirty="0" smtClean="0"/>
              <a:t> </a:t>
            </a:r>
            <a:r>
              <a:rPr lang="nb-NO" b="1" dirty="0" err="1" smtClean="0"/>
              <a:t>are</a:t>
            </a:r>
            <a:r>
              <a:rPr lang="nb-NO" b="1" dirty="0" smtClean="0"/>
              <a:t> not </a:t>
            </a:r>
            <a:r>
              <a:rPr lang="nb-NO" b="1" dirty="0" err="1" smtClean="0"/>
              <a:t>the</a:t>
            </a:r>
            <a:r>
              <a:rPr lang="nb-NO" b="1" dirty="0" smtClean="0"/>
              <a:t> same as for </a:t>
            </a:r>
            <a:r>
              <a:rPr lang="nb-NO" b="1" dirty="0" err="1" smtClean="0"/>
              <a:t>the</a:t>
            </a:r>
            <a:r>
              <a:rPr lang="nb-NO" b="1" dirty="0" smtClean="0"/>
              <a:t> European </a:t>
            </a:r>
            <a:r>
              <a:rPr lang="nb-NO" b="1" dirty="0" err="1" smtClean="0"/>
              <a:t>results</a:t>
            </a:r>
            <a:r>
              <a:rPr lang="nb-NO" b="1" dirty="0" smtClean="0"/>
              <a:t> </a:t>
            </a:r>
            <a:r>
              <a:rPr lang="nb-NO" b="1" dirty="0" err="1" smtClean="0"/>
              <a:t>shown</a:t>
            </a:r>
            <a:r>
              <a:rPr lang="nb-NO" b="1" dirty="0" smtClean="0"/>
              <a:t> </a:t>
            </a:r>
            <a:r>
              <a:rPr lang="nb-NO" b="1" dirty="0" err="1" smtClean="0"/>
              <a:t>previously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007366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Gas plants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t="3118" r="4068" b="7102"/>
          <a:stretch/>
        </p:blipFill>
        <p:spPr>
          <a:xfrm>
            <a:off x="1571502" y="1282535"/>
            <a:ext cx="9096499" cy="5130140"/>
          </a:xfrm>
        </p:spPr>
      </p:pic>
    </p:spTree>
    <p:extLst>
      <p:ext uri="{BB962C8B-B14F-4D97-AF65-F5344CB8AC3E}">
        <p14:creationId xmlns:p14="http://schemas.microsoft.com/office/powerpoint/2010/main" val="84759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Coal</a:t>
            </a:r>
            <a:r>
              <a:rPr lang="nb-NO" dirty="0" smtClean="0"/>
              <a:t> plants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3793" r="8403" b="5544"/>
          <a:stretch/>
        </p:blipFill>
        <p:spPr>
          <a:xfrm>
            <a:off x="1524000" y="1282534"/>
            <a:ext cx="9072176" cy="5106391"/>
          </a:xfrm>
        </p:spPr>
      </p:pic>
    </p:spTree>
    <p:extLst>
      <p:ext uri="{BB962C8B-B14F-4D97-AF65-F5344CB8AC3E}">
        <p14:creationId xmlns:p14="http://schemas.microsoft.com/office/powerpoint/2010/main" val="655860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 plants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546" r="2792" b="5856"/>
          <a:stretch/>
        </p:blipFill>
        <p:spPr>
          <a:xfrm>
            <a:off x="1720066" y="1288771"/>
            <a:ext cx="8947934" cy="4862649"/>
          </a:xfrm>
        </p:spPr>
      </p:pic>
    </p:spTree>
    <p:extLst>
      <p:ext uri="{BB962C8B-B14F-4D97-AF65-F5344CB8AC3E}">
        <p14:creationId xmlns:p14="http://schemas.microsoft.com/office/powerpoint/2010/main" val="384049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3472" y="16918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Next generation: </a:t>
            </a:r>
            <a:r>
              <a:rPr lang="en-US" dirty="0" smtClean="0"/>
              <a:t>Active consumers and </a:t>
            </a:r>
            <a:r>
              <a:rPr lang="en-US" smtClean="0"/>
              <a:t>distributed generation- local perspective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" y="3395263"/>
            <a:ext cx="6787501" cy="2816091"/>
          </a:xfrm>
        </p:spPr>
      </p:pic>
      <p:sp>
        <p:nvSpPr>
          <p:cNvPr id="8" name="TextBox 7"/>
          <p:cNvSpPr txBox="1"/>
          <p:nvPr/>
        </p:nvSpPr>
        <p:spPr>
          <a:xfrm>
            <a:off x="837538" y="6418413"/>
            <a:ext cx="10516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Kilde</a:t>
            </a:r>
            <a:r>
              <a:rPr lang="en-US" sz="1050" dirty="0" smtClean="0"/>
              <a:t>: </a:t>
            </a:r>
            <a:r>
              <a:rPr lang="en-US" sz="1050" dirty="0"/>
              <a:t>3M, Smart Grid: http://solutions.3m.com/wps/portal/3M/en_EU/SmartGrid/EU-Smart-Grid/</a:t>
            </a:r>
          </a:p>
        </p:txBody>
      </p:sp>
      <p:sp>
        <p:nvSpPr>
          <p:cNvPr id="2" name="Rektangel 1"/>
          <p:cNvSpPr/>
          <p:nvPr/>
        </p:nvSpPr>
        <p:spPr>
          <a:xfrm>
            <a:off x="698285" y="19179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Demand </a:t>
            </a:r>
            <a:r>
              <a:rPr lang="en-GB" dirty="0" smtClean="0"/>
              <a:t>Response module in EMPIRE : </a:t>
            </a:r>
            <a:r>
              <a:rPr lang="en-GB" dirty="0"/>
              <a:t>in testing now</a:t>
            </a:r>
          </a:p>
          <a:p>
            <a:r>
              <a:rPr lang="en-GB" dirty="0" err="1"/>
              <a:t>Multiscale</a:t>
            </a:r>
            <a:r>
              <a:rPr lang="en-GB" dirty="0"/>
              <a:t> geographical representation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Countries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Regions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err="1"/>
              <a:t>Neigbourhoods</a:t>
            </a:r>
            <a:endParaRPr lang="en-GB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55" y="1312188"/>
            <a:ext cx="4641057" cy="38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-315416"/>
            <a:ext cx="77724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40768"/>
            <a:ext cx="9535852" cy="5212432"/>
          </a:xfrm>
        </p:spPr>
        <p:txBody>
          <a:bodyPr/>
          <a:lstStyle/>
          <a:p>
            <a:pPr marL="0" indent="0"/>
            <a:r>
              <a:rPr lang="nb-NO" sz="2000" dirty="0">
                <a:solidFill>
                  <a:srgbClr val="003A7D"/>
                </a:solidFill>
              </a:rPr>
              <a:t>EMPIRE</a:t>
            </a:r>
          </a:p>
          <a:p>
            <a:pPr>
              <a:buFont typeface="Arial" charset="0"/>
              <a:buChar char="•"/>
            </a:pPr>
            <a:r>
              <a:rPr lang="nb-NO" sz="2000" dirty="0">
                <a:solidFill>
                  <a:srgbClr val="003A7D"/>
                </a:solidFill>
              </a:rPr>
              <a:t>Skar, C., G. L. </a:t>
            </a:r>
            <a:r>
              <a:rPr lang="nb-NO" sz="2000" dirty="0" err="1">
                <a:solidFill>
                  <a:srgbClr val="003A7D"/>
                </a:solidFill>
              </a:rPr>
              <a:t>Doorman</a:t>
            </a:r>
            <a:r>
              <a:rPr lang="nb-NO" sz="2000" dirty="0">
                <a:solidFill>
                  <a:srgbClr val="003A7D"/>
                </a:solidFill>
              </a:rPr>
              <a:t>, G. A. </a:t>
            </a:r>
            <a:r>
              <a:rPr lang="nb-NO" sz="2000" dirty="0" err="1">
                <a:solidFill>
                  <a:srgbClr val="003A7D"/>
                </a:solidFill>
              </a:rPr>
              <a:t>PŽrez-ValdŽs</a:t>
            </a:r>
            <a:r>
              <a:rPr lang="nb-NO" sz="2000" dirty="0">
                <a:solidFill>
                  <a:srgbClr val="003A7D"/>
                </a:solidFill>
              </a:rPr>
              <a:t>, and A. </a:t>
            </a:r>
            <a:r>
              <a:rPr lang="nb-NO" sz="2000" dirty="0" err="1">
                <a:solidFill>
                  <a:srgbClr val="003A7D"/>
                </a:solidFill>
              </a:rPr>
              <a:t>Tomasgard</a:t>
            </a:r>
            <a:r>
              <a:rPr lang="nb-NO" sz="2000" dirty="0">
                <a:solidFill>
                  <a:srgbClr val="003A7D"/>
                </a:solidFill>
              </a:rPr>
              <a:t>. 2016. “A </a:t>
            </a:r>
            <a:r>
              <a:rPr lang="nb-NO" sz="2000" dirty="0" err="1">
                <a:solidFill>
                  <a:srgbClr val="003A7D"/>
                </a:solidFill>
              </a:rPr>
              <a:t>multi-horizon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stochastic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programming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model</a:t>
            </a:r>
            <a:r>
              <a:rPr lang="nb-NO" sz="2000" dirty="0">
                <a:solidFill>
                  <a:srgbClr val="003A7D"/>
                </a:solidFill>
              </a:rPr>
              <a:t> for </a:t>
            </a:r>
            <a:r>
              <a:rPr lang="nb-NO" sz="2000" dirty="0" err="1">
                <a:solidFill>
                  <a:srgbClr val="003A7D"/>
                </a:solidFill>
              </a:rPr>
              <a:t>the</a:t>
            </a:r>
            <a:r>
              <a:rPr lang="nb-NO" sz="2000" dirty="0">
                <a:solidFill>
                  <a:srgbClr val="003A7D"/>
                </a:solidFill>
              </a:rPr>
              <a:t> European </a:t>
            </a:r>
            <a:r>
              <a:rPr lang="nb-NO" sz="2000" dirty="0" err="1">
                <a:solidFill>
                  <a:srgbClr val="003A7D"/>
                </a:solidFill>
              </a:rPr>
              <a:t>power</a:t>
            </a:r>
            <a:r>
              <a:rPr lang="nb-NO" sz="2000" dirty="0">
                <a:solidFill>
                  <a:srgbClr val="003A7D"/>
                </a:solidFill>
              </a:rPr>
              <a:t> system.” In </a:t>
            </a:r>
            <a:r>
              <a:rPr lang="nb-NO" sz="2000" dirty="0" err="1">
                <a:solidFill>
                  <a:srgbClr val="003A7D"/>
                </a:solidFill>
              </a:rPr>
              <a:t>review</a:t>
            </a:r>
            <a:r>
              <a:rPr lang="nb-NO" sz="2000" dirty="0">
                <a:solidFill>
                  <a:srgbClr val="003A7D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nb-NO" sz="2000" dirty="0">
                <a:solidFill>
                  <a:srgbClr val="003A7D"/>
                </a:solidFill>
              </a:rPr>
              <a:t>Skar, C., G. L. </a:t>
            </a:r>
            <a:r>
              <a:rPr lang="nb-NO" sz="2000" dirty="0" err="1">
                <a:solidFill>
                  <a:srgbClr val="003A7D"/>
                </a:solidFill>
              </a:rPr>
              <a:t>Doorman</a:t>
            </a:r>
            <a:r>
              <a:rPr lang="nb-NO" sz="2000" dirty="0">
                <a:solidFill>
                  <a:srgbClr val="003A7D"/>
                </a:solidFill>
              </a:rPr>
              <a:t>, G. </a:t>
            </a:r>
            <a:r>
              <a:rPr lang="nb-NO" sz="2000" dirty="0" err="1">
                <a:solidFill>
                  <a:srgbClr val="003A7D"/>
                </a:solidFill>
              </a:rPr>
              <a:t>Guidati</a:t>
            </a:r>
            <a:r>
              <a:rPr lang="nb-NO" sz="2000" dirty="0">
                <a:solidFill>
                  <a:srgbClr val="003A7D"/>
                </a:solidFill>
              </a:rPr>
              <a:t>, C. </a:t>
            </a:r>
            <a:r>
              <a:rPr lang="nb-NO" sz="2000" dirty="0" err="1">
                <a:solidFill>
                  <a:srgbClr val="003A7D"/>
                </a:solidFill>
              </a:rPr>
              <a:t>Soothill</a:t>
            </a:r>
            <a:r>
              <a:rPr lang="nb-NO" sz="2000" dirty="0">
                <a:solidFill>
                  <a:srgbClr val="003A7D"/>
                </a:solidFill>
              </a:rPr>
              <a:t>, and A. </a:t>
            </a:r>
            <a:r>
              <a:rPr lang="nb-NO" sz="2000" dirty="0" err="1">
                <a:solidFill>
                  <a:srgbClr val="003A7D"/>
                </a:solidFill>
              </a:rPr>
              <a:t>Tomasgard</a:t>
            </a:r>
            <a:r>
              <a:rPr lang="nb-NO" sz="2000" dirty="0">
                <a:solidFill>
                  <a:srgbClr val="003A7D"/>
                </a:solidFill>
              </a:rPr>
              <a:t>. 2016. “</a:t>
            </a:r>
            <a:r>
              <a:rPr lang="nb-NO" sz="2000" dirty="0" err="1">
                <a:solidFill>
                  <a:srgbClr val="003A7D"/>
                </a:solidFill>
              </a:rPr>
              <a:t>Modeling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transitional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measures</a:t>
            </a:r>
            <a:r>
              <a:rPr lang="nb-NO" sz="2000" dirty="0">
                <a:solidFill>
                  <a:srgbClr val="003A7D"/>
                </a:solidFill>
              </a:rPr>
              <a:t> to drive CCS </a:t>
            </a:r>
            <a:r>
              <a:rPr lang="nb-NO" sz="2000" dirty="0" err="1">
                <a:solidFill>
                  <a:srgbClr val="003A7D"/>
                </a:solidFill>
              </a:rPr>
              <a:t>deployment</a:t>
            </a:r>
            <a:r>
              <a:rPr lang="nb-NO" sz="2000" dirty="0">
                <a:solidFill>
                  <a:srgbClr val="003A7D"/>
                </a:solidFill>
              </a:rPr>
              <a:t> in </a:t>
            </a:r>
            <a:r>
              <a:rPr lang="nb-NO" sz="2000" dirty="0" err="1">
                <a:solidFill>
                  <a:srgbClr val="003A7D"/>
                </a:solidFill>
              </a:rPr>
              <a:t>the</a:t>
            </a:r>
            <a:r>
              <a:rPr lang="nb-NO" sz="2000" dirty="0">
                <a:solidFill>
                  <a:srgbClr val="003A7D"/>
                </a:solidFill>
              </a:rPr>
              <a:t> European </a:t>
            </a:r>
            <a:r>
              <a:rPr lang="nb-NO" sz="2000" dirty="0" err="1">
                <a:solidFill>
                  <a:srgbClr val="003A7D"/>
                </a:solidFill>
              </a:rPr>
              <a:t>power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sector</a:t>
            </a:r>
            <a:r>
              <a:rPr lang="nb-NO" sz="2000" dirty="0">
                <a:solidFill>
                  <a:srgbClr val="003A7D"/>
                </a:solidFill>
              </a:rPr>
              <a:t>.”, In </a:t>
            </a:r>
            <a:r>
              <a:rPr lang="nb-NO" sz="2000" dirty="0" err="1">
                <a:solidFill>
                  <a:srgbClr val="003A7D"/>
                </a:solidFill>
              </a:rPr>
              <a:t>review</a:t>
            </a:r>
            <a:r>
              <a:rPr lang="nb-NO" sz="2000" dirty="0">
                <a:solidFill>
                  <a:srgbClr val="003A7D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nb-NO" sz="2000" dirty="0">
                <a:solidFill>
                  <a:srgbClr val="003A7D"/>
                </a:solidFill>
              </a:rPr>
              <a:t>Skar, C., </a:t>
            </a:r>
            <a:r>
              <a:rPr lang="nb-NO" sz="2000" dirty="0" err="1">
                <a:solidFill>
                  <a:srgbClr val="003A7D"/>
                </a:solidFill>
              </a:rPr>
              <a:t>Doorman</a:t>
            </a:r>
            <a:r>
              <a:rPr lang="nb-NO" sz="2000" dirty="0">
                <a:solidFill>
                  <a:srgbClr val="003A7D"/>
                </a:solidFill>
              </a:rPr>
              <a:t>, G. L. &amp; Tomasgard, A. (2014, May). The </a:t>
            </a:r>
            <a:r>
              <a:rPr lang="nb-NO" sz="2000" dirty="0" err="1">
                <a:solidFill>
                  <a:srgbClr val="003A7D"/>
                </a:solidFill>
              </a:rPr>
              <a:t>future</a:t>
            </a:r>
            <a:r>
              <a:rPr lang="nb-NO" sz="2000" dirty="0">
                <a:solidFill>
                  <a:srgbClr val="003A7D"/>
                </a:solidFill>
              </a:rPr>
              <a:t> European </a:t>
            </a:r>
            <a:r>
              <a:rPr lang="nb-NO" sz="2000" dirty="0" err="1">
                <a:solidFill>
                  <a:srgbClr val="003A7D"/>
                </a:solidFill>
              </a:rPr>
              <a:t>power</a:t>
            </a:r>
            <a:r>
              <a:rPr lang="nb-NO" sz="2000" dirty="0">
                <a:solidFill>
                  <a:srgbClr val="003A7D"/>
                </a:solidFill>
              </a:rPr>
              <a:t> system under a </a:t>
            </a:r>
            <a:r>
              <a:rPr lang="nb-NO" sz="2000" dirty="0" err="1">
                <a:solidFill>
                  <a:srgbClr val="003A7D"/>
                </a:solidFill>
              </a:rPr>
              <a:t>climate</a:t>
            </a:r>
            <a:r>
              <a:rPr lang="nb-NO" sz="2000" dirty="0">
                <a:solidFill>
                  <a:srgbClr val="003A7D"/>
                </a:solidFill>
              </a:rPr>
              <a:t> policy regime. In </a:t>
            </a:r>
            <a:r>
              <a:rPr lang="nb-NO" sz="2000" i="1" dirty="0" err="1">
                <a:solidFill>
                  <a:srgbClr val="003A7D"/>
                </a:solidFill>
              </a:rPr>
              <a:t>EnergyCon</a:t>
            </a:r>
            <a:r>
              <a:rPr lang="nb-NO" sz="2000" i="1" dirty="0">
                <a:solidFill>
                  <a:srgbClr val="003A7D"/>
                </a:solidFill>
              </a:rPr>
              <a:t> 2014, IEEE International Energy Conference</a:t>
            </a:r>
            <a:r>
              <a:rPr lang="nb-NO" sz="2000" dirty="0">
                <a:solidFill>
                  <a:srgbClr val="003A7D"/>
                </a:solidFill>
              </a:rPr>
              <a:t> (</a:t>
            </a:r>
            <a:r>
              <a:rPr lang="nb-NO" sz="2000" dirty="0" err="1">
                <a:solidFill>
                  <a:srgbClr val="003A7D"/>
                </a:solidFill>
              </a:rPr>
              <a:t>pp</a:t>
            </a:r>
            <a:r>
              <a:rPr lang="nb-NO" sz="2000" dirty="0">
                <a:solidFill>
                  <a:srgbClr val="003A7D"/>
                </a:solidFill>
              </a:rPr>
              <a:t>. 337–344). Dubrovnik, </a:t>
            </a:r>
            <a:r>
              <a:rPr lang="nb-NO" sz="2000" dirty="0" err="1">
                <a:solidFill>
                  <a:srgbClr val="003A7D"/>
                </a:solidFill>
              </a:rPr>
              <a:t>Croatia</a:t>
            </a:r>
            <a:r>
              <a:rPr lang="nb-NO" sz="2000" dirty="0">
                <a:solidFill>
                  <a:srgbClr val="003A7D"/>
                </a:solidFill>
              </a:rPr>
              <a:t>. ISSN: 978-1-4799-2448-6.</a:t>
            </a:r>
            <a:endParaRPr lang="en-US" sz="2000" dirty="0">
              <a:solidFill>
                <a:srgbClr val="003A7D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nb-NO" sz="2000" dirty="0">
                <a:solidFill>
                  <a:srgbClr val="003A7D"/>
                </a:solidFill>
              </a:rPr>
              <a:t>Skar, C., </a:t>
            </a:r>
            <a:r>
              <a:rPr lang="nb-NO" sz="2000" dirty="0" err="1">
                <a:solidFill>
                  <a:srgbClr val="003A7D"/>
                </a:solidFill>
              </a:rPr>
              <a:t>Doorman</a:t>
            </a:r>
            <a:r>
              <a:rPr lang="nb-NO" sz="2000" dirty="0">
                <a:solidFill>
                  <a:srgbClr val="003A7D"/>
                </a:solidFill>
              </a:rPr>
              <a:t>, G. L. &amp; Tomasgard, A. (2014, August). Large-</a:t>
            </a:r>
            <a:r>
              <a:rPr lang="nb-NO" sz="2000" dirty="0" err="1">
                <a:solidFill>
                  <a:srgbClr val="003A7D"/>
                </a:solidFill>
              </a:rPr>
              <a:t>scale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power</a:t>
            </a:r>
            <a:r>
              <a:rPr lang="nb-NO" sz="2000" dirty="0">
                <a:solidFill>
                  <a:srgbClr val="003A7D"/>
                </a:solidFill>
              </a:rPr>
              <a:t> system planning </a:t>
            </a:r>
            <a:r>
              <a:rPr lang="nb-NO" sz="2000" dirty="0" err="1">
                <a:solidFill>
                  <a:srgbClr val="003A7D"/>
                </a:solidFill>
              </a:rPr>
              <a:t>using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enhanced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Benders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decomposition</a:t>
            </a:r>
            <a:r>
              <a:rPr lang="nb-NO" sz="2000" dirty="0">
                <a:solidFill>
                  <a:srgbClr val="003A7D"/>
                </a:solidFill>
              </a:rPr>
              <a:t>. In </a:t>
            </a:r>
            <a:r>
              <a:rPr lang="nb-NO" sz="2000" i="1" dirty="0" err="1">
                <a:solidFill>
                  <a:srgbClr val="003A7D"/>
                </a:solidFill>
              </a:rPr>
              <a:t>Proceedings</a:t>
            </a:r>
            <a:r>
              <a:rPr lang="nb-NO" sz="2000" i="1" dirty="0">
                <a:solidFill>
                  <a:srgbClr val="003A7D"/>
                </a:solidFill>
              </a:rPr>
              <a:t> </a:t>
            </a:r>
            <a:r>
              <a:rPr lang="nb-NO" sz="2000" i="1" dirty="0" err="1">
                <a:solidFill>
                  <a:srgbClr val="003A7D"/>
                </a:solidFill>
              </a:rPr>
              <a:t>of</a:t>
            </a:r>
            <a:r>
              <a:rPr lang="nb-NO" sz="2000" i="1" dirty="0">
                <a:solidFill>
                  <a:srgbClr val="003A7D"/>
                </a:solidFill>
              </a:rPr>
              <a:t> </a:t>
            </a:r>
            <a:r>
              <a:rPr lang="nb-NO" sz="2000" i="1" dirty="0" err="1">
                <a:solidFill>
                  <a:srgbClr val="003A7D"/>
                </a:solidFill>
              </a:rPr>
              <a:t>the</a:t>
            </a:r>
            <a:r>
              <a:rPr lang="nb-NO" sz="2000" i="1" dirty="0">
                <a:solidFill>
                  <a:srgbClr val="003A7D"/>
                </a:solidFill>
              </a:rPr>
              <a:t> 18th Power Systems </a:t>
            </a:r>
            <a:r>
              <a:rPr lang="nb-NO" sz="2000" i="1" dirty="0" err="1">
                <a:solidFill>
                  <a:srgbClr val="003A7D"/>
                </a:solidFill>
              </a:rPr>
              <a:t>Computation</a:t>
            </a:r>
            <a:r>
              <a:rPr lang="nb-NO" sz="2000" i="1" dirty="0">
                <a:solidFill>
                  <a:srgbClr val="003A7D"/>
                </a:solidFill>
              </a:rPr>
              <a:t> Conference (PSCC)</a:t>
            </a:r>
            <a:r>
              <a:rPr lang="nb-NO" sz="2000" dirty="0">
                <a:solidFill>
                  <a:srgbClr val="003A7D"/>
                </a:solidFill>
              </a:rPr>
              <a:t>. Krakow, </a:t>
            </a:r>
            <a:r>
              <a:rPr lang="nb-NO" sz="2000" dirty="0" err="1">
                <a:solidFill>
                  <a:srgbClr val="003A7D"/>
                </a:solidFill>
              </a:rPr>
              <a:t>Poland</a:t>
            </a:r>
            <a:r>
              <a:rPr lang="nb-NO" sz="2000" dirty="0">
                <a:solidFill>
                  <a:srgbClr val="003A7D"/>
                </a:solidFill>
              </a:rPr>
              <a:t>. </a:t>
            </a:r>
          </a:p>
          <a:p>
            <a:pPr marL="0" indent="0"/>
            <a:endParaRPr lang="nb-NO" sz="1600" dirty="0">
              <a:solidFill>
                <a:srgbClr val="003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-315416"/>
            <a:ext cx="77724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340768"/>
            <a:ext cx="9548688" cy="5517232"/>
          </a:xfrm>
        </p:spPr>
        <p:txBody>
          <a:bodyPr/>
          <a:lstStyle/>
          <a:p>
            <a:pPr marL="0" indent="0"/>
            <a:r>
              <a:rPr lang="nb-NO" sz="2000" dirty="0">
                <a:solidFill>
                  <a:srgbClr val="003A7D"/>
                </a:solidFill>
              </a:rPr>
              <a:t>MULTI-HORIZON &amp; SCENARIOS</a:t>
            </a:r>
          </a:p>
          <a:p>
            <a:pPr marL="457200" indent="-457200">
              <a:buFont typeface="Arial"/>
              <a:buChar char="•"/>
            </a:pPr>
            <a:r>
              <a:rPr lang="nb-NO" sz="2000" dirty="0" err="1">
                <a:solidFill>
                  <a:srgbClr val="000000"/>
                </a:solidFill>
              </a:rPr>
              <a:t>Hellemo</a:t>
            </a:r>
            <a:r>
              <a:rPr lang="nb-NO" sz="2000" dirty="0">
                <a:solidFill>
                  <a:srgbClr val="000000"/>
                </a:solidFill>
              </a:rPr>
              <a:t>, L., Midthun, K., </a:t>
            </a:r>
            <a:r>
              <a:rPr lang="nb-NO" sz="2000" dirty="0" err="1">
                <a:solidFill>
                  <a:srgbClr val="000000"/>
                </a:solidFill>
              </a:rPr>
              <a:t>Tomasgard</a:t>
            </a:r>
            <a:r>
              <a:rPr lang="nb-NO" sz="2000" dirty="0">
                <a:solidFill>
                  <a:srgbClr val="000000"/>
                </a:solidFill>
              </a:rPr>
              <a:t>, A. and Werner, A., </a:t>
            </a:r>
            <a:r>
              <a:rPr lang="nb-NO" sz="2000" dirty="0" err="1">
                <a:solidFill>
                  <a:srgbClr val="000000"/>
                </a:solidFill>
              </a:rPr>
              <a:t>Multistage</a:t>
            </a:r>
            <a:r>
              <a:rPr lang="nb-NO" sz="2000" dirty="0">
                <a:solidFill>
                  <a:srgbClr val="000000"/>
                </a:solidFill>
              </a:rPr>
              <a:t> </a:t>
            </a:r>
            <a:r>
              <a:rPr lang="nb-NO" sz="2000" dirty="0" err="1">
                <a:solidFill>
                  <a:srgbClr val="000000"/>
                </a:solidFill>
              </a:rPr>
              <a:t>stochastic</a:t>
            </a:r>
            <a:r>
              <a:rPr lang="nb-NO" sz="2000" dirty="0">
                <a:solidFill>
                  <a:srgbClr val="000000"/>
                </a:solidFill>
              </a:rPr>
              <a:t> </a:t>
            </a:r>
            <a:r>
              <a:rPr lang="nb-NO" sz="2000" dirty="0" err="1">
                <a:solidFill>
                  <a:srgbClr val="000000"/>
                </a:solidFill>
              </a:rPr>
              <a:t>programming</a:t>
            </a:r>
            <a:r>
              <a:rPr lang="nb-NO" sz="2000" dirty="0">
                <a:solidFill>
                  <a:srgbClr val="000000"/>
                </a:solidFill>
              </a:rPr>
              <a:t> for </a:t>
            </a:r>
            <a:r>
              <a:rPr lang="nb-NO" sz="2000" dirty="0" err="1">
                <a:solidFill>
                  <a:srgbClr val="000000"/>
                </a:solidFill>
              </a:rPr>
              <a:t>natural</a:t>
            </a:r>
            <a:r>
              <a:rPr lang="nb-NO" sz="2000" dirty="0">
                <a:solidFill>
                  <a:srgbClr val="000000"/>
                </a:solidFill>
              </a:rPr>
              <a:t> gas </a:t>
            </a:r>
            <a:r>
              <a:rPr lang="nb-NO" sz="2000" dirty="0" err="1">
                <a:solidFill>
                  <a:srgbClr val="000000"/>
                </a:solidFill>
              </a:rPr>
              <a:t>infrastructure</a:t>
            </a:r>
            <a:r>
              <a:rPr lang="nb-NO" sz="2000" dirty="0">
                <a:solidFill>
                  <a:srgbClr val="000000"/>
                </a:solidFill>
              </a:rPr>
              <a:t> design </a:t>
            </a:r>
            <a:r>
              <a:rPr lang="nb-NO" sz="2000" dirty="0" err="1">
                <a:solidFill>
                  <a:srgbClr val="000000"/>
                </a:solidFill>
              </a:rPr>
              <a:t>with</a:t>
            </a:r>
            <a:r>
              <a:rPr lang="nb-NO" sz="2000" dirty="0">
                <a:solidFill>
                  <a:srgbClr val="000000"/>
                </a:solidFill>
              </a:rPr>
              <a:t> a </a:t>
            </a:r>
            <a:r>
              <a:rPr lang="nb-NO" sz="2000" dirty="0" err="1">
                <a:solidFill>
                  <a:srgbClr val="000000"/>
                </a:solidFill>
              </a:rPr>
              <a:t>production</a:t>
            </a:r>
            <a:r>
              <a:rPr lang="nb-NO" sz="2000" dirty="0">
                <a:solidFill>
                  <a:srgbClr val="000000"/>
                </a:solidFill>
              </a:rPr>
              <a:t> </a:t>
            </a:r>
            <a:r>
              <a:rPr lang="nb-NO" sz="2000" dirty="0" err="1">
                <a:solidFill>
                  <a:srgbClr val="000000"/>
                </a:solidFill>
              </a:rPr>
              <a:t>perspective</a:t>
            </a:r>
            <a:r>
              <a:rPr lang="nb-NO" sz="2000" dirty="0">
                <a:solidFill>
                  <a:srgbClr val="000000"/>
                </a:solidFill>
              </a:rPr>
              <a:t>, World Scientific Series in Finance, in </a:t>
            </a:r>
            <a:r>
              <a:rPr lang="nb-NO" sz="2000" dirty="0" err="1">
                <a:solidFill>
                  <a:srgbClr val="000000"/>
                </a:solidFill>
              </a:rPr>
              <a:t>Gassman</a:t>
            </a:r>
            <a:r>
              <a:rPr lang="nb-NO" sz="2000" dirty="0">
                <a:solidFill>
                  <a:srgbClr val="000000"/>
                </a:solidFill>
              </a:rPr>
              <a:t>, H.I. and </a:t>
            </a:r>
            <a:r>
              <a:rPr lang="nb-NO" sz="2000" dirty="0" err="1">
                <a:solidFill>
                  <a:srgbClr val="000000"/>
                </a:solidFill>
              </a:rPr>
              <a:t>Ziemba</a:t>
            </a:r>
            <a:r>
              <a:rPr lang="nb-NO" sz="2000" dirty="0">
                <a:solidFill>
                  <a:srgbClr val="000000"/>
                </a:solidFill>
              </a:rPr>
              <a:t>, W.T. (editors), </a:t>
            </a:r>
            <a:r>
              <a:rPr lang="nb-NO" sz="2000" i="1" dirty="0" err="1">
                <a:solidFill>
                  <a:srgbClr val="000000"/>
                </a:solidFill>
              </a:rPr>
              <a:t>Stochastic</a:t>
            </a:r>
            <a:r>
              <a:rPr lang="nb-NO" sz="2000" i="1" dirty="0">
                <a:solidFill>
                  <a:srgbClr val="000000"/>
                </a:solidFill>
              </a:rPr>
              <a:t> </a:t>
            </a:r>
            <a:r>
              <a:rPr lang="nb-NO" sz="2000" i="1" dirty="0" err="1">
                <a:solidFill>
                  <a:srgbClr val="000000"/>
                </a:solidFill>
              </a:rPr>
              <a:t>programming</a:t>
            </a:r>
            <a:r>
              <a:rPr lang="nb-NO" sz="2000" i="1" dirty="0">
                <a:solidFill>
                  <a:srgbClr val="000000"/>
                </a:solidFill>
              </a:rPr>
              <a:t>- Applications in </a:t>
            </a:r>
            <a:r>
              <a:rPr lang="nb-NO" sz="2000" i="1" dirty="0" err="1">
                <a:solidFill>
                  <a:srgbClr val="000000"/>
                </a:solidFill>
              </a:rPr>
              <a:t>finance</a:t>
            </a:r>
            <a:r>
              <a:rPr lang="nb-NO" sz="2000" i="1" dirty="0">
                <a:solidFill>
                  <a:srgbClr val="000000"/>
                </a:solidFill>
              </a:rPr>
              <a:t>, </a:t>
            </a:r>
            <a:r>
              <a:rPr lang="nb-NO" sz="2000" i="1" dirty="0" err="1">
                <a:solidFill>
                  <a:srgbClr val="000000"/>
                </a:solidFill>
              </a:rPr>
              <a:t>energy</a:t>
            </a:r>
            <a:r>
              <a:rPr lang="nb-NO" sz="2000" i="1" dirty="0">
                <a:solidFill>
                  <a:srgbClr val="000000"/>
                </a:solidFill>
              </a:rPr>
              <a:t>, planning and </a:t>
            </a:r>
            <a:r>
              <a:rPr lang="nb-NO" sz="2000" i="1" dirty="0" err="1">
                <a:solidFill>
                  <a:srgbClr val="000000"/>
                </a:solidFill>
              </a:rPr>
              <a:t>logistics</a:t>
            </a:r>
            <a:r>
              <a:rPr lang="nb-NO" sz="2000" dirty="0">
                <a:solidFill>
                  <a:srgbClr val="000000"/>
                </a:solidFill>
              </a:rPr>
              <a:t>, World Scientific Series in Finance, 2012.</a:t>
            </a: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nb-NO" sz="2000" dirty="0">
                <a:solidFill>
                  <a:srgbClr val="000000"/>
                </a:solidFill>
              </a:rPr>
              <a:t>Kaut, Michal; Midthun, Kjetil </a:t>
            </a:r>
            <a:r>
              <a:rPr lang="nb-NO" sz="2000" dirty="0" err="1">
                <a:solidFill>
                  <a:srgbClr val="000000"/>
                </a:solidFill>
              </a:rPr>
              <a:t>Trovik</a:t>
            </a:r>
            <a:r>
              <a:rPr lang="nb-NO" sz="2000" dirty="0">
                <a:solidFill>
                  <a:srgbClr val="000000"/>
                </a:solidFill>
              </a:rPr>
              <a:t>; Werner, Adrian; </a:t>
            </a:r>
            <a:r>
              <a:rPr lang="nb-NO" sz="2000" dirty="0" err="1">
                <a:solidFill>
                  <a:srgbClr val="000000"/>
                </a:solidFill>
              </a:rPr>
              <a:t>Tomasgard</a:t>
            </a:r>
            <a:r>
              <a:rPr lang="nb-NO" sz="2000" dirty="0">
                <a:solidFill>
                  <a:srgbClr val="000000"/>
                </a:solidFill>
              </a:rPr>
              <a:t>, Asgeir; </a:t>
            </a:r>
            <a:r>
              <a:rPr lang="nb-NO" sz="2000" dirty="0" err="1">
                <a:solidFill>
                  <a:srgbClr val="000000"/>
                </a:solidFill>
              </a:rPr>
              <a:t>Hellemo</a:t>
            </a:r>
            <a:r>
              <a:rPr lang="nb-NO" sz="2000" dirty="0">
                <a:solidFill>
                  <a:srgbClr val="000000"/>
                </a:solidFill>
              </a:rPr>
              <a:t>, Lars; Fodstad, Marte. (2014) </a:t>
            </a:r>
            <a:r>
              <a:rPr lang="nb-NO" sz="2000" dirty="0">
                <a:solidFill>
                  <a:srgbClr val="000000"/>
                </a:solidFill>
                <a:hlinkClick r:id="rId2"/>
              </a:rPr>
              <a:t>Multi-horizon stochastic programming.</a:t>
            </a:r>
            <a:r>
              <a:rPr lang="nb-NO" sz="2000" dirty="0">
                <a:solidFill>
                  <a:srgbClr val="000000"/>
                </a:solidFill>
              </a:rPr>
              <a:t> </a:t>
            </a:r>
            <a:r>
              <a:rPr lang="nb-NO" sz="2000" i="1" dirty="0">
                <a:solidFill>
                  <a:srgbClr val="000000"/>
                </a:solidFill>
                <a:hlinkClick r:id="rId3"/>
              </a:rPr>
              <a:t>Computational Management Science.</a:t>
            </a:r>
            <a:r>
              <a:rPr lang="nb-NO" sz="2000" dirty="0">
                <a:solidFill>
                  <a:srgbClr val="000000"/>
                </a:solidFill>
              </a:rPr>
              <a:t> volum 11 (1-2).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Werner, A.S., </a:t>
            </a:r>
            <a:r>
              <a:rPr lang="en-US" sz="2000" dirty="0" err="1">
                <a:solidFill>
                  <a:srgbClr val="000000"/>
                </a:solidFill>
              </a:rPr>
              <a:t>Pichler</a:t>
            </a:r>
            <a:r>
              <a:rPr lang="en-US" sz="2000" dirty="0">
                <a:solidFill>
                  <a:srgbClr val="000000"/>
                </a:solidFill>
              </a:rPr>
              <a:t>, A., </a:t>
            </a:r>
            <a:r>
              <a:rPr lang="en-US" sz="2000" dirty="0" err="1">
                <a:solidFill>
                  <a:srgbClr val="000000"/>
                </a:solidFill>
              </a:rPr>
              <a:t>Midthun</a:t>
            </a:r>
            <a:r>
              <a:rPr lang="en-US" sz="2000" dirty="0">
                <a:solidFill>
                  <a:srgbClr val="000000"/>
                </a:solidFill>
              </a:rPr>
              <a:t>, K.T., </a:t>
            </a:r>
            <a:r>
              <a:rPr lang="en-US" sz="2000" dirty="0" err="1">
                <a:solidFill>
                  <a:srgbClr val="000000"/>
                </a:solidFill>
              </a:rPr>
              <a:t>Hellemo</a:t>
            </a:r>
            <a:r>
              <a:rPr lang="en-US" sz="2000" dirty="0">
                <a:solidFill>
                  <a:srgbClr val="000000"/>
                </a:solidFill>
              </a:rPr>
              <a:t>, L., </a:t>
            </a:r>
            <a:r>
              <a:rPr lang="en-US" sz="2000" dirty="0" err="1">
                <a:solidFill>
                  <a:srgbClr val="000000"/>
                </a:solidFill>
              </a:rPr>
              <a:t>Tomasgard</a:t>
            </a:r>
            <a:r>
              <a:rPr lang="en-US" sz="2000" dirty="0">
                <a:solidFill>
                  <a:srgbClr val="000000"/>
                </a:solidFill>
              </a:rPr>
              <a:t>, A.</a:t>
            </a:r>
            <a:r>
              <a:rPr lang="en-US" sz="2000" i="1" dirty="0">
                <a:solidFill>
                  <a:srgbClr val="000000"/>
                </a:solidFill>
              </a:rPr>
              <a:t> , Risk measures in multi-horizon scenario trees, In </a:t>
            </a:r>
            <a:r>
              <a:rPr lang="en-US" sz="2000" dirty="0" err="1">
                <a:solidFill>
                  <a:srgbClr val="000000"/>
                </a:solidFill>
              </a:rPr>
              <a:t>Raimund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Kovacevic</a:t>
            </a:r>
            <a:r>
              <a:rPr lang="en-US" sz="2000" dirty="0">
                <a:solidFill>
                  <a:srgbClr val="000000"/>
                </a:solidFill>
              </a:rPr>
              <a:t>, Georg Ch. </a:t>
            </a:r>
            <a:r>
              <a:rPr lang="en-US" sz="2000" dirty="0" err="1">
                <a:solidFill>
                  <a:srgbClr val="000000"/>
                </a:solidFill>
              </a:rPr>
              <a:t>Pflug</a:t>
            </a:r>
            <a:r>
              <a:rPr lang="en-US" sz="2000" dirty="0">
                <a:solidFill>
                  <a:srgbClr val="000000"/>
                </a:solidFill>
              </a:rPr>
              <a:t>, and Maria Th. Vespucci (editors)   H</a:t>
            </a:r>
            <a:r>
              <a:rPr lang="en-US" sz="2000" i="1" dirty="0">
                <a:solidFill>
                  <a:srgbClr val="000000"/>
                </a:solidFill>
              </a:rPr>
              <a:t>andbook of Risk Management in Energy Production and Trading </a:t>
            </a:r>
            <a:r>
              <a:rPr lang="en-US" sz="2000" dirty="0">
                <a:solidFill>
                  <a:srgbClr val="000000"/>
                </a:solidFill>
              </a:rPr>
              <a:t>, Springer, 2013. </a:t>
            </a:r>
          </a:p>
          <a:p>
            <a:pPr marL="457200" indent="-457200">
              <a:buFont typeface="Arial"/>
              <a:buChar char="•"/>
            </a:pPr>
            <a:r>
              <a:rPr lang="nb-NO" sz="2000" dirty="0" err="1"/>
              <a:t>Seljom</a:t>
            </a:r>
            <a:r>
              <a:rPr lang="nb-NO" sz="2000" dirty="0"/>
              <a:t>, Pernille Merethe; </a:t>
            </a:r>
            <a:r>
              <a:rPr lang="nb-NO" sz="2000" dirty="0" err="1"/>
              <a:t>Tomasgard</a:t>
            </a:r>
            <a:r>
              <a:rPr lang="nb-NO" sz="2000" dirty="0"/>
              <a:t>, Asgeir. (2015) </a:t>
            </a:r>
            <a:r>
              <a:rPr lang="nb-NO" sz="2000" dirty="0">
                <a:hlinkClick r:id="rId4"/>
              </a:rPr>
              <a:t>Short-term uncertainty in long-term energy system models - A case study of wind power in Denmark. </a:t>
            </a:r>
            <a:r>
              <a:rPr lang="nb-NO" sz="2000" i="1" dirty="0">
                <a:hlinkClick r:id="rId5"/>
              </a:rPr>
              <a:t>Energy Economics. vol. 49.</a:t>
            </a:r>
            <a:endParaRPr lang="en-US" sz="2000" dirty="0"/>
          </a:p>
          <a:p>
            <a:pPr marL="0" indent="0"/>
            <a:endParaRPr lang="nb-NO" sz="1600" dirty="0">
              <a:solidFill>
                <a:srgbClr val="003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9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800" dirty="0" smtClean="0"/>
              <a:t>Backdrop: European Commission's view </a:t>
            </a:r>
            <a:r>
              <a:rPr lang="en-US" sz="2400" dirty="0" smtClean="0"/>
              <a:t>of</a:t>
            </a:r>
            <a:r>
              <a:rPr lang="en-US" sz="2800" dirty="0" smtClean="0"/>
              <a:t> a low-carbon Europe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59" y="1356707"/>
            <a:ext cx="7028954" cy="47277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6306" y="6006687"/>
            <a:ext cx="87575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Source: European Commission. (2011). A Roadmap for moving to a competitive low carbon economy in 2050. </a:t>
            </a:r>
            <a:r>
              <a:rPr lang="en-US" sz="1200" i="1" dirty="0"/>
              <a:t>Communication from The Commission to The European Parliament, The Council, The European Economic and Social Committee and The Committee of The Regions</a:t>
            </a:r>
            <a:r>
              <a:rPr lang="en-US" sz="1200" dirty="0"/>
              <a:t>, </a:t>
            </a:r>
            <a:r>
              <a:rPr lang="en-US" sz="1200" i="1" dirty="0"/>
              <a:t>COM(2011)</a:t>
            </a:r>
            <a:r>
              <a:rPr lang="en-US" sz="1200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90490" y="2035534"/>
            <a:ext cx="1879456" cy="7779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 smtClean="0">
                <a:latin typeface="+mj-lt"/>
              </a:rPr>
              <a:t>By 2050: Near </a:t>
            </a:r>
            <a:r>
              <a:rPr lang="en-US" sz="1600" dirty="0">
                <a:latin typeface="+mj-lt"/>
              </a:rPr>
              <a:t>full decarbonization of power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8205746" y="2813484"/>
            <a:ext cx="2124472" cy="198910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26880" y="2044610"/>
            <a:ext cx="1931952" cy="976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 smtClean="0">
                <a:latin typeface="+mj-lt"/>
              </a:rPr>
              <a:t>Today: almost 25 % of total emissions from power generation</a:t>
            </a:r>
            <a:endParaRPr lang="en-US" sz="1600" dirty="0">
              <a:latin typeface="+mj-lt"/>
            </a:endParaRPr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4977517" y="2533053"/>
            <a:ext cx="4349363" cy="4884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969565" y="1966555"/>
            <a:ext cx="7952" cy="3639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77517" y="2600077"/>
            <a:ext cx="0" cy="77127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601" y="765533"/>
            <a:ext cx="100010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0" dirty="0" smtClean="0"/>
              <a:t>The </a:t>
            </a:r>
            <a:r>
              <a:rPr lang="nb-NO" sz="4000" dirty="0" err="1" smtClean="0"/>
              <a:t>challenge</a:t>
            </a:r>
            <a:r>
              <a:rPr lang="nb-NO" sz="4000" dirty="0" smtClean="0"/>
              <a:t> for Zero </a:t>
            </a:r>
            <a:r>
              <a:rPr lang="nb-NO" sz="4000" dirty="0" err="1" smtClean="0"/>
              <a:t>Emission</a:t>
            </a:r>
            <a:r>
              <a:rPr lang="nb-NO" sz="4000" dirty="0" smtClean="0"/>
              <a:t> Power Systems</a:t>
            </a:r>
          </a:p>
          <a:p>
            <a:pPr algn="ctr"/>
            <a:r>
              <a:rPr lang="nb-NO" sz="4000" dirty="0" smtClean="0">
                <a:solidFill>
                  <a:srgbClr val="000000"/>
                </a:solidFill>
              </a:rPr>
              <a:t>	- Intermittent </a:t>
            </a:r>
            <a:r>
              <a:rPr lang="nb-NO" sz="4000" dirty="0" err="1" smtClean="0">
                <a:solidFill>
                  <a:srgbClr val="000000"/>
                </a:solidFill>
              </a:rPr>
              <a:t>generation</a:t>
            </a:r>
            <a:r>
              <a:rPr lang="nb-NO" sz="4000" dirty="0" smtClean="0">
                <a:solidFill>
                  <a:srgbClr val="000000"/>
                </a:solidFill>
              </a:rPr>
              <a:t> and variable </a:t>
            </a:r>
            <a:r>
              <a:rPr lang="nb-NO" sz="4000" dirty="0" err="1" smtClean="0">
                <a:solidFill>
                  <a:srgbClr val="000000"/>
                </a:solidFill>
              </a:rPr>
              <a:t>load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399" y="2998502"/>
            <a:ext cx="12366312" cy="385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3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Co-optimization of strategic and operational decisions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01" y="1853627"/>
            <a:ext cx="3596820" cy="3005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56" y="1528832"/>
            <a:ext cx="4999044" cy="1909011"/>
          </a:xfrm>
          <a:prstGeom prst="rect">
            <a:avLst/>
          </a:prstGeom>
        </p:spPr>
      </p:pic>
      <p:sp>
        <p:nvSpPr>
          <p:cNvPr id="19" name="Up-Down Arrow 18"/>
          <p:cNvSpPr/>
          <p:nvPr/>
        </p:nvSpPr>
        <p:spPr>
          <a:xfrm>
            <a:off x="7654552" y="3490126"/>
            <a:ext cx="502616" cy="1697575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62090" y="3904784"/>
            <a:ext cx="2687541" cy="86669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Coupled optimization problem to minimize total system costs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2565" y="1262407"/>
            <a:ext cx="431908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Optimal investment strategy 2010-2015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8408" y="5112372"/>
            <a:ext cx="56549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Optimal dispatch for representative 48-hour blocks</a:t>
            </a:r>
          </a:p>
        </p:txBody>
      </p:sp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 b="67190"/>
          <a:stretch/>
        </p:blipFill>
        <p:spPr>
          <a:xfrm>
            <a:off x="5159896" y="5441221"/>
            <a:ext cx="5314964" cy="8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111" y="1956813"/>
            <a:ext cx="6186311" cy="43283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Baseline decarbonization: </a:t>
            </a:r>
            <a:r>
              <a:rPr lang="en-US" sz="1800" b="1" dirty="0" smtClean="0"/>
              <a:t>90 % emission reduction from 2010 to 2050</a:t>
            </a:r>
          </a:p>
          <a:p>
            <a:pPr marL="880110" lvl="1" indent="-514350">
              <a:buFont typeface="+mj-lt"/>
              <a:buAutoNum type="romanLcPeriod"/>
            </a:pPr>
            <a:r>
              <a:rPr lang="en-US" sz="1800" dirty="0" smtClean="0"/>
              <a:t>Nuclear capacities limited to the ENTSO-E vision 1&amp;2 (medium nuclear) scenarios in the 2016 Ten Year Development Plan (TYDP) .</a:t>
            </a:r>
          </a:p>
          <a:p>
            <a:pPr marL="880110" lvl="1" indent="-514350">
              <a:buFont typeface="+mj-lt"/>
              <a:buAutoNum type="romanLcPeriod"/>
            </a:pPr>
            <a:r>
              <a:rPr lang="en-US" sz="1800" dirty="0" smtClean="0"/>
              <a:t>Grid expansion towards 2020 fixed to ENTSO-E’s 2016 TYDP reference capacities. No more transmission investments beyond</a:t>
            </a:r>
          </a:p>
          <a:p>
            <a:pPr marL="880110" lvl="1" indent="-514350">
              <a:buFont typeface="+mj-lt"/>
              <a:buAutoNum type="romanLcPeriod"/>
            </a:pPr>
            <a:r>
              <a:rPr lang="en-US" sz="1800" dirty="0" smtClean="0"/>
              <a:t>Development of Norwegian hydro power predefined </a:t>
            </a:r>
          </a:p>
          <a:p>
            <a:pPr marL="880110" lvl="1" indent="-514350">
              <a:buFont typeface="+mj-lt"/>
              <a:buAutoNum type="romanLcPeriod"/>
            </a:pPr>
            <a:r>
              <a:rPr lang="en-US" sz="1800" dirty="0" smtClean="0"/>
              <a:t>Wind onshore capacity potential from IEA’s NETP 2016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Alternative scenario NoCCS: same as baseline but no carbon capture and storage available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assumptions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705600" y="2336800"/>
          <a:ext cx="5486400" cy="327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122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dirty="0" smtClean="0"/>
              <a:t>Optimistic assumptions for “decentral” technologies</a:t>
            </a:r>
            <a:endParaRPr lang="en-US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609600" y="1206823"/>
          <a:ext cx="5176017" cy="299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894285" y="1304014"/>
          <a:ext cx="5499934" cy="298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107206"/>
            <a:ext cx="53777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/>
              <a:t>Cole, W. J., Marcy, C., Krishnan, V. K., &amp; Margolis, R. (2016). Utility-scale lithium-ion storage cost projections for use in capacity expansion models. </a:t>
            </a:r>
            <a:r>
              <a:rPr lang="en-US" sz="1200" dirty="0" err="1" smtClean="0"/>
              <a:t>DOI:doi.org</a:t>
            </a:r>
            <a:r>
              <a:rPr lang="en-US" sz="1200" dirty="0" smtClean="0"/>
              <a:t>/10.1109/NAPS.2016.7747866</a:t>
            </a:r>
            <a:endParaRPr lang="en-US" sz="1200" dirty="0"/>
          </a:p>
          <a:p>
            <a:endParaRPr lang="en-US" sz="12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0" y="4107206"/>
            <a:ext cx="53777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/>
              <a:t>Gerbaulet, C., &amp; Lorenz, C. (2017). </a:t>
            </a:r>
            <a:r>
              <a:rPr lang="en-US" sz="1200" i="1" dirty="0" err="1"/>
              <a:t>dynELMOD</a:t>
            </a:r>
            <a:r>
              <a:rPr lang="en-US" sz="1200" i="1" dirty="0"/>
              <a:t>: A dynamic investment and dispatch model for the future European electricity market</a:t>
            </a:r>
            <a:r>
              <a:rPr lang="en-US" sz="1200" dirty="0"/>
              <a:t>. </a:t>
            </a:r>
            <a:r>
              <a:rPr lang="en-US" sz="1200" i="1" dirty="0"/>
              <a:t>DIW Data Documentation</a:t>
            </a:r>
            <a:r>
              <a:rPr lang="en-US" sz="1200" dirty="0"/>
              <a:t> (Vol. 88). Berlin</a:t>
            </a:r>
            <a:r>
              <a:rPr lang="en-US" sz="1200" dirty="0" smtClean="0"/>
              <a:t>.</a:t>
            </a:r>
            <a:endParaRPr lang="en-US" sz="1200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984" y="4806167"/>
            <a:ext cx="9231463" cy="20313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4C90"/>
                </a:solidFill>
              </a:rPr>
              <a:t>Assumptions in line with optimistic scenarios in recent high-level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4C90"/>
                </a:solidFill>
              </a:rPr>
              <a:t>PV: </a:t>
            </a:r>
            <a:r>
              <a:rPr lang="en-US" dirty="0" err="1" smtClean="0">
                <a:solidFill>
                  <a:srgbClr val="224C90"/>
                </a:solidFill>
              </a:rPr>
              <a:t>Fraunhofer</a:t>
            </a:r>
            <a:r>
              <a:rPr lang="en-US" dirty="0" smtClean="0">
                <a:solidFill>
                  <a:srgbClr val="224C90"/>
                </a:solidFill>
              </a:rPr>
              <a:t> </a:t>
            </a:r>
            <a:r>
              <a:rPr lang="en-US" dirty="0">
                <a:solidFill>
                  <a:srgbClr val="224C90"/>
                </a:solidFill>
              </a:rPr>
              <a:t>ISE. (2015). </a:t>
            </a:r>
            <a:r>
              <a:rPr lang="en-US" i="1" dirty="0">
                <a:solidFill>
                  <a:srgbClr val="224C90"/>
                </a:solidFill>
              </a:rPr>
              <a:t>Current and Future Cost of Photovoltaics. Long-term Scenarios for Market Development, System Prices and LCOE of Utility-Scale PV Systems</a:t>
            </a:r>
            <a:r>
              <a:rPr lang="en-US" dirty="0">
                <a:solidFill>
                  <a:srgbClr val="224C90"/>
                </a:solidFill>
              </a:rPr>
              <a:t>. </a:t>
            </a:r>
            <a:r>
              <a:rPr lang="en-US" i="1" dirty="0">
                <a:solidFill>
                  <a:srgbClr val="224C90"/>
                </a:solidFill>
              </a:rPr>
              <a:t>Agora </a:t>
            </a:r>
            <a:r>
              <a:rPr lang="en-US" i="1" dirty="0" err="1">
                <a:solidFill>
                  <a:srgbClr val="224C90"/>
                </a:solidFill>
              </a:rPr>
              <a:t>Energiewende</a:t>
            </a:r>
            <a:r>
              <a:rPr lang="en-US" dirty="0" smtClean="0">
                <a:solidFill>
                  <a:srgbClr val="224C9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24C90"/>
                </a:solidFill>
              </a:rPr>
              <a:t>Batteries: Schmidt</a:t>
            </a:r>
            <a:r>
              <a:rPr lang="en-US" dirty="0">
                <a:solidFill>
                  <a:srgbClr val="224C90"/>
                </a:solidFill>
              </a:rPr>
              <a:t>, O., Hawkes, A., </a:t>
            </a:r>
            <a:r>
              <a:rPr lang="en-US" dirty="0" err="1">
                <a:solidFill>
                  <a:srgbClr val="224C90"/>
                </a:solidFill>
              </a:rPr>
              <a:t>Gambhir</a:t>
            </a:r>
            <a:r>
              <a:rPr lang="en-US" dirty="0">
                <a:solidFill>
                  <a:srgbClr val="224C90"/>
                </a:solidFill>
              </a:rPr>
              <a:t>, A., &amp; </a:t>
            </a:r>
            <a:r>
              <a:rPr lang="en-US" dirty="0" err="1">
                <a:solidFill>
                  <a:srgbClr val="224C90"/>
                </a:solidFill>
              </a:rPr>
              <a:t>Staffell</a:t>
            </a:r>
            <a:r>
              <a:rPr lang="en-US" dirty="0">
                <a:solidFill>
                  <a:srgbClr val="224C90"/>
                </a:solidFill>
              </a:rPr>
              <a:t>, I. (2017). The future cost of electrical energy storage based on experience rates. </a:t>
            </a:r>
            <a:r>
              <a:rPr lang="en-US" i="1" dirty="0">
                <a:solidFill>
                  <a:srgbClr val="224C90"/>
                </a:solidFill>
              </a:rPr>
              <a:t>Nature Energy</a:t>
            </a:r>
            <a:r>
              <a:rPr lang="en-US" dirty="0">
                <a:solidFill>
                  <a:srgbClr val="224C90"/>
                </a:solidFill>
              </a:rPr>
              <a:t>, </a:t>
            </a:r>
            <a:r>
              <a:rPr lang="en-US" i="1" dirty="0">
                <a:solidFill>
                  <a:srgbClr val="224C90"/>
                </a:solidFill>
              </a:rPr>
              <a:t>6</a:t>
            </a:r>
            <a:r>
              <a:rPr lang="en-US" dirty="0">
                <a:solidFill>
                  <a:srgbClr val="224C90"/>
                </a:solidFill>
              </a:rPr>
              <a:t>(July), 17110. </a:t>
            </a:r>
            <a:r>
              <a:rPr lang="en-US" dirty="0" smtClean="0">
                <a:solidFill>
                  <a:srgbClr val="224C90"/>
                </a:solidFill>
              </a:rPr>
              <a:t>DOI:10.1038/nenergy.2017.110</a:t>
            </a:r>
            <a:endParaRPr lang="en-US" dirty="0">
              <a:solidFill>
                <a:srgbClr val="224C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890" y="265618"/>
            <a:ext cx="10972800" cy="1143000"/>
          </a:xfrm>
        </p:spPr>
        <p:txBody>
          <a:bodyPr anchor="t">
            <a:noAutofit/>
          </a:bodyPr>
          <a:lstStyle/>
          <a:p>
            <a:r>
              <a:rPr lang="en-US" sz="4000" dirty="0" smtClean="0"/>
              <a:t>Baseline scenario: 90 % emission reduction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33" y="1067436"/>
            <a:ext cx="7909723" cy="302628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43955" y="4207365"/>
          <a:ext cx="7187844" cy="2573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440">
                  <a:extLst>
                    <a:ext uri="{9D8B030D-6E8A-4147-A177-3AD203B41FA5}">
                      <a16:colId xmlns:a16="http://schemas.microsoft.com/office/drawing/2014/main" val="1661779139"/>
                    </a:ext>
                  </a:extLst>
                </a:gridCol>
                <a:gridCol w="2136444">
                  <a:extLst>
                    <a:ext uri="{9D8B030D-6E8A-4147-A177-3AD203B41FA5}">
                      <a16:colId xmlns:a16="http://schemas.microsoft.com/office/drawing/2014/main" val="2936853968"/>
                    </a:ext>
                  </a:extLst>
                </a:gridCol>
                <a:gridCol w="2256960">
                  <a:extLst>
                    <a:ext uri="{9D8B030D-6E8A-4147-A177-3AD203B41FA5}">
                      <a16:colId xmlns:a16="http://schemas.microsoft.com/office/drawing/2014/main" val="3301839833"/>
                    </a:ext>
                  </a:extLst>
                </a:gridCol>
              </a:tblGrid>
              <a:tr h="3676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Technology/fuel (2050)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Capacity [GW]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Generation [</a:t>
                      </a:r>
                      <a:r>
                        <a:rPr lang="en-US" sz="1600" dirty="0" err="1" smtClean="0"/>
                        <a:t>TWh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605862"/>
                  </a:ext>
                </a:extLst>
              </a:tr>
              <a:tr h="36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Solar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1346 (61%)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1413 (36%)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60353807"/>
                  </a:ext>
                </a:extLst>
              </a:tr>
              <a:tr h="36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Wind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198 (9%)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421 (11%)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804064519"/>
                  </a:ext>
                </a:extLst>
              </a:tr>
              <a:tr h="36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 CCS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212 (10%)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1172 (30%)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051181825"/>
                  </a:ext>
                </a:extLst>
              </a:tr>
              <a:tr h="36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Coal CCS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3 (0%)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17 (0%)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062225209"/>
                  </a:ext>
                </a:extLst>
              </a:tr>
              <a:tr h="36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Fossil unabated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254 (12%)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251 (7%)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33248001"/>
                  </a:ext>
                </a:extLst>
              </a:tr>
              <a:tr h="36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Others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179 (8%)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663 (16%)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24098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64202" y="4349363"/>
            <a:ext cx="2011680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Battery energy storage by 2050:</a:t>
            </a:r>
          </a:p>
          <a:p>
            <a:r>
              <a:rPr lang="en-US" dirty="0" smtClean="0"/>
              <a:t>1366 </a:t>
            </a:r>
            <a:r>
              <a:rPr lang="en-US" dirty="0" err="1" smtClean="0"/>
              <a:t>GWh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45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890" y="265618"/>
            <a:ext cx="10972800" cy="1143000"/>
          </a:xfrm>
        </p:spPr>
        <p:txBody>
          <a:bodyPr anchor="t">
            <a:noAutofit/>
          </a:bodyPr>
          <a:lstStyle/>
          <a:p>
            <a:r>
              <a:rPr lang="en-US" sz="4000" dirty="0" smtClean="0"/>
              <a:t>NoCCS scenario: 90 % emission reduction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33" y="1067436"/>
            <a:ext cx="7909723" cy="302628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43955" y="4207365"/>
          <a:ext cx="7187844" cy="2573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440">
                  <a:extLst>
                    <a:ext uri="{9D8B030D-6E8A-4147-A177-3AD203B41FA5}">
                      <a16:colId xmlns:a16="http://schemas.microsoft.com/office/drawing/2014/main" val="1661779139"/>
                    </a:ext>
                  </a:extLst>
                </a:gridCol>
                <a:gridCol w="2136444">
                  <a:extLst>
                    <a:ext uri="{9D8B030D-6E8A-4147-A177-3AD203B41FA5}">
                      <a16:colId xmlns:a16="http://schemas.microsoft.com/office/drawing/2014/main" val="2936853968"/>
                    </a:ext>
                  </a:extLst>
                </a:gridCol>
                <a:gridCol w="2256960">
                  <a:extLst>
                    <a:ext uri="{9D8B030D-6E8A-4147-A177-3AD203B41FA5}">
                      <a16:colId xmlns:a16="http://schemas.microsoft.com/office/drawing/2014/main" val="3301839833"/>
                    </a:ext>
                  </a:extLst>
                </a:gridCol>
              </a:tblGrid>
              <a:tr h="3676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Technology/fuel (2050)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Capacity [GW]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Generation [</a:t>
                      </a:r>
                      <a:r>
                        <a:rPr lang="en-US" sz="1600" dirty="0" err="1" smtClean="0"/>
                        <a:t>TWh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605862"/>
                  </a:ext>
                </a:extLst>
              </a:tr>
              <a:tr h="36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Solar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1429 (56%)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1454 (37%)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60353807"/>
                  </a:ext>
                </a:extLst>
              </a:tr>
              <a:tr h="36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Wind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540 (21%)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999 (25%)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804064519"/>
                  </a:ext>
                </a:extLst>
              </a:tr>
              <a:tr h="36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 CCS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 (Body)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Palatino Linotype (Body)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051181825"/>
                  </a:ext>
                </a:extLst>
              </a:tr>
              <a:tr h="36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Coal CCS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 (Body)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 (Body)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062225209"/>
                  </a:ext>
                </a:extLst>
              </a:tr>
              <a:tr h="36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Fossil unabated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275 (11%)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425 (11%)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33248001"/>
                  </a:ext>
                </a:extLst>
              </a:tr>
              <a:tr h="36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Others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303 (12%)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 (Body)"/>
                        </a:rPr>
                        <a:t>1083 (28%)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24098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64202" y="4349363"/>
            <a:ext cx="2011680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Battery energy storage by 2050:</a:t>
            </a:r>
          </a:p>
          <a:p>
            <a:r>
              <a:rPr lang="en-US" dirty="0" smtClean="0"/>
              <a:t>1963 </a:t>
            </a:r>
            <a:r>
              <a:rPr lang="en-US" dirty="0" err="1" smtClean="0"/>
              <a:t>GWh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8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054104"/>
            <a:ext cx="10824516" cy="40954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811179"/>
            <a:ext cx="109728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Transition to a low-carbon European power sector</a:t>
            </a:r>
            <a:endParaRPr lang="en-US" sz="3400" dirty="0"/>
          </a:p>
        </p:txBody>
      </p:sp>
      <p:sp>
        <p:nvSpPr>
          <p:cNvPr id="2" name="TextBox 1"/>
          <p:cNvSpPr txBox="1"/>
          <p:nvPr/>
        </p:nvSpPr>
        <p:spPr>
          <a:xfrm>
            <a:off x="3927944" y="744225"/>
            <a:ext cx="2798860" cy="230832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Increased shared of unabated natural gas in the medium term. Due to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Retirement of nuclear and coal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Increasingly restrictive carbon constraints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Still high RES costs</a:t>
            </a:r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2242269" y="3052549"/>
            <a:ext cx="3085105" cy="14081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5327374" y="3052549"/>
            <a:ext cx="1272209" cy="13445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72393" y="4304965"/>
            <a:ext cx="2798860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Solar investments starts taking off by 2025-2030, Cost between 325-540 €/kW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013545" y="3379304"/>
            <a:ext cx="2416533" cy="9256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flipV="1">
            <a:off x="5471823" y="3379304"/>
            <a:ext cx="1788379" cy="9256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73205" y="4272629"/>
            <a:ext cx="2798860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Natural gas continues to be a significant fuel towards 2050, with CCS beyond 2040-2045. </a:t>
            </a: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 flipV="1">
            <a:off x="4338499" y="4787437"/>
            <a:ext cx="634706" cy="853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50089" y="328726"/>
            <a:ext cx="3298988" cy="313932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Without CCS, decarbonization achieved through a diverse mix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Unabated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Solar PV remains roughly at the same level as in the Baseline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70788" y="3617843"/>
            <a:ext cx="377687" cy="2059388"/>
          </a:xfrm>
          <a:prstGeom prst="rect">
            <a:avLst/>
          </a:prstGeom>
          <a:noFill/>
          <a:ln w="6985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6" idx="2"/>
            <a:endCxn id="27" idx="1"/>
          </p:cNvCxnSpPr>
          <p:nvPr/>
        </p:nvCxnSpPr>
        <p:spPr>
          <a:xfrm>
            <a:off x="6599583" y="3468047"/>
            <a:ext cx="1871205" cy="117949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21" grpId="0" animBg="1"/>
      <p:bldP spid="21" grpId="1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4394</TotalTime>
  <Words>1504</Words>
  <Application>Microsoft Office PowerPoint</Application>
  <PresentationFormat>Widescreen</PresentationFormat>
  <Paragraphs>148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Palatino Linotype (Body)</vt:lpstr>
      <vt:lpstr>Tahoma</vt:lpstr>
      <vt:lpstr>Verdana</vt:lpstr>
      <vt:lpstr>Office Theme</vt:lpstr>
      <vt:lpstr>PowerPoint Presentation</vt:lpstr>
      <vt:lpstr>Backdrop: European Commission's view of a low-carbon Europe</vt:lpstr>
      <vt:lpstr>PowerPoint Presentation</vt:lpstr>
      <vt:lpstr>Co-optimization of strategic and operational decisions</vt:lpstr>
      <vt:lpstr>Scenario assumptions</vt:lpstr>
      <vt:lpstr>Optimistic assumptions for “decentral” technologies</vt:lpstr>
      <vt:lpstr>Baseline scenario: 90 % emission reduction</vt:lpstr>
      <vt:lpstr>NoCCS scenario: 90 % emission reduction</vt:lpstr>
      <vt:lpstr>Transition to a low-carbon European power sector</vt:lpstr>
      <vt:lpstr>New drivers: Active consumers and distributed generation</vt:lpstr>
      <vt:lpstr>PowerPoint Presentation</vt:lpstr>
      <vt:lpstr>PowerPoint Presentation</vt:lpstr>
      <vt:lpstr>Capacities comparison between DR2 and DR0</vt:lpstr>
      <vt:lpstr>Gas plants</vt:lpstr>
      <vt:lpstr>Coal plants</vt:lpstr>
      <vt:lpstr>RES plants</vt:lpstr>
      <vt:lpstr>Next generation: Active consumers and distributed generation- local perspective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Skar</dc:creator>
  <cp:lastModifiedBy>Christian Skar</cp:lastModifiedBy>
  <cp:revision>107</cp:revision>
  <dcterms:created xsi:type="dcterms:W3CDTF">2016-09-14T11:06:30Z</dcterms:created>
  <dcterms:modified xsi:type="dcterms:W3CDTF">2017-10-04T22:49:53Z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-857659547</vt:i4>
  </property>
  <property fmtid="{D5CDD505-2E9C-101B-9397-08002B2CF9AE}" pid="3" name="_NewReviewCycle">
    <vt:lpwstr/>
  </property>
  <property fmtid="{D5CDD505-2E9C-101B-9397-08002B2CF9AE}" pid="4" name="_EmailSubject">
    <vt:lpwstr>Presentasjoner 5. oktober</vt:lpwstr>
  </property>
  <property fmtid="{D5CDD505-2E9C-101B-9397-08002B2CF9AE}" pid="5" name="_AuthorEmail">
    <vt:lpwstr>Ove.Wolfgang@sintef.no</vt:lpwstr>
  </property>
  <property fmtid="{D5CDD505-2E9C-101B-9397-08002B2CF9AE}" pid="6" name="_AuthorEmailDisplayName">
    <vt:lpwstr>Ove Wolfgang</vt:lpwstr>
  </property>
</Properties>
</file>