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wmf" ContentType="image/x-wm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0"/>
  </p:notesMasterIdLst>
  <p:sldIdLst>
    <p:sldId id="347" r:id="rId2"/>
    <p:sldId id="386" r:id="rId3"/>
    <p:sldId id="292" r:id="rId4"/>
    <p:sldId id="387" r:id="rId5"/>
    <p:sldId id="361" r:id="rId6"/>
    <p:sldId id="362" r:id="rId7"/>
    <p:sldId id="364" r:id="rId8"/>
    <p:sldId id="365" r:id="rId9"/>
    <p:sldId id="403" r:id="rId10"/>
    <p:sldId id="404" r:id="rId11"/>
    <p:sldId id="405" r:id="rId12"/>
    <p:sldId id="406" r:id="rId13"/>
    <p:sldId id="407" r:id="rId14"/>
    <p:sldId id="408" r:id="rId15"/>
    <p:sldId id="409" r:id="rId16"/>
    <p:sldId id="400" r:id="rId17"/>
    <p:sldId id="397" r:id="rId18"/>
    <p:sldId id="39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geir Tomasgard" initials="AT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706" autoAdjust="0"/>
    <p:restoredTop sz="86556" autoAdjust="0"/>
  </p:normalViewPr>
  <p:slideViewPr>
    <p:cSldViewPr snapToGrid="0">
      <p:cViewPr varScale="1">
        <p:scale>
          <a:sx n="79" d="100"/>
          <a:sy n="79" d="100"/>
        </p:scale>
        <p:origin x="64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4" d="100"/>
        <a:sy n="6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commentAuthors" Target="commentAuthors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file:///C:\Users\chriska\Documents\04_presentations\16-09-15\Results_Cap90pcnt_highPV_WEO2015fuelprice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oleObject" Target="file:///C:\Users\chriska\Documents\04_presentations\16-11-14_Asgeir\Europe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4" Type="http://schemas.openxmlformats.org/officeDocument/2006/relationships/oleObject" Target="file:///C:\Users\chriska\Documents\04_presentations\16-11-14_Asgeir\Europe.xlsx" TargetMode="External"/><Relationship Id="rId1" Type="http://schemas.microsoft.com/office/2011/relationships/chartStyle" Target="style3.xml"/><Relationship Id="rId2" Type="http://schemas.microsoft.com/office/2011/relationships/chartColorStyle" Target="colors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680" b="0" i="0" u="none" strike="noStrike" kern="1200" spc="0" baseline="0" noProof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noProof="0" dirty="0" smtClean="0"/>
              <a:t>Power</a:t>
            </a:r>
            <a:r>
              <a:rPr lang="en-US" baseline="0" noProof="0" dirty="0" smtClean="0"/>
              <a:t> sector direct emissions </a:t>
            </a:r>
            <a:r>
              <a:rPr lang="en-US" noProof="0" dirty="0" smtClean="0"/>
              <a:t>[Mt</a:t>
            </a:r>
            <a:r>
              <a:rPr lang="en-US" sz="1680" b="0" i="0" u="none" strike="noStrike" baseline="0" noProof="0" dirty="0" smtClean="0">
                <a:effectLst/>
              </a:rPr>
              <a:t>CO</a:t>
            </a:r>
            <a:r>
              <a:rPr lang="en-US" sz="1680" b="0" i="0" u="none" strike="noStrike" baseline="-25000" noProof="0" dirty="0" smtClean="0">
                <a:effectLst/>
              </a:rPr>
              <a:t>2</a:t>
            </a:r>
            <a:r>
              <a:rPr lang="en-US" noProof="0" dirty="0" smtClean="0"/>
              <a:t>/an]</a:t>
            </a:r>
            <a:endParaRPr lang="en-US" noProof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680" b="0" i="0" u="none" strike="noStrike" kern="1200" spc="0" baseline="0" noProof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Sheet1!$A$4:$A$12</c:f>
              <c:numCache>
                <c:formatCode>General</c:formatCode>
                <c:ptCount val="9"/>
                <c:pt idx="0">
                  <c:v>2010.0</c:v>
                </c:pt>
                <c:pt idx="1">
                  <c:v>2015.0</c:v>
                </c:pt>
                <c:pt idx="2">
                  <c:v>2020.0</c:v>
                </c:pt>
                <c:pt idx="3">
                  <c:v>2025.0</c:v>
                </c:pt>
                <c:pt idx="4">
                  <c:v>2030.0</c:v>
                </c:pt>
                <c:pt idx="5">
                  <c:v>2035.0</c:v>
                </c:pt>
                <c:pt idx="6">
                  <c:v>2040.0</c:v>
                </c:pt>
                <c:pt idx="7">
                  <c:v>2045.0</c:v>
                </c:pt>
                <c:pt idx="8">
                  <c:v>2050.0</c:v>
                </c:pt>
              </c:numCache>
            </c:numRef>
          </c:xVal>
          <c:yVal>
            <c:numRef>
              <c:f>Sheet1!$D$4:$D$12</c:f>
              <c:numCache>
                <c:formatCode>General</c:formatCode>
                <c:ptCount val="9"/>
                <c:pt idx="0">
                  <c:v>1275.9</c:v>
                </c:pt>
                <c:pt idx="1">
                  <c:v>1103.9</c:v>
                </c:pt>
                <c:pt idx="2">
                  <c:v>1002.9</c:v>
                </c:pt>
                <c:pt idx="3">
                  <c:v>840.0</c:v>
                </c:pt>
                <c:pt idx="4">
                  <c:v>691.4</c:v>
                </c:pt>
                <c:pt idx="5">
                  <c:v>564.9</c:v>
                </c:pt>
                <c:pt idx="6">
                  <c:v>407.5</c:v>
                </c:pt>
                <c:pt idx="7">
                  <c:v>276.2</c:v>
                </c:pt>
                <c:pt idx="8">
                  <c:v>130.0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A85-4EC4-8379-A0436B5168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88061648"/>
        <c:axId val="1888041792"/>
      </c:scatterChart>
      <c:valAx>
        <c:axId val="1888061648"/>
        <c:scaling>
          <c:orientation val="minMax"/>
          <c:max val="2050.0"/>
          <c:min val="2010.0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in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88041792"/>
        <c:crosses val="autoZero"/>
        <c:crossBetween val="midCat"/>
      </c:valAx>
      <c:valAx>
        <c:axId val="1888041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88806164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nb-N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European energy</a:t>
            </a:r>
            <a:r>
              <a:rPr lang="en-US" sz="1600" baseline="0" dirty="0"/>
              <a:t> mix 2010-2050</a:t>
            </a:r>
            <a:endParaRPr lang="en-US" sz="16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EuropeEnergyCapacity!$A$14</c:f>
              <c:strCache>
                <c:ptCount val="1"/>
                <c:pt idx="0">
                  <c:v>Nuclear</c:v>
                </c:pt>
              </c:strCache>
            </c:strRef>
          </c:tx>
          <c:spPr>
            <a:solidFill>
              <a:srgbClr val="BF80BF"/>
            </a:solidFill>
            <a:ln w="3175">
              <a:solidFill>
                <a:schemeClr val="tx1"/>
              </a:solidFill>
            </a:ln>
            <a:effectLst/>
          </c:spPr>
          <c:cat>
            <c:numRef>
              <c:f>EuropeEnergyCapacity!$B$13:$J$13</c:f>
              <c:numCache>
                <c:formatCode>General</c:formatCode>
                <c:ptCount val="9"/>
                <c:pt idx="0">
                  <c:v>2010.0</c:v>
                </c:pt>
                <c:pt idx="1">
                  <c:v>2015.0</c:v>
                </c:pt>
                <c:pt idx="2">
                  <c:v>2020.0</c:v>
                </c:pt>
                <c:pt idx="3">
                  <c:v>2025.0</c:v>
                </c:pt>
                <c:pt idx="4">
                  <c:v>2030.0</c:v>
                </c:pt>
                <c:pt idx="5">
                  <c:v>2035.0</c:v>
                </c:pt>
                <c:pt idx="6">
                  <c:v>2040.0</c:v>
                </c:pt>
                <c:pt idx="7">
                  <c:v>2045.0</c:v>
                </c:pt>
                <c:pt idx="8">
                  <c:v>2050.0</c:v>
                </c:pt>
              </c:numCache>
            </c:numRef>
          </c:cat>
          <c:val>
            <c:numRef>
              <c:f>EuropeEnergyCapacity!$B$14:$J$14</c:f>
              <c:numCache>
                <c:formatCode>0</c:formatCode>
                <c:ptCount val="9"/>
                <c:pt idx="0">
                  <c:v>930.8550227999974</c:v>
                </c:pt>
                <c:pt idx="1">
                  <c:v>797.2175839</c:v>
                </c:pt>
                <c:pt idx="2">
                  <c:v>609.6137908</c:v>
                </c:pt>
                <c:pt idx="3">
                  <c:v>754.6685597999987</c:v>
                </c:pt>
                <c:pt idx="4">
                  <c:v>927.7185977</c:v>
                </c:pt>
                <c:pt idx="5">
                  <c:v>939.0739232</c:v>
                </c:pt>
                <c:pt idx="6">
                  <c:v>954.1854293</c:v>
                </c:pt>
                <c:pt idx="7">
                  <c:v>955.3727031</c:v>
                </c:pt>
                <c:pt idx="8">
                  <c:v>968.4902090999987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622-4D64-8421-D41A82F02112}"/>
            </c:ext>
          </c:extLst>
        </c:ser>
        <c:ser>
          <c:idx val="1"/>
          <c:order val="1"/>
          <c:tx>
            <c:strRef>
              <c:f>EuropeEnergyCapacity!$A$15</c:f>
              <c:strCache>
                <c:ptCount val="1"/>
                <c:pt idx="0">
                  <c:v>Unabated Fossil</c:v>
                </c:pt>
              </c:strCache>
            </c:strRef>
          </c:tx>
          <c:spPr>
            <a:solidFill>
              <a:srgbClr val="B3B3B3"/>
            </a:solidFill>
            <a:ln w="3175">
              <a:solidFill>
                <a:schemeClr val="tx1"/>
              </a:solidFill>
            </a:ln>
            <a:effectLst/>
          </c:spPr>
          <c:cat>
            <c:numRef>
              <c:f>EuropeEnergyCapacity!$B$13:$J$13</c:f>
              <c:numCache>
                <c:formatCode>General</c:formatCode>
                <c:ptCount val="9"/>
                <c:pt idx="0">
                  <c:v>2010.0</c:v>
                </c:pt>
                <c:pt idx="1">
                  <c:v>2015.0</c:v>
                </c:pt>
                <c:pt idx="2">
                  <c:v>2020.0</c:v>
                </c:pt>
                <c:pt idx="3">
                  <c:v>2025.0</c:v>
                </c:pt>
                <c:pt idx="4">
                  <c:v>2030.0</c:v>
                </c:pt>
                <c:pt idx="5">
                  <c:v>2035.0</c:v>
                </c:pt>
                <c:pt idx="6">
                  <c:v>2040.0</c:v>
                </c:pt>
                <c:pt idx="7">
                  <c:v>2045.0</c:v>
                </c:pt>
                <c:pt idx="8">
                  <c:v>2050.0</c:v>
                </c:pt>
              </c:numCache>
            </c:numRef>
          </c:cat>
          <c:val>
            <c:numRef>
              <c:f>EuropeEnergyCapacity!$B$15:$J$15</c:f>
              <c:numCache>
                <c:formatCode>0</c:formatCode>
                <c:ptCount val="9"/>
                <c:pt idx="0">
                  <c:v>1533.9973139</c:v>
                </c:pt>
                <c:pt idx="1">
                  <c:v>1339.0123878</c:v>
                </c:pt>
                <c:pt idx="2">
                  <c:v>1531.0734952</c:v>
                </c:pt>
                <c:pt idx="3">
                  <c:v>1352.6388874</c:v>
                </c:pt>
                <c:pt idx="4">
                  <c:v>1272.0514664</c:v>
                </c:pt>
                <c:pt idx="5">
                  <c:v>1136.2507951</c:v>
                </c:pt>
                <c:pt idx="6">
                  <c:v>819.0279373999994</c:v>
                </c:pt>
                <c:pt idx="7">
                  <c:v>507.6015415</c:v>
                </c:pt>
                <c:pt idx="8">
                  <c:v>128.976406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622-4D64-8421-D41A82F02112}"/>
            </c:ext>
          </c:extLst>
        </c:ser>
        <c:ser>
          <c:idx val="2"/>
          <c:order val="2"/>
          <c:tx>
            <c:strRef>
              <c:f>EuropeEnergyCapacity!$A$16</c:f>
              <c:strCache>
                <c:ptCount val="1"/>
                <c:pt idx="0">
                  <c:v>Lignite CCS</c:v>
                </c:pt>
              </c:strCache>
            </c:strRef>
          </c:tx>
          <c:spPr>
            <a:pattFill prst="wdUpDiag">
              <a:fgClr>
                <a:srgbClr val="604020"/>
              </a:fgClr>
              <a:bgClr>
                <a:schemeClr val="bg1"/>
              </a:bgClr>
            </a:pattFill>
            <a:ln w="3175">
              <a:solidFill>
                <a:schemeClr val="tx1"/>
              </a:solidFill>
            </a:ln>
            <a:effectLst/>
          </c:spPr>
          <c:cat>
            <c:numRef>
              <c:f>EuropeEnergyCapacity!$B$13:$J$13</c:f>
              <c:numCache>
                <c:formatCode>General</c:formatCode>
                <c:ptCount val="9"/>
                <c:pt idx="0">
                  <c:v>2010.0</c:v>
                </c:pt>
                <c:pt idx="1">
                  <c:v>2015.0</c:v>
                </c:pt>
                <c:pt idx="2">
                  <c:v>2020.0</c:v>
                </c:pt>
                <c:pt idx="3">
                  <c:v>2025.0</c:v>
                </c:pt>
                <c:pt idx="4">
                  <c:v>2030.0</c:v>
                </c:pt>
                <c:pt idx="5">
                  <c:v>2035.0</c:v>
                </c:pt>
                <c:pt idx="6">
                  <c:v>2040.0</c:v>
                </c:pt>
                <c:pt idx="7">
                  <c:v>2045.0</c:v>
                </c:pt>
                <c:pt idx="8">
                  <c:v>2050.0</c:v>
                </c:pt>
              </c:numCache>
            </c:numRef>
          </c:cat>
          <c:val>
            <c:numRef>
              <c:f>EuropeEnergyCapacity!$B$16:$J$16</c:f>
              <c:numCache>
                <c:formatCode>0</c:formatCode>
                <c:ptCount val="9"/>
                <c:pt idx="0">
                  <c:v>0.0</c:v>
                </c:pt>
                <c:pt idx="1">
                  <c:v>0.0</c:v>
                </c:pt>
                <c:pt idx="2">
                  <c:v>1.0E-7</c:v>
                </c:pt>
                <c:pt idx="3">
                  <c:v>4.0E-7</c:v>
                </c:pt>
                <c:pt idx="4">
                  <c:v>1.5E-6</c:v>
                </c:pt>
                <c:pt idx="5">
                  <c:v>82.4267298</c:v>
                </c:pt>
                <c:pt idx="6">
                  <c:v>181.6066657</c:v>
                </c:pt>
                <c:pt idx="7">
                  <c:v>198.1767153</c:v>
                </c:pt>
                <c:pt idx="8">
                  <c:v>191.7853371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622-4D64-8421-D41A82F02112}"/>
            </c:ext>
          </c:extLst>
        </c:ser>
        <c:ser>
          <c:idx val="3"/>
          <c:order val="3"/>
          <c:tx>
            <c:strRef>
              <c:f>EuropeEnergyCapacity!$A$17</c:f>
              <c:strCache>
                <c:ptCount val="1"/>
                <c:pt idx="0">
                  <c:v>Coal CCS</c:v>
                </c:pt>
              </c:strCache>
            </c:strRef>
          </c:tx>
          <c:spPr>
            <a:pattFill prst="wdUpDiag">
              <a:fgClr>
                <a:srgbClr val="AC7339"/>
              </a:fgClr>
              <a:bgClr>
                <a:schemeClr val="bg1"/>
              </a:bgClr>
            </a:pattFill>
            <a:ln w="3175">
              <a:solidFill>
                <a:schemeClr val="tx1"/>
              </a:solidFill>
            </a:ln>
            <a:effectLst/>
          </c:spPr>
          <c:cat>
            <c:numRef>
              <c:f>EuropeEnergyCapacity!$B$13:$J$13</c:f>
              <c:numCache>
                <c:formatCode>General</c:formatCode>
                <c:ptCount val="9"/>
                <c:pt idx="0">
                  <c:v>2010.0</c:v>
                </c:pt>
                <c:pt idx="1">
                  <c:v>2015.0</c:v>
                </c:pt>
                <c:pt idx="2">
                  <c:v>2020.0</c:v>
                </c:pt>
                <c:pt idx="3">
                  <c:v>2025.0</c:v>
                </c:pt>
                <c:pt idx="4">
                  <c:v>2030.0</c:v>
                </c:pt>
                <c:pt idx="5">
                  <c:v>2035.0</c:v>
                </c:pt>
                <c:pt idx="6">
                  <c:v>2040.0</c:v>
                </c:pt>
                <c:pt idx="7">
                  <c:v>2045.0</c:v>
                </c:pt>
                <c:pt idx="8">
                  <c:v>2050.0</c:v>
                </c:pt>
              </c:numCache>
            </c:numRef>
          </c:cat>
          <c:val>
            <c:numRef>
              <c:f>EuropeEnergyCapacity!$B$17:$J$17</c:f>
              <c:numCache>
                <c:formatCode>0</c:formatCode>
                <c:ptCount val="9"/>
                <c:pt idx="0">
                  <c:v>0.0</c:v>
                </c:pt>
                <c:pt idx="1">
                  <c:v>1.0E-7</c:v>
                </c:pt>
                <c:pt idx="2">
                  <c:v>2.0E-7</c:v>
                </c:pt>
                <c:pt idx="3">
                  <c:v>7.0E-7</c:v>
                </c:pt>
                <c:pt idx="4">
                  <c:v>2.3E-6</c:v>
                </c:pt>
                <c:pt idx="5">
                  <c:v>109.4416314</c:v>
                </c:pt>
                <c:pt idx="6">
                  <c:v>494.509703</c:v>
                </c:pt>
                <c:pt idx="7">
                  <c:v>682.1661827999984</c:v>
                </c:pt>
                <c:pt idx="8">
                  <c:v>642.2204518999994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622-4D64-8421-D41A82F02112}"/>
            </c:ext>
          </c:extLst>
        </c:ser>
        <c:ser>
          <c:idx val="4"/>
          <c:order val="4"/>
          <c:tx>
            <c:strRef>
              <c:f>EuropeEnergyCapacity!$A$18</c:f>
              <c:strCache>
                <c:ptCount val="1"/>
                <c:pt idx="0">
                  <c:v>Biomass Co-firing CCS</c:v>
                </c:pt>
              </c:strCache>
            </c:strRef>
          </c:tx>
          <c:spPr>
            <a:pattFill prst="wdUpDiag">
              <a:fgClr>
                <a:srgbClr val="008000"/>
              </a:fgClr>
              <a:bgClr>
                <a:schemeClr val="bg1"/>
              </a:bgClr>
            </a:pattFill>
            <a:ln w="3175">
              <a:solidFill>
                <a:schemeClr val="tx1"/>
              </a:solidFill>
            </a:ln>
            <a:effectLst/>
          </c:spPr>
          <c:cat>
            <c:numRef>
              <c:f>EuropeEnergyCapacity!$B$13:$J$13</c:f>
              <c:numCache>
                <c:formatCode>General</c:formatCode>
                <c:ptCount val="9"/>
                <c:pt idx="0">
                  <c:v>2010.0</c:v>
                </c:pt>
                <c:pt idx="1">
                  <c:v>2015.0</c:v>
                </c:pt>
                <c:pt idx="2">
                  <c:v>2020.0</c:v>
                </c:pt>
                <c:pt idx="3">
                  <c:v>2025.0</c:v>
                </c:pt>
                <c:pt idx="4">
                  <c:v>2030.0</c:v>
                </c:pt>
                <c:pt idx="5">
                  <c:v>2035.0</c:v>
                </c:pt>
                <c:pt idx="6">
                  <c:v>2040.0</c:v>
                </c:pt>
                <c:pt idx="7">
                  <c:v>2045.0</c:v>
                </c:pt>
                <c:pt idx="8">
                  <c:v>2050.0</c:v>
                </c:pt>
              </c:numCache>
            </c:numRef>
          </c:cat>
          <c:val>
            <c:numRef>
              <c:f>EuropeEnergyCapacity!$B$18:$J$18</c:f>
              <c:numCache>
                <c:formatCode>0</c:formatCode>
                <c:ptCount val="9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3.0E-7</c:v>
                </c:pt>
                <c:pt idx="4">
                  <c:v>7.0E-7</c:v>
                </c:pt>
                <c:pt idx="5">
                  <c:v>1.4E-6</c:v>
                </c:pt>
                <c:pt idx="6">
                  <c:v>1.7E-6</c:v>
                </c:pt>
                <c:pt idx="7">
                  <c:v>2.2E-6</c:v>
                </c:pt>
                <c:pt idx="8">
                  <c:v>2.2E-6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622-4D64-8421-D41A82F02112}"/>
            </c:ext>
          </c:extLst>
        </c:ser>
        <c:ser>
          <c:idx val="5"/>
          <c:order val="5"/>
          <c:tx>
            <c:strRef>
              <c:f>EuropeEnergyCapacity!$A$19</c:f>
              <c:strCache>
                <c:ptCount val="1"/>
                <c:pt idx="0">
                  <c:v>Gas CCS</c:v>
                </c:pt>
              </c:strCache>
            </c:strRef>
          </c:tx>
          <c:spPr>
            <a:pattFill prst="wdUpDiag">
              <a:fgClr>
                <a:srgbClr val="FF8000"/>
              </a:fgClr>
              <a:bgClr>
                <a:schemeClr val="bg1"/>
              </a:bgClr>
            </a:pattFill>
            <a:ln w="3175">
              <a:solidFill>
                <a:schemeClr val="tx1"/>
              </a:solidFill>
            </a:ln>
            <a:effectLst/>
          </c:spPr>
          <c:cat>
            <c:numRef>
              <c:f>EuropeEnergyCapacity!$B$13:$J$13</c:f>
              <c:numCache>
                <c:formatCode>General</c:formatCode>
                <c:ptCount val="9"/>
                <c:pt idx="0">
                  <c:v>2010.0</c:v>
                </c:pt>
                <c:pt idx="1">
                  <c:v>2015.0</c:v>
                </c:pt>
                <c:pt idx="2">
                  <c:v>2020.0</c:v>
                </c:pt>
                <c:pt idx="3">
                  <c:v>2025.0</c:v>
                </c:pt>
                <c:pt idx="4">
                  <c:v>2030.0</c:v>
                </c:pt>
                <c:pt idx="5">
                  <c:v>2035.0</c:v>
                </c:pt>
                <c:pt idx="6">
                  <c:v>2040.0</c:v>
                </c:pt>
                <c:pt idx="7">
                  <c:v>2045.0</c:v>
                </c:pt>
                <c:pt idx="8">
                  <c:v>2050.0</c:v>
                </c:pt>
              </c:numCache>
            </c:numRef>
          </c:cat>
          <c:val>
            <c:numRef>
              <c:f>EuropeEnergyCapacity!$B$19:$J$19</c:f>
              <c:numCache>
                <c:formatCode>0</c:formatCode>
                <c:ptCount val="9"/>
                <c:pt idx="0">
                  <c:v>0.0</c:v>
                </c:pt>
                <c:pt idx="1">
                  <c:v>1.0E-7</c:v>
                </c:pt>
                <c:pt idx="2">
                  <c:v>3.0E-7</c:v>
                </c:pt>
                <c:pt idx="3">
                  <c:v>9.0E-7</c:v>
                </c:pt>
                <c:pt idx="4">
                  <c:v>1.6E-6</c:v>
                </c:pt>
                <c:pt idx="5">
                  <c:v>4.9E-6</c:v>
                </c:pt>
                <c:pt idx="6">
                  <c:v>5.016494799999998</c:v>
                </c:pt>
                <c:pt idx="7">
                  <c:v>86.9428912</c:v>
                </c:pt>
                <c:pt idx="8">
                  <c:v>343.6365999999989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622-4D64-8421-D41A82F02112}"/>
            </c:ext>
          </c:extLst>
        </c:ser>
        <c:ser>
          <c:idx val="6"/>
          <c:order val="6"/>
          <c:tx>
            <c:strRef>
              <c:f>EuropeEnergyCapacity!$A$20</c:f>
              <c:strCache>
                <c:ptCount val="1"/>
                <c:pt idx="0">
                  <c:v>Hydro/Geo/Ocean</c:v>
                </c:pt>
              </c:strCache>
            </c:strRef>
          </c:tx>
          <c:spPr>
            <a:solidFill>
              <a:srgbClr val="0000CC"/>
            </a:solidFill>
            <a:ln w="3175">
              <a:solidFill>
                <a:schemeClr val="tx1"/>
              </a:solidFill>
            </a:ln>
            <a:effectLst/>
          </c:spPr>
          <c:cat>
            <c:numRef>
              <c:f>EuropeEnergyCapacity!$B$13:$J$13</c:f>
              <c:numCache>
                <c:formatCode>General</c:formatCode>
                <c:ptCount val="9"/>
                <c:pt idx="0">
                  <c:v>2010.0</c:v>
                </c:pt>
                <c:pt idx="1">
                  <c:v>2015.0</c:v>
                </c:pt>
                <c:pt idx="2">
                  <c:v>2020.0</c:v>
                </c:pt>
                <c:pt idx="3">
                  <c:v>2025.0</c:v>
                </c:pt>
                <c:pt idx="4">
                  <c:v>2030.0</c:v>
                </c:pt>
                <c:pt idx="5">
                  <c:v>2035.0</c:v>
                </c:pt>
                <c:pt idx="6">
                  <c:v>2040.0</c:v>
                </c:pt>
                <c:pt idx="7">
                  <c:v>2045.0</c:v>
                </c:pt>
                <c:pt idx="8">
                  <c:v>2050.0</c:v>
                </c:pt>
              </c:numCache>
            </c:numRef>
          </c:cat>
          <c:val>
            <c:numRef>
              <c:f>EuropeEnergyCapacity!$B$20:$J$20</c:f>
              <c:numCache>
                <c:formatCode>0</c:formatCode>
                <c:ptCount val="9"/>
                <c:pt idx="0">
                  <c:v>507.4032596999999</c:v>
                </c:pt>
                <c:pt idx="1">
                  <c:v>509.3785346999999</c:v>
                </c:pt>
                <c:pt idx="2">
                  <c:v>523.528079</c:v>
                </c:pt>
                <c:pt idx="3">
                  <c:v>522.7553245</c:v>
                </c:pt>
                <c:pt idx="4">
                  <c:v>530.5081811</c:v>
                </c:pt>
                <c:pt idx="5">
                  <c:v>533.4820990999987</c:v>
                </c:pt>
                <c:pt idx="6">
                  <c:v>534.9786133</c:v>
                </c:pt>
                <c:pt idx="7">
                  <c:v>551.7198528</c:v>
                </c:pt>
                <c:pt idx="8">
                  <c:v>553.0683263999994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0622-4D64-8421-D41A82F02112}"/>
            </c:ext>
          </c:extLst>
        </c:ser>
        <c:ser>
          <c:idx val="7"/>
          <c:order val="7"/>
          <c:tx>
            <c:strRef>
              <c:f>EuropeEnergyCapacity!$A$21</c:f>
              <c:strCache>
                <c:ptCount val="1"/>
                <c:pt idx="0">
                  <c:v>Wind Onshore</c:v>
                </c:pt>
              </c:strCache>
            </c:strRef>
          </c:tx>
          <c:spPr>
            <a:solidFill>
              <a:srgbClr val="CCCCFF"/>
            </a:solidFill>
            <a:ln w="3175">
              <a:solidFill>
                <a:schemeClr val="tx1"/>
              </a:solidFill>
            </a:ln>
            <a:effectLst/>
          </c:spPr>
          <c:cat>
            <c:numRef>
              <c:f>EuropeEnergyCapacity!$B$13:$J$13</c:f>
              <c:numCache>
                <c:formatCode>General</c:formatCode>
                <c:ptCount val="9"/>
                <c:pt idx="0">
                  <c:v>2010.0</c:v>
                </c:pt>
                <c:pt idx="1">
                  <c:v>2015.0</c:v>
                </c:pt>
                <c:pt idx="2">
                  <c:v>2020.0</c:v>
                </c:pt>
                <c:pt idx="3">
                  <c:v>2025.0</c:v>
                </c:pt>
                <c:pt idx="4">
                  <c:v>2030.0</c:v>
                </c:pt>
                <c:pt idx="5">
                  <c:v>2035.0</c:v>
                </c:pt>
                <c:pt idx="6">
                  <c:v>2040.0</c:v>
                </c:pt>
                <c:pt idx="7">
                  <c:v>2045.0</c:v>
                </c:pt>
                <c:pt idx="8">
                  <c:v>2050.0</c:v>
                </c:pt>
              </c:numCache>
            </c:numRef>
          </c:cat>
          <c:val>
            <c:numRef>
              <c:f>EuropeEnergyCapacity!$B$21:$J$21</c:f>
              <c:numCache>
                <c:formatCode>0</c:formatCode>
                <c:ptCount val="9"/>
                <c:pt idx="0">
                  <c:v>245.6443904</c:v>
                </c:pt>
                <c:pt idx="1">
                  <c:v>285.8556194</c:v>
                </c:pt>
                <c:pt idx="2">
                  <c:v>378.685938</c:v>
                </c:pt>
                <c:pt idx="3">
                  <c:v>483.2127793999999</c:v>
                </c:pt>
                <c:pt idx="4">
                  <c:v>484.7058902</c:v>
                </c:pt>
                <c:pt idx="5">
                  <c:v>499.543859</c:v>
                </c:pt>
                <c:pt idx="6">
                  <c:v>458.7809326999999</c:v>
                </c:pt>
                <c:pt idx="7">
                  <c:v>533.8285618999977</c:v>
                </c:pt>
                <c:pt idx="8">
                  <c:v>653.8028830999987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0622-4D64-8421-D41A82F02112}"/>
            </c:ext>
          </c:extLst>
        </c:ser>
        <c:ser>
          <c:idx val="8"/>
          <c:order val="8"/>
          <c:tx>
            <c:strRef>
              <c:f>EuropeEnergyCapacity!$A$22</c:f>
              <c:strCache>
                <c:ptCount val="1"/>
                <c:pt idx="0">
                  <c:v>Wind Offshore</c:v>
                </c:pt>
              </c:strCache>
            </c:strRef>
          </c:tx>
          <c:spPr>
            <a:solidFill>
              <a:srgbClr val="8080FF"/>
            </a:solidFill>
            <a:ln w="25400">
              <a:noFill/>
            </a:ln>
            <a:effectLst/>
          </c:spPr>
          <c:cat>
            <c:numRef>
              <c:f>EuropeEnergyCapacity!$B$13:$J$13</c:f>
              <c:numCache>
                <c:formatCode>General</c:formatCode>
                <c:ptCount val="9"/>
                <c:pt idx="0">
                  <c:v>2010.0</c:v>
                </c:pt>
                <c:pt idx="1">
                  <c:v>2015.0</c:v>
                </c:pt>
                <c:pt idx="2">
                  <c:v>2020.0</c:v>
                </c:pt>
                <c:pt idx="3">
                  <c:v>2025.0</c:v>
                </c:pt>
                <c:pt idx="4">
                  <c:v>2030.0</c:v>
                </c:pt>
                <c:pt idx="5">
                  <c:v>2035.0</c:v>
                </c:pt>
                <c:pt idx="6">
                  <c:v>2040.0</c:v>
                </c:pt>
                <c:pt idx="7">
                  <c:v>2045.0</c:v>
                </c:pt>
                <c:pt idx="8">
                  <c:v>2050.0</c:v>
                </c:pt>
              </c:numCache>
            </c:numRef>
          </c:cat>
          <c:val>
            <c:numRef>
              <c:f>EuropeEnergyCapacity!$B$22:$J$22</c:f>
              <c:numCache>
                <c:formatCode>0</c:formatCode>
                <c:ptCount val="9"/>
                <c:pt idx="0">
                  <c:v>33.9561419</c:v>
                </c:pt>
                <c:pt idx="1">
                  <c:v>33.9242106</c:v>
                </c:pt>
                <c:pt idx="2">
                  <c:v>33.84535</c:v>
                </c:pt>
                <c:pt idx="3">
                  <c:v>33.8247482</c:v>
                </c:pt>
                <c:pt idx="4">
                  <c:v>33.9004195</c:v>
                </c:pt>
                <c:pt idx="5">
                  <c:v>33.9174109</c:v>
                </c:pt>
                <c:pt idx="6">
                  <c:v>16.9737233</c:v>
                </c:pt>
                <c:pt idx="7">
                  <c:v>5.0E-7</c:v>
                </c:pt>
                <c:pt idx="8">
                  <c:v>8.0E-7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622-4D64-8421-D41A82F02112}"/>
            </c:ext>
          </c:extLst>
        </c:ser>
        <c:ser>
          <c:idx val="9"/>
          <c:order val="9"/>
          <c:tx>
            <c:strRef>
              <c:f>EuropeEnergyCapacity!$A$23</c:f>
              <c:strCache>
                <c:ptCount val="1"/>
                <c:pt idx="0">
                  <c:v>Solar PV</c:v>
                </c:pt>
              </c:strCache>
            </c:strRef>
          </c:tx>
          <c:spPr>
            <a:solidFill>
              <a:srgbClr val="E8DE17"/>
            </a:solidFill>
            <a:ln w="3175">
              <a:solidFill>
                <a:sysClr val="windowText" lastClr="000000"/>
              </a:solidFill>
            </a:ln>
            <a:effectLst/>
          </c:spPr>
          <c:cat>
            <c:numRef>
              <c:f>EuropeEnergyCapacity!$B$13:$J$13</c:f>
              <c:numCache>
                <c:formatCode>General</c:formatCode>
                <c:ptCount val="9"/>
                <c:pt idx="0">
                  <c:v>2010.0</c:v>
                </c:pt>
                <c:pt idx="1">
                  <c:v>2015.0</c:v>
                </c:pt>
                <c:pt idx="2">
                  <c:v>2020.0</c:v>
                </c:pt>
                <c:pt idx="3">
                  <c:v>2025.0</c:v>
                </c:pt>
                <c:pt idx="4">
                  <c:v>2030.0</c:v>
                </c:pt>
                <c:pt idx="5">
                  <c:v>2035.0</c:v>
                </c:pt>
                <c:pt idx="6">
                  <c:v>2040.0</c:v>
                </c:pt>
                <c:pt idx="7">
                  <c:v>2045.0</c:v>
                </c:pt>
                <c:pt idx="8">
                  <c:v>2050.0</c:v>
                </c:pt>
              </c:numCache>
            </c:numRef>
          </c:cat>
          <c:val>
            <c:numRef>
              <c:f>EuropeEnergyCapacity!$B$23:$J$23</c:f>
              <c:numCache>
                <c:formatCode>0</c:formatCode>
                <c:ptCount val="9"/>
                <c:pt idx="0">
                  <c:v>89.62601119999975</c:v>
                </c:pt>
                <c:pt idx="1">
                  <c:v>89.6250296</c:v>
                </c:pt>
                <c:pt idx="2">
                  <c:v>89.62501399999998</c:v>
                </c:pt>
                <c:pt idx="3">
                  <c:v>100.7659387</c:v>
                </c:pt>
                <c:pt idx="4">
                  <c:v>100.7636813</c:v>
                </c:pt>
                <c:pt idx="5">
                  <c:v>129.2153014</c:v>
                </c:pt>
                <c:pt idx="6">
                  <c:v>135.0126688</c:v>
                </c:pt>
                <c:pt idx="7">
                  <c:v>232.4721025</c:v>
                </c:pt>
                <c:pt idx="8">
                  <c:v>403.3764514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0622-4D64-8421-D41A82F021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88544176"/>
        <c:axId val="2088240576"/>
      </c:areaChart>
      <c:catAx>
        <c:axId val="2088544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88240576"/>
        <c:crosses val="autoZero"/>
        <c:auto val="1"/>
        <c:lblAlgn val="ctr"/>
        <c:lblOffset val="0"/>
        <c:noMultiLvlLbl val="0"/>
      </c:catAx>
      <c:valAx>
        <c:axId val="2088240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/>
                  <a:t>Annual</a:t>
                </a:r>
                <a:r>
                  <a:rPr lang="en-US" sz="1400" baseline="0" dirty="0"/>
                  <a:t> generation [TWh]</a:t>
                </a:r>
                <a:endParaRPr lang="en-US" sz="1400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8854417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European generating capacity 2010-2050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EuropeEnergyCapacity!$M$14</c:f>
              <c:strCache>
                <c:ptCount val="1"/>
                <c:pt idx="0">
                  <c:v>Nuclear</c:v>
                </c:pt>
              </c:strCache>
            </c:strRef>
          </c:tx>
          <c:spPr>
            <a:solidFill>
              <a:srgbClr val="BF80BF"/>
            </a:solidFill>
            <a:ln w="3175">
              <a:solidFill>
                <a:schemeClr val="tx1"/>
              </a:solidFill>
            </a:ln>
            <a:effectLst/>
          </c:spPr>
          <c:cat>
            <c:numRef>
              <c:f>EuropeEnergyCapacity!$N$13:$V$13</c:f>
              <c:numCache>
                <c:formatCode>General</c:formatCode>
                <c:ptCount val="9"/>
                <c:pt idx="0">
                  <c:v>2010.0</c:v>
                </c:pt>
                <c:pt idx="1">
                  <c:v>2015.0</c:v>
                </c:pt>
                <c:pt idx="2">
                  <c:v>2020.0</c:v>
                </c:pt>
                <c:pt idx="3">
                  <c:v>2025.0</c:v>
                </c:pt>
                <c:pt idx="4">
                  <c:v>2030.0</c:v>
                </c:pt>
                <c:pt idx="5">
                  <c:v>2035.0</c:v>
                </c:pt>
                <c:pt idx="6">
                  <c:v>2040.0</c:v>
                </c:pt>
                <c:pt idx="7">
                  <c:v>2045.0</c:v>
                </c:pt>
                <c:pt idx="8">
                  <c:v>2050.0</c:v>
                </c:pt>
              </c:numCache>
            </c:numRef>
          </c:cat>
          <c:val>
            <c:numRef>
              <c:f>EuropeEnergyCapacity!$N$14:$V$14</c:f>
              <c:numCache>
                <c:formatCode>0.0</c:formatCode>
                <c:ptCount val="9"/>
                <c:pt idx="0">
                  <c:v>126.447</c:v>
                </c:pt>
                <c:pt idx="1">
                  <c:v>108.383162</c:v>
                </c:pt>
                <c:pt idx="2">
                  <c:v>90.989102</c:v>
                </c:pt>
                <c:pt idx="3">
                  <c:v>109.23262</c:v>
                </c:pt>
                <c:pt idx="4">
                  <c:v>132.079912</c:v>
                </c:pt>
                <c:pt idx="5">
                  <c:v>131.601761</c:v>
                </c:pt>
                <c:pt idx="6">
                  <c:v>130.74853</c:v>
                </c:pt>
                <c:pt idx="7">
                  <c:v>130.630549</c:v>
                </c:pt>
                <c:pt idx="8">
                  <c:v>137.014023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FA0-4E72-9018-B566E6458A54}"/>
            </c:ext>
          </c:extLst>
        </c:ser>
        <c:ser>
          <c:idx val="1"/>
          <c:order val="1"/>
          <c:tx>
            <c:strRef>
              <c:f>EuropeEnergyCapacity!$M$15</c:f>
              <c:strCache>
                <c:ptCount val="1"/>
                <c:pt idx="0">
                  <c:v>Unabated Fossil</c:v>
                </c:pt>
              </c:strCache>
            </c:strRef>
          </c:tx>
          <c:spPr>
            <a:solidFill>
              <a:srgbClr val="B3B3B3"/>
            </a:solidFill>
            <a:ln w="3175">
              <a:solidFill>
                <a:schemeClr val="tx1"/>
              </a:solidFill>
            </a:ln>
            <a:effectLst/>
          </c:spPr>
          <c:cat>
            <c:numRef>
              <c:f>EuropeEnergyCapacity!$N$13:$V$13</c:f>
              <c:numCache>
                <c:formatCode>General</c:formatCode>
                <c:ptCount val="9"/>
                <c:pt idx="0">
                  <c:v>2010.0</c:v>
                </c:pt>
                <c:pt idx="1">
                  <c:v>2015.0</c:v>
                </c:pt>
                <c:pt idx="2">
                  <c:v>2020.0</c:v>
                </c:pt>
                <c:pt idx="3">
                  <c:v>2025.0</c:v>
                </c:pt>
                <c:pt idx="4">
                  <c:v>2030.0</c:v>
                </c:pt>
                <c:pt idx="5">
                  <c:v>2035.0</c:v>
                </c:pt>
                <c:pt idx="6">
                  <c:v>2040.0</c:v>
                </c:pt>
                <c:pt idx="7">
                  <c:v>2045.0</c:v>
                </c:pt>
                <c:pt idx="8">
                  <c:v>2050.0</c:v>
                </c:pt>
              </c:numCache>
            </c:numRef>
          </c:cat>
          <c:val>
            <c:numRef>
              <c:f>EuropeEnergyCapacity!$N$15:$V$15</c:f>
              <c:numCache>
                <c:formatCode>0.0</c:formatCode>
                <c:ptCount val="9"/>
                <c:pt idx="0">
                  <c:v>482.683836</c:v>
                </c:pt>
                <c:pt idx="1">
                  <c:v>412.7568099999999</c:v>
                </c:pt>
                <c:pt idx="2">
                  <c:v>376.9999339999989</c:v>
                </c:pt>
                <c:pt idx="3">
                  <c:v>318.356416</c:v>
                </c:pt>
                <c:pt idx="4">
                  <c:v>281.0694670000001</c:v>
                </c:pt>
                <c:pt idx="5">
                  <c:v>264.743696</c:v>
                </c:pt>
                <c:pt idx="6">
                  <c:v>211.932855</c:v>
                </c:pt>
                <c:pt idx="7">
                  <c:v>195.475718</c:v>
                </c:pt>
                <c:pt idx="8">
                  <c:v>185.102544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FA0-4E72-9018-B566E6458A54}"/>
            </c:ext>
          </c:extLst>
        </c:ser>
        <c:ser>
          <c:idx val="2"/>
          <c:order val="2"/>
          <c:tx>
            <c:strRef>
              <c:f>EuropeEnergyCapacity!$M$16</c:f>
              <c:strCache>
                <c:ptCount val="1"/>
                <c:pt idx="0">
                  <c:v>Lignite CCS</c:v>
                </c:pt>
              </c:strCache>
            </c:strRef>
          </c:tx>
          <c:spPr>
            <a:pattFill prst="wdUpDiag">
              <a:fgClr>
                <a:srgbClr val="604020"/>
              </a:fgClr>
              <a:bgClr>
                <a:schemeClr val="bg1"/>
              </a:bgClr>
            </a:pattFill>
            <a:ln w="3175">
              <a:solidFill>
                <a:schemeClr val="tx1"/>
              </a:solidFill>
            </a:ln>
            <a:effectLst/>
          </c:spPr>
          <c:cat>
            <c:numRef>
              <c:f>EuropeEnergyCapacity!$N$13:$V$13</c:f>
              <c:numCache>
                <c:formatCode>General</c:formatCode>
                <c:ptCount val="9"/>
                <c:pt idx="0">
                  <c:v>2010.0</c:v>
                </c:pt>
                <c:pt idx="1">
                  <c:v>2015.0</c:v>
                </c:pt>
                <c:pt idx="2">
                  <c:v>2020.0</c:v>
                </c:pt>
                <c:pt idx="3">
                  <c:v>2025.0</c:v>
                </c:pt>
                <c:pt idx="4">
                  <c:v>2030.0</c:v>
                </c:pt>
                <c:pt idx="5">
                  <c:v>2035.0</c:v>
                </c:pt>
                <c:pt idx="6">
                  <c:v>2040.0</c:v>
                </c:pt>
                <c:pt idx="7">
                  <c:v>2045.0</c:v>
                </c:pt>
                <c:pt idx="8">
                  <c:v>2050.0</c:v>
                </c:pt>
              </c:numCache>
            </c:numRef>
          </c:cat>
          <c:val>
            <c:numRef>
              <c:f>EuropeEnergyCapacity!$N$16:$V$16</c:f>
              <c:numCache>
                <c:formatCode>0.0</c:formatCode>
                <c:ptCount val="9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11.806119</c:v>
                </c:pt>
                <c:pt idx="6">
                  <c:v>26.161327</c:v>
                </c:pt>
                <c:pt idx="7">
                  <c:v>28.94353699999988</c:v>
                </c:pt>
                <c:pt idx="8">
                  <c:v>29.43016500000001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FA0-4E72-9018-B566E6458A54}"/>
            </c:ext>
          </c:extLst>
        </c:ser>
        <c:ser>
          <c:idx val="3"/>
          <c:order val="3"/>
          <c:tx>
            <c:strRef>
              <c:f>EuropeEnergyCapacity!$M$17</c:f>
              <c:strCache>
                <c:ptCount val="1"/>
                <c:pt idx="0">
                  <c:v>Coal CCS</c:v>
                </c:pt>
              </c:strCache>
            </c:strRef>
          </c:tx>
          <c:spPr>
            <a:pattFill prst="wdUpDiag">
              <a:fgClr>
                <a:srgbClr val="AC7339"/>
              </a:fgClr>
              <a:bgClr>
                <a:schemeClr val="bg1"/>
              </a:bgClr>
            </a:pattFill>
            <a:ln w="3175">
              <a:solidFill>
                <a:schemeClr val="tx1"/>
              </a:solidFill>
            </a:ln>
            <a:effectLst/>
          </c:spPr>
          <c:cat>
            <c:numRef>
              <c:f>EuropeEnergyCapacity!$N$13:$V$13</c:f>
              <c:numCache>
                <c:formatCode>General</c:formatCode>
                <c:ptCount val="9"/>
                <c:pt idx="0">
                  <c:v>2010.0</c:v>
                </c:pt>
                <c:pt idx="1">
                  <c:v>2015.0</c:v>
                </c:pt>
                <c:pt idx="2">
                  <c:v>2020.0</c:v>
                </c:pt>
                <c:pt idx="3">
                  <c:v>2025.0</c:v>
                </c:pt>
                <c:pt idx="4">
                  <c:v>2030.0</c:v>
                </c:pt>
                <c:pt idx="5">
                  <c:v>2035.0</c:v>
                </c:pt>
                <c:pt idx="6">
                  <c:v>2040.0</c:v>
                </c:pt>
                <c:pt idx="7">
                  <c:v>2045.0</c:v>
                </c:pt>
                <c:pt idx="8">
                  <c:v>2050.0</c:v>
                </c:pt>
              </c:numCache>
            </c:numRef>
          </c:cat>
          <c:val>
            <c:numRef>
              <c:f>EuropeEnergyCapacity!$N$17:$V$17</c:f>
              <c:numCache>
                <c:formatCode>0.0</c:formatCode>
                <c:ptCount val="9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15.700588</c:v>
                </c:pt>
                <c:pt idx="6">
                  <c:v>72.12355599999998</c:v>
                </c:pt>
                <c:pt idx="7">
                  <c:v>100.509691</c:v>
                </c:pt>
                <c:pt idx="8">
                  <c:v>100.509691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FA0-4E72-9018-B566E6458A54}"/>
            </c:ext>
          </c:extLst>
        </c:ser>
        <c:ser>
          <c:idx val="4"/>
          <c:order val="4"/>
          <c:tx>
            <c:strRef>
              <c:f>EuropeEnergyCapacity!$M$18</c:f>
              <c:strCache>
                <c:ptCount val="1"/>
                <c:pt idx="0">
                  <c:v>Biomass Co-firing CCS</c:v>
                </c:pt>
              </c:strCache>
            </c:strRef>
          </c:tx>
          <c:spPr>
            <a:pattFill prst="wdUpDiag">
              <a:fgClr>
                <a:srgbClr val="008000"/>
              </a:fgClr>
              <a:bgClr>
                <a:schemeClr val="bg1"/>
              </a:bgClr>
            </a:pattFill>
            <a:ln w="3175">
              <a:solidFill>
                <a:schemeClr val="tx1"/>
              </a:solidFill>
            </a:ln>
            <a:effectLst/>
          </c:spPr>
          <c:cat>
            <c:numRef>
              <c:f>EuropeEnergyCapacity!$N$13:$V$13</c:f>
              <c:numCache>
                <c:formatCode>General</c:formatCode>
                <c:ptCount val="9"/>
                <c:pt idx="0">
                  <c:v>2010.0</c:v>
                </c:pt>
                <c:pt idx="1">
                  <c:v>2015.0</c:v>
                </c:pt>
                <c:pt idx="2">
                  <c:v>2020.0</c:v>
                </c:pt>
                <c:pt idx="3">
                  <c:v>2025.0</c:v>
                </c:pt>
                <c:pt idx="4">
                  <c:v>2030.0</c:v>
                </c:pt>
                <c:pt idx="5">
                  <c:v>2035.0</c:v>
                </c:pt>
                <c:pt idx="6">
                  <c:v>2040.0</c:v>
                </c:pt>
                <c:pt idx="7">
                  <c:v>2045.0</c:v>
                </c:pt>
                <c:pt idx="8">
                  <c:v>2050.0</c:v>
                </c:pt>
              </c:numCache>
            </c:numRef>
          </c:cat>
          <c:val>
            <c:numRef>
              <c:f>EuropeEnergyCapacity!$N$18:$V$18</c:f>
              <c:numCache>
                <c:formatCode>0.0</c:formatCode>
                <c:ptCount val="9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0.0</c:v>
                </c:pt>
                <c:pt idx="7">
                  <c:v>0.0</c:v>
                </c:pt>
                <c:pt idx="8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FA0-4E72-9018-B566E6458A54}"/>
            </c:ext>
          </c:extLst>
        </c:ser>
        <c:ser>
          <c:idx val="5"/>
          <c:order val="5"/>
          <c:tx>
            <c:strRef>
              <c:f>EuropeEnergyCapacity!$M$19</c:f>
              <c:strCache>
                <c:ptCount val="1"/>
                <c:pt idx="0">
                  <c:v>Gas CCS</c:v>
                </c:pt>
              </c:strCache>
            </c:strRef>
          </c:tx>
          <c:spPr>
            <a:pattFill prst="wdUpDiag">
              <a:fgClr>
                <a:srgbClr val="FF8000"/>
              </a:fgClr>
              <a:bgClr>
                <a:schemeClr val="bg1"/>
              </a:bgClr>
            </a:pattFill>
            <a:ln w="3175">
              <a:solidFill>
                <a:schemeClr val="tx1"/>
              </a:solidFill>
            </a:ln>
            <a:effectLst/>
          </c:spPr>
          <c:cat>
            <c:numRef>
              <c:f>EuropeEnergyCapacity!$N$13:$V$13</c:f>
              <c:numCache>
                <c:formatCode>General</c:formatCode>
                <c:ptCount val="9"/>
                <c:pt idx="0">
                  <c:v>2010.0</c:v>
                </c:pt>
                <c:pt idx="1">
                  <c:v>2015.0</c:v>
                </c:pt>
                <c:pt idx="2">
                  <c:v>2020.0</c:v>
                </c:pt>
                <c:pt idx="3">
                  <c:v>2025.0</c:v>
                </c:pt>
                <c:pt idx="4">
                  <c:v>2030.0</c:v>
                </c:pt>
                <c:pt idx="5">
                  <c:v>2035.0</c:v>
                </c:pt>
                <c:pt idx="6">
                  <c:v>2040.0</c:v>
                </c:pt>
                <c:pt idx="7">
                  <c:v>2045.0</c:v>
                </c:pt>
                <c:pt idx="8">
                  <c:v>2050.0</c:v>
                </c:pt>
              </c:numCache>
            </c:numRef>
          </c:cat>
          <c:val>
            <c:numRef>
              <c:f>EuropeEnergyCapacity!$N$19:$V$19</c:f>
              <c:numCache>
                <c:formatCode>0.0</c:formatCode>
                <c:ptCount val="9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  <c:pt idx="6">
                  <c:v>1.901549</c:v>
                </c:pt>
                <c:pt idx="7">
                  <c:v>13.930605</c:v>
                </c:pt>
                <c:pt idx="8">
                  <c:v>63.33759300000001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FA0-4E72-9018-B566E6458A54}"/>
            </c:ext>
          </c:extLst>
        </c:ser>
        <c:ser>
          <c:idx val="6"/>
          <c:order val="6"/>
          <c:tx>
            <c:strRef>
              <c:f>EuropeEnergyCapacity!$M$20</c:f>
              <c:strCache>
                <c:ptCount val="1"/>
                <c:pt idx="0">
                  <c:v>Hydro/Geo/Ocean</c:v>
                </c:pt>
              </c:strCache>
            </c:strRef>
          </c:tx>
          <c:spPr>
            <a:solidFill>
              <a:srgbClr val="0000CC"/>
            </a:solidFill>
            <a:ln w="3175">
              <a:solidFill>
                <a:schemeClr val="tx1"/>
              </a:solidFill>
            </a:ln>
            <a:effectLst/>
          </c:spPr>
          <c:cat>
            <c:numRef>
              <c:f>EuropeEnergyCapacity!$N$13:$V$13</c:f>
              <c:numCache>
                <c:formatCode>General</c:formatCode>
                <c:ptCount val="9"/>
                <c:pt idx="0">
                  <c:v>2010.0</c:v>
                </c:pt>
                <c:pt idx="1">
                  <c:v>2015.0</c:v>
                </c:pt>
                <c:pt idx="2">
                  <c:v>2020.0</c:v>
                </c:pt>
                <c:pt idx="3">
                  <c:v>2025.0</c:v>
                </c:pt>
                <c:pt idx="4">
                  <c:v>2030.0</c:v>
                </c:pt>
                <c:pt idx="5">
                  <c:v>2035.0</c:v>
                </c:pt>
                <c:pt idx="6">
                  <c:v>2040.0</c:v>
                </c:pt>
                <c:pt idx="7">
                  <c:v>2045.0</c:v>
                </c:pt>
                <c:pt idx="8">
                  <c:v>2050.0</c:v>
                </c:pt>
              </c:numCache>
            </c:numRef>
          </c:cat>
          <c:val>
            <c:numRef>
              <c:f>EuropeEnergyCapacity!$N$20:$V$20</c:f>
              <c:numCache>
                <c:formatCode>0.0</c:formatCode>
                <c:ptCount val="9"/>
                <c:pt idx="0">
                  <c:v>152.9588</c:v>
                </c:pt>
                <c:pt idx="1">
                  <c:v>153.004701</c:v>
                </c:pt>
                <c:pt idx="2">
                  <c:v>154.508154</c:v>
                </c:pt>
                <c:pt idx="3">
                  <c:v>154.883154</c:v>
                </c:pt>
                <c:pt idx="4">
                  <c:v>155.918093</c:v>
                </c:pt>
                <c:pt idx="5">
                  <c:v>156.575355</c:v>
                </c:pt>
                <c:pt idx="6">
                  <c:v>157.075355</c:v>
                </c:pt>
                <c:pt idx="7">
                  <c:v>160.243126</c:v>
                </c:pt>
                <c:pt idx="8">
                  <c:v>160.562641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0FA0-4E72-9018-B566E6458A54}"/>
            </c:ext>
          </c:extLst>
        </c:ser>
        <c:ser>
          <c:idx val="7"/>
          <c:order val="7"/>
          <c:tx>
            <c:strRef>
              <c:f>EuropeEnergyCapacity!$M$21</c:f>
              <c:strCache>
                <c:ptCount val="1"/>
                <c:pt idx="0">
                  <c:v>Wind Onshore</c:v>
                </c:pt>
              </c:strCache>
            </c:strRef>
          </c:tx>
          <c:spPr>
            <a:solidFill>
              <a:srgbClr val="CCCCFF"/>
            </a:solidFill>
            <a:ln w="3175">
              <a:solidFill>
                <a:schemeClr val="tx1"/>
              </a:solidFill>
            </a:ln>
            <a:effectLst/>
          </c:spPr>
          <c:cat>
            <c:numRef>
              <c:f>EuropeEnergyCapacity!$N$13:$V$13</c:f>
              <c:numCache>
                <c:formatCode>General</c:formatCode>
                <c:ptCount val="9"/>
                <c:pt idx="0">
                  <c:v>2010.0</c:v>
                </c:pt>
                <c:pt idx="1">
                  <c:v>2015.0</c:v>
                </c:pt>
                <c:pt idx="2">
                  <c:v>2020.0</c:v>
                </c:pt>
                <c:pt idx="3">
                  <c:v>2025.0</c:v>
                </c:pt>
                <c:pt idx="4">
                  <c:v>2030.0</c:v>
                </c:pt>
                <c:pt idx="5">
                  <c:v>2035.0</c:v>
                </c:pt>
                <c:pt idx="6">
                  <c:v>2040.0</c:v>
                </c:pt>
                <c:pt idx="7">
                  <c:v>2045.0</c:v>
                </c:pt>
                <c:pt idx="8">
                  <c:v>2050.0</c:v>
                </c:pt>
              </c:numCache>
            </c:numRef>
          </c:cat>
          <c:val>
            <c:numRef>
              <c:f>EuropeEnergyCapacity!$N$21:$V$21</c:f>
              <c:numCache>
                <c:formatCode>0.0</c:formatCode>
                <c:ptCount val="9"/>
                <c:pt idx="0">
                  <c:v>121.915699</c:v>
                </c:pt>
                <c:pt idx="1">
                  <c:v>135.125728</c:v>
                </c:pt>
                <c:pt idx="2">
                  <c:v>166.099303</c:v>
                </c:pt>
                <c:pt idx="3">
                  <c:v>202.245852</c:v>
                </c:pt>
                <c:pt idx="4">
                  <c:v>202.245852</c:v>
                </c:pt>
                <c:pt idx="5">
                  <c:v>207.066541</c:v>
                </c:pt>
                <c:pt idx="6">
                  <c:v>170.952219</c:v>
                </c:pt>
                <c:pt idx="7">
                  <c:v>191.985698</c:v>
                </c:pt>
                <c:pt idx="8">
                  <c:v>240.781832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0FA0-4E72-9018-B566E6458A54}"/>
            </c:ext>
          </c:extLst>
        </c:ser>
        <c:ser>
          <c:idx val="8"/>
          <c:order val="8"/>
          <c:tx>
            <c:strRef>
              <c:f>EuropeEnergyCapacity!$M$22</c:f>
              <c:strCache>
                <c:ptCount val="1"/>
                <c:pt idx="0">
                  <c:v>Wind Offshore</c:v>
                </c:pt>
              </c:strCache>
            </c:strRef>
          </c:tx>
          <c:spPr>
            <a:solidFill>
              <a:srgbClr val="8080FF"/>
            </a:solidFill>
            <a:ln w="25400">
              <a:noFill/>
            </a:ln>
            <a:effectLst/>
          </c:spPr>
          <c:cat>
            <c:numRef>
              <c:f>EuropeEnergyCapacity!$N$13:$V$13</c:f>
              <c:numCache>
                <c:formatCode>General</c:formatCode>
                <c:ptCount val="9"/>
                <c:pt idx="0">
                  <c:v>2010.0</c:v>
                </c:pt>
                <c:pt idx="1">
                  <c:v>2015.0</c:v>
                </c:pt>
                <c:pt idx="2">
                  <c:v>2020.0</c:v>
                </c:pt>
                <c:pt idx="3">
                  <c:v>2025.0</c:v>
                </c:pt>
                <c:pt idx="4">
                  <c:v>2030.0</c:v>
                </c:pt>
                <c:pt idx="5">
                  <c:v>2035.0</c:v>
                </c:pt>
                <c:pt idx="6">
                  <c:v>2040.0</c:v>
                </c:pt>
                <c:pt idx="7">
                  <c:v>2045.0</c:v>
                </c:pt>
                <c:pt idx="8">
                  <c:v>2050.0</c:v>
                </c:pt>
              </c:numCache>
            </c:numRef>
          </c:cat>
          <c:val>
            <c:numRef>
              <c:f>EuropeEnergyCapacity!$N$22:$V$22</c:f>
              <c:numCache>
                <c:formatCode>0.0</c:formatCode>
                <c:ptCount val="9"/>
                <c:pt idx="0">
                  <c:v>9.243004000000001</c:v>
                </c:pt>
                <c:pt idx="1">
                  <c:v>9.243004000000001</c:v>
                </c:pt>
                <c:pt idx="2">
                  <c:v>9.243004000000001</c:v>
                </c:pt>
                <c:pt idx="3">
                  <c:v>9.243004000000001</c:v>
                </c:pt>
                <c:pt idx="4">
                  <c:v>9.243004000000001</c:v>
                </c:pt>
                <c:pt idx="5">
                  <c:v>9.243004000000001</c:v>
                </c:pt>
                <c:pt idx="6">
                  <c:v>4.621501999999987</c:v>
                </c:pt>
                <c:pt idx="7">
                  <c:v>0.0</c:v>
                </c:pt>
                <c:pt idx="8">
                  <c:v>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FA0-4E72-9018-B566E6458A54}"/>
            </c:ext>
          </c:extLst>
        </c:ser>
        <c:ser>
          <c:idx val="9"/>
          <c:order val="9"/>
          <c:tx>
            <c:strRef>
              <c:f>EuropeEnergyCapacity!$M$23</c:f>
              <c:strCache>
                <c:ptCount val="1"/>
                <c:pt idx="0">
                  <c:v>Solar PV</c:v>
                </c:pt>
              </c:strCache>
            </c:strRef>
          </c:tx>
          <c:spPr>
            <a:solidFill>
              <a:srgbClr val="E8DE17"/>
            </a:solidFill>
            <a:ln w="3175">
              <a:solidFill>
                <a:sysClr val="windowText" lastClr="000000"/>
              </a:solidFill>
            </a:ln>
            <a:effectLst/>
          </c:spPr>
          <c:cat>
            <c:numRef>
              <c:f>EuropeEnergyCapacity!$N$13:$V$13</c:f>
              <c:numCache>
                <c:formatCode>General</c:formatCode>
                <c:ptCount val="9"/>
                <c:pt idx="0">
                  <c:v>2010.0</c:v>
                </c:pt>
                <c:pt idx="1">
                  <c:v>2015.0</c:v>
                </c:pt>
                <c:pt idx="2">
                  <c:v>2020.0</c:v>
                </c:pt>
                <c:pt idx="3">
                  <c:v>2025.0</c:v>
                </c:pt>
                <c:pt idx="4">
                  <c:v>2030.0</c:v>
                </c:pt>
                <c:pt idx="5">
                  <c:v>2035.0</c:v>
                </c:pt>
                <c:pt idx="6">
                  <c:v>2040.0</c:v>
                </c:pt>
                <c:pt idx="7">
                  <c:v>2045.0</c:v>
                </c:pt>
                <c:pt idx="8">
                  <c:v>2050.0</c:v>
                </c:pt>
              </c:numCache>
            </c:numRef>
          </c:cat>
          <c:val>
            <c:numRef>
              <c:f>EuropeEnergyCapacity!$N$23:$V$23</c:f>
              <c:numCache>
                <c:formatCode>0.0</c:formatCode>
                <c:ptCount val="9"/>
                <c:pt idx="0">
                  <c:v>87.31110000000002</c:v>
                </c:pt>
                <c:pt idx="1">
                  <c:v>87.31110000000002</c:v>
                </c:pt>
                <c:pt idx="2">
                  <c:v>87.31110000000002</c:v>
                </c:pt>
                <c:pt idx="3">
                  <c:v>94.957901</c:v>
                </c:pt>
                <c:pt idx="4">
                  <c:v>94.957901</c:v>
                </c:pt>
                <c:pt idx="5">
                  <c:v>114.843601</c:v>
                </c:pt>
                <c:pt idx="6">
                  <c:v>110.781533</c:v>
                </c:pt>
                <c:pt idx="7">
                  <c:v>180.868724</c:v>
                </c:pt>
                <c:pt idx="8">
                  <c:v>347.182214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0FA0-4E72-9018-B566E6458A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88166752"/>
        <c:axId val="2087998032"/>
      </c:areaChart>
      <c:catAx>
        <c:axId val="2088166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87998032"/>
        <c:crosses val="autoZero"/>
        <c:auto val="1"/>
        <c:lblAlgn val="ctr"/>
        <c:lblOffset val="0"/>
        <c:noMultiLvlLbl val="0"/>
      </c:catAx>
      <c:valAx>
        <c:axId val="2087998032"/>
        <c:scaling>
          <c:orientation val="minMax"/>
          <c:max val="180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Generating</a:t>
                </a:r>
                <a:r>
                  <a:rPr lang="en-US" baseline="0" dirty="0"/>
                  <a:t> </a:t>
                </a:r>
                <a:r>
                  <a:rPr lang="en-US" baseline="0" dirty="0" smtClean="0"/>
                  <a:t>capacity </a:t>
                </a:r>
                <a:r>
                  <a:rPr lang="en-US" baseline="0" dirty="0"/>
                  <a:t>[GW]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208816675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image" Target="../media/image7.png"/><Relationship Id="rId2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image" Target="../media/image7.png"/><Relationship Id="rId2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1F958B-E5BA-45D0-8280-C8E762697944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6C0A3F-04BC-4F65-9C16-1FB5FBD8C42E}">
      <dgm:prSet phldrT="[Text]"/>
      <dgm:spPr/>
      <dgm:t>
        <a:bodyPr/>
        <a:lstStyle/>
        <a:p>
          <a:r>
            <a:rPr lang="en-US" dirty="0" smtClean="0"/>
            <a:t>?</a:t>
          </a:r>
          <a:endParaRPr lang="en-US" dirty="0"/>
        </a:p>
      </dgm:t>
    </dgm:pt>
    <dgm:pt modelId="{6DC10F92-276C-4688-BD3A-5FABAFAC42D9}" type="parTrans" cxnId="{9B2364B7-B030-4776-A345-9DD11DE653E7}">
      <dgm:prSet/>
      <dgm:spPr/>
      <dgm:t>
        <a:bodyPr/>
        <a:lstStyle/>
        <a:p>
          <a:endParaRPr lang="en-US"/>
        </a:p>
      </dgm:t>
    </dgm:pt>
    <dgm:pt modelId="{BAA370B6-A12F-4928-AF84-FF694BED8F9E}" type="sibTrans" cxnId="{9B2364B7-B030-4776-A345-9DD11DE653E7}">
      <dgm:prSet/>
      <dgm:spPr/>
      <dgm:t>
        <a:bodyPr/>
        <a:lstStyle/>
        <a:p>
          <a:endParaRPr lang="en-US"/>
        </a:p>
      </dgm:t>
    </dgm:pt>
    <dgm:pt modelId="{82487B06-9261-4D45-BF03-8361FD499191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 dirty="0" smtClean="0"/>
            <a:t>	</a:t>
          </a:r>
          <a:endParaRPr lang="en-US" dirty="0"/>
        </a:p>
      </dgm:t>
    </dgm:pt>
    <dgm:pt modelId="{EDDA8FB5-C462-4764-BB22-5BB906C1C457}" type="parTrans" cxnId="{65E9C857-B775-4DDE-A097-FBA8B49788F2}">
      <dgm:prSet/>
      <dgm:spPr/>
      <dgm:t>
        <a:bodyPr/>
        <a:lstStyle/>
        <a:p>
          <a:endParaRPr lang="en-US"/>
        </a:p>
      </dgm:t>
    </dgm:pt>
    <dgm:pt modelId="{5F048F27-66AA-4081-B6CE-258C48AF3AB6}" type="sibTrans" cxnId="{65E9C857-B775-4DDE-A097-FBA8B49788F2}">
      <dgm:prSet/>
      <dgm:spPr/>
      <dgm:t>
        <a:bodyPr/>
        <a:lstStyle/>
        <a:p>
          <a:endParaRPr lang="en-US"/>
        </a:p>
      </dgm:t>
    </dgm:pt>
    <dgm:pt modelId="{88ECDC11-6C8D-40CE-AE6C-826F5FBB9DE6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4A375BEB-984E-4961-A6DD-6FC463D62B18}" type="parTrans" cxnId="{708F5190-9FCB-44F7-BE24-E566A786D5FE}">
      <dgm:prSet/>
      <dgm:spPr/>
      <dgm:t>
        <a:bodyPr/>
        <a:lstStyle/>
        <a:p>
          <a:endParaRPr lang="en-US"/>
        </a:p>
      </dgm:t>
    </dgm:pt>
    <dgm:pt modelId="{36A8DFE9-BDF9-45E0-8EBF-871E0A28BACC}" type="sibTrans" cxnId="{708F5190-9FCB-44F7-BE24-E566A786D5FE}">
      <dgm:prSet/>
      <dgm:spPr/>
      <dgm:t>
        <a:bodyPr/>
        <a:lstStyle/>
        <a:p>
          <a:endParaRPr lang="en-US"/>
        </a:p>
      </dgm:t>
    </dgm:pt>
    <dgm:pt modelId="{969B83C8-9EF6-4976-82FD-B759F662CAA8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D3EC023D-707C-4EC3-905F-8BA0C9C5C1A8}" type="parTrans" cxnId="{53E29233-AB28-4281-9C89-81CC9ADB9548}">
      <dgm:prSet/>
      <dgm:spPr/>
      <dgm:t>
        <a:bodyPr/>
        <a:lstStyle/>
        <a:p>
          <a:endParaRPr lang="en-US"/>
        </a:p>
      </dgm:t>
    </dgm:pt>
    <dgm:pt modelId="{0F6E3E01-BB3F-4481-A22D-3AAF1A8A6244}" type="sibTrans" cxnId="{53E29233-AB28-4281-9C89-81CC9ADB9548}">
      <dgm:prSet/>
      <dgm:spPr/>
      <dgm:t>
        <a:bodyPr/>
        <a:lstStyle/>
        <a:p>
          <a:endParaRPr lang="en-US"/>
        </a:p>
      </dgm:t>
    </dgm:pt>
    <dgm:pt modelId="{B985BF02-C042-49A7-BF23-0F4672302550}">
      <dgm:prSet phldrT="[Text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BC66EA88-1300-4157-9FBD-044901ED6E03}" type="parTrans" cxnId="{A2DFC901-7534-4E06-B46B-0F130021127D}">
      <dgm:prSet/>
      <dgm:spPr/>
      <dgm:t>
        <a:bodyPr/>
        <a:lstStyle/>
        <a:p>
          <a:endParaRPr lang="en-US"/>
        </a:p>
      </dgm:t>
    </dgm:pt>
    <dgm:pt modelId="{92011B68-AC26-4672-B167-D23111468A1F}" type="sibTrans" cxnId="{A2DFC901-7534-4E06-B46B-0F130021127D}">
      <dgm:prSet/>
      <dgm:spPr/>
      <dgm:t>
        <a:bodyPr/>
        <a:lstStyle/>
        <a:p>
          <a:endParaRPr lang="en-US"/>
        </a:p>
      </dgm:t>
    </dgm:pt>
    <dgm:pt modelId="{2FE7A383-0A9C-4FF4-A98C-094B4230F60A}" type="pres">
      <dgm:prSet presAssocID="{4B1F958B-E5BA-45D0-8280-C8E76269794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94D8B3B-D781-4259-BA90-B7F80BAADF7B}" type="pres">
      <dgm:prSet presAssocID="{956C0A3F-04BC-4F65-9C16-1FB5FBD8C42E}" presName="centerShape" presStyleLbl="node0" presStyleIdx="0" presStyleCnt="1"/>
      <dgm:spPr/>
      <dgm:t>
        <a:bodyPr/>
        <a:lstStyle/>
        <a:p>
          <a:endParaRPr lang="en-US"/>
        </a:p>
      </dgm:t>
    </dgm:pt>
    <dgm:pt modelId="{4C7EE90A-BBE7-4FF0-92FD-0710660D7A1D}" type="pres">
      <dgm:prSet presAssocID="{EDDA8FB5-C462-4764-BB22-5BB906C1C457}" presName="Name9" presStyleLbl="parChTrans1D2" presStyleIdx="0" presStyleCnt="4"/>
      <dgm:spPr/>
      <dgm:t>
        <a:bodyPr/>
        <a:lstStyle/>
        <a:p>
          <a:endParaRPr lang="en-US"/>
        </a:p>
      </dgm:t>
    </dgm:pt>
    <dgm:pt modelId="{8A11DB4B-C60B-4EC5-8376-A37F7206AD66}" type="pres">
      <dgm:prSet presAssocID="{EDDA8FB5-C462-4764-BB22-5BB906C1C457}" presName="connTx" presStyleLbl="parChTrans1D2" presStyleIdx="0" presStyleCnt="4"/>
      <dgm:spPr/>
      <dgm:t>
        <a:bodyPr/>
        <a:lstStyle/>
        <a:p>
          <a:endParaRPr lang="en-US"/>
        </a:p>
      </dgm:t>
    </dgm:pt>
    <dgm:pt modelId="{71653002-80D6-4835-9584-976080331243}" type="pres">
      <dgm:prSet presAssocID="{82487B06-9261-4D45-BF03-8361FD49919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2B73C5-B47B-45E6-B489-3B100BB140F4}" type="pres">
      <dgm:prSet presAssocID="{4A375BEB-984E-4961-A6DD-6FC463D62B18}" presName="Name9" presStyleLbl="parChTrans1D2" presStyleIdx="1" presStyleCnt="4"/>
      <dgm:spPr/>
      <dgm:t>
        <a:bodyPr/>
        <a:lstStyle/>
        <a:p>
          <a:endParaRPr lang="en-US"/>
        </a:p>
      </dgm:t>
    </dgm:pt>
    <dgm:pt modelId="{5C2F92E2-D1B8-4D27-B797-2CA9FE540457}" type="pres">
      <dgm:prSet presAssocID="{4A375BEB-984E-4961-A6DD-6FC463D62B18}" presName="connTx" presStyleLbl="parChTrans1D2" presStyleIdx="1" presStyleCnt="4"/>
      <dgm:spPr/>
      <dgm:t>
        <a:bodyPr/>
        <a:lstStyle/>
        <a:p>
          <a:endParaRPr lang="en-US"/>
        </a:p>
      </dgm:t>
    </dgm:pt>
    <dgm:pt modelId="{FD66034F-9EBC-4674-BBE7-D866D949403D}" type="pres">
      <dgm:prSet presAssocID="{88ECDC11-6C8D-40CE-AE6C-826F5FBB9DE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BB2709-FDC5-499B-BE22-8B6616619F79}" type="pres">
      <dgm:prSet presAssocID="{D3EC023D-707C-4EC3-905F-8BA0C9C5C1A8}" presName="Name9" presStyleLbl="parChTrans1D2" presStyleIdx="2" presStyleCnt="4"/>
      <dgm:spPr/>
      <dgm:t>
        <a:bodyPr/>
        <a:lstStyle/>
        <a:p>
          <a:endParaRPr lang="en-US"/>
        </a:p>
      </dgm:t>
    </dgm:pt>
    <dgm:pt modelId="{1E529159-31D4-4968-97BB-2E71C18A7777}" type="pres">
      <dgm:prSet presAssocID="{D3EC023D-707C-4EC3-905F-8BA0C9C5C1A8}" presName="connTx" presStyleLbl="parChTrans1D2" presStyleIdx="2" presStyleCnt="4"/>
      <dgm:spPr/>
      <dgm:t>
        <a:bodyPr/>
        <a:lstStyle/>
        <a:p>
          <a:endParaRPr lang="en-US"/>
        </a:p>
      </dgm:t>
    </dgm:pt>
    <dgm:pt modelId="{AD73CFA4-CE69-432B-BD66-F5F49E82D0A7}" type="pres">
      <dgm:prSet presAssocID="{969B83C8-9EF6-4976-82FD-B759F662CAA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E6E3C4-5700-45D0-9905-E06E849DD385}" type="pres">
      <dgm:prSet presAssocID="{BC66EA88-1300-4157-9FBD-044901ED6E03}" presName="Name9" presStyleLbl="parChTrans1D2" presStyleIdx="3" presStyleCnt="4"/>
      <dgm:spPr/>
      <dgm:t>
        <a:bodyPr/>
        <a:lstStyle/>
        <a:p>
          <a:endParaRPr lang="en-US"/>
        </a:p>
      </dgm:t>
    </dgm:pt>
    <dgm:pt modelId="{54935C66-772A-414E-8DF8-6BF758920C62}" type="pres">
      <dgm:prSet presAssocID="{BC66EA88-1300-4157-9FBD-044901ED6E03}" presName="connTx" presStyleLbl="parChTrans1D2" presStyleIdx="3" presStyleCnt="4"/>
      <dgm:spPr/>
      <dgm:t>
        <a:bodyPr/>
        <a:lstStyle/>
        <a:p>
          <a:endParaRPr lang="en-US"/>
        </a:p>
      </dgm:t>
    </dgm:pt>
    <dgm:pt modelId="{BD9073BC-6008-43A6-85A1-64C1DAE2FCC5}" type="pres">
      <dgm:prSet presAssocID="{B985BF02-C042-49A7-BF23-0F467230255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B2364B7-B030-4776-A345-9DD11DE653E7}" srcId="{4B1F958B-E5BA-45D0-8280-C8E762697944}" destId="{956C0A3F-04BC-4F65-9C16-1FB5FBD8C42E}" srcOrd="0" destOrd="0" parTransId="{6DC10F92-276C-4688-BD3A-5FABAFAC42D9}" sibTransId="{BAA370B6-A12F-4928-AF84-FF694BED8F9E}"/>
    <dgm:cxn modelId="{1EB1BC26-D812-4C4A-97BE-CC792E9DF036}" type="presOf" srcId="{82487B06-9261-4D45-BF03-8361FD499191}" destId="{71653002-80D6-4835-9584-976080331243}" srcOrd="0" destOrd="0" presId="urn:microsoft.com/office/officeart/2005/8/layout/radial1"/>
    <dgm:cxn modelId="{708F5190-9FCB-44F7-BE24-E566A786D5FE}" srcId="{956C0A3F-04BC-4F65-9C16-1FB5FBD8C42E}" destId="{88ECDC11-6C8D-40CE-AE6C-826F5FBB9DE6}" srcOrd="1" destOrd="0" parTransId="{4A375BEB-984E-4961-A6DD-6FC463D62B18}" sibTransId="{36A8DFE9-BDF9-45E0-8EBF-871E0A28BACC}"/>
    <dgm:cxn modelId="{B22ED2F4-1CBE-5A49-A2A6-309A0ECF62A9}" type="presOf" srcId="{4A375BEB-984E-4961-A6DD-6FC463D62B18}" destId="{DC2B73C5-B47B-45E6-B489-3B100BB140F4}" srcOrd="0" destOrd="0" presId="urn:microsoft.com/office/officeart/2005/8/layout/radial1"/>
    <dgm:cxn modelId="{DE169360-A48C-F04F-8EC0-3D45E4579A58}" type="presOf" srcId="{EDDA8FB5-C462-4764-BB22-5BB906C1C457}" destId="{8A11DB4B-C60B-4EC5-8376-A37F7206AD66}" srcOrd="1" destOrd="0" presId="urn:microsoft.com/office/officeart/2005/8/layout/radial1"/>
    <dgm:cxn modelId="{21C7FF48-6D80-FC4D-B8C9-79A927D09BFE}" type="presOf" srcId="{4B1F958B-E5BA-45D0-8280-C8E762697944}" destId="{2FE7A383-0A9C-4FF4-A98C-094B4230F60A}" srcOrd="0" destOrd="0" presId="urn:microsoft.com/office/officeart/2005/8/layout/radial1"/>
    <dgm:cxn modelId="{9D316268-9CA8-5646-AFDE-1D3F5F8978A4}" type="presOf" srcId="{D3EC023D-707C-4EC3-905F-8BA0C9C5C1A8}" destId="{1E529159-31D4-4968-97BB-2E71C18A7777}" srcOrd="1" destOrd="0" presId="urn:microsoft.com/office/officeart/2005/8/layout/radial1"/>
    <dgm:cxn modelId="{A2DFC901-7534-4E06-B46B-0F130021127D}" srcId="{956C0A3F-04BC-4F65-9C16-1FB5FBD8C42E}" destId="{B985BF02-C042-49A7-BF23-0F4672302550}" srcOrd="3" destOrd="0" parTransId="{BC66EA88-1300-4157-9FBD-044901ED6E03}" sibTransId="{92011B68-AC26-4672-B167-D23111468A1F}"/>
    <dgm:cxn modelId="{579B815A-F06E-3345-BF73-0C97DFCD792E}" type="presOf" srcId="{BC66EA88-1300-4157-9FBD-044901ED6E03}" destId="{54935C66-772A-414E-8DF8-6BF758920C62}" srcOrd="1" destOrd="0" presId="urn:microsoft.com/office/officeart/2005/8/layout/radial1"/>
    <dgm:cxn modelId="{4A52670D-1882-1A4C-9A39-82149CBAE99E}" type="presOf" srcId="{956C0A3F-04BC-4F65-9C16-1FB5FBD8C42E}" destId="{694D8B3B-D781-4259-BA90-B7F80BAADF7B}" srcOrd="0" destOrd="0" presId="urn:microsoft.com/office/officeart/2005/8/layout/radial1"/>
    <dgm:cxn modelId="{65E9C857-B775-4DDE-A097-FBA8B49788F2}" srcId="{956C0A3F-04BC-4F65-9C16-1FB5FBD8C42E}" destId="{82487B06-9261-4D45-BF03-8361FD499191}" srcOrd="0" destOrd="0" parTransId="{EDDA8FB5-C462-4764-BB22-5BB906C1C457}" sibTransId="{5F048F27-66AA-4081-B6CE-258C48AF3AB6}"/>
    <dgm:cxn modelId="{B65837D1-B3A6-704C-BA93-996086496D28}" type="presOf" srcId="{BC66EA88-1300-4157-9FBD-044901ED6E03}" destId="{27E6E3C4-5700-45D0-9905-E06E849DD385}" srcOrd="0" destOrd="0" presId="urn:microsoft.com/office/officeart/2005/8/layout/radial1"/>
    <dgm:cxn modelId="{211C60F6-E84C-7042-B5A9-771CF7A520BD}" type="presOf" srcId="{4A375BEB-984E-4961-A6DD-6FC463D62B18}" destId="{5C2F92E2-D1B8-4D27-B797-2CA9FE540457}" srcOrd="1" destOrd="0" presId="urn:microsoft.com/office/officeart/2005/8/layout/radial1"/>
    <dgm:cxn modelId="{0A8C0422-0D0A-044E-8CB4-928DC582E6C1}" type="presOf" srcId="{D3EC023D-707C-4EC3-905F-8BA0C9C5C1A8}" destId="{19BB2709-FDC5-499B-BE22-8B6616619F79}" srcOrd="0" destOrd="0" presId="urn:microsoft.com/office/officeart/2005/8/layout/radial1"/>
    <dgm:cxn modelId="{15EF622C-6665-3841-AF86-B5F891E8C8A3}" type="presOf" srcId="{EDDA8FB5-C462-4764-BB22-5BB906C1C457}" destId="{4C7EE90A-BBE7-4FF0-92FD-0710660D7A1D}" srcOrd="0" destOrd="0" presId="urn:microsoft.com/office/officeart/2005/8/layout/radial1"/>
    <dgm:cxn modelId="{5CA833CB-A0C1-8D49-A19E-0E0D748AD919}" type="presOf" srcId="{B985BF02-C042-49A7-BF23-0F4672302550}" destId="{BD9073BC-6008-43A6-85A1-64C1DAE2FCC5}" srcOrd="0" destOrd="0" presId="urn:microsoft.com/office/officeart/2005/8/layout/radial1"/>
    <dgm:cxn modelId="{2FF9E587-5BCF-744D-BEBB-46E86F8BF6D5}" type="presOf" srcId="{969B83C8-9EF6-4976-82FD-B759F662CAA8}" destId="{AD73CFA4-CE69-432B-BD66-F5F49E82D0A7}" srcOrd="0" destOrd="0" presId="urn:microsoft.com/office/officeart/2005/8/layout/radial1"/>
    <dgm:cxn modelId="{0AE23F1E-73E1-6441-94CB-48F7B39E0D39}" type="presOf" srcId="{88ECDC11-6C8D-40CE-AE6C-826F5FBB9DE6}" destId="{FD66034F-9EBC-4674-BBE7-D866D949403D}" srcOrd="0" destOrd="0" presId="urn:microsoft.com/office/officeart/2005/8/layout/radial1"/>
    <dgm:cxn modelId="{53E29233-AB28-4281-9C89-81CC9ADB9548}" srcId="{956C0A3F-04BC-4F65-9C16-1FB5FBD8C42E}" destId="{969B83C8-9EF6-4976-82FD-B759F662CAA8}" srcOrd="2" destOrd="0" parTransId="{D3EC023D-707C-4EC3-905F-8BA0C9C5C1A8}" sibTransId="{0F6E3E01-BB3F-4481-A22D-3AAF1A8A6244}"/>
    <dgm:cxn modelId="{DD2E120D-30A0-B145-B916-5CC244C30402}" type="presParOf" srcId="{2FE7A383-0A9C-4FF4-A98C-094B4230F60A}" destId="{694D8B3B-D781-4259-BA90-B7F80BAADF7B}" srcOrd="0" destOrd="0" presId="urn:microsoft.com/office/officeart/2005/8/layout/radial1"/>
    <dgm:cxn modelId="{3A93BDBE-431E-D24A-82B9-E72B57943DF2}" type="presParOf" srcId="{2FE7A383-0A9C-4FF4-A98C-094B4230F60A}" destId="{4C7EE90A-BBE7-4FF0-92FD-0710660D7A1D}" srcOrd="1" destOrd="0" presId="urn:microsoft.com/office/officeart/2005/8/layout/radial1"/>
    <dgm:cxn modelId="{88A0D730-05FA-E640-A5D2-0F98302CF1F4}" type="presParOf" srcId="{4C7EE90A-BBE7-4FF0-92FD-0710660D7A1D}" destId="{8A11DB4B-C60B-4EC5-8376-A37F7206AD66}" srcOrd="0" destOrd="0" presId="urn:microsoft.com/office/officeart/2005/8/layout/radial1"/>
    <dgm:cxn modelId="{40B06F1E-CC33-7D43-9533-30C5B1610386}" type="presParOf" srcId="{2FE7A383-0A9C-4FF4-A98C-094B4230F60A}" destId="{71653002-80D6-4835-9584-976080331243}" srcOrd="2" destOrd="0" presId="urn:microsoft.com/office/officeart/2005/8/layout/radial1"/>
    <dgm:cxn modelId="{5E114EDF-2634-144E-B29B-27852D8ACC08}" type="presParOf" srcId="{2FE7A383-0A9C-4FF4-A98C-094B4230F60A}" destId="{DC2B73C5-B47B-45E6-B489-3B100BB140F4}" srcOrd="3" destOrd="0" presId="urn:microsoft.com/office/officeart/2005/8/layout/radial1"/>
    <dgm:cxn modelId="{7CBD60C0-926F-DB46-84AB-8FD0E3AFB015}" type="presParOf" srcId="{DC2B73C5-B47B-45E6-B489-3B100BB140F4}" destId="{5C2F92E2-D1B8-4D27-B797-2CA9FE540457}" srcOrd="0" destOrd="0" presId="urn:microsoft.com/office/officeart/2005/8/layout/radial1"/>
    <dgm:cxn modelId="{97234DD2-615F-684C-ADAD-856C9BD06721}" type="presParOf" srcId="{2FE7A383-0A9C-4FF4-A98C-094B4230F60A}" destId="{FD66034F-9EBC-4674-BBE7-D866D949403D}" srcOrd="4" destOrd="0" presId="urn:microsoft.com/office/officeart/2005/8/layout/radial1"/>
    <dgm:cxn modelId="{E8EE6FC2-1AF2-584F-A5BC-D6F8FEF0D549}" type="presParOf" srcId="{2FE7A383-0A9C-4FF4-A98C-094B4230F60A}" destId="{19BB2709-FDC5-499B-BE22-8B6616619F79}" srcOrd="5" destOrd="0" presId="urn:microsoft.com/office/officeart/2005/8/layout/radial1"/>
    <dgm:cxn modelId="{0C408231-C4F1-7246-8F5B-FA1BE94694F4}" type="presParOf" srcId="{19BB2709-FDC5-499B-BE22-8B6616619F79}" destId="{1E529159-31D4-4968-97BB-2E71C18A7777}" srcOrd="0" destOrd="0" presId="urn:microsoft.com/office/officeart/2005/8/layout/radial1"/>
    <dgm:cxn modelId="{B7EF8F58-F0A0-0F4B-BA7C-57A2A1823665}" type="presParOf" srcId="{2FE7A383-0A9C-4FF4-A98C-094B4230F60A}" destId="{AD73CFA4-CE69-432B-BD66-F5F49E82D0A7}" srcOrd="6" destOrd="0" presId="urn:microsoft.com/office/officeart/2005/8/layout/radial1"/>
    <dgm:cxn modelId="{B5CE3B4A-8899-8C4C-B030-89591DC53E88}" type="presParOf" srcId="{2FE7A383-0A9C-4FF4-A98C-094B4230F60A}" destId="{27E6E3C4-5700-45D0-9905-E06E849DD385}" srcOrd="7" destOrd="0" presId="urn:microsoft.com/office/officeart/2005/8/layout/radial1"/>
    <dgm:cxn modelId="{B0523D72-18A4-0C4D-81A5-B5D49C1E7728}" type="presParOf" srcId="{27E6E3C4-5700-45D0-9905-E06E849DD385}" destId="{54935C66-772A-414E-8DF8-6BF758920C62}" srcOrd="0" destOrd="0" presId="urn:microsoft.com/office/officeart/2005/8/layout/radial1"/>
    <dgm:cxn modelId="{307F4CB1-6977-1347-8BAD-BCDAFCAA3129}" type="presParOf" srcId="{2FE7A383-0A9C-4FF4-A98C-094B4230F60A}" destId="{BD9073BC-6008-43A6-85A1-64C1DAE2FCC5}" srcOrd="8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4D8B3B-D781-4259-BA90-B7F80BAADF7B}">
      <dsp:nvSpPr>
        <dsp:cNvPr id="0" name=""/>
        <dsp:cNvSpPr/>
      </dsp:nvSpPr>
      <dsp:spPr>
        <a:xfrm>
          <a:off x="2237757" y="1360699"/>
          <a:ext cx="1044421" cy="10444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?</a:t>
          </a:r>
          <a:endParaRPr lang="en-US" sz="4800" kern="1200" dirty="0"/>
        </a:p>
      </dsp:txBody>
      <dsp:txXfrm>
        <a:off x="2390709" y="1513651"/>
        <a:ext cx="738517" cy="738517"/>
      </dsp:txXfrm>
    </dsp:sp>
    <dsp:sp modelId="{4C7EE90A-BBE7-4FF0-92FD-0710660D7A1D}">
      <dsp:nvSpPr>
        <dsp:cNvPr id="0" name=""/>
        <dsp:cNvSpPr/>
      </dsp:nvSpPr>
      <dsp:spPr>
        <a:xfrm rot="16200000">
          <a:off x="2603213" y="1186915"/>
          <a:ext cx="313509" cy="34057"/>
        </a:xfrm>
        <a:custGeom>
          <a:avLst/>
          <a:gdLst/>
          <a:ahLst/>
          <a:cxnLst/>
          <a:rect l="0" t="0" r="0" b="0"/>
          <a:pathLst>
            <a:path>
              <a:moveTo>
                <a:pt x="0" y="17028"/>
              </a:moveTo>
              <a:lnTo>
                <a:pt x="313509" y="1702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752130" y="1196106"/>
        <a:ext cx="15675" cy="15675"/>
      </dsp:txXfrm>
    </dsp:sp>
    <dsp:sp modelId="{71653002-80D6-4835-9584-976080331243}">
      <dsp:nvSpPr>
        <dsp:cNvPr id="0" name=""/>
        <dsp:cNvSpPr/>
      </dsp:nvSpPr>
      <dsp:spPr>
        <a:xfrm>
          <a:off x="2237757" y="2768"/>
          <a:ext cx="1044421" cy="104442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	</a:t>
          </a:r>
          <a:endParaRPr lang="en-US" sz="1600" kern="1200" dirty="0"/>
        </a:p>
      </dsp:txBody>
      <dsp:txXfrm>
        <a:off x="2390709" y="155720"/>
        <a:ext cx="738517" cy="738517"/>
      </dsp:txXfrm>
    </dsp:sp>
    <dsp:sp modelId="{DC2B73C5-B47B-45E6-B489-3B100BB140F4}">
      <dsp:nvSpPr>
        <dsp:cNvPr id="0" name=""/>
        <dsp:cNvSpPr/>
      </dsp:nvSpPr>
      <dsp:spPr>
        <a:xfrm>
          <a:off x="3282178" y="1865881"/>
          <a:ext cx="313509" cy="34057"/>
        </a:xfrm>
        <a:custGeom>
          <a:avLst/>
          <a:gdLst/>
          <a:ahLst/>
          <a:cxnLst/>
          <a:rect l="0" t="0" r="0" b="0"/>
          <a:pathLst>
            <a:path>
              <a:moveTo>
                <a:pt x="0" y="17028"/>
              </a:moveTo>
              <a:lnTo>
                <a:pt x="313509" y="1702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431095" y="1875072"/>
        <a:ext cx="15675" cy="15675"/>
      </dsp:txXfrm>
    </dsp:sp>
    <dsp:sp modelId="{FD66034F-9EBC-4674-BBE7-D866D949403D}">
      <dsp:nvSpPr>
        <dsp:cNvPr id="0" name=""/>
        <dsp:cNvSpPr/>
      </dsp:nvSpPr>
      <dsp:spPr>
        <a:xfrm>
          <a:off x="3595688" y="1360699"/>
          <a:ext cx="1044421" cy="104442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3748640" y="1513651"/>
        <a:ext cx="738517" cy="738517"/>
      </dsp:txXfrm>
    </dsp:sp>
    <dsp:sp modelId="{19BB2709-FDC5-499B-BE22-8B6616619F79}">
      <dsp:nvSpPr>
        <dsp:cNvPr id="0" name=""/>
        <dsp:cNvSpPr/>
      </dsp:nvSpPr>
      <dsp:spPr>
        <a:xfrm rot="5400000">
          <a:off x="2603213" y="2544846"/>
          <a:ext cx="313509" cy="34057"/>
        </a:xfrm>
        <a:custGeom>
          <a:avLst/>
          <a:gdLst/>
          <a:ahLst/>
          <a:cxnLst/>
          <a:rect l="0" t="0" r="0" b="0"/>
          <a:pathLst>
            <a:path>
              <a:moveTo>
                <a:pt x="0" y="17028"/>
              </a:moveTo>
              <a:lnTo>
                <a:pt x="313509" y="1702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752130" y="2554037"/>
        <a:ext cx="15675" cy="15675"/>
      </dsp:txXfrm>
    </dsp:sp>
    <dsp:sp modelId="{AD73CFA4-CE69-432B-BD66-F5F49E82D0A7}">
      <dsp:nvSpPr>
        <dsp:cNvPr id="0" name=""/>
        <dsp:cNvSpPr/>
      </dsp:nvSpPr>
      <dsp:spPr>
        <a:xfrm>
          <a:off x="2237757" y="2718630"/>
          <a:ext cx="1044421" cy="1044421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2390709" y="2871582"/>
        <a:ext cx="738517" cy="738517"/>
      </dsp:txXfrm>
    </dsp:sp>
    <dsp:sp modelId="{27E6E3C4-5700-45D0-9905-E06E849DD385}">
      <dsp:nvSpPr>
        <dsp:cNvPr id="0" name=""/>
        <dsp:cNvSpPr/>
      </dsp:nvSpPr>
      <dsp:spPr>
        <a:xfrm rot="10800000">
          <a:off x="1924247" y="1865881"/>
          <a:ext cx="313509" cy="34057"/>
        </a:xfrm>
        <a:custGeom>
          <a:avLst/>
          <a:gdLst/>
          <a:ahLst/>
          <a:cxnLst/>
          <a:rect l="0" t="0" r="0" b="0"/>
          <a:pathLst>
            <a:path>
              <a:moveTo>
                <a:pt x="0" y="17028"/>
              </a:moveTo>
              <a:lnTo>
                <a:pt x="313509" y="1702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2073164" y="1875072"/>
        <a:ext cx="15675" cy="15675"/>
      </dsp:txXfrm>
    </dsp:sp>
    <dsp:sp modelId="{BD9073BC-6008-43A6-85A1-64C1DAE2FCC5}">
      <dsp:nvSpPr>
        <dsp:cNvPr id="0" name=""/>
        <dsp:cNvSpPr/>
      </dsp:nvSpPr>
      <dsp:spPr>
        <a:xfrm>
          <a:off x="879826" y="1360699"/>
          <a:ext cx="1044421" cy="1044421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1032778" y="1513651"/>
        <a:ext cx="738517" cy="7385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3F85EC-7B9A-46FF-95C1-971E07CEE95C}" type="datetimeFigureOut">
              <a:rPr lang="en-US" smtClean="0"/>
              <a:t>8/24/17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0EE7AC-2273-4BAA-9DCF-8EA4CCE4B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5152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do not impose national policies</a:t>
            </a:r>
            <a:r>
              <a:rPr lang="en-US" baseline="0" dirty="0" smtClean="0"/>
              <a:t> on CCS, RES, emission reduction. May run optional cases with this in the future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7071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Distributed</a:t>
            </a:r>
            <a:r>
              <a:rPr lang="en-US" baseline="0" dirty="0" smtClean="0"/>
              <a:t> generation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Generation (renewable) connected to the distribution system.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Rethinking system design: not just a question of moving electricity in bulk from large power plants to load centers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High shares of intermittent renewable generation.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Unpredictable generation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Needs to be balanced -&gt; excess generation exported, deficit generation imported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Transmission and storage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59A45-1471-4555-B5D5-EEF54545654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7093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Total natural gas w/o CCS in generation</a:t>
            </a:r>
            <a:r>
              <a:rPr lang="en-US" b="1" baseline="0" dirty="0" smtClean="0"/>
              <a:t> mix</a:t>
            </a:r>
            <a:r>
              <a:rPr lang="en-US" b="1" dirty="0" smtClean="0"/>
              <a:t>: 450 TWh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04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Cable capacity</a:t>
            </a:r>
            <a:r>
              <a:rPr lang="en-US" i="1" baseline="0" dirty="0" smtClean="0"/>
              <a:t> does not include interconnector to Sweden!</a:t>
            </a:r>
          </a:p>
          <a:p>
            <a:endParaRPr lang="en-US" i="1" baseline="0" dirty="0" smtClean="0"/>
          </a:p>
          <a:p>
            <a:r>
              <a:rPr lang="en-US" i="0" baseline="0" dirty="0" smtClean="0"/>
              <a:t>Norway interconnector expansion to neighbors at the limit in both Baseline and NoCCS</a:t>
            </a:r>
          </a:p>
          <a:p>
            <a:endParaRPr lang="en-US" i="0" baseline="0" dirty="0" smtClean="0"/>
          </a:p>
          <a:p>
            <a:r>
              <a:rPr lang="en-US" i="0" baseline="0" dirty="0" smtClean="0"/>
              <a:t>In the </a:t>
            </a:r>
            <a:r>
              <a:rPr lang="en-US" b="1" i="0" baseline="0" dirty="0" smtClean="0"/>
              <a:t>NoCCS case 54 out of 64 hit the max installed capacity limit by 2050</a:t>
            </a:r>
          </a:p>
          <a:p>
            <a:endParaRPr lang="en-US" b="1" i="0" baseline="0" dirty="0" smtClean="0"/>
          </a:p>
          <a:p>
            <a:r>
              <a:rPr lang="en-US" b="0" i="0" baseline="0" dirty="0" smtClean="0"/>
              <a:t>In the Baseline only 27 interconnectors reach this limit</a:t>
            </a:r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B0CF2-7F87-4E02-A248-870047730F9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388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Distributed</a:t>
            </a:r>
            <a:r>
              <a:rPr lang="en-US" baseline="0" dirty="0" smtClean="0"/>
              <a:t> generation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Generation (renewable) connected to the distribution system.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Rethinking system design: not just a question of moving electricity in bulk from large power plants to load centers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High shares of intermittent renewable generation.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Unpredictable generation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Needs to be balanced -&gt; excess generation exported, deficit generation imported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Transmission and storage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59A45-1471-4555-B5D5-EEF54545654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0809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 smtClean="0"/>
              <a:t>However</a:t>
            </a:r>
            <a:r>
              <a:rPr lang="nb-NO" dirty="0" smtClean="0"/>
              <a:t>,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capacity</a:t>
            </a:r>
            <a:r>
              <a:rPr lang="nb-NO" dirty="0" smtClean="0"/>
              <a:t> </a:t>
            </a:r>
            <a:r>
              <a:rPr lang="nb-NO" dirty="0" err="1" smtClean="0"/>
              <a:t>mixes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</a:t>
            </a:r>
            <a:r>
              <a:rPr lang="nb-NO" dirty="0" err="1" smtClean="0"/>
              <a:t>individual</a:t>
            </a:r>
            <a:r>
              <a:rPr lang="nb-NO" dirty="0" smtClean="0"/>
              <a:t> </a:t>
            </a:r>
            <a:r>
              <a:rPr lang="nb-NO" dirty="0" err="1" smtClean="0"/>
              <a:t>countries</a:t>
            </a:r>
            <a:r>
              <a:rPr lang="nb-NO" dirty="0" smtClean="0"/>
              <a:t> </a:t>
            </a:r>
            <a:r>
              <a:rPr lang="nb-NO" dirty="0" err="1" smtClean="0"/>
              <a:t>are</a:t>
            </a:r>
            <a:r>
              <a:rPr lang="nb-NO" dirty="0" smtClean="0"/>
              <a:t> more sensitive to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presence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DR. (</a:t>
            </a:r>
            <a:r>
              <a:rPr lang="nb-NO" dirty="0" err="1" smtClean="0"/>
              <a:t>That</a:t>
            </a:r>
            <a:r>
              <a:rPr lang="nb-NO" dirty="0" smtClean="0"/>
              <a:t> is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something</a:t>
            </a:r>
            <a:r>
              <a:rPr lang="nb-NO" baseline="0" dirty="0" smtClean="0"/>
              <a:t> to be </a:t>
            </a:r>
            <a:r>
              <a:rPr lang="nb-NO" baseline="0" dirty="0" err="1" smtClean="0"/>
              <a:t>further</a:t>
            </a:r>
            <a:r>
              <a:rPr lang="nb-NO" baseline="0" dirty="0" smtClean="0"/>
              <a:t> </a:t>
            </a:r>
            <a:r>
              <a:rPr lang="nb-NO" baseline="0" dirty="0" err="1" smtClean="0"/>
              <a:t>investigated</a:t>
            </a:r>
            <a:r>
              <a:rPr lang="nb-NO" baseline="0" dirty="0" smtClean="0"/>
              <a:t>). The </a:t>
            </a:r>
            <a:r>
              <a:rPr lang="nb-NO" baseline="0" dirty="0" err="1" smtClean="0"/>
              <a:t>graph</a:t>
            </a:r>
            <a:r>
              <a:rPr lang="nb-NO" baseline="0" dirty="0" smtClean="0"/>
              <a:t> shows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DR </a:t>
            </a:r>
            <a:r>
              <a:rPr lang="nb-NO" baseline="0" dirty="0" err="1" smtClean="0"/>
              <a:t>capacities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evolution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of</a:t>
            </a:r>
            <a:r>
              <a:rPr lang="nb-NO" baseline="0" dirty="0" smtClean="0"/>
              <a:t> </a:t>
            </a:r>
            <a:r>
              <a:rPr lang="nb-NO" baseline="0" dirty="0" err="1" smtClean="0"/>
              <a:t>some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of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largest</a:t>
            </a:r>
            <a:r>
              <a:rPr lang="nb-NO" baseline="0" dirty="0" smtClean="0"/>
              <a:t> European </a:t>
            </a:r>
            <a:r>
              <a:rPr lang="nb-NO" baseline="0" dirty="0" err="1" smtClean="0"/>
              <a:t>countries</a:t>
            </a:r>
            <a:r>
              <a:rPr lang="nb-NO" baseline="0" dirty="0" smtClean="0"/>
              <a:t>. The </a:t>
            </a:r>
            <a:r>
              <a:rPr lang="nb-NO" baseline="0" dirty="0" err="1" smtClean="0"/>
              <a:t>majority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of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countries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stays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with</a:t>
            </a:r>
            <a:r>
              <a:rPr lang="nb-NO" baseline="0" dirty="0" smtClean="0"/>
              <a:t> DR </a:t>
            </a:r>
            <a:r>
              <a:rPr lang="nb-NO" baseline="0" dirty="0" err="1" smtClean="0"/>
              <a:t>capacities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below</a:t>
            </a:r>
            <a:r>
              <a:rPr lang="nb-NO" baseline="0" dirty="0" smtClean="0"/>
              <a:t> 3GW.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378B6-BF63-4CC4-AA7C-307A592585F2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786358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The </a:t>
            </a:r>
            <a:r>
              <a:rPr lang="nb-NO" dirty="0" err="1" smtClean="0"/>
              <a:t>effects</a:t>
            </a:r>
            <a:r>
              <a:rPr lang="nb-NO" dirty="0" smtClean="0"/>
              <a:t> </a:t>
            </a:r>
            <a:r>
              <a:rPr lang="nb-NO" dirty="0" err="1" smtClean="0"/>
              <a:t>of</a:t>
            </a:r>
            <a:r>
              <a:rPr lang="nb-NO" dirty="0" smtClean="0"/>
              <a:t> DR </a:t>
            </a:r>
            <a:r>
              <a:rPr lang="nb-NO" dirty="0" err="1" smtClean="0"/>
              <a:t>loads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load</a:t>
            </a:r>
            <a:r>
              <a:rPr lang="nb-NO" baseline="0" dirty="0" smtClean="0"/>
              <a:t> </a:t>
            </a:r>
            <a:r>
              <a:rPr lang="nb-NO" baseline="0" dirty="0" err="1" smtClean="0"/>
              <a:t>profiles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are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noticeable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when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high</a:t>
            </a:r>
            <a:r>
              <a:rPr lang="nb-NO" baseline="0" dirty="0" smtClean="0"/>
              <a:t> </a:t>
            </a:r>
            <a:r>
              <a:rPr lang="nb-NO" baseline="0" dirty="0" err="1" smtClean="0"/>
              <a:t>production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of</a:t>
            </a:r>
            <a:r>
              <a:rPr lang="nb-NO" baseline="0" dirty="0" smtClean="0"/>
              <a:t> intermittent </a:t>
            </a:r>
            <a:r>
              <a:rPr lang="nb-NO" baseline="0" dirty="0" err="1" smtClean="0"/>
              <a:t>renewables</a:t>
            </a:r>
            <a:r>
              <a:rPr lang="nb-NO" baseline="0" dirty="0" smtClean="0"/>
              <a:t> (</a:t>
            </a:r>
            <a:r>
              <a:rPr lang="nb-NO" baseline="0" dirty="0" err="1" smtClean="0"/>
              <a:t>iRES</a:t>
            </a:r>
            <a:r>
              <a:rPr lang="nb-NO" baseline="0" dirty="0" smtClean="0"/>
              <a:t>) like </a:t>
            </a:r>
            <a:r>
              <a:rPr lang="nb-NO" baseline="0" dirty="0" err="1" smtClean="0"/>
              <a:t>wind</a:t>
            </a:r>
            <a:r>
              <a:rPr lang="nb-NO" baseline="0" dirty="0" smtClean="0"/>
              <a:t> and solar is </a:t>
            </a:r>
            <a:r>
              <a:rPr lang="nb-NO" baseline="0" dirty="0" err="1" smtClean="0"/>
              <a:t>available</a:t>
            </a:r>
            <a:r>
              <a:rPr lang="nb-NO" baseline="0" dirty="0" smtClean="0"/>
              <a:t>. The </a:t>
            </a:r>
            <a:r>
              <a:rPr lang="nb-NO" baseline="0" dirty="0" err="1" smtClean="0"/>
              <a:t>blue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curve</a:t>
            </a:r>
            <a:r>
              <a:rPr lang="nb-NO" baseline="0" dirty="0" smtClean="0"/>
              <a:t> («Original») shows a 48-hours </a:t>
            </a:r>
            <a:r>
              <a:rPr lang="nb-NO" baseline="0" dirty="0" err="1" smtClean="0"/>
              <a:t>load</a:t>
            </a:r>
            <a:r>
              <a:rPr lang="nb-NO" baseline="0" dirty="0" smtClean="0"/>
              <a:t> </a:t>
            </a:r>
            <a:r>
              <a:rPr lang="nb-NO" baseline="0" dirty="0" err="1" smtClean="0"/>
              <a:t>profile</a:t>
            </a:r>
            <a:r>
              <a:rPr lang="nb-NO" baseline="0" dirty="0" smtClean="0"/>
              <a:t> in Germany (in summer) </a:t>
            </a:r>
            <a:r>
              <a:rPr lang="nb-NO" baseline="0" dirty="0" err="1" smtClean="0"/>
              <a:t>without</a:t>
            </a:r>
            <a:r>
              <a:rPr lang="nb-NO" baseline="0" dirty="0" smtClean="0"/>
              <a:t> DR. </a:t>
            </a:r>
            <a:r>
              <a:rPr lang="nb-NO" baseline="0" dirty="0" err="1" smtClean="0"/>
              <a:t>When</a:t>
            </a:r>
            <a:r>
              <a:rPr lang="nb-NO" baseline="0" dirty="0" smtClean="0"/>
              <a:t> DR is ON (Red </a:t>
            </a:r>
            <a:r>
              <a:rPr lang="nb-NO" baseline="0" dirty="0" err="1" smtClean="0"/>
              <a:t>Curve</a:t>
            </a:r>
            <a:r>
              <a:rPr lang="nb-NO" baseline="0" dirty="0" smtClean="0"/>
              <a:t>) </a:t>
            </a:r>
            <a:r>
              <a:rPr lang="nb-NO" baseline="0" dirty="0" err="1" smtClean="0"/>
              <a:t>some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loads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are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shifted</a:t>
            </a:r>
            <a:r>
              <a:rPr lang="nb-NO" baseline="0" dirty="0" smtClean="0"/>
              <a:t> to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hours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with</a:t>
            </a:r>
            <a:r>
              <a:rPr lang="nb-NO" baseline="0" dirty="0" smtClean="0"/>
              <a:t> solar and </a:t>
            </a:r>
            <a:r>
              <a:rPr lang="nb-NO" baseline="0" dirty="0" err="1" smtClean="0"/>
              <a:t>wind</a:t>
            </a:r>
            <a:r>
              <a:rPr lang="nb-NO" baseline="0" dirty="0" smtClean="0"/>
              <a:t> </a:t>
            </a:r>
            <a:r>
              <a:rPr lang="nb-NO" baseline="0" dirty="0" err="1" smtClean="0"/>
              <a:t>production</a:t>
            </a:r>
            <a:r>
              <a:rPr lang="nb-NO" baseline="0" dirty="0" smtClean="0"/>
              <a:t>.</a:t>
            </a:r>
          </a:p>
          <a:p>
            <a:r>
              <a:rPr lang="nb-NO" baseline="0" dirty="0" smtClean="0"/>
              <a:t>The </a:t>
            </a:r>
            <a:r>
              <a:rPr lang="nb-NO" baseline="0" dirty="0" err="1" smtClean="0"/>
              <a:t>shifted</a:t>
            </a:r>
            <a:r>
              <a:rPr lang="nb-NO" baseline="0" dirty="0" smtClean="0"/>
              <a:t> </a:t>
            </a:r>
            <a:r>
              <a:rPr lang="nb-NO" baseline="0" dirty="0" err="1" smtClean="0"/>
              <a:t>load</a:t>
            </a:r>
            <a:r>
              <a:rPr lang="nb-NO" baseline="0" dirty="0" smtClean="0"/>
              <a:t> </a:t>
            </a:r>
            <a:r>
              <a:rPr lang="nb-NO" baseline="0" dirty="0" err="1" smtClean="0"/>
              <a:t>consists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of</a:t>
            </a:r>
            <a:r>
              <a:rPr lang="nb-NO" baseline="0" dirty="0" smtClean="0"/>
              <a:t> all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DR </a:t>
            </a:r>
            <a:r>
              <a:rPr lang="nb-NO" baseline="0" dirty="0" err="1" smtClean="0"/>
              <a:t>groups</a:t>
            </a:r>
            <a:r>
              <a:rPr lang="nb-NO" baseline="0" dirty="0" smtClean="0"/>
              <a:t>. </a:t>
            </a:r>
            <a:r>
              <a:rPr lang="nb-NO" baseline="0" dirty="0" err="1" smtClean="0"/>
              <a:t>Identification</a:t>
            </a:r>
            <a:r>
              <a:rPr lang="nb-NO" baseline="0" dirty="0" smtClean="0"/>
              <a:t> </a:t>
            </a:r>
            <a:r>
              <a:rPr lang="nb-NO" baseline="0" dirty="0" err="1" smtClean="0"/>
              <a:t>of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DR </a:t>
            </a:r>
            <a:r>
              <a:rPr lang="nb-NO" baseline="0" dirty="0" err="1" smtClean="0"/>
              <a:t>groups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that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shift</a:t>
            </a:r>
            <a:r>
              <a:rPr lang="nb-NO" baseline="0" dirty="0" smtClean="0"/>
              <a:t> or </a:t>
            </a:r>
            <a:r>
              <a:rPr lang="nb-NO" baseline="0" dirty="0" err="1" smtClean="0"/>
              <a:t>curtail</a:t>
            </a:r>
            <a:r>
              <a:rPr lang="nb-NO" baseline="0" dirty="0" smtClean="0"/>
              <a:t> more </a:t>
            </a:r>
            <a:r>
              <a:rPr lang="nb-NO" baseline="0" dirty="0" err="1" smtClean="0"/>
              <a:t>load</a:t>
            </a:r>
            <a:r>
              <a:rPr lang="nb-NO" baseline="0" dirty="0" smtClean="0"/>
              <a:t> </a:t>
            </a:r>
            <a:r>
              <a:rPr lang="nb-NO" baseline="0" dirty="0" err="1" smtClean="0"/>
              <a:t>can</a:t>
            </a:r>
            <a:r>
              <a:rPr lang="nb-NO" baseline="0" dirty="0" smtClean="0"/>
              <a:t> be </a:t>
            </a:r>
            <a:r>
              <a:rPr lang="nb-NO" baseline="0" dirty="0" err="1" smtClean="0"/>
              <a:t>further</a:t>
            </a:r>
            <a:r>
              <a:rPr lang="nb-NO" baseline="0" dirty="0" smtClean="0"/>
              <a:t> </a:t>
            </a:r>
            <a:r>
              <a:rPr lang="nb-NO" baseline="0" dirty="0" err="1" smtClean="0"/>
              <a:t>investigated</a:t>
            </a:r>
            <a:r>
              <a:rPr lang="nb-NO" baseline="0" dirty="0" smtClean="0"/>
              <a:t>.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378B6-BF63-4CC4-AA7C-307A592585F2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68275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More OCGT and CCGT in DR0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378B6-BF63-4CC4-AA7C-307A592585F2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80453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More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Lignite</a:t>
            </a:r>
            <a:r>
              <a:rPr lang="nb-NO" baseline="0" dirty="0" smtClean="0"/>
              <a:t> in DR2</a:t>
            </a:r>
          </a:p>
          <a:p>
            <a:r>
              <a:rPr lang="nb-NO" baseline="0" dirty="0" smtClean="0"/>
              <a:t>More </a:t>
            </a:r>
            <a:r>
              <a:rPr lang="nb-NO" baseline="0" dirty="0" err="1" smtClean="0"/>
              <a:t>Coal</a:t>
            </a:r>
            <a:r>
              <a:rPr lang="nb-NO" baseline="0" dirty="0" smtClean="0"/>
              <a:t> and </a:t>
            </a:r>
            <a:r>
              <a:rPr lang="nb-NO" baseline="0" dirty="0" err="1" smtClean="0"/>
              <a:t>Lignite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with</a:t>
            </a:r>
            <a:r>
              <a:rPr lang="nb-NO" baseline="0" dirty="0" smtClean="0"/>
              <a:t> CCS in DR0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378B6-BF63-4CC4-AA7C-307A592585F2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500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Solar plant </a:t>
            </a:r>
            <a:r>
              <a:rPr lang="nb-NO" dirty="0" err="1" smtClean="0"/>
              <a:t>investment</a:t>
            </a:r>
            <a:r>
              <a:rPr lang="nb-NO" baseline="0" dirty="0" smtClean="0"/>
              <a:t> </a:t>
            </a:r>
            <a:r>
              <a:rPr lang="nb-NO" baseline="0" dirty="0" err="1" smtClean="0"/>
              <a:t>prices</a:t>
            </a:r>
            <a:r>
              <a:rPr lang="nb-NO" baseline="0" dirty="0" smtClean="0"/>
              <a:t> </a:t>
            </a:r>
            <a:r>
              <a:rPr lang="nb-NO" baseline="0" dirty="0" err="1" smtClean="0"/>
              <a:t>decrease</a:t>
            </a:r>
            <a:r>
              <a:rPr lang="nb-NO" baseline="0" dirty="0" smtClean="0"/>
              <a:t> to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same </a:t>
            </a:r>
            <a:r>
              <a:rPr lang="nb-NO" baseline="0" dirty="0" err="1" smtClean="0"/>
              <a:t>levels</a:t>
            </a:r>
            <a:r>
              <a:rPr lang="nb-NO" baseline="0" dirty="0" smtClean="0"/>
              <a:t> as </a:t>
            </a:r>
            <a:r>
              <a:rPr lang="nb-NO" baseline="0" dirty="0" err="1" smtClean="0"/>
              <a:t>onshore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wind</a:t>
            </a:r>
            <a:r>
              <a:rPr lang="nb-NO" baseline="0" dirty="0" smtClean="0"/>
              <a:t> in </a:t>
            </a:r>
            <a:r>
              <a:rPr lang="nb-NO" baseline="0" dirty="0" err="1" smtClean="0"/>
              <a:t>the</a:t>
            </a:r>
            <a:r>
              <a:rPr lang="nb-NO" baseline="0" dirty="0" smtClean="0"/>
              <a:t> last </a:t>
            </a:r>
            <a:r>
              <a:rPr lang="nb-NO" baseline="0" dirty="0" err="1" smtClean="0"/>
              <a:t>periods</a:t>
            </a:r>
            <a:r>
              <a:rPr lang="nb-NO" baseline="0" dirty="0" smtClean="0"/>
              <a:t>.</a:t>
            </a:r>
            <a:endParaRPr lang="nb-NO" dirty="0" smtClean="0"/>
          </a:p>
          <a:p>
            <a:r>
              <a:rPr lang="nb-NO" dirty="0" smtClean="0"/>
              <a:t>In</a:t>
            </a:r>
            <a:r>
              <a:rPr lang="nb-NO" baseline="0" dirty="0" smtClean="0"/>
              <a:t> case DR2 solar is </a:t>
            </a:r>
            <a:r>
              <a:rPr lang="nb-NO" baseline="0" dirty="0" err="1" smtClean="0"/>
              <a:t>effective</a:t>
            </a:r>
            <a:r>
              <a:rPr lang="nb-NO" baseline="0" dirty="0" smtClean="0"/>
              <a:t> for </a:t>
            </a:r>
            <a:r>
              <a:rPr lang="nb-NO" baseline="0" dirty="0" err="1" smtClean="0"/>
              <a:t>some</a:t>
            </a:r>
            <a:r>
              <a:rPr lang="nb-NO" baseline="0" dirty="0" smtClean="0"/>
              <a:t> </a:t>
            </a:r>
            <a:r>
              <a:rPr lang="nb-NO" baseline="0" dirty="0" err="1" smtClean="0"/>
              <a:t>countries</a:t>
            </a:r>
            <a:r>
              <a:rPr lang="nb-NO" baseline="0" dirty="0" smtClean="0"/>
              <a:t>: Bosnia, Spain, </a:t>
            </a:r>
            <a:r>
              <a:rPr lang="nb-NO" baseline="0" dirty="0" err="1" smtClean="0"/>
              <a:t>Greece</a:t>
            </a:r>
            <a:r>
              <a:rPr lang="nb-NO" baseline="0" dirty="0" smtClean="0"/>
              <a:t>, </a:t>
            </a:r>
            <a:r>
              <a:rPr lang="nb-NO" baseline="0" dirty="0" err="1" smtClean="0"/>
              <a:t>Italy</a:t>
            </a:r>
            <a:r>
              <a:rPr lang="nb-NO" baseline="0" dirty="0" smtClean="0"/>
              <a:t>, </a:t>
            </a:r>
            <a:r>
              <a:rPr lang="nb-NO" baseline="0" dirty="0" err="1" smtClean="0"/>
              <a:t>Macedonia</a:t>
            </a:r>
            <a:r>
              <a:rPr lang="nb-NO" baseline="0" dirty="0" smtClean="0"/>
              <a:t> and Portugal.</a:t>
            </a:r>
          </a:p>
          <a:p>
            <a:r>
              <a:rPr lang="nb-NO" baseline="0" dirty="0" err="1" smtClean="0"/>
              <a:t>Probably</a:t>
            </a:r>
            <a:r>
              <a:rPr lang="nb-NO" baseline="0" dirty="0" smtClean="0"/>
              <a:t> in DR0 solar plants </a:t>
            </a:r>
            <a:r>
              <a:rPr lang="nb-NO" baseline="0" dirty="0" err="1" smtClean="0"/>
              <a:t>cannot</a:t>
            </a:r>
            <a:r>
              <a:rPr lang="nb-NO" baseline="0" dirty="0" smtClean="0"/>
              <a:t> be so </a:t>
            </a:r>
            <a:r>
              <a:rPr lang="nb-NO" baseline="0" dirty="0" err="1" smtClean="0"/>
              <a:t>effective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378B6-BF63-4CC4-AA7C-307A592585F2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32125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64625-BA17-4CEE-A42F-6D9B12018C0E}" type="datetimeFigureOut">
              <a:rPr lang="en-US" smtClean="0"/>
              <a:t>8/24/17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10063-213F-4686-B05C-AE7216B2658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8" descr="F:\prosjekter aktuelle\cenSES_web\PPmal\censeslog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83" y="0"/>
            <a:ext cx="1919288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F:\prosjekter aktuelle\cenSES_web\PPmal\fmelogo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84000" y="0"/>
            <a:ext cx="5080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4980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64625-BA17-4CEE-A42F-6D9B12018C0E}" type="datetimeFigureOut">
              <a:rPr lang="en-US" smtClean="0"/>
              <a:t>8/24/17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10063-213F-4686-B05C-AE7216B26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157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64625-BA17-4CEE-A42F-6D9B12018C0E}" type="datetimeFigureOut">
              <a:rPr lang="en-US" smtClean="0"/>
              <a:t>8/24/17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10063-213F-4686-B05C-AE7216B26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779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1424" y="2204864"/>
            <a:ext cx="103632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nb-NO" noProof="0" smtClean="0"/>
          </a:p>
        </p:txBody>
      </p:sp>
      <p:pic>
        <p:nvPicPr>
          <p:cNvPr id="15363" name="Picture 3" descr="F:\prosjekter aktuelle\cenSES_web\PPmal\logoer partne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218" y="6280150"/>
            <a:ext cx="11372849" cy="42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F:\prosjekter aktuelle\cenSES_web\PPmal\censeslogo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1" y="1"/>
            <a:ext cx="2559051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F:\prosjekter aktuelle\cenSES_web\PPmal\fmelogo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6587" y="0"/>
            <a:ext cx="677333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1102233"/>
      </p:ext>
    </p:extLst>
  </p:cSld>
  <p:clrMapOvr>
    <a:masterClrMapping/>
  </p:clrMapOvr>
  <p:transition>
    <p:cover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8"/>
          <p:cNvSpPr>
            <a:spLocks noGrp="1"/>
          </p:cNvSpPr>
          <p:nvPr>
            <p:ph sz="quarter" idx="11"/>
          </p:nvPr>
        </p:nvSpPr>
        <p:spPr>
          <a:xfrm>
            <a:off x="614400" y="1728000"/>
            <a:ext cx="10963200" cy="414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defRPr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buSzPct val="120000"/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buClr>
                <a:schemeClr val="accent3"/>
              </a:buClr>
              <a:buSzPct val="120000"/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buClr>
                <a:schemeClr val="accent3"/>
              </a:buClr>
              <a:buSzPct val="120000"/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buClr>
                <a:schemeClr val="accent3"/>
              </a:buClr>
              <a:buSzPct val="120000"/>
              <a:defRPr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endParaRPr lang="de-DE" dirty="0"/>
          </a:p>
        </p:txBody>
      </p:sp>
      <p:sp>
        <p:nvSpPr>
          <p:cNvPr id="7" name="Titel 4"/>
          <p:cNvSpPr>
            <a:spLocks noGrp="1"/>
          </p:cNvSpPr>
          <p:nvPr>
            <p:ph type="title"/>
          </p:nvPr>
        </p:nvSpPr>
        <p:spPr>
          <a:xfrm>
            <a:off x="623392" y="332656"/>
            <a:ext cx="8361600" cy="936104"/>
          </a:xfrm>
          <a:prstGeom prst="rect">
            <a:avLst/>
          </a:prstGeom>
        </p:spPr>
        <p:txBody>
          <a:bodyPr anchor="ctr"/>
          <a:lstStyle>
            <a:lvl1pPr>
              <a:defRPr sz="2800" cap="small" baseline="0">
                <a:solidFill>
                  <a:schemeClr val="accent4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de-DE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04" y="6203214"/>
            <a:ext cx="2170089" cy="53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106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64625-BA17-4CEE-A42F-6D9B12018C0E}" type="datetimeFigureOut">
              <a:rPr lang="en-US" smtClean="0"/>
              <a:t>8/24/17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10063-213F-4686-B05C-AE7216B2658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8" descr="F:\prosjekter aktuelle\cenSES_web\PPmal\censeslogo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83" y="0"/>
            <a:ext cx="1919288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F:\prosjekter aktuelle\cenSES_web\PPmal\fmelogo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10036" y="0"/>
            <a:ext cx="5080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5761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64625-BA17-4CEE-A42F-6D9B12018C0E}" type="datetimeFigureOut">
              <a:rPr lang="en-US" smtClean="0"/>
              <a:t>8/24/17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10063-213F-4686-B05C-AE7216B26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475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64625-BA17-4CEE-A42F-6D9B12018C0E}" type="datetimeFigureOut">
              <a:rPr lang="en-US" smtClean="0"/>
              <a:t>8/24/17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10063-213F-4686-B05C-AE7216B26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935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64625-BA17-4CEE-A42F-6D9B12018C0E}" type="datetimeFigureOut">
              <a:rPr lang="en-US" smtClean="0"/>
              <a:t>8/24/17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10063-213F-4686-B05C-AE7216B26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906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64625-BA17-4CEE-A42F-6D9B12018C0E}" type="datetimeFigureOut">
              <a:rPr lang="en-US" smtClean="0"/>
              <a:t>8/24/17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10063-213F-4686-B05C-AE7216B26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683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64625-BA17-4CEE-A42F-6D9B12018C0E}" type="datetimeFigureOut">
              <a:rPr lang="en-US" smtClean="0"/>
              <a:t>8/24/17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10063-213F-4686-B05C-AE7216B26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729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64625-BA17-4CEE-A42F-6D9B12018C0E}" type="datetimeFigureOut">
              <a:rPr lang="en-US" smtClean="0"/>
              <a:t>8/24/17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10063-213F-4686-B05C-AE7216B26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201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64625-BA17-4CEE-A42F-6D9B12018C0E}" type="datetimeFigureOut">
              <a:rPr lang="en-US" smtClean="0"/>
              <a:t>8/24/17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10063-213F-4686-B05C-AE7216B26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381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64625-BA17-4CEE-A42F-6D9B12018C0E}" type="datetimeFigureOut">
              <a:rPr lang="en-US" smtClean="0"/>
              <a:t>8/24/17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10063-213F-4686-B05C-AE7216B26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885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Relationship Id="rId3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4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ringer.com/business/operations+research/journal/10287" TargetMode="External"/><Relationship Id="rId4" Type="http://schemas.openxmlformats.org/officeDocument/2006/relationships/hyperlink" Target="http://dx.doi.org/10.1016/j.eneco.2015.02.004" TargetMode="External"/><Relationship Id="rId5" Type="http://schemas.openxmlformats.org/officeDocument/2006/relationships/hyperlink" Target="http://www.elsevier.com/wps/find/journaldescription.cws_home/30413/description#description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x.doi.org/10.1007/s10287-013-0182-6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wmf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F:\prosjekter aktuelle\cenSES_web\PPmal\logoer partne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914" y="6280150"/>
            <a:ext cx="8529637" cy="42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iRe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1844824"/>
            <a:ext cx="4149080" cy="4149080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464733" y="626533"/>
            <a:ext cx="9059251" cy="1290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33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33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33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33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33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33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33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33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9933"/>
                </a:solidFill>
                <a:latin typeface="Arial" charset="0"/>
              </a:defRPr>
            </a:lvl9pPr>
          </a:lstStyle>
          <a:p>
            <a:r>
              <a:rPr lang="nb-NO" sz="2800" b="0" dirty="0" smtClean="0"/>
              <a:t>Long term </a:t>
            </a:r>
            <a:r>
              <a:rPr lang="nb-NO" sz="2800" b="0" dirty="0" err="1" smtClean="0"/>
              <a:t>power</a:t>
            </a:r>
            <a:r>
              <a:rPr lang="nb-NO" sz="2800" b="0" dirty="0" smtClean="0"/>
              <a:t> system design </a:t>
            </a:r>
            <a:r>
              <a:rPr lang="nb-NO" sz="2800" b="0" dirty="0" err="1" smtClean="0"/>
              <a:t>using</a:t>
            </a:r>
            <a:r>
              <a:rPr lang="nb-NO" sz="2800" b="0" dirty="0" smtClean="0"/>
              <a:t> EMPIRE</a:t>
            </a:r>
          </a:p>
          <a:p>
            <a:r>
              <a:rPr lang="nb-NO" sz="2800" b="0" dirty="0">
                <a:solidFill>
                  <a:srgbClr val="5D7D2D"/>
                </a:solidFill>
                <a:latin typeface="Arial" charset="0"/>
              </a:rPr>
              <a:t>	</a:t>
            </a:r>
            <a:r>
              <a:rPr lang="nb-NO" sz="2800" b="0" dirty="0" smtClean="0">
                <a:solidFill>
                  <a:srgbClr val="5D7D2D"/>
                </a:solidFill>
                <a:latin typeface="Arial" charset="0"/>
              </a:rPr>
              <a:t>- </a:t>
            </a:r>
            <a:r>
              <a:rPr lang="nb-NO" sz="2800" b="0" dirty="0" err="1" smtClean="0">
                <a:solidFill>
                  <a:srgbClr val="5D7D2D"/>
                </a:solidFill>
                <a:latin typeface="Arial" charset="0"/>
              </a:rPr>
              <a:t>effects</a:t>
            </a:r>
            <a:r>
              <a:rPr lang="nb-NO" sz="2800" b="0" dirty="0" smtClean="0">
                <a:solidFill>
                  <a:srgbClr val="5D7D2D"/>
                </a:solidFill>
                <a:latin typeface="Arial" charset="0"/>
              </a:rPr>
              <a:t> </a:t>
            </a:r>
            <a:r>
              <a:rPr lang="nb-NO" sz="2800" b="0" dirty="0" err="1" smtClean="0">
                <a:solidFill>
                  <a:srgbClr val="5D7D2D"/>
                </a:solidFill>
                <a:latin typeface="Arial" charset="0"/>
              </a:rPr>
              <a:t>of</a:t>
            </a:r>
            <a:r>
              <a:rPr lang="nb-NO" sz="2800" b="0" dirty="0" smtClean="0">
                <a:solidFill>
                  <a:srgbClr val="5D7D2D"/>
                </a:solidFill>
                <a:latin typeface="Arial" charset="0"/>
              </a:rPr>
              <a:t> </a:t>
            </a:r>
            <a:r>
              <a:rPr lang="nb-NO" sz="2800" b="0" dirty="0" err="1" smtClean="0">
                <a:solidFill>
                  <a:srgbClr val="5D7D2D"/>
                </a:solidFill>
                <a:latin typeface="Arial" charset="0"/>
              </a:rPr>
              <a:t>demand</a:t>
            </a:r>
            <a:r>
              <a:rPr lang="nb-NO" sz="2800" b="0" dirty="0" smtClean="0">
                <a:solidFill>
                  <a:srgbClr val="5D7D2D"/>
                </a:solidFill>
                <a:latin typeface="Arial" charset="0"/>
              </a:rPr>
              <a:t> </a:t>
            </a:r>
            <a:r>
              <a:rPr lang="nb-NO" sz="2800" b="0" dirty="0" err="1" smtClean="0">
                <a:solidFill>
                  <a:srgbClr val="5D7D2D"/>
                </a:solidFill>
                <a:latin typeface="Arial" charset="0"/>
              </a:rPr>
              <a:t>response</a:t>
            </a:r>
            <a:endParaRPr lang="nb-NO" sz="3200" dirty="0">
              <a:solidFill>
                <a:srgbClr val="5D7D2D"/>
              </a:solidFill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79976" y="234823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b-NO" dirty="0">
                <a:solidFill>
                  <a:srgbClr val="00447C"/>
                </a:solidFill>
              </a:rPr>
              <a:t>Asgeir Tomasgard</a:t>
            </a:r>
          </a:p>
        </p:txBody>
      </p:sp>
      <p:sp>
        <p:nvSpPr>
          <p:cNvPr id="3" name="Rectangle 2"/>
          <p:cNvSpPr/>
          <p:nvPr/>
        </p:nvSpPr>
        <p:spPr>
          <a:xfrm>
            <a:off x="5879975" y="2852936"/>
            <a:ext cx="574121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b-NO" dirty="0">
              <a:solidFill>
                <a:srgbClr val="00447C"/>
              </a:solidFill>
            </a:endParaRPr>
          </a:p>
          <a:p>
            <a:pPr marL="285750" indent="-285750">
              <a:buFontTx/>
              <a:buChar char="-"/>
            </a:pPr>
            <a:r>
              <a:rPr lang="nb-NO" dirty="0" smtClean="0">
                <a:solidFill>
                  <a:srgbClr val="00447C"/>
                </a:solidFill>
              </a:rPr>
              <a:t>Prof. </a:t>
            </a:r>
            <a:r>
              <a:rPr lang="nb-NO" dirty="0" err="1" smtClean="0">
                <a:solidFill>
                  <a:srgbClr val="00447C"/>
                </a:solidFill>
              </a:rPr>
              <a:t>Dept</a:t>
            </a:r>
            <a:r>
              <a:rPr lang="nb-NO" dirty="0" smtClean="0">
                <a:solidFill>
                  <a:srgbClr val="00447C"/>
                </a:solidFill>
              </a:rPr>
              <a:t> </a:t>
            </a:r>
            <a:r>
              <a:rPr lang="nb-NO" dirty="0" err="1" smtClean="0">
                <a:solidFill>
                  <a:srgbClr val="00447C"/>
                </a:solidFill>
              </a:rPr>
              <a:t>of</a:t>
            </a:r>
            <a:r>
              <a:rPr lang="nb-NO" dirty="0" smtClean="0">
                <a:solidFill>
                  <a:srgbClr val="00447C"/>
                </a:solidFill>
              </a:rPr>
              <a:t> </a:t>
            </a:r>
            <a:r>
              <a:rPr lang="nb-NO" dirty="0" err="1" smtClean="0">
                <a:solidFill>
                  <a:srgbClr val="00447C"/>
                </a:solidFill>
              </a:rPr>
              <a:t>industrial</a:t>
            </a:r>
            <a:r>
              <a:rPr lang="nb-NO" dirty="0" smtClean="0">
                <a:solidFill>
                  <a:srgbClr val="00447C"/>
                </a:solidFill>
              </a:rPr>
              <a:t> </a:t>
            </a:r>
            <a:r>
              <a:rPr lang="nb-NO" dirty="0" err="1" smtClean="0">
                <a:solidFill>
                  <a:srgbClr val="00447C"/>
                </a:solidFill>
              </a:rPr>
              <a:t>economics</a:t>
            </a:r>
            <a:r>
              <a:rPr lang="nb-NO" dirty="0" smtClean="0">
                <a:solidFill>
                  <a:srgbClr val="00447C"/>
                </a:solidFill>
              </a:rPr>
              <a:t> </a:t>
            </a:r>
            <a:r>
              <a:rPr lang="nb-NO" dirty="0" err="1" smtClean="0">
                <a:solidFill>
                  <a:srgbClr val="00447C"/>
                </a:solidFill>
              </a:rPr>
              <a:t>nd</a:t>
            </a:r>
            <a:r>
              <a:rPr lang="nb-NO" dirty="0" smtClean="0">
                <a:solidFill>
                  <a:srgbClr val="00447C"/>
                </a:solidFill>
              </a:rPr>
              <a:t> </a:t>
            </a:r>
            <a:r>
              <a:rPr lang="nb-NO" dirty="0" err="1" smtClean="0">
                <a:solidFill>
                  <a:srgbClr val="00447C"/>
                </a:solidFill>
              </a:rPr>
              <a:t>technology</a:t>
            </a:r>
            <a:r>
              <a:rPr lang="nb-NO" dirty="0" smtClean="0">
                <a:solidFill>
                  <a:srgbClr val="00447C"/>
                </a:solidFill>
              </a:rPr>
              <a:t> </a:t>
            </a:r>
            <a:r>
              <a:rPr lang="nb-NO" dirty="0" err="1" smtClean="0">
                <a:solidFill>
                  <a:srgbClr val="00447C"/>
                </a:solidFill>
              </a:rPr>
              <a:t>managment</a:t>
            </a:r>
            <a:r>
              <a:rPr lang="nb-NO" dirty="0" smtClean="0">
                <a:solidFill>
                  <a:srgbClr val="00447C"/>
                </a:solidFill>
              </a:rPr>
              <a:t>, NTNU, </a:t>
            </a:r>
          </a:p>
          <a:p>
            <a:pPr marL="285750" indent="-285750">
              <a:buFontTx/>
              <a:buChar char="-"/>
            </a:pPr>
            <a:r>
              <a:rPr lang="nb-NO" dirty="0" err="1" smtClean="0">
                <a:solidFill>
                  <a:srgbClr val="00447C"/>
                </a:solidFill>
              </a:rPr>
              <a:t>Director</a:t>
            </a:r>
            <a:r>
              <a:rPr lang="nb-NO" dirty="0">
                <a:solidFill>
                  <a:srgbClr val="00447C"/>
                </a:solidFill>
              </a:rPr>
              <a:t>, FME CenSES </a:t>
            </a:r>
            <a:r>
              <a:rPr lang="nb-NO" dirty="0" smtClean="0">
                <a:solidFill>
                  <a:srgbClr val="00447C"/>
                </a:solidFill>
              </a:rPr>
              <a:t>-  Centre </a:t>
            </a:r>
            <a:r>
              <a:rPr lang="nb-NO" dirty="0">
                <a:solidFill>
                  <a:srgbClr val="00447C"/>
                </a:solidFill>
              </a:rPr>
              <a:t>for </a:t>
            </a:r>
            <a:r>
              <a:rPr lang="nb-NO" dirty="0" err="1">
                <a:solidFill>
                  <a:srgbClr val="00447C"/>
                </a:solidFill>
              </a:rPr>
              <a:t>Sustainable</a:t>
            </a:r>
            <a:r>
              <a:rPr lang="nb-NO" dirty="0">
                <a:solidFill>
                  <a:srgbClr val="00447C"/>
                </a:solidFill>
              </a:rPr>
              <a:t> Energy </a:t>
            </a:r>
            <a:r>
              <a:rPr lang="nb-NO" dirty="0" smtClean="0">
                <a:solidFill>
                  <a:srgbClr val="00447C"/>
                </a:solidFill>
              </a:rPr>
              <a:t>Studies</a:t>
            </a:r>
          </a:p>
          <a:p>
            <a:pPr marL="285750" indent="-285750">
              <a:buFontTx/>
              <a:buChar char="-"/>
            </a:pPr>
            <a:r>
              <a:rPr lang="nb-NO" dirty="0" smtClean="0">
                <a:solidFill>
                  <a:srgbClr val="00447C"/>
                </a:solidFill>
              </a:rPr>
              <a:t>WP leader FME ZEN: WP2 policy </a:t>
            </a:r>
            <a:r>
              <a:rPr lang="nb-NO" dirty="0" err="1" smtClean="0">
                <a:solidFill>
                  <a:srgbClr val="00447C"/>
                </a:solidFill>
              </a:rPr>
              <a:t>measuers</a:t>
            </a:r>
            <a:r>
              <a:rPr lang="nb-NO" dirty="0" smtClean="0">
                <a:solidFill>
                  <a:srgbClr val="00447C"/>
                </a:solidFill>
              </a:rPr>
              <a:t>, </a:t>
            </a:r>
            <a:r>
              <a:rPr lang="nb-NO" smtClean="0">
                <a:solidFill>
                  <a:srgbClr val="00447C"/>
                </a:solidFill>
              </a:rPr>
              <a:t>innovation</a:t>
            </a:r>
            <a:r>
              <a:rPr lang="nb-NO" dirty="0" smtClean="0">
                <a:solidFill>
                  <a:srgbClr val="00447C"/>
                </a:solidFill>
              </a:rPr>
              <a:t> and business </a:t>
            </a:r>
            <a:r>
              <a:rPr lang="nb-NO" dirty="0" err="1" smtClean="0">
                <a:solidFill>
                  <a:srgbClr val="00447C"/>
                </a:solidFill>
              </a:rPr>
              <a:t>models</a:t>
            </a:r>
            <a:endParaRPr lang="nb-NO" dirty="0">
              <a:solidFill>
                <a:srgbClr val="00447C"/>
              </a:solidFill>
            </a:endParaRPr>
          </a:p>
          <a:p>
            <a:endParaRPr lang="nb-NO" dirty="0" smtClean="0">
              <a:solidFill>
                <a:srgbClr val="00447C"/>
              </a:solidFill>
            </a:endParaRPr>
          </a:p>
          <a:p>
            <a:r>
              <a:rPr lang="nb-NO" dirty="0" smtClean="0">
                <a:solidFill>
                  <a:srgbClr val="00447C"/>
                </a:solidFill>
              </a:rPr>
              <a:t>Christian Skar</a:t>
            </a:r>
          </a:p>
          <a:p>
            <a:r>
              <a:rPr lang="nb-NO" dirty="0" smtClean="0">
                <a:solidFill>
                  <a:srgbClr val="00447C"/>
                </a:solidFill>
              </a:rPr>
              <a:t>Post </a:t>
            </a:r>
            <a:r>
              <a:rPr lang="nb-NO" dirty="0" err="1" smtClean="0">
                <a:solidFill>
                  <a:srgbClr val="00447C"/>
                </a:solidFill>
              </a:rPr>
              <a:t>doc</a:t>
            </a:r>
            <a:r>
              <a:rPr lang="nb-NO" dirty="0" smtClean="0">
                <a:solidFill>
                  <a:srgbClr val="00447C"/>
                </a:solidFill>
              </a:rPr>
              <a:t>, </a:t>
            </a:r>
            <a:r>
              <a:rPr lang="nb-NO" dirty="0">
                <a:solidFill>
                  <a:srgbClr val="00447C"/>
                </a:solidFill>
              </a:rPr>
              <a:t>Dept. </a:t>
            </a:r>
            <a:r>
              <a:rPr lang="nb-NO" dirty="0" err="1">
                <a:solidFill>
                  <a:srgbClr val="00447C"/>
                </a:solidFill>
              </a:rPr>
              <a:t>of</a:t>
            </a:r>
            <a:r>
              <a:rPr lang="nb-NO" dirty="0">
                <a:solidFill>
                  <a:srgbClr val="00447C"/>
                </a:solidFill>
              </a:rPr>
              <a:t> </a:t>
            </a:r>
            <a:r>
              <a:rPr lang="nb-NO" dirty="0" err="1">
                <a:solidFill>
                  <a:srgbClr val="00447C"/>
                </a:solidFill>
              </a:rPr>
              <a:t>industrial</a:t>
            </a:r>
            <a:r>
              <a:rPr lang="nb-NO" dirty="0">
                <a:solidFill>
                  <a:srgbClr val="00447C"/>
                </a:solidFill>
              </a:rPr>
              <a:t> </a:t>
            </a:r>
            <a:r>
              <a:rPr lang="nb-NO" dirty="0" err="1">
                <a:solidFill>
                  <a:srgbClr val="00447C"/>
                </a:solidFill>
              </a:rPr>
              <a:t>economics</a:t>
            </a:r>
            <a:endParaRPr lang="nb-NO" dirty="0">
              <a:solidFill>
                <a:srgbClr val="00447C"/>
              </a:solidFill>
            </a:endParaRPr>
          </a:p>
          <a:p>
            <a:endParaRPr lang="nb-NO" dirty="0">
              <a:solidFill>
                <a:srgbClr val="0044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635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457" y="168600"/>
            <a:ext cx="7927192" cy="4903418"/>
          </a:xfrm>
        </p:spPr>
      </p:pic>
    </p:spTree>
    <p:extLst>
      <p:ext uri="{BB962C8B-B14F-4D97-AF65-F5344CB8AC3E}">
        <p14:creationId xmlns:p14="http://schemas.microsoft.com/office/powerpoint/2010/main" val="1521379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726" y="148857"/>
            <a:ext cx="8263274" cy="5105437"/>
          </a:xfrm>
        </p:spPr>
      </p:pic>
    </p:spTree>
    <p:extLst>
      <p:ext uri="{BB962C8B-B14F-4D97-AF65-F5344CB8AC3E}">
        <p14:creationId xmlns:p14="http://schemas.microsoft.com/office/powerpoint/2010/main" val="1928757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err="1" smtClean="0"/>
              <a:t>Capacities</a:t>
            </a:r>
            <a:r>
              <a:rPr lang="nb-NO" dirty="0" smtClean="0"/>
              <a:t> </a:t>
            </a:r>
            <a:r>
              <a:rPr lang="nb-NO" dirty="0" err="1" smtClean="0"/>
              <a:t>comparison</a:t>
            </a:r>
            <a:r>
              <a:rPr lang="nb-NO" dirty="0" smtClean="0"/>
              <a:t> </a:t>
            </a:r>
            <a:r>
              <a:rPr lang="nb-NO" dirty="0" err="1" smtClean="0"/>
              <a:t>between</a:t>
            </a:r>
            <a:r>
              <a:rPr lang="nb-NO" dirty="0" smtClean="0"/>
              <a:t> DR2 and DR0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The </a:t>
            </a:r>
            <a:r>
              <a:rPr lang="nb-NO" dirty="0" err="1" smtClean="0"/>
              <a:t>following</a:t>
            </a:r>
            <a:r>
              <a:rPr lang="nb-NO" dirty="0" smtClean="0"/>
              <a:t> bar </a:t>
            </a:r>
            <a:r>
              <a:rPr lang="nb-NO" dirty="0" err="1" smtClean="0"/>
              <a:t>graphs</a:t>
            </a:r>
            <a:r>
              <a:rPr lang="nb-NO" dirty="0" smtClean="0"/>
              <a:t> show </a:t>
            </a:r>
            <a:r>
              <a:rPr lang="nb-NO" dirty="0" err="1" smtClean="0"/>
              <a:t>the</a:t>
            </a:r>
            <a:r>
              <a:rPr lang="nb-NO" dirty="0" smtClean="0"/>
              <a:t> </a:t>
            </a:r>
            <a:r>
              <a:rPr lang="nb-NO" dirty="0" err="1" smtClean="0"/>
              <a:t>main</a:t>
            </a:r>
            <a:r>
              <a:rPr lang="nb-NO" dirty="0" smtClean="0"/>
              <a:t> </a:t>
            </a:r>
            <a:r>
              <a:rPr lang="nb-NO" dirty="0" err="1" smtClean="0"/>
              <a:t>differences</a:t>
            </a:r>
            <a:r>
              <a:rPr lang="nb-NO" dirty="0" smtClean="0"/>
              <a:t> in </a:t>
            </a:r>
            <a:r>
              <a:rPr lang="nb-NO" dirty="0" err="1" smtClean="0"/>
              <a:t>technology</a:t>
            </a:r>
            <a:r>
              <a:rPr lang="nb-NO" dirty="0" smtClean="0"/>
              <a:t> </a:t>
            </a:r>
            <a:r>
              <a:rPr lang="nb-NO" dirty="0" err="1" smtClean="0"/>
              <a:t>capacities</a:t>
            </a:r>
            <a:r>
              <a:rPr lang="nb-NO" dirty="0" smtClean="0"/>
              <a:t> in </a:t>
            </a:r>
            <a:r>
              <a:rPr lang="nb-NO" dirty="0" err="1" smtClean="0"/>
              <a:t>the</a:t>
            </a:r>
            <a:r>
              <a:rPr lang="nb-NO" dirty="0" smtClean="0"/>
              <a:t> case </a:t>
            </a:r>
            <a:r>
              <a:rPr lang="nb-NO" dirty="0" err="1" smtClean="0"/>
              <a:t>with</a:t>
            </a:r>
            <a:r>
              <a:rPr lang="nb-NO" dirty="0" smtClean="0"/>
              <a:t> DR (case DR2) and </a:t>
            </a:r>
            <a:r>
              <a:rPr lang="nb-NO" dirty="0" err="1" smtClean="0"/>
              <a:t>without</a:t>
            </a:r>
            <a:r>
              <a:rPr lang="nb-NO" dirty="0" smtClean="0"/>
              <a:t> (case DR0) </a:t>
            </a:r>
            <a:r>
              <a:rPr lang="nb-NO" dirty="0" err="1" smtClean="0"/>
              <a:t>between</a:t>
            </a:r>
            <a:r>
              <a:rPr lang="nb-NO" dirty="0" smtClean="0"/>
              <a:t> </a:t>
            </a:r>
            <a:r>
              <a:rPr lang="nb-NO" dirty="0" err="1" smtClean="0"/>
              <a:t>year</a:t>
            </a:r>
            <a:r>
              <a:rPr lang="nb-NO" dirty="0" smtClean="0"/>
              <a:t> 1 (2010) and </a:t>
            </a:r>
            <a:r>
              <a:rPr lang="nb-NO" dirty="0" err="1" smtClean="0"/>
              <a:t>year</a:t>
            </a:r>
            <a:r>
              <a:rPr lang="nb-NO" dirty="0" smtClean="0"/>
              <a:t> 9 (2050).</a:t>
            </a:r>
          </a:p>
          <a:p>
            <a:r>
              <a:rPr lang="nb-NO" dirty="0" smtClean="0"/>
              <a:t>The positive y-</a:t>
            </a:r>
            <a:r>
              <a:rPr lang="nb-NO" dirty="0" err="1" smtClean="0"/>
              <a:t>axis</a:t>
            </a:r>
            <a:r>
              <a:rPr lang="nb-NO" dirty="0" smtClean="0"/>
              <a:t> </a:t>
            </a:r>
            <a:r>
              <a:rPr lang="nb-NO" dirty="0" err="1" smtClean="0"/>
              <a:t>indicate</a:t>
            </a:r>
            <a:r>
              <a:rPr lang="nb-NO" dirty="0" smtClean="0"/>
              <a:t> </a:t>
            </a:r>
            <a:r>
              <a:rPr lang="nb-NO" dirty="0" err="1" smtClean="0"/>
              <a:t>larger</a:t>
            </a:r>
            <a:r>
              <a:rPr lang="nb-NO" dirty="0" smtClean="0"/>
              <a:t> </a:t>
            </a:r>
            <a:r>
              <a:rPr lang="nb-NO" dirty="0" err="1" smtClean="0"/>
              <a:t>capacity</a:t>
            </a:r>
            <a:r>
              <a:rPr lang="nb-NO" dirty="0" smtClean="0"/>
              <a:t> in DR2 </a:t>
            </a:r>
            <a:r>
              <a:rPr lang="nb-NO" dirty="0" err="1" smtClean="0"/>
              <a:t>than</a:t>
            </a:r>
            <a:r>
              <a:rPr lang="nb-NO" dirty="0" smtClean="0"/>
              <a:t> in DR0 and </a:t>
            </a:r>
            <a:r>
              <a:rPr lang="nb-NO" dirty="0" err="1" smtClean="0"/>
              <a:t>viceversa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07366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Gas plants</a:t>
            </a:r>
            <a:endParaRPr lang="nb-NO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7" t="3118" r="4068" b="7102"/>
          <a:stretch/>
        </p:blipFill>
        <p:spPr>
          <a:xfrm>
            <a:off x="1571502" y="1282535"/>
            <a:ext cx="9096499" cy="5130140"/>
          </a:xfrm>
        </p:spPr>
      </p:pic>
    </p:spTree>
    <p:extLst>
      <p:ext uri="{BB962C8B-B14F-4D97-AF65-F5344CB8AC3E}">
        <p14:creationId xmlns:p14="http://schemas.microsoft.com/office/powerpoint/2010/main" val="8475956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Coal</a:t>
            </a:r>
            <a:r>
              <a:rPr lang="nb-NO" dirty="0" smtClean="0"/>
              <a:t> plants</a:t>
            </a:r>
            <a:endParaRPr lang="nb-NO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1" t="3793" r="8403" b="5544"/>
          <a:stretch/>
        </p:blipFill>
        <p:spPr>
          <a:xfrm>
            <a:off x="1524000" y="1282534"/>
            <a:ext cx="9072176" cy="5106391"/>
          </a:xfrm>
        </p:spPr>
      </p:pic>
    </p:spTree>
    <p:extLst>
      <p:ext uri="{BB962C8B-B14F-4D97-AF65-F5344CB8AC3E}">
        <p14:creationId xmlns:p14="http://schemas.microsoft.com/office/powerpoint/2010/main" val="655860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RES plants</a:t>
            </a:r>
            <a:endParaRPr lang="nb-NO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5" t="2546" r="2792" b="5856"/>
          <a:stretch/>
        </p:blipFill>
        <p:spPr>
          <a:xfrm>
            <a:off x="1720066" y="1288771"/>
            <a:ext cx="8947934" cy="4862649"/>
          </a:xfrm>
        </p:spPr>
      </p:pic>
    </p:spTree>
    <p:extLst>
      <p:ext uri="{BB962C8B-B14F-4D97-AF65-F5344CB8AC3E}">
        <p14:creationId xmlns:p14="http://schemas.microsoft.com/office/powerpoint/2010/main" val="3840495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32324" y="169188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smtClean="0"/>
              <a:t>Next generation: </a:t>
            </a:r>
            <a:r>
              <a:rPr lang="en-US" dirty="0" smtClean="0"/>
              <a:t>Active consumers and </a:t>
            </a:r>
            <a:r>
              <a:rPr lang="en-US" smtClean="0"/>
              <a:t>distributed </a:t>
            </a:r>
            <a:r>
              <a:rPr lang="en-US" smtClean="0"/>
              <a:t>generation- local perspective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3" y="3395263"/>
            <a:ext cx="6787501" cy="2816091"/>
          </a:xfrm>
        </p:spPr>
      </p:pic>
      <p:sp>
        <p:nvSpPr>
          <p:cNvPr id="8" name="TextBox 7"/>
          <p:cNvSpPr txBox="1"/>
          <p:nvPr/>
        </p:nvSpPr>
        <p:spPr>
          <a:xfrm>
            <a:off x="837538" y="6418413"/>
            <a:ext cx="105169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 smtClean="0"/>
              <a:t>Kilde</a:t>
            </a:r>
            <a:r>
              <a:rPr lang="en-US" sz="1050" dirty="0" smtClean="0"/>
              <a:t>: </a:t>
            </a:r>
            <a:r>
              <a:rPr lang="en-US" sz="1050" dirty="0"/>
              <a:t>3M, Smart Grid: http://solutions.3m.com/wps/portal/3M/en_EU/SmartGrid/EU-Smart-Grid/</a:t>
            </a:r>
          </a:p>
        </p:txBody>
      </p:sp>
      <p:sp>
        <p:nvSpPr>
          <p:cNvPr id="2" name="Rektangel 1"/>
          <p:cNvSpPr/>
          <p:nvPr/>
        </p:nvSpPr>
        <p:spPr>
          <a:xfrm>
            <a:off x="698285" y="1917935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Demand </a:t>
            </a:r>
            <a:r>
              <a:rPr lang="en-GB" dirty="0" smtClean="0"/>
              <a:t>Response module in EMPIRE : </a:t>
            </a:r>
            <a:r>
              <a:rPr lang="en-GB" dirty="0"/>
              <a:t>in testing now</a:t>
            </a:r>
          </a:p>
          <a:p>
            <a:r>
              <a:rPr lang="en-GB" dirty="0" err="1"/>
              <a:t>Multiscale</a:t>
            </a:r>
            <a:r>
              <a:rPr lang="en-GB" dirty="0"/>
              <a:t> geographical representation</a:t>
            </a:r>
          </a:p>
          <a:p>
            <a:pPr marL="742950" lvl="1" indent="-285750">
              <a:buFont typeface="Arial" charset="0"/>
              <a:buChar char="•"/>
            </a:pPr>
            <a:r>
              <a:rPr lang="en-GB" dirty="0"/>
              <a:t>Countries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GB" dirty="0"/>
              <a:t>Regions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GB" dirty="0" err="1"/>
              <a:t>Neigbourhoods</a:t>
            </a:r>
            <a:endParaRPr lang="en-GB" dirty="0"/>
          </a:p>
        </p:txBody>
      </p:sp>
      <p:pic>
        <p:nvPicPr>
          <p:cNvPr id="6" name="Content Placeholder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555" y="1312188"/>
            <a:ext cx="4641057" cy="387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80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9576" y="-315416"/>
            <a:ext cx="7772400" cy="1143000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40768"/>
            <a:ext cx="9535852" cy="5212432"/>
          </a:xfrm>
        </p:spPr>
        <p:txBody>
          <a:bodyPr/>
          <a:lstStyle/>
          <a:p>
            <a:pPr marL="0" indent="0"/>
            <a:r>
              <a:rPr lang="nb-NO" sz="2000" dirty="0">
                <a:solidFill>
                  <a:srgbClr val="003A7D"/>
                </a:solidFill>
              </a:rPr>
              <a:t>EMPIRE</a:t>
            </a:r>
          </a:p>
          <a:p>
            <a:pPr>
              <a:buFont typeface="Arial" charset="0"/>
              <a:buChar char="•"/>
            </a:pPr>
            <a:r>
              <a:rPr lang="nb-NO" sz="2000" dirty="0">
                <a:solidFill>
                  <a:srgbClr val="003A7D"/>
                </a:solidFill>
              </a:rPr>
              <a:t>Skar, C., G. L. </a:t>
            </a:r>
            <a:r>
              <a:rPr lang="nb-NO" sz="2000" dirty="0" err="1">
                <a:solidFill>
                  <a:srgbClr val="003A7D"/>
                </a:solidFill>
              </a:rPr>
              <a:t>Doorman</a:t>
            </a:r>
            <a:r>
              <a:rPr lang="nb-NO" sz="2000" dirty="0">
                <a:solidFill>
                  <a:srgbClr val="003A7D"/>
                </a:solidFill>
              </a:rPr>
              <a:t>, G. A. </a:t>
            </a:r>
            <a:r>
              <a:rPr lang="nb-NO" sz="2000" dirty="0" err="1">
                <a:solidFill>
                  <a:srgbClr val="003A7D"/>
                </a:solidFill>
              </a:rPr>
              <a:t>PŽrez-ValdŽs</a:t>
            </a:r>
            <a:r>
              <a:rPr lang="nb-NO" sz="2000" dirty="0">
                <a:solidFill>
                  <a:srgbClr val="003A7D"/>
                </a:solidFill>
              </a:rPr>
              <a:t>, and A. </a:t>
            </a:r>
            <a:r>
              <a:rPr lang="nb-NO" sz="2000" dirty="0" err="1">
                <a:solidFill>
                  <a:srgbClr val="003A7D"/>
                </a:solidFill>
              </a:rPr>
              <a:t>Tomasgard</a:t>
            </a:r>
            <a:r>
              <a:rPr lang="nb-NO" sz="2000" dirty="0">
                <a:solidFill>
                  <a:srgbClr val="003A7D"/>
                </a:solidFill>
              </a:rPr>
              <a:t>. 2016. “A </a:t>
            </a:r>
            <a:r>
              <a:rPr lang="nb-NO" sz="2000" dirty="0" err="1">
                <a:solidFill>
                  <a:srgbClr val="003A7D"/>
                </a:solidFill>
              </a:rPr>
              <a:t>multi-horizon</a:t>
            </a:r>
            <a:r>
              <a:rPr lang="nb-NO" sz="2000" dirty="0">
                <a:solidFill>
                  <a:srgbClr val="003A7D"/>
                </a:solidFill>
              </a:rPr>
              <a:t> </a:t>
            </a:r>
            <a:r>
              <a:rPr lang="nb-NO" sz="2000" dirty="0" err="1">
                <a:solidFill>
                  <a:srgbClr val="003A7D"/>
                </a:solidFill>
              </a:rPr>
              <a:t>stochastic</a:t>
            </a:r>
            <a:r>
              <a:rPr lang="nb-NO" sz="2000" dirty="0">
                <a:solidFill>
                  <a:srgbClr val="003A7D"/>
                </a:solidFill>
              </a:rPr>
              <a:t> </a:t>
            </a:r>
            <a:r>
              <a:rPr lang="nb-NO" sz="2000" dirty="0" err="1">
                <a:solidFill>
                  <a:srgbClr val="003A7D"/>
                </a:solidFill>
              </a:rPr>
              <a:t>programming</a:t>
            </a:r>
            <a:r>
              <a:rPr lang="nb-NO" sz="2000" dirty="0">
                <a:solidFill>
                  <a:srgbClr val="003A7D"/>
                </a:solidFill>
              </a:rPr>
              <a:t> </a:t>
            </a:r>
            <a:r>
              <a:rPr lang="nb-NO" sz="2000" dirty="0" err="1">
                <a:solidFill>
                  <a:srgbClr val="003A7D"/>
                </a:solidFill>
              </a:rPr>
              <a:t>model</a:t>
            </a:r>
            <a:r>
              <a:rPr lang="nb-NO" sz="2000" dirty="0">
                <a:solidFill>
                  <a:srgbClr val="003A7D"/>
                </a:solidFill>
              </a:rPr>
              <a:t> for </a:t>
            </a:r>
            <a:r>
              <a:rPr lang="nb-NO" sz="2000" dirty="0" err="1">
                <a:solidFill>
                  <a:srgbClr val="003A7D"/>
                </a:solidFill>
              </a:rPr>
              <a:t>the</a:t>
            </a:r>
            <a:r>
              <a:rPr lang="nb-NO" sz="2000" dirty="0">
                <a:solidFill>
                  <a:srgbClr val="003A7D"/>
                </a:solidFill>
              </a:rPr>
              <a:t> European </a:t>
            </a:r>
            <a:r>
              <a:rPr lang="nb-NO" sz="2000" dirty="0" err="1">
                <a:solidFill>
                  <a:srgbClr val="003A7D"/>
                </a:solidFill>
              </a:rPr>
              <a:t>power</a:t>
            </a:r>
            <a:r>
              <a:rPr lang="nb-NO" sz="2000" dirty="0">
                <a:solidFill>
                  <a:srgbClr val="003A7D"/>
                </a:solidFill>
              </a:rPr>
              <a:t> system.” In </a:t>
            </a:r>
            <a:r>
              <a:rPr lang="nb-NO" sz="2000" dirty="0" err="1">
                <a:solidFill>
                  <a:srgbClr val="003A7D"/>
                </a:solidFill>
              </a:rPr>
              <a:t>review</a:t>
            </a:r>
            <a:r>
              <a:rPr lang="nb-NO" sz="2000" dirty="0">
                <a:solidFill>
                  <a:srgbClr val="003A7D"/>
                </a:solidFill>
              </a:rPr>
              <a:t>.</a:t>
            </a:r>
          </a:p>
          <a:p>
            <a:pPr>
              <a:buFont typeface="Arial" charset="0"/>
              <a:buChar char="•"/>
            </a:pPr>
            <a:r>
              <a:rPr lang="nb-NO" sz="2000" dirty="0">
                <a:solidFill>
                  <a:srgbClr val="003A7D"/>
                </a:solidFill>
              </a:rPr>
              <a:t>Skar, C., G. L. </a:t>
            </a:r>
            <a:r>
              <a:rPr lang="nb-NO" sz="2000" dirty="0" err="1">
                <a:solidFill>
                  <a:srgbClr val="003A7D"/>
                </a:solidFill>
              </a:rPr>
              <a:t>Doorman</a:t>
            </a:r>
            <a:r>
              <a:rPr lang="nb-NO" sz="2000" dirty="0">
                <a:solidFill>
                  <a:srgbClr val="003A7D"/>
                </a:solidFill>
              </a:rPr>
              <a:t>, G. </a:t>
            </a:r>
            <a:r>
              <a:rPr lang="nb-NO" sz="2000" dirty="0" err="1">
                <a:solidFill>
                  <a:srgbClr val="003A7D"/>
                </a:solidFill>
              </a:rPr>
              <a:t>Guidati</a:t>
            </a:r>
            <a:r>
              <a:rPr lang="nb-NO" sz="2000" dirty="0">
                <a:solidFill>
                  <a:srgbClr val="003A7D"/>
                </a:solidFill>
              </a:rPr>
              <a:t>, C. </a:t>
            </a:r>
            <a:r>
              <a:rPr lang="nb-NO" sz="2000" dirty="0" err="1">
                <a:solidFill>
                  <a:srgbClr val="003A7D"/>
                </a:solidFill>
              </a:rPr>
              <a:t>Soothill</a:t>
            </a:r>
            <a:r>
              <a:rPr lang="nb-NO" sz="2000" dirty="0">
                <a:solidFill>
                  <a:srgbClr val="003A7D"/>
                </a:solidFill>
              </a:rPr>
              <a:t>, and A. </a:t>
            </a:r>
            <a:r>
              <a:rPr lang="nb-NO" sz="2000" dirty="0" err="1">
                <a:solidFill>
                  <a:srgbClr val="003A7D"/>
                </a:solidFill>
              </a:rPr>
              <a:t>Tomasgard</a:t>
            </a:r>
            <a:r>
              <a:rPr lang="nb-NO" sz="2000" dirty="0">
                <a:solidFill>
                  <a:srgbClr val="003A7D"/>
                </a:solidFill>
              </a:rPr>
              <a:t>. 2016. “</a:t>
            </a:r>
            <a:r>
              <a:rPr lang="nb-NO" sz="2000" dirty="0" err="1">
                <a:solidFill>
                  <a:srgbClr val="003A7D"/>
                </a:solidFill>
              </a:rPr>
              <a:t>Modeling</a:t>
            </a:r>
            <a:r>
              <a:rPr lang="nb-NO" sz="2000" dirty="0">
                <a:solidFill>
                  <a:srgbClr val="003A7D"/>
                </a:solidFill>
              </a:rPr>
              <a:t> </a:t>
            </a:r>
            <a:r>
              <a:rPr lang="nb-NO" sz="2000" dirty="0" err="1">
                <a:solidFill>
                  <a:srgbClr val="003A7D"/>
                </a:solidFill>
              </a:rPr>
              <a:t>transitional</a:t>
            </a:r>
            <a:r>
              <a:rPr lang="nb-NO" sz="2000" dirty="0">
                <a:solidFill>
                  <a:srgbClr val="003A7D"/>
                </a:solidFill>
              </a:rPr>
              <a:t> </a:t>
            </a:r>
            <a:r>
              <a:rPr lang="nb-NO" sz="2000" dirty="0" err="1">
                <a:solidFill>
                  <a:srgbClr val="003A7D"/>
                </a:solidFill>
              </a:rPr>
              <a:t>measures</a:t>
            </a:r>
            <a:r>
              <a:rPr lang="nb-NO" sz="2000" dirty="0">
                <a:solidFill>
                  <a:srgbClr val="003A7D"/>
                </a:solidFill>
              </a:rPr>
              <a:t> to drive CCS </a:t>
            </a:r>
            <a:r>
              <a:rPr lang="nb-NO" sz="2000" dirty="0" err="1">
                <a:solidFill>
                  <a:srgbClr val="003A7D"/>
                </a:solidFill>
              </a:rPr>
              <a:t>deployment</a:t>
            </a:r>
            <a:r>
              <a:rPr lang="nb-NO" sz="2000" dirty="0">
                <a:solidFill>
                  <a:srgbClr val="003A7D"/>
                </a:solidFill>
              </a:rPr>
              <a:t> in </a:t>
            </a:r>
            <a:r>
              <a:rPr lang="nb-NO" sz="2000" dirty="0" err="1">
                <a:solidFill>
                  <a:srgbClr val="003A7D"/>
                </a:solidFill>
              </a:rPr>
              <a:t>the</a:t>
            </a:r>
            <a:r>
              <a:rPr lang="nb-NO" sz="2000" dirty="0">
                <a:solidFill>
                  <a:srgbClr val="003A7D"/>
                </a:solidFill>
              </a:rPr>
              <a:t> European </a:t>
            </a:r>
            <a:r>
              <a:rPr lang="nb-NO" sz="2000" dirty="0" err="1">
                <a:solidFill>
                  <a:srgbClr val="003A7D"/>
                </a:solidFill>
              </a:rPr>
              <a:t>power</a:t>
            </a:r>
            <a:r>
              <a:rPr lang="nb-NO" sz="2000" dirty="0">
                <a:solidFill>
                  <a:srgbClr val="003A7D"/>
                </a:solidFill>
              </a:rPr>
              <a:t> </a:t>
            </a:r>
            <a:r>
              <a:rPr lang="nb-NO" sz="2000" dirty="0" err="1">
                <a:solidFill>
                  <a:srgbClr val="003A7D"/>
                </a:solidFill>
              </a:rPr>
              <a:t>sector</a:t>
            </a:r>
            <a:r>
              <a:rPr lang="nb-NO" sz="2000" dirty="0">
                <a:solidFill>
                  <a:srgbClr val="003A7D"/>
                </a:solidFill>
              </a:rPr>
              <a:t>.”, In </a:t>
            </a:r>
            <a:r>
              <a:rPr lang="nb-NO" sz="2000" dirty="0" err="1">
                <a:solidFill>
                  <a:srgbClr val="003A7D"/>
                </a:solidFill>
              </a:rPr>
              <a:t>review</a:t>
            </a:r>
            <a:r>
              <a:rPr lang="nb-NO" sz="2000" dirty="0">
                <a:solidFill>
                  <a:srgbClr val="003A7D"/>
                </a:solidFill>
              </a:rPr>
              <a:t>.</a:t>
            </a:r>
          </a:p>
          <a:p>
            <a:pPr>
              <a:buFont typeface="Arial" charset="0"/>
              <a:buChar char="•"/>
            </a:pPr>
            <a:r>
              <a:rPr lang="nb-NO" sz="2000" dirty="0">
                <a:solidFill>
                  <a:srgbClr val="003A7D"/>
                </a:solidFill>
              </a:rPr>
              <a:t>Skar, C., </a:t>
            </a:r>
            <a:r>
              <a:rPr lang="nb-NO" sz="2000" dirty="0" err="1">
                <a:solidFill>
                  <a:srgbClr val="003A7D"/>
                </a:solidFill>
              </a:rPr>
              <a:t>Doorman</a:t>
            </a:r>
            <a:r>
              <a:rPr lang="nb-NO" sz="2000" dirty="0">
                <a:solidFill>
                  <a:srgbClr val="003A7D"/>
                </a:solidFill>
              </a:rPr>
              <a:t>, G. L. &amp; Tomasgard, A. (2014, May). The </a:t>
            </a:r>
            <a:r>
              <a:rPr lang="nb-NO" sz="2000" dirty="0" err="1">
                <a:solidFill>
                  <a:srgbClr val="003A7D"/>
                </a:solidFill>
              </a:rPr>
              <a:t>future</a:t>
            </a:r>
            <a:r>
              <a:rPr lang="nb-NO" sz="2000" dirty="0">
                <a:solidFill>
                  <a:srgbClr val="003A7D"/>
                </a:solidFill>
              </a:rPr>
              <a:t> European </a:t>
            </a:r>
            <a:r>
              <a:rPr lang="nb-NO" sz="2000" dirty="0" err="1">
                <a:solidFill>
                  <a:srgbClr val="003A7D"/>
                </a:solidFill>
              </a:rPr>
              <a:t>power</a:t>
            </a:r>
            <a:r>
              <a:rPr lang="nb-NO" sz="2000" dirty="0">
                <a:solidFill>
                  <a:srgbClr val="003A7D"/>
                </a:solidFill>
              </a:rPr>
              <a:t> system under a </a:t>
            </a:r>
            <a:r>
              <a:rPr lang="nb-NO" sz="2000" dirty="0" err="1">
                <a:solidFill>
                  <a:srgbClr val="003A7D"/>
                </a:solidFill>
              </a:rPr>
              <a:t>climate</a:t>
            </a:r>
            <a:r>
              <a:rPr lang="nb-NO" sz="2000" dirty="0">
                <a:solidFill>
                  <a:srgbClr val="003A7D"/>
                </a:solidFill>
              </a:rPr>
              <a:t> policy regime. In </a:t>
            </a:r>
            <a:r>
              <a:rPr lang="nb-NO" sz="2000" i="1" dirty="0" err="1">
                <a:solidFill>
                  <a:srgbClr val="003A7D"/>
                </a:solidFill>
              </a:rPr>
              <a:t>EnergyCon</a:t>
            </a:r>
            <a:r>
              <a:rPr lang="nb-NO" sz="2000" i="1" dirty="0">
                <a:solidFill>
                  <a:srgbClr val="003A7D"/>
                </a:solidFill>
              </a:rPr>
              <a:t> 2014, IEEE International Energy Conference</a:t>
            </a:r>
            <a:r>
              <a:rPr lang="nb-NO" sz="2000" dirty="0">
                <a:solidFill>
                  <a:srgbClr val="003A7D"/>
                </a:solidFill>
              </a:rPr>
              <a:t> (</a:t>
            </a:r>
            <a:r>
              <a:rPr lang="nb-NO" sz="2000" dirty="0" err="1">
                <a:solidFill>
                  <a:srgbClr val="003A7D"/>
                </a:solidFill>
              </a:rPr>
              <a:t>pp</a:t>
            </a:r>
            <a:r>
              <a:rPr lang="nb-NO" sz="2000" dirty="0">
                <a:solidFill>
                  <a:srgbClr val="003A7D"/>
                </a:solidFill>
              </a:rPr>
              <a:t>. 337–344). Dubrovnik, </a:t>
            </a:r>
            <a:r>
              <a:rPr lang="nb-NO" sz="2000" dirty="0" err="1">
                <a:solidFill>
                  <a:srgbClr val="003A7D"/>
                </a:solidFill>
              </a:rPr>
              <a:t>Croatia</a:t>
            </a:r>
            <a:r>
              <a:rPr lang="nb-NO" sz="2000" dirty="0">
                <a:solidFill>
                  <a:srgbClr val="003A7D"/>
                </a:solidFill>
              </a:rPr>
              <a:t>. ISSN: 978-1-4799-2448-6.</a:t>
            </a:r>
            <a:endParaRPr lang="en-US" sz="2000" dirty="0">
              <a:solidFill>
                <a:srgbClr val="003A7D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nb-NO" sz="2000" dirty="0">
                <a:solidFill>
                  <a:srgbClr val="003A7D"/>
                </a:solidFill>
              </a:rPr>
              <a:t>Skar, C., </a:t>
            </a:r>
            <a:r>
              <a:rPr lang="nb-NO" sz="2000" dirty="0" err="1">
                <a:solidFill>
                  <a:srgbClr val="003A7D"/>
                </a:solidFill>
              </a:rPr>
              <a:t>Doorman</a:t>
            </a:r>
            <a:r>
              <a:rPr lang="nb-NO" sz="2000" dirty="0">
                <a:solidFill>
                  <a:srgbClr val="003A7D"/>
                </a:solidFill>
              </a:rPr>
              <a:t>, G. L. &amp; Tomasgard, A. (2014, August). Large-</a:t>
            </a:r>
            <a:r>
              <a:rPr lang="nb-NO" sz="2000" dirty="0" err="1">
                <a:solidFill>
                  <a:srgbClr val="003A7D"/>
                </a:solidFill>
              </a:rPr>
              <a:t>scale</a:t>
            </a:r>
            <a:r>
              <a:rPr lang="nb-NO" sz="2000" dirty="0">
                <a:solidFill>
                  <a:srgbClr val="003A7D"/>
                </a:solidFill>
              </a:rPr>
              <a:t> </a:t>
            </a:r>
            <a:r>
              <a:rPr lang="nb-NO" sz="2000" dirty="0" err="1">
                <a:solidFill>
                  <a:srgbClr val="003A7D"/>
                </a:solidFill>
              </a:rPr>
              <a:t>power</a:t>
            </a:r>
            <a:r>
              <a:rPr lang="nb-NO" sz="2000" dirty="0">
                <a:solidFill>
                  <a:srgbClr val="003A7D"/>
                </a:solidFill>
              </a:rPr>
              <a:t> system planning </a:t>
            </a:r>
            <a:r>
              <a:rPr lang="nb-NO" sz="2000" dirty="0" err="1">
                <a:solidFill>
                  <a:srgbClr val="003A7D"/>
                </a:solidFill>
              </a:rPr>
              <a:t>using</a:t>
            </a:r>
            <a:r>
              <a:rPr lang="nb-NO" sz="2000" dirty="0">
                <a:solidFill>
                  <a:srgbClr val="003A7D"/>
                </a:solidFill>
              </a:rPr>
              <a:t> </a:t>
            </a:r>
            <a:r>
              <a:rPr lang="nb-NO" sz="2000" dirty="0" err="1">
                <a:solidFill>
                  <a:srgbClr val="003A7D"/>
                </a:solidFill>
              </a:rPr>
              <a:t>enhanced</a:t>
            </a:r>
            <a:r>
              <a:rPr lang="nb-NO" sz="2000" dirty="0">
                <a:solidFill>
                  <a:srgbClr val="003A7D"/>
                </a:solidFill>
              </a:rPr>
              <a:t> </a:t>
            </a:r>
            <a:r>
              <a:rPr lang="nb-NO" sz="2000" dirty="0" err="1">
                <a:solidFill>
                  <a:srgbClr val="003A7D"/>
                </a:solidFill>
              </a:rPr>
              <a:t>Benders</a:t>
            </a:r>
            <a:r>
              <a:rPr lang="nb-NO" sz="2000" dirty="0">
                <a:solidFill>
                  <a:srgbClr val="003A7D"/>
                </a:solidFill>
              </a:rPr>
              <a:t> </a:t>
            </a:r>
            <a:r>
              <a:rPr lang="nb-NO" sz="2000" dirty="0" err="1">
                <a:solidFill>
                  <a:srgbClr val="003A7D"/>
                </a:solidFill>
              </a:rPr>
              <a:t>decomposition</a:t>
            </a:r>
            <a:r>
              <a:rPr lang="nb-NO" sz="2000" dirty="0">
                <a:solidFill>
                  <a:srgbClr val="003A7D"/>
                </a:solidFill>
              </a:rPr>
              <a:t>. In </a:t>
            </a:r>
            <a:r>
              <a:rPr lang="nb-NO" sz="2000" i="1" dirty="0" err="1">
                <a:solidFill>
                  <a:srgbClr val="003A7D"/>
                </a:solidFill>
              </a:rPr>
              <a:t>Proceedings</a:t>
            </a:r>
            <a:r>
              <a:rPr lang="nb-NO" sz="2000" i="1" dirty="0">
                <a:solidFill>
                  <a:srgbClr val="003A7D"/>
                </a:solidFill>
              </a:rPr>
              <a:t> </a:t>
            </a:r>
            <a:r>
              <a:rPr lang="nb-NO" sz="2000" i="1" dirty="0" err="1">
                <a:solidFill>
                  <a:srgbClr val="003A7D"/>
                </a:solidFill>
              </a:rPr>
              <a:t>of</a:t>
            </a:r>
            <a:r>
              <a:rPr lang="nb-NO" sz="2000" i="1" dirty="0">
                <a:solidFill>
                  <a:srgbClr val="003A7D"/>
                </a:solidFill>
              </a:rPr>
              <a:t> </a:t>
            </a:r>
            <a:r>
              <a:rPr lang="nb-NO" sz="2000" i="1" dirty="0" err="1">
                <a:solidFill>
                  <a:srgbClr val="003A7D"/>
                </a:solidFill>
              </a:rPr>
              <a:t>the</a:t>
            </a:r>
            <a:r>
              <a:rPr lang="nb-NO" sz="2000" i="1" dirty="0">
                <a:solidFill>
                  <a:srgbClr val="003A7D"/>
                </a:solidFill>
              </a:rPr>
              <a:t> 18th Power Systems </a:t>
            </a:r>
            <a:r>
              <a:rPr lang="nb-NO" sz="2000" i="1" dirty="0" err="1">
                <a:solidFill>
                  <a:srgbClr val="003A7D"/>
                </a:solidFill>
              </a:rPr>
              <a:t>Computation</a:t>
            </a:r>
            <a:r>
              <a:rPr lang="nb-NO" sz="2000" i="1" dirty="0">
                <a:solidFill>
                  <a:srgbClr val="003A7D"/>
                </a:solidFill>
              </a:rPr>
              <a:t> Conference (PSCC)</a:t>
            </a:r>
            <a:r>
              <a:rPr lang="nb-NO" sz="2000" dirty="0">
                <a:solidFill>
                  <a:srgbClr val="003A7D"/>
                </a:solidFill>
              </a:rPr>
              <a:t>. Krakow, </a:t>
            </a:r>
            <a:r>
              <a:rPr lang="nb-NO" sz="2000" dirty="0" err="1">
                <a:solidFill>
                  <a:srgbClr val="003A7D"/>
                </a:solidFill>
              </a:rPr>
              <a:t>Poland</a:t>
            </a:r>
            <a:r>
              <a:rPr lang="nb-NO" sz="2000" dirty="0">
                <a:solidFill>
                  <a:srgbClr val="003A7D"/>
                </a:solidFill>
              </a:rPr>
              <a:t>. </a:t>
            </a:r>
          </a:p>
          <a:p>
            <a:pPr marL="0" indent="0"/>
            <a:endParaRPr lang="nb-NO" sz="1600" dirty="0">
              <a:solidFill>
                <a:srgbClr val="003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13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9576" y="-315416"/>
            <a:ext cx="7772400" cy="1143000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03512" y="1340768"/>
            <a:ext cx="9548688" cy="5517232"/>
          </a:xfrm>
        </p:spPr>
        <p:txBody>
          <a:bodyPr/>
          <a:lstStyle/>
          <a:p>
            <a:pPr marL="0" indent="0"/>
            <a:r>
              <a:rPr lang="nb-NO" sz="2000" dirty="0">
                <a:solidFill>
                  <a:srgbClr val="003A7D"/>
                </a:solidFill>
              </a:rPr>
              <a:t>MULTI-HORIZON &amp; SCENARIOS</a:t>
            </a:r>
          </a:p>
          <a:p>
            <a:pPr marL="457200" indent="-457200">
              <a:buFont typeface="Arial"/>
              <a:buChar char="•"/>
            </a:pPr>
            <a:r>
              <a:rPr lang="nb-NO" sz="2000" dirty="0" err="1">
                <a:solidFill>
                  <a:srgbClr val="000000"/>
                </a:solidFill>
              </a:rPr>
              <a:t>Hellemo</a:t>
            </a:r>
            <a:r>
              <a:rPr lang="nb-NO" sz="2000" dirty="0">
                <a:solidFill>
                  <a:srgbClr val="000000"/>
                </a:solidFill>
              </a:rPr>
              <a:t>, L., Midthun, K., </a:t>
            </a:r>
            <a:r>
              <a:rPr lang="nb-NO" sz="2000" dirty="0" err="1">
                <a:solidFill>
                  <a:srgbClr val="000000"/>
                </a:solidFill>
              </a:rPr>
              <a:t>Tomasgard</a:t>
            </a:r>
            <a:r>
              <a:rPr lang="nb-NO" sz="2000" dirty="0">
                <a:solidFill>
                  <a:srgbClr val="000000"/>
                </a:solidFill>
              </a:rPr>
              <a:t>, A. and Werner, A., </a:t>
            </a:r>
            <a:r>
              <a:rPr lang="nb-NO" sz="2000" dirty="0" err="1">
                <a:solidFill>
                  <a:srgbClr val="000000"/>
                </a:solidFill>
              </a:rPr>
              <a:t>Multistage</a:t>
            </a:r>
            <a:r>
              <a:rPr lang="nb-NO" sz="2000" dirty="0">
                <a:solidFill>
                  <a:srgbClr val="000000"/>
                </a:solidFill>
              </a:rPr>
              <a:t> </a:t>
            </a:r>
            <a:r>
              <a:rPr lang="nb-NO" sz="2000" dirty="0" err="1">
                <a:solidFill>
                  <a:srgbClr val="000000"/>
                </a:solidFill>
              </a:rPr>
              <a:t>stochastic</a:t>
            </a:r>
            <a:r>
              <a:rPr lang="nb-NO" sz="2000" dirty="0">
                <a:solidFill>
                  <a:srgbClr val="000000"/>
                </a:solidFill>
              </a:rPr>
              <a:t> </a:t>
            </a:r>
            <a:r>
              <a:rPr lang="nb-NO" sz="2000" dirty="0" err="1">
                <a:solidFill>
                  <a:srgbClr val="000000"/>
                </a:solidFill>
              </a:rPr>
              <a:t>programming</a:t>
            </a:r>
            <a:r>
              <a:rPr lang="nb-NO" sz="2000" dirty="0">
                <a:solidFill>
                  <a:srgbClr val="000000"/>
                </a:solidFill>
              </a:rPr>
              <a:t> for </a:t>
            </a:r>
            <a:r>
              <a:rPr lang="nb-NO" sz="2000" dirty="0" err="1">
                <a:solidFill>
                  <a:srgbClr val="000000"/>
                </a:solidFill>
              </a:rPr>
              <a:t>natural</a:t>
            </a:r>
            <a:r>
              <a:rPr lang="nb-NO" sz="2000" dirty="0">
                <a:solidFill>
                  <a:srgbClr val="000000"/>
                </a:solidFill>
              </a:rPr>
              <a:t> gas </a:t>
            </a:r>
            <a:r>
              <a:rPr lang="nb-NO" sz="2000" dirty="0" err="1">
                <a:solidFill>
                  <a:srgbClr val="000000"/>
                </a:solidFill>
              </a:rPr>
              <a:t>infrastructure</a:t>
            </a:r>
            <a:r>
              <a:rPr lang="nb-NO" sz="2000" dirty="0">
                <a:solidFill>
                  <a:srgbClr val="000000"/>
                </a:solidFill>
              </a:rPr>
              <a:t> design </a:t>
            </a:r>
            <a:r>
              <a:rPr lang="nb-NO" sz="2000" dirty="0" err="1">
                <a:solidFill>
                  <a:srgbClr val="000000"/>
                </a:solidFill>
              </a:rPr>
              <a:t>with</a:t>
            </a:r>
            <a:r>
              <a:rPr lang="nb-NO" sz="2000" dirty="0">
                <a:solidFill>
                  <a:srgbClr val="000000"/>
                </a:solidFill>
              </a:rPr>
              <a:t> a </a:t>
            </a:r>
            <a:r>
              <a:rPr lang="nb-NO" sz="2000" dirty="0" err="1">
                <a:solidFill>
                  <a:srgbClr val="000000"/>
                </a:solidFill>
              </a:rPr>
              <a:t>production</a:t>
            </a:r>
            <a:r>
              <a:rPr lang="nb-NO" sz="2000" dirty="0">
                <a:solidFill>
                  <a:srgbClr val="000000"/>
                </a:solidFill>
              </a:rPr>
              <a:t> </a:t>
            </a:r>
            <a:r>
              <a:rPr lang="nb-NO" sz="2000" dirty="0" err="1">
                <a:solidFill>
                  <a:srgbClr val="000000"/>
                </a:solidFill>
              </a:rPr>
              <a:t>perspective</a:t>
            </a:r>
            <a:r>
              <a:rPr lang="nb-NO" sz="2000" dirty="0">
                <a:solidFill>
                  <a:srgbClr val="000000"/>
                </a:solidFill>
              </a:rPr>
              <a:t>, World Scientific Series in Finance, in </a:t>
            </a:r>
            <a:r>
              <a:rPr lang="nb-NO" sz="2000" dirty="0" err="1">
                <a:solidFill>
                  <a:srgbClr val="000000"/>
                </a:solidFill>
              </a:rPr>
              <a:t>Gassman</a:t>
            </a:r>
            <a:r>
              <a:rPr lang="nb-NO" sz="2000" dirty="0">
                <a:solidFill>
                  <a:srgbClr val="000000"/>
                </a:solidFill>
              </a:rPr>
              <a:t>, H.I. and </a:t>
            </a:r>
            <a:r>
              <a:rPr lang="nb-NO" sz="2000" dirty="0" err="1">
                <a:solidFill>
                  <a:srgbClr val="000000"/>
                </a:solidFill>
              </a:rPr>
              <a:t>Ziemba</a:t>
            </a:r>
            <a:r>
              <a:rPr lang="nb-NO" sz="2000" dirty="0">
                <a:solidFill>
                  <a:srgbClr val="000000"/>
                </a:solidFill>
              </a:rPr>
              <a:t>, W.T. (editors), </a:t>
            </a:r>
            <a:r>
              <a:rPr lang="nb-NO" sz="2000" i="1" dirty="0" err="1">
                <a:solidFill>
                  <a:srgbClr val="000000"/>
                </a:solidFill>
              </a:rPr>
              <a:t>Stochastic</a:t>
            </a:r>
            <a:r>
              <a:rPr lang="nb-NO" sz="2000" i="1" dirty="0">
                <a:solidFill>
                  <a:srgbClr val="000000"/>
                </a:solidFill>
              </a:rPr>
              <a:t> </a:t>
            </a:r>
            <a:r>
              <a:rPr lang="nb-NO" sz="2000" i="1" dirty="0" err="1">
                <a:solidFill>
                  <a:srgbClr val="000000"/>
                </a:solidFill>
              </a:rPr>
              <a:t>programming</a:t>
            </a:r>
            <a:r>
              <a:rPr lang="nb-NO" sz="2000" i="1" dirty="0">
                <a:solidFill>
                  <a:srgbClr val="000000"/>
                </a:solidFill>
              </a:rPr>
              <a:t>- Applications in </a:t>
            </a:r>
            <a:r>
              <a:rPr lang="nb-NO" sz="2000" i="1" dirty="0" err="1">
                <a:solidFill>
                  <a:srgbClr val="000000"/>
                </a:solidFill>
              </a:rPr>
              <a:t>finance</a:t>
            </a:r>
            <a:r>
              <a:rPr lang="nb-NO" sz="2000" i="1" dirty="0">
                <a:solidFill>
                  <a:srgbClr val="000000"/>
                </a:solidFill>
              </a:rPr>
              <a:t>, </a:t>
            </a:r>
            <a:r>
              <a:rPr lang="nb-NO" sz="2000" i="1" dirty="0" err="1">
                <a:solidFill>
                  <a:srgbClr val="000000"/>
                </a:solidFill>
              </a:rPr>
              <a:t>energy</a:t>
            </a:r>
            <a:r>
              <a:rPr lang="nb-NO" sz="2000" i="1" dirty="0">
                <a:solidFill>
                  <a:srgbClr val="000000"/>
                </a:solidFill>
              </a:rPr>
              <a:t>, planning and </a:t>
            </a:r>
            <a:r>
              <a:rPr lang="nb-NO" sz="2000" i="1" dirty="0" err="1">
                <a:solidFill>
                  <a:srgbClr val="000000"/>
                </a:solidFill>
              </a:rPr>
              <a:t>logistics</a:t>
            </a:r>
            <a:r>
              <a:rPr lang="nb-NO" sz="2000" dirty="0">
                <a:solidFill>
                  <a:srgbClr val="000000"/>
                </a:solidFill>
              </a:rPr>
              <a:t>, World Scientific Series in Finance, 2012.</a:t>
            </a:r>
            <a:endParaRPr lang="en-US" sz="2000" dirty="0">
              <a:solidFill>
                <a:srgbClr val="000000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nb-NO" sz="2000" dirty="0">
                <a:solidFill>
                  <a:srgbClr val="000000"/>
                </a:solidFill>
              </a:rPr>
              <a:t>Kaut, Michal; Midthun, Kjetil </a:t>
            </a:r>
            <a:r>
              <a:rPr lang="nb-NO" sz="2000" dirty="0" err="1">
                <a:solidFill>
                  <a:srgbClr val="000000"/>
                </a:solidFill>
              </a:rPr>
              <a:t>Trovik</a:t>
            </a:r>
            <a:r>
              <a:rPr lang="nb-NO" sz="2000" dirty="0">
                <a:solidFill>
                  <a:srgbClr val="000000"/>
                </a:solidFill>
              </a:rPr>
              <a:t>; Werner, Adrian; </a:t>
            </a:r>
            <a:r>
              <a:rPr lang="nb-NO" sz="2000" dirty="0" err="1">
                <a:solidFill>
                  <a:srgbClr val="000000"/>
                </a:solidFill>
              </a:rPr>
              <a:t>Tomasgard</a:t>
            </a:r>
            <a:r>
              <a:rPr lang="nb-NO" sz="2000" dirty="0">
                <a:solidFill>
                  <a:srgbClr val="000000"/>
                </a:solidFill>
              </a:rPr>
              <a:t>, Asgeir; </a:t>
            </a:r>
            <a:r>
              <a:rPr lang="nb-NO" sz="2000" dirty="0" err="1">
                <a:solidFill>
                  <a:srgbClr val="000000"/>
                </a:solidFill>
              </a:rPr>
              <a:t>Hellemo</a:t>
            </a:r>
            <a:r>
              <a:rPr lang="nb-NO" sz="2000" dirty="0">
                <a:solidFill>
                  <a:srgbClr val="000000"/>
                </a:solidFill>
              </a:rPr>
              <a:t>, Lars; Fodstad, Marte. (2014) </a:t>
            </a:r>
            <a:r>
              <a:rPr lang="nb-NO" sz="2000" dirty="0">
                <a:solidFill>
                  <a:srgbClr val="000000"/>
                </a:solidFill>
                <a:hlinkClick r:id="rId2"/>
              </a:rPr>
              <a:t>Multi-horizon stochastic programming.</a:t>
            </a:r>
            <a:r>
              <a:rPr lang="nb-NO" sz="2000" dirty="0">
                <a:solidFill>
                  <a:srgbClr val="000000"/>
                </a:solidFill>
              </a:rPr>
              <a:t> </a:t>
            </a:r>
            <a:r>
              <a:rPr lang="nb-NO" sz="2000" i="1" dirty="0">
                <a:solidFill>
                  <a:srgbClr val="000000"/>
                </a:solidFill>
                <a:hlinkClick r:id="rId3"/>
              </a:rPr>
              <a:t>Computational Management Science.</a:t>
            </a:r>
            <a:r>
              <a:rPr lang="nb-NO" sz="2000" dirty="0">
                <a:solidFill>
                  <a:srgbClr val="000000"/>
                </a:solidFill>
              </a:rPr>
              <a:t> volum 11 (1-2).</a:t>
            </a:r>
          </a:p>
          <a:p>
            <a:pPr marL="457200" indent="-457200"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Werner, A.S., </a:t>
            </a:r>
            <a:r>
              <a:rPr lang="en-US" sz="2000" dirty="0" err="1">
                <a:solidFill>
                  <a:srgbClr val="000000"/>
                </a:solidFill>
              </a:rPr>
              <a:t>Pichler</a:t>
            </a:r>
            <a:r>
              <a:rPr lang="en-US" sz="2000" dirty="0">
                <a:solidFill>
                  <a:srgbClr val="000000"/>
                </a:solidFill>
              </a:rPr>
              <a:t>, A., </a:t>
            </a:r>
            <a:r>
              <a:rPr lang="en-US" sz="2000" dirty="0" err="1">
                <a:solidFill>
                  <a:srgbClr val="000000"/>
                </a:solidFill>
              </a:rPr>
              <a:t>Midthun</a:t>
            </a:r>
            <a:r>
              <a:rPr lang="en-US" sz="2000" dirty="0">
                <a:solidFill>
                  <a:srgbClr val="000000"/>
                </a:solidFill>
              </a:rPr>
              <a:t>, K.T., </a:t>
            </a:r>
            <a:r>
              <a:rPr lang="en-US" sz="2000" dirty="0" err="1">
                <a:solidFill>
                  <a:srgbClr val="000000"/>
                </a:solidFill>
              </a:rPr>
              <a:t>Hellemo</a:t>
            </a:r>
            <a:r>
              <a:rPr lang="en-US" sz="2000" dirty="0">
                <a:solidFill>
                  <a:srgbClr val="000000"/>
                </a:solidFill>
              </a:rPr>
              <a:t>, L., </a:t>
            </a:r>
            <a:r>
              <a:rPr lang="en-US" sz="2000" dirty="0" err="1">
                <a:solidFill>
                  <a:srgbClr val="000000"/>
                </a:solidFill>
              </a:rPr>
              <a:t>Tomasgard</a:t>
            </a:r>
            <a:r>
              <a:rPr lang="en-US" sz="2000" dirty="0">
                <a:solidFill>
                  <a:srgbClr val="000000"/>
                </a:solidFill>
              </a:rPr>
              <a:t>, A.</a:t>
            </a:r>
            <a:r>
              <a:rPr lang="en-US" sz="2000" i="1" dirty="0">
                <a:solidFill>
                  <a:srgbClr val="000000"/>
                </a:solidFill>
              </a:rPr>
              <a:t> , Risk measures in multi-horizon scenario trees, In </a:t>
            </a:r>
            <a:r>
              <a:rPr lang="en-US" sz="2000" dirty="0" err="1">
                <a:solidFill>
                  <a:srgbClr val="000000"/>
                </a:solidFill>
              </a:rPr>
              <a:t>Raimund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Kovacevic</a:t>
            </a:r>
            <a:r>
              <a:rPr lang="en-US" sz="2000" dirty="0">
                <a:solidFill>
                  <a:srgbClr val="000000"/>
                </a:solidFill>
              </a:rPr>
              <a:t>, Georg Ch. </a:t>
            </a:r>
            <a:r>
              <a:rPr lang="en-US" sz="2000" dirty="0" err="1">
                <a:solidFill>
                  <a:srgbClr val="000000"/>
                </a:solidFill>
              </a:rPr>
              <a:t>Pflug</a:t>
            </a:r>
            <a:r>
              <a:rPr lang="en-US" sz="2000" dirty="0">
                <a:solidFill>
                  <a:srgbClr val="000000"/>
                </a:solidFill>
              </a:rPr>
              <a:t>, and Maria Th. Vespucci (editors)   H</a:t>
            </a:r>
            <a:r>
              <a:rPr lang="en-US" sz="2000" i="1" dirty="0">
                <a:solidFill>
                  <a:srgbClr val="000000"/>
                </a:solidFill>
              </a:rPr>
              <a:t>andbook of Risk Management in Energy Production and Trading </a:t>
            </a:r>
            <a:r>
              <a:rPr lang="en-US" sz="2000" dirty="0">
                <a:solidFill>
                  <a:srgbClr val="000000"/>
                </a:solidFill>
              </a:rPr>
              <a:t>, Springer, 2013. </a:t>
            </a:r>
          </a:p>
          <a:p>
            <a:pPr marL="457200" indent="-457200">
              <a:buFont typeface="Arial"/>
              <a:buChar char="•"/>
            </a:pPr>
            <a:r>
              <a:rPr lang="nb-NO" sz="2000" dirty="0" err="1"/>
              <a:t>Seljom</a:t>
            </a:r>
            <a:r>
              <a:rPr lang="nb-NO" sz="2000" dirty="0"/>
              <a:t>, Pernille Merethe; </a:t>
            </a:r>
            <a:r>
              <a:rPr lang="nb-NO" sz="2000" dirty="0" err="1"/>
              <a:t>Tomasgard</a:t>
            </a:r>
            <a:r>
              <a:rPr lang="nb-NO" sz="2000" dirty="0"/>
              <a:t>, Asgeir. (2015) </a:t>
            </a:r>
            <a:r>
              <a:rPr lang="nb-NO" sz="2000" dirty="0">
                <a:hlinkClick r:id="rId4"/>
              </a:rPr>
              <a:t>Short-term uncertainty in long-term energy system models - A case study of wind power in Denmark. </a:t>
            </a:r>
            <a:r>
              <a:rPr lang="nb-NO" sz="2000" i="1" dirty="0">
                <a:hlinkClick r:id="rId5"/>
              </a:rPr>
              <a:t>Energy Economics. vol. 49.</a:t>
            </a:r>
            <a:endParaRPr lang="en-US" sz="2000" dirty="0"/>
          </a:p>
          <a:p>
            <a:pPr marL="0" indent="0"/>
            <a:endParaRPr lang="nb-NO" sz="1600" dirty="0">
              <a:solidFill>
                <a:srgbClr val="003A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492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Backdrop: European Decarbonization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6773" y="1773650"/>
            <a:ext cx="4725650" cy="3178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75867" y="5294279"/>
            <a:ext cx="875759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Source: European Commission. (2011). A Roadmap for moving to a competitive low carbon economy in 2050. </a:t>
            </a:r>
            <a:r>
              <a:rPr lang="en-US" sz="1200" i="1" dirty="0"/>
              <a:t>Communication from The Commission to The European Parliament, The Council, The European Economic and Social Committee and The Committee of The Regions</a:t>
            </a:r>
            <a:r>
              <a:rPr lang="en-US" sz="1200" dirty="0"/>
              <a:t>, </a:t>
            </a:r>
            <a:r>
              <a:rPr lang="en-US" sz="1200" i="1" dirty="0"/>
              <a:t>COM(2011)</a:t>
            </a:r>
            <a:r>
              <a:rPr lang="en-US" sz="1200" dirty="0"/>
              <a:t>. </a:t>
            </a:r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5951984" y="1398609"/>
          <a:ext cx="5519936" cy="37658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08368" y="4149080"/>
            <a:ext cx="1008112" cy="8195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12024" y="1052736"/>
            <a:ext cx="1512168" cy="792088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>
            <a:noAutofit/>
          </a:bodyPr>
          <a:lstStyle/>
          <a:p>
            <a:pPr algn="ctr"/>
            <a:r>
              <a:rPr lang="en-US" sz="1600" dirty="0">
                <a:latin typeface="+mj-lt"/>
              </a:rPr>
              <a:t>Near full decarbonization of power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5807968" y="1844824"/>
            <a:ext cx="1224136" cy="194421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480376" y="4446542"/>
            <a:ext cx="792088" cy="52212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+mj-lt"/>
              </a:rPr>
              <a:t>???</a:t>
            </a:r>
            <a:endParaRPr lang="en-US" sz="2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16080" y="4509120"/>
            <a:ext cx="1152128" cy="45954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r>
              <a:rPr lang="en-US" sz="2800" dirty="0">
                <a:latin typeface="+mj-lt"/>
              </a:rPr>
              <a:t>CCS??</a:t>
            </a:r>
          </a:p>
        </p:txBody>
      </p:sp>
    </p:spTree>
    <p:extLst>
      <p:ext uri="{BB962C8B-B14F-4D97-AF65-F5344CB8AC3E}">
        <p14:creationId xmlns:p14="http://schemas.microsoft.com/office/powerpoint/2010/main" val="1033113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8" grpId="0" animBg="1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1601" y="765533"/>
            <a:ext cx="1000107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4000" dirty="0" smtClean="0"/>
              <a:t>The </a:t>
            </a:r>
            <a:r>
              <a:rPr lang="nb-NO" sz="4000" dirty="0" err="1" smtClean="0"/>
              <a:t>challenge</a:t>
            </a:r>
            <a:r>
              <a:rPr lang="nb-NO" sz="4000" dirty="0" smtClean="0"/>
              <a:t> for Zero </a:t>
            </a:r>
            <a:r>
              <a:rPr lang="nb-NO" sz="4000" dirty="0" err="1" smtClean="0"/>
              <a:t>Emission</a:t>
            </a:r>
            <a:r>
              <a:rPr lang="nb-NO" sz="4000" dirty="0" smtClean="0"/>
              <a:t> Power Systems</a:t>
            </a:r>
          </a:p>
          <a:p>
            <a:pPr algn="ctr"/>
            <a:r>
              <a:rPr lang="nb-NO" sz="4000" dirty="0" smtClean="0">
                <a:solidFill>
                  <a:srgbClr val="000000"/>
                </a:solidFill>
              </a:rPr>
              <a:t>	- Intermittent </a:t>
            </a:r>
            <a:r>
              <a:rPr lang="nb-NO" sz="4000" dirty="0" err="1" smtClean="0">
                <a:solidFill>
                  <a:srgbClr val="000000"/>
                </a:solidFill>
              </a:rPr>
              <a:t>generation</a:t>
            </a:r>
            <a:r>
              <a:rPr lang="nb-NO" sz="4000" dirty="0" smtClean="0">
                <a:solidFill>
                  <a:srgbClr val="000000"/>
                </a:solidFill>
              </a:rPr>
              <a:t> and variable </a:t>
            </a:r>
            <a:r>
              <a:rPr lang="nb-NO" sz="4000" dirty="0" err="1" smtClean="0">
                <a:solidFill>
                  <a:srgbClr val="000000"/>
                </a:solidFill>
              </a:rPr>
              <a:t>load</a:t>
            </a:r>
            <a:endParaRPr lang="en-US" sz="4000" dirty="0">
              <a:solidFill>
                <a:srgbClr val="000000"/>
              </a:solidFill>
            </a:endParaRP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2399" y="2998502"/>
            <a:ext cx="12366312" cy="385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33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Co-optimization of strategic and operational decisions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301" y="1853627"/>
            <a:ext cx="3596820" cy="30052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956" y="1528832"/>
            <a:ext cx="4999044" cy="1909011"/>
          </a:xfrm>
          <a:prstGeom prst="rect">
            <a:avLst/>
          </a:prstGeom>
        </p:spPr>
      </p:pic>
      <p:sp>
        <p:nvSpPr>
          <p:cNvPr id="19" name="Up-Down Arrow 18"/>
          <p:cNvSpPr/>
          <p:nvPr/>
        </p:nvSpPr>
        <p:spPr>
          <a:xfrm>
            <a:off x="7654552" y="3490126"/>
            <a:ext cx="502616" cy="1697575"/>
          </a:xfrm>
          <a:prstGeom prst="upDown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562090" y="3904784"/>
            <a:ext cx="2687541" cy="866692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/>
              <a:t>Coupled optimization problem to minimize total system costs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562565" y="1262407"/>
            <a:ext cx="431908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Optimal investment strategy 2010-2015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078408" y="5112372"/>
            <a:ext cx="565490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Optimal dispatch for representative 48-hour blocks</a:t>
            </a:r>
          </a:p>
        </p:txBody>
      </p:sp>
      <p:pic>
        <p:nvPicPr>
          <p:cNvPr id="23" name="Content Placeholder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43" b="67190"/>
          <a:stretch/>
        </p:blipFill>
        <p:spPr>
          <a:xfrm>
            <a:off x="5159896" y="5441221"/>
            <a:ext cx="5314964" cy="82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61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111" y="2178755"/>
            <a:ext cx="6186311" cy="432838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1800" dirty="0" smtClean="0"/>
              <a:t>Baseline decarbonization: </a:t>
            </a:r>
            <a:r>
              <a:rPr lang="en-US" sz="1800" b="1" dirty="0" smtClean="0"/>
              <a:t>90 % emission reduction from 2010 to 2050</a:t>
            </a:r>
          </a:p>
          <a:p>
            <a:pPr marL="880110" lvl="1" indent="-514350">
              <a:buFont typeface="+mj-lt"/>
              <a:buAutoNum type="romanLcPeriod"/>
            </a:pPr>
            <a:r>
              <a:rPr lang="en-US" sz="1800" dirty="0" smtClean="0"/>
              <a:t>Nuclear phase-out in Germany, no new nuclear in Belgium and the Netherlands</a:t>
            </a:r>
          </a:p>
          <a:p>
            <a:pPr marL="880110" lvl="1" indent="-514350">
              <a:buFont typeface="+mj-lt"/>
              <a:buAutoNum type="romanLcPeriod"/>
            </a:pPr>
            <a:r>
              <a:rPr lang="en-US" sz="1800" dirty="0" smtClean="0"/>
              <a:t>Grid expansion towards 2030 limited to ENTSO-E’s 2016 Ten Year Development Plan reference capacities. Beyond 2030, cumulative limits: </a:t>
            </a:r>
          </a:p>
          <a:p>
            <a:pPr marL="1154430" lvl="2" indent="-514350">
              <a:buFont typeface="Wingdings" panose="05000000000000000000" pitchFamily="2" charset="2"/>
              <a:buChar char="§"/>
            </a:pPr>
            <a:r>
              <a:rPr lang="en-US" sz="1400" dirty="0" smtClean="0"/>
              <a:t>500 MW additional per 5 year limit on overhead line expansion</a:t>
            </a:r>
          </a:p>
          <a:p>
            <a:pPr marL="1154430" lvl="2" indent="-514350">
              <a:buFont typeface="Wingdings" panose="05000000000000000000" pitchFamily="2" charset="2"/>
              <a:buChar char="§"/>
            </a:pPr>
            <a:r>
              <a:rPr lang="en-US" sz="1400" dirty="0" smtClean="0"/>
              <a:t>1400 MW additional per 10 year on sub-sea cable expansion</a:t>
            </a:r>
          </a:p>
          <a:p>
            <a:pPr marL="880110" lvl="1" indent="-514350">
              <a:buFont typeface="+mj-lt"/>
              <a:buAutoNum type="romanLcPeriod"/>
            </a:pPr>
            <a:r>
              <a:rPr lang="en-US" sz="1800" dirty="0" smtClean="0"/>
              <a:t>Development of Norwegian hydro power predefined (according to input from CEDREN)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 smtClean="0"/>
              <a:t>Alternative scenario NoCCS: same as baseline but no carbon capture and storage available</a:t>
            </a: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 assumptions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6705600" y="2336800"/>
          <a:ext cx="5486400" cy="3275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9568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3890" y="265618"/>
            <a:ext cx="109728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Baseline scenario: 90 % emission reduction</a:t>
            </a:r>
            <a:endParaRPr lang="en-US" sz="40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2441049" y="4648552"/>
          <a:ext cx="7044857" cy="21485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8850">
                  <a:extLst>
                    <a:ext uri="{9D8B030D-6E8A-4147-A177-3AD203B41FA5}">
                      <a16:colId xmlns="" xmlns:a16="http://schemas.microsoft.com/office/drawing/2014/main" val="1661779139"/>
                    </a:ext>
                  </a:extLst>
                </a:gridCol>
                <a:gridCol w="2093943">
                  <a:extLst>
                    <a:ext uri="{9D8B030D-6E8A-4147-A177-3AD203B41FA5}">
                      <a16:colId xmlns="" xmlns:a16="http://schemas.microsoft.com/office/drawing/2014/main" val="2936853968"/>
                    </a:ext>
                  </a:extLst>
                </a:gridCol>
                <a:gridCol w="2212064">
                  <a:extLst>
                    <a:ext uri="{9D8B030D-6E8A-4147-A177-3AD203B41FA5}">
                      <a16:colId xmlns="" xmlns:a16="http://schemas.microsoft.com/office/drawing/2014/main" val="3301839833"/>
                    </a:ext>
                  </a:extLst>
                </a:gridCol>
              </a:tblGrid>
              <a:tr h="403739"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Technology/Fuel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noProof="0" dirty="0" smtClean="0"/>
                        <a:t>Capacity [GW]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noProof="0" dirty="0" smtClean="0"/>
                        <a:t>Generation [TWh]</a:t>
                      </a:r>
                      <a:endParaRPr lang="en-US" sz="1600" noProof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74605862"/>
                  </a:ext>
                </a:extLst>
              </a:tr>
              <a:tr h="291045"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CCS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noProof="0" dirty="0" smtClean="0"/>
                        <a:t>193 (15%)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noProof="0" dirty="0" smtClean="0"/>
                        <a:t>1178 (15%)</a:t>
                      </a:r>
                      <a:endParaRPr lang="en-US" sz="1600" noProof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0353807"/>
                  </a:ext>
                </a:extLst>
              </a:tr>
              <a:tr h="291045"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Wind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noProof="0" dirty="0" smtClean="0"/>
                        <a:t>241 (19%)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noProof="0" dirty="0" smtClean="0"/>
                        <a:t>654 (17%)</a:t>
                      </a:r>
                      <a:endParaRPr lang="en-US" sz="1600" noProof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04064519"/>
                  </a:ext>
                </a:extLst>
              </a:tr>
              <a:tr h="291045"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Solar</a:t>
                      </a:r>
                      <a:r>
                        <a:rPr lang="en-US" sz="1600" baseline="0" noProof="0" dirty="0" smtClean="0"/>
                        <a:t> PV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noProof="0" dirty="0" smtClean="0"/>
                        <a:t>347 (27%)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noProof="0" dirty="0" smtClean="0"/>
                        <a:t>403 (10%)</a:t>
                      </a:r>
                      <a:endParaRPr lang="en-US" sz="1600" noProof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51181825"/>
                  </a:ext>
                </a:extLst>
              </a:tr>
              <a:tr h="291045">
                <a:tc>
                  <a:txBody>
                    <a:bodyPr/>
                    <a:lstStyle/>
                    <a:p>
                      <a:r>
                        <a:rPr lang="en-US" sz="1600" noProof="0" dirty="0" smtClean="0"/>
                        <a:t>Coal (unabated)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noProof="0" dirty="0" smtClean="0"/>
                        <a:t>26 (2%)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noProof="0" dirty="0" smtClean="0"/>
                        <a:t>23 (1%)</a:t>
                      </a:r>
                      <a:endParaRPr lang="en-US" sz="1600" noProof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62225209"/>
                  </a:ext>
                </a:extLst>
              </a:tr>
              <a:tr h="403739">
                <a:tc>
                  <a:txBody>
                    <a:bodyPr/>
                    <a:lstStyle/>
                    <a:p>
                      <a:r>
                        <a:rPr lang="en-US" sz="1600" baseline="0" noProof="0" dirty="0" smtClean="0"/>
                        <a:t>Natural Gas (unabated)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noProof="0" dirty="0" smtClean="0"/>
                        <a:t>160 (13%)</a:t>
                      </a:r>
                      <a:endParaRPr lang="en-US" sz="16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noProof="0" dirty="0" smtClean="0"/>
                        <a:t>106 (3%)</a:t>
                      </a:r>
                      <a:endParaRPr lang="en-US" sz="1600" noProof="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33248001"/>
                  </a:ext>
                </a:extLst>
              </a:tr>
            </a:tbl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5238746" y="1323973"/>
          <a:ext cx="6829076" cy="3324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472436" y="1408618"/>
          <a:ext cx="4766310" cy="33171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793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02" y="1745490"/>
            <a:ext cx="7961745" cy="457998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600" y="426594"/>
            <a:ext cx="10972800" cy="1143000"/>
          </a:xfrm>
        </p:spPr>
        <p:txBody>
          <a:bodyPr/>
          <a:lstStyle/>
          <a:p>
            <a:r>
              <a:rPr lang="en-US" dirty="0" smtClean="0"/>
              <a:t>Transmission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642447" y="2161760"/>
            <a:ext cx="3400424" cy="36933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Baseline</a:t>
            </a:r>
          </a:p>
          <a:p>
            <a:r>
              <a:rPr lang="en-US" dirty="0" smtClean="0"/>
              <a:t>Total cable capacity from Norway in 2050: 16.3 GW</a:t>
            </a:r>
          </a:p>
          <a:p>
            <a:endParaRPr lang="en-US" dirty="0"/>
          </a:p>
          <a:p>
            <a:r>
              <a:rPr lang="en-US" dirty="0" smtClean="0"/>
              <a:t>Total European interconnector capacity increase: 250 % from 2010 to 2050</a:t>
            </a:r>
          </a:p>
          <a:p>
            <a:endParaRPr lang="en-US" dirty="0"/>
          </a:p>
          <a:p>
            <a:r>
              <a:rPr lang="en-US" b="1" dirty="0" smtClean="0"/>
              <a:t>NoCCS</a:t>
            </a:r>
          </a:p>
          <a:p>
            <a:r>
              <a:rPr lang="en-US" dirty="0"/>
              <a:t>Interconnector capacity increase: 360 % from 2010 to </a:t>
            </a:r>
            <a:r>
              <a:rPr lang="en-US" dirty="0" smtClean="0"/>
              <a:t>2050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42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" b="986"/>
          <a:stretch/>
        </p:blipFill>
        <p:spPr>
          <a:xfrm>
            <a:off x="1458964" y="2055236"/>
            <a:ext cx="9089345" cy="370825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Baseline country results 2050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6619" y="5971639"/>
            <a:ext cx="9368462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Source: </a:t>
            </a:r>
            <a:r>
              <a:rPr lang="en-US" dirty="0"/>
              <a:t>CenSES position paper Norway as a flexibility provider to Europe, in preparation.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9581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93472" y="169188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New drivers: Active consumers and distributed generation</a:t>
            </a:r>
            <a:endParaRPr lang="en-US" dirty="0"/>
          </a:p>
        </p:txBody>
      </p:sp>
      <p:sp>
        <p:nvSpPr>
          <p:cNvPr id="2" name="Rektangel 1"/>
          <p:cNvSpPr/>
          <p:nvPr/>
        </p:nvSpPr>
        <p:spPr>
          <a:xfrm>
            <a:off x="241085" y="1649392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800" dirty="0" smtClean="0"/>
              <a:t>Demand response module in testing</a:t>
            </a:r>
            <a:endParaRPr lang="en-GB" sz="2800" dirty="0"/>
          </a:p>
        </p:txBody>
      </p:sp>
      <p:pic>
        <p:nvPicPr>
          <p:cNvPr id="6" name="Bild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739" y="3713163"/>
            <a:ext cx="4325937" cy="2622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erik\latex\anmelding\Bidding curve example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4" y="841376"/>
            <a:ext cx="3609975" cy="20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12" y="2852739"/>
            <a:ext cx="4991688" cy="3087642"/>
          </a:xfrm>
        </p:spPr>
      </p:pic>
    </p:spTree>
    <p:extLst>
      <p:ext uri="{BB962C8B-B14F-4D97-AF65-F5344CB8AC3E}">
        <p14:creationId xmlns:p14="http://schemas.microsoft.com/office/powerpoint/2010/main" val="207585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4449</TotalTime>
  <Words>1306</Words>
  <Application>Microsoft Macintosh PowerPoint</Application>
  <PresentationFormat>Widescreen</PresentationFormat>
  <Paragraphs>134</Paragraphs>
  <Slides>18</Slides>
  <Notes>10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18</vt:i4>
      </vt:variant>
    </vt:vector>
  </HeadingPairs>
  <TitlesOfParts>
    <vt:vector size="25" baseType="lpstr">
      <vt:lpstr>Calibri</vt:lpstr>
      <vt:lpstr>Calibri Light</vt:lpstr>
      <vt:lpstr>Tahoma</vt:lpstr>
      <vt:lpstr>Verdana</vt:lpstr>
      <vt:lpstr>Wingdings</vt:lpstr>
      <vt:lpstr>Arial</vt:lpstr>
      <vt:lpstr>Office Theme</vt:lpstr>
      <vt:lpstr>PowerPoint-presentasjon</vt:lpstr>
      <vt:lpstr>Backdrop: European Decarbonization</vt:lpstr>
      <vt:lpstr>PowerPoint-presentasjon</vt:lpstr>
      <vt:lpstr>Co-optimization of strategic and operational decisions</vt:lpstr>
      <vt:lpstr>Scenario assumptions</vt:lpstr>
      <vt:lpstr>Baseline scenario: 90 % emission reduction</vt:lpstr>
      <vt:lpstr>Transmission</vt:lpstr>
      <vt:lpstr>Baseline country results 2050</vt:lpstr>
      <vt:lpstr>New drivers: Active consumers and distributed generation</vt:lpstr>
      <vt:lpstr>PowerPoint-presentasjon</vt:lpstr>
      <vt:lpstr>PowerPoint-presentasjon</vt:lpstr>
      <vt:lpstr>Capacities comparison between DR2 and DR0</vt:lpstr>
      <vt:lpstr>Gas plants</vt:lpstr>
      <vt:lpstr>Coal plants</vt:lpstr>
      <vt:lpstr>RES plants</vt:lpstr>
      <vt:lpstr>Next generation: Active consumers and distributed generation- local perspective</vt:lpstr>
      <vt:lpstr>References</vt:lpstr>
      <vt:lpstr>References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Christian Skar</dc:creator>
  <cp:lastModifiedBy>Asgeir Tomasgard</cp:lastModifiedBy>
  <cp:revision>108</cp:revision>
  <dcterms:created xsi:type="dcterms:W3CDTF">2016-09-14T11:06:30Z</dcterms:created>
  <dcterms:modified xsi:type="dcterms:W3CDTF">2017-08-24T08:42:18Z</dcterms:modified>
</cp:coreProperties>
</file>