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4" r:id="rId8"/>
    <p:sldId id="265" r:id="rId9"/>
    <p:sldId id="266" r:id="rId10"/>
    <p:sldId id="267" r:id="rId11"/>
    <p:sldId id="269" r:id="rId12"/>
    <p:sldId id="270" r:id="rId13"/>
    <p:sldId id="271" r:id="rId14"/>
    <p:sldId id="272" r:id="rId1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985" autoAdjust="0"/>
  </p:normalViewPr>
  <p:slideViewPr>
    <p:cSldViewPr>
      <p:cViewPr varScale="1">
        <p:scale>
          <a:sx n="52" d="100"/>
          <a:sy n="52" d="100"/>
        </p:scale>
        <p:origin x="2338"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F141F-EA99-4EAE-858D-FB3371343DFF}" type="datetimeFigureOut">
              <a:rPr lang="en-US" smtClean="0"/>
              <a:pPr/>
              <a:t>8/24/2017</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17F5E-414D-4821-805D-32BFC042E18E}" type="slidenum">
              <a:rPr lang="en-US" smtClean="0"/>
              <a:pPr/>
              <a:t>‹#›</a:t>
            </a:fld>
            <a:endParaRPr lang="en-US"/>
          </a:p>
        </p:txBody>
      </p:sp>
    </p:spTree>
    <p:extLst>
      <p:ext uri="{BB962C8B-B14F-4D97-AF65-F5344CB8AC3E}">
        <p14:creationId xmlns:p14="http://schemas.microsoft.com/office/powerpoint/2010/main" val="407941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smtClean="0"/>
              <a:t>Jeg</a:t>
            </a:r>
            <a:r>
              <a:rPr lang="en-US" dirty="0" smtClean="0"/>
              <a:t> </a:t>
            </a:r>
            <a:r>
              <a:rPr lang="en-US" dirty="0" err="1" smtClean="0"/>
              <a:t>skal</a:t>
            </a:r>
            <a:r>
              <a:rPr lang="en-US" dirty="0" smtClean="0"/>
              <a:t> </a:t>
            </a:r>
            <a:r>
              <a:rPr lang="en-US" dirty="0" err="1" smtClean="0"/>
              <a:t>snakke</a:t>
            </a:r>
            <a:r>
              <a:rPr lang="en-US" dirty="0" smtClean="0"/>
              <a:t> </a:t>
            </a:r>
            <a:r>
              <a:rPr lang="en-US" dirty="0" err="1" smtClean="0"/>
              <a:t>litt</a:t>
            </a:r>
            <a:r>
              <a:rPr lang="en-US" dirty="0" smtClean="0"/>
              <a:t> om </a:t>
            </a:r>
            <a:r>
              <a:rPr lang="en-US" dirty="0" err="1" smtClean="0"/>
              <a:t>prosumenter</a:t>
            </a:r>
            <a:r>
              <a:rPr lang="en-US" dirty="0" smtClean="0"/>
              <a:t> </a:t>
            </a:r>
            <a:r>
              <a:rPr lang="en-US" dirty="0" err="1" smtClean="0"/>
              <a:t>og</a:t>
            </a:r>
            <a:r>
              <a:rPr lang="en-US" dirty="0" smtClean="0"/>
              <a:t> </a:t>
            </a:r>
            <a:r>
              <a:rPr lang="en-US" dirty="0" err="1" smtClean="0"/>
              <a:t>solceller</a:t>
            </a:r>
            <a:r>
              <a:rPr lang="en-US" dirty="0" smtClean="0"/>
              <a:t> </a:t>
            </a:r>
            <a:r>
              <a:rPr lang="en-US" dirty="0" err="1" smtClean="0"/>
              <a:t>på</a:t>
            </a:r>
            <a:r>
              <a:rPr lang="en-US" dirty="0" smtClean="0"/>
              <a:t> </a:t>
            </a:r>
            <a:r>
              <a:rPr lang="en-US" dirty="0" err="1" smtClean="0"/>
              <a:t>Hvaler</a:t>
            </a:r>
            <a:r>
              <a:rPr lang="en-US" dirty="0" smtClean="0"/>
              <a:t>, </a:t>
            </a:r>
            <a:r>
              <a:rPr lang="en-US" dirty="0" err="1" smtClean="0"/>
              <a:t>hvor</a:t>
            </a:r>
            <a:r>
              <a:rPr lang="en-US" dirty="0" smtClean="0"/>
              <a:t> de </a:t>
            </a:r>
            <a:r>
              <a:rPr lang="en-US" dirty="0" err="1" smtClean="0"/>
              <a:t>som</a:t>
            </a:r>
            <a:r>
              <a:rPr lang="en-US" dirty="0" smtClean="0"/>
              <a:t> driver med </a:t>
            </a:r>
            <a:r>
              <a:rPr lang="en-US" dirty="0" err="1" smtClean="0"/>
              <a:t>dette</a:t>
            </a:r>
            <a:r>
              <a:rPr lang="en-US" dirty="0" smtClean="0"/>
              <a:t> </a:t>
            </a:r>
            <a:r>
              <a:rPr lang="en-US" dirty="0" err="1" smtClean="0"/>
              <a:t>selv</a:t>
            </a:r>
            <a:r>
              <a:rPr lang="en-US" dirty="0" smtClean="0"/>
              <a:t> </a:t>
            </a:r>
            <a:r>
              <a:rPr lang="en-US" dirty="0" err="1" smtClean="0"/>
              <a:t>har</a:t>
            </a:r>
            <a:r>
              <a:rPr lang="en-US" dirty="0" smtClean="0"/>
              <a:t> </a:t>
            </a:r>
            <a:r>
              <a:rPr lang="en-US" dirty="0" err="1" smtClean="0"/>
              <a:t>sagt</a:t>
            </a:r>
            <a:r>
              <a:rPr lang="en-US" dirty="0" smtClean="0"/>
              <a:t> at de </a:t>
            </a:r>
            <a:r>
              <a:rPr lang="en-US" dirty="0" err="1" smtClean="0"/>
              <a:t>mest</a:t>
            </a:r>
            <a:r>
              <a:rPr lang="en-US" baseline="0" dirty="0" smtClean="0"/>
              <a:t> </a:t>
            </a:r>
            <a:r>
              <a:rPr lang="en-US" baseline="0" dirty="0" err="1" smtClean="0"/>
              <a:t>foroverlente</a:t>
            </a:r>
            <a:r>
              <a:rPr lang="en-US" baseline="0" dirty="0" smtClean="0"/>
              <a:t> private </a:t>
            </a:r>
            <a:r>
              <a:rPr lang="en-US" baseline="0" dirty="0" err="1" smtClean="0"/>
              <a:t>strømkundene</a:t>
            </a:r>
            <a:r>
              <a:rPr lang="en-US" baseline="0" dirty="0" smtClean="0"/>
              <a:t> </a:t>
            </a:r>
            <a:r>
              <a:rPr lang="en-US" baseline="0" dirty="0" err="1" smtClean="0"/>
              <a:t>i</a:t>
            </a:r>
            <a:r>
              <a:rPr lang="en-US" baseline="0" dirty="0" smtClean="0"/>
              <a:t> Norge </a:t>
            </a:r>
            <a:r>
              <a:rPr lang="en-US" baseline="0" dirty="0" err="1" smtClean="0"/>
              <a:t>finnes</a:t>
            </a:r>
            <a:endParaRPr lang="en-US" baseline="0" dirty="0" smtClean="0"/>
          </a:p>
          <a:p>
            <a:endParaRPr lang="en-US" baseline="0" dirty="0" smtClean="0"/>
          </a:p>
          <a:p>
            <a:r>
              <a:rPr lang="en-US" dirty="0" smtClean="0"/>
              <a:t>Vi</a:t>
            </a:r>
            <a:r>
              <a:rPr lang="en-US" baseline="0" dirty="0" smtClean="0"/>
              <a:t> </a:t>
            </a:r>
            <a:r>
              <a:rPr lang="en-US" baseline="0" dirty="0" err="1" smtClean="0"/>
              <a:t>har</a:t>
            </a:r>
            <a:r>
              <a:rPr lang="en-US" baseline="0" dirty="0" smtClean="0"/>
              <a:t> </a:t>
            </a:r>
            <a:r>
              <a:rPr lang="en-US" baseline="0" dirty="0" err="1" smtClean="0"/>
              <a:t>heldigvis</a:t>
            </a:r>
            <a:r>
              <a:rPr lang="en-US" baseline="0" dirty="0" smtClean="0"/>
              <a:t> </a:t>
            </a:r>
            <a:r>
              <a:rPr lang="en-US" baseline="0" dirty="0" err="1" smtClean="0"/>
              <a:t>vært</a:t>
            </a:r>
            <a:r>
              <a:rPr lang="en-US" baseline="0" dirty="0" smtClean="0"/>
              <a:t> der </a:t>
            </a:r>
            <a:r>
              <a:rPr lang="en-US" baseline="0" dirty="0" err="1" smtClean="0"/>
              <a:t>og</a:t>
            </a:r>
            <a:r>
              <a:rPr lang="en-US" baseline="0" dirty="0" smtClean="0"/>
              <a:t> </a:t>
            </a:r>
            <a:r>
              <a:rPr lang="en-US" baseline="0" dirty="0" err="1" smtClean="0"/>
              <a:t>undersøkt</a:t>
            </a:r>
            <a:r>
              <a:rPr lang="en-US" baseline="0" dirty="0" smtClean="0"/>
              <a:t>, </a:t>
            </a:r>
            <a:r>
              <a:rPr lang="en-US" baseline="0" dirty="0" err="1" smtClean="0"/>
              <a:t>så</a:t>
            </a:r>
            <a:r>
              <a:rPr lang="en-US" baseline="0" dirty="0" smtClean="0"/>
              <a:t> vi </a:t>
            </a:r>
            <a:r>
              <a:rPr lang="en-US" baseline="0" dirty="0" err="1" smtClean="0"/>
              <a:t>trenger</a:t>
            </a:r>
            <a:r>
              <a:rPr lang="en-US" baseline="0" dirty="0" smtClean="0"/>
              <a:t> </a:t>
            </a:r>
            <a:r>
              <a:rPr lang="en-US" baseline="0" dirty="0" err="1" smtClean="0"/>
              <a:t>ikke</a:t>
            </a:r>
            <a:r>
              <a:rPr lang="en-US" baseline="0" dirty="0" smtClean="0"/>
              <a:t> ta </a:t>
            </a:r>
            <a:r>
              <a:rPr lang="en-US" baseline="0" dirty="0" err="1" smtClean="0"/>
              <a:t>dem</a:t>
            </a:r>
            <a:r>
              <a:rPr lang="en-US" baseline="0" dirty="0" smtClean="0"/>
              <a:t> </a:t>
            </a:r>
            <a:r>
              <a:rPr lang="en-US" baseline="0" dirty="0" err="1" smtClean="0"/>
              <a:t>på</a:t>
            </a:r>
            <a:r>
              <a:rPr lang="en-US" baseline="0" dirty="0" smtClean="0"/>
              <a:t> </a:t>
            </a:r>
            <a:r>
              <a:rPr lang="en-US" baseline="0" dirty="0" err="1" smtClean="0"/>
              <a:t>ordet</a:t>
            </a:r>
            <a:r>
              <a:rPr lang="en-US" baseline="0" dirty="0" smtClean="0"/>
              <a:t>, </a:t>
            </a:r>
            <a:r>
              <a:rPr lang="en-US" baseline="0" dirty="0" err="1" smtClean="0"/>
              <a:t>og</a:t>
            </a:r>
            <a:r>
              <a:rPr lang="en-US" baseline="0" dirty="0" smtClean="0"/>
              <a:t> </a:t>
            </a:r>
            <a:r>
              <a:rPr lang="en-US" baseline="0" dirty="0" err="1" smtClean="0"/>
              <a:t>det</a:t>
            </a:r>
            <a:r>
              <a:rPr lang="en-US" baseline="0" dirty="0" smtClean="0"/>
              <a:t> </a:t>
            </a:r>
            <a:r>
              <a:rPr lang="en-US" baseline="0" dirty="0" err="1" smtClean="0"/>
              <a:t>viser</a:t>
            </a:r>
            <a:r>
              <a:rPr lang="en-US" baseline="0" dirty="0" smtClean="0"/>
              <a:t> </a:t>
            </a:r>
            <a:r>
              <a:rPr lang="en-US" baseline="0" dirty="0" err="1" smtClean="0"/>
              <a:t>seg</a:t>
            </a:r>
            <a:r>
              <a:rPr lang="en-US" baseline="0" dirty="0" smtClean="0"/>
              <a:t> at </a:t>
            </a:r>
            <a:r>
              <a:rPr lang="en-US" baseline="0" dirty="0" err="1" smtClean="0"/>
              <a:t>endel</a:t>
            </a:r>
            <a:r>
              <a:rPr lang="en-US" baseline="0" dirty="0" smtClean="0"/>
              <a:t> </a:t>
            </a:r>
            <a:r>
              <a:rPr lang="en-US" baseline="0" dirty="0" err="1" smtClean="0"/>
              <a:t>strømkunder</a:t>
            </a:r>
            <a:r>
              <a:rPr lang="en-US" baseline="0" dirty="0" smtClean="0"/>
              <a:t> </a:t>
            </a:r>
            <a:r>
              <a:rPr lang="en-US" baseline="0" dirty="0" err="1" smtClean="0"/>
              <a:t>på</a:t>
            </a:r>
            <a:r>
              <a:rPr lang="en-US" baseline="0" dirty="0" smtClean="0"/>
              <a:t> </a:t>
            </a:r>
            <a:r>
              <a:rPr lang="en-US" baseline="0" dirty="0" err="1" smtClean="0"/>
              <a:t>hvaler</a:t>
            </a:r>
            <a:r>
              <a:rPr lang="en-US" baseline="0" dirty="0" smtClean="0"/>
              <a:t> </a:t>
            </a:r>
            <a:r>
              <a:rPr lang="en-US" baseline="0" dirty="0" err="1" smtClean="0"/>
              <a:t>er</a:t>
            </a:r>
            <a:r>
              <a:rPr lang="en-US" baseline="0" dirty="0" smtClean="0"/>
              <a:t> </a:t>
            </a:r>
            <a:r>
              <a:rPr lang="en-US" baseline="0" dirty="0" err="1" smtClean="0"/>
              <a:t>relativt</a:t>
            </a:r>
            <a:r>
              <a:rPr lang="en-US" baseline="0" dirty="0" smtClean="0"/>
              <a:t> </a:t>
            </a:r>
            <a:r>
              <a:rPr lang="en-US" baseline="0" dirty="0" err="1" smtClean="0"/>
              <a:t>foroverlente</a:t>
            </a:r>
            <a:r>
              <a:rPr lang="en-US" baseline="0" dirty="0" smtClean="0"/>
              <a:t>. </a:t>
            </a:r>
            <a:r>
              <a:rPr lang="en-US" baseline="0" dirty="0" err="1" smtClean="0"/>
              <a:t>Og</a:t>
            </a:r>
            <a:r>
              <a:rPr lang="en-US" baseline="0" dirty="0" smtClean="0"/>
              <a:t> </a:t>
            </a:r>
            <a:r>
              <a:rPr lang="en-US" baseline="0" dirty="0" err="1" smtClean="0"/>
              <a:t>hvorfor</a:t>
            </a:r>
            <a:r>
              <a:rPr lang="en-US" baseline="0" dirty="0" smtClean="0"/>
              <a:t> </a:t>
            </a:r>
            <a:r>
              <a:rPr lang="en-US" baseline="0" dirty="0" err="1" smtClean="0"/>
              <a:t>har</a:t>
            </a:r>
            <a:r>
              <a:rPr lang="en-US" baseline="0" dirty="0" smtClean="0"/>
              <a:t> </a:t>
            </a:r>
            <a:r>
              <a:rPr lang="en-US" baseline="0" dirty="0" err="1" smtClean="0"/>
              <a:t>det</a:t>
            </a:r>
            <a:r>
              <a:rPr lang="en-US" baseline="0" dirty="0" smtClean="0"/>
              <a:t> </a:t>
            </a:r>
            <a:r>
              <a:rPr lang="en-US" baseline="0" dirty="0" err="1" smtClean="0"/>
              <a:t>seg</a:t>
            </a:r>
            <a:r>
              <a:rPr lang="en-US" baseline="0" dirty="0" smtClean="0"/>
              <a:t> </a:t>
            </a:r>
            <a:r>
              <a:rPr lang="en-US" baseline="0" dirty="0" err="1" smtClean="0"/>
              <a:t>sånn</a:t>
            </a:r>
            <a:r>
              <a:rPr lang="en-US" baseline="0" dirty="0" smtClean="0"/>
              <a:t>?</a:t>
            </a:r>
            <a:endParaRPr lang="en-US" dirty="0"/>
          </a:p>
        </p:txBody>
      </p:sp>
      <p:sp>
        <p:nvSpPr>
          <p:cNvPr id="4" name="Plassholder for lysbildenummer 3"/>
          <p:cNvSpPr>
            <a:spLocks noGrp="1"/>
          </p:cNvSpPr>
          <p:nvPr>
            <p:ph type="sldNum" sz="quarter" idx="10"/>
          </p:nvPr>
        </p:nvSpPr>
        <p:spPr/>
        <p:txBody>
          <a:bodyPr/>
          <a:lstStyle/>
          <a:p>
            <a:fld id="{90D17F5E-414D-4821-805D-32BFC042E18E}" type="slidenum">
              <a:rPr lang="en-US" smtClean="0"/>
              <a:pPr/>
              <a:t>1</a:t>
            </a:fld>
            <a:endParaRPr lang="en-US"/>
          </a:p>
        </p:txBody>
      </p:sp>
    </p:spTree>
    <p:extLst>
      <p:ext uri="{BB962C8B-B14F-4D97-AF65-F5344CB8AC3E}">
        <p14:creationId xmlns:p14="http://schemas.microsoft.com/office/powerpoint/2010/main" val="213656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På samme måte, her er en annen respondent som snakker om </a:t>
            </a:r>
            <a:r>
              <a:rPr lang="nb-NO" dirty="0" smtClean="0"/>
              <a:t>noe av det samme</a:t>
            </a:r>
            <a:endParaRPr lang="nb-NO" baseline="0" dirty="0" smtClean="0"/>
          </a:p>
          <a:p>
            <a:endParaRPr lang="nb-NO" baseline="0" dirty="0" smtClean="0"/>
          </a:p>
          <a:p>
            <a:r>
              <a:rPr lang="nb-NO" baseline="0" dirty="0" smtClean="0"/>
              <a:t>LES</a:t>
            </a:r>
          </a:p>
          <a:p>
            <a:endParaRPr lang="nb-NO" baseline="0" dirty="0" smtClean="0"/>
          </a:p>
          <a:p>
            <a:r>
              <a:rPr lang="nb-NO" dirty="0" smtClean="0"/>
              <a:t>Sitatet</a:t>
            </a:r>
            <a:r>
              <a:rPr lang="nb-NO" baseline="0" dirty="0" smtClean="0"/>
              <a:t> indikerer at det igjen, er noe som foregår, et initiativ som settes pris på </a:t>
            </a:r>
            <a:r>
              <a:rPr lang="nb-NO" baseline="0" dirty="0" smtClean="0"/>
              <a:t>OG </a:t>
            </a:r>
            <a:r>
              <a:rPr lang="nb-NO" baseline="0" dirty="0" smtClean="0"/>
              <a:t>som vi også ser her, </a:t>
            </a:r>
            <a:r>
              <a:rPr lang="nb-NO" baseline="0" dirty="0" smtClean="0"/>
              <a:t>kunden tar opp temaet om forsyningssikkerhet</a:t>
            </a:r>
            <a:endParaRPr lang="nb-NO" baseline="0" dirty="0" smtClean="0"/>
          </a:p>
        </p:txBody>
      </p:sp>
      <p:sp>
        <p:nvSpPr>
          <p:cNvPr id="4" name="Slide Number Placeholder 3"/>
          <p:cNvSpPr>
            <a:spLocks noGrp="1"/>
          </p:cNvSpPr>
          <p:nvPr>
            <p:ph type="sldNum" sz="quarter" idx="10"/>
          </p:nvPr>
        </p:nvSpPr>
        <p:spPr/>
        <p:txBody>
          <a:bodyPr/>
          <a:lstStyle/>
          <a:p>
            <a:fld id="{58F4E8A0-62C8-413B-BCA7-84AF4C02762B}" type="slidenum">
              <a:rPr lang="nb-NO" smtClean="0"/>
              <a:pPr/>
              <a:t>10</a:t>
            </a:fld>
            <a:endParaRPr lang="nb-NO"/>
          </a:p>
        </p:txBody>
      </p:sp>
    </p:spTree>
    <p:extLst>
      <p:ext uri="{BB962C8B-B14F-4D97-AF65-F5344CB8AC3E}">
        <p14:creationId xmlns:p14="http://schemas.microsoft.com/office/powerpoint/2010/main" val="417257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smtClean="0"/>
          </a:p>
          <a:p>
            <a:r>
              <a:rPr lang="nb-NO" dirty="0" smtClean="0"/>
              <a:t>Men like</a:t>
            </a:r>
            <a:r>
              <a:rPr lang="nb-NO" baseline="0" dirty="0" smtClean="0"/>
              <a:t> viktig som det fysiske, materielle opplegget som kabler og penger representerer, kan vi spore en del holdninger og bevissthet</a:t>
            </a:r>
          </a:p>
          <a:p>
            <a:endParaRPr lang="nb-NO" baseline="0" dirty="0" smtClean="0"/>
          </a:p>
          <a:p>
            <a:r>
              <a:rPr lang="nb-NO" baseline="0" dirty="0" smtClean="0"/>
              <a:t>LES</a:t>
            </a:r>
          </a:p>
          <a:p>
            <a:endParaRPr lang="nb-NO" baseline="0" dirty="0" smtClean="0"/>
          </a:p>
          <a:p>
            <a:r>
              <a:rPr lang="nb-NO" baseline="0" dirty="0" smtClean="0"/>
              <a:t>Det virker ganske åpenbart at eWave og effekttariff, i kombinasjon med bevisstgjøring gjennom folkemøter og tydelige budskap har gjort at folk er blitt interessert i å forskyve last. </a:t>
            </a:r>
            <a:r>
              <a:rPr lang="nb-NO" baseline="0" dirty="0" smtClean="0"/>
              <a:t>I tillegg ser vi at man er opptatt av lokalsamfunnet</a:t>
            </a:r>
            <a:endParaRPr lang="nb-NO" baseline="0" dirty="0" smtClean="0"/>
          </a:p>
          <a:p>
            <a:endParaRPr lang="nb-NO" baseline="0" dirty="0" smtClean="0"/>
          </a:p>
          <a:p>
            <a:endParaRPr lang="nb-NO" baseline="0" dirty="0" smtClean="0"/>
          </a:p>
          <a:p>
            <a:endParaRPr lang="nb-NO" baseline="0" dirty="0" smtClean="0"/>
          </a:p>
          <a:p>
            <a:endParaRPr lang="nb-NO" baseline="0" dirty="0" smtClean="0"/>
          </a:p>
          <a:p>
            <a:endParaRPr lang="nb-NO" baseline="0" dirty="0" smtClean="0"/>
          </a:p>
        </p:txBody>
      </p:sp>
      <p:sp>
        <p:nvSpPr>
          <p:cNvPr id="4" name="Slide Number Placeholder 3"/>
          <p:cNvSpPr>
            <a:spLocks noGrp="1"/>
          </p:cNvSpPr>
          <p:nvPr>
            <p:ph type="sldNum" sz="quarter" idx="10"/>
          </p:nvPr>
        </p:nvSpPr>
        <p:spPr/>
        <p:txBody>
          <a:bodyPr/>
          <a:lstStyle/>
          <a:p>
            <a:fld id="{58F4E8A0-62C8-413B-BCA7-84AF4C02762B}" type="slidenum">
              <a:rPr lang="nb-NO" smtClean="0"/>
              <a:pPr/>
              <a:t>11</a:t>
            </a:fld>
            <a:endParaRPr lang="nb-NO"/>
          </a:p>
        </p:txBody>
      </p:sp>
    </p:spTree>
    <p:extLst>
      <p:ext uri="{BB962C8B-B14F-4D97-AF65-F5344CB8AC3E}">
        <p14:creationId xmlns:p14="http://schemas.microsoft.com/office/powerpoint/2010/main" val="234115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Selv om vi har sett at økonomien ikke er hovedmotivator her, er det nok</a:t>
            </a:r>
            <a:r>
              <a:rPr lang="nb-NO" baseline="0" dirty="0" smtClean="0"/>
              <a:t> </a:t>
            </a:r>
            <a:r>
              <a:rPr lang="nb-NO" dirty="0" smtClean="0"/>
              <a:t>ingen tvil</a:t>
            </a:r>
            <a:r>
              <a:rPr lang="nb-NO" baseline="0" dirty="0" smtClean="0"/>
              <a:t> om at solcellene, kombinert med en atferdsendring, oppleves som en helt grei investering, for eksempel her, </a:t>
            </a:r>
          </a:p>
          <a:p>
            <a:endParaRPr lang="nb-NO" baseline="0" dirty="0" smtClean="0"/>
          </a:p>
          <a:p>
            <a:r>
              <a:rPr lang="nb-NO" baseline="0" dirty="0" smtClean="0"/>
              <a:t>LES</a:t>
            </a:r>
          </a:p>
          <a:p>
            <a:endParaRPr lang="nb-NO" baseline="0" dirty="0" smtClean="0"/>
          </a:p>
          <a:p>
            <a:r>
              <a:rPr lang="nb-NO" baseline="0" dirty="0" smtClean="0"/>
              <a:t>Så med andre ord har de her klart å redusere med 12 000 kjøpte kWh, og spedd på med 3000 </a:t>
            </a:r>
            <a:r>
              <a:rPr lang="nb-NO" baseline="0" dirty="0" smtClean="0"/>
              <a:t>fra egen produksjon som </a:t>
            </a:r>
            <a:r>
              <a:rPr lang="nb-NO" baseline="0" dirty="0" smtClean="0"/>
              <a:t>de brukte selv. </a:t>
            </a:r>
            <a:r>
              <a:rPr lang="nb-NO" baseline="0" dirty="0" smtClean="0"/>
              <a:t>Her ser vi </a:t>
            </a:r>
            <a:r>
              <a:rPr lang="nb-NO" baseline="0" dirty="0" smtClean="0"/>
              <a:t>at bevisstgjøring har hatt mye å si, sammen med relevante verktøy, som eWaven. </a:t>
            </a:r>
          </a:p>
          <a:p>
            <a:endParaRPr lang="nb-NO" baseline="0" dirty="0" smtClean="0"/>
          </a:p>
          <a:p>
            <a:r>
              <a:rPr lang="nb-NO" baseline="0" dirty="0" smtClean="0"/>
              <a:t>LES</a:t>
            </a:r>
          </a:p>
          <a:p>
            <a:endParaRPr lang="nb-NO" baseline="0" dirty="0" smtClean="0"/>
          </a:p>
          <a:p>
            <a:r>
              <a:rPr lang="nb-NO" baseline="0" dirty="0" smtClean="0"/>
              <a:t>Og da jeg spurte hvordan de skrudde av varmtvannet fikk jeg vite at det var på gamle måten, ved å rett og slett dra ut stikkontakta.</a:t>
            </a:r>
          </a:p>
          <a:p>
            <a:endParaRPr lang="nb-NO" baseline="0" dirty="0" smtClean="0"/>
          </a:p>
          <a:p>
            <a:endParaRPr lang="nb-NO" dirty="0"/>
          </a:p>
        </p:txBody>
      </p:sp>
      <p:sp>
        <p:nvSpPr>
          <p:cNvPr id="4" name="Slide Number Placeholder 3"/>
          <p:cNvSpPr>
            <a:spLocks noGrp="1"/>
          </p:cNvSpPr>
          <p:nvPr>
            <p:ph type="sldNum" sz="quarter" idx="10"/>
          </p:nvPr>
        </p:nvSpPr>
        <p:spPr/>
        <p:txBody>
          <a:bodyPr/>
          <a:lstStyle/>
          <a:p>
            <a:fld id="{58F4E8A0-62C8-413B-BCA7-84AF4C02762B}" type="slidenum">
              <a:rPr lang="nb-NO" smtClean="0"/>
              <a:pPr/>
              <a:t>12</a:t>
            </a:fld>
            <a:endParaRPr lang="nb-NO"/>
          </a:p>
        </p:txBody>
      </p:sp>
    </p:spTree>
    <p:extLst>
      <p:ext uri="{BB962C8B-B14F-4D97-AF65-F5344CB8AC3E}">
        <p14:creationId xmlns:p14="http://schemas.microsoft.com/office/powerpoint/2010/main" val="2785214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err="1" smtClean="0"/>
              <a:t>Så</a:t>
            </a:r>
            <a:r>
              <a:rPr lang="en-GB" baseline="0" dirty="0" smtClean="0"/>
              <a:t> </a:t>
            </a:r>
            <a:r>
              <a:rPr lang="en-GB" baseline="0" dirty="0" err="1" smtClean="0"/>
              <a:t>mener</a:t>
            </a:r>
            <a:r>
              <a:rPr lang="en-GB" baseline="0" dirty="0" smtClean="0"/>
              <a:t> </a:t>
            </a:r>
            <a:r>
              <a:rPr lang="en-GB" baseline="0" dirty="0" err="1" smtClean="0"/>
              <a:t>jeg</a:t>
            </a:r>
            <a:r>
              <a:rPr lang="en-GB" baseline="0" dirty="0" smtClean="0"/>
              <a:t> vi </a:t>
            </a:r>
            <a:r>
              <a:rPr lang="en-GB" baseline="0" dirty="0" err="1" smtClean="0"/>
              <a:t>kan</a:t>
            </a:r>
            <a:r>
              <a:rPr lang="en-GB" baseline="0" dirty="0" smtClean="0"/>
              <a:t> </a:t>
            </a:r>
            <a:r>
              <a:rPr lang="en-GB" baseline="0" dirty="0" err="1" smtClean="0"/>
              <a:t>trekke</a:t>
            </a:r>
            <a:r>
              <a:rPr lang="en-GB" baseline="0" dirty="0" smtClean="0"/>
              <a:t> </a:t>
            </a:r>
            <a:r>
              <a:rPr lang="en-GB" baseline="0" dirty="0" err="1" smtClean="0"/>
              <a:t>noen</a:t>
            </a:r>
            <a:r>
              <a:rPr lang="en-GB" baseline="0" dirty="0" smtClean="0"/>
              <a:t> </a:t>
            </a:r>
            <a:r>
              <a:rPr lang="en-GB" baseline="0" dirty="0" err="1" smtClean="0"/>
              <a:t>konklusjoner</a:t>
            </a:r>
            <a:r>
              <a:rPr lang="en-GB" baseline="0" dirty="0" smtClean="0"/>
              <a:t> </a:t>
            </a:r>
            <a:r>
              <a:rPr lang="en-GB" baseline="0" dirty="0" err="1" smtClean="0"/>
              <a:t>fra</a:t>
            </a:r>
            <a:r>
              <a:rPr lang="en-GB" baseline="0" dirty="0" smtClean="0"/>
              <a:t> </a:t>
            </a:r>
            <a:r>
              <a:rPr lang="en-GB" baseline="0" dirty="0" err="1" smtClean="0"/>
              <a:t>dette</a:t>
            </a:r>
            <a:endParaRPr lang="en-GB" baseline="0" dirty="0" smtClean="0"/>
          </a:p>
          <a:p>
            <a:endParaRPr lang="en-GB" baseline="0" dirty="0" smtClean="0"/>
          </a:p>
          <a:p>
            <a:r>
              <a:rPr lang="en-GB" baseline="0" dirty="0" err="1" smtClean="0"/>
              <a:t>Først</a:t>
            </a:r>
            <a:r>
              <a:rPr lang="en-GB" baseline="0" dirty="0" smtClean="0"/>
              <a:t> </a:t>
            </a:r>
            <a:r>
              <a:rPr lang="en-GB" baseline="0" dirty="0" err="1" smtClean="0"/>
              <a:t>og</a:t>
            </a:r>
            <a:r>
              <a:rPr lang="en-GB" baseline="0" dirty="0" smtClean="0"/>
              <a:t> </a:t>
            </a:r>
            <a:r>
              <a:rPr lang="en-GB" baseline="0" dirty="0" err="1" smtClean="0"/>
              <a:t>fremst</a:t>
            </a:r>
            <a:r>
              <a:rPr lang="en-GB" baseline="0" dirty="0" smtClean="0"/>
              <a:t> </a:t>
            </a:r>
            <a:r>
              <a:rPr lang="en-GB" baseline="0" dirty="0" err="1" smtClean="0"/>
              <a:t>er</a:t>
            </a:r>
            <a:r>
              <a:rPr lang="en-GB" baseline="0" dirty="0" smtClean="0"/>
              <a:t> </a:t>
            </a:r>
            <a:r>
              <a:rPr lang="en-GB" baseline="0" dirty="0" err="1" smtClean="0"/>
              <a:t>budskapet</a:t>
            </a:r>
            <a:r>
              <a:rPr lang="en-GB" baseline="0" dirty="0" smtClean="0"/>
              <a:t> </a:t>
            </a:r>
            <a:r>
              <a:rPr lang="en-GB" baseline="0" dirty="0" err="1" smtClean="0"/>
              <a:t>om</a:t>
            </a:r>
            <a:r>
              <a:rPr lang="en-GB" baseline="0" dirty="0" smtClean="0"/>
              <a:t> </a:t>
            </a:r>
            <a:r>
              <a:rPr lang="en-GB" baseline="0" dirty="0" err="1" smtClean="0"/>
              <a:t>nettnytte</a:t>
            </a:r>
            <a:r>
              <a:rPr lang="en-GB" baseline="0" dirty="0" smtClean="0"/>
              <a:t> </a:t>
            </a:r>
            <a:r>
              <a:rPr lang="en-GB" baseline="0" dirty="0" err="1" smtClean="0"/>
              <a:t>rimelig</a:t>
            </a:r>
            <a:r>
              <a:rPr lang="en-GB" baseline="0" dirty="0" smtClean="0"/>
              <a:t> </a:t>
            </a:r>
            <a:r>
              <a:rPr lang="en-GB" baseline="0" dirty="0" err="1" smtClean="0"/>
              <a:t>godt</a:t>
            </a:r>
            <a:r>
              <a:rPr lang="en-GB" baseline="0" dirty="0" smtClean="0"/>
              <a:t> </a:t>
            </a:r>
            <a:r>
              <a:rPr lang="en-GB" baseline="0" dirty="0" err="1" smtClean="0"/>
              <a:t>internalisert</a:t>
            </a:r>
            <a:r>
              <a:rPr lang="en-GB" baseline="0" dirty="0" smtClean="0"/>
              <a:t> </a:t>
            </a:r>
            <a:r>
              <a:rPr lang="en-GB" baseline="0" dirty="0" err="1" smtClean="0"/>
              <a:t>på</a:t>
            </a:r>
            <a:r>
              <a:rPr lang="en-GB" baseline="0" dirty="0" smtClean="0"/>
              <a:t> </a:t>
            </a:r>
            <a:r>
              <a:rPr lang="en-GB" baseline="0" dirty="0" err="1" smtClean="0"/>
              <a:t>Hvaler</a:t>
            </a:r>
            <a:r>
              <a:rPr lang="en-GB" baseline="0" dirty="0" smtClean="0"/>
              <a:t>, </a:t>
            </a:r>
            <a:r>
              <a:rPr lang="en-GB" baseline="0" dirty="0" err="1" smtClean="0"/>
              <a:t>og</a:t>
            </a:r>
            <a:r>
              <a:rPr lang="en-GB" baseline="0" dirty="0" smtClean="0"/>
              <a:t> </a:t>
            </a:r>
            <a:r>
              <a:rPr lang="en-GB" baseline="0" dirty="0" err="1" smtClean="0"/>
              <a:t>det</a:t>
            </a:r>
            <a:r>
              <a:rPr lang="en-GB" baseline="0" dirty="0" smtClean="0"/>
              <a:t> </a:t>
            </a:r>
            <a:r>
              <a:rPr lang="en-GB" baseline="0" dirty="0" err="1" smtClean="0"/>
              <a:t>kommer</a:t>
            </a:r>
            <a:r>
              <a:rPr lang="en-GB" baseline="0" dirty="0" smtClean="0"/>
              <a:t> </a:t>
            </a:r>
            <a:r>
              <a:rPr lang="en-GB" baseline="0" dirty="0" err="1" smtClean="0"/>
              <a:t>antageligvis</a:t>
            </a:r>
            <a:r>
              <a:rPr lang="en-GB" baseline="0" dirty="0" smtClean="0"/>
              <a:t> </a:t>
            </a:r>
            <a:r>
              <a:rPr lang="en-GB" baseline="0" dirty="0" err="1" smtClean="0"/>
              <a:t>av</a:t>
            </a:r>
            <a:r>
              <a:rPr lang="en-GB" baseline="0" dirty="0" smtClean="0"/>
              <a:t> en </a:t>
            </a:r>
            <a:r>
              <a:rPr lang="en-GB" baseline="0" dirty="0" err="1" smtClean="0"/>
              <a:t>kraftig</a:t>
            </a:r>
            <a:r>
              <a:rPr lang="en-GB" baseline="0" dirty="0" smtClean="0"/>
              <a:t> </a:t>
            </a:r>
            <a:r>
              <a:rPr lang="en-GB" baseline="0" dirty="0" err="1" smtClean="0"/>
              <a:t>kollektiv</a:t>
            </a:r>
            <a:r>
              <a:rPr lang="en-GB" baseline="0" dirty="0" smtClean="0"/>
              <a:t> </a:t>
            </a:r>
            <a:r>
              <a:rPr lang="en-GB" baseline="0" dirty="0" err="1" smtClean="0"/>
              <a:t>bevissthet</a:t>
            </a:r>
            <a:r>
              <a:rPr lang="en-GB" baseline="0" dirty="0" smtClean="0"/>
              <a:t> </a:t>
            </a:r>
            <a:r>
              <a:rPr lang="en-GB" baseline="0" dirty="0" err="1" smtClean="0"/>
              <a:t>om</a:t>
            </a:r>
            <a:r>
              <a:rPr lang="en-GB" baseline="0" dirty="0" smtClean="0"/>
              <a:t> en </a:t>
            </a:r>
            <a:r>
              <a:rPr lang="en-GB" baseline="0" dirty="0" err="1" smtClean="0"/>
              <a:t>svak</a:t>
            </a:r>
            <a:r>
              <a:rPr lang="en-GB" baseline="0" dirty="0" smtClean="0"/>
              <a:t> </a:t>
            </a:r>
            <a:r>
              <a:rPr lang="en-GB" baseline="0" dirty="0" err="1" smtClean="0"/>
              <a:t>og</a:t>
            </a:r>
            <a:r>
              <a:rPr lang="en-GB" baseline="0" dirty="0" smtClean="0"/>
              <a:t> </a:t>
            </a:r>
            <a:r>
              <a:rPr lang="en-GB" baseline="0" dirty="0" err="1" smtClean="0"/>
              <a:t>lite</a:t>
            </a:r>
            <a:r>
              <a:rPr lang="en-GB" baseline="0" dirty="0" smtClean="0"/>
              <a:t> robust </a:t>
            </a:r>
            <a:r>
              <a:rPr lang="en-GB" baseline="0" dirty="0" err="1" smtClean="0"/>
              <a:t>strømforsyning</a:t>
            </a:r>
            <a:r>
              <a:rPr lang="en-GB" baseline="0" dirty="0" smtClean="0"/>
              <a:t>, men </a:t>
            </a:r>
            <a:r>
              <a:rPr lang="en-GB" baseline="0" dirty="0" err="1" smtClean="0"/>
              <a:t>det</a:t>
            </a:r>
            <a:r>
              <a:rPr lang="en-GB" baseline="0" dirty="0" smtClean="0"/>
              <a:t> </a:t>
            </a:r>
            <a:r>
              <a:rPr lang="en-GB" baseline="0" dirty="0" err="1" smtClean="0"/>
              <a:t>har</a:t>
            </a:r>
            <a:r>
              <a:rPr lang="en-GB" baseline="0" dirty="0" smtClean="0"/>
              <a:t> </a:t>
            </a:r>
            <a:r>
              <a:rPr lang="en-GB" baseline="0" dirty="0" err="1" smtClean="0"/>
              <a:t>også</a:t>
            </a:r>
            <a:r>
              <a:rPr lang="en-GB" baseline="0" dirty="0" smtClean="0"/>
              <a:t> </a:t>
            </a:r>
            <a:r>
              <a:rPr lang="en-GB" baseline="0" dirty="0" err="1" smtClean="0"/>
              <a:t>vært</a:t>
            </a:r>
            <a:r>
              <a:rPr lang="en-GB" baseline="0" dirty="0" smtClean="0"/>
              <a:t> </a:t>
            </a:r>
            <a:r>
              <a:rPr lang="en-GB" baseline="0" dirty="0" err="1" smtClean="0"/>
              <a:t>jobba</a:t>
            </a:r>
            <a:r>
              <a:rPr lang="en-GB" baseline="0" dirty="0" smtClean="0"/>
              <a:t> </a:t>
            </a:r>
            <a:r>
              <a:rPr lang="en-GB" baseline="0" dirty="0" err="1" smtClean="0"/>
              <a:t>mye</a:t>
            </a:r>
            <a:r>
              <a:rPr lang="en-GB" baseline="0" dirty="0" smtClean="0"/>
              <a:t> med </a:t>
            </a:r>
            <a:r>
              <a:rPr lang="en-GB" baseline="0" dirty="0" err="1" smtClean="0"/>
              <a:t>bevissthet</a:t>
            </a:r>
            <a:r>
              <a:rPr lang="en-GB" baseline="0" dirty="0" smtClean="0"/>
              <a:t> </a:t>
            </a:r>
            <a:r>
              <a:rPr lang="en-GB" baseline="0" dirty="0" err="1" smtClean="0"/>
              <a:t>omkring</a:t>
            </a:r>
            <a:r>
              <a:rPr lang="en-GB" baseline="0" dirty="0" smtClean="0"/>
              <a:t> </a:t>
            </a:r>
            <a:r>
              <a:rPr lang="en-GB" baseline="0" dirty="0" err="1" smtClean="0"/>
              <a:t>dette</a:t>
            </a:r>
            <a:r>
              <a:rPr lang="en-GB" baseline="0" dirty="0" smtClean="0"/>
              <a:t> </a:t>
            </a:r>
            <a:r>
              <a:rPr lang="en-GB" baseline="0" dirty="0" err="1" smtClean="0"/>
              <a:t>på</a:t>
            </a:r>
            <a:r>
              <a:rPr lang="en-GB" baseline="0" dirty="0" smtClean="0"/>
              <a:t> </a:t>
            </a:r>
            <a:r>
              <a:rPr lang="en-GB" baseline="0" dirty="0" err="1" smtClean="0"/>
              <a:t>Hvaler</a:t>
            </a:r>
            <a:r>
              <a:rPr lang="en-GB" baseline="0" dirty="0" smtClean="0"/>
              <a:t>, </a:t>
            </a:r>
            <a:r>
              <a:rPr lang="en-GB" baseline="0" dirty="0" err="1" smtClean="0"/>
              <a:t>i</a:t>
            </a:r>
            <a:r>
              <a:rPr lang="en-GB" baseline="0" dirty="0" smtClean="0"/>
              <a:t> </a:t>
            </a:r>
            <a:r>
              <a:rPr lang="en-GB" baseline="0" dirty="0" err="1" smtClean="0"/>
              <a:t>regi</a:t>
            </a:r>
            <a:r>
              <a:rPr lang="en-GB" baseline="0" dirty="0" smtClean="0"/>
              <a:t> </a:t>
            </a:r>
            <a:r>
              <a:rPr lang="en-GB" baseline="0" dirty="0" err="1" smtClean="0"/>
              <a:t>av</a:t>
            </a:r>
            <a:r>
              <a:rPr lang="en-GB" baseline="0" dirty="0" smtClean="0"/>
              <a:t> </a:t>
            </a:r>
            <a:r>
              <a:rPr lang="en-GB" baseline="0" dirty="0" err="1" smtClean="0"/>
              <a:t>kommunen</a:t>
            </a:r>
            <a:r>
              <a:rPr lang="en-GB" baseline="0" dirty="0" smtClean="0"/>
              <a:t> </a:t>
            </a:r>
            <a:r>
              <a:rPr lang="en-GB" baseline="0" dirty="0" err="1" smtClean="0"/>
              <a:t>og</a:t>
            </a:r>
            <a:r>
              <a:rPr lang="en-GB" baseline="0" dirty="0" smtClean="0"/>
              <a:t> </a:t>
            </a:r>
            <a:r>
              <a:rPr lang="en-GB" baseline="0" dirty="0" err="1" smtClean="0"/>
              <a:t>energiaktørene</a:t>
            </a:r>
            <a:r>
              <a:rPr lang="en-GB" baseline="0" dirty="0" smtClean="0"/>
              <a:t>. </a:t>
            </a:r>
            <a:r>
              <a:rPr lang="en-GB" baseline="0" dirty="0" err="1" smtClean="0"/>
              <a:t>Jeg</a:t>
            </a:r>
            <a:r>
              <a:rPr lang="en-GB" baseline="0" dirty="0" smtClean="0"/>
              <a:t> </a:t>
            </a:r>
            <a:r>
              <a:rPr lang="en-GB" baseline="0" dirty="0" err="1" smtClean="0"/>
              <a:t>tror</a:t>
            </a:r>
            <a:r>
              <a:rPr lang="en-GB" baseline="0" dirty="0" smtClean="0"/>
              <a:t> man </a:t>
            </a:r>
            <a:r>
              <a:rPr lang="en-GB" baseline="0" dirty="0" err="1" smtClean="0"/>
              <a:t>kan</a:t>
            </a:r>
            <a:r>
              <a:rPr lang="en-GB" baseline="0" dirty="0" smtClean="0"/>
              <a:t> </a:t>
            </a:r>
            <a:r>
              <a:rPr lang="en-GB" baseline="0" dirty="0" err="1" smtClean="0"/>
              <a:t>spørre</a:t>
            </a:r>
            <a:r>
              <a:rPr lang="en-GB" baseline="0" dirty="0" smtClean="0"/>
              <a:t> </a:t>
            </a:r>
            <a:r>
              <a:rPr lang="en-GB" baseline="0" dirty="0" err="1" smtClean="0"/>
              <a:t>seg</a:t>
            </a:r>
            <a:r>
              <a:rPr lang="en-GB" baseline="0" dirty="0" smtClean="0"/>
              <a:t> </a:t>
            </a:r>
            <a:r>
              <a:rPr lang="en-GB" baseline="0" dirty="0" err="1" smtClean="0"/>
              <a:t>om</a:t>
            </a:r>
            <a:r>
              <a:rPr lang="en-GB" baseline="0" dirty="0" smtClean="0"/>
              <a:t> </a:t>
            </a:r>
            <a:r>
              <a:rPr lang="en-GB" baseline="0" dirty="0" err="1" smtClean="0"/>
              <a:t>ikke</a:t>
            </a:r>
            <a:r>
              <a:rPr lang="en-GB" baseline="0" dirty="0" smtClean="0"/>
              <a:t> </a:t>
            </a:r>
            <a:r>
              <a:rPr lang="en-GB" baseline="0" dirty="0" err="1" smtClean="0"/>
              <a:t>disse</a:t>
            </a:r>
            <a:r>
              <a:rPr lang="en-GB" baseline="0" dirty="0" smtClean="0"/>
              <a:t> </a:t>
            </a:r>
            <a:r>
              <a:rPr lang="en-GB" baseline="0" dirty="0" err="1" smtClean="0"/>
              <a:t>kundene</a:t>
            </a:r>
            <a:r>
              <a:rPr lang="en-GB" baseline="0" dirty="0" smtClean="0"/>
              <a:t> </a:t>
            </a:r>
            <a:r>
              <a:rPr lang="en-GB" baseline="0" dirty="0" err="1" smtClean="0"/>
              <a:t>nok</a:t>
            </a:r>
            <a:r>
              <a:rPr lang="en-GB" baseline="0" dirty="0" smtClean="0"/>
              <a:t> </a:t>
            </a:r>
            <a:r>
              <a:rPr lang="en-GB" baseline="0" dirty="0" err="1" smtClean="0"/>
              <a:t>var</a:t>
            </a:r>
            <a:r>
              <a:rPr lang="en-GB" baseline="0" dirty="0" smtClean="0"/>
              <a:t> </a:t>
            </a:r>
            <a:r>
              <a:rPr lang="en-GB" baseline="0" dirty="0" err="1" smtClean="0"/>
              <a:t>ganske</a:t>
            </a:r>
            <a:r>
              <a:rPr lang="en-GB" baseline="0" dirty="0" smtClean="0"/>
              <a:t> </a:t>
            </a:r>
            <a:r>
              <a:rPr lang="en-GB" baseline="0" dirty="0" err="1" smtClean="0"/>
              <a:t>bevisste</a:t>
            </a:r>
            <a:r>
              <a:rPr lang="en-GB" baseline="0" dirty="0" smtClean="0"/>
              <a:t> </a:t>
            </a:r>
            <a:r>
              <a:rPr lang="en-GB" baseline="0" dirty="0" err="1" smtClean="0"/>
              <a:t>fra</a:t>
            </a:r>
            <a:r>
              <a:rPr lang="en-GB" baseline="0" dirty="0" smtClean="0"/>
              <a:t> </a:t>
            </a:r>
            <a:r>
              <a:rPr lang="en-GB" baseline="0" dirty="0" err="1" smtClean="0"/>
              <a:t>før</a:t>
            </a:r>
            <a:r>
              <a:rPr lang="en-GB" baseline="0" dirty="0" smtClean="0"/>
              <a:t>, men </a:t>
            </a:r>
            <a:r>
              <a:rPr lang="en-GB" baseline="0" dirty="0" err="1" smtClean="0"/>
              <a:t>det</a:t>
            </a:r>
            <a:r>
              <a:rPr lang="en-GB" baseline="0" dirty="0" smtClean="0"/>
              <a:t> </a:t>
            </a:r>
            <a:r>
              <a:rPr lang="en-GB" baseline="0" dirty="0" err="1" smtClean="0"/>
              <a:t>er</a:t>
            </a:r>
            <a:r>
              <a:rPr lang="en-GB" baseline="0" dirty="0" smtClean="0"/>
              <a:t> </a:t>
            </a:r>
            <a:r>
              <a:rPr lang="en-GB" baseline="0" dirty="0" err="1" smtClean="0"/>
              <a:t>ikke</a:t>
            </a:r>
            <a:r>
              <a:rPr lang="en-GB" baseline="0" dirty="0" smtClean="0"/>
              <a:t> </a:t>
            </a:r>
            <a:r>
              <a:rPr lang="en-GB" baseline="0" dirty="0" err="1" smtClean="0"/>
              <a:t>dermed</a:t>
            </a:r>
            <a:r>
              <a:rPr lang="en-GB" baseline="0" dirty="0" smtClean="0"/>
              <a:t> </a:t>
            </a:r>
            <a:r>
              <a:rPr lang="en-GB" baseline="0" dirty="0" err="1" smtClean="0"/>
              <a:t>sagt</a:t>
            </a:r>
            <a:r>
              <a:rPr lang="en-GB" baseline="0" dirty="0" smtClean="0"/>
              <a:t> at </a:t>
            </a:r>
            <a:r>
              <a:rPr lang="en-GB" baseline="0" dirty="0" err="1" smtClean="0"/>
              <a:t>bevisstgjøring</a:t>
            </a:r>
            <a:r>
              <a:rPr lang="en-GB" baseline="0" dirty="0" smtClean="0"/>
              <a:t> </a:t>
            </a:r>
            <a:r>
              <a:rPr lang="en-GB" baseline="0" dirty="0" err="1" smtClean="0"/>
              <a:t>har</a:t>
            </a:r>
            <a:r>
              <a:rPr lang="en-GB" baseline="0" dirty="0" smtClean="0"/>
              <a:t> </a:t>
            </a:r>
            <a:r>
              <a:rPr lang="en-GB" baseline="0" dirty="0" err="1" smtClean="0"/>
              <a:t>vært</a:t>
            </a:r>
            <a:r>
              <a:rPr lang="en-GB" baseline="0" dirty="0" smtClean="0"/>
              <a:t> </a:t>
            </a:r>
            <a:r>
              <a:rPr lang="en-GB" baseline="0" dirty="0" err="1" smtClean="0"/>
              <a:t>bortkasta</a:t>
            </a:r>
            <a:r>
              <a:rPr lang="en-GB" baseline="0" dirty="0" smtClean="0"/>
              <a:t>, </a:t>
            </a:r>
            <a:r>
              <a:rPr lang="en-GB" baseline="0" dirty="0" err="1" smtClean="0"/>
              <a:t>fordi</a:t>
            </a:r>
            <a:r>
              <a:rPr lang="en-GB" baseline="0" dirty="0" smtClean="0"/>
              <a:t> </a:t>
            </a:r>
            <a:r>
              <a:rPr lang="en-GB" baseline="0" dirty="0" err="1" smtClean="0"/>
              <a:t>det</a:t>
            </a:r>
            <a:r>
              <a:rPr lang="en-GB" baseline="0" dirty="0" smtClean="0"/>
              <a:t> </a:t>
            </a:r>
            <a:r>
              <a:rPr lang="en-GB" baseline="0" dirty="0" err="1" smtClean="0"/>
              <a:t>har</a:t>
            </a:r>
            <a:r>
              <a:rPr lang="en-GB" baseline="0" dirty="0" smtClean="0"/>
              <a:t> </a:t>
            </a:r>
            <a:r>
              <a:rPr lang="en-GB" baseline="0" dirty="0" err="1" smtClean="0"/>
              <a:t>bidratt</a:t>
            </a:r>
            <a:r>
              <a:rPr lang="en-GB" baseline="0" dirty="0" smtClean="0"/>
              <a:t> </a:t>
            </a:r>
            <a:r>
              <a:rPr lang="en-GB" baseline="0" dirty="0" err="1" smtClean="0"/>
              <a:t>til</a:t>
            </a:r>
            <a:r>
              <a:rPr lang="en-GB" baseline="0" dirty="0" smtClean="0"/>
              <a:t> å </a:t>
            </a:r>
            <a:r>
              <a:rPr lang="en-GB" baseline="0" dirty="0" err="1" smtClean="0"/>
              <a:t>ramme</a:t>
            </a:r>
            <a:r>
              <a:rPr lang="en-GB" baseline="0" dirty="0" smtClean="0"/>
              <a:t> inn Smart </a:t>
            </a:r>
            <a:r>
              <a:rPr lang="en-GB" baseline="0" dirty="0" err="1" smtClean="0"/>
              <a:t>Energi</a:t>
            </a:r>
            <a:r>
              <a:rPr lang="en-GB" baseline="0" dirty="0" smtClean="0"/>
              <a:t> </a:t>
            </a:r>
            <a:r>
              <a:rPr lang="en-GB" baseline="0" dirty="0" err="1" smtClean="0"/>
              <a:t>Hvaler</a:t>
            </a:r>
            <a:r>
              <a:rPr lang="en-GB" baseline="0" dirty="0" smtClean="0"/>
              <a:t> </a:t>
            </a:r>
            <a:r>
              <a:rPr lang="en-GB" baseline="0" dirty="0" err="1" smtClean="0"/>
              <a:t>som</a:t>
            </a:r>
            <a:r>
              <a:rPr lang="en-GB" baseline="0" dirty="0" smtClean="0"/>
              <a:t> en </a:t>
            </a:r>
            <a:r>
              <a:rPr lang="en-GB" baseline="0" dirty="0" err="1" smtClean="0"/>
              <a:t>konstruktiv</a:t>
            </a:r>
            <a:r>
              <a:rPr lang="en-GB" baseline="0" dirty="0" smtClean="0"/>
              <a:t> </a:t>
            </a:r>
            <a:r>
              <a:rPr lang="en-GB" baseline="0" dirty="0" err="1" smtClean="0"/>
              <a:t>måte</a:t>
            </a:r>
            <a:r>
              <a:rPr lang="en-GB" baseline="0" dirty="0" smtClean="0"/>
              <a:t> å </a:t>
            </a:r>
            <a:r>
              <a:rPr lang="en-GB" baseline="0" dirty="0" err="1" smtClean="0"/>
              <a:t>prøve</a:t>
            </a:r>
            <a:r>
              <a:rPr lang="en-GB" baseline="0" dirty="0" smtClean="0"/>
              <a:t> </a:t>
            </a:r>
            <a:r>
              <a:rPr lang="en-GB" baseline="0" dirty="0" err="1" smtClean="0"/>
              <a:t>og</a:t>
            </a:r>
            <a:r>
              <a:rPr lang="en-GB" baseline="0" dirty="0" smtClean="0"/>
              <a:t> </a:t>
            </a:r>
            <a:r>
              <a:rPr lang="en-GB" baseline="0" dirty="0" err="1" smtClean="0"/>
              <a:t>løse</a:t>
            </a:r>
            <a:r>
              <a:rPr lang="en-GB" baseline="0" dirty="0" smtClean="0"/>
              <a:t> </a:t>
            </a:r>
            <a:r>
              <a:rPr lang="en-GB" baseline="0" dirty="0" err="1" smtClean="0"/>
              <a:t>lokalsamfunnets</a:t>
            </a:r>
            <a:r>
              <a:rPr lang="en-GB" baseline="0" dirty="0" smtClean="0"/>
              <a:t> </a:t>
            </a:r>
            <a:r>
              <a:rPr lang="en-GB" baseline="0" dirty="0" err="1" smtClean="0"/>
              <a:t>problemer</a:t>
            </a:r>
            <a:r>
              <a:rPr lang="en-GB" baseline="0" dirty="0" smtClean="0"/>
              <a:t>. OG </a:t>
            </a:r>
            <a:r>
              <a:rPr lang="en-GB" baseline="0" dirty="0" err="1" smtClean="0"/>
              <a:t>det</a:t>
            </a:r>
            <a:r>
              <a:rPr lang="en-GB" baseline="0" dirty="0" smtClean="0"/>
              <a:t> </a:t>
            </a:r>
            <a:r>
              <a:rPr lang="en-GB" baseline="0" dirty="0" err="1" smtClean="0"/>
              <a:t>har</a:t>
            </a:r>
            <a:r>
              <a:rPr lang="en-GB" baseline="0" dirty="0" smtClean="0"/>
              <a:t> </a:t>
            </a:r>
            <a:r>
              <a:rPr lang="en-GB" baseline="0" dirty="0" err="1" smtClean="0"/>
              <a:t>fungert</a:t>
            </a:r>
            <a:r>
              <a:rPr lang="en-GB" baseline="0" dirty="0" smtClean="0"/>
              <a:t>, for </a:t>
            </a:r>
            <a:r>
              <a:rPr lang="en-GB" baseline="0" dirty="0" err="1" smtClean="0"/>
              <a:t>det</a:t>
            </a:r>
            <a:r>
              <a:rPr lang="en-GB" baseline="0" dirty="0" smtClean="0"/>
              <a:t> </a:t>
            </a:r>
            <a:r>
              <a:rPr lang="en-GB" baseline="0" dirty="0" err="1" smtClean="0"/>
              <a:t>oppleves</a:t>
            </a:r>
            <a:r>
              <a:rPr lang="en-GB" baseline="0" dirty="0" smtClean="0"/>
              <a:t> </a:t>
            </a:r>
            <a:r>
              <a:rPr lang="en-GB" baseline="0" dirty="0" err="1" smtClean="0"/>
              <a:t>av</a:t>
            </a:r>
            <a:r>
              <a:rPr lang="en-GB" baseline="0" dirty="0" smtClean="0"/>
              <a:t> </a:t>
            </a:r>
            <a:r>
              <a:rPr lang="en-GB" baseline="0" dirty="0" err="1" smtClean="0"/>
              <a:t>lokalbefolkninga</a:t>
            </a:r>
            <a:r>
              <a:rPr lang="en-GB" baseline="0" dirty="0" smtClean="0"/>
              <a:t> </a:t>
            </a:r>
            <a:r>
              <a:rPr lang="en-GB" baseline="0" dirty="0" err="1" smtClean="0"/>
              <a:t>som</a:t>
            </a:r>
            <a:r>
              <a:rPr lang="en-GB" baseline="0" dirty="0" smtClean="0"/>
              <a:t> en </a:t>
            </a:r>
            <a:r>
              <a:rPr lang="en-GB" baseline="0" dirty="0" err="1" smtClean="0"/>
              <a:t>mulighet</a:t>
            </a:r>
            <a:r>
              <a:rPr lang="en-GB" baseline="0" dirty="0" smtClean="0"/>
              <a:t> </a:t>
            </a:r>
            <a:r>
              <a:rPr lang="en-GB" baseline="0" dirty="0" err="1" smtClean="0"/>
              <a:t>til</a:t>
            </a:r>
            <a:r>
              <a:rPr lang="en-GB" baseline="0" dirty="0" smtClean="0"/>
              <a:t> </a:t>
            </a:r>
            <a:r>
              <a:rPr lang="en-GB" baseline="0" dirty="0" smtClean="0"/>
              <a:t>å </a:t>
            </a:r>
            <a:r>
              <a:rPr lang="en-GB" baseline="0" dirty="0" err="1" smtClean="0"/>
              <a:t>ikke</a:t>
            </a:r>
            <a:r>
              <a:rPr lang="en-GB" baseline="0" dirty="0" smtClean="0"/>
              <a:t> bare </a:t>
            </a:r>
            <a:r>
              <a:rPr lang="en-GB" baseline="0" dirty="0" err="1" smtClean="0"/>
              <a:t>sitte</a:t>
            </a:r>
            <a:r>
              <a:rPr lang="en-GB" baseline="0" dirty="0" smtClean="0"/>
              <a:t> å </a:t>
            </a:r>
            <a:r>
              <a:rPr lang="en-GB" baseline="0" dirty="0" err="1" smtClean="0"/>
              <a:t>klage</a:t>
            </a:r>
            <a:r>
              <a:rPr lang="en-GB" baseline="0" dirty="0" smtClean="0"/>
              <a:t> men </a:t>
            </a:r>
            <a:r>
              <a:rPr lang="en-GB" baseline="0" dirty="0" err="1" smtClean="0"/>
              <a:t>endelig</a:t>
            </a:r>
            <a:r>
              <a:rPr lang="en-GB" baseline="0" dirty="0" smtClean="0"/>
              <a:t> </a:t>
            </a:r>
            <a:r>
              <a:rPr lang="en-GB" baseline="0" dirty="0" err="1" smtClean="0"/>
              <a:t>bidra</a:t>
            </a:r>
            <a:r>
              <a:rPr lang="en-GB" baseline="0" dirty="0" smtClean="0"/>
              <a:t> med </a:t>
            </a:r>
            <a:r>
              <a:rPr lang="en-GB" baseline="0" dirty="0" err="1" smtClean="0"/>
              <a:t>en</a:t>
            </a:r>
            <a:r>
              <a:rPr lang="en-GB" baseline="0" dirty="0" smtClean="0"/>
              <a:t> </a:t>
            </a:r>
            <a:r>
              <a:rPr lang="en-GB" baseline="0" dirty="0" err="1" smtClean="0"/>
              <a:t>løsning</a:t>
            </a:r>
            <a:endParaRPr lang="en-GB" baseline="0" dirty="0" smtClean="0"/>
          </a:p>
          <a:p>
            <a:endParaRPr lang="en-GB" baseline="0" dirty="0" smtClean="0"/>
          </a:p>
          <a:p>
            <a:r>
              <a:rPr lang="en-GB" baseline="0" dirty="0" err="1" smtClean="0"/>
              <a:t>Så</a:t>
            </a:r>
            <a:r>
              <a:rPr lang="en-GB" baseline="0" dirty="0" smtClean="0"/>
              <a:t> </a:t>
            </a:r>
            <a:r>
              <a:rPr lang="en-GB" baseline="0" dirty="0" err="1" smtClean="0"/>
              <a:t>punkt</a:t>
            </a:r>
            <a:r>
              <a:rPr lang="en-GB" baseline="0" dirty="0" smtClean="0"/>
              <a:t> to, </a:t>
            </a:r>
            <a:r>
              <a:rPr lang="en-GB" baseline="0" dirty="0" err="1" smtClean="0"/>
              <a:t>denne</a:t>
            </a:r>
            <a:r>
              <a:rPr lang="en-GB" baseline="0" dirty="0" smtClean="0"/>
              <a:t> </a:t>
            </a:r>
            <a:r>
              <a:rPr lang="en-GB" baseline="0" dirty="0" err="1" smtClean="0"/>
              <a:t>kollektive</a:t>
            </a:r>
            <a:r>
              <a:rPr lang="en-GB" baseline="0" dirty="0" smtClean="0"/>
              <a:t> </a:t>
            </a:r>
            <a:r>
              <a:rPr lang="en-GB" baseline="0" dirty="0" err="1" smtClean="0"/>
              <a:t>bevisstheten</a:t>
            </a:r>
            <a:r>
              <a:rPr lang="en-GB" baseline="0" dirty="0" smtClean="0"/>
              <a:t> </a:t>
            </a:r>
            <a:r>
              <a:rPr lang="en-GB" baseline="0" dirty="0" err="1" smtClean="0"/>
              <a:t>gir</a:t>
            </a:r>
            <a:r>
              <a:rPr lang="en-GB" baseline="0" dirty="0" smtClean="0"/>
              <a:t> et </a:t>
            </a:r>
            <a:r>
              <a:rPr lang="en-GB" baseline="0" dirty="0" err="1" smtClean="0"/>
              <a:t>ekstra</a:t>
            </a:r>
            <a:r>
              <a:rPr lang="en-GB" baseline="0" dirty="0" smtClean="0"/>
              <a:t> </a:t>
            </a:r>
            <a:r>
              <a:rPr lang="en-GB" baseline="0" dirty="0" err="1" smtClean="0"/>
              <a:t>insentiv</a:t>
            </a:r>
            <a:r>
              <a:rPr lang="en-GB" baseline="0" dirty="0" smtClean="0"/>
              <a:t>, vi </a:t>
            </a:r>
            <a:r>
              <a:rPr lang="en-GB" baseline="0" dirty="0" err="1" smtClean="0"/>
              <a:t>har</a:t>
            </a:r>
            <a:r>
              <a:rPr lang="en-GB" baseline="0" dirty="0" smtClean="0"/>
              <a:t> sett at folk </a:t>
            </a:r>
            <a:r>
              <a:rPr lang="en-GB" baseline="0" dirty="0" err="1" smtClean="0"/>
              <a:t>ikke</a:t>
            </a:r>
            <a:r>
              <a:rPr lang="en-GB" baseline="0" dirty="0" smtClean="0"/>
              <a:t> </a:t>
            </a:r>
            <a:r>
              <a:rPr lang="en-GB" baseline="0" dirty="0" err="1" smtClean="0"/>
              <a:t>bryr</a:t>
            </a:r>
            <a:r>
              <a:rPr lang="en-GB" baseline="0" dirty="0" smtClean="0"/>
              <a:t> </a:t>
            </a:r>
            <a:r>
              <a:rPr lang="en-GB" baseline="0" dirty="0" err="1" smtClean="0"/>
              <a:t>seg</a:t>
            </a:r>
            <a:r>
              <a:rPr lang="en-GB" baseline="0" dirty="0" smtClean="0"/>
              <a:t> </a:t>
            </a:r>
            <a:r>
              <a:rPr lang="en-GB" baseline="0" dirty="0" err="1" smtClean="0"/>
              <a:t>så</a:t>
            </a:r>
            <a:r>
              <a:rPr lang="en-GB" baseline="0" dirty="0" smtClean="0"/>
              <a:t> </a:t>
            </a:r>
            <a:r>
              <a:rPr lang="en-GB" baseline="0" dirty="0" err="1" smtClean="0"/>
              <a:t>mye</a:t>
            </a:r>
            <a:r>
              <a:rPr lang="en-GB" baseline="0" dirty="0" smtClean="0"/>
              <a:t> om </a:t>
            </a:r>
            <a:r>
              <a:rPr lang="en-GB" baseline="0" dirty="0" err="1" smtClean="0"/>
              <a:t>penger</a:t>
            </a:r>
            <a:r>
              <a:rPr lang="en-GB" baseline="0" dirty="0" smtClean="0"/>
              <a:t>, </a:t>
            </a:r>
            <a:r>
              <a:rPr lang="en-GB" baseline="0" dirty="0" err="1" smtClean="0"/>
              <a:t>selv</a:t>
            </a:r>
            <a:r>
              <a:rPr lang="en-GB" baseline="0" dirty="0" smtClean="0"/>
              <a:t> om </a:t>
            </a:r>
            <a:r>
              <a:rPr lang="en-GB" baseline="0" dirty="0" err="1" smtClean="0"/>
              <a:t>det</a:t>
            </a:r>
            <a:r>
              <a:rPr lang="en-GB" baseline="0" dirty="0" smtClean="0"/>
              <a:t> </a:t>
            </a:r>
            <a:r>
              <a:rPr lang="en-GB" baseline="0" dirty="0" err="1" smtClean="0"/>
              <a:t>er</a:t>
            </a:r>
            <a:r>
              <a:rPr lang="en-GB" baseline="0" dirty="0" smtClean="0"/>
              <a:t> </a:t>
            </a:r>
            <a:r>
              <a:rPr lang="en-GB" baseline="0" dirty="0" err="1" smtClean="0"/>
              <a:t>åpenbart</a:t>
            </a:r>
            <a:r>
              <a:rPr lang="en-GB" baseline="0" dirty="0" smtClean="0"/>
              <a:t> </a:t>
            </a:r>
            <a:r>
              <a:rPr lang="en-GB" baseline="0" dirty="0" err="1" smtClean="0"/>
              <a:t>av</a:t>
            </a:r>
            <a:r>
              <a:rPr lang="en-GB" baseline="0" dirty="0" smtClean="0"/>
              <a:t> </a:t>
            </a:r>
            <a:r>
              <a:rPr lang="en-GB" baseline="0" dirty="0" err="1" smtClean="0"/>
              <a:t>noen</a:t>
            </a:r>
            <a:r>
              <a:rPr lang="en-GB" baseline="0" dirty="0" smtClean="0"/>
              <a:t> </a:t>
            </a:r>
            <a:r>
              <a:rPr lang="en-GB" baseline="0" dirty="0" err="1" smtClean="0"/>
              <a:t>av</a:t>
            </a:r>
            <a:r>
              <a:rPr lang="en-GB" baseline="0" dirty="0" smtClean="0"/>
              <a:t> </a:t>
            </a:r>
            <a:r>
              <a:rPr lang="en-GB" baseline="0" dirty="0" err="1" smtClean="0"/>
              <a:t>talla</a:t>
            </a:r>
            <a:r>
              <a:rPr lang="en-GB" baseline="0" dirty="0" smtClean="0"/>
              <a:t> vi </a:t>
            </a:r>
            <a:r>
              <a:rPr lang="en-GB" baseline="0" dirty="0" err="1" smtClean="0"/>
              <a:t>har</a:t>
            </a:r>
            <a:r>
              <a:rPr lang="en-GB" baseline="0" dirty="0" smtClean="0"/>
              <a:t> sett her at </a:t>
            </a:r>
            <a:r>
              <a:rPr lang="en-GB" baseline="0" dirty="0" err="1" smtClean="0"/>
              <a:t>det</a:t>
            </a:r>
            <a:r>
              <a:rPr lang="en-GB" baseline="0" dirty="0" smtClean="0"/>
              <a:t> </a:t>
            </a:r>
            <a:r>
              <a:rPr lang="en-GB" baseline="0" dirty="0" err="1" smtClean="0"/>
              <a:t>lønner</a:t>
            </a:r>
            <a:r>
              <a:rPr lang="en-GB" baseline="0" dirty="0" smtClean="0"/>
              <a:t> </a:t>
            </a:r>
            <a:r>
              <a:rPr lang="en-GB" baseline="0" dirty="0" err="1" smtClean="0"/>
              <a:t>seg</a:t>
            </a:r>
            <a:r>
              <a:rPr lang="en-GB" baseline="0" dirty="0" smtClean="0"/>
              <a:t>, om </a:t>
            </a:r>
            <a:r>
              <a:rPr lang="en-GB" baseline="0" dirty="0" err="1" smtClean="0"/>
              <a:t>ikke</a:t>
            </a:r>
            <a:r>
              <a:rPr lang="en-GB" baseline="0" dirty="0" smtClean="0"/>
              <a:t> </a:t>
            </a:r>
            <a:r>
              <a:rPr lang="en-GB" baseline="0" dirty="0" err="1" smtClean="0"/>
              <a:t>på</a:t>
            </a:r>
            <a:r>
              <a:rPr lang="en-GB" baseline="0" dirty="0" smtClean="0"/>
              <a:t> </a:t>
            </a:r>
            <a:r>
              <a:rPr lang="en-GB" baseline="0" dirty="0" err="1" smtClean="0"/>
              <a:t>kort</a:t>
            </a:r>
            <a:r>
              <a:rPr lang="en-GB" baseline="0" dirty="0" smtClean="0"/>
              <a:t> </a:t>
            </a:r>
            <a:r>
              <a:rPr lang="en-GB" baseline="0" dirty="0" err="1" smtClean="0"/>
              <a:t>sikt</a:t>
            </a:r>
            <a:r>
              <a:rPr lang="en-GB" baseline="0" dirty="0" smtClean="0"/>
              <a:t>, </a:t>
            </a:r>
            <a:r>
              <a:rPr lang="en-GB" baseline="0" dirty="0" err="1" smtClean="0"/>
              <a:t>så</a:t>
            </a:r>
            <a:r>
              <a:rPr lang="en-GB" baseline="0" dirty="0" smtClean="0"/>
              <a:t> </a:t>
            </a:r>
            <a:r>
              <a:rPr lang="en-GB" baseline="0" dirty="0" err="1" smtClean="0"/>
              <a:t>i</a:t>
            </a:r>
            <a:r>
              <a:rPr lang="en-GB" baseline="0" dirty="0" smtClean="0"/>
              <a:t> </a:t>
            </a:r>
            <a:r>
              <a:rPr lang="en-GB" baseline="0" dirty="0" err="1" smtClean="0"/>
              <a:t>hvertfall</a:t>
            </a:r>
            <a:r>
              <a:rPr lang="en-GB" baseline="0" dirty="0" smtClean="0"/>
              <a:t> </a:t>
            </a:r>
            <a:r>
              <a:rPr lang="en-GB" baseline="0" dirty="0" err="1" smtClean="0"/>
              <a:t>på</a:t>
            </a:r>
            <a:r>
              <a:rPr lang="en-GB" baseline="0" dirty="0" smtClean="0"/>
              <a:t> </a:t>
            </a:r>
            <a:r>
              <a:rPr lang="en-GB" baseline="0" dirty="0" err="1" smtClean="0"/>
              <a:t>lang</a:t>
            </a:r>
            <a:r>
              <a:rPr lang="en-GB" baseline="0" dirty="0" smtClean="0"/>
              <a:t> </a:t>
            </a:r>
            <a:r>
              <a:rPr lang="en-GB" baseline="0" dirty="0" err="1" smtClean="0"/>
              <a:t>sikt</a:t>
            </a:r>
            <a:r>
              <a:rPr lang="en-GB" baseline="0" dirty="0" smtClean="0"/>
              <a:t>. </a:t>
            </a:r>
            <a:r>
              <a:rPr lang="en-GB" baseline="0" dirty="0" err="1" smtClean="0"/>
              <a:t>Så</a:t>
            </a:r>
            <a:r>
              <a:rPr lang="en-GB" baseline="0" dirty="0" smtClean="0"/>
              <a:t> </a:t>
            </a:r>
            <a:r>
              <a:rPr lang="en-GB" baseline="0" dirty="0" err="1" smtClean="0"/>
              <a:t>deltagelse</a:t>
            </a:r>
            <a:r>
              <a:rPr lang="en-GB" baseline="0" dirty="0" smtClean="0"/>
              <a:t> </a:t>
            </a:r>
            <a:r>
              <a:rPr lang="en-GB" baseline="0" dirty="0" err="1" smtClean="0"/>
              <a:t>i</a:t>
            </a:r>
            <a:r>
              <a:rPr lang="en-GB" baseline="0" dirty="0" smtClean="0"/>
              <a:t> </a:t>
            </a:r>
            <a:r>
              <a:rPr lang="en-GB" baseline="0" dirty="0" err="1" smtClean="0"/>
              <a:t>prosjektet</a:t>
            </a:r>
            <a:r>
              <a:rPr lang="en-GB" baseline="0" dirty="0" smtClean="0"/>
              <a:t> </a:t>
            </a:r>
            <a:r>
              <a:rPr lang="en-GB" baseline="0" dirty="0" err="1" smtClean="0"/>
              <a:t>er</a:t>
            </a:r>
            <a:r>
              <a:rPr lang="en-GB" baseline="0" dirty="0" smtClean="0"/>
              <a:t> </a:t>
            </a:r>
            <a:r>
              <a:rPr lang="en-GB" baseline="0" dirty="0" err="1" smtClean="0"/>
              <a:t>nesten</a:t>
            </a:r>
            <a:r>
              <a:rPr lang="en-GB" baseline="0" dirty="0" smtClean="0"/>
              <a:t> </a:t>
            </a:r>
            <a:r>
              <a:rPr lang="en-GB" baseline="0" dirty="0" err="1" smtClean="0"/>
              <a:t>sammenlignbar</a:t>
            </a:r>
            <a:r>
              <a:rPr lang="en-GB" baseline="0" dirty="0" smtClean="0"/>
              <a:t> </a:t>
            </a:r>
            <a:r>
              <a:rPr lang="en-GB" baseline="0" dirty="0" smtClean="0"/>
              <a:t>med en slags </a:t>
            </a:r>
            <a:r>
              <a:rPr lang="en-GB" baseline="0" dirty="0" err="1" smtClean="0"/>
              <a:t>dugnad</a:t>
            </a:r>
            <a:r>
              <a:rPr lang="en-GB" baseline="0" dirty="0" smtClean="0"/>
              <a:t>, folk </a:t>
            </a:r>
            <a:r>
              <a:rPr lang="en-GB" baseline="0" dirty="0" err="1" smtClean="0"/>
              <a:t>er</a:t>
            </a:r>
            <a:r>
              <a:rPr lang="en-GB" baseline="0" dirty="0" smtClean="0"/>
              <a:t> med for å ta </a:t>
            </a:r>
            <a:r>
              <a:rPr lang="en-GB" baseline="0" dirty="0" err="1" smtClean="0"/>
              <a:t>i</a:t>
            </a:r>
            <a:r>
              <a:rPr lang="en-GB" baseline="0" dirty="0" smtClean="0"/>
              <a:t> et </a:t>
            </a:r>
            <a:r>
              <a:rPr lang="en-GB" baseline="0" dirty="0" err="1" smtClean="0"/>
              <a:t>tak</a:t>
            </a:r>
            <a:r>
              <a:rPr lang="en-GB" baseline="0" dirty="0" smtClean="0"/>
              <a:t>, </a:t>
            </a:r>
            <a:r>
              <a:rPr lang="en-GB" baseline="0" dirty="0" err="1" smtClean="0"/>
              <a:t>og</a:t>
            </a:r>
            <a:r>
              <a:rPr lang="en-GB" baseline="0" dirty="0" smtClean="0"/>
              <a:t> </a:t>
            </a:r>
            <a:r>
              <a:rPr lang="en-GB" baseline="0" dirty="0" err="1" smtClean="0"/>
              <a:t>det</a:t>
            </a:r>
            <a:r>
              <a:rPr lang="en-GB" baseline="0" dirty="0" smtClean="0"/>
              <a:t> tar </a:t>
            </a:r>
            <a:r>
              <a:rPr lang="en-GB" baseline="0" dirty="0" err="1" smtClean="0"/>
              <a:t>seg</a:t>
            </a:r>
            <a:r>
              <a:rPr lang="en-GB" baseline="0" dirty="0" smtClean="0"/>
              <a:t> </a:t>
            </a:r>
            <a:r>
              <a:rPr lang="en-GB" baseline="0" dirty="0" err="1" smtClean="0"/>
              <a:t>godt</a:t>
            </a:r>
            <a:r>
              <a:rPr lang="en-GB" baseline="0" dirty="0" smtClean="0"/>
              <a:t> </a:t>
            </a:r>
            <a:r>
              <a:rPr lang="en-GB" baseline="0" dirty="0" err="1" smtClean="0"/>
              <a:t>ut</a:t>
            </a:r>
            <a:r>
              <a:rPr lang="en-GB" baseline="0" dirty="0" smtClean="0"/>
              <a:t> </a:t>
            </a:r>
            <a:r>
              <a:rPr lang="en-GB" baseline="0" dirty="0" err="1" smtClean="0"/>
              <a:t>på</a:t>
            </a:r>
            <a:r>
              <a:rPr lang="en-GB" baseline="0" dirty="0" smtClean="0"/>
              <a:t> </a:t>
            </a:r>
            <a:r>
              <a:rPr lang="en-GB" baseline="0" dirty="0" err="1" smtClean="0"/>
              <a:t>Hvaler</a:t>
            </a:r>
            <a:r>
              <a:rPr lang="en-GB" baseline="0" dirty="0" smtClean="0"/>
              <a:t> med et </a:t>
            </a:r>
            <a:r>
              <a:rPr lang="en-GB" baseline="0" dirty="0" err="1" smtClean="0"/>
              <a:t>solcellepanel</a:t>
            </a:r>
            <a:r>
              <a:rPr lang="en-GB" baseline="0" dirty="0" smtClean="0"/>
              <a:t> </a:t>
            </a:r>
            <a:r>
              <a:rPr lang="en-GB" baseline="0" dirty="0" err="1" smtClean="0"/>
              <a:t>på</a:t>
            </a:r>
            <a:r>
              <a:rPr lang="en-GB" baseline="0" dirty="0" smtClean="0"/>
              <a:t> </a:t>
            </a:r>
            <a:r>
              <a:rPr lang="en-GB" baseline="0" dirty="0" err="1" smtClean="0"/>
              <a:t>taket</a:t>
            </a:r>
            <a:r>
              <a:rPr lang="en-GB" baseline="0" dirty="0" smtClean="0"/>
              <a:t>. </a:t>
            </a:r>
            <a:r>
              <a:rPr lang="en-GB" baseline="0" dirty="0" err="1" smtClean="0"/>
              <a:t>Da</a:t>
            </a:r>
            <a:r>
              <a:rPr lang="en-GB" baseline="0" dirty="0" smtClean="0"/>
              <a:t> </a:t>
            </a:r>
            <a:r>
              <a:rPr lang="en-GB" baseline="0" dirty="0" err="1" smtClean="0"/>
              <a:t>er</a:t>
            </a:r>
            <a:r>
              <a:rPr lang="en-GB" baseline="0" dirty="0" smtClean="0"/>
              <a:t> du </a:t>
            </a:r>
            <a:r>
              <a:rPr lang="en-GB" baseline="0" dirty="0" err="1" smtClean="0"/>
              <a:t>kul</a:t>
            </a:r>
            <a:r>
              <a:rPr lang="en-GB" baseline="0" dirty="0" smtClean="0"/>
              <a:t>.</a:t>
            </a:r>
          </a:p>
          <a:p>
            <a:endParaRPr lang="en-GB" baseline="0" dirty="0" smtClean="0"/>
          </a:p>
          <a:p>
            <a:r>
              <a:rPr lang="en-GB" baseline="0" dirty="0" err="1" smtClean="0"/>
              <a:t>Sist</a:t>
            </a:r>
            <a:r>
              <a:rPr lang="en-GB" baseline="0" dirty="0" smtClean="0"/>
              <a:t> men </a:t>
            </a:r>
            <a:r>
              <a:rPr lang="en-GB" baseline="0" dirty="0" err="1" smtClean="0"/>
              <a:t>ikke</a:t>
            </a:r>
            <a:r>
              <a:rPr lang="en-GB" baseline="0" dirty="0" smtClean="0"/>
              <a:t> </a:t>
            </a:r>
            <a:r>
              <a:rPr lang="en-GB" baseline="0" dirty="0" err="1" smtClean="0"/>
              <a:t>minst</a:t>
            </a:r>
            <a:r>
              <a:rPr lang="en-GB" baseline="0" dirty="0" smtClean="0"/>
              <a:t> </a:t>
            </a:r>
            <a:r>
              <a:rPr lang="en-GB" baseline="0" dirty="0" err="1" smtClean="0"/>
              <a:t>snakker</a:t>
            </a:r>
            <a:r>
              <a:rPr lang="en-GB" baseline="0" dirty="0" smtClean="0"/>
              <a:t> folk </a:t>
            </a:r>
            <a:r>
              <a:rPr lang="en-GB" baseline="0" dirty="0" err="1" smtClean="0"/>
              <a:t>om</a:t>
            </a:r>
            <a:r>
              <a:rPr lang="en-GB" baseline="0" dirty="0" smtClean="0"/>
              <a:t> at de driver med </a:t>
            </a:r>
            <a:r>
              <a:rPr lang="en-GB" baseline="0" dirty="0" err="1" smtClean="0"/>
              <a:t>lastforskyving</a:t>
            </a:r>
            <a:r>
              <a:rPr lang="en-GB" baseline="0" dirty="0" smtClean="0"/>
              <a:t>, </a:t>
            </a:r>
            <a:r>
              <a:rPr lang="en-GB" baseline="0" dirty="0" err="1" smtClean="0"/>
              <a:t>noe</a:t>
            </a:r>
            <a:r>
              <a:rPr lang="en-GB" baseline="0" dirty="0" smtClean="0"/>
              <a:t> </a:t>
            </a:r>
            <a:r>
              <a:rPr lang="en-GB" baseline="0" dirty="0" err="1" smtClean="0"/>
              <a:t>som</a:t>
            </a:r>
            <a:r>
              <a:rPr lang="en-GB" baseline="0" dirty="0" smtClean="0"/>
              <a:t> </a:t>
            </a:r>
            <a:r>
              <a:rPr lang="en-GB" baseline="0" dirty="0" err="1" smtClean="0"/>
              <a:t>har</a:t>
            </a:r>
            <a:r>
              <a:rPr lang="en-GB" baseline="0" dirty="0" smtClean="0"/>
              <a:t> </a:t>
            </a:r>
            <a:r>
              <a:rPr lang="en-GB" baseline="0" dirty="0" err="1" smtClean="0"/>
              <a:t>blitt</a:t>
            </a:r>
            <a:r>
              <a:rPr lang="en-GB" baseline="0" dirty="0" smtClean="0"/>
              <a:t> </a:t>
            </a:r>
            <a:r>
              <a:rPr lang="en-GB" baseline="0" dirty="0" err="1" smtClean="0"/>
              <a:t>oppnådd</a:t>
            </a:r>
            <a:r>
              <a:rPr lang="en-GB" baseline="0" dirty="0" smtClean="0"/>
              <a:t> </a:t>
            </a:r>
            <a:r>
              <a:rPr lang="en-GB" baseline="0" dirty="0" err="1" smtClean="0"/>
              <a:t>dels</a:t>
            </a:r>
            <a:r>
              <a:rPr lang="en-GB" baseline="0" dirty="0" smtClean="0"/>
              <a:t> </a:t>
            </a:r>
            <a:r>
              <a:rPr lang="en-GB" baseline="0" dirty="0" err="1" smtClean="0"/>
              <a:t>på</a:t>
            </a:r>
            <a:r>
              <a:rPr lang="en-GB" baseline="0" dirty="0" smtClean="0"/>
              <a:t> </a:t>
            </a:r>
            <a:r>
              <a:rPr lang="en-GB" baseline="0" dirty="0" err="1" smtClean="0"/>
              <a:t>grunn</a:t>
            </a:r>
            <a:r>
              <a:rPr lang="en-GB" baseline="0" dirty="0" smtClean="0"/>
              <a:t> </a:t>
            </a:r>
            <a:r>
              <a:rPr lang="en-GB" baseline="0" dirty="0" err="1" smtClean="0"/>
              <a:t>av</a:t>
            </a:r>
            <a:r>
              <a:rPr lang="en-GB" baseline="0" dirty="0" smtClean="0"/>
              <a:t> </a:t>
            </a:r>
            <a:r>
              <a:rPr lang="en-GB" baseline="0" dirty="0" err="1" smtClean="0"/>
              <a:t>bevisstgjøring</a:t>
            </a:r>
            <a:r>
              <a:rPr lang="en-GB" baseline="0" dirty="0" smtClean="0"/>
              <a:t> </a:t>
            </a:r>
            <a:r>
              <a:rPr lang="en-GB" baseline="0" dirty="0" err="1" smtClean="0"/>
              <a:t>gjennom</a:t>
            </a:r>
            <a:r>
              <a:rPr lang="en-GB" baseline="0" dirty="0" smtClean="0"/>
              <a:t> </a:t>
            </a:r>
            <a:r>
              <a:rPr lang="en-GB" baseline="0" dirty="0" err="1" smtClean="0"/>
              <a:t>eWave</a:t>
            </a:r>
            <a:r>
              <a:rPr lang="en-GB" baseline="0" dirty="0" smtClean="0"/>
              <a:t> men </a:t>
            </a:r>
            <a:r>
              <a:rPr lang="en-GB" baseline="0" dirty="0" err="1" smtClean="0"/>
              <a:t>også</a:t>
            </a:r>
            <a:r>
              <a:rPr lang="en-GB" baseline="0" dirty="0" smtClean="0"/>
              <a:t> </a:t>
            </a:r>
            <a:r>
              <a:rPr lang="en-GB" baseline="0" dirty="0" err="1" smtClean="0"/>
              <a:t>særlig</a:t>
            </a:r>
            <a:r>
              <a:rPr lang="en-GB" baseline="0" dirty="0" smtClean="0"/>
              <a:t> </a:t>
            </a:r>
            <a:r>
              <a:rPr lang="en-GB" baseline="0" dirty="0" err="1" smtClean="0"/>
              <a:t>gjennom</a:t>
            </a:r>
            <a:r>
              <a:rPr lang="en-GB" baseline="0" dirty="0" smtClean="0"/>
              <a:t> </a:t>
            </a:r>
            <a:r>
              <a:rPr lang="en-GB" baseline="0" dirty="0" err="1" smtClean="0"/>
              <a:t>effekttariff</a:t>
            </a:r>
            <a:r>
              <a:rPr lang="en-GB" baseline="0" dirty="0" smtClean="0"/>
              <a:t>. Folk </a:t>
            </a:r>
            <a:r>
              <a:rPr lang="en-GB" baseline="0" dirty="0" err="1" smtClean="0"/>
              <a:t>snakker</a:t>
            </a:r>
            <a:r>
              <a:rPr lang="en-GB" baseline="0" dirty="0" smtClean="0"/>
              <a:t> </a:t>
            </a:r>
            <a:r>
              <a:rPr lang="en-GB" baseline="0" dirty="0" err="1" smtClean="0"/>
              <a:t>mye</a:t>
            </a:r>
            <a:r>
              <a:rPr lang="en-GB" baseline="0" dirty="0" smtClean="0"/>
              <a:t> </a:t>
            </a:r>
            <a:r>
              <a:rPr lang="en-GB" baseline="0" dirty="0" err="1" smtClean="0"/>
              <a:t>om</a:t>
            </a:r>
            <a:r>
              <a:rPr lang="en-GB" baseline="0" dirty="0" smtClean="0"/>
              <a:t> at de </a:t>
            </a:r>
            <a:r>
              <a:rPr lang="en-GB" baseline="0" dirty="0" err="1" smtClean="0"/>
              <a:t>er</a:t>
            </a:r>
            <a:r>
              <a:rPr lang="en-GB" baseline="0" dirty="0" smtClean="0"/>
              <a:t> </a:t>
            </a:r>
            <a:r>
              <a:rPr lang="en-GB" baseline="0" dirty="0" err="1" smtClean="0"/>
              <a:t>opptatt</a:t>
            </a:r>
            <a:r>
              <a:rPr lang="en-GB" baseline="0" dirty="0" smtClean="0"/>
              <a:t> </a:t>
            </a:r>
            <a:r>
              <a:rPr lang="en-GB" baseline="0" dirty="0" err="1" smtClean="0"/>
              <a:t>av</a:t>
            </a:r>
            <a:r>
              <a:rPr lang="en-GB" baseline="0" dirty="0" smtClean="0"/>
              <a:t> de </a:t>
            </a:r>
            <a:r>
              <a:rPr lang="en-GB" baseline="0" dirty="0" err="1" smtClean="0"/>
              <a:t>tre</a:t>
            </a:r>
            <a:r>
              <a:rPr lang="en-GB" baseline="0" dirty="0" smtClean="0"/>
              <a:t> </a:t>
            </a:r>
            <a:r>
              <a:rPr lang="en-GB" baseline="0" dirty="0" err="1" smtClean="0"/>
              <a:t>toppene</a:t>
            </a:r>
            <a:r>
              <a:rPr lang="en-GB" baseline="0" dirty="0" smtClean="0"/>
              <a:t>, </a:t>
            </a:r>
            <a:r>
              <a:rPr lang="en-GB" baseline="0" dirty="0" err="1" smtClean="0"/>
              <a:t>og</a:t>
            </a:r>
            <a:r>
              <a:rPr lang="en-GB" baseline="0" dirty="0" smtClean="0"/>
              <a:t> at de </a:t>
            </a:r>
            <a:r>
              <a:rPr lang="en-GB" baseline="0" dirty="0" err="1" smtClean="0"/>
              <a:t>skal</a:t>
            </a:r>
            <a:r>
              <a:rPr lang="en-GB" baseline="0" dirty="0" smtClean="0"/>
              <a:t> </a:t>
            </a:r>
            <a:r>
              <a:rPr lang="en-GB" baseline="0" dirty="0" err="1" smtClean="0"/>
              <a:t>være</a:t>
            </a:r>
            <a:r>
              <a:rPr lang="en-GB" baseline="0" dirty="0" smtClean="0"/>
              <a:t> lave. De </a:t>
            </a:r>
            <a:r>
              <a:rPr lang="en-GB" baseline="0" dirty="0" err="1" smtClean="0"/>
              <a:t>løser</a:t>
            </a:r>
            <a:r>
              <a:rPr lang="en-GB" baseline="0" dirty="0" smtClean="0"/>
              <a:t> </a:t>
            </a:r>
            <a:r>
              <a:rPr lang="en-GB" baseline="0" dirty="0" err="1" smtClean="0"/>
              <a:t>det</a:t>
            </a:r>
            <a:r>
              <a:rPr lang="en-GB" baseline="0" dirty="0" smtClean="0"/>
              <a:t>, </a:t>
            </a:r>
            <a:r>
              <a:rPr lang="en-GB" baseline="0" dirty="0" err="1" smtClean="0"/>
              <a:t>hvis</a:t>
            </a:r>
            <a:r>
              <a:rPr lang="en-GB" baseline="0" dirty="0" smtClean="0"/>
              <a:t> de </a:t>
            </a:r>
            <a:r>
              <a:rPr lang="en-GB" baseline="0" dirty="0" err="1" smtClean="0"/>
              <a:t>har</a:t>
            </a:r>
            <a:r>
              <a:rPr lang="en-GB" baseline="0" dirty="0" smtClean="0"/>
              <a:t> </a:t>
            </a:r>
            <a:r>
              <a:rPr lang="en-GB" baseline="0" dirty="0" err="1" smtClean="0"/>
              <a:t>tid</a:t>
            </a:r>
            <a:r>
              <a:rPr lang="en-GB" baseline="0" dirty="0" smtClean="0"/>
              <a:t>, med å </a:t>
            </a:r>
            <a:r>
              <a:rPr lang="en-GB" baseline="0" dirty="0" err="1" smtClean="0"/>
              <a:t>ikke</a:t>
            </a:r>
            <a:r>
              <a:rPr lang="en-GB" baseline="0" dirty="0" smtClean="0"/>
              <a:t> </a:t>
            </a:r>
            <a:r>
              <a:rPr lang="en-GB" baseline="0" dirty="0" err="1" smtClean="0"/>
              <a:t>kjøre</a:t>
            </a:r>
            <a:r>
              <a:rPr lang="en-GB" baseline="0" dirty="0" smtClean="0"/>
              <a:t> </a:t>
            </a:r>
            <a:r>
              <a:rPr lang="en-GB" baseline="0" dirty="0" err="1" smtClean="0"/>
              <a:t>tunge</a:t>
            </a:r>
            <a:r>
              <a:rPr lang="en-GB" baseline="0" dirty="0" smtClean="0"/>
              <a:t> </a:t>
            </a:r>
            <a:r>
              <a:rPr lang="en-GB" baseline="0" dirty="0" err="1" smtClean="0"/>
              <a:t>laster</a:t>
            </a:r>
            <a:r>
              <a:rPr lang="en-GB" baseline="0" dirty="0" smtClean="0"/>
              <a:t> </a:t>
            </a:r>
            <a:r>
              <a:rPr lang="en-GB" baseline="0" dirty="0" err="1" smtClean="0"/>
              <a:t>samtidig</a:t>
            </a:r>
            <a:r>
              <a:rPr lang="en-GB" baseline="0" dirty="0" smtClean="0"/>
              <a:t>. </a:t>
            </a:r>
            <a:r>
              <a:rPr lang="en-GB" baseline="0" dirty="0" err="1" smtClean="0"/>
              <a:t>Og</a:t>
            </a:r>
            <a:r>
              <a:rPr lang="en-GB" baseline="0" dirty="0" smtClean="0"/>
              <a:t> </a:t>
            </a:r>
            <a:r>
              <a:rPr lang="en-GB" baseline="0" dirty="0" err="1" smtClean="0"/>
              <a:t>det</a:t>
            </a:r>
            <a:r>
              <a:rPr lang="en-GB" baseline="0" dirty="0" smtClean="0"/>
              <a:t> </a:t>
            </a:r>
            <a:r>
              <a:rPr lang="en-GB" baseline="0" dirty="0" err="1" smtClean="0"/>
              <a:t>greier</a:t>
            </a:r>
            <a:r>
              <a:rPr lang="en-GB" baseline="0" dirty="0" smtClean="0"/>
              <a:t> de </a:t>
            </a:r>
            <a:r>
              <a:rPr lang="en-GB" baseline="0" dirty="0" err="1" smtClean="0"/>
              <a:t>manuelt</a:t>
            </a:r>
            <a:r>
              <a:rPr lang="en-GB" baseline="0" dirty="0" smtClean="0"/>
              <a:t>.</a:t>
            </a:r>
          </a:p>
          <a:p>
            <a:endParaRPr lang="en-GB" baseline="0" dirty="0" smtClean="0"/>
          </a:p>
          <a:p>
            <a:r>
              <a:rPr lang="en-GB" baseline="0" dirty="0" smtClean="0"/>
              <a:t>Men </a:t>
            </a:r>
            <a:r>
              <a:rPr lang="en-GB" baseline="0" dirty="0" err="1" smtClean="0"/>
              <a:t>det</a:t>
            </a:r>
            <a:r>
              <a:rPr lang="en-GB" baseline="0" dirty="0" smtClean="0"/>
              <a:t> </a:t>
            </a:r>
            <a:r>
              <a:rPr lang="en-GB" baseline="0" dirty="0" err="1" smtClean="0"/>
              <a:t>er</a:t>
            </a:r>
            <a:r>
              <a:rPr lang="en-GB" baseline="0" dirty="0" smtClean="0"/>
              <a:t> en bit </a:t>
            </a:r>
            <a:r>
              <a:rPr lang="en-GB" baseline="0" dirty="0" err="1" smtClean="0"/>
              <a:t>som</a:t>
            </a:r>
            <a:r>
              <a:rPr lang="en-GB" baseline="0" dirty="0" smtClean="0"/>
              <a:t> </a:t>
            </a:r>
            <a:r>
              <a:rPr lang="en-GB" baseline="0" dirty="0" err="1" smtClean="0"/>
              <a:t>glimrer</a:t>
            </a:r>
            <a:r>
              <a:rPr lang="en-GB" baseline="0" dirty="0" smtClean="0"/>
              <a:t> med </a:t>
            </a:r>
            <a:r>
              <a:rPr lang="en-GB" baseline="0" dirty="0" err="1" smtClean="0"/>
              <a:t>sitt</a:t>
            </a:r>
            <a:r>
              <a:rPr lang="en-GB" baseline="0" dirty="0" smtClean="0"/>
              <a:t> </a:t>
            </a:r>
            <a:r>
              <a:rPr lang="en-GB" baseline="0" dirty="0" err="1" smtClean="0"/>
              <a:t>fravær</a:t>
            </a:r>
            <a:r>
              <a:rPr lang="en-GB" baseline="0" dirty="0" smtClean="0"/>
              <a:t>, </a:t>
            </a:r>
            <a:r>
              <a:rPr lang="en-GB" baseline="0" dirty="0" err="1" smtClean="0"/>
              <a:t>og</a:t>
            </a:r>
            <a:r>
              <a:rPr lang="en-GB" baseline="0" dirty="0" smtClean="0"/>
              <a:t> </a:t>
            </a:r>
            <a:r>
              <a:rPr lang="en-GB" baseline="0" dirty="0" err="1" smtClean="0"/>
              <a:t>det</a:t>
            </a:r>
            <a:r>
              <a:rPr lang="en-GB" baseline="0" dirty="0" smtClean="0"/>
              <a:t> </a:t>
            </a:r>
            <a:r>
              <a:rPr lang="en-GB" baseline="0" dirty="0" err="1" smtClean="0"/>
              <a:t>er</a:t>
            </a:r>
            <a:r>
              <a:rPr lang="en-GB" baseline="0" dirty="0" smtClean="0"/>
              <a:t> den </a:t>
            </a:r>
            <a:r>
              <a:rPr lang="en-GB" baseline="0" dirty="0" err="1" smtClean="0"/>
              <a:t>hvor</a:t>
            </a:r>
            <a:r>
              <a:rPr lang="en-GB" baseline="0" dirty="0" smtClean="0"/>
              <a:t> man </a:t>
            </a:r>
            <a:r>
              <a:rPr lang="en-GB" baseline="0" dirty="0" err="1" smtClean="0"/>
              <a:t>aktivt</a:t>
            </a:r>
            <a:r>
              <a:rPr lang="en-GB" baseline="0" dirty="0" smtClean="0"/>
              <a:t> </a:t>
            </a:r>
            <a:r>
              <a:rPr lang="en-GB" baseline="0" dirty="0" err="1" smtClean="0"/>
              <a:t>kan</a:t>
            </a:r>
            <a:r>
              <a:rPr lang="en-GB" baseline="0" dirty="0" smtClean="0"/>
              <a:t> </a:t>
            </a:r>
            <a:r>
              <a:rPr lang="en-GB" baseline="0" dirty="0" err="1" smtClean="0"/>
              <a:t>bruke</a:t>
            </a:r>
            <a:r>
              <a:rPr lang="en-GB" baseline="0" dirty="0" smtClean="0"/>
              <a:t> </a:t>
            </a:r>
            <a:r>
              <a:rPr lang="en-GB" baseline="0" dirty="0" err="1" smtClean="0"/>
              <a:t>solkraft</a:t>
            </a:r>
            <a:r>
              <a:rPr lang="en-GB" baseline="0" dirty="0" smtClean="0"/>
              <a:t> </a:t>
            </a:r>
            <a:r>
              <a:rPr lang="en-GB" baseline="0" dirty="0" err="1" smtClean="0"/>
              <a:t>til</a:t>
            </a:r>
            <a:r>
              <a:rPr lang="en-GB" baseline="0" dirty="0" smtClean="0"/>
              <a:t> å </a:t>
            </a:r>
            <a:r>
              <a:rPr lang="en-GB" baseline="0" dirty="0" err="1" smtClean="0"/>
              <a:t>kutte</a:t>
            </a:r>
            <a:r>
              <a:rPr lang="en-GB" baseline="0" dirty="0" smtClean="0"/>
              <a:t> topper, </a:t>
            </a:r>
            <a:r>
              <a:rPr lang="en-GB" baseline="0" dirty="0" err="1" smtClean="0"/>
              <a:t>eller</a:t>
            </a:r>
            <a:r>
              <a:rPr lang="en-GB" baseline="0" dirty="0" smtClean="0"/>
              <a:t> </a:t>
            </a:r>
            <a:r>
              <a:rPr lang="en-GB" baseline="0" dirty="0" err="1" smtClean="0"/>
              <a:t>utligne</a:t>
            </a:r>
            <a:r>
              <a:rPr lang="en-GB" baseline="0" dirty="0" smtClean="0"/>
              <a:t> </a:t>
            </a:r>
            <a:r>
              <a:rPr lang="en-GB" baseline="0" dirty="0" err="1" smtClean="0"/>
              <a:t>laster</a:t>
            </a:r>
            <a:r>
              <a:rPr lang="en-GB" baseline="0" dirty="0" smtClean="0"/>
              <a:t> </a:t>
            </a:r>
            <a:r>
              <a:rPr lang="en-GB" baseline="0" dirty="0" err="1" smtClean="0"/>
              <a:t>fullstendig</a:t>
            </a:r>
            <a:r>
              <a:rPr lang="en-GB" baseline="0" dirty="0" smtClean="0"/>
              <a:t> </a:t>
            </a:r>
            <a:r>
              <a:rPr lang="en-GB" baseline="0" dirty="0" err="1" smtClean="0"/>
              <a:t>ved</a:t>
            </a:r>
            <a:r>
              <a:rPr lang="en-GB" baseline="0" dirty="0" smtClean="0"/>
              <a:t> </a:t>
            </a:r>
            <a:r>
              <a:rPr lang="en-GB" baseline="0" dirty="0" err="1" smtClean="0"/>
              <a:t>hjelp</a:t>
            </a:r>
            <a:r>
              <a:rPr lang="en-GB" baseline="0" dirty="0" smtClean="0"/>
              <a:t> </a:t>
            </a:r>
            <a:r>
              <a:rPr lang="en-GB" baseline="0" dirty="0" err="1" smtClean="0"/>
              <a:t>av</a:t>
            </a:r>
            <a:r>
              <a:rPr lang="en-GB" baseline="0" dirty="0" smtClean="0"/>
              <a:t> PV </a:t>
            </a:r>
            <a:r>
              <a:rPr lang="en-GB" baseline="0" dirty="0" err="1" smtClean="0"/>
              <a:t>produksjon</a:t>
            </a:r>
            <a:r>
              <a:rPr lang="en-GB" baseline="0" dirty="0" smtClean="0"/>
              <a:t>. </a:t>
            </a:r>
            <a:r>
              <a:rPr lang="en-GB" baseline="0" dirty="0" err="1" smtClean="0"/>
              <a:t>Det</a:t>
            </a:r>
            <a:r>
              <a:rPr lang="en-GB" baseline="0" dirty="0" smtClean="0"/>
              <a:t> </a:t>
            </a:r>
            <a:r>
              <a:rPr lang="en-GB" baseline="0" dirty="0" err="1" smtClean="0"/>
              <a:t>er</a:t>
            </a:r>
            <a:r>
              <a:rPr lang="en-GB" baseline="0" dirty="0" smtClean="0"/>
              <a:t> per </a:t>
            </a:r>
            <a:r>
              <a:rPr lang="en-GB" baseline="0" dirty="0" err="1" smtClean="0"/>
              <a:t>i</a:t>
            </a:r>
            <a:r>
              <a:rPr lang="en-GB" baseline="0" dirty="0" smtClean="0"/>
              <a:t> dag </a:t>
            </a:r>
            <a:r>
              <a:rPr lang="en-GB" baseline="0" dirty="0" err="1" smtClean="0"/>
              <a:t>flere</a:t>
            </a:r>
            <a:r>
              <a:rPr lang="en-GB" baseline="0" dirty="0" smtClean="0"/>
              <a:t> </a:t>
            </a:r>
            <a:r>
              <a:rPr lang="en-GB" baseline="0" dirty="0" err="1" smtClean="0"/>
              <a:t>grunner</a:t>
            </a:r>
            <a:r>
              <a:rPr lang="en-GB" baseline="0" dirty="0" smtClean="0"/>
              <a:t> </a:t>
            </a:r>
            <a:r>
              <a:rPr lang="en-GB" baseline="0" dirty="0" err="1" smtClean="0"/>
              <a:t>til</a:t>
            </a:r>
            <a:r>
              <a:rPr lang="en-GB" baseline="0" dirty="0" smtClean="0"/>
              <a:t>, </a:t>
            </a:r>
            <a:r>
              <a:rPr lang="en-GB" baseline="0" dirty="0" err="1" smtClean="0"/>
              <a:t>nemlig</a:t>
            </a:r>
            <a:r>
              <a:rPr lang="en-GB" baseline="0" dirty="0" smtClean="0"/>
              <a:t> at </a:t>
            </a:r>
            <a:r>
              <a:rPr lang="en-GB" baseline="0" dirty="0" err="1" smtClean="0"/>
              <a:t>solkrafta</a:t>
            </a:r>
            <a:r>
              <a:rPr lang="en-GB" baseline="0" dirty="0" smtClean="0"/>
              <a:t> </a:t>
            </a:r>
            <a:r>
              <a:rPr lang="en-GB" baseline="0" dirty="0" err="1" smtClean="0"/>
              <a:t>kommer</a:t>
            </a:r>
            <a:r>
              <a:rPr lang="en-GB" baseline="0" dirty="0" smtClean="0"/>
              <a:t> </a:t>
            </a:r>
            <a:r>
              <a:rPr lang="en-GB" baseline="0" dirty="0" err="1" smtClean="0"/>
              <a:t>når</a:t>
            </a:r>
            <a:r>
              <a:rPr lang="en-GB" baseline="0" dirty="0" smtClean="0"/>
              <a:t> folk </a:t>
            </a:r>
            <a:r>
              <a:rPr lang="en-GB" baseline="0" dirty="0" err="1" smtClean="0"/>
              <a:t>er</a:t>
            </a:r>
            <a:r>
              <a:rPr lang="en-GB" baseline="0" dirty="0" smtClean="0"/>
              <a:t> </a:t>
            </a:r>
            <a:r>
              <a:rPr lang="en-GB" baseline="0" dirty="0" err="1" smtClean="0"/>
              <a:t>på</a:t>
            </a:r>
            <a:r>
              <a:rPr lang="en-GB" baseline="0" dirty="0" smtClean="0"/>
              <a:t> </a:t>
            </a:r>
            <a:r>
              <a:rPr lang="en-GB" baseline="0" dirty="0" err="1" smtClean="0"/>
              <a:t>jobb</a:t>
            </a:r>
            <a:r>
              <a:rPr lang="en-GB" baseline="0" dirty="0" smtClean="0"/>
              <a:t>, </a:t>
            </a:r>
            <a:r>
              <a:rPr lang="en-GB" baseline="0" dirty="0" err="1" smtClean="0"/>
              <a:t>dessuten</a:t>
            </a:r>
            <a:r>
              <a:rPr lang="en-GB" baseline="0" dirty="0" smtClean="0"/>
              <a:t> </a:t>
            </a:r>
            <a:r>
              <a:rPr lang="en-GB" baseline="0" dirty="0" err="1" smtClean="0"/>
              <a:t>har</a:t>
            </a:r>
            <a:r>
              <a:rPr lang="en-GB" baseline="0" dirty="0" smtClean="0"/>
              <a:t> den like </a:t>
            </a:r>
            <a:r>
              <a:rPr lang="en-GB" baseline="0" dirty="0" err="1" smtClean="0"/>
              <a:t>mye</a:t>
            </a:r>
            <a:r>
              <a:rPr lang="en-GB" baseline="0" dirty="0" smtClean="0"/>
              <a:t> </a:t>
            </a:r>
            <a:r>
              <a:rPr lang="en-GB" baseline="0" dirty="0" err="1" smtClean="0"/>
              <a:t>verdi</a:t>
            </a:r>
            <a:r>
              <a:rPr lang="en-GB" baseline="0" dirty="0" smtClean="0"/>
              <a:t> </a:t>
            </a:r>
            <a:r>
              <a:rPr lang="en-GB" baseline="0" dirty="0" err="1" smtClean="0"/>
              <a:t>som</a:t>
            </a:r>
            <a:r>
              <a:rPr lang="en-GB" baseline="0" dirty="0" smtClean="0"/>
              <a:t> </a:t>
            </a:r>
            <a:r>
              <a:rPr lang="en-GB" baseline="0" dirty="0" err="1" smtClean="0"/>
              <a:t>kjøpt</a:t>
            </a:r>
            <a:r>
              <a:rPr lang="en-GB" baseline="0" dirty="0" smtClean="0"/>
              <a:t> </a:t>
            </a:r>
            <a:r>
              <a:rPr lang="en-GB" baseline="0" dirty="0" err="1" smtClean="0"/>
              <a:t>kraft</a:t>
            </a:r>
            <a:r>
              <a:rPr lang="en-GB" baseline="0" dirty="0" smtClean="0"/>
              <a:t>, </a:t>
            </a:r>
            <a:r>
              <a:rPr lang="en-GB" baseline="0" dirty="0" err="1" smtClean="0"/>
              <a:t>sånn</a:t>
            </a:r>
            <a:r>
              <a:rPr lang="en-GB" baseline="0" dirty="0" smtClean="0"/>
              <a:t> at folk </a:t>
            </a:r>
            <a:r>
              <a:rPr lang="en-GB" baseline="0" dirty="0" err="1" smtClean="0"/>
              <a:t>egentlig</a:t>
            </a:r>
            <a:r>
              <a:rPr lang="en-GB" baseline="0" dirty="0" smtClean="0"/>
              <a:t> </a:t>
            </a:r>
            <a:r>
              <a:rPr lang="en-GB" baseline="0" dirty="0" err="1" smtClean="0"/>
              <a:t>er</a:t>
            </a:r>
            <a:r>
              <a:rPr lang="en-GB" baseline="0" dirty="0" smtClean="0"/>
              <a:t> </a:t>
            </a:r>
            <a:r>
              <a:rPr lang="en-GB" baseline="0" dirty="0" err="1" smtClean="0"/>
              <a:t>fornøyd</a:t>
            </a:r>
            <a:r>
              <a:rPr lang="en-GB" baseline="0" dirty="0" smtClean="0"/>
              <a:t> med at </a:t>
            </a:r>
            <a:r>
              <a:rPr lang="en-GB" baseline="0" dirty="0" err="1" smtClean="0"/>
              <a:t>det</a:t>
            </a:r>
            <a:r>
              <a:rPr lang="en-GB" baseline="0" dirty="0" smtClean="0"/>
              <a:t> bare </a:t>
            </a:r>
            <a:r>
              <a:rPr lang="en-GB" baseline="0" dirty="0" err="1" smtClean="0"/>
              <a:t>står</a:t>
            </a:r>
            <a:r>
              <a:rPr lang="en-GB" baseline="0" dirty="0" smtClean="0"/>
              <a:t> </a:t>
            </a:r>
            <a:r>
              <a:rPr lang="en-GB" baseline="0" dirty="0" err="1" smtClean="0"/>
              <a:t>og</a:t>
            </a:r>
            <a:r>
              <a:rPr lang="en-GB" baseline="0" dirty="0" smtClean="0"/>
              <a:t> </a:t>
            </a:r>
            <a:r>
              <a:rPr lang="en-GB" baseline="0" dirty="0" err="1" smtClean="0"/>
              <a:t>går</a:t>
            </a:r>
            <a:r>
              <a:rPr lang="en-GB" baseline="0" dirty="0" smtClean="0"/>
              <a:t> </a:t>
            </a:r>
            <a:r>
              <a:rPr lang="en-GB" baseline="0" dirty="0" err="1" smtClean="0"/>
              <a:t>og</a:t>
            </a:r>
            <a:r>
              <a:rPr lang="en-GB" baseline="0" dirty="0" smtClean="0"/>
              <a:t> </a:t>
            </a:r>
            <a:r>
              <a:rPr lang="en-GB" baseline="0" dirty="0" err="1" smtClean="0"/>
              <a:t>bidrar</a:t>
            </a:r>
            <a:r>
              <a:rPr lang="en-GB" baseline="0" dirty="0" smtClean="0"/>
              <a:t> </a:t>
            </a:r>
            <a:r>
              <a:rPr lang="en-GB" baseline="0" dirty="0" err="1" smtClean="0"/>
              <a:t>til</a:t>
            </a:r>
            <a:r>
              <a:rPr lang="en-GB" baseline="0" dirty="0" smtClean="0"/>
              <a:t> et par </a:t>
            </a:r>
            <a:r>
              <a:rPr lang="en-GB" baseline="0" dirty="0" err="1" smtClean="0"/>
              <a:t>tusen</a:t>
            </a:r>
            <a:r>
              <a:rPr lang="en-GB" baseline="0" dirty="0" smtClean="0"/>
              <a:t> kroner </a:t>
            </a:r>
            <a:r>
              <a:rPr lang="en-GB" baseline="0" dirty="0" err="1" smtClean="0"/>
              <a:t>mindre</a:t>
            </a:r>
            <a:r>
              <a:rPr lang="en-GB" baseline="0" dirty="0" smtClean="0"/>
              <a:t> </a:t>
            </a:r>
            <a:r>
              <a:rPr lang="en-GB" baseline="0" dirty="0" err="1" smtClean="0"/>
              <a:t>strømregning</a:t>
            </a:r>
            <a:r>
              <a:rPr lang="en-GB" baseline="0" dirty="0" smtClean="0"/>
              <a:t> </a:t>
            </a:r>
            <a:r>
              <a:rPr lang="en-GB" baseline="0" dirty="0" err="1" smtClean="0"/>
              <a:t>i</a:t>
            </a:r>
            <a:r>
              <a:rPr lang="en-GB" baseline="0" dirty="0" smtClean="0"/>
              <a:t> </a:t>
            </a:r>
            <a:r>
              <a:rPr lang="en-GB" baseline="0" dirty="0" err="1" smtClean="0"/>
              <a:t>året</a:t>
            </a:r>
            <a:r>
              <a:rPr lang="en-GB" baseline="0" dirty="0" smtClean="0"/>
              <a:t>. Men </a:t>
            </a:r>
            <a:r>
              <a:rPr lang="en-GB" baseline="0" dirty="0" err="1" smtClean="0"/>
              <a:t>det</a:t>
            </a:r>
            <a:r>
              <a:rPr lang="en-GB" baseline="0" dirty="0" smtClean="0"/>
              <a:t> </a:t>
            </a:r>
            <a:r>
              <a:rPr lang="en-GB" baseline="0" dirty="0" err="1" smtClean="0"/>
              <a:t>som</a:t>
            </a:r>
            <a:r>
              <a:rPr lang="en-GB" baseline="0" dirty="0" smtClean="0"/>
              <a:t> </a:t>
            </a:r>
            <a:r>
              <a:rPr lang="en-GB" baseline="0" dirty="0" err="1" smtClean="0"/>
              <a:t>skjer</a:t>
            </a:r>
            <a:r>
              <a:rPr lang="en-GB" baseline="0" dirty="0" smtClean="0"/>
              <a:t> her </a:t>
            </a:r>
            <a:r>
              <a:rPr lang="en-GB" baseline="0" dirty="0" err="1" smtClean="0"/>
              <a:t>er</a:t>
            </a:r>
            <a:r>
              <a:rPr lang="en-GB" baseline="0" dirty="0" smtClean="0"/>
              <a:t> </a:t>
            </a:r>
            <a:r>
              <a:rPr lang="en-GB" baseline="0" dirty="0" err="1" smtClean="0"/>
              <a:t>selvsagt</a:t>
            </a:r>
            <a:r>
              <a:rPr lang="en-GB" baseline="0" dirty="0" smtClean="0"/>
              <a:t> at </a:t>
            </a:r>
            <a:r>
              <a:rPr lang="en-GB" baseline="0" dirty="0" err="1" smtClean="0"/>
              <a:t>energiselskapet</a:t>
            </a:r>
            <a:r>
              <a:rPr lang="en-GB" baseline="0" dirty="0" smtClean="0"/>
              <a:t> </a:t>
            </a:r>
            <a:r>
              <a:rPr lang="en-GB" baseline="0" dirty="0" err="1" smtClean="0"/>
              <a:t>subsidierer</a:t>
            </a:r>
            <a:r>
              <a:rPr lang="en-GB" baseline="0" dirty="0" smtClean="0"/>
              <a:t> </a:t>
            </a:r>
            <a:r>
              <a:rPr lang="en-GB" baseline="0" dirty="0" err="1" smtClean="0"/>
              <a:t>paneler</a:t>
            </a:r>
            <a:r>
              <a:rPr lang="en-GB" baseline="0" dirty="0" smtClean="0"/>
              <a:t>, </a:t>
            </a:r>
            <a:r>
              <a:rPr lang="en-GB" baseline="0" dirty="0" err="1" smtClean="0"/>
              <a:t>så</a:t>
            </a:r>
            <a:r>
              <a:rPr lang="en-GB" baseline="0" dirty="0" smtClean="0"/>
              <a:t> </a:t>
            </a:r>
            <a:r>
              <a:rPr lang="en-GB" baseline="0" dirty="0" err="1" smtClean="0"/>
              <a:t>jeg</a:t>
            </a:r>
            <a:r>
              <a:rPr lang="en-GB" baseline="0" dirty="0" smtClean="0"/>
              <a:t> tipper de </a:t>
            </a:r>
            <a:r>
              <a:rPr lang="en-GB" baseline="0" dirty="0" err="1" smtClean="0"/>
              <a:t>har</a:t>
            </a:r>
            <a:r>
              <a:rPr lang="en-GB" baseline="0" dirty="0" smtClean="0"/>
              <a:t> en plan </a:t>
            </a:r>
            <a:r>
              <a:rPr lang="en-GB" baseline="0" dirty="0" err="1" smtClean="0"/>
              <a:t>om</a:t>
            </a:r>
            <a:r>
              <a:rPr lang="en-GB" baseline="0" dirty="0" smtClean="0"/>
              <a:t> å </a:t>
            </a:r>
            <a:r>
              <a:rPr lang="en-GB" baseline="0" dirty="0" err="1" smtClean="0"/>
              <a:t>tjene</a:t>
            </a:r>
            <a:r>
              <a:rPr lang="en-GB" baseline="0" dirty="0" smtClean="0"/>
              <a:t> inn de </a:t>
            </a:r>
            <a:r>
              <a:rPr lang="en-GB" baseline="0" dirty="0" err="1" smtClean="0"/>
              <a:t>pengene</a:t>
            </a:r>
            <a:r>
              <a:rPr lang="en-GB" baseline="0" dirty="0" smtClean="0"/>
              <a:t> </a:t>
            </a:r>
            <a:r>
              <a:rPr lang="en-GB" baseline="0" dirty="0" err="1" smtClean="0"/>
              <a:t>på</a:t>
            </a:r>
            <a:r>
              <a:rPr lang="en-GB" baseline="0" dirty="0" smtClean="0"/>
              <a:t> </a:t>
            </a:r>
            <a:r>
              <a:rPr lang="en-GB" baseline="0" dirty="0" err="1" smtClean="0"/>
              <a:t>sikt</a:t>
            </a:r>
            <a:endParaRPr lang="en-GB" baseline="0" dirty="0" smtClean="0"/>
          </a:p>
          <a:p>
            <a:endParaRPr lang="en-GB" baseline="0" dirty="0" smtClean="0"/>
          </a:p>
          <a:p>
            <a:r>
              <a:rPr lang="en-GB" baseline="0" dirty="0" err="1" smtClean="0"/>
              <a:t>Det</a:t>
            </a:r>
            <a:r>
              <a:rPr lang="en-GB" baseline="0" dirty="0" smtClean="0"/>
              <a:t> </a:t>
            </a:r>
            <a:r>
              <a:rPr lang="en-GB" baseline="0" dirty="0" err="1" smtClean="0"/>
              <a:t>videre</a:t>
            </a:r>
            <a:r>
              <a:rPr lang="en-GB" baseline="0" dirty="0" smtClean="0"/>
              <a:t> </a:t>
            </a:r>
            <a:r>
              <a:rPr lang="en-GB" baseline="0" dirty="0" err="1" smtClean="0"/>
              <a:t>potensialet</a:t>
            </a:r>
            <a:r>
              <a:rPr lang="en-GB" baseline="0" dirty="0" smtClean="0"/>
              <a:t> her per </a:t>
            </a:r>
            <a:r>
              <a:rPr lang="en-GB" baseline="0" dirty="0" err="1" smtClean="0"/>
              <a:t>nå</a:t>
            </a:r>
            <a:r>
              <a:rPr lang="en-GB" baseline="0" dirty="0" smtClean="0"/>
              <a:t>, sett </a:t>
            </a:r>
            <a:r>
              <a:rPr lang="en-GB" baseline="0" dirty="0" err="1" smtClean="0"/>
              <a:t>fra</a:t>
            </a:r>
            <a:r>
              <a:rPr lang="en-GB" baseline="0" dirty="0" smtClean="0"/>
              <a:t> </a:t>
            </a:r>
            <a:r>
              <a:rPr lang="en-GB" baseline="0" dirty="0" err="1" smtClean="0"/>
              <a:t>brukerens</a:t>
            </a:r>
            <a:r>
              <a:rPr lang="en-GB" baseline="0" dirty="0" smtClean="0"/>
              <a:t> </a:t>
            </a:r>
            <a:r>
              <a:rPr lang="en-GB" baseline="0" dirty="0" err="1" smtClean="0"/>
              <a:t>perspektiv</a:t>
            </a:r>
            <a:r>
              <a:rPr lang="en-GB" baseline="0" dirty="0" smtClean="0"/>
              <a:t>, </a:t>
            </a:r>
            <a:r>
              <a:rPr lang="en-GB" baseline="0" dirty="0" err="1" smtClean="0"/>
              <a:t>ligger</a:t>
            </a:r>
            <a:r>
              <a:rPr lang="en-GB" baseline="0" dirty="0" smtClean="0"/>
              <a:t> </a:t>
            </a:r>
            <a:r>
              <a:rPr lang="en-GB" baseline="0" dirty="0" err="1" smtClean="0"/>
              <a:t>i</a:t>
            </a:r>
            <a:r>
              <a:rPr lang="en-GB" baseline="0" dirty="0" smtClean="0"/>
              <a:t> å </a:t>
            </a:r>
            <a:r>
              <a:rPr lang="en-GB" baseline="0" dirty="0" err="1" smtClean="0"/>
              <a:t>komme</a:t>
            </a:r>
            <a:r>
              <a:rPr lang="en-GB" baseline="0" dirty="0" smtClean="0"/>
              <a:t> inn med </a:t>
            </a:r>
            <a:r>
              <a:rPr lang="en-GB" baseline="0" dirty="0" err="1" smtClean="0"/>
              <a:t>noe</a:t>
            </a:r>
            <a:r>
              <a:rPr lang="en-GB" baseline="0" dirty="0" smtClean="0"/>
              <a:t> </a:t>
            </a:r>
            <a:r>
              <a:rPr lang="en-GB" baseline="0" dirty="0" err="1" smtClean="0"/>
              <a:t>automasjon</a:t>
            </a:r>
            <a:r>
              <a:rPr lang="en-GB" baseline="0" dirty="0" smtClean="0"/>
              <a:t> </a:t>
            </a:r>
            <a:r>
              <a:rPr lang="en-GB" baseline="0" dirty="0" err="1" smtClean="0"/>
              <a:t>som</a:t>
            </a:r>
            <a:r>
              <a:rPr lang="en-GB" baseline="0" dirty="0" smtClean="0"/>
              <a:t> </a:t>
            </a:r>
            <a:r>
              <a:rPr lang="en-GB" baseline="0" dirty="0" err="1" smtClean="0"/>
              <a:t>gjør</a:t>
            </a:r>
            <a:r>
              <a:rPr lang="en-GB" baseline="0" dirty="0" smtClean="0"/>
              <a:t> at </a:t>
            </a:r>
            <a:r>
              <a:rPr lang="en-GB" baseline="0" dirty="0" err="1" smtClean="0"/>
              <a:t>kunden</a:t>
            </a:r>
            <a:r>
              <a:rPr lang="en-GB" baseline="0" dirty="0" smtClean="0"/>
              <a:t> </a:t>
            </a:r>
            <a:r>
              <a:rPr lang="en-GB" baseline="0" dirty="0" err="1" smtClean="0"/>
              <a:t>kan</a:t>
            </a:r>
            <a:r>
              <a:rPr lang="en-GB" baseline="0" dirty="0" smtClean="0"/>
              <a:t> </a:t>
            </a:r>
            <a:r>
              <a:rPr lang="en-GB" baseline="0" dirty="0" err="1" smtClean="0"/>
              <a:t>utnytte</a:t>
            </a:r>
            <a:r>
              <a:rPr lang="en-GB" baseline="0" dirty="0" smtClean="0"/>
              <a:t> </a:t>
            </a:r>
            <a:r>
              <a:rPr lang="en-GB" baseline="0" dirty="0" err="1" smtClean="0"/>
              <a:t>solkrafta</a:t>
            </a:r>
            <a:r>
              <a:rPr lang="en-GB" baseline="0" dirty="0" smtClean="0"/>
              <a:t> </a:t>
            </a:r>
            <a:r>
              <a:rPr lang="en-GB" baseline="0" dirty="0" err="1" smtClean="0"/>
              <a:t>i</a:t>
            </a:r>
            <a:r>
              <a:rPr lang="en-GB" baseline="0" dirty="0" smtClean="0"/>
              <a:t> </a:t>
            </a:r>
            <a:r>
              <a:rPr lang="en-GB" baseline="0" dirty="0" err="1" smtClean="0"/>
              <a:t>det</a:t>
            </a:r>
            <a:r>
              <a:rPr lang="en-GB" baseline="0" dirty="0" smtClean="0"/>
              <a:t> den </a:t>
            </a:r>
            <a:r>
              <a:rPr lang="en-GB" baseline="0" dirty="0" err="1" smtClean="0"/>
              <a:t>skjer</a:t>
            </a:r>
            <a:r>
              <a:rPr lang="en-GB" baseline="0" dirty="0" smtClean="0"/>
              <a:t> for </a:t>
            </a:r>
            <a:r>
              <a:rPr lang="en-GB" baseline="0" dirty="0" err="1" smtClean="0"/>
              <a:t>eksempel</a:t>
            </a:r>
            <a:r>
              <a:rPr lang="en-GB" baseline="0" dirty="0" smtClean="0"/>
              <a:t> </a:t>
            </a:r>
            <a:r>
              <a:rPr lang="en-GB" baseline="0" dirty="0" err="1" smtClean="0"/>
              <a:t>til</a:t>
            </a:r>
            <a:r>
              <a:rPr lang="en-GB" baseline="0" dirty="0" smtClean="0"/>
              <a:t> </a:t>
            </a:r>
            <a:r>
              <a:rPr lang="en-GB" baseline="0" dirty="0" err="1" smtClean="0"/>
              <a:t>vannoppvarming</a:t>
            </a:r>
            <a:r>
              <a:rPr lang="en-GB" baseline="0" dirty="0" smtClean="0"/>
              <a:t>. </a:t>
            </a:r>
            <a:r>
              <a:rPr lang="en-GB" baseline="0" dirty="0" err="1" smtClean="0"/>
              <a:t>Batterier</a:t>
            </a:r>
            <a:r>
              <a:rPr lang="en-GB" baseline="0" dirty="0" smtClean="0"/>
              <a:t> </a:t>
            </a:r>
            <a:r>
              <a:rPr lang="en-GB" baseline="0" dirty="0" err="1" smtClean="0"/>
              <a:t>hadde</a:t>
            </a:r>
            <a:r>
              <a:rPr lang="en-GB" baseline="0" dirty="0" smtClean="0"/>
              <a:t> </a:t>
            </a:r>
            <a:r>
              <a:rPr lang="en-GB" baseline="0" dirty="0" err="1" smtClean="0"/>
              <a:t>også</a:t>
            </a:r>
            <a:r>
              <a:rPr lang="en-GB" baseline="0" dirty="0" smtClean="0"/>
              <a:t> </a:t>
            </a:r>
            <a:r>
              <a:rPr lang="en-GB" baseline="0" dirty="0" err="1" smtClean="0"/>
              <a:t>vært</a:t>
            </a:r>
            <a:r>
              <a:rPr lang="en-GB" baseline="0" dirty="0" smtClean="0"/>
              <a:t> </a:t>
            </a:r>
            <a:r>
              <a:rPr lang="en-GB" baseline="0" dirty="0" err="1" smtClean="0"/>
              <a:t>kjekt</a:t>
            </a:r>
            <a:r>
              <a:rPr lang="en-GB" baseline="0" dirty="0" smtClean="0"/>
              <a:t>. </a:t>
            </a:r>
            <a:r>
              <a:rPr lang="en-GB" baseline="0" dirty="0" err="1" smtClean="0"/>
              <a:t>Dette</a:t>
            </a:r>
            <a:r>
              <a:rPr lang="en-GB" baseline="0" dirty="0" smtClean="0"/>
              <a:t> </a:t>
            </a:r>
            <a:r>
              <a:rPr lang="en-GB" baseline="0" dirty="0" err="1" smtClean="0"/>
              <a:t>er</a:t>
            </a:r>
            <a:r>
              <a:rPr lang="en-GB" baseline="0" dirty="0" smtClean="0"/>
              <a:t> ting </a:t>
            </a:r>
            <a:r>
              <a:rPr lang="en-GB" baseline="0" dirty="0" err="1" smtClean="0"/>
              <a:t>det</a:t>
            </a:r>
            <a:r>
              <a:rPr lang="en-GB" baseline="0" dirty="0" smtClean="0"/>
              <a:t> </a:t>
            </a:r>
            <a:r>
              <a:rPr lang="en-GB" baseline="0" dirty="0" err="1" smtClean="0"/>
              <a:t>jobbes</a:t>
            </a:r>
            <a:r>
              <a:rPr lang="en-GB" baseline="0" dirty="0" smtClean="0"/>
              <a:t> med, </a:t>
            </a:r>
            <a:r>
              <a:rPr lang="en-GB" baseline="0" dirty="0" err="1" smtClean="0"/>
              <a:t>og</a:t>
            </a:r>
            <a:r>
              <a:rPr lang="en-GB" baseline="0" dirty="0" smtClean="0"/>
              <a:t> </a:t>
            </a:r>
            <a:r>
              <a:rPr lang="en-GB" baseline="0" dirty="0" err="1" smtClean="0"/>
              <a:t>det</a:t>
            </a:r>
            <a:r>
              <a:rPr lang="en-GB" baseline="0" dirty="0" smtClean="0"/>
              <a:t> </a:t>
            </a:r>
            <a:r>
              <a:rPr lang="en-GB" baseline="0" dirty="0" err="1" smtClean="0"/>
              <a:t>er</a:t>
            </a:r>
            <a:r>
              <a:rPr lang="en-GB" baseline="0" dirty="0" smtClean="0"/>
              <a:t> bra, for </a:t>
            </a:r>
            <a:r>
              <a:rPr lang="en-GB" baseline="0" dirty="0" err="1" smtClean="0"/>
              <a:t>denne</a:t>
            </a:r>
            <a:r>
              <a:rPr lang="en-GB" baseline="0" dirty="0" smtClean="0"/>
              <a:t> </a:t>
            </a:r>
            <a:r>
              <a:rPr lang="en-GB" baseline="0" dirty="0" err="1" smtClean="0"/>
              <a:t>studien</a:t>
            </a:r>
            <a:r>
              <a:rPr lang="en-GB" baseline="0" dirty="0" smtClean="0"/>
              <a:t> </a:t>
            </a:r>
            <a:r>
              <a:rPr lang="en-GB" baseline="0" dirty="0" err="1" smtClean="0"/>
              <a:t>viser</a:t>
            </a:r>
            <a:r>
              <a:rPr lang="en-GB" baseline="0" dirty="0" smtClean="0"/>
              <a:t> at, </a:t>
            </a:r>
            <a:r>
              <a:rPr lang="en-GB" baseline="0" dirty="0" err="1" smtClean="0"/>
              <a:t>det</a:t>
            </a:r>
            <a:r>
              <a:rPr lang="en-GB" baseline="0" dirty="0" smtClean="0"/>
              <a:t> </a:t>
            </a:r>
            <a:r>
              <a:rPr lang="en-GB" baseline="0" dirty="0" err="1" smtClean="0"/>
              <a:t>er</a:t>
            </a:r>
            <a:r>
              <a:rPr lang="en-GB" baseline="0" dirty="0" smtClean="0"/>
              <a:t> </a:t>
            </a:r>
            <a:r>
              <a:rPr lang="en-GB" baseline="0" dirty="0" err="1" smtClean="0"/>
              <a:t>fortsatt</a:t>
            </a:r>
            <a:r>
              <a:rPr lang="en-GB" baseline="0" dirty="0" smtClean="0"/>
              <a:t> </a:t>
            </a:r>
            <a:r>
              <a:rPr lang="en-GB" baseline="0" dirty="0" err="1" smtClean="0"/>
              <a:t>sånn</a:t>
            </a:r>
            <a:r>
              <a:rPr lang="en-GB" baseline="0" dirty="0" smtClean="0"/>
              <a:t> at </a:t>
            </a:r>
            <a:r>
              <a:rPr lang="en-GB" baseline="0" dirty="0" err="1" smtClean="0"/>
              <a:t>når</a:t>
            </a:r>
            <a:r>
              <a:rPr lang="en-GB" baseline="0" dirty="0" smtClean="0"/>
              <a:t> </a:t>
            </a:r>
            <a:r>
              <a:rPr lang="en-GB" baseline="0" dirty="0" err="1" smtClean="0"/>
              <a:t>hverdagen</a:t>
            </a:r>
            <a:r>
              <a:rPr lang="en-GB" baseline="0" dirty="0" smtClean="0"/>
              <a:t> </a:t>
            </a:r>
            <a:r>
              <a:rPr lang="en-GB" baseline="0" dirty="0" err="1" smtClean="0"/>
              <a:t>blir</a:t>
            </a:r>
            <a:r>
              <a:rPr lang="en-GB" baseline="0" dirty="0" smtClean="0"/>
              <a:t> </a:t>
            </a:r>
            <a:r>
              <a:rPr lang="en-GB" baseline="0" dirty="0" err="1" smtClean="0"/>
              <a:t>hektisk</a:t>
            </a:r>
            <a:r>
              <a:rPr lang="en-GB" baseline="0" dirty="0" smtClean="0"/>
              <a:t> </a:t>
            </a:r>
            <a:r>
              <a:rPr lang="en-GB" baseline="0" dirty="0" err="1" smtClean="0"/>
              <a:t>så</a:t>
            </a:r>
            <a:r>
              <a:rPr lang="en-GB" baseline="0" dirty="0" smtClean="0"/>
              <a:t> </a:t>
            </a:r>
            <a:r>
              <a:rPr lang="en-GB" baseline="0" dirty="0" err="1" smtClean="0"/>
              <a:t>ryker</a:t>
            </a:r>
            <a:r>
              <a:rPr lang="en-GB" baseline="0" dirty="0" smtClean="0"/>
              <a:t> </a:t>
            </a:r>
            <a:r>
              <a:rPr lang="en-GB" baseline="0" dirty="0" err="1" smtClean="0"/>
              <a:t>gjerne</a:t>
            </a:r>
            <a:r>
              <a:rPr lang="en-GB" baseline="0" dirty="0" smtClean="0"/>
              <a:t> </a:t>
            </a:r>
            <a:r>
              <a:rPr lang="en-GB" baseline="0" dirty="0" err="1" smtClean="0"/>
              <a:t>energibevisstheten</a:t>
            </a:r>
            <a:r>
              <a:rPr lang="en-GB" baseline="0" dirty="0" smtClean="0"/>
              <a:t> </a:t>
            </a:r>
            <a:r>
              <a:rPr lang="en-GB" baseline="0" dirty="0" err="1" smtClean="0"/>
              <a:t>først</a:t>
            </a:r>
            <a:r>
              <a:rPr lang="en-GB" baseline="0" dirty="0" smtClean="0"/>
              <a:t>. </a:t>
            </a:r>
          </a:p>
        </p:txBody>
      </p:sp>
      <p:sp>
        <p:nvSpPr>
          <p:cNvPr id="4" name="Slide Number Placeholder 3"/>
          <p:cNvSpPr>
            <a:spLocks noGrp="1"/>
          </p:cNvSpPr>
          <p:nvPr>
            <p:ph type="sldNum" sz="quarter" idx="10"/>
          </p:nvPr>
        </p:nvSpPr>
        <p:spPr/>
        <p:txBody>
          <a:bodyPr/>
          <a:lstStyle/>
          <a:p>
            <a:fld id="{90D17F5E-414D-4821-805D-32BFC042E18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Kjapp bakgrunn: </a:t>
            </a:r>
            <a:r>
              <a:rPr lang="nb-NO" dirty="0" err="1" smtClean="0"/>
              <a:t>initativet</a:t>
            </a:r>
            <a:r>
              <a:rPr lang="nb-NO" dirty="0" smtClean="0"/>
              <a:t> vi har sett på er en</a:t>
            </a:r>
            <a:r>
              <a:rPr lang="nb-NO" baseline="0" dirty="0" smtClean="0"/>
              <a:t> del av et prosjekt vi driver med for å sammenligne flere demoer i Norge med en del demoer i Danmark og Østerrike. Et av casene våre er Smart Energi Hvaler, som siden 2015 har rulla ut solceller til </a:t>
            </a:r>
            <a:r>
              <a:rPr lang="nb-NO" baseline="0" dirty="0" err="1" smtClean="0"/>
              <a:t>ca</a:t>
            </a:r>
            <a:r>
              <a:rPr lang="nb-NO" baseline="0" dirty="0" smtClean="0"/>
              <a:t> 100 </a:t>
            </a:r>
            <a:r>
              <a:rPr lang="nb-NO" baseline="0" dirty="0" smtClean="0"/>
              <a:t>husstander, tilsvarende rundt 300 </a:t>
            </a:r>
            <a:r>
              <a:rPr lang="nb-NO" baseline="0" dirty="0" err="1" smtClean="0"/>
              <a:t>kw</a:t>
            </a:r>
            <a:r>
              <a:rPr lang="nb-NO" baseline="0" dirty="0" smtClean="0"/>
              <a:t> totalkapasitet</a:t>
            </a:r>
            <a:endParaRPr lang="nb-NO" baseline="0" dirty="0" smtClean="0"/>
          </a:p>
          <a:p>
            <a:endParaRPr lang="nb-NO" baseline="0" dirty="0" smtClean="0"/>
          </a:p>
          <a:p>
            <a:r>
              <a:rPr lang="nb-NO" baseline="0" dirty="0" smtClean="0"/>
              <a:t>Hvaler er et bra sted for solkraft, fordi det er ganske mange soldager. Men det er også interessant av andre årsaker, først og fremst den at øygruppa kun har EN forsyningskabel, og som sikkert mange av dere vet hender det at den ryker - nå sist i sommer takketvære en kjent syndebukk, nemlig en seilbåt - og da blir det mørkt hele veien fra bruddet og ned til skjærhalden i syd. Men oppgjennom årene har folk opplevd strømbrudd rett og slett fordi nettet har vært for svakt</a:t>
            </a:r>
          </a:p>
          <a:p>
            <a:endParaRPr lang="nb-NO" baseline="0" dirty="0" smtClean="0"/>
          </a:p>
          <a:p>
            <a:r>
              <a:rPr lang="nb-NO" baseline="0" dirty="0" smtClean="0"/>
              <a:t>Så i og med at dette skjer av og til på Hvaler, har hvalerfolket fått intim bekjentskap til noe vi byfolk tar for gitt, nemlig forsyningssikkerhet</a:t>
            </a:r>
            <a:r>
              <a:rPr lang="nb-NO" baseline="0" dirty="0" smtClean="0"/>
              <a:t>.</a:t>
            </a:r>
          </a:p>
          <a:p>
            <a:endParaRPr lang="nb-NO" baseline="0" dirty="0" smtClean="0"/>
          </a:p>
        </p:txBody>
      </p:sp>
      <p:sp>
        <p:nvSpPr>
          <p:cNvPr id="4" name="Slide Number Placeholder 3"/>
          <p:cNvSpPr>
            <a:spLocks noGrp="1"/>
          </p:cNvSpPr>
          <p:nvPr>
            <p:ph type="sldNum" sz="quarter" idx="10"/>
          </p:nvPr>
        </p:nvSpPr>
        <p:spPr/>
        <p:txBody>
          <a:bodyPr/>
          <a:lstStyle/>
          <a:p>
            <a:fld id="{58F4E8A0-62C8-413B-BCA7-84AF4C02762B}" type="slidenum">
              <a:rPr lang="nb-NO" smtClean="0"/>
              <a:pPr/>
              <a:t>2</a:t>
            </a:fld>
            <a:endParaRPr lang="nb-NO"/>
          </a:p>
        </p:txBody>
      </p:sp>
    </p:spTree>
    <p:extLst>
      <p:ext uri="{BB962C8B-B14F-4D97-AF65-F5344CB8AC3E}">
        <p14:creationId xmlns:p14="http://schemas.microsoft.com/office/powerpoint/2010/main" val="395522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Så</a:t>
            </a:r>
            <a:r>
              <a:rPr lang="nb-NO" baseline="0" dirty="0" smtClean="0"/>
              <a:t> vi kan begynne med å </a:t>
            </a:r>
            <a:r>
              <a:rPr lang="nb-NO" dirty="0" smtClean="0"/>
              <a:t>ta</a:t>
            </a:r>
            <a:r>
              <a:rPr lang="nb-NO" baseline="0" dirty="0" smtClean="0"/>
              <a:t> en rask titt på de forskjellige teknologiene som befinner seg i teigen.</a:t>
            </a:r>
          </a:p>
          <a:p>
            <a:endParaRPr lang="nb-NO" baseline="0" dirty="0" smtClean="0"/>
          </a:p>
          <a:p>
            <a:r>
              <a:rPr lang="nb-NO" baseline="0" dirty="0" smtClean="0"/>
              <a:t>Dette er en </a:t>
            </a:r>
            <a:r>
              <a:rPr lang="nb-NO" baseline="0" dirty="0" err="1" smtClean="0"/>
              <a:t>eWave</a:t>
            </a:r>
            <a:r>
              <a:rPr lang="nb-NO" baseline="0" dirty="0" smtClean="0"/>
              <a:t> energimonitor, som deltagerne i prosjektet fikk utdelt i 2014 i forbindelse med utrulling av AMS. Sammen med en bevissthetskampanje ble den et ganske vellykket verktøy til å redusere energiforbruk i heimen, og noen rapporterte om at utgifter til strøm ble redusert med så mye som 15%</a:t>
            </a:r>
          </a:p>
          <a:p>
            <a:endParaRPr lang="nb-NO" baseline="0" dirty="0" smtClean="0"/>
          </a:p>
          <a:p>
            <a:r>
              <a:rPr lang="nb-NO" baseline="0" dirty="0" smtClean="0"/>
              <a:t>Den var fortsatt en del av husstanden til en del av de hjemmene jeg besøkte, og som vi kan se av disse bildene hadde den gjerne en mer eller mindre prominent plassering</a:t>
            </a:r>
          </a:p>
          <a:p>
            <a:endParaRPr lang="nb-NO" baseline="0" dirty="0" smtClean="0"/>
          </a:p>
          <a:p>
            <a:r>
              <a:rPr lang="nb-NO" baseline="0" dirty="0" smtClean="0"/>
              <a:t>Denne boksen fungerer som et slags speedometer for energibruk, og gir informasjon om forbrukshistorikk og </a:t>
            </a:r>
            <a:r>
              <a:rPr lang="nb-NO" baseline="0" dirty="0" smtClean="0"/>
              <a:t>pris</a:t>
            </a:r>
            <a:endParaRPr lang="nb-NO" baseline="0" dirty="0" smtClean="0"/>
          </a:p>
          <a:p>
            <a:endParaRPr lang="nb-NO" baseline="0" dirty="0" smtClean="0"/>
          </a:p>
          <a:p>
            <a:endParaRPr lang="nb-NO" dirty="0"/>
          </a:p>
        </p:txBody>
      </p:sp>
      <p:sp>
        <p:nvSpPr>
          <p:cNvPr id="4" name="Slide Number Placeholder 3"/>
          <p:cNvSpPr>
            <a:spLocks noGrp="1"/>
          </p:cNvSpPr>
          <p:nvPr>
            <p:ph type="sldNum" sz="quarter" idx="10"/>
          </p:nvPr>
        </p:nvSpPr>
        <p:spPr/>
        <p:txBody>
          <a:bodyPr/>
          <a:lstStyle/>
          <a:p>
            <a:fld id="{58F4E8A0-62C8-413B-BCA7-84AF4C02762B}" type="slidenum">
              <a:rPr lang="nb-NO" smtClean="0"/>
              <a:pPr/>
              <a:t>3</a:t>
            </a:fld>
            <a:endParaRPr lang="nb-NO"/>
          </a:p>
        </p:txBody>
      </p:sp>
    </p:spTree>
    <p:extLst>
      <p:ext uri="{BB962C8B-B14F-4D97-AF65-F5344CB8AC3E}">
        <p14:creationId xmlns:p14="http://schemas.microsoft.com/office/powerpoint/2010/main" val="101392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Så har vi effekttariff</a:t>
            </a:r>
            <a:r>
              <a:rPr lang="nb-NO" baseline="0" dirty="0" smtClean="0"/>
              <a:t> på nettleie</a:t>
            </a:r>
            <a:endParaRPr lang="nb-NO" dirty="0" smtClean="0"/>
          </a:p>
          <a:p>
            <a:endParaRPr lang="nb-NO" baseline="0" dirty="0" smtClean="0"/>
          </a:p>
          <a:p>
            <a:r>
              <a:rPr lang="nb-NO" baseline="0" dirty="0" smtClean="0"/>
              <a:t>Det er en tariff basert på makismaltimen, eller altså de tre største lasttoppene innenfor en måned delt på tre, ganget med litt i overkant av seksti kroner, pluss et fastledd på litt over seks hundre </a:t>
            </a:r>
            <a:r>
              <a:rPr lang="nb-NO" baseline="0" dirty="0" smtClean="0"/>
              <a:t>kroner i året, </a:t>
            </a:r>
            <a:r>
              <a:rPr lang="nb-NO" baseline="0" dirty="0" smtClean="0"/>
              <a:t>i tillegg til energileddet på snaut tredve øre kilowatten</a:t>
            </a:r>
          </a:p>
          <a:p>
            <a:endParaRPr lang="nb-NO" baseline="0" dirty="0" smtClean="0"/>
          </a:p>
          <a:p>
            <a:endParaRPr lang="nb-NO" baseline="0" dirty="0" smtClean="0"/>
          </a:p>
          <a:p>
            <a:endParaRPr lang="nb-NO" baseline="0" dirty="0" smtClean="0"/>
          </a:p>
        </p:txBody>
      </p:sp>
      <p:sp>
        <p:nvSpPr>
          <p:cNvPr id="4" name="Slide Number Placeholder 3"/>
          <p:cNvSpPr>
            <a:spLocks noGrp="1"/>
          </p:cNvSpPr>
          <p:nvPr>
            <p:ph type="sldNum" sz="quarter" idx="10"/>
          </p:nvPr>
        </p:nvSpPr>
        <p:spPr/>
        <p:txBody>
          <a:bodyPr/>
          <a:lstStyle/>
          <a:p>
            <a:fld id="{58F4E8A0-62C8-413B-BCA7-84AF4C02762B}" type="slidenum">
              <a:rPr lang="nb-NO" smtClean="0"/>
              <a:pPr/>
              <a:t>4</a:t>
            </a:fld>
            <a:endParaRPr lang="nb-NO"/>
          </a:p>
        </p:txBody>
      </p:sp>
    </p:spTree>
    <p:extLst>
      <p:ext uri="{BB962C8B-B14F-4D97-AF65-F5344CB8AC3E}">
        <p14:creationId xmlns:p14="http://schemas.microsoft.com/office/powerpoint/2010/main" val="6589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Og</a:t>
            </a:r>
            <a:r>
              <a:rPr lang="nb-NO" baseline="0" dirty="0" smtClean="0"/>
              <a:t> sist men ikke minst, stjerna i showet, solcellepanelene, som de har drevet med å rulle ut siden 2015</a:t>
            </a:r>
          </a:p>
          <a:p>
            <a:endParaRPr lang="nb-NO" baseline="0" dirty="0" smtClean="0"/>
          </a:p>
          <a:p>
            <a:r>
              <a:rPr lang="nb-NO" baseline="0" dirty="0" smtClean="0"/>
              <a:t>I tillegg til dette driver fredrikstad energi å utvikler en </a:t>
            </a:r>
            <a:r>
              <a:rPr lang="nb-NO" baseline="0" dirty="0" smtClean="0"/>
              <a:t>internettportal</a:t>
            </a:r>
            <a:endParaRPr lang="nb-NO" baseline="0" dirty="0" smtClean="0"/>
          </a:p>
        </p:txBody>
      </p:sp>
      <p:sp>
        <p:nvSpPr>
          <p:cNvPr id="4" name="Slide Number Placeholder 3"/>
          <p:cNvSpPr>
            <a:spLocks noGrp="1"/>
          </p:cNvSpPr>
          <p:nvPr>
            <p:ph type="sldNum" sz="quarter" idx="10"/>
          </p:nvPr>
        </p:nvSpPr>
        <p:spPr/>
        <p:txBody>
          <a:bodyPr/>
          <a:lstStyle/>
          <a:p>
            <a:fld id="{58F4E8A0-62C8-413B-BCA7-84AF4C02762B}" type="slidenum">
              <a:rPr lang="nb-NO" smtClean="0"/>
              <a:pPr/>
              <a:t>5</a:t>
            </a:fld>
            <a:endParaRPr lang="nb-NO"/>
          </a:p>
        </p:txBody>
      </p:sp>
    </p:spTree>
    <p:extLst>
      <p:ext uri="{BB962C8B-B14F-4D97-AF65-F5344CB8AC3E}">
        <p14:creationId xmlns:p14="http://schemas.microsoft.com/office/powerpoint/2010/main" val="103029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Ser omtrent sånn</a:t>
            </a:r>
            <a:r>
              <a:rPr lang="nb-NO" baseline="0" dirty="0" smtClean="0"/>
              <a:t> her ut</a:t>
            </a:r>
          </a:p>
          <a:p>
            <a:endParaRPr lang="nb-NO" baseline="0" dirty="0" smtClean="0"/>
          </a:p>
          <a:p>
            <a:r>
              <a:rPr lang="nb-NO" baseline="0" dirty="0" smtClean="0"/>
              <a:t>Den viser effektuttak, forbruk, og gir en indikasjon om hvor topplasten befinner seg. Den har litt historikk</a:t>
            </a:r>
            <a:endParaRPr lang="nb-NO" dirty="0" smtClean="0"/>
          </a:p>
          <a:p>
            <a:endParaRPr lang="nb-NO" baseline="0" dirty="0" smtClean="0"/>
          </a:p>
          <a:p>
            <a:r>
              <a:rPr lang="nb-NO" baseline="0" dirty="0" smtClean="0"/>
              <a:t>Den kan, gjennom endel plugger i stikkontakter og så videre måle utstyr som er kobla til i heimen i sanntid</a:t>
            </a:r>
          </a:p>
          <a:p>
            <a:endParaRPr lang="nb-NO" baseline="0" dirty="0" smtClean="0"/>
          </a:p>
          <a:p>
            <a:r>
              <a:rPr lang="nb-NO" baseline="0" dirty="0" smtClean="0"/>
              <a:t>Og den gir en oversikt som her, over de tre st</a:t>
            </a:r>
            <a:r>
              <a:rPr lang="en-GB" baseline="0" dirty="0" err="1" smtClean="0"/>
              <a:t>ørste</a:t>
            </a:r>
            <a:r>
              <a:rPr lang="en-GB" baseline="0" dirty="0" smtClean="0"/>
              <a:t> </a:t>
            </a:r>
            <a:r>
              <a:rPr lang="en-GB" baseline="0" dirty="0" err="1" smtClean="0"/>
              <a:t>toppene</a:t>
            </a:r>
            <a:r>
              <a:rPr lang="en-GB" baseline="0" dirty="0" smtClean="0"/>
              <a:t> </a:t>
            </a:r>
            <a:r>
              <a:rPr lang="en-GB" baseline="0" dirty="0" err="1" smtClean="0"/>
              <a:t>i</a:t>
            </a:r>
            <a:r>
              <a:rPr lang="en-GB" baseline="0" dirty="0" smtClean="0"/>
              <a:t> den </a:t>
            </a:r>
            <a:r>
              <a:rPr lang="en-GB" baseline="0" dirty="0" err="1" smtClean="0"/>
              <a:t>inneværende</a:t>
            </a:r>
            <a:r>
              <a:rPr lang="en-GB" baseline="0" dirty="0" smtClean="0"/>
              <a:t> </a:t>
            </a:r>
            <a:r>
              <a:rPr lang="en-GB" baseline="0" dirty="0" err="1" smtClean="0"/>
              <a:t>måneden</a:t>
            </a:r>
            <a:r>
              <a:rPr lang="en-GB" baseline="0" dirty="0" smtClean="0"/>
              <a:t>.</a:t>
            </a:r>
          </a:p>
          <a:p>
            <a:endParaRPr lang="nb-NO" baseline="0" dirty="0" smtClean="0"/>
          </a:p>
          <a:p>
            <a:r>
              <a:rPr lang="nb-NO" baseline="0" dirty="0" smtClean="0"/>
              <a:t>De er her, og i denne brukerens tilfelle ligger de på rundt 6-8 kw</a:t>
            </a:r>
          </a:p>
          <a:p>
            <a:endParaRPr lang="nb-NO" baseline="0" dirty="0" smtClean="0"/>
          </a:p>
          <a:p>
            <a:r>
              <a:rPr lang="nb-NO" baseline="0" dirty="0" smtClean="0"/>
              <a:t>(Skal </a:t>
            </a:r>
            <a:r>
              <a:rPr lang="nb-NO" baseline="0" dirty="0" smtClean="0"/>
              <a:t>man lade en tesla må man opp i 8,5 kw, da lader den 42 </a:t>
            </a:r>
            <a:r>
              <a:rPr lang="nb-NO" baseline="0" dirty="0" smtClean="0"/>
              <a:t>km/t)</a:t>
            </a:r>
            <a:endParaRPr lang="nb-NO" dirty="0"/>
          </a:p>
        </p:txBody>
      </p:sp>
      <p:sp>
        <p:nvSpPr>
          <p:cNvPr id="4" name="Slide Number Placeholder 3"/>
          <p:cNvSpPr>
            <a:spLocks noGrp="1"/>
          </p:cNvSpPr>
          <p:nvPr>
            <p:ph type="sldNum" sz="quarter" idx="10"/>
          </p:nvPr>
        </p:nvSpPr>
        <p:spPr/>
        <p:txBody>
          <a:bodyPr/>
          <a:lstStyle/>
          <a:p>
            <a:fld id="{58F4E8A0-62C8-413B-BCA7-84AF4C02762B}" type="slidenum">
              <a:rPr lang="nb-NO" smtClean="0"/>
              <a:pPr/>
              <a:t>6</a:t>
            </a:fld>
            <a:endParaRPr lang="nb-NO"/>
          </a:p>
        </p:txBody>
      </p:sp>
    </p:spTree>
    <p:extLst>
      <p:ext uri="{BB962C8B-B14F-4D97-AF65-F5344CB8AC3E}">
        <p14:creationId xmlns:p14="http://schemas.microsoft.com/office/powerpoint/2010/main" val="78284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Her ser</a:t>
            </a:r>
            <a:r>
              <a:rPr lang="nb-NO" baseline="0" dirty="0" smtClean="0"/>
              <a:t> vi et overslag av hva det koster</a:t>
            </a:r>
          </a:p>
          <a:p>
            <a:endParaRPr lang="nb-NO" baseline="0" dirty="0" smtClean="0"/>
          </a:p>
          <a:p>
            <a:r>
              <a:rPr lang="nb-NO" baseline="0" dirty="0" smtClean="0"/>
              <a:t>Selve </a:t>
            </a:r>
            <a:r>
              <a:rPr lang="nb-NO" baseline="0" dirty="0" smtClean="0"/>
              <a:t>riggen, her på 3.2 </a:t>
            </a:r>
            <a:r>
              <a:rPr lang="nb-NO" baseline="0" dirty="0" err="1" smtClean="0"/>
              <a:t>kw</a:t>
            </a:r>
            <a:r>
              <a:rPr lang="nb-NO" baseline="0" dirty="0" smtClean="0"/>
              <a:t>, </a:t>
            </a:r>
            <a:r>
              <a:rPr lang="nb-NO" baseline="0" dirty="0" smtClean="0"/>
              <a:t>koster rundt femti tusen</a:t>
            </a:r>
          </a:p>
          <a:p>
            <a:endParaRPr lang="nb-NO" baseline="0" dirty="0" smtClean="0"/>
          </a:p>
          <a:p>
            <a:r>
              <a:rPr lang="nb-NO" baseline="0" dirty="0" smtClean="0"/>
              <a:t>Det er et støtteopplegg i regi av kommunen et par tusen, og en del tusen fra Enova</a:t>
            </a:r>
          </a:p>
          <a:p>
            <a:endParaRPr lang="nb-NO" baseline="0" dirty="0" smtClean="0"/>
          </a:p>
          <a:p>
            <a:r>
              <a:rPr lang="nb-NO" baseline="0" dirty="0" smtClean="0"/>
              <a:t>Noe som runder det hele ned til fem og tredve tusen</a:t>
            </a:r>
          </a:p>
          <a:p>
            <a:endParaRPr lang="nb-NO" baseline="0" dirty="0" smtClean="0"/>
          </a:p>
        </p:txBody>
      </p:sp>
      <p:sp>
        <p:nvSpPr>
          <p:cNvPr id="4" name="Slide Number Placeholder 3"/>
          <p:cNvSpPr>
            <a:spLocks noGrp="1"/>
          </p:cNvSpPr>
          <p:nvPr>
            <p:ph type="sldNum" sz="quarter" idx="10"/>
          </p:nvPr>
        </p:nvSpPr>
        <p:spPr/>
        <p:txBody>
          <a:bodyPr/>
          <a:lstStyle/>
          <a:p>
            <a:fld id="{58F4E8A0-62C8-413B-BCA7-84AF4C02762B}" type="slidenum">
              <a:rPr lang="nb-NO" smtClean="0"/>
              <a:pPr/>
              <a:t>7</a:t>
            </a:fld>
            <a:endParaRPr lang="nb-NO"/>
          </a:p>
        </p:txBody>
      </p:sp>
    </p:spTree>
    <p:extLst>
      <p:ext uri="{BB962C8B-B14F-4D97-AF65-F5344CB8AC3E}">
        <p14:creationId xmlns:p14="http://schemas.microsoft.com/office/powerpoint/2010/main" val="66722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Her er det litt</a:t>
            </a:r>
            <a:r>
              <a:rPr lang="nb-NO" baseline="0" dirty="0" smtClean="0"/>
              <a:t> resultater fra et år med produksjon fra en representativ deltager i prosjektet</a:t>
            </a:r>
          </a:p>
          <a:p>
            <a:endParaRPr lang="nb-NO" baseline="0" dirty="0" smtClean="0"/>
          </a:p>
          <a:p>
            <a:r>
              <a:rPr lang="nb-NO" baseline="0" dirty="0" smtClean="0"/>
              <a:t>De hadde 12 paneler over 18 kvadrat, og det gir en guffe på litt over 3 kW, som er det inverteren er dimensjonert for.</a:t>
            </a:r>
          </a:p>
          <a:p>
            <a:endParaRPr lang="nb-NO" baseline="0" dirty="0" smtClean="0"/>
          </a:p>
          <a:p>
            <a:r>
              <a:rPr lang="nb-NO" baseline="0" dirty="0" smtClean="0"/>
              <a:t>Denne </a:t>
            </a:r>
            <a:r>
              <a:rPr lang="nb-NO" baseline="0" dirty="0" smtClean="0"/>
              <a:t>deltageren hadde en produksjon på 3600 kwh forrige år, noe som for dem utgjorde ca en fjerdedel av forbruket</a:t>
            </a:r>
          </a:p>
          <a:p>
            <a:endParaRPr lang="nb-NO" baseline="0" dirty="0" smtClean="0"/>
          </a:p>
          <a:p>
            <a:r>
              <a:rPr lang="nb-NO" baseline="0" dirty="0" smtClean="0"/>
              <a:t>Og av </a:t>
            </a:r>
            <a:r>
              <a:rPr lang="nb-NO" baseline="0" dirty="0" smtClean="0"/>
              <a:t>det </a:t>
            </a:r>
            <a:r>
              <a:rPr lang="nb-NO" baseline="0" dirty="0" smtClean="0"/>
              <a:t>har de solgt ca 1000. Med en produksjon på 3600 kwh til en verdi av en krone per kilowatt betaler altså dette seg ned på ca ti år.</a:t>
            </a:r>
          </a:p>
          <a:p>
            <a:endParaRPr lang="nb-NO" baseline="0" dirty="0" smtClean="0"/>
          </a:p>
          <a:p>
            <a:r>
              <a:rPr lang="nb-NO" baseline="0" dirty="0" smtClean="0"/>
              <a:t>Men kan vi regne med en krone per kilowatt? Ja det kan vi, for på Hvaler er det en feed in tariff i form av en avtale om at hver solgte kilowattime gir kunden ei krone. Med andre ord, de fleste andre her til lands og i andre demoer som vi har sett på også for så vidt, har et mye sterkere insentiv til å bruke det de selv har laget, men på Hvaler spiller det altså ingen trille, en time kjøpt er en time solgt. Dette medfører et svakere insentiv til å drive lastforskyving, men som vi husker er det effekttariff på nettleia som tar seg av den biten.</a:t>
            </a:r>
          </a:p>
          <a:p>
            <a:endParaRPr lang="nb-NO" baseline="0" dirty="0" smtClean="0"/>
          </a:p>
          <a:p>
            <a:r>
              <a:rPr lang="nb-NO" baseline="0" dirty="0" smtClean="0"/>
              <a:t>Så da er spørsmålet, funker det? Vi kan se litt nærmere på motivsasjonen som driver folk til å være med på dette, og i første omgang viser det seg i hvertfall at de ikke drives først og fremst av å tjene penger.</a:t>
            </a:r>
          </a:p>
          <a:p>
            <a:endParaRPr lang="nb-NO" baseline="0" dirty="0" smtClean="0"/>
          </a:p>
        </p:txBody>
      </p:sp>
      <p:sp>
        <p:nvSpPr>
          <p:cNvPr id="4" name="Slide Number Placeholder 3"/>
          <p:cNvSpPr>
            <a:spLocks noGrp="1"/>
          </p:cNvSpPr>
          <p:nvPr>
            <p:ph type="sldNum" sz="quarter" idx="10"/>
          </p:nvPr>
        </p:nvSpPr>
        <p:spPr/>
        <p:txBody>
          <a:bodyPr/>
          <a:lstStyle/>
          <a:p>
            <a:fld id="{58F4E8A0-62C8-413B-BCA7-84AF4C02762B}" type="slidenum">
              <a:rPr lang="nb-NO" smtClean="0"/>
              <a:pPr/>
              <a:t>8</a:t>
            </a:fld>
            <a:endParaRPr lang="nb-NO"/>
          </a:p>
        </p:txBody>
      </p:sp>
    </p:spTree>
    <p:extLst>
      <p:ext uri="{BB962C8B-B14F-4D97-AF65-F5344CB8AC3E}">
        <p14:creationId xmlns:p14="http://schemas.microsoft.com/office/powerpoint/2010/main" val="406493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 mange tilfeller</a:t>
            </a:r>
            <a:r>
              <a:rPr lang="nb-NO" baseline="0" dirty="0" smtClean="0"/>
              <a:t> avvises det økonomiske insentivet egentlig ganske kontant, slik som her</a:t>
            </a:r>
          </a:p>
          <a:p>
            <a:endParaRPr lang="nb-NO" baseline="0" dirty="0" smtClean="0"/>
          </a:p>
          <a:p>
            <a:r>
              <a:rPr lang="nb-NO" baseline="0" dirty="0" smtClean="0"/>
              <a:t>LES</a:t>
            </a:r>
          </a:p>
          <a:p>
            <a:endParaRPr lang="nb-NO" baseline="0" dirty="0" smtClean="0"/>
          </a:p>
          <a:p>
            <a:r>
              <a:rPr lang="nb-NO" baseline="0" dirty="0" smtClean="0"/>
              <a:t>Så ifølge denne respondenten var motivasjonen egentlig knytta til at her er det noe som foregår, syns vi det de driver med er ålreit, ok kanskje vi skal støtte opp om det. Først og fremst for å bidra til at teknologien blir brukandes, men også med en tanke om at ens egen deltagelse er et materilet bidrag til et lokalt utviklingsprosjekt. Sånn sett kjøper man kanskje ikke solceller like mye som man bidrar med forskningsmidler</a:t>
            </a:r>
          </a:p>
        </p:txBody>
      </p:sp>
      <p:sp>
        <p:nvSpPr>
          <p:cNvPr id="4" name="Slide Number Placeholder 3"/>
          <p:cNvSpPr>
            <a:spLocks noGrp="1"/>
          </p:cNvSpPr>
          <p:nvPr>
            <p:ph type="sldNum" sz="quarter" idx="10"/>
          </p:nvPr>
        </p:nvSpPr>
        <p:spPr/>
        <p:txBody>
          <a:bodyPr/>
          <a:lstStyle/>
          <a:p>
            <a:fld id="{58F4E8A0-62C8-413B-BCA7-84AF4C02762B}" type="slidenum">
              <a:rPr lang="nb-NO" smtClean="0"/>
              <a:pPr/>
              <a:t>9</a:t>
            </a:fld>
            <a:endParaRPr lang="nb-NO"/>
          </a:p>
        </p:txBody>
      </p:sp>
    </p:spTree>
    <p:extLst>
      <p:ext uri="{BB962C8B-B14F-4D97-AF65-F5344CB8AC3E}">
        <p14:creationId xmlns:p14="http://schemas.microsoft.com/office/powerpoint/2010/main" val="335013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US"/>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a:p>
        </p:txBody>
      </p:sp>
      <p:sp>
        <p:nvSpPr>
          <p:cNvPr id="4" name="Plassholder for dato 3"/>
          <p:cNvSpPr>
            <a:spLocks noGrp="1"/>
          </p:cNvSpPr>
          <p:nvPr>
            <p:ph type="dt" sz="half" idx="10"/>
          </p:nvPr>
        </p:nvSpPr>
        <p:spPr/>
        <p:txBody>
          <a:bodyPr/>
          <a:lstStyle/>
          <a:p>
            <a:fld id="{DAD820EC-DAB2-4561-B244-854D674F3F08}" type="datetimeFigureOut">
              <a:rPr lang="en-US" smtClean="0"/>
              <a:pPr/>
              <a:t>8/24/2017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291703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fld id="{DAD820EC-DAB2-4561-B244-854D674F3F08}" type="datetimeFigureOut">
              <a:rPr lang="en-US" smtClean="0"/>
              <a:pPr/>
              <a:t>8/24/2017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281353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fld id="{DAD820EC-DAB2-4561-B244-854D674F3F08}" type="datetimeFigureOut">
              <a:rPr lang="en-US" smtClean="0"/>
              <a:pPr/>
              <a:t>8/24/2017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218584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fld id="{DAD820EC-DAB2-4561-B244-854D674F3F08}" type="datetimeFigureOut">
              <a:rPr lang="en-US" smtClean="0"/>
              <a:pPr/>
              <a:t>8/24/2017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421347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US"/>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AD820EC-DAB2-4561-B244-854D674F3F08}" type="datetimeFigureOut">
              <a:rPr lang="en-US" smtClean="0"/>
              <a:pPr/>
              <a:t>8/24/2017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32954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4"/>
          <p:cNvSpPr>
            <a:spLocks noGrp="1"/>
          </p:cNvSpPr>
          <p:nvPr>
            <p:ph type="dt" sz="half" idx="10"/>
          </p:nvPr>
        </p:nvSpPr>
        <p:spPr/>
        <p:txBody>
          <a:bodyPr/>
          <a:lstStyle/>
          <a:p>
            <a:fld id="{DAD820EC-DAB2-4561-B244-854D674F3F08}" type="datetimeFigureOut">
              <a:rPr lang="en-US" smtClean="0"/>
              <a:pPr/>
              <a:t>8/24/2017</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173572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US"/>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Plassholder for dato 6"/>
          <p:cNvSpPr>
            <a:spLocks noGrp="1"/>
          </p:cNvSpPr>
          <p:nvPr>
            <p:ph type="dt" sz="half" idx="10"/>
          </p:nvPr>
        </p:nvSpPr>
        <p:spPr/>
        <p:txBody>
          <a:bodyPr/>
          <a:lstStyle/>
          <a:p>
            <a:fld id="{DAD820EC-DAB2-4561-B244-854D674F3F08}" type="datetimeFigureOut">
              <a:rPr lang="en-US" smtClean="0"/>
              <a:pPr/>
              <a:t>8/24/2017</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180167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dato 2"/>
          <p:cNvSpPr>
            <a:spLocks noGrp="1"/>
          </p:cNvSpPr>
          <p:nvPr>
            <p:ph type="dt" sz="half" idx="10"/>
          </p:nvPr>
        </p:nvSpPr>
        <p:spPr/>
        <p:txBody>
          <a:bodyPr/>
          <a:lstStyle/>
          <a:p>
            <a:fld id="{DAD820EC-DAB2-4561-B244-854D674F3F08}" type="datetimeFigureOut">
              <a:rPr lang="en-US" smtClean="0"/>
              <a:pPr/>
              <a:t>8/24/2017</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153854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AD820EC-DAB2-4561-B244-854D674F3F08}" type="datetimeFigureOut">
              <a:rPr lang="en-US" smtClean="0"/>
              <a:pPr/>
              <a:t>8/24/2017</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344384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US"/>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AD820EC-DAB2-4561-B244-854D674F3F08}" type="datetimeFigureOut">
              <a:rPr lang="en-US" smtClean="0"/>
              <a:pPr/>
              <a:t>8/24/2017</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37038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US"/>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AD820EC-DAB2-4561-B244-854D674F3F08}" type="datetimeFigureOut">
              <a:rPr lang="en-US" smtClean="0"/>
              <a:pPr/>
              <a:t>8/24/2017</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D948190A-E145-4091-B7C0-9B9BB3271D83}" type="slidenum">
              <a:rPr lang="en-US" smtClean="0"/>
              <a:pPr/>
              <a:t>‹#›</a:t>
            </a:fld>
            <a:endParaRPr lang="en-US"/>
          </a:p>
        </p:txBody>
      </p:sp>
    </p:spTree>
    <p:extLst>
      <p:ext uri="{BB962C8B-B14F-4D97-AF65-F5344CB8AC3E}">
        <p14:creationId xmlns:p14="http://schemas.microsoft.com/office/powerpoint/2010/main" val="296060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en-US"/>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820EC-DAB2-4561-B244-854D674F3F08}" type="datetimeFigureOut">
              <a:rPr lang="en-US" smtClean="0"/>
              <a:pPr/>
              <a:t>8/24/2017</a:t>
            </a:fld>
            <a:endParaRPr lang="en-US"/>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8190A-E145-4091-B7C0-9B9BB3271D83}" type="slidenum">
              <a:rPr lang="en-US" smtClean="0"/>
              <a:pPr/>
              <a:t>‹#›</a:t>
            </a:fld>
            <a:endParaRPr lang="en-US"/>
          </a:p>
        </p:txBody>
      </p:sp>
    </p:spTree>
    <p:extLst>
      <p:ext uri="{BB962C8B-B14F-4D97-AF65-F5344CB8AC3E}">
        <p14:creationId xmlns:p14="http://schemas.microsoft.com/office/powerpoint/2010/main" val="386362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470525"/>
          </a:xfrm>
        </p:spPr>
        <p:txBody>
          <a:bodyPr>
            <a:normAutofit fontScale="90000"/>
          </a:bodyPr>
          <a:lstStyle/>
          <a:p>
            <a:r>
              <a:rPr lang="nb-NO" dirty="0" smtClean="0"/>
              <a:t>«De mest </a:t>
            </a:r>
            <a:r>
              <a:rPr lang="nb-NO" dirty="0" err="1" smtClean="0"/>
              <a:t>foroverlente</a:t>
            </a:r>
            <a:r>
              <a:rPr lang="nb-NO" dirty="0" smtClean="0"/>
              <a:t> private strømkundene i Norge»</a:t>
            </a:r>
            <a:endParaRPr lang="nb-NO" dirty="0"/>
          </a:p>
        </p:txBody>
      </p:sp>
      <p:sp>
        <p:nvSpPr>
          <p:cNvPr id="3" name="Subtitle 2"/>
          <p:cNvSpPr>
            <a:spLocks noGrp="1"/>
          </p:cNvSpPr>
          <p:nvPr>
            <p:ph type="subTitle" idx="1"/>
          </p:nvPr>
        </p:nvSpPr>
        <p:spPr>
          <a:xfrm>
            <a:off x="1143000" y="3000788"/>
            <a:ext cx="6858000" cy="3164516"/>
          </a:xfrm>
        </p:spPr>
        <p:txBody>
          <a:bodyPr>
            <a:normAutofit fontScale="92500" lnSpcReduction="10000"/>
          </a:bodyPr>
          <a:lstStyle/>
          <a:p>
            <a:r>
              <a:rPr lang="nb-NO" sz="3200" dirty="0" smtClean="0"/>
              <a:t>Solceller og </a:t>
            </a:r>
            <a:r>
              <a:rPr lang="nb-NO" sz="3200" dirty="0" err="1" smtClean="0"/>
              <a:t>prosumenter</a:t>
            </a:r>
            <a:r>
              <a:rPr lang="nb-NO" sz="3200" dirty="0" smtClean="0"/>
              <a:t> på Hvaler</a:t>
            </a:r>
          </a:p>
          <a:p>
            <a:endParaRPr lang="nb-NO" dirty="0"/>
          </a:p>
          <a:p>
            <a:endParaRPr lang="nb-NO" dirty="0"/>
          </a:p>
          <a:p>
            <a:endParaRPr lang="nb-NO" sz="3200" dirty="0" smtClean="0"/>
          </a:p>
          <a:p>
            <a:r>
              <a:rPr lang="nb-NO" dirty="0" smtClean="0"/>
              <a:t>William Throndsen</a:t>
            </a:r>
          </a:p>
          <a:p>
            <a:r>
              <a:rPr lang="nb-NO" sz="3200" dirty="0" smtClean="0"/>
              <a:t>KULT NTNU</a:t>
            </a:r>
            <a:endParaRPr lang="nb-NO" sz="3200" dirty="0"/>
          </a:p>
        </p:txBody>
      </p:sp>
    </p:spTree>
    <p:extLst>
      <p:ext uri="{BB962C8B-B14F-4D97-AF65-F5344CB8AC3E}">
        <p14:creationId xmlns:p14="http://schemas.microsoft.com/office/powerpoint/2010/main" val="120250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Deltagelse = symbolsk </a:t>
            </a:r>
            <a:r>
              <a:rPr lang="nb-NO" dirty="0" err="1" smtClean="0"/>
              <a:t>interaksjonisme</a:t>
            </a:r>
            <a:endParaRPr lang="nb-NO" dirty="0"/>
          </a:p>
        </p:txBody>
      </p:sp>
      <p:sp>
        <p:nvSpPr>
          <p:cNvPr id="3" name="Content Placeholder 2"/>
          <p:cNvSpPr>
            <a:spLocks noGrp="1"/>
          </p:cNvSpPr>
          <p:nvPr>
            <p:ph idx="1"/>
          </p:nvPr>
        </p:nvSpPr>
        <p:spPr>
          <a:xfrm>
            <a:off x="611560" y="1628800"/>
            <a:ext cx="7886700" cy="4909004"/>
          </a:xfrm>
        </p:spPr>
        <p:txBody>
          <a:bodyPr>
            <a:normAutofit fontScale="92500" lnSpcReduction="10000"/>
          </a:bodyPr>
          <a:lstStyle/>
          <a:p>
            <a:pPr marL="0" indent="0">
              <a:buNone/>
            </a:pPr>
            <a:r>
              <a:rPr lang="nb-NO" dirty="0" smtClean="0"/>
              <a:t>[…] </a:t>
            </a:r>
            <a:r>
              <a:rPr lang="nb-NO" b="1" dirty="0" smtClean="0"/>
              <a:t>noen </a:t>
            </a:r>
            <a:r>
              <a:rPr lang="nb-NO" b="1" dirty="0" smtClean="0"/>
              <a:t>må gidde</a:t>
            </a:r>
            <a:r>
              <a:rPr lang="nb-NO" dirty="0" smtClean="0"/>
              <a:t>. […] Derfor meldte jeg meg på. For jeg synes det er innmari </a:t>
            </a:r>
            <a:r>
              <a:rPr lang="nb-NO" b="1" dirty="0" smtClean="0"/>
              <a:t>ålreit at noen begynner å tenke sånn</a:t>
            </a:r>
            <a:r>
              <a:rPr lang="nb-NO" dirty="0" smtClean="0"/>
              <a:t>. Og hvis samfunnet her ute på Hvaler og Norgesnett og de som har med strøm å gjøre hadde tenkt som Hvaler kommune, så hadde vi sluppet å </a:t>
            </a:r>
            <a:r>
              <a:rPr lang="nb-NO" b="1" dirty="0" smtClean="0"/>
              <a:t>bruke milliarder på å få ny strømforsyning </a:t>
            </a:r>
            <a:r>
              <a:rPr lang="nb-NO" dirty="0" smtClean="0"/>
              <a:t>fra Fredrikstad og ut. Da kunne de gitt dette til forskjellige, til eneboliger her på Hvaler. Dere får solcelleanlegg, og vi setter opp noen litt større vindmøller, så hadde vi </a:t>
            </a:r>
            <a:r>
              <a:rPr lang="nb-NO" b="1" dirty="0" smtClean="0"/>
              <a:t>klart oss med det </a:t>
            </a:r>
            <a:r>
              <a:rPr lang="nb-NO" b="1" dirty="0" err="1" smtClean="0"/>
              <a:t>elnettet</a:t>
            </a:r>
            <a:r>
              <a:rPr lang="nb-NO" b="1" dirty="0" smtClean="0"/>
              <a:t> vi har</a:t>
            </a:r>
            <a:r>
              <a:rPr lang="nb-NO" dirty="0" smtClean="0"/>
              <a:t>.</a:t>
            </a:r>
            <a:endParaRPr lang="nb-NO" dirty="0"/>
          </a:p>
        </p:txBody>
      </p:sp>
    </p:spTree>
    <p:extLst>
      <p:ext uri="{BB962C8B-B14F-4D97-AF65-F5344CB8AC3E}">
        <p14:creationId xmlns:p14="http://schemas.microsoft.com/office/powerpoint/2010/main" val="2964731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Bevissthet og holdning</a:t>
            </a:r>
            <a:endParaRPr lang="nb-NO" dirty="0"/>
          </a:p>
        </p:txBody>
      </p:sp>
      <p:sp>
        <p:nvSpPr>
          <p:cNvPr id="5" name="Content Placeholder 2"/>
          <p:cNvSpPr txBox="1">
            <a:spLocks/>
          </p:cNvSpPr>
          <p:nvPr/>
        </p:nvSpPr>
        <p:spPr>
          <a:xfrm>
            <a:off x="571472" y="1500174"/>
            <a:ext cx="7886700" cy="34290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Det startet vel egentlig med det møtet vi var på </a:t>
            </a:r>
            <a:r>
              <a:rPr lang="nb-NO" dirty="0" err="1"/>
              <a:t>på</a:t>
            </a:r>
            <a:r>
              <a:rPr lang="nb-NO" dirty="0"/>
              <a:t> Hvaler. Hvor man bevisstgjorde </a:t>
            </a:r>
            <a:r>
              <a:rPr lang="nb-NO" dirty="0" err="1"/>
              <a:t>strømforbuk</a:t>
            </a:r>
            <a:r>
              <a:rPr lang="nb-NO" dirty="0"/>
              <a:t> og sånn. Og vi lå jo på et </a:t>
            </a:r>
            <a:r>
              <a:rPr lang="nb-NO" dirty="0" err="1"/>
              <a:t>strømforbuk</a:t>
            </a:r>
            <a:r>
              <a:rPr lang="nb-NO" dirty="0"/>
              <a:t> i huset her på cirka </a:t>
            </a:r>
            <a:r>
              <a:rPr lang="nb-NO" dirty="0" err="1"/>
              <a:t>syvogtyve</a:t>
            </a:r>
            <a:r>
              <a:rPr lang="nb-NO" dirty="0"/>
              <a:t> tusen kilowattimer i året. Også ble vi bevisste på, vi fikk den </a:t>
            </a:r>
            <a:r>
              <a:rPr lang="nb-NO" dirty="0" err="1"/>
              <a:t>ewaven</a:t>
            </a:r>
            <a:r>
              <a:rPr lang="nb-NO" dirty="0"/>
              <a:t>, og ble bevisste på å ta vekk toppene. Sånn at vi prøver å holde toppene nede. Det vil jo være med på å spare penger på det. For nå betaler vi jo etter en effekttariff. Slik at de tre høyeste timene i løpet av en måned er med på å avgjøre også. Så der kan du spare en del på å holde effekttoppene nede. Mens i den større sammenhengen så er det viktig for samfunnet. Lokalsamfunnet (</a:t>
            </a:r>
            <a:r>
              <a:rPr lang="nb-NO" dirty="0" smtClean="0"/>
              <a:t>4Y)</a:t>
            </a:r>
            <a:endParaRPr lang="nb-NO" dirty="0"/>
          </a:p>
        </p:txBody>
      </p:sp>
    </p:spTree>
    <p:extLst>
      <p:ext uri="{BB962C8B-B14F-4D97-AF65-F5344CB8AC3E}">
        <p14:creationId xmlns:p14="http://schemas.microsoft.com/office/powerpoint/2010/main" val="52015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Effekten av solceller</a:t>
            </a:r>
            <a:endParaRPr lang="nb-NO" dirty="0"/>
          </a:p>
        </p:txBody>
      </p:sp>
      <p:sp>
        <p:nvSpPr>
          <p:cNvPr id="3" name="Content Placeholder 2"/>
          <p:cNvSpPr>
            <a:spLocks noGrp="1"/>
          </p:cNvSpPr>
          <p:nvPr>
            <p:ph idx="1"/>
          </p:nvPr>
        </p:nvSpPr>
        <p:spPr>
          <a:xfrm>
            <a:off x="628650" y="1535338"/>
            <a:ext cx="7886700" cy="4917997"/>
          </a:xfrm>
        </p:spPr>
        <p:txBody>
          <a:bodyPr>
            <a:normAutofit fontScale="62500" lnSpcReduction="20000"/>
          </a:bodyPr>
          <a:lstStyle/>
          <a:p>
            <a:pPr marL="0" indent="0">
              <a:buNone/>
            </a:pPr>
            <a:r>
              <a:rPr lang="nb-NO" dirty="0" smtClean="0"/>
              <a:t>Y: Det solcellepanelet det produserer vel cirka, ja det første året produserte det cirka 5500 </a:t>
            </a:r>
            <a:r>
              <a:rPr lang="nb-NO" dirty="0" err="1" smtClean="0"/>
              <a:t>kilowatttimer</a:t>
            </a:r>
            <a:r>
              <a:rPr lang="nb-NO" dirty="0" smtClean="0"/>
              <a:t>. Og av de de 5500 kilowattimene så klarte vi å bruke omtrent tre tusen selv. Men det som er enda bedre ved hele prosjektet er vel egentlig den bevisstgjøringen som vi har brukt. Det har gjort at vi har kjørt ned </a:t>
            </a:r>
            <a:r>
              <a:rPr lang="nb-NO" dirty="0" err="1" smtClean="0"/>
              <a:t>strømforbuket</a:t>
            </a:r>
            <a:r>
              <a:rPr lang="nb-NO" dirty="0" smtClean="0"/>
              <a:t> fra 27 000 kilowattimer til nå kjøper vi 15 000 kilowattimer fra nettet, og vi produserte det selv da, så du kan si 18 000 kilowattimer bruker vi nå. Før så brukte vi altså 27. </a:t>
            </a:r>
          </a:p>
          <a:p>
            <a:pPr marL="0" indent="0">
              <a:buNone/>
            </a:pPr>
            <a:endParaRPr lang="nb-NO" dirty="0" smtClean="0"/>
          </a:p>
          <a:p>
            <a:pPr marL="0" indent="0">
              <a:buNone/>
            </a:pPr>
            <a:r>
              <a:rPr lang="nb-NO" dirty="0" smtClean="0"/>
              <a:t>X: Jeg tror det er først og fremst bevisstheten, at vi har den </a:t>
            </a:r>
            <a:r>
              <a:rPr lang="nb-NO" dirty="0" err="1" smtClean="0"/>
              <a:t>eWaven</a:t>
            </a:r>
            <a:r>
              <a:rPr lang="nb-NO" dirty="0" smtClean="0"/>
              <a:t> som står der. Og at, ja den står sentralt der. Når jeg slår på ting så er jeg borte å kikker på den. Og sånn for eksempel på kveldstid hvis vi skal lage pizza for eksempel så er det ovnen med sånn tjukk stein og tre hundre grader, så er det klart at da smeller den til. Og da er det snakk om, OK hva kan vi gjøre. Hva kan vi slå av, nå varmer den opp, da slår vi av varmeovnen. Eller slår av varmtvannet. Eller et eller annet sånt noe. </a:t>
            </a:r>
          </a:p>
          <a:p>
            <a:pPr marL="0" indent="0">
              <a:buNone/>
            </a:pPr>
            <a:endParaRPr lang="nb-NO" dirty="0"/>
          </a:p>
          <a:p>
            <a:pPr marL="0" indent="0">
              <a:buNone/>
            </a:pPr>
            <a:r>
              <a:rPr lang="nb-NO" dirty="0" smtClean="0"/>
              <a:t>(4)</a:t>
            </a:r>
          </a:p>
        </p:txBody>
      </p:sp>
    </p:spTree>
    <p:extLst>
      <p:ext uri="{BB962C8B-B14F-4D97-AF65-F5344CB8AC3E}">
        <p14:creationId xmlns:p14="http://schemas.microsoft.com/office/powerpoint/2010/main" val="228345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Konklusjon</a:t>
            </a:r>
            <a:endParaRPr lang="en-US" dirty="0"/>
          </a:p>
        </p:txBody>
      </p:sp>
      <p:sp>
        <p:nvSpPr>
          <p:cNvPr id="3" name="Plassholder for innhold 2"/>
          <p:cNvSpPr>
            <a:spLocks noGrp="1"/>
          </p:cNvSpPr>
          <p:nvPr>
            <p:ph idx="1"/>
          </p:nvPr>
        </p:nvSpPr>
        <p:spPr/>
        <p:txBody>
          <a:bodyPr>
            <a:normAutofit lnSpcReduction="10000"/>
          </a:bodyPr>
          <a:lstStyle/>
          <a:p>
            <a:pPr marL="0" indent="0">
              <a:buNone/>
            </a:pPr>
            <a:r>
              <a:rPr lang="en-US" dirty="0" err="1" smtClean="0"/>
              <a:t>Budskapet</a:t>
            </a:r>
            <a:r>
              <a:rPr lang="en-US" dirty="0" smtClean="0"/>
              <a:t> om </a:t>
            </a:r>
            <a:r>
              <a:rPr lang="en-US" dirty="0" err="1" smtClean="0"/>
              <a:t>nettnytte</a:t>
            </a:r>
            <a:r>
              <a:rPr lang="en-US" dirty="0" smtClean="0"/>
              <a:t> </a:t>
            </a:r>
            <a:r>
              <a:rPr lang="en-US" dirty="0" err="1" smtClean="0"/>
              <a:t>er</a:t>
            </a:r>
            <a:r>
              <a:rPr lang="en-US" dirty="0" smtClean="0"/>
              <a:t> </a:t>
            </a:r>
            <a:r>
              <a:rPr lang="en-US" dirty="0" err="1" smtClean="0"/>
              <a:t>internalisert</a:t>
            </a:r>
            <a:endParaRPr lang="en-US" dirty="0" smtClean="0"/>
          </a:p>
          <a:p>
            <a:pPr marL="0" indent="0">
              <a:buNone/>
            </a:pPr>
            <a:endParaRPr lang="en-US" dirty="0"/>
          </a:p>
          <a:p>
            <a:pPr marL="0" indent="0">
              <a:buNone/>
            </a:pPr>
            <a:r>
              <a:rPr lang="en-US" dirty="0" err="1" smtClean="0"/>
              <a:t>Deltagelse</a:t>
            </a:r>
            <a:r>
              <a:rPr lang="en-US" dirty="0" smtClean="0"/>
              <a:t> </a:t>
            </a:r>
            <a:r>
              <a:rPr lang="en-US" dirty="0" err="1" smtClean="0"/>
              <a:t>er</a:t>
            </a:r>
            <a:r>
              <a:rPr lang="en-US" dirty="0" smtClean="0"/>
              <a:t> </a:t>
            </a:r>
            <a:r>
              <a:rPr lang="en-US" dirty="0" err="1" smtClean="0"/>
              <a:t>basert</a:t>
            </a:r>
            <a:r>
              <a:rPr lang="en-US" dirty="0" smtClean="0"/>
              <a:t> </a:t>
            </a:r>
            <a:r>
              <a:rPr lang="en-US" dirty="0" err="1" smtClean="0"/>
              <a:t>på</a:t>
            </a:r>
            <a:r>
              <a:rPr lang="en-US" dirty="0" smtClean="0"/>
              <a:t> </a:t>
            </a:r>
            <a:r>
              <a:rPr lang="en-US" dirty="0" err="1" smtClean="0"/>
              <a:t>dugnadsånd</a:t>
            </a:r>
            <a:endParaRPr lang="en-US" dirty="0" smtClean="0"/>
          </a:p>
          <a:p>
            <a:pPr marL="0" indent="0">
              <a:buNone/>
            </a:pPr>
            <a:endParaRPr lang="en-US" dirty="0"/>
          </a:p>
          <a:p>
            <a:pPr marL="0" indent="0">
              <a:buNone/>
            </a:pPr>
            <a:r>
              <a:rPr lang="en-US" dirty="0" err="1" smtClean="0"/>
              <a:t>Lastforskyving</a:t>
            </a:r>
            <a:r>
              <a:rPr lang="en-US" dirty="0" smtClean="0"/>
              <a:t> </a:t>
            </a:r>
            <a:r>
              <a:rPr lang="en-US" dirty="0" err="1" smtClean="0"/>
              <a:t>ble</a:t>
            </a:r>
            <a:r>
              <a:rPr lang="en-US" dirty="0" smtClean="0"/>
              <a:t> </a:t>
            </a:r>
            <a:r>
              <a:rPr lang="en-US" dirty="0" err="1" smtClean="0"/>
              <a:t>oppnådd</a:t>
            </a:r>
            <a:r>
              <a:rPr lang="en-US" dirty="0" smtClean="0"/>
              <a:t> </a:t>
            </a:r>
            <a:r>
              <a:rPr lang="en-US" dirty="0" err="1" smtClean="0"/>
              <a:t>vha</a:t>
            </a:r>
            <a:r>
              <a:rPr lang="en-US" dirty="0" smtClean="0"/>
              <a:t>. </a:t>
            </a:r>
            <a:r>
              <a:rPr lang="en-US" dirty="0" err="1" smtClean="0"/>
              <a:t>sterke</a:t>
            </a:r>
            <a:r>
              <a:rPr lang="en-US" dirty="0" smtClean="0"/>
              <a:t> </a:t>
            </a:r>
            <a:r>
              <a:rPr lang="en-US" dirty="0" err="1" smtClean="0"/>
              <a:t>kombinasjonseffekter</a:t>
            </a:r>
            <a:endParaRPr lang="en-US" dirty="0" smtClean="0"/>
          </a:p>
          <a:p>
            <a:pPr marL="0" indent="0">
              <a:buNone/>
            </a:pPr>
            <a:endParaRPr lang="en-US" dirty="0"/>
          </a:p>
          <a:p>
            <a:pPr marL="0" indent="0">
              <a:buNone/>
            </a:pPr>
            <a:r>
              <a:rPr lang="en-US" dirty="0" err="1" smtClean="0"/>
              <a:t>Mer</a:t>
            </a:r>
            <a:r>
              <a:rPr lang="en-US" dirty="0" smtClean="0"/>
              <a:t> </a:t>
            </a:r>
            <a:r>
              <a:rPr lang="en-US" dirty="0" err="1" smtClean="0"/>
              <a:t>potensiale</a:t>
            </a:r>
            <a:r>
              <a:rPr lang="en-US" dirty="0"/>
              <a:t>?</a:t>
            </a:r>
            <a:endParaRPr lang="en-US" dirty="0" smtClean="0"/>
          </a:p>
        </p:txBody>
      </p:sp>
    </p:spTree>
    <p:extLst>
      <p:ext uri="{BB962C8B-B14F-4D97-AF65-F5344CB8AC3E}">
        <p14:creationId xmlns:p14="http://schemas.microsoft.com/office/powerpoint/2010/main" val="351086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smtClean="0"/>
              <a:t>william.throndsen@ntnu.no</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Hvaler kommune</a:t>
            </a:r>
            <a:endParaRPr lang="nb-NO"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16016" y="1628800"/>
            <a:ext cx="3886200" cy="2908040"/>
          </a:xfrm>
        </p:spPr>
      </p:pic>
      <p:sp>
        <p:nvSpPr>
          <p:cNvPr id="6" name="Content Placeholder 5"/>
          <p:cNvSpPr>
            <a:spLocks noGrp="1"/>
          </p:cNvSpPr>
          <p:nvPr>
            <p:ph sz="half" idx="2"/>
          </p:nvPr>
        </p:nvSpPr>
        <p:spPr>
          <a:xfrm>
            <a:off x="467544" y="1556792"/>
            <a:ext cx="3886200" cy="4351338"/>
          </a:xfrm>
        </p:spPr>
        <p:txBody>
          <a:bodyPr>
            <a:normAutofit fontScale="92500" lnSpcReduction="20000"/>
          </a:bodyPr>
          <a:lstStyle/>
          <a:p>
            <a:r>
              <a:rPr lang="nb-NO" dirty="0" smtClean="0"/>
              <a:t>Øykommune med 5 000 fastboende og 30 000 sommerturister</a:t>
            </a:r>
          </a:p>
          <a:p>
            <a:r>
              <a:rPr lang="nb-NO" dirty="0" smtClean="0"/>
              <a:t>Én forsyningskabel</a:t>
            </a:r>
          </a:p>
          <a:p>
            <a:r>
              <a:rPr lang="nb-NO" dirty="0" smtClean="0"/>
              <a:t>Utrulling av PV i regi av Norgesnett, FEAS og Smart Energi Hvaler</a:t>
            </a:r>
          </a:p>
          <a:p>
            <a:r>
              <a:rPr lang="nb-NO" dirty="0" smtClean="0"/>
              <a:t>Kommunen involvert</a:t>
            </a:r>
          </a:p>
          <a:p>
            <a:r>
              <a:rPr lang="nb-NO" dirty="0" smtClean="0"/>
              <a:t>Grasrota er engasjert</a:t>
            </a:r>
          </a:p>
          <a:p>
            <a:r>
              <a:rPr lang="nb-NO" dirty="0"/>
              <a:t>9</a:t>
            </a:r>
            <a:r>
              <a:rPr lang="nb-NO" dirty="0" smtClean="0"/>
              <a:t> intervju, 14 respondenter</a:t>
            </a:r>
          </a:p>
        </p:txBody>
      </p:sp>
      <p:pic>
        <p:nvPicPr>
          <p:cNvPr id="1028" name="Picture 4" descr="http://www.smartenergihvaler.no/wp-content/uploads/2014/08/seh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474" y="4869160"/>
            <a:ext cx="333375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328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4998668" cy="1325563"/>
          </a:xfrm>
        </p:spPr>
        <p:txBody>
          <a:bodyPr>
            <a:normAutofit/>
          </a:bodyPr>
          <a:lstStyle/>
          <a:p>
            <a:r>
              <a:rPr lang="nb-NO" dirty="0" smtClean="0"/>
              <a:t>Ny teknologi	</a:t>
            </a:r>
            <a:endParaRPr lang="nb-NO" dirty="0"/>
          </a:p>
        </p:txBody>
      </p:sp>
      <p:sp>
        <p:nvSpPr>
          <p:cNvPr id="6" name="Content Placeholder 5"/>
          <p:cNvSpPr>
            <a:spLocks noGrp="1"/>
          </p:cNvSpPr>
          <p:nvPr>
            <p:ph idx="1"/>
          </p:nvPr>
        </p:nvSpPr>
        <p:spPr>
          <a:xfrm>
            <a:off x="539552" y="1838599"/>
            <a:ext cx="3312368" cy="4351338"/>
          </a:xfrm>
        </p:spPr>
        <p:txBody>
          <a:bodyPr>
            <a:normAutofit/>
          </a:bodyPr>
          <a:lstStyle/>
          <a:p>
            <a:r>
              <a:rPr lang="nb-NO" sz="2400" dirty="0" err="1" smtClean="0"/>
              <a:t>eWave</a:t>
            </a:r>
            <a:r>
              <a:rPr lang="nb-NO" sz="2400" dirty="0" smtClean="0"/>
              <a:t> energimonitor fra 2014, kombinert med bevisstgjøring (folkemøter)</a:t>
            </a:r>
          </a:p>
          <a:p>
            <a:pPr marL="0" indent="0">
              <a:buNone/>
            </a:pPr>
            <a:endParaRPr lang="nb-NO" sz="2400" dirty="0" smtClean="0"/>
          </a:p>
          <a:p>
            <a:r>
              <a:rPr lang="nb-NO" sz="2400" dirty="0" smtClean="0"/>
              <a:t>15 % reduksjon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74180" y="2728906"/>
            <a:ext cx="3822649" cy="20420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80997" y="2082333"/>
            <a:ext cx="4402106" cy="2755726"/>
          </a:xfrm>
          <a:prstGeom prst="rect">
            <a:avLst/>
          </a:prstGeom>
        </p:spPr>
      </p:pic>
    </p:spTree>
    <p:extLst>
      <p:ext uri="{BB962C8B-B14F-4D97-AF65-F5344CB8AC3E}">
        <p14:creationId xmlns:p14="http://schemas.microsoft.com/office/powerpoint/2010/main" val="3134898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Effekttariff</a:t>
            </a:r>
            <a:endParaRPr lang="nb-NO" dirty="0"/>
          </a:p>
        </p:txBody>
      </p:sp>
      <p:sp>
        <p:nvSpPr>
          <p:cNvPr id="3" name="Content Placeholder 2"/>
          <p:cNvSpPr>
            <a:spLocks noGrp="1"/>
          </p:cNvSpPr>
          <p:nvPr>
            <p:ph idx="1"/>
          </p:nvPr>
        </p:nvSpPr>
        <p:spPr/>
        <p:txBody>
          <a:bodyPr>
            <a:normAutofit/>
          </a:bodyPr>
          <a:lstStyle/>
          <a:p>
            <a:pPr lvl="1"/>
            <a:r>
              <a:rPr lang="nb-NO" dirty="0" smtClean="0"/>
              <a:t>Basert på maksimaltimen = gjennomsnittet av de tre største effekttoppene innen for en måned</a:t>
            </a:r>
          </a:p>
          <a:p>
            <a:pPr lvl="1"/>
            <a:r>
              <a:rPr lang="nb-NO" dirty="0" smtClean="0"/>
              <a:t>Målt i kW </a:t>
            </a:r>
          </a:p>
          <a:p>
            <a:pPr lvl="1"/>
            <a:r>
              <a:rPr lang="nb-NO" dirty="0" smtClean="0"/>
              <a:t>Månedlig tariff: ((p1+p2+p3)/3)kW x  NOK 61,25</a:t>
            </a:r>
          </a:p>
          <a:p>
            <a:pPr lvl="1"/>
            <a:r>
              <a:rPr lang="nb-NO" dirty="0" smtClean="0"/>
              <a:t>PLUSS fastledd NOK 625/år</a:t>
            </a:r>
          </a:p>
          <a:p>
            <a:pPr lvl="1"/>
            <a:r>
              <a:rPr lang="nb-NO" dirty="0" smtClean="0"/>
              <a:t>PLUSS energiledd €0.26-0.27/kWh </a:t>
            </a:r>
          </a:p>
          <a:p>
            <a:pPr lvl="1"/>
            <a:endParaRPr lang="nb-NO" dirty="0"/>
          </a:p>
          <a:p>
            <a:endParaRPr lang="nb-NO" dirty="0"/>
          </a:p>
        </p:txBody>
      </p:sp>
    </p:spTree>
    <p:extLst>
      <p:ext uri="{BB962C8B-B14F-4D97-AF65-F5344CB8AC3E}">
        <p14:creationId xmlns:p14="http://schemas.microsoft.com/office/powerpoint/2010/main" val="1787202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More </a:t>
            </a:r>
            <a:r>
              <a:rPr lang="nb-NO" dirty="0" err="1" smtClean="0"/>
              <a:t>technology</a:t>
            </a:r>
            <a:endParaRPr lang="nb-NO" dirty="0"/>
          </a:p>
        </p:txBody>
      </p:sp>
      <p:sp>
        <p:nvSpPr>
          <p:cNvPr id="3" name="Content Placeholder 2"/>
          <p:cNvSpPr>
            <a:spLocks noGrp="1"/>
          </p:cNvSpPr>
          <p:nvPr>
            <p:ph idx="1"/>
          </p:nvPr>
        </p:nvSpPr>
        <p:spPr>
          <a:xfrm>
            <a:off x="628650" y="1825625"/>
            <a:ext cx="5023470" cy="4627711"/>
          </a:xfrm>
        </p:spPr>
        <p:txBody>
          <a:bodyPr>
            <a:normAutofit/>
          </a:bodyPr>
          <a:lstStyle/>
          <a:p>
            <a:r>
              <a:rPr lang="nb-NO" dirty="0" smtClean="0"/>
              <a:t>Solceller</a:t>
            </a:r>
          </a:p>
          <a:p>
            <a:pPr lvl="1"/>
            <a:r>
              <a:rPr lang="nb-NO" dirty="0" smtClean="0"/>
              <a:t>Utrulling 2015-2016</a:t>
            </a:r>
          </a:p>
          <a:p>
            <a:pPr lvl="1"/>
            <a:r>
              <a:rPr lang="nb-NO" dirty="0" smtClean="0"/>
              <a:t>Webportal med målerdata om produksjon, forbruk og salg</a:t>
            </a:r>
          </a:p>
          <a:p>
            <a:pPr marL="0" indent="0">
              <a:buNone/>
            </a:pPr>
            <a:endParaRPr lang="nb-NO"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8022" y="2788962"/>
            <a:ext cx="4696944" cy="2808669"/>
          </a:xfrm>
          <a:prstGeom prst="rect">
            <a:avLst/>
          </a:prstGeom>
        </p:spPr>
      </p:pic>
    </p:spTree>
    <p:extLst>
      <p:ext uri="{BB962C8B-B14F-4D97-AF65-F5344CB8AC3E}">
        <p14:creationId xmlns:p14="http://schemas.microsoft.com/office/powerpoint/2010/main" val="674760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3584"/>
            <a:ext cx="9144000" cy="7647660"/>
          </a:xfrm>
          <a:prstGeom prst="rect">
            <a:avLst/>
          </a:prstGeom>
        </p:spPr>
      </p:pic>
    </p:spTree>
    <p:extLst>
      <p:ext uri="{BB962C8B-B14F-4D97-AF65-F5344CB8AC3E}">
        <p14:creationId xmlns:p14="http://schemas.microsoft.com/office/powerpoint/2010/main" val="3171097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9361040" cy="7378304"/>
          </a:xfrm>
          <a:prstGeom prst="rect">
            <a:avLst/>
          </a:prstGeom>
        </p:spPr>
      </p:pic>
    </p:spTree>
    <p:extLst>
      <p:ext uri="{BB962C8B-B14F-4D97-AF65-F5344CB8AC3E}">
        <p14:creationId xmlns:p14="http://schemas.microsoft.com/office/powerpoint/2010/main" val="3407709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315" y="-997395"/>
            <a:ext cx="8964017" cy="7594747"/>
          </a:xfrm>
        </p:spPr>
      </p:pic>
    </p:spTree>
    <p:extLst>
      <p:ext uri="{BB962C8B-B14F-4D97-AF65-F5344CB8AC3E}">
        <p14:creationId xmlns:p14="http://schemas.microsoft.com/office/powerpoint/2010/main" val="1528028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Motivasjon	</a:t>
            </a:r>
            <a:endParaRPr lang="nb-NO" dirty="0"/>
          </a:p>
        </p:txBody>
      </p:sp>
      <p:sp>
        <p:nvSpPr>
          <p:cNvPr id="3" name="Content Placeholder 2"/>
          <p:cNvSpPr>
            <a:spLocks noGrp="1"/>
          </p:cNvSpPr>
          <p:nvPr>
            <p:ph sz="half" idx="1"/>
          </p:nvPr>
        </p:nvSpPr>
        <p:spPr>
          <a:xfrm>
            <a:off x="611560" y="1578882"/>
            <a:ext cx="7776864" cy="4730438"/>
          </a:xfrm>
        </p:spPr>
        <p:txBody>
          <a:bodyPr>
            <a:normAutofit/>
          </a:bodyPr>
          <a:lstStyle/>
          <a:p>
            <a:pPr marL="0" indent="0">
              <a:buNone/>
            </a:pPr>
            <a:r>
              <a:rPr lang="nb-NO" dirty="0" smtClean="0"/>
              <a:t>Også </a:t>
            </a:r>
            <a:r>
              <a:rPr lang="nb-NO" dirty="0" smtClean="0"/>
              <a:t>de solcellene de kommer ikke til å gå i pluss på ti år til sikkert, men det er </a:t>
            </a:r>
            <a:r>
              <a:rPr lang="nb-NO" dirty="0" err="1" smtClean="0"/>
              <a:t>morro</a:t>
            </a:r>
            <a:r>
              <a:rPr lang="nb-NO" dirty="0" smtClean="0"/>
              <a:t> å holde på med det. Så det er det som er det givende egentlig. […] </a:t>
            </a:r>
            <a:r>
              <a:rPr lang="nb-NO" dirty="0"/>
              <a:t>Så motivasjonen var å teste det egentlig. Bare være med på prosjektet, teste det og se om man får det til å fungere. Egentlig ikke så mye annet enn det. Sånn pengemessig er det sikkert lurere å putte pengene i banken. </a:t>
            </a:r>
            <a:r>
              <a:rPr lang="nb-NO" dirty="0" smtClean="0"/>
              <a:t>(1)</a:t>
            </a:r>
            <a:endParaRPr lang="nb-NO" dirty="0"/>
          </a:p>
        </p:txBody>
      </p:sp>
    </p:spTree>
    <p:extLst>
      <p:ext uri="{BB962C8B-B14F-4D97-AF65-F5344CB8AC3E}">
        <p14:creationId xmlns:p14="http://schemas.microsoft.com/office/powerpoint/2010/main" val="703681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2413</Words>
  <Application>Microsoft Office PowerPoint</Application>
  <PresentationFormat>On-screen Show (4:3)</PresentationFormat>
  <Paragraphs>152</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Office-tema</vt:lpstr>
      <vt:lpstr>«De mest foroverlente private strømkundene i Norge»</vt:lpstr>
      <vt:lpstr>Hvaler kommune</vt:lpstr>
      <vt:lpstr>Ny teknologi </vt:lpstr>
      <vt:lpstr>Effekttariff</vt:lpstr>
      <vt:lpstr>More technology</vt:lpstr>
      <vt:lpstr>PowerPoint Presentation</vt:lpstr>
      <vt:lpstr>PowerPoint Presentation</vt:lpstr>
      <vt:lpstr>PowerPoint Presentation</vt:lpstr>
      <vt:lpstr>Motivasjon </vt:lpstr>
      <vt:lpstr>Deltagelse = symbolsk interaksjonisme</vt:lpstr>
      <vt:lpstr>Bevissthet og holdning</vt:lpstr>
      <vt:lpstr>Effekten av solceller</vt:lpstr>
      <vt:lpstr>Konklusjon</vt:lpstr>
      <vt:lpstr>PowerPoint Presentation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William Throndsen</dc:creator>
  <cp:lastModifiedBy>William Throndsen</cp:lastModifiedBy>
  <cp:revision>32</cp:revision>
  <dcterms:created xsi:type="dcterms:W3CDTF">2017-08-22T15:35:12Z</dcterms:created>
  <dcterms:modified xsi:type="dcterms:W3CDTF">2017-08-24T06:40:29Z</dcterms:modified>
</cp:coreProperties>
</file>