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8.xml" ContentType="application/vnd.openxmlformats-officedocument.presentationml.notesSlide+xml"/>
  <Override PartName="/ppt/charts/chart11.xml" ContentType="application/vnd.openxmlformats-officedocument.drawingml.chart+xml"/>
  <Override PartName="/ppt/theme/themeOverride5.xml" ContentType="application/vnd.openxmlformats-officedocument.themeOverride+xml"/>
  <Override PartName="/ppt/drawings/drawing4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6.xml" ContentType="application/vnd.openxmlformats-officedocument.themeOverride+xml"/>
  <Override PartName="/ppt/drawings/drawing5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7.xml" ContentType="application/vnd.openxmlformats-officedocument.themeOverride+xml"/>
  <Override PartName="/ppt/drawings/drawing6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8.xml" ContentType="application/vnd.openxmlformats-officedocument.themeOverride+xml"/>
  <Override PartName="/ppt/drawings/drawing7.xml" ContentType="application/vnd.openxmlformats-officedocument.drawingml.chartshapes+xml"/>
  <Override PartName="/ppt/notesSlides/notesSlide22.xml" ContentType="application/vnd.openxmlformats-officedocument.presentationml.notesSlid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9.xml" ContentType="application/vnd.openxmlformats-officedocument.themeOverride+xml"/>
  <Override PartName="/ppt/drawings/drawing8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0.xml" ContentType="application/vnd.openxmlformats-officedocument.themeOverr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382" r:id="rId3"/>
    <p:sldId id="549" r:id="rId4"/>
    <p:sldId id="550" r:id="rId5"/>
    <p:sldId id="551" r:id="rId6"/>
    <p:sldId id="555" r:id="rId7"/>
    <p:sldId id="682" r:id="rId8"/>
    <p:sldId id="673" r:id="rId9"/>
    <p:sldId id="674" r:id="rId10"/>
    <p:sldId id="675" r:id="rId11"/>
    <p:sldId id="677" r:id="rId12"/>
    <p:sldId id="683" r:id="rId13"/>
    <p:sldId id="684" r:id="rId14"/>
    <p:sldId id="497" r:id="rId15"/>
    <p:sldId id="660" r:id="rId16"/>
    <p:sldId id="661" r:id="rId17"/>
    <p:sldId id="662" r:id="rId18"/>
    <p:sldId id="664" r:id="rId19"/>
    <p:sldId id="494" r:id="rId20"/>
    <p:sldId id="680" r:id="rId21"/>
    <p:sldId id="316" r:id="rId22"/>
    <p:sldId id="624" r:id="rId23"/>
    <p:sldId id="638" r:id="rId24"/>
    <p:sldId id="668" r:id="rId25"/>
    <p:sldId id="659" r:id="rId26"/>
    <p:sldId id="679" r:id="rId27"/>
    <p:sldId id="625" r:id="rId28"/>
    <p:sldId id="547" r:id="rId29"/>
    <p:sldId id="309" r:id="rId30"/>
    <p:sldId id="658" r:id="rId31"/>
    <p:sldId id="671" r:id="rId32"/>
    <p:sldId id="685" r:id="rId33"/>
    <p:sldId id="686" r:id="rId34"/>
    <p:sldId id="687" r:id="rId35"/>
    <p:sldId id="688" r:id="rId36"/>
    <p:sldId id="678" r:id="rId37"/>
    <p:sldId id="676" r:id="rId38"/>
    <p:sldId id="689" r:id="rId39"/>
  </p:sldIdLst>
  <p:sldSz cx="9144000" cy="6858000" type="screen4x3"/>
  <p:notesSz cx="6805613" cy="99441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Ager-Wick Ellingsen" initials="LA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ADC"/>
    <a:srgbClr val="009900"/>
    <a:srgbClr val="7DCE60"/>
    <a:srgbClr val="009999"/>
    <a:srgbClr val="DEEEFD"/>
    <a:srgbClr val="ABABAB"/>
    <a:srgbClr val="8C8C8C"/>
    <a:srgbClr val="A3A3A3"/>
    <a:srgbClr val="94949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89918" autoAdjust="0"/>
  </p:normalViewPr>
  <p:slideViewPr>
    <p:cSldViewPr snapToGrid="0" snapToObjects="1">
      <p:cViewPr varScale="1">
        <p:scale>
          <a:sx n="69" d="100"/>
          <a:sy n="69" d="100"/>
        </p:scale>
        <p:origin x="1032" y="4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\\home.ansatt.ntnu.no\lindaage\Jobb\1.%20Battery%20research\3.%20Size%20and%20range\Submission%202\Results_manuscript%20&#8211;%20updated%20result%20LIB%20and%20el.mix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derstr\Desktop\benchmarking%20edit%204-2.xlsm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file:///\\home.ansatt.ntnu.no\lindaage\Jobb\Linda\Battery%20research\3.%20Size%20and%20range\Submission%202\Results_manuscript.xlsx" TargetMode="External"/><Relationship Id="rId1" Type="http://schemas.openxmlformats.org/officeDocument/2006/relationships/themeOverride" Target="../theme/themeOverride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5.xml"/><Relationship Id="rId4" Type="http://schemas.openxmlformats.org/officeDocument/2006/relationships/oleObject" Target="file:///\\home.ansatt.ntnu.no\lindaage\Jobb\1.%20Battery%20research\3.%20Size%20and%20range\Submission%202\Results_manuscript%20&#8211;%20updated%20result%20LIB%20and%20el.mix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6.xml"/><Relationship Id="rId4" Type="http://schemas.openxmlformats.org/officeDocument/2006/relationships/oleObject" Target="file:///\\home.ansatt.ntnu.no\lindaage\Jobb\1.%20Battery%20research\3.%20Size%20and%20range\Submission%202\Results_manuscript%20&#8211;%20updated%20result%20LIB%20and%20el.mix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7.xml"/><Relationship Id="rId4" Type="http://schemas.openxmlformats.org/officeDocument/2006/relationships/oleObject" Target="file:///\\home.ansatt.ntnu.no\lindaage\Jobb\1.%20Battery%20research\3.%20Size%20and%20range\Submission%202\Results_manuscript%20&#8211;%20updated%20result%20LIB%20and%20el.mix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8.xml"/><Relationship Id="rId4" Type="http://schemas.openxmlformats.org/officeDocument/2006/relationships/oleObject" Target="file:///\\home.ansatt.ntnu.no\lindaage\Jobb\1.%20Battery%20research\3.%20Size%20and%20range\Submission%202\Results_manuscript%20&#8211;%20updated%20result%20LIB%20and%20el.mix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\\home.ansatt.ntnu.no\lindaage\Jobb\1.%20Battery%20research\3.%20Size%20and%20range\Submission%202\Results_manuscript%20&#8211;%20updated%20result%20LIB%20and%20el.mix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oleObject" Target="file:///\\home.ansatt.ntnu.no\lindaage\Jobb\1.%20Battery%20research\3.%20Size%20and%20range\Submission%202\Results_manuscript%20&#8211;%20updated%20result%20LIB%20and%20el.mix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me.ansatt.ntnu.no\lindaage\Jobb\1.%20Battery%20research\3.%20Size%20and%20range\Submission%202\Results_manuscript%20&#8211;%20updated%20result%20LIB%20and%20el.mix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me.ansatt.ntnu.no\lindaage\Jobb\1.%20Battery%20research\3.%20Size%20and%20range\Submission%202\Results_manuscript%20&#8211;%20updated%20result%20LIB%20and%20el.mix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me.ansatt.ntnu.no\lindaage\Jobb\1.%20Battery%20research\3.%20Size%20and%20range\Submission%202\Results_manuscript%20&#8211;%20updated%20result%20LIB%20and%20el.mix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me.ansatt.ntnu.no\lindaage\Jobb\Linda\Battery%20research\LCA%20battery%20overview\LCA%20batteries%20studie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derstr\Desktop\benchmarking%20edit%204-2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90087782582936"/>
          <c:y val="3.0205933957781383E-2"/>
          <c:w val="0.83830741940164366"/>
          <c:h val="0.8204063879862139"/>
        </c:manualLayout>
      </c:layout>
      <c:areaChart>
        <c:grouping val="stacked"/>
        <c:varyColors val="0"/>
        <c:ser>
          <c:idx val="4"/>
          <c:order val="7"/>
          <c:tx>
            <c:strRef>
              <c:f>'Fig. 2_main'!$A$35</c:f>
              <c:strCache>
                <c:ptCount val="1"/>
                <c:pt idx="0">
                  <c:v>A</c:v>
                </c:pt>
              </c:strCache>
            </c:strRef>
          </c:tx>
          <c:spPr>
            <a:noFill/>
            <a:ln>
              <a:noFill/>
            </a:ln>
            <a:effectLst/>
          </c:spPr>
          <c:val>
            <c:numRef>
              <c:f>'Fig. 2_main'!$B$35:$M$35</c:f>
              <c:numCache>
                <c:formatCode>0.0</c:formatCode>
                <c:ptCount val="12"/>
                <c:pt idx="0">
                  <c:v>3.637824303201239</c:v>
                </c:pt>
                <c:pt idx="1">
                  <c:v>3.637824303201239</c:v>
                </c:pt>
                <c:pt idx="2">
                  <c:v>6.1163378167147524</c:v>
                </c:pt>
                <c:pt idx="3">
                  <c:v>8.5948513302282663</c:v>
                </c:pt>
                <c:pt idx="4">
                  <c:v>11.073364843741778</c:v>
                </c:pt>
                <c:pt idx="5">
                  <c:v>13.551878357255292</c:v>
                </c:pt>
                <c:pt idx="6">
                  <c:v>16.030391870768806</c:v>
                </c:pt>
                <c:pt idx="7">
                  <c:v>18.508905384282318</c:v>
                </c:pt>
                <c:pt idx="8">
                  <c:v>20.98741889779583</c:v>
                </c:pt>
                <c:pt idx="9">
                  <c:v>23.465932411309346</c:v>
                </c:pt>
                <c:pt idx="10">
                  <c:v>25.944445924822858</c:v>
                </c:pt>
                <c:pt idx="11" formatCode="0.00">
                  <c:v>26.288346212059945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26-446A-95E6-EA891D523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9192520"/>
        <c:axId val="326581600"/>
      </c:areaChart>
      <c:barChart>
        <c:barDir val="col"/>
        <c:grouping val="stacked"/>
        <c:varyColors val="0"/>
        <c:ser>
          <c:idx val="16"/>
          <c:order val="1"/>
          <c:tx>
            <c:strRef>
              <c:f>'Fig. 2_main'!$A$39:$B$39</c:f>
              <c:strCache>
                <c:ptCount val="2"/>
                <c:pt idx="0">
                  <c:v>Battery production</c:v>
                </c:pt>
              </c:strCache>
            </c:strRef>
          </c:tx>
          <c:spPr>
            <a:pattFill prst="pct90">
              <a:fgClr>
                <a:schemeClr val="accent5">
                  <a:lumMod val="50000"/>
                </a:schemeClr>
              </a:fgClr>
              <a:bgClr>
                <a:schemeClr val="accent5">
                  <a:lumMod val="60000"/>
                  <a:lumOff val="40000"/>
                </a:schemeClr>
              </a:bgClr>
            </a:patt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2_main'!$C$39:$S$39</c:f>
              <c:numCache>
                <c:formatCode>General</c:formatCode>
                <c:ptCount val="17"/>
                <c:pt idx="13" formatCode="0.0">
                  <c:v>2.5094656689706567</c:v>
                </c:pt>
                <c:pt idx="14" formatCode="0.0">
                  <c:v>3.6427177257704426</c:v>
                </c:pt>
                <c:pt idx="15" formatCode="0.0">
                  <c:v>5.6506603483053324</c:v>
                </c:pt>
                <c:pt idx="16" formatCode="0.0">
                  <c:v>7.9590153095089002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D826-446A-95E6-EA891D523E64}"/>
            </c:ext>
          </c:extLst>
        </c:ser>
        <c:ser>
          <c:idx val="17"/>
          <c:order val="2"/>
          <c:tx>
            <c:strRef>
              <c:f>'Fig. 2_main'!$A$40:$B$40</c:f>
              <c:strCache>
                <c:ptCount val="2"/>
                <c:pt idx="0">
                  <c:v>Vehicle production</c:v>
                </c:pt>
              </c:strCache>
            </c:strRef>
          </c:tx>
          <c:spPr>
            <a:pattFill prst="pct80">
              <a:fgClr>
                <a:schemeClr val="accent5">
                  <a:lumMod val="75000"/>
                </a:schemeClr>
              </a:fgClr>
              <a:bgClr>
                <a:schemeClr val="accent5">
                  <a:lumMod val="60000"/>
                  <a:lumOff val="40000"/>
                </a:schemeClr>
              </a:bgClr>
            </a:patt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2_main'!$C$40:$S$40</c:f>
              <c:numCache>
                <c:formatCode>General</c:formatCode>
                <c:ptCount val="17"/>
                <c:pt idx="13" formatCode="0.0">
                  <c:v>4.7893687391479869</c:v>
                </c:pt>
                <c:pt idx="14" formatCode="0.0">
                  <c:v>6.4656418123301025</c:v>
                </c:pt>
                <c:pt idx="15" formatCode="0.0">
                  <c:v>7.0376595795037504</c:v>
                </c:pt>
                <c:pt idx="16" formatCode="0.0">
                  <c:v>8.0215321241985311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D826-446A-95E6-EA891D523E64}"/>
            </c:ext>
          </c:extLst>
        </c:ser>
        <c:ser>
          <c:idx val="18"/>
          <c:order val="3"/>
          <c:tx>
            <c:strRef>
              <c:f>'Fig. 2_main'!$A$41:$B$41</c:f>
              <c:strCache>
                <c:ptCount val="2"/>
                <c:pt idx="0">
                  <c:v>Vehicle production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2_main'!$C$41:$S$41</c:f>
              <c:numCache>
                <c:formatCode>General</c:formatCode>
                <c:ptCount val="17"/>
              </c:numCache>
            </c:numRef>
          </c:val>
          <c:extLst>
            <c:ext xmlns:c16="http://schemas.microsoft.com/office/drawing/2014/chart" uri="{C3380CC4-5D6E-409C-BE32-E72D297353CC}">
              <c16:uniqueId val="{00000021-D826-446A-95E6-EA891D523E64}"/>
            </c:ext>
          </c:extLst>
        </c:ser>
        <c:ser>
          <c:idx val="19"/>
          <c:order val="4"/>
          <c:tx>
            <c:strRef>
              <c:f>'Fig. 2_main'!$A$42:$B$42</c:f>
              <c:strCache>
                <c:ptCount val="2"/>
                <c:pt idx="0">
                  <c:v>Use</c:v>
                </c:pt>
              </c:strCache>
            </c:strRef>
          </c:tx>
          <c:spPr>
            <a:pattFill prst="dkUpDiag">
              <a:fgClr>
                <a:srgbClr val="5C84CC"/>
              </a:fgClr>
              <a:bgClr>
                <a:srgbClr val="8AA7DA"/>
              </a:bgClr>
            </a:patt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2_main'!$C$42:$S$42</c:f>
              <c:numCache>
                <c:formatCode>General</c:formatCode>
                <c:ptCount val="17"/>
                <c:pt idx="13" formatCode="0.0">
                  <c:v>13.668411852236842</c:v>
                </c:pt>
                <c:pt idx="14" formatCode="0.0">
                  <c:v>15.949786089078948</c:v>
                </c:pt>
                <c:pt idx="15" formatCode="0.0">
                  <c:v>17.375644987105261</c:v>
                </c:pt>
                <c:pt idx="16" formatCode="0.0">
                  <c:v>19.371847444342102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D826-446A-95E6-EA891D523E64}"/>
            </c:ext>
          </c:extLst>
        </c:ser>
        <c:ser>
          <c:idx val="20"/>
          <c:order val="5"/>
          <c:tx>
            <c:strRef>
              <c:f>'Fig. 2_main'!$A$43:$B$43</c:f>
              <c:strCache>
                <c:ptCount val="2"/>
                <c:pt idx="0">
                  <c:v>Use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2_main'!$C$43:$S$43</c:f>
              <c:numCache>
                <c:formatCode>General</c:formatCode>
                <c:ptCount val="17"/>
              </c:numCache>
            </c:numRef>
          </c:val>
          <c:extLst>
            <c:ext xmlns:c16="http://schemas.microsoft.com/office/drawing/2014/chart" uri="{C3380CC4-5D6E-409C-BE32-E72D297353CC}">
              <c16:uniqueId val="{00000023-D826-446A-95E6-EA891D523E64}"/>
            </c:ext>
          </c:extLst>
        </c:ser>
        <c:ser>
          <c:idx val="21"/>
          <c:order val="6"/>
          <c:tx>
            <c:strRef>
              <c:f>'Fig. 2_main'!$A$44:$B$44</c:f>
              <c:strCache>
                <c:ptCount val="2"/>
                <c:pt idx="0">
                  <c:v>EOL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2_main'!$C$44:$S$44</c:f>
              <c:numCache>
                <c:formatCode>General</c:formatCode>
                <c:ptCount val="17"/>
                <c:pt idx="13" formatCode="0.0">
                  <c:v>0.47544231618079785</c:v>
                </c:pt>
                <c:pt idx="14" formatCode="0.0">
                  <c:v>0.64738341241186903</c:v>
                </c:pt>
                <c:pt idx="15" formatCode="0.0">
                  <c:v>0.7489525668300312</c:v>
                </c:pt>
                <c:pt idx="16" formatCode="0.0">
                  <c:v>0.89344045346895817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D826-446A-95E6-EA891D523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100"/>
        <c:axId val="239192520"/>
        <c:axId val="326581600"/>
      </c:barChart>
      <c:lineChart>
        <c:grouping val="standard"/>
        <c:varyColors val="0"/>
        <c:ser>
          <c:idx val="0"/>
          <c:order val="0"/>
          <c:tx>
            <c:strRef>
              <c:f>'Fig. 2_main'!$A$19</c:f>
              <c:strCache>
                <c:ptCount val="1"/>
                <c:pt idx="0">
                  <c:v>A - mini car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2_main'!$B$19:$M$19</c:f>
              <c:numCache>
                <c:formatCode>0.0</c:formatCode>
                <c:ptCount val="12"/>
                <c:pt idx="0">
                  <c:v>7.298834408118644</c:v>
                </c:pt>
                <c:pt idx="1">
                  <c:v>7.298834408118644</c:v>
                </c:pt>
                <c:pt idx="2">
                  <c:v>8.8175468361449596</c:v>
                </c:pt>
                <c:pt idx="3">
                  <c:v>10.336259264171275</c:v>
                </c:pt>
                <c:pt idx="4">
                  <c:v>11.854971692197591</c:v>
                </c:pt>
                <c:pt idx="5">
                  <c:v>13.373684120223906</c:v>
                </c:pt>
                <c:pt idx="6">
                  <c:v>14.892396548250222</c:v>
                </c:pt>
                <c:pt idx="7">
                  <c:v>16.411108976276537</c:v>
                </c:pt>
                <c:pt idx="8">
                  <c:v>17.929821404302857</c:v>
                </c:pt>
                <c:pt idx="9">
                  <c:v>19.448533832329169</c:v>
                </c:pt>
                <c:pt idx="10">
                  <c:v>20.967246260355488</c:v>
                </c:pt>
                <c:pt idx="11" formatCode="0.00000">
                  <c:v>21.442688576536284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D826-446A-95E6-EA891D523E64}"/>
            </c:ext>
          </c:extLst>
        </c:ser>
        <c:ser>
          <c:idx val="8"/>
          <c:order val="8"/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ICEVs'!$G$16</c:f>
              <c:numCache>
                <c:formatCode>0.0</c:formatCode>
                <c:ptCount val="1"/>
                <c:pt idx="0">
                  <c:v>26.288346212059945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D826-446A-95E6-EA891D523E64}"/>
            </c:ext>
          </c:extLst>
        </c:ser>
        <c:ser>
          <c:idx val="9"/>
          <c:order val="9"/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ICEVs'!$G$17</c:f>
              <c:numCache>
                <c:formatCode>0.0</c:formatCode>
                <c:ptCount val="1"/>
                <c:pt idx="0">
                  <c:v>32.731722663814665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A-D826-446A-95E6-EA891D523E64}"/>
            </c:ext>
          </c:extLst>
        </c:ser>
        <c:ser>
          <c:idx val="10"/>
          <c:order val="10"/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ICEVs'!$G$18</c:f>
              <c:numCache>
                <c:formatCode>0.0</c:formatCode>
                <c:ptCount val="1"/>
                <c:pt idx="0">
                  <c:v>38.871138988117849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B-D826-446A-95E6-EA891D523E64}"/>
            </c:ext>
          </c:extLst>
        </c:ser>
        <c:ser>
          <c:idx val="11"/>
          <c:order val="11"/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ICEVs'!$G$19</c:f>
              <c:numCache>
                <c:formatCode>0.0</c:formatCode>
                <c:ptCount val="1"/>
                <c:pt idx="0">
                  <c:v>48.25400644263415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D826-446A-95E6-EA891D523E64}"/>
            </c:ext>
          </c:extLst>
        </c:ser>
        <c:ser>
          <c:idx val="12"/>
          <c:order val="12"/>
          <c:tx>
            <c:v>Aline</c:v>
          </c:tx>
          <c:spPr>
            <a:ln w="25400" cap="rnd">
              <a:noFill/>
              <a:prstDash val="dash"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2_main'!$B$27:$S$27</c:f>
              <c:numCache>
                <c:formatCode>General</c:formatCode>
                <c:ptCount val="18"/>
                <c:pt idx="11" formatCode="0.0">
                  <c:v>21.442688576536284</c:v>
                </c:pt>
                <c:pt idx="12" formatCode="0.0">
                  <c:v>21.442688576536284</c:v>
                </c:pt>
                <c:pt idx="13" formatCode="0.0">
                  <c:v>21.442688576536284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D-D826-446A-95E6-EA891D523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9192520"/>
        <c:axId val="326581600"/>
      </c:lineChart>
      <c:catAx>
        <c:axId val="239192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Driving distance (km)</a:t>
                </a:r>
              </a:p>
            </c:rich>
          </c:tx>
          <c:layout>
            <c:manualLayout>
              <c:xMode val="edge"/>
              <c:yMode val="edge"/>
              <c:x val="0.3010275709022705"/>
              <c:y val="0.913183382692787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  <a:alpha val="21000"/>
              </a:schemeClr>
            </a:solidFill>
            <a:round/>
          </a:ln>
          <a:effectLst/>
        </c:spPr>
        <c:txPr>
          <a:bodyPr rot="-15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26581600"/>
        <c:crosses val="autoZero"/>
        <c:auto val="1"/>
        <c:lblAlgn val="ctr"/>
        <c:lblOffset val="100"/>
        <c:noMultiLvlLbl val="0"/>
      </c:catAx>
      <c:valAx>
        <c:axId val="326581600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Emission (ton CO</a:t>
                </a:r>
                <a:r>
                  <a:rPr lang="en-GB" baseline="-25000" dirty="0"/>
                  <a:t>2</a:t>
                </a:r>
                <a:r>
                  <a:rPr lang="en-GB" dirty="0"/>
                  <a:t>-eq)</a:t>
                </a:r>
              </a:p>
            </c:rich>
          </c:tx>
          <c:layout>
            <c:manualLayout>
              <c:xMode val="edge"/>
              <c:yMode val="edge"/>
              <c:x val="1.061260790891785E-2"/>
              <c:y val="0.240078887221685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39192520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nb-NO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701033829511138"/>
          <c:y val="8.932035648434139E-2"/>
          <c:w val="0.75335409954774046"/>
          <c:h val="0.7316544544718200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'[benchmarking edit 4-2.xlsm]Hawkins vs VW'!$G$41</c:f>
              <c:strCache>
                <c:ptCount val="1"/>
                <c:pt idx="0">
                  <c:v>Battery</c:v>
                </c:pt>
              </c:strCache>
            </c:strRef>
          </c:tx>
          <c:invertIfNegative val="0"/>
          <c:val>
            <c:numRef>
              <c:f>'[benchmarking edit 4-2.xlsm]Hawkins vs VW'!$H$41</c:f>
              <c:numCache>
                <c:formatCode>0.0</c:formatCode>
                <c:ptCount val="1"/>
                <c:pt idx="0">
                  <c:v>4.6500000000000004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F2-4468-874E-7E62666378DC}"/>
            </c:ext>
          </c:extLst>
        </c:ser>
        <c:ser>
          <c:idx val="1"/>
          <c:order val="1"/>
          <c:tx>
            <c:strRef>
              <c:f>'[benchmarking edit 4-2.xlsm]Hawkins vs VW'!$G$42</c:f>
              <c:strCache>
                <c:ptCount val="1"/>
                <c:pt idx="0">
                  <c:v>Engine</c:v>
                </c:pt>
              </c:strCache>
            </c:strRef>
          </c:tx>
          <c:invertIfNegative val="0"/>
          <c:val>
            <c:numRef>
              <c:f>'[benchmarking edit 4-2.xlsm]Hawkins vs VW'!$H$42</c:f>
              <c:numCache>
                <c:formatCode>0.0</c:formatCode>
                <c:ptCount val="1"/>
                <c:pt idx="0">
                  <c:v>0.40500000000000003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F2-4468-874E-7E62666378DC}"/>
            </c:ext>
          </c:extLst>
        </c:ser>
        <c:ser>
          <c:idx val="2"/>
          <c:order val="2"/>
          <c:tx>
            <c:strRef>
              <c:f>'[benchmarking edit 4-2.xlsm]Hawkins vs VW'!$G$43</c:f>
              <c:strCache>
                <c:ptCount val="1"/>
                <c:pt idx="0">
                  <c:v>Other powertrain</c:v>
                </c:pt>
              </c:strCache>
            </c:strRef>
          </c:tx>
          <c:invertIfNegative val="0"/>
          <c:val>
            <c:numRef>
              <c:f>'[benchmarking edit 4-2.xlsm]Hawkins vs VW'!$H$43</c:f>
              <c:numCache>
                <c:formatCode>0.0</c:formatCode>
                <c:ptCount val="1"/>
                <c:pt idx="0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F2-4468-874E-7E62666378DC}"/>
            </c:ext>
          </c:extLst>
        </c:ser>
        <c:ser>
          <c:idx val="3"/>
          <c:order val="3"/>
          <c:tx>
            <c:strRef>
              <c:f>'[benchmarking edit 4-2.xlsm]Hawkins vs VW'!$G$44</c:f>
              <c:strCache>
                <c:ptCount val="1"/>
                <c:pt idx="0">
                  <c:v>Base vehicle</c:v>
                </c:pt>
              </c:strCache>
            </c:strRef>
          </c:tx>
          <c:invertIfNegative val="0"/>
          <c:val>
            <c:numRef>
              <c:f>'[benchmarking edit 4-2.xlsm]Hawkins vs VW'!$H$44</c:f>
              <c:numCache>
                <c:formatCode>0.0</c:formatCode>
                <c:ptCount val="1"/>
                <c:pt idx="0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F2-4468-874E-7E62666378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7207760"/>
        <c:axId val="347210896"/>
      </c:barChart>
      <c:catAx>
        <c:axId val="347207760"/>
        <c:scaling>
          <c:orientation val="minMax"/>
        </c:scaling>
        <c:delete val="0"/>
        <c:axPos val="l"/>
        <c:majorTickMark val="out"/>
        <c:minorTickMark val="none"/>
        <c:tickLblPos val="nextTo"/>
        <c:crossAx val="347210896"/>
        <c:crosses val="autoZero"/>
        <c:auto val="1"/>
        <c:lblAlgn val="ctr"/>
        <c:lblOffset val="100"/>
        <c:noMultiLvlLbl val="0"/>
      </c:catAx>
      <c:valAx>
        <c:axId val="347210896"/>
        <c:scaling>
          <c:orientation val="minMax"/>
        </c:scaling>
        <c:delete val="0"/>
        <c:axPos val="b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nb-NO"/>
          </a:p>
        </c:txPr>
        <c:crossAx val="3472077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6.7542837131896308E-2"/>
          <c:y val="0.15631062384759745"/>
          <c:w val="0.10758607109330212"/>
          <c:h val="0.70214474352046452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947102270129378E-2"/>
          <c:y val="4.5178812854815099E-2"/>
          <c:w val="0.85371057221902602"/>
          <c:h val="0.83956007154917911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trendline>
            <c:spPr>
              <a:ln w="9525">
                <a:prstDash val="lgDash"/>
              </a:ln>
            </c:spPr>
            <c:trendlineType val="linear"/>
            <c:dispRSqr val="0"/>
            <c:dispEq val="0"/>
          </c:trendline>
          <c:xVal>
            <c:numRef>
              <c:f>'[Results_manuscript.xlsx]Data_+_Fig. 1 (3)'!$B$2:$B$28</c:f>
              <c:numCache>
                <c:formatCode>General</c:formatCode>
                <c:ptCount val="22"/>
                <c:pt idx="0">
                  <c:v>900</c:v>
                </c:pt>
                <c:pt idx="1">
                  <c:v>1110</c:v>
                </c:pt>
                <c:pt idx="2">
                  <c:v>1120</c:v>
                </c:pt>
                <c:pt idx="3">
                  <c:v>1120</c:v>
                </c:pt>
                <c:pt idx="4">
                  <c:v>1139</c:v>
                </c:pt>
                <c:pt idx="5">
                  <c:v>1195</c:v>
                </c:pt>
                <c:pt idx="6">
                  <c:v>1490</c:v>
                </c:pt>
                <c:pt idx="7" formatCode="0">
                  <c:v>1501</c:v>
                </c:pt>
                <c:pt idx="8" formatCode="0">
                  <c:v>1503</c:v>
                </c:pt>
                <c:pt idx="9" formatCode="0">
                  <c:v>1542</c:v>
                </c:pt>
                <c:pt idx="10" formatCode="0">
                  <c:v>1548</c:v>
                </c:pt>
                <c:pt idx="11" formatCode="0">
                  <c:v>1585</c:v>
                </c:pt>
                <c:pt idx="12">
                  <c:v>1589</c:v>
                </c:pt>
                <c:pt idx="14" formatCode="0">
                  <c:v>1605</c:v>
                </c:pt>
                <c:pt idx="15">
                  <c:v>1615</c:v>
                </c:pt>
                <c:pt idx="16">
                  <c:v>1628</c:v>
                </c:pt>
                <c:pt idx="18">
                  <c:v>1725</c:v>
                </c:pt>
                <c:pt idx="19">
                  <c:v>1800</c:v>
                </c:pt>
                <c:pt idx="20">
                  <c:v>2025</c:v>
                </c:pt>
                <c:pt idx="21">
                  <c:v>2108</c:v>
                </c:pt>
              </c:numCache>
            </c:numRef>
          </c:xVal>
          <c:yVal>
            <c:numRef>
              <c:f>'[Results_manuscript.xlsx]Data_+_Fig. 1 (3)'!$C$2:$C$28</c:f>
              <c:numCache>
                <c:formatCode>0</c:formatCode>
                <c:ptCount val="22"/>
                <c:pt idx="0">
                  <c:v>151</c:v>
                </c:pt>
                <c:pt idx="1">
                  <c:v>135</c:v>
                </c:pt>
                <c:pt idx="2">
                  <c:v>135</c:v>
                </c:pt>
                <c:pt idx="3">
                  <c:v>126</c:v>
                </c:pt>
                <c:pt idx="4">
                  <c:v>117</c:v>
                </c:pt>
                <c:pt idx="5">
                  <c:v>129</c:v>
                </c:pt>
                <c:pt idx="6">
                  <c:v>147</c:v>
                </c:pt>
                <c:pt idx="7">
                  <c:v>155</c:v>
                </c:pt>
                <c:pt idx="8">
                  <c:v>146</c:v>
                </c:pt>
                <c:pt idx="9">
                  <c:v>165</c:v>
                </c:pt>
                <c:pt idx="10">
                  <c:v>150</c:v>
                </c:pt>
                <c:pt idx="11">
                  <c:v>127</c:v>
                </c:pt>
                <c:pt idx="12">
                  <c:v>210</c:v>
                </c:pt>
                <c:pt idx="14">
                  <c:v>140</c:v>
                </c:pt>
                <c:pt idx="15">
                  <c:v>154</c:v>
                </c:pt>
                <c:pt idx="16">
                  <c:v>210</c:v>
                </c:pt>
                <c:pt idx="18">
                  <c:v>166</c:v>
                </c:pt>
                <c:pt idx="19">
                  <c:v>140</c:v>
                </c:pt>
                <c:pt idx="20">
                  <c:v>188</c:v>
                </c:pt>
                <c:pt idx="21">
                  <c:v>204.11428571428576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CD2-423D-8670-FD8388840B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8388808"/>
        <c:axId val="348381360"/>
      </c:scatterChart>
      <c:valAx>
        <c:axId val="348388808"/>
        <c:scaling>
          <c:orientation val="minMax"/>
          <c:min val="8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Vehicle curb weight (kg)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nb-NO"/>
          </a:p>
        </c:txPr>
        <c:crossAx val="348381360"/>
        <c:crosses val="autoZero"/>
        <c:crossBetween val="midCat"/>
        <c:majorUnit val="100"/>
      </c:valAx>
      <c:valAx>
        <c:axId val="348381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noFill/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NEDC energy requirement (Wh/km)</a:t>
                </a:r>
              </a:p>
            </c:rich>
          </c:tx>
          <c:layout>
            <c:manualLayout>
              <c:xMode val="edge"/>
              <c:yMode val="edge"/>
              <c:x val="1.2702617456726142E-2"/>
              <c:y val="0.22647472360675994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nb-NO"/>
          </a:p>
        </c:txPr>
        <c:crossAx val="3483888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nb-NO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90087782582936"/>
          <c:y val="3.0205933957781383E-2"/>
          <c:w val="0.83830741940164366"/>
          <c:h val="0.8204063879862139"/>
        </c:manualLayout>
      </c:layout>
      <c:areaChart>
        <c:grouping val="stacked"/>
        <c:varyColors val="0"/>
        <c:ser>
          <c:idx val="4"/>
          <c:order val="10"/>
          <c:tx>
            <c:strRef>
              <c:f>'Fig. 2_main'!$A$35</c:f>
              <c:strCache>
                <c:ptCount val="1"/>
                <c:pt idx="0">
                  <c:v>A</c:v>
                </c:pt>
              </c:strCache>
            </c:strRef>
          </c:tx>
          <c:spPr>
            <a:noFill/>
            <a:ln>
              <a:noFill/>
            </a:ln>
            <a:effectLst/>
          </c:spPr>
          <c:dLbls>
            <c:dLbl>
              <c:idx val="0"/>
              <c:layout>
                <c:manualLayout>
                  <c:x val="0.13829830448382621"/>
                  <c:y val="-0.2411857702756846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1B-43C3-AE87-C804AE8E7A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2_main'!$B$35:$M$35</c:f>
              <c:numCache>
                <c:formatCode>0.0</c:formatCode>
                <c:ptCount val="12"/>
                <c:pt idx="0">
                  <c:v>3.637824303201239</c:v>
                </c:pt>
                <c:pt idx="1">
                  <c:v>3.637824303201239</c:v>
                </c:pt>
                <c:pt idx="2">
                  <c:v>6.1163378167147524</c:v>
                </c:pt>
                <c:pt idx="3">
                  <c:v>8.5948513302282663</c:v>
                </c:pt>
                <c:pt idx="4">
                  <c:v>11.073364843741778</c:v>
                </c:pt>
                <c:pt idx="5">
                  <c:v>13.551878357255292</c:v>
                </c:pt>
                <c:pt idx="6">
                  <c:v>16.030391870768806</c:v>
                </c:pt>
                <c:pt idx="7">
                  <c:v>18.508905384282318</c:v>
                </c:pt>
                <c:pt idx="8">
                  <c:v>20.98741889779583</c:v>
                </c:pt>
                <c:pt idx="9">
                  <c:v>23.465932411309346</c:v>
                </c:pt>
                <c:pt idx="10">
                  <c:v>25.944445924822858</c:v>
                </c:pt>
                <c:pt idx="11" formatCode="0.00">
                  <c:v>26.288346212059945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1B-43C3-AE87-C804AE8E7A50}"/>
            </c:ext>
          </c:extLst>
        </c:ser>
        <c:ser>
          <c:idx val="5"/>
          <c:order val="11"/>
          <c:tx>
            <c:strRef>
              <c:f>'Fig. 2_main'!$A$36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layout>
                <c:manualLayout>
                  <c:x val="0.14070351187784219"/>
                  <c:y val="-0.1135878719613238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1B-43C3-AE87-C804AE8E7A50}"/>
                </c:ext>
              </c:extLst>
            </c:dLbl>
            <c:dLbl>
              <c:idx val="11"/>
              <c:layout>
                <c:manualLayout>
                  <c:x val="1.202594118614027E-2"/>
                  <c:y val="-4.801136856097194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31B-43C3-AE87-C804AE8E7A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2_main'!$B$36:$M$36</c:f>
              <c:numCache>
                <c:formatCode>0.0</c:formatCode>
                <c:ptCount val="12"/>
                <c:pt idx="0">
                  <c:v>1.7708113686849898</c:v>
                </c:pt>
                <c:pt idx="1">
                  <c:v>1.7708113686849898</c:v>
                </c:pt>
                <c:pt idx="2">
                  <c:v>2.2767268792957776</c:v>
                </c:pt>
                <c:pt idx="3">
                  <c:v>2.7826423899065666</c:v>
                </c:pt>
                <c:pt idx="4">
                  <c:v>3.2885579005173557</c:v>
                </c:pt>
                <c:pt idx="5">
                  <c:v>3.7944734111281431</c:v>
                </c:pt>
                <c:pt idx="6">
                  <c:v>4.3003889217389322</c:v>
                </c:pt>
                <c:pt idx="7">
                  <c:v>4.806304432349723</c:v>
                </c:pt>
                <c:pt idx="8">
                  <c:v>5.3122199429605068</c:v>
                </c:pt>
                <c:pt idx="9">
                  <c:v>5.8181354535712941</c:v>
                </c:pt>
                <c:pt idx="10">
                  <c:v>6.324050964182085</c:v>
                </c:pt>
                <c:pt idx="11">
                  <c:v>6.4433764517547196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1B-43C3-AE87-C804AE8E7A50}"/>
            </c:ext>
          </c:extLst>
        </c:ser>
        <c:ser>
          <c:idx val="6"/>
          <c:order val="12"/>
          <c:tx>
            <c:strRef>
              <c:f>'Fig. 2_main'!$A$37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31B-43C3-AE87-C804AE8E7A5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31B-43C3-AE87-C804AE8E7A5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31B-43C3-AE87-C804AE8E7A5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31B-43C3-AE87-C804AE8E7A5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31B-43C3-AE87-C804AE8E7A5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31B-43C3-AE87-C804AE8E7A5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31B-43C3-AE87-C804AE8E7A5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31B-43C3-AE87-C804AE8E7A5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31B-43C3-AE87-C804AE8E7A50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31B-43C3-AE87-C804AE8E7A5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31B-43C3-AE87-C804AE8E7A50}"/>
                </c:ext>
              </c:extLst>
            </c:dLbl>
            <c:dLbl>
              <c:idx val="11"/>
              <c:layout>
                <c:manualLayout>
                  <c:x val="1.3228535304754306E-2"/>
                  <c:y val="-4.098531462521995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31B-43C3-AE87-C804AE8E7A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2_main'!$B$37:$M$37</c:f>
              <c:numCache>
                <c:formatCode>0.0</c:formatCode>
                <c:ptCount val="12"/>
                <c:pt idx="0">
                  <c:v>3.0738942459513137</c:v>
                </c:pt>
                <c:pt idx="1">
                  <c:v>3.0738942459513137</c:v>
                </c:pt>
                <c:pt idx="2">
                  <c:v>3.4035187843289201</c:v>
                </c:pt>
                <c:pt idx="3">
                  <c:v>3.7331433227065247</c:v>
                </c:pt>
                <c:pt idx="4">
                  <c:v>4.0627678610841311</c:v>
                </c:pt>
                <c:pt idx="5">
                  <c:v>4.3923923994617375</c:v>
                </c:pt>
                <c:pt idx="6">
                  <c:v>4.7220169378393422</c:v>
                </c:pt>
                <c:pt idx="7">
                  <c:v>5.0516414762169468</c:v>
                </c:pt>
                <c:pt idx="8">
                  <c:v>5.3812660145945586</c:v>
                </c:pt>
                <c:pt idx="9">
                  <c:v>5.7108905529721596</c:v>
                </c:pt>
                <c:pt idx="10">
                  <c:v>6.0405150913497678</c:v>
                </c:pt>
                <c:pt idx="11">
                  <c:v>6.1394163243031841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31B-43C3-AE87-C804AE8E7A50}"/>
            </c:ext>
          </c:extLst>
        </c:ser>
        <c:ser>
          <c:idx val="7"/>
          <c:order val="13"/>
          <c:tx>
            <c:strRef>
              <c:f>'Fig. 2_main'!$A$38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31B-43C3-AE87-C804AE8E7A5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31B-43C3-AE87-C804AE8E7A5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31B-43C3-AE87-C804AE8E7A5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31B-43C3-AE87-C804AE8E7A5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31B-43C3-AE87-C804AE8E7A5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31B-43C3-AE87-C804AE8E7A5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31B-43C3-AE87-C804AE8E7A5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31B-43C3-AE87-C804AE8E7A5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31B-43C3-AE87-C804AE8E7A50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31B-43C3-AE87-C804AE8E7A5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31B-43C3-AE87-C804AE8E7A50}"/>
                </c:ext>
              </c:extLst>
            </c:dLbl>
            <c:dLbl>
              <c:idx val="11"/>
              <c:layout>
                <c:manualLayout>
                  <c:x val="1.202594118614027E-2"/>
                  <c:y val="-6.5576503400351926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31B-43C3-AE87-C804AE8E7A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2_main'!$B$38:$M$38</c:f>
              <c:numCache>
                <c:formatCode>0.0</c:formatCode>
                <c:ptCount val="12"/>
                <c:pt idx="0">
                  <c:v>2.1259770266069022</c:v>
                </c:pt>
                <c:pt idx="1">
                  <c:v>2.1259770266069022</c:v>
                </c:pt>
                <c:pt idx="2">
                  <c:v>2.9190432052053179</c:v>
                </c:pt>
                <c:pt idx="3">
                  <c:v>3.7121093838037318</c:v>
                </c:pt>
                <c:pt idx="4">
                  <c:v>4.505175562402151</c:v>
                </c:pt>
                <c:pt idx="5">
                  <c:v>5.2982417410005631</c:v>
                </c:pt>
                <c:pt idx="6">
                  <c:v>6.0913079195989823</c:v>
                </c:pt>
                <c:pt idx="7">
                  <c:v>6.8843740981973944</c:v>
                </c:pt>
                <c:pt idx="8">
                  <c:v>7.6774402767958136</c:v>
                </c:pt>
                <c:pt idx="9">
                  <c:v>8.4705064553942293</c:v>
                </c:pt>
                <c:pt idx="10">
                  <c:v>9.263572633992645</c:v>
                </c:pt>
                <c:pt idx="11">
                  <c:v>9.3828674545163011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E31B-43C3-AE87-C804AE8E7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4320576"/>
        <c:axId val="444323712"/>
      </c:areaChart>
      <c:barChart>
        <c:barDir val="col"/>
        <c:grouping val="stacked"/>
        <c:varyColors val="0"/>
        <c:ser>
          <c:idx val="16"/>
          <c:order val="4"/>
          <c:tx>
            <c:strRef>
              <c:f>'Fig. 2_main'!$A$39:$B$39</c:f>
              <c:strCache>
                <c:ptCount val="2"/>
                <c:pt idx="0">
                  <c:v>Battery production</c:v>
                </c:pt>
              </c:strCache>
            </c:strRef>
          </c:tx>
          <c:spPr>
            <a:pattFill prst="pct90">
              <a:fgClr>
                <a:schemeClr val="accent5">
                  <a:lumMod val="50000"/>
                </a:schemeClr>
              </a:fgClr>
              <a:bgClr>
                <a:schemeClr val="accent5">
                  <a:lumMod val="60000"/>
                  <a:lumOff val="40000"/>
                </a:schemeClr>
              </a:bgClr>
            </a:patt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C-E31B-43C3-AE87-C804AE8E7A50}"/>
              </c:ext>
            </c:extLst>
          </c:dPt>
          <c:dPt>
            <c:idx val="1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8-E31B-43C3-AE87-C804AE8E7A50}"/>
              </c:ext>
            </c:extLst>
          </c:dPt>
          <c:dPt>
            <c:idx val="1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4-E31B-43C3-AE87-C804AE8E7A50}"/>
              </c:ext>
            </c:extLst>
          </c:dPt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2_main'!$C$39:$S$39</c:f>
              <c:numCache>
                <c:formatCode>General</c:formatCode>
                <c:ptCount val="17"/>
                <c:pt idx="13" formatCode="0.0">
                  <c:v>2.5094656689706567</c:v>
                </c:pt>
                <c:pt idx="14" formatCode="0.0">
                  <c:v>3.6427177257704426</c:v>
                </c:pt>
                <c:pt idx="15" formatCode="0.0">
                  <c:v>5.6506603483053324</c:v>
                </c:pt>
                <c:pt idx="16" formatCode="0.0">
                  <c:v>7.9590153095089002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E31B-43C3-AE87-C804AE8E7A50}"/>
            </c:ext>
          </c:extLst>
        </c:ser>
        <c:ser>
          <c:idx val="17"/>
          <c:order val="5"/>
          <c:tx>
            <c:strRef>
              <c:f>'Fig. 2_main'!$A$40:$B$40</c:f>
              <c:strCache>
                <c:ptCount val="2"/>
                <c:pt idx="0">
                  <c:v>Vehicle production</c:v>
                </c:pt>
              </c:strCache>
            </c:strRef>
          </c:tx>
          <c:spPr>
            <a:pattFill prst="pct80">
              <a:fgClr>
                <a:schemeClr val="accent5">
                  <a:lumMod val="75000"/>
                </a:schemeClr>
              </a:fgClr>
              <a:bgClr>
                <a:schemeClr val="accent5">
                  <a:lumMod val="60000"/>
                  <a:lumOff val="40000"/>
                </a:schemeClr>
              </a:bgClr>
            </a:patt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E31B-43C3-AE87-C804AE8E7A50}"/>
              </c:ext>
            </c:extLst>
          </c:dPt>
          <c:dPt>
            <c:idx val="1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E31B-43C3-AE87-C804AE8E7A50}"/>
              </c:ext>
            </c:extLst>
          </c:dPt>
          <c:dPt>
            <c:idx val="1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E31B-43C3-AE87-C804AE8E7A50}"/>
              </c:ext>
            </c:extLst>
          </c:dPt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2_main'!$C$40:$S$40</c:f>
              <c:numCache>
                <c:formatCode>General</c:formatCode>
                <c:ptCount val="17"/>
                <c:pt idx="13" formatCode="0.0">
                  <c:v>4.7893687391479869</c:v>
                </c:pt>
                <c:pt idx="14" formatCode="0.0">
                  <c:v>6.4656418123301025</c:v>
                </c:pt>
                <c:pt idx="15" formatCode="0.0">
                  <c:v>7.0376595795037504</c:v>
                </c:pt>
                <c:pt idx="16" formatCode="0.0">
                  <c:v>8.0215321241985311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E31B-43C3-AE87-C804AE8E7A50}"/>
            </c:ext>
          </c:extLst>
        </c:ser>
        <c:ser>
          <c:idx val="18"/>
          <c:order val="6"/>
          <c:tx>
            <c:strRef>
              <c:f>'Fig. 2_main'!$A$41:$B$41</c:f>
              <c:strCache>
                <c:ptCount val="2"/>
                <c:pt idx="0">
                  <c:v>Vehicle production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2_main'!$C$41:$S$41</c:f>
              <c:numCache>
                <c:formatCode>General</c:formatCode>
                <c:ptCount val="17"/>
              </c:numCache>
            </c:numRef>
          </c:val>
          <c:extLst>
            <c:ext xmlns:c16="http://schemas.microsoft.com/office/drawing/2014/chart" uri="{C3380CC4-5D6E-409C-BE32-E72D297353CC}">
              <c16:uniqueId val="{00000021-E31B-43C3-AE87-C804AE8E7A50}"/>
            </c:ext>
          </c:extLst>
        </c:ser>
        <c:ser>
          <c:idx val="19"/>
          <c:order val="7"/>
          <c:tx>
            <c:strRef>
              <c:f>'Fig. 2_main'!$A$42:$B$42</c:f>
              <c:strCache>
                <c:ptCount val="2"/>
                <c:pt idx="0">
                  <c:v>Use</c:v>
                </c:pt>
              </c:strCache>
            </c:strRef>
          </c:tx>
          <c:spPr>
            <a:pattFill prst="dkUpDiag">
              <a:fgClr>
                <a:srgbClr val="5C84CC"/>
              </a:fgClr>
              <a:bgClr>
                <a:srgbClr val="8AA7DA"/>
              </a:bgClr>
            </a:patt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A-E31B-43C3-AE87-C804AE8E7A50}"/>
              </c:ext>
            </c:extLst>
          </c:dPt>
          <c:dPt>
            <c:idx val="1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E31B-43C3-AE87-C804AE8E7A50}"/>
              </c:ext>
            </c:extLst>
          </c:dPt>
          <c:dPt>
            <c:idx val="1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E31B-43C3-AE87-C804AE8E7A50}"/>
              </c:ext>
            </c:extLst>
          </c:dPt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2_main'!$C$42:$S$42</c:f>
              <c:numCache>
                <c:formatCode>General</c:formatCode>
                <c:ptCount val="17"/>
                <c:pt idx="13" formatCode="0.0">
                  <c:v>13.668411852236842</c:v>
                </c:pt>
                <c:pt idx="14" formatCode="0.0">
                  <c:v>15.949786089078948</c:v>
                </c:pt>
                <c:pt idx="15" formatCode="0.0">
                  <c:v>17.375644987105261</c:v>
                </c:pt>
                <c:pt idx="16" formatCode="0.0">
                  <c:v>19.371847444342102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E31B-43C3-AE87-C804AE8E7A50}"/>
            </c:ext>
          </c:extLst>
        </c:ser>
        <c:ser>
          <c:idx val="20"/>
          <c:order val="8"/>
          <c:tx>
            <c:strRef>
              <c:f>'Fig. 2_main'!$A$43:$B$43</c:f>
              <c:strCache>
                <c:ptCount val="2"/>
                <c:pt idx="0">
                  <c:v>Use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2_main'!$C$43:$S$43</c:f>
              <c:numCache>
                <c:formatCode>General</c:formatCode>
                <c:ptCount val="17"/>
              </c:numCache>
            </c:numRef>
          </c:val>
          <c:extLst>
            <c:ext xmlns:c16="http://schemas.microsoft.com/office/drawing/2014/chart" uri="{C3380CC4-5D6E-409C-BE32-E72D297353CC}">
              <c16:uniqueId val="{00000023-E31B-43C3-AE87-C804AE8E7A50}"/>
            </c:ext>
          </c:extLst>
        </c:ser>
        <c:ser>
          <c:idx val="21"/>
          <c:order val="9"/>
          <c:tx>
            <c:strRef>
              <c:f>'Fig. 2_main'!$A$44:$B$44</c:f>
              <c:strCache>
                <c:ptCount val="2"/>
                <c:pt idx="0">
                  <c:v>EOL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E31B-43C3-AE87-C804AE8E7A50}"/>
              </c:ext>
            </c:extLst>
          </c:dPt>
          <c:dPt>
            <c:idx val="1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6-E31B-43C3-AE87-C804AE8E7A50}"/>
              </c:ext>
            </c:extLst>
          </c:dPt>
          <c:dPt>
            <c:idx val="1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2-E31B-43C3-AE87-C804AE8E7A50}"/>
              </c:ext>
            </c:extLst>
          </c:dPt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2_main'!$C$44:$S$44</c:f>
              <c:numCache>
                <c:formatCode>General</c:formatCode>
                <c:ptCount val="17"/>
                <c:pt idx="13" formatCode="0.0">
                  <c:v>0.47544231618079785</c:v>
                </c:pt>
                <c:pt idx="14" formatCode="0.0">
                  <c:v>0.64738341241186903</c:v>
                </c:pt>
                <c:pt idx="15" formatCode="0.0">
                  <c:v>0.7489525668300312</c:v>
                </c:pt>
                <c:pt idx="16" formatCode="0.0">
                  <c:v>0.89344045346895817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E31B-43C3-AE87-C804AE8E7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100"/>
        <c:axId val="444320576"/>
        <c:axId val="444323712"/>
      </c:barChart>
      <c:lineChart>
        <c:grouping val="standard"/>
        <c:varyColors val="0"/>
        <c:ser>
          <c:idx val="0"/>
          <c:order val="0"/>
          <c:tx>
            <c:strRef>
              <c:f>'Fig. 2_main'!$A$19</c:f>
              <c:strCache>
                <c:ptCount val="1"/>
                <c:pt idx="0">
                  <c:v>A - mini car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2_main'!$B$19:$M$19</c:f>
              <c:numCache>
                <c:formatCode>0.0</c:formatCode>
                <c:ptCount val="12"/>
                <c:pt idx="0">
                  <c:v>7.298834408118644</c:v>
                </c:pt>
                <c:pt idx="1">
                  <c:v>7.298834408118644</c:v>
                </c:pt>
                <c:pt idx="2">
                  <c:v>8.8175468361449596</c:v>
                </c:pt>
                <c:pt idx="3">
                  <c:v>10.336259264171275</c:v>
                </c:pt>
                <c:pt idx="4">
                  <c:v>11.854971692197591</c:v>
                </c:pt>
                <c:pt idx="5">
                  <c:v>13.373684120223906</c:v>
                </c:pt>
                <c:pt idx="6">
                  <c:v>14.892396548250222</c:v>
                </c:pt>
                <c:pt idx="7">
                  <c:v>16.411108976276537</c:v>
                </c:pt>
                <c:pt idx="8">
                  <c:v>17.929821404302857</c:v>
                </c:pt>
                <c:pt idx="9">
                  <c:v>19.448533832329169</c:v>
                </c:pt>
                <c:pt idx="10">
                  <c:v>20.967246260355488</c:v>
                </c:pt>
                <c:pt idx="11" formatCode="0.00000">
                  <c:v>21.442688576536284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E31B-43C3-AE87-C804AE8E7A50}"/>
            </c:ext>
          </c:extLst>
        </c:ser>
        <c:ser>
          <c:idx val="1"/>
          <c:order val="1"/>
          <c:tx>
            <c:strRef>
              <c:f>'Fig. 2_main'!$A$20</c:f>
              <c:strCache>
                <c:ptCount val="1"/>
                <c:pt idx="0">
                  <c:v>C - medium car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2_main'!$B$20:$M$20</c:f>
              <c:numCache>
                <c:formatCode>0.0</c:formatCode>
                <c:ptCount val="12"/>
                <c:pt idx="0">
                  <c:v>10.108359538100546</c:v>
                </c:pt>
                <c:pt idx="1">
                  <c:v>10.108359538100546</c:v>
                </c:pt>
                <c:pt idx="2">
                  <c:v>11.88055799244265</c:v>
                </c:pt>
                <c:pt idx="3">
                  <c:v>13.652756446784757</c:v>
                </c:pt>
                <c:pt idx="4">
                  <c:v>15.424954901126862</c:v>
                </c:pt>
                <c:pt idx="5">
                  <c:v>17.197153355468966</c:v>
                </c:pt>
                <c:pt idx="6">
                  <c:v>18.969351809811073</c:v>
                </c:pt>
                <c:pt idx="7">
                  <c:v>20.741550264153176</c:v>
                </c:pt>
                <c:pt idx="8">
                  <c:v>22.513748718495282</c:v>
                </c:pt>
                <c:pt idx="9">
                  <c:v>24.285947172837389</c:v>
                </c:pt>
                <c:pt idx="10">
                  <c:v>26.058145627179492</c:v>
                </c:pt>
                <c:pt idx="11">
                  <c:v>26.705529039591362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E31B-43C3-AE87-C804AE8E7A50}"/>
            </c:ext>
          </c:extLst>
        </c:ser>
        <c:ser>
          <c:idx val="2"/>
          <c:order val="2"/>
          <c:tx>
            <c:strRef>
              <c:f>'Fig. 2_main'!$A$21</c:f>
              <c:strCache>
                <c:ptCount val="1"/>
                <c:pt idx="0">
                  <c:v>D - large car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2_main'!$B$21:$M$21</c:f>
              <c:numCache>
                <c:formatCode>0.0</c:formatCode>
                <c:ptCount val="12"/>
                <c:pt idx="0">
                  <c:v>12.688319927809083</c:v>
                </c:pt>
                <c:pt idx="1">
                  <c:v>12.688319927809083</c:v>
                </c:pt>
                <c:pt idx="2">
                  <c:v>14.618947148598556</c:v>
                </c:pt>
                <c:pt idx="3">
                  <c:v>16.549574369388029</c:v>
                </c:pt>
                <c:pt idx="4">
                  <c:v>18.480201590177501</c:v>
                </c:pt>
                <c:pt idx="5">
                  <c:v>20.410828810966976</c:v>
                </c:pt>
                <c:pt idx="6">
                  <c:v>22.341456031756451</c:v>
                </c:pt>
                <c:pt idx="7">
                  <c:v>24.272083252545922</c:v>
                </c:pt>
                <c:pt idx="8">
                  <c:v>26.202710473335397</c:v>
                </c:pt>
                <c:pt idx="9">
                  <c:v>28.133337694124869</c:v>
                </c:pt>
                <c:pt idx="10">
                  <c:v>30.063964914914344</c:v>
                </c:pt>
                <c:pt idx="11">
                  <c:v>30.812917481744375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7-E31B-43C3-AE87-C804AE8E7A50}"/>
            </c:ext>
          </c:extLst>
        </c:ser>
        <c:ser>
          <c:idx val="3"/>
          <c:order val="3"/>
          <c:tx>
            <c:strRef>
              <c:f>'Fig. 2_main'!$A$22</c:f>
              <c:strCache>
                <c:ptCount val="1"/>
                <c:pt idx="0">
                  <c:v>F - luxury car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2_main'!$B$22:$M$22</c:f>
              <c:numCache>
                <c:formatCode>0.0</c:formatCode>
                <c:ptCount val="12"/>
                <c:pt idx="0">
                  <c:v>15.98054743370743</c:v>
                </c:pt>
                <c:pt idx="1">
                  <c:v>15.98054743370743</c:v>
                </c:pt>
                <c:pt idx="2">
                  <c:v>18.132974927523218</c:v>
                </c:pt>
                <c:pt idx="3">
                  <c:v>20.285402421339008</c:v>
                </c:pt>
                <c:pt idx="4">
                  <c:v>22.437829915154797</c:v>
                </c:pt>
                <c:pt idx="5">
                  <c:v>24.590257408970587</c:v>
                </c:pt>
                <c:pt idx="6">
                  <c:v>26.742684902786376</c:v>
                </c:pt>
                <c:pt idx="7">
                  <c:v>28.895112396602165</c:v>
                </c:pt>
                <c:pt idx="8">
                  <c:v>31.047539890417955</c:v>
                </c:pt>
                <c:pt idx="9">
                  <c:v>33.199967384233744</c:v>
                </c:pt>
                <c:pt idx="10">
                  <c:v>35.35239487804953</c:v>
                </c:pt>
                <c:pt idx="11">
                  <c:v>36.245835331518485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E31B-43C3-AE87-C804AE8E7A50}"/>
            </c:ext>
          </c:extLst>
        </c:ser>
        <c:ser>
          <c:idx val="8"/>
          <c:order val="14"/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ICEVs'!$G$16</c:f>
              <c:numCache>
                <c:formatCode>0.0</c:formatCode>
                <c:ptCount val="1"/>
                <c:pt idx="0">
                  <c:v>26.288346212059945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E31B-43C3-AE87-C804AE8E7A50}"/>
            </c:ext>
          </c:extLst>
        </c:ser>
        <c:ser>
          <c:idx val="9"/>
          <c:order val="15"/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ICEVs'!$G$17</c:f>
              <c:numCache>
                <c:formatCode>0.0</c:formatCode>
                <c:ptCount val="1"/>
                <c:pt idx="0">
                  <c:v>32.731722663814665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A-E31B-43C3-AE87-C804AE8E7A50}"/>
            </c:ext>
          </c:extLst>
        </c:ser>
        <c:ser>
          <c:idx val="10"/>
          <c:order val="16"/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ICEVs'!$G$18</c:f>
              <c:numCache>
                <c:formatCode>0.0</c:formatCode>
                <c:ptCount val="1"/>
                <c:pt idx="0">
                  <c:v>38.871138988117849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B-E31B-43C3-AE87-C804AE8E7A50}"/>
            </c:ext>
          </c:extLst>
        </c:ser>
        <c:ser>
          <c:idx val="11"/>
          <c:order val="17"/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ICEVs'!$G$19</c:f>
              <c:numCache>
                <c:formatCode>0.0</c:formatCode>
                <c:ptCount val="1"/>
                <c:pt idx="0">
                  <c:v>48.25400644263415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E31B-43C3-AE87-C804AE8E7A50}"/>
            </c:ext>
          </c:extLst>
        </c:ser>
        <c:ser>
          <c:idx val="12"/>
          <c:order val="18"/>
          <c:tx>
            <c:v>Aline</c:v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2_main'!$B$27:$S$27</c:f>
              <c:numCache>
                <c:formatCode>General</c:formatCode>
                <c:ptCount val="18"/>
                <c:pt idx="11" formatCode="0.0">
                  <c:v>21.442688576536284</c:v>
                </c:pt>
                <c:pt idx="12" formatCode="0.0">
                  <c:v>21.442688576536284</c:v>
                </c:pt>
                <c:pt idx="13" formatCode="0.0">
                  <c:v>21.442688576536284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D-E31B-43C3-AE87-C804AE8E7A50}"/>
            </c:ext>
          </c:extLst>
        </c:ser>
        <c:ser>
          <c:idx val="13"/>
          <c:order val="19"/>
          <c:tx>
            <c:v>cline</c:v>
          </c:tx>
          <c:spPr>
            <a:ln w="25400" cap="rnd">
              <a:noFill/>
              <a:prstDash val="dash"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2_main'!$B$28:$S$28</c:f>
              <c:numCache>
                <c:formatCode>General</c:formatCode>
                <c:ptCount val="18"/>
                <c:pt idx="11" formatCode="0.0">
                  <c:v>26.705529039591362</c:v>
                </c:pt>
                <c:pt idx="12" formatCode="0.0">
                  <c:v>26.705529039591362</c:v>
                </c:pt>
                <c:pt idx="13" formatCode="0.0">
                  <c:v>26.705529039591362</c:v>
                </c:pt>
                <c:pt idx="14" formatCode="0.0">
                  <c:v>26.705529039591362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E-E31B-43C3-AE87-C804AE8E7A50}"/>
            </c:ext>
          </c:extLst>
        </c:ser>
        <c:ser>
          <c:idx val="15"/>
          <c:order val="20"/>
          <c:tx>
            <c:v>fline</c:v>
          </c:tx>
          <c:spPr>
            <a:ln w="25400" cap="rnd">
              <a:noFill/>
              <a:prstDash val="dash"/>
              <a:round/>
            </a:ln>
            <a:effectLst/>
          </c:spPr>
          <c:marker>
            <c:symbol val="none"/>
          </c:marker>
          <c:val>
            <c:numRef>
              <c:f>'Fig. 2_main'!$B$30:$R$30</c:f>
              <c:numCache>
                <c:formatCode>General</c:formatCode>
                <c:ptCount val="17"/>
                <c:pt idx="11" formatCode="0.0">
                  <c:v>36.245835331518485</c:v>
                </c:pt>
                <c:pt idx="12" formatCode="0.0">
                  <c:v>36.245835331518485</c:v>
                </c:pt>
                <c:pt idx="13" formatCode="0.0">
                  <c:v>36.245835331518485</c:v>
                </c:pt>
                <c:pt idx="14" formatCode="0.0">
                  <c:v>36.245835331518485</c:v>
                </c:pt>
                <c:pt idx="15" formatCode="0.0">
                  <c:v>36.245835331518485</c:v>
                </c:pt>
                <c:pt idx="16" formatCode="0.0">
                  <c:v>36.245835331518485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0-E31B-43C3-AE87-C804AE8E7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4320576"/>
        <c:axId val="444323712"/>
      </c:lineChart>
      <c:catAx>
        <c:axId val="444320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Driving distance (km)</a:t>
                </a:r>
              </a:p>
            </c:rich>
          </c:tx>
          <c:layout>
            <c:manualLayout>
              <c:xMode val="edge"/>
              <c:yMode val="edge"/>
              <c:x val="0.3010275709022705"/>
              <c:y val="0.913183382692787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  <a:alpha val="21000"/>
              </a:schemeClr>
            </a:solidFill>
            <a:round/>
          </a:ln>
          <a:effectLst/>
        </c:spPr>
        <c:txPr>
          <a:bodyPr rot="-15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44323712"/>
        <c:crosses val="autoZero"/>
        <c:auto val="1"/>
        <c:lblAlgn val="ctr"/>
        <c:lblOffset val="100"/>
        <c:noMultiLvlLbl val="0"/>
      </c:catAx>
      <c:valAx>
        <c:axId val="444323712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Emission (ton CO</a:t>
                </a:r>
                <a:r>
                  <a:rPr lang="en-GB" baseline="-25000" dirty="0"/>
                  <a:t>2</a:t>
                </a:r>
                <a:r>
                  <a:rPr lang="en-GB" dirty="0"/>
                  <a:t>-eq)</a:t>
                </a:r>
              </a:p>
            </c:rich>
          </c:tx>
          <c:layout>
            <c:manualLayout>
              <c:xMode val="edge"/>
              <c:yMode val="edge"/>
              <c:x val="1.061260790891785E-2"/>
              <c:y val="0.240078887221685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44320576"/>
        <c:crossesAt val="1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</c:legendEntry>
      <c:legendEntry>
        <c:idx val="1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</c:legendEntry>
      <c:legendEntry>
        <c:idx val="13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0"/>
        <c:delete val="1"/>
      </c:legendEntry>
      <c:layout>
        <c:manualLayout>
          <c:xMode val="edge"/>
          <c:yMode val="edge"/>
          <c:x val="0"/>
          <c:y val="0.95665254351618945"/>
          <c:w val="0.67149204697053355"/>
          <c:h val="2.91252802544449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nb-NO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90087782582936"/>
          <c:y val="3.0205933957781383E-2"/>
          <c:w val="0.83830741940164366"/>
          <c:h val="0.8204063879862139"/>
        </c:manualLayout>
      </c:layout>
      <c:areaChart>
        <c:grouping val="stacked"/>
        <c:varyColors val="0"/>
        <c:ser>
          <c:idx val="4"/>
          <c:order val="10"/>
          <c:tx>
            <c:strRef>
              <c:f>'Fig. 2_main'!$A$35</c:f>
              <c:strCache>
                <c:ptCount val="1"/>
                <c:pt idx="0">
                  <c:v>A</c:v>
                </c:pt>
              </c:strCache>
            </c:strRef>
          </c:tx>
          <c:spPr>
            <a:noFill/>
            <a:ln>
              <a:noFill/>
            </a:ln>
            <a:effectLst/>
          </c:spPr>
          <c:dLbls>
            <c:dLbl>
              <c:idx val="0"/>
              <c:layout>
                <c:manualLayout>
                  <c:x val="0.13829830448382621"/>
                  <c:y val="-0.2411857702756846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E5C-4AC3-8586-76432F4000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2_main'!$B$35:$M$35</c:f>
              <c:numCache>
                <c:formatCode>0.0</c:formatCode>
                <c:ptCount val="12"/>
                <c:pt idx="0">
                  <c:v>3.637824303201239</c:v>
                </c:pt>
                <c:pt idx="1">
                  <c:v>3.637824303201239</c:v>
                </c:pt>
                <c:pt idx="2">
                  <c:v>6.1163378167147524</c:v>
                </c:pt>
                <c:pt idx="3">
                  <c:v>8.5948513302282663</c:v>
                </c:pt>
                <c:pt idx="4">
                  <c:v>11.073364843741778</c:v>
                </c:pt>
                <c:pt idx="5">
                  <c:v>13.551878357255292</c:v>
                </c:pt>
                <c:pt idx="6">
                  <c:v>16.030391870768806</c:v>
                </c:pt>
                <c:pt idx="7">
                  <c:v>18.508905384282318</c:v>
                </c:pt>
                <c:pt idx="8">
                  <c:v>20.98741889779583</c:v>
                </c:pt>
                <c:pt idx="9">
                  <c:v>23.465932411309346</c:v>
                </c:pt>
                <c:pt idx="10">
                  <c:v>25.944445924822858</c:v>
                </c:pt>
                <c:pt idx="11" formatCode="0.00">
                  <c:v>26.288346212059945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5C-4AC3-8586-76432F400062}"/>
            </c:ext>
          </c:extLst>
        </c:ser>
        <c:ser>
          <c:idx val="5"/>
          <c:order val="11"/>
          <c:tx>
            <c:strRef>
              <c:f>'Fig. 2_main'!$A$36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layout>
                <c:manualLayout>
                  <c:x val="0.14070351187784219"/>
                  <c:y val="-0.1135878719613238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E5C-4AC3-8586-76432F400062}"/>
                </c:ext>
              </c:extLst>
            </c:dLbl>
            <c:dLbl>
              <c:idx val="11"/>
              <c:layout>
                <c:manualLayout>
                  <c:x val="1.202594118614027E-2"/>
                  <c:y val="-4.801136856097194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5C-4AC3-8586-76432F4000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2_main'!$B$36:$M$36</c:f>
              <c:numCache>
                <c:formatCode>0.0</c:formatCode>
                <c:ptCount val="12"/>
                <c:pt idx="0">
                  <c:v>1.7708113686849898</c:v>
                </c:pt>
                <c:pt idx="1">
                  <c:v>1.7708113686849898</c:v>
                </c:pt>
                <c:pt idx="2">
                  <c:v>2.2767268792957776</c:v>
                </c:pt>
                <c:pt idx="3">
                  <c:v>2.7826423899065666</c:v>
                </c:pt>
                <c:pt idx="4">
                  <c:v>3.2885579005173557</c:v>
                </c:pt>
                <c:pt idx="5">
                  <c:v>3.7944734111281431</c:v>
                </c:pt>
                <c:pt idx="6">
                  <c:v>4.3003889217389322</c:v>
                </c:pt>
                <c:pt idx="7">
                  <c:v>4.806304432349723</c:v>
                </c:pt>
                <c:pt idx="8">
                  <c:v>5.3122199429605068</c:v>
                </c:pt>
                <c:pt idx="9">
                  <c:v>5.8181354535712941</c:v>
                </c:pt>
                <c:pt idx="10">
                  <c:v>6.324050964182085</c:v>
                </c:pt>
                <c:pt idx="11">
                  <c:v>6.4433764517547196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5C-4AC3-8586-76432F400062}"/>
            </c:ext>
          </c:extLst>
        </c:ser>
        <c:ser>
          <c:idx val="6"/>
          <c:order val="12"/>
          <c:tx>
            <c:strRef>
              <c:f>'Fig. 2_main'!$A$37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5C-4AC3-8586-76432F40006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E5C-4AC3-8586-76432F40006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E5C-4AC3-8586-76432F40006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E5C-4AC3-8586-76432F40006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E5C-4AC3-8586-76432F40006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E5C-4AC3-8586-76432F40006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E5C-4AC3-8586-76432F40006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E5C-4AC3-8586-76432F40006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E5C-4AC3-8586-76432F40006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E5C-4AC3-8586-76432F40006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E5C-4AC3-8586-76432F400062}"/>
                </c:ext>
              </c:extLst>
            </c:dLbl>
            <c:dLbl>
              <c:idx val="11"/>
              <c:layout>
                <c:manualLayout>
                  <c:x val="1.3228535304754306E-2"/>
                  <c:y val="-4.098531462521995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E5C-4AC3-8586-76432F4000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2_main'!$B$37:$M$37</c:f>
              <c:numCache>
                <c:formatCode>0.0</c:formatCode>
                <c:ptCount val="12"/>
                <c:pt idx="0">
                  <c:v>3.0738942459513137</c:v>
                </c:pt>
                <c:pt idx="1">
                  <c:v>3.0738942459513137</c:v>
                </c:pt>
                <c:pt idx="2">
                  <c:v>3.4035187843289201</c:v>
                </c:pt>
                <c:pt idx="3">
                  <c:v>3.7331433227065247</c:v>
                </c:pt>
                <c:pt idx="4">
                  <c:v>4.0627678610841311</c:v>
                </c:pt>
                <c:pt idx="5">
                  <c:v>4.3923923994617375</c:v>
                </c:pt>
                <c:pt idx="6">
                  <c:v>4.7220169378393422</c:v>
                </c:pt>
                <c:pt idx="7">
                  <c:v>5.0516414762169468</c:v>
                </c:pt>
                <c:pt idx="8">
                  <c:v>5.3812660145945586</c:v>
                </c:pt>
                <c:pt idx="9">
                  <c:v>5.7108905529721596</c:v>
                </c:pt>
                <c:pt idx="10">
                  <c:v>6.0405150913497678</c:v>
                </c:pt>
                <c:pt idx="11">
                  <c:v>6.1394163243031841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1E5C-4AC3-8586-76432F400062}"/>
            </c:ext>
          </c:extLst>
        </c:ser>
        <c:ser>
          <c:idx val="7"/>
          <c:order val="13"/>
          <c:tx>
            <c:strRef>
              <c:f>'Fig. 2_main'!$A$38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E5C-4AC3-8586-76432F40006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E5C-4AC3-8586-76432F40006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E5C-4AC3-8586-76432F40006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E5C-4AC3-8586-76432F40006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E5C-4AC3-8586-76432F40006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E5C-4AC3-8586-76432F40006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E5C-4AC3-8586-76432F40006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E5C-4AC3-8586-76432F40006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E5C-4AC3-8586-76432F40006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E5C-4AC3-8586-76432F40006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E5C-4AC3-8586-76432F400062}"/>
                </c:ext>
              </c:extLst>
            </c:dLbl>
            <c:dLbl>
              <c:idx val="11"/>
              <c:layout>
                <c:manualLayout>
                  <c:x val="1.202594118614027E-2"/>
                  <c:y val="-6.5576503400351926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E5C-4AC3-8586-76432F4000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2_main'!$B$38:$M$38</c:f>
              <c:numCache>
                <c:formatCode>0.0</c:formatCode>
                <c:ptCount val="12"/>
                <c:pt idx="0">
                  <c:v>2.1259770266069022</c:v>
                </c:pt>
                <c:pt idx="1">
                  <c:v>2.1259770266069022</c:v>
                </c:pt>
                <c:pt idx="2">
                  <c:v>2.9190432052053179</c:v>
                </c:pt>
                <c:pt idx="3">
                  <c:v>3.7121093838037318</c:v>
                </c:pt>
                <c:pt idx="4">
                  <c:v>4.505175562402151</c:v>
                </c:pt>
                <c:pt idx="5">
                  <c:v>5.2982417410005631</c:v>
                </c:pt>
                <c:pt idx="6">
                  <c:v>6.0913079195989823</c:v>
                </c:pt>
                <c:pt idx="7">
                  <c:v>6.8843740981973944</c:v>
                </c:pt>
                <c:pt idx="8">
                  <c:v>7.6774402767958136</c:v>
                </c:pt>
                <c:pt idx="9">
                  <c:v>8.4705064553942293</c:v>
                </c:pt>
                <c:pt idx="10">
                  <c:v>9.263572633992645</c:v>
                </c:pt>
                <c:pt idx="11">
                  <c:v>9.3828674545163011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1E5C-4AC3-8586-76432F4000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4320968"/>
        <c:axId val="444321360"/>
      </c:areaChart>
      <c:barChart>
        <c:barDir val="col"/>
        <c:grouping val="stacked"/>
        <c:varyColors val="0"/>
        <c:ser>
          <c:idx val="16"/>
          <c:order val="4"/>
          <c:tx>
            <c:strRef>
              <c:f>'Fig. 2_main'!$A$39:$B$39</c:f>
              <c:strCache>
                <c:ptCount val="2"/>
                <c:pt idx="0">
                  <c:v>Battery production</c:v>
                </c:pt>
              </c:strCache>
            </c:strRef>
          </c:tx>
          <c:spPr>
            <a:pattFill prst="pct90">
              <a:fgClr>
                <a:schemeClr val="accent5">
                  <a:lumMod val="50000"/>
                </a:schemeClr>
              </a:fgClr>
              <a:bgClr>
                <a:schemeClr val="accent5">
                  <a:lumMod val="60000"/>
                  <a:lumOff val="40000"/>
                </a:schemeClr>
              </a:bgClr>
            </a:pattFill>
            <a:ln>
              <a:noFill/>
            </a:ln>
            <a:effectLst/>
          </c:spPr>
          <c:invertIfNegative val="0"/>
          <c:dPt>
            <c:idx val="1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1E5C-4AC3-8586-76432F400062}"/>
              </c:ext>
            </c:extLst>
          </c:dPt>
          <c:dPt>
            <c:idx val="1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1E5C-4AC3-8586-76432F400062}"/>
              </c:ext>
            </c:extLst>
          </c:dPt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2_main'!$C$39:$S$39</c:f>
              <c:numCache>
                <c:formatCode>General</c:formatCode>
                <c:ptCount val="17"/>
                <c:pt idx="13" formatCode="0.0">
                  <c:v>2.5094656689706567</c:v>
                </c:pt>
                <c:pt idx="14" formatCode="0.0">
                  <c:v>3.6427177257704426</c:v>
                </c:pt>
                <c:pt idx="15" formatCode="0.0">
                  <c:v>5.6506603483053324</c:v>
                </c:pt>
                <c:pt idx="16" formatCode="0.0">
                  <c:v>7.9590153095089002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1E5C-4AC3-8586-76432F400062}"/>
            </c:ext>
          </c:extLst>
        </c:ser>
        <c:ser>
          <c:idx val="17"/>
          <c:order val="5"/>
          <c:tx>
            <c:strRef>
              <c:f>'Fig. 2_main'!$A$40:$B$40</c:f>
              <c:strCache>
                <c:ptCount val="2"/>
                <c:pt idx="0">
                  <c:v>Vehicle production</c:v>
                </c:pt>
              </c:strCache>
            </c:strRef>
          </c:tx>
          <c:spPr>
            <a:pattFill prst="pct80">
              <a:fgClr>
                <a:schemeClr val="accent5">
                  <a:lumMod val="75000"/>
                </a:schemeClr>
              </a:fgClr>
              <a:bgClr>
                <a:schemeClr val="accent5">
                  <a:lumMod val="60000"/>
                  <a:lumOff val="40000"/>
                </a:schemeClr>
              </a:bgClr>
            </a:pattFill>
            <a:ln>
              <a:noFill/>
            </a:ln>
            <a:effectLst/>
          </c:spPr>
          <c:invertIfNegative val="0"/>
          <c:dPt>
            <c:idx val="1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1E5C-4AC3-8586-76432F400062}"/>
              </c:ext>
            </c:extLst>
          </c:dPt>
          <c:dPt>
            <c:idx val="1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1E5C-4AC3-8586-76432F400062}"/>
              </c:ext>
            </c:extLst>
          </c:dPt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2_main'!$C$40:$S$40</c:f>
              <c:numCache>
                <c:formatCode>General</c:formatCode>
                <c:ptCount val="17"/>
                <c:pt idx="13" formatCode="0.0">
                  <c:v>4.7893687391479869</c:v>
                </c:pt>
                <c:pt idx="14" formatCode="0.0">
                  <c:v>6.4656418123301025</c:v>
                </c:pt>
                <c:pt idx="15" formatCode="0.0">
                  <c:v>7.0376595795037504</c:v>
                </c:pt>
                <c:pt idx="16" formatCode="0.0">
                  <c:v>8.0215321241985311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1E5C-4AC3-8586-76432F400062}"/>
            </c:ext>
          </c:extLst>
        </c:ser>
        <c:ser>
          <c:idx val="18"/>
          <c:order val="6"/>
          <c:tx>
            <c:strRef>
              <c:f>'Fig. 2_main'!$A$41:$B$41</c:f>
              <c:strCache>
                <c:ptCount val="2"/>
                <c:pt idx="0">
                  <c:v>Vehicle production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2_main'!$C$41:$S$41</c:f>
              <c:numCache>
                <c:formatCode>General</c:formatCode>
                <c:ptCount val="17"/>
              </c:numCache>
            </c:numRef>
          </c:val>
          <c:extLst>
            <c:ext xmlns:c16="http://schemas.microsoft.com/office/drawing/2014/chart" uri="{C3380CC4-5D6E-409C-BE32-E72D297353CC}">
              <c16:uniqueId val="{00000029-1E5C-4AC3-8586-76432F400062}"/>
            </c:ext>
          </c:extLst>
        </c:ser>
        <c:ser>
          <c:idx val="19"/>
          <c:order val="7"/>
          <c:tx>
            <c:strRef>
              <c:f>'Fig. 2_main'!$A$42:$B$42</c:f>
              <c:strCache>
                <c:ptCount val="2"/>
                <c:pt idx="0">
                  <c:v>Use</c:v>
                </c:pt>
              </c:strCache>
            </c:strRef>
          </c:tx>
          <c:spPr>
            <a:pattFill prst="dkUpDiag">
              <a:fgClr>
                <a:srgbClr val="5C84CC"/>
              </a:fgClr>
              <a:bgClr>
                <a:srgbClr val="8AA7DA"/>
              </a:bgClr>
            </a:pattFill>
            <a:ln>
              <a:noFill/>
            </a:ln>
            <a:effectLst/>
          </c:spPr>
          <c:invertIfNegative val="0"/>
          <c:dPt>
            <c:idx val="1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1E5C-4AC3-8586-76432F400062}"/>
              </c:ext>
            </c:extLst>
          </c:dPt>
          <c:dPt>
            <c:idx val="1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1E5C-4AC3-8586-76432F400062}"/>
              </c:ext>
            </c:extLst>
          </c:dPt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2_main'!$C$42:$S$42</c:f>
              <c:numCache>
                <c:formatCode>General</c:formatCode>
                <c:ptCount val="17"/>
                <c:pt idx="13" formatCode="0.0">
                  <c:v>13.668411852236842</c:v>
                </c:pt>
                <c:pt idx="14" formatCode="0.0">
                  <c:v>15.949786089078948</c:v>
                </c:pt>
                <c:pt idx="15" formatCode="0.0">
                  <c:v>17.375644987105261</c:v>
                </c:pt>
                <c:pt idx="16" formatCode="0.0">
                  <c:v>19.371847444342102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1E5C-4AC3-8586-76432F400062}"/>
            </c:ext>
          </c:extLst>
        </c:ser>
        <c:ser>
          <c:idx val="20"/>
          <c:order val="8"/>
          <c:tx>
            <c:strRef>
              <c:f>'Fig. 2_main'!$A$43:$B$43</c:f>
              <c:strCache>
                <c:ptCount val="2"/>
                <c:pt idx="0">
                  <c:v>Use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2_main'!$C$43:$S$43</c:f>
              <c:numCache>
                <c:formatCode>General</c:formatCode>
                <c:ptCount val="17"/>
              </c:numCache>
            </c:numRef>
          </c:val>
          <c:extLst>
            <c:ext xmlns:c16="http://schemas.microsoft.com/office/drawing/2014/chart" uri="{C3380CC4-5D6E-409C-BE32-E72D297353CC}">
              <c16:uniqueId val="{0000002F-1E5C-4AC3-8586-76432F400062}"/>
            </c:ext>
          </c:extLst>
        </c:ser>
        <c:ser>
          <c:idx val="21"/>
          <c:order val="9"/>
          <c:tx>
            <c:strRef>
              <c:f>'Fig. 2_main'!$A$44:$B$44</c:f>
              <c:strCache>
                <c:ptCount val="2"/>
                <c:pt idx="0">
                  <c:v>EOL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1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1E5C-4AC3-8586-76432F400062}"/>
              </c:ext>
            </c:extLst>
          </c:dPt>
          <c:dPt>
            <c:idx val="1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1E5C-4AC3-8586-76432F400062}"/>
              </c:ext>
            </c:extLst>
          </c:dPt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2_main'!$C$44:$S$44</c:f>
              <c:numCache>
                <c:formatCode>General</c:formatCode>
                <c:ptCount val="17"/>
                <c:pt idx="13" formatCode="0.0">
                  <c:v>0.47544231618079785</c:v>
                </c:pt>
                <c:pt idx="14" formatCode="0.0">
                  <c:v>0.64738341241186903</c:v>
                </c:pt>
                <c:pt idx="15" formatCode="0.0">
                  <c:v>0.7489525668300312</c:v>
                </c:pt>
                <c:pt idx="16" formatCode="0.0">
                  <c:v>0.89344045346895817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1E5C-4AC3-8586-76432F4000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100"/>
        <c:axId val="444320968"/>
        <c:axId val="444321360"/>
      </c:barChart>
      <c:lineChart>
        <c:grouping val="standard"/>
        <c:varyColors val="0"/>
        <c:ser>
          <c:idx val="0"/>
          <c:order val="0"/>
          <c:tx>
            <c:strRef>
              <c:f>'Fig. 2_main'!$A$19</c:f>
              <c:strCache>
                <c:ptCount val="1"/>
                <c:pt idx="0">
                  <c:v>A - mini car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2_main'!$B$19:$M$19</c:f>
              <c:numCache>
                <c:formatCode>0.0</c:formatCode>
                <c:ptCount val="12"/>
                <c:pt idx="0">
                  <c:v>7.298834408118644</c:v>
                </c:pt>
                <c:pt idx="1">
                  <c:v>7.298834408118644</c:v>
                </c:pt>
                <c:pt idx="2">
                  <c:v>8.8175468361449596</c:v>
                </c:pt>
                <c:pt idx="3">
                  <c:v>10.336259264171275</c:v>
                </c:pt>
                <c:pt idx="4">
                  <c:v>11.854971692197591</c:v>
                </c:pt>
                <c:pt idx="5">
                  <c:v>13.373684120223906</c:v>
                </c:pt>
                <c:pt idx="6">
                  <c:v>14.892396548250222</c:v>
                </c:pt>
                <c:pt idx="7">
                  <c:v>16.411108976276537</c:v>
                </c:pt>
                <c:pt idx="8">
                  <c:v>17.929821404302857</c:v>
                </c:pt>
                <c:pt idx="9">
                  <c:v>19.448533832329169</c:v>
                </c:pt>
                <c:pt idx="10">
                  <c:v>20.967246260355488</c:v>
                </c:pt>
                <c:pt idx="11" formatCode="0.00000">
                  <c:v>21.442688576536284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5-1E5C-4AC3-8586-76432F400062}"/>
            </c:ext>
          </c:extLst>
        </c:ser>
        <c:ser>
          <c:idx val="1"/>
          <c:order val="1"/>
          <c:tx>
            <c:strRef>
              <c:f>'Fig. 2_main'!$A$20</c:f>
              <c:strCache>
                <c:ptCount val="1"/>
                <c:pt idx="0">
                  <c:v>C - medium car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2_main'!$B$20:$M$20</c:f>
              <c:numCache>
                <c:formatCode>0.0</c:formatCode>
                <c:ptCount val="12"/>
                <c:pt idx="0">
                  <c:v>10.108359538100546</c:v>
                </c:pt>
                <c:pt idx="1">
                  <c:v>10.108359538100546</c:v>
                </c:pt>
                <c:pt idx="2">
                  <c:v>11.88055799244265</c:v>
                </c:pt>
                <c:pt idx="3">
                  <c:v>13.652756446784757</c:v>
                </c:pt>
                <c:pt idx="4">
                  <c:v>15.424954901126862</c:v>
                </c:pt>
                <c:pt idx="5">
                  <c:v>17.197153355468966</c:v>
                </c:pt>
                <c:pt idx="6">
                  <c:v>18.969351809811073</c:v>
                </c:pt>
                <c:pt idx="7">
                  <c:v>20.741550264153176</c:v>
                </c:pt>
                <c:pt idx="8">
                  <c:v>22.513748718495282</c:v>
                </c:pt>
                <c:pt idx="9">
                  <c:v>24.285947172837389</c:v>
                </c:pt>
                <c:pt idx="10">
                  <c:v>26.058145627179492</c:v>
                </c:pt>
                <c:pt idx="11">
                  <c:v>26.705529039591362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6-1E5C-4AC3-8586-76432F400062}"/>
            </c:ext>
          </c:extLst>
        </c:ser>
        <c:ser>
          <c:idx val="2"/>
          <c:order val="2"/>
          <c:tx>
            <c:strRef>
              <c:f>'Fig. 2_main'!$A$21</c:f>
              <c:strCache>
                <c:ptCount val="1"/>
                <c:pt idx="0">
                  <c:v>D - large car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2_main'!$B$21:$M$21</c:f>
              <c:numCache>
                <c:formatCode>0.0</c:formatCode>
                <c:ptCount val="12"/>
                <c:pt idx="0">
                  <c:v>12.688319927809083</c:v>
                </c:pt>
                <c:pt idx="1">
                  <c:v>12.688319927809083</c:v>
                </c:pt>
                <c:pt idx="2">
                  <c:v>14.618947148598556</c:v>
                </c:pt>
                <c:pt idx="3">
                  <c:v>16.549574369388029</c:v>
                </c:pt>
                <c:pt idx="4">
                  <c:v>18.480201590177501</c:v>
                </c:pt>
                <c:pt idx="5">
                  <c:v>20.410828810966976</c:v>
                </c:pt>
                <c:pt idx="6">
                  <c:v>22.341456031756451</c:v>
                </c:pt>
                <c:pt idx="7">
                  <c:v>24.272083252545922</c:v>
                </c:pt>
                <c:pt idx="8">
                  <c:v>26.202710473335397</c:v>
                </c:pt>
                <c:pt idx="9">
                  <c:v>28.133337694124869</c:v>
                </c:pt>
                <c:pt idx="10">
                  <c:v>30.063964914914344</c:v>
                </c:pt>
                <c:pt idx="11">
                  <c:v>30.812917481744375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7-1E5C-4AC3-8586-76432F400062}"/>
            </c:ext>
          </c:extLst>
        </c:ser>
        <c:ser>
          <c:idx val="3"/>
          <c:order val="3"/>
          <c:tx>
            <c:strRef>
              <c:f>'Fig. 2_main'!$A$22</c:f>
              <c:strCache>
                <c:ptCount val="1"/>
                <c:pt idx="0">
                  <c:v>F - luxury car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2_main'!$B$22:$M$22</c:f>
              <c:numCache>
                <c:formatCode>0.0</c:formatCode>
                <c:ptCount val="12"/>
                <c:pt idx="0">
                  <c:v>15.98054743370743</c:v>
                </c:pt>
                <c:pt idx="1">
                  <c:v>15.98054743370743</c:v>
                </c:pt>
                <c:pt idx="2">
                  <c:v>18.132974927523218</c:v>
                </c:pt>
                <c:pt idx="3">
                  <c:v>20.285402421339008</c:v>
                </c:pt>
                <c:pt idx="4">
                  <c:v>22.437829915154797</c:v>
                </c:pt>
                <c:pt idx="5">
                  <c:v>24.590257408970587</c:v>
                </c:pt>
                <c:pt idx="6">
                  <c:v>26.742684902786376</c:v>
                </c:pt>
                <c:pt idx="7">
                  <c:v>28.895112396602165</c:v>
                </c:pt>
                <c:pt idx="8">
                  <c:v>31.047539890417955</c:v>
                </c:pt>
                <c:pt idx="9">
                  <c:v>33.199967384233744</c:v>
                </c:pt>
                <c:pt idx="10">
                  <c:v>35.35239487804953</c:v>
                </c:pt>
                <c:pt idx="11">
                  <c:v>36.245835331518485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8-1E5C-4AC3-8586-76432F400062}"/>
            </c:ext>
          </c:extLst>
        </c:ser>
        <c:ser>
          <c:idx val="8"/>
          <c:order val="14"/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ICEVs'!$G$16</c:f>
              <c:numCache>
                <c:formatCode>0.0</c:formatCode>
                <c:ptCount val="1"/>
                <c:pt idx="0">
                  <c:v>26.288346212059945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9-1E5C-4AC3-8586-76432F400062}"/>
            </c:ext>
          </c:extLst>
        </c:ser>
        <c:ser>
          <c:idx val="9"/>
          <c:order val="15"/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ICEVs'!$G$17</c:f>
              <c:numCache>
                <c:formatCode>0.0</c:formatCode>
                <c:ptCount val="1"/>
                <c:pt idx="0">
                  <c:v>32.731722663814665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A-1E5C-4AC3-8586-76432F400062}"/>
            </c:ext>
          </c:extLst>
        </c:ser>
        <c:ser>
          <c:idx val="10"/>
          <c:order val="16"/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ICEVs'!$G$18</c:f>
              <c:numCache>
                <c:formatCode>0.0</c:formatCode>
                <c:ptCount val="1"/>
                <c:pt idx="0">
                  <c:v>38.871138988117849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B-1E5C-4AC3-8586-76432F400062}"/>
            </c:ext>
          </c:extLst>
        </c:ser>
        <c:ser>
          <c:idx val="11"/>
          <c:order val="17"/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ICEVs'!$G$19</c:f>
              <c:numCache>
                <c:formatCode>0.0</c:formatCode>
                <c:ptCount val="1"/>
                <c:pt idx="0">
                  <c:v>48.25400644263415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C-1E5C-4AC3-8586-76432F400062}"/>
            </c:ext>
          </c:extLst>
        </c:ser>
        <c:ser>
          <c:idx val="12"/>
          <c:order val="18"/>
          <c:tx>
            <c:v>Aline</c:v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2_main'!$B$27:$S$27</c:f>
              <c:numCache>
                <c:formatCode>General</c:formatCode>
                <c:ptCount val="18"/>
                <c:pt idx="11" formatCode="0.0">
                  <c:v>21.442688576536284</c:v>
                </c:pt>
                <c:pt idx="12" formatCode="0.0">
                  <c:v>21.442688576536284</c:v>
                </c:pt>
                <c:pt idx="13" formatCode="0.0">
                  <c:v>21.442688576536284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D-1E5C-4AC3-8586-76432F400062}"/>
            </c:ext>
          </c:extLst>
        </c:ser>
        <c:ser>
          <c:idx val="13"/>
          <c:order val="19"/>
          <c:tx>
            <c:v>cline</c:v>
          </c:tx>
          <c:spPr>
            <a:ln w="25400" cap="rnd">
              <a:solidFill>
                <a:schemeClr val="accent5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2_main'!$B$28:$S$28</c:f>
              <c:numCache>
                <c:formatCode>General</c:formatCode>
                <c:ptCount val="18"/>
                <c:pt idx="11" formatCode="0.0">
                  <c:v>26.705529039591362</c:v>
                </c:pt>
                <c:pt idx="12" formatCode="0.0">
                  <c:v>26.705529039591362</c:v>
                </c:pt>
                <c:pt idx="13" formatCode="0.0">
                  <c:v>26.705529039591362</c:v>
                </c:pt>
                <c:pt idx="14" formatCode="0.0">
                  <c:v>26.705529039591362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E-1E5C-4AC3-8586-76432F400062}"/>
            </c:ext>
          </c:extLst>
        </c:ser>
        <c:ser>
          <c:idx val="15"/>
          <c:order val="20"/>
          <c:tx>
            <c:v>fline</c:v>
          </c:tx>
          <c:spPr>
            <a:ln w="25400" cap="rnd">
              <a:noFill/>
              <a:prstDash val="dash"/>
              <a:round/>
            </a:ln>
            <a:effectLst/>
          </c:spPr>
          <c:marker>
            <c:symbol val="none"/>
          </c:marker>
          <c:val>
            <c:numRef>
              <c:f>'Fig. 2_main'!$B$30:$R$30</c:f>
              <c:numCache>
                <c:formatCode>General</c:formatCode>
                <c:ptCount val="17"/>
                <c:pt idx="11" formatCode="0.0">
                  <c:v>36.245835331518485</c:v>
                </c:pt>
                <c:pt idx="12" formatCode="0.0">
                  <c:v>36.245835331518485</c:v>
                </c:pt>
                <c:pt idx="13" formatCode="0.0">
                  <c:v>36.245835331518485</c:v>
                </c:pt>
                <c:pt idx="14" formatCode="0.0">
                  <c:v>36.245835331518485</c:v>
                </c:pt>
                <c:pt idx="15" formatCode="0.0">
                  <c:v>36.245835331518485</c:v>
                </c:pt>
                <c:pt idx="16" formatCode="0.0">
                  <c:v>36.245835331518485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F-1E5C-4AC3-8586-76432F4000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4320968"/>
        <c:axId val="444321360"/>
      </c:lineChart>
      <c:catAx>
        <c:axId val="444320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Driving distance (km)</a:t>
                </a:r>
              </a:p>
            </c:rich>
          </c:tx>
          <c:layout>
            <c:manualLayout>
              <c:xMode val="edge"/>
              <c:yMode val="edge"/>
              <c:x val="0.3010275709022705"/>
              <c:y val="0.913183382692787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  <a:alpha val="21000"/>
              </a:schemeClr>
            </a:solidFill>
            <a:round/>
          </a:ln>
          <a:effectLst/>
        </c:spPr>
        <c:txPr>
          <a:bodyPr rot="-15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44321360"/>
        <c:crosses val="autoZero"/>
        <c:auto val="1"/>
        <c:lblAlgn val="ctr"/>
        <c:lblOffset val="100"/>
        <c:noMultiLvlLbl val="0"/>
      </c:catAx>
      <c:valAx>
        <c:axId val="444321360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Emission (ton CO</a:t>
                </a:r>
                <a:r>
                  <a:rPr lang="en-GB" baseline="-25000" dirty="0"/>
                  <a:t>2</a:t>
                </a:r>
                <a:r>
                  <a:rPr lang="en-GB" dirty="0"/>
                  <a:t>-eq)</a:t>
                </a:r>
              </a:p>
            </c:rich>
          </c:tx>
          <c:layout>
            <c:manualLayout>
              <c:xMode val="edge"/>
              <c:yMode val="edge"/>
              <c:x val="1.061260790891785E-2"/>
              <c:y val="0.240078887221685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44320968"/>
        <c:crossesAt val="1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</c:legendEntry>
      <c:legendEntry>
        <c:idx val="13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0"/>
        <c:delete val="1"/>
      </c:legendEntry>
      <c:layout>
        <c:manualLayout>
          <c:xMode val="edge"/>
          <c:yMode val="edge"/>
          <c:x val="0"/>
          <c:y val="0.95665254351618945"/>
          <c:w val="0.67149204697053355"/>
          <c:h val="2.91252802544449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nb-NO"/>
    </a:p>
  </c:txPr>
  <c:externalData r:id="rId4">
    <c:autoUpdate val="0"/>
  </c:externalData>
  <c:userShapes r:id="rId5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90087782582936"/>
          <c:y val="3.0205933957781383E-2"/>
          <c:w val="0.83830741940164366"/>
          <c:h val="0.8204063879862139"/>
        </c:manualLayout>
      </c:layout>
      <c:areaChart>
        <c:grouping val="stacked"/>
        <c:varyColors val="0"/>
        <c:ser>
          <c:idx val="4"/>
          <c:order val="10"/>
          <c:tx>
            <c:strRef>
              <c:f>'Fig. 2_main'!$A$35</c:f>
              <c:strCache>
                <c:ptCount val="1"/>
                <c:pt idx="0">
                  <c:v>A</c:v>
                </c:pt>
              </c:strCache>
            </c:strRef>
          </c:tx>
          <c:spPr>
            <a:noFill/>
            <a:ln>
              <a:noFill/>
            </a:ln>
            <a:effectLst/>
          </c:spPr>
          <c:dLbls>
            <c:dLbl>
              <c:idx val="0"/>
              <c:layout>
                <c:manualLayout>
                  <c:x val="0.13829830448382621"/>
                  <c:y val="-0.2411857702756846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FC-429C-A12A-7473DAE87B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2_main'!$B$35:$M$35</c:f>
              <c:numCache>
                <c:formatCode>0.0</c:formatCode>
                <c:ptCount val="12"/>
                <c:pt idx="0">
                  <c:v>3.637824303201239</c:v>
                </c:pt>
                <c:pt idx="1">
                  <c:v>3.637824303201239</c:v>
                </c:pt>
                <c:pt idx="2">
                  <c:v>6.1163378167147524</c:v>
                </c:pt>
                <c:pt idx="3">
                  <c:v>8.5948513302282663</c:v>
                </c:pt>
                <c:pt idx="4">
                  <c:v>11.073364843741778</c:v>
                </c:pt>
                <c:pt idx="5">
                  <c:v>13.551878357255292</c:v>
                </c:pt>
                <c:pt idx="6">
                  <c:v>16.030391870768806</c:v>
                </c:pt>
                <c:pt idx="7">
                  <c:v>18.508905384282318</c:v>
                </c:pt>
                <c:pt idx="8">
                  <c:v>20.98741889779583</c:v>
                </c:pt>
                <c:pt idx="9">
                  <c:v>23.465932411309346</c:v>
                </c:pt>
                <c:pt idx="10">
                  <c:v>25.944445924822858</c:v>
                </c:pt>
                <c:pt idx="11" formatCode="0.00">
                  <c:v>26.288346212059945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FC-429C-A12A-7473DAE87BA2}"/>
            </c:ext>
          </c:extLst>
        </c:ser>
        <c:ser>
          <c:idx val="5"/>
          <c:order val="11"/>
          <c:tx>
            <c:strRef>
              <c:f>'Fig. 2_main'!$A$36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layout>
                <c:manualLayout>
                  <c:x val="0.14070351187784219"/>
                  <c:y val="-0.1135878719613238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FC-429C-A12A-7473DAE87BA2}"/>
                </c:ext>
              </c:extLst>
            </c:dLbl>
            <c:dLbl>
              <c:idx val="11"/>
              <c:layout>
                <c:manualLayout>
                  <c:x val="1.202594118614027E-2"/>
                  <c:y val="-4.801136856097194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FC-429C-A12A-7473DAE87B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2_main'!$B$36:$M$36</c:f>
              <c:numCache>
                <c:formatCode>0.0</c:formatCode>
                <c:ptCount val="12"/>
                <c:pt idx="0">
                  <c:v>1.7708113686849898</c:v>
                </c:pt>
                <c:pt idx="1">
                  <c:v>1.7708113686849898</c:v>
                </c:pt>
                <c:pt idx="2">
                  <c:v>2.2767268792957776</c:v>
                </c:pt>
                <c:pt idx="3">
                  <c:v>2.7826423899065666</c:v>
                </c:pt>
                <c:pt idx="4">
                  <c:v>3.2885579005173557</c:v>
                </c:pt>
                <c:pt idx="5">
                  <c:v>3.7944734111281431</c:v>
                </c:pt>
                <c:pt idx="6">
                  <c:v>4.3003889217389322</c:v>
                </c:pt>
                <c:pt idx="7">
                  <c:v>4.806304432349723</c:v>
                </c:pt>
                <c:pt idx="8">
                  <c:v>5.3122199429605068</c:v>
                </c:pt>
                <c:pt idx="9">
                  <c:v>5.8181354535712941</c:v>
                </c:pt>
                <c:pt idx="10">
                  <c:v>6.324050964182085</c:v>
                </c:pt>
                <c:pt idx="11">
                  <c:v>6.4433764517547196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FC-429C-A12A-7473DAE87BA2}"/>
            </c:ext>
          </c:extLst>
        </c:ser>
        <c:ser>
          <c:idx val="6"/>
          <c:order val="12"/>
          <c:tx>
            <c:strRef>
              <c:f>'Fig. 2_main'!$A$37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FC-429C-A12A-7473DAE87BA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FC-429C-A12A-7473DAE87BA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FC-429C-A12A-7473DAE87BA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FC-429C-A12A-7473DAE87BA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FC-429C-A12A-7473DAE87BA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FC-429C-A12A-7473DAE87BA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FC-429C-A12A-7473DAE87BA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FC-429C-A12A-7473DAE87BA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FC-429C-A12A-7473DAE87BA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2FC-429C-A12A-7473DAE87BA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FC-429C-A12A-7473DAE87BA2}"/>
                </c:ext>
              </c:extLst>
            </c:dLbl>
            <c:dLbl>
              <c:idx val="11"/>
              <c:layout>
                <c:manualLayout>
                  <c:x val="1.3228535304754306E-2"/>
                  <c:y val="-4.098531462521995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2FC-429C-A12A-7473DAE87B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2_main'!$B$37:$M$37</c:f>
              <c:numCache>
                <c:formatCode>0.0</c:formatCode>
                <c:ptCount val="12"/>
                <c:pt idx="0">
                  <c:v>3.0738942459513137</c:v>
                </c:pt>
                <c:pt idx="1">
                  <c:v>3.0738942459513137</c:v>
                </c:pt>
                <c:pt idx="2">
                  <c:v>3.4035187843289201</c:v>
                </c:pt>
                <c:pt idx="3">
                  <c:v>3.7331433227065247</c:v>
                </c:pt>
                <c:pt idx="4">
                  <c:v>4.0627678610841311</c:v>
                </c:pt>
                <c:pt idx="5">
                  <c:v>4.3923923994617375</c:v>
                </c:pt>
                <c:pt idx="6">
                  <c:v>4.7220169378393422</c:v>
                </c:pt>
                <c:pt idx="7">
                  <c:v>5.0516414762169468</c:v>
                </c:pt>
                <c:pt idx="8">
                  <c:v>5.3812660145945586</c:v>
                </c:pt>
                <c:pt idx="9">
                  <c:v>5.7108905529721596</c:v>
                </c:pt>
                <c:pt idx="10">
                  <c:v>6.0405150913497678</c:v>
                </c:pt>
                <c:pt idx="11">
                  <c:v>6.1394163243031841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2FC-429C-A12A-7473DAE87BA2}"/>
            </c:ext>
          </c:extLst>
        </c:ser>
        <c:ser>
          <c:idx val="7"/>
          <c:order val="13"/>
          <c:tx>
            <c:strRef>
              <c:f>'Fig. 2_main'!$A$38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2FC-429C-A12A-7473DAE87BA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2FC-429C-A12A-7473DAE87BA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2FC-429C-A12A-7473DAE87BA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2FC-429C-A12A-7473DAE87BA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2FC-429C-A12A-7473DAE87BA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2FC-429C-A12A-7473DAE87BA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2FC-429C-A12A-7473DAE87BA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2FC-429C-A12A-7473DAE87BA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C2FC-429C-A12A-7473DAE87BA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C2FC-429C-A12A-7473DAE87BA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C2FC-429C-A12A-7473DAE87BA2}"/>
                </c:ext>
              </c:extLst>
            </c:dLbl>
            <c:dLbl>
              <c:idx val="11"/>
              <c:layout>
                <c:manualLayout>
                  <c:x val="1.202594118614027E-2"/>
                  <c:y val="-6.5576503400351926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C2FC-429C-A12A-7473DAE87B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2_main'!$B$38:$M$38</c:f>
              <c:numCache>
                <c:formatCode>0.0</c:formatCode>
                <c:ptCount val="12"/>
                <c:pt idx="0">
                  <c:v>2.1259770266069022</c:v>
                </c:pt>
                <c:pt idx="1">
                  <c:v>2.1259770266069022</c:v>
                </c:pt>
                <c:pt idx="2">
                  <c:v>2.9190432052053179</c:v>
                </c:pt>
                <c:pt idx="3">
                  <c:v>3.7121093838037318</c:v>
                </c:pt>
                <c:pt idx="4">
                  <c:v>4.505175562402151</c:v>
                </c:pt>
                <c:pt idx="5">
                  <c:v>5.2982417410005631</c:v>
                </c:pt>
                <c:pt idx="6">
                  <c:v>6.0913079195989823</c:v>
                </c:pt>
                <c:pt idx="7">
                  <c:v>6.8843740981973944</c:v>
                </c:pt>
                <c:pt idx="8">
                  <c:v>7.6774402767958136</c:v>
                </c:pt>
                <c:pt idx="9">
                  <c:v>8.4705064553942293</c:v>
                </c:pt>
                <c:pt idx="10">
                  <c:v>9.263572633992645</c:v>
                </c:pt>
                <c:pt idx="11">
                  <c:v>9.3828674545163011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C2FC-429C-A12A-7473DAE87B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4315088"/>
        <c:axId val="444315480"/>
      </c:areaChart>
      <c:barChart>
        <c:barDir val="col"/>
        <c:grouping val="stacked"/>
        <c:varyColors val="0"/>
        <c:ser>
          <c:idx val="16"/>
          <c:order val="4"/>
          <c:tx>
            <c:strRef>
              <c:f>'Fig. 2_main'!$A$39:$B$39</c:f>
              <c:strCache>
                <c:ptCount val="2"/>
                <c:pt idx="0">
                  <c:v>Battery production</c:v>
                </c:pt>
              </c:strCache>
            </c:strRef>
          </c:tx>
          <c:spPr>
            <a:pattFill prst="pct90">
              <a:fgClr>
                <a:schemeClr val="accent5">
                  <a:lumMod val="50000"/>
                </a:schemeClr>
              </a:fgClr>
              <a:bgClr>
                <a:schemeClr val="accent5">
                  <a:lumMod val="60000"/>
                  <a:lumOff val="40000"/>
                </a:schemeClr>
              </a:bgClr>
            </a:patt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C2FC-429C-A12A-7473DAE87BA2}"/>
              </c:ext>
            </c:extLst>
          </c:dPt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2_main'!$C$39:$S$39</c:f>
              <c:numCache>
                <c:formatCode>General</c:formatCode>
                <c:ptCount val="17"/>
                <c:pt idx="13" formatCode="0.0">
                  <c:v>2.5094656689706567</c:v>
                </c:pt>
                <c:pt idx="14" formatCode="0.0">
                  <c:v>3.6427177257704426</c:v>
                </c:pt>
                <c:pt idx="15" formatCode="0.0">
                  <c:v>5.6506603483053324</c:v>
                </c:pt>
                <c:pt idx="16" formatCode="0.0">
                  <c:v>7.9590153095089002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C2FC-429C-A12A-7473DAE87BA2}"/>
            </c:ext>
          </c:extLst>
        </c:ser>
        <c:ser>
          <c:idx val="17"/>
          <c:order val="5"/>
          <c:tx>
            <c:strRef>
              <c:f>'Fig. 2_main'!$A$40:$B$40</c:f>
              <c:strCache>
                <c:ptCount val="2"/>
                <c:pt idx="0">
                  <c:v>Vehicle production</c:v>
                </c:pt>
              </c:strCache>
            </c:strRef>
          </c:tx>
          <c:spPr>
            <a:pattFill prst="pct80">
              <a:fgClr>
                <a:schemeClr val="accent5">
                  <a:lumMod val="75000"/>
                </a:schemeClr>
              </a:fgClr>
              <a:bgClr>
                <a:schemeClr val="accent5">
                  <a:lumMod val="60000"/>
                  <a:lumOff val="40000"/>
                </a:schemeClr>
              </a:bgClr>
            </a:patt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C2FC-429C-A12A-7473DAE87BA2}"/>
              </c:ext>
            </c:extLst>
          </c:dPt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2_main'!$C$40:$S$40</c:f>
              <c:numCache>
                <c:formatCode>General</c:formatCode>
                <c:ptCount val="17"/>
                <c:pt idx="13" formatCode="0.0">
                  <c:v>4.7893687391479869</c:v>
                </c:pt>
                <c:pt idx="14" formatCode="0.0">
                  <c:v>6.4656418123301025</c:v>
                </c:pt>
                <c:pt idx="15" formatCode="0.0">
                  <c:v>7.0376595795037504</c:v>
                </c:pt>
                <c:pt idx="16" formatCode="0.0">
                  <c:v>8.0215321241985311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C2FC-429C-A12A-7473DAE87BA2}"/>
            </c:ext>
          </c:extLst>
        </c:ser>
        <c:ser>
          <c:idx val="18"/>
          <c:order val="6"/>
          <c:tx>
            <c:strRef>
              <c:f>'Fig. 2_main'!$A$41:$B$41</c:f>
              <c:strCache>
                <c:ptCount val="2"/>
                <c:pt idx="0">
                  <c:v>Vehicle production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2_main'!$C$41:$S$41</c:f>
              <c:numCache>
                <c:formatCode>General</c:formatCode>
                <c:ptCount val="17"/>
              </c:numCache>
            </c:numRef>
          </c:val>
          <c:extLst>
            <c:ext xmlns:c16="http://schemas.microsoft.com/office/drawing/2014/chart" uri="{C3380CC4-5D6E-409C-BE32-E72D297353CC}">
              <c16:uniqueId val="{00000025-C2FC-429C-A12A-7473DAE87BA2}"/>
            </c:ext>
          </c:extLst>
        </c:ser>
        <c:ser>
          <c:idx val="19"/>
          <c:order val="7"/>
          <c:tx>
            <c:strRef>
              <c:f>'Fig. 2_main'!$A$42:$B$42</c:f>
              <c:strCache>
                <c:ptCount val="2"/>
                <c:pt idx="0">
                  <c:v>Use</c:v>
                </c:pt>
              </c:strCache>
            </c:strRef>
          </c:tx>
          <c:spPr>
            <a:pattFill prst="dkUpDiag">
              <a:fgClr>
                <a:srgbClr val="5C84CC"/>
              </a:fgClr>
              <a:bgClr>
                <a:srgbClr val="8AA7DA"/>
              </a:bgClr>
            </a:patt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C2FC-429C-A12A-7473DAE87BA2}"/>
              </c:ext>
            </c:extLst>
          </c:dPt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2_main'!$C$42:$S$42</c:f>
              <c:numCache>
                <c:formatCode>General</c:formatCode>
                <c:ptCount val="17"/>
                <c:pt idx="13" formatCode="0.0">
                  <c:v>13.668411852236842</c:v>
                </c:pt>
                <c:pt idx="14" formatCode="0.0">
                  <c:v>15.949786089078948</c:v>
                </c:pt>
                <c:pt idx="15" formatCode="0.0">
                  <c:v>17.375644987105261</c:v>
                </c:pt>
                <c:pt idx="16" formatCode="0.0">
                  <c:v>19.371847444342102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C2FC-429C-A12A-7473DAE87BA2}"/>
            </c:ext>
          </c:extLst>
        </c:ser>
        <c:ser>
          <c:idx val="20"/>
          <c:order val="8"/>
          <c:tx>
            <c:strRef>
              <c:f>'Fig. 2_main'!$A$43:$B$43</c:f>
              <c:strCache>
                <c:ptCount val="2"/>
                <c:pt idx="0">
                  <c:v>Use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2_main'!$C$43:$S$43</c:f>
              <c:numCache>
                <c:formatCode>General</c:formatCode>
                <c:ptCount val="17"/>
              </c:numCache>
            </c:numRef>
          </c:val>
          <c:extLst>
            <c:ext xmlns:c16="http://schemas.microsoft.com/office/drawing/2014/chart" uri="{C3380CC4-5D6E-409C-BE32-E72D297353CC}">
              <c16:uniqueId val="{00000029-C2FC-429C-A12A-7473DAE87BA2}"/>
            </c:ext>
          </c:extLst>
        </c:ser>
        <c:ser>
          <c:idx val="21"/>
          <c:order val="9"/>
          <c:tx>
            <c:strRef>
              <c:f>'Fig. 2_main'!$A$44:$B$44</c:f>
              <c:strCache>
                <c:ptCount val="2"/>
                <c:pt idx="0">
                  <c:v>EOL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C2FC-429C-A12A-7473DAE87BA2}"/>
              </c:ext>
            </c:extLst>
          </c:dPt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2_main'!$C$44:$S$44</c:f>
              <c:numCache>
                <c:formatCode>General</c:formatCode>
                <c:ptCount val="17"/>
                <c:pt idx="13" formatCode="0.0">
                  <c:v>0.47544231618079785</c:v>
                </c:pt>
                <c:pt idx="14" formatCode="0.0">
                  <c:v>0.64738341241186903</c:v>
                </c:pt>
                <c:pt idx="15" formatCode="0.0">
                  <c:v>0.7489525668300312</c:v>
                </c:pt>
                <c:pt idx="16" formatCode="0.0">
                  <c:v>0.89344045346895817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C2FC-429C-A12A-7473DAE87B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100"/>
        <c:axId val="444315088"/>
        <c:axId val="444315480"/>
      </c:barChart>
      <c:lineChart>
        <c:grouping val="standard"/>
        <c:varyColors val="0"/>
        <c:ser>
          <c:idx val="0"/>
          <c:order val="0"/>
          <c:tx>
            <c:strRef>
              <c:f>'Fig. 2_main'!$A$19</c:f>
              <c:strCache>
                <c:ptCount val="1"/>
                <c:pt idx="0">
                  <c:v>A - mini car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2_main'!$B$19:$M$19</c:f>
              <c:numCache>
                <c:formatCode>0.0</c:formatCode>
                <c:ptCount val="12"/>
                <c:pt idx="0">
                  <c:v>7.298834408118644</c:v>
                </c:pt>
                <c:pt idx="1">
                  <c:v>7.298834408118644</c:v>
                </c:pt>
                <c:pt idx="2">
                  <c:v>8.8175468361449596</c:v>
                </c:pt>
                <c:pt idx="3">
                  <c:v>10.336259264171275</c:v>
                </c:pt>
                <c:pt idx="4">
                  <c:v>11.854971692197591</c:v>
                </c:pt>
                <c:pt idx="5">
                  <c:v>13.373684120223906</c:v>
                </c:pt>
                <c:pt idx="6">
                  <c:v>14.892396548250222</c:v>
                </c:pt>
                <c:pt idx="7">
                  <c:v>16.411108976276537</c:v>
                </c:pt>
                <c:pt idx="8">
                  <c:v>17.929821404302857</c:v>
                </c:pt>
                <c:pt idx="9">
                  <c:v>19.448533832329169</c:v>
                </c:pt>
                <c:pt idx="10">
                  <c:v>20.967246260355488</c:v>
                </c:pt>
                <c:pt idx="11" formatCode="0.00000">
                  <c:v>21.442688576536284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D-C2FC-429C-A12A-7473DAE87BA2}"/>
            </c:ext>
          </c:extLst>
        </c:ser>
        <c:ser>
          <c:idx val="1"/>
          <c:order val="1"/>
          <c:tx>
            <c:strRef>
              <c:f>'Fig. 2_main'!$A$20</c:f>
              <c:strCache>
                <c:ptCount val="1"/>
                <c:pt idx="0">
                  <c:v>C - medium car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2_main'!$B$20:$M$20</c:f>
              <c:numCache>
                <c:formatCode>0.0</c:formatCode>
                <c:ptCount val="12"/>
                <c:pt idx="0">
                  <c:v>10.108359538100546</c:v>
                </c:pt>
                <c:pt idx="1">
                  <c:v>10.108359538100546</c:v>
                </c:pt>
                <c:pt idx="2">
                  <c:v>11.88055799244265</c:v>
                </c:pt>
                <c:pt idx="3">
                  <c:v>13.652756446784757</c:v>
                </c:pt>
                <c:pt idx="4">
                  <c:v>15.424954901126862</c:v>
                </c:pt>
                <c:pt idx="5">
                  <c:v>17.197153355468966</c:v>
                </c:pt>
                <c:pt idx="6">
                  <c:v>18.969351809811073</c:v>
                </c:pt>
                <c:pt idx="7">
                  <c:v>20.741550264153176</c:v>
                </c:pt>
                <c:pt idx="8">
                  <c:v>22.513748718495282</c:v>
                </c:pt>
                <c:pt idx="9">
                  <c:v>24.285947172837389</c:v>
                </c:pt>
                <c:pt idx="10">
                  <c:v>26.058145627179492</c:v>
                </c:pt>
                <c:pt idx="11">
                  <c:v>26.705529039591362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E-C2FC-429C-A12A-7473DAE87BA2}"/>
            </c:ext>
          </c:extLst>
        </c:ser>
        <c:ser>
          <c:idx val="2"/>
          <c:order val="2"/>
          <c:tx>
            <c:strRef>
              <c:f>'Fig. 2_main'!$A$21</c:f>
              <c:strCache>
                <c:ptCount val="1"/>
                <c:pt idx="0">
                  <c:v>D - large car</c:v>
                </c:pt>
              </c:strCache>
            </c:strRef>
          </c:tx>
          <c:spPr>
            <a:ln w="28575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2_main'!$B$21:$M$21</c:f>
              <c:numCache>
                <c:formatCode>0.0</c:formatCode>
                <c:ptCount val="12"/>
                <c:pt idx="0">
                  <c:v>12.688319927809083</c:v>
                </c:pt>
                <c:pt idx="1">
                  <c:v>12.688319927809083</c:v>
                </c:pt>
                <c:pt idx="2">
                  <c:v>14.618947148598556</c:v>
                </c:pt>
                <c:pt idx="3">
                  <c:v>16.549574369388029</c:v>
                </c:pt>
                <c:pt idx="4">
                  <c:v>18.480201590177501</c:v>
                </c:pt>
                <c:pt idx="5">
                  <c:v>20.410828810966976</c:v>
                </c:pt>
                <c:pt idx="6">
                  <c:v>22.341456031756451</c:v>
                </c:pt>
                <c:pt idx="7">
                  <c:v>24.272083252545922</c:v>
                </c:pt>
                <c:pt idx="8">
                  <c:v>26.202710473335397</c:v>
                </c:pt>
                <c:pt idx="9">
                  <c:v>28.133337694124869</c:v>
                </c:pt>
                <c:pt idx="10">
                  <c:v>30.063964914914344</c:v>
                </c:pt>
                <c:pt idx="11">
                  <c:v>30.812917481744375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F-C2FC-429C-A12A-7473DAE87BA2}"/>
            </c:ext>
          </c:extLst>
        </c:ser>
        <c:ser>
          <c:idx val="3"/>
          <c:order val="3"/>
          <c:tx>
            <c:strRef>
              <c:f>'Fig. 2_main'!$A$22</c:f>
              <c:strCache>
                <c:ptCount val="1"/>
                <c:pt idx="0">
                  <c:v>F - luxury car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2_main'!$B$22:$M$22</c:f>
              <c:numCache>
                <c:formatCode>0.0</c:formatCode>
                <c:ptCount val="12"/>
                <c:pt idx="0">
                  <c:v>15.98054743370743</c:v>
                </c:pt>
                <c:pt idx="1">
                  <c:v>15.98054743370743</c:v>
                </c:pt>
                <c:pt idx="2">
                  <c:v>18.132974927523218</c:v>
                </c:pt>
                <c:pt idx="3">
                  <c:v>20.285402421339008</c:v>
                </c:pt>
                <c:pt idx="4">
                  <c:v>22.437829915154797</c:v>
                </c:pt>
                <c:pt idx="5">
                  <c:v>24.590257408970587</c:v>
                </c:pt>
                <c:pt idx="6">
                  <c:v>26.742684902786376</c:v>
                </c:pt>
                <c:pt idx="7">
                  <c:v>28.895112396602165</c:v>
                </c:pt>
                <c:pt idx="8">
                  <c:v>31.047539890417955</c:v>
                </c:pt>
                <c:pt idx="9">
                  <c:v>33.199967384233744</c:v>
                </c:pt>
                <c:pt idx="10">
                  <c:v>35.35239487804953</c:v>
                </c:pt>
                <c:pt idx="11">
                  <c:v>36.245835331518485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0-C2FC-429C-A12A-7473DAE87BA2}"/>
            </c:ext>
          </c:extLst>
        </c:ser>
        <c:ser>
          <c:idx val="8"/>
          <c:order val="14"/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ICEVs'!$G$16</c:f>
              <c:numCache>
                <c:formatCode>0.0</c:formatCode>
                <c:ptCount val="1"/>
                <c:pt idx="0">
                  <c:v>26.288346212059945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1-C2FC-429C-A12A-7473DAE87BA2}"/>
            </c:ext>
          </c:extLst>
        </c:ser>
        <c:ser>
          <c:idx val="9"/>
          <c:order val="15"/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ICEVs'!$G$17</c:f>
              <c:numCache>
                <c:formatCode>0.0</c:formatCode>
                <c:ptCount val="1"/>
                <c:pt idx="0">
                  <c:v>32.731722663814665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2-C2FC-429C-A12A-7473DAE87BA2}"/>
            </c:ext>
          </c:extLst>
        </c:ser>
        <c:ser>
          <c:idx val="10"/>
          <c:order val="16"/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ICEVs'!$G$18</c:f>
              <c:numCache>
                <c:formatCode>0.0</c:formatCode>
                <c:ptCount val="1"/>
                <c:pt idx="0">
                  <c:v>38.871138988117849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3-C2FC-429C-A12A-7473DAE87BA2}"/>
            </c:ext>
          </c:extLst>
        </c:ser>
        <c:ser>
          <c:idx val="11"/>
          <c:order val="17"/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ICEVs'!$G$19</c:f>
              <c:numCache>
                <c:formatCode>0.0</c:formatCode>
                <c:ptCount val="1"/>
                <c:pt idx="0">
                  <c:v>48.25400644263415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4-C2FC-429C-A12A-7473DAE87BA2}"/>
            </c:ext>
          </c:extLst>
        </c:ser>
        <c:ser>
          <c:idx val="12"/>
          <c:order val="18"/>
          <c:tx>
            <c:v>Aline</c:v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2_main'!$B$27:$S$27</c:f>
              <c:numCache>
                <c:formatCode>General</c:formatCode>
                <c:ptCount val="18"/>
                <c:pt idx="11" formatCode="0.0">
                  <c:v>21.442688576536284</c:v>
                </c:pt>
                <c:pt idx="12" formatCode="0.0">
                  <c:v>21.442688576536284</c:v>
                </c:pt>
                <c:pt idx="13" formatCode="0.0">
                  <c:v>21.442688576536284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5-C2FC-429C-A12A-7473DAE87BA2}"/>
            </c:ext>
          </c:extLst>
        </c:ser>
        <c:ser>
          <c:idx val="13"/>
          <c:order val="19"/>
          <c:tx>
            <c:v>cline</c:v>
          </c:tx>
          <c:spPr>
            <a:ln w="25400" cap="rnd">
              <a:solidFill>
                <a:schemeClr val="accent5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2_main'!$B$28:$S$28</c:f>
              <c:numCache>
                <c:formatCode>General</c:formatCode>
                <c:ptCount val="18"/>
                <c:pt idx="11" formatCode="0.0">
                  <c:v>26.705529039591362</c:v>
                </c:pt>
                <c:pt idx="12" formatCode="0.0">
                  <c:v>26.705529039591362</c:v>
                </c:pt>
                <c:pt idx="13" formatCode="0.0">
                  <c:v>26.705529039591362</c:v>
                </c:pt>
                <c:pt idx="14" formatCode="0.0">
                  <c:v>26.705529039591362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6-C2FC-429C-A12A-7473DAE87BA2}"/>
            </c:ext>
          </c:extLst>
        </c:ser>
        <c:ser>
          <c:idx val="14"/>
          <c:order val="20"/>
          <c:tx>
            <c:v>dline</c:v>
          </c:tx>
          <c:spPr>
            <a:ln w="25400" cap="rnd">
              <a:solidFill>
                <a:schemeClr val="accent5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2_main'!$B$29:$S$29</c:f>
              <c:numCache>
                <c:formatCode>General</c:formatCode>
                <c:ptCount val="18"/>
                <c:pt idx="11" formatCode="0.0">
                  <c:v>30.812917481744375</c:v>
                </c:pt>
                <c:pt idx="12" formatCode="0.0">
                  <c:v>30.812917481744375</c:v>
                </c:pt>
                <c:pt idx="13" formatCode="0.0">
                  <c:v>30.812917481744375</c:v>
                </c:pt>
                <c:pt idx="14" formatCode="0.0">
                  <c:v>30.812917481744375</c:v>
                </c:pt>
                <c:pt idx="15" formatCode="0.0">
                  <c:v>30.812917481744375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7-C2FC-429C-A12A-7473DAE87BA2}"/>
            </c:ext>
          </c:extLst>
        </c:ser>
        <c:ser>
          <c:idx val="15"/>
          <c:order val="21"/>
          <c:tx>
            <c:v>fline</c:v>
          </c:tx>
          <c:spPr>
            <a:ln w="25400" cap="rnd">
              <a:noFill/>
              <a:prstDash val="dash"/>
              <a:round/>
            </a:ln>
            <a:effectLst/>
          </c:spPr>
          <c:marker>
            <c:symbol val="none"/>
          </c:marker>
          <c:val>
            <c:numRef>
              <c:f>'Fig. 2_main'!$B$30:$R$30</c:f>
              <c:numCache>
                <c:formatCode>General</c:formatCode>
                <c:ptCount val="17"/>
                <c:pt idx="11" formatCode="0.0">
                  <c:v>36.245835331518485</c:v>
                </c:pt>
                <c:pt idx="12" formatCode="0.0">
                  <c:v>36.245835331518485</c:v>
                </c:pt>
                <c:pt idx="13" formatCode="0.0">
                  <c:v>36.245835331518485</c:v>
                </c:pt>
                <c:pt idx="14" formatCode="0.0">
                  <c:v>36.245835331518485</c:v>
                </c:pt>
                <c:pt idx="15" formatCode="0.0">
                  <c:v>36.245835331518485</c:v>
                </c:pt>
                <c:pt idx="16" formatCode="0.0">
                  <c:v>36.245835331518485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8-C2FC-429C-A12A-7473DAE87B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4315088"/>
        <c:axId val="444315480"/>
      </c:lineChart>
      <c:catAx>
        <c:axId val="444315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Driving distance (km)</a:t>
                </a:r>
              </a:p>
            </c:rich>
          </c:tx>
          <c:layout>
            <c:manualLayout>
              <c:xMode val="edge"/>
              <c:yMode val="edge"/>
              <c:x val="0.3010275709022705"/>
              <c:y val="0.913183382692787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  <a:alpha val="21000"/>
              </a:schemeClr>
            </a:solidFill>
            <a:round/>
          </a:ln>
          <a:effectLst/>
        </c:spPr>
        <c:txPr>
          <a:bodyPr rot="-15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44315480"/>
        <c:crosses val="autoZero"/>
        <c:auto val="1"/>
        <c:lblAlgn val="ctr"/>
        <c:lblOffset val="100"/>
        <c:noMultiLvlLbl val="0"/>
      </c:catAx>
      <c:valAx>
        <c:axId val="444315480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Emission (ton CO</a:t>
                </a:r>
                <a:r>
                  <a:rPr lang="en-GB" baseline="-25000" dirty="0"/>
                  <a:t>2</a:t>
                </a:r>
                <a:r>
                  <a:rPr lang="en-GB" dirty="0"/>
                  <a:t>-eq)</a:t>
                </a:r>
              </a:p>
            </c:rich>
          </c:tx>
          <c:layout>
            <c:manualLayout>
              <c:xMode val="edge"/>
              <c:yMode val="edge"/>
              <c:x val="1.061260790891785E-2"/>
              <c:y val="0.240078887221685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44315088"/>
        <c:crossesAt val="1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3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0"/>
        <c:delete val="1"/>
      </c:legendEntry>
      <c:legendEntry>
        <c:idx val="21"/>
        <c:delete val="1"/>
      </c:legendEntry>
      <c:layout>
        <c:manualLayout>
          <c:xMode val="edge"/>
          <c:yMode val="edge"/>
          <c:x val="0"/>
          <c:y val="0.95665254351618945"/>
          <c:w val="0.67149204697053355"/>
          <c:h val="2.91252802544449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nb-NO"/>
    </a:p>
  </c:txPr>
  <c:externalData r:id="rId4">
    <c:autoUpdate val="0"/>
  </c:externalData>
  <c:userShapes r:id="rId5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90087782582936"/>
          <c:y val="3.0205933957781383E-2"/>
          <c:w val="0.83830741940164366"/>
          <c:h val="0.8204063879862139"/>
        </c:manualLayout>
      </c:layout>
      <c:areaChart>
        <c:grouping val="stacked"/>
        <c:varyColors val="0"/>
        <c:ser>
          <c:idx val="4"/>
          <c:order val="10"/>
          <c:tx>
            <c:strRef>
              <c:f>'Fig. 2_main'!$A$35</c:f>
              <c:strCache>
                <c:ptCount val="1"/>
                <c:pt idx="0">
                  <c:v>A</c:v>
                </c:pt>
              </c:strCache>
            </c:strRef>
          </c:tx>
          <c:spPr>
            <a:noFill/>
            <a:ln>
              <a:noFill/>
            </a:ln>
            <a:effectLst/>
          </c:spPr>
          <c:dLbls>
            <c:dLbl>
              <c:idx val="0"/>
              <c:layout>
                <c:manualLayout>
                  <c:x val="0.13829830448382621"/>
                  <c:y val="-0.2411857702756846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73-4867-8D72-9A2B639C17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2_main'!$B$35:$M$35</c:f>
              <c:numCache>
                <c:formatCode>0.0</c:formatCode>
                <c:ptCount val="12"/>
                <c:pt idx="0">
                  <c:v>3.637824303201239</c:v>
                </c:pt>
                <c:pt idx="1">
                  <c:v>3.637824303201239</c:v>
                </c:pt>
                <c:pt idx="2">
                  <c:v>6.1163378167147524</c:v>
                </c:pt>
                <c:pt idx="3">
                  <c:v>8.5948513302282663</c:v>
                </c:pt>
                <c:pt idx="4">
                  <c:v>11.073364843741778</c:v>
                </c:pt>
                <c:pt idx="5">
                  <c:v>13.551878357255292</c:v>
                </c:pt>
                <c:pt idx="6">
                  <c:v>16.030391870768806</c:v>
                </c:pt>
                <c:pt idx="7">
                  <c:v>18.508905384282318</c:v>
                </c:pt>
                <c:pt idx="8">
                  <c:v>20.98741889779583</c:v>
                </c:pt>
                <c:pt idx="9">
                  <c:v>23.465932411309346</c:v>
                </c:pt>
                <c:pt idx="10">
                  <c:v>25.944445924822858</c:v>
                </c:pt>
                <c:pt idx="11" formatCode="0.00">
                  <c:v>26.288346212059945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73-4867-8D72-9A2B639C1703}"/>
            </c:ext>
          </c:extLst>
        </c:ser>
        <c:ser>
          <c:idx val="5"/>
          <c:order val="11"/>
          <c:tx>
            <c:strRef>
              <c:f>'Fig. 2_main'!$A$36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layout>
                <c:manualLayout>
                  <c:x val="0.14070351187784219"/>
                  <c:y val="-0.1135878719613238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73-4867-8D72-9A2B639C1703}"/>
                </c:ext>
              </c:extLst>
            </c:dLbl>
            <c:dLbl>
              <c:idx val="11"/>
              <c:layout>
                <c:manualLayout>
                  <c:x val="1.202594118614027E-2"/>
                  <c:y val="-4.801136856097194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73-4867-8D72-9A2B639C17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2_main'!$B$36:$M$36</c:f>
              <c:numCache>
                <c:formatCode>0.0</c:formatCode>
                <c:ptCount val="12"/>
                <c:pt idx="0">
                  <c:v>1.7708113686849898</c:v>
                </c:pt>
                <c:pt idx="1">
                  <c:v>1.7708113686849898</c:v>
                </c:pt>
                <c:pt idx="2">
                  <c:v>2.2767268792957776</c:v>
                </c:pt>
                <c:pt idx="3">
                  <c:v>2.7826423899065666</c:v>
                </c:pt>
                <c:pt idx="4">
                  <c:v>3.2885579005173557</c:v>
                </c:pt>
                <c:pt idx="5">
                  <c:v>3.7944734111281431</c:v>
                </c:pt>
                <c:pt idx="6">
                  <c:v>4.3003889217389322</c:v>
                </c:pt>
                <c:pt idx="7">
                  <c:v>4.806304432349723</c:v>
                </c:pt>
                <c:pt idx="8">
                  <c:v>5.3122199429605068</c:v>
                </c:pt>
                <c:pt idx="9">
                  <c:v>5.8181354535712941</c:v>
                </c:pt>
                <c:pt idx="10">
                  <c:v>6.324050964182085</c:v>
                </c:pt>
                <c:pt idx="11">
                  <c:v>6.4433764517547196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73-4867-8D72-9A2B639C1703}"/>
            </c:ext>
          </c:extLst>
        </c:ser>
        <c:ser>
          <c:idx val="6"/>
          <c:order val="12"/>
          <c:tx>
            <c:strRef>
              <c:f>'Fig. 2_main'!$A$37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73-4867-8D72-9A2B639C170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973-4867-8D72-9A2B639C170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73-4867-8D72-9A2B639C170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973-4867-8D72-9A2B639C170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73-4867-8D72-9A2B639C170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973-4867-8D72-9A2B639C170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973-4867-8D72-9A2B639C170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973-4867-8D72-9A2B639C170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973-4867-8D72-9A2B639C170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973-4867-8D72-9A2B639C170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973-4867-8D72-9A2B639C1703}"/>
                </c:ext>
              </c:extLst>
            </c:dLbl>
            <c:dLbl>
              <c:idx val="11"/>
              <c:layout>
                <c:manualLayout>
                  <c:x val="1.3228535304754306E-2"/>
                  <c:y val="-4.098531462521995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973-4867-8D72-9A2B639C17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2_main'!$B$37:$M$37</c:f>
              <c:numCache>
                <c:formatCode>0.0</c:formatCode>
                <c:ptCount val="12"/>
                <c:pt idx="0">
                  <c:v>3.0738942459513137</c:v>
                </c:pt>
                <c:pt idx="1">
                  <c:v>3.0738942459513137</c:v>
                </c:pt>
                <c:pt idx="2">
                  <c:v>3.4035187843289201</c:v>
                </c:pt>
                <c:pt idx="3">
                  <c:v>3.7331433227065247</c:v>
                </c:pt>
                <c:pt idx="4">
                  <c:v>4.0627678610841311</c:v>
                </c:pt>
                <c:pt idx="5">
                  <c:v>4.3923923994617375</c:v>
                </c:pt>
                <c:pt idx="6">
                  <c:v>4.7220169378393422</c:v>
                </c:pt>
                <c:pt idx="7">
                  <c:v>5.0516414762169468</c:v>
                </c:pt>
                <c:pt idx="8">
                  <c:v>5.3812660145945586</c:v>
                </c:pt>
                <c:pt idx="9">
                  <c:v>5.7108905529721596</c:v>
                </c:pt>
                <c:pt idx="10">
                  <c:v>6.0405150913497678</c:v>
                </c:pt>
                <c:pt idx="11">
                  <c:v>6.1394163243031841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973-4867-8D72-9A2B639C1703}"/>
            </c:ext>
          </c:extLst>
        </c:ser>
        <c:ser>
          <c:idx val="7"/>
          <c:order val="13"/>
          <c:tx>
            <c:strRef>
              <c:f>'Fig. 2_main'!$A$38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973-4867-8D72-9A2B639C170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973-4867-8D72-9A2B639C170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973-4867-8D72-9A2B639C170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973-4867-8D72-9A2B639C170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973-4867-8D72-9A2B639C170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973-4867-8D72-9A2B639C170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973-4867-8D72-9A2B639C170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973-4867-8D72-9A2B639C170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973-4867-8D72-9A2B639C170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973-4867-8D72-9A2B639C170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973-4867-8D72-9A2B639C1703}"/>
                </c:ext>
              </c:extLst>
            </c:dLbl>
            <c:dLbl>
              <c:idx val="11"/>
              <c:layout>
                <c:manualLayout>
                  <c:x val="1.202594118614027E-2"/>
                  <c:y val="-6.5576503400351926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973-4867-8D72-9A2B639C17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2_main'!$B$38:$M$38</c:f>
              <c:numCache>
                <c:formatCode>0.0</c:formatCode>
                <c:ptCount val="12"/>
                <c:pt idx="0">
                  <c:v>2.1259770266069022</c:v>
                </c:pt>
                <c:pt idx="1">
                  <c:v>2.1259770266069022</c:v>
                </c:pt>
                <c:pt idx="2">
                  <c:v>2.9190432052053179</c:v>
                </c:pt>
                <c:pt idx="3">
                  <c:v>3.7121093838037318</c:v>
                </c:pt>
                <c:pt idx="4">
                  <c:v>4.505175562402151</c:v>
                </c:pt>
                <c:pt idx="5">
                  <c:v>5.2982417410005631</c:v>
                </c:pt>
                <c:pt idx="6">
                  <c:v>6.0913079195989823</c:v>
                </c:pt>
                <c:pt idx="7">
                  <c:v>6.8843740981973944</c:v>
                </c:pt>
                <c:pt idx="8">
                  <c:v>7.6774402767958136</c:v>
                </c:pt>
                <c:pt idx="9">
                  <c:v>8.4705064553942293</c:v>
                </c:pt>
                <c:pt idx="10">
                  <c:v>9.263572633992645</c:v>
                </c:pt>
                <c:pt idx="11">
                  <c:v>9.3828674545163011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9973-4867-8D72-9A2B639C17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4848288"/>
        <c:axId val="434844368"/>
      </c:areaChart>
      <c:barChart>
        <c:barDir val="col"/>
        <c:grouping val="stacked"/>
        <c:varyColors val="0"/>
        <c:ser>
          <c:idx val="16"/>
          <c:order val="4"/>
          <c:tx>
            <c:strRef>
              <c:f>'Fig. 2_main'!$A$39:$B$39</c:f>
              <c:strCache>
                <c:ptCount val="2"/>
                <c:pt idx="0">
                  <c:v>Battery production</c:v>
                </c:pt>
              </c:strCache>
            </c:strRef>
          </c:tx>
          <c:spPr>
            <a:pattFill prst="pct90">
              <a:fgClr>
                <a:schemeClr val="accent5">
                  <a:lumMod val="50000"/>
                </a:schemeClr>
              </a:fgClr>
              <a:bgClr>
                <a:schemeClr val="accent5">
                  <a:lumMod val="60000"/>
                  <a:lumOff val="40000"/>
                </a:schemeClr>
              </a:bgClr>
            </a:patt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2_main'!$C$39:$S$39</c:f>
              <c:numCache>
                <c:formatCode>General</c:formatCode>
                <c:ptCount val="17"/>
                <c:pt idx="13" formatCode="0.0">
                  <c:v>2.5094656689706567</c:v>
                </c:pt>
                <c:pt idx="14" formatCode="0.0">
                  <c:v>3.6427177257704426</c:v>
                </c:pt>
                <c:pt idx="15" formatCode="0.0">
                  <c:v>5.6506603483053324</c:v>
                </c:pt>
                <c:pt idx="16" formatCode="0.0">
                  <c:v>7.9590153095089002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9973-4867-8D72-9A2B639C1703}"/>
            </c:ext>
          </c:extLst>
        </c:ser>
        <c:ser>
          <c:idx val="17"/>
          <c:order val="5"/>
          <c:tx>
            <c:strRef>
              <c:f>'Fig. 2_main'!$A$40:$B$40</c:f>
              <c:strCache>
                <c:ptCount val="2"/>
                <c:pt idx="0">
                  <c:v>Vehicle production</c:v>
                </c:pt>
              </c:strCache>
            </c:strRef>
          </c:tx>
          <c:spPr>
            <a:pattFill prst="pct80">
              <a:fgClr>
                <a:schemeClr val="accent5">
                  <a:lumMod val="75000"/>
                </a:schemeClr>
              </a:fgClr>
              <a:bgClr>
                <a:schemeClr val="accent5">
                  <a:lumMod val="60000"/>
                  <a:lumOff val="40000"/>
                </a:schemeClr>
              </a:bgClr>
            </a:patt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2_main'!$C$40:$S$40</c:f>
              <c:numCache>
                <c:formatCode>General</c:formatCode>
                <c:ptCount val="17"/>
                <c:pt idx="13" formatCode="0.0">
                  <c:v>4.7893687391479869</c:v>
                </c:pt>
                <c:pt idx="14" formatCode="0.0">
                  <c:v>6.4656418123301025</c:v>
                </c:pt>
                <c:pt idx="15" formatCode="0.0">
                  <c:v>7.0376595795037504</c:v>
                </c:pt>
                <c:pt idx="16" formatCode="0.0">
                  <c:v>8.0215321241985311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9973-4867-8D72-9A2B639C1703}"/>
            </c:ext>
          </c:extLst>
        </c:ser>
        <c:ser>
          <c:idx val="18"/>
          <c:order val="6"/>
          <c:tx>
            <c:strRef>
              <c:f>'Fig. 2_main'!$A$41:$B$41</c:f>
              <c:strCache>
                <c:ptCount val="2"/>
                <c:pt idx="0">
                  <c:v>Vehicle production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2_main'!$C$41:$S$41</c:f>
              <c:numCache>
                <c:formatCode>General</c:formatCode>
                <c:ptCount val="17"/>
              </c:numCache>
            </c:numRef>
          </c:val>
          <c:extLst>
            <c:ext xmlns:c16="http://schemas.microsoft.com/office/drawing/2014/chart" uri="{C3380CC4-5D6E-409C-BE32-E72D297353CC}">
              <c16:uniqueId val="{00000021-9973-4867-8D72-9A2B639C1703}"/>
            </c:ext>
          </c:extLst>
        </c:ser>
        <c:ser>
          <c:idx val="19"/>
          <c:order val="7"/>
          <c:tx>
            <c:strRef>
              <c:f>'Fig. 2_main'!$A$42:$B$42</c:f>
              <c:strCache>
                <c:ptCount val="2"/>
                <c:pt idx="0">
                  <c:v>Use</c:v>
                </c:pt>
              </c:strCache>
            </c:strRef>
          </c:tx>
          <c:spPr>
            <a:pattFill prst="dkUpDiag">
              <a:fgClr>
                <a:srgbClr val="5C84CC"/>
              </a:fgClr>
              <a:bgClr>
                <a:srgbClr val="8AA7DA"/>
              </a:bgClr>
            </a:patt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2_main'!$C$42:$S$42</c:f>
              <c:numCache>
                <c:formatCode>General</c:formatCode>
                <c:ptCount val="17"/>
                <c:pt idx="13" formatCode="0.0">
                  <c:v>13.668411852236842</c:v>
                </c:pt>
                <c:pt idx="14" formatCode="0.0">
                  <c:v>15.949786089078948</c:v>
                </c:pt>
                <c:pt idx="15" formatCode="0.0">
                  <c:v>17.375644987105261</c:v>
                </c:pt>
                <c:pt idx="16" formatCode="0.0">
                  <c:v>19.371847444342102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9973-4867-8D72-9A2B639C1703}"/>
            </c:ext>
          </c:extLst>
        </c:ser>
        <c:ser>
          <c:idx val="20"/>
          <c:order val="8"/>
          <c:tx>
            <c:strRef>
              <c:f>'Fig. 2_main'!$A$43:$B$43</c:f>
              <c:strCache>
                <c:ptCount val="2"/>
                <c:pt idx="0">
                  <c:v>Use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2_main'!$C$43:$S$43</c:f>
              <c:numCache>
                <c:formatCode>General</c:formatCode>
                <c:ptCount val="17"/>
              </c:numCache>
            </c:numRef>
          </c:val>
          <c:extLst>
            <c:ext xmlns:c16="http://schemas.microsoft.com/office/drawing/2014/chart" uri="{C3380CC4-5D6E-409C-BE32-E72D297353CC}">
              <c16:uniqueId val="{00000023-9973-4867-8D72-9A2B639C1703}"/>
            </c:ext>
          </c:extLst>
        </c:ser>
        <c:ser>
          <c:idx val="21"/>
          <c:order val="9"/>
          <c:tx>
            <c:strRef>
              <c:f>'Fig. 2_main'!$A$44:$B$44</c:f>
              <c:strCache>
                <c:ptCount val="2"/>
                <c:pt idx="0">
                  <c:v>EOL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2_main'!$C$44:$S$44</c:f>
              <c:numCache>
                <c:formatCode>General</c:formatCode>
                <c:ptCount val="17"/>
                <c:pt idx="13" formatCode="0.0">
                  <c:v>0.47544231618079785</c:v>
                </c:pt>
                <c:pt idx="14" formatCode="0.0">
                  <c:v>0.64738341241186903</c:v>
                </c:pt>
                <c:pt idx="15" formatCode="0.0">
                  <c:v>0.7489525668300312</c:v>
                </c:pt>
                <c:pt idx="16" formatCode="0.0">
                  <c:v>0.89344045346895817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9973-4867-8D72-9A2B639C17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100"/>
        <c:axId val="434848288"/>
        <c:axId val="434844368"/>
      </c:barChart>
      <c:lineChart>
        <c:grouping val="standard"/>
        <c:varyColors val="0"/>
        <c:ser>
          <c:idx val="0"/>
          <c:order val="0"/>
          <c:tx>
            <c:strRef>
              <c:f>'Fig. 2_main'!$A$19</c:f>
              <c:strCache>
                <c:ptCount val="1"/>
                <c:pt idx="0">
                  <c:v>A - mini car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2_main'!$B$19:$M$19</c:f>
              <c:numCache>
                <c:formatCode>0.0</c:formatCode>
                <c:ptCount val="12"/>
                <c:pt idx="0">
                  <c:v>7.298834408118644</c:v>
                </c:pt>
                <c:pt idx="1">
                  <c:v>7.298834408118644</c:v>
                </c:pt>
                <c:pt idx="2">
                  <c:v>8.8175468361449596</c:v>
                </c:pt>
                <c:pt idx="3">
                  <c:v>10.336259264171275</c:v>
                </c:pt>
                <c:pt idx="4">
                  <c:v>11.854971692197591</c:v>
                </c:pt>
                <c:pt idx="5">
                  <c:v>13.373684120223906</c:v>
                </c:pt>
                <c:pt idx="6">
                  <c:v>14.892396548250222</c:v>
                </c:pt>
                <c:pt idx="7">
                  <c:v>16.411108976276537</c:v>
                </c:pt>
                <c:pt idx="8">
                  <c:v>17.929821404302857</c:v>
                </c:pt>
                <c:pt idx="9">
                  <c:v>19.448533832329169</c:v>
                </c:pt>
                <c:pt idx="10">
                  <c:v>20.967246260355488</c:v>
                </c:pt>
                <c:pt idx="11" formatCode="0.00000">
                  <c:v>21.442688576536284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9973-4867-8D72-9A2B639C1703}"/>
            </c:ext>
          </c:extLst>
        </c:ser>
        <c:ser>
          <c:idx val="1"/>
          <c:order val="1"/>
          <c:tx>
            <c:strRef>
              <c:f>'Fig. 2_main'!$A$20</c:f>
              <c:strCache>
                <c:ptCount val="1"/>
                <c:pt idx="0">
                  <c:v>C - medium car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2_main'!$B$20:$M$20</c:f>
              <c:numCache>
                <c:formatCode>0.0</c:formatCode>
                <c:ptCount val="12"/>
                <c:pt idx="0">
                  <c:v>10.108359538100546</c:v>
                </c:pt>
                <c:pt idx="1">
                  <c:v>10.108359538100546</c:v>
                </c:pt>
                <c:pt idx="2">
                  <c:v>11.88055799244265</c:v>
                </c:pt>
                <c:pt idx="3">
                  <c:v>13.652756446784757</c:v>
                </c:pt>
                <c:pt idx="4">
                  <c:v>15.424954901126862</c:v>
                </c:pt>
                <c:pt idx="5">
                  <c:v>17.197153355468966</c:v>
                </c:pt>
                <c:pt idx="6">
                  <c:v>18.969351809811073</c:v>
                </c:pt>
                <c:pt idx="7">
                  <c:v>20.741550264153176</c:v>
                </c:pt>
                <c:pt idx="8">
                  <c:v>22.513748718495282</c:v>
                </c:pt>
                <c:pt idx="9">
                  <c:v>24.285947172837389</c:v>
                </c:pt>
                <c:pt idx="10">
                  <c:v>26.058145627179492</c:v>
                </c:pt>
                <c:pt idx="11">
                  <c:v>26.705529039591362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9973-4867-8D72-9A2B639C1703}"/>
            </c:ext>
          </c:extLst>
        </c:ser>
        <c:ser>
          <c:idx val="2"/>
          <c:order val="2"/>
          <c:tx>
            <c:strRef>
              <c:f>'Fig. 2_main'!$A$21</c:f>
              <c:strCache>
                <c:ptCount val="1"/>
                <c:pt idx="0">
                  <c:v>D - large car</c:v>
                </c:pt>
              </c:strCache>
            </c:strRef>
          </c:tx>
          <c:spPr>
            <a:ln w="28575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2_main'!$B$21:$M$21</c:f>
              <c:numCache>
                <c:formatCode>0.0</c:formatCode>
                <c:ptCount val="12"/>
                <c:pt idx="0">
                  <c:v>12.688319927809083</c:v>
                </c:pt>
                <c:pt idx="1">
                  <c:v>12.688319927809083</c:v>
                </c:pt>
                <c:pt idx="2">
                  <c:v>14.618947148598556</c:v>
                </c:pt>
                <c:pt idx="3">
                  <c:v>16.549574369388029</c:v>
                </c:pt>
                <c:pt idx="4">
                  <c:v>18.480201590177501</c:v>
                </c:pt>
                <c:pt idx="5">
                  <c:v>20.410828810966976</c:v>
                </c:pt>
                <c:pt idx="6">
                  <c:v>22.341456031756451</c:v>
                </c:pt>
                <c:pt idx="7">
                  <c:v>24.272083252545922</c:v>
                </c:pt>
                <c:pt idx="8">
                  <c:v>26.202710473335397</c:v>
                </c:pt>
                <c:pt idx="9">
                  <c:v>28.133337694124869</c:v>
                </c:pt>
                <c:pt idx="10">
                  <c:v>30.063964914914344</c:v>
                </c:pt>
                <c:pt idx="11">
                  <c:v>30.812917481744375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7-9973-4867-8D72-9A2B639C1703}"/>
            </c:ext>
          </c:extLst>
        </c:ser>
        <c:ser>
          <c:idx val="3"/>
          <c:order val="3"/>
          <c:tx>
            <c:strRef>
              <c:f>'Fig. 2_main'!$A$22</c:f>
              <c:strCache>
                <c:ptCount val="1"/>
                <c:pt idx="0">
                  <c:v>F - luxury car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2_main'!$B$22:$M$22</c:f>
              <c:numCache>
                <c:formatCode>0.0</c:formatCode>
                <c:ptCount val="12"/>
                <c:pt idx="0">
                  <c:v>15.98054743370743</c:v>
                </c:pt>
                <c:pt idx="1">
                  <c:v>15.98054743370743</c:v>
                </c:pt>
                <c:pt idx="2">
                  <c:v>18.132974927523218</c:v>
                </c:pt>
                <c:pt idx="3">
                  <c:v>20.285402421339008</c:v>
                </c:pt>
                <c:pt idx="4">
                  <c:v>22.437829915154797</c:v>
                </c:pt>
                <c:pt idx="5">
                  <c:v>24.590257408970587</c:v>
                </c:pt>
                <c:pt idx="6">
                  <c:v>26.742684902786376</c:v>
                </c:pt>
                <c:pt idx="7">
                  <c:v>28.895112396602165</c:v>
                </c:pt>
                <c:pt idx="8">
                  <c:v>31.047539890417955</c:v>
                </c:pt>
                <c:pt idx="9">
                  <c:v>33.199967384233744</c:v>
                </c:pt>
                <c:pt idx="10">
                  <c:v>35.35239487804953</c:v>
                </c:pt>
                <c:pt idx="11">
                  <c:v>36.245835331518485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9973-4867-8D72-9A2B639C1703}"/>
            </c:ext>
          </c:extLst>
        </c:ser>
        <c:ser>
          <c:idx val="8"/>
          <c:order val="14"/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ICEVs'!$G$16</c:f>
              <c:numCache>
                <c:formatCode>0.0</c:formatCode>
                <c:ptCount val="1"/>
                <c:pt idx="0">
                  <c:v>26.288346212059945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9973-4867-8D72-9A2B639C1703}"/>
            </c:ext>
          </c:extLst>
        </c:ser>
        <c:ser>
          <c:idx val="9"/>
          <c:order val="15"/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ICEVs'!$G$17</c:f>
              <c:numCache>
                <c:formatCode>0.0</c:formatCode>
                <c:ptCount val="1"/>
                <c:pt idx="0">
                  <c:v>32.731722663814665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A-9973-4867-8D72-9A2B639C1703}"/>
            </c:ext>
          </c:extLst>
        </c:ser>
        <c:ser>
          <c:idx val="10"/>
          <c:order val="16"/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ICEVs'!$G$18</c:f>
              <c:numCache>
                <c:formatCode>0.0</c:formatCode>
                <c:ptCount val="1"/>
                <c:pt idx="0">
                  <c:v>38.871138988117849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B-9973-4867-8D72-9A2B639C1703}"/>
            </c:ext>
          </c:extLst>
        </c:ser>
        <c:ser>
          <c:idx val="11"/>
          <c:order val="17"/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ICEVs'!$G$19</c:f>
              <c:numCache>
                <c:formatCode>0.0</c:formatCode>
                <c:ptCount val="1"/>
                <c:pt idx="0">
                  <c:v>48.25400644263415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9973-4867-8D72-9A2B639C1703}"/>
            </c:ext>
          </c:extLst>
        </c:ser>
        <c:ser>
          <c:idx val="12"/>
          <c:order val="18"/>
          <c:tx>
            <c:v>Aline</c:v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2_main'!$B$27:$S$27</c:f>
              <c:numCache>
                <c:formatCode>General</c:formatCode>
                <c:ptCount val="18"/>
                <c:pt idx="11" formatCode="0.0">
                  <c:v>21.442688576536284</c:v>
                </c:pt>
                <c:pt idx="12" formatCode="0.0">
                  <c:v>21.442688576536284</c:v>
                </c:pt>
                <c:pt idx="13" formatCode="0.0">
                  <c:v>21.442688576536284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D-9973-4867-8D72-9A2B639C1703}"/>
            </c:ext>
          </c:extLst>
        </c:ser>
        <c:ser>
          <c:idx val="13"/>
          <c:order val="19"/>
          <c:tx>
            <c:v>cline</c:v>
          </c:tx>
          <c:spPr>
            <a:ln w="25400" cap="rnd">
              <a:solidFill>
                <a:schemeClr val="accent5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2_main'!$B$28:$S$28</c:f>
              <c:numCache>
                <c:formatCode>General</c:formatCode>
                <c:ptCount val="18"/>
                <c:pt idx="11" formatCode="0.0">
                  <c:v>26.705529039591362</c:v>
                </c:pt>
                <c:pt idx="12" formatCode="0.0">
                  <c:v>26.705529039591362</c:v>
                </c:pt>
                <c:pt idx="13" formatCode="0.0">
                  <c:v>26.705529039591362</c:v>
                </c:pt>
                <c:pt idx="14" formatCode="0.0">
                  <c:v>26.705529039591362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E-9973-4867-8D72-9A2B639C1703}"/>
            </c:ext>
          </c:extLst>
        </c:ser>
        <c:ser>
          <c:idx val="14"/>
          <c:order val="20"/>
          <c:tx>
            <c:v>dline</c:v>
          </c:tx>
          <c:spPr>
            <a:ln w="25400" cap="rnd">
              <a:solidFill>
                <a:schemeClr val="accent5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2_main'!$B$29:$S$29</c:f>
              <c:numCache>
                <c:formatCode>General</c:formatCode>
                <c:ptCount val="18"/>
                <c:pt idx="11" formatCode="0.0">
                  <c:v>30.812917481744375</c:v>
                </c:pt>
                <c:pt idx="12" formatCode="0.0">
                  <c:v>30.812917481744375</c:v>
                </c:pt>
                <c:pt idx="13" formatCode="0.0">
                  <c:v>30.812917481744375</c:v>
                </c:pt>
                <c:pt idx="14" formatCode="0.0">
                  <c:v>30.812917481744375</c:v>
                </c:pt>
                <c:pt idx="15" formatCode="0.0">
                  <c:v>30.812917481744375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F-9973-4867-8D72-9A2B639C1703}"/>
            </c:ext>
          </c:extLst>
        </c:ser>
        <c:ser>
          <c:idx val="15"/>
          <c:order val="21"/>
          <c:tx>
            <c:v>fline</c:v>
          </c:tx>
          <c:spPr>
            <a:ln w="25400" cap="rnd">
              <a:solidFill>
                <a:schemeClr val="accent5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'Fig. 2_main'!$B$30:$R$30</c:f>
              <c:numCache>
                <c:formatCode>General</c:formatCode>
                <c:ptCount val="17"/>
                <c:pt idx="11" formatCode="0.0">
                  <c:v>36.245835331518485</c:v>
                </c:pt>
                <c:pt idx="12" formatCode="0.0">
                  <c:v>36.245835331518485</c:v>
                </c:pt>
                <c:pt idx="13" formatCode="0.0">
                  <c:v>36.245835331518485</c:v>
                </c:pt>
                <c:pt idx="14" formatCode="0.0">
                  <c:v>36.245835331518485</c:v>
                </c:pt>
                <c:pt idx="15" formatCode="0.0">
                  <c:v>36.245835331518485</c:v>
                </c:pt>
                <c:pt idx="16" formatCode="0.0">
                  <c:v>36.245835331518485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0-9973-4867-8D72-9A2B639C17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4848288"/>
        <c:axId val="434844368"/>
      </c:lineChart>
      <c:catAx>
        <c:axId val="434848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Driving distance (km)</a:t>
                </a:r>
              </a:p>
            </c:rich>
          </c:tx>
          <c:layout>
            <c:manualLayout>
              <c:xMode val="edge"/>
              <c:yMode val="edge"/>
              <c:x val="0.3010275709022705"/>
              <c:y val="0.913183382692787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  <a:alpha val="21000"/>
              </a:schemeClr>
            </a:solidFill>
            <a:round/>
          </a:ln>
          <a:effectLst/>
        </c:spPr>
        <c:txPr>
          <a:bodyPr rot="-15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34844368"/>
        <c:crosses val="autoZero"/>
        <c:auto val="1"/>
        <c:lblAlgn val="ctr"/>
        <c:lblOffset val="100"/>
        <c:noMultiLvlLbl val="0"/>
      </c:catAx>
      <c:valAx>
        <c:axId val="434844368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Emission (ton CO</a:t>
                </a:r>
                <a:r>
                  <a:rPr lang="en-GB" baseline="-25000" dirty="0"/>
                  <a:t>2</a:t>
                </a:r>
                <a:r>
                  <a:rPr lang="en-GB" dirty="0"/>
                  <a:t>-eq)</a:t>
                </a:r>
              </a:p>
            </c:rich>
          </c:tx>
          <c:layout>
            <c:manualLayout>
              <c:xMode val="edge"/>
              <c:yMode val="edge"/>
              <c:x val="1.061260790891785E-2"/>
              <c:y val="0.240078887221685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34848288"/>
        <c:crossesAt val="1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0"/>
        <c:delete val="1"/>
      </c:legendEntry>
      <c:legendEntry>
        <c:idx val="21"/>
        <c:delete val="1"/>
      </c:legendEntry>
      <c:layout>
        <c:manualLayout>
          <c:xMode val="edge"/>
          <c:yMode val="edge"/>
          <c:x val="0"/>
          <c:y val="0.95665254351618945"/>
          <c:w val="0.67149204697053355"/>
          <c:h val="2.91252802544449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nb-NO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73132978993435E-2"/>
          <c:y val="2.2746129515760608E-2"/>
          <c:w val="0.91938174174457865"/>
          <c:h val="0.4942723788990628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'Detailed results'!$A$16</c:f>
              <c:strCache>
                <c:ptCount val="1"/>
                <c:pt idx="0">
                  <c:v>Cell (disaggregated)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'Detailed results'!$B$14:$S$15</c:f>
              <c:multiLvlStrCache>
                <c:ptCount val="18"/>
                <c:lvl>
                  <c:pt idx="0">
                    <c:v>Kim et al. 
   (2016)</c:v>
                  </c:pt>
                  <c:pt idx="1">
                    <c:v>Ellingsen et al. 
              (2014)</c:v>
                  </c:pt>
                  <c:pt idx="2">
                    <c:v>Ellingsen et al. 
              (2017)</c:v>
                  </c:pt>
                  <c:pt idx="3">
                    <c:v>Majeau-Bettez et al. 
                        (2011)</c:v>
                  </c:pt>
                  <c:pt idx="4">
                    <c:v>USEPA 
(2013)</c:v>
                  </c:pt>
                  <c:pt idx="5">
                    <c:v>VW e-Golf 
       (2012)</c:v>
                  </c:pt>
                  <c:pt idx="6">
                    <c:v>Li et al 
(2014)</c:v>
                  </c:pt>
                  <c:pt idx="7">
                    <c:v>Zackrisson 
       (2010)</c:v>
                  </c:pt>
                  <c:pt idx="8">
                    <c:v>Zackrisson 
       (2010)</c:v>
                  </c:pt>
                  <c:pt idx="9">
                    <c:v>Majeau-Bettez et al. 
                        (2011)</c:v>
                  </c:pt>
                  <c:pt idx="10">
                    <c:v>USEPA 
(2013)</c:v>
                  </c:pt>
                  <c:pt idx="11">
                    <c:v>Bauer 
(2010)</c:v>
                  </c:pt>
                  <c:pt idx="12">
                    <c:v>Bauer 
(2010)</c:v>
                  </c:pt>
                  <c:pt idx="13">
                    <c:v>Samaras and Meisterling 
                                  (2008)</c:v>
                  </c:pt>
                  <c:pt idx="14">
                    <c:v>Notter et al. 
         (2010)</c:v>
                  </c:pt>
                  <c:pt idx="15">
                    <c:v>Dunn et al. 
       (2012)</c:v>
                  </c:pt>
                  <c:pt idx="16">
                    <c:v>USEPA 
(2013)</c:v>
                  </c:pt>
                  <c:pt idx="17">
                    <c:v>Faria et al. (2012)</c:v>
                  </c:pt>
                </c:lvl>
                <c:lvl>
                  <c:pt idx="0">
                    <c:v>LMO-NCM</c:v>
                  </c:pt>
                  <c:pt idx="1">
                    <c:v>NCM</c:v>
                  </c:pt>
                  <c:pt idx="6">
                    <c:v>NCM/SiNW</c:v>
                  </c:pt>
                  <c:pt idx="7">
                    <c:v>LFP</c:v>
                  </c:pt>
                  <c:pt idx="11">
                    <c:v>LFP/LTO</c:v>
                  </c:pt>
                  <c:pt idx="12">
                    <c:v>NCA</c:v>
                  </c:pt>
                  <c:pt idx="14">
                    <c:v>LMO</c:v>
                  </c:pt>
                  <c:pt idx="17">
                    <c:v>Unknown</c:v>
                  </c:pt>
                </c:lvl>
              </c:multiLvlStrCache>
            </c:multiLvlStrRef>
          </c:cat>
          <c:val>
            <c:numRef>
              <c:f>'Detailed results'!$B$16:$S$16</c:f>
              <c:numCache>
                <c:formatCode>0</c:formatCode>
                <c:ptCount val="18"/>
                <c:pt idx="0">
                  <c:v>27</c:v>
                </c:pt>
                <c:pt idx="1">
                  <c:v>32.378246022195</c:v>
                </c:pt>
                <c:pt idx="2">
                  <c:v>32.378246022195</c:v>
                </c:pt>
                <c:pt idx="3">
                  <c:v>106.38383496820401</c:v>
                </c:pt>
                <c:pt idx="4">
                  <c:v>75.540000000000006</c:v>
                </c:pt>
                <c:pt idx="7">
                  <c:v>22.155480000000001</c:v>
                </c:pt>
                <c:pt idx="8">
                  <c:v>122</c:v>
                </c:pt>
                <c:pt idx="9">
                  <c:v>134.96700124184889</c:v>
                </c:pt>
                <c:pt idx="10">
                  <c:v>78.7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38.526315789473678</c:v>
                </c:pt>
                <c:pt idx="15">
                  <c:v>0</c:v>
                </c:pt>
                <c:pt idx="16">
                  <c:v>50.46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CB-4454-8080-ED7470F23C25}"/>
            </c:ext>
          </c:extLst>
        </c:ser>
        <c:ser>
          <c:idx val="1"/>
          <c:order val="1"/>
          <c:tx>
            <c:strRef>
              <c:f>'Detailed results'!$A$17</c:f>
              <c:strCache>
                <c:ptCount val="1"/>
                <c:pt idx="0">
                  <c:v>Other battery components (disaggregated)</c:v>
                </c:pt>
              </c:strCache>
            </c:strRef>
          </c:tx>
          <c:spPr>
            <a:solidFill>
              <a:srgbClr val="3786CD"/>
            </a:solidFill>
            <a:ln>
              <a:noFill/>
            </a:ln>
            <a:effectLst/>
          </c:spPr>
          <c:invertIfNegative val="0"/>
          <c:cat>
            <c:multiLvlStrRef>
              <c:f>'Detailed results'!$B$14:$S$15</c:f>
              <c:multiLvlStrCache>
                <c:ptCount val="18"/>
                <c:lvl>
                  <c:pt idx="0">
                    <c:v>Kim et al. 
   (2016)</c:v>
                  </c:pt>
                  <c:pt idx="1">
                    <c:v>Ellingsen et al. 
              (2014)</c:v>
                  </c:pt>
                  <c:pt idx="2">
                    <c:v>Ellingsen et al. 
              (2017)</c:v>
                  </c:pt>
                  <c:pt idx="3">
                    <c:v>Majeau-Bettez et al. 
                        (2011)</c:v>
                  </c:pt>
                  <c:pt idx="4">
                    <c:v>USEPA 
(2013)</c:v>
                  </c:pt>
                  <c:pt idx="5">
                    <c:v>VW e-Golf 
       (2012)</c:v>
                  </c:pt>
                  <c:pt idx="6">
                    <c:v>Li et al 
(2014)</c:v>
                  </c:pt>
                  <c:pt idx="7">
                    <c:v>Zackrisson 
       (2010)</c:v>
                  </c:pt>
                  <c:pt idx="8">
                    <c:v>Zackrisson 
       (2010)</c:v>
                  </c:pt>
                  <c:pt idx="9">
                    <c:v>Majeau-Bettez et al. 
                        (2011)</c:v>
                  </c:pt>
                  <c:pt idx="10">
                    <c:v>USEPA 
(2013)</c:v>
                  </c:pt>
                  <c:pt idx="11">
                    <c:v>Bauer 
(2010)</c:v>
                  </c:pt>
                  <c:pt idx="12">
                    <c:v>Bauer 
(2010)</c:v>
                  </c:pt>
                  <c:pt idx="13">
                    <c:v>Samaras and Meisterling 
                                  (2008)</c:v>
                  </c:pt>
                  <c:pt idx="14">
                    <c:v>Notter et al. 
         (2010)</c:v>
                  </c:pt>
                  <c:pt idx="15">
                    <c:v>Dunn et al. 
       (2012)</c:v>
                  </c:pt>
                  <c:pt idx="16">
                    <c:v>USEPA 
(2013)</c:v>
                  </c:pt>
                  <c:pt idx="17">
                    <c:v>Faria et al. (2012)</c:v>
                  </c:pt>
                </c:lvl>
                <c:lvl>
                  <c:pt idx="0">
                    <c:v>LMO-NCM</c:v>
                  </c:pt>
                  <c:pt idx="1">
                    <c:v>NCM</c:v>
                  </c:pt>
                  <c:pt idx="6">
                    <c:v>NCM/SiNW</c:v>
                  </c:pt>
                  <c:pt idx="7">
                    <c:v>LFP</c:v>
                  </c:pt>
                  <c:pt idx="11">
                    <c:v>LFP/LTO</c:v>
                  </c:pt>
                  <c:pt idx="12">
                    <c:v>NCA</c:v>
                  </c:pt>
                  <c:pt idx="14">
                    <c:v>LMO</c:v>
                  </c:pt>
                  <c:pt idx="17">
                    <c:v>Unknown</c:v>
                  </c:pt>
                </c:lvl>
              </c:multiLvlStrCache>
            </c:multiLvlStrRef>
          </c:cat>
          <c:val>
            <c:numRef>
              <c:f>'Detailed results'!$B$17:$S$17</c:f>
              <c:numCache>
                <c:formatCode>0</c:formatCode>
                <c:ptCount val="18"/>
                <c:pt idx="0">
                  <c:v>44.4</c:v>
                </c:pt>
                <c:pt idx="1">
                  <c:v>32.225482254068822</c:v>
                </c:pt>
                <c:pt idx="2">
                  <c:v>32.225482254068822</c:v>
                </c:pt>
                <c:pt idx="3">
                  <c:v>33.857667073333225</c:v>
                </c:pt>
                <c:pt idx="4">
                  <c:v>10.399999999999999</c:v>
                </c:pt>
                <c:pt idx="7">
                  <c:v>51.7</c:v>
                </c:pt>
                <c:pt idx="8">
                  <c:v>51.7</c:v>
                </c:pt>
                <c:pt idx="9">
                  <c:v>43.141062124538188</c:v>
                </c:pt>
                <c:pt idx="10">
                  <c:v>11.57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14.105263157894736</c:v>
                </c:pt>
                <c:pt idx="15">
                  <c:v>0</c:v>
                </c:pt>
                <c:pt idx="16">
                  <c:v>10.399999999999999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CB-4454-8080-ED7470F23C25}"/>
            </c:ext>
          </c:extLst>
        </c:ser>
        <c:ser>
          <c:idx val="4"/>
          <c:order val="2"/>
          <c:tx>
            <c:strRef>
              <c:f>'Detailed results'!$A$18</c:f>
              <c:strCache>
                <c:ptCount val="1"/>
                <c:pt idx="0">
                  <c:v>Battery materials</c:v>
                </c:pt>
              </c:strCache>
            </c:strRef>
          </c:tx>
          <c:spPr>
            <a:pattFill prst="dkVert">
              <a:fgClr>
                <a:srgbClr val="3786CD"/>
              </a:fgClr>
              <a:bgClr>
                <a:schemeClr val="accent1">
                  <a:lumMod val="50000"/>
                </a:schemeClr>
              </a:bgClr>
            </a:pattFill>
            <a:ln>
              <a:noFill/>
            </a:ln>
            <a:effectLst/>
          </c:spPr>
          <c:invertIfNegative val="0"/>
          <c:cat>
            <c:multiLvlStrRef>
              <c:f>'Detailed results'!$B$14:$S$15</c:f>
              <c:multiLvlStrCache>
                <c:ptCount val="18"/>
                <c:lvl>
                  <c:pt idx="0">
                    <c:v>Kim et al. 
   (2016)</c:v>
                  </c:pt>
                  <c:pt idx="1">
                    <c:v>Ellingsen et al. 
              (2014)</c:v>
                  </c:pt>
                  <c:pt idx="2">
                    <c:v>Ellingsen et al. 
              (2017)</c:v>
                  </c:pt>
                  <c:pt idx="3">
                    <c:v>Majeau-Bettez et al. 
                        (2011)</c:v>
                  </c:pt>
                  <c:pt idx="4">
                    <c:v>USEPA 
(2013)</c:v>
                  </c:pt>
                  <c:pt idx="5">
                    <c:v>VW e-Golf 
       (2012)</c:v>
                  </c:pt>
                  <c:pt idx="6">
                    <c:v>Li et al 
(2014)</c:v>
                  </c:pt>
                  <c:pt idx="7">
                    <c:v>Zackrisson 
       (2010)</c:v>
                  </c:pt>
                  <c:pt idx="8">
                    <c:v>Zackrisson 
       (2010)</c:v>
                  </c:pt>
                  <c:pt idx="9">
                    <c:v>Majeau-Bettez et al. 
                        (2011)</c:v>
                  </c:pt>
                  <c:pt idx="10">
                    <c:v>USEPA 
(2013)</c:v>
                  </c:pt>
                  <c:pt idx="11">
                    <c:v>Bauer 
(2010)</c:v>
                  </c:pt>
                  <c:pt idx="12">
                    <c:v>Bauer 
(2010)</c:v>
                  </c:pt>
                  <c:pt idx="13">
                    <c:v>Samaras and Meisterling 
                                  (2008)</c:v>
                  </c:pt>
                  <c:pt idx="14">
                    <c:v>Notter et al. 
         (2010)</c:v>
                  </c:pt>
                  <c:pt idx="15">
                    <c:v>Dunn et al. 
       (2012)</c:v>
                  </c:pt>
                  <c:pt idx="16">
                    <c:v>USEPA 
(2013)</c:v>
                  </c:pt>
                  <c:pt idx="17">
                    <c:v>Faria et al. (2012)</c:v>
                  </c:pt>
                </c:lvl>
                <c:lvl>
                  <c:pt idx="0">
                    <c:v>LMO-NCM</c:v>
                  </c:pt>
                  <c:pt idx="1">
                    <c:v>NCM</c:v>
                  </c:pt>
                  <c:pt idx="6">
                    <c:v>NCM/SiNW</c:v>
                  </c:pt>
                  <c:pt idx="7">
                    <c:v>LFP</c:v>
                  </c:pt>
                  <c:pt idx="11">
                    <c:v>LFP/LTO</c:v>
                  </c:pt>
                  <c:pt idx="12">
                    <c:v>NCA</c:v>
                  </c:pt>
                  <c:pt idx="14">
                    <c:v>LMO</c:v>
                  </c:pt>
                  <c:pt idx="17">
                    <c:v>Unknown</c:v>
                  </c:pt>
                </c:lvl>
              </c:multiLvlStrCache>
            </c:multiLvlStrRef>
          </c:cat>
          <c:val>
            <c:numRef>
              <c:f>'Detailed results'!$B$18:$S$18</c:f>
              <c:numCache>
                <c:formatCode>0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6">
                  <c:v>323.26962962962966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185.9</c:v>
                </c:pt>
                <c:pt idx="12">
                  <c:v>82.707999999999998</c:v>
                </c:pt>
                <c:pt idx="13">
                  <c:v>0</c:v>
                </c:pt>
                <c:pt idx="14">
                  <c:v>0</c:v>
                </c:pt>
                <c:pt idx="15">
                  <c:v>35.954999999999998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CB-4454-8080-ED7470F23C25}"/>
            </c:ext>
          </c:extLst>
        </c:ser>
        <c:ser>
          <c:idx val="3"/>
          <c:order val="3"/>
          <c:tx>
            <c:strRef>
              <c:f>'Detailed results'!$A$19</c:f>
              <c:strCache>
                <c:ptCount val="1"/>
                <c:pt idx="0">
                  <c:v>Cell manufacture (disaggregated)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'Detailed results'!$B$14:$S$15</c:f>
              <c:multiLvlStrCache>
                <c:ptCount val="18"/>
                <c:lvl>
                  <c:pt idx="0">
                    <c:v>Kim et al. 
   (2016)</c:v>
                  </c:pt>
                  <c:pt idx="1">
                    <c:v>Ellingsen et al. 
              (2014)</c:v>
                  </c:pt>
                  <c:pt idx="2">
                    <c:v>Ellingsen et al. 
              (2017)</c:v>
                  </c:pt>
                  <c:pt idx="3">
                    <c:v>Majeau-Bettez et al. 
                        (2011)</c:v>
                  </c:pt>
                  <c:pt idx="4">
                    <c:v>USEPA 
(2013)</c:v>
                  </c:pt>
                  <c:pt idx="5">
                    <c:v>VW e-Golf 
       (2012)</c:v>
                  </c:pt>
                  <c:pt idx="6">
                    <c:v>Li et al 
(2014)</c:v>
                  </c:pt>
                  <c:pt idx="7">
                    <c:v>Zackrisson 
       (2010)</c:v>
                  </c:pt>
                  <c:pt idx="8">
                    <c:v>Zackrisson 
       (2010)</c:v>
                  </c:pt>
                  <c:pt idx="9">
                    <c:v>Majeau-Bettez et al. 
                        (2011)</c:v>
                  </c:pt>
                  <c:pt idx="10">
                    <c:v>USEPA 
(2013)</c:v>
                  </c:pt>
                  <c:pt idx="11">
                    <c:v>Bauer 
(2010)</c:v>
                  </c:pt>
                  <c:pt idx="12">
                    <c:v>Bauer 
(2010)</c:v>
                  </c:pt>
                  <c:pt idx="13">
                    <c:v>Samaras and Meisterling 
                                  (2008)</c:v>
                  </c:pt>
                  <c:pt idx="14">
                    <c:v>Notter et al. 
         (2010)</c:v>
                  </c:pt>
                  <c:pt idx="15">
                    <c:v>Dunn et al. 
       (2012)</c:v>
                  </c:pt>
                  <c:pt idx="16">
                    <c:v>USEPA 
(2013)</c:v>
                  </c:pt>
                  <c:pt idx="17">
                    <c:v>Faria et al. (2012)</c:v>
                  </c:pt>
                </c:lvl>
                <c:lvl>
                  <c:pt idx="0">
                    <c:v>LMO-NCM</c:v>
                  </c:pt>
                  <c:pt idx="1">
                    <c:v>NCM</c:v>
                  </c:pt>
                  <c:pt idx="6">
                    <c:v>NCM/SiNW</c:v>
                  </c:pt>
                  <c:pt idx="7">
                    <c:v>LFP</c:v>
                  </c:pt>
                  <c:pt idx="11">
                    <c:v>LFP/LTO</c:v>
                  </c:pt>
                  <c:pt idx="12">
                    <c:v>NCA</c:v>
                  </c:pt>
                  <c:pt idx="14">
                    <c:v>LMO</c:v>
                  </c:pt>
                  <c:pt idx="17">
                    <c:v>Unknown</c:v>
                  </c:pt>
                </c:lvl>
              </c:multiLvlStrCache>
            </c:multiLvlStrRef>
          </c:cat>
          <c:val>
            <c:numRef>
              <c:f>'Detailed results'!$B$19:$S$19</c:f>
              <c:numCache>
                <c:formatCode>0</c:formatCode>
                <c:ptCount val="18"/>
                <c:pt idx="0">
                  <c:v>63</c:v>
                </c:pt>
                <c:pt idx="1">
                  <c:v>106.7479084220496</c:v>
                </c:pt>
                <c:pt idx="2">
                  <c:v>71.165272281366398</c:v>
                </c:pt>
                <c:pt idx="3">
                  <c:v>0</c:v>
                </c:pt>
                <c:pt idx="4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 formatCode="0.00">
                  <c:v>1.77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8CB-4454-8080-ED7470F23C25}"/>
            </c:ext>
          </c:extLst>
        </c:ser>
        <c:ser>
          <c:idx val="2"/>
          <c:order val="4"/>
          <c:tx>
            <c:strRef>
              <c:f>'Detailed results'!$A$20</c:f>
              <c:strCache>
                <c:ptCount val="1"/>
                <c:pt idx="0">
                  <c:v>Pack assembly (disaggregated)</c:v>
                </c:pt>
              </c:strCache>
            </c:strRef>
          </c:tx>
          <c:spPr>
            <a:solidFill>
              <a:srgbClr val="7EBA56"/>
            </a:solidFill>
            <a:ln>
              <a:noFill/>
            </a:ln>
            <a:effectLst/>
          </c:spPr>
          <c:invertIfNegative val="0"/>
          <c:cat>
            <c:multiLvlStrRef>
              <c:f>'Detailed results'!$B$14:$S$15</c:f>
              <c:multiLvlStrCache>
                <c:ptCount val="18"/>
                <c:lvl>
                  <c:pt idx="0">
                    <c:v>Kim et al. 
   (2016)</c:v>
                  </c:pt>
                  <c:pt idx="1">
                    <c:v>Ellingsen et al. 
              (2014)</c:v>
                  </c:pt>
                  <c:pt idx="2">
                    <c:v>Ellingsen et al. 
              (2017)</c:v>
                  </c:pt>
                  <c:pt idx="3">
                    <c:v>Majeau-Bettez et al. 
                        (2011)</c:v>
                  </c:pt>
                  <c:pt idx="4">
                    <c:v>USEPA 
(2013)</c:v>
                  </c:pt>
                  <c:pt idx="5">
                    <c:v>VW e-Golf 
       (2012)</c:v>
                  </c:pt>
                  <c:pt idx="6">
                    <c:v>Li et al 
(2014)</c:v>
                  </c:pt>
                  <c:pt idx="7">
                    <c:v>Zackrisson 
       (2010)</c:v>
                  </c:pt>
                  <c:pt idx="8">
                    <c:v>Zackrisson 
       (2010)</c:v>
                  </c:pt>
                  <c:pt idx="9">
                    <c:v>Majeau-Bettez et al. 
                        (2011)</c:v>
                  </c:pt>
                  <c:pt idx="10">
                    <c:v>USEPA 
(2013)</c:v>
                  </c:pt>
                  <c:pt idx="11">
                    <c:v>Bauer 
(2010)</c:v>
                  </c:pt>
                  <c:pt idx="12">
                    <c:v>Bauer 
(2010)</c:v>
                  </c:pt>
                  <c:pt idx="13">
                    <c:v>Samaras and Meisterling 
                                  (2008)</c:v>
                  </c:pt>
                  <c:pt idx="14">
                    <c:v>Notter et al. 
         (2010)</c:v>
                  </c:pt>
                  <c:pt idx="15">
                    <c:v>Dunn et al. 
       (2012)</c:v>
                  </c:pt>
                  <c:pt idx="16">
                    <c:v>USEPA 
(2013)</c:v>
                  </c:pt>
                  <c:pt idx="17">
                    <c:v>Faria et al. (2012)</c:v>
                  </c:pt>
                </c:lvl>
                <c:lvl>
                  <c:pt idx="0">
                    <c:v>LMO-NCM</c:v>
                  </c:pt>
                  <c:pt idx="1">
                    <c:v>NCM</c:v>
                  </c:pt>
                  <c:pt idx="6">
                    <c:v>NCM/SiNW</c:v>
                  </c:pt>
                  <c:pt idx="7">
                    <c:v>LFP</c:v>
                  </c:pt>
                  <c:pt idx="11">
                    <c:v>LFP/LTO</c:v>
                  </c:pt>
                  <c:pt idx="12">
                    <c:v>NCA</c:v>
                  </c:pt>
                  <c:pt idx="14">
                    <c:v>LMO</c:v>
                  </c:pt>
                  <c:pt idx="17">
                    <c:v>Unknown</c:v>
                  </c:pt>
                </c:lvl>
              </c:multiLvlStrCache>
            </c:multiLvlStrRef>
          </c:cat>
          <c:val>
            <c:numRef>
              <c:f>'Detailed results'!$B$20:$S$20</c:f>
              <c:numCache>
                <c:formatCode>0</c:formatCode>
                <c:ptCount val="18"/>
                <c:pt idx="0">
                  <c:v>1.7</c:v>
                </c:pt>
                <c:pt idx="1">
                  <c:v>0.86840830589357865</c:v>
                </c:pt>
                <c:pt idx="2">
                  <c:v>0.86840830589357865</c:v>
                </c:pt>
                <c:pt idx="3">
                  <c:v>0</c:v>
                </c:pt>
                <c:pt idx="4">
                  <c:v>33.799999999999997</c:v>
                </c:pt>
                <c:pt idx="6">
                  <c:v>33.194444444444443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60.2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 formatCode="0.000">
                  <c:v>5.6099999999999997E-2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CB-4454-8080-ED7470F23C25}"/>
            </c:ext>
          </c:extLst>
        </c:ser>
        <c:ser>
          <c:idx val="5"/>
          <c:order val="5"/>
          <c:tx>
            <c:strRef>
              <c:f>'Detailed results'!$A$21</c:f>
              <c:strCache>
                <c:ptCount val="1"/>
                <c:pt idx="0">
                  <c:v>Energy in battery production</c:v>
                </c:pt>
              </c:strCache>
            </c:strRef>
          </c:tx>
          <c:spPr>
            <a:pattFill prst="dkVert">
              <a:fgClr>
                <a:schemeClr val="accent6">
                  <a:lumMod val="75000"/>
                </a:schemeClr>
              </a:fgClr>
              <a:bgClr>
                <a:schemeClr val="accent6"/>
              </a:bgClr>
            </a:pattFill>
            <a:ln>
              <a:noFill/>
            </a:ln>
            <a:effectLst/>
          </c:spPr>
          <c:invertIfNegative val="0"/>
          <c:cat>
            <c:multiLvlStrRef>
              <c:f>'Detailed results'!$B$14:$S$15</c:f>
              <c:multiLvlStrCache>
                <c:ptCount val="18"/>
                <c:lvl>
                  <c:pt idx="0">
                    <c:v>Kim et al. 
   (2016)</c:v>
                  </c:pt>
                  <c:pt idx="1">
                    <c:v>Ellingsen et al. 
              (2014)</c:v>
                  </c:pt>
                  <c:pt idx="2">
                    <c:v>Ellingsen et al. 
              (2017)</c:v>
                  </c:pt>
                  <c:pt idx="3">
                    <c:v>Majeau-Bettez et al. 
                        (2011)</c:v>
                  </c:pt>
                  <c:pt idx="4">
                    <c:v>USEPA 
(2013)</c:v>
                  </c:pt>
                  <c:pt idx="5">
                    <c:v>VW e-Golf 
       (2012)</c:v>
                  </c:pt>
                  <c:pt idx="6">
                    <c:v>Li et al 
(2014)</c:v>
                  </c:pt>
                  <c:pt idx="7">
                    <c:v>Zackrisson 
       (2010)</c:v>
                  </c:pt>
                  <c:pt idx="8">
                    <c:v>Zackrisson 
       (2010)</c:v>
                  </c:pt>
                  <c:pt idx="9">
                    <c:v>Majeau-Bettez et al. 
                        (2011)</c:v>
                  </c:pt>
                  <c:pt idx="10">
                    <c:v>USEPA 
(2013)</c:v>
                  </c:pt>
                  <c:pt idx="11">
                    <c:v>Bauer 
(2010)</c:v>
                  </c:pt>
                  <c:pt idx="12">
                    <c:v>Bauer 
(2010)</c:v>
                  </c:pt>
                  <c:pt idx="13">
                    <c:v>Samaras and Meisterling 
                                  (2008)</c:v>
                  </c:pt>
                  <c:pt idx="14">
                    <c:v>Notter et al. 
         (2010)</c:v>
                  </c:pt>
                  <c:pt idx="15">
                    <c:v>Dunn et al. 
       (2012)</c:v>
                  </c:pt>
                  <c:pt idx="16">
                    <c:v>USEPA 
(2013)</c:v>
                  </c:pt>
                  <c:pt idx="17">
                    <c:v>Faria et al. (2012)</c:v>
                  </c:pt>
                </c:lvl>
                <c:lvl>
                  <c:pt idx="0">
                    <c:v>LMO-NCM</c:v>
                  </c:pt>
                  <c:pt idx="1">
                    <c:v>NCM</c:v>
                  </c:pt>
                  <c:pt idx="6">
                    <c:v>NCM/SiNW</c:v>
                  </c:pt>
                  <c:pt idx="7">
                    <c:v>LFP</c:v>
                  </c:pt>
                  <c:pt idx="11">
                    <c:v>LFP/LTO</c:v>
                  </c:pt>
                  <c:pt idx="12">
                    <c:v>NCA</c:v>
                  </c:pt>
                  <c:pt idx="14">
                    <c:v>LMO</c:v>
                  </c:pt>
                  <c:pt idx="17">
                    <c:v>Unknown</c:v>
                  </c:pt>
                </c:lvl>
              </c:multiLvlStrCache>
            </c:multiLvlStrRef>
          </c:cat>
          <c:val>
            <c:numRef>
              <c:f>'Detailed results'!$B$21:$S$21</c:f>
              <c:numCache>
                <c:formatCode>0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53.334459202359355</c:v>
                </c:pt>
                <c:pt idx="4">
                  <c:v>0</c:v>
                </c:pt>
                <c:pt idx="7">
                  <c:v>87.399000000000001</c:v>
                </c:pt>
                <c:pt idx="8">
                  <c:v>87.399000000000001</c:v>
                </c:pt>
                <c:pt idx="9">
                  <c:v>67.958173633612887</c:v>
                </c:pt>
                <c:pt idx="10">
                  <c:v>0</c:v>
                </c:pt>
                <c:pt idx="11">
                  <c:v>152.1</c:v>
                </c:pt>
                <c:pt idx="12">
                  <c:v>50.692</c:v>
                </c:pt>
                <c:pt idx="13">
                  <c:v>0</c:v>
                </c:pt>
                <c:pt idx="14">
                  <c:v>1.4704624621432316</c:v>
                </c:pt>
                <c:pt idx="15">
                  <c:v>2.2949999999999999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8CB-4454-8080-ED7470F23C25}"/>
            </c:ext>
          </c:extLst>
        </c:ser>
        <c:ser>
          <c:idx val="6"/>
          <c:order val="6"/>
          <c:tx>
            <c:strRef>
              <c:f>'Detailed results'!$A$22</c:f>
              <c:strCache>
                <c:ptCount val="1"/>
                <c:pt idx="0">
                  <c:v>Transport (disaggregated)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'Detailed results'!$B$14:$S$15</c:f>
              <c:multiLvlStrCache>
                <c:ptCount val="18"/>
                <c:lvl>
                  <c:pt idx="0">
                    <c:v>Kim et al. 
   (2016)</c:v>
                  </c:pt>
                  <c:pt idx="1">
                    <c:v>Ellingsen et al. 
              (2014)</c:v>
                  </c:pt>
                  <c:pt idx="2">
                    <c:v>Ellingsen et al. 
              (2017)</c:v>
                  </c:pt>
                  <c:pt idx="3">
                    <c:v>Majeau-Bettez et al. 
                        (2011)</c:v>
                  </c:pt>
                  <c:pt idx="4">
                    <c:v>USEPA 
(2013)</c:v>
                  </c:pt>
                  <c:pt idx="5">
                    <c:v>VW e-Golf 
       (2012)</c:v>
                  </c:pt>
                  <c:pt idx="6">
                    <c:v>Li et al 
(2014)</c:v>
                  </c:pt>
                  <c:pt idx="7">
                    <c:v>Zackrisson 
       (2010)</c:v>
                  </c:pt>
                  <c:pt idx="8">
                    <c:v>Zackrisson 
       (2010)</c:v>
                  </c:pt>
                  <c:pt idx="9">
                    <c:v>Majeau-Bettez et al. 
                        (2011)</c:v>
                  </c:pt>
                  <c:pt idx="10">
                    <c:v>USEPA 
(2013)</c:v>
                  </c:pt>
                  <c:pt idx="11">
                    <c:v>Bauer 
(2010)</c:v>
                  </c:pt>
                  <c:pt idx="12">
                    <c:v>Bauer 
(2010)</c:v>
                  </c:pt>
                  <c:pt idx="13">
                    <c:v>Samaras and Meisterling 
                                  (2008)</c:v>
                  </c:pt>
                  <c:pt idx="14">
                    <c:v>Notter et al. 
         (2010)</c:v>
                  </c:pt>
                  <c:pt idx="15">
                    <c:v>Dunn et al. 
       (2012)</c:v>
                  </c:pt>
                  <c:pt idx="16">
                    <c:v>USEPA 
(2013)</c:v>
                  </c:pt>
                  <c:pt idx="17">
                    <c:v>Faria et al. (2012)</c:v>
                  </c:pt>
                </c:lvl>
                <c:lvl>
                  <c:pt idx="0">
                    <c:v>LMO-NCM</c:v>
                  </c:pt>
                  <c:pt idx="1">
                    <c:v>NCM</c:v>
                  </c:pt>
                  <c:pt idx="6">
                    <c:v>NCM/SiNW</c:v>
                  </c:pt>
                  <c:pt idx="7">
                    <c:v>LFP</c:v>
                  </c:pt>
                  <c:pt idx="11">
                    <c:v>LFP/LTO</c:v>
                  </c:pt>
                  <c:pt idx="12">
                    <c:v>NCA</c:v>
                  </c:pt>
                  <c:pt idx="14">
                    <c:v>LMO</c:v>
                  </c:pt>
                  <c:pt idx="17">
                    <c:v>Unknown</c:v>
                  </c:pt>
                </c:lvl>
              </c:multiLvlStrCache>
            </c:multiLvlStrRef>
          </c:cat>
          <c:val>
            <c:numRef>
              <c:f>'Detailed results'!$B$22:$S$22</c:f>
              <c:numCache>
                <c:formatCode>0</c:formatCode>
                <c:ptCount val="18"/>
                <c:pt idx="0">
                  <c:v>4.0999999999999996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0.80200000000000005</c:v>
                </c:pt>
                <c:pt idx="7">
                  <c:v>4.9732886199999999</c:v>
                </c:pt>
                <c:pt idx="8">
                  <c:v>4.9732886199999999</c:v>
                </c:pt>
                <c:pt idx="9">
                  <c:v>0</c:v>
                </c:pt>
                <c:pt idx="10">
                  <c:v>0.754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0.66200000000000003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8CB-4454-8080-ED7470F23C25}"/>
            </c:ext>
          </c:extLst>
        </c:ser>
        <c:ser>
          <c:idx val="7"/>
          <c:order val="7"/>
          <c:tx>
            <c:strRef>
              <c:f>'Detailed results'!$A$23</c:f>
              <c:strCache>
                <c:ptCount val="1"/>
                <c:pt idx="0">
                  <c:v>Battery pack (aggregated)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  <a:effectLst/>
          </c:spPr>
          <c:invertIfNegative val="1"/>
          <c:cat>
            <c:multiLvlStrRef>
              <c:f>'Detailed results'!$B$14:$S$15</c:f>
              <c:multiLvlStrCache>
                <c:ptCount val="18"/>
                <c:lvl>
                  <c:pt idx="0">
                    <c:v>Kim et al. 
   (2016)</c:v>
                  </c:pt>
                  <c:pt idx="1">
                    <c:v>Ellingsen et al. 
              (2014)</c:v>
                  </c:pt>
                  <c:pt idx="2">
                    <c:v>Ellingsen et al. 
              (2017)</c:v>
                  </c:pt>
                  <c:pt idx="3">
                    <c:v>Majeau-Bettez et al. 
                        (2011)</c:v>
                  </c:pt>
                  <c:pt idx="4">
                    <c:v>USEPA 
(2013)</c:v>
                  </c:pt>
                  <c:pt idx="5">
                    <c:v>VW e-Golf 
       (2012)</c:v>
                  </c:pt>
                  <c:pt idx="6">
                    <c:v>Li et al 
(2014)</c:v>
                  </c:pt>
                  <c:pt idx="7">
                    <c:v>Zackrisson 
       (2010)</c:v>
                  </c:pt>
                  <c:pt idx="8">
                    <c:v>Zackrisson 
       (2010)</c:v>
                  </c:pt>
                  <c:pt idx="9">
                    <c:v>Majeau-Bettez et al. 
                        (2011)</c:v>
                  </c:pt>
                  <c:pt idx="10">
                    <c:v>USEPA 
(2013)</c:v>
                  </c:pt>
                  <c:pt idx="11">
                    <c:v>Bauer 
(2010)</c:v>
                  </c:pt>
                  <c:pt idx="12">
                    <c:v>Bauer 
(2010)</c:v>
                  </c:pt>
                  <c:pt idx="13">
                    <c:v>Samaras and Meisterling 
                                  (2008)</c:v>
                  </c:pt>
                  <c:pt idx="14">
                    <c:v>Notter et al. 
         (2010)</c:v>
                  </c:pt>
                  <c:pt idx="15">
                    <c:v>Dunn et al. 
       (2012)</c:v>
                  </c:pt>
                  <c:pt idx="16">
                    <c:v>USEPA 
(2013)</c:v>
                  </c:pt>
                  <c:pt idx="17">
                    <c:v>Faria et al. (2012)</c:v>
                  </c:pt>
                </c:lvl>
                <c:lvl>
                  <c:pt idx="0">
                    <c:v>LMO-NCM</c:v>
                  </c:pt>
                  <c:pt idx="1">
                    <c:v>NCM</c:v>
                  </c:pt>
                  <c:pt idx="6">
                    <c:v>NCM/SiNW</c:v>
                  </c:pt>
                  <c:pt idx="7">
                    <c:v>LFP</c:v>
                  </c:pt>
                  <c:pt idx="11">
                    <c:v>LFP/LTO</c:v>
                  </c:pt>
                  <c:pt idx="12">
                    <c:v>NCA</c:v>
                  </c:pt>
                  <c:pt idx="14">
                    <c:v>LMO</c:v>
                  </c:pt>
                  <c:pt idx="17">
                    <c:v>Unknown</c:v>
                  </c:pt>
                </c:lvl>
              </c:multiLvlStrCache>
            </c:multiLvlStrRef>
          </c:cat>
          <c:val>
            <c:numRef>
              <c:f>'Detailed results'!$B$23:$S$23</c:f>
              <c:numCache>
                <c:formatCode>General</c:formatCode>
                <c:ptCount val="18"/>
                <c:pt idx="5" formatCode="0">
                  <c:v>204.54545454545453</c:v>
                </c:pt>
                <c:pt idx="13" formatCode="0">
                  <c:v>119.40298507462687</c:v>
                </c:pt>
                <c:pt idx="17" formatCode="0">
                  <c:v>310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92D050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7-D8CB-4454-8080-ED7470F23C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8386848"/>
        <c:axId val="348384496"/>
      </c:barChart>
      <c:catAx>
        <c:axId val="34838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48384496"/>
        <c:crosses val="autoZero"/>
        <c:auto val="1"/>
        <c:lblAlgn val="ctr"/>
        <c:lblOffset val="100"/>
        <c:noMultiLvlLbl val="0"/>
      </c:catAx>
      <c:valAx>
        <c:axId val="34838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Emissions (kg CO</a:t>
                </a:r>
                <a:r>
                  <a:rPr lang="en-US" b="1" baseline="-25000" dirty="0"/>
                  <a:t>2</a:t>
                </a:r>
                <a:r>
                  <a:rPr lang="en-US" b="1" dirty="0"/>
                  <a:t>-eq/kWh)</a:t>
                </a:r>
              </a:p>
            </c:rich>
          </c:tx>
          <c:layout>
            <c:manualLayout>
              <c:xMode val="edge"/>
              <c:yMode val="edge"/>
              <c:x val="1.3728441990680171E-3"/>
              <c:y val="8.433943152960447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4838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 rot="-5400000" vert="horz" anchor="b" anchorCtr="0"/>
    <a:lstStyle/>
    <a:p>
      <a:pPr>
        <a:defRPr sz="1000"/>
      </a:pPr>
      <a:endParaRPr lang="nb-N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90087782582936"/>
          <c:y val="3.0205933957781383E-2"/>
          <c:w val="0.83830741940164366"/>
          <c:h val="0.8204063879862139"/>
        </c:manualLayout>
      </c:layout>
      <c:areaChart>
        <c:grouping val="stacked"/>
        <c:varyColors val="0"/>
        <c:ser>
          <c:idx val="4"/>
          <c:order val="7"/>
          <c:tx>
            <c:strRef>
              <c:f>'Fig. 2_main'!$A$35</c:f>
              <c:strCache>
                <c:ptCount val="1"/>
                <c:pt idx="0">
                  <c:v>A</c:v>
                </c:pt>
              </c:strCache>
            </c:strRef>
          </c:tx>
          <c:spPr>
            <a:noFill/>
            <a:ln>
              <a:noFill/>
            </a:ln>
            <a:effectLst/>
          </c:spPr>
          <c:dLbls>
            <c:dLbl>
              <c:idx val="0"/>
              <c:layout>
                <c:manualLayout>
                  <c:x val="0.13829830448382621"/>
                  <c:y val="-0.2411857702756846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826-446A-95E6-EA891D523E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2_main'!$B$35:$M$35</c:f>
              <c:numCache>
                <c:formatCode>0.0</c:formatCode>
                <c:ptCount val="12"/>
                <c:pt idx="0">
                  <c:v>3.637824303201239</c:v>
                </c:pt>
                <c:pt idx="1">
                  <c:v>3.637824303201239</c:v>
                </c:pt>
                <c:pt idx="2">
                  <c:v>6.1163378167147524</c:v>
                </c:pt>
                <c:pt idx="3">
                  <c:v>8.5948513302282663</c:v>
                </c:pt>
                <c:pt idx="4">
                  <c:v>11.073364843741778</c:v>
                </c:pt>
                <c:pt idx="5">
                  <c:v>13.551878357255292</c:v>
                </c:pt>
                <c:pt idx="6">
                  <c:v>16.030391870768806</c:v>
                </c:pt>
                <c:pt idx="7">
                  <c:v>18.508905384282318</c:v>
                </c:pt>
                <c:pt idx="8">
                  <c:v>20.98741889779583</c:v>
                </c:pt>
                <c:pt idx="9">
                  <c:v>23.465932411309346</c:v>
                </c:pt>
                <c:pt idx="10">
                  <c:v>25.944445924822858</c:v>
                </c:pt>
                <c:pt idx="11" formatCode="0.00">
                  <c:v>26.288346212059945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26-446A-95E6-EA891D523E64}"/>
            </c:ext>
          </c:extLst>
        </c:ser>
        <c:ser>
          <c:idx val="5"/>
          <c:order val="8"/>
          <c:tx>
            <c:strRef>
              <c:f>'Fig. 2_main'!$A$36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layout>
                <c:manualLayout>
                  <c:x val="0.14070351187784219"/>
                  <c:y val="-0.1135878719613238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826-446A-95E6-EA891D523E64}"/>
                </c:ext>
              </c:extLst>
            </c:dLbl>
            <c:dLbl>
              <c:idx val="11"/>
              <c:layout>
                <c:manualLayout>
                  <c:x val="1.202594118614027E-2"/>
                  <c:y val="-4.801136856097194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826-446A-95E6-EA891D523E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2_main'!$B$36:$M$36</c:f>
              <c:numCache>
                <c:formatCode>0.0</c:formatCode>
                <c:ptCount val="12"/>
                <c:pt idx="0">
                  <c:v>1.7708113686849898</c:v>
                </c:pt>
                <c:pt idx="1">
                  <c:v>1.7708113686849898</c:v>
                </c:pt>
                <c:pt idx="2">
                  <c:v>2.2767268792957776</c:v>
                </c:pt>
                <c:pt idx="3">
                  <c:v>2.7826423899065666</c:v>
                </c:pt>
                <c:pt idx="4">
                  <c:v>3.2885579005173557</c:v>
                </c:pt>
                <c:pt idx="5">
                  <c:v>3.7944734111281431</c:v>
                </c:pt>
                <c:pt idx="6">
                  <c:v>4.3003889217389322</c:v>
                </c:pt>
                <c:pt idx="7">
                  <c:v>4.806304432349723</c:v>
                </c:pt>
                <c:pt idx="8">
                  <c:v>5.3122199429605068</c:v>
                </c:pt>
                <c:pt idx="9">
                  <c:v>5.8181354535712941</c:v>
                </c:pt>
                <c:pt idx="10">
                  <c:v>6.324050964182085</c:v>
                </c:pt>
                <c:pt idx="11">
                  <c:v>6.4433764517547196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26-446A-95E6-EA891D523E64}"/>
            </c:ext>
          </c:extLst>
        </c:ser>
        <c:ser>
          <c:idx val="6"/>
          <c:order val="9"/>
          <c:tx>
            <c:strRef>
              <c:f>'Fig. 2_main'!$A$37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26-446A-95E6-EA891D523E6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826-446A-95E6-EA891D523E6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826-446A-95E6-EA891D523E6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826-446A-95E6-EA891D523E6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826-446A-95E6-EA891D523E6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826-446A-95E6-EA891D523E6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826-446A-95E6-EA891D523E6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826-446A-95E6-EA891D523E64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826-446A-95E6-EA891D523E64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826-446A-95E6-EA891D523E6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826-446A-95E6-EA891D523E64}"/>
                </c:ext>
              </c:extLst>
            </c:dLbl>
            <c:dLbl>
              <c:idx val="11"/>
              <c:layout>
                <c:manualLayout>
                  <c:x val="1.3228535304754306E-2"/>
                  <c:y val="-4.098531462521995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826-446A-95E6-EA891D523E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2_main'!$B$37:$M$37</c:f>
              <c:numCache>
                <c:formatCode>0.0</c:formatCode>
                <c:ptCount val="12"/>
                <c:pt idx="0">
                  <c:v>3.0738942459513137</c:v>
                </c:pt>
                <c:pt idx="1">
                  <c:v>3.0738942459513137</c:v>
                </c:pt>
                <c:pt idx="2">
                  <c:v>3.4035187843289201</c:v>
                </c:pt>
                <c:pt idx="3">
                  <c:v>3.7331433227065247</c:v>
                </c:pt>
                <c:pt idx="4">
                  <c:v>4.0627678610841311</c:v>
                </c:pt>
                <c:pt idx="5">
                  <c:v>4.3923923994617375</c:v>
                </c:pt>
                <c:pt idx="6">
                  <c:v>4.7220169378393422</c:v>
                </c:pt>
                <c:pt idx="7">
                  <c:v>5.0516414762169468</c:v>
                </c:pt>
                <c:pt idx="8">
                  <c:v>5.3812660145945586</c:v>
                </c:pt>
                <c:pt idx="9">
                  <c:v>5.7108905529721596</c:v>
                </c:pt>
                <c:pt idx="10">
                  <c:v>6.0405150913497678</c:v>
                </c:pt>
                <c:pt idx="11">
                  <c:v>6.1394163243031841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D826-446A-95E6-EA891D523E64}"/>
            </c:ext>
          </c:extLst>
        </c:ser>
        <c:ser>
          <c:idx val="7"/>
          <c:order val="10"/>
          <c:tx>
            <c:strRef>
              <c:f>'Fig. 2_main'!$A$38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826-446A-95E6-EA891D523E6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826-446A-95E6-EA891D523E6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826-446A-95E6-EA891D523E6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826-446A-95E6-EA891D523E6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826-446A-95E6-EA891D523E6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826-446A-95E6-EA891D523E6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826-446A-95E6-EA891D523E6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826-446A-95E6-EA891D523E64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D826-446A-95E6-EA891D523E64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826-446A-95E6-EA891D523E6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D826-446A-95E6-EA891D523E64}"/>
                </c:ext>
              </c:extLst>
            </c:dLbl>
            <c:dLbl>
              <c:idx val="11"/>
              <c:layout>
                <c:manualLayout>
                  <c:x val="1.202594118614027E-2"/>
                  <c:y val="-6.5576503400351926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D826-446A-95E6-EA891D523E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2_main'!$B$38:$M$38</c:f>
              <c:numCache>
                <c:formatCode>0.0</c:formatCode>
                <c:ptCount val="12"/>
                <c:pt idx="0">
                  <c:v>2.1259770266069022</c:v>
                </c:pt>
                <c:pt idx="1">
                  <c:v>2.1259770266069022</c:v>
                </c:pt>
                <c:pt idx="2">
                  <c:v>2.9190432052053179</c:v>
                </c:pt>
                <c:pt idx="3">
                  <c:v>3.7121093838037318</c:v>
                </c:pt>
                <c:pt idx="4">
                  <c:v>4.505175562402151</c:v>
                </c:pt>
                <c:pt idx="5">
                  <c:v>5.2982417410005631</c:v>
                </c:pt>
                <c:pt idx="6">
                  <c:v>6.0913079195989823</c:v>
                </c:pt>
                <c:pt idx="7">
                  <c:v>6.8843740981973944</c:v>
                </c:pt>
                <c:pt idx="8">
                  <c:v>7.6774402767958136</c:v>
                </c:pt>
                <c:pt idx="9">
                  <c:v>8.4705064553942293</c:v>
                </c:pt>
                <c:pt idx="10">
                  <c:v>9.263572633992645</c:v>
                </c:pt>
                <c:pt idx="11">
                  <c:v>9.3828674545163011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D826-446A-95E6-EA891D523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6578464"/>
        <c:axId val="326582384"/>
      </c:areaChart>
      <c:barChart>
        <c:barDir val="col"/>
        <c:grouping val="stacked"/>
        <c:varyColors val="0"/>
        <c:ser>
          <c:idx val="16"/>
          <c:order val="1"/>
          <c:tx>
            <c:strRef>
              <c:f>'Fig. 2_main'!$A$39:$B$39</c:f>
              <c:strCache>
                <c:ptCount val="2"/>
                <c:pt idx="0">
                  <c:v>Battery production</c:v>
                </c:pt>
              </c:strCache>
            </c:strRef>
          </c:tx>
          <c:spPr>
            <a:pattFill prst="pct90">
              <a:fgClr>
                <a:schemeClr val="accent5">
                  <a:lumMod val="50000"/>
                </a:schemeClr>
              </a:fgClr>
              <a:bgClr>
                <a:schemeClr val="accent5">
                  <a:lumMod val="60000"/>
                  <a:lumOff val="40000"/>
                </a:schemeClr>
              </a:bgClr>
            </a:patt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2_main'!$C$39:$S$39</c:f>
              <c:numCache>
                <c:formatCode>General</c:formatCode>
                <c:ptCount val="17"/>
                <c:pt idx="13" formatCode="0.0">
                  <c:v>2.5094656689706567</c:v>
                </c:pt>
                <c:pt idx="14" formatCode="0.0">
                  <c:v>3.6427177257704426</c:v>
                </c:pt>
                <c:pt idx="15" formatCode="0.0">
                  <c:v>5.6506603483053324</c:v>
                </c:pt>
                <c:pt idx="16" formatCode="0.0">
                  <c:v>7.9590153095089002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D826-446A-95E6-EA891D523E64}"/>
            </c:ext>
          </c:extLst>
        </c:ser>
        <c:ser>
          <c:idx val="17"/>
          <c:order val="2"/>
          <c:tx>
            <c:strRef>
              <c:f>'Fig. 2_main'!$A$40:$B$40</c:f>
              <c:strCache>
                <c:ptCount val="2"/>
                <c:pt idx="0">
                  <c:v>Vehicle production</c:v>
                </c:pt>
              </c:strCache>
            </c:strRef>
          </c:tx>
          <c:spPr>
            <a:pattFill prst="pct80">
              <a:fgClr>
                <a:schemeClr val="accent5">
                  <a:lumMod val="75000"/>
                </a:schemeClr>
              </a:fgClr>
              <a:bgClr>
                <a:schemeClr val="accent5">
                  <a:lumMod val="60000"/>
                  <a:lumOff val="40000"/>
                </a:schemeClr>
              </a:bgClr>
            </a:patt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2_main'!$C$40:$S$40</c:f>
              <c:numCache>
                <c:formatCode>General</c:formatCode>
                <c:ptCount val="17"/>
                <c:pt idx="13" formatCode="0.0">
                  <c:v>4.7893687391479869</c:v>
                </c:pt>
                <c:pt idx="14" formatCode="0.0">
                  <c:v>6.4656418123301025</c:v>
                </c:pt>
                <c:pt idx="15" formatCode="0.0">
                  <c:v>7.0376595795037504</c:v>
                </c:pt>
                <c:pt idx="16" formatCode="0.0">
                  <c:v>8.0215321241985311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D826-446A-95E6-EA891D523E64}"/>
            </c:ext>
          </c:extLst>
        </c:ser>
        <c:ser>
          <c:idx val="18"/>
          <c:order val="3"/>
          <c:tx>
            <c:strRef>
              <c:f>'Fig. 2_main'!$A$41:$B$41</c:f>
              <c:strCache>
                <c:ptCount val="2"/>
                <c:pt idx="0">
                  <c:v>Vehicle production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2_main'!$C$41:$S$41</c:f>
              <c:numCache>
                <c:formatCode>General</c:formatCode>
                <c:ptCount val="17"/>
              </c:numCache>
            </c:numRef>
          </c:val>
          <c:extLst>
            <c:ext xmlns:c16="http://schemas.microsoft.com/office/drawing/2014/chart" uri="{C3380CC4-5D6E-409C-BE32-E72D297353CC}">
              <c16:uniqueId val="{00000021-D826-446A-95E6-EA891D523E64}"/>
            </c:ext>
          </c:extLst>
        </c:ser>
        <c:ser>
          <c:idx val="19"/>
          <c:order val="4"/>
          <c:tx>
            <c:strRef>
              <c:f>'Fig. 2_main'!$A$42:$B$42</c:f>
              <c:strCache>
                <c:ptCount val="2"/>
                <c:pt idx="0">
                  <c:v>Use</c:v>
                </c:pt>
              </c:strCache>
            </c:strRef>
          </c:tx>
          <c:spPr>
            <a:pattFill prst="dkUpDiag">
              <a:fgClr>
                <a:srgbClr val="5C84CC"/>
              </a:fgClr>
              <a:bgClr>
                <a:srgbClr val="8AA7DA"/>
              </a:bgClr>
            </a:patt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2_main'!$C$42:$S$42</c:f>
              <c:numCache>
                <c:formatCode>General</c:formatCode>
                <c:ptCount val="17"/>
                <c:pt idx="13" formatCode="0.0">
                  <c:v>13.668411852236842</c:v>
                </c:pt>
                <c:pt idx="14" formatCode="0.0">
                  <c:v>15.949786089078948</c:v>
                </c:pt>
                <c:pt idx="15" formatCode="0.0">
                  <c:v>17.375644987105261</c:v>
                </c:pt>
                <c:pt idx="16" formatCode="0.0">
                  <c:v>19.371847444342102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D826-446A-95E6-EA891D523E64}"/>
            </c:ext>
          </c:extLst>
        </c:ser>
        <c:ser>
          <c:idx val="20"/>
          <c:order val="5"/>
          <c:tx>
            <c:strRef>
              <c:f>'Fig. 2_main'!$A$43:$B$43</c:f>
              <c:strCache>
                <c:ptCount val="2"/>
                <c:pt idx="0">
                  <c:v>Use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2_main'!$C$43:$S$43</c:f>
              <c:numCache>
                <c:formatCode>General</c:formatCode>
                <c:ptCount val="17"/>
              </c:numCache>
            </c:numRef>
          </c:val>
          <c:extLst>
            <c:ext xmlns:c16="http://schemas.microsoft.com/office/drawing/2014/chart" uri="{C3380CC4-5D6E-409C-BE32-E72D297353CC}">
              <c16:uniqueId val="{00000023-D826-446A-95E6-EA891D523E64}"/>
            </c:ext>
          </c:extLst>
        </c:ser>
        <c:ser>
          <c:idx val="21"/>
          <c:order val="6"/>
          <c:tx>
            <c:strRef>
              <c:f>'Fig. 2_main'!$A$44:$B$44</c:f>
              <c:strCache>
                <c:ptCount val="2"/>
                <c:pt idx="0">
                  <c:v>EOL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2_main'!$C$44:$S$44</c:f>
              <c:numCache>
                <c:formatCode>General</c:formatCode>
                <c:ptCount val="17"/>
                <c:pt idx="13" formatCode="0.0">
                  <c:v>0.47544231618079785</c:v>
                </c:pt>
                <c:pt idx="14" formatCode="0.0">
                  <c:v>0.64738341241186903</c:v>
                </c:pt>
                <c:pt idx="15" formatCode="0.0">
                  <c:v>0.7489525668300312</c:v>
                </c:pt>
                <c:pt idx="16" formatCode="0.0">
                  <c:v>0.89344045346895817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D826-446A-95E6-EA891D523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100"/>
        <c:axId val="326578464"/>
        <c:axId val="326582384"/>
      </c:barChart>
      <c:lineChart>
        <c:grouping val="standard"/>
        <c:varyColors val="0"/>
        <c:ser>
          <c:idx val="0"/>
          <c:order val="0"/>
          <c:tx>
            <c:strRef>
              <c:f>'Fig. 2_main'!$A$19</c:f>
              <c:strCache>
                <c:ptCount val="1"/>
                <c:pt idx="0">
                  <c:v>A - mini car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2_main'!$B$19:$M$19</c:f>
              <c:numCache>
                <c:formatCode>0.0</c:formatCode>
                <c:ptCount val="12"/>
                <c:pt idx="0">
                  <c:v>7.298834408118644</c:v>
                </c:pt>
                <c:pt idx="1">
                  <c:v>7.298834408118644</c:v>
                </c:pt>
                <c:pt idx="2">
                  <c:v>8.8175468361449596</c:v>
                </c:pt>
                <c:pt idx="3">
                  <c:v>10.336259264171275</c:v>
                </c:pt>
                <c:pt idx="4">
                  <c:v>11.854971692197591</c:v>
                </c:pt>
                <c:pt idx="5">
                  <c:v>13.373684120223906</c:v>
                </c:pt>
                <c:pt idx="6">
                  <c:v>14.892396548250222</c:v>
                </c:pt>
                <c:pt idx="7">
                  <c:v>16.411108976276537</c:v>
                </c:pt>
                <c:pt idx="8">
                  <c:v>17.929821404302857</c:v>
                </c:pt>
                <c:pt idx="9">
                  <c:v>19.448533832329169</c:v>
                </c:pt>
                <c:pt idx="10">
                  <c:v>20.967246260355488</c:v>
                </c:pt>
                <c:pt idx="11" formatCode="0.00000">
                  <c:v>21.442688576536284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D826-446A-95E6-EA891D523E64}"/>
            </c:ext>
          </c:extLst>
        </c:ser>
        <c:ser>
          <c:idx val="8"/>
          <c:order val="11"/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ICEVs'!$G$16</c:f>
              <c:numCache>
                <c:formatCode>0.0</c:formatCode>
                <c:ptCount val="1"/>
                <c:pt idx="0">
                  <c:v>26.288346212059945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D826-446A-95E6-EA891D523E64}"/>
            </c:ext>
          </c:extLst>
        </c:ser>
        <c:ser>
          <c:idx val="9"/>
          <c:order val="12"/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ICEVs'!$G$17</c:f>
              <c:numCache>
                <c:formatCode>0.0</c:formatCode>
                <c:ptCount val="1"/>
                <c:pt idx="0">
                  <c:v>32.731722663814665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A-D826-446A-95E6-EA891D523E64}"/>
            </c:ext>
          </c:extLst>
        </c:ser>
        <c:ser>
          <c:idx val="10"/>
          <c:order val="13"/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ICEVs'!$G$18</c:f>
              <c:numCache>
                <c:formatCode>0.0</c:formatCode>
                <c:ptCount val="1"/>
                <c:pt idx="0">
                  <c:v>38.871138988117849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B-D826-446A-95E6-EA891D523E64}"/>
            </c:ext>
          </c:extLst>
        </c:ser>
        <c:ser>
          <c:idx val="11"/>
          <c:order val="14"/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ICEVs'!$G$19</c:f>
              <c:numCache>
                <c:formatCode>0.0</c:formatCode>
                <c:ptCount val="1"/>
                <c:pt idx="0">
                  <c:v>48.25400644263415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D826-446A-95E6-EA891D523E64}"/>
            </c:ext>
          </c:extLst>
        </c:ser>
        <c:ser>
          <c:idx val="12"/>
          <c:order val="15"/>
          <c:tx>
            <c:v>Aline</c:v>
          </c:tx>
          <c:spPr>
            <a:ln w="25400" cap="rnd">
              <a:noFill/>
              <a:prstDash val="dash"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2_main'!$B$27:$S$27</c:f>
              <c:numCache>
                <c:formatCode>General</c:formatCode>
                <c:ptCount val="18"/>
                <c:pt idx="11" formatCode="0.0">
                  <c:v>21.442688576536284</c:v>
                </c:pt>
                <c:pt idx="12" formatCode="0.0">
                  <c:v>21.442688576536284</c:v>
                </c:pt>
                <c:pt idx="13" formatCode="0.0">
                  <c:v>21.442688576536284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D-D826-446A-95E6-EA891D523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6578464"/>
        <c:axId val="326582384"/>
      </c:lineChart>
      <c:catAx>
        <c:axId val="326578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Driving distance (km)</a:t>
                </a:r>
              </a:p>
            </c:rich>
          </c:tx>
          <c:layout>
            <c:manualLayout>
              <c:xMode val="edge"/>
              <c:yMode val="edge"/>
              <c:x val="0.3010275709022705"/>
              <c:y val="0.913183382692787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  <a:alpha val="21000"/>
              </a:schemeClr>
            </a:solidFill>
            <a:round/>
          </a:ln>
          <a:effectLst/>
        </c:spPr>
        <c:txPr>
          <a:bodyPr rot="-15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26582384"/>
        <c:crosses val="autoZero"/>
        <c:auto val="1"/>
        <c:lblAlgn val="ctr"/>
        <c:lblOffset val="100"/>
        <c:noMultiLvlLbl val="0"/>
      </c:catAx>
      <c:valAx>
        <c:axId val="326582384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Emission (ton CO</a:t>
                </a:r>
                <a:r>
                  <a:rPr lang="en-GB" baseline="-25000" dirty="0"/>
                  <a:t>2</a:t>
                </a:r>
                <a:r>
                  <a:rPr lang="en-GB" dirty="0"/>
                  <a:t>-eq)</a:t>
                </a:r>
              </a:p>
            </c:rich>
          </c:tx>
          <c:layout>
            <c:manualLayout>
              <c:xMode val="edge"/>
              <c:yMode val="edge"/>
              <c:x val="1.061260790891785E-2"/>
              <c:y val="0.240078887221685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26578464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nb-NO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90087782582936"/>
          <c:y val="3.0205933957781383E-2"/>
          <c:w val="0.83830741940164366"/>
          <c:h val="0.8204063879862139"/>
        </c:manualLayout>
      </c:layout>
      <c:areaChart>
        <c:grouping val="stacked"/>
        <c:varyColors val="0"/>
        <c:ser>
          <c:idx val="4"/>
          <c:order val="10"/>
          <c:tx>
            <c:strRef>
              <c:f>'Fig. 2_main'!$A$35</c:f>
              <c:strCache>
                <c:ptCount val="1"/>
                <c:pt idx="0">
                  <c:v>A</c:v>
                </c:pt>
              </c:strCache>
            </c:strRef>
          </c:tx>
          <c:spPr>
            <a:noFill/>
            <a:ln>
              <a:noFill/>
            </a:ln>
            <a:effectLst/>
          </c:spPr>
          <c:dLbls>
            <c:dLbl>
              <c:idx val="0"/>
              <c:layout>
                <c:manualLayout>
                  <c:x val="0.13829830448382621"/>
                  <c:y val="-0.2411857702756846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73-4867-8D72-9A2B639C17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2_main'!$B$35:$M$35</c:f>
              <c:numCache>
                <c:formatCode>0.0</c:formatCode>
                <c:ptCount val="12"/>
                <c:pt idx="0">
                  <c:v>3.637824303201239</c:v>
                </c:pt>
                <c:pt idx="1">
                  <c:v>3.637824303201239</c:v>
                </c:pt>
                <c:pt idx="2">
                  <c:v>6.1163378167147524</c:v>
                </c:pt>
                <c:pt idx="3">
                  <c:v>8.5948513302282663</c:v>
                </c:pt>
                <c:pt idx="4">
                  <c:v>11.073364843741778</c:v>
                </c:pt>
                <c:pt idx="5">
                  <c:v>13.551878357255292</c:v>
                </c:pt>
                <c:pt idx="6">
                  <c:v>16.030391870768806</c:v>
                </c:pt>
                <c:pt idx="7">
                  <c:v>18.508905384282318</c:v>
                </c:pt>
                <c:pt idx="8">
                  <c:v>20.98741889779583</c:v>
                </c:pt>
                <c:pt idx="9">
                  <c:v>23.465932411309346</c:v>
                </c:pt>
                <c:pt idx="10">
                  <c:v>25.944445924822858</c:v>
                </c:pt>
                <c:pt idx="11" formatCode="0.00">
                  <c:v>26.288346212059945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73-4867-8D72-9A2B639C1703}"/>
            </c:ext>
          </c:extLst>
        </c:ser>
        <c:ser>
          <c:idx val="5"/>
          <c:order val="11"/>
          <c:tx>
            <c:strRef>
              <c:f>'Fig. 2_main'!$A$36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layout>
                <c:manualLayout>
                  <c:x val="0.14070351187784219"/>
                  <c:y val="-0.1135878719613238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73-4867-8D72-9A2B639C1703}"/>
                </c:ext>
              </c:extLst>
            </c:dLbl>
            <c:dLbl>
              <c:idx val="11"/>
              <c:layout>
                <c:manualLayout>
                  <c:x val="1.202594118614027E-2"/>
                  <c:y val="-4.801136856097194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73-4867-8D72-9A2B639C17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2_main'!$B$36:$M$36</c:f>
              <c:numCache>
                <c:formatCode>0.0</c:formatCode>
                <c:ptCount val="12"/>
                <c:pt idx="0">
                  <c:v>1.7708113686849898</c:v>
                </c:pt>
                <c:pt idx="1">
                  <c:v>1.7708113686849898</c:v>
                </c:pt>
                <c:pt idx="2">
                  <c:v>2.2767268792957776</c:v>
                </c:pt>
                <c:pt idx="3">
                  <c:v>2.7826423899065666</c:v>
                </c:pt>
                <c:pt idx="4">
                  <c:v>3.2885579005173557</c:v>
                </c:pt>
                <c:pt idx="5">
                  <c:v>3.7944734111281431</c:v>
                </c:pt>
                <c:pt idx="6">
                  <c:v>4.3003889217389322</c:v>
                </c:pt>
                <c:pt idx="7">
                  <c:v>4.806304432349723</c:v>
                </c:pt>
                <c:pt idx="8">
                  <c:v>5.3122199429605068</c:v>
                </c:pt>
                <c:pt idx="9">
                  <c:v>5.8181354535712941</c:v>
                </c:pt>
                <c:pt idx="10">
                  <c:v>6.324050964182085</c:v>
                </c:pt>
                <c:pt idx="11">
                  <c:v>6.4433764517547196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73-4867-8D72-9A2B639C1703}"/>
            </c:ext>
          </c:extLst>
        </c:ser>
        <c:ser>
          <c:idx val="6"/>
          <c:order val="12"/>
          <c:tx>
            <c:strRef>
              <c:f>'Fig. 2_main'!$A$37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73-4867-8D72-9A2B639C170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973-4867-8D72-9A2B639C170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73-4867-8D72-9A2B639C170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973-4867-8D72-9A2B639C170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73-4867-8D72-9A2B639C170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973-4867-8D72-9A2B639C170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973-4867-8D72-9A2B639C170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973-4867-8D72-9A2B639C170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973-4867-8D72-9A2B639C170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973-4867-8D72-9A2B639C170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973-4867-8D72-9A2B639C1703}"/>
                </c:ext>
              </c:extLst>
            </c:dLbl>
            <c:dLbl>
              <c:idx val="11"/>
              <c:layout>
                <c:manualLayout>
                  <c:x val="1.3228535304754306E-2"/>
                  <c:y val="-4.098531462521995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973-4867-8D72-9A2B639C17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2_main'!$B$37:$M$37</c:f>
              <c:numCache>
                <c:formatCode>0.0</c:formatCode>
                <c:ptCount val="12"/>
                <c:pt idx="0">
                  <c:v>3.0738942459513137</c:v>
                </c:pt>
                <c:pt idx="1">
                  <c:v>3.0738942459513137</c:v>
                </c:pt>
                <c:pt idx="2">
                  <c:v>3.4035187843289201</c:v>
                </c:pt>
                <c:pt idx="3">
                  <c:v>3.7331433227065247</c:v>
                </c:pt>
                <c:pt idx="4">
                  <c:v>4.0627678610841311</c:v>
                </c:pt>
                <c:pt idx="5">
                  <c:v>4.3923923994617375</c:v>
                </c:pt>
                <c:pt idx="6">
                  <c:v>4.7220169378393422</c:v>
                </c:pt>
                <c:pt idx="7">
                  <c:v>5.0516414762169468</c:v>
                </c:pt>
                <c:pt idx="8">
                  <c:v>5.3812660145945586</c:v>
                </c:pt>
                <c:pt idx="9">
                  <c:v>5.7108905529721596</c:v>
                </c:pt>
                <c:pt idx="10">
                  <c:v>6.0405150913497678</c:v>
                </c:pt>
                <c:pt idx="11">
                  <c:v>6.1394163243031841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973-4867-8D72-9A2B639C1703}"/>
            </c:ext>
          </c:extLst>
        </c:ser>
        <c:ser>
          <c:idx val="7"/>
          <c:order val="13"/>
          <c:tx>
            <c:strRef>
              <c:f>'Fig. 2_main'!$A$38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973-4867-8D72-9A2B639C170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973-4867-8D72-9A2B639C170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973-4867-8D72-9A2B639C170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973-4867-8D72-9A2B639C170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973-4867-8D72-9A2B639C170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973-4867-8D72-9A2B639C170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973-4867-8D72-9A2B639C170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973-4867-8D72-9A2B639C170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973-4867-8D72-9A2B639C170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973-4867-8D72-9A2B639C170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973-4867-8D72-9A2B639C1703}"/>
                </c:ext>
              </c:extLst>
            </c:dLbl>
            <c:dLbl>
              <c:idx val="11"/>
              <c:layout>
                <c:manualLayout>
                  <c:x val="1.202594118614027E-2"/>
                  <c:y val="-6.5576503400351926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973-4867-8D72-9A2B639C17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2_main'!$B$38:$M$38</c:f>
              <c:numCache>
                <c:formatCode>0.0</c:formatCode>
                <c:ptCount val="12"/>
                <c:pt idx="0">
                  <c:v>2.1259770266069022</c:v>
                </c:pt>
                <c:pt idx="1">
                  <c:v>2.1259770266069022</c:v>
                </c:pt>
                <c:pt idx="2">
                  <c:v>2.9190432052053179</c:v>
                </c:pt>
                <c:pt idx="3">
                  <c:v>3.7121093838037318</c:v>
                </c:pt>
                <c:pt idx="4">
                  <c:v>4.505175562402151</c:v>
                </c:pt>
                <c:pt idx="5">
                  <c:v>5.2982417410005631</c:v>
                </c:pt>
                <c:pt idx="6">
                  <c:v>6.0913079195989823</c:v>
                </c:pt>
                <c:pt idx="7">
                  <c:v>6.8843740981973944</c:v>
                </c:pt>
                <c:pt idx="8">
                  <c:v>7.6774402767958136</c:v>
                </c:pt>
                <c:pt idx="9">
                  <c:v>8.4705064553942293</c:v>
                </c:pt>
                <c:pt idx="10">
                  <c:v>9.263572633992645</c:v>
                </c:pt>
                <c:pt idx="11">
                  <c:v>9.3828674545163011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9973-4867-8D72-9A2B639C17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6580816"/>
        <c:axId val="326581208"/>
      </c:areaChart>
      <c:barChart>
        <c:barDir val="col"/>
        <c:grouping val="stacked"/>
        <c:varyColors val="0"/>
        <c:ser>
          <c:idx val="16"/>
          <c:order val="4"/>
          <c:tx>
            <c:strRef>
              <c:f>'Fig. 2_main'!$A$39:$B$39</c:f>
              <c:strCache>
                <c:ptCount val="2"/>
                <c:pt idx="0">
                  <c:v>Battery production</c:v>
                </c:pt>
              </c:strCache>
            </c:strRef>
          </c:tx>
          <c:spPr>
            <a:pattFill prst="pct90">
              <a:fgClr>
                <a:schemeClr val="accent5">
                  <a:lumMod val="50000"/>
                </a:schemeClr>
              </a:fgClr>
              <a:bgClr>
                <a:schemeClr val="accent5">
                  <a:lumMod val="60000"/>
                  <a:lumOff val="40000"/>
                </a:schemeClr>
              </a:bgClr>
            </a:patt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2_main'!$C$39:$S$39</c:f>
              <c:numCache>
                <c:formatCode>General</c:formatCode>
                <c:ptCount val="17"/>
                <c:pt idx="13" formatCode="0.0">
                  <c:v>2.5094656689706567</c:v>
                </c:pt>
                <c:pt idx="14" formatCode="0.0">
                  <c:v>3.6427177257704426</c:v>
                </c:pt>
                <c:pt idx="15" formatCode="0.0">
                  <c:v>5.6506603483053324</c:v>
                </c:pt>
                <c:pt idx="16" formatCode="0.0">
                  <c:v>7.9590153095089002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9973-4867-8D72-9A2B639C1703}"/>
            </c:ext>
          </c:extLst>
        </c:ser>
        <c:ser>
          <c:idx val="17"/>
          <c:order val="5"/>
          <c:tx>
            <c:strRef>
              <c:f>'Fig. 2_main'!$A$40:$B$40</c:f>
              <c:strCache>
                <c:ptCount val="2"/>
                <c:pt idx="0">
                  <c:v>Vehicle production</c:v>
                </c:pt>
              </c:strCache>
            </c:strRef>
          </c:tx>
          <c:spPr>
            <a:pattFill prst="pct80">
              <a:fgClr>
                <a:schemeClr val="accent5">
                  <a:lumMod val="75000"/>
                </a:schemeClr>
              </a:fgClr>
              <a:bgClr>
                <a:schemeClr val="accent5">
                  <a:lumMod val="60000"/>
                  <a:lumOff val="40000"/>
                </a:schemeClr>
              </a:bgClr>
            </a:patt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2_main'!$C$40:$S$40</c:f>
              <c:numCache>
                <c:formatCode>General</c:formatCode>
                <c:ptCount val="17"/>
                <c:pt idx="13" formatCode="0.0">
                  <c:v>4.7893687391479869</c:v>
                </c:pt>
                <c:pt idx="14" formatCode="0.0">
                  <c:v>6.4656418123301025</c:v>
                </c:pt>
                <c:pt idx="15" formatCode="0.0">
                  <c:v>7.0376595795037504</c:v>
                </c:pt>
                <c:pt idx="16" formatCode="0.0">
                  <c:v>8.0215321241985311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9973-4867-8D72-9A2B639C1703}"/>
            </c:ext>
          </c:extLst>
        </c:ser>
        <c:ser>
          <c:idx val="18"/>
          <c:order val="6"/>
          <c:tx>
            <c:strRef>
              <c:f>'Fig. 2_main'!$A$41:$B$41</c:f>
              <c:strCache>
                <c:ptCount val="2"/>
                <c:pt idx="0">
                  <c:v>Vehicle production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2_main'!$C$41:$S$41</c:f>
              <c:numCache>
                <c:formatCode>General</c:formatCode>
                <c:ptCount val="17"/>
              </c:numCache>
            </c:numRef>
          </c:val>
          <c:extLst>
            <c:ext xmlns:c16="http://schemas.microsoft.com/office/drawing/2014/chart" uri="{C3380CC4-5D6E-409C-BE32-E72D297353CC}">
              <c16:uniqueId val="{00000021-9973-4867-8D72-9A2B639C1703}"/>
            </c:ext>
          </c:extLst>
        </c:ser>
        <c:ser>
          <c:idx val="19"/>
          <c:order val="7"/>
          <c:tx>
            <c:strRef>
              <c:f>'Fig. 2_main'!$A$42:$B$42</c:f>
              <c:strCache>
                <c:ptCount val="2"/>
                <c:pt idx="0">
                  <c:v>Use</c:v>
                </c:pt>
              </c:strCache>
            </c:strRef>
          </c:tx>
          <c:spPr>
            <a:pattFill prst="dkUpDiag">
              <a:fgClr>
                <a:srgbClr val="5C84CC"/>
              </a:fgClr>
              <a:bgClr>
                <a:srgbClr val="8AA7DA"/>
              </a:bgClr>
            </a:patt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2_main'!$C$42:$S$42</c:f>
              <c:numCache>
                <c:formatCode>General</c:formatCode>
                <c:ptCount val="17"/>
                <c:pt idx="13" formatCode="0.0">
                  <c:v>13.668411852236842</c:v>
                </c:pt>
                <c:pt idx="14" formatCode="0.0">
                  <c:v>15.949786089078948</c:v>
                </c:pt>
                <c:pt idx="15" formatCode="0.0">
                  <c:v>17.375644987105261</c:v>
                </c:pt>
                <c:pt idx="16" formatCode="0.0">
                  <c:v>19.371847444342102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9973-4867-8D72-9A2B639C1703}"/>
            </c:ext>
          </c:extLst>
        </c:ser>
        <c:ser>
          <c:idx val="20"/>
          <c:order val="8"/>
          <c:tx>
            <c:strRef>
              <c:f>'Fig. 2_main'!$A$43:$B$43</c:f>
              <c:strCache>
                <c:ptCount val="2"/>
                <c:pt idx="0">
                  <c:v>Use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2_main'!$C$43:$S$43</c:f>
              <c:numCache>
                <c:formatCode>General</c:formatCode>
                <c:ptCount val="17"/>
              </c:numCache>
            </c:numRef>
          </c:val>
          <c:extLst>
            <c:ext xmlns:c16="http://schemas.microsoft.com/office/drawing/2014/chart" uri="{C3380CC4-5D6E-409C-BE32-E72D297353CC}">
              <c16:uniqueId val="{00000023-9973-4867-8D72-9A2B639C1703}"/>
            </c:ext>
          </c:extLst>
        </c:ser>
        <c:ser>
          <c:idx val="21"/>
          <c:order val="9"/>
          <c:tx>
            <c:strRef>
              <c:f>'Fig. 2_main'!$A$44:$B$44</c:f>
              <c:strCache>
                <c:ptCount val="2"/>
                <c:pt idx="0">
                  <c:v>EOL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'Fig. 2_main'!$C$18:$S$18</c:f>
              <c:strCache>
                <c:ptCount val="17"/>
                <c:pt idx="1">
                  <c:v>Production</c:v>
                </c:pt>
                <c:pt idx="2">
                  <c:v>20000</c:v>
                </c:pt>
                <c:pt idx="3">
                  <c:v>40000</c:v>
                </c:pt>
                <c:pt idx="4">
                  <c:v>60000</c:v>
                </c:pt>
                <c:pt idx="5">
                  <c:v>80000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Disposal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2_main'!$C$44:$S$44</c:f>
              <c:numCache>
                <c:formatCode>General</c:formatCode>
                <c:ptCount val="17"/>
                <c:pt idx="13" formatCode="0.0">
                  <c:v>0.47544231618079785</c:v>
                </c:pt>
                <c:pt idx="14" formatCode="0.0">
                  <c:v>0.64738341241186903</c:v>
                </c:pt>
                <c:pt idx="15" formatCode="0.0">
                  <c:v>0.7489525668300312</c:v>
                </c:pt>
                <c:pt idx="16" formatCode="0.0">
                  <c:v>0.89344045346895817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9973-4867-8D72-9A2B639C17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100"/>
        <c:axId val="326580816"/>
        <c:axId val="326581208"/>
      </c:barChart>
      <c:lineChart>
        <c:grouping val="standard"/>
        <c:varyColors val="0"/>
        <c:ser>
          <c:idx val="0"/>
          <c:order val="0"/>
          <c:tx>
            <c:strRef>
              <c:f>'Fig. 2_main'!$A$19</c:f>
              <c:strCache>
                <c:ptCount val="1"/>
                <c:pt idx="0">
                  <c:v>A - mini car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2_main'!$B$19:$M$19</c:f>
              <c:numCache>
                <c:formatCode>0.0</c:formatCode>
                <c:ptCount val="12"/>
                <c:pt idx="0">
                  <c:v>7.298834408118644</c:v>
                </c:pt>
                <c:pt idx="1">
                  <c:v>7.298834408118644</c:v>
                </c:pt>
                <c:pt idx="2">
                  <c:v>8.8175468361449596</c:v>
                </c:pt>
                <c:pt idx="3">
                  <c:v>10.336259264171275</c:v>
                </c:pt>
                <c:pt idx="4">
                  <c:v>11.854971692197591</c:v>
                </c:pt>
                <c:pt idx="5">
                  <c:v>13.373684120223906</c:v>
                </c:pt>
                <c:pt idx="6">
                  <c:v>14.892396548250222</c:v>
                </c:pt>
                <c:pt idx="7">
                  <c:v>16.411108976276537</c:v>
                </c:pt>
                <c:pt idx="8">
                  <c:v>17.929821404302857</c:v>
                </c:pt>
                <c:pt idx="9">
                  <c:v>19.448533832329169</c:v>
                </c:pt>
                <c:pt idx="10">
                  <c:v>20.967246260355488</c:v>
                </c:pt>
                <c:pt idx="11" formatCode="0.00000">
                  <c:v>21.442688576536284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9973-4867-8D72-9A2B639C1703}"/>
            </c:ext>
          </c:extLst>
        </c:ser>
        <c:ser>
          <c:idx val="1"/>
          <c:order val="1"/>
          <c:tx>
            <c:strRef>
              <c:f>'Fig. 2_main'!$A$20</c:f>
              <c:strCache>
                <c:ptCount val="1"/>
                <c:pt idx="0">
                  <c:v>C - medium car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2_main'!$B$20:$M$20</c:f>
              <c:numCache>
                <c:formatCode>0.0</c:formatCode>
                <c:ptCount val="12"/>
                <c:pt idx="0">
                  <c:v>10.108359538100546</c:v>
                </c:pt>
                <c:pt idx="1">
                  <c:v>10.108359538100546</c:v>
                </c:pt>
                <c:pt idx="2">
                  <c:v>11.88055799244265</c:v>
                </c:pt>
                <c:pt idx="3">
                  <c:v>13.652756446784757</c:v>
                </c:pt>
                <c:pt idx="4">
                  <c:v>15.424954901126862</c:v>
                </c:pt>
                <c:pt idx="5">
                  <c:v>17.197153355468966</c:v>
                </c:pt>
                <c:pt idx="6">
                  <c:v>18.969351809811073</c:v>
                </c:pt>
                <c:pt idx="7">
                  <c:v>20.741550264153176</c:v>
                </c:pt>
                <c:pt idx="8">
                  <c:v>22.513748718495282</c:v>
                </c:pt>
                <c:pt idx="9">
                  <c:v>24.285947172837389</c:v>
                </c:pt>
                <c:pt idx="10">
                  <c:v>26.058145627179492</c:v>
                </c:pt>
                <c:pt idx="11">
                  <c:v>26.705529039591362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9973-4867-8D72-9A2B639C1703}"/>
            </c:ext>
          </c:extLst>
        </c:ser>
        <c:ser>
          <c:idx val="2"/>
          <c:order val="2"/>
          <c:tx>
            <c:strRef>
              <c:f>'Fig. 2_main'!$A$21</c:f>
              <c:strCache>
                <c:ptCount val="1"/>
                <c:pt idx="0">
                  <c:v>D - large car</c:v>
                </c:pt>
              </c:strCache>
            </c:strRef>
          </c:tx>
          <c:spPr>
            <a:ln w="28575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2_main'!$B$21:$M$21</c:f>
              <c:numCache>
                <c:formatCode>0.0</c:formatCode>
                <c:ptCount val="12"/>
                <c:pt idx="0">
                  <c:v>12.688319927809083</c:v>
                </c:pt>
                <c:pt idx="1">
                  <c:v>12.688319927809083</c:v>
                </c:pt>
                <c:pt idx="2">
                  <c:v>14.618947148598556</c:v>
                </c:pt>
                <c:pt idx="3">
                  <c:v>16.549574369388029</c:v>
                </c:pt>
                <c:pt idx="4">
                  <c:v>18.480201590177501</c:v>
                </c:pt>
                <c:pt idx="5">
                  <c:v>20.410828810966976</c:v>
                </c:pt>
                <c:pt idx="6">
                  <c:v>22.341456031756451</c:v>
                </c:pt>
                <c:pt idx="7">
                  <c:v>24.272083252545922</c:v>
                </c:pt>
                <c:pt idx="8">
                  <c:v>26.202710473335397</c:v>
                </c:pt>
                <c:pt idx="9">
                  <c:v>28.133337694124869</c:v>
                </c:pt>
                <c:pt idx="10">
                  <c:v>30.063964914914344</c:v>
                </c:pt>
                <c:pt idx="11">
                  <c:v>30.812917481744375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7-9973-4867-8D72-9A2B639C1703}"/>
            </c:ext>
          </c:extLst>
        </c:ser>
        <c:ser>
          <c:idx val="3"/>
          <c:order val="3"/>
          <c:tx>
            <c:strRef>
              <c:f>'Fig. 2_main'!$A$22</c:f>
              <c:strCache>
                <c:ptCount val="1"/>
                <c:pt idx="0">
                  <c:v>F - luxury car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2_main'!$B$22:$M$22</c:f>
              <c:numCache>
                <c:formatCode>0.0</c:formatCode>
                <c:ptCount val="12"/>
                <c:pt idx="0">
                  <c:v>15.98054743370743</c:v>
                </c:pt>
                <c:pt idx="1">
                  <c:v>15.98054743370743</c:v>
                </c:pt>
                <c:pt idx="2">
                  <c:v>18.132974927523218</c:v>
                </c:pt>
                <c:pt idx="3">
                  <c:v>20.285402421339008</c:v>
                </c:pt>
                <c:pt idx="4">
                  <c:v>22.437829915154797</c:v>
                </c:pt>
                <c:pt idx="5">
                  <c:v>24.590257408970587</c:v>
                </c:pt>
                <c:pt idx="6">
                  <c:v>26.742684902786376</c:v>
                </c:pt>
                <c:pt idx="7">
                  <c:v>28.895112396602165</c:v>
                </c:pt>
                <c:pt idx="8">
                  <c:v>31.047539890417955</c:v>
                </c:pt>
                <c:pt idx="9">
                  <c:v>33.199967384233744</c:v>
                </c:pt>
                <c:pt idx="10">
                  <c:v>35.35239487804953</c:v>
                </c:pt>
                <c:pt idx="11">
                  <c:v>36.245835331518485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9973-4867-8D72-9A2B639C1703}"/>
            </c:ext>
          </c:extLst>
        </c:ser>
        <c:ser>
          <c:idx val="8"/>
          <c:order val="14"/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ICEVs'!$G$16</c:f>
              <c:numCache>
                <c:formatCode>0.0</c:formatCode>
                <c:ptCount val="1"/>
                <c:pt idx="0">
                  <c:v>26.288346212059945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9973-4867-8D72-9A2B639C1703}"/>
            </c:ext>
          </c:extLst>
        </c:ser>
        <c:ser>
          <c:idx val="9"/>
          <c:order val="15"/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ICEVs'!$G$17</c:f>
              <c:numCache>
                <c:formatCode>0.0</c:formatCode>
                <c:ptCount val="1"/>
                <c:pt idx="0">
                  <c:v>32.731722663814665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A-9973-4867-8D72-9A2B639C1703}"/>
            </c:ext>
          </c:extLst>
        </c:ser>
        <c:ser>
          <c:idx val="10"/>
          <c:order val="16"/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ICEVs'!$G$18</c:f>
              <c:numCache>
                <c:formatCode>0.0</c:formatCode>
                <c:ptCount val="1"/>
                <c:pt idx="0">
                  <c:v>38.871138988117849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B-9973-4867-8D72-9A2B639C1703}"/>
            </c:ext>
          </c:extLst>
        </c:ser>
        <c:ser>
          <c:idx val="11"/>
          <c:order val="17"/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'New ICEVs'!$G$19</c:f>
              <c:numCache>
                <c:formatCode>0.0</c:formatCode>
                <c:ptCount val="1"/>
                <c:pt idx="0">
                  <c:v>48.25400644263415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9973-4867-8D72-9A2B639C1703}"/>
            </c:ext>
          </c:extLst>
        </c:ser>
        <c:ser>
          <c:idx val="12"/>
          <c:order val="18"/>
          <c:tx>
            <c:v>Aline</c:v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2_main'!$B$27:$S$27</c:f>
              <c:numCache>
                <c:formatCode>General</c:formatCode>
                <c:ptCount val="18"/>
                <c:pt idx="11" formatCode="0.0">
                  <c:v>21.442688576536284</c:v>
                </c:pt>
                <c:pt idx="12" formatCode="0.0">
                  <c:v>21.442688576536284</c:v>
                </c:pt>
                <c:pt idx="13" formatCode="0.0">
                  <c:v>21.442688576536284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D-9973-4867-8D72-9A2B639C1703}"/>
            </c:ext>
          </c:extLst>
        </c:ser>
        <c:ser>
          <c:idx val="13"/>
          <c:order val="19"/>
          <c:tx>
            <c:v>cline</c:v>
          </c:tx>
          <c:spPr>
            <a:ln w="25400" cap="rnd">
              <a:solidFill>
                <a:schemeClr val="accent5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2_main'!$B$28:$S$28</c:f>
              <c:numCache>
                <c:formatCode>General</c:formatCode>
                <c:ptCount val="18"/>
                <c:pt idx="11" formatCode="0.0">
                  <c:v>26.705529039591362</c:v>
                </c:pt>
                <c:pt idx="12" formatCode="0.0">
                  <c:v>26.705529039591362</c:v>
                </c:pt>
                <c:pt idx="13" formatCode="0.0">
                  <c:v>26.705529039591362</c:v>
                </c:pt>
                <c:pt idx="14" formatCode="0.0">
                  <c:v>26.705529039591362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E-9973-4867-8D72-9A2B639C1703}"/>
            </c:ext>
          </c:extLst>
        </c:ser>
        <c:ser>
          <c:idx val="14"/>
          <c:order val="20"/>
          <c:tx>
            <c:v>dline</c:v>
          </c:tx>
          <c:spPr>
            <a:ln w="25400" cap="rnd">
              <a:solidFill>
                <a:schemeClr val="accent5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'Fig. 2_main'!$C$46:$S$46</c:f>
              <c:strCache>
                <c:ptCount val="17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  <c:pt idx="13">
                  <c:v>A - mini car</c:v>
                </c:pt>
                <c:pt idx="14">
                  <c:v>C - medium car</c:v>
                </c:pt>
                <c:pt idx="15">
                  <c:v>D - large car</c:v>
                </c:pt>
                <c:pt idx="16">
                  <c:v>F - luxury car</c:v>
                </c:pt>
              </c:strCache>
            </c:strRef>
          </c:cat>
          <c:val>
            <c:numRef>
              <c:f>'Fig. 2_main'!$B$29:$S$29</c:f>
              <c:numCache>
                <c:formatCode>General</c:formatCode>
                <c:ptCount val="18"/>
                <c:pt idx="11" formatCode="0.0">
                  <c:v>30.812917481744375</c:v>
                </c:pt>
                <c:pt idx="12" formatCode="0.0">
                  <c:v>30.812917481744375</c:v>
                </c:pt>
                <c:pt idx="13" formatCode="0.0">
                  <c:v>30.812917481744375</c:v>
                </c:pt>
                <c:pt idx="14" formatCode="0.0">
                  <c:v>30.812917481744375</c:v>
                </c:pt>
                <c:pt idx="15" formatCode="0.0">
                  <c:v>30.812917481744375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F-9973-4867-8D72-9A2B639C1703}"/>
            </c:ext>
          </c:extLst>
        </c:ser>
        <c:ser>
          <c:idx val="15"/>
          <c:order val="21"/>
          <c:tx>
            <c:v>fline</c:v>
          </c:tx>
          <c:spPr>
            <a:ln w="25400" cap="rnd">
              <a:solidFill>
                <a:schemeClr val="accent5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'Fig. 2_main'!$B$30:$R$30</c:f>
              <c:numCache>
                <c:formatCode>General</c:formatCode>
                <c:ptCount val="17"/>
                <c:pt idx="11" formatCode="0.0">
                  <c:v>36.245835331518485</c:v>
                </c:pt>
                <c:pt idx="12" formatCode="0.0">
                  <c:v>36.245835331518485</c:v>
                </c:pt>
                <c:pt idx="13" formatCode="0.0">
                  <c:v>36.245835331518485</c:v>
                </c:pt>
                <c:pt idx="14" formatCode="0.0">
                  <c:v>36.245835331518485</c:v>
                </c:pt>
                <c:pt idx="15" formatCode="0.0">
                  <c:v>36.245835331518485</c:v>
                </c:pt>
                <c:pt idx="16" formatCode="0.0">
                  <c:v>36.245835331518485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0-9973-4867-8D72-9A2B639C17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6580816"/>
        <c:axId val="326581208"/>
      </c:lineChart>
      <c:catAx>
        <c:axId val="326580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Driving distance (km)</a:t>
                </a:r>
              </a:p>
            </c:rich>
          </c:tx>
          <c:layout>
            <c:manualLayout>
              <c:xMode val="edge"/>
              <c:yMode val="edge"/>
              <c:x val="0.3010275709022705"/>
              <c:y val="0.913183382692787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  <a:alpha val="21000"/>
              </a:schemeClr>
            </a:solidFill>
            <a:round/>
          </a:ln>
          <a:effectLst/>
        </c:spPr>
        <c:txPr>
          <a:bodyPr rot="-15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26581208"/>
        <c:crosses val="autoZero"/>
        <c:auto val="1"/>
        <c:lblAlgn val="ctr"/>
        <c:lblOffset val="100"/>
        <c:noMultiLvlLbl val="0"/>
      </c:catAx>
      <c:valAx>
        <c:axId val="326581208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Emission (ton CO</a:t>
                </a:r>
                <a:r>
                  <a:rPr lang="en-GB" baseline="-25000" dirty="0"/>
                  <a:t>2</a:t>
                </a:r>
                <a:r>
                  <a:rPr lang="en-GB" dirty="0"/>
                  <a:t>-eq)</a:t>
                </a:r>
              </a:p>
            </c:rich>
          </c:tx>
          <c:layout>
            <c:manualLayout>
              <c:xMode val="edge"/>
              <c:yMode val="edge"/>
              <c:x val="1.061260790891785E-2"/>
              <c:y val="0.240078887221685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26580816"/>
        <c:crossesAt val="1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0"/>
        <c:delete val="1"/>
      </c:legendEntry>
      <c:legendEntry>
        <c:idx val="21"/>
        <c:delete val="1"/>
      </c:legendEntry>
      <c:layout>
        <c:manualLayout>
          <c:xMode val="edge"/>
          <c:yMode val="edge"/>
          <c:x val="0"/>
          <c:y val="0.95665254351618945"/>
          <c:w val="0.67149204697053355"/>
          <c:h val="2.91252802544449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nb-NO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036363594237237E-2"/>
          <c:y val="3.0205933957781383E-2"/>
          <c:w val="0.88041804197696016"/>
          <c:h val="0.76852291486706314"/>
        </c:manualLayout>
      </c:layout>
      <c:areaChart>
        <c:grouping val="stacked"/>
        <c:varyColors val="0"/>
        <c:ser>
          <c:idx val="4"/>
          <c:order val="11"/>
          <c:tx>
            <c:strRef>
              <c:f>'Fig. 3_coal'!$A$35</c:f>
              <c:strCache>
                <c:ptCount val="1"/>
                <c:pt idx="0">
                  <c:v>A</c:v>
                </c:pt>
              </c:strCache>
            </c:strRef>
          </c:tx>
          <c:spPr>
            <a:noFill/>
            <a:ln>
              <a:noFill/>
            </a:ln>
            <a:effectLst/>
          </c:spPr>
          <c:dLbls>
            <c:dLbl>
              <c:idx val="0"/>
              <c:layout>
                <c:manualLayout>
                  <c:x val="0.448208241532564"/>
                  <c:y val="-0.24588010320063419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0F-4DBC-9C40-2F7F373409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3_coal'!$B$35:$M$35</c:f>
              <c:numCache>
                <c:formatCode>0.0</c:formatCode>
                <c:ptCount val="12"/>
                <c:pt idx="0">
                  <c:v>3.637824303201239</c:v>
                </c:pt>
                <c:pt idx="1">
                  <c:v>3.637824303201239</c:v>
                </c:pt>
                <c:pt idx="2">
                  <c:v>6.1163378167147524</c:v>
                </c:pt>
                <c:pt idx="3">
                  <c:v>8.5948513302282663</c:v>
                </c:pt>
                <c:pt idx="4">
                  <c:v>11.073364843741778</c:v>
                </c:pt>
                <c:pt idx="5">
                  <c:v>13.551878357255292</c:v>
                </c:pt>
                <c:pt idx="6">
                  <c:v>16.030391870768806</c:v>
                </c:pt>
                <c:pt idx="7">
                  <c:v>18.508905384282318</c:v>
                </c:pt>
                <c:pt idx="8">
                  <c:v>20.98741889779583</c:v>
                </c:pt>
                <c:pt idx="9">
                  <c:v>23.465932411309346</c:v>
                </c:pt>
                <c:pt idx="10">
                  <c:v>25.944445924822858</c:v>
                </c:pt>
                <c:pt idx="11">
                  <c:v>26.288346212059945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0F-4DBC-9C40-2F7F3734099A}"/>
            </c:ext>
          </c:extLst>
        </c:ser>
        <c:ser>
          <c:idx val="5"/>
          <c:order val="12"/>
          <c:tx>
            <c:strRef>
              <c:f>'Fig. 3_coal'!$A$36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layout>
                <c:manualLayout>
                  <c:x val="0.44822321434583334"/>
                  <c:y val="-0.19874030197850209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0F-4DBC-9C40-2F7F3734099A}"/>
                </c:ext>
              </c:extLst>
            </c:dLbl>
            <c:dLbl>
              <c:idx val="11"/>
              <c:layout>
                <c:manualLayout>
                  <c:x val="1.202594118614027E-2"/>
                  <c:y val="-4.801136856097194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0F-4DBC-9C40-2F7F373409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3_coal'!$B$36:$M$36</c:f>
              <c:numCache>
                <c:formatCode>0.0</c:formatCode>
                <c:ptCount val="12"/>
                <c:pt idx="0">
                  <c:v>1.7708113686849898</c:v>
                </c:pt>
                <c:pt idx="1">
                  <c:v>1.7708113686849898</c:v>
                </c:pt>
                <c:pt idx="2">
                  <c:v>2.2767268792957776</c:v>
                </c:pt>
                <c:pt idx="3">
                  <c:v>2.7826423899065666</c:v>
                </c:pt>
                <c:pt idx="4">
                  <c:v>3.2885579005173557</c:v>
                </c:pt>
                <c:pt idx="5">
                  <c:v>3.7944734111281431</c:v>
                </c:pt>
                <c:pt idx="6">
                  <c:v>4.3003889217389322</c:v>
                </c:pt>
                <c:pt idx="7">
                  <c:v>4.806304432349723</c:v>
                </c:pt>
                <c:pt idx="8">
                  <c:v>5.3122199429605068</c:v>
                </c:pt>
                <c:pt idx="9">
                  <c:v>5.8181354535712941</c:v>
                </c:pt>
                <c:pt idx="10">
                  <c:v>6.324050964182085</c:v>
                </c:pt>
                <c:pt idx="11">
                  <c:v>6.4433764517547196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0F-4DBC-9C40-2F7F3734099A}"/>
            </c:ext>
          </c:extLst>
        </c:ser>
        <c:ser>
          <c:idx val="6"/>
          <c:order val="13"/>
          <c:tx>
            <c:strRef>
              <c:f>'Fig. 3_coal'!$A$37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30F-4DBC-9C40-2F7F3734099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30F-4DBC-9C40-2F7F3734099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0F-4DBC-9C40-2F7F3734099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30F-4DBC-9C40-2F7F3734099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30F-4DBC-9C40-2F7F3734099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30F-4DBC-9C40-2F7F3734099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30F-4DBC-9C40-2F7F3734099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30F-4DBC-9C40-2F7F3734099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30F-4DBC-9C40-2F7F3734099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30F-4DBC-9C40-2F7F3734099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30F-4DBC-9C40-2F7F3734099A}"/>
                </c:ext>
              </c:extLst>
            </c:dLbl>
            <c:dLbl>
              <c:idx val="11"/>
              <c:layout>
                <c:manualLayout>
                  <c:x val="1.3228535304754306E-2"/>
                  <c:y val="-4.098531462521995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30F-4DBC-9C40-2F7F373409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3_coal'!$B$37:$M$37</c:f>
              <c:numCache>
                <c:formatCode>0.0</c:formatCode>
                <c:ptCount val="12"/>
                <c:pt idx="0">
                  <c:v>3.0738942459513137</c:v>
                </c:pt>
                <c:pt idx="1">
                  <c:v>3.0738942459513137</c:v>
                </c:pt>
                <c:pt idx="2">
                  <c:v>3.4035187843289201</c:v>
                </c:pt>
                <c:pt idx="3">
                  <c:v>3.7331433227065247</c:v>
                </c:pt>
                <c:pt idx="4">
                  <c:v>4.0627678610841311</c:v>
                </c:pt>
                <c:pt idx="5">
                  <c:v>4.3923923994617375</c:v>
                </c:pt>
                <c:pt idx="6">
                  <c:v>4.7220169378393422</c:v>
                </c:pt>
                <c:pt idx="7">
                  <c:v>5.0516414762169468</c:v>
                </c:pt>
                <c:pt idx="8">
                  <c:v>5.3812660145945586</c:v>
                </c:pt>
                <c:pt idx="9">
                  <c:v>5.7108905529721596</c:v>
                </c:pt>
                <c:pt idx="10">
                  <c:v>6.0405150913497678</c:v>
                </c:pt>
                <c:pt idx="11">
                  <c:v>6.1394163243031841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30F-4DBC-9C40-2F7F3734099A}"/>
            </c:ext>
          </c:extLst>
        </c:ser>
        <c:ser>
          <c:idx val="7"/>
          <c:order val="14"/>
          <c:tx>
            <c:strRef>
              <c:f>'Fig. 3_coal'!$A$38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30F-4DBC-9C40-2F7F3734099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30F-4DBC-9C40-2F7F3734099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30F-4DBC-9C40-2F7F3734099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30F-4DBC-9C40-2F7F3734099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30F-4DBC-9C40-2F7F3734099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30F-4DBC-9C40-2F7F3734099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30F-4DBC-9C40-2F7F3734099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330F-4DBC-9C40-2F7F3734099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330F-4DBC-9C40-2F7F3734099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330F-4DBC-9C40-2F7F3734099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330F-4DBC-9C40-2F7F3734099A}"/>
                </c:ext>
              </c:extLst>
            </c:dLbl>
            <c:dLbl>
              <c:idx val="11"/>
              <c:layout>
                <c:manualLayout>
                  <c:x val="1.202594118614027E-2"/>
                  <c:y val="-6.5576503400351926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330F-4DBC-9C40-2F7F373409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3_coal'!$B$38:$M$38</c:f>
              <c:numCache>
                <c:formatCode>0.0</c:formatCode>
                <c:ptCount val="12"/>
                <c:pt idx="0">
                  <c:v>2.1259770266069022</c:v>
                </c:pt>
                <c:pt idx="1">
                  <c:v>2.1259770266069022</c:v>
                </c:pt>
                <c:pt idx="2">
                  <c:v>2.9190432052053179</c:v>
                </c:pt>
                <c:pt idx="3">
                  <c:v>3.7121093838037318</c:v>
                </c:pt>
                <c:pt idx="4">
                  <c:v>4.505175562402151</c:v>
                </c:pt>
                <c:pt idx="5">
                  <c:v>5.2982417410005631</c:v>
                </c:pt>
                <c:pt idx="6">
                  <c:v>6.0913079195989823</c:v>
                </c:pt>
                <c:pt idx="7">
                  <c:v>6.8843740981973944</c:v>
                </c:pt>
                <c:pt idx="8">
                  <c:v>7.6774402767958136</c:v>
                </c:pt>
                <c:pt idx="9">
                  <c:v>8.4705064553942293</c:v>
                </c:pt>
                <c:pt idx="10">
                  <c:v>9.263572633992645</c:v>
                </c:pt>
                <c:pt idx="11">
                  <c:v>9.3828674545163011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330F-4DBC-9C40-2F7F37340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7208544"/>
        <c:axId val="347206584"/>
      </c:areaChart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100"/>
        <c:axId val="347208544"/>
        <c:axId val="347206584"/>
        <c:extLst>
          <c:ext xmlns:c15="http://schemas.microsoft.com/office/drawing/2012/chart" uri="{02D57815-91ED-43cb-92C2-25804820EDAC}">
            <c15:filteredBarSeries>
              <c15:ser>
                <c:idx val="16"/>
                <c:order val="4"/>
                <c:tx>
                  <c:strRef>
                    <c:extLst>
                      <c:ext uri="{02D57815-91ED-43cb-92C2-25804820EDAC}">
                        <c15:formulaRef>
                          <c15:sqref>'Fig. 3_coal'!$A$39:$B$39</c15:sqref>
                        </c15:formulaRef>
                      </c:ext>
                    </c:extLst>
                    <c:strCache>
                      <c:ptCount val="2"/>
                      <c:pt idx="0">
                        <c:v>Battery production</c:v>
                      </c:pt>
                    </c:strCache>
                  </c:strRef>
                </c:tx>
                <c:spPr>
                  <a:pattFill prst="pct90">
                    <a:fgClr>
                      <a:schemeClr val="accent5">
                        <a:lumMod val="50000"/>
                      </a:schemeClr>
                    </a:fgClr>
                    <a:bgClr>
                      <a:schemeClr val="accent5">
                        <a:lumMod val="60000"/>
                        <a:lumOff val="40000"/>
                      </a:schemeClr>
                    </a:bgClr>
                  </a:patt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'Fig. 3_coal'!$C$18:$S$18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'Fig. 3_coal'!$C$39:$S$39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13" formatCode="0.0">
                        <c:v>2.5094656689706567</c:v>
                      </c:pt>
                      <c:pt idx="14" formatCode="0.0">
                        <c:v>3.6427177257704426</c:v>
                      </c:pt>
                      <c:pt idx="15" formatCode="0.0">
                        <c:v>5.6506603483053324</c:v>
                      </c:pt>
                      <c:pt idx="16" formatCode="0.0">
                        <c:v>7.9590153095089002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3-330F-4DBC-9C40-2F7F3734099A}"/>
                  </c:ext>
                </c:extLst>
              </c15:ser>
            </c15:filteredBarSeries>
            <c15:filteredBarSeries>
              <c15:ser>
                <c:idx val="17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3_coal'!$A$40:$B$40</c15:sqref>
                        </c15:formulaRef>
                      </c:ext>
                    </c:extLst>
                    <c:strCache>
                      <c:ptCount val="2"/>
                      <c:pt idx="0">
                        <c:v>Vehicle production</c:v>
                      </c:pt>
                    </c:strCache>
                  </c:strRef>
                </c:tx>
                <c:spPr>
                  <a:pattFill prst="pct80">
                    <a:fgClr>
                      <a:schemeClr val="accent5">
                        <a:lumMod val="75000"/>
                      </a:schemeClr>
                    </a:fgClr>
                    <a:bgClr>
                      <a:schemeClr val="accent5">
                        <a:lumMod val="60000"/>
                        <a:lumOff val="40000"/>
                      </a:schemeClr>
                    </a:bgClr>
                  </a:patt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3_coal'!$C$40:$S$40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13" formatCode="0.0">
                        <c:v>4.7893687391479869</c:v>
                      </c:pt>
                      <c:pt idx="14" formatCode="0.0">
                        <c:v>6.4656418123301025</c:v>
                      </c:pt>
                      <c:pt idx="15" formatCode="0.0">
                        <c:v>7.0376595795037504</c:v>
                      </c:pt>
                      <c:pt idx="16" formatCode="0.0">
                        <c:v>8.0215321241985311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330F-4DBC-9C40-2F7F3734099A}"/>
                  </c:ext>
                </c:extLst>
              </c15:ser>
            </c15:filteredBarSeries>
            <c15:filteredBarSeries>
              <c15:ser>
                <c:idx val="18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3_coal'!$A$41:$B$41</c15:sqref>
                        </c15:formulaRef>
                      </c:ext>
                    </c:extLst>
                    <c:strCache>
                      <c:ptCount val="2"/>
                      <c:pt idx="0">
                        <c:v>Vehicle production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3_coal'!$C$41:$S$41</c15:sqref>
                        </c15:formulaRef>
                      </c:ext>
                    </c:extLst>
                    <c:numCache>
                      <c:formatCode>General</c:formatCode>
                      <c:ptCount val="1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330F-4DBC-9C40-2F7F3734099A}"/>
                  </c:ext>
                </c:extLst>
              </c15:ser>
            </c15:filteredBarSeries>
            <c15:filteredBarSeries>
              <c15:ser>
                <c:idx val="19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3_coal'!$A$42:$B$42</c15:sqref>
                        </c15:formulaRef>
                      </c:ext>
                    </c:extLst>
                    <c:strCache>
                      <c:ptCount val="2"/>
                      <c:pt idx="0">
                        <c:v>Use</c:v>
                      </c:pt>
                    </c:strCache>
                  </c:strRef>
                </c:tx>
                <c:spPr>
                  <a:pattFill prst="dkUpDiag">
                    <a:fgClr>
                      <a:srgbClr val="5C84CC"/>
                    </a:fgClr>
                    <a:bgClr>
                      <a:srgbClr val="8AA7DA"/>
                    </a:bgClr>
                  </a:patt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3_coal'!$C$42:$S$42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13" formatCode="0.0">
                        <c:v>8.7971910481874982</c:v>
                      </c:pt>
                      <c:pt idx="14" formatCode="0.0">
                        <c:v>10.265517085687499</c:v>
                      </c:pt>
                      <c:pt idx="15" formatCode="0.0">
                        <c:v>11.183220859124999</c:v>
                      </c:pt>
                      <c:pt idx="16" formatCode="0.0">
                        <c:v>12.468006141937503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330F-4DBC-9C40-2F7F3734099A}"/>
                  </c:ext>
                </c:extLst>
              </c15:ser>
            </c15:filteredBarSeries>
            <c15:filteredBarSeries>
              <c15:ser>
                <c:idx val="20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3_coal'!$A$43:$B$43</c15:sqref>
                        </c15:formulaRef>
                      </c:ext>
                    </c:extLst>
                    <c:strCache>
                      <c:ptCount val="2"/>
                      <c:pt idx="0">
                        <c:v>Use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3_coal'!$C$43:$S$43</c15:sqref>
                        </c15:formulaRef>
                      </c:ext>
                    </c:extLst>
                    <c:numCache>
                      <c:formatCode>General</c:formatCode>
                      <c:ptCount val="1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330F-4DBC-9C40-2F7F3734099A}"/>
                  </c:ext>
                </c:extLst>
              </c15:ser>
            </c15:filteredBarSeries>
            <c15:filteredBarSeries>
              <c15:ser>
                <c:idx val="21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3_coal'!$A$44:$B$44</c15:sqref>
                        </c15:formulaRef>
                      </c:ext>
                    </c:extLst>
                    <c:strCache>
                      <c:ptCount val="2"/>
                      <c:pt idx="0">
                        <c:v>EOL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3_coal'!$C$44:$S$44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13" formatCode="0.0">
                        <c:v>4.7544231618079787E-4</c:v>
                      </c:pt>
                      <c:pt idx="14" formatCode="0.0">
                        <c:v>6.4738341241186905E-4</c:v>
                      </c:pt>
                      <c:pt idx="15" formatCode="0.0">
                        <c:v>7.4895256683003115E-4</c:v>
                      </c:pt>
                      <c:pt idx="16" formatCode="0.0">
                        <c:v>8.9344045346895814E-4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330F-4DBC-9C40-2F7F3734099A}"/>
                  </c:ext>
                </c:extLst>
              </c15:ser>
            </c15:filteredBarSeries>
            <c15:filteredBarSeries>
              <c15:ser>
                <c:idx val="22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3_coal'!$A$45:$B$45</c15:sqref>
                        </c15:formulaRef>
                      </c:ext>
                    </c:extLst>
                    <c:strCache>
                      <c:ptCount val="2"/>
                      <c:pt idx="0">
                        <c:v>EOL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3_coal'!$C$45:$S$45</c15:sqref>
                        </c15:formulaRef>
                      </c:ext>
                    </c:extLst>
                    <c:numCache>
                      <c:formatCode>General</c:formatCode>
                      <c:ptCount val="1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330F-4DBC-9C40-2F7F3734099A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0"/>
          <c:tx>
            <c:strRef>
              <c:f>'Fig. 3_coal'!$A$19</c:f>
              <c:strCache>
                <c:ptCount val="1"/>
                <c:pt idx="0">
                  <c:v>A-segment</c:v>
                </c:pt>
              </c:strCache>
            </c:strRef>
          </c:tx>
          <c:spPr>
            <a:ln w="38100" cap="rnd">
              <a:solidFill>
                <a:srgbClr val="D6A300"/>
              </a:solidFill>
              <a:round/>
            </a:ln>
            <a:effectLst/>
          </c:spPr>
          <c:marker>
            <c:symbol val="none"/>
          </c:marker>
          <c:cat>
            <c:strRef>
              <c:f>'Fig. 3_coal'!$C$46:$N$46</c:f>
              <c:strCache>
                <c:ptCount val="12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Disposal</c:v>
                </c:pt>
              </c:strCache>
            </c:strRef>
          </c:cat>
          <c:val>
            <c:numRef>
              <c:f>'Fig. 3_coal'!$B$19:$M$19</c:f>
              <c:numCache>
                <c:formatCode>0.0</c:formatCode>
                <c:ptCount val="12"/>
                <c:pt idx="0">
                  <c:v>7.298834408118644</c:v>
                </c:pt>
                <c:pt idx="1">
                  <c:v>7.298834408118644</c:v>
                </c:pt>
                <c:pt idx="2">
                  <c:v>10.301032856693338</c:v>
                </c:pt>
                <c:pt idx="3">
                  <c:v>13.303231305268032</c:v>
                </c:pt>
                <c:pt idx="4">
                  <c:v>16.305429753842727</c:v>
                </c:pt>
                <c:pt idx="5">
                  <c:v>19.307628202417419</c:v>
                </c:pt>
                <c:pt idx="6">
                  <c:v>22.309826650992115</c:v>
                </c:pt>
                <c:pt idx="7">
                  <c:v>25.31202509956681</c:v>
                </c:pt>
                <c:pt idx="8">
                  <c:v>28.314223548141502</c:v>
                </c:pt>
                <c:pt idx="9">
                  <c:v>31.316421996716198</c:v>
                </c:pt>
                <c:pt idx="10">
                  <c:v>34.31862044529089</c:v>
                </c:pt>
                <c:pt idx="11">
                  <c:v>34.794062761471686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330F-4DBC-9C40-2F7F3734099A}"/>
            </c:ext>
          </c:extLst>
        </c:ser>
        <c:ser>
          <c:idx val="1"/>
          <c:order val="1"/>
          <c:tx>
            <c:strRef>
              <c:f>'Fig. 3_coal'!$A$20</c:f>
              <c:strCache>
                <c:ptCount val="1"/>
                <c:pt idx="0">
                  <c:v>C-segment</c:v>
                </c:pt>
              </c:strCache>
            </c:strRef>
          </c:tx>
          <c:spPr>
            <a:ln w="38100" cap="rnd">
              <a:solidFill>
                <a:srgbClr val="967200"/>
              </a:solidFill>
              <a:round/>
            </a:ln>
            <a:effectLst/>
          </c:spPr>
          <c:marker>
            <c:symbol val="none"/>
          </c:marker>
          <c:cat>
            <c:strRef>
              <c:f>'Fig. 3_coal'!$C$46:$N$46</c:f>
              <c:strCache>
                <c:ptCount val="12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Disposal</c:v>
                </c:pt>
              </c:strCache>
            </c:strRef>
          </c:cat>
          <c:val>
            <c:numRef>
              <c:f>'Fig. 3_coal'!$B$20:$M$20</c:f>
              <c:numCache>
                <c:formatCode>0.0</c:formatCode>
                <c:ptCount val="12"/>
                <c:pt idx="0">
                  <c:v>10.108359538100546</c:v>
                </c:pt>
                <c:pt idx="1">
                  <c:v>10.108359538100546</c:v>
                </c:pt>
                <c:pt idx="2">
                  <c:v>13.611650452172231</c:v>
                </c:pt>
                <c:pt idx="3">
                  <c:v>17.114941366243915</c:v>
                </c:pt>
                <c:pt idx="4">
                  <c:v>20.618232280315603</c:v>
                </c:pt>
                <c:pt idx="5">
                  <c:v>24.121523194387287</c:v>
                </c:pt>
                <c:pt idx="6">
                  <c:v>27.62481410845897</c:v>
                </c:pt>
                <c:pt idx="7">
                  <c:v>31.128105022530654</c:v>
                </c:pt>
                <c:pt idx="8">
                  <c:v>34.631395936602345</c:v>
                </c:pt>
                <c:pt idx="9">
                  <c:v>38.134686850674029</c:v>
                </c:pt>
                <c:pt idx="10">
                  <c:v>41.637977764745713</c:v>
                </c:pt>
                <c:pt idx="11">
                  <c:v>42.285361177157583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330F-4DBC-9C40-2F7F3734099A}"/>
            </c:ext>
          </c:extLst>
        </c:ser>
        <c:ser>
          <c:idx val="2"/>
          <c:order val="2"/>
          <c:tx>
            <c:strRef>
              <c:f>'Fig. 3_coal'!$A$21</c:f>
              <c:strCache>
                <c:ptCount val="1"/>
                <c:pt idx="0">
                  <c:v>D-segment</c:v>
                </c:pt>
              </c:strCache>
            </c:strRef>
          </c:tx>
          <c:spPr>
            <a:ln w="38100" cap="rnd">
              <a:solidFill>
                <a:srgbClr val="6C5200"/>
              </a:solidFill>
              <a:round/>
            </a:ln>
            <a:effectLst/>
          </c:spPr>
          <c:marker>
            <c:symbol val="none"/>
          </c:marker>
          <c:cat>
            <c:strRef>
              <c:f>'Fig. 3_coal'!$C$46:$N$46</c:f>
              <c:strCache>
                <c:ptCount val="12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Disposal</c:v>
                </c:pt>
              </c:strCache>
            </c:strRef>
          </c:cat>
          <c:val>
            <c:numRef>
              <c:f>'Fig. 3_coal'!$B$21:$M$21</c:f>
              <c:numCache>
                <c:formatCode>0.0</c:formatCode>
                <c:ptCount val="12"/>
                <c:pt idx="0">
                  <c:v>12.688319927809083</c:v>
                </c:pt>
                <c:pt idx="1">
                  <c:v>12.688319927809083</c:v>
                </c:pt>
                <c:pt idx="2">
                  <c:v>16.504793632816387</c:v>
                </c:pt>
                <c:pt idx="3">
                  <c:v>20.321267337823691</c:v>
                </c:pt>
                <c:pt idx="4">
                  <c:v>24.137741042830992</c:v>
                </c:pt>
                <c:pt idx="5">
                  <c:v>27.954214747838297</c:v>
                </c:pt>
                <c:pt idx="6">
                  <c:v>31.770688452845601</c:v>
                </c:pt>
                <c:pt idx="7">
                  <c:v>35.587162157852902</c:v>
                </c:pt>
                <c:pt idx="8">
                  <c:v>39.403635862860206</c:v>
                </c:pt>
                <c:pt idx="9">
                  <c:v>43.22010956786751</c:v>
                </c:pt>
                <c:pt idx="10">
                  <c:v>47.036583272874815</c:v>
                </c:pt>
                <c:pt idx="11">
                  <c:v>47.785535839704849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330F-4DBC-9C40-2F7F3734099A}"/>
            </c:ext>
          </c:extLst>
        </c:ser>
        <c:ser>
          <c:idx val="3"/>
          <c:order val="3"/>
          <c:tx>
            <c:strRef>
              <c:f>'Fig. 3_coal'!$A$22</c:f>
              <c:strCache>
                <c:ptCount val="1"/>
                <c:pt idx="0">
                  <c:v>F-segment</c:v>
                </c:pt>
              </c:strCache>
            </c:strRef>
          </c:tx>
          <c:spPr>
            <a:ln w="38100" cap="rnd">
              <a:solidFill>
                <a:srgbClr val="423200"/>
              </a:solidFill>
              <a:round/>
            </a:ln>
            <a:effectLst/>
          </c:spPr>
          <c:marker>
            <c:symbol val="none"/>
          </c:marker>
          <c:cat>
            <c:strRef>
              <c:f>'Fig. 3_coal'!$C$46:$N$46</c:f>
              <c:strCache>
                <c:ptCount val="12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Disposal</c:v>
                </c:pt>
              </c:strCache>
            </c:strRef>
          </c:cat>
          <c:val>
            <c:numRef>
              <c:f>'Fig. 3_coal'!$B$22:$M$22</c:f>
              <c:numCache>
                <c:formatCode>0.0</c:formatCode>
                <c:ptCount val="12"/>
                <c:pt idx="0">
                  <c:v>15.98054743370743</c:v>
                </c:pt>
                <c:pt idx="1">
                  <c:v>15.98054743370743</c:v>
                </c:pt>
                <c:pt idx="2">
                  <c:v>20.235477046024602</c:v>
                </c:pt>
                <c:pt idx="3">
                  <c:v>24.490406658341772</c:v>
                </c:pt>
                <c:pt idx="4">
                  <c:v>28.745336270658942</c:v>
                </c:pt>
                <c:pt idx="5">
                  <c:v>33.000265882976116</c:v>
                </c:pt>
                <c:pt idx="6">
                  <c:v>37.255195495293286</c:v>
                </c:pt>
                <c:pt idx="7">
                  <c:v>41.510125107610456</c:v>
                </c:pt>
                <c:pt idx="8">
                  <c:v>45.765054719927626</c:v>
                </c:pt>
                <c:pt idx="9">
                  <c:v>50.019984332244796</c:v>
                </c:pt>
                <c:pt idx="10">
                  <c:v>54.274913944561966</c:v>
                </c:pt>
                <c:pt idx="11">
                  <c:v>55.168354398030921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2-330F-4DBC-9C40-2F7F37340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7208544"/>
        <c:axId val="347206584"/>
        <c:extLst>
          <c:ext xmlns:c15="http://schemas.microsoft.com/office/drawing/2012/chart" uri="{02D57815-91ED-43cb-92C2-25804820EDAC}">
            <c15:filteredLineSeries>
              <c15:ser>
                <c:idx val="8"/>
                <c:order val="15"/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'Fig. 3_coal'!$C$46:$N$46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Disposal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'New ICEVs'!$G$16</c15:sqref>
                        </c15:formulaRef>
                      </c:ext>
                    </c:extLst>
                    <c:numCache>
                      <c:formatCode>0.0</c:formatCode>
                      <c:ptCount val="1"/>
                      <c:pt idx="0">
                        <c:v>26.288346212059945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2A-330F-4DBC-9C40-2F7F3734099A}"/>
                  </c:ext>
                </c:extLst>
              </c15:ser>
            </c15:filteredLineSeries>
            <c15:filteredLineSeries>
              <c15:ser>
                <c:idx val="9"/>
                <c:order val="16"/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Disposal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ICEVs'!$G$17</c15:sqref>
                        </c15:formulaRef>
                      </c:ext>
                    </c:extLst>
                    <c:numCache>
                      <c:formatCode>0.0</c:formatCode>
                      <c:ptCount val="1"/>
                      <c:pt idx="0">
                        <c:v>32.731722663814665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330F-4DBC-9C40-2F7F3734099A}"/>
                  </c:ext>
                </c:extLst>
              </c15:ser>
            </c15:filteredLineSeries>
            <c15:filteredLineSeries>
              <c15:ser>
                <c:idx val="10"/>
                <c:order val="17"/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Disposal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ICEVs'!$G$18</c15:sqref>
                        </c15:formulaRef>
                      </c:ext>
                    </c:extLst>
                    <c:numCache>
                      <c:formatCode>0.0</c:formatCode>
                      <c:ptCount val="1"/>
                      <c:pt idx="0">
                        <c:v>38.871138988117849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330F-4DBC-9C40-2F7F3734099A}"/>
                  </c:ext>
                </c:extLst>
              </c15:ser>
            </c15:filteredLineSeries>
            <c15:filteredLineSeries>
              <c15:ser>
                <c:idx val="11"/>
                <c:order val="18"/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Disposal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ICEVs'!$G$19</c15:sqref>
                        </c15:formulaRef>
                      </c:ext>
                    </c:extLst>
                    <c:numCache>
                      <c:formatCode>0.0</c:formatCode>
                      <c:ptCount val="1"/>
                      <c:pt idx="0">
                        <c:v>48.25400644263415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330F-4DBC-9C40-2F7F3734099A}"/>
                  </c:ext>
                </c:extLst>
              </c15:ser>
            </c15:filteredLineSeries>
            <c15:filteredLineSeries>
              <c15:ser>
                <c:idx val="12"/>
                <c:order val="19"/>
                <c:tx>
                  <c:v>Aline</c:v>
                </c:tx>
                <c:spPr>
                  <a:ln w="25400" cap="rnd">
                    <a:solidFill>
                      <a:schemeClr val="accent5">
                        <a:lumMod val="50000"/>
                      </a:schemeClr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Disposal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3_coal'!$B$27:$S$27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1" formatCode="0.0">
                        <c:v>21.353110589162476</c:v>
                      </c:pt>
                      <c:pt idx="12" formatCode="0.0">
                        <c:v>21.353110589162476</c:v>
                      </c:pt>
                      <c:pt idx="13" formatCode="0.0">
                        <c:v>21.353110589162476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330F-4DBC-9C40-2F7F3734099A}"/>
                  </c:ext>
                </c:extLst>
              </c15:ser>
            </c15:filteredLineSeries>
            <c15:filteredLineSeries>
              <c15:ser>
                <c:idx val="13"/>
                <c:order val="20"/>
                <c:tx>
                  <c:v>cline</c:v>
                </c:tx>
                <c:spPr>
                  <a:ln w="25400" cap="rnd">
                    <a:solidFill>
                      <a:schemeClr val="accent5">
                        <a:lumMod val="75000"/>
                      </a:schemeClr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Disposal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3_coal'!$B$28:$S$28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1" formatCode="0.0">
                        <c:v>26.231184096787405</c:v>
                      </c:pt>
                      <c:pt idx="12" formatCode="0.0">
                        <c:v>26.231184096787405</c:v>
                      </c:pt>
                      <c:pt idx="13" formatCode="0.0">
                        <c:v>26.231184096787405</c:v>
                      </c:pt>
                      <c:pt idx="14" formatCode="0.0">
                        <c:v>26.231184096787405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330F-4DBC-9C40-2F7F3734099A}"/>
                  </c:ext>
                </c:extLst>
              </c15:ser>
            </c15:filteredLineSeries>
            <c15:filteredLineSeries>
              <c15:ser>
                <c:idx val="14"/>
                <c:order val="21"/>
                <c:tx>
                  <c:v>dline</c:v>
                </c:tx>
                <c:spPr>
                  <a:ln w="25400" cap="rnd">
                    <a:solidFill>
                      <a:schemeClr val="accent5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Disposal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3_coal'!$B$29:$S$29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1" formatCode="0.0">
                        <c:v>30.061871322304764</c:v>
                      </c:pt>
                      <c:pt idx="12" formatCode="0.0">
                        <c:v>30.061871322304764</c:v>
                      </c:pt>
                      <c:pt idx="13" formatCode="0.0">
                        <c:v>30.061871322304764</c:v>
                      </c:pt>
                      <c:pt idx="14" formatCode="0.0">
                        <c:v>30.061871322304764</c:v>
                      </c:pt>
                      <c:pt idx="15" formatCode="0.0">
                        <c:v>30.061871322304764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330F-4DBC-9C40-2F7F3734099A}"/>
                  </c:ext>
                </c:extLst>
              </c15:ser>
            </c15:filteredLineSeries>
            <c15:filteredLineSeries>
              <c15:ser>
                <c:idx val="15"/>
                <c:order val="22"/>
                <c:tx>
                  <c:v>fline</c:v>
                </c:tx>
                <c:spPr>
                  <a:ln w="25400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Disposal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3_coal'!$B$30:$S$30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1" formatCode="0.0">
                        <c:v>35.178559210209563</c:v>
                      </c:pt>
                      <c:pt idx="12" formatCode="0.0">
                        <c:v>35.178559210209563</c:v>
                      </c:pt>
                      <c:pt idx="13" formatCode="0.0">
                        <c:v>35.178559210209563</c:v>
                      </c:pt>
                      <c:pt idx="14" formatCode="0.0">
                        <c:v>35.178559210209563</c:v>
                      </c:pt>
                      <c:pt idx="15" formatCode="0.0">
                        <c:v>35.178559210209563</c:v>
                      </c:pt>
                      <c:pt idx="16" formatCode="0.0">
                        <c:v>35.178559210209563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330F-4DBC-9C40-2F7F3734099A}"/>
                  </c:ext>
                </c:extLst>
              </c15:ser>
            </c15:filteredLineSeries>
          </c:ext>
        </c:extLst>
      </c:lineChart>
      <c:catAx>
        <c:axId val="347208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Driving distance (km)</a:t>
                </a:r>
              </a:p>
            </c:rich>
          </c:tx>
          <c:layout>
            <c:manualLayout>
              <c:xMode val="edge"/>
              <c:yMode val="edge"/>
              <c:x val="0.44209273813933131"/>
              <c:y val="0.864919683344156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  <a:alpha val="21000"/>
              </a:schemeClr>
            </a:solidFill>
            <a:round/>
          </a:ln>
          <a:effectLst/>
        </c:spPr>
        <c:txPr>
          <a:bodyPr rot="-15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47206584"/>
        <c:crosses val="autoZero"/>
        <c:auto val="0"/>
        <c:lblAlgn val="ctr"/>
        <c:lblOffset val="100"/>
        <c:noMultiLvlLbl val="0"/>
      </c:catAx>
      <c:valAx>
        <c:axId val="347206584"/>
        <c:scaling>
          <c:orientation val="minMax"/>
          <c:max val="6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Emission (ton CO</a:t>
                </a:r>
                <a:r>
                  <a:rPr lang="en-GB" baseline="-25000" dirty="0"/>
                  <a:t>2</a:t>
                </a:r>
                <a:r>
                  <a:rPr lang="en-GB" dirty="0"/>
                  <a:t>-eq)</a:t>
                </a:r>
              </a:p>
            </c:rich>
          </c:tx>
          <c:layout>
            <c:manualLayout>
              <c:xMode val="edge"/>
              <c:yMode val="edge"/>
              <c:x val="1.3906538216142069E-2"/>
              <c:y val="0.319319043591106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47208544"/>
        <c:crossesAt val="1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8759828177037971"/>
          <c:y val="0.9059756436951264"/>
          <c:w val="0.60866768649786984"/>
          <c:h val="8.54457380342939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036363594237237E-2"/>
          <c:y val="3.0205933957781383E-2"/>
          <c:w val="0.88041804197696016"/>
          <c:h val="0.76852291486706314"/>
        </c:manualLayout>
      </c:layout>
      <c:areaChart>
        <c:grouping val="stacked"/>
        <c:varyColors val="0"/>
        <c:ser>
          <c:idx val="4"/>
          <c:order val="11"/>
          <c:tx>
            <c:strRef>
              <c:f>'Fig. 3_ng'!$A$35</c:f>
              <c:strCache>
                <c:ptCount val="1"/>
                <c:pt idx="0">
                  <c:v>A</c:v>
                </c:pt>
              </c:strCache>
            </c:strRef>
          </c:tx>
          <c:spPr>
            <a:noFill/>
            <a:ln>
              <a:noFill/>
            </a:ln>
            <a:effectLst/>
          </c:spPr>
          <c:dLbls>
            <c:dLbl>
              <c:idx val="0"/>
              <c:layout>
                <c:manualLayout>
                  <c:x val="0.448208241532564"/>
                  <c:y val="-0.24588010320063419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42-4606-AE74-E5ED15121F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3_ng'!$B$35:$M$35</c:f>
              <c:numCache>
                <c:formatCode>0.0</c:formatCode>
                <c:ptCount val="12"/>
                <c:pt idx="0">
                  <c:v>3.637824303201239</c:v>
                </c:pt>
                <c:pt idx="1">
                  <c:v>3.637824303201239</c:v>
                </c:pt>
                <c:pt idx="2">
                  <c:v>6.1163378167147524</c:v>
                </c:pt>
                <c:pt idx="3">
                  <c:v>8.5948513302282663</c:v>
                </c:pt>
                <c:pt idx="4">
                  <c:v>11.073364843741778</c:v>
                </c:pt>
                <c:pt idx="5">
                  <c:v>13.551878357255292</c:v>
                </c:pt>
                <c:pt idx="6">
                  <c:v>16.030391870768806</c:v>
                </c:pt>
                <c:pt idx="7">
                  <c:v>18.508905384282318</c:v>
                </c:pt>
                <c:pt idx="8">
                  <c:v>20.98741889779583</c:v>
                </c:pt>
                <c:pt idx="9">
                  <c:v>23.465932411309346</c:v>
                </c:pt>
                <c:pt idx="10">
                  <c:v>25.944445924822858</c:v>
                </c:pt>
                <c:pt idx="11">
                  <c:v>26.288346212059945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42-4606-AE74-E5ED15121F27}"/>
            </c:ext>
          </c:extLst>
        </c:ser>
        <c:ser>
          <c:idx val="5"/>
          <c:order val="12"/>
          <c:tx>
            <c:strRef>
              <c:f>'Fig. 3_ng'!$A$36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layout>
                <c:manualLayout>
                  <c:x val="0.44822321434583334"/>
                  <c:y val="-0.19874030197850209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42-4606-AE74-E5ED15121F27}"/>
                </c:ext>
              </c:extLst>
            </c:dLbl>
            <c:dLbl>
              <c:idx val="11"/>
              <c:layout>
                <c:manualLayout>
                  <c:x val="1.202594118614027E-2"/>
                  <c:y val="-4.801136856097194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42-4606-AE74-E5ED15121F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3_ng'!$B$36:$M$36</c:f>
              <c:numCache>
                <c:formatCode>0.0</c:formatCode>
                <c:ptCount val="12"/>
                <c:pt idx="0">
                  <c:v>1.7708113686849898</c:v>
                </c:pt>
                <c:pt idx="1">
                  <c:v>1.7708113686849898</c:v>
                </c:pt>
                <c:pt idx="2">
                  <c:v>2.2767268792957776</c:v>
                </c:pt>
                <c:pt idx="3">
                  <c:v>2.7826423899065666</c:v>
                </c:pt>
                <c:pt idx="4">
                  <c:v>3.2885579005173557</c:v>
                </c:pt>
                <c:pt idx="5">
                  <c:v>3.7944734111281431</c:v>
                </c:pt>
                <c:pt idx="6">
                  <c:v>4.3003889217389322</c:v>
                </c:pt>
                <c:pt idx="7">
                  <c:v>4.806304432349723</c:v>
                </c:pt>
                <c:pt idx="8">
                  <c:v>5.3122199429605068</c:v>
                </c:pt>
                <c:pt idx="9">
                  <c:v>5.8181354535712941</c:v>
                </c:pt>
                <c:pt idx="10">
                  <c:v>6.324050964182085</c:v>
                </c:pt>
                <c:pt idx="11">
                  <c:v>6.4433764517547196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42-4606-AE74-E5ED15121F27}"/>
            </c:ext>
          </c:extLst>
        </c:ser>
        <c:ser>
          <c:idx val="6"/>
          <c:order val="13"/>
          <c:tx>
            <c:strRef>
              <c:f>'Fig. 3_ng'!$A$37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42-4606-AE74-E5ED15121F2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742-4606-AE74-E5ED15121F2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742-4606-AE74-E5ED15121F2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742-4606-AE74-E5ED15121F2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742-4606-AE74-E5ED15121F2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742-4606-AE74-E5ED15121F2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742-4606-AE74-E5ED15121F2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742-4606-AE74-E5ED15121F2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742-4606-AE74-E5ED15121F2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742-4606-AE74-E5ED15121F27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742-4606-AE74-E5ED15121F27}"/>
                </c:ext>
              </c:extLst>
            </c:dLbl>
            <c:dLbl>
              <c:idx val="11"/>
              <c:layout>
                <c:manualLayout>
                  <c:x val="1.3228535304754306E-2"/>
                  <c:y val="-4.098531462521995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742-4606-AE74-E5ED15121F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3_ng'!$B$37:$M$37</c:f>
              <c:numCache>
                <c:formatCode>0.0</c:formatCode>
                <c:ptCount val="12"/>
                <c:pt idx="0">
                  <c:v>3.0738942459513137</c:v>
                </c:pt>
                <c:pt idx="1">
                  <c:v>3.0738942459513137</c:v>
                </c:pt>
                <c:pt idx="2">
                  <c:v>3.4035187843289201</c:v>
                </c:pt>
                <c:pt idx="3">
                  <c:v>3.7331433227065247</c:v>
                </c:pt>
                <c:pt idx="4">
                  <c:v>4.0627678610841311</c:v>
                </c:pt>
                <c:pt idx="5">
                  <c:v>4.3923923994617375</c:v>
                </c:pt>
                <c:pt idx="6">
                  <c:v>4.7220169378393422</c:v>
                </c:pt>
                <c:pt idx="7">
                  <c:v>5.0516414762169468</c:v>
                </c:pt>
                <c:pt idx="8">
                  <c:v>5.3812660145945586</c:v>
                </c:pt>
                <c:pt idx="9">
                  <c:v>5.7108905529721596</c:v>
                </c:pt>
                <c:pt idx="10">
                  <c:v>6.0405150913497678</c:v>
                </c:pt>
                <c:pt idx="11">
                  <c:v>6.1394163243031841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0742-4606-AE74-E5ED15121F27}"/>
            </c:ext>
          </c:extLst>
        </c:ser>
        <c:ser>
          <c:idx val="7"/>
          <c:order val="14"/>
          <c:tx>
            <c:strRef>
              <c:f>'Fig. 3_ng'!$A$38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742-4606-AE74-E5ED15121F2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742-4606-AE74-E5ED15121F2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742-4606-AE74-E5ED15121F2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742-4606-AE74-E5ED15121F2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742-4606-AE74-E5ED15121F2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742-4606-AE74-E5ED15121F2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742-4606-AE74-E5ED15121F2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742-4606-AE74-E5ED15121F2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742-4606-AE74-E5ED15121F2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742-4606-AE74-E5ED15121F27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742-4606-AE74-E5ED15121F27}"/>
                </c:ext>
              </c:extLst>
            </c:dLbl>
            <c:dLbl>
              <c:idx val="11"/>
              <c:layout>
                <c:manualLayout>
                  <c:x val="1.202594118614027E-2"/>
                  <c:y val="-6.5576503400351926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742-4606-AE74-E5ED15121F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3_ng'!$B$38:$M$38</c:f>
              <c:numCache>
                <c:formatCode>0.0</c:formatCode>
                <c:ptCount val="12"/>
                <c:pt idx="0">
                  <c:v>2.1259770266069022</c:v>
                </c:pt>
                <c:pt idx="1">
                  <c:v>2.1259770266069022</c:v>
                </c:pt>
                <c:pt idx="2">
                  <c:v>2.9190432052053179</c:v>
                </c:pt>
                <c:pt idx="3">
                  <c:v>3.7121093838037318</c:v>
                </c:pt>
                <c:pt idx="4">
                  <c:v>4.505175562402151</c:v>
                </c:pt>
                <c:pt idx="5">
                  <c:v>5.2982417410005631</c:v>
                </c:pt>
                <c:pt idx="6">
                  <c:v>6.0913079195989823</c:v>
                </c:pt>
                <c:pt idx="7">
                  <c:v>6.8843740981973944</c:v>
                </c:pt>
                <c:pt idx="8">
                  <c:v>7.6774402767958136</c:v>
                </c:pt>
                <c:pt idx="9">
                  <c:v>8.4705064553942293</c:v>
                </c:pt>
                <c:pt idx="10">
                  <c:v>9.263572633992645</c:v>
                </c:pt>
                <c:pt idx="11">
                  <c:v>9.3828674545163011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0742-4606-AE74-E5ED15121F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7210112"/>
        <c:axId val="347213248"/>
      </c:areaChart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100"/>
        <c:axId val="347210112"/>
        <c:axId val="347213248"/>
        <c:extLst>
          <c:ext xmlns:c15="http://schemas.microsoft.com/office/drawing/2012/chart" uri="{02D57815-91ED-43cb-92C2-25804820EDAC}">
            <c15:filteredBarSeries>
              <c15:ser>
                <c:idx val="16"/>
                <c:order val="4"/>
                <c:tx>
                  <c:strRef>
                    <c:extLst>
                      <c:ext uri="{02D57815-91ED-43cb-92C2-25804820EDAC}">
                        <c15:formulaRef>
                          <c15:sqref>'Fig. 3_ng'!$A$39:$B$39</c15:sqref>
                        </c15:formulaRef>
                      </c:ext>
                    </c:extLst>
                    <c:strCache>
                      <c:ptCount val="2"/>
                      <c:pt idx="0">
                        <c:v>Battery production</c:v>
                      </c:pt>
                    </c:strCache>
                  </c:strRef>
                </c:tx>
                <c:spPr>
                  <a:pattFill prst="pct90">
                    <a:fgClr>
                      <a:schemeClr val="accent5">
                        <a:lumMod val="50000"/>
                      </a:schemeClr>
                    </a:fgClr>
                    <a:bgClr>
                      <a:schemeClr val="accent5">
                        <a:lumMod val="60000"/>
                        <a:lumOff val="40000"/>
                      </a:schemeClr>
                    </a:bgClr>
                  </a:patt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'Fig. 3_ng'!$C$18:$S$18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Disposal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'Fig. 3_ng'!$C$39:$S$39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13" formatCode="0.0">
                        <c:v>2.5094656689706567</c:v>
                      </c:pt>
                      <c:pt idx="14" formatCode="0.0">
                        <c:v>3.6427177257704426</c:v>
                      </c:pt>
                      <c:pt idx="15" formatCode="0.0">
                        <c:v>5.6506603483053324</c:v>
                      </c:pt>
                      <c:pt idx="16" formatCode="0.0">
                        <c:v>7.9590153095089002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3-0742-4606-AE74-E5ED15121F27}"/>
                  </c:ext>
                </c:extLst>
              </c15:ser>
            </c15:filteredBarSeries>
            <c15:filteredBarSeries>
              <c15:ser>
                <c:idx val="17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3_ng'!$A$40:$B$40</c15:sqref>
                        </c15:formulaRef>
                      </c:ext>
                    </c:extLst>
                    <c:strCache>
                      <c:ptCount val="2"/>
                      <c:pt idx="0">
                        <c:v>Vehicle production</c:v>
                      </c:pt>
                    </c:strCache>
                  </c:strRef>
                </c:tx>
                <c:spPr>
                  <a:pattFill prst="pct80">
                    <a:fgClr>
                      <a:schemeClr val="accent5">
                        <a:lumMod val="75000"/>
                      </a:schemeClr>
                    </a:fgClr>
                    <a:bgClr>
                      <a:schemeClr val="accent5">
                        <a:lumMod val="60000"/>
                        <a:lumOff val="40000"/>
                      </a:schemeClr>
                    </a:bgClr>
                  </a:patt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Disposal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3_ng'!$C$40:$S$40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13" formatCode="0.0">
                        <c:v>4.7893687391479869</c:v>
                      </c:pt>
                      <c:pt idx="14" formatCode="0.0">
                        <c:v>6.4656418123301025</c:v>
                      </c:pt>
                      <c:pt idx="15" formatCode="0.0">
                        <c:v>7.0376595795037504</c:v>
                      </c:pt>
                      <c:pt idx="16" formatCode="0.0">
                        <c:v>8.0215321241985311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0742-4606-AE74-E5ED15121F27}"/>
                  </c:ext>
                </c:extLst>
              </c15:ser>
            </c15:filteredBarSeries>
            <c15:filteredBarSeries>
              <c15:ser>
                <c:idx val="18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3_ng'!$A$41:$B$41</c15:sqref>
                        </c15:formulaRef>
                      </c:ext>
                    </c:extLst>
                    <c:strCache>
                      <c:ptCount val="2"/>
                      <c:pt idx="0">
                        <c:v>Vehicle production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Disposal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3_ng'!$C$41:$S$41</c15:sqref>
                        </c15:formulaRef>
                      </c:ext>
                    </c:extLst>
                    <c:numCache>
                      <c:formatCode>General</c:formatCode>
                      <c:ptCount val="1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0742-4606-AE74-E5ED15121F27}"/>
                  </c:ext>
                </c:extLst>
              </c15:ser>
            </c15:filteredBarSeries>
            <c15:filteredBarSeries>
              <c15:ser>
                <c:idx val="19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3_ng'!$A$42:$B$42</c15:sqref>
                        </c15:formulaRef>
                      </c:ext>
                    </c:extLst>
                    <c:strCache>
                      <c:ptCount val="2"/>
                      <c:pt idx="0">
                        <c:v>Use</c:v>
                      </c:pt>
                    </c:strCache>
                  </c:strRef>
                </c:tx>
                <c:spPr>
                  <a:pattFill prst="dkUpDiag">
                    <a:fgClr>
                      <a:srgbClr val="5C84CC"/>
                    </a:fgClr>
                    <a:bgClr>
                      <a:srgbClr val="8AA7DA"/>
                    </a:bgClr>
                  </a:patt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Disposal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3_ng'!$C$42:$S$42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13" formatCode="0.0">
                        <c:v>8.7971910481874982</c:v>
                      </c:pt>
                      <c:pt idx="14" formatCode="0.0">
                        <c:v>10.265517085687499</c:v>
                      </c:pt>
                      <c:pt idx="15" formatCode="0.0">
                        <c:v>11.183220859124999</c:v>
                      </c:pt>
                      <c:pt idx="16" formatCode="0.0">
                        <c:v>12.468006141937503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0742-4606-AE74-E5ED15121F27}"/>
                  </c:ext>
                </c:extLst>
              </c15:ser>
            </c15:filteredBarSeries>
            <c15:filteredBarSeries>
              <c15:ser>
                <c:idx val="20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3_ng'!$A$43:$B$43</c15:sqref>
                        </c15:formulaRef>
                      </c:ext>
                    </c:extLst>
                    <c:strCache>
                      <c:ptCount val="2"/>
                      <c:pt idx="0">
                        <c:v>Use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Disposal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3_ng'!$C$43:$S$43</c15:sqref>
                        </c15:formulaRef>
                      </c:ext>
                    </c:extLst>
                    <c:numCache>
                      <c:formatCode>General</c:formatCode>
                      <c:ptCount val="1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0742-4606-AE74-E5ED15121F27}"/>
                  </c:ext>
                </c:extLst>
              </c15:ser>
            </c15:filteredBarSeries>
            <c15:filteredBarSeries>
              <c15:ser>
                <c:idx val="21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3_ng'!$A$44:$B$44</c15:sqref>
                        </c15:formulaRef>
                      </c:ext>
                    </c:extLst>
                    <c:strCache>
                      <c:ptCount val="2"/>
                      <c:pt idx="0">
                        <c:v>EOL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Disposal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3_ng'!$C$44:$S$44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13" formatCode="0.0">
                        <c:v>4.7544231618079787E-4</c:v>
                      </c:pt>
                      <c:pt idx="14" formatCode="0.0">
                        <c:v>6.4738341241186905E-4</c:v>
                      </c:pt>
                      <c:pt idx="15" formatCode="0.0">
                        <c:v>7.4895256683003115E-4</c:v>
                      </c:pt>
                      <c:pt idx="16" formatCode="0.0">
                        <c:v>8.9344045346895814E-4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0742-4606-AE74-E5ED15121F27}"/>
                  </c:ext>
                </c:extLst>
              </c15:ser>
            </c15:filteredBarSeries>
            <c15:filteredBarSeries>
              <c15:ser>
                <c:idx val="22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3_ng'!$A$45:$B$45</c15:sqref>
                        </c15:formulaRef>
                      </c:ext>
                    </c:extLst>
                    <c:strCache>
                      <c:ptCount val="2"/>
                      <c:pt idx="0">
                        <c:v>EOL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Disposal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3_ng'!$C$45:$S$45</c15:sqref>
                        </c15:formulaRef>
                      </c:ext>
                    </c:extLst>
                    <c:numCache>
                      <c:formatCode>General</c:formatCode>
                      <c:ptCount val="1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0742-4606-AE74-E5ED15121F27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0"/>
          <c:tx>
            <c:strRef>
              <c:f>'Fig. 3_ng'!$A$19</c:f>
              <c:strCache>
                <c:ptCount val="1"/>
                <c:pt idx="0">
                  <c:v>A-segment</c:v>
                </c:pt>
              </c:strCache>
            </c:strRef>
          </c:tx>
          <c:spPr>
            <a:ln w="38100" cap="rnd">
              <a:solidFill>
                <a:srgbClr val="F49784"/>
              </a:solidFill>
              <a:round/>
            </a:ln>
            <a:effectLst/>
          </c:spPr>
          <c:marker>
            <c:symbol val="none"/>
          </c:marker>
          <c:cat>
            <c:strRef>
              <c:f>'Fig. 3_ng'!$C$46:$N$46</c:f>
              <c:strCache>
                <c:ptCount val="12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Disposal</c:v>
                </c:pt>
              </c:strCache>
            </c:strRef>
          </c:cat>
          <c:val>
            <c:numRef>
              <c:f>'Fig. 3_ng'!$B$19:$M$19</c:f>
              <c:numCache>
                <c:formatCode>0.0</c:formatCode>
                <c:ptCount val="12"/>
                <c:pt idx="0">
                  <c:v>7.298834408118644</c:v>
                </c:pt>
                <c:pt idx="1">
                  <c:v>7.298834408118644</c:v>
                </c:pt>
                <c:pt idx="2">
                  <c:v>9.0356957099001285</c:v>
                </c:pt>
                <c:pt idx="3">
                  <c:v>10.772557011681611</c:v>
                </c:pt>
                <c:pt idx="4">
                  <c:v>12.509418313463094</c:v>
                </c:pt>
                <c:pt idx="5">
                  <c:v>14.246279615244578</c:v>
                </c:pt>
                <c:pt idx="6">
                  <c:v>15.983140917026063</c:v>
                </c:pt>
                <c:pt idx="7">
                  <c:v>17.720002218807544</c:v>
                </c:pt>
                <c:pt idx="8">
                  <c:v>19.456863520589032</c:v>
                </c:pt>
                <c:pt idx="9">
                  <c:v>21.193724822370513</c:v>
                </c:pt>
                <c:pt idx="10">
                  <c:v>22.930586124151997</c:v>
                </c:pt>
                <c:pt idx="11">
                  <c:v>23.406028440332793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0742-4606-AE74-E5ED15121F27}"/>
            </c:ext>
          </c:extLst>
        </c:ser>
        <c:ser>
          <c:idx val="1"/>
          <c:order val="1"/>
          <c:tx>
            <c:strRef>
              <c:f>'Fig. 3_ng'!$A$20</c:f>
              <c:strCache>
                <c:ptCount val="1"/>
                <c:pt idx="0">
                  <c:v>C-segment</c:v>
                </c:pt>
              </c:strCache>
            </c:strRef>
          </c:tx>
          <c:spPr>
            <a:ln w="38100" cap="rnd">
              <a:solidFill>
                <a:srgbClr val="C13307"/>
              </a:solidFill>
              <a:round/>
            </a:ln>
            <a:effectLst/>
          </c:spPr>
          <c:marker>
            <c:symbol val="none"/>
          </c:marker>
          <c:cat>
            <c:strRef>
              <c:f>'Fig. 3_ng'!$C$46:$N$46</c:f>
              <c:strCache>
                <c:ptCount val="12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Disposal</c:v>
                </c:pt>
              </c:strCache>
            </c:strRef>
          </c:cat>
          <c:val>
            <c:numRef>
              <c:f>'Fig. 3_ng'!$B$20:$M$20</c:f>
              <c:numCache>
                <c:formatCode>0.0</c:formatCode>
                <c:ptCount val="12"/>
                <c:pt idx="0">
                  <c:v>10.108359538100546</c:v>
                </c:pt>
                <c:pt idx="1">
                  <c:v>10.108359538100546</c:v>
                </c:pt>
                <c:pt idx="2">
                  <c:v>12.135117769363552</c:v>
                </c:pt>
                <c:pt idx="3">
                  <c:v>14.16187600062656</c:v>
                </c:pt>
                <c:pt idx="4">
                  <c:v>16.188634231889566</c:v>
                </c:pt>
                <c:pt idx="5">
                  <c:v>18.215392463152572</c:v>
                </c:pt>
                <c:pt idx="6">
                  <c:v>20.242150694415578</c:v>
                </c:pt>
                <c:pt idx="7">
                  <c:v>22.268908925678588</c:v>
                </c:pt>
                <c:pt idx="8">
                  <c:v>24.29566715694159</c:v>
                </c:pt>
                <c:pt idx="9">
                  <c:v>26.3224253882046</c:v>
                </c:pt>
                <c:pt idx="10">
                  <c:v>28.349183619467603</c:v>
                </c:pt>
                <c:pt idx="11">
                  <c:v>28.996567031879472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0742-4606-AE74-E5ED15121F27}"/>
            </c:ext>
          </c:extLst>
        </c:ser>
        <c:ser>
          <c:idx val="2"/>
          <c:order val="2"/>
          <c:tx>
            <c:strRef>
              <c:f>'Fig. 3_ng'!$A$21</c:f>
              <c:strCache>
                <c:ptCount val="1"/>
                <c:pt idx="0">
                  <c:v>D-segment</c:v>
                </c:pt>
              </c:strCache>
            </c:strRef>
          </c:tx>
          <c:spPr>
            <a:ln w="38100" cap="rnd">
              <a:solidFill>
                <a:srgbClr val="9A0000"/>
              </a:solidFill>
              <a:round/>
            </a:ln>
            <a:effectLst/>
          </c:spPr>
          <c:marker>
            <c:symbol val="none"/>
          </c:marker>
          <c:cat>
            <c:strRef>
              <c:f>'Fig. 3_ng'!$C$46:$N$46</c:f>
              <c:strCache>
                <c:ptCount val="12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Disposal</c:v>
                </c:pt>
              </c:strCache>
            </c:strRef>
          </c:cat>
          <c:val>
            <c:numRef>
              <c:f>'Fig. 3_ng'!$B$21:$M$21</c:f>
              <c:numCache>
                <c:formatCode>0.0</c:formatCode>
                <c:ptCount val="12"/>
                <c:pt idx="0">
                  <c:v>12.688319927809083</c:v>
                </c:pt>
                <c:pt idx="1">
                  <c:v>12.688319927809083</c:v>
                </c:pt>
                <c:pt idx="2">
                  <c:v>14.896263739998041</c:v>
                </c:pt>
                <c:pt idx="3">
                  <c:v>17.104207552186999</c:v>
                </c:pt>
                <c:pt idx="4">
                  <c:v>19.312151364375957</c:v>
                </c:pt>
                <c:pt idx="5">
                  <c:v>21.520095176564915</c:v>
                </c:pt>
                <c:pt idx="6">
                  <c:v>23.728038988753873</c:v>
                </c:pt>
                <c:pt idx="7">
                  <c:v>25.935982800942831</c:v>
                </c:pt>
                <c:pt idx="8">
                  <c:v>28.143926613131793</c:v>
                </c:pt>
                <c:pt idx="9">
                  <c:v>30.351870425320751</c:v>
                </c:pt>
                <c:pt idx="10">
                  <c:v>32.559814237509713</c:v>
                </c:pt>
                <c:pt idx="11">
                  <c:v>33.308766804339747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0742-4606-AE74-E5ED15121F27}"/>
            </c:ext>
          </c:extLst>
        </c:ser>
        <c:ser>
          <c:idx val="3"/>
          <c:order val="3"/>
          <c:tx>
            <c:strRef>
              <c:f>'Fig. 3_ng'!$A$22</c:f>
              <c:strCache>
                <c:ptCount val="1"/>
                <c:pt idx="0">
                  <c:v>F-segment</c:v>
                </c:pt>
              </c:strCache>
            </c:strRef>
          </c:tx>
          <c:spPr>
            <a:ln w="38100" cap="rnd">
              <a:solidFill>
                <a:srgbClr val="740000"/>
              </a:solidFill>
              <a:round/>
            </a:ln>
            <a:effectLst/>
          </c:spPr>
          <c:marker>
            <c:symbol val="none"/>
          </c:marker>
          <c:cat>
            <c:strRef>
              <c:f>'Fig. 3_ng'!$C$46:$N$46</c:f>
              <c:strCache>
                <c:ptCount val="12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Disposal</c:v>
                </c:pt>
              </c:strCache>
            </c:strRef>
          </c:cat>
          <c:val>
            <c:numRef>
              <c:f>'Fig. 3_ng'!$B$22:$M$22</c:f>
              <c:numCache>
                <c:formatCode>0.0</c:formatCode>
                <c:ptCount val="12"/>
                <c:pt idx="0">
                  <c:v>15.98054743370743</c:v>
                </c:pt>
                <c:pt idx="1">
                  <c:v>15.98054743370743</c:v>
                </c:pt>
                <c:pt idx="2">
                  <c:v>18.442151059192721</c:v>
                </c:pt>
                <c:pt idx="3">
                  <c:v>20.903754684678013</c:v>
                </c:pt>
                <c:pt idx="4">
                  <c:v>23.365358310163302</c:v>
                </c:pt>
                <c:pt idx="5">
                  <c:v>25.826961935648594</c:v>
                </c:pt>
                <c:pt idx="6">
                  <c:v>28.288565561133886</c:v>
                </c:pt>
                <c:pt idx="7">
                  <c:v>30.750169186619175</c:v>
                </c:pt>
                <c:pt idx="8">
                  <c:v>33.211772812104471</c:v>
                </c:pt>
                <c:pt idx="9">
                  <c:v>35.673376437589759</c:v>
                </c:pt>
                <c:pt idx="10">
                  <c:v>38.134980063075048</c:v>
                </c:pt>
                <c:pt idx="11">
                  <c:v>39.028420516544003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2-0742-4606-AE74-E5ED15121F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7210112"/>
        <c:axId val="347213248"/>
        <c:extLst>
          <c:ext xmlns:c15="http://schemas.microsoft.com/office/drawing/2012/chart" uri="{02D57815-91ED-43cb-92C2-25804820EDAC}">
            <c15:filteredLineSeries>
              <c15:ser>
                <c:idx val="8"/>
                <c:order val="15"/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'Fig. 3_ng'!$C$46:$N$46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Disposal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'New ICEVs'!$G$16</c15:sqref>
                        </c15:formulaRef>
                      </c:ext>
                    </c:extLst>
                    <c:numCache>
                      <c:formatCode>0.0</c:formatCode>
                      <c:ptCount val="1"/>
                      <c:pt idx="0">
                        <c:v>26.288346212059945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2A-0742-4606-AE74-E5ED15121F27}"/>
                  </c:ext>
                </c:extLst>
              </c15:ser>
            </c15:filteredLineSeries>
            <c15:filteredLineSeries>
              <c15:ser>
                <c:idx val="9"/>
                <c:order val="16"/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Disposal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ICEVs'!$G$17</c15:sqref>
                        </c15:formulaRef>
                      </c:ext>
                    </c:extLst>
                    <c:numCache>
                      <c:formatCode>0.0</c:formatCode>
                      <c:ptCount val="1"/>
                      <c:pt idx="0">
                        <c:v>32.731722663814665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0742-4606-AE74-E5ED15121F27}"/>
                  </c:ext>
                </c:extLst>
              </c15:ser>
            </c15:filteredLineSeries>
            <c15:filteredLineSeries>
              <c15:ser>
                <c:idx val="10"/>
                <c:order val="17"/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Disposal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ICEVs'!$G$18</c15:sqref>
                        </c15:formulaRef>
                      </c:ext>
                    </c:extLst>
                    <c:numCache>
                      <c:formatCode>0.0</c:formatCode>
                      <c:ptCount val="1"/>
                      <c:pt idx="0">
                        <c:v>38.871138988117849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0742-4606-AE74-E5ED15121F27}"/>
                  </c:ext>
                </c:extLst>
              </c15:ser>
            </c15:filteredLineSeries>
            <c15:filteredLineSeries>
              <c15:ser>
                <c:idx val="11"/>
                <c:order val="18"/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Disposal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ICEVs'!$G$19</c15:sqref>
                        </c15:formulaRef>
                      </c:ext>
                    </c:extLst>
                    <c:numCache>
                      <c:formatCode>0.0</c:formatCode>
                      <c:ptCount val="1"/>
                      <c:pt idx="0">
                        <c:v>48.25400644263415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0742-4606-AE74-E5ED15121F27}"/>
                  </c:ext>
                </c:extLst>
              </c15:ser>
            </c15:filteredLineSeries>
            <c15:filteredLineSeries>
              <c15:ser>
                <c:idx val="12"/>
                <c:order val="19"/>
                <c:tx>
                  <c:v>Aline</c:v>
                </c:tx>
                <c:spPr>
                  <a:ln w="25400" cap="rnd">
                    <a:solidFill>
                      <a:schemeClr val="accent5">
                        <a:lumMod val="50000"/>
                      </a:schemeClr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Disposal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3_ng'!$B$27:$S$27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1" formatCode="0.0">
                        <c:v>21.353110589162476</c:v>
                      </c:pt>
                      <c:pt idx="12" formatCode="0.0">
                        <c:v>21.353110589162476</c:v>
                      </c:pt>
                      <c:pt idx="13" formatCode="0.0">
                        <c:v>21.353110589162476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0742-4606-AE74-E5ED15121F27}"/>
                  </c:ext>
                </c:extLst>
              </c15:ser>
            </c15:filteredLineSeries>
            <c15:filteredLineSeries>
              <c15:ser>
                <c:idx val="13"/>
                <c:order val="20"/>
                <c:tx>
                  <c:v>cline</c:v>
                </c:tx>
                <c:spPr>
                  <a:ln w="25400" cap="rnd">
                    <a:solidFill>
                      <a:schemeClr val="accent5">
                        <a:lumMod val="75000"/>
                      </a:schemeClr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Disposal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3_ng'!$B$28:$S$28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1" formatCode="0.0">
                        <c:v>26.231184096787405</c:v>
                      </c:pt>
                      <c:pt idx="12" formatCode="0.0">
                        <c:v>26.231184096787405</c:v>
                      </c:pt>
                      <c:pt idx="13" formatCode="0.0">
                        <c:v>26.231184096787405</c:v>
                      </c:pt>
                      <c:pt idx="14" formatCode="0.0">
                        <c:v>26.231184096787405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0742-4606-AE74-E5ED15121F27}"/>
                  </c:ext>
                </c:extLst>
              </c15:ser>
            </c15:filteredLineSeries>
            <c15:filteredLineSeries>
              <c15:ser>
                <c:idx val="14"/>
                <c:order val="21"/>
                <c:tx>
                  <c:v>dline</c:v>
                </c:tx>
                <c:spPr>
                  <a:ln w="25400" cap="rnd">
                    <a:solidFill>
                      <a:schemeClr val="accent5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Disposal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3_ng'!$B$29:$S$29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1" formatCode="0.0">
                        <c:v>30.061871322304764</c:v>
                      </c:pt>
                      <c:pt idx="12" formatCode="0.0">
                        <c:v>30.061871322304764</c:v>
                      </c:pt>
                      <c:pt idx="13" formatCode="0.0">
                        <c:v>30.061871322304764</c:v>
                      </c:pt>
                      <c:pt idx="14" formatCode="0.0">
                        <c:v>30.061871322304764</c:v>
                      </c:pt>
                      <c:pt idx="15" formatCode="0.0">
                        <c:v>30.061871322304764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0742-4606-AE74-E5ED15121F27}"/>
                  </c:ext>
                </c:extLst>
              </c15:ser>
            </c15:filteredLineSeries>
            <c15:filteredLineSeries>
              <c15:ser>
                <c:idx val="15"/>
                <c:order val="22"/>
                <c:tx>
                  <c:v>fline</c:v>
                </c:tx>
                <c:spPr>
                  <a:ln w="25400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Disposal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3_ng'!$B$30:$S$30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1" formatCode="0.0">
                        <c:v>35.178559210209563</c:v>
                      </c:pt>
                      <c:pt idx="12" formatCode="0.0">
                        <c:v>35.178559210209563</c:v>
                      </c:pt>
                      <c:pt idx="13" formatCode="0.0">
                        <c:v>35.178559210209563</c:v>
                      </c:pt>
                      <c:pt idx="14" formatCode="0.0">
                        <c:v>35.178559210209563</c:v>
                      </c:pt>
                      <c:pt idx="15" formatCode="0.0">
                        <c:v>35.178559210209563</c:v>
                      </c:pt>
                      <c:pt idx="16" formatCode="0.0">
                        <c:v>35.178559210209563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0742-4606-AE74-E5ED15121F27}"/>
                  </c:ext>
                </c:extLst>
              </c15:ser>
            </c15:filteredLineSeries>
          </c:ext>
        </c:extLst>
      </c:lineChart>
      <c:catAx>
        <c:axId val="347210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Driving distance (km)</a:t>
                </a:r>
              </a:p>
            </c:rich>
          </c:tx>
          <c:layout>
            <c:manualLayout>
              <c:xMode val="edge"/>
              <c:yMode val="edge"/>
              <c:x val="0.44209273813933131"/>
              <c:y val="0.864919683344156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  <a:alpha val="21000"/>
              </a:schemeClr>
            </a:solidFill>
            <a:round/>
          </a:ln>
          <a:effectLst/>
        </c:spPr>
        <c:txPr>
          <a:bodyPr rot="-15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47213248"/>
        <c:crosses val="autoZero"/>
        <c:auto val="0"/>
        <c:lblAlgn val="ctr"/>
        <c:lblOffset val="100"/>
        <c:noMultiLvlLbl val="0"/>
      </c:catAx>
      <c:valAx>
        <c:axId val="347213248"/>
        <c:scaling>
          <c:orientation val="minMax"/>
          <c:max val="6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Emission (ton CO2-eq)</a:t>
                </a:r>
              </a:p>
            </c:rich>
          </c:tx>
          <c:layout>
            <c:manualLayout>
              <c:xMode val="edge"/>
              <c:yMode val="edge"/>
              <c:x val="1.3906538216142069E-2"/>
              <c:y val="0.319319043591106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47210112"/>
        <c:crossesAt val="1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8759828177037971"/>
          <c:y val="0.9059756436951264"/>
          <c:w val="0.60866768649786984"/>
          <c:h val="8.54457380342939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nb-N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036363594237237E-2"/>
          <c:y val="3.0205933957781383E-2"/>
          <c:w val="0.88041804197696016"/>
          <c:h val="0.76852291486706314"/>
        </c:manualLayout>
      </c:layout>
      <c:areaChart>
        <c:grouping val="stacked"/>
        <c:varyColors val="0"/>
        <c:ser>
          <c:idx val="4"/>
          <c:order val="11"/>
          <c:tx>
            <c:strRef>
              <c:f>'Fig. 3_wind'!$A$35</c:f>
              <c:strCache>
                <c:ptCount val="1"/>
                <c:pt idx="0">
                  <c:v>A</c:v>
                </c:pt>
              </c:strCache>
            </c:strRef>
          </c:tx>
          <c:spPr>
            <a:noFill/>
            <a:ln>
              <a:noFill/>
            </a:ln>
            <a:effectLst/>
          </c:spPr>
          <c:dLbls>
            <c:dLbl>
              <c:idx val="0"/>
              <c:layout>
                <c:manualLayout>
                  <c:x val="0.448208241532564"/>
                  <c:y val="-0.24588010320063419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57-45D4-856B-A1A8ED0FA6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3_wind'!$B$35:$M$35</c:f>
              <c:numCache>
                <c:formatCode>0.0</c:formatCode>
                <c:ptCount val="12"/>
                <c:pt idx="0">
                  <c:v>3.637824303201239</c:v>
                </c:pt>
                <c:pt idx="1">
                  <c:v>3.637824303201239</c:v>
                </c:pt>
                <c:pt idx="2">
                  <c:v>6.1163378167147524</c:v>
                </c:pt>
                <c:pt idx="3">
                  <c:v>8.5948513302282663</c:v>
                </c:pt>
                <c:pt idx="4">
                  <c:v>11.073364843741778</c:v>
                </c:pt>
                <c:pt idx="5">
                  <c:v>13.551878357255292</c:v>
                </c:pt>
                <c:pt idx="6">
                  <c:v>16.030391870768806</c:v>
                </c:pt>
                <c:pt idx="7">
                  <c:v>18.508905384282318</c:v>
                </c:pt>
                <c:pt idx="8">
                  <c:v>20.98741889779583</c:v>
                </c:pt>
                <c:pt idx="9">
                  <c:v>23.465932411309346</c:v>
                </c:pt>
                <c:pt idx="10">
                  <c:v>25.944445924822858</c:v>
                </c:pt>
                <c:pt idx="11">
                  <c:v>26.288346212059945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57-45D4-856B-A1A8ED0FA625}"/>
            </c:ext>
          </c:extLst>
        </c:ser>
        <c:ser>
          <c:idx val="5"/>
          <c:order val="12"/>
          <c:tx>
            <c:strRef>
              <c:f>'Fig. 3_wind'!$A$36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layout>
                <c:manualLayout>
                  <c:x val="0.44822321434583334"/>
                  <c:y val="-0.19874030197850209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57-45D4-856B-A1A8ED0FA625}"/>
                </c:ext>
              </c:extLst>
            </c:dLbl>
            <c:dLbl>
              <c:idx val="11"/>
              <c:layout>
                <c:manualLayout>
                  <c:x val="1.202594118614027E-2"/>
                  <c:y val="-4.801136856097194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57-45D4-856B-A1A8ED0FA6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3_wind'!$B$36:$M$36</c:f>
              <c:numCache>
                <c:formatCode>0.0</c:formatCode>
                <c:ptCount val="12"/>
                <c:pt idx="0">
                  <c:v>1.7708113686849898</c:v>
                </c:pt>
                <c:pt idx="1">
                  <c:v>1.7708113686849898</c:v>
                </c:pt>
                <c:pt idx="2">
                  <c:v>2.2767268792957776</c:v>
                </c:pt>
                <c:pt idx="3">
                  <c:v>2.7826423899065666</c:v>
                </c:pt>
                <c:pt idx="4">
                  <c:v>3.2885579005173557</c:v>
                </c:pt>
                <c:pt idx="5">
                  <c:v>3.7944734111281431</c:v>
                </c:pt>
                <c:pt idx="6">
                  <c:v>4.3003889217389322</c:v>
                </c:pt>
                <c:pt idx="7">
                  <c:v>4.806304432349723</c:v>
                </c:pt>
                <c:pt idx="8">
                  <c:v>5.3122199429605068</c:v>
                </c:pt>
                <c:pt idx="9">
                  <c:v>5.8181354535712941</c:v>
                </c:pt>
                <c:pt idx="10">
                  <c:v>6.324050964182085</c:v>
                </c:pt>
                <c:pt idx="11">
                  <c:v>6.4433764517547196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D57-45D4-856B-A1A8ED0FA625}"/>
            </c:ext>
          </c:extLst>
        </c:ser>
        <c:ser>
          <c:idx val="6"/>
          <c:order val="13"/>
          <c:tx>
            <c:strRef>
              <c:f>'Fig. 3_wind'!$A$37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57-45D4-856B-A1A8ED0FA62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D57-45D4-856B-A1A8ED0FA62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D57-45D4-856B-A1A8ED0FA62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D57-45D4-856B-A1A8ED0FA62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D57-45D4-856B-A1A8ED0FA62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D57-45D4-856B-A1A8ED0FA62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D57-45D4-856B-A1A8ED0FA62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D57-45D4-856B-A1A8ED0FA62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D57-45D4-856B-A1A8ED0FA625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D57-45D4-856B-A1A8ED0FA625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D57-45D4-856B-A1A8ED0FA625}"/>
                </c:ext>
              </c:extLst>
            </c:dLbl>
            <c:dLbl>
              <c:idx val="11"/>
              <c:layout>
                <c:manualLayout>
                  <c:x val="1.3228535304754306E-2"/>
                  <c:y val="-4.098531462521995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D57-45D4-856B-A1A8ED0FA6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3_wind'!$B$37:$M$37</c:f>
              <c:numCache>
                <c:formatCode>0.0</c:formatCode>
                <c:ptCount val="12"/>
                <c:pt idx="0">
                  <c:v>3.0738942459513137</c:v>
                </c:pt>
                <c:pt idx="1">
                  <c:v>3.0738942459513137</c:v>
                </c:pt>
                <c:pt idx="2">
                  <c:v>3.4035187843289201</c:v>
                </c:pt>
                <c:pt idx="3">
                  <c:v>3.7331433227065247</c:v>
                </c:pt>
                <c:pt idx="4">
                  <c:v>4.0627678610841311</c:v>
                </c:pt>
                <c:pt idx="5">
                  <c:v>4.3923923994617375</c:v>
                </c:pt>
                <c:pt idx="6">
                  <c:v>4.7220169378393422</c:v>
                </c:pt>
                <c:pt idx="7">
                  <c:v>5.0516414762169468</c:v>
                </c:pt>
                <c:pt idx="8">
                  <c:v>5.3812660145945586</c:v>
                </c:pt>
                <c:pt idx="9">
                  <c:v>5.7108905529721596</c:v>
                </c:pt>
                <c:pt idx="10">
                  <c:v>6.0405150913497678</c:v>
                </c:pt>
                <c:pt idx="11">
                  <c:v>6.1394163243031841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2D57-45D4-856B-A1A8ED0FA625}"/>
            </c:ext>
          </c:extLst>
        </c:ser>
        <c:ser>
          <c:idx val="7"/>
          <c:order val="14"/>
          <c:tx>
            <c:strRef>
              <c:f>'Fig. 3_wind'!$A$38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D57-45D4-856B-A1A8ED0FA62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D57-45D4-856B-A1A8ED0FA62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D57-45D4-856B-A1A8ED0FA62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D57-45D4-856B-A1A8ED0FA62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D57-45D4-856B-A1A8ED0FA62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D57-45D4-856B-A1A8ED0FA62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D57-45D4-856B-A1A8ED0FA62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D57-45D4-856B-A1A8ED0FA62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D57-45D4-856B-A1A8ED0FA625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D57-45D4-856B-A1A8ED0FA625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D57-45D4-856B-A1A8ED0FA625}"/>
                </c:ext>
              </c:extLst>
            </c:dLbl>
            <c:dLbl>
              <c:idx val="11"/>
              <c:layout>
                <c:manualLayout>
                  <c:x val="1.202594118614027E-2"/>
                  <c:y val="-6.5576503400351926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2D57-45D4-856B-A1A8ED0FA6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3_wind'!$B$38:$M$38</c:f>
              <c:numCache>
                <c:formatCode>0.0</c:formatCode>
                <c:ptCount val="12"/>
                <c:pt idx="0">
                  <c:v>2.1259770266069022</c:v>
                </c:pt>
                <c:pt idx="1">
                  <c:v>2.1259770266069022</c:v>
                </c:pt>
                <c:pt idx="2">
                  <c:v>2.9190432052053179</c:v>
                </c:pt>
                <c:pt idx="3">
                  <c:v>3.7121093838037318</c:v>
                </c:pt>
                <c:pt idx="4">
                  <c:v>4.505175562402151</c:v>
                </c:pt>
                <c:pt idx="5">
                  <c:v>5.2982417410005631</c:v>
                </c:pt>
                <c:pt idx="6">
                  <c:v>6.0913079195989823</c:v>
                </c:pt>
                <c:pt idx="7">
                  <c:v>6.8843740981973944</c:v>
                </c:pt>
                <c:pt idx="8">
                  <c:v>7.6774402767958136</c:v>
                </c:pt>
                <c:pt idx="9">
                  <c:v>8.4705064553942293</c:v>
                </c:pt>
                <c:pt idx="10">
                  <c:v>9.263572633992645</c:v>
                </c:pt>
                <c:pt idx="11">
                  <c:v>9.3828674545163011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2D57-45D4-856B-A1A8ED0FA6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7211680"/>
        <c:axId val="347213640"/>
      </c:areaChart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100"/>
        <c:axId val="347211680"/>
        <c:axId val="347213640"/>
        <c:extLst>
          <c:ext xmlns:c15="http://schemas.microsoft.com/office/drawing/2012/chart" uri="{02D57815-91ED-43cb-92C2-25804820EDAC}">
            <c15:filteredBarSeries>
              <c15:ser>
                <c:idx val="16"/>
                <c:order val="4"/>
                <c:tx>
                  <c:strRef>
                    <c:extLst>
                      <c:ext uri="{02D57815-91ED-43cb-92C2-25804820EDAC}">
                        <c15:formulaRef>
                          <c15:sqref>'Fig. 3_wind'!$A$39:$B$39</c15:sqref>
                        </c15:formulaRef>
                      </c:ext>
                    </c:extLst>
                    <c:strCache>
                      <c:ptCount val="2"/>
                      <c:pt idx="0">
                        <c:v>Battery production</c:v>
                      </c:pt>
                    </c:strCache>
                  </c:strRef>
                </c:tx>
                <c:spPr>
                  <a:pattFill prst="pct90">
                    <a:fgClr>
                      <a:schemeClr val="accent5">
                        <a:lumMod val="50000"/>
                      </a:schemeClr>
                    </a:fgClr>
                    <a:bgClr>
                      <a:schemeClr val="accent5">
                        <a:lumMod val="60000"/>
                        <a:lumOff val="40000"/>
                      </a:schemeClr>
                    </a:bgClr>
                  </a:patt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'Fig. 3_wind'!$C$18:$S$18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'Fig. 3_wind'!$C$39:$S$39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13" formatCode="0.0">
                        <c:v>2.5094656689706567</c:v>
                      </c:pt>
                      <c:pt idx="14" formatCode="0.0">
                        <c:v>3.6427177257704426</c:v>
                      </c:pt>
                      <c:pt idx="15" formatCode="0.0">
                        <c:v>5.6506603483053324</c:v>
                      </c:pt>
                      <c:pt idx="16" formatCode="0.0">
                        <c:v>7.9590153095089002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3-2D57-45D4-856B-A1A8ED0FA625}"/>
                  </c:ext>
                </c:extLst>
              </c15:ser>
            </c15:filteredBarSeries>
            <c15:filteredBarSeries>
              <c15:ser>
                <c:idx val="17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3_wind'!$A$40:$B$40</c15:sqref>
                        </c15:formulaRef>
                      </c:ext>
                    </c:extLst>
                    <c:strCache>
                      <c:ptCount val="2"/>
                      <c:pt idx="0">
                        <c:v>Vehicle production</c:v>
                      </c:pt>
                    </c:strCache>
                  </c:strRef>
                </c:tx>
                <c:spPr>
                  <a:pattFill prst="pct80">
                    <a:fgClr>
                      <a:schemeClr val="accent5">
                        <a:lumMod val="75000"/>
                      </a:schemeClr>
                    </a:fgClr>
                    <a:bgClr>
                      <a:schemeClr val="accent5">
                        <a:lumMod val="60000"/>
                        <a:lumOff val="40000"/>
                      </a:schemeClr>
                    </a:bgClr>
                  </a:patt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3_wind'!$C$40:$S$40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13" formatCode="0.0">
                        <c:v>4.7893687391479869</c:v>
                      </c:pt>
                      <c:pt idx="14" formatCode="0.0">
                        <c:v>6.4656418123301025</c:v>
                      </c:pt>
                      <c:pt idx="15" formatCode="0.0">
                        <c:v>7.0376595795037504</c:v>
                      </c:pt>
                      <c:pt idx="16" formatCode="0.0">
                        <c:v>8.0215321241985311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2D57-45D4-856B-A1A8ED0FA625}"/>
                  </c:ext>
                </c:extLst>
              </c15:ser>
            </c15:filteredBarSeries>
            <c15:filteredBarSeries>
              <c15:ser>
                <c:idx val="18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3_wind'!$A$41:$B$41</c15:sqref>
                        </c15:formulaRef>
                      </c:ext>
                    </c:extLst>
                    <c:strCache>
                      <c:ptCount val="2"/>
                      <c:pt idx="0">
                        <c:v>Vehicle production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3_wind'!$C$41:$S$41</c15:sqref>
                        </c15:formulaRef>
                      </c:ext>
                    </c:extLst>
                    <c:numCache>
                      <c:formatCode>General</c:formatCode>
                      <c:ptCount val="1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2D57-45D4-856B-A1A8ED0FA625}"/>
                  </c:ext>
                </c:extLst>
              </c15:ser>
            </c15:filteredBarSeries>
            <c15:filteredBarSeries>
              <c15:ser>
                <c:idx val="19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3_wind'!$A$42:$B$42</c15:sqref>
                        </c15:formulaRef>
                      </c:ext>
                    </c:extLst>
                    <c:strCache>
                      <c:ptCount val="2"/>
                      <c:pt idx="0">
                        <c:v>Use</c:v>
                      </c:pt>
                    </c:strCache>
                  </c:strRef>
                </c:tx>
                <c:spPr>
                  <a:pattFill prst="dkUpDiag">
                    <a:fgClr>
                      <a:srgbClr val="5C84CC"/>
                    </a:fgClr>
                    <a:bgClr>
                      <a:srgbClr val="8AA7DA"/>
                    </a:bgClr>
                  </a:patt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3_wind'!$C$42:$S$42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13" formatCode="0.0">
                        <c:v>8.7971910481874982</c:v>
                      </c:pt>
                      <c:pt idx="14" formatCode="0.0">
                        <c:v>10.265517085687499</c:v>
                      </c:pt>
                      <c:pt idx="15" formatCode="0.0">
                        <c:v>11.183220859124999</c:v>
                      </c:pt>
                      <c:pt idx="16" formatCode="0.0">
                        <c:v>12.468006141937503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2D57-45D4-856B-A1A8ED0FA625}"/>
                  </c:ext>
                </c:extLst>
              </c15:ser>
            </c15:filteredBarSeries>
            <c15:filteredBarSeries>
              <c15:ser>
                <c:idx val="20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3_wind'!$A$43:$B$43</c15:sqref>
                        </c15:formulaRef>
                      </c:ext>
                    </c:extLst>
                    <c:strCache>
                      <c:ptCount val="2"/>
                      <c:pt idx="0">
                        <c:v>Use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3_wind'!$C$43:$S$43</c15:sqref>
                        </c15:formulaRef>
                      </c:ext>
                    </c:extLst>
                    <c:numCache>
                      <c:formatCode>General</c:formatCode>
                      <c:ptCount val="1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2D57-45D4-856B-A1A8ED0FA625}"/>
                  </c:ext>
                </c:extLst>
              </c15:ser>
            </c15:filteredBarSeries>
            <c15:filteredBarSeries>
              <c15:ser>
                <c:idx val="21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3_wind'!$A$44:$B$44</c15:sqref>
                        </c15:formulaRef>
                      </c:ext>
                    </c:extLst>
                    <c:strCache>
                      <c:ptCount val="2"/>
                      <c:pt idx="0">
                        <c:v>EOL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3_wind'!$C$44:$S$44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13" formatCode="0.0">
                        <c:v>4.7544231618079787E-4</c:v>
                      </c:pt>
                      <c:pt idx="14" formatCode="0.0">
                        <c:v>6.4738341241186905E-4</c:v>
                      </c:pt>
                      <c:pt idx="15" formatCode="0.0">
                        <c:v>7.4895256683003115E-4</c:v>
                      </c:pt>
                      <c:pt idx="16" formatCode="0.0">
                        <c:v>8.9344045346895814E-4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2D57-45D4-856B-A1A8ED0FA625}"/>
                  </c:ext>
                </c:extLst>
              </c15:ser>
            </c15:filteredBarSeries>
            <c15:filteredBarSeries>
              <c15:ser>
                <c:idx val="22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3_wind'!$A$45:$B$45</c15:sqref>
                        </c15:formulaRef>
                      </c:ext>
                    </c:extLst>
                    <c:strCache>
                      <c:ptCount val="2"/>
                      <c:pt idx="0">
                        <c:v>EOL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3_wind'!$C$45:$S$45</c15:sqref>
                        </c15:formulaRef>
                      </c:ext>
                    </c:extLst>
                    <c:numCache>
                      <c:formatCode>General</c:formatCode>
                      <c:ptCount val="1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2D57-45D4-856B-A1A8ED0FA625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0"/>
          <c:tx>
            <c:strRef>
              <c:f>'Fig. 3_wind'!$A$19</c:f>
              <c:strCache>
                <c:ptCount val="1"/>
                <c:pt idx="0">
                  <c:v>A-segment</c:v>
                </c:pt>
              </c:strCache>
            </c:strRef>
          </c:tx>
          <c:spPr>
            <a:ln w="38100" cap="rnd">
              <a:solidFill>
                <a:srgbClr val="BD92DE"/>
              </a:solidFill>
              <a:round/>
            </a:ln>
            <a:effectLst/>
          </c:spPr>
          <c:marker>
            <c:symbol val="none"/>
          </c:marker>
          <c:cat>
            <c:strRef>
              <c:f>'Fig. 3_wind'!$C$46:$N$46</c:f>
              <c:strCache>
                <c:ptCount val="12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</c:strCache>
            </c:strRef>
          </c:cat>
          <c:val>
            <c:numRef>
              <c:f>'Fig. 3_wind'!$B$19:$M$19</c:f>
              <c:numCache>
                <c:formatCode>0.0</c:formatCode>
                <c:ptCount val="12"/>
                <c:pt idx="0">
                  <c:v>7.298834408118644</c:v>
                </c:pt>
                <c:pt idx="1">
                  <c:v>7.298834408118644</c:v>
                </c:pt>
                <c:pt idx="2">
                  <c:v>7.359432279958015</c:v>
                </c:pt>
                <c:pt idx="3">
                  <c:v>7.4200301517973868</c:v>
                </c:pt>
                <c:pt idx="4">
                  <c:v>7.4806280236367577</c:v>
                </c:pt>
                <c:pt idx="5">
                  <c:v>7.5412258954761295</c:v>
                </c:pt>
                <c:pt idx="6">
                  <c:v>7.6018237673155005</c:v>
                </c:pt>
                <c:pt idx="7">
                  <c:v>7.6624216391548714</c:v>
                </c:pt>
                <c:pt idx="8">
                  <c:v>7.7230195109942432</c:v>
                </c:pt>
                <c:pt idx="9">
                  <c:v>7.7836173828336142</c:v>
                </c:pt>
                <c:pt idx="10">
                  <c:v>7.844215254672986</c:v>
                </c:pt>
                <c:pt idx="11">
                  <c:v>8.3196575708537832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2D57-45D4-856B-A1A8ED0FA625}"/>
            </c:ext>
          </c:extLst>
        </c:ser>
        <c:ser>
          <c:idx val="1"/>
          <c:order val="1"/>
          <c:tx>
            <c:strRef>
              <c:f>'Fig. 3_wind'!$A$20</c:f>
              <c:strCache>
                <c:ptCount val="1"/>
                <c:pt idx="0">
                  <c:v>C-segment</c:v>
                </c:pt>
              </c:strCache>
            </c:strRef>
          </c:tx>
          <c:spPr>
            <a:ln w="38100" cap="rnd">
              <a:solidFill>
                <a:srgbClr val="9A57CD"/>
              </a:solidFill>
              <a:round/>
            </a:ln>
            <a:effectLst/>
          </c:spPr>
          <c:marker>
            <c:symbol val="none"/>
          </c:marker>
          <c:cat>
            <c:strRef>
              <c:f>'Fig. 3_wind'!$C$46:$N$46</c:f>
              <c:strCache>
                <c:ptCount val="12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</c:strCache>
            </c:strRef>
          </c:cat>
          <c:val>
            <c:numRef>
              <c:f>'Fig. 3_wind'!$B$20:$M$20</c:f>
              <c:numCache>
                <c:formatCode>0.0</c:formatCode>
                <c:ptCount val="12"/>
                <c:pt idx="0">
                  <c:v>10.108359538100546</c:v>
                </c:pt>
                <c:pt idx="1">
                  <c:v>10.108359538100546</c:v>
                </c:pt>
                <c:pt idx="2">
                  <c:v>10.17907171035143</c:v>
                </c:pt>
                <c:pt idx="3">
                  <c:v>10.249783882602314</c:v>
                </c:pt>
                <c:pt idx="4">
                  <c:v>10.320496054853196</c:v>
                </c:pt>
                <c:pt idx="5">
                  <c:v>10.39120822710408</c:v>
                </c:pt>
                <c:pt idx="6">
                  <c:v>10.461920399354964</c:v>
                </c:pt>
                <c:pt idx="7">
                  <c:v>10.532632571605848</c:v>
                </c:pt>
                <c:pt idx="8">
                  <c:v>10.603344743856733</c:v>
                </c:pt>
                <c:pt idx="9">
                  <c:v>10.674056916107617</c:v>
                </c:pt>
                <c:pt idx="10">
                  <c:v>10.744769088358499</c:v>
                </c:pt>
                <c:pt idx="11">
                  <c:v>11.392152500770369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2D57-45D4-856B-A1A8ED0FA625}"/>
            </c:ext>
          </c:extLst>
        </c:ser>
        <c:ser>
          <c:idx val="2"/>
          <c:order val="2"/>
          <c:tx>
            <c:strRef>
              <c:f>'Fig. 3_wind'!$A$21</c:f>
              <c:strCache>
                <c:ptCount val="1"/>
                <c:pt idx="0">
                  <c:v>D-segment</c:v>
                </c:pt>
              </c:strCache>
            </c:strRef>
          </c:tx>
          <c:spPr>
            <a:ln w="38100" cap="rnd">
              <a:solidFill>
                <a:srgbClr val="6C2D9B"/>
              </a:solidFill>
              <a:round/>
            </a:ln>
            <a:effectLst/>
          </c:spPr>
          <c:marker>
            <c:symbol val="none"/>
          </c:marker>
          <c:cat>
            <c:strRef>
              <c:f>'Fig. 3_wind'!$C$46:$N$46</c:f>
              <c:strCache>
                <c:ptCount val="12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</c:strCache>
            </c:strRef>
          </c:cat>
          <c:val>
            <c:numRef>
              <c:f>'Fig. 3_wind'!$B$21:$M$21</c:f>
              <c:numCache>
                <c:formatCode>0.0</c:formatCode>
                <c:ptCount val="12"/>
                <c:pt idx="0">
                  <c:v>12.688319927809083</c:v>
                </c:pt>
                <c:pt idx="1">
                  <c:v>12.688319927809083</c:v>
                </c:pt>
                <c:pt idx="2">
                  <c:v>12.765353537817163</c:v>
                </c:pt>
                <c:pt idx="3">
                  <c:v>12.84238714782524</c:v>
                </c:pt>
                <c:pt idx="4">
                  <c:v>12.91942075783332</c:v>
                </c:pt>
                <c:pt idx="5">
                  <c:v>12.9964543678414</c:v>
                </c:pt>
                <c:pt idx="6">
                  <c:v>13.073487977849478</c:v>
                </c:pt>
                <c:pt idx="7">
                  <c:v>13.150521587857558</c:v>
                </c:pt>
                <c:pt idx="8">
                  <c:v>13.227555197865636</c:v>
                </c:pt>
                <c:pt idx="9">
                  <c:v>13.304588807873715</c:v>
                </c:pt>
                <c:pt idx="10">
                  <c:v>13.381622417881795</c:v>
                </c:pt>
                <c:pt idx="11">
                  <c:v>14.130574984711826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2D57-45D4-856B-A1A8ED0FA625}"/>
            </c:ext>
          </c:extLst>
        </c:ser>
        <c:ser>
          <c:idx val="3"/>
          <c:order val="3"/>
          <c:tx>
            <c:strRef>
              <c:f>'Fig. 3_wind'!$A$22</c:f>
              <c:strCache>
                <c:ptCount val="1"/>
                <c:pt idx="0">
                  <c:v>F-segment</c:v>
                </c:pt>
              </c:strCache>
            </c:strRef>
          </c:tx>
          <c:spPr>
            <a:ln w="38100" cap="rnd">
              <a:solidFill>
                <a:srgbClr val="421C5E"/>
              </a:solidFill>
              <a:round/>
            </a:ln>
            <a:effectLst/>
          </c:spPr>
          <c:marker>
            <c:symbol val="none"/>
          </c:marker>
          <c:cat>
            <c:strRef>
              <c:f>'Fig. 3_wind'!$C$46:$N$46</c:f>
              <c:strCache>
                <c:ptCount val="12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</c:strCache>
            </c:strRef>
          </c:cat>
          <c:val>
            <c:numRef>
              <c:f>'Fig. 3_wind'!$B$22:$M$22</c:f>
              <c:numCache>
                <c:formatCode>0.0</c:formatCode>
                <c:ptCount val="12"/>
                <c:pt idx="0">
                  <c:v>15.98054743370743</c:v>
                </c:pt>
                <c:pt idx="1">
                  <c:v>15.98054743370743</c:v>
                </c:pt>
                <c:pt idx="2">
                  <c:v>16.066431056575581</c:v>
                </c:pt>
                <c:pt idx="3">
                  <c:v>16.152314679443734</c:v>
                </c:pt>
                <c:pt idx="4">
                  <c:v>16.238198302311886</c:v>
                </c:pt>
                <c:pt idx="5">
                  <c:v>16.324081925180039</c:v>
                </c:pt>
                <c:pt idx="6">
                  <c:v>16.409965548048191</c:v>
                </c:pt>
                <c:pt idx="7">
                  <c:v>16.495849170916344</c:v>
                </c:pt>
                <c:pt idx="8">
                  <c:v>16.581732793784496</c:v>
                </c:pt>
                <c:pt idx="9">
                  <c:v>16.667616416652649</c:v>
                </c:pt>
                <c:pt idx="10">
                  <c:v>16.753500039520802</c:v>
                </c:pt>
                <c:pt idx="11">
                  <c:v>17.64694049298976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2-2D57-45D4-856B-A1A8ED0FA6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7211680"/>
        <c:axId val="347213640"/>
        <c:extLst>
          <c:ext xmlns:c15="http://schemas.microsoft.com/office/drawing/2012/chart" uri="{02D57815-91ED-43cb-92C2-25804820EDAC}">
            <c15:filteredLineSeries>
              <c15:ser>
                <c:idx val="8"/>
                <c:order val="15"/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'Fig. 3_wind'!$C$46:$N$46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EOL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'New ICEVs'!$G$16</c15:sqref>
                        </c15:formulaRef>
                      </c:ext>
                    </c:extLst>
                    <c:numCache>
                      <c:formatCode>0.0</c:formatCode>
                      <c:ptCount val="1"/>
                      <c:pt idx="0">
                        <c:v>26.288346212059945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2A-2D57-45D4-856B-A1A8ED0FA625}"/>
                  </c:ext>
                </c:extLst>
              </c15:ser>
            </c15:filteredLineSeries>
            <c15:filteredLineSeries>
              <c15:ser>
                <c:idx val="9"/>
                <c:order val="16"/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EOL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ICEVs'!$G$17</c15:sqref>
                        </c15:formulaRef>
                      </c:ext>
                    </c:extLst>
                    <c:numCache>
                      <c:formatCode>0.0</c:formatCode>
                      <c:ptCount val="1"/>
                      <c:pt idx="0">
                        <c:v>32.731722663814665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2D57-45D4-856B-A1A8ED0FA625}"/>
                  </c:ext>
                </c:extLst>
              </c15:ser>
            </c15:filteredLineSeries>
            <c15:filteredLineSeries>
              <c15:ser>
                <c:idx val="10"/>
                <c:order val="17"/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EOL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ICEVs'!$G$18</c15:sqref>
                        </c15:formulaRef>
                      </c:ext>
                    </c:extLst>
                    <c:numCache>
                      <c:formatCode>0.0</c:formatCode>
                      <c:ptCount val="1"/>
                      <c:pt idx="0">
                        <c:v>38.871138988117849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2D57-45D4-856B-A1A8ED0FA625}"/>
                  </c:ext>
                </c:extLst>
              </c15:ser>
            </c15:filteredLineSeries>
            <c15:filteredLineSeries>
              <c15:ser>
                <c:idx val="11"/>
                <c:order val="18"/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EOL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ICEVs'!$G$19</c15:sqref>
                        </c15:formulaRef>
                      </c:ext>
                    </c:extLst>
                    <c:numCache>
                      <c:formatCode>0.0</c:formatCode>
                      <c:ptCount val="1"/>
                      <c:pt idx="0">
                        <c:v>48.25400644263415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2D57-45D4-856B-A1A8ED0FA625}"/>
                  </c:ext>
                </c:extLst>
              </c15:ser>
            </c15:filteredLineSeries>
            <c15:filteredLineSeries>
              <c15:ser>
                <c:idx val="12"/>
                <c:order val="19"/>
                <c:tx>
                  <c:v>Aline</c:v>
                </c:tx>
                <c:spPr>
                  <a:ln w="25400" cap="rnd">
                    <a:solidFill>
                      <a:schemeClr val="accent5">
                        <a:lumMod val="50000"/>
                      </a:schemeClr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EOL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3_wind'!$B$27:$S$27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1" formatCode="0.0">
                        <c:v>21.353110589162476</c:v>
                      </c:pt>
                      <c:pt idx="12" formatCode="0.0">
                        <c:v>21.353110589162476</c:v>
                      </c:pt>
                      <c:pt idx="13" formatCode="0.0">
                        <c:v>21.353110589162476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2D57-45D4-856B-A1A8ED0FA625}"/>
                  </c:ext>
                </c:extLst>
              </c15:ser>
            </c15:filteredLineSeries>
            <c15:filteredLineSeries>
              <c15:ser>
                <c:idx val="13"/>
                <c:order val="20"/>
                <c:tx>
                  <c:v>cline</c:v>
                </c:tx>
                <c:spPr>
                  <a:ln w="25400" cap="rnd">
                    <a:solidFill>
                      <a:schemeClr val="accent5">
                        <a:lumMod val="75000"/>
                      </a:schemeClr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EOL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3_wind'!$B$28:$S$28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1" formatCode="0.0">
                        <c:v>26.231184096787405</c:v>
                      </c:pt>
                      <c:pt idx="12" formatCode="0.0">
                        <c:v>26.231184096787405</c:v>
                      </c:pt>
                      <c:pt idx="13" formatCode="0.0">
                        <c:v>26.231184096787405</c:v>
                      </c:pt>
                      <c:pt idx="14" formatCode="0.0">
                        <c:v>26.231184096787405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2D57-45D4-856B-A1A8ED0FA625}"/>
                  </c:ext>
                </c:extLst>
              </c15:ser>
            </c15:filteredLineSeries>
            <c15:filteredLineSeries>
              <c15:ser>
                <c:idx val="14"/>
                <c:order val="21"/>
                <c:tx>
                  <c:v>dline</c:v>
                </c:tx>
                <c:spPr>
                  <a:ln w="25400" cap="rnd">
                    <a:solidFill>
                      <a:schemeClr val="accent5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EOL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3_wind'!$B$29:$S$29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1" formatCode="0.0">
                        <c:v>30.061871322304764</c:v>
                      </c:pt>
                      <c:pt idx="12" formatCode="0.0">
                        <c:v>30.061871322304764</c:v>
                      </c:pt>
                      <c:pt idx="13" formatCode="0.0">
                        <c:v>30.061871322304764</c:v>
                      </c:pt>
                      <c:pt idx="14" formatCode="0.0">
                        <c:v>30.061871322304764</c:v>
                      </c:pt>
                      <c:pt idx="15" formatCode="0.0">
                        <c:v>30.061871322304764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2D57-45D4-856B-A1A8ED0FA625}"/>
                  </c:ext>
                </c:extLst>
              </c15:ser>
            </c15:filteredLineSeries>
            <c15:filteredLineSeries>
              <c15:ser>
                <c:idx val="15"/>
                <c:order val="22"/>
                <c:tx>
                  <c:v>fline</c:v>
                </c:tx>
                <c:spPr>
                  <a:ln w="25400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EOL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3_wind'!$B$30:$S$30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1" formatCode="0.0">
                        <c:v>35.178559210209563</c:v>
                      </c:pt>
                      <c:pt idx="12" formatCode="0.0">
                        <c:v>35.178559210209563</c:v>
                      </c:pt>
                      <c:pt idx="13" formatCode="0.0">
                        <c:v>35.178559210209563</c:v>
                      </c:pt>
                      <c:pt idx="14" formatCode="0.0">
                        <c:v>35.178559210209563</c:v>
                      </c:pt>
                      <c:pt idx="15" formatCode="0.0">
                        <c:v>35.178559210209563</c:v>
                      </c:pt>
                      <c:pt idx="16" formatCode="0.0">
                        <c:v>35.178559210209563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2D57-45D4-856B-A1A8ED0FA625}"/>
                  </c:ext>
                </c:extLst>
              </c15:ser>
            </c15:filteredLineSeries>
          </c:ext>
        </c:extLst>
      </c:lineChart>
      <c:catAx>
        <c:axId val="347211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Driving distance (km)</a:t>
                </a:r>
              </a:p>
            </c:rich>
          </c:tx>
          <c:layout>
            <c:manualLayout>
              <c:xMode val="edge"/>
              <c:yMode val="edge"/>
              <c:x val="0.44209273813933131"/>
              <c:y val="0.864919683344156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  <a:alpha val="21000"/>
              </a:schemeClr>
            </a:solidFill>
            <a:round/>
          </a:ln>
          <a:effectLst/>
        </c:spPr>
        <c:txPr>
          <a:bodyPr rot="-15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47213640"/>
        <c:crosses val="autoZero"/>
        <c:auto val="0"/>
        <c:lblAlgn val="ctr"/>
        <c:lblOffset val="100"/>
        <c:noMultiLvlLbl val="0"/>
      </c:catAx>
      <c:valAx>
        <c:axId val="347213640"/>
        <c:scaling>
          <c:orientation val="minMax"/>
          <c:max val="6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Emission (ton CO2-eq)</a:t>
                </a:r>
              </a:p>
            </c:rich>
          </c:tx>
          <c:layout>
            <c:manualLayout>
              <c:xMode val="edge"/>
              <c:yMode val="edge"/>
              <c:x val="1.3906538216142069E-2"/>
              <c:y val="0.319319043591106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47211680"/>
        <c:crossesAt val="1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8759828177037971"/>
          <c:y val="0.9059756436951264"/>
          <c:w val="0.60866768649786984"/>
          <c:h val="8.54457380342939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nb-N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036363594237237E-2"/>
          <c:y val="3.0205933957781383E-2"/>
          <c:w val="0.88041804197696016"/>
          <c:h val="0.76852291486706314"/>
        </c:manualLayout>
      </c:layout>
      <c:areaChart>
        <c:grouping val="stacked"/>
        <c:varyColors val="0"/>
        <c:ser>
          <c:idx val="4"/>
          <c:order val="11"/>
          <c:tx>
            <c:strRef>
              <c:f>'Fig. 3_all_wind'!$A$35</c:f>
              <c:strCache>
                <c:ptCount val="1"/>
                <c:pt idx="0">
                  <c:v>A</c:v>
                </c:pt>
              </c:strCache>
            </c:strRef>
          </c:tx>
          <c:spPr>
            <a:noFill/>
            <a:ln>
              <a:noFill/>
            </a:ln>
            <a:effectLst/>
          </c:spPr>
          <c:dLbls>
            <c:dLbl>
              <c:idx val="0"/>
              <c:layout>
                <c:manualLayout>
                  <c:x val="0.448208241532564"/>
                  <c:y val="-0.24588010320063419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E08-43D6-9079-BA2B2F38E4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3_all_wind'!$B$35:$M$35</c:f>
              <c:numCache>
                <c:formatCode>0.0</c:formatCode>
                <c:ptCount val="12"/>
                <c:pt idx="0">
                  <c:v>3.637824303201239</c:v>
                </c:pt>
                <c:pt idx="1">
                  <c:v>3.637824303201239</c:v>
                </c:pt>
                <c:pt idx="2">
                  <c:v>6.1163378167147524</c:v>
                </c:pt>
                <c:pt idx="3">
                  <c:v>8.5948513302282663</c:v>
                </c:pt>
                <c:pt idx="4">
                  <c:v>11.073364843741778</c:v>
                </c:pt>
                <c:pt idx="5">
                  <c:v>13.551878357255292</c:v>
                </c:pt>
                <c:pt idx="6">
                  <c:v>16.030391870768806</c:v>
                </c:pt>
                <c:pt idx="7">
                  <c:v>18.508905384282318</c:v>
                </c:pt>
                <c:pt idx="8">
                  <c:v>20.98741889779583</c:v>
                </c:pt>
                <c:pt idx="9">
                  <c:v>23.465932411309346</c:v>
                </c:pt>
                <c:pt idx="10">
                  <c:v>25.944445924822858</c:v>
                </c:pt>
                <c:pt idx="11">
                  <c:v>26.288346212059945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08-43D6-9079-BA2B2F38E4FB}"/>
            </c:ext>
          </c:extLst>
        </c:ser>
        <c:ser>
          <c:idx val="5"/>
          <c:order val="12"/>
          <c:tx>
            <c:strRef>
              <c:f>'Fig. 3_all_wind'!$A$36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layout>
                <c:manualLayout>
                  <c:x val="0.44822321539562754"/>
                  <c:y val="-0.1987403900526865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08-43D6-9079-BA2B2F38E4FB}"/>
                </c:ext>
              </c:extLst>
            </c:dLbl>
            <c:dLbl>
              <c:idx val="11"/>
              <c:layout>
                <c:manualLayout>
                  <c:x val="1.202594118614027E-2"/>
                  <c:y val="-4.801136856097194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08-43D6-9079-BA2B2F38E4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3_all_wind'!$B$36:$M$36</c:f>
              <c:numCache>
                <c:formatCode>0.0</c:formatCode>
                <c:ptCount val="12"/>
                <c:pt idx="0">
                  <c:v>1.7708113686849898</c:v>
                </c:pt>
                <c:pt idx="1">
                  <c:v>1.7708113686849898</c:v>
                </c:pt>
                <c:pt idx="2">
                  <c:v>2.2767268792957776</c:v>
                </c:pt>
                <c:pt idx="3">
                  <c:v>2.7826423899065666</c:v>
                </c:pt>
                <c:pt idx="4">
                  <c:v>3.2885579005173557</c:v>
                </c:pt>
                <c:pt idx="5">
                  <c:v>3.7944734111281431</c:v>
                </c:pt>
                <c:pt idx="6">
                  <c:v>4.3003889217389322</c:v>
                </c:pt>
                <c:pt idx="7">
                  <c:v>4.806304432349723</c:v>
                </c:pt>
                <c:pt idx="8">
                  <c:v>5.3122199429605068</c:v>
                </c:pt>
                <c:pt idx="9">
                  <c:v>5.8181354535712941</c:v>
                </c:pt>
                <c:pt idx="10">
                  <c:v>6.324050964182085</c:v>
                </c:pt>
                <c:pt idx="11">
                  <c:v>6.4433764517547196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08-43D6-9079-BA2B2F38E4FB}"/>
            </c:ext>
          </c:extLst>
        </c:ser>
        <c:ser>
          <c:idx val="6"/>
          <c:order val="13"/>
          <c:tx>
            <c:strRef>
              <c:f>'Fig. 3_all_wind'!$A$37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08-43D6-9079-BA2B2F38E4F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E08-43D6-9079-BA2B2F38E4F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08-43D6-9079-BA2B2F38E4F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E08-43D6-9079-BA2B2F38E4F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E08-43D6-9079-BA2B2F38E4F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E08-43D6-9079-BA2B2F38E4F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E08-43D6-9079-BA2B2F38E4F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E08-43D6-9079-BA2B2F38E4FB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E08-43D6-9079-BA2B2F38E4FB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E08-43D6-9079-BA2B2F38E4FB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E08-43D6-9079-BA2B2F38E4FB}"/>
                </c:ext>
              </c:extLst>
            </c:dLbl>
            <c:dLbl>
              <c:idx val="11"/>
              <c:layout>
                <c:manualLayout>
                  <c:x val="1.3228535304754306E-2"/>
                  <c:y val="-4.098531462521995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E08-43D6-9079-BA2B2F38E4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3_all_wind'!$B$37:$M$37</c:f>
              <c:numCache>
                <c:formatCode>0.0</c:formatCode>
                <c:ptCount val="12"/>
                <c:pt idx="0">
                  <c:v>3.0738942459513137</c:v>
                </c:pt>
                <c:pt idx="1">
                  <c:v>3.0738942459513137</c:v>
                </c:pt>
                <c:pt idx="2">
                  <c:v>3.4035187843289201</c:v>
                </c:pt>
                <c:pt idx="3">
                  <c:v>3.7331433227065247</c:v>
                </c:pt>
                <c:pt idx="4">
                  <c:v>4.0627678610841311</c:v>
                </c:pt>
                <c:pt idx="5">
                  <c:v>4.3923923994617375</c:v>
                </c:pt>
                <c:pt idx="6">
                  <c:v>4.7220169378393422</c:v>
                </c:pt>
                <c:pt idx="7">
                  <c:v>5.0516414762169468</c:v>
                </c:pt>
                <c:pt idx="8">
                  <c:v>5.3812660145945586</c:v>
                </c:pt>
                <c:pt idx="9">
                  <c:v>5.7108905529721596</c:v>
                </c:pt>
                <c:pt idx="10">
                  <c:v>6.0405150913497678</c:v>
                </c:pt>
                <c:pt idx="11">
                  <c:v>6.1394163243031841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2E08-43D6-9079-BA2B2F38E4FB}"/>
            </c:ext>
          </c:extLst>
        </c:ser>
        <c:ser>
          <c:idx val="7"/>
          <c:order val="14"/>
          <c:tx>
            <c:strRef>
              <c:f>'Fig. 3_all_wind'!$A$38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E08-43D6-9079-BA2B2F38E4F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E08-43D6-9079-BA2B2F38E4F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E08-43D6-9079-BA2B2F38E4F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E08-43D6-9079-BA2B2F38E4F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E08-43D6-9079-BA2B2F38E4F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E08-43D6-9079-BA2B2F38E4F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E08-43D6-9079-BA2B2F38E4F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E08-43D6-9079-BA2B2F38E4FB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E08-43D6-9079-BA2B2F38E4FB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E08-43D6-9079-BA2B2F38E4FB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E08-43D6-9079-BA2B2F38E4FB}"/>
                </c:ext>
              </c:extLst>
            </c:dLbl>
            <c:dLbl>
              <c:idx val="11"/>
              <c:layout>
                <c:manualLayout>
                  <c:x val="1.202594118614027E-2"/>
                  <c:y val="-6.5576503400351926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2E08-43D6-9079-BA2B2F38E4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'Fig. 3_all_wind'!$B$38:$M$38</c:f>
              <c:numCache>
                <c:formatCode>0.0</c:formatCode>
                <c:ptCount val="12"/>
                <c:pt idx="0">
                  <c:v>2.1259770266069022</c:v>
                </c:pt>
                <c:pt idx="1">
                  <c:v>2.1259770266069022</c:v>
                </c:pt>
                <c:pt idx="2">
                  <c:v>2.9190432052053179</c:v>
                </c:pt>
                <c:pt idx="3">
                  <c:v>3.7121093838037318</c:v>
                </c:pt>
                <c:pt idx="4">
                  <c:v>4.505175562402151</c:v>
                </c:pt>
                <c:pt idx="5">
                  <c:v>5.2982417410005631</c:v>
                </c:pt>
                <c:pt idx="6">
                  <c:v>6.0913079195989823</c:v>
                </c:pt>
                <c:pt idx="7">
                  <c:v>6.8843740981973944</c:v>
                </c:pt>
                <c:pt idx="8">
                  <c:v>7.6774402767958136</c:v>
                </c:pt>
                <c:pt idx="9">
                  <c:v>8.4705064553942293</c:v>
                </c:pt>
                <c:pt idx="10">
                  <c:v>9.263572633992645</c:v>
                </c:pt>
                <c:pt idx="11">
                  <c:v>9.3828674545163011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2E08-43D6-9079-BA2B2F38E4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4823056"/>
        <c:axId val="324823840"/>
      </c:areaChart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100"/>
        <c:axId val="324823056"/>
        <c:axId val="324823840"/>
        <c:extLst>
          <c:ext xmlns:c15="http://schemas.microsoft.com/office/drawing/2012/chart" uri="{02D57815-91ED-43cb-92C2-25804820EDAC}">
            <c15:filteredBarSeries>
              <c15:ser>
                <c:idx val="16"/>
                <c:order val="4"/>
                <c:tx>
                  <c:strRef>
                    <c:extLst>
                      <c:ext uri="{02D57815-91ED-43cb-92C2-25804820EDAC}">
                        <c15:formulaRef>
                          <c15:sqref>'Fig. 3_all_wind'!$A$39:$B$39</c15:sqref>
                        </c15:formulaRef>
                      </c:ext>
                    </c:extLst>
                    <c:strCache>
                      <c:ptCount val="2"/>
                      <c:pt idx="0">
                        <c:v>Battery production</c:v>
                      </c:pt>
                    </c:strCache>
                  </c:strRef>
                </c:tx>
                <c:spPr>
                  <a:pattFill prst="pct90">
                    <a:fgClr>
                      <a:schemeClr val="accent5">
                        <a:lumMod val="50000"/>
                      </a:schemeClr>
                    </a:fgClr>
                    <a:bgClr>
                      <a:schemeClr val="accent5">
                        <a:lumMod val="60000"/>
                        <a:lumOff val="40000"/>
                      </a:schemeClr>
                    </a:bgClr>
                  </a:patt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'Fig. 3_all_wind'!$C$18:$S$18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'Fig. 3_all_wind'!$C$39:$S$39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13" formatCode="0.0">
                        <c:v>2.5094656689706567</c:v>
                      </c:pt>
                      <c:pt idx="14" formatCode="0.0">
                        <c:v>3.6427177257704426</c:v>
                      </c:pt>
                      <c:pt idx="15" formatCode="0.0">
                        <c:v>5.6506603483053324</c:v>
                      </c:pt>
                      <c:pt idx="16" formatCode="0.0">
                        <c:v>7.9590153095089002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3-2E08-43D6-9079-BA2B2F38E4FB}"/>
                  </c:ext>
                </c:extLst>
              </c15:ser>
            </c15:filteredBarSeries>
            <c15:filteredBarSeries>
              <c15:ser>
                <c:idx val="17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3_all_wind'!$A$40:$B$40</c15:sqref>
                        </c15:formulaRef>
                      </c:ext>
                    </c:extLst>
                    <c:strCache>
                      <c:ptCount val="2"/>
                      <c:pt idx="0">
                        <c:v>Vehicle production</c:v>
                      </c:pt>
                    </c:strCache>
                  </c:strRef>
                </c:tx>
                <c:spPr>
                  <a:pattFill prst="pct80">
                    <a:fgClr>
                      <a:schemeClr val="accent5">
                        <a:lumMod val="75000"/>
                      </a:schemeClr>
                    </a:fgClr>
                    <a:bgClr>
                      <a:schemeClr val="accent5">
                        <a:lumMod val="60000"/>
                        <a:lumOff val="40000"/>
                      </a:schemeClr>
                    </a:bgClr>
                  </a:patt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3_all_wind'!$C$40:$S$40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13" formatCode="0.0">
                        <c:v>4.7893687391479869</c:v>
                      </c:pt>
                      <c:pt idx="14" formatCode="0.0">
                        <c:v>6.4656418123301025</c:v>
                      </c:pt>
                      <c:pt idx="15" formatCode="0.0">
                        <c:v>7.0376595795037504</c:v>
                      </c:pt>
                      <c:pt idx="16" formatCode="0.0">
                        <c:v>8.0215321241985311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2E08-43D6-9079-BA2B2F38E4FB}"/>
                  </c:ext>
                </c:extLst>
              </c15:ser>
            </c15:filteredBarSeries>
            <c15:filteredBarSeries>
              <c15:ser>
                <c:idx val="18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3_all_wind'!$A$41:$B$41</c15:sqref>
                        </c15:formulaRef>
                      </c:ext>
                    </c:extLst>
                    <c:strCache>
                      <c:ptCount val="2"/>
                      <c:pt idx="0">
                        <c:v>Vehicle production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3_all_wind'!$C$41:$S$41</c15:sqref>
                        </c15:formulaRef>
                      </c:ext>
                    </c:extLst>
                    <c:numCache>
                      <c:formatCode>General</c:formatCode>
                      <c:ptCount val="1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2E08-43D6-9079-BA2B2F38E4FB}"/>
                  </c:ext>
                </c:extLst>
              </c15:ser>
            </c15:filteredBarSeries>
            <c15:filteredBarSeries>
              <c15:ser>
                <c:idx val="19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3_all_wind'!$A$42:$B$42</c15:sqref>
                        </c15:formulaRef>
                      </c:ext>
                    </c:extLst>
                    <c:strCache>
                      <c:ptCount val="2"/>
                      <c:pt idx="0">
                        <c:v>Use</c:v>
                      </c:pt>
                    </c:strCache>
                  </c:strRef>
                </c:tx>
                <c:spPr>
                  <a:pattFill prst="dkUpDiag">
                    <a:fgClr>
                      <a:srgbClr val="5C84CC"/>
                    </a:fgClr>
                    <a:bgClr>
                      <a:srgbClr val="8AA7DA"/>
                    </a:bgClr>
                  </a:patt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3_all_wind'!$C$42:$S$42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13" formatCode="0.0">
                        <c:v>8.7971910481874982</c:v>
                      </c:pt>
                      <c:pt idx="14" formatCode="0.0">
                        <c:v>10.265517085687499</c:v>
                      </c:pt>
                      <c:pt idx="15" formatCode="0.0">
                        <c:v>11.183220859124999</c:v>
                      </c:pt>
                      <c:pt idx="16" formatCode="0.0">
                        <c:v>12.468006141937503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2E08-43D6-9079-BA2B2F38E4FB}"/>
                  </c:ext>
                </c:extLst>
              </c15:ser>
            </c15:filteredBarSeries>
            <c15:filteredBarSeries>
              <c15:ser>
                <c:idx val="20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3_all_wind'!$A$43:$B$43</c15:sqref>
                        </c15:formulaRef>
                      </c:ext>
                    </c:extLst>
                    <c:strCache>
                      <c:ptCount val="2"/>
                      <c:pt idx="0">
                        <c:v>Use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3_all_wind'!$C$43:$S$43</c15:sqref>
                        </c15:formulaRef>
                      </c:ext>
                    </c:extLst>
                    <c:numCache>
                      <c:formatCode>General</c:formatCode>
                      <c:ptCount val="1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2E08-43D6-9079-BA2B2F38E4FB}"/>
                  </c:ext>
                </c:extLst>
              </c15:ser>
            </c15:filteredBarSeries>
            <c15:filteredBarSeries>
              <c15:ser>
                <c:idx val="21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3_all_wind'!$A$44:$B$44</c15:sqref>
                        </c15:formulaRef>
                      </c:ext>
                    </c:extLst>
                    <c:strCache>
                      <c:ptCount val="2"/>
                      <c:pt idx="0">
                        <c:v>EOL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3_all_wind'!$C$44:$S$44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13" formatCode="0.0">
                        <c:v>2.7656903805205061E-4</c:v>
                      </c:pt>
                      <c:pt idx="14" formatCode="0.0">
                        <c:v>3.7819936326459003E-4</c:v>
                      </c:pt>
                      <c:pt idx="15" formatCode="0.0">
                        <c:v>4.4943593761102537E-4</c:v>
                      </c:pt>
                      <c:pt idx="16" formatCode="0.0">
                        <c:v>5.4619713446460308E-4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2E08-43D6-9079-BA2B2F38E4FB}"/>
                  </c:ext>
                </c:extLst>
              </c15:ser>
            </c15:filteredBarSeries>
            <c15:filteredBarSeries>
              <c15:ser>
                <c:idx val="22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3_all_wind'!$A$45:$B$45</c15:sqref>
                        </c15:formulaRef>
                      </c:ext>
                    </c:extLst>
                    <c:strCache>
                      <c:ptCount val="2"/>
                      <c:pt idx="0">
                        <c:v>EOL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3_all_wind'!$C$18:$S$18</c15:sqref>
                        </c15:formulaRef>
                      </c:ext>
                    </c:extLst>
                    <c:strCache>
                      <c:ptCount val="17"/>
                      <c:pt idx="1">
                        <c:v>Production</c:v>
                      </c:pt>
                      <c:pt idx="2">
                        <c:v>20000</c:v>
                      </c:pt>
                      <c:pt idx="3">
                        <c:v>40000</c:v>
                      </c:pt>
                      <c:pt idx="4">
                        <c:v>60000</c:v>
                      </c:pt>
                      <c:pt idx="5">
                        <c:v>80000</c:v>
                      </c:pt>
                      <c:pt idx="6">
                        <c:v>100000</c:v>
                      </c:pt>
                      <c:pt idx="7">
                        <c:v>120000</c:v>
                      </c:pt>
                      <c:pt idx="8">
                        <c:v>140000</c:v>
                      </c:pt>
                      <c:pt idx="9">
                        <c:v>160000</c:v>
                      </c:pt>
                      <c:pt idx="10">
                        <c:v>180000</c:v>
                      </c:pt>
                      <c:pt idx="11">
                        <c:v>EOL</c:v>
                      </c:pt>
                      <c:pt idx="13">
                        <c:v>A-segment</c:v>
                      </c:pt>
                      <c:pt idx="14">
                        <c:v>C-segment</c:v>
                      </c:pt>
                      <c:pt idx="15">
                        <c:v>D-segment</c:v>
                      </c:pt>
                      <c:pt idx="16">
                        <c:v>F-segment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3_all_wind'!$C$45:$S$45</c15:sqref>
                        </c15:formulaRef>
                      </c:ext>
                    </c:extLst>
                    <c:numCache>
                      <c:formatCode>General</c:formatCode>
                      <c:ptCount val="1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2E08-43D6-9079-BA2B2F38E4FB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0"/>
          <c:tx>
            <c:strRef>
              <c:f>'Fig. 3_all_wind'!$A$19</c:f>
              <c:strCache>
                <c:ptCount val="1"/>
                <c:pt idx="0">
                  <c:v>A-segment</c:v>
                </c:pt>
              </c:strCache>
            </c:strRef>
          </c:tx>
          <c:spPr>
            <a:ln w="3810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3_all_wind'!$C$46:$N$46</c:f>
              <c:strCache>
                <c:ptCount val="12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</c:strCache>
            </c:strRef>
          </c:cat>
          <c:val>
            <c:numRef>
              <c:f>'Fig. 3_all_wind'!$B$19:$M$19</c:f>
              <c:numCache>
                <c:formatCode>0.0</c:formatCode>
                <c:ptCount val="12"/>
                <c:pt idx="0">
                  <c:v>3.5123770869211088</c:v>
                </c:pt>
                <c:pt idx="1">
                  <c:v>3.5123770869211088</c:v>
                </c:pt>
                <c:pt idx="2">
                  <c:v>3.562452901092914</c:v>
                </c:pt>
                <c:pt idx="3">
                  <c:v>3.6125287152647192</c:v>
                </c:pt>
                <c:pt idx="4">
                  <c:v>3.6626045294365244</c:v>
                </c:pt>
                <c:pt idx="5">
                  <c:v>3.7126803436083295</c:v>
                </c:pt>
                <c:pt idx="6">
                  <c:v>3.7627561577801347</c:v>
                </c:pt>
                <c:pt idx="7">
                  <c:v>3.8128319719519399</c:v>
                </c:pt>
                <c:pt idx="8">
                  <c:v>3.8629077861237451</c:v>
                </c:pt>
                <c:pt idx="9">
                  <c:v>3.9129836002955503</c:v>
                </c:pt>
                <c:pt idx="10">
                  <c:v>3.963059414467355</c:v>
                </c:pt>
                <c:pt idx="11">
                  <c:v>4.2396284525194057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2E08-43D6-9079-BA2B2F38E4FB}"/>
            </c:ext>
          </c:extLst>
        </c:ser>
        <c:ser>
          <c:idx val="1"/>
          <c:order val="1"/>
          <c:tx>
            <c:strRef>
              <c:f>'Fig. 3_all_wind'!$A$20</c:f>
              <c:strCache>
                <c:ptCount val="1"/>
                <c:pt idx="0">
                  <c:v>C-segment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'Fig. 3_all_wind'!$C$46:$N$46</c:f>
              <c:strCache>
                <c:ptCount val="12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</c:strCache>
            </c:strRef>
          </c:cat>
          <c:val>
            <c:numRef>
              <c:f>'Fig. 3_all_wind'!$B$20:$M$20</c:f>
              <c:numCache>
                <c:formatCode>0.0</c:formatCode>
                <c:ptCount val="12"/>
                <c:pt idx="0">
                  <c:v>4.7842705773603997</c:v>
                </c:pt>
                <c:pt idx="1">
                  <c:v>4.7842705773603997</c:v>
                </c:pt>
                <c:pt idx="2">
                  <c:v>4.8427044709912863</c:v>
                </c:pt>
                <c:pt idx="3">
                  <c:v>4.9011383646221738</c:v>
                </c:pt>
                <c:pt idx="4">
                  <c:v>4.9595722582530604</c:v>
                </c:pt>
                <c:pt idx="5">
                  <c:v>5.0180061518839469</c:v>
                </c:pt>
                <c:pt idx="6">
                  <c:v>5.0764400455148335</c:v>
                </c:pt>
                <c:pt idx="7">
                  <c:v>5.134873939145721</c:v>
                </c:pt>
                <c:pt idx="8">
                  <c:v>5.1933078327766076</c:v>
                </c:pt>
                <c:pt idx="9">
                  <c:v>5.2517417264074941</c:v>
                </c:pt>
                <c:pt idx="10">
                  <c:v>5.3101756200383807</c:v>
                </c:pt>
                <c:pt idx="11">
                  <c:v>5.6883749833029711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2E08-43D6-9079-BA2B2F38E4FB}"/>
            </c:ext>
          </c:extLst>
        </c:ser>
        <c:ser>
          <c:idx val="2"/>
          <c:order val="2"/>
          <c:tx>
            <c:strRef>
              <c:f>'Fig. 3_all_wind'!$A$21</c:f>
              <c:strCache>
                <c:ptCount val="1"/>
                <c:pt idx="0">
                  <c:v>D-segment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3_all_wind'!$C$46:$N$46</c:f>
              <c:strCache>
                <c:ptCount val="12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</c:strCache>
            </c:strRef>
          </c:cat>
          <c:val>
            <c:numRef>
              <c:f>'Fig. 3_all_wind'!$B$21:$M$21</c:f>
              <c:numCache>
                <c:formatCode>0.0</c:formatCode>
                <c:ptCount val="12"/>
                <c:pt idx="0">
                  <c:v>5.6867553764785317</c:v>
                </c:pt>
                <c:pt idx="1">
                  <c:v>5.6867553764785317</c:v>
                </c:pt>
                <c:pt idx="2">
                  <c:v>5.7504130697713443</c:v>
                </c:pt>
                <c:pt idx="3">
                  <c:v>5.8140707630641577</c:v>
                </c:pt>
                <c:pt idx="4">
                  <c:v>5.8777284563569703</c:v>
                </c:pt>
                <c:pt idx="5">
                  <c:v>5.9413861496497828</c:v>
                </c:pt>
                <c:pt idx="6">
                  <c:v>6.0050438429425963</c:v>
                </c:pt>
                <c:pt idx="7">
                  <c:v>6.0687015362354089</c:v>
                </c:pt>
                <c:pt idx="8">
                  <c:v>6.1323592295282214</c:v>
                </c:pt>
                <c:pt idx="9">
                  <c:v>6.1960169228210349</c:v>
                </c:pt>
                <c:pt idx="10">
                  <c:v>6.2596746161138475</c:v>
                </c:pt>
                <c:pt idx="11">
                  <c:v>6.709110553724873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2E08-43D6-9079-BA2B2F38E4FB}"/>
            </c:ext>
          </c:extLst>
        </c:ser>
        <c:ser>
          <c:idx val="3"/>
          <c:order val="3"/>
          <c:tx>
            <c:strRef>
              <c:f>'Fig. 3_all_wind'!$A$22</c:f>
              <c:strCache>
                <c:ptCount val="1"/>
                <c:pt idx="0">
                  <c:v>F-segment</c:v>
                </c:pt>
              </c:strCache>
            </c:strRef>
          </c:tx>
          <c:spPr>
            <a:ln w="3810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'Fig. 3_all_wind'!$C$46:$N$46</c:f>
              <c:strCache>
                <c:ptCount val="12"/>
                <c:pt idx="1">
                  <c:v>Production</c:v>
                </c:pt>
                <c:pt idx="2">
                  <c:v>20k</c:v>
                </c:pt>
                <c:pt idx="3">
                  <c:v>40k</c:v>
                </c:pt>
                <c:pt idx="4">
                  <c:v>60k</c:v>
                </c:pt>
                <c:pt idx="5">
                  <c:v>80k</c:v>
                </c:pt>
                <c:pt idx="6">
                  <c:v>100k</c:v>
                </c:pt>
                <c:pt idx="7">
                  <c:v>120k</c:v>
                </c:pt>
                <c:pt idx="8">
                  <c:v>140k</c:v>
                </c:pt>
                <c:pt idx="9">
                  <c:v>160k</c:v>
                </c:pt>
                <c:pt idx="10">
                  <c:v>180k</c:v>
                </c:pt>
                <c:pt idx="11">
                  <c:v>EOL</c:v>
                </c:pt>
              </c:strCache>
            </c:strRef>
          </c:cat>
          <c:val>
            <c:numRef>
              <c:f>'Fig. 3_all_wind'!$B$22:$M$22</c:f>
              <c:numCache>
                <c:formatCode>0.0</c:formatCode>
                <c:ptCount val="12"/>
                <c:pt idx="0">
                  <c:v>6.9124138857491584</c:v>
                </c:pt>
                <c:pt idx="1">
                  <c:v>6.9124138857491584</c:v>
                </c:pt>
                <c:pt idx="2">
                  <c:v>6.9833848985686675</c:v>
                </c:pt>
                <c:pt idx="3">
                  <c:v>7.0543559113881766</c:v>
                </c:pt>
                <c:pt idx="4">
                  <c:v>7.1253269242076867</c:v>
                </c:pt>
                <c:pt idx="5">
                  <c:v>7.1962979370271958</c:v>
                </c:pt>
                <c:pt idx="6">
                  <c:v>7.2672689498467049</c:v>
                </c:pt>
                <c:pt idx="7">
                  <c:v>7.338239962666214</c:v>
                </c:pt>
                <c:pt idx="8">
                  <c:v>7.4092109754857232</c:v>
                </c:pt>
                <c:pt idx="9">
                  <c:v>7.4801819883052323</c:v>
                </c:pt>
                <c:pt idx="10">
                  <c:v>7.5511530011247423</c:v>
                </c:pt>
                <c:pt idx="11">
                  <c:v>8.0973501355893447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2-2E08-43D6-9079-BA2B2F38E4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4823056"/>
        <c:axId val="324823840"/>
        <c:extLst>
          <c:ext xmlns:c15="http://schemas.microsoft.com/office/drawing/2012/chart" uri="{02D57815-91ED-43cb-92C2-25804820EDAC}">
            <c15:filteredLineSeries>
              <c15:ser>
                <c:idx val="8"/>
                <c:order val="15"/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'Fig. 3_all_wind'!$C$46:$N$46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EOL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'New ICEVs'!$G$16</c15:sqref>
                        </c15:formulaRef>
                      </c:ext>
                    </c:extLst>
                    <c:numCache>
                      <c:formatCode>0.0</c:formatCode>
                      <c:ptCount val="1"/>
                      <c:pt idx="0">
                        <c:v>26.288346212059945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2A-2E08-43D6-9079-BA2B2F38E4FB}"/>
                  </c:ext>
                </c:extLst>
              </c15:ser>
            </c15:filteredLineSeries>
            <c15:filteredLineSeries>
              <c15:ser>
                <c:idx val="9"/>
                <c:order val="16"/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EOL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ICEVs'!$G$17</c15:sqref>
                        </c15:formulaRef>
                      </c:ext>
                    </c:extLst>
                    <c:numCache>
                      <c:formatCode>0.0</c:formatCode>
                      <c:ptCount val="1"/>
                      <c:pt idx="0">
                        <c:v>32.731722663814665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2E08-43D6-9079-BA2B2F38E4FB}"/>
                  </c:ext>
                </c:extLst>
              </c15:ser>
            </c15:filteredLineSeries>
            <c15:filteredLineSeries>
              <c15:ser>
                <c:idx val="10"/>
                <c:order val="17"/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EOL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ICEVs'!$G$18</c15:sqref>
                        </c15:formulaRef>
                      </c:ext>
                    </c:extLst>
                    <c:numCache>
                      <c:formatCode>0.0</c:formatCode>
                      <c:ptCount val="1"/>
                      <c:pt idx="0">
                        <c:v>38.871138988117849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2E08-43D6-9079-BA2B2F38E4FB}"/>
                  </c:ext>
                </c:extLst>
              </c15:ser>
            </c15:filteredLineSeries>
            <c15:filteredLineSeries>
              <c15:ser>
                <c:idx val="11"/>
                <c:order val="18"/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EOL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'New ICEVs'!$G$19</c15:sqref>
                        </c15:formulaRef>
                      </c:ext>
                    </c:extLst>
                    <c:numCache>
                      <c:formatCode>0.0</c:formatCode>
                      <c:ptCount val="1"/>
                      <c:pt idx="0">
                        <c:v>48.25400644263415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2E08-43D6-9079-BA2B2F38E4FB}"/>
                  </c:ext>
                </c:extLst>
              </c15:ser>
            </c15:filteredLineSeries>
            <c15:filteredLineSeries>
              <c15:ser>
                <c:idx val="12"/>
                <c:order val="19"/>
                <c:tx>
                  <c:v>Aline</c:v>
                </c:tx>
                <c:spPr>
                  <a:ln w="25400" cap="rnd">
                    <a:solidFill>
                      <a:schemeClr val="accent5">
                        <a:lumMod val="50000"/>
                      </a:schemeClr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EOL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3_all_wind'!$B$27:$S$27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1" formatCode="0.0">
                        <c:v>21.353110589162476</c:v>
                      </c:pt>
                      <c:pt idx="12" formatCode="0.0">
                        <c:v>21.353110589162476</c:v>
                      </c:pt>
                      <c:pt idx="13" formatCode="0.0">
                        <c:v>21.353110589162476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2E08-43D6-9079-BA2B2F38E4FB}"/>
                  </c:ext>
                </c:extLst>
              </c15:ser>
            </c15:filteredLineSeries>
            <c15:filteredLineSeries>
              <c15:ser>
                <c:idx val="13"/>
                <c:order val="20"/>
                <c:tx>
                  <c:v>cline</c:v>
                </c:tx>
                <c:spPr>
                  <a:ln w="25400" cap="rnd">
                    <a:solidFill>
                      <a:schemeClr val="accent5">
                        <a:lumMod val="75000"/>
                      </a:schemeClr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EOL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3_all_wind'!$B$28:$S$28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1" formatCode="0.0">
                        <c:v>26.231184096787405</c:v>
                      </c:pt>
                      <c:pt idx="12" formatCode="0.0">
                        <c:v>26.231184096787405</c:v>
                      </c:pt>
                      <c:pt idx="13" formatCode="0.0">
                        <c:v>26.231184096787405</c:v>
                      </c:pt>
                      <c:pt idx="14" formatCode="0.0">
                        <c:v>26.231184096787405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2E08-43D6-9079-BA2B2F38E4FB}"/>
                  </c:ext>
                </c:extLst>
              </c15:ser>
            </c15:filteredLineSeries>
            <c15:filteredLineSeries>
              <c15:ser>
                <c:idx val="14"/>
                <c:order val="21"/>
                <c:tx>
                  <c:v>dline</c:v>
                </c:tx>
                <c:spPr>
                  <a:ln w="25400" cap="rnd">
                    <a:solidFill>
                      <a:schemeClr val="accent5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EOL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3_all_wind'!$B$29:$S$29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1" formatCode="0.0">
                        <c:v>30.061871322304764</c:v>
                      </c:pt>
                      <c:pt idx="12" formatCode="0.0">
                        <c:v>30.061871322304764</c:v>
                      </c:pt>
                      <c:pt idx="13" formatCode="0.0">
                        <c:v>30.061871322304764</c:v>
                      </c:pt>
                      <c:pt idx="14" formatCode="0.0">
                        <c:v>30.061871322304764</c:v>
                      </c:pt>
                      <c:pt idx="15" formatCode="0.0">
                        <c:v>30.061871322304764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2E08-43D6-9079-BA2B2F38E4FB}"/>
                  </c:ext>
                </c:extLst>
              </c15:ser>
            </c15:filteredLineSeries>
            <c15:filteredLineSeries>
              <c15:ser>
                <c:idx val="15"/>
                <c:order val="22"/>
                <c:tx>
                  <c:v>fline</c:v>
                </c:tx>
                <c:spPr>
                  <a:ln w="25400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3_all_wind'!$C$46:$N$46</c15:sqref>
                        </c15:formulaRef>
                      </c:ext>
                    </c:extLst>
                    <c:strCache>
                      <c:ptCount val="12"/>
                      <c:pt idx="1">
                        <c:v>Production</c:v>
                      </c:pt>
                      <c:pt idx="2">
                        <c:v>20k</c:v>
                      </c:pt>
                      <c:pt idx="3">
                        <c:v>40k</c:v>
                      </c:pt>
                      <c:pt idx="4">
                        <c:v>60k</c:v>
                      </c:pt>
                      <c:pt idx="5">
                        <c:v>80k</c:v>
                      </c:pt>
                      <c:pt idx="6">
                        <c:v>100k</c:v>
                      </c:pt>
                      <c:pt idx="7">
                        <c:v>120k</c:v>
                      </c:pt>
                      <c:pt idx="8">
                        <c:v>140k</c:v>
                      </c:pt>
                      <c:pt idx="9">
                        <c:v>160k</c:v>
                      </c:pt>
                      <c:pt idx="10">
                        <c:v>180k</c:v>
                      </c:pt>
                      <c:pt idx="11">
                        <c:v>EOL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'Fig. 3_all_wind'!$B$30:$S$30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1" formatCode="0.0">
                        <c:v>35.178559210209563</c:v>
                      </c:pt>
                      <c:pt idx="12" formatCode="0.0">
                        <c:v>35.178559210209563</c:v>
                      </c:pt>
                      <c:pt idx="13" formatCode="0.0">
                        <c:v>35.178559210209563</c:v>
                      </c:pt>
                      <c:pt idx="14" formatCode="0.0">
                        <c:v>35.178559210209563</c:v>
                      </c:pt>
                      <c:pt idx="15" formatCode="0.0">
                        <c:v>35.178559210209563</c:v>
                      </c:pt>
                      <c:pt idx="16" formatCode="0.0">
                        <c:v>35.178559210209563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2E08-43D6-9079-BA2B2F38E4FB}"/>
                  </c:ext>
                </c:extLst>
              </c15:ser>
            </c15:filteredLineSeries>
          </c:ext>
        </c:extLst>
      </c:lineChart>
      <c:catAx>
        <c:axId val="324823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Driving distance (km)</a:t>
                </a:r>
              </a:p>
            </c:rich>
          </c:tx>
          <c:layout>
            <c:manualLayout>
              <c:xMode val="edge"/>
              <c:yMode val="edge"/>
              <c:x val="0.44209273813933131"/>
              <c:y val="0.864919683344156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  <a:alpha val="21000"/>
              </a:schemeClr>
            </a:solidFill>
            <a:round/>
          </a:ln>
          <a:effectLst/>
        </c:spPr>
        <c:txPr>
          <a:bodyPr rot="-15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24823840"/>
        <c:crosses val="autoZero"/>
        <c:auto val="0"/>
        <c:lblAlgn val="ctr"/>
        <c:lblOffset val="100"/>
        <c:noMultiLvlLbl val="0"/>
      </c:catAx>
      <c:valAx>
        <c:axId val="324823840"/>
        <c:scaling>
          <c:orientation val="minMax"/>
          <c:max val="6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Emission (ton CO2-eq)</a:t>
                </a:r>
              </a:p>
            </c:rich>
          </c:tx>
          <c:layout>
            <c:manualLayout>
              <c:xMode val="edge"/>
              <c:yMode val="edge"/>
              <c:x val="1.3906538216142069E-2"/>
              <c:y val="0.319319043591106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24823056"/>
        <c:crossesAt val="1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8759828177037971"/>
          <c:y val="0.9059756436951264"/>
          <c:w val="0.60866768649786984"/>
          <c:h val="8.54457380342939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nb-NO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71298551229999"/>
          <c:y val="1.5997800605570739E-2"/>
          <c:w val="0.84857399744411077"/>
          <c:h val="0.9157342457897002"/>
        </c:manualLayout>
      </c:layout>
      <c:scatterChart>
        <c:scatterStyle val="lineMarker"/>
        <c:varyColors val="0"/>
        <c:ser>
          <c:idx val="14"/>
          <c:order val="0"/>
          <c:tx>
            <c:strRef>
              <c:f>FUNNEL_RESULTS!$B$1</c:f>
              <c:strCache>
                <c:ptCount val="1"/>
                <c:pt idx="0">
                  <c:v>LFP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FUNNEL_RESULTS!$B$2:$B$14</c:f>
              <c:numCache>
                <c:formatCode>General</c:formatCode>
                <c:ptCount val="13"/>
                <c:pt idx="0" formatCode="0">
                  <c:v>7075.6</c:v>
                </c:pt>
                <c:pt idx="2" formatCode="0">
                  <c:v>8990.8000000000011</c:v>
                </c:pt>
                <c:pt idx="3" formatCode="0">
                  <c:v>5125.3010449251824</c:v>
                </c:pt>
                <c:pt idx="4" formatCode="0">
                  <c:v>3233.4996272727276</c:v>
                </c:pt>
                <c:pt idx="8" formatCode="0">
                  <c:v>4016.6000000000004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4E7-4AC7-86D4-0857027692E2}"/>
            </c:ext>
          </c:extLst>
        </c:ser>
        <c:ser>
          <c:idx val="15"/>
          <c:order val="1"/>
          <c:tx>
            <c:strRef>
              <c:f>FUNNEL_RESULTS!$C$1</c:f>
              <c:strCache>
                <c:ptCount val="1"/>
                <c:pt idx="0">
                  <c:v>LFP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FUNNEL_RESULTS!$C$2:$C$14</c:f>
              <c:numCache>
                <c:formatCode>0</c:formatCode>
                <c:ptCount val="13"/>
                <c:pt idx="1">
                  <c:v>4415.6000000000004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4E7-4AC7-86D4-0857027692E2}"/>
            </c:ext>
          </c:extLst>
        </c:ser>
        <c:ser>
          <c:idx val="16"/>
          <c:order val="2"/>
          <c:tx>
            <c:strRef>
              <c:f>FUNNEL_RESULTS!$D$1</c:f>
              <c:strCache>
                <c:ptCount val="1"/>
                <c:pt idx="0">
                  <c:v>LMO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FUNNEL_RESULTS!$D$2:$D$14</c:f>
              <c:numCache>
                <c:formatCode>0</c:formatCode>
                <c:ptCount val="13"/>
                <c:pt idx="1">
                  <c:v>1400</c:v>
                </c:pt>
                <c:pt idx="7">
                  <c:v>1017.45</c:v>
                </c:pt>
                <c:pt idx="8">
                  <c:v>1686.44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4E7-4AC7-86D4-0857027692E2}"/>
            </c:ext>
          </c:extLst>
        </c:ser>
        <c:ser>
          <c:idx val="17"/>
          <c:order val="3"/>
          <c:tx>
            <c:strRef>
              <c:f>FUNNEL_RESULTS!$E$1</c:f>
              <c:strCache>
                <c:ptCount val="1"/>
                <c:pt idx="0">
                  <c:v>NCM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FUNNEL_RESULTS!$E$2:$E$14</c:f>
              <c:numCache>
                <c:formatCode>General</c:formatCode>
                <c:ptCount val="13"/>
                <c:pt idx="3" formatCode="0">
                  <c:v>6566.2851912022397</c:v>
                </c:pt>
                <c:pt idx="6" formatCode="0">
                  <c:v>4968.6792452830186</c:v>
                </c:pt>
                <c:pt idx="9" formatCode="0">
                  <c:v>4463.7137054310215</c:v>
                </c:pt>
                <c:pt idx="10" formatCode="0">
                  <c:v>4584.8323186556436</c:v>
                </c:pt>
                <c:pt idx="11" formatCode="0">
                  <c:v>3534.3518518518517</c:v>
                </c:pt>
                <c:pt idx="12" formatCode="0">
                  <c:v>4644.8584748468438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4E7-4AC7-86D4-0857027692E2}"/>
            </c:ext>
          </c:extLst>
        </c:ser>
        <c:ser>
          <c:idx val="18"/>
          <c:order val="4"/>
          <c:tx>
            <c:strRef>
              <c:f>FUNNEL_RESULTS!$F$1</c:f>
              <c:strCache>
                <c:ptCount val="1"/>
                <c:pt idx="0">
                  <c:v>NCM SiNW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FUNNEL_RESULTS!$F$2:$F$14</c:f>
              <c:numCache>
                <c:formatCode>General</c:formatCode>
                <c:ptCount val="13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4E7-4AC7-86D4-0857027692E2}"/>
            </c:ext>
          </c:extLst>
        </c:ser>
        <c:ser>
          <c:idx val="19"/>
          <c:order val="5"/>
          <c:tx>
            <c:strRef>
              <c:f>FUNNEL_RESULTS!$G$1</c:f>
              <c:strCache>
                <c:ptCount val="1"/>
                <c:pt idx="0">
                  <c:v>NCA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FUNNEL_RESULTS!$G$2:$G$14</c:f>
              <c:numCache>
                <c:formatCode>General</c:formatCode>
                <c:ptCount val="13"/>
                <c:pt idx="2" formatCode="0">
                  <c:v>3548.4400000000005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4E7-4AC7-86D4-0857027692E2}"/>
            </c:ext>
          </c:extLst>
        </c:ser>
        <c:ser>
          <c:idx val="20"/>
          <c:order val="6"/>
          <c:tx>
            <c:strRef>
              <c:f>FUNNEL_RESULTS!$H$1</c:f>
              <c:strCache>
                <c:ptCount val="1"/>
                <c:pt idx="0">
                  <c:v>LCO?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FUNNEL_RESULTS!$H$2:$H$14</c:f>
              <c:numCache>
                <c:formatCode>General</c:formatCode>
                <c:ptCount val="13"/>
                <c:pt idx="5" formatCode="0">
                  <c:v>5743.181818181818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84E7-4AC7-86D4-0857027692E2}"/>
            </c:ext>
          </c:extLst>
        </c:ser>
        <c:ser>
          <c:idx val="21"/>
          <c:order val="7"/>
          <c:tx>
            <c:strRef>
              <c:f>FUNNEL_RESULTS!$B$1</c:f>
              <c:strCache>
                <c:ptCount val="1"/>
                <c:pt idx="0">
                  <c:v>LFP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FUNNEL_RESULTS!$B$2:$B$14</c:f>
              <c:numCache>
                <c:formatCode>General</c:formatCode>
                <c:ptCount val="13"/>
                <c:pt idx="0" formatCode="0">
                  <c:v>7075.6</c:v>
                </c:pt>
                <c:pt idx="2" formatCode="0">
                  <c:v>8990.8000000000011</c:v>
                </c:pt>
                <c:pt idx="3" formatCode="0">
                  <c:v>5125.3010449251824</c:v>
                </c:pt>
                <c:pt idx="4" formatCode="0">
                  <c:v>3233.4996272727276</c:v>
                </c:pt>
                <c:pt idx="8" formatCode="0">
                  <c:v>4016.6000000000004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84E7-4AC7-86D4-0857027692E2}"/>
            </c:ext>
          </c:extLst>
        </c:ser>
        <c:ser>
          <c:idx val="22"/>
          <c:order val="8"/>
          <c:tx>
            <c:strRef>
              <c:f>FUNNEL_RESULTS!$C$1</c:f>
              <c:strCache>
                <c:ptCount val="1"/>
                <c:pt idx="0">
                  <c:v>LFP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FUNNEL_RESULTS!$C$2:$C$14</c:f>
              <c:numCache>
                <c:formatCode>0</c:formatCode>
                <c:ptCount val="13"/>
                <c:pt idx="1">
                  <c:v>4415.6000000000004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84E7-4AC7-86D4-0857027692E2}"/>
            </c:ext>
          </c:extLst>
        </c:ser>
        <c:ser>
          <c:idx val="23"/>
          <c:order val="9"/>
          <c:tx>
            <c:strRef>
              <c:f>FUNNEL_RESULTS!$D$1</c:f>
              <c:strCache>
                <c:ptCount val="1"/>
                <c:pt idx="0">
                  <c:v>LMO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FUNNEL_RESULTS!$D$2:$D$14</c:f>
              <c:numCache>
                <c:formatCode>0</c:formatCode>
                <c:ptCount val="13"/>
                <c:pt idx="1">
                  <c:v>1400</c:v>
                </c:pt>
                <c:pt idx="7">
                  <c:v>1017.45</c:v>
                </c:pt>
                <c:pt idx="8">
                  <c:v>1686.44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84E7-4AC7-86D4-0857027692E2}"/>
            </c:ext>
          </c:extLst>
        </c:ser>
        <c:ser>
          <c:idx val="24"/>
          <c:order val="10"/>
          <c:tx>
            <c:strRef>
              <c:f>FUNNEL_RESULTS!$E$1</c:f>
              <c:strCache>
                <c:ptCount val="1"/>
                <c:pt idx="0">
                  <c:v>NCM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FUNNEL_RESULTS!$E$2:$E$14</c:f>
              <c:numCache>
                <c:formatCode>General</c:formatCode>
                <c:ptCount val="13"/>
                <c:pt idx="3" formatCode="0">
                  <c:v>6566.2851912022397</c:v>
                </c:pt>
                <c:pt idx="6" formatCode="0">
                  <c:v>4968.6792452830186</c:v>
                </c:pt>
                <c:pt idx="9" formatCode="0">
                  <c:v>4463.7137054310215</c:v>
                </c:pt>
                <c:pt idx="10" formatCode="0">
                  <c:v>4584.8323186556436</c:v>
                </c:pt>
                <c:pt idx="11" formatCode="0">
                  <c:v>3534.3518518518517</c:v>
                </c:pt>
                <c:pt idx="12" formatCode="0">
                  <c:v>4644.8584748468438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84E7-4AC7-86D4-0857027692E2}"/>
            </c:ext>
          </c:extLst>
        </c:ser>
        <c:ser>
          <c:idx val="25"/>
          <c:order val="11"/>
          <c:tx>
            <c:strRef>
              <c:f>FUNNEL_RESULTS!$F$1</c:f>
              <c:strCache>
                <c:ptCount val="1"/>
                <c:pt idx="0">
                  <c:v>NCM SiNW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FUNNEL_RESULTS!$F$2:$F$14</c:f>
              <c:numCache>
                <c:formatCode>General</c:formatCode>
                <c:ptCount val="13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84E7-4AC7-86D4-0857027692E2}"/>
            </c:ext>
          </c:extLst>
        </c:ser>
        <c:ser>
          <c:idx val="26"/>
          <c:order val="12"/>
          <c:tx>
            <c:strRef>
              <c:f>FUNNEL_RESULTS!$G$1</c:f>
              <c:strCache>
                <c:ptCount val="1"/>
                <c:pt idx="0">
                  <c:v>NCA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FUNNEL_RESULTS!$G$2:$G$14</c:f>
              <c:numCache>
                <c:formatCode>General</c:formatCode>
                <c:ptCount val="13"/>
                <c:pt idx="2" formatCode="0">
                  <c:v>3548.4400000000005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84E7-4AC7-86D4-0857027692E2}"/>
            </c:ext>
          </c:extLst>
        </c:ser>
        <c:ser>
          <c:idx val="27"/>
          <c:order val="13"/>
          <c:tx>
            <c:strRef>
              <c:f>FUNNEL_RESULTS!$H$1</c:f>
              <c:strCache>
                <c:ptCount val="1"/>
                <c:pt idx="0">
                  <c:v>LCO?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FUNNEL_RESULTS!$H$2:$H$14</c:f>
              <c:numCache>
                <c:formatCode>General</c:formatCode>
                <c:ptCount val="13"/>
                <c:pt idx="5" formatCode="0">
                  <c:v>5743.181818181818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84E7-4AC7-86D4-0857027692E2}"/>
            </c:ext>
          </c:extLst>
        </c:ser>
        <c:ser>
          <c:idx val="7"/>
          <c:order val="14"/>
          <c:tx>
            <c:strRef>
              <c:f>FUNNEL_RESULTS!$B$1</c:f>
              <c:strCache>
                <c:ptCount val="1"/>
                <c:pt idx="0">
                  <c:v>LFP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FUNNEL_RESULTS!$B$2:$B$14</c:f>
              <c:numCache>
                <c:formatCode>General</c:formatCode>
                <c:ptCount val="13"/>
                <c:pt idx="0" formatCode="0">
                  <c:v>7075.6</c:v>
                </c:pt>
                <c:pt idx="2" formatCode="0">
                  <c:v>8990.8000000000011</c:v>
                </c:pt>
                <c:pt idx="3" formatCode="0">
                  <c:v>5125.3010449251824</c:v>
                </c:pt>
                <c:pt idx="4" formatCode="0">
                  <c:v>3233.4996272727276</c:v>
                </c:pt>
                <c:pt idx="8" formatCode="0">
                  <c:v>4016.6000000000004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84E7-4AC7-86D4-0857027692E2}"/>
            </c:ext>
          </c:extLst>
        </c:ser>
        <c:ser>
          <c:idx val="8"/>
          <c:order val="15"/>
          <c:tx>
            <c:strRef>
              <c:f>FUNNEL_RESULTS!$C$1</c:f>
              <c:strCache>
                <c:ptCount val="1"/>
                <c:pt idx="0">
                  <c:v>LFP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FUNNEL_RESULTS!$C$2:$C$14</c:f>
              <c:numCache>
                <c:formatCode>0</c:formatCode>
                <c:ptCount val="13"/>
                <c:pt idx="1">
                  <c:v>4415.6000000000004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84E7-4AC7-86D4-0857027692E2}"/>
            </c:ext>
          </c:extLst>
        </c:ser>
        <c:ser>
          <c:idx val="9"/>
          <c:order val="16"/>
          <c:tx>
            <c:strRef>
              <c:f>FUNNEL_RESULTS!$D$1</c:f>
              <c:strCache>
                <c:ptCount val="1"/>
                <c:pt idx="0">
                  <c:v>LMO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FUNNEL_RESULTS!$D$2:$D$14</c:f>
              <c:numCache>
                <c:formatCode>0</c:formatCode>
                <c:ptCount val="13"/>
                <c:pt idx="1">
                  <c:v>1400</c:v>
                </c:pt>
                <c:pt idx="7">
                  <c:v>1017.45</c:v>
                </c:pt>
                <c:pt idx="8">
                  <c:v>1686.44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84E7-4AC7-86D4-0857027692E2}"/>
            </c:ext>
          </c:extLst>
        </c:ser>
        <c:ser>
          <c:idx val="10"/>
          <c:order val="17"/>
          <c:tx>
            <c:strRef>
              <c:f>FUNNEL_RESULTS!$E$1</c:f>
              <c:strCache>
                <c:ptCount val="1"/>
                <c:pt idx="0">
                  <c:v>NCM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FUNNEL_RESULTS!$E$2:$E$14</c:f>
              <c:numCache>
                <c:formatCode>General</c:formatCode>
                <c:ptCount val="13"/>
                <c:pt idx="3" formatCode="0">
                  <c:v>6566.2851912022397</c:v>
                </c:pt>
                <c:pt idx="6" formatCode="0">
                  <c:v>4968.6792452830186</c:v>
                </c:pt>
                <c:pt idx="9" formatCode="0">
                  <c:v>4463.7137054310215</c:v>
                </c:pt>
                <c:pt idx="10" formatCode="0">
                  <c:v>4584.8323186556436</c:v>
                </c:pt>
                <c:pt idx="11" formatCode="0">
                  <c:v>3534.3518518518517</c:v>
                </c:pt>
                <c:pt idx="12" formatCode="0">
                  <c:v>4644.8584748468438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84E7-4AC7-86D4-0857027692E2}"/>
            </c:ext>
          </c:extLst>
        </c:ser>
        <c:ser>
          <c:idx val="11"/>
          <c:order val="18"/>
          <c:tx>
            <c:strRef>
              <c:f>FUNNEL_RESULTS!$F$1</c:f>
              <c:strCache>
                <c:ptCount val="1"/>
                <c:pt idx="0">
                  <c:v>NCM SiNW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FUNNEL_RESULTS!$F$2:$F$14</c:f>
              <c:numCache>
                <c:formatCode>General</c:formatCode>
                <c:ptCount val="13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84E7-4AC7-86D4-0857027692E2}"/>
            </c:ext>
          </c:extLst>
        </c:ser>
        <c:ser>
          <c:idx val="12"/>
          <c:order val="19"/>
          <c:tx>
            <c:strRef>
              <c:f>FUNNEL_RESULTS!$G$1</c:f>
              <c:strCache>
                <c:ptCount val="1"/>
                <c:pt idx="0">
                  <c:v>NCA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FUNNEL_RESULTS!$G$2:$G$14</c:f>
              <c:numCache>
                <c:formatCode>General</c:formatCode>
                <c:ptCount val="13"/>
                <c:pt idx="2" formatCode="0">
                  <c:v>3548.4400000000005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84E7-4AC7-86D4-0857027692E2}"/>
            </c:ext>
          </c:extLst>
        </c:ser>
        <c:ser>
          <c:idx val="13"/>
          <c:order val="20"/>
          <c:tx>
            <c:strRef>
              <c:f>FUNNEL_RESULTS!$H$1</c:f>
              <c:strCache>
                <c:ptCount val="1"/>
                <c:pt idx="0">
                  <c:v>LCO?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FUNNEL_RESULTS!$H$2:$H$14</c:f>
              <c:numCache>
                <c:formatCode>General</c:formatCode>
                <c:ptCount val="13"/>
                <c:pt idx="5" formatCode="0">
                  <c:v>5743.181818181818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84E7-4AC7-86D4-0857027692E2}"/>
            </c:ext>
          </c:extLst>
        </c:ser>
        <c:ser>
          <c:idx val="0"/>
          <c:order val="21"/>
          <c:tx>
            <c:strRef>
              <c:f>FUNNEL_RESULTS!$B$1</c:f>
              <c:strCache>
                <c:ptCount val="1"/>
                <c:pt idx="0">
                  <c:v>LFP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1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11"/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22B8-4EB4-835B-034E56948508}"/>
              </c:ext>
            </c:extLst>
          </c:dPt>
          <c:dPt>
            <c:idx val="3"/>
            <c:marker>
              <c:symbol val="circle"/>
              <c:size val="11"/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22B8-4EB4-835B-034E56948508}"/>
              </c:ext>
            </c:extLst>
          </c:dPt>
          <c:dPt>
            <c:idx val="4"/>
            <c:marker>
              <c:symbol val="circle"/>
              <c:size val="11"/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22B8-4EB4-835B-034E56948508}"/>
              </c:ext>
            </c:extLst>
          </c:dPt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FUNNEL_RESULTS!$B$2:$B$14</c:f>
              <c:numCache>
                <c:formatCode>General</c:formatCode>
                <c:ptCount val="13"/>
                <c:pt idx="0" formatCode="0">
                  <c:v>7075.6</c:v>
                </c:pt>
                <c:pt idx="2" formatCode="0">
                  <c:v>8990.8000000000011</c:v>
                </c:pt>
                <c:pt idx="3" formatCode="0">
                  <c:v>5125.3010449251824</c:v>
                </c:pt>
                <c:pt idx="4" formatCode="0">
                  <c:v>3233.4996272727276</c:v>
                </c:pt>
                <c:pt idx="8" formatCode="0">
                  <c:v>4016.6000000000004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84E7-4AC7-86D4-0857027692E2}"/>
            </c:ext>
          </c:extLst>
        </c:ser>
        <c:ser>
          <c:idx val="1"/>
          <c:order val="22"/>
          <c:tx>
            <c:strRef>
              <c:f>FUNNEL_RESULTS!$C$1</c:f>
              <c:strCache>
                <c:ptCount val="1"/>
                <c:pt idx="0">
                  <c:v>LFP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FUNNEL_RESULTS!$C$2:$C$14</c:f>
              <c:numCache>
                <c:formatCode>0</c:formatCode>
                <c:ptCount val="13"/>
                <c:pt idx="1">
                  <c:v>4415.6000000000004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84E7-4AC7-86D4-0857027692E2}"/>
            </c:ext>
          </c:extLst>
        </c:ser>
        <c:ser>
          <c:idx val="2"/>
          <c:order val="23"/>
          <c:tx>
            <c:strRef>
              <c:f>FUNNEL_RESULTS!$D$1</c:f>
              <c:strCache>
                <c:ptCount val="1"/>
                <c:pt idx="0">
                  <c:v>LMO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Pt>
            <c:idx val="8"/>
            <c:marker>
              <c:symbol val="circle"/>
              <c:size val="12"/>
              <c:spPr>
                <a:solidFill>
                  <a:schemeClr val="tx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22B8-4EB4-835B-034E56948508}"/>
              </c:ext>
            </c:extLst>
          </c:dPt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FUNNEL_RESULTS!$D$2:$D$14</c:f>
              <c:numCache>
                <c:formatCode>0</c:formatCode>
                <c:ptCount val="13"/>
                <c:pt idx="1">
                  <c:v>1400</c:v>
                </c:pt>
                <c:pt idx="7">
                  <c:v>1017.45</c:v>
                </c:pt>
                <c:pt idx="8">
                  <c:v>1686.44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84E7-4AC7-86D4-0857027692E2}"/>
            </c:ext>
          </c:extLst>
        </c:ser>
        <c:ser>
          <c:idx val="3"/>
          <c:order val="24"/>
          <c:tx>
            <c:strRef>
              <c:f>FUNNEL_RESULTS!$E$1</c:f>
              <c:strCache>
                <c:ptCount val="1"/>
                <c:pt idx="0">
                  <c:v>NCM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Pt>
            <c:idx val="6"/>
            <c:marker>
              <c:symbol val="circle"/>
              <c:size val="12"/>
              <c:spPr>
                <a:solidFill>
                  <a:schemeClr val="accent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22B8-4EB4-835B-034E56948508}"/>
              </c:ext>
            </c:extLst>
          </c:dPt>
          <c:dPt>
            <c:idx val="8"/>
            <c:marker>
              <c:symbol val="circle"/>
              <c:size val="12"/>
              <c:spPr>
                <a:solidFill>
                  <a:schemeClr val="bg1">
                    <a:lumMod val="65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22B8-4EB4-835B-034E56948508}"/>
              </c:ext>
            </c:extLst>
          </c:dPt>
          <c:dPt>
            <c:idx val="9"/>
            <c:marker>
              <c:symbol val="circle"/>
              <c:size val="12"/>
              <c:spPr>
                <a:solidFill>
                  <a:schemeClr val="accent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22B8-4EB4-835B-034E56948508}"/>
              </c:ext>
            </c:extLst>
          </c:dPt>
          <c:dPt>
            <c:idx val="12"/>
            <c:marker>
              <c:symbol val="circle"/>
              <c:size val="12"/>
              <c:spPr>
                <a:solidFill>
                  <a:schemeClr val="accent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22B8-4EB4-835B-034E56948508}"/>
              </c:ext>
            </c:extLst>
          </c:dPt>
          <c:dPt>
            <c:idx val="13"/>
            <c:marker>
              <c:symbol val="circle"/>
              <c:size val="12"/>
              <c:spPr>
                <a:pattFill prst="lgCheck">
                  <a:fgClr>
                    <a:schemeClr val="tx1"/>
                  </a:fgClr>
                  <a:bgClr>
                    <a:schemeClr val="accent1"/>
                  </a:bgClr>
                </a:patt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22B8-4EB4-835B-034E56948508}"/>
              </c:ext>
            </c:extLst>
          </c:dPt>
          <c:xVal>
            <c:numRef>
              <c:f>FUNNEL_RESULTS!$A$2:$A$16</c:f>
              <c:numCache>
                <c:formatCode>General</c:formatCode>
                <c:ptCount val="15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  <c:pt idx="13">
                  <c:v>2016.6</c:v>
                </c:pt>
                <c:pt idx="14">
                  <c:v>2016.4</c:v>
                </c:pt>
              </c:numCache>
            </c:numRef>
          </c:xVal>
          <c:yVal>
            <c:numRef>
              <c:f>FUNNEL_RESULTS!$E$2:$E$16</c:f>
              <c:numCache>
                <c:formatCode>General</c:formatCode>
                <c:ptCount val="15"/>
                <c:pt idx="3" formatCode="0">
                  <c:v>6566.2851912022397</c:v>
                </c:pt>
                <c:pt idx="6" formatCode="0">
                  <c:v>4968.6792452830186</c:v>
                </c:pt>
                <c:pt idx="9" formatCode="0">
                  <c:v>4463.7137054310215</c:v>
                </c:pt>
                <c:pt idx="10" formatCode="0">
                  <c:v>4584.8323186556436</c:v>
                </c:pt>
                <c:pt idx="11" formatCode="0">
                  <c:v>3534.3518518518517</c:v>
                </c:pt>
                <c:pt idx="12" formatCode="0">
                  <c:v>4644.8584748468438</c:v>
                </c:pt>
                <c:pt idx="13">
                  <c:v>3364.7999999999997</c:v>
                </c:pt>
                <c:pt idx="14">
                  <c:v>3168.372782966484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84E7-4AC7-86D4-0857027692E2}"/>
            </c:ext>
          </c:extLst>
        </c:ser>
        <c:ser>
          <c:idx val="4"/>
          <c:order val="25"/>
          <c:tx>
            <c:strRef>
              <c:f>FUNNEL_RESULTS!$F$1</c:f>
              <c:strCache>
                <c:ptCount val="1"/>
                <c:pt idx="0">
                  <c:v>NCM SiNW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FUNNEL_RESULTS!$F$2:$F$14</c:f>
              <c:numCache>
                <c:formatCode>General</c:formatCode>
                <c:ptCount val="13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84E7-4AC7-86D4-0857027692E2}"/>
            </c:ext>
          </c:extLst>
        </c:ser>
        <c:ser>
          <c:idx val="5"/>
          <c:order val="26"/>
          <c:tx>
            <c:strRef>
              <c:f>FUNNEL_RESULTS!$G$1</c:f>
              <c:strCache>
                <c:ptCount val="1"/>
                <c:pt idx="0">
                  <c:v>NCA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FUNNEL_RESULTS!$G$2:$G$14</c:f>
              <c:numCache>
                <c:formatCode>General</c:formatCode>
                <c:ptCount val="13"/>
                <c:pt idx="2" formatCode="0">
                  <c:v>3548.4400000000005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84E7-4AC7-86D4-0857027692E2}"/>
            </c:ext>
          </c:extLst>
        </c:ser>
        <c:ser>
          <c:idx val="6"/>
          <c:order val="27"/>
          <c:tx>
            <c:strRef>
              <c:f>FUNNEL_RESULTS!$H$1</c:f>
              <c:strCache>
                <c:ptCount val="1"/>
                <c:pt idx="0">
                  <c:v>LCO?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FUNNEL_RESULTS!$A$2:$A$14</c:f>
              <c:numCache>
                <c:formatCode>General</c:formatCode>
                <c:ptCount val="13"/>
                <c:pt idx="0">
                  <c:v>2010.5</c:v>
                </c:pt>
                <c:pt idx="1">
                  <c:v>2010.5</c:v>
                </c:pt>
                <c:pt idx="2">
                  <c:v>2010.7</c:v>
                </c:pt>
                <c:pt idx="3">
                  <c:v>2011.1</c:v>
                </c:pt>
                <c:pt idx="4">
                  <c:v>2011.8</c:v>
                </c:pt>
                <c:pt idx="5">
                  <c:v>2012.45</c:v>
                </c:pt>
                <c:pt idx="6">
                  <c:v>2012.6</c:v>
                </c:pt>
                <c:pt idx="7">
                  <c:v>2012.8</c:v>
                </c:pt>
                <c:pt idx="8">
                  <c:v>2013.4</c:v>
                </c:pt>
                <c:pt idx="9">
                  <c:v>2013.7</c:v>
                </c:pt>
                <c:pt idx="10">
                  <c:v>2013.85</c:v>
                </c:pt>
                <c:pt idx="11">
                  <c:v>2014.04</c:v>
                </c:pt>
                <c:pt idx="12">
                  <c:v>2014.05</c:v>
                </c:pt>
              </c:numCache>
            </c:numRef>
          </c:xVal>
          <c:yVal>
            <c:numRef>
              <c:f>FUNNEL_RESULTS!$H$2:$H$14</c:f>
              <c:numCache>
                <c:formatCode>General</c:formatCode>
                <c:ptCount val="13"/>
                <c:pt idx="5" formatCode="0">
                  <c:v>5743.181818181818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84E7-4AC7-86D4-0857027692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7211288"/>
        <c:axId val="347208936"/>
      </c:scatterChart>
      <c:valAx>
        <c:axId val="347211288"/>
        <c:scaling>
          <c:orientation val="minMax"/>
          <c:min val="20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47208936"/>
        <c:crosses val="autoZero"/>
        <c:crossBetween val="midCat"/>
        <c:majorUnit val="1"/>
      </c:valAx>
      <c:valAx>
        <c:axId val="347208936"/>
        <c:scaling>
          <c:orientation val="minMax"/>
          <c:max val="1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GHG</a:t>
                </a:r>
                <a:r>
                  <a:rPr lang="en-US" b="1" baseline="0" dirty="0"/>
                  <a:t> emissions (kg CO</a:t>
                </a:r>
                <a:r>
                  <a:rPr lang="en-US" b="1" baseline="-25000" dirty="0"/>
                  <a:t>2</a:t>
                </a:r>
                <a:r>
                  <a:rPr lang="en-US" b="1" baseline="0" dirty="0"/>
                  <a:t>-eq)</a:t>
                </a:r>
                <a:endParaRPr lang="en-US" b="1" dirty="0"/>
              </a:p>
            </c:rich>
          </c:tx>
          <c:layout>
            <c:manualLayout>
              <c:xMode val="edge"/>
              <c:yMode val="edge"/>
              <c:x val="5.5759375457899586E-5"/>
              <c:y val="0.175342621849230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472112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nb-N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'[benchmarking edit 4-2.xlsm]Hawkins vs VW'!$J$41</c:f>
              <c:strCache>
                <c:ptCount val="1"/>
                <c:pt idx="0">
                  <c:v>Battery</c:v>
                </c:pt>
              </c:strCache>
            </c:strRef>
          </c:tx>
          <c:invertIfNegative val="0"/>
          <c:val>
            <c:numRef>
              <c:f>'[benchmarking edit 4-2.xlsm]Hawkins vs VW'!$K$41</c:f>
              <c:numCache>
                <c:formatCode>0.0</c:formatCode>
                <c:ptCount val="1"/>
                <c:pt idx="0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42-4DDC-AD61-DBD723C8DB6B}"/>
            </c:ext>
          </c:extLst>
        </c:ser>
        <c:ser>
          <c:idx val="1"/>
          <c:order val="1"/>
          <c:tx>
            <c:strRef>
              <c:f>'[benchmarking edit 4-2.xlsm]Hawkins vs VW'!$J$42</c:f>
              <c:strCache>
                <c:ptCount val="1"/>
                <c:pt idx="0">
                  <c:v>Engine</c:v>
                </c:pt>
              </c:strCache>
            </c:strRef>
          </c:tx>
          <c:invertIfNegative val="0"/>
          <c:val>
            <c:numRef>
              <c:f>'[benchmarking edit 4-2.xlsm]Hawkins vs VW'!$K$42</c:f>
              <c:numCache>
                <c:formatCode>0.0</c:formatCode>
                <c:ptCount val="1"/>
                <c:pt idx="0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42-4DDC-AD61-DBD723C8DB6B}"/>
            </c:ext>
          </c:extLst>
        </c:ser>
        <c:ser>
          <c:idx val="2"/>
          <c:order val="2"/>
          <c:tx>
            <c:strRef>
              <c:f>'[benchmarking edit 4-2.xlsm]Hawkins vs VW'!$J$43</c:f>
              <c:strCache>
                <c:ptCount val="1"/>
                <c:pt idx="0">
                  <c:v>Other powertrain</c:v>
                </c:pt>
              </c:strCache>
            </c:strRef>
          </c:tx>
          <c:invertIfNegative val="0"/>
          <c:val>
            <c:numRef>
              <c:f>'[benchmarking edit 4-2.xlsm]Hawkins vs VW'!$K$43</c:f>
              <c:numCache>
                <c:formatCode>0.0</c:formatCode>
                <c:ptCount val="1"/>
                <c:pt idx="0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42-4DDC-AD61-DBD723C8DB6B}"/>
            </c:ext>
          </c:extLst>
        </c:ser>
        <c:ser>
          <c:idx val="3"/>
          <c:order val="3"/>
          <c:tx>
            <c:strRef>
              <c:f>'[benchmarking edit 4-2.xlsm]Hawkins vs VW'!$J$44</c:f>
              <c:strCache>
                <c:ptCount val="1"/>
                <c:pt idx="0">
                  <c:v>Base vehicle</c:v>
                </c:pt>
              </c:strCache>
            </c:strRef>
          </c:tx>
          <c:invertIfNegative val="0"/>
          <c:val>
            <c:numRef>
              <c:f>'[benchmarking edit 4-2.xlsm]Hawkins vs VW'!$K$44</c:f>
              <c:numCache>
                <c:formatCode>0.0</c:formatCode>
                <c:ptCount val="1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42-4DDC-AD61-DBD723C8D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7209328"/>
        <c:axId val="347212072"/>
      </c:barChart>
      <c:catAx>
        <c:axId val="347209328"/>
        <c:scaling>
          <c:orientation val="minMax"/>
        </c:scaling>
        <c:delete val="0"/>
        <c:axPos val="l"/>
        <c:majorTickMark val="out"/>
        <c:minorTickMark val="none"/>
        <c:tickLblPos val="nextTo"/>
        <c:crossAx val="347212072"/>
        <c:crosses val="autoZero"/>
        <c:auto val="1"/>
        <c:lblAlgn val="ctr"/>
        <c:lblOffset val="100"/>
        <c:noMultiLvlLbl val="0"/>
      </c:catAx>
      <c:valAx>
        <c:axId val="347212072"/>
        <c:scaling>
          <c:orientation val="minMax"/>
        </c:scaling>
        <c:delete val="0"/>
        <c:axPos val="b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nb-NO"/>
          </a:p>
        </c:txPr>
        <c:crossAx val="3472093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/>
          </a:pPr>
          <a:endParaRPr lang="nb-NO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image" Target="../media/image3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0.72013</cdr:x>
      <cdr:y>0.03882</cdr:y>
    </cdr:from>
    <cdr:to>
      <cdr:x>0.95303</cdr:x>
      <cdr:y>0.24186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717555" y="217762"/>
          <a:ext cx="1849103" cy="113895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0.75349</cdr:x>
      <cdr:y>0.04648</cdr:y>
    </cdr:from>
    <cdr:to>
      <cdr:x>0.94919</cdr:x>
      <cdr:y>0.091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982411" y="260725"/>
          <a:ext cx="1553768" cy="249738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 smtClean="0"/>
            <a:t>EOL</a:t>
          </a:r>
          <a:endParaRPr lang="en-GB" sz="1200" dirty="0"/>
        </a:p>
      </cdr:txBody>
    </cdr:sp>
  </cdr:relSizeAnchor>
  <cdr:relSizeAnchor xmlns:cdr="http://schemas.openxmlformats.org/drawingml/2006/chartDrawing">
    <cdr:from>
      <cdr:x>0.75299</cdr:x>
      <cdr:y>0.09379</cdr:y>
    </cdr:from>
    <cdr:to>
      <cdr:x>0.85513</cdr:x>
      <cdr:y>0.13183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978441" y="526140"/>
          <a:ext cx="810978" cy="21336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Use</a:t>
          </a:r>
        </a:p>
      </cdr:txBody>
    </cdr:sp>
  </cdr:relSizeAnchor>
  <cdr:relSizeAnchor xmlns:cdr="http://schemas.openxmlformats.org/drawingml/2006/chartDrawing">
    <cdr:from>
      <cdr:x>0.75271</cdr:x>
      <cdr:y>0.13862</cdr:y>
    </cdr:from>
    <cdr:to>
      <cdr:x>0.93863</cdr:x>
      <cdr:y>0.20376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976222" y="777600"/>
          <a:ext cx="1476138" cy="36540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Vehicle</a:t>
          </a:r>
          <a:r>
            <a:rPr lang="en-GB" sz="1200" baseline="0" dirty="0"/>
            <a:t> production</a:t>
          </a:r>
          <a:endParaRPr lang="en-GB" sz="1200" dirty="0"/>
        </a:p>
      </cdr:txBody>
    </cdr:sp>
  </cdr:relSizeAnchor>
  <cdr:relSizeAnchor xmlns:cdr="http://schemas.openxmlformats.org/drawingml/2006/chartDrawing">
    <cdr:from>
      <cdr:x>0.75175</cdr:x>
      <cdr:y>0.18882</cdr:y>
    </cdr:from>
    <cdr:to>
      <cdr:x>0.94439</cdr:x>
      <cdr:y>0.24044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968602" y="1059180"/>
          <a:ext cx="1529478" cy="28956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Battery </a:t>
          </a:r>
          <a:r>
            <a:rPr lang="en-GB" sz="1200" baseline="0" dirty="0"/>
            <a:t>production</a:t>
          </a:r>
          <a:endParaRPr lang="en-GB" sz="12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0.72013</cdr:x>
      <cdr:y>0.03882</cdr:y>
    </cdr:from>
    <cdr:to>
      <cdr:x>0.95303</cdr:x>
      <cdr:y>0.24186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717555" y="217762"/>
          <a:ext cx="1849103" cy="113895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0.75349</cdr:x>
      <cdr:y>0.04648</cdr:y>
    </cdr:from>
    <cdr:to>
      <cdr:x>0.94919</cdr:x>
      <cdr:y>0.091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982411" y="260725"/>
          <a:ext cx="1553768" cy="249738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 smtClean="0"/>
            <a:t>EOL</a:t>
          </a:r>
          <a:endParaRPr lang="en-GB" sz="1200" dirty="0"/>
        </a:p>
      </cdr:txBody>
    </cdr:sp>
  </cdr:relSizeAnchor>
  <cdr:relSizeAnchor xmlns:cdr="http://schemas.openxmlformats.org/drawingml/2006/chartDrawing">
    <cdr:from>
      <cdr:x>0.75299</cdr:x>
      <cdr:y>0.09379</cdr:y>
    </cdr:from>
    <cdr:to>
      <cdr:x>0.85513</cdr:x>
      <cdr:y>0.13183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978441" y="526140"/>
          <a:ext cx="810978" cy="21336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Use</a:t>
          </a:r>
        </a:p>
      </cdr:txBody>
    </cdr:sp>
  </cdr:relSizeAnchor>
  <cdr:relSizeAnchor xmlns:cdr="http://schemas.openxmlformats.org/drawingml/2006/chartDrawing">
    <cdr:from>
      <cdr:x>0.75271</cdr:x>
      <cdr:y>0.13862</cdr:y>
    </cdr:from>
    <cdr:to>
      <cdr:x>0.93863</cdr:x>
      <cdr:y>0.20376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976222" y="777600"/>
          <a:ext cx="1476138" cy="36540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Vehicle</a:t>
          </a:r>
          <a:r>
            <a:rPr lang="en-GB" sz="1200" baseline="0" dirty="0"/>
            <a:t> production</a:t>
          </a:r>
          <a:endParaRPr lang="en-GB" sz="1200" dirty="0"/>
        </a:p>
      </cdr:txBody>
    </cdr:sp>
  </cdr:relSizeAnchor>
  <cdr:relSizeAnchor xmlns:cdr="http://schemas.openxmlformats.org/drawingml/2006/chartDrawing">
    <cdr:from>
      <cdr:x>0.75175</cdr:x>
      <cdr:y>0.18882</cdr:y>
    </cdr:from>
    <cdr:to>
      <cdr:x>0.94439</cdr:x>
      <cdr:y>0.24044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968602" y="1059180"/>
          <a:ext cx="1529478" cy="28956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Battery </a:t>
          </a:r>
          <a:r>
            <a:rPr lang="en-GB" sz="1200" baseline="0" dirty="0"/>
            <a:t>production</a:t>
          </a:r>
          <a:endParaRPr lang="en-GB" sz="12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0.72013</cdr:x>
      <cdr:y>0.03882</cdr:y>
    </cdr:from>
    <cdr:to>
      <cdr:x>0.95303</cdr:x>
      <cdr:y>0.24186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717555" y="217762"/>
          <a:ext cx="1849103" cy="113895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0.75349</cdr:x>
      <cdr:y>0.04648</cdr:y>
    </cdr:from>
    <cdr:to>
      <cdr:x>0.94919</cdr:x>
      <cdr:y>0.091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982411" y="260725"/>
          <a:ext cx="1553768" cy="249738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 smtClean="0"/>
            <a:t>EOL</a:t>
          </a:r>
          <a:endParaRPr lang="en-GB" sz="1200" dirty="0"/>
        </a:p>
      </cdr:txBody>
    </cdr:sp>
  </cdr:relSizeAnchor>
  <cdr:relSizeAnchor xmlns:cdr="http://schemas.openxmlformats.org/drawingml/2006/chartDrawing">
    <cdr:from>
      <cdr:x>0.75299</cdr:x>
      <cdr:y>0.09379</cdr:y>
    </cdr:from>
    <cdr:to>
      <cdr:x>0.85513</cdr:x>
      <cdr:y>0.13183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978441" y="526140"/>
          <a:ext cx="810978" cy="21336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Use</a:t>
          </a:r>
        </a:p>
      </cdr:txBody>
    </cdr:sp>
  </cdr:relSizeAnchor>
  <cdr:relSizeAnchor xmlns:cdr="http://schemas.openxmlformats.org/drawingml/2006/chartDrawing">
    <cdr:from>
      <cdr:x>0.75271</cdr:x>
      <cdr:y>0.13862</cdr:y>
    </cdr:from>
    <cdr:to>
      <cdr:x>0.93863</cdr:x>
      <cdr:y>0.20376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976222" y="777600"/>
          <a:ext cx="1476138" cy="36540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Vehicle</a:t>
          </a:r>
          <a:r>
            <a:rPr lang="en-GB" sz="1200" baseline="0" dirty="0"/>
            <a:t> production</a:t>
          </a:r>
          <a:endParaRPr lang="en-GB" sz="1200" dirty="0"/>
        </a:p>
      </cdr:txBody>
    </cdr:sp>
  </cdr:relSizeAnchor>
  <cdr:relSizeAnchor xmlns:cdr="http://schemas.openxmlformats.org/drawingml/2006/chartDrawing">
    <cdr:from>
      <cdr:x>0.75175</cdr:x>
      <cdr:y>0.18882</cdr:y>
    </cdr:from>
    <cdr:to>
      <cdr:x>0.94439</cdr:x>
      <cdr:y>0.24044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968602" y="1059180"/>
          <a:ext cx="1529478" cy="28956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Battery </a:t>
          </a:r>
          <a:r>
            <a:rPr lang="en-GB" sz="1200" baseline="0" dirty="0"/>
            <a:t>production</a:t>
          </a:r>
          <a:endParaRPr lang="en-GB" sz="12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0.66885</cdr:x>
      <cdr:y>0.31766</cdr:y>
    </cdr:from>
    <cdr:to>
      <cdr:x>0.66885</cdr:x>
      <cdr:y>0.88227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5639002" y="1511165"/>
          <a:ext cx="0" cy="2685945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chemeClr val="tx1"/>
          </a:solidFill>
          <a:prstDash val="dash"/>
          <a:head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0.8824</cdr:x>
      <cdr:y>0.25242</cdr:y>
    </cdr:from>
    <cdr:to>
      <cdr:x>0.8824</cdr:x>
      <cdr:y>0.88302</cdr:y>
    </cdr:to>
    <cdr:cxnSp macro="">
      <cdr:nvCxnSpPr>
        <cdr:cNvPr id="6" name="Straight Connector 5"/>
        <cdr:cNvCxnSpPr/>
      </cdr:nvCxnSpPr>
      <cdr:spPr>
        <a:xfrm xmlns:a="http://schemas.openxmlformats.org/drawingml/2006/main" flipH="1">
          <a:off x="7439470" y="1200808"/>
          <a:ext cx="0" cy="2999896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chemeClr val="tx1"/>
          </a:solidFill>
          <a:prstDash val="dash"/>
          <a:head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0.09076</cdr:x>
      <cdr:y>0.31722</cdr:y>
    </cdr:from>
    <cdr:to>
      <cdr:x>0.6676</cdr:x>
      <cdr:y>0.31722</cdr:y>
    </cdr:to>
    <cdr:cxnSp macro="">
      <cdr:nvCxnSpPr>
        <cdr:cNvPr id="8" name="Straight Connector 7"/>
        <cdr:cNvCxnSpPr/>
      </cdr:nvCxnSpPr>
      <cdr:spPr>
        <a:xfrm xmlns:a="http://schemas.openxmlformats.org/drawingml/2006/main" flipH="1">
          <a:off x="765193" y="1509073"/>
          <a:ext cx="4863309" cy="0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chemeClr val="tx1"/>
          </a:solidFill>
          <a:prstDash val="dash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0.09155</cdr:x>
      <cdr:y>0.24771</cdr:y>
    </cdr:from>
    <cdr:to>
      <cdr:x>0.88067</cdr:x>
      <cdr:y>0.24771</cdr:y>
    </cdr:to>
    <cdr:cxnSp macro="">
      <cdr:nvCxnSpPr>
        <cdr:cNvPr id="10" name="Straight Connector 9"/>
        <cdr:cNvCxnSpPr/>
      </cdr:nvCxnSpPr>
      <cdr:spPr>
        <a:xfrm xmlns:a="http://schemas.openxmlformats.org/drawingml/2006/main" flipH="1" flipV="1">
          <a:off x="771853" y="1178403"/>
          <a:ext cx="6653032" cy="0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chemeClr val="tx1"/>
          </a:solidFill>
          <a:prstDash val="dash"/>
          <a:headEnd type="non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0.27266</cdr:x>
      <cdr:y>0.43933</cdr:y>
    </cdr:from>
    <cdr:to>
      <cdr:x>0.27266</cdr:x>
      <cdr:y>0.88661</cdr:y>
    </cdr:to>
    <cdr:cxnSp macro="">
      <cdr:nvCxnSpPr>
        <cdr:cNvPr id="14" name="Straight Connector 13"/>
        <cdr:cNvCxnSpPr/>
      </cdr:nvCxnSpPr>
      <cdr:spPr>
        <a:xfrm xmlns:a="http://schemas.openxmlformats.org/drawingml/2006/main">
          <a:off x="2298778" y="2089977"/>
          <a:ext cx="0" cy="2127787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chemeClr val="tx1"/>
          </a:solidFill>
          <a:prstDash val="dash"/>
          <a:head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0.09082</cdr:x>
      <cdr:y>0.43686</cdr:y>
    </cdr:from>
    <cdr:to>
      <cdr:x>0.26969</cdr:x>
      <cdr:y>0.43686</cdr:y>
    </cdr:to>
    <cdr:cxnSp macro="">
      <cdr:nvCxnSpPr>
        <cdr:cNvPr id="15" name="Straight Connector 14"/>
        <cdr:cNvCxnSpPr/>
      </cdr:nvCxnSpPr>
      <cdr:spPr>
        <a:xfrm xmlns:a="http://schemas.openxmlformats.org/drawingml/2006/main" flipH="1" flipV="1">
          <a:off x="765669" y="2078202"/>
          <a:ext cx="1508048" cy="0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chemeClr val="tx1"/>
          </a:solidFill>
          <a:prstDash val="dash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0.5166</cdr:x>
      <cdr:y>0.36211</cdr:y>
    </cdr:from>
    <cdr:to>
      <cdr:x>0.5166</cdr:x>
      <cdr:y>0.88272</cdr:y>
    </cdr:to>
    <cdr:cxnSp macro="">
      <cdr:nvCxnSpPr>
        <cdr:cNvPr id="16" name="Straight Connector 15"/>
        <cdr:cNvCxnSpPr/>
      </cdr:nvCxnSpPr>
      <cdr:spPr>
        <a:xfrm xmlns:a="http://schemas.openxmlformats.org/drawingml/2006/main">
          <a:off x="4355445" y="1722622"/>
          <a:ext cx="0" cy="2476630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chemeClr val="tx1"/>
          </a:solidFill>
          <a:prstDash val="dash"/>
          <a:head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0.09082</cdr:x>
      <cdr:y>0.36329</cdr:y>
    </cdr:from>
    <cdr:to>
      <cdr:x>0.51583</cdr:x>
      <cdr:y>0.36329</cdr:y>
    </cdr:to>
    <cdr:cxnSp macro="">
      <cdr:nvCxnSpPr>
        <cdr:cNvPr id="17" name="Straight Connector 16"/>
        <cdr:cNvCxnSpPr/>
      </cdr:nvCxnSpPr>
      <cdr:spPr>
        <a:xfrm xmlns:a="http://schemas.openxmlformats.org/drawingml/2006/main" flipH="1">
          <a:off x="765699" y="1728241"/>
          <a:ext cx="3583238" cy="0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chemeClr val="tx1"/>
          </a:solidFill>
          <a:prstDash val="dash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0.18826</cdr:x>
      <cdr:y>0.66112</cdr:y>
    </cdr:from>
    <cdr:to>
      <cdr:x>0.28594</cdr:x>
      <cdr:y>0.71679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08367" y="3375364"/>
          <a:ext cx="886390" cy="284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400" dirty="0"/>
            <a:t>mini car</a:t>
          </a:r>
        </a:p>
      </cdr:txBody>
    </cdr:sp>
  </cdr:relSizeAnchor>
  <cdr:relSizeAnchor xmlns:cdr="http://schemas.openxmlformats.org/drawingml/2006/chartDrawing">
    <cdr:from>
      <cdr:x>0.40781</cdr:x>
      <cdr:y>0.66433</cdr:y>
    </cdr:from>
    <cdr:to>
      <cdr:x>0.52345</cdr:x>
      <cdr:y>0.72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3700720" y="3391751"/>
          <a:ext cx="1049364" cy="284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400" dirty="0"/>
            <a:t>medium car</a:t>
          </a:r>
        </a:p>
      </cdr:txBody>
    </cdr:sp>
  </cdr:relSizeAnchor>
  <cdr:relSizeAnchor xmlns:cdr="http://schemas.openxmlformats.org/drawingml/2006/chartDrawing">
    <cdr:from>
      <cdr:x>0.58054</cdr:x>
      <cdr:y>0.66264</cdr:y>
    </cdr:from>
    <cdr:to>
      <cdr:x>0.69618</cdr:x>
      <cdr:y>0.71831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5268230" y="3383137"/>
          <a:ext cx="1049364" cy="284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400" dirty="0"/>
            <a:t>large car</a:t>
          </a:r>
        </a:p>
      </cdr:txBody>
    </cdr:sp>
  </cdr:relSizeAnchor>
  <cdr:relSizeAnchor xmlns:cdr="http://schemas.openxmlformats.org/drawingml/2006/chartDrawing">
    <cdr:from>
      <cdr:x>0.78721</cdr:x>
      <cdr:y>0.66433</cdr:y>
    </cdr:from>
    <cdr:to>
      <cdr:x>0.90285</cdr:x>
      <cdr:y>0.72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7143644" y="3391750"/>
          <a:ext cx="1049364" cy="284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400" dirty="0">
              <a:solidFill>
                <a:sysClr val="windowText" lastClr="000000"/>
              </a:solidFill>
            </a:rPr>
            <a:t>luxury car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0.72013</cdr:x>
      <cdr:y>0.03882</cdr:y>
    </cdr:from>
    <cdr:to>
      <cdr:x>0.95303</cdr:x>
      <cdr:y>0.24186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717555" y="217762"/>
          <a:ext cx="1849103" cy="113895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0.75349</cdr:x>
      <cdr:y>0.04648</cdr:y>
    </cdr:from>
    <cdr:to>
      <cdr:x>0.94919</cdr:x>
      <cdr:y>0.091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982411" y="260725"/>
          <a:ext cx="1553768" cy="249738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 smtClean="0"/>
            <a:t>EOL</a:t>
          </a:r>
          <a:endParaRPr lang="en-GB" sz="1200" dirty="0"/>
        </a:p>
      </cdr:txBody>
    </cdr:sp>
  </cdr:relSizeAnchor>
  <cdr:relSizeAnchor xmlns:cdr="http://schemas.openxmlformats.org/drawingml/2006/chartDrawing">
    <cdr:from>
      <cdr:x>0.75299</cdr:x>
      <cdr:y>0.09379</cdr:y>
    </cdr:from>
    <cdr:to>
      <cdr:x>0.85513</cdr:x>
      <cdr:y>0.13183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978441" y="526140"/>
          <a:ext cx="810978" cy="21336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Use</a:t>
          </a:r>
        </a:p>
      </cdr:txBody>
    </cdr:sp>
  </cdr:relSizeAnchor>
  <cdr:relSizeAnchor xmlns:cdr="http://schemas.openxmlformats.org/drawingml/2006/chartDrawing">
    <cdr:from>
      <cdr:x>0.75271</cdr:x>
      <cdr:y>0.13862</cdr:y>
    </cdr:from>
    <cdr:to>
      <cdr:x>0.93863</cdr:x>
      <cdr:y>0.20376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976222" y="777600"/>
          <a:ext cx="1476138" cy="36540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Vehicle</a:t>
          </a:r>
          <a:r>
            <a:rPr lang="en-GB" sz="1200" baseline="0" dirty="0"/>
            <a:t> production</a:t>
          </a:r>
          <a:endParaRPr lang="en-GB" sz="1200" dirty="0"/>
        </a:p>
      </cdr:txBody>
    </cdr:sp>
  </cdr:relSizeAnchor>
  <cdr:relSizeAnchor xmlns:cdr="http://schemas.openxmlformats.org/drawingml/2006/chartDrawing">
    <cdr:from>
      <cdr:x>0.75175</cdr:x>
      <cdr:y>0.18882</cdr:y>
    </cdr:from>
    <cdr:to>
      <cdr:x>0.94439</cdr:x>
      <cdr:y>0.24044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968602" y="1059180"/>
          <a:ext cx="1529478" cy="28956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Battery </a:t>
          </a:r>
          <a:r>
            <a:rPr lang="en-GB" sz="1200" baseline="0" dirty="0"/>
            <a:t>production</a:t>
          </a:r>
          <a:endParaRPr lang="en-GB" sz="12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0.72013</cdr:x>
      <cdr:y>0.03882</cdr:y>
    </cdr:from>
    <cdr:to>
      <cdr:x>0.95303</cdr:x>
      <cdr:y>0.24186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717555" y="217762"/>
          <a:ext cx="1849103" cy="113895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0.75349</cdr:x>
      <cdr:y>0.04648</cdr:y>
    </cdr:from>
    <cdr:to>
      <cdr:x>0.94919</cdr:x>
      <cdr:y>0.091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982411" y="260725"/>
          <a:ext cx="1553768" cy="249738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 smtClean="0"/>
            <a:t>EOL</a:t>
          </a:r>
          <a:endParaRPr lang="en-GB" sz="1200" dirty="0"/>
        </a:p>
      </cdr:txBody>
    </cdr:sp>
  </cdr:relSizeAnchor>
  <cdr:relSizeAnchor xmlns:cdr="http://schemas.openxmlformats.org/drawingml/2006/chartDrawing">
    <cdr:from>
      <cdr:x>0.75299</cdr:x>
      <cdr:y>0.09379</cdr:y>
    </cdr:from>
    <cdr:to>
      <cdr:x>0.85513</cdr:x>
      <cdr:y>0.13183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978441" y="526140"/>
          <a:ext cx="810978" cy="21336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Use</a:t>
          </a:r>
        </a:p>
      </cdr:txBody>
    </cdr:sp>
  </cdr:relSizeAnchor>
  <cdr:relSizeAnchor xmlns:cdr="http://schemas.openxmlformats.org/drawingml/2006/chartDrawing">
    <cdr:from>
      <cdr:x>0.75271</cdr:x>
      <cdr:y>0.13862</cdr:y>
    </cdr:from>
    <cdr:to>
      <cdr:x>0.93863</cdr:x>
      <cdr:y>0.20376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976222" y="777600"/>
          <a:ext cx="1476138" cy="36540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Vehicle</a:t>
          </a:r>
          <a:r>
            <a:rPr lang="en-GB" sz="1200" baseline="0" dirty="0"/>
            <a:t> production</a:t>
          </a:r>
          <a:endParaRPr lang="en-GB" sz="1200" dirty="0"/>
        </a:p>
      </cdr:txBody>
    </cdr:sp>
  </cdr:relSizeAnchor>
  <cdr:relSizeAnchor xmlns:cdr="http://schemas.openxmlformats.org/drawingml/2006/chartDrawing">
    <cdr:from>
      <cdr:x>0.75175</cdr:x>
      <cdr:y>0.18882</cdr:y>
    </cdr:from>
    <cdr:to>
      <cdr:x>0.94439</cdr:x>
      <cdr:y>0.24044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968602" y="1059180"/>
          <a:ext cx="1529478" cy="28956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Battery </a:t>
          </a:r>
          <a:r>
            <a:rPr lang="en-GB" sz="1200" baseline="0" dirty="0"/>
            <a:t>production</a:t>
          </a:r>
          <a:endParaRPr lang="en-GB" sz="12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0.72013</cdr:x>
      <cdr:y>0.03882</cdr:y>
    </cdr:from>
    <cdr:to>
      <cdr:x>0.95303</cdr:x>
      <cdr:y>0.24186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717555" y="217762"/>
          <a:ext cx="1849103" cy="113895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0.75349</cdr:x>
      <cdr:y>0.04648</cdr:y>
    </cdr:from>
    <cdr:to>
      <cdr:x>0.94919</cdr:x>
      <cdr:y>0.091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982411" y="260725"/>
          <a:ext cx="1553768" cy="249738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 smtClean="0"/>
            <a:t>EOL</a:t>
          </a:r>
          <a:endParaRPr lang="en-GB" sz="1200" dirty="0"/>
        </a:p>
      </cdr:txBody>
    </cdr:sp>
  </cdr:relSizeAnchor>
  <cdr:relSizeAnchor xmlns:cdr="http://schemas.openxmlformats.org/drawingml/2006/chartDrawing">
    <cdr:from>
      <cdr:x>0.75299</cdr:x>
      <cdr:y>0.09379</cdr:y>
    </cdr:from>
    <cdr:to>
      <cdr:x>0.85513</cdr:x>
      <cdr:y>0.13183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978441" y="526140"/>
          <a:ext cx="810978" cy="21336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Use</a:t>
          </a:r>
        </a:p>
      </cdr:txBody>
    </cdr:sp>
  </cdr:relSizeAnchor>
  <cdr:relSizeAnchor xmlns:cdr="http://schemas.openxmlformats.org/drawingml/2006/chartDrawing">
    <cdr:from>
      <cdr:x>0.75271</cdr:x>
      <cdr:y>0.13862</cdr:y>
    </cdr:from>
    <cdr:to>
      <cdr:x>0.93863</cdr:x>
      <cdr:y>0.20376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976222" y="777600"/>
          <a:ext cx="1476138" cy="36540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Vehicle</a:t>
          </a:r>
          <a:r>
            <a:rPr lang="en-GB" sz="1200" baseline="0" dirty="0"/>
            <a:t> production</a:t>
          </a:r>
          <a:endParaRPr lang="en-GB" sz="1200" dirty="0"/>
        </a:p>
      </cdr:txBody>
    </cdr:sp>
  </cdr:relSizeAnchor>
  <cdr:relSizeAnchor xmlns:cdr="http://schemas.openxmlformats.org/drawingml/2006/chartDrawing">
    <cdr:from>
      <cdr:x>0.75175</cdr:x>
      <cdr:y>0.18882</cdr:y>
    </cdr:from>
    <cdr:to>
      <cdr:x>0.94439</cdr:x>
      <cdr:y>0.24044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968602" y="1059180"/>
          <a:ext cx="1529478" cy="28956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Battery </a:t>
          </a:r>
          <a:r>
            <a:rPr lang="en-GB" sz="1200" baseline="0" dirty="0"/>
            <a:t>production</a:t>
          </a:r>
          <a:endParaRPr lang="en-GB" sz="12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0.72013</cdr:x>
      <cdr:y>0.03882</cdr:y>
    </cdr:from>
    <cdr:to>
      <cdr:x>0.95303</cdr:x>
      <cdr:y>0.24186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717555" y="217762"/>
          <a:ext cx="1849103" cy="113895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0.75349</cdr:x>
      <cdr:y>0.04648</cdr:y>
    </cdr:from>
    <cdr:to>
      <cdr:x>0.94919</cdr:x>
      <cdr:y>0.091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982411" y="260725"/>
          <a:ext cx="1553768" cy="249738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 smtClean="0"/>
            <a:t>EOL</a:t>
          </a:r>
          <a:endParaRPr lang="en-GB" sz="1200" dirty="0"/>
        </a:p>
      </cdr:txBody>
    </cdr:sp>
  </cdr:relSizeAnchor>
  <cdr:relSizeAnchor xmlns:cdr="http://schemas.openxmlformats.org/drawingml/2006/chartDrawing">
    <cdr:from>
      <cdr:x>0.75299</cdr:x>
      <cdr:y>0.09379</cdr:y>
    </cdr:from>
    <cdr:to>
      <cdr:x>0.85513</cdr:x>
      <cdr:y>0.13183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978441" y="526140"/>
          <a:ext cx="810978" cy="21336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Use</a:t>
          </a:r>
        </a:p>
      </cdr:txBody>
    </cdr:sp>
  </cdr:relSizeAnchor>
  <cdr:relSizeAnchor xmlns:cdr="http://schemas.openxmlformats.org/drawingml/2006/chartDrawing">
    <cdr:from>
      <cdr:x>0.75271</cdr:x>
      <cdr:y>0.13862</cdr:y>
    </cdr:from>
    <cdr:to>
      <cdr:x>0.93863</cdr:x>
      <cdr:y>0.20376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976222" y="777600"/>
          <a:ext cx="1476138" cy="36540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Vehicle</a:t>
          </a:r>
          <a:r>
            <a:rPr lang="en-GB" sz="1200" baseline="0" dirty="0"/>
            <a:t> production</a:t>
          </a:r>
          <a:endParaRPr lang="en-GB" sz="1200" dirty="0"/>
        </a:p>
      </cdr:txBody>
    </cdr:sp>
  </cdr:relSizeAnchor>
  <cdr:relSizeAnchor xmlns:cdr="http://schemas.openxmlformats.org/drawingml/2006/chartDrawing">
    <cdr:from>
      <cdr:x>0.75175</cdr:x>
      <cdr:y>0.18882</cdr:y>
    </cdr:from>
    <cdr:to>
      <cdr:x>0.94439</cdr:x>
      <cdr:y>0.24044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968602" y="1059180"/>
          <a:ext cx="1529478" cy="28956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dirty="0"/>
            <a:t>Battery </a:t>
          </a:r>
          <a:r>
            <a:rPr lang="en-GB" sz="1200" baseline="0" dirty="0"/>
            <a:t>production</a:t>
          </a:r>
          <a:endParaRPr lang="en-GB" sz="1200" dirty="0"/>
        </a:p>
      </cdr:txBody>
    </cdr:sp>
  </cdr:relSizeAnchor>
  <cdr:relSizeAnchor xmlns:cdr="http://schemas.openxmlformats.org/drawingml/2006/chartDrawing">
    <cdr:from>
      <cdr:x>0.12459</cdr:x>
      <cdr:y>0.0449</cdr:y>
    </cdr:from>
    <cdr:to>
      <cdr:x>0.47949</cdr:x>
      <cdr:y>0.20125</cdr:y>
    </cdr:to>
    <cdr:pic>
      <cdr:nvPicPr>
        <cdr:cNvPr id="7" name="Picture 6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7628" t="42131" r="7342" b="24349"/>
        <a:stretch xmlns:a="http://schemas.openxmlformats.org/drawingml/2006/main"/>
      </cdr:blipFill>
      <cdr:spPr>
        <a:xfrm xmlns:a="http://schemas.openxmlformats.org/drawingml/2006/main">
          <a:off x="989202" y="251891"/>
          <a:ext cx="2817734" cy="877034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841" cy="497683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183" y="0"/>
            <a:ext cx="2949841" cy="497683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027ECB9A-D26B-4065-86D3-FCD593C2A056}" type="datetimeFigureOut">
              <a:rPr lang="en-GB" smtClean="0"/>
              <a:t>24/08/2017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4828"/>
            <a:ext cx="2949841" cy="497683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183" y="9444828"/>
            <a:ext cx="2949841" cy="497683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EB3250E2-BCDB-4881-B048-E8087D835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64809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893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52DAFBF3-16B3-49D6-A550-1BA79A96E003}" type="datetimeFigureOut">
              <a:rPr lang="nb-NO" smtClean="0"/>
              <a:t>24.08.2017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8" tIns="45784" rIns="91568" bIns="45784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90"/>
          </a:xfrm>
          <a:prstGeom prst="rect">
            <a:avLst/>
          </a:prstGeom>
        </p:spPr>
        <p:txBody>
          <a:bodyPr vert="horz" lIns="91568" tIns="45784" rIns="91568" bIns="4578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8931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69"/>
            <a:ext cx="2949099" cy="498931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B3378D76-1BF8-4066-99FA-DE5B229C00C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726176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78D76-1BF8-4066-99FA-DE5B229C00C5}" type="slidenum">
              <a:rPr lang="nb-NO" smtClean="0"/>
              <a:t>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0624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Picture is meant</a:t>
            </a:r>
            <a:r>
              <a:rPr lang="en-US" baseline="0" smtClean="0"/>
              <a:t> for illustrative purposes only</a:t>
            </a:r>
            <a:endParaRPr lang="en-US" smtClean="0"/>
          </a:p>
          <a:p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78D76-1BF8-4066-99FA-DE5B229C00C5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4188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Picture is meant</a:t>
            </a:r>
            <a:r>
              <a:rPr lang="en-US" baseline="0" dirty="0" smtClean="0"/>
              <a:t> for illustrative purposes only</a:t>
            </a:r>
            <a:endParaRPr lang="en-US" dirty="0" smtClean="0"/>
          </a:p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78D76-1BF8-4066-99FA-DE5B229C00C5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4427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78D76-1BF8-4066-99FA-DE5B229C00C5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7536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78D76-1BF8-4066-99FA-DE5B229C00C5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3889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7187A-8B03-429A-9B74-80B214BFF00A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3543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78D76-1BF8-4066-99FA-DE5B229C00C5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1590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Hawkins et al. 2012 “</a:t>
            </a:r>
            <a:r>
              <a:rPr lang="en-US" dirty="0" smtClean="0">
                <a:effectLst/>
              </a:rPr>
              <a:t>Comparative Environmental Life Cycle Assessment of Conventional and Electric Vehicles”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78D76-1BF8-4066-99FA-DE5B229C00C5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3804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A86D2-9C70-45C0-8206-D8F76FFE3A7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55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78D76-1BF8-4066-99FA-DE5B229C00C5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6798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 is meant</a:t>
            </a:r>
            <a:r>
              <a:rPr lang="en-US" baseline="0" dirty="0" smtClean="0"/>
              <a:t> for illustrative purposes only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78D76-1BF8-4066-99FA-DE5B229C00C5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7456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93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5580" indent="-286150" defTabSz="93793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7780" indent="-228920" defTabSz="93793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8799" indent="-228920" defTabSz="93793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68229" indent="-228920" defTabSz="93793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26070" indent="-228920" defTabSz="93793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83910" indent="-228920" defTabSz="93793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41750" indent="-228920" defTabSz="93793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99590" indent="-228920" defTabSz="93793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2786FCC-A25C-43A2-B11F-F035C661B7A3}" type="slidenum">
              <a:rPr lang="nn-NO" altLang="en-US" sz="1300"/>
              <a:pPr>
                <a:spcBef>
                  <a:spcPct val="0"/>
                </a:spcBef>
              </a:pPr>
              <a:t>2</a:t>
            </a:fld>
            <a:endParaRPr lang="nn-NO" altLang="en-US" sz="13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endParaRPr lang="nb-NO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02824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Picture is meant</a:t>
            </a:r>
            <a:r>
              <a:rPr lang="en-US" baseline="0" dirty="0" smtClean="0"/>
              <a:t> for illustrative purposes only</a:t>
            </a:r>
            <a:endParaRPr lang="en-US" dirty="0" smtClean="0"/>
          </a:p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78D76-1BF8-4066-99FA-DE5B229C00C5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8097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Picture is meant</a:t>
            </a:r>
            <a:r>
              <a:rPr lang="en-US" baseline="0" dirty="0" smtClean="0"/>
              <a:t> for illustrative purposes only</a:t>
            </a:r>
            <a:endParaRPr lang="en-US" dirty="0" smtClean="0"/>
          </a:p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78D76-1BF8-4066-99FA-DE5B229C00C5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787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Picture is meant</a:t>
            </a:r>
            <a:r>
              <a:rPr lang="en-US" baseline="0" dirty="0" smtClean="0"/>
              <a:t> for illustrative purposes only</a:t>
            </a:r>
            <a:endParaRPr lang="en-US" dirty="0" smtClean="0"/>
          </a:p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78D76-1BF8-4066-99FA-DE5B229C00C5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9907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About half of the sector’s energy demand and CO2 emissions were due to the estimated one billion light duty vehicles currently in operation worldwide.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78D76-1BF8-4066-99FA-DE5B229C00C5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43577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7187A-8B03-429A-9B74-80B214BFF00A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10937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Picture is meant</a:t>
            </a:r>
            <a:r>
              <a:rPr lang="en-US" baseline="0" dirty="0" smtClean="0"/>
              <a:t> for illustrative purposes only</a:t>
            </a:r>
            <a:endParaRPr lang="en-US" dirty="0" smtClean="0"/>
          </a:p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78D76-1BF8-4066-99FA-DE5B229C00C5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6786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A86D2-9C70-45C0-8206-D8F76FFE3A7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826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A86D2-9C70-45C0-8206-D8F76FFE3A7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34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A86D2-9C70-45C0-8206-D8F76FFE3A7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9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A86D2-9C70-45C0-8206-D8F76FFE3A7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3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Picture is meant</a:t>
            </a:r>
            <a:r>
              <a:rPr lang="en-US" baseline="0" dirty="0" smtClean="0"/>
              <a:t> for illustrative purposes only</a:t>
            </a:r>
            <a:endParaRPr lang="en-US" dirty="0" smtClean="0"/>
          </a:p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78D76-1BF8-4066-99FA-DE5B229C00C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6828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Picture is meant</a:t>
            </a:r>
            <a:r>
              <a:rPr lang="en-US" baseline="0" dirty="0" smtClean="0"/>
              <a:t> for illustrative purposes only</a:t>
            </a:r>
            <a:endParaRPr lang="en-US" dirty="0" smtClean="0"/>
          </a:p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78D76-1BF8-4066-99FA-DE5B229C00C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7687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Picture is meant</a:t>
            </a:r>
            <a:r>
              <a:rPr lang="en-US" baseline="0" dirty="0" smtClean="0"/>
              <a:t> for illustrative purposes only</a:t>
            </a:r>
            <a:endParaRPr lang="en-US" dirty="0" smtClean="0"/>
          </a:p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78D76-1BF8-4066-99FA-DE5B229C00C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1452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8315" y="2677415"/>
            <a:ext cx="7772400" cy="901094"/>
          </a:xfrm>
        </p:spPr>
        <p:txBody>
          <a:bodyPr anchor="t" anchorCtr="0"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8315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1800" y="3073400"/>
            <a:ext cx="647700" cy="6985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1800" y="3073400"/>
            <a:ext cx="647700" cy="698500"/>
          </a:xfrm>
          <a:prstGeom prst="rect">
            <a:avLst/>
          </a:prstGeom>
        </p:spPr>
      </p:pic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8474800" y="6421247"/>
            <a:ext cx="342081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b="0" i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pic>
        <p:nvPicPr>
          <p:cNvPr id="4" name="Bilde 3" descr="sirkler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1"/>
          <a:stretch/>
        </p:blipFill>
        <p:spPr>
          <a:xfrm>
            <a:off x="7993703" y="511250"/>
            <a:ext cx="1151994" cy="114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image" Target="../media/image53.jpg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sla Model S Sal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25287" r="139" b="241"/>
          <a:stretch/>
        </p:blipFill>
        <p:spPr bwMode="auto">
          <a:xfrm>
            <a:off x="-12700" y="2120900"/>
            <a:ext cx="9156700" cy="474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 descr="eng_logo_n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21" y="615707"/>
            <a:ext cx="3240024" cy="710184"/>
          </a:xfrm>
          <a:prstGeom prst="rect">
            <a:avLst/>
          </a:prstGeom>
        </p:spPr>
      </p:pic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932709" y="5271988"/>
            <a:ext cx="2891669" cy="1336915"/>
          </a:xfrm>
          <a:solidFill>
            <a:schemeClr val="bg1">
              <a:lumMod val="75000"/>
              <a:alpha val="50196"/>
            </a:schemeClr>
          </a:solidFill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endParaRPr lang="en-US" altLang="en-US" sz="200" dirty="0" smtClean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002060"/>
                </a:solidFill>
              </a:rPr>
              <a:t>Life cycle assessment </a:t>
            </a:r>
            <a:r>
              <a:rPr lang="en-US" altLang="en-US" sz="2000" b="1" dirty="0">
                <a:solidFill>
                  <a:srgbClr val="002060"/>
                </a:solidFill>
              </a:rPr>
              <a:t>of </a:t>
            </a:r>
            <a:r>
              <a:rPr lang="en-US" altLang="en-US" sz="2000" b="1" dirty="0" smtClean="0">
                <a:solidFill>
                  <a:srgbClr val="002060"/>
                </a:solidFill>
              </a:rPr>
              <a:t>passenger cars</a:t>
            </a:r>
          </a:p>
          <a:p>
            <a:pPr>
              <a:spcBef>
                <a:spcPct val="0"/>
              </a:spcBef>
            </a:pPr>
            <a:endParaRPr lang="en-US" altLang="en-US" sz="600" dirty="0" smtClean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</a:pPr>
            <a:endParaRPr lang="en-US" altLang="en-US" sz="300" b="1" dirty="0" smtClean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1400" dirty="0" smtClean="0">
                <a:solidFill>
                  <a:srgbClr val="002060"/>
                </a:solidFill>
              </a:rPr>
              <a:t>Linda Ager-Wick Ellingsen</a:t>
            </a:r>
          </a:p>
          <a:p>
            <a:pPr>
              <a:spcBef>
                <a:spcPct val="0"/>
              </a:spcBef>
            </a:pPr>
            <a:r>
              <a:rPr lang="en-US" altLang="en-US" sz="1400" dirty="0" smtClean="0">
                <a:solidFill>
                  <a:srgbClr val="002060"/>
                </a:solidFill>
              </a:rPr>
              <a:t>Anders Hammer Strømman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53" y="542453"/>
            <a:ext cx="3605056" cy="78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t="42131" r="7342" b="24349"/>
          <a:stretch/>
        </p:blipFill>
        <p:spPr>
          <a:xfrm>
            <a:off x="340534" y="3878317"/>
            <a:ext cx="8267437" cy="25732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Electric </a:t>
            </a:r>
            <a:r>
              <a:rPr lang="nb-NO" dirty="0" err="1"/>
              <a:t>vehicles</a:t>
            </a:r>
            <a:endParaRPr lang="nb-NO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55600" y="1904999"/>
          <a:ext cx="8111066" cy="1667934"/>
        </p:xfrm>
        <a:graphic>
          <a:graphicData uri="http://schemas.openxmlformats.org/drawingml/2006/table">
            <a:tbl>
              <a:tblPr firstRow="1" firstCol="1" bandRow="1"/>
              <a:tblGrid>
                <a:gridCol w="1642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24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2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4201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Segment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Curb weight (kg)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Battery size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(kWh)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Driving range 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(km)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 energy consumption (Wh/km)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677">
                <a:tc>
                  <a:txBody>
                    <a:bodyPr/>
                    <a:lstStyle/>
                    <a:p>
                      <a:pPr indent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 - mini car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656">
                <a:tc>
                  <a:txBody>
                    <a:bodyPr/>
                    <a:lstStyle/>
                    <a:p>
                      <a:pPr indent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  - medium car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26.6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677">
                <a:tc>
                  <a:txBody>
                    <a:bodyPr/>
                    <a:lstStyle/>
                    <a:p>
                      <a:pPr indent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 - large car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1750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42.1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23">
                <a:tc>
                  <a:txBody>
                    <a:bodyPr/>
                    <a:lstStyle/>
                    <a:p>
                      <a:pPr indent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 - luxury car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2100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59.9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317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4106332"/>
            <a:ext cx="844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</a:t>
            </a:r>
            <a:r>
              <a:rPr lang="en-GB" dirty="0" smtClean="0"/>
              <a:t>verage </a:t>
            </a:r>
            <a:r>
              <a:rPr lang="en-GB" dirty="0"/>
              <a:t>European electricity mix </a:t>
            </a:r>
            <a:r>
              <a:rPr lang="en-GB" dirty="0" smtClean="0"/>
              <a:t>(353 </a:t>
            </a:r>
            <a:r>
              <a:rPr lang="en-GB" dirty="0"/>
              <a:t>g </a:t>
            </a:r>
            <a:r>
              <a:rPr lang="en-GB" dirty="0" smtClean="0"/>
              <a:t>CO</a:t>
            </a:r>
            <a:r>
              <a:rPr lang="en-GB" baseline="-25000" dirty="0" smtClean="0"/>
              <a:t>2</a:t>
            </a:r>
            <a:r>
              <a:rPr lang="en-GB" dirty="0" smtClean="0"/>
              <a:t>/kWh at plug, 313 </a:t>
            </a:r>
            <a:r>
              <a:rPr lang="en-GB" dirty="0"/>
              <a:t>g </a:t>
            </a:r>
            <a:r>
              <a:rPr lang="en-GB" dirty="0" smtClean="0"/>
              <a:t>CO</a:t>
            </a:r>
            <a:r>
              <a:rPr lang="en-GB" baseline="-25000" dirty="0" smtClean="0"/>
              <a:t>2</a:t>
            </a:r>
            <a:r>
              <a:rPr lang="en-GB" dirty="0" smtClean="0"/>
              <a:t>/kWh at plant)</a:t>
            </a:r>
            <a:endParaRPr lang="nb-NO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743299"/>
            <a:ext cx="844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12 years and a yearly mileage of 15,000 km, resulting in a total mileage of 180,000 km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556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609601" y="1180740"/>
          <a:ext cx="7939616" cy="5609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6088381" y="1117600"/>
            <a:ext cx="2788920" cy="574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14" name="Rectangle 13"/>
          <p:cNvSpPr/>
          <p:nvPr/>
        </p:nvSpPr>
        <p:spPr>
          <a:xfrm>
            <a:off x="5859781" y="6366934"/>
            <a:ext cx="3284219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931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609601" y="1180740"/>
          <a:ext cx="7939616" cy="5609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374650" y="119800"/>
            <a:ext cx="96456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dirty="0" err="1" smtClean="0"/>
              <a:t>Average</a:t>
            </a:r>
            <a:r>
              <a:rPr lang="nb-NO" dirty="0" smtClean="0"/>
              <a:t> </a:t>
            </a:r>
            <a:r>
              <a:rPr lang="nb-NO" dirty="0" err="1" smtClean="0"/>
              <a:t>conventional</a:t>
            </a:r>
            <a:r>
              <a:rPr lang="nb-NO" dirty="0" smtClean="0"/>
              <a:t> </a:t>
            </a:r>
            <a:r>
              <a:rPr lang="nb-NO" dirty="0" err="1" smtClean="0"/>
              <a:t>vehicles</a:t>
            </a:r>
            <a:r>
              <a:rPr lang="nb-NO" dirty="0" smtClean="0"/>
              <a:t> 2016</a:t>
            </a:r>
            <a:endParaRPr lang="nb-NO" dirty="0"/>
          </a:p>
        </p:txBody>
      </p:sp>
      <p:sp>
        <p:nvSpPr>
          <p:cNvPr id="6" name="Rectangle 5"/>
          <p:cNvSpPr/>
          <p:nvPr/>
        </p:nvSpPr>
        <p:spPr>
          <a:xfrm>
            <a:off x="6088381" y="1117600"/>
            <a:ext cx="2788920" cy="574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14" name="Rectangle 13"/>
          <p:cNvSpPr/>
          <p:nvPr/>
        </p:nvSpPr>
        <p:spPr>
          <a:xfrm>
            <a:off x="5859781" y="6366934"/>
            <a:ext cx="3284219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814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388916"/>
              </p:ext>
            </p:extLst>
          </p:nvPr>
        </p:nvGraphicFramePr>
        <p:xfrm>
          <a:off x="609601" y="1180740"/>
          <a:ext cx="7939616" cy="5609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374650" y="119800"/>
            <a:ext cx="96456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94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Sensitivity</a:t>
            </a:r>
            <a:r>
              <a:rPr lang="nb-NO" dirty="0" smtClean="0"/>
              <a:t> </a:t>
            </a:r>
            <a:r>
              <a:rPr lang="nb-NO" dirty="0" err="1" smtClean="0"/>
              <a:t>analysis</a:t>
            </a:r>
            <a:endParaRPr lang="nb-NO" dirty="0"/>
          </a:p>
        </p:txBody>
      </p:sp>
      <p:pic>
        <p:nvPicPr>
          <p:cNvPr id="6" name="Picture 5" descr="http://www.thedoghousediaries.com/dhdcomics/2009-11-16-92ac6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7" y="2315129"/>
            <a:ext cx="8874938" cy="386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4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8343380"/>
              </p:ext>
            </p:extLst>
          </p:nvPr>
        </p:nvGraphicFramePr>
        <p:xfrm>
          <a:off x="1" y="1170450"/>
          <a:ext cx="6451599" cy="5471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Sensitivity</a:t>
            </a:r>
            <a:r>
              <a:rPr lang="nb-NO" dirty="0" smtClean="0"/>
              <a:t> </a:t>
            </a:r>
            <a:r>
              <a:rPr lang="nb-NO" dirty="0" err="1" smtClean="0"/>
              <a:t>analysis</a:t>
            </a:r>
            <a:r>
              <a:rPr lang="nb-NO" dirty="0" smtClean="0"/>
              <a:t> – </a:t>
            </a:r>
            <a:r>
              <a:rPr lang="nb-NO" dirty="0" err="1" smtClean="0"/>
              <a:t>coal</a:t>
            </a:r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16" y="1650033"/>
            <a:ext cx="2628284" cy="17662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15716" y="975423"/>
            <a:ext cx="24938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World average coal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(1029 g CO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-eq/kWh)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87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1160958"/>
              </p:ext>
            </p:extLst>
          </p:nvPr>
        </p:nvGraphicFramePr>
        <p:xfrm>
          <a:off x="0" y="1170451"/>
          <a:ext cx="6451600" cy="546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Sensitivity</a:t>
            </a:r>
            <a:r>
              <a:rPr lang="nb-NO" dirty="0" smtClean="0"/>
              <a:t> </a:t>
            </a:r>
            <a:r>
              <a:rPr lang="nb-NO" dirty="0" err="1" smtClean="0"/>
              <a:t>analysis</a:t>
            </a:r>
            <a:r>
              <a:rPr lang="nb-NO" dirty="0" smtClean="0"/>
              <a:t> – </a:t>
            </a:r>
            <a:r>
              <a:rPr lang="nb-NO" dirty="0" err="1" smtClean="0"/>
              <a:t>natural</a:t>
            </a:r>
            <a:r>
              <a:rPr lang="nb-NO" dirty="0" smtClean="0"/>
              <a:t> gas</a:t>
            </a:r>
            <a:endParaRPr lang="nb-NO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664210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 dirty="0"/>
              <a:t>Ellingsen et al. (</a:t>
            </a:r>
            <a:r>
              <a:rPr lang="en-US" altLang="en-US" sz="800" dirty="0" smtClean="0"/>
              <a:t>2016)</a:t>
            </a:r>
            <a:endParaRPr lang="en-US" alt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365" y="2796411"/>
            <a:ext cx="2634635" cy="1766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9365" y="2068843"/>
            <a:ext cx="265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World average natural gas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(595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 CO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-eq/kWh)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61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0452"/>
            <a:ext cx="6451599" cy="5677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 smtClean="0"/>
              <a:t>Sensitivity</a:t>
            </a:r>
            <a:r>
              <a:rPr lang="nb-NO" dirty="0" smtClean="0"/>
              <a:t> </a:t>
            </a:r>
            <a:r>
              <a:rPr lang="nb-NO" dirty="0" err="1" smtClean="0"/>
              <a:t>analysis</a:t>
            </a:r>
            <a:r>
              <a:rPr lang="nb-NO" dirty="0" smtClean="0"/>
              <a:t> – </a:t>
            </a:r>
            <a:r>
              <a:rPr lang="nb-NO" dirty="0" err="1" smtClean="0"/>
              <a:t>wind</a:t>
            </a:r>
            <a:endParaRPr lang="nb-N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7"/>
          <a:stretch/>
        </p:blipFill>
        <p:spPr>
          <a:xfrm>
            <a:off x="598714" y="1352325"/>
            <a:ext cx="2622852" cy="1766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841179">
            <a:off x="2859560" y="5772816"/>
            <a:ext cx="3569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80k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64210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 dirty="0"/>
              <a:t>Ellingsen et al. (</a:t>
            </a:r>
            <a:r>
              <a:rPr lang="en-US" altLang="en-US" sz="800" dirty="0" smtClean="0"/>
              <a:t>2016)</a:t>
            </a:r>
            <a:endParaRPr lang="en-US" altLang="en-US" sz="36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8631505"/>
              </p:ext>
            </p:extLst>
          </p:nvPr>
        </p:nvGraphicFramePr>
        <p:xfrm>
          <a:off x="1" y="1170453"/>
          <a:ext cx="6451598" cy="5471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7"/>
          <a:stretch/>
        </p:blipFill>
        <p:spPr>
          <a:xfrm>
            <a:off x="6521148" y="4302745"/>
            <a:ext cx="2622852" cy="17662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21148" y="3578461"/>
            <a:ext cx="2493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Wind 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(21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 CO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-eq/kWh)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7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539433"/>
              </p:ext>
            </p:extLst>
          </p:nvPr>
        </p:nvGraphicFramePr>
        <p:xfrm>
          <a:off x="1" y="1174081"/>
          <a:ext cx="6451598" cy="5464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 smtClean="0"/>
              <a:t>Sensitivity</a:t>
            </a:r>
            <a:r>
              <a:rPr lang="nb-NO" dirty="0" smtClean="0"/>
              <a:t> </a:t>
            </a:r>
            <a:r>
              <a:rPr lang="nb-NO" dirty="0" err="1" smtClean="0"/>
              <a:t>analysis</a:t>
            </a:r>
            <a:r>
              <a:rPr lang="nb-NO" dirty="0" smtClean="0"/>
              <a:t> – all </a:t>
            </a:r>
            <a:r>
              <a:rPr lang="nb-NO" dirty="0" err="1" smtClean="0"/>
              <a:t>wind</a:t>
            </a:r>
            <a:endParaRPr lang="nb-NO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64210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 dirty="0"/>
              <a:t>Ellingsen et al. (</a:t>
            </a:r>
            <a:r>
              <a:rPr lang="en-US" altLang="en-US" sz="800" dirty="0" smtClean="0"/>
              <a:t>2016)</a:t>
            </a:r>
            <a:endParaRPr lang="en-US" altLang="en-US" sz="3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7"/>
          <a:stretch/>
        </p:blipFill>
        <p:spPr>
          <a:xfrm>
            <a:off x="6521148" y="4983843"/>
            <a:ext cx="2622852" cy="1766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21148" y="4276671"/>
            <a:ext cx="2493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Wind in all value chains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(17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 CO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-eq/kWh)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9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367" y="1448118"/>
            <a:ext cx="5903668" cy="5086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 smtClean="0"/>
              <a:t>Difference</a:t>
            </a:r>
            <a:r>
              <a:rPr lang="nb-NO" dirty="0" smtClean="0"/>
              <a:t> in </a:t>
            </a:r>
            <a:r>
              <a:rPr lang="nb-NO" dirty="0" err="1" smtClean="0"/>
              <a:t>emission</a:t>
            </a:r>
            <a:r>
              <a:rPr lang="nb-NO" dirty="0" smtClean="0"/>
              <a:t> due to </a:t>
            </a:r>
            <a:r>
              <a:rPr lang="nb-NO" dirty="0" err="1" smtClean="0"/>
              <a:t>size</a:t>
            </a:r>
            <a:r>
              <a:rPr lang="nb-NO" dirty="0" smtClean="0"/>
              <a:t> </a:t>
            </a:r>
            <a:r>
              <a:rPr lang="nb-NO" dirty="0" err="1" smtClean="0"/>
              <a:t>decreases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lower</a:t>
            </a:r>
            <a:r>
              <a:rPr lang="nb-NO" dirty="0" smtClean="0"/>
              <a:t> </a:t>
            </a:r>
            <a:r>
              <a:rPr lang="nb-NO" dirty="0" err="1" smtClean="0"/>
              <a:t>carbon</a:t>
            </a:r>
            <a:r>
              <a:rPr lang="nb-NO" dirty="0" smtClean="0"/>
              <a:t> </a:t>
            </a:r>
            <a:r>
              <a:rPr lang="nb-NO" dirty="0" err="1" smtClean="0"/>
              <a:t>intensity</a:t>
            </a:r>
            <a:endParaRPr lang="nb-NO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639383" y="1668780"/>
            <a:ext cx="0" cy="764523"/>
          </a:xfrm>
          <a:prstGeom prst="straightConnector1">
            <a:avLst/>
          </a:prstGeom>
          <a:ln w="9525" cap="flat" cmpd="sng" algn="ctr">
            <a:solidFill>
              <a:srgbClr val="8C5C2C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444947" y="2226195"/>
            <a:ext cx="0" cy="585585"/>
          </a:xfrm>
          <a:prstGeom prst="straightConnector1">
            <a:avLst/>
          </a:prstGeom>
          <a:ln w="9525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639383" y="5401124"/>
            <a:ext cx="0" cy="313876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584" y="5653630"/>
            <a:ext cx="220363" cy="26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2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2826"/>
            <a:ext cx="8229600" cy="1143000"/>
          </a:xfrm>
        </p:spPr>
        <p:txBody>
          <a:bodyPr>
            <a:normAutofit/>
          </a:bodyPr>
          <a:lstStyle/>
          <a:p>
            <a:r>
              <a:rPr lang="nb-NO" altLang="en-US" sz="3200" dirty="0" err="1" smtClean="0"/>
              <a:t>Good</a:t>
            </a:r>
            <a:r>
              <a:rPr lang="nb-NO" altLang="en-US" sz="3200" dirty="0" smtClean="0"/>
              <a:t> </a:t>
            </a:r>
            <a:r>
              <a:rPr lang="nb-NO" altLang="en-US" sz="3200" dirty="0" err="1" smtClean="0"/>
              <a:t>knowledge</a:t>
            </a:r>
            <a:r>
              <a:rPr lang="nb-NO" altLang="en-US" sz="3200" dirty="0" smtClean="0"/>
              <a:t> </a:t>
            </a:r>
            <a:r>
              <a:rPr lang="nb-NO" altLang="en-US" sz="3200" dirty="0" err="1" smtClean="0"/>
              <a:t>of</a:t>
            </a:r>
            <a:r>
              <a:rPr lang="nb-NO" altLang="en-US" sz="3200" dirty="0" smtClean="0"/>
              <a:t> </a:t>
            </a:r>
            <a:r>
              <a:rPr lang="nb-NO" altLang="en-US" sz="3200" dirty="0" err="1" smtClean="0"/>
              <a:t>environmental</a:t>
            </a:r>
            <a:r>
              <a:rPr lang="nb-NO" altLang="en-US" sz="3200" dirty="0" smtClean="0"/>
              <a:t> </a:t>
            </a:r>
            <a:r>
              <a:rPr lang="nb-NO" altLang="en-US" sz="3200" dirty="0" err="1" smtClean="0"/>
              <a:t>impacts</a:t>
            </a:r>
            <a:r>
              <a:rPr lang="nb-NO" altLang="en-US" sz="3200" dirty="0" smtClean="0"/>
              <a:t> </a:t>
            </a:r>
            <a:r>
              <a:rPr lang="nb-NO" altLang="en-US" sz="3200" dirty="0" err="1" smtClean="0"/>
              <a:t>of</a:t>
            </a:r>
            <a:r>
              <a:rPr lang="nb-NO" altLang="en-US" sz="3200" dirty="0" smtClean="0"/>
              <a:t> </a:t>
            </a:r>
            <a:r>
              <a:rPr lang="nb-NO" altLang="en-US" sz="3200" dirty="0" err="1" smtClean="0"/>
              <a:t>conventional</a:t>
            </a:r>
            <a:r>
              <a:rPr lang="nb-NO" altLang="en-US" sz="3200" dirty="0" smtClean="0"/>
              <a:t> </a:t>
            </a:r>
            <a:r>
              <a:rPr lang="nb-NO" altLang="en-US" sz="3200" dirty="0" err="1" smtClean="0"/>
              <a:t>vehicles</a:t>
            </a:r>
            <a:endParaRPr lang="nb-NO" altLang="en-US" sz="32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1455446" y="1565832"/>
            <a:ext cx="2018154" cy="2871349"/>
            <a:chOff x="-1498535" y="2161381"/>
            <a:chExt cx="2018154" cy="28713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98535" y="2161381"/>
              <a:ext cx="2018154" cy="286700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-1498535" y="2165724"/>
              <a:ext cx="2018154" cy="2867006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noFill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50" y="2371831"/>
            <a:ext cx="2018154" cy="28598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481" y="3148186"/>
            <a:ext cx="2018154" cy="285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GB" dirty="0" smtClean="0"/>
              <a:t>Regardless of powertrain technology, vehicle size is important</a:t>
            </a:r>
          </a:p>
          <a:p>
            <a:r>
              <a:rPr lang="en-GB" dirty="0" smtClean="0"/>
              <a:t>EVs </a:t>
            </a:r>
            <a:r>
              <a:rPr lang="en-GB" i="1" dirty="0" smtClean="0"/>
              <a:t>can</a:t>
            </a:r>
            <a:r>
              <a:rPr lang="en-GB" dirty="0" smtClean="0"/>
              <a:t> have lower lifecycle GHG emissions than ICEVs</a:t>
            </a:r>
          </a:p>
          <a:p>
            <a:r>
              <a:rPr lang="en-GB" dirty="0" smtClean="0"/>
              <a:t>A shift towards greener electricity is a positive development</a:t>
            </a:r>
            <a:endParaRPr lang="en-GB" dirty="0"/>
          </a:p>
        </p:txBody>
      </p:sp>
      <p:pic>
        <p:nvPicPr>
          <p:cNvPr id="4" name="Picture 3" descr="http://www.thedoghousediaries.com/dhdcomics/2009-11-16-92ac6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7" y="3518162"/>
            <a:ext cx="7598408" cy="330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28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0500"/>
            <a:ext cx="8229600" cy="2011199"/>
          </a:xfrm>
        </p:spPr>
        <p:txBody>
          <a:bodyPr/>
          <a:lstStyle/>
          <a:p>
            <a:pPr algn="ctr"/>
            <a:r>
              <a:rPr lang="nb-NO" dirty="0" smtClean="0"/>
              <a:t>Questions?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09" y="1236584"/>
            <a:ext cx="4743336" cy="562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5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"/>
          <p:cNvSpPr>
            <a:spLocks noGrp="1"/>
          </p:cNvSpPr>
          <p:nvPr>
            <p:ph type="title"/>
          </p:nvPr>
        </p:nvSpPr>
        <p:spPr>
          <a:xfrm>
            <a:off x="2529191" y="-137023"/>
            <a:ext cx="6614808" cy="725859"/>
          </a:xfrm>
        </p:spPr>
        <p:txBody>
          <a:bodyPr>
            <a:normAutofit/>
          </a:bodyPr>
          <a:lstStyle/>
          <a:p>
            <a:pPr algn="ctr"/>
            <a:r>
              <a:rPr lang="en-GB" sz="3200" dirty="0" smtClean="0"/>
              <a:t>NTNU Publications on e-mobility</a:t>
            </a:r>
            <a:endParaRPr lang="en-GB" sz="3200" dirty="0"/>
          </a:p>
        </p:txBody>
      </p:sp>
      <p:grpSp>
        <p:nvGrpSpPr>
          <p:cNvPr id="60" name="Group 59"/>
          <p:cNvGrpSpPr/>
          <p:nvPr/>
        </p:nvGrpSpPr>
        <p:grpSpPr>
          <a:xfrm>
            <a:off x="82318" y="645844"/>
            <a:ext cx="3508198" cy="4493947"/>
            <a:chOff x="1674813" y="1285632"/>
            <a:chExt cx="3711708" cy="5104490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0000" y="1627938"/>
              <a:ext cx="3696521" cy="4762184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4813" y="1285632"/>
              <a:ext cx="3711708" cy="322068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871084" y="1747685"/>
            <a:ext cx="3791005" cy="4325373"/>
            <a:chOff x="470058" y="2364987"/>
            <a:chExt cx="3791005" cy="4325373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058" y="2386211"/>
              <a:ext cx="3438442" cy="43041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65" name="TextBox 64"/>
            <p:cNvSpPr txBox="1"/>
            <p:nvPr/>
          </p:nvSpPr>
          <p:spPr>
            <a:xfrm>
              <a:off x="3079617" y="2364987"/>
              <a:ext cx="118144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 smtClean="0"/>
                <a:t>May 2016</a:t>
              </a:r>
              <a:endParaRPr lang="en-GB" sz="1050" dirty="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690542" y="645844"/>
            <a:ext cx="3519104" cy="4898104"/>
            <a:chOff x="-6676239" y="-266610"/>
            <a:chExt cx="3519104" cy="4898104"/>
          </a:xfrm>
        </p:grpSpPr>
        <p:grpSp>
          <p:nvGrpSpPr>
            <p:cNvPr id="67" name="Group 66"/>
            <p:cNvGrpSpPr/>
            <p:nvPr/>
          </p:nvGrpSpPr>
          <p:grpSpPr>
            <a:xfrm>
              <a:off x="-6676239" y="-266610"/>
              <a:ext cx="3519104" cy="4115491"/>
              <a:chOff x="10035103" y="2092803"/>
              <a:chExt cx="3519104" cy="4115491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10035103" y="2111378"/>
                <a:ext cx="3514576" cy="40969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46009" y="2092803"/>
                <a:ext cx="3508198" cy="283546"/>
              </a:xfrm>
              <a:prstGeom prst="rect">
                <a:avLst/>
              </a:prstGeom>
            </p:spPr>
          </p:pic>
        </p:grp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676239" y="35511"/>
              <a:ext cx="3514576" cy="4595983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6250" y="1768909"/>
            <a:ext cx="3412716" cy="450638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72" name="TextBox 71"/>
          <p:cNvSpPr txBox="1"/>
          <p:nvPr/>
        </p:nvSpPr>
        <p:spPr>
          <a:xfrm>
            <a:off x="0" y="3310418"/>
            <a:ext cx="9144000" cy="357328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altLang="en-US" sz="300" dirty="0" smtClean="0">
              <a:latin typeface="+mj-lt"/>
            </a:endParaRPr>
          </a:p>
          <a:p>
            <a:r>
              <a:rPr lang="en-US" altLang="en-US" sz="1200" dirty="0" err="1" smtClean="0">
                <a:latin typeface="+mj-lt"/>
              </a:rPr>
              <a:t>Ellingsen</a:t>
            </a:r>
            <a:r>
              <a:rPr lang="en-US" altLang="en-US" sz="1200" dirty="0">
                <a:latin typeface="+mj-lt"/>
              </a:rPr>
              <a:t>. L. A-W., </a:t>
            </a:r>
            <a:r>
              <a:rPr lang="en-US" altLang="en-US" sz="1200" dirty="0" smtClean="0">
                <a:latin typeface="+mj-lt"/>
              </a:rPr>
              <a:t>Hung, R. H., &amp; </a:t>
            </a:r>
            <a:r>
              <a:rPr lang="en-US" altLang="en-US" sz="1200" dirty="0" err="1">
                <a:latin typeface="+mj-lt"/>
              </a:rPr>
              <a:t>Strømman</a:t>
            </a:r>
            <a:r>
              <a:rPr lang="en-US" altLang="en-US" sz="1200" dirty="0">
                <a:latin typeface="+mj-lt"/>
              </a:rPr>
              <a:t>, A. H. </a:t>
            </a:r>
            <a:r>
              <a:rPr lang="en-US" sz="1200" dirty="0"/>
              <a:t>Identifying key assumptions and differences in life cycle assessment studies of lithium-ion traction batteries with focus on greenhouse gas </a:t>
            </a:r>
            <a:r>
              <a:rPr lang="en-US" sz="1200" dirty="0" smtClean="0"/>
              <a:t>emissions </a:t>
            </a:r>
            <a:r>
              <a:rPr lang="en-US" sz="1200" dirty="0" smtClean="0">
                <a:latin typeface="+mj-lt"/>
              </a:rPr>
              <a:t>(2017). </a:t>
            </a:r>
            <a:r>
              <a:rPr lang="en-US" altLang="en-US" sz="1200" i="1" dirty="0" smtClean="0">
                <a:latin typeface="+mj-lt"/>
              </a:rPr>
              <a:t>Transportation Research Part D: Transport and Environment</a:t>
            </a:r>
            <a:r>
              <a:rPr lang="en-US" altLang="en-US" sz="1200" dirty="0" smtClean="0">
                <a:latin typeface="+mj-lt"/>
              </a:rPr>
              <a:t>.</a:t>
            </a:r>
            <a:endParaRPr lang="nb-NO" sz="1200" dirty="0" smtClean="0">
              <a:latin typeface="+mj-lt"/>
            </a:endParaRPr>
          </a:p>
          <a:p>
            <a:endParaRPr lang="nb-NO" sz="1200" dirty="0" smtClean="0">
              <a:latin typeface="+mj-lt"/>
            </a:endParaRPr>
          </a:p>
          <a:p>
            <a:r>
              <a:rPr lang="en-US" altLang="en-US" sz="1200" dirty="0" err="1"/>
              <a:t>Ellingsen</a:t>
            </a:r>
            <a:r>
              <a:rPr lang="en-US" altLang="en-US" sz="1200" dirty="0"/>
              <a:t>. L. A-W., </a:t>
            </a:r>
            <a:r>
              <a:rPr lang="en-US" altLang="en-US" sz="1200" dirty="0" err="1" smtClean="0"/>
              <a:t>Majeau-Bettez</a:t>
            </a:r>
            <a:r>
              <a:rPr lang="en-US" altLang="en-US" sz="1200" dirty="0" smtClean="0"/>
              <a:t>, M., &amp; </a:t>
            </a:r>
            <a:r>
              <a:rPr lang="en-US" altLang="en-US" sz="1200" dirty="0" err="1"/>
              <a:t>Strømman</a:t>
            </a:r>
            <a:r>
              <a:rPr lang="en-US" altLang="en-US" sz="1200" dirty="0" smtClean="0"/>
              <a:t>,</a:t>
            </a:r>
            <a:r>
              <a:rPr lang="en-US" altLang="en-US" sz="1200" dirty="0"/>
              <a:t> A. H. (2015). </a:t>
            </a:r>
            <a:r>
              <a:rPr lang="en-US" sz="1200" dirty="0"/>
              <a:t>Comment on “The significance of Li-ion batteries in electric vehicle life-cycle energy and emissions and recycling's role in its reduction” in Energy &amp; Environmental </a:t>
            </a:r>
            <a:r>
              <a:rPr lang="en-US" sz="1200" dirty="0" smtClean="0"/>
              <a:t>Science. </a:t>
            </a:r>
            <a:r>
              <a:rPr lang="en-US" altLang="en-US" sz="1200" i="1" dirty="0"/>
              <a:t>The International Journal of Life Cycle Assessment</a:t>
            </a:r>
            <a:r>
              <a:rPr lang="en-US" altLang="en-US" sz="1200" i="1" dirty="0" smtClean="0"/>
              <a:t>.</a:t>
            </a:r>
            <a:endParaRPr lang="en-US" altLang="en-US" sz="1200" dirty="0" smtClean="0"/>
          </a:p>
          <a:p>
            <a:endParaRPr lang="nb-NO" sz="1200" dirty="0" smtClean="0">
              <a:latin typeface="+mj-lt"/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en-US" altLang="en-US" sz="1200" dirty="0">
                <a:latin typeface="+mj-lt"/>
              </a:rPr>
              <a:t>Singh, B., </a:t>
            </a:r>
            <a:r>
              <a:rPr lang="en-US" altLang="en-US" sz="1200" dirty="0" err="1">
                <a:latin typeface="+mj-lt"/>
              </a:rPr>
              <a:t>Ellingsen</a:t>
            </a:r>
            <a:r>
              <a:rPr lang="en-US" altLang="en-US" sz="1200" dirty="0">
                <a:latin typeface="+mj-lt"/>
              </a:rPr>
              <a:t>. L. A-W., &amp; </a:t>
            </a:r>
            <a:r>
              <a:rPr lang="en-US" altLang="en-US" sz="1200" dirty="0" err="1">
                <a:latin typeface="+mj-lt"/>
              </a:rPr>
              <a:t>Strømman</a:t>
            </a:r>
            <a:r>
              <a:rPr lang="en-US" altLang="en-US" sz="1200" dirty="0">
                <a:latin typeface="+mj-lt"/>
              </a:rPr>
              <a:t>, A. H. </a:t>
            </a:r>
            <a:r>
              <a:rPr lang="en-US" altLang="en-US" sz="1200" dirty="0" smtClean="0">
                <a:latin typeface="+mj-lt"/>
              </a:rPr>
              <a:t>(2015). </a:t>
            </a:r>
            <a:r>
              <a:rPr lang="en-US" sz="1200" dirty="0">
                <a:latin typeface="+mj-lt"/>
              </a:rPr>
              <a:t>Pathways for GHG emission reduction in Norwegian road transport sector: Perspective on consumption of passenger car transport and electricity mix</a:t>
            </a:r>
            <a:r>
              <a:rPr lang="en-US" altLang="en-US" sz="1200" dirty="0">
                <a:latin typeface="+mj-lt"/>
              </a:rPr>
              <a:t>. </a:t>
            </a:r>
            <a:r>
              <a:rPr lang="en-US" sz="1200" i="1" dirty="0">
                <a:latin typeface="+mj-lt"/>
              </a:rPr>
              <a:t>Transportation Research Part D: Transport and Environment</a:t>
            </a:r>
            <a:r>
              <a:rPr lang="en-US" sz="1200" i="1" dirty="0" smtClean="0">
                <a:latin typeface="+mj-lt"/>
              </a:rPr>
              <a:t>.</a:t>
            </a:r>
          </a:p>
          <a:p>
            <a:pPr>
              <a:lnSpc>
                <a:spcPct val="90000"/>
              </a:lnSpc>
              <a:buNone/>
              <a:defRPr/>
            </a:pPr>
            <a:endParaRPr lang="nb-NO" altLang="en-US" sz="1200" i="1" dirty="0">
              <a:latin typeface="+mj-lt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sz="1200" dirty="0">
                <a:latin typeface="+mj-lt"/>
              </a:rPr>
              <a:t>Singh, B., </a:t>
            </a:r>
            <a:r>
              <a:rPr lang="en-US" altLang="en-US" sz="1200" dirty="0" smtClean="0">
                <a:latin typeface="+mj-lt"/>
              </a:rPr>
              <a:t>Guest, G., Bright, R. M., &amp; </a:t>
            </a:r>
            <a:r>
              <a:rPr lang="en-US" altLang="en-US" sz="1200" dirty="0" err="1">
                <a:latin typeface="+mj-lt"/>
              </a:rPr>
              <a:t>Strømman</a:t>
            </a:r>
            <a:r>
              <a:rPr lang="en-US" altLang="en-US" sz="1200" dirty="0">
                <a:latin typeface="+mj-lt"/>
              </a:rPr>
              <a:t>, A. H</a:t>
            </a:r>
            <a:r>
              <a:rPr lang="en-US" altLang="en-US" sz="1200" dirty="0" smtClean="0">
                <a:latin typeface="+mj-lt"/>
              </a:rPr>
              <a:t>. (2014) Life Cycle Assessment of Electric and Fuel Cell Vehicle Transport Based on Forest Biomass. </a:t>
            </a:r>
            <a:r>
              <a:rPr lang="en-US" altLang="en-US" sz="1200" i="1" dirty="0">
                <a:latin typeface="+mj-lt"/>
              </a:rPr>
              <a:t>The International Journal of Life Cycle Assessment</a:t>
            </a:r>
            <a:r>
              <a:rPr lang="en-US" altLang="en-US" sz="1200" i="1" dirty="0" smtClean="0">
                <a:latin typeface="+mj-lt"/>
              </a:rPr>
              <a:t>.</a:t>
            </a:r>
            <a:endParaRPr lang="en-US" altLang="en-US" sz="1200" dirty="0"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en-US" sz="1200" dirty="0"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en-US" sz="1200" dirty="0">
                <a:latin typeface="+mj-lt"/>
              </a:rPr>
              <a:t>Singh, B., &amp; </a:t>
            </a:r>
            <a:r>
              <a:rPr lang="en-US" altLang="en-US" sz="1200" dirty="0" err="1">
                <a:latin typeface="+mj-lt"/>
              </a:rPr>
              <a:t>Strømman</a:t>
            </a:r>
            <a:r>
              <a:rPr lang="en-US" altLang="en-US" sz="1200" dirty="0">
                <a:latin typeface="+mj-lt"/>
              </a:rPr>
              <a:t>, A. H. (2013). Environmental assessment of electrification of road transport in Norway: Scenarios and impacts. </a:t>
            </a:r>
            <a:r>
              <a:rPr lang="en-US" altLang="en-US" sz="1200" i="1" dirty="0">
                <a:latin typeface="+mj-lt"/>
              </a:rPr>
              <a:t>Transportation Research Part D: Transport and Environment</a:t>
            </a:r>
            <a:r>
              <a:rPr lang="en-US" altLang="en-US" sz="1200" dirty="0">
                <a:latin typeface="+mj-lt"/>
              </a:rPr>
              <a:t>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en-US" sz="1200" i="1" dirty="0"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en-US" sz="1200" dirty="0">
                <a:latin typeface="+mj-lt"/>
              </a:rPr>
              <a:t>Hawkins, T. R., </a:t>
            </a:r>
            <a:r>
              <a:rPr lang="en-US" altLang="en-US" sz="1200" dirty="0" err="1">
                <a:latin typeface="+mj-lt"/>
              </a:rPr>
              <a:t>Gausen</a:t>
            </a:r>
            <a:r>
              <a:rPr lang="en-US" altLang="en-US" sz="1200" dirty="0">
                <a:latin typeface="+mj-lt"/>
              </a:rPr>
              <a:t>, O. M., &amp; </a:t>
            </a:r>
            <a:r>
              <a:rPr lang="en-US" altLang="en-US" sz="1200" dirty="0" err="1">
                <a:latin typeface="+mj-lt"/>
              </a:rPr>
              <a:t>Strømman</a:t>
            </a:r>
            <a:r>
              <a:rPr lang="en-US" altLang="en-US" sz="1200" dirty="0">
                <a:latin typeface="+mj-lt"/>
              </a:rPr>
              <a:t>, A. H. (2012). Environmental impacts of hybrid and electric vehicles—a review. </a:t>
            </a:r>
            <a:r>
              <a:rPr lang="en-US" altLang="en-US" sz="1200" i="1" dirty="0">
                <a:latin typeface="+mj-lt"/>
              </a:rPr>
              <a:t>The International Journal of Life Cycle Assessment</a:t>
            </a:r>
            <a:r>
              <a:rPr lang="en-US" altLang="en-US" sz="1200" i="1" dirty="0" smtClean="0">
                <a:latin typeface="+mj-lt"/>
              </a:rPr>
              <a:t>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en-US" sz="1200" i="1" dirty="0" smtClean="0"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en-US" sz="1200" dirty="0" err="1"/>
              <a:t>Majeau-Bettez</a:t>
            </a:r>
            <a:r>
              <a:rPr lang="en-US" altLang="en-US" sz="1200" dirty="0"/>
              <a:t>, M., </a:t>
            </a:r>
            <a:r>
              <a:rPr lang="en-US" altLang="en-US" sz="1200" dirty="0" err="1" smtClean="0"/>
              <a:t>Hawkings</a:t>
            </a:r>
            <a:r>
              <a:rPr lang="en-US" altLang="en-US" sz="1200" dirty="0" smtClean="0"/>
              <a:t>, T., &amp; </a:t>
            </a:r>
            <a:r>
              <a:rPr lang="en-US" altLang="en-US" sz="1200" dirty="0" err="1"/>
              <a:t>Strømman</a:t>
            </a:r>
            <a:r>
              <a:rPr lang="en-US" altLang="en-US" sz="1200" dirty="0"/>
              <a:t>, A. H</a:t>
            </a:r>
            <a:r>
              <a:rPr lang="en-US" altLang="en-US" sz="1200" dirty="0" smtClean="0"/>
              <a:t>. (2011) Life Cycle Environmental Assessment of Lithium-ion and Nickel Metal Hydride Batteries for Plug-in Hybrid and Battery Electric Vehicles</a:t>
            </a:r>
            <a:endParaRPr lang="en-US" altLang="en-US" sz="1200" i="1" dirty="0">
              <a:latin typeface="+mj-l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481950" y="672384"/>
            <a:ext cx="11814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October 2012</a:t>
            </a:r>
            <a:endParaRPr lang="en-GB" sz="1050" dirty="0"/>
          </a:p>
        </p:txBody>
      </p:sp>
      <p:sp>
        <p:nvSpPr>
          <p:cNvPr id="76" name="TextBox 75"/>
          <p:cNvSpPr txBox="1"/>
          <p:nvPr/>
        </p:nvSpPr>
        <p:spPr>
          <a:xfrm>
            <a:off x="6947472" y="680337"/>
            <a:ext cx="11814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November 2013</a:t>
            </a:r>
            <a:endParaRPr lang="en-GB" sz="1050" dirty="0"/>
          </a:p>
        </p:txBody>
      </p:sp>
      <p:sp>
        <p:nvSpPr>
          <p:cNvPr id="77" name="TextBox 76"/>
          <p:cNvSpPr txBox="1"/>
          <p:nvPr/>
        </p:nvSpPr>
        <p:spPr>
          <a:xfrm>
            <a:off x="8035578" y="2082935"/>
            <a:ext cx="11814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December 2016</a:t>
            </a:r>
            <a:endParaRPr lang="en-GB" sz="105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6" y="68705"/>
            <a:ext cx="1641337" cy="35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3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dirty="0" smtClean="0"/>
              <a:t>Our </a:t>
            </a:r>
            <a:r>
              <a:rPr lang="nb-NO" sz="3200" dirty="0" err="1" smtClean="0"/>
              <a:t>understanding</a:t>
            </a:r>
            <a:r>
              <a:rPr lang="nb-NO" sz="3200" dirty="0" smtClean="0"/>
              <a:t> </a:t>
            </a:r>
            <a:r>
              <a:rPr lang="nb-NO" sz="3200" dirty="0" err="1" smtClean="0"/>
              <a:t>of</a:t>
            </a:r>
            <a:r>
              <a:rPr lang="nb-NO" sz="3200" dirty="0" smtClean="0"/>
              <a:t> GHG </a:t>
            </a:r>
            <a:r>
              <a:rPr lang="nb-NO" sz="3200" dirty="0" err="1" smtClean="0"/>
              <a:t>impacts</a:t>
            </a:r>
            <a:r>
              <a:rPr lang="nb-NO" sz="3200" dirty="0" smtClean="0"/>
              <a:t> from </a:t>
            </a:r>
            <a:r>
              <a:rPr lang="nb-NO" sz="3200" dirty="0" err="1" smtClean="0"/>
              <a:t>production</a:t>
            </a:r>
            <a:r>
              <a:rPr lang="nb-NO" sz="3200" dirty="0" smtClean="0"/>
              <a:t> </a:t>
            </a:r>
            <a:r>
              <a:rPr lang="nb-NO" sz="3200" dirty="0" err="1" smtClean="0"/>
              <a:t>of</a:t>
            </a:r>
            <a:r>
              <a:rPr lang="nb-NO" sz="3200" dirty="0" smtClean="0"/>
              <a:t> Li-ion </a:t>
            </a:r>
            <a:r>
              <a:rPr lang="nb-NO" sz="3200" dirty="0" err="1" smtClean="0"/>
              <a:t>batteries</a:t>
            </a:r>
            <a:r>
              <a:rPr lang="nb-NO" sz="3200" dirty="0" smtClean="0"/>
              <a:t> is </a:t>
            </a:r>
            <a:r>
              <a:rPr lang="nb-NO" sz="3200" dirty="0" err="1" smtClean="0"/>
              <a:t>converging</a:t>
            </a:r>
            <a:endParaRPr lang="nb-NO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721446" y="1923528"/>
            <a:ext cx="588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GHG </a:t>
            </a:r>
            <a:r>
              <a:rPr lang="nb-NO" b="1" dirty="0" err="1" smtClean="0"/>
              <a:t>emissons</a:t>
            </a:r>
            <a:r>
              <a:rPr lang="nb-NO" b="1" dirty="0" smtClean="0"/>
              <a:t> from </a:t>
            </a:r>
            <a:r>
              <a:rPr lang="nb-NO" b="1" dirty="0" err="1" smtClean="0"/>
              <a:t>production</a:t>
            </a:r>
            <a:r>
              <a:rPr lang="nb-NO" b="1" dirty="0" smtClean="0"/>
              <a:t> </a:t>
            </a:r>
            <a:r>
              <a:rPr lang="nb-NO" b="1" dirty="0" err="1" smtClean="0"/>
              <a:t>of</a:t>
            </a:r>
            <a:r>
              <a:rPr lang="nb-NO" b="1" dirty="0" smtClean="0"/>
              <a:t> a 26.6 kWh Li-ion </a:t>
            </a:r>
            <a:r>
              <a:rPr lang="nb-NO" b="1" dirty="0" err="1" smtClean="0"/>
              <a:t>battery</a:t>
            </a:r>
            <a:endParaRPr lang="nb-NO" b="1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242456" y="2292860"/>
          <a:ext cx="8626352" cy="4177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2486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200" y="5540012"/>
            <a:ext cx="4806950" cy="460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1653042"/>
            <a:ext cx="8380412" cy="632607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1800" y="143475"/>
            <a:ext cx="8179844" cy="1688106"/>
          </a:xfrm>
          <a:noFill/>
        </p:spPr>
        <p:txBody>
          <a:bodyPr>
            <a:normAutofit/>
          </a:bodyPr>
          <a:lstStyle/>
          <a:p>
            <a:r>
              <a:rPr lang="nb-NO" sz="2700" dirty="0" err="1"/>
              <a:t>Cradle</a:t>
            </a:r>
            <a:r>
              <a:rPr lang="nb-NO" sz="2700" dirty="0"/>
              <a:t>-to-gate studies </a:t>
            </a:r>
            <a:r>
              <a:rPr lang="nb-NO" sz="2700" dirty="0" err="1"/>
              <a:t>of</a:t>
            </a:r>
            <a:r>
              <a:rPr lang="nb-NO" sz="2700" dirty="0"/>
              <a:t> </a:t>
            </a:r>
            <a:r>
              <a:rPr lang="nb-NO" sz="2700" dirty="0" err="1"/>
              <a:t>lithium</a:t>
            </a:r>
            <a:r>
              <a:rPr lang="nb-NO" sz="2700" dirty="0"/>
              <a:t>-ion </a:t>
            </a:r>
            <a:r>
              <a:rPr lang="nb-NO" sz="2700" dirty="0" err="1"/>
              <a:t>traction</a:t>
            </a:r>
            <a:r>
              <a:rPr lang="nb-NO" sz="2700" dirty="0"/>
              <a:t> </a:t>
            </a:r>
            <a:r>
              <a:rPr lang="nb-NO" sz="2700" dirty="0" err="1"/>
              <a:t>batteries</a:t>
            </a:r>
            <a:endParaRPr lang="nb-NO" sz="2700" dirty="0"/>
          </a:p>
        </p:txBody>
      </p:sp>
      <p:sp>
        <p:nvSpPr>
          <p:cNvPr id="2" name="Rectangle 1"/>
          <p:cNvSpPr/>
          <p:nvPr/>
        </p:nvSpPr>
        <p:spPr>
          <a:xfrm>
            <a:off x="1139868" y="2360374"/>
            <a:ext cx="7471776" cy="1897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36" y="2360374"/>
            <a:ext cx="8382727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6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225"/>
            <a:ext cx="9144000" cy="1025394"/>
          </a:xfrm>
          <a:solidFill>
            <a:schemeClr val="bg1"/>
          </a:solidFill>
        </p:spPr>
        <p:txBody>
          <a:bodyPr/>
          <a:lstStyle/>
          <a:p>
            <a:r>
              <a:rPr lang="nb-NO" dirty="0" smtClean="0"/>
              <a:t>Life </a:t>
            </a:r>
            <a:r>
              <a:rPr lang="nb-NO" dirty="0" err="1" smtClean="0"/>
              <a:t>cycle</a:t>
            </a:r>
            <a:r>
              <a:rPr lang="nb-NO" dirty="0" smtClean="0"/>
              <a:t> </a:t>
            </a:r>
            <a:r>
              <a:rPr lang="nb-NO" dirty="0" err="1" smtClean="0"/>
              <a:t>assessment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vehicles</a:t>
            </a:r>
            <a:endParaRPr lang="nb-NO" dirty="0"/>
          </a:p>
        </p:txBody>
      </p:sp>
      <p:sp>
        <p:nvSpPr>
          <p:cNvPr id="24" name="Rectangle 23"/>
          <p:cNvSpPr/>
          <p:nvPr/>
        </p:nvSpPr>
        <p:spPr>
          <a:xfrm>
            <a:off x="7808661" y="471761"/>
            <a:ext cx="2112579" cy="70818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7" name="Group 26"/>
          <p:cNvGrpSpPr/>
          <p:nvPr/>
        </p:nvGrpSpPr>
        <p:grpSpPr>
          <a:xfrm>
            <a:off x="5644581" y="1135886"/>
            <a:ext cx="3241390" cy="5457363"/>
            <a:chOff x="5751261" y="1029206"/>
            <a:chExt cx="3241390" cy="5457363"/>
          </a:xfrm>
        </p:grpSpPr>
        <p:grpSp>
          <p:nvGrpSpPr>
            <p:cNvPr id="5" name="Group 4"/>
            <p:cNvGrpSpPr/>
            <p:nvPr/>
          </p:nvGrpSpPr>
          <p:grpSpPr>
            <a:xfrm>
              <a:off x="6009815" y="1464981"/>
              <a:ext cx="2856708" cy="1703521"/>
              <a:chOff x="1628895" y="3783183"/>
              <a:chExt cx="2735107" cy="122390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628896" y="3783183"/>
                <a:ext cx="2735106" cy="40273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dirty="0" err="1" smtClean="0"/>
                  <a:t>Vehicle</a:t>
                </a:r>
                <a:r>
                  <a:rPr lang="nb-NO" dirty="0" smtClean="0"/>
                  <a:t> </a:t>
                </a:r>
                <a:r>
                  <a:rPr lang="nb-NO" dirty="0" err="1" smtClean="0"/>
                  <a:t>production</a:t>
                </a:r>
                <a:endParaRPr lang="nb-NO" dirty="0" smtClean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628895" y="4185920"/>
                <a:ext cx="2735106" cy="82117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b-NO" dirty="0" smtClean="0">
                    <a:solidFill>
                      <a:schemeClr val="accent1"/>
                    </a:solidFill>
                  </a:rPr>
                  <a:t>Material </a:t>
                </a:r>
                <a:r>
                  <a:rPr lang="nb-NO" dirty="0" err="1" smtClean="0">
                    <a:solidFill>
                      <a:schemeClr val="accent1"/>
                    </a:solidFill>
                  </a:rPr>
                  <a:t>extraction</a:t>
                </a:r>
                <a:endParaRPr lang="nb-NO" dirty="0" smtClean="0">
                  <a:solidFill>
                    <a:schemeClr val="accent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b-NO" dirty="0" smtClean="0">
                    <a:solidFill>
                      <a:schemeClr val="accent1"/>
                    </a:solidFill>
                  </a:rPr>
                  <a:t>Production </a:t>
                </a:r>
                <a:r>
                  <a:rPr lang="nb-NO" dirty="0" err="1" smtClean="0">
                    <a:solidFill>
                      <a:schemeClr val="accent1"/>
                    </a:solidFill>
                  </a:rPr>
                  <a:t>of</a:t>
                </a:r>
                <a:r>
                  <a:rPr lang="nb-NO" dirty="0" smtClean="0">
                    <a:solidFill>
                      <a:schemeClr val="accent1"/>
                    </a:solidFill>
                  </a:rPr>
                  <a:t> materials/</a:t>
                </a:r>
                <a:r>
                  <a:rPr lang="nb-NO" dirty="0" err="1" smtClean="0">
                    <a:solidFill>
                      <a:schemeClr val="accent1"/>
                    </a:solidFill>
                  </a:rPr>
                  <a:t>components</a:t>
                </a:r>
                <a:endParaRPr lang="nb-NO" dirty="0" smtClean="0">
                  <a:solidFill>
                    <a:schemeClr val="accent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b-NO" dirty="0" err="1" smtClean="0">
                    <a:solidFill>
                      <a:schemeClr val="accent1"/>
                    </a:solidFill>
                  </a:rPr>
                  <a:t>Vehicle</a:t>
                </a:r>
                <a:r>
                  <a:rPr lang="nb-NO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nb-NO" dirty="0" err="1" smtClean="0">
                    <a:solidFill>
                      <a:schemeClr val="accent1"/>
                    </a:solidFill>
                  </a:rPr>
                  <a:t>assembly</a:t>
                </a:r>
                <a:endParaRPr lang="nb-NO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009815" y="3509241"/>
              <a:ext cx="2856709" cy="1293568"/>
              <a:chOff x="910474" y="3783183"/>
              <a:chExt cx="3453528" cy="104858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910474" y="3783183"/>
                <a:ext cx="3453527" cy="40273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dirty="0" err="1" smtClean="0"/>
                  <a:t>Vehicle</a:t>
                </a:r>
                <a:r>
                  <a:rPr lang="nb-NO" dirty="0" smtClean="0"/>
                  <a:t> </a:t>
                </a:r>
                <a:r>
                  <a:rPr lang="nb-NO" dirty="0" err="1" smtClean="0"/>
                  <a:t>operation</a:t>
                </a:r>
                <a:endParaRPr lang="nb-NO" dirty="0" smtClean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10475" y="4185920"/>
                <a:ext cx="3453527" cy="64584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b-NO" dirty="0" smtClean="0">
                    <a:solidFill>
                      <a:schemeClr val="accent1"/>
                    </a:solidFill>
                  </a:rPr>
                  <a:t>Energy </a:t>
                </a:r>
                <a:r>
                  <a:rPr lang="nb-NO" dirty="0" err="1" smtClean="0">
                    <a:solidFill>
                      <a:schemeClr val="accent1"/>
                    </a:solidFill>
                  </a:rPr>
                  <a:t>use</a:t>
                </a:r>
                <a:endParaRPr lang="nb-NO" dirty="0" smtClean="0">
                  <a:solidFill>
                    <a:schemeClr val="accent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b-NO" dirty="0" err="1" smtClean="0">
                    <a:solidFill>
                      <a:schemeClr val="accent1"/>
                    </a:solidFill>
                  </a:rPr>
                  <a:t>Maintenance</a:t>
                </a:r>
                <a:endParaRPr lang="nb-NO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009816" y="5139558"/>
              <a:ext cx="2856705" cy="1233500"/>
              <a:chOff x="910474" y="3783183"/>
              <a:chExt cx="3453528" cy="99989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910474" y="3783183"/>
                <a:ext cx="3453527" cy="40273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dirty="0" smtClean="0"/>
                  <a:t>End-</a:t>
                </a:r>
                <a:r>
                  <a:rPr lang="nb-NO" dirty="0" err="1" smtClean="0"/>
                  <a:t>of</a:t>
                </a:r>
                <a:r>
                  <a:rPr lang="nb-NO" dirty="0" smtClean="0"/>
                  <a:t>-</a:t>
                </a:r>
                <a:r>
                  <a:rPr lang="nb-NO" dirty="0" err="1" smtClean="0"/>
                  <a:t>life</a:t>
                </a:r>
                <a:r>
                  <a:rPr lang="nb-NO" dirty="0" smtClean="0"/>
                  <a:t> </a:t>
                </a:r>
                <a:r>
                  <a:rPr lang="nb-NO" dirty="0" err="1" smtClean="0"/>
                  <a:t>vehicle</a:t>
                </a:r>
                <a:endParaRPr lang="nb-NO" dirty="0" smtClean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910475" y="4185920"/>
                <a:ext cx="3453527" cy="59715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b-NO" dirty="0" smtClean="0">
                    <a:solidFill>
                      <a:schemeClr val="accent1"/>
                    </a:solidFill>
                  </a:rPr>
                  <a:t>Battery </a:t>
                </a:r>
                <a:r>
                  <a:rPr lang="nb-NO" dirty="0" err="1" smtClean="0">
                    <a:solidFill>
                      <a:schemeClr val="accent1"/>
                    </a:solidFill>
                  </a:rPr>
                  <a:t>recycling</a:t>
                </a:r>
                <a:endParaRPr lang="nb-NO" dirty="0" smtClean="0">
                  <a:solidFill>
                    <a:schemeClr val="accent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b-NO" dirty="0" err="1" smtClean="0">
                    <a:solidFill>
                      <a:schemeClr val="accent1"/>
                    </a:solidFill>
                  </a:rPr>
                  <a:t>Vehicle</a:t>
                </a:r>
                <a:r>
                  <a:rPr lang="nb-NO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nb-NO" dirty="0" err="1" smtClean="0">
                    <a:solidFill>
                      <a:schemeClr val="accent1"/>
                    </a:solidFill>
                  </a:rPr>
                  <a:t>recycling</a:t>
                </a:r>
                <a:endParaRPr lang="nb-NO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5852160" y="1340704"/>
              <a:ext cx="3140491" cy="5145865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17" name="Straight Arrow Connector 16"/>
            <p:cNvCxnSpPr>
              <a:stCxn id="7" idx="2"/>
              <a:endCxn id="10" idx="0"/>
            </p:cNvCxnSpPr>
            <p:nvPr/>
          </p:nvCxnSpPr>
          <p:spPr>
            <a:xfrm>
              <a:off x="7438169" y="3168502"/>
              <a:ext cx="0" cy="34073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2"/>
              <a:endCxn id="13" idx="0"/>
            </p:cNvCxnSpPr>
            <p:nvPr/>
          </p:nvCxnSpPr>
          <p:spPr>
            <a:xfrm flipH="1">
              <a:off x="7438168" y="4802809"/>
              <a:ext cx="2" cy="3367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751261" y="1029206"/>
              <a:ext cx="23143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 err="1" smtClean="0">
                  <a:solidFill>
                    <a:schemeClr val="tx2"/>
                  </a:solidFill>
                </a:rPr>
                <a:t>Vehicle</a:t>
              </a:r>
              <a:r>
                <a:rPr lang="nb-NO" dirty="0" smtClean="0">
                  <a:solidFill>
                    <a:schemeClr val="tx2"/>
                  </a:solidFill>
                </a:rPr>
                <a:t> </a:t>
              </a:r>
              <a:r>
                <a:rPr lang="nb-NO" dirty="0" err="1" smtClean="0">
                  <a:solidFill>
                    <a:schemeClr val="tx2"/>
                  </a:solidFill>
                </a:rPr>
                <a:t>life</a:t>
              </a:r>
              <a:r>
                <a:rPr lang="nb-NO" dirty="0" smtClean="0">
                  <a:solidFill>
                    <a:schemeClr val="tx2"/>
                  </a:solidFill>
                </a:rPr>
                <a:t> </a:t>
              </a:r>
              <a:r>
                <a:rPr lang="nb-NO" dirty="0" err="1" smtClean="0">
                  <a:solidFill>
                    <a:schemeClr val="tx2"/>
                  </a:solidFill>
                </a:rPr>
                <a:t>cycle</a:t>
              </a:r>
              <a:endParaRPr lang="nb-NO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0683" y="3672049"/>
            <a:ext cx="5662454" cy="1143791"/>
            <a:chOff x="240683" y="3672049"/>
            <a:chExt cx="5662454" cy="1143791"/>
          </a:xfrm>
        </p:grpSpPr>
        <p:sp>
          <p:nvSpPr>
            <p:cNvPr id="28" name="Rectangle 27"/>
            <p:cNvSpPr/>
            <p:nvPr/>
          </p:nvSpPr>
          <p:spPr>
            <a:xfrm>
              <a:off x="536942" y="4109673"/>
              <a:ext cx="1312218" cy="57735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dirty="0" smtClean="0"/>
                <a:t>Energy </a:t>
              </a:r>
              <a:r>
                <a:rPr lang="nb-NO" dirty="0" err="1" smtClean="0"/>
                <a:t>extraction</a:t>
              </a:r>
              <a:endParaRPr lang="nb-NO" dirty="0" smtClean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308725" y="4109476"/>
              <a:ext cx="1308537" cy="57735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dirty="0" smtClean="0"/>
                <a:t>Energy </a:t>
              </a:r>
              <a:r>
                <a:rPr lang="nb-NO" dirty="0" err="1" smtClean="0"/>
                <a:t>distribution</a:t>
              </a:r>
              <a:endParaRPr lang="nb-NO" dirty="0" smtClean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076827" y="4106062"/>
              <a:ext cx="1312218" cy="57765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dirty="0" smtClean="0"/>
                <a:t>Energy </a:t>
              </a:r>
              <a:r>
                <a:rPr lang="nb-NO" dirty="0" err="1" smtClean="0"/>
                <a:t>conversion</a:t>
              </a:r>
              <a:endParaRPr lang="nb-NO" dirty="0" smtClean="0"/>
            </a:p>
          </p:txBody>
        </p:sp>
        <p:cxnSp>
          <p:nvCxnSpPr>
            <p:cNvPr id="33" name="Straight Arrow Connector 32"/>
            <p:cNvCxnSpPr>
              <a:stCxn id="28" idx="3"/>
              <a:endCxn id="30" idx="1"/>
            </p:cNvCxnSpPr>
            <p:nvPr/>
          </p:nvCxnSpPr>
          <p:spPr>
            <a:xfrm flipV="1">
              <a:off x="1849160" y="4398156"/>
              <a:ext cx="459565" cy="196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0" idx="3"/>
              <a:endCxn id="31" idx="1"/>
            </p:cNvCxnSpPr>
            <p:nvPr/>
          </p:nvCxnSpPr>
          <p:spPr>
            <a:xfrm flipV="1">
              <a:off x="3617262" y="4394890"/>
              <a:ext cx="459565" cy="3266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5389045" y="4388435"/>
              <a:ext cx="514092" cy="6455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 flipV="1">
              <a:off x="335280" y="4012696"/>
              <a:ext cx="5284072" cy="803144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40683" y="3672049"/>
              <a:ext cx="23143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 smtClean="0">
                  <a:solidFill>
                    <a:srgbClr val="C00000"/>
                  </a:solidFill>
                </a:rPr>
                <a:t>Energy </a:t>
              </a:r>
              <a:r>
                <a:rPr lang="nb-NO" dirty="0" err="1" smtClean="0">
                  <a:solidFill>
                    <a:srgbClr val="C00000"/>
                  </a:solidFill>
                </a:rPr>
                <a:t>life</a:t>
              </a:r>
              <a:r>
                <a:rPr lang="nb-NO" dirty="0" smtClean="0">
                  <a:solidFill>
                    <a:srgbClr val="C00000"/>
                  </a:solidFill>
                </a:rPr>
                <a:t> </a:t>
              </a:r>
              <a:r>
                <a:rPr lang="nb-NO" dirty="0" err="1" smtClean="0">
                  <a:solidFill>
                    <a:srgbClr val="C00000"/>
                  </a:solidFill>
                </a:rPr>
                <a:t>cycle</a:t>
              </a:r>
              <a:endParaRPr lang="nb-NO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0" y="815503"/>
            <a:ext cx="8976359" cy="5874857"/>
            <a:chOff x="0" y="815503"/>
            <a:chExt cx="8976359" cy="5874857"/>
          </a:xfrm>
        </p:grpSpPr>
        <p:sp>
          <p:nvSpPr>
            <p:cNvPr id="62" name="Rectangle 61"/>
            <p:cNvSpPr/>
            <p:nvPr/>
          </p:nvSpPr>
          <p:spPr>
            <a:xfrm flipV="1">
              <a:off x="95914" y="1135886"/>
              <a:ext cx="8880445" cy="5554474"/>
            </a:xfrm>
            <a:prstGeom prst="rect">
              <a:avLst/>
            </a:prstGeom>
            <a:noFill/>
            <a:ln w="19050">
              <a:solidFill>
                <a:schemeClr val="accent3">
                  <a:lumMod val="75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0" y="815503"/>
              <a:ext cx="23143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 smtClean="0">
                  <a:solidFill>
                    <a:schemeClr val="accent3">
                      <a:lumMod val="75000"/>
                    </a:schemeClr>
                  </a:solidFill>
                </a:rPr>
                <a:t>Complete </a:t>
              </a:r>
              <a:r>
                <a:rPr lang="nb-NO" dirty="0" err="1" smtClean="0">
                  <a:solidFill>
                    <a:schemeClr val="accent3">
                      <a:lumMod val="75000"/>
                    </a:schemeClr>
                  </a:solidFill>
                </a:rPr>
                <a:t>life</a:t>
              </a:r>
              <a:r>
                <a:rPr lang="nb-NO" dirty="0" smtClean="0">
                  <a:solidFill>
                    <a:schemeClr val="accent3">
                      <a:lumMod val="75000"/>
                    </a:schemeClr>
                  </a:solidFill>
                </a:rPr>
                <a:t> </a:t>
              </a:r>
              <a:r>
                <a:rPr lang="nb-NO" dirty="0" err="1" smtClean="0">
                  <a:solidFill>
                    <a:schemeClr val="accent3">
                      <a:lumMod val="75000"/>
                    </a:schemeClr>
                  </a:solidFill>
                </a:rPr>
                <a:t>cycle</a:t>
              </a:r>
              <a:endParaRPr lang="nb-NO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7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" y="1783408"/>
            <a:ext cx="6578600" cy="5074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 smtClean="0"/>
              <a:t>Use</a:t>
            </a:r>
            <a:r>
              <a:rPr lang="nb-NO" dirty="0" smtClean="0"/>
              <a:t> </a:t>
            </a:r>
            <a:r>
              <a:rPr lang="nb-NO" dirty="0" err="1" smtClean="0"/>
              <a:t>phase</a:t>
            </a:r>
            <a:r>
              <a:rPr lang="nb-NO" dirty="0" smtClean="0"/>
              <a:t> </a:t>
            </a:r>
            <a:r>
              <a:rPr lang="nb-NO" dirty="0" err="1" smtClean="0"/>
              <a:t>assumptions</a:t>
            </a:r>
            <a:endParaRPr lang="nb-NO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1422406"/>
            <a:ext cx="550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</a:t>
            </a:r>
            <a:r>
              <a:rPr lang="en-GB" dirty="0" smtClean="0"/>
              <a:t>verage </a:t>
            </a:r>
            <a:r>
              <a:rPr lang="en-GB" dirty="0"/>
              <a:t>European electricity mix </a:t>
            </a:r>
            <a:r>
              <a:rPr lang="en-GB" dirty="0" smtClean="0"/>
              <a:t>(313 </a:t>
            </a:r>
            <a:r>
              <a:rPr lang="en-GB" dirty="0"/>
              <a:t>g </a:t>
            </a:r>
            <a:r>
              <a:rPr lang="en-GB" dirty="0" smtClean="0"/>
              <a:t>CO</a:t>
            </a:r>
            <a:r>
              <a:rPr lang="en-GB" baseline="-25000" dirty="0" smtClean="0"/>
              <a:t>2</a:t>
            </a:r>
            <a:r>
              <a:rPr lang="en-GB" dirty="0" smtClean="0"/>
              <a:t>/kWh at plug, 353 </a:t>
            </a:r>
            <a:r>
              <a:rPr lang="en-GB" dirty="0"/>
              <a:t>g </a:t>
            </a:r>
            <a:r>
              <a:rPr lang="en-GB" dirty="0" smtClean="0"/>
              <a:t>CO</a:t>
            </a:r>
            <a:r>
              <a:rPr lang="en-GB" baseline="-25000" dirty="0" smtClean="0"/>
              <a:t>2</a:t>
            </a:r>
            <a:r>
              <a:rPr lang="en-GB" dirty="0" smtClean="0"/>
              <a:t>/kWh at plant)</a:t>
            </a:r>
            <a:endParaRPr lang="nb-NO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2059373"/>
            <a:ext cx="550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12 years and a yearly mileage of 15,000 km, resulting in a total mileage of 180,000 km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5464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6" y="936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Reduction in some impact categories but increase in others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243695" y="1156398"/>
            <a:ext cx="9059631" cy="5179511"/>
            <a:chOff x="243695" y="1369280"/>
            <a:chExt cx="9059631" cy="517951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7675" y="1369280"/>
              <a:ext cx="5525651" cy="5179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695" y="1636317"/>
              <a:ext cx="3682206" cy="963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43695" y="2866995"/>
              <a:ext cx="3293466" cy="3600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Acronyms:</a:t>
              </a:r>
            </a:p>
            <a:p>
              <a:r>
                <a:rPr lang="nb-NO" sz="1400" u="sng" dirty="0" smtClean="0"/>
                <a:t>1st </a:t>
              </a:r>
              <a:r>
                <a:rPr lang="nb-NO" sz="1400" u="sng" dirty="0" err="1" smtClean="0"/>
                <a:t>column</a:t>
              </a:r>
              <a:endParaRPr lang="en-US" sz="1400" u="sng" dirty="0"/>
            </a:p>
            <a:p>
              <a:r>
                <a:rPr lang="en-US" sz="1400" dirty="0" smtClean="0"/>
                <a:t>global </a:t>
              </a:r>
              <a:r>
                <a:rPr lang="en-US" sz="1400" dirty="0"/>
                <a:t>warming (GWP</a:t>
              </a:r>
              <a:r>
                <a:rPr lang="en-US" sz="1400" baseline="-25000" dirty="0"/>
                <a:t>100</a:t>
              </a:r>
              <a:r>
                <a:rPr lang="en-US" sz="1400" dirty="0" smtClean="0"/>
                <a:t>),</a:t>
              </a:r>
            </a:p>
            <a:p>
              <a:r>
                <a:rPr lang="en-US" sz="1400" dirty="0" smtClean="0"/>
                <a:t>terrestrial </a:t>
              </a:r>
              <a:r>
                <a:rPr lang="en-US" sz="1400" dirty="0"/>
                <a:t>acidification (TAP</a:t>
              </a:r>
              <a:r>
                <a:rPr lang="en-US" sz="1400" baseline="-25000" dirty="0"/>
                <a:t>100</a:t>
              </a:r>
              <a:r>
                <a:rPr lang="en-US" sz="1400" dirty="0" smtClean="0"/>
                <a:t>) </a:t>
              </a:r>
            </a:p>
            <a:p>
              <a:r>
                <a:rPr lang="en-US" sz="1400" dirty="0" smtClean="0"/>
                <a:t>particulate </a:t>
              </a:r>
              <a:r>
                <a:rPr lang="en-US" sz="1400" dirty="0"/>
                <a:t>matter formation (PMFP</a:t>
              </a:r>
              <a:r>
                <a:rPr lang="en-US" sz="1400" dirty="0" smtClean="0"/>
                <a:t>) </a:t>
              </a:r>
            </a:p>
            <a:p>
              <a:r>
                <a:rPr lang="en-US" sz="1400" dirty="0" smtClean="0"/>
                <a:t>photochemical </a:t>
              </a:r>
              <a:r>
                <a:rPr lang="en-US" sz="1400" dirty="0"/>
                <a:t>oxidation formation (POFP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 smtClean="0"/>
                <a:t>human </a:t>
              </a:r>
              <a:r>
                <a:rPr lang="en-US" sz="1400" dirty="0"/>
                <a:t>toxicity </a:t>
              </a:r>
              <a:r>
                <a:rPr lang="en-US" sz="1400" dirty="0" smtClean="0"/>
                <a:t>(</a:t>
              </a:r>
              <a:r>
                <a:rPr lang="en-US" sz="1400" dirty="0" err="1" smtClean="0"/>
                <a:t>HTP</a:t>
              </a:r>
              <a:r>
                <a:rPr lang="en-US" sz="1400" baseline="-25000" dirty="0" err="1" smtClean="0"/>
                <a:t>inf</a:t>
              </a:r>
              <a:r>
                <a:rPr lang="en-US" sz="1400" dirty="0" smtClean="0"/>
                <a:t>) </a:t>
              </a:r>
            </a:p>
            <a:p>
              <a:r>
                <a:rPr lang="nb-NO" sz="1400" u="sng" dirty="0" smtClean="0"/>
                <a:t>2nd </a:t>
              </a:r>
              <a:r>
                <a:rPr lang="nb-NO" sz="1400" u="sng" dirty="0" err="1" smtClean="0"/>
                <a:t>column</a:t>
              </a:r>
              <a:endParaRPr lang="en-US" sz="1400" u="sng" dirty="0" smtClean="0"/>
            </a:p>
            <a:p>
              <a:r>
                <a:rPr lang="en-US" sz="1400" dirty="0" smtClean="0"/>
                <a:t>freshwater </a:t>
              </a:r>
              <a:r>
                <a:rPr lang="en-US" sz="1400" dirty="0"/>
                <a:t>eco-toxicity (</a:t>
              </a:r>
              <a:r>
                <a:rPr lang="en-US" sz="1400" dirty="0" err="1" smtClean="0"/>
                <a:t>FETP</a:t>
              </a:r>
              <a:r>
                <a:rPr lang="en-US" sz="1400" baseline="-25000" dirty="0" err="1" smtClean="0"/>
                <a:t>inf</a:t>
              </a:r>
              <a:r>
                <a:rPr lang="en-US" sz="1400" dirty="0" smtClean="0"/>
                <a:t>) </a:t>
              </a:r>
            </a:p>
            <a:p>
              <a:r>
                <a:rPr lang="en-US" sz="1400" dirty="0" smtClean="0"/>
                <a:t>terrestrial </a:t>
              </a:r>
              <a:r>
                <a:rPr lang="en-US" sz="1400" dirty="0"/>
                <a:t>eco-toxicity (</a:t>
              </a:r>
              <a:r>
                <a:rPr lang="en-US" sz="1400" dirty="0" err="1" smtClean="0"/>
                <a:t>TETP</a:t>
              </a:r>
              <a:r>
                <a:rPr lang="en-US" sz="1400" baseline="-25000" dirty="0" err="1" smtClean="0"/>
                <a:t>inf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 smtClean="0"/>
                <a:t>freshwater </a:t>
              </a:r>
              <a:r>
                <a:rPr lang="en-US" sz="1400" dirty="0"/>
                <a:t>eutrophication (FEP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 smtClean="0"/>
                <a:t>mineral </a:t>
              </a:r>
              <a:r>
                <a:rPr lang="en-US" sz="1400" dirty="0"/>
                <a:t>resource depletion (MDP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 smtClean="0"/>
                <a:t>fossil </a:t>
              </a:r>
              <a:r>
                <a:rPr lang="en-US" sz="1400" dirty="0"/>
                <a:t>resource depletion (FDP</a:t>
              </a:r>
              <a:r>
                <a:rPr lang="en-US" sz="1400" dirty="0" smtClean="0"/>
                <a:t>)</a:t>
              </a:r>
              <a:endParaRPr lang="en-US" sz="1400" dirty="0"/>
            </a:p>
            <a:p>
              <a:endParaRPr lang="en-US" sz="1400" dirty="0"/>
            </a:p>
            <a:p>
              <a:endParaRPr lang="nb-NO" sz="32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6628755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References: Hawkins et al.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1237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3559" y="1429182"/>
            <a:ext cx="1733859" cy="2352069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anderstr\Desktop\olbannerleft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06332" y="4226730"/>
            <a:ext cx="1761086" cy="26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809" y="4617462"/>
            <a:ext cx="1763466" cy="42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559" y="5044353"/>
            <a:ext cx="1875580" cy="48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3706886"/>
              </p:ext>
            </p:extLst>
          </p:nvPr>
        </p:nvGraphicFramePr>
        <p:xfrm>
          <a:off x="670237" y="5310073"/>
          <a:ext cx="6044256" cy="1599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5076508"/>
              </p:ext>
            </p:extLst>
          </p:nvPr>
        </p:nvGraphicFramePr>
        <p:xfrm>
          <a:off x="-426791" y="4359076"/>
          <a:ext cx="7333124" cy="1706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27940" y="5827250"/>
            <a:ext cx="1761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ton CO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-eq.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32423" y="6190902"/>
            <a:ext cx="1761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g CO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-eq. / km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19"/>
            <a:ext cx="9144000" cy="149181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200" dirty="0" smtClean="0"/>
              <a:t>The battery constitute about half of the GHG emissions from vehicle manufacturing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39" y="1373621"/>
            <a:ext cx="5055412" cy="227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7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Smart </a:t>
            </a:r>
            <a:r>
              <a:rPr lang="en-GB" dirty="0" err="1" smtClean="0"/>
              <a:t>fortwo</a:t>
            </a:r>
            <a:r>
              <a:rPr lang="en-GB" dirty="0" smtClean="0"/>
              <a:t> EV LCA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500" y="1600200"/>
            <a:ext cx="50810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3" y="1581389"/>
            <a:ext cx="3411449" cy="227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2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Envelope" descr="J:\indecol\StrommanGroup\Cars benchmarking\Graphs\2010H_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76" y="1411190"/>
            <a:ext cx="7361855" cy="479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Base" descr="J:\indecol\StrommanGroup\Cars benchmarking\Graphs\Voi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76" y="1401205"/>
            <a:ext cx="7361401" cy="480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olostats" descr="J:\indecol\StrommanGroup\Cars benchmarking\Graphs\2010H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76" y="1401205"/>
            <a:ext cx="7361400" cy="480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olo" descr="J:\indecol\StrommanGroup\Cars benchmarking\Pictures\pol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824" y="1560730"/>
            <a:ext cx="1897805" cy="125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Golfstats" descr="J:\indecol\StrommanGroup\Cars benchmarking\Graphs\2010H_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76" y="1401967"/>
            <a:ext cx="7360233" cy="4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lf" descr="Golf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24" y="1560730"/>
            <a:ext cx="1901403" cy="1069539"/>
          </a:xfrm>
          <a:prstGeom prst="rect">
            <a:avLst/>
          </a:prstGeom>
        </p:spPr>
      </p:pic>
      <p:pic>
        <p:nvPicPr>
          <p:cNvPr id="1032" name="Passatstats" descr="J:\indecol\StrommanGroup\Cars benchmarking\Graphs\2010H_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76" y="1401967"/>
            <a:ext cx="7360233" cy="4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assat" descr="Passat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24" y="1560730"/>
            <a:ext cx="1901403" cy="1069539"/>
          </a:xfrm>
          <a:prstGeom prst="rect">
            <a:avLst/>
          </a:prstGeom>
        </p:spPr>
      </p:pic>
      <p:pic>
        <p:nvPicPr>
          <p:cNvPr id="1033" name="Estats" descr="J:\indecol\StrommanGroup\Cars benchmarking\Graphs\2010H_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76" y="1401967"/>
            <a:ext cx="7360233" cy="4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E" descr="J:\indecol\StrommanGroup\Cars benchmarking\Pictures\eclass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824" y="1560730"/>
            <a:ext cx="1901402" cy="126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Sstats" descr="J:\indecol\StrommanGroup\Cars benchmarking\Graphs\2010H_5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76" y="1401967"/>
            <a:ext cx="7360233" cy="4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" descr="S350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24" y="1560730"/>
            <a:ext cx="1901403" cy="1069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7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GHGs over the whole life cycle</a:t>
            </a:r>
            <a:br>
              <a:rPr lang="en-US" sz="3200" dirty="0"/>
            </a:br>
            <a:r>
              <a:rPr lang="en-US" sz="3200" dirty="0" smtClean="0"/>
              <a:t>- high </a:t>
            </a:r>
            <a:r>
              <a:rPr lang="en-US" sz="3200" dirty="0"/>
              <a:t>end of the range as of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365557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References: </a:t>
            </a:r>
            <a:r>
              <a:rPr lang="en-US" sz="800" dirty="0">
                <a:solidFill>
                  <a:prstClr val="black"/>
                </a:solidFill>
              </a:rPr>
              <a:t>Daimler AG (</a:t>
            </a:r>
            <a:r>
              <a:rPr lang="en-US" sz="800" dirty="0" smtClean="0">
                <a:solidFill>
                  <a:prstClr val="black"/>
                </a:solidFill>
              </a:rPr>
              <a:t>2009, 2009, </a:t>
            </a:r>
            <a:r>
              <a:rPr lang="en-US" sz="800" dirty="0">
                <a:solidFill>
                  <a:prstClr val="black"/>
                </a:solidFill>
              </a:rPr>
              <a:t>2012</a:t>
            </a:r>
            <a:r>
              <a:rPr lang="en-US" sz="800" dirty="0" smtClean="0">
                <a:solidFill>
                  <a:prstClr val="black"/>
                </a:solidFill>
              </a:rPr>
              <a:t>), </a:t>
            </a:r>
            <a:r>
              <a:rPr lang="en-US" sz="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Volkswagen AG </a:t>
            </a:r>
            <a:r>
              <a:rPr lang="en-US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(2010, 2012) </a:t>
            </a:r>
            <a:endParaRPr lang="en-US" sz="800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1" name="Envelope" descr="J:\indecol\StrommanGroup\Cars benchmarking\Graphs\2010H_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76" y="1401205"/>
            <a:ext cx="7361855" cy="480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21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Size</a:t>
            </a:r>
            <a:r>
              <a:rPr lang="nb-NO" dirty="0"/>
              <a:t> </a:t>
            </a:r>
            <a:r>
              <a:rPr lang="nb-NO" dirty="0" err="1"/>
              <a:t>selection</a:t>
            </a:r>
            <a:endParaRPr lang="nb-NO" dirty="0"/>
          </a:p>
        </p:txBody>
      </p:sp>
      <p:grpSp>
        <p:nvGrpSpPr>
          <p:cNvPr id="24" name="Group 23"/>
          <p:cNvGrpSpPr/>
          <p:nvPr/>
        </p:nvGrpSpPr>
        <p:grpSpPr>
          <a:xfrm>
            <a:off x="69368" y="1194348"/>
            <a:ext cx="9074632" cy="5105553"/>
            <a:chOff x="0" y="0"/>
            <a:chExt cx="8046775" cy="4909581"/>
          </a:xfrm>
        </p:grpSpPr>
        <p:graphicFrame>
          <p:nvGraphicFramePr>
            <p:cNvPr id="25" name="Chart 24"/>
            <p:cNvGraphicFramePr>
              <a:graphicFrameLocks/>
            </p:cNvGraphicFramePr>
            <p:nvPr>
              <p:extLst/>
            </p:nvPr>
          </p:nvGraphicFramePr>
          <p:xfrm>
            <a:off x="0" y="0"/>
            <a:ext cx="8046775" cy="49095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26" name="Group 25"/>
            <p:cNvGrpSpPr/>
            <p:nvPr/>
          </p:nvGrpSpPr>
          <p:grpSpPr>
            <a:xfrm>
              <a:off x="1151102" y="230974"/>
              <a:ext cx="6438046" cy="446483"/>
              <a:chOff x="1152126" y="230974"/>
              <a:chExt cx="6438046" cy="446483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152126" y="230974"/>
                <a:ext cx="1195725" cy="446483"/>
              </a:xfrm>
              <a:prstGeom prst="rect">
                <a:avLst/>
              </a:prstGeom>
              <a:gradFill flip="none" rotWithShape="1">
                <a:gsLst>
                  <a:gs pos="51000">
                    <a:srgbClr val="F6F8FC"/>
                  </a:gs>
                  <a:gs pos="100000">
                    <a:srgbClr val="4472C4">
                      <a:lumMod val="20000"/>
                      <a:lumOff val="80000"/>
                    </a:srgbClr>
                  </a:gs>
                  <a:gs pos="0">
                    <a:sysClr val="window" lastClr="FFFFFF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 - segment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335944" y="230974"/>
                <a:ext cx="1214438" cy="446483"/>
              </a:xfrm>
              <a:prstGeom prst="rect">
                <a:avLst/>
              </a:prstGeom>
              <a:gradFill flip="none" rotWithShape="1">
                <a:gsLst>
                  <a:gs pos="10000">
                    <a:srgbClr val="B3C6E7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  <a:gs pos="0">
                    <a:srgbClr val="4472C4">
                      <a:lumMod val="20000"/>
                      <a:lumOff val="80000"/>
                    </a:srgbClr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 - segment 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538475" y="230974"/>
                <a:ext cx="1176853" cy="446483"/>
              </a:xfrm>
              <a:prstGeom prst="rect">
                <a:avLst/>
              </a:prstGeom>
              <a:gradFill flip="none" rotWithShape="1">
                <a:gsLst>
                  <a:gs pos="89000">
                    <a:srgbClr val="537DC9"/>
                  </a:gs>
                  <a:gs pos="14000">
                    <a:srgbClr val="6A8ED0"/>
                  </a:gs>
                  <a:gs pos="100000">
                    <a:srgbClr val="4472C4"/>
                  </a:gs>
                  <a:gs pos="0">
                    <a:srgbClr val="4472C4">
                      <a:lumMod val="60000"/>
                      <a:lumOff val="40000"/>
                    </a:srgbClr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 - segment 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715329" y="230974"/>
                <a:ext cx="1035749" cy="446483"/>
              </a:xfrm>
              <a:prstGeom prst="rect">
                <a:avLst/>
              </a:prstGeom>
              <a:gradFill flip="none" rotWithShape="1">
                <a:gsLst>
                  <a:gs pos="100000">
                    <a:srgbClr val="33599D"/>
                  </a:gs>
                  <a:gs pos="12000">
                    <a:srgbClr val="3A64AE"/>
                  </a:gs>
                  <a:gs pos="0">
                    <a:srgbClr val="4472C4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- segment 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734545" y="230974"/>
                <a:ext cx="939171" cy="446482"/>
              </a:xfrm>
              <a:prstGeom prst="rect">
                <a:avLst/>
              </a:prstGeom>
              <a:gradFill flip="none" rotWithShape="1">
                <a:gsLst>
                  <a:gs pos="15000">
                    <a:srgbClr val="284880"/>
                  </a:gs>
                  <a:gs pos="100000">
                    <a:srgbClr val="233E6F"/>
                  </a:gs>
                  <a:gs pos="0">
                    <a:srgbClr val="33599D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 - segment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663503" y="230974"/>
                <a:ext cx="926669" cy="446483"/>
              </a:xfrm>
              <a:prstGeom prst="rect">
                <a:avLst/>
              </a:prstGeom>
              <a:gradFill flip="none" rotWithShape="1">
                <a:gsLst>
                  <a:gs pos="50000">
                    <a:srgbClr val="1D345C"/>
                  </a:gs>
                  <a:gs pos="100000">
                    <a:srgbClr val="172949"/>
                  </a:gs>
                  <a:gs pos="0">
                    <a:srgbClr val="233E6F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 - segment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941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Why</a:t>
            </a:r>
            <a:r>
              <a:rPr lang="nb-NO" dirty="0" smtClean="0"/>
              <a:t> </a:t>
            </a:r>
            <a:r>
              <a:rPr lang="nb-NO" dirty="0" err="1" smtClean="0"/>
              <a:t>electric</a:t>
            </a:r>
            <a:r>
              <a:rPr lang="nb-NO" dirty="0" smtClean="0"/>
              <a:t> </a:t>
            </a:r>
            <a:r>
              <a:rPr lang="nb-NO" dirty="0" err="1" smtClean="0"/>
              <a:t>vehicles</a:t>
            </a:r>
            <a:r>
              <a:rPr lang="nb-NO" dirty="0" smtClean="0"/>
              <a:t>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6467" y="1647014"/>
            <a:ext cx="6281633" cy="505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609601" y="1180740"/>
          <a:ext cx="7939616" cy="5609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72" y="1348740"/>
            <a:ext cx="2230422" cy="10914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0298561">
            <a:off x="6438901" y="6336453"/>
            <a:ext cx="168402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17" name="Rectangle 16"/>
          <p:cNvSpPr/>
          <p:nvPr/>
        </p:nvSpPr>
        <p:spPr>
          <a:xfrm rot="20298561">
            <a:off x="6174161" y="6275492"/>
            <a:ext cx="168402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18" name="Rectangle 17"/>
          <p:cNvSpPr/>
          <p:nvPr/>
        </p:nvSpPr>
        <p:spPr>
          <a:xfrm rot="20298561">
            <a:off x="5769344" y="6333997"/>
            <a:ext cx="1396176" cy="530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100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609601" y="1180740"/>
          <a:ext cx="7939616" cy="5609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29873" r="3991" b="17042"/>
          <a:stretch/>
        </p:blipFill>
        <p:spPr>
          <a:xfrm>
            <a:off x="1685246" y="1447000"/>
            <a:ext cx="1978747" cy="85504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0298561">
            <a:off x="6174161" y="6275492"/>
            <a:ext cx="168402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17" name="Rectangle 16"/>
          <p:cNvSpPr/>
          <p:nvPr/>
        </p:nvSpPr>
        <p:spPr>
          <a:xfrm rot="20298561">
            <a:off x="6402762" y="6275494"/>
            <a:ext cx="168402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086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>
            <a:graphicFrameLocks/>
          </p:cNvGraphicFramePr>
          <p:nvPr>
            <p:extLst/>
          </p:nvPr>
        </p:nvGraphicFramePr>
        <p:xfrm>
          <a:off x="609601" y="1180740"/>
          <a:ext cx="7939616" cy="5609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25646" r="5538" b="26019"/>
          <a:stretch/>
        </p:blipFill>
        <p:spPr>
          <a:xfrm>
            <a:off x="1671932" y="1383161"/>
            <a:ext cx="2393723" cy="93025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20298561">
            <a:off x="6547542" y="6275493"/>
            <a:ext cx="168402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623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609601" y="1180740"/>
          <a:ext cx="7939616" cy="5609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938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4834"/>
            <a:ext cx="8229600" cy="1143000"/>
          </a:xfrm>
        </p:spPr>
        <p:txBody>
          <a:bodyPr>
            <a:noAutofit/>
          </a:bodyPr>
          <a:lstStyle/>
          <a:p>
            <a:r>
              <a:rPr lang="nb-NO" dirty="0" smtClean="0"/>
              <a:t>World </a:t>
            </a:r>
            <a:r>
              <a:rPr lang="nb-NO" dirty="0" err="1" smtClean="0"/>
              <a:t>energy</a:t>
            </a:r>
            <a:r>
              <a:rPr lang="nb-NO" dirty="0" smtClean="0"/>
              <a:t> </a:t>
            </a:r>
            <a:r>
              <a:rPr lang="nb-NO" dirty="0" err="1" smtClean="0"/>
              <a:t>use</a:t>
            </a:r>
            <a:r>
              <a:rPr lang="nb-NO" dirty="0" smtClean="0"/>
              <a:t> and </a:t>
            </a:r>
            <a:r>
              <a:rPr lang="nb-NO" dirty="0" err="1" smtClean="0"/>
              <a:t>the</a:t>
            </a:r>
            <a:r>
              <a:rPr lang="nb-NO" dirty="0" smtClean="0"/>
              <a:t> transport </a:t>
            </a:r>
            <a:r>
              <a:rPr lang="nb-NO" dirty="0" err="1" smtClean="0"/>
              <a:t>sector</a:t>
            </a:r>
            <a:endParaRPr lang="nb-NO" dirty="0"/>
          </a:p>
        </p:txBody>
      </p:sp>
      <p:sp>
        <p:nvSpPr>
          <p:cNvPr id="7" name="Rectangle 6"/>
          <p:cNvSpPr/>
          <p:nvPr/>
        </p:nvSpPr>
        <p:spPr>
          <a:xfrm>
            <a:off x="5004708" y="5584371"/>
            <a:ext cx="2294164" cy="4354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56259" y="5802102"/>
            <a:ext cx="4628061" cy="2177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621644" y="5831286"/>
            <a:ext cx="3288107" cy="2177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4712" t="44159" r="7239" b="9760"/>
          <a:stretch/>
        </p:blipFill>
        <p:spPr>
          <a:xfrm>
            <a:off x="4169288" y="1745546"/>
            <a:ext cx="4736588" cy="27312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50239" t="3757" r="8876" b="13609"/>
          <a:stretch/>
        </p:blipFill>
        <p:spPr>
          <a:xfrm>
            <a:off x="457200" y="837827"/>
            <a:ext cx="3067050" cy="34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200" y="5540012"/>
            <a:ext cx="4806950" cy="460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1653042"/>
            <a:ext cx="8380412" cy="632607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1800" y="143475"/>
            <a:ext cx="8179844" cy="1688106"/>
          </a:xfrm>
          <a:noFill/>
        </p:spPr>
        <p:txBody>
          <a:bodyPr>
            <a:normAutofit/>
          </a:bodyPr>
          <a:lstStyle/>
          <a:p>
            <a:r>
              <a:rPr lang="nb-NO" sz="2700" dirty="0" err="1"/>
              <a:t>Cradle</a:t>
            </a:r>
            <a:r>
              <a:rPr lang="nb-NO" sz="2700" dirty="0"/>
              <a:t>-to-gate studies </a:t>
            </a:r>
            <a:r>
              <a:rPr lang="nb-NO" sz="2700" dirty="0" err="1"/>
              <a:t>of</a:t>
            </a:r>
            <a:r>
              <a:rPr lang="nb-NO" sz="2700" dirty="0"/>
              <a:t> </a:t>
            </a:r>
            <a:r>
              <a:rPr lang="nb-NO" sz="2700" dirty="0" err="1"/>
              <a:t>lithium</a:t>
            </a:r>
            <a:r>
              <a:rPr lang="nb-NO" sz="2700" dirty="0"/>
              <a:t>-ion </a:t>
            </a:r>
            <a:r>
              <a:rPr lang="nb-NO" sz="2700" dirty="0" err="1"/>
              <a:t>traction</a:t>
            </a:r>
            <a:r>
              <a:rPr lang="nb-NO" sz="2700" dirty="0"/>
              <a:t> </a:t>
            </a:r>
            <a:r>
              <a:rPr lang="nb-NO" sz="2700" dirty="0" err="1"/>
              <a:t>batteries</a:t>
            </a:r>
            <a:endParaRPr lang="nb-NO" sz="2700" dirty="0"/>
          </a:p>
        </p:txBody>
      </p:sp>
      <p:sp>
        <p:nvSpPr>
          <p:cNvPr id="2" name="Rectangle 1"/>
          <p:cNvSpPr/>
          <p:nvPr/>
        </p:nvSpPr>
        <p:spPr>
          <a:xfrm>
            <a:off x="1139868" y="2360374"/>
            <a:ext cx="7471776" cy="1897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539750" y="2360374"/>
          <a:ext cx="8380412" cy="4415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01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Electric </a:t>
            </a:r>
            <a:r>
              <a:rPr lang="nb-NO" dirty="0" err="1" smtClean="0"/>
              <a:t>vehicles</a:t>
            </a:r>
            <a:endParaRPr lang="nb-NO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4" y="1417638"/>
            <a:ext cx="3863976" cy="18908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8" r="4994" b="17042"/>
          <a:stretch/>
        </p:blipFill>
        <p:spPr>
          <a:xfrm>
            <a:off x="4457701" y="1323974"/>
            <a:ext cx="3886200" cy="17517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1"/>
          <a:stretch/>
        </p:blipFill>
        <p:spPr>
          <a:xfrm>
            <a:off x="0" y="3876675"/>
            <a:ext cx="4328532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t="42131" r="7342" b="24349"/>
          <a:stretch/>
        </p:blipFill>
        <p:spPr>
          <a:xfrm>
            <a:off x="4457701" y="4091183"/>
            <a:ext cx="4607470" cy="1434099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5509920" y="3228933"/>
            <a:ext cx="3176880" cy="58978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Medium car in C segment</a:t>
            </a:r>
            <a:endParaRPr lang="en-GB" sz="1800" dirty="0"/>
          </a:p>
        </p:txBody>
      </p:sp>
      <p:sp>
        <p:nvSpPr>
          <p:cNvPr id="12" name="TextBox 1"/>
          <p:cNvSpPr txBox="1"/>
          <p:nvPr/>
        </p:nvSpPr>
        <p:spPr>
          <a:xfrm>
            <a:off x="976020" y="3228933"/>
            <a:ext cx="3176880" cy="58978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Mini car in A segment</a:t>
            </a:r>
            <a:endParaRPr lang="en-GB" sz="1800" dirty="0"/>
          </a:p>
        </p:txBody>
      </p:sp>
      <p:sp>
        <p:nvSpPr>
          <p:cNvPr id="13" name="TextBox 1"/>
          <p:cNvSpPr txBox="1"/>
          <p:nvPr/>
        </p:nvSpPr>
        <p:spPr>
          <a:xfrm>
            <a:off x="976020" y="5767515"/>
            <a:ext cx="3176880" cy="58978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Large car in D segment</a:t>
            </a:r>
            <a:endParaRPr lang="en-GB" sz="1800" dirty="0"/>
          </a:p>
        </p:txBody>
      </p:sp>
      <p:sp>
        <p:nvSpPr>
          <p:cNvPr id="14" name="TextBox 1"/>
          <p:cNvSpPr txBox="1"/>
          <p:nvPr/>
        </p:nvSpPr>
        <p:spPr>
          <a:xfrm>
            <a:off x="5304552" y="5767515"/>
            <a:ext cx="3176880" cy="58978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Luxury car in F segment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76479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J:\indecol\StrommanGroup\Cars benchmarking\Graphs\Emp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00" y="1418400"/>
            <a:ext cx="7360233" cy="4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J:\indecol\StrommanGroup\Cars benchmarking\Graphs\2010L_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40" y="1411190"/>
            <a:ext cx="7361401" cy="480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64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GHGs </a:t>
            </a:r>
            <a:r>
              <a:rPr lang="en-US" sz="3200" dirty="0" smtClean="0"/>
              <a:t>over </a:t>
            </a:r>
            <a:r>
              <a:rPr lang="en-US" sz="3200" dirty="0"/>
              <a:t>the w</a:t>
            </a:r>
            <a:r>
              <a:rPr lang="en-US" sz="3200" dirty="0" smtClean="0"/>
              <a:t>hole </a:t>
            </a:r>
            <a:r>
              <a:rPr lang="en-US" sz="3200" dirty="0"/>
              <a:t>l</a:t>
            </a:r>
            <a:r>
              <a:rPr lang="en-US" sz="3200" dirty="0" smtClean="0"/>
              <a:t>ife cycle</a:t>
            </a:r>
            <a:br>
              <a:rPr lang="en-US" sz="3200" dirty="0" smtClean="0"/>
            </a:br>
            <a:r>
              <a:rPr lang="en-US" sz="3200" dirty="0" smtClean="0"/>
              <a:t>- low end of the range as of 2010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365557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References: </a:t>
            </a:r>
            <a:r>
              <a:rPr lang="en-US" sz="800" dirty="0">
                <a:solidFill>
                  <a:prstClr val="black"/>
                </a:solidFill>
              </a:rPr>
              <a:t>Daimler AG (</a:t>
            </a:r>
            <a:r>
              <a:rPr lang="en-US" sz="800" dirty="0" smtClean="0">
                <a:solidFill>
                  <a:prstClr val="black"/>
                </a:solidFill>
              </a:rPr>
              <a:t>2009, 2010, 2012,2013,2014), </a:t>
            </a:r>
            <a:r>
              <a:rPr lang="en-US" sz="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Volkswagen AG </a:t>
            </a:r>
            <a:r>
              <a:rPr lang="en-US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(2010, 2012,2013,2014) </a:t>
            </a:r>
            <a:endParaRPr lang="en-US" sz="800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2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J:\indecol\StrommanGroup\Cars benchmarking\Graphs\Emp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00" y="1418400"/>
            <a:ext cx="7360233" cy="4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599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GHGs </a:t>
            </a:r>
            <a:r>
              <a:rPr lang="en-US" sz="3200" dirty="0" smtClean="0"/>
              <a:t>over </a:t>
            </a:r>
            <a:r>
              <a:rPr lang="en-US" sz="3200" dirty="0"/>
              <a:t>the w</a:t>
            </a:r>
            <a:r>
              <a:rPr lang="en-US" sz="3200" dirty="0" smtClean="0"/>
              <a:t>hole </a:t>
            </a:r>
            <a:r>
              <a:rPr lang="en-US" sz="3200" dirty="0"/>
              <a:t>l</a:t>
            </a:r>
            <a:r>
              <a:rPr lang="en-US" sz="3200" dirty="0" smtClean="0"/>
              <a:t>ife cycle</a:t>
            </a:r>
            <a:br>
              <a:rPr lang="en-US" sz="3200" dirty="0" smtClean="0"/>
            </a:br>
            <a:r>
              <a:rPr lang="en-US" sz="3200" dirty="0" smtClean="0"/>
              <a:t>- low end of the range as of 2014</a:t>
            </a:r>
            <a:endParaRPr lang="en-US" sz="3200" dirty="0"/>
          </a:p>
        </p:txBody>
      </p:sp>
      <p:pic>
        <p:nvPicPr>
          <p:cNvPr id="3080" name="Picture 8" descr="J:\indecol\StrommanGroup\Cars benchmarking\Graphs\2014L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00" y="1418400"/>
            <a:ext cx="7360233" cy="4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J:\indecol\StrommanGroup\Cars benchmarking\Graphs\2014L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00" y="1418400"/>
            <a:ext cx="7360233" cy="4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J:\indecol\StrommanGroup\Cars benchmarking\Graphs\2014L_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00" y="1418400"/>
            <a:ext cx="7360233" cy="4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J:\indecol\StrommanGroup\Cars benchmarking\Graphs\2014L_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00" y="1418400"/>
            <a:ext cx="7360233" cy="4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:\indecol\StrommanGroup\Cars benchmarking\Graphs\2014L_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00" y="1418400"/>
            <a:ext cx="7360233" cy="4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J:\indecol\StrommanGroup\Cars benchmarking\Graphs\2014L_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9" y="1418400"/>
            <a:ext cx="7360234" cy="4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6365557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References: </a:t>
            </a:r>
            <a:r>
              <a:rPr lang="en-US" sz="800" dirty="0">
                <a:solidFill>
                  <a:prstClr val="black"/>
                </a:solidFill>
              </a:rPr>
              <a:t>Daimler AG (</a:t>
            </a:r>
            <a:r>
              <a:rPr lang="en-US" sz="800" dirty="0" smtClean="0">
                <a:solidFill>
                  <a:prstClr val="black"/>
                </a:solidFill>
              </a:rPr>
              <a:t>2009, 2010, 2012,2013,2014), </a:t>
            </a:r>
            <a:r>
              <a:rPr lang="en-US" sz="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Volkswagen AG </a:t>
            </a:r>
            <a:r>
              <a:rPr lang="en-US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(2010, 2012,2013,2014) </a:t>
            </a:r>
            <a:endParaRPr lang="en-US" sz="800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3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J:\indecol\StrommanGroup\Cars benchmarking\Graphs\Emp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00" y="1418400"/>
            <a:ext cx="7360233" cy="4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J:\indecol\StrommanGroup\Cars benchmarking\Graphs\2014L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00" y="1418400"/>
            <a:ext cx="7360233" cy="4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J:\indecol\StrommanGroup\Cars benchmarking\Graphs\2014L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00" y="1418400"/>
            <a:ext cx="7360233" cy="4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J:\indecol\StrommanGroup\Cars benchmarking\Graphs\2014L_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00" y="1418400"/>
            <a:ext cx="7360233" cy="4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J:\indecol\StrommanGroup\Cars benchmarking\Graphs\2014L_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00" y="1418400"/>
            <a:ext cx="7360233" cy="4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:\indecol\StrommanGroup\Cars benchmarking\Graphs\2014L_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00" y="1418400"/>
            <a:ext cx="7360233" cy="4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J:\indecol\StrommanGroup\Cars benchmarking\Graphs\2014L_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9" y="1418400"/>
            <a:ext cx="7360234" cy="48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6365557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References: </a:t>
            </a:r>
            <a:r>
              <a:rPr lang="en-US" sz="800" dirty="0">
                <a:solidFill>
                  <a:prstClr val="black"/>
                </a:solidFill>
              </a:rPr>
              <a:t>Daimler AG (</a:t>
            </a:r>
            <a:r>
              <a:rPr lang="en-US" sz="800" dirty="0" smtClean="0">
                <a:solidFill>
                  <a:prstClr val="black"/>
                </a:solidFill>
              </a:rPr>
              <a:t>2009, 2010, 2012,2013,2014), </a:t>
            </a:r>
            <a:r>
              <a:rPr lang="en-US" sz="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Volkswagen AG </a:t>
            </a:r>
            <a:r>
              <a:rPr lang="en-US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(2010, 2012,2013,2014) </a:t>
            </a:r>
            <a:endParaRPr lang="en-US" sz="800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2" descr="J:\indecol\StrommanGroup\Cars benchmarking\Graphs\2014L_specia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9" y="1418400"/>
            <a:ext cx="7360233" cy="480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13599" y="5548"/>
            <a:ext cx="82296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nb-NO" dirty="0" err="1" smtClean="0"/>
              <a:t>Car</a:t>
            </a:r>
            <a:r>
              <a:rPr lang="nb-NO" dirty="0" smtClean="0"/>
              <a:t> </a:t>
            </a:r>
            <a:r>
              <a:rPr lang="nb-NO" dirty="0" err="1" smtClean="0"/>
              <a:t>size</a:t>
            </a:r>
            <a:r>
              <a:rPr lang="nb-NO" dirty="0" smtClean="0"/>
              <a:t>, </a:t>
            </a:r>
            <a:r>
              <a:rPr lang="nb-NO" dirty="0" err="1" smtClean="0"/>
              <a:t>fuel</a:t>
            </a:r>
            <a:r>
              <a:rPr lang="nb-NO" dirty="0" smtClean="0"/>
              <a:t> type, and </a:t>
            </a:r>
            <a:r>
              <a:rPr lang="nb-NO" dirty="0" err="1" smtClean="0"/>
              <a:t>model</a:t>
            </a:r>
            <a:r>
              <a:rPr lang="nb-NO" dirty="0" smtClean="0"/>
              <a:t> </a:t>
            </a:r>
            <a:r>
              <a:rPr lang="nb-NO" dirty="0" err="1" smtClean="0"/>
              <a:t>year</a:t>
            </a:r>
            <a:r>
              <a:rPr lang="nb-NO" dirty="0" smtClean="0"/>
              <a:t> matter</a:t>
            </a:r>
            <a:endParaRPr lang="nb-NO" dirty="0"/>
          </a:p>
        </p:txBody>
      </p:sp>
      <p:sp>
        <p:nvSpPr>
          <p:cNvPr id="4" name="Rectangle 3"/>
          <p:cNvSpPr/>
          <p:nvPr/>
        </p:nvSpPr>
        <p:spPr>
          <a:xfrm>
            <a:off x="6941127" y="3038475"/>
            <a:ext cx="1115291" cy="17829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62" y="2340858"/>
            <a:ext cx="5008563" cy="24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3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Electric </a:t>
            </a:r>
            <a:r>
              <a:rPr lang="nb-NO" dirty="0" err="1" smtClean="0"/>
              <a:t>vehicles</a:t>
            </a:r>
            <a:endParaRPr lang="nb-NO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355600" y="1904999"/>
          <a:ext cx="8111066" cy="1667934"/>
        </p:xfrm>
        <a:graphic>
          <a:graphicData uri="http://schemas.openxmlformats.org/drawingml/2006/table">
            <a:tbl>
              <a:tblPr firstRow="1" firstCol="1" bandRow="1"/>
              <a:tblGrid>
                <a:gridCol w="1642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24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2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4201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Segment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Curb weight (kg)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Battery size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(kWh)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Driving range 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(km)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 energy consumption (Wh/km)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677">
                <a:tc>
                  <a:txBody>
                    <a:bodyPr/>
                    <a:lstStyle/>
                    <a:p>
                      <a:pPr indent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 - mini car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656">
                <a:tc>
                  <a:txBody>
                    <a:bodyPr/>
                    <a:lstStyle/>
                    <a:p>
                      <a:pPr indent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  - medium car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24.4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677">
                <a:tc>
                  <a:txBody>
                    <a:bodyPr/>
                    <a:lstStyle/>
                    <a:p>
                      <a:pPr indent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 - large car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1750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42.1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23">
                <a:tc>
                  <a:txBody>
                    <a:bodyPr/>
                    <a:lstStyle/>
                    <a:p>
                      <a:pPr indent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 - luxury car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2100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59.9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317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96333" y="2734733"/>
            <a:ext cx="8322734" cy="32173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49" y="3796307"/>
            <a:ext cx="6449486" cy="315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1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Electric </a:t>
            </a:r>
            <a:r>
              <a:rPr lang="nb-NO" dirty="0" err="1"/>
              <a:t>vehicles</a:t>
            </a:r>
            <a:endParaRPr lang="nb-NO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55600" y="1904999"/>
          <a:ext cx="8111066" cy="1667934"/>
        </p:xfrm>
        <a:graphic>
          <a:graphicData uri="http://schemas.openxmlformats.org/drawingml/2006/table">
            <a:tbl>
              <a:tblPr firstRow="1" firstCol="1" bandRow="1"/>
              <a:tblGrid>
                <a:gridCol w="1642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24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2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4201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Segment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Curb weight (kg)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Battery size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(kWh)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Driving range 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(km)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 energy consumption (Wh/km)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677">
                <a:tc>
                  <a:txBody>
                    <a:bodyPr/>
                    <a:lstStyle/>
                    <a:p>
                      <a:pPr indent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 - mini car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656">
                <a:tc>
                  <a:txBody>
                    <a:bodyPr/>
                    <a:lstStyle/>
                    <a:p>
                      <a:pPr indent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  - medium car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26.6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677">
                <a:tc>
                  <a:txBody>
                    <a:bodyPr/>
                    <a:lstStyle/>
                    <a:p>
                      <a:pPr indent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 - large car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1750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42.1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23">
                <a:tc>
                  <a:txBody>
                    <a:bodyPr/>
                    <a:lstStyle/>
                    <a:p>
                      <a:pPr indent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 - luxury car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2100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59.9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317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96333" y="3022599"/>
            <a:ext cx="8322734" cy="2929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6" b="17042"/>
          <a:stretch/>
        </p:blipFill>
        <p:spPr>
          <a:xfrm>
            <a:off x="984247" y="3572934"/>
            <a:ext cx="6601887" cy="288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9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Electric </a:t>
            </a:r>
            <a:r>
              <a:rPr lang="nb-NO" dirty="0" err="1"/>
              <a:t>vehicles</a:t>
            </a:r>
            <a:endParaRPr lang="nb-NO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55600" y="1904999"/>
          <a:ext cx="8111066" cy="1667934"/>
        </p:xfrm>
        <a:graphic>
          <a:graphicData uri="http://schemas.openxmlformats.org/drawingml/2006/table">
            <a:tbl>
              <a:tblPr firstRow="1" firstCol="1" bandRow="1"/>
              <a:tblGrid>
                <a:gridCol w="1642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24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2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4201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Segment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Curb weight (kg)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Battery size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(kWh)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Driving range 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(km)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 energy consumption (Wh/km)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677">
                <a:tc>
                  <a:txBody>
                    <a:bodyPr/>
                    <a:lstStyle/>
                    <a:p>
                      <a:pPr indent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 - mini car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656">
                <a:tc>
                  <a:txBody>
                    <a:bodyPr/>
                    <a:lstStyle/>
                    <a:p>
                      <a:pPr indent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  - medium car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26.6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677">
                <a:tc>
                  <a:txBody>
                    <a:bodyPr/>
                    <a:lstStyle/>
                    <a:p>
                      <a:pPr indent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 - large car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1750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42.1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23">
                <a:tc>
                  <a:txBody>
                    <a:bodyPr/>
                    <a:lstStyle/>
                    <a:p>
                      <a:pPr indent="2520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 - luxury car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2100</a:t>
                      </a:r>
                      <a:endParaRPr lang="nb-NO" sz="18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59.9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317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endParaRPr lang="nb-NO" sz="18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96333" y="3327400"/>
            <a:ext cx="8322734" cy="262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1"/>
          <a:stretch/>
        </p:blipFill>
        <p:spPr>
          <a:xfrm>
            <a:off x="704847" y="3598333"/>
            <a:ext cx="7211486" cy="418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1138</Words>
  <Application>Microsoft Office PowerPoint</Application>
  <PresentationFormat>On-screen Show (4:3)</PresentationFormat>
  <Paragraphs>321</Paragraphs>
  <Slides>38</Slides>
  <Notes>25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ＭＳ Ｐゴシック</vt:lpstr>
      <vt:lpstr>Arial</vt:lpstr>
      <vt:lpstr>Calibri</vt:lpstr>
      <vt:lpstr>Calibri Light</vt:lpstr>
      <vt:lpstr>Times</vt:lpstr>
      <vt:lpstr>Times New Roman</vt:lpstr>
      <vt:lpstr>Wingdings</vt:lpstr>
      <vt:lpstr>Office-tema</vt:lpstr>
      <vt:lpstr>PowerPoint Presentation</vt:lpstr>
      <vt:lpstr>Good knowledge of environmental impacts of conventional vehicles</vt:lpstr>
      <vt:lpstr>GHGs over the whole life cycle - high end of the range as of 2010</vt:lpstr>
      <vt:lpstr>GHGs over the whole life cycle - low end of the range as of 2010</vt:lpstr>
      <vt:lpstr>GHGs over the whole life cycle - low end of the range as of 2014</vt:lpstr>
      <vt:lpstr>Car size, fuel type, and model year matter</vt:lpstr>
      <vt:lpstr>Electric vehicles</vt:lpstr>
      <vt:lpstr>Electric vehicles</vt:lpstr>
      <vt:lpstr>Electric vehicles</vt:lpstr>
      <vt:lpstr>Electric vehicles</vt:lpstr>
      <vt:lpstr>PowerPoint Presentation</vt:lpstr>
      <vt:lpstr>PowerPoint Presentation</vt:lpstr>
      <vt:lpstr>PowerPoint Presentation</vt:lpstr>
      <vt:lpstr>Sensitivity analysis</vt:lpstr>
      <vt:lpstr>Sensitivity analysis – coal </vt:lpstr>
      <vt:lpstr>Sensitivity analysis – natural gas</vt:lpstr>
      <vt:lpstr>Sensitivity analysis – wind</vt:lpstr>
      <vt:lpstr>Sensitivity analysis – all wind</vt:lpstr>
      <vt:lpstr>Difference in emission due to size decreases with lower carbon intensity</vt:lpstr>
      <vt:lpstr>Conclusion</vt:lpstr>
      <vt:lpstr>Questions?</vt:lpstr>
      <vt:lpstr>NTNU Publications on e-mobility</vt:lpstr>
      <vt:lpstr>Our understanding of GHG impacts from production of Li-ion batteries is converging</vt:lpstr>
      <vt:lpstr>Cradle-to-gate studies of lithium-ion traction batteries</vt:lpstr>
      <vt:lpstr>Life cycle assessment of vehicles</vt:lpstr>
      <vt:lpstr>Use phase assumptions</vt:lpstr>
      <vt:lpstr>Reduction in some impact categories but increase in others</vt:lpstr>
      <vt:lpstr>The battery constitute about half of the GHG emissions from vehicle manufacturing</vt:lpstr>
      <vt:lpstr>Smart fortwo EV LCA</vt:lpstr>
      <vt:lpstr>Size selection</vt:lpstr>
      <vt:lpstr>Why electric vehicles?</vt:lpstr>
      <vt:lpstr>PowerPoint Presentation</vt:lpstr>
      <vt:lpstr>PowerPoint Presentation</vt:lpstr>
      <vt:lpstr>PowerPoint Presentation</vt:lpstr>
      <vt:lpstr>PowerPoint Presentation</vt:lpstr>
      <vt:lpstr>World energy use and the transport sector</vt:lpstr>
      <vt:lpstr>Cradle-to-gate studies of lithium-ion traction batteries</vt:lpstr>
      <vt:lpstr>Electric vehicles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Kolbjørn Skarpnes</dc:creator>
  <cp:lastModifiedBy>utlan</cp:lastModifiedBy>
  <cp:revision>647</cp:revision>
  <cp:lastPrinted>2014-11-12T11:51:50Z</cp:lastPrinted>
  <dcterms:created xsi:type="dcterms:W3CDTF">2013-06-10T16:56:09Z</dcterms:created>
  <dcterms:modified xsi:type="dcterms:W3CDTF">2017-08-24T10:01:46Z</dcterms:modified>
</cp:coreProperties>
</file>