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80" r:id="rId2"/>
    <p:sldId id="281" r:id="rId3"/>
    <p:sldId id="263" r:id="rId4"/>
    <p:sldId id="264" r:id="rId5"/>
    <p:sldId id="272" r:id="rId6"/>
    <p:sldId id="278" r:id="rId7"/>
    <p:sldId id="279" r:id="rId8"/>
    <p:sldId id="266" r:id="rId9"/>
    <p:sldId id="267" r:id="rId10"/>
    <p:sldId id="268" r:id="rId11"/>
    <p:sldId id="269" r:id="rId12"/>
    <p:sldId id="273" r:id="rId13"/>
    <p:sldId id="270" r:id="rId14"/>
    <p:sldId id="271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81964"/>
  </p:normalViewPr>
  <p:slideViewPr>
    <p:cSldViewPr snapToGrid="0" snapToObjects="1">
      <p:cViewPr varScale="1">
        <p:scale>
          <a:sx n="62" d="100"/>
          <a:sy n="62" d="100"/>
        </p:scale>
        <p:origin x="10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4DA7C-A787-C24F-BB54-D866510B43D7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7DA4D-DAF2-8C48-947C-FBC20505F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Technoport</a:t>
            </a:r>
            <a:r>
              <a:rPr lang="en-US" dirty="0" smtClean="0"/>
              <a:t>, </a:t>
            </a:r>
            <a:r>
              <a:rPr lang="en-US" dirty="0" err="1" smtClean="0"/>
              <a:t>Stipendiater</a:t>
            </a:r>
            <a:r>
              <a:rPr lang="en-US" dirty="0" smtClean="0"/>
              <a:t>, Nye </a:t>
            </a:r>
            <a:r>
              <a:rPr lang="en-US" dirty="0" err="1" smtClean="0"/>
              <a:t>aktiviteter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3716-1AA3-0E4F-B663-C4D401E98B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Midtveisevalueringen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essensiell</a:t>
            </a:r>
            <a:r>
              <a:rPr lang="en-US" baseline="0" dirty="0" smtClean="0"/>
              <a:t>!! For at </a:t>
            </a:r>
            <a:r>
              <a:rPr lang="en-US" baseline="0" dirty="0" err="1" smtClean="0"/>
              <a:t>aktørene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fikk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formidlet</a:t>
            </a:r>
            <a:r>
              <a:rPr lang="en-US" baseline="0" dirty="0" smtClean="0"/>
              <a:t> sine </a:t>
            </a:r>
            <a:r>
              <a:rPr lang="en-US" baseline="0" dirty="0" err="1" smtClean="0"/>
              <a:t>synspunkter</a:t>
            </a:r>
            <a:r>
              <a:rPr lang="en-US" baseline="0" dirty="0" smtClean="0"/>
              <a:t>!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for at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vendig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bedre</a:t>
            </a:r>
            <a:r>
              <a:rPr lang="en-US" baseline="0" dirty="0" smtClean="0"/>
              <a:t>!!</a:t>
            </a:r>
          </a:p>
          <a:p>
            <a:r>
              <a:rPr lang="en-US" baseline="0" dirty="0" smtClean="0"/>
              <a:t>- </a:t>
            </a:r>
            <a:r>
              <a:rPr lang="en-US" baseline="0" dirty="0" err="1" smtClean="0"/>
              <a:t>Forventningsavklaring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hva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ønsket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bedriftene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forskerene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oppnå</a:t>
            </a:r>
            <a:r>
              <a:rPr lang="en-US" baseline="0" dirty="0" smtClean="0"/>
              <a:t>). </a:t>
            </a:r>
            <a:r>
              <a:rPr lang="en-US" b="1" baseline="0" dirty="0" smtClean="0"/>
              <a:t>Vi </a:t>
            </a:r>
            <a:r>
              <a:rPr lang="en-US" b="1" baseline="0" dirty="0" err="1" smtClean="0"/>
              <a:t>ternger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kunnskap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som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kan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lede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til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innovasjon</a:t>
            </a:r>
            <a:r>
              <a:rPr lang="en-US" b="1" baseline="0" dirty="0" smtClean="0"/>
              <a:t> OG </a:t>
            </a:r>
            <a:r>
              <a:rPr lang="en-US" b="1" baseline="0" dirty="0" err="1" smtClean="0"/>
              <a:t>publiseringer</a:t>
            </a:r>
            <a:r>
              <a:rPr lang="en-US" b="1" baseline="0" dirty="0" smtClean="0"/>
              <a:t>. </a:t>
            </a:r>
          </a:p>
          <a:p>
            <a:r>
              <a:rPr lang="en-US" baseline="0" dirty="0" smtClean="0"/>
              <a:t>-  Openness: </a:t>
            </a:r>
            <a:r>
              <a:rPr lang="en-US" baseline="0" dirty="0" err="1" smtClean="0"/>
              <a:t>bedriftene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åpner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opp</a:t>
            </a:r>
            <a:r>
              <a:rPr lang="en-US" baseline="0" dirty="0" smtClean="0"/>
              <a:t> sin drift: </a:t>
            </a:r>
            <a:r>
              <a:rPr lang="en-US" baseline="0" dirty="0" err="1" smtClean="0"/>
              <a:t>gir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forskerne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tilgang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relevante</a:t>
            </a:r>
            <a:r>
              <a:rPr lang="en-US" baseline="0" dirty="0" smtClean="0"/>
              <a:t> case (</a:t>
            </a:r>
            <a:r>
              <a:rPr lang="en-US" baseline="0" dirty="0" err="1" smtClean="0"/>
              <a:t>gir</a:t>
            </a:r>
            <a:r>
              <a:rPr lang="en-US" baseline="0" dirty="0" smtClean="0"/>
              <a:t> relevant </a:t>
            </a:r>
            <a:r>
              <a:rPr lang="en-US" baseline="0" dirty="0" err="1" smtClean="0"/>
              <a:t>publiserbar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forskning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kunnskapsutvikling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bedriftene</a:t>
            </a:r>
            <a:r>
              <a:rPr lang="en-US" baseline="0" dirty="0" smtClean="0"/>
              <a:t>).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Gjensidig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avhengighet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avhengig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hverandre</a:t>
            </a:r>
            <a:r>
              <a:rPr lang="en-US" baseline="0" dirty="0" smtClean="0"/>
              <a:t> for å </a:t>
            </a:r>
            <a:r>
              <a:rPr lang="en-US" baseline="0" dirty="0" err="1" smtClean="0"/>
              <a:t>utvikle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forskning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innovasjon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- Power balance. Researchers: </a:t>
            </a:r>
            <a:r>
              <a:rPr lang="en-US" b="0" baseline="0" dirty="0" err="1" smtClean="0"/>
              <a:t>grunnforskning</a:t>
            </a:r>
            <a:r>
              <a:rPr lang="en-US" baseline="0" dirty="0" smtClean="0"/>
              <a:t>, drop outs. Firms: </a:t>
            </a:r>
            <a:r>
              <a:rPr lang="en-US" baseline="0" dirty="0" err="1" smtClean="0"/>
              <a:t>forskere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konsulenter</a:t>
            </a:r>
            <a:r>
              <a:rPr lang="en-US" baseline="0" dirty="0" smtClean="0"/>
              <a:t> (Mange </a:t>
            </a:r>
            <a:r>
              <a:rPr lang="en-US" baseline="0" dirty="0" err="1" smtClean="0"/>
              <a:t>var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starten</a:t>
            </a:r>
            <a:r>
              <a:rPr lang="en-US" baseline="0" dirty="0" smtClean="0"/>
              <a:t>: “</a:t>
            </a:r>
            <a:r>
              <a:rPr lang="en-US" baseline="0" dirty="0" err="1" smtClean="0"/>
              <a:t>forskerne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enestående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konsulenter</a:t>
            </a:r>
            <a:r>
              <a:rPr lang="en-US" baseline="0" dirty="0" smtClean="0"/>
              <a:t>”. Mutual: </a:t>
            </a:r>
            <a:r>
              <a:rPr lang="en-US" baseline="0" dirty="0" err="1" smtClean="0"/>
              <a:t>Annvedt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forskning</a:t>
            </a:r>
            <a:r>
              <a:rPr lang="en-US" baseline="0" dirty="0" smtClean="0"/>
              <a:t> med </a:t>
            </a:r>
            <a:r>
              <a:rPr lang="en-US" baseline="0" dirty="0" err="1" smtClean="0"/>
              <a:t>innovasjonspotensiale</a:t>
            </a:r>
            <a:endParaRPr lang="en-US" baseline="0" dirty="0" smtClean="0"/>
          </a:p>
          <a:p>
            <a:r>
              <a:rPr lang="en-US" b="1" baseline="0" dirty="0" err="1" smtClean="0"/>
              <a:t>Gevinst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dersom</a:t>
            </a:r>
            <a:r>
              <a:rPr lang="en-US" b="1" baseline="0" dirty="0" smtClean="0"/>
              <a:t> man </a:t>
            </a:r>
            <a:r>
              <a:rPr lang="en-US" b="1" baseline="0" dirty="0" err="1" smtClean="0"/>
              <a:t>klarer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dette</a:t>
            </a:r>
            <a:r>
              <a:rPr lang="en-US" b="1" baseline="0" dirty="0" smtClean="0"/>
              <a:t>:</a:t>
            </a:r>
          </a:p>
          <a:p>
            <a:r>
              <a:rPr lang="en-US" baseline="0" dirty="0" err="1" smtClean="0"/>
              <a:t>Dette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vi at </a:t>
            </a:r>
            <a:r>
              <a:rPr lang="en-US" baseline="0" dirty="0" err="1" smtClean="0"/>
              <a:t>FMEene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fått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etterhvert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krevende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tilsynelatende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umulig</a:t>
            </a:r>
            <a:r>
              <a:rPr lang="en-US" baseline="0" dirty="0" smtClean="0"/>
              <a:t>, men </a:t>
            </a:r>
            <a:r>
              <a:rPr lang="en-US" baseline="0" dirty="0" err="1" smtClean="0"/>
              <a:t>dette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fått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!!</a:t>
            </a:r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760C-BCB0-4C07-B28D-C3E4C4B90D9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924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hva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betyr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våre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funn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bedrifter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forskere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policy!! </a:t>
            </a:r>
            <a:r>
              <a:rPr lang="en-US" baseline="0" dirty="0" err="1" smtClean="0"/>
              <a:t>Oppstart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FMEer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hvor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sikker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med.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FØRST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fremst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tenk</a:t>
            </a:r>
            <a:r>
              <a:rPr lang="en-US" baseline="0" dirty="0" smtClean="0"/>
              <a:t> over </a:t>
            </a:r>
            <a:r>
              <a:rPr lang="en-US" baseline="0" dirty="0" err="1" smtClean="0"/>
              <a:t>hva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forventningene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samarbeidet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formiddel</a:t>
            </a:r>
            <a:r>
              <a:rPr lang="en-US" baseline="0" dirty="0" smtClean="0"/>
              <a:t> det. </a:t>
            </a:r>
            <a:r>
              <a:rPr lang="nb-NO" dirty="0" smtClean="0"/>
              <a:t>Jobbe med avklaringene tidlig</a:t>
            </a:r>
            <a:r>
              <a:rPr lang="nb-NO" baseline="0" dirty="0" smtClean="0"/>
              <a:t> og mer!!</a:t>
            </a:r>
            <a:endParaRPr lang="en-US" baseline="0" dirty="0" smtClean="0"/>
          </a:p>
          <a:p>
            <a:r>
              <a:rPr lang="en-US" baseline="0" dirty="0" smtClean="0"/>
              <a:t>VÆR </a:t>
            </a:r>
            <a:r>
              <a:rPr lang="en-US" baseline="0" dirty="0" err="1" smtClean="0"/>
              <a:t>bevist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verdien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å </a:t>
            </a:r>
            <a:r>
              <a:rPr lang="en-US" baseline="0" dirty="0" err="1" smtClean="0"/>
              <a:t>utvikle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personlige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relasjoner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Vær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tilstede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kom</a:t>
            </a:r>
            <a:r>
              <a:rPr lang="en-US" baseline="0" dirty="0" smtClean="0"/>
              <a:t> med </a:t>
            </a:r>
            <a:r>
              <a:rPr lang="en-US" baseline="0" dirty="0" err="1" smtClean="0"/>
              <a:t>forslag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case. (</a:t>
            </a:r>
            <a:r>
              <a:rPr lang="en-US" baseline="0" dirty="0" err="1" smtClean="0"/>
              <a:t>uformelle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møtepunkt</a:t>
            </a:r>
            <a:r>
              <a:rPr lang="en-US" baseline="0" dirty="0" smtClean="0"/>
              <a:t>)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INTEGRER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forskningssamarbeidet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ledd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bedriften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ikke</a:t>
            </a:r>
            <a:r>
              <a:rPr lang="en-US" baseline="0" dirty="0" smtClean="0"/>
              <a:t> bare </a:t>
            </a:r>
            <a:r>
              <a:rPr lang="en-US" baseline="0" dirty="0" err="1" smtClean="0"/>
              <a:t>strategisk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nivå</a:t>
            </a:r>
            <a:r>
              <a:rPr lang="en-US" baseline="0" dirty="0" smtClean="0"/>
              <a:t>, men </a:t>
            </a:r>
            <a:r>
              <a:rPr lang="en-US" baseline="0" dirty="0" err="1" smtClean="0"/>
              <a:t>også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operativt</a:t>
            </a:r>
            <a:r>
              <a:rPr lang="en-US" baseline="0" dirty="0" smtClean="0"/>
              <a:t>. </a:t>
            </a:r>
            <a:r>
              <a:rPr lang="nb-NO" dirty="0" smtClean="0"/>
              <a:t>Stor org som stiller seg bak, men lite kobling til det operative nivået (får ikke ta del i den kunnskapsproduksjonen som de andre får)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Investere tid (ikke bare penger!!)</a:t>
            </a:r>
          </a:p>
          <a:p>
            <a:endParaRPr lang="en-US" dirty="0" smtClean="0"/>
          </a:p>
          <a:p>
            <a:r>
              <a:rPr lang="en-US" baseline="0" dirty="0" err="1" smtClean="0"/>
              <a:t>Gjør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bra!!!</a:t>
            </a:r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760C-BCB0-4C07-B28D-C3E4C4B90D9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864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Møt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bedriftene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arenaer</a:t>
            </a:r>
            <a:endParaRPr lang="en-US" dirty="0" smtClean="0"/>
          </a:p>
          <a:p>
            <a:r>
              <a:rPr lang="en-US" dirty="0" err="1" smtClean="0"/>
              <a:t>Begrepet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innovasjon</a:t>
            </a:r>
            <a:r>
              <a:rPr lang="en-US" baseline="0" dirty="0" smtClean="0"/>
              <a:t>”</a:t>
            </a:r>
          </a:p>
          <a:p>
            <a:r>
              <a:rPr lang="en-US" baseline="0" dirty="0" err="1" smtClean="0"/>
              <a:t>Snakket</a:t>
            </a:r>
            <a:r>
              <a:rPr lang="en-US" baseline="0" dirty="0" smtClean="0"/>
              <a:t> med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industriell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bedrift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tilbake</a:t>
            </a:r>
            <a:r>
              <a:rPr lang="en-US" baseline="0" dirty="0" smtClean="0"/>
              <a:t>. “</a:t>
            </a:r>
            <a:r>
              <a:rPr lang="en-US" baseline="0" dirty="0" err="1" smtClean="0"/>
              <a:t>Utvikler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innovasjoner</a:t>
            </a:r>
            <a:r>
              <a:rPr lang="en-US" baseline="0" dirty="0" smtClean="0"/>
              <a:t>?””</a:t>
            </a:r>
            <a:r>
              <a:rPr lang="en-US" baseline="0" dirty="0" err="1" smtClean="0"/>
              <a:t>nei</a:t>
            </a:r>
            <a:r>
              <a:rPr lang="en-US" baseline="0" dirty="0" smtClean="0"/>
              <a:t>”, </a:t>
            </a:r>
            <a:r>
              <a:rPr lang="en-US" baseline="0" dirty="0" err="1" smtClean="0"/>
              <a:t>etter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hvert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de: “vi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akkurat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fått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kontrakt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hvor</a:t>
            </a:r>
            <a:r>
              <a:rPr lang="en-US" baseline="0" dirty="0" smtClean="0"/>
              <a:t> vi </a:t>
            </a:r>
            <a:r>
              <a:rPr lang="en-US" baseline="0" dirty="0" err="1" smtClean="0"/>
              <a:t>klarer</a:t>
            </a:r>
            <a:r>
              <a:rPr lang="en-US" baseline="0" dirty="0" smtClean="0"/>
              <a:t> å ta </a:t>
            </a:r>
            <a:r>
              <a:rPr lang="en-US" baseline="0" dirty="0" err="1" smtClean="0"/>
              <a:t>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råmaterial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gruvedrift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måte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Norge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gjort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før</a:t>
            </a:r>
            <a:r>
              <a:rPr lang="en-US" baseline="0" dirty="0" smtClean="0"/>
              <a:t>”</a:t>
            </a:r>
          </a:p>
          <a:p>
            <a:endParaRPr lang="en-US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FF3C0-F51B-4D61-8F20-13646569E5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Tellekantene for forskerne (publikasjoner) er i konflikt med bedriftspartneres interesse for å utvikle innovasjoner</a:t>
            </a:r>
          </a:p>
          <a:p>
            <a:pPr marL="457200" indent="-457200">
              <a:buFont typeface="Arial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Verdensledende forskning bør være langsiktig og med avgrenset fokus</a:t>
            </a:r>
          </a:p>
          <a:p>
            <a:pPr marL="457200" indent="-457200">
              <a:buFont typeface="Arial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Industripartnerne har kanskje urealistiske forventninger?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3716-1AA3-0E4F-B663-C4D401E98B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79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table shows some of the main reasons why UIC is challenging</a:t>
            </a:r>
          </a:p>
          <a:p>
            <a:r>
              <a:rPr lang="en-US" baseline="0" dirty="0" smtClean="0"/>
              <a:t>But the balance between academic logic and commercial logic is essential for a good collaboration:</a:t>
            </a:r>
            <a:endParaRPr lang="en-US" dirty="0" smtClean="0"/>
          </a:p>
          <a:p>
            <a:r>
              <a:rPr lang="en-US" dirty="0" smtClean="0"/>
              <a:t>The aim of these research </a:t>
            </a:r>
            <a:r>
              <a:rPr lang="en-US" dirty="0" err="1" smtClean="0"/>
              <a:t>centres</a:t>
            </a:r>
            <a:r>
              <a:rPr lang="en-US" dirty="0" smtClean="0"/>
              <a:t> is</a:t>
            </a:r>
            <a:r>
              <a:rPr lang="en-US" baseline="0" dirty="0" smtClean="0"/>
              <a:t> to bridge these logics.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Få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frem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kunnskap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og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resultater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innenfor</a:t>
            </a:r>
            <a:r>
              <a:rPr lang="en-US" b="1" baseline="0" dirty="0" smtClean="0"/>
              <a:t> energy- </a:t>
            </a:r>
            <a:r>
              <a:rPr lang="en-US" b="1" baseline="0" dirty="0" err="1" smtClean="0"/>
              <a:t>og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klimaområdet</a:t>
            </a:r>
            <a:r>
              <a:rPr lang="en-US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Verdiskapning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næringslivet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Levere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vitenskapelige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resultater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internasjonalt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høyt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nivå</a:t>
            </a:r>
            <a:endParaRPr lang="en-US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3907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primary mode of data-collection was interviews with firm- and university representatives. Exploring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collaboration process, the challenges and inherent possibilities.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r>
              <a:rPr lang="en-US" baseline="0" dirty="0" smtClean="0"/>
              <a:t>Marianne and I have done the largest part of the work, and we are an research group in Mo I Rana that has done research on university-industry collaboration. </a:t>
            </a:r>
            <a:endParaRPr lang="en-US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9335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3716-1AA3-0E4F-B663-C4D401E98B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19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3716-1AA3-0E4F-B663-C4D401E98B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7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Så</a:t>
            </a:r>
            <a:r>
              <a:rPr lang="en-US" baseline="0" dirty="0" smtClean="0"/>
              <a:t> over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våre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sentrale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basert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flertallet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bedriftene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Hvor</a:t>
            </a:r>
            <a:r>
              <a:rPr lang="en-US" baseline="0" dirty="0" smtClean="0"/>
              <a:t> mange </a:t>
            </a:r>
            <a:r>
              <a:rPr lang="en-US" baseline="0" dirty="0" err="1" smtClean="0"/>
              <a:t>opplevde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utfordringer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starten</a:t>
            </a:r>
            <a:r>
              <a:rPr lang="en-US" baseline="0" dirty="0" smtClean="0"/>
              <a:t>, men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over </a:t>
            </a:r>
            <a:r>
              <a:rPr lang="en-US" baseline="0" dirty="0" err="1" smtClean="0"/>
              <a:t>tid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mestret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samarbeidet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involvering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inflytelse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utbytte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samarbeidet</a:t>
            </a:r>
            <a:endParaRPr lang="en-US" baseline="0" dirty="0" smtClean="0"/>
          </a:p>
          <a:p>
            <a:r>
              <a:rPr lang="en-US" baseline="0" dirty="0" err="1" smtClean="0"/>
              <a:t>Preget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involvering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starten</a:t>
            </a:r>
            <a:r>
              <a:rPr lang="en-US" baseline="0" dirty="0" smtClean="0"/>
              <a:t>…</a:t>
            </a:r>
          </a:p>
          <a:p>
            <a:r>
              <a:rPr lang="en-US" baseline="0" dirty="0" err="1" smtClean="0"/>
              <a:t>Formulere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strategier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underveis</a:t>
            </a:r>
            <a:r>
              <a:rPr lang="en-US" baseline="0" dirty="0" smtClean="0"/>
              <a:t>..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5412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Lav</a:t>
            </a:r>
            <a:r>
              <a:rPr lang="en-US" dirty="0" smtClean="0"/>
              <a:t> </a:t>
            </a:r>
            <a:r>
              <a:rPr lang="en-US" baseline="0" dirty="0" smtClean="0"/>
              <a:t>grad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innflytelse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starten</a:t>
            </a:r>
            <a:r>
              <a:rPr lang="en-US" baseline="0" dirty="0" smtClean="0"/>
              <a:t>..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FF3C0-F51B-4D61-8F20-13646569E5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79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Bedring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involvering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inflytelse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utbytte</a:t>
            </a:r>
            <a:r>
              <a:rPr lang="en-US" baseline="0" dirty="0" smtClean="0"/>
              <a:t> over </a:t>
            </a:r>
            <a:r>
              <a:rPr lang="en-US" baseline="0" dirty="0" err="1" smtClean="0"/>
              <a:t>tid</a:t>
            </a:r>
            <a:r>
              <a:rPr lang="en-US" baseline="0" dirty="0" smtClean="0"/>
              <a:t>…</a:t>
            </a:r>
          </a:p>
          <a:p>
            <a:r>
              <a:rPr lang="en-US" baseline="0" dirty="0" err="1" smtClean="0"/>
              <a:t>Opplevde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også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gevinster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Nettverk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omdømme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kunder</a:t>
            </a:r>
            <a:endParaRPr lang="en-US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FF3C0-F51B-4D61-8F20-13646569E5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7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776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1" y="551349"/>
            <a:ext cx="1573637" cy="36512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703871" y="916474"/>
            <a:ext cx="8042787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00301" y="353035"/>
            <a:ext cx="7249925" cy="5634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00301" y="1609196"/>
            <a:ext cx="7249925" cy="45025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2" y="5440522"/>
            <a:ext cx="955541" cy="112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3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014309"/>
            <a:ext cx="12192000" cy="153656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2456024"/>
            <a:ext cx="10515600" cy="888641"/>
          </a:xfrm>
          <a:prstGeom prst="rect">
            <a:avLst/>
          </a:prstGeom>
          <a:noFill/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83" y="344483"/>
            <a:ext cx="835975" cy="9858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59" y="593113"/>
            <a:ext cx="2048165" cy="488615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499041" y="6020029"/>
            <a:ext cx="9144000" cy="533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378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846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63" y="977680"/>
            <a:ext cx="2504206" cy="581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552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42" y="563525"/>
            <a:ext cx="1093256" cy="1289287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499041" y="6020029"/>
            <a:ext cx="9144000" cy="533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1676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24763A-43B8-45A4-8F50-541BEB6C007E}" type="datetimeFigureOut">
              <a:rPr lang="nb-NO" smtClean="0"/>
              <a:t>24.08.2017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DF8ED-2C42-4229-9D99-7490B7C552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04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1424" y="2204864"/>
            <a:ext cx="103632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b-NO" noProof="0" smtClean="0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240081" y="127"/>
            <a:ext cx="11934091" cy="818060"/>
            <a:chOff x="863" y="5527"/>
            <a:chExt cx="6179" cy="582"/>
          </a:xfrm>
        </p:grpSpPr>
        <p:pic>
          <p:nvPicPr>
            <p:cNvPr id="15365" name="Picture 5" descr="F:\prosjekter aktuelle\cenSES_web\PPmal\censeslogo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" y="5527"/>
              <a:ext cx="1558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6" descr="F:\prosjekter aktuelle\cenSES_web\PPmal\fmelogo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1" y="5543"/>
              <a:ext cx="571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7" descr="F:\prosjekter aktuelle\cenSES_web\PPmal\logoer partner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2" y="6432550"/>
            <a:ext cx="11372849" cy="425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48375"/>
      </p:ext>
    </p:extLst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11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a.lauvas@nord.no)" TargetMode="External"/><Relationship Id="rId2" Type="http://schemas.openxmlformats.org/officeDocument/2006/relationships/hyperlink" Target="mailto:mas@nord.no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roger.sorheim@nord.no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Collaboration for innovation: experiences from the FMEs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sz="2400" dirty="0"/>
              <a:t>Roger Sørheim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2396835" y="3787864"/>
            <a:ext cx="7772400" cy="15001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06754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Firms experienced outcomes 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348919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firms expected more results at the beginning </a:t>
            </a:r>
            <a:r>
              <a:rPr lang="en-US" dirty="0" smtClean="0"/>
              <a:t>of the collaboration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i="1" dirty="0"/>
              <a:t>“We </a:t>
            </a:r>
            <a:r>
              <a:rPr lang="en-US" i="1" dirty="0" smtClean="0"/>
              <a:t>do not </a:t>
            </a:r>
            <a:r>
              <a:rPr lang="en-US" i="1" dirty="0"/>
              <a:t>have many </a:t>
            </a:r>
            <a:r>
              <a:rPr lang="en-US" i="1" dirty="0" smtClean="0"/>
              <a:t>benefits from </a:t>
            </a:r>
            <a:r>
              <a:rPr lang="en-US" i="1" dirty="0"/>
              <a:t>the output</a:t>
            </a:r>
            <a:r>
              <a:rPr lang="en-US" i="1" dirty="0" smtClean="0"/>
              <a:t>”</a:t>
            </a:r>
          </a:p>
          <a:p>
            <a:pPr marL="457200" lvl="1" indent="0">
              <a:buNone/>
            </a:pPr>
            <a:r>
              <a:rPr lang="en-US" i="1" dirty="0"/>
              <a:t>“I think there is very little focus on product </a:t>
            </a:r>
            <a:r>
              <a:rPr lang="en-US" i="1" dirty="0" smtClean="0"/>
              <a:t>development in </a:t>
            </a:r>
            <a:r>
              <a:rPr lang="en-US" i="1" dirty="0"/>
              <a:t>[the collaboration</a:t>
            </a:r>
            <a:r>
              <a:rPr lang="en-US" i="1" dirty="0" smtClean="0"/>
              <a:t>]. The focus should </a:t>
            </a:r>
            <a:r>
              <a:rPr lang="en-US" i="1" dirty="0"/>
              <a:t>have been much more commercially oriented and rooted in the industry</a:t>
            </a:r>
            <a:r>
              <a:rPr lang="en-US" i="1" dirty="0" smtClean="0"/>
              <a:t>”</a:t>
            </a:r>
          </a:p>
          <a:p>
            <a:pPr marL="457200" lvl="1" indent="0">
              <a:buNone/>
            </a:pPr>
            <a:endParaRPr lang="en-US" i="1" dirty="0"/>
          </a:p>
          <a:p>
            <a:r>
              <a:rPr lang="en-US" dirty="0"/>
              <a:t>Over time, the </a:t>
            </a:r>
            <a:r>
              <a:rPr lang="en-US" dirty="0" smtClean="0"/>
              <a:t>firms </a:t>
            </a:r>
            <a:r>
              <a:rPr lang="en-US" b="1" dirty="0" smtClean="0"/>
              <a:t>understood </a:t>
            </a:r>
            <a:r>
              <a:rPr lang="en-US" b="1" dirty="0"/>
              <a:t>that </a:t>
            </a:r>
            <a:r>
              <a:rPr lang="en-US" b="1" dirty="0" smtClean="0"/>
              <a:t>they needed to </a:t>
            </a:r>
            <a:r>
              <a:rPr lang="en-US" b="1" dirty="0"/>
              <a:t>become more </a:t>
            </a:r>
            <a:r>
              <a:rPr lang="en-US" b="1" dirty="0" smtClean="0"/>
              <a:t>involved </a:t>
            </a:r>
            <a:r>
              <a:rPr lang="en-US" dirty="0" smtClean="0"/>
              <a:t>to </a:t>
            </a:r>
            <a:r>
              <a:rPr lang="en-US" dirty="0"/>
              <a:t>obtain </a:t>
            </a:r>
            <a:r>
              <a:rPr lang="en-US" dirty="0" smtClean="0"/>
              <a:t>benefits</a:t>
            </a:r>
            <a:endParaRPr lang="en-US" i="1" dirty="0" smtClean="0"/>
          </a:p>
          <a:p>
            <a:pPr marL="457200" lvl="1" indent="0">
              <a:buNone/>
            </a:pPr>
            <a:r>
              <a:rPr lang="en-US" i="1" dirty="0"/>
              <a:t>“</a:t>
            </a:r>
            <a:r>
              <a:rPr lang="en-US" i="1" dirty="0" smtClean="0"/>
              <a:t>We are </a:t>
            </a:r>
            <a:r>
              <a:rPr lang="en-US" i="1" dirty="0"/>
              <a:t>not ‘baby birds’ </a:t>
            </a:r>
            <a:r>
              <a:rPr lang="en-US" i="1" dirty="0" smtClean="0"/>
              <a:t>sitting with </a:t>
            </a:r>
            <a:r>
              <a:rPr lang="en-US" i="1" dirty="0"/>
              <a:t>open throats </a:t>
            </a:r>
            <a:r>
              <a:rPr lang="en-US" i="1" dirty="0" smtClean="0"/>
              <a:t>waiting to </a:t>
            </a:r>
            <a:r>
              <a:rPr lang="en-US" i="1" dirty="0"/>
              <a:t>be fed by </a:t>
            </a:r>
            <a:r>
              <a:rPr lang="en-US" i="1" dirty="0" smtClean="0"/>
              <a:t>the [research partners]. </a:t>
            </a:r>
            <a:r>
              <a:rPr lang="en-US" i="1" dirty="0"/>
              <a:t>Actually, </a:t>
            </a:r>
            <a:r>
              <a:rPr lang="en-US" i="1" dirty="0" smtClean="0"/>
              <a:t>we have </a:t>
            </a:r>
            <a:r>
              <a:rPr lang="en-US" i="1" dirty="0"/>
              <a:t>to do something </a:t>
            </a:r>
            <a:r>
              <a:rPr lang="en-US" i="1" dirty="0" smtClean="0"/>
              <a:t>to achieve </a:t>
            </a:r>
            <a:r>
              <a:rPr lang="en-US" i="1" dirty="0"/>
              <a:t>the benefits of</a:t>
            </a:r>
          </a:p>
          <a:p>
            <a:pPr marL="457200" lvl="1" indent="0">
              <a:buNone/>
            </a:pPr>
            <a:r>
              <a:rPr lang="en-US" i="1" dirty="0"/>
              <a:t>the [collaboration]”</a:t>
            </a:r>
          </a:p>
        </p:txBody>
      </p:sp>
    </p:spTree>
    <p:extLst>
      <p:ext uri="{BB962C8B-B14F-4D97-AF65-F5344CB8AC3E}">
        <p14:creationId xmlns:p14="http://schemas.microsoft.com/office/powerpoint/2010/main" val="12861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1585"/>
            <a:ext cx="10515600" cy="1325563"/>
          </a:xfrm>
        </p:spPr>
        <p:txBody>
          <a:bodyPr/>
          <a:lstStyle/>
          <a:p>
            <a:r>
              <a:rPr lang="en-US" dirty="0" smtClean="0"/>
              <a:t>How was the collaboration improved?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616765"/>
            <a:ext cx="10515600" cy="5115338"/>
          </a:xfrm>
        </p:spPr>
        <p:txBody>
          <a:bodyPr/>
          <a:lstStyle/>
          <a:p>
            <a:r>
              <a:rPr lang="en-US" dirty="0" smtClean="0"/>
              <a:t>Clarifications of expectations</a:t>
            </a:r>
          </a:p>
          <a:p>
            <a:r>
              <a:rPr lang="en-US" dirty="0" smtClean="0"/>
              <a:t>The partners became more aware of institutional differences</a:t>
            </a:r>
          </a:p>
          <a:p>
            <a:r>
              <a:rPr lang="en-US" dirty="0" smtClean="0"/>
              <a:t>Mutual understanding </a:t>
            </a:r>
            <a:endParaRPr lang="en-US" dirty="0"/>
          </a:p>
          <a:p>
            <a:r>
              <a:rPr lang="en-US" dirty="0" smtClean="0"/>
              <a:t>Increased interaction (formal and unformal meeting arenas)</a:t>
            </a:r>
          </a:p>
          <a:p>
            <a:r>
              <a:rPr lang="en-US" dirty="0" smtClean="0"/>
              <a:t>Firm representatives that accomplished knowledge integration </a:t>
            </a:r>
          </a:p>
        </p:txBody>
      </p:sp>
    </p:spTree>
    <p:extLst>
      <p:ext uri="{BB962C8B-B14F-4D97-AF65-F5344CB8AC3E}">
        <p14:creationId xmlns:p14="http://schemas.microsoft.com/office/powerpoint/2010/main" val="202164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power and dependence</a:t>
            </a:r>
            <a:endParaRPr lang="en-US" dirty="0"/>
          </a:p>
        </p:txBody>
      </p:sp>
      <p:pic>
        <p:nvPicPr>
          <p:cNvPr id="4" name="Bilde 1" descr="\\uin.no\dfs\users\TLV\My Documents\1. Stipendiat\Papers kappa &amp; disputas\Power and dependence\typologi teori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2120"/>
            <a:ext cx="7772400" cy="3888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1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 implications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27319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Clarify expectations </a:t>
            </a:r>
            <a:r>
              <a:rPr lang="en-US" dirty="0" smtClean="0"/>
              <a:t>with the research partners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Develop </a:t>
            </a:r>
            <a:r>
              <a:rPr lang="en-US" b="1" dirty="0"/>
              <a:t>personal relations and common understanding </a:t>
            </a:r>
            <a:r>
              <a:rPr lang="en-US" dirty="0"/>
              <a:t>towards </a:t>
            </a:r>
            <a:r>
              <a:rPr lang="en-US" dirty="0" smtClean="0"/>
              <a:t>collaborating partners </a:t>
            </a:r>
            <a:r>
              <a:rPr lang="en-US" dirty="0"/>
              <a:t>by </a:t>
            </a:r>
            <a:r>
              <a:rPr lang="en-US" b="1" dirty="0"/>
              <a:t>active engaging </a:t>
            </a:r>
            <a:r>
              <a:rPr lang="en-US" dirty="0" smtClean="0"/>
              <a:t>from the start</a:t>
            </a:r>
          </a:p>
          <a:p>
            <a:pPr lvl="1"/>
            <a:r>
              <a:rPr lang="en-US" dirty="0" smtClean="0"/>
              <a:t>Give the researchers access to data and relevant cases</a:t>
            </a:r>
          </a:p>
          <a:p>
            <a:pPr lvl="1"/>
            <a:r>
              <a:rPr lang="en-US" dirty="0" smtClean="0"/>
              <a:t>It is not only the researchers that is responsible for innovation development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Integrate </a:t>
            </a:r>
            <a:r>
              <a:rPr lang="en-US" dirty="0" smtClean="0"/>
              <a:t>the collaboration participation at </a:t>
            </a:r>
            <a:r>
              <a:rPr lang="en-US" b="1" dirty="0" smtClean="0"/>
              <a:t>several levels </a:t>
            </a:r>
            <a:r>
              <a:rPr lang="en-US" dirty="0" smtClean="0"/>
              <a:t>of the firm to </a:t>
            </a:r>
            <a:r>
              <a:rPr lang="en-US" b="1" dirty="0" smtClean="0"/>
              <a:t>receive greater benefits </a:t>
            </a:r>
            <a:r>
              <a:rPr lang="en-US" dirty="0" smtClean="0"/>
              <a:t>from the collaboration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6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researchers 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248109"/>
            <a:ext cx="10515600" cy="4351338"/>
          </a:xfrm>
        </p:spPr>
        <p:txBody>
          <a:bodyPr/>
          <a:lstStyle/>
          <a:p>
            <a:r>
              <a:rPr lang="en-US" dirty="0"/>
              <a:t>Be </a:t>
            </a:r>
            <a:r>
              <a:rPr lang="en-US" b="1" dirty="0"/>
              <a:t>proactive in contacting and engaging </a:t>
            </a:r>
            <a:r>
              <a:rPr lang="en-US" dirty="0"/>
              <a:t>firm partners </a:t>
            </a:r>
            <a:r>
              <a:rPr lang="en-US" b="1" dirty="0"/>
              <a:t>early</a:t>
            </a:r>
            <a:r>
              <a:rPr lang="en-US" dirty="0"/>
              <a:t> in the </a:t>
            </a:r>
            <a:r>
              <a:rPr lang="en-US" dirty="0" smtClean="0"/>
              <a:t>process</a:t>
            </a:r>
          </a:p>
          <a:p>
            <a:endParaRPr lang="en-US" dirty="0" smtClean="0"/>
          </a:p>
          <a:p>
            <a:r>
              <a:rPr lang="en-US" dirty="0" smtClean="0"/>
              <a:t>Create </a:t>
            </a:r>
            <a:r>
              <a:rPr lang="en-US" b="1" dirty="0"/>
              <a:t>personal relationships</a:t>
            </a:r>
            <a:r>
              <a:rPr lang="en-US" dirty="0"/>
              <a:t>, discuss </a:t>
            </a:r>
            <a:r>
              <a:rPr lang="en-US" b="1" dirty="0"/>
              <a:t>desired outcomes </a:t>
            </a:r>
            <a:r>
              <a:rPr lang="en-US" dirty="0"/>
              <a:t>and </a:t>
            </a:r>
            <a:r>
              <a:rPr lang="en-US" b="1" dirty="0"/>
              <a:t>formulate common goals</a:t>
            </a:r>
            <a:endParaRPr lang="en-US" dirty="0"/>
          </a:p>
          <a:p>
            <a:pPr marL="0" indent="0">
              <a:buNone/>
            </a:pPr>
            <a:endParaRPr lang="nb-NO" dirty="0"/>
          </a:p>
          <a:p>
            <a:r>
              <a:rPr lang="en-US" b="1" dirty="0"/>
              <a:t>Ask questions and listen </a:t>
            </a:r>
            <a:r>
              <a:rPr lang="en-US" dirty="0"/>
              <a:t>to the firms to obtain an understanding of the firms’ expectations</a:t>
            </a:r>
            <a:r>
              <a:rPr lang="nb-NO" dirty="0"/>
              <a:t> and </a:t>
            </a:r>
            <a:r>
              <a:rPr lang="en-US" b="1" dirty="0"/>
              <a:t>clarify technical concepts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26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References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9144000" cy="3752056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Jakobsen</a:t>
            </a:r>
            <a:r>
              <a:rPr lang="en-US" dirty="0" smtClean="0">
                <a:solidFill>
                  <a:schemeClr val="tx1"/>
                </a:solidFill>
              </a:rPr>
              <a:t>, S. and </a:t>
            </a:r>
            <a:r>
              <a:rPr lang="en-US" dirty="0" err="1" smtClean="0">
                <a:solidFill>
                  <a:schemeClr val="tx1"/>
                </a:solidFill>
              </a:rPr>
              <a:t>Steinmo</a:t>
            </a:r>
            <a:r>
              <a:rPr lang="en-US" dirty="0" smtClean="0">
                <a:solidFill>
                  <a:schemeClr val="tx1"/>
                </a:solidFill>
              </a:rPr>
              <a:t>, M (2016) The </a:t>
            </a:r>
            <a:r>
              <a:rPr lang="en-US" dirty="0">
                <a:solidFill>
                  <a:schemeClr val="tx1"/>
                </a:solidFill>
              </a:rPr>
              <a:t>role of proximity dimensions in the development of innovations in coopetition: a longitudinal case </a:t>
            </a:r>
            <a:r>
              <a:rPr lang="en-US" dirty="0" smtClean="0">
                <a:solidFill>
                  <a:schemeClr val="tx1"/>
                </a:solidFill>
              </a:rPr>
              <a:t>study, International </a:t>
            </a:r>
            <a:r>
              <a:rPr lang="en-US" dirty="0">
                <a:solidFill>
                  <a:schemeClr val="tx1"/>
                </a:solidFill>
              </a:rPr>
              <a:t>Journal of Technology Management </a:t>
            </a:r>
            <a:r>
              <a:rPr lang="en-US" dirty="0" smtClean="0">
                <a:solidFill>
                  <a:schemeClr val="tx1"/>
                </a:solidFill>
              </a:rPr>
              <a:t>(Vol</a:t>
            </a:r>
            <a:r>
              <a:rPr lang="en-US" dirty="0">
                <a:solidFill>
                  <a:schemeClr val="tx1"/>
                </a:solidFill>
              </a:rPr>
              <a:t>. 71, No. 1/2, </a:t>
            </a:r>
            <a:r>
              <a:rPr lang="en-US" dirty="0" smtClean="0">
                <a:solidFill>
                  <a:schemeClr val="tx1"/>
                </a:solidFill>
              </a:rPr>
              <a:t>2016)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Steinmo</a:t>
            </a:r>
            <a:r>
              <a:rPr lang="en-US" dirty="0">
                <a:solidFill>
                  <a:schemeClr val="tx1"/>
                </a:solidFill>
              </a:rPr>
              <a:t>, &amp; Rasmussen. (2016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How firms collaborate with public research organizations: The evolution of proximity dimensions in successful innovation projects. Journal of Business Research, 69(3), </a:t>
            </a:r>
            <a:r>
              <a:rPr lang="en-US" dirty="0" smtClean="0">
                <a:solidFill>
                  <a:schemeClr val="tx1"/>
                </a:solidFill>
              </a:rPr>
              <a:t>1250-1259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Steinmo</a:t>
            </a:r>
            <a:r>
              <a:rPr lang="en-US" dirty="0">
                <a:solidFill>
                  <a:schemeClr val="tx1"/>
                </a:solidFill>
              </a:rPr>
              <a:t>, M. </a:t>
            </a:r>
            <a:r>
              <a:rPr lang="en-US" dirty="0" smtClean="0">
                <a:solidFill>
                  <a:schemeClr val="tx1"/>
                </a:solidFill>
              </a:rPr>
              <a:t>(2015) </a:t>
            </a:r>
            <a:r>
              <a:rPr lang="en-US" dirty="0">
                <a:solidFill>
                  <a:schemeClr val="tx1"/>
                </a:solidFill>
              </a:rPr>
              <a:t>Collaboration for Innovation: A Case Study on How Social Capital Mitigates Collaborative Challenges in University–Industry Research Alliances. Industry and Innovation, 1-28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Lauvås</a:t>
            </a:r>
            <a:r>
              <a:rPr lang="en-US" dirty="0">
                <a:solidFill>
                  <a:schemeClr val="tx1"/>
                </a:solidFill>
              </a:rPr>
              <a:t>, T., </a:t>
            </a:r>
            <a:r>
              <a:rPr lang="en-US" dirty="0" err="1">
                <a:solidFill>
                  <a:schemeClr val="tx1"/>
                </a:solidFill>
              </a:rPr>
              <a:t>Steinmo</a:t>
            </a:r>
            <a:r>
              <a:rPr lang="en-US" dirty="0">
                <a:solidFill>
                  <a:schemeClr val="tx1"/>
                </a:solidFill>
              </a:rPr>
              <a:t>, M and Vie O. E. (2016) Aiming at innovation in university industry collaboration: How firm representatives accomplish knowledge integration through transferring, translating and transforming </a:t>
            </a:r>
            <a:r>
              <a:rPr lang="en-US" dirty="0" smtClean="0">
                <a:solidFill>
                  <a:schemeClr val="tx1"/>
                </a:solidFill>
              </a:rPr>
              <a:t>activities, work in </a:t>
            </a:r>
            <a:r>
              <a:rPr lang="en-US" dirty="0" err="1" smtClean="0">
                <a:solidFill>
                  <a:schemeClr val="tx1"/>
                </a:solidFill>
              </a:rPr>
              <a:t>progess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/>
            <a:endParaRPr lang="nb-NO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7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Contact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Marianne Steinmo (</a:t>
            </a:r>
            <a:r>
              <a:rPr lang="nb-NO" dirty="0" smtClean="0">
                <a:hlinkClick r:id="rId2"/>
              </a:rPr>
              <a:t>marianne.steinmo@nord.no</a:t>
            </a:r>
            <a:r>
              <a:rPr lang="nb-NO" dirty="0" smtClean="0"/>
              <a:t>) or</a:t>
            </a:r>
          </a:p>
          <a:p>
            <a:r>
              <a:rPr lang="nb-NO" dirty="0" smtClean="0"/>
              <a:t>Thomas Lauvås (</a:t>
            </a:r>
            <a:r>
              <a:rPr lang="nb-NO" dirty="0" smtClean="0">
                <a:hlinkClick r:id="rId3"/>
              </a:rPr>
              <a:t>thomas.a.lauvas@nord.no)</a:t>
            </a:r>
            <a:endParaRPr lang="nb-NO" dirty="0" smtClean="0"/>
          </a:p>
          <a:p>
            <a:r>
              <a:rPr lang="nb-NO" dirty="0" smtClean="0"/>
              <a:t>Roger Sørheim (</a:t>
            </a:r>
            <a:r>
              <a:rPr lang="nb-NO" dirty="0" smtClean="0">
                <a:hlinkClick r:id="rId4"/>
              </a:rPr>
              <a:t>roger.sorheim@ntnu.no)</a:t>
            </a:r>
            <a:r>
              <a:rPr lang="nb-NO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96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Why</a:t>
            </a:r>
            <a:r>
              <a:rPr lang="nb-NO" dirty="0" smtClean="0"/>
              <a:t> </a:t>
            </a:r>
            <a:r>
              <a:rPr lang="nb-NO" dirty="0" err="1" smtClean="0"/>
              <a:t>should</a:t>
            </a:r>
            <a:r>
              <a:rPr lang="nb-NO" dirty="0" smtClean="0"/>
              <a:t> </a:t>
            </a:r>
            <a:r>
              <a:rPr lang="nb-NO" dirty="0" err="1" smtClean="0"/>
              <a:t>companies</a:t>
            </a:r>
            <a:r>
              <a:rPr lang="nb-NO" dirty="0" smtClean="0"/>
              <a:t> </a:t>
            </a:r>
            <a:r>
              <a:rPr lang="nb-NO" dirty="0" err="1" smtClean="0"/>
              <a:t>collaborate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/>
              <a:t> </a:t>
            </a:r>
            <a:r>
              <a:rPr lang="nb-NO" dirty="0" err="1" smtClean="0"/>
              <a:t>public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r>
              <a:rPr lang="nb-NO" dirty="0" smtClean="0"/>
              <a:t> </a:t>
            </a:r>
            <a:r>
              <a:rPr lang="nb-NO" dirty="0" err="1" smtClean="0"/>
              <a:t>organisations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9144000" cy="4112096"/>
          </a:xfrm>
        </p:spPr>
        <p:txBody>
          <a:bodyPr>
            <a:normAutofit/>
          </a:bodyPr>
          <a:lstStyle/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Give firms access to fundamental knowledge and the possibility of conducting high quality research, essential for </a:t>
            </a:r>
            <a:r>
              <a:rPr lang="en-US" dirty="0" smtClean="0">
                <a:solidFill>
                  <a:schemeClr val="tx1"/>
                </a:solidFill>
              </a:rPr>
              <a:t>innovations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Many </a:t>
            </a:r>
            <a:r>
              <a:rPr lang="en-US" dirty="0">
                <a:solidFill>
                  <a:schemeClr val="tx1"/>
                </a:solidFill>
              </a:rPr>
              <a:t>firms find it challenging to collaborate with universities, which might harm the knowledge </a:t>
            </a:r>
            <a:r>
              <a:rPr lang="en-US" dirty="0" smtClean="0">
                <a:solidFill>
                  <a:schemeClr val="tx1"/>
                </a:solidFill>
              </a:rPr>
              <a:t>development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“two co-existing contradictory forces with conflicting goals” 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Time horizon and output</a:t>
            </a:r>
            <a:endParaRPr lang="nb-NO" sz="2500" i="1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sz="2900" dirty="0"/>
              <a:t>The </a:t>
            </a:r>
            <a:r>
              <a:rPr lang="nb-NO" sz="2900" dirty="0" err="1"/>
              <a:t>effects</a:t>
            </a:r>
            <a:r>
              <a:rPr lang="nb-NO" sz="2900" dirty="0"/>
              <a:t> </a:t>
            </a:r>
            <a:r>
              <a:rPr lang="nb-NO" sz="2900" dirty="0" err="1"/>
              <a:t>of</a:t>
            </a:r>
            <a:r>
              <a:rPr lang="nb-NO" sz="2900" dirty="0"/>
              <a:t> </a:t>
            </a:r>
            <a:r>
              <a:rPr lang="nb-NO" sz="2900" dirty="0" err="1"/>
              <a:t>collaboration</a:t>
            </a:r>
            <a:r>
              <a:rPr lang="nb-NO" sz="2900" dirty="0"/>
              <a:t> is </a:t>
            </a:r>
            <a:r>
              <a:rPr lang="nb-NO" sz="2900" dirty="0" err="1"/>
              <a:t>well</a:t>
            </a:r>
            <a:r>
              <a:rPr lang="nb-NO" sz="2900" dirty="0"/>
              <a:t> </a:t>
            </a:r>
            <a:r>
              <a:rPr lang="nb-NO" sz="2900" dirty="0" err="1"/>
              <a:t>documented</a:t>
            </a:r>
            <a:endParaRPr lang="nb-NO" sz="29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900" dirty="0"/>
              <a:t>We know less about how successful collaboration unfold</a:t>
            </a:r>
            <a:endParaRPr lang="nb-NO" sz="2900" dirty="0"/>
          </a:p>
        </p:txBody>
      </p:sp>
    </p:spTree>
    <p:extLst>
      <p:ext uri="{BB962C8B-B14F-4D97-AF65-F5344CB8AC3E}">
        <p14:creationId xmlns:p14="http://schemas.microsoft.com/office/powerpoint/2010/main" val="210812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3183" y="854523"/>
            <a:ext cx="7185338" cy="768216"/>
          </a:xfrm>
        </p:spPr>
        <p:txBody>
          <a:bodyPr/>
          <a:lstStyle/>
          <a:p>
            <a:r>
              <a:rPr lang="en-US" dirty="0" smtClean="0"/>
              <a:t>Conflicting institutional logics</a:t>
            </a:r>
            <a:endParaRPr lang="en-US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34431"/>
              </p:ext>
            </p:extLst>
          </p:nvPr>
        </p:nvGraphicFramePr>
        <p:xfrm>
          <a:off x="193184" y="1622739"/>
          <a:ext cx="11892800" cy="357646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19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7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5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Academic science logic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</a:t>
                      </a:r>
                      <a:r>
                        <a:rPr lang="en-US" baseline="0" dirty="0" smtClean="0"/>
                        <a:t> science logic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943">
                <a:tc>
                  <a:txBody>
                    <a:bodyPr/>
                    <a:lstStyle/>
                    <a:p>
                      <a:r>
                        <a:rPr lang="en-US" dirty="0" smtClean="0"/>
                        <a:t>Mission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Developing public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Solving concrete problems valued in the marketplace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396">
                <a:tc>
                  <a:txBody>
                    <a:bodyPr/>
                    <a:lstStyle/>
                    <a:p>
                      <a:r>
                        <a:rPr lang="en-US" dirty="0" smtClean="0"/>
                        <a:t>Goal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 returns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943"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Primarily</a:t>
                      </a:r>
                      <a:r>
                        <a:rPr lang="en-US" baseline="0" dirty="0" smtClean="0"/>
                        <a:t> basic research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applied research and technological development projects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96">
                <a:tc>
                  <a:txBody>
                    <a:bodyPr/>
                    <a:lstStyle/>
                    <a:p>
                      <a:r>
                        <a:rPr lang="en-US" dirty="0" smtClean="0"/>
                        <a:t>Disclosure</a:t>
                      </a:r>
                      <a:r>
                        <a:rPr lang="en-US" baseline="0" dirty="0" smtClean="0"/>
                        <a:t> of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Publish research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Obtain patents, other IP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490"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practices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Autonomy and research freedom</a:t>
                      </a:r>
                      <a:r>
                        <a:rPr lang="en-US" baseline="0" dirty="0" smtClean="0"/>
                        <a:t> based on personal interests, long-term curiosity-driven 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Limit freedom and coordinate scientists’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actions according to the firm’s needs. Short- and medium term outcomes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96">
                <a:tc>
                  <a:txBody>
                    <a:bodyPr/>
                    <a:lstStyle/>
                    <a:p>
                      <a:r>
                        <a:rPr lang="en-US" dirty="0" smtClean="0"/>
                        <a:t>Motivation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 in the scientific</a:t>
                      </a:r>
                      <a:r>
                        <a:rPr lang="en-US" baseline="0" dirty="0" smtClean="0"/>
                        <a:t> community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Higher expected</a:t>
                      </a:r>
                      <a:r>
                        <a:rPr lang="en-US" baseline="0" dirty="0" smtClean="0"/>
                        <a:t> returns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8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703531"/>
            <a:ext cx="6322454" cy="1154582"/>
          </a:xfrm>
        </p:spPr>
        <p:txBody>
          <a:bodyPr/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5811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Longitudinal study of six technological FME </a:t>
            </a:r>
            <a:r>
              <a:rPr lang="en-US" dirty="0" err="1" smtClean="0"/>
              <a:t>centres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94 interviews (48 firms, 46 research partners)</a:t>
            </a:r>
          </a:p>
          <a:p>
            <a:r>
              <a:rPr lang="en-US" dirty="0" smtClean="0"/>
              <a:t>Annual reports, evaluation reports, newsletters 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Started to map expectations in </a:t>
            </a:r>
            <a:r>
              <a:rPr lang="en-US" sz="2800" dirty="0" err="1" smtClean="0"/>
              <a:t>HighEFF</a:t>
            </a:r>
            <a:r>
              <a:rPr lang="en-US" sz="2800" dirty="0"/>
              <a:t> </a:t>
            </a:r>
            <a:endParaRPr lang="en-US" sz="2800" dirty="0" smtClean="0"/>
          </a:p>
          <a:p>
            <a:pPr marL="685800" lvl="2">
              <a:spcBef>
                <a:spcPts val="1000"/>
              </a:spcBef>
            </a:pPr>
            <a:r>
              <a:rPr lang="en-US" dirty="0" err="1" smtClean="0"/>
              <a:t>Eramet</a:t>
            </a:r>
            <a:r>
              <a:rPr lang="en-US" dirty="0"/>
              <a:t>, Glencore, </a:t>
            </a:r>
            <a:r>
              <a:rPr lang="en-US" dirty="0" smtClean="0"/>
              <a:t>Alcoa, Mo </a:t>
            </a:r>
            <a:r>
              <a:rPr lang="en-US" dirty="0" err="1" smtClean="0"/>
              <a:t>Industripark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Mo </a:t>
            </a:r>
            <a:r>
              <a:rPr lang="en-US" dirty="0" err="1" smtClean="0"/>
              <a:t>Fjernvarme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Research team: </a:t>
            </a:r>
            <a:endParaRPr lang="en-US" dirty="0" smtClean="0"/>
          </a:p>
          <a:p>
            <a:pPr lvl="1"/>
            <a:r>
              <a:rPr lang="en-US" dirty="0" smtClean="0"/>
              <a:t>PhD candidate Thomas Lauvås, </a:t>
            </a:r>
            <a:r>
              <a:rPr lang="en-US" dirty="0"/>
              <a:t>Nord University Business School</a:t>
            </a:r>
            <a:endParaRPr lang="en-US" dirty="0" smtClean="0"/>
          </a:p>
          <a:p>
            <a:pPr lvl="1"/>
            <a:r>
              <a:rPr lang="en-US" dirty="0" smtClean="0"/>
              <a:t>Associate prof. Marianne Steinmo</a:t>
            </a:r>
            <a:r>
              <a:rPr lang="en-US" dirty="0"/>
              <a:t>, Nord University Business School</a:t>
            </a:r>
            <a:endParaRPr lang="en-US" dirty="0" smtClean="0"/>
          </a:p>
          <a:p>
            <a:pPr lvl="1"/>
            <a:r>
              <a:rPr lang="en-US" dirty="0" smtClean="0"/>
              <a:t>Professor </a:t>
            </a:r>
            <a:r>
              <a:rPr lang="en-US" dirty="0"/>
              <a:t>Roger </a:t>
            </a:r>
            <a:r>
              <a:rPr lang="en-US" dirty="0" smtClean="0"/>
              <a:t>Sørheim, NTNU/Nord </a:t>
            </a:r>
            <a:endParaRPr lang="en-US" dirty="0"/>
          </a:p>
          <a:p>
            <a:pPr lvl="1"/>
            <a:r>
              <a:rPr lang="en-US" dirty="0" smtClean="0"/>
              <a:t>Associate </a:t>
            </a:r>
            <a:r>
              <a:rPr lang="en-US" dirty="0"/>
              <a:t>prof. Ola Edvin </a:t>
            </a:r>
            <a:r>
              <a:rPr lang="en-US" dirty="0" smtClean="0"/>
              <a:t>Vie, NTNU</a:t>
            </a:r>
            <a:endParaRPr lang="en-US" dirty="0"/>
          </a:p>
          <a:p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15" y="1059454"/>
            <a:ext cx="2533978" cy="253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37322"/>
            <a:ext cx="7772400" cy="903446"/>
          </a:xfrm>
        </p:spPr>
        <p:txBody>
          <a:bodyPr/>
          <a:lstStyle/>
          <a:p>
            <a:r>
              <a:rPr lang="en-US" dirty="0" smtClean="0"/>
              <a:t>Typical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1881808"/>
            <a:ext cx="9624391" cy="3995463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“The [PROs] are working to finish publications. That is good as it builds competence, but it is too little industry contact”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900" i="1" dirty="0"/>
              <a:t>“</a:t>
            </a:r>
            <a:r>
              <a:rPr lang="en-US" i="1" dirty="0"/>
              <a:t>I think it is very little focus on product development in [the collaboration]. There are mainly focus on research only for the sake of research. The focus should have been much more commercial oriented and rooted in the industry”</a:t>
            </a:r>
            <a:endParaRPr lang="nb-N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480"/>
              </a:spcBef>
              <a:buSzPts val="2000"/>
              <a:buFont typeface="Arial" panose="020B0604020202020204" pitchFamily="34" charset="0"/>
              <a:buChar char="•"/>
            </a:pPr>
            <a:endParaRPr lang="nb-NO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480"/>
              </a:spcBef>
              <a:buSzPts val="2000"/>
              <a:buFont typeface="Arial" panose="020B0604020202020204" pitchFamily="34" charset="0"/>
              <a:buChar char="•"/>
            </a:pPr>
            <a:endParaRPr lang="nb-NO" dirty="0" smtClea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971550" lvl="1" indent="-571500">
              <a:spcBef>
                <a:spcPts val="480"/>
              </a:spcBef>
              <a:buSzPts val="2000"/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5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Process</a:t>
            </a:r>
            <a:r>
              <a:rPr lang="nb-NO" dirty="0" smtClean="0"/>
              <a:t> – not </a:t>
            </a:r>
            <a:r>
              <a:rPr lang="nb-NO" dirty="0" err="1" smtClean="0"/>
              <a:t>prioritizing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collaboration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2609" y="1628800"/>
            <a:ext cx="9319591" cy="432142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T1:</a:t>
            </a:r>
            <a:endParaRPr lang="en-US" sz="24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i="1" dirty="0"/>
              <a:t>“We didn’t have the time or the resources to be very involved</a:t>
            </a:r>
            <a:r>
              <a:rPr lang="en-US" sz="2000" i="1" dirty="0" smtClean="0"/>
              <a:t>”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i="1" dirty="0" smtClean="0"/>
              <a:t>“</a:t>
            </a:r>
            <a:r>
              <a:rPr lang="en-US" sz="2000" i="1" dirty="0"/>
              <a:t>I struggle to be involved in the research activities and at the same time handle a very operative </a:t>
            </a:r>
            <a:r>
              <a:rPr lang="en-US" sz="2000" i="1" dirty="0" err="1"/>
              <a:t>organisation</a:t>
            </a:r>
            <a:r>
              <a:rPr lang="en-US" sz="2000" i="1" dirty="0"/>
              <a:t>”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i="1" dirty="0"/>
              <a:t>“Frankly, we haven’t got  any results… the output is marginal”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T2: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i="1" dirty="0"/>
              <a:t>“We have taken more initiatives and given suggestions for research activities”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i="1" dirty="0"/>
              <a:t>“The [university] researchers are now much closer the ‘real’ process than two-three years ago”</a:t>
            </a:r>
            <a:endParaRPr lang="nb-NO" sz="2000" i="1" dirty="0"/>
          </a:p>
        </p:txBody>
      </p:sp>
    </p:spTree>
    <p:extLst>
      <p:ext uri="{BB962C8B-B14F-4D97-AF65-F5344CB8AC3E}">
        <p14:creationId xmlns:p14="http://schemas.microsoft.com/office/powerpoint/2010/main" val="77877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Process</a:t>
            </a:r>
            <a:r>
              <a:rPr lang="nb-NO" dirty="0" smtClean="0"/>
              <a:t> – </a:t>
            </a:r>
            <a:r>
              <a:rPr lang="nb-NO" dirty="0" err="1" smtClean="0"/>
              <a:t>being</a:t>
            </a:r>
            <a:r>
              <a:rPr lang="nb-NO" dirty="0" smtClean="0"/>
              <a:t> </a:t>
            </a:r>
            <a:r>
              <a:rPr lang="nb-NO" dirty="0" err="1" smtClean="0"/>
              <a:t>involved</a:t>
            </a:r>
            <a:r>
              <a:rPr lang="nb-NO" dirty="0" smtClean="0"/>
              <a:t> from </a:t>
            </a:r>
            <a:r>
              <a:rPr lang="nb-NO" dirty="0" err="1" smtClean="0"/>
              <a:t>day</a:t>
            </a:r>
            <a:r>
              <a:rPr lang="nb-NO" dirty="0" smtClean="0"/>
              <a:t> 1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7565" y="1628800"/>
            <a:ext cx="9584635" cy="495753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T1:</a:t>
            </a:r>
            <a:endParaRPr lang="en-US" sz="24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i="1" dirty="0"/>
              <a:t>“It have been many useful results”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i="1" dirty="0"/>
              <a:t>“We have come much further, than what we would have without them [university partners]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i="1" dirty="0"/>
              <a:t>“We have been involved in setting the research agenda”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i="1" dirty="0"/>
              <a:t>“I often call and talk to the university partners”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T2: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i="1" dirty="0"/>
              <a:t>“It have been many useful results”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i="1" dirty="0"/>
              <a:t>“We have come much further, than what we would have without them [university partners]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T1: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i="1" dirty="0"/>
              <a:t>“We are very involved”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i="1" dirty="0"/>
              <a:t>“We would not have succeeded if we didn’t participate in the research </a:t>
            </a:r>
            <a:r>
              <a:rPr lang="en-US" sz="2000" i="1" dirty="0" err="1"/>
              <a:t>centre</a:t>
            </a:r>
            <a:r>
              <a:rPr lang="en-US" sz="2000" i="1" dirty="0"/>
              <a:t>”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i="1" dirty="0"/>
              <a:t>“Many have said that this is impossible… but we show that it is actually possible”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T2: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i="1" dirty="0"/>
              <a:t>“We are now mainly involved in the spin-off research”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i="1" dirty="0"/>
              <a:t>“We have become better at handpicking projects where we can get direct output, where we can dedicate resources and contribute actively”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86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686137"/>
            <a:ext cx="10515600" cy="1325563"/>
          </a:xfrm>
        </p:spPr>
        <p:txBody>
          <a:bodyPr/>
          <a:lstStyle/>
          <a:p>
            <a:r>
              <a:rPr lang="en-US" dirty="0" smtClean="0"/>
              <a:t>Firm involvement in the collaboration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43523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 smtClean="0"/>
              <a:t>Low involvement </a:t>
            </a:r>
            <a:r>
              <a:rPr lang="en-US" dirty="0" smtClean="0"/>
              <a:t>in the beginning </a:t>
            </a:r>
          </a:p>
          <a:p>
            <a:pPr marL="457200" lvl="1" indent="0">
              <a:buNone/>
            </a:pPr>
            <a:r>
              <a:rPr lang="en-US" i="1" dirty="0" smtClean="0"/>
              <a:t>“</a:t>
            </a:r>
            <a:r>
              <a:rPr lang="en-US" i="1" dirty="0"/>
              <a:t>We didn’t have the time or the resources to be very involved</a:t>
            </a:r>
            <a:r>
              <a:rPr lang="en-US" i="1" dirty="0" smtClean="0"/>
              <a:t>”</a:t>
            </a:r>
          </a:p>
          <a:p>
            <a:pPr lvl="1"/>
            <a:endParaRPr lang="en-US" i="1" dirty="0"/>
          </a:p>
          <a:p>
            <a:r>
              <a:rPr lang="en-US" b="1" dirty="0" smtClean="0"/>
              <a:t>Increased over time </a:t>
            </a:r>
            <a:r>
              <a:rPr lang="en-US" dirty="0" smtClean="0"/>
              <a:t>for several of the firms</a:t>
            </a:r>
          </a:p>
          <a:p>
            <a:pPr marL="457200" lvl="1" indent="0">
              <a:buNone/>
            </a:pPr>
            <a:r>
              <a:rPr lang="en-US" i="1" dirty="0" smtClean="0"/>
              <a:t>“We have </a:t>
            </a:r>
            <a:r>
              <a:rPr lang="en-US" i="1" dirty="0"/>
              <a:t>understood </a:t>
            </a:r>
            <a:r>
              <a:rPr lang="en-US" i="1" dirty="0" smtClean="0"/>
              <a:t>that we </a:t>
            </a:r>
            <a:r>
              <a:rPr lang="en-US" i="1" dirty="0"/>
              <a:t>have to engage </a:t>
            </a:r>
            <a:r>
              <a:rPr lang="en-US" i="1" dirty="0" smtClean="0"/>
              <a:t>more in </a:t>
            </a:r>
            <a:r>
              <a:rPr lang="en-US" i="1" dirty="0"/>
              <a:t>the [collaboration</a:t>
            </a:r>
            <a:r>
              <a:rPr lang="en-US" i="1" dirty="0" smtClean="0"/>
              <a:t>]”</a:t>
            </a:r>
            <a:endParaRPr lang="en-US" i="1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715320"/>
            <a:ext cx="10515600" cy="1325563"/>
          </a:xfrm>
        </p:spPr>
        <p:txBody>
          <a:bodyPr/>
          <a:lstStyle/>
          <a:p>
            <a:r>
              <a:rPr lang="en-US" dirty="0" smtClean="0"/>
              <a:t>Firms influence of the collaboration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53251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 smtClean="0"/>
              <a:t>Low firm influence </a:t>
            </a:r>
            <a:r>
              <a:rPr lang="en-US" dirty="0" smtClean="0"/>
              <a:t>on working task </a:t>
            </a:r>
            <a:r>
              <a:rPr lang="en-US" b="1" dirty="0" smtClean="0"/>
              <a:t>in the beginning </a:t>
            </a:r>
            <a:r>
              <a:rPr lang="en-US" dirty="0" smtClean="0"/>
              <a:t>of the collaboration</a:t>
            </a:r>
          </a:p>
          <a:p>
            <a:pPr marL="457200" lvl="1" indent="0">
              <a:buNone/>
            </a:pPr>
            <a:r>
              <a:rPr lang="en-US" i="1" dirty="0"/>
              <a:t>“The initiative </a:t>
            </a:r>
            <a:r>
              <a:rPr lang="en-US" i="1" dirty="0" smtClean="0"/>
              <a:t>comes from </a:t>
            </a:r>
            <a:r>
              <a:rPr lang="en-US" i="1" dirty="0"/>
              <a:t>the </a:t>
            </a:r>
            <a:r>
              <a:rPr lang="en-US" i="1" dirty="0" smtClean="0"/>
              <a:t>[research partners]” </a:t>
            </a:r>
          </a:p>
          <a:p>
            <a:pPr lvl="1"/>
            <a:endParaRPr lang="en-US" i="1" dirty="0"/>
          </a:p>
          <a:p>
            <a:r>
              <a:rPr lang="en-US" b="1" dirty="0" smtClean="0"/>
              <a:t>Increased</a:t>
            </a:r>
            <a:r>
              <a:rPr lang="en-US" dirty="0" smtClean="0"/>
              <a:t> over time..</a:t>
            </a:r>
          </a:p>
          <a:p>
            <a:pPr marL="457200" lvl="1" indent="0">
              <a:buNone/>
            </a:pPr>
            <a:r>
              <a:rPr lang="en-US" i="1" dirty="0" smtClean="0"/>
              <a:t>“After </a:t>
            </a:r>
            <a:r>
              <a:rPr lang="en-US" i="1" dirty="0"/>
              <a:t>collaborating </a:t>
            </a:r>
            <a:r>
              <a:rPr lang="en-US" i="1" dirty="0" smtClean="0"/>
              <a:t>for some </a:t>
            </a:r>
            <a:r>
              <a:rPr lang="en-US" i="1" dirty="0"/>
              <a:t>time, </a:t>
            </a:r>
            <a:r>
              <a:rPr lang="en-US" i="1" dirty="0" smtClean="0"/>
              <a:t>the research partners said that they </a:t>
            </a:r>
            <a:r>
              <a:rPr lang="en-US" i="1" dirty="0"/>
              <a:t>wanted </a:t>
            </a:r>
            <a:r>
              <a:rPr lang="en-US" i="1" dirty="0" smtClean="0"/>
              <a:t>us [the firm] to influence </a:t>
            </a:r>
            <a:r>
              <a:rPr lang="en-US" i="1" dirty="0"/>
              <a:t>the </a:t>
            </a:r>
            <a:r>
              <a:rPr lang="en-US" i="1" dirty="0" smtClean="0"/>
              <a:t>research tasks”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162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12117</TotalTime>
  <Words>1689</Words>
  <Application>Microsoft Office PowerPoint</Application>
  <PresentationFormat>Widescreen</PresentationFormat>
  <Paragraphs>180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Collaboration for innovation: experiences from the FMEs     Roger Sørheim </vt:lpstr>
      <vt:lpstr>Why should companies collaborate with public research organisations?</vt:lpstr>
      <vt:lpstr>Conflicting institutional logics</vt:lpstr>
      <vt:lpstr>The project</vt:lpstr>
      <vt:lpstr>Typical statements</vt:lpstr>
      <vt:lpstr>Process – not prioritizing the collaboration</vt:lpstr>
      <vt:lpstr>Process – being involved from day 1</vt:lpstr>
      <vt:lpstr>Firm involvement in the collaboration</vt:lpstr>
      <vt:lpstr>Firms influence of the collaboration</vt:lpstr>
      <vt:lpstr>Firms experienced outcomes </vt:lpstr>
      <vt:lpstr>How was the collaboration improved?</vt:lpstr>
      <vt:lpstr>The role of power and dependence</vt:lpstr>
      <vt:lpstr>Firm implications</vt:lpstr>
      <vt:lpstr>Implications for researchers </vt:lpstr>
      <vt:lpstr>References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Sigurdson</dc:creator>
  <cp:lastModifiedBy>utlan</cp:lastModifiedBy>
  <cp:revision>23</cp:revision>
  <dcterms:created xsi:type="dcterms:W3CDTF">2016-06-20T14:20:08Z</dcterms:created>
  <dcterms:modified xsi:type="dcterms:W3CDTF">2017-08-24T07:07:21Z</dcterms:modified>
</cp:coreProperties>
</file>