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Lst>
  <p:notesMasterIdLst>
    <p:notesMasterId r:id="rId21"/>
  </p:notesMasterIdLst>
  <p:handoutMasterIdLst>
    <p:handoutMasterId r:id="rId22"/>
  </p:handoutMasterIdLst>
  <p:sldIdLst>
    <p:sldId id="256" r:id="rId2"/>
    <p:sldId id="290" r:id="rId3"/>
    <p:sldId id="257" r:id="rId4"/>
    <p:sldId id="260" r:id="rId5"/>
    <p:sldId id="262" r:id="rId6"/>
    <p:sldId id="258" r:id="rId7"/>
    <p:sldId id="263" r:id="rId8"/>
    <p:sldId id="264" r:id="rId9"/>
    <p:sldId id="291" r:id="rId10"/>
    <p:sldId id="266" r:id="rId11"/>
    <p:sldId id="259" r:id="rId12"/>
    <p:sldId id="261" r:id="rId13"/>
    <p:sldId id="288" r:id="rId14"/>
    <p:sldId id="265" r:id="rId15"/>
    <p:sldId id="276" r:id="rId16"/>
    <p:sldId id="292" r:id="rId17"/>
    <p:sldId id="289" r:id="rId18"/>
    <p:sldId id="271" r:id="rId19"/>
    <p:sldId id="293" r:id="rId20"/>
  </p:sldIdLst>
  <p:sldSz cx="9144000" cy="5715000" type="screen16x10"/>
  <p:notesSz cx="6794500" cy="99314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ヒラギノ角ゴ Pro W3" charset="-128"/>
      </a:defRPr>
    </a:lvl1pPr>
    <a:lvl2pPr marL="362925" algn="l" rtl="0" fontAlgn="base">
      <a:spcBef>
        <a:spcPct val="0"/>
      </a:spcBef>
      <a:spcAft>
        <a:spcPct val="0"/>
      </a:spcAft>
      <a:defRPr sz="1600" kern="1200">
        <a:solidFill>
          <a:schemeClr val="tx1"/>
        </a:solidFill>
        <a:latin typeface="Arial" charset="0"/>
        <a:ea typeface="ヒラギノ角ゴ Pro W3" charset="-128"/>
        <a:cs typeface="ヒラギノ角ゴ Pro W3" charset="-128"/>
      </a:defRPr>
    </a:lvl2pPr>
    <a:lvl3pPr marL="725851" algn="l" rtl="0" fontAlgn="base">
      <a:spcBef>
        <a:spcPct val="0"/>
      </a:spcBef>
      <a:spcAft>
        <a:spcPct val="0"/>
      </a:spcAft>
      <a:defRPr sz="1600" kern="1200">
        <a:solidFill>
          <a:schemeClr val="tx1"/>
        </a:solidFill>
        <a:latin typeface="Arial" charset="0"/>
        <a:ea typeface="ヒラギノ角ゴ Pro W3" charset="-128"/>
        <a:cs typeface="ヒラギノ角ゴ Pro W3" charset="-128"/>
      </a:defRPr>
    </a:lvl3pPr>
    <a:lvl4pPr marL="1088776" algn="l" rtl="0" fontAlgn="base">
      <a:spcBef>
        <a:spcPct val="0"/>
      </a:spcBef>
      <a:spcAft>
        <a:spcPct val="0"/>
      </a:spcAft>
      <a:defRPr sz="1600" kern="1200">
        <a:solidFill>
          <a:schemeClr val="tx1"/>
        </a:solidFill>
        <a:latin typeface="Arial" charset="0"/>
        <a:ea typeface="ヒラギノ角ゴ Pro W3" charset="-128"/>
        <a:cs typeface="ヒラギノ角ゴ Pro W3" charset="-128"/>
      </a:defRPr>
    </a:lvl4pPr>
    <a:lvl5pPr marL="1451701" algn="l" rtl="0" fontAlgn="base">
      <a:spcBef>
        <a:spcPct val="0"/>
      </a:spcBef>
      <a:spcAft>
        <a:spcPct val="0"/>
      </a:spcAft>
      <a:defRPr sz="16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600" kern="1200">
        <a:solidFill>
          <a:schemeClr val="tx1"/>
        </a:solidFill>
        <a:latin typeface="Arial" charset="0"/>
        <a:ea typeface="ヒラギノ角ゴ Pro W3" charset="-128"/>
        <a:cs typeface="ヒラギノ角ゴ Pro W3" charset="-128"/>
      </a:defRPr>
    </a:lvl6pPr>
    <a:lvl7pPr marL="2177552" algn="l" defTabSz="362925" rtl="0" eaLnBrk="1" latinLnBrk="0" hangingPunct="1">
      <a:defRPr sz="1600" kern="1200">
        <a:solidFill>
          <a:schemeClr val="tx1"/>
        </a:solidFill>
        <a:latin typeface="Arial" charset="0"/>
        <a:ea typeface="ヒラギノ角ゴ Pro W3" charset="-128"/>
        <a:cs typeface="ヒラギノ角ゴ Pro W3" charset="-128"/>
      </a:defRPr>
    </a:lvl7pPr>
    <a:lvl8pPr marL="2540478" algn="l" defTabSz="362925" rtl="0" eaLnBrk="1" latinLnBrk="0" hangingPunct="1">
      <a:defRPr sz="1600" kern="1200">
        <a:solidFill>
          <a:schemeClr val="tx1"/>
        </a:solidFill>
        <a:latin typeface="Arial" charset="0"/>
        <a:ea typeface="ヒラギノ角ゴ Pro W3" charset="-128"/>
        <a:cs typeface="ヒラギノ角ゴ Pro W3" charset="-128"/>
      </a:defRPr>
    </a:lvl8pPr>
    <a:lvl9pPr marL="2903403" algn="l" defTabSz="362925" rtl="0" eaLnBrk="1" latinLnBrk="0" hangingPunct="1">
      <a:defRPr sz="16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2920" y="20"/>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eaLnBrk="0" hangingPunct="0">
              <a:defRPr sz="1200"/>
            </a:lvl1pPr>
          </a:lstStyle>
          <a:p>
            <a:pPr>
              <a:defRPr/>
            </a:pPr>
            <a:endParaRPr lang="nb-NO"/>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eaLnBrk="0" hangingPunct="0">
              <a:defRPr sz="1200"/>
            </a:lvl1pPr>
          </a:lstStyle>
          <a:p>
            <a:pPr>
              <a:defRPr/>
            </a:pPr>
            <a:fld id="{75D7F718-98BC-5045-A821-52C448D53BEB}" type="datetime1">
              <a:rPr lang="nb-NO"/>
              <a:pPr>
                <a:defRPr/>
              </a:pPr>
              <a:t>24.08.2017</a:t>
            </a:fld>
            <a:endParaRPr lang="nb-NO"/>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eaLnBrk="0" hangingPunct="0">
              <a:defRPr sz="1200"/>
            </a:lvl1pPr>
          </a:lstStyle>
          <a:p>
            <a:pPr>
              <a:defRPr/>
            </a:pPr>
            <a:endParaRPr lang="nb-NO"/>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eaLnBrk="0" hangingPunct="0">
              <a:defRPr sz="1200"/>
            </a:lvl1pPr>
          </a:lstStyle>
          <a:p>
            <a:pPr>
              <a:defRPr/>
            </a:pPr>
            <a:fld id="{AB039BC9-F172-9346-BCD9-B103670D7537}" type="slidenum">
              <a:rPr lang="nb-NO"/>
              <a:pPr>
                <a:defRPr/>
              </a:pPr>
              <a:t>‹#›</a:t>
            </a:fld>
            <a:endParaRPr lang="nb-NO"/>
          </a:p>
        </p:txBody>
      </p:sp>
    </p:spTree>
    <p:extLst>
      <p:ext uri="{BB962C8B-B14F-4D97-AF65-F5344CB8AC3E}">
        <p14:creationId xmlns:p14="http://schemas.microsoft.com/office/powerpoint/2010/main" val="1745677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123"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19100" y="744538"/>
            <a:ext cx="59563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61CEB0D-248D-A94B-8C34-DF0A71FD3382}" type="slidenum">
              <a:rPr lang="en-US"/>
              <a:pPr>
                <a:defRPr/>
              </a:pPr>
              <a:t>‹#›</a:t>
            </a:fld>
            <a:endParaRPr lang="en-US"/>
          </a:p>
        </p:txBody>
      </p:sp>
    </p:spTree>
    <p:extLst>
      <p:ext uri="{BB962C8B-B14F-4D97-AF65-F5344CB8AC3E}">
        <p14:creationId xmlns:p14="http://schemas.microsoft.com/office/powerpoint/2010/main" val="24771800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292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851"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8776"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1701"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B3D8EFE-216C-FA41-B0EC-19250690C629}" type="slidenum">
              <a:rPr lang="en-US"/>
              <a:pPr/>
              <a:t>4</a:t>
            </a:fld>
            <a:endParaRPr lang="en-US"/>
          </a:p>
        </p:txBody>
      </p:sp>
      <p:sp>
        <p:nvSpPr>
          <p:cNvPr id="17411" name="Rectangle 2"/>
          <p:cNvSpPr>
            <a:spLocks noGrp="1" noRot="1" noChangeAspect="1" noChangeArrowheads="1" noTextEdit="1"/>
          </p:cNvSpPr>
          <p:nvPr>
            <p:ph type="sldImg"/>
          </p:nvPr>
        </p:nvSpPr>
        <p:spPr>
          <a:xfrm>
            <a:off x="419100" y="744538"/>
            <a:ext cx="5956300" cy="3724275"/>
          </a:xfrm>
          <a:ln/>
        </p:spPr>
      </p:sp>
      <p:sp>
        <p:nvSpPr>
          <p:cNvPr id="17412" name="Rectangle 3"/>
          <p:cNvSpPr>
            <a:spLocks noGrp="1" noChangeArrowheads="1"/>
          </p:cNvSpPr>
          <p:nvPr>
            <p:ph type="body" idx="1"/>
          </p:nvPr>
        </p:nvSpPr>
        <p:spPr>
          <a:noFill/>
          <a:ln/>
        </p:spPr>
        <p:txBody>
          <a:bodyPr/>
          <a:lstStyle/>
          <a:p>
            <a:pPr eaLnBrk="1" hangingPunct="1"/>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latin typeface="Book Antiqua" panose="02040602050305030304" pitchFamily="18" charset="0"/>
            </a:endParaRPr>
          </a:p>
        </p:txBody>
      </p:sp>
      <p:sp>
        <p:nvSpPr>
          <p:cNvPr id="4" name="Slide Number Placeholder 3"/>
          <p:cNvSpPr>
            <a:spLocks noGrp="1"/>
          </p:cNvSpPr>
          <p:nvPr>
            <p:ph type="sldNum" sz="quarter" idx="10"/>
          </p:nvPr>
        </p:nvSpPr>
        <p:spPr/>
        <p:txBody>
          <a:bodyPr/>
          <a:lstStyle/>
          <a:p>
            <a:pPr>
              <a:defRPr/>
            </a:pPr>
            <a:fld id="{361CEB0D-248D-A94B-8C34-DF0A71FD3382}" type="slidenum">
              <a:rPr lang="en-US" smtClean="0"/>
              <a:pPr>
                <a:defRPr/>
              </a:pPr>
              <a:t>19</a:t>
            </a:fld>
            <a:endParaRPr lang="en-US"/>
          </a:p>
        </p:txBody>
      </p:sp>
    </p:spTree>
    <p:extLst>
      <p:ext uri="{BB962C8B-B14F-4D97-AF65-F5344CB8AC3E}">
        <p14:creationId xmlns:p14="http://schemas.microsoft.com/office/powerpoint/2010/main" val="2045544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C30E862B-79CF-F94D-B10C-D9E36ADC4C08}" type="datetime1">
              <a:rPr lang="nb-NO"/>
              <a:pPr>
                <a:defRPr/>
              </a:pPr>
              <a:t>24.08.2017</a:t>
            </a:fld>
            <a:endParaRPr lang="nb-NO" dirty="0"/>
          </a:p>
        </p:txBody>
      </p:sp>
      <p:sp>
        <p:nvSpPr>
          <p:cNvPr id="5" name="Rectangle 12"/>
          <p:cNvSpPr>
            <a:spLocks noGrp="1" noChangeArrowheads="1"/>
          </p:cNvSpPr>
          <p:nvPr>
            <p:ph type="sldNum" sz="quarter" idx="11"/>
          </p:nvPr>
        </p:nvSpPr>
        <p:spPr>
          <a:ln/>
        </p:spPr>
        <p:txBody>
          <a:bodyPr/>
          <a:lstStyle>
            <a:lvl1pPr>
              <a:defRPr/>
            </a:lvl1pPr>
          </a:lstStyle>
          <a:p>
            <a:pPr>
              <a:defRPr/>
            </a:pPr>
            <a:fld id="{CAAD7203-3013-D749-ADA2-C23176B4018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6A29966B-9BF2-6642-BA3E-7F6C4B6B5B48}" type="datetime1">
              <a:rPr lang="nb-NO"/>
              <a:pPr>
                <a:defRPr/>
              </a:pPr>
              <a:t>24.08.2017</a:t>
            </a:fld>
            <a:endParaRPr lang="nb-NO" dirty="0"/>
          </a:p>
        </p:txBody>
      </p:sp>
      <p:sp>
        <p:nvSpPr>
          <p:cNvPr id="5" name="Rectangle 12"/>
          <p:cNvSpPr>
            <a:spLocks noGrp="1" noChangeArrowheads="1"/>
          </p:cNvSpPr>
          <p:nvPr>
            <p:ph type="sldNum" sz="quarter" idx="11"/>
          </p:nvPr>
        </p:nvSpPr>
        <p:spPr>
          <a:ln/>
        </p:spPr>
        <p:txBody>
          <a:bodyPr/>
          <a:lstStyle>
            <a:lvl1pPr>
              <a:defRPr/>
            </a:lvl1pPr>
          </a:lstStyle>
          <a:p>
            <a:pPr>
              <a:defRPr/>
            </a:pPr>
            <a:fld id="{C8C4BAE5-1A3D-6C4B-A19B-A21CA952B87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fld id="{80076BBB-3F6B-FE47-9B20-0E604178B90B}" type="datetime1">
              <a:rPr lang="nb-NO"/>
              <a:pPr>
                <a:defRPr/>
              </a:pPr>
              <a:t>24.08.2017</a:t>
            </a:fld>
            <a:endParaRPr lang="nb-NO" dirty="0"/>
          </a:p>
        </p:txBody>
      </p:sp>
      <p:sp>
        <p:nvSpPr>
          <p:cNvPr id="6" name="Rectangle 12"/>
          <p:cNvSpPr>
            <a:spLocks noGrp="1" noChangeArrowheads="1"/>
          </p:cNvSpPr>
          <p:nvPr>
            <p:ph type="sldNum" sz="quarter" idx="11"/>
          </p:nvPr>
        </p:nvSpPr>
        <p:spPr>
          <a:ln/>
        </p:spPr>
        <p:txBody>
          <a:bodyPr/>
          <a:lstStyle>
            <a:lvl1pPr>
              <a:defRPr/>
            </a:lvl1pPr>
          </a:lstStyle>
          <a:p>
            <a:pPr>
              <a:defRPr/>
            </a:pPr>
            <a:fld id="{C97E65EC-C774-EF4B-9967-F30DBC9C34E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fld id="{3B3D70CB-25CB-BE44-8267-D24E2D49FE8A}" type="datetime1">
              <a:rPr lang="nb-NO"/>
              <a:pPr>
                <a:defRPr/>
              </a:pPr>
              <a:t>24.08.2017</a:t>
            </a:fld>
            <a:endParaRPr lang="nb-NO" dirty="0"/>
          </a:p>
        </p:txBody>
      </p:sp>
      <p:sp>
        <p:nvSpPr>
          <p:cNvPr id="8" name="Rectangle 12"/>
          <p:cNvSpPr>
            <a:spLocks noGrp="1" noChangeArrowheads="1"/>
          </p:cNvSpPr>
          <p:nvPr>
            <p:ph type="sldNum" sz="quarter" idx="11"/>
          </p:nvPr>
        </p:nvSpPr>
        <p:spPr>
          <a:ln/>
        </p:spPr>
        <p:txBody>
          <a:bodyPr/>
          <a:lstStyle>
            <a:lvl1pPr>
              <a:defRPr/>
            </a:lvl1pPr>
          </a:lstStyle>
          <a:p>
            <a:pPr>
              <a:defRPr/>
            </a:pPr>
            <a:fld id="{16FFD7A5-C8F5-1448-9D00-39B245CDAD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fld id="{6A73A17C-8D7E-DE49-B1B2-99C5899E63E4}" type="datetime1">
              <a:rPr lang="nb-NO"/>
              <a:pPr>
                <a:defRPr/>
              </a:pPr>
              <a:t>24.08.2017</a:t>
            </a:fld>
            <a:endParaRPr lang="nb-NO" dirty="0"/>
          </a:p>
        </p:txBody>
      </p:sp>
      <p:sp>
        <p:nvSpPr>
          <p:cNvPr id="4" name="Rectangle 12"/>
          <p:cNvSpPr>
            <a:spLocks noGrp="1" noChangeArrowheads="1"/>
          </p:cNvSpPr>
          <p:nvPr>
            <p:ph type="sldNum" sz="quarter" idx="11"/>
          </p:nvPr>
        </p:nvSpPr>
        <p:spPr>
          <a:ln/>
        </p:spPr>
        <p:txBody>
          <a:bodyPr/>
          <a:lstStyle>
            <a:lvl1pPr>
              <a:defRPr/>
            </a:lvl1pPr>
          </a:lstStyle>
          <a:p>
            <a:pPr>
              <a:defRPr/>
            </a:pPr>
            <a:fld id="{D1D2A21F-DA23-814C-9F57-78C93D66387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0102FEF2-E4BD-6348-BAE6-B5F400DE8733}" type="datetime1">
              <a:rPr lang="nb-NO"/>
              <a:pPr>
                <a:defRPr/>
              </a:pPr>
              <a:t>24.08.2017</a:t>
            </a:fld>
            <a:endParaRPr lang="nb-NO" dirty="0"/>
          </a:p>
        </p:txBody>
      </p:sp>
      <p:sp>
        <p:nvSpPr>
          <p:cNvPr id="3" name="Rectangle 12"/>
          <p:cNvSpPr>
            <a:spLocks noGrp="1" noChangeArrowheads="1"/>
          </p:cNvSpPr>
          <p:nvPr>
            <p:ph type="sldNum" sz="quarter" idx="11"/>
          </p:nvPr>
        </p:nvSpPr>
        <p:spPr>
          <a:ln/>
        </p:spPr>
        <p:txBody>
          <a:bodyPr/>
          <a:lstStyle>
            <a:lvl1pPr>
              <a:defRPr/>
            </a:lvl1pPr>
          </a:lstStyle>
          <a:p>
            <a:pPr>
              <a:defRPr/>
            </a:pPr>
            <a:fld id="{60174A88-5B81-1D4F-823C-6256520B3BF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en-US" smtClean="0"/>
              <a:t>Click to edit Master title style</a:t>
            </a:r>
            <a:endParaRPr lang="nb-NO"/>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A5023178-3325-B448-BCA2-C606C2543C23}" type="datetime1">
              <a:rPr lang="nb-NO"/>
              <a:pPr>
                <a:defRPr/>
              </a:pPr>
              <a:t>24.08.2017</a:t>
            </a:fld>
            <a:endParaRPr lang="nb-NO" dirty="0"/>
          </a:p>
        </p:txBody>
      </p:sp>
      <p:sp>
        <p:nvSpPr>
          <p:cNvPr id="6" name="Rectangle 12"/>
          <p:cNvSpPr>
            <a:spLocks noGrp="1" noChangeArrowheads="1"/>
          </p:cNvSpPr>
          <p:nvPr>
            <p:ph type="sldNum" sz="quarter" idx="11"/>
          </p:nvPr>
        </p:nvSpPr>
        <p:spPr>
          <a:ln/>
        </p:spPr>
        <p:txBody>
          <a:bodyPr/>
          <a:lstStyle>
            <a:lvl1pPr>
              <a:defRPr/>
            </a:lvl1pPr>
          </a:lstStyle>
          <a:p>
            <a:pPr>
              <a:defRPr/>
            </a:pPr>
            <a:fld id="{3F0258ED-E363-D542-BB05-DA75DAA1FC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en-US" smtClean="0"/>
              <a:t>Click to edit Master title style</a:t>
            </a:r>
            <a:endParaRPr lang="nb-NO"/>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00F1D0FA-0760-EC4E-B2CF-78F622ECA4CF}" type="datetime1">
              <a:rPr lang="nb-NO"/>
              <a:pPr>
                <a:defRPr/>
              </a:pPr>
              <a:t>24.08.2017</a:t>
            </a:fld>
            <a:endParaRPr lang="nb-NO" dirty="0"/>
          </a:p>
        </p:txBody>
      </p:sp>
      <p:sp>
        <p:nvSpPr>
          <p:cNvPr id="6" name="Rectangle 12"/>
          <p:cNvSpPr>
            <a:spLocks noGrp="1" noChangeArrowheads="1"/>
          </p:cNvSpPr>
          <p:nvPr>
            <p:ph type="sldNum" sz="quarter" idx="11"/>
          </p:nvPr>
        </p:nvSpPr>
        <p:spPr>
          <a:ln/>
        </p:spPr>
        <p:txBody>
          <a:bodyPr/>
          <a:lstStyle>
            <a:lvl1pPr>
              <a:defRPr/>
            </a:lvl1pPr>
          </a:lstStyle>
          <a:p>
            <a:pPr>
              <a:defRPr/>
            </a:pPr>
            <a:fld id="{240EC82D-BBE7-BE49-AC35-8BE46C8CE67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211" y="708544"/>
            <a:ext cx="7921944" cy="953130"/>
          </a:xfrm>
          <a:prstGeom prst="rect">
            <a:avLst/>
          </a:prstGeom>
          <a:noFill/>
          <a:ln w="9525">
            <a:noFill/>
            <a:miter lim="800000"/>
            <a:headEnd/>
            <a:tailEnd/>
          </a:ln>
        </p:spPr>
        <p:txBody>
          <a:bodyPr vert="horz" wrap="square" lIns="72585" tIns="36293" rIns="72585" bIns="36293"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762211" y="1651588"/>
            <a:ext cx="7924464" cy="3427992"/>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4" name="Rectangle 10"/>
          <p:cNvSpPr>
            <a:spLocks noGrp="1" noChangeArrowheads="1"/>
          </p:cNvSpPr>
          <p:nvPr>
            <p:ph type="dt" sz="half" idx="2"/>
          </p:nvPr>
        </p:nvSpPr>
        <p:spPr bwMode="auto">
          <a:xfrm>
            <a:off x="762210" y="5334252"/>
            <a:ext cx="1904895" cy="380748"/>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defRPr>
            </a:lvl1pPr>
          </a:lstStyle>
          <a:p>
            <a:pPr>
              <a:defRPr/>
            </a:pPr>
            <a:fld id="{9C7B76A9-D67D-FE47-B774-753115DD3D77}" type="datetime1">
              <a:rPr lang="nb-NO"/>
              <a:pPr>
                <a:defRPr/>
              </a:pPr>
              <a:t>24.08.2017</a:t>
            </a:fld>
            <a:endParaRPr lang="nb-NO" dirty="0"/>
          </a:p>
        </p:txBody>
      </p:sp>
      <p:sp>
        <p:nvSpPr>
          <p:cNvPr id="1036" name="Rectangle 12"/>
          <p:cNvSpPr>
            <a:spLocks noGrp="1" noChangeArrowheads="1"/>
          </p:cNvSpPr>
          <p:nvPr>
            <p:ph type="sldNum" sz="quarter" idx="4"/>
          </p:nvPr>
        </p:nvSpPr>
        <p:spPr bwMode="auto">
          <a:xfrm>
            <a:off x="8018953" y="5334252"/>
            <a:ext cx="685359" cy="380748"/>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defRPr>
            </a:lvl1pPr>
          </a:lstStyle>
          <a:p>
            <a:pPr>
              <a:defRPr/>
            </a:pPr>
            <a:fld id="{6FF88920-A570-764F-B75C-B0232A0E4D71}" type="slidenum">
              <a:rPr lang="en-US"/>
              <a:pPr>
                <a:defRPr/>
              </a:pPr>
              <a:t>‹#›</a:t>
            </a:fld>
            <a:endParaRPr lang="en-US" dirty="0"/>
          </a:p>
        </p:txBody>
      </p:sp>
      <p:pic>
        <p:nvPicPr>
          <p:cNvPr id="8" name="Picture 7" descr="SV_TIK_A.png"/>
          <p:cNvPicPr>
            <a:picLocks noChangeAspect="1"/>
          </p:cNvPicPr>
          <p:nvPr/>
        </p:nvPicPr>
        <p:blipFill>
          <a:blip r:embed="rId11"/>
          <a:stretch>
            <a:fillRect/>
          </a:stretch>
        </p:blipFill>
        <p:spPr>
          <a:xfrm>
            <a:off x="304800" y="162467"/>
            <a:ext cx="4514516" cy="332833"/>
          </a:xfrm>
          <a:prstGeom prst="rect">
            <a:avLst/>
          </a:prstGeom>
        </p:spPr>
      </p:pic>
    </p:spTree>
  </p:cSld>
  <p:clrMap bg1="lt1" tx1="dk1" bg2="lt2" tx2="dk2" accent1="accent1" accent2="accent2" accent3="accent3" accent4="accent4" accent5="accent5" accent6="accent6" hlink="hlink" folHlink="folHlink"/>
  <p:sldLayoutIdLst>
    <p:sldLayoutId id="2147483761"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2194" indent="-272194" algn="l" rtl="0" eaLnBrk="1" fontAlgn="base" hangingPunct="1">
        <a:spcBef>
          <a:spcPct val="20000"/>
        </a:spcBef>
        <a:spcAft>
          <a:spcPct val="0"/>
        </a:spcAft>
        <a:buChar char="•"/>
        <a:defRPr sz="2200">
          <a:solidFill>
            <a:schemeClr val="tx1"/>
          </a:solidFill>
          <a:latin typeface="+mn-lt"/>
          <a:ea typeface="+mn-ea"/>
          <a:cs typeface="+mn-cs"/>
        </a:defRPr>
      </a:lvl1pPr>
      <a:lvl2pPr marL="589754" indent="-226828" algn="l" rtl="0" eaLnBrk="1" fontAlgn="base" hangingPunct="1">
        <a:spcBef>
          <a:spcPct val="20000"/>
        </a:spcBef>
        <a:spcAft>
          <a:spcPct val="0"/>
        </a:spcAft>
        <a:buChar char="–"/>
        <a:defRPr sz="1900">
          <a:solidFill>
            <a:schemeClr val="tx1"/>
          </a:solidFill>
          <a:latin typeface="+mn-lt"/>
          <a:ea typeface="+mn-ea"/>
          <a:cs typeface="+mn-cs"/>
        </a:defRPr>
      </a:lvl2pPr>
      <a:lvl3pPr marL="907313" indent="-181463" algn="l" rtl="0" eaLnBrk="1" fontAlgn="base" hangingPunct="1">
        <a:spcBef>
          <a:spcPct val="20000"/>
        </a:spcBef>
        <a:spcAft>
          <a:spcPct val="0"/>
        </a:spcAft>
        <a:buChar char="•"/>
        <a:defRPr sz="1600">
          <a:solidFill>
            <a:schemeClr val="tx1"/>
          </a:solidFill>
          <a:latin typeface="+mn-lt"/>
          <a:ea typeface="+mn-ea"/>
          <a:cs typeface="+mn-cs"/>
        </a:defRPr>
      </a:lvl3pPr>
      <a:lvl4pPr marL="1270239" indent="-181463" algn="l" rtl="0" eaLnBrk="1" fontAlgn="base" hangingPunct="1">
        <a:spcBef>
          <a:spcPct val="20000"/>
        </a:spcBef>
        <a:spcAft>
          <a:spcPct val="0"/>
        </a:spcAft>
        <a:buChar char="–"/>
        <a:defRPr>
          <a:solidFill>
            <a:schemeClr val="tx1"/>
          </a:solidFill>
          <a:latin typeface="+mn-lt"/>
          <a:ea typeface="+mn-ea"/>
          <a:cs typeface="+mn-cs"/>
        </a:defRPr>
      </a:lvl4pPr>
      <a:lvl5pPr marL="1633164" indent="-181463"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lideshare.net/jadevicen/sociotehnical-innovation-multilevel-perspective-an-analytical-framework-for-transition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oi.no/tempe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83156" y="1917608"/>
            <a:ext cx="7543989" cy="951869"/>
          </a:xfrm>
        </p:spPr>
        <p:txBody>
          <a:bodyPr/>
          <a:lstStyle/>
          <a:p>
            <a:r>
              <a:rPr lang="nb-NO" sz="2200" dirty="0"/>
              <a:t>Bildeling og bærekraftig mobilitet</a:t>
            </a:r>
          </a:p>
        </p:txBody>
      </p:sp>
      <p:sp>
        <p:nvSpPr>
          <p:cNvPr id="15363" name="Rectangle 3"/>
          <p:cNvSpPr>
            <a:spLocks noGrp="1" noChangeArrowheads="1"/>
          </p:cNvSpPr>
          <p:nvPr>
            <p:ph type="subTitle" idx="1"/>
          </p:nvPr>
        </p:nvSpPr>
        <p:spPr>
          <a:xfrm>
            <a:off x="883156" y="2858131"/>
            <a:ext cx="7543989" cy="1459954"/>
          </a:xfrm>
        </p:spPr>
        <p:txBody>
          <a:bodyPr/>
          <a:lstStyle/>
          <a:p>
            <a:r>
              <a:rPr lang="nb-NO" dirty="0" err="1" smtClean="0"/>
              <a:t>Censes</a:t>
            </a:r>
            <a:r>
              <a:rPr lang="nb-NO" dirty="0" smtClean="0"/>
              <a:t> </a:t>
            </a:r>
            <a:r>
              <a:rPr lang="nb-NO" dirty="0"/>
              <a:t>samling 24. august </a:t>
            </a:r>
            <a:endParaRPr lang="nb-NO" dirty="0" smtClean="0"/>
          </a:p>
          <a:p>
            <a:r>
              <a:rPr lang="nb-NO" dirty="0" err="1" smtClean="0"/>
              <a:t>Brukercase</a:t>
            </a:r>
            <a:r>
              <a:rPr lang="nb-NO" dirty="0" smtClean="0"/>
              <a:t>: </a:t>
            </a:r>
            <a:r>
              <a:rPr lang="nb-NO" dirty="0"/>
              <a:t>Fossilfri mobilitet i </a:t>
            </a:r>
            <a:r>
              <a:rPr lang="nb-NO" dirty="0" smtClean="0"/>
              <a:t>byene</a:t>
            </a:r>
          </a:p>
          <a:p>
            <a:r>
              <a:rPr lang="nb-NO" sz="1600" dirty="0" smtClean="0"/>
              <a:t>Elisabeth Marie Cassidy Svennevik</a:t>
            </a:r>
          </a:p>
          <a:p>
            <a:r>
              <a:rPr lang="nb-NO" sz="1600" dirty="0" err="1" smtClean="0"/>
              <a:t>Phd</a:t>
            </a:r>
            <a:r>
              <a:rPr lang="nb-NO" sz="1600" dirty="0" smtClean="0"/>
              <a:t> stipendiat ved </a:t>
            </a:r>
            <a:r>
              <a:rPr lang="nb-NO" sz="1600" dirty="0" err="1" smtClean="0"/>
              <a:t>TiK</a:t>
            </a:r>
            <a:r>
              <a:rPr lang="nb-NO" sz="1600" dirty="0" smtClean="0"/>
              <a:t>, UiO. </a:t>
            </a:r>
          </a:p>
          <a:p>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a:t>
            </a:r>
            <a:r>
              <a:rPr lang="nb-NO" dirty="0" smtClean="0"/>
              <a:t>nalytisk verktøy : </a:t>
            </a:r>
            <a:r>
              <a:rPr lang="nb-NO" dirty="0" err="1" smtClean="0"/>
              <a:t>Multi</a:t>
            </a:r>
            <a:r>
              <a:rPr lang="nb-NO" dirty="0" smtClean="0"/>
              <a:t> </a:t>
            </a:r>
            <a:r>
              <a:rPr lang="nb-NO" dirty="0" err="1" smtClean="0"/>
              <a:t>level</a:t>
            </a:r>
            <a:r>
              <a:rPr lang="nb-NO" dirty="0" smtClean="0"/>
              <a:t> </a:t>
            </a:r>
            <a:r>
              <a:rPr lang="nb-NO" dirty="0" err="1" smtClean="0"/>
              <a:t>perspective</a:t>
            </a:r>
            <a:r>
              <a:rPr lang="nb-NO" dirty="0" smtClean="0"/>
              <a:t>  </a:t>
            </a:r>
            <a:endParaRPr lang="nb-NO" dirty="0"/>
          </a:p>
        </p:txBody>
      </p:sp>
      <p:sp>
        <p:nvSpPr>
          <p:cNvPr id="3" name="Content Placeholder 2"/>
          <p:cNvSpPr>
            <a:spLocks noGrp="1"/>
          </p:cNvSpPr>
          <p:nvPr>
            <p:ph sz="half" idx="1"/>
          </p:nvPr>
        </p:nvSpPr>
        <p:spPr>
          <a:xfrm>
            <a:off x="860614" y="1499235"/>
            <a:ext cx="3771900" cy="3429000"/>
          </a:xfrm>
        </p:spPr>
        <p:txBody>
          <a:bodyPr/>
          <a:lstStyle/>
          <a:p>
            <a:pPr marL="0" indent="0">
              <a:buNone/>
            </a:pPr>
            <a:r>
              <a:rPr lang="nb-NO" sz="2000" dirty="0"/>
              <a:t>Hva er det som gjør at det åpnes opp for bruk av </a:t>
            </a:r>
            <a:r>
              <a:rPr lang="nb-NO" sz="2000" dirty="0" smtClean="0"/>
              <a:t>bildeling?  </a:t>
            </a:r>
            <a:endParaRPr lang="nb-NO" sz="2000" dirty="0"/>
          </a:p>
          <a:p>
            <a:pPr marL="0" indent="0">
              <a:buNone/>
            </a:pPr>
            <a:endParaRPr lang="nb-NO" sz="1500" dirty="0" smtClean="0"/>
          </a:p>
          <a:p>
            <a:pPr marL="0" indent="0">
              <a:buNone/>
            </a:pPr>
            <a:r>
              <a:rPr lang="nb-NO" sz="1500" dirty="0" smtClean="0"/>
              <a:t>Hva endrer </a:t>
            </a:r>
            <a:r>
              <a:rPr lang="nb-NO" sz="1500" dirty="0"/>
              <a:t>seg i </a:t>
            </a:r>
            <a:r>
              <a:rPr lang="nb-NO" sz="1500" dirty="0" smtClean="0"/>
              <a:t>«landskapet»? </a:t>
            </a:r>
          </a:p>
          <a:p>
            <a:pPr marL="0" indent="0">
              <a:buNone/>
            </a:pPr>
            <a:r>
              <a:rPr lang="nb-NO" sz="1500" dirty="0"/>
              <a:t>-</a:t>
            </a:r>
            <a:r>
              <a:rPr lang="nb-NO" sz="1500" dirty="0" smtClean="0"/>
              <a:t> Mål om reduksjon i utslipp, urbanisering</a:t>
            </a:r>
            <a:endParaRPr lang="nb-NO" sz="1500" dirty="0"/>
          </a:p>
          <a:p>
            <a:pPr marL="0" indent="0">
              <a:buNone/>
            </a:pPr>
            <a:endParaRPr lang="nb-NO" sz="800" dirty="0" smtClean="0"/>
          </a:p>
          <a:p>
            <a:pPr marL="0" indent="0">
              <a:buNone/>
            </a:pPr>
            <a:r>
              <a:rPr lang="nb-NO" sz="1500" dirty="0" smtClean="0"/>
              <a:t>Hva endrer </a:t>
            </a:r>
            <a:r>
              <a:rPr lang="nb-NO" sz="1500" dirty="0"/>
              <a:t>seg i «</a:t>
            </a:r>
            <a:r>
              <a:rPr lang="nb-NO" sz="1500" dirty="0" smtClean="0"/>
              <a:t>regimet» med teknologi, policy, industri, marked, brukere, kultur?</a:t>
            </a:r>
          </a:p>
          <a:p>
            <a:pPr marL="0" indent="0">
              <a:buNone/>
            </a:pPr>
            <a:r>
              <a:rPr lang="nb-NO" sz="1500" dirty="0" smtClean="0"/>
              <a:t>- Smarttelefon, parkeringsnormer, elbiler,   miljøhensyn, barnehage og hytteturer.</a:t>
            </a:r>
          </a:p>
          <a:p>
            <a:pPr>
              <a:buFontTx/>
              <a:buChar char="-"/>
            </a:pPr>
            <a:endParaRPr lang="nb-NO" sz="800" dirty="0" smtClean="0"/>
          </a:p>
          <a:p>
            <a:pPr marL="0" indent="0">
              <a:buNone/>
            </a:pPr>
            <a:r>
              <a:rPr lang="nb-NO" sz="1500" dirty="0" smtClean="0"/>
              <a:t>Hvordan bildeling finnes som «</a:t>
            </a:r>
            <a:r>
              <a:rPr lang="nb-NO" sz="1500" dirty="0" err="1" smtClean="0"/>
              <a:t>niche</a:t>
            </a:r>
            <a:r>
              <a:rPr lang="nb-NO" sz="1500" dirty="0" smtClean="0"/>
              <a:t>» og hvordan dette sprer seg? </a:t>
            </a:r>
          </a:p>
          <a:p>
            <a:pPr marL="0" indent="0">
              <a:buNone/>
            </a:pPr>
            <a:r>
              <a:rPr lang="nb-NO" sz="1500" dirty="0" smtClean="0"/>
              <a:t>- bruk av delingsapplikasjoner, el sykler, transportsykler og elbiler.</a:t>
            </a:r>
          </a:p>
          <a:p>
            <a:endParaRPr lang="nb-NO" sz="2000" dirty="0"/>
          </a:p>
        </p:txBody>
      </p:sp>
      <p:sp>
        <p:nvSpPr>
          <p:cNvPr id="7" name="Content Placeholder 6"/>
          <p:cNvSpPr>
            <a:spLocks noGrp="1"/>
          </p:cNvSpPr>
          <p:nvPr>
            <p:ph sz="half" idx="2"/>
          </p:nvPr>
        </p:nvSpPr>
        <p:spPr/>
        <p:txBody>
          <a:bodyPr/>
          <a:lstStyle/>
          <a:p>
            <a:endParaRPr lang="nb-NO" dirty="0" smtClean="0"/>
          </a:p>
          <a:p>
            <a:endParaRPr lang="nb-NO" dirty="0"/>
          </a:p>
          <a:p>
            <a:pPr marL="0" indent="0">
              <a:buNone/>
            </a:pPr>
            <a:endParaRPr lang="nb-NO" dirty="0" smtClean="0"/>
          </a:p>
          <a:p>
            <a:pPr marL="0" indent="0">
              <a:buNone/>
            </a:pPr>
            <a:endParaRPr lang="nb-NO" dirty="0"/>
          </a:p>
          <a:p>
            <a:pPr marL="0" indent="0">
              <a:buNone/>
            </a:pPr>
            <a:r>
              <a:rPr lang="nb-NO" dirty="0"/>
              <a:t>	</a:t>
            </a:r>
            <a:endParaRPr lang="nb-NO" dirty="0" smtClean="0"/>
          </a:p>
          <a:p>
            <a:endParaRPr lang="nb-NO" dirty="0"/>
          </a:p>
          <a:p>
            <a:endParaRPr lang="nb-NO" dirty="0" smtClean="0"/>
          </a:p>
          <a:p>
            <a:pPr marL="0" indent="0">
              <a:buNone/>
            </a:pPr>
            <a:r>
              <a:rPr lang="nb-NO" sz="800" dirty="0" smtClean="0">
                <a:hlinkClick r:id="rId2"/>
              </a:rPr>
              <a:t>https</a:t>
            </a:r>
            <a:r>
              <a:rPr lang="nb-NO" sz="800" dirty="0">
                <a:hlinkClick r:id="rId2"/>
              </a:rPr>
              <a:t>://www.slideshare.net/jadevicen/sociotehnical-innovation-multilevel-perspective-an-analytical-framework-for-transitions</a:t>
            </a:r>
            <a:r>
              <a:rPr lang="nb-NO" sz="1000" dirty="0"/>
              <a:t>	</a:t>
            </a:r>
          </a:p>
          <a:p>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11</a:t>
            </a:fld>
            <a:endParaRPr lang="en-US" dirty="0"/>
          </a:p>
        </p:txBody>
      </p:sp>
      <p:pic>
        <p:nvPicPr>
          <p:cNvPr id="6" name="Content Placeholder 4"/>
          <p:cNvPicPr>
            <a:picLocks noChangeAspect="1"/>
          </p:cNvPicPr>
          <p:nvPr/>
        </p:nvPicPr>
        <p:blipFill>
          <a:blip r:embed="rId3"/>
          <a:stretch>
            <a:fillRect/>
          </a:stretch>
        </p:blipFill>
        <p:spPr bwMode="auto">
          <a:xfrm>
            <a:off x="4860032" y="2353444"/>
            <a:ext cx="4094989" cy="1720583"/>
          </a:xfrm>
          <a:prstGeom prst="rect">
            <a:avLst/>
          </a:prstGeom>
          <a:noFill/>
          <a:ln w="9525">
            <a:noFill/>
            <a:miter lim="800000"/>
            <a:headEnd/>
            <a:tailEnd/>
          </a:ln>
        </p:spPr>
      </p:pic>
    </p:spTree>
    <p:extLst>
      <p:ext uri="{BB962C8B-B14F-4D97-AF65-F5344CB8AC3E}">
        <p14:creationId xmlns:p14="http://schemas.microsoft.com/office/powerpoint/2010/main" val="20555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
            </a:r>
            <a:br>
              <a:rPr lang="nb-NO" dirty="0" smtClean="0"/>
            </a:br>
            <a:r>
              <a:rPr lang="nb-NO" dirty="0" smtClean="0"/>
              <a:t>Hvordan brukes bildeling?</a:t>
            </a:r>
            <a:endParaRPr lang="nb-NO" dirty="0"/>
          </a:p>
        </p:txBody>
      </p:sp>
      <p:sp>
        <p:nvSpPr>
          <p:cNvPr id="3" name="Content Placeholder 2"/>
          <p:cNvSpPr>
            <a:spLocks noGrp="1"/>
          </p:cNvSpPr>
          <p:nvPr>
            <p:ph sz="half" idx="2"/>
          </p:nvPr>
        </p:nvSpPr>
        <p:spPr>
          <a:xfrm>
            <a:off x="457200" y="1279260"/>
            <a:ext cx="4040188" cy="3642634"/>
          </a:xfrm>
        </p:spPr>
        <p:txBody>
          <a:bodyPr/>
          <a:lstStyle/>
          <a:p>
            <a:r>
              <a:rPr lang="nb-NO" dirty="0"/>
              <a:t>Bildeling brukes til fritid- og </a:t>
            </a:r>
            <a:r>
              <a:rPr lang="nb-NO" dirty="0" smtClean="0"/>
              <a:t>feriereiser og noe innkjøp. Daglige reiser dekkes av kollektiv i </a:t>
            </a:r>
            <a:r>
              <a:rPr lang="nb-NO" dirty="0"/>
              <a:t>kombinasjon </a:t>
            </a:r>
            <a:r>
              <a:rPr lang="nb-NO" dirty="0" smtClean="0"/>
              <a:t>med (el)sykling og gangavstand til barnehage/butikk</a:t>
            </a:r>
          </a:p>
          <a:p>
            <a:endParaRPr lang="nb-NO" dirty="0" smtClean="0"/>
          </a:p>
          <a:p>
            <a:r>
              <a:rPr lang="nb-NO" dirty="0" smtClean="0"/>
              <a:t>Bildeling dekker </a:t>
            </a:r>
            <a:r>
              <a:rPr lang="nb-NO" dirty="0"/>
              <a:t>behov for frihet og </a:t>
            </a:r>
            <a:r>
              <a:rPr lang="nb-NO" dirty="0" smtClean="0"/>
              <a:t>trygghet</a:t>
            </a:r>
          </a:p>
          <a:p>
            <a:endParaRPr lang="nb-NO" dirty="0"/>
          </a:p>
          <a:p>
            <a:r>
              <a:rPr lang="nb-NO" dirty="0"/>
              <a:t>Slippe å eie </a:t>
            </a:r>
            <a:r>
              <a:rPr lang="nb-NO" dirty="0" smtClean="0"/>
              <a:t>bil. </a:t>
            </a:r>
          </a:p>
          <a:p>
            <a:pPr marL="0" indent="0">
              <a:buNone/>
            </a:pPr>
            <a:r>
              <a:rPr lang="nb-NO" dirty="0"/>
              <a:t> </a:t>
            </a:r>
            <a:r>
              <a:rPr lang="nb-NO" dirty="0" smtClean="0"/>
              <a:t>   Behov </a:t>
            </a:r>
            <a:r>
              <a:rPr lang="nb-NO" dirty="0"/>
              <a:t>for å bruke bil, ikke eie </a:t>
            </a:r>
            <a:r>
              <a:rPr lang="nb-NO" dirty="0" smtClean="0"/>
              <a:t>bil. </a:t>
            </a:r>
          </a:p>
          <a:p>
            <a:endParaRPr lang="nb-NO" dirty="0" smtClean="0"/>
          </a:p>
          <a:p>
            <a:endParaRPr lang="nb-NO" dirty="0"/>
          </a:p>
        </p:txBody>
      </p:sp>
      <p:sp>
        <p:nvSpPr>
          <p:cNvPr id="12" name="Content Placeholder 11"/>
          <p:cNvSpPr>
            <a:spLocks noGrp="1"/>
          </p:cNvSpPr>
          <p:nvPr>
            <p:ph sz="quarter" idx="4"/>
          </p:nvPr>
        </p:nvSpPr>
        <p:spPr>
          <a:xfrm rot="516272">
            <a:off x="4645025" y="1345332"/>
            <a:ext cx="4041775" cy="3292740"/>
          </a:xfrm>
        </p:spPr>
        <p:txBody>
          <a:bodyPr/>
          <a:lstStyle/>
          <a:p>
            <a:pPr marL="0" indent="0">
              <a:buNone/>
            </a:pPr>
            <a:r>
              <a:rPr lang="nb-NO" sz="1000" i="1" dirty="0" smtClean="0"/>
              <a:t>«vi </a:t>
            </a:r>
            <a:r>
              <a:rPr lang="nb-NO" sz="1000" i="1" dirty="0"/>
              <a:t>syns jo at det fungerer veldig fint, og det er fordi </a:t>
            </a:r>
            <a:r>
              <a:rPr lang="nb-NO" sz="1000" i="1" u="sng" dirty="0"/>
              <a:t>vi bor så sentralt</a:t>
            </a:r>
            <a:r>
              <a:rPr lang="nb-NO" sz="1000" i="1" dirty="0"/>
              <a:t>. Vi syns </a:t>
            </a:r>
            <a:r>
              <a:rPr lang="nb-NO" sz="1000" i="1" u="sng" dirty="0"/>
              <a:t>vi får det til å fungere fint </a:t>
            </a:r>
            <a:r>
              <a:rPr lang="nb-NO" sz="1000" i="1" dirty="0"/>
              <a:t>da, med å bruke bilkollektivet når vi trenger det, </a:t>
            </a:r>
            <a:r>
              <a:rPr lang="nb-NO" sz="1000" i="1" u="sng" dirty="0"/>
              <a:t>og kollektivt og sykling </a:t>
            </a:r>
            <a:r>
              <a:rPr lang="nb-NO" sz="1000" i="1" u="sng" dirty="0" smtClean="0"/>
              <a:t>ellers</a:t>
            </a:r>
            <a:r>
              <a:rPr lang="nb-NO" sz="1000" i="1" dirty="0" smtClean="0"/>
              <a:t>»</a:t>
            </a:r>
          </a:p>
          <a:p>
            <a:pPr marL="0" indent="0">
              <a:buNone/>
            </a:pPr>
            <a:r>
              <a:rPr lang="nb-NO" sz="1000" i="1" dirty="0" smtClean="0"/>
              <a:t>«på </a:t>
            </a:r>
            <a:r>
              <a:rPr lang="nb-NO" sz="1000" i="1" dirty="0"/>
              <a:t>vinteren hadde vi </a:t>
            </a:r>
            <a:r>
              <a:rPr lang="nb-NO" sz="1000" i="1" u="sng" dirty="0" smtClean="0"/>
              <a:t>bilkollektiv når vi skulle på skiskole</a:t>
            </a:r>
            <a:r>
              <a:rPr lang="nb-NO" sz="1000" i="1" dirty="0" smtClean="0"/>
              <a:t>. </a:t>
            </a:r>
            <a:r>
              <a:rPr lang="nb-NO" sz="1000" i="1" dirty="0"/>
              <a:t>Også som sagt </a:t>
            </a:r>
            <a:r>
              <a:rPr lang="nb-NO" sz="1000" i="1" dirty="0" smtClean="0"/>
              <a:t>da </a:t>
            </a:r>
            <a:r>
              <a:rPr lang="nb-NO" sz="1000" i="1" dirty="0"/>
              <a:t>vi </a:t>
            </a:r>
            <a:r>
              <a:rPr lang="nb-NO" sz="1000" i="1" dirty="0" smtClean="0"/>
              <a:t>skal </a:t>
            </a:r>
            <a:r>
              <a:rPr lang="nb-NO" sz="1000" i="1" u="sng" dirty="0"/>
              <a:t>på hytta </a:t>
            </a:r>
            <a:r>
              <a:rPr lang="nb-NO" sz="1000" i="1" dirty="0"/>
              <a:t>en helg og </a:t>
            </a:r>
            <a:r>
              <a:rPr lang="nb-NO" sz="1000" i="1" dirty="0" smtClean="0"/>
              <a:t>sånt»</a:t>
            </a:r>
          </a:p>
          <a:p>
            <a:pPr marL="0" indent="0">
              <a:buNone/>
            </a:pPr>
            <a:r>
              <a:rPr lang="nb-NO" sz="1000" i="1" dirty="0" smtClean="0"/>
              <a:t>«</a:t>
            </a:r>
            <a:r>
              <a:rPr lang="nb-NO" sz="1000" i="1" dirty="0"/>
              <a:t>Vi syns det fungerer, også av og til kan vi bare booke en bil en </a:t>
            </a:r>
            <a:r>
              <a:rPr lang="nb-NO" sz="1000" i="1" dirty="0" smtClean="0"/>
              <a:t>     time </a:t>
            </a:r>
            <a:r>
              <a:rPr lang="nb-NO" sz="1000" i="1" dirty="0"/>
              <a:t>eller en halvtime hvis vi vet vi skal </a:t>
            </a:r>
            <a:r>
              <a:rPr lang="nb-NO" sz="1000" i="1" u="sng" dirty="0" err="1"/>
              <a:t>storhandle</a:t>
            </a:r>
            <a:r>
              <a:rPr lang="nb-NO" sz="1000" i="1" u="sng" dirty="0"/>
              <a:t> til jul </a:t>
            </a:r>
            <a:r>
              <a:rPr lang="nb-NO" sz="1000" i="1" dirty="0"/>
              <a:t>f.eks. og sånne ting.» </a:t>
            </a:r>
            <a:r>
              <a:rPr lang="nb-NO" sz="1000" dirty="0"/>
              <a:t>Int#13</a:t>
            </a:r>
          </a:p>
          <a:p>
            <a:pPr marL="0" indent="0">
              <a:buNone/>
            </a:pPr>
            <a:endParaRPr lang="nb-NO" sz="1000" i="1" dirty="0"/>
          </a:p>
          <a:p>
            <a:pPr marL="0" indent="0">
              <a:buNone/>
            </a:pPr>
            <a:r>
              <a:rPr lang="nb-NO" sz="1000" i="1" dirty="0" smtClean="0"/>
              <a:t>«Det </a:t>
            </a:r>
            <a:r>
              <a:rPr lang="nb-NO" sz="1000" i="1" dirty="0"/>
              <a:t>er liksom </a:t>
            </a:r>
            <a:r>
              <a:rPr lang="nb-NO" sz="1000" i="1" u="sng" dirty="0" smtClean="0"/>
              <a:t>trygghets aspektet </a:t>
            </a:r>
            <a:r>
              <a:rPr lang="nb-NO" sz="1000" i="1" dirty="0" smtClean="0"/>
              <a:t>da</a:t>
            </a:r>
            <a:r>
              <a:rPr lang="nb-NO" sz="1000" i="1" dirty="0"/>
              <a:t>. Har hatt bil så lenge da, altså før bilkollektivet hadde vi </a:t>
            </a:r>
            <a:r>
              <a:rPr lang="nb-NO" sz="1000" i="1" dirty="0" smtClean="0"/>
              <a:t>bil </a:t>
            </a:r>
            <a:r>
              <a:rPr lang="nb-NO" sz="1000" i="1" dirty="0"/>
              <a:t>i 10 år hver, hun hadde bil, jeg hadde bil. Så den følelsen at jeg kan kjøre hvor jeg vil når jeg vil, den hadde jeg ikke lyst til å miste. Så da blir bilkollektivet et substitutt for det da. Da har jeg i hvert fall mulighet til å kaste meg rundt og kjøre til steder </a:t>
            </a:r>
            <a:r>
              <a:rPr lang="nb-NO" sz="1000" i="1" dirty="0" smtClean="0"/>
              <a:t>liksom». </a:t>
            </a:r>
            <a:r>
              <a:rPr lang="nb-NO" sz="1000" dirty="0" smtClean="0"/>
              <a:t>Int#16</a:t>
            </a:r>
          </a:p>
          <a:p>
            <a:endParaRPr lang="nb-NO" sz="1000" i="1" dirty="0" smtClean="0"/>
          </a:p>
          <a:p>
            <a:pPr marL="0" indent="0">
              <a:buNone/>
            </a:pPr>
            <a:r>
              <a:rPr lang="nb-NO" sz="1000" i="1" dirty="0" smtClean="0"/>
              <a:t>«Og </a:t>
            </a:r>
            <a:r>
              <a:rPr lang="nb-NO" sz="1000" i="1" dirty="0"/>
              <a:t>det gir jo litt sånn </a:t>
            </a:r>
            <a:r>
              <a:rPr lang="nb-NO" sz="1000" i="1" u="sng" dirty="0"/>
              <a:t>frihetsfølelse</a:t>
            </a:r>
            <a:r>
              <a:rPr lang="nb-NO" sz="1000" i="1" dirty="0"/>
              <a:t> på en </a:t>
            </a:r>
            <a:r>
              <a:rPr lang="nb-NO" sz="1000" i="1" dirty="0" smtClean="0"/>
              <a:t>måte å bare </a:t>
            </a:r>
            <a:r>
              <a:rPr lang="nb-NO" sz="1000" i="1" dirty="0"/>
              <a:t>kjøre, men det </a:t>
            </a:r>
            <a:r>
              <a:rPr lang="nb-NO" sz="1000" i="1" u="sng" dirty="0"/>
              <a:t>kan man gjøre i andre sine biler </a:t>
            </a:r>
            <a:r>
              <a:rPr lang="nb-NO" sz="1000" i="1" u="sng" dirty="0" smtClean="0"/>
              <a:t>og</a:t>
            </a:r>
            <a:r>
              <a:rPr lang="nb-NO" sz="1000" i="1" dirty="0" smtClean="0"/>
              <a:t>» </a:t>
            </a:r>
            <a:r>
              <a:rPr lang="nb-NO" sz="1000" dirty="0" smtClean="0"/>
              <a:t>Int#15</a:t>
            </a:r>
          </a:p>
          <a:p>
            <a:endParaRPr lang="nb-NO" sz="1000" i="1" dirty="0"/>
          </a:p>
          <a:p>
            <a:pPr marL="0" indent="0">
              <a:buNone/>
            </a:pPr>
            <a:r>
              <a:rPr lang="nb-NO" sz="1000" i="1" dirty="0"/>
              <a:t>«Hver gang jeg tenker på bil så er jeg like </a:t>
            </a:r>
            <a:r>
              <a:rPr lang="nb-NO" sz="1000" i="1" u="sng" dirty="0"/>
              <a:t>lykkelig for at jeg ikke har bil</a:t>
            </a:r>
            <a:r>
              <a:rPr lang="nb-NO" sz="1000" i="1" dirty="0"/>
              <a:t>. Da tenker jeg på vinterdekk som må skiftes, verkstedet og eu-kontroll og forsikring, som koster </a:t>
            </a:r>
            <a:r>
              <a:rPr lang="nb-NO" sz="1000" i="1" dirty="0" err="1"/>
              <a:t>hvertfall</a:t>
            </a:r>
            <a:r>
              <a:rPr lang="nb-NO" sz="1000" i="1" dirty="0"/>
              <a:t> 1000 kr før du har rulla en meter liksom. Så alt det stresset der rundt bil, som kommer på toppen av det hele med en familie som er stressende nok.» </a:t>
            </a:r>
            <a:r>
              <a:rPr lang="nb-NO" sz="1000" dirty="0"/>
              <a:t>Int#7</a:t>
            </a:r>
          </a:p>
          <a:p>
            <a:endParaRPr lang="nb-NO" sz="1000" i="1" dirty="0"/>
          </a:p>
          <a:p>
            <a:endParaRPr lang="nb-NO" sz="1000" dirty="0" smtClean="0"/>
          </a:p>
          <a:p>
            <a:endParaRPr lang="nb-NO" sz="1000" dirty="0"/>
          </a:p>
          <a:p>
            <a:endParaRPr lang="nb-NO" sz="1000"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12</a:t>
            </a:fld>
            <a:endParaRPr lang="en-US" dirty="0"/>
          </a:p>
        </p:txBody>
      </p:sp>
    </p:spTree>
    <p:extLst>
      <p:ext uri="{BB962C8B-B14F-4D97-AF65-F5344CB8AC3E}">
        <p14:creationId xmlns:p14="http://schemas.microsoft.com/office/powerpoint/2010/main" val="39075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
            </a:r>
            <a:br>
              <a:rPr lang="nb-NO" dirty="0" smtClean="0"/>
            </a:br>
            <a:r>
              <a:rPr lang="nb-NO" dirty="0" smtClean="0"/>
              <a:t>Hva fører bildeling til? </a:t>
            </a:r>
            <a:endParaRPr lang="nb-NO" dirty="0"/>
          </a:p>
        </p:txBody>
      </p:sp>
      <p:sp>
        <p:nvSpPr>
          <p:cNvPr id="3" name="Content Placeholder 2"/>
          <p:cNvSpPr>
            <a:spLocks noGrp="1"/>
          </p:cNvSpPr>
          <p:nvPr>
            <p:ph sz="half" idx="2"/>
          </p:nvPr>
        </p:nvSpPr>
        <p:spPr>
          <a:xfrm>
            <a:off x="531812" y="1279260"/>
            <a:ext cx="4040188" cy="3292740"/>
          </a:xfrm>
        </p:spPr>
        <p:txBody>
          <a:bodyPr/>
          <a:lstStyle/>
          <a:p>
            <a:r>
              <a:rPr lang="nb-NO" dirty="0" smtClean="0"/>
              <a:t>Reduserer </a:t>
            </a:r>
            <a:r>
              <a:rPr lang="nb-NO" dirty="0"/>
              <a:t>behovet for </a:t>
            </a:r>
            <a:r>
              <a:rPr lang="nb-NO" dirty="0" smtClean="0"/>
              <a:t>reiser, tilpasser </a:t>
            </a:r>
            <a:r>
              <a:rPr lang="nb-NO" dirty="0"/>
              <a:t>valg av fritids- og ferie </a:t>
            </a:r>
            <a:r>
              <a:rPr lang="nb-NO" dirty="0" smtClean="0"/>
              <a:t>aktiviteter og kutter ut </a:t>
            </a:r>
            <a:r>
              <a:rPr lang="nb-NO" dirty="0"/>
              <a:t>små </a:t>
            </a:r>
            <a:r>
              <a:rPr lang="nb-NO" dirty="0" smtClean="0"/>
              <a:t>kjøreturer </a:t>
            </a:r>
          </a:p>
          <a:p>
            <a:endParaRPr lang="nb-NO" dirty="0"/>
          </a:p>
          <a:p>
            <a:r>
              <a:rPr lang="nb-NO" dirty="0" smtClean="0"/>
              <a:t>Velger type bil ut ifra formål og endrer </a:t>
            </a:r>
            <a:r>
              <a:rPr lang="nb-NO" dirty="0"/>
              <a:t>holdninger til behovet for å </a:t>
            </a:r>
            <a:r>
              <a:rPr lang="nb-NO" u="sng" dirty="0"/>
              <a:t>eie</a:t>
            </a:r>
            <a:r>
              <a:rPr lang="nb-NO" dirty="0"/>
              <a:t> </a:t>
            </a:r>
            <a:r>
              <a:rPr lang="nb-NO" dirty="0" smtClean="0"/>
              <a:t>bil. </a:t>
            </a:r>
          </a:p>
          <a:p>
            <a:endParaRPr lang="nb-NO" dirty="0" smtClean="0"/>
          </a:p>
          <a:p>
            <a:r>
              <a:rPr lang="nb-NO" dirty="0" smtClean="0"/>
              <a:t>Etterspørsel etter små elbiler, </a:t>
            </a:r>
            <a:r>
              <a:rPr lang="nb-NO" dirty="0" err="1" smtClean="0"/>
              <a:t>elsykler</a:t>
            </a:r>
            <a:r>
              <a:rPr lang="nb-NO" dirty="0" smtClean="0"/>
              <a:t> og </a:t>
            </a:r>
            <a:r>
              <a:rPr lang="nb-NO" dirty="0" err="1" smtClean="0"/>
              <a:t>transportstykler</a:t>
            </a:r>
            <a:r>
              <a:rPr lang="nb-NO" dirty="0" smtClean="0"/>
              <a:t>. </a:t>
            </a:r>
            <a:endParaRPr lang="nb-NO" dirty="0"/>
          </a:p>
          <a:p>
            <a:endParaRPr lang="nb-NO" dirty="0" smtClean="0"/>
          </a:p>
          <a:p>
            <a:endParaRPr lang="nb-NO" dirty="0" smtClean="0"/>
          </a:p>
          <a:p>
            <a:endParaRPr lang="nb-NO" dirty="0"/>
          </a:p>
        </p:txBody>
      </p:sp>
      <p:sp>
        <p:nvSpPr>
          <p:cNvPr id="8" name="Content Placeholder 7"/>
          <p:cNvSpPr>
            <a:spLocks noGrp="1"/>
          </p:cNvSpPr>
          <p:nvPr>
            <p:ph sz="quarter" idx="4"/>
          </p:nvPr>
        </p:nvSpPr>
        <p:spPr>
          <a:xfrm rot="246555">
            <a:off x="4693029" y="769268"/>
            <a:ext cx="4041775" cy="3292740"/>
          </a:xfrm>
        </p:spPr>
        <p:txBody>
          <a:bodyPr/>
          <a:lstStyle/>
          <a:p>
            <a:endParaRPr lang="nb-NO" sz="1000" i="1" dirty="0"/>
          </a:p>
          <a:p>
            <a:pPr marL="0" indent="0">
              <a:buNone/>
            </a:pPr>
            <a:r>
              <a:rPr lang="nb-NO" sz="1000" i="1" dirty="0" smtClean="0"/>
              <a:t>«Det </a:t>
            </a:r>
            <a:r>
              <a:rPr lang="nb-NO" sz="1000" i="1" dirty="0"/>
              <a:t>har blitt åpenbart </a:t>
            </a:r>
            <a:r>
              <a:rPr lang="nb-NO" sz="1000" i="1" u="sng" dirty="0"/>
              <a:t>mindre kjøring i hverdagen</a:t>
            </a:r>
            <a:r>
              <a:rPr lang="nb-NO" sz="1000" i="1" dirty="0"/>
              <a:t>, og mindre lange turer </a:t>
            </a:r>
            <a:r>
              <a:rPr lang="nb-NO" sz="1000" i="1" dirty="0" smtClean="0"/>
              <a:t>også. </a:t>
            </a:r>
            <a:r>
              <a:rPr lang="nb-NO" sz="1000" i="1" dirty="0"/>
              <a:t>Å</a:t>
            </a:r>
            <a:r>
              <a:rPr lang="nb-NO" sz="1000" i="1" dirty="0" smtClean="0"/>
              <a:t>penbart at vi bruker </a:t>
            </a:r>
            <a:r>
              <a:rPr lang="nb-NO" sz="1000" i="1" dirty="0"/>
              <a:t>det mye </a:t>
            </a:r>
            <a:r>
              <a:rPr lang="nb-NO" sz="1000" i="1" dirty="0" smtClean="0"/>
              <a:t>mindre, så </a:t>
            </a:r>
            <a:r>
              <a:rPr lang="nb-NO" sz="1000" i="1" dirty="0"/>
              <a:t>det er jo reelt sett noe som gjør at vi kommer bedre ut, sånn miljømessig. Enn om vi hadde bil selv.</a:t>
            </a:r>
            <a:r>
              <a:rPr lang="nb-NO" sz="1000" i="1" dirty="0" smtClean="0"/>
              <a:t>» </a:t>
            </a:r>
            <a:r>
              <a:rPr lang="nb-NO" sz="1000" dirty="0" smtClean="0"/>
              <a:t>Int#16</a:t>
            </a:r>
          </a:p>
          <a:p>
            <a:endParaRPr lang="nb-NO" sz="1000" i="1" dirty="0" smtClean="0"/>
          </a:p>
          <a:p>
            <a:pPr marL="0" indent="0">
              <a:buNone/>
            </a:pPr>
            <a:r>
              <a:rPr lang="nb-NO" sz="1000" i="1" dirty="0"/>
              <a:t>«Nest uke reiser vi til Danmark, da skal vi sykle til båten også skal vi ta båten med sykkel også skal vi sykle i København, til det huset vi har leid i København. Så det er også sånn, sånn </a:t>
            </a:r>
            <a:r>
              <a:rPr lang="nb-NO" sz="1000" i="1" u="sng" dirty="0"/>
              <a:t>definerer kanskje transportmidlene i stor grad hva vi velger å gjøre, </a:t>
            </a:r>
            <a:r>
              <a:rPr lang="nb-NO" sz="1000" i="1" dirty="0"/>
              <a:t>og det tror jeg det gjør for oss også. At når du vet at, nei det er litt styr med den bilen så tar du ikke bilen. Og da kan du også </a:t>
            </a:r>
            <a:r>
              <a:rPr lang="nb-NO" sz="1000" i="1" u="sng" dirty="0"/>
              <a:t>velge vekk en del aktiviteter da</a:t>
            </a:r>
            <a:r>
              <a:rPr lang="nb-NO" sz="1000" i="1" dirty="0"/>
              <a:t>.» </a:t>
            </a:r>
            <a:r>
              <a:rPr lang="nb-NO" sz="1000" dirty="0" smtClean="0"/>
              <a:t>Int </a:t>
            </a:r>
            <a:r>
              <a:rPr lang="nb-NO" sz="1000" dirty="0"/>
              <a:t>#</a:t>
            </a:r>
            <a:r>
              <a:rPr lang="nb-NO" sz="1000" dirty="0" smtClean="0"/>
              <a:t>16</a:t>
            </a:r>
          </a:p>
          <a:p>
            <a:endParaRPr lang="nb-NO" sz="1000" i="1" dirty="0"/>
          </a:p>
          <a:p>
            <a:pPr marL="0" indent="0">
              <a:buNone/>
            </a:pPr>
            <a:r>
              <a:rPr lang="nb-NO" sz="1000" i="1" dirty="0" smtClean="0"/>
              <a:t>«Det </a:t>
            </a:r>
            <a:r>
              <a:rPr lang="nb-NO" sz="1000" i="1" dirty="0"/>
              <a:t>jeg tror jeg har skrytt mest </a:t>
            </a:r>
            <a:r>
              <a:rPr lang="nb-NO" sz="1000" i="1" dirty="0" smtClean="0"/>
              <a:t>av, </a:t>
            </a:r>
            <a:r>
              <a:rPr lang="nb-NO" sz="1000" i="1" dirty="0"/>
              <a:t>når de på jobb sier sånn, har </a:t>
            </a:r>
            <a:r>
              <a:rPr lang="nb-NO" sz="1000" i="1" dirty="0" smtClean="0"/>
              <a:t>du ikke egen bil? Så </a:t>
            </a:r>
            <a:r>
              <a:rPr lang="nb-NO" sz="1000" i="1" dirty="0"/>
              <a:t>sier </a:t>
            </a:r>
            <a:r>
              <a:rPr lang="nb-NO" sz="1000" i="1" dirty="0" smtClean="0"/>
              <a:t>jeg, jeg </a:t>
            </a:r>
            <a:r>
              <a:rPr lang="nb-NO" sz="1000" i="1" dirty="0"/>
              <a:t>har hundrevis jeg. Som er akkurat </a:t>
            </a:r>
            <a:r>
              <a:rPr lang="nb-NO" sz="1000" i="1" u="sng" dirty="0"/>
              <a:t>tilpasset det jeg trenger den dagen</a:t>
            </a:r>
            <a:r>
              <a:rPr lang="nb-NO" sz="1000" i="1" dirty="0"/>
              <a:t>, som kan være så </a:t>
            </a:r>
            <a:r>
              <a:rPr lang="nb-NO" sz="1000" i="1" dirty="0" smtClean="0"/>
              <a:t>og så stor </a:t>
            </a:r>
            <a:r>
              <a:rPr lang="nb-NO" sz="1000" i="1" dirty="0"/>
              <a:t>og akkurat den man trenger</a:t>
            </a:r>
            <a:r>
              <a:rPr lang="nb-NO" sz="1000" i="1" dirty="0" smtClean="0"/>
              <a:t>.» </a:t>
            </a:r>
            <a:r>
              <a:rPr lang="nb-NO" sz="1000" dirty="0" smtClean="0"/>
              <a:t>Int#8</a:t>
            </a:r>
          </a:p>
          <a:p>
            <a:pPr marL="0" indent="0">
              <a:buNone/>
            </a:pPr>
            <a:endParaRPr lang="nb-NO" sz="1000" i="1" dirty="0" smtClean="0"/>
          </a:p>
          <a:p>
            <a:pPr marL="0" indent="0">
              <a:buNone/>
            </a:pPr>
            <a:r>
              <a:rPr lang="nb-NO" sz="1000" i="1" dirty="0" smtClean="0"/>
              <a:t>«Skal </a:t>
            </a:r>
            <a:r>
              <a:rPr lang="nb-NO" sz="1000" i="1" dirty="0"/>
              <a:t>vi ha med oss mye kan vi ta en stasjonsvogn, skal vi ikke ha med oss så mye så tar vi en liten bil</a:t>
            </a:r>
            <a:r>
              <a:rPr lang="nb-NO" sz="1000" i="1" dirty="0" smtClean="0"/>
              <a:t>.» </a:t>
            </a:r>
            <a:r>
              <a:rPr lang="nb-NO" sz="1000" dirty="0" smtClean="0"/>
              <a:t>Int#13</a:t>
            </a:r>
          </a:p>
          <a:p>
            <a:pPr marL="0" indent="0">
              <a:buNone/>
            </a:pPr>
            <a:endParaRPr lang="nb-NO" sz="1000" i="1" dirty="0"/>
          </a:p>
          <a:p>
            <a:endParaRPr lang="nb-NO" sz="1000" i="1" dirty="0" smtClean="0"/>
          </a:p>
          <a:p>
            <a:pPr marL="0" indent="0">
              <a:buNone/>
            </a:pPr>
            <a:r>
              <a:rPr lang="nb-NO" sz="1000" i="1" dirty="0" smtClean="0"/>
              <a:t>«</a:t>
            </a:r>
            <a:r>
              <a:rPr lang="nb-NO" sz="1000" i="1" u="sng" dirty="0" smtClean="0"/>
              <a:t>identiteten </a:t>
            </a:r>
            <a:r>
              <a:rPr lang="nb-NO" sz="1000" i="1" u="sng" dirty="0"/>
              <a:t>vår ligger ikke i bilen</a:t>
            </a:r>
            <a:r>
              <a:rPr lang="nb-NO" sz="1000" i="1" dirty="0"/>
              <a:t>, som den gjør hos visse </a:t>
            </a:r>
            <a:r>
              <a:rPr lang="nb-NO" sz="1000" i="1" dirty="0" smtClean="0"/>
              <a:t>andre» </a:t>
            </a:r>
            <a:r>
              <a:rPr lang="nb-NO" sz="1000" dirty="0" smtClean="0"/>
              <a:t>Int#9</a:t>
            </a:r>
            <a:endParaRPr lang="nb-NO" sz="1000" dirty="0"/>
          </a:p>
          <a:p>
            <a:endParaRPr lang="nb-NO" sz="1000"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13</a:t>
            </a:fld>
            <a:endParaRPr lang="en-US" dirty="0"/>
          </a:p>
        </p:txBody>
      </p:sp>
    </p:spTree>
    <p:extLst>
      <p:ext uri="{BB962C8B-B14F-4D97-AF65-F5344CB8AC3E}">
        <p14:creationId xmlns:p14="http://schemas.microsoft.com/office/powerpoint/2010/main" val="6956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
            </a:r>
            <a:br>
              <a:rPr lang="nb-NO" dirty="0" smtClean="0"/>
            </a:br>
            <a:r>
              <a:rPr lang="nb-NO" dirty="0" smtClean="0"/>
              <a:t>Hva </a:t>
            </a:r>
            <a:r>
              <a:rPr lang="nb-NO" dirty="0"/>
              <a:t>fører bildeling til?</a:t>
            </a:r>
          </a:p>
        </p:txBody>
      </p:sp>
      <p:sp>
        <p:nvSpPr>
          <p:cNvPr id="4" name="Content Placeholder 3"/>
          <p:cNvSpPr>
            <a:spLocks noGrp="1"/>
          </p:cNvSpPr>
          <p:nvPr>
            <p:ph sz="half" idx="2"/>
          </p:nvPr>
        </p:nvSpPr>
        <p:spPr>
          <a:xfrm>
            <a:off x="457200" y="1345332"/>
            <a:ext cx="4040188" cy="3292740"/>
          </a:xfrm>
        </p:spPr>
        <p:txBody>
          <a:bodyPr/>
          <a:lstStyle/>
          <a:p>
            <a:r>
              <a:rPr lang="nb-NO" dirty="0"/>
              <a:t>Muliggjør miljøbevisste valg: Harry å kjøre SUV alene, trendy å ta toget </a:t>
            </a:r>
            <a:r>
              <a:rPr lang="nb-NO" dirty="0" smtClean="0"/>
              <a:t>til fjellet</a:t>
            </a:r>
          </a:p>
          <a:p>
            <a:r>
              <a:rPr lang="nb-NO" dirty="0"/>
              <a:t>D</a:t>
            </a:r>
            <a:r>
              <a:rPr lang="nb-NO" dirty="0" smtClean="0"/>
              <a:t>elebil</a:t>
            </a:r>
            <a:r>
              <a:rPr lang="nb-NO" dirty="0"/>
              <a:t>=«helgebil»,«</a:t>
            </a:r>
            <a:r>
              <a:rPr lang="nb-NO" dirty="0" err="1"/>
              <a:t>hyttebil</a:t>
            </a:r>
            <a:r>
              <a:rPr lang="nb-NO" dirty="0"/>
              <a:t>». Eie liten el-bil og delebil som bil nr.2</a:t>
            </a:r>
            <a:r>
              <a:rPr lang="nb-NO" dirty="0" smtClean="0"/>
              <a:t>.</a:t>
            </a:r>
          </a:p>
          <a:p>
            <a:endParaRPr lang="nb-NO" dirty="0"/>
          </a:p>
          <a:p>
            <a:r>
              <a:rPr lang="nb-NO" dirty="0" smtClean="0"/>
              <a:t>Hjemlevering </a:t>
            </a:r>
            <a:r>
              <a:rPr lang="nb-NO" dirty="0"/>
              <a:t>av varer, dele-tjenester: «nabohjelp»,«</a:t>
            </a:r>
            <a:r>
              <a:rPr lang="nb-NO" dirty="0" err="1"/>
              <a:t>leieting</a:t>
            </a:r>
            <a:r>
              <a:rPr lang="nb-NO" dirty="0" smtClean="0"/>
              <a:t>»</a:t>
            </a:r>
          </a:p>
          <a:p>
            <a:r>
              <a:rPr lang="nb-NO" dirty="0" smtClean="0"/>
              <a:t>Bosted </a:t>
            </a:r>
            <a:r>
              <a:rPr lang="nb-NO" dirty="0"/>
              <a:t>blir avveining om å bo i sentrum uten bil, eller utenfor sentrum med bil – følgekonsekvenser av </a:t>
            </a:r>
            <a:r>
              <a:rPr lang="nb-NO" dirty="0" smtClean="0"/>
              <a:t>dette? </a:t>
            </a:r>
            <a:endParaRPr lang="nb-NO" dirty="0"/>
          </a:p>
          <a:p>
            <a:endParaRPr lang="nb-NO" dirty="0" smtClean="0"/>
          </a:p>
          <a:p>
            <a:endParaRPr lang="nb-NO" dirty="0" smtClean="0"/>
          </a:p>
          <a:p>
            <a:endParaRPr lang="nb-NO" dirty="0" smtClean="0"/>
          </a:p>
          <a:p>
            <a:endParaRPr lang="nb-NO" dirty="0" smtClean="0"/>
          </a:p>
          <a:p>
            <a:endParaRPr lang="nb-NO" dirty="0"/>
          </a:p>
        </p:txBody>
      </p:sp>
      <p:sp>
        <p:nvSpPr>
          <p:cNvPr id="6" name="Content Placeholder 5"/>
          <p:cNvSpPr>
            <a:spLocks noGrp="1"/>
          </p:cNvSpPr>
          <p:nvPr>
            <p:ph sz="quarter" idx="4"/>
          </p:nvPr>
        </p:nvSpPr>
        <p:spPr>
          <a:xfrm rot="305960">
            <a:off x="4635724" y="1172226"/>
            <a:ext cx="4041775" cy="3292740"/>
          </a:xfrm>
        </p:spPr>
        <p:txBody>
          <a:bodyPr/>
          <a:lstStyle/>
          <a:p>
            <a:endParaRPr lang="nb-NO" sz="1000" i="1" dirty="0"/>
          </a:p>
          <a:p>
            <a:r>
              <a:rPr lang="nb-NO" sz="1000" i="1" dirty="0"/>
              <a:t>«… en del av vurderingen er at vi har barn, det er på en måte </a:t>
            </a:r>
            <a:r>
              <a:rPr lang="nb-NO" sz="1000" i="1" u="sng" dirty="0"/>
              <a:t>våre barn som skal puste inn den lufta som vi bidrar til å gjøre dårligere</a:t>
            </a:r>
            <a:r>
              <a:rPr lang="nb-NO" sz="1000" i="1" dirty="0"/>
              <a:t>. Selv om vi er en liten del av det, og sånn sett på margingen har det ikke noe å si om vi kjører eller ikke, det skjønner vi jo. Men det er noe med </a:t>
            </a:r>
            <a:r>
              <a:rPr lang="nb-NO" sz="1000" i="1" u="sng" dirty="0"/>
              <a:t>hvilke verdier du signaliserer til barna da</a:t>
            </a:r>
            <a:r>
              <a:rPr lang="nb-NO" sz="1000" i="1" dirty="0"/>
              <a:t>» </a:t>
            </a:r>
            <a:r>
              <a:rPr lang="nb-NO" sz="1000" i="1" dirty="0" smtClean="0"/>
              <a:t>Int#16</a:t>
            </a:r>
          </a:p>
          <a:p>
            <a:endParaRPr lang="nb-NO" sz="1000" i="1" dirty="0"/>
          </a:p>
          <a:p>
            <a:r>
              <a:rPr lang="nb-NO" sz="1000" i="1" dirty="0" smtClean="0"/>
              <a:t>«Og så </a:t>
            </a:r>
            <a:r>
              <a:rPr lang="nb-NO" sz="1000" i="1" dirty="0"/>
              <a:t>landet vi da på å kjøpe en </a:t>
            </a:r>
            <a:r>
              <a:rPr lang="nb-NO" sz="1000" i="1" u="sng" dirty="0"/>
              <a:t>relativt rimelig elbil</a:t>
            </a:r>
            <a:r>
              <a:rPr lang="nb-NO" sz="1000" i="1" dirty="0"/>
              <a:t>, </a:t>
            </a:r>
            <a:r>
              <a:rPr lang="nb-NO" sz="1000" i="1" dirty="0" smtClean="0"/>
              <a:t>og så </a:t>
            </a:r>
            <a:r>
              <a:rPr lang="nb-NO" sz="1000" i="1" dirty="0"/>
              <a:t>var heller da tanken at vi skulle </a:t>
            </a:r>
            <a:r>
              <a:rPr lang="nb-NO" sz="1000" i="1" u="sng" dirty="0"/>
              <a:t>leie en bil når vi trenger en bil til å kjøre langt</a:t>
            </a:r>
            <a:r>
              <a:rPr lang="nb-NO" sz="1000" i="1" dirty="0"/>
              <a:t>.» </a:t>
            </a:r>
            <a:r>
              <a:rPr lang="nb-NO" sz="1000" dirty="0"/>
              <a:t>Int#4</a:t>
            </a:r>
          </a:p>
          <a:p>
            <a:endParaRPr lang="nb-NO" sz="1000" dirty="0"/>
          </a:p>
          <a:p>
            <a:endParaRPr lang="nb-NO" sz="1000" dirty="0"/>
          </a:p>
        </p:txBody>
      </p:sp>
      <p:sp>
        <p:nvSpPr>
          <p:cNvPr id="7" name="Date Placeholder 6"/>
          <p:cNvSpPr>
            <a:spLocks noGrp="1"/>
          </p:cNvSpPr>
          <p:nvPr>
            <p:ph type="dt" sz="half" idx="10"/>
          </p:nvPr>
        </p:nvSpPr>
        <p:spPr/>
        <p:txBody>
          <a:bodyPr/>
          <a:lstStyle/>
          <a:p>
            <a:pPr>
              <a:defRPr/>
            </a:pPr>
            <a:fld id="{3B3D70CB-25CB-BE44-8267-D24E2D49FE8A}" type="datetime1">
              <a:rPr lang="nb-NO" smtClean="0"/>
              <a:pPr>
                <a:defRPr/>
              </a:pPr>
              <a:t>24.08.2017</a:t>
            </a:fld>
            <a:endParaRPr lang="nb-NO" dirty="0"/>
          </a:p>
        </p:txBody>
      </p:sp>
      <p:sp>
        <p:nvSpPr>
          <p:cNvPr id="8" name="Slide Number Placeholder 7"/>
          <p:cNvSpPr>
            <a:spLocks noGrp="1"/>
          </p:cNvSpPr>
          <p:nvPr>
            <p:ph type="sldNum" sz="quarter" idx="11"/>
          </p:nvPr>
        </p:nvSpPr>
        <p:spPr/>
        <p:txBody>
          <a:bodyPr/>
          <a:lstStyle/>
          <a:p>
            <a:pPr>
              <a:defRPr/>
            </a:pPr>
            <a:fld id="{16FFD7A5-C8F5-1448-9D00-39B245CDADD4}" type="slidenum">
              <a:rPr lang="en-US" smtClean="0"/>
              <a:pPr>
                <a:defRPr/>
              </a:pPr>
              <a:t>14</a:t>
            </a:fld>
            <a:endParaRPr lang="en-US" dirty="0"/>
          </a:p>
        </p:txBody>
      </p:sp>
    </p:spTree>
    <p:extLst>
      <p:ext uri="{BB962C8B-B14F-4D97-AF65-F5344CB8AC3E}">
        <p14:creationId xmlns:p14="http://schemas.microsoft.com/office/powerpoint/2010/main" val="3138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
            </a:r>
            <a:br>
              <a:rPr lang="nb-NO" dirty="0"/>
            </a:br>
            <a:r>
              <a:rPr lang="nb-NO" dirty="0" smtClean="0"/>
              <a:t/>
            </a:r>
            <a:br>
              <a:rPr lang="nb-NO" dirty="0" smtClean="0"/>
            </a:br>
            <a:r>
              <a:rPr lang="nb-NO" dirty="0" smtClean="0"/>
              <a:t/>
            </a:r>
            <a:br>
              <a:rPr lang="nb-NO" dirty="0" smtClean="0"/>
            </a:br>
            <a:r>
              <a:rPr lang="nb-NO" dirty="0" smtClean="0"/>
              <a:t>Hvordan </a:t>
            </a:r>
            <a:r>
              <a:rPr lang="nb-NO" dirty="0"/>
              <a:t>kan storbykommuner </a:t>
            </a:r>
            <a:r>
              <a:rPr lang="nb-NO" dirty="0" smtClean="0"/>
              <a:t>og stat</a:t>
            </a:r>
            <a:br>
              <a:rPr lang="nb-NO" dirty="0" smtClean="0"/>
            </a:br>
            <a:r>
              <a:rPr lang="nb-NO" dirty="0" smtClean="0"/>
              <a:t>legge </a:t>
            </a:r>
            <a:r>
              <a:rPr lang="nb-NO" dirty="0"/>
              <a:t>til rette for bildeling?</a:t>
            </a:r>
            <a:br>
              <a:rPr lang="nb-NO" dirty="0"/>
            </a:br>
            <a:endParaRPr lang="nb-NO" dirty="0"/>
          </a:p>
        </p:txBody>
      </p:sp>
      <p:sp>
        <p:nvSpPr>
          <p:cNvPr id="3" name="Content Placeholder 2"/>
          <p:cNvSpPr>
            <a:spLocks noGrp="1"/>
          </p:cNvSpPr>
          <p:nvPr>
            <p:ph sz="half" idx="2"/>
          </p:nvPr>
        </p:nvSpPr>
        <p:spPr>
          <a:xfrm>
            <a:off x="531812" y="1705372"/>
            <a:ext cx="4040188" cy="3292740"/>
          </a:xfrm>
        </p:spPr>
        <p:txBody>
          <a:bodyPr/>
          <a:lstStyle/>
          <a:p>
            <a:pPr marL="0" indent="0">
              <a:buNone/>
            </a:pPr>
            <a:r>
              <a:rPr lang="nb-NO" b="1" dirty="0" smtClean="0"/>
              <a:t>Bildeling </a:t>
            </a:r>
            <a:r>
              <a:rPr lang="nb-NO" b="1" dirty="0"/>
              <a:t>tilgjengelig </a:t>
            </a:r>
            <a:endParaRPr lang="nb-NO" b="1" dirty="0" smtClean="0"/>
          </a:p>
          <a:p>
            <a:pPr marL="0" indent="0">
              <a:buNone/>
            </a:pPr>
            <a:r>
              <a:rPr lang="nb-NO" b="1" dirty="0" smtClean="0"/>
              <a:t>  </a:t>
            </a:r>
            <a:endParaRPr lang="nb-NO" b="1" dirty="0"/>
          </a:p>
          <a:p>
            <a:r>
              <a:rPr lang="nb-NO" dirty="0" smtClean="0"/>
              <a:t>Nærhet til bildelingsplasser</a:t>
            </a:r>
          </a:p>
          <a:p>
            <a:r>
              <a:rPr lang="nb-NO" dirty="0" smtClean="0"/>
              <a:t>Parkeringsnormer </a:t>
            </a:r>
            <a:r>
              <a:rPr lang="nb-NO" dirty="0"/>
              <a:t>for bolig, næring og </a:t>
            </a:r>
            <a:r>
              <a:rPr lang="nb-NO" dirty="0" smtClean="0"/>
              <a:t>offentlig bygg. </a:t>
            </a:r>
            <a:r>
              <a:rPr lang="nb-NO" dirty="0" err="1" smtClean="0"/>
              <a:t>f.eks</a:t>
            </a:r>
            <a:r>
              <a:rPr lang="nb-NO" dirty="0" smtClean="0"/>
              <a:t>             5 p-plasser = 1 delebil?</a:t>
            </a:r>
            <a:endParaRPr lang="nb-NO" dirty="0"/>
          </a:p>
          <a:p>
            <a:r>
              <a:rPr lang="nb-NO" dirty="0"/>
              <a:t>Bildelingsplasser på tog og </a:t>
            </a:r>
            <a:r>
              <a:rPr lang="nb-NO" dirty="0" smtClean="0"/>
              <a:t>busstasjoner</a:t>
            </a:r>
          </a:p>
          <a:p>
            <a:r>
              <a:rPr lang="nb-NO" dirty="0" smtClean="0"/>
              <a:t>Bildelingsplasser ved offentlige og private arbeidsplasser, til privatbruk på kveld/ helger. </a:t>
            </a:r>
          </a:p>
          <a:p>
            <a:endParaRPr lang="nb-NO" dirty="0"/>
          </a:p>
          <a:p>
            <a:endParaRPr lang="nb-NO" dirty="0" smtClean="0"/>
          </a:p>
          <a:p>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15</a:t>
            </a:fld>
            <a:endParaRPr lang="en-US" dirty="0"/>
          </a:p>
        </p:txBody>
      </p:sp>
      <p:sp>
        <p:nvSpPr>
          <p:cNvPr id="10" name="Content Placeholder 9"/>
          <p:cNvSpPr>
            <a:spLocks noGrp="1"/>
          </p:cNvSpPr>
          <p:nvPr>
            <p:ph sz="quarter" idx="4"/>
          </p:nvPr>
        </p:nvSpPr>
        <p:spPr>
          <a:xfrm>
            <a:off x="4645027" y="1705372"/>
            <a:ext cx="4041775" cy="3687797"/>
          </a:xfrm>
        </p:spPr>
        <p:txBody>
          <a:bodyPr/>
          <a:lstStyle/>
          <a:p>
            <a:pPr marL="0" indent="0">
              <a:buNone/>
            </a:pPr>
            <a:r>
              <a:rPr lang="nb-NO" b="1" dirty="0" smtClean="0"/>
              <a:t>↓eie </a:t>
            </a:r>
            <a:r>
              <a:rPr lang="nb-NO" b="1" dirty="0"/>
              <a:t>bil </a:t>
            </a:r>
            <a:r>
              <a:rPr lang="nb-NO" b="1" dirty="0" smtClean="0"/>
              <a:t>&lt; kollektiv/sykkel/gange </a:t>
            </a:r>
            <a:r>
              <a:rPr lang="nb-NO" b="1" dirty="0"/>
              <a:t>↑</a:t>
            </a:r>
            <a:endParaRPr lang="nb-NO" b="1" dirty="0" smtClean="0"/>
          </a:p>
          <a:p>
            <a:pPr marL="0" indent="0">
              <a:buNone/>
            </a:pPr>
            <a:endParaRPr lang="nb-NO" b="1" dirty="0"/>
          </a:p>
          <a:p>
            <a:r>
              <a:rPr lang="nb-NO" dirty="0" smtClean="0"/>
              <a:t>Forbedre tidsbruk, tilgjengelighet og pris på kollektiv.</a:t>
            </a:r>
          </a:p>
          <a:p>
            <a:r>
              <a:rPr lang="nb-NO" dirty="0" smtClean="0"/>
              <a:t>Parkeringsnormer og tilgjengelighet for sykler, </a:t>
            </a:r>
            <a:r>
              <a:rPr lang="nb-NO" dirty="0" err="1" smtClean="0"/>
              <a:t>elsykler</a:t>
            </a:r>
            <a:r>
              <a:rPr lang="nb-NO" dirty="0" smtClean="0"/>
              <a:t> og transportsykler ved innkjøp, fritid, arbeid og bolig. </a:t>
            </a:r>
          </a:p>
          <a:p>
            <a:pPr marL="0" indent="0">
              <a:buNone/>
            </a:pPr>
            <a:endParaRPr lang="nb-NO" dirty="0" smtClean="0"/>
          </a:p>
        </p:txBody>
      </p:sp>
      <p:sp>
        <p:nvSpPr>
          <p:cNvPr id="11" name="Left-Right Arrow 10"/>
          <p:cNvSpPr/>
          <p:nvPr/>
        </p:nvSpPr>
        <p:spPr bwMode="auto">
          <a:xfrm>
            <a:off x="3167334" y="1705372"/>
            <a:ext cx="1460183" cy="43204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4037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p:txBody>
          <a:bodyPr/>
          <a:lstStyle/>
          <a:p>
            <a:endParaRPr lang="nb-NO" dirty="0" smtClean="0"/>
          </a:p>
          <a:p>
            <a:r>
              <a:rPr lang="nb-NO" dirty="0"/>
              <a:t>Bildeling </a:t>
            </a:r>
            <a:r>
              <a:rPr lang="nb-NO" dirty="0" smtClean="0"/>
              <a:t>tilgjengelig sammen med annen persontransport </a:t>
            </a:r>
            <a:endParaRPr lang="nb-NO"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1887978"/>
            <a:ext cx="4040188" cy="3142368"/>
          </a:xfrm>
        </p:spPr>
      </p:pic>
      <p:sp>
        <p:nvSpPr>
          <p:cNvPr id="15" name="Text Placeholder 14"/>
          <p:cNvSpPr>
            <a:spLocks noGrp="1"/>
          </p:cNvSpPr>
          <p:nvPr>
            <p:ph type="body" sz="quarter" idx="3"/>
          </p:nvPr>
        </p:nvSpPr>
        <p:spPr>
          <a:xfrm>
            <a:off x="4645025" y="972415"/>
            <a:ext cx="4041775" cy="533135"/>
          </a:xfrm>
        </p:spPr>
        <p:txBody>
          <a:bodyPr/>
          <a:lstStyle/>
          <a:p>
            <a:r>
              <a:rPr lang="nb-NO" dirty="0"/>
              <a:t>↓eie bil &lt; kollektiv/sykkel </a:t>
            </a:r>
            <a:r>
              <a:rPr lang="nb-NO" dirty="0" smtClean="0"/>
              <a:t>↑</a:t>
            </a:r>
            <a:endParaRPr lang="nb-NO" dirty="0"/>
          </a:p>
        </p:txBody>
      </p:sp>
      <p:sp>
        <p:nvSpPr>
          <p:cNvPr id="7" name="Date Placeholder 6"/>
          <p:cNvSpPr>
            <a:spLocks noGrp="1"/>
          </p:cNvSpPr>
          <p:nvPr>
            <p:ph type="dt" sz="half" idx="10"/>
          </p:nvPr>
        </p:nvSpPr>
        <p:spPr/>
        <p:txBody>
          <a:bodyPr/>
          <a:lstStyle/>
          <a:p>
            <a:pPr>
              <a:defRPr/>
            </a:pPr>
            <a:fld id="{3B3D70CB-25CB-BE44-8267-D24E2D49FE8A}" type="datetime1">
              <a:rPr lang="nb-NO" smtClean="0"/>
              <a:pPr>
                <a:defRPr/>
              </a:pPr>
              <a:t>24.08.2017</a:t>
            </a:fld>
            <a:endParaRPr lang="nb-NO" dirty="0"/>
          </a:p>
        </p:txBody>
      </p:sp>
      <p:sp>
        <p:nvSpPr>
          <p:cNvPr id="8" name="Slide Number Placeholder 7"/>
          <p:cNvSpPr>
            <a:spLocks noGrp="1"/>
          </p:cNvSpPr>
          <p:nvPr>
            <p:ph type="sldNum" sz="quarter" idx="11"/>
          </p:nvPr>
        </p:nvSpPr>
        <p:spPr/>
        <p:txBody>
          <a:bodyPr/>
          <a:lstStyle/>
          <a:p>
            <a:pPr>
              <a:defRPr/>
            </a:pPr>
            <a:fld id="{16FFD7A5-C8F5-1448-9D00-39B245CDADD4}" type="slidenum">
              <a:rPr lang="en-US" smtClean="0"/>
              <a:pPr>
                <a:defRPr/>
              </a:pPr>
              <a:t>16</a:t>
            </a:fld>
            <a:endParaRPr lang="en-US" dirty="0"/>
          </a:p>
        </p:txBody>
      </p:sp>
      <p:sp>
        <p:nvSpPr>
          <p:cNvPr id="12" name="Rectangle 11"/>
          <p:cNvSpPr/>
          <p:nvPr/>
        </p:nvSpPr>
        <p:spPr>
          <a:xfrm>
            <a:off x="457200" y="4934142"/>
            <a:ext cx="4572000" cy="215444"/>
          </a:xfrm>
          <a:prstGeom prst="rect">
            <a:avLst/>
          </a:prstGeom>
        </p:spPr>
        <p:txBody>
          <a:bodyPr>
            <a:spAutoFit/>
          </a:bodyPr>
          <a:lstStyle/>
          <a:p>
            <a:r>
              <a:rPr lang="nb-NO" sz="800" dirty="0"/>
              <a:t>http://thecityfix.com/blog/new-carsharing-association-aims-to-reduce-car-ownership/</a:t>
            </a:r>
          </a:p>
        </p:txBody>
      </p:sp>
      <p:sp>
        <p:nvSpPr>
          <p:cNvPr id="17" name="Title 1"/>
          <p:cNvSpPr>
            <a:spLocks noGrp="1"/>
          </p:cNvSpPr>
          <p:nvPr>
            <p:ph type="title"/>
          </p:nvPr>
        </p:nvSpPr>
        <p:spPr/>
        <p:txBody>
          <a:bodyPr/>
          <a:lstStyle/>
          <a:p>
            <a:r>
              <a:rPr lang="nb-NO" dirty="0" smtClean="0"/>
              <a:t/>
            </a:r>
            <a:br>
              <a:rPr lang="nb-NO" dirty="0" smtClean="0"/>
            </a:br>
            <a:r>
              <a:rPr lang="nb-NO" dirty="0" smtClean="0"/>
              <a:t>Virkemiddelbruk</a:t>
            </a:r>
            <a:endParaRPr lang="nb-NO" dirty="0"/>
          </a:p>
        </p:txBody>
      </p:sp>
      <p:pic>
        <p:nvPicPr>
          <p:cNvPr id="18" name="Content Placeholder 8"/>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4285" t="6306"/>
          <a:stretch/>
        </p:blipFill>
        <p:spPr>
          <a:xfrm rot="309033">
            <a:off x="5574479" y="1687347"/>
            <a:ext cx="2447994" cy="3193073"/>
          </a:xfrm>
        </p:spPr>
      </p:pic>
      <p:sp>
        <p:nvSpPr>
          <p:cNvPr id="19" name="Rectangle 18"/>
          <p:cNvSpPr/>
          <p:nvPr/>
        </p:nvSpPr>
        <p:spPr>
          <a:xfrm>
            <a:off x="5006894" y="5000448"/>
            <a:ext cx="3384376" cy="215444"/>
          </a:xfrm>
          <a:prstGeom prst="rect">
            <a:avLst/>
          </a:prstGeom>
        </p:spPr>
        <p:txBody>
          <a:bodyPr wrap="square">
            <a:spAutoFit/>
          </a:bodyPr>
          <a:lstStyle/>
          <a:p>
            <a:r>
              <a:rPr lang="nb-NO" sz="800" dirty="0"/>
              <a:t>https://www.cartoonstock.com/directory/t/traffic_congestion.asp</a:t>
            </a:r>
          </a:p>
        </p:txBody>
      </p:sp>
    </p:spTree>
    <p:extLst>
      <p:ext uri="{BB962C8B-B14F-4D97-AF65-F5344CB8AC3E}">
        <p14:creationId xmlns:p14="http://schemas.microsoft.com/office/powerpoint/2010/main" val="18361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2"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
          </p:nvPr>
        </p:nvSpPr>
        <p:spPr>
          <a:xfrm>
            <a:off x="531019" y="810323"/>
            <a:ext cx="4040188" cy="533135"/>
          </a:xfrm>
        </p:spPr>
        <p:txBody>
          <a:bodyPr/>
          <a:lstStyle/>
          <a:p>
            <a:r>
              <a:rPr lang="nb-NO" dirty="0" smtClean="0"/>
              <a:t>Bildeling tilgjengelig</a:t>
            </a:r>
            <a:endParaRPr lang="nb-NO" dirty="0"/>
          </a:p>
        </p:txBody>
      </p:sp>
      <p:sp>
        <p:nvSpPr>
          <p:cNvPr id="15" name="Text Placeholder 14"/>
          <p:cNvSpPr>
            <a:spLocks noGrp="1"/>
          </p:cNvSpPr>
          <p:nvPr>
            <p:ph type="body" sz="quarter" idx="3"/>
          </p:nvPr>
        </p:nvSpPr>
        <p:spPr>
          <a:xfrm>
            <a:off x="4645025" y="818940"/>
            <a:ext cx="4041775" cy="533135"/>
          </a:xfrm>
        </p:spPr>
        <p:txBody>
          <a:bodyPr/>
          <a:lstStyle/>
          <a:p>
            <a:r>
              <a:rPr lang="nb-NO" dirty="0"/>
              <a:t>↓eie bil &lt; kollektiv/sykkel </a:t>
            </a:r>
            <a:r>
              <a:rPr lang="nb-NO" dirty="0" smtClean="0"/>
              <a:t>↑</a:t>
            </a:r>
            <a:endParaRPr lang="nb-NO" dirty="0"/>
          </a:p>
        </p:txBody>
      </p:sp>
      <p:sp>
        <p:nvSpPr>
          <p:cNvPr id="7" name="Date Placeholder 6"/>
          <p:cNvSpPr>
            <a:spLocks noGrp="1"/>
          </p:cNvSpPr>
          <p:nvPr>
            <p:ph type="dt" sz="half" idx="10"/>
          </p:nvPr>
        </p:nvSpPr>
        <p:spPr/>
        <p:txBody>
          <a:bodyPr/>
          <a:lstStyle/>
          <a:p>
            <a:pPr>
              <a:defRPr/>
            </a:pPr>
            <a:fld id="{3B3D70CB-25CB-BE44-8267-D24E2D49FE8A}" type="datetime1">
              <a:rPr lang="nb-NO" smtClean="0"/>
              <a:pPr>
                <a:defRPr/>
              </a:pPr>
              <a:t>24.08.2017</a:t>
            </a:fld>
            <a:endParaRPr lang="nb-NO" dirty="0"/>
          </a:p>
        </p:txBody>
      </p:sp>
      <p:sp>
        <p:nvSpPr>
          <p:cNvPr id="8" name="Slide Number Placeholder 7"/>
          <p:cNvSpPr>
            <a:spLocks noGrp="1"/>
          </p:cNvSpPr>
          <p:nvPr>
            <p:ph type="sldNum" sz="quarter" idx="11"/>
          </p:nvPr>
        </p:nvSpPr>
        <p:spPr/>
        <p:txBody>
          <a:bodyPr/>
          <a:lstStyle/>
          <a:p>
            <a:pPr>
              <a:defRPr/>
            </a:pPr>
            <a:fld id="{16FFD7A5-C8F5-1448-9D00-39B245CDADD4}" type="slidenum">
              <a:rPr lang="en-US" smtClean="0"/>
              <a:pPr>
                <a:defRPr/>
              </a:pPr>
              <a:t>17</a:t>
            </a:fld>
            <a:endParaRPr lang="en-US" dirty="0"/>
          </a:p>
        </p:txBody>
      </p:sp>
      <p:sp>
        <p:nvSpPr>
          <p:cNvPr id="17" name="Title 1"/>
          <p:cNvSpPr>
            <a:spLocks noGrp="1"/>
          </p:cNvSpPr>
          <p:nvPr>
            <p:ph type="title"/>
          </p:nvPr>
        </p:nvSpPr>
        <p:spPr/>
        <p:txBody>
          <a:bodyPr/>
          <a:lstStyle/>
          <a:p>
            <a:r>
              <a:rPr lang="nb-NO" dirty="0" smtClean="0"/>
              <a:t>Virkemiddelbruk</a:t>
            </a:r>
            <a:endParaRPr lang="nb-NO" dirty="0"/>
          </a:p>
        </p:txBody>
      </p:sp>
      <p:pic>
        <p:nvPicPr>
          <p:cNvPr id="16" name="Content Placeholder 1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8084" y="1343458"/>
            <a:ext cx="3748548" cy="3292475"/>
          </a:xfrm>
        </p:spPr>
      </p:pic>
      <p:sp>
        <p:nvSpPr>
          <p:cNvPr id="20" name="Rectangle 19"/>
          <p:cNvSpPr/>
          <p:nvPr/>
        </p:nvSpPr>
        <p:spPr>
          <a:xfrm>
            <a:off x="5029200" y="4862016"/>
            <a:ext cx="2130711" cy="215444"/>
          </a:xfrm>
          <a:prstGeom prst="rect">
            <a:avLst/>
          </a:prstGeom>
        </p:spPr>
        <p:txBody>
          <a:bodyPr wrap="none">
            <a:spAutoFit/>
          </a:bodyPr>
          <a:lstStyle/>
          <a:p>
            <a:r>
              <a:rPr lang="nb-NO" sz="800" dirty="0"/>
              <a:t>http://www.plohn.com/sykkelturer/?p=2519</a:t>
            </a:r>
          </a:p>
        </p:txBody>
      </p:sp>
      <p:pic>
        <p:nvPicPr>
          <p:cNvPr id="21"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4210" y="1300962"/>
            <a:ext cx="2743200" cy="1805940"/>
          </a:xfrm>
        </p:spPr>
      </p:pic>
      <p:sp>
        <p:nvSpPr>
          <p:cNvPr id="22" name="Rectangle 21"/>
          <p:cNvSpPr/>
          <p:nvPr/>
        </p:nvSpPr>
        <p:spPr>
          <a:xfrm>
            <a:off x="457200" y="3115080"/>
            <a:ext cx="4572000" cy="215444"/>
          </a:xfrm>
          <a:prstGeom prst="rect">
            <a:avLst/>
          </a:prstGeom>
        </p:spPr>
        <p:txBody>
          <a:bodyPr>
            <a:spAutoFit/>
          </a:bodyPr>
          <a:lstStyle/>
          <a:p>
            <a:r>
              <a:rPr lang="nb-NO" sz="800" dirty="0" smtClean="0"/>
              <a:t>http://www.link2fleet.com/car-sharing-personne-ne-saute-encore-sur-loccasion/</a:t>
            </a:r>
            <a:endParaRPr lang="nb-NO" sz="800" dirty="0"/>
          </a:p>
        </p:txBody>
      </p:sp>
      <p:pic>
        <p:nvPicPr>
          <p:cNvPr id="23"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54210" y="3408570"/>
            <a:ext cx="2720009" cy="1806086"/>
          </a:xfrm>
          <a:prstGeom prst="rect">
            <a:avLst/>
          </a:prstGeom>
          <a:noFill/>
          <a:ln w="9525">
            <a:noFill/>
            <a:miter lim="800000"/>
            <a:headEnd/>
            <a:tailEnd/>
          </a:ln>
        </p:spPr>
      </p:pic>
      <p:sp>
        <p:nvSpPr>
          <p:cNvPr id="24" name="Rectangle 23"/>
          <p:cNvSpPr/>
          <p:nvPr/>
        </p:nvSpPr>
        <p:spPr>
          <a:xfrm>
            <a:off x="381105" y="5214656"/>
            <a:ext cx="4572000" cy="215444"/>
          </a:xfrm>
          <a:prstGeom prst="rect">
            <a:avLst/>
          </a:prstGeom>
        </p:spPr>
        <p:txBody>
          <a:bodyPr>
            <a:spAutoFit/>
          </a:bodyPr>
          <a:lstStyle/>
          <a:p>
            <a:r>
              <a:rPr lang="nb-NO" sz="800" dirty="0"/>
              <a:t>https://www.shareable.net/blog/diy-car-sharing-how-to-start-your-own-car-sharing-program</a:t>
            </a:r>
          </a:p>
        </p:txBody>
      </p:sp>
    </p:spTree>
    <p:extLst>
      <p:ext uri="{BB962C8B-B14F-4D97-AF65-F5344CB8AC3E}">
        <p14:creationId xmlns:p14="http://schemas.microsoft.com/office/powerpoint/2010/main" val="33893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20"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
            </a:r>
            <a:br>
              <a:rPr lang="nb-NO" dirty="0" smtClean="0"/>
            </a:br>
            <a:r>
              <a:rPr lang="nb-NO" dirty="0" smtClean="0"/>
              <a:t>Kritisk blikk på virkemiddelbruk </a:t>
            </a:r>
            <a:endParaRPr lang="nb-NO" dirty="0"/>
          </a:p>
        </p:txBody>
      </p:sp>
      <p:sp>
        <p:nvSpPr>
          <p:cNvPr id="10" name="Text Placeholder 9"/>
          <p:cNvSpPr>
            <a:spLocks noGrp="1"/>
          </p:cNvSpPr>
          <p:nvPr>
            <p:ph type="body" idx="1"/>
          </p:nvPr>
        </p:nvSpPr>
        <p:spPr/>
        <p:txBody>
          <a:bodyPr/>
          <a:lstStyle/>
          <a:p>
            <a:r>
              <a:rPr lang="nb-NO" dirty="0" smtClean="0"/>
              <a:t>Redusere utslipp? </a:t>
            </a:r>
            <a:endParaRPr lang="nb-NO" dirty="0"/>
          </a:p>
        </p:txBody>
      </p:sp>
      <p:sp>
        <p:nvSpPr>
          <p:cNvPr id="11" name="Text Placeholder 10"/>
          <p:cNvSpPr>
            <a:spLocks noGrp="1"/>
          </p:cNvSpPr>
          <p:nvPr>
            <p:ph type="body" sz="quarter" idx="3"/>
          </p:nvPr>
        </p:nvSpPr>
        <p:spPr/>
        <p:txBody>
          <a:bodyPr/>
          <a:lstStyle/>
          <a:p>
            <a:r>
              <a:rPr lang="nb-NO" dirty="0" smtClean="0"/>
              <a:t>Alternative virkemidler?</a:t>
            </a:r>
            <a:endParaRPr lang="nb-NO" dirty="0"/>
          </a:p>
        </p:txBody>
      </p:sp>
      <p:sp>
        <p:nvSpPr>
          <p:cNvPr id="12" name="Content Placeholder 11"/>
          <p:cNvSpPr>
            <a:spLocks noGrp="1"/>
          </p:cNvSpPr>
          <p:nvPr>
            <p:ph sz="quarter" idx="4"/>
          </p:nvPr>
        </p:nvSpPr>
        <p:spPr/>
        <p:txBody>
          <a:bodyPr/>
          <a:lstStyle/>
          <a:p>
            <a:r>
              <a:rPr lang="nb-NO" dirty="0" smtClean="0"/>
              <a:t>Transportsykler, </a:t>
            </a:r>
            <a:r>
              <a:rPr lang="nb-NO" dirty="0" err="1" smtClean="0"/>
              <a:t>elsykler</a:t>
            </a:r>
            <a:r>
              <a:rPr lang="nb-NO" dirty="0" smtClean="0"/>
              <a:t>, elbiler endrer behov for og bruk av bil. Virkemidler rettet dit?  </a:t>
            </a:r>
            <a:endParaRPr lang="nb-NO" dirty="0"/>
          </a:p>
          <a:p>
            <a:r>
              <a:rPr lang="nb-NO" dirty="0" smtClean="0"/>
              <a:t>Kollektiv/gange/sykkel og delebil  </a:t>
            </a:r>
            <a:r>
              <a:rPr lang="nb-NO" dirty="0" err="1" smtClean="0"/>
              <a:t>vs</a:t>
            </a:r>
            <a:r>
              <a:rPr lang="nb-NO" dirty="0" smtClean="0"/>
              <a:t> </a:t>
            </a:r>
            <a:r>
              <a:rPr lang="nb-NO" u="sng" dirty="0"/>
              <a:t>eie</a:t>
            </a:r>
            <a:r>
              <a:rPr lang="nb-NO" dirty="0"/>
              <a:t> bil. </a:t>
            </a:r>
            <a:r>
              <a:rPr lang="nb-NO" dirty="0" smtClean="0"/>
              <a:t> Gjøre </a:t>
            </a:r>
            <a:r>
              <a:rPr lang="nb-NO" dirty="0"/>
              <a:t>det «verre å eie bil» f. </a:t>
            </a:r>
            <a:r>
              <a:rPr lang="nb-NO" dirty="0" smtClean="0"/>
              <a:t>eks i Oslo ved </a:t>
            </a:r>
            <a:r>
              <a:rPr lang="nb-NO" dirty="0"/>
              <a:t>mangel på parkering, tør ikke bruke bilen igjen etter </a:t>
            </a:r>
            <a:r>
              <a:rPr lang="nb-NO" dirty="0" smtClean="0"/>
              <a:t>parkert. </a:t>
            </a:r>
            <a:endParaRPr lang="nb-NO" dirty="0"/>
          </a:p>
          <a:p>
            <a:endParaRPr lang="nb-NO" dirty="0"/>
          </a:p>
        </p:txBody>
      </p:sp>
      <p:sp>
        <p:nvSpPr>
          <p:cNvPr id="7" name="Date Placeholder 6"/>
          <p:cNvSpPr>
            <a:spLocks noGrp="1"/>
          </p:cNvSpPr>
          <p:nvPr>
            <p:ph type="dt" sz="half" idx="10"/>
          </p:nvPr>
        </p:nvSpPr>
        <p:spPr/>
        <p:txBody>
          <a:bodyPr/>
          <a:lstStyle/>
          <a:p>
            <a:pPr>
              <a:defRPr/>
            </a:pPr>
            <a:fld id="{3B3D70CB-25CB-BE44-8267-D24E2D49FE8A}" type="datetime1">
              <a:rPr lang="nb-NO" smtClean="0"/>
              <a:pPr>
                <a:defRPr/>
              </a:pPr>
              <a:t>24.08.2017</a:t>
            </a:fld>
            <a:endParaRPr lang="nb-NO" dirty="0"/>
          </a:p>
        </p:txBody>
      </p:sp>
      <p:sp>
        <p:nvSpPr>
          <p:cNvPr id="8" name="Slide Number Placeholder 7"/>
          <p:cNvSpPr>
            <a:spLocks noGrp="1"/>
          </p:cNvSpPr>
          <p:nvPr>
            <p:ph type="sldNum" sz="quarter" idx="11"/>
          </p:nvPr>
        </p:nvSpPr>
        <p:spPr/>
        <p:txBody>
          <a:bodyPr/>
          <a:lstStyle/>
          <a:p>
            <a:pPr>
              <a:defRPr/>
            </a:pPr>
            <a:fld id="{16FFD7A5-C8F5-1448-9D00-39B245CDADD4}" type="slidenum">
              <a:rPr lang="en-US" smtClean="0"/>
              <a:pPr>
                <a:defRPr/>
              </a:pPr>
              <a:t>18</a:t>
            </a:fld>
            <a:endParaRPr lang="en-US" dirty="0"/>
          </a:p>
        </p:txBody>
      </p:sp>
      <p:sp>
        <p:nvSpPr>
          <p:cNvPr id="14" name="Content Placeholder 13"/>
          <p:cNvSpPr>
            <a:spLocks noGrp="1"/>
          </p:cNvSpPr>
          <p:nvPr>
            <p:ph sz="half" idx="2"/>
          </p:nvPr>
        </p:nvSpPr>
        <p:spPr/>
        <p:txBody>
          <a:bodyPr/>
          <a:lstStyle/>
          <a:p>
            <a:pPr marL="285750" indent="-285750">
              <a:buFont typeface="Arial" panose="020B0604020202020204" pitchFamily="34" charset="0"/>
              <a:buChar char="•"/>
            </a:pPr>
            <a:r>
              <a:rPr lang="nb-NO" dirty="0" smtClean="0"/>
              <a:t>Økt etterspørsel etter delebil - Kritisk </a:t>
            </a:r>
            <a:r>
              <a:rPr lang="nb-NO" dirty="0"/>
              <a:t>masse av </a:t>
            </a:r>
            <a:r>
              <a:rPr lang="nb-NO" dirty="0" smtClean="0"/>
              <a:t>forbrukere</a:t>
            </a:r>
          </a:p>
          <a:p>
            <a:pPr marL="285750" indent="-285750">
              <a:buFont typeface="Arial" panose="020B0604020202020204" pitchFamily="34" charset="0"/>
              <a:buChar char="•"/>
            </a:pPr>
            <a:r>
              <a:rPr lang="nb-NO" dirty="0" smtClean="0"/>
              <a:t>Ikke </a:t>
            </a:r>
            <a:r>
              <a:rPr lang="nb-NO" dirty="0"/>
              <a:t>tilrettelegge for økt </a:t>
            </a:r>
            <a:r>
              <a:rPr lang="nb-NO" dirty="0" smtClean="0"/>
              <a:t>bilbruk?</a:t>
            </a:r>
            <a:endParaRPr lang="nb-NO" dirty="0"/>
          </a:p>
          <a:p>
            <a:pPr marL="285750" indent="-285750">
              <a:buFont typeface="Arial" panose="020B0604020202020204" pitchFamily="34" charset="0"/>
              <a:buChar char="•"/>
            </a:pPr>
            <a:r>
              <a:rPr lang="nb-NO" dirty="0" smtClean="0"/>
              <a:t>Delingsøkonomiproblematikk?</a:t>
            </a:r>
            <a:endParaRPr lang="nb-NO" dirty="0"/>
          </a:p>
          <a:p>
            <a:pPr marL="285750" indent="-285750">
              <a:buFont typeface="Arial" panose="020B0604020202020204" pitchFamily="34" charset="0"/>
              <a:buChar char="•"/>
            </a:pPr>
            <a:r>
              <a:rPr lang="nb-NO" dirty="0" smtClean="0"/>
              <a:t>Ulike selskapsformer – ulik støtte</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smtClean="0"/>
          </a:p>
          <a:p>
            <a:pPr marL="285750" indent="-285750">
              <a:buFont typeface="Arial" panose="020B0604020202020204" pitchFamily="34" charset="0"/>
              <a:buChar char="•"/>
            </a:pPr>
            <a:endParaRPr lang="nb-NO" dirty="0"/>
          </a:p>
          <a:p>
            <a:endParaRPr lang="nb-NO" dirty="0"/>
          </a:p>
        </p:txBody>
      </p:sp>
      <p:pic>
        <p:nvPicPr>
          <p:cNvPr id="15" name="Content Placeholder 8"/>
          <p:cNvPicPr>
            <a:picLocks noChangeAspect="1"/>
          </p:cNvPicPr>
          <p:nvPr/>
        </p:nvPicPr>
        <p:blipFill>
          <a:blip r:embed="rId2"/>
          <a:stretch>
            <a:fillRect/>
          </a:stretch>
        </p:blipFill>
        <p:spPr bwMode="auto">
          <a:xfrm>
            <a:off x="647011" y="3491182"/>
            <a:ext cx="4040188" cy="1462973"/>
          </a:xfrm>
          <a:prstGeom prst="rect">
            <a:avLst/>
          </a:prstGeom>
          <a:noFill/>
          <a:ln w="9525">
            <a:noFill/>
            <a:miter lim="800000"/>
            <a:headEnd/>
            <a:tailEnd/>
          </a:ln>
        </p:spPr>
      </p:pic>
    </p:spTree>
    <p:extLst>
      <p:ext uri="{BB962C8B-B14F-4D97-AF65-F5344CB8AC3E}">
        <p14:creationId xmlns:p14="http://schemas.microsoft.com/office/powerpoint/2010/main" val="34904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Kort oppsummert: </a:t>
            </a:r>
            <a:r>
              <a:rPr lang="nb-NO" dirty="0"/>
              <a:t/>
            </a:r>
            <a:br>
              <a:rPr lang="nb-NO" dirty="0"/>
            </a:br>
            <a:endParaRPr lang="nb-NO" dirty="0"/>
          </a:p>
        </p:txBody>
      </p:sp>
      <p:sp>
        <p:nvSpPr>
          <p:cNvPr id="3" name="Content Placeholder 2"/>
          <p:cNvSpPr>
            <a:spLocks noGrp="1"/>
          </p:cNvSpPr>
          <p:nvPr>
            <p:ph idx="1"/>
          </p:nvPr>
        </p:nvSpPr>
        <p:spPr>
          <a:xfrm>
            <a:off x="759690" y="1273324"/>
            <a:ext cx="8204798" cy="4032448"/>
          </a:xfrm>
        </p:spPr>
        <p:txBody>
          <a:bodyPr/>
          <a:lstStyle/>
          <a:p>
            <a:pPr marL="0" indent="0">
              <a:buNone/>
            </a:pPr>
            <a:r>
              <a:rPr lang="nb-NO" sz="1600" dirty="0" smtClean="0"/>
              <a:t>Delebil </a:t>
            </a:r>
            <a:r>
              <a:rPr lang="nb-NO" sz="1600" dirty="0"/>
              <a:t>og sammenheng med andre </a:t>
            </a:r>
            <a:r>
              <a:rPr lang="nb-NO" sz="1600" dirty="0" smtClean="0"/>
              <a:t>transportmidler</a:t>
            </a:r>
          </a:p>
          <a:p>
            <a:pPr marL="0" indent="0">
              <a:buNone/>
            </a:pPr>
            <a:r>
              <a:rPr lang="nb-NO" sz="1600" dirty="0" smtClean="0"/>
              <a:t>– hvordan brukes bildeling? </a:t>
            </a:r>
          </a:p>
          <a:p>
            <a:pPr marL="0" indent="0">
              <a:buNone/>
            </a:pPr>
            <a:r>
              <a:rPr lang="nb-NO" sz="1600" b="1" dirty="0" smtClean="0"/>
              <a:t>Som supplement til kollektiv, sykkel og gange når det fungerer godt. </a:t>
            </a:r>
          </a:p>
          <a:p>
            <a:pPr marL="0" indent="0">
              <a:buNone/>
            </a:pPr>
            <a:endParaRPr lang="nb-NO" sz="1600" b="1" dirty="0" smtClean="0"/>
          </a:p>
          <a:p>
            <a:pPr marL="0" indent="0">
              <a:buNone/>
            </a:pPr>
            <a:r>
              <a:rPr lang="nb-NO" sz="1600" dirty="0" smtClean="0"/>
              <a:t>Delebil og bærekraftig mobilitet </a:t>
            </a:r>
          </a:p>
          <a:p>
            <a:pPr marL="0" indent="0">
              <a:buNone/>
            </a:pPr>
            <a:r>
              <a:rPr lang="nb-NO" sz="1600" dirty="0"/>
              <a:t>– </a:t>
            </a:r>
            <a:r>
              <a:rPr lang="nb-NO" sz="1600" dirty="0" smtClean="0"/>
              <a:t>hva fører bildeling til? </a:t>
            </a:r>
          </a:p>
          <a:p>
            <a:pPr marL="0" indent="0">
              <a:buNone/>
            </a:pPr>
            <a:r>
              <a:rPr lang="nb-NO" sz="1600" b="1" dirty="0" smtClean="0"/>
              <a:t>Reduserer behov for å </a:t>
            </a:r>
            <a:r>
              <a:rPr lang="nb-NO" sz="1600" b="1" u="sng" dirty="0" smtClean="0"/>
              <a:t>eie</a:t>
            </a:r>
            <a:r>
              <a:rPr lang="nb-NO" sz="1600" b="1" dirty="0" smtClean="0"/>
              <a:t> </a:t>
            </a:r>
            <a:r>
              <a:rPr lang="nb-NO" sz="1600" b="1" dirty="0" err="1" smtClean="0"/>
              <a:t>bil:dekker</a:t>
            </a:r>
            <a:r>
              <a:rPr lang="nb-NO" sz="1600" b="1" dirty="0" smtClean="0"/>
              <a:t> behovet for </a:t>
            </a:r>
            <a:r>
              <a:rPr lang="nb-NO" sz="1600" b="1" dirty="0" err="1" smtClean="0"/>
              <a:t>transport+frihet</a:t>
            </a:r>
            <a:r>
              <a:rPr lang="nb-NO" sz="1600" b="1" dirty="0" smtClean="0"/>
              <a:t>/trygghet</a:t>
            </a:r>
            <a:endParaRPr lang="nb-NO" sz="1600" b="1" dirty="0" smtClean="0">
              <a:sym typeface="Wingdings" panose="05000000000000000000" pitchFamily="2" charset="2"/>
            </a:endParaRPr>
          </a:p>
          <a:p>
            <a:pPr marL="0" indent="0">
              <a:buNone/>
            </a:pPr>
            <a:r>
              <a:rPr lang="nb-NO" sz="1600" b="1" dirty="0">
                <a:sym typeface="Wingdings" panose="05000000000000000000" pitchFamily="2" charset="2"/>
              </a:rPr>
              <a:t>N</a:t>
            </a:r>
            <a:r>
              <a:rPr lang="nb-NO" sz="1600" b="1" dirty="0" smtClean="0">
                <a:sym typeface="Wingdings" panose="05000000000000000000" pitchFamily="2" charset="2"/>
              </a:rPr>
              <a:t>år kun har delebil = endrer valg og reduserer bilbruk</a:t>
            </a:r>
            <a:r>
              <a:rPr lang="nb-NO" sz="1600" b="1" dirty="0">
                <a:sym typeface="Wingdings" panose="05000000000000000000" pitchFamily="2" charset="2"/>
              </a:rPr>
              <a:t> </a:t>
            </a:r>
            <a:r>
              <a:rPr lang="nb-NO" sz="1600" b="1" dirty="0" smtClean="0">
                <a:sym typeface="Wingdings" panose="05000000000000000000" pitchFamily="2" charset="2"/>
              </a:rPr>
              <a:t> reduserer utslipp </a:t>
            </a:r>
            <a:endParaRPr lang="nb-NO" sz="1600" b="1" dirty="0" smtClean="0"/>
          </a:p>
          <a:p>
            <a:pPr marL="0" indent="0">
              <a:buNone/>
            </a:pPr>
            <a:endParaRPr lang="nb-NO" sz="1600" b="1" dirty="0" smtClean="0"/>
          </a:p>
          <a:p>
            <a:pPr marL="0" indent="0">
              <a:buNone/>
            </a:pPr>
            <a:r>
              <a:rPr lang="nb-NO" sz="1600" dirty="0" smtClean="0"/>
              <a:t>Delebil og sammenheng med virkemidler</a:t>
            </a:r>
          </a:p>
          <a:p>
            <a:pPr marL="0" indent="0">
              <a:buNone/>
            </a:pPr>
            <a:r>
              <a:rPr lang="nb-NO" sz="1600" dirty="0"/>
              <a:t>– hvordan </a:t>
            </a:r>
            <a:r>
              <a:rPr lang="nb-NO" sz="1600" dirty="0" smtClean="0"/>
              <a:t>kan storbykommuner og stat legge til rette for bildeling? </a:t>
            </a:r>
          </a:p>
          <a:p>
            <a:pPr marL="0" indent="0">
              <a:buNone/>
            </a:pPr>
            <a:r>
              <a:rPr lang="nb-NO" sz="1600" b="1" dirty="0" smtClean="0"/>
              <a:t>Bildeling tilgjengelig </a:t>
            </a:r>
            <a:r>
              <a:rPr lang="nb-NO" sz="1600" b="1" dirty="0" smtClean="0">
                <a:sym typeface="Wingdings" panose="05000000000000000000" pitchFamily="2" charset="2"/>
              </a:rPr>
              <a:t> </a:t>
            </a:r>
            <a:r>
              <a:rPr lang="nb-NO" sz="1600" b="1" dirty="0"/>
              <a:t>↓eie bil &lt; kollektiv/sykkel/gange </a:t>
            </a:r>
            <a:r>
              <a:rPr lang="nb-NO" sz="1600" b="1" dirty="0" smtClean="0"/>
              <a:t>↑</a:t>
            </a:r>
          </a:p>
          <a:p>
            <a:pPr marL="0" indent="0">
              <a:buNone/>
            </a:pPr>
            <a:r>
              <a:rPr lang="nb-NO" sz="1600" b="1" dirty="0" smtClean="0"/>
              <a:t>Delebil i kombinasjon med utvikling av </a:t>
            </a:r>
            <a:r>
              <a:rPr lang="nb-NO" sz="1600" b="1" dirty="0" err="1" smtClean="0"/>
              <a:t>elsykler</a:t>
            </a:r>
            <a:r>
              <a:rPr lang="nb-NO" sz="1600" b="1" dirty="0" smtClean="0"/>
              <a:t>, transportsykler, små elbiler.</a:t>
            </a:r>
            <a:endParaRPr lang="nb-NO" sz="1600" b="1" dirty="0"/>
          </a:p>
          <a:p>
            <a:pPr marL="0" indent="0">
              <a:buNone/>
            </a:pPr>
            <a:endParaRPr lang="nb-NO" sz="1600" b="1" dirty="0" smtClean="0"/>
          </a:p>
          <a:p>
            <a:pPr marL="0" indent="0">
              <a:buNone/>
            </a:pPr>
            <a:endParaRPr lang="nb-NO" sz="1600" b="1" dirty="0" smtClean="0"/>
          </a:p>
          <a:p>
            <a:pPr marL="0" indent="0">
              <a:buNone/>
            </a:pPr>
            <a:endParaRPr lang="nb-NO" sz="1600" b="1" dirty="0" smtClean="0"/>
          </a:p>
          <a:p>
            <a:pPr marL="0" indent="0">
              <a:buNone/>
            </a:pPr>
            <a:endParaRPr lang="nb-NO" sz="1600" dirty="0" smtClean="0"/>
          </a:p>
          <a:p>
            <a:pPr marL="0" indent="0">
              <a:buNone/>
            </a:pPr>
            <a:endParaRPr lang="nb-NO" sz="1600" dirty="0"/>
          </a:p>
          <a:p>
            <a:endParaRPr lang="nb-NO" sz="1600" dirty="0" smtClean="0"/>
          </a:p>
          <a:p>
            <a:endParaRPr lang="nb-NO" sz="1600" dirty="0" smtClean="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19</a:t>
            </a:fld>
            <a:endParaRPr lang="en-US" dirty="0"/>
          </a:p>
        </p:txBody>
      </p:sp>
    </p:spTree>
    <p:extLst>
      <p:ext uri="{BB962C8B-B14F-4D97-AF65-F5344CB8AC3E}">
        <p14:creationId xmlns:p14="http://schemas.microsoft.com/office/powerpoint/2010/main" val="7173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83156" y="1917608"/>
            <a:ext cx="7543989" cy="951869"/>
          </a:xfrm>
        </p:spPr>
        <p:txBody>
          <a:bodyPr/>
          <a:lstStyle/>
          <a:p>
            <a:r>
              <a:rPr lang="nb-NO" sz="2200" dirty="0"/>
              <a:t>Bildeling og bærekraftig mobilitet</a:t>
            </a:r>
          </a:p>
        </p:txBody>
      </p:sp>
      <p:sp>
        <p:nvSpPr>
          <p:cNvPr id="15363" name="Rectangle 3"/>
          <p:cNvSpPr>
            <a:spLocks noGrp="1" noChangeArrowheads="1"/>
          </p:cNvSpPr>
          <p:nvPr>
            <p:ph type="subTitle" idx="1"/>
          </p:nvPr>
        </p:nvSpPr>
        <p:spPr>
          <a:xfrm>
            <a:off x="883156" y="2858131"/>
            <a:ext cx="7543989" cy="1459954"/>
          </a:xfrm>
        </p:spPr>
        <p:txBody>
          <a:bodyPr/>
          <a:lstStyle/>
          <a:p>
            <a:r>
              <a:rPr lang="nb-NO" dirty="0" err="1" smtClean="0"/>
              <a:t>Censes</a:t>
            </a:r>
            <a:r>
              <a:rPr lang="nb-NO" dirty="0" smtClean="0"/>
              <a:t> </a:t>
            </a:r>
            <a:r>
              <a:rPr lang="nb-NO" dirty="0"/>
              <a:t>samling 24. august </a:t>
            </a:r>
            <a:endParaRPr lang="nb-NO" dirty="0" smtClean="0"/>
          </a:p>
          <a:p>
            <a:r>
              <a:rPr lang="nb-NO" dirty="0" err="1" smtClean="0"/>
              <a:t>Brukercase</a:t>
            </a:r>
            <a:r>
              <a:rPr lang="nb-NO" dirty="0" smtClean="0"/>
              <a:t>: </a:t>
            </a:r>
            <a:r>
              <a:rPr lang="nb-NO" dirty="0"/>
              <a:t>Fossilfri mobilitet i </a:t>
            </a:r>
            <a:r>
              <a:rPr lang="nb-NO" dirty="0" smtClean="0"/>
              <a:t>byene</a:t>
            </a:r>
          </a:p>
          <a:p>
            <a:r>
              <a:rPr lang="nb-NO" sz="1600" dirty="0" smtClean="0"/>
              <a:t>Elisabeth Marie Cassidy Svennevik</a:t>
            </a:r>
          </a:p>
          <a:p>
            <a:r>
              <a:rPr lang="nb-NO" sz="1600" dirty="0" err="1" smtClean="0"/>
              <a:t>Phd</a:t>
            </a:r>
            <a:r>
              <a:rPr lang="nb-NO" sz="1600" dirty="0" smtClean="0"/>
              <a:t> stipendiat ved </a:t>
            </a:r>
            <a:r>
              <a:rPr lang="nb-NO" sz="1600" dirty="0" err="1" smtClean="0"/>
              <a:t>TiK</a:t>
            </a:r>
            <a:r>
              <a:rPr lang="nb-NO" sz="1600" dirty="0" smtClean="0"/>
              <a:t>, UiO. </a:t>
            </a:r>
          </a:p>
          <a:p>
            <a:endParaRPr lang="nb-NO" dirty="0"/>
          </a:p>
        </p:txBody>
      </p:sp>
    </p:spTree>
    <p:extLst>
      <p:ext uri="{BB962C8B-B14F-4D97-AF65-F5344CB8AC3E}">
        <p14:creationId xmlns:p14="http://schemas.microsoft.com/office/powerpoint/2010/main" val="880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3</a:t>
            </a:fld>
            <a:endParaRPr lang="en-US" dirty="0"/>
          </a:p>
        </p:txBody>
      </p:sp>
      <p:pic>
        <p:nvPicPr>
          <p:cNvPr id="6" name="Content Placeholder 8"/>
          <p:cNvPicPr>
            <a:picLocks noGrp="1" noChangeAspect="1"/>
          </p:cNvPicPr>
          <p:nvPr>
            <p:ph idx="1"/>
          </p:nvPr>
        </p:nvPicPr>
        <p:blipFill>
          <a:blip r:embed="rId2"/>
          <a:stretch>
            <a:fillRect/>
          </a:stretch>
        </p:blipFill>
        <p:spPr bwMode="auto">
          <a:xfrm>
            <a:off x="2462212" y="2546350"/>
            <a:ext cx="4524375" cy="1638300"/>
          </a:xfrm>
          <a:prstGeom prst="rect">
            <a:avLst/>
          </a:prstGeom>
          <a:noFill/>
          <a:ln w="9525">
            <a:noFill/>
            <a:miter lim="800000"/>
            <a:headEnd/>
            <a:tailEnd/>
          </a:ln>
        </p:spPr>
      </p:pic>
    </p:spTree>
    <p:extLst>
      <p:ext uri="{BB962C8B-B14F-4D97-AF65-F5344CB8AC3E}">
        <p14:creationId xmlns:p14="http://schemas.microsoft.com/office/powerpoint/2010/main" val="17948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98B12466-60F2-F145-86F5-D78DE51BC4B2}" type="datetime1">
              <a:rPr lang="nb-NO" smtClean="0"/>
              <a:pPr/>
              <a:t>24.08.2017</a:t>
            </a:fld>
            <a:endParaRPr lang="nb-NO" smtClean="0"/>
          </a:p>
        </p:txBody>
      </p:sp>
      <p:sp>
        <p:nvSpPr>
          <p:cNvPr id="16387" name="Slide Number Placeholder 5"/>
          <p:cNvSpPr>
            <a:spLocks noGrp="1"/>
          </p:cNvSpPr>
          <p:nvPr>
            <p:ph type="sldNum" sz="quarter" idx="11"/>
          </p:nvPr>
        </p:nvSpPr>
        <p:spPr>
          <a:noFill/>
        </p:spPr>
        <p:txBody>
          <a:bodyPr/>
          <a:lstStyle/>
          <a:p>
            <a:fld id="{0D4451E4-C31A-024D-B7A2-0F9BA9B738A6}" type="slidenum">
              <a:rPr lang="en-US" smtClean="0"/>
              <a:pPr/>
              <a:t>4</a:t>
            </a:fld>
            <a:endParaRPr lang="en-US" smtClean="0"/>
          </a:p>
        </p:txBody>
      </p:sp>
      <p:sp>
        <p:nvSpPr>
          <p:cNvPr id="16388" name="Rectangle 2"/>
          <p:cNvSpPr>
            <a:spLocks noGrp="1" noChangeArrowheads="1"/>
          </p:cNvSpPr>
          <p:nvPr>
            <p:ph type="title"/>
          </p:nvPr>
        </p:nvSpPr>
        <p:spPr>
          <a:xfrm>
            <a:off x="752211" y="425782"/>
            <a:ext cx="7921944" cy="953130"/>
          </a:xfrm>
        </p:spPr>
        <p:txBody>
          <a:bodyPr/>
          <a:lstStyle/>
          <a:p>
            <a:r>
              <a:rPr lang="nb-NO" dirty="0" smtClean="0"/>
              <a:t/>
            </a:r>
            <a:br>
              <a:rPr lang="nb-NO" dirty="0" smtClean="0"/>
            </a:br>
            <a:r>
              <a:rPr lang="nb-NO" dirty="0"/>
              <a:t/>
            </a:r>
            <a:br>
              <a:rPr lang="nb-NO" dirty="0"/>
            </a:br>
            <a:r>
              <a:rPr lang="nb-NO" dirty="0" smtClean="0"/>
              <a:t>Bildeling </a:t>
            </a:r>
            <a:r>
              <a:rPr lang="nb-NO" dirty="0"/>
              <a:t>og bærekraftig </a:t>
            </a:r>
            <a:r>
              <a:rPr lang="nb-NO" dirty="0" smtClean="0"/>
              <a:t>mobilitet</a:t>
            </a:r>
            <a:endParaRPr lang="nb-NO" dirty="0"/>
          </a:p>
        </p:txBody>
      </p:sp>
      <p:sp>
        <p:nvSpPr>
          <p:cNvPr id="16389" name="Rectangle 3"/>
          <p:cNvSpPr>
            <a:spLocks noGrp="1" noChangeArrowheads="1"/>
          </p:cNvSpPr>
          <p:nvPr>
            <p:ph type="body" idx="1"/>
          </p:nvPr>
        </p:nvSpPr>
        <p:spPr/>
        <p:txBody>
          <a:bodyPr/>
          <a:lstStyle/>
          <a:p>
            <a:pPr marL="0" indent="0">
              <a:buNone/>
            </a:pPr>
            <a:endParaRPr lang="nb-NO" sz="2400" dirty="0" smtClean="0"/>
          </a:p>
          <a:p>
            <a:pPr marL="0" indent="0">
              <a:buNone/>
            </a:pPr>
            <a:r>
              <a:rPr lang="nb-NO" sz="2400" dirty="0" smtClean="0"/>
              <a:t>Elisabeth M. </a:t>
            </a:r>
            <a:r>
              <a:rPr lang="nb-NO" sz="2400" dirty="0"/>
              <a:t>Cassidy Svennevik</a:t>
            </a:r>
          </a:p>
          <a:p>
            <a:pPr marL="0" indent="0">
              <a:buNone/>
            </a:pPr>
            <a:r>
              <a:rPr lang="nb-NO" sz="2400" dirty="0" err="1" smtClean="0"/>
              <a:t>Phd</a:t>
            </a:r>
            <a:r>
              <a:rPr lang="nb-NO" sz="2400" dirty="0" smtClean="0"/>
              <a:t> </a:t>
            </a:r>
            <a:r>
              <a:rPr lang="nb-NO" sz="2400" dirty="0"/>
              <a:t>stipendiat ved </a:t>
            </a:r>
            <a:r>
              <a:rPr lang="nb-NO" sz="2400" dirty="0" err="1"/>
              <a:t>TiK</a:t>
            </a:r>
            <a:r>
              <a:rPr lang="nb-NO" sz="2400" dirty="0"/>
              <a:t>, UiO. </a:t>
            </a:r>
            <a:endParaRPr lang="nb-NO" dirty="0" smtClean="0"/>
          </a:p>
          <a:p>
            <a:pPr marL="0" indent="0">
              <a:buNone/>
            </a:pPr>
            <a:endParaRPr lang="nb-NO" dirty="0" smtClean="0"/>
          </a:p>
          <a:p>
            <a:pPr marL="0" indent="0">
              <a:buNone/>
            </a:pPr>
            <a:endParaRPr lang="nb-NO" dirty="0" smtClean="0"/>
          </a:p>
          <a:p>
            <a:pPr marL="0" indent="0">
              <a:buNone/>
            </a:pPr>
            <a:r>
              <a:rPr lang="nb-NO" dirty="0" err="1" smtClean="0"/>
              <a:t>PhD</a:t>
            </a:r>
            <a:r>
              <a:rPr lang="nb-NO" dirty="0" smtClean="0"/>
              <a:t> </a:t>
            </a:r>
            <a:r>
              <a:rPr lang="nb-NO" dirty="0" err="1" smtClean="0"/>
              <a:t>Working</a:t>
            </a:r>
            <a:r>
              <a:rPr lang="nb-NO" dirty="0" smtClean="0"/>
              <a:t> </a:t>
            </a:r>
            <a:r>
              <a:rPr lang="nb-NO" dirty="0" err="1" smtClean="0"/>
              <a:t>title</a:t>
            </a:r>
            <a:r>
              <a:rPr lang="nb-NO" dirty="0" smtClean="0"/>
              <a:t>: </a:t>
            </a:r>
          </a:p>
          <a:p>
            <a:pPr marL="0" indent="0">
              <a:buNone/>
            </a:pPr>
            <a:r>
              <a:rPr lang="nb-NO" b="1" dirty="0" err="1" smtClean="0"/>
              <a:t>Changes</a:t>
            </a:r>
            <a:r>
              <a:rPr lang="nb-NO" b="1" dirty="0" smtClean="0"/>
              <a:t> </a:t>
            </a:r>
            <a:r>
              <a:rPr lang="nb-NO" b="1" dirty="0" err="1"/>
              <a:t>towards</a:t>
            </a:r>
            <a:r>
              <a:rPr lang="nb-NO" b="1" dirty="0"/>
              <a:t> </a:t>
            </a:r>
            <a:r>
              <a:rPr lang="nb-NO" b="1" dirty="0" err="1"/>
              <a:t>sustainable</a:t>
            </a:r>
            <a:r>
              <a:rPr lang="nb-NO" b="1" dirty="0"/>
              <a:t> </a:t>
            </a:r>
            <a:r>
              <a:rPr lang="nb-NO" b="1" dirty="0" err="1" smtClean="0"/>
              <a:t>mobility</a:t>
            </a:r>
            <a:r>
              <a:rPr lang="nb-NO" b="1" dirty="0" smtClean="0"/>
              <a:t>:</a:t>
            </a:r>
          </a:p>
          <a:p>
            <a:pPr marL="0" indent="0">
              <a:buNone/>
            </a:pPr>
            <a:r>
              <a:rPr lang="en-US" b="1" dirty="0" smtClean="0"/>
              <a:t>Experiences </a:t>
            </a:r>
            <a:r>
              <a:rPr lang="en-US" b="1" dirty="0"/>
              <a:t>from car sharing in urban areas </a:t>
            </a:r>
            <a:endParaRPr lang="nb-NO" dirty="0" smtClean="0"/>
          </a:p>
          <a:p>
            <a:pPr eaLnBrk="1" hangingPunct="1"/>
            <a:endParaRPr lang="nb-NO" dirty="0"/>
          </a:p>
        </p:txBody>
      </p:sp>
      <p:pic>
        <p:nvPicPr>
          <p:cNvPr id="9"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8564" r="35768"/>
          <a:stretch/>
        </p:blipFill>
        <p:spPr bwMode="auto">
          <a:xfrm>
            <a:off x="6356093" y="1345912"/>
            <a:ext cx="1737830" cy="2659978"/>
          </a:xfrm>
          <a:prstGeom prst="rect">
            <a:avLst/>
          </a:prstGeom>
          <a:noFill/>
          <a:ln w="9525">
            <a:noFill/>
            <a:miter lim="800000"/>
            <a:headEnd/>
            <a:tailEnd/>
          </a:ln>
        </p:spPr>
      </p:pic>
      <p:sp>
        <p:nvSpPr>
          <p:cNvPr id="10" name="Rectangle 9"/>
          <p:cNvSpPr/>
          <p:nvPr/>
        </p:nvSpPr>
        <p:spPr>
          <a:xfrm>
            <a:off x="6300192" y="4005890"/>
            <a:ext cx="1986441" cy="215444"/>
          </a:xfrm>
          <a:prstGeom prst="rect">
            <a:avLst/>
          </a:prstGeom>
        </p:spPr>
        <p:txBody>
          <a:bodyPr wrap="none">
            <a:spAutoFit/>
          </a:bodyPr>
          <a:lstStyle/>
          <a:p>
            <a:r>
              <a:rPr lang="nb-NO" sz="800" dirty="0"/>
              <a:t>https://www.flickr.com/photos/rcktmanil/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Tempest  </a:t>
            </a:r>
            <a:endParaRPr lang="nb-NO" dirty="0"/>
          </a:p>
        </p:txBody>
      </p:sp>
      <p:sp>
        <p:nvSpPr>
          <p:cNvPr id="3" name="Content Placeholder 2"/>
          <p:cNvSpPr>
            <a:spLocks noGrp="1"/>
          </p:cNvSpPr>
          <p:nvPr>
            <p:ph idx="1"/>
          </p:nvPr>
        </p:nvSpPr>
        <p:spPr>
          <a:xfrm>
            <a:off x="779848" y="1661674"/>
            <a:ext cx="7924464" cy="3427992"/>
          </a:xfrm>
        </p:spPr>
        <p:txBody>
          <a:bodyPr/>
          <a:lstStyle/>
          <a:p>
            <a:pPr marL="0" indent="0">
              <a:buNone/>
            </a:pPr>
            <a:r>
              <a:rPr lang="en-US" i="1" dirty="0" smtClean="0"/>
              <a:t>Transforming </a:t>
            </a:r>
            <a:r>
              <a:rPr lang="en-US" i="1" dirty="0"/>
              <a:t>household mobility practices through shared consumption: Low-carbon transport and sustainable energy solutions in urban areas</a:t>
            </a:r>
            <a:r>
              <a:rPr lang="en-US" dirty="0"/>
              <a:t>. </a:t>
            </a:r>
            <a:endParaRPr lang="en-US" dirty="0" smtClean="0"/>
          </a:p>
          <a:p>
            <a:pPr marL="0" indent="0">
              <a:buNone/>
            </a:pPr>
            <a:endParaRPr lang="nb-NO" dirty="0"/>
          </a:p>
          <a:p>
            <a:r>
              <a:rPr lang="nb-NO" dirty="0" smtClean="0"/>
              <a:t>Treårig forskningsprosjekt, tilknyttet forskningsrådets </a:t>
            </a:r>
            <a:r>
              <a:rPr lang="nb-NO" dirty="0" err="1" smtClean="0"/>
              <a:t>EnergiX</a:t>
            </a:r>
            <a:r>
              <a:rPr lang="nb-NO" dirty="0" smtClean="0"/>
              <a:t>- program, </a:t>
            </a:r>
            <a:r>
              <a:rPr lang="nb-NO" dirty="0"/>
              <a:t>ledet av </a:t>
            </a:r>
            <a:r>
              <a:rPr lang="nb-NO" dirty="0" smtClean="0"/>
              <a:t>Transportøkonomisk institutt </a:t>
            </a:r>
          </a:p>
          <a:p>
            <a:r>
              <a:rPr lang="nb-NO" dirty="0" smtClean="0"/>
              <a:t>Universiteter </a:t>
            </a:r>
            <a:r>
              <a:rPr lang="nb-NO" dirty="0"/>
              <a:t>i </a:t>
            </a:r>
            <a:r>
              <a:rPr lang="nb-NO" dirty="0" smtClean="0"/>
              <a:t>Oslo, Oxford</a:t>
            </a:r>
            <a:r>
              <a:rPr lang="nb-NO" dirty="0"/>
              <a:t>, </a:t>
            </a:r>
            <a:r>
              <a:rPr lang="nb-NO" dirty="0" smtClean="0"/>
              <a:t>Rotterdam og Lund</a:t>
            </a:r>
          </a:p>
          <a:p>
            <a:r>
              <a:rPr lang="nb-NO" b="1" dirty="0" smtClean="0"/>
              <a:t>Delmål</a:t>
            </a:r>
            <a:r>
              <a:rPr lang="nb-NO" dirty="0"/>
              <a:t>: </a:t>
            </a:r>
            <a:r>
              <a:rPr lang="en-US" i="1" dirty="0"/>
              <a:t>Locate the key factors in households affecting on a transition toward </a:t>
            </a:r>
            <a:r>
              <a:rPr lang="en-US" i="1" dirty="0" err="1"/>
              <a:t>utilisation</a:t>
            </a:r>
            <a:r>
              <a:rPr lang="en-US" i="1" dirty="0"/>
              <a:t> of shared mobility </a:t>
            </a:r>
            <a:r>
              <a:rPr lang="en-US" i="1" dirty="0" smtClean="0"/>
              <a:t>services</a:t>
            </a:r>
            <a:endParaRPr lang="nb-NO" dirty="0" smtClean="0"/>
          </a:p>
          <a:p>
            <a:r>
              <a:rPr lang="nb-NO" sz="1000" dirty="0" smtClean="0">
                <a:hlinkClick r:id="rId2"/>
              </a:rPr>
              <a:t>https</a:t>
            </a:r>
            <a:r>
              <a:rPr lang="nb-NO" sz="1000" dirty="0">
                <a:hlinkClick r:id="rId2"/>
              </a:rPr>
              <a:t>://www.toi.no/tempest/</a:t>
            </a:r>
            <a:r>
              <a:rPr lang="nb-NO" sz="1000" dirty="0"/>
              <a:t>	</a:t>
            </a:r>
          </a:p>
          <a:p>
            <a:endParaRPr lang="nb-NO" i="1"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5</a:t>
            </a:fld>
            <a:endParaRPr lang="en-US" dirty="0"/>
          </a:p>
        </p:txBody>
      </p:sp>
    </p:spTree>
    <p:extLst>
      <p:ext uri="{BB962C8B-B14F-4D97-AF65-F5344CB8AC3E}">
        <p14:creationId xmlns:p14="http://schemas.microsoft.com/office/powerpoint/2010/main" val="16053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Censes</a:t>
            </a:r>
            <a:r>
              <a:rPr lang="nb-NO" dirty="0" smtClean="0"/>
              <a:t> </a:t>
            </a:r>
            <a:r>
              <a:rPr lang="nb-NO" dirty="0" err="1"/>
              <a:t>b</a:t>
            </a:r>
            <a:r>
              <a:rPr lang="nb-NO" dirty="0" err="1" smtClean="0"/>
              <a:t>rukercase</a:t>
            </a:r>
            <a:r>
              <a:rPr lang="nb-NO" dirty="0" smtClean="0"/>
              <a:t> </a:t>
            </a:r>
            <a:r>
              <a:rPr lang="nb-NO" dirty="0"/>
              <a:t>: Fossilfri mobilitet i </a:t>
            </a:r>
            <a:r>
              <a:rPr lang="nb-NO" dirty="0" smtClean="0"/>
              <a:t>byene</a:t>
            </a:r>
            <a:br>
              <a:rPr lang="nb-NO" dirty="0" smtClean="0"/>
            </a:br>
            <a:endParaRPr lang="nb-NO" dirty="0"/>
          </a:p>
        </p:txBody>
      </p:sp>
      <p:sp>
        <p:nvSpPr>
          <p:cNvPr id="3" name="Content Placeholder 2"/>
          <p:cNvSpPr>
            <a:spLocks noGrp="1"/>
          </p:cNvSpPr>
          <p:nvPr>
            <p:ph idx="1"/>
          </p:nvPr>
        </p:nvSpPr>
        <p:spPr/>
        <p:txBody>
          <a:bodyPr/>
          <a:lstStyle/>
          <a:p>
            <a:r>
              <a:rPr lang="nb-NO" i="1" dirty="0" smtClean="0"/>
              <a:t>Hva </a:t>
            </a:r>
            <a:r>
              <a:rPr lang="nb-NO" i="1" dirty="0"/>
              <a:t>framstår som de </a:t>
            </a:r>
            <a:r>
              <a:rPr lang="nb-NO" i="1" u="sng" dirty="0"/>
              <a:t>viktigste hindringene </a:t>
            </a:r>
            <a:r>
              <a:rPr lang="nb-NO" i="1" dirty="0"/>
              <a:t>for at byene skal klare å nå målene som er satt når det gjelder reduksjon i utslipp av klimagasser fra persontransport</a:t>
            </a:r>
            <a:r>
              <a:rPr lang="nb-NO" i="1" dirty="0" smtClean="0"/>
              <a:t>?</a:t>
            </a:r>
          </a:p>
          <a:p>
            <a:endParaRPr lang="nb-NO" i="1" dirty="0"/>
          </a:p>
          <a:p>
            <a:r>
              <a:rPr lang="nb-NO" i="1" dirty="0" smtClean="0"/>
              <a:t>Hvilke </a:t>
            </a:r>
            <a:r>
              <a:rPr lang="nb-NO" i="1" u="sng" dirty="0"/>
              <a:t>endringer i virkemidler og virkemiddelbruk </a:t>
            </a:r>
            <a:r>
              <a:rPr lang="nb-NO" i="1" dirty="0"/>
              <a:t>kan være aktuelle for å nå et </a:t>
            </a:r>
            <a:r>
              <a:rPr lang="nb-NO" i="1" u="sng" dirty="0"/>
              <a:t>langsiktig mål </a:t>
            </a:r>
            <a:r>
              <a:rPr lang="nb-NO" i="1" dirty="0"/>
              <a:t>om tilnærmet nullutslipp av klimagasser i byenes persontransport?</a:t>
            </a:r>
          </a:p>
          <a:p>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6</a:t>
            </a:fld>
            <a:endParaRPr lang="en-US" dirty="0"/>
          </a:p>
        </p:txBody>
      </p:sp>
    </p:spTree>
    <p:extLst>
      <p:ext uri="{BB962C8B-B14F-4D97-AF65-F5344CB8AC3E}">
        <p14:creationId xmlns:p14="http://schemas.microsoft.com/office/powerpoint/2010/main" val="15262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
            </a:r>
            <a:br>
              <a:rPr lang="nb-NO" dirty="0" smtClean="0"/>
            </a:br>
            <a:r>
              <a:rPr lang="nb-NO" dirty="0"/>
              <a:t>Bildeling og bærekraftig mobilitet</a:t>
            </a:r>
            <a:br>
              <a:rPr lang="nb-NO" dirty="0"/>
            </a:br>
            <a:endParaRPr lang="nb-NO" dirty="0"/>
          </a:p>
        </p:txBody>
      </p:sp>
      <p:sp>
        <p:nvSpPr>
          <p:cNvPr id="3" name="Content Placeholder 2"/>
          <p:cNvSpPr>
            <a:spLocks noGrp="1"/>
          </p:cNvSpPr>
          <p:nvPr>
            <p:ph idx="1"/>
          </p:nvPr>
        </p:nvSpPr>
        <p:spPr/>
        <p:txBody>
          <a:bodyPr/>
          <a:lstStyle/>
          <a:p>
            <a:pPr marL="0" indent="0">
              <a:buNone/>
            </a:pPr>
            <a:r>
              <a:rPr lang="nb-NO" dirty="0" smtClean="0"/>
              <a:t>Bildeling </a:t>
            </a:r>
            <a:r>
              <a:rPr lang="nb-NO" dirty="0"/>
              <a:t>og sammenheng med andre </a:t>
            </a:r>
            <a:r>
              <a:rPr lang="nb-NO" dirty="0" smtClean="0"/>
              <a:t>transportmidler</a:t>
            </a:r>
          </a:p>
          <a:p>
            <a:pPr marL="0" indent="0">
              <a:buNone/>
            </a:pPr>
            <a:r>
              <a:rPr lang="nb-NO" dirty="0" smtClean="0"/>
              <a:t>– hvordan brukes bildeling? </a:t>
            </a:r>
          </a:p>
          <a:p>
            <a:pPr marL="0" indent="0">
              <a:buNone/>
            </a:pPr>
            <a:endParaRPr lang="nb-NO" dirty="0" smtClean="0"/>
          </a:p>
          <a:p>
            <a:pPr marL="0" indent="0">
              <a:buNone/>
            </a:pPr>
            <a:r>
              <a:rPr lang="nb-NO" dirty="0" smtClean="0"/>
              <a:t>Bildeling og reduksjon av utslipp</a:t>
            </a:r>
          </a:p>
          <a:p>
            <a:pPr marL="0" indent="0">
              <a:buNone/>
            </a:pPr>
            <a:r>
              <a:rPr lang="nb-NO" dirty="0"/>
              <a:t>– </a:t>
            </a:r>
            <a:r>
              <a:rPr lang="nb-NO" dirty="0" smtClean="0"/>
              <a:t>hva fører bildeling til? </a:t>
            </a:r>
          </a:p>
          <a:p>
            <a:pPr marL="0" indent="0">
              <a:buNone/>
            </a:pPr>
            <a:endParaRPr lang="nb-NO" dirty="0" smtClean="0"/>
          </a:p>
          <a:p>
            <a:pPr marL="0" indent="0">
              <a:buNone/>
            </a:pPr>
            <a:r>
              <a:rPr lang="nb-NO" dirty="0" smtClean="0"/>
              <a:t>Bildeling og sammenheng med virkemidler</a:t>
            </a:r>
          </a:p>
          <a:p>
            <a:pPr marL="0" indent="0">
              <a:buNone/>
            </a:pPr>
            <a:r>
              <a:rPr lang="nb-NO" dirty="0"/>
              <a:t>– hvordan </a:t>
            </a:r>
            <a:r>
              <a:rPr lang="nb-NO" dirty="0" smtClean="0"/>
              <a:t>kan storbykommuner og stat legge til rette for bildeling?</a:t>
            </a:r>
          </a:p>
          <a:p>
            <a:pPr marL="0" indent="0">
              <a:buNone/>
            </a:pPr>
            <a:endParaRPr lang="nb-NO" dirty="0"/>
          </a:p>
          <a:p>
            <a:endParaRPr lang="nb-NO" dirty="0" smtClean="0"/>
          </a:p>
          <a:p>
            <a:endParaRPr lang="nb-NO" dirty="0" smtClean="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7</a:t>
            </a:fld>
            <a:endParaRPr lang="en-US" dirty="0"/>
          </a:p>
        </p:txBody>
      </p:sp>
    </p:spTree>
    <p:extLst>
      <p:ext uri="{BB962C8B-B14F-4D97-AF65-F5344CB8AC3E}">
        <p14:creationId xmlns:p14="http://schemas.microsoft.com/office/powerpoint/2010/main" val="420311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Kvalitativ studie </a:t>
            </a:r>
            <a:endParaRPr lang="nb-NO" dirty="0"/>
          </a:p>
        </p:txBody>
      </p:sp>
      <p:sp>
        <p:nvSpPr>
          <p:cNvPr id="3" name="Content Placeholder 2"/>
          <p:cNvSpPr>
            <a:spLocks noGrp="1"/>
          </p:cNvSpPr>
          <p:nvPr>
            <p:ph idx="1"/>
          </p:nvPr>
        </p:nvSpPr>
        <p:spPr>
          <a:xfrm>
            <a:off x="762211" y="1651588"/>
            <a:ext cx="4241837" cy="3427992"/>
          </a:xfrm>
        </p:spPr>
        <p:txBody>
          <a:bodyPr/>
          <a:lstStyle/>
          <a:p>
            <a:r>
              <a:rPr lang="nb-NO" dirty="0" smtClean="0"/>
              <a:t>Foreløpige </a:t>
            </a:r>
            <a:r>
              <a:rPr lang="nb-NO" dirty="0"/>
              <a:t>funn </a:t>
            </a:r>
            <a:r>
              <a:rPr lang="nb-NO" dirty="0" smtClean="0"/>
              <a:t>etter intervju med 16 husholdninger som bruker bildeling i </a:t>
            </a:r>
            <a:r>
              <a:rPr lang="nb-NO" u="sng" dirty="0" smtClean="0"/>
              <a:t>Oslo</a:t>
            </a:r>
            <a:r>
              <a:rPr lang="nb-NO" dirty="0" smtClean="0"/>
              <a:t>. </a:t>
            </a:r>
          </a:p>
          <a:p>
            <a:endParaRPr lang="nb-NO" dirty="0" smtClean="0"/>
          </a:p>
          <a:p>
            <a:r>
              <a:rPr lang="nb-NO" dirty="0" smtClean="0"/>
              <a:t>Livssituasjon, daglige reiser og ferie- og fritidsreiser</a:t>
            </a:r>
          </a:p>
          <a:p>
            <a:r>
              <a:rPr lang="nb-NO" dirty="0" smtClean="0"/>
              <a:t>Motivasjon </a:t>
            </a:r>
          </a:p>
          <a:p>
            <a:r>
              <a:rPr lang="nb-NO" dirty="0" smtClean="0"/>
              <a:t>Praksis elementer</a:t>
            </a:r>
          </a:p>
          <a:p>
            <a:r>
              <a:rPr lang="nb-NO" dirty="0" smtClean="0"/>
              <a:t>Implikasjoner </a:t>
            </a:r>
          </a:p>
          <a:p>
            <a:endParaRPr lang="nb-NO" dirty="0" smtClean="0"/>
          </a:p>
          <a:p>
            <a:endParaRPr lang="nb-NO" dirty="0"/>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8</a:t>
            </a:fld>
            <a:endParaRPr lang="en-US" dirty="0"/>
          </a:p>
        </p:txBody>
      </p:sp>
      <p:pic>
        <p:nvPicPr>
          <p:cNvPr id="7" name="Content Placeholder 8"/>
          <p:cNvPicPr>
            <a:picLocks noChangeAspect="1"/>
          </p:cNvPicPr>
          <p:nvPr/>
        </p:nvPicPr>
        <p:blipFill>
          <a:blip r:embed="rId2"/>
          <a:stretch>
            <a:fillRect/>
          </a:stretch>
        </p:blipFill>
        <p:spPr bwMode="auto">
          <a:xfrm>
            <a:off x="5004048" y="1651588"/>
            <a:ext cx="4040188" cy="1462973"/>
          </a:xfrm>
          <a:prstGeom prst="rect">
            <a:avLst/>
          </a:prstGeom>
          <a:noFill/>
          <a:ln w="9525">
            <a:noFill/>
            <a:miter lim="800000"/>
            <a:headEnd/>
            <a:tailEnd/>
          </a:ln>
        </p:spPr>
      </p:pic>
    </p:spTree>
    <p:extLst>
      <p:ext uri="{BB962C8B-B14F-4D97-AF65-F5344CB8AC3E}">
        <p14:creationId xmlns:p14="http://schemas.microsoft.com/office/powerpoint/2010/main" val="9081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9</a:t>
            </a:fld>
            <a:endParaRPr lang="en-US" dirty="0"/>
          </a:p>
        </p:txBody>
      </p:sp>
      <p:pic>
        <p:nvPicPr>
          <p:cNvPr id="9" name="Picture 8"/>
          <p:cNvPicPr>
            <a:picLocks noChangeAspect="1"/>
          </p:cNvPicPr>
          <p:nvPr/>
        </p:nvPicPr>
        <p:blipFill>
          <a:blip r:embed="rId2"/>
          <a:stretch>
            <a:fillRect/>
          </a:stretch>
        </p:blipFill>
        <p:spPr>
          <a:xfrm rot="21063876">
            <a:off x="2648114" y="3780915"/>
            <a:ext cx="4648104" cy="1556817"/>
          </a:xfrm>
          <a:prstGeom prst="rect">
            <a:avLst/>
          </a:prstGeom>
        </p:spPr>
      </p:pic>
      <p:pic>
        <p:nvPicPr>
          <p:cNvPr id="10" name="Picture 9"/>
          <p:cNvPicPr>
            <a:picLocks noChangeAspect="1"/>
          </p:cNvPicPr>
          <p:nvPr/>
        </p:nvPicPr>
        <p:blipFill>
          <a:blip r:embed="rId3"/>
          <a:stretch>
            <a:fillRect/>
          </a:stretch>
        </p:blipFill>
        <p:spPr>
          <a:xfrm rot="21074126">
            <a:off x="415992" y="2428449"/>
            <a:ext cx="4757713" cy="1578243"/>
          </a:xfrm>
          <a:prstGeom prst="rect">
            <a:avLst/>
          </a:prstGeom>
        </p:spPr>
      </p:pic>
      <p:pic>
        <p:nvPicPr>
          <p:cNvPr id="12" name="Content Placeholder 11"/>
          <p:cNvPicPr>
            <a:picLocks noGrp="1" noChangeAspect="1"/>
          </p:cNvPicPr>
          <p:nvPr>
            <p:ph idx="1"/>
          </p:nvPr>
        </p:nvPicPr>
        <p:blipFill>
          <a:blip r:embed="rId4"/>
          <a:stretch>
            <a:fillRect/>
          </a:stretch>
        </p:blipFill>
        <p:spPr>
          <a:xfrm rot="21137337">
            <a:off x="1768986" y="554727"/>
            <a:ext cx="5495925" cy="1590675"/>
          </a:xfrm>
          <a:prstGeom prst="rect">
            <a:avLst/>
          </a:prstGeom>
        </p:spPr>
      </p:pic>
    </p:spTree>
    <p:extLst>
      <p:ext uri="{BB962C8B-B14F-4D97-AF65-F5344CB8AC3E}">
        <p14:creationId xmlns:p14="http://schemas.microsoft.com/office/powerpoint/2010/main" val="35380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5442172"/>
              </p:ext>
            </p:extLst>
          </p:nvPr>
        </p:nvGraphicFramePr>
        <p:xfrm>
          <a:off x="762210" y="625252"/>
          <a:ext cx="7942101" cy="4750946"/>
        </p:xfrm>
        <a:graphic>
          <a:graphicData uri="http://schemas.openxmlformats.org/drawingml/2006/table">
            <a:tbl>
              <a:tblPr firstRow="1" bandRow="1">
                <a:effectLst/>
                <a:tableStyleId>{5C22544A-7EE6-4342-B048-85BDC9FD1C3A}</a:tableStyleId>
              </a:tblPr>
              <a:tblGrid>
                <a:gridCol w="2647367">
                  <a:extLst>
                    <a:ext uri="{9D8B030D-6E8A-4147-A177-3AD203B41FA5}">
                      <a16:colId xmlns:a16="http://schemas.microsoft.com/office/drawing/2014/main" val="1760908278"/>
                    </a:ext>
                  </a:extLst>
                </a:gridCol>
                <a:gridCol w="2647367">
                  <a:extLst>
                    <a:ext uri="{9D8B030D-6E8A-4147-A177-3AD203B41FA5}">
                      <a16:colId xmlns:a16="http://schemas.microsoft.com/office/drawing/2014/main" val="307811572"/>
                    </a:ext>
                  </a:extLst>
                </a:gridCol>
                <a:gridCol w="2647367">
                  <a:extLst>
                    <a:ext uri="{9D8B030D-6E8A-4147-A177-3AD203B41FA5}">
                      <a16:colId xmlns:a16="http://schemas.microsoft.com/office/drawing/2014/main" val="20964850"/>
                    </a:ext>
                  </a:extLst>
                </a:gridCol>
              </a:tblGrid>
              <a:tr h="1584176">
                <a:tc>
                  <a:txBody>
                    <a:bodyPr/>
                    <a:lstStyle/>
                    <a:p>
                      <a:endParaRPr lang="nb-NO" dirty="0" smtClean="0">
                        <a:solidFill>
                          <a:schemeClr val="bg1"/>
                        </a:solidFill>
                      </a:endParaRPr>
                    </a:p>
                    <a:p>
                      <a:endParaRPr lang="nb-NO" dirty="0" smtClean="0">
                        <a:solidFill>
                          <a:schemeClr val="bg1"/>
                        </a:solidFill>
                      </a:endParaRPr>
                    </a:p>
                    <a:p>
                      <a:endParaRPr lang="nb-NO" dirty="0" smtClean="0">
                        <a:solidFill>
                          <a:schemeClr val="bg1"/>
                        </a:solidFill>
                      </a:endParaRPr>
                    </a:p>
                    <a:p>
                      <a:endParaRPr lang="nb-NO" dirty="0" smtClean="0">
                        <a:solidFill>
                          <a:schemeClr val="bg1"/>
                        </a:solidFill>
                      </a:endParaRPr>
                    </a:p>
                    <a:p>
                      <a:endParaRPr lang="nb-NO" dirty="0" smtClean="0">
                        <a:solidFill>
                          <a:schemeClr val="bg1"/>
                        </a:solidFill>
                      </a:endParaRPr>
                    </a:p>
                    <a:p>
                      <a:endParaRPr lang="nb-NO" dirty="0">
                        <a:solidFill>
                          <a:schemeClr val="bg1"/>
                        </a:solidFill>
                      </a:endParaRPr>
                    </a:p>
                  </a:txBody>
                  <a:tcPr>
                    <a:solidFill>
                      <a:schemeClr val="accent1"/>
                    </a:solidFill>
                  </a:tcPr>
                </a:tc>
                <a:tc>
                  <a:txBody>
                    <a:bodyPr/>
                    <a:lstStyle/>
                    <a:p>
                      <a:pPr marL="0" algn="l" defTabSz="362925" rtl="0" eaLnBrk="1" latinLnBrk="0" hangingPunct="1"/>
                      <a:endParaRPr lang="nb-NO" sz="1400" kern="1200" dirty="0">
                        <a:solidFill>
                          <a:schemeClr val="dk1"/>
                        </a:solidFill>
                        <a:latin typeface="+mn-lt"/>
                        <a:ea typeface="+mn-ea"/>
                        <a:cs typeface="+mn-cs"/>
                      </a:endParaRPr>
                    </a:p>
                  </a:txBody>
                  <a:tcPr>
                    <a:solidFill>
                      <a:schemeClr val="accent1"/>
                    </a:solidFill>
                  </a:tcPr>
                </a:tc>
                <a:tc>
                  <a:txBody>
                    <a:bodyPr/>
                    <a:lstStyle/>
                    <a:p>
                      <a:pPr marL="0" marR="0" lvl="0" indent="0" algn="l" defTabSz="362925" rtl="0" eaLnBrk="1" fontAlgn="auto" latinLnBrk="0" hangingPunct="1">
                        <a:lnSpc>
                          <a:spcPct val="100000"/>
                        </a:lnSpc>
                        <a:spcBef>
                          <a:spcPts val="0"/>
                        </a:spcBef>
                        <a:spcAft>
                          <a:spcPts val="0"/>
                        </a:spcAft>
                        <a:buClrTx/>
                        <a:buSzTx/>
                        <a:buFontTx/>
                        <a:buNone/>
                        <a:tabLst/>
                        <a:defRPr/>
                      </a:pPr>
                      <a:r>
                        <a:rPr lang="nb-NO" sz="1400" b="0" kern="1200" dirty="0" smtClean="0">
                          <a:solidFill>
                            <a:schemeClr val="dk1"/>
                          </a:solidFill>
                          <a:latin typeface="+mn-lt"/>
                          <a:ea typeface="+mn-ea"/>
                          <a:cs typeface="+mn-cs"/>
                        </a:rPr>
                        <a:t>B2C (business to </a:t>
                      </a:r>
                      <a:r>
                        <a:rPr lang="nb-NO" sz="1400" b="0" kern="1200" dirty="0" err="1" smtClean="0">
                          <a:solidFill>
                            <a:schemeClr val="dk1"/>
                          </a:solidFill>
                          <a:latin typeface="+mn-lt"/>
                          <a:ea typeface="+mn-ea"/>
                          <a:cs typeface="+mn-cs"/>
                        </a:rPr>
                        <a:t>consumer</a:t>
                      </a:r>
                      <a:r>
                        <a:rPr lang="nb-NO" sz="1400" b="0" kern="1200" dirty="0" smtClean="0">
                          <a:solidFill>
                            <a:schemeClr val="dk1"/>
                          </a:solidFill>
                          <a:latin typeface="+mn-lt"/>
                          <a:ea typeface="+mn-ea"/>
                          <a:cs typeface="+mn-cs"/>
                        </a:rPr>
                        <a:t>)</a:t>
                      </a:r>
                    </a:p>
                    <a:p>
                      <a:pPr marL="0" marR="0" lvl="0" indent="0" algn="l" defTabSz="362925" rtl="0" eaLnBrk="1" fontAlgn="auto" latinLnBrk="0" hangingPunct="1">
                        <a:lnSpc>
                          <a:spcPct val="100000"/>
                        </a:lnSpc>
                        <a:spcBef>
                          <a:spcPts val="0"/>
                        </a:spcBef>
                        <a:spcAft>
                          <a:spcPts val="0"/>
                        </a:spcAft>
                        <a:buClrTx/>
                        <a:buSzTx/>
                        <a:buFontTx/>
                        <a:buNone/>
                        <a:tabLst/>
                        <a:defRPr/>
                      </a:pPr>
                      <a:r>
                        <a:rPr lang="nb-NO" sz="1400" b="0" kern="1200" dirty="0" err="1" smtClean="0">
                          <a:solidFill>
                            <a:schemeClr val="dk1"/>
                          </a:solidFill>
                          <a:latin typeface="+mn-lt"/>
                          <a:ea typeface="+mn-ea"/>
                          <a:cs typeface="+mn-cs"/>
                        </a:rPr>
                        <a:t>Brukereid</a:t>
                      </a:r>
                      <a:r>
                        <a:rPr lang="nb-NO" sz="1400" b="0" kern="1200" dirty="0" smtClean="0">
                          <a:solidFill>
                            <a:schemeClr val="dk1"/>
                          </a:solidFill>
                          <a:latin typeface="+mn-lt"/>
                          <a:ea typeface="+mn-ea"/>
                          <a:cs typeface="+mn-cs"/>
                        </a:rPr>
                        <a:t> samvirkeforetak</a:t>
                      </a:r>
                    </a:p>
                    <a:p>
                      <a:pPr marL="0" marR="0" lvl="0" indent="0" algn="l" defTabSz="362925" rtl="0" eaLnBrk="1" fontAlgn="auto" latinLnBrk="0" hangingPunct="1">
                        <a:lnSpc>
                          <a:spcPct val="100000"/>
                        </a:lnSpc>
                        <a:spcBef>
                          <a:spcPts val="0"/>
                        </a:spcBef>
                        <a:spcAft>
                          <a:spcPts val="0"/>
                        </a:spcAft>
                        <a:buClrTx/>
                        <a:buSzTx/>
                        <a:buFontTx/>
                        <a:buNone/>
                        <a:tabLst/>
                        <a:defRPr/>
                      </a:pPr>
                      <a:r>
                        <a:rPr lang="nb-NO" sz="1400" b="0" kern="1200" dirty="0" smtClean="0">
                          <a:solidFill>
                            <a:schemeClr val="dk1"/>
                          </a:solidFill>
                          <a:latin typeface="+mn-lt"/>
                          <a:ea typeface="+mn-ea"/>
                          <a:cs typeface="+mn-cs"/>
                        </a:rPr>
                        <a:t>6000 brukere </a:t>
                      </a:r>
                    </a:p>
                    <a:p>
                      <a:r>
                        <a:rPr lang="nn-NO" sz="1400" b="0" kern="1200" dirty="0" smtClean="0">
                          <a:solidFill>
                            <a:schemeClr val="dk1"/>
                          </a:solidFill>
                          <a:latin typeface="+mn-lt"/>
                          <a:ea typeface="+mn-ea"/>
                          <a:cs typeface="+mn-cs"/>
                        </a:rPr>
                        <a:t>300 biler i Oslo, Stavanger, Kristiansand og Tromsø. Men </a:t>
                      </a:r>
                      <a:r>
                        <a:rPr lang="nn-NO" sz="1400" b="0" kern="1200" dirty="0" err="1" smtClean="0">
                          <a:solidFill>
                            <a:schemeClr val="dk1"/>
                          </a:solidFill>
                          <a:latin typeface="+mn-lt"/>
                          <a:ea typeface="+mn-ea"/>
                          <a:cs typeface="+mn-cs"/>
                        </a:rPr>
                        <a:t>kun</a:t>
                      </a:r>
                      <a:r>
                        <a:rPr lang="nn-NO" sz="1400" b="0" kern="1200" dirty="0" smtClean="0">
                          <a:solidFill>
                            <a:schemeClr val="dk1"/>
                          </a:solidFill>
                          <a:latin typeface="+mn-lt"/>
                          <a:ea typeface="+mn-ea"/>
                          <a:cs typeface="+mn-cs"/>
                        </a:rPr>
                        <a:t> 10 biler i de andre byene</a:t>
                      </a:r>
                    </a:p>
                    <a:p>
                      <a:pPr marL="0" marR="0" lvl="0" indent="0" algn="l" defTabSz="362925" rtl="0" eaLnBrk="1" fontAlgn="auto" latinLnBrk="0" hangingPunct="1">
                        <a:lnSpc>
                          <a:spcPct val="100000"/>
                        </a:lnSpc>
                        <a:spcBef>
                          <a:spcPts val="0"/>
                        </a:spcBef>
                        <a:spcAft>
                          <a:spcPts val="0"/>
                        </a:spcAft>
                        <a:buClrTx/>
                        <a:buSzTx/>
                        <a:buFontTx/>
                        <a:buNone/>
                        <a:tabLst/>
                        <a:defRPr/>
                      </a:pPr>
                      <a:endParaRPr lang="nb-NO" sz="1400" b="0" kern="1200" dirty="0">
                        <a:solidFill>
                          <a:schemeClr val="dk1"/>
                        </a:solidFill>
                        <a:latin typeface="+mn-lt"/>
                        <a:ea typeface="+mn-ea"/>
                        <a:cs typeface="+mn-cs"/>
                      </a:endParaRPr>
                    </a:p>
                  </a:txBody>
                  <a:tcPr>
                    <a:solidFill>
                      <a:schemeClr val="accent1"/>
                    </a:solidFill>
                  </a:tcPr>
                </a:tc>
                <a:extLst>
                  <a:ext uri="{0D108BD9-81ED-4DB2-BD59-A6C34878D82A}">
                    <a16:rowId xmlns:a16="http://schemas.microsoft.com/office/drawing/2014/main" val="2690126256"/>
                  </a:ext>
                </a:extLst>
              </a:tr>
              <a:tr h="1289784">
                <a:tc>
                  <a:txBody>
                    <a:bodyPr/>
                    <a:lstStyle/>
                    <a:p>
                      <a:endParaRPr lang="nb-NO" dirty="0" smtClean="0">
                        <a:solidFill>
                          <a:schemeClr val="bg1"/>
                        </a:solidFill>
                      </a:endParaRPr>
                    </a:p>
                    <a:p>
                      <a:endParaRPr lang="nb-NO" dirty="0" smtClean="0">
                        <a:solidFill>
                          <a:schemeClr val="bg1"/>
                        </a:solidFill>
                      </a:endParaRPr>
                    </a:p>
                    <a:p>
                      <a:endParaRPr lang="nb-NO" dirty="0" smtClean="0">
                        <a:solidFill>
                          <a:schemeClr val="bg1"/>
                        </a:solidFill>
                      </a:endParaRPr>
                    </a:p>
                    <a:p>
                      <a:endParaRPr lang="nb-NO" dirty="0">
                        <a:solidFill>
                          <a:schemeClr val="bg1"/>
                        </a:solidFill>
                      </a:endParaRPr>
                    </a:p>
                  </a:txBody>
                  <a:tcPr>
                    <a:solidFill>
                      <a:schemeClr val="accent1"/>
                    </a:solidFill>
                  </a:tcPr>
                </a:tc>
                <a:tc>
                  <a:txBody>
                    <a:bodyPr/>
                    <a:lstStyle/>
                    <a:p>
                      <a:endParaRPr lang="nb-NO" dirty="0">
                        <a:solidFill>
                          <a:schemeClr val="bg1"/>
                        </a:solidFill>
                      </a:endParaRPr>
                    </a:p>
                  </a:txBody>
                  <a:tcPr>
                    <a:solidFill>
                      <a:schemeClr val="accent1"/>
                    </a:solidFill>
                  </a:tcPr>
                </a:tc>
                <a:tc>
                  <a:txBody>
                    <a:bodyPr/>
                    <a:lstStyle/>
                    <a:p>
                      <a:pPr marL="0" marR="0" lvl="0" indent="0" algn="l" defTabSz="362925" rtl="0" eaLnBrk="1" fontAlgn="auto" latinLnBrk="0" hangingPunct="1">
                        <a:lnSpc>
                          <a:spcPct val="100000"/>
                        </a:lnSpc>
                        <a:spcBef>
                          <a:spcPts val="0"/>
                        </a:spcBef>
                        <a:spcAft>
                          <a:spcPts val="0"/>
                        </a:spcAft>
                        <a:buClrTx/>
                        <a:buSzTx/>
                        <a:buFontTx/>
                        <a:buNone/>
                        <a:tabLst/>
                        <a:defRPr/>
                      </a:pPr>
                      <a:r>
                        <a:rPr lang="nb-NO" sz="1400" dirty="0" smtClean="0"/>
                        <a:t>B2C (business to </a:t>
                      </a:r>
                      <a:r>
                        <a:rPr lang="nb-NO" sz="1400" dirty="0" err="1" smtClean="0"/>
                        <a:t>consumer</a:t>
                      </a:r>
                      <a:r>
                        <a:rPr lang="nb-NO" sz="1400" dirty="0" smtClean="0"/>
                        <a:t>)</a:t>
                      </a:r>
                    </a:p>
                    <a:p>
                      <a:pPr marL="0" marR="0" lvl="0" indent="0" algn="l" defTabSz="362925" rtl="0" eaLnBrk="1" fontAlgn="auto" latinLnBrk="0" hangingPunct="1">
                        <a:lnSpc>
                          <a:spcPct val="100000"/>
                        </a:lnSpc>
                        <a:spcBef>
                          <a:spcPts val="0"/>
                        </a:spcBef>
                        <a:spcAft>
                          <a:spcPts val="0"/>
                        </a:spcAft>
                        <a:buClrTx/>
                        <a:buSzTx/>
                        <a:buFontTx/>
                        <a:buNone/>
                        <a:tabLst/>
                        <a:defRPr/>
                      </a:pPr>
                      <a:r>
                        <a:rPr lang="nb-NO" sz="1400" dirty="0" smtClean="0"/>
                        <a:t>100 biler i Oslo og ellers kun på Ikea i Trondheim, Stavanger, Lillehammer, Bergen, Kristiansand</a:t>
                      </a:r>
                    </a:p>
                    <a:p>
                      <a:pPr marL="0" marR="0" lvl="0" indent="0" algn="l" defTabSz="362925" rtl="0" eaLnBrk="1" fontAlgn="auto" latinLnBrk="0" hangingPunct="1">
                        <a:lnSpc>
                          <a:spcPct val="100000"/>
                        </a:lnSpc>
                        <a:spcBef>
                          <a:spcPts val="0"/>
                        </a:spcBef>
                        <a:spcAft>
                          <a:spcPts val="0"/>
                        </a:spcAft>
                        <a:buClrTx/>
                        <a:buSzTx/>
                        <a:buFontTx/>
                        <a:buNone/>
                        <a:tabLst/>
                        <a:defRPr/>
                      </a:pPr>
                      <a:endParaRPr lang="nb-NO" sz="1400" dirty="0" smtClean="0"/>
                    </a:p>
                    <a:p>
                      <a:endParaRPr lang="nb-NO" dirty="0">
                        <a:solidFill>
                          <a:schemeClr val="bg1"/>
                        </a:solidFill>
                      </a:endParaRPr>
                    </a:p>
                  </a:txBody>
                  <a:tcPr>
                    <a:solidFill>
                      <a:schemeClr val="accent1"/>
                    </a:solidFill>
                  </a:tcPr>
                </a:tc>
                <a:extLst>
                  <a:ext uri="{0D108BD9-81ED-4DB2-BD59-A6C34878D82A}">
                    <a16:rowId xmlns:a16="http://schemas.microsoft.com/office/drawing/2014/main" val="1280749499"/>
                  </a:ext>
                </a:extLst>
              </a:tr>
              <a:tr h="1581026">
                <a:tc>
                  <a:txBody>
                    <a:bodyPr/>
                    <a:lstStyle/>
                    <a:p>
                      <a:endParaRPr lang="nb-NO" dirty="0" smtClean="0">
                        <a:solidFill>
                          <a:schemeClr val="bg1"/>
                        </a:solidFill>
                      </a:endParaRPr>
                    </a:p>
                    <a:p>
                      <a:endParaRPr lang="nb-NO" dirty="0" smtClean="0">
                        <a:solidFill>
                          <a:schemeClr val="bg1"/>
                        </a:solidFill>
                      </a:endParaRPr>
                    </a:p>
                    <a:p>
                      <a:endParaRPr lang="nb-NO" dirty="0" smtClean="0">
                        <a:solidFill>
                          <a:schemeClr val="bg1"/>
                        </a:solidFill>
                      </a:endParaRPr>
                    </a:p>
                    <a:p>
                      <a:endParaRPr lang="nb-NO" dirty="0" smtClean="0">
                        <a:solidFill>
                          <a:schemeClr val="bg1"/>
                        </a:solidFill>
                      </a:endParaRPr>
                    </a:p>
                    <a:p>
                      <a:endParaRPr lang="nb-NO" dirty="0">
                        <a:solidFill>
                          <a:schemeClr val="bg1"/>
                        </a:solidFill>
                      </a:endParaRPr>
                    </a:p>
                  </a:txBody>
                  <a:tcPr>
                    <a:solidFill>
                      <a:schemeClr val="accent1"/>
                    </a:solidFill>
                  </a:tcPr>
                </a:tc>
                <a:tc>
                  <a:txBody>
                    <a:bodyPr/>
                    <a:lstStyle/>
                    <a:p>
                      <a:endParaRPr lang="nb-NO" dirty="0">
                        <a:solidFill>
                          <a:schemeClr val="bg1"/>
                        </a:solidFill>
                      </a:endParaRPr>
                    </a:p>
                  </a:txBody>
                  <a:tcPr>
                    <a:solidFill>
                      <a:schemeClr val="accent1"/>
                    </a:solidFill>
                  </a:tcPr>
                </a:tc>
                <a:tc>
                  <a:txBody>
                    <a:bodyPr/>
                    <a:lstStyle/>
                    <a:p>
                      <a:pPr marL="0" marR="0" lvl="0" indent="0" algn="l" defTabSz="362925" rtl="0" eaLnBrk="1" fontAlgn="auto" latinLnBrk="0" hangingPunct="1">
                        <a:lnSpc>
                          <a:spcPct val="100000"/>
                        </a:lnSpc>
                        <a:spcBef>
                          <a:spcPts val="0"/>
                        </a:spcBef>
                        <a:spcAft>
                          <a:spcPts val="0"/>
                        </a:spcAft>
                        <a:buClrTx/>
                        <a:buSzTx/>
                        <a:buFontTx/>
                        <a:buNone/>
                        <a:tabLst/>
                        <a:defRPr/>
                      </a:pPr>
                      <a:r>
                        <a:rPr lang="nb-NO" sz="1400" dirty="0" smtClean="0"/>
                        <a:t>P2P (Peer-to-peer)</a:t>
                      </a:r>
                    </a:p>
                    <a:p>
                      <a:r>
                        <a:rPr lang="nb-NO" sz="1400" dirty="0" smtClean="0"/>
                        <a:t>80 000 registrerte brukere </a:t>
                      </a:r>
                    </a:p>
                    <a:p>
                      <a:r>
                        <a:rPr lang="nn-NO" sz="1400" dirty="0" smtClean="0"/>
                        <a:t>4000 biler </a:t>
                      </a:r>
                    </a:p>
                    <a:p>
                      <a:pPr marL="0" marR="0" lvl="0" indent="0" algn="l" defTabSz="362925" rtl="0" eaLnBrk="1" fontAlgn="auto" latinLnBrk="0" hangingPunct="1">
                        <a:lnSpc>
                          <a:spcPct val="100000"/>
                        </a:lnSpc>
                        <a:spcBef>
                          <a:spcPts val="0"/>
                        </a:spcBef>
                        <a:spcAft>
                          <a:spcPts val="0"/>
                        </a:spcAft>
                        <a:buClrTx/>
                        <a:buSzTx/>
                        <a:buFontTx/>
                        <a:buNone/>
                        <a:tabLst/>
                        <a:defRPr/>
                      </a:pPr>
                      <a:endParaRPr lang="nn-NO" sz="1400" dirty="0" smtClean="0"/>
                    </a:p>
                    <a:p>
                      <a:endParaRPr lang="nb-NO" dirty="0">
                        <a:solidFill>
                          <a:schemeClr val="bg1"/>
                        </a:solidFill>
                      </a:endParaRPr>
                    </a:p>
                  </a:txBody>
                  <a:tcPr>
                    <a:solidFill>
                      <a:schemeClr val="accent1"/>
                    </a:solidFill>
                  </a:tcPr>
                </a:tc>
                <a:extLst>
                  <a:ext uri="{0D108BD9-81ED-4DB2-BD59-A6C34878D82A}">
                    <a16:rowId xmlns:a16="http://schemas.microsoft.com/office/drawing/2014/main" val="3518991587"/>
                  </a:ext>
                </a:extLst>
              </a:tr>
            </a:tbl>
          </a:graphicData>
        </a:graphic>
      </p:graphicFrame>
      <p:sp>
        <p:nvSpPr>
          <p:cNvPr id="4" name="Date Placeholder 3"/>
          <p:cNvSpPr>
            <a:spLocks noGrp="1"/>
          </p:cNvSpPr>
          <p:nvPr>
            <p:ph type="dt" sz="half" idx="10"/>
          </p:nvPr>
        </p:nvSpPr>
        <p:spPr/>
        <p:txBody>
          <a:bodyPr/>
          <a:lstStyle/>
          <a:p>
            <a:pPr>
              <a:defRPr/>
            </a:pPr>
            <a:fld id="{C30E862B-79CF-F94D-B10C-D9E36ADC4C08}" type="datetime1">
              <a:rPr lang="nb-NO" smtClean="0"/>
              <a:pPr>
                <a:defRPr/>
              </a:pPr>
              <a:t>24.08.2017</a:t>
            </a:fld>
            <a:endParaRPr lang="nb-NO" dirty="0"/>
          </a:p>
        </p:txBody>
      </p:sp>
      <p:sp>
        <p:nvSpPr>
          <p:cNvPr id="5" name="Slide Number Placeholder 4"/>
          <p:cNvSpPr>
            <a:spLocks noGrp="1"/>
          </p:cNvSpPr>
          <p:nvPr>
            <p:ph type="sldNum" sz="quarter" idx="11"/>
          </p:nvPr>
        </p:nvSpPr>
        <p:spPr/>
        <p:txBody>
          <a:bodyPr/>
          <a:lstStyle/>
          <a:p>
            <a:pPr>
              <a:defRPr/>
            </a:pPr>
            <a:fld id="{CAAD7203-3013-D749-ADA2-C23176B40189}" type="slidenum">
              <a:rPr lang="en-US" smtClean="0"/>
              <a:pPr>
                <a:defRPr/>
              </a:pPr>
              <a:t>10</a:t>
            </a:fld>
            <a:endParaRPr lang="en-US" dirty="0"/>
          </a:p>
        </p:txBody>
      </p:sp>
      <p:pic>
        <p:nvPicPr>
          <p:cNvPr id="8" name="Picture 7"/>
          <p:cNvPicPr/>
          <p:nvPr/>
        </p:nvPicPr>
        <p:blipFill>
          <a:blip r:embed="rId2"/>
          <a:stretch>
            <a:fillRect/>
          </a:stretch>
        </p:blipFill>
        <p:spPr>
          <a:xfrm>
            <a:off x="971600" y="4297660"/>
            <a:ext cx="1891779" cy="459112"/>
          </a:xfrm>
          <a:prstGeom prst="rect">
            <a:avLst/>
          </a:prstGeom>
        </p:spPr>
      </p:pic>
      <p:pic>
        <p:nvPicPr>
          <p:cNvPr id="9" name="Content Placeholder 4"/>
          <p:cNvPicPr>
            <a:picLocks/>
          </p:cNvPicPr>
          <p:nvPr/>
        </p:nvPicPr>
        <p:blipFill rotWithShape="1">
          <a:blip r:embed="rId3"/>
          <a:srcRect l="8231" t="57918" r="6454"/>
          <a:stretch/>
        </p:blipFill>
        <p:spPr bwMode="auto">
          <a:xfrm>
            <a:off x="3590257" y="4009628"/>
            <a:ext cx="2304257" cy="1199829"/>
          </a:xfrm>
          <a:prstGeom prst="rect">
            <a:avLst/>
          </a:prstGeom>
          <a:noFill/>
          <a:ln w="9525">
            <a:noFill/>
            <a:miter lim="800000"/>
            <a:headEnd/>
            <a:tailEnd/>
          </a:ln>
        </p:spPr>
      </p:pic>
      <p:pic>
        <p:nvPicPr>
          <p:cNvPr id="10" name="Picture 9"/>
          <p:cNvPicPr/>
          <p:nvPr/>
        </p:nvPicPr>
        <p:blipFill>
          <a:blip r:embed="rId4"/>
          <a:stretch>
            <a:fillRect/>
          </a:stretch>
        </p:blipFill>
        <p:spPr>
          <a:xfrm>
            <a:off x="872133" y="2711012"/>
            <a:ext cx="2503190" cy="405490"/>
          </a:xfrm>
          <a:prstGeom prst="rect">
            <a:avLst/>
          </a:prstGeom>
        </p:spPr>
      </p:pic>
      <p:pic>
        <p:nvPicPr>
          <p:cNvPr id="11" name="Content Placeholder 4"/>
          <p:cNvPicPr>
            <a:picLocks/>
          </p:cNvPicPr>
          <p:nvPr/>
        </p:nvPicPr>
        <p:blipFill rotWithShape="1">
          <a:blip r:embed="rId5"/>
          <a:srcRect l="32931" t="36128" r="14676" b="2091"/>
          <a:stretch/>
        </p:blipFill>
        <p:spPr bwMode="auto">
          <a:xfrm>
            <a:off x="3725339" y="2385222"/>
            <a:ext cx="2015842" cy="1302229"/>
          </a:xfrm>
          <a:prstGeom prst="rect">
            <a:avLst/>
          </a:prstGeom>
          <a:noFill/>
          <a:ln w="9525">
            <a:noFill/>
            <a:miter lim="800000"/>
            <a:headEnd/>
            <a:tailEnd/>
          </a:ln>
        </p:spPr>
      </p:pic>
      <p:pic>
        <p:nvPicPr>
          <p:cNvPr id="12" name="Picture 11"/>
          <p:cNvPicPr>
            <a:picLocks noChangeAspect="1"/>
          </p:cNvPicPr>
          <p:nvPr/>
        </p:nvPicPr>
        <p:blipFill rotWithShape="1">
          <a:blip r:embed="rId6"/>
          <a:srcRect t="6296" b="5559"/>
          <a:stretch/>
        </p:blipFill>
        <p:spPr>
          <a:xfrm>
            <a:off x="1115616" y="913284"/>
            <a:ext cx="2016224" cy="1008112"/>
          </a:xfrm>
          <a:prstGeom prst="rect">
            <a:avLst/>
          </a:prstGeom>
        </p:spPr>
      </p:pic>
      <p:pic>
        <p:nvPicPr>
          <p:cNvPr id="13" name="Picture 12"/>
          <p:cNvPicPr/>
          <p:nvPr/>
        </p:nvPicPr>
        <p:blipFill rotWithShape="1">
          <a:blip r:embed="rId7"/>
          <a:srcRect l="13333" t="25375" r="23335" b="3218"/>
          <a:stretch/>
        </p:blipFill>
        <p:spPr>
          <a:xfrm>
            <a:off x="3526795" y="691611"/>
            <a:ext cx="2431183" cy="1402257"/>
          </a:xfrm>
          <a:prstGeom prst="rect">
            <a:avLst/>
          </a:prstGeom>
        </p:spPr>
      </p:pic>
    </p:spTree>
    <p:extLst>
      <p:ext uri="{BB962C8B-B14F-4D97-AF65-F5344CB8AC3E}">
        <p14:creationId xmlns:p14="http://schemas.microsoft.com/office/powerpoint/2010/main" val="565029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K_16_10_bokmå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TIK_16_10_bokmål</Template>
  <TotalTime>2137</TotalTime>
  <Words>1563</Words>
  <Application>Microsoft Office PowerPoint</Application>
  <PresentationFormat>On-screen Show (16:10)</PresentationFormat>
  <Paragraphs>227</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 Antiqua</vt:lpstr>
      <vt:lpstr>Wingdings</vt:lpstr>
      <vt:lpstr>ヒラギノ角ゴ Pro W3</vt:lpstr>
      <vt:lpstr>TIK_16_10_bokmål</vt:lpstr>
      <vt:lpstr>Bildeling og bærekraftig mobilitet</vt:lpstr>
      <vt:lpstr>PowerPoint Presentation</vt:lpstr>
      <vt:lpstr>  Bildeling og bærekraftig mobilitet</vt:lpstr>
      <vt:lpstr>Tempest  </vt:lpstr>
      <vt:lpstr>Censes brukercase : Fossilfri mobilitet i byene </vt:lpstr>
      <vt:lpstr> Bildeling og bærekraftig mobilitet </vt:lpstr>
      <vt:lpstr>Kvalitativ studie </vt:lpstr>
      <vt:lpstr>PowerPoint Presentation</vt:lpstr>
      <vt:lpstr>PowerPoint Presentation</vt:lpstr>
      <vt:lpstr>Analytisk verktøy : Multi level perspective  </vt:lpstr>
      <vt:lpstr> Hvordan brukes bildeling?</vt:lpstr>
      <vt:lpstr> Hva fører bildeling til? </vt:lpstr>
      <vt:lpstr> Hva fører bildeling til?</vt:lpstr>
      <vt:lpstr>   Hvordan kan storbykommuner og stat legge til rette for bildeling? </vt:lpstr>
      <vt:lpstr> Virkemiddelbruk</vt:lpstr>
      <vt:lpstr>Virkemiddelbruk</vt:lpstr>
      <vt:lpstr> Kritisk blikk på virkemiddelbruk </vt:lpstr>
      <vt:lpstr>Kort oppsummert:  </vt:lpstr>
      <vt:lpstr>Bildeling og bærekraftig mobilitet</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Hanne Baadsgaard Utigard</dc:creator>
  <cp:lastModifiedBy>utlan</cp:lastModifiedBy>
  <cp:revision>99</cp:revision>
  <cp:lastPrinted>2017-08-23T10:41:48Z</cp:lastPrinted>
  <dcterms:created xsi:type="dcterms:W3CDTF">2014-11-03T13:46:59Z</dcterms:created>
  <dcterms:modified xsi:type="dcterms:W3CDTF">2017-08-24T10:03:36Z</dcterms:modified>
</cp:coreProperties>
</file>