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93" r:id="rId4"/>
    <p:sldId id="294" r:id="rId5"/>
    <p:sldId id="297" r:id="rId6"/>
    <p:sldId id="299" r:id="rId7"/>
    <p:sldId id="300" r:id="rId8"/>
    <p:sldId id="295" r:id="rId9"/>
    <p:sldId id="301" r:id="rId10"/>
    <p:sldId id="303" r:id="rId11"/>
    <p:sldId id="302" r:id="rId1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55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.ansatt.ntnu.no\lindaage\Jobb\Linda\Battery%20research\Battery%20production%20(final)\Final%20results_graph%20for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48676125209114E-2"/>
          <c:y val="3.2541226464339018E-2"/>
          <c:w val="0.66613047954641025"/>
          <c:h val="0.891506769574595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'Figure_3_Sensitivity analysis'!$O$13</c:f>
              <c:strCache>
                <c:ptCount val="1"/>
                <c:pt idx="0">
                  <c:v>Battery assembly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analysis'!$P$13:$S$13</c:f>
              <c:numCache>
                <c:formatCode>0.00</c:formatCode>
                <c:ptCount val="4"/>
                <c:pt idx="0">
                  <c:v>2.3099660936769194E-2</c:v>
                </c:pt>
                <c:pt idx="1">
                  <c:v>2.3099660936213552E-2</c:v>
                </c:pt>
                <c:pt idx="2">
                  <c:v>2.3099660936213552E-2</c:v>
                </c:pt>
                <c:pt idx="3">
                  <c:v>2.3099660936213552E-2</c:v>
                </c:pt>
              </c:numCache>
            </c:numRef>
          </c:val>
        </c:ser>
        <c:ser>
          <c:idx val="1"/>
          <c:order val="1"/>
          <c:tx>
            <c:strRef>
              <c:f>'Figure_3_Sensitivity analysis'!$O$14</c:f>
              <c:strCache>
                <c:ptCount val="1"/>
                <c:pt idx="0">
                  <c:v>Cooling system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analysis'!$P$14:$S$14</c:f>
              <c:numCache>
                <c:formatCode>0.00</c:formatCode>
                <c:ptCount val="4"/>
                <c:pt idx="0">
                  <c:v>9.6559145391917955E-2</c:v>
                </c:pt>
                <c:pt idx="1">
                  <c:v>9.6559145389883319E-2</c:v>
                </c:pt>
                <c:pt idx="2">
                  <c:v>9.6559145389883319E-2</c:v>
                </c:pt>
                <c:pt idx="3">
                  <c:v>9.6559145389883319E-2</c:v>
                </c:pt>
              </c:numCache>
            </c:numRef>
          </c:val>
        </c:ser>
        <c:ser>
          <c:idx val="2"/>
          <c:order val="2"/>
          <c:tx>
            <c:strRef>
              <c:f>'Figure_3_Sensitivity analysis'!$O$15</c:f>
              <c:strCache>
                <c:ptCount val="1"/>
                <c:pt idx="0">
                  <c:v>BMS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analysis'!$P$15:$S$15</c:f>
              <c:numCache>
                <c:formatCode>0.00</c:formatCode>
                <c:ptCount val="4"/>
                <c:pt idx="0">
                  <c:v>0.21922983892482961</c:v>
                </c:pt>
                <c:pt idx="1">
                  <c:v>0.21922983890717676</c:v>
                </c:pt>
                <c:pt idx="2">
                  <c:v>0.21922983890717676</c:v>
                </c:pt>
                <c:pt idx="3">
                  <c:v>0.21922983890717676</c:v>
                </c:pt>
              </c:numCache>
            </c:numRef>
          </c:val>
        </c:ser>
        <c:ser>
          <c:idx val="3"/>
          <c:order val="3"/>
          <c:tx>
            <c:strRef>
              <c:f>'Figure_3_Sensitivity analysis'!$O$16</c:f>
              <c:strCache>
                <c:ptCount val="1"/>
                <c:pt idx="0">
                  <c:v>Other cell components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analysis'!$P$16:$S$16</c:f>
              <c:numCache>
                <c:formatCode>0.00</c:formatCode>
                <c:ptCount val="4"/>
                <c:pt idx="0">
                  <c:v>0.12116889164937539</c:v>
                </c:pt>
                <c:pt idx="1">
                  <c:v>0.12116889164066195</c:v>
                </c:pt>
                <c:pt idx="2">
                  <c:v>0.12116889164066195</c:v>
                </c:pt>
                <c:pt idx="3">
                  <c:v>0.12116889164066195</c:v>
                </c:pt>
              </c:numCache>
            </c:numRef>
          </c:val>
        </c:ser>
        <c:ser>
          <c:idx val="4"/>
          <c:order val="4"/>
          <c:tx>
            <c:strRef>
              <c:f>'Figure_3_Sensitivity analysis'!$O$17</c:f>
              <c:strCache>
                <c:ptCount val="1"/>
                <c:pt idx="0">
                  <c:v>Packaging</c:v>
                </c:pt>
              </c:strCache>
            </c:strRef>
          </c:tx>
          <c:spPr>
            <a:solidFill>
              <a:srgbClr val="CD6209"/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analysis'!$P$17:$S$17</c:f>
              <c:numCache>
                <c:formatCode>0.00</c:formatCode>
                <c:ptCount val="4"/>
                <c:pt idx="0">
                  <c:v>0.5414088436414829</c:v>
                </c:pt>
                <c:pt idx="1">
                  <c:v>0.54140884362413244</c:v>
                </c:pt>
                <c:pt idx="2">
                  <c:v>0.54140884362413244</c:v>
                </c:pt>
                <c:pt idx="3">
                  <c:v>0.54140884362413244</c:v>
                </c:pt>
              </c:numCache>
            </c:numRef>
          </c:val>
        </c:ser>
        <c:ser>
          <c:idx val="5"/>
          <c:order val="5"/>
          <c:tx>
            <c:strRef>
              <c:f>'Figure_3_Sensitivity analysis'!$O$18</c:f>
              <c:strCache>
                <c:ptCount val="1"/>
                <c:pt idx="0">
                  <c:v>Negative current collector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analysis'!$P$18:$S$18</c:f>
              <c:numCache>
                <c:formatCode>0.00</c:formatCode>
                <c:ptCount val="4"/>
                <c:pt idx="0">
                  <c:v>0.11287012549935729</c:v>
                </c:pt>
                <c:pt idx="1">
                  <c:v>0.11287012549298001</c:v>
                </c:pt>
                <c:pt idx="2">
                  <c:v>0.11287012549298001</c:v>
                </c:pt>
                <c:pt idx="3">
                  <c:v>0.11287012549298001</c:v>
                </c:pt>
              </c:numCache>
            </c:numRef>
          </c:val>
        </c:ser>
        <c:ser>
          <c:idx val="6"/>
          <c:order val="6"/>
          <c:tx>
            <c:strRef>
              <c:f>'Figure_3_Sensitivity analysis'!$O$19</c:f>
              <c:strCache>
                <c:ptCount val="1"/>
                <c:pt idx="0">
                  <c:v>Positive current collector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analysis'!$P$19:$S$19</c:f>
              <c:numCache>
                <c:formatCode>0.00</c:formatCode>
                <c:ptCount val="4"/>
                <c:pt idx="0">
                  <c:v>6.8544464552049225E-2</c:v>
                </c:pt>
                <c:pt idx="1">
                  <c:v>6.8544464550628972E-2</c:v>
                </c:pt>
                <c:pt idx="2">
                  <c:v>6.8544464550628972E-2</c:v>
                </c:pt>
                <c:pt idx="3">
                  <c:v>6.8544464550628972E-2</c:v>
                </c:pt>
              </c:numCache>
            </c:numRef>
          </c:val>
        </c:ser>
        <c:ser>
          <c:idx val="7"/>
          <c:order val="7"/>
          <c:tx>
            <c:strRef>
              <c:f>'Figure_3_Sensitivity analysis'!$O$20</c:f>
              <c:strCache>
                <c:ptCount val="1"/>
                <c:pt idx="0">
                  <c:v>Negative electrode paste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analysis'!$P$20:$S$20</c:f>
              <c:numCache>
                <c:formatCode>0.00</c:formatCode>
                <c:ptCount val="4"/>
                <c:pt idx="0">
                  <c:v>0.15144602085489398</c:v>
                </c:pt>
                <c:pt idx="1">
                  <c:v>0.15144602084907161</c:v>
                </c:pt>
                <c:pt idx="2">
                  <c:v>0.15144602084907161</c:v>
                </c:pt>
                <c:pt idx="3">
                  <c:v>0.15144602084907161</c:v>
                </c:pt>
              </c:numCache>
            </c:numRef>
          </c:val>
        </c:ser>
        <c:ser>
          <c:idx val="8"/>
          <c:order val="8"/>
          <c:tx>
            <c:strRef>
              <c:f>'Figure_3_Sensitivity analysis'!$O$21</c:f>
              <c:strCache>
                <c:ptCount val="1"/>
                <c:pt idx="0">
                  <c:v>Positive electrode paste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analysis'!$P$21:$S$21</c:f>
              <c:numCache>
                <c:formatCode>0.00</c:formatCode>
                <c:ptCount val="4"/>
                <c:pt idx="0">
                  <c:v>0.41101096317844904</c:v>
                </c:pt>
                <c:pt idx="1">
                  <c:v>0.41101096316384123</c:v>
                </c:pt>
                <c:pt idx="2">
                  <c:v>0.41101096316384123</c:v>
                </c:pt>
                <c:pt idx="3">
                  <c:v>0.41101096316384123</c:v>
                </c:pt>
              </c:numCache>
            </c:numRef>
          </c:val>
        </c:ser>
        <c:ser>
          <c:idx val="9"/>
          <c:order val="9"/>
          <c:tx>
            <c:strRef>
              <c:f>'Figure_3_Sensitivity analysis'!$O$22</c:f>
              <c:strCache>
                <c:ptCount val="1"/>
                <c:pt idx="0">
                  <c:v>Manufacture of battery cell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'Figure_3_Sensitivity analysis'!$P$12:$S$12</c:f>
              <c:strCache>
                <c:ptCount val="4"/>
                <c:pt idx="0">
                  <c:v>Current el.mix</c:v>
                </c:pt>
                <c:pt idx="1">
                  <c:v>Coal</c:v>
                </c:pt>
                <c:pt idx="2">
                  <c:v>Natural gas</c:v>
                </c:pt>
                <c:pt idx="3">
                  <c:v>Hydro</c:v>
                </c:pt>
              </c:strCache>
            </c:strRef>
          </c:cat>
          <c:val>
            <c:numRef>
              <c:f>'Figure_3_Sensitivity analysis'!$P$22:$S$22</c:f>
              <c:numCache>
                <c:formatCode>0.00</c:formatCode>
                <c:ptCount val="4"/>
                <c:pt idx="0">
                  <c:v>2.8394943640265189</c:v>
                </c:pt>
                <c:pt idx="1">
                  <c:v>4.79327247846226</c:v>
                </c:pt>
                <c:pt idx="2">
                  <c:v>2.8643226703734488</c:v>
                </c:pt>
                <c:pt idx="3">
                  <c:v>4.4940332483883849E-2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9097352"/>
        <c:axId val="609102056"/>
      </c:barChart>
      <c:catAx>
        <c:axId val="609097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609102056"/>
        <c:crosses val="autoZero"/>
        <c:auto val="1"/>
        <c:lblAlgn val="ctr"/>
        <c:lblOffset val="100"/>
        <c:noMultiLvlLbl val="0"/>
      </c:catAx>
      <c:valAx>
        <c:axId val="609102056"/>
        <c:scaling>
          <c:orientation val="minMax"/>
          <c:max val="7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1200" b="1" i="0" baseline="0">
                    <a:effectLst/>
                  </a:rPr>
                  <a:t>GWP (ton CO</a:t>
                </a:r>
                <a:r>
                  <a:rPr lang="en-US" sz="1200" b="1" i="0" baseline="-25000">
                    <a:effectLst/>
                  </a:rPr>
                  <a:t>2</a:t>
                </a:r>
                <a:r>
                  <a:rPr lang="en-US" sz="1200" b="1" i="0" baseline="0">
                    <a:effectLst/>
                  </a:rPr>
                  <a:t>-eq.)</a:t>
                </a:r>
                <a:endParaRPr lang="en-US" sz="7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794749810964947E-2"/>
              <c:y val="0.3615761265135975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nb-NO"/>
          </a:p>
        </c:txPr>
        <c:crossAx val="609097352"/>
        <c:crosses val="autoZero"/>
        <c:crossBetween val="between"/>
        <c:majorUnit val="1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6504708456688031"/>
          <c:y val="0.36216083283707179"/>
          <c:w val="0.22814237489023295"/>
          <c:h val="0.57432894417609559"/>
        </c:manualLayout>
      </c:layout>
      <c:overlay val="0"/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8828-E34B-4160-B3A1-70EC2CBD280F}" type="datetimeFigureOut">
              <a:rPr lang="nb-NO" smtClean="0"/>
              <a:t>23.08.2017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0FCF4-BCA3-4665-B8ED-CF5563C258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97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8D76-1BF8-4066-99FA-DE5B229C00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4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770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17094"/>
            <a:ext cx="7772400" cy="67582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Green </a:t>
            </a:r>
            <a:r>
              <a:rPr lang="nb-NO" dirty="0"/>
              <a:t>P</a:t>
            </a:r>
            <a:r>
              <a:rPr lang="nb-NO" dirty="0" smtClean="0"/>
              <a:t>roduction and Green </a:t>
            </a:r>
            <a:r>
              <a:rPr lang="nb-NO" dirty="0"/>
              <a:t>P</a:t>
            </a:r>
            <a:r>
              <a:rPr lang="nb-NO" dirty="0" smtClean="0"/>
              <a:t>ower</a:t>
            </a:r>
            <a:endParaRPr lang="nb-NO" dirty="0"/>
          </a:p>
        </p:txBody>
      </p:sp>
      <p:pic>
        <p:nvPicPr>
          <p:cNvPr id="6" name="Bilde 5" descr="tekst_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44" y="217094"/>
            <a:ext cx="238448" cy="414078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40" y="1233487"/>
            <a:ext cx="40195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 descr="C:\Users\anderstr\AppData\Local\Microsoft\Windows\Temporary Internet Files\Content.Outlook\DACDO1MQ\IndustrialEcology_logo_final_300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579"/>
            <a:ext cx="4096958" cy="43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3916308" y="1801230"/>
            <a:ext cx="471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NTNU</a:t>
            </a:r>
          </a:p>
          <a:p>
            <a:r>
              <a:rPr lang="nb-NO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Industrial </a:t>
            </a:r>
            <a:r>
              <a:rPr lang="nb-NO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Ecology</a:t>
            </a:r>
            <a:endParaRPr lang="nb-NO" sz="40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21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2330" r="12152" b="54238"/>
          <a:stretch/>
        </p:blipFill>
        <p:spPr>
          <a:xfrm>
            <a:off x="337287" y="137849"/>
            <a:ext cx="5188738" cy="422737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87" y="205979"/>
            <a:ext cx="3032591" cy="4104107"/>
          </a:xfrm>
        </p:spPr>
      </p:pic>
    </p:spTree>
    <p:extLst>
      <p:ext uri="{BB962C8B-B14F-4D97-AF65-F5344CB8AC3E}">
        <p14:creationId xmlns:p14="http://schemas.microsoft.com/office/powerpoint/2010/main" val="270830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7" y="1834018"/>
            <a:ext cx="7561914" cy="194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6" y="236546"/>
            <a:ext cx="8173604" cy="8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1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3" y="0"/>
            <a:ext cx="833272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9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70545"/>
            <a:ext cx="3670410" cy="11296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 descr="Global anthropogenic metallurgical aluminium cycle in 2009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2" y="1268862"/>
            <a:ext cx="6970969" cy="32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8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70545"/>
            <a:ext cx="3670410" cy="1129606"/>
          </a:xfrm>
          <a:prstGeom prst="rect">
            <a:avLst/>
          </a:prstGeom>
        </p:spPr>
      </p:pic>
      <p:pic>
        <p:nvPicPr>
          <p:cNvPr id="5" name="Picture 2" descr="GHG emissions in all production stages along the global aluminium cycle in 2009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20" y="1200150"/>
            <a:ext cx="4530645" cy="35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919928"/>
              </p:ext>
            </p:extLst>
          </p:nvPr>
        </p:nvGraphicFramePr>
        <p:xfrm>
          <a:off x="1375172" y="1228725"/>
          <a:ext cx="6393656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54" y="185945"/>
            <a:ext cx="7464991" cy="857250"/>
          </a:xfrm>
        </p:spPr>
        <p:txBody>
          <a:bodyPr>
            <a:noAutofit/>
          </a:bodyPr>
          <a:lstStyle/>
          <a:p>
            <a:r>
              <a:rPr lang="nb-NO" dirty="0" smtClean="0"/>
              <a:t>GHG </a:t>
            </a:r>
            <a:r>
              <a:rPr lang="nb-NO" dirty="0" err="1" smtClean="0"/>
              <a:t>Footprint</a:t>
            </a:r>
            <a:r>
              <a:rPr lang="nb-NO" dirty="0" smtClean="0"/>
              <a:t> from Li-ion </a:t>
            </a:r>
            <a:r>
              <a:rPr lang="nb-NO" dirty="0" err="1" smtClean="0"/>
              <a:t>battery</a:t>
            </a:r>
            <a:r>
              <a:rPr lang="nb-NO" dirty="0" smtClean="0"/>
              <a:t> </a:t>
            </a:r>
            <a:r>
              <a:rPr lang="nb-NO" dirty="0" err="1" smtClean="0"/>
              <a:t>manufacturing</a:t>
            </a:r>
            <a:endParaRPr lang="nb-NO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143000" y="4977527"/>
            <a:ext cx="6858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dirty="0" smtClean="0">
                <a:solidFill>
                  <a:schemeClr val="bg1"/>
                </a:solidFill>
              </a:rPr>
              <a:t>Journal of Industrial Ecology - Ellingsen </a:t>
            </a:r>
            <a:r>
              <a:rPr lang="en-US" altLang="en-US" sz="600" dirty="0">
                <a:solidFill>
                  <a:schemeClr val="bg1"/>
                </a:solidFill>
              </a:rPr>
              <a:t>et al. </a:t>
            </a:r>
            <a:r>
              <a:rPr lang="en-US" altLang="en-US" sz="600" dirty="0">
                <a:solidFill>
                  <a:schemeClr val="bg1"/>
                </a:solidFill>
              </a:rPr>
              <a:t>(2013)</a:t>
            </a:r>
            <a:endParaRPr lang="en-US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6" y="383857"/>
            <a:ext cx="3016684" cy="4158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63" y="418145"/>
            <a:ext cx="3079617" cy="4208644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547" y="524326"/>
            <a:ext cx="2968520" cy="3813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735" y="4444335"/>
            <a:ext cx="1546361" cy="2614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43902" y="4390403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NTNU 2012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405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097"/>
            <a:ext cx="2290407" cy="326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00" y="40097"/>
            <a:ext cx="4824324" cy="4643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830" y="3353638"/>
            <a:ext cx="2093219" cy="13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14287</TotalTime>
  <Words>34</Words>
  <Application>Microsoft Office PowerPoint</Application>
  <PresentationFormat>On-screen Show (16:9)</PresentationFormat>
  <Paragraphs>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Calibri</vt:lpstr>
      <vt:lpstr>Cambria</vt:lpstr>
      <vt:lpstr>Office-tema</vt:lpstr>
      <vt:lpstr>Green Production and Green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GHG Footprint from Li-ion battery manufacturing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Anders Hammer Strømman</cp:lastModifiedBy>
  <cp:revision>274</cp:revision>
  <dcterms:created xsi:type="dcterms:W3CDTF">2013-06-10T16:56:09Z</dcterms:created>
  <dcterms:modified xsi:type="dcterms:W3CDTF">2017-08-24T11:14:25Z</dcterms:modified>
</cp:coreProperties>
</file>