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3" r:id="rId2"/>
    <p:sldId id="664" r:id="rId3"/>
    <p:sldId id="666" r:id="rId4"/>
    <p:sldId id="667" r:id="rId5"/>
    <p:sldId id="668" r:id="rId6"/>
    <p:sldId id="669" r:id="rId7"/>
  </p:sldIdLst>
  <p:sldSz cx="9144000" cy="6858000" type="screen4x3"/>
  <p:notesSz cx="7099300" cy="102346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i Gulbrandsen" initials="KKG"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emastil 1 - aks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iddels stil 2 - aks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aks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aks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Middels stil 4 - aks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DF18680-E054-41AD-8BC1-D1AEF772440D}" styleName="Middels stil 2 - aks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iddels stil 3 - aks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iddels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Lys stil 2 - aks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ys stil 2 - aks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emastil 1 - aks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emastil 1 - aks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emastil 1 - aks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emastil 1 - aks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71958" autoAdjust="0"/>
  </p:normalViewPr>
  <p:slideViewPr>
    <p:cSldViewPr>
      <p:cViewPr varScale="1">
        <p:scale>
          <a:sx n="65" d="100"/>
          <a:sy n="65" d="100"/>
        </p:scale>
        <p:origin x="20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462" y="79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1"/>
            <a:ext cx="3076363" cy="511731"/>
          </a:xfrm>
          <a:prstGeom prst="rect">
            <a:avLst/>
          </a:prstGeom>
          <a:noFill/>
          <a:ln w="9525">
            <a:noFill/>
            <a:miter lim="800000"/>
            <a:headEnd/>
            <a:tailEnd/>
          </a:ln>
          <a:effectLst/>
        </p:spPr>
        <p:txBody>
          <a:bodyPr vert="horz" wrap="square" lIns="99040" tIns="49520" rIns="99040" bIns="49520" numCol="1" anchor="t" anchorCtr="0" compatLnSpc="1">
            <a:prstTxWarp prst="textNoShape">
              <a:avLst/>
            </a:prstTxWarp>
          </a:bodyPr>
          <a:lstStyle>
            <a:lvl1pPr>
              <a:defRPr sz="1300"/>
            </a:lvl1pPr>
          </a:lstStyle>
          <a:p>
            <a:r>
              <a:rPr lang="nb-NO"/>
              <a:t>Vestlandsforsking</a:t>
            </a:r>
          </a:p>
        </p:txBody>
      </p:sp>
      <p:sp>
        <p:nvSpPr>
          <p:cNvPr id="11267" name="Rectangle 3"/>
          <p:cNvSpPr>
            <a:spLocks noGrp="1" noChangeArrowheads="1"/>
          </p:cNvSpPr>
          <p:nvPr>
            <p:ph type="dt" sz="quarter" idx="1"/>
          </p:nvPr>
        </p:nvSpPr>
        <p:spPr bwMode="auto">
          <a:xfrm>
            <a:off x="4021295" y="1"/>
            <a:ext cx="3076363" cy="511731"/>
          </a:xfrm>
          <a:prstGeom prst="rect">
            <a:avLst/>
          </a:prstGeom>
          <a:noFill/>
          <a:ln w="9525">
            <a:noFill/>
            <a:miter lim="800000"/>
            <a:headEnd/>
            <a:tailEnd/>
          </a:ln>
          <a:effectLst/>
        </p:spPr>
        <p:txBody>
          <a:bodyPr vert="horz" wrap="square" lIns="99040" tIns="49520" rIns="99040" bIns="49520" numCol="1" anchor="t" anchorCtr="0" compatLnSpc="1">
            <a:prstTxWarp prst="textNoShape">
              <a:avLst/>
            </a:prstTxWarp>
          </a:bodyPr>
          <a:lstStyle>
            <a:lvl1pPr algn="r">
              <a:defRPr sz="1300"/>
            </a:lvl1pPr>
          </a:lstStyle>
          <a:p>
            <a:endParaRPr lang="nb-NO"/>
          </a:p>
        </p:txBody>
      </p:sp>
      <p:sp>
        <p:nvSpPr>
          <p:cNvPr id="11268" name="Rectangle 4"/>
          <p:cNvSpPr>
            <a:spLocks noGrp="1" noChangeArrowheads="1"/>
          </p:cNvSpPr>
          <p:nvPr>
            <p:ph type="ftr" sz="quarter" idx="2"/>
          </p:nvPr>
        </p:nvSpPr>
        <p:spPr bwMode="auto">
          <a:xfrm>
            <a:off x="1" y="9721107"/>
            <a:ext cx="3076363" cy="511731"/>
          </a:xfrm>
          <a:prstGeom prst="rect">
            <a:avLst/>
          </a:prstGeom>
          <a:noFill/>
          <a:ln w="9525">
            <a:noFill/>
            <a:miter lim="800000"/>
            <a:headEnd/>
            <a:tailEnd/>
          </a:ln>
          <a:effectLst/>
        </p:spPr>
        <p:txBody>
          <a:bodyPr vert="horz" wrap="square" lIns="99040" tIns="49520" rIns="99040" bIns="49520" numCol="1" anchor="b" anchorCtr="0" compatLnSpc="1">
            <a:prstTxWarp prst="textNoShape">
              <a:avLst/>
            </a:prstTxWarp>
          </a:bodyPr>
          <a:lstStyle>
            <a:lvl1pPr>
              <a:defRPr sz="1300"/>
            </a:lvl1pPr>
          </a:lstStyle>
          <a:p>
            <a:endParaRPr lang="nb-NO"/>
          </a:p>
        </p:txBody>
      </p:sp>
      <p:sp>
        <p:nvSpPr>
          <p:cNvPr id="11269" name="Rectangle 5"/>
          <p:cNvSpPr>
            <a:spLocks noGrp="1" noChangeArrowheads="1"/>
          </p:cNvSpPr>
          <p:nvPr>
            <p:ph type="sldNum" sz="quarter" idx="3"/>
          </p:nvPr>
        </p:nvSpPr>
        <p:spPr bwMode="auto">
          <a:xfrm>
            <a:off x="4021295" y="9721107"/>
            <a:ext cx="3076363" cy="511731"/>
          </a:xfrm>
          <a:prstGeom prst="rect">
            <a:avLst/>
          </a:prstGeom>
          <a:noFill/>
          <a:ln w="9525">
            <a:noFill/>
            <a:miter lim="800000"/>
            <a:headEnd/>
            <a:tailEnd/>
          </a:ln>
          <a:effectLst/>
        </p:spPr>
        <p:txBody>
          <a:bodyPr vert="horz" wrap="square" lIns="99040" tIns="49520" rIns="99040" bIns="49520" numCol="1" anchor="b" anchorCtr="0" compatLnSpc="1">
            <a:prstTxWarp prst="textNoShape">
              <a:avLst/>
            </a:prstTxWarp>
          </a:bodyPr>
          <a:lstStyle>
            <a:lvl1pPr algn="r">
              <a:defRPr sz="1300"/>
            </a:lvl1pPr>
          </a:lstStyle>
          <a:p>
            <a:fld id="{33C0C4B1-353F-46CE-AD3B-68283CF18343}" type="slidenum">
              <a:rPr lang="nb-NO"/>
              <a:pPr/>
              <a:t>‹#›</a:t>
            </a:fld>
            <a:endParaRPr lang="nb-NO"/>
          </a:p>
        </p:txBody>
      </p:sp>
    </p:spTree>
    <p:extLst>
      <p:ext uri="{BB962C8B-B14F-4D97-AF65-F5344CB8AC3E}">
        <p14:creationId xmlns:p14="http://schemas.microsoft.com/office/powerpoint/2010/main" val="1150426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1" y="1"/>
            <a:ext cx="3076363" cy="511731"/>
          </a:xfrm>
          <a:prstGeom prst="rect">
            <a:avLst/>
          </a:prstGeom>
          <a:noFill/>
          <a:ln w="9525">
            <a:noFill/>
            <a:miter lim="800000"/>
            <a:headEnd/>
            <a:tailEnd/>
          </a:ln>
          <a:effectLst/>
        </p:spPr>
        <p:txBody>
          <a:bodyPr vert="horz" wrap="square" lIns="99040" tIns="49520" rIns="99040" bIns="49520" numCol="1" anchor="t" anchorCtr="0" compatLnSpc="1">
            <a:prstTxWarp prst="textNoShape">
              <a:avLst/>
            </a:prstTxWarp>
          </a:bodyPr>
          <a:lstStyle>
            <a:lvl1pPr>
              <a:defRPr sz="1300"/>
            </a:lvl1pPr>
          </a:lstStyle>
          <a:p>
            <a:endParaRPr lang="nb-NO"/>
          </a:p>
        </p:txBody>
      </p:sp>
      <p:sp>
        <p:nvSpPr>
          <p:cNvPr id="259075" name="Rectangle 3"/>
          <p:cNvSpPr>
            <a:spLocks noGrp="1" noChangeArrowheads="1"/>
          </p:cNvSpPr>
          <p:nvPr>
            <p:ph type="dt" idx="1"/>
          </p:nvPr>
        </p:nvSpPr>
        <p:spPr bwMode="auto">
          <a:xfrm>
            <a:off x="4021295" y="1"/>
            <a:ext cx="3076363" cy="511731"/>
          </a:xfrm>
          <a:prstGeom prst="rect">
            <a:avLst/>
          </a:prstGeom>
          <a:noFill/>
          <a:ln w="9525">
            <a:noFill/>
            <a:miter lim="800000"/>
            <a:headEnd/>
            <a:tailEnd/>
          </a:ln>
          <a:effectLst/>
        </p:spPr>
        <p:txBody>
          <a:bodyPr vert="horz" wrap="square" lIns="99040" tIns="49520" rIns="99040" bIns="49520" numCol="1" anchor="t" anchorCtr="0" compatLnSpc="1">
            <a:prstTxWarp prst="textNoShape">
              <a:avLst/>
            </a:prstTxWarp>
          </a:bodyPr>
          <a:lstStyle>
            <a:lvl1pPr algn="r">
              <a:defRPr sz="1300"/>
            </a:lvl1pPr>
          </a:lstStyle>
          <a:p>
            <a:endParaRPr lang="nb-NO"/>
          </a:p>
        </p:txBody>
      </p:sp>
      <p:sp>
        <p:nvSpPr>
          <p:cNvPr id="259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259077" name="Rectangle 5"/>
          <p:cNvSpPr>
            <a:spLocks noGrp="1" noChangeArrowheads="1"/>
          </p:cNvSpPr>
          <p:nvPr>
            <p:ph type="body" sz="quarter" idx="3"/>
          </p:nvPr>
        </p:nvSpPr>
        <p:spPr bwMode="auto">
          <a:xfrm>
            <a:off x="709931" y="4861442"/>
            <a:ext cx="5679440" cy="4605576"/>
          </a:xfrm>
          <a:prstGeom prst="rect">
            <a:avLst/>
          </a:prstGeom>
          <a:noFill/>
          <a:ln w="9525">
            <a:noFill/>
            <a:miter lim="800000"/>
            <a:headEnd/>
            <a:tailEnd/>
          </a:ln>
          <a:effectLst/>
        </p:spPr>
        <p:txBody>
          <a:bodyPr vert="horz" wrap="square" lIns="99040" tIns="49520" rIns="99040" bIns="495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259078" name="Rectangle 6"/>
          <p:cNvSpPr>
            <a:spLocks noGrp="1" noChangeArrowheads="1"/>
          </p:cNvSpPr>
          <p:nvPr>
            <p:ph type="ftr" sz="quarter" idx="4"/>
          </p:nvPr>
        </p:nvSpPr>
        <p:spPr bwMode="auto">
          <a:xfrm>
            <a:off x="1" y="9721107"/>
            <a:ext cx="3076363" cy="511731"/>
          </a:xfrm>
          <a:prstGeom prst="rect">
            <a:avLst/>
          </a:prstGeom>
          <a:noFill/>
          <a:ln w="9525">
            <a:noFill/>
            <a:miter lim="800000"/>
            <a:headEnd/>
            <a:tailEnd/>
          </a:ln>
          <a:effectLst/>
        </p:spPr>
        <p:txBody>
          <a:bodyPr vert="horz" wrap="square" lIns="99040" tIns="49520" rIns="99040" bIns="49520" numCol="1" anchor="b" anchorCtr="0" compatLnSpc="1">
            <a:prstTxWarp prst="textNoShape">
              <a:avLst/>
            </a:prstTxWarp>
          </a:bodyPr>
          <a:lstStyle>
            <a:lvl1pPr>
              <a:defRPr sz="1300"/>
            </a:lvl1pPr>
          </a:lstStyle>
          <a:p>
            <a:endParaRPr lang="nb-NO"/>
          </a:p>
        </p:txBody>
      </p:sp>
      <p:sp>
        <p:nvSpPr>
          <p:cNvPr id="259079" name="Rectangle 7"/>
          <p:cNvSpPr>
            <a:spLocks noGrp="1" noChangeArrowheads="1"/>
          </p:cNvSpPr>
          <p:nvPr>
            <p:ph type="sldNum" sz="quarter" idx="5"/>
          </p:nvPr>
        </p:nvSpPr>
        <p:spPr bwMode="auto">
          <a:xfrm>
            <a:off x="4021295" y="9721107"/>
            <a:ext cx="3076363" cy="511731"/>
          </a:xfrm>
          <a:prstGeom prst="rect">
            <a:avLst/>
          </a:prstGeom>
          <a:noFill/>
          <a:ln w="9525">
            <a:noFill/>
            <a:miter lim="800000"/>
            <a:headEnd/>
            <a:tailEnd/>
          </a:ln>
          <a:effectLst/>
        </p:spPr>
        <p:txBody>
          <a:bodyPr vert="horz" wrap="square" lIns="99040" tIns="49520" rIns="99040" bIns="49520" numCol="1" anchor="b" anchorCtr="0" compatLnSpc="1">
            <a:prstTxWarp prst="textNoShape">
              <a:avLst/>
            </a:prstTxWarp>
          </a:bodyPr>
          <a:lstStyle>
            <a:lvl1pPr algn="r">
              <a:defRPr sz="1300"/>
            </a:lvl1pPr>
          </a:lstStyle>
          <a:p>
            <a:fld id="{F9A66A59-DB1D-4E82-ABA5-D3F2E0EB953D}" type="slidenum">
              <a:rPr lang="nb-NO"/>
              <a:pPr/>
              <a:t>‹#›</a:t>
            </a:fld>
            <a:endParaRPr lang="nb-NO"/>
          </a:p>
        </p:txBody>
      </p:sp>
    </p:spTree>
    <p:extLst>
      <p:ext uri="{BB962C8B-B14F-4D97-AF65-F5344CB8AC3E}">
        <p14:creationId xmlns:p14="http://schemas.microsoft.com/office/powerpoint/2010/main" val="14747728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47684">
              <a:defRPr/>
            </a:pPr>
            <a:endParaRPr lang="en-US" dirty="0"/>
          </a:p>
          <a:p>
            <a:endParaRPr lang="nb-NO" dirty="0"/>
          </a:p>
        </p:txBody>
      </p:sp>
      <p:sp>
        <p:nvSpPr>
          <p:cNvPr id="4" name="Plassholder for lysbildenummer 3"/>
          <p:cNvSpPr>
            <a:spLocks noGrp="1"/>
          </p:cNvSpPr>
          <p:nvPr>
            <p:ph type="sldNum" sz="quarter" idx="10"/>
          </p:nvPr>
        </p:nvSpPr>
        <p:spPr/>
        <p:txBody>
          <a:bodyPr/>
          <a:lstStyle/>
          <a:p>
            <a:fld id="{F9A66A59-DB1D-4E82-ABA5-D3F2E0EB953D}" type="slidenum">
              <a:rPr lang="nb-NO" smtClean="0"/>
              <a:pPr/>
              <a:t>1</a:t>
            </a:fld>
            <a:endParaRPr lang="nb-NO"/>
          </a:p>
        </p:txBody>
      </p:sp>
    </p:spTree>
    <p:extLst>
      <p:ext uri="{BB962C8B-B14F-4D97-AF65-F5344CB8AC3E}">
        <p14:creationId xmlns:p14="http://schemas.microsoft.com/office/powerpoint/2010/main" val="114713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Oslo og </a:t>
            </a:r>
            <a:r>
              <a:rPr lang="nb-NO" dirty="0" err="1"/>
              <a:t>fossifri</a:t>
            </a:r>
            <a:r>
              <a:rPr lang="nb-NO" dirty="0"/>
              <a:t> kollektiv transport innen 2020</a:t>
            </a:r>
          </a:p>
          <a:p>
            <a:r>
              <a:rPr lang="nb-NO" dirty="0"/>
              <a:t>Fossilfri taxinæring</a:t>
            </a:r>
          </a:p>
          <a:p>
            <a:endParaRPr lang="en-GB" dirty="0"/>
          </a:p>
        </p:txBody>
      </p:sp>
      <p:sp>
        <p:nvSpPr>
          <p:cNvPr id="4" name="Plassholder for lysbildenummer 3"/>
          <p:cNvSpPr>
            <a:spLocks noGrp="1"/>
          </p:cNvSpPr>
          <p:nvPr>
            <p:ph type="sldNum" sz="quarter" idx="10"/>
          </p:nvPr>
        </p:nvSpPr>
        <p:spPr/>
        <p:txBody>
          <a:bodyPr/>
          <a:lstStyle/>
          <a:p>
            <a:fld id="{F9A66A59-DB1D-4E82-ABA5-D3F2E0EB953D}" type="slidenum">
              <a:rPr lang="nb-NO" smtClean="0"/>
              <a:pPr/>
              <a:t>2</a:t>
            </a:fld>
            <a:endParaRPr lang="nb-NO"/>
          </a:p>
        </p:txBody>
      </p:sp>
    </p:spTree>
    <p:extLst>
      <p:ext uri="{BB962C8B-B14F-4D97-AF65-F5344CB8AC3E}">
        <p14:creationId xmlns:p14="http://schemas.microsoft.com/office/powerpoint/2010/main" val="3411267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Line Ingeborgrud, tverrfaglig kulturstudier NTNU </a:t>
            </a:r>
          </a:p>
          <a:p>
            <a:r>
              <a:rPr lang="nb-NO" dirty="0"/>
              <a:t>Dokumentanalyse med synergi til prosjektet TRANSFORM, klimaomstilling i kommuner støtte fra </a:t>
            </a:r>
            <a:r>
              <a:rPr lang="nb-NO" dirty="0" err="1"/>
              <a:t>klimaforsk</a:t>
            </a:r>
            <a:r>
              <a:rPr lang="nb-NO" dirty="0"/>
              <a:t>. </a:t>
            </a:r>
          </a:p>
          <a:p>
            <a:pPr lvl="0"/>
            <a:r>
              <a:rPr lang="nb-NO" sz="1200" kern="1200" dirty="0">
                <a:solidFill>
                  <a:schemeClr val="tx1"/>
                </a:solidFill>
                <a:effectLst/>
                <a:latin typeface="Times New Roman" pitchFamily="18" charset="0"/>
                <a:ea typeface="+mn-ea"/>
                <a:cs typeface="+mn-cs"/>
              </a:rPr>
              <a:t>Første drøfting av </a:t>
            </a:r>
            <a:r>
              <a:rPr lang="nb-NO" sz="1200" kern="1200" dirty="0" err="1">
                <a:solidFill>
                  <a:schemeClr val="tx1"/>
                </a:solidFill>
                <a:effectLst/>
                <a:latin typeface="Times New Roman" pitchFamily="18" charset="0"/>
                <a:ea typeface="+mn-ea"/>
                <a:cs typeface="+mn-cs"/>
              </a:rPr>
              <a:t>caset</a:t>
            </a:r>
            <a:r>
              <a:rPr lang="nb-NO" sz="1200" kern="1200" dirty="0">
                <a:solidFill>
                  <a:schemeClr val="tx1"/>
                </a:solidFill>
                <a:effectLst/>
                <a:latin typeface="Times New Roman" pitchFamily="18" charset="0"/>
                <a:ea typeface="+mn-ea"/>
                <a:cs typeface="+mn-cs"/>
              </a:rPr>
              <a:t> på </a:t>
            </a:r>
            <a:r>
              <a:rPr lang="nb-NO" sz="1200" kern="1200" dirty="0" err="1">
                <a:solidFill>
                  <a:schemeClr val="tx1"/>
                </a:solidFill>
                <a:effectLst/>
                <a:latin typeface="Times New Roman" pitchFamily="18" charset="0"/>
                <a:ea typeface="+mn-ea"/>
                <a:cs typeface="+mn-cs"/>
              </a:rPr>
              <a:t>CenSES</a:t>
            </a:r>
            <a:r>
              <a:rPr lang="nb-NO" sz="1200" kern="1200" dirty="0">
                <a:solidFill>
                  <a:schemeClr val="tx1"/>
                </a:solidFill>
                <a:effectLst/>
                <a:latin typeface="Times New Roman" pitchFamily="18" charset="0"/>
                <a:ea typeface="+mn-ea"/>
                <a:cs typeface="+mn-cs"/>
              </a:rPr>
              <a:t> brukerkonferanse i august. </a:t>
            </a:r>
            <a:endParaRPr lang="en-GB" sz="1200" kern="1200" dirty="0">
              <a:solidFill>
                <a:schemeClr val="tx1"/>
              </a:solidFill>
              <a:effectLst/>
              <a:latin typeface="Times New Roman" pitchFamily="18" charset="0"/>
              <a:ea typeface="+mn-ea"/>
              <a:cs typeface="+mn-cs"/>
            </a:endParaRPr>
          </a:p>
          <a:p>
            <a:pPr lvl="0"/>
            <a:r>
              <a:rPr lang="nb-NO" sz="1200" kern="1200" dirty="0">
                <a:solidFill>
                  <a:schemeClr val="tx1"/>
                </a:solidFill>
                <a:effectLst/>
                <a:latin typeface="Times New Roman" pitchFamily="18" charset="0"/>
                <a:ea typeface="+mn-ea"/>
                <a:cs typeface="+mn-cs"/>
              </a:rPr>
              <a:t>Rekruttering av brukere (</a:t>
            </a:r>
            <a:r>
              <a:rPr lang="nb-NO" sz="1200" kern="1200" dirty="0" err="1">
                <a:solidFill>
                  <a:schemeClr val="tx1"/>
                </a:solidFill>
                <a:effectLst/>
                <a:latin typeface="Times New Roman" pitchFamily="18" charset="0"/>
                <a:ea typeface="+mn-ea"/>
                <a:cs typeface="+mn-cs"/>
              </a:rPr>
              <a:t>jf</a:t>
            </a:r>
            <a:r>
              <a:rPr lang="nb-NO" sz="1200" kern="1200" dirty="0">
                <a:solidFill>
                  <a:schemeClr val="tx1"/>
                </a:solidFill>
                <a:effectLst/>
                <a:latin typeface="Times New Roman" pitchFamily="18" charset="0"/>
                <a:ea typeface="+mn-ea"/>
                <a:cs typeface="+mn-cs"/>
              </a:rPr>
              <a:t> forslag til brukere over).</a:t>
            </a:r>
            <a:endParaRPr lang="en-GB" sz="1200" kern="1200" dirty="0">
              <a:solidFill>
                <a:schemeClr val="tx1"/>
              </a:solidFill>
              <a:effectLst/>
              <a:latin typeface="Times New Roman" pitchFamily="18" charset="0"/>
              <a:ea typeface="+mn-ea"/>
              <a:cs typeface="+mn-cs"/>
            </a:endParaRPr>
          </a:p>
          <a:p>
            <a:pPr lvl="0"/>
            <a:r>
              <a:rPr lang="nb-NO" sz="1200" kern="1200" dirty="0">
                <a:solidFill>
                  <a:schemeClr val="tx1"/>
                </a:solidFill>
                <a:effectLst/>
                <a:latin typeface="Times New Roman" pitchFamily="18" charset="0"/>
                <a:ea typeface="+mn-ea"/>
                <a:cs typeface="+mn-cs"/>
              </a:rPr>
              <a:t>Vestlandsforsking (VF) ber om å få tilsendt relevante dokumenter (overordna klimaplaner) fra de fire største byene, </a:t>
            </a:r>
            <a:r>
              <a:rPr lang="nb-NO" sz="1200" kern="1200" dirty="0" err="1">
                <a:solidFill>
                  <a:schemeClr val="tx1"/>
                </a:solidFill>
                <a:effectLst/>
                <a:latin typeface="Times New Roman" pitchFamily="18" charset="0"/>
                <a:ea typeface="+mn-ea"/>
                <a:cs typeface="+mn-cs"/>
              </a:rPr>
              <a:t>dvs</a:t>
            </a:r>
            <a:r>
              <a:rPr lang="nb-NO" sz="1200" kern="1200" dirty="0">
                <a:solidFill>
                  <a:schemeClr val="tx1"/>
                </a:solidFill>
                <a:effectLst/>
                <a:latin typeface="Times New Roman" pitchFamily="18" charset="0"/>
                <a:ea typeface="+mn-ea"/>
                <a:cs typeface="+mn-cs"/>
              </a:rPr>
              <a:t> informasjon om deres mål og planlagte strategier og virkemidler som gjelder å få til en «klimavennlig» transport (der dette kan defineres som «bærekraftig», «lavutslipp», «nullutslipp», «klimanøytral» og/eller «fossilfri»)</a:t>
            </a:r>
            <a:endParaRPr lang="en-GB" sz="1200" kern="1200" dirty="0">
              <a:solidFill>
                <a:schemeClr val="tx1"/>
              </a:solidFill>
              <a:effectLst/>
              <a:latin typeface="Times New Roman" pitchFamily="18" charset="0"/>
              <a:ea typeface="+mn-ea"/>
              <a:cs typeface="+mn-cs"/>
            </a:endParaRPr>
          </a:p>
          <a:p>
            <a:pPr lvl="0"/>
            <a:r>
              <a:rPr lang="nb-NO" sz="1200" kern="1200" dirty="0">
                <a:solidFill>
                  <a:schemeClr val="tx1"/>
                </a:solidFill>
                <a:effectLst/>
                <a:latin typeface="Times New Roman" pitchFamily="18" charset="0"/>
                <a:ea typeface="+mn-ea"/>
                <a:cs typeface="+mn-cs"/>
              </a:rPr>
              <a:t>VF sammenstiller materialet fra (3) slik at vi får en fullt ut sammenlignbar mellom byene beskrivelse med tanke på systemgrense, faktorer som samme referanseår og år for utslippsreduksjon, samme systemgrense for beregning av utslipp, hvilke typer transporter som inngår osv. denne inngår i sluttrapporten.</a:t>
            </a:r>
            <a:endParaRPr lang="en-GB" sz="1200" kern="1200" dirty="0">
              <a:solidFill>
                <a:schemeClr val="tx1"/>
              </a:solidFill>
              <a:effectLst/>
              <a:latin typeface="Times New Roman" pitchFamily="18" charset="0"/>
              <a:ea typeface="+mn-ea"/>
              <a:cs typeface="+mn-cs"/>
            </a:endParaRPr>
          </a:p>
          <a:p>
            <a:pPr lvl="0"/>
            <a:r>
              <a:rPr lang="nb-NO" sz="1200" kern="1200" dirty="0">
                <a:solidFill>
                  <a:schemeClr val="tx1"/>
                </a:solidFill>
                <a:effectLst/>
                <a:latin typeface="Times New Roman" pitchFamily="18" charset="0"/>
                <a:ea typeface="+mn-ea"/>
                <a:cs typeface="+mn-cs"/>
              </a:rPr>
              <a:t>VF og CICERO/TØI har et møte der materialet fra (4) sammenlignes med den oversikten CICERO og TØI har på målsetting og iverksetting rundt Bymiljøavtaler mm. Her belyses problemstillingene 1, 2 og 3 så langt det lar seg gjøre.</a:t>
            </a:r>
            <a:endParaRPr lang="en-GB" sz="1200" kern="1200" dirty="0">
              <a:solidFill>
                <a:schemeClr val="tx1"/>
              </a:solidFill>
              <a:effectLst/>
              <a:latin typeface="Times New Roman" pitchFamily="18" charset="0"/>
              <a:ea typeface="+mn-ea"/>
              <a:cs typeface="+mn-cs"/>
            </a:endParaRPr>
          </a:p>
          <a:p>
            <a:pPr lvl="0"/>
            <a:r>
              <a:rPr lang="nb-NO" sz="1200" kern="1200" dirty="0">
                <a:solidFill>
                  <a:schemeClr val="tx1"/>
                </a:solidFill>
                <a:effectLst/>
                <a:latin typeface="Times New Roman" pitchFamily="18" charset="0"/>
                <a:ea typeface="+mn-ea"/>
                <a:cs typeface="+mn-cs"/>
              </a:rPr>
              <a:t>Forskergruppen utvikler et systematisk diskusjonsopplegg for identifisering av muligheter og barrierer for at bytransport kan innordne seg et langsiktig mål (innen 2100) om å nå 2 </a:t>
            </a:r>
            <a:r>
              <a:rPr lang="nb-NO" sz="1200" kern="1200" dirty="0" err="1">
                <a:solidFill>
                  <a:schemeClr val="tx1"/>
                </a:solidFill>
                <a:effectLst/>
                <a:latin typeface="Times New Roman" pitchFamily="18" charset="0"/>
                <a:ea typeface="+mn-ea"/>
                <a:cs typeface="+mn-cs"/>
              </a:rPr>
              <a:t>gradersmålet</a:t>
            </a:r>
            <a:r>
              <a:rPr lang="nb-NO" sz="1200" kern="1200" dirty="0">
                <a:solidFill>
                  <a:schemeClr val="tx1"/>
                </a:solidFill>
                <a:effectLst/>
                <a:latin typeface="Times New Roman" pitchFamily="18" charset="0"/>
                <a:ea typeface="+mn-ea"/>
                <a:cs typeface="+mn-cs"/>
              </a:rPr>
              <a:t>, fortrinnsvis også 1.5 </a:t>
            </a:r>
            <a:r>
              <a:rPr lang="nb-NO" sz="1200" kern="1200" dirty="0" err="1">
                <a:solidFill>
                  <a:schemeClr val="tx1"/>
                </a:solidFill>
                <a:effectLst/>
                <a:latin typeface="Times New Roman" pitchFamily="18" charset="0"/>
                <a:ea typeface="+mn-ea"/>
                <a:cs typeface="+mn-cs"/>
              </a:rPr>
              <a:t>gradersmålet</a:t>
            </a:r>
            <a:r>
              <a:rPr lang="nb-NO" sz="1200" kern="1200" dirty="0">
                <a:solidFill>
                  <a:schemeClr val="tx1"/>
                </a:solidFill>
                <a:effectLst/>
                <a:latin typeface="Times New Roman" pitchFamily="18" charset="0"/>
                <a:ea typeface="+mn-ea"/>
                <a:cs typeface="+mn-cs"/>
              </a:rPr>
              <a:t> (</a:t>
            </a:r>
            <a:r>
              <a:rPr lang="nb-NO" sz="1200" kern="1200" dirty="0" err="1">
                <a:solidFill>
                  <a:schemeClr val="tx1"/>
                </a:solidFill>
                <a:effectLst/>
                <a:latin typeface="Times New Roman" pitchFamily="18" charset="0"/>
                <a:ea typeface="+mn-ea"/>
                <a:cs typeface="+mn-cs"/>
              </a:rPr>
              <a:t>jf</a:t>
            </a:r>
            <a:r>
              <a:rPr lang="nb-NO" sz="1200" kern="1200" dirty="0">
                <a:solidFill>
                  <a:schemeClr val="tx1"/>
                </a:solidFill>
                <a:effectLst/>
                <a:latin typeface="Times New Roman" pitchFamily="18" charset="0"/>
                <a:ea typeface="+mn-ea"/>
                <a:cs typeface="+mn-cs"/>
              </a:rPr>
              <a:t> problemstillingene 3 og 4).</a:t>
            </a:r>
            <a:endParaRPr lang="en-GB" sz="1200" kern="1200" dirty="0">
              <a:solidFill>
                <a:schemeClr val="tx1"/>
              </a:solidFill>
              <a:effectLst/>
              <a:latin typeface="Times New Roman" pitchFamily="18" charset="0"/>
              <a:ea typeface="+mn-ea"/>
              <a:cs typeface="+mn-cs"/>
            </a:endParaRPr>
          </a:p>
          <a:p>
            <a:pPr lvl="0"/>
            <a:r>
              <a:rPr lang="nb-NO" sz="1200" kern="1200" dirty="0">
                <a:solidFill>
                  <a:schemeClr val="tx1"/>
                </a:solidFill>
                <a:effectLst/>
                <a:latin typeface="Times New Roman" pitchFamily="18" charset="0"/>
                <a:ea typeface="+mn-ea"/>
                <a:cs typeface="+mn-cs"/>
              </a:rPr>
              <a:t>November 2017 gjennomføres et lukket seminar med brukere og forskergruppen med følgende innhold:</a:t>
            </a:r>
            <a:endParaRPr lang="en-GB" sz="1200" kern="1200" dirty="0">
              <a:solidFill>
                <a:schemeClr val="tx1"/>
              </a:solidFill>
              <a:effectLst/>
              <a:latin typeface="Times New Roman" pitchFamily="18" charset="0"/>
              <a:ea typeface="+mn-ea"/>
              <a:cs typeface="+mn-cs"/>
            </a:endParaRPr>
          </a:p>
          <a:p>
            <a:pPr lvl="1"/>
            <a:r>
              <a:rPr lang="nb-NO" sz="1200" kern="1200" dirty="0">
                <a:solidFill>
                  <a:schemeClr val="tx1"/>
                </a:solidFill>
                <a:effectLst/>
                <a:latin typeface="Times New Roman" pitchFamily="18" charset="0"/>
                <a:ea typeface="+mn-ea"/>
                <a:cs typeface="+mn-cs"/>
              </a:rPr>
              <a:t>Forskergruppen presenterer resultatene fra analysen gjort i </a:t>
            </a:r>
            <a:r>
              <a:rPr lang="nb-NO" sz="1200" kern="1200" dirty="0" err="1">
                <a:solidFill>
                  <a:schemeClr val="tx1"/>
                </a:solidFill>
                <a:effectLst/>
                <a:latin typeface="Times New Roman" pitchFamily="18" charset="0"/>
                <a:ea typeface="+mn-ea"/>
                <a:cs typeface="+mn-cs"/>
              </a:rPr>
              <a:t>pkt</a:t>
            </a:r>
            <a:r>
              <a:rPr lang="nb-NO" sz="1200" kern="1200" dirty="0">
                <a:solidFill>
                  <a:schemeClr val="tx1"/>
                </a:solidFill>
                <a:effectLst/>
                <a:latin typeface="Times New Roman" pitchFamily="18" charset="0"/>
                <a:ea typeface="+mn-ea"/>
                <a:cs typeface="+mn-cs"/>
              </a:rPr>
              <a:t> 5. </a:t>
            </a:r>
            <a:endParaRPr lang="en-GB" sz="1200" kern="1200" dirty="0">
              <a:solidFill>
                <a:schemeClr val="tx1"/>
              </a:solidFill>
              <a:effectLst/>
              <a:latin typeface="Times New Roman" pitchFamily="18" charset="0"/>
              <a:ea typeface="+mn-ea"/>
              <a:cs typeface="+mn-cs"/>
            </a:endParaRPr>
          </a:p>
          <a:p>
            <a:pPr lvl="1"/>
            <a:r>
              <a:rPr lang="nb-NO" sz="1200" kern="1200" dirty="0">
                <a:solidFill>
                  <a:schemeClr val="tx1"/>
                </a:solidFill>
                <a:effectLst/>
                <a:latin typeface="Times New Roman" pitchFamily="18" charset="0"/>
                <a:ea typeface="+mn-ea"/>
                <a:cs typeface="+mn-cs"/>
              </a:rPr>
              <a:t>Gjennomføring av en strukturert gruppediskusjon utviklet i </a:t>
            </a:r>
            <a:r>
              <a:rPr lang="nb-NO" sz="1200" kern="1200" dirty="0" err="1">
                <a:solidFill>
                  <a:schemeClr val="tx1"/>
                </a:solidFill>
                <a:effectLst/>
                <a:latin typeface="Times New Roman" pitchFamily="18" charset="0"/>
                <a:ea typeface="+mn-ea"/>
                <a:cs typeface="+mn-cs"/>
              </a:rPr>
              <a:t>pkt</a:t>
            </a:r>
            <a:r>
              <a:rPr lang="nb-NO" sz="1200" kern="1200" dirty="0">
                <a:solidFill>
                  <a:schemeClr val="tx1"/>
                </a:solidFill>
                <a:effectLst/>
                <a:latin typeface="Times New Roman" pitchFamily="18" charset="0"/>
                <a:ea typeface="+mn-ea"/>
                <a:cs typeface="+mn-cs"/>
              </a:rPr>
              <a:t> 6.</a:t>
            </a:r>
            <a:endParaRPr lang="en-GB" sz="1200" kern="1200" dirty="0">
              <a:solidFill>
                <a:schemeClr val="tx1"/>
              </a:solidFill>
              <a:effectLst/>
              <a:latin typeface="Times New Roman" pitchFamily="18" charset="0"/>
              <a:ea typeface="+mn-ea"/>
              <a:cs typeface="+mn-cs"/>
            </a:endParaRPr>
          </a:p>
          <a:p>
            <a:pPr lvl="0"/>
            <a:r>
              <a:rPr lang="nb-NO" sz="1200" kern="1200" dirty="0">
                <a:solidFill>
                  <a:schemeClr val="tx1"/>
                </a:solidFill>
                <a:effectLst/>
                <a:latin typeface="Times New Roman" pitchFamily="18" charset="0"/>
                <a:ea typeface="+mn-ea"/>
                <a:cs typeface="+mn-cs"/>
              </a:rPr>
              <a:t>Utarbeiding av et skriftlig referat fra seminar 1 som inngår i sluttrapporten.</a:t>
            </a:r>
            <a:endParaRPr lang="en-GB" sz="1200" kern="1200" dirty="0">
              <a:solidFill>
                <a:schemeClr val="tx1"/>
              </a:solidFill>
              <a:effectLst/>
              <a:latin typeface="Times New Roman" pitchFamily="18" charset="0"/>
              <a:ea typeface="+mn-ea"/>
              <a:cs typeface="+mn-cs"/>
            </a:endParaRPr>
          </a:p>
          <a:p>
            <a:pPr lvl="0"/>
            <a:r>
              <a:rPr lang="nb-NO" sz="1200" kern="1200" dirty="0">
                <a:solidFill>
                  <a:schemeClr val="tx1"/>
                </a:solidFill>
                <a:effectLst/>
                <a:latin typeface="Times New Roman" pitchFamily="18" charset="0"/>
                <a:ea typeface="+mn-ea"/>
                <a:cs typeface="+mn-cs"/>
              </a:rPr>
              <a:t>Basert på (8) lager forskergruppen utkast til en analyse av prosjektets problemstillinger</a:t>
            </a:r>
            <a:endParaRPr lang="en-GB" sz="1200" kern="1200" dirty="0">
              <a:solidFill>
                <a:schemeClr val="tx1"/>
              </a:solidFill>
              <a:effectLst/>
              <a:latin typeface="Times New Roman" pitchFamily="18" charset="0"/>
              <a:ea typeface="+mn-ea"/>
              <a:cs typeface="+mn-cs"/>
            </a:endParaRPr>
          </a:p>
          <a:p>
            <a:pPr lvl="0"/>
            <a:r>
              <a:rPr lang="nb-NO" sz="1200" kern="1200" dirty="0">
                <a:solidFill>
                  <a:schemeClr val="tx1"/>
                </a:solidFill>
                <a:effectLst/>
                <a:latin typeface="Times New Roman" pitchFamily="18" charset="0"/>
                <a:ea typeface="+mn-ea"/>
                <a:cs typeface="+mn-cs"/>
              </a:rPr>
              <a:t>Vinteren 2017 sendes (9) ut på kommentarrunde til de inviterte brukerne</a:t>
            </a:r>
            <a:endParaRPr lang="en-GB" sz="1200" kern="1200" dirty="0">
              <a:solidFill>
                <a:schemeClr val="tx1"/>
              </a:solidFill>
              <a:effectLst/>
              <a:latin typeface="Times New Roman" pitchFamily="18" charset="0"/>
              <a:ea typeface="+mn-ea"/>
              <a:cs typeface="+mn-cs"/>
            </a:endParaRPr>
          </a:p>
          <a:p>
            <a:pPr lvl="0"/>
            <a:r>
              <a:rPr lang="nb-NO" sz="1200" kern="1200" dirty="0">
                <a:solidFill>
                  <a:schemeClr val="tx1"/>
                </a:solidFill>
                <a:effectLst/>
                <a:latin typeface="Times New Roman" pitchFamily="18" charset="0"/>
                <a:ea typeface="+mn-ea"/>
                <a:cs typeface="+mn-cs"/>
              </a:rPr>
              <a:t>Ferdigstilling av </a:t>
            </a:r>
            <a:r>
              <a:rPr lang="nb-NO" sz="1200" kern="1200" dirty="0" err="1">
                <a:solidFill>
                  <a:schemeClr val="tx1"/>
                </a:solidFill>
                <a:effectLst/>
                <a:latin typeface="Times New Roman" pitchFamily="18" charset="0"/>
                <a:ea typeface="+mn-ea"/>
                <a:cs typeface="+mn-cs"/>
              </a:rPr>
              <a:t>brukercaset</a:t>
            </a:r>
            <a:r>
              <a:rPr lang="nb-NO" sz="1200" kern="1200" dirty="0">
                <a:solidFill>
                  <a:schemeClr val="tx1"/>
                </a:solidFill>
                <a:effectLst/>
                <a:latin typeface="Times New Roman" pitchFamily="18" charset="0"/>
                <a:ea typeface="+mn-ea"/>
                <a:cs typeface="+mn-cs"/>
              </a:rPr>
              <a:t>.</a:t>
            </a:r>
            <a:endParaRPr lang="en-GB" sz="1200" kern="1200" dirty="0">
              <a:solidFill>
                <a:schemeClr val="tx1"/>
              </a:solidFill>
              <a:effectLst/>
              <a:latin typeface="Times New Roman" pitchFamily="18" charset="0"/>
              <a:ea typeface="+mn-ea"/>
              <a:cs typeface="+mn-cs"/>
            </a:endParaRPr>
          </a:p>
          <a:p>
            <a:endParaRPr lang="en-GB" dirty="0"/>
          </a:p>
        </p:txBody>
      </p:sp>
      <p:sp>
        <p:nvSpPr>
          <p:cNvPr id="4" name="Plassholder for lysbildenummer 3"/>
          <p:cNvSpPr>
            <a:spLocks noGrp="1"/>
          </p:cNvSpPr>
          <p:nvPr>
            <p:ph type="sldNum" sz="quarter" idx="10"/>
          </p:nvPr>
        </p:nvSpPr>
        <p:spPr/>
        <p:txBody>
          <a:bodyPr/>
          <a:lstStyle/>
          <a:p>
            <a:fld id="{F9A66A59-DB1D-4E82-ABA5-D3F2E0EB953D}" type="slidenum">
              <a:rPr lang="nb-NO" smtClean="0"/>
              <a:pPr/>
              <a:t>3</a:t>
            </a:fld>
            <a:endParaRPr lang="nb-NO"/>
          </a:p>
        </p:txBody>
      </p:sp>
    </p:spTree>
    <p:extLst>
      <p:ext uri="{BB962C8B-B14F-4D97-AF65-F5344CB8AC3E}">
        <p14:creationId xmlns:p14="http://schemas.microsoft.com/office/powerpoint/2010/main" val="3431115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p:txBody>
      </p:sp>
      <p:sp>
        <p:nvSpPr>
          <p:cNvPr id="4" name="Plassholder for lysbildenummer 3"/>
          <p:cNvSpPr>
            <a:spLocks noGrp="1"/>
          </p:cNvSpPr>
          <p:nvPr>
            <p:ph type="sldNum" sz="quarter" idx="10"/>
          </p:nvPr>
        </p:nvSpPr>
        <p:spPr/>
        <p:txBody>
          <a:bodyPr/>
          <a:lstStyle/>
          <a:p>
            <a:fld id="{F9A66A59-DB1D-4E82-ABA5-D3F2E0EB953D}" type="slidenum">
              <a:rPr lang="nb-NO" smtClean="0"/>
              <a:pPr/>
              <a:t>4</a:t>
            </a:fld>
            <a:endParaRPr lang="nb-NO"/>
          </a:p>
        </p:txBody>
      </p:sp>
    </p:spTree>
    <p:extLst>
      <p:ext uri="{BB962C8B-B14F-4D97-AF65-F5344CB8AC3E}">
        <p14:creationId xmlns:p14="http://schemas.microsoft.com/office/powerpoint/2010/main" val="3750542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836613"/>
            <a:ext cx="7772400" cy="838200"/>
          </a:xfrm>
        </p:spPr>
        <p:txBody>
          <a:bodyPr/>
          <a:lstStyle>
            <a:lvl1pPr>
              <a:defRPr>
                <a:solidFill>
                  <a:srgbClr val="FFFFFF"/>
                </a:solidFill>
              </a:defRPr>
            </a:lvl1pPr>
          </a:lstStyle>
          <a:p>
            <a:r>
              <a:rPr lang="en-US"/>
              <a:t>Klikk for å redigere tittelstil</a:t>
            </a:r>
          </a:p>
        </p:txBody>
      </p:sp>
      <p:sp>
        <p:nvSpPr>
          <p:cNvPr id="3075" name="Rectangle 3"/>
          <p:cNvSpPr>
            <a:spLocks noGrp="1" noChangeArrowheads="1"/>
          </p:cNvSpPr>
          <p:nvPr>
            <p:ph type="subTitle" idx="1"/>
          </p:nvPr>
        </p:nvSpPr>
        <p:spPr>
          <a:xfrm>
            <a:off x="2743200" y="5029200"/>
            <a:ext cx="6400800" cy="533400"/>
          </a:xfrm>
        </p:spPr>
        <p:txBody>
          <a:bodyPr/>
          <a:lstStyle>
            <a:lvl1pPr marL="0" indent="0" algn="ctr">
              <a:buFontTx/>
              <a:buNone/>
              <a:defRPr>
                <a:solidFill>
                  <a:srgbClr val="FFFFFF"/>
                </a:solidFill>
              </a:defRPr>
            </a:lvl1pPr>
          </a:lstStyle>
          <a:p>
            <a:r>
              <a:rPr lang="en-US"/>
              <a:t>Klikk for å redigere undertittelstil i malen</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endParaRPr lang="en-US"/>
          </a:p>
        </p:txBody>
      </p:sp>
      <p:sp>
        <p:nvSpPr>
          <p:cNvPr id="3077" name="Rectangle 5"/>
          <p:cNvSpPr>
            <a:spLocks noGrp="1" noChangeArrowheads="1"/>
          </p:cNvSpPr>
          <p:nvPr>
            <p:ph type="ftr" sz="quarter" idx="3"/>
          </p:nvPr>
        </p:nvSpPr>
        <p:spPr>
          <a:xfrm>
            <a:off x="3124200" y="6248400"/>
            <a:ext cx="2895600" cy="457200"/>
          </a:xfrm>
        </p:spPr>
        <p:txBody>
          <a:bodyPr/>
          <a:lstStyle>
            <a:lvl1pPr algn="ctr">
              <a:defRPr sz="1400" b="0">
                <a:solidFill>
                  <a:srgbClr val="FFFFFF"/>
                </a:solidFill>
                <a:latin typeface="Times New Roman" pitchFamily="18" charset="0"/>
              </a:defRPr>
            </a:lvl1pPr>
          </a:lstStyle>
          <a:p>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fld id="{C28FEED1-FF94-4DDA-9438-FDFC4A77EEC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bunntekst 3"/>
          <p:cNvSpPr>
            <a:spLocks noGrp="1"/>
          </p:cNvSpPr>
          <p:nvPr>
            <p:ph type="ftr" sz="quarter" idx="10"/>
          </p:nvPr>
        </p:nvSpPr>
        <p:spPr/>
        <p:txBody>
          <a:bodyPr/>
          <a:lstStyle>
            <a:lvl1pPr>
              <a:defRPr/>
            </a:lvl1pPr>
          </a:lstStyle>
          <a:p>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953250" y="152400"/>
            <a:ext cx="2114551" cy="594360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152400"/>
            <a:ext cx="6191251" cy="59436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bunntekst 3"/>
          <p:cNvSpPr>
            <a:spLocks noGrp="1"/>
          </p:cNvSpPr>
          <p:nvPr>
            <p:ph type="ftr" sz="quarter" idx="10"/>
          </p:nvPr>
        </p:nvSpPr>
        <p:spPr/>
        <p:txBody>
          <a:bodyPr/>
          <a:lstStyle>
            <a:lvl1pPr>
              <a:defRPr/>
            </a:lvl1pPr>
          </a:lstStyle>
          <a:p>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bunntekst 3"/>
          <p:cNvSpPr>
            <a:spLocks noGrp="1"/>
          </p:cNvSpPr>
          <p:nvPr>
            <p:ph type="ftr" sz="quarter" idx="10"/>
          </p:nvPr>
        </p:nvSpPr>
        <p:spPr/>
        <p:txBody>
          <a:bodyPr/>
          <a:lstStyle>
            <a:lvl1pPr>
              <a:defRPr/>
            </a:lvl1pPr>
          </a:lstStyle>
          <a:p>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bunntekst 3"/>
          <p:cNvSpPr>
            <a:spLocks noGrp="1"/>
          </p:cNvSpPr>
          <p:nvPr>
            <p:ph type="ftr" sz="quarter" idx="10"/>
          </p:nvPr>
        </p:nvSpPr>
        <p:spPr/>
        <p:txBody>
          <a:bodyPr/>
          <a:lstStyle>
            <a:lvl1pPr>
              <a:defRPr/>
            </a:lvl1pPr>
          </a:lstStyle>
          <a:p>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371601" y="1196976"/>
            <a:ext cx="3771900" cy="4899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5295901" y="1196976"/>
            <a:ext cx="3771900" cy="4899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bunntekst 4"/>
          <p:cNvSpPr>
            <a:spLocks noGrp="1"/>
          </p:cNvSpPr>
          <p:nvPr>
            <p:ph type="ftr" sz="quarter" idx="10"/>
          </p:nvPr>
        </p:nvSpPr>
        <p:spPr/>
        <p:txBody>
          <a:bodyPr/>
          <a:lstStyle>
            <a:lvl1pPr>
              <a:defRPr/>
            </a:lvl1pPr>
          </a:lstStyle>
          <a:p>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bunntekst 6"/>
          <p:cNvSpPr>
            <a:spLocks noGrp="1"/>
          </p:cNvSpPr>
          <p:nvPr>
            <p:ph type="ftr" sz="quarter" idx="10"/>
          </p:nvPr>
        </p:nvSpPr>
        <p:spPr/>
        <p:txBody>
          <a:bodyPr/>
          <a:lstStyle>
            <a:lvl1pPr>
              <a:defRPr/>
            </a:lvl1pPr>
          </a:lstStyle>
          <a:p>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bunntekst 2"/>
          <p:cNvSpPr>
            <a:spLocks noGrp="1"/>
          </p:cNvSpPr>
          <p:nvPr>
            <p:ph type="ftr" sz="quarter" idx="10"/>
          </p:nvPr>
        </p:nvSpPr>
        <p:spPr/>
        <p:txBody>
          <a:bodyPr/>
          <a:lstStyle>
            <a:lvl1pPr>
              <a:defRPr/>
            </a:lvl1pPr>
          </a:lstStyle>
          <a:p>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bunntekst 1"/>
          <p:cNvSpPr>
            <a:spLocks noGrp="1"/>
          </p:cNvSpPr>
          <p:nvPr>
            <p:ph type="ftr" sz="quarter" idx="10"/>
          </p:nvPr>
        </p:nvSpPr>
        <p:spPr/>
        <p:txBody>
          <a:bodyPr/>
          <a:lstStyle>
            <a:lvl1pPr>
              <a:defRPr/>
            </a:lvl1pPr>
          </a:lstStyle>
          <a:p>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bunntekst 4"/>
          <p:cNvSpPr>
            <a:spLocks noGrp="1"/>
          </p:cNvSpPr>
          <p:nvPr>
            <p:ph type="ftr" sz="quarter" idx="10"/>
          </p:nvPr>
        </p:nvSpPr>
        <p:spPr/>
        <p:txBody>
          <a:bodyPr/>
          <a:lstStyle>
            <a:lvl1pPr>
              <a:defRPr/>
            </a:lvl1pPr>
          </a:lstStyle>
          <a:p>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1"/>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bunntekst 4"/>
          <p:cNvSpPr>
            <a:spLocks noGrp="1"/>
          </p:cNvSpPr>
          <p:nvPr>
            <p:ph type="ftr" sz="quarter" idx="10"/>
          </p:nvPr>
        </p:nvSpPr>
        <p:spPr/>
        <p:txBody>
          <a:bodyPr/>
          <a:lstStyle>
            <a:lvl1pPr>
              <a:defRPr/>
            </a:lvl1pPr>
          </a:lstStyle>
          <a:p>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52401"/>
            <a:ext cx="7772400" cy="9001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Klikk for å redigere tittelstil</a:t>
            </a:r>
          </a:p>
        </p:txBody>
      </p:sp>
      <p:sp>
        <p:nvSpPr>
          <p:cNvPr id="1027" name="Rectangle 3"/>
          <p:cNvSpPr>
            <a:spLocks noGrp="1" noChangeArrowheads="1"/>
          </p:cNvSpPr>
          <p:nvPr>
            <p:ph type="body" idx="1"/>
          </p:nvPr>
        </p:nvSpPr>
        <p:spPr bwMode="auto">
          <a:xfrm>
            <a:off x="1371600" y="1196976"/>
            <a:ext cx="7696200" cy="4899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Klikk for å redigere tekststiler i malen</a:t>
            </a:r>
          </a:p>
          <a:p>
            <a:pPr lvl="1"/>
            <a:r>
              <a:rPr lang="en-US"/>
              <a:t>Andre nivå</a:t>
            </a:r>
          </a:p>
          <a:p>
            <a:pPr lvl="2"/>
            <a:r>
              <a:rPr lang="en-US"/>
              <a:t>Tredje nivå</a:t>
            </a:r>
          </a:p>
          <a:p>
            <a:pPr lvl="3"/>
            <a:r>
              <a:rPr lang="en-US"/>
              <a:t>Fjerde nivå</a:t>
            </a:r>
          </a:p>
          <a:p>
            <a:pPr lvl="4"/>
            <a:r>
              <a:rPr lang="en-US"/>
              <a:t>Femte nivå</a:t>
            </a:r>
          </a:p>
        </p:txBody>
      </p:sp>
      <p:sp>
        <p:nvSpPr>
          <p:cNvPr id="1029" name="Rectangle 5"/>
          <p:cNvSpPr>
            <a:spLocks noGrp="1" noChangeArrowheads="1"/>
          </p:cNvSpPr>
          <p:nvPr>
            <p:ph type="ftr" sz="quarter" idx="3"/>
          </p:nvPr>
        </p:nvSpPr>
        <p:spPr bwMode="auto">
          <a:xfrm>
            <a:off x="1316037" y="6526214"/>
            <a:ext cx="2895600" cy="2873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latin typeface="+mn-lt"/>
                <a:cs typeface="Arial" pitchFamily="34" charset="0"/>
              </a:defRPr>
            </a:lvl1pPr>
          </a:lstStyle>
          <a:p>
            <a:endParaRPr lang="nb-NO"/>
          </a:p>
        </p:txBody>
      </p:sp>
      <p:sp>
        <p:nvSpPr>
          <p:cNvPr id="1031" name="Line 7"/>
          <p:cNvSpPr>
            <a:spLocks noChangeShapeType="1"/>
          </p:cNvSpPr>
          <p:nvPr/>
        </p:nvSpPr>
        <p:spPr bwMode="auto">
          <a:xfrm>
            <a:off x="684213" y="981075"/>
            <a:ext cx="7991475" cy="0"/>
          </a:xfrm>
          <a:prstGeom prst="line">
            <a:avLst/>
          </a:prstGeom>
          <a:noFill/>
          <a:ln w="25400" cap="rnd">
            <a:solidFill>
              <a:schemeClr val="tx1"/>
            </a:solidFill>
            <a:prstDash val="sysDot"/>
            <a:round/>
            <a:headEnd/>
            <a:tailEnd/>
          </a:ln>
          <a:effectLst/>
        </p:spPr>
        <p:txBody>
          <a:bodyPr/>
          <a:lstStyle/>
          <a:p>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Arial" pitchFamily="34" charset="0"/>
        </a:defRPr>
      </a:lvl2pPr>
      <a:lvl3pPr algn="l" rtl="0" fontAlgn="base">
        <a:spcBef>
          <a:spcPct val="0"/>
        </a:spcBef>
        <a:spcAft>
          <a:spcPct val="0"/>
        </a:spcAft>
        <a:defRPr sz="4000">
          <a:solidFill>
            <a:schemeClr val="tx1"/>
          </a:solidFill>
          <a:latin typeface="Arial" pitchFamily="34" charset="0"/>
        </a:defRPr>
      </a:lvl3pPr>
      <a:lvl4pPr algn="l" rtl="0" fontAlgn="base">
        <a:spcBef>
          <a:spcPct val="0"/>
        </a:spcBef>
        <a:spcAft>
          <a:spcPct val="0"/>
        </a:spcAft>
        <a:defRPr sz="4000">
          <a:solidFill>
            <a:schemeClr val="tx1"/>
          </a:solidFill>
          <a:latin typeface="Arial" pitchFamily="34" charset="0"/>
        </a:defRPr>
      </a:lvl4pPr>
      <a:lvl5pPr algn="l" rtl="0" fontAlgn="base">
        <a:spcBef>
          <a:spcPct val="0"/>
        </a:spcBef>
        <a:spcAft>
          <a:spcPct val="0"/>
        </a:spcAft>
        <a:defRPr sz="4000">
          <a:solidFill>
            <a:schemeClr val="tx1"/>
          </a:solidFill>
          <a:latin typeface="Arial" pitchFamily="34" charset="0"/>
        </a:defRPr>
      </a:lvl5pPr>
      <a:lvl6pPr marL="457200" algn="l" rtl="0" fontAlgn="base">
        <a:spcBef>
          <a:spcPct val="0"/>
        </a:spcBef>
        <a:spcAft>
          <a:spcPct val="0"/>
        </a:spcAft>
        <a:defRPr sz="4000">
          <a:solidFill>
            <a:schemeClr val="tx1"/>
          </a:solidFill>
          <a:latin typeface="Arial" pitchFamily="34" charset="0"/>
        </a:defRPr>
      </a:lvl6pPr>
      <a:lvl7pPr marL="914400" algn="l" rtl="0" fontAlgn="base">
        <a:spcBef>
          <a:spcPct val="0"/>
        </a:spcBef>
        <a:spcAft>
          <a:spcPct val="0"/>
        </a:spcAft>
        <a:defRPr sz="4000">
          <a:solidFill>
            <a:schemeClr val="tx1"/>
          </a:solidFill>
          <a:latin typeface="Arial" pitchFamily="34" charset="0"/>
        </a:defRPr>
      </a:lvl7pPr>
      <a:lvl8pPr marL="1371600" algn="l" rtl="0" fontAlgn="base">
        <a:spcBef>
          <a:spcPct val="0"/>
        </a:spcBef>
        <a:spcAft>
          <a:spcPct val="0"/>
        </a:spcAft>
        <a:defRPr sz="4000">
          <a:solidFill>
            <a:schemeClr val="tx1"/>
          </a:solidFill>
          <a:latin typeface="Arial" pitchFamily="34" charset="0"/>
        </a:defRPr>
      </a:lvl8pPr>
      <a:lvl9pPr marL="1828800" algn="l" rtl="0" fontAlgn="base">
        <a:spcBef>
          <a:spcPct val="0"/>
        </a:spcBef>
        <a:spcAft>
          <a:spcPct val="0"/>
        </a:spcAft>
        <a:defRPr sz="4000">
          <a:solidFill>
            <a:schemeClr val="tx1"/>
          </a:solidFill>
          <a:latin typeface="Arial" pitchFamily="34"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0" y="404664"/>
            <a:ext cx="9144000" cy="838200"/>
          </a:xfrm>
        </p:spPr>
        <p:txBody>
          <a:bodyPr/>
          <a:lstStyle/>
          <a:p>
            <a:pPr algn="ctr"/>
            <a:r>
              <a:rPr lang="nb-NO" sz="2800" dirty="0" err="1"/>
              <a:t>Brukercase</a:t>
            </a:r>
            <a:r>
              <a:rPr lang="nb-NO" sz="2800" dirty="0"/>
              <a:t> fossilfri mobilitet i norske byer</a:t>
            </a:r>
          </a:p>
        </p:txBody>
      </p:sp>
      <p:sp>
        <p:nvSpPr>
          <p:cNvPr id="3" name="Undertittel 2"/>
          <p:cNvSpPr>
            <a:spLocks noGrp="1"/>
          </p:cNvSpPr>
          <p:nvPr>
            <p:ph type="subTitle" idx="1"/>
          </p:nvPr>
        </p:nvSpPr>
        <p:spPr>
          <a:xfrm>
            <a:off x="2555776" y="5373216"/>
            <a:ext cx="6400800" cy="533400"/>
          </a:xfrm>
        </p:spPr>
        <p:txBody>
          <a:bodyPr/>
          <a:lstStyle/>
          <a:p>
            <a:pPr algn="r"/>
            <a:r>
              <a:rPr lang="nb-NO" sz="2400" dirty="0"/>
              <a:t>Hans Jakob Walnum 24.08.2017</a:t>
            </a:r>
          </a:p>
        </p:txBody>
      </p:sp>
    </p:spTree>
    <p:extLst>
      <p:ext uri="{BB962C8B-B14F-4D97-AF65-F5344CB8AC3E}">
        <p14:creationId xmlns:p14="http://schemas.microsoft.com/office/powerpoint/2010/main" val="223983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7D87A41-7906-4610-95A7-97A6DF84E7E3}"/>
              </a:ext>
            </a:extLst>
          </p:cNvPr>
          <p:cNvSpPr>
            <a:spLocks noGrp="1"/>
          </p:cNvSpPr>
          <p:nvPr>
            <p:ph type="title"/>
          </p:nvPr>
        </p:nvSpPr>
        <p:spPr/>
        <p:txBody>
          <a:bodyPr/>
          <a:lstStyle/>
          <a:p>
            <a:r>
              <a:rPr lang="nb-NO" dirty="0"/>
              <a:t>Bakgrunn </a:t>
            </a:r>
            <a:endParaRPr lang="en-GB" dirty="0"/>
          </a:p>
        </p:txBody>
      </p:sp>
      <p:sp>
        <p:nvSpPr>
          <p:cNvPr id="3" name="Plassholder for innhold 2">
            <a:extLst>
              <a:ext uri="{FF2B5EF4-FFF2-40B4-BE49-F238E27FC236}">
                <a16:creationId xmlns:a16="http://schemas.microsoft.com/office/drawing/2014/main" id="{AD14882A-E201-4307-BE1C-D31771E336E9}"/>
              </a:ext>
            </a:extLst>
          </p:cNvPr>
          <p:cNvSpPr>
            <a:spLocks noGrp="1"/>
          </p:cNvSpPr>
          <p:nvPr>
            <p:ph idx="1"/>
          </p:nvPr>
        </p:nvSpPr>
        <p:spPr/>
        <p:txBody>
          <a:bodyPr/>
          <a:lstStyle/>
          <a:p>
            <a:r>
              <a:rPr lang="en-GB" dirty="0"/>
              <a:t>Norge </a:t>
            </a:r>
            <a:r>
              <a:rPr lang="en-GB" dirty="0" err="1"/>
              <a:t>har</a:t>
            </a:r>
            <a:r>
              <a:rPr lang="en-GB" dirty="0"/>
              <a:t> </a:t>
            </a:r>
            <a:r>
              <a:rPr lang="en-GB" dirty="0" err="1"/>
              <a:t>forplikta</a:t>
            </a:r>
            <a:r>
              <a:rPr lang="en-GB" dirty="0"/>
              <a:t> </a:t>
            </a:r>
            <a:r>
              <a:rPr lang="en-GB" dirty="0" err="1"/>
              <a:t>seg</a:t>
            </a:r>
            <a:r>
              <a:rPr lang="en-GB" dirty="0"/>
              <a:t> </a:t>
            </a:r>
            <a:r>
              <a:rPr lang="en-GB" dirty="0" err="1"/>
              <a:t>til</a:t>
            </a:r>
            <a:r>
              <a:rPr lang="en-GB" dirty="0"/>
              <a:t> å </a:t>
            </a:r>
            <a:r>
              <a:rPr lang="en-GB" dirty="0" err="1"/>
              <a:t>redusere</a:t>
            </a:r>
            <a:r>
              <a:rPr lang="en-GB" dirty="0"/>
              <a:t> </a:t>
            </a:r>
            <a:r>
              <a:rPr lang="en-GB" dirty="0" err="1"/>
              <a:t>klimagassutslepp</a:t>
            </a:r>
            <a:r>
              <a:rPr lang="en-GB" dirty="0"/>
              <a:t> </a:t>
            </a:r>
            <a:r>
              <a:rPr lang="en-GB" dirty="0" err="1"/>
              <a:t>i</a:t>
            </a:r>
            <a:r>
              <a:rPr lang="en-GB" dirty="0"/>
              <a:t> </a:t>
            </a:r>
            <a:r>
              <a:rPr lang="en-GB" dirty="0" err="1"/>
              <a:t>ikke-kvotepliktig</a:t>
            </a:r>
            <a:r>
              <a:rPr lang="en-GB" dirty="0"/>
              <a:t> </a:t>
            </a:r>
            <a:r>
              <a:rPr lang="en-GB" dirty="0" err="1"/>
              <a:t>sektor</a:t>
            </a:r>
            <a:r>
              <a:rPr lang="en-GB" dirty="0"/>
              <a:t> med 40% </a:t>
            </a:r>
            <a:r>
              <a:rPr lang="en-GB" dirty="0" err="1"/>
              <a:t>innan</a:t>
            </a:r>
            <a:r>
              <a:rPr lang="en-GB" dirty="0"/>
              <a:t> 2030 </a:t>
            </a:r>
            <a:r>
              <a:rPr lang="en-GB" dirty="0" err="1"/>
              <a:t>samanlikna</a:t>
            </a:r>
            <a:r>
              <a:rPr lang="en-GB" dirty="0"/>
              <a:t> med 2005-nivå. </a:t>
            </a:r>
            <a:r>
              <a:rPr lang="en-GB" dirty="0" err="1"/>
              <a:t>Dette</a:t>
            </a:r>
            <a:r>
              <a:rPr lang="en-GB" dirty="0"/>
              <a:t>  </a:t>
            </a:r>
            <a:r>
              <a:rPr lang="en-GB" dirty="0" err="1"/>
              <a:t>innebær</a:t>
            </a:r>
            <a:r>
              <a:rPr lang="en-GB" dirty="0"/>
              <a:t> at </a:t>
            </a:r>
            <a:r>
              <a:rPr lang="en-GB" dirty="0" err="1"/>
              <a:t>transportsektoren</a:t>
            </a:r>
            <a:r>
              <a:rPr lang="en-GB" dirty="0"/>
              <a:t> </a:t>
            </a:r>
            <a:r>
              <a:rPr lang="en-GB" dirty="0" err="1"/>
              <a:t>sannsyligvis</a:t>
            </a:r>
            <a:r>
              <a:rPr lang="en-GB" dirty="0"/>
              <a:t> </a:t>
            </a:r>
            <a:r>
              <a:rPr lang="en-GB" dirty="0" err="1"/>
              <a:t>må</a:t>
            </a:r>
            <a:r>
              <a:rPr lang="en-GB" dirty="0"/>
              <a:t> </a:t>
            </a:r>
            <a:r>
              <a:rPr lang="en-GB" dirty="0" err="1"/>
              <a:t>redusere</a:t>
            </a:r>
            <a:r>
              <a:rPr lang="en-GB" dirty="0"/>
              <a:t> </a:t>
            </a:r>
            <a:r>
              <a:rPr lang="en-GB" dirty="0" err="1"/>
              <a:t>klimagassutslepp</a:t>
            </a:r>
            <a:r>
              <a:rPr lang="en-GB" dirty="0"/>
              <a:t> med 50% </a:t>
            </a:r>
            <a:r>
              <a:rPr lang="en-GB" dirty="0" err="1"/>
              <a:t>fra</a:t>
            </a:r>
            <a:r>
              <a:rPr lang="en-GB" dirty="0"/>
              <a:t> </a:t>
            </a:r>
            <a:r>
              <a:rPr lang="en-GB" dirty="0" err="1"/>
              <a:t>dagens</a:t>
            </a:r>
            <a:r>
              <a:rPr lang="en-GB" dirty="0"/>
              <a:t> </a:t>
            </a:r>
            <a:r>
              <a:rPr lang="en-GB" dirty="0" err="1"/>
              <a:t>nivå</a:t>
            </a:r>
            <a:r>
              <a:rPr lang="en-GB" dirty="0"/>
              <a:t>. </a:t>
            </a:r>
            <a:endParaRPr lang="nb-NO" dirty="0"/>
          </a:p>
          <a:p>
            <a:r>
              <a:rPr lang="nb-NO" dirty="0"/>
              <a:t>Stortinget har vedtatt et mål om at veksten i persontransporten skal tas med kollektivtransport, sykling og gåing</a:t>
            </a:r>
          </a:p>
          <a:p>
            <a:pPr lvl="1"/>
            <a:r>
              <a:rPr lang="nb-NO" dirty="0"/>
              <a:t>Det er igangsatt en rekke statlige ordninger for samarbeid mellom stat og byer for realisering av klimamålene på transportområdet som bymiljøavtaler, byvekstavtaler og </a:t>
            </a:r>
            <a:r>
              <a:rPr lang="nb-NO" dirty="0" err="1"/>
              <a:t>bypakker</a:t>
            </a:r>
            <a:r>
              <a:rPr lang="nb-NO" dirty="0"/>
              <a:t>/bompengepakker</a:t>
            </a:r>
          </a:p>
          <a:p>
            <a:r>
              <a:rPr lang="nb-NO" dirty="0"/>
              <a:t>En rekke byer i Norge har lansert ambisiøse mål om hvordan få til drastiske reduksjoner i klimagassutslipp fra transport; mål og planer som på enkelte områder har blitt fremstilt å være mer ambisiøse enn gjeldende nasjonale klimamål og planer.</a:t>
            </a:r>
            <a:endParaRPr lang="en-GB" dirty="0"/>
          </a:p>
          <a:p>
            <a:endParaRPr lang="en-GB" dirty="0"/>
          </a:p>
        </p:txBody>
      </p:sp>
    </p:spTree>
    <p:extLst>
      <p:ext uri="{BB962C8B-B14F-4D97-AF65-F5344CB8AC3E}">
        <p14:creationId xmlns:p14="http://schemas.microsoft.com/office/powerpoint/2010/main" val="43604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37D197-8BD4-45D4-B434-0E15DA3B0E0E}"/>
              </a:ext>
            </a:extLst>
          </p:cNvPr>
          <p:cNvSpPr>
            <a:spLocks noGrp="1"/>
          </p:cNvSpPr>
          <p:nvPr>
            <p:ph type="title"/>
          </p:nvPr>
        </p:nvSpPr>
        <p:spPr/>
        <p:txBody>
          <a:bodyPr/>
          <a:lstStyle/>
          <a:p>
            <a:r>
              <a:rPr lang="nb-NO" dirty="0"/>
              <a:t>Metode</a:t>
            </a:r>
            <a:endParaRPr lang="en-GB" dirty="0"/>
          </a:p>
        </p:txBody>
      </p:sp>
      <p:sp>
        <p:nvSpPr>
          <p:cNvPr id="3" name="Plassholder for innhold 2">
            <a:extLst>
              <a:ext uri="{FF2B5EF4-FFF2-40B4-BE49-F238E27FC236}">
                <a16:creationId xmlns:a16="http://schemas.microsoft.com/office/drawing/2014/main" id="{E385C5C0-6026-46F4-89E1-7C35DBAFEB18}"/>
              </a:ext>
            </a:extLst>
          </p:cNvPr>
          <p:cNvSpPr>
            <a:spLocks noGrp="1"/>
          </p:cNvSpPr>
          <p:nvPr>
            <p:ph idx="1"/>
          </p:nvPr>
        </p:nvSpPr>
        <p:spPr>
          <a:xfrm>
            <a:off x="1115616" y="1045306"/>
            <a:ext cx="7696200" cy="4899025"/>
          </a:xfrm>
        </p:spPr>
        <p:txBody>
          <a:bodyPr/>
          <a:lstStyle/>
          <a:p>
            <a:r>
              <a:rPr lang="nb-NO" dirty="0"/>
              <a:t>Bruke tidligere forskning i </a:t>
            </a:r>
            <a:r>
              <a:rPr lang="nb-NO" dirty="0" err="1"/>
              <a:t>CenSES</a:t>
            </a:r>
            <a:r>
              <a:rPr lang="nb-NO" dirty="0"/>
              <a:t>, skaffe oversikt over denne</a:t>
            </a:r>
          </a:p>
          <a:p>
            <a:r>
              <a:rPr lang="nb-NO" dirty="0"/>
              <a:t>Samordning med pågående og overlappende prosjekt </a:t>
            </a:r>
          </a:p>
          <a:p>
            <a:pPr lvl="1"/>
            <a:r>
              <a:rPr lang="nb-NO" dirty="0"/>
              <a:t>BREV (tatt for seg lokale transportsystemer i kommuner, Bergen og Trondheim)</a:t>
            </a:r>
          </a:p>
          <a:p>
            <a:pPr lvl="1"/>
            <a:r>
              <a:rPr lang="nb-NO" dirty="0"/>
              <a:t> Bymiljøavtalens bidrag til en bærekraftig areal- og transportutvikling</a:t>
            </a:r>
          </a:p>
          <a:p>
            <a:r>
              <a:rPr lang="nb-NO" dirty="0"/>
              <a:t>Dokumentanalyse</a:t>
            </a:r>
          </a:p>
          <a:p>
            <a:pPr lvl="1"/>
            <a:r>
              <a:rPr lang="nb-NO" dirty="0"/>
              <a:t>Ta for oss overordna klimaplaner</a:t>
            </a:r>
          </a:p>
          <a:p>
            <a:r>
              <a:rPr lang="nb-NO" dirty="0"/>
              <a:t>Brukerseminar,</a:t>
            </a:r>
          </a:p>
          <a:p>
            <a:pPr lvl="1"/>
            <a:r>
              <a:rPr lang="nb-NO" dirty="0"/>
              <a:t> Konferanse i samarbeid med CICERO, mandag 13. november i CICEROS lokaler i Oslo. </a:t>
            </a:r>
            <a:endParaRPr lang="en-GB" dirty="0"/>
          </a:p>
          <a:p>
            <a:r>
              <a:rPr lang="nb-NO" sz="1600" dirty="0"/>
              <a:t>Deltakere: </a:t>
            </a:r>
          </a:p>
          <a:p>
            <a:pPr lvl="1"/>
            <a:r>
              <a:rPr lang="nb-NO" sz="1600" dirty="0"/>
              <a:t>Byer:</a:t>
            </a:r>
            <a:endParaRPr lang="en-GB" sz="1600" dirty="0"/>
          </a:p>
          <a:p>
            <a:pPr lvl="2"/>
            <a:r>
              <a:rPr lang="nn-NO" sz="1600" dirty="0"/>
              <a:t>Stavanger, Bergen, Trondheim, Oslo (som case)</a:t>
            </a:r>
            <a:endParaRPr lang="en-GB" sz="1600" dirty="0"/>
          </a:p>
          <a:p>
            <a:pPr lvl="2"/>
            <a:r>
              <a:rPr lang="nb-NO" sz="1600" dirty="0" err="1"/>
              <a:t>Evt</a:t>
            </a:r>
            <a:r>
              <a:rPr lang="nb-NO" sz="1600" dirty="0"/>
              <a:t> invitere følgende diskusjonspartnere på seminaret: Tromsø, Rogaland, Hordaland og Trøndelag fylkeskommuner.</a:t>
            </a:r>
            <a:endParaRPr lang="en-GB" sz="1600" dirty="0"/>
          </a:p>
          <a:p>
            <a:pPr lvl="1"/>
            <a:r>
              <a:rPr lang="nb-NO" sz="1600" dirty="0"/>
              <a:t>Statlige aktører:</a:t>
            </a:r>
            <a:endParaRPr lang="en-GB" sz="1600" dirty="0"/>
          </a:p>
          <a:p>
            <a:pPr lvl="2"/>
            <a:r>
              <a:rPr lang="nb-NO" sz="1600" dirty="0"/>
              <a:t>Jernbanedirektoratet, </a:t>
            </a:r>
            <a:r>
              <a:rPr lang="nb-NO" sz="1600" dirty="0" err="1"/>
              <a:t>Enova</a:t>
            </a:r>
            <a:r>
              <a:rPr lang="nb-NO" sz="1600" dirty="0"/>
              <a:t>, Miljødirektoratet, NVE, Samferdselsdepartementet og Statoil.</a:t>
            </a:r>
            <a:endParaRPr lang="en-GB" sz="1600" dirty="0"/>
          </a:p>
          <a:p>
            <a:pPr lvl="1"/>
            <a:endParaRPr lang="nb-NO" dirty="0"/>
          </a:p>
        </p:txBody>
      </p:sp>
    </p:spTree>
    <p:extLst>
      <p:ext uri="{BB962C8B-B14F-4D97-AF65-F5344CB8AC3E}">
        <p14:creationId xmlns:p14="http://schemas.microsoft.com/office/powerpoint/2010/main" val="194421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28054C-9B7A-4A5B-A866-187A51FE8A78}"/>
              </a:ext>
            </a:extLst>
          </p:cNvPr>
          <p:cNvSpPr>
            <a:spLocks noGrp="1"/>
          </p:cNvSpPr>
          <p:nvPr>
            <p:ph type="title"/>
          </p:nvPr>
        </p:nvSpPr>
        <p:spPr/>
        <p:txBody>
          <a:bodyPr/>
          <a:lstStyle/>
          <a:p>
            <a:r>
              <a:rPr lang="nb-NO" dirty="0"/>
              <a:t>Aktuelle problemstillinger </a:t>
            </a:r>
            <a:endParaRPr lang="en-GB" dirty="0"/>
          </a:p>
        </p:txBody>
      </p:sp>
      <p:sp>
        <p:nvSpPr>
          <p:cNvPr id="3" name="Plassholder for innhold 2">
            <a:extLst>
              <a:ext uri="{FF2B5EF4-FFF2-40B4-BE49-F238E27FC236}">
                <a16:creationId xmlns:a16="http://schemas.microsoft.com/office/drawing/2014/main" id="{0013CDBB-322C-439D-9449-C6B85E623EBC}"/>
              </a:ext>
            </a:extLst>
          </p:cNvPr>
          <p:cNvSpPr>
            <a:spLocks noGrp="1"/>
          </p:cNvSpPr>
          <p:nvPr>
            <p:ph idx="1"/>
          </p:nvPr>
        </p:nvSpPr>
        <p:spPr/>
        <p:txBody>
          <a:bodyPr/>
          <a:lstStyle/>
          <a:p>
            <a:pPr lvl="0"/>
            <a:r>
              <a:rPr lang="nb-NO" dirty="0"/>
              <a:t>Er det forskjeller i innretning og ambisjonsnivå mellom byene og staten når det gjelder å redusere utslipp av klimagasser fra persontransport?</a:t>
            </a:r>
            <a:endParaRPr lang="en-GB" dirty="0"/>
          </a:p>
          <a:p>
            <a:pPr lvl="0"/>
            <a:r>
              <a:rPr lang="nb-NO" dirty="0"/>
              <a:t>Er det rimelig å tro at byene vil klare å nå de målene som er satt når det gjelder reduksjon i utslipp av klimagasser fra persontransport?</a:t>
            </a:r>
            <a:endParaRPr lang="en-GB" dirty="0"/>
          </a:p>
          <a:p>
            <a:pPr lvl="0"/>
            <a:r>
              <a:rPr lang="nb-NO" dirty="0"/>
              <a:t>Er det forskjeller på byer som har bymiljøavtale kontra byer som ikke omfattes av bymiljøavtaler? </a:t>
            </a:r>
          </a:p>
          <a:p>
            <a:pPr lvl="0"/>
            <a:r>
              <a:rPr lang="nb-NO" dirty="0"/>
              <a:t>Hva framstår som de viktigste hindringene for at byene skal klare å nå målene som er satt når det gjelder reduksjon i utslipp av klimagasser fra persontransport?</a:t>
            </a:r>
            <a:endParaRPr lang="en-GB" dirty="0"/>
          </a:p>
          <a:p>
            <a:pPr lvl="0"/>
            <a:r>
              <a:rPr lang="nb-NO" dirty="0"/>
              <a:t>Hvilke endringer i </a:t>
            </a:r>
            <a:r>
              <a:rPr lang="nb-NO" u="sng" dirty="0"/>
              <a:t>virkemidler og virkemiddelbruk </a:t>
            </a:r>
            <a:r>
              <a:rPr lang="nb-NO" dirty="0"/>
              <a:t>kan være aktuelle for å nå et langsiktig </a:t>
            </a:r>
            <a:r>
              <a:rPr lang="nb-NO" u="sng" dirty="0"/>
              <a:t>mål </a:t>
            </a:r>
            <a:r>
              <a:rPr lang="nb-NO" dirty="0"/>
              <a:t>om tilnærmet nullutslipp av klimagasser i byenes persontransport?</a:t>
            </a:r>
            <a:endParaRPr lang="en-GB" dirty="0"/>
          </a:p>
          <a:p>
            <a:endParaRPr lang="en-GB" dirty="0"/>
          </a:p>
        </p:txBody>
      </p:sp>
    </p:spTree>
    <p:extLst>
      <p:ext uri="{BB962C8B-B14F-4D97-AF65-F5344CB8AC3E}">
        <p14:creationId xmlns:p14="http://schemas.microsoft.com/office/powerpoint/2010/main" val="352265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C5C397-86B6-4CB4-A899-47C253DC9D41}"/>
              </a:ext>
            </a:extLst>
          </p:cNvPr>
          <p:cNvSpPr>
            <a:spLocks noGrp="1"/>
          </p:cNvSpPr>
          <p:nvPr>
            <p:ph type="title"/>
          </p:nvPr>
        </p:nvSpPr>
        <p:spPr/>
        <p:txBody>
          <a:bodyPr/>
          <a:lstStyle/>
          <a:p>
            <a:r>
              <a:rPr lang="nb-NO" dirty="0"/>
              <a:t>Plan for sesjon</a:t>
            </a:r>
            <a:endParaRPr lang="en-GB" dirty="0"/>
          </a:p>
        </p:txBody>
      </p:sp>
      <p:graphicFrame>
        <p:nvGraphicFramePr>
          <p:cNvPr id="5" name="Tabell 4">
            <a:extLst>
              <a:ext uri="{FF2B5EF4-FFF2-40B4-BE49-F238E27FC236}">
                <a16:creationId xmlns:a16="http://schemas.microsoft.com/office/drawing/2014/main" id="{36A17F62-44AA-45DB-B1F3-48305A451D45}"/>
              </a:ext>
            </a:extLst>
          </p:cNvPr>
          <p:cNvGraphicFramePr>
            <a:graphicFrameLocks noGrp="1"/>
          </p:cNvGraphicFramePr>
          <p:nvPr>
            <p:extLst>
              <p:ext uri="{D42A27DB-BD31-4B8C-83A1-F6EECF244321}">
                <p14:modId xmlns:p14="http://schemas.microsoft.com/office/powerpoint/2010/main" val="1141536342"/>
              </p:ext>
            </p:extLst>
          </p:nvPr>
        </p:nvGraphicFramePr>
        <p:xfrm>
          <a:off x="609600" y="1397000"/>
          <a:ext cx="7994848" cy="4192240"/>
        </p:xfrm>
        <a:graphic>
          <a:graphicData uri="http://schemas.openxmlformats.org/drawingml/2006/table">
            <a:tbl>
              <a:tblPr firstRow="1" bandRow="1">
                <a:tableStyleId>{21E4AEA4-8DFA-4A89-87EB-49C32662AFE0}</a:tableStyleId>
              </a:tblPr>
              <a:tblGrid>
                <a:gridCol w="4826496">
                  <a:extLst>
                    <a:ext uri="{9D8B030D-6E8A-4147-A177-3AD203B41FA5}">
                      <a16:colId xmlns:a16="http://schemas.microsoft.com/office/drawing/2014/main" val="2151803134"/>
                    </a:ext>
                  </a:extLst>
                </a:gridCol>
                <a:gridCol w="3168352">
                  <a:extLst>
                    <a:ext uri="{9D8B030D-6E8A-4147-A177-3AD203B41FA5}">
                      <a16:colId xmlns:a16="http://schemas.microsoft.com/office/drawing/2014/main" val="1685993018"/>
                    </a:ext>
                  </a:extLst>
                </a:gridCol>
              </a:tblGrid>
              <a:tr h="414118">
                <a:tc>
                  <a:txBody>
                    <a:bodyPr/>
                    <a:lstStyle/>
                    <a:p>
                      <a:r>
                        <a:rPr lang="nb-NO" dirty="0"/>
                        <a:t>Tittel </a:t>
                      </a:r>
                      <a:endParaRPr lang="en-GB" dirty="0"/>
                    </a:p>
                  </a:txBody>
                  <a:tcPr/>
                </a:tc>
                <a:tc>
                  <a:txBody>
                    <a:bodyPr/>
                    <a:lstStyle/>
                    <a:p>
                      <a:r>
                        <a:rPr lang="nb-NO" dirty="0"/>
                        <a:t>Innleder</a:t>
                      </a:r>
                      <a:endParaRPr lang="en-GB" dirty="0"/>
                    </a:p>
                  </a:txBody>
                  <a:tcPr/>
                </a:tc>
                <a:extLst>
                  <a:ext uri="{0D108BD9-81ED-4DB2-BD59-A6C34878D82A}">
                    <a16:rowId xmlns:a16="http://schemas.microsoft.com/office/drawing/2014/main" val="2906265629"/>
                  </a:ext>
                </a:extLst>
              </a:tr>
              <a:tr h="1021114">
                <a:tc>
                  <a:txBody>
                    <a:bodyPr/>
                    <a:lstStyle/>
                    <a:p>
                      <a:r>
                        <a:rPr lang="en-GB" sz="2000" dirty="0" err="1"/>
                        <a:t>Grønn</a:t>
                      </a:r>
                      <a:r>
                        <a:rPr lang="en-GB" sz="2000" dirty="0"/>
                        <a:t> </a:t>
                      </a:r>
                      <a:r>
                        <a:rPr lang="en-GB" sz="2000" dirty="0" err="1"/>
                        <a:t>strategi</a:t>
                      </a:r>
                      <a:r>
                        <a:rPr lang="en-GB" sz="2000" dirty="0"/>
                        <a:t> for Bergen – </a:t>
                      </a:r>
                      <a:r>
                        <a:rPr lang="en-GB" sz="2000" dirty="0" err="1"/>
                        <a:t>hvordan</a:t>
                      </a:r>
                      <a:r>
                        <a:rPr lang="en-GB" sz="2000" dirty="0"/>
                        <a:t> </a:t>
                      </a:r>
                      <a:r>
                        <a:rPr lang="en-GB" sz="2000" dirty="0" err="1"/>
                        <a:t>nå</a:t>
                      </a:r>
                      <a:r>
                        <a:rPr lang="en-GB" sz="2000" dirty="0"/>
                        <a:t> </a:t>
                      </a:r>
                      <a:r>
                        <a:rPr lang="en-GB" sz="2000" dirty="0" err="1"/>
                        <a:t>målene</a:t>
                      </a:r>
                      <a:r>
                        <a:rPr lang="en-GB" sz="2000" dirty="0"/>
                        <a:t> for å </a:t>
                      </a:r>
                      <a:r>
                        <a:rPr lang="en-GB" sz="2000" dirty="0" err="1"/>
                        <a:t>redusere</a:t>
                      </a:r>
                      <a:r>
                        <a:rPr lang="en-GB" sz="2000" dirty="0"/>
                        <a:t> </a:t>
                      </a:r>
                      <a:r>
                        <a:rPr lang="en-GB" sz="2000" dirty="0" err="1"/>
                        <a:t>klimagassutslipp</a:t>
                      </a:r>
                      <a:r>
                        <a:rPr lang="en-GB" sz="2000" dirty="0"/>
                        <a:t> </a:t>
                      </a:r>
                      <a:r>
                        <a:rPr lang="en-GB" sz="2000" dirty="0" err="1"/>
                        <a:t>fra</a:t>
                      </a:r>
                      <a:r>
                        <a:rPr lang="en-GB" sz="2000" dirty="0"/>
                        <a:t> </a:t>
                      </a:r>
                      <a:r>
                        <a:rPr lang="en-GB" sz="2000" dirty="0" err="1"/>
                        <a:t>transportsektoren</a:t>
                      </a:r>
                      <a:r>
                        <a:rPr lang="en-GB" sz="2000" dirty="0"/>
                        <a:t>?</a:t>
                      </a:r>
                    </a:p>
                  </a:txBody>
                  <a:tcPr/>
                </a:tc>
                <a:tc>
                  <a:txBody>
                    <a:bodyPr/>
                    <a:lstStyle/>
                    <a:p>
                      <a:r>
                        <a:rPr lang="en-GB" dirty="0"/>
                        <a:t>Eva Britt </a:t>
                      </a:r>
                      <a:r>
                        <a:rPr lang="en-GB" dirty="0" err="1"/>
                        <a:t>Isager</a:t>
                      </a:r>
                      <a:r>
                        <a:rPr lang="en-GB" dirty="0"/>
                        <a:t>, </a:t>
                      </a:r>
                      <a:r>
                        <a:rPr lang="en-GB" dirty="0" err="1"/>
                        <a:t>klimasjef</a:t>
                      </a:r>
                      <a:r>
                        <a:rPr lang="en-GB" dirty="0"/>
                        <a:t> Bergen </a:t>
                      </a:r>
                      <a:r>
                        <a:rPr lang="en-GB" dirty="0" err="1"/>
                        <a:t>Kommune</a:t>
                      </a:r>
                      <a:endParaRPr lang="en-GB" dirty="0"/>
                    </a:p>
                  </a:txBody>
                  <a:tcPr/>
                </a:tc>
                <a:extLst>
                  <a:ext uri="{0D108BD9-81ED-4DB2-BD59-A6C34878D82A}">
                    <a16:rowId xmlns:a16="http://schemas.microsoft.com/office/drawing/2014/main" val="3789367259"/>
                  </a:ext>
                </a:extLst>
              </a:tr>
              <a:tr h="1021114">
                <a:tc>
                  <a:txBody>
                    <a:bodyPr/>
                    <a:lstStyle/>
                    <a:p>
                      <a:r>
                        <a:rPr lang="en-GB" sz="2000" dirty="0" err="1"/>
                        <a:t>Bildeling</a:t>
                      </a:r>
                      <a:r>
                        <a:rPr lang="en-GB" sz="2000" dirty="0"/>
                        <a:t> </a:t>
                      </a:r>
                      <a:r>
                        <a:rPr lang="en-GB" sz="2000" dirty="0" err="1"/>
                        <a:t>og</a:t>
                      </a:r>
                      <a:r>
                        <a:rPr lang="en-GB" sz="2000" dirty="0"/>
                        <a:t> </a:t>
                      </a:r>
                      <a:r>
                        <a:rPr lang="en-GB" sz="2000" dirty="0" err="1"/>
                        <a:t>bærekraftig</a:t>
                      </a:r>
                      <a:r>
                        <a:rPr lang="en-GB" sz="2000" dirty="0"/>
                        <a:t> </a:t>
                      </a:r>
                      <a:r>
                        <a:rPr lang="en-GB" sz="2000" dirty="0" err="1"/>
                        <a:t>mobilitet</a:t>
                      </a:r>
                      <a:r>
                        <a:rPr lang="en-GB" sz="20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Elisabeth </a:t>
                      </a:r>
                      <a:r>
                        <a:rPr lang="en-GB" dirty="0" err="1"/>
                        <a:t>Svennevik</a:t>
                      </a:r>
                      <a:r>
                        <a:rPr lang="en-GB" dirty="0"/>
                        <a:t>. PhD Student TIK </a:t>
                      </a:r>
                      <a:r>
                        <a:rPr lang="en-GB" dirty="0" err="1"/>
                        <a:t>UiO</a:t>
                      </a:r>
                      <a:r>
                        <a:rPr lang="en-GB" dirty="0"/>
                        <a:t>. </a:t>
                      </a:r>
                    </a:p>
                    <a:p>
                      <a:endParaRPr lang="en-GB" dirty="0"/>
                    </a:p>
                  </a:txBody>
                  <a:tcPr/>
                </a:tc>
                <a:extLst>
                  <a:ext uri="{0D108BD9-81ED-4DB2-BD59-A6C34878D82A}">
                    <a16:rowId xmlns:a16="http://schemas.microsoft.com/office/drawing/2014/main" val="1441235937"/>
                  </a:ext>
                </a:extLst>
              </a:tr>
              <a:tr h="714780">
                <a:tc>
                  <a:txBody>
                    <a:bodyPr/>
                    <a:lstStyle/>
                    <a:p>
                      <a:r>
                        <a:rPr lang="en-GB" sz="2000" dirty="0" err="1"/>
                        <a:t>Fossilfri</a:t>
                      </a:r>
                      <a:r>
                        <a:rPr lang="en-GB" sz="2000" dirty="0"/>
                        <a:t> </a:t>
                      </a:r>
                      <a:r>
                        <a:rPr lang="en-GB" sz="2000" dirty="0" err="1"/>
                        <a:t>mobilitet</a:t>
                      </a:r>
                      <a:r>
                        <a:rPr lang="en-GB" sz="2000" dirty="0"/>
                        <a:t> </a:t>
                      </a:r>
                      <a:r>
                        <a:rPr lang="en-GB" sz="2000" dirty="0" err="1"/>
                        <a:t>i</a:t>
                      </a:r>
                      <a:r>
                        <a:rPr lang="en-GB" sz="2000" dirty="0"/>
                        <a:t> </a:t>
                      </a:r>
                      <a:r>
                        <a:rPr lang="en-GB" sz="2000" dirty="0" err="1"/>
                        <a:t>byene</a:t>
                      </a:r>
                      <a:r>
                        <a:rPr lang="en-GB" sz="2000" dirty="0"/>
                        <a:t>: </a:t>
                      </a:r>
                      <a:r>
                        <a:rPr lang="en-GB" sz="2000" dirty="0" err="1"/>
                        <a:t>Klimafotavtrykk</a:t>
                      </a:r>
                      <a:r>
                        <a:rPr lang="en-GB" sz="2000" dirty="0"/>
                        <a:t> </a:t>
                      </a:r>
                      <a:r>
                        <a:rPr lang="en-GB" sz="2000" dirty="0" err="1"/>
                        <a:t>fra</a:t>
                      </a:r>
                      <a:r>
                        <a:rPr lang="en-GB" sz="2000" dirty="0"/>
                        <a:t> Fossil vs </a:t>
                      </a:r>
                      <a:r>
                        <a:rPr lang="en-GB" sz="2000" dirty="0" err="1"/>
                        <a:t>Elbil</a:t>
                      </a:r>
                      <a:r>
                        <a:rPr lang="en-GB" sz="2000" dirty="0"/>
                        <a:t>. </a:t>
                      </a:r>
                    </a:p>
                  </a:txBody>
                  <a:tcPr/>
                </a:tc>
                <a:tc>
                  <a:txBody>
                    <a:bodyPr/>
                    <a:lstStyle/>
                    <a:p>
                      <a:r>
                        <a:rPr lang="en-GB" dirty="0"/>
                        <a:t>Linda </a:t>
                      </a:r>
                      <a:r>
                        <a:rPr lang="en-GB" dirty="0" err="1"/>
                        <a:t>Ellingsen</a:t>
                      </a:r>
                      <a:r>
                        <a:rPr lang="en-GB" dirty="0"/>
                        <a:t> NTNU</a:t>
                      </a:r>
                    </a:p>
                  </a:txBody>
                  <a:tcPr/>
                </a:tc>
                <a:extLst>
                  <a:ext uri="{0D108BD9-81ED-4DB2-BD59-A6C34878D82A}">
                    <a16:rowId xmlns:a16="http://schemas.microsoft.com/office/drawing/2014/main" val="1768899410"/>
                  </a:ext>
                </a:extLst>
              </a:tr>
              <a:tr h="1021114">
                <a:tc>
                  <a:txBody>
                    <a:bodyPr/>
                    <a:lstStyle/>
                    <a:p>
                      <a:r>
                        <a:rPr lang="en-GB" sz="2000" dirty="0"/>
                        <a:t>Instruments to achieve a long-term goal of almost zero emissions of greenhouse gases in city passenger transport</a:t>
                      </a:r>
                    </a:p>
                  </a:txBody>
                  <a:tcPr/>
                </a:tc>
                <a:tc>
                  <a:txBody>
                    <a:bodyPr/>
                    <a:lstStyle/>
                    <a:p>
                      <a:r>
                        <a:rPr lang="en-GB" dirty="0" err="1"/>
                        <a:t>Shiuy</a:t>
                      </a:r>
                      <a:r>
                        <a:rPr lang="en-GB" dirty="0"/>
                        <a:t> Yan, NHH</a:t>
                      </a:r>
                    </a:p>
                  </a:txBody>
                  <a:tcPr/>
                </a:tc>
                <a:extLst>
                  <a:ext uri="{0D108BD9-81ED-4DB2-BD59-A6C34878D82A}">
                    <a16:rowId xmlns:a16="http://schemas.microsoft.com/office/drawing/2014/main" val="9321314"/>
                  </a:ext>
                </a:extLst>
              </a:tr>
            </a:tbl>
          </a:graphicData>
        </a:graphic>
      </p:graphicFrame>
    </p:spTree>
    <p:extLst>
      <p:ext uri="{BB962C8B-B14F-4D97-AF65-F5344CB8AC3E}">
        <p14:creationId xmlns:p14="http://schemas.microsoft.com/office/powerpoint/2010/main" val="3323474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57E29F-8F52-4C6F-83BD-A80BC90EE69A}"/>
              </a:ext>
            </a:extLst>
          </p:cNvPr>
          <p:cNvSpPr>
            <a:spLocks noGrp="1"/>
          </p:cNvSpPr>
          <p:nvPr>
            <p:ph type="title"/>
          </p:nvPr>
        </p:nvSpPr>
        <p:spPr/>
        <p:txBody>
          <a:bodyPr/>
          <a:lstStyle/>
          <a:p>
            <a:r>
              <a:rPr lang="nb-NO" dirty="0"/>
              <a:t>Til diskusjon </a:t>
            </a:r>
            <a:endParaRPr lang="en-GB" dirty="0"/>
          </a:p>
        </p:txBody>
      </p:sp>
      <p:sp>
        <p:nvSpPr>
          <p:cNvPr id="3" name="Plassholder for innhold 2">
            <a:extLst>
              <a:ext uri="{FF2B5EF4-FFF2-40B4-BE49-F238E27FC236}">
                <a16:creationId xmlns:a16="http://schemas.microsoft.com/office/drawing/2014/main" id="{D1B38AF2-E5CC-4635-ABE6-4DB1BB39DC65}"/>
              </a:ext>
            </a:extLst>
          </p:cNvPr>
          <p:cNvSpPr>
            <a:spLocks noGrp="1"/>
          </p:cNvSpPr>
          <p:nvPr>
            <p:ph idx="1"/>
          </p:nvPr>
        </p:nvSpPr>
        <p:spPr/>
        <p:txBody>
          <a:bodyPr/>
          <a:lstStyle/>
          <a:p>
            <a:r>
              <a:rPr lang="nb-NO" dirty="0"/>
              <a:t>1. Innspill til innhold, gjennomføring og aktuelle problemsstillinger for </a:t>
            </a:r>
            <a:r>
              <a:rPr lang="nb-NO" dirty="0" err="1"/>
              <a:t>brukercaset</a:t>
            </a:r>
            <a:r>
              <a:rPr lang="nb-NO" dirty="0"/>
              <a:t> fossilfri mobilitet i byene </a:t>
            </a:r>
          </a:p>
          <a:p>
            <a:r>
              <a:rPr lang="nb-NO" dirty="0"/>
              <a:t>2. Identifisere relevante pågående prosjekt i og utenfor </a:t>
            </a:r>
            <a:r>
              <a:rPr lang="nb-NO" dirty="0" err="1"/>
              <a:t>CenSES</a:t>
            </a:r>
            <a:endParaRPr lang="nb-NO" dirty="0"/>
          </a:p>
          <a:p>
            <a:r>
              <a:rPr lang="nb-NO" dirty="0"/>
              <a:t>3. Innspill til innhold og hvem vi bør inviterer til seminar i Oslo om «fossilfri mobilitet i byene» </a:t>
            </a:r>
          </a:p>
          <a:p>
            <a:endParaRPr lang="nb-NO" dirty="0"/>
          </a:p>
          <a:p>
            <a:endParaRPr lang="nb-NO" dirty="0"/>
          </a:p>
          <a:p>
            <a:endParaRPr lang="en-GB" dirty="0"/>
          </a:p>
        </p:txBody>
      </p:sp>
    </p:spTree>
    <p:extLst>
      <p:ext uri="{BB962C8B-B14F-4D97-AF65-F5344CB8AC3E}">
        <p14:creationId xmlns:p14="http://schemas.microsoft.com/office/powerpoint/2010/main" val="4053084662"/>
      </p:ext>
    </p:extLst>
  </p:cSld>
  <p:clrMapOvr>
    <a:masterClrMapping/>
  </p:clrMapOvr>
</p:sld>
</file>

<file path=ppt/theme/theme1.xml><?xml version="1.0" encoding="utf-8"?>
<a:theme xmlns:a="http://schemas.openxmlformats.org/drawingml/2006/main" name="vestforsk">
  <a:themeElements>
    <a:clrScheme name="vestforsk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99"/>
      </a:hlink>
      <a:folHlink>
        <a:srgbClr val="B2B2B2"/>
      </a:folHlink>
    </a:clrScheme>
    <a:fontScheme name="vestfors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estfors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estfors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estfors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estfors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estfors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estfors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estfors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vestforsk 8">
        <a:dk1>
          <a:srgbClr val="000000"/>
        </a:dk1>
        <a:lt1>
          <a:srgbClr val="B2B2B2"/>
        </a:lt1>
        <a:dk2>
          <a:srgbClr val="000000"/>
        </a:dk2>
        <a:lt2>
          <a:srgbClr val="808080"/>
        </a:lt2>
        <a:accent1>
          <a:srgbClr val="00CC99"/>
        </a:accent1>
        <a:accent2>
          <a:srgbClr val="3333CC"/>
        </a:accent2>
        <a:accent3>
          <a:srgbClr val="D5D5D5"/>
        </a:accent3>
        <a:accent4>
          <a:srgbClr val="000000"/>
        </a:accent4>
        <a:accent5>
          <a:srgbClr val="AAE2CA"/>
        </a:accent5>
        <a:accent6>
          <a:srgbClr val="2D2DB9"/>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vestforsk 9">
        <a:dk1>
          <a:srgbClr val="000000"/>
        </a:dk1>
        <a:lt1>
          <a:srgbClr val="B2B2B2"/>
        </a:lt1>
        <a:dk2>
          <a:srgbClr val="000000"/>
        </a:dk2>
        <a:lt2>
          <a:srgbClr val="808080"/>
        </a:lt2>
        <a:accent1>
          <a:srgbClr val="00CC99"/>
        </a:accent1>
        <a:accent2>
          <a:srgbClr val="3333CC"/>
        </a:accent2>
        <a:accent3>
          <a:srgbClr val="D5D5D5"/>
        </a:accent3>
        <a:accent4>
          <a:srgbClr val="000000"/>
        </a:accent4>
        <a:accent5>
          <a:srgbClr val="AAE2CA"/>
        </a:accent5>
        <a:accent6>
          <a:srgbClr val="2D2DB9"/>
        </a:accent6>
        <a:hlink>
          <a:srgbClr val="35B1CB"/>
        </a:hlink>
        <a:folHlink>
          <a:srgbClr val="B2B2B2"/>
        </a:folHlink>
      </a:clrScheme>
      <a:clrMap bg1="lt1" tx1="dk1" bg2="lt2" tx2="dk2" accent1="accent1" accent2="accent2" accent3="accent3" accent4="accent4" accent5="accent5" accent6="accent6" hlink="hlink" folHlink="folHlink"/>
    </a:extraClrScheme>
    <a:extraClrScheme>
      <a:clrScheme name="vestforsk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5B1CB"/>
        </a:hlink>
        <a:folHlink>
          <a:srgbClr val="B2B2B2"/>
        </a:folHlink>
      </a:clrScheme>
      <a:clrMap bg1="lt1" tx1="dk1" bg2="lt2" tx2="dk2" accent1="accent1" accent2="accent2" accent3="accent3" accent4="accent4" accent5="accent5" accent6="accent6" hlink="hlink" folHlink="folHlink"/>
    </a:extraClrScheme>
    <a:extraClrScheme>
      <a:clrScheme name="vestforsk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vestforsk</Template>
  <TotalTime>10487</TotalTime>
  <Words>719</Words>
  <Application>Microsoft Office PowerPoint</Application>
  <PresentationFormat>Skjermfremvisning (4:3)</PresentationFormat>
  <Paragraphs>65</Paragraphs>
  <Slides>6</Slides>
  <Notes>4</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6</vt:i4>
      </vt:variant>
    </vt:vector>
  </HeadingPairs>
  <TitlesOfParts>
    <vt:vector size="9" baseType="lpstr">
      <vt:lpstr>Arial</vt:lpstr>
      <vt:lpstr>Times New Roman</vt:lpstr>
      <vt:lpstr>vestforsk</vt:lpstr>
      <vt:lpstr>Brukercase fossilfri mobilitet i norske byer</vt:lpstr>
      <vt:lpstr>Bakgrunn </vt:lpstr>
      <vt:lpstr>Metode</vt:lpstr>
      <vt:lpstr>Aktuelle problemstillinger </vt:lpstr>
      <vt:lpstr>Plan for sesjon</vt:lpstr>
      <vt:lpstr>Til diskusjon </vt:lpstr>
    </vt:vector>
  </TitlesOfParts>
  <Company>Vestlandsforsking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Tittel</dc:title>
  <dc:creator>Hans Jakob Walnum</dc:creator>
  <cp:lastModifiedBy>Hans Jakob Walnum</cp:lastModifiedBy>
  <cp:revision>857</cp:revision>
  <cp:lastPrinted>2017-04-11T11:03:19Z</cp:lastPrinted>
  <dcterms:created xsi:type="dcterms:W3CDTF">2009-01-26T07:16:24Z</dcterms:created>
  <dcterms:modified xsi:type="dcterms:W3CDTF">2017-08-24T09:56:52Z</dcterms:modified>
</cp:coreProperties>
</file>