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59" r:id="rId2"/>
    <p:sldMasterId id="2147483680" r:id="rId3"/>
  </p:sldMasterIdLst>
  <p:notesMasterIdLst>
    <p:notesMasterId r:id="rId22"/>
  </p:notesMasterIdLst>
  <p:sldIdLst>
    <p:sldId id="308" r:id="rId4"/>
    <p:sldId id="355" r:id="rId5"/>
    <p:sldId id="356" r:id="rId6"/>
    <p:sldId id="364" r:id="rId7"/>
    <p:sldId id="337" r:id="rId8"/>
    <p:sldId id="363" r:id="rId9"/>
    <p:sldId id="341" r:id="rId10"/>
    <p:sldId id="359" r:id="rId11"/>
    <p:sldId id="360" r:id="rId12"/>
    <p:sldId id="336" r:id="rId13"/>
    <p:sldId id="347" r:id="rId14"/>
    <p:sldId id="352" r:id="rId15"/>
    <p:sldId id="342" r:id="rId16"/>
    <p:sldId id="285" r:id="rId17"/>
    <p:sldId id="349" r:id="rId18"/>
    <p:sldId id="339" r:id="rId19"/>
    <p:sldId id="365" r:id="rId20"/>
    <p:sldId id="268" r:id="rId21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3C65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89630" autoAdjust="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8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6211" y="1916832"/>
            <a:ext cx="11239578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76211" y="1142984"/>
            <a:ext cx="11239579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48951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 smtClean="0"/>
              <a:t>Sett inn </a:t>
            </a:r>
            <a:r>
              <a:rPr lang="en-GB" dirty="0" err="1" smtClean="0"/>
              <a:t>bilde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menyen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“Sett inn/insert” -&gt; “</a:t>
            </a:r>
            <a:r>
              <a:rPr lang="en-GB" dirty="0" err="1" smtClean="0"/>
              <a:t>Bilde</a:t>
            </a:r>
            <a:r>
              <a:rPr lang="en-GB" dirty="0" smtClean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chemeClr val="bg1">
              <a:alpha val="85000"/>
            </a:scheme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smtClean="0"/>
              <a:t>Ola Nordmann</a:t>
            </a:r>
          </a:p>
          <a:p>
            <a:pPr lvl="0"/>
            <a:r>
              <a:rPr lang="nb-NO" dirty="0" err="1" smtClean="0"/>
              <a:t>Month</a:t>
            </a:r>
            <a:r>
              <a:rPr lang="nb-NO" dirty="0" smtClean="0"/>
              <a:t>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1930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smtClean="0"/>
              <a:t>Ola Nordmann</a:t>
            </a:r>
          </a:p>
          <a:p>
            <a:pPr lvl="0"/>
            <a:r>
              <a:rPr lang="nb-NO" dirty="0" err="1" smtClean="0"/>
              <a:t>Month</a:t>
            </a:r>
            <a:r>
              <a:rPr lang="nb-NO" dirty="0" smtClean="0"/>
              <a:t>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9050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3C6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>
              <a:solidFill>
                <a:srgbClr val="00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4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94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 dirty="0">
              <a:solidFill>
                <a:srgbClr val="00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1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3C6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>
              <a:solidFill>
                <a:srgbClr val="003C65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52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3C6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>
              <a:solidFill>
                <a:srgbClr val="003C65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65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3C6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>
              <a:solidFill>
                <a:srgbClr val="00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82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srgbClr val="003C65"/>
                </a:solidFill>
              </a:rPr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3C6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>
              <a:solidFill>
                <a:srgbClr val="00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82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6211" y="1916832"/>
            <a:ext cx="11239578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smtClean="0">
                <a:solidFill>
                  <a:srgbClr val="003C65"/>
                </a:solidFill>
              </a:rPr>
              <a:pPr/>
              <a:t>‹#›</a:t>
            </a:fld>
            <a:endParaRPr lang="en-GB">
              <a:solidFill>
                <a:srgbClr val="003C65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76211" y="1142984"/>
            <a:ext cx="11239579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1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53" r:id="rId9"/>
    <p:sldLayoutId id="2147483654" r:id="rId10"/>
    <p:sldLayoutId id="2147483655" r:id="rId11"/>
    <p:sldLayoutId id="214748367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67" r:id="rId7"/>
    <p:sldLayoutId id="2147483672" r:id="rId8"/>
    <p:sldLayoutId id="2147483675" r:id="rId9"/>
    <p:sldLayoutId id="2147483677" r:id="rId10"/>
    <p:sldLayoutId id="2147483668" r:id="rId11"/>
    <p:sldLayoutId id="214748366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>
                <a:solidFill>
                  <a:srgbClr val="003C65"/>
                </a:solidFill>
              </a:rPr>
              <a:t>Month</a:t>
            </a:r>
            <a:r>
              <a:rPr lang="nb-NO" dirty="0">
                <a:solidFill>
                  <a:srgbClr val="003C65"/>
                </a:solidFill>
              </a:rPr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>
              <a:solidFill>
                <a:srgbClr val="003C6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>
                <a:solidFill>
                  <a:srgbClr val="003C65"/>
                </a:solidFill>
              </a:rPr>
              <a:pPr/>
              <a:t>‹#›</a:t>
            </a:fld>
            <a:endParaRPr lang="nb-NO" dirty="0">
              <a:solidFill>
                <a:srgbClr val="003C65"/>
              </a:solidFill>
            </a:endParaRP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rgbClr val="003C65"/>
                </a:solidFill>
              </a:rPr>
              <a:t>Klikk</a:t>
            </a:r>
            <a:r>
              <a:rPr lang="en-GB" sz="2000" dirty="0">
                <a:solidFill>
                  <a:srgbClr val="003C65"/>
                </a:solidFill>
              </a:rPr>
              <a:t> for å </a:t>
            </a:r>
            <a:r>
              <a:rPr lang="en-GB" sz="2000" dirty="0" err="1">
                <a:solidFill>
                  <a:srgbClr val="003C65"/>
                </a:solidFill>
              </a:rPr>
              <a:t>redigere</a:t>
            </a:r>
            <a:r>
              <a:rPr lang="en-GB" sz="2000" dirty="0">
                <a:solidFill>
                  <a:srgbClr val="003C65"/>
                </a:solidFill>
              </a:rPr>
              <a:t> </a:t>
            </a:r>
            <a:r>
              <a:rPr lang="en-GB" sz="2000" dirty="0" err="1">
                <a:solidFill>
                  <a:srgbClr val="003C65"/>
                </a:solidFill>
              </a:rPr>
              <a:t>tekst</a:t>
            </a:r>
            <a:endParaRPr lang="en-GB" sz="2000" dirty="0">
              <a:solidFill>
                <a:srgbClr val="003C65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07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ndinavianhydrogen.org/wp-content/uploads/2016/11/2_Manfred-Waidhas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2703153" y="1793824"/>
            <a:ext cx="8650091" cy="2792285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GB" sz="4000" b="1" dirty="0">
                <a:solidFill>
                  <a:srgbClr val="003C65"/>
                </a:solidFill>
              </a:rPr>
              <a:t>Hydrogen value </a:t>
            </a:r>
            <a:r>
              <a:rPr lang="en-GB" sz="4000" b="1" dirty="0" smtClean="0">
                <a:solidFill>
                  <a:srgbClr val="003C65"/>
                </a:solidFill>
              </a:rPr>
              <a:t>chains – scale </a:t>
            </a:r>
            <a:r>
              <a:rPr lang="en-GB" sz="4000" b="1" dirty="0">
                <a:solidFill>
                  <a:srgbClr val="003C65"/>
                </a:solidFill>
              </a:rPr>
              <a:t>and </a:t>
            </a:r>
            <a:r>
              <a:rPr lang="en-GB" sz="4000" b="1" dirty="0" smtClean="0">
                <a:solidFill>
                  <a:srgbClr val="003C65"/>
                </a:solidFill>
              </a:rPr>
              <a:t>potential</a:t>
            </a:r>
          </a:p>
          <a:p>
            <a:r>
              <a:rPr lang="en-GB" sz="2000" dirty="0" smtClean="0">
                <a:solidFill>
                  <a:srgbClr val="003C65"/>
                </a:solidFill>
              </a:rPr>
              <a:t>David Berstad</a:t>
            </a:r>
            <a:r>
              <a:rPr lang="en-GB" sz="2000" baseline="30000" dirty="0">
                <a:solidFill>
                  <a:srgbClr val="003C65"/>
                </a:solidFill>
              </a:rPr>
              <a:t/>
            </a:r>
            <a:br>
              <a:rPr lang="en-GB" sz="2000" baseline="30000" dirty="0">
                <a:solidFill>
                  <a:srgbClr val="003C65"/>
                </a:solidFill>
              </a:rPr>
            </a:br>
            <a:r>
              <a:rPr lang="en-GB" sz="1400" dirty="0" smtClean="0">
                <a:solidFill>
                  <a:srgbClr val="003C65"/>
                </a:solidFill>
              </a:rPr>
              <a:t>SINTEF </a:t>
            </a:r>
            <a:r>
              <a:rPr lang="en-GB" sz="1400" dirty="0">
                <a:solidFill>
                  <a:srgbClr val="003C65"/>
                </a:solidFill>
              </a:rPr>
              <a:t>Energy </a:t>
            </a:r>
            <a:r>
              <a:rPr lang="en-GB" sz="1400" dirty="0" smtClean="0">
                <a:solidFill>
                  <a:srgbClr val="003C65"/>
                </a:solidFill>
              </a:rPr>
              <a:t>Research</a:t>
            </a:r>
            <a:r>
              <a:rPr lang="en-GB" sz="1400" dirty="0">
                <a:solidFill>
                  <a:srgbClr val="003C65"/>
                </a:solidFill>
              </a:rPr>
              <a:t/>
            </a:r>
            <a:br>
              <a:rPr lang="en-GB" sz="1400" dirty="0">
                <a:solidFill>
                  <a:srgbClr val="003C65"/>
                </a:solidFill>
              </a:rPr>
            </a:br>
            <a:endParaRPr lang="nb-NO" sz="1800" dirty="0">
              <a:solidFill>
                <a:srgbClr val="003C65"/>
              </a:solidFill>
            </a:endParaRPr>
          </a:p>
          <a:p>
            <a:r>
              <a:rPr lang="en-GB" sz="2000" dirty="0" err="1" smtClean="0">
                <a:solidFill>
                  <a:srgbClr val="003C65"/>
                </a:solidFill>
              </a:rPr>
              <a:t>CenSES-samling</a:t>
            </a:r>
            <a:endParaRPr lang="nb-NO" sz="2000" dirty="0">
              <a:solidFill>
                <a:srgbClr val="003C65"/>
              </a:solidFill>
            </a:endParaRPr>
          </a:p>
          <a:p>
            <a:r>
              <a:rPr lang="nb-NO" sz="2000" dirty="0" smtClean="0">
                <a:solidFill>
                  <a:srgbClr val="003C65"/>
                </a:solidFill>
              </a:rPr>
              <a:t>Hell, 24. august 2017</a:t>
            </a:r>
            <a:endParaRPr lang="en-GB" sz="2000" dirty="0">
              <a:solidFill>
                <a:srgbClr val="00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Primary</a:t>
            </a:r>
            <a:r>
              <a:rPr lang="nb-NO" dirty="0" smtClean="0"/>
              <a:t> energy </a:t>
            </a:r>
            <a:r>
              <a:rPr lang="nb-NO" dirty="0" err="1" smtClean="0"/>
              <a:t>sources</a:t>
            </a:r>
            <a:r>
              <a:rPr lang="nb-NO" dirty="0" smtClean="0"/>
              <a:t> in Norway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10</a:t>
            </a:fld>
            <a:endParaRPr lang="nb-NO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815723" y="6440448"/>
            <a:ext cx="4577052" cy="5399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36" indent="0">
              <a:buNone/>
            </a:pPr>
            <a:r>
              <a:rPr lang="en-GB" sz="1600" dirty="0" smtClean="0">
                <a:solidFill>
                  <a:schemeClr val="tx2"/>
                </a:solidFill>
              </a:rPr>
              <a:t>Data source: Statistics Norway, Norsk Petroleum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" y="1669514"/>
            <a:ext cx="8276657" cy="47709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xy" algn="bl"/>
          </a:blipFill>
        </p:spPr>
      </p:pic>
      <p:sp>
        <p:nvSpPr>
          <p:cNvPr id="12" name="TextBox 11"/>
          <p:cNvSpPr txBox="1"/>
          <p:nvPr/>
        </p:nvSpPr>
        <p:spPr>
          <a:xfrm rot="1332225">
            <a:off x="4386263" y="2528887"/>
            <a:ext cx="250031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Oil, NGL, </a:t>
            </a:r>
            <a:r>
              <a:rPr lang="nb-NO" dirty="0" err="1" smtClean="0"/>
              <a:t>condensate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20911618">
            <a:off x="3458375" y="3524227"/>
            <a:ext cx="250031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Natural gas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6258" y="5054337"/>
            <a:ext cx="250031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Hydropower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4964" y="5534214"/>
            <a:ext cx="143680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Wind power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8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Primary</a:t>
            </a:r>
            <a:r>
              <a:rPr lang="nb-NO" dirty="0" smtClean="0"/>
              <a:t> energy </a:t>
            </a:r>
            <a:r>
              <a:rPr lang="nb-NO" dirty="0" err="1" smtClean="0"/>
              <a:t>sources</a:t>
            </a:r>
            <a:r>
              <a:rPr lang="nb-NO" dirty="0" smtClean="0"/>
              <a:t> in Norway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11</a:t>
            </a:fld>
            <a:endParaRPr lang="nb-NO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815723" y="6440448"/>
            <a:ext cx="4577052" cy="5399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1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36" indent="0">
              <a:buNone/>
            </a:pPr>
            <a:r>
              <a:rPr lang="en-GB" sz="1600" dirty="0" smtClean="0">
                <a:solidFill>
                  <a:schemeClr val="tx2"/>
                </a:solidFill>
              </a:rPr>
              <a:t>Data source: Statistics Norway, Norsk Petroleum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43" y="1814609"/>
            <a:ext cx="8024947" cy="4625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4763" y="1651941"/>
            <a:ext cx="250031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Oil, NGL, </a:t>
            </a:r>
            <a:r>
              <a:rPr lang="nb-NO" dirty="0" err="1" smtClean="0"/>
              <a:t>condensate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07602" y="2227683"/>
            <a:ext cx="139697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Natural gas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3327" y="2596887"/>
            <a:ext cx="1403467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Hydropower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6659" y="3953805"/>
            <a:ext cx="143680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Wind power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3" y="218975"/>
            <a:ext cx="6399118" cy="1380687"/>
          </a:xfrm>
        </p:spPr>
        <p:txBody>
          <a:bodyPr/>
          <a:lstStyle/>
          <a:p>
            <a:r>
              <a:rPr lang="en-GB" sz="3600" dirty="0"/>
              <a:t>Motivation for </a:t>
            </a:r>
            <a:r>
              <a:rPr lang="en-GB" sz="3600" dirty="0" smtClean="0"/>
              <a:t>potential hydrogen </a:t>
            </a:r>
            <a:r>
              <a:rPr lang="en-GB" sz="3600" dirty="0"/>
              <a:t>export from Norway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12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262" y="341145"/>
            <a:ext cx="4396737" cy="529980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76211" y="1773957"/>
            <a:ext cx="9172614" cy="4560168"/>
          </a:xfrm>
          <a:prstGeom prst="rect">
            <a:avLst/>
          </a:prstGeom>
        </p:spPr>
        <p:txBody>
          <a:bodyPr/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Vast </a:t>
            </a:r>
            <a:r>
              <a:rPr lang="en-GB" sz="2000" dirty="0" smtClean="0"/>
              <a:t>energy resources, especially from natural gas, oil and hydro power</a:t>
            </a:r>
          </a:p>
          <a:p>
            <a:r>
              <a:rPr lang="en-GB" sz="2000" dirty="0" smtClean="0"/>
              <a:t>The potential for wind power generation is </a:t>
            </a:r>
            <a:r>
              <a:rPr lang="en-GB" sz="2000" dirty="0" smtClean="0"/>
              <a:t>high, </a:t>
            </a:r>
            <a:r>
              <a:rPr lang="en-GB" sz="2000" dirty="0" smtClean="0"/>
              <a:t>particularly in remote areas</a:t>
            </a:r>
          </a:p>
          <a:p>
            <a:r>
              <a:rPr lang="en-GB" sz="2000" dirty="0" smtClean="0"/>
              <a:t>Potential benefits from liquid hydrogen export: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Potentially reducing the need for extensive</a:t>
            </a:r>
          </a:p>
          <a:p>
            <a:pPr lvl="2"/>
            <a:r>
              <a:rPr lang="en-GB" sz="2000" dirty="0" smtClean="0"/>
              <a:t>power transmission capacity upgrades in remote areas</a:t>
            </a:r>
          </a:p>
          <a:p>
            <a:pPr lvl="2"/>
            <a:r>
              <a:rPr lang="en-GB" sz="2000" dirty="0" smtClean="0"/>
              <a:t>gas transport pipelines in remote areas (Barents Sea)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Decarbonisation of fossil energy resources with CCS</a:t>
            </a:r>
          </a:p>
          <a:p>
            <a:pPr lvl="2"/>
            <a:r>
              <a:rPr lang="en-GB" sz="2000" dirty="0" smtClean="0"/>
              <a:t>Storage already demonstrated on the Norwegian shelf</a:t>
            </a:r>
          </a:p>
          <a:p>
            <a:pPr lvl="2"/>
            <a:r>
              <a:rPr lang="en-GB" sz="2000" dirty="0" smtClean="0"/>
              <a:t>Potential for synergies and cost splitting with other CCS projects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Strategic diversification of customer base for Norwegian energy resources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91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556547"/>
            <a:ext cx="9001711" cy="926662"/>
          </a:xfrm>
        </p:spPr>
        <p:txBody>
          <a:bodyPr/>
          <a:lstStyle/>
          <a:p>
            <a:r>
              <a:rPr lang="nb-NO" dirty="0" smtClean="0"/>
              <a:t>Japanese </a:t>
            </a:r>
            <a:r>
              <a:rPr lang="nb-NO" dirty="0" err="1" smtClean="0"/>
              <a:t>ambitions</a:t>
            </a:r>
            <a:r>
              <a:rPr lang="nb-NO" dirty="0" smtClean="0"/>
              <a:t> for LH</a:t>
            </a:r>
            <a:r>
              <a:rPr lang="nb-NO" baseline="-25000" dirty="0" smtClean="0"/>
              <a:t>2</a:t>
            </a:r>
            <a:r>
              <a:rPr lang="nb-NO" dirty="0" smtClean="0"/>
              <a:t> import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13</a:t>
            </a:fld>
            <a:endParaRPr lang="nb-NO"/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954182" y="2000175"/>
            <a:ext cx="5765249" cy="41196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Pilot hydrogen </a:t>
            </a:r>
            <a:r>
              <a:rPr lang="en-GB" b="1" dirty="0" smtClean="0">
                <a:solidFill>
                  <a:schemeClr val="tx2"/>
                </a:solidFill>
              </a:rPr>
              <a:t>chain (Target: 2020)</a:t>
            </a:r>
            <a:endParaRPr lang="en-GB" b="1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Hydrogen production and liquefaction </a:t>
            </a:r>
            <a:r>
              <a:rPr lang="en-GB" sz="2000" dirty="0" smtClean="0">
                <a:solidFill>
                  <a:schemeClr val="tx2"/>
                </a:solidFill>
              </a:rPr>
              <a:t>rate: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Possibly </a:t>
            </a:r>
            <a:r>
              <a:rPr lang="en-GB" sz="1600" dirty="0">
                <a:solidFill>
                  <a:schemeClr val="tx2"/>
                </a:solidFill>
              </a:rPr>
              <a:t>around 10 </a:t>
            </a:r>
            <a:r>
              <a:rPr lang="en-GB" sz="1600" dirty="0" smtClean="0">
                <a:solidFill>
                  <a:schemeClr val="tx2"/>
                </a:solidFill>
              </a:rPr>
              <a:t>tons/day</a:t>
            </a:r>
            <a:endParaRPr lang="en-GB" sz="16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Pilot ship with 2500 </a:t>
            </a:r>
            <a:r>
              <a:rPr lang="en-GB" sz="2000" dirty="0">
                <a:solidFill>
                  <a:schemeClr val="tx2"/>
                </a:solidFill>
              </a:rPr>
              <a:t>m</a:t>
            </a:r>
            <a:r>
              <a:rPr lang="en-GB" sz="2000" baseline="30000" dirty="0">
                <a:solidFill>
                  <a:schemeClr val="tx2"/>
                </a:solidFill>
              </a:rPr>
              <a:t>3</a:t>
            </a:r>
            <a:r>
              <a:rPr lang="en-GB" sz="2000" dirty="0">
                <a:solidFill>
                  <a:schemeClr val="tx2"/>
                </a:solidFill>
              </a:rPr>
              <a:t> cargo space</a:t>
            </a:r>
          </a:p>
          <a:p>
            <a:pPr marL="0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Full-scale </a:t>
            </a:r>
            <a:r>
              <a:rPr lang="en-GB" b="1" dirty="0">
                <a:solidFill>
                  <a:schemeClr val="tx2"/>
                </a:solidFill>
              </a:rPr>
              <a:t>hydrogen chain</a:t>
            </a:r>
          </a:p>
          <a:p>
            <a:r>
              <a:rPr lang="en-GB" sz="2000" dirty="0">
                <a:solidFill>
                  <a:schemeClr val="tx2"/>
                </a:solidFill>
              </a:rPr>
              <a:t>Target hydrogen production and liquefaction </a:t>
            </a:r>
            <a:r>
              <a:rPr lang="en-GB" sz="2000" dirty="0" smtClean="0">
                <a:solidFill>
                  <a:schemeClr val="tx2"/>
                </a:solidFill>
              </a:rPr>
              <a:t>rate: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770 tons/day</a:t>
            </a:r>
            <a:endParaRPr lang="en-GB" sz="16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Prospective carrier: 160 </a:t>
            </a:r>
            <a:r>
              <a:rPr lang="en-GB" sz="2000" dirty="0">
                <a:solidFill>
                  <a:schemeClr val="tx2"/>
                </a:solidFill>
              </a:rPr>
              <a:t>000 m</a:t>
            </a:r>
            <a:r>
              <a:rPr lang="en-GB" sz="2000" baseline="30000" dirty="0">
                <a:solidFill>
                  <a:schemeClr val="tx2"/>
                </a:solidFill>
              </a:rPr>
              <a:t>3</a:t>
            </a:r>
            <a:r>
              <a:rPr lang="en-GB" sz="2000" dirty="0">
                <a:solidFill>
                  <a:schemeClr val="tx2"/>
                </a:solidFill>
              </a:rPr>
              <a:t> cargo space</a:t>
            </a:r>
          </a:p>
        </p:txBody>
      </p:sp>
      <p:pic>
        <p:nvPicPr>
          <p:cNvPr id="6" name="Picture 2" descr="http://www.motorship.com/__data/assets/image/0008/967517/LH2-Car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14" y="4123326"/>
            <a:ext cx="3168352" cy="23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otorship.com/__data/assets/image/0007/967516/LH2-Carrierpilot_edit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14" y="1542678"/>
            <a:ext cx="3180847" cy="22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1814" y="350327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Source: Kawasaki Heavy Industries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1814" y="6119805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Source: Kawasaki Heavy Industries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9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14</a:t>
            </a:fld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954182" y="421437"/>
            <a:ext cx="9967103" cy="93441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>
            <a:lvl1pPr algn="l" defTabSz="91453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The Hyper </a:t>
            </a:r>
            <a:r>
              <a:rPr lang="nb-NO" dirty="0" err="1" smtClean="0"/>
              <a:t>project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767899" y="1693636"/>
            <a:ext cx="8633471" cy="1969766"/>
          </a:xfrm>
        </p:spPr>
        <p:txBody>
          <a:bodyPr/>
          <a:lstStyle/>
          <a:p>
            <a:r>
              <a:rPr lang="en-GB" sz="2000" dirty="0"/>
              <a:t>Startup in May 2016. Duration: 2016–2019</a:t>
            </a:r>
          </a:p>
          <a:p>
            <a:r>
              <a:rPr lang="en-GB" sz="2000" dirty="0"/>
              <a:t>Budget: 20 MNOK</a:t>
            </a:r>
          </a:p>
          <a:p>
            <a:r>
              <a:rPr lang="en-GB" sz="2000" dirty="0" smtClean="0"/>
              <a:t>Topic: Large-scale </a:t>
            </a:r>
            <a:r>
              <a:rPr lang="en-GB" sz="2000" dirty="0"/>
              <a:t>hydrogen production and liquefaction in Norway</a:t>
            </a:r>
          </a:p>
          <a:p>
            <a:pPr lvl="1"/>
            <a:r>
              <a:rPr lang="en-GB" sz="2000" dirty="0"/>
              <a:t>From natural gas with CO</a:t>
            </a:r>
            <a:r>
              <a:rPr lang="en-GB" sz="2000" baseline="-25000" dirty="0"/>
              <a:t>2</a:t>
            </a:r>
            <a:r>
              <a:rPr lang="en-GB" sz="2000" dirty="0"/>
              <a:t> capture</a:t>
            </a:r>
          </a:p>
          <a:p>
            <a:pPr lvl="1"/>
            <a:r>
              <a:rPr lang="en-GB" sz="2000" dirty="0"/>
              <a:t>From renewable energy sources (wind power and hydropower)</a:t>
            </a:r>
          </a:p>
          <a:p>
            <a:r>
              <a:rPr lang="en-GB" sz="2000" dirty="0"/>
              <a:t>Networking and contact establishment in Japan and Europe</a:t>
            </a:r>
          </a:p>
          <a:p>
            <a:pPr marL="180036" indent="0">
              <a:buNone/>
            </a:pPr>
            <a:endParaRPr lang="nb-NO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14" y="4889548"/>
            <a:ext cx="3206176" cy="857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5" y="5911693"/>
            <a:ext cx="1230589" cy="615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43" y="5746809"/>
            <a:ext cx="5429932" cy="1097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7" y="5921054"/>
            <a:ext cx="1468299" cy="623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" y="4480653"/>
            <a:ext cx="2425716" cy="1148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543" y="4424138"/>
            <a:ext cx="1455353" cy="1322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26" y="243444"/>
            <a:ext cx="3862646" cy="1726287"/>
          </a:xfrm>
          <a:prstGeom prst="rect">
            <a:avLst/>
          </a:prstGeom>
        </p:spPr>
      </p:pic>
      <p:pic>
        <p:nvPicPr>
          <p:cNvPr id="16" name="図 1" descr="http://10.10.0.26/iae-hp/etdb/manual/logo/lm2p_e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736" y="3812945"/>
            <a:ext cx="2069208" cy="72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36" y="3168521"/>
            <a:ext cx="1965898" cy="507393"/>
          </a:xfrm>
          <a:prstGeom prst="rect">
            <a:avLst/>
          </a:prstGeom>
        </p:spPr>
      </p:pic>
      <p:pic>
        <p:nvPicPr>
          <p:cNvPr id="18" name="Picture 2" descr="http://info.sintef.no/ny_grafisk_profil/Ny%20grafisk%20profil/Profilmanual%20SINTEF/SINTEF%20Logo/SINTEF%20standardlogo/logo-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736" y="2148700"/>
            <a:ext cx="2189097" cy="10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15</a:t>
            </a:fld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954182" y="421437"/>
            <a:ext cx="9967103" cy="93441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>
            <a:lvl1pPr algn="l" defTabSz="91453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The Hyper </a:t>
            </a:r>
            <a:r>
              <a:rPr lang="nb-NO" dirty="0" err="1" smtClean="0"/>
              <a:t>concept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49" y="1683782"/>
            <a:ext cx="7192461" cy="49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553212"/>
            <a:ext cx="9001711" cy="1596130"/>
          </a:xfrm>
        </p:spPr>
        <p:txBody>
          <a:bodyPr/>
          <a:lstStyle/>
          <a:p>
            <a:r>
              <a:rPr lang="nb-NO" dirty="0" smtClean="0"/>
              <a:t>Hydrogen </a:t>
            </a:r>
            <a:r>
              <a:rPr lang="nb-NO" dirty="0" err="1" smtClean="0"/>
              <a:t>source</a:t>
            </a:r>
            <a:r>
              <a:rPr lang="nb-NO" dirty="0" smtClean="0"/>
              <a:t>.</a:t>
            </a:r>
            <a:br>
              <a:rPr lang="nb-NO" dirty="0" smtClean="0"/>
            </a:br>
            <a:r>
              <a:rPr lang="nb-NO" dirty="0" smtClean="0"/>
              <a:t>Our </a:t>
            </a:r>
            <a:r>
              <a:rPr lang="nb-NO" dirty="0" err="1" smtClean="0"/>
              <a:t>view</a:t>
            </a:r>
            <a:r>
              <a:rPr lang="nb-NO" dirty="0" smtClean="0"/>
              <a:t> (2015)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2880865"/>
            <a:ext cx="4725473" cy="3519935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 smtClean="0"/>
              <a:t>"(…) to </a:t>
            </a:r>
            <a:r>
              <a:rPr lang="nb-NO" sz="3200" dirty="0" err="1" smtClean="0"/>
              <a:t>combine</a:t>
            </a:r>
            <a:r>
              <a:rPr lang="nb-NO" sz="3200" dirty="0" smtClean="0"/>
              <a:t> </a:t>
            </a:r>
            <a:r>
              <a:rPr lang="nb-NO" sz="3200" dirty="0" err="1" smtClean="0"/>
              <a:t>electrolysis</a:t>
            </a:r>
            <a:r>
              <a:rPr lang="nb-NO" sz="3200" dirty="0" smtClean="0"/>
              <a:t> and production from </a:t>
            </a:r>
            <a:r>
              <a:rPr lang="nb-NO" sz="3200" dirty="0" err="1" smtClean="0"/>
              <a:t>natural</a:t>
            </a:r>
            <a:r>
              <a:rPr lang="nb-NO" sz="3200" dirty="0" smtClean="0"/>
              <a:t> gas, e.g. </a:t>
            </a:r>
            <a:r>
              <a:rPr lang="nb-NO" sz="3200" dirty="0" err="1" smtClean="0"/>
              <a:t>with</a:t>
            </a:r>
            <a:r>
              <a:rPr lang="nb-NO" sz="3200" dirty="0" smtClean="0"/>
              <a:t> 1/3 from </a:t>
            </a:r>
            <a:r>
              <a:rPr lang="nb-NO" sz="3200" dirty="0" err="1" smtClean="0"/>
              <a:t>electrolysis</a:t>
            </a:r>
            <a:r>
              <a:rPr lang="nb-NO" sz="3200" dirty="0" smtClean="0"/>
              <a:t> in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long</a:t>
            </a:r>
            <a:r>
              <a:rPr lang="nb-NO" sz="3200" dirty="0" smtClean="0"/>
              <a:t> run. This </a:t>
            </a:r>
            <a:r>
              <a:rPr lang="nb-NO" sz="3200" dirty="0" err="1" smtClean="0"/>
              <a:t>balance</a:t>
            </a:r>
            <a:r>
              <a:rPr lang="nb-NO" sz="3200" dirty="0" smtClean="0"/>
              <a:t> </a:t>
            </a:r>
            <a:r>
              <a:rPr lang="nb-NO" sz="3200" dirty="0" err="1" smtClean="0"/>
              <a:t>can</a:t>
            </a:r>
            <a:r>
              <a:rPr lang="nb-NO" sz="3200" dirty="0" smtClean="0"/>
              <a:t> be </a:t>
            </a:r>
            <a:r>
              <a:rPr lang="nb-NO" sz="3200" dirty="0" err="1" smtClean="0"/>
              <a:t>changed</a:t>
            </a:r>
            <a:r>
              <a:rPr lang="nb-NO" sz="3200" dirty="0" smtClean="0"/>
              <a:t> over time (…)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4" y="359448"/>
            <a:ext cx="6236057" cy="6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clarifications</a:t>
            </a:r>
            <a:r>
              <a:rPr lang="nb-NO" dirty="0" smtClean="0"/>
              <a:t> to make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82" y="2085975"/>
            <a:ext cx="9001711" cy="4034791"/>
          </a:xfrm>
        </p:spPr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scale</a:t>
            </a:r>
            <a:r>
              <a:rPr lang="nb-NO" dirty="0" smtClean="0"/>
              <a:t> of </a:t>
            </a:r>
            <a:r>
              <a:rPr lang="nb-NO" dirty="0" err="1" smtClean="0"/>
              <a:t>the</a:t>
            </a:r>
            <a:r>
              <a:rPr lang="nb-NO" dirty="0" smtClean="0"/>
              <a:t> hydrogen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chain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kW? MW? GW?</a:t>
            </a:r>
          </a:p>
          <a:p>
            <a:r>
              <a:rPr lang="nb-NO" dirty="0" smtClean="0"/>
              <a:t>Location of production and consumption?</a:t>
            </a:r>
          </a:p>
          <a:p>
            <a:pPr lvl="1"/>
            <a:r>
              <a:rPr lang="nb-NO" dirty="0" smtClean="0"/>
              <a:t>1-1? 1-N N-1?</a:t>
            </a:r>
          </a:p>
          <a:p>
            <a:r>
              <a:rPr lang="nb-NO" dirty="0" smtClean="0"/>
              <a:t>Hydrogen transport </a:t>
            </a:r>
            <a:r>
              <a:rPr lang="nb-NO" dirty="0" err="1" smtClean="0"/>
              <a:t>distances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10's, 100's, 1000's of kilometers?</a:t>
            </a:r>
          </a:p>
          <a:p>
            <a:r>
              <a:rPr lang="nb-NO" dirty="0" smtClean="0"/>
              <a:t>Optimal transport/</a:t>
            </a:r>
            <a:r>
              <a:rPr lang="nb-NO" dirty="0" err="1" smtClean="0"/>
              <a:t>distribution</a:t>
            </a:r>
            <a:r>
              <a:rPr lang="nb-NO" dirty="0" smtClean="0"/>
              <a:t> mode?</a:t>
            </a:r>
          </a:p>
          <a:p>
            <a:pPr lvl="1"/>
            <a:r>
              <a:rPr lang="nb-NO" dirty="0" smtClean="0"/>
              <a:t>Pipeline</a:t>
            </a:r>
          </a:p>
          <a:p>
            <a:pPr lvl="1"/>
            <a:r>
              <a:rPr lang="nb-NO" dirty="0" smtClean="0"/>
              <a:t>Bulk</a:t>
            </a:r>
          </a:p>
          <a:p>
            <a:pPr lvl="2"/>
            <a:r>
              <a:rPr lang="nb-NO" dirty="0" err="1" smtClean="0"/>
              <a:t>Compressed</a:t>
            </a:r>
            <a:endParaRPr lang="nb-NO" dirty="0" smtClean="0"/>
          </a:p>
          <a:p>
            <a:pPr lvl="2"/>
            <a:r>
              <a:rPr lang="nb-NO" dirty="0" smtClean="0"/>
              <a:t>Liquid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67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76211" y="1649858"/>
            <a:ext cx="11239578" cy="4790590"/>
          </a:xfrm>
        </p:spPr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</a:rPr>
              <a:t>Hydrogen cars are already in production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H2 </a:t>
            </a:r>
            <a:r>
              <a:rPr lang="en-GB" sz="2000" dirty="0">
                <a:solidFill>
                  <a:schemeClr val="tx2"/>
                </a:solidFill>
              </a:rPr>
              <a:t>Mobility (Germany)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400 hydrogen fuelling stations by 2023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Nel </a:t>
            </a:r>
            <a:r>
              <a:rPr lang="en-GB" sz="2000" dirty="0">
                <a:solidFill>
                  <a:schemeClr val="tx2"/>
                </a:solidFill>
              </a:rPr>
              <a:t>Hydrogen, Uno-X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20 hydrogen fuelling stations in Norway by 2020</a:t>
            </a:r>
          </a:p>
          <a:p>
            <a:r>
              <a:rPr lang="en-GB" sz="2000" dirty="0" err="1">
                <a:solidFill>
                  <a:schemeClr val="tx2"/>
                </a:solidFill>
              </a:rPr>
              <a:t>Greenstat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TiZir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Sunnhordaland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kraftlag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Project on planning of a 50 MW electrolysis plant in </a:t>
            </a:r>
            <a:r>
              <a:rPr lang="en-GB" sz="2000" dirty="0" err="1">
                <a:solidFill>
                  <a:schemeClr val="tx2"/>
                </a:solidFill>
              </a:rPr>
              <a:t>Tyssedal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Replacing coal with hydrogen as reduction agent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Kawasaki Heavy Industries: Planning </a:t>
            </a:r>
            <a:r>
              <a:rPr lang="en-GB" sz="2000" dirty="0">
                <a:solidFill>
                  <a:schemeClr val="tx2"/>
                </a:solidFill>
              </a:rPr>
              <a:t>of a hydrogen pilot </a:t>
            </a:r>
            <a:r>
              <a:rPr lang="en-GB" sz="2000" dirty="0" smtClean="0">
                <a:solidFill>
                  <a:schemeClr val="tx2"/>
                </a:solidFill>
              </a:rPr>
              <a:t>chain (2020) and commercial chain (long-term) </a:t>
            </a:r>
            <a:r>
              <a:rPr lang="en-GB" sz="2000" dirty="0">
                <a:solidFill>
                  <a:schemeClr val="tx2"/>
                </a:solidFill>
              </a:rPr>
              <a:t>between Australia and </a:t>
            </a:r>
            <a:r>
              <a:rPr lang="en-GB" sz="2000" dirty="0" smtClean="0">
                <a:solidFill>
                  <a:schemeClr val="tx2"/>
                </a:solidFill>
              </a:rPr>
              <a:t>Japan (interest </a:t>
            </a:r>
            <a:r>
              <a:rPr lang="en-GB" sz="2000" dirty="0">
                <a:solidFill>
                  <a:schemeClr val="tx2"/>
                </a:solidFill>
              </a:rPr>
              <a:t>in Norway among others as energy </a:t>
            </a:r>
            <a:r>
              <a:rPr lang="en-GB" sz="2000" dirty="0" smtClean="0">
                <a:solidFill>
                  <a:schemeClr val="tx2"/>
                </a:solidFill>
              </a:rPr>
              <a:t>origin)</a:t>
            </a:r>
          </a:p>
          <a:p>
            <a:r>
              <a:rPr lang="nb-NO" sz="2000" dirty="0" smtClean="0">
                <a:solidFill>
                  <a:schemeClr val="tx2"/>
                </a:solidFill>
              </a:rPr>
              <a:t>"Town gas" (e.g. Leeds City Gate) and gas </a:t>
            </a:r>
            <a:r>
              <a:rPr lang="nb-NO" sz="2000" dirty="0" err="1" smtClean="0">
                <a:solidFill>
                  <a:schemeClr val="tx2"/>
                </a:solidFill>
              </a:rPr>
              <a:t>turbine</a:t>
            </a:r>
            <a:r>
              <a:rPr lang="nb-NO" sz="2000" dirty="0" smtClean="0">
                <a:solidFill>
                  <a:schemeClr val="tx2"/>
                </a:solidFill>
              </a:rPr>
              <a:t> power (e.g. Statoil et al.) in Continental Europe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476211" y="775893"/>
            <a:ext cx="11239579" cy="642942"/>
          </a:xfrm>
        </p:spPr>
        <p:txBody>
          <a:bodyPr/>
          <a:lstStyle/>
          <a:p>
            <a:r>
              <a:rPr lang="en-GB" sz="3200" dirty="0" smtClean="0"/>
              <a:t>Examples on opportunities for domestic use and export of hydrogen</a:t>
            </a:r>
            <a:endParaRPr lang="en-GB" sz="3200" dirty="0"/>
          </a:p>
        </p:txBody>
      </p:sp>
      <p:pic>
        <p:nvPicPr>
          <p:cNvPr id="6" name="Picture 4" descr="https://upload.wikimedia.org/wikipedia/commons/thumb/c/c9/2013_Toyota_FCV_CONCEPT_01.jpg/1280px-2013_Toyota_FCV_CONCEP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07" y="1388626"/>
            <a:ext cx="2425143" cy="13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9679" y="2709796"/>
            <a:ext cx="4814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Source</a:t>
            </a:r>
            <a:r>
              <a:rPr lang="nb-NO" sz="1100" dirty="0"/>
              <a:t>: </a:t>
            </a:r>
            <a:r>
              <a:rPr lang="nb-NO" sz="1100" dirty="0" smtClean="0"/>
              <a:t>Wikipedia, hyundai.no</a:t>
            </a:r>
            <a:endParaRPr lang="nb-NO" sz="1100" dirty="0"/>
          </a:p>
        </p:txBody>
      </p:sp>
      <p:pic>
        <p:nvPicPr>
          <p:cNvPr id="2050" name="Picture 2" descr="https://www.hyundai.no/globalassets/nyhetsbrev/ioniq-hybrid6.png?width=600&amp;quality=60&amp;mode=pad&amp;anchor=middlecenter&amp;scale=down&amp;factor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24" y="1543151"/>
            <a:ext cx="2518611" cy="12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54" y="3202051"/>
            <a:ext cx="1895475" cy="1503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0684" y="4711264"/>
            <a:ext cx="1974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Source</a:t>
            </a:r>
            <a:r>
              <a:rPr lang="nb-NO" sz="1100" dirty="0"/>
              <a:t>: </a:t>
            </a:r>
            <a:r>
              <a:rPr lang="nb-NO" sz="1100" dirty="0" smtClean="0"/>
              <a:t>Uno-</a:t>
            </a:r>
            <a:r>
              <a:rPr lang="nb-NO" sz="1100" dirty="0" err="1" smtClean="0"/>
              <a:t>X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0058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728" y="1728155"/>
            <a:ext cx="9001711" cy="2981125"/>
          </a:xfrm>
        </p:spPr>
        <p:txBody>
          <a:bodyPr/>
          <a:lstStyle/>
          <a:p>
            <a:r>
              <a:rPr lang="nb-NO" sz="8800" dirty="0" err="1" smtClean="0"/>
              <a:t>Scale</a:t>
            </a:r>
            <a:r>
              <a:rPr lang="nb-NO" sz="8800" dirty="0" smtClean="0"/>
              <a:t> of a hydrogen </a:t>
            </a:r>
            <a:r>
              <a:rPr lang="nb-NO" sz="8800" dirty="0" err="1" smtClean="0"/>
              <a:t>value</a:t>
            </a:r>
            <a:r>
              <a:rPr lang="nb-NO" sz="8800" dirty="0" smtClean="0"/>
              <a:t> </a:t>
            </a:r>
            <a:r>
              <a:rPr lang="nb-NO" sz="8800" dirty="0" err="1" smtClean="0"/>
              <a:t>chain</a:t>
            </a:r>
            <a:r>
              <a:rPr lang="nb-NO" sz="8800" dirty="0" smtClean="0"/>
              <a:t>?</a:t>
            </a:r>
            <a:endParaRPr lang="en-GB" sz="8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1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Electrical</a:t>
            </a:r>
            <a:r>
              <a:rPr lang="nb-NO" dirty="0" smtClean="0"/>
              <a:t> energy storage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4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1" y="2013062"/>
            <a:ext cx="6218143" cy="4698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8606" y="2314576"/>
            <a:ext cx="4029075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Source:</a:t>
            </a:r>
          </a:p>
          <a:p>
            <a:r>
              <a:rPr lang="nb-NO" dirty="0" smtClean="0"/>
              <a:t>M. </a:t>
            </a:r>
            <a:r>
              <a:rPr lang="nb-NO" dirty="0" err="1" smtClean="0"/>
              <a:t>Waidhas</a:t>
            </a:r>
            <a:r>
              <a:rPr lang="nb-NO" dirty="0" smtClean="0"/>
              <a:t>. </a:t>
            </a:r>
            <a:r>
              <a:rPr lang="nb-NO" dirty="0" err="1" smtClean="0"/>
              <a:t>Electrolyzer</a:t>
            </a:r>
            <a:r>
              <a:rPr lang="nb-NO" dirty="0" smtClean="0"/>
              <a:t> Technology – </a:t>
            </a:r>
            <a:r>
              <a:rPr lang="nb-NO" dirty="0" err="1" smtClean="0"/>
              <a:t>the</a:t>
            </a:r>
            <a:r>
              <a:rPr lang="nb-NO" dirty="0" smtClean="0"/>
              <a:t> Siemens </a:t>
            </a:r>
            <a:r>
              <a:rPr lang="nb-NO" dirty="0" err="1" smtClean="0"/>
              <a:t>view</a:t>
            </a:r>
            <a:r>
              <a:rPr lang="nb-NO" dirty="0"/>
              <a:t> </a:t>
            </a:r>
            <a:r>
              <a:rPr lang="nb-NO" dirty="0" smtClean="0"/>
              <a:t>(2016)</a:t>
            </a:r>
          </a:p>
          <a:p>
            <a:endParaRPr lang="nb-NO" sz="1800" u="sng" dirty="0">
              <a:solidFill>
                <a:srgbClr val="0000FF"/>
              </a:solidFill>
              <a:latin typeface="Times New Roman" panose="02020603050405020304" pitchFamily="18" charset="0"/>
              <a:ea typeface="MS Mincho" panose="02020609040205080304" pitchFamily="49" charset="-128"/>
              <a:hlinkClick r:id="rId3"/>
            </a:endParaRPr>
          </a:p>
          <a:p>
            <a:r>
              <a:rPr lang="pt-PT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http</a:t>
            </a:r>
            <a:r>
              <a:rPr lang="pt-PT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://www.scandinavianhydrogen.org/wp-content/uploads/2016/11/2_Manfred-Waidhas.pdf</a:t>
            </a:r>
            <a:endParaRPr lang="en-GB" dirty="0"/>
          </a:p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686" y="5835475"/>
            <a:ext cx="6206350" cy="547821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278764"/>
            <a:ext cx="10482254" cy="934411"/>
          </a:xfrm>
        </p:spPr>
        <p:txBody>
          <a:bodyPr/>
          <a:lstStyle/>
          <a:p>
            <a:r>
              <a:rPr lang="nb-NO" dirty="0" err="1" smtClean="0"/>
              <a:t>Examples</a:t>
            </a:r>
            <a:r>
              <a:rPr lang="nb-NO" dirty="0" smtClean="0"/>
              <a:t> of </a:t>
            </a:r>
            <a:r>
              <a:rPr lang="nb-NO" dirty="0" err="1" smtClean="0"/>
              <a:t>scale</a:t>
            </a:r>
            <a:r>
              <a:rPr lang="nb-NO" dirty="0" smtClean="0"/>
              <a:t> of production/consumption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5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0" y="1765402"/>
            <a:ext cx="2696119" cy="2950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365" y="4677037"/>
            <a:ext cx="221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0.2–1 ton/d</a:t>
            </a:r>
          </a:p>
          <a:p>
            <a:pPr algn="ctr"/>
            <a:r>
              <a:rPr lang="nb-NO" sz="2800" dirty="0"/>
              <a:t>(≈ </a:t>
            </a:r>
            <a:r>
              <a:rPr lang="nb-NO" sz="2800" dirty="0" smtClean="0"/>
              <a:t>0.4–2 MW)</a:t>
            </a:r>
            <a:endParaRPr lang="nb-N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974" y="1324859"/>
            <a:ext cx="301165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Hydrogen </a:t>
            </a:r>
            <a:r>
              <a:rPr lang="nb-NO" dirty="0" err="1" smtClean="0"/>
              <a:t>fuelling</a:t>
            </a:r>
            <a:r>
              <a:rPr lang="nb-NO" dirty="0" smtClean="0"/>
              <a:t> </a:t>
            </a:r>
            <a:r>
              <a:rPr lang="nb-NO" dirty="0" err="1" smtClean="0"/>
              <a:t>station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99" y="1765402"/>
            <a:ext cx="3919913" cy="2422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8498" y="1394126"/>
            <a:ext cx="3919913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Domestic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in </a:t>
            </a:r>
            <a:r>
              <a:rPr lang="nb-NO" dirty="0" err="1" smtClean="0"/>
              <a:t>industry</a:t>
            </a:r>
            <a:r>
              <a:rPr lang="nb-NO" dirty="0" smtClean="0"/>
              <a:t> (</a:t>
            </a:r>
            <a:r>
              <a:rPr lang="nb-NO" dirty="0" err="1" smtClean="0"/>
              <a:t>Tizir</a:t>
            </a:r>
            <a:r>
              <a:rPr lang="nb-NO" dirty="0" smtClean="0"/>
              <a:t>, Tyssedal)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942219" y="4677037"/>
            <a:ext cx="175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30 ton/d</a:t>
            </a:r>
          </a:p>
          <a:p>
            <a:pPr algn="ctr"/>
            <a:r>
              <a:rPr lang="nb-NO" sz="2800" dirty="0" smtClean="0"/>
              <a:t>(≈ 50 MW)</a:t>
            </a:r>
            <a:endParaRPr lang="nb-NO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052" y="2760236"/>
            <a:ext cx="3121419" cy="1254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69362" y="1284814"/>
            <a:ext cx="3591245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Production, liquefaction of LH</a:t>
            </a:r>
            <a:r>
              <a:rPr lang="nb-NO" baseline="-25000" dirty="0" smtClean="0"/>
              <a:t>2 </a:t>
            </a:r>
            <a:r>
              <a:rPr lang="nb-NO" dirty="0" smtClean="0"/>
              <a:t>for long-</a:t>
            </a:r>
            <a:r>
              <a:rPr lang="nb-NO" dirty="0" err="1" smtClean="0"/>
              <a:t>distance</a:t>
            </a:r>
            <a:r>
              <a:rPr lang="nb-NO" dirty="0" smtClean="0"/>
              <a:t> bulk transport</a:t>
            </a:r>
            <a:endParaRPr lang="nb-NO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8639" y="4677037"/>
            <a:ext cx="215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500 ton/d</a:t>
            </a:r>
          </a:p>
          <a:p>
            <a:pPr algn="ctr"/>
            <a:r>
              <a:rPr lang="nb-NO" sz="2800" dirty="0" smtClean="0"/>
              <a:t>(&gt; 1000 MW)</a:t>
            </a:r>
            <a:endParaRPr lang="nb-NO" sz="2800" dirty="0"/>
          </a:p>
        </p:txBody>
      </p:sp>
      <p:sp>
        <p:nvSpPr>
          <p:cNvPr id="15" name="Right Arrow 14"/>
          <p:cNvSpPr/>
          <p:nvPr/>
        </p:nvSpPr>
        <p:spPr>
          <a:xfrm>
            <a:off x="3131871" y="4078560"/>
            <a:ext cx="1301529" cy="2017574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10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100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371317" y="4078560"/>
            <a:ext cx="1301529" cy="2017574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15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25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823283" y="6003728"/>
            <a:ext cx="6514276" cy="79480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500–2500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4052" y="3729418"/>
            <a:ext cx="291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Source: Kawasaki Heavy Industries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278764"/>
            <a:ext cx="10482254" cy="934411"/>
          </a:xfrm>
        </p:spPr>
        <p:txBody>
          <a:bodyPr/>
          <a:lstStyle/>
          <a:p>
            <a:r>
              <a:rPr lang="nb-NO" dirty="0" err="1" smtClean="0"/>
              <a:t>Examples</a:t>
            </a:r>
            <a:r>
              <a:rPr lang="nb-NO" dirty="0" smtClean="0"/>
              <a:t> of </a:t>
            </a:r>
            <a:r>
              <a:rPr lang="nb-NO" dirty="0" err="1" smtClean="0"/>
              <a:t>scale</a:t>
            </a:r>
            <a:r>
              <a:rPr lang="nb-NO" dirty="0" smtClean="0"/>
              <a:t> of production/consumption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6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0" y="1765402"/>
            <a:ext cx="2696119" cy="2950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365" y="4677037"/>
            <a:ext cx="221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0.2–1 ton/d</a:t>
            </a:r>
          </a:p>
          <a:p>
            <a:pPr algn="ctr"/>
            <a:r>
              <a:rPr lang="nb-NO" sz="2800" dirty="0"/>
              <a:t>(≈ </a:t>
            </a:r>
            <a:r>
              <a:rPr lang="nb-NO" sz="2800" dirty="0" smtClean="0"/>
              <a:t>0.4–2 MW)</a:t>
            </a:r>
            <a:endParaRPr lang="nb-N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974" y="1324859"/>
            <a:ext cx="301165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Hydrogen </a:t>
            </a:r>
            <a:r>
              <a:rPr lang="nb-NO" dirty="0" err="1" smtClean="0"/>
              <a:t>fuelling</a:t>
            </a:r>
            <a:r>
              <a:rPr lang="nb-NO" dirty="0" smtClean="0"/>
              <a:t> </a:t>
            </a:r>
            <a:r>
              <a:rPr lang="nb-NO" dirty="0" err="1" smtClean="0"/>
              <a:t>station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99" y="1765402"/>
            <a:ext cx="3919913" cy="2422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8498" y="1394126"/>
            <a:ext cx="3919913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Domestic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in </a:t>
            </a:r>
            <a:r>
              <a:rPr lang="nb-NO" dirty="0" err="1" smtClean="0"/>
              <a:t>industry</a:t>
            </a:r>
            <a:r>
              <a:rPr lang="nb-NO" dirty="0" smtClean="0"/>
              <a:t> (</a:t>
            </a:r>
            <a:r>
              <a:rPr lang="nb-NO" dirty="0" err="1" smtClean="0"/>
              <a:t>Tizir</a:t>
            </a:r>
            <a:r>
              <a:rPr lang="nb-NO" dirty="0" smtClean="0"/>
              <a:t>, Tyssedal)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942219" y="4677037"/>
            <a:ext cx="175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30 ton/d</a:t>
            </a:r>
          </a:p>
          <a:p>
            <a:pPr algn="ctr"/>
            <a:r>
              <a:rPr lang="nb-NO" sz="2800" dirty="0" smtClean="0"/>
              <a:t>(≈ 50 MW)</a:t>
            </a:r>
            <a:endParaRPr lang="nb-NO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052" y="2760236"/>
            <a:ext cx="3121419" cy="1254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69362" y="1284814"/>
            <a:ext cx="3591245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Production, liquefaction of LH</a:t>
            </a:r>
            <a:r>
              <a:rPr lang="nb-NO" baseline="-25000" dirty="0" smtClean="0"/>
              <a:t>2 </a:t>
            </a:r>
            <a:r>
              <a:rPr lang="nb-NO" dirty="0" smtClean="0"/>
              <a:t>for long-</a:t>
            </a:r>
            <a:r>
              <a:rPr lang="nb-NO" dirty="0" err="1" smtClean="0"/>
              <a:t>distance</a:t>
            </a:r>
            <a:r>
              <a:rPr lang="nb-NO" dirty="0" smtClean="0"/>
              <a:t> bulk transport</a:t>
            </a:r>
            <a:endParaRPr lang="nb-NO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8639" y="4677037"/>
            <a:ext cx="215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500 ton/d</a:t>
            </a:r>
          </a:p>
          <a:p>
            <a:pPr algn="ctr"/>
            <a:r>
              <a:rPr lang="nb-NO" sz="2800" dirty="0" smtClean="0"/>
              <a:t>(&gt; 1000 MW)</a:t>
            </a:r>
            <a:endParaRPr lang="nb-NO" sz="2800" dirty="0"/>
          </a:p>
        </p:txBody>
      </p:sp>
      <p:sp>
        <p:nvSpPr>
          <p:cNvPr id="15" name="Right Arrow 14"/>
          <p:cNvSpPr/>
          <p:nvPr/>
        </p:nvSpPr>
        <p:spPr>
          <a:xfrm>
            <a:off x="3131871" y="4078560"/>
            <a:ext cx="1301529" cy="2017574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10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100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371317" y="4078560"/>
            <a:ext cx="1301529" cy="2017574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15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</a:t>
            </a:r>
          </a:p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25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823283" y="6003728"/>
            <a:ext cx="6514276" cy="79480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x 500–2500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4052" y="3729418"/>
            <a:ext cx="291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Source: Kawasaki Heavy Industries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01000" y="1260766"/>
            <a:ext cx="4112008" cy="4987768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216398" y="827529"/>
            <a:ext cx="367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err="1" smtClean="0">
                <a:solidFill>
                  <a:srgbClr val="FF0000"/>
                </a:solidFill>
              </a:rPr>
              <a:t>Scale</a:t>
            </a:r>
            <a:r>
              <a:rPr lang="nb-NO" sz="2000" dirty="0" smtClean="0">
                <a:solidFill>
                  <a:srgbClr val="FF0000"/>
                </a:solidFill>
              </a:rPr>
              <a:t> of </a:t>
            </a:r>
            <a:r>
              <a:rPr lang="nb-NO" sz="2000" dirty="0" err="1" smtClean="0">
                <a:solidFill>
                  <a:srgbClr val="FF0000"/>
                </a:solidFill>
              </a:rPr>
              <a:t>the</a:t>
            </a:r>
            <a:r>
              <a:rPr lang="nb-NO" sz="2000" dirty="0" smtClean="0">
                <a:solidFill>
                  <a:srgbClr val="FF0000"/>
                </a:solidFill>
              </a:rPr>
              <a:t> Hyper </a:t>
            </a:r>
            <a:r>
              <a:rPr lang="nb-NO" sz="2000" dirty="0" err="1" smtClean="0">
                <a:solidFill>
                  <a:srgbClr val="FF0000"/>
                </a:solidFill>
              </a:rPr>
              <a:t>project</a:t>
            </a:r>
            <a:endParaRPr lang="nb-N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9066" y="2317309"/>
            <a:ext cx="3121419" cy="1254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Hydrogen production in a "Hyper </a:t>
            </a:r>
            <a:r>
              <a:rPr lang="nb-NO" dirty="0" err="1"/>
              <a:t>scale</a:t>
            </a:r>
            <a:r>
              <a:rPr lang="nb-NO" dirty="0"/>
              <a:t>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81" y="2198062"/>
            <a:ext cx="10404382" cy="3420428"/>
          </a:xfrm>
        </p:spPr>
        <p:txBody>
          <a:bodyPr/>
          <a:lstStyle/>
          <a:p>
            <a:pPr marL="180036" indent="0">
              <a:buNone/>
            </a:pPr>
            <a:r>
              <a:rPr lang="nb-NO" sz="2800" b="1" dirty="0" smtClean="0">
                <a:solidFill>
                  <a:srgbClr val="FF0000"/>
                </a:solidFill>
              </a:rPr>
              <a:t>How </a:t>
            </a:r>
            <a:r>
              <a:rPr lang="nb-NO" sz="2800" b="1" dirty="0" err="1" smtClean="0">
                <a:solidFill>
                  <a:srgbClr val="FF0000"/>
                </a:solidFill>
              </a:rPr>
              <a:t>much</a:t>
            </a:r>
            <a:r>
              <a:rPr lang="nb-NO" sz="2800" b="1" dirty="0" smtClean="0">
                <a:solidFill>
                  <a:srgbClr val="FF0000"/>
                </a:solidFill>
              </a:rPr>
              <a:t> is 500 ton (</a:t>
            </a:r>
            <a:r>
              <a:rPr lang="nb-NO" sz="2800" b="1" dirty="0" err="1" smtClean="0">
                <a:solidFill>
                  <a:srgbClr val="FF0000"/>
                </a:solidFill>
              </a:rPr>
              <a:t>liquid</a:t>
            </a:r>
            <a:r>
              <a:rPr lang="nb-NO" sz="2800" b="1" dirty="0" smtClean="0">
                <a:solidFill>
                  <a:srgbClr val="FF0000"/>
                </a:solidFill>
              </a:rPr>
              <a:t>) hydrogen per </a:t>
            </a:r>
            <a:r>
              <a:rPr lang="nb-NO" sz="2800" b="1" dirty="0" err="1" smtClean="0">
                <a:solidFill>
                  <a:srgbClr val="FF0000"/>
                </a:solidFill>
              </a:rPr>
              <a:t>day</a:t>
            </a:r>
            <a:r>
              <a:rPr lang="nb-NO" sz="2800" b="1" dirty="0" smtClean="0">
                <a:solidFill>
                  <a:srgbClr val="FF0000"/>
                </a:solidFill>
              </a:rPr>
              <a:t>?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Energy </a:t>
            </a:r>
            <a:r>
              <a:rPr lang="en-GB" sz="2800" dirty="0"/>
              <a:t>flux in the hydrogen product stream:</a:t>
            </a:r>
          </a:p>
          <a:p>
            <a:pPr lvl="1"/>
            <a:r>
              <a:rPr lang="en-GB" sz="2800" dirty="0"/>
              <a:t>5.8 kg/s * 142 MJ</a:t>
            </a:r>
            <a:r>
              <a:rPr lang="en-GB" sz="2800" baseline="-25000" dirty="0"/>
              <a:t>HHV</a:t>
            </a:r>
            <a:r>
              <a:rPr lang="en-GB" sz="2800" dirty="0"/>
              <a:t>/kg ≈ </a:t>
            </a:r>
            <a:r>
              <a:rPr lang="en-GB" sz="2800" b="1" dirty="0"/>
              <a:t>820 MW</a:t>
            </a:r>
            <a:r>
              <a:rPr lang="en-GB" sz="2800" b="1" baseline="-25000" dirty="0"/>
              <a:t>HHV</a:t>
            </a:r>
          </a:p>
          <a:p>
            <a:r>
              <a:rPr lang="en-GB" sz="2800" dirty="0" smtClean="0"/>
              <a:t>Equivalent </a:t>
            </a:r>
            <a:r>
              <a:rPr lang="en-GB" sz="2800" dirty="0"/>
              <a:t>to full loading of a 160 000 m</a:t>
            </a:r>
            <a:r>
              <a:rPr lang="en-GB" sz="2800" baseline="30000" dirty="0"/>
              <a:t>3</a:t>
            </a:r>
            <a:r>
              <a:rPr lang="en-GB" sz="2800" dirty="0"/>
              <a:t> ship about every 3 </a:t>
            </a:r>
            <a:r>
              <a:rPr lang="en-GB" sz="2800" dirty="0" smtClean="0"/>
              <a:t>weeks</a:t>
            </a:r>
          </a:p>
          <a:p>
            <a:r>
              <a:rPr lang="nb-NO" sz="2800" dirty="0" err="1" smtClean="0"/>
              <a:t>Sufficient</a:t>
            </a:r>
            <a:r>
              <a:rPr lang="nb-NO" sz="2800" dirty="0" smtClean="0"/>
              <a:t> for </a:t>
            </a:r>
            <a:r>
              <a:rPr lang="nb-NO" sz="2800" dirty="0" err="1" smtClean="0"/>
              <a:t>roughly</a:t>
            </a:r>
            <a:r>
              <a:rPr lang="nb-NO" sz="2800" dirty="0" smtClean="0"/>
              <a:t> 2 million FC </a:t>
            </a:r>
            <a:r>
              <a:rPr lang="nb-NO" sz="2800" dirty="0" err="1" smtClean="0"/>
              <a:t>passenger</a:t>
            </a:r>
            <a:r>
              <a:rPr lang="nb-NO" sz="2800" dirty="0" smtClean="0"/>
              <a:t> </a:t>
            </a:r>
            <a:r>
              <a:rPr lang="nb-NO" sz="2800" dirty="0" err="1" smtClean="0"/>
              <a:t>cars</a:t>
            </a:r>
            <a:r>
              <a:rPr lang="nb-NO" sz="2800" dirty="0" smtClean="0"/>
              <a:t> (Japanese </a:t>
            </a:r>
            <a:r>
              <a:rPr lang="nb-NO" sz="2800" dirty="0" err="1" smtClean="0"/>
              <a:t>figures</a:t>
            </a:r>
            <a:r>
              <a:rPr lang="nb-NO" sz="2800" dirty="0" smtClean="0"/>
              <a:t>)</a:t>
            </a:r>
            <a:endParaRPr lang="en-GB" sz="2800" dirty="0"/>
          </a:p>
          <a:p>
            <a:r>
              <a:rPr lang="en-GB" sz="2800" dirty="0"/>
              <a:t>Corresponds to about </a:t>
            </a:r>
            <a:r>
              <a:rPr lang="en-GB" sz="2800" b="1" dirty="0"/>
              <a:t>7 TWh per year </a:t>
            </a:r>
            <a:r>
              <a:rPr lang="en-GB" sz="2800" dirty="0"/>
              <a:t>of energy </a:t>
            </a:r>
            <a:r>
              <a:rPr lang="en-GB" sz="2800" dirty="0" smtClean="0"/>
              <a:t>output</a:t>
            </a:r>
          </a:p>
          <a:p>
            <a:pPr marL="180036" indent="0">
              <a:buNone/>
            </a:pPr>
            <a:r>
              <a:rPr lang="nb-NO" sz="2800" b="1" dirty="0" smtClean="0">
                <a:solidFill>
                  <a:srgbClr val="FF0000"/>
                </a:solidFill>
              </a:rPr>
              <a:t>How </a:t>
            </a:r>
            <a:r>
              <a:rPr lang="nb-NO" sz="2800" b="1" dirty="0" err="1">
                <a:solidFill>
                  <a:srgbClr val="FF0000"/>
                </a:solidFill>
              </a:rPr>
              <a:t>much</a:t>
            </a:r>
            <a:r>
              <a:rPr lang="nb-NO" sz="2800" b="1" dirty="0">
                <a:solidFill>
                  <a:srgbClr val="FF0000"/>
                </a:solidFill>
              </a:rPr>
              <a:t> </a:t>
            </a:r>
            <a:r>
              <a:rPr lang="nb-NO" sz="2800" b="1" dirty="0" smtClean="0">
                <a:solidFill>
                  <a:srgbClr val="FF0000"/>
                </a:solidFill>
              </a:rPr>
              <a:t>energy is </a:t>
            </a:r>
            <a:r>
              <a:rPr lang="nb-NO" sz="2800" b="1" dirty="0" err="1" smtClean="0">
                <a:solidFill>
                  <a:srgbClr val="FF0000"/>
                </a:solidFill>
              </a:rPr>
              <a:t>needed</a:t>
            </a:r>
            <a:r>
              <a:rPr lang="nb-NO" sz="2800" b="1" dirty="0" smtClean="0">
                <a:solidFill>
                  <a:srgbClr val="FF0000"/>
                </a:solidFill>
              </a:rPr>
              <a:t>, and </a:t>
            </a:r>
            <a:r>
              <a:rPr lang="nb-NO" sz="2800" b="1" dirty="0" err="1" smtClean="0">
                <a:solidFill>
                  <a:srgbClr val="FF0000"/>
                </a:solidFill>
              </a:rPr>
              <a:t>how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does</a:t>
            </a:r>
            <a:r>
              <a:rPr lang="nb-NO" sz="2800" b="1" dirty="0" smtClean="0">
                <a:solidFill>
                  <a:srgbClr val="FF0000"/>
                </a:solidFill>
              </a:rPr>
              <a:t> it </a:t>
            </a:r>
            <a:r>
              <a:rPr lang="nb-NO" sz="2800" b="1" dirty="0" err="1" smtClean="0">
                <a:solidFill>
                  <a:srgbClr val="FF0000"/>
                </a:solidFill>
              </a:rPr>
              <a:t>harmonise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with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available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primary</a:t>
            </a:r>
            <a:r>
              <a:rPr lang="nb-NO" sz="2800" b="1" dirty="0" smtClean="0">
                <a:solidFill>
                  <a:srgbClr val="FF0000"/>
                </a:solidFill>
              </a:rPr>
              <a:t> energy resources in Norway?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7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689066" y="3264260"/>
            <a:ext cx="291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Source: Kawasaki Heavy Industries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0036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If 500 tons per day of hydrogen is produced </a:t>
            </a:r>
            <a:r>
              <a:rPr lang="en-GB" sz="2800" b="1" u="sng" dirty="0" smtClean="0">
                <a:solidFill>
                  <a:schemeClr val="tx2"/>
                </a:solidFill>
              </a:rPr>
              <a:t>by water electrolysis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Water splitting (70–75 % conv. efficiency):           ≈ 1 100–1 200 MW</a:t>
            </a:r>
            <a:r>
              <a:rPr lang="en-GB" sz="2800" baseline="-25000" dirty="0" smtClean="0">
                <a:solidFill>
                  <a:schemeClr val="tx2"/>
                </a:solidFill>
              </a:rPr>
              <a:t>el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Hydrogen compression, liquefaction, utilities:     ≈        200–300 MW</a:t>
            </a:r>
            <a:r>
              <a:rPr lang="en-GB" sz="2800" baseline="-25000" dirty="0">
                <a:solidFill>
                  <a:schemeClr val="tx2"/>
                </a:solidFill>
              </a:rPr>
              <a:t>el</a:t>
            </a:r>
            <a:endParaRPr lang="en-GB" sz="2800" dirty="0" smtClean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Total power requirement:		   	           ≈ </a:t>
            </a:r>
            <a:r>
              <a:rPr lang="en-GB" sz="2800" u="sng" dirty="0" smtClean="0">
                <a:solidFill>
                  <a:schemeClr val="tx2"/>
                </a:solidFill>
              </a:rPr>
              <a:t>1 300–1 500 MW</a:t>
            </a:r>
            <a:r>
              <a:rPr lang="en-GB" sz="2800" baseline="-25000" dirty="0">
                <a:solidFill>
                  <a:schemeClr val="tx2"/>
                </a:solidFill>
              </a:rPr>
              <a:t>el</a:t>
            </a:r>
            <a:endParaRPr lang="en-GB" sz="2800" u="sng" dirty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Annual electrical energy requirement (95% availability):</a:t>
            </a:r>
          </a:p>
          <a:p>
            <a:pPr lvl="1"/>
            <a:r>
              <a:rPr lang="en-GB" sz="2800" b="1" u="sng" dirty="0" smtClean="0">
                <a:solidFill>
                  <a:schemeClr val="tx2"/>
                </a:solidFill>
              </a:rPr>
              <a:t>10.8–12.5 </a:t>
            </a:r>
            <a:r>
              <a:rPr lang="en-GB" sz="2800" b="1" u="sng" dirty="0" err="1" smtClean="0">
                <a:solidFill>
                  <a:schemeClr val="tx2"/>
                </a:solidFill>
              </a:rPr>
              <a:t>TWh</a:t>
            </a:r>
            <a:r>
              <a:rPr lang="en-GB" sz="2800" b="1" baseline="-25000" dirty="0" err="1" smtClean="0">
                <a:solidFill>
                  <a:schemeClr val="tx2"/>
                </a:solidFill>
              </a:rPr>
              <a:t>el</a:t>
            </a:r>
            <a:r>
              <a:rPr lang="en-GB" sz="2800" b="1" u="sng" dirty="0" smtClean="0">
                <a:solidFill>
                  <a:schemeClr val="tx2"/>
                </a:solidFill>
              </a:rPr>
              <a:t>/a</a:t>
            </a:r>
          </a:p>
          <a:p>
            <a:pPr lvl="1"/>
            <a:endParaRPr lang="en-GB" sz="2800" b="1" u="sng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smtClean="0">
                <a:solidFill>
                  <a:srgbClr val="003C65"/>
                </a:solidFill>
              </a:rPr>
              <a:pPr/>
              <a:t>8</a:t>
            </a:fld>
            <a:endParaRPr lang="en-GB">
              <a:solidFill>
                <a:srgbClr val="003C6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476211" y="689438"/>
            <a:ext cx="11239579" cy="934411"/>
          </a:xfrm>
          <a:blipFill dpi="0" rotWithShape="1">
            <a:blip r:embed="rId2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4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 </a:t>
            </a:r>
            <a:r>
              <a:rPr lang="en-GB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requirement (1/2)</a:t>
            </a:r>
            <a:endParaRPr lang="en-GB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60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76211" y="1916832"/>
            <a:ext cx="11587452" cy="4104456"/>
          </a:xfrm>
        </p:spPr>
        <p:txBody>
          <a:bodyPr/>
          <a:lstStyle/>
          <a:p>
            <a:pPr marL="180036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If 500 tons per day of hydrogen is produced </a:t>
            </a:r>
            <a:r>
              <a:rPr lang="en-GB" sz="2800" b="1" u="sng" dirty="0" smtClean="0">
                <a:solidFill>
                  <a:schemeClr val="tx2"/>
                </a:solidFill>
              </a:rPr>
              <a:t>by natural gas reforming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Natural gas requirement:</a:t>
            </a:r>
            <a:r>
              <a:rPr lang="en-GB" sz="2800" dirty="0">
                <a:solidFill>
                  <a:schemeClr val="tx2"/>
                </a:solidFill>
              </a:rPr>
              <a:t>	</a:t>
            </a:r>
            <a:r>
              <a:rPr lang="en-GB" sz="2800" dirty="0" smtClean="0">
                <a:solidFill>
                  <a:schemeClr val="tx2"/>
                </a:solidFill>
              </a:rPr>
              <a:t>   		   	≈ </a:t>
            </a:r>
            <a:r>
              <a:rPr lang="en-GB" sz="2800" u="sng" dirty="0" smtClean="0">
                <a:solidFill>
                  <a:schemeClr val="tx2"/>
                </a:solidFill>
              </a:rPr>
              <a:t>0.8 GSm</a:t>
            </a:r>
            <a:r>
              <a:rPr lang="en-GB" sz="2800" u="sng" baseline="30000" dirty="0" smtClean="0">
                <a:solidFill>
                  <a:schemeClr val="tx2"/>
                </a:solidFill>
              </a:rPr>
              <a:t>3</a:t>
            </a:r>
            <a:r>
              <a:rPr lang="en-GB" sz="2800" u="sng" dirty="0" smtClean="0">
                <a:solidFill>
                  <a:schemeClr val="tx2"/>
                </a:solidFill>
              </a:rPr>
              <a:t>/a</a:t>
            </a:r>
          </a:p>
          <a:p>
            <a:r>
              <a:rPr lang="en-GB" sz="2800" dirty="0">
                <a:solidFill>
                  <a:schemeClr val="tx2"/>
                </a:solidFill>
              </a:rPr>
              <a:t>H</a:t>
            </a:r>
            <a:r>
              <a:rPr lang="en-GB" sz="2800" dirty="0" smtClean="0">
                <a:solidFill>
                  <a:schemeClr val="tx2"/>
                </a:solidFill>
              </a:rPr>
              <a:t>ydrogen liquefaction, CCS, utilities:     		≈ </a:t>
            </a:r>
            <a:r>
              <a:rPr lang="en-GB" sz="2800" u="sng" dirty="0" smtClean="0">
                <a:solidFill>
                  <a:schemeClr val="tx2"/>
                </a:solidFill>
              </a:rPr>
              <a:t>170–270 </a:t>
            </a:r>
            <a:r>
              <a:rPr lang="en-GB" sz="2800" u="sng" dirty="0">
                <a:solidFill>
                  <a:schemeClr val="tx2"/>
                </a:solidFill>
              </a:rPr>
              <a:t>MW</a:t>
            </a:r>
            <a:r>
              <a:rPr lang="en-GB" sz="2800" baseline="-25000" dirty="0">
                <a:solidFill>
                  <a:schemeClr val="tx2"/>
                </a:solidFill>
              </a:rPr>
              <a:t>el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Annual electrical energy requirement (95% availability):</a:t>
            </a:r>
          </a:p>
          <a:p>
            <a:pPr lvl="1"/>
            <a:r>
              <a:rPr lang="en-GB" sz="2800" b="1" u="sng" dirty="0" smtClean="0">
                <a:solidFill>
                  <a:schemeClr val="tx2"/>
                </a:solidFill>
              </a:rPr>
              <a:t>1.4–2.2 </a:t>
            </a:r>
            <a:r>
              <a:rPr lang="en-GB" sz="2800" b="1" u="sng" dirty="0" err="1">
                <a:solidFill>
                  <a:schemeClr val="tx2"/>
                </a:solidFill>
              </a:rPr>
              <a:t>TWh</a:t>
            </a:r>
            <a:r>
              <a:rPr lang="en-GB" sz="2800" b="1" baseline="-25000" dirty="0" err="1">
                <a:solidFill>
                  <a:schemeClr val="tx2"/>
                </a:solidFill>
              </a:rPr>
              <a:t>el</a:t>
            </a:r>
            <a:r>
              <a:rPr lang="en-GB" sz="2800" b="1" u="sng" dirty="0">
                <a:solidFill>
                  <a:schemeClr val="tx2"/>
                </a:solidFill>
              </a:rPr>
              <a:t>/a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smtClean="0">
                <a:solidFill>
                  <a:srgbClr val="003C65"/>
                </a:solidFill>
              </a:rPr>
              <a:pPr/>
              <a:t>9</a:t>
            </a:fld>
            <a:endParaRPr lang="en-GB">
              <a:solidFill>
                <a:srgbClr val="003C65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idx="22"/>
          </p:nvPr>
        </p:nvSpPr>
        <p:spPr>
          <a:xfrm>
            <a:off x="476211" y="689438"/>
            <a:ext cx="11239579" cy="934411"/>
          </a:xfrm>
          <a:blipFill dpi="0" rotWithShape="1">
            <a:blip r:embed="rId2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4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 </a:t>
            </a:r>
            <a:r>
              <a:rPr lang="en-GB" sz="4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requirement (2/2)</a:t>
            </a:r>
            <a:endParaRPr lang="en-GB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80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9A484F1E-B053-4CBC-BB23-94775B066193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CCF62DFA-C245-46EA-922F-65A2A6467257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4-2-1" id="{D56B2F66-AA45-4E47-BCDD-B29B57954A8C}" vid="{0BD889E9-39EF-482F-9F82-39E752C07829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0</TotalTime>
  <Words>812</Words>
  <Application>Microsoft Office PowerPoint</Application>
  <PresentationFormat>Widescreen</PresentationFormat>
  <Paragraphs>155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Mincho</vt:lpstr>
      <vt:lpstr>Aharoni</vt:lpstr>
      <vt:lpstr>Arial</vt:lpstr>
      <vt:lpstr>Arial Black</vt:lpstr>
      <vt:lpstr>Calibri</vt:lpstr>
      <vt:lpstr>Courier New</vt:lpstr>
      <vt:lpstr>Times New Roman</vt:lpstr>
      <vt:lpstr>SINTEF Lys</vt:lpstr>
      <vt:lpstr>SINTEF Mørk</vt:lpstr>
      <vt:lpstr>1_SINTEF Lys</vt:lpstr>
      <vt:lpstr>PowerPoint Presentation</vt:lpstr>
      <vt:lpstr>PowerPoint Presentation</vt:lpstr>
      <vt:lpstr>Scale of a hydrogen value chain?</vt:lpstr>
      <vt:lpstr>Electrical energy storage</vt:lpstr>
      <vt:lpstr>Examples of scale of production/consumption</vt:lpstr>
      <vt:lpstr>Examples of scale of production/consumption</vt:lpstr>
      <vt:lpstr>Hydrogen production in a "Hyper scale"</vt:lpstr>
      <vt:lpstr>PowerPoint Presentation</vt:lpstr>
      <vt:lpstr>PowerPoint Presentation</vt:lpstr>
      <vt:lpstr>Primary energy sources in Norway</vt:lpstr>
      <vt:lpstr>Primary energy sources in Norway</vt:lpstr>
      <vt:lpstr>Motivation for potential hydrogen export from Norway</vt:lpstr>
      <vt:lpstr>Japanese ambitions for LH2 import</vt:lpstr>
      <vt:lpstr>PowerPoint Presentation</vt:lpstr>
      <vt:lpstr>PowerPoint Presentation</vt:lpstr>
      <vt:lpstr>Hydrogen source. Our view (2015)</vt:lpstr>
      <vt:lpstr>Important clarifications to make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2017-06-07T18:57:15Z</dcterms:created>
  <dcterms:modified xsi:type="dcterms:W3CDTF">2017-08-24T13:12:39Z</dcterms:modified>
</cp:coreProperties>
</file>