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2.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3.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5.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6.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7.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8.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9.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0.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11.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12.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13.xml" ContentType="application/vnd.openxmlformats-officedocument.presentationml.notesSlide+xml"/>
  <Override PartName="/ppt/charts/chart1.xml" ContentType="application/vnd.openxmlformats-officedocument.drawingml.chart+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14.xml" ContentType="application/vnd.openxmlformats-officedocument.presentationml.notesSlide+xml"/>
  <Override PartName="/ppt/charts/chart2.xml" ContentType="application/vnd.openxmlformats-officedocument.drawingml.chart+xml"/>
  <Override PartName="/ppt/tags/tag63.xml" ContentType="application/vnd.openxmlformats-officedocument.presentationml.tags+xml"/>
  <Override PartName="/ppt/tags/tag64.xml" ContentType="application/vnd.openxmlformats-officedocument.presentationml.tags+xml"/>
  <Override PartName="/ppt/notesSlides/notesSlide15.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16.xml" ContentType="application/vnd.openxmlformats-officedocument.presentationml.notesSlide+xml"/>
  <Override PartName="/ppt/charts/chart5.xml" ContentType="application/vnd.openxmlformats-officedocument.drawingml.chart+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17.xml" ContentType="application/vnd.openxmlformats-officedocument.presentationml.notesSlide+xml"/>
  <Override PartName="/ppt/charts/chart6.xml" ContentType="application/vnd.openxmlformats-officedocument.drawingml.chart+xml"/>
  <Override PartName="/ppt/theme/themeOverride1.xml" ContentType="application/vnd.openxmlformats-officedocument.themeOverr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18.xml" ContentType="application/vnd.openxmlformats-officedocument.presentationml.notesSlide+xml"/>
  <Override PartName="/ppt/charts/chart7.xml" ContentType="application/vnd.openxmlformats-officedocument.drawingml.chart+xml"/>
  <Override PartName="/ppt/tags/tag74.xml" ContentType="application/vnd.openxmlformats-officedocument.presentationml.tags+xml"/>
  <Override PartName="/ppt/tags/tag75.xml" ContentType="application/vnd.openxmlformats-officedocument.presentationml.tags+xml"/>
  <Override PartName="/ppt/notesSlides/notesSlide19.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20.xml" ContentType="application/vnd.openxmlformats-officedocument.presentationml.notesSlide+xml"/>
  <Override PartName="/ppt/charts/chart10.xml" ContentType="application/vnd.openxmlformats-officedocument.drawingml.chart+xml"/>
  <Override PartName="/ppt/tags/tag79.xml" ContentType="application/vnd.openxmlformats-officedocument.presentationml.tags+xml"/>
  <Override PartName="/ppt/charts/chart11.xml" ContentType="application/vnd.openxmlformats-officedocument.drawingml.chart+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21.xml" ContentType="application/vnd.openxmlformats-officedocument.presentationml.notesSlide+xml"/>
  <Override PartName="/ppt/charts/chart12.xml" ContentType="application/vnd.openxmlformats-officedocument.drawingml.chart+xml"/>
  <Override PartName="/ppt/tags/tag83.xml" ContentType="application/vnd.openxmlformats-officedocument.presentationml.tags+xml"/>
  <Override PartName="/ppt/tags/tag84.xml" ContentType="application/vnd.openxmlformats-officedocument.presentationml.tags+xml"/>
  <Override PartName="/ppt/charts/chart13.xml" ContentType="application/vnd.openxmlformats-officedocument.drawingml.chart+xml"/>
  <Override PartName="/ppt/tags/tag85.xml" ContentType="application/vnd.openxmlformats-officedocument.presentationml.tags+xml"/>
  <Override PartName="/ppt/tags/tag86.xml" ContentType="application/vnd.openxmlformats-officedocument.presentationml.tags+xml"/>
  <Override PartName="/ppt/notesSlides/notesSlide22.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notesSlides/notesSlide23.xml" ContentType="application/vnd.openxmlformats-officedocument.presentationml.notesSlide+xml"/>
  <Override PartName="/ppt/charts/chart14.xml" ContentType="application/vnd.openxmlformats-officedocument.drawingml.chart+xml"/>
  <Override PartName="/ppt/theme/themeOverride2.xml" ContentType="application/vnd.openxmlformats-officedocument.themeOverride+xml"/>
  <Override PartName="/ppt/charts/chart15.xml" ContentType="application/vnd.openxmlformats-officedocument.drawingml.chart+xml"/>
  <Override PartName="/ppt/theme/themeOverride3.xml" ContentType="application/vnd.openxmlformats-officedocument.themeOverride+xml"/>
  <Override PartName="/ppt/tags/tag89.xml" ContentType="application/vnd.openxmlformats-officedocument.presentationml.tags+xml"/>
  <Override PartName="/ppt/tags/tag90.xml" ContentType="application/vnd.openxmlformats-officedocument.presentationml.tags+xml"/>
  <Override PartName="/ppt/notesSlides/notesSlide24.xml" ContentType="application/vnd.openxmlformats-officedocument.presentationml.notesSlide+xml"/>
  <Override PartName="/ppt/charts/chart16.xml" ContentType="application/vnd.openxmlformats-officedocument.drawingml.chart+xml"/>
  <Override PartName="/ppt/theme/themeOverride4.xml" ContentType="application/vnd.openxmlformats-officedocument.themeOverride+xml"/>
  <Override PartName="/ppt/charts/chart17.xml" ContentType="application/vnd.openxmlformats-officedocument.drawingml.chart+xml"/>
  <Override PartName="/ppt/theme/themeOverride5.xml" ContentType="application/vnd.openxmlformats-officedocument.themeOverride+xml"/>
  <Override PartName="/ppt/tags/tag91.xml" ContentType="application/vnd.openxmlformats-officedocument.presentationml.tags+xml"/>
  <Override PartName="/ppt/tags/tag92.xml" ContentType="application/vnd.openxmlformats-officedocument.presentationml.tags+xml"/>
  <Override PartName="/ppt/notesSlides/notesSlide25.xml" ContentType="application/vnd.openxmlformats-officedocument.presentationml.notesSlide+xml"/>
  <Override PartName="/ppt/charts/chart18.xml" ContentType="application/vnd.openxmlformats-officedocument.drawingml.chart+xml"/>
  <Override PartName="/ppt/theme/themeOverride6.xml" ContentType="application/vnd.openxmlformats-officedocument.themeOverride+xml"/>
  <Override PartName="/ppt/charts/chart19.xml" ContentType="application/vnd.openxmlformats-officedocument.drawingml.chart+xml"/>
  <Override PartName="/ppt/theme/themeOverride7.xml" ContentType="application/vnd.openxmlformats-officedocument.themeOverride+xml"/>
  <Override PartName="/ppt/tags/tag93.xml" ContentType="application/vnd.openxmlformats-officedocument.presentationml.tags+xml"/>
  <Override PartName="/ppt/tags/tag94.xml" ContentType="application/vnd.openxmlformats-officedocument.presentationml.tags+xml"/>
  <Override PartName="/ppt/notesSlides/notesSlide26.xml" ContentType="application/vnd.openxmlformats-officedocument.presentationml.notesSlide+xml"/>
  <Override PartName="/ppt/charts/chart20.xml" ContentType="application/vnd.openxmlformats-officedocument.drawingml.chart+xml"/>
  <Override PartName="/ppt/theme/themeOverride8.xml" ContentType="application/vnd.openxmlformats-officedocument.themeOverride+xml"/>
  <Override PartName="/ppt/charts/chart21.xml" ContentType="application/vnd.openxmlformats-officedocument.drawingml.chart+xml"/>
  <Override PartName="/ppt/theme/themeOverride9.xml" ContentType="application/vnd.openxmlformats-officedocument.themeOverride+xml"/>
  <Override PartName="/ppt/tags/tag95.xml" ContentType="application/vnd.openxmlformats-officedocument.presentationml.tags+xml"/>
  <Override PartName="/ppt/tags/tag96.xml" ContentType="application/vnd.openxmlformats-officedocument.presentationml.tags+xml"/>
  <Override PartName="/ppt/notesSlides/notesSlide27.xml" ContentType="application/vnd.openxmlformats-officedocument.presentationml.notesSlide+xml"/>
  <Override PartName="/ppt/charts/chart22.xml" ContentType="application/vnd.openxmlformats-officedocument.drawingml.chart+xml"/>
  <Override PartName="/ppt/theme/themeOverride10.xml" ContentType="application/vnd.openxmlformats-officedocument.themeOverride+xml"/>
  <Override PartName="/ppt/charts/chart23.xml" ContentType="application/vnd.openxmlformats-officedocument.drawingml.chart+xml"/>
  <Override PartName="/ppt/theme/themeOverride11.xml" ContentType="application/vnd.openxmlformats-officedocument.themeOverride+xml"/>
  <Override PartName="/ppt/tags/tag97.xml" ContentType="application/vnd.openxmlformats-officedocument.presentationml.tags+xml"/>
  <Override PartName="/ppt/tags/tag98.xml" ContentType="application/vnd.openxmlformats-officedocument.presentationml.tags+xml"/>
  <Override PartName="/ppt/notesSlides/notesSlide28.xml" ContentType="application/vnd.openxmlformats-officedocument.presentationml.notesSlide+xml"/>
  <Override PartName="/ppt/charts/chart24.xml" ContentType="application/vnd.openxmlformats-officedocument.drawingml.chart+xml"/>
  <Override PartName="/ppt/theme/themeOverride12.xml" ContentType="application/vnd.openxmlformats-officedocument.themeOverride+xml"/>
  <Override PartName="/ppt/charts/chart25.xml" ContentType="application/vnd.openxmlformats-officedocument.drawingml.chart+xml"/>
  <Override PartName="/ppt/theme/themeOverride13.xml" ContentType="application/vnd.openxmlformats-officedocument.themeOverride+xml"/>
  <Override PartName="/ppt/tags/tag99.xml" ContentType="application/vnd.openxmlformats-officedocument.presentationml.tags+xml"/>
  <Override PartName="/ppt/tags/tag100.xml" ContentType="application/vnd.openxmlformats-officedocument.presentationml.tags+xml"/>
  <Override PartName="/ppt/notesSlides/notesSlide29.xml" ContentType="application/vnd.openxmlformats-officedocument.presentationml.notesSlide+xml"/>
  <Override PartName="/ppt/charts/chart26.xml" ContentType="application/vnd.openxmlformats-officedocument.drawingml.chart+xml"/>
  <Override PartName="/ppt/theme/themeOverride14.xml" ContentType="application/vnd.openxmlformats-officedocument.themeOverride+xml"/>
  <Override PartName="/ppt/charts/chart27.xml" ContentType="application/vnd.openxmlformats-officedocument.drawingml.chart+xml"/>
  <Override PartName="/ppt/theme/themeOverride15.xml" ContentType="application/vnd.openxmlformats-officedocument.themeOverride+xml"/>
  <Override PartName="/ppt/tags/tag101.xml" ContentType="application/vnd.openxmlformats-officedocument.presentationml.tags+xml"/>
  <Override PartName="/ppt/tags/tag102.xml" ContentType="application/vnd.openxmlformats-officedocument.presentationml.tags+xml"/>
  <Override PartName="/ppt/notesSlides/notesSlide30.xml" ContentType="application/vnd.openxmlformats-officedocument.presentationml.notesSlide+xml"/>
  <Override PartName="/ppt/charts/chart28.xml" ContentType="application/vnd.openxmlformats-officedocument.drawingml.chart+xml"/>
  <Override PartName="/ppt/theme/themeOverride16.xml" ContentType="application/vnd.openxmlformats-officedocument.themeOverride+xml"/>
  <Override PartName="/ppt/charts/chart29.xml" ContentType="application/vnd.openxmlformats-officedocument.drawingml.chart+xml"/>
  <Override PartName="/ppt/theme/themeOverride17.xml" ContentType="application/vnd.openxmlformats-officedocument.themeOverride+xml"/>
  <Override PartName="/ppt/tags/tag103.xml" ContentType="application/vnd.openxmlformats-officedocument.presentationml.tags+xml"/>
  <Override PartName="/ppt/tags/tag104.xml" ContentType="application/vnd.openxmlformats-officedocument.presentationml.tags+xml"/>
  <Override PartName="/ppt/notesSlides/notesSlide31.xml" ContentType="application/vnd.openxmlformats-officedocument.presentationml.notesSlide+xml"/>
  <Override PartName="/ppt/charts/chart30.xml" ContentType="application/vnd.openxmlformats-officedocument.drawingml.chart+xml"/>
  <Override PartName="/ppt/theme/themeOverride18.xml" ContentType="application/vnd.openxmlformats-officedocument.themeOverride+xml"/>
  <Override PartName="/ppt/charts/chart31.xml" ContentType="application/vnd.openxmlformats-officedocument.drawingml.chart+xml"/>
  <Override PartName="/ppt/theme/themeOverride19.xml" ContentType="application/vnd.openxmlformats-officedocument.themeOverride+xml"/>
  <Override PartName="/ppt/tags/tag105.xml" ContentType="application/vnd.openxmlformats-officedocument.presentationml.tags+xml"/>
  <Override PartName="/ppt/tags/tag106.xml" ContentType="application/vnd.openxmlformats-officedocument.presentationml.tags+xml"/>
  <Override PartName="/ppt/notesSlides/notesSlide32.xml" ContentType="application/vnd.openxmlformats-officedocument.presentationml.notesSlide+xml"/>
  <Override PartName="/ppt/charts/chart32.xml" ContentType="application/vnd.openxmlformats-officedocument.drawingml.chart+xml"/>
  <Override PartName="/ppt/theme/themeOverride20.xml" ContentType="application/vnd.openxmlformats-officedocument.themeOverride+xml"/>
  <Override PartName="/ppt/charts/chart33.xml" ContentType="application/vnd.openxmlformats-officedocument.drawingml.chart+xml"/>
  <Override PartName="/ppt/theme/themeOverride21.xml" ContentType="application/vnd.openxmlformats-officedocument.themeOverride+xml"/>
  <Override PartName="/ppt/tags/tag107.xml" ContentType="application/vnd.openxmlformats-officedocument.presentationml.tags+xml"/>
  <Override PartName="/ppt/tags/tag108.xml" ContentType="application/vnd.openxmlformats-officedocument.presentationml.tags+xml"/>
  <Override PartName="/ppt/notesSlides/notesSlide33.xml" ContentType="application/vnd.openxmlformats-officedocument.presentationml.notesSlide+xml"/>
  <Override PartName="/ppt/charts/chart34.xml" ContentType="application/vnd.openxmlformats-officedocument.drawingml.chart+xml"/>
  <Override PartName="/ppt/theme/themeOverride22.xml" ContentType="application/vnd.openxmlformats-officedocument.themeOverride+xml"/>
  <Override PartName="/ppt/charts/chart35.xml" ContentType="application/vnd.openxmlformats-officedocument.drawingml.chart+xml"/>
  <Override PartName="/ppt/theme/themeOverride23.xml" ContentType="application/vnd.openxmlformats-officedocument.themeOverride+xml"/>
  <Override PartName="/ppt/tags/tag109.xml" ContentType="application/vnd.openxmlformats-officedocument.presentationml.tags+xml"/>
  <Override PartName="/ppt/tags/tag110.xml" ContentType="application/vnd.openxmlformats-officedocument.presentationml.tags+xml"/>
  <Override PartName="/ppt/notesSlides/notesSlide34.xml" ContentType="application/vnd.openxmlformats-officedocument.presentationml.notesSlide+xml"/>
  <Override PartName="/ppt/charts/chart36.xml" ContentType="application/vnd.openxmlformats-officedocument.drawingml.chart+xml"/>
  <Override PartName="/ppt/theme/themeOverride24.xml" ContentType="application/vnd.openxmlformats-officedocument.themeOverride+xml"/>
  <Override PartName="/ppt/charts/chart37.xml" ContentType="application/vnd.openxmlformats-officedocument.drawingml.chart+xml"/>
  <Override PartName="/ppt/theme/themeOverride25.xml" ContentType="application/vnd.openxmlformats-officedocument.themeOverride+xml"/>
  <Override PartName="/ppt/tags/tag111.xml" ContentType="application/vnd.openxmlformats-officedocument.presentationml.tags+xml"/>
  <Override PartName="/ppt/tags/tag112.xml" ContentType="application/vnd.openxmlformats-officedocument.presentationml.tags+xml"/>
  <Override PartName="/ppt/notesSlides/notesSlide35.xml" ContentType="application/vnd.openxmlformats-officedocument.presentationml.notesSlide+xml"/>
  <Override PartName="/ppt/charts/chart38.xml" ContentType="application/vnd.openxmlformats-officedocument.drawingml.chart+xml"/>
  <Override PartName="/ppt/theme/themeOverride26.xml" ContentType="application/vnd.openxmlformats-officedocument.themeOverride+xml"/>
  <Override PartName="/ppt/charts/chart39.xml" ContentType="application/vnd.openxmlformats-officedocument.drawingml.chart+xml"/>
  <Override PartName="/ppt/theme/themeOverride27.xml" ContentType="application/vnd.openxmlformats-officedocument.themeOverride+xml"/>
  <Override PartName="/ppt/tags/tag113.xml" ContentType="application/vnd.openxmlformats-officedocument.presentationml.tags+xml"/>
  <Override PartName="/ppt/tags/tag114.xml" ContentType="application/vnd.openxmlformats-officedocument.presentationml.tags+xml"/>
  <Override PartName="/ppt/notesSlides/notesSlide36.xml" ContentType="application/vnd.openxmlformats-officedocument.presentationml.notesSlide+xml"/>
  <Override PartName="/ppt/charts/chart40.xml" ContentType="application/vnd.openxmlformats-officedocument.drawingml.chart+xml"/>
  <Override PartName="/ppt/theme/themeOverride28.xml" ContentType="application/vnd.openxmlformats-officedocument.themeOverride+xml"/>
  <Override PartName="/ppt/charts/chart41.xml" ContentType="application/vnd.openxmlformats-officedocument.drawingml.chart+xml"/>
  <Override PartName="/ppt/theme/themeOverride29.xml" ContentType="application/vnd.openxmlformats-officedocument.themeOverride+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37.xml" ContentType="application/vnd.openxmlformats-officedocument.presentationml.notesSlide+xml"/>
  <Override PartName="/ppt/charts/chart42.xml" ContentType="application/vnd.openxmlformats-officedocument.drawingml.chart+xml"/>
  <Override PartName="/ppt/theme/themeOverride30.xml" ContentType="application/vnd.openxmlformats-officedocument.themeOverrid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notesSlides/notesSlide38.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theme/themeOverride31.xml" ContentType="application/vnd.openxmlformats-officedocument.themeOverride+xml"/>
  <Override PartName="/ppt/tags/tag121.xml" ContentType="application/vnd.openxmlformats-officedocument.presentationml.tags+xml"/>
  <Override PartName="/ppt/tags/tag122.xml" ContentType="application/vnd.openxmlformats-officedocument.presentationml.tags+xml"/>
  <Override PartName="/ppt/notesSlides/notesSlide39.xml" ContentType="application/vnd.openxmlformats-officedocument.presentationml.notesSlide+xml"/>
  <Override PartName="/ppt/charts/chart45.xml" ContentType="application/vnd.openxmlformats-officedocument.drawingml.chart+xml"/>
  <Override PartName="/ppt/charts/chart46.xml" ContentType="application/vnd.openxmlformats-officedocument.drawingml.chart+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notesSlides/notesSlide40.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notesSlides/notesSlide41.xml" ContentType="application/vnd.openxmlformats-officedocument.presentationml.notesSlide+xml"/>
  <Override PartName="/ppt/charts/chart47.xml" ContentType="application/vnd.openxmlformats-officedocument.drawingml.chart+xml"/>
  <Override PartName="/ppt/theme/themeOverride32.xml" ContentType="application/vnd.openxmlformats-officedocument.themeOverride+xml"/>
  <Override PartName="/ppt/charts/chart48.xml" ContentType="application/vnd.openxmlformats-officedocument.drawingml.chart+xml"/>
  <Override PartName="/ppt/theme/themeOverride33.xml" ContentType="application/vnd.openxmlformats-officedocument.themeOverride+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notesSlides/notesSlide42.xml" ContentType="application/vnd.openxmlformats-officedocument.presentationml.notesSlide+xml"/>
  <Override PartName="/ppt/charts/chart49.xml" ContentType="application/vnd.openxmlformats-officedocument.drawingml.chart+xml"/>
  <Override PartName="/ppt/theme/themeOverride34.xml" ContentType="application/vnd.openxmlformats-officedocument.themeOverride+xml"/>
  <Override PartName="/ppt/charts/chart50.xml" ContentType="application/vnd.openxmlformats-officedocument.drawingml.chart+xml"/>
  <Override PartName="/ppt/theme/themeOverride35.xml" ContentType="application/vnd.openxmlformats-officedocument.themeOverride+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notesSlides/notesSlide43.xml" ContentType="application/vnd.openxmlformats-officedocument.presentationml.notesSlide+xml"/>
  <Override PartName="/ppt/charts/chart51.xml" ContentType="application/vnd.openxmlformats-officedocument.drawingml.chart+xml"/>
  <Override PartName="/ppt/theme/themeOverride36.xml" ContentType="application/vnd.openxmlformats-officedocument.themeOverride+xml"/>
  <Override PartName="/ppt/charts/chart52.xml" ContentType="application/vnd.openxmlformats-officedocument.drawingml.chart+xml"/>
  <Override PartName="/ppt/theme/themeOverride37.xml" ContentType="application/vnd.openxmlformats-officedocument.themeOverride+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notesSlides/notesSlide44.xml" ContentType="application/vnd.openxmlformats-officedocument.presentationml.notesSlide+xml"/>
  <Override PartName="/ppt/charts/chart53.xml" ContentType="application/vnd.openxmlformats-officedocument.drawingml.chart+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notesSlides/notesSlide45.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notesSlides/notesSlide46.xml" ContentType="application/vnd.openxmlformats-officedocument.presentationml.notesSlide+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notesSlides/notesSlide47.xml" ContentType="application/vnd.openxmlformats-officedocument.presentationml.notesSlide+xml"/>
  <Override PartName="/ppt/charts/chart56.xml" ContentType="application/vnd.openxmlformats-officedocument.drawingml.chart+xml"/>
  <Override PartName="/ppt/theme/themeOverride38.xml" ContentType="application/vnd.openxmlformats-officedocument.themeOverride+xml"/>
  <Override PartName="/ppt/tags/tag153.xml" ContentType="application/vnd.openxmlformats-officedocument.presentationml.tags+xml"/>
  <Override PartName="/ppt/tags/tag154.xml" ContentType="application/vnd.openxmlformats-officedocument.presentationml.tags+xml"/>
  <Override PartName="/ppt/notesSlides/notesSlide48.xml" ContentType="application/vnd.openxmlformats-officedocument.presentationml.notesSlide+xml"/>
  <Override PartName="/ppt/charts/chart57.xml" ContentType="application/vnd.openxmlformats-officedocument.drawingml.chart+xml"/>
  <Override PartName="/ppt/theme/themeOverride39.xml" ContentType="application/vnd.openxmlformats-officedocument.themeOverride+xml"/>
  <Override PartName="/ppt/charts/chart58.xml" ContentType="application/vnd.openxmlformats-officedocument.drawingml.chart+xml"/>
  <Override PartName="/ppt/theme/themeOverride40.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2"/>
  </p:notesMasterIdLst>
  <p:sldIdLst>
    <p:sldId id="257" r:id="rId2"/>
    <p:sldId id="260" r:id="rId3"/>
    <p:sldId id="261" r:id="rId4"/>
    <p:sldId id="376" r:id="rId5"/>
    <p:sldId id="265" r:id="rId6"/>
    <p:sldId id="369" r:id="rId7"/>
    <p:sldId id="370" r:id="rId8"/>
    <p:sldId id="371" r:id="rId9"/>
    <p:sldId id="372" r:id="rId10"/>
    <p:sldId id="373" r:id="rId11"/>
    <p:sldId id="374" r:id="rId12"/>
    <p:sldId id="268" r:id="rId13"/>
    <p:sldId id="269" r:id="rId14"/>
    <p:sldId id="275" r:id="rId15"/>
    <p:sldId id="276" r:id="rId16"/>
    <p:sldId id="270" r:id="rId17"/>
    <p:sldId id="271" r:id="rId18"/>
    <p:sldId id="279" r:id="rId19"/>
    <p:sldId id="277" r:id="rId20"/>
    <p:sldId id="278" r:id="rId21"/>
    <p:sldId id="361" r:id="rId22"/>
    <p:sldId id="280" r:id="rId23"/>
    <p:sldId id="362" r:id="rId24"/>
    <p:sldId id="363" r:id="rId25"/>
    <p:sldId id="274" r:id="rId26"/>
    <p:sldId id="294" r:id="rId27"/>
    <p:sldId id="295" r:id="rId28"/>
    <p:sldId id="296" r:id="rId29"/>
    <p:sldId id="297" r:id="rId30"/>
    <p:sldId id="298" r:id="rId31"/>
    <p:sldId id="299" r:id="rId32"/>
    <p:sldId id="300" r:id="rId33"/>
    <p:sldId id="301" r:id="rId34"/>
    <p:sldId id="302" r:id="rId35"/>
    <p:sldId id="303" r:id="rId36"/>
    <p:sldId id="304" r:id="rId37"/>
    <p:sldId id="305" r:id="rId38"/>
    <p:sldId id="306" r:id="rId39"/>
    <p:sldId id="281" r:id="rId40"/>
    <p:sldId id="282" r:id="rId41"/>
    <p:sldId id="283" r:id="rId42"/>
    <p:sldId id="356" r:id="rId43"/>
    <p:sldId id="285" r:id="rId44"/>
    <p:sldId id="365" r:id="rId45"/>
    <p:sldId id="366" r:id="rId46"/>
    <p:sldId id="357" r:id="rId47"/>
    <p:sldId id="367" r:id="rId48"/>
    <p:sldId id="290" r:id="rId49"/>
    <p:sldId id="364" r:id="rId50"/>
    <p:sldId id="368" r:id="rId51"/>
  </p:sldIdLst>
  <p:sldSz cx="9144000" cy="6858000" type="screen4x3"/>
  <p:notesSz cx="6858000" cy="9144000"/>
  <p:custDataLst>
    <p:tags r:id="rId53"/>
  </p:custDataLst>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0815" autoAdjust="0"/>
    <p:restoredTop sz="94627" autoAdjust="0"/>
  </p:normalViewPr>
  <p:slideViewPr>
    <p:cSldViewPr>
      <p:cViewPr varScale="1">
        <p:scale>
          <a:sx n="132" d="100"/>
          <a:sy n="132" d="100"/>
        </p:scale>
        <p:origin x="-1800"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60" d="100"/>
          <a:sy n="60" d="100"/>
        </p:scale>
        <p:origin x="-4458" y="-12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regneark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regneark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regneark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regneark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regneark13.xlsx"/></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regneark14.xlsx"/><Relationship Id="rId1" Type="http://schemas.openxmlformats.org/officeDocument/2006/relationships/themeOverride" Target="../theme/themeOverride2.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regneark15.xlsx"/><Relationship Id="rId1" Type="http://schemas.openxmlformats.org/officeDocument/2006/relationships/themeOverride" Target="../theme/themeOverride3.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regneark16.xlsx"/><Relationship Id="rId1" Type="http://schemas.openxmlformats.org/officeDocument/2006/relationships/themeOverride" Target="../theme/themeOverride4.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regneark17.xlsx"/><Relationship Id="rId1" Type="http://schemas.openxmlformats.org/officeDocument/2006/relationships/themeOverride" Target="../theme/themeOverride5.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regneark18.xlsx"/><Relationship Id="rId1" Type="http://schemas.openxmlformats.org/officeDocument/2006/relationships/themeOverride" Target="../theme/themeOverride6.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regneark19.xlsx"/><Relationship Id="rId1" Type="http://schemas.openxmlformats.org/officeDocument/2006/relationships/themeOverride" Target="../theme/themeOverride7.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regneark2.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regneark20.xlsx"/><Relationship Id="rId1" Type="http://schemas.openxmlformats.org/officeDocument/2006/relationships/themeOverride" Target="../theme/themeOverride8.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regneark21.xlsx"/><Relationship Id="rId1" Type="http://schemas.openxmlformats.org/officeDocument/2006/relationships/themeOverride" Target="../theme/themeOverride9.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regneark22.xlsx"/><Relationship Id="rId1" Type="http://schemas.openxmlformats.org/officeDocument/2006/relationships/themeOverride" Target="../theme/themeOverride10.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regneark23.xlsx"/><Relationship Id="rId1" Type="http://schemas.openxmlformats.org/officeDocument/2006/relationships/themeOverride" Target="../theme/themeOverride11.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regneark24.xlsx"/><Relationship Id="rId1" Type="http://schemas.openxmlformats.org/officeDocument/2006/relationships/themeOverride" Target="../theme/themeOverride12.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regneark25.xlsx"/><Relationship Id="rId1" Type="http://schemas.openxmlformats.org/officeDocument/2006/relationships/themeOverride" Target="../theme/themeOverride13.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regneark26.xlsx"/><Relationship Id="rId1" Type="http://schemas.openxmlformats.org/officeDocument/2006/relationships/themeOverride" Target="../theme/themeOverride14.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regneark27.xlsx"/><Relationship Id="rId1" Type="http://schemas.openxmlformats.org/officeDocument/2006/relationships/themeOverride" Target="../theme/themeOverride15.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regneark28.xlsx"/><Relationship Id="rId1" Type="http://schemas.openxmlformats.org/officeDocument/2006/relationships/themeOverride" Target="../theme/themeOverride16.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regneark29.xlsx"/><Relationship Id="rId1" Type="http://schemas.openxmlformats.org/officeDocument/2006/relationships/themeOverride" Target="../theme/themeOverride17.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regneark3.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regneark30.xlsx"/><Relationship Id="rId1" Type="http://schemas.openxmlformats.org/officeDocument/2006/relationships/themeOverride" Target="../theme/themeOverride18.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regneark31.xlsx"/><Relationship Id="rId1" Type="http://schemas.openxmlformats.org/officeDocument/2006/relationships/themeOverride" Target="../theme/themeOverride19.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regneark32.xlsx"/><Relationship Id="rId1" Type="http://schemas.openxmlformats.org/officeDocument/2006/relationships/themeOverride" Target="../theme/themeOverride20.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regneark33.xlsx"/><Relationship Id="rId1" Type="http://schemas.openxmlformats.org/officeDocument/2006/relationships/themeOverride" Target="../theme/themeOverride21.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regneark34.xlsx"/><Relationship Id="rId1" Type="http://schemas.openxmlformats.org/officeDocument/2006/relationships/themeOverride" Target="../theme/themeOverride22.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regneark35.xlsx"/><Relationship Id="rId1" Type="http://schemas.openxmlformats.org/officeDocument/2006/relationships/themeOverride" Target="../theme/themeOverride23.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regneark36.xlsx"/><Relationship Id="rId1" Type="http://schemas.openxmlformats.org/officeDocument/2006/relationships/themeOverride" Target="../theme/themeOverride24.xml"/></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regneark37.xlsx"/><Relationship Id="rId1" Type="http://schemas.openxmlformats.org/officeDocument/2006/relationships/themeOverride" Target="../theme/themeOverride2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regneark38.xlsx"/><Relationship Id="rId1" Type="http://schemas.openxmlformats.org/officeDocument/2006/relationships/themeOverride" Target="../theme/themeOverride26.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regneark39.xlsx"/><Relationship Id="rId1" Type="http://schemas.openxmlformats.org/officeDocument/2006/relationships/themeOverride" Target="../theme/themeOverride27.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regneark4.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regneark40.xlsx"/><Relationship Id="rId1" Type="http://schemas.openxmlformats.org/officeDocument/2006/relationships/themeOverride" Target="../theme/themeOverride28.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regneark41.xlsx"/><Relationship Id="rId1" Type="http://schemas.openxmlformats.org/officeDocument/2006/relationships/themeOverride" Target="../theme/themeOverride29.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regneark42.xlsx"/><Relationship Id="rId1" Type="http://schemas.openxmlformats.org/officeDocument/2006/relationships/themeOverride" Target="../theme/themeOverride30.xml"/></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regneark43.xlsx"/></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regneark44.xlsx"/><Relationship Id="rId1" Type="http://schemas.openxmlformats.org/officeDocument/2006/relationships/themeOverride" Target="../theme/themeOverride31.xml"/></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regneark45.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regneark46.xlsx"/></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regneark47.xlsx"/><Relationship Id="rId1" Type="http://schemas.openxmlformats.org/officeDocument/2006/relationships/themeOverride" Target="../theme/themeOverride32.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regneark48.xlsx"/><Relationship Id="rId1" Type="http://schemas.openxmlformats.org/officeDocument/2006/relationships/themeOverride" Target="../theme/themeOverride33.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regneark49.xlsx"/><Relationship Id="rId1" Type="http://schemas.openxmlformats.org/officeDocument/2006/relationships/themeOverride" Target="../theme/themeOverride3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regneark5.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regneark50.xlsx"/><Relationship Id="rId1" Type="http://schemas.openxmlformats.org/officeDocument/2006/relationships/themeOverride" Target="../theme/themeOverride35.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regneark51.xlsx"/><Relationship Id="rId1" Type="http://schemas.openxmlformats.org/officeDocument/2006/relationships/themeOverride" Target="../theme/themeOverride36.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regneark52.xlsx"/><Relationship Id="rId1" Type="http://schemas.openxmlformats.org/officeDocument/2006/relationships/themeOverride" Target="../theme/themeOverride37.xml"/></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regneark53.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regneark54.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regneark55.xlsx"/></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regneark56.xlsx"/><Relationship Id="rId1" Type="http://schemas.openxmlformats.org/officeDocument/2006/relationships/themeOverride" Target="../theme/themeOverride38.xml"/></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regneark57.xlsx"/><Relationship Id="rId1" Type="http://schemas.openxmlformats.org/officeDocument/2006/relationships/themeOverride" Target="../theme/themeOverride39.xml"/></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regneark58.xlsx"/><Relationship Id="rId1" Type="http://schemas.openxmlformats.org/officeDocument/2006/relationships/themeOverride" Target="../theme/themeOverride40.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regneark6.xlsx"/><Relationship Id="rId1" Type="http://schemas.openxmlformats.org/officeDocument/2006/relationships/themeOverride" Target="../theme/themeOverride1.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regneark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regneark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regneark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pPr>
            <a:r>
              <a:rPr lang="nb-NO" sz="1000" b="1" i="0" u="none" strike="noStrike" baseline="0" dirty="0" smtClean="0">
                <a:effectLst/>
              </a:rPr>
              <a:t>Hvordan trives du som student ved din utdanningsinstitusjon? %</a:t>
            </a:r>
            <a:endParaRPr lang="nb-NO" sz="1000" dirty="0"/>
          </a:p>
        </c:rich>
      </c:tx>
      <c:layout/>
      <c:overlay val="1"/>
    </c:title>
    <c:autoTitleDeleted val="0"/>
    <c:plotArea>
      <c:layout>
        <c:manualLayout>
          <c:layoutTarget val="inner"/>
          <c:xMode val="edge"/>
          <c:yMode val="edge"/>
          <c:x val="0.17956676509186351"/>
          <c:y val="0.12240511095186621"/>
          <c:w val="0.7679854002624672"/>
          <c:h val="0.76991680128259632"/>
        </c:manualLayout>
      </c:layout>
      <c:barChart>
        <c:barDir val="bar"/>
        <c:grouping val="stacked"/>
        <c:varyColors val="0"/>
        <c:ser>
          <c:idx val="0"/>
          <c:order val="0"/>
          <c:tx>
            <c:strRef>
              <c:f>'Ark1'!$B$1</c:f>
              <c:strCache>
                <c:ptCount val="1"/>
                <c:pt idx="0">
                  <c:v>Trives meget godt</c:v>
                </c:pt>
              </c:strCache>
            </c:strRef>
          </c:tx>
          <c:spPr>
            <a:solidFill>
              <a:srgbClr val="00B050"/>
            </a:solidFill>
          </c:spPr>
          <c:invertIfNegative val="0"/>
          <c:dLbls>
            <c:txPr>
              <a:bodyPr/>
              <a:lstStyle/>
              <a:p>
                <a:pPr>
                  <a:defRPr sz="800" b="1">
                    <a:solidFill>
                      <a:schemeClr val="bg1"/>
                    </a:solidFill>
                  </a:defRPr>
                </a:pPr>
                <a:endParaRPr lang="nb-NO"/>
              </a:p>
            </c:txPr>
            <c:dLblPos val="ctr"/>
            <c:showLegendKey val="0"/>
            <c:showVal val="1"/>
            <c:showCatName val="0"/>
            <c:showSerName val="0"/>
            <c:showPercent val="0"/>
            <c:showBubbleSize val="0"/>
            <c:showLeaderLines val="0"/>
          </c:dLbls>
          <c:cat>
            <c:strRef>
              <c:f>'Ark1'!$A$2:$A$12</c:f>
              <c:strCache>
                <c:ptCount val="11"/>
                <c:pt idx="0">
                  <c:v>Totalt</c:v>
                </c:pt>
                <c:pt idx="1">
                  <c:v>Universitet</c:v>
                </c:pt>
                <c:pt idx="2">
                  <c:v>Høgskole</c:v>
                </c:pt>
                <c:pt idx="4">
                  <c:v>UiO</c:v>
                </c:pt>
                <c:pt idx="5">
                  <c:v>NTNU</c:v>
                </c:pt>
                <c:pt idx="6">
                  <c:v>UiS</c:v>
                </c:pt>
                <c:pt idx="7">
                  <c:v>UMB</c:v>
                </c:pt>
                <c:pt idx="8">
                  <c:v>HiH</c:v>
                </c:pt>
                <c:pt idx="9">
                  <c:v>HiNesna</c:v>
                </c:pt>
                <c:pt idx="10">
                  <c:v>Haraldspl.</c:v>
                </c:pt>
              </c:strCache>
            </c:strRef>
          </c:cat>
          <c:val>
            <c:numRef>
              <c:f>'Ark1'!$B$2:$B$12</c:f>
              <c:numCache>
                <c:formatCode>0</c:formatCode>
                <c:ptCount val="11"/>
                <c:pt idx="0">
                  <c:v>29</c:v>
                </c:pt>
                <c:pt idx="1">
                  <c:v>29</c:v>
                </c:pt>
                <c:pt idx="2">
                  <c:v>30</c:v>
                </c:pt>
                <c:pt idx="4">
                  <c:v>24</c:v>
                </c:pt>
                <c:pt idx="5">
                  <c:v>34</c:v>
                </c:pt>
                <c:pt idx="6">
                  <c:v>19</c:v>
                </c:pt>
                <c:pt idx="7">
                  <c:v>42</c:v>
                </c:pt>
                <c:pt idx="8">
                  <c:v>31</c:v>
                </c:pt>
                <c:pt idx="9">
                  <c:v>23</c:v>
                </c:pt>
                <c:pt idx="10">
                  <c:v>30</c:v>
                </c:pt>
              </c:numCache>
            </c:numRef>
          </c:val>
        </c:ser>
        <c:ser>
          <c:idx val="1"/>
          <c:order val="1"/>
          <c:tx>
            <c:strRef>
              <c:f>'Ark1'!$C$1</c:f>
              <c:strCache>
                <c:ptCount val="1"/>
                <c:pt idx="0">
                  <c:v>Trives godt</c:v>
                </c:pt>
              </c:strCache>
            </c:strRef>
          </c:tx>
          <c:spPr>
            <a:solidFill>
              <a:srgbClr val="92D050"/>
            </a:solidFill>
          </c:spPr>
          <c:invertIfNegative val="0"/>
          <c:dLbls>
            <c:txPr>
              <a:bodyPr/>
              <a:lstStyle/>
              <a:p>
                <a:pPr algn="ctr">
                  <a:defRPr lang="nb-NO" sz="800" b="1" i="0" u="none" strike="noStrike" kern="1200" baseline="0">
                    <a:solidFill>
                      <a:srgbClr val="FFFFFF"/>
                    </a:solidFill>
                    <a:latin typeface="+mn-lt"/>
                    <a:ea typeface="+mn-ea"/>
                    <a:cs typeface="+mn-cs"/>
                  </a:defRPr>
                </a:pPr>
                <a:endParaRPr lang="nb-NO"/>
              </a:p>
            </c:txPr>
            <c:dLblPos val="ctr"/>
            <c:showLegendKey val="0"/>
            <c:showVal val="1"/>
            <c:showCatName val="0"/>
            <c:showSerName val="0"/>
            <c:showPercent val="0"/>
            <c:showBubbleSize val="0"/>
            <c:showLeaderLines val="0"/>
          </c:dLbls>
          <c:cat>
            <c:strRef>
              <c:f>'Ark1'!$A$2:$A$12</c:f>
              <c:strCache>
                <c:ptCount val="11"/>
                <c:pt idx="0">
                  <c:v>Totalt</c:v>
                </c:pt>
                <c:pt idx="1">
                  <c:v>Universitet</c:v>
                </c:pt>
                <c:pt idx="2">
                  <c:v>Høgskole</c:v>
                </c:pt>
                <c:pt idx="4">
                  <c:v>UiO</c:v>
                </c:pt>
                <c:pt idx="5">
                  <c:v>NTNU</c:v>
                </c:pt>
                <c:pt idx="6">
                  <c:v>UiS</c:v>
                </c:pt>
                <c:pt idx="7">
                  <c:v>UMB</c:v>
                </c:pt>
                <c:pt idx="8">
                  <c:v>HiH</c:v>
                </c:pt>
                <c:pt idx="9">
                  <c:v>HiNesna</c:v>
                </c:pt>
                <c:pt idx="10">
                  <c:v>Haraldspl.</c:v>
                </c:pt>
              </c:strCache>
            </c:strRef>
          </c:cat>
          <c:val>
            <c:numRef>
              <c:f>'Ark1'!$C$2:$C$12</c:f>
              <c:numCache>
                <c:formatCode>0</c:formatCode>
                <c:ptCount val="11"/>
                <c:pt idx="0">
                  <c:v>48</c:v>
                </c:pt>
                <c:pt idx="1">
                  <c:v>48</c:v>
                </c:pt>
                <c:pt idx="2">
                  <c:v>46</c:v>
                </c:pt>
                <c:pt idx="4">
                  <c:v>51</c:v>
                </c:pt>
                <c:pt idx="5">
                  <c:v>49</c:v>
                </c:pt>
                <c:pt idx="6">
                  <c:v>47</c:v>
                </c:pt>
                <c:pt idx="7">
                  <c:v>39</c:v>
                </c:pt>
                <c:pt idx="8">
                  <c:v>44</c:v>
                </c:pt>
                <c:pt idx="9">
                  <c:v>43</c:v>
                </c:pt>
                <c:pt idx="10">
                  <c:v>52</c:v>
                </c:pt>
              </c:numCache>
            </c:numRef>
          </c:val>
        </c:ser>
        <c:ser>
          <c:idx val="2"/>
          <c:order val="2"/>
          <c:tx>
            <c:strRef>
              <c:f>'Ark1'!$D$1</c:f>
              <c:strCache>
                <c:ptCount val="1"/>
                <c:pt idx="0">
                  <c:v>Trives middels godt</c:v>
                </c:pt>
              </c:strCache>
            </c:strRef>
          </c:tx>
          <c:spPr>
            <a:solidFill>
              <a:srgbClr val="FFCC00"/>
            </a:solidFill>
          </c:spPr>
          <c:invertIfNegative val="0"/>
          <c:dLbls>
            <c:txPr>
              <a:bodyPr/>
              <a:lstStyle/>
              <a:p>
                <a:pPr algn="ctr">
                  <a:defRPr lang="nb-NO" sz="800" b="1" i="0" u="none" strike="noStrike" kern="1200" baseline="0">
                    <a:solidFill>
                      <a:schemeClr val="tx1"/>
                    </a:solidFill>
                    <a:latin typeface="+mn-lt"/>
                    <a:ea typeface="+mn-ea"/>
                    <a:cs typeface="+mn-cs"/>
                  </a:defRPr>
                </a:pPr>
                <a:endParaRPr lang="nb-NO"/>
              </a:p>
            </c:txPr>
            <c:dLblPos val="ctr"/>
            <c:showLegendKey val="0"/>
            <c:showVal val="1"/>
            <c:showCatName val="0"/>
            <c:showSerName val="0"/>
            <c:showPercent val="0"/>
            <c:showBubbleSize val="0"/>
            <c:showLeaderLines val="0"/>
          </c:dLbls>
          <c:cat>
            <c:strRef>
              <c:f>'Ark1'!$A$2:$A$12</c:f>
              <c:strCache>
                <c:ptCount val="11"/>
                <c:pt idx="0">
                  <c:v>Totalt</c:v>
                </c:pt>
                <c:pt idx="1">
                  <c:v>Universitet</c:v>
                </c:pt>
                <c:pt idx="2">
                  <c:v>Høgskole</c:v>
                </c:pt>
                <c:pt idx="4">
                  <c:v>UiO</c:v>
                </c:pt>
                <c:pt idx="5">
                  <c:v>NTNU</c:v>
                </c:pt>
                <c:pt idx="6">
                  <c:v>UiS</c:v>
                </c:pt>
                <c:pt idx="7">
                  <c:v>UMB</c:v>
                </c:pt>
                <c:pt idx="8">
                  <c:v>HiH</c:v>
                </c:pt>
                <c:pt idx="9">
                  <c:v>HiNesna</c:v>
                </c:pt>
                <c:pt idx="10">
                  <c:v>Haraldspl.</c:v>
                </c:pt>
              </c:strCache>
            </c:strRef>
          </c:cat>
          <c:val>
            <c:numRef>
              <c:f>'Ark1'!$D$2:$D$12</c:f>
              <c:numCache>
                <c:formatCode>0</c:formatCode>
                <c:ptCount val="11"/>
                <c:pt idx="0">
                  <c:v>19</c:v>
                </c:pt>
                <c:pt idx="1">
                  <c:v>19</c:v>
                </c:pt>
                <c:pt idx="2">
                  <c:v>21</c:v>
                </c:pt>
                <c:pt idx="4">
                  <c:v>21</c:v>
                </c:pt>
                <c:pt idx="5">
                  <c:v>14</c:v>
                </c:pt>
                <c:pt idx="6">
                  <c:v>30</c:v>
                </c:pt>
                <c:pt idx="7">
                  <c:v>16</c:v>
                </c:pt>
                <c:pt idx="8">
                  <c:v>23</c:v>
                </c:pt>
                <c:pt idx="9">
                  <c:v>20</c:v>
                </c:pt>
                <c:pt idx="10">
                  <c:v>17</c:v>
                </c:pt>
              </c:numCache>
            </c:numRef>
          </c:val>
        </c:ser>
        <c:ser>
          <c:idx val="3"/>
          <c:order val="3"/>
          <c:tx>
            <c:strRef>
              <c:f>'Ark1'!$E$1</c:f>
              <c:strCache>
                <c:ptCount val="1"/>
                <c:pt idx="0">
                  <c:v>Trives dårlig</c:v>
                </c:pt>
              </c:strCache>
            </c:strRef>
          </c:tx>
          <c:spPr>
            <a:solidFill>
              <a:schemeClr val="accent1"/>
            </a:solidFill>
          </c:spPr>
          <c:invertIfNegative val="0"/>
          <c:dLbls>
            <c:txPr>
              <a:bodyPr/>
              <a:lstStyle/>
              <a:p>
                <a:pPr algn="ctr">
                  <a:defRPr lang="nb-NO" sz="800" b="1" i="0" u="none" strike="noStrike" kern="1200" baseline="0">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dLbls>
          <c:cat>
            <c:strRef>
              <c:f>'Ark1'!$A$2:$A$12</c:f>
              <c:strCache>
                <c:ptCount val="11"/>
                <c:pt idx="0">
                  <c:v>Totalt</c:v>
                </c:pt>
                <c:pt idx="1">
                  <c:v>Universitet</c:v>
                </c:pt>
                <c:pt idx="2">
                  <c:v>Høgskole</c:v>
                </c:pt>
                <c:pt idx="4">
                  <c:v>UiO</c:v>
                </c:pt>
                <c:pt idx="5">
                  <c:v>NTNU</c:v>
                </c:pt>
                <c:pt idx="6">
                  <c:v>UiS</c:v>
                </c:pt>
                <c:pt idx="7">
                  <c:v>UMB</c:v>
                </c:pt>
                <c:pt idx="8">
                  <c:v>HiH</c:v>
                </c:pt>
                <c:pt idx="9">
                  <c:v>HiNesna</c:v>
                </c:pt>
                <c:pt idx="10">
                  <c:v>Haraldspl.</c:v>
                </c:pt>
              </c:strCache>
            </c:strRef>
          </c:cat>
          <c:val>
            <c:numRef>
              <c:f>'Ark1'!$E$2:$E$12</c:f>
              <c:numCache>
                <c:formatCode>0</c:formatCode>
                <c:ptCount val="11"/>
                <c:pt idx="0">
                  <c:v>3</c:v>
                </c:pt>
                <c:pt idx="1">
                  <c:v>3</c:v>
                </c:pt>
                <c:pt idx="2">
                  <c:v>2</c:v>
                </c:pt>
                <c:pt idx="4">
                  <c:v>3</c:v>
                </c:pt>
                <c:pt idx="5">
                  <c:v>2</c:v>
                </c:pt>
                <c:pt idx="6">
                  <c:v>3</c:v>
                </c:pt>
                <c:pt idx="7">
                  <c:v>2</c:v>
                </c:pt>
                <c:pt idx="8">
                  <c:v>2</c:v>
                </c:pt>
                <c:pt idx="9">
                  <c:v>13</c:v>
                </c:pt>
                <c:pt idx="10">
                  <c:v>0</c:v>
                </c:pt>
              </c:numCache>
            </c:numRef>
          </c:val>
        </c:ser>
        <c:ser>
          <c:idx val="4"/>
          <c:order val="4"/>
          <c:tx>
            <c:strRef>
              <c:f>'Ark1'!$F$1</c:f>
              <c:strCache>
                <c:ptCount val="1"/>
                <c:pt idx="0">
                  <c:v>Trives meget dårlig</c:v>
                </c:pt>
              </c:strCache>
            </c:strRef>
          </c:tx>
          <c:spPr>
            <a:solidFill>
              <a:srgbClr val="FF0000"/>
            </a:solidFill>
          </c:spPr>
          <c:invertIfNegative val="0"/>
          <c:dLbls>
            <c:txPr>
              <a:bodyPr/>
              <a:lstStyle/>
              <a:p>
                <a:pPr algn="ctr">
                  <a:defRPr lang="nb-NO" sz="800" b="1" i="0" u="none" strike="noStrike" kern="1200" baseline="0">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dLbls>
          <c:cat>
            <c:strRef>
              <c:f>'Ark1'!$A$2:$A$12</c:f>
              <c:strCache>
                <c:ptCount val="11"/>
                <c:pt idx="0">
                  <c:v>Totalt</c:v>
                </c:pt>
                <c:pt idx="1">
                  <c:v>Universitet</c:v>
                </c:pt>
                <c:pt idx="2">
                  <c:v>Høgskole</c:v>
                </c:pt>
                <c:pt idx="4">
                  <c:v>UiO</c:v>
                </c:pt>
                <c:pt idx="5">
                  <c:v>NTNU</c:v>
                </c:pt>
                <c:pt idx="6">
                  <c:v>UiS</c:v>
                </c:pt>
                <c:pt idx="7">
                  <c:v>UMB</c:v>
                </c:pt>
                <c:pt idx="8">
                  <c:v>HiH</c:v>
                </c:pt>
                <c:pt idx="9">
                  <c:v>HiNesna</c:v>
                </c:pt>
                <c:pt idx="10">
                  <c:v>Haraldspl.</c:v>
                </c:pt>
              </c:strCache>
            </c:strRef>
          </c:cat>
          <c:val>
            <c:numRef>
              <c:f>'Ark1'!$F$2:$F$12</c:f>
              <c:numCache>
                <c:formatCode>0</c:formatCode>
                <c:ptCount val="11"/>
                <c:pt idx="0">
                  <c:v>1</c:v>
                </c:pt>
                <c:pt idx="1">
                  <c:v>1</c:v>
                </c:pt>
                <c:pt idx="2">
                  <c:v>0</c:v>
                </c:pt>
                <c:pt idx="4">
                  <c:v>1</c:v>
                </c:pt>
                <c:pt idx="5">
                  <c:v>1</c:v>
                </c:pt>
                <c:pt idx="6">
                  <c:v>1</c:v>
                </c:pt>
                <c:pt idx="7">
                  <c:v>1</c:v>
                </c:pt>
                <c:pt idx="8">
                  <c:v>0</c:v>
                </c:pt>
                <c:pt idx="9">
                  <c:v>0</c:v>
                </c:pt>
                <c:pt idx="10">
                  <c:v>0</c:v>
                </c:pt>
              </c:numCache>
            </c:numRef>
          </c:val>
        </c:ser>
        <c:dLbls>
          <c:showLegendKey val="0"/>
          <c:showVal val="0"/>
          <c:showCatName val="0"/>
          <c:showSerName val="0"/>
          <c:showPercent val="0"/>
          <c:showBubbleSize val="0"/>
        </c:dLbls>
        <c:gapWidth val="50"/>
        <c:overlap val="100"/>
        <c:axId val="231835904"/>
        <c:axId val="231862272"/>
      </c:barChart>
      <c:catAx>
        <c:axId val="231835904"/>
        <c:scaling>
          <c:orientation val="maxMin"/>
        </c:scaling>
        <c:delete val="0"/>
        <c:axPos val="l"/>
        <c:majorTickMark val="out"/>
        <c:minorTickMark val="none"/>
        <c:tickLblPos val="nextTo"/>
        <c:txPr>
          <a:bodyPr/>
          <a:lstStyle/>
          <a:p>
            <a:pPr>
              <a:defRPr sz="1000"/>
            </a:pPr>
            <a:endParaRPr lang="nb-NO"/>
          </a:p>
        </c:txPr>
        <c:crossAx val="231862272"/>
        <c:crosses val="autoZero"/>
        <c:auto val="1"/>
        <c:lblAlgn val="ctr"/>
        <c:lblOffset val="100"/>
        <c:noMultiLvlLbl val="0"/>
      </c:catAx>
      <c:valAx>
        <c:axId val="231862272"/>
        <c:scaling>
          <c:orientation val="minMax"/>
          <c:max val="100"/>
          <c:min val="0"/>
        </c:scaling>
        <c:delete val="0"/>
        <c:axPos val="t"/>
        <c:numFmt formatCode="0" sourceLinked="1"/>
        <c:majorTickMark val="out"/>
        <c:minorTickMark val="none"/>
        <c:tickLblPos val="nextTo"/>
        <c:txPr>
          <a:bodyPr/>
          <a:lstStyle/>
          <a:p>
            <a:pPr>
              <a:defRPr sz="800"/>
            </a:pPr>
            <a:endParaRPr lang="nb-NO"/>
          </a:p>
        </c:txPr>
        <c:crossAx val="231835904"/>
        <c:crosses val="autoZero"/>
        <c:crossBetween val="between"/>
        <c:majorUnit val="20"/>
        <c:minorUnit val="20"/>
      </c:valAx>
    </c:plotArea>
    <c:legend>
      <c:legendPos val="b"/>
      <c:layout>
        <c:manualLayout>
          <c:xMode val="edge"/>
          <c:yMode val="edge"/>
          <c:x val="0.18958333333333333"/>
          <c:y val="0.9220173056443024"/>
          <c:w val="0.76041666666666663"/>
          <c:h val="5.7695154419595315E-2"/>
        </c:manualLayout>
      </c:layout>
      <c:overlay val="0"/>
      <c:txPr>
        <a:bodyPr/>
        <a:lstStyle/>
        <a:p>
          <a:pPr>
            <a:defRPr sz="9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pPr>
            <a:r>
              <a:rPr lang="nb-NO" sz="1000" b="1" i="0" baseline="0" dirty="0" smtClean="0">
                <a:effectLst/>
              </a:rPr>
              <a:t>Hvor fornøyd er du med selve studiet? </a:t>
            </a:r>
            <a:endParaRPr lang="nb-NO" sz="1000" dirty="0" smtClean="0">
              <a:effectLst/>
            </a:endParaRPr>
          </a:p>
          <a:p>
            <a:pPr algn="l">
              <a:defRPr/>
            </a:pPr>
            <a:r>
              <a:rPr lang="nb-NO" sz="1000" b="1" i="0" baseline="0" dirty="0" err="1" smtClean="0">
                <a:effectLst/>
              </a:rPr>
              <a:t>Skalagj.snitt</a:t>
            </a:r>
            <a:r>
              <a:rPr lang="nb-NO" sz="1000" b="1" i="0" baseline="0" dirty="0" smtClean="0">
                <a:effectLst/>
              </a:rPr>
              <a:t> 0-100</a:t>
            </a:r>
            <a:endParaRPr lang="nb-NO" sz="1000" dirty="0">
              <a:effectLst/>
            </a:endParaRPr>
          </a:p>
        </c:rich>
      </c:tx>
      <c:layout/>
      <c:overlay val="1"/>
    </c:title>
    <c:autoTitleDeleted val="0"/>
    <c:plotArea>
      <c:layout>
        <c:manualLayout>
          <c:layoutTarget val="inner"/>
          <c:xMode val="edge"/>
          <c:yMode val="edge"/>
          <c:x val="0.17956676509186351"/>
          <c:y val="0.13539961203141171"/>
          <c:w val="0.7679854002624672"/>
          <c:h val="0.82454745525350981"/>
        </c:manualLayout>
      </c:layout>
      <c:barChart>
        <c:barDir val="bar"/>
        <c:grouping val="clustered"/>
        <c:varyColors val="0"/>
        <c:ser>
          <c:idx val="0"/>
          <c:order val="0"/>
          <c:tx>
            <c:strRef>
              <c:f>'Ark1'!$B$1</c:f>
              <c:strCache>
                <c:ptCount val="1"/>
                <c:pt idx="0">
                  <c:v>Kolonne1</c:v>
                </c:pt>
              </c:strCache>
            </c:strRef>
          </c:tx>
          <c:spPr>
            <a:solidFill>
              <a:schemeClr val="accent4">
                <a:lumMod val="60000"/>
                <a:lumOff val="40000"/>
              </a:schemeClr>
            </a:solidFill>
          </c:spPr>
          <c:invertIfNegative val="0"/>
          <c:dLbls>
            <c:txPr>
              <a:bodyPr/>
              <a:lstStyle/>
              <a:p>
                <a:pPr>
                  <a:defRPr sz="800" b="1">
                    <a:solidFill>
                      <a:schemeClr val="tx1"/>
                    </a:solidFill>
                  </a:defRPr>
                </a:pPr>
                <a:endParaRPr lang="nb-NO"/>
              </a:p>
            </c:txPr>
            <c:dLblPos val="outEnd"/>
            <c:showLegendKey val="0"/>
            <c:showVal val="1"/>
            <c:showCatName val="0"/>
            <c:showSerName val="0"/>
            <c:showPercent val="0"/>
            <c:showBubbleSize val="0"/>
            <c:showLeaderLines val="0"/>
          </c:dLbls>
          <c:cat>
            <c:strRef>
              <c:f>'Ark1'!$A$2:$A$8</c:f>
              <c:strCache>
                <c:ptCount val="7"/>
                <c:pt idx="0">
                  <c:v>AB</c:v>
                </c:pt>
                <c:pt idx="1">
                  <c:v>DMF</c:v>
                </c:pt>
                <c:pt idx="2">
                  <c:v>HF</c:v>
                </c:pt>
                <c:pt idx="3">
                  <c:v>IME</c:v>
                </c:pt>
                <c:pt idx="4">
                  <c:v>IVT</c:v>
                </c:pt>
                <c:pt idx="5">
                  <c:v>NT</c:v>
                </c:pt>
                <c:pt idx="6">
                  <c:v>SVT</c:v>
                </c:pt>
              </c:strCache>
            </c:strRef>
          </c:cat>
          <c:val>
            <c:numRef>
              <c:f>'Ark1'!$B$2:$B$8</c:f>
              <c:numCache>
                <c:formatCode>0</c:formatCode>
                <c:ptCount val="7"/>
                <c:pt idx="0">
                  <c:v>66.900000000000006</c:v>
                </c:pt>
                <c:pt idx="1">
                  <c:v>83</c:v>
                </c:pt>
                <c:pt idx="2">
                  <c:v>66.099999999999994</c:v>
                </c:pt>
                <c:pt idx="3">
                  <c:v>72.2</c:v>
                </c:pt>
                <c:pt idx="4">
                  <c:v>75.900000000000006</c:v>
                </c:pt>
                <c:pt idx="5">
                  <c:v>74.400000000000006</c:v>
                </c:pt>
                <c:pt idx="6">
                  <c:v>68.3</c:v>
                </c:pt>
              </c:numCache>
            </c:numRef>
          </c:val>
        </c:ser>
        <c:dLbls>
          <c:showLegendKey val="0"/>
          <c:showVal val="0"/>
          <c:showCatName val="0"/>
          <c:showSerName val="0"/>
          <c:showPercent val="0"/>
          <c:showBubbleSize val="0"/>
        </c:dLbls>
        <c:gapWidth val="50"/>
        <c:axId val="238635648"/>
        <c:axId val="238711168"/>
      </c:barChart>
      <c:catAx>
        <c:axId val="238635648"/>
        <c:scaling>
          <c:orientation val="maxMin"/>
        </c:scaling>
        <c:delete val="0"/>
        <c:axPos val="l"/>
        <c:majorTickMark val="out"/>
        <c:minorTickMark val="none"/>
        <c:tickLblPos val="nextTo"/>
        <c:txPr>
          <a:bodyPr/>
          <a:lstStyle/>
          <a:p>
            <a:pPr>
              <a:defRPr sz="1000"/>
            </a:pPr>
            <a:endParaRPr lang="nb-NO"/>
          </a:p>
        </c:txPr>
        <c:crossAx val="238711168"/>
        <c:crosses val="autoZero"/>
        <c:auto val="1"/>
        <c:lblAlgn val="ctr"/>
        <c:lblOffset val="100"/>
        <c:noMultiLvlLbl val="0"/>
      </c:catAx>
      <c:valAx>
        <c:axId val="238711168"/>
        <c:scaling>
          <c:orientation val="minMax"/>
          <c:max val="100"/>
          <c:min val="0"/>
        </c:scaling>
        <c:delete val="0"/>
        <c:axPos val="t"/>
        <c:numFmt formatCode="0" sourceLinked="1"/>
        <c:majorTickMark val="out"/>
        <c:minorTickMark val="none"/>
        <c:tickLblPos val="nextTo"/>
        <c:txPr>
          <a:bodyPr/>
          <a:lstStyle/>
          <a:p>
            <a:pPr>
              <a:defRPr sz="800"/>
            </a:pPr>
            <a:endParaRPr lang="nb-NO"/>
          </a:p>
        </c:txPr>
        <c:crossAx val="238635648"/>
        <c:crosses val="autoZero"/>
        <c:crossBetween val="between"/>
        <c:majorUnit val="20"/>
        <c:minorUnit val="20"/>
      </c:valAx>
    </c:plotArea>
    <c:plotVisOnly val="1"/>
    <c:dispBlanksAs val="gap"/>
    <c:showDLblsOverMax val="0"/>
  </c:chart>
  <c:txPr>
    <a:bodyPr/>
    <a:lstStyle/>
    <a:p>
      <a:pPr>
        <a:defRPr sz="1800"/>
      </a:pPr>
      <a:endParaRPr lang="nb-NO"/>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4316974039921491E-2"/>
          <c:y val="9.1827086619628198E-2"/>
          <c:w val="0.90866269488575335"/>
          <c:h val="0.63554937433654046"/>
        </c:manualLayout>
      </c:layout>
      <c:barChart>
        <c:barDir val="col"/>
        <c:grouping val="stacked"/>
        <c:varyColors val="0"/>
        <c:ser>
          <c:idx val="0"/>
          <c:order val="0"/>
          <c:tx>
            <c:strRef>
              <c:f>'Ark1'!$B$1</c:f>
              <c:strCache>
                <c:ptCount val="1"/>
                <c:pt idx="0">
                  <c:v>Stor positiv betydning</c:v>
                </c:pt>
              </c:strCache>
            </c:strRef>
          </c:tx>
          <c:spPr>
            <a:solidFill>
              <a:srgbClr val="009E47"/>
            </a:solidFill>
          </c:spPr>
          <c:invertIfNegative val="0"/>
          <c:dLbls>
            <c:txPr>
              <a:bodyPr/>
              <a:lstStyle/>
              <a:p>
                <a:pPr>
                  <a:defRPr sz="1200" b="1">
                    <a:solidFill>
                      <a:schemeClr val="bg1"/>
                    </a:solidFill>
                  </a:defRPr>
                </a:pPr>
                <a:endParaRPr lang="nb-NO"/>
              </a:p>
            </c:txPr>
            <c:showLegendKey val="0"/>
            <c:showVal val="1"/>
            <c:showCatName val="0"/>
            <c:showSerName val="0"/>
            <c:showPercent val="0"/>
            <c:showBubbleSize val="0"/>
            <c:showLeaderLines val="0"/>
          </c:dLbls>
          <c:cat>
            <c:strRef>
              <c:f>'Ark1'!$A$2:$A$15</c:f>
              <c:strCache>
                <c:ptCount val="14"/>
                <c:pt idx="0">
                  <c:v>det sosiale miljøet</c:v>
                </c:pt>
                <c:pt idx="1">
                  <c:v>studienes jobbrelevans</c:v>
                </c:pt>
                <c:pt idx="2">
                  <c:v>boforholdene</c:v>
                </c:pt>
                <c:pt idx="3">
                  <c:v>kvaliteten på undervisningen</c:v>
                </c:pt>
                <c:pt idx="4">
                  <c:v>din fysiske helse</c:v>
                </c:pt>
                <c:pt idx="5">
                  <c:v>din psykiske helse</c:v>
                </c:pt>
                <c:pt idx="6">
                  <c:v>din tilgang på arbeidsplass</c:v>
                </c:pt>
                <c:pt idx="7">
                  <c:v>studentfor., lag eller org.</c:v>
                </c:pt>
                <c:pt idx="8">
                  <c:v>fadderordningen</c:v>
                </c:pt>
                <c:pt idx="9">
                  <c:v>din personlige økonomi</c:v>
                </c:pt>
                <c:pt idx="10">
                  <c:v>festkulturen blant studentene</c:v>
                </c:pt>
                <c:pt idx="11">
                  <c:v>studieveiledningen</c:v>
                </c:pt>
                <c:pt idx="12">
                  <c:v>gruppearbeidet</c:v>
                </c:pt>
                <c:pt idx="13">
                  <c:v>lærestedets ute-/grøntomr.</c:v>
                </c:pt>
              </c:strCache>
            </c:strRef>
          </c:cat>
          <c:val>
            <c:numRef>
              <c:f>'Ark1'!$B$2:$B$15</c:f>
              <c:numCache>
                <c:formatCode>0</c:formatCode>
                <c:ptCount val="14"/>
                <c:pt idx="0">
                  <c:v>52.961670337014638</c:v>
                </c:pt>
                <c:pt idx="1">
                  <c:v>36.970463069175985</c:v>
                </c:pt>
                <c:pt idx="2">
                  <c:v>31.683787097374331</c:v>
                </c:pt>
                <c:pt idx="3">
                  <c:v>39.775414770703719</c:v>
                </c:pt>
                <c:pt idx="4">
                  <c:v>30.519422026084232</c:v>
                </c:pt>
                <c:pt idx="5">
                  <c:v>38.09043855884422</c:v>
                </c:pt>
                <c:pt idx="6">
                  <c:v>26.582194950196794</c:v>
                </c:pt>
                <c:pt idx="7">
                  <c:v>28.463673284096071</c:v>
                </c:pt>
                <c:pt idx="8">
                  <c:v>26.130550358200693</c:v>
                </c:pt>
                <c:pt idx="9">
                  <c:v>20.667536578335536</c:v>
                </c:pt>
                <c:pt idx="10">
                  <c:v>12.016212964495297</c:v>
                </c:pt>
                <c:pt idx="11">
                  <c:v>12.016529506182748</c:v>
                </c:pt>
                <c:pt idx="12">
                  <c:v>10.811312567644864</c:v>
                </c:pt>
                <c:pt idx="13">
                  <c:v>6.4734285401822884</c:v>
                </c:pt>
              </c:numCache>
            </c:numRef>
          </c:val>
        </c:ser>
        <c:ser>
          <c:idx val="1"/>
          <c:order val="1"/>
          <c:tx>
            <c:strRef>
              <c:f>'Ark1'!$C$1</c:f>
              <c:strCache>
                <c:ptCount val="1"/>
                <c:pt idx="0">
                  <c:v>Positiv betydning</c:v>
                </c:pt>
              </c:strCache>
            </c:strRef>
          </c:tx>
          <c:spPr>
            <a:solidFill>
              <a:srgbClr val="92D050"/>
            </a:solidFill>
          </c:spPr>
          <c:invertIfNegative val="0"/>
          <c:dLbls>
            <c:txPr>
              <a:bodyPr/>
              <a:lstStyle/>
              <a:p>
                <a:pPr>
                  <a:defRPr sz="1200" b="1"/>
                </a:pPr>
                <a:endParaRPr lang="nb-NO"/>
              </a:p>
            </c:txPr>
            <c:showLegendKey val="0"/>
            <c:showVal val="1"/>
            <c:showCatName val="0"/>
            <c:showSerName val="0"/>
            <c:showPercent val="0"/>
            <c:showBubbleSize val="0"/>
            <c:showLeaderLines val="0"/>
          </c:dLbls>
          <c:cat>
            <c:strRef>
              <c:f>'Ark1'!$A$2:$A$15</c:f>
              <c:strCache>
                <c:ptCount val="14"/>
                <c:pt idx="0">
                  <c:v>det sosiale miljøet</c:v>
                </c:pt>
                <c:pt idx="1">
                  <c:v>studienes jobbrelevans</c:v>
                </c:pt>
                <c:pt idx="2">
                  <c:v>boforholdene</c:v>
                </c:pt>
                <c:pt idx="3">
                  <c:v>kvaliteten på undervisningen</c:v>
                </c:pt>
                <c:pt idx="4">
                  <c:v>din fysiske helse</c:v>
                </c:pt>
                <c:pt idx="5">
                  <c:v>din psykiske helse</c:v>
                </c:pt>
                <c:pt idx="6">
                  <c:v>din tilgang på arbeidsplass</c:v>
                </c:pt>
                <c:pt idx="7">
                  <c:v>studentfor., lag eller org.</c:v>
                </c:pt>
                <c:pt idx="8">
                  <c:v>fadderordningen</c:v>
                </c:pt>
                <c:pt idx="9">
                  <c:v>din personlige økonomi</c:v>
                </c:pt>
                <c:pt idx="10">
                  <c:v>festkulturen blant studentene</c:v>
                </c:pt>
                <c:pt idx="11">
                  <c:v>studieveiledningen</c:v>
                </c:pt>
                <c:pt idx="12">
                  <c:v>gruppearbeidet</c:v>
                </c:pt>
                <c:pt idx="13">
                  <c:v>lærestedets ute-/grøntomr.</c:v>
                </c:pt>
              </c:strCache>
            </c:strRef>
          </c:cat>
          <c:val>
            <c:numRef>
              <c:f>'Ark1'!$C$2:$C$15</c:f>
              <c:numCache>
                <c:formatCode>0</c:formatCode>
                <c:ptCount val="14"/>
                <c:pt idx="0">
                  <c:v>37.614234552481356</c:v>
                </c:pt>
                <c:pt idx="1">
                  <c:v>46.165895272573337</c:v>
                </c:pt>
                <c:pt idx="2">
                  <c:v>50.687864680109882</c:v>
                </c:pt>
                <c:pt idx="3">
                  <c:v>41.470771152506629</c:v>
                </c:pt>
                <c:pt idx="4">
                  <c:v>50.627479387871588</c:v>
                </c:pt>
                <c:pt idx="5">
                  <c:v>39.968569227745455</c:v>
                </c:pt>
                <c:pt idx="6">
                  <c:v>45.719191487177333</c:v>
                </c:pt>
                <c:pt idx="7">
                  <c:v>42.143256604209547</c:v>
                </c:pt>
                <c:pt idx="8">
                  <c:v>40.49744493795896</c:v>
                </c:pt>
                <c:pt idx="9">
                  <c:v>43.184164997839453</c:v>
                </c:pt>
                <c:pt idx="10">
                  <c:v>43.628927888072546</c:v>
                </c:pt>
                <c:pt idx="11">
                  <c:v>43.239001662715822</c:v>
                </c:pt>
                <c:pt idx="12">
                  <c:v>43.861641125236936</c:v>
                </c:pt>
                <c:pt idx="13">
                  <c:v>47.995032140527719</c:v>
                </c:pt>
              </c:numCache>
            </c:numRef>
          </c:val>
        </c:ser>
        <c:ser>
          <c:idx val="2"/>
          <c:order val="2"/>
          <c:tx>
            <c:strRef>
              <c:f>'Ark1'!$D$1</c:f>
              <c:strCache>
                <c:ptCount val="1"/>
                <c:pt idx="0">
                  <c:v>Verken/eller</c:v>
                </c:pt>
              </c:strCache>
            </c:strRef>
          </c:tx>
          <c:spPr>
            <a:solidFill>
              <a:srgbClr val="FFC000"/>
            </a:solidFill>
          </c:spPr>
          <c:invertIfNegative val="0"/>
          <c:dLbls>
            <c:txPr>
              <a:bodyPr/>
              <a:lstStyle/>
              <a:p>
                <a:pPr>
                  <a:defRPr sz="1200" b="1"/>
                </a:pPr>
                <a:endParaRPr lang="nb-NO"/>
              </a:p>
            </c:txPr>
            <c:showLegendKey val="0"/>
            <c:showVal val="1"/>
            <c:showCatName val="0"/>
            <c:showSerName val="0"/>
            <c:showPercent val="0"/>
            <c:showBubbleSize val="0"/>
            <c:showLeaderLines val="0"/>
          </c:dLbls>
          <c:cat>
            <c:strRef>
              <c:f>'Ark1'!$A$2:$A$15</c:f>
              <c:strCache>
                <c:ptCount val="14"/>
                <c:pt idx="0">
                  <c:v>det sosiale miljøet</c:v>
                </c:pt>
                <c:pt idx="1">
                  <c:v>studienes jobbrelevans</c:v>
                </c:pt>
                <c:pt idx="2">
                  <c:v>boforholdene</c:v>
                </c:pt>
                <c:pt idx="3">
                  <c:v>kvaliteten på undervisningen</c:v>
                </c:pt>
                <c:pt idx="4">
                  <c:v>din fysiske helse</c:v>
                </c:pt>
                <c:pt idx="5">
                  <c:v>din psykiske helse</c:v>
                </c:pt>
                <c:pt idx="6">
                  <c:v>din tilgang på arbeidsplass</c:v>
                </c:pt>
                <c:pt idx="7">
                  <c:v>studentfor., lag eller org.</c:v>
                </c:pt>
                <c:pt idx="8">
                  <c:v>fadderordningen</c:v>
                </c:pt>
                <c:pt idx="9">
                  <c:v>din personlige økonomi</c:v>
                </c:pt>
                <c:pt idx="10">
                  <c:v>festkulturen blant studentene</c:v>
                </c:pt>
                <c:pt idx="11">
                  <c:v>studieveiledningen</c:v>
                </c:pt>
                <c:pt idx="12">
                  <c:v>gruppearbeidet</c:v>
                </c:pt>
                <c:pt idx="13">
                  <c:v>lærestedets ute-/grøntomr.</c:v>
                </c:pt>
              </c:strCache>
            </c:strRef>
          </c:cat>
          <c:val>
            <c:numRef>
              <c:f>'Ark1'!$D$2:$D$15</c:f>
              <c:numCache>
                <c:formatCode>0</c:formatCode>
                <c:ptCount val="14"/>
                <c:pt idx="0">
                  <c:v>6.9945966668848163</c:v>
                </c:pt>
                <c:pt idx="1">
                  <c:v>11.868541721574193</c:v>
                </c:pt>
                <c:pt idx="2">
                  <c:v>12.62775327797257</c:v>
                </c:pt>
                <c:pt idx="3">
                  <c:v>9.5130351524080954</c:v>
                </c:pt>
                <c:pt idx="4">
                  <c:v>15.669876239829581</c:v>
                </c:pt>
                <c:pt idx="5">
                  <c:v>13.423848410177587</c:v>
                </c:pt>
                <c:pt idx="6">
                  <c:v>18.246643950597065</c:v>
                </c:pt>
                <c:pt idx="7">
                  <c:v>27.677802283460672</c:v>
                </c:pt>
                <c:pt idx="8">
                  <c:v>27.88033985851775</c:v>
                </c:pt>
                <c:pt idx="9">
                  <c:v>21.449455646689472</c:v>
                </c:pt>
                <c:pt idx="10">
                  <c:v>32.224960137138389</c:v>
                </c:pt>
                <c:pt idx="11">
                  <c:v>36.502979554147913</c:v>
                </c:pt>
                <c:pt idx="12">
                  <c:v>36.252283152299121</c:v>
                </c:pt>
                <c:pt idx="13">
                  <c:v>42.290464497903571</c:v>
                </c:pt>
              </c:numCache>
            </c:numRef>
          </c:val>
        </c:ser>
        <c:ser>
          <c:idx val="3"/>
          <c:order val="3"/>
          <c:tx>
            <c:strRef>
              <c:f>'Ark1'!$E$1</c:f>
              <c:strCache>
                <c:ptCount val="1"/>
                <c:pt idx="0">
                  <c:v>Negativ betydning</c:v>
                </c:pt>
              </c:strCache>
            </c:strRef>
          </c:tx>
          <c:spPr>
            <a:solidFill>
              <a:schemeClr val="accent1"/>
            </a:solidFill>
          </c:spPr>
          <c:invertIfNegative val="0"/>
          <c:dLbls>
            <c:txPr>
              <a:bodyPr/>
              <a:lstStyle/>
              <a:p>
                <a:pPr>
                  <a:defRPr sz="1200" b="1"/>
                </a:pPr>
                <a:endParaRPr lang="nb-NO"/>
              </a:p>
            </c:txPr>
            <c:showLegendKey val="0"/>
            <c:showVal val="1"/>
            <c:showCatName val="0"/>
            <c:showSerName val="0"/>
            <c:showPercent val="0"/>
            <c:showBubbleSize val="0"/>
            <c:showLeaderLines val="0"/>
          </c:dLbls>
          <c:cat>
            <c:strRef>
              <c:f>'Ark1'!$A$2:$A$15</c:f>
              <c:strCache>
                <c:ptCount val="14"/>
                <c:pt idx="0">
                  <c:v>det sosiale miljøet</c:v>
                </c:pt>
                <c:pt idx="1">
                  <c:v>studienes jobbrelevans</c:v>
                </c:pt>
                <c:pt idx="2">
                  <c:v>boforholdene</c:v>
                </c:pt>
                <c:pt idx="3">
                  <c:v>kvaliteten på undervisningen</c:v>
                </c:pt>
                <c:pt idx="4">
                  <c:v>din fysiske helse</c:v>
                </c:pt>
                <c:pt idx="5">
                  <c:v>din psykiske helse</c:v>
                </c:pt>
                <c:pt idx="6">
                  <c:v>din tilgang på arbeidsplass</c:v>
                </c:pt>
                <c:pt idx="7">
                  <c:v>studentfor., lag eller org.</c:v>
                </c:pt>
                <c:pt idx="8">
                  <c:v>fadderordningen</c:v>
                </c:pt>
                <c:pt idx="9">
                  <c:v>din personlige økonomi</c:v>
                </c:pt>
                <c:pt idx="10">
                  <c:v>festkulturen blant studentene</c:v>
                </c:pt>
                <c:pt idx="11">
                  <c:v>studieveiledningen</c:v>
                </c:pt>
                <c:pt idx="12">
                  <c:v>gruppearbeidet</c:v>
                </c:pt>
                <c:pt idx="13">
                  <c:v>lærestedets ute-/grøntomr.</c:v>
                </c:pt>
              </c:strCache>
            </c:strRef>
          </c:cat>
          <c:val>
            <c:numRef>
              <c:f>'Ark1'!$E$2:$E$15</c:f>
              <c:numCache>
                <c:formatCode>0</c:formatCode>
                <c:ptCount val="14"/>
                <c:pt idx="0">
                  <c:v>1.7866391104885357</c:v>
                </c:pt>
                <c:pt idx="1">
                  <c:v>4.0688810644174769</c:v>
                </c:pt>
                <c:pt idx="2">
                  <c:v>4.7369509239587968</c:v>
                </c:pt>
                <c:pt idx="3">
                  <c:v>6.9514368350398188</c:v>
                </c:pt>
                <c:pt idx="4">
                  <c:v>2.594015447425166</c:v>
                </c:pt>
                <c:pt idx="5">
                  <c:v>5.9389068850143572</c:v>
                </c:pt>
                <c:pt idx="6">
                  <c:v>7.4950982212474537</c:v>
                </c:pt>
                <c:pt idx="7">
                  <c:v>1.4870451486177925</c:v>
                </c:pt>
                <c:pt idx="8">
                  <c:v>4.1375735230883723</c:v>
                </c:pt>
                <c:pt idx="9">
                  <c:v>11.892298829740508</c:v>
                </c:pt>
                <c:pt idx="10">
                  <c:v>9.3260208839329941</c:v>
                </c:pt>
                <c:pt idx="11">
                  <c:v>6.6776936771187065</c:v>
                </c:pt>
                <c:pt idx="12">
                  <c:v>7.6802400006429705</c:v>
                </c:pt>
                <c:pt idx="13">
                  <c:v>2.6859379794606451</c:v>
                </c:pt>
              </c:numCache>
            </c:numRef>
          </c:val>
        </c:ser>
        <c:ser>
          <c:idx val="4"/>
          <c:order val="4"/>
          <c:tx>
            <c:strRef>
              <c:f>'Ark1'!$F$1</c:f>
              <c:strCache>
                <c:ptCount val="1"/>
                <c:pt idx="0">
                  <c:v>Stor negativ betydning</c:v>
                </c:pt>
              </c:strCache>
            </c:strRef>
          </c:tx>
          <c:spPr>
            <a:solidFill>
              <a:srgbClr val="C00000"/>
            </a:solidFill>
          </c:spPr>
          <c:invertIfNegative val="0"/>
          <c:dLbls>
            <c:txPr>
              <a:bodyPr/>
              <a:lstStyle/>
              <a:p>
                <a:pPr>
                  <a:defRPr sz="1200" b="1">
                    <a:solidFill>
                      <a:schemeClr val="bg1"/>
                    </a:solidFill>
                  </a:defRPr>
                </a:pPr>
                <a:endParaRPr lang="nb-NO"/>
              </a:p>
            </c:txPr>
            <c:showLegendKey val="0"/>
            <c:showVal val="1"/>
            <c:showCatName val="0"/>
            <c:showSerName val="0"/>
            <c:showPercent val="0"/>
            <c:showBubbleSize val="0"/>
            <c:showLeaderLines val="0"/>
          </c:dLbls>
          <c:cat>
            <c:strRef>
              <c:f>'Ark1'!$A$2:$A$15</c:f>
              <c:strCache>
                <c:ptCount val="14"/>
                <c:pt idx="0">
                  <c:v>det sosiale miljøet</c:v>
                </c:pt>
                <c:pt idx="1">
                  <c:v>studienes jobbrelevans</c:v>
                </c:pt>
                <c:pt idx="2">
                  <c:v>boforholdene</c:v>
                </c:pt>
                <c:pt idx="3">
                  <c:v>kvaliteten på undervisningen</c:v>
                </c:pt>
                <c:pt idx="4">
                  <c:v>din fysiske helse</c:v>
                </c:pt>
                <c:pt idx="5">
                  <c:v>din psykiske helse</c:v>
                </c:pt>
                <c:pt idx="6">
                  <c:v>din tilgang på arbeidsplass</c:v>
                </c:pt>
                <c:pt idx="7">
                  <c:v>studentfor., lag eller org.</c:v>
                </c:pt>
                <c:pt idx="8">
                  <c:v>fadderordningen</c:v>
                </c:pt>
                <c:pt idx="9">
                  <c:v>din personlige økonomi</c:v>
                </c:pt>
                <c:pt idx="10">
                  <c:v>festkulturen blant studentene</c:v>
                </c:pt>
                <c:pt idx="11">
                  <c:v>studieveiledningen</c:v>
                </c:pt>
                <c:pt idx="12">
                  <c:v>gruppearbeidet</c:v>
                </c:pt>
                <c:pt idx="13">
                  <c:v>lærestedets ute-/grøntomr.</c:v>
                </c:pt>
              </c:strCache>
            </c:strRef>
          </c:cat>
          <c:val>
            <c:numRef>
              <c:f>'Ark1'!$F$2:$F$15</c:f>
              <c:numCache>
                <c:formatCode>0</c:formatCode>
                <c:ptCount val="14"/>
                <c:pt idx="0">
                  <c:v>0.64285933313224286</c:v>
                </c:pt>
                <c:pt idx="1">
                  <c:v>0.92621887226045507</c:v>
                </c:pt>
                <c:pt idx="2">
                  <c:v>0.26364402058606934</c:v>
                </c:pt>
                <c:pt idx="3">
                  <c:v>2.2893420893431897</c:v>
                </c:pt>
                <c:pt idx="4">
                  <c:v>0.58920689879118693</c:v>
                </c:pt>
                <c:pt idx="5">
                  <c:v>2.5782369182199441</c:v>
                </c:pt>
                <c:pt idx="6">
                  <c:v>1.9568713907829418</c:v>
                </c:pt>
                <c:pt idx="7">
                  <c:v>0.22822267961760792</c:v>
                </c:pt>
                <c:pt idx="8">
                  <c:v>1.3540913222358804</c:v>
                </c:pt>
                <c:pt idx="9">
                  <c:v>2.8065439473967668</c:v>
                </c:pt>
                <c:pt idx="10">
                  <c:v>2.8038781263623624</c:v>
                </c:pt>
                <c:pt idx="11">
                  <c:v>1.5637955998362731</c:v>
                </c:pt>
                <c:pt idx="12">
                  <c:v>1.3945231541776295</c:v>
                </c:pt>
                <c:pt idx="13">
                  <c:v>0.55513684192714119</c:v>
                </c:pt>
              </c:numCache>
            </c:numRef>
          </c:val>
        </c:ser>
        <c:dLbls>
          <c:showLegendKey val="0"/>
          <c:showVal val="0"/>
          <c:showCatName val="0"/>
          <c:showSerName val="0"/>
          <c:showPercent val="0"/>
          <c:showBubbleSize val="0"/>
        </c:dLbls>
        <c:gapWidth val="61"/>
        <c:overlap val="100"/>
        <c:axId val="238767488"/>
        <c:axId val="238781568"/>
      </c:barChart>
      <c:catAx>
        <c:axId val="238767488"/>
        <c:scaling>
          <c:orientation val="minMax"/>
        </c:scaling>
        <c:delete val="0"/>
        <c:axPos val="b"/>
        <c:majorTickMark val="out"/>
        <c:minorTickMark val="none"/>
        <c:tickLblPos val="nextTo"/>
        <c:txPr>
          <a:bodyPr/>
          <a:lstStyle/>
          <a:p>
            <a:pPr>
              <a:defRPr sz="1100"/>
            </a:pPr>
            <a:endParaRPr lang="nb-NO"/>
          </a:p>
        </c:txPr>
        <c:crossAx val="238781568"/>
        <c:crosses val="autoZero"/>
        <c:auto val="1"/>
        <c:lblAlgn val="ctr"/>
        <c:lblOffset val="100"/>
        <c:noMultiLvlLbl val="0"/>
      </c:catAx>
      <c:valAx>
        <c:axId val="238781568"/>
        <c:scaling>
          <c:orientation val="minMax"/>
          <c:max val="100"/>
          <c:min val="0"/>
        </c:scaling>
        <c:delete val="1"/>
        <c:axPos val="l"/>
        <c:majorGridlines/>
        <c:numFmt formatCode="0" sourceLinked="1"/>
        <c:majorTickMark val="out"/>
        <c:minorTickMark val="none"/>
        <c:tickLblPos val="nextTo"/>
        <c:crossAx val="238767488"/>
        <c:crosses val="autoZero"/>
        <c:crossBetween val="between"/>
        <c:majorUnit val="20"/>
      </c:valAx>
    </c:plotArea>
    <c:legend>
      <c:legendPos val="r"/>
      <c:layout>
        <c:manualLayout>
          <c:xMode val="edge"/>
          <c:yMode val="edge"/>
          <c:x val="0"/>
          <c:y val="2.1092148758871401E-2"/>
          <c:w val="1"/>
          <c:h val="6.5170999993778414E-2"/>
        </c:manualLayout>
      </c:layout>
      <c:overlay val="0"/>
      <c:txPr>
        <a:bodyPr/>
        <a:lstStyle/>
        <a:p>
          <a:pPr>
            <a:defRPr sz="12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pPr>
            <a:r>
              <a:rPr lang="nb-NO" sz="1000" b="1" i="0" u="none" strike="noStrike" baseline="0" dirty="0" smtClean="0">
                <a:effectLst/>
              </a:rPr>
              <a:t>Hvilken betydning har faktorene nedenfor for din trivsel som student …? </a:t>
            </a:r>
            <a:r>
              <a:rPr lang="nb-NO" sz="1000" b="1" i="0" baseline="0" dirty="0" err="1" smtClean="0">
                <a:effectLst/>
              </a:rPr>
              <a:t>Skalagj.snitt</a:t>
            </a:r>
            <a:r>
              <a:rPr lang="nb-NO" sz="1000" b="1" i="0" baseline="0" dirty="0" smtClean="0">
                <a:effectLst/>
              </a:rPr>
              <a:t> 0-100</a:t>
            </a:r>
            <a:endParaRPr lang="nb-NO" sz="1000" dirty="0">
              <a:effectLst/>
            </a:endParaRPr>
          </a:p>
        </c:rich>
      </c:tx>
      <c:layout>
        <c:manualLayout>
          <c:xMode val="edge"/>
          <c:yMode val="edge"/>
          <c:x val="0.12596470762507866"/>
          <c:y val="3.0168431577777908E-2"/>
        </c:manualLayout>
      </c:layout>
      <c:overlay val="1"/>
    </c:title>
    <c:autoTitleDeleted val="0"/>
    <c:plotArea>
      <c:layout>
        <c:manualLayout>
          <c:layoutTarget val="inner"/>
          <c:xMode val="edge"/>
          <c:yMode val="edge"/>
          <c:x val="0.45550814639573034"/>
          <c:y val="0.13539961203141171"/>
          <c:w val="0.51216379395321987"/>
          <c:h val="0.84311264391675778"/>
        </c:manualLayout>
      </c:layout>
      <c:barChart>
        <c:barDir val="bar"/>
        <c:grouping val="clustered"/>
        <c:varyColors val="0"/>
        <c:ser>
          <c:idx val="0"/>
          <c:order val="0"/>
          <c:tx>
            <c:strRef>
              <c:f>'Ark1'!$B$1</c:f>
              <c:strCache>
                <c:ptCount val="1"/>
                <c:pt idx="0">
                  <c:v>Kolonne1</c:v>
                </c:pt>
              </c:strCache>
            </c:strRef>
          </c:tx>
          <c:spPr>
            <a:solidFill>
              <a:schemeClr val="accent4">
                <a:lumMod val="75000"/>
              </a:schemeClr>
            </a:solidFill>
          </c:spPr>
          <c:invertIfNegative val="0"/>
          <c:dLbls>
            <c:txPr>
              <a:bodyPr/>
              <a:lstStyle/>
              <a:p>
                <a:pPr>
                  <a:defRPr sz="800" b="1">
                    <a:solidFill>
                      <a:schemeClr val="tx1"/>
                    </a:solidFill>
                  </a:defRPr>
                </a:pPr>
                <a:endParaRPr lang="nb-NO"/>
              </a:p>
            </c:txPr>
            <c:dLblPos val="outEnd"/>
            <c:showLegendKey val="0"/>
            <c:showVal val="1"/>
            <c:showCatName val="0"/>
            <c:showSerName val="0"/>
            <c:showPercent val="0"/>
            <c:showBubbleSize val="0"/>
            <c:showLeaderLines val="0"/>
          </c:dLbls>
          <c:cat>
            <c:strRef>
              <c:f>'Ark1'!$A$2:$A$15</c:f>
              <c:strCache>
                <c:ptCount val="14"/>
                <c:pt idx="0">
                  <c:v>Det sosiale miljøet</c:v>
                </c:pt>
                <c:pt idx="1">
                  <c:v>Studienes jobbrelevans</c:v>
                </c:pt>
                <c:pt idx="2">
                  <c:v>Boforholdene</c:v>
                </c:pt>
                <c:pt idx="3">
                  <c:v>Kvaliteten på undervisningen</c:v>
                </c:pt>
                <c:pt idx="4">
                  <c:v>Din fysiske helse</c:v>
                </c:pt>
                <c:pt idx="5">
                  <c:v>Din psykiske helse</c:v>
                </c:pt>
                <c:pt idx="6">
                  <c:v>Studentforeninger, lag eller organisasjoner</c:v>
                </c:pt>
                <c:pt idx="7">
                  <c:v>Fadderordningen</c:v>
                </c:pt>
                <c:pt idx="8">
                  <c:v>Din tilgang på arbeidsplass</c:v>
                </c:pt>
                <c:pt idx="9">
                  <c:v>Din personlige økonomi</c:v>
                </c:pt>
                <c:pt idx="10">
                  <c:v>Gruppearbeid</c:v>
                </c:pt>
                <c:pt idx="11">
                  <c:v>Studieveiledningen</c:v>
                </c:pt>
                <c:pt idx="12">
                  <c:v>Lærestedets uteomårder/ grøntområder</c:v>
                </c:pt>
                <c:pt idx="13">
                  <c:v>Festkulturen blant studentene</c:v>
                </c:pt>
              </c:strCache>
            </c:strRef>
          </c:cat>
          <c:val>
            <c:numRef>
              <c:f>'Ark1'!$B$2:$B$15</c:f>
              <c:numCache>
                <c:formatCode>0</c:formatCode>
                <c:ptCount val="14"/>
                <c:pt idx="0">
                  <c:v>85</c:v>
                </c:pt>
                <c:pt idx="1">
                  <c:v>79</c:v>
                </c:pt>
                <c:pt idx="2">
                  <c:v>77</c:v>
                </c:pt>
                <c:pt idx="3">
                  <c:v>77</c:v>
                </c:pt>
                <c:pt idx="4">
                  <c:v>77</c:v>
                </c:pt>
                <c:pt idx="5">
                  <c:v>76</c:v>
                </c:pt>
                <c:pt idx="6">
                  <c:v>74</c:v>
                </c:pt>
                <c:pt idx="7">
                  <c:v>72</c:v>
                </c:pt>
                <c:pt idx="8">
                  <c:v>72</c:v>
                </c:pt>
                <c:pt idx="9">
                  <c:v>67</c:v>
                </c:pt>
                <c:pt idx="10">
                  <c:v>64</c:v>
                </c:pt>
                <c:pt idx="11">
                  <c:v>64</c:v>
                </c:pt>
                <c:pt idx="12">
                  <c:v>64</c:v>
                </c:pt>
                <c:pt idx="13">
                  <c:v>63</c:v>
                </c:pt>
              </c:numCache>
            </c:numRef>
          </c:val>
        </c:ser>
        <c:dLbls>
          <c:showLegendKey val="0"/>
          <c:showVal val="0"/>
          <c:showCatName val="0"/>
          <c:showSerName val="0"/>
          <c:showPercent val="0"/>
          <c:showBubbleSize val="0"/>
        </c:dLbls>
        <c:gapWidth val="50"/>
        <c:axId val="238872832"/>
        <c:axId val="238878720"/>
      </c:barChart>
      <c:catAx>
        <c:axId val="238872832"/>
        <c:scaling>
          <c:orientation val="maxMin"/>
        </c:scaling>
        <c:delete val="0"/>
        <c:axPos val="l"/>
        <c:majorTickMark val="out"/>
        <c:minorTickMark val="none"/>
        <c:tickLblPos val="nextTo"/>
        <c:txPr>
          <a:bodyPr/>
          <a:lstStyle/>
          <a:p>
            <a:pPr>
              <a:defRPr sz="1000"/>
            </a:pPr>
            <a:endParaRPr lang="nb-NO"/>
          </a:p>
        </c:txPr>
        <c:crossAx val="238878720"/>
        <c:crosses val="autoZero"/>
        <c:auto val="1"/>
        <c:lblAlgn val="ctr"/>
        <c:lblOffset val="100"/>
        <c:noMultiLvlLbl val="0"/>
      </c:catAx>
      <c:valAx>
        <c:axId val="238878720"/>
        <c:scaling>
          <c:orientation val="minMax"/>
          <c:max val="100"/>
          <c:min val="0"/>
        </c:scaling>
        <c:delete val="0"/>
        <c:axPos val="t"/>
        <c:numFmt formatCode="0" sourceLinked="1"/>
        <c:majorTickMark val="out"/>
        <c:minorTickMark val="none"/>
        <c:tickLblPos val="nextTo"/>
        <c:txPr>
          <a:bodyPr/>
          <a:lstStyle/>
          <a:p>
            <a:pPr>
              <a:defRPr sz="800"/>
            </a:pPr>
            <a:endParaRPr lang="nb-NO"/>
          </a:p>
        </c:txPr>
        <c:crossAx val="238872832"/>
        <c:crosses val="autoZero"/>
        <c:crossBetween val="between"/>
        <c:majorUnit val="20"/>
        <c:minorUnit val="20"/>
      </c:valAx>
    </c:plotArea>
    <c:plotVisOnly val="1"/>
    <c:dispBlanksAs val="gap"/>
    <c:showDLblsOverMax val="0"/>
  </c:chart>
  <c:txPr>
    <a:bodyPr/>
    <a:lstStyle/>
    <a:p>
      <a:pPr>
        <a:defRPr sz="1800"/>
      </a:pPr>
      <a:endParaRPr lang="nb-NO"/>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4316974039921491E-2"/>
          <c:y val="9.1827086619628198E-2"/>
          <c:w val="0.90866269488575335"/>
          <c:h val="0.63554937433654046"/>
        </c:manualLayout>
      </c:layout>
      <c:lineChart>
        <c:grouping val="standard"/>
        <c:varyColors val="0"/>
        <c:ser>
          <c:idx val="0"/>
          <c:order val="0"/>
          <c:tx>
            <c:strRef>
              <c:f>'Ark1'!$B$1</c:f>
              <c:strCache>
                <c:ptCount val="1"/>
                <c:pt idx="0">
                  <c:v>Trives meget godt</c:v>
                </c:pt>
              </c:strCache>
            </c:strRef>
          </c:tx>
          <c:spPr>
            <a:ln w="38100">
              <a:solidFill>
                <a:srgbClr val="00B050"/>
              </a:solidFill>
            </a:ln>
          </c:spPr>
          <c:marker>
            <c:symbol val="none"/>
          </c:marker>
          <c:dLbls>
            <c:txPr>
              <a:bodyPr/>
              <a:lstStyle/>
              <a:p>
                <a:pPr>
                  <a:defRPr sz="1100" b="0">
                    <a:solidFill>
                      <a:schemeClr val="tx1"/>
                    </a:solidFill>
                  </a:defRPr>
                </a:pPr>
                <a:endParaRPr lang="nb-NO"/>
              </a:p>
            </c:txPr>
            <c:dLblPos val="ctr"/>
            <c:showLegendKey val="0"/>
            <c:showVal val="1"/>
            <c:showCatName val="0"/>
            <c:showSerName val="0"/>
            <c:showPercent val="0"/>
            <c:showBubbleSize val="0"/>
            <c:showLeaderLines val="0"/>
          </c:dLbls>
          <c:cat>
            <c:strRef>
              <c:f>'Ark1'!$A$2:$A$15</c:f>
              <c:strCache>
                <c:ptCount val="14"/>
                <c:pt idx="0">
                  <c:v>kvaliteten på undervisningen</c:v>
                </c:pt>
                <c:pt idx="1">
                  <c:v>din psykiske helse</c:v>
                </c:pt>
                <c:pt idx="2">
                  <c:v>det sosiale miljøet</c:v>
                </c:pt>
                <c:pt idx="3">
                  <c:v>studienes jobbrelevans</c:v>
                </c:pt>
                <c:pt idx="4">
                  <c:v>din tilgang på arbeidsplass</c:v>
                </c:pt>
                <c:pt idx="5">
                  <c:v>studentfor., lag eller org.</c:v>
                </c:pt>
                <c:pt idx="6">
                  <c:v>fadderordningen</c:v>
                </c:pt>
                <c:pt idx="7">
                  <c:v>festkulturen blant studentene</c:v>
                </c:pt>
                <c:pt idx="8">
                  <c:v>boforholdene</c:v>
                </c:pt>
                <c:pt idx="9">
                  <c:v>din fysiske helse</c:v>
                </c:pt>
                <c:pt idx="10">
                  <c:v>studieveiledningen</c:v>
                </c:pt>
                <c:pt idx="11">
                  <c:v>gruppearbeidet</c:v>
                </c:pt>
                <c:pt idx="12">
                  <c:v>din personlige økonomi</c:v>
                </c:pt>
                <c:pt idx="13">
                  <c:v>lærestedets ute-/grøntomr.</c:v>
                </c:pt>
              </c:strCache>
            </c:strRef>
          </c:cat>
          <c:val>
            <c:numRef>
              <c:f>'Ark1'!$B$2:$B$15</c:f>
              <c:numCache>
                <c:formatCode>0</c:formatCode>
                <c:ptCount val="14"/>
                <c:pt idx="0">
                  <c:v>81.971397353433332</c:v>
                </c:pt>
                <c:pt idx="1">
                  <c:v>81.464586250046878</c:v>
                </c:pt>
                <c:pt idx="2">
                  <c:v>91.779154108386308</c:v>
                </c:pt>
                <c:pt idx="3">
                  <c:v>84.435972041982254</c:v>
                </c:pt>
                <c:pt idx="4">
                  <c:v>76.699377246498756</c:v>
                </c:pt>
                <c:pt idx="5">
                  <c:v>80.587138246450294</c:v>
                </c:pt>
                <c:pt idx="6">
                  <c:v>78.336988638233123</c:v>
                </c:pt>
                <c:pt idx="7">
                  <c:v>68.386301795437532</c:v>
                </c:pt>
                <c:pt idx="8">
                  <c:v>79.912651903420141</c:v>
                </c:pt>
                <c:pt idx="9">
                  <c:v>79.699547825061245</c:v>
                </c:pt>
                <c:pt idx="10">
                  <c:v>66.939029005373072</c:v>
                </c:pt>
                <c:pt idx="11">
                  <c:v>67.450544812317361</c:v>
                </c:pt>
                <c:pt idx="12">
                  <c:v>67.860607222825365</c:v>
                </c:pt>
                <c:pt idx="13">
                  <c:v>66.605782002891345</c:v>
                </c:pt>
              </c:numCache>
            </c:numRef>
          </c:val>
          <c:smooth val="0"/>
        </c:ser>
        <c:ser>
          <c:idx val="1"/>
          <c:order val="1"/>
          <c:tx>
            <c:strRef>
              <c:f>'Ark1'!$C$1</c:f>
              <c:strCache>
                <c:ptCount val="1"/>
                <c:pt idx="0">
                  <c:v>Trives godt</c:v>
                </c:pt>
              </c:strCache>
            </c:strRef>
          </c:tx>
          <c:spPr>
            <a:ln w="38100">
              <a:solidFill>
                <a:srgbClr val="92D050"/>
              </a:solidFill>
            </a:ln>
          </c:spPr>
          <c:marker>
            <c:symbol val="none"/>
          </c:marker>
          <c:dLbls>
            <c:txPr>
              <a:bodyPr/>
              <a:lstStyle/>
              <a:p>
                <a:pPr>
                  <a:defRPr sz="1100" b="0"/>
                </a:pPr>
                <a:endParaRPr lang="nb-NO"/>
              </a:p>
            </c:txPr>
            <c:dLblPos val="ctr"/>
            <c:showLegendKey val="0"/>
            <c:showVal val="1"/>
            <c:showCatName val="0"/>
            <c:showSerName val="0"/>
            <c:showPercent val="0"/>
            <c:showBubbleSize val="0"/>
            <c:showLeaderLines val="0"/>
          </c:dLbls>
          <c:cat>
            <c:strRef>
              <c:f>'Ark1'!$A$2:$A$15</c:f>
              <c:strCache>
                <c:ptCount val="14"/>
                <c:pt idx="0">
                  <c:v>kvaliteten på undervisningen</c:v>
                </c:pt>
                <c:pt idx="1">
                  <c:v>din psykiske helse</c:v>
                </c:pt>
                <c:pt idx="2">
                  <c:v>det sosiale miljøet</c:v>
                </c:pt>
                <c:pt idx="3">
                  <c:v>studienes jobbrelevans</c:v>
                </c:pt>
                <c:pt idx="4">
                  <c:v>din tilgang på arbeidsplass</c:v>
                </c:pt>
                <c:pt idx="5">
                  <c:v>studentfor., lag eller org.</c:v>
                </c:pt>
                <c:pt idx="6">
                  <c:v>fadderordningen</c:v>
                </c:pt>
                <c:pt idx="7">
                  <c:v>festkulturen blant studentene</c:v>
                </c:pt>
                <c:pt idx="8">
                  <c:v>boforholdene</c:v>
                </c:pt>
                <c:pt idx="9">
                  <c:v>din fysiske helse</c:v>
                </c:pt>
                <c:pt idx="10">
                  <c:v>studieveiledningen</c:v>
                </c:pt>
                <c:pt idx="11">
                  <c:v>gruppearbeidet</c:v>
                </c:pt>
                <c:pt idx="12">
                  <c:v>din personlige økonomi</c:v>
                </c:pt>
                <c:pt idx="13">
                  <c:v>lærestedets ute-/grøntomr.</c:v>
                </c:pt>
              </c:strCache>
            </c:strRef>
          </c:cat>
          <c:val>
            <c:numRef>
              <c:f>'Ark1'!$C$2:$C$15</c:f>
              <c:numCache>
                <c:formatCode>0</c:formatCode>
                <c:ptCount val="14"/>
                <c:pt idx="0">
                  <c:v>78.268823564406063</c:v>
                </c:pt>
                <c:pt idx="1">
                  <c:v>77.473794381395038</c:v>
                </c:pt>
                <c:pt idx="2">
                  <c:v>85.061931679003848</c:v>
                </c:pt>
                <c:pt idx="3">
                  <c:v>77.95066429516838</c:v>
                </c:pt>
                <c:pt idx="4">
                  <c:v>71.852088427273799</c:v>
                </c:pt>
                <c:pt idx="5">
                  <c:v>71.898715310527706</c:v>
                </c:pt>
                <c:pt idx="6">
                  <c:v>69.639137397006493</c:v>
                </c:pt>
                <c:pt idx="7">
                  <c:v>61.863325713249644</c:v>
                </c:pt>
                <c:pt idx="8">
                  <c:v>77.41004229995535</c:v>
                </c:pt>
                <c:pt idx="9">
                  <c:v>78.191789950611167</c:v>
                </c:pt>
                <c:pt idx="10">
                  <c:v>63.719887810800408</c:v>
                </c:pt>
                <c:pt idx="11">
                  <c:v>63.456677434287627</c:v>
                </c:pt>
                <c:pt idx="12">
                  <c:v>67.550250807748085</c:v>
                </c:pt>
                <c:pt idx="13">
                  <c:v>64.04138958758756</c:v>
                </c:pt>
              </c:numCache>
            </c:numRef>
          </c:val>
          <c:smooth val="0"/>
        </c:ser>
        <c:ser>
          <c:idx val="2"/>
          <c:order val="2"/>
          <c:tx>
            <c:strRef>
              <c:f>'Ark1'!$D$1</c:f>
              <c:strCache>
                <c:ptCount val="1"/>
                <c:pt idx="0">
                  <c:v>Trives middels godt</c:v>
                </c:pt>
              </c:strCache>
            </c:strRef>
          </c:tx>
          <c:spPr>
            <a:ln w="38100">
              <a:solidFill>
                <a:srgbClr val="FFC000"/>
              </a:solidFill>
            </a:ln>
          </c:spPr>
          <c:marker>
            <c:symbol val="none"/>
          </c:marker>
          <c:dLbls>
            <c:txPr>
              <a:bodyPr/>
              <a:lstStyle/>
              <a:p>
                <a:pPr>
                  <a:defRPr sz="1100" b="0"/>
                </a:pPr>
                <a:endParaRPr lang="nb-NO"/>
              </a:p>
            </c:txPr>
            <c:dLblPos val="ctr"/>
            <c:showLegendKey val="0"/>
            <c:showVal val="1"/>
            <c:showCatName val="0"/>
            <c:showSerName val="0"/>
            <c:showPercent val="0"/>
            <c:showBubbleSize val="0"/>
            <c:showLeaderLines val="0"/>
          </c:dLbls>
          <c:cat>
            <c:strRef>
              <c:f>'Ark1'!$A$2:$A$15</c:f>
              <c:strCache>
                <c:ptCount val="14"/>
                <c:pt idx="0">
                  <c:v>kvaliteten på undervisningen</c:v>
                </c:pt>
                <c:pt idx="1">
                  <c:v>din psykiske helse</c:v>
                </c:pt>
                <c:pt idx="2">
                  <c:v>det sosiale miljøet</c:v>
                </c:pt>
                <c:pt idx="3">
                  <c:v>studienes jobbrelevans</c:v>
                </c:pt>
                <c:pt idx="4">
                  <c:v>din tilgang på arbeidsplass</c:v>
                </c:pt>
                <c:pt idx="5">
                  <c:v>studentfor., lag eller org.</c:v>
                </c:pt>
                <c:pt idx="6">
                  <c:v>fadderordningen</c:v>
                </c:pt>
                <c:pt idx="7">
                  <c:v>festkulturen blant studentene</c:v>
                </c:pt>
                <c:pt idx="8">
                  <c:v>boforholdene</c:v>
                </c:pt>
                <c:pt idx="9">
                  <c:v>din fysiske helse</c:v>
                </c:pt>
                <c:pt idx="10">
                  <c:v>studieveiledningen</c:v>
                </c:pt>
                <c:pt idx="11">
                  <c:v>gruppearbeidet</c:v>
                </c:pt>
                <c:pt idx="12">
                  <c:v>din personlige økonomi</c:v>
                </c:pt>
                <c:pt idx="13">
                  <c:v>lærestedets ute-/grøntomr.</c:v>
                </c:pt>
              </c:strCache>
            </c:strRef>
          </c:cat>
          <c:val>
            <c:numRef>
              <c:f>'Ark1'!$D$2:$D$15</c:f>
              <c:numCache>
                <c:formatCode>0</c:formatCode>
                <c:ptCount val="14"/>
                <c:pt idx="0">
                  <c:v>70.143269064167896</c:v>
                </c:pt>
                <c:pt idx="1">
                  <c:v>65.110150231858398</c:v>
                </c:pt>
                <c:pt idx="2">
                  <c:v>74.071946392143687</c:v>
                </c:pt>
                <c:pt idx="3">
                  <c:v>71.092681103267893</c:v>
                </c:pt>
                <c:pt idx="4">
                  <c:v>63.699674539797378</c:v>
                </c:pt>
                <c:pt idx="5">
                  <c:v>69.223875201220693</c:v>
                </c:pt>
                <c:pt idx="6">
                  <c:v>63.217307286490126</c:v>
                </c:pt>
                <c:pt idx="7">
                  <c:v>58.302580709236324</c:v>
                </c:pt>
                <c:pt idx="8">
                  <c:v>73.508322822227896</c:v>
                </c:pt>
                <c:pt idx="9">
                  <c:v>69.280097843602363</c:v>
                </c:pt>
                <c:pt idx="10">
                  <c:v>63.213657900385016</c:v>
                </c:pt>
                <c:pt idx="11">
                  <c:v>58.261605346601407</c:v>
                </c:pt>
                <c:pt idx="12">
                  <c:v>62.178980731923062</c:v>
                </c:pt>
                <c:pt idx="13">
                  <c:v>59.851251081224106</c:v>
                </c:pt>
              </c:numCache>
            </c:numRef>
          </c:val>
          <c:smooth val="0"/>
        </c:ser>
        <c:ser>
          <c:idx val="3"/>
          <c:order val="3"/>
          <c:tx>
            <c:strRef>
              <c:f>'Ark1'!$E$1</c:f>
              <c:strCache>
                <c:ptCount val="1"/>
                <c:pt idx="0">
                  <c:v>Trives dårlig</c:v>
                </c:pt>
              </c:strCache>
            </c:strRef>
          </c:tx>
          <c:spPr>
            <a:ln w="38100">
              <a:solidFill>
                <a:srgbClr val="C00000"/>
              </a:solidFill>
            </a:ln>
          </c:spPr>
          <c:marker>
            <c:symbol val="none"/>
          </c:marker>
          <c:dLbls>
            <c:txPr>
              <a:bodyPr/>
              <a:lstStyle/>
              <a:p>
                <a:pPr>
                  <a:defRPr sz="1100" b="0"/>
                </a:pPr>
                <a:endParaRPr lang="nb-NO"/>
              </a:p>
            </c:txPr>
            <c:dLblPos val="ctr"/>
            <c:showLegendKey val="0"/>
            <c:showVal val="1"/>
            <c:showCatName val="0"/>
            <c:showSerName val="0"/>
            <c:showPercent val="0"/>
            <c:showBubbleSize val="0"/>
            <c:showLeaderLines val="0"/>
          </c:dLbls>
          <c:cat>
            <c:strRef>
              <c:f>'Ark1'!$A$2:$A$15</c:f>
              <c:strCache>
                <c:ptCount val="14"/>
                <c:pt idx="0">
                  <c:v>kvaliteten på undervisningen</c:v>
                </c:pt>
                <c:pt idx="1">
                  <c:v>din psykiske helse</c:v>
                </c:pt>
                <c:pt idx="2">
                  <c:v>det sosiale miljøet</c:v>
                </c:pt>
                <c:pt idx="3">
                  <c:v>studienes jobbrelevans</c:v>
                </c:pt>
                <c:pt idx="4">
                  <c:v>din tilgang på arbeidsplass</c:v>
                </c:pt>
                <c:pt idx="5">
                  <c:v>studentfor., lag eller org.</c:v>
                </c:pt>
                <c:pt idx="6">
                  <c:v>fadderordningen</c:v>
                </c:pt>
                <c:pt idx="7">
                  <c:v>festkulturen blant studentene</c:v>
                </c:pt>
                <c:pt idx="8">
                  <c:v>boforholdene</c:v>
                </c:pt>
                <c:pt idx="9">
                  <c:v>din fysiske helse</c:v>
                </c:pt>
                <c:pt idx="10">
                  <c:v>studieveiledningen</c:v>
                </c:pt>
                <c:pt idx="11">
                  <c:v>gruppearbeidet</c:v>
                </c:pt>
                <c:pt idx="12">
                  <c:v>din personlige økonomi</c:v>
                </c:pt>
                <c:pt idx="13">
                  <c:v>lærestedets ute-/grøntomr.</c:v>
                </c:pt>
              </c:strCache>
            </c:strRef>
          </c:cat>
          <c:val>
            <c:numRef>
              <c:f>'Ark1'!$E$2:$E$15</c:f>
              <c:numCache>
                <c:formatCode>0</c:formatCode>
                <c:ptCount val="14"/>
                <c:pt idx="0">
                  <c:v>47.491332019283284</c:v>
                </c:pt>
                <c:pt idx="1">
                  <c:v>51.717251169893501</c:v>
                </c:pt>
                <c:pt idx="2">
                  <c:v>62.515765945557568</c:v>
                </c:pt>
                <c:pt idx="3">
                  <c:v>59.241586964936609</c:v>
                </c:pt>
                <c:pt idx="4">
                  <c:v>55.610340623936281</c:v>
                </c:pt>
                <c:pt idx="5">
                  <c:v>59.606129709245273</c:v>
                </c:pt>
                <c:pt idx="6">
                  <c:v>57.896344340364465</c:v>
                </c:pt>
                <c:pt idx="7">
                  <c:v>48.375354353358645</c:v>
                </c:pt>
                <c:pt idx="8">
                  <c:v>60.711922692993134</c:v>
                </c:pt>
                <c:pt idx="9">
                  <c:v>63.617514421521932</c:v>
                </c:pt>
                <c:pt idx="10">
                  <c:v>51.675518719448206</c:v>
                </c:pt>
                <c:pt idx="11">
                  <c:v>52.368879128363652</c:v>
                </c:pt>
                <c:pt idx="12">
                  <c:v>62.177715148736475</c:v>
                </c:pt>
                <c:pt idx="13">
                  <c:v>62.114192898365765</c:v>
                </c:pt>
              </c:numCache>
            </c:numRef>
          </c:val>
          <c:smooth val="0"/>
        </c:ser>
        <c:dLbls>
          <c:showLegendKey val="0"/>
          <c:showVal val="0"/>
          <c:showCatName val="0"/>
          <c:showSerName val="0"/>
          <c:showPercent val="0"/>
          <c:showBubbleSize val="0"/>
        </c:dLbls>
        <c:marker val="1"/>
        <c:smooth val="0"/>
        <c:axId val="238929792"/>
        <c:axId val="238931328"/>
      </c:lineChart>
      <c:catAx>
        <c:axId val="238929792"/>
        <c:scaling>
          <c:orientation val="minMax"/>
        </c:scaling>
        <c:delete val="0"/>
        <c:axPos val="b"/>
        <c:majorTickMark val="out"/>
        <c:minorTickMark val="none"/>
        <c:tickLblPos val="nextTo"/>
        <c:txPr>
          <a:bodyPr/>
          <a:lstStyle/>
          <a:p>
            <a:pPr>
              <a:defRPr sz="1100"/>
            </a:pPr>
            <a:endParaRPr lang="nb-NO"/>
          </a:p>
        </c:txPr>
        <c:crossAx val="238931328"/>
        <c:crosses val="autoZero"/>
        <c:auto val="1"/>
        <c:lblAlgn val="ctr"/>
        <c:lblOffset val="100"/>
        <c:noMultiLvlLbl val="0"/>
      </c:catAx>
      <c:valAx>
        <c:axId val="238931328"/>
        <c:scaling>
          <c:orientation val="minMax"/>
          <c:max val="100"/>
          <c:min val="0"/>
        </c:scaling>
        <c:delete val="1"/>
        <c:axPos val="l"/>
        <c:majorGridlines>
          <c:spPr>
            <a:ln>
              <a:solidFill>
                <a:schemeClr val="bg1">
                  <a:lumMod val="95000"/>
                </a:schemeClr>
              </a:solidFill>
            </a:ln>
          </c:spPr>
        </c:majorGridlines>
        <c:numFmt formatCode="0" sourceLinked="1"/>
        <c:majorTickMark val="out"/>
        <c:minorTickMark val="none"/>
        <c:tickLblPos val="nextTo"/>
        <c:crossAx val="238929792"/>
        <c:crosses val="autoZero"/>
        <c:crossBetween val="between"/>
        <c:majorUnit val="20"/>
      </c:valAx>
    </c:plotArea>
    <c:legend>
      <c:legendPos val="r"/>
      <c:layout>
        <c:manualLayout>
          <c:xMode val="edge"/>
          <c:yMode val="edge"/>
          <c:x val="2.6711656919411613E-2"/>
          <c:y val="6.5937935247527044E-2"/>
          <c:w val="0.95952935784912774"/>
          <c:h val="6.215118192272568E-2"/>
        </c:manualLayout>
      </c:layout>
      <c:overlay val="0"/>
      <c:spPr>
        <a:solidFill>
          <a:schemeClr val="bg1"/>
        </a:solidFill>
      </c:spPr>
      <c:txPr>
        <a:bodyPr/>
        <a:lstStyle/>
        <a:p>
          <a:pPr>
            <a:defRPr sz="12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a:defRPr/>
            </a:pPr>
            <a:r>
              <a:rPr lang="nb-NO" sz="1000" dirty="0"/>
              <a:t>Hvilken betydning har faktorene nedenfor for din trivsel som student …? Det sosiale miljøet. </a:t>
            </a:r>
            <a:r>
              <a:rPr lang="nb-NO" sz="1000" dirty="0" err="1"/>
              <a:t>Skalagj.snitt</a:t>
            </a:r>
            <a:r>
              <a:rPr lang="nb-NO" sz="1000" dirty="0"/>
              <a:t> 0-100</a:t>
            </a:r>
          </a:p>
          <a:p>
            <a:pPr algn="ctr">
              <a:defRPr/>
            </a:pPr>
            <a:r>
              <a:rPr lang="nb-NO" dirty="0"/>
              <a:t> </a:t>
            </a:r>
          </a:p>
        </c:rich>
      </c:tx>
      <c:layout>
        <c:manualLayout>
          <c:xMode val="edge"/>
          <c:yMode val="edge"/>
          <c:x val="0.15068405770356966"/>
          <c:y val="0"/>
        </c:manualLayout>
      </c:layout>
      <c:overlay val="1"/>
    </c:title>
    <c:autoTitleDeleted val="0"/>
    <c:plotArea>
      <c:layout>
        <c:manualLayout>
          <c:layoutTarget val="inner"/>
          <c:xMode val="edge"/>
          <c:yMode val="edge"/>
          <c:x val="0.17956676509186351"/>
          <c:y val="0.2008823850405887"/>
          <c:w val="0.7679854002624672"/>
          <c:h val="0.75906454123511558"/>
        </c:manualLayout>
      </c:layout>
      <c:barChart>
        <c:barDir val="bar"/>
        <c:grouping val="clustered"/>
        <c:varyColors val="0"/>
        <c:ser>
          <c:idx val="0"/>
          <c:order val="0"/>
          <c:tx>
            <c:strRef>
              <c:f>'Ark1'!$B$1</c:f>
              <c:strCache>
                <c:ptCount val="1"/>
                <c:pt idx="0">
                  <c:v>Stor positiv betydning </c:v>
                </c:pt>
              </c:strCache>
            </c:strRef>
          </c:tx>
          <c:spPr>
            <a:solidFill>
              <a:schemeClr val="accent4">
                <a:lumMod val="60000"/>
                <a:lumOff val="40000"/>
              </a:schemeClr>
            </a:solidFill>
          </c:spPr>
          <c:invertIfNegative val="0"/>
          <c:dLbls>
            <c:txPr>
              <a:bodyPr/>
              <a:lstStyle/>
              <a:p>
                <a:pPr>
                  <a:defRPr sz="800" b="1">
                    <a:solidFill>
                      <a:schemeClr val="tx1"/>
                    </a:solidFill>
                  </a:defRPr>
                </a:pPr>
                <a:endParaRPr lang="nb-NO"/>
              </a:p>
            </c:txPr>
            <c:dLblPos val="outEnd"/>
            <c:showLegendKey val="0"/>
            <c:showVal val="1"/>
            <c:showCatName val="0"/>
            <c:showSerName val="0"/>
            <c:showPercent val="0"/>
            <c:showBubbleSize val="0"/>
            <c:showLeaderLines val="0"/>
          </c:dLbls>
          <c:cat>
            <c:strRef>
              <c:f>'Ark1'!$A$2:$A$12</c:f>
              <c:strCache>
                <c:ptCount val="11"/>
                <c:pt idx="0">
                  <c:v>Totalt</c:v>
                </c:pt>
                <c:pt idx="1">
                  <c:v>Universitet</c:v>
                </c:pt>
                <c:pt idx="2">
                  <c:v>Høgskole</c:v>
                </c:pt>
                <c:pt idx="4">
                  <c:v>UiO</c:v>
                </c:pt>
                <c:pt idx="5">
                  <c:v>NTNU</c:v>
                </c:pt>
                <c:pt idx="6">
                  <c:v>UiS</c:v>
                </c:pt>
                <c:pt idx="7">
                  <c:v>UMB</c:v>
                </c:pt>
                <c:pt idx="8">
                  <c:v>HiH</c:v>
                </c:pt>
                <c:pt idx="9">
                  <c:v>HiNesna</c:v>
                </c:pt>
                <c:pt idx="10">
                  <c:v>Haraldspl.</c:v>
                </c:pt>
              </c:strCache>
            </c:strRef>
          </c:cat>
          <c:val>
            <c:numRef>
              <c:f>'Ark1'!$B$2:$B$12</c:f>
              <c:numCache>
                <c:formatCode>0</c:formatCode>
                <c:ptCount val="11"/>
                <c:pt idx="0">
                  <c:v>81.7</c:v>
                </c:pt>
                <c:pt idx="1">
                  <c:v>81.7</c:v>
                </c:pt>
                <c:pt idx="2">
                  <c:v>79.900000000000006</c:v>
                </c:pt>
                <c:pt idx="4">
                  <c:v>78.400000000000006</c:v>
                </c:pt>
                <c:pt idx="5">
                  <c:v>85.1</c:v>
                </c:pt>
                <c:pt idx="6">
                  <c:v>80.2</c:v>
                </c:pt>
                <c:pt idx="7">
                  <c:v>82.7</c:v>
                </c:pt>
                <c:pt idx="8">
                  <c:v>75.099999999999994</c:v>
                </c:pt>
                <c:pt idx="9">
                  <c:v>88.4</c:v>
                </c:pt>
                <c:pt idx="10">
                  <c:v>89.2</c:v>
                </c:pt>
              </c:numCache>
            </c:numRef>
          </c:val>
        </c:ser>
        <c:dLbls>
          <c:showLegendKey val="0"/>
          <c:showVal val="0"/>
          <c:showCatName val="0"/>
          <c:showSerName val="0"/>
          <c:showPercent val="0"/>
          <c:showBubbleSize val="0"/>
        </c:dLbls>
        <c:gapWidth val="50"/>
        <c:axId val="239987712"/>
        <c:axId val="240001792"/>
      </c:barChart>
      <c:catAx>
        <c:axId val="239987712"/>
        <c:scaling>
          <c:orientation val="maxMin"/>
        </c:scaling>
        <c:delete val="0"/>
        <c:axPos val="l"/>
        <c:majorTickMark val="out"/>
        <c:minorTickMark val="none"/>
        <c:tickLblPos val="nextTo"/>
        <c:txPr>
          <a:bodyPr/>
          <a:lstStyle/>
          <a:p>
            <a:pPr>
              <a:defRPr sz="1000"/>
            </a:pPr>
            <a:endParaRPr lang="nb-NO"/>
          </a:p>
        </c:txPr>
        <c:crossAx val="240001792"/>
        <c:crosses val="autoZero"/>
        <c:auto val="1"/>
        <c:lblAlgn val="ctr"/>
        <c:lblOffset val="100"/>
        <c:noMultiLvlLbl val="0"/>
      </c:catAx>
      <c:valAx>
        <c:axId val="240001792"/>
        <c:scaling>
          <c:orientation val="minMax"/>
          <c:max val="100"/>
          <c:min val="0"/>
        </c:scaling>
        <c:delete val="0"/>
        <c:axPos val="t"/>
        <c:numFmt formatCode="0" sourceLinked="1"/>
        <c:majorTickMark val="out"/>
        <c:minorTickMark val="none"/>
        <c:tickLblPos val="nextTo"/>
        <c:txPr>
          <a:bodyPr/>
          <a:lstStyle/>
          <a:p>
            <a:pPr>
              <a:defRPr sz="800"/>
            </a:pPr>
            <a:endParaRPr lang="nb-NO"/>
          </a:p>
        </c:txPr>
        <c:crossAx val="239987712"/>
        <c:crosses val="autoZero"/>
        <c:crossBetween val="between"/>
        <c:majorUnit val="20"/>
        <c:minorUnit val="20"/>
      </c:valAx>
    </c:plotArea>
    <c:plotVisOnly val="1"/>
    <c:dispBlanksAs val="gap"/>
    <c:showDLblsOverMax val="0"/>
  </c:chart>
  <c:txPr>
    <a:bodyPr/>
    <a:lstStyle/>
    <a:p>
      <a:pPr>
        <a:defRPr sz="1800"/>
      </a:pPr>
      <a:endParaRPr lang="nb-NO"/>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marL="0" marR="0" indent="0" algn="l" defTabSz="914400" rtl="0" eaLnBrk="1" fontAlgn="auto" latinLnBrk="0" hangingPunct="1">
              <a:lnSpc>
                <a:spcPct val="100000"/>
              </a:lnSpc>
              <a:spcBef>
                <a:spcPts val="0"/>
              </a:spcBef>
              <a:spcAft>
                <a:spcPts val="0"/>
              </a:spcAft>
              <a:buClrTx/>
              <a:buSzTx/>
              <a:buFontTx/>
              <a:buNone/>
              <a:tabLst/>
              <a:defRPr sz="2160" b="1" i="0" u="none" strike="noStrike" kern="1200" baseline="0">
                <a:solidFill>
                  <a:srgbClr val="000000"/>
                </a:solidFill>
                <a:latin typeface="+mn-lt"/>
                <a:ea typeface="+mn-ea"/>
                <a:cs typeface="+mn-cs"/>
              </a:defRPr>
            </a:pPr>
            <a:r>
              <a:rPr lang="nb-NO" sz="1000" b="1" i="0" baseline="0" dirty="0" smtClean="0">
                <a:effectLst/>
              </a:rPr>
              <a:t>Hvilken betydning har faktorene nedenfor for din trivsel som student …? Det sosiale miljøet. </a:t>
            </a:r>
            <a:r>
              <a:rPr lang="nb-NO" sz="1000" b="1" i="0" baseline="0" dirty="0" err="1" smtClean="0">
                <a:effectLst/>
              </a:rPr>
              <a:t>Skalagj.snitt</a:t>
            </a:r>
            <a:r>
              <a:rPr lang="nb-NO" sz="1000" b="1" i="0" baseline="0" dirty="0" smtClean="0">
                <a:effectLst/>
              </a:rPr>
              <a:t> 0-100</a:t>
            </a:r>
            <a:endParaRPr lang="nb-NO" sz="1000"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sz="2160" b="1" i="0" u="none" strike="noStrike" kern="1200" baseline="0">
                <a:solidFill>
                  <a:srgbClr val="000000"/>
                </a:solidFill>
                <a:latin typeface="+mn-lt"/>
                <a:ea typeface="+mn-ea"/>
                <a:cs typeface="+mn-cs"/>
              </a:defRPr>
            </a:pPr>
            <a:endParaRPr lang="nb-NO" sz="800" dirty="0"/>
          </a:p>
        </c:rich>
      </c:tx>
      <c:layout/>
      <c:overlay val="1"/>
    </c:title>
    <c:autoTitleDeleted val="0"/>
    <c:plotArea>
      <c:layout>
        <c:manualLayout>
          <c:layoutTarget val="inner"/>
          <c:xMode val="edge"/>
          <c:yMode val="edge"/>
          <c:x val="0.3208387726563614"/>
          <c:y val="0.1708104340618716"/>
          <c:w val="0.62671334040476223"/>
          <c:h val="0.79738465595757801"/>
        </c:manualLayout>
      </c:layout>
      <c:barChart>
        <c:barDir val="bar"/>
        <c:grouping val="clustered"/>
        <c:varyColors val="0"/>
        <c:ser>
          <c:idx val="0"/>
          <c:order val="0"/>
          <c:tx>
            <c:strRef>
              <c:f>'Ark1'!$B$1</c:f>
              <c:strCache>
                <c:ptCount val="1"/>
                <c:pt idx="0">
                  <c:v>3 ganger i uka eller mer</c:v>
                </c:pt>
              </c:strCache>
            </c:strRef>
          </c:tx>
          <c:spPr>
            <a:solidFill>
              <a:schemeClr val="accent4">
                <a:lumMod val="60000"/>
                <a:lumOff val="40000"/>
              </a:schemeClr>
            </a:solidFill>
          </c:spPr>
          <c:invertIfNegative val="0"/>
          <c:dLbls>
            <c:txPr>
              <a:bodyPr/>
              <a:lstStyle/>
              <a:p>
                <a:pPr>
                  <a:defRPr sz="800" b="1">
                    <a:solidFill>
                      <a:schemeClr val="tx1"/>
                    </a:solidFill>
                  </a:defRPr>
                </a:pPr>
                <a:endParaRPr lang="nb-NO"/>
              </a:p>
            </c:txPr>
            <c:dLblPos val="outEnd"/>
            <c:showLegendKey val="0"/>
            <c:showVal val="1"/>
            <c:showCatName val="0"/>
            <c:showSerName val="0"/>
            <c:showPercent val="0"/>
            <c:showBubbleSize val="0"/>
            <c:showLeaderLines val="0"/>
          </c:dLbls>
          <c:cat>
            <c:strRef>
              <c:f>'Ark1'!$A$2:$A$28</c:f>
              <c:strCache>
                <c:ptCount val="27"/>
                <c:pt idx="0">
                  <c:v>AB</c:v>
                </c:pt>
                <c:pt idx="1">
                  <c:v>DMF</c:v>
                </c:pt>
                <c:pt idx="2">
                  <c:v>HF</c:v>
                </c:pt>
                <c:pt idx="3">
                  <c:v>IME</c:v>
                </c:pt>
                <c:pt idx="4">
                  <c:v>IVT</c:v>
                </c:pt>
                <c:pt idx="5">
                  <c:v>NT</c:v>
                </c:pt>
                <c:pt idx="6">
                  <c:v>SVT</c:v>
                </c:pt>
                <c:pt idx="7">
                  <c:v>Kvinne</c:v>
                </c:pt>
                <c:pt idx="8">
                  <c:v>Mann</c:v>
                </c:pt>
                <c:pt idx="9">
                  <c:v>- 20 år</c:v>
                </c:pt>
                <c:pt idx="10">
                  <c:v>21-22 år</c:v>
                </c:pt>
                <c:pt idx="11">
                  <c:v>23-25 år</c:v>
                </c:pt>
                <c:pt idx="12">
                  <c:v>26-28 år</c:v>
                </c:pt>
                <c:pt idx="13">
                  <c:v>29 år +</c:v>
                </c:pt>
                <c:pt idx="14">
                  <c:v>Bachelor</c:v>
                </c:pt>
                <c:pt idx="15">
                  <c:v>Int. M./prof.</c:v>
                </c:pt>
                <c:pt idx="16">
                  <c:v>Master</c:v>
                </c:pt>
                <c:pt idx="17">
                  <c:v>Annet</c:v>
                </c:pt>
                <c:pt idx="18">
                  <c:v>Førstevalg</c:v>
                </c:pt>
                <c:pt idx="19">
                  <c:v>Ikke førstevalg</c:v>
                </c:pt>
                <c:pt idx="20">
                  <c:v>Innflytter</c:v>
                </c:pt>
                <c:pt idx="21">
                  <c:v>Fra stedet</c:v>
                </c:pt>
                <c:pt idx="22">
                  <c:v>Gift/samboer</c:v>
                </c:pt>
                <c:pt idx="23">
                  <c:v>Kjæreste</c:v>
                </c:pt>
                <c:pt idx="24">
                  <c:v>Singel</c:v>
                </c:pt>
                <c:pt idx="25">
                  <c:v>Ikke barn</c:v>
                </c:pt>
                <c:pt idx="26">
                  <c:v>Barn</c:v>
                </c:pt>
              </c:strCache>
            </c:strRef>
          </c:cat>
          <c:val>
            <c:numRef>
              <c:f>'Ark1'!$B$2:$B$28</c:f>
              <c:numCache>
                <c:formatCode>0</c:formatCode>
                <c:ptCount val="27"/>
                <c:pt idx="0">
                  <c:v>83.2</c:v>
                </c:pt>
                <c:pt idx="1">
                  <c:v>86.5</c:v>
                </c:pt>
                <c:pt idx="2">
                  <c:v>81.8</c:v>
                </c:pt>
                <c:pt idx="3">
                  <c:v>85.3</c:v>
                </c:pt>
                <c:pt idx="4">
                  <c:v>88.7</c:v>
                </c:pt>
                <c:pt idx="5">
                  <c:v>87.1</c:v>
                </c:pt>
                <c:pt idx="6">
                  <c:v>83.8</c:v>
                </c:pt>
                <c:pt idx="7">
                  <c:v>86.5</c:v>
                </c:pt>
                <c:pt idx="8">
                  <c:v>83.5</c:v>
                </c:pt>
                <c:pt idx="9">
                  <c:v>87.180960610969763</c:v>
                </c:pt>
                <c:pt idx="10">
                  <c:v>84.283658055303789</c:v>
                </c:pt>
                <c:pt idx="11">
                  <c:v>87.160472443208647</c:v>
                </c:pt>
                <c:pt idx="12">
                  <c:v>81.858060772717181</c:v>
                </c:pt>
                <c:pt idx="13">
                  <c:v>73.587979842435772</c:v>
                </c:pt>
                <c:pt idx="14">
                  <c:v>80.599999999999994</c:v>
                </c:pt>
                <c:pt idx="15">
                  <c:v>87.7</c:v>
                </c:pt>
                <c:pt idx="16">
                  <c:v>84.6</c:v>
                </c:pt>
                <c:pt idx="17">
                  <c:v>79.3</c:v>
                </c:pt>
                <c:pt idx="18">
                  <c:v>85.1</c:v>
                </c:pt>
                <c:pt idx="19">
                  <c:v>85.6</c:v>
                </c:pt>
                <c:pt idx="20">
                  <c:v>85.6</c:v>
                </c:pt>
                <c:pt idx="21">
                  <c:v>83</c:v>
                </c:pt>
                <c:pt idx="22">
                  <c:v>83.6</c:v>
                </c:pt>
                <c:pt idx="23">
                  <c:v>86.1</c:v>
                </c:pt>
                <c:pt idx="24">
                  <c:v>85.5</c:v>
                </c:pt>
                <c:pt idx="25">
                  <c:v>85.3</c:v>
                </c:pt>
                <c:pt idx="26">
                  <c:v>78.400000000000006</c:v>
                </c:pt>
              </c:numCache>
            </c:numRef>
          </c:val>
        </c:ser>
        <c:dLbls>
          <c:showLegendKey val="0"/>
          <c:showVal val="0"/>
          <c:showCatName val="0"/>
          <c:showSerName val="0"/>
          <c:showPercent val="0"/>
          <c:showBubbleSize val="0"/>
        </c:dLbls>
        <c:gapWidth val="50"/>
        <c:axId val="240026752"/>
        <c:axId val="240028288"/>
      </c:barChart>
      <c:catAx>
        <c:axId val="240026752"/>
        <c:scaling>
          <c:orientation val="maxMin"/>
        </c:scaling>
        <c:delete val="0"/>
        <c:axPos val="l"/>
        <c:majorTickMark val="out"/>
        <c:minorTickMark val="none"/>
        <c:tickLblPos val="nextTo"/>
        <c:txPr>
          <a:bodyPr/>
          <a:lstStyle/>
          <a:p>
            <a:pPr>
              <a:defRPr sz="800"/>
            </a:pPr>
            <a:endParaRPr lang="nb-NO"/>
          </a:p>
        </c:txPr>
        <c:crossAx val="240028288"/>
        <c:crosses val="autoZero"/>
        <c:auto val="1"/>
        <c:lblAlgn val="ctr"/>
        <c:lblOffset val="100"/>
        <c:tickLblSkip val="1"/>
        <c:noMultiLvlLbl val="0"/>
      </c:catAx>
      <c:valAx>
        <c:axId val="240028288"/>
        <c:scaling>
          <c:orientation val="minMax"/>
          <c:max val="100"/>
          <c:min val="0"/>
        </c:scaling>
        <c:delete val="0"/>
        <c:axPos val="t"/>
        <c:numFmt formatCode="0" sourceLinked="1"/>
        <c:majorTickMark val="out"/>
        <c:minorTickMark val="none"/>
        <c:tickLblPos val="nextTo"/>
        <c:txPr>
          <a:bodyPr/>
          <a:lstStyle/>
          <a:p>
            <a:pPr>
              <a:defRPr sz="800"/>
            </a:pPr>
            <a:endParaRPr lang="nb-NO"/>
          </a:p>
        </c:txPr>
        <c:crossAx val="240026752"/>
        <c:crosses val="autoZero"/>
        <c:crossBetween val="between"/>
        <c:majorUnit val="20"/>
        <c:minorUnit val="20"/>
      </c:valAx>
    </c:plotArea>
    <c:plotVisOnly val="1"/>
    <c:dispBlanksAs val="gap"/>
    <c:showDLblsOverMax val="0"/>
  </c:chart>
  <c:txPr>
    <a:bodyPr/>
    <a:lstStyle/>
    <a:p>
      <a:pPr>
        <a:defRPr sz="1800"/>
      </a:pPr>
      <a:endParaRPr lang="nb-NO"/>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a:defRPr/>
            </a:pPr>
            <a:r>
              <a:rPr lang="nb-NO" sz="1000" dirty="0"/>
              <a:t>Hvilken betydning har faktorene nedenfor for din trivsel som student …? </a:t>
            </a:r>
            <a:r>
              <a:rPr lang="nb-NO" sz="1000" dirty="0" smtClean="0"/>
              <a:t>Boforholdene. </a:t>
            </a:r>
            <a:r>
              <a:rPr lang="nb-NO" sz="1000" dirty="0" err="1" smtClean="0"/>
              <a:t>Skalagj.snitt</a:t>
            </a:r>
            <a:r>
              <a:rPr lang="nb-NO" sz="1000" dirty="0" smtClean="0"/>
              <a:t> </a:t>
            </a:r>
            <a:r>
              <a:rPr lang="nb-NO" sz="1000" dirty="0"/>
              <a:t>0-100</a:t>
            </a:r>
          </a:p>
          <a:p>
            <a:pPr algn="ctr">
              <a:defRPr/>
            </a:pPr>
            <a:r>
              <a:rPr lang="nb-NO" dirty="0"/>
              <a:t> </a:t>
            </a:r>
          </a:p>
        </c:rich>
      </c:tx>
      <c:layout>
        <c:manualLayout>
          <c:xMode val="edge"/>
          <c:yMode val="edge"/>
          <c:x val="0.15068405770356966"/>
          <c:y val="0"/>
        </c:manualLayout>
      </c:layout>
      <c:overlay val="1"/>
    </c:title>
    <c:autoTitleDeleted val="0"/>
    <c:plotArea>
      <c:layout>
        <c:manualLayout>
          <c:layoutTarget val="inner"/>
          <c:xMode val="edge"/>
          <c:yMode val="edge"/>
          <c:x val="0.17956676509186351"/>
          <c:y val="0.2008823850405887"/>
          <c:w val="0.7679854002624672"/>
          <c:h val="0.75906454123511558"/>
        </c:manualLayout>
      </c:layout>
      <c:barChart>
        <c:barDir val="bar"/>
        <c:grouping val="clustered"/>
        <c:varyColors val="0"/>
        <c:ser>
          <c:idx val="0"/>
          <c:order val="0"/>
          <c:tx>
            <c:strRef>
              <c:f>'Ark1'!$B$1</c:f>
              <c:strCache>
                <c:ptCount val="1"/>
                <c:pt idx="0">
                  <c:v>Stor positiv betydning </c:v>
                </c:pt>
              </c:strCache>
            </c:strRef>
          </c:tx>
          <c:spPr>
            <a:solidFill>
              <a:schemeClr val="accent4">
                <a:lumMod val="60000"/>
                <a:lumOff val="40000"/>
              </a:schemeClr>
            </a:solidFill>
          </c:spPr>
          <c:invertIfNegative val="0"/>
          <c:dLbls>
            <c:txPr>
              <a:bodyPr/>
              <a:lstStyle/>
              <a:p>
                <a:pPr>
                  <a:defRPr sz="800" b="1">
                    <a:solidFill>
                      <a:schemeClr val="tx1"/>
                    </a:solidFill>
                  </a:defRPr>
                </a:pPr>
                <a:endParaRPr lang="nb-NO"/>
              </a:p>
            </c:txPr>
            <c:dLblPos val="outEnd"/>
            <c:showLegendKey val="0"/>
            <c:showVal val="1"/>
            <c:showCatName val="0"/>
            <c:showSerName val="0"/>
            <c:showPercent val="0"/>
            <c:showBubbleSize val="0"/>
            <c:showLeaderLines val="0"/>
          </c:dLbls>
          <c:cat>
            <c:strRef>
              <c:f>'Ark1'!$A$2:$A$12</c:f>
              <c:strCache>
                <c:ptCount val="11"/>
                <c:pt idx="0">
                  <c:v>Totalt</c:v>
                </c:pt>
                <c:pt idx="1">
                  <c:v>Universitet</c:v>
                </c:pt>
                <c:pt idx="2">
                  <c:v>Høgskole</c:v>
                </c:pt>
                <c:pt idx="4">
                  <c:v>UiO</c:v>
                </c:pt>
                <c:pt idx="5">
                  <c:v>NTNU</c:v>
                </c:pt>
                <c:pt idx="6">
                  <c:v>UiS</c:v>
                </c:pt>
                <c:pt idx="7">
                  <c:v>UMB</c:v>
                </c:pt>
                <c:pt idx="8">
                  <c:v>HiH</c:v>
                </c:pt>
                <c:pt idx="9">
                  <c:v>HiNesna</c:v>
                </c:pt>
                <c:pt idx="10">
                  <c:v>Haraldspl.</c:v>
                </c:pt>
              </c:strCache>
            </c:strRef>
          </c:cat>
          <c:val>
            <c:numRef>
              <c:f>'Ark1'!$B$2:$B$12</c:f>
              <c:numCache>
                <c:formatCode>0</c:formatCode>
                <c:ptCount val="11"/>
                <c:pt idx="0">
                  <c:v>74.2</c:v>
                </c:pt>
                <c:pt idx="1">
                  <c:v>74.099999999999994</c:v>
                </c:pt>
                <c:pt idx="2">
                  <c:v>77.2</c:v>
                </c:pt>
                <c:pt idx="4">
                  <c:v>71.7</c:v>
                </c:pt>
                <c:pt idx="5">
                  <c:v>77.2</c:v>
                </c:pt>
                <c:pt idx="6">
                  <c:v>72.099999999999994</c:v>
                </c:pt>
                <c:pt idx="7">
                  <c:v>72.099999999999994</c:v>
                </c:pt>
                <c:pt idx="8">
                  <c:v>75.400000000000006</c:v>
                </c:pt>
                <c:pt idx="9">
                  <c:v>74</c:v>
                </c:pt>
                <c:pt idx="10">
                  <c:v>82.6</c:v>
                </c:pt>
              </c:numCache>
            </c:numRef>
          </c:val>
        </c:ser>
        <c:dLbls>
          <c:showLegendKey val="0"/>
          <c:showVal val="0"/>
          <c:showCatName val="0"/>
          <c:showSerName val="0"/>
          <c:showPercent val="0"/>
          <c:showBubbleSize val="0"/>
        </c:dLbls>
        <c:gapWidth val="50"/>
        <c:axId val="240714496"/>
        <c:axId val="240716032"/>
      </c:barChart>
      <c:catAx>
        <c:axId val="240714496"/>
        <c:scaling>
          <c:orientation val="maxMin"/>
        </c:scaling>
        <c:delete val="0"/>
        <c:axPos val="l"/>
        <c:majorTickMark val="out"/>
        <c:minorTickMark val="none"/>
        <c:tickLblPos val="nextTo"/>
        <c:txPr>
          <a:bodyPr/>
          <a:lstStyle/>
          <a:p>
            <a:pPr>
              <a:defRPr sz="1000"/>
            </a:pPr>
            <a:endParaRPr lang="nb-NO"/>
          </a:p>
        </c:txPr>
        <c:crossAx val="240716032"/>
        <c:crosses val="autoZero"/>
        <c:auto val="1"/>
        <c:lblAlgn val="ctr"/>
        <c:lblOffset val="100"/>
        <c:noMultiLvlLbl val="0"/>
      </c:catAx>
      <c:valAx>
        <c:axId val="240716032"/>
        <c:scaling>
          <c:orientation val="minMax"/>
          <c:max val="100"/>
          <c:min val="0"/>
        </c:scaling>
        <c:delete val="0"/>
        <c:axPos val="t"/>
        <c:numFmt formatCode="0" sourceLinked="1"/>
        <c:majorTickMark val="out"/>
        <c:minorTickMark val="none"/>
        <c:tickLblPos val="nextTo"/>
        <c:txPr>
          <a:bodyPr/>
          <a:lstStyle/>
          <a:p>
            <a:pPr>
              <a:defRPr sz="800"/>
            </a:pPr>
            <a:endParaRPr lang="nb-NO"/>
          </a:p>
        </c:txPr>
        <c:crossAx val="240714496"/>
        <c:crosses val="autoZero"/>
        <c:crossBetween val="between"/>
        <c:majorUnit val="20"/>
        <c:minorUnit val="20"/>
      </c:valAx>
    </c:plotArea>
    <c:plotVisOnly val="1"/>
    <c:dispBlanksAs val="gap"/>
    <c:showDLblsOverMax val="0"/>
  </c:chart>
  <c:txPr>
    <a:bodyPr/>
    <a:lstStyle/>
    <a:p>
      <a:pPr>
        <a:defRPr sz="1800"/>
      </a:pPr>
      <a:endParaRPr lang="nb-NO"/>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marL="0" marR="0" indent="0" algn="l" defTabSz="914400" rtl="0" eaLnBrk="1" fontAlgn="auto" latinLnBrk="0" hangingPunct="1">
              <a:lnSpc>
                <a:spcPct val="100000"/>
              </a:lnSpc>
              <a:spcBef>
                <a:spcPts val="0"/>
              </a:spcBef>
              <a:spcAft>
                <a:spcPts val="0"/>
              </a:spcAft>
              <a:buClrTx/>
              <a:buSzTx/>
              <a:buFontTx/>
              <a:buNone/>
              <a:tabLst/>
              <a:defRPr sz="2160" b="1" i="0" u="none" strike="noStrike" kern="1200" baseline="0">
                <a:solidFill>
                  <a:srgbClr val="000000"/>
                </a:solidFill>
                <a:latin typeface="+mn-lt"/>
                <a:ea typeface="+mn-ea"/>
                <a:cs typeface="+mn-cs"/>
              </a:defRPr>
            </a:pPr>
            <a:r>
              <a:rPr lang="nb-NO" sz="1000" b="1" i="0" baseline="0" dirty="0" smtClean="0">
                <a:effectLst/>
              </a:rPr>
              <a:t>Hvilken betydning har faktorene nedenfor for din trivsel som student …? </a:t>
            </a:r>
            <a:r>
              <a:rPr lang="nb-NO" sz="1000" b="1" i="0" baseline="0" dirty="0" err="1" smtClean="0">
                <a:effectLst/>
              </a:rPr>
              <a:t>Skalagj.snitt</a:t>
            </a:r>
            <a:r>
              <a:rPr lang="nb-NO" sz="1000" b="1" i="0" baseline="0" dirty="0" smtClean="0">
                <a:effectLst/>
              </a:rPr>
              <a:t> 0-100</a:t>
            </a:r>
            <a:endParaRPr lang="nb-NO" sz="1000"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sz="2160" b="1" i="0" u="none" strike="noStrike" kern="1200" baseline="0">
                <a:solidFill>
                  <a:srgbClr val="000000"/>
                </a:solidFill>
                <a:latin typeface="+mn-lt"/>
                <a:ea typeface="+mn-ea"/>
                <a:cs typeface="+mn-cs"/>
              </a:defRPr>
            </a:pPr>
            <a:endParaRPr lang="nb-NO" sz="800" dirty="0"/>
          </a:p>
        </c:rich>
      </c:tx>
      <c:layout/>
      <c:overlay val="1"/>
    </c:title>
    <c:autoTitleDeleted val="0"/>
    <c:plotArea>
      <c:layout>
        <c:manualLayout>
          <c:layoutTarget val="inner"/>
          <c:xMode val="edge"/>
          <c:yMode val="edge"/>
          <c:x val="0.3208387726563614"/>
          <c:y val="0.1708104340618716"/>
          <c:w val="0.62671334040476223"/>
          <c:h val="0.79738465595757801"/>
        </c:manualLayout>
      </c:layout>
      <c:barChart>
        <c:barDir val="bar"/>
        <c:grouping val="clustered"/>
        <c:varyColors val="0"/>
        <c:ser>
          <c:idx val="0"/>
          <c:order val="0"/>
          <c:tx>
            <c:strRef>
              <c:f>'Ark1'!$B$1</c:f>
              <c:strCache>
                <c:ptCount val="1"/>
                <c:pt idx="0">
                  <c:v>3 ganger i uka eller mer</c:v>
                </c:pt>
              </c:strCache>
            </c:strRef>
          </c:tx>
          <c:spPr>
            <a:solidFill>
              <a:schemeClr val="accent4">
                <a:lumMod val="60000"/>
                <a:lumOff val="40000"/>
              </a:schemeClr>
            </a:solidFill>
          </c:spPr>
          <c:invertIfNegative val="0"/>
          <c:dLbls>
            <c:txPr>
              <a:bodyPr/>
              <a:lstStyle/>
              <a:p>
                <a:pPr>
                  <a:defRPr sz="800" b="1">
                    <a:solidFill>
                      <a:schemeClr val="tx1"/>
                    </a:solidFill>
                  </a:defRPr>
                </a:pPr>
                <a:endParaRPr lang="nb-NO"/>
              </a:p>
            </c:txPr>
            <c:dLblPos val="outEnd"/>
            <c:showLegendKey val="0"/>
            <c:showVal val="1"/>
            <c:showCatName val="0"/>
            <c:showSerName val="0"/>
            <c:showPercent val="0"/>
            <c:showBubbleSize val="0"/>
            <c:showLeaderLines val="0"/>
          </c:dLbls>
          <c:cat>
            <c:strRef>
              <c:f>'Ark1'!$A$2:$A$28</c:f>
              <c:strCache>
                <c:ptCount val="27"/>
                <c:pt idx="0">
                  <c:v>AB</c:v>
                </c:pt>
                <c:pt idx="1">
                  <c:v>DMF</c:v>
                </c:pt>
                <c:pt idx="2">
                  <c:v>HF</c:v>
                </c:pt>
                <c:pt idx="3">
                  <c:v>IME</c:v>
                </c:pt>
                <c:pt idx="4">
                  <c:v>IVT</c:v>
                </c:pt>
                <c:pt idx="5">
                  <c:v>NT</c:v>
                </c:pt>
                <c:pt idx="6">
                  <c:v>SVT</c:v>
                </c:pt>
                <c:pt idx="7">
                  <c:v>Kvinne</c:v>
                </c:pt>
                <c:pt idx="8">
                  <c:v>Mann</c:v>
                </c:pt>
                <c:pt idx="9">
                  <c:v>- 20 år</c:v>
                </c:pt>
                <c:pt idx="10">
                  <c:v>21-22 år</c:v>
                </c:pt>
                <c:pt idx="11">
                  <c:v>23-25 år</c:v>
                </c:pt>
                <c:pt idx="12">
                  <c:v>26-28 år</c:v>
                </c:pt>
                <c:pt idx="13">
                  <c:v>29 år +</c:v>
                </c:pt>
                <c:pt idx="14">
                  <c:v>Bachelor</c:v>
                </c:pt>
                <c:pt idx="15">
                  <c:v>Int. M./prof.</c:v>
                </c:pt>
                <c:pt idx="16">
                  <c:v>Master</c:v>
                </c:pt>
                <c:pt idx="17">
                  <c:v>Annet</c:v>
                </c:pt>
                <c:pt idx="18">
                  <c:v>Førstevalg</c:v>
                </c:pt>
                <c:pt idx="19">
                  <c:v>Ikke førstevalg</c:v>
                </c:pt>
                <c:pt idx="20">
                  <c:v>Innflytter</c:v>
                </c:pt>
                <c:pt idx="21">
                  <c:v>Fra stedet</c:v>
                </c:pt>
                <c:pt idx="22">
                  <c:v>Gift/samboer</c:v>
                </c:pt>
                <c:pt idx="23">
                  <c:v>Kjæreste</c:v>
                </c:pt>
                <c:pt idx="24">
                  <c:v>Singel</c:v>
                </c:pt>
                <c:pt idx="25">
                  <c:v>Ikke barn</c:v>
                </c:pt>
                <c:pt idx="26">
                  <c:v>Barn</c:v>
                </c:pt>
              </c:strCache>
            </c:strRef>
          </c:cat>
          <c:val>
            <c:numRef>
              <c:f>'Ark1'!$B$2:$B$28</c:f>
              <c:numCache>
                <c:formatCode>0</c:formatCode>
                <c:ptCount val="27"/>
                <c:pt idx="0">
                  <c:v>72.599999999999994</c:v>
                </c:pt>
                <c:pt idx="1">
                  <c:v>78.7</c:v>
                </c:pt>
                <c:pt idx="2">
                  <c:v>77.400000000000006</c:v>
                </c:pt>
                <c:pt idx="3">
                  <c:v>79.900000000000006</c:v>
                </c:pt>
                <c:pt idx="4">
                  <c:v>77.7</c:v>
                </c:pt>
                <c:pt idx="5">
                  <c:v>75.099999999999994</c:v>
                </c:pt>
                <c:pt idx="6">
                  <c:v>76.099999999999994</c:v>
                </c:pt>
                <c:pt idx="7">
                  <c:v>80.2</c:v>
                </c:pt>
                <c:pt idx="8">
                  <c:v>73.7</c:v>
                </c:pt>
                <c:pt idx="9">
                  <c:v>77.656314758270227</c:v>
                </c:pt>
                <c:pt idx="10">
                  <c:v>78.847004048578711</c:v>
                </c:pt>
                <c:pt idx="11">
                  <c:v>76.980449651689938</c:v>
                </c:pt>
                <c:pt idx="12">
                  <c:v>76.191806554322341</c:v>
                </c:pt>
                <c:pt idx="13">
                  <c:v>65.811820765838149</c:v>
                </c:pt>
                <c:pt idx="14">
                  <c:v>74.5</c:v>
                </c:pt>
                <c:pt idx="15">
                  <c:v>79.2</c:v>
                </c:pt>
                <c:pt idx="16">
                  <c:v>74</c:v>
                </c:pt>
                <c:pt idx="17">
                  <c:v>77.3</c:v>
                </c:pt>
                <c:pt idx="18">
                  <c:v>77.3</c:v>
                </c:pt>
                <c:pt idx="19">
                  <c:v>77.099999999999994</c:v>
                </c:pt>
                <c:pt idx="20">
                  <c:v>77.7</c:v>
                </c:pt>
                <c:pt idx="21">
                  <c:v>72.8</c:v>
                </c:pt>
                <c:pt idx="22">
                  <c:v>78.900000000000006</c:v>
                </c:pt>
                <c:pt idx="23">
                  <c:v>76.400000000000006</c:v>
                </c:pt>
                <c:pt idx="24">
                  <c:v>76.7</c:v>
                </c:pt>
                <c:pt idx="25">
                  <c:v>77.3</c:v>
                </c:pt>
                <c:pt idx="26">
                  <c:v>74.3</c:v>
                </c:pt>
              </c:numCache>
            </c:numRef>
          </c:val>
        </c:ser>
        <c:dLbls>
          <c:showLegendKey val="0"/>
          <c:showVal val="0"/>
          <c:showCatName val="0"/>
          <c:showSerName val="0"/>
          <c:showPercent val="0"/>
          <c:showBubbleSize val="0"/>
        </c:dLbls>
        <c:gapWidth val="50"/>
        <c:axId val="240761472"/>
        <c:axId val="240767360"/>
      </c:barChart>
      <c:catAx>
        <c:axId val="240761472"/>
        <c:scaling>
          <c:orientation val="maxMin"/>
        </c:scaling>
        <c:delete val="0"/>
        <c:axPos val="l"/>
        <c:majorTickMark val="out"/>
        <c:minorTickMark val="none"/>
        <c:tickLblPos val="nextTo"/>
        <c:txPr>
          <a:bodyPr/>
          <a:lstStyle/>
          <a:p>
            <a:pPr>
              <a:defRPr sz="800"/>
            </a:pPr>
            <a:endParaRPr lang="nb-NO"/>
          </a:p>
        </c:txPr>
        <c:crossAx val="240767360"/>
        <c:crosses val="autoZero"/>
        <c:auto val="1"/>
        <c:lblAlgn val="ctr"/>
        <c:lblOffset val="100"/>
        <c:tickLblSkip val="1"/>
        <c:noMultiLvlLbl val="0"/>
      </c:catAx>
      <c:valAx>
        <c:axId val="240767360"/>
        <c:scaling>
          <c:orientation val="minMax"/>
          <c:max val="100"/>
          <c:min val="0"/>
        </c:scaling>
        <c:delete val="0"/>
        <c:axPos val="t"/>
        <c:numFmt formatCode="0" sourceLinked="1"/>
        <c:majorTickMark val="out"/>
        <c:minorTickMark val="none"/>
        <c:tickLblPos val="nextTo"/>
        <c:txPr>
          <a:bodyPr/>
          <a:lstStyle/>
          <a:p>
            <a:pPr>
              <a:defRPr sz="800"/>
            </a:pPr>
            <a:endParaRPr lang="nb-NO"/>
          </a:p>
        </c:txPr>
        <c:crossAx val="240761472"/>
        <c:crosses val="autoZero"/>
        <c:crossBetween val="between"/>
        <c:majorUnit val="20"/>
        <c:minorUnit val="20"/>
      </c:valAx>
    </c:plotArea>
    <c:plotVisOnly val="1"/>
    <c:dispBlanksAs val="gap"/>
    <c:showDLblsOverMax val="0"/>
  </c:chart>
  <c:txPr>
    <a:bodyPr/>
    <a:lstStyle/>
    <a:p>
      <a:pPr>
        <a:defRPr sz="1800"/>
      </a:pPr>
      <a:endParaRPr lang="nb-NO"/>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a:defRPr/>
            </a:pPr>
            <a:r>
              <a:rPr lang="nb-NO" sz="1000" dirty="0"/>
              <a:t>Hvilken betydning har faktorene nedenfor for din trivsel som student …? </a:t>
            </a:r>
            <a:r>
              <a:rPr lang="nb-NO" sz="1000" dirty="0" smtClean="0"/>
              <a:t>Din personlige økonomi. </a:t>
            </a:r>
            <a:r>
              <a:rPr lang="nb-NO" sz="1000" dirty="0" err="1" smtClean="0"/>
              <a:t>Skalagj.snitt</a:t>
            </a:r>
            <a:r>
              <a:rPr lang="nb-NO" sz="1000" dirty="0" smtClean="0"/>
              <a:t> </a:t>
            </a:r>
            <a:r>
              <a:rPr lang="nb-NO" sz="1000" dirty="0"/>
              <a:t>0-100</a:t>
            </a:r>
          </a:p>
          <a:p>
            <a:pPr algn="ctr">
              <a:defRPr/>
            </a:pPr>
            <a:r>
              <a:rPr lang="nb-NO" dirty="0"/>
              <a:t> </a:t>
            </a:r>
          </a:p>
        </c:rich>
      </c:tx>
      <c:layout>
        <c:manualLayout>
          <c:xMode val="edge"/>
          <c:yMode val="edge"/>
          <c:x val="0.15068405770356966"/>
          <c:y val="0"/>
        </c:manualLayout>
      </c:layout>
      <c:overlay val="1"/>
    </c:title>
    <c:autoTitleDeleted val="0"/>
    <c:plotArea>
      <c:layout>
        <c:manualLayout>
          <c:layoutTarget val="inner"/>
          <c:xMode val="edge"/>
          <c:yMode val="edge"/>
          <c:x val="0.17956676509186351"/>
          <c:y val="0.2008823850405887"/>
          <c:w val="0.7679854002624672"/>
          <c:h val="0.75906454123511558"/>
        </c:manualLayout>
      </c:layout>
      <c:barChart>
        <c:barDir val="bar"/>
        <c:grouping val="clustered"/>
        <c:varyColors val="0"/>
        <c:ser>
          <c:idx val="0"/>
          <c:order val="0"/>
          <c:tx>
            <c:strRef>
              <c:f>'Ark1'!$B$1</c:f>
              <c:strCache>
                <c:ptCount val="1"/>
                <c:pt idx="0">
                  <c:v>Stor positiv betydning </c:v>
                </c:pt>
              </c:strCache>
            </c:strRef>
          </c:tx>
          <c:spPr>
            <a:solidFill>
              <a:schemeClr val="accent4">
                <a:lumMod val="60000"/>
                <a:lumOff val="40000"/>
              </a:schemeClr>
            </a:solidFill>
          </c:spPr>
          <c:invertIfNegative val="0"/>
          <c:dLbls>
            <c:txPr>
              <a:bodyPr/>
              <a:lstStyle/>
              <a:p>
                <a:pPr>
                  <a:defRPr sz="800" b="1">
                    <a:solidFill>
                      <a:schemeClr val="tx1"/>
                    </a:solidFill>
                  </a:defRPr>
                </a:pPr>
                <a:endParaRPr lang="nb-NO"/>
              </a:p>
            </c:txPr>
            <c:dLblPos val="outEnd"/>
            <c:showLegendKey val="0"/>
            <c:showVal val="1"/>
            <c:showCatName val="0"/>
            <c:showSerName val="0"/>
            <c:showPercent val="0"/>
            <c:showBubbleSize val="0"/>
            <c:showLeaderLines val="0"/>
          </c:dLbls>
          <c:cat>
            <c:strRef>
              <c:f>'Ark1'!$A$2:$A$12</c:f>
              <c:strCache>
                <c:ptCount val="11"/>
                <c:pt idx="0">
                  <c:v>Totalt</c:v>
                </c:pt>
                <c:pt idx="1">
                  <c:v>Universitet</c:v>
                </c:pt>
                <c:pt idx="2">
                  <c:v>Høgskole</c:v>
                </c:pt>
                <c:pt idx="4">
                  <c:v>UiO</c:v>
                </c:pt>
                <c:pt idx="5">
                  <c:v>NTNU</c:v>
                </c:pt>
                <c:pt idx="6">
                  <c:v>UiS</c:v>
                </c:pt>
                <c:pt idx="7">
                  <c:v>UMB</c:v>
                </c:pt>
                <c:pt idx="8">
                  <c:v>HiH</c:v>
                </c:pt>
                <c:pt idx="9">
                  <c:v>HiNesna</c:v>
                </c:pt>
                <c:pt idx="10">
                  <c:v>Haraldspl.</c:v>
                </c:pt>
              </c:strCache>
            </c:strRef>
          </c:cat>
          <c:val>
            <c:numRef>
              <c:f>'Ark1'!$B$2:$B$12</c:f>
              <c:numCache>
                <c:formatCode>0</c:formatCode>
                <c:ptCount val="11"/>
                <c:pt idx="0">
                  <c:v>66</c:v>
                </c:pt>
                <c:pt idx="1">
                  <c:v>65.900000000000006</c:v>
                </c:pt>
                <c:pt idx="2">
                  <c:v>70.5</c:v>
                </c:pt>
                <c:pt idx="4">
                  <c:v>64.900000000000006</c:v>
                </c:pt>
                <c:pt idx="5">
                  <c:v>66.8</c:v>
                </c:pt>
                <c:pt idx="6">
                  <c:v>66.900000000000006</c:v>
                </c:pt>
                <c:pt idx="7">
                  <c:v>64.900000000000006</c:v>
                </c:pt>
                <c:pt idx="8">
                  <c:v>67.5</c:v>
                </c:pt>
                <c:pt idx="9">
                  <c:v>74.900000000000006</c:v>
                </c:pt>
                <c:pt idx="10">
                  <c:v>76.5</c:v>
                </c:pt>
              </c:numCache>
            </c:numRef>
          </c:val>
        </c:ser>
        <c:dLbls>
          <c:showLegendKey val="0"/>
          <c:showVal val="0"/>
          <c:showCatName val="0"/>
          <c:showSerName val="0"/>
          <c:showPercent val="0"/>
          <c:showBubbleSize val="0"/>
        </c:dLbls>
        <c:gapWidth val="50"/>
        <c:axId val="240789760"/>
        <c:axId val="241049600"/>
      </c:barChart>
      <c:catAx>
        <c:axId val="240789760"/>
        <c:scaling>
          <c:orientation val="maxMin"/>
        </c:scaling>
        <c:delete val="0"/>
        <c:axPos val="l"/>
        <c:majorTickMark val="out"/>
        <c:minorTickMark val="none"/>
        <c:tickLblPos val="nextTo"/>
        <c:txPr>
          <a:bodyPr/>
          <a:lstStyle/>
          <a:p>
            <a:pPr>
              <a:defRPr sz="1000"/>
            </a:pPr>
            <a:endParaRPr lang="nb-NO"/>
          </a:p>
        </c:txPr>
        <c:crossAx val="241049600"/>
        <c:crosses val="autoZero"/>
        <c:auto val="1"/>
        <c:lblAlgn val="ctr"/>
        <c:lblOffset val="100"/>
        <c:noMultiLvlLbl val="0"/>
      </c:catAx>
      <c:valAx>
        <c:axId val="241049600"/>
        <c:scaling>
          <c:orientation val="minMax"/>
          <c:max val="100"/>
          <c:min val="0"/>
        </c:scaling>
        <c:delete val="0"/>
        <c:axPos val="t"/>
        <c:numFmt formatCode="0" sourceLinked="1"/>
        <c:majorTickMark val="out"/>
        <c:minorTickMark val="none"/>
        <c:tickLblPos val="nextTo"/>
        <c:txPr>
          <a:bodyPr/>
          <a:lstStyle/>
          <a:p>
            <a:pPr>
              <a:defRPr sz="800"/>
            </a:pPr>
            <a:endParaRPr lang="nb-NO"/>
          </a:p>
        </c:txPr>
        <c:crossAx val="240789760"/>
        <c:crosses val="autoZero"/>
        <c:crossBetween val="between"/>
        <c:majorUnit val="20"/>
        <c:minorUnit val="20"/>
      </c:valAx>
    </c:plotArea>
    <c:plotVisOnly val="1"/>
    <c:dispBlanksAs val="gap"/>
    <c:showDLblsOverMax val="0"/>
  </c:chart>
  <c:txPr>
    <a:bodyPr/>
    <a:lstStyle/>
    <a:p>
      <a:pPr>
        <a:defRPr sz="1800"/>
      </a:pPr>
      <a:endParaRPr lang="nb-NO"/>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marL="0" marR="0" indent="0" algn="l" defTabSz="914400" rtl="0" eaLnBrk="1" fontAlgn="auto" latinLnBrk="0" hangingPunct="1">
              <a:lnSpc>
                <a:spcPct val="100000"/>
              </a:lnSpc>
              <a:spcBef>
                <a:spcPts val="0"/>
              </a:spcBef>
              <a:spcAft>
                <a:spcPts val="0"/>
              </a:spcAft>
              <a:buClrTx/>
              <a:buSzTx/>
              <a:buFontTx/>
              <a:buNone/>
              <a:tabLst/>
              <a:defRPr sz="2160" b="1" i="0" u="none" strike="noStrike" kern="1200" baseline="0">
                <a:solidFill>
                  <a:srgbClr val="000000"/>
                </a:solidFill>
                <a:latin typeface="+mn-lt"/>
                <a:ea typeface="+mn-ea"/>
                <a:cs typeface="+mn-cs"/>
              </a:defRPr>
            </a:pPr>
            <a:r>
              <a:rPr lang="nb-NO" sz="1000" b="1" i="0" baseline="0" dirty="0" smtClean="0">
                <a:effectLst/>
              </a:rPr>
              <a:t>Hvilken betydning har faktorene nedenfor for din trivsel som student …? </a:t>
            </a:r>
            <a:r>
              <a:rPr lang="nb-NO" sz="1000" b="1" i="0" u="none" strike="noStrike" baseline="0" dirty="0" smtClean="0">
                <a:effectLst/>
              </a:rPr>
              <a:t>Din personlige økonomi</a:t>
            </a:r>
            <a:r>
              <a:rPr lang="nb-NO" sz="1000" b="1" i="0" baseline="0" dirty="0" smtClean="0">
                <a:effectLst/>
              </a:rPr>
              <a:t>. </a:t>
            </a:r>
            <a:r>
              <a:rPr lang="nb-NO" sz="1000" b="1" i="0" baseline="0" dirty="0" err="1" smtClean="0">
                <a:effectLst/>
              </a:rPr>
              <a:t>Skalagj.snitt</a:t>
            </a:r>
            <a:r>
              <a:rPr lang="nb-NO" sz="1000" b="1" i="0" baseline="0" dirty="0" smtClean="0">
                <a:effectLst/>
              </a:rPr>
              <a:t> 0-100</a:t>
            </a:r>
            <a:endParaRPr lang="nb-NO" sz="1000"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sz="2160" b="1" i="0" u="none" strike="noStrike" kern="1200" baseline="0">
                <a:solidFill>
                  <a:srgbClr val="000000"/>
                </a:solidFill>
                <a:latin typeface="+mn-lt"/>
                <a:ea typeface="+mn-ea"/>
                <a:cs typeface="+mn-cs"/>
              </a:defRPr>
            </a:pPr>
            <a:endParaRPr lang="nb-NO" sz="800" dirty="0"/>
          </a:p>
        </c:rich>
      </c:tx>
      <c:layout/>
      <c:overlay val="1"/>
    </c:title>
    <c:autoTitleDeleted val="0"/>
    <c:plotArea>
      <c:layout>
        <c:manualLayout>
          <c:layoutTarget val="inner"/>
          <c:xMode val="edge"/>
          <c:yMode val="edge"/>
          <c:x val="0.3208387726563614"/>
          <c:y val="0.1708104340618716"/>
          <c:w val="0.62671334040476223"/>
          <c:h val="0.79738465595757801"/>
        </c:manualLayout>
      </c:layout>
      <c:barChart>
        <c:barDir val="bar"/>
        <c:grouping val="clustered"/>
        <c:varyColors val="0"/>
        <c:ser>
          <c:idx val="0"/>
          <c:order val="0"/>
          <c:tx>
            <c:strRef>
              <c:f>'Ark1'!$B$1</c:f>
              <c:strCache>
                <c:ptCount val="1"/>
                <c:pt idx="0">
                  <c:v>3 ganger i uka eller mer</c:v>
                </c:pt>
              </c:strCache>
            </c:strRef>
          </c:tx>
          <c:spPr>
            <a:solidFill>
              <a:schemeClr val="accent4">
                <a:lumMod val="60000"/>
                <a:lumOff val="40000"/>
              </a:schemeClr>
            </a:solidFill>
          </c:spPr>
          <c:invertIfNegative val="0"/>
          <c:dLbls>
            <c:txPr>
              <a:bodyPr/>
              <a:lstStyle/>
              <a:p>
                <a:pPr>
                  <a:defRPr sz="800" b="1">
                    <a:solidFill>
                      <a:schemeClr val="tx1"/>
                    </a:solidFill>
                  </a:defRPr>
                </a:pPr>
                <a:endParaRPr lang="nb-NO"/>
              </a:p>
            </c:txPr>
            <c:dLblPos val="outEnd"/>
            <c:showLegendKey val="0"/>
            <c:showVal val="1"/>
            <c:showCatName val="0"/>
            <c:showSerName val="0"/>
            <c:showPercent val="0"/>
            <c:showBubbleSize val="0"/>
            <c:showLeaderLines val="0"/>
          </c:dLbls>
          <c:cat>
            <c:strRef>
              <c:f>'Ark1'!$A$2:$A$28</c:f>
              <c:strCache>
                <c:ptCount val="27"/>
                <c:pt idx="0">
                  <c:v>AB</c:v>
                </c:pt>
                <c:pt idx="1">
                  <c:v>DMF</c:v>
                </c:pt>
                <c:pt idx="2">
                  <c:v>HF</c:v>
                </c:pt>
                <c:pt idx="3">
                  <c:v>IME</c:v>
                </c:pt>
                <c:pt idx="4">
                  <c:v>IVT</c:v>
                </c:pt>
                <c:pt idx="5">
                  <c:v>NT</c:v>
                </c:pt>
                <c:pt idx="6">
                  <c:v>SVT</c:v>
                </c:pt>
                <c:pt idx="7">
                  <c:v>Kvinne</c:v>
                </c:pt>
                <c:pt idx="8">
                  <c:v>Mann</c:v>
                </c:pt>
                <c:pt idx="9">
                  <c:v>- 20 år</c:v>
                </c:pt>
                <c:pt idx="10">
                  <c:v>21-22 år</c:v>
                </c:pt>
                <c:pt idx="11">
                  <c:v>23-25 år</c:v>
                </c:pt>
                <c:pt idx="12">
                  <c:v>26-28 år</c:v>
                </c:pt>
                <c:pt idx="13">
                  <c:v>29 år +</c:v>
                </c:pt>
                <c:pt idx="14">
                  <c:v>Bachelor</c:v>
                </c:pt>
                <c:pt idx="15">
                  <c:v>Int. M./prof.</c:v>
                </c:pt>
                <c:pt idx="16">
                  <c:v>Master</c:v>
                </c:pt>
                <c:pt idx="17">
                  <c:v>Annet</c:v>
                </c:pt>
                <c:pt idx="18">
                  <c:v>Førstevalg</c:v>
                </c:pt>
                <c:pt idx="19">
                  <c:v>Ikke førstevalg</c:v>
                </c:pt>
                <c:pt idx="20">
                  <c:v>Innflytter</c:v>
                </c:pt>
                <c:pt idx="21">
                  <c:v>Fra stedet</c:v>
                </c:pt>
                <c:pt idx="22">
                  <c:v>Gift/samboer</c:v>
                </c:pt>
                <c:pt idx="23">
                  <c:v>Kjæreste</c:v>
                </c:pt>
                <c:pt idx="24">
                  <c:v>Singel</c:v>
                </c:pt>
                <c:pt idx="25">
                  <c:v>Ikke barn</c:v>
                </c:pt>
                <c:pt idx="26">
                  <c:v>Barn</c:v>
                </c:pt>
              </c:strCache>
            </c:strRef>
          </c:cat>
          <c:val>
            <c:numRef>
              <c:f>'Ark1'!$B$2:$B$28</c:f>
              <c:numCache>
                <c:formatCode>0</c:formatCode>
                <c:ptCount val="27"/>
                <c:pt idx="0">
                  <c:v>65.7</c:v>
                </c:pt>
                <c:pt idx="1">
                  <c:v>66.099999999999994</c:v>
                </c:pt>
                <c:pt idx="2">
                  <c:v>67.599999999999994</c:v>
                </c:pt>
                <c:pt idx="3">
                  <c:v>67.3</c:v>
                </c:pt>
                <c:pt idx="4">
                  <c:v>66</c:v>
                </c:pt>
                <c:pt idx="5">
                  <c:v>63.4</c:v>
                </c:pt>
                <c:pt idx="6">
                  <c:v>68</c:v>
                </c:pt>
                <c:pt idx="7">
                  <c:v>67.099999999999994</c:v>
                </c:pt>
                <c:pt idx="8">
                  <c:v>66.400000000000006</c:v>
                </c:pt>
                <c:pt idx="9">
                  <c:v>70.02046432622214</c:v>
                </c:pt>
                <c:pt idx="10">
                  <c:v>66.757670593306869</c:v>
                </c:pt>
                <c:pt idx="11">
                  <c:v>66.232023811109173</c:v>
                </c:pt>
                <c:pt idx="12">
                  <c:v>66.6560086039634</c:v>
                </c:pt>
                <c:pt idx="13">
                  <c:v>59.48617692171274</c:v>
                </c:pt>
                <c:pt idx="14">
                  <c:v>65.3</c:v>
                </c:pt>
                <c:pt idx="15">
                  <c:v>66.7</c:v>
                </c:pt>
                <c:pt idx="16">
                  <c:v>68.099999999999994</c:v>
                </c:pt>
                <c:pt idx="17">
                  <c:v>69.3</c:v>
                </c:pt>
                <c:pt idx="18">
                  <c:v>67.2</c:v>
                </c:pt>
                <c:pt idx="19">
                  <c:v>64.599999999999994</c:v>
                </c:pt>
                <c:pt idx="20">
                  <c:v>66.5</c:v>
                </c:pt>
                <c:pt idx="21">
                  <c:v>68.900000000000006</c:v>
                </c:pt>
                <c:pt idx="22">
                  <c:v>66.7</c:v>
                </c:pt>
                <c:pt idx="23">
                  <c:v>64.7</c:v>
                </c:pt>
                <c:pt idx="24">
                  <c:v>67.7</c:v>
                </c:pt>
                <c:pt idx="25">
                  <c:v>66.7</c:v>
                </c:pt>
                <c:pt idx="26">
                  <c:v>68.3</c:v>
                </c:pt>
              </c:numCache>
            </c:numRef>
          </c:val>
        </c:ser>
        <c:dLbls>
          <c:showLegendKey val="0"/>
          <c:showVal val="0"/>
          <c:showCatName val="0"/>
          <c:showSerName val="0"/>
          <c:showPercent val="0"/>
          <c:showBubbleSize val="0"/>
        </c:dLbls>
        <c:gapWidth val="50"/>
        <c:axId val="241123328"/>
        <c:axId val="241124864"/>
      </c:barChart>
      <c:catAx>
        <c:axId val="241123328"/>
        <c:scaling>
          <c:orientation val="maxMin"/>
        </c:scaling>
        <c:delete val="0"/>
        <c:axPos val="l"/>
        <c:majorTickMark val="out"/>
        <c:minorTickMark val="none"/>
        <c:tickLblPos val="nextTo"/>
        <c:txPr>
          <a:bodyPr/>
          <a:lstStyle/>
          <a:p>
            <a:pPr>
              <a:defRPr sz="800"/>
            </a:pPr>
            <a:endParaRPr lang="nb-NO"/>
          </a:p>
        </c:txPr>
        <c:crossAx val="241124864"/>
        <c:crosses val="autoZero"/>
        <c:auto val="1"/>
        <c:lblAlgn val="ctr"/>
        <c:lblOffset val="100"/>
        <c:tickLblSkip val="1"/>
        <c:noMultiLvlLbl val="0"/>
      </c:catAx>
      <c:valAx>
        <c:axId val="241124864"/>
        <c:scaling>
          <c:orientation val="minMax"/>
          <c:max val="100"/>
          <c:min val="0"/>
        </c:scaling>
        <c:delete val="0"/>
        <c:axPos val="t"/>
        <c:numFmt formatCode="0" sourceLinked="1"/>
        <c:majorTickMark val="out"/>
        <c:minorTickMark val="none"/>
        <c:tickLblPos val="nextTo"/>
        <c:txPr>
          <a:bodyPr/>
          <a:lstStyle/>
          <a:p>
            <a:pPr>
              <a:defRPr sz="800"/>
            </a:pPr>
            <a:endParaRPr lang="nb-NO"/>
          </a:p>
        </c:txPr>
        <c:crossAx val="241123328"/>
        <c:crosses val="autoZero"/>
        <c:crossBetween val="between"/>
        <c:majorUnit val="20"/>
        <c:minorUnit val="20"/>
      </c:valAx>
    </c:plotArea>
    <c:plotVisOnly val="1"/>
    <c:dispBlanksAs val="gap"/>
    <c:showDLblsOverMax val="0"/>
  </c:chart>
  <c:txPr>
    <a:bodyPr/>
    <a:lstStyle/>
    <a:p>
      <a:pPr>
        <a:defRPr sz="1800"/>
      </a:pPr>
      <a:endParaRPr lang="nb-NO"/>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pPr>
            <a:r>
              <a:rPr lang="nb-NO" sz="1000" b="1" i="0" u="none" strike="noStrike" baseline="0" dirty="0" smtClean="0">
                <a:effectLst/>
              </a:rPr>
              <a:t>Hvordan trives du som student ved din utdanningsinstitusjon? </a:t>
            </a:r>
            <a:r>
              <a:rPr lang="nb-NO" sz="1000" b="1" i="0" u="none" strike="noStrike" baseline="0" dirty="0" err="1" smtClean="0">
                <a:effectLst/>
              </a:rPr>
              <a:t>Skalagj.snitt</a:t>
            </a:r>
            <a:r>
              <a:rPr lang="nb-NO" sz="1000" b="1" i="0" u="none" strike="noStrike" baseline="0" dirty="0" smtClean="0">
                <a:effectLst/>
              </a:rPr>
              <a:t> 0-100</a:t>
            </a:r>
            <a:endParaRPr lang="nb-NO" sz="1000" dirty="0"/>
          </a:p>
        </c:rich>
      </c:tx>
      <c:layout/>
      <c:overlay val="1"/>
    </c:title>
    <c:autoTitleDeleted val="0"/>
    <c:plotArea>
      <c:layout>
        <c:manualLayout>
          <c:layoutTarget val="inner"/>
          <c:xMode val="edge"/>
          <c:yMode val="edge"/>
          <c:x val="0.17956676509186351"/>
          <c:y val="0.13539961203141171"/>
          <c:w val="0.7679854002624672"/>
          <c:h val="0.82454745525350981"/>
        </c:manualLayout>
      </c:layout>
      <c:barChart>
        <c:barDir val="bar"/>
        <c:grouping val="clustered"/>
        <c:varyColors val="0"/>
        <c:ser>
          <c:idx val="0"/>
          <c:order val="0"/>
          <c:tx>
            <c:strRef>
              <c:f>'Ark1'!$B$1</c:f>
              <c:strCache>
                <c:ptCount val="1"/>
                <c:pt idx="0">
                  <c:v>Kolonne1</c:v>
                </c:pt>
              </c:strCache>
            </c:strRef>
          </c:tx>
          <c:spPr>
            <a:solidFill>
              <a:schemeClr val="accent4">
                <a:lumMod val="60000"/>
                <a:lumOff val="40000"/>
              </a:schemeClr>
            </a:solidFill>
          </c:spPr>
          <c:invertIfNegative val="0"/>
          <c:dLbls>
            <c:txPr>
              <a:bodyPr/>
              <a:lstStyle/>
              <a:p>
                <a:pPr>
                  <a:defRPr sz="800" b="1">
                    <a:solidFill>
                      <a:schemeClr val="tx1"/>
                    </a:solidFill>
                  </a:defRPr>
                </a:pPr>
                <a:endParaRPr lang="nb-NO"/>
              </a:p>
            </c:txPr>
            <c:dLblPos val="outEnd"/>
            <c:showLegendKey val="0"/>
            <c:showVal val="1"/>
            <c:showCatName val="0"/>
            <c:showSerName val="0"/>
            <c:showPercent val="0"/>
            <c:showBubbleSize val="0"/>
            <c:showLeaderLines val="0"/>
          </c:dLbls>
          <c:cat>
            <c:strRef>
              <c:f>'Ark1'!$A$2:$A$12</c:f>
              <c:strCache>
                <c:ptCount val="11"/>
                <c:pt idx="0">
                  <c:v>Totalt</c:v>
                </c:pt>
                <c:pt idx="1">
                  <c:v>Universitet</c:v>
                </c:pt>
                <c:pt idx="2">
                  <c:v>Høgskole</c:v>
                </c:pt>
                <c:pt idx="4">
                  <c:v>UiO</c:v>
                </c:pt>
                <c:pt idx="5">
                  <c:v>NTNU</c:v>
                </c:pt>
                <c:pt idx="6">
                  <c:v>UiS</c:v>
                </c:pt>
                <c:pt idx="7">
                  <c:v>UMB</c:v>
                </c:pt>
                <c:pt idx="8">
                  <c:v>HiH</c:v>
                </c:pt>
                <c:pt idx="9">
                  <c:v>HiNesna</c:v>
                </c:pt>
                <c:pt idx="10">
                  <c:v>Haraldspl.</c:v>
                </c:pt>
              </c:strCache>
            </c:strRef>
          </c:cat>
          <c:val>
            <c:numRef>
              <c:f>'Ark1'!$B$2:$B$12</c:f>
              <c:numCache>
                <c:formatCode>0</c:formatCode>
                <c:ptCount val="11"/>
                <c:pt idx="0">
                  <c:v>75.400000000000006</c:v>
                </c:pt>
                <c:pt idx="1">
                  <c:v>75.400000000000006</c:v>
                </c:pt>
                <c:pt idx="2">
                  <c:v>76.099999999999994</c:v>
                </c:pt>
                <c:pt idx="4">
                  <c:v>73.3</c:v>
                </c:pt>
                <c:pt idx="5">
                  <c:v>78.2</c:v>
                </c:pt>
                <c:pt idx="6">
                  <c:v>70.599999999999994</c:v>
                </c:pt>
                <c:pt idx="7">
                  <c:v>79.599999999999994</c:v>
                </c:pt>
                <c:pt idx="8">
                  <c:v>76.099999999999994</c:v>
                </c:pt>
                <c:pt idx="9">
                  <c:v>69.099999999999994</c:v>
                </c:pt>
                <c:pt idx="10">
                  <c:v>78.099999999999994</c:v>
                </c:pt>
              </c:numCache>
            </c:numRef>
          </c:val>
        </c:ser>
        <c:dLbls>
          <c:showLegendKey val="0"/>
          <c:showVal val="0"/>
          <c:showCatName val="0"/>
          <c:showSerName val="0"/>
          <c:showPercent val="0"/>
          <c:showBubbleSize val="0"/>
        </c:dLbls>
        <c:gapWidth val="50"/>
        <c:axId val="231930496"/>
        <c:axId val="232026496"/>
      </c:barChart>
      <c:catAx>
        <c:axId val="231930496"/>
        <c:scaling>
          <c:orientation val="maxMin"/>
        </c:scaling>
        <c:delete val="0"/>
        <c:axPos val="l"/>
        <c:majorTickMark val="out"/>
        <c:minorTickMark val="none"/>
        <c:tickLblPos val="nextTo"/>
        <c:txPr>
          <a:bodyPr/>
          <a:lstStyle/>
          <a:p>
            <a:pPr>
              <a:defRPr sz="1000"/>
            </a:pPr>
            <a:endParaRPr lang="nb-NO"/>
          </a:p>
        </c:txPr>
        <c:crossAx val="232026496"/>
        <c:crosses val="autoZero"/>
        <c:auto val="1"/>
        <c:lblAlgn val="ctr"/>
        <c:lblOffset val="100"/>
        <c:noMultiLvlLbl val="0"/>
      </c:catAx>
      <c:valAx>
        <c:axId val="232026496"/>
        <c:scaling>
          <c:orientation val="minMax"/>
          <c:max val="100"/>
          <c:min val="0"/>
        </c:scaling>
        <c:delete val="0"/>
        <c:axPos val="t"/>
        <c:numFmt formatCode="0" sourceLinked="1"/>
        <c:majorTickMark val="out"/>
        <c:minorTickMark val="none"/>
        <c:tickLblPos val="nextTo"/>
        <c:txPr>
          <a:bodyPr/>
          <a:lstStyle/>
          <a:p>
            <a:pPr>
              <a:defRPr sz="800"/>
            </a:pPr>
            <a:endParaRPr lang="nb-NO"/>
          </a:p>
        </c:txPr>
        <c:crossAx val="231930496"/>
        <c:crosses val="autoZero"/>
        <c:crossBetween val="between"/>
        <c:majorUnit val="20"/>
        <c:minorUnit val="20"/>
      </c:valAx>
    </c:plotArea>
    <c:plotVisOnly val="1"/>
    <c:dispBlanksAs val="gap"/>
    <c:showDLblsOverMax val="0"/>
  </c:chart>
  <c:txPr>
    <a:bodyPr/>
    <a:lstStyle/>
    <a:p>
      <a:pPr>
        <a:defRPr sz="1800"/>
      </a:pPr>
      <a:endParaRPr lang="nb-NO"/>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a:defRPr/>
            </a:pPr>
            <a:r>
              <a:rPr lang="nb-NO" sz="1000" dirty="0"/>
              <a:t>Hvilken betydning har faktorene nedenfor for din trivsel som student …? </a:t>
            </a:r>
            <a:r>
              <a:rPr lang="nb-NO" sz="1000" dirty="0" smtClean="0"/>
              <a:t>Fadderordningen. </a:t>
            </a:r>
            <a:r>
              <a:rPr lang="nb-NO" sz="1000" dirty="0" err="1" smtClean="0"/>
              <a:t>Skalagj.snitt</a:t>
            </a:r>
            <a:r>
              <a:rPr lang="nb-NO" sz="1000" dirty="0" smtClean="0"/>
              <a:t> </a:t>
            </a:r>
            <a:r>
              <a:rPr lang="nb-NO" sz="1000" dirty="0"/>
              <a:t>0-100</a:t>
            </a:r>
          </a:p>
          <a:p>
            <a:pPr algn="ctr">
              <a:defRPr/>
            </a:pPr>
            <a:r>
              <a:rPr lang="nb-NO" dirty="0"/>
              <a:t> </a:t>
            </a:r>
          </a:p>
        </c:rich>
      </c:tx>
      <c:layout>
        <c:manualLayout>
          <c:xMode val="edge"/>
          <c:yMode val="edge"/>
          <c:x val="0.15068405770356966"/>
          <c:y val="0"/>
        </c:manualLayout>
      </c:layout>
      <c:overlay val="1"/>
    </c:title>
    <c:autoTitleDeleted val="0"/>
    <c:plotArea>
      <c:layout>
        <c:manualLayout>
          <c:layoutTarget val="inner"/>
          <c:xMode val="edge"/>
          <c:yMode val="edge"/>
          <c:x val="0.17956676509186351"/>
          <c:y val="0.2008823850405887"/>
          <c:w val="0.7679854002624672"/>
          <c:h val="0.75906454123511558"/>
        </c:manualLayout>
      </c:layout>
      <c:barChart>
        <c:barDir val="bar"/>
        <c:grouping val="clustered"/>
        <c:varyColors val="0"/>
        <c:ser>
          <c:idx val="0"/>
          <c:order val="0"/>
          <c:tx>
            <c:strRef>
              <c:f>'Ark1'!$B$1</c:f>
              <c:strCache>
                <c:ptCount val="1"/>
                <c:pt idx="0">
                  <c:v>Stor positiv betydning </c:v>
                </c:pt>
              </c:strCache>
            </c:strRef>
          </c:tx>
          <c:spPr>
            <a:solidFill>
              <a:schemeClr val="accent4">
                <a:lumMod val="60000"/>
                <a:lumOff val="40000"/>
              </a:schemeClr>
            </a:solidFill>
          </c:spPr>
          <c:invertIfNegative val="0"/>
          <c:dLbls>
            <c:txPr>
              <a:bodyPr/>
              <a:lstStyle/>
              <a:p>
                <a:pPr>
                  <a:defRPr sz="800" b="1">
                    <a:solidFill>
                      <a:schemeClr val="tx1"/>
                    </a:solidFill>
                  </a:defRPr>
                </a:pPr>
                <a:endParaRPr lang="nb-NO"/>
              </a:p>
            </c:txPr>
            <c:dLblPos val="outEnd"/>
            <c:showLegendKey val="0"/>
            <c:showVal val="1"/>
            <c:showCatName val="0"/>
            <c:showSerName val="0"/>
            <c:showPercent val="0"/>
            <c:showBubbleSize val="0"/>
            <c:showLeaderLines val="0"/>
          </c:dLbls>
          <c:cat>
            <c:strRef>
              <c:f>'Ark1'!$A$2:$A$12</c:f>
              <c:strCache>
                <c:ptCount val="11"/>
                <c:pt idx="0">
                  <c:v>Totalt</c:v>
                </c:pt>
                <c:pt idx="1">
                  <c:v>Universitet</c:v>
                </c:pt>
                <c:pt idx="2">
                  <c:v>Høgskole</c:v>
                </c:pt>
                <c:pt idx="4">
                  <c:v>UiO</c:v>
                </c:pt>
                <c:pt idx="5">
                  <c:v>NTNU</c:v>
                </c:pt>
                <c:pt idx="6">
                  <c:v>UiS</c:v>
                </c:pt>
                <c:pt idx="7">
                  <c:v>UMB</c:v>
                </c:pt>
                <c:pt idx="8">
                  <c:v>HiH</c:v>
                </c:pt>
                <c:pt idx="9">
                  <c:v>HiNesna</c:v>
                </c:pt>
                <c:pt idx="10">
                  <c:v>Haraldspl.</c:v>
                </c:pt>
              </c:strCache>
            </c:strRef>
          </c:cat>
          <c:val>
            <c:numRef>
              <c:f>'Ark1'!$B$2:$B$12</c:f>
              <c:numCache>
                <c:formatCode>0</c:formatCode>
                <c:ptCount val="11"/>
                <c:pt idx="0">
                  <c:v>67.8</c:v>
                </c:pt>
                <c:pt idx="1">
                  <c:v>67.900000000000006</c:v>
                </c:pt>
                <c:pt idx="2">
                  <c:v>62.5</c:v>
                </c:pt>
                <c:pt idx="4">
                  <c:v>66.5</c:v>
                </c:pt>
                <c:pt idx="5">
                  <c:v>71.5</c:v>
                </c:pt>
                <c:pt idx="6">
                  <c:v>60.9</c:v>
                </c:pt>
                <c:pt idx="7">
                  <c:v>66.8</c:v>
                </c:pt>
                <c:pt idx="8">
                  <c:v>62.5</c:v>
                </c:pt>
                <c:pt idx="9">
                  <c:v>55.9</c:v>
                </c:pt>
                <c:pt idx="10">
                  <c:v>63.8</c:v>
                </c:pt>
              </c:numCache>
            </c:numRef>
          </c:val>
        </c:ser>
        <c:dLbls>
          <c:showLegendKey val="0"/>
          <c:showVal val="0"/>
          <c:showCatName val="0"/>
          <c:showSerName val="0"/>
          <c:showPercent val="0"/>
          <c:showBubbleSize val="0"/>
        </c:dLbls>
        <c:gapWidth val="50"/>
        <c:axId val="241610112"/>
        <c:axId val="241620096"/>
      </c:barChart>
      <c:catAx>
        <c:axId val="241610112"/>
        <c:scaling>
          <c:orientation val="maxMin"/>
        </c:scaling>
        <c:delete val="0"/>
        <c:axPos val="l"/>
        <c:majorTickMark val="out"/>
        <c:minorTickMark val="none"/>
        <c:tickLblPos val="nextTo"/>
        <c:txPr>
          <a:bodyPr/>
          <a:lstStyle/>
          <a:p>
            <a:pPr>
              <a:defRPr sz="1000"/>
            </a:pPr>
            <a:endParaRPr lang="nb-NO"/>
          </a:p>
        </c:txPr>
        <c:crossAx val="241620096"/>
        <c:crosses val="autoZero"/>
        <c:auto val="1"/>
        <c:lblAlgn val="ctr"/>
        <c:lblOffset val="100"/>
        <c:noMultiLvlLbl val="0"/>
      </c:catAx>
      <c:valAx>
        <c:axId val="241620096"/>
        <c:scaling>
          <c:orientation val="minMax"/>
          <c:max val="100"/>
          <c:min val="0"/>
        </c:scaling>
        <c:delete val="0"/>
        <c:axPos val="t"/>
        <c:numFmt formatCode="0" sourceLinked="1"/>
        <c:majorTickMark val="out"/>
        <c:minorTickMark val="none"/>
        <c:tickLblPos val="nextTo"/>
        <c:txPr>
          <a:bodyPr/>
          <a:lstStyle/>
          <a:p>
            <a:pPr>
              <a:defRPr sz="800"/>
            </a:pPr>
            <a:endParaRPr lang="nb-NO"/>
          </a:p>
        </c:txPr>
        <c:crossAx val="241610112"/>
        <c:crosses val="autoZero"/>
        <c:crossBetween val="between"/>
        <c:majorUnit val="20"/>
        <c:minorUnit val="20"/>
      </c:valAx>
    </c:plotArea>
    <c:plotVisOnly val="1"/>
    <c:dispBlanksAs val="gap"/>
    <c:showDLblsOverMax val="0"/>
  </c:chart>
  <c:txPr>
    <a:bodyPr/>
    <a:lstStyle/>
    <a:p>
      <a:pPr>
        <a:defRPr sz="1800"/>
      </a:pPr>
      <a:endParaRPr lang="nb-NO"/>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marL="0" marR="0" indent="0" algn="l" defTabSz="914400" rtl="0" eaLnBrk="1" fontAlgn="auto" latinLnBrk="0" hangingPunct="1">
              <a:lnSpc>
                <a:spcPct val="100000"/>
              </a:lnSpc>
              <a:spcBef>
                <a:spcPts val="0"/>
              </a:spcBef>
              <a:spcAft>
                <a:spcPts val="0"/>
              </a:spcAft>
              <a:buClrTx/>
              <a:buSzTx/>
              <a:buFontTx/>
              <a:buNone/>
              <a:tabLst/>
              <a:defRPr sz="2160" b="1" i="0" u="none" strike="noStrike" kern="1200" baseline="0">
                <a:solidFill>
                  <a:srgbClr val="000000"/>
                </a:solidFill>
                <a:latin typeface="+mn-lt"/>
                <a:ea typeface="+mn-ea"/>
                <a:cs typeface="+mn-cs"/>
              </a:defRPr>
            </a:pPr>
            <a:r>
              <a:rPr lang="nb-NO" sz="1000" b="1" i="0" baseline="0" dirty="0" smtClean="0">
                <a:effectLst/>
              </a:rPr>
              <a:t>Hvilken betydning har faktorene nedenfor for din trivsel som student …? </a:t>
            </a:r>
            <a:r>
              <a:rPr lang="nb-NO" sz="1000" b="1" i="0" u="none" strike="noStrike" baseline="0" dirty="0" smtClean="0">
                <a:effectLst/>
              </a:rPr>
              <a:t>Fadderordningen</a:t>
            </a:r>
            <a:r>
              <a:rPr lang="nb-NO" sz="1000" b="1" i="0" baseline="0" dirty="0" smtClean="0">
                <a:effectLst/>
              </a:rPr>
              <a:t>. </a:t>
            </a:r>
            <a:r>
              <a:rPr lang="nb-NO" sz="1000" b="1" i="0" baseline="0" dirty="0" err="1" smtClean="0">
                <a:effectLst/>
              </a:rPr>
              <a:t>Skalagj.snitt</a:t>
            </a:r>
            <a:r>
              <a:rPr lang="nb-NO" sz="1000" b="1" i="0" baseline="0" dirty="0" smtClean="0">
                <a:effectLst/>
              </a:rPr>
              <a:t> 0-100</a:t>
            </a:r>
            <a:endParaRPr lang="nb-NO" sz="1000"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sz="2160" b="1" i="0" u="none" strike="noStrike" kern="1200" baseline="0">
                <a:solidFill>
                  <a:srgbClr val="000000"/>
                </a:solidFill>
                <a:latin typeface="+mn-lt"/>
                <a:ea typeface="+mn-ea"/>
                <a:cs typeface="+mn-cs"/>
              </a:defRPr>
            </a:pPr>
            <a:endParaRPr lang="nb-NO" sz="800" dirty="0"/>
          </a:p>
        </c:rich>
      </c:tx>
      <c:layout/>
      <c:overlay val="1"/>
    </c:title>
    <c:autoTitleDeleted val="0"/>
    <c:plotArea>
      <c:layout>
        <c:manualLayout>
          <c:layoutTarget val="inner"/>
          <c:xMode val="edge"/>
          <c:yMode val="edge"/>
          <c:x val="0.3208387726563614"/>
          <c:y val="0.1708104340618716"/>
          <c:w val="0.62671334040476223"/>
          <c:h val="0.79738465595757801"/>
        </c:manualLayout>
      </c:layout>
      <c:barChart>
        <c:barDir val="bar"/>
        <c:grouping val="clustered"/>
        <c:varyColors val="0"/>
        <c:ser>
          <c:idx val="0"/>
          <c:order val="0"/>
          <c:tx>
            <c:strRef>
              <c:f>'Ark1'!$B$1</c:f>
              <c:strCache>
                <c:ptCount val="1"/>
                <c:pt idx="0">
                  <c:v>3 ganger i uka eller mer</c:v>
                </c:pt>
              </c:strCache>
            </c:strRef>
          </c:tx>
          <c:spPr>
            <a:solidFill>
              <a:schemeClr val="accent4">
                <a:lumMod val="60000"/>
                <a:lumOff val="40000"/>
              </a:schemeClr>
            </a:solidFill>
          </c:spPr>
          <c:invertIfNegative val="0"/>
          <c:dLbls>
            <c:txPr>
              <a:bodyPr/>
              <a:lstStyle/>
              <a:p>
                <a:pPr>
                  <a:defRPr sz="800" b="1">
                    <a:solidFill>
                      <a:schemeClr val="tx1"/>
                    </a:solidFill>
                  </a:defRPr>
                </a:pPr>
                <a:endParaRPr lang="nb-NO"/>
              </a:p>
            </c:txPr>
            <c:dLblPos val="outEnd"/>
            <c:showLegendKey val="0"/>
            <c:showVal val="1"/>
            <c:showCatName val="0"/>
            <c:showSerName val="0"/>
            <c:showPercent val="0"/>
            <c:showBubbleSize val="0"/>
            <c:showLeaderLines val="0"/>
          </c:dLbls>
          <c:cat>
            <c:strRef>
              <c:f>'Ark1'!$A$2:$A$27</c:f>
              <c:strCache>
                <c:ptCount val="26"/>
                <c:pt idx="0">
                  <c:v>AB</c:v>
                </c:pt>
                <c:pt idx="1">
                  <c:v>DMF</c:v>
                </c:pt>
                <c:pt idx="2">
                  <c:v>HF</c:v>
                </c:pt>
                <c:pt idx="3">
                  <c:v>IME</c:v>
                </c:pt>
                <c:pt idx="4">
                  <c:v>IVT</c:v>
                </c:pt>
                <c:pt idx="5">
                  <c:v>NT</c:v>
                </c:pt>
                <c:pt idx="6">
                  <c:v>SVT</c:v>
                </c:pt>
                <c:pt idx="7">
                  <c:v>Kvinne</c:v>
                </c:pt>
                <c:pt idx="8">
                  <c:v>Mann</c:v>
                </c:pt>
                <c:pt idx="9">
                  <c:v>- 20 år</c:v>
                </c:pt>
                <c:pt idx="10">
                  <c:v>21-22 år</c:v>
                </c:pt>
                <c:pt idx="11">
                  <c:v>23-25 år</c:v>
                </c:pt>
                <c:pt idx="12">
                  <c:v>26-28 år</c:v>
                </c:pt>
                <c:pt idx="13">
                  <c:v>29 år +</c:v>
                </c:pt>
                <c:pt idx="14">
                  <c:v>Bachelor</c:v>
                </c:pt>
                <c:pt idx="15">
                  <c:v>Int. M./prof.</c:v>
                </c:pt>
                <c:pt idx="16">
                  <c:v>Master</c:v>
                </c:pt>
                <c:pt idx="17">
                  <c:v>Annet</c:v>
                </c:pt>
                <c:pt idx="18">
                  <c:v>Førstevalg</c:v>
                </c:pt>
                <c:pt idx="19">
                  <c:v>Ikke førstevalg</c:v>
                </c:pt>
                <c:pt idx="20">
                  <c:v>Innflytter</c:v>
                </c:pt>
                <c:pt idx="21">
                  <c:v>Fra stedet</c:v>
                </c:pt>
                <c:pt idx="22">
                  <c:v>Gift/samboer</c:v>
                </c:pt>
                <c:pt idx="23">
                  <c:v>Kjæreste</c:v>
                </c:pt>
                <c:pt idx="24">
                  <c:v>Singel</c:v>
                </c:pt>
                <c:pt idx="25">
                  <c:v>Ikke barn</c:v>
                </c:pt>
              </c:strCache>
            </c:strRef>
          </c:cat>
          <c:val>
            <c:numRef>
              <c:f>'Ark1'!$B$2:$B$27</c:f>
              <c:numCache>
                <c:formatCode>0</c:formatCode>
                <c:ptCount val="26"/>
                <c:pt idx="0">
                  <c:v>67.099999999999994</c:v>
                </c:pt>
                <c:pt idx="1">
                  <c:v>71.3</c:v>
                </c:pt>
                <c:pt idx="2">
                  <c:v>66</c:v>
                </c:pt>
                <c:pt idx="3">
                  <c:v>73.8</c:v>
                </c:pt>
                <c:pt idx="4">
                  <c:v>72.8</c:v>
                </c:pt>
                <c:pt idx="5">
                  <c:v>74.099999999999994</c:v>
                </c:pt>
                <c:pt idx="6">
                  <c:v>71.599999999999994</c:v>
                </c:pt>
                <c:pt idx="7">
                  <c:v>73</c:v>
                </c:pt>
                <c:pt idx="8">
                  <c:v>69.7</c:v>
                </c:pt>
                <c:pt idx="9">
                  <c:v>76.917608666044089</c:v>
                </c:pt>
                <c:pt idx="10">
                  <c:v>74.210571659650739</c:v>
                </c:pt>
                <c:pt idx="11">
                  <c:v>70.846311592176875</c:v>
                </c:pt>
                <c:pt idx="12">
                  <c:v>62.613497482969507</c:v>
                </c:pt>
                <c:pt idx="13">
                  <c:v>54.921338932387783</c:v>
                </c:pt>
                <c:pt idx="14">
                  <c:v>71.7</c:v>
                </c:pt>
                <c:pt idx="15">
                  <c:v>73.8</c:v>
                </c:pt>
                <c:pt idx="16">
                  <c:v>65.099999999999994</c:v>
                </c:pt>
                <c:pt idx="17">
                  <c:v>63.7</c:v>
                </c:pt>
                <c:pt idx="18">
                  <c:v>70.400000000000006</c:v>
                </c:pt>
                <c:pt idx="19">
                  <c:v>76.599999999999994</c:v>
                </c:pt>
                <c:pt idx="20">
                  <c:v>72.8</c:v>
                </c:pt>
                <c:pt idx="21">
                  <c:v>62.9</c:v>
                </c:pt>
                <c:pt idx="22">
                  <c:v>66.2</c:v>
                </c:pt>
                <c:pt idx="23">
                  <c:v>74.900000000000006</c:v>
                </c:pt>
                <c:pt idx="24">
                  <c:v>72.900000000000006</c:v>
                </c:pt>
                <c:pt idx="25">
                  <c:v>71.599999999999994</c:v>
                </c:pt>
              </c:numCache>
            </c:numRef>
          </c:val>
        </c:ser>
        <c:dLbls>
          <c:showLegendKey val="0"/>
          <c:showVal val="0"/>
          <c:showCatName val="0"/>
          <c:showSerName val="0"/>
          <c:showPercent val="0"/>
          <c:showBubbleSize val="0"/>
        </c:dLbls>
        <c:gapWidth val="50"/>
        <c:axId val="241645440"/>
        <c:axId val="241646976"/>
      </c:barChart>
      <c:catAx>
        <c:axId val="241645440"/>
        <c:scaling>
          <c:orientation val="maxMin"/>
        </c:scaling>
        <c:delete val="0"/>
        <c:axPos val="l"/>
        <c:majorTickMark val="out"/>
        <c:minorTickMark val="none"/>
        <c:tickLblPos val="nextTo"/>
        <c:txPr>
          <a:bodyPr/>
          <a:lstStyle/>
          <a:p>
            <a:pPr>
              <a:defRPr sz="800"/>
            </a:pPr>
            <a:endParaRPr lang="nb-NO"/>
          </a:p>
        </c:txPr>
        <c:crossAx val="241646976"/>
        <c:crosses val="autoZero"/>
        <c:auto val="1"/>
        <c:lblAlgn val="ctr"/>
        <c:lblOffset val="100"/>
        <c:tickLblSkip val="1"/>
        <c:noMultiLvlLbl val="0"/>
      </c:catAx>
      <c:valAx>
        <c:axId val="241646976"/>
        <c:scaling>
          <c:orientation val="minMax"/>
          <c:max val="100"/>
          <c:min val="0"/>
        </c:scaling>
        <c:delete val="0"/>
        <c:axPos val="t"/>
        <c:numFmt formatCode="0" sourceLinked="1"/>
        <c:majorTickMark val="out"/>
        <c:minorTickMark val="none"/>
        <c:tickLblPos val="nextTo"/>
        <c:txPr>
          <a:bodyPr/>
          <a:lstStyle/>
          <a:p>
            <a:pPr>
              <a:defRPr sz="800"/>
            </a:pPr>
            <a:endParaRPr lang="nb-NO"/>
          </a:p>
        </c:txPr>
        <c:crossAx val="241645440"/>
        <c:crosses val="autoZero"/>
        <c:crossBetween val="between"/>
        <c:majorUnit val="20"/>
        <c:minorUnit val="20"/>
      </c:valAx>
    </c:plotArea>
    <c:plotVisOnly val="1"/>
    <c:dispBlanksAs val="gap"/>
    <c:showDLblsOverMax val="0"/>
  </c:chart>
  <c:txPr>
    <a:bodyPr/>
    <a:lstStyle/>
    <a:p>
      <a:pPr>
        <a:defRPr sz="1800"/>
      </a:pPr>
      <a:endParaRPr lang="nb-NO"/>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a:defRPr/>
            </a:pPr>
            <a:r>
              <a:rPr lang="nb-NO" sz="1000" dirty="0"/>
              <a:t>Hvilken betydning har faktorene nedenfor for din trivsel som student …? </a:t>
            </a:r>
            <a:r>
              <a:rPr lang="nb-NO" sz="1000" dirty="0" smtClean="0"/>
              <a:t>Festkulturen blant studentene. </a:t>
            </a:r>
            <a:r>
              <a:rPr lang="nb-NO" sz="1000" dirty="0" err="1" smtClean="0"/>
              <a:t>Skalagj.snitt</a:t>
            </a:r>
            <a:r>
              <a:rPr lang="nb-NO" sz="1000" dirty="0" smtClean="0"/>
              <a:t> </a:t>
            </a:r>
            <a:r>
              <a:rPr lang="nb-NO" sz="1000" dirty="0"/>
              <a:t>0-100</a:t>
            </a:r>
          </a:p>
          <a:p>
            <a:pPr algn="ctr">
              <a:defRPr/>
            </a:pPr>
            <a:r>
              <a:rPr lang="nb-NO" dirty="0"/>
              <a:t> </a:t>
            </a:r>
          </a:p>
        </c:rich>
      </c:tx>
      <c:layout>
        <c:manualLayout>
          <c:xMode val="edge"/>
          <c:yMode val="edge"/>
          <c:x val="0.15068405770356966"/>
          <c:y val="0"/>
        </c:manualLayout>
      </c:layout>
      <c:overlay val="1"/>
    </c:title>
    <c:autoTitleDeleted val="0"/>
    <c:plotArea>
      <c:layout>
        <c:manualLayout>
          <c:layoutTarget val="inner"/>
          <c:xMode val="edge"/>
          <c:yMode val="edge"/>
          <c:x val="0.17956676509186351"/>
          <c:y val="0.2008823850405887"/>
          <c:w val="0.7679854002624672"/>
          <c:h val="0.75906454123511558"/>
        </c:manualLayout>
      </c:layout>
      <c:barChart>
        <c:barDir val="bar"/>
        <c:grouping val="clustered"/>
        <c:varyColors val="0"/>
        <c:ser>
          <c:idx val="0"/>
          <c:order val="0"/>
          <c:tx>
            <c:strRef>
              <c:f>'Ark1'!$B$1</c:f>
              <c:strCache>
                <c:ptCount val="1"/>
                <c:pt idx="0">
                  <c:v>Stor positiv betydning </c:v>
                </c:pt>
              </c:strCache>
            </c:strRef>
          </c:tx>
          <c:spPr>
            <a:solidFill>
              <a:schemeClr val="accent4">
                <a:lumMod val="60000"/>
                <a:lumOff val="40000"/>
              </a:schemeClr>
            </a:solidFill>
          </c:spPr>
          <c:invertIfNegative val="0"/>
          <c:dLbls>
            <c:txPr>
              <a:bodyPr/>
              <a:lstStyle/>
              <a:p>
                <a:pPr>
                  <a:defRPr sz="800" b="1">
                    <a:solidFill>
                      <a:schemeClr val="tx1"/>
                    </a:solidFill>
                  </a:defRPr>
                </a:pPr>
                <a:endParaRPr lang="nb-NO"/>
              </a:p>
            </c:txPr>
            <c:dLblPos val="outEnd"/>
            <c:showLegendKey val="0"/>
            <c:showVal val="1"/>
            <c:showCatName val="0"/>
            <c:showSerName val="0"/>
            <c:showPercent val="0"/>
            <c:showBubbleSize val="0"/>
            <c:showLeaderLines val="0"/>
          </c:dLbls>
          <c:cat>
            <c:strRef>
              <c:f>'Ark1'!$A$2:$A$12</c:f>
              <c:strCache>
                <c:ptCount val="11"/>
                <c:pt idx="0">
                  <c:v>Totalt</c:v>
                </c:pt>
                <c:pt idx="1">
                  <c:v>Universitet</c:v>
                </c:pt>
                <c:pt idx="2">
                  <c:v>Høgskole</c:v>
                </c:pt>
                <c:pt idx="4">
                  <c:v>UiO</c:v>
                </c:pt>
                <c:pt idx="5">
                  <c:v>NTNU</c:v>
                </c:pt>
                <c:pt idx="6">
                  <c:v>UiS</c:v>
                </c:pt>
                <c:pt idx="7">
                  <c:v>UMB</c:v>
                </c:pt>
                <c:pt idx="8">
                  <c:v>HiH</c:v>
                </c:pt>
                <c:pt idx="9">
                  <c:v>HiNesna</c:v>
                </c:pt>
                <c:pt idx="10">
                  <c:v>Haraldspl.</c:v>
                </c:pt>
              </c:strCache>
            </c:strRef>
          </c:cat>
          <c:val>
            <c:numRef>
              <c:f>'Ark1'!$B$2:$B$12</c:f>
              <c:numCache>
                <c:formatCode>0</c:formatCode>
                <c:ptCount val="11"/>
                <c:pt idx="0">
                  <c:v>61.3</c:v>
                </c:pt>
                <c:pt idx="1">
                  <c:v>61.4</c:v>
                </c:pt>
                <c:pt idx="2">
                  <c:v>55.8</c:v>
                </c:pt>
                <c:pt idx="4">
                  <c:v>59.6</c:v>
                </c:pt>
                <c:pt idx="5">
                  <c:v>63.2</c:v>
                </c:pt>
                <c:pt idx="6">
                  <c:v>59.4</c:v>
                </c:pt>
                <c:pt idx="7">
                  <c:v>63.7</c:v>
                </c:pt>
                <c:pt idx="8">
                  <c:v>56.7</c:v>
                </c:pt>
                <c:pt idx="9">
                  <c:v>61.5</c:v>
                </c:pt>
                <c:pt idx="10">
                  <c:v>52.5</c:v>
                </c:pt>
              </c:numCache>
            </c:numRef>
          </c:val>
        </c:ser>
        <c:dLbls>
          <c:showLegendKey val="0"/>
          <c:showVal val="0"/>
          <c:showCatName val="0"/>
          <c:showSerName val="0"/>
          <c:showPercent val="0"/>
          <c:showBubbleSize val="0"/>
        </c:dLbls>
        <c:gapWidth val="50"/>
        <c:axId val="241767552"/>
        <c:axId val="241769088"/>
      </c:barChart>
      <c:catAx>
        <c:axId val="241767552"/>
        <c:scaling>
          <c:orientation val="maxMin"/>
        </c:scaling>
        <c:delete val="0"/>
        <c:axPos val="l"/>
        <c:majorTickMark val="out"/>
        <c:minorTickMark val="none"/>
        <c:tickLblPos val="nextTo"/>
        <c:txPr>
          <a:bodyPr/>
          <a:lstStyle/>
          <a:p>
            <a:pPr>
              <a:defRPr sz="1000"/>
            </a:pPr>
            <a:endParaRPr lang="nb-NO"/>
          </a:p>
        </c:txPr>
        <c:crossAx val="241769088"/>
        <c:crosses val="autoZero"/>
        <c:auto val="1"/>
        <c:lblAlgn val="ctr"/>
        <c:lblOffset val="100"/>
        <c:noMultiLvlLbl val="0"/>
      </c:catAx>
      <c:valAx>
        <c:axId val="241769088"/>
        <c:scaling>
          <c:orientation val="minMax"/>
          <c:max val="100"/>
          <c:min val="0"/>
        </c:scaling>
        <c:delete val="0"/>
        <c:axPos val="t"/>
        <c:numFmt formatCode="0" sourceLinked="1"/>
        <c:majorTickMark val="out"/>
        <c:minorTickMark val="none"/>
        <c:tickLblPos val="nextTo"/>
        <c:txPr>
          <a:bodyPr/>
          <a:lstStyle/>
          <a:p>
            <a:pPr>
              <a:defRPr sz="800"/>
            </a:pPr>
            <a:endParaRPr lang="nb-NO"/>
          </a:p>
        </c:txPr>
        <c:crossAx val="241767552"/>
        <c:crosses val="autoZero"/>
        <c:crossBetween val="between"/>
        <c:majorUnit val="20"/>
        <c:minorUnit val="20"/>
      </c:valAx>
    </c:plotArea>
    <c:plotVisOnly val="1"/>
    <c:dispBlanksAs val="gap"/>
    <c:showDLblsOverMax val="0"/>
  </c:chart>
  <c:txPr>
    <a:bodyPr/>
    <a:lstStyle/>
    <a:p>
      <a:pPr>
        <a:defRPr sz="1800"/>
      </a:pPr>
      <a:endParaRPr lang="nb-NO"/>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marL="0" marR="0" indent="0" algn="l" defTabSz="914400" rtl="0" eaLnBrk="1" fontAlgn="auto" latinLnBrk="0" hangingPunct="1">
              <a:lnSpc>
                <a:spcPct val="100000"/>
              </a:lnSpc>
              <a:spcBef>
                <a:spcPts val="0"/>
              </a:spcBef>
              <a:spcAft>
                <a:spcPts val="0"/>
              </a:spcAft>
              <a:buClrTx/>
              <a:buSzTx/>
              <a:buFontTx/>
              <a:buNone/>
              <a:tabLst/>
              <a:defRPr sz="2160" b="1" i="0" u="none" strike="noStrike" kern="1200" baseline="0">
                <a:solidFill>
                  <a:srgbClr val="000000"/>
                </a:solidFill>
                <a:latin typeface="+mn-lt"/>
                <a:ea typeface="+mn-ea"/>
                <a:cs typeface="+mn-cs"/>
              </a:defRPr>
            </a:pPr>
            <a:r>
              <a:rPr lang="nb-NO" sz="1000" b="1" i="0" baseline="0" dirty="0" smtClean="0">
                <a:effectLst/>
              </a:rPr>
              <a:t>Hvilken betydning har faktorene nedenfor for din trivsel som student …?</a:t>
            </a:r>
            <a:r>
              <a:rPr lang="nb-NO" sz="1000" b="1" i="0" u="none" strike="noStrike" baseline="0" dirty="0" smtClean="0">
                <a:effectLst/>
              </a:rPr>
              <a:t> Festkulturen blant studentene</a:t>
            </a:r>
            <a:r>
              <a:rPr lang="nb-NO" sz="1000" b="1" i="0" baseline="0" dirty="0" smtClean="0">
                <a:effectLst/>
              </a:rPr>
              <a:t>. </a:t>
            </a:r>
            <a:r>
              <a:rPr lang="nb-NO" sz="1000" b="1" i="0" baseline="0" dirty="0" err="1" smtClean="0">
                <a:effectLst/>
              </a:rPr>
              <a:t>Skalagj.snitt</a:t>
            </a:r>
            <a:r>
              <a:rPr lang="nb-NO" sz="1000" b="1" i="0" baseline="0" dirty="0" smtClean="0">
                <a:effectLst/>
              </a:rPr>
              <a:t> 0-100</a:t>
            </a:r>
            <a:endParaRPr lang="nb-NO" sz="1000"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sz="2160" b="1" i="0" u="none" strike="noStrike" kern="1200" baseline="0">
                <a:solidFill>
                  <a:srgbClr val="000000"/>
                </a:solidFill>
                <a:latin typeface="+mn-lt"/>
                <a:ea typeface="+mn-ea"/>
                <a:cs typeface="+mn-cs"/>
              </a:defRPr>
            </a:pPr>
            <a:endParaRPr lang="nb-NO" sz="800" dirty="0"/>
          </a:p>
        </c:rich>
      </c:tx>
      <c:layout/>
      <c:overlay val="1"/>
    </c:title>
    <c:autoTitleDeleted val="0"/>
    <c:plotArea>
      <c:layout>
        <c:manualLayout>
          <c:layoutTarget val="inner"/>
          <c:xMode val="edge"/>
          <c:yMode val="edge"/>
          <c:x val="0.3208387726563614"/>
          <c:y val="0.1708104340618716"/>
          <c:w val="0.62671334040476223"/>
          <c:h val="0.79738465595757801"/>
        </c:manualLayout>
      </c:layout>
      <c:barChart>
        <c:barDir val="bar"/>
        <c:grouping val="clustered"/>
        <c:varyColors val="0"/>
        <c:ser>
          <c:idx val="0"/>
          <c:order val="0"/>
          <c:tx>
            <c:strRef>
              <c:f>'Ark1'!$B$1</c:f>
              <c:strCache>
                <c:ptCount val="1"/>
                <c:pt idx="0">
                  <c:v>3 ganger i uka eller mer</c:v>
                </c:pt>
              </c:strCache>
            </c:strRef>
          </c:tx>
          <c:spPr>
            <a:solidFill>
              <a:schemeClr val="accent4">
                <a:lumMod val="60000"/>
                <a:lumOff val="40000"/>
              </a:schemeClr>
            </a:solidFill>
          </c:spPr>
          <c:invertIfNegative val="0"/>
          <c:dLbls>
            <c:txPr>
              <a:bodyPr/>
              <a:lstStyle/>
              <a:p>
                <a:pPr>
                  <a:defRPr sz="800" b="1">
                    <a:solidFill>
                      <a:schemeClr val="tx1"/>
                    </a:solidFill>
                  </a:defRPr>
                </a:pPr>
                <a:endParaRPr lang="nb-NO"/>
              </a:p>
            </c:txPr>
            <c:dLblPos val="outEnd"/>
            <c:showLegendKey val="0"/>
            <c:showVal val="1"/>
            <c:showCatName val="0"/>
            <c:showSerName val="0"/>
            <c:showPercent val="0"/>
            <c:showBubbleSize val="0"/>
            <c:showLeaderLines val="0"/>
          </c:dLbls>
          <c:cat>
            <c:strRef>
              <c:f>'Ark1'!$A$2:$A$28</c:f>
              <c:strCache>
                <c:ptCount val="27"/>
                <c:pt idx="0">
                  <c:v>AB</c:v>
                </c:pt>
                <c:pt idx="1">
                  <c:v>DMF</c:v>
                </c:pt>
                <c:pt idx="2">
                  <c:v>HF</c:v>
                </c:pt>
                <c:pt idx="3">
                  <c:v>IME</c:v>
                </c:pt>
                <c:pt idx="4">
                  <c:v>IVT</c:v>
                </c:pt>
                <c:pt idx="5">
                  <c:v>NT</c:v>
                </c:pt>
                <c:pt idx="6">
                  <c:v>SVT</c:v>
                </c:pt>
                <c:pt idx="7">
                  <c:v>Kvinne</c:v>
                </c:pt>
                <c:pt idx="8">
                  <c:v>Mann</c:v>
                </c:pt>
                <c:pt idx="9">
                  <c:v>- 20 år</c:v>
                </c:pt>
                <c:pt idx="10">
                  <c:v>21-22 år</c:v>
                </c:pt>
                <c:pt idx="11">
                  <c:v>23-25 år</c:v>
                </c:pt>
                <c:pt idx="12">
                  <c:v>26-28 år</c:v>
                </c:pt>
                <c:pt idx="13">
                  <c:v>29 år +</c:v>
                </c:pt>
                <c:pt idx="14">
                  <c:v>Bachelor</c:v>
                </c:pt>
                <c:pt idx="15">
                  <c:v>Int. M./prof.</c:v>
                </c:pt>
                <c:pt idx="16">
                  <c:v>Master</c:v>
                </c:pt>
                <c:pt idx="17">
                  <c:v>Annet</c:v>
                </c:pt>
                <c:pt idx="18">
                  <c:v>Førstevalg</c:v>
                </c:pt>
                <c:pt idx="19">
                  <c:v>Ikke førstevalg</c:v>
                </c:pt>
                <c:pt idx="20">
                  <c:v>Innflytter</c:v>
                </c:pt>
                <c:pt idx="21">
                  <c:v>Fra stedet</c:v>
                </c:pt>
                <c:pt idx="22">
                  <c:v>Gift/samboer</c:v>
                </c:pt>
                <c:pt idx="23">
                  <c:v>Kjæreste</c:v>
                </c:pt>
                <c:pt idx="24">
                  <c:v>Singel</c:v>
                </c:pt>
                <c:pt idx="25">
                  <c:v>Ikke barn</c:v>
                </c:pt>
                <c:pt idx="26">
                  <c:v>Barn</c:v>
                </c:pt>
              </c:strCache>
            </c:strRef>
          </c:cat>
          <c:val>
            <c:numRef>
              <c:f>'Ark1'!$B$2:$B$28</c:f>
              <c:numCache>
                <c:formatCode>0</c:formatCode>
                <c:ptCount val="27"/>
                <c:pt idx="0">
                  <c:v>62.1</c:v>
                </c:pt>
                <c:pt idx="1">
                  <c:v>58.2</c:v>
                </c:pt>
                <c:pt idx="2">
                  <c:v>60.9</c:v>
                </c:pt>
                <c:pt idx="3">
                  <c:v>62.3</c:v>
                </c:pt>
                <c:pt idx="4">
                  <c:v>65.099999999999994</c:v>
                </c:pt>
                <c:pt idx="5">
                  <c:v>63.7</c:v>
                </c:pt>
                <c:pt idx="6">
                  <c:v>64.5</c:v>
                </c:pt>
                <c:pt idx="7">
                  <c:v>63</c:v>
                </c:pt>
                <c:pt idx="8">
                  <c:v>63.4</c:v>
                </c:pt>
                <c:pt idx="9">
                  <c:v>66.270339575868334</c:v>
                </c:pt>
                <c:pt idx="10">
                  <c:v>63.455148871804482</c:v>
                </c:pt>
                <c:pt idx="11">
                  <c:v>63.938108108592836</c:v>
                </c:pt>
                <c:pt idx="12">
                  <c:v>59.71648380843402</c:v>
                </c:pt>
                <c:pt idx="13">
                  <c:v>48.519013862088649</c:v>
                </c:pt>
                <c:pt idx="14">
                  <c:v>63</c:v>
                </c:pt>
                <c:pt idx="15">
                  <c:v>64.8</c:v>
                </c:pt>
                <c:pt idx="16">
                  <c:v>60.4</c:v>
                </c:pt>
                <c:pt idx="17">
                  <c:v>55.8</c:v>
                </c:pt>
                <c:pt idx="18">
                  <c:v>62.4</c:v>
                </c:pt>
                <c:pt idx="19">
                  <c:v>67.400000000000006</c:v>
                </c:pt>
                <c:pt idx="20">
                  <c:v>64</c:v>
                </c:pt>
                <c:pt idx="21">
                  <c:v>58.2</c:v>
                </c:pt>
                <c:pt idx="22">
                  <c:v>55.1</c:v>
                </c:pt>
                <c:pt idx="23">
                  <c:v>62.5</c:v>
                </c:pt>
                <c:pt idx="24">
                  <c:v>67.8</c:v>
                </c:pt>
                <c:pt idx="25">
                  <c:v>63.5</c:v>
                </c:pt>
                <c:pt idx="26">
                  <c:v>45.9</c:v>
                </c:pt>
              </c:numCache>
            </c:numRef>
          </c:val>
        </c:ser>
        <c:dLbls>
          <c:showLegendKey val="0"/>
          <c:showVal val="0"/>
          <c:showCatName val="0"/>
          <c:showSerName val="0"/>
          <c:showPercent val="0"/>
          <c:showBubbleSize val="0"/>
        </c:dLbls>
        <c:gapWidth val="50"/>
        <c:axId val="241806336"/>
        <c:axId val="241812224"/>
      </c:barChart>
      <c:catAx>
        <c:axId val="241806336"/>
        <c:scaling>
          <c:orientation val="maxMin"/>
        </c:scaling>
        <c:delete val="0"/>
        <c:axPos val="l"/>
        <c:majorTickMark val="out"/>
        <c:minorTickMark val="none"/>
        <c:tickLblPos val="nextTo"/>
        <c:txPr>
          <a:bodyPr/>
          <a:lstStyle/>
          <a:p>
            <a:pPr>
              <a:defRPr sz="800"/>
            </a:pPr>
            <a:endParaRPr lang="nb-NO"/>
          </a:p>
        </c:txPr>
        <c:crossAx val="241812224"/>
        <c:crosses val="autoZero"/>
        <c:auto val="1"/>
        <c:lblAlgn val="ctr"/>
        <c:lblOffset val="100"/>
        <c:tickLblSkip val="1"/>
        <c:noMultiLvlLbl val="0"/>
      </c:catAx>
      <c:valAx>
        <c:axId val="241812224"/>
        <c:scaling>
          <c:orientation val="minMax"/>
          <c:max val="100"/>
          <c:min val="0"/>
        </c:scaling>
        <c:delete val="0"/>
        <c:axPos val="t"/>
        <c:numFmt formatCode="0" sourceLinked="1"/>
        <c:majorTickMark val="out"/>
        <c:minorTickMark val="none"/>
        <c:tickLblPos val="nextTo"/>
        <c:txPr>
          <a:bodyPr/>
          <a:lstStyle/>
          <a:p>
            <a:pPr>
              <a:defRPr sz="800"/>
            </a:pPr>
            <a:endParaRPr lang="nb-NO"/>
          </a:p>
        </c:txPr>
        <c:crossAx val="241806336"/>
        <c:crosses val="autoZero"/>
        <c:crossBetween val="between"/>
        <c:majorUnit val="20"/>
        <c:minorUnit val="20"/>
      </c:valAx>
    </c:plotArea>
    <c:plotVisOnly val="1"/>
    <c:dispBlanksAs val="gap"/>
    <c:showDLblsOverMax val="0"/>
  </c:chart>
  <c:txPr>
    <a:bodyPr/>
    <a:lstStyle/>
    <a:p>
      <a:pPr>
        <a:defRPr sz="1800"/>
      </a:pPr>
      <a:endParaRPr lang="nb-NO"/>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a:defRPr/>
            </a:pPr>
            <a:r>
              <a:rPr lang="nb-NO" sz="1000" dirty="0"/>
              <a:t>Hvilken betydning har faktorene nedenfor for din trivsel som student …? </a:t>
            </a:r>
            <a:r>
              <a:rPr lang="nb-NO" sz="1000" dirty="0" smtClean="0"/>
              <a:t>Kvaliteten på undervisningen. </a:t>
            </a:r>
            <a:r>
              <a:rPr lang="nb-NO" sz="1000" dirty="0" err="1" smtClean="0"/>
              <a:t>Skalagj.snitt</a:t>
            </a:r>
            <a:r>
              <a:rPr lang="nb-NO" sz="1000" dirty="0" smtClean="0"/>
              <a:t> </a:t>
            </a:r>
            <a:r>
              <a:rPr lang="nb-NO" sz="1000" dirty="0"/>
              <a:t>0-100</a:t>
            </a:r>
          </a:p>
          <a:p>
            <a:pPr algn="ctr">
              <a:defRPr/>
            </a:pPr>
            <a:r>
              <a:rPr lang="nb-NO" dirty="0"/>
              <a:t> </a:t>
            </a:r>
          </a:p>
        </c:rich>
      </c:tx>
      <c:layout>
        <c:manualLayout>
          <c:xMode val="edge"/>
          <c:yMode val="edge"/>
          <c:x val="0.15068405770356966"/>
          <c:y val="0"/>
        </c:manualLayout>
      </c:layout>
      <c:overlay val="1"/>
    </c:title>
    <c:autoTitleDeleted val="0"/>
    <c:plotArea>
      <c:layout>
        <c:manualLayout>
          <c:layoutTarget val="inner"/>
          <c:xMode val="edge"/>
          <c:yMode val="edge"/>
          <c:x val="0.17956676509186351"/>
          <c:y val="0.2008823850405887"/>
          <c:w val="0.7679854002624672"/>
          <c:h val="0.75906454123511558"/>
        </c:manualLayout>
      </c:layout>
      <c:barChart>
        <c:barDir val="bar"/>
        <c:grouping val="clustered"/>
        <c:varyColors val="0"/>
        <c:ser>
          <c:idx val="0"/>
          <c:order val="0"/>
          <c:tx>
            <c:strRef>
              <c:f>'Ark1'!$B$1</c:f>
              <c:strCache>
                <c:ptCount val="1"/>
                <c:pt idx="0">
                  <c:v>Stor positiv betydning </c:v>
                </c:pt>
              </c:strCache>
            </c:strRef>
          </c:tx>
          <c:spPr>
            <a:solidFill>
              <a:schemeClr val="accent4">
                <a:lumMod val="60000"/>
                <a:lumOff val="40000"/>
              </a:schemeClr>
            </a:solidFill>
          </c:spPr>
          <c:invertIfNegative val="0"/>
          <c:dLbls>
            <c:txPr>
              <a:bodyPr/>
              <a:lstStyle/>
              <a:p>
                <a:pPr>
                  <a:defRPr sz="800" b="1">
                    <a:solidFill>
                      <a:schemeClr val="tx1"/>
                    </a:solidFill>
                  </a:defRPr>
                </a:pPr>
                <a:endParaRPr lang="nb-NO"/>
              </a:p>
            </c:txPr>
            <c:dLblPos val="outEnd"/>
            <c:showLegendKey val="0"/>
            <c:showVal val="1"/>
            <c:showCatName val="0"/>
            <c:showSerName val="0"/>
            <c:showPercent val="0"/>
            <c:showBubbleSize val="0"/>
            <c:showLeaderLines val="0"/>
          </c:dLbls>
          <c:cat>
            <c:strRef>
              <c:f>'Ark1'!$A$2:$A$12</c:f>
              <c:strCache>
                <c:ptCount val="11"/>
                <c:pt idx="0">
                  <c:v>Totalt</c:v>
                </c:pt>
                <c:pt idx="1">
                  <c:v>Universitet</c:v>
                </c:pt>
                <c:pt idx="2">
                  <c:v>Høgskole</c:v>
                </c:pt>
                <c:pt idx="4">
                  <c:v>UiO</c:v>
                </c:pt>
                <c:pt idx="5">
                  <c:v>NTNU</c:v>
                </c:pt>
                <c:pt idx="6">
                  <c:v>UiS</c:v>
                </c:pt>
                <c:pt idx="7">
                  <c:v>UMB</c:v>
                </c:pt>
                <c:pt idx="8">
                  <c:v>HiH</c:v>
                </c:pt>
                <c:pt idx="9">
                  <c:v>HiNesna</c:v>
                </c:pt>
                <c:pt idx="10">
                  <c:v>Haraldspl.</c:v>
                </c:pt>
              </c:strCache>
            </c:strRef>
          </c:cat>
          <c:val>
            <c:numRef>
              <c:f>'Ark1'!$B$2:$B$12</c:f>
              <c:numCache>
                <c:formatCode>0</c:formatCode>
                <c:ptCount val="11"/>
                <c:pt idx="0">
                  <c:v>78.400000000000006</c:v>
                </c:pt>
                <c:pt idx="1">
                  <c:v>78.3</c:v>
                </c:pt>
                <c:pt idx="2">
                  <c:v>84.2</c:v>
                </c:pt>
                <c:pt idx="4">
                  <c:v>79.8</c:v>
                </c:pt>
                <c:pt idx="5">
                  <c:v>77.400000000000006</c:v>
                </c:pt>
                <c:pt idx="6">
                  <c:v>75.7</c:v>
                </c:pt>
                <c:pt idx="7">
                  <c:v>79.8</c:v>
                </c:pt>
                <c:pt idx="8">
                  <c:v>81.7</c:v>
                </c:pt>
                <c:pt idx="9">
                  <c:v>82.5</c:v>
                </c:pt>
                <c:pt idx="10">
                  <c:v>91.2</c:v>
                </c:pt>
              </c:numCache>
            </c:numRef>
          </c:val>
        </c:ser>
        <c:dLbls>
          <c:showLegendKey val="0"/>
          <c:showVal val="0"/>
          <c:showCatName val="0"/>
          <c:showSerName val="0"/>
          <c:showPercent val="0"/>
          <c:showBubbleSize val="0"/>
        </c:dLbls>
        <c:gapWidth val="50"/>
        <c:axId val="241785472"/>
        <c:axId val="241889664"/>
      </c:barChart>
      <c:catAx>
        <c:axId val="241785472"/>
        <c:scaling>
          <c:orientation val="maxMin"/>
        </c:scaling>
        <c:delete val="0"/>
        <c:axPos val="l"/>
        <c:majorTickMark val="out"/>
        <c:minorTickMark val="none"/>
        <c:tickLblPos val="nextTo"/>
        <c:txPr>
          <a:bodyPr/>
          <a:lstStyle/>
          <a:p>
            <a:pPr>
              <a:defRPr sz="1000"/>
            </a:pPr>
            <a:endParaRPr lang="nb-NO"/>
          </a:p>
        </c:txPr>
        <c:crossAx val="241889664"/>
        <c:crosses val="autoZero"/>
        <c:auto val="1"/>
        <c:lblAlgn val="ctr"/>
        <c:lblOffset val="100"/>
        <c:noMultiLvlLbl val="0"/>
      </c:catAx>
      <c:valAx>
        <c:axId val="241889664"/>
        <c:scaling>
          <c:orientation val="minMax"/>
          <c:max val="100"/>
          <c:min val="0"/>
        </c:scaling>
        <c:delete val="0"/>
        <c:axPos val="t"/>
        <c:numFmt formatCode="0" sourceLinked="1"/>
        <c:majorTickMark val="out"/>
        <c:minorTickMark val="none"/>
        <c:tickLblPos val="nextTo"/>
        <c:txPr>
          <a:bodyPr/>
          <a:lstStyle/>
          <a:p>
            <a:pPr>
              <a:defRPr sz="800"/>
            </a:pPr>
            <a:endParaRPr lang="nb-NO"/>
          </a:p>
        </c:txPr>
        <c:crossAx val="241785472"/>
        <c:crosses val="autoZero"/>
        <c:crossBetween val="between"/>
        <c:majorUnit val="20"/>
        <c:minorUnit val="20"/>
      </c:valAx>
    </c:plotArea>
    <c:plotVisOnly val="1"/>
    <c:dispBlanksAs val="gap"/>
    <c:showDLblsOverMax val="0"/>
  </c:chart>
  <c:txPr>
    <a:bodyPr/>
    <a:lstStyle/>
    <a:p>
      <a:pPr>
        <a:defRPr sz="1800"/>
      </a:pPr>
      <a:endParaRPr lang="nb-NO"/>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marL="0" marR="0" indent="0" algn="l" defTabSz="914400" rtl="0" eaLnBrk="1" fontAlgn="auto" latinLnBrk="0" hangingPunct="1">
              <a:lnSpc>
                <a:spcPct val="100000"/>
              </a:lnSpc>
              <a:spcBef>
                <a:spcPts val="0"/>
              </a:spcBef>
              <a:spcAft>
                <a:spcPts val="0"/>
              </a:spcAft>
              <a:buClrTx/>
              <a:buSzTx/>
              <a:buFontTx/>
              <a:buNone/>
              <a:tabLst/>
              <a:defRPr sz="2160" b="1" i="0" u="none" strike="noStrike" kern="1200" baseline="0">
                <a:solidFill>
                  <a:srgbClr val="000000"/>
                </a:solidFill>
                <a:latin typeface="+mn-lt"/>
                <a:ea typeface="+mn-ea"/>
                <a:cs typeface="+mn-cs"/>
              </a:defRPr>
            </a:pPr>
            <a:r>
              <a:rPr lang="nb-NO" sz="1000" b="1" i="0" baseline="0" dirty="0" smtClean="0">
                <a:effectLst/>
              </a:rPr>
              <a:t>Hvilken betydning har faktorene nedenfor for din trivsel som student …?</a:t>
            </a:r>
            <a:r>
              <a:rPr lang="nb-NO" sz="1000" b="1" i="0" u="none" strike="noStrike" baseline="0" dirty="0" smtClean="0">
                <a:effectLst/>
              </a:rPr>
              <a:t> Kvaliteten på undervisningen</a:t>
            </a:r>
            <a:r>
              <a:rPr lang="nb-NO" sz="1000" b="1" i="0" baseline="0" dirty="0" smtClean="0">
                <a:effectLst/>
              </a:rPr>
              <a:t>. </a:t>
            </a:r>
            <a:r>
              <a:rPr lang="nb-NO" sz="1000" b="1" i="0" baseline="0" dirty="0" err="1" smtClean="0">
                <a:effectLst/>
              </a:rPr>
              <a:t>Skalagj.snitt</a:t>
            </a:r>
            <a:r>
              <a:rPr lang="nb-NO" sz="1000" b="1" i="0" baseline="0" dirty="0" smtClean="0">
                <a:effectLst/>
              </a:rPr>
              <a:t> 0-100</a:t>
            </a:r>
            <a:endParaRPr lang="nb-NO" sz="1000"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sz="2160" b="1" i="0" u="none" strike="noStrike" kern="1200" baseline="0">
                <a:solidFill>
                  <a:srgbClr val="000000"/>
                </a:solidFill>
                <a:latin typeface="+mn-lt"/>
                <a:ea typeface="+mn-ea"/>
                <a:cs typeface="+mn-cs"/>
              </a:defRPr>
            </a:pPr>
            <a:endParaRPr lang="nb-NO" sz="800" dirty="0"/>
          </a:p>
        </c:rich>
      </c:tx>
      <c:layout/>
      <c:overlay val="1"/>
    </c:title>
    <c:autoTitleDeleted val="0"/>
    <c:plotArea>
      <c:layout>
        <c:manualLayout>
          <c:layoutTarget val="inner"/>
          <c:xMode val="edge"/>
          <c:yMode val="edge"/>
          <c:x val="0.3208387726563614"/>
          <c:y val="0.1708104340618716"/>
          <c:w val="0.62671334040476223"/>
          <c:h val="0.79738465595757801"/>
        </c:manualLayout>
      </c:layout>
      <c:barChart>
        <c:barDir val="bar"/>
        <c:grouping val="clustered"/>
        <c:varyColors val="0"/>
        <c:ser>
          <c:idx val="0"/>
          <c:order val="0"/>
          <c:tx>
            <c:strRef>
              <c:f>'Ark1'!$B$1</c:f>
              <c:strCache>
                <c:ptCount val="1"/>
                <c:pt idx="0">
                  <c:v>3 ganger i uka eller mer</c:v>
                </c:pt>
              </c:strCache>
            </c:strRef>
          </c:tx>
          <c:spPr>
            <a:solidFill>
              <a:schemeClr val="accent4">
                <a:lumMod val="60000"/>
                <a:lumOff val="40000"/>
              </a:schemeClr>
            </a:solidFill>
          </c:spPr>
          <c:invertIfNegative val="0"/>
          <c:dLbls>
            <c:txPr>
              <a:bodyPr/>
              <a:lstStyle/>
              <a:p>
                <a:pPr>
                  <a:defRPr sz="800" b="1">
                    <a:solidFill>
                      <a:schemeClr val="tx1"/>
                    </a:solidFill>
                  </a:defRPr>
                </a:pPr>
                <a:endParaRPr lang="nb-NO"/>
              </a:p>
            </c:txPr>
            <c:dLblPos val="outEnd"/>
            <c:showLegendKey val="0"/>
            <c:showVal val="1"/>
            <c:showCatName val="0"/>
            <c:showSerName val="0"/>
            <c:showPercent val="0"/>
            <c:showBubbleSize val="0"/>
            <c:showLeaderLines val="0"/>
          </c:dLbls>
          <c:cat>
            <c:strRef>
              <c:f>'Ark1'!$A$2:$A$28</c:f>
              <c:strCache>
                <c:ptCount val="27"/>
                <c:pt idx="0">
                  <c:v>AB</c:v>
                </c:pt>
                <c:pt idx="1">
                  <c:v>DMF</c:v>
                </c:pt>
                <c:pt idx="2">
                  <c:v>HF</c:v>
                </c:pt>
                <c:pt idx="3">
                  <c:v>IME</c:v>
                </c:pt>
                <c:pt idx="4">
                  <c:v>IVT</c:v>
                </c:pt>
                <c:pt idx="5">
                  <c:v>NT</c:v>
                </c:pt>
                <c:pt idx="6">
                  <c:v>SVT</c:v>
                </c:pt>
                <c:pt idx="7">
                  <c:v>Kvinne</c:v>
                </c:pt>
                <c:pt idx="8">
                  <c:v>Mann</c:v>
                </c:pt>
                <c:pt idx="9">
                  <c:v>- 20 år</c:v>
                </c:pt>
                <c:pt idx="10">
                  <c:v>21-22 år</c:v>
                </c:pt>
                <c:pt idx="11">
                  <c:v>23-25 år</c:v>
                </c:pt>
                <c:pt idx="12">
                  <c:v>26-28 år</c:v>
                </c:pt>
                <c:pt idx="13">
                  <c:v>29 år +</c:v>
                </c:pt>
                <c:pt idx="14">
                  <c:v>Bachelor</c:v>
                </c:pt>
                <c:pt idx="15">
                  <c:v>Int. M./prof.</c:v>
                </c:pt>
                <c:pt idx="16">
                  <c:v>Master</c:v>
                </c:pt>
                <c:pt idx="17">
                  <c:v>Annet</c:v>
                </c:pt>
                <c:pt idx="18">
                  <c:v>Førstevalg</c:v>
                </c:pt>
                <c:pt idx="19">
                  <c:v>Ikke førstevalg</c:v>
                </c:pt>
                <c:pt idx="20">
                  <c:v>Innflytter</c:v>
                </c:pt>
                <c:pt idx="21">
                  <c:v>Fra stedet</c:v>
                </c:pt>
                <c:pt idx="22">
                  <c:v>Gift/samboer</c:v>
                </c:pt>
                <c:pt idx="23">
                  <c:v>Kjæreste</c:v>
                </c:pt>
                <c:pt idx="24">
                  <c:v>Singel</c:v>
                </c:pt>
                <c:pt idx="25">
                  <c:v>Ikke barn</c:v>
                </c:pt>
                <c:pt idx="26">
                  <c:v>Barn</c:v>
                </c:pt>
              </c:strCache>
            </c:strRef>
          </c:cat>
          <c:val>
            <c:numRef>
              <c:f>'Ark1'!$B$2:$B$28</c:f>
              <c:numCache>
                <c:formatCode>0</c:formatCode>
                <c:ptCount val="27"/>
                <c:pt idx="0">
                  <c:v>77</c:v>
                </c:pt>
                <c:pt idx="1">
                  <c:v>85.6</c:v>
                </c:pt>
                <c:pt idx="2">
                  <c:v>79.099999999999994</c:v>
                </c:pt>
                <c:pt idx="3">
                  <c:v>77.8</c:v>
                </c:pt>
                <c:pt idx="4">
                  <c:v>75.400000000000006</c:v>
                </c:pt>
                <c:pt idx="5">
                  <c:v>78.5</c:v>
                </c:pt>
                <c:pt idx="6">
                  <c:v>75.5</c:v>
                </c:pt>
                <c:pt idx="7">
                  <c:v>78.7</c:v>
                </c:pt>
                <c:pt idx="8">
                  <c:v>75.900000000000006</c:v>
                </c:pt>
                <c:pt idx="9">
                  <c:v>79.666715716142463</c:v>
                </c:pt>
                <c:pt idx="10">
                  <c:v>75.720508491097945</c:v>
                </c:pt>
                <c:pt idx="11">
                  <c:v>78.545706267685588</c:v>
                </c:pt>
                <c:pt idx="12">
                  <c:v>75.148280361758694</c:v>
                </c:pt>
                <c:pt idx="13">
                  <c:v>77.094636792267323</c:v>
                </c:pt>
                <c:pt idx="14">
                  <c:v>78.400000000000006</c:v>
                </c:pt>
                <c:pt idx="15">
                  <c:v>76.900000000000006</c:v>
                </c:pt>
                <c:pt idx="16">
                  <c:v>78.7</c:v>
                </c:pt>
                <c:pt idx="17">
                  <c:v>74.599999999999994</c:v>
                </c:pt>
                <c:pt idx="18">
                  <c:v>78</c:v>
                </c:pt>
                <c:pt idx="19">
                  <c:v>74.599999999999994</c:v>
                </c:pt>
                <c:pt idx="20">
                  <c:v>76.900000000000006</c:v>
                </c:pt>
                <c:pt idx="21">
                  <c:v>79.7</c:v>
                </c:pt>
                <c:pt idx="22">
                  <c:v>78.3</c:v>
                </c:pt>
                <c:pt idx="23">
                  <c:v>79.5</c:v>
                </c:pt>
                <c:pt idx="24">
                  <c:v>76</c:v>
                </c:pt>
                <c:pt idx="25">
                  <c:v>77.2</c:v>
                </c:pt>
                <c:pt idx="26">
                  <c:v>83.4</c:v>
                </c:pt>
              </c:numCache>
            </c:numRef>
          </c:val>
        </c:ser>
        <c:dLbls>
          <c:showLegendKey val="0"/>
          <c:showVal val="0"/>
          <c:showCatName val="0"/>
          <c:showSerName val="0"/>
          <c:showPercent val="0"/>
          <c:showBubbleSize val="0"/>
        </c:dLbls>
        <c:gapWidth val="50"/>
        <c:axId val="241935104"/>
        <c:axId val="241936640"/>
      </c:barChart>
      <c:catAx>
        <c:axId val="241935104"/>
        <c:scaling>
          <c:orientation val="maxMin"/>
        </c:scaling>
        <c:delete val="0"/>
        <c:axPos val="l"/>
        <c:majorTickMark val="out"/>
        <c:minorTickMark val="none"/>
        <c:tickLblPos val="nextTo"/>
        <c:txPr>
          <a:bodyPr/>
          <a:lstStyle/>
          <a:p>
            <a:pPr>
              <a:defRPr sz="800"/>
            </a:pPr>
            <a:endParaRPr lang="nb-NO"/>
          </a:p>
        </c:txPr>
        <c:crossAx val="241936640"/>
        <c:crosses val="autoZero"/>
        <c:auto val="1"/>
        <c:lblAlgn val="ctr"/>
        <c:lblOffset val="100"/>
        <c:tickLblSkip val="1"/>
        <c:noMultiLvlLbl val="0"/>
      </c:catAx>
      <c:valAx>
        <c:axId val="241936640"/>
        <c:scaling>
          <c:orientation val="minMax"/>
          <c:max val="100"/>
          <c:min val="0"/>
        </c:scaling>
        <c:delete val="0"/>
        <c:axPos val="t"/>
        <c:numFmt formatCode="0" sourceLinked="1"/>
        <c:majorTickMark val="out"/>
        <c:minorTickMark val="none"/>
        <c:tickLblPos val="nextTo"/>
        <c:txPr>
          <a:bodyPr/>
          <a:lstStyle/>
          <a:p>
            <a:pPr>
              <a:defRPr sz="800"/>
            </a:pPr>
            <a:endParaRPr lang="nb-NO"/>
          </a:p>
        </c:txPr>
        <c:crossAx val="241935104"/>
        <c:crosses val="autoZero"/>
        <c:crossBetween val="between"/>
        <c:majorUnit val="20"/>
        <c:minorUnit val="20"/>
      </c:valAx>
    </c:plotArea>
    <c:plotVisOnly val="1"/>
    <c:dispBlanksAs val="gap"/>
    <c:showDLblsOverMax val="0"/>
  </c:chart>
  <c:txPr>
    <a:bodyPr/>
    <a:lstStyle/>
    <a:p>
      <a:pPr>
        <a:defRPr sz="1800"/>
      </a:pPr>
      <a:endParaRPr lang="nb-NO"/>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a:defRPr/>
            </a:pPr>
            <a:r>
              <a:rPr lang="nb-NO" sz="1000" dirty="0"/>
              <a:t>Hvilken betydning har faktorene nedenfor for din trivsel som student …? </a:t>
            </a:r>
            <a:r>
              <a:rPr lang="nb-NO" sz="1000" dirty="0" smtClean="0"/>
              <a:t>Gruppearbeid.</a:t>
            </a:r>
            <a:r>
              <a:rPr lang="nb-NO" sz="1000" baseline="0" dirty="0" smtClean="0"/>
              <a:t> </a:t>
            </a:r>
            <a:r>
              <a:rPr lang="nb-NO" sz="1000" dirty="0" err="1" smtClean="0"/>
              <a:t>Skalagj.snitt</a:t>
            </a:r>
            <a:r>
              <a:rPr lang="nb-NO" sz="1000" dirty="0" smtClean="0"/>
              <a:t> </a:t>
            </a:r>
            <a:r>
              <a:rPr lang="nb-NO" sz="1000" dirty="0"/>
              <a:t>0-100</a:t>
            </a:r>
          </a:p>
          <a:p>
            <a:pPr algn="ctr">
              <a:defRPr/>
            </a:pPr>
            <a:r>
              <a:rPr lang="nb-NO" dirty="0"/>
              <a:t> </a:t>
            </a:r>
          </a:p>
        </c:rich>
      </c:tx>
      <c:layout>
        <c:manualLayout>
          <c:xMode val="edge"/>
          <c:yMode val="edge"/>
          <c:x val="0.15068405770356966"/>
          <c:y val="0"/>
        </c:manualLayout>
      </c:layout>
      <c:overlay val="1"/>
    </c:title>
    <c:autoTitleDeleted val="0"/>
    <c:plotArea>
      <c:layout>
        <c:manualLayout>
          <c:layoutTarget val="inner"/>
          <c:xMode val="edge"/>
          <c:yMode val="edge"/>
          <c:x val="0.17956676509186351"/>
          <c:y val="0.2008823850405887"/>
          <c:w val="0.7679854002624672"/>
          <c:h val="0.75906454123511558"/>
        </c:manualLayout>
      </c:layout>
      <c:barChart>
        <c:barDir val="bar"/>
        <c:grouping val="clustered"/>
        <c:varyColors val="0"/>
        <c:ser>
          <c:idx val="0"/>
          <c:order val="0"/>
          <c:tx>
            <c:strRef>
              <c:f>'Ark1'!$B$1</c:f>
              <c:strCache>
                <c:ptCount val="1"/>
                <c:pt idx="0">
                  <c:v>Stor positiv betydning </c:v>
                </c:pt>
              </c:strCache>
            </c:strRef>
          </c:tx>
          <c:spPr>
            <a:solidFill>
              <a:schemeClr val="accent4">
                <a:lumMod val="60000"/>
                <a:lumOff val="40000"/>
              </a:schemeClr>
            </a:solidFill>
          </c:spPr>
          <c:invertIfNegative val="0"/>
          <c:dLbls>
            <c:txPr>
              <a:bodyPr/>
              <a:lstStyle/>
              <a:p>
                <a:pPr>
                  <a:defRPr sz="800" b="1">
                    <a:solidFill>
                      <a:schemeClr val="tx1"/>
                    </a:solidFill>
                  </a:defRPr>
                </a:pPr>
                <a:endParaRPr lang="nb-NO"/>
              </a:p>
            </c:txPr>
            <c:dLblPos val="outEnd"/>
            <c:showLegendKey val="0"/>
            <c:showVal val="1"/>
            <c:showCatName val="0"/>
            <c:showSerName val="0"/>
            <c:showPercent val="0"/>
            <c:showBubbleSize val="0"/>
            <c:showLeaderLines val="0"/>
          </c:dLbls>
          <c:cat>
            <c:strRef>
              <c:f>'Ark1'!$A$2:$A$12</c:f>
              <c:strCache>
                <c:ptCount val="11"/>
                <c:pt idx="0">
                  <c:v>Totalt</c:v>
                </c:pt>
                <c:pt idx="1">
                  <c:v>Universitet</c:v>
                </c:pt>
                <c:pt idx="2">
                  <c:v>Høgskole</c:v>
                </c:pt>
                <c:pt idx="4">
                  <c:v>UiO</c:v>
                </c:pt>
                <c:pt idx="5">
                  <c:v>NTNU</c:v>
                </c:pt>
                <c:pt idx="6">
                  <c:v>UiS</c:v>
                </c:pt>
                <c:pt idx="7">
                  <c:v>UMB</c:v>
                </c:pt>
                <c:pt idx="8">
                  <c:v>HiH</c:v>
                </c:pt>
                <c:pt idx="9">
                  <c:v>HiNesna</c:v>
                </c:pt>
                <c:pt idx="10">
                  <c:v>Haraldspl.</c:v>
                </c:pt>
              </c:strCache>
            </c:strRef>
          </c:cat>
          <c:val>
            <c:numRef>
              <c:f>'Ark1'!$B$2:$B$12</c:f>
              <c:numCache>
                <c:formatCode>0</c:formatCode>
                <c:ptCount val="11"/>
                <c:pt idx="0">
                  <c:v>63</c:v>
                </c:pt>
                <c:pt idx="1">
                  <c:v>62.9</c:v>
                </c:pt>
                <c:pt idx="2">
                  <c:v>64.8</c:v>
                </c:pt>
                <c:pt idx="4">
                  <c:v>61.2</c:v>
                </c:pt>
                <c:pt idx="5">
                  <c:v>63.8</c:v>
                </c:pt>
                <c:pt idx="6">
                  <c:v>64.5</c:v>
                </c:pt>
                <c:pt idx="7">
                  <c:v>63.9</c:v>
                </c:pt>
                <c:pt idx="8">
                  <c:v>63.4</c:v>
                </c:pt>
                <c:pt idx="9">
                  <c:v>76.8</c:v>
                </c:pt>
                <c:pt idx="10">
                  <c:v>64.7</c:v>
                </c:pt>
              </c:numCache>
            </c:numRef>
          </c:val>
        </c:ser>
        <c:dLbls>
          <c:showLegendKey val="0"/>
          <c:showVal val="0"/>
          <c:showCatName val="0"/>
          <c:showSerName val="0"/>
          <c:showPercent val="0"/>
          <c:showBubbleSize val="0"/>
        </c:dLbls>
        <c:gapWidth val="50"/>
        <c:axId val="246104448"/>
        <c:axId val="246105984"/>
      </c:barChart>
      <c:catAx>
        <c:axId val="246104448"/>
        <c:scaling>
          <c:orientation val="maxMin"/>
        </c:scaling>
        <c:delete val="0"/>
        <c:axPos val="l"/>
        <c:majorTickMark val="out"/>
        <c:minorTickMark val="none"/>
        <c:tickLblPos val="nextTo"/>
        <c:txPr>
          <a:bodyPr/>
          <a:lstStyle/>
          <a:p>
            <a:pPr>
              <a:defRPr sz="1000"/>
            </a:pPr>
            <a:endParaRPr lang="nb-NO"/>
          </a:p>
        </c:txPr>
        <c:crossAx val="246105984"/>
        <c:crosses val="autoZero"/>
        <c:auto val="1"/>
        <c:lblAlgn val="ctr"/>
        <c:lblOffset val="100"/>
        <c:noMultiLvlLbl val="0"/>
      </c:catAx>
      <c:valAx>
        <c:axId val="246105984"/>
        <c:scaling>
          <c:orientation val="minMax"/>
          <c:max val="100"/>
          <c:min val="0"/>
        </c:scaling>
        <c:delete val="0"/>
        <c:axPos val="t"/>
        <c:numFmt formatCode="0" sourceLinked="1"/>
        <c:majorTickMark val="out"/>
        <c:minorTickMark val="none"/>
        <c:tickLblPos val="nextTo"/>
        <c:txPr>
          <a:bodyPr/>
          <a:lstStyle/>
          <a:p>
            <a:pPr>
              <a:defRPr sz="800"/>
            </a:pPr>
            <a:endParaRPr lang="nb-NO"/>
          </a:p>
        </c:txPr>
        <c:crossAx val="246104448"/>
        <c:crosses val="autoZero"/>
        <c:crossBetween val="between"/>
        <c:majorUnit val="20"/>
        <c:minorUnit val="20"/>
      </c:valAx>
    </c:plotArea>
    <c:plotVisOnly val="1"/>
    <c:dispBlanksAs val="gap"/>
    <c:showDLblsOverMax val="0"/>
  </c:chart>
  <c:txPr>
    <a:bodyPr/>
    <a:lstStyle/>
    <a:p>
      <a:pPr>
        <a:defRPr sz="1800"/>
      </a:pPr>
      <a:endParaRPr lang="nb-NO"/>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marL="0" marR="0" indent="0" algn="l" defTabSz="914400" rtl="0" eaLnBrk="1" fontAlgn="auto" latinLnBrk="0" hangingPunct="1">
              <a:lnSpc>
                <a:spcPct val="100000"/>
              </a:lnSpc>
              <a:spcBef>
                <a:spcPts val="0"/>
              </a:spcBef>
              <a:spcAft>
                <a:spcPts val="0"/>
              </a:spcAft>
              <a:buClrTx/>
              <a:buSzTx/>
              <a:buFontTx/>
              <a:buNone/>
              <a:tabLst/>
              <a:defRPr sz="2160" b="1" i="0" u="none" strike="noStrike" kern="1200" baseline="0">
                <a:solidFill>
                  <a:srgbClr val="000000"/>
                </a:solidFill>
                <a:latin typeface="+mn-lt"/>
                <a:ea typeface="+mn-ea"/>
                <a:cs typeface="+mn-cs"/>
              </a:defRPr>
            </a:pPr>
            <a:r>
              <a:rPr lang="nb-NO" sz="1000" b="1" i="0" baseline="0" dirty="0" smtClean="0">
                <a:effectLst/>
              </a:rPr>
              <a:t>Hvilken betydning har faktorene nedenfor for din trivsel som student …? </a:t>
            </a:r>
            <a:r>
              <a:rPr lang="nb-NO" sz="1000" b="1" i="0" u="none" strike="noStrike" baseline="0" dirty="0" smtClean="0">
                <a:effectLst/>
              </a:rPr>
              <a:t>Gruppearbeid</a:t>
            </a:r>
            <a:r>
              <a:rPr lang="nb-NO" sz="1000" b="1" i="0" baseline="0" dirty="0" smtClean="0">
                <a:effectLst/>
              </a:rPr>
              <a:t>. </a:t>
            </a:r>
            <a:r>
              <a:rPr lang="nb-NO" sz="1000" b="1" i="0" baseline="0" dirty="0" err="1" smtClean="0">
                <a:effectLst/>
              </a:rPr>
              <a:t>Skalagj.snitt</a:t>
            </a:r>
            <a:r>
              <a:rPr lang="nb-NO" sz="1000" b="1" i="0" baseline="0" dirty="0" smtClean="0">
                <a:effectLst/>
              </a:rPr>
              <a:t> 0-100</a:t>
            </a:r>
            <a:endParaRPr lang="nb-NO" sz="1000"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sz="2160" b="1" i="0" u="none" strike="noStrike" kern="1200" baseline="0">
                <a:solidFill>
                  <a:srgbClr val="000000"/>
                </a:solidFill>
                <a:latin typeface="+mn-lt"/>
                <a:ea typeface="+mn-ea"/>
                <a:cs typeface="+mn-cs"/>
              </a:defRPr>
            </a:pPr>
            <a:endParaRPr lang="nb-NO" sz="800" dirty="0"/>
          </a:p>
        </c:rich>
      </c:tx>
      <c:layout/>
      <c:overlay val="1"/>
    </c:title>
    <c:autoTitleDeleted val="0"/>
    <c:plotArea>
      <c:layout>
        <c:manualLayout>
          <c:layoutTarget val="inner"/>
          <c:xMode val="edge"/>
          <c:yMode val="edge"/>
          <c:x val="0.3208387726563614"/>
          <c:y val="0.1708104340618716"/>
          <c:w val="0.62671334040476223"/>
          <c:h val="0.79738465595757801"/>
        </c:manualLayout>
      </c:layout>
      <c:barChart>
        <c:barDir val="bar"/>
        <c:grouping val="clustered"/>
        <c:varyColors val="0"/>
        <c:ser>
          <c:idx val="0"/>
          <c:order val="0"/>
          <c:tx>
            <c:strRef>
              <c:f>'Ark1'!$B$1</c:f>
              <c:strCache>
                <c:ptCount val="1"/>
                <c:pt idx="0">
                  <c:v>3 ganger i uka eller mer</c:v>
                </c:pt>
              </c:strCache>
            </c:strRef>
          </c:tx>
          <c:spPr>
            <a:solidFill>
              <a:schemeClr val="accent4">
                <a:lumMod val="60000"/>
                <a:lumOff val="40000"/>
              </a:schemeClr>
            </a:solidFill>
          </c:spPr>
          <c:invertIfNegative val="0"/>
          <c:dLbls>
            <c:txPr>
              <a:bodyPr/>
              <a:lstStyle/>
              <a:p>
                <a:pPr>
                  <a:defRPr sz="800" b="1">
                    <a:solidFill>
                      <a:schemeClr val="tx1"/>
                    </a:solidFill>
                  </a:defRPr>
                </a:pPr>
                <a:endParaRPr lang="nb-NO"/>
              </a:p>
            </c:txPr>
            <c:dLblPos val="outEnd"/>
            <c:showLegendKey val="0"/>
            <c:showVal val="1"/>
            <c:showCatName val="0"/>
            <c:showSerName val="0"/>
            <c:showPercent val="0"/>
            <c:showBubbleSize val="0"/>
            <c:showLeaderLines val="0"/>
          </c:dLbls>
          <c:cat>
            <c:strRef>
              <c:f>'Ark1'!$A$2:$A$28</c:f>
              <c:strCache>
                <c:ptCount val="27"/>
                <c:pt idx="0">
                  <c:v>AB</c:v>
                </c:pt>
                <c:pt idx="1">
                  <c:v>DMF</c:v>
                </c:pt>
                <c:pt idx="2">
                  <c:v>HF</c:v>
                </c:pt>
                <c:pt idx="3">
                  <c:v>IME</c:v>
                </c:pt>
                <c:pt idx="4">
                  <c:v>IVT</c:v>
                </c:pt>
                <c:pt idx="5">
                  <c:v>NT</c:v>
                </c:pt>
                <c:pt idx="6">
                  <c:v>SVT</c:v>
                </c:pt>
                <c:pt idx="7">
                  <c:v>Kvinne</c:v>
                </c:pt>
                <c:pt idx="8">
                  <c:v>Mann</c:v>
                </c:pt>
                <c:pt idx="9">
                  <c:v>- 20 år</c:v>
                </c:pt>
                <c:pt idx="10">
                  <c:v>21-22 år</c:v>
                </c:pt>
                <c:pt idx="11">
                  <c:v>23-25 år</c:v>
                </c:pt>
                <c:pt idx="12">
                  <c:v>26-28 år</c:v>
                </c:pt>
                <c:pt idx="13">
                  <c:v>29 år +</c:v>
                </c:pt>
                <c:pt idx="14">
                  <c:v>Bachelor</c:v>
                </c:pt>
                <c:pt idx="15">
                  <c:v>Int. M./prof.</c:v>
                </c:pt>
                <c:pt idx="16">
                  <c:v>Master</c:v>
                </c:pt>
                <c:pt idx="17">
                  <c:v>Annet</c:v>
                </c:pt>
                <c:pt idx="18">
                  <c:v>Førstevalg</c:v>
                </c:pt>
                <c:pt idx="19">
                  <c:v>Ikke førstevalg</c:v>
                </c:pt>
                <c:pt idx="20">
                  <c:v>Innflytter</c:v>
                </c:pt>
                <c:pt idx="21">
                  <c:v>Fra stedet</c:v>
                </c:pt>
                <c:pt idx="22">
                  <c:v>Gift/samboer</c:v>
                </c:pt>
                <c:pt idx="23">
                  <c:v>Kjæreste</c:v>
                </c:pt>
                <c:pt idx="24">
                  <c:v>Singel</c:v>
                </c:pt>
                <c:pt idx="25">
                  <c:v>Ikke barn</c:v>
                </c:pt>
                <c:pt idx="26">
                  <c:v>Barn</c:v>
                </c:pt>
              </c:strCache>
            </c:strRef>
          </c:cat>
          <c:val>
            <c:numRef>
              <c:f>'Ark1'!$B$2:$B$28</c:f>
              <c:numCache>
                <c:formatCode>0</c:formatCode>
                <c:ptCount val="27"/>
                <c:pt idx="0">
                  <c:v>70.099999999999994</c:v>
                </c:pt>
                <c:pt idx="1">
                  <c:v>65</c:v>
                </c:pt>
                <c:pt idx="2">
                  <c:v>60.8</c:v>
                </c:pt>
                <c:pt idx="3">
                  <c:v>61.4</c:v>
                </c:pt>
                <c:pt idx="4">
                  <c:v>66.900000000000006</c:v>
                </c:pt>
                <c:pt idx="5">
                  <c:v>60.3</c:v>
                </c:pt>
                <c:pt idx="6">
                  <c:v>65.099999999999994</c:v>
                </c:pt>
                <c:pt idx="7">
                  <c:v>64.3</c:v>
                </c:pt>
                <c:pt idx="8">
                  <c:v>63.1</c:v>
                </c:pt>
                <c:pt idx="9">
                  <c:v>61.92889232086447</c:v>
                </c:pt>
                <c:pt idx="10">
                  <c:v>64.291101823238122</c:v>
                </c:pt>
                <c:pt idx="11">
                  <c:v>63.787255979851075</c:v>
                </c:pt>
                <c:pt idx="12">
                  <c:v>66.144835026543845</c:v>
                </c:pt>
                <c:pt idx="13">
                  <c:v>58.642666190410559</c:v>
                </c:pt>
                <c:pt idx="14">
                  <c:v>61.8</c:v>
                </c:pt>
                <c:pt idx="15">
                  <c:v>64.8</c:v>
                </c:pt>
                <c:pt idx="16">
                  <c:v>64.3</c:v>
                </c:pt>
                <c:pt idx="17">
                  <c:v>59.7</c:v>
                </c:pt>
                <c:pt idx="18">
                  <c:v>64.099999999999994</c:v>
                </c:pt>
                <c:pt idx="19">
                  <c:v>62.7</c:v>
                </c:pt>
                <c:pt idx="20">
                  <c:v>64</c:v>
                </c:pt>
                <c:pt idx="21">
                  <c:v>62.2</c:v>
                </c:pt>
                <c:pt idx="22">
                  <c:v>64.3</c:v>
                </c:pt>
                <c:pt idx="23">
                  <c:v>64</c:v>
                </c:pt>
                <c:pt idx="24">
                  <c:v>63.2</c:v>
                </c:pt>
                <c:pt idx="25">
                  <c:v>63.6</c:v>
                </c:pt>
                <c:pt idx="26">
                  <c:v>69.3</c:v>
                </c:pt>
              </c:numCache>
            </c:numRef>
          </c:val>
        </c:ser>
        <c:dLbls>
          <c:showLegendKey val="0"/>
          <c:showVal val="0"/>
          <c:showCatName val="0"/>
          <c:showSerName val="0"/>
          <c:showPercent val="0"/>
          <c:showBubbleSize val="0"/>
        </c:dLbls>
        <c:gapWidth val="50"/>
        <c:axId val="246135040"/>
        <c:axId val="246149120"/>
      </c:barChart>
      <c:catAx>
        <c:axId val="246135040"/>
        <c:scaling>
          <c:orientation val="maxMin"/>
        </c:scaling>
        <c:delete val="0"/>
        <c:axPos val="l"/>
        <c:majorTickMark val="out"/>
        <c:minorTickMark val="none"/>
        <c:tickLblPos val="nextTo"/>
        <c:txPr>
          <a:bodyPr/>
          <a:lstStyle/>
          <a:p>
            <a:pPr>
              <a:defRPr sz="800"/>
            </a:pPr>
            <a:endParaRPr lang="nb-NO"/>
          </a:p>
        </c:txPr>
        <c:crossAx val="246149120"/>
        <c:crosses val="autoZero"/>
        <c:auto val="1"/>
        <c:lblAlgn val="ctr"/>
        <c:lblOffset val="100"/>
        <c:tickLblSkip val="1"/>
        <c:noMultiLvlLbl val="0"/>
      </c:catAx>
      <c:valAx>
        <c:axId val="246149120"/>
        <c:scaling>
          <c:orientation val="minMax"/>
          <c:max val="100"/>
          <c:min val="0"/>
        </c:scaling>
        <c:delete val="0"/>
        <c:axPos val="t"/>
        <c:numFmt formatCode="0" sourceLinked="1"/>
        <c:majorTickMark val="out"/>
        <c:minorTickMark val="none"/>
        <c:tickLblPos val="nextTo"/>
        <c:txPr>
          <a:bodyPr/>
          <a:lstStyle/>
          <a:p>
            <a:pPr>
              <a:defRPr sz="800"/>
            </a:pPr>
            <a:endParaRPr lang="nb-NO"/>
          </a:p>
        </c:txPr>
        <c:crossAx val="246135040"/>
        <c:crosses val="autoZero"/>
        <c:crossBetween val="between"/>
        <c:majorUnit val="20"/>
        <c:minorUnit val="20"/>
      </c:valAx>
    </c:plotArea>
    <c:plotVisOnly val="1"/>
    <c:dispBlanksAs val="gap"/>
    <c:showDLblsOverMax val="0"/>
  </c:chart>
  <c:txPr>
    <a:bodyPr/>
    <a:lstStyle/>
    <a:p>
      <a:pPr>
        <a:defRPr sz="1800"/>
      </a:pPr>
      <a:endParaRPr lang="nb-NO"/>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a:defRPr/>
            </a:pPr>
            <a:r>
              <a:rPr lang="nb-NO" sz="1000" dirty="0"/>
              <a:t>Hvilken betydning har faktorene nedenfor for din trivsel som student …? </a:t>
            </a:r>
            <a:r>
              <a:rPr lang="nb-NO" sz="1000" dirty="0" smtClean="0"/>
              <a:t>Studieveiledningen. </a:t>
            </a:r>
            <a:r>
              <a:rPr lang="nb-NO" sz="1000" dirty="0" err="1" smtClean="0"/>
              <a:t>Skalagj.snitt</a:t>
            </a:r>
            <a:r>
              <a:rPr lang="nb-NO" sz="1000" dirty="0" smtClean="0"/>
              <a:t> </a:t>
            </a:r>
            <a:r>
              <a:rPr lang="nb-NO" sz="1000" dirty="0"/>
              <a:t>0-100</a:t>
            </a:r>
          </a:p>
          <a:p>
            <a:pPr algn="ctr">
              <a:defRPr/>
            </a:pPr>
            <a:r>
              <a:rPr lang="nb-NO" dirty="0"/>
              <a:t> </a:t>
            </a:r>
          </a:p>
        </c:rich>
      </c:tx>
      <c:layout>
        <c:manualLayout>
          <c:xMode val="edge"/>
          <c:yMode val="edge"/>
          <c:x val="0.15068405770356966"/>
          <c:y val="0"/>
        </c:manualLayout>
      </c:layout>
      <c:overlay val="1"/>
    </c:title>
    <c:autoTitleDeleted val="0"/>
    <c:plotArea>
      <c:layout>
        <c:manualLayout>
          <c:layoutTarget val="inner"/>
          <c:xMode val="edge"/>
          <c:yMode val="edge"/>
          <c:x val="0.17956676509186351"/>
          <c:y val="0.2008823850405887"/>
          <c:w val="0.7679854002624672"/>
          <c:h val="0.75906454123511558"/>
        </c:manualLayout>
      </c:layout>
      <c:barChart>
        <c:barDir val="bar"/>
        <c:grouping val="clustered"/>
        <c:varyColors val="0"/>
        <c:ser>
          <c:idx val="0"/>
          <c:order val="0"/>
          <c:tx>
            <c:strRef>
              <c:f>'Ark1'!$B$1</c:f>
              <c:strCache>
                <c:ptCount val="1"/>
                <c:pt idx="0">
                  <c:v>Stor positiv betydning </c:v>
                </c:pt>
              </c:strCache>
            </c:strRef>
          </c:tx>
          <c:spPr>
            <a:solidFill>
              <a:schemeClr val="accent4">
                <a:lumMod val="60000"/>
                <a:lumOff val="40000"/>
              </a:schemeClr>
            </a:solidFill>
          </c:spPr>
          <c:invertIfNegative val="0"/>
          <c:dLbls>
            <c:txPr>
              <a:bodyPr/>
              <a:lstStyle/>
              <a:p>
                <a:pPr>
                  <a:defRPr sz="800" b="1">
                    <a:solidFill>
                      <a:schemeClr val="tx1"/>
                    </a:solidFill>
                  </a:defRPr>
                </a:pPr>
                <a:endParaRPr lang="nb-NO"/>
              </a:p>
            </c:txPr>
            <c:dLblPos val="outEnd"/>
            <c:showLegendKey val="0"/>
            <c:showVal val="1"/>
            <c:showCatName val="0"/>
            <c:showSerName val="0"/>
            <c:showPercent val="0"/>
            <c:showBubbleSize val="0"/>
            <c:showLeaderLines val="0"/>
          </c:dLbls>
          <c:cat>
            <c:strRef>
              <c:f>'Ark1'!$A$2:$A$12</c:f>
              <c:strCache>
                <c:ptCount val="11"/>
                <c:pt idx="0">
                  <c:v>Totalt</c:v>
                </c:pt>
                <c:pt idx="1">
                  <c:v>Universitet</c:v>
                </c:pt>
                <c:pt idx="2">
                  <c:v>Høgskole</c:v>
                </c:pt>
                <c:pt idx="4">
                  <c:v>UiO</c:v>
                </c:pt>
                <c:pt idx="5">
                  <c:v>NTNU</c:v>
                </c:pt>
                <c:pt idx="6">
                  <c:v>UiS</c:v>
                </c:pt>
                <c:pt idx="7">
                  <c:v>UMB</c:v>
                </c:pt>
                <c:pt idx="8">
                  <c:v>HiH</c:v>
                </c:pt>
                <c:pt idx="9">
                  <c:v>HiNesna</c:v>
                </c:pt>
                <c:pt idx="10">
                  <c:v>Haraldspl.</c:v>
                </c:pt>
              </c:strCache>
            </c:strRef>
          </c:cat>
          <c:val>
            <c:numRef>
              <c:f>'Ark1'!$B$2:$B$12</c:f>
              <c:numCache>
                <c:formatCode>0</c:formatCode>
                <c:ptCount val="11"/>
                <c:pt idx="0">
                  <c:v>65.099999999999994</c:v>
                </c:pt>
                <c:pt idx="1">
                  <c:v>65</c:v>
                </c:pt>
                <c:pt idx="2">
                  <c:v>71</c:v>
                </c:pt>
                <c:pt idx="4">
                  <c:v>64.3</c:v>
                </c:pt>
                <c:pt idx="5">
                  <c:v>64.400000000000006</c:v>
                </c:pt>
                <c:pt idx="6">
                  <c:v>66.900000000000006</c:v>
                </c:pt>
                <c:pt idx="7">
                  <c:v>67.599999999999994</c:v>
                </c:pt>
                <c:pt idx="8">
                  <c:v>68.8</c:v>
                </c:pt>
                <c:pt idx="9">
                  <c:v>75.900000000000006</c:v>
                </c:pt>
                <c:pt idx="10">
                  <c:v>75</c:v>
                </c:pt>
              </c:numCache>
            </c:numRef>
          </c:val>
        </c:ser>
        <c:dLbls>
          <c:showLegendKey val="0"/>
          <c:showVal val="0"/>
          <c:showCatName val="0"/>
          <c:showSerName val="0"/>
          <c:showPercent val="0"/>
          <c:showBubbleSize val="0"/>
        </c:dLbls>
        <c:gapWidth val="50"/>
        <c:axId val="246228864"/>
        <c:axId val="246230400"/>
      </c:barChart>
      <c:catAx>
        <c:axId val="246228864"/>
        <c:scaling>
          <c:orientation val="maxMin"/>
        </c:scaling>
        <c:delete val="0"/>
        <c:axPos val="l"/>
        <c:majorTickMark val="out"/>
        <c:minorTickMark val="none"/>
        <c:tickLblPos val="nextTo"/>
        <c:txPr>
          <a:bodyPr/>
          <a:lstStyle/>
          <a:p>
            <a:pPr>
              <a:defRPr sz="1000"/>
            </a:pPr>
            <a:endParaRPr lang="nb-NO"/>
          </a:p>
        </c:txPr>
        <c:crossAx val="246230400"/>
        <c:crosses val="autoZero"/>
        <c:auto val="1"/>
        <c:lblAlgn val="ctr"/>
        <c:lblOffset val="100"/>
        <c:noMultiLvlLbl val="0"/>
      </c:catAx>
      <c:valAx>
        <c:axId val="246230400"/>
        <c:scaling>
          <c:orientation val="minMax"/>
          <c:max val="100"/>
          <c:min val="0"/>
        </c:scaling>
        <c:delete val="0"/>
        <c:axPos val="t"/>
        <c:numFmt formatCode="0" sourceLinked="1"/>
        <c:majorTickMark val="out"/>
        <c:minorTickMark val="none"/>
        <c:tickLblPos val="nextTo"/>
        <c:txPr>
          <a:bodyPr/>
          <a:lstStyle/>
          <a:p>
            <a:pPr>
              <a:defRPr sz="800"/>
            </a:pPr>
            <a:endParaRPr lang="nb-NO"/>
          </a:p>
        </c:txPr>
        <c:crossAx val="246228864"/>
        <c:crosses val="autoZero"/>
        <c:crossBetween val="between"/>
        <c:majorUnit val="20"/>
        <c:minorUnit val="20"/>
      </c:valAx>
    </c:plotArea>
    <c:plotVisOnly val="1"/>
    <c:dispBlanksAs val="gap"/>
    <c:showDLblsOverMax val="0"/>
  </c:chart>
  <c:txPr>
    <a:bodyPr/>
    <a:lstStyle/>
    <a:p>
      <a:pPr>
        <a:defRPr sz="1800"/>
      </a:pPr>
      <a:endParaRPr lang="nb-NO"/>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marL="0" marR="0" indent="0" algn="l" defTabSz="914400" rtl="0" eaLnBrk="1" fontAlgn="auto" latinLnBrk="0" hangingPunct="1">
              <a:lnSpc>
                <a:spcPct val="100000"/>
              </a:lnSpc>
              <a:spcBef>
                <a:spcPts val="0"/>
              </a:spcBef>
              <a:spcAft>
                <a:spcPts val="0"/>
              </a:spcAft>
              <a:buClrTx/>
              <a:buSzTx/>
              <a:buFontTx/>
              <a:buNone/>
              <a:tabLst/>
              <a:defRPr sz="2160" b="1" i="0" u="none" strike="noStrike" kern="1200" baseline="0">
                <a:solidFill>
                  <a:srgbClr val="000000"/>
                </a:solidFill>
                <a:latin typeface="+mn-lt"/>
                <a:ea typeface="+mn-ea"/>
                <a:cs typeface="+mn-cs"/>
              </a:defRPr>
            </a:pPr>
            <a:r>
              <a:rPr lang="nb-NO" sz="1000" b="1" i="0" baseline="0" dirty="0" smtClean="0">
                <a:effectLst/>
              </a:rPr>
              <a:t>Hvilken betydning har faktorene nedenfor for din trivsel som student …? </a:t>
            </a:r>
            <a:r>
              <a:rPr lang="nb-NO" sz="1000" b="1" i="0" u="none" strike="noStrike" baseline="0" dirty="0" smtClean="0">
                <a:effectLst/>
              </a:rPr>
              <a:t>Studieveiledningen</a:t>
            </a:r>
            <a:r>
              <a:rPr lang="nb-NO" sz="1000" b="1" i="0" baseline="0" dirty="0" smtClean="0">
                <a:effectLst/>
              </a:rPr>
              <a:t>. </a:t>
            </a:r>
            <a:r>
              <a:rPr lang="nb-NO" sz="1000" b="1" i="0" baseline="0" dirty="0" err="1" smtClean="0">
                <a:effectLst/>
              </a:rPr>
              <a:t>Skalagj.snitt</a:t>
            </a:r>
            <a:r>
              <a:rPr lang="nb-NO" sz="1000" b="1" i="0" baseline="0" dirty="0" smtClean="0">
                <a:effectLst/>
              </a:rPr>
              <a:t> 0-100</a:t>
            </a:r>
            <a:endParaRPr lang="nb-NO" sz="1000"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sz="2160" b="1" i="0" u="none" strike="noStrike" kern="1200" baseline="0">
                <a:solidFill>
                  <a:srgbClr val="000000"/>
                </a:solidFill>
                <a:latin typeface="+mn-lt"/>
                <a:ea typeface="+mn-ea"/>
                <a:cs typeface="+mn-cs"/>
              </a:defRPr>
            </a:pPr>
            <a:endParaRPr lang="nb-NO" sz="800" dirty="0"/>
          </a:p>
        </c:rich>
      </c:tx>
      <c:layout/>
      <c:overlay val="1"/>
    </c:title>
    <c:autoTitleDeleted val="0"/>
    <c:plotArea>
      <c:layout>
        <c:manualLayout>
          <c:layoutTarget val="inner"/>
          <c:xMode val="edge"/>
          <c:yMode val="edge"/>
          <c:x val="0.3208387726563614"/>
          <c:y val="0.1708104340618716"/>
          <c:w val="0.62671334040476223"/>
          <c:h val="0.79738465595757801"/>
        </c:manualLayout>
      </c:layout>
      <c:barChart>
        <c:barDir val="bar"/>
        <c:grouping val="clustered"/>
        <c:varyColors val="0"/>
        <c:ser>
          <c:idx val="0"/>
          <c:order val="0"/>
          <c:tx>
            <c:strRef>
              <c:f>'Ark1'!$B$1</c:f>
              <c:strCache>
                <c:ptCount val="1"/>
                <c:pt idx="0">
                  <c:v>3 ganger i uka eller mer</c:v>
                </c:pt>
              </c:strCache>
            </c:strRef>
          </c:tx>
          <c:spPr>
            <a:solidFill>
              <a:schemeClr val="accent4">
                <a:lumMod val="60000"/>
                <a:lumOff val="40000"/>
              </a:schemeClr>
            </a:solidFill>
          </c:spPr>
          <c:invertIfNegative val="0"/>
          <c:dLbls>
            <c:txPr>
              <a:bodyPr/>
              <a:lstStyle/>
              <a:p>
                <a:pPr>
                  <a:defRPr sz="800" b="1">
                    <a:solidFill>
                      <a:schemeClr val="tx1"/>
                    </a:solidFill>
                  </a:defRPr>
                </a:pPr>
                <a:endParaRPr lang="nb-NO"/>
              </a:p>
            </c:txPr>
            <c:dLblPos val="outEnd"/>
            <c:showLegendKey val="0"/>
            <c:showVal val="1"/>
            <c:showCatName val="0"/>
            <c:showSerName val="0"/>
            <c:showPercent val="0"/>
            <c:showBubbleSize val="0"/>
            <c:showLeaderLines val="0"/>
          </c:dLbls>
          <c:cat>
            <c:strRef>
              <c:f>'Ark1'!$A$2:$A$28</c:f>
              <c:strCache>
                <c:ptCount val="27"/>
                <c:pt idx="0">
                  <c:v>AB</c:v>
                </c:pt>
                <c:pt idx="1">
                  <c:v>DMF</c:v>
                </c:pt>
                <c:pt idx="2">
                  <c:v>HF</c:v>
                </c:pt>
                <c:pt idx="3">
                  <c:v>IME</c:v>
                </c:pt>
                <c:pt idx="4">
                  <c:v>IVT</c:v>
                </c:pt>
                <c:pt idx="5">
                  <c:v>NT</c:v>
                </c:pt>
                <c:pt idx="6">
                  <c:v>SVT</c:v>
                </c:pt>
                <c:pt idx="7">
                  <c:v>Kvinne</c:v>
                </c:pt>
                <c:pt idx="8">
                  <c:v>Mann</c:v>
                </c:pt>
                <c:pt idx="9">
                  <c:v>- 20 år</c:v>
                </c:pt>
                <c:pt idx="10">
                  <c:v>21-22 år</c:v>
                </c:pt>
                <c:pt idx="11">
                  <c:v>23-25 år</c:v>
                </c:pt>
                <c:pt idx="12">
                  <c:v>26-28 år</c:v>
                </c:pt>
                <c:pt idx="13">
                  <c:v>29 år +</c:v>
                </c:pt>
                <c:pt idx="14">
                  <c:v>Bachelor</c:v>
                </c:pt>
                <c:pt idx="15">
                  <c:v>Int. M./prof.</c:v>
                </c:pt>
                <c:pt idx="16">
                  <c:v>Master</c:v>
                </c:pt>
                <c:pt idx="17">
                  <c:v>Annet</c:v>
                </c:pt>
                <c:pt idx="18">
                  <c:v>Førstevalg</c:v>
                </c:pt>
                <c:pt idx="19">
                  <c:v>Ikke førstevalg</c:v>
                </c:pt>
                <c:pt idx="20">
                  <c:v>Innflytter</c:v>
                </c:pt>
                <c:pt idx="21">
                  <c:v>Fra stedet</c:v>
                </c:pt>
                <c:pt idx="22">
                  <c:v>Gift/samboer</c:v>
                </c:pt>
                <c:pt idx="23">
                  <c:v>Kjæreste</c:v>
                </c:pt>
                <c:pt idx="24">
                  <c:v>Singel</c:v>
                </c:pt>
                <c:pt idx="25">
                  <c:v>Ikke barn</c:v>
                </c:pt>
                <c:pt idx="26">
                  <c:v>Barn</c:v>
                </c:pt>
              </c:strCache>
            </c:strRef>
          </c:cat>
          <c:val>
            <c:numRef>
              <c:f>'Ark1'!$B$2:$B$28</c:f>
              <c:numCache>
                <c:formatCode>0</c:formatCode>
                <c:ptCount val="27"/>
                <c:pt idx="0">
                  <c:v>58.5</c:v>
                </c:pt>
                <c:pt idx="1">
                  <c:v>62.4</c:v>
                </c:pt>
                <c:pt idx="2">
                  <c:v>67.8</c:v>
                </c:pt>
                <c:pt idx="3">
                  <c:v>62.5</c:v>
                </c:pt>
                <c:pt idx="4">
                  <c:v>64</c:v>
                </c:pt>
                <c:pt idx="5">
                  <c:v>63.8</c:v>
                </c:pt>
                <c:pt idx="6">
                  <c:v>64.900000000000006</c:v>
                </c:pt>
                <c:pt idx="7">
                  <c:v>65.599999999999994</c:v>
                </c:pt>
                <c:pt idx="8">
                  <c:v>63</c:v>
                </c:pt>
                <c:pt idx="9">
                  <c:v>62.830182799946726</c:v>
                </c:pt>
                <c:pt idx="10">
                  <c:v>62.83447457640321</c:v>
                </c:pt>
                <c:pt idx="11">
                  <c:v>65.729696886088533</c:v>
                </c:pt>
                <c:pt idx="12">
                  <c:v>65.851762385927969</c:v>
                </c:pt>
                <c:pt idx="13">
                  <c:v>63.511121811434158</c:v>
                </c:pt>
                <c:pt idx="14">
                  <c:v>66.900000000000006</c:v>
                </c:pt>
                <c:pt idx="15">
                  <c:v>62.2</c:v>
                </c:pt>
                <c:pt idx="16">
                  <c:v>69.099999999999994</c:v>
                </c:pt>
                <c:pt idx="17">
                  <c:v>62.2</c:v>
                </c:pt>
                <c:pt idx="18">
                  <c:v>64.599999999999994</c:v>
                </c:pt>
                <c:pt idx="19">
                  <c:v>63.5</c:v>
                </c:pt>
                <c:pt idx="20">
                  <c:v>64</c:v>
                </c:pt>
                <c:pt idx="21">
                  <c:v>66.400000000000006</c:v>
                </c:pt>
                <c:pt idx="22">
                  <c:v>67.099999999999994</c:v>
                </c:pt>
                <c:pt idx="23">
                  <c:v>64.400000000000006</c:v>
                </c:pt>
                <c:pt idx="24">
                  <c:v>62.6</c:v>
                </c:pt>
                <c:pt idx="25">
                  <c:v>64.400000000000006</c:v>
                </c:pt>
                <c:pt idx="26">
                  <c:v>64.5</c:v>
                </c:pt>
              </c:numCache>
            </c:numRef>
          </c:val>
        </c:ser>
        <c:dLbls>
          <c:showLegendKey val="0"/>
          <c:showVal val="0"/>
          <c:showCatName val="0"/>
          <c:showSerName val="0"/>
          <c:showPercent val="0"/>
          <c:showBubbleSize val="0"/>
        </c:dLbls>
        <c:gapWidth val="50"/>
        <c:axId val="246280192"/>
        <c:axId val="246281728"/>
      </c:barChart>
      <c:catAx>
        <c:axId val="246280192"/>
        <c:scaling>
          <c:orientation val="maxMin"/>
        </c:scaling>
        <c:delete val="0"/>
        <c:axPos val="l"/>
        <c:majorTickMark val="out"/>
        <c:minorTickMark val="none"/>
        <c:tickLblPos val="nextTo"/>
        <c:txPr>
          <a:bodyPr/>
          <a:lstStyle/>
          <a:p>
            <a:pPr>
              <a:defRPr sz="800"/>
            </a:pPr>
            <a:endParaRPr lang="nb-NO"/>
          </a:p>
        </c:txPr>
        <c:crossAx val="246281728"/>
        <c:crosses val="autoZero"/>
        <c:auto val="1"/>
        <c:lblAlgn val="ctr"/>
        <c:lblOffset val="100"/>
        <c:tickLblSkip val="1"/>
        <c:noMultiLvlLbl val="0"/>
      </c:catAx>
      <c:valAx>
        <c:axId val="246281728"/>
        <c:scaling>
          <c:orientation val="minMax"/>
          <c:max val="100"/>
          <c:min val="0"/>
        </c:scaling>
        <c:delete val="0"/>
        <c:axPos val="t"/>
        <c:numFmt formatCode="0" sourceLinked="1"/>
        <c:majorTickMark val="out"/>
        <c:minorTickMark val="none"/>
        <c:tickLblPos val="nextTo"/>
        <c:txPr>
          <a:bodyPr/>
          <a:lstStyle/>
          <a:p>
            <a:pPr>
              <a:defRPr sz="800"/>
            </a:pPr>
            <a:endParaRPr lang="nb-NO"/>
          </a:p>
        </c:txPr>
        <c:crossAx val="246280192"/>
        <c:crosses val="autoZero"/>
        <c:crossBetween val="between"/>
        <c:majorUnit val="20"/>
        <c:minorUnit val="20"/>
      </c:valAx>
    </c:plotArea>
    <c:plotVisOnly val="1"/>
    <c:dispBlanksAs val="gap"/>
    <c:showDLblsOverMax val="0"/>
  </c:chart>
  <c:txPr>
    <a:bodyPr/>
    <a:lstStyle/>
    <a:p>
      <a:pPr>
        <a:defRPr sz="1800"/>
      </a:pPr>
      <a:endParaRPr lang="nb-NO"/>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pPr>
            <a:r>
              <a:rPr lang="nb-NO" sz="1000" b="1" i="0" u="none" strike="noStrike" baseline="0" dirty="0" smtClean="0">
                <a:effectLst/>
              </a:rPr>
              <a:t>Hvordan trives du som student ved din utdanningsinstitusjon? </a:t>
            </a:r>
            <a:r>
              <a:rPr lang="nb-NO" sz="1000" b="1" i="0" u="none" strike="noStrike" baseline="0" dirty="0" err="1" smtClean="0">
                <a:effectLst/>
              </a:rPr>
              <a:t>Skalagj.snitt</a:t>
            </a:r>
            <a:r>
              <a:rPr lang="nb-NO" sz="1000" b="1" i="0" u="none" strike="noStrike" baseline="0" dirty="0" smtClean="0">
                <a:effectLst/>
              </a:rPr>
              <a:t> 0-100</a:t>
            </a:r>
            <a:endParaRPr lang="nb-NO" sz="1000" dirty="0"/>
          </a:p>
        </c:rich>
      </c:tx>
      <c:layout/>
      <c:overlay val="1"/>
    </c:title>
    <c:autoTitleDeleted val="0"/>
    <c:plotArea>
      <c:layout>
        <c:manualLayout>
          <c:layoutTarget val="inner"/>
          <c:xMode val="edge"/>
          <c:yMode val="edge"/>
          <c:x val="0.17956676509186351"/>
          <c:y val="0.13539961203141171"/>
          <c:w val="0.7679854002624672"/>
          <c:h val="0.82454745525350981"/>
        </c:manualLayout>
      </c:layout>
      <c:barChart>
        <c:barDir val="bar"/>
        <c:grouping val="clustered"/>
        <c:varyColors val="0"/>
        <c:ser>
          <c:idx val="0"/>
          <c:order val="0"/>
          <c:tx>
            <c:strRef>
              <c:f>'Ark1'!$B$1</c:f>
              <c:strCache>
                <c:ptCount val="1"/>
                <c:pt idx="0">
                  <c:v>Kolonne1</c:v>
                </c:pt>
              </c:strCache>
            </c:strRef>
          </c:tx>
          <c:spPr>
            <a:solidFill>
              <a:schemeClr val="accent4">
                <a:lumMod val="60000"/>
                <a:lumOff val="40000"/>
              </a:schemeClr>
            </a:solidFill>
          </c:spPr>
          <c:invertIfNegative val="0"/>
          <c:dLbls>
            <c:txPr>
              <a:bodyPr/>
              <a:lstStyle/>
              <a:p>
                <a:pPr>
                  <a:defRPr sz="800" b="1">
                    <a:solidFill>
                      <a:schemeClr val="tx1"/>
                    </a:solidFill>
                  </a:defRPr>
                </a:pPr>
                <a:endParaRPr lang="nb-NO"/>
              </a:p>
            </c:txPr>
            <c:dLblPos val="outEnd"/>
            <c:showLegendKey val="0"/>
            <c:showVal val="1"/>
            <c:showCatName val="0"/>
            <c:showSerName val="0"/>
            <c:showPercent val="0"/>
            <c:showBubbleSize val="0"/>
            <c:showLeaderLines val="0"/>
          </c:dLbls>
          <c:cat>
            <c:strRef>
              <c:f>'Ark1'!$A$2:$A$15</c:f>
              <c:strCache>
                <c:ptCount val="14"/>
                <c:pt idx="0">
                  <c:v>Kvinne</c:v>
                </c:pt>
                <c:pt idx="1">
                  <c:v>Mann</c:v>
                </c:pt>
                <c:pt idx="2">
                  <c:v>- 20 år</c:v>
                </c:pt>
                <c:pt idx="3">
                  <c:v>21-22 år</c:v>
                </c:pt>
                <c:pt idx="4">
                  <c:v>23-25 år</c:v>
                </c:pt>
                <c:pt idx="5">
                  <c:v>26-28 år</c:v>
                </c:pt>
                <c:pt idx="6">
                  <c:v>29 år +</c:v>
                </c:pt>
                <c:pt idx="7">
                  <c:v>Innflytter</c:v>
                </c:pt>
                <c:pt idx="8">
                  <c:v>Fra stedet</c:v>
                </c:pt>
                <c:pt idx="9">
                  <c:v>Gift/samboer</c:v>
                </c:pt>
                <c:pt idx="10">
                  <c:v>Kjæreste</c:v>
                </c:pt>
                <c:pt idx="11">
                  <c:v>Singel</c:v>
                </c:pt>
                <c:pt idx="12">
                  <c:v>Ikke barn</c:v>
                </c:pt>
                <c:pt idx="13">
                  <c:v>Barn</c:v>
                </c:pt>
              </c:strCache>
            </c:strRef>
          </c:cat>
          <c:val>
            <c:numRef>
              <c:f>'Ark1'!$B$2:$B$15</c:f>
              <c:numCache>
                <c:formatCode>0</c:formatCode>
                <c:ptCount val="14"/>
                <c:pt idx="0">
                  <c:v>79.3</c:v>
                </c:pt>
                <c:pt idx="1">
                  <c:v>77</c:v>
                </c:pt>
                <c:pt idx="2">
                  <c:v>77.680936842356545</c:v>
                </c:pt>
                <c:pt idx="3">
                  <c:v>78.530620103038771</c:v>
                </c:pt>
                <c:pt idx="4">
                  <c:v>80.066106958260633</c:v>
                </c:pt>
                <c:pt idx="5">
                  <c:v>76.560545743274375</c:v>
                </c:pt>
                <c:pt idx="6">
                  <c:v>65.50384695645856</c:v>
                </c:pt>
                <c:pt idx="7">
                  <c:v>78.7</c:v>
                </c:pt>
                <c:pt idx="8">
                  <c:v>75.5</c:v>
                </c:pt>
                <c:pt idx="9">
                  <c:v>76.8</c:v>
                </c:pt>
                <c:pt idx="10">
                  <c:v>80.3</c:v>
                </c:pt>
                <c:pt idx="11">
                  <c:v>78.099999999999994</c:v>
                </c:pt>
                <c:pt idx="12">
                  <c:v>78.400000000000006</c:v>
                </c:pt>
                <c:pt idx="13">
                  <c:v>71.599999999999994</c:v>
                </c:pt>
              </c:numCache>
            </c:numRef>
          </c:val>
        </c:ser>
        <c:dLbls>
          <c:showLegendKey val="0"/>
          <c:showVal val="0"/>
          <c:showCatName val="0"/>
          <c:showSerName val="0"/>
          <c:showPercent val="0"/>
          <c:showBubbleSize val="0"/>
        </c:dLbls>
        <c:gapWidth val="50"/>
        <c:axId val="232422016"/>
        <c:axId val="232423808"/>
      </c:barChart>
      <c:catAx>
        <c:axId val="232422016"/>
        <c:scaling>
          <c:orientation val="maxMin"/>
        </c:scaling>
        <c:delete val="0"/>
        <c:axPos val="l"/>
        <c:majorTickMark val="out"/>
        <c:minorTickMark val="none"/>
        <c:tickLblPos val="nextTo"/>
        <c:txPr>
          <a:bodyPr/>
          <a:lstStyle/>
          <a:p>
            <a:pPr>
              <a:defRPr sz="800"/>
            </a:pPr>
            <a:endParaRPr lang="nb-NO"/>
          </a:p>
        </c:txPr>
        <c:crossAx val="232423808"/>
        <c:crosses val="autoZero"/>
        <c:auto val="1"/>
        <c:lblAlgn val="ctr"/>
        <c:lblOffset val="100"/>
        <c:noMultiLvlLbl val="0"/>
      </c:catAx>
      <c:valAx>
        <c:axId val="232423808"/>
        <c:scaling>
          <c:orientation val="minMax"/>
          <c:max val="100"/>
          <c:min val="0"/>
        </c:scaling>
        <c:delete val="0"/>
        <c:axPos val="t"/>
        <c:numFmt formatCode="0" sourceLinked="1"/>
        <c:majorTickMark val="out"/>
        <c:minorTickMark val="none"/>
        <c:tickLblPos val="nextTo"/>
        <c:txPr>
          <a:bodyPr/>
          <a:lstStyle/>
          <a:p>
            <a:pPr>
              <a:defRPr sz="800"/>
            </a:pPr>
            <a:endParaRPr lang="nb-NO"/>
          </a:p>
        </c:txPr>
        <c:crossAx val="232422016"/>
        <c:crosses val="autoZero"/>
        <c:crossBetween val="between"/>
        <c:majorUnit val="20"/>
        <c:minorUnit val="20"/>
      </c:valAx>
    </c:plotArea>
    <c:plotVisOnly val="1"/>
    <c:dispBlanksAs val="gap"/>
    <c:showDLblsOverMax val="0"/>
  </c:chart>
  <c:txPr>
    <a:bodyPr/>
    <a:lstStyle/>
    <a:p>
      <a:pPr>
        <a:defRPr sz="1800"/>
      </a:pPr>
      <a:endParaRPr lang="nb-NO"/>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a:defRPr/>
            </a:pPr>
            <a:r>
              <a:rPr lang="nb-NO" sz="1000" dirty="0"/>
              <a:t>Hvilken betydning har faktorene nedenfor for din trivsel som student …? </a:t>
            </a:r>
            <a:r>
              <a:rPr lang="nb-NO" sz="1000" dirty="0" smtClean="0"/>
              <a:t>Studienes jobbrelevans. </a:t>
            </a:r>
            <a:r>
              <a:rPr lang="nb-NO" sz="1000" dirty="0" err="1" smtClean="0"/>
              <a:t>Skalagj.snitt</a:t>
            </a:r>
            <a:r>
              <a:rPr lang="nb-NO" sz="1000" dirty="0" smtClean="0"/>
              <a:t> </a:t>
            </a:r>
            <a:r>
              <a:rPr lang="nb-NO" sz="1000" dirty="0"/>
              <a:t>0-100</a:t>
            </a:r>
          </a:p>
          <a:p>
            <a:pPr algn="ctr">
              <a:defRPr/>
            </a:pPr>
            <a:r>
              <a:rPr lang="nb-NO" dirty="0"/>
              <a:t> </a:t>
            </a:r>
          </a:p>
        </c:rich>
      </c:tx>
      <c:layout>
        <c:manualLayout>
          <c:xMode val="edge"/>
          <c:yMode val="edge"/>
          <c:x val="0.15068405770356966"/>
          <c:y val="0"/>
        </c:manualLayout>
      </c:layout>
      <c:overlay val="1"/>
    </c:title>
    <c:autoTitleDeleted val="0"/>
    <c:plotArea>
      <c:layout>
        <c:manualLayout>
          <c:layoutTarget val="inner"/>
          <c:xMode val="edge"/>
          <c:yMode val="edge"/>
          <c:x val="0.17956676509186351"/>
          <c:y val="0.2008823850405887"/>
          <c:w val="0.7679854002624672"/>
          <c:h val="0.75906454123511558"/>
        </c:manualLayout>
      </c:layout>
      <c:barChart>
        <c:barDir val="bar"/>
        <c:grouping val="clustered"/>
        <c:varyColors val="0"/>
        <c:ser>
          <c:idx val="0"/>
          <c:order val="0"/>
          <c:tx>
            <c:strRef>
              <c:f>'Ark1'!$B$1</c:f>
              <c:strCache>
                <c:ptCount val="1"/>
                <c:pt idx="0">
                  <c:v>Stor positiv betydning </c:v>
                </c:pt>
              </c:strCache>
            </c:strRef>
          </c:tx>
          <c:spPr>
            <a:solidFill>
              <a:schemeClr val="accent4">
                <a:lumMod val="60000"/>
                <a:lumOff val="40000"/>
              </a:schemeClr>
            </a:solidFill>
          </c:spPr>
          <c:invertIfNegative val="0"/>
          <c:dLbls>
            <c:txPr>
              <a:bodyPr/>
              <a:lstStyle/>
              <a:p>
                <a:pPr>
                  <a:defRPr sz="800" b="1">
                    <a:solidFill>
                      <a:schemeClr val="tx1"/>
                    </a:solidFill>
                  </a:defRPr>
                </a:pPr>
                <a:endParaRPr lang="nb-NO"/>
              </a:p>
            </c:txPr>
            <c:dLblPos val="outEnd"/>
            <c:showLegendKey val="0"/>
            <c:showVal val="1"/>
            <c:showCatName val="0"/>
            <c:showSerName val="0"/>
            <c:showPercent val="0"/>
            <c:showBubbleSize val="0"/>
            <c:showLeaderLines val="0"/>
          </c:dLbls>
          <c:cat>
            <c:strRef>
              <c:f>'Ark1'!$A$2:$A$12</c:f>
              <c:strCache>
                <c:ptCount val="11"/>
                <c:pt idx="0">
                  <c:v>Totalt</c:v>
                </c:pt>
                <c:pt idx="1">
                  <c:v>Universitet</c:v>
                </c:pt>
                <c:pt idx="2">
                  <c:v>Høgskole</c:v>
                </c:pt>
                <c:pt idx="4">
                  <c:v>UiO</c:v>
                </c:pt>
                <c:pt idx="5">
                  <c:v>NTNU</c:v>
                </c:pt>
                <c:pt idx="6">
                  <c:v>UiS</c:v>
                </c:pt>
                <c:pt idx="7">
                  <c:v>UMB</c:v>
                </c:pt>
                <c:pt idx="8">
                  <c:v>HiH</c:v>
                </c:pt>
                <c:pt idx="9">
                  <c:v>HiNesna</c:v>
                </c:pt>
                <c:pt idx="10">
                  <c:v>Haraldspl.</c:v>
                </c:pt>
              </c:strCache>
            </c:strRef>
          </c:cat>
          <c:val>
            <c:numRef>
              <c:f>'Ark1'!$B$2:$B$12</c:f>
              <c:numCache>
                <c:formatCode>0</c:formatCode>
                <c:ptCount val="11"/>
                <c:pt idx="0">
                  <c:v>77.400000000000006</c:v>
                </c:pt>
                <c:pt idx="1">
                  <c:v>77.3</c:v>
                </c:pt>
                <c:pt idx="2">
                  <c:v>84.2</c:v>
                </c:pt>
                <c:pt idx="4">
                  <c:v>74.400000000000006</c:v>
                </c:pt>
                <c:pt idx="5">
                  <c:v>78.5</c:v>
                </c:pt>
                <c:pt idx="6">
                  <c:v>80.599999999999994</c:v>
                </c:pt>
                <c:pt idx="7">
                  <c:v>78.7</c:v>
                </c:pt>
                <c:pt idx="8">
                  <c:v>82.3</c:v>
                </c:pt>
                <c:pt idx="9">
                  <c:v>89.8</c:v>
                </c:pt>
                <c:pt idx="10">
                  <c:v>87.1</c:v>
                </c:pt>
              </c:numCache>
            </c:numRef>
          </c:val>
        </c:ser>
        <c:dLbls>
          <c:showLegendKey val="0"/>
          <c:showVal val="0"/>
          <c:showCatName val="0"/>
          <c:showSerName val="0"/>
          <c:showPercent val="0"/>
          <c:showBubbleSize val="0"/>
        </c:dLbls>
        <c:gapWidth val="50"/>
        <c:axId val="250232192"/>
        <c:axId val="250315904"/>
      </c:barChart>
      <c:catAx>
        <c:axId val="250232192"/>
        <c:scaling>
          <c:orientation val="maxMin"/>
        </c:scaling>
        <c:delete val="0"/>
        <c:axPos val="l"/>
        <c:majorTickMark val="out"/>
        <c:minorTickMark val="none"/>
        <c:tickLblPos val="nextTo"/>
        <c:txPr>
          <a:bodyPr/>
          <a:lstStyle/>
          <a:p>
            <a:pPr>
              <a:defRPr sz="1000"/>
            </a:pPr>
            <a:endParaRPr lang="nb-NO"/>
          </a:p>
        </c:txPr>
        <c:crossAx val="250315904"/>
        <c:crosses val="autoZero"/>
        <c:auto val="1"/>
        <c:lblAlgn val="ctr"/>
        <c:lblOffset val="100"/>
        <c:noMultiLvlLbl val="0"/>
      </c:catAx>
      <c:valAx>
        <c:axId val="250315904"/>
        <c:scaling>
          <c:orientation val="minMax"/>
          <c:max val="100"/>
          <c:min val="0"/>
        </c:scaling>
        <c:delete val="0"/>
        <c:axPos val="t"/>
        <c:numFmt formatCode="0" sourceLinked="1"/>
        <c:majorTickMark val="out"/>
        <c:minorTickMark val="none"/>
        <c:tickLblPos val="nextTo"/>
        <c:txPr>
          <a:bodyPr/>
          <a:lstStyle/>
          <a:p>
            <a:pPr>
              <a:defRPr sz="800"/>
            </a:pPr>
            <a:endParaRPr lang="nb-NO"/>
          </a:p>
        </c:txPr>
        <c:crossAx val="250232192"/>
        <c:crosses val="autoZero"/>
        <c:crossBetween val="between"/>
        <c:majorUnit val="20"/>
        <c:minorUnit val="20"/>
      </c:valAx>
    </c:plotArea>
    <c:plotVisOnly val="1"/>
    <c:dispBlanksAs val="gap"/>
    <c:showDLblsOverMax val="0"/>
  </c:chart>
  <c:txPr>
    <a:bodyPr/>
    <a:lstStyle/>
    <a:p>
      <a:pPr>
        <a:defRPr sz="1800"/>
      </a:pPr>
      <a:endParaRPr lang="nb-NO"/>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marL="0" marR="0" indent="0" algn="l" defTabSz="914400" rtl="0" eaLnBrk="1" fontAlgn="auto" latinLnBrk="0" hangingPunct="1">
              <a:lnSpc>
                <a:spcPct val="100000"/>
              </a:lnSpc>
              <a:spcBef>
                <a:spcPts val="0"/>
              </a:spcBef>
              <a:spcAft>
                <a:spcPts val="0"/>
              </a:spcAft>
              <a:buClrTx/>
              <a:buSzTx/>
              <a:buFontTx/>
              <a:buNone/>
              <a:tabLst/>
              <a:defRPr sz="2160" b="1" i="0" u="none" strike="noStrike" kern="1200" baseline="0">
                <a:solidFill>
                  <a:srgbClr val="000000"/>
                </a:solidFill>
                <a:latin typeface="+mn-lt"/>
                <a:ea typeface="+mn-ea"/>
                <a:cs typeface="+mn-cs"/>
              </a:defRPr>
            </a:pPr>
            <a:r>
              <a:rPr lang="nb-NO" sz="1000" b="1" i="0" baseline="0" dirty="0" smtClean="0">
                <a:effectLst/>
              </a:rPr>
              <a:t>Hvilken betydning har faktorene nedenfor for din trivsel som student …</a:t>
            </a:r>
            <a:r>
              <a:rPr lang="nb-NO" sz="1000" b="1" i="0" u="none" strike="noStrike" baseline="0" dirty="0" smtClean="0">
                <a:effectLst/>
              </a:rPr>
              <a:t>? Studienes jobbrelevans</a:t>
            </a:r>
            <a:r>
              <a:rPr lang="nb-NO" sz="1000" b="1" i="0" baseline="0" dirty="0" smtClean="0">
                <a:effectLst/>
              </a:rPr>
              <a:t>. </a:t>
            </a:r>
            <a:r>
              <a:rPr lang="nb-NO" sz="1000" b="1" i="0" baseline="0" dirty="0" err="1" smtClean="0">
                <a:effectLst/>
              </a:rPr>
              <a:t>Skalagj.snitt</a:t>
            </a:r>
            <a:r>
              <a:rPr lang="nb-NO" sz="1000" b="1" i="0" baseline="0" dirty="0" smtClean="0">
                <a:effectLst/>
              </a:rPr>
              <a:t> 0-100</a:t>
            </a:r>
            <a:endParaRPr lang="nb-NO" sz="1000"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sz="2160" b="1" i="0" u="none" strike="noStrike" kern="1200" baseline="0">
                <a:solidFill>
                  <a:srgbClr val="000000"/>
                </a:solidFill>
                <a:latin typeface="+mn-lt"/>
                <a:ea typeface="+mn-ea"/>
                <a:cs typeface="+mn-cs"/>
              </a:defRPr>
            </a:pPr>
            <a:endParaRPr lang="nb-NO" sz="800" dirty="0"/>
          </a:p>
        </c:rich>
      </c:tx>
      <c:layout/>
      <c:overlay val="1"/>
    </c:title>
    <c:autoTitleDeleted val="0"/>
    <c:plotArea>
      <c:layout>
        <c:manualLayout>
          <c:layoutTarget val="inner"/>
          <c:xMode val="edge"/>
          <c:yMode val="edge"/>
          <c:x val="0.3208387726563614"/>
          <c:y val="0.1708104340618716"/>
          <c:w val="0.62671334040476223"/>
          <c:h val="0.79738465595757801"/>
        </c:manualLayout>
      </c:layout>
      <c:barChart>
        <c:barDir val="bar"/>
        <c:grouping val="clustered"/>
        <c:varyColors val="0"/>
        <c:ser>
          <c:idx val="0"/>
          <c:order val="0"/>
          <c:tx>
            <c:strRef>
              <c:f>'Ark1'!$B$1</c:f>
              <c:strCache>
                <c:ptCount val="1"/>
                <c:pt idx="0">
                  <c:v>3 ganger i uka eller mer</c:v>
                </c:pt>
              </c:strCache>
            </c:strRef>
          </c:tx>
          <c:spPr>
            <a:solidFill>
              <a:schemeClr val="accent4">
                <a:lumMod val="60000"/>
                <a:lumOff val="40000"/>
              </a:schemeClr>
            </a:solidFill>
          </c:spPr>
          <c:invertIfNegative val="0"/>
          <c:dLbls>
            <c:txPr>
              <a:bodyPr/>
              <a:lstStyle/>
              <a:p>
                <a:pPr>
                  <a:defRPr sz="800" b="1">
                    <a:solidFill>
                      <a:schemeClr val="tx1"/>
                    </a:solidFill>
                  </a:defRPr>
                </a:pPr>
                <a:endParaRPr lang="nb-NO"/>
              </a:p>
            </c:txPr>
            <c:dLblPos val="outEnd"/>
            <c:showLegendKey val="0"/>
            <c:showVal val="1"/>
            <c:showCatName val="0"/>
            <c:showSerName val="0"/>
            <c:showPercent val="0"/>
            <c:showBubbleSize val="0"/>
            <c:showLeaderLines val="0"/>
          </c:dLbls>
          <c:cat>
            <c:strRef>
              <c:f>'Ark1'!$A$2:$A$28</c:f>
              <c:strCache>
                <c:ptCount val="27"/>
                <c:pt idx="0">
                  <c:v>AB</c:v>
                </c:pt>
                <c:pt idx="1">
                  <c:v>DMF</c:v>
                </c:pt>
                <c:pt idx="2">
                  <c:v>HF</c:v>
                </c:pt>
                <c:pt idx="3">
                  <c:v>IME</c:v>
                </c:pt>
                <c:pt idx="4">
                  <c:v>IVT</c:v>
                </c:pt>
                <c:pt idx="5">
                  <c:v>NT</c:v>
                </c:pt>
                <c:pt idx="6">
                  <c:v>SVT</c:v>
                </c:pt>
                <c:pt idx="7">
                  <c:v>Kvinne</c:v>
                </c:pt>
                <c:pt idx="8">
                  <c:v>Mann</c:v>
                </c:pt>
                <c:pt idx="9">
                  <c:v>- 20 år</c:v>
                </c:pt>
                <c:pt idx="10">
                  <c:v>21-22 år</c:v>
                </c:pt>
                <c:pt idx="11">
                  <c:v>23-25 år</c:v>
                </c:pt>
                <c:pt idx="12">
                  <c:v>26-28 år</c:v>
                </c:pt>
                <c:pt idx="13">
                  <c:v>29 år +</c:v>
                </c:pt>
                <c:pt idx="14">
                  <c:v>Bachelor</c:v>
                </c:pt>
                <c:pt idx="15">
                  <c:v>Int. M./prof.</c:v>
                </c:pt>
                <c:pt idx="16">
                  <c:v>Master</c:v>
                </c:pt>
                <c:pt idx="17">
                  <c:v>Annet</c:v>
                </c:pt>
                <c:pt idx="18">
                  <c:v>Førstevalg</c:v>
                </c:pt>
                <c:pt idx="19">
                  <c:v>Ikke førstevalg</c:v>
                </c:pt>
                <c:pt idx="20">
                  <c:v>Innflytter</c:v>
                </c:pt>
                <c:pt idx="21">
                  <c:v>Fra stedet</c:v>
                </c:pt>
                <c:pt idx="22">
                  <c:v>Gift/samboer</c:v>
                </c:pt>
                <c:pt idx="23">
                  <c:v>Kjæreste</c:v>
                </c:pt>
                <c:pt idx="24">
                  <c:v>Singel</c:v>
                </c:pt>
                <c:pt idx="25">
                  <c:v>Ikke barn</c:v>
                </c:pt>
                <c:pt idx="26">
                  <c:v>Barn</c:v>
                </c:pt>
              </c:strCache>
            </c:strRef>
          </c:cat>
          <c:val>
            <c:numRef>
              <c:f>'Ark1'!$B$2:$B$28</c:f>
              <c:numCache>
                <c:formatCode>0</c:formatCode>
                <c:ptCount val="27"/>
                <c:pt idx="0">
                  <c:v>76.900000000000006</c:v>
                </c:pt>
                <c:pt idx="1">
                  <c:v>88.2</c:v>
                </c:pt>
                <c:pt idx="2">
                  <c:v>69.599999999999994</c:v>
                </c:pt>
                <c:pt idx="3">
                  <c:v>82.2</c:v>
                </c:pt>
                <c:pt idx="4">
                  <c:v>83.3</c:v>
                </c:pt>
                <c:pt idx="5">
                  <c:v>75.5</c:v>
                </c:pt>
                <c:pt idx="6">
                  <c:v>77.7</c:v>
                </c:pt>
                <c:pt idx="7">
                  <c:v>80</c:v>
                </c:pt>
                <c:pt idx="8">
                  <c:v>76.8</c:v>
                </c:pt>
                <c:pt idx="9">
                  <c:v>76.371862754479906</c:v>
                </c:pt>
                <c:pt idx="10">
                  <c:v>77.651392298331018</c:v>
                </c:pt>
                <c:pt idx="11">
                  <c:v>79.673002817165113</c:v>
                </c:pt>
                <c:pt idx="12">
                  <c:v>80.133275538024293</c:v>
                </c:pt>
                <c:pt idx="13">
                  <c:v>77.598913886733868</c:v>
                </c:pt>
                <c:pt idx="14">
                  <c:v>69.2</c:v>
                </c:pt>
                <c:pt idx="15">
                  <c:v>82.9</c:v>
                </c:pt>
                <c:pt idx="16">
                  <c:v>76.7</c:v>
                </c:pt>
                <c:pt idx="17">
                  <c:v>76.400000000000006</c:v>
                </c:pt>
                <c:pt idx="18">
                  <c:v>79</c:v>
                </c:pt>
                <c:pt idx="19">
                  <c:v>76.599999999999994</c:v>
                </c:pt>
                <c:pt idx="20">
                  <c:v>78.900000000000006</c:v>
                </c:pt>
                <c:pt idx="21">
                  <c:v>75.5</c:v>
                </c:pt>
                <c:pt idx="22">
                  <c:v>80.900000000000006</c:v>
                </c:pt>
                <c:pt idx="23">
                  <c:v>78.900000000000006</c:v>
                </c:pt>
                <c:pt idx="24">
                  <c:v>77.099999999999994</c:v>
                </c:pt>
                <c:pt idx="25">
                  <c:v>78.400000000000006</c:v>
                </c:pt>
                <c:pt idx="26">
                  <c:v>83</c:v>
                </c:pt>
              </c:numCache>
            </c:numRef>
          </c:val>
        </c:ser>
        <c:dLbls>
          <c:showLegendKey val="0"/>
          <c:showVal val="0"/>
          <c:showCatName val="0"/>
          <c:showSerName val="0"/>
          <c:showPercent val="0"/>
          <c:showBubbleSize val="0"/>
        </c:dLbls>
        <c:gapWidth val="50"/>
        <c:axId val="246248960"/>
        <c:axId val="246250496"/>
      </c:barChart>
      <c:catAx>
        <c:axId val="246248960"/>
        <c:scaling>
          <c:orientation val="maxMin"/>
        </c:scaling>
        <c:delete val="0"/>
        <c:axPos val="l"/>
        <c:majorTickMark val="out"/>
        <c:minorTickMark val="none"/>
        <c:tickLblPos val="nextTo"/>
        <c:txPr>
          <a:bodyPr/>
          <a:lstStyle/>
          <a:p>
            <a:pPr>
              <a:defRPr sz="800"/>
            </a:pPr>
            <a:endParaRPr lang="nb-NO"/>
          </a:p>
        </c:txPr>
        <c:crossAx val="246250496"/>
        <c:crosses val="autoZero"/>
        <c:auto val="1"/>
        <c:lblAlgn val="ctr"/>
        <c:lblOffset val="100"/>
        <c:tickLblSkip val="1"/>
        <c:noMultiLvlLbl val="0"/>
      </c:catAx>
      <c:valAx>
        <c:axId val="246250496"/>
        <c:scaling>
          <c:orientation val="minMax"/>
          <c:max val="100"/>
          <c:min val="0"/>
        </c:scaling>
        <c:delete val="0"/>
        <c:axPos val="t"/>
        <c:numFmt formatCode="0" sourceLinked="1"/>
        <c:majorTickMark val="out"/>
        <c:minorTickMark val="none"/>
        <c:tickLblPos val="nextTo"/>
        <c:txPr>
          <a:bodyPr/>
          <a:lstStyle/>
          <a:p>
            <a:pPr>
              <a:defRPr sz="800"/>
            </a:pPr>
            <a:endParaRPr lang="nb-NO"/>
          </a:p>
        </c:txPr>
        <c:crossAx val="246248960"/>
        <c:crosses val="autoZero"/>
        <c:crossBetween val="between"/>
        <c:majorUnit val="20"/>
        <c:minorUnit val="20"/>
      </c:valAx>
    </c:plotArea>
    <c:plotVisOnly val="1"/>
    <c:dispBlanksAs val="gap"/>
    <c:showDLblsOverMax val="0"/>
  </c:chart>
  <c:txPr>
    <a:bodyPr/>
    <a:lstStyle/>
    <a:p>
      <a:pPr>
        <a:defRPr sz="1800"/>
      </a:pPr>
      <a:endParaRPr lang="nb-NO"/>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a:defRPr/>
            </a:pPr>
            <a:r>
              <a:rPr lang="nb-NO" sz="1000" dirty="0"/>
              <a:t>Hvilken betydning har faktorene nedenfor for din trivsel som student …? </a:t>
            </a:r>
            <a:r>
              <a:rPr lang="nb-NO" sz="1000" dirty="0" smtClean="0"/>
              <a:t>Din fysiske helse.</a:t>
            </a:r>
            <a:r>
              <a:rPr lang="nb-NO" sz="1000" baseline="0" dirty="0" smtClean="0"/>
              <a:t> </a:t>
            </a:r>
            <a:r>
              <a:rPr lang="nb-NO" sz="1000" dirty="0" err="1" smtClean="0"/>
              <a:t>Skalagj.snitt</a:t>
            </a:r>
            <a:r>
              <a:rPr lang="nb-NO" sz="1000" dirty="0" smtClean="0"/>
              <a:t> </a:t>
            </a:r>
            <a:r>
              <a:rPr lang="nb-NO" sz="1000" dirty="0"/>
              <a:t>0-100</a:t>
            </a:r>
          </a:p>
          <a:p>
            <a:pPr algn="ctr">
              <a:defRPr/>
            </a:pPr>
            <a:r>
              <a:rPr lang="nb-NO" dirty="0"/>
              <a:t> </a:t>
            </a:r>
          </a:p>
        </c:rich>
      </c:tx>
      <c:layout>
        <c:manualLayout>
          <c:xMode val="edge"/>
          <c:yMode val="edge"/>
          <c:x val="0.15068405770356966"/>
          <c:y val="0"/>
        </c:manualLayout>
      </c:layout>
      <c:overlay val="1"/>
    </c:title>
    <c:autoTitleDeleted val="0"/>
    <c:plotArea>
      <c:layout>
        <c:manualLayout>
          <c:layoutTarget val="inner"/>
          <c:xMode val="edge"/>
          <c:yMode val="edge"/>
          <c:x val="0.17956676509186351"/>
          <c:y val="0.2008823850405887"/>
          <c:w val="0.7679854002624672"/>
          <c:h val="0.75906454123511558"/>
        </c:manualLayout>
      </c:layout>
      <c:barChart>
        <c:barDir val="bar"/>
        <c:grouping val="clustered"/>
        <c:varyColors val="0"/>
        <c:ser>
          <c:idx val="0"/>
          <c:order val="0"/>
          <c:tx>
            <c:strRef>
              <c:f>'Ark1'!$B$1</c:f>
              <c:strCache>
                <c:ptCount val="1"/>
                <c:pt idx="0">
                  <c:v>Stor positiv betydning </c:v>
                </c:pt>
              </c:strCache>
            </c:strRef>
          </c:tx>
          <c:spPr>
            <a:solidFill>
              <a:schemeClr val="accent4">
                <a:lumMod val="60000"/>
                <a:lumOff val="40000"/>
              </a:schemeClr>
            </a:solidFill>
          </c:spPr>
          <c:invertIfNegative val="0"/>
          <c:dLbls>
            <c:txPr>
              <a:bodyPr/>
              <a:lstStyle/>
              <a:p>
                <a:pPr>
                  <a:defRPr sz="800" b="1">
                    <a:solidFill>
                      <a:schemeClr val="tx1"/>
                    </a:solidFill>
                  </a:defRPr>
                </a:pPr>
                <a:endParaRPr lang="nb-NO"/>
              </a:p>
            </c:txPr>
            <c:dLblPos val="outEnd"/>
            <c:showLegendKey val="0"/>
            <c:showVal val="1"/>
            <c:showCatName val="0"/>
            <c:showSerName val="0"/>
            <c:showPercent val="0"/>
            <c:showBubbleSize val="0"/>
            <c:showLeaderLines val="0"/>
          </c:dLbls>
          <c:cat>
            <c:strRef>
              <c:f>'Ark1'!$A$2:$A$12</c:f>
              <c:strCache>
                <c:ptCount val="11"/>
                <c:pt idx="0">
                  <c:v>Totalt</c:v>
                </c:pt>
                <c:pt idx="1">
                  <c:v>Universitet</c:v>
                </c:pt>
                <c:pt idx="2">
                  <c:v>Høgskole</c:v>
                </c:pt>
                <c:pt idx="4">
                  <c:v>UiO</c:v>
                </c:pt>
                <c:pt idx="5">
                  <c:v>NTNU</c:v>
                </c:pt>
                <c:pt idx="6">
                  <c:v>UiS</c:v>
                </c:pt>
                <c:pt idx="7">
                  <c:v>UMB</c:v>
                </c:pt>
                <c:pt idx="8">
                  <c:v>HiH</c:v>
                </c:pt>
                <c:pt idx="9">
                  <c:v>HiNesna</c:v>
                </c:pt>
                <c:pt idx="10">
                  <c:v>Haraldspl.</c:v>
                </c:pt>
              </c:strCache>
            </c:strRef>
          </c:cat>
          <c:val>
            <c:numRef>
              <c:f>'Ark1'!$B$2:$B$12</c:f>
              <c:numCache>
                <c:formatCode>0</c:formatCode>
                <c:ptCount val="11"/>
                <c:pt idx="0">
                  <c:v>76.099999999999994</c:v>
                </c:pt>
                <c:pt idx="1">
                  <c:v>76.099999999999994</c:v>
                </c:pt>
                <c:pt idx="2">
                  <c:v>77.099999999999994</c:v>
                </c:pt>
                <c:pt idx="4">
                  <c:v>75.2</c:v>
                </c:pt>
                <c:pt idx="5">
                  <c:v>77</c:v>
                </c:pt>
                <c:pt idx="6">
                  <c:v>75.900000000000006</c:v>
                </c:pt>
                <c:pt idx="7">
                  <c:v>76.3</c:v>
                </c:pt>
                <c:pt idx="8">
                  <c:v>75.7</c:v>
                </c:pt>
                <c:pt idx="9">
                  <c:v>71.7</c:v>
                </c:pt>
                <c:pt idx="10">
                  <c:v>81.900000000000006</c:v>
                </c:pt>
              </c:numCache>
            </c:numRef>
          </c:val>
        </c:ser>
        <c:dLbls>
          <c:showLegendKey val="0"/>
          <c:showVal val="0"/>
          <c:showCatName val="0"/>
          <c:showSerName val="0"/>
          <c:showPercent val="0"/>
          <c:showBubbleSize val="0"/>
        </c:dLbls>
        <c:gapWidth val="50"/>
        <c:axId val="250848384"/>
        <c:axId val="250849920"/>
      </c:barChart>
      <c:catAx>
        <c:axId val="250848384"/>
        <c:scaling>
          <c:orientation val="maxMin"/>
        </c:scaling>
        <c:delete val="0"/>
        <c:axPos val="l"/>
        <c:majorTickMark val="out"/>
        <c:minorTickMark val="none"/>
        <c:tickLblPos val="nextTo"/>
        <c:txPr>
          <a:bodyPr/>
          <a:lstStyle/>
          <a:p>
            <a:pPr>
              <a:defRPr sz="1000"/>
            </a:pPr>
            <a:endParaRPr lang="nb-NO"/>
          </a:p>
        </c:txPr>
        <c:crossAx val="250849920"/>
        <c:crosses val="autoZero"/>
        <c:auto val="1"/>
        <c:lblAlgn val="ctr"/>
        <c:lblOffset val="100"/>
        <c:noMultiLvlLbl val="0"/>
      </c:catAx>
      <c:valAx>
        <c:axId val="250849920"/>
        <c:scaling>
          <c:orientation val="minMax"/>
          <c:max val="100"/>
          <c:min val="0"/>
        </c:scaling>
        <c:delete val="0"/>
        <c:axPos val="t"/>
        <c:numFmt formatCode="0" sourceLinked="1"/>
        <c:majorTickMark val="out"/>
        <c:minorTickMark val="none"/>
        <c:tickLblPos val="nextTo"/>
        <c:txPr>
          <a:bodyPr/>
          <a:lstStyle/>
          <a:p>
            <a:pPr>
              <a:defRPr sz="800"/>
            </a:pPr>
            <a:endParaRPr lang="nb-NO"/>
          </a:p>
        </c:txPr>
        <c:crossAx val="250848384"/>
        <c:crosses val="autoZero"/>
        <c:crossBetween val="between"/>
        <c:majorUnit val="20"/>
        <c:minorUnit val="20"/>
      </c:valAx>
    </c:plotArea>
    <c:plotVisOnly val="1"/>
    <c:dispBlanksAs val="gap"/>
    <c:showDLblsOverMax val="0"/>
  </c:chart>
  <c:txPr>
    <a:bodyPr/>
    <a:lstStyle/>
    <a:p>
      <a:pPr>
        <a:defRPr sz="1800"/>
      </a:pPr>
      <a:endParaRPr lang="nb-NO"/>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marL="0" marR="0" indent="0" algn="l" defTabSz="914400" rtl="0" eaLnBrk="1" fontAlgn="auto" latinLnBrk="0" hangingPunct="1">
              <a:lnSpc>
                <a:spcPct val="100000"/>
              </a:lnSpc>
              <a:spcBef>
                <a:spcPts val="0"/>
              </a:spcBef>
              <a:spcAft>
                <a:spcPts val="0"/>
              </a:spcAft>
              <a:buClrTx/>
              <a:buSzTx/>
              <a:buFontTx/>
              <a:buNone/>
              <a:tabLst/>
              <a:defRPr sz="2160" b="1" i="0" u="none" strike="noStrike" kern="1200" baseline="0">
                <a:solidFill>
                  <a:srgbClr val="000000"/>
                </a:solidFill>
                <a:latin typeface="+mn-lt"/>
                <a:ea typeface="+mn-ea"/>
                <a:cs typeface="+mn-cs"/>
              </a:defRPr>
            </a:pPr>
            <a:r>
              <a:rPr lang="nb-NO" sz="1000" b="1" i="0" baseline="0" dirty="0" smtClean="0">
                <a:effectLst/>
              </a:rPr>
              <a:t>Hvilken betydning har faktorene nedenfor for din trivsel som student …</a:t>
            </a:r>
            <a:r>
              <a:rPr lang="nb-NO" sz="1000" b="1" i="0" u="none" strike="noStrike" baseline="0" dirty="0" smtClean="0">
                <a:effectLst/>
              </a:rPr>
              <a:t>? Din fysiske helse</a:t>
            </a:r>
            <a:r>
              <a:rPr lang="nb-NO" sz="1000" b="1" i="0" baseline="0" dirty="0" smtClean="0">
                <a:effectLst/>
              </a:rPr>
              <a:t>. </a:t>
            </a:r>
            <a:r>
              <a:rPr lang="nb-NO" sz="1000" b="1" i="0" baseline="0" dirty="0" err="1" smtClean="0">
                <a:effectLst/>
              </a:rPr>
              <a:t>Skalagj.snitt</a:t>
            </a:r>
            <a:r>
              <a:rPr lang="nb-NO" sz="1000" b="1" i="0" baseline="0" dirty="0" smtClean="0">
                <a:effectLst/>
              </a:rPr>
              <a:t> 0-100</a:t>
            </a:r>
            <a:endParaRPr lang="nb-NO" sz="1000"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sz="2160" b="1" i="0" u="none" strike="noStrike" kern="1200" baseline="0">
                <a:solidFill>
                  <a:srgbClr val="000000"/>
                </a:solidFill>
                <a:latin typeface="+mn-lt"/>
                <a:ea typeface="+mn-ea"/>
                <a:cs typeface="+mn-cs"/>
              </a:defRPr>
            </a:pPr>
            <a:endParaRPr lang="nb-NO" sz="800" dirty="0"/>
          </a:p>
        </c:rich>
      </c:tx>
      <c:layout/>
      <c:overlay val="1"/>
    </c:title>
    <c:autoTitleDeleted val="0"/>
    <c:plotArea>
      <c:layout>
        <c:manualLayout>
          <c:layoutTarget val="inner"/>
          <c:xMode val="edge"/>
          <c:yMode val="edge"/>
          <c:x val="0.3208387726563614"/>
          <c:y val="0.1708104340618716"/>
          <c:w val="0.62671334040476223"/>
          <c:h val="0.79738465595757801"/>
        </c:manualLayout>
      </c:layout>
      <c:barChart>
        <c:barDir val="bar"/>
        <c:grouping val="clustered"/>
        <c:varyColors val="0"/>
        <c:ser>
          <c:idx val="0"/>
          <c:order val="0"/>
          <c:tx>
            <c:strRef>
              <c:f>'Ark1'!$B$1</c:f>
              <c:strCache>
                <c:ptCount val="1"/>
                <c:pt idx="0">
                  <c:v>3 ganger i uka eller mer</c:v>
                </c:pt>
              </c:strCache>
            </c:strRef>
          </c:tx>
          <c:spPr>
            <a:solidFill>
              <a:schemeClr val="accent4">
                <a:lumMod val="60000"/>
                <a:lumOff val="40000"/>
              </a:schemeClr>
            </a:solidFill>
          </c:spPr>
          <c:invertIfNegative val="0"/>
          <c:dLbls>
            <c:txPr>
              <a:bodyPr/>
              <a:lstStyle/>
              <a:p>
                <a:pPr>
                  <a:defRPr sz="800" b="1">
                    <a:solidFill>
                      <a:schemeClr val="tx1"/>
                    </a:solidFill>
                  </a:defRPr>
                </a:pPr>
                <a:endParaRPr lang="nb-NO"/>
              </a:p>
            </c:txPr>
            <c:dLblPos val="outEnd"/>
            <c:showLegendKey val="0"/>
            <c:showVal val="1"/>
            <c:showCatName val="0"/>
            <c:showSerName val="0"/>
            <c:showPercent val="0"/>
            <c:showBubbleSize val="0"/>
            <c:showLeaderLines val="0"/>
          </c:dLbls>
          <c:cat>
            <c:strRef>
              <c:f>'Ark1'!$A$2:$A$28</c:f>
              <c:strCache>
                <c:ptCount val="27"/>
                <c:pt idx="0">
                  <c:v>AB</c:v>
                </c:pt>
                <c:pt idx="1">
                  <c:v>DMF</c:v>
                </c:pt>
                <c:pt idx="2">
                  <c:v>HF</c:v>
                </c:pt>
                <c:pt idx="3">
                  <c:v>IME</c:v>
                </c:pt>
                <c:pt idx="4">
                  <c:v>IVT</c:v>
                </c:pt>
                <c:pt idx="5">
                  <c:v>NT</c:v>
                </c:pt>
                <c:pt idx="6">
                  <c:v>SVT</c:v>
                </c:pt>
                <c:pt idx="7">
                  <c:v>Kvinne</c:v>
                </c:pt>
                <c:pt idx="8">
                  <c:v>Mann</c:v>
                </c:pt>
                <c:pt idx="9">
                  <c:v>- 20 år</c:v>
                </c:pt>
                <c:pt idx="10">
                  <c:v>21-22 år</c:v>
                </c:pt>
                <c:pt idx="11">
                  <c:v>23-25 år</c:v>
                </c:pt>
                <c:pt idx="12">
                  <c:v>26-28 år</c:v>
                </c:pt>
                <c:pt idx="13">
                  <c:v>29 år +</c:v>
                </c:pt>
                <c:pt idx="14">
                  <c:v>Bachelor</c:v>
                </c:pt>
                <c:pt idx="15">
                  <c:v>Int. M./prof.</c:v>
                </c:pt>
                <c:pt idx="16">
                  <c:v>Master</c:v>
                </c:pt>
                <c:pt idx="17">
                  <c:v>Annet</c:v>
                </c:pt>
                <c:pt idx="18">
                  <c:v>Førstevalg</c:v>
                </c:pt>
                <c:pt idx="19">
                  <c:v>Ikke førstevalg</c:v>
                </c:pt>
                <c:pt idx="20">
                  <c:v>Innflytter</c:v>
                </c:pt>
                <c:pt idx="21">
                  <c:v>Fra stedet</c:v>
                </c:pt>
                <c:pt idx="22">
                  <c:v>Gift/samboer</c:v>
                </c:pt>
                <c:pt idx="23">
                  <c:v>Kjæreste</c:v>
                </c:pt>
                <c:pt idx="24">
                  <c:v>Singel</c:v>
                </c:pt>
                <c:pt idx="25">
                  <c:v>Ikke barn</c:v>
                </c:pt>
                <c:pt idx="26">
                  <c:v>Barn</c:v>
                </c:pt>
              </c:strCache>
            </c:strRef>
          </c:cat>
          <c:val>
            <c:numRef>
              <c:f>'Ark1'!$B$2:$B$28</c:f>
              <c:numCache>
                <c:formatCode>0</c:formatCode>
                <c:ptCount val="27"/>
                <c:pt idx="0">
                  <c:v>77.900000000000006</c:v>
                </c:pt>
                <c:pt idx="1">
                  <c:v>79.3</c:v>
                </c:pt>
                <c:pt idx="2">
                  <c:v>73.7</c:v>
                </c:pt>
                <c:pt idx="3">
                  <c:v>74.599999999999994</c:v>
                </c:pt>
                <c:pt idx="4">
                  <c:v>80.599999999999994</c:v>
                </c:pt>
                <c:pt idx="5">
                  <c:v>75.8</c:v>
                </c:pt>
                <c:pt idx="6">
                  <c:v>77.8</c:v>
                </c:pt>
                <c:pt idx="7">
                  <c:v>77.8</c:v>
                </c:pt>
                <c:pt idx="8">
                  <c:v>76</c:v>
                </c:pt>
                <c:pt idx="9">
                  <c:v>74.573760169256772</c:v>
                </c:pt>
                <c:pt idx="10">
                  <c:v>77.089634042679194</c:v>
                </c:pt>
                <c:pt idx="11">
                  <c:v>78.070048365737833</c:v>
                </c:pt>
                <c:pt idx="12">
                  <c:v>78.198114822850172</c:v>
                </c:pt>
                <c:pt idx="13">
                  <c:v>70.376726994814859</c:v>
                </c:pt>
                <c:pt idx="14">
                  <c:v>73.900000000000006</c:v>
                </c:pt>
                <c:pt idx="15">
                  <c:v>77.8</c:v>
                </c:pt>
                <c:pt idx="16">
                  <c:v>78.3</c:v>
                </c:pt>
                <c:pt idx="17">
                  <c:v>76.900000000000006</c:v>
                </c:pt>
                <c:pt idx="18">
                  <c:v>77.5</c:v>
                </c:pt>
                <c:pt idx="19">
                  <c:v>74.599999999999994</c:v>
                </c:pt>
                <c:pt idx="20">
                  <c:v>77.3</c:v>
                </c:pt>
                <c:pt idx="21">
                  <c:v>74.8</c:v>
                </c:pt>
                <c:pt idx="22">
                  <c:v>77.7</c:v>
                </c:pt>
                <c:pt idx="23">
                  <c:v>76.7</c:v>
                </c:pt>
                <c:pt idx="24">
                  <c:v>76.7</c:v>
                </c:pt>
                <c:pt idx="25">
                  <c:v>76.900000000000006</c:v>
                </c:pt>
                <c:pt idx="26">
                  <c:v>80.3</c:v>
                </c:pt>
              </c:numCache>
            </c:numRef>
          </c:val>
        </c:ser>
        <c:dLbls>
          <c:showLegendKey val="0"/>
          <c:showVal val="0"/>
          <c:showCatName val="0"/>
          <c:showSerName val="0"/>
          <c:showPercent val="0"/>
          <c:showBubbleSize val="0"/>
        </c:dLbls>
        <c:gapWidth val="50"/>
        <c:axId val="250866688"/>
        <c:axId val="250905344"/>
      </c:barChart>
      <c:catAx>
        <c:axId val="250866688"/>
        <c:scaling>
          <c:orientation val="maxMin"/>
        </c:scaling>
        <c:delete val="0"/>
        <c:axPos val="l"/>
        <c:majorTickMark val="out"/>
        <c:minorTickMark val="none"/>
        <c:tickLblPos val="nextTo"/>
        <c:txPr>
          <a:bodyPr/>
          <a:lstStyle/>
          <a:p>
            <a:pPr>
              <a:defRPr sz="800"/>
            </a:pPr>
            <a:endParaRPr lang="nb-NO"/>
          </a:p>
        </c:txPr>
        <c:crossAx val="250905344"/>
        <c:crosses val="autoZero"/>
        <c:auto val="1"/>
        <c:lblAlgn val="ctr"/>
        <c:lblOffset val="100"/>
        <c:tickLblSkip val="1"/>
        <c:noMultiLvlLbl val="0"/>
      </c:catAx>
      <c:valAx>
        <c:axId val="250905344"/>
        <c:scaling>
          <c:orientation val="minMax"/>
          <c:max val="100"/>
          <c:min val="0"/>
        </c:scaling>
        <c:delete val="0"/>
        <c:axPos val="t"/>
        <c:numFmt formatCode="0" sourceLinked="1"/>
        <c:majorTickMark val="out"/>
        <c:minorTickMark val="none"/>
        <c:tickLblPos val="nextTo"/>
        <c:txPr>
          <a:bodyPr/>
          <a:lstStyle/>
          <a:p>
            <a:pPr>
              <a:defRPr sz="800"/>
            </a:pPr>
            <a:endParaRPr lang="nb-NO"/>
          </a:p>
        </c:txPr>
        <c:crossAx val="250866688"/>
        <c:crosses val="autoZero"/>
        <c:crossBetween val="between"/>
        <c:majorUnit val="20"/>
        <c:minorUnit val="20"/>
      </c:valAx>
    </c:plotArea>
    <c:plotVisOnly val="1"/>
    <c:dispBlanksAs val="gap"/>
    <c:showDLblsOverMax val="0"/>
  </c:chart>
  <c:txPr>
    <a:bodyPr/>
    <a:lstStyle/>
    <a:p>
      <a:pPr>
        <a:defRPr sz="1800"/>
      </a:pPr>
      <a:endParaRPr lang="nb-NO"/>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a:defRPr/>
            </a:pPr>
            <a:r>
              <a:rPr lang="nb-NO" sz="1000" dirty="0"/>
              <a:t>Hvilken betydning har faktorene nedenfor for din trivsel som student …? </a:t>
            </a:r>
            <a:r>
              <a:rPr lang="nb-NO" sz="1000" dirty="0" smtClean="0"/>
              <a:t>Din psykiske helse. </a:t>
            </a:r>
            <a:r>
              <a:rPr lang="nb-NO" sz="1000" dirty="0" err="1" smtClean="0"/>
              <a:t>Skalagj.snitt</a:t>
            </a:r>
            <a:r>
              <a:rPr lang="nb-NO" sz="1000" dirty="0" smtClean="0"/>
              <a:t> </a:t>
            </a:r>
            <a:r>
              <a:rPr lang="nb-NO" sz="1000" dirty="0"/>
              <a:t>0-100</a:t>
            </a:r>
          </a:p>
          <a:p>
            <a:pPr algn="ctr">
              <a:defRPr/>
            </a:pPr>
            <a:r>
              <a:rPr lang="nb-NO" dirty="0"/>
              <a:t> </a:t>
            </a:r>
          </a:p>
        </c:rich>
      </c:tx>
      <c:layout>
        <c:manualLayout>
          <c:xMode val="edge"/>
          <c:yMode val="edge"/>
          <c:x val="0.15068405770356966"/>
          <c:y val="0"/>
        </c:manualLayout>
      </c:layout>
      <c:overlay val="1"/>
    </c:title>
    <c:autoTitleDeleted val="0"/>
    <c:plotArea>
      <c:layout>
        <c:manualLayout>
          <c:layoutTarget val="inner"/>
          <c:xMode val="edge"/>
          <c:yMode val="edge"/>
          <c:x val="0.17956676509186351"/>
          <c:y val="0.2008823850405887"/>
          <c:w val="0.7679854002624672"/>
          <c:h val="0.75906454123511558"/>
        </c:manualLayout>
      </c:layout>
      <c:barChart>
        <c:barDir val="bar"/>
        <c:grouping val="clustered"/>
        <c:varyColors val="0"/>
        <c:ser>
          <c:idx val="0"/>
          <c:order val="0"/>
          <c:tx>
            <c:strRef>
              <c:f>'Ark1'!$B$1</c:f>
              <c:strCache>
                <c:ptCount val="1"/>
                <c:pt idx="0">
                  <c:v>Stor positiv betydning </c:v>
                </c:pt>
              </c:strCache>
            </c:strRef>
          </c:tx>
          <c:spPr>
            <a:solidFill>
              <a:schemeClr val="accent4">
                <a:lumMod val="60000"/>
                <a:lumOff val="40000"/>
              </a:schemeClr>
            </a:solidFill>
          </c:spPr>
          <c:invertIfNegative val="0"/>
          <c:dLbls>
            <c:txPr>
              <a:bodyPr/>
              <a:lstStyle/>
              <a:p>
                <a:pPr>
                  <a:defRPr sz="800" b="1">
                    <a:solidFill>
                      <a:schemeClr val="tx1"/>
                    </a:solidFill>
                  </a:defRPr>
                </a:pPr>
                <a:endParaRPr lang="nb-NO"/>
              </a:p>
            </c:txPr>
            <c:dLblPos val="outEnd"/>
            <c:showLegendKey val="0"/>
            <c:showVal val="1"/>
            <c:showCatName val="0"/>
            <c:showSerName val="0"/>
            <c:showPercent val="0"/>
            <c:showBubbleSize val="0"/>
            <c:showLeaderLines val="0"/>
          </c:dLbls>
          <c:cat>
            <c:strRef>
              <c:f>'Ark1'!$A$2:$A$12</c:f>
              <c:strCache>
                <c:ptCount val="11"/>
                <c:pt idx="0">
                  <c:v>Totalt</c:v>
                </c:pt>
                <c:pt idx="1">
                  <c:v>Universitet</c:v>
                </c:pt>
                <c:pt idx="2">
                  <c:v>Høgskole</c:v>
                </c:pt>
                <c:pt idx="4">
                  <c:v>UiO</c:v>
                </c:pt>
                <c:pt idx="5">
                  <c:v>NTNU</c:v>
                </c:pt>
                <c:pt idx="6">
                  <c:v>UiS</c:v>
                </c:pt>
                <c:pt idx="7">
                  <c:v>UMB</c:v>
                </c:pt>
                <c:pt idx="8">
                  <c:v>HiH</c:v>
                </c:pt>
                <c:pt idx="9">
                  <c:v>HiNesna</c:v>
                </c:pt>
                <c:pt idx="10">
                  <c:v>Haraldspl.</c:v>
                </c:pt>
              </c:strCache>
            </c:strRef>
          </c:cat>
          <c:val>
            <c:numRef>
              <c:f>'Ark1'!$B$2:$B$12</c:f>
              <c:numCache>
                <c:formatCode>0</c:formatCode>
                <c:ptCount val="11"/>
                <c:pt idx="0">
                  <c:v>75.900000000000006</c:v>
                </c:pt>
                <c:pt idx="1">
                  <c:v>75.8</c:v>
                </c:pt>
                <c:pt idx="2">
                  <c:v>76.900000000000006</c:v>
                </c:pt>
                <c:pt idx="4">
                  <c:v>75.599999999999994</c:v>
                </c:pt>
                <c:pt idx="5">
                  <c:v>76.3</c:v>
                </c:pt>
                <c:pt idx="6">
                  <c:v>75</c:v>
                </c:pt>
                <c:pt idx="7">
                  <c:v>76.3</c:v>
                </c:pt>
                <c:pt idx="8">
                  <c:v>74.099999999999994</c:v>
                </c:pt>
                <c:pt idx="9">
                  <c:v>78.7</c:v>
                </c:pt>
                <c:pt idx="10">
                  <c:v>83.5</c:v>
                </c:pt>
              </c:numCache>
            </c:numRef>
          </c:val>
        </c:ser>
        <c:dLbls>
          <c:showLegendKey val="0"/>
          <c:showVal val="0"/>
          <c:showCatName val="0"/>
          <c:showSerName val="0"/>
          <c:showPercent val="0"/>
          <c:showBubbleSize val="0"/>
        </c:dLbls>
        <c:gapWidth val="50"/>
        <c:axId val="250923648"/>
        <c:axId val="251183488"/>
      </c:barChart>
      <c:catAx>
        <c:axId val="250923648"/>
        <c:scaling>
          <c:orientation val="maxMin"/>
        </c:scaling>
        <c:delete val="0"/>
        <c:axPos val="l"/>
        <c:majorTickMark val="out"/>
        <c:minorTickMark val="none"/>
        <c:tickLblPos val="nextTo"/>
        <c:txPr>
          <a:bodyPr/>
          <a:lstStyle/>
          <a:p>
            <a:pPr>
              <a:defRPr sz="1000"/>
            </a:pPr>
            <a:endParaRPr lang="nb-NO"/>
          </a:p>
        </c:txPr>
        <c:crossAx val="251183488"/>
        <c:crosses val="autoZero"/>
        <c:auto val="1"/>
        <c:lblAlgn val="ctr"/>
        <c:lblOffset val="100"/>
        <c:noMultiLvlLbl val="0"/>
      </c:catAx>
      <c:valAx>
        <c:axId val="251183488"/>
        <c:scaling>
          <c:orientation val="minMax"/>
          <c:max val="100"/>
          <c:min val="0"/>
        </c:scaling>
        <c:delete val="0"/>
        <c:axPos val="t"/>
        <c:numFmt formatCode="0" sourceLinked="1"/>
        <c:majorTickMark val="out"/>
        <c:minorTickMark val="none"/>
        <c:tickLblPos val="nextTo"/>
        <c:txPr>
          <a:bodyPr/>
          <a:lstStyle/>
          <a:p>
            <a:pPr>
              <a:defRPr sz="800"/>
            </a:pPr>
            <a:endParaRPr lang="nb-NO"/>
          </a:p>
        </c:txPr>
        <c:crossAx val="250923648"/>
        <c:crosses val="autoZero"/>
        <c:crossBetween val="between"/>
        <c:majorUnit val="20"/>
        <c:minorUnit val="20"/>
      </c:valAx>
    </c:plotArea>
    <c:plotVisOnly val="1"/>
    <c:dispBlanksAs val="gap"/>
    <c:showDLblsOverMax val="0"/>
  </c:chart>
  <c:txPr>
    <a:bodyPr/>
    <a:lstStyle/>
    <a:p>
      <a:pPr>
        <a:defRPr sz="1800"/>
      </a:pPr>
      <a:endParaRPr lang="nb-NO"/>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marL="0" marR="0" indent="0" algn="l" defTabSz="914400" rtl="0" eaLnBrk="1" fontAlgn="auto" latinLnBrk="0" hangingPunct="1">
              <a:lnSpc>
                <a:spcPct val="100000"/>
              </a:lnSpc>
              <a:spcBef>
                <a:spcPts val="0"/>
              </a:spcBef>
              <a:spcAft>
                <a:spcPts val="0"/>
              </a:spcAft>
              <a:buClrTx/>
              <a:buSzTx/>
              <a:buFontTx/>
              <a:buNone/>
              <a:tabLst/>
              <a:defRPr sz="2160" b="1" i="0" u="none" strike="noStrike" kern="1200" baseline="0">
                <a:solidFill>
                  <a:srgbClr val="000000"/>
                </a:solidFill>
                <a:latin typeface="+mn-lt"/>
                <a:ea typeface="+mn-ea"/>
                <a:cs typeface="+mn-cs"/>
              </a:defRPr>
            </a:pPr>
            <a:r>
              <a:rPr lang="nb-NO" sz="1000" b="1" i="0" baseline="0" dirty="0" smtClean="0">
                <a:effectLst/>
              </a:rPr>
              <a:t>Hvilken betydning har faktorene nedenfor for din trivsel som student …?</a:t>
            </a:r>
            <a:r>
              <a:rPr lang="nb-NO" sz="1000" b="1" i="0" u="none" strike="noStrike" baseline="0" dirty="0" smtClean="0">
                <a:effectLst/>
              </a:rPr>
              <a:t> Din psykiske helse</a:t>
            </a:r>
            <a:r>
              <a:rPr lang="nb-NO" sz="1000" b="1" i="0" baseline="0" dirty="0" smtClean="0">
                <a:effectLst/>
              </a:rPr>
              <a:t>. </a:t>
            </a:r>
            <a:r>
              <a:rPr lang="nb-NO" sz="1000" b="1" i="0" baseline="0" dirty="0" err="1" smtClean="0">
                <a:effectLst/>
              </a:rPr>
              <a:t>Skalagj.snitt</a:t>
            </a:r>
            <a:r>
              <a:rPr lang="nb-NO" sz="1000" b="1" i="0" baseline="0" dirty="0" smtClean="0">
                <a:effectLst/>
              </a:rPr>
              <a:t> 0-100</a:t>
            </a:r>
            <a:endParaRPr lang="nb-NO" sz="1000"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sz="2160" b="1" i="0" u="none" strike="noStrike" kern="1200" baseline="0">
                <a:solidFill>
                  <a:srgbClr val="000000"/>
                </a:solidFill>
                <a:latin typeface="+mn-lt"/>
                <a:ea typeface="+mn-ea"/>
                <a:cs typeface="+mn-cs"/>
              </a:defRPr>
            </a:pPr>
            <a:endParaRPr lang="nb-NO" sz="800" dirty="0"/>
          </a:p>
        </c:rich>
      </c:tx>
      <c:layout/>
      <c:overlay val="1"/>
    </c:title>
    <c:autoTitleDeleted val="0"/>
    <c:plotArea>
      <c:layout>
        <c:manualLayout>
          <c:layoutTarget val="inner"/>
          <c:xMode val="edge"/>
          <c:yMode val="edge"/>
          <c:x val="0.3208387726563614"/>
          <c:y val="0.1708104340618716"/>
          <c:w val="0.62671334040476223"/>
          <c:h val="0.79738465595757801"/>
        </c:manualLayout>
      </c:layout>
      <c:barChart>
        <c:barDir val="bar"/>
        <c:grouping val="clustered"/>
        <c:varyColors val="0"/>
        <c:ser>
          <c:idx val="0"/>
          <c:order val="0"/>
          <c:tx>
            <c:strRef>
              <c:f>'Ark1'!$B$1</c:f>
              <c:strCache>
                <c:ptCount val="1"/>
                <c:pt idx="0">
                  <c:v>3 ganger i uka eller mer</c:v>
                </c:pt>
              </c:strCache>
            </c:strRef>
          </c:tx>
          <c:spPr>
            <a:solidFill>
              <a:schemeClr val="accent4">
                <a:lumMod val="60000"/>
                <a:lumOff val="40000"/>
              </a:schemeClr>
            </a:solidFill>
          </c:spPr>
          <c:invertIfNegative val="0"/>
          <c:dLbls>
            <c:txPr>
              <a:bodyPr/>
              <a:lstStyle/>
              <a:p>
                <a:pPr>
                  <a:defRPr sz="800" b="1">
                    <a:solidFill>
                      <a:schemeClr val="tx1"/>
                    </a:solidFill>
                  </a:defRPr>
                </a:pPr>
                <a:endParaRPr lang="nb-NO"/>
              </a:p>
            </c:txPr>
            <c:dLblPos val="outEnd"/>
            <c:showLegendKey val="0"/>
            <c:showVal val="1"/>
            <c:showCatName val="0"/>
            <c:showSerName val="0"/>
            <c:showPercent val="0"/>
            <c:showBubbleSize val="0"/>
            <c:showLeaderLines val="0"/>
          </c:dLbls>
          <c:cat>
            <c:strRef>
              <c:f>'Ark1'!$A$2:$A$28</c:f>
              <c:strCache>
                <c:ptCount val="27"/>
                <c:pt idx="0">
                  <c:v>AB</c:v>
                </c:pt>
                <c:pt idx="1">
                  <c:v>DMF</c:v>
                </c:pt>
                <c:pt idx="2">
                  <c:v>HF</c:v>
                </c:pt>
                <c:pt idx="3">
                  <c:v>IME</c:v>
                </c:pt>
                <c:pt idx="4">
                  <c:v>IVT</c:v>
                </c:pt>
                <c:pt idx="5">
                  <c:v>NT</c:v>
                </c:pt>
                <c:pt idx="6">
                  <c:v>SVT</c:v>
                </c:pt>
                <c:pt idx="7">
                  <c:v>Kvinne</c:v>
                </c:pt>
                <c:pt idx="8">
                  <c:v>Mann</c:v>
                </c:pt>
                <c:pt idx="9">
                  <c:v>- 20 år</c:v>
                </c:pt>
                <c:pt idx="10">
                  <c:v>21-22 år</c:v>
                </c:pt>
                <c:pt idx="11">
                  <c:v>23-25 år</c:v>
                </c:pt>
                <c:pt idx="12">
                  <c:v>26-28 år</c:v>
                </c:pt>
                <c:pt idx="13">
                  <c:v>29 år +</c:v>
                </c:pt>
                <c:pt idx="14">
                  <c:v>Bachelor</c:v>
                </c:pt>
                <c:pt idx="15">
                  <c:v>Int. M./prof.</c:v>
                </c:pt>
                <c:pt idx="16">
                  <c:v>Master</c:v>
                </c:pt>
                <c:pt idx="17">
                  <c:v>Annet</c:v>
                </c:pt>
                <c:pt idx="18">
                  <c:v>Førstevalg</c:v>
                </c:pt>
                <c:pt idx="19">
                  <c:v>Ikke førstevalg</c:v>
                </c:pt>
                <c:pt idx="20">
                  <c:v>Innflytter</c:v>
                </c:pt>
                <c:pt idx="21">
                  <c:v>Fra stedet</c:v>
                </c:pt>
                <c:pt idx="22">
                  <c:v>Gift/samboer</c:v>
                </c:pt>
                <c:pt idx="23">
                  <c:v>Kjæreste</c:v>
                </c:pt>
                <c:pt idx="24">
                  <c:v>Singel</c:v>
                </c:pt>
                <c:pt idx="25">
                  <c:v>Ikke barn</c:v>
                </c:pt>
                <c:pt idx="26">
                  <c:v>Barn</c:v>
                </c:pt>
              </c:strCache>
            </c:strRef>
          </c:cat>
          <c:val>
            <c:numRef>
              <c:f>'Ark1'!$B$2:$B$28</c:f>
              <c:numCache>
                <c:formatCode>0</c:formatCode>
                <c:ptCount val="27"/>
                <c:pt idx="0">
                  <c:v>80.7</c:v>
                </c:pt>
                <c:pt idx="1">
                  <c:v>78.599999999999994</c:v>
                </c:pt>
                <c:pt idx="2">
                  <c:v>73.7</c:v>
                </c:pt>
                <c:pt idx="3">
                  <c:v>77.099999999999994</c:v>
                </c:pt>
                <c:pt idx="4">
                  <c:v>78.2</c:v>
                </c:pt>
                <c:pt idx="5">
                  <c:v>70.900000000000006</c:v>
                </c:pt>
                <c:pt idx="6">
                  <c:v>77.099999999999994</c:v>
                </c:pt>
                <c:pt idx="7">
                  <c:v>77.5</c:v>
                </c:pt>
                <c:pt idx="8">
                  <c:v>74.8</c:v>
                </c:pt>
                <c:pt idx="9">
                  <c:v>74.204891294149363</c:v>
                </c:pt>
                <c:pt idx="10">
                  <c:v>76.078950199967608</c:v>
                </c:pt>
                <c:pt idx="11">
                  <c:v>77.897185518325458</c:v>
                </c:pt>
                <c:pt idx="12">
                  <c:v>76.05317372926514</c:v>
                </c:pt>
                <c:pt idx="13">
                  <c:v>70.030545654594434</c:v>
                </c:pt>
                <c:pt idx="14">
                  <c:v>74.2</c:v>
                </c:pt>
                <c:pt idx="15">
                  <c:v>77.900000000000006</c:v>
                </c:pt>
                <c:pt idx="16">
                  <c:v>75.599999999999994</c:v>
                </c:pt>
                <c:pt idx="17">
                  <c:v>70.900000000000006</c:v>
                </c:pt>
                <c:pt idx="18">
                  <c:v>76.900000000000006</c:v>
                </c:pt>
                <c:pt idx="19">
                  <c:v>73.900000000000006</c:v>
                </c:pt>
                <c:pt idx="20">
                  <c:v>76.3</c:v>
                </c:pt>
                <c:pt idx="21">
                  <c:v>75.400000000000006</c:v>
                </c:pt>
                <c:pt idx="22">
                  <c:v>76.5</c:v>
                </c:pt>
                <c:pt idx="23">
                  <c:v>78.099999999999994</c:v>
                </c:pt>
                <c:pt idx="24">
                  <c:v>75.2</c:v>
                </c:pt>
                <c:pt idx="25">
                  <c:v>76.099999999999994</c:v>
                </c:pt>
                <c:pt idx="26">
                  <c:v>82.1</c:v>
                </c:pt>
              </c:numCache>
            </c:numRef>
          </c:val>
        </c:ser>
        <c:dLbls>
          <c:showLegendKey val="0"/>
          <c:showVal val="0"/>
          <c:showCatName val="0"/>
          <c:showSerName val="0"/>
          <c:showPercent val="0"/>
          <c:showBubbleSize val="0"/>
        </c:dLbls>
        <c:gapWidth val="50"/>
        <c:axId val="252326656"/>
        <c:axId val="252328192"/>
      </c:barChart>
      <c:catAx>
        <c:axId val="252326656"/>
        <c:scaling>
          <c:orientation val="maxMin"/>
        </c:scaling>
        <c:delete val="0"/>
        <c:axPos val="l"/>
        <c:majorTickMark val="out"/>
        <c:minorTickMark val="none"/>
        <c:tickLblPos val="nextTo"/>
        <c:txPr>
          <a:bodyPr/>
          <a:lstStyle/>
          <a:p>
            <a:pPr>
              <a:defRPr sz="800"/>
            </a:pPr>
            <a:endParaRPr lang="nb-NO"/>
          </a:p>
        </c:txPr>
        <c:crossAx val="252328192"/>
        <c:crosses val="autoZero"/>
        <c:auto val="1"/>
        <c:lblAlgn val="ctr"/>
        <c:lblOffset val="100"/>
        <c:tickLblSkip val="1"/>
        <c:noMultiLvlLbl val="0"/>
      </c:catAx>
      <c:valAx>
        <c:axId val="252328192"/>
        <c:scaling>
          <c:orientation val="minMax"/>
          <c:max val="100"/>
          <c:min val="0"/>
        </c:scaling>
        <c:delete val="0"/>
        <c:axPos val="t"/>
        <c:numFmt formatCode="0" sourceLinked="1"/>
        <c:majorTickMark val="out"/>
        <c:minorTickMark val="none"/>
        <c:tickLblPos val="nextTo"/>
        <c:txPr>
          <a:bodyPr/>
          <a:lstStyle/>
          <a:p>
            <a:pPr>
              <a:defRPr sz="800"/>
            </a:pPr>
            <a:endParaRPr lang="nb-NO"/>
          </a:p>
        </c:txPr>
        <c:crossAx val="252326656"/>
        <c:crosses val="autoZero"/>
        <c:crossBetween val="between"/>
        <c:majorUnit val="20"/>
        <c:minorUnit val="20"/>
      </c:valAx>
    </c:plotArea>
    <c:plotVisOnly val="1"/>
    <c:dispBlanksAs val="gap"/>
    <c:showDLblsOverMax val="0"/>
  </c:chart>
  <c:txPr>
    <a:bodyPr/>
    <a:lstStyle/>
    <a:p>
      <a:pPr>
        <a:defRPr sz="1800"/>
      </a:pPr>
      <a:endParaRPr lang="nb-NO"/>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a:defRPr/>
            </a:pPr>
            <a:r>
              <a:rPr lang="nb-NO" sz="1000" dirty="0"/>
              <a:t>Hvilken betydning har faktorene nedenfor for din trivsel som student …? </a:t>
            </a:r>
            <a:r>
              <a:rPr lang="nb-NO" sz="1000" dirty="0" smtClean="0"/>
              <a:t>Din tilgang på</a:t>
            </a:r>
            <a:r>
              <a:rPr lang="nb-NO" sz="1000" baseline="0" dirty="0" smtClean="0"/>
              <a:t> arbeidsplass. </a:t>
            </a:r>
            <a:r>
              <a:rPr lang="nb-NO" sz="1000" dirty="0" err="1" smtClean="0"/>
              <a:t>Skalagj.snitt</a:t>
            </a:r>
            <a:r>
              <a:rPr lang="nb-NO" sz="1000" dirty="0" smtClean="0"/>
              <a:t> </a:t>
            </a:r>
            <a:r>
              <a:rPr lang="nb-NO" sz="1000" dirty="0"/>
              <a:t>0-100</a:t>
            </a:r>
          </a:p>
          <a:p>
            <a:pPr algn="ctr">
              <a:defRPr/>
            </a:pPr>
            <a:r>
              <a:rPr lang="nb-NO" dirty="0"/>
              <a:t> </a:t>
            </a:r>
          </a:p>
        </c:rich>
      </c:tx>
      <c:layout>
        <c:manualLayout>
          <c:xMode val="edge"/>
          <c:yMode val="edge"/>
          <c:x val="0.15068405770356966"/>
          <c:y val="0"/>
        </c:manualLayout>
      </c:layout>
      <c:overlay val="1"/>
    </c:title>
    <c:autoTitleDeleted val="0"/>
    <c:plotArea>
      <c:layout>
        <c:manualLayout>
          <c:layoutTarget val="inner"/>
          <c:xMode val="edge"/>
          <c:yMode val="edge"/>
          <c:x val="0.17956676509186351"/>
          <c:y val="0.2008823850405887"/>
          <c:w val="0.7679854002624672"/>
          <c:h val="0.75906454123511558"/>
        </c:manualLayout>
      </c:layout>
      <c:barChart>
        <c:barDir val="bar"/>
        <c:grouping val="clustered"/>
        <c:varyColors val="0"/>
        <c:ser>
          <c:idx val="0"/>
          <c:order val="0"/>
          <c:tx>
            <c:strRef>
              <c:f>'Ark1'!$B$1</c:f>
              <c:strCache>
                <c:ptCount val="1"/>
                <c:pt idx="0">
                  <c:v>Stor positiv betydning </c:v>
                </c:pt>
              </c:strCache>
            </c:strRef>
          </c:tx>
          <c:spPr>
            <a:solidFill>
              <a:schemeClr val="accent4">
                <a:lumMod val="60000"/>
                <a:lumOff val="40000"/>
              </a:schemeClr>
            </a:solidFill>
          </c:spPr>
          <c:invertIfNegative val="0"/>
          <c:dLbls>
            <c:txPr>
              <a:bodyPr/>
              <a:lstStyle/>
              <a:p>
                <a:pPr>
                  <a:defRPr sz="800" b="1">
                    <a:solidFill>
                      <a:schemeClr val="tx1"/>
                    </a:solidFill>
                  </a:defRPr>
                </a:pPr>
                <a:endParaRPr lang="nb-NO"/>
              </a:p>
            </c:txPr>
            <c:dLblPos val="outEnd"/>
            <c:showLegendKey val="0"/>
            <c:showVal val="1"/>
            <c:showCatName val="0"/>
            <c:showSerName val="0"/>
            <c:showPercent val="0"/>
            <c:showBubbleSize val="0"/>
            <c:showLeaderLines val="0"/>
          </c:dLbls>
          <c:cat>
            <c:strRef>
              <c:f>'Ark1'!$A$2:$A$12</c:f>
              <c:strCache>
                <c:ptCount val="11"/>
                <c:pt idx="0">
                  <c:v>Totalt</c:v>
                </c:pt>
                <c:pt idx="1">
                  <c:v>Universitet</c:v>
                </c:pt>
                <c:pt idx="2">
                  <c:v>Høgskole</c:v>
                </c:pt>
                <c:pt idx="4">
                  <c:v>UiO</c:v>
                </c:pt>
                <c:pt idx="5">
                  <c:v>NTNU</c:v>
                </c:pt>
                <c:pt idx="6">
                  <c:v>UiS</c:v>
                </c:pt>
                <c:pt idx="7">
                  <c:v>UMB</c:v>
                </c:pt>
                <c:pt idx="8">
                  <c:v>HiH</c:v>
                </c:pt>
                <c:pt idx="9">
                  <c:v>HiNesna</c:v>
                </c:pt>
                <c:pt idx="10">
                  <c:v>Haraldspl.</c:v>
                </c:pt>
              </c:strCache>
            </c:strRef>
          </c:cat>
          <c:val>
            <c:numRef>
              <c:f>'Ark1'!$B$2:$B$12</c:f>
              <c:numCache>
                <c:formatCode>0</c:formatCode>
                <c:ptCount val="11"/>
                <c:pt idx="0">
                  <c:v>72.099999999999994</c:v>
                </c:pt>
                <c:pt idx="1">
                  <c:v>72</c:v>
                </c:pt>
                <c:pt idx="2">
                  <c:v>76.5</c:v>
                </c:pt>
                <c:pt idx="4">
                  <c:v>72.400000000000006</c:v>
                </c:pt>
                <c:pt idx="5">
                  <c:v>71.900000000000006</c:v>
                </c:pt>
                <c:pt idx="6">
                  <c:v>72.599999999999994</c:v>
                </c:pt>
                <c:pt idx="7">
                  <c:v>69.7</c:v>
                </c:pt>
                <c:pt idx="8">
                  <c:v>75.099999999999994</c:v>
                </c:pt>
                <c:pt idx="9">
                  <c:v>76</c:v>
                </c:pt>
                <c:pt idx="10">
                  <c:v>80</c:v>
                </c:pt>
              </c:numCache>
            </c:numRef>
          </c:val>
        </c:ser>
        <c:dLbls>
          <c:showLegendKey val="0"/>
          <c:showVal val="0"/>
          <c:showCatName val="0"/>
          <c:showSerName val="0"/>
          <c:showPercent val="0"/>
          <c:showBubbleSize val="0"/>
        </c:dLbls>
        <c:gapWidth val="50"/>
        <c:axId val="260936064"/>
        <c:axId val="260937600"/>
      </c:barChart>
      <c:catAx>
        <c:axId val="260936064"/>
        <c:scaling>
          <c:orientation val="maxMin"/>
        </c:scaling>
        <c:delete val="0"/>
        <c:axPos val="l"/>
        <c:majorTickMark val="out"/>
        <c:minorTickMark val="none"/>
        <c:tickLblPos val="nextTo"/>
        <c:txPr>
          <a:bodyPr/>
          <a:lstStyle/>
          <a:p>
            <a:pPr>
              <a:defRPr sz="1000"/>
            </a:pPr>
            <a:endParaRPr lang="nb-NO"/>
          </a:p>
        </c:txPr>
        <c:crossAx val="260937600"/>
        <c:crosses val="autoZero"/>
        <c:auto val="1"/>
        <c:lblAlgn val="ctr"/>
        <c:lblOffset val="100"/>
        <c:noMultiLvlLbl val="0"/>
      </c:catAx>
      <c:valAx>
        <c:axId val="260937600"/>
        <c:scaling>
          <c:orientation val="minMax"/>
          <c:max val="100"/>
          <c:min val="0"/>
        </c:scaling>
        <c:delete val="0"/>
        <c:axPos val="t"/>
        <c:numFmt formatCode="0" sourceLinked="1"/>
        <c:majorTickMark val="out"/>
        <c:minorTickMark val="none"/>
        <c:tickLblPos val="nextTo"/>
        <c:txPr>
          <a:bodyPr/>
          <a:lstStyle/>
          <a:p>
            <a:pPr>
              <a:defRPr sz="800"/>
            </a:pPr>
            <a:endParaRPr lang="nb-NO"/>
          </a:p>
        </c:txPr>
        <c:crossAx val="260936064"/>
        <c:crosses val="autoZero"/>
        <c:crossBetween val="between"/>
        <c:majorUnit val="20"/>
        <c:minorUnit val="20"/>
      </c:valAx>
    </c:plotArea>
    <c:plotVisOnly val="1"/>
    <c:dispBlanksAs val="gap"/>
    <c:showDLblsOverMax val="0"/>
  </c:chart>
  <c:txPr>
    <a:bodyPr/>
    <a:lstStyle/>
    <a:p>
      <a:pPr>
        <a:defRPr sz="1800"/>
      </a:pPr>
      <a:endParaRPr lang="nb-NO"/>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marL="0" marR="0" indent="0" algn="l" defTabSz="914400" rtl="0" eaLnBrk="1" fontAlgn="auto" latinLnBrk="0" hangingPunct="1">
              <a:lnSpc>
                <a:spcPct val="100000"/>
              </a:lnSpc>
              <a:spcBef>
                <a:spcPts val="0"/>
              </a:spcBef>
              <a:spcAft>
                <a:spcPts val="0"/>
              </a:spcAft>
              <a:buClrTx/>
              <a:buSzTx/>
              <a:buFontTx/>
              <a:buNone/>
              <a:tabLst/>
              <a:defRPr sz="2160" b="1" i="0" u="none" strike="noStrike" kern="1200" baseline="0">
                <a:solidFill>
                  <a:srgbClr val="000000"/>
                </a:solidFill>
                <a:latin typeface="+mn-lt"/>
                <a:ea typeface="+mn-ea"/>
                <a:cs typeface="+mn-cs"/>
              </a:defRPr>
            </a:pPr>
            <a:r>
              <a:rPr lang="nb-NO" sz="1000" b="1" i="0" baseline="0" dirty="0" smtClean="0">
                <a:effectLst/>
              </a:rPr>
              <a:t>Hvilken betydning har faktorene nedenfor for din trivsel som student …?</a:t>
            </a:r>
            <a:r>
              <a:rPr lang="nb-NO" sz="1000" b="1" i="0" u="none" strike="noStrike" baseline="0" dirty="0" smtClean="0">
                <a:effectLst/>
              </a:rPr>
              <a:t> Din tilgang på arbeidsplass</a:t>
            </a:r>
            <a:r>
              <a:rPr lang="nb-NO" sz="1000" b="1" i="0" baseline="0" dirty="0" smtClean="0">
                <a:effectLst/>
              </a:rPr>
              <a:t>. </a:t>
            </a:r>
            <a:r>
              <a:rPr lang="nb-NO" sz="1000" b="1" i="0" baseline="0" dirty="0" err="1" smtClean="0">
                <a:effectLst/>
              </a:rPr>
              <a:t>Skalagj.snitt</a:t>
            </a:r>
            <a:r>
              <a:rPr lang="nb-NO" sz="1000" b="1" i="0" baseline="0" dirty="0" smtClean="0">
                <a:effectLst/>
              </a:rPr>
              <a:t> 0-100</a:t>
            </a:r>
            <a:endParaRPr lang="nb-NO" sz="1000"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sz="2160" b="1" i="0" u="none" strike="noStrike" kern="1200" baseline="0">
                <a:solidFill>
                  <a:srgbClr val="000000"/>
                </a:solidFill>
                <a:latin typeface="+mn-lt"/>
                <a:ea typeface="+mn-ea"/>
                <a:cs typeface="+mn-cs"/>
              </a:defRPr>
            </a:pPr>
            <a:endParaRPr lang="nb-NO" sz="800" dirty="0"/>
          </a:p>
        </c:rich>
      </c:tx>
      <c:layout/>
      <c:overlay val="1"/>
    </c:title>
    <c:autoTitleDeleted val="0"/>
    <c:plotArea>
      <c:layout>
        <c:manualLayout>
          <c:layoutTarget val="inner"/>
          <c:xMode val="edge"/>
          <c:yMode val="edge"/>
          <c:x val="0.3208387726563614"/>
          <c:y val="0.1708104340618716"/>
          <c:w val="0.62671334040476223"/>
          <c:h val="0.79738465595757801"/>
        </c:manualLayout>
      </c:layout>
      <c:barChart>
        <c:barDir val="bar"/>
        <c:grouping val="clustered"/>
        <c:varyColors val="0"/>
        <c:ser>
          <c:idx val="0"/>
          <c:order val="0"/>
          <c:tx>
            <c:strRef>
              <c:f>'Ark1'!$B$1</c:f>
              <c:strCache>
                <c:ptCount val="1"/>
                <c:pt idx="0">
                  <c:v>3 ganger i uka eller mer</c:v>
                </c:pt>
              </c:strCache>
            </c:strRef>
          </c:tx>
          <c:spPr>
            <a:solidFill>
              <a:schemeClr val="accent4">
                <a:lumMod val="60000"/>
                <a:lumOff val="40000"/>
              </a:schemeClr>
            </a:solidFill>
          </c:spPr>
          <c:invertIfNegative val="0"/>
          <c:dLbls>
            <c:txPr>
              <a:bodyPr/>
              <a:lstStyle/>
              <a:p>
                <a:pPr>
                  <a:defRPr sz="800" b="1">
                    <a:solidFill>
                      <a:schemeClr val="tx1"/>
                    </a:solidFill>
                  </a:defRPr>
                </a:pPr>
                <a:endParaRPr lang="nb-NO"/>
              </a:p>
            </c:txPr>
            <c:dLblPos val="outEnd"/>
            <c:showLegendKey val="0"/>
            <c:showVal val="1"/>
            <c:showCatName val="0"/>
            <c:showSerName val="0"/>
            <c:showPercent val="0"/>
            <c:showBubbleSize val="0"/>
            <c:showLeaderLines val="0"/>
          </c:dLbls>
          <c:cat>
            <c:strRef>
              <c:f>'Ark1'!$A$2:$A$28</c:f>
              <c:strCache>
                <c:ptCount val="27"/>
                <c:pt idx="0">
                  <c:v>AB</c:v>
                </c:pt>
                <c:pt idx="1">
                  <c:v>DMF</c:v>
                </c:pt>
                <c:pt idx="2">
                  <c:v>HF</c:v>
                </c:pt>
                <c:pt idx="3">
                  <c:v>IME</c:v>
                </c:pt>
                <c:pt idx="4">
                  <c:v>IVT</c:v>
                </c:pt>
                <c:pt idx="5">
                  <c:v>NT</c:v>
                </c:pt>
                <c:pt idx="6">
                  <c:v>SVT</c:v>
                </c:pt>
                <c:pt idx="7">
                  <c:v>Kvinne</c:v>
                </c:pt>
                <c:pt idx="8">
                  <c:v>Mann</c:v>
                </c:pt>
                <c:pt idx="9">
                  <c:v>- 20 år</c:v>
                </c:pt>
                <c:pt idx="10">
                  <c:v>21-22 år</c:v>
                </c:pt>
                <c:pt idx="11">
                  <c:v>23-25 år</c:v>
                </c:pt>
                <c:pt idx="12">
                  <c:v>26-28 år</c:v>
                </c:pt>
                <c:pt idx="13">
                  <c:v>29 år +</c:v>
                </c:pt>
                <c:pt idx="14">
                  <c:v>Bachelor</c:v>
                </c:pt>
                <c:pt idx="15">
                  <c:v>Int. M./prof.</c:v>
                </c:pt>
                <c:pt idx="16">
                  <c:v>Master</c:v>
                </c:pt>
                <c:pt idx="17">
                  <c:v>Annet</c:v>
                </c:pt>
                <c:pt idx="18">
                  <c:v>Førstevalg</c:v>
                </c:pt>
                <c:pt idx="19">
                  <c:v>Ikke førstevalg</c:v>
                </c:pt>
                <c:pt idx="20">
                  <c:v>Innflytter</c:v>
                </c:pt>
                <c:pt idx="21">
                  <c:v>Fra stedet</c:v>
                </c:pt>
                <c:pt idx="22">
                  <c:v>Gift/samboer</c:v>
                </c:pt>
                <c:pt idx="23">
                  <c:v>Kjæreste</c:v>
                </c:pt>
                <c:pt idx="24">
                  <c:v>Singel</c:v>
                </c:pt>
                <c:pt idx="25">
                  <c:v>Ikke barn</c:v>
                </c:pt>
                <c:pt idx="26">
                  <c:v>Barn</c:v>
                </c:pt>
              </c:strCache>
            </c:strRef>
          </c:cat>
          <c:val>
            <c:numRef>
              <c:f>'Ark1'!$B$2:$B$28</c:f>
              <c:numCache>
                <c:formatCode>0</c:formatCode>
                <c:ptCount val="27"/>
                <c:pt idx="0">
                  <c:v>77.8</c:v>
                </c:pt>
                <c:pt idx="1">
                  <c:v>73.8</c:v>
                </c:pt>
                <c:pt idx="2">
                  <c:v>66.8</c:v>
                </c:pt>
                <c:pt idx="3">
                  <c:v>73.2</c:v>
                </c:pt>
                <c:pt idx="4">
                  <c:v>73</c:v>
                </c:pt>
                <c:pt idx="5">
                  <c:v>73.3</c:v>
                </c:pt>
                <c:pt idx="6">
                  <c:v>71.599999999999994</c:v>
                </c:pt>
                <c:pt idx="7">
                  <c:v>72.8</c:v>
                </c:pt>
                <c:pt idx="8">
                  <c:v>70.8</c:v>
                </c:pt>
                <c:pt idx="9">
                  <c:v>67.66405503581737</c:v>
                </c:pt>
                <c:pt idx="10">
                  <c:v>68.476094870170542</c:v>
                </c:pt>
                <c:pt idx="11">
                  <c:v>76.246852849177642</c:v>
                </c:pt>
                <c:pt idx="12">
                  <c:v>72.911172844135535</c:v>
                </c:pt>
                <c:pt idx="13">
                  <c:v>67.474136665913633</c:v>
                </c:pt>
                <c:pt idx="14">
                  <c:v>66.2</c:v>
                </c:pt>
                <c:pt idx="15">
                  <c:v>74.099999999999994</c:v>
                </c:pt>
                <c:pt idx="16">
                  <c:v>74.3</c:v>
                </c:pt>
                <c:pt idx="17">
                  <c:v>65.3</c:v>
                </c:pt>
                <c:pt idx="18">
                  <c:v>72</c:v>
                </c:pt>
                <c:pt idx="19">
                  <c:v>71.5</c:v>
                </c:pt>
                <c:pt idx="20">
                  <c:v>71.8</c:v>
                </c:pt>
                <c:pt idx="21">
                  <c:v>73.5</c:v>
                </c:pt>
                <c:pt idx="22">
                  <c:v>73.5</c:v>
                </c:pt>
                <c:pt idx="23">
                  <c:v>72.7</c:v>
                </c:pt>
                <c:pt idx="24">
                  <c:v>70.7</c:v>
                </c:pt>
                <c:pt idx="25">
                  <c:v>71.900000000000006</c:v>
                </c:pt>
                <c:pt idx="26">
                  <c:v>68.3</c:v>
                </c:pt>
              </c:numCache>
            </c:numRef>
          </c:val>
        </c:ser>
        <c:dLbls>
          <c:showLegendKey val="0"/>
          <c:showVal val="0"/>
          <c:showCatName val="0"/>
          <c:showSerName val="0"/>
          <c:showPercent val="0"/>
          <c:showBubbleSize val="0"/>
        </c:dLbls>
        <c:gapWidth val="50"/>
        <c:axId val="261040384"/>
        <c:axId val="261042176"/>
      </c:barChart>
      <c:catAx>
        <c:axId val="261040384"/>
        <c:scaling>
          <c:orientation val="maxMin"/>
        </c:scaling>
        <c:delete val="0"/>
        <c:axPos val="l"/>
        <c:majorTickMark val="out"/>
        <c:minorTickMark val="none"/>
        <c:tickLblPos val="nextTo"/>
        <c:txPr>
          <a:bodyPr/>
          <a:lstStyle/>
          <a:p>
            <a:pPr>
              <a:defRPr sz="800"/>
            </a:pPr>
            <a:endParaRPr lang="nb-NO"/>
          </a:p>
        </c:txPr>
        <c:crossAx val="261042176"/>
        <c:crosses val="autoZero"/>
        <c:auto val="1"/>
        <c:lblAlgn val="ctr"/>
        <c:lblOffset val="100"/>
        <c:tickLblSkip val="1"/>
        <c:noMultiLvlLbl val="0"/>
      </c:catAx>
      <c:valAx>
        <c:axId val="261042176"/>
        <c:scaling>
          <c:orientation val="minMax"/>
          <c:max val="100"/>
          <c:min val="0"/>
        </c:scaling>
        <c:delete val="0"/>
        <c:axPos val="t"/>
        <c:numFmt formatCode="0" sourceLinked="1"/>
        <c:majorTickMark val="out"/>
        <c:minorTickMark val="none"/>
        <c:tickLblPos val="nextTo"/>
        <c:txPr>
          <a:bodyPr/>
          <a:lstStyle/>
          <a:p>
            <a:pPr>
              <a:defRPr sz="800"/>
            </a:pPr>
            <a:endParaRPr lang="nb-NO"/>
          </a:p>
        </c:txPr>
        <c:crossAx val="261040384"/>
        <c:crosses val="autoZero"/>
        <c:crossBetween val="between"/>
        <c:majorUnit val="20"/>
        <c:minorUnit val="20"/>
      </c:valAx>
    </c:plotArea>
    <c:plotVisOnly val="1"/>
    <c:dispBlanksAs val="gap"/>
    <c:showDLblsOverMax val="0"/>
  </c:chart>
  <c:txPr>
    <a:bodyPr/>
    <a:lstStyle/>
    <a:p>
      <a:pPr>
        <a:defRPr sz="1800"/>
      </a:pPr>
      <a:endParaRPr lang="nb-NO"/>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a:defRPr/>
            </a:pPr>
            <a:r>
              <a:rPr lang="nb-NO" sz="1000" dirty="0"/>
              <a:t>Hvilken betydning har faktorene nedenfor for din trivsel som student …? </a:t>
            </a:r>
            <a:r>
              <a:rPr lang="nb-NO" sz="1000" dirty="0" smtClean="0"/>
              <a:t>Studentforeninger, lag eller</a:t>
            </a:r>
            <a:r>
              <a:rPr lang="nb-NO" sz="1000" baseline="0" dirty="0" smtClean="0"/>
              <a:t> organisasjoner. </a:t>
            </a:r>
            <a:r>
              <a:rPr lang="nb-NO" sz="1000" dirty="0" err="1" smtClean="0"/>
              <a:t>Skalagj.snitt</a:t>
            </a:r>
            <a:r>
              <a:rPr lang="nb-NO" sz="1000" dirty="0" smtClean="0"/>
              <a:t> </a:t>
            </a:r>
            <a:r>
              <a:rPr lang="nb-NO" sz="1000" dirty="0"/>
              <a:t>0-100</a:t>
            </a:r>
          </a:p>
          <a:p>
            <a:pPr algn="ctr">
              <a:defRPr/>
            </a:pPr>
            <a:r>
              <a:rPr lang="nb-NO" dirty="0"/>
              <a:t> </a:t>
            </a:r>
          </a:p>
        </c:rich>
      </c:tx>
      <c:layout>
        <c:manualLayout>
          <c:xMode val="edge"/>
          <c:yMode val="edge"/>
          <c:x val="0.15068405770356966"/>
          <c:y val="0"/>
        </c:manualLayout>
      </c:layout>
      <c:overlay val="1"/>
    </c:title>
    <c:autoTitleDeleted val="0"/>
    <c:plotArea>
      <c:layout>
        <c:manualLayout>
          <c:layoutTarget val="inner"/>
          <c:xMode val="edge"/>
          <c:yMode val="edge"/>
          <c:x val="0.17956676509186351"/>
          <c:y val="0.2008823850405887"/>
          <c:w val="0.7679854002624672"/>
          <c:h val="0.75906454123511558"/>
        </c:manualLayout>
      </c:layout>
      <c:barChart>
        <c:barDir val="bar"/>
        <c:grouping val="clustered"/>
        <c:varyColors val="0"/>
        <c:ser>
          <c:idx val="0"/>
          <c:order val="0"/>
          <c:tx>
            <c:strRef>
              <c:f>'Ark1'!$B$1</c:f>
              <c:strCache>
                <c:ptCount val="1"/>
                <c:pt idx="0">
                  <c:v>Stor positiv betydning </c:v>
                </c:pt>
              </c:strCache>
            </c:strRef>
          </c:tx>
          <c:spPr>
            <a:solidFill>
              <a:schemeClr val="accent4">
                <a:lumMod val="60000"/>
                <a:lumOff val="40000"/>
              </a:schemeClr>
            </a:solidFill>
          </c:spPr>
          <c:invertIfNegative val="0"/>
          <c:dLbls>
            <c:txPr>
              <a:bodyPr/>
              <a:lstStyle/>
              <a:p>
                <a:pPr>
                  <a:defRPr sz="800" b="1">
                    <a:solidFill>
                      <a:schemeClr val="tx1"/>
                    </a:solidFill>
                  </a:defRPr>
                </a:pPr>
                <a:endParaRPr lang="nb-NO"/>
              </a:p>
            </c:txPr>
            <c:dLblPos val="outEnd"/>
            <c:showLegendKey val="0"/>
            <c:showVal val="1"/>
            <c:showCatName val="0"/>
            <c:showSerName val="0"/>
            <c:showPercent val="0"/>
            <c:showBubbleSize val="0"/>
            <c:showLeaderLines val="0"/>
          </c:dLbls>
          <c:cat>
            <c:strRef>
              <c:f>'Ark1'!$A$2:$A$12</c:f>
              <c:strCache>
                <c:ptCount val="11"/>
                <c:pt idx="0">
                  <c:v>Totalt</c:v>
                </c:pt>
                <c:pt idx="1">
                  <c:v>Universitet</c:v>
                </c:pt>
                <c:pt idx="2">
                  <c:v>Høgskole</c:v>
                </c:pt>
                <c:pt idx="4">
                  <c:v>UiO</c:v>
                </c:pt>
                <c:pt idx="5">
                  <c:v>NTNU</c:v>
                </c:pt>
                <c:pt idx="6">
                  <c:v>UiS</c:v>
                </c:pt>
                <c:pt idx="7">
                  <c:v>UMB</c:v>
                </c:pt>
                <c:pt idx="8">
                  <c:v>HiH</c:v>
                </c:pt>
                <c:pt idx="9">
                  <c:v>HiNesna</c:v>
                </c:pt>
                <c:pt idx="10">
                  <c:v>Haraldspl.</c:v>
                </c:pt>
              </c:strCache>
            </c:strRef>
          </c:cat>
          <c:val>
            <c:numRef>
              <c:f>'Ark1'!$B$2:$B$12</c:f>
              <c:numCache>
                <c:formatCode>0</c:formatCode>
                <c:ptCount val="11"/>
                <c:pt idx="0">
                  <c:v>69.2</c:v>
                </c:pt>
                <c:pt idx="1">
                  <c:v>69.400000000000006</c:v>
                </c:pt>
                <c:pt idx="2">
                  <c:v>61.8</c:v>
                </c:pt>
                <c:pt idx="4">
                  <c:v>66.400000000000006</c:v>
                </c:pt>
                <c:pt idx="5">
                  <c:v>74.3</c:v>
                </c:pt>
                <c:pt idx="6">
                  <c:v>61.2</c:v>
                </c:pt>
                <c:pt idx="7">
                  <c:v>70.900000000000006</c:v>
                </c:pt>
                <c:pt idx="8">
                  <c:v>62.9</c:v>
                </c:pt>
                <c:pt idx="9">
                  <c:v>48.2</c:v>
                </c:pt>
                <c:pt idx="10">
                  <c:v>62.8</c:v>
                </c:pt>
              </c:numCache>
            </c:numRef>
          </c:val>
        </c:ser>
        <c:dLbls>
          <c:showLegendKey val="0"/>
          <c:showVal val="0"/>
          <c:showCatName val="0"/>
          <c:showSerName val="0"/>
          <c:showPercent val="0"/>
          <c:showBubbleSize val="0"/>
        </c:dLbls>
        <c:gapWidth val="50"/>
        <c:axId val="262813568"/>
        <c:axId val="262815104"/>
      </c:barChart>
      <c:catAx>
        <c:axId val="262813568"/>
        <c:scaling>
          <c:orientation val="maxMin"/>
        </c:scaling>
        <c:delete val="0"/>
        <c:axPos val="l"/>
        <c:majorTickMark val="out"/>
        <c:minorTickMark val="none"/>
        <c:tickLblPos val="nextTo"/>
        <c:txPr>
          <a:bodyPr/>
          <a:lstStyle/>
          <a:p>
            <a:pPr>
              <a:defRPr sz="1000"/>
            </a:pPr>
            <a:endParaRPr lang="nb-NO"/>
          </a:p>
        </c:txPr>
        <c:crossAx val="262815104"/>
        <c:crosses val="autoZero"/>
        <c:auto val="1"/>
        <c:lblAlgn val="ctr"/>
        <c:lblOffset val="100"/>
        <c:noMultiLvlLbl val="0"/>
      </c:catAx>
      <c:valAx>
        <c:axId val="262815104"/>
        <c:scaling>
          <c:orientation val="minMax"/>
          <c:max val="100"/>
          <c:min val="0"/>
        </c:scaling>
        <c:delete val="0"/>
        <c:axPos val="t"/>
        <c:numFmt formatCode="0" sourceLinked="1"/>
        <c:majorTickMark val="out"/>
        <c:minorTickMark val="none"/>
        <c:tickLblPos val="nextTo"/>
        <c:txPr>
          <a:bodyPr/>
          <a:lstStyle/>
          <a:p>
            <a:pPr>
              <a:defRPr sz="800"/>
            </a:pPr>
            <a:endParaRPr lang="nb-NO"/>
          </a:p>
        </c:txPr>
        <c:crossAx val="262813568"/>
        <c:crosses val="autoZero"/>
        <c:crossBetween val="between"/>
        <c:majorUnit val="20"/>
        <c:minorUnit val="20"/>
      </c:valAx>
    </c:plotArea>
    <c:plotVisOnly val="1"/>
    <c:dispBlanksAs val="gap"/>
    <c:showDLblsOverMax val="0"/>
  </c:chart>
  <c:txPr>
    <a:bodyPr/>
    <a:lstStyle/>
    <a:p>
      <a:pPr>
        <a:defRPr sz="1800"/>
      </a:pPr>
      <a:endParaRPr lang="nb-NO"/>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marL="0" marR="0" indent="0" algn="l" defTabSz="914400" rtl="0" eaLnBrk="1" fontAlgn="auto" latinLnBrk="0" hangingPunct="1">
              <a:lnSpc>
                <a:spcPct val="100000"/>
              </a:lnSpc>
              <a:spcBef>
                <a:spcPts val="0"/>
              </a:spcBef>
              <a:spcAft>
                <a:spcPts val="0"/>
              </a:spcAft>
              <a:buClrTx/>
              <a:buSzTx/>
              <a:buFontTx/>
              <a:buNone/>
              <a:tabLst/>
              <a:defRPr sz="2160" b="1" i="0" u="none" strike="noStrike" kern="1200" baseline="0">
                <a:solidFill>
                  <a:srgbClr val="000000"/>
                </a:solidFill>
                <a:latin typeface="+mn-lt"/>
                <a:ea typeface="+mn-ea"/>
                <a:cs typeface="+mn-cs"/>
              </a:defRPr>
            </a:pPr>
            <a:r>
              <a:rPr lang="nb-NO" sz="1000" b="1" i="0" baseline="0" dirty="0" smtClean="0">
                <a:effectLst/>
              </a:rPr>
              <a:t>Hvilken betydning har faktorene nedenfor for din trivsel som student …? </a:t>
            </a:r>
            <a:r>
              <a:rPr lang="nb-NO" sz="1000" b="1" i="0" u="none" strike="noStrike" baseline="0" dirty="0" smtClean="0">
                <a:effectLst/>
              </a:rPr>
              <a:t>Studentforeninger, lag eller organisasjoner</a:t>
            </a:r>
            <a:r>
              <a:rPr lang="nb-NO" sz="1000" b="1" i="0" baseline="0" dirty="0" smtClean="0">
                <a:effectLst/>
              </a:rPr>
              <a:t>. </a:t>
            </a:r>
            <a:r>
              <a:rPr lang="nb-NO" sz="1000" b="1" i="0" baseline="0" dirty="0" err="1" smtClean="0">
                <a:effectLst/>
              </a:rPr>
              <a:t>Skalagj.snitt</a:t>
            </a:r>
            <a:r>
              <a:rPr lang="nb-NO" sz="1000" b="1" i="0" baseline="0" dirty="0" smtClean="0">
                <a:effectLst/>
              </a:rPr>
              <a:t> 0-100</a:t>
            </a:r>
            <a:endParaRPr lang="nb-NO" sz="1000"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sz="2160" b="1" i="0" u="none" strike="noStrike" kern="1200" baseline="0">
                <a:solidFill>
                  <a:srgbClr val="000000"/>
                </a:solidFill>
                <a:latin typeface="+mn-lt"/>
                <a:ea typeface="+mn-ea"/>
                <a:cs typeface="+mn-cs"/>
              </a:defRPr>
            </a:pPr>
            <a:endParaRPr lang="nb-NO" sz="800" dirty="0"/>
          </a:p>
        </c:rich>
      </c:tx>
      <c:layout/>
      <c:overlay val="1"/>
    </c:title>
    <c:autoTitleDeleted val="0"/>
    <c:plotArea>
      <c:layout>
        <c:manualLayout>
          <c:layoutTarget val="inner"/>
          <c:xMode val="edge"/>
          <c:yMode val="edge"/>
          <c:x val="0.3208387726563614"/>
          <c:y val="0.1708104340618716"/>
          <c:w val="0.62671334040476223"/>
          <c:h val="0.79738465595757801"/>
        </c:manualLayout>
      </c:layout>
      <c:barChart>
        <c:barDir val="bar"/>
        <c:grouping val="clustered"/>
        <c:varyColors val="0"/>
        <c:ser>
          <c:idx val="0"/>
          <c:order val="0"/>
          <c:tx>
            <c:strRef>
              <c:f>'Ark1'!$B$1</c:f>
              <c:strCache>
                <c:ptCount val="1"/>
                <c:pt idx="0">
                  <c:v>3 ganger i uka eller mer</c:v>
                </c:pt>
              </c:strCache>
            </c:strRef>
          </c:tx>
          <c:spPr>
            <a:solidFill>
              <a:schemeClr val="accent4">
                <a:lumMod val="60000"/>
                <a:lumOff val="40000"/>
              </a:schemeClr>
            </a:solidFill>
          </c:spPr>
          <c:invertIfNegative val="0"/>
          <c:dLbls>
            <c:txPr>
              <a:bodyPr/>
              <a:lstStyle/>
              <a:p>
                <a:pPr>
                  <a:defRPr sz="800" b="1">
                    <a:solidFill>
                      <a:schemeClr val="tx1"/>
                    </a:solidFill>
                  </a:defRPr>
                </a:pPr>
                <a:endParaRPr lang="nb-NO"/>
              </a:p>
            </c:txPr>
            <c:dLblPos val="outEnd"/>
            <c:showLegendKey val="0"/>
            <c:showVal val="1"/>
            <c:showCatName val="0"/>
            <c:showSerName val="0"/>
            <c:showPercent val="0"/>
            <c:showBubbleSize val="0"/>
            <c:showLeaderLines val="0"/>
          </c:dLbls>
          <c:cat>
            <c:strRef>
              <c:f>'Ark1'!$A$2:$A$28</c:f>
              <c:strCache>
                <c:ptCount val="27"/>
                <c:pt idx="0">
                  <c:v>AB</c:v>
                </c:pt>
                <c:pt idx="1">
                  <c:v>DMF</c:v>
                </c:pt>
                <c:pt idx="2">
                  <c:v>HF</c:v>
                </c:pt>
                <c:pt idx="3">
                  <c:v>IME</c:v>
                </c:pt>
                <c:pt idx="4">
                  <c:v>IVT</c:v>
                </c:pt>
                <c:pt idx="5">
                  <c:v>NT</c:v>
                </c:pt>
                <c:pt idx="6">
                  <c:v>SVT</c:v>
                </c:pt>
                <c:pt idx="7">
                  <c:v>Kvinne</c:v>
                </c:pt>
                <c:pt idx="8">
                  <c:v>Mann</c:v>
                </c:pt>
                <c:pt idx="9">
                  <c:v>- 20 år</c:v>
                </c:pt>
                <c:pt idx="10">
                  <c:v>21-22 år</c:v>
                </c:pt>
                <c:pt idx="11">
                  <c:v>23-25 år</c:v>
                </c:pt>
                <c:pt idx="12">
                  <c:v>26-28 år</c:v>
                </c:pt>
                <c:pt idx="13">
                  <c:v>29 år +</c:v>
                </c:pt>
                <c:pt idx="14">
                  <c:v>Bachelor</c:v>
                </c:pt>
                <c:pt idx="15">
                  <c:v>Int. M./prof.</c:v>
                </c:pt>
                <c:pt idx="16">
                  <c:v>Master</c:v>
                </c:pt>
                <c:pt idx="17">
                  <c:v>Annet</c:v>
                </c:pt>
                <c:pt idx="18">
                  <c:v>Førstevalg</c:v>
                </c:pt>
                <c:pt idx="19">
                  <c:v>Ikke førstevalg</c:v>
                </c:pt>
                <c:pt idx="20">
                  <c:v>Innflytter</c:v>
                </c:pt>
                <c:pt idx="21">
                  <c:v>Fra stedet</c:v>
                </c:pt>
                <c:pt idx="22">
                  <c:v>Gift/samboer</c:v>
                </c:pt>
                <c:pt idx="23">
                  <c:v>Kjæreste</c:v>
                </c:pt>
                <c:pt idx="24">
                  <c:v>Singel</c:v>
                </c:pt>
                <c:pt idx="25">
                  <c:v>Ikke barn</c:v>
                </c:pt>
                <c:pt idx="26">
                  <c:v>Barn</c:v>
                </c:pt>
              </c:strCache>
            </c:strRef>
          </c:cat>
          <c:val>
            <c:numRef>
              <c:f>'Ark1'!$B$2:$B$28</c:f>
              <c:numCache>
                <c:formatCode>0</c:formatCode>
                <c:ptCount val="27"/>
                <c:pt idx="0">
                  <c:v>68.900000000000006</c:v>
                </c:pt>
                <c:pt idx="1">
                  <c:v>78</c:v>
                </c:pt>
                <c:pt idx="2">
                  <c:v>70</c:v>
                </c:pt>
                <c:pt idx="3">
                  <c:v>79.7</c:v>
                </c:pt>
                <c:pt idx="4">
                  <c:v>77.099999999999994</c:v>
                </c:pt>
                <c:pt idx="5">
                  <c:v>74.2</c:v>
                </c:pt>
                <c:pt idx="6">
                  <c:v>71.3</c:v>
                </c:pt>
                <c:pt idx="7">
                  <c:v>75.7</c:v>
                </c:pt>
                <c:pt idx="8">
                  <c:v>72.599999999999994</c:v>
                </c:pt>
                <c:pt idx="9">
                  <c:v>74.533593139589485</c:v>
                </c:pt>
                <c:pt idx="10">
                  <c:v>77.809836966698313</c:v>
                </c:pt>
                <c:pt idx="11">
                  <c:v>74.832151885031138</c:v>
                </c:pt>
                <c:pt idx="12">
                  <c:v>68.105076801173254</c:v>
                </c:pt>
                <c:pt idx="13">
                  <c:v>53.678076336019735</c:v>
                </c:pt>
                <c:pt idx="14">
                  <c:v>69.900000000000006</c:v>
                </c:pt>
                <c:pt idx="15">
                  <c:v>78.7</c:v>
                </c:pt>
                <c:pt idx="16">
                  <c:v>66.400000000000006</c:v>
                </c:pt>
                <c:pt idx="17">
                  <c:v>68.099999999999994</c:v>
                </c:pt>
                <c:pt idx="18">
                  <c:v>74.599999999999994</c:v>
                </c:pt>
                <c:pt idx="19">
                  <c:v>72.3</c:v>
                </c:pt>
                <c:pt idx="20">
                  <c:v>74.900000000000006</c:v>
                </c:pt>
                <c:pt idx="21">
                  <c:v>70.900000000000006</c:v>
                </c:pt>
                <c:pt idx="22">
                  <c:v>70</c:v>
                </c:pt>
                <c:pt idx="23">
                  <c:v>75.599999999999994</c:v>
                </c:pt>
                <c:pt idx="24">
                  <c:v>76.2</c:v>
                </c:pt>
                <c:pt idx="25">
                  <c:v>74.599999999999994</c:v>
                </c:pt>
                <c:pt idx="26">
                  <c:v>57.8</c:v>
                </c:pt>
              </c:numCache>
            </c:numRef>
          </c:val>
        </c:ser>
        <c:dLbls>
          <c:showLegendKey val="0"/>
          <c:showVal val="0"/>
          <c:showCatName val="0"/>
          <c:showSerName val="0"/>
          <c:showPercent val="0"/>
          <c:showBubbleSize val="0"/>
        </c:dLbls>
        <c:gapWidth val="50"/>
        <c:axId val="262909952"/>
        <c:axId val="262911488"/>
      </c:barChart>
      <c:catAx>
        <c:axId val="262909952"/>
        <c:scaling>
          <c:orientation val="maxMin"/>
        </c:scaling>
        <c:delete val="0"/>
        <c:axPos val="l"/>
        <c:majorTickMark val="out"/>
        <c:minorTickMark val="none"/>
        <c:tickLblPos val="nextTo"/>
        <c:txPr>
          <a:bodyPr/>
          <a:lstStyle/>
          <a:p>
            <a:pPr>
              <a:defRPr sz="800"/>
            </a:pPr>
            <a:endParaRPr lang="nb-NO"/>
          </a:p>
        </c:txPr>
        <c:crossAx val="262911488"/>
        <c:crosses val="autoZero"/>
        <c:auto val="1"/>
        <c:lblAlgn val="ctr"/>
        <c:lblOffset val="100"/>
        <c:tickLblSkip val="1"/>
        <c:noMultiLvlLbl val="0"/>
      </c:catAx>
      <c:valAx>
        <c:axId val="262911488"/>
        <c:scaling>
          <c:orientation val="minMax"/>
          <c:max val="100"/>
          <c:min val="0"/>
        </c:scaling>
        <c:delete val="0"/>
        <c:axPos val="t"/>
        <c:numFmt formatCode="0" sourceLinked="1"/>
        <c:majorTickMark val="out"/>
        <c:minorTickMark val="none"/>
        <c:tickLblPos val="nextTo"/>
        <c:txPr>
          <a:bodyPr/>
          <a:lstStyle/>
          <a:p>
            <a:pPr>
              <a:defRPr sz="800"/>
            </a:pPr>
            <a:endParaRPr lang="nb-NO"/>
          </a:p>
        </c:txPr>
        <c:crossAx val="262909952"/>
        <c:crosses val="autoZero"/>
        <c:crossBetween val="between"/>
        <c:majorUnit val="20"/>
        <c:minorUnit val="20"/>
      </c:valAx>
    </c:plotArea>
    <c:plotVisOnly val="1"/>
    <c:dispBlanksAs val="gap"/>
    <c:showDLblsOverMax val="0"/>
  </c:chart>
  <c:txPr>
    <a:bodyPr/>
    <a:lstStyle/>
    <a:p>
      <a:pPr>
        <a:defRPr sz="1800"/>
      </a:pPr>
      <a:endParaRPr lang="nb-NO"/>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pPr>
            <a:r>
              <a:rPr lang="nb-NO" sz="1000" b="1" i="0" u="none" strike="noStrike" baseline="0" dirty="0" smtClean="0">
                <a:effectLst/>
              </a:rPr>
              <a:t>Hvordan trives du som student ved din utdanningsinstitusjon? </a:t>
            </a:r>
            <a:r>
              <a:rPr lang="nb-NO" sz="1000" b="1" i="0" u="none" strike="noStrike" baseline="0" dirty="0" err="1" smtClean="0">
                <a:effectLst/>
              </a:rPr>
              <a:t>Skalagj.snitt</a:t>
            </a:r>
            <a:r>
              <a:rPr lang="nb-NO" sz="1000" b="1" i="0" u="none" strike="noStrike" baseline="0" dirty="0" smtClean="0">
                <a:effectLst/>
              </a:rPr>
              <a:t> 0-100</a:t>
            </a:r>
            <a:endParaRPr lang="nb-NO" sz="1000" dirty="0"/>
          </a:p>
        </c:rich>
      </c:tx>
      <c:layout/>
      <c:overlay val="1"/>
    </c:title>
    <c:autoTitleDeleted val="0"/>
    <c:plotArea>
      <c:layout>
        <c:manualLayout>
          <c:layoutTarget val="inner"/>
          <c:xMode val="edge"/>
          <c:yMode val="edge"/>
          <c:x val="0.17956676509186351"/>
          <c:y val="0.13539961203141171"/>
          <c:w val="0.7679854002624672"/>
          <c:h val="0.82454745525350981"/>
        </c:manualLayout>
      </c:layout>
      <c:barChart>
        <c:barDir val="bar"/>
        <c:grouping val="clustered"/>
        <c:varyColors val="0"/>
        <c:ser>
          <c:idx val="0"/>
          <c:order val="0"/>
          <c:tx>
            <c:strRef>
              <c:f>'Ark1'!$B$1</c:f>
              <c:strCache>
                <c:ptCount val="1"/>
                <c:pt idx="0">
                  <c:v>Kolonne1</c:v>
                </c:pt>
              </c:strCache>
            </c:strRef>
          </c:tx>
          <c:spPr>
            <a:solidFill>
              <a:schemeClr val="accent4">
                <a:lumMod val="60000"/>
                <a:lumOff val="40000"/>
              </a:schemeClr>
            </a:solidFill>
          </c:spPr>
          <c:invertIfNegative val="0"/>
          <c:dLbls>
            <c:numFmt formatCode="#,##0" sourceLinked="0"/>
            <c:txPr>
              <a:bodyPr/>
              <a:lstStyle/>
              <a:p>
                <a:pPr>
                  <a:defRPr sz="800" b="1">
                    <a:solidFill>
                      <a:schemeClr val="tx1"/>
                    </a:solidFill>
                  </a:defRPr>
                </a:pPr>
                <a:endParaRPr lang="nb-NO"/>
              </a:p>
            </c:txPr>
            <c:dLblPos val="outEnd"/>
            <c:showLegendKey val="0"/>
            <c:showVal val="1"/>
            <c:showCatName val="0"/>
            <c:showSerName val="0"/>
            <c:showPercent val="0"/>
            <c:showBubbleSize val="0"/>
            <c:showLeaderLines val="0"/>
          </c:dLbls>
          <c:cat>
            <c:strRef>
              <c:f>'Ark1'!$A$2:$A$11</c:f>
              <c:strCache>
                <c:ptCount val="10"/>
                <c:pt idx="0">
                  <c:v>2-3 sem.</c:v>
                </c:pt>
                <c:pt idx="1">
                  <c:v>4-5 sem.</c:v>
                </c:pt>
                <c:pt idx="2">
                  <c:v>6-8 sem.</c:v>
                </c:pt>
                <c:pt idx="3">
                  <c:v>9 sem +</c:v>
                </c:pt>
                <c:pt idx="4">
                  <c:v>Bachelor</c:v>
                </c:pt>
                <c:pt idx="5">
                  <c:v>Int. M./prof.</c:v>
                </c:pt>
                <c:pt idx="6">
                  <c:v>Master</c:v>
                </c:pt>
                <c:pt idx="7">
                  <c:v>Annet</c:v>
                </c:pt>
                <c:pt idx="8">
                  <c:v>Førstevalg</c:v>
                </c:pt>
                <c:pt idx="9">
                  <c:v>Ikke førstevalg</c:v>
                </c:pt>
              </c:strCache>
            </c:strRef>
          </c:cat>
          <c:val>
            <c:numRef>
              <c:f>'Ark1'!$B$2:$B$11</c:f>
              <c:numCache>
                <c:formatCode>General</c:formatCode>
                <c:ptCount val="10"/>
                <c:pt idx="0">
                  <c:v>76.400000000000006</c:v>
                </c:pt>
                <c:pt idx="1">
                  <c:v>79.3</c:v>
                </c:pt>
                <c:pt idx="2">
                  <c:v>77.8</c:v>
                </c:pt>
                <c:pt idx="3">
                  <c:v>80</c:v>
                </c:pt>
                <c:pt idx="4">
                  <c:v>72.5</c:v>
                </c:pt>
                <c:pt idx="5">
                  <c:v>82.9</c:v>
                </c:pt>
                <c:pt idx="6">
                  <c:v>74.900000000000006</c:v>
                </c:pt>
                <c:pt idx="7">
                  <c:v>65.8</c:v>
                </c:pt>
                <c:pt idx="8">
                  <c:v>78.599999999999994</c:v>
                </c:pt>
                <c:pt idx="9">
                  <c:v>77.099999999999994</c:v>
                </c:pt>
              </c:numCache>
            </c:numRef>
          </c:val>
        </c:ser>
        <c:dLbls>
          <c:showLegendKey val="0"/>
          <c:showVal val="0"/>
          <c:showCatName val="0"/>
          <c:showSerName val="0"/>
          <c:showPercent val="0"/>
          <c:showBubbleSize val="0"/>
        </c:dLbls>
        <c:gapWidth val="50"/>
        <c:axId val="232939904"/>
        <c:axId val="232941440"/>
      </c:barChart>
      <c:catAx>
        <c:axId val="232939904"/>
        <c:scaling>
          <c:orientation val="maxMin"/>
        </c:scaling>
        <c:delete val="0"/>
        <c:axPos val="l"/>
        <c:majorTickMark val="out"/>
        <c:minorTickMark val="none"/>
        <c:tickLblPos val="nextTo"/>
        <c:txPr>
          <a:bodyPr/>
          <a:lstStyle/>
          <a:p>
            <a:pPr>
              <a:defRPr sz="800"/>
            </a:pPr>
            <a:endParaRPr lang="nb-NO"/>
          </a:p>
        </c:txPr>
        <c:crossAx val="232941440"/>
        <c:crosses val="autoZero"/>
        <c:auto val="1"/>
        <c:lblAlgn val="ctr"/>
        <c:lblOffset val="100"/>
        <c:noMultiLvlLbl val="0"/>
      </c:catAx>
      <c:valAx>
        <c:axId val="232941440"/>
        <c:scaling>
          <c:orientation val="minMax"/>
          <c:max val="100"/>
          <c:min val="0"/>
        </c:scaling>
        <c:delete val="0"/>
        <c:axPos val="t"/>
        <c:numFmt formatCode="General" sourceLinked="1"/>
        <c:majorTickMark val="out"/>
        <c:minorTickMark val="none"/>
        <c:tickLblPos val="nextTo"/>
        <c:txPr>
          <a:bodyPr/>
          <a:lstStyle/>
          <a:p>
            <a:pPr>
              <a:defRPr sz="800"/>
            </a:pPr>
            <a:endParaRPr lang="nb-NO"/>
          </a:p>
        </c:txPr>
        <c:crossAx val="232939904"/>
        <c:crosses val="autoZero"/>
        <c:crossBetween val="between"/>
        <c:majorUnit val="20"/>
        <c:minorUnit val="20"/>
      </c:valAx>
    </c:plotArea>
    <c:plotVisOnly val="1"/>
    <c:dispBlanksAs val="gap"/>
    <c:showDLblsOverMax val="0"/>
  </c:chart>
  <c:txPr>
    <a:bodyPr/>
    <a:lstStyle/>
    <a:p>
      <a:pPr>
        <a:defRPr sz="1800"/>
      </a:pPr>
      <a:endParaRPr lang="nb-NO"/>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a:defRPr/>
            </a:pPr>
            <a:r>
              <a:rPr lang="nb-NO" sz="1000" dirty="0"/>
              <a:t>Hvilken betydning har faktorene nedenfor for din trivsel som student …? </a:t>
            </a:r>
            <a:r>
              <a:rPr lang="nb-NO" sz="1000" dirty="0" smtClean="0"/>
              <a:t>Lærestedets </a:t>
            </a:r>
            <a:r>
              <a:rPr lang="nb-NO" sz="1000" dirty="0" err="1" smtClean="0"/>
              <a:t>uteomårder</a:t>
            </a:r>
            <a:r>
              <a:rPr lang="nb-NO" sz="1000" dirty="0" smtClean="0"/>
              <a:t>/ grøntområder. </a:t>
            </a:r>
            <a:r>
              <a:rPr lang="nb-NO" sz="1000" dirty="0" err="1" smtClean="0"/>
              <a:t>Skalagj.snitt</a:t>
            </a:r>
            <a:r>
              <a:rPr lang="nb-NO" sz="1000" dirty="0" smtClean="0"/>
              <a:t> </a:t>
            </a:r>
            <a:r>
              <a:rPr lang="nb-NO" sz="1000" dirty="0"/>
              <a:t>0-100</a:t>
            </a:r>
          </a:p>
          <a:p>
            <a:pPr algn="ctr">
              <a:defRPr/>
            </a:pPr>
            <a:r>
              <a:rPr lang="nb-NO" dirty="0"/>
              <a:t> </a:t>
            </a:r>
          </a:p>
        </c:rich>
      </c:tx>
      <c:layout>
        <c:manualLayout>
          <c:xMode val="edge"/>
          <c:yMode val="edge"/>
          <c:x val="0.15068405770356966"/>
          <c:y val="0"/>
        </c:manualLayout>
      </c:layout>
      <c:overlay val="1"/>
    </c:title>
    <c:autoTitleDeleted val="0"/>
    <c:plotArea>
      <c:layout>
        <c:manualLayout>
          <c:layoutTarget val="inner"/>
          <c:xMode val="edge"/>
          <c:yMode val="edge"/>
          <c:x val="0.17956676509186351"/>
          <c:y val="0.2008823850405887"/>
          <c:w val="0.7679854002624672"/>
          <c:h val="0.75906454123511558"/>
        </c:manualLayout>
      </c:layout>
      <c:barChart>
        <c:barDir val="bar"/>
        <c:grouping val="clustered"/>
        <c:varyColors val="0"/>
        <c:ser>
          <c:idx val="0"/>
          <c:order val="0"/>
          <c:tx>
            <c:strRef>
              <c:f>'Ark1'!$B$1</c:f>
              <c:strCache>
                <c:ptCount val="1"/>
                <c:pt idx="0">
                  <c:v>Stor positiv betydning </c:v>
                </c:pt>
              </c:strCache>
            </c:strRef>
          </c:tx>
          <c:spPr>
            <a:solidFill>
              <a:schemeClr val="accent4">
                <a:lumMod val="60000"/>
                <a:lumOff val="40000"/>
              </a:schemeClr>
            </a:solidFill>
          </c:spPr>
          <c:invertIfNegative val="0"/>
          <c:dLbls>
            <c:txPr>
              <a:bodyPr/>
              <a:lstStyle/>
              <a:p>
                <a:pPr>
                  <a:defRPr sz="800" b="1">
                    <a:solidFill>
                      <a:schemeClr val="tx1"/>
                    </a:solidFill>
                  </a:defRPr>
                </a:pPr>
                <a:endParaRPr lang="nb-NO"/>
              </a:p>
            </c:txPr>
            <c:dLblPos val="outEnd"/>
            <c:showLegendKey val="0"/>
            <c:showVal val="1"/>
            <c:showCatName val="0"/>
            <c:showSerName val="0"/>
            <c:showPercent val="0"/>
            <c:showBubbleSize val="0"/>
            <c:showLeaderLines val="0"/>
          </c:dLbls>
          <c:cat>
            <c:strRef>
              <c:f>'Ark1'!$A$2:$A$12</c:f>
              <c:strCache>
                <c:ptCount val="11"/>
                <c:pt idx="0">
                  <c:v>Totalt</c:v>
                </c:pt>
                <c:pt idx="1">
                  <c:v>Universitet</c:v>
                </c:pt>
                <c:pt idx="2">
                  <c:v>Høgskole</c:v>
                </c:pt>
                <c:pt idx="4">
                  <c:v>UiO</c:v>
                </c:pt>
                <c:pt idx="5">
                  <c:v>NTNU</c:v>
                </c:pt>
                <c:pt idx="6">
                  <c:v>UiS</c:v>
                </c:pt>
                <c:pt idx="7">
                  <c:v>UMB</c:v>
                </c:pt>
                <c:pt idx="8">
                  <c:v>HiH</c:v>
                </c:pt>
                <c:pt idx="9">
                  <c:v>HiNesna</c:v>
                </c:pt>
                <c:pt idx="10">
                  <c:v>Haraldspl.</c:v>
                </c:pt>
              </c:strCache>
            </c:strRef>
          </c:cat>
          <c:val>
            <c:numRef>
              <c:f>'Ark1'!$B$2:$B$12</c:f>
              <c:numCache>
                <c:formatCode>0</c:formatCode>
                <c:ptCount val="11"/>
                <c:pt idx="0">
                  <c:v>67.5</c:v>
                </c:pt>
                <c:pt idx="1">
                  <c:v>67.599999999999994</c:v>
                </c:pt>
                <c:pt idx="2">
                  <c:v>64.099999999999994</c:v>
                </c:pt>
                <c:pt idx="4">
                  <c:v>68.8</c:v>
                </c:pt>
                <c:pt idx="5">
                  <c:v>64.3</c:v>
                </c:pt>
                <c:pt idx="6">
                  <c:v>66.099999999999994</c:v>
                </c:pt>
                <c:pt idx="7">
                  <c:v>79.400000000000006</c:v>
                </c:pt>
                <c:pt idx="8">
                  <c:v>63.5</c:v>
                </c:pt>
                <c:pt idx="9">
                  <c:v>56.9</c:v>
                </c:pt>
                <c:pt idx="10">
                  <c:v>67.3</c:v>
                </c:pt>
              </c:numCache>
            </c:numRef>
          </c:val>
        </c:ser>
        <c:dLbls>
          <c:showLegendKey val="0"/>
          <c:showVal val="0"/>
          <c:showCatName val="0"/>
          <c:showSerName val="0"/>
          <c:showPercent val="0"/>
          <c:showBubbleSize val="0"/>
        </c:dLbls>
        <c:gapWidth val="50"/>
        <c:axId val="262954368"/>
        <c:axId val="264639616"/>
      </c:barChart>
      <c:catAx>
        <c:axId val="262954368"/>
        <c:scaling>
          <c:orientation val="maxMin"/>
        </c:scaling>
        <c:delete val="0"/>
        <c:axPos val="l"/>
        <c:majorTickMark val="out"/>
        <c:minorTickMark val="none"/>
        <c:tickLblPos val="nextTo"/>
        <c:txPr>
          <a:bodyPr/>
          <a:lstStyle/>
          <a:p>
            <a:pPr>
              <a:defRPr sz="1000"/>
            </a:pPr>
            <a:endParaRPr lang="nb-NO"/>
          </a:p>
        </c:txPr>
        <c:crossAx val="264639616"/>
        <c:crosses val="autoZero"/>
        <c:auto val="1"/>
        <c:lblAlgn val="ctr"/>
        <c:lblOffset val="100"/>
        <c:noMultiLvlLbl val="0"/>
      </c:catAx>
      <c:valAx>
        <c:axId val="264639616"/>
        <c:scaling>
          <c:orientation val="minMax"/>
          <c:max val="100"/>
          <c:min val="0"/>
        </c:scaling>
        <c:delete val="0"/>
        <c:axPos val="t"/>
        <c:numFmt formatCode="0" sourceLinked="1"/>
        <c:majorTickMark val="out"/>
        <c:minorTickMark val="none"/>
        <c:tickLblPos val="nextTo"/>
        <c:txPr>
          <a:bodyPr/>
          <a:lstStyle/>
          <a:p>
            <a:pPr>
              <a:defRPr sz="800"/>
            </a:pPr>
            <a:endParaRPr lang="nb-NO"/>
          </a:p>
        </c:txPr>
        <c:crossAx val="262954368"/>
        <c:crosses val="autoZero"/>
        <c:crossBetween val="between"/>
        <c:majorUnit val="20"/>
        <c:minorUnit val="20"/>
      </c:valAx>
    </c:plotArea>
    <c:plotVisOnly val="1"/>
    <c:dispBlanksAs val="gap"/>
    <c:showDLblsOverMax val="0"/>
  </c:chart>
  <c:txPr>
    <a:bodyPr/>
    <a:lstStyle/>
    <a:p>
      <a:pPr>
        <a:defRPr sz="1800"/>
      </a:pPr>
      <a:endParaRPr lang="nb-NO"/>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marL="0" marR="0" indent="0" algn="l" defTabSz="914400" rtl="0" eaLnBrk="1" fontAlgn="auto" latinLnBrk="0" hangingPunct="1">
              <a:lnSpc>
                <a:spcPct val="100000"/>
              </a:lnSpc>
              <a:spcBef>
                <a:spcPts val="0"/>
              </a:spcBef>
              <a:spcAft>
                <a:spcPts val="0"/>
              </a:spcAft>
              <a:buClrTx/>
              <a:buSzTx/>
              <a:buFontTx/>
              <a:buNone/>
              <a:tabLst/>
              <a:defRPr sz="2160" b="1" i="0" u="none" strike="noStrike" kern="1200" baseline="0">
                <a:solidFill>
                  <a:srgbClr val="000000"/>
                </a:solidFill>
                <a:latin typeface="+mn-lt"/>
                <a:ea typeface="+mn-ea"/>
                <a:cs typeface="+mn-cs"/>
              </a:defRPr>
            </a:pPr>
            <a:r>
              <a:rPr lang="nb-NO" sz="1000" b="1" i="0" baseline="0" dirty="0" smtClean="0">
                <a:effectLst/>
              </a:rPr>
              <a:t>Hvilken betydning har faktorene nedenfor for din trivsel som student …? </a:t>
            </a:r>
            <a:r>
              <a:rPr lang="nb-NO" sz="1000" b="1" i="0" u="none" strike="noStrike" baseline="0" dirty="0" smtClean="0">
                <a:effectLst/>
              </a:rPr>
              <a:t> Lærestedets </a:t>
            </a:r>
            <a:r>
              <a:rPr lang="nb-NO" sz="1000" b="1" i="0" u="none" strike="noStrike" baseline="0" dirty="0" err="1" smtClean="0">
                <a:effectLst/>
              </a:rPr>
              <a:t>uteomårder</a:t>
            </a:r>
            <a:r>
              <a:rPr lang="nb-NO" sz="1000" b="1" i="0" u="none" strike="noStrike" baseline="0" dirty="0" smtClean="0">
                <a:effectLst/>
              </a:rPr>
              <a:t>/ grøntområder</a:t>
            </a:r>
            <a:r>
              <a:rPr lang="nb-NO" sz="1000" b="1" i="0" baseline="0" dirty="0" smtClean="0">
                <a:effectLst/>
              </a:rPr>
              <a:t>. </a:t>
            </a:r>
            <a:r>
              <a:rPr lang="nb-NO" sz="1000" b="1" i="0" baseline="0" dirty="0" err="1" smtClean="0">
                <a:effectLst/>
              </a:rPr>
              <a:t>Skalagj.snitt</a:t>
            </a:r>
            <a:r>
              <a:rPr lang="nb-NO" sz="1000" b="1" i="0" baseline="0" dirty="0" smtClean="0">
                <a:effectLst/>
              </a:rPr>
              <a:t> 0-100</a:t>
            </a:r>
            <a:endParaRPr lang="nb-NO" sz="1000"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sz="2160" b="1" i="0" u="none" strike="noStrike" kern="1200" baseline="0">
                <a:solidFill>
                  <a:srgbClr val="000000"/>
                </a:solidFill>
                <a:latin typeface="+mn-lt"/>
                <a:ea typeface="+mn-ea"/>
                <a:cs typeface="+mn-cs"/>
              </a:defRPr>
            </a:pPr>
            <a:endParaRPr lang="nb-NO" sz="800" dirty="0"/>
          </a:p>
        </c:rich>
      </c:tx>
      <c:layout/>
      <c:overlay val="1"/>
    </c:title>
    <c:autoTitleDeleted val="0"/>
    <c:plotArea>
      <c:layout>
        <c:manualLayout>
          <c:layoutTarget val="inner"/>
          <c:xMode val="edge"/>
          <c:yMode val="edge"/>
          <c:x val="0.3208387726563614"/>
          <c:y val="0.1708104340618716"/>
          <c:w val="0.62671334040476223"/>
          <c:h val="0.79738465595757801"/>
        </c:manualLayout>
      </c:layout>
      <c:barChart>
        <c:barDir val="bar"/>
        <c:grouping val="clustered"/>
        <c:varyColors val="0"/>
        <c:ser>
          <c:idx val="0"/>
          <c:order val="0"/>
          <c:tx>
            <c:strRef>
              <c:f>'Ark1'!$B$1</c:f>
              <c:strCache>
                <c:ptCount val="1"/>
                <c:pt idx="0">
                  <c:v>3 ganger i uka eller mer</c:v>
                </c:pt>
              </c:strCache>
            </c:strRef>
          </c:tx>
          <c:spPr>
            <a:solidFill>
              <a:schemeClr val="accent4">
                <a:lumMod val="60000"/>
                <a:lumOff val="40000"/>
              </a:schemeClr>
            </a:solidFill>
          </c:spPr>
          <c:invertIfNegative val="0"/>
          <c:dLbls>
            <c:txPr>
              <a:bodyPr/>
              <a:lstStyle/>
              <a:p>
                <a:pPr>
                  <a:defRPr sz="800" b="1">
                    <a:solidFill>
                      <a:schemeClr val="tx1"/>
                    </a:solidFill>
                  </a:defRPr>
                </a:pPr>
                <a:endParaRPr lang="nb-NO"/>
              </a:p>
            </c:txPr>
            <c:dLblPos val="outEnd"/>
            <c:showLegendKey val="0"/>
            <c:showVal val="1"/>
            <c:showCatName val="0"/>
            <c:showSerName val="0"/>
            <c:showPercent val="0"/>
            <c:showBubbleSize val="0"/>
            <c:showLeaderLines val="0"/>
          </c:dLbls>
          <c:cat>
            <c:strRef>
              <c:f>'Ark1'!$A$2:$A$28</c:f>
              <c:strCache>
                <c:ptCount val="27"/>
                <c:pt idx="0">
                  <c:v>AB</c:v>
                </c:pt>
                <c:pt idx="1">
                  <c:v>DMF</c:v>
                </c:pt>
                <c:pt idx="2">
                  <c:v>HF</c:v>
                </c:pt>
                <c:pt idx="3">
                  <c:v>IME</c:v>
                </c:pt>
                <c:pt idx="4">
                  <c:v>IVT</c:v>
                </c:pt>
                <c:pt idx="5">
                  <c:v>NT</c:v>
                </c:pt>
                <c:pt idx="6">
                  <c:v>SVT</c:v>
                </c:pt>
                <c:pt idx="7">
                  <c:v>Kvinne</c:v>
                </c:pt>
                <c:pt idx="8">
                  <c:v>Mann</c:v>
                </c:pt>
                <c:pt idx="9">
                  <c:v>- 20 år</c:v>
                </c:pt>
                <c:pt idx="10">
                  <c:v>21-22 år</c:v>
                </c:pt>
                <c:pt idx="11">
                  <c:v>23-25 år</c:v>
                </c:pt>
                <c:pt idx="12">
                  <c:v>26-28 år</c:v>
                </c:pt>
                <c:pt idx="13">
                  <c:v>29 år +</c:v>
                </c:pt>
                <c:pt idx="14">
                  <c:v>Bachelor</c:v>
                </c:pt>
                <c:pt idx="15">
                  <c:v>Int. M./prof.</c:v>
                </c:pt>
                <c:pt idx="16">
                  <c:v>Master</c:v>
                </c:pt>
                <c:pt idx="17">
                  <c:v>Annet</c:v>
                </c:pt>
                <c:pt idx="18">
                  <c:v>Førstevalg</c:v>
                </c:pt>
                <c:pt idx="19">
                  <c:v>Ikke førstevalg</c:v>
                </c:pt>
                <c:pt idx="20">
                  <c:v>Innflytter</c:v>
                </c:pt>
                <c:pt idx="21">
                  <c:v>Fra stedet</c:v>
                </c:pt>
                <c:pt idx="22">
                  <c:v>Gift/samboer</c:v>
                </c:pt>
                <c:pt idx="23">
                  <c:v>Kjæreste</c:v>
                </c:pt>
                <c:pt idx="24">
                  <c:v>Singel</c:v>
                </c:pt>
                <c:pt idx="25">
                  <c:v>Ikke barn</c:v>
                </c:pt>
                <c:pt idx="26">
                  <c:v>Barn</c:v>
                </c:pt>
              </c:strCache>
            </c:strRef>
          </c:cat>
          <c:val>
            <c:numRef>
              <c:f>'Ark1'!$B$2:$B$28</c:f>
              <c:numCache>
                <c:formatCode>0</c:formatCode>
                <c:ptCount val="27"/>
                <c:pt idx="0">
                  <c:v>63.8</c:v>
                </c:pt>
                <c:pt idx="1">
                  <c:v>66</c:v>
                </c:pt>
                <c:pt idx="2">
                  <c:v>62.9</c:v>
                </c:pt>
                <c:pt idx="3">
                  <c:v>63.7</c:v>
                </c:pt>
                <c:pt idx="4">
                  <c:v>67.7</c:v>
                </c:pt>
                <c:pt idx="5">
                  <c:v>65.400000000000006</c:v>
                </c:pt>
                <c:pt idx="6">
                  <c:v>62.5</c:v>
                </c:pt>
                <c:pt idx="7">
                  <c:v>66.099999999999994</c:v>
                </c:pt>
                <c:pt idx="8">
                  <c:v>62.1</c:v>
                </c:pt>
                <c:pt idx="9">
                  <c:v>62.057032481294634</c:v>
                </c:pt>
                <c:pt idx="10">
                  <c:v>62.928788405454462</c:v>
                </c:pt>
                <c:pt idx="11">
                  <c:v>65.904658115868756</c:v>
                </c:pt>
                <c:pt idx="12">
                  <c:v>65.099385300736344</c:v>
                </c:pt>
                <c:pt idx="13">
                  <c:v>65.540921525056177</c:v>
                </c:pt>
                <c:pt idx="14">
                  <c:v>62</c:v>
                </c:pt>
                <c:pt idx="15">
                  <c:v>65.099999999999994</c:v>
                </c:pt>
                <c:pt idx="16">
                  <c:v>64.7</c:v>
                </c:pt>
                <c:pt idx="17">
                  <c:v>64.099999999999994</c:v>
                </c:pt>
                <c:pt idx="18">
                  <c:v>64.5</c:v>
                </c:pt>
                <c:pt idx="19">
                  <c:v>63.2</c:v>
                </c:pt>
                <c:pt idx="20">
                  <c:v>64.7</c:v>
                </c:pt>
                <c:pt idx="21">
                  <c:v>61</c:v>
                </c:pt>
                <c:pt idx="22">
                  <c:v>64.8</c:v>
                </c:pt>
                <c:pt idx="23">
                  <c:v>64.400000000000006</c:v>
                </c:pt>
                <c:pt idx="24">
                  <c:v>63.8</c:v>
                </c:pt>
                <c:pt idx="25">
                  <c:v>64.2</c:v>
                </c:pt>
                <c:pt idx="26">
                  <c:v>66</c:v>
                </c:pt>
              </c:numCache>
            </c:numRef>
          </c:val>
        </c:ser>
        <c:dLbls>
          <c:showLegendKey val="0"/>
          <c:showVal val="0"/>
          <c:showCatName val="0"/>
          <c:showSerName val="0"/>
          <c:showPercent val="0"/>
          <c:showBubbleSize val="0"/>
        </c:dLbls>
        <c:gapWidth val="50"/>
        <c:axId val="266151424"/>
        <c:axId val="266152960"/>
      </c:barChart>
      <c:catAx>
        <c:axId val="266151424"/>
        <c:scaling>
          <c:orientation val="maxMin"/>
        </c:scaling>
        <c:delete val="0"/>
        <c:axPos val="l"/>
        <c:majorTickMark val="out"/>
        <c:minorTickMark val="none"/>
        <c:tickLblPos val="nextTo"/>
        <c:txPr>
          <a:bodyPr/>
          <a:lstStyle/>
          <a:p>
            <a:pPr>
              <a:defRPr sz="800"/>
            </a:pPr>
            <a:endParaRPr lang="nb-NO"/>
          </a:p>
        </c:txPr>
        <c:crossAx val="266152960"/>
        <c:crosses val="autoZero"/>
        <c:auto val="1"/>
        <c:lblAlgn val="ctr"/>
        <c:lblOffset val="100"/>
        <c:tickLblSkip val="1"/>
        <c:noMultiLvlLbl val="0"/>
      </c:catAx>
      <c:valAx>
        <c:axId val="266152960"/>
        <c:scaling>
          <c:orientation val="minMax"/>
          <c:max val="100"/>
          <c:min val="0"/>
        </c:scaling>
        <c:delete val="0"/>
        <c:axPos val="t"/>
        <c:numFmt formatCode="0" sourceLinked="1"/>
        <c:majorTickMark val="out"/>
        <c:minorTickMark val="none"/>
        <c:tickLblPos val="nextTo"/>
        <c:txPr>
          <a:bodyPr/>
          <a:lstStyle/>
          <a:p>
            <a:pPr>
              <a:defRPr sz="800"/>
            </a:pPr>
            <a:endParaRPr lang="nb-NO"/>
          </a:p>
        </c:txPr>
        <c:crossAx val="266151424"/>
        <c:crosses val="autoZero"/>
        <c:crossBetween val="between"/>
        <c:majorUnit val="20"/>
        <c:minorUnit val="20"/>
      </c:valAx>
    </c:plotArea>
    <c:plotVisOnly val="1"/>
    <c:dispBlanksAs val="gap"/>
    <c:showDLblsOverMax val="0"/>
  </c:chart>
  <c:txPr>
    <a:bodyPr/>
    <a:lstStyle/>
    <a:p>
      <a:pPr>
        <a:defRPr sz="1800"/>
      </a:pPr>
      <a:endParaRPr lang="nb-NO"/>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nb-NO" sz="1000" dirty="0" smtClean="0"/>
              <a:t>Føler du deg som en del av fagmiljøet  på studiet ditt? %</a:t>
            </a:r>
            <a:endParaRPr lang="nb-NO" sz="1000" dirty="0"/>
          </a:p>
        </c:rich>
      </c:tx>
      <c:layout>
        <c:manualLayout>
          <c:xMode val="edge"/>
          <c:yMode val="edge"/>
          <c:x val="0.30747916666666669"/>
          <c:y val="3.7193823216187437E-2"/>
        </c:manualLayout>
      </c:layout>
      <c:overlay val="1"/>
    </c:title>
    <c:autoTitleDeleted val="0"/>
    <c:plotArea>
      <c:layout>
        <c:manualLayout>
          <c:layoutTarget val="inner"/>
          <c:xMode val="edge"/>
          <c:yMode val="edge"/>
          <c:x val="0.17956676509186351"/>
          <c:y val="0.144056083715566"/>
          <c:w val="0.7679854002624672"/>
          <c:h val="0.74826584524118134"/>
        </c:manualLayout>
      </c:layout>
      <c:barChart>
        <c:barDir val="bar"/>
        <c:grouping val="stacked"/>
        <c:varyColors val="0"/>
        <c:ser>
          <c:idx val="0"/>
          <c:order val="0"/>
          <c:tx>
            <c:strRef>
              <c:f>'Ark1'!$B$1</c:f>
              <c:strCache>
                <c:ptCount val="1"/>
                <c:pt idx="0">
                  <c:v>I meget stor grad</c:v>
                </c:pt>
              </c:strCache>
            </c:strRef>
          </c:tx>
          <c:spPr>
            <a:solidFill>
              <a:srgbClr val="00B050"/>
            </a:solidFill>
          </c:spPr>
          <c:invertIfNegative val="0"/>
          <c:dLbls>
            <c:txPr>
              <a:bodyPr/>
              <a:lstStyle/>
              <a:p>
                <a:pPr>
                  <a:defRPr sz="800" b="1">
                    <a:solidFill>
                      <a:schemeClr val="bg1"/>
                    </a:solidFill>
                  </a:defRPr>
                </a:pPr>
                <a:endParaRPr lang="nb-NO"/>
              </a:p>
            </c:txPr>
            <c:dLblPos val="ctr"/>
            <c:showLegendKey val="0"/>
            <c:showVal val="1"/>
            <c:showCatName val="0"/>
            <c:showSerName val="0"/>
            <c:showPercent val="0"/>
            <c:showBubbleSize val="0"/>
            <c:showLeaderLines val="0"/>
          </c:dLbls>
          <c:cat>
            <c:strRef>
              <c:f>'Ark1'!$A$2:$A$12</c:f>
              <c:strCache>
                <c:ptCount val="11"/>
                <c:pt idx="0">
                  <c:v>Totalt</c:v>
                </c:pt>
                <c:pt idx="1">
                  <c:v>Universitet</c:v>
                </c:pt>
                <c:pt idx="2">
                  <c:v>Høgskole</c:v>
                </c:pt>
                <c:pt idx="4">
                  <c:v>UiO</c:v>
                </c:pt>
                <c:pt idx="5">
                  <c:v>NTNU</c:v>
                </c:pt>
                <c:pt idx="6">
                  <c:v>UiS</c:v>
                </c:pt>
                <c:pt idx="7">
                  <c:v>UMB</c:v>
                </c:pt>
                <c:pt idx="8">
                  <c:v>HiH</c:v>
                </c:pt>
                <c:pt idx="9">
                  <c:v>HiNesna</c:v>
                </c:pt>
                <c:pt idx="10">
                  <c:v>Haraldspl.</c:v>
                </c:pt>
              </c:strCache>
            </c:strRef>
          </c:cat>
          <c:val>
            <c:numRef>
              <c:f>'Ark1'!$B$2:$B$12</c:f>
              <c:numCache>
                <c:formatCode>0</c:formatCode>
                <c:ptCount val="11"/>
                <c:pt idx="0">
                  <c:v>7</c:v>
                </c:pt>
                <c:pt idx="1">
                  <c:v>7</c:v>
                </c:pt>
                <c:pt idx="2">
                  <c:v>10</c:v>
                </c:pt>
                <c:pt idx="4">
                  <c:v>7</c:v>
                </c:pt>
                <c:pt idx="5">
                  <c:v>7</c:v>
                </c:pt>
                <c:pt idx="6">
                  <c:v>6</c:v>
                </c:pt>
                <c:pt idx="7">
                  <c:v>8</c:v>
                </c:pt>
                <c:pt idx="8">
                  <c:v>10</c:v>
                </c:pt>
                <c:pt idx="9">
                  <c:v>7</c:v>
                </c:pt>
                <c:pt idx="10">
                  <c:v>10</c:v>
                </c:pt>
              </c:numCache>
            </c:numRef>
          </c:val>
        </c:ser>
        <c:ser>
          <c:idx val="1"/>
          <c:order val="1"/>
          <c:tx>
            <c:strRef>
              <c:f>'Ark1'!$C$1</c:f>
              <c:strCache>
                <c:ptCount val="1"/>
                <c:pt idx="0">
                  <c:v>I stor grad</c:v>
                </c:pt>
              </c:strCache>
            </c:strRef>
          </c:tx>
          <c:spPr>
            <a:solidFill>
              <a:srgbClr val="92D050"/>
            </a:solidFill>
          </c:spPr>
          <c:invertIfNegative val="0"/>
          <c:dLbls>
            <c:txPr>
              <a:bodyPr/>
              <a:lstStyle/>
              <a:p>
                <a:pPr algn="ctr">
                  <a:defRPr lang="nb-NO" sz="800" b="1" i="0" u="none" strike="noStrike" kern="1200" baseline="0">
                    <a:solidFill>
                      <a:srgbClr val="FFFFFF"/>
                    </a:solidFill>
                    <a:latin typeface="+mn-lt"/>
                    <a:ea typeface="+mn-ea"/>
                    <a:cs typeface="+mn-cs"/>
                  </a:defRPr>
                </a:pPr>
                <a:endParaRPr lang="nb-NO"/>
              </a:p>
            </c:txPr>
            <c:dLblPos val="ctr"/>
            <c:showLegendKey val="0"/>
            <c:showVal val="1"/>
            <c:showCatName val="0"/>
            <c:showSerName val="0"/>
            <c:showPercent val="0"/>
            <c:showBubbleSize val="0"/>
            <c:showLeaderLines val="0"/>
          </c:dLbls>
          <c:cat>
            <c:strRef>
              <c:f>'Ark1'!$A$2:$A$12</c:f>
              <c:strCache>
                <c:ptCount val="11"/>
                <c:pt idx="0">
                  <c:v>Totalt</c:v>
                </c:pt>
                <c:pt idx="1">
                  <c:v>Universitet</c:v>
                </c:pt>
                <c:pt idx="2">
                  <c:v>Høgskole</c:v>
                </c:pt>
                <c:pt idx="4">
                  <c:v>UiO</c:v>
                </c:pt>
                <c:pt idx="5">
                  <c:v>NTNU</c:v>
                </c:pt>
                <c:pt idx="6">
                  <c:v>UiS</c:v>
                </c:pt>
                <c:pt idx="7">
                  <c:v>UMB</c:v>
                </c:pt>
                <c:pt idx="8">
                  <c:v>HiH</c:v>
                </c:pt>
                <c:pt idx="9">
                  <c:v>HiNesna</c:v>
                </c:pt>
                <c:pt idx="10">
                  <c:v>Haraldspl.</c:v>
                </c:pt>
              </c:strCache>
            </c:strRef>
          </c:cat>
          <c:val>
            <c:numRef>
              <c:f>'Ark1'!$C$2:$C$12</c:f>
              <c:numCache>
                <c:formatCode>0</c:formatCode>
                <c:ptCount val="11"/>
                <c:pt idx="0">
                  <c:v>25</c:v>
                </c:pt>
                <c:pt idx="1">
                  <c:v>25</c:v>
                </c:pt>
                <c:pt idx="2">
                  <c:v>25</c:v>
                </c:pt>
                <c:pt idx="4">
                  <c:v>22</c:v>
                </c:pt>
                <c:pt idx="5">
                  <c:v>28</c:v>
                </c:pt>
                <c:pt idx="6">
                  <c:v>24</c:v>
                </c:pt>
                <c:pt idx="7">
                  <c:v>27</c:v>
                </c:pt>
                <c:pt idx="8">
                  <c:v>25</c:v>
                </c:pt>
                <c:pt idx="9">
                  <c:v>17</c:v>
                </c:pt>
                <c:pt idx="10">
                  <c:v>30</c:v>
                </c:pt>
              </c:numCache>
            </c:numRef>
          </c:val>
        </c:ser>
        <c:ser>
          <c:idx val="2"/>
          <c:order val="2"/>
          <c:tx>
            <c:strRef>
              <c:f>'Ark1'!$D$1</c:f>
              <c:strCache>
                <c:ptCount val="1"/>
                <c:pt idx="0">
                  <c:v>I noen grad</c:v>
                </c:pt>
              </c:strCache>
            </c:strRef>
          </c:tx>
          <c:spPr>
            <a:solidFill>
              <a:srgbClr val="FFCC00"/>
            </a:solidFill>
          </c:spPr>
          <c:invertIfNegative val="0"/>
          <c:dLbls>
            <c:txPr>
              <a:bodyPr/>
              <a:lstStyle/>
              <a:p>
                <a:pPr algn="ctr">
                  <a:defRPr lang="nb-NO" sz="800" b="1" i="0" u="none" strike="noStrike" kern="1200" baseline="0">
                    <a:solidFill>
                      <a:schemeClr val="tx1"/>
                    </a:solidFill>
                    <a:latin typeface="+mn-lt"/>
                    <a:ea typeface="+mn-ea"/>
                    <a:cs typeface="+mn-cs"/>
                  </a:defRPr>
                </a:pPr>
                <a:endParaRPr lang="nb-NO"/>
              </a:p>
            </c:txPr>
            <c:dLblPos val="ctr"/>
            <c:showLegendKey val="0"/>
            <c:showVal val="1"/>
            <c:showCatName val="0"/>
            <c:showSerName val="0"/>
            <c:showPercent val="0"/>
            <c:showBubbleSize val="0"/>
            <c:showLeaderLines val="0"/>
          </c:dLbls>
          <c:cat>
            <c:strRef>
              <c:f>'Ark1'!$A$2:$A$12</c:f>
              <c:strCache>
                <c:ptCount val="11"/>
                <c:pt idx="0">
                  <c:v>Totalt</c:v>
                </c:pt>
                <c:pt idx="1">
                  <c:v>Universitet</c:v>
                </c:pt>
                <c:pt idx="2">
                  <c:v>Høgskole</c:v>
                </c:pt>
                <c:pt idx="4">
                  <c:v>UiO</c:v>
                </c:pt>
                <c:pt idx="5">
                  <c:v>NTNU</c:v>
                </c:pt>
                <c:pt idx="6">
                  <c:v>UiS</c:v>
                </c:pt>
                <c:pt idx="7">
                  <c:v>UMB</c:v>
                </c:pt>
                <c:pt idx="8">
                  <c:v>HiH</c:v>
                </c:pt>
                <c:pt idx="9">
                  <c:v>HiNesna</c:v>
                </c:pt>
                <c:pt idx="10">
                  <c:v>Haraldspl.</c:v>
                </c:pt>
              </c:strCache>
            </c:strRef>
          </c:cat>
          <c:val>
            <c:numRef>
              <c:f>'Ark1'!$D$2:$D$12</c:f>
              <c:numCache>
                <c:formatCode>0</c:formatCode>
                <c:ptCount val="11"/>
                <c:pt idx="0">
                  <c:v>43</c:v>
                </c:pt>
                <c:pt idx="1">
                  <c:v>42</c:v>
                </c:pt>
                <c:pt idx="2">
                  <c:v>48</c:v>
                </c:pt>
                <c:pt idx="4">
                  <c:v>41</c:v>
                </c:pt>
                <c:pt idx="5">
                  <c:v>43</c:v>
                </c:pt>
                <c:pt idx="6">
                  <c:v>44</c:v>
                </c:pt>
                <c:pt idx="7">
                  <c:v>44</c:v>
                </c:pt>
                <c:pt idx="8">
                  <c:v>46</c:v>
                </c:pt>
                <c:pt idx="9">
                  <c:v>60</c:v>
                </c:pt>
                <c:pt idx="10">
                  <c:v>49</c:v>
                </c:pt>
              </c:numCache>
            </c:numRef>
          </c:val>
        </c:ser>
        <c:ser>
          <c:idx val="3"/>
          <c:order val="3"/>
          <c:tx>
            <c:strRef>
              <c:f>'Ark1'!$E$1</c:f>
              <c:strCache>
                <c:ptCount val="1"/>
                <c:pt idx="0">
                  <c:v>I liten grad</c:v>
                </c:pt>
              </c:strCache>
            </c:strRef>
          </c:tx>
          <c:spPr>
            <a:solidFill>
              <a:schemeClr val="accent1"/>
            </a:solidFill>
          </c:spPr>
          <c:invertIfNegative val="0"/>
          <c:dLbls>
            <c:txPr>
              <a:bodyPr/>
              <a:lstStyle/>
              <a:p>
                <a:pPr algn="ctr">
                  <a:defRPr lang="nb-NO" sz="800" b="1" i="0" u="none" strike="noStrike" kern="1200" baseline="0">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dLbls>
          <c:cat>
            <c:strRef>
              <c:f>'Ark1'!$A$2:$A$12</c:f>
              <c:strCache>
                <c:ptCount val="11"/>
                <c:pt idx="0">
                  <c:v>Totalt</c:v>
                </c:pt>
                <c:pt idx="1">
                  <c:v>Universitet</c:v>
                </c:pt>
                <c:pt idx="2">
                  <c:v>Høgskole</c:v>
                </c:pt>
                <c:pt idx="4">
                  <c:v>UiO</c:v>
                </c:pt>
                <c:pt idx="5">
                  <c:v>NTNU</c:v>
                </c:pt>
                <c:pt idx="6">
                  <c:v>UiS</c:v>
                </c:pt>
                <c:pt idx="7">
                  <c:v>UMB</c:v>
                </c:pt>
                <c:pt idx="8">
                  <c:v>HiH</c:v>
                </c:pt>
                <c:pt idx="9">
                  <c:v>HiNesna</c:v>
                </c:pt>
                <c:pt idx="10">
                  <c:v>Haraldspl.</c:v>
                </c:pt>
              </c:strCache>
            </c:strRef>
          </c:cat>
          <c:val>
            <c:numRef>
              <c:f>'Ark1'!$E$2:$E$12</c:f>
              <c:numCache>
                <c:formatCode>0</c:formatCode>
                <c:ptCount val="11"/>
                <c:pt idx="0">
                  <c:v>18</c:v>
                </c:pt>
                <c:pt idx="1">
                  <c:v>18</c:v>
                </c:pt>
                <c:pt idx="2">
                  <c:v>14</c:v>
                </c:pt>
                <c:pt idx="4">
                  <c:v>20</c:v>
                </c:pt>
                <c:pt idx="5">
                  <c:v>16</c:v>
                </c:pt>
                <c:pt idx="6">
                  <c:v>19</c:v>
                </c:pt>
                <c:pt idx="7">
                  <c:v>15</c:v>
                </c:pt>
                <c:pt idx="8">
                  <c:v>15</c:v>
                </c:pt>
                <c:pt idx="9">
                  <c:v>10</c:v>
                </c:pt>
                <c:pt idx="10">
                  <c:v>11</c:v>
                </c:pt>
              </c:numCache>
            </c:numRef>
          </c:val>
        </c:ser>
        <c:ser>
          <c:idx val="4"/>
          <c:order val="4"/>
          <c:tx>
            <c:strRef>
              <c:f>'Ark1'!$F$1</c:f>
              <c:strCache>
                <c:ptCount val="1"/>
                <c:pt idx="0">
                  <c:v>I meget liten grad</c:v>
                </c:pt>
              </c:strCache>
            </c:strRef>
          </c:tx>
          <c:spPr>
            <a:solidFill>
              <a:srgbClr val="FF0000"/>
            </a:solidFill>
          </c:spPr>
          <c:invertIfNegative val="0"/>
          <c:dLbls>
            <c:txPr>
              <a:bodyPr/>
              <a:lstStyle/>
              <a:p>
                <a:pPr algn="ctr">
                  <a:defRPr lang="nb-NO" sz="800" b="1" i="0" u="none" strike="noStrike" kern="1200" baseline="0">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dLbls>
          <c:cat>
            <c:strRef>
              <c:f>'Ark1'!$A$2:$A$12</c:f>
              <c:strCache>
                <c:ptCount val="11"/>
                <c:pt idx="0">
                  <c:v>Totalt</c:v>
                </c:pt>
                <c:pt idx="1">
                  <c:v>Universitet</c:v>
                </c:pt>
                <c:pt idx="2">
                  <c:v>Høgskole</c:v>
                </c:pt>
                <c:pt idx="4">
                  <c:v>UiO</c:v>
                </c:pt>
                <c:pt idx="5">
                  <c:v>NTNU</c:v>
                </c:pt>
                <c:pt idx="6">
                  <c:v>UiS</c:v>
                </c:pt>
                <c:pt idx="7">
                  <c:v>UMB</c:v>
                </c:pt>
                <c:pt idx="8">
                  <c:v>HiH</c:v>
                </c:pt>
                <c:pt idx="9">
                  <c:v>HiNesna</c:v>
                </c:pt>
                <c:pt idx="10">
                  <c:v>Haraldspl.</c:v>
                </c:pt>
              </c:strCache>
            </c:strRef>
          </c:cat>
          <c:val>
            <c:numRef>
              <c:f>'Ark1'!$F$2:$F$12</c:f>
              <c:numCache>
                <c:formatCode>0</c:formatCode>
                <c:ptCount val="11"/>
                <c:pt idx="0">
                  <c:v>7</c:v>
                </c:pt>
                <c:pt idx="1">
                  <c:v>7</c:v>
                </c:pt>
                <c:pt idx="2">
                  <c:v>3</c:v>
                </c:pt>
                <c:pt idx="4">
                  <c:v>10</c:v>
                </c:pt>
                <c:pt idx="5">
                  <c:v>6</c:v>
                </c:pt>
                <c:pt idx="6">
                  <c:v>6</c:v>
                </c:pt>
                <c:pt idx="7">
                  <c:v>6</c:v>
                </c:pt>
                <c:pt idx="8">
                  <c:v>4</c:v>
                </c:pt>
                <c:pt idx="9">
                  <c:v>7</c:v>
                </c:pt>
                <c:pt idx="10">
                  <c:v>0</c:v>
                </c:pt>
              </c:numCache>
            </c:numRef>
          </c:val>
        </c:ser>
        <c:dLbls>
          <c:showLegendKey val="0"/>
          <c:showVal val="0"/>
          <c:showCatName val="0"/>
          <c:showSerName val="0"/>
          <c:showPercent val="0"/>
          <c:showBubbleSize val="0"/>
        </c:dLbls>
        <c:gapWidth val="50"/>
        <c:overlap val="100"/>
        <c:axId val="280061824"/>
        <c:axId val="280063360"/>
      </c:barChart>
      <c:catAx>
        <c:axId val="280061824"/>
        <c:scaling>
          <c:orientation val="maxMin"/>
        </c:scaling>
        <c:delete val="0"/>
        <c:axPos val="l"/>
        <c:majorTickMark val="out"/>
        <c:minorTickMark val="none"/>
        <c:tickLblPos val="nextTo"/>
        <c:txPr>
          <a:bodyPr/>
          <a:lstStyle/>
          <a:p>
            <a:pPr>
              <a:defRPr sz="1000"/>
            </a:pPr>
            <a:endParaRPr lang="nb-NO"/>
          </a:p>
        </c:txPr>
        <c:crossAx val="280063360"/>
        <c:crosses val="autoZero"/>
        <c:auto val="1"/>
        <c:lblAlgn val="ctr"/>
        <c:lblOffset val="100"/>
        <c:noMultiLvlLbl val="0"/>
      </c:catAx>
      <c:valAx>
        <c:axId val="280063360"/>
        <c:scaling>
          <c:orientation val="minMax"/>
          <c:max val="100"/>
          <c:min val="0"/>
        </c:scaling>
        <c:delete val="0"/>
        <c:axPos val="t"/>
        <c:numFmt formatCode="0" sourceLinked="1"/>
        <c:majorTickMark val="out"/>
        <c:minorTickMark val="none"/>
        <c:tickLblPos val="nextTo"/>
        <c:txPr>
          <a:bodyPr/>
          <a:lstStyle/>
          <a:p>
            <a:pPr>
              <a:defRPr sz="800"/>
            </a:pPr>
            <a:endParaRPr lang="nb-NO"/>
          </a:p>
        </c:txPr>
        <c:crossAx val="280061824"/>
        <c:crosses val="autoZero"/>
        <c:crossBetween val="between"/>
        <c:majorUnit val="20"/>
        <c:minorUnit val="20"/>
      </c:valAx>
    </c:plotArea>
    <c:legend>
      <c:legendPos val="b"/>
      <c:layout>
        <c:manualLayout>
          <c:xMode val="edge"/>
          <c:yMode val="edge"/>
          <c:x val="0.18958333333333333"/>
          <c:y val="0.9220173056443024"/>
          <c:w val="0.76041666666666663"/>
          <c:h val="5.7695154419595315E-2"/>
        </c:manualLayout>
      </c:layout>
      <c:overlay val="0"/>
      <c:txPr>
        <a:bodyPr/>
        <a:lstStyle/>
        <a:p>
          <a:pPr>
            <a:defRPr sz="1100"/>
          </a:pPr>
          <a:endParaRPr lang="nb-NO"/>
        </a:p>
      </c:txPr>
    </c:legend>
    <c:plotVisOnly val="1"/>
    <c:dispBlanksAs val="gap"/>
    <c:showDLblsOverMax val="0"/>
  </c:chart>
  <c:txPr>
    <a:bodyPr/>
    <a:lstStyle/>
    <a:p>
      <a:pPr>
        <a:defRPr sz="1800"/>
      </a:pPr>
      <a:endParaRPr lang="nb-NO"/>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pPr>
            <a:r>
              <a:rPr lang="nb-NO" sz="1000" b="1" i="0" baseline="0" dirty="0" smtClean="0">
                <a:effectLst/>
              </a:rPr>
              <a:t>Føler du deg som en del av fagmiljøet på studiet ditt?</a:t>
            </a:r>
            <a:endParaRPr lang="nb-NO" sz="1000" dirty="0" smtClean="0">
              <a:effectLst/>
            </a:endParaRPr>
          </a:p>
          <a:p>
            <a:pPr algn="l">
              <a:defRPr/>
            </a:pPr>
            <a:r>
              <a:rPr lang="nb-NO" sz="1000" b="1" i="0" baseline="0" dirty="0" err="1" smtClean="0">
                <a:effectLst/>
              </a:rPr>
              <a:t>Skalagj.snitt</a:t>
            </a:r>
            <a:r>
              <a:rPr lang="nb-NO" sz="1000" b="1" i="0" baseline="0" dirty="0" smtClean="0">
                <a:effectLst/>
              </a:rPr>
              <a:t> 0-100</a:t>
            </a:r>
            <a:endParaRPr lang="nb-NO" sz="1000" dirty="0">
              <a:effectLst/>
            </a:endParaRPr>
          </a:p>
        </c:rich>
      </c:tx>
      <c:layout>
        <c:manualLayout>
          <c:xMode val="edge"/>
          <c:yMode val="edge"/>
          <c:x val="0.19945191275043511"/>
          <c:y val="1.624454008034195E-2"/>
        </c:manualLayout>
      </c:layout>
      <c:overlay val="1"/>
    </c:title>
    <c:autoTitleDeleted val="0"/>
    <c:plotArea>
      <c:layout>
        <c:manualLayout>
          <c:layoutTarget val="inner"/>
          <c:xMode val="edge"/>
          <c:yMode val="edge"/>
          <c:x val="0.17956676509186351"/>
          <c:y val="0.13539961203141171"/>
          <c:w val="0.7679854002624672"/>
          <c:h val="0.82454745525350981"/>
        </c:manualLayout>
      </c:layout>
      <c:barChart>
        <c:barDir val="bar"/>
        <c:grouping val="clustered"/>
        <c:varyColors val="0"/>
        <c:ser>
          <c:idx val="0"/>
          <c:order val="0"/>
          <c:tx>
            <c:strRef>
              <c:f>'Ark1'!$B$1</c:f>
              <c:strCache>
                <c:ptCount val="1"/>
                <c:pt idx="0">
                  <c:v>Kolonne1</c:v>
                </c:pt>
              </c:strCache>
            </c:strRef>
          </c:tx>
          <c:spPr>
            <a:solidFill>
              <a:schemeClr val="accent4">
                <a:lumMod val="60000"/>
                <a:lumOff val="40000"/>
              </a:schemeClr>
            </a:solidFill>
          </c:spPr>
          <c:invertIfNegative val="0"/>
          <c:dLbls>
            <c:txPr>
              <a:bodyPr/>
              <a:lstStyle/>
              <a:p>
                <a:pPr>
                  <a:defRPr sz="800" b="1">
                    <a:solidFill>
                      <a:schemeClr val="tx1"/>
                    </a:solidFill>
                  </a:defRPr>
                </a:pPr>
                <a:endParaRPr lang="nb-NO"/>
              </a:p>
            </c:txPr>
            <c:dLblPos val="outEnd"/>
            <c:showLegendKey val="0"/>
            <c:showVal val="1"/>
            <c:showCatName val="0"/>
            <c:showSerName val="0"/>
            <c:showPercent val="0"/>
            <c:showBubbleSize val="0"/>
            <c:showLeaderLines val="0"/>
          </c:dLbls>
          <c:cat>
            <c:strRef>
              <c:f>'Ark1'!$A$2:$A$12</c:f>
              <c:strCache>
                <c:ptCount val="11"/>
                <c:pt idx="0">
                  <c:v>Totalt</c:v>
                </c:pt>
                <c:pt idx="1">
                  <c:v>Universitet</c:v>
                </c:pt>
                <c:pt idx="2">
                  <c:v>Høgskoler</c:v>
                </c:pt>
                <c:pt idx="4">
                  <c:v>UiO</c:v>
                </c:pt>
                <c:pt idx="5">
                  <c:v>NTNU</c:v>
                </c:pt>
                <c:pt idx="6">
                  <c:v>UiS</c:v>
                </c:pt>
                <c:pt idx="7">
                  <c:v>UMB</c:v>
                </c:pt>
                <c:pt idx="8">
                  <c:v>HiH</c:v>
                </c:pt>
                <c:pt idx="9">
                  <c:v>HiNesna</c:v>
                </c:pt>
                <c:pt idx="10">
                  <c:v>Haraldspl.</c:v>
                </c:pt>
              </c:strCache>
            </c:strRef>
          </c:cat>
          <c:val>
            <c:numRef>
              <c:f>'Ark1'!$B$2:$B$12</c:f>
              <c:numCache>
                <c:formatCode>0</c:formatCode>
                <c:ptCount val="11"/>
                <c:pt idx="0">
                  <c:v>51.6</c:v>
                </c:pt>
                <c:pt idx="1">
                  <c:v>51.5</c:v>
                </c:pt>
                <c:pt idx="2">
                  <c:v>56</c:v>
                </c:pt>
                <c:pt idx="4">
                  <c:v>49.1</c:v>
                </c:pt>
                <c:pt idx="5">
                  <c:v>53.3</c:v>
                </c:pt>
                <c:pt idx="6">
                  <c:v>51</c:v>
                </c:pt>
                <c:pt idx="7">
                  <c:v>54.3</c:v>
                </c:pt>
                <c:pt idx="8">
                  <c:v>54.9</c:v>
                </c:pt>
                <c:pt idx="9">
                  <c:v>51.7</c:v>
                </c:pt>
                <c:pt idx="10">
                  <c:v>60</c:v>
                </c:pt>
              </c:numCache>
            </c:numRef>
          </c:val>
        </c:ser>
        <c:dLbls>
          <c:showLegendKey val="0"/>
          <c:showVal val="0"/>
          <c:showCatName val="0"/>
          <c:showSerName val="0"/>
          <c:showPercent val="0"/>
          <c:showBubbleSize val="0"/>
        </c:dLbls>
        <c:gapWidth val="50"/>
        <c:axId val="323009152"/>
        <c:axId val="323035520"/>
      </c:barChart>
      <c:catAx>
        <c:axId val="323009152"/>
        <c:scaling>
          <c:orientation val="maxMin"/>
        </c:scaling>
        <c:delete val="0"/>
        <c:axPos val="l"/>
        <c:majorTickMark val="out"/>
        <c:minorTickMark val="none"/>
        <c:tickLblPos val="nextTo"/>
        <c:txPr>
          <a:bodyPr/>
          <a:lstStyle/>
          <a:p>
            <a:pPr>
              <a:defRPr sz="1000"/>
            </a:pPr>
            <a:endParaRPr lang="nb-NO"/>
          </a:p>
        </c:txPr>
        <c:crossAx val="323035520"/>
        <c:crosses val="autoZero"/>
        <c:auto val="1"/>
        <c:lblAlgn val="ctr"/>
        <c:lblOffset val="100"/>
        <c:noMultiLvlLbl val="0"/>
      </c:catAx>
      <c:valAx>
        <c:axId val="323035520"/>
        <c:scaling>
          <c:orientation val="minMax"/>
          <c:max val="100"/>
          <c:min val="0"/>
        </c:scaling>
        <c:delete val="0"/>
        <c:axPos val="t"/>
        <c:numFmt formatCode="0" sourceLinked="1"/>
        <c:majorTickMark val="out"/>
        <c:minorTickMark val="none"/>
        <c:tickLblPos val="nextTo"/>
        <c:txPr>
          <a:bodyPr/>
          <a:lstStyle/>
          <a:p>
            <a:pPr>
              <a:defRPr sz="800"/>
            </a:pPr>
            <a:endParaRPr lang="nb-NO"/>
          </a:p>
        </c:txPr>
        <c:crossAx val="323009152"/>
        <c:crosses val="autoZero"/>
        <c:crossBetween val="between"/>
        <c:majorUnit val="20"/>
        <c:minorUnit val="20"/>
      </c:valAx>
    </c:plotArea>
    <c:plotVisOnly val="1"/>
    <c:dispBlanksAs val="gap"/>
    <c:showDLblsOverMax val="0"/>
  </c:chart>
  <c:txPr>
    <a:bodyPr/>
    <a:lstStyle/>
    <a:p>
      <a:pPr>
        <a:defRPr sz="1800"/>
      </a:pPr>
      <a:endParaRPr lang="nb-NO"/>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marL="0" marR="0" indent="0" algn="l" defTabSz="914400" rtl="0" eaLnBrk="1" fontAlgn="auto" latinLnBrk="0" hangingPunct="1">
              <a:lnSpc>
                <a:spcPct val="100000"/>
              </a:lnSpc>
              <a:spcBef>
                <a:spcPts val="0"/>
              </a:spcBef>
              <a:spcAft>
                <a:spcPts val="0"/>
              </a:spcAft>
              <a:buClrTx/>
              <a:buSzTx/>
              <a:buFontTx/>
              <a:buNone/>
              <a:tabLst/>
              <a:defRPr sz="2160" b="1" i="0" u="none" strike="noStrike" kern="1200" baseline="0">
                <a:solidFill>
                  <a:srgbClr val="000000"/>
                </a:solidFill>
                <a:latin typeface="+mn-lt"/>
                <a:ea typeface="+mn-ea"/>
                <a:cs typeface="+mn-cs"/>
              </a:defRPr>
            </a:pPr>
            <a:r>
              <a:rPr lang="nb-NO" sz="1000" b="1" i="0" baseline="0" dirty="0" smtClean="0">
                <a:effectLst/>
              </a:rPr>
              <a:t>Føler du deg som en del av fagmiljøet på studiet ditt?</a:t>
            </a:r>
          </a:p>
          <a:p>
            <a:pPr marL="0" marR="0" indent="0" algn="l" defTabSz="914400" rtl="0" eaLnBrk="1" fontAlgn="auto" latinLnBrk="0" hangingPunct="1">
              <a:lnSpc>
                <a:spcPct val="100000"/>
              </a:lnSpc>
              <a:spcBef>
                <a:spcPts val="0"/>
              </a:spcBef>
              <a:spcAft>
                <a:spcPts val="0"/>
              </a:spcAft>
              <a:buClrTx/>
              <a:buSzTx/>
              <a:buFontTx/>
              <a:buNone/>
              <a:tabLst/>
              <a:defRPr sz="2160" b="1" i="0" u="none" strike="noStrike" kern="1200" baseline="0">
                <a:solidFill>
                  <a:srgbClr val="000000"/>
                </a:solidFill>
                <a:latin typeface="+mn-lt"/>
                <a:ea typeface="+mn-ea"/>
                <a:cs typeface="+mn-cs"/>
              </a:defRPr>
            </a:pPr>
            <a:r>
              <a:rPr lang="nb-NO" sz="1000" b="1" i="0" baseline="0" dirty="0" err="1" smtClean="0">
                <a:effectLst/>
              </a:rPr>
              <a:t>Skalagj.snitt</a:t>
            </a:r>
            <a:r>
              <a:rPr lang="nb-NO" sz="1000" b="1" i="0" baseline="0" dirty="0" smtClean="0">
                <a:effectLst/>
              </a:rPr>
              <a:t> 0-100</a:t>
            </a:r>
          </a:p>
          <a:p>
            <a:pPr marL="0" marR="0" indent="0" algn="l" defTabSz="914400" rtl="0" eaLnBrk="1" fontAlgn="auto" latinLnBrk="0" hangingPunct="1">
              <a:lnSpc>
                <a:spcPct val="100000"/>
              </a:lnSpc>
              <a:spcBef>
                <a:spcPts val="0"/>
              </a:spcBef>
              <a:spcAft>
                <a:spcPts val="0"/>
              </a:spcAft>
              <a:buClrTx/>
              <a:buSzTx/>
              <a:buFontTx/>
              <a:buNone/>
              <a:tabLst/>
              <a:defRPr sz="2160" b="1" i="0" u="none" strike="noStrike" kern="1200" baseline="0">
                <a:solidFill>
                  <a:srgbClr val="000000"/>
                </a:solidFill>
                <a:latin typeface="+mn-lt"/>
                <a:ea typeface="+mn-ea"/>
                <a:cs typeface="+mn-cs"/>
              </a:defRPr>
            </a:pPr>
            <a:endParaRPr lang="nb-NO" sz="800" dirty="0"/>
          </a:p>
        </c:rich>
      </c:tx>
      <c:layout/>
      <c:overlay val="1"/>
    </c:title>
    <c:autoTitleDeleted val="0"/>
    <c:plotArea>
      <c:layout>
        <c:manualLayout>
          <c:layoutTarget val="inner"/>
          <c:xMode val="edge"/>
          <c:yMode val="edge"/>
          <c:x val="0.3208387726563614"/>
          <c:y val="0.1941891722175797"/>
          <c:w val="0.62671334040476223"/>
          <c:h val="0.77400578679663612"/>
        </c:manualLayout>
      </c:layout>
      <c:barChart>
        <c:barDir val="bar"/>
        <c:grouping val="clustered"/>
        <c:varyColors val="0"/>
        <c:ser>
          <c:idx val="0"/>
          <c:order val="0"/>
          <c:tx>
            <c:strRef>
              <c:f>'Ark1'!$B$1</c:f>
              <c:strCache>
                <c:ptCount val="1"/>
                <c:pt idx="0">
                  <c:v>3 ganger i uka eller mer</c:v>
                </c:pt>
              </c:strCache>
            </c:strRef>
          </c:tx>
          <c:spPr>
            <a:solidFill>
              <a:schemeClr val="accent4">
                <a:lumMod val="60000"/>
                <a:lumOff val="40000"/>
              </a:schemeClr>
            </a:solidFill>
          </c:spPr>
          <c:invertIfNegative val="0"/>
          <c:dLbls>
            <c:txPr>
              <a:bodyPr/>
              <a:lstStyle/>
              <a:p>
                <a:pPr>
                  <a:defRPr sz="800" b="1">
                    <a:solidFill>
                      <a:schemeClr val="tx1"/>
                    </a:solidFill>
                  </a:defRPr>
                </a:pPr>
                <a:endParaRPr lang="nb-NO"/>
              </a:p>
            </c:txPr>
            <c:dLblPos val="outEnd"/>
            <c:showLegendKey val="0"/>
            <c:showVal val="1"/>
            <c:showCatName val="0"/>
            <c:showSerName val="0"/>
            <c:showPercent val="0"/>
            <c:showBubbleSize val="0"/>
            <c:showLeaderLines val="0"/>
          </c:dLbls>
          <c:cat>
            <c:strRef>
              <c:f>'Ark1'!$A$2:$A$8</c:f>
              <c:strCache>
                <c:ptCount val="7"/>
                <c:pt idx="0">
                  <c:v>AB</c:v>
                </c:pt>
                <c:pt idx="1">
                  <c:v>DMF</c:v>
                </c:pt>
                <c:pt idx="2">
                  <c:v>HF</c:v>
                </c:pt>
                <c:pt idx="3">
                  <c:v>IME</c:v>
                </c:pt>
                <c:pt idx="4">
                  <c:v>IVT</c:v>
                </c:pt>
                <c:pt idx="5">
                  <c:v>NT</c:v>
                </c:pt>
                <c:pt idx="6">
                  <c:v>SVT</c:v>
                </c:pt>
              </c:strCache>
            </c:strRef>
          </c:cat>
          <c:val>
            <c:numRef>
              <c:f>'Ark1'!$B$2:$B$8</c:f>
              <c:numCache>
                <c:formatCode>0</c:formatCode>
                <c:ptCount val="7"/>
                <c:pt idx="0">
                  <c:v>57.098246329353714</c:v>
                </c:pt>
                <c:pt idx="1">
                  <c:v>63.00865669039846</c:v>
                </c:pt>
                <c:pt idx="2">
                  <c:v>47.209955955801583</c:v>
                </c:pt>
                <c:pt idx="3">
                  <c:v>55.783302673482389</c:v>
                </c:pt>
                <c:pt idx="4">
                  <c:v>55.865196382940688</c:v>
                </c:pt>
                <c:pt idx="5">
                  <c:v>53.935363797289362</c:v>
                </c:pt>
                <c:pt idx="6">
                  <c:v>51.231526287285135</c:v>
                </c:pt>
              </c:numCache>
            </c:numRef>
          </c:val>
        </c:ser>
        <c:dLbls>
          <c:showLegendKey val="0"/>
          <c:showVal val="0"/>
          <c:showCatName val="0"/>
          <c:showSerName val="0"/>
          <c:showPercent val="0"/>
          <c:showBubbleSize val="0"/>
        </c:dLbls>
        <c:gapWidth val="50"/>
        <c:axId val="323600768"/>
        <c:axId val="323602304"/>
      </c:barChart>
      <c:catAx>
        <c:axId val="323600768"/>
        <c:scaling>
          <c:orientation val="maxMin"/>
        </c:scaling>
        <c:delete val="0"/>
        <c:axPos val="l"/>
        <c:majorTickMark val="out"/>
        <c:minorTickMark val="none"/>
        <c:tickLblPos val="nextTo"/>
        <c:txPr>
          <a:bodyPr/>
          <a:lstStyle/>
          <a:p>
            <a:pPr>
              <a:defRPr sz="800"/>
            </a:pPr>
            <a:endParaRPr lang="nb-NO"/>
          </a:p>
        </c:txPr>
        <c:crossAx val="323602304"/>
        <c:crosses val="autoZero"/>
        <c:auto val="1"/>
        <c:lblAlgn val="ctr"/>
        <c:lblOffset val="100"/>
        <c:tickLblSkip val="1"/>
        <c:noMultiLvlLbl val="0"/>
      </c:catAx>
      <c:valAx>
        <c:axId val="323602304"/>
        <c:scaling>
          <c:orientation val="minMax"/>
          <c:max val="100"/>
          <c:min val="0"/>
        </c:scaling>
        <c:delete val="0"/>
        <c:axPos val="t"/>
        <c:numFmt formatCode="0" sourceLinked="1"/>
        <c:majorTickMark val="out"/>
        <c:minorTickMark val="none"/>
        <c:tickLblPos val="nextTo"/>
        <c:txPr>
          <a:bodyPr/>
          <a:lstStyle/>
          <a:p>
            <a:pPr>
              <a:defRPr sz="800"/>
            </a:pPr>
            <a:endParaRPr lang="nb-NO"/>
          </a:p>
        </c:txPr>
        <c:crossAx val="323600768"/>
        <c:crosses val="autoZero"/>
        <c:crossBetween val="between"/>
        <c:majorUnit val="20"/>
        <c:minorUnit val="20"/>
      </c:valAx>
    </c:plotArea>
    <c:plotVisOnly val="1"/>
    <c:dispBlanksAs val="gap"/>
    <c:showDLblsOverMax val="0"/>
  </c:chart>
  <c:txPr>
    <a:bodyPr/>
    <a:lstStyle/>
    <a:p>
      <a:pPr>
        <a:defRPr sz="1800"/>
      </a:pPr>
      <a:endParaRPr lang="nb-NO"/>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l" defTabSz="914400" rtl="0" eaLnBrk="1" fontAlgn="auto" latinLnBrk="0" hangingPunct="1">
              <a:lnSpc>
                <a:spcPct val="100000"/>
              </a:lnSpc>
              <a:spcBef>
                <a:spcPts val="0"/>
              </a:spcBef>
              <a:spcAft>
                <a:spcPts val="0"/>
              </a:spcAft>
              <a:buClrTx/>
              <a:buSzTx/>
              <a:buFontTx/>
              <a:buNone/>
              <a:tabLst/>
              <a:defRPr sz="2160" b="1" i="0" u="none" strike="noStrike" kern="1200" baseline="0">
                <a:solidFill>
                  <a:srgbClr val="000000"/>
                </a:solidFill>
                <a:latin typeface="+mn-lt"/>
                <a:ea typeface="+mn-ea"/>
                <a:cs typeface="+mn-cs"/>
              </a:defRPr>
            </a:pPr>
            <a:r>
              <a:rPr lang="nb-NO" sz="1000" b="1" i="0" baseline="0" dirty="0" smtClean="0">
                <a:effectLst/>
              </a:rPr>
              <a:t>Føler du deg som en del av fagmiljøet på studiet ditt?</a:t>
            </a:r>
            <a:endParaRPr lang="nb-NO" sz="1000"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sz="2160" b="1" i="0" u="none" strike="noStrike" kern="1200" baseline="0">
                <a:solidFill>
                  <a:srgbClr val="000000"/>
                </a:solidFill>
                <a:latin typeface="+mn-lt"/>
                <a:ea typeface="+mn-ea"/>
                <a:cs typeface="+mn-cs"/>
              </a:defRPr>
            </a:pPr>
            <a:r>
              <a:rPr lang="nb-NO" sz="1000" b="1" i="0" baseline="0" dirty="0" err="1" smtClean="0">
                <a:effectLst/>
              </a:rPr>
              <a:t>Skalagj.snitt</a:t>
            </a:r>
            <a:r>
              <a:rPr lang="nb-NO" sz="1000" b="1" i="0" baseline="0" dirty="0" smtClean="0">
                <a:effectLst/>
              </a:rPr>
              <a:t> 0-100</a:t>
            </a:r>
            <a:endParaRPr lang="nb-NO" sz="1000" dirty="0">
              <a:effectLst/>
            </a:endParaRPr>
          </a:p>
        </c:rich>
      </c:tx>
      <c:layout>
        <c:manualLayout>
          <c:xMode val="edge"/>
          <c:yMode val="edge"/>
          <c:x val="0.16417805429026405"/>
          <c:y val="3.0168431577777908E-2"/>
        </c:manualLayout>
      </c:layout>
      <c:overlay val="1"/>
    </c:title>
    <c:autoTitleDeleted val="0"/>
    <c:plotArea>
      <c:layout>
        <c:manualLayout>
          <c:layoutTarget val="inner"/>
          <c:xMode val="edge"/>
          <c:yMode val="edge"/>
          <c:x val="0.17956676509186351"/>
          <c:y val="0.13539961203141171"/>
          <c:w val="0.7679854002624672"/>
          <c:h val="0.82454745525350981"/>
        </c:manualLayout>
      </c:layout>
      <c:barChart>
        <c:barDir val="bar"/>
        <c:grouping val="clustered"/>
        <c:varyColors val="0"/>
        <c:ser>
          <c:idx val="0"/>
          <c:order val="0"/>
          <c:tx>
            <c:strRef>
              <c:f>'Ark1'!$B$1</c:f>
              <c:strCache>
                <c:ptCount val="1"/>
                <c:pt idx="0">
                  <c:v>Kolonne1</c:v>
                </c:pt>
              </c:strCache>
            </c:strRef>
          </c:tx>
          <c:spPr>
            <a:solidFill>
              <a:schemeClr val="accent4">
                <a:lumMod val="60000"/>
                <a:lumOff val="40000"/>
              </a:schemeClr>
            </a:solidFill>
          </c:spPr>
          <c:invertIfNegative val="0"/>
          <c:dLbls>
            <c:txPr>
              <a:bodyPr/>
              <a:lstStyle/>
              <a:p>
                <a:pPr>
                  <a:defRPr sz="800" b="1">
                    <a:solidFill>
                      <a:schemeClr val="tx1"/>
                    </a:solidFill>
                  </a:defRPr>
                </a:pPr>
                <a:endParaRPr lang="nb-NO"/>
              </a:p>
            </c:txPr>
            <c:dLblPos val="outEnd"/>
            <c:showLegendKey val="0"/>
            <c:showVal val="1"/>
            <c:showCatName val="0"/>
            <c:showSerName val="0"/>
            <c:showPercent val="0"/>
            <c:showBubbleSize val="0"/>
            <c:showLeaderLines val="0"/>
          </c:dLbls>
          <c:cat>
            <c:strRef>
              <c:f>'Ark1'!$A$2:$A$15</c:f>
              <c:strCache>
                <c:ptCount val="14"/>
                <c:pt idx="0">
                  <c:v>Kvinne</c:v>
                </c:pt>
                <c:pt idx="1">
                  <c:v>Mann</c:v>
                </c:pt>
                <c:pt idx="2">
                  <c:v>- 20 år</c:v>
                </c:pt>
                <c:pt idx="3">
                  <c:v>21-22 år</c:v>
                </c:pt>
                <c:pt idx="4">
                  <c:v>23-25 år</c:v>
                </c:pt>
                <c:pt idx="5">
                  <c:v>26-28 år</c:v>
                </c:pt>
                <c:pt idx="6">
                  <c:v>29 år +</c:v>
                </c:pt>
                <c:pt idx="7">
                  <c:v>Innflytter</c:v>
                </c:pt>
                <c:pt idx="8">
                  <c:v>Fra stedet</c:v>
                </c:pt>
                <c:pt idx="9">
                  <c:v>Gift/samboer</c:v>
                </c:pt>
                <c:pt idx="10">
                  <c:v>Kjæreste</c:v>
                </c:pt>
                <c:pt idx="11">
                  <c:v>Singel</c:v>
                </c:pt>
                <c:pt idx="12">
                  <c:v>Ikke barn</c:v>
                </c:pt>
                <c:pt idx="13">
                  <c:v>Barn</c:v>
                </c:pt>
              </c:strCache>
            </c:strRef>
          </c:cat>
          <c:val>
            <c:numRef>
              <c:f>'Ark1'!$B$2:$B$15</c:f>
              <c:numCache>
                <c:formatCode>0</c:formatCode>
                <c:ptCount val="14"/>
                <c:pt idx="0">
                  <c:v>53.7</c:v>
                </c:pt>
                <c:pt idx="1">
                  <c:v>52.9</c:v>
                </c:pt>
                <c:pt idx="2">
                  <c:v>52.202274583000111</c:v>
                </c:pt>
                <c:pt idx="3">
                  <c:v>51.875128215513811</c:v>
                </c:pt>
                <c:pt idx="4">
                  <c:v>56.009072380583071</c:v>
                </c:pt>
                <c:pt idx="5">
                  <c:v>53.412272447056971</c:v>
                </c:pt>
                <c:pt idx="6">
                  <c:v>42.309999818539765</c:v>
                </c:pt>
                <c:pt idx="7">
                  <c:v>53.6</c:v>
                </c:pt>
                <c:pt idx="8">
                  <c:v>52.2</c:v>
                </c:pt>
                <c:pt idx="9">
                  <c:v>51.7</c:v>
                </c:pt>
                <c:pt idx="10">
                  <c:v>56.5</c:v>
                </c:pt>
                <c:pt idx="11">
                  <c:v>52.9</c:v>
                </c:pt>
                <c:pt idx="12">
                  <c:v>53.6</c:v>
                </c:pt>
                <c:pt idx="13">
                  <c:v>42.2</c:v>
                </c:pt>
              </c:numCache>
            </c:numRef>
          </c:val>
        </c:ser>
        <c:dLbls>
          <c:showLegendKey val="0"/>
          <c:showVal val="0"/>
          <c:showCatName val="0"/>
          <c:showSerName val="0"/>
          <c:showPercent val="0"/>
          <c:showBubbleSize val="0"/>
        </c:dLbls>
        <c:gapWidth val="50"/>
        <c:axId val="323727744"/>
        <c:axId val="323729280"/>
      </c:barChart>
      <c:catAx>
        <c:axId val="323727744"/>
        <c:scaling>
          <c:orientation val="maxMin"/>
        </c:scaling>
        <c:delete val="0"/>
        <c:axPos val="l"/>
        <c:majorTickMark val="out"/>
        <c:minorTickMark val="none"/>
        <c:tickLblPos val="nextTo"/>
        <c:txPr>
          <a:bodyPr/>
          <a:lstStyle/>
          <a:p>
            <a:pPr>
              <a:defRPr sz="800"/>
            </a:pPr>
            <a:endParaRPr lang="nb-NO"/>
          </a:p>
        </c:txPr>
        <c:crossAx val="323729280"/>
        <c:crosses val="autoZero"/>
        <c:auto val="1"/>
        <c:lblAlgn val="ctr"/>
        <c:lblOffset val="100"/>
        <c:noMultiLvlLbl val="0"/>
      </c:catAx>
      <c:valAx>
        <c:axId val="323729280"/>
        <c:scaling>
          <c:orientation val="minMax"/>
          <c:max val="100"/>
          <c:min val="0"/>
        </c:scaling>
        <c:delete val="0"/>
        <c:axPos val="t"/>
        <c:numFmt formatCode="0" sourceLinked="1"/>
        <c:majorTickMark val="out"/>
        <c:minorTickMark val="none"/>
        <c:tickLblPos val="nextTo"/>
        <c:txPr>
          <a:bodyPr/>
          <a:lstStyle/>
          <a:p>
            <a:pPr>
              <a:defRPr sz="800"/>
            </a:pPr>
            <a:endParaRPr lang="nb-NO"/>
          </a:p>
        </c:txPr>
        <c:crossAx val="323727744"/>
        <c:crosses val="autoZero"/>
        <c:crossBetween val="between"/>
        <c:majorUnit val="20"/>
        <c:minorUnit val="20"/>
      </c:valAx>
    </c:plotArea>
    <c:plotVisOnly val="1"/>
    <c:dispBlanksAs val="gap"/>
    <c:showDLblsOverMax val="0"/>
  </c:chart>
  <c:txPr>
    <a:bodyPr/>
    <a:lstStyle/>
    <a:p>
      <a:pPr>
        <a:defRPr sz="1800"/>
      </a:pPr>
      <a:endParaRPr lang="nb-NO"/>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pPr>
            <a:r>
              <a:rPr lang="nb-NO" sz="1000" b="1" i="0" baseline="0" dirty="0" smtClean="0">
                <a:effectLst/>
              </a:rPr>
              <a:t>Føler du deg som en del av fagmiljøet på studiet ditt?</a:t>
            </a:r>
            <a:endParaRPr lang="nb-NO" sz="1000" dirty="0" smtClean="0">
              <a:effectLst/>
            </a:endParaRPr>
          </a:p>
          <a:p>
            <a:pPr algn="l">
              <a:defRPr/>
            </a:pPr>
            <a:r>
              <a:rPr lang="nb-NO" sz="1000" b="1" i="0" baseline="0" dirty="0" err="1" smtClean="0">
                <a:effectLst/>
              </a:rPr>
              <a:t>Skalagj.snitt</a:t>
            </a:r>
            <a:r>
              <a:rPr lang="nb-NO" sz="1000" b="1" i="0" baseline="0" dirty="0" smtClean="0">
                <a:effectLst/>
              </a:rPr>
              <a:t> 0-100</a:t>
            </a:r>
            <a:endParaRPr lang="nb-NO" sz="1000" dirty="0">
              <a:effectLst/>
            </a:endParaRPr>
          </a:p>
        </c:rich>
      </c:tx>
      <c:layout>
        <c:manualLayout>
          <c:xMode val="edge"/>
          <c:yMode val="edge"/>
          <c:x val="0.24060474762063472"/>
          <c:y val="3.0168431577777908E-2"/>
        </c:manualLayout>
      </c:layout>
      <c:overlay val="1"/>
    </c:title>
    <c:autoTitleDeleted val="0"/>
    <c:plotArea>
      <c:layout>
        <c:manualLayout>
          <c:layoutTarget val="inner"/>
          <c:xMode val="edge"/>
          <c:yMode val="edge"/>
          <c:x val="0.17956676509186351"/>
          <c:y val="0.13539961203141171"/>
          <c:w val="0.7679854002624672"/>
          <c:h val="0.82454745525350981"/>
        </c:manualLayout>
      </c:layout>
      <c:barChart>
        <c:barDir val="bar"/>
        <c:grouping val="clustered"/>
        <c:varyColors val="0"/>
        <c:ser>
          <c:idx val="0"/>
          <c:order val="0"/>
          <c:tx>
            <c:strRef>
              <c:f>'Ark1'!$B$1</c:f>
              <c:strCache>
                <c:ptCount val="1"/>
                <c:pt idx="0">
                  <c:v>Kolonne1</c:v>
                </c:pt>
              </c:strCache>
            </c:strRef>
          </c:tx>
          <c:spPr>
            <a:solidFill>
              <a:schemeClr val="accent4">
                <a:lumMod val="60000"/>
                <a:lumOff val="40000"/>
              </a:schemeClr>
            </a:solidFill>
          </c:spPr>
          <c:invertIfNegative val="0"/>
          <c:dLbls>
            <c:txPr>
              <a:bodyPr/>
              <a:lstStyle/>
              <a:p>
                <a:pPr>
                  <a:defRPr sz="800" b="1">
                    <a:solidFill>
                      <a:schemeClr val="tx1"/>
                    </a:solidFill>
                  </a:defRPr>
                </a:pPr>
                <a:endParaRPr lang="nb-NO"/>
              </a:p>
            </c:txPr>
            <c:dLblPos val="outEnd"/>
            <c:showLegendKey val="0"/>
            <c:showVal val="1"/>
            <c:showCatName val="0"/>
            <c:showSerName val="0"/>
            <c:showPercent val="0"/>
            <c:showBubbleSize val="0"/>
            <c:showLeaderLines val="0"/>
          </c:dLbls>
          <c:cat>
            <c:strRef>
              <c:f>'Ark1'!$A$2:$A$11</c:f>
              <c:strCache>
                <c:ptCount val="10"/>
                <c:pt idx="0">
                  <c:v>2-3 sem.</c:v>
                </c:pt>
                <c:pt idx="1">
                  <c:v>4-5 sem.</c:v>
                </c:pt>
                <c:pt idx="2">
                  <c:v>6-8 sem.</c:v>
                </c:pt>
                <c:pt idx="3">
                  <c:v>9 sem +</c:v>
                </c:pt>
                <c:pt idx="4">
                  <c:v>Bachelor</c:v>
                </c:pt>
                <c:pt idx="5">
                  <c:v>Int. M./prof.</c:v>
                </c:pt>
                <c:pt idx="6">
                  <c:v>Master</c:v>
                </c:pt>
                <c:pt idx="7">
                  <c:v>Annet</c:v>
                </c:pt>
                <c:pt idx="8">
                  <c:v>Førstevalg</c:v>
                </c:pt>
                <c:pt idx="9">
                  <c:v>Ikke førstevalg</c:v>
                </c:pt>
              </c:strCache>
            </c:strRef>
          </c:cat>
          <c:val>
            <c:numRef>
              <c:f>'Ark1'!$B$2:$B$11</c:f>
              <c:numCache>
                <c:formatCode>0</c:formatCode>
                <c:ptCount val="10"/>
                <c:pt idx="0">
                  <c:v>49.3</c:v>
                </c:pt>
                <c:pt idx="1">
                  <c:v>55</c:v>
                </c:pt>
                <c:pt idx="2">
                  <c:v>52.4</c:v>
                </c:pt>
                <c:pt idx="3">
                  <c:v>57.8</c:v>
                </c:pt>
                <c:pt idx="4">
                  <c:v>45.3</c:v>
                </c:pt>
                <c:pt idx="5">
                  <c:v>57</c:v>
                </c:pt>
                <c:pt idx="6">
                  <c:v>57.6</c:v>
                </c:pt>
                <c:pt idx="7">
                  <c:v>38.4</c:v>
                </c:pt>
                <c:pt idx="8">
                  <c:v>53.5</c:v>
                </c:pt>
                <c:pt idx="9">
                  <c:v>52.2</c:v>
                </c:pt>
              </c:numCache>
            </c:numRef>
          </c:val>
        </c:ser>
        <c:dLbls>
          <c:showLegendKey val="0"/>
          <c:showVal val="0"/>
          <c:showCatName val="0"/>
          <c:showSerName val="0"/>
          <c:showPercent val="0"/>
          <c:showBubbleSize val="0"/>
        </c:dLbls>
        <c:gapWidth val="50"/>
        <c:axId val="238430080"/>
        <c:axId val="238431616"/>
      </c:barChart>
      <c:catAx>
        <c:axId val="238430080"/>
        <c:scaling>
          <c:orientation val="maxMin"/>
        </c:scaling>
        <c:delete val="0"/>
        <c:axPos val="l"/>
        <c:majorTickMark val="out"/>
        <c:minorTickMark val="none"/>
        <c:tickLblPos val="nextTo"/>
        <c:txPr>
          <a:bodyPr/>
          <a:lstStyle/>
          <a:p>
            <a:pPr>
              <a:defRPr sz="800"/>
            </a:pPr>
            <a:endParaRPr lang="nb-NO"/>
          </a:p>
        </c:txPr>
        <c:crossAx val="238431616"/>
        <c:crosses val="autoZero"/>
        <c:auto val="1"/>
        <c:lblAlgn val="ctr"/>
        <c:lblOffset val="100"/>
        <c:noMultiLvlLbl val="0"/>
      </c:catAx>
      <c:valAx>
        <c:axId val="238431616"/>
        <c:scaling>
          <c:orientation val="minMax"/>
          <c:max val="100"/>
          <c:min val="0"/>
        </c:scaling>
        <c:delete val="0"/>
        <c:axPos val="t"/>
        <c:numFmt formatCode="0" sourceLinked="1"/>
        <c:majorTickMark val="out"/>
        <c:minorTickMark val="none"/>
        <c:tickLblPos val="nextTo"/>
        <c:txPr>
          <a:bodyPr/>
          <a:lstStyle/>
          <a:p>
            <a:pPr>
              <a:defRPr sz="800"/>
            </a:pPr>
            <a:endParaRPr lang="nb-NO"/>
          </a:p>
        </c:txPr>
        <c:crossAx val="238430080"/>
        <c:crosses val="autoZero"/>
        <c:crossBetween val="between"/>
        <c:majorUnit val="20"/>
        <c:minorUnit val="20"/>
      </c:valAx>
    </c:plotArea>
    <c:plotVisOnly val="1"/>
    <c:dispBlanksAs val="gap"/>
    <c:showDLblsOverMax val="0"/>
  </c:chart>
  <c:txPr>
    <a:bodyPr/>
    <a:lstStyle/>
    <a:p>
      <a:pPr>
        <a:defRPr sz="1800"/>
      </a:pPr>
      <a:endParaRPr lang="nb-NO"/>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nb-NO" sz="1000" dirty="0" smtClean="0"/>
              <a:t>Hvordan</a:t>
            </a:r>
            <a:r>
              <a:rPr lang="nb-NO" sz="1000" baseline="0" dirty="0" smtClean="0"/>
              <a:t> vurderer du arbeidsmengden/-belastningen på studieprogrammet ? </a:t>
            </a:r>
            <a:r>
              <a:rPr lang="nb-NO" sz="1000" dirty="0" smtClean="0"/>
              <a:t>%</a:t>
            </a:r>
            <a:endParaRPr lang="nb-NO" sz="1000" dirty="0"/>
          </a:p>
        </c:rich>
      </c:tx>
      <c:layout>
        <c:manualLayout>
          <c:xMode val="edge"/>
          <c:yMode val="edge"/>
          <c:x val="0.18862776821093952"/>
          <c:y val="3.4394326556308558E-2"/>
        </c:manualLayout>
      </c:layout>
      <c:overlay val="1"/>
    </c:title>
    <c:autoTitleDeleted val="0"/>
    <c:plotArea>
      <c:layout>
        <c:manualLayout>
          <c:layoutTarget val="inner"/>
          <c:xMode val="edge"/>
          <c:yMode val="edge"/>
          <c:x val="0.22202599916881666"/>
          <c:y val="0.144056083715566"/>
          <c:w val="0.72552612466927546"/>
          <c:h val="0.74826584524118134"/>
        </c:manualLayout>
      </c:layout>
      <c:barChart>
        <c:barDir val="bar"/>
        <c:grouping val="stacked"/>
        <c:varyColors val="0"/>
        <c:ser>
          <c:idx val="0"/>
          <c:order val="0"/>
          <c:tx>
            <c:strRef>
              <c:f>'Ark1'!$B$1</c:f>
              <c:strCache>
                <c:ptCount val="1"/>
                <c:pt idx="0">
                  <c:v>Alt for stor</c:v>
                </c:pt>
              </c:strCache>
            </c:strRef>
          </c:tx>
          <c:spPr>
            <a:solidFill>
              <a:srgbClr val="00B050"/>
            </a:solidFill>
          </c:spPr>
          <c:invertIfNegative val="0"/>
          <c:dLbls>
            <c:txPr>
              <a:bodyPr/>
              <a:lstStyle/>
              <a:p>
                <a:pPr>
                  <a:defRPr sz="800" b="1">
                    <a:solidFill>
                      <a:schemeClr val="bg1"/>
                    </a:solidFill>
                  </a:defRPr>
                </a:pPr>
                <a:endParaRPr lang="nb-NO"/>
              </a:p>
            </c:txPr>
            <c:dLblPos val="ctr"/>
            <c:showLegendKey val="0"/>
            <c:showVal val="1"/>
            <c:showCatName val="0"/>
            <c:showSerName val="0"/>
            <c:showPercent val="0"/>
            <c:showBubbleSize val="0"/>
            <c:showLeaderLines val="0"/>
          </c:dLbls>
          <c:cat>
            <c:strRef>
              <c:f>'Ark1'!$A$2:$A$12</c:f>
              <c:strCache>
                <c:ptCount val="11"/>
                <c:pt idx="0">
                  <c:v>Totalt</c:v>
                </c:pt>
                <c:pt idx="1">
                  <c:v>Universitet</c:v>
                </c:pt>
                <c:pt idx="2">
                  <c:v>Høgskole</c:v>
                </c:pt>
                <c:pt idx="4">
                  <c:v>UiO</c:v>
                </c:pt>
                <c:pt idx="5">
                  <c:v>NTNU</c:v>
                </c:pt>
                <c:pt idx="6">
                  <c:v>UiS</c:v>
                </c:pt>
                <c:pt idx="7">
                  <c:v>UMB</c:v>
                </c:pt>
                <c:pt idx="8">
                  <c:v>HiH</c:v>
                </c:pt>
                <c:pt idx="9">
                  <c:v>HiNesna</c:v>
                </c:pt>
                <c:pt idx="10">
                  <c:v>Haraldspl.</c:v>
                </c:pt>
              </c:strCache>
            </c:strRef>
          </c:cat>
          <c:val>
            <c:numRef>
              <c:f>'Ark1'!$B$2:$B$12</c:f>
              <c:numCache>
                <c:formatCode>0</c:formatCode>
                <c:ptCount val="11"/>
                <c:pt idx="0">
                  <c:v>4</c:v>
                </c:pt>
                <c:pt idx="1">
                  <c:v>4</c:v>
                </c:pt>
                <c:pt idx="2">
                  <c:v>4</c:v>
                </c:pt>
                <c:pt idx="4">
                  <c:v>5</c:v>
                </c:pt>
                <c:pt idx="5">
                  <c:v>3</c:v>
                </c:pt>
                <c:pt idx="6">
                  <c:v>5</c:v>
                </c:pt>
                <c:pt idx="7">
                  <c:v>3</c:v>
                </c:pt>
                <c:pt idx="8">
                  <c:v>0</c:v>
                </c:pt>
                <c:pt idx="9">
                  <c:v>0</c:v>
                </c:pt>
                <c:pt idx="10">
                  <c:v>16</c:v>
                </c:pt>
              </c:numCache>
            </c:numRef>
          </c:val>
        </c:ser>
        <c:ser>
          <c:idx val="1"/>
          <c:order val="1"/>
          <c:tx>
            <c:strRef>
              <c:f>'Ark1'!$C$1</c:f>
              <c:strCache>
                <c:ptCount val="1"/>
                <c:pt idx="0">
                  <c:v>For stor</c:v>
                </c:pt>
              </c:strCache>
            </c:strRef>
          </c:tx>
          <c:spPr>
            <a:solidFill>
              <a:srgbClr val="92D050"/>
            </a:solidFill>
          </c:spPr>
          <c:invertIfNegative val="0"/>
          <c:dLbls>
            <c:txPr>
              <a:bodyPr/>
              <a:lstStyle/>
              <a:p>
                <a:pPr algn="ctr">
                  <a:defRPr lang="nb-NO" sz="800" b="1" i="0" u="none" strike="noStrike" kern="1200" baseline="0">
                    <a:solidFill>
                      <a:srgbClr val="FFFFFF"/>
                    </a:solidFill>
                    <a:latin typeface="+mn-lt"/>
                    <a:ea typeface="+mn-ea"/>
                    <a:cs typeface="+mn-cs"/>
                  </a:defRPr>
                </a:pPr>
                <a:endParaRPr lang="nb-NO"/>
              </a:p>
            </c:txPr>
            <c:dLblPos val="ctr"/>
            <c:showLegendKey val="0"/>
            <c:showVal val="1"/>
            <c:showCatName val="0"/>
            <c:showSerName val="0"/>
            <c:showPercent val="0"/>
            <c:showBubbleSize val="0"/>
            <c:showLeaderLines val="0"/>
          </c:dLbls>
          <c:cat>
            <c:strRef>
              <c:f>'Ark1'!$A$2:$A$12</c:f>
              <c:strCache>
                <c:ptCount val="11"/>
                <c:pt idx="0">
                  <c:v>Totalt</c:v>
                </c:pt>
                <c:pt idx="1">
                  <c:v>Universitet</c:v>
                </c:pt>
                <c:pt idx="2">
                  <c:v>Høgskole</c:v>
                </c:pt>
                <c:pt idx="4">
                  <c:v>UiO</c:v>
                </c:pt>
                <c:pt idx="5">
                  <c:v>NTNU</c:v>
                </c:pt>
                <c:pt idx="6">
                  <c:v>UiS</c:v>
                </c:pt>
                <c:pt idx="7">
                  <c:v>UMB</c:v>
                </c:pt>
                <c:pt idx="8">
                  <c:v>HiH</c:v>
                </c:pt>
                <c:pt idx="9">
                  <c:v>HiNesna</c:v>
                </c:pt>
                <c:pt idx="10">
                  <c:v>Haraldspl.</c:v>
                </c:pt>
              </c:strCache>
            </c:strRef>
          </c:cat>
          <c:val>
            <c:numRef>
              <c:f>'Ark1'!$C$2:$C$12</c:f>
              <c:numCache>
                <c:formatCode>0</c:formatCode>
                <c:ptCount val="11"/>
                <c:pt idx="0">
                  <c:v>26</c:v>
                </c:pt>
                <c:pt idx="1">
                  <c:v>27</c:v>
                </c:pt>
                <c:pt idx="2">
                  <c:v>25</c:v>
                </c:pt>
                <c:pt idx="4">
                  <c:v>25</c:v>
                </c:pt>
                <c:pt idx="5">
                  <c:v>31</c:v>
                </c:pt>
                <c:pt idx="6">
                  <c:v>23</c:v>
                </c:pt>
                <c:pt idx="7">
                  <c:v>19</c:v>
                </c:pt>
                <c:pt idx="8">
                  <c:v>17</c:v>
                </c:pt>
                <c:pt idx="9">
                  <c:v>24</c:v>
                </c:pt>
                <c:pt idx="10">
                  <c:v>47</c:v>
                </c:pt>
              </c:numCache>
            </c:numRef>
          </c:val>
        </c:ser>
        <c:ser>
          <c:idx val="2"/>
          <c:order val="2"/>
          <c:tx>
            <c:strRef>
              <c:f>'Ark1'!$D$1</c:f>
              <c:strCache>
                <c:ptCount val="1"/>
                <c:pt idx="0">
                  <c:v>Passe</c:v>
                </c:pt>
              </c:strCache>
            </c:strRef>
          </c:tx>
          <c:spPr>
            <a:solidFill>
              <a:srgbClr val="FFCC00"/>
            </a:solidFill>
          </c:spPr>
          <c:invertIfNegative val="0"/>
          <c:dLbls>
            <c:txPr>
              <a:bodyPr/>
              <a:lstStyle/>
              <a:p>
                <a:pPr algn="ctr">
                  <a:defRPr lang="nb-NO" sz="800" b="1" i="0" u="none" strike="noStrike" kern="1200" baseline="0">
                    <a:solidFill>
                      <a:schemeClr val="tx1"/>
                    </a:solidFill>
                    <a:latin typeface="+mn-lt"/>
                    <a:ea typeface="+mn-ea"/>
                    <a:cs typeface="+mn-cs"/>
                  </a:defRPr>
                </a:pPr>
                <a:endParaRPr lang="nb-NO"/>
              </a:p>
            </c:txPr>
            <c:dLblPos val="ctr"/>
            <c:showLegendKey val="0"/>
            <c:showVal val="1"/>
            <c:showCatName val="0"/>
            <c:showSerName val="0"/>
            <c:showPercent val="0"/>
            <c:showBubbleSize val="0"/>
            <c:showLeaderLines val="0"/>
          </c:dLbls>
          <c:cat>
            <c:strRef>
              <c:f>'Ark1'!$A$2:$A$12</c:f>
              <c:strCache>
                <c:ptCount val="11"/>
                <c:pt idx="0">
                  <c:v>Totalt</c:v>
                </c:pt>
                <c:pt idx="1">
                  <c:v>Universitet</c:v>
                </c:pt>
                <c:pt idx="2">
                  <c:v>Høgskole</c:v>
                </c:pt>
                <c:pt idx="4">
                  <c:v>UiO</c:v>
                </c:pt>
                <c:pt idx="5">
                  <c:v>NTNU</c:v>
                </c:pt>
                <c:pt idx="6">
                  <c:v>UiS</c:v>
                </c:pt>
                <c:pt idx="7">
                  <c:v>UMB</c:v>
                </c:pt>
                <c:pt idx="8">
                  <c:v>HiH</c:v>
                </c:pt>
                <c:pt idx="9">
                  <c:v>HiNesna</c:v>
                </c:pt>
                <c:pt idx="10">
                  <c:v>Haraldspl.</c:v>
                </c:pt>
              </c:strCache>
            </c:strRef>
          </c:cat>
          <c:val>
            <c:numRef>
              <c:f>'Ark1'!$D$2:$D$12</c:f>
              <c:numCache>
                <c:formatCode>0</c:formatCode>
                <c:ptCount val="11"/>
                <c:pt idx="0">
                  <c:v>62</c:v>
                </c:pt>
                <c:pt idx="1">
                  <c:v>62</c:v>
                </c:pt>
                <c:pt idx="2">
                  <c:v>61</c:v>
                </c:pt>
                <c:pt idx="4">
                  <c:v>61</c:v>
                </c:pt>
                <c:pt idx="5">
                  <c:v>60</c:v>
                </c:pt>
                <c:pt idx="6">
                  <c:v>61</c:v>
                </c:pt>
                <c:pt idx="7">
                  <c:v>71</c:v>
                </c:pt>
                <c:pt idx="8">
                  <c:v>71</c:v>
                </c:pt>
                <c:pt idx="9">
                  <c:v>76</c:v>
                </c:pt>
                <c:pt idx="10">
                  <c:v>34</c:v>
                </c:pt>
              </c:numCache>
            </c:numRef>
          </c:val>
        </c:ser>
        <c:ser>
          <c:idx val="3"/>
          <c:order val="3"/>
          <c:tx>
            <c:strRef>
              <c:f>'Ark1'!$E$1</c:f>
              <c:strCache>
                <c:ptCount val="1"/>
                <c:pt idx="0">
                  <c:v>For liten</c:v>
                </c:pt>
              </c:strCache>
            </c:strRef>
          </c:tx>
          <c:spPr>
            <a:solidFill>
              <a:schemeClr val="accent1"/>
            </a:solidFill>
          </c:spPr>
          <c:invertIfNegative val="0"/>
          <c:dLbls>
            <c:txPr>
              <a:bodyPr/>
              <a:lstStyle/>
              <a:p>
                <a:pPr algn="ctr">
                  <a:defRPr lang="nb-NO" sz="800" b="1" i="0" u="none" strike="noStrike" kern="1200" baseline="0">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dLbls>
          <c:cat>
            <c:strRef>
              <c:f>'Ark1'!$A$2:$A$12</c:f>
              <c:strCache>
                <c:ptCount val="11"/>
                <c:pt idx="0">
                  <c:v>Totalt</c:v>
                </c:pt>
                <c:pt idx="1">
                  <c:v>Universitet</c:v>
                </c:pt>
                <c:pt idx="2">
                  <c:v>Høgskole</c:v>
                </c:pt>
                <c:pt idx="4">
                  <c:v>UiO</c:v>
                </c:pt>
                <c:pt idx="5">
                  <c:v>NTNU</c:v>
                </c:pt>
                <c:pt idx="6">
                  <c:v>UiS</c:v>
                </c:pt>
                <c:pt idx="7">
                  <c:v>UMB</c:v>
                </c:pt>
                <c:pt idx="8">
                  <c:v>HiH</c:v>
                </c:pt>
                <c:pt idx="9">
                  <c:v>HiNesna</c:v>
                </c:pt>
                <c:pt idx="10">
                  <c:v>Haraldspl.</c:v>
                </c:pt>
              </c:strCache>
            </c:strRef>
          </c:cat>
          <c:val>
            <c:numRef>
              <c:f>'Ark1'!$E$2:$E$12</c:f>
              <c:numCache>
                <c:formatCode>0</c:formatCode>
                <c:ptCount val="11"/>
                <c:pt idx="0">
                  <c:v>6</c:v>
                </c:pt>
                <c:pt idx="1">
                  <c:v>6</c:v>
                </c:pt>
                <c:pt idx="2">
                  <c:v>9</c:v>
                </c:pt>
                <c:pt idx="4">
                  <c:v>7</c:v>
                </c:pt>
                <c:pt idx="5">
                  <c:v>5</c:v>
                </c:pt>
                <c:pt idx="6">
                  <c:v>9</c:v>
                </c:pt>
                <c:pt idx="7">
                  <c:v>6</c:v>
                </c:pt>
                <c:pt idx="8">
                  <c:v>13</c:v>
                </c:pt>
                <c:pt idx="9">
                  <c:v>0</c:v>
                </c:pt>
                <c:pt idx="10">
                  <c:v>3</c:v>
                </c:pt>
              </c:numCache>
            </c:numRef>
          </c:val>
        </c:ser>
        <c:ser>
          <c:idx val="4"/>
          <c:order val="4"/>
          <c:tx>
            <c:strRef>
              <c:f>'Ark1'!$F$1</c:f>
              <c:strCache>
                <c:ptCount val="1"/>
                <c:pt idx="0">
                  <c:v>Alt for liten</c:v>
                </c:pt>
              </c:strCache>
            </c:strRef>
          </c:tx>
          <c:spPr>
            <a:solidFill>
              <a:srgbClr val="FF0000"/>
            </a:solidFill>
          </c:spPr>
          <c:invertIfNegative val="0"/>
          <c:dLbls>
            <c:txPr>
              <a:bodyPr/>
              <a:lstStyle/>
              <a:p>
                <a:pPr algn="ctr">
                  <a:defRPr lang="nb-NO" sz="800" b="1" i="0" u="none" strike="noStrike" kern="1200" baseline="0">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dLbls>
          <c:cat>
            <c:strRef>
              <c:f>'Ark1'!$A$2:$A$12</c:f>
              <c:strCache>
                <c:ptCount val="11"/>
                <c:pt idx="0">
                  <c:v>Totalt</c:v>
                </c:pt>
                <c:pt idx="1">
                  <c:v>Universitet</c:v>
                </c:pt>
                <c:pt idx="2">
                  <c:v>Høgskole</c:v>
                </c:pt>
                <c:pt idx="4">
                  <c:v>UiO</c:v>
                </c:pt>
                <c:pt idx="5">
                  <c:v>NTNU</c:v>
                </c:pt>
                <c:pt idx="6">
                  <c:v>UiS</c:v>
                </c:pt>
                <c:pt idx="7">
                  <c:v>UMB</c:v>
                </c:pt>
                <c:pt idx="8">
                  <c:v>HiH</c:v>
                </c:pt>
                <c:pt idx="9">
                  <c:v>HiNesna</c:v>
                </c:pt>
                <c:pt idx="10">
                  <c:v>Haraldspl.</c:v>
                </c:pt>
              </c:strCache>
            </c:strRef>
          </c:cat>
          <c:val>
            <c:numRef>
              <c:f>'Ark1'!$F$2:$F$12</c:f>
              <c:numCache>
                <c:formatCode>0</c:formatCode>
                <c:ptCount val="11"/>
                <c:pt idx="0">
                  <c:v>1</c:v>
                </c:pt>
                <c:pt idx="1">
                  <c:v>1</c:v>
                </c:pt>
                <c:pt idx="2">
                  <c:v>0</c:v>
                </c:pt>
                <c:pt idx="4">
                  <c:v>1</c:v>
                </c:pt>
                <c:pt idx="5">
                  <c:v>1</c:v>
                </c:pt>
                <c:pt idx="6">
                  <c:v>2</c:v>
                </c:pt>
                <c:pt idx="7">
                  <c:v>1</c:v>
                </c:pt>
                <c:pt idx="8">
                  <c:v>0</c:v>
                </c:pt>
                <c:pt idx="9">
                  <c:v>0</c:v>
                </c:pt>
                <c:pt idx="10">
                  <c:v>0</c:v>
                </c:pt>
              </c:numCache>
            </c:numRef>
          </c:val>
        </c:ser>
        <c:dLbls>
          <c:showLegendKey val="0"/>
          <c:showVal val="0"/>
          <c:showCatName val="0"/>
          <c:showSerName val="0"/>
          <c:showPercent val="0"/>
          <c:showBubbleSize val="0"/>
        </c:dLbls>
        <c:gapWidth val="50"/>
        <c:overlap val="100"/>
        <c:axId val="238602496"/>
        <c:axId val="238948352"/>
      </c:barChart>
      <c:catAx>
        <c:axId val="238602496"/>
        <c:scaling>
          <c:orientation val="maxMin"/>
        </c:scaling>
        <c:delete val="0"/>
        <c:axPos val="l"/>
        <c:majorTickMark val="out"/>
        <c:minorTickMark val="none"/>
        <c:tickLblPos val="nextTo"/>
        <c:txPr>
          <a:bodyPr/>
          <a:lstStyle/>
          <a:p>
            <a:pPr>
              <a:defRPr sz="1000"/>
            </a:pPr>
            <a:endParaRPr lang="nb-NO"/>
          </a:p>
        </c:txPr>
        <c:crossAx val="238948352"/>
        <c:crosses val="autoZero"/>
        <c:auto val="1"/>
        <c:lblAlgn val="ctr"/>
        <c:lblOffset val="100"/>
        <c:noMultiLvlLbl val="0"/>
      </c:catAx>
      <c:valAx>
        <c:axId val="238948352"/>
        <c:scaling>
          <c:orientation val="minMax"/>
          <c:max val="100"/>
          <c:min val="0"/>
        </c:scaling>
        <c:delete val="0"/>
        <c:axPos val="t"/>
        <c:numFmt formatCode="0" sourceLinked="1"/>
        <c:majorTickMark val="out"/>
        <c:minorTickMark val="none"/>
        <c:tickLblPos val="nextTo"/>
        <c:txPr>
          <a:bodyPr/>
          <a:lstStyle/>
          <a:p>
            <a:pPr>
              <a:defRPr sz="800"/>
            </a:pPr>
            <a:endParaRPr lang="nb-NO"/>
          </a:p>
        </c:txPr>
        <c:crossAx val="238602496"/>
        <c:crosses val="autoZero"/>
        <c:crossBetween val="between"/>
        <c:majorUnit val="20"/>
        <c:minorUnit val="20"/>
      </c:valAx>
    </c:plotArea>
    <c:legend>
      <c:legendPos val="b"/>
      <c:layout>
        <c:manualLayout>
          <c:xMode val="edge"/>
          <c:yMode val="edge"/>
          <c:x val="4.5875046805498983E-2"/>
          <c:y val="0.9220173056443024"/>
          <c:w val="0.90412510749834374"/>
          <c:h val="5.7695154419595315E-2"/>
        </c:manualLayout>
      </c:layout>
      <c:overlay val="0"/>
      <c:txPr>
        <a:bodyPr/>
        <a:lstStyle/>
        <a:p>
          <a:pPr>
            <a:defRPr sz="1000"/>
          </a:pPr>
          <a:endParaRPr lang="nb-NO"/>
        </a:p>
      </c:txPr>
    </c:legend>
    <c:plotVisOnly val="1"/>
    <c:dispBlanksAs val="gap"/>
    <c:showDLblsOverMax val="0"/>
  </c:chart>
  <c:txPr>
    <a:bodyPr/>
    <a:lstStyle/>
    <a:p>
      <a:pPr>
        <a:defRPr sz="1800"/>
      </a:pPr>
      <a:endParaRPr lang="nb-NO"/>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a:pPr>
            <a:r>
              <a:rPr lang="nb-NO" sz="1000" b="1" i="0" baseline="0" dirty="0" smtClean="0">
                <a:effectLst/>
              </a:rPr>
              <a:t>Hvordan vurderer du din egen studieinnsats? %</a:t>
            </a:r>
            <a:endParaRPr lang="nb-NO" sz="1000" dirty="0">
              <a:effectLst/>
            </a:endParaRPr>
          </a:p>
        </c:rich>
      </c:tx>
      <c:layout>
        <c:manualLayout>
          <c:xMode val="edge"/>
          <c:yMode val="edge"/>
          <c:x val="0.18127904769840389"/>
          <c:y val="2.879530140390045E-2"/>
        </c:manualLayout>
      </c:layout>
      <c:overlay val="1"/>
    </c:title>
    <c:autoTitleDeleted val="0"/>
    <c:plotArea>
      <c:layout>
        <c:manualLayout>
          <c:layoutTarget val="inner"/>
          <c:xMode val="edge"/>
          <c:yMode val="edge"/>
          <c:x val="0.21272144095481416"/>
          <c:y val="0.144056083715566"/>
          <c:w val="0.73483070869411982"/>
          <c:h val="0.74826584524118134"/>
        </c:manualLayout>
      </c:layout>
      <c:barChart>
        <c:barDir val="bar"/>
        <c:grouping val="stacked"/>
        <c:varyColors val="0"/>
        <c:ser>
          <c:idx val="0"/>
          <c:order val="0"/>
          <c:tx>
            <c:strRef>
              <c:f>'Ark1'!$B$1</c:f>
              <c:strCache>
                <c:ptCount val="1"/>
                <c:pt idx="0">
                  <c:v>Alt for stor</c:v>
                </c:pt>
              </c:strCache>
            </c:strRef>
          </c:tx>
          <c:spPr>
            <a:solidFill>
              <a:srgbClr val="00B050"/>
            </a:solidFill>
          </c:spPr>
          <c:invertIfNegative val="0"/>
          <c:dLbls>
            <c:txPr>
              <a:bodyPr/>
              <a:lstStyle/>
              <a:p>
                <a:pPr>
                  <a:defRPr sz="800" b="1">
                    <a:solidFill>
                      <a:schemeClr val="bg1"/>
                    </a:solidFill>
                  </a:defRPr>
                </a:pPr>
                <a:endParaRPr lang="nb-NO"/>
              </a:p>
            </c:txPr>
            <c:dLblPos val="ctr"/>
            <c:showLegendKey val="0"/>
            <c:showVal val="1"/>
            <c:showCatName val="0"/>
            <c:showSerName val="0"/>
            <c:showPercent val="0"/>
            <c:showBubbleSize val="0"/>
            <c:showLeaderLines val="0"/>
          </c:dLbls>
          <c:cat>
            <c:strRef>
              <c:f>'Ark1'!$A$2:$A$12</c:f>
              <c:strCache>
                <c:ptCount val="11"/>
                <c:pt idx="0">
                  <c:v>Totalt</c:v>
                </c:pt>
                <c:pt idx="1">
                  <c:v>Universitet</c:v>
                </c:pt>
                <c:pt idx="2">
                  <c:v>Høgskole</c:v>
                </c:pt>
                <c:pt idx="4">
                  <c:v>UiO</c:v>
                </c:pt>
                <c:pt idx="5">
                  <c:v>NTNU</c:v>
                </c:pt>
                <c:pt idx="6">
                  <c:v>UiS</c:v>
                </c:pt>
                <c:pt idx="7">
                  <c:v>UMB</c:v>
                </c:pt>
                <c:pt idx="8">
                  <c:v>HiH</c:v>
                </c:pt>
                <c:pt idx="9">
                  <c:v>HiNesna</c:v>
                </c:pt>
                <c:pt idx="10">
                  <c:v>Haraldspl.</c:v>
                </c:pt>
              </c:strCache>
            </c:strRef>
          </c:cat>
          <c:val>
            <c:numRef>
              <c:f>'Ark1'!$B$2:$B$12</c:f>
              <c:numCache>
                <c:formatCode>0</c:formatCode>
                <c:ptCount val="11"/>
                <c:pt idx="0">
                  <c:v>2</c:v>
                </c:pt>
                <c:pt idx="1">
                  <c:v>2</c:v>
                </c:pt>
                <c:pt idx="2">
                  <c:v>3</c:v>
                </c:pt>
                <c:pt idx="4">
                  <c:v>3</c:v>
                </c:pt>
                <c:pt idx="5">
                  <c:v>2</c:v>
                </c:pt>
                <c:pt idx="6">
                  <c:v>3</c:v>
                </c:pt>
                <c:pt idx="7">
                  <c:v>1</c:v>
                </c:pt>
                <c:pt idx="8">
                  <c:v>0</c:v>
                </c:pt>
                <c:pt idx="9">
                  <c:v>0</c:v>
                </c:pt>
                <c:pt idx="10">
                  <c:v>9</c:v>
                </c:pt>
              </c:numCache>
            </c:numRef>
          </c:val>
        </c:ser>
        <c:ser>
          <c:idx val="1"/>
          <c:order val="1"/>
          <c:tx>
            <c:strRef>
              <c:f>'Ark1'!$C$1</c:f>
              <c:strCache>
                <c:ptCount val="1"/>
                <c:pt idx="0">
                  <c:v>For stor</c:v>
                </c:pt>
              </c:strCache>
            </c:strRef>
          </c:tx>
          <c:spPr>
            <a:solidFill>
              <a:srgbClr val="92D050"/>
            </a:solidFill>
          </c:spPr>
          <c:invertIfNegative val="0"/>
          <c:dLbls>
            <c:txPr>
              <a:bodyPr/>
              <a:lstStyle/>
              <a:p>
                <a:pPr algn="ctr">
                  <a:defRPr lang="nb-NO" sz="800" b="1" i="0" u="none" strike="noStrike" kern="1200" baseline="0">
                    <a:solidFill>
                      <a:srgbClr val="FFFFFF"/>
                    </a:solidFill>
                    <a:latin typeface="+mn-lt"/>
                    <a:ea typeface="+mn-ea"/>
                    <a:cs typeface="+mn-cs"/>
                  </a:defRPr>
                </a:pPr>
                <a:endParaRPr lang="nb-NO"/>
              </a:p>
            </c:txPr>
            <c:dLblPos val="ctr"/>
            <c:showLegendKey val="0"/>
            <c:showVal val="1"/>
            <c:showCatName val="0"/>
            <c:showSerName val="0"/>
            <c:showPercent val="0"/>
            <c:showBubbleSize val="0"/>
            <c:showLeaderLines val="0"/>
          </c:dLbls>
          <c:cat>
            <c:strRef>
              <c:f>'Ark1'!$A$2:$A$12</c:f>
              <c:strCache>
                <c:ptCount val="11"/>
                <c:pt idx="0">
                  <c:v>Totalt</c:v>
                </c:pt>
                <c:pt idx="1">
                  <c:v>Universitet</c:v>
                </c:pt>
                <c:pt idx="2">
                  <c:v>Høgskole</c:v>
                </c:pt>
                <c:pt idx="4">
                  <c:v>UiO</c:v>
                </c:pt>
                <c:pt idx="5">
                  <c:v>NTNU</c:v>
                </c:pt>
                <c:pt idx="6">
                  <c:v>UiS</c:v>
                </c:pt>
                <c:pt idx="7">
                  <c:v>UMB</c:v>
                </c:pt>
                <c:pt idx="8">
                  <c:v>HiH</c:v>
                </c:pt>
                <c:pt idx="9">
                  <c:v>HiNesna</c:v>
                </c:pt>
                <c:pt idx="10">
                  <c:v>Haraldspl.</c:v>
                </c:pt>
              </c:strCache>
            </c:strRef>
          </c:cat>
          <c:val>
            <c:numRef>
              <c:f>'Ark1'!$C$2:$C$12</c:f>
              <c:numCache>
                <c:formatCode>0</c:formatCode>
                <c:ptCount val="11"/>
                <c:pt idx="0">
                  <c:v>11</c:v>
                </c:pt>
                <c:pt idx="1">
                  <c:v>11</c:v>
                </c:pt>
                <c:pt idx="2">
                  <c:v>9</c:v>
                </c:pt>
                <c:pt idx="4">
                  <c:v>11</c:v>
                </c:pt>
                <c:pt idx="5">
                  <c:v>12</c:v>
                </c:pt>
                <c:pt idx="6">
                  <c:v>9</c:v>
                </c:pt>
                <c:pt idx="7">
                  <c:v>11</c:v>
                </c:pt>
                <c:pt idx="8">
                  <c:v>9</c:v>
                </c:pt>
                <c:pt idx="9">
                  <c:v>4</c:v>
                </c:pt>
                <c:pt idx="10">
                  <c:v>11</c:v>
                </c:pt>
              </c:numCache>
            </c:numRef>
          </c:val>
        </c:ser>
        <c:ser>
          <c:idx val="2"/>
          <c:order val="2"/>
          <c:tx>
            <c:strRef>
              <c:f>'Ark1'!$D$1</c:f>
              <c:strCache>
                <c:ptCount val="1"/>
                <c:pt idx="0">
                  <c:v>Passe</c:v>
                </c:pt>
              </c:strCache>
            </c:strRef>
          </c:tx>
          <c:spPr>
            <a:solidFill>
              <a:srgbClr val="FFCC00"/>
            </a:solidFill>
          </c:spPr>
          <c:invertIfNegative val="0"/>
          <c:dLbls>
            <c:txPr>
              <a:bodyPr/>
              <a:lstStyle/>
              <a:p>
                <a:pPr algn="ctr">
                  <a:defRPr lang="nb-NO" sz="800" b="1" i="0" u="none" strike="noStrike" kern="1200" baseline="0">
                    <a:solidFill>
                      <a:schemeClr val="tx1"/>
                    </a:solidFill>
                    <a:latin typeface="+mn-lt"/>
                    <a:ea typeface="+mn-ea"/>
                    <a:cs typeface="+mn-cs"/>
                  </a:defRPr>
                </a:pPr>
                <a:endParaRPr lang="nb-NO"/>
              </a:p>
            </c:txPr>
            <c:dLblPos val="ctr"/>
            <c:showLegendKey val="0"/>
            <c:showVal val="1"/>
            <c:showCatName val="0"/>
            <c:showSerName val="0"/>
            <c:showPercent val="0"/>
            <c:showBubbleSize val="0"/>
            <c:showLeaderLines val="0"/>
          </c:dLbls>
          <c:cat>
            <c:strRef>
              <c:f>'Ark1'!$A$2:$A$12</c:f>
              <c:strCache>
                <c:ptCount val="11"/>
                <c:pt idx="0">
                  <c:v>Totalt</c:v>
                </c:pt>
                <c:pt idx="1">
                  <c:v>Universitet</c:v>
                </c:pt>
                <c:pt idx="2">
                  <c:v>Høgskole</c:v>
                </c:pt>
                <c:pt idx="4">
                  <c:v>UiO</c:v>
                </c:pt>
                <c:pt idx="5">
                  <c:v>NTNU</c:v>
                </c:pt>
                <c:pt idx="6">
                  <c:v>UiS</c:v>
                </c:pt>
                <c:pt idx="7">
                  <c:v>UMB</c:v>
                </c:pt>
                <c:pt idx="8">
                  <c:v>HiH</c:v>
                </c:pt>
                <c:pt idx="9">
                  <c:v>HiNesna</c:v>
                </c:pt>
                <c:pt idx="10">
                  <c:v>Haraldspl.</c:v>
                </c:pt>
              </c:strCache>
            </c:strRef>
          </c:cat>
          <c:val>
            <c:numRef>
              <c:f>'Ark1'!$D$2:$D$12</c:f>
              <c:numCache>
                <c:formatCode>0</c:formatCode>
                <c:ptCount val="11"/>
                <c:pt idx="0">
                  <c:v>59</c:v>
                </c:pt>
                <c:pt idx="1">
                  <c:v>58</c:v>
                </c:pt>
                <c:pt idx="2">
                  <c:v>64</c:v>
                </c:pt>
                <c:pt idx="4">
                  <c:v>57</c:v>
                </c:pt>
                <c:pt idx="5">
                  <c:v>58</c:v>
                </c:pt>
                <c:pt idx="6">
                  <c:v>60</c:v>
                </c:pt>
                <c:pt idx="7">
                  <c:v>62</c:v>
                </c:pt>
                <c:pt idx="8">
                  <c:v>63</c:v>
                </c:pt>
                <c:pt idx="9">
                  <c:v>59</c:v>
                </c:pt>
                <c:pt idx="10">
                  <c:v>66</c:v>
                </c:pt>
              </c:numCache>
            </c:numRef>
          </c:val>
        </c:ser>
        <c:ser>
          <c:idx val="3"/>
          <c:order val="3"/>
          <c:tx>
            <c:strRef>
              <c:f>'Ark1'!$E$1</c:f>
              <c:strCache>
                <c:ptCount val="1"/>
                <c:pt idx="0">
                  <c:v>For liten</c:v>
                </c:pt>
              </c:strCache>
            </c:strRef>
          </c:tx>
          <c:spPr>
            <a:solidFill>
              <a:schemeClr val="accent1"/>
            </a:solidFill>
          </c:spPr>
          <c:invertIfNegative val="0"/>
          <c:dLbls>
            <c:txPr>
              <a:bodyPr/>
              <a:lstStyle/>
              <a:p>
                <a:pPr algn="ctr">
                  <a:defRPr lang="nb-NO" sz="800" b="1" i="0" u="none" strike="noStrike" kern="1200" baseline="0">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dLbls>
          <c:cat>
            <c:strRef>
              <c:f>'Ark1'!$A$2:$A$12</c:f>
              <c:strCache>
                <c:ptCount val="11"/>
                <c:pt idx="0">
                  <c:v>Totalt</c:v>
                </c:pt>
                <c:pt idx="1">
                  <c:v>Universitet</c:v>
                </c:pt>
                <c:pt idx="2">
                  <c:v>Høgskole</c:v>
                </c:pt>
                <c:pt idx="4">
                  <c:v>UiO</c:v>
                </c:pt>
                <c:pt idx="5">
                  <c:v>NTNU</c:v>
                </c:pt>
                <c:pt idx="6">
                  <c:v>UiS</c:v>
                </c:pt>
                <c:pt idx="7">
                  <c:v>UMB</c:v>
                </c:pt>
                <c:pt idx="8">
                  <c:v>HiH</c:v>
                </c:pt>
                <c:pt idx="9">
                  <c:v>HiNesna</c:v>
                </c:pt>
                <c:pt idx="10">
                  <c:v>Haraldspl.</c:v>
                </c:pt>
              </c:strCache>
            </c:strRef>
          </c:cat>
          <c:val>
            <c:numRef>
              <c:f>'Ark1'!$E$2:$E$12</c:f>
              <c:numCache>
                <c:formatCode>0</c:formatCode>
                <c:ptCount val="11"/>
                <c:pt idx="0">
                  <c:v>24</c:v>
                </c:pt>
                <c:pt idx="1">
                  <c:v>24</c:v>
                </c:pt>
                <c:pt idx="2">
                  <c:v>21</c:v>
                </c:pt>
                <c:pt idx="4">
                  <c:v>25</c:v>
                </c:pt>
                <c:pt idx="5">
                  <c:v>23</c:v>
                </c:pt>
                <c:pt idx="6">
                  <c:v>24</c:v>
                </c:pt>
                <c:pt idx="7">
                  <c:v>23</c:v>
                </c:pt>
                <c:pt idx="8">
                  <c:v>26</c:v>
                </c:pt>
                <c:pt idx="9">
                  <c:v>27</c:v>
                </c:pt>
                <c:pt idx="10">
                  <c:v>7</c:v>
                </c:pt>
              </c:numCache>
            </c:numRef>
          </c:val>
        </c:ser>
        <c:ser>
          <c:idx val="4"/>
          <c:order val="4"/>
          <c:tx>
            <c:strRef>
              <c:f>'Ark1'!$F$1</c:f>
              <c:strCache>
                <c:ptCount val="1"/>
                <c:pt idx="0">
                  <c:v>Alt for liten</c:v>
                </c:pt>
              </c:strCache>
            </c:strRef>
          </c:tx>
          <c:spPr>
            <a:solidFill>
              <a:srgbClr val="FF0000"/>
            </a:solidFill>
          </c:spPr>
          <c:invertIfNegative val="0"/>
          <c:dLbls>
            <c:txPr>
              <a:bodyPr/>
              <a:lstStyle/>
              <a:p>
                <a:pPr algn="ctr">
                  <a:defRPr lang="nb-NO" sz="800" b="1" i="0" u="none" strike="noStrike" kern="1200" baseline="0">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dLbls>
          <c:cat>
            <c:strRef>
              <c:f>'Ark1'!$A$2:$A$12</c:f>
              <c:strCache>
                <c:ptCount val="11"/>
                <c:pt idx="0">
                  <c:v>Totalt</c:v>
                </c:pt>
                <c:pt idx="1">
                  <c:v>Universitet</c:v>
                </c:pt>
                <c:pt idx="2">
                  <c:v>Høgskole</c:v>
                </c:pt>
                <c:pt idx="4">
                  <c:v>UiO</c:v>
                </c:pt>
                <c:pt idx="5">
                  <c:v>NTNU</c:v>
                </c:pt>
                <c:pt idx="6">
                  <c:v>UiS</c:v>
                </c:pt>
                <c:pt idx="7">
                  <c:v>UMB</c:v>
                </c:pt>
                <c:pt idx="8">
                  <c:v>HiH</c:v>
                </c:pt>
                <c:pt idx="9">
                  <c:v>HiNesna</c:v>
                </c:pt>
                <c:pt idx="10">
                  <c:v>Haraldspl.</c:v>
                </c:pt>
              </c:strCache>
            </c:strRef>
          </c:cat>
          <c:val>
            <c:numRef>
              <c:f>'Ark1'!$F$2:$F$12</c:f>
              <c:numCache>
                <c:formatCode>0</c:formatCode>
                <c:ptCount val="11"/>
                <c:pt idx="0">
                  <c:v>4</c:v>
                </c:pt>
                <c:pt idx="1">
                  <c:v>4</c:v>
                </c:pt>
                <c:pt idx="2">
                  <c:v>3</c:v>
                </c:pt>
                <c:pt idx="4">
                  <c:v>4</c:v>
                </c:pt>
                <c:pt idx="5">
                  <c:v>5</c:v>
                </c:pt>
                <c:pt idx="6">
                  <c:v>4</c:v>
                </c:pt>
                <c:pt idx="7">
                  <c:v>3</c:v>
                </c:pt>
                <c:pt idx="8">
                  <c:v>2</c:v>
                </c:pt>
                <c:pt idx="9">
                  <c:v>10</c:v>
                </c:pt>
                <c:pt idx="10">
                  <c:v>6</c:v>
                </c:pt>
              </c:numCache>
            </c:numRef>
          </c:val>
        </c:ser>
        <c:dLbls>
          <c:showLegendKey val="0"/>
          <c:showVal val="0"/>
          <c:showCatName val="0"/>
          <c:showSerName val="0"/>
          <c:showPercent val="0"/>
          <c:showBubbleSize val="0"/>
        </c:dLbls>
        <c:gapWidth val="50"/>
        <c:overlap val="100"/>
        <c:axId val="239035520"/>
        <c:axId val="239037056"/>
      </c:barChart>
      <c:catAx>
        <c:axId val="239035520"/>
        <c:scaling>
          <c:orientation val="maxMin"/>
        </c:scaling>
        <c:delete val="0"/>
        <c:axPos val="l"/>
        <c:majorTickMark val="out"/>
        <c:minorTickMark val="none"/>
        <c:tickLblPos val="nextTo"/>
        <c:txPr>
          <a:bodyPr/>
          <a:lstStyle/>
          <a:p>
            <a:pPr>
              <a:defRPr sz="1000"/>
            </a:pPr>
            <a:endParaRPr lang="nb-NO"/>
          </a:p>
        </c:txPr>
        <c:crossAx val="239037056"/>
        <c:crosses val="autoZero"/>
        <c:auto val="1"/>
        <c:lblAlgn val="ctr"/>
        <c:lblOffset val="100"/>
        <c:noMultiLvlLbl val="0"/>
      </c:catAx>
      <c:valAx>
        <c:axId val="239037056"/>
        <c:scaling>
          <c:orientation val="minMax"/>
          <c:max val="100"/>
          <c:min val="0"/>
        </c:scaling>
        <c:delete val="0"/>
        <c:axPos val="t"/>
        <c:numFmt formatCode="0" sourceLinked="1"/>
        <c:majorTickMark val="out"/>
        <c:minorTickMark val="none"/>
        <c:tickLblPos val="nextTo"/>
        <c:txPr>
          <a:bodyPr/>
          <a:lstStyle/>
          <a:p>
            <a:pPr>
              <a:defRPr sz="800"/>
            </a:pPr>
            <a:endParaRPr lang="nb-NO"/>
          </a:p>
        </c:txPr>
        <c:crossAx val="239035520"/>
        <c:crosses val="autoZero"/>
        <c:crossBetween val="between"/>
        <c:majorUnit val="20"/>
        <c:minorUnit val="20"/>
      </c:valAx>
    </c:plotArea>
    <c:legend>
      <c:legendPos val="b"/>
      <c:layout>
        <c:manualLayout>
          <c:xMode val="edge"/>
          <c:yMode val="edge"/>
          <c:x val="0.13784786784688111"/>
          <c:y val="0.9220173056443024"/>
          <c:w val="0.81215204162736343"/>
          <c:h val="5.7695154419595315E-2"/>
        </c:manualLayout>
      </c:layout>
      <c:overlay val="0"/>
      <c:txPr>
        <a:bodyPr/>
        <a:lstStyle/>
        <a:p>
          <a:pPr>
            <a:defRPr sz="1000"/>
          </a:pPr>
          <a:endParaRPr lang="nb-NO"/>
        </a:p>
      </c:txPr>
    </c:legend>
    <c:plotVisOnly val="1"/>
    <c:dispBlanksAs val="gap"/>
    <c:showDLblsOverMax val="0"/>
  </c:chart>
  <c:txPr>
    <a:bodyPr/>
    <a:lstStyle/>
    <a:p>
      <a:pPr>
        <a:defRPr sz="1800"/>
      </a:pPr>
      <a:endParaRPr lang="nb-NO"/>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nb-NO" sz="1000" dirty="0" smtClean="0"/>
              <a:t>Hvordan</a:t>
            </a:r>
            <a:r>
              <a:rPr lang="nb-NO" sz="1000" baseline="0" dirty="0" smtClean="0"/>
              <a:t> vurderer du arbeidsmengden/-belastningen på studieprogrammet ? </a:t>
            </a:r>
            <a:r>
              <a:rPr lang="nb-NO" sz="1000" dirty="0" smtClean="0"/>
              <a:t>%</a:t>
            </a:r>
            <a:endParaRPr lang="nb-NO" sz="1000" dirty="0"/>
          </a:p>
        </c:rich>
      </c:tx>
      <c:layout>
        <c:manualLayout>
          <c:xMode val="edge"/>
          <c:yMode val="edge"/>
          <c:x val="0.22128868397338566"/>
          <c:y val="1.9190157032360388E-2"/>
        </c:manualLayout>
      </c:layout>
      <c:overlay val="1"/>
    </c:title>
    <c:autoTitleDeleted val="0"/>
    <c:plotArea>
      <c:layout>
        <c:manualLayout>
          <c:layoutTarget val="inner"/>
          <c:xMode val="edge"/>
          <c:yMode val="edge"/>
          <c:x val="0.22202599916881666"/>
          <c:y val="0.144056083715566"/>
          <c:w val="0.72552612466927546"/>
          <c:h val="0.74826584524118134"/>
        </c:manualLayout>
      </c:layout>
      <c:barChart>
        <c:barDir val="bar"/>
        <c:grouping val="stacked"/>
        <c:varyColors val="0"/>
        <c:ser>
          <c:idx val="0"/>
          <c:order val="0"/>
          <c:tx>
            <c:strRef>
              <c:f>'Ark1'!$B$1</c:f>
              <c:strCache>
                <c:ptCount val="1"/>
                <c:pt idx="0">
                  <c:v>Alt for stor</c:v>
                </c:pt>
              </c:strCache>
            </c:strRef>
          </c:tx>
          <c:spPr>
            <a:solidFill>
              <a:srgbClr val="00B050"/>
            </a:solidFill>
          </c:spPr>
          <c:invertIfNegative val="0"/>
          <c:dLbls>
            <c:txPr>
              <a:bodyPr/>
              <a:lstStyle/>
              <a:p>
                <a:pPr>
                  <a:defRPr sz="800" b="1">
                    <a:solidFill>
                      <a:schemeClr val="bg1"/>
                    </a:solidFill>
                  </a:defRPr>
                </a:pPr>
                <a:endParaRPr lang="nb-NO"/>
              </a:p>
            </c:txPr>
            <c:dLblPos val="ctr"/>
            <c:showLegendKey val="0"/>
            <c:showVal val="1"/>
            <c:showCatName val="0"/>
            <c:showSerName val="0"/>
            <c:showPercent val="0"/>
            <c:showBubbleSize val="0"/>
            <c:showLeaderLines val="0"/>
          </c:dLbls>
          <c:cat>
            <c:strRef>
              <c:f>'Ark1'!$A$2:$A$8</c:f>
              <c:strCache>
                <c:ptCount val="7"/>
                <c:pt idx="0">
                  <c:v>AB</c:v>
                </c:pt>
                <c:pt idx="1">
                  <c:v>DMF</c:v>
                </c:pt>
                <c:pt idx="2">
                  <c:v>HF</c:v>
                </c:pt>
                <c:pt idx="3">
                  <c:v>IME</c:v>
                </c:pt>
                <c:pt idx="4">
                  <c:v>IVT</c:v>
                </c:pt>
                <c:pt idx="5">
                  <c:v>NT</c:v>
                </c:pt>
                <c:pt idx="6">
                  <c:v>SVT</c:v>
                </c:pt>
              </c:strCache>
            </c:strRef>
          </c:cat>
          <c:val>
            <c:numRef>
              <c:f>'Ark1'!$B$2:$B$8</c:f>
              <c:numCache>
                <c:formatCode>0</c:formatCode>
                <c:ptCount val="7"/>
                <c:pt idx="0">
                  <c:v>22.357343698312945</c:v>
                </c:pt>
                <c:pt idx="1">
                  <c:v>5.9356969884573676</c:v>
                </c:pt>
                <c:pt idx="2">
                  <c:v>1.3403402023275048</c:v>
                </c:pt>
                <c:pt idx="3">
                  <c:v>0.73777042566631534</c:v>
                </c:pt>
                <c:pt idx="4">
                  <c:v>4.2226143776529774</c:v>
                </c:pt>
                <c:pt idx="5">
                  <c:v>4.634583057869567</c:v>
                </c:pt>
                <c:pt idx="6">
                  <c:v>1.6688486811195229</c:v>
                </c:pt>
              </c:numCache>
            </c:numRef>
          </c:val>
        </c:ser>
        <c:ser>
          <c:idx val="1"/>
          <c:order val="1"/>
          <c:tx>
            <c:strRef>
              <c:f>'Ark1'!$C$1</c:f>
              <c:strCache>
                <c:ptCount val="1"/>
                <c:pt idx="0">
                  <c:v>For stor</c:v>
                </c:pt>
              </c:strCache>
            </c:strRef>
          </c:tx>
          <c:spPr>
            <a:solidFill>
              <a:srgbClr val="92D050"/>
            </a:solidFill>
          </c:spPr>
          <c:invertIfNegative val="0"/>
          <c:dLbls>
            <c:txPr>
              <a:bodyPr/>
              <a:lstStyle/>
              <a:p>
                <a:pPr algn="ctr">
                  <a:defRPr lang="nb-NO" sz="800" b="1" i="0" u="none" strike="noStrike" kern="1200" baseline="0">
                    <a:solidFill>
                      <a:srgbClr val="FFFFFF"/>
                    </a:solidFill>
                    <a:latin typeface="+mn-lt"/>
                    <a:ea typeface="+mn-ea"/>
                    <a:cs typeface="+mn-cs"/>
                  </a:defRPr>
                </a:pPr>
                <a:endParaRPr lang="nb-NO"/>
              </a:p>
            </c:txPr>
            <c:dLblPos val="ctr"/>
            <c:showLegendKey val="0"/>
            <c:showVal val="1"/>
            <c:showCatName val="0"/>
            <c:showSerName val="0"/>
            <c:showPercent val="0"/>
            <c:showBubbleSize val="0"/>
            <c:showLeaderLines val="0"/>
          </c:dLbls>
          <c:cat>
            <c:strRef>
              <c:f>'Ark1'!$A$2:$A$8</c:f>
              <c:strCache>
                <c:ptCount val="7"/>
                <c:pt idx="0">
                  <c:v>AB</c:v>
                </c:pt>
                <c:pt idx="1">
                  <c:v>DMF</c:v>
                </c:pt>
                <c:pt idx="2">
                  <c:v>HF</c:v>
                </c:pt>
                <c:pt idx="3">
                  <c:v>IME</c:v>
                </c:pt>
                <c:pt idx="4">
                  <c:v>IVT</c:v>
                </c:pt>
                <c:pt idx="5">
                  <c:v>NT</c:v>
                </c:pt>
                <c:pt idx="6">
                  <c:v>SVT</c:v>
                </c:pt>
              </c:strCache>
            </c:strRef>
          </c:cat>
          <c:val>
            <c:numRef>
              <c:f>'Ark1'!$C$2:$C$8</c:f>
              <c:numCache>
                <c:formatCode>0</c:formatCode>
                <c:ptCount val="7"/>
                <c:pt idx="0">
                  <c:v>30.285312603374141</c:v>
                </c:pt>
                <c:pt idx="1">
                  <c:v>36.728773424133642</c:v>
                </c:pt>
                <c:pt idx="2">
                  <c:v>17.072463065457164</c:v>
                </c:pt>
                <c:pt idx="3">
                  <c:v>50.061318005576936</c:v>
                </c:pt>
                <c:pt idx="4">
                  <c:v>33.916188727235351</c:v>
                </c:pt>
                <c:pt idx="5">
                  <c:v>39.05480008040707</c:v>
                </c:pt>
                <c:pt idx="6">
                  <c:v>20.692284596649259</c:v>
                </c:pt>
              </c:numCache>
            </c:numRef>
          </c:val>
        </c:ser>
        <c:ser>
          <c:idx val="2"/>
          <c:order val="2"/>
          <c:tx>
            <c:strRef>
              <c:f>'Ark1'!$D$1</c:f>
              <c:strCache>
                <c:ptCount val="1"/>
                <c:pt idx="0">
                  <c:v>Passe</c:v>
                </c:pt>
              </c:strCache>
            </c:strRef>
          </c:tx>
          <c:spPr>
            <a:solidFill>
              <a:srgbClr val="FFCC00"/>
            </a:solidFill>
          </c:spPr>
          <c:invertIfNegative val="0"/>
          <c:dLbls>
            <c:txPr>
              <a:bodyPr/>
              <a:lstStyle/>
              <a:p>
                <a:pPr algn="ctr">
                  <a:defRPr lang="nb-NO" sz="800" b="1" i="0" u="none" strike="noStrike" kern="1200" baseline="0">
                    <a:solidFill>
                      <a:schemeClr val="tx1"/>
                    </a:solidFill>
                    <a:latin typeface="+mn-lt"/>
                    <a:ea typeface="+mn-ea"/>
                    <a:cs typeface="+mn-cs"/>
                  </a:defRPr>
                </a:pPr>
                <a:endParaRPr lang="nb-NO"/>
              </a:p>
            </c:txPr>
            <c:dLblPos val="ctr"/>
            <c:showLegendKey val="0"/>
            <c:showVal val="1"/>
            <c:showCatName val="0"/>
            <c:showSerName val="0"/>
            <c:showPercent val="0"/>
            <c:showBubbleSize val="0"/>
            <c:showLeaderLines val="0"/>
          </c:dLbls>
          <c:cat>
            <c:strRef>
              <c:f>'Ark1'!$A$2:$A$8</c:f>
              <c:strCache>
                <c:ptCount val="7"/>
                <c:pt idx="0">
                  <c:v>AB</c:v>
                </c:pt>
                <c:pt idx="1">
                  <c:v>DMF</c:v>
                </c:pt>
                <c:pt idx="2">
                  <c:v>HF</c:v>
                </c:pt>
                <c:pt idx="3">
                  <c:v>IME</c:v>
                </c:pt>
                <c:pt idx="4">
                  <c:v>IVT</c:v>
                </c:pt>
                <c:pt idx="5">
                  <c:v>NT</c:v>
                </c:pt>
                <c:pt idx="6">
                  <c:v>SVT</c:v>
                </c:pt>
              </c:strCache>
            </c:strRef>
          </c:cat>
          <c:val>
            <c:numRef>
              <c:f>'Ark1'!$D$2:$D$8</c:f>
              <c:numCache>
                <c:formatCode>0</c:formatCode>
                <c:ptCount val="7"/>
                <c:pt idx="0">
                  <c:v>47.357343698312953</c:v>
                </c:pt>
                <c:pt idx="1">
                  <c:v>57.335529587408857</c:v>
                </c:pt>
                <c:pt idx="2">
                  <c:v>68.4537869364366</c:v>
                </c:pt>
                <c:pt idx="3">
                  <c:v>48.315587057957188</c:v>
                </c:pt>
                <c:pt idx="4">
                  <c:v>59.5838848019078</c:v>
                </c:pt>
                <c:pt idx="5">
                  <c:v>55.036755583721138</c:v>
                </c:pt>
                <c:pt idx="6">
                  <c:v>66.231710978579812</c:v>
                </c:pt>
              </c:numCache>
            </c:numRef>
          </c:val>
        </c:ser>
        <c:ser>
          <c:idx val="3"/>
          <c:order val="3"/>
          <c:tx>
            <c:strRef>
              <c:f>'Ark1'!$E$1</c:f>
              <c:strCache>
                <c:ptCount val="1"/>
                <c:pt idx="0">
                  <c:v>For liten</c:v>
                </c:pt>
              </c:strCache>
            </c:strRef>
          </c:tx>
          <c:spPr>
            <a:solidFill>
              <a:schemeClr val="accent1"/>
            </a:solidFill>
          </c:spPr>
          <c:invertIfNegative val="0"/>
          <c:dLbls>
            <c:txPr>
              <a:bodyPr/>
              <a:lstStyle/>
              <a:p>
                <a:pPr algn="ctr">
                  <a:defRPr lang="nb-NO" sz="800" b="1" i="0" u="none" strike="noStrike" kern="1200" baseline="0">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dLbls>
          <c:cat>
            <c:strRef>
              <c:f>'Ark1'!$A$2:$A$8</c:f>
              <c:strCache>
                <c:ptCount val="7"/>
                <c:pt idx="0">
                  <c:v>AB</c:v>
                </c:pt>
                <c:pt idx="1">
                  <c:v>DMF</c:v>
                </c:pt>
                <c:pt idx="2">
                  <c:v>HF</c:v>
                </c:pt>
                <c:pt idx="3">
                  <c:v>IME</c:v>
                </c:pt>
                <c:pt idx="4">
                  <c:v>IVT</c:v>
                </c:pt>
                <c:pt idx="5">
                  <c:v>NT</c:v>
                </c:pt>
                <c:pt idx="6">
                  <c:v>SVT</c:v>
                </c:pt>
              </c:strCache>
            </c:strRef>
          </c:cat>
          <c:val>
            <c:numRef>
              <c:f>'Ark1'!$E$2:$E$8</c:f>
              <c:numCache>
                <c:formatCode>General</c:formatCode>
                <c:ptCount val="7"/>
                <c:pt idx="2" formatCode="0">
                  <c:v>10.235765940071392</c:v>
                </c:pt>
                <c:pt idx="3" formatCode="0">
                  <c:v>0.73777042566631534</c:v>
                </c:pt>
                <c:pt idx="4" formatCode="0">
                  <c:v>1.1386560466018734</c:v>
                </c:pt>
                <c:pt idx="5" formatCode="0">
                  <c:v>1.2738612780021334</c:v>
                </c:pt>
                <c:pt idx="6" formatCode="0">
                  <c:v>10.127033803592555</c:v>
                </c:pt>
              </c:numCache>
            </c:numRef>
          </c:val>
        </c:ser>
        <c:ser>
          <c:idx val="4"/>
          <c:order val="4"/>
          <c:tx>
            <c:strRef>
              <c:f>'Ark1'!$F$1</c:f>
              <c:strCache>
                <c:ptCount val="1"/>
                <c:pt idx="0">
                  <c:v>Alt for liten</c:v>
                </c:pt>
              </c:strCache>
            </c:strRef>
          </c:tx>
          <c:spPr>
            <a:solidFill>
              <a:srgbClr val="FF0000"/>
            </a:solidFill>
          </c:spPr>
          <c:invertIfNegative val="0"/>
          <c:dLbls>
            <c:txPr>
              <a:bodyPr/>
              <a:lstStyle/>
              <a:p>
                <a:pPr algn="ctr">
                  <a:defRPr lang="nb-NO" sz="800" b="1" i="0" u="none" strike="noStrike" kern="1200" baseline="0">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dLbls>
          <c:cat>
            <c:strRef>
              <c:f>'Ark1'!$A$2:$A$8</c:f>
              <c:strCache>
                <c:ptCount val="7"/>
                <c:pt idx="0">
                  <c:v>AB</c:v>
                </c:pt>
                <c:pt idx="1">
                  <c:v>DMF</c:v>
                </c:pt>
                <c:pt idx="2">
                  <c:v>HF</c:v>
                </c:pt>
                <c:pt idx="3">
                  <c:v>IME</c:v>
                </c:pt>
                <c:pt idx="4">
                  <c:v>IVT</c:v>
                </c:pt>
                <c:pt idx="5">
                  <c:v>NT</c:v>
                </c:pt>
                <c:pt idx="6">
                  <c:v>SVT</c:v>
                </c:pt>
              </c:strCache>
            </c:strRef>
          </c:cat>
          <c:val>
            <c:numRef>
              <c:f>'Ark1'!$F$2:$F$8</c:f>
              <c:numCache>
                <c:formatCode>General</c:formatCode>
                <c:ptCount val="7"/>
                <c:pt idx="2" formatCode="0">
                  <c:v>2.8976438557071758</c:v>
                </c:pt>
                <c:pt idx="3" formatCode="0">
                  <c:v>0.14755408513326307</c:v>
                </c:pt>
                <c:pt idx="4" formatCode="0">
                  <c:v>1.1386560466018734</c:v>
                </c:pt>
                <c:pt idx="6" formatCode="0">
                  <c:v>1.2801219400584973</c:v>
                </c:pt>
              </c:numCache>
            </c:numRef>
          </c:val>
        </c:ser>
        <c:dLbls>
          <c:showLegendKey val="0"/>
          <c:showVal val="0"/>
          <c:showCatName val="0"/>
          <c:showSerName val="0"/>
          <c:showPercent val="0"/>
          <c:showBubbleSize val="0"/>
        </c:dLbls>
        <c:gapWidth val="50"/>
        <c:overlap val="100"/>
        <c:axId val="239892736"/>
        <c:axId val="239915008"/>
      </c:barChart>
      <c:catAx>
        <c:axId val="239892736"/>
        <c:scaling>
          <c:orientation val="maxMin"/>
        </c:scaling>
        <c:delete val="0"/>
        <c:axPos val="l"/>
        <c:majorTickMark val="out"/>
        <c:minorTickMark val="none"/>
        <c:tickLblPos val="nextTo"/>
        <c:txPr>
          <a:bodyPr/>
          <a:lstStyle/>
          <a:p>
            <a:pPr>
              <a:defRPr sz="1000"/>
            </a:pPr>
            <a:endParaRPr lang="nb-NO"/>
          </a:p>
        </c:txPr>
        <c:crossAx val="239915008"/>
        <c:crosses val="autoZero"/>
        <c:auto val="1"/>
        <c:lblAlgn val="ctr"/>
        <c:lblOffset val="100"/>
        <c:noMultiLvlLbl val="0"/>
      </c:catAx>
      <c:valAx>
        <c:axId val="239915008"/>
        <c:scaling>
          <c:orientation val="minMax"/>
          <c:max val="100"/>
          <c:min val="0"/>
        </c:scaling>
        <c:delete val="0"/>
        <c:axPos val="t"/>
        <c:numFmt formatCode="0" sourceLinked="1"/>
        <c:majorTickMark val="out"/>
        <c:minorTickMark val="none"/>
        <c:tickLblPos val="nextTo"/>
        <c:txPr>
          <a:bodyPr/>
          <a:lstStyle/>
          <a:p>
            <a:pPr>
              <a:defRPr sz="800"/>
            </a:pPr>
            <a:endParaRPr lang="nb-NO"/>
          </a:p>
        </c:txPr>
        <c:crossAx val="239892736"/>
        <c:crosses val="autoZero"/>
        <c:crossBetween val="between"/>
        <c:majorUnit val="20"/>
        <c:minorUnit val="20"/>
      </c:valAx>
    </c:plotArea>
    <c:legend>
      <c:legendPos val="b"/>
      <c:layout>
        <c:manualLayout>
          <c:xMode val="edge"/>
          <c:yMode val="edge"/>
          <c:x val="4.5875046805498983E-2"/>
          <c:y val="0.9220173056443024"/>
          <c:w val="0.90412510749834374"/>
          <c:h val="5.7695154419595315E-2"/>
        </c:manualLayout>
      </c:layout>
      <c:overlay val="0"/>
      <c:txPr>
        <a:bodyPr/>
        <a:lstStyle/>
        <a:p>
          <a:pPr>
            <a:defRPr sz="1000"/>
          </a:pPr>
          <a:endParaRPr lang="nb-NO"/>
        </a:p>
      </c:txPr>
    </c:legend>
    <c:plotVisOnly val="1"/>
    <c:dispBlanksAs val="gap"/>
    <c:showDLblsOverMax val="0"/>
  </c:chart>
  <c:txPr>
    <a:bodyPr/>
    <a:lstStyle/>
    <a:p>
      <a:pPr>
        <a:defRPr sz="1800"/>
      </a:pPr>
      <a:endParaRPr lang="nb-NO"/>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pPr>
            <a:r>
              <a:rPr lang="nb-NO" sz="1000" b="1" i="0" u="none" strike="noStrike" baseline="0" dirty="0" smtClean="0">
                <a:effectLst/>
              </a:rPr>
              <a:t>Hvordan trives du som student ved din utdanningsinstitusjon? </a:t>
            </a:r>
            <a:r>
              <a:rPr lang="nb-NO" sz="1000" b="1" i="0" u="none" strike="noStrike" baseline="0" dirty="0" err="1" smtClean="0">
                <a:effectLst/>
              </a:rPr>
              <a:t>Skalagj.snitt</a:t>
            </a:r>
            <a:r>
              <a:rPr lang="nb-NO" sz="1000" b="1" i="0" u="none" strike="noStrike" baseline="0" dirty="0" smtClean="0">
                <a:effectLst/>
              </a:rPr>
              <a:t> 0-100</a:t>
            </a:r>
            <a:endParaRPr lang="nb-NO" sz="1000" dirty="0"/>
          </a:p>
        </c:rich>
      </c:tx>
      <c:layout/>
      <c:overlay val="1"/>
    </c:title>
    <c:autoTitleDeleted val="0"/>
    <c:plotArea>
      <c:layout>
        <c:manualLayout>
          <c:layoutTarget val="inner"/>
          <c:xMode val="edge"/>
          <c:yMode val="edge"/>
          <c:x val="0.17956676509186351"/>
          <c:y val="0.13539961203141171"/>
          <c:w val="0.7679854002624672"/>
          <c:h val="0.82454745525350981"/>
        </c:manualLayout>
      </c:layout>
      <c:barChart>
        <c:barDir val="bar"/>
        <c:grouping val="clustered"/>
        <c:varyColors val="0"/>
        <c:ser>
          <c:idx val="0"/>
          <c:order val="0"/>
          <c:tx>
            <c:strRef>
              <c:f>'Ark1'!$B$1</c:f>
              <c:strCache>
                <c:ptCount val="1"/>
                <c:pt idx="0">
                  <c:v>Kolonne1</c:v>
                </c:pt>
              </c:strCache>
            </c:strRef>
          </c:tx>
          <c:spPr>
            <a:solidFill>
              <a:schemeClr val="accent4">
                <a:lumMod val="60000"/>
                <a:lumOff val="40000"/>
              </a:schemeClr>
            </a:solidFill>
          </c:spPr>
          <c:invertIfNegative val="0"/>
          <c:dLbls>
            <c:txPr>
              <a:bodyPr/>
              <a:lstStyle/>
              <a:p>
                <a:pPr>
                  <a:defRPr sz="800" b="1">
                    <a:solidFill>
                      <a:schemeClr val="tx1"/>
                    </a:solidFill>
                  </a:defRPr>
                </a:pPr>
                <a:endParaRPr lang="nb-NO"/>
              </a:p>
            </c:txPr>
            <c:dLblPos val="outEnd"/>
            <c:showLegendKey val="0"/>
            <c:showVal val="1"/>
            <c:showCatName val="0"/>
            <c:showSerName val="0"/>
            <c:showPercent val="0"/>
            <c:showBubbleSize val="0"/>
            <c:showLeaderLines val="0"/>
          </c:dLbls>
          <c:cat>
            <c:strRef>
              <c:f>'Ark1'!$A$2:$A$8</c:f>
              <c:strCache>
                <c:ptCount val="7"/>
                <c:pt idx="0">
                  <c:v>AB</c:v>
                </c:pt>
                <c:pt idx="1">
                  <c:v>DMF</c:v>
                </c:pt>
                <c:pt idx="2">
                  <c:v>HF</c:v>
                </c:pt>
                <c:pt idx="3">
                  <c:v>IME</c:v>
                </c:pt>
                <c:pt idx="4">
                  <c:v>IVT</c:v>
                </c:pt>
                <c:pt idx="5">
                  <c:v>NT</c:v>
                </c:pt>
                <c:pt idx="6">
                  <c:v>SVT</c:v>
                </c:pt>
              </c:strCache>
            </c:strRef>
          </c:cat>
          <c:val>
            <c:numRef>
              <c:f>'Ark1'!$B$2:$B$8</c:f>
              <c:numCache>
                <c:formatCode>0</c:formatCode>
                <c:ptCount val="7"/>
                <c:pt idx="0">
                  <c:v>71.900000000000006</c:v>
                </c:pt>
                <c:pt idx="1">
                  <c:v>84.1</c:v>
                </c:pt>
                <c:pt idx="2">
                  <c:v>72.099999999999994</c:v>
                </c:pt>
                <c:pt idx="3">
                  <c:v>83.4</c:v>
                </c:pt>
                <c:pt idx="4">
                  <c:v>81.7</c:v>
                </c:pt>
                <c:pt idx="5">
                  <c:v>80.7</c:v>
                </c:pt>
                <c:pt idx="6">
                  <c:v>75</c:v>
                </c:pt>
              </c:numCache>
            </c:numRef>
          </c:val>
        </c:ser>
        <c:dLbls>
          <c:showLegendKey val="0"/>
          <c:showVal val="0"/>
          <c:showCatName val="0"/>
          <c:showSerName val="0"/>
          <c:showPercent val="0"/>
          <c:showBubbleSize val="0"/>
        </c:dLbls>
        <c:gapWidth val="50"/>
        <c:axId val="233074688"/>
        <c:axId val="233076224"/>
      </c:barChart>
      <c:catAx>
        <c:axId val="233074688"/>
        <c:scaling>
          <c:orientation val="maxMin"/>
        </c:scaling>
        <c:delete val="0"/>
        <c:axPos val="l"/>
        <c:majorTickMark val="out"/>
        <c:minorTickMark val="none"/>
        <c:tickLblPos val="nextTo"/>
        <c:txPr>
          <a:bodyPr/>
          <a:lstStyle/>
          <a:p>
            <a:pPr>
              <a:defRPr sz="1000"/>
            </a:pPr>
            <a:endParaRPr lang="nb-NO"/>
          </a:p>
        </c:txPr>
        <c:crossAx val="233076224"/>
        <c:crosses val="autoZero"/>
        <c:auto val="1"/>
        <c:lblAlgn val="ctr"/>
        <c:lblOffset val="100"/>
        <c:noMultiLvlLbl val="0"/>
      </c:catAx>
      <c:valAx>
        <c:axId val="233076224"/>
        <c:scaling>
          <c:orientation val="minMax"/>
          <c:max val="100"/>
          <c:min val="0"/>
        </c:scaling>
        <c:delete val="0"/>
        <c:axPos val="t"/>
        <c:numFmt formatCode="0" sourceLinked="1"/>
        <c:majorTickMark val="out"/>
        <c:minorTickMark val="none"/>
        <c:tickLblPos val="nextTo"/>
        <c:txPr>
          <a:bodyPr/>
          <a:lstStyle/>
          <a:p>
            <a:pPr>
              <a:defRPr sz="800"/>
            </a:pPr>
            <a:endParaRPr lang="nb-NO"/>
          </a:p>
        </c:txPr>
        <c:crossAx val="233074688"/>
        <c:crosses val="autoZero"/>
        <c:crossBetween val="between"/>
        <c:majorUnit val="20"/>
        <c:minorUnit val="20"/>
      </c:valAx>
    </c:plotArea>
    <c:plotVisOnly val="1"/>
    <c:dispBlanksAs val="gap"/>
    <c:showDLblsOverMax val="0"/>
  </c:chart>
  <c:txPr>
    <a:bodyPr/>
    <a:lstStyle/>
    <a:p>
      <a:pPr>
        <a:defRPr sz="1800"/>
      </a:pPr>
      <a:endParaRPr lang="nb-NO"/>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nb-NO" sz="1000" dirty="0" smtClean="0"/>
              <a:t>Hvordan</a:t>
            </a:r>
            <a:r>
              <a:rPr lang="nb-NO" sz="1000" baseline="0" dirty="0" smtClean="0"/>
              <a:t> vurderer du arbeidsmengden/-belastningen på studieprogrammet ? </a:t>
            </a:r>
            <a:r>
              <a:rPr lang="nb-NO" sz="1000" dirty="0" smtClean="0"/>
              <a:t>%</a:t>
            </a:r>
            <a:endParaRPr lang="nb-NO" sz="1000" dirty="0"/>
          </a:p>
        </c:rich>
      </c:tx>
      <c:layout>
        <c:manualLayout>
          <c:xMode val="edge"/>
          <c:yMode val="edge"/>
          <c:x val="0.1853616059121003"/>
          <c:y val="1.1835409760672589E-2"/>
        </c:manualLayout>
      </c:layout>
      <c:overlay val="1"/>
    </c:title>
    <c:autoTitleDeleted val="0"/>
    <c:plotArea>
      <c:layout>
        <c:manualLayout>
          <c:layoutTarget val="inner"/>
          <c:xMode val="edge"/>
          <c:yMode val="edge"/>
          <c:x val="0.22202599916881666"/>
          <c:y val="0.10509071343494132"/>
          <c:w val="0.72552612466927546"/>
          <c:h val="0.81389164123882873"/>
        </c:manualLayout>
      </c:layout>
      <c:barChart>
        <c:barDir val="bar"/>
        <c:grouping val="stacked"/>
        <c:varyColors val="0"/>
        <c:ser>
          <c:idx val="0"/>
          <c:order val="0"/>
          <c:tx>
            <c:strRef>
              <c:f>'Ark1'!$B$1</c:f>
              <c:strCache>
                <c:ptCount val="1"/>
                <c:pt idx="0">
                  <c:v>Alt for stor</c:v>
                </c:pt>
              </c:strCache>
            </c:strRef>
          </c:tx>
          <c:spPr>
            <a:solidFill>
              <a:srgbClr val="00B050"/>
            </a:solidFill>
          </c:spPr>
          <c:invertIfNegative val="0"/>
          <c:dLbls>
            <c:txPr>
              <a:bodyPr/>
              <a:lstStyle/>
              <a:p>
                <a:pPr>
                  <a:defRPr sz="800" b="1">
                    <a:solidFill>
                      <a:schemeClr val="bg1"/>
                    </a:solidFill>
                  </a:defRPr>
                </a:pPr>
                <a:endParaRPr lang="nb-NO"/>
              </a:p>
            </c:txPr>
            <c:dLblPos val="ctr"/>
            <c:showLegendKey val="0"/>
            <c:showVal val="1"/>
            <c:showCatName val="0"/>
            <c:showSerName val="0"/>
            <c:showPercent val="0"/>
            <c:showBubbleSize val="0"/>
            <c:showLeaderLines val="0"/>
          </c:dLbls>
          <c:cat>
            <c:strRef>
              <c:f>'Ark1'!$A$2:$A$25</c:f>
              <c:strCache>
                <c:ptCount val="24"/>
                <c:pt idx="0">
                  <c:v>Kvinne</c:v>
                </c:pt>
                <c:pt idx="1">
                  <c:v>Mann</c:v>
                </c:pt>
                <c:pt idx="2">
                  <c:v>- 20 år</c:v>
                </c:pt>
                <c:pt idx="3">
                  <c:v>21-22 år</c:v>
                </c:pt>
                <c:pt idx="4">
                  <c:v>23-25 år</c:v>
                </c:pt>
                <c:pt idx="5">
                  <c:v>26-28 år</c:v>
                </c:pt>
                <c:pt idx="6">
                  <c:v>29 år +</c:v>
                </c:pt>
                <c:pt idx="7">
                  <c:v>Innflytter</c:v>
                </c:pt>
                <c:pt idx="8">
                  <c:v>Fra stedet</c:v>
                </c:pt>
                <c:pt idx="9">
                  <c:v>Gift/sambo</c:v>
                </c:pt>
                <c:pt idx="10">
                  <c:v>Kjæreste</c:v>
                </c:pt>
                <c:pt idx="11">
                  <c:v>Singel</c:v>
                </c:pt>
                <c:pt idx="12">
                  <c:v>Ikke barn</c:v>
                </c:pt>
                <c:pt idx="13">
                  <c:v>Barn</c:v>
                </c:pt>
                <c:pt idx="14">
                  <c:v>2-3 sem.</c:v>
                </c:pt>
                <c:pt idx="15">
                  <c:v>4-5 sem.</c:v>
                </c:pt>
                <c:pt idx="16">
                  <c:v>6-8 sem.</c:v>
                </c:pt>
                <c:pt idx="17">
                  <c:v>9+ sem.</c:v>
                </c:pt>
                <c:pt idx="18">
                  <c:v>Bachelor</c:v>
                </c:pt>
                <c:pt idx="19">
                  <c:v>Int.M/-prof</c:v>
                </c:pt>
                <c:pt idx="20">
                  <c:v>Master</c:v>
                </c:pt>
                <c:pt idx="21">
                  <c:v>Annet</c:v>
                </c:pt>
                <c:pt idx="22">
                  <c:v>Førstevalg</c:v>
                </c:pt>
                <c:pt idx="23">
                  <c:v>Ikke f.valg</c:v>
                </c:pt>
              </c:strCache>
            </c:strRef>
          </c:cat>
          <c:val>
            <c:numRef>
              <c:f>'Ark1'!$B$2:$B$25</c:f>
              <c:numCache>
                <c:formatCode>0</c:formatCode>
                <c:ptCount val="24"/>
                <c:pt idx="0">
                  <c:v>2.6947749253618771</c:v>
                </c:pt>
                <c:pt idx="1">
                  <c:v>3.5241019132033271</c:v>
                </c:pt>
                <c:pt idx="2">
                  <c:v>2.4036423372259548</c:v>
                </c:pt>
                <c:pt idx="3">
                  <c:v>2.6009814124029265</c:v>
                </c:pt>
                <c:pt idx="4">
                  <c:v>2.7528735332344669</c:v>
                </c:pt>
                <c:pt idx="5">
                  <c:v>4.4804857811289454</c:v>
                </c:pt>
                <c:pt idx="6">
                  <c:v>7.9880176238839358</c:v>
                </c:pt>
                <c:pt idx="7">
                  <c:v>3.1706689793020866</c:v>
                </c:pt>
                <c:pt idx="8">
                  <c:v>2.8291774046232305</c:v>
                </c:pt>
                <c:pt idx="9">
                  <c:v>4.1541581753745902</c:v>
                </c:pt>
                <c:pt idx="10">
                  <c:v>2.2345756379990815</c:v>
                </c:pt>
                <c:pt idx="11">
                  <c:v>2.8465775158851838</c:v>
                </c:pt>
                <c:pt idx="12">
                  <c:v>3.1494570367731813</c:v>
                </c:pt>
                <c:pt idx="13">
                  <c:v>0</c:v>
                </c:pt>
                <c:pt idx="14">
                  <c:v>2.6187688987620521</c:v>
                </c:pt>
                <c:pt idx="15">
                  <c:v>2.0489478281953444</c:v>
                </c:pt>
                <c:pt idx="16">
                  <c:v>4.0264349737621234</c:v>
                </c:pt>
                <c:pt idx="17">
                  <c:v>3.4289747198437457</c:v>
                </c:pt>
                <c:pt idx="18">
                  <c:v>1.3573386142448836</c:v>
                </c:pt>
                <c:pt idx="19">
                  <c:v>4.0783997544716231</c:v>
                </c:pt>
                <c:pt idx="20">
                  <c:v>2.5593059803967</c:v>
                </c:pt>
                <c:pt idx="21">
                  <c:v>1.5707692207013957</c:v>
                </c:pt>
                <c:pt idx="22">
                  <c:v>3.2181826703236118</c:v>
                </c:pt>
                <c:pt idx="23">
                  <c:v>2.1892062643382961</c:v>
                </c:pt>
              </c:numCache>
            </c:numRef>
          </c:val>
        </c:ser>
        <c:ser>
          <c:idx val="1"/>
          <c:order val="1"/>
          <c:tx>
            <c:strRef>
              <c:f>'Ark1'!$C$1</c:f>
              <c:strCache>
                <c:ptCount val="1"/>
                <c:pt idx="0">
                  <c:v>For stor</c:v>
                </c:pt>
              </c:strCache>
            </c:strRef>
          </c:tx>
          <c:spPr>
            <a:solidFill>
              <a:srgbClr val="92D050"/>
            </a:solidFill>
          </c:spPr>
          <c:invertIfNegative val="0"/>
          <c:dLbls>
            <c:txPr>
              <a:bodyPr/>
              <a:lstStyle/>
              <a:p>
                <a:pPr algn="ctr">
                  <a:defRPr lang="nb-NO" sz="800" b="1" i="0" u="none" strike="noStrike" kern="1200" baseline="0">
                    <a:solidFill>
                      <a:srgbClr val="FFFFFF"/>
                    </a:solidFill>
                    <a:latin typeface="+mn-lt"/>
                    <a:ea typeface="+mn-ea"/>
                    <a:cs typeface="+mn-cs"/>
                  </a:defRPr>
                </a:pPr>
                <a:endParaRPr lang="nb-NO"/>
              </a:p>
            </c:txPr>
            <c:dLblPos val="ctr"/>
            <c:showLegendKey val="0"/>
            <c:showVal val="1"/>
            <c:showCatName val="0"/>
            <c:showSerName val="0"/>
            <c:showPercent val="0"/>
            <c:showBubbleSize val="0"/>
            <c:showLeaderLines val="0"/>
          </c:dLbls>
          <c:cat>
            <c:strRef>
              <c:f>'Ark1'!$A$2:$A$25</c:f>
              <c:strCache>
                <c:ptCount val="24"/>
                <c:pt idx="0">
                  <c:v>Kvinne</c:v>
                </c:pt>
                <c:pt idx="1">
                  <c:v>Mann</c:v>
                </c:pt>
                <c:pt idx="2">
                  <c:v>- 20 år</c:v>
                </c:pt>
                <c:pt idx="3">
                  <c:v>21-22 år</c:v>
                </c:pt>
                <c:pt idx="4">
                  <c:v>23-25 år</c:v>
                </c:pt>
                <c:pt idx="5">
                  <c:v>26-28 år</c:v>
                </c:pt>
                <c:pt idx="6">
                  <c:v>29 år +</c:v>
                </c:pt>
                <c:pt idx="7">
                  <c:v>Innflytter</c:v>
                </c:pt>
                <c:pt idx="8">
                  <c:v>Fra stedet</c:v>
                </c:pt>
                <c:pt idx="9">
                  <c:v>Gift/sambo</c:v>
                </c:pt>
                <c:pt idx="10">
                  <c:v>Kjæreste</c:v>
                </c:pt>
                <c:pt idx="11">
                  <c:v>Singel</c:v>
                </c:pt>
                <c:pt idx="12">
                  <c:v>Ikke barn</c:v>
                </c:pt>
                <c:pt idx="13">
                  <c:v>Barn</c:v>
                </c:pt>
                <c:pt idx="14">
                  <c:v>2-3 sem.</c:v>
                </c:pt>
                <c:pt idx="15">
                  <c:v>4-5 sem.</c:v>
                </c:pt>
                <c:pt idx="16">
                  <c:v>6-8 sem.</c:v>
                </c:pt>
                <c:pt idx="17">
                  <c:v>9+ sem.</c:v>
                </c:pt>
                <c:pt idx="18">
                  <c:v>Bachelor</c:v>
                </c:pt>
                <c:pt idx="19">
                  <c:v>Int.M/-prof</c:v>
                </c:pt>
                <c:pt idx="20">
                  <c:v>Master</c:v>
                </c:pt>
                <c:pt idx="21">
                  <c:v>Annet</c:v>
                </c:pt>
                <c:pt idx="22">
                  <c:v>Førstevalg</c:v>
                </c:pt>
                <c:pt idx="23">
                  <c:v>Ikke f.valg</c:v>
                </c:pt>
              </c:strCache>
            </c:strRef>
          </c:cat>
          <c:val>
            <c:numRef>
              <c:f>'Ark1'!$C$2:$C$25</c:f>
              <c:numCache>
                <c:formatCode>0</c:formatCode>
                <c:ptCount val="24"/>
                <c:pt idx="0">
                  <c:v>37.472265430575995</c:v>
                </c:pt>
                <c:pt idx="1">
                  <c:v>22.807549441184854</c:v>
                </c:pt>
                <c:pt idx="2">
                  <c:v>39.798022559885986</c:v>
                </c:pt>
                <c:pt idx="3">
                  <c:v>32.606497757183398</c:v>
                </c:pt>
                <c:pt idx="4">
                  <c:v>25.840566670571736</c:v>
                </c:pt>
                <c:pt idx="5">
                  <c:v>31.136626179379125</c:v>
                </c:pt>
                <c:pt idx="6">
                  <c:v>27.364188081343389</c:v>
                </c:pt>
                <c:pt idx="7">
                  <c:v>31.845948715926198</c:v>
                </c:pt>
                <c:pt idx="8">
                  <c:v>21.806019904188453</c:v>
                </c:pt>
                <c:pt idx="9">
                  <c:v>32.758778567717158</c:v>
                </c:pt>
                <c:pt idx="10">
                  <c:v>28.007665137340261</c:v>
                </c:pt>
                <c:pt idx="11">
                  <c:v>30.367061697316458</c:v>
                </c:pt>
                <c:pt idx="12">
                  <c:v>31.093642606711732</c:v>
                </c:pt>
                <c:pt idx="13">
                  <c:v>15.618060600439994</c:v>
                </c:pt>
                <c:pt idx="14">
                  <c:v>30.124397717562619</c:v>
                </c:pt>
                <c:pt idx="15">
                  <c:v>39.231306679164902</c:v>
                </c:pt>
                <c:pt idx="16">
                  <c:v>28.938520450764592</c:v>
                </c:pt>
                <c:pt idx="17">
                  <c:v>25.32171069551622</c:v>
                </c:pt>
                <c:pt idx="18">
                  <c:v>20.663243830115135</c:v>
                </c:pt>
                <c:pt idx="19">
                  <c:v>38.093644199170548</c:v>
                </c:pt>
                <c:pt idx="20">
                  <c:v>20.655755773564938</c:v>
                </c:pt>
                <c:pt idx="21">
                  <c:v>26.313983697730229</c:v>
                </c:pt>
                <c:pt idx="22">
                  <c:v>31.531105502316066</c:v>
                </c:pt>
                <c:pt idx="23">
                  <c:v>27.179818175708814</c:v>
                </c:pt>
              </c:numCache>
            </c:numRef>
          </c:val>
        </c:ser>
        <c:ser>
          <c:idx val="2"/>
          <c:order val="2"/>
          <c:tx>
            <c:strRef>
              <c:f>'Ark1'!$D$1</c:f>
              <c:strCache>
                <c:ptCount val="1"/>
                <c:pt idx="0">
                  <c:v>Passe</c:v>
                </c:pt>
              </c:strCache>
            </c:strRef>
          </c:tx>
          <c:spPr>
            <a:solidFill>
              <a:srgbClr val="FFCC00"/>
            </a:solidFill>
          </c:spPr>
          <c:invertIfNegative val="0"/>
          <c:dLbls>
            <c:txPr>
              <a:bodyPr/>
              <a:lstStyle/>
              <a:p>
                <a:pPr algn="ctr">
                  <a:defRPr lang="nb-NO" sz="800" b="1" i="0" u="none" strike="noStrike" kern="1200" baseline="0">
                    <a:solidFill>
                      <a:schemeClr val="tx1"/>
                    </a:solidFill>
                    <a:latin typeface="+mn-lt"/>
                    <a:ea typeface="+mn-ea"/>
                    <a:cs typeface="+mn-cs"/>
                  </a:defRPr>
                </a:pPr>
                <a:endParaRPr lang="nb-NO"/>
              </a:p>
            </c:txPr>
            <c:dLblPos val="ctr"/>
            <c:showLegendKey val="0"/>
            <c:showVal val="1"/>
            <c:showCatName val="0"/>
            <c:showSerName val="0"/>
            <c:showPercent val="0"/>
            <c:showBubbleSize val="0"/>
            <c:showLeaderLines val="0"/>
          </c:dLbls>
          <c:cat>
            <c:strRef>
              <c:f>'Ark1'!$A$2:$A$25</c:f>
              <c:strCache>
                <c:ptCount val="24"/>
                <c:pt idx="0">
                  <c:v>Kvinne</c:v>
                </c:pt>
                <c:pt idx="1">
                  <c:v>Mann</c:v>
                </c:pt>
                <c:pt idx="2">
                  <c:v>- 20 år</c:v>
                </c:pt>
                <c:pt idx="3">
                  <c:v>21-22 år</c:v>
                </c:pt>
                <c:pt idx="4">
                  <c:v>23-25 år</c:v>
                </c:pt>
                <c:pt idx="5">
                  <c:v>26-28 år</c:v>
                </c:pt>
                <c:pt idx="6">
                  <c:v>29 år +</c:v>
                </c:pt>
                <c:pt idx="7">
                  <c:v>Innflytter</c:v>
                </c:pt>
                <c:pt idx="8">
                  <c:v>Fra stedet</c:v>
                </c:pt>
                <c:pt idx="9">
                  <c:v>Gift/sambo</c:v>
                </c:pt>
                <c:pt idx="10">
                  <c:v>Kjæreste</c:v>
                </c:pt>
                <c:pt idx="11">
                  <c:v>Singel</c:v>
                </c:pt>
                <c:pt idx="12">
                  <c:v>Ikke barn</c:v>
                </c:pt>
                <c:pt idx="13">
                  <c:v>Barn</c:v>
                </c:pt>
                <c:pt idx="14">
                  <c:v>2-3 sem.</c:v>
                </c:pt>
                <c:pt idx="15">
                  <c:v>4-5 sem.</c:v>
                </c:pt>
                <c:pt idx="16">
                  <c:v>6-8 sem.</c:v>
                </c:pt>
                <c:pt idx="17">
                  <c:v>9+ sem.</c:v>
                </c:pt>
                <c:pt idx="18">
                  <c:v>Bachelor</c:v>
                </c:pt>
                <c:pt idx="19">
                  <c:v>Int.M/-prof</c:v>
                </c:pt>
                <c:pt idx="20">
                  <c:v>Master</c:v>
                </c:pt>
                <c:pt idx="21">
                  <c:v>Annet</c:v>
                </c:pt>
                <c:pt idx="22">
                  <c:v>Førstevalg</c:v>
                </c:pt>
                <c:pt idx="23">
                  <c:v>Ikke f.valg</c:v>
                </c:pt>
              </c:strCache>
            </c:strRef>
          </c:cat>
          <c:val>
            <c:numRef>
              <c:f>'Ark1'!$D$2:$D$25</c:f>
              <c:numCache>
                <c:formatCode>0</c:formatCode>
                <c:ptCount val="24"/>
                <c:pt idx="0">
                  <c:v>55.773845608973353</c:v>
                </c:pt>
                <c:pt idx="1">
                  <c:v>65.047238801209673</c:v>
                </c:pt>
                <c:pt idx="2">
                  <c:v>51.044606478774149</c:v>
                </c:pt>
                <c:pt idx="3">
                  <c:v>59.671404759561938</c:v>
                </c:pt>
                <c:pt idx="4">
                  <c:v>64.842716316742894</c:v>
                </c:pt>
                <c:pt idx="5">
                  <c:v>56.258167391828103</c:v>
                </c:pt>
                <c:pt idx="6">
                  <c:v>63.213017429617132</c:v>
                </c:pt>
                <c:pt idx="7">
                  <c:v>58.964015032690121</c:v>
                </c:pt>
                <c:pt idx="8">
                  <c:v>67.435210443678784</c:v>
                </c:pt>
                <c:pt idx="9">
                  <c:v>58.942560910978095</c:v>
                </c:pt>
                <c:pt idx="10">
                  <c:v>62.371208837599987</c:v>
                </c:pt>
                <c:pt idx="11">
                  <c:v>60.001179639016122</c:v>
                </c:pt>
                <c:pt idx="12">
                  <c:v>59.620757639891309</c:v>
                </c:pt>
                <c:pt idx="13">
                  <c:v>77.403511754795431</c:v>
                </c:pt>
                <c:pt idx="14">
                  <c:v>59.505915838060872</c:v>
                </c:pt>
                <c:pt idx="15">
                  <c:v>53.509830285888427</c:v>
                </c:pt>
                <c:pt idx="16">
                  <c:v>61.930060986184181</c:v>
                </c:pt>
                <c:pt idx="17">
                  <c:v>64.333508563479754</c:v>
                </c:pt>
                <c:pt idx="18">
                  <c:v>63.277640497711488</c:v>
                </c:pt>
                <c:pt idx="19">
                  <c:v>55.190529100934953</c:v>
                </c:pt>
                <c:pt idx="20">
                  <c:v>70.384032240318064</c:v>
                </c:pt>
                <c:pt idx="21">
                  <c:v>65.473927867270845</c:v>
                </c:pt>
                <c:pt idx="22">
                  <c:v>59.889428332782288</c:v>
                </c:pt>
                <c:pt idx="23">
                  <c:v>61.081489347796492</c:v>
                </c:pt>
              </c:numCache>
            </c:numRef>
          </c:val>
        </c:ser>
        <c:ser>
          <c:idx val="3"/>
          <c:order val="3"/>
          <c:tx>
            <c:strRef>
              <c:f>'Ark1'!$E$1</c:f>
              <c:strCache>
                <c:ptCount val="1"/>
                <c:pt idx="0">
                  <c:v>For liten</c:v>
                </c:pt>
              </c:strCache>
            </c:strRef>
          </c:tx>
          <c:spPr>
            <a:solidFill>
              <a:schemeClr val="accent1"/>
            </a:solidFill>
          </c:spPr>
          <c:invertIfNegative val="0"/>
          <c:dLbls>
            <c:txPr>
              <a:bodyPr/>
              <a:lstStyle/>
              <a:p>
                <a:pPr algn="ctr">
                  <a:defRPr lang="nb-NO" sz="800" b="1" i="0" u="none" strike="noStrike" kern="1200" baseline="0">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dLbls>
          <c:cat>
            <c:strRef>
              <c:f>'Ark1'!$A$2:$A$25</c:f>
              <c:strCache>
                <c:ptCount val="24"/>
                <c:pt idx="0">
                  <c:v>Kvinne</c:v>
                </c:pt>
                <c:pt idx="1">
                  <c:v>Mann</c:v>
                </c:pt>
                <c:pt idx="2">
                  <c:v>- 20 år</c:v>
                </c:pt>
                <c:pt idx="3">
                  <c:v>21-22 år</c:v>
                </c:pt>
                <c:pt idx="4">
                  <c:v>23-25 år</c:v>
                </c:pt>
                <c:pt idx="5">
                  <c:v>26-28 år</c:v>
                </c:pt>
                <c:pt idx="6">
                  <c:v>29 år +</c:v>
                </c:pt>
                <c:pt idx="7">
                  <c:v>Innflytter</c:v>
                </c:pt>
                <c:pt idx="8">
                  <c:v>Fra stedet</c:v>
                </c:pt>
                <c:pt idx="9">
                  <c:v>Gift/sambo</c:v>
                </c:pt>
                <c:pt idx="10">
                  <c:v>Kjæreste</c:v>
                </c:pt>
                <c:pt idx="11">
                  <c:v>Singel</c:v>
                </c:pt>
                <c:pt idx="12">
                  <c:v>Ikke barn</c:v>
                </c:pt>
                <c:pt idx="13">
                  <c:v>Barn</c:v>
                </c:pt>
                <c:pt idx="14">
                  <c:v>2-3 sem.</c:v>
                </c:pt>
                <c:pt idx="15">
                  <c:v>4-5 sem.</c:v>
                </c:pt>
                <c:pt idx="16">
                  <c:v>6-8 sem.</c:v>
                </c:pt>
                <c:pt idx="17">
                  <c:v>9+ sem.</c:v>
                </c:pt>
                <c:pt idx="18">
                  <c:v>Bachelor</c:v>
                </c:pt>
                <c:pt idx="19">
                  <c:v>Int.M/-prof</c:v>
                </c:pt>
                <c:pt idx="20">
                  <c:v>Master</c:v>
                </c:pt>
                <c:pt idx="21">
                  <c:v>Annet</c:v>
                </c:pt>
                <c:pt idx="22">
                  <c:v>Førstevalg</c:v>
                </c:pt>
                <c:pt idx="23">
                  <c:v>Ikke f.valg</c:v>
                </c:pt>
              </c:strCache>
            </c:strRef>
          </c:cat>
          <c:val>
            <c:numRef>
              <c:f>'Ark1'!$E$2:$E$25</c:f>
              <c:numCache>
                <c:formatCode>0</c:formatCode>
                <c:ptCount val="24"/>
                <c:pt idx="0">
                  <c:v>3.4712454939584694</c:v>
                </c:pt>
                <c:pt idx="1">
                  <c:v>6.9853823217197348</c:v>
                </c:pt>
                <c:pt idx="2">
                  <c:v>6.7537286241138199</c:v>
                </c:pt>
                <c:pt idx="3">
                  <c:v>4.766141769066917</c:v>
                </c:pt>
                <c:pt idx="4">
                  <c:v>4.5659547080286718</c:v>
                </c:pt>
                <c:pt idx="5">
                  <c:v>6.5328001982084114</c:v>
                </c:pt>
                <c:pt idx="6">
                  <c:v>1.4347768651555297</c:v>
                </c:pt>
                <c:pt idx="7">
                  <c:v>5.1354752908438401</c:v>
                </c:pt>
                <c:pt idx="8">
                  <c:v>5.426135223456928</c:v>
                </c:pt>
                <c:pt idx="9">
                  <c:v>3.9525914364953469</c:v>
                </c:pt>
                <c:pt idx="10">
                  <c:v>6.7561617739594872</c:v>
                </c:pt>
                <c:pt idx="11">
                  <c:v>4.9978511539541284</c:v>
                </c:pt>
                <c:pt idx="12">
                  <c:v>5.0411152541158941</c:v>
                </c:pt>
                <c:pt idx="13">
                  <c:v>6.978427644764567</c:v>
                </c:pt>
                <c:pt idx="14">
                  <c:v>6.9368585812416983</c:v>
                </c:pt>
                <c:pt idx="15">
                  <c:v>5.20991520675096</c:v>
                </c:pt>
                <c:pt idx="16">
                  <c:v>4.2228075161698415</c:v>
                </c:pt>
                <c:pt idx="17">
                  <c:v>4.2727831266554226</c:v>
                </c:pt>
                <c:pt idx="18">
                  <c:v>12.450163346580453</c:v>
                </c:pt>
                <c:pt idx="19">
                  <c:v>2.2670069391791388</c:v>
                </c:pt>
                <c:pt idx="20">
                  <c:v>4.7649394550121604</c:v>
                </c:pt>
                <c:pt idx="21">
                  <c:v>4.9719211679896649</c:v>
                </c:pt>
                <c:pt idx="22">
                  <c:v>4.320941948239847</c:v>
                </c:pt>
                <c:pt idx="23">
                  <c:v>8.2697152630566375</c:v>
                </c:pt>
              </c:numCache>
            </c:numRef>
          </c:val>
        </c:ser>
        <c:ser>
          <c:idx val="4"/>
          <c:order val="4"/>
          <c:tx>
            <c:strRef>
              <c:f>'Ark1'!$F$1</c:f>
              <c:strCache>
                <c:ptCount val="1"/>
                <c:pt idx="0">
                  <c:v>Alt for liten</c:v>
                </c:pt>
              </c:strCache>
            </c:strRef>
          </c:tx>
          <c:spPr>
            <a:solidFill>
              <a:srgbClr val="FF0000"/>
            </a:solidFill>
          </c:spPr>
          <c:invertIfNegative val="0"/>
          <c:dLbls>
            <c:txPr>
              <a:bodyPr/>
              <a:lstStyle/>
              <a:p>
                <a:pPr algn="ctr">
                  <a:defRPr lang="nb-NO" sz="800" b="1" i="0" u="none" strike="noStrike" kern="1200" baseline="0">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dLbls>
          <c:cat>
            <c:strRef>
              <c:f>'Ark1'!$A$2:$A$25</c:f>
              <c:strCache>
                <c:ptCount val="24"/>
                <c:pt idx="0">
                  <c:v>Kvinne</c:v>
                </c:pt>
                <c:pt idx="1">
                  <c:v>Mann</c:v>
                </c:pt>
                <c:pt idx="2">
                  <c:v>- 20 år</c:v>
                </c:pt>
                <c:pt idx="3">
                  <c:v>21-22 år</c:v>
                </c:pt>
                <c:pt idx="4">
                  <c:v>23-25 år</c:v>
                </c:pt>
                <c:pt idx="5">
                  <c:v>26-28 år</c:v>
                </c:pt>
                <c:pt idx="6">
                  <c:v>29 år +</c:v>
                </c:pt>
                <c:pt idx="7">
                  <c:v>Innflytter</c:v>
                </c:pt>
                <c:pt idx="8">
                  <c:v>Fra stedet</c:v>
                </c:pt>
                <c:pt idx="9">
                  <c:v>Gift/sambo</c:v>
                </c:pt>
                <c:pt idx="10">
                  <c:v>Kjæreste</c:v>
                </c:pt>
                <c:pt idx="11">
                  <c:v>Singel</c:v>
                </c:pt>
                <c:pt idx="12">
                  <c:v>Ikke barn</c:v>
                </c:pt>
                <c:pt idx="13">
                  <c:v>Barn</c:v>
                </c:pt>
                <c:pt idx="14">
                  <c:v>2-3 sem.</c:v>
                </c:pt>
                <c:pt idx="15">
                  <c:v>4-5 sem.</c:v>
                </c:pt>
                <c:pt idx="16">
                  <c:v>6-8 sem.</c:v>
                </c:pt>
                <c:pt idx="17">
                  <c:v>9+ sem.</c:v>
                </c:pt>
                <c:pt idx="18">
                  <c:v>Bachelor</c:v>
                </c:pt>
                <c:pt idx="19">
                  <c:v>Int.M/-prof</c:v>
                </c:pt>
                <c:pt idx="20">
                  <c:v>Master</c:v>
                </c:pt>
                <c:pt idx="21">
                  <c:v>Annet</c:v>
                </c:pt>
                <c:pt idx="22">
                  <c:v>Førstevalg</c:v>
                </c:pt>
                <c:pt idx="23">
                  <c:v>Ikke f.valg</c:v>
                </c:pt>
              </c:strCache>
            </c:strRef>
          </c:cat>
          <c:val>
            <c:numRef>
              <c:f>'Ark1'!$F$2:$F$25</c:f>
              <c:numCache>
                <c:formatCode>0</c:formatCode>
                <c:ptCount val="24"/>
                <c:pt idx="0">
                  <c:v>0.58786854113174825</c:v>
                </c:pt>
                <c:pt idx="1">
                  <c:v>1.6357275226821735</c:v>
                </c:pt>
                <c:pt idx="2">
                  <c:v>0</c:v>
                </c:pt>
                <c:pt idx="3">
                  <c:v>0.35497430178481043</c:v>
                </c:pt>
                <c:pt idx="4">
                  <c:v>1.997888771422754</c:v>
                </c:pt>
                <c:pt idx="5">
                  <c:v>1.5919204494555566</c:v>
                </c:pt>
                <c:pt idx="6">
                  <c:v>0</c:v>
                </c:pt>
                <c:pt idx="7">
                  <c:v>0.88389198123901735</c:v>
                </c:pt>
                <c:pt idx="8">
                  <c:v>2.5034570240526177</c:v>
                </c:pt>
                <c:pt idx="9">
                  <c:v>0.1919109094346596</c:v>
                </c:pt>
                <c:pt idx="10">
                  <c:v>0.63038861310080618</c:v>
                </c:pt>
                <c:pt idx="11">
                  <c:v>1.7873299938285538</c:v>
                </c:pt>
                <c:pt idx="12">
                  <c:v>1.0950274625094667</c:v>
                </c:pt>
                <c:pt idx="13">
                  <c:v>0</c:v>
                </c:pt>
                <c:pt idx="14">
                  <c:v>0.81405896437249903</c:v>
                </c:pt>
                <c:pt idx="15">
                  <c:v>0</c:v>
                </c:pt>
                <c:pt idx="16">
                  <c:v>0.88217607311918977</c:v>
                </c:pt>
                <c:pt idx="17">
                  <c:v>2.6430228945045631</c:v>
                </c:pt>
                <c:pt idx="18">
                  <c:v>2.2516137113477281</c:v>
                </c:pt>
                <c:pt idx="19">
                  <c:v>0.37042000624404192</c:v>
                </c:pt>
                <c:pt idx="20">
                  <c:v>1.6359665507081558</c:v>
                </c:pt>
                <c:pt idx="21">
                  <c:v>1.6693980463078697</c:v>
                </c:pt>
                <c:pt idx="22">
                  <c:v>1.0403415463393673</c:v>
                </c:pt>
                <c:pt idx="23">
                  <c:v>1.279770949099758</c:v>
                </c:pt>
              </c:numCache>
            </c:numRef>
          </c:val>
        </c:ser>
        <c:dLbls>
          <c:showLegendKey val="0"/>
          <c:showVal val="0"/>
          <c:showCatName val="0"/>
          <c:showSerName val="0"/>
          <c:showPercent val="0"/>
          <c:showBubbleSize val="0"/>
        </c:dLbls>
        <c:gapWidth val="51"/>
        <c:overlap val="100"/>
        <c:axId val="242699264"/>
        <c:axId val="242713344"/>
      </c:barChart>
      <c:catAx>
        <c:axId val="242699264"/>
        <c:scaling>
          <c:orientation val="maxMin"/>
        </c:scaling>
        <c:delete val="0"/>
        <c:axPos val="l"/>
        <c:majorTickMark val="out"/>
        <c:minorTickMark val="none"/>
        <c:tickLblPos val="nextTo"/>
        <c:txPr>
          <a:bodyPr/>
          <a:lstStyle/>
          <a:p>
            <a:pPr>
              <a:defRPr sz="900"/>
            </a:pPr>
            <a:endParaRPr lang="nb-NO"/>
          </a:p>
        </c:txPr>
        <c:crossAx val="242713344"/>
        <c:crosses val="autoZero"/>
        <c:auto val="1"/>
        <c:lblAlgn val="ctr"/>
        <c:lblOffset val="100"/>
        <c:noMultiLvlLbl val="0"/>
      </c:catAx>
      <c:valAx>
        <c:axId val="242713344"/>
        <c:scaling>
          <c:orientation val="minMax"/>
          <c:max val="100"/>
          <c:min val="0"/>
        </c:scaling>
        <c:delete val="0"/>
        <c:axPos val="t"/>
        <c:numFmt formatCode="0" sourceLinked="1"/>
        <c:majorTickMark val="out"/>
        <c:minorTickMark val="none"/>
        <c:tickLblPos val="nextTo"/>
        <c:txPr>
          <a:bodyPr/>
          <a:lstStyle/>
          <a:p>
            <a:pPr>
              <a:defRPr sz="800"/>
            </a:pPr>
            <a:endParaRPr lang="nb-NO"/>
          </a:p>
        </c:txPr>
        <c:crossAx val="242699264"/>
        <c:crosses val="autoZero"/>
        <c:crossBetween val="between"/>
        <c:majorUnit val="20"/>
        <c:minorUnit val="20"/>
      </c:valAx>
    </c:plotArea>
    <c:legend>
      <c:legendPos val="b"/>
      <c:layout>
        <c:manualLayout>
          <c:xMode val="edge"/>
          <c:yMode val="edge"/>
          <c:x val="4.5875046805498983E-2"/>
          <c:y val="0.9220173056443024"/>
          <c:w val="0.90412510749834374"/>
          <c:h val="5.7695154419595315E-2"/>
        </c:manualLayout>
      </c:layout>
      <c:overlay val="0"/>
      <c:txPr>
        <a:bodyPr/>
        <a:lstStyle/>
        <a:p>
          <a:pPr>
            <a:defRPr sz="1000"/>
          </a:pPr>
          <a:endParaRPr lang="nb-NO"/>
        </a:p>
      </c:txPr>
    </c:legend>
    <c:plotVisOnly val="1"/>
    <c:dispBlanksAs val="gap"/>
    <c:showDLblsOverMax val="0"/>
  </c:chart>
  <c:txPr>
    <a:bodyPr/>
    <a:lstStyle/>
    <a:p>
      <a:pPr>
        <a:defRPr sz="1800"/>
      </a:pPr>
      <a:endParaRPr lang="nb-NO"/>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nb-NO" sz="1000" dirty="0" smtClean="0"/>
              <a:t>Hvordan</a:t>
            </a:r>
            <a:r>
              <a:rPr lang="nb-NO" sz="1000" baseline="0" dirty="0" smtClean="0"/>
              <a:t> vurderer du din egen studieinnsats? </a:t>
            </a:r>
            <a:r>
              <a:rPr lang="nb-NO" sz="1000" dirty="0" smtClean="0"/>
              <a:t>%</a:t>
            </a:r>
            <a:endParaRPr lang="nb-NO" sz="1000" dirty="0"/>
          </a:p>
        </c:rich>
      </c:tx>
      <c:layout>
        <c:manualLayout>
          <c:xMode val="edge"/>
          <c:yMode val="edge"/>
          <c:x val="0.22128868397338566"/>
          <c:y val="1.9190157032360388E-2"/>
        </c:manualLayout>
      </c:layout>
      <c:overlay val="1"/>
    </c:title>
    <c:autoTitleDeleted val="0"/>
    <c:plotArea>
      <c:layout>
        <c:manualLayout>
          <c:layoutTarget val="inner"/>
          <c:xMode val="edge"/>
          <c:yMode val="edge"/>
          <c:x val="0.22202599916881666"/>
          <c:y val="0.144056083715566"/>
          <c:w val="0.72552612466927546"/>
          <c:h val="0.74826584524118134"/>
        </c:manualLayout>
      </c:layout>
      <c:barChart>
        <c:barDir val="bar"/>
        <c:grouping val="stacked"/>
        <c:varyColors val="0"/>
        <c:ser>
          <c:idx val="0"/>
          <c:order val="0"/>
          <c:tx>
            <c:strRef>
              <c:f>'Ark1'!$B$1</c:f>
              <c:strCache>
                <c:ptCount val="1"/>
                <c:pt idx="0">
                  <c:v>Alt for stor</c:v>
                </c:pt>
              </c:strCache>
            </c:strRef>
          </c:tx>
          <c:spPr>
            <a:solidFill>
              <a:srgbClr val="00B050"/>
            </a:solidFill>
          </c:spPr>
          <c:invertIfNegative val="0"/>
          <c:dLbls>
            <c:txPr>
              <a:bodyPr/>
              <a:lstStyle/>
              <a:p>
                <a:pPr>
                  <a:defRPr sz="800" b="1">
                    <a:solidFill>
                      <a:schemeClr val="bg1"/>
                    </a:solidFill>
                  </a:defRPr>
                </a:pPr>
                <a:endParaRPr lang="nb-NO"/>
              </a:p>
            </c:txPr>
            <c:dLblPos val="ctr"/>
            <c:showLegendKey val="0"/>
            <c:showVal val="1"/>
            <c:showCatName val="0"/>
            <c:showSerName val="0"/>
            <c:showPercent val="0"/>
            <c:showBubbleSize val="0"/>
            <c:showLeaderLines val="0"/>
          </c:dLbls>
          <c:cat>
            <c:strRef>
              <c:f>'Ark1'!$A$2:$A$8</c:f>
              <c:strCache>
                <c:ptCount val="7"/>
                <c:pt idx="0">
                  <c:v>AB</c:v>
                </c:pt>
                <c:pt idx="1">
                  <c:v>DMF</c:v>
                </c:pt>
                <c:pt idx="2">
                  <c:v>HF</c:v>
                </c:pt>
                <c:pt idx="3">
                  <c:v>IME</c:v>
                </c:pt>
                <c:pt idx="4">
                  <c:v>IVT</c:v>
                </c:pt>
                <c:pt idx="5">
                  <c:v>NT</c:v>
                </c:pt>
                <c:pt idx="6">
                  <c:v>SVT</c:v>
                </c:pt>
              </c:strCache>
            </c:strRef>
          </c:cat>
          <c:val>
            <c:numRef>
              <c:f>'Ark1'!$B$2:$B$8</c:f>
              <c:numCache>
                <c:formatCode>0</c:formatCode>
                <c:ptCount val="7"/>
                <c:pt idx="0">
                  <c:v>4.8097915977505812</c:v>
                </c:pt>
                <c:pt idx="1">
                  <c:v>2.3198678671564261</c:v>
                </c:pt>
                <c:pt idx="2">
                  <c:v>0.70391912960081249</c:v>
                </c:pt>
                <c:pt idx="3">
                  <c:v>1.6381971398283699</c:v>
                </c:pt>
                <c:pt idx="4">
                  <c:v>3.1110130722534168</c:v>
                </c:pt>
                <c:pt idx="5">
                  <c:v>2.7253906597885851</c:v>
                </c:pt>
                <c:pt idx="6">
                  <c:v>1.2949312661266461</c:v>
                </c:pt>
              </c:numCache>
            </c:numRef>
          </c:val>
        </c:ser>
        <c:ser>
          <c:idx val="1"/>
          <c:order val="1"/>
          <c:tx>
            <c:strRef>
              <c:f>'Ark1'!$C$1</c:f>
              <c:strCache>
                <c:ptCount val="1"/>
                <c:pt idx="0">
                  <c:v>For stor</c:v>
                </c:pt>
              </c:strCache>
            </c:strRef>
          </c:tx>
          <c:spPr>
            <a:solidFill>
              <a:srgbClr val="92D050"/>
            </a:solidFill>
          </c:spPr>
          <c:invertIfNegative val="0"/>
          <c:dLbls>
            <c:txPr>
              <a:bodyPr/>
              <a:lstStyle/>
              <a:p>
                <a:pPr algn="ctr">
                  <a:defRPr lang="nb-NO" sz="800" b="1" i="0" u="none" strike="noStrike" kern="1200" baseline="0">
                    <a:solidFill>
                      <a:srgbClr val="FFFFFF"/>
                    </a:solidFill>
                    <a:latin typeface="+mn-lt"/>
                    <a:ea typeface="+mn-ea"/>
                    <a:cs typeface="+mn-cs"/>
                  </a:defRPr>
                </a:pPr>
                <a:endParaRPr lang="nb-NO"/>
              </a:p>
            </c:txPr>
            <c:dLblPos val="ctr"/>
            <c:showLegendKey val="0"/>
            <c:showVal val="1"/>
            <c:showCatName val="0"/>
            <c:showSerName val="0"/>
            <c:showPercent val="0"/>
            <c:showBubbleSize val="0"/>
            <c:showLeaderLines val="0"/>
          </c:dLbls>
          <c:cat>
            <c:strRef>
              <c:f>'Ark1'!$A$2:$A$8</c:f>
              <c:strCache>
                <c:ptCount val="7"/>
                <c:pt idx="0">
                  <c:v>AB</c:v>
                </c:pt>
                <c:pt idx="1">
                  <c:v>DMF</c:v>
                </c:pt>
                <c:pt idx="2">
                  <c:v>HF</c:v>
                </c:pt>
                <c:pt idx="3">
                  <c:v>IME</c:v>
                </c:pt>
                <c:pt idx="4">
                  <c:v>IVT</c:v>
                </c:pt>
                <c:pt idx="5">
                  <c:v>NT</c:v>
                </c:pt>
                <c:pt idx="6">
                  <c:v>SVT</c:v>
                </c:pt>
              </c:strCache>
            </c:strRef>
          </c:cat>
          <c:val>
            <c:numRef>
              <c:f>'Ark1'!$C$2:$C$8</c:f>
              <c:numCache>
                <c:formatCode>0</c:formatCode>
                <c:ptCount val="7"/>
                <c:pt idx="0">
                  <c:v>40.380416804498857</c:v>
                </c:pt>
                <c:pt idx="1">
                  <c:v>16.601814591605123</c:v>
                </c:pt>
                <c:pt idx="2">
                  <c:v>3.6690610421821086</c:v>
                </c:pt>
                <c:pt idx="3">
                  <c:v>13.270407420081716</c:v>
                </c:pt>
                <c:pt idx="4">
                  <c:v>13.833553920763125</c:v>
                </c:pt>
                <c:pt idx="5">
                  <c:v>17.39205732645523</c:v>
                </c:pt>
                <c:pt idx="6">
                  <c:v>7.9953071249809433</c:v>
                </c:pt>
              </c:numCache>
            </c:numRef>
          </c:val>
        </c:ser>
        <c:ser>
          <c:idx val="2"/>
          <c:order val="2"/>
          <c:tx>
            <c:strRef>
              <c:f>'Ark1'!$D$1</c:f>
              <c:strCache>
                <c:ptCount val="1"/>
                <c:pt idx="0">
                  <c:v>Passe</c:v>
                </c:pt>
              </c:strCache>
            </c:strRef>
          </c:tx>
          <c:spPr>
            <a:solidFill>
              <a:srgbClr val="FFCC00"/>
            </a:solidFill>
          </c:spPr>
          <c:invertIfNegative val="0"/>
          <c:dLbls>
            <c:txPr>
              <a:bodyPr/>
              <a:lstStyle/>
              <a:p>
                <a:pPr algn="ctr">
                  <a:defRPr lang="nb-NO" sz="800" b="1" i="0" u="none" strike="noStrike" kern="1200" baseline="0">
                    <a:solidFill>
                      <a:schemeClr val="tx1"/>
                    </a:solidFill>
                    <a:latin typeface="+mn-lt"/>
                    <a:ea typeface="+mn-ea"/>
                    <a:cs typeface="+mn-cs"/>
                  </a:defRPr>
                </a:pPr>
                <a:endParaRPr lang="nb-NO"/>
              </a:p>
            </c:txPr>
            <c:dLblPos val="ctr"/>
            <c:showLegendKey val="0"/>
            <c:showVal val="1"/>
            <c:showCatName val="0"/>
            <c:showSerName val="0"/>
            <c:showPercent val="0"/>
            <c:showBubbleSize val="0"/>
            <c:showLeaderLines val="0"/>
          </c:dLbls>
          <c:cat>
            <c:strRef>
              <c:f>'Ark1'!$A$2:$A$8</c:f>
              <c:strCache>
                <c:ptCount val="7"/>
                <c:pt idx="0">
                  <c:v>AB</c:v>
                </c:pt>
                <c:pt idx="1">
                  <c:v>DMF</c:v>
                </c:pt>
                <c:pt idx="2">
                  <c:v>HF</c:v>
                </c:pt>
                <c:pt idx="3">
                  <c:v>IME</c:v>
                </c:pt>
                <c:pt idx="4">
                  <c:v>IVT</c:v>
                </c:pt>
                <c:pt idx="5">
                  <c:v>NT</c:v>
                </c:pt>
                <c:pt idx="6">
                  <c:v>SVT</c:v>
                </c:pt>
              </c:strCache>
            </c:strRef>
          </c:cat>
          <c:val>
            <c:numRef>
              <c:f>'Ark1'!$D$2:$D$8</c:f>
              <c:numCache>
                <c:formatCode>0</c:formatCode>
                <c:ptCount val="7"/>
                <c:pt idx="0">
                  <c:v>42.54755210056237</c:v>
                </c:pt>
                <c:pt idx="1">
                  <c:v>55.378401241762582</c:v>
                </c:pt>
                <c:pt idx="2">
                  <c:v>59.476393861388708</c:v>
                </c:pt>
                <c:pt idx="3">
                  <c:v>57.701547732137215</c:v>
                </c:pt>
                <c:pt idx="4">
                  <c:v>57.91648284380846</c:v>
                </c:pt>
                <c:pt idx="5">
                  <c:v>53.626953298942901</c:v>
                </c:pt>
                <c:pt idx="6">
                  <c:v>61.591105184319737</c:v>
                </c:pt>
              </c:numCache>
            </c:numRef>
          </c:val>
        </c:ser>
        <c:ser>
          <c:idx val="3"/>
          <c:order val="3"/>
          <c:tx>
            <c:strRef>
              <c:f>'Ark1'!$E$1</c:f>
              <c:strCache>
                <c:ptCount val="1"/>
                <c:pt idx="0">
                  <c:v>For liten</c:v>
                </c:pt>
              </c:strCache>
            </c:strRef>
          </c:tx>
          <c:spPr>
            <a:solidFill>
              <a:schemeClr val="accent1"/>
            </a:solidFill>
          </c:spPr>
          <c:invertIfNegative val="0"/>
          <c:dLbls>
            <c:txPr>
              <a:bodyPr/>
              <a:lstStyle/>
              <a:p>
                <a:pPr algn="ctr">
                  <a:defRPr lang="nb-NO" sz="800" b="1" i="0" u="none" strike="noStrike" kern="1200" baseline="0">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dLbls>
          <c:cat>
            <c:strRef>
              <c:f>'Ark1'!$A$2:$A$8</c:f>
              <c:strCache>
                <c:ptCount val="7"/>
                <c:pt idx="0">
                  <c:v>AB</c:v>
                </c:pt>
                <c:pt idx="1">
                  <c:v>DMF</c:v>
                </c:pt>
                <c:pt idx="2">
                  <c:v>HF</c:v>
                </c:pt>
                <c:pt idx="3">
                  <c:v>IME</c:v>
                </c:pt>
                <c:pt idx="4">
                  <c:v>IVT</c:v>
                </c:pt>
                <c:pt idx="5">
                  <c:v>NT</c:v>
                </c:pt>
                <c:pt idx="6">
                  <c:v>SVT</c:v>
                </c:pt>
              </c:strCache>
            </c:strRef>
          </c:cat>
          <c:val>
            <c:numRef>
              <c:f>'Ark1'!$E$2:$E$8</c:f>
              <c:numCache>
                <c:formatCode>0</c:formatCode>
                <c:ptCount val="7"/>
                <c:pt idx="0">
                  <c:v>12.262239497188229</c:v>
                </c:pt>
                <c:pt idx="1">
                  <c:v>16.420444830850052</c:v>
                </c:pt>
                <c:pt idx="2">
                  <c:v>29.718917182687075</c:v>
                </c:pt>
                <c:pt idx="3">
                  <c:v>22.769929656142427</c:v>
                </c:pt>
                <c:pt idx="4">
                  <c:v>22.305837417271398</c:v>
                </c:pt>
                <c:pt idx="5">
                  <c:v>22.951627378040815</c:v>
                </c:pt>
                <c:pt idx="6">
                  <c:v>23.045855597090629</c:v>
                </c:pt>
              </c:numCache>
            </c:numRef>
          </c:val>
        </c:ser>
        <c:ser>
          <c:idx val="4"/>
          <c:order val="4"/>
          <c:tx>
            <c:strRef>
              <c:f>'Ark1'!$F$1</c:f>
              <c:strCache>
                <c:ptCount val="1"/>
                <c:pt idx="0">
                  <c:v>Alt for liten</c:v>
                </c:pt>
              </c:strCache>
            </c:strRef>
          </c:tx>
          <c:spPr>
            <a:solidFill>
              <a:srgbClr val="FF0000"/>
            </a:solidFill>
          </c:spPr>
          <c:invertIfNegative val="0"/>
          <c:dLbls>
            <c:txPr>
              <a:bodyPr/>
              <a:lstStyle/>
              <a:p>
                <a:pPr algn="ctr">
                  <a:defRPr lang="nb-NO" sz="800" b="1" i="0" u="none" strike="noStrike" kern="1200" baseline="0">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dLbls>
          <c:cat>
            <c:strRef>
              <c:f>'Ark1'!$A$2:$A$8</c:f>
              <c:strCache>
                <c:ptCount val="7"/>
                <c:pt idx="0">
                  <c:v>AB</c:v>
                </c:pt>
                <c:pt idx="1">
                  <c:v>DMF</c:v>
                </c:pt>
                <c:pt idx="2">
                  <c:v>HF</c:v>
                </c:pt>
                <c:pt idx="3">
                  <c:v>IME</c:v>
                </c:pt>
                <c:pt idx="4">
                  <c:v>IVT</c:v>
                </c:pt>
                <c:pt idx="5">
                  <c:v>NT</c:v>
                </c:pt>
                <c:pt idx="6">
                  <c:v>SVT</c:v>
                </c:pt>
              </c:strCache>
            </c:strRef>
          </c:cat>
          <c:val>
            <c:numRef>
              <c:f>'Ark1'!$F$2:$F$8</c:f>
              <c:numCache>
                <c:formatCode>0</c:formatCode>
                <c:ptCount val="7"/>
                <c:pt idx="1">
                  <c:v>9.2794714686257045</c:v>
                </c:pt>
                <c:pt idx="2">
                  <c:v>6.4317087841410423</c:v>
                </c:pt>
                <c:pt idx="3">
                  <c:v>4.6199180518103882</c:v>
                </c:pt>
                <c:pt idx="4">
                  <c:v>2.8331127459035268</c:v>
                </c:pt>
                <c:pt idx="5">
                  <c:v>3.3039713367723684</c:v>
                </c:pt>
                <c:pt idx="6">
                  <c:v>6.0728008274816734</c:v>
                </c:pt>
              </c:numCache>
            </c:numRef>
          </c:val>
        </c:ser>
        <c:dLbls>
          <c:showLegendKey val="0"/>
          <c:showVal val="0"/>
          <c:showCatName val="0"/>
          <c:showSerName val="0"/>
          <c:showPercent val="0"/>
          <c:showBubbleSize val="0"/>
        </c:dLbls>
        <c:gapWidth val="50"/>
        <c:overlap val="100"/>
        <c:axId val="242785280"/>
        <c:axId val="242791168"/>
      </c:barChart>
      <c:catAx>
        <c:axId val="242785280"/>
        <c:scaling>
          <c:orientation val="maxMin"/>
        </c:scaling>
        <c:delete val="0"/>
        <c:axPos val="l"/>
        <c:majorTickMark val="out"/>
        <c:minorTickMark val="none"/>
        <c:tickLblPos val="nextTo"/>
        <c:txPr>
          <a:bodyPr/>
          <a:lstStyle/>
          <a:p>
            <a:pPr>
              <a:defRPr sz="1000"/>
            </a:pPr>
            <a:endParaRPr lang="nb-NO"/>
          </a:p>
        </c:txPr>
        <c:crossAx val="242791168"/>
        <c:crosses val="autoZero"/>
        <c:auto val="1"/>
        <c:lblAlgn val="ctr"/>
        <c:lblOffset val="100"/>
        <c:noMultiLvlLbl val="0"/>
      </c:catAx>
      <c:valAx>
        <c:axId val="242791168"/>
        <c:scaling>
          <c:orientation val="minMax"/>
          <c:max val="100"/>
          <c:min val="0"/>
        </c:scaling>
        <c:delete val="0"/>
        <c:axPos val="t"/>
        <c:numFmt formatCode="0" sourceLinked="1"/>
        <c:majorTickMark val="out"/>
        <c:minorTickMark val="none"/>
        <c:tickLblPos val="nextTo"/>
        <c:txPr>
          <a:bodyPr/>
          <a:lstStyle/>
          <a:p>
            <a:pPr>
              <a:defRPr sz="800"/>
            </a:pPr>
            <a:endParaRPr lang="nb-NO"/>
          </a:p>
        </c:txPr>
        <c:crossAx val="242785280"/>
        <c:crosses val="autoZero"/>
        <c:crossBetween val="between"/>
        <c:majorUnit val="20"/>
        <c:minorUnit val="20"/>
      </c:valAx>
    </c:plotArea>
    <c:legend>
      <c:legendPos val="b"/>
      <c:layout>
        <c:manualLayout>
          <c:xMode val="edge"/>
          <c:yMode val="edge"/>
          <c:x val="4.5875046805498983E-2"/>
          <c:y val="0.9220173056443024"/>
          <c:w val="0.90412510749834374"/>
          <c:h val="5.7695154419595315E-2"/>
        </c:manualLayout>
      </c:layout>
      <c:overlay val="0"/>
      <c:txPr>
        <a:bodyPr/>
        <a:lstStyle/>
        <a:p>
          <a:pPr>
            <a:defRPr sz="1000"/>
          </a:pPr>
          <a:endParaRPr lang="nb-NO"/>
        </a:p>
      </c:txPr>
    </c:legend>
    <c:plotVisOnly val="1"/>
    <c:dispBlanksAs val="gap"/>
    <c:showDLblsOverMax val="0"/>
  </c:chart>
  <c:txPr>
    <a:bodyPr/>
    <a:lstStyle/>
    <a:p>
      <a:pPr>
        <a:defRPr sz="1800"/>
      </a:pPr>
      <a:endParaRPr lang="nb-NO"/>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nb-NO" sz="1000" dirty="0" smtClean="0"/>
              <a:t>Hvordan</a:t>
            </a:r>
            <a:r>
              <a:rPr lang="nb-NO" sz="1000" baseline="0" dirty="0" smtClean="0"/>
              <a:t> vurderer din egen studieinnsats? </a:t>
            </a:r>
            <a:r>
              <a:rPr lang="nb-NO" sz="1000" dirty="0" smtClean="0"/>
              <a:t>%</a:t>
            </a:r>
            <a:endParaRPr lang="nb-NO" sz="1000" dirty="0"/>
          </a:p>
        </c:rich>
      </c:tx>
      <c:layout>
        <c:manualLayout>
          <c:xMode val="edge"/>
          <c:yMode val="edge"/>
          <c:x val="0.1853616059121003"/>
          <c:y val="1.1835409760672589E-2"/>
        </c:manualLayout>
      </c:layout>
      <c:overlay val="1"/>
    </c:title>
    <c:autoTitleDeleted val="0"/>
    <c:plotArea>
      <c:layout>
        <c:manualLayout>
          <c:layoutTarget val="inner"/>
          <c:xMode val="edge"/>
          <c:yMode val="edge"/>
          <c:x val="0.22202599916881666"/>
          <c:y val="0.10509071343494132"/>
          <c:w val="0.72552612466927546"/>
          <c:h val="0.81389164123882873"/>
        </c:manualLayout>
      </c:layout>
      <c:barChart>
        <c:barDir val="bar"/>
        <c:grouping val="stacked"/>
        <c:varyColors val="0"/>
        <c:ser>
          <c:idx val="0"/>
          <c:order val="0"/>
          <c:tx>
            <c:strRef>
              <c:f>'Ark1'!$B$1</c:f>
              <c:strCache>
                <c:ptCount val="1"/>
                <c:pt idx="0">
                  <c:v>Alt for stor</c:v>
                </c:pt>
              </c:strCache>
            </c:strRef>
          </c:tx>
          <c:spPr>
            <a:solidFill>
              <a:srgbClr val="00B050"/>
            </a:solidFill>
          </c:spPr>
          <c:invertIfNegative val="0"/>
          <c:dLbls>
            <c:txPr>
              <a:bodyPr/>
              <a:lstStyle/>
              <a:p>
                <a:pPr>
                  <a:defRPr sz="800" b="1">
                    <a:solidFill>
                      <a:schemeClr val="bg1"/>
                    </a:solidFill>
                  </a:defRPr>
                </a:pPr>
                <a:endParaRPr lang="nb-NO"/>
              </a:p>
            </c:txPr>
            <c:dLblPos val="ctr"/>
            <c:showLegendKey val="0"/>
            <c:showVal val="1"/>
            <c:showCatName val="0"/>
            <c:showSerName val="0"/>
            <c:showPercent val="0"/>
            <c:showBubbleSize val="0"/>
            <c:showLeaderLines val="0"/>
          </c:dLbls>
          <c:cat>
            <c:strRef>
              <c:f>'Ark1'!$A$2:$A$25</c:f>
              <c:strCache>
                <c:ptCount val="24"/>
                <c:pt idx="0">
                  <c:v>Kvinne</c:v>
                </c:pt>
                <c:pt idx="1">
                  <c:v>Mann</c:v>
                </c:pt>
                <c:pt idx="2">
                  <c:v>- 20 år</c:v>
                </c:pt>
                <c:pt idx="3">
                  <c:v>21-22 år</c:v>
                </c:pt>
                <c:pt idx="4">
                  <c:v>23-25 år</c:v>
                </c:pt>
                <c:pt idx="5">
                  <c:v>26-28 år</c:v>
                </c:pt>
                <c:pt idx="6">
                  <c:v>29 år +</c:v>
                </c:pt>
                <c:pt idx="7">
                  <c:v>Innflytter</c:v>
                </c:pt>
                <c:pt idx="8">
                  <c:v>Fra stedet</c:v>
                </c:pt>
                <c:pt idx="9">
                  <c:v>Gift/sambo</c:v>
                </c:pt>
                <c:pt idx="10">
                  <c:v>Kjæreste</c:v>
                </c:pt>
                <c:pt idx="11">
                  <c:v>Singel</c:v>
                </c:pt>
                <c:pt idx="12">
                  <c:v>Ikke barn</c:v>
                </c:pt>
                <c:pt idx="13">
                  <c:v>Barn</c:v>
                </c:pt>
                <c:pt idx="14">
                  <c:v>2-3 sem.</c:v>
                </c:pt>
                <c:pt idx="15">
                  <c:v>4-5 sem.</c:v>
                </c:pt>
                <c:pt idx="16">
                  <c:v>6-8 sem.</c:v>
                </c:pt>
                <c:pt idx="17">
                  <c:v>9+ sem.</c:v>
                </c:pt>
                <c:pt idx="18">
                  <c:v>Bachelor</c:v>
                </c:pt>
                <c:pt idx="19">
                  <c:v>Int.M/-prof</c:v>
                </c:pt>
                <c:pt idx="20">
                  <c:v>Master</c:v>
                </c:pt>
                <c:pt idx="21">
                  <c:v>Annet</c:v>
                </c:pt>
                <c:pt idx="22">
                  <c:v>Førstevalg</c:v>
                </c:pt>
                <c:pt idx="23">
                  <c:v>Ikke f.valg</c:v>
                </c:pt>
              </c:strCache>
            </c:strRef>
          </c:cat>
          <c:val>
            <c:numRef>
              <c:f>'Ark1'!$B$2:$B$25</c:f>
              <c:numCache>
                <c:formatCode>0</c:formatCode>
                <c:ptCount val="24"/>
                <c:pt idx="0">
                  <c:v>2.0895767649880717</c:v>
                </c:pt>
                <c:pt idx="1">
                  <c:v>1.6866292929461681</c:v>
                </c:pt>
                <c:pt idx="2">
                  <c:v>0.8387740723579119</c:v>
                </c:pt>
                <c:pt idx="3">
                  <c:v>1.3042930122079133</c:v>
                </c:pt>
                <c:pt idx="4">
                  <c:v>1.5524566584396078</c:v>
                </c:pt>
                <c:pt idx="5">
                  <c:v>5.361145608324855</c:v>
                </c:pt>
                <c:pt idx="6">
                  <c:v>2.7752177730808381</c:v>
                </c:pt>
                <c:pt idx="7">
                  <c:v>1.7577700428783134</c:v>
                </c:pt>
                <c:pt idx="8">
                  <c:v>1.5007553672426905</c:v>
                </c:pt>
                <c:pt idx="9">
                  <c:v>3.534995705347344</c:v>
                </c:pt>
                <c:pt idx="10">
                  <c:v>0.93045593451052022</c:v>
                </c:pt>
                <c:pt idx="11">
                  <c:v>1.3894283368047535</c:v>
                </c:pt>
                <c:pt idx="12">
                  <c:v>1.949456637991593</c:v>
                </c:pt>
                <c:pt idx="13">
                  <c:v>0</c:v>
                </c:pt>
                <c:pt idx="14">
                  <c:v>1.205947028761722</c:v>
                </c:pt>
                <c:pt idx="15">
                  <c:v>1.6737205282412813</c:v>
                </c:pt>
                <c:pt idx="16">
                  <c:v>1.8864021349149387</c:v>
                </c:pt>
                <c:pt idx="17">
                  <c:v>3.0130605778694695</c:v>
                </c:pt>
                <c:pt idx="18">
                  <c:v>1.4207274615757881</c:v>
                </c:pt>
                <c:pt idx="19">
                  <c:v>1.4691261896214363</c:v>
                </c:pt>
                <c:pt idx="20">
                  <c:v>4.5305006347284937</c:v>
                </c:pt>
                <c:pt idx="21">
                  <c:v>0.86868156164488575</c:v>
                </c:pt>
                <c:pt idx="22">
                  <c:v>2.1358677000481285</c:v>
                </c:pt>
                <c:pt idx="23">
                  <c:v>0.83879979959055362</c:v>
                </c:pt>
              </c:numCache>
            </c:numRef>
          </c:val>
        </c:ser>
        <c:ser>
          <c:idx val="1"/>
          <c:order val="1"/>
          <c:tx>
            <c:strRef>
              <c:f>'Ark1'!$C$1</c:f>
              <c:strCache>
                <c:ptCount val="1"/>
                <c:pt idx="0">
                  <c:v>For stor</c:v>
                </c:pt>
              </c:strCache>
            </c:strRef>
          </c:tx>
          <c:spPr>
            <a:solidFill>
              <a:srgbClr val="92D050"/>
            </a:solidFill>
          </c:spPr>
          <c:invertIfNegative val="0"/>
          <c:dLbls>
            <c:txPr>
              <a:bodyPr/>
              <a:lstStyle/>
              <a:p>
                <a:pPr algn="ctr">
                  <a:defRPr lang="nb-NO" sz="800" b="1" i="0" u="none" strike="noStrike" kern="1200" baseline="0">
                    <a:solidFill>
                      <a:srgbClr val="FFFFFF"/>
                    </a:solidFill>
                    <a:latin typeface="+mn-lt"/>
                    <a:ea typeface="+mn-ea"/>
                    <a:cs typeface="+mn-cs"/>
                  </a:defRPr>
                </a:pPr>
                <a:endParaRPr lang="nb-NO"/>
              </a:p>
            </c:txPr>
            <c:dLblPos val="ctr"/>
            <c:showLegendKey val="0"/>
            <c:showVal val="1"/>
            <c:showCatName val="0"/>
            <c:showSerName val="0"/>
            <c:showPercent val="0"/>
            <c:showBubbleSize val="0"/>
            <c:showLeaderLines val="0"/>
          </c:dLbls>
          <c:cat>
            <c:strRef>
              <c:f>'Ark1'!$A$2:$A$25</c:f>
              <c:strCache>
                <c:ptCount val="24"/>
                <c:pt idx="0">
                  <c:v>Kvinne</c:v>
                </c:pt>
                <c:pt idx="1">
                  <c:v>Mann</c:v>
                </c:pt>
                <c:pt idx="2">
                  <c:v>- 20 år</c:v>
                </c:pt>
                <c:pt idx="3">
                  <c:v>21-22 år</c:v>
                </c:pt>
                <c:pt idx="4">
                  <c:v>23-25 år</c:v>
                </c:pt>
                <c:pt idx="5">
                  <c:v>26-28 år</c:v>
                </c:pt>
                <c:pt idx="6">
                  <c:v>29 år +</c:v>
                </c:pt>
                <c:pt idx="7">
                  <c:v>Innflytter</c:v>
                </c:pt>
                <c:pt idx="8">
                  <c:v>Fra stedet</c:v>
                </c:pt>
                <c:pt idx="9">
                  <c:v>Gift/sambo</c:v>
                </c:pt>
                <c:pt idx="10">
                  <c:v>Kjæreste</c:v>
                </c:pt>
                <c:pt idx="11">
                  <c:v>Singel</c:v>
                </c:pt>
                <c:pt idx="12">
                  <c:v>Ikke barn</c:v>
                </c:pt>
                <c:pt idx="13">
                  <c:v>Barn</c:v>
                </c:pt>
                <c:pt idx="14">
                  <c:v>2-3 sem.</c:v>
                </c:pt>
                <c:pt idx="15">
                  <c:v>4-5 sem.</c:v>
                </c:pt>
                <c:pt idx="16">
                  <c:v>6-8 sem.</c:v>
                </c:pt>
                <c:pt idx="17">
                  <c:v>9+ sem.</c:v>
                </c:pt>
                <c:pt idx="18">
                  <c:v>Bachelor</c:v>
                </c:pt>
                <c:pt idx="19">
                  <c:v>Int.M/-prof</c:v>
                </c:pt>
                <c:pt idx="20">
                  <c:v>Master</c:v>
                </c:pt>
                <c:pt idx="21">
                  <c:v>Annet</c:v>
                </c:pt>
                <c:pt idx="22">
                  <c:v>Førstevalg</c:v>
                </c:pt>
                <c:pt idx="23">
                  <c:v>Ikke f.valg</c:v>
                </c:pt>
              </c:strCache>
            </c:strRef>
          </c:cat>
          <c:val>
            <c:numRef>
              <c:f>'Ark1'!$C$2:$C$25</c:f>
              <c:numCache>
                <c:formatCode>0</c:formatCode>
                <c:ptCount val="24"/>
                <c:pt idx="0">
                  <c:v>13.68756003581262</c:v>
                </c:pt>
                <c:pt idx="1">
                  <c:v>9.4041976750502023</c:v>
                </c:pt>
                <c:pt idx="2">
                  <c:v>6.6402780741433665</c:v>
                </c:pt>
                <c:pt idx="3">
                  <c:v>12.162781204216337</c:v>
                </c:pt>
                <c:pt idx="4">
                  <c:v>13.607325676359949</c:v>
                </c:pt>
                <c:pt idx="5">
                  <c:v>12.660266861289829</c:v>
                </c:pt>
                <c:pt idx="6">
                  <c:v>6.1964892104220244</c:v>
                </c:pt>
                <c:pt idx="7">
                  <c:v>12.344045047346302</c:v>
                </c:pt>
                <c:pt idx="8">
                  <c:v>8.3082225209629588</c:v>
                </c:pt>
                <c:pt idx="9">
                  <c:v>15.060590546943827</c:v>
                </c:pt>
                <c:pt idx="10">
                  <c:v>11.936021048277395</c:v>
                </c:pt>
                <c:pt idx="11">
                  <c:v>9.8169556946078398</c:v>
                </c:pt>
                <c:pt idx="12">
                  <c:v>11.823622599215149</c:v>
                </c:pt>
                <c:pt idx="13">
                  <c:v>7.1347975949425768</c:v>
                </c:pt>
                <c:pt idx="14">
                  <c:v>8.421380112776907</c:v>
                </c:pt>
                <c:pt idx="15">
                  <c:v>14.261479205185182</c:v>
                </c:pt>
                <c:pt idx="16">
                  <c:v>12.175584045187117</c:v>
                </c:pt>
                <c:pt idx="17">
                  <c:v>12.675312947189589</c:v>
                </c:pt>
                <c:pt idx="18">
                  <c:v>5.0080486471806447</c:v>
                </c:pt>
                <c:pt idx="19">
                  <c:v>15.549961046346931</c:v>
                </c:pt>
                <c:pt idx="20">
                  <c:v>10.502673772379557</c:v>
                </c:pt>
                <c:pt idx="21">
                  <c:v>4.5450126067271404</c:v>
                </c:pt>
                <c:pt idx="22">
                  <c:v>12.604455783879999</c:v>
                </c:pt>
                <c:pt idx="23">
                  <c:v>5.6798160480186297</c:v>
                </c:pt>
              </c:numCache>
            </c:numRef>
          </c:val>
        </c:ser>
        <c:ser>
          <c:idx val="2"/>
          <c:order val="2"/>
          <c:tx>
            <c:strRef>
              <c:f>'Ark1'!$D$1</c:f>
              <c:strCache>
                <c:ptCount val="1"/>
                <c:pt idx="0">
                  <c:v>Passe</c:v>
                </c:pt>
              </c:strCache>
            </c:strRef>
          </c:tx>
          <c:spPr>
            <a:solidFill>
              <a:srgbClr val="FFCC00"/>
            </a:solidFill>
          </c:spPr>
          <c:invertIfNegative val="0"/>
          <c:dLbls>
            <c:txPr>
              <a:bodyPr/>
              <a:lstStyle/>
              <a:p>
                <a:pPr algn="ctr">
                  <a:defRPr lang="nb-NO" sz="800" b="1" i="0" u="none" strike="noStrike" kern="1200" baseline="0">
                    <a:solidFill>
                      <a:schemeClr val="tx1"/>
                    </a:solidFill>
                    <a:latin typeface="+mn-lt"/>
                    <a:ea typeface="+mn-ea"/>
                    <a:cs typeface="+mn-cs"/>
                  </a:defRPr>
                </a:pPr>
                <a:endParaRPr lang="nb-NO"/>
              </a:p>
            </c:txPr>
            <c:dLblPos val="ctr"/>
            <c:showLegendKey val="0"/>
            <c:showVal val="1"/>
            <c:showCatName val="0"/>
            <c:showSerName val="0"/>
            <c:showPercent val="0"/>
            <c:showBubbleSize val="0"/>
            <c:showLeaderLines val="0"/>
          </c:dLbls>
          <c:cat>
            <c:strRef>
              <c:f>'Ark1'!$A$2:$A$25</c:f>
              <c:strCache>
                <c:ptCount val="24"/>
                <c:pt idx="0">
                  <c:v>Kvinne</c:v>
                </c:pt>
                <c:pt idx="1">
                  <c:v>Mann</c:v>
                </c:pt>
                <c:pt idx="2">
                  <c:v>- 20 år</c:v>
                </c:pt>
                <c:pt idx="3">
                  <c:v>21-22 år</c:v>
                </c:pt>
                <c:pt idx="4">
                  <c:v>23-25 år</c:v>
                </c:pt>
                <c:pt idx="5">
                  <c:v>26-28 år</c:v>
                </c:pt>
                <c:pt idx="6">
                  <c:v>29 år +</c:v>
                </c:pt>
                <c:pt idx="7">
                  <c:v>Innflytter</c:v>
                </c:pt>
                <c:pt idx="8">
                  <c:v>Fra stedet</c:v>
                </c:pt>
                <c:pt idx="9">
                  <c:v>Gift/sambo</c:v>
                </c:pt>
                <c:pt idx="10">
                  <c:v>Kjæreste</c:v>
                </c:pt>
                <c:pt idx="11">
                  <c:v>Singel</c:v>
                </c:pt>
                <c:pt idx="12">
                  <c:v>Ikke barn</c:v>
                </c:pt>
                <c:pt idx="13">
                  <c:v>Barn</c:v>
                </c:pt>
                <c:pt idx="14">
                  <c:v>2-3 sem.</c:v>
                </c:pt>
                <c:pt idx="15">
                  <c:v>4-5 sem.</c:v>
                </c:pt>
                <c:pt idx="16">
                  <c:v>6-8 sem.</c:v>
                </c:pt>
                <c:pt idx="17">
                  <c:v>9+ sem.</c:v>
                </c:pt>
                <c:pt idx="18">
                  <c:v>Bachelor</c:v>
                </c:pt>
                <c:pt idx="19">
                  <c:v>Int.M/-prof</c:v>
                </c:pt>
                <c:pt idx="20">
                  <c:v>Master</c:v>
                </c:pt>
                <c:pt idx="21">
                  <c:v>Annet</c:v>
                </c:pt>
                <c:pt idx="22">
                  <c:v>Førstevalg</c:v>
                </c:pt>
                <c:pt idx="23">
                  <c:v>Ikke f.valg</c:v>
                </c:pt>
              </c:strCache>
            </c:strRef>
          </c:cat>
          <c:val>
            <c:numRef>
              <c:f>'Ark1'!$D$2:$D$25</c:f>
              <c:numCache>
                <c:formatCode>0</c:formatCode>
                <c:ptCount val="24"/>
                <c:pt idx="0">
                  <c:v>61.216378480822655</c:v>
                </c:pt>
                <c:pt idx="1">
                  <c:v>54.57149930844858</c:v>
                </c:pt>
                <c:pt idx="2">
                  <c:v>63.522427137227034</c:v>
                </c:pt>
                <c:pt idx="3">
                  <c:v>55.783060126173282</c:v>
                </c:pt>
                <c:pt idx="4">
                  <c:v>58.093089979324361</c:v>
                </c:pt>
                <c:pt idx="5">
                  <c:v>59.183312635005201</c:v>
                </c:pt>
                <c:pt idx="6">
                  <c:v>53.064364475596193</c:v>
                </c:pt>
                <c:pt idx="7">
                  <c:v>58.082164789746855</c:v>
                </c:pt>
                <c:pt idx="8">
                  <c:v>58.460298833730782</c:v>
                </c:pt>
                <c:pt idx="9">
                  <c:v>58.943982936079657</c:v>
                </c:pt>
                <c:pt idx="10">
                  <c:v>59.473966720343313</c:v>
                </c:pt>
                <c:pt idx="11">
                  <c:v>57.316227974785043</c:v>
                </c:pt>
                <c:pt idx="12">
                  <c:v>57.786025616485297</c:v>
                </c:pt>
                <c:pt idx="13">
                  <c:v>73.583010031377029</c:v>
                </c:pt>
                <c:pt idx="14">
                  <c:v>56.430129322920834</c:v>
                </c:pt>
                <c:pt idx="15">
                  <c:v>60.05805841013882</c:v>
                </c:pt>
                <c:pt idx="16">
                  <c:v>57.151190300673932</c:v>
                </c:pt>
                <c:pt idx="17">
                  <c:v>58.807388932865258</c:v>
                </c:pt>
                <c:pt idx="18">
                  <c:v>58.611970805701745</c:v>
                </c:pt>
                <c:pt idx="19">
                  <c:v>58.181596774397626</c:v>
                </c:pt>
                <c:pt idx="20">
                  <c:v>58.239239953999821</c:v>
                </c:pt>
                <c:pt idx="21">
                  <c:v>56.147894625149704</c:v>
                </c:pt>
                <c:pt idx="22">
                  <c:v>59.450803990442083</c:v>
                </c:pt>
                <c:pt idx="23">
                  <c:v>53.444472832095848</c:v>
                </c:pt>
              </c:numCache>
            </c:numRef>
          </c:val>
        </c:ser>
        <c:ser>
          <c:idx val="3"/>
          <c:order val="3"/>
          <c:tx>
            <c:strRef>
              <c:f>'Ark1'!$E$1</c:f>
              <c:strCache>
                <c:ptCount val="1"/>
                <c:pt idx="0">
                  <c:v>For liten</c:v>
                </c:pt>
              </c:strCache>
            </c:strRef>
          </c:tx>
          <c:spPr>
            <a:solidFill>
              <a:schemeClr val="accent1"/>
            </a:solidFill>
          </c:spPr>
          <c:invertIfNegative val="0"/>
          <c:dLbls>
            <c:txPr>
              <a:bodyPr/>
              <a:lstStyle/>
              <a:p>
                <a:pPr algn="ctr">
                  <a:defRPr lang="nb-NO" sz="800" b="1" i="0" u="none" strike="noStrike" kern="1200" baseline="0">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dLbls>
          <c:cat>
            <c:strRef>
              <c:f>'Ark1'!$A$2:$A$25</c:f>
              <c:strCache>
                <c:ptCount val="24"/>
                <c:pt idx="0">
                  <c:v>Kvinne</c:v>
                </c:pt>
                <c:pt idx="1">
                  <c:v>Mann</c:v>
                </c:pt>
                <c:pt idx="2">
                  <c:v>- 20 år</c:v>
                </c:pt>
                <c:pt idx="3">
                  <c:v>21-22 år</c:v>
                </c:pt>
                <c:pt idx="4">
                  <c:v>23-25 år</c:v>
                </c:pt>
                <c:pt idx="5">
                  <c:v>26-28 år</c:v>
                </c:pt>
                <c:pt idx="6">
                  <c:v>29 år +</c:v>
                </c:pt>
                <c:pt idx="7">
                  <c:v>Innflytter</c:v>
                </c:pt>
                <c:pt idx="8">
                  <c:v>Fra stedet</c:v>
                </c:pt>
                <c:pt idx="9">
                  <c:v>Gift/sambo</c:v>
                </c:pt>
                <c:pt idx="10">
                  <c:v>Kjæreste</c:v>
                </c:pt>
                <c:pt idx="11">
                  <c:v>Singel</c:v>
                </c:pt>
                <c:pt idx="12">
                  <c:v>Ikke barn</c:v>
                </c:pt>
                <c:pt idx="13">
                  <c:v>Barn</c:v>
                </c:pt>
                <c:pt idx="14">
                  <c:v>2-3 sem.</c:v>
                </c:pt>
                <c:pt idx="15">
                  <c:v>4-5 sem.</c:v>
                </c:pt>
                <c:pt idx="16">
                  <c:v>6-8 sem.</c:v>
                </c:pt>
                <c:pt idx="17">
                  <c:v>9+ sem.</c:v>
                </c:pt>
                <c:pt idx="18">
                  <c:v>Bachelor</c:v>
                </c:pt>
                <c:pt idx="19">
                  <c:v>Int.M/-prof</c:v>
                </c:pt>
                <c:pt idx="20">
                  <c:v>Master</c:v>
                </c:pt>
                <c:pt idx="21">
                  <c:v>Annet</c:v>
                </c:pt>
                <c:pt idx="22">
                  <c:v>Førstevalg</c:v>
                </c:pt>
                <c:pt idx="23">
                  <c:v>Ikke f.valg</c:v>
                </c:pt>
              </c:strCache>
            </c:strRef>
          </c:cat>
          <c:val>
            <c:numRef>
              <c:f>'Ark1'!$E$2:$E$25</c:f>
              <c:numCache>
                <c:formatCode>0</c:formatCode>
                <c:ptCount val="24"/>
                <c:pt idx="0">
                  <c:v>19.674772885368938</c:v>
                </c:pt>
                <c:pt idx="1">
                  <c:v>27.420011950676077</c:v>
                </c:pt>
                <c:pt idx="2">
                  <c:v>22.40705880517789</c:v>
                </c:pt>
                <c:pt idx="3">
                  <c:v>25.005774570886018</c:v>
                </c:pt>
                <c:pt idx="4">
                  <c:v>23.618929931401141</c:v>
                </c:pt>
                <c:pt idx="5">
                  <c:v>15.74750001471447</c:v>
                </c:pt>
                <c:pt idx="6">
                  <c:v>33.753933902664556</c:v>
                </c:pt>
                <c:pt idx="7">
                  <c:v>23.08197686330675</c:v>
                </c:pt>
                <c:pt idx="8">
                  <c:v>25.126750895706333</c:v>
                </c:pt>
                <c:pt idx="9">
                  <c:v>19.927385672274117</c:v>
                </c:pt>
                <c:pt idx="10">
                  <c:v>23.554792037376444</c:v>
                </c:pt>
                <c:pt idx="11">
                  <c:v>24.602841023079364</c:v>
                </c:pt>
                <c:pt idx="12">
                  <c:v>23.447884386252507</c:v>
                </c:pt>
                <c:pt idx="13">
                  <c:v>14.682030593896672</c:v>
                </c:pt>
                <c:pt idx="14">
                  <c:v>26.776488980226596</c:v>
                </c:pt>
                <c:pt idx="15">
                  <c:v>20.078485297962928</c:v>
                </c:pt>
                <c:pt idx="16">
                  <c:v>25.600216811011862</c:v>
                </c:pt>
                <c:pt idx="17">
                  <c:v>19.643395077862849</c:v>
                </c:pt>
                <c:pt idx="18">
                  <c:v>27.077364345411794</c:v>
                </c:pt>
                <c:pt idx="19">
                  <c:v>21.018509119867996</c:v>
                </c:pt>
                <c:pt idx="20">
                  <c:v>22.271780203242468</c:v>
                </c:pt>
                <c:pt idx="21">
                  <c:v>31.704072388883638</c:v>
                </c:pt>
                <c:pt idx="22">
                  <c:v>21.493531961225941</c:v>
                </c:pt>
                <c:pt idx="23">
                  <c:v>32.651697894926585</c:v>
                </c:pt>
              </c:numCache>
            </c:numRef>
          </c:val>
        </c:ser>
        <c:ser>
          <c:idx val="4"/>
          <c:order val="4"/>
          <c:tx>
            <c:strRef>
              <c:f>'Ark1'!$F$1</c:f>
              <c:strCache>
                <c:ptCount val="1"/>
                <c:pt idx="0">
                  <c:v>Alt for liten</c:v>
                </c:pt>
              </c:strCache>
            </c:strRef>
          </c:tx>
          <c:spPr>
            <a:solidFill>
              <a:srgbClr val="FF0000"/>
            </a:solidFill>
          </c:spPr>
          <c:invertIfNegative val="0"/>
          <c:dLbls>
            <c:txPr>
              <a:bodyPr/>
              <a:lstStyle/>
              <a:p>
                <a:pPr algn="ctr">
                  <a:defRPr lang="nb-NO" sz="800" b="1" i="0" u="none" strike="noStrike" kern="1200" baseline="0">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dLbls>
          <c:cat>
            <c:strRef>
              <c:f>'Ark1'!$A$2:$A$25</c:f>
              <c:strCache>
                <c:ptCount val="24"/>
                <c:pt idx="0">
                  <c:v>Kvinne</c:v>
                </c:pt>
                <c:pt idx="1">
                  <c:v>Mann</c:v>
                </c:pt>
                <c:pt idx="2">
                  <c:v>- 20 år</c:v>
                </c:pt>
                <c:pt idx="3">
                  <c:v>21-22 år</c:v>
                </c:pt>
                <c:pt idx="4">
                  <c:v>23-25 år</c:v>
                </c:pt>
                <c:pt idx="5">
                  <c:v>26-28 år</c:v>
                </c:pt>
                <c:pt idx="6">
                  <c:v>29 år +</c:v>
                </c:pt>
                <c:pt idx="7">
                  <c:v>Innflytter</c:v>
                </c:pt>
                <c:pt idx="8">
                  <c:v>Fra stedet</c:v>
                </c:pt>
                <c:pt idx="9">
                  <c:v>Gift/sambo</c:v>
                </c:pt>
                <c:pt idx="10">
                  <c:v>Kjæreste</c:v>
                </c:pt>
                <c:pt idx="11">
                  <c:v>Singel</c:v>
                </c:pt>
                <c:pt idx="12">
                  <c:v>Ikke barn</c:v>
                </c:pt>
                <c:pt idx="13">
                  <c:v>Barn</c:v>
                </c:pt>
                <c:pt idx="14">
                  <c:v>2-3 sem.</c:v>
                </c:pt>
                <c:pt idx="15">
                  <c:v>4-5 sem.</c:v>
                </c:pt>
                <c:pt idx="16">
                  <c:v>6-8 sem.</c:v>
                </c:pt>
                <c:pt idx="17">
                  <c:v>9+ sem.</c:v>
                </c:pt>
                <c:pt idx="18">
                  <c:v>Bachelor</c:v>
                </c:pt>
                <c:pt idx="19">
                  <c:v>Int.M/-prof</c:v>
                </c:pt>
                <c:pt idx="20">
                  <c:v>Master</c:v>
                </c:pt>
                <c:pt idx="21">
                  <c:v>Annet</c:v>
                </c:pt>
                <c:pt idx="22">
                  <c:v>Førstevalg</c:v>
                </c:pt>
                <c:pt idx="23">
                  <c:v>Ikke f.valg</c:v>
                </c:pt>
              </c:strCache>
            </c:strRef>
          </c:cat>
          <c:val>
            <c:numRef>
              <c:f>'Ark1'!$F$2:$F$25</c:f>
              <c:numCache>
                <c:formatCode>0</c:formatCode>
                <c:ptCount val="24"/>
                <c:pt idx="0">
                  <c:v>3.3317118330088289</c:v>
                </c:pt>
                <c:pt idx="1">
                  <c:v>6.9176617728786143</c:v>
                </c:pt>
                <c:pt idx="2">
                  <c:v>6.5914619110937824</c:v>
                </c:pt>
                <c:pt idx="3">
                  <c:v>5.744091086516427</c:v>
                </c:pt>
                <c:pt idx="4">
                  <c:v>3.12819775447542</c:v>
                </c:pt>
                <c:pt idx="5">
                  <c:v>7.0477748806658083</c:v>
                </c:pt>
                <c:pt idx="6">
                  <c:v>4.2099946382363678</c:v>
                </c:pt>
                <c:pt idx="7">
                  <c:v>4.7340432567230453</c:v>
                </c:pt>
                <c:pt idx="8">
                  <c:v>6.6039723823572167</c:v>
                </c:pt>
                <c:pt idx="9">
                  <c:v>2.533045139354928</c:v>
                </c:pt>
                <c:pt idx="10">
                  <c:v>4.1047642594919722</c:v>
                </c:pt>
                <c:pt idx="11">
                  <c:v>6.8745469707233706</c:v>
                </c:pt>
                <c:pt idx="12">
                  <c:v>4.9930107600570262</c:v>
                </c:pt>
                <c:pt idx="13">
                  <c:v>4.6001617797837087</c:v>
                </c:pt>
                <c:pt idx="14">
                  <c:v>7.1660545553137212</c:v>
                </c:pt>
                <c:pt idx="15">
                  <c:v>3.9282565584714484</c:v>
                </c:pt>
                <c:pt idx="16">
                  <c:v>3.1866067082120821</c:v>
                </c:pt>
                <c:pt idx="17">
                  <c:v>5.8608424642125208</c:v>
                </c:pt>
                <c:pt idx="18">
                  <c:v>7.8818887401297459</c:v>
                </c:pt>
                <c:pt idx="19">
                  <c:v>3.7808068697661708</c:v>
                </c:pt>
                <c:pt idx="20">
                  <c:v>4.455805435649717</c:v>
                </c:pt>
                <c:pt idx="21">
                  <c:v>6.7343388175946348</c:v>
                </c:pt>
                <c:pt idx="22">
                  <c:v>4.3153405644049752</c:v>
                </c:pt>
                <c:pt idx="23">
                  <c:v>7.3852134253683062</c:v>
                </c:pt>
              </c:numCache>
            </c:numRef>
          </c:val>
        </c:ser>
        <c:dLbls>
          <c:showLegendKey val="0"/>
          <c:showVal val="0"/>
          <c:showCatName val="0"/>
          <c:showSerName val="0"/>
          <c:showPercent val="0"/>
          <c:showBubbleSize val="0"/>
        </c:dLbls>
        <c:gapWidth val="51"/>
        <c:overlap val="100"/>
        <c:axId val="243150848"/>
        <c:axId val="243152384"/>
      </c:barChart>
      <c:catAx>
        <c:axId val="243150848"/>
        <c:scaling>
          <c:orientation val="maxMin"/>
        </c:scaling>
        <c:delete val="0"/>
        <c:axPos val="l"/>
        <c:majorTickMark val="out"/>
        <c:minorTickMark val="none"/>
        <c:tickLblPos val="nextTo"/>
        <c:txPr>
          <a:bodyPr/>
          <a:lstStyle/>
          <a:p>
            <a:pPr>
              <a:defRPr sz="900"/>
            </a:pPr>
            <a:endParaRPr lang="nb-NO"/>
          </a:p>
        </c:txPr>
        <c:crossAx val="243152384"/>
        <c:crosses val="autoZero"/>
        <c:auto val="1"/>
        <c:lblAlgn val="ctr"/>
        <c:lblOffset val="100"/>
        <c:noMultiLvlLbl val="0"/>
      </c:catAx>
      <c:valAx>
        <c:axId val="243152384"/>
        <c:scaling>
          <c:orientation val="minMax"/>
          <c:max val="100"/>
          <c:min val="0"/>
        </c:scaling>
        <c:delete val="0"/>
        <c:axPos val="t"/>
        <c:numFmt formatCode="0" sourceLinked="1"/>
        <c:majorTickMark val="out"/>
        <c:minorTickMark val="none"/>
        <c:tickLblPos val="nextTo"/>
        <c:txPr>
          <a:bodyPr/>
          <a:lstStyle/>
          <a:p>
            <a:pPr>
              <a:defRPr sz="800"/>
            </a:pPr>
            <a:endParaRPr lang="nb-NO"/>
          </a:p>
        </c:txPr>
        <c:crossAx val="243150848"/>
        <c:crosses val="autoZero"/>
        <c:crossBetween val="between"/>
        <c:majorUnit val="20"/>
        <c:minorUnit val="20"/>
      </c:valAx>
    </c:plotArea>
    <c:legend>
      <c:legendPos val="b"/>
      <c:layout>
        <c:manualLayout>
          <c:xMode val="edge"/>
          <c:yMode val="edge"/>
          <c:x val="4.5875046805498983E-2"/>
          <c:y val="0.9220173056443024"/>
          <c:w val="0.90412510749834374"/>
          <c:h val="5.7695154419595315E-2"/>
        </c:manualLayout>
      </c:layout>
      <c:overlay val="0"/>
      <c:txPr>
        <a:bodyPr/>
        <a:lstStyle/>
        <a:p>
          <a:pPr>
            <a:defRPr sz="1000"/>
          </a:pPr>
          <a:endParaRPr lang="nb-NO"/>
        </a:p>
      </c:txPr>
    </c:legend>
    <c:plotVisOnly val="1"/>
    <c:dispBlanksAs val="gap"/>
    <c:showDLblsOverMax val="0"/>
  </c:chart>
  <c:txPr>
    <a:bodyPr/>
    <a:lstStyle/>
    <a:p>
      <a:pPr>
        <a:defRPr sz="1800"/>
      </a:pPr>
      <a:endParaRPr lang="nb-NO"/>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pPr>
            <a:r>
              <a:rPr lang="nb-NO" sz="1000" b="1" i="0" baseline="0" dirty="0" smtClean="0">
                <a:effectLst/>
              </a:rPr>
              <a:t>Hvor mange timer bruker du på … ?</a:t>
            </a:r>
            <a:endParaRPr lang="nb-NO" sz="1000" dirty="0">
              <a:effectLst/>
            </a:endParaRPr>
          </a:p>
        </c:rich>
      </c:tx>
      <c:layout>
        <c:manualLayout>
          <c:xMode val="edge"/>
          <c:yMode val="edge"/>
          <c:x val="0.24648372403066326"/>
          <c:y val="4.4092323075213866E-2"/>
        </c:manualLayout>
      </c:layout>
      <c:overlay val="1"/>
    </c:title>
    <c:autoTitleDeleted val="0"/>
    <c:plotArea>
      <c:layout>
        <c:manualLayout>
          <c:layoutTarget val="inner"/>
          <c:xMode val="edge"/>
          <c:yMode val="edge"/>
          <c:x val="0.17956676509186351"/>
          <c:y val="0.13539961203141171"/>
          <c:w val="0.7679854002624672"/>
          <c:h val="0.82454745525350981"/>
        </c:manualLayout>
      </c:layout>
      <c:barChart>
        <c:barDir val="bar"/>
        <c:grouping val="stacked"/>
        <c:varyColors val="0"/>
        <c:ser>
          <c:idx val="0"/>
          <c:order val="0"/>
          <c:tx>
            <c:strRef>
              <c:f>'Ark1'!$B$1</c:f>
              <c:strCache>
                <c:ptCount val="1"/>
                <c:pt idx="0">
                  <c:v>Organisert undervisning</c:v>
                </c:pt>
              </c:strCache>
            </c:strRef>
          </c:tx>
          <c:spPr>
            <a:solidFill>
              <a:schemeClr val="accent4">
                <a:lumMod val="60000"/>
                <a:lumOff val="40000"/>
              </a:schemeClr>
            </a:solidFill>
          </c:spPr>
          <c:invertIfNegative val="0"/>
          <c:dLbls>
            <c:txPr>
              <a:bodyPr/>
              <a:lstStyle/>
              <a:p>
                <a:pPr>
                  <a:defRPr sz="800" b="1">
                    <a:solidFill>
                      <a:schemeClr val="tx1"/>
                    </a:solidFill>
                  </a:defRPr>
                </a:pPr>
                <a:endParaRPr lang="nb-NO"/>
              </a:p>
            </c:txPr>
            <c:showLegendKey val="0"/>
            <c:showVal val="1"/>
            <c:showCatName val="0"/>
            <c:showSerName val="0"/>
            <c:showPercent val="0"/>
            <c:showBubbleSize val="0"/>
            <c:showLeaderLines val="0"/>
          </c:dLbls>
          <c:cat>
            <c:strRef>
              <c:f>'Ark1'!$A$2:$A$12</c:f>
              <c:strCache>
                <c:ptCount val="11"/>
                <c:pt idx="0">
                  <c:v>Totalt</c:v>
                </c:pt>
                <c:pt idx="1">
                  <c:v>Universitet</c:v>
                </c:pt>
                <c:pt idx="2">
                  <c:v>Høgskoler</c:v>
                </c:pt>
                <c:pt idx="4">
                  <c:v>UiO</c:v>
                </c:pt>
                <c:pt idx="5">
                  <c:v>NTNU</c:v>
                </c:pt>
                <c:pt idx="6">
                  <c:v>UiS</c:v>
                </c:pt>
                <c:pt idx="7">
                  <c:v>UMB</c:v>
                </c:pt>
                <c:pt idx="8">
                  <c:v>HiH</c:v>
                </c:pt>
                <c:pt idx="9">
                  <c:v>HiNesna</c:v>
                </c:pt>
                <c:pt idx="10">
                  <c:v>Haraldspl.</c:v>
                </c:pt>
              </c:strCache>
            </c:strRef>
          </c:cat>
          <c:val>
            <c:numRef>
              <c:f>'Ark1'!$B$2:$B$12</c:f>
              <c:numCache>
                <c:formatCode>0</c:formatCode>
                <c:ptCount val="11"/>
                <c:pt idx="0">
                  <c:v>11.705096019902442</c:v>
                </c:pt>
                <c:pt idx="1">
                  <c:v>12</c:v>
                </c:pt>
                <c:pt idx="2">
                  <c:v>19</c:v>
                </c:pt>
                <c:pt idx="4">
                  <c:v>9.8530978069805517</c:v>
                </c:pt>
                <c:pt idx="5">
                  <c:v>12.060761224647589</c:v>
                </c:pt>
                <c:pt idx="6">
                  <c:v>12.765692557175969</c:v>
                </c:pt>
                <c:pt idx="7">
                  <c:v>14.741986071435576</c:v>
                </c:pt>
                <c:pt idx="8">
                  <c:v>17.950083693876731</c:v>
                </c:pt>
                <c:pt idx="9">
                  <c:v>21.916447355204202</c:v>
                </c:pt>
                <c:pt idx="10">
                  <c:v>20.747102392274648</c:v>
                </c:pt>
              </c:numCache>
            </c:numRef>
          </c:val>
        </c:ser>
        <c:ser>
          <c:idx val="1"/>
          <c:order val="1"/>
          <c:tx>
            <c:strRef>
              <c:f>'Ark1'!$C$1</c:f>
              <c:strCache>
                <c:ptCount val="1"/>
                <c:pt idx="0">
                  <c:v>Selvstudier</c:v>
                </c:pt>
              </c:strCache>
            </c:strRef>
          </c:tx>
          <c:spPr>
            <a:solidFill>
              <a:srgbClr val="00B050"/>
            </a:solidFill>
          </c:spPr>
          <c:invertIfNegative val="0"/>
          <c:dLbls>
            <c:txPr>
              <a:bodyPr/>
              <a:lstStyle/>
              <a:p>
                <a:pPr algn="ctr">
                  <a:defRPr lang="nb-NO" sz="800" b="1"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dLbls>
          <c:cat>
            <c:strRef>
              <c:f>'Ark1'!$A$2:$A$12</c:f>
              <c:strCache>
                <c:ptCount val="11"/>
                <c:pt idx="0">
                  <c:v>Totalt</c:v>
                </c:pt>
                <c:pt idx="1">
                  <c:v>Universitet</c:v>
                </c:pt>
                <c:pt idx="2">
                  <c:v>Høgskoler</c:v>
                </c:pt>
                <c:pt idx="4">
                  <c:v>UiO</c:v>
                </c:pt>
                <c:pt idx="5">
                  <c:v>NTNU</c:v>
                </c:pt>
                <c:pt idx="6">
                  <c:v>UiS</c:v>
                </c:pt>
                <c:pt idx="7">
                  <c:v>UMB</c:v>
                </c:pt>
                <c:pt idx="8">
                  <c:v>HiH</c:v>
                </c:pt>
                <c:pt idx="9">
                  <c:v>HiNesna</c:v>
                </c:pt>
                <c:pt idx="10">
                  <c:v>Haraldspl.</c:v>
                </c:pt>
              </c:strCache>
            </c:strRef>
          </c:cat>
          <c:val>
            <c:numRef>
              <c:f>'Ark1'!$C$2:$C$12</c:f>
              <c:numCache>
                <c:formatCode>0</c:formatCode>
                <c:ptCount val="11"/>
                <c:pt idx="0">
                  <c:v>19.147289851892975</c:v>
                </c:pt>
                <c:pt idx="1">
                  <c:v>19</c:v>
                </c:pt>
                <c:pt idx="2">
                  <c:v>10</c:v>
                </c:pt>
                <c:pt idx="4">
                  <c:v>20.721893113810054</c:v>
                </c:pt>
                <c:pt idx="5">
                  <c:v>20.437121117067178</c:v>
                </c:pt>
                <c:pt idx="6">
                  <c:v>13.300892145299811</c:v>
                </c:pt>
                <c:pt idx="7">
                  <c:v>17.452204112343221</c:v>
                </c:pt>
                <c:pt idx="8">
                  <c:v>10.024447038773275</c:v>
                </c:pt>
                <c:pt idx="9">
                  <c:v>12.84866504610563</c:v>
                </c:pt>
                <c:pt idx="10">
                  <c:v>9.9785646391693863</c:v>
                </c:pt>
              </c:numCache>
            </c:numRef>
          </c:val>
        </c:ser>
        <c:dLbls>
          <c:showLegendKey val="0"/>
          <c:showVal val="0"/>
          <c:showCatName val="0"/>
          <c:showSerName val="0"/>
          <c:showPercent val="0"/>
          <c:showBubbleSize val="0"/>
        </c:dLbls>
        <c:gapWidth val="50"/>
        <c:overlap val="100"/>
        <c:axId val="243478528"/>
        <c:axId val="243480064"/>
      </c:barChart>
      <c:catAx>
        <c:axId val="243478528"/>
        <c:scaling>
          <c:orientation val="maxMin"/>
        </c:scaling>
        <c:delete val="0"/>
        <c:axPos val="l"/>
        <c:majorTickMark val="out"/>
        <c:minorTickMark val="none"/>
        <c:tickLblPos val="nextTo"/>
        <c:txPr>
          <a:bodyPr/>
          <a:lstStyle/>
          <a:p>
            <a:pPr>
              <a:defRPr sz="1000"/>
            </a:pPr>
            <a:endParaRPr lang="nb-NO"/>
          </a:p>
        </c:txPr>
        <c:crossAx val="243480064"/>
        <c:crosses val="autoZero"/>
        <c:auto val="1"/>
        <c:lblAlgn val="ctr"/>
        <c:lblOffset val="100"/>
        <c:noMultiLvlLbl val="0"/>
      </c:catAx>
      <c:valAx>
        <c:axId val="243480064"/>
        <c:scaling>
          <c:orientation val="minMax"/>
          <c:max val="40"/>
          <c:min val="0"/>
        </c:scaling>
        <c:delete val="0"/>
        <c:axPos val="t"/>
        <c:minorGridlines>
          <c:spPr>
            <a:ln>
              <a:solidFill>
                <a:schemeClr val="bg1">
                  <a:lumMod val="95000"/>
                </a:schemeClr>
              </a:solidFill>
            </a:ln>
          </c:spPr>
        </c:minorGridlines>
        <c:numFmt formatCode="0" sourceLinked="1"/>
        <c:majorTickMark val="out"/>
        <c:minorTickMark val="none"/>
        <c:tickLblPos val="nextTo"/>
        <c:txPr>
          <a:bodyPr/>
          <a:lstStyle/>
          <a:p>
            <a:pPr>
              <a:defRPr sz="800"/>
            </a:pPr>
            <a:endParaRPr lang="nb-NO"/>
          </a:p>
        </c:txPr>
        <c:crossAx val="243478528"/>
        <c:crosses val="autoZero"/>
        <c:crossBetween val="between"/>
        <c:majorUnit val="10"/>
        <c:minorUnit val="10"/>
      </c:valAx>
    </c:plotArea>
    <c:legend>
      <c:legendPos val="r"/>
      <c:layout>
        <c:manualLayout>
          <c:xMode val="edge"/>
          <c:yMode val="edge"/>
          <c:x val="0.2135179424508388"/>
          <c:y val="0.37192413562235777"/>
          <c:w val="0.68359997037366216"/>
          <c:h val="5.1934653459557126E-2"/>
        </c:manualLayout>
      </c:layout>
      <c:overlay val="0"/>
      <c:txPr>
        <a:bodyPr/>
        <a:lstStyle/>
        <a:p>
          <a:pPr>
            <a:defRPr sz="10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pPr>
            <a:r>
              <a:rPr lang="nb-NO" sz="1000" b="1" i="0" baseline="0" dirty="0" smtClean="0">
                <a:effectLst/>
              </a:rPr>
              <a:t>Hvor mange timer bruker du på … ?</a:t>
            </a:r>
            <a:endParaRPr lang="nb-NO" sz="1000" dirty="0">
              <a:effectLst/>
            </a:endParaRPr>
          </a:p>
        </c:rich>
      </c:tx>
      <c:layout>
        <c:manualLayout>
          <c:xMode val="edge"/>
          <c:yMode val="edge"/>
          <c:x val="0.24648372403066326"/>
          <c:y val="4.4092323075213866E-2"/>
        </c:manualLayout>
      </c:layout>
      <c:overlay val="1"/>
    </c:title>
    <c:autoTitleDeleted val="0"/>
    <c:plotArea>
      <c:layout>
        <c:manualLayout>
          <c:layoutTarget val="inner"/>
          <c:xMode val="edge"/>
          <c:yMode val="edge"/>
          <c:x val="0.17956676509186351"/>
          <c:y val="0.13539961203141171"/>
          <c:w val="0.7679854002624672"/>
          <c:h val="0.75058073074624199"/>
        </c:manualLayout>
      </c:layout>
      <c:barChart>
        <c:barDir val="bar"/>
        <c:grouping val="stacked"/>
        <c:varyColors val="0"/>
        <c:ser>
          <c:idx val="0"/>
          <c:order val="0"/>
          <c:tx>
            <c:strRef>
              <c:f>'Ark1'!$B$1</c:f>
              <c:strCache>
                <c:ptCount val="1"/>
                <c:pt idx="0">
                  <c:v>Organisert undervisning</c:v>
                </c:pt>
              </c:strCache>
            </c:strRef>
          </c:tx>
          <c:spPr>
            <a:solidFill>
              <a:schemeClr val="accent4">
                <a:lumMod val="60000"/>
                <a:lumOff val="40000"/>
              </a:schemeClr>
            </a:solidFill>
          </c:spPr>
          <c:invertIfNegative val="0"/>
          <c:dLbls>
            <c:txPr>
              <a:bodyPr/>
              <a:lstStyle/>
              <a:p>
                <a:pPr>
                  <a:defRPr sz="800" b="1">
                    <a:solidFill>
                      <a:schemeClr val="tx1"/>
                    </a:solidFill>
                  </a:defRPr>
                </a:pPr>
                <a:endParaRPr lang="nb-NO"/>
              </a:p>
            </c:txPr>
            <c:showLegendKey val="0"/>
            <c:showVal val="1"/>
            <c:showCatName val="0"/>
            <c:showSerName val="0"/>
            <c:showPercent val="0"/>
            <c:showBubbleSize val="0"/>
            <c:showLeaderLines val="0"/>
          </c:dLbls>
          <c:cat>
            <c:strRef>
              <c:f>'Ark1'!$A$2:$A$8</c:f>
              <c:strCache>
                <c:ptCount val="7"/>
                <c:pt idx="0">
                  <c:v>AB</c:v>
                </c:pt>
                <c:pt idx="1">
                  <c:v>DMF</c:v>
                </c:pt>
                <c:pt idx="2">
                  <c:v>HF</c:v>
                </c:pt>
                <c:pt idx="3">
                  <c:v>IME</c:v>
                </c:pt>
                <c:pt idx="4">
                  <c:v>IVT</c:v>
                </c:pt>
                <c:pt idx="5">
                  <c:v>NT</c:v>
                </c:pt>
                <c:pt idx="6">
                  <c:v>SVT</c:v>
                </c:pt>
              </c:strCache>
            </c:strRef>
          </c:cat>
          <c:val>
            <c:numRef>
              <c:f>'Ark1'!$B$2:$B$8</c:f>
              <c:numCache>
                <c:formatCode>0</c:formatCode>
                <c:ptCount val="7"/>
                <c:pt idx="0">
                  <c:v>7.4075010425354479</c:v>
                </c:pt>
                <c:pt idx="1">
                  <c:v>20.600824489275922</c:v>
                </c:pt>
                <c:pt idx="2">
                  <c:v>8.4320213375608368</c:v>
                </c:pt>
                <c:pt idx="3">
                  <c:v>15.177530946627785</c:v>
                </c:pt>
                <c:pt idx="4">
                  <c:v>13.49118412058162</c:v>
                </c:pt>
                <c:pt idx="5">
                  <c:v>14.437283841428149</c:v>
                </c:pt>
                <c:pt idx="6">
                  <c:v>9.2737431184888877</c:v>
                </c:pt>
              </c:numCache>
            </c:numRef>
          </c:val>
        </c:ser>
        <c:ser>
          <c:idx val="1"/>
          <c:order val="1"/>
          <c:tx>
            <c:strRef>
              <c:f>'Ark1'!$C$1</c:f>
              <c:strCache>
                <c:ptCount val="1"/>
                <c:pt idx="0">
                  <c:v>Selvstudier</c:v>
                </c:pt>
              </c:strCache>
            </c:strRef>
          </c:tx>
          <c:spPr>
            <a:solidFill>
              <a:srgbClr val="00B050"/>
            </a:solidFill>
          </c:spPr>
          <c:invertIfNegative val="0"/>
          <c:dLbls>
            <c:txPr>
              <a:bodyPr/>
              <a:lstStyle/>
              <a:p>
                <a:pPr algn="ctr">
                  <a:defRPr lang="nb-NO" sz="800" b="1"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dLbls>
          <c:cat>
            <c:strRef>
              <c:f>'Ark1'!$A$2:$A$8</c:f>
              <c:strCache>
                <c:ptCount val="7"/>
                <c:pt idx="0">
                  <c:v>AB</c:v>
                </c:pt>
                <c:pt idx="1">
                  <c:v>DMF</c:v>
                </c:pt>
                <c:pt idx="2">
                  <c:v>HF</c:v>
                </c:pt>
                <c:pt idx="3">
                  <c:v>IME</c:v>
                </c:pt>
                <c:pt idx="4">
                  <c:v>IVT</c:v>
                </c:pt>
                <c:pt idx="5">
                  <c:v>NT</c:v>
                </c:pt>
                <c:pt idx="6">
                  <c:v>SVT</c:v>
                </c:pt>
              </c:strCache>
            </c:strRef>
          </c:cat>
          <c:val>
            <c:numRef>
              <c:f>'Ark1'!$C$2:$C$8</c:f>
              <c:numCache>
                <c:formatCode>0</c:formatCode>
                <c:ptCount val="7"/>
                <c:pt idx="0">
                  <c:v>30.644293747932537</c:v>
                </c:pt>
                <c:pt idx="1">
                  <c:v>17.744839076929857</c:v>
                </c:pt>
                <c:pt idx="2">
                  <c:v>16.643556501022086</c:v>
                </c:pt>
                <c:pt idx="3">
                  <c:v>20.018104151841879</c:v>
                </c:pt>
                <c:pt idx="4">
                  <c:v>24.129974960256053</c:v>
                </c:pt>
                <c:pt idx="5">
                  <c:v>22.317634892881681</c:v>
                </c:pt>
                <c:pt idx="6">
                  <c:v>19.235638893682168</c:v>
                </c:pt>
              </c:numCache>
            </c:numRef>
          </c:val>
        </c:ser>
        <c:dLbls>
          <c:showLegendKey val="0"/>
          <c:showVal val="0"/>
          <c:showCatName val="0"/>
          <c:showSerName val="0"/>
          <c:showPercent val="0"/>
          <c:showBubbleSize val="0"/>
        </c:dLbls>
        <c:gapWidth val="50"/>
        <c:overlap val="100"/>
        <c:axId val="244864896"/>
        <c:axId val="244866432"/>
      </c:barChart>
      <c:catAx>
        <c:axId val="244864896"/>
        <c:scaling>
          <c:orientation val="maxMin"/>
        </c:scaling>
        <c:delete val="0"/>
        <c:axPos val="l"/>
        <c:majorTickMark val="out"/>
        <c:minorTickMark val="none"/>
        <c:tickLblPos val="nextTo"/>
        <c:txPr>
          <a:bodyPr/>
          <a:lstStyle/>
          <a:p>
            <a:pPr>
              <a:defRPr sz="1000"/>
            </a:pPr>
            <a:endParaRPr lang="nb-NO"/>
          </a:p>
        </c:txPr>
        <c:crossAx val="244866432"/>
        <c:crosses val="autoZero"/>
        <c:auto val="1"/>
        <c:lblAlgn val="ctr"/>
        <c:lblOffset val="100"/>
        <c:noMultiLvlLbl val="0"/>
      </c:catAx>
      <c:valAx>
        <c:axId val="244866432"/>
        <c:scaling>
          <c:orientation val="minMax"/>
          <c:max val="40"/>
          <c:min val="0"/>
        </c:scaling>
        <c:delete val="0"/>
        <c:axPos val="t"/>
        <c:minorGridlines>
          <c:spPr>
            <a:ln>
              <a:solidFill>
                <a:schemeClr val="bg1">
                  <a:lumMod val="95000"/>
                </a:schemeClr>
              </a:solidFill>
            </a:ln>
          </c:spPr>
        </c:minorGridlines>
        <c:numFmt formatCode="0" sourceLinked="1"/>
        <c:majorTickMark val="out"/>
        <c:minorTickMark val="none"/>
        <c:tickLblPos val="nextTo"/>
        <c:txPr>
          <a:bodyPr/>
          <a:lstStyle/>
          <a:p>
            <a:pPr>
              <a:defRPr sz="800"/>
            </a:pPr>
            <a:endParaRPr lang="nb-NO"/>
          </a:p>
        </c:txPr>
        <c:crossAx val="244864896"/>
        <c:crosses val="autoZero"/>
        <c:crossBetween val="between"/>
        <c:majorUnit val="10"/>
        <c:minorUnit val="10"/>
      </c:valAx>
    </c:plotArea>
    <c:legend>
      <c:legendPos val="r"/>
      <c:layout>
        <c:manualLayout>
          <c:xMode val="edge"/>
          <c:yMode val="edge"/>
          <c:x val="0.18118357219568196"/>
          <c:y val="0.90398212023253699"/>
          <c:w val="0.68359997037366216"/>
          <c:h val="5.1934653459557126E-2"/>
        </c:manualLayout>
      </c:layout>
      <c:overlay val="0"/>
      <c:txPr>
        <a:bodyPr/>
        <a:lstStyle/>
        <a:p>
          <a:pPr>
            <a:defRPr sz="10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pPr>
            <a:r>
              <a:rPr lang="nb-NO" sz="1000" b="1" i="0" baseline="0" dirty="0" smtClean="0">
                <a:effectLst/>
              </a:rPr>
              <a:t>Hvor mange timer bruker du på … ?</a:t>
            </a:r>
            <a:endParaRPr lang="nb-NO" sz="1000" dirty="0">
              <a:effectLst/>
            </a:endParaRPr>
          </a:p>
        </c:rich>
      </c:tx>
      <c:layout>
        <c:manualLayout>
          <c:xMode val="edge"/>
          <c:yMode val="edge"/>
          <c:x val="0.24354423582564899"/>
          <c:y val="1.2597806592918247E-2"/>
        </c:manualLayout>
      </c:layout>
      <c:overlay val="1"/>
    </c:title>
    <c:autoTitleDeleted val="0"/>
    <c:plotArea>
      <c:layout>
        <c:manualLayout>
          <c:layoutTarget val="inner"/>
          <c:xMode val="edge"/>
          <c:yMode val="edge"/>
          <c:x val="0.19132480650298114"/>
          <c:y val="0.11860256267822093"/>
          <c:w val="0.7679854002624672"/>
          <c:h val="0.86849625835224653"/>
        </c:manualLayout>
      </c:layout>
      <c:barChart>
        <c:barDir val="bar"/>
        <c:grouping val="stacked"/>
        <c:varyColors val="0"/>
        <c:ser>
          <c:idx val="0"/>
          <c:order val="0"/>
          <c:tx>
            <c:strRef>
              <c:f>'Ark1'!$B$1</c:f>
              <c:strCache>
                <c:ptCount val="1"/>
                <c:pt idx="0">
                  <c:v>Organisert undervisning</c:v>
                </c:pt>
              </c:strCache>
            </c:strRef>
          </c:tx>
          <c:spPr>
            <a:solidFill>
              <a:schemeClr val="accent4">
                <a:lumMod val="60000"/>
                <a:lumOff val="40000"/>
              </a:schemeClr>
            </a:solidFill>
          </c:spPr>
          <c:invertIfNegative val="0"/>
          <c:dLbls>
            <c:txPr>
              <a:bodyPr/>
              <a:lstStyle/>
              <a:p>
                <a:pPr>
                  <a:defRPr sz="800" b="1">
                    <a:solidFill>
                      <a:schemeClr val="tx1"/>
                    </a:solidFill>
                  </a:defRPr>
                </a:pPr>
                <a:endParaRPr lang="nb-NO"/>
              </a:p>
            </c:txPr>
            <c:showLegendKey val="0"/>
            <c:showVal val="1"/>
            <c:showCatName val="0"/>
            <c:showSerName val="0"/>
            <c:showPercent val="0"/>
            <c:showBubbleSize val="0"/>
            <c:showLeaderLines val="0"/>
          </c:dLbls>
          <c:cat>
            <c:strRef>
              <c:f>'Ark1'!$A$2:$A$25</c:f>
              <c:strCache>
                <c:ptCount val="24"/>
                <c:pt idx="0">
                  <c:v>Kvinne</c:v>
                </c:pt>
                <c:pt idx="1">
                  <c:v>Mann</c:v>
                </c:pt>
                <c:pt idx="2">
                  <c:v>- 20 år</c:v>
                </c:pt>
                <c:pt idx="3">
                  <c:v>21-22 år</c:v>
                </c:pt>
                <c:pt idx="4">
                  <c:v>23-25 år</c:v>
                </c:pt>
                <c:pt idx="5">
                  <c:v>26-28 år</c:v>
                </c:pt>
                <c:pt idx="6">
                  <c:v>29 år +</c:v>
                </c:pt>
                <c:pt idx="7">
                  <c:v>Innflytter</c:v>
                </c:pt>
                <c:pt idx="8">
                  <c:v>Fra stedet</c:v>
                </c:pt>
                <c:pt idx="9">
                  <c:v>Gift/sambo</c:v>
                </c:pt>
                <c:pt idx="10">
                  <c:v>Kjæreste</c:v>
                </c:pt>
                <c:pt idx="11">
                  <c:v>Singel</c:v>
                </c:pt>
                <c:pt idx="12">
                  <c:v>Ikke barn</c:v>
                </c:pt>
                <c:pt idx="13">
                  <c:v>Barn</c:v>
                </c:pt>
                <c:pt idx="14">
                  <c:v>2-3 sem.</c:v>
                </c:pt>
                <c:pt idx="15">
                  <c:v>4-5 sem.</c:v>
                </c:pt>
                <c:pt idx="16">
                  <c:v>6-8 sem.</c:v>
                </c:pt>
                <c:pt idx="17">
                  <c:v>9+ sem.</c:v>
                </c:pt>
                <c:pt idx="18">
                  <c:v>Bachelor</c:v>
                </c:pt>
                <c:pt idx="19">
                  <c:v>Int.M/-prof</c:v>
                </c:pt>
                <c:pt idx="20">
                  <c:v>Master</c:v>
                </c:pt>
                <c:pt idx="21">
                  <c:v>Annet</c:v>
                </c:pt>
                <c:pt idx="22">
                  <c:v>Førstevalg</c:v>
                </c:pt>
                <c:pt idx="23">
                  <c:v>Ikke f.valg</c:v>
                </c:pt>
              </c:strCache>
            </c:strRef>
          </c:cat>
          <c:val>
            <c:numRef>
              <c:f>'Ark1'!$B$2:$B$25</c:f>
              <c:numCache>
                <c:formatCode>0</c:formatCode>
                <c:ptCount val="24"/>
                <c:pt idx="0">
                  <c:v>12.787739113995963</c:v>
                </c:pt>
                <c:pt idx="1">
                  <c:v>11.204967629171959</c:v>
                </c:pt>
                <c:pt idx="2">
                  <c:v>15.232941095831917</c:v>
                </c:pt>
                <c:pt idx="3">
                  <c:v>13.973802198187153</c:v>
                </c:pt>
                <c:pt idx="4">
                  <c:v>10.544998931826132</c:v>
                </c:pt>
                <c:pt idx="5">
                  <c:v>9.7016971634004712</c:v>
                </c:pt>
                <c:pt idx="6">
                  <c:v>7.3586907143679463</c:v>
                </c:pt>
                <c:pt idx="7">
                  <c:v>12.461503872801314</c:v>
                </c:pt>
                <c:pt idx="8">
                  <c:v>10.012338533685691</c:v>
                </c:pt>
                <c:pt idx="9">
                  <c:v>11.285561993690267</c:v>
                </c:pt>
                <c:pt idx="10">
                  <c:v>12.733822439922188</c:v>
                </c:pt>
                <c:pt idx="11">
                  <c:v>12.164522172892998</c:v>
                </c:pt>
                <c:pt idx="12">
                  <c:v>12.137125712365162</c:v>
                </c:pt>
                <c:pt idx="13">
                  <c:v>8.7984483441087189</c:v>
                </c:pt>
                <c:pt idx="14">
                  <c:v>14.54827663332463</c:v>
                </c:pt>
                <c:pt idx="15">
                  <c:v>12.765696481091089</c:v>
                </c:pt>
                <c:pt idx="16">
                  <c:v>12.468514244208864</c:v>
                </c:pt>
                <c:pt idx="17">
                  <c:v>8.2648325004240739</c:v>
                </c:pt>
                <c:pt idx="18">
                  <c:v>9.3145215832474317</c:v>
                </c:pt>
                <c:pt idx="19">
                  <c:v>14.721035627707007</c:v>
                </c:pt>
                <c:pt idx="20">
                  <c:v>7.5616019279263806</c:v>
                </c:pt>
                <c:pt idx="21">
                  <c:v>9.4755145418376383</c:v>
                </c:pt>
                <c:pt idx="22">
                  <c:v>12.399460098851398</c:v>
                </c:pt>
                <c:pt idx="23">
                  <c:v>10.458191419410127</c:v>
                </c:pt>
              </c:numCache>
            </c:numRef>
          </c:val>
        </c:ser>
        <c:ser>
          <c:idx val="1"/>
          <c:order val="1"/>
          <c:tx>
            <c:strRef>
              <c:f>'Ark1'!$C$1</c:f>
              <c:strCache>
                <c:ptCount val="1"/>
                <c:pt idx="0">
                  <c:v>Selvstudier</c:v>
                </c:pt>
              </c:strCache>
            </c:strRef>
          </c:tx>
          <c:spPr>
            <a:solidFill>
              <a:srgbClr val="00B050"/>
            </a:solidFill>
          </c:spPr>
          <c:invertIfNegative val="0"/>
          <c:dLbls>
            <c:txPr>
              <a:bodyPr/>
              <a:lstStyle/>
              <a:p>
                <a:pPr algn="ctr">
                  <a:defRPr lang="nb-NO" sz="800" b="1"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dLbls>
          <c:cat>
            <c:strRef>
              <c:f>'Ark1'!$A$2:$A$25</c:f>
              <c:strCache>
                <c:ptCount val="24"/>
                <c:pt idx="0">
                  <c:v>Kvinne</c:v>
                </c:pt>
                <c:pt idx="1">
                  <c:v>Mann</c:v>
                </c:pt>
                <c:pt idx="2">
                  <c:v>- 20 år</c:v>
                </c:pt>
                <c:pt idx="3">
                  <c:v>21-22 år</c:v>
                </c:pt>
                <c:pt idx="4">
                  <c:v>23-25 år</c:v>
                </c:pt>
                <c:pt idx="5">
                  <c:v>26-28 år</c:v>
                </c:pt>
                <c:pt idx="6">
                  <c:v>29 år +</c:v>
                </c:pt>
                <c:pt idx="7">
                  <c:v>Innflytter</c:v>
                </c:pt>
                <c:pt idx="8">
                  <c:v>Fra stedet</c:v>
                </c:pt>
                <c:pt idx="9">
                  <c:v>Gift/sambo</c:v>
                </c:pt>
                <c:pt idx="10">
                  <c:v>Kjæreste</c:v>
                </c:pt>
                <c:pt idx="11">
                  <c:v>Singel</c:v>
                </c:pt>
                <c:pt idx="12">
                  <c:v>Ikke barn</c:v>
                </c:pt>
                <c:pt idx="13">
                  <c:v>Barn</c:v>
                </c:pt>
                <c:pt idx="14">
                  <c:v>2-3 sem.</c:v>
                </c:pt>
                <c:pt idx="15">
                  <c:v>4-5 sem.</c:v>
                </c:pt>
                <c:pt idx="16">
                  <c:v>6-8 sem.</c:v>
                </c:pt>
                <c:pt idx="17">
                  <c:v>9+ sem.</c:v>
                </c:pt>
                <c:pt idx="18">
                  <c:v>Bachelor</c:v>
                </c:pt>
                <c:pt idx="19">
                  <c:v>Int.M/-prof</c:v>
                </c:pt>
                <c:pt idx="20">
                  <c:v>Master</c:v>
                </c:pt>
                <c:pt idx="21">
                  <c:v>Annet</c:v>
                </c:pt>
                <c:pt idx="22">
                  <c:v>Førstevalg</c:v>
                </c:pt>
                <c:pt idx="23">
                  <c:v>Ikke f.valg</c:v>
                </c:pt>
              </c:strCache>
            </c:strRef>
          </c:cat>
          <c:val>
            <c:numRef>
              <c:f>'Ark1'!$C$2:$C$25</c:f>
              <c:numCache>
                <c:formatCode>0</c:formatCode>
                <c:ptCount val="24"/>
                <c:pt idx="0">
                  <c:v>21.269512286567178</c:v>
                </c:pt>
                <c:pt idx="1">
                  <c:v>19.461582336398902</c:v>
                </c:pt>
                <c:pt idx="2">
                  <c:v>16.688295006929863</c:v>
                </c:pt>
                <c:pt idx="3">
                  <c:v>19.036411843135443</c:v>
                </c:pt>
                <c:pt idx="4">
                  <c:v>22.233388991334618</c:v>
                </c:pt>
                <c:pt idx="5">
                  <c:v>23.635952163035867</c:v>
                </c:pt>
                <c:pt idx="6">
                  <c:v>17.986804062289242</c:v>
                </c:pt>
                <c:pt idx="7">
                  <c:v>20.909579076589115</c:v>
                </c:pt>
                <c:pt idx="8">
                  <c:v>17.331595801220796</c:v>
                </c:pt>
                <c:pt idx="9">
                  <c:v>21.655422069684111</c:v>
                </c:pt>
                <c:pt idx="10">
                  <c:v>21.076112448441933</c:v>
                </c:pt>
                <c:pt idx="11">
                  <c:v>19.525373184409045</c:v>
                </c:pt>
                <c:pt idx="12">
                  <c:v>20.455652135854763</c:v>
                </c:pt>
                <c:pt idx="13">
                  <c:v>19.66161362453694</c:v>
                </c:pt>
                <c:pt idx="14">
                  <c:v>15.867052751572981</c:v>
                </c:pt>
                <c:pt idx="15">
                  <c:v>20.747503534462176</c:v>
                </c:pt>
                <c:pt idx="16">
                  <c:v>20.470711549329771</c:v>
                </c:pt>
                <c:pt idx="17">
                  <c:v>25.736904405411675</c:v>
                </c:pt>
                <c:pt idx="18">
                  <c:v>16.314473526237681</c:v>
                </c:pt>
                <c:pt idx="19">
                  <c:v>21.852747632819902</c:v>
                </c:pt>
                <c:pt idx="20">
                  <c:v>24.552812297676557</c:v>
                </c:pt>
                <c:pt idx="21">
                  <c:v>12.373513442260155</c:v>
                </c:pt>
                <c:pt idx="22">
                  <c:v>20.708941400279056</c:v>
                </c:pt>
                <c:pt idx="23">
                  <c:v>19.135052964453426</c:v>
                </c:pt>
              </c:numCache>
            </c:numRef>
          </c:val>
        </c:ser>
        <c:dLbls>
          <c:showLegendKey val="0"/>
          <c:showVal val="0"/>
          <c:showCatName val="0"/>
          <c:showSerName val="0"/>
          <c:showPercent val="0"/>
          <c:showBubbleSize val="0"/>
        </c:dLbls>
        <c:gapWidth val="50"/>
        <c:overlap val="100"/>
        <c:axId val="244922240"/>
        <c:axId val="244923776"/>
      </c:barChart>
      <c:catAx>
        <c:axId val="244922240"/>
        <c:scaling>
          <c:orientation val="maxMin"/>
        </c:scaling>
        <c:delete val="0"/>
        <c:axPos val="l"/>
        <c:majorTickMark val="out"/>
        <c:minorTickMark val="none"/>
        <c:tickLblPos val="nextTo"/>
        <c:txPr>
          <a:bodyPr/>
          <a:lstStyle/>
          <a:p>
            <a:pPr>
              <a:defRPr sz="1000"/>
            </a:pPr>
            <a:endParaRPr lang="nb-NO"/>
          </a:p>
        </c:txPr>
        <c:crossAx val="244923776"/>
        <c:crosses val="autoZero"/>
        <c:auto val="1"/>
        <c:lblAlgn val="ctr"/>
        <c:lblOffset val="100"/>
        <c:noMultiLvlLbl val="0"/>
      </c:catAx>
      <c:valAx>
        <c:axId val="244923776"/>
        <c:scaling>
          <c:orientation val="minMax"/>
          <c:max val="40"/>
          <c:min val="0"/>
        </c:scaling>
        <c:delete val="0"/>
        <c:axPos val="t"/>
        <c:minorGridlines>
          <c:spPr>
            <a:ln>
              <a:solidFill>
                <a:schemeClr val="bg1">
                  <a:lumMod val="95000"/>
                </a:schemeClr>
              </a:solidFill>
            </a:ln>
          </c:spPr>
        </c:minorGridlines>
        <c:numFmt formatCode="0" sourceLinked="1"/>
        <c:majorTickMark val="out"/>
        <c:minorTickMark val="none"/>
        <c:tickLblPos val="nextTo"/>
        <c:txPr>
          <a:bodyPr/>
          <a:lstStyle/>
          <a:p>
            <a:pPr>
              <a:defRPr sz="800"/>
            </a:pPr>
            <a:endParaRPr lang="nb-NO"/>
          </a:p>
        </c:txPr>
        <c:crossAx val="244922240"/>
        <c:crosses val="autoZero"/>
        <c:crossBetween val="between"/>
        <c:majorUnit val="10"/>
        <c:minorUnit val="10"/>
      </c:valAx>
    </c:plotArea>
    <c:legend>
      <c:legendPos val="r"/>
      <c:layout>
        <c:manualLayout>
          <c:xMode val="edge"/>
          <c:yMode val="edge"/>
          <c:x val="0.20763896604081028"/>
          <c:y val="4.8580415668100389E-2"/>
          <c:w val="0.68359997037366216"/>
          <c:h val="3.3037995778246863E-2"/>
        </c:manualLayout>
      </c:layout>
      <c:overlay val="0"/>
      <c:txPr>
        <a:bodyPr/>
        <a:lstStyle/>
        <a:p>
          <a:pPr>
            <a:defRPr sz="10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nb-NO" sz="1000" dirty="0" smtClean="0"/>
              <a:t>Hvilke faglige ambisjoner har du for dette studieåret? %</a:t>
            </a:r>
            <a:endParaRPr lang="nb-NO" sz="1000" dirty="0"/>
          </a:p>
        </c:rich>
      </c:tx>
      <c:layout>
        <c:manualLayout>
          <c:xMode val="edge"/>
          <c:yMode val="edge"/>
          <c:x val="0.30594547465740524"/>
          <c:y val="1.7597251099084228E-2"/>
        </c:manualLayout>
      </c:layout>
      <c:overlay val="1"/>
    </c:title>
    <c:autoTitleDeleted val="0"/>
    <c:plotArea>
      <c:layout>
        <c:manualLayout>
          <c:layoutTarget val="inner"/>
          <c:xMode val="edge"/>
          <c:yMode val="edge"/>
          <c:x val="0.17956676509186351"/>
          <c:y val="9.6464369920097062E-2"/>
          <c:w val="0.7679854002624672"/>
          <c:h val="0.79585755903665023"/>
        </c:manualLayout>
      </c:layout>
      <c:barChart>
        <c:barDir val="bar"/>
        <c:grouping val="stacked"/>
        <c:varyColors val="0"/>
        <c:ser>
          <c:idx val="0"/>
          <c:order val="0"/>
          <c:tx>
            <c:strRef>
              <c:f>'Ark1'!$B$1</c:f>
              <c:strCache>
                <c:ptCount val="1"/>
                <c:pt idx="0">
                  <c:v>Å være blant de beste</c:v>
                </c:pt>
              </c:strCache>
            </c:strRef>
          </c:tx>
          <c:spPr>
            <a:solidFill>
              <a:srgbClr val="00B050"/>
            </a:solidFill>
          </c:spPr>
          <c:invertIfNegative val="0"/>
          <c:dLbls>
            <c:txPr>
              <a:bodyPr/>
              <a:lstStyle/>
              <a:p>
                <a:pPr>
                  <a:defRPr sz="800" b="1">
                    <a:solidFill>
                      <a:schemeClr val="bg1"/>
                    </a:solidFill>
                  </a:defRPr>
                </a:pPr>
                <a:endParaRPr lang="nb-NO"/>
              </a:p>
            </c:txPr>
            <c:dLblPos val="ctr"/>
            <c:showLegendKey val="0"/>
            <c:showVal val="1"/>
            <c:showCatName val="0"/>
            <c:showSerName val="0"/>
            <c:showPercent val="0"/>
            <c:showBubbleSize val="0"/>
            <c:showLeaderLines val="0"/>
          </c:dLbls>
          <c:cat>
            <c:strRef>
              <c:f>'Ark1'!$A$2:$A$12</c:f>
              <c:strCache>
                <c:ptCount val="11"/>
                <c:pt idx="0">
                  <c:v>Totalt</c:v>
                </c:pt>
                <c:pt idx="1">
                  <c:v>Universitet</c:v>
                </c:pt>
                <c:pt idx="2">
                  <c:v>Høgskole</c:v>
                </c:pt>
                <c:pt idx="4">
                  <c:v>UiO</c:v>
                </c:pt>
                <c:pt idx="5">
                  <c:v>NTNU</c:v>
                </c:pt>
                <c:pt idx="6">
                  <c:v>UiS</c:v>
                </c:pt>
                <c:pt idx="7">
                  <c:v>UMB</c:v>
                </c:pt>
                <c:pt idx="8">
                  <c:v>HiH</c:v>
                </c:pt>
                <c:pt idx="9">
                  <c:v>HiNesna</c:v>
                </c:pt>
                <c:pt idx="10">
                  <c:v>Haraldspl.</c:v>
                </c:pt>
              </c:strCache>
            </c:strRef>
          </c:cat>
          <c:val>
            <c:numRef>
              <c:f>'Ark1'!$B$2:$B$12</c:f>
              <c:numCache>
                <c:formatCode>0</c:formatCode>
                <c:ptCount val="11"/>
                <c:pt idx="0">
                  <c:v>23</c:v>
                </c:pt>
                <c:pt idx="1">
                  <c:v>23</c:v>
                </c:pt>
                <c:pt idx="2">
                  <c:v>23</c:v>
                </c:pt>
                <c:pt idx="4">
                  <c:v>27</c:v>
                </c:pt>
                <c:pt idx="5">
                  <c:v>19</c:v>
                </c:pt>
                <c:pt idx="6">
                  <c:v>22</c:v>
                </c:pt>
                <c:pt idx="7">
                  <c:v>24</c:v>
                </c:pt>
                <c:pt idx="8">
                  <c:v>22</c:v>
                </c:pt>
                <c:pt idx="9">
                  <c:v>33</c:v>
                </c:pt>
                <c:pt idx="10">
                  <c:v>25</c:v>
                </c:pt>
              </c:numCache>
            </c:numRef>
          </c:val>
        </c:ser>
        <c:ser>
          <c:idx val="1"/>
          <c:order val="1"/>
          <c:tx>
            <c:strRef>
              <c:f>'Ark1'!$C$1</c:f>
              <c:strCache>
                <c:ptCount val="1"/>
                <c:pt idx="0">
                  <c:v>Å være over gjennomsnittet</c:v>
                </c:pt>
              </c:strCache>
            </c:strRef>
          </c:tx>
          <c:spPr>
            <a:solidFill>
              <a:srgbClr val="92D050"/>
            </a:solidFill>
          </c:spPr>
          <c:invertIfNegative val="0"/>
          <c:dLbls>
            <c:txPr>
              <a:bodyPr/>
              <a:lstStyle/>
              <a:p>
                <a:pPr algn="ctr">
                  <a:defRPr lang="nb-NO" sz="800" b="1" i="0" u="none" strike="noStrike" kern="1200" baseline="0">
                    <a:solidFill>
                      <a:srgbClr val="FFFFFF"/>
                    </a:solidFill>
                    <a:latin typeface="+mn-lt"/>
                    <a:ea typeface="+mn-ea"/>
                    <a:cs typeface="+mn-cs"/>
                  </a:defRPr>
                </a:pPr>
                <a:endParaRPr lang="nb-NO"/>
              </a:p>
            </c:txPr>
            <c:dLblPos val="ctr"/>
            <c:showLegendKey val="0"/>
            <c:showVal val="1"/>
            <c:showCatName val="0"/>
            <c:showSerName val="0"/>
            <c:showPercent val="0"/>
            <c:showBubbleSize val="0"/>
            <c:showLeaderLines val="0"/>
          </c:dLbls>
          <c:cat>
            <c:strRef>
              <c:f>'Ark1'!$A$2:$A$12</c:f>
              <c:strCache>
                <c:ptCount val="11"/>
                <c:pt idx="0">
                  <c:v>Totalt</c:v>
                </c:pt>
                <c:pt idx="1">
                  <c:v>Universitet</c:v>
                </c:pt>
                <c:pt idx="2">
                  <c:v>Høgskole</c:v>
                </c:pt>
                <c:pt idx="4">
                  <c:v>UiO</c:v>
                </c:pt>
                <c:pt idx="5">
                  <c:v>NTNU</c:v>
                </c:pt>
                <c:pt idx="6">
                  <c:v>UiS</c:v>
                </c:pt>
                <c:pt idx="7">
                  <c:v>UMB</c:v>
                </c:pt>
                <c:pt idx="8">
                  <c:v>HiH</c:v>
                </c:pt>
                <c:pt idx="9">
                  <c:v>HiNesna</c:v>
                </c:pt>
                <c:pt idx="10">
                  <c:v>Haraldspl.</c:v>
                </c:pt>
              </c:strCache>
            </c:strRef>
          </c:cat>
          <c:val>
            <c:numRef>
              <c:f>'Ark1'!$C$2:$C$12</c:f>
              <c:numCache>
                <c:formatCode>0</c:formatCode>
                <c:ptCount val="11"/>
                <c:pt idx="0">
                  <c:v>48</c:v>
                </c:pt>
                <c:pt idx="1">
                  <c:v>48</c:v>
                </c:pt>
                <c:pt idx="2">
                  <c:v>36</c:v>
                </c:pt>
                <c:pt idx="4">
                  <c:v>48</c:v>
                </c:pt>
                <c:pt idx="5">
                  <c:v>48</c:v>
                </c:pt>
                <c:pt idx="6">
                  <c:v>47</c:v>
                </c:pt>
                <c:pt idx="7">
                  <c:v>52</c:v>
                </c:pt>
                <c:pt idx="8">
                  <c:v>32</c:v>
                </c:pt>
                <c:pt idx="9">
                  <c:v>17</c:v>
                </c:pt>
                <c:pt idx="10">
                  <c:v>53</c:v>
                </c:pt>
              </c:numCache>
            </c:numRef>
          </c:val>
        </c:ser>
        <c:ser>
          <c:idx val="2"/>
          <c:order val="2"/>
          <c:tx>
            <c:strRef>
              <c:f>'Ark1'!$D$1</c:f>
              <c:strCache>
                <c:ptCount val="1"/>
                <c:pt idx="0">
                  <c:v>Å være på gjennomsnittet</c:v>
                </c:pt>
              </c:strCache>
            </c:strRef>
          </c:tx>
          <c:spPr>
            <a:solidFill>
              <a:srgbClr val="FFCC00"/>
            </a:solidFill>
          </c:spPr>
          <c:invertIfNegative val="0"/>
          <c:dLbls>
            <c:txPr>
              <a:bodyPr/>
              <a:lstStyle/>
              <a:p>
                <a:pPr algn="ctr">
                  <a:defRPr lang="nb-NO" sz="800" b="1" i="0" u="none" strike="noStrike" kern="1200" baseline="0">
                    <a:solidFill>
                      <a:schemeClr val="tx1"/>
                    </a:solidFill>
                    <a:latin typeface="+mn-lt"/>
                    <a:ea typeface="+mn-ea"/>
                    <a:cs typeface="+mn-cs"/>
                  </a:defRPr>
                </a:pPr>
                <a:endParaRPr lang="nb-NO"/>
              </a:p>
            </c:txPr>
            <c:dLblPos val="ctr"/>
            <c:showLegendKey val="0"/>
            <c:showVal val="1"/>
            <c:showCatName val="0"/>
            <c:showSerName val="0"/>
            <c:showPercent val="0"/>
            <c:showBubbleSize val="0"/>
            <c:showLeaderLines val="0"/>
          </c:dLbls>
          <c:cat>
            <c:strRef>
              <c:f>'Ark1'!$A$2:$A$12</c:f>
              <c:strCache>
                <c:ptCount val="11"/>
                <c:pt idx="0">
                  <c:v>Totalt</c:v>
                </c:pt>
                <c:pt idx="1">
                  <c:v>Universitet</c:v>
                </c:pt>
                <c:pt idx="2">
                  <c:v>Høgskole</c:v>
                </c:pt>
                <c:pt idx="4">
                  <c:v>UiO</c:v>
                </c:pt>
                <c:pt idx="5">
                  <c:v>NTNU</c:v>
                </c:pt>
                <c:pt idx="6">
                  <c:v>UiS</c:v>
                </c:pt>
                <c:pt idx="7">
                  <c:v>UMB</c:v>
                </c:pt>
                <c:pt idx="8">
                  <c:v>HiH</c:v>
                </c:pt>
                <c:pt idx="9">
                  <c:v>HiNesna</c:v>
                </c:pt>
                <c:pt idx="10">
                  <c:v>Haraldspl.</c:v>
                </c:pt>
              </c:strCache>
            </c:strRef>
          </c:cat>
          <c:val>
            <c:numRef>
              <c:f>'Ark1'!$D$2:$D$12</c:f>
              <c:numCache>
                <c:formatCode>0</c:formatCode>
                <c:ptCount val="11"/>
                <c:pt idx="0">
                  <c:v>18</c:v>
                </c:pt>
                <c:pt idx="1">
                  <c:v>18</c:v>
                </c:pt>
                <c:pt idx="2">
                  <c:v>30</c:v>
                </c:pt>
                <c:pt idx="4">
                  <c:v>15</c:v>
                </c:pt>
                <c:pt idx="5">
                  <c:v>20</c:v>
                </c:pt>
                <c:pt idx="6">
                  <c:v>18</c:v>
                </c:pt>
                <c:pt idx="7">
                  <c:v>17</c:v>
                </c:pt>
                <c:pt idx="8">
                  <c:v>35</c:v>
                </c:pt>
                <c:pt idx="9">
                  <c:v>30</c:v>
                </c:pt>
                <c:pt idx="10">
                  <c:v>18</c:v>
                </c:pt>
              </c:numCache>
            </c:numRef>
          </c:val>
        </c:ser>
        <c:ser>
          <c:idx val="3"/>
          <c:order val="3"/>
          <c:tx>
            <c:strRef>
              <c:f>'Ark1'!$E$1</c:f>
              <c:strCache>
                <c:ptCount val="1"/>
                <c:pt idx="0">
                  <c:v>Noe mer enn bare å stå</c:v>
                </c:pt>
              </c:strCache>
            </c:strRef>
          </c:tx>
          <c:spPr>
            <a:solidFill>
              <a:schemeClr val="accent1"/>
            </a:solidFill>
          </c:spPr>
          <c:invertIfNegative val="0"/>
          <c:dLbls>
            <c:txPr>
              <a:bodyPr/>
              <a:lstStyle/>
              <a:p>
                <a:pPr algn="ctr">
                  <a:defRPr lang="nb-NO" sz="800" b="1" i="0" u="none" strike="noStrike" kern="1200" baseline="0">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dLbls>
          <c:cat>
            <c:strRef>
              <c:f>'Ark1'!$A$2:$A$12</c:f>
              <c:strCache>
                <c:ptCount val="11"/>
                <c:pt idx="0">
                  <c:v>Totalt</c:v>
                </c:pt>
                <c:pt idx="1">
                  <c:v>Universitet</c:v>
                </c:pt>
                <c:pt idx="2">
                  <c:v>Høgskole</c:v>
                </c:pt>
                <c:pt idx="4">
                  <c:v>UiO</c:v>
                </c:pt>
                <c:pt idx="5">
                  <c:v>NTNU</c:v>
                </c:pt>
                <c:pt idx="6">
                  <c:v>UiS</c:v>
                </c:pt>
                <c:pt idx="7">
                  <c:v>UMB</c:v>
                </c:pt>
                <c:pt idx="8">
                  <c:v>HiH</c:v>
                </c:pt>
                <c:pt idx="9">
                  <c:v>HiNesna</c:v>
                </c:pt>
                <c:pt idx="10">
                  <c:v>Haraldspl.</c:v>
                </c:pt>
              </c:strCache>
            </c:strRef>
          </c:cat>
          <c:val>
            <c:numRef>
              <c:f>'Ark1'!$E$2:$E$12</c:f>
              <c:numCache>
                <c:formatCode>0</c:formatCode>
                <c:ptCount val="11"/>
                <c:pt idx="0">
                  <c:v>5</c:v>
                </c:pt>
                <c:pt idx="1">
                  <c:v>5</c:v>
                </c:pt>
                <c:pt idx="2">
                  <c:v>8</c:v>
                </c:pt>
                <c:pt idx="4">
                  <c:v>4</c:v>
                </c:pt>
                <c:pt idx="5">
                  <c:v>6</c:v>
                </c:pt>
                <c:pt idx="6">
                  <c:v>4</c:v>
                </c:pt>
                <c:pt idx="7">
                  <c:v>2</c:v>
                </c:pt>
                <c:pt idx="8">
                  <c:v>8</c:v>
                </c:pt>
                <c:pt idx="9">
                  <c:v>20</c:v>
                </c:pt>
                <c:pt idx="10">
                  <c:v>4</c:v>
                </c:pt>
              </c:numCache>
            </c:numRef>
          </c:val>
        </c:ser>
        <c:ser>
          <c:idx val="4"/>
          <c:order val="4"/>
          <c:tx>
            <c:strRef>
              <c:f>'Ark1'!$F$1</c:f>
              <c:strCache>
                <c:ptCount val="1"/>
                <c:pt idx="0">
                  <c:v>Kun å stå/komme gjennom</c:v>
                </c:pt>
              </c:strCache>
            </c:strRef>
          </c:tx>
          <c:spPr>
            <a:solidFill>
              <a:srgbClr val="FF0000"/>
            </a:solidFill>
          </c:spPr>
          <c:invertIfNegative val="0"/>
          <c:dLbls>
            <c:txPr>
              <a:bodyPr/>
              <a:lstStyle/>
              <a:p>
                <a:pPr algn="ctr">
                  <a:defRPr lang="nb-NO" sz="800" b="1" i="0" u="none" strike="noStrike" kern="1200" baseline="0">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dLbls>
          <c:cat>
            <c:strRef>
              <c:f>'Ark1'!$A$2:$A$12</c:f>
              <c:strCache>
                <c:ptCount val="11"/>
                <c:pt idx="0">
                  <c:v>Totalt</c:v>
                </c:pt>
                <c:pt idx="1">
                  <c:v>Universitet</c:v>
                </c:pt>
                <c:pt idx="2">
                  <c:v>Høgskole</c:v>
                </c:pt>
                <c:pt idx="4">
                  <c:v>UiO</c:v>
                </c:pt>
                <c:pt idx="5">
                  <c:v>NTNU</c:v>
                </c:pt>
                <c:pt idx="6">
                  <c:v>UiS</c:v>
                </c:pt>
                <c:pt idx="7">
                  <c:v>UMB</c:v>
                </c:pt>
                <c:pt idx="8">
                  <c:v>HiH</c:v>
                </c:pt>
                <c:pt idx="9">
                  <c:v>HiNesna</c:v>
                </c:pt>
                <c:pt idx="10">
                  <c:v>Haraldspl.</c:v>
                </c:pt>
              </c:strCache>
            </c:strRef>
          </c:cat>
          <c:val>
            <c:numRef>
              <c:f>'Ark1'!$F$2:$F$12</c:f>
              <c:numCache>
                <c:formatCode>0</c:formatCode>
                <c:ptCount val="11"/>
                <c:pt idx="0">
                  <c:v>4</c:v>
                </c:pt>
                <c:pt idx="1">
                  <c:v>4</c:v>
                </c:pt>
                <c:pt idx="2">
                  <c:v>2</c:v>
                </c:pt>
                <c:pt idx="4">
                  <c:v>4</c:v>
                </c:pt>
                <c:pt idx="5">
                  <c:v>4</c:v>
                </c:pt>
                <c:pt idx="6">
                  <c:v>8</c:v>
                </c:pt>
                <c:pt idx="7">
                  <c:v>2</c:v>
                </c:pt>
                <c:pt idx="8">
                  <c:v>4</c:v>
                </c:pt>
                <c:pt idx="9">
                  <c:v>0</c:v>
                </c:pt>
                <c:pt idx="10">
                  <c:v>0</c:v>
                </c:pt>
              </c:numCache>
            </c:numRef>
          </c:val>
        </c:ser>
        <c:ser>
          <c:idx val="5"/>
          <c:order val="5"/>
          <c:tx>
            <c:strRef>
              <c:f>'Ark1'!$G$1</c:f>
              <c:strCache>
                <c:ptCount val="1"/>
                <c:pt idx="0">
                  <c:v>Vet ikke </c:v>
                </c:pt>
              </c:strCache>
            </c:strRef>
          </c:tx>
          <c:spPr>
            <a:solidFill>
              <a:srgbClr val="FFFFFF">
                <a:lumMod val="50000"/>
              </a:srgbClr>
            </a:solidFill>
          </c:spPr>
          <c:invertIfNegative val="0"/>
          <c:dLbls>
            <c:txPr>
              <a:bodyPr/>
              <a:lstStyle/>
              <a:p>
                <a:pPr algn="ctr">
                  <a:defRPr lang="nb-NO" sz="800" b="1" i="0" u="none" strike="noStrike" kern="1200" baseline="0">
                    <a:solidFill>
                      <a:srgbClr val="FFFFFF"/>
                    </a:solidFill>
                    <a:latin typeface="+mn-lt"/>
                    <a:ea typeface="+mn-ea"/>
                    <a:cs typeface="+mn-cs"/>
                  </a:defRPr>
                </a:pPr>
                <a:endParaRPr lang="nb-NO"/>
              </a:p>
            </c:txPr>
            <c:dLblPos val="ctr"/>
            <c:showLegendKey val="0"/>
            <c:showVal val="1"/>
            <c:showCatName val="0"/>
            <c:showSerName val="0"/>
            <c:showPercent val="0"/>
            <c:showBubbleSize val="0"/>
            <c:showLeaderLines val="0"/>
          </c:dLbls>
          <c:cat>
            <c:strRef>
              <c:f>'Ark1'!$A$2:$A$12</c:f>
              <c:strCache>
                <c:ptCount val="11"/>
                <c:pt idx="0">
                  <c:v>Totalt</c:v>
                </c:pt>
                <c:pt idx="1">
                  <c:v>Universitet</c:v>
                </c:pt>
                <c:pt idx="2">
                  <c:v>Høgskole</c:v>
                </c:pt>
                <c:pt idx="4">
                  <c:v>UiO</c:v>
                </c:pt>
                <c:pt idx="5">
                  <c:v>NTNU</c:v>
                </c:pt>
                <c:pt idx="6">
                  <c:v>UiS</c:v>
                </c:pt>
                <c:pt idx="7">
                  <c:v>UMB</c:v>
                </c:pt>
                <c:pt idx="8">
                  <c:v>HiH</c:v>
                </c:pt>
                <c:pt idx="9">
                  <c:v>HiNesna</c:v>
                </c:pt>
                <c:pt idx="10">
                  <c:v>Haraldspl.</c:v>
                </c:pt>
              </c:strCache>
            </c:strRef>
          </c:cat>
          <c:val>
            <c:numRef>
              <c:f>'Ark1'!$G$2:$G$12</c:f>
              <c:numCache>
                <c:formatCode>0</c:formatCode>
                <c:ptCount val="11"/>
                <c:pt idx="0">
                  <c:v>2</c:v>
                </c:pt>
                <c:pt idx="1">
                  <c:v>2</c:v>
                </c:pt>
                <c:pt idx="2">
                  <c:v>0</c:v>
                </c:pt>
                <c:pt idx="4">
                  <c:v>2</c:v>
                </c:pt>
                <c:pt idx="5">
                  <c:v>2</c:v>
                </c:pt>
                <c:pt idx="6">
                  <c:v>1</c:v>
                </c:pt>
                <c:pt idx="7">
                  <c:v>2</c:v>
                </c:pt>
                <c:pt idx="8">
                  <c:v>0</c:v>
                </c:pt>
                <c:pt idx="9">
                  <c:v>0</c:v>
                </c:pt>
                <c:pt idx="10">
                  <c:v>0</c:v>
                </c:pt>
              </c:numCache>
            </c:numRef>
          </c:val>
        </c:ser>
        <c:dLbls>
          <c:showLegendKey val="0"/>
          <c:showVal val="0"/>
          <c:showCatName val="0"/>
          <c:showSerName val="0"/>
          <c:showPercent val="0"/>
          <c:showBubbleSize val="0"/>
        </c:dLbls>
        <c:gapWidth val="50"/>
        <c:overlap val="100"/>
        <c:axId val="253127680"/>
        <c:axId val="253133568"/>
      </c:barChart>
      <c:catAx>
        <c:axId val="253127680"/>
        <c:scaling>
          <c:orientation val="maxMin"/>
        </c:scaling>
        <c:delete val="0"/>
        <c:axPos val="l"/>
        <c:majorTickMark val="out"/>
        <c:minorTickMark val="none"/>
        <c:tickLblPos val="nextTo"/>
        <c:txPr>
          <a:bodyPr/>
          <a:lstStyle/>
          <a:p>
            <a:pPr>
              <a:defRPr sz="1000"/>
            </a:pPr>
            <a:endParaRPr lang="nb-NO"/>
          </a:p>
        </c:txPr>
        <c:crossAx val="253133568"/>
        <c:crosses val="autoZero"/>
        <c:auto val="1"/>
        <c:lblAlgn val="ctr"/>
        <c:lblOffset val="100"/>
        <c:noMultiLvlLbl val="0"/>
      </c:catAx>
      <c:valAx>
        <c:axId val="253133568"/>
        <c:scaling>
          <c:orientation val="minMax"/>
          <c:max val="100"/>
          <c:min val="0"/>
        </c:scaling>
        <c:delete val="0"/>
        <c:axPos val="t"/>
        <c:numFmt formatCode="0" sourceLinked="1"/>
        <c:majorTickMark val="out"/>
        <c:minorTickMark val="none"/>
        <c:tickLblPos val="nextTo"/>
        <c:txPr>
          <a:bodyPr/>
          <a:lstStyle/>
          <a:p>
            <a:pPr>
              <a:defRPr sz="800"/>
            </a:pPr>
            <a:endParaRPr lang="nb-NO"/>
          </a:p>
        </c:txPr>
        <c:crossAx val="253127680"/>
        <c:crosses val="autoZero"/>
        <c:crossBetween val="between"/>
        <c:majorUnit val="20"/>
        <c:minorUnit val="20"/>
      </c:valAx>
    </c:plotArea>
    <c:legend>
      <c:legendPos val="b"/>
      <c:layout>
        <c:manualLayout>
          <c:xMode val="edge"/>
          <c:yMode val="edge"/>
          <c:x val="7.0794066359776541E-3"/>
          <c:y val="0.9220173056443024"/>
          <c:w val="0.96607780294943069"/>
          <c:h val="7.7982737367805699E-2"/>
        </c:manualLayout>
      </c:layout>
      <c:overlay val="0"/>
      <c:txPr>
        <a:bodyPr/>
        <a:lstStyle/>
        <a:p>
          <a:pPr>
            <a:defRPr sz="900"/>
          </a:pPr>
          <a:endParaRPr lang="nb-NO"/>
        </a:p>
      </c:txPr>
    </c:legend>
    <c:plotVisOnly val="1"/>
    <c:dispBlanksAs val="gap"/>
    <c:showDLblsOverMax val="0"/>
  </c:chart>
  <c:txPr>
    <a:bodyPr/>
    <a:lstStyle/>
    <a:p>
      <a:pPr>
        <a:defRPr sz="1800"/>
      </a:pPr>
      <a:endParaRPr lang="nb-NO"/>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nb-NO" sz="1000" dirty="0" smtClean="0"/>
              <a:t>Hvilke faglige ambisjoner har du for dette studieåret? %</a:t>
            </a:r>
          </a:p>
        </c:rich>
      </c:tx>
      <c:layout>
        <c:manualLayout>
          <c:xMode val="edge"/>
          <c:yMode val="edge"/>
          <c:x val="0.22128868397338566"/>
          <c:y val="1.9190157032360388E-2"/>
        </c:manualLayout>
      </c:layout>
      <c:overlay val="1"/>
    </c:title>
    <c:autoTitleDeleted val="0"/>
    <c:plotArea>
      <c:layout>
        <c:manualLayout>
          <c:layoutTarget val="inner"/>
          <c:xMode val="edge"/>
          <c:yMode val="edge"/>
          <c:x val="0.22202599916881666"/>
          <c:y val="0.144056083715566"/>
          <c:w val="0.72552612466927546"/>
          <c:h val="0.74826584524118134"/>
        </c:manualLayout>
      </c:layout>
      <c:barChart>
        <c:barDir val="bar"/>
        <c:grouping val="stacked"/>
        <c:varyColors val="0"/>
        <c:ser>
          <c:idx val="0"/>
          <c:order val="0"/>
          <c:tx>
            <c:strRef>
              <c:f>'Ark1'!$B$1</c:f>
              <c:strCache>
                <c:ptCount val="1"/>
                <c:pt idx="0">
                  <c:v>Blant de beste</c:v>
                </c:pt>
              </c:strCache>
            </c:strRef>
          </c:tx>
          <c:spPr>
            <a:solidFill>
              <a:srgbClr val="00B050"/>
            </a:solidFill>
          </c:spPr>
          <c:invertIfNegative val="0"/>
          <c:dLbls>
            <c:txPr>
              <a:bodyPr/>
              <a:lstStyle/>
              <a:p>
                <a:pPr>
                  <a:defRPr sz="800" b="1">
                    <a:solidFill>
                      <a:schemeClr val="bg1"/>
                    </a:solidFill>
                  </a:defRPr>
                </a:pPr>
                <a:endParaRPr lang="nb-NO"/>
              </a:p>
            </c:txPr>
            <c:dLblPos val="ctr"/>
            <c:showLegendKey val="0"/>
            <c:showVal val="1"/>
            <c:showCatName val="0"/>
            <c:showSerName val="0"/>
            <c:showPercent val="0"/>
            <c:showBubbleSize val="0"/>
            <c:showLeaderLines val="0"/>
          </c:dLbls>
          <c:cat>
            <c:strRef>
              <c:f>'Ark1'!$A$2:$A$8</c:f>
              <c:strCache>
                <c:ptCount val="7"/>
                <c:pt idx="0">
                  <c:v>AB</c:v>
                </c:pt>
                <c:pt idx="1">
                  <c:v>DMF</c:v>
                </c:pt>
                <c:pt idx="2">
                  <c:v>HF</c:v>
                </c:pt>
                <c:pt idx="3">
                  <c:v>IME</c:v>
                </c:pt>
                <c:pt idx="4">
                  <c:v>IVT</c:v>
                </c:pt>
                <c:pt idx="5">
                  <c:v>NT</c:v>
                </c:pt>
                <c:pt idx="6">
                  <c:v>SVT</c:v>
                </c:pt>
              </c:strCache>
            </c:strRef>
          </c:cat>
          <c:val>
            <c:numRef>
              <c:f>'Ark1'!$B$2:$B$8</c:f>
              <c:numCache>
                <c:formatCode>0</c:formatCode>
                <c:ptCount val="7"/>
                <c:pt idx="0">
                  <c:v>39.904895798875302</c:v>
                </c:pt>
                <c:pt idx="1">
                  <c:v>17.625721204617033</c:v>
                </c:pt>
                <c:pt idx="2">
                  <c:v>21.946912612474009</c:v>
                </c:pt>
                <c:pt idx="3">
                  <c:v>9.0750058021660198</c:v>
                </c:pt>
                <c:pt idx="4">
                  <c:v>14.362299832260597</c:v>
                </c:pt>
                <c:pt idx="5">
                  <c:v>24.292053038704093</c:v>
                </c:pt>
                <c:pt idx="6">
                  <c:v>23.445833049188515</c:v>
                </c:pt>
              </c:numCache>
            </c:numRef>
          </c:val>
        </c:ser>
        <c:ser>
          <c:idx val="1"/>
          <c:order val="1"/>
          <c:tx>
            <c:strRef>
              <c:f>'Ark1'!$C$1</c:f>
              <c:strCache>
                <c:ptCount val="1"/>
                <c:pt idx="0">
                  <c:v>Over snitt</c:v>
                </c:pt>
              </c:strCache>
            </c:strRef>
          </c:tx>
          <c:spPr>
            <a:solidFill>
              <a:srgbClr val="92D050"/>
            </a:solidFill>
          </c:spPr>
          <c:invertIfNegative val="0"/>
          <c:dLbls>
            <c:txPr>
              <a:bodyPr/>
              <a:lstStyle/>
              <a:p>
                <a:pPr algn="ctr">
                  <a:defRPr lang="nb-NO" sz="800" b="1" i="0" u="none" strike="noStrike" kern="1200" baseline="0">
                    <a:solidFill>
                      <a:srgbClr val="FFFFFF"/>
                    </a:solidFill>
                    <a:latin typeface="+mn-lt"/>
                    <a:ea typeface="+mn-ea"/>
                    <a:cs typeface="+mn-cs"/>
                  </a:defRPr>
                </a:pPr>
                <a:endParaRPr lang="nb-NO"/>
              </a:p>
            </c:txPr>
            <c:dLblPos val="ctr"/>
            <c:showLegendKey val="0"/>
            <c:showVal val="1"/>
            <c:showCatName val="0"/>
            <c:showSerName val="0"/>
            <c:showPercent val="0"/>
            <c:showBubbleSize val="0"/>
            <c:showLeaderLines val="0"/>
          </c:dLbls>
          <c:cat>
            <c:strRef>
              <c:f>'Ark1'!$A$2:$A$8</c:f>
              <c:strCache>
                <c:ptCount val="7"/>
                <c:pt idx="0">
                  <c:v>AB</c:v>
                </c:pt>
                <c:pt idx="1">
                  <c:v>DMF</c:v>
                </c:pt>
                <c:pt idx="2">
                  <c:v>HF</c:v>
                </c:pt>
                <c:pt idx="3">
                  <c:v>IME</c:v>
                </c:pt>
                <c:pt idx="4">
                  <c:v>IVT</c:v>
                </c:pt>
                <c:pt idx="5">
                  <c:v>NT</c:v>
                </c:pt>
                <c:pt idx="6">
                  <c:v>SVT</c:v>
                </c:pt>
              </c:strCache>
            </c:strRef>
          </c:cat>
          <c:val>
            <c:numRef>
              <c:f>'Ark1'!$C$2:$C$8</c:f>
              <c:numCache>
                <c:formatCode>0</c:formatCode>
                <c:ptCount val="7"/>
                <c:pt idx="0">
                  <c:v>27.642656301687076</c:v>
                </c:pt>
                <c:pt idx="1">
                  <c:v>49.442704253305216</c:v>
                </c:pt>
                <c:pt idx="2">
                  <c:v>44.925042289126168</c:v>
                </c:pt>
                <c:pt idx="3">
                  <c:v>44.820669510715369</c:v>
                </c:pt>
                <c:pt idx="4">
                  <c:v>53.44302288100787</c:v>
                </c:pt>
                <c:pt idx="5">
                  <c:v>49.800186411043164</c:v>
                </c:pt>
                <c:pt idx="6">
                  <c:v>49.433407038950307</c:v>
                </c:pt>
              </c:numCache>
            </c:numRef>
          </c:val>
        </c:ser>
        <c:ser>
          <c:idx val="2"/>
          <c:order val="2"/>
          <c:tx>
            <c:strRef>
              <c:f>'Ark1'!$D$1</c:f>
              <c:strCache>
                <c:ptCount val="1"/>
                <c:pt idx="0">
                  <c:v>På snitt</c:v>
                </c:pt>
              </c:strCache>
            </c:strRef>
          </c:tx>
          <c:spPr>
            <a:solidFill>
              <a:srgbClr val="FFCC00"/>
            </a:solidFill>
          </c:spPr>
          <c:invertIfNegative val="0"/>
          <c:dLbls>
            <c:txPr>
              <a:bodyPr/>
              <a:lstStyle/>
              <a:p>
                <a:pPr algn="ctr">
                  <a:defRPr lang="nb-NO" sz="800" b="1" i="0" u="none" strike="noStrike" kern="1200" baseline="0">
                    <a:solidFill>
                      <a:schemeClr val="tx1"/>
                    </a:solidFill>
                    <a:latin typeface="+mn-lt"/>
                    <a:ea typeface="+mn-ea"/>
                    <a:cs typeface="+mn-cs"/>
                  </a:defRPr>
                </a:pPr>
                <a:endParaRPr lang="nb-NO"/>
              </a:p>
            </c:txPr>
            <c:dLblPos val="ctr"/>
            <c:showLegendKey val="0"/>
            <c:showVal val="1"/>
            <c:showCatName val="0"/>
            <c:showSerName val="0"/>
            <c:showPercent val="0"/>
            <c:showBubbleSize val="0"/>
            <c:showLeaderLines val="0"/>
          </c:dLbls>
          <c:cat>
            <c:strRef>
              <c:f>'Ark1'!$A$2:$A$8</c:f>
              <c:strCache>
                <c:ptCount val="7"/>
                <c:pt idx="0">
                  <c:v>AB</c:v>
                </c:pt>
                <c:pt idx="1">
                  <c:v>DMF</c:v>
                </c:pt>
                <c:pt idx="2">
                  <c:v>HF</c:v>
                </c:pt>
                <c:pt idx="3">
                  <c:v>IME</c:v>
                </c:pt>
                <c:pt idx="4">
                  <c:v>IVT</c:v>
                </c:pt>
                <c:pt idx="5">
                  <c:v>NT</c:v>
                </c:pt>
                <c:pt idx="6">
                  <c:v>SVT</c:v>
                </c:pt>
              </c:strCache>
            </c:strRef>
          </c:cat>
          <c:val>
            <c:numRef>
              <c:f>'Ark1'!$D$2:$D$8</c:f>
              <c:numCache>
                <c:formatCode>0</c:formatCode>
                <c:ptCount val="7"/>
                <c:pt idx="0">
                  <c:v>10.095104201124713</c:v>
                </c:pt>
                <c:pt idx="1">
                  <c:v>11.871393976914737</c:v>
                </c:pt>
                <c:pt idx="2">
                  <c:v>17.817243461594678</c:v>
                </c:pt>
                <c:pt idx="3">
                  <c:v>26.540814840163442</c:v>
                </c:pt>
                <c:pt idx="4">
                  <c:v>24.610204251677452</c:v>
                </c:pt>
                <c:pt idx="5">
                  <c:v>17.729785627300362</c:v>
                </c:pt>
                <c:pt idx="6">
                  <c:v>18.150967747940857</c:v>
                </c:pt>
              </c:numCache>
            </c:numRef>
          </c:val>
        </c:ser>
        <c:ser>
          <c:idx val="3"/>
          <c:order val="3"/>
          <c:tx>
            <c:strRef>
              <c:f>'Ark1'!$E$1</c:f>
              <c:strCache>
                <c:ptCount val="1"/>
                <c:pt idx="0">
                  <c:v>Noe mer enn å stå</c:v>
                </c:pt>
              </c:strCache>
            </c:strRef>
          </c:tx>
          <c:spPr>
            <a:solidFill>
              <a:schemeClr val="accent1"/>
            </a:solidFill>
          </c:spPr>
          <c:invertIfNegative val="0"/>
          <c:dLbls>
            <c:txPr>
              <a:bodyPr/>
              <a:lstStyle/>
              <a:p>
                <a:pPr algn="ctr">
                  <a:defRPr lang="nb-NO" sz="800" b="1" i="0" u="none" strike="noStrike" kern="1200" baseline="0">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dLbls>
          <c:cat>
            <c:strRef>
              <c:f>'Ark1'!$A$2:$A$8</c:f>
              <c:strCache>
                <c:ptCount val="7"/>
                <c:pt idx="0">
                  <c:v>AB</c:v>
                </c:pt>
                <c:pt idx="1">
                  <c:v>DMF</c:v>
                </c:pt>
                <c:pt idx="2">
                  <c:v>HF</c:v>
                </c:pt>
                <c:pt idx="3">
                  <c:v>IME</c:v>
                </c:pt>
                <c:pt idx="4">
                  <c:v>IVT</c:v>
                </c:pt>
                <c:pt idx="5">
                  <c:v>NT</c:v>
                </c:pt>
                <c:pt idx="6">
                  <c:v>SVT</c:v>
                </c:pt>
              </c:strCache>
            </c:strRef>
          </c:cat>
          <c:val>
            <c:numRef>
              <c:f>'Ark1'!$E$2:$E$8</c:f>
              <c:numCache>
                <c:formatCode>0</c:formatCode>
                <c:ptCount val="7"/>
                <c:pt idx="0">
                  <c:v>14.904895798875293</c:v>
                </c:pt>
                <c:pt idx="1">
                  <c:v>8.1648799752362589</c:v>
                </c:pt>
                <c:pt idx="2">
                  <c:v>4.1965065993541169</c:v>
                </c:pt>
                <c:pt idx="3">
                  <c:v>11.944377265545475</c:v>
                </c:pt>
                <c:pt idx="4">
                  <c:v>5.6121160094024294</c:v>
                </c:pt>
                <c:pt idx="5">
                  <c:v>4.8385231346989848</c:v>
                </c:pt>
                <c:pt idx="6">
                  <c:v>4.1985288151054556</c:v>
                </c:pt>
              </c:numCache>
            </c:numRef>
          </c:val>
        </c:ser>
        <c:ser>
          <c:idx val="4"/>
          <c:order val="4"/>
          <c:tx>
            <c:strRef>
              <c:f>'Ark1'!$F$1</c:f>
              <c:strCache>
                <c:ptCount val="1"/>
                <c:pt idx="0">
                  <c:v>Kun å stå</c:v>
                </c:pt>
              </c:strCache>
            </c:strRef>
          </c:tx>
          <c:spPr>
            <a:solidFill>
              <a:srgbClr val="FF0000"/>
            </a:solidFill>
          </c:spPr>
          <c:invertIfNegative val="0"/>
          <c:dLbls>
            <c:txPr>
              <a:bodyPr/>
              <a:lstStyle/>
              <a:p>
                <a:pPr algn="ctr">
                  <a:defRPr lang="nb-NO" sz="800" b="1" i="0" u="none" strike="noStrike" kern="1200" baseline="0">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dLbls>
          <c:cat>
            <c:strRef>
              <c:f>'Ark1'!$A$2:$A$8</c:f>
              <c:strCache>
                <c:ptCount val="7"/>
                <c:pt idx="0">
                  <c:v>AB</c:v>
                </c:pt>
                <c:pt idx="1">
                  <c:v>DMF</c:v>
                </c:pt>
                <c:pt idx="2">
                  <c:v>HF</c:v>
                </c:pt>
                <c:pt idx="3">
                  <c:v>IME</c:v>
                </c:pt>
                <c:pt idx="4">
                  <c:v>IVT</c:v>
                </c:pt>
                <c:pt idx="5">
                  <c:v>NT</c:v>
                </c:pt>
                <c:pt idx="6">
                  <c:v>SVT</c:v>
                </c:pt>
              </c:strCache>
            </c:strRef>
          </c:cat>
          <c:val>
            <c:numRef>
              <c:f>'Ark1'!$F$2:$F$8</c:f>
              <c:numCache>
                <c:formatCode>0</c:formatCode>
                <c:ptCount val="7"/>
                <c:pt idx="1">
                  <c:v>10.484747842392684</c:v>
                </c:pt>
                <c:pt idx="2">
                  <c:v>10.068750304744228</c:v>
                </c:pt>
                <c:pt idx="3">
                  <c:v>5.2267584047772324</c:v>
                </c:pt>
                <c:pt idx="4">
                  <c:v>0.55580065269978041</c:v>
                </c:pt>
                <c:pt idx="5">
                  <c:v>2.0153346894623327</c:v>
                </c:pt>
                <c:pt idx="6">
                  <c:v>3.4881097332088524</c:v>
                </c:pt>
              </c:numCache>
            </c:numRef>
          </c:val>
        </c:ser>
        <c:ser>
          <c:idx val="5"/>
          <c:order val="5"/>
          <c:tx>
            <c:strRef>
              <c:f>'Ark1'!$G$1</c:f>
              <c:strCache>
                <c:ptCount val="1"/>
                <c:pt idx="0">
                  <c:v>Vet ikke</c:v>
                </c:pt>
              </c:strCache>
            </c:strRef>
          </c:tx>
          <c:spPr>
            <a:solidFill>
              <a:srgbClr val="FFFFFF">
                <a:lumMod val="75000"/>
              </a:srgbClr>
            </a:solidFill>
          </c:spPr>
          <c:invertIfNegative val="0"/>
          <c:dLbls>
            <c:txPr>
              <a:bodyPr/>
              <a:lstStyle/>
              <a:p>
                <a:pPr>
                  <a:defRPr sz="800" b="1"/>
                </a:pPr>
                <a:endParaRPr lang="nb-NO"/>
              </a:p>
            </c:txPr>
            <c:showLegendKey val="0"/>
            <c:showVal val="1"/>
            <c:showCatName val="0"/>
            <c:showSerName val="0"/>
            <c:showPercent val="0"/>
            <c:showBubbleSize val="0"/>
            <c:showLeaderLines val="0"/>
          </c:dLbls>
          <c:cat>
            <c:strRef>
              <c:f>'Ark1'!$A$2:$A$8</c:f>
              <c:strCache>
                <c:ptCount val="7"/>
                <c:pt idx="0">
                  <c:v>AB</c:v>
                </c:pt>
                <c:pt idx="1">
                  <c:v>DMF</c:v>
                </c:pt>
                <c:pt idx="2">
                  <c:v>HF</c:v>
                </c:pt>
                <c:pt idx="3">
                  <c:v>IME</c:v>
                </c:pt>
                <c:pt idx="4">
                  <c:v>IVT</c:v>
                </c:pt>
                <c:pt idx="5">
                  <c:v>NT</c:v>
                </c:pt>
                <c:pt idx="6">
                  <c:v>SVT</c:v>
                </c:pt>
              </c:strCache>
            </c:strRef>
          </c:cat>
          <c:val>
            <c:numRef>
              <c:f>'Ark1'!$G$2:$G$8</c:f>
              <c:numCache>
                <c:formatCode>0</c:formatCode>
                <c:ptCount val="7"/>
                <c:pt idx="0">
                  <c:v>7.4524478994376473</c:v>
                </c:pt>
                <c:pt idx="1">
                  <c:v>2.4105527475339605</c:v>
                </c:pt>
                <c:pt idx="2">
                  <c:v>1.0455447327064635</c:v>
                </c:pt>
                <c:pt idx="3">
                  <c:v>2.3923741766325741</c:v>
                </c:pt>
                <c:pt idx="4">
                  <c:v>1.4165563729517636</c:v>
                </c:pt>
                <c:pt idx="5">
                  <c:v>1.3241170987910491</c:v>
                </c:pt>
                <c:pt idx="6">
                  <c:v>1.2831536156055376</c:v>
                </c:pt>
              </c:numCache>
            </c:numRef>
          </c:val>
        </c:ser>
        <c:dLbls>
          <c:showLegendKey val="0"/>
          <c:showVal val="0"/>
          <c:showCatName val="0"/>
          <c:showSerName val="0"/>
          <c:showPercent val="0"/>
          <c:showBubbleSize val="0"/>
        </c:dLbls>
        <c:gapWidth val="50"/>
        <c:overlap val="100"/>
        <c:axId val="255055360"/>
        <c:axId val="255056896"/>
      </c:barChart>
      <c:catAx>
        <c:axId val="255055360"/>
        <c:scaling>
          <c:orientation val="maxMin"/>
        </c:scaling>
        <c:delete val="0"/>
        <c:axPos val="l"/>
        <c:majorTickMark val="out"/>
        <c:minorTickMark val="none"/>
        <c:tickLblPos val="nextTo"/>
        <c:txPr>
          <a:bodyPr/>
          <a:lstStyle/>
          <a:p>
            <a:pPr>
              <a:defRPr sz="1000"/>
            </a:pPr>
            <a:endParaRPr lang="nb-NO"/>
          </a:p>
        </c:txPr>
        <c:crossAx val="255056896"/>
        <c:crosses val="autoZero"/>
        <c:auto val="1"/>
        <c:lblAlgn val="ctr"/>
        <c:lblOffset val="100"/>
        <c:noMultiLvlLbl val="0"/>
      </c:catAx>
      <c:valAx>
        <c:axId val="255056896"/>
        <c:scaling>
          <c:orientation val="minMax"/>
          <c:max val="100"/>
          <c:min val="0"/>
        </c:scaling>
        <c:delete val="0"/>
        <c:axPos val="t"/>
        <c:numFmt formatCode="0" sourceLinked="1"/>
        <c:majorTickMark val="out"/>
        <c:minorTickMark val="none"/>
        <c:tickLblPos val="nextTo"/>
        <c:txPr>
          <a:bodyPr/>
          <a:lstStyle/>
          <a:p>
            <a:pPr>
              <a:defRPr sz="800"/>
            </a:pPr>
            <a:endParaRPr lang="nb-NO"/>
          </a:p>
        </c:txPr>
        <c:crossAx val="255055360"/>
        <c:crosses val="autoZero"/>
        <c:crossBetween val="between"/>
        <c:majorUnit val="20"/>
        <c:minorUnit val="20"/>
      </c:valAx>
    </c:plotArea>
    <c:legend>
      <c:legendPos val="b"/>
      <c:layout>
        <c:manualLayout>
          <c:xMode val="edge"/>
          <c:yMode val="edge"/>
          <c:x val="6.2205536833355973E-2"/>
          <c:y val="0.91593558570120559"/>
          <c:w val="0.89698469717356499"/>
          <c:h val="7.798271456428213E-2"/>
        </c:manualLayout>
      </c:layout>
      <c:overlay val="0"/>
      <c:txPr>
        <a:bodyPr/>
        <a:lstStyle/>
        <a:p>
          <a:pPr>
            <a:defRPr sz="900"/>
          </a:pPr>
          <a:endParaRPr lang="nb-NO"/>
        </a:p>
      </c:txPr>
    </c:legend>
    <c:plotVisOnly val="1"/>
    <c:dispBlanksAs val="gap"/>
    <c:showDLblsOverMax val="0"/>
  </c:chart>
  <c:txPr>
    <a:bodyPr/>
    <a:lstStyle/>
    <a:p>
      <a:pPr>
        <a:defRPr sz="1800"/>
      </a:pPr>
      <a:endParaRPr lang="nb-NO"/>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nb-NO" sz="1000" dirty="0" smtClean="0"/>
              <a:t>Hvilke faglige ambisjoner har du for dette studieåret? %</a:t>
            </a:r>
          </a:p>
        </c:rich>
      </c:tx>
      <c:layout>
        <c:manualLayout>
          <c:xMode val="edge"/>
          <c:yMode val="edge"/>
          <c:x val="0.20169209593995729"/>
          <c:y val="1.1835409760672587E-2"/>
        </c:manualLayout>
      </c:layout>
      <c:overlay val="1"/>
    </c:title>
    <c:autoTitleDeleted val="0"/>
    <c:plotArea>
      <c:layout>
        <c:manualLayout>
          <c:layoutTarget val="inner"/>
          <c:xMode val="edge"/>
          <c:yMode val="edge"/>
          <c:x val="0.22202599916881666"/>
          <c:y val="0.10509071343494132"/>
          <c:w val="0.72552612466927546"/>
          <c:h val="0.81389164123882873"/>
        </c:manualLayout>
      </c:layout>
      <c:barChart>
        <c:barDir val="bar"/>
        <c:grouping val="stacked"/>
        <c:varyColors val="0"/>
        <c:ser>
          <c:idx val="0"/>
          <c:order val="0"/>
          <c:tx>
            <c:strRef>
              <c:f>'Ark1'!$B$1</c:f>
              <c:strCache>
                <c:ptCount val="1"/>
                <c:pt idx="0">
                  <c:v>Blant de beste</c:v>
                </c:pt>
              </c:strCache>
            </c:strRef>
          </c:tx>
          <c:spPr>
            <a:solidFill>
              <a:srgbClr val="00B050"/>
            </a:solidFill>
          </c:spPr>
          <c:invertIfNegative val="0"/>
          <c:dLbls>
            <c:txPr>
              <a:bodyPr/>
              <a:lstStyle/>
              <a:p>
                <a:pPr>
                  <a:defRPr sz="800" b="1">
                    <a:solidFill>
                      <a:schemeClr val="bg1"/>
                    </a:solidFill>
                  </a:defRPr>
                </a:pPr>
                <a:endParaRPr lang="nb-NO"/>
              </a:p>
            </c:txPr>
            <c:dLblPos val="ctr"/>
            <c:showLegendKey val="0"/>
            <c:showVal val="1"/>
            <c:showCatName val="0"/>
            <c:showSerName val="0"/>
            <c:showPercent val="0"/>
            <c:showBubbleSize val="0"/>
            <c:showLeaderLines val="0"/>
          </c:dLbls>
          <c:cat>
            <c:strRef>
              <c:f>'Ark1'!$A$2:$A$25</c:f>
              <c:strCache>
                <c:ptCount val="24"/>
                <c:pt idx="0">
                  <c:v>Kvinne</c:v>
                </c:pt>
                <c:pt idx="1">
                  <c:v>Mann</c:v>
                </c:pt>
                <c:pt idx="2">
                  <c:v>- 20 år</c:v>
                </c:pt>
                <c:pt idx="3">
                  <c:v>21-22 år</c:v>
                </c:pt>
                <c:pt idx="4">
                  <c:v>23-25 år</c:v>
                </c:pt>
                <c:pt idx="5">
                  <c:v>26-28 år</c:v>
                </c:pt>
                <c:pt idx="6">
                  <c:v>29 år +</c:v>
                </c:pt>
                <c:pt idx="7">
                  <c:v>Innflytter</c:v>
                </c:pt>
                <c:pt idx="8">
                  <c:v>Fra stedet</c:v>
                </c:pt>
                <c:pt idx="9">
                  <c:v>Gift/sambo</c:v>
                </c:pt>
                <c:pt idx="10">
                  <c:v>Kjæreste</c:v>
                </c:pt>
                <c:pt idx="11">
                  <c:v>Singel</c:v>
                </c:pt>
                <c:pt idx="12">
                  <c:v>Ikke barn</c:v>
                </c:pt>
                <c:pt idx="13">
                  <c:v>Barn</c:v>
                </c:pt>
                <c:pt idx="14">
                  <c:v>2-3 sem.</c:v>
                </c:pt>
                <c:pt idx="15">
                  <c:v>4-5 sem.</c:v>
                </c:pt>
                <c:pt idx="16">
                  <c:v>6-8 sem.</c:v>
                </c:pt>
                <c:pt idx="17">
                  <c:v>9+ sem.</c:v>
                </c:pt>
                <c:pt idx="18">
                  <c:v>Bachelor</c:v>
                </c:pt>
                <c:pt idx="19">
                  <c:v>Int.M/-prof</c:v>
                </c:pt>
                <c:pt idx="20">
                  <c:v>Master</c:v>
                </c:pt>
                <c:pt idx="21">
                  <c:v>Annet</c:v>
                </c:pt>
                <c:pt idx="22">
                  <c:v>Førstevalg</c:v>
                </c:pt>
                <c:pt idx="23">
                  <c:v>Ikke f.valg</c:v>
                </c:pt>
              </c:strCache>
            </c:strRef>
          </c:cat>
          <c:val>
            <c:numRef>
              <c:f>'Ark1'!$B$2:$B$25</c:f>
              <c:numCache>
                <c:formatCode>0</c:formatCode>
                <c:ptCount val="24"/>
                <c:pt idx="0">
                  <c:v>16.066673525922848</c:v>
                </c:pt>
                <c:pt idx="1">
                  <c:v>23.197560260729823</c:v>
                </c:pt>
                <c:pt idx="2">
                  <c:v>7.7845857485761938</c:v>
                </c:pt>
                <c:pt idx="3">
                  <c:v>15.414893318473229</c:v>
                </c:pt>
                <c:pt idx="4">
                  <c:v>24.737497827380437</c:v>
                </c:pt>
                <c:pt idx="5">
                  <c:v>22.111355655159912</c:v>
                </c:pt>
                <c:pt idx="6">
                  <c:v>33.373935055390724</c:v>
                </c:pt>
                <c:pt idx="7">
                  <c:v>18.410126601299183</c:v>
                </c:pt>
                <c:pt idx="8">
                  <c:v>25.067699294244118</c:v>
                </c:pt>
                <c:pt idx="9">
                  <c:v>23.820536875953142</c:v>
                </c:pt>
                <c:pt idx="10">
                  <c:v>16.595218502989077</c:v>
                </c:pt>
                <c:pt idx="11">
                  <c:v>18.149220872318146</c:v>
                </c:pt>
                <c:pt idx="12">
                  <c:v>19.002103400786531</c:v>
                </c:pt>
                <c:pt idx="13">
                  <c:v>34.317407813860491</c:v>
                </c:pt>
                <c:pt idx="14">
                  <c:v>10.510044585392192</c:v>
                </c:pt>
                <c:pt idx="15">
                  <c:v>19.989439455190425</c:v>
                </c:pt>
                <c:pt idx="16">
                  <c:v>18.646386026642631</c:v>
                </c:pt>
                <c:pt idx="17">
                  <c:v>30.257710332870019</c:v>
                </c:pt>
                <c:pt idx="18">
                  <c:v>17.625006667532812</c:v>
                </c:pt>
                <c:pt idx="19">
                  <c:v>17.693394912694103</c:v>
                </c:pt>
                <c:pt idx="20">
                  <c:v>31.71567317369967</c:v>
                </c:pt>
                <c:pt idx="21">
                  <c:v>9.4769385964993056</c:v>
                </c:pt>
                <c:pt idx="22">
                  <c:v>20.085643011855979</c:v>
                </c:pt>
                <c:pt idx="23">
                  <c:v>14.76643056365498</c:v>
                </c:pt>
              </c:numCache>
            </c:numRef>
          </c:val>
        </c:ser>
        <c:ser>
          <c:idx val="1"/>
          <c:order val="1"/>
          <c:tx>
            <c:strRef>
              <c:f>'Ark1'!$C$1</c:f>
              <c:strCache>
                <c:ptCount val="1"/>
                <c:pt idx="0">
                  <c:v>Over snitt</c:v>
                </c:pt>
              </c:strCache>
            </c:strRef>
          </c:tx>
          <c:spPr>
            <a:solidFill>
              <a:srgbClr val="92D050"/>
            </a:solidFill>
          </c:spPr>
          <c:invertIfNegative val="0"/>
          <c:dLbls>
            <c:txPr>
              <a:bodyPr/>
              <a:lstStyle/>
              <a:p>
                <a:pPr algn="ctr">
                  <a:defRPr lang="nb-NO" sz="800" b="1" i="0" u="none" strike="noStrike" kern="1200" baseline="0">
                    <a:solidFill>
                      <a:srgbClr val="FFFFFF"/>
                    </a:solidFill>
                    <a:latin typeface="+mn-lt"/>
                    <a:ea typeface="+mn-ea"/>
                    <a:cs typeface="+mn-cs"/>
                  </a:defRPr>
                </a:pPr>
                <a:endParaRPr lang="nb-NO"/>
              </a:p>
            </c:txPr>
            <c:dLblPos val="ctr"/>
            <c:showLegendKey val="0"/>
            <c:showVal val="1"/>
            <c:showCatName val="0"/>
            <c:showSerName val="0"/>
            <c:showPercent val="0"/>
            <c:showBubbleSize val="0"/>
            <c:showLeaderLines val="0"/>
          </c:dLbls>
          <c:cat>
            <c:strRef>
              <c:f>'Ark1'!$A$2:$A$25</c:f>
              <c:strCache>
                <c:ptCount val="24"/>
                <c:pt idx="0">
                  <c:v>Kvinne</c:v>
                </c:pt>
                <c:pt idx="1">
                  <c:v>Mann</c:v>
                </c:pt>
                <c:pt idx="2">
                  <c:v>- 20 år</c:v>
                </c:pt>
                <c:pt idx="3">
                  <c:v>21-22 år</c:v>
                </c:pt>
                <c:pt idx="4">
                  <c:v>23-25 år</c:v>
                </c:pt>
                <c:pt idx="5">
                  <c:v>26-28 år</c:v>
                </c:pt>
                <c:pt idx="6">
                  <c:v>29 år +</c:v>
                </c:pt>
                <c:pt idx="7">
                  <c:v>Innflytter</c:v>
                </c:pt>
                <c:pt idx="8">
                  <c:v>Fra stedet</c:v>
                </c:pt>
                <c:pt idx="9">
                  <c:v>Gift/sambo</c:v>
                </c:pt>
                <c:pt idx="10">
                  <c:v>Kjæreste</c:v>
                </c:pt>
                <c:pt idx="11">
                  <c:v>Singel</c:v>
                </c:pt>
                <c:pt idx="12">
                  <c:v>Ikke barn</c:v>
                </c:pt>
                <c:pt idx="13">
                  <c:v>Barn</c:v>
                </c:pt>
                <c:pt idx="14">
                  <c:v>2-3 sem.</c:v>
                </c:pt>
                <c:pt idx="15">
                  <c:v>4-5 sem.</c:v>
                </c:pt>
                <c:pt idx="16">
                  <c:v>6-8 sem.</c:v>
                </c:pt>
                <c:pt idx="17">
                  <c:v>9+ sem.</c:v>
                </c:pt>
                <c:pt idx="18">
                  <c:v>Bachelor</c:v>
                </c:pt>
                <c:pt idx="19">
                  <c:v>Int.M/-prof</c:v>
                </c:pt>
                <c:pt idx="20">
                  <c:v>Master</c:v>
                </c:pt>
                <c:pt idx="21">
                  <c:v>Annet</c:v>
                </c:pt>
                <c:pt idx="22">
                  <c:v>Førstevalg</c:v>
                </c:pt>
                <c:pt idx="23">
                  <c:v>Ikke f.valg</c:v>
                </c:pt>
              </c:strCache>
            </c:strRef>
          </c:cat>
          <c:val>
            <c:numRef>
              <c:f>'Ark1'!$C$2:$C$25</c:f>
              <c:numCache>
                <c:formatCode>0</c:formatCode>
                <c:ptCount val="24"/>
                <c:pt idx="0">
                  <c:v>48.828676404253613</c:v>
                </c:pt>
                <c:pt idx="1">
                  <c:v>47.151352802483586</c:v>
                </c:pt>
                <c:pt idx="2">
                  <c:v>46.448426744640784</c:v>
                </c:pt>
                <c:pt idx="3">
                  <c:v>46.747403653632006</c:v>
                </c:pt>
                <c:pt idx="4">
                  <c:v>50.463839480156317</c:v>
                </c:pt>
                <c:pt idx="5">
                  <c:v>52.233468018787654</c:v>
                </c:pt>
                <c:pt idx="6">
                  <c:v>27.619000093754437</c:v>
                </c:pt>
                <c:pt idx="7">
                  <c:v>49.526122968128973</c:v>
                </c:pt>
                <c:pt idx="8">
                  <c:v>39.861475799615405</c:v>
                </c:pt>
                <c:pt idx="9">
                  <c:v>53.336593260246346</c:v>
                </c:pt>
                <c:pt idx="10">
                  <c:v>53.546096413670774</c:v>
                </c:pt>
                <c:pt idx="11">
                  <c:v>42.832862480247805</c:v>
                </c:pt>
                <c:pt idx="12">
                  <c:v>48.128987540924051</c:v>
                </c:pt>
                <c:pt idx="13">
                  <c:v>44.923257647186105</c:v>
                </c:pt>
                <c:pt idx="14">
                  <c:v>49.065819892908422</c:v>
                </c:pt>
                <c:pt idx="15">
                  <c:v>45.116290370726865</c:v>
                </c:pt>
                <c:pt idx="16">
                  <c:v>49.319388467534438</c:v>
                </c:pt>
                <c:pt idx="17">
                  <c:v>48.443365431966178</c:v>
                </c:pt>
                <c:pt idx="18">
                  <c:v>52.943945833164832</c:v>
                </c:pt>
                <c:pt idx="19">
                  <c:v>46.126048849306976</c:v>
                </c:pt>
                <c:pt idx="20">
                  <c:v>50.531859442021407</c:v>
                </c:pt>
                <c:pt idx="21">
                  <c:v>41.728388016593229</c:v>
                </c:pt>
                <c:pt idx="22">
                  <c:v>48.975122442262453</c:v>
                </c:pt>
                <c:pt idx="23">
                  <c:v>44.743322609320423</c:v>
                </c:pt>
              </c:numCache>
            </c:numRef>
          </c:val>
        </c:ser>
        <c:ser>
          <c:idx val="2"/>
          <c:order val="2"/>
          <c:tx>
            <c:strRef>
              <c:f>'Ark1'!$D$1</c:f>
              <c:strCache>
                <c:ptCount val="1"/>
                <c:pt idx="0">
                  <c:v>På snitt</c:v>
                </c:pt>
              </c:strCache>
            </c:strRef>
          </c:tx>
          <c:spPr>
            <a:solidFill>
              <a:srgbClr val="FFCC00"/>
            </a:solidFill>
          </c:spPr>
          <c:invertIfNegative val="0"/>
          <c:dLbls>
            <c:txPr>
              <a:bodyPr/>
              <a:lstStyle/>
              <a:p>
                <a:pPr algn="ctr">
                  <a:defRPr lang="nb-NO" sz="800" b="1" i="0" u="none" strike="noStrike" kern="1200" baseline="0">
                    <a:solidFill>
                      <a:schemeClr val="tx1"/>
                    </a:solidFill>
                    <a:latin typeface="+mn-lt"/>
                    <a:ea typeface="+mn-ea"/>
                    <a:cs typeface="+mn-cs"/>
                  </a:defRPr>
                </a:pPr>
                <a:endParaRPr lang="nb-NO"/>
              </a:p>
            </c:txPr>
            <c:dLblPos val="ctr"/>
            <c:showLegendKey val="0"/>
            <c:showVal val="1"/>
            <c:showCatName val="0"/>
            <c:showSerName val="0"/>
            <c:showPercent val="0"/>
            <c:showBubbleSize val="0"/>
            <c:showLeaderLines val="0"/>
          </c:dLbls>
          <c:cat>
            <c:strRef>
              <c:f>'Ark1'!$A$2:$A$25</c:f>
              <c:strCache>
                <c:ptCount val="24"/>
                <c:pt idx="0">
                  <c:v>Kvinne</c:v>
                </c:pt>
                <c:pt idx="1">
                  <c:v>Mann</c:v>
                </c:pt>
                <c:pt idx="2">
                  <c:v>- 20 år</c:v>
                </c:pt>
                <c:pt idx="3">
                  <c:v>21-22 år</c:v>
                </c:pt>
                <c:pt idx="4">
                  <c:v>23-25 år</c:v>
                </c:pt>
                <c:pt idx="5">
                  <c:v>26-28 år</c:v>
                </c:pt>
                <c:pt idx="6">
                  <c:v>29 år +</c:v>
                </c:pt>
                <c:pt idx="7">
                  <c:v>Innflytter</c:v>
                </c:pt>
                <c:pt idx="8">
                  <c:v>Fra stedet</c:v>
                </c:pt>
                <c:pt idx="9">
                  <c:v>Gift/sambo</c:v>
                </c:pt>
                <c:pt idx="10">
                  <c:v>Kjæreste</c:v>
                </c:pt>
                <c:pt idx="11">
                  <c:v>Singel</c:v>
                </c:pt>
                <c:pt idx="12">
                  <c:v>Ikke barn</c:v>
                </c:pt>
                <c:pt idx="13">
                  <c:v>Barn</c:v>
                </c:pt>
                <c:pt idx="14">
                  <c:v>2-3 sem.</c:v>
                </c:pt>
                <c:pt idx="15">
                  <c:v>4-5 sem.</c:v>
                </c:pt>
                <c:pt idx="16">
                  <c:v>6-8 sem.</c:v>
                </c:pt>
                <c:pt idx="17">
                  <c:v>9+ sem.</c:v>
                </c:pt>
                <c:pt idx="18">
                  <c:v>Bachelor</c:v>
                </c:pt>
                <c:pt idx="19">
                  <c:v>Int.M/-prof</c:v>
                </c:pt>
                <c:pt idx="20">
                  <c:v>Master</c:v>
                </c:pt>
                <c:pt idx="21">
                  <c:v>Annet</c:v>
                </c:pt>
                <c:pt idx="22">
                  <c:v>Førstevalg</c:v>
                </c:pt>
                <c:pt idx="23">
                  <c:v>Ikke f.valg</c:v>
                </c:pt>
              </c:strCache>
            </c:strRef>
          </c:cat>
          <c:val>
            <c:numRef>
              <c:f>'Ark1'!$D$2:$D$25</c:f>
              <c:numCache>
                <c:formatCode>0</c:formatCode>
                <c:ptCount val="24"/>
                <c:pt idx="0">
                  <c:v>22.419261858439409</c:v>
                </c:pt>
                <c:pt idx="1">
                  <c:v>17.367663727877915</c:v>
                </c:pt>
                <c:pt idx="2">
                  <c:v>24.198677202704445</c:v>
                </c:pt>
                <c:pt idx="3">
                  <c:v>25.528855989235495</c:v>
                </c:pt>
                <c:pt idx="4">
                  <c:v>15.782863702832046</c:v>
                </c:pt>
                <c:pt idx="5">
                  <c:v>16.468584424385526</c:v>
                </c:pt>
                <c:pt idx="6">
                  <c:v>15.751275514061652</c:v>
                </c:pt>
                <c:pt idx="7">
                  <c:v>19.889120339878783</c:v>
                </c:pt>
                <c:pt idx="8">
                  <c:v>20.30784236700034</c:v>
                </c:pt>
                <c:pt idx="9">
                  <c:v>13.61899790842094</c:v>
                </c:pt>
                <c:pt idx="10">
                  <c:v>17.610040064776619</c:v>
                </c:pt>
                <c:pt idx="11">
                  <c:v>24.524019201452994</c:v>
                </c:pt>
                <c:pt idx="12">
                  <c:v>20.163697254302861</c:v>
                </c:pt>
                <c:pt idx="13">
                  <c:v>16.891689980473068</c:v>
                </c:pt>
                <c:pt idx="14">
                  <c:v>22.056442678869825</c:v>
                </c:pt>
                <c:pt idx="15">
                  <c:v>24.243175417851607</c:v>
                </c:pt>
                <c:pt idx="16">
                  <c:v>21.65170708859009</c:v>
                </c:pt>
                <c:pt idx="17">
                  <c:v>11.659525168231163</c:v>
                </c:pt>
                <c:pt idx="18">
                  <c:v>16.033532080674647</c:v>
                </c:pt>
                <c:pt idx="19">
                  <c:v>23.953332111594886</c:v>
                </c:pt>
                <c:pt idx="20">
                  <c:v>11.471730514440379</c:v>
                </c:pt>
                <c:pt idx="21">
                  <c:v>21.945955199826237</c:v>
                </c:pt>
                <c:pt idx="22">
                  <c:v>19.27269558834697</c:v>
                </c:pt>
                <c:pt idx="23">
                  <c:v>24.074189346898148</c:v>
                </c:pt>
              </c:numCache>
            </c:numRef>
          </c:val>
        </c:ser>
        <c:ser>
          <c:idx val="3"/>
          <c:order val="3"/>
          <c:tx>
            <c:strRef>
              <c:f>'Ark1'!$E$1</c:f>
              <c:strCache>
                <c:ptCount val="1"/>
                <c:pt idx="0">
                  <c:v>Noe mer enn å stå</c:v>
                </c:pt>
              </c:strCache>
            </c:strRef>
          </c:tx>
          <c:spPr>
            <a:solidFill>
              <a:schemeClr val="accent1"/>
            </a:solidFill>
          </c:spPr>
          <c:invertIfNegative val="0"/>
          <c:dLbls>
            <c:txPr>
              <a:bodyPr/>
              <a:lstStyle/>
              <a:p>
                <a:pPr algn="ctr">
                  <a:defRPr lang="nb-NO" sz="800" b="1" i="0" u="none" strike="noStrike" kern="1200" baseline="0">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dLbls>
          <c:cat>
            <c:strRef>
              <c:f>'Ark1'!$A$2:$A$25</c:f>
              <c:strCache>
                <c:ptCount val="24"/>
                <c:pt idx="0">
                  <c:v>Kvinne</c:v>
                </c:pt>
                <c:pt idx="1">
                  <c:v>Mann</c:v>
                </c:pt>
                <c:pt idx="2">
                  <c:v>- 20 år</c:v>
                </c:pt>
                <c:pt idx="3">
                  <c:v>21-22 år</c:v>
                </c:pt>
                <c:pt idx="4">
                  <c:v>23-25 år</c:v>
                </c:pt>
                <c:pt idx="5">
                  <c:v>26-28 år</c:v>
                </c:pt>
                <c:pt idx="6">
                  <c:v>29 år +</c:v>
                </c:pt>
                <c:pt idx="7">
                  <c:v>Innflytter</c:v>
                </c:pt>
                <c:pt idx="8">
                  <c:v>Fra stedet</c:v>
                </c:pt>
                <c:pt idx="9">
                  <c:v>Gift/sambo</c:v>
                </c:pt>
                <c:pt idx="10">
                  <c:v>Kjæreste</c:v>
                </c:pt>
                <c:pt idx="11">
                  <c:v>Singel</c:v>
                </c:pt>
                <c:pt idx="12">
                  <c:v>Ikke barn</c:v>
                </c:pt>
                <c:pt idx="13">
                  <c:v>Barn</c:v>
                </c:pt>
                <c:pt idx="14">
                  <c:v>2-3 sem.</c:v>
                </c:pt>
                <c:pt idx="15">
                  <c:v>4-5 sem.</c:v>
                </c:pt>
                <c:pt idx="16">
                  <c:v>6-8 sem.</c:v>
                </c:pt>
                <c:pt idx="17">
                  <c:v>9+ sem.</c:v>
                </c:pt>
                <c:pt idx="18">
                  <c:v>Bachelor</c:v>
                </c:pt>
                <c:pt idx="19">
                  <c:v>Int.M/-prof</c:v>
                </c:pt>
                <c:pt idx="20">
                  <c:v>Master</c:v>
                </c:pt>
                <c:pt idx="21">
                  <c:v>Annet</c:v>
                </c:pt>
                <c:pt idx="22">
                  <c:v>Førstevalg</c:v>
                </c:pt>
                <c:pt idx="23">
                  <c:v>Ikke f.valg</c:v>
                </c:pt>
              </c:strCache>
            </c:strRef>
          </c:cat>
          <c:val>
            <c:numRef>
              <c:f>'Ark1'!$E$2:$E$25</c:f>
              <c:numCache>
                <c:formatCode>0</c:formatCode>
                <c:ptCount val="24"/>
                <c:pt idx="0">
                  <c:v>6.6178536653858382</c:v>
                </c:pt>
                <c:pt idx="1">
                  <c:v>6.094867365439498</c:v>
                </c:pt>
                <c:pt idx="2">
                  <c:v>9.7144590687713652</c:v>
                </c:pt>
                <c:pt idx="3">
                  <c:v>7.0920771931167668</c:v>
                </c:pt>
                <c:pt idx="4">
                  <c:v>5.0856505442638991</c:v>
                </c:pt>
                <c:pt idx="5">
                  <c:v>2.163367041030813</c:v>
                </c:pt>
                <c:pt idx="6">
                  <c:v>14.07896845919111</c:v>
                </c:pt>
                <c:pt idx="7">
                  <c:v>6.7410905639661056</c:v>
                </c:pt>
                <c:pt idx="8">
                  <c:v>4.6810477245666968</c:v>
                </c:pt>
                <c:pt idx="9">
                  <c:v>5.6395802408613163</c:v>
                </c:pt>
                <c:pt idx="10">
                  <c:v>6.098451996783651</c:v>
                </c:pt>
                <c:pt idx="11">
                  <c:v>7.0154747293094388</c:v>
                </c:pt>
                <c:pt idx="12">
                  <c:v>6.5281569052109178</c:v>
                </c:pt>
                <c:pt idx="13">
                  <c:v>0</c:v>
                </c:pt>
                <c:pt idx="14">
                  <c:v>8.6079255619420572</c:v>
                </c:pt>
                <c:pt idx="15">
                  <c:v>6.4582750010991496</c:v>
                </c:pt>
                <c:pt idx="16">
                  <c:v>6.570269500498056</c:v>
                </c:pt>
                <c:pt idx="17">
                  <c:v>3.5758924221908037</c:v>
                </c:pt>
                <c:pt idx="18">
                  <c:v>4.7440050314512687</c:v>
                </c:pt>
                <c:pt idx="19">
                  <c:v>7.9823292130078576</c:v>
                </c:pt>
                <c:pt idx="20">
                  <c:v>1.3442624193728756</c:v>
                </c:pt>
                <c:pt idx="21">
                  <c:v>10.499195098985803</c:v>
                </c:pt>
                <c:pt idx="22">
                  <c:v>6.0988591860997472</c:v>
                </c:pt>
                <c:pt idx="23">
                  <c:v>7.149123477579673</c:v>
                </c:pt>
              </c:numCache>
            </c:numRef>
          </c:val>
        </c:ser>
        <c:ser>
          <c:idx val="4"/>
          <c:order val="4"/>
          <c:tx>
            <c:strRef>
              <c:f>'Ark1'!$F$1</c:f>
              <c:strCache>
                <c:ptCount val="1"/>
                <c:pt idx="0">
                  <c:v>Kun å stå</c:v>
                </c:pt>
              </c:strCache>
            </c:strRef>
          </c:tx>
          <c:spPr>
            <a:solidFill>
              <a:srgbClr val="FF0000"/>
            </a:solidFill>
          </c:spPr>
          <c:invertIfNegative val="0"/>
          <c:dLbls>
            <c:txPr>
              <a:bodyPr/>
              <a:lstStyle/>
              <a:p>
                <a:pPr algn="ctr">
                  <a:defRPr lang="nb-NO" sz="800" b="1" i="0" u="none" strike="noStrike" kern="1200" baseline="0">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dLbls>
          <c:cat>
            <c:strRef>
              <c:f>'Ark1'!$A$2:$A$25</c:f>
              <c:strCache>
                <c:ptCount val="24"/>
                <c:pt idx="0">
                  <c:v>Kvinne</c:v>
                </c:pt>
                <c:pt idx="1">
                  <c:v>Mann</c:v>
                </c:pt>
                <c:pt idx="2">
                  <c:v>- 20 år</c:v>
                </c:pt>
                <c:pt idx="3">
                  <c:v>21-22 år</c:v>
                </c:pt>
                <c:pt idx="4">
                  <c:v>23-25 år</c:v>
                </c:pt>
                <c:pt idx="5">
                  <c:v>26-28 år</c:v>
                </c:pt>
                <c:pt idx="6">
                  <c:v>29 år +</c:v>
                </c:pt>
                <c:pt idx="7">
                  <c:v>Innflytter</c:v>
                </c:pt>
                <c:pt idx="8">
                  <c:v>Fra stedet</c:v>
                </c:pt>
                <c:pt idx="9">
                  <c:v>Gift/sambo</c:v>
                </c:pt>
                <c:pt idx="10">
                  <c:v>Kjæreste</c:v>
                </c:pt>
                <c:pt idx="11">
                  <c:v>Singel</c:v>
                </c:pt>
                <c:pt idx="12">
                  <c:v>Ikke barn</c:v>
                </c:pt>
                <c:pt idx="13">
                  <c:v>Barn</c:v>
                </c:pt>
                <c:pt idx="14">
                  <c:v>2-3 sem.</c:v>
                </c:pt>
                <c:pt idx="15">
                  <c:v>4-5 sem.</c:v>
                </c:pt>
                <c:pt idx="16">
                  <c:v>6-8 sem.</c:v>
                </c:pt>
                <c:pt idx="17">
                  <c:v>9+ sem.</c:v>
                </c:pt>
                <c:pt idx="18">
                  <c:v>Bachelor</c:v>
                </c:pt>
                <c:pt idx="19">
                  <c:v>Int.M/-prof</c:v>
                </c:pt>
                <c:pt idx="20">
                  <c:v>Master</c:v>
                </c:pt>
                <c:pt idx="21">
                  <c:v>Annet</c:v>
                </c:pt>
                <c:pt idx="22">
                  <c:v>Førstevalg</c:v>
                </c:pt>
                <c:pt idx="23">
                  <c:v>Ikke f.valg</c:v>
                </c:pt>
              </c:strCache>
            </c:strRef>
          </c:cat>
          <c:val>
            <c:numRef>
              <c:f>'Ark1'!$F$2:$F$25</c:f>
              <c:numCache>
                <c:formatCode>0</c:formatCode>
                <c:ptCount val="24"/>
                <c:pt idx="0">
                  <c:v>3.7821015548999957</c:v>
                </c:pt>
                <c:pt idx="1">
                  <c:v>5.1642855475406453</c:v>
                </c:pt>
                <c:pt idx="2">
                  <c:v>8.5108993392325463</c:v>
                </c:pt>
                <c:pt idx="3">
                  <c:v>3.954694971880456</c:v>
                </c:pt>
                <c:pt idx="4">
                  <c:v>2.5617967204771199</c:v>
                </c:pt>
                <c:pt idx="5">
                  <c:v>5.2080537479116789</c:v>
                </c:pt>
                <c:pt idx="6">
                  <c:v>7.5458716289985519</c:v>
                </c:pt>
                <c:pt idx="7">
                  <c:v>4.0791390556519076</c:v>
                </c:pt>
                <c:pt idx="8">
                  <c:v>5.7102618581701865</c:v>
                </c:pt>
                <c:pt idx="9">
                  <c:v>3.1691798380571159</c:v>
                </c:pt>
                <c:pt idx="10">
                  <c:v>4.9524203198890584</c:v>
                </c:pt>
                <c:pt idx="11">
                  <c:v>4.7832446326806712</c:v>
                </c:pt>
                <c:pt idx="12">
                  <c:v>4.4992951638634899</c:v>
                </c:pt>
                <c:pt idx="13">
                  <c:v>1.0891798177143708</c:v>
                </c:pt>
                <c:pt idx="14">
                  <c:v>7.8572754893571179</c:v>
                </c:pt>
                <c:pt idx="15">
                  <c:v>2.377048184546604</c:v>
                </c:pt>
                <c:pt idx="16">
                  <c:v>2.5827493710694673</c:v>
                </c:pt>
                <c:pt idx="17">
                  <c:v>4.3144989982018647</c:v>
                </c:pt>
                <c:pt idx="18">
                  <c:v>6.1625335576759328</c:v>
                </c:pt>
                <c:pt idx="19">
                  <c:v>2.9070103344168761</c:v>
                </c:pt>
                <c:pt idx="20">
                  <c:v>2.8006967624051557</c:v>
                </c:pt>
                <c:pt idx="21">
                  <c:v>15.27922103621917</c:v>
                </c:pt>
                <c:pt idx="22">
                  <c:v>4.124041253129108</c:v>
                </c:pt>
                <c:pt idx="23">
                  <c:v>6.1610837004469383</c:v>
                </c:pt>
              </c:numCache>
            </c:numRef>
          </c:val>
        </c:ser>
        <c:ser>
          <c:idx val="5"/>
          <c:order val="5"/>
          <c:tx>
            <c:strRef>
              <c:f>'Ark1'!$G$1</c:f>
              <c:strCache>
                <c:ptCount val="1"/>
                <c:pt idx="0">
                  <c:v>Vet ikke</c:v>
                </c:pt>
              </c:strCache>
            </c:strRef>
          </c:tx>
          <c:spPr>
            <a:solidFill>
              <a:srgbClr val="FFFFFF">
                <a:lumMod val="75000"/>
              </a:srgbClr>
            </a:solidFill>
          </c:spPr>
          <c:invertIfNegative val="0"/>
          <c:dLbls>
            <c:txPr>
              <a:bodyPr/>
              <a:lstStyle/>
              <a:p>
                <a:pPr>
                  <a:defRPr sz="800" b="1"/>
                </a:pPr>
                <a:endParaRPr lang="nb-NO"/>
              </a:p>
            </c:txPr>
            <c:showLegendKey val="0"/>
            <c:showVal val="1"/>
            <c:showCatName val="0"/>
            <c:showSerName val="0"/>
            <c:showPercent val="0"/>
            <c:showBubbleSize val="0"/>
            <c:showLeaderLines val="0"/>
          </c:dLbls>
          <c:cat>
            <c:strRef>
              <c:f>'Ark1'!$A$2:$A$25</c:f>
              <c:strCache>
                <c:ptCount val="24"/>
                <c:pt idx="0">
                  <c:v>Kvinne</c:v>
                </c:pt>
                <c:pt idx="1">
                  <c:v>Mann</c:v>
                </c:pt>
                <c:pt idx="2">
                  <c:v>- 20 år</c:v>
                </c:pt>
                <c:pt idx="3">
                  <c:v>21-22 år</c:v>
                </c:pt>
                <c:pt idx="4">
                  <c:v>23-25 år</c:v>
                </c:pt>
                <c:pt idx="5">
                  <c:v>26-28 år</c:v>
                </c:pt>
                <c:pt idx="6">
                  <c:v>29 år +</c:v>
                </c:pt>
                <c:pt idx="7">
                  <c:v>Innflytter</c:v>
                </c:pt>
                <c:pt idx="8">
                  <c:v>Fra stedet</c:v>
                </c:pt>
                <c:pt idx="9">
                  <c:v>Gift/sambo</c:v>
                </c:pt>
                <c:pt idx="10">
                  <c:v>Kjæreste</c:v>
                </c:pt>
                <c:pt idx="11">
                  <c:v>Singel</c:v>
                </c:pt>
                <c:pt idx="12">
                  <c:v>Ikke barn</c:v>
                </c:pt>
                <c:pt idx="13">
                  <c:v>Barn</c:v>
                </c:pt>
                <c:pt idx="14">
                  <c:v>2-3 sem.</c:v>
                </c:pt>
                <c:pt idx="15">
                  <c:v>4-5 sem.</c:v>
                </c:pt>
                <c:pt idx="16">
                  <c:v>6-8 sem.</c:v>
                </c:pt>
                <c:pt idx="17">
                  <c:v>9+ sem.</c:v>
                </c:pt>
                <c:pt idx="18">
                  <c:v>Bachelor</c:v>
                </c:pt>
                <c:pt idx="19">
                  <c:v>Int.M/-prof</c:v>
                </c:pt>
                <c:pt idx="20">
                  <c:v>Master</c:v>
                </c:pt>
                <c:pt idx="21">
                  <c:v>Annet</c:v>
                </c:pt>
                <c:pt idx="22">
                  <c:v>Førstevalg</c:v>
                </c:pt>
                <c:pt idx="23">
                  <c:v>Ikke f.valg</c:v>
                </c:pt>
              </c:strCache>
            </c:strRef>
          </c:cat>
          <c:val>
            <c:numRef>
              <c:f>'Ark1'!$G$2:$G$25</c:f>
              <c:numCache>
                <c:formatCode>0</c:formatCode>
                <c:ptCount val="24"/>
                <c:pt idx="0">
                  <c:v>2.2854329910987072</c:v>
                </c:pt>
                <c:pt idx="1">
                  <c:v>1.0242702959279688</c:v>
                </c:pt>
                <c:pt idx="2">
                  <c:v>3.3429518960745468</c:v>
                </c:pt>
                <c:pt idx="3">
                  <c:v>1.2620748736621121</c:v>
                </c:pt>
                <c:pt idx="4">
                  <c:v>1.368351724890241</c:v>
                </c:pt>
                <c:pt idx="5">
                  <c:v>1.8151711127243879</c:v>
                </c:pt>
                <c:pt idx="6">
                  <c:v>1.6309492486035124</c:v>
                </c:pt>
                <c:pt idx="7">
                  <c:v>1.3544004710752495</c:v>
                </c:pt>
                <c:pt idx="8">
                  <c:v>4.3716729564031827</c:v>
                </c:pt>
                <c:pt idx="9">
                  <c:v>0.41511187646121239</c:v>
                </c:pt>
                <c:pt idx="10">
                  <c:v>1.1977727018907025</c:v>
                </c:pt>
                <c:pt idx="11">
                  <c:v>2.695178083990784</c:v>
                </c:pt>
                <c:pt idx="12">
                  <c:v>1.6777597349123641</c:v>
                </c:pt>
                <c:pt idx="13">
                  <c:v>2.7784647407659282</c:v>
                </c:pt>
                <c:pt idx="14">
                  <c:v>1.9024917915303825</c:v>
                </c:pt>
                <c:pt idx="15">
                  <c:v>1.8157715705852804</c:v>
                </c:pt>
                <c:pt idx="16">
                  <c:v>1.2294995456654045</c:v>
                </c:pt>
                <c:pt idx="17">
                  <c:v>1.7490076465399012</c:v>
                </c:pt>
                <c:pt idx="18">
                  <c:v>2.4909768295004677</c:v>
                </c:pt>
                <c:pt idx="19">
                  <c:v>1.3378845789791787</c:v>
                </c:pt>
                <c:pt idx="20">
                  <c:v>2.1357776880604562</c:v>
                </c:pt>
                <c:pt idx="21">
                  <c:v>1.070302051876308</c:v>
                </c:pt>
                <c:pt idx="22">
                  <c:v>1.4436385183059743</c:v>
                </c:pt>
                <c:pt idx="23">
                  <c:v>3.1058503020997352</c:v>
                </c:pt>
              </c:numCache>
            </c:numRef>
          </c:val>
        </c:ser>
        <c:dLbls>
          <c:showLegendKey val="0"/>
          <c:showVal val="0"/>
          <c:showCatName val="0"/>
          <c:showSerName val="0"/>
          <c:showPercent val="0"/>
          <c:showBubbleSize val="0"/>
        </c:dLbls>
        <c:gapWidth val="51"/>
        <c:overlap val="100"/>
        <c:axId val="255557632"/>
        <c:axId val="255559168"/>
      </c:barChart>
      <c:catAx>
        <c:axId val="255557632"/>
        <c:scaling>
          <c:orientation val="maxMin"/>
        </c:scaling>
        <c:delete val="0"/>
        <c:axPos val="l"/>
        <c:majorTickMark val="out"/>
        <c:minorTickMark val="none"/>
        <c:tickLblPos val="nextTo"/>
        <c:txPr>
          <a:bodyPr/>
          <a:lstStyle/>
          <a:p>
            <a:pPr>
              <a:defRPr sz="900"/>
            </a:pPr>
            <a:endParaRPr lang="nb-NO"/>
          </a:p>
        </c:txPr>
        <c:crossAx val="255559168"/>
        <c:crosses val="autoZero"/>
        <c:auto val="1"/>
        <c:lblAlgn val="ctr"/>
        <c:lblOffset val="100"/>
        <c:noMultiLvlLbl val="0"/>
      </c:catAx>
      <c:valAx>
        <c:axId val="255559168"/>
        <c:scaling>
          <c:orientation val="minMax"/>
          <c:max val="100"/>
          <c:min val="0"/>
        </c:scaling>
        <c:delete val="0"/>
        <c:axPos val="t"/>
        <c:numFmt formatCode="0" sourceLinked="1"/>
        <c:majorTickMark val="out"/>
        <c:minorTickMark val="none"/>
        <c:tickLblPos val="nextTo"/>
        <c:txPr>
          <a:bodyPr/>
          <a:lstStyle/>
          <a:p>
            <a:pPr>
              <a:defRPr sz="800"/>
            </a:pPr>
            <a:endParaRPr lang="nb-NO"/>
          </a:p>
        </c:txPr>
        <c:crossAx val="255557632"/>
        <c:crosses val="autoZero"/>
        <c:crossBetween val="between"/>
        <c:majorUnit val="20"/>
        <c:minorUnit val="20"/>
      </c:valAx>
    </c:plotArea>
    <c:legend>
      <c:legendPos val="b"/>
      <c:layout>
        <c:manualLayout>
          <c:xMode val="edge"/>
          <c:yMode val="edge"/>
          <c:x val="0.12752749694478391"/>
          <c:y val="0.9220173056443024"/>
          <c:w val="0.85125932509556534"/>
          <c:h val="6.2342556253439541E-2"/>
        </c:manualLayout>
      </c:layout>
      <c:overlay val="0"/>
      <c:txPr>
        <a:bodyPr/>
        <a:lstStyle/>
        <a:p>
          <a:pPr>
            <a:defRPr sz="900"/>
          </a:pPr>
          <a:endParaRPr lang="nb-NO"/>
        </a:p>
      </c:txPr>
    </c:legend>
    <c:plotVisOnly val="1"/>
    <c:dispBlanksAs val="gap"/>
    <c:showDLblsOverMax val="0"/>
  </c:chart>
  <c:txPr>
    <a:bodyPr/>
    <a:lstStyle/>
    <a:p>
      <a:pPr>
        <a:defRPr sz="1800"/>
      </a:pPr>
      <a:endParaRPr lang="nb-NO"/>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nb-NO" sz="1000" dirty="0"/>
              <a:t>Hvor fornøyd er du med selve studiet</a:t>
            </a:r>
            <a:r>
              <a:rPr lang="nb-NO" sz="1000" dirty="0" smtClean="0"/>
              <a:t>? %</a:t>
            </a:r>
            <a:endParaRPr lang="nb-NO" sz="1000" dirty="0"/>
          </a:p>
        </c:rich>
      </c:tx>
      <c:layout>
        <c:manualLayout>
          <c:xMode val="edge"/>
          <c:yMode val="edge"/>
          <c:x val="0.30747916666666669"/>
          <c:y val="3.7193823216187437E-2"/>
        </c:manualLayout>
      </c:layout>
      <c:overlay val="1"/>
    </c:title>
    <c:autoTitleDeleted val="0"/>
    <c:plotArea>
      <c:layout>
        <c:manualLayout>
          <c:layoutTarget val="inner"/>
          <c:xMode val="edge"/>
          <c:yMode val="edge"/>
          <c:x val="0.17956676509186351"/>
          <c:y val="0.144056083715566"/>
          <c:w val="0.7679854002624672"/>
          <c:h val="0.74826584524118134"/>
        </c:manualLayout>
      </c:layout>
      <c:barChart>
        <c:barDir val="bar"/>
        <c:grouping val="stacked"/>
        <c:varyColors val="0"/>
        <c:ser>
          <c:idx val="0"/>
          <c:order val="0"/>
          <c:tx>
            <c:strRef>
              <c:f>'Ark1'!$B$1</c:f>
              <c:strCache>
                <c:ptCount val="1"/>
                <c:pt idx="0">
                  <c:v>Meget fornøyd</c:v>
                </c:pt>
              </c:strCache>
            </c:strRef>
          </c:tx>
          <c:spPr>
            <a:solidFill>
              <a:srgbClr val="00B050"/>
            </a:solidFill>
          </c:spPr>
          <c:invertIfNegative val="0"/>
          <c:dLbls>
            <c:txPr>
              <a:bodyPr/>
              <a:lstStyle/>
              <a:p>
                <a:pPr>
                  <a:defRPr sz="800" b="1">
                    <a:solidFill>
                      <a:schemeClr val="bg1"/>
                    </a:solidFill>
                  </a:defRPr>
                </a:pPr>
                <a:endParaRPr lang="nb-NO"/>
              </a:p>
            </c:txPr>
            <c:dLblPos val="ctr"/>
            <c:showLegendKey val="0"/>
            <c:showVal val="1"/>
            <c:showCatName val="0"/>
            <c:showSerName val="0"/>
            <c:showPercent val="0"/>
            <c:showBubbleSize val="0"/>
            <c:showLeaderLines val="0"/>
          </c:dLbls>
          <c:cat>
            <c:strRef>
              <c:f>'Ark1'!$A$2:$A$12</c:f>
              <c:strCache>
                <c:ptCount val="11"/>
                <c:pt idx="0">
                  <c:v>Totalt</c:v>
                </c:pt>
                <c:pt idx="1">
                  <c:v>Universitet</c:v>
                </c:pt>
                <c:pt idx="2">
                  <c:v>Høgskole</c:v>
                </c:pt>
                <c:pt idx="4">
                  <c:v>UiO</c:v>
                </c:pt>
                <c:pt idx="5">
                  <c:v>NTNU</c:v>
                </c:pt>
                <c:pt idx="6">
                  <c:v>UiS</c:v>
                </c:pt>
                <c:pt idx="7">
                  <c:v>UMB</c:v>
                </c:pt>
                <c:pt idx="8">
                  <c:v>HiH</c:v>
                </c:pt>
                <c:pt idx="9">
                  <c:v>HiNesna</c:v>
                </c:pt>
                <c:pt idx="10">
                  <c:v>Haraldspl.</c:v>
                </c:pt>
              </c:strCache>
            </c:strRef>
          </c:cat>
          <c:val>
            <c:numRef>
              <c:f>'Ark1'!$B$2:$B$12</c:f>
              <c:numCache>
                <c:formatCode>0</c:formatCode>
                <c:ptCount val="11"/>
                <c:pt idx="0">
                  <c:v>16</c:v>
                </c:pt>
                <c:pt idx="1">
                  <c:v>16</c:v>
                </c:pt>
                <c:pt idx="2">
                  <c:v>12</c:v>
                </c:pt>
                <c:pt idx="4">
                  <c:v>17</c:v>
                </c:pt>
                <c:pt idx="5">
                  <c:v>16</c:v>
                </c:pt>
                <c:pt idx="6">
                  <c:v>9</c:v>
                </c:pt>
                <c:pt idx="7">
                  <c:v>20</c:v>
                </c:pt>
                <c:pt idx="8">
                  <c:v>9</c:v>
                </c:pt>
                <c:pt idx="9">
                  <c:v>20</c:v>
                </c:pt>
                <c:pt idx="10">
                  <c:v>17</c:v>
                </c:pt>
              </c:numCache>
            </c:numRef>
          </c:val>
        </c:ser>
        <c:ser>
          <c:idx val="1"/>
          <c:order val="1"/>
          <c:tx>
            <c:strRef>
              <c:f>'Ark1'!$C$1</c:f>
              <c:strCache>
                <c:ptCount val="1"/>
                <c:pt idx="0">
                  <c:v>Fornøyd</c:v>
                </c:pt>
              </c:strCache>
            </c:strRef>
          </c:tx>
          <c:spPr>
            <a:solidFill>
              <a:srgbClr val="92D050"/>
            </a:solidFill>
          </c:spPr>
          <c:invertIfNegative val="0"/>
          <c:dLbls>
            <c:txPr>
              <a:bodyPr/>
              <a:lstStyle/>
              <a:p>
                <a:pPr algn="ctr">
                  <a:defRPr lang="nb-NO" sz="800" b="1" i="0" u="none" strike="noStrike" kern="1200" baseline="0">
                    <a:solidFill>
                      <a:srgbClr val="FFFFFF"/>
                    </a:solidFill>
                    <a:latin typeface="+mn-lt"/>
                    <a:ea typeface="+mn-ea"/>
                    <a:cs typeface="+mn-cs"/>
                  </a:defRPr>
                </a:pPr>
                <a:endParaRPr lang="nb-NO"/>
              </a:p>
            </c:txPr>
            <c:dLblPos val="ctr"/>
            <c:showLegendKey val="0"/>
            <c:showVal val="1"/>
            <c:showCatName val="0"/>
            <c:showSerName val="0"/>
            <c:showPercent val="0"/>
            <c:showBubbleSize val="0"/>
            <c:showLeaderLines val="0"/>
          </c:dLbls>
          <c:cat>
            <c:strRef>
              <c:f>'Ark1'!$A$2:$A$12</c:f>
              <c:strCache>
                <c:ptCount val="11"/>
                <c:pt idx="0">
                  <c:v>Totalt</c:v>
                </c:pt>
                <c:pt idx="1">
                  <c:v>Universitet</c:v>
                </c:pt>
                <c:pt idx="2">
                  <c:v>Høgskole</c:v>
                </c:pt>
                <c:pt idx="4">
                  <c:v>UiO</c:v>
                </c:pt>
                <c:pt idx="5">
                  <c:v>NTNU</c:v>
                </c:pt>
                <c:pt idx="6">
                  <c:v>UiS</c:v>
                </c:pt>
                <c:pt idx="7">
                  <c:v>UMB</c:v>
                </c:pt>
                <c:pt idx="8">
                  <c:v>HiH</c:v>
                </c:pt>
                <c:pt idx="9">
                  <c:v>HiNesna</c:v>
                </c:pt>
                <c:pt idx="10">
                  <c:v>Haraldspl.</c:v>
                </c:pt>
              </c:strCache>
            </c:strRef>
          </c:cat>
          <c:val>
            <c:numRef>
              <c:f>'Ark1'!$C$2:$C$12</c:f>
              <c:numCache>
                <c:formatCode>0</c:formatCode>
                <c:ptCount val="11"/>
                <c:pt idx="0">
                  <c:v>54</c:v>
                </c:pt>
                <c:pt idx="1">
                  <c:v>54</c:v>
                </c:pt>
                <c:pt idx="2">
                  <c:v>51</c:v>
                </c:pt>
                <c:pt idx="4">
                  <c:v>52</c:v>
                </c:pt>
                <c:pt idx="5">
                  <c:v>59</c:v>
                </c:pt>
                <c:pt idx="6">
                  <c:v>46</c:v>
                </c:pt>
                <c:pt idx="7">
                  <c:v>53</c:v>
                </c:pt>
                <c:pt idx="8">
                  <c:v>51</c:v>
                </c:pt>
                <c:pt idx="9">
                  <c:v>23</c:v>
                </c:pt>
                <c:pt idx="10">
                  <c:v>58</c:v>
                </c:pt>
              </c:numCache>
            </c:numRef>
          </c:val>
        </c:ser>
        <c:ser>
          <c:idx val="2"/>
          <c:order val="2"/>
          <c:tx>
            <c:strRef>
              <c:f>'Ark1'!$D$1</c:f>
              <c:strCache>
                <c:ptCount val="1"/>
                <c:pt idx="0">
                  <c:v>Middels fornøyd</c:v>
                </c:pt>
              </c:strCache>
            </c:strRef>
          </c:tx>
          <c:spPr>
            <a:solidFill>
              <a:srgbClr val="FFCC00"/>
            </a:solidFill>
          </c:spPr>
          <c:invertIfNegative val="0"/>
          <c:dLbls>
            <c:txPr>
              <a:bodyPr/>
              <a:lstStyle/>
              <a:p>
                <a:pPr algn="ctr">
                  <a:defRPr lang="nb-NO" sz="800" b="1" i="0" u="none" strike="noStrike" kern="1200" baseline="0">
                    <a:solidFill>
                      <a:schemeClr val="tx1"/>
                    </a:solidFill>
                    <a:latin typeface="+mn-lt"/>
                    <a:ea typeface="+mn-ea"/>
                    <a:cs typeface="+mn-cs"/>
                  </a:defRPr>
                </a:pPr>
                <a:endParaRPr lang="nb-NO"/>
              </a:p>
            </c:txPr>
            <c:dLblPos val="ctr"/>
            <c:showLegendKey val="0"/>
            <c:showVal val="1"/>
            <c:showCatName val="0"/>
            <c:showSerName val="0"/>
            <c:showPercent val="0"/>
            <c:showBubbleSize val="0"/>
            <c:showLeaderLines val="0"/>
          </c:dLbls>
          <c:cat>
            <c:strRef>
              <c:f>'Ark1'!$A$2:$A$12</c:f>
              <c:strCache>
                <c:ptCount val="11"/>
                <c:pt idx="0">
                  <c:v>Totalt</c:v>
                </c:pt>
                <c:pt idx="1">
                  <c:v>Universitet</c:v>
                </c:pt>
                <c:pt idx="2">
                  <c:v>Høgskole</c:v>
                </c:pt>
                <c:pt idx="4">
                  <c:v>UiO</c:v>
                </c:pt>
                <c:pt idx="5">
                  <c:v>NTNU</c:v>
                </c:pt>
                <c:pt idx="6">
                  <c:v>UiS</c:v>
                </c:pt>
                <c:pt idx="7">
                  <c:v>UMB</c:v>
                </c:pt>
                <c:pt idx="8">
                  <c:v>HiH</c:v>
                </c:pt>
                <c:pt idx="9">
                  <c:v>HiNesna</c:v>
                </c:pt>
                <c:pt idx="10">
                  <c:v>Haraldspl.</c:v>
                </c:pt>
              </c:strCache>
            </c:strRef>
          </c:cat>
          <c:val>
            <c:numRef>
              <c:f>'Ark1'!$D$2:$D$12</c:f>
              <c:numCache>
                <c:formatCode>0</c:formatCode>
                <c:ptCount val="11"/>
                <c:pt idx="0">
                  <c:v>25</c:v>
                </c:pt>
                <c:pt idx="1">
                  <c:v>25</c:v>
                </c:pt>
                <c:pt idx="2">
                  <c:v>30</c:v>
                </c:pt>
                <c:pt idx="4">
                  <c:v>26</c:v>
                </c:pt>
                <c:pt idx="5">
                  <c:v>21</c:v>
                </c:pt>
                <c:pt idx="6">
                  <c:v>35</c:v>
                </c:pt>
                <c:pt idx="7">
                  <c:v>23</c:v>
                </c:pt>
                <c:pt idx="8">
                  <c:v>31</c:v>
                </c:pt>
                <c:pt idx="9">
                  <c:v>40</c:v>
                </c:pt>
                <c:pt idx="10">
                  <c:v>24</c:v>
                </c:pt>
              </c:numCache>
            </c:numRef>
          </c:val>
        </c:ser>
        <c:ser>
          <c:idx val="3"/>
          <c:order val="3"/>
          <c:tx>
            <c:strRef>
              <c:f>'Ark1'!$E$1</c:f>
              <c:strCache>
                <c:ptCount val="1"/>
                <c:pt idx="0">
                  <c:v>Misfornøyd</c:v>
                </c:pt>
              </c:strCache>
            </c:strRef>
          </c:tx>
          <c:spPr>
            <a:solidFill>
              <a:schemeClr val="accent1"/>
            </a:solidFill>
          </c:spPr>
          <c:invertIfNegative val="0"/>
          <c:dLbls>
            <c:txPr>
              <a:bodyPr/>
              <a:lstStyle/>
              <a:p>
                <a:pPr algn="ctr">
                  <a:defRPr lang="nb-NO" sz="800" b="1" i="0" u="none" strike="noStrike" kern="1200" baseline="0">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dLbls>
          <c:cat>
            <c:strRef>
              <c:f>'Ark1'!$A$2:$A$12</c:f>
              <c:strCache>
                <c:ptCount val="11"/>
                <c:pt idx="0">
                  <c:v>Totalt</c:v>
                </c:pt>
                <c:pt idx="1">
                  <c:v>Universitet</c:v>
                </c:pt>
                <c:pt idx="2">
                  <c:v>Høgskole</c:v>
                </c:pt>
                <c:pt idx="4">
                  <c:v>UiO</c:v>
                </c:pt>
                <c:pt idx="5">
                  <c:v>NTNU</c:v>
                </c:pt>
                <c:pt idx="6">
                  <c:v>UiS</c:v>
                </c:pt>
                <c:pt idx="7">
                  <c:v>UMB</c:v>
                </c:pt>
                <c:pt idx="8">
                  <c:v>HiH</c:v>
                </c:pt>
                <c:pt idx="9">
                  <c:v>HiNesna</c:v>
                </c:pt>
                <c:pt idx="10">
                  <c:v>Haraldspl.</c:v>
                </c:pt>
              </c:strCache>
            </c:strRef>
          </c:cat>
          <c:val>
            <c:numRef>
              <c:f>'Ark1'!$E$2:$E$12</c:f>
              <c:numCache>
                <c:formatCode>0</c:formatCode>
                <c:ptCount val="11"/>
                <c:pt idx="0">
                  <c:v>4</c:v>
                </c:pt>
                <c:pt idx="1">
                  <c:v>4</c:v>
                </c:pt>
                <c:pt idx="2">
                  <c:v>7</c:v>
                </c:pt>
                <c:pt idx="4">
                  <c:v>4</c:v>
                </c:pt>
                <c:pt idx="5">
                  <c:v>3</c:v>
                </c:pt>
                <c:pt idx="6">
                  <c:v>9</c:v>
                </c:pt>
                <c:pt idx="7">
                  <c:v>3</c:v>
                </c:pt>
                <c:pt idx="8">
                  <c:v>9</c:v>
                </c:pt>
                <c:pt idx="9">
                  <c:v>13</c:v>
                </c:pt>
                <c:pt idx="10">
                  <c:v>0</c:v>
                </c:pt>
              </c:numCache>
            </c:numRef>
          </c:val>
        </c:ser>
        <c:ser>
          <c:idx val="4"/>
          <c:order val="4"/>
          <c:tx>
            <c:strRef>
              <c:f>'Ark1'!$F$1</c:f>
              <c:strCache>
                <c:ptCount val="1"/>
                <c:pt idx="0">
                  <c:v>Meget misfornøyd</c:v>
                </c:pt>
              </c:strCache>
            </c:strRef>
          </c:tx>
          <c:spPr>
            <a:solidFill>
              <a:srgbClr val="FF0000"/>
            </a:solidFill>
          </c:spPr>
          <c:invertIfNegative val="0"/>
          <c:dLbls>
            <c:txPr>
              <a:bodyPr/>
              <a:lstStyle/>
              <a:p>
                <a:pPr algn="ctr">
                  <a:defRPr lang="nb-NO" sz="800" b="1" i="0" u="none" strike="noStrike" kern="1200" baseline="0">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dLbls>
          <c:cat>
            <c:strRef>
              <c:f>'Ark1'!$A$2:$A$12</c:f>
              <c:strCache>
                <c:ptCount val="11"/>
                <c:pt idx="0">
                  <c:v>Totalt</c:v>
                </c:pt>
                <c:pt idx="1">
                  <c:v>Universitet</c:v>
                </c:pt>
                <c:pt idx="2">
                  <c:v>Høgskole</c:v>
                </c:pt>
                <c:pt idx="4">
                  <c:v>UiO</c:v>
                </c:pt>
                <c:pt idx="5">
                  <c:v>NTNU</c:v>
                </c:pt>
                <c:pt idx="6">
                  <c:v>UiS</c:v>
                </c:pt>
                <c:pt idx="7">
                  <c:v>UMB</c:v>
                </c:pt>
                <c:pt idx="8">
                  <c:v>HiH</c:v>
                </c:pt>
                <c:pt idx="9">
                  <c:v>HiNesna</c:v>
                </c:pt>
                <c:pt idx="10">
                  <c:v>Haraldspl.</c:v>
                </c:pt>
              </c:strCache>
            </c:strRef>
          </c:cat>
          <c:val>
            <c:numRef>
              <c:f>'Ark1'!$F$2:$F$12</c:f>
              <c:numCache>
                <c:formatCode>0</c:formatCode>
                <c:ptCount val="11"/>
                <c:pt idx="0">
                  <c:v>1</c:v>
                </c:pt>
                <c:pt idx="1">
                  <c:v>1</c:v>
                </c:pt>
                <c:pt idx="2">
                  <c:v>0</c:v>
                </c:pt>
                <c:pt idx="4">
                  <c:v>1</c:v>
                </c:pt>
                <c:pt idx="5">
                  <c:v>1</c:v>
                </c:pt>
                <c:pt idx="6">
                  <c:v>1</c:v>
                </c:pt>
                <c:pt idx="7">
                  <c:v>1</c:v>
                </c:pt>
                <c:pt idx="8">
                  <c:v>0</c:v>
                </c:pt>
                <c:pt idx="9">
                  <c:v>3</c:v>
                </c:pt>
                <c:pt idx="10">
                  <c:v>0</c:v>
                </c:pt>
              </c:numCache>
            </c:numRef>
          </c:val>
        </c:ser>
        <c:dLbls>
          <c:showLegendKey val="0"/>
          <c:showVal val="0"/>
          <c:showCatName val="0"/>
          <c:showSerName val="0"/>
          <c:showPercent val="0"/>
          <c:showBubbleSize val="0"/>
        </c:dLbls>
        <c:gapWidth val="50"/>
        <c:overlap val="100"/>
        <c:axId val="234193664"/>
        <c:axId val="234195200"/>
      </c:barChart>
      <c:catAx>
        <c:axId val="234193664"/>
        <c:scaling>
          <c:orientation val="maxMin"/>
        </c:scaling>
        <c:delete val="0"/>
        <c:axPos val="l"/>
        <c:majorTickMark val="out"/>
        <c:minorTickMark val="none"/>
        <c:tickLblPos val="nextTo"/>
        <c:txPr>
          <a:bodyPr/>
          <a:lstStyle/>
          <a:p>
            <a:pPr>
              <a:defRPr sz="1000"/>
            </a:pPr>
            <a:endParaRPr lang="nb-NO"/>
          </a:p>
        </c:txPr>
        <c:crossAx val="234195200"/>
        <c:crosses val="autoZero"/>
        <c:auto val="1"/>
        <c:lblAlgn val="ctr"/>
        <c:lblOffset val="100"/>
        <c:noMultiLvlLbl val="0"/>
      </c:catAx>
      <c:valAx>
        <c:axId val="234195200"/>
        <c:scaling>
          <c:orientation val="minMax"/>
          <c:max val="100"/>
          <c:min val="0"/>
        </c:scaling>
        <c:delete val="0"/>
        <c:axPos val="t"/>
        <c:numFmt formatCode="0" sourceLinked="1"/>
        <c:majorTickMark val="out"/>
        <c:minorTickMark val="none"/>
        <c:tickLblPos val="nextTo"/>
        <c:txPr>
          <a:bodyPr/>
          <a:lstStyle/>
          <a:p>
            <a:pPr>
              <a:defRPr sz="800"/>
            </a:pPr>
            <a:endParaRPr lang="nb-NO"/>
          </a:p>
        </c:txPr>
        <c:crossAx val="234193664"/>
        <c:crosses val="autoZero"/>
        <c:crossBetween val="between"/>
        <c:majorUnit val="20"/>
        <c:minorUnit val="20"/>
      </c:valAx>
    </c:plotArea>
    <c:legend>
      <c:legendPos val="b"/>
      <c:layout>
        <c:manualLayout>
          <c:xMode val="edge"/>
          <c:yMode val="edge"/>
          <c:x val="0.18958333333333333"/>
          <c:y val="0.9220173056443024"/>
          <c:w val="0.76041666666666663"/>
          <c:h val="5.7695154419595315E-2"/>
        </c:manualLayout>
      </c:layout>
      <c:overlay val="0"/>
      <c:txPr>
        <a:bodyPr/>
        <a:lstStyle/>
        <a:p>
          <a:pPr>
            <a:defRPr sz="900"/>
          </a:pPr>
          <a:endParaRPr lang="nb-NO"/>
        </a:p>
      </c:txPr>
    </c:legend>
    <c:plotVisOnly val="1"/>
    <c:dispBlanksAs val="gap"/>
    <c:showDLblsOverMax val="0"/>
  </c:chart>
  <c:txPr>
    <a:bodyPr/>
    <a:lstStyle/>
    <a:p>
      <a:pPr>
        <a:defRPr sz="1800"/>
      </a:pPr>
      <a:endParaRPr lang="nb-NO"/>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pPr>
            <a:r>
              <a:rPr lang="nb-NO" sz="1000" b="1" i="0" baseline="0" dirty="0" smtClean="0">
                <a:effectLst/>
              </a:rPr>
              <a:t>Hvor fornøyd er du med selve studiet? </a:t>
            </a:r>
          </a:p>
          <a:p>
            <a:pPr algn="l">
              <a:defRPr/>
            </a:pPr>
            <a:r>
              <a:rPr lang="nb-NO" sz="1000" b="1" i="0" baseline="0" dirty="0" err="1" smtClean="0">
                <a:effectLst/>
              </a:rPr>
              <a:t>Skalagj.snitt</a:t>
            </a:r>
            <a:r>
              <a:rPr lang="nb-NO" sz="1000" b="1" i="0" baseline="0" dirty="0" smtClean="0">
                <a:effectLst/>
              </a:rPr>
              <a:t> 0-100</a:t>
            </a:r>
            <a:endParaRPr lang="nb-NO" sz="1000" dirty="0">
              <a:effectLst/>
            </a:endParaRPr>
          </a:p>
        </c:rich>
      </c:tx>
      <c:layout>
        <c:manualLayout>
          <c:xMode val="edge"/>
          <c:yMode val="edge"/>
          <c:x val="0.19945191275043511"/>
          <c:y val="1.624454008034195E-2"/>
        </c:manualLayout>
      </c:layout>
      <c:overlay val="1"/>
    </c:title>
    <c:autoTitleDeleted val="0"/>
    <c:plotArea>
      <c:layout>
        <c:manualLayout>
          <c:layoutTarget val="inner"/>
          <c:xMode val="edge"/>
          <c:yMode val="edge"/>
          <c:x val="0.17956676509186351"/>
          <c:y val="0.13539961203141171"/>
          <c:w val="0.7679854002624672"/>
          <c:h val="0.82454745525350981"/>
        </c:manualLayout>
      </c:layout>
      <c:barChart>
        <c:barDir val="bar"/>
        <c:grouping val="clustered"/>
        <c:varyColors val="0"/>
        <c:ser>
          <c:idx val="0"/>
          <c:order val="0"/>
          <c:tx>
            <c:strRef>
              <c:f>'Ark1'!$B$1</c:f>
              <c:strCache>
                <c:ptCount val="1"/>
                <c:pt idx="0">
                  <c:v>Kolonne1</c:v>
                </c:pt>
              </c:strCache>
            </c:strRef>
          </c:tx>
          <c:spPr>
            <a:solidFill>
              <a:schemeClr val="accent4">
                <a:lumMod val="60000"/>
                <a:lumOff val="40000"/>
              </a:schemeClr>
            </a:solidFill>
          </c:spPr>
          <c:invertIfNegative val="0"/>
          <c:dLbls>
            <c:txPr>
              <a:bodyPr/>
              <a:lstStyle/>
              <a:p>
                <a:pPr>
                  <a:defRPr sz="800" b="1">
                    <a:solidFill>
                      <a:schemeClr val="tx1"/>
                    </a:solidFill>
                  </a:defRPr>
                </a:pPr>
                <a:endParaRPr lang="nb-NO"/>
              </a:p>
            </c:txPr>
            <c:dLblPos val="outEnd"/>
            <c:showLegendKey val="0"/>
            <c:showVal val="1"/>
            <c:showCatName val="0"/>
            <c:showSerName val="0"/>
            <c:showPercent val="0"/>
            <c:showBubbleSize val="0"/>
            <c:showLeaderLines val="0"/>
          </c:dLbls>
          <c:cat>
            <c:strRef>
              <c:f>'Ark1'!$A$2:$A$12</c:f>
              <c:strCache>
                <c:ptCount val="11"/>
                <c:pt idx="0">
                  <c:v>Totalt</c:v>
                </c:pt>
                <c:pt idx="1">
                  <c:v>Universitet</c:v>
                </c:pt>
                <c:pt idx="2">
                  <c:v>Høgskoler</c:v>
                </c:pt>
                <c:pt idx="4">
                  <c:v>UiO</c:v>
                </c:pt>
                <c:pt idx="5">
                  <c:v>NTNU</c:v>
                </c:pt>
                <c:pt idx="6">
                  <c:v>UiS</c:v>
                </c:pt>
                <c:pt idx="7">
                  <c:v>UMB</c:v>
                </c:pt>
                <c:pt idx="8">
                  <c:v>HiH</c:v>
                </c:pt>
                <c:pt idx="9">
                  <c:v>HiNesna</c:v>
                </c:pt>
                <c:pt idx="10">
                  <c:v>Haraldspl.</c:v>
                </c:pt>
              </c:strCache>
            </c:strRef>
          </c:cat>
          <c:val>
            <c:numRef>
              <c:f>'Ark1'!$B$2:$B$12</c:f>
              <c:numCache>
                <c:formatCode>0</c:formatCode>
                <c:ptCount val="11"/>
                <c:pt idx="0">
                  <c:v>69.8</c:v>
                </c:pt>
                <c:pt idx="1">
                  <c:v>69.8</c:v>
                </c:pt>
                <c:pt idx="2">
                  <c:v>67</c:v>
                </c:pt>
                <c:pt idx="4">
                  <c:v>70</c:v>
                </c:pt>
                <c:pt idx="5">
                  <c:v>71.400000000000006</c:v>
                </c:pt>
                <c:pt idx="6">
                  <c:v>63.2</c:v>
                </c:pt>
                <c:pt idx="7">
                  <c:v>72.099999999999994</c:v>
                </c:pt>
                <c:pt idx="8">
                  <c:v>65.2</c:v>
                </c:pt>
                <c:pt idx="9">
                  <c:v>60.7</c:v>
                </c:pt>
                <c:pt idx="10">
                  <c:v>73.099999999999994</c:v>
                </c:pt>
              </c:numCache>
            </c:numRef>
          </c:val>
        </c:ser>
        <c:dLbls>
          <c:showLegendKey val="0"/>
          <c:showVal val="0"/>
          <c:showCatName val="0"/>
          <c:showSerName val="0"/>
          <c:showPercent val="0"/>
          <c:showBubbleSize val="0"/>
        </c:dLbls>
        <c:gapWidth val="50"/>
        <c:axId val="238163456"/>
        <c:axId val="238164992"/>
      </c:barChart>
      <c:catAx>
        <c:axId val="238163456"/>
        <c:scaling>
          <c:orientation val="maxMin"/>
        </c:scaling>
        <c:delete val="0"/>
        <c:axPos val="l"/>
        <c:majorTickMark val="out"/>
        <c:minorTickMark val="none"/>
        <c:tickLblPos val="nextTo"/>
        <c:txPr>
          <a:bodyPr/>
          <a:lstStyle/>
          <a:p>
            <a:pPr>
              <a:defRPr sz="1000"/>
            </a:pPr>
            <a:endParaRPr lang="nb-NO"/>
          </a:p>
        </c:txPr>
        <c:crossAx val="238164992"/>
        <c:crosses val="autoZero"/>
        <c:auto val="1"/>
        <c:lblAlgn val="ctr"/>
        <c:lblOffset val="100"/>
        <c:noMultiLvlLbl val="0"/>
      </c:catAx>
      <c:valAx>
        <c:axId val="238164992"/>
        <c:scaling>
          <c:orientation val="minMax"/>
          <c:max val="100"/>
          <c:min val="0"/>
        </c:scaling>
        <c:delete val="0"/>
        <c:axPos val="t"/>
        <c:numFmt formatCode="0" sourceLinked="1"/>
        <c:majorTickMark val="out"/>
        <c:minorTickMark val="none"/>
        <c:tickLblPos val="nextTo"/>
        <c:txPr>
          <a:bodyPr/>
          <a:lstStyle/>
          <a:p>
            <a:pPr>
              <a:defRPr sz="800"/>
            </a:pPr>
            <a:endParaRPr lang="nb-NO"/>
          </a:p>
        </c:txPr>
        <c:crossAx val="238163456"/>
        <c:crosses val="autoZero"/>
        <c:crossBetween val="between"/>
        <c:majorUnit val="20"/>
        <c:minorUnit val="20"/>
      </c:valAx>
    </c:plotArea>
    <c:plotVisOnly val="1"/>
    <c:dispBlanksAs val="gap"/>
    <c:showDLblsOverMax val="0"/>
  </c:chart>
  <c:txPr>
    <a:bodyPr/>
    <a:lstStyle/>
    <a:p>
      <a:pPr>
        <a:defRPr sz="1800"/>
      </a:pPr>
      <a:endParaRPr lang="nb-NO"/>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l" defTabSz="914400" rtl="0" eaLnBrk="1" fontAlgn="auto" latinLnBrk="0" hangingPunct="1">
              <a:lnSpc>
                <a:spcPct val="100000"/>
              </a:lnSpc>
              <a:spcBef>
                <a:spcPts val="0"/>
              </a:spcBef>
              <a:spcAft>
                <a:spcPts val="0"/>
              </a:spcAft>
              <a:buClrTx/>
              <a:buSzTx/>
              <a:buFontTx/>
              <a:buNone/>
              <a:tabLst/>
              <a:defRPr sz="2160" b="1" i="0" u="none" strike="noStrike" kern="1200" baseline="0">
                <a:solidFill>
                  <a:srgbClr val="000000"/>
                </a:solidFill>
                <a:latin typeface="+mn-lt"/>
                <a:ea typeface="+mn-ea"/>
                <a:cs typeface="+mn-cs"/>
              </a:defRPr>
            </a:pPr>
            <a:r>
              <a:rPr lang="nb-NO" sz="1000" b="1" i="0" u="none" strike="noStrike" kern="1200" baseline="0" dirty="0" smtClean="0">
                <a:solidFill>
                  <a:srgbClr val="000000"/>
                </a:solidFill>
                <a:effectLst/>
                <a:latin typeface="+mn-lt"/>
                <a:ea typeface="+mn-ea"/>
                <a:cs typeface="+mn-cs"/>
              </a:rPr>
              <a:t>Hvor fornøyd er du med selve studiet? </a:t>
            </a:r>
          </a:p>
          <a:p>
            <a:pPr marL="0" marR="0" indent="0" algn="l" defTabSz="914400" rtl="0" eaLnBrk="1" fontAlgn="auto" latinLnBrk="0" hangingPunct="1">
              <a:lnSpc>
                <a:spcPct val="100000"/>
              </a:lnSpc>
              <a:spcBef>
                <a:spcPts val="0"/>
              </a:spcBef>
              <a:spcAft>
                <a:spcPts val="0"/>
              </a:spcAft>
              <a:buClrTx/>
              <a:buSzTx/>
              <a:buFontTx/>
              <a:buNone/>
              <a:tabLst/>
              <a:defRPr sz="2160" b="1" i="0" u="none" strike="noStrike" kern="1200" baseline="0">
                <a:solidFill>
                  <a:srgbClr val="000000"/>
                </a:solidFill>
                <a:latin typeface="+mn-lt"/>
                <a:ea typeface="+mn-ea"/>
                <a:cs typeface="+mn-cs"/>
              </a:defRPr>
            </a:pPr>
            <a:r>
              <a:rPr lang="nb-NO" sz="1000" b="1" i="0" u="none" strike="noStrike" baseline="0" dirty="0" err="1" smtClean="0">
                <a:effectLst/>
              </a:rPr>
              <a:t>Skalagj.snitt</a:t>
            </a:r>
            <a:r>
              <a:rPr lang="nb-NO" sz="1000" b="1" i="0" u="none" strike="noStrike" baseline="0" dirty="0" smtClean="0">
                <a:effectLst/>
              </a:rPr>
              <a:t> 0-100</a:t>
            </a:r>
            <a:endParaRPr lang="nb-NO" sz="1000" dirty="0"/>
          </a:p>
        </c:rich>
      </c:tx>
      <c:layout>
        <c:manualLayout>
          <c:xMode val="edge"/>
          <c:yMode val="edge"/>
          <c:x val="0.19945191275043511"/>
          <c:y val="1.624454008034195E-2"/>
        </c:manualLayout>
      </c:layout>
      <c:overlay val="1"/>
    </c:title>
    <c:autoTitleDeleted val="0"/>
    <c:plotArea>
      <c:layout>
        <c:manualLayout>
          <c:layoutTarget val="inner"/>
          <c:xMode val="edge"/>
          <c:yMode val="edge"/>
          <c:x val="0.17956676509186351"/>
          <c:y val="0.13539961203141171"/>
          <c:w val="0.7679854002624672"/>
          <c:h val="0.82454745525350981"/>
        </c:manualLayout>
      </c:layout>
      <c:barChart>
        <c:barDir val="bar"/>
        <c:grouping val="clustered"/>
        <c:varyColors val="0"/>
        <c:ser>
          <c:idx val="0"/>
          <c:order val="0"/>
          <c:tx>
            <c:strRef>
              <c:f>'Ark1'!$B$1</c:f>
              <c:strCache>
                <c:ptCount val="1"/>
                <c:pt idx="0">
                  <c:v>Kolonne1</c:v>
                </c:pt>
              </c:strCache>
            </c:strRef>
          </c:tx>
          <c:spPr>
            <a:solidFill>
              <a:schemeClr val="accent4">
                <a:lumMod val="60000"/>
                <a:lumOff val="40000"/>
              </a:schemeClr>
            </a:solidFill>
          </c:spPr>
          <c:invertIfNegative val="0"/>
          <c:dLbls>
            <c:txPr>
              <a:bodyPr/>
              <a:lstStyle/>
              <a:p>
                <a:pPr>
                  <a:defRPr sz="800" b="1">
                    <a:solidFill>
                      <a:schemeClr val="tx1"/>
                    </a:solidFill>
                  </a:defRPr>
                </a:pPr>
                <a:endParaRPr lang="nb-NO"/>
              </a:p>
            </c:txPr>
            <c:dLblPos val="outEnd"/>
            <c:showLegendKey val="0"/>
            <c:showVal val="1"/>
            <c:showCatName val="0"/>
            <c:showSerName val="0"/>
            <c:showPercent val="0"/>
            <c:showBubbleSize val="0"/>
            <c:showLeaderLines val="0"/>
          </c:dLbls>
          <c:cat>
            <c:strRef>
              <c:f>'Ark1'!$A$2:$A$15</c:f>
              <c:strCache>
                <c:ptCount val="14"/>
                <c:pt idx="0">
                  <c:v>Kvinne</c:v>
                </c:pt>
                <c:pt idx="1">
                  <c:v>Mann</c:v>
                </c:pt>
                <c:pt idx="2">
                  <c:v>- 20 år</c:v>
                </c:pt>
                <c:pt idx="3">
                  <c:v>21-22 år</c:v>
                </c:pt>
                <c:pt idx="4">
                  <c:v>23-25 år</c:v>
                </c:pt>
                <c:pt idx="5">
                  <c:v>26-28 år</c:v>
                </c:pt>
                <c:pt idx="6">
                  <c:v>29 år +</c:v>
                </c:pt>
                <c:pt idx="7">
                  <c:v>Innflytter</c:v>
                </c:pt>
                <c:pt idx="8">
                  <c:v>Fra stedet</c:v>
                </c:pt>
                <c:pt idx="9">
                  <c:v>Gift/samboer</c:v>
                </c:pt>
                <c:pt idx="10">
                  <c:v>Kjæreste</c:v>
                </c:pt>
                <c:pt idx="11">
                  <c:v>Singel</c:v>
                </c:pt>
                <c:pt idx="12">
                  <c:v>Ikke barn</c:v>
                </c:pt>
                <c:pt idx="13">
                  <c:v>Barn</c:v>
                </c:pt>
              </c:strCache>
            </c:strRef>
          </c:cat>
          <c:val>
            <c:numRef>
              <c:f>'Ark1'!$B$2:$B$15</c:f>
              <c:numCache>
                <c:formatCode>0</c:formatCode>
                <c:ptCount val="14"/>
                <c:pt idx="0">
                  <c:v>72.2</c:v>
                </c:pt>
                <c:pt idx="1">
                  <c:v>70.599999999999994</c:v>
                </c:pt>
                <c:pt idx="2">
                  <c:v>69.422714628111933</c:v>
                </c:pt>
                <c:pt idx="3">
                  <c:v>71.195443781093829</c:v>
                </c:pt>
                <c:pt idx="4">
                  <c:v>72.973832768701627</c:v>
                </c:pt>
                <c:pt idx="5">
                  <c:v>71.469054523101875</c:v>
                </c:pt>
                <c:pt idx="6">
                  <c:v>65.654288812070675</c:v>
                </c:pt>
                <c:pt idx="7">
                  <c:v>72</c:v>
                </c:pt>
                <c:pt idx="8">
                  <c:v>68.2</c:v>
                </c:pt>
                <c:pt idx="9">
                  <c:v>72.400000000000006</c:v>
                </c:pt>
                <c:pt idx="10">
                  <c:v>72.099999999999994</c:v>
                </c:pt>
                <c:pt idx="11">
                  <c:v>70.5</c:v>
                </c:pt>
                <c:pt idx="12">
                  <c:v>71.400000000000006</c:v>
                </c:pt>
                <c:pt idx="13">
                  <c:v>72.400000000000006</c:v>
                </c:pt>
              </c:numCache>
            </c:numRef>
          </c:val>
        </c:ser>
        <c:dLbls>
          <c:showLegendKey val="0"/>
          <c:showVal val="0"/>
          <c:showCatName val="0"/>
          <c:showSerName val="0"/>
          <c:showPercent val="0"/>
          <c:showBubbleSize val="0"/>
        </c:dLbls>
        <c:gapWidth val="50"/>
        <c:axId val="238269568"/>
        <c:axId val="238271104"/>
      </c:barChart>
      <c:catAx>
        <c:axId val="238269568"/>
        <c:scaling>
          <c:orientation val="maxMin"/>
        </c:scaling>
        <c:delete val="0"/>
        <c:axPos val="l"/>
        <c:majorTickMark val="out"/>
        <c:minorTickMark val="none"/>
        <c:tickLblPos val="nextTo"/>
        <c:txPr>
          <a:bodyPr/>
          <a:lstStyle/>
          <a:p>
            <a:pPr>
              <a:defRPr sz="800"/>
            </a:pPr>
            <a:endParaRPr lang="nb-NO"/>
          </a:p>
        </c:txPr>
        <c:crossAx val="238271104"/>
        <c:crosses val="autoZero"/>
        <c:auto val="1"/>
        <c:lblAlgn val="ctr"/>
        <c:lblOffset val="100"/>
        <c:noMultiLvlLbl val="0"/>
      </c:catAx>
      <c:valAx>
        <c:axId val="238271104"/>
        <c:scaling>
          <c:orientation val="minMax"/>
          <c:max val="100"/>
          <c:min val="0"/>
        </c:scaling>
        <c:delete val="0"/>
        <c:axPos val="t"/>
        <c:numFmt formatCode="0" sourceLinked="1"/>
        <c:majorTickMark val="out"/>
        <c:minorTickMark val="none"/>
        <c:tickLblPos val="nextTo"/>
        <c:txPr>
          <a:bodyPr/>
          <a:lstStyle/>
          <a:p>
            <a:pPr>
              <a:defRPr sz="800"/>
            </a:pPr>
            <a:endParaRPr lang="nb-NO"/>
          </a:p>
        </c:txPr>
        <c:crossAx val="238269568"/>
        <c:crosses val="autoZero"/>
        <c:crossBetween val="between"/>
        <c:majorUnit val="20"/>
        <c:minorUnit val="20"/>
      </c:valAx>
    </c:plotArea>
    <c:plotVisOnly val="1"/>
    <c:dispBlanksAs val="gap"/>
    <c:showDLblsOverMax val="0"/>
  </c:chart>
  <c:txPr>
    <a:bodyPr/>
    <a:lstStyle/>
    <a:p>
      <a:pPr>
        <a:defRPr sz="1800"/>
      </a:pPr>
      <a:endParaRPr lang="nb-NO"/>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pPr>
            <a:r>
              <a:rPr lang="nb-NO" sz="1000" b="1" i="0" baseline="0" dirty="0" smtClean="0">
                <a:effectLst/>
              </a:rPr>
              <a:t>Hvor fornøyd er du med selve studiet? </a:t>
            </a:r>
            <a:endParaRPr lang="nb-NO" sz="1000" dirty="0" smtClean="0">
              <a:effectLst/>
            </a:endParaRPr>
          </a:p>
          <a:p>
            <a:pPr algn="l">
              <a:defRPr/>
            </a:pPr>
            <a:r>
              <a:rPr lang="nb-NO" sz="1000" b="1" i="0" baseline="0" dirty="0" err="1" smtClean="0">
                <a:effectLst/>
              </a:rPr>
              <a:t>Skalagj.snitt</a:t>
            </a:r>
            <a:r>
              <a:rPr lang="nb-NO" sz="1000" b="1" i="0" baseline="0" dirty="0" smtClean="0">
                <a:effectLst/>
              </a:rPr>
              <a:t> 0-100</a:t>
            </a:r>
            <a:endParaRPr lang="nb-NO" sz="1000" dirty="0">
              <a:effectLst/>
            </a:endParaRPr>
          </a:p>
        </c:rich>
      </c:tx>
      <c:layout>
        <c:manualLayout>
          <c:xMode val="edge"/>
          <c:yMode val="edge"/>
          <c:x val="0.24060474762063472"/>
          <c:y val="3.0168431577777908E-2"/>
        </c:manualLayout>
      </c:layout>
      <c:overlay val="1"/>
    </c:title>
    <c:autoTitleDeleted val="0"/>
    <c:plotArea>
      <c:layout>
        <c:manualLayout>
          <c:layoutTarget val="inner"/>
          <c:xMode val="edge"/>
          <c:yMode val="edge"/>
          <c:x val="0.17956676509186351"/>
          <c:y val="0.13539961203141171"/>
          <c:w val="0.7679854002624672"/>
          <c:h val="0.82454745525350981"/>
        </c:manualLayout>
      </c:layout>
      <c:barChart>
        <c:barDir val="bar"/>
        <c:grouping val="clustered"/>
        <c:varyColors val="0"/>
        <c:ser>
          <c:idx val="0"/>
          <c:order val="0"/>
          <c:tx>
            <c:strRef>
              <c:f>'Ark1'!$B$1</c:f>
              <c:strCache>
                <c:ptCount val="1"/>
                <c:pt idx="0">
                  <c:v>Kolonne1</c:v>
                </c:pt>
              </c:strCache>
            </c:strRef>
          </c:tx>
          <c:spPr>
            <a:solidFill>
              <a:schemeClr val="accent4">
                <a:lumMod val="60000"/>
                <a:lumOff val="40000"/>
              </a:schemeClr>
            </a:solidFill>
          </c:spPr>
          <c:invertIfNegative val="0"/>
          <c:dLbls>
            <c:txPr>
              <a:bodyPr/>
              <a:lstStyle/>
              <a:p>
                <a:pPr>
                  <a:defRPr sz="800" b="1">
                    <a:solidFill>
                      <a:schemeClr val="tx1"/>
                    </a:solidFill>
                  </a:defRPr>
                </a:pPr>
                <a:endParaRPr lang="nb-NO"/>
              </a:p>
            </c:txPr>
            <c:dLblPos val="outEnd"/>
            <c:showLegendKey val="0"/>
            <c:showVal val="1"/>
            <c:showCatName val="0"/>
            <c:showSerName val="0"/>
            <c:showPercent val="0"/>
            <c:showBubbleSize val="0"/>
            <c:showLeaderLines val="0"/>
          </c:dLbls>
          <c:cat>
            <c:strRef>
              <c:f>'Ark1'!$A$2:$A$11</c:f>
              <c:strCache>
                <c:ptCount val="10"/>
                <c:pt idx="0">
                  <c:v>2-3 sem.</c:v>
                </c:pt>
                <c:pt idx="1">
                  <c:v>4-5 sem.</c:v>
                </c:pt>
                <c:pt idx="2">
                  <c:v>6-8 sem.</c:v>
                </c:pt>
                <c:pt idx="3">
                  <c:v>9 sem +</c:v>
                </c:pt>
                <c:pt idx="4">
                  <c:v>Bachelor</c:v>
                </c:pt>
                <c:pt idx="5">
                  <c:v>Int. M./prof.</c:v>
                </c:pt>
                <c:pt idx="6">
                  <c:v>Master</c:v>
                </c:pt>
                <c:pt idx="7">
                  <c:v>Annet</c:v>
                </c:pt>
                <c:pt idx="8">
                  <c:v>Førstevalg</c:v>
                </c:pt>
                <c:pt idx="9">
                  <c:v>Ikke førstevalg</c:v>
                </c:pt>
              </c:strCache>
            </c:strRef>
          </c:cat>
          <c:val>
            <c:numRef>
              <c:f>'Ark1'!$B$2:$B$11</c:f>
              <c:numCache>
                <c:formatCode>0</c:formatCode>
                <c:ptCount val="10"/>
                <c:pt idx="0">
                  <c:v>68.8</c:v>
                </c:pt>
                <c:pt idx="1">
                  <c:v>72.3</c:v>
                </c:pt>
                <c:pt idx="2">
                  <c:v>71.400000000000006</c:v>
                </c:pt>
                <c:pt idx="3">
                  <c:v>74.099999999999994</c:v>
                </c:pt>
                <c:pt idx="4">
                  <c:v>65.900000000000006</c:v>
                </c:pt>
                <c:pt idx="5">
                  <c:v>74.7</c:v>
                </c:pt>
                <c:pt idx="6">
                  <c:v>71.599999999999994</c:v>
                </c:pt>
                <c:pt idx="7">
                  <c:v>62</c:v>
                </c:pt>
                <c:pt idx="8">
                  <c:v>71.900000000000006</c:v>
                </c:pt>
                <c:pt idx="9">
                  <c:v>68.3</c:v>
                </c:pt>
              </c:numCache>
            </c:numRef>
          </c:val>
        </c:ser>
        <c:dLbls>
          <c:showLegendKey val="0"/>
          <c:showVal val="0"/>
          <c:showCatName val="0"/>
          <c:showSerName val="0"/>
          <c:showPercent val="0"/>
          <c:showBubbleSize val="0"/>
        </c:dLbls>
        <c:gapWidth val="50"/>
        <c:axId val="238381696"/>
        <c:axId val="238403968"/>
      </c:barChart>
      <c:catAx>
        <c:axId val="238381696"/>
        <c:scaling>
          <c:orientation val="maxMin"/>
        </c:scaling>
        <c:delete val="0"/>
        <c:axPos val="l"/>
        <c:majorTickMark val="out"/>
        <c:minorTickMark val="none"/>
        <c:tickLblPos val="nextTo"/>
        <c:txPr>
          <a:bodyPr/>
          <a:lstStyle/>
          <a:p>
            <a:pPr>
              <a:defRPr sz="800"/>
            </a:pPr>
            <a:endParaRPr lang="nb-NO"/>
          </a:p>
        </c:txPr>
        <c:crossAx val="238403968"/>
        <c:crosses val="autoZero"/>
        <c:auto val="1"/>
        <c:lblAlgn val="ctr"/>
        <c:lblOffset val="100"/>
        <c:noMultiLvlLbl val="0"/>
      </c:catAx>
      <c:valAx>
        <c:axId val="238403968"/>
        <c:scaling>
          <c:orientation val="minMax"/>
          <c:max val="100"/>
          <c:min val="0"/>
        </c:scaling>
        <c:delete val="0"/>
        <c:axPos val="t"/>
        <c:numFmt formatCode="0" sourceLinked="1"/>
        <c:majorTickMark val="out"/>
        <c:minorTickMark val="none"/>
        <c:tickLblPos val="nextTo"/>
        <c:txPr>
          <a:bodyPr/>
          <a:lstStyle/>
          <a:p>
            <a:pPr>
              <a:defRPr sz="800"/>
            </a:pPr>
            <a:endParaRPr lang="nb-NO"/>
          </a:p>
        </c:txPr>
        <c:crossAx val="238381696"/>
        <c:crosses val="autoZero"/>
        <c:crossBetween val="between"/>
        <c:majorUnit val="20"/>
        <c:minorUnit val="20"/>
      </c:valAx>
    </c:plotArea>
    <c:plotVisOnly val="1"/>
    <c:dispBlanksAs val="gap"/>
    <c:showDLblsOverMax val="0"/>
  </c:chart>
  <c:txPr>
    <a:bodyPr/>
    <a:lstStyle/>
    <a:p>
      <a:pPr>
        <a:defRPr sz="1800"/>
      </a:pPr>
      <a:endParaRPr lang="nb-NO"/>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5A1325-66A6-4FA2-B655-2B5C199995AE}" type="datetimeFigureOut">
              <a:rPr lang="nb-NO" smtClean="0"/>
              <a:t>13.06.12</a:t>
            </a:fld>
            <a:endParaRPr lang="nb-NO"/>
          </a:p>
        </p:txBody>
      </p:sp>
      <p:sp>
        <p:nvSpPr>
          <p:cNvPr id="4" name="Plassholder for lysbil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BFA014-D327-40B5-B0BC-F6C210F9108F}" type="slidenum">
              <a:rPr lang="nb-NO" smtClean="0"/>
              <a:t>‹#›</a:t>
            </a:fld>
            <a:endParaRPr lang="nb-NO"/>
          </a:p>
        </p:txBody>
      </p:sp>
    </p:spTree>
    <p:extLst>
      <p:ext uri="{BB962C8B-B14F-4D97-AF65-F5344CB8AC3E}">
        <p14:creationId xmlns:p14="http://schemas.microsoft.com/office/powerpoint/2010/main" val="1208237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36BFA014-D327-40B5-B0BC-F6C210F9108F}" type="slidenum">
              <a:rPr lang="nb-NO" smtClean="0"/>
              <a:t>1</a:t>
            </a:fld>
            <a:endParaRPr lang="nb-NO" dirty="0"/>
          </a:p>
        </p:txBody>
      </p:sp>
    </p:spTree>
    <p:extLst>
      <p:ext uri="{BB962C8B-B14F-4D97-AF65-F5344CB8AC3E}">
        <p14:creationId xmlns:p14="http://schemas.microsoft.com/office/powerpoint/2010/main" val="194984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36BFA014-D327-40B5-B0BC-F6C210F9108F}" type="slidenum">
              <a:rPr lang="nb-NO" smtClean="0"/>
              <a:t>10</a:t>
            </a:fld>
            <a:endParaRPr lang="nb-NO" dirty="0"/>
          </a:p>
        </p:txBody>
      </p:sp>
    </p:spTree>
    <p:extLst>
      <p:ext uri="{BB962C8B-B14F-4D97-AF65-F5344CB8AC3E}">
        <p14:creationId xmlns:p14="http://schemas.microsoft.com/office/powerpoint/2010/main" val="646742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36BFA014-D327-40B5-B0BC-F6C210F9108F}" type="slidenum">
              <a:rPr lang="nb-NO" smtClean="0"/>
              <a:t>11</a:t>
            </a:fld>
            <a:endParaRPr lang="nb-NO" dirty="0"/>
          </a:p>
        </p:txBody>
      </p:sp>
    </p:spTree>
    <p:extLst>
      <p:ext uri="{BB962C8B-B14F-4D97-AF65-F5344CB8AC3E}">
        <p14:creationId xmlns:p14="http://schemas.microsoft.com/office/powerpoint/2010/main" val="646742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36BFA014-D327-40B5-B0BC-F6C210F9108F}" type="slidenum">
              <a:rPr lang="nb-NO" smtClean="0"/>
              <a:t>12</a:t>
            </a:fld>
            <a:endParaRPr lang="nb-NO" dirty="0"/>
          </a:p>
        </p:txBody>
      </p:sp>
    </p:spTree>
    <p:extLst>
      <p:ext uri="{BB962C8B-B14F-4D97-AF65-F5344CB8AC3E}">
        <p14:creationId xmlns:p14="http://schemas.microsoft.com/office/powerpoint/2010/main" val="38900923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36BFA014-D327-40B5-B0BC-F6C210F9108F}" type="slidenum">
              <a:rPr lang="nb-NO" smtClean="0"/>
              <a:t>13</a:t>
            </a:fld>
            <a:endParaRPr lang="nb-NO" dirty="0"/>
          </a:p>
        </p:txBody>
      </p:sp>
    </p:spTree>
    <p:extLst>
      <p:ext uri="{BB962C8B-B14F-4D97-AF65-F5344CB8AC3E}">
        <p14:creationId xmlns:p14="http://schemas.microsoft.com/office/powerpoint/2010/main" val="9492839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36BFA014-D327-40B5-B0BC-F6C210F9108F}" type="slidenum">
              <a:rPr lang="nb-NO" smtClean="0"/>
              <a:t>14</a:t>
            </a:fld>
            <a:endParaRPr lang="nb-NO"/>
          </a:p>
        </p:txBody>
      </p:sp>
    </p:spTree>
    <p:extLst>
      <p:ext uri="{BB962C8B-B14F-4D97-AF65-F5344CB8AC3E}">
        <p14:creationId xmlns:p14="http://schemas.microsoft.com/office/powerpoint/2010/main" val="36169372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36BFA014-D327-40B5-B0BC-F6C210F9108F}" type="slidenum">
              <a:rPr lang="nb-NO" smtClean="0"/>
              <a:t>15</a:t>
            </a:fld>
            <a:endParaRPr lang="nb-NO"/>
          </a:p>
        </p:txBody>
      </p:sp>
    </p:spTree>
    <p:extLst>
      <p:ext uri="{BB962C8B-B14F-4D97-AF65-F5344CB8AC3E}">
        <p14:creationId xmlns:p14="http://schemas.microsoft.com/office/powerpoint/2010/main" val="31233576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36BFA014-D327-40B5-B0BC-F6C210F9108F}" type="slidenum">
              <a:rPr lang="nb-NO" smtClean="0"/>
              <a:t>16</a:t>
            </a:fld>
            <a:endParaRPr lang="nb-NO"/>
          </a:p>
        </p:txBody>
      </p:sp>
    </p:spTree>
    <p:extLst>
      <p:ext uri="{BB962C8B-B14F-4D97-AF65-F5344CB8AC3E}">
        <p14:creationId xmlns:p14="http://schemas.microsoft.com/office/powerpoint/2010/main" val="4031519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36BFA014-D327-40B5-B0BC-F6C210F9108F}" type="slidenum">
              <a:rPr lang="nb-NO" smtClean="0"/>
              <a:t>17</a:t>
            </a:fld>
            <a:endParaRPr lang="nb-NO"/>
          </a:p>
        </p:txBody>
      </p:sp>
    </p:spTree>
    <p:extLst>
      <p:ext uri="{BB962C8B-B14F-4D97-AF65-F5344CB8AC3E}">
        <p14:creationId xmlns:p14="http://schemas.microsoft.com/office/powerpoint/2010/main" val="27140286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36BFA014-D327-40B5-B0BC-F6C210F9108F}" type="slidenum">
              <a:rPr lang="nb-NO" smtClean="0"/>
              <a:t>18</a:t>
            </a:fld>
            <a:endParaRPr lang="nb-NO"/>
          </a:p>
        </p:txBody>
      </p:sp>
    </p:spTree>
    <p:extLst>
      <p:ext uri="{BB962C8B-B14F-4D97-AF65-F5344CB8AC3E}">
        <p14:creationId xmlns:p14="http://schemas.microsoft.com/office/powerpoint/2010/main" val="30245205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36BFA014-D327-40B5-B0BC-F6C210F9108F}" type="slidenum">
              <a:rPr lang="nb-NO" smtClean="0"/>
              <a:t>19</a:t>
            </a:fld>
            <a:endParaRPr lang="nb-NO"/>
          </a:p>
        </p:txBody>
      </p:sp>
    </p:spTree>
    <p:extLst>
      <p:ext uri="{BB962C8B-B14F-4D97-AF65-F5344CB8AC3E}">
        <p14:creationId xmlns:p14="http://schemas.microsoft.com/office/powerpoint/2010/main" val="4240888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36BFA014-D327-40B5-B0BC-F6C210F9108F}" type="slidenum">
              <a:rPr lang="nb-NO" smtClean="0"/>
              <a:t>2</a:t>
            </a:fld>
            <a:endParaRPr lang="nb-NO" dirty="0"/>
          </a:p>
        </p:txBody>
      </p:sp>
    </p:spTree>
    <p:extLst>
      <p:ext uri="{BB962C8B-B14F-4D97-AF65-F5344CB8AC3E}">
        <p14:creationId xmlns:p14="http://schemas.microsoft.com/office/powerpoint/2010/main" val="40691780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36BFA014-D327-40B5-B0BC-F6C210F9108F}" type="slidenum">
              <a:rPr lang="nb-NO" smtClean="0"/>
              <a:t>20</a:t>
            </a:fld>
            <a:endParaRPr lang="nb-NO"/>
          </a:p>
        </p:txBody>
      </p:sp>
    </p:spTree>
    <p:extLst>
      <p:ext uri="{BB962C8B-B14F-4D97-AF65-F5344CB8AC3E}">
        <p14:creationId xmlns:p14="http://schemas.microsoft.com/office/powerpoint/2010/main" val="25982747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36BFA014-D327-40B5-B0BC-F6C210F9108F}" type="slidenum">
              <a:rPr lang="nb-NO" smtClean="0"/>
              <a:t>22</a:t>
            </a:fld>
            <a:endParaRPr lang="nb-NO"/>
          </a:p>
        </p:txBody>
      </p:sp>
    </p:spTree>
    <p:extLst>
      <p:ext uri="{BB962C8B-B14F-4D97-AF65-F5344CB8AC3E}">
        <p14:creationId xmlns:p14="http://schemas.microsoft.com/office/powerpoint/2010/main" val="40540583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36BFA014-D327-40B5-B0BC-F6C210F9108F}" type="slidenum">
              <a:rPr lang="nb-NO" smtClean="0"/>
              <a:t>24</a:t>
            </a:fld>
            <a:endParaRPr lang="nb-NO"/>
          </a:p>
        </p:txBody>
      </p:sp>
    </p:spTree>
    <p:extLst>
      <p:ext uri="{BB962C8B-B14F-4D97-AF65-F5344CB8AC3E}">
        <p14:creationId xmlns:p14="http://schemas.microsoft.com/office/powerpoint/2010/main" val="6467420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36BFA014-D327-40B5-B0BC-F6C210F9108F}" type="slidenum">
              <a:rPr lang="nb-NO" smtClean="0"/>
              <a:t>25</a:t>
            </a:fld>
            <a:endParaRPr lang="nb-NO"/>
          </a:p>
        </p:txBody>
      </p:sp>
    </p:spTree>
    <p:extLst>
      <p:ext uri="{BB962C8B-B14F-4D97-AF65-F5344CB8AC3E}">
        <p14:creationId xmlns:p14="http://schemas.microsoft.com/office/powerpoint/2010/main" val="21611033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36BFA014-D327-40B5-B0BC-F6C210F9108F}" type="slidenum">
              <a:rPr lang="nb-NO" smtClean="0"/>
              <a:t>26</a:t>
            </a:fld>
            <a:endParaRPr lang="nb-NO"/>
          </a:p>
        </p:txBody>
      </p:sp>
    </p:spTree>
    <p:extLst>
      <p:ext uri="{BB962C8B-B14F-4D97-AF65-F5344CB8AC3E}">
        <p14:creationId xmlns:p14="http://schemas.microsoft.com/office/powerpoint/2010/main" val="38170935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36BFA014-D327-40B5-B0BC-F6C210F9108F}" type="slidenum">
              <a:rPr lang="nb-NO" smtClean="0"/>
              <a:t>27</a:t>
            </a:fld>
            <a:endParaRPr lang="nb-NO"/>
          </a:p>
        </p:txBody>
      </p:sp>
    </p:spTree>
    <p:extLst>
      <p:ext uri="{BB962C8B-B14F-4D97-AF65-F5344CB8AC3E}">
        <p14:creationId xmlns:p14="http://schemas.microsoft.com/office/powerpoint/2010/main" val="16850696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36BFA014-D327-40B5-B0BC-F6C210F9108F}" type="slidenum">
              <a:rPr lang="nb-NO" smtClean="0"/>
              <a:t>28</a:t>
            </a:fld>
            <a:endParaRPr lang="nb-NO"/>
          </a:p>
        </p:txBody>
      </p:sp>
    </p:spTree>
    <p:extLst>
      <p:ext uri="{BB962C8B-B14F-4D97-AF65-F5344CB8AC3E}">
        <p14:creationId xmlns:p14="http://schemas.microsoft.com/office/powerpoint/2010/main" val="2171297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36BFA014-D327-40B5-B0BC-F6C210F9108F}" type="slidenum">
              <a:rPr lang="nb-NO" smtClean="0"/>
              <a:t>29</a:t>
            </a:fld>
            <a:endParaRPr lang="nb-NO"/>
          </a:p>
        </p:txBody>
      </p:sp>
    </p:spTree>
    <p:extLst>
      <p:ext uri="{BB962C8B-B14F-4D97-AF65-F5344CB8AC3E}">
        <p14:creationId xmlns:p14="http://schemas.microsoft.com/office/powerpoint/2010/main" val="6754825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36BFA014-D327-40B5-B0BC-F6C210F9108F}" type="slidenum">
              <a:rPr lang="nb-NO" smtClean="0"/>
              <a:t>30</a:t>
            </a:fld>
            <a:endParaRPr lang="nb-NO"/>
          </a:p>
        </p:txBody>
      </p:sp>
    </p:spTree>
    <p:extLst>
      <p:ext uri="{BB962C8B-B14F-4D97-AF65-F5344CB8AC3E}">
        <p14:creationId xmlns:p14="http://schemas.microsoft.com/office/powerpoint/2010/main" val="3401829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36BFA014-D327-40B5-B0BC-F6C210F9108F}" type="slidenum">
              <a:rPr lang="nb-NO" smtClean="0"/>
              <a:t>31</a:t>
            </a:fld>
            <a:endParaRPr lang="nb-NO"/>
          </a:p>
        </p:txBody>
      </p:sp>
    </p:spTree>
    <p:extLst>
      <p:ext uri="{BB962C8B-B14F-4D97-AF65-F5344CB8AC3E}">
        <p14:creationId xmlns:p14="http://schemas.microsoft.com/office/powerpoint/2010/main" val="249229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36BFA014-D327-40B5-B0BC-F6C210F9108F}" type="slidenum">
              <a:rPr lang="nb-NO" smtClean="0"/>
              <a:t>3</a:t>
            </a:fld>
            <a:endParaRPr lang="nb-NO" dirty="0"/>
          </a:p>
        </p:txBody>
      </p:sp>
    </p:spTree>
    <p:extLst>
      <p:ext uri="{BB962C8B-B14F-4D97-AF65-F5344CB8AC3E}">
        <p14:creationId xmlns:p14="http://schemas.microsoft.com/office/powerpoint/2010/main" val="6467420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36BFA014-D327-40B5-B0BC-F6C210F9108F}" type="slidenum">
              <a:rPr lang="nb-NO" smtClean="0"/>
              <a:t>32</a:t>
            </a:fld>
            <a:endParaRPr lang="nb-NO"/>
          </a:p>
        </p:txBody>
      </p:sp>
    </p:spTree>
    <p:extLst>
      <p:ext uri="{BB962C8B-B14F-4D97-AF65-F5344CB8AC3E}">
        <p14:creationId xmlns:p14="http://schemas.microsoft.com/office/powerpoint/2010/main" val="34246617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36BFA014-D327-40B5-B0BC-F6C210F9108F}" type="slidenum">
              <a:rPr lang="nb-NO" smtClean="0"/>
              <a:t>33</a:t>
            </a:fld>
            <a:endParaRPr lang="nb-NO"/>
          </a:p>
        </p:txBody>
      </p:sp>
    </p:spTree>
    <p:extLst>
      <p:ext uri="{BB962C8B-B14F-4D97-AF65-F5344CB8AC3E}">
        <p14:creationId xmlns:p14="http://schemas.microsoft.com/office/powerpoint/2010/main" val="24100918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36BFA014-D327-40B5-B0BC-F6C210F9108F}" type="slidenum">
              <a:rPr lang="nb-NO" smtClean="0"/>
              <a:t>34</a:t>
            </a:fld>
            <a:endParaRPr lang="nb-NO"/>
          </a:p>
        </p:txBody>
      </p:sp>
    </p:spTree>
    <p:extLst>
      <p:ext uri="{BB962C8B-B14F-4D97-AF65-F5344CB8AC3E}">
        <p14:creationId xmlns:p14="http://schemas.microsoft.com/office/powerpoint/2010/main" val="14585877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36BFA014-D327-40B5-B0BC-F6C210F9108F}" type="slidenum">
              <a:rPr lang="nb-NO" smtClean="0"/>
              <a:t>35</a:t>
            </a:fld>
            <a:endParaRPr lang="nb-NO"/>
          </a:p>
        </p:txBody>
      </p:sp>
    </p:spTree>
    <p:extLst>
      <p:ext uri="{BB962C8B-B14F-4D97-AF65-F5344CB8AC3E}">
        <p14:creationId xmlns:p14="http://schemas.microsoft.com/office/powerpoint/2010/main" val="17285417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36BFA014-D327-40B5-B0BC-F6C210F9108F}" type="slidenum">
              <a:rPr lang="nb-NO" smtClean="0"/>
              <a:t>36</a:t>
            </a:fld>
            <a:endParaRPr lang="nb-NO"/>
          </a:p>
        </p:txBody>
      </p:sp>
    </p:spTree>
    <p:extLst>
      <p:ext uri="{BB962C8B-B14F-4D97-AF65-F5344CB8AC3E}">
        <p14:creationId xmlns:p14="http://schemas.microsoft.com/office/powerpoint/2010/main" val="23218231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36BFA014-D327-40B5-B0BC-F6C210F9108F}" type="slidenum">
              <a:rPr lang="nb-NO" smtClean="0"/>
              <a:t>37</a:t>
            </a:fld>
            <a:endParaRPr lang="nb-NO"/>
          </a:p>
        </p:txBody>
      </p:sp>
    </p:spTree>
    <p:extLst>
      <p:ext uri="{BB962C8B-B14F-4D97-AF65-F5344CB8AC3E}">
        <p14:creationId xmlns:p14="http://schemas.microsoft.com/office/powerpoint/2010/main" val="16341312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36BFA014-D327-40B5-B0BC-F6C210F9108F}" type="slidenum">
              <a:rPr lang="nb-NO" smtClean="0"/>
              <a:t>38</a:t>
            </a:fld>
            <a:endParaRPr lang="nb-NO"/>
          </a:p>
        </p:txBody>
      </p:sp>
    </p:spTree>
    <p:extLst>
      <p:ext uri="{BB962C8B-B14F-4D97-AF65-F5344CB8AC3E}">
        <p14:creationId xmlns:p14="http://schemas.microsoft.com/office/powerpoint/2010/main" val="18093000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36BFA014-D327-40B5-B0BC-F6C210F9108F}" type="slidenum">
              <a:rPr lang="nb-NO" smtClean="0"/>
              <a:t>39</a:t>
            </a:fld>
            <a:endParaRPr lang="nb-NO"/>
          </a:p>
        </p:txBody>
      </p:sp>
    </p:spTree>
    <p:extLst>
      <p:ext uri="{BB962C8B-B14F-4D97-AF65-F5344CB8AC3E}">
        <p14:creationId xmlns:p14="http://schemas.microsoft.com/office/powerpoint/2010/main" val="25811590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36BFA014-D327-40B5-B0BC-F6C210F9108F}" type="slidenum">
              <a:rPr lang="nb-NO" smtClean="0"/>
              <a:t>40</a:t>
            </a:fld>
            <a:endParaRPr lang="nb-NO"/>
          </a:p>
        </p:txBody>
      </p:sp>
    </p:spTree>
    <p:extLst>
      <p:ext uri="{BB962C8B-B14F-4D97-AF65-F5344CB8AC3E}">
        <p14:creationId xmlns:p14="http://schemas.microsoft.com/office/powerpoint/2010/main" val="26451224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36BFA014-D327-40B5-B0BC-F6C210F9108F}" type="slidenum">
              <a:rPr lang="nb-NO" smtClean="0"/>
              <a:t>41</a:t>
            </a:fld>
            <a:endParaRPr lang="nb-NO"/>
          </a:p>
        </p:txBody>
      </p:sp>
    </p:spTree>
    <p:extLst>
      <p:ext uri="{BB962C8B-B14F-4D97-AF65-F5344CB8AC3E}">
        <p14:creationId xmlns:p14="http://schemas.microsoft.com/office/powerpoint/2010/main" val="2329430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36BFA014-D327-40B5-B0BC-F6C210F9108F}" type="slidenum">
              <a:rPr lang="nb-NO" smtClean="0"/>
              <a:t>4</a:t>
            </a:fld>
            <a:endParaRPr lang="nb-NO" dirty="0"/>
          </a:p>
        </p:txBody>
      </p:sp>
    </p:spTree>
    <p:extLst>
      <p:ext uri="{BB962C8B-B14F-4D97-AF65-F5344CB8AC3E}">
        <p14:creationId xmlns:p14="http://schemas.microsoft.com/office/powerpoint/2010/main" val="6467420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36BFA014-D327-40B5-B0BC-F6C210F9108F}" type="slidenum">
              <a:rPr lang="nb-NO" smtClean="0"/>
              <a:t>42</a:t>
            </a:fld>
            <a:endParaRPr lang="nb-NO"/>
          </a:p>
        </p:txBody>
      </p:sp>
    </p:spTree>
    <p:extLst>
      <p:ext uri="{BB962C8B-B14F-4D97-AF65-F5344CB8AC3E}">
        <p14:creationId xmlns:p14="http://schemas.microsoft.com/office/powerpoint/2010/main" val="9344393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36BFA014-D327-40B5-B0BC-F6C210F9108F}" type="slidenum">
              <a:rPr lang="nb-NO" smtClean="0"/>
              <a:t>43</a:t>
            </a:fld>
            <a:endParaRPr lang="nb-NO"/>
          </a:p>
        </p:txBody>
      </p:sp>
    </p:spTree>
    <p:extLst>
      <p:ext uri="{BB962C8B-B14F-4D97-AF65-F5344CB8AC3E}">
        <p14:creationId xmlns:p14="http://schemas.microsoft.com/office/powerpoint/2010/main" val="18504654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36BFA014-D327-40B5-B0BC-F6C210F9108F}" type="slidenum">
              <a:rPr lang="nb-NO" smtClean="0"/>
              <a:t>44</a:t>
            </a:fld>
            <a:endParaRPr lang="nb-NO"/>
          </a:p>
        </p:txBody>
      </p:sp>
    </p:spTree>
    <p:extLst>
      <p:ext uri="{BB962C8B-B14F-4D97-AF65-F5344CB8AC3E}">
        <p14:creationId xmlns:p14="http://schemas.microsoft.com/office/powerpoint/2010/main" val="18504654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36BFA014-D327-40B5-B0BC-F6C210F9108F}" type="slidenum">
              <a:rPr lang="nb-NO" smtClean="0"/>
              <a:t>45</a:t>
            </a:fld>
            <a:endParaRPr lang="nb-NO"/>
          </a:p>
        </p:txBody>
      </p:sp>
    </p:spTree>
    <p:extLst>
      <p:ext uri="{BB962C8B-B14F-4D97-AF65-F5344CB8AC3E}">
        <p14:creationId xmlns:p14="http://schemas.microsoft.com/office/powerpoint/2010/main" val="18504654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36BFA014-D327-40B5-B0BC-F6C210F9108F}" type="slidenum">
              <a:rPr lang="nb-NO" smtClean="0"/>
              <a:t>46</a:t>
            </a:fld>
            <a:endParaRPr lang="nb-NO"/>
          </a:p>
        </p:txBody>
      </p:sp>
    </p:spTree>
    <p:extLst>
      <p:ext uri="{BB962C8B-B14F-4D97-AF65-F5344CB8AC3E}">
        <p14:creationId xmlns:p14="http://schemas.microsoft.com/office/powerpoint/2010/main" val="3890819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36BFA014-D327-40B5-B0BC-F6C210F9108F}" type="slidenum">
              <a:rPr lang="nb-NO" smtClean="0"/>
              <a:t>47</a:t>
            </a:fld>
            <a:endParaRPr lang="nb-NO"/>
          </a:p>
        </p:txBody>
      </p:sp>
    </p:spTree>
    <p:extLst>
      <p:ext uri="{BB962C8B-B14F-4D97-AF65-F5344CB8AC3E}">
        <p14:creationId xmlns:p14="http://schemas.microsoft.com/office/powerpoint/2010/main" val="3890819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36BFA014-D327-40B5-B0BC-F6C210F9108F}" type="slidenum">
              <a:rPr lang="nb-NO" smtClean="0"/>
              <a:t>48</a:t>
            </a:fld>
            <a:endParaRPr lang="nb-NO"/>
          </a:p>
        </p:txBody>
      </p:sp>
    </p:spTree>
    <p:extLst>
      <p:ext uri="{BB962C8B-B14F-4D97-AF65-F5344CB8AC3E}">
        <p14:creationId xmlns:p14="http://schemas.microsoft.com/office/powerpoint/2010/main" val="35993891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36BFA014-D327-40B5-B0BC-F6C210F9108F}" type="slidenum">
              <a:rPr lang="nb-NO" smtClean="0"/>
              <a:t>49</a:t>
            </a:fld>
            <a:endParaRPr lang="nb-NO"/>
          </a:p>
        </p:txBody>
      </p:sp>
    </p:spTree>
    <p:extLst>
      <p:ext uri="{BB962C8B-B14F-4D97-AF65-F5344CB8AC3E}">
        <p14:creationId xmlns:p14="http://schemas.microsoft.com/office/powerpoint/2010/main" val="102902113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36BFA014-D327-40B5-B0BC-F6C210F9108F}" type="slidenum">
              <a:rPr lang="nb-NO" smtClean="0">
                <a:solidFill>
                  <a:prstClr val="black"/>
                </a:solidFill>
              </a:rPr>
              <a:pPr/>
              <a:t>50</a:t>
            </a:fld>
            <a:endParaRPr lang="nb-NO">
              <a:solidFill>
                <a:prstClr val="black"/>
              </a:solidFill>
            </a:endParaRPr>
          </a:p>
        </p:txBody>
      </p:sp>
    </p:spTree>
    <p:extLst>
      <p:ext uri="{BB962C8B-B14F-4D97-AF65-F5344CB8AC3E}">
        <p14:creationId xmlns:p14="http://schemas.microsoft.com/office/powerpoint/2010/main" val="1850465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36BFA014-D327-40B5-B0BC-F6C210F9108F}" type="slidenum">
              <a:rPr lang="nb-NO" smtClean="0"/>
              <a:t>5</a:t>
            </a:fld>
            <a:endParaRPr lang="nb-NO" dirty="0"/>
          </a:p>
        </p:txBody>
      </p:sp>
    </p:spTree>
    <p:extLst>
      <p:ext uri="{BB962C8B-B14F-4D97-AF65-F5344CB8AC3E}">
        <p14:creationId xmlns:p14="http://schemas.microsoft.com/office/powerpoint/2010/main" val="342038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36BFA014-D327-40B5-B0BC-F6C210F9108F}" type="slidenum">
              <a:rPr lang="nb-NO" smtClean="0"/>
              <a:t>6</a:t>
            </a:fld>
            <a:endParaRPr lang="nb-NO" dirty="0"/>
          </a:p>
        </p:txBody>
      </p:sp>
    </p:spTree>
    <p:extLst>
      <p:ext uri="{BB962C8B-B14F-4D97-AF65-F5344CB8AC3E}">
        <p14:creationId xmlns:p14="http://schemas.microsoft.com/office/powerpoint/2010/main" val="646742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36BFA014-D327-40B5-B0BC-F6C210F9108F}" type="slidenum">
              <a:rPr lang="nb-NO" smtClean="0"/>
              <a:t>7</a:t>
            </a:fld>
            <a:endParaRPr lang="nb-NO" dirty="0"/>
          </a:p>
        </p:txBody>
      </p:sp>
    </p:spTree>
    <p:extLst>
      <p:ext uri="{BB962C8B-B14F-4D97-AF65-F5344CB8AC3E}">
        <p14:creationId xmlns:p14="http://schemas.microsoft.com/office/powerpoint/2010/main" val="646742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36BFA014-D327-40B5-B0BC-F6C210F9108F}" type="slidenum">
              <a:rPr lang="nb-NO" smtClean="0"/>
              <a:t>8</a:t>
            </a:fld>
            <a:endParaRPr lang="nb-NO" dirty="0"/>
          </a:p>
        </p:txBody>
      </p:sp>
    </p:spTree>
    <p:extLst>
      <p:ext uri="{BB962C8B-B14F-4D97-AF65-F5344CB8AC3E}">
        <p14:creationId xmlns:p14="http://schemas.microsoft.com/office/powerpoint/2010/main" val="646742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36BFA014-D327-40B5-B0BC-F6C210F9108F}" type="slidenum">
              <a:rPr lang="nb-NO" smtClean="0"/>
              <a:t>9</a:t>
            </a:fld>
            <a:endParaRPr lang="nb-NO" dirty="0"/>
          </a:p>
        </p:txBody>
      </p:sp>
    </p:spTree>
    <p:extLst>
      <p:ext uri="{BB962C8B-B14F-4D97-AF65-F5344CB8AC3E}">
        <p14:creationId xmlns:p14="http://schemas.microsoft.com/office/powerpoint/2010/main" val="646742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nb-NO" smtClean="0"/>
              <a:t>Klikk for å redigere tittelstil</a:t>
            </a:r>
            <a:endParaRPr lang="nl-N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l-NL"/>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nl-NL"/>
          </a:p>
        </p:txBody>
      </p:sp>
      <p:sp>
        <p:nvSpPr>
          <p:cNvPr id="3" name="Content Placeholder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l-NL"/>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a:xfrm>
            <a:off x="457200" y="6356350"/>
            <a:ext cx="2133600" cy="365125"/>
          </a:xfrm>
          <a:prstGeom prst="rect">
            <a:avLst/>
          </a:prstGeom>
        </p:spPr>
        <p:txBody>
          <a:bodyPr/>
          <a:lstStyle/>
          <a:p>
            <a:fld id="{38031E61-9366-422A-BB72-9E79C7CE8E55}" type="datetimeFigureOut">
              <a:rPr lang="nb-NO" smtClean="0"/>
              <a:t>13.06.12</a:t>
            </a:fld>
            <a:endParaRPr lang="nb-NO"/>
          </a:p>
        </p:txBody>
      </p:sp>
      <p:sp>
        <p:nvSpPr>
          <p:cNvPr id="3" name="Plassholder for bunntekst 2"/>
          <p:cNvSpPr>
            <a:spLocks noGrp="1"/>
          </p:cNvSpPr>
          <p:nvPr>
            <p:ph type="ftr" sz="quarter" idx="11"/>
          </p:nvPr>
        </p:nvSpPr>
        <p:spPr>
          <a:xfrm>
            <a:off x="3124200" y="6356350"/>
            <a:ext cx="2895600" cy="365125"/>
          </a:xfrm>
          <a:prstGeom prst="rect">
            <a:avLst/>
          </a:prstGeom>
        </p:spPr>
        <p:txBody>
          <a:bodyPr/>
          <a:lstStyle/>
          <a:p>
            <a:endParaRPr lang="nb-NO"/>
          </a:p>
        </p:txBody>
      </p:sp>
      <p:sp>
        <p:nvSpPr>
          <p:cNvPr id="4" name="Plassholder for lysbildenummer 3"/>
          <p:cNvSpPr>
            <a:spLocks noGrp="1"/>
          </p:cNvSpPr>
          <p:nvPr>
            <p:ph type="sldNum" sz="quarter" idx="12"/>
          </p:nvPr>
        </p:nvSpPr>
        <p:spPr>
          <a:xfrm>
            <a:off x="6553200" y="6356350"/>
            <a:ext cx="2133600" cy="365125"/>
          </a:xfrm>
          <a:prstGeom prst="rect">
            <a:avLst/>
          </a:prstGeom>
        </p:spPr>
        <p:txBody>
          <a:bodyPr/>
          <a:lstStyle/>
          <a:p>
            <a:fld id="{0203D85B-629C-4F7B-A218-5D7307062E03}" type="slidenum">
              <a:rPr lang="nb-NO" smtClean="0"/>
              <a:t>‹#›</a:t>
            </a:fld>
            <a:endParaRPr lang="nb-NO"/>
          </a:p>
        </p:txBody>
      </p:sp>
    </p:spTree>
    <p:extLst>
      <p:ext uri="{BB962C8B-B14F-4D97-AF65-F5344CB8AC3E}">
        <p14:creationId xmlns:p14="http://schemas.microsoft.com/office/powerpoint/2010/main" val="149403386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x" preserve="1">
  <p:cSld name="Tittel og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tekst 2"/>
          <p:cNvSpPr>
            <a:spLocks noGrp="1"/>
          </p:cNvSpPr>
          <p:nvPr>
            <p:ph type="body"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253660726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Tree>
    <p:extLst>
      <p:ext uri="{BB962C8B-B14F-4D97-AF65-F5344CB8AC3E}">
        <p14:creationId xmlns:p14="http://schemas.microsoft.com/office/powerpoint/2010/main" val="256400614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tellysbilde">
    <p:spTree>
      <p:nvGrpSpPr>
        <p:cNvPr id="1" name=""/>
        <p:cNvGrpSpPr/>
        <p:nvPr/>
      </p:nvGrpSpPr>
      <p:grpSpPr>
        <a:xfrm>
          <a:off x="0" y="0"/>
          <a:ext cx="0" cy="0"/>
          <a:chOff x="0" y="0"/>
          <a:chExt cx="0" cy="0"/>
        </a:xfrm>
      </p:grpSpPr>
      <p:sp>
        <p:nvSpPr>
          <p:cNvPr id="5" name="Plassholder for bunntekst 4"/>
          <p:cNvSpPr>
            <a:spLocks noGrp="1"/>
          </p:cNvSpPr>
          <p:nvPr>
            <p:ph type="ftr" sz="quarter" idx="11"/>
          </p:nvPr>
        </p:nvSpPr>
        <p:spPr>
          <a:xfrm>
            <a:off x="3124200" y="6356350"/>
            <a:ext cx="2895600" cy="365125"/>
          </a:xfrm>
          <a:prstGeom prst="rect">
            <a:avLst/>
          </a:prstGeom>
        </p:spPr>
        <p:txBody>
          <a:bodyPr/>
          <a:lstStyle/>
          <a:p>
            <a:endParaRPr lang="nb-NO" dirty="0">
              <a:solidFill>
                <a:prstClr val="black"/>
              </a:solidFill>
            </a:endParaRPr>
          </a:p>
        </p:txBody>
      </p:sp>
    </p:spTree>
    <p:extLst>
      <p:ext uri="{BB962C8B-B14F-4D97-AF65-F5344CB8AC3E}">
        <p14:creationId xmlns:p14="http://schemas.microsoft.com/office/powerpoint/2010/main" val="207168928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ICKSLIDESV_2.0">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6000" y="190800"/>
            <a:ext cx="8384400" cy="518400"/>
          </a:xfrm>
          <a:prstGeom prst="rect">
            <a:avLst/>
          </a:prstGeom>
        </p:spPr>
        <p:txBody>
          <a:bodyPr vert="horz" lIns="91440" tIns="45720" rIns="91440" bIns="45720" rtlCol="0" anchor="t" anchorCtr="0">
            <a:spAutoFit/>
          </a:bodyPr>
          <a:lstStyle/>
          <a:p>
            <a:r>
              <a:rPr lang="nb-NO" smtClean="0"/>
              <a:t>Klikk for å redigere tittelstil</a:t>
            </a:r>
            <a:endParaRPr lang="nl-NL" dirty="0"/>
          </a:p>
        </p:txBody>
      </p:sp>
      <p:sp>
        <p:nvSpPr>
          <p:cNvPr id="3" name="Text Placeholder 2"/>
          <p:cNvSpPr>
            <a:spLocks noGrp="1"/>
          </p:cNvSpPr>
          <p:nvPr>
            <p:ph type="body" idx="1"/>
          </p:nvPr>
        </p:nvSpPr>
        <p:spPr>
          <a:xfrm>
            <a:off x="396000" y="1483200"/>
            <a:ext cx="8229600" cy="4525963"/>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l-NL" dirty="0"/>
          </a:p>
        </p:txBody>
      </p:sp>
      <p:pic>
        <p:nvPicPr>
          <p:cNvPr id="4" name="Bilde 3"/>
          <p:cNvPicPr>
            <a:picLocks noChangeAspect="1"/>
          </p:cNvPicPr>
          <p:nvPr userDrawn="1">
            <p:custDataLst>
              <p:tags r:id="rId8"/>
            </p:custDataLst>
          </p:nvPr>
        </p:nvPicPr>
        <p:blipFill>
          <a:blip r:embed="rId9">
            <a:extLst>
              <a:ext uri="{28A0092B-C50C-407E-A947-70E740481C1C}">
                <a14:useLocalDpi xmlns:a14="http://schemas.microsoft.com/office/drawing/2010/main" val="0"/>
              </a:ext>
            </a:extLst>
          </a:blip>
          <a:stretch>
            <a:fillRect/>
          </a:stretch>
        </p:blipFill>
        <p:spPr>
          <a:xfrm>
            <a:off x="387400" y="6157168"/>
            <a:ext cx="584200" cy="584200"/>
          </a:xfrm>
          <a:prstGeom prst="rect">
            <a:avLst/>
          </a:prstGeom>
        </p:spPr>
      </p:pic>
      <p:sp>
        <p:nvSpPr>
          <p:cNvPr id="5" name="Rectangle 18"/>
          <p:cNvSpPr>
            <a:spLocks noChangeArrowheads="1"/>
          </p:cNvSpPr>
          <p:nvPr userDrawn="1"/>
        </p:nvSpPr>
        <p:spPr bwMode="auto">
          <a:xfrm>
            <a:off x="4245198" y="6470259"/>
            <a:ext cx="509587" cy="304800"/>
          </a:xfrm>
          <a:prstGeom prst="rect">
            <a:avLst/>
          </a:prstGeom>
          <a:noFill/>
          <a:ln w="9525">
            <a:noFill/>
            <a:miter lim="800000"/>
            <a:headEnd/>
            <a:tailEnd/>
          </a:ln>
          <a:effectLst/>
        </p:spPr>
        <p:txBody>
          <a:bodyPr wrap="none" lIns="92075" tIns="46038" rIns="92075" bIns="46038" anchor="ctr"/>
          <a:lstStyle/>
          <a:p>
            <a:pPr algn="ctr" eaLnBrk="0" hangingPunct="0">
              <a:defRPr/>
            </a:pPr>
            <a:fld id="{DAC473C0-9709-4D87-BB91-9C379D084D87}" type="slidenum">
              <a:rPr lang="nb-NO" sz="1200" i="1">
                <a:solidFill>
                  <a:prstClr val="black"/>
                </a:solidFill>
              </a:rPr>
              <a:pPr algn="ctr" eaLnBrk="0" hangingPunct="0">
                <a:defRPr/>
              </a:pPr>
              <a:t>‹#›</a:t>
            </a:fld>
            <a:endParaRPr lang="nb-NO" sz="1200" i="1" dirty="0">
              <a:solidFill>
                <a:prstClr val="black"/>
              </a:solidFill>
            </a:endParaRPr>
          </a:p>
        </p:txBody>
      </p:sp>
      <p:pic>
        <p:nvPicPr>
          <p:cNvPr id="6" name="Picture 3"/>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7035572" y="6202133"/>
            <a:ext cx="1606232" cy="539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iming>
    <p:tnLst>
      <p:par>
        <p:cTn id="1" dur="indefinite" restart="never" nodeType="tmRoot"/>
      </p:par>
    </p:tnLst>
  </p:timing>
  <p:txStyles>
    <p:titleStyle>
      <a:lvl1pPr algn="l" defTabSz="914400" rtl="0" eaLnBrk="1" latinLnBrk="0" hangingPunct="1">
        <a:spcBef>
          <a:spcPct val="0"/>
        </a:spcBef>
        <a:buNone/>
        <a:defRPr sz="2800" b="1" kern="1200">
          <a:solidFill>
            <a:schemeClr val="tx1"/>
          </a:solidFill>
          <a:latin typeface="Trebuchet MS" pitchFamily="34" charset="0"/>
          <a:ea typeface="+mj-ea"/>
          <a:cs typeface="+mj-cs"/>
        </a:defRPr>
      </a:lvl1pPr>
    </p:titleStyle>
    <p:bodyStyle>
      <a:lvl1pPr marL="342900" indent="-342900" algn="l" defTabSz="914400" rtl="0" eaLnBrk="1" latinLnBrk="0" hangingPunct="1">
        <a:spcBef>
          <a:spcPts val="0"/>
        </a:spcBef>
        <a:buFont typeface="Arial" pitchFamily="34" charset="0"/>
        <a:buChar char="•"/>
        <a:defRPr sz="1600" kern="1200">
          <a:solidFill>
            <a:schemeClr val="tx1"/>
          </a:solidFill>
          <a:latin typeface="Arial (body)"/>
          <a:ea typeface="+mn-ea"/>
          <a:cs typeface="Arial" pitchFamily="34" charset="0"/>
        </a:defRPr>
      </a:lvl1pPr>
      <a:lvl2pPr marL="742950" indent="-285750" algn="l" defTabSz="914400" rtl="0" eaLnBrk="1" latinLnBrk="0" hangingPunct="1">
        <a:spcBef>
          <a:spcPts val="0"/>
        </a:spcBef>
        <a:buFont typeface="Arial" pitchFamily="34" charset="0"/>
        <a:buChar char="•"/>
        <a:defRPr sz="1600" kern="1200">
          <a:solidFill>
            <a:schemeClr val="tx1"/>
          </a:solidFill>
          <a:latin typeface="Arial (body)"/>
          <a:ea typeface="+mn-ea"/>
          <a:cs typeface="Arial" pitchFamily="34" charset="0"/>
        </a:defRPr>
      </a:lvl2pPr>
      <a:lvl3pPr marL="1143000" indent="-228600" algn="l" defTabSz="914400" rtl="0" eaLnBrk="1" latinLnBrk="0" hangingPunct="1">
        <a:spcBef>
          <a:spcPts val="0"/>
        </a:spcBef>
        <a:buFont typeface="Arial" pitchFamily="34" charset="0"/>
        <a:buChar char="•"/>
        <a:defRPr sz="1600" kern="1200">
          <a:solidFill>
            <a:schemeClr val="tx1"/>
          </a:solidFill>
          <a:latin typeface="Arial (body)"/>
          <a:ea typeface="+mn-ea"/>
          <a:cs typeface="Arial" pitchFamily="34" charset="0"/>
        </a:defRPr>
      </a:lvl3pPr>
      <a:lvl4pPr marL="1600200" indent="-228600" algn="l" defTabSz="914400" rtl="0" eaLnBrk="1" latinLnBrk="0" hangingPunct="1">
        <a:spcBef>
          <a:spcPts val="0"/>
        </a:spcBef>
        <a:buFont typeface="Arial" pitchFamily="34" charset="0"/>
        <a:buChar char="•"/>
        <a:defRPr sz="1600" kern="1200">
          <a:solidFill>
            <a:schemeClr val="tx1"/>
          </a:solidFill>
          <a:latin typeface="Arial (body)"/>
          <a:ea typeface="+mn-ea"/>
          <a:cs typeface="Arial" pitchFamily="34" charset="0"/>
        </a:defRPr>
      </a:lvl4pPr>
      <a:lvl5pPr marL="2057400" indent="-228600" algn="l" defTabSz="914400" rtl="0" eaLnBrk="1" latinLnBrk="0" hangingPunct="1">
        <a:spcBef>
          <a:spcPts val="0"/>
        </a:spcBef>
        <a:buFont typeface="Arial" pitchFamily="34" charset="0"/>
        <a:buChar char="•"/>
        <a:defRPr sz="1600" kern="1200">
          <a:solidFill>
            <a:schemeClr val="tx1"/>
          </a:solidFill>
          <a:latin typeface="Arial (body)"/>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5.xml"/><Relationship Id="rId7" Type="http://schemas.openxmlformats.org/officeDocument/2006/relationships/notesSlide" Target="../notesSlides/notesSlide1.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slideLayout" Target="../slideLayouts/slideLayout3.xml"/><Relationship Id="rId5" Type="http://schemas.openxmlformats.org/officeDocument/2006/relationships/tags" Target="../tags/tag7.xml"/><Relationship Id="rId10" Type="http://schemas.openxmlformats.org/officeDocument/2006/relationships/image" Target="../media/image2.png"/><Relationship Id="rId4" Type="http://schemas.openxmlformats.org/officeDocument/2006/relationships/tags" Target="../tags/tag6.xml"/><Relationship Id="rId9"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44.xml"/><Relationship Id="rId7" Type="http://schemas.openxmlformats.org/officeDocument/2006/relationships/notesSlide" Target="../notesSlides/notesSlide10.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slideLayout" Target="../slideLayouts/slideLayout5.xml"/><Relationship Id="rId5" Type="http://schemas.openxmlformats.org/officeDocument/2006/relationships/tags" Target="../tags/tag46.xml"/><Relationship Id="rId4" Type="http://schemas.openxmlformats.org/officeDocument/2006/relationships/tags" Target="../tags/tag45.xml"/></Relationships>
</file>

<file path=ppt/slides/_rels/slide11.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5.png"/><Relationship Id="rId5" Type="http://schemas.openxmlformats.org/officeDocument/2006/relationships/notesSlide" Target="../notesSlides/notesSlide11.xml"/><Relationship Id="rId4"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52.xml"/><Relationship Id="rId7" Type="http://schemas.openxmlformats.org/officeDocument/2006/relationships/tags" Target="../tags/tag56.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tags" Target="../tags/tag55.xml"/><Relationship Id="rId11" Type="http://schemas.openxmlformats.org/officeDocument/2006/relationships/image" Target="../media/image1.png"/><Relationship Id="rId5" Type="http://schemas.openxmlformats.org/officeDocument/2006/relationships/tags" Target="../tags/tag54.xml"/><Relationship Id="rId10" Type="http://schemas.openxmlformats.org/officeDocument/2006/relationships/image" Target="../media/image12.jpg"/><Relationship Id="rId4" Type="http://schemas.openxmlformats.org/officeDocument/2006/relationships/tags" Target="../tags/tag53.xml"/><Relationship Id="rId9"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chart" Target="../charts/chart1.xml"/><Relationship Id="rId5" Type="http://schemas.openxmlformats.org/officeDocument/2006/relationships/notesSlide" Target="../notesSlides/notesSlide13.xml"/><Relationship Id="rId4"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chart" Target="../charts/chart2.xml"/><Relationship Id="rId5" Type="http://schemas.openxmlformats.org/officeDocument/2006/relationships/notesSlide" Target="../notesSlides/notesSlide14.xml"/><Relationship Id="rId4"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chart" Target="../charts/chart5.xml"/><Relationship Id="rId5" Type="http://schemas.openxmlformats.org/officeDocument/2006/relationships/notesSlide" Target="../notesSlides/notesSlide16.xml"/><Relationship Id="rId4"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chart" Target="../charts/chart6.xml"/><Relationship Id="rId5" Type="http://schemas.openxmlformats.org/officeDocument/2006/relationships/notesSlide" Target="../notesSlides/notesSlide17.xml"/><Relationship Id="rId4"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chart" Target="../charts/chart7.xml"/><Relationship Id="rId5" Type="http://schemas.openxmlformats.org/officeDocument/2006/relationships/notesSlide" Target="../notesSlides/notesSlide18.xml"/><Relationship Id="rId4"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10.xml"/><Relationship Id="rId7" Type="http://schemas.openxmlformats.org/officeDocument/2006/relationships/tags" Target="../tags/tag14.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image" Target="../media/image1.png"/><Relationship Id="rId5" Type="http://schemas.openxmlformats.org/officeDocument/2006/relationships/tags" Target="../tags/tag12.xml"/><Relationship Id="rId10" Type="http://schemas.openxmlformats.org/officeDocument/2006/relationships/image" Target="../media/image4.jpg"/><Relationship Id="rId4" Type="http://schemas.openxmlformats.org/officeDocument/2006/relationships/tags" Target="../tags/tag11.xml"/><Relationship Id="rId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chart" Target="../charts/chart10.xml"/><Relationship Id="rId5" Type="http://schemas.openxmlformats.org/officeDocument/2006/relationships/notesSlide" Target="../notesSlides/notesSlide20.xml"/><Relationship Id="rId4"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slideLayout" Target="../slideLayouts/slideLayout6.xml"/><Relationship Id="rId1" Type="http://schemas.openxmlformats.org/officeDocument/2006/relationships/tags" Target="../tags/tag79.xml"/></Relationships>
</file>

<file path=ppt/slides/_rels/slide22.xml.rels><?xml version="1.0" encoding="UTF-8" standalone="yes"?>
<Relationships xmlns="http://schemas.openxmlformats.org/package/2006/relationships"><Relationship Id="rId3" Type="http://schemas.openxmlformats.org/officeDocument/2006/relationships/tags" Target="../tags/tag82.xml"/><Relationship Id="rId7" Type="http://schemas.openxmlformats.org/officeDocument/2006/relationships/chart" Target="../charts/chart12.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image" Target="../media/image13.png"/><Relationship Id="rId5" Type="http://schemas.openxmlformats.org/officeDocument/2006/relationships/notesSlide" Target="../notesSlides/notesSlide21.xml"/><Relationship Id="rId4"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84.xml"/><Relationship Id="rId1" Type="http://schemas.openxmlformats.org/officeDocument/2006/relationships/tags" Target="../tags/tag83.xml"/><Relationship Id="rId4" Type="http://schemas.openxmlformats.org/officeDocument/2006/relationships/chart" Target="../charts/chart1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86.xml"/><Relationship Id="rId1" Type="http://schemas.openxmlformats.org/officeDocument/2006/relationships/tags" Target="../tags/tag85.xml"/><Relationship Id="rId5" Type="http://schemas.openxmlformats.org/officeDocument/2006/relationships/image" Target="../media/image5.png"/><Relationship Id="rId4"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chart" Target="../charts/chart15.xml"/><Relationship Id="rId5" Type="http://schemas.openxmlformats.org/officeDocument/2006/relationships/chart" Target="../charts/chart14.xml"/><Relationship Id="rId4"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chart" Target="../charts/chart19.xml"/><Relationship Id="rId5" Type="http://schemas.openxmlformats.org/officeDocument/2006/relationships/chart" Target="../charts/chart18.xml"/><Relationship Id="rId4"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5.png"/><Relationship Id="rId5" Type="http://schemas.openxmlformats.org/officeDocument/2006/relationships/notesSlide" Target="../notesSlides/notesSlide3.xml"/><Relationship Id="rId4"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chart" Target="../charts/chart25.xml"/><Relationship Id="rId5" Type="http://schemas.openxmlformats.org/officeDocument/2006/relationships/chart" Target="../charts/chart24.xml"/><Relationship Id="rId4"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notesSlide" Target="../notesSlides/notesSlide29.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chart" Target="../charts/chart29.xml"/><Relationship Id="rId5" Type="http://schemas.openxmlformats.org/officeDocument/2006/relationships/chart" Target="../charts/chart28.xml"/><Relationship Id="rId4" Type="http://schemas.openxmlformats.org/officeDocument/2006/relationships/notesSlide" Target="../notesSlides/notesSlide30.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notesSlide" Target="../notesSlides/notesSlide31.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notesSlide" Target="../notesSlides/notesSlide32.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chart" Target="../charts/chart35.xml"/><Relationship Id="rId5" Type="http://schemas.openxmlformats.org/officeDocument/2006/relationships/chart" Target="../charts/chart34.xml"/><Relationship Id="rId4" Type="http://schemas.openxmlformats.org/officeDocument/2006/relationships/notesSlide" Target="../notesSlides/notesSlide33.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chart" Target="../charts/chart37.xml"/><Relationship Id="rId5" Type="http://schemas.openxmlformats.org/officeDocument/2006/relationships/chart" Target="../charts/chart36.xml"/><Relationship Id="rId4" Type="http://schemas.openxmlformats.org/officeDocument/2006/relationships/notesSlide" Target="../notesSlides/notesSlide34.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chart" Target="../charts/chart39.xml"/><Relationship Id="rId5" Type="http://schemas.openxmlformats.org/officeDocument/2006/relationships/chart" Target="../charts/chart38.xml"/><Relationship Id="rId4" Type="http://schemas.openxmlformats.org/officeDocument/2006/relationships/notesSlide" Target="../notesSlides/notesSlide35.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notesSlide" Target="../notesSlides/notesSlide36.xml"/></Relationships>
</file>

<file path=ppt/slides/_rels/slide39.xml.rels><?xml version="1.0" encoding="UTF-8" standalone="yes"?>
<Relationships xmlns="http://schemas.openxmlformats.org/package/2006/relationships"><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chart" Target="../charts/chart42.xml"/><Relationship Id="rId5" Type="http://schemas.openxmlformats.org/officeDocument/2006/relationships/notesSlide" Target="../notesSlides/notesSlide37.xml"/><Relationship Id="rId4"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20.xml"/><Relationship Id="rId7" Type="http://schemas.openxmlformats.org/officeDocument/2006/relationships/image" Target="../media/image6.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notesSlide" Target="../notesSlides/notesSlide4.xml"/><Relationship Id="rId10" Type="http://schemas.openxmlformats.org/officeDocument/2006/relationships/image" Target="../media/image9.png"/><Relationship Id="rId4" Type="http://schemas.openxmlformats.org/officeDocument/2006/relationships/slideLayout" Target="../slideLayouts/slideLayout5.xml"/><Relationship Id="rId9"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tags" Target="../tags/tag120.xml"/><Relationship Id="rId7" Type="http://schemas.openxmlformats.org/officeDocument/2006/relationships/chart" Target="../charts/chart44.xm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chart" Target="../charts/chart43.xml"/><Relationship Id="rId5" Type="http://schemas.openxmlformats.org/officeDocument/2006/relationships/notesSlide" Target="../notesSlides/notesSlide38.xml"/><Relationship Id="rId4"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notesSlide" Target="../notesSlides/notesSlide39.xml"/></Relationships>
</file>

<file path=ppt/slides/_rels/slide42.xml.rels><?xml version="1.0" encoding="UTF-8" standalone="yes"?>
<Relationships xmlns="http://schemas.openxmlformats.org/package/2006/relationships"><Relationship Id="rId8" Type="http://schemas.openxmlformats.org/officeDocument/2006/relationships/notesSlide" Target="../notesSlides/notesSlide40.xml"/><Relationship Id="rId3" Type="http://schemas.openxmlformats.org/officeDocument/2006/relationships/tags" Target="../tags/tag125.xml"/><Relationship Id="rId7" Type="http://schemas.openxmlformats.org/officeDocument/2006/relationships/slideLayout" Target="../slideLayouts/slideLayout3.xml"/><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tags" Target="../tags/tag128.xml"/><Relationship Id="rId5" Type="http://schemas.openxmlformats.org/officeDocument/2006/relationships/tags" Target="../tags/tag127.xml"/><Relationship Id="rId4" Type="http://schemas.openxmlformats.org/officeDocument/2006/relationships/tags" Target="../tags/tag126.xml"/><Relationship Id="rId9" Type="http://schemas.openxmlformats.org/officeDocument/2006/relationships/image" Target="../media/image14.jpg"/></Relationships>
</file>

<file path=ppt/slides/_rels/slide43.xml.rels><?xml version="1.0" encoding="UTF-8" standalone="yes"?>
<Relationships xmlns="http://schemas.openxmlformats.org/package/2006/relationships"><Relationship Id="rId3" Type="http://schemas.openxmlformats.org/officeDocument/2006/relationships/tags" Target="../tags/tag131.xml"/><Relationship Id="rId7" Type="http://schemas.openxmlformats.org/officeDocument/2006/relationships/chart" Target="../charts/chart48.xml"/><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chart" Target="../charts/chart47.xml"/><Relationship Id="rId5" Type="http://schemas.openxmlformats.org/officeDocument/2006/relationships/notesSlide" Target="../notesSlides/notesSlide41.xml"/><Relationship Id="rId4"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tags" Target="../tags/tag134.xml"/><Relationship Id="rId7" Type="http://schemas.openxmlformats.org/officeDocument/2006/relationships/chart" Target="../charts/chart50.xml"/><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chart" Target="../charts/chart49.xml"/><Relationship Id="rId5" Type="http://schemas.openxmlformats.org/officeDocument/2006/relationships/notesSlide" Target="../notesSlides/notesSlide42.xml"/><Relationship Id="rId4"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tags" Target="../tags/tag137.xml"/><Relationship Id="rId7" Type="http://schemas.openxmlformats.org/officeDocument/2006/relationships/chart" Target="../charts/chart52.xml"/><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chart" Target="../charts/chart51.xml"/><Relationship Id="rId5" Type="http://schemas.openxmlformats.org/officeDocument/2006/relationships/notesSlide" Target="../notesSlides/notesSlide43.xml"/><Relationship Id="rId4"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chart" Target="../charts/chart53.xml"/><Relationship Id="rId5" Type="http://schemas.openxmlformats.org/officeDocument/2006/relationships/notesSlide" Target="../notesSlides/notesSlide44.xml"/><Relationship Id="rId4"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tags" Target="../tags/tag143.xml"/><Relationship Id="rId7" Type="http://schemas.openxmlformats.org/officeDocument/2006/relationships/chart" Target="../charts/chart55.xml"/><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chart" Target="../charts/chart54.xml"/><Relationship Id="rId5" Type="http://schemas.openxmlformats.org/officeDocument/2006/relationships/notesSlide" Target="../notesSlides/notesSlide45.xml"/><Relationship Id="rId4"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8" Type="http://schemas.openxmlformats.org/officeDocument/2006/relationships/notesSlide" Target="../notesSlides/notesSlide46.xml"/><Relationship Id="rId3" Type="http://schemas.openxmlformats.org/officeDocument/2006/relationships/tags" Target="../tags/tag146.xml"/><Relationship Id="rId7" Type="http://schemas.openxmlformats.org/officeDocument/2006/relationships/slideLayout" Target="../slideLayouts/slideLayout3.xml"/><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tags" Target="../tags/tag149.xml"/><Relationship Id="rId5" Type="http://schemas.openxmlformats.org/officeDocument/2006/relationships/tags" Target="../tags/tag148.xml"/><Relationship Id="rId4" Type="http://schemas.openxmlformats.org/officeDocument/2006/relationships/tags" Target="../tags/tag147.xml"/><Relationship Id="rId9" Type="http://schemas.openxmlformats.org/officeDocument/2006/relationships/image" Target="../media/image15.jpg"/></Relationships>
</file>

<file path=ppt/slides/_rels/slide49.xml.rels><?xml version="1.0" encoding="UTF-8" standalone="yes"?>
<Relationships xmlns="http://schemas.openxmlformats.org/package/2006/relationships"><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chart" Target="../charts/chart56.xml"/><Relationship Id="rId5" Type="http://schemas.openxmlformats.org/officeDocument/2006/relationships/notesSlide" Target="../notesSlides/notesSlide47.xml"/><Relationship Id="rId4"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23.xml"/><Relationship Id="rId7" Type="http://schemas.openxmlformats.org/officeDocument/2006/relationships/tags" Target="../tags/tag27.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image" Target="../media/image1.png"/><Relationship Id="rId5" Type="http://schemas.openxmlformats.org/officeDocument/2006/relationships/tags" Target="../tags/tag25.xml"/><Relationship Id="rId10" Type="http://schemas.openxmlformats.org/officeDocument/2006/relationships/image" Target="../media/image11.jpg"/><Relationship Id="rId4" Type="http://schemas.openxmlformats.org/officeDocument/2006/relationships/tags" Target="../tags/tag24.xml"/><Relationship Id="rId9"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54.xml"/><Relationship Id="rId1" Type="http://schemas.openxmlformats.org/officeDocument/2006/relationships/tags" Target="../tags/tag153.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notesSlide" Target="../notesSlides/notesSlide48.xml"/></Relationships>
</file>

<file path=ppt/slides/_rels/slide6.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5.png"/><Relationship Id="rId5" Type="http://schemas.openxmlformats.org/officeDocument/2006/relationships/notesSlide" Target="../notesSlides/notesSlide6.xml"/><Relationship Id="rId4"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5.png"/><Relationship Id="rId5" Type="http://schemas.openxmlformats.org/officeDocument/2006/relationships/notesSlide" Target="../notesSlides/notesSlide7.xml"/><Relationship Id="rId4"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5.png"/><Relationship Id="rId5" Type="http://schemas.openxmlformats.org/officeDocument/2006/relationships/notesSlide" Target="../notesSlides/notesSlide8.xml"/><Relationship Id="rId4"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39.xml"/><Relationship Id="rId7" Type="http://schemas.openxmlformats.org/officeDocument/2006/relationships/notesSlide" Target="../notesSlides/notesSlide9.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slideLayout" Target="../slideLayouts/slideLayout5.xml"/><Relationship Id="rId5" Type="http://schemas.openxmlformats.org/officeDocument/2006/relationships/tags" Target="../tags/tag41.xml"/><Relationship Id="rId4" Type="http://schemas.openxmlformats.org/officeDocument/2006/relationships/tags" Target="../tags/tag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p:cNvSpPr/>
          <p:nvPr>
            <p:custDataLst>
              <p:tags r:id="rId2"/>
            </p:custDataLst>
          </p:nvPr>
        </p:nvSpPr>
        <p:spPr>
          <a:xfrm>
            <a:off x="0" y="5892800"/>
            <a:ext cx="9144000" cy="965200"/>
          </a:xfrm>
          <a:prstGeom prst="rect">
            <a:avLst/>
          </a:prstGeom>
          <a:solidFill>
            <a:srgbClr val="FFFFFF"/>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13" name="Bilde 12"/>
          <p:cNvPicPr>
            <a:picLocks noChangeAspect="1"/>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215900" y="6057900"/>
            <a:ext cx="584200" cy="584200"/>
          </a:xfrm>
          <a:prstGeom prst="rect">
            <a:avLst/>
          </a:prstGeom>
        </p:spPr>
      </p:pic>
      <p:pic>
        <p:nvPicPr>
          <p:cNvPr id="1026" name="Picture 2" descr="C:\Users\truls.nedregaard\AppData\Local\Microsoft\Windows\Temporary Internet Files\Content.Outlook\LLSBMP1D\tavle_forside.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5934"/>
            <a:ext cx="9144000" cy="6852066"/>
          </a:xfrm>
          <a:prstGeom prst="rect">
            <a:avLst/>
          </a:prstGeom>
          <a:noFill/>
          <a:extLst>
            <a:ext uri="{909E8E84-426E-40DD-AFC4-6F175D3DCCD1}">
              <a14:hiddenFill xmlns:a14="http://schemas.microsoft.com/office/drawing/2010/main">
                <a:solidFill>
                  <a:srgbClr val="FFFFFF"/>
                </a:solidFill>
              </a14:hiddenFill>
            </a:ext>
          </a:extLst>
        </p:spPr>
      </p:pic>
      <p:sp>
        <p:nvSpPr>
          <p:cNvPr id="10" name="Tittel 3"/>
          <p:cNvSpPr txBox="1">
            <a:spLocks/>
          </p:cNvSpPr>
          <p:nvPr>
            <p:custDataLst>
              <p:tags r:id="rId4"/>
            </p:custDataLst>
          </p:nvPr>
        </p:nvSpPr>
        <p:spPr>
          <a:xfrm>
            <a:off x="508000" y="1988840"/>
            <a:ext cx="8384400" cy="369332"/>
          </a:xfrm>
          <a:prstGeom prst="rect">
            <a:avLst/>
          </a:prstGeom>
        </p:spPr>
        <p:txBody>
          <a:bodyPr/>
          <a:lstStyle>
            <a:lvl1pPr algn="l" defTabSz="914400" rtl="0" eaLnBrk="1" latinLnBrk="0" hangingPunct="1">
              <a:spcBef>
                <a:spcPct val="0"/>
              </a:spcBef>
              <a:buNone/>
              <a:defRPr sz="2800" b="1" kern="1200">
                <a:solidFill>
                  <a:schemeClr val="tx1"/>
                </a:solidFill>
                <a:latin typeface="Trebuchet MS" pitchFamily="34" charset="0"/>
                <a:ea typeface="+mj-ea"/>
                <a:cs typeface="+mj-cs"/>
              </a:defRPr>
            </a:lvl1pPr>
          </a:lstStyle>
          <a:p>
            <a:r>
              <a:rPr lang="nb-NO" sz="3600" dirty="0" smtClean="0">
                <a:solidFill>
                  <a:schemeClr val="bg1"/>
                </a:solidFill>
              </a:rPr>
              <a:t>Læringsmiljøundersøkelse 2012</a:t>
            </a:r>
            <a:endParaRPr lang="nb-NO" sz="3600" dirty="0">
              <a:solidFill>
                <a:schemeClr val="bg1"/>
              </a:solidFill>
            </a:endParaRPr>
          </a:p>
        </p:txBody>
      </p:sp>
      <p:pic>
        <p:nvPicPr>
          <p:cNvPr id="11" name="Bilde 10"/>
          <p:cNvPicPr>
            <a:picLocks noChangeAspect="1"/>
          </p:cNvPicPr>
          <p:nvPr>
            <p:custDataLst>
              <p:tags r:id="rId5"/>
            </p:custDataLst>
          </p:nvPr>
        </p:nvPicPr>
        <p:blipFill>
          <a:blip r:embed="rId8">
            <a:extLst>
              <a:ext uri="{28A0092B-C50C-407E-A947-70E740481C1C}">
                <a14:useLocalDpi xmlns:a14="http://schemas.microsoft.com/office/drawing/2010/main" val="0"/>
              </a:ext>
            </a:extLst>
          </a:blip>
          <a:stretch>
            <a:fillRect/>
          </a:stretch>
        </p:blipFill>
        <p:spPr>
          <a:xfrm>
            <a:off x="675432" y="5949280"/>
            <a:ext cx="584200" cy="584200"/>
          </a:xfrm>
          <a:prstGeom prst="rect">
            <a:avLst/>
          </a:prstGeom>
        </p:spPr>
      </p:pic>
      <p:pic>
        <p:nvPicPr>
          <p:cNvPr id="1027"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62785" y="5949281"/>
            <a:ext cx="1790987" cy="601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3975170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Sylinder 5"/>
          <p:cNvSpPr txBox="1"/>
          <p:nvPr>
            <p:custDataLst>
              <p:tags r:id="rId2"/>
            </p:custDataLst>
          </p:nvPr>
        </p:nvSpPr>
        <p:spPr>
          <a:xfrm>
            <a:off x="400327" y="701988"/>
            <a:ext cx="8210748" cy="923330"/>
          </a:xfrm>
          <a:prstGeom prst="rect">
            <a:avLst/>
          </a:prstGeom>
          <a:noFill/>
        </p:spPr>
        <p:txBody>
          <a:bodyPr vert="horz" wrap="square" rtlCol="0">
            <a:spAutoFit/>
          </a:bodyPr>
          <a:lstStyle/>
          <a:p>
            <a:pPr marL="285750" lvl="1" indent="-285750">
              <a:lnSpc>
                <a:spcPct val="150000"/>
              </a:lnSpc>
              <a:spcAft>
                <a:spcPts val="1200"/>
              </a:spcAft>
              <a:buClr>
                <a:srgbClr val="000000"/>
              </a:buClr>
              <a:buSzPct val="100000"/>
              <a:buBlip>
                <a:blip r:embed="rId8"/>
              </a:buBlip>
            </a:pPr>
            <a:r>
              <a:rPr lang="nb-NO" sz="1200" dirty="0" smtClean="0">
                <a:solidFill>
                  <a:srgbClr val="000000"/>
                </a:solidFill>
              </a:rPr>
              <a:t>Om lag 1 av </a:t>
            </a:r>
            <a:r>
              <a:rPr lang="nb-NO" sz="1200" dirty="0">
                <a:solidFill>
                  <a:srgbClr val="000000"/>
                </a:solidFill>
              </a:rPr>
              <a:t>5</a:t>
            </a:r>
            <a:r>
              <a:rPr lang="nb-NO" sz="1200" dirty="0" smtClean="0">
                <a:solidFill>
                  <a:srgbClr val="000000"/>
                </a:solidFill>
              </a:rPr>
              <a:t> studenter (18%) </a:t>
            </a:r>
            <a:r>
              <a:rPr lang="nb-NO" sz="1200" dirty="0">
                <a:solidFill>
                  <a:srgbClr val="000000"/>
                </a:solidFill>
              </a:rPr>
              <a:t>synes at deres kompetanse i liten grad måles på en god og hensiktsmessig måte</a:t>
            </a:r>
            <a:r>
              <a:rPr lang="nb-NO" sz="1200" dirty="0" smtClean="0">
                <a:solidFill>
                  <a:srgbClr val="000000"/>
                </a:solidFill>
              </a:rPr>
              <a:t>. NTNU kommer ikke spesielt godt ut blant lærestedene mht. dette. Her ligger unntaksvis DMF-studentene relativt lavt blant fakultetene.</a:t>
            </a:r>
            <a:endParaRPr lang="nb-NO" sz="1200" dirty="0">
              <a:solidFill>
                <a:srgbClr val="000000"/>
              </a:solidFill>
            </a:endParaRPr>
          </a:p>
        </p:txBody>
      </p:sp>
      <p:sp>
        <p:nvSpPr>
          <p:cNvPr id="4" name="Tittel 3"/>
          <p:cNvSpPr>
            <a:spLocks noGrp="1"/>
          </p:cNvSpPr>
          <p:nvPr>
            <p:ph type="title"/>
            <p:custDataLst>
              <p:tags r:id="rId3"/>
            </p:custDataLst>
          </p:nvPr>
        </p:nvSpPr>
        <p:spPr>
          <a:xfrm>
            <a:off x="396000" y="188640"/>
            <a:ext cx="8384400" cy="369332"/>
          </a:xfrm>
        </p:spPr>
        <p:txBody>
          <a:bodyPr/>
          <a:lstStyle/>
          <a:p>
            <a:r>
              <a:rPr lang="nb-NO" sz="1800" dirty="0" smtClean="0">
                <a:solidFill>
                  <a:srgbClr val="000000"/>
                </a:solidFill>
              </a:rPr>
              <a:t>Oppfatning av vurderingsform</a:t>
            </a:r>
            <a:endParaRPr lang="nb-NO" sz="1800" dirty="0">
              <a:solidFill>
                <a:srgbClr val="000000"/>
              </a:solidFill>
            </a:endParaRPr>
          </a:p>
        </p:txBody>
      </p:sp>
      <p:sp>
        <p:nvSpPr>
          <p:cNvPr id="5" name="Tittel 3"/>
          <p:cNvSpPr txBox="1">
            <a:spLocks/>
          </p:cNvSpPr>
          <p:nvPr>
            <p:custDataLst>
              <p:tags r:id="rId4"/>
            </p:custDataLst>
          </p:nvPr>
        </p:nvSpPr>
        <p:spPr>
          <a:xfrm>
            <a:off x="364064" y="1710100"/>
            <a:ext cx="8384400" cy="369332"/>
          </a:xfrm>
          <a:prstGeom prst="rect">
            <a:avLst/>
          </a:prstGeom>
        </p:spPr>
        <p:txBody>
          <a:bodyPr vert="horz" lIns="91440" tIns="45720" rIns="91440" bIns="45720" rtlCol="0" anchor="t" anchorCtr="0">
            <a:spAutoFit/>
          </a:bodyPr>
          <a:lstStyle>
            <a:lvl1pPr algn="l" defTabSz="914400" rtl="0" eaLnBrk="1" latinLnBrk="0" hangingPunct="1">
              <a:spcBef>
                <a:spcPct val="0"/>
              </a:spcBef>
              <a:buNone/>
              <a:defRPr sz="2800" b="1" kern="1200">
                <a:solidFill>
                  <a:schemeClr val="tx1"/>
                </a:solidFill>
                <a:latin typeface="Trebuchet MS" pitchFamily="34" charset="0"/>
                <a:ea typeface="+mj-ea"/>
                <a:cs typeface="+mj-cs"/>
              </a:defRPr>
            </a:lvl1pPr>
          </a:lstStyle>
          <a:p>
            <a:r>
              <a:rPr lang="nb-NO" sz="1800" dirty="0" smtClean="0">
                <a:solidFill>
                  <a:srgbClr val="000000"/>
                </a:solidFill>
              </a:rPr>
              <a:t>Kontaktomfang med relevante aktører</a:t>
            </a:r>
            <a:endParaRPr lang="nb-NO" sz="1800" dirty="0">
              <a:solidFill>
                <a:srgbClr val="000000"/>
              </a:solidFill>
            </a:endParaRPr>
          </a:p>
        </p:txBody>
      </p:sp>
      <p:sp>
        <p:nvSpPr>
          <p:cNvPr id="7" name="TekstSylinder 6"/>
          <p:cNvSpPr txBox="1"/>
          <p:nvPr>
            <p:custDataLst>
              <p:tags r:id="rId5"/>
            </p:custDataLst>
          </p:nvPr>
        </p:nvSpPr>
        <p:spPr>
          <a:xfrm>
            <a:off x="368391" y="2060848"/>
            <a:ext cx="8210748" cy="4862870"/>
          </a:xfrm>
          <a:prstGeom prst="rect">
            <a:avLst/>
          </a:prstGeom>
          <a:noFill/>
        </p:spPr>
        <p:txBody>
          <a:bodyPr vert="horz" wrap="square" rtlCol="0">
            <a:spAutoFit/>
          </a:bodyPr>
          <a:lstStyle/>
          <a:p>
            <a:pPr marL="285750" lvl="1" indent="-285750">
              <a:lnSpc>
                <a:spcPct val="150000"/>
              </a:lnSpc>
              <a:spcAft>
                <a:spcPts val="600"/>
              </a:spcAft>
              <a:buClr>
                <a:srgbClr val="000000"/>
              </a:buClr>
              <a:buSzPct val="100000"/>
              <a:buBlip>
                <a:blip r:embed="rId8"/>
              </a:buBlip>
            </a:pPr>
            <a:r>
              <a:rPr lang="nb-NO" sz="1200" dirty="0" smtClean="0">
                <a:solidFill>
                  <a:srgbClr val="000000"/>
                </a:solidFill>
              </a:rPr>
              <a:t>Studentene på NTNU har relativt hyppig kontakt med annet undervisningspersonell enn forelesere/lærere, sammenlignet med studenter på andre universitet i målingen. Kontakten med forelesere/lærere er på nivå med UiO, men lavere enn på UiS og UMB.</a:t>
            </a:r>
          </a:p>
          <a:p>
            <a:pPr marL="285750" lvl="1" indent="-285750">
              <a:lnSpc>
                <a:spcPct val="150000"/>
              </a:lnSpc>
              <a:spcAft>
                <a:spcPts val="600"/>
              </a:spcAft>
              <a:buClr>
                <a:srgbClr val="000000"/>
              </a:buClr>
              <a:buSzPct val="100000"/>
              <a:buBlip>
                <a:blip r:embed="rId8"/>
              </a:buBlip>
            </a:pPr>
            <a:r>
              <a:rPr lang="nb-NO" sz="1200" dirty="0" smtClean="0">
                <a:solidFill>
                  <a:srgbClr val="000000"/>
                </a:solidFill>
              </a:rPr>
              <a:t>Det er store variasjoner mellom fakultetene når det gjelder kontakt med ulike aktører.</a:t>
            </a:r>
          </a:p>
          <a:p>
            <a:pPr marL="285750" lvl="1" indent="-285750">
              <a:lnSpc>
                <a:spcPct val="150000"/>
              </a:lnSpc>
              <a:spcAft>
                <a:spcPts val="600"/>
              </a:spcAft>
              <a:buClr>
                <a:srgbClr val="000000"/>
              </a:buClr>
              <a:buSzPct val="100000"/>
              <a:buBlip>
                <a:blip r:embed="rId8"/>
              </a:buBlip>
            </a:pPr>
            <a:r>
              <a:rPr lang="nb-NO" sz="1200" dirty="0" smtClean="0">
                <a:solidFill>
                  <a:srgbClr val="000000"/>
                </a:solidFill>
              </a:rPr>
              <a:t>Det er mange – 27% - som sier at det ikke er tilstrekkelig kontakt mellom dem og studieveiledere. 23% opplever at kontakten med foreleserne ikke er tilstrekkelig ift. deres behov.</a:t>
            </a:r>
          </a:p>
          <a:p>
            <a:pPr marL="285750" lvl="1" indent="-285750">
              <a:lnSpc>
                <a:spcPct val="150000"/>
              </a:lnSpc>
              <a:spcAft>
                <a:spcPts val="600"/>
              </a:spcAft>
              <a:buClr>
                <a:srgbClr val="000000"/>
              </a:buClr>
              <a:buSzPct val="100000"/>
              <a:buBlip>
                <a:blip r:embed="rId8"/>
              </a:buBlip>
            </a:pPr>
            <a:r>
              <a:rPr lang="nb-NO" sz="1200" dirty="0" smtClean="0">
                <a:solidFill>
                  <a:srgbClr val="000000"/>
                </a:solidFill>
              </a:rPr>
              <a:t>Mange – 39% - etterspør mer kontakt med karriererådgivningsenheten.</a:t>
            </a:r>
          </a:p>
          <a:p>
            <a:pPr marL="285750" lvl="1" indent="-285750">
              <a:lnSpc>
                <a:spcPct val="150000"/>
              </a:lnSpc>
              <a:spcAft>
                <a:spcPts val="600"/>
              </a:spcAft>
              <a:buClr>
                <a:srgbClr val="000000"/>
              </a:buClr>
              <a:buSzPct val="100000"/>
              <a:buBlip>
                <a:blip r:embed="rId8"/>
              </a:buBlip>
            </a:pPr>
            <a:r>
              <a:rPr lang="nb-NO" sz="1200" dirty="0" smtClean="0">
                <a:solidFill>
                  <a:srgbClr val="000000"/>
                </a:solidFill>
              </a:rPr>
              <a:t>Merk at dette på basis av informasjonen i undersøkelsen ikke kan tilskrives mangler ved tilbudet, men like godt kan skyldes at studentene bruker tjenestene mindre enn de selv skulle ønske/føler behov for.</a:t>
            </a:r>
          </a:p>
          <a:p>
            <a:pPr marL="285750" lvl="1" indent="-285750">
              <a:lnSpc>
                <a:spcPct val="150000"/>
              </a:lnSpc>
              <a:spcAft>
                <a:spcPts val="600"/>
              </a:spcAft>
              <a:buClr>
                <a:srgbClr val="000000"/>
              </a:buClr>
              <a:buSzPct val="100000"/>
              <a:buBlip>
                <a:blip r:embed="rId8"/>
              </a:buBlip>
            </a:pPr>
            <a:r>
              <a:rPr lang="nb-NO" sz="1200" dirty="0" smtClean="0">
                <a:solidFill>
                  <a:srgbClr val="000000"/>
                </a:solidFill>
              </a:rPr>
              <a:t>Relativt sett, så kommer NTNU godt ut mht. studentenes oppfatning av om kontakten er tilstrekkelig mot karriererådgivningen, psykososial rådgivningstjeneste og tilretteleggingstjenestene.  </a:t>
            </a:r>
          </a:p>
          <a:p>
            <a:pPr marL="285750" lvl="1" indent="-285750">
              <a:lnSpc>
                <a:spcPct val="150000"/>
              </a:lnSpc>
              <a:spcAft>
                <a:spcPts val="600"/>
              </a:spcAft>
              <a:buClr>
                <a:srgbClr val="000000"/>
              </a:buClr>
              <a:buSzPct val="100000"/>
              <a:buBlip>
                <a:blip r:embed="rId8"/>
              </a:buBlip>
            </a:pPr>
            <a:r>
              <a:rPr lang="nb-NO" sz="1200" dirty="0" smtClean="0">
                <a:solidFill>
                  <a:srgbClr val="000000"/>
                </a:solidFill>
              </a:rPr>
              <a:t>16% </a:t>
            </a:r>
            <a:r>
              <a:rPr lang="nb-NO" sz="1200" dirty="0">
                <a:solidFill>
                  <a:srgbClr val="000000"/>
                </a:solidFill>
              </a:rPr>
              <a:t>av brukerne i semesteret er misfornøyde med </a:t>
            </a:r>
            <a:r>
              <a:rPr lang="nb-NO" sz="1200" dirty="0" smtClean="0">
                <a:solidFill>
                  <a:srgbClr val="000000"/>
                </a:solidFill>
              </a:rPr>
              <a:t>hhv. Internasjonalt kontor og tilretteleggingstjenesten. 10% er misfornøyde med studieveiledningen. </a:t>
            </a:r>
            <a:r>
              <a:rPr lang="nb-NO" sz="1200" dirty="0">
                <a:solidFill>
                  <a:srgbClr val="000000"/>
                </a:solidFill>
              </a:rPr>
              <a:t>Ellers er det ingen </a:t>
            </a:r>
            <a:r>
              <a:rPr lang="nb-NO" sz="1200" dirty="0" smtClean="0">
                <a:solidFill>
                  <a:srgbClr val="000000"/>
                </a:solidFill>
              </a:rPr>
              <a:t>misnøye av omfang med tjenestene.</a:t>
            </a:r>
            <a:endParaRPr lang="nb-NO" sz="1200" dirty="0">
              <a:solidFill>
                <a:srgbClr val="000000"/>
              </a:solidFill>
            </a:endParaRPr>
          </a:p>
          <a:p>
            <a:pPr marL="285750" lvl="1" indent="-285750">
              <a:lnSpc>
                <a:spcPct val="150000"/>
              </a:lnSpc>
              <a:spcAft>
                <a:spcPts val="600"/>
              </a:spcAft>
              <a:buClr>
                <a:srgbClr val="000000"/>
              </a:buClr>
              <a:buSzPct val="100000"/>
              <a:buBlip>
                <a:blip r:embed="rId8"/>
              </a:buBlip>
            </a:pPr>
            <a:endParaRPr lang="nb-NO" sz="1200" dirty="0">
              <a:solidFill>
                <a:srgbClr val="000000"/>
              </a:solidFill>
            </a:endParaRPr>
          </a:p>
          <a:p>
            <a:pPr marL="285750" lvl="1" indent="-285750">
              <a:lnSpc>
                <a:spcPct val="150000"/>
              </a:lnSpc>
              <a:spcAft>
                <a:spcPts val="600"/>
              </a:spcAft>
              <a:buClr>
                <a:srgbClr val="000000"/>
              </a:buClr>
              <a:buSzPct val="100000"/>
              <a:buBlip>
                <a:blip r:embed="rId8"/>
              </a:buBlip>
            </a:pPr>
            <a:endParaRPr lang="nb-NO" sz="1200" dirty="0">
              <a:solidFill>
                <a:srgbClr val="000000"/>
              </a:solidFill>
            </a:endParaRPr>
          </a:p>
        </p:txBody>
      </p:sp>
    </p:spTree>
    <p:custDataLst>
      <p:tags r:id="rId1"/>
    </p:custDataLst>
    <p:extLst>
      <p:ext uri="{BB962C8B-B14F-4D97-AF65-F5344CB8AC3E}">
        <p14:creationId xmlns:p14="http://schemas.microsoft.com/office/powerpoint/2010/main" val="16460046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Sylinder 5"/>
          <p:cNvSpPr txBox="1"/>
          <p:nvPr>
            <p:custDataLst>
              <p:tags r:id="rId2"/>
            </p:custDataLst>
          </p:nvPr>
        </p:nvSpPr>
        <p:spPr>
          <a:xfrm>
            <a:off x="400327" y="701988"/>
            <a:ext cx="8210748" cy="5909310"/>
          </a:xfrm>
          <a:prstGeom prst="rect">
            <a:avLst/>
          </a:prstGeom>
          <a:noFill/>
        </p:spPr>
        <p:txBody>
          <a:bodyPr vert="horz" wrap="square" rtlCol="0">
            <a:spAutoFit/>
          </a:bodyPr>
          <a:lstStyle/>
          <a:p>
            <a:pPr marL="285750" lvl="1" indent="-285750">
              <a:lnSpc>
                <a:spcPct val="150000"/>
              </a:lnSpc>
              <a:spcAft>
                <a:spcPts val="1200"/>
              </a:spcAft>
              <a:buClr>
                <a:srgbClr val="000000"/>
              </a:buClr>
              <a:buSzPct val="100000"/>
              <a:buBlip>
                <a:blip r:embed="rId6"/>
              </a:buBlip>
            </a:pPr>
            <a:r>
              <a:rPr lang="nb-NO" sz="1200" dirty="0">
                <a:solidFill>
                  <a:srgbClr val="000000"/>
                </a:solidFill>
              </a:rPr>
              <a:t>1/3 av studentene på </a:t>
            </a:r>
            <a:r>
              <a:rPr lang="nb-NO" sz="1200" dirty="0" smtClean="0">
                <a:solidFill>
                  <a:srgbClr val="000000"/>
                </a:solidFill>
              </a:rPr>
              <a:t>NTNU sier </a:t>
            </a:r>
            <a:r>
              <a:rPr lang="nb-NO" sz="1200" dirty="0">
                <a:solidFill>
                  <a:srgbClr val="000000"/>
                </a:solidFill>
              </a:rPr>
              <a:t>at de har varig skade, sykdom eller </a:t>
            </a:r>
            <a:r>
              <a:rPr lang="nb-NO" sz="1200" dirty="0" smtClean="0">
                <a:solidFill>
                  <a:srgbClr val="000000"/>
                </a:solidFill>
              </a:rPr>
              <a:t>funksjonsnedsettelse, - noe som er på snittet i målingen. </a:t>
            </a:r>
            <a:r>
              <a:rPr lang="nb-NO" sz="1200" dirty="0">
                <a:solidFill>
                  <a:srgbClr val="000000"/>
                </a:solidFill>
              </a:rPr>
              <a:t>Hoveddelen av dette er knyttet til allergi, astma eller eksem, samt psykiske/emosjonelle </a:t>
            </a:r>
            <a:r>
              <a:rPr lang="nb-NO" sz="1200" dirty="0" smtClean="0">
                <a:solidFill>
                  <a:srgbClr val="000000"/>
                </a:solidFill>
              </a:rPr>
              <a:t>plager.</a:t>
            </a:r>
            <a:endParaRPr lang="nb-NO" sz="1200" dirty="0">
              <a:solidFill>
                <a:srgbClr val="000000"/>
              </a:solidFill>
            </a:endParaRPr>
          </a:p>
          <a:p>
            <a:pPr marL="285750" lvl="1" indent="-285750">
              <a:lnSpc>
                <a:spcPct val="150000"/>
              </a:lnSpc>
              <a:spcAft>
                <a:spcPts val="1200"/>
              </a:spcAft>
              <a:buClr>
                <a:srgbClr val="000000"/>
              </a:buClr>
              <a:buSzPct val="100000"/>
              <a:buBlip>
                <a:blip r:embed="rId6"/>
              </a:buBlip>
            </a:pPr>
            <a:r>
              <a:rPr lang="nb-NO" sz="1200" dirty="0" smtClean="0">
                <a:solidFill>
                  <a:srgbClr val="000000"/>
                </a:solidFill>
              </a:rPr>
              <a:t>Det </a:t>
            </a:r>
            <a:r>
              <a:rPr lang="nb-NO" sz="1200" dirty="0">
                <a:solidFill>
                  <a:srgbClr val="000000"/>
                </a:solidFill>
              </a:rPr>
              <a:t>store forskjeller mellom </a:t>
            </a:r>
            <a:r>
              <a:rPr lang="nb-NO" sz="1200" dirty="0" smtClean="0">
                <a:solidFill>
                  <a:srgbClr val="000000"/>
                </a:solidFill>
              </a:rPr>
              <a:t>fakultetene, og mange </a:t>
            </a:r>
            <a:r>
              <a:rPr lang="nb-NO" sz="1200" dirty="0">
                <a:solidFill>
                  <a:srgbClr val="000000"/>
                </a:solidFill>
              </a:rPr>
              <a:t>rapporterer lese-/skrivevansker på </a:t>
            </a:r>
            <a:r>
              <a:rPr lang="nb-NO" sz="1200" dirty="0" smtClean="0">
                <a:solidFill>
                  <a:srgbClr val="000000"/>
                </a:solidFill>
              </a:rPr>
              <a:t>AB. Omfanget av lese-/skrivevansker er relativt lavt på NTNU, sammenlignet med de andre universitetene i målingen.</a:t>
            </a:r>
          </a:p>
          <a:p>
            <a:pPr marL="285750" lvl="1" indent="-285750">
              <a:lnSpc>
                <a:spcPct val="150000"/>
              </a:lnSpc>
              <a:spcAft>
                <a:spcPts val="1200"/>
              </a:spcAft>
              <a:buClr>
                <a:srgbClr val="000000"/>
              </a:buClr>
              <a:buSzPct val="100000"/>
              <a:buBlip>
                <a:blip r:embed="rId6"/>
              </a:buBlip>
            </a:pPr>
            <a:r>
              <a:rPr lang="nb-NO" sz="1200" dirty="0" smtClean="0">
                <a:solidFill>
                  <a:srgbClr val="000000"/>
                </a:solidFill>
              </a:rPr>
              <a:t>½ av </a:t>
            </a:r>
            <a:r>
              <a:rPr lang="nb-NO" sz="1200" dirty="0">
                <a:solidFill>
                  <a:srgbClr val="000000"/>
                </a:solidFill>
              </a:rPr>
              <a:t>studentene med varig funksjonsnedsettelse på </a:t>
            </a:r>
            <a:r>
              <a:rPr lang="nb-NO" sz="1200" dirty="0" smtClean="0">
                <a:solidFill>
                  <a:srgbClr val="000000"/>
                </a:solidFill>
              </a:rPr>
              <a:t>NTNU </a:t>
            </a:r>
            <a:r>
              <a:rPr lang="nb-NO" sz="1200" dirty="0">
                <a:solidFill>
                  <a:srgbClr val="000000"/>
                </a:solidFill>
              </a:rPr>
              <a:t>sier at denne påvirker gjennomføringen av studiet på en negativ </a:t>
            </a:r>
            <a:r>
              <a:rPr lang="nb-NO" sz="1200" dirty="0" smtClean="0">
                <a:solidFill>
                  <a:srgbClr val="000000"/>
                </a:solidFill>
              </a:rPr>
              <a:t>måte, og </a:t>
            </a:r>
            <a:r>
              <a:rPr lang="nb-NO" sz="1200" dirty="0">
                <a:solidFill>
                  <a:srgbClr val="000000"/>
                </a:solidFill>
                <a:cs typeface="Calibri" pitchFamily="34" charset="0"/>
              </a:rPr>
              <a:t>3 av 10 </a:t>
            </a:r>
            <a:r>
              <a:rPr lang="nb-NO" sz="1200" dirty="0" smtClean="0">
                <a:solidFill>
                  <a:srgbClr val="000000"/>
                </a:solidFill>
                <a:cs typeface="Calibri" pitchFamily="34" charset="0"/>
              </a:rPr>
              <a:t>sier </a:t>
            </a:r>
            <a:r>
              <a:rPr lang="nb-NO" sz="1200" dirty="0">
                <a:solidFill>
                  <a:srgbClr val="000000"/>
                </a:solidFill>
                <a:cs typeface="Calibri" pitchFamily="34" charset="0"/>
              </a:rPr>
              <a:t>at denne påvirker deres deltakelse i det sosiale miljøet på studiestedet </a:t>
            </a:r>
            <a:r>
              <a:rPr lang="nb-NO" sz="1200" dirty="0" smtClean="0">
                <a:solidFill>
                  <a:srgbClr val="000000"/>
                </a:solidFill>
                <a:cs typeface="Calibri" pitchFamily="34" charset="0"/>
              </a:rPr>
              <a:t>negativt.</a:t>
            </a:r>
          </a:p>
          <a:p>
            <a:pPr marL="285750" lvl="1" indent="-285750">
              <a:lnSpc>
                <a:spcPct val="150000"/>
              </a:lnSpc>
              <a:spcAft>
                <a:spcPts val="1200"/>
              </a:spcAft>
              <a:buClr>
                <a:srgbClr val="000000"/>
              </a:buClr>
              <a:buSzPct val="100000"/>
              <a:buBlip>
                <a:blip r:embed="rId6"/>
              </a:buBlip>
            </a:pPr>
            <a:r>
              <a:rPr lang="nb-NO" sz="1200" dirty="0">
                <a:solidFill>
                  <a:srgbClr val="000000"/>
                </a:solidFill>
                <a:cs typeface="Calibri" pitchFamily="34" charset="0"/>
              </a:rPr>
              <a:t>Blant studenter med  funksjonsnedsettelser på </a:t>
            </a:r>
            <a:r>
              <a:rPr lang="nb-NO" sz="1200" dirty="0" smtClean="0">
                <a:solidFill>
                  <a:srgbClr val="000000"/>
                </a:solidFill>
                <a:cs typeface="Calibri" pitchFamily="34" charset="0"/>
              </a:rPr>
              <a:t>NTNU sier 60% av de ikke har behov for – eller at de ikke ønsker tilrettelegging, og 13% at de får den tilretteleggingen de trenger. Samlet utgjør altså disse en stor majoritet blant studentene med funksjonsnedsettelser.</a:t>
            </a:r>
          </a:p>
          <a:p>
            <a:pPr marL="285750" lvl="1" indent="-285750">
              <a:lnSpc>
                <a:spcPct val="150000"/>
              </a:lnSpc>
              <a:spcAft>
                <a:spcPts val="1200"/>
              </a:spcAft>
              <a:buClr>
                <a:srgbClr val="000000"/>
              </a:buClr>
              <a:buSzPct val="100000"/>
              <a:buBlip>
                <a:blip r:embed="rId6"/>
              </a:buBlip>
            </a:pPr>
            <a:r>
              <a:rPr lang="nb-NO" sz="1200" dirty="0" smtClean="0">
                <a:solidFill>
                  <a:srgbClr val="000000"/>
                </a:solidFill>
                <a:cs typeface="Calibri" pitchFamily="34" charset="0"/>
              </a:rPr>
              <a:t>9% sier </a:t>
            </a:r>
            <a:r>
              <a:rPr lang="nb-NO" sz="1200" dirty="0">
                <a:solidFill>
                  <a:srgbClr val="000000"/>
                </a:solidFill>
                <a:cs typeface="Calibri" pitchFamily="34" charset="0"/>
              </a:rPr>
              <a:t>at lærestedet ikke tilbyr – eller at de ikke får nok </a:t>
            </a:r>
            <a:r>
              <a:rPr lang="nb-NO" sz="1200" dirty="0" smtClean="0">
                <a:solidFill>
                  <a:srgbClr val="000000"/>
                </a:solidFill>
                <a:cs typeface="Calibri" pitchFamily="34" charset="0"/>
              </a:rPr>
              <a:t>tilrettelegging. Denne andelen er høyest blant studenter med lese-/skrivevansker. </a:t>
            </a:r>
          </a:p>
          <a:p>
            <a:pPr marL="0" lvl="1">
              <a:lnSpc>
                <a:spcPct val="150000"/>
              </a:lnSpc>
              <a:spcAft>
                <a:spcPts val="1200"/>
              </a:spcAft>
              <a:buClr>
                <a:srgbClr val="000000"/>
              </a:buClr>
              <a:buSzPct val="100000"/>
            </a:pPr>
            <a:endParaRPr lang="nb-NO" sz="1200" dirty="0">
              <a:solidFill>
                <a:srgbClr val="000000"/>
              </a:solidFill>
              <a:cs typeface="Calibri" pitchFamily="34" charset="0"/>
            </a:endParaRPr>
          </a:p>
          <a:p>
            <a:pPr marL="285750" lvl="1" indent="-285750">
              <a:lnSpc>
                <a:spcPct val="150000"/>
              </a:lnSpc>
              <a:spcAft>
                <a:spcPts val="1200"/>
              </a:spcAft>
              <a:buClr>
                <a:srgbClr val="000000"/>
              </a:buClr>
              <a:buSzPct val="100000"/>
              <a:buBlip>
                <a:blip r:embed="rId6"/>
              </a:buBlip>
            </a:pPr>
            <a:endParaRPr lang="nb-NO" sz="1200" dirty="0">
              <a:solidFill>
                <a:srgbClr val="000000"/>
              </a:solidFill>
              <a:cs typeface="Calibri" pitchFamily="34" charset="0"/>
            </a:endParaRPr>
          </a:p>
          <a:p>
            <a:pPr marL="285750" lvl="1" indent="-285750">
              <a:lnSpc>
                <a:spcPct val="150000"/>
              </a:lnSpc>
              <a:spcAft>
                <a:spcPts val="1200"/>
              </a:spcAft>
              <a:buClr>
                <a:srgbClr val="000000"/>
              </a:buClr>
              <a:buSzPct val="100000"/>
              <a:buBlip>
                <a:blip r:embed="rId6"/>
              </a:buBlip>
            </a:pPr>
            <a:endParaRPr lang="nb-NO" sz="1200" dirty="0">
              <a:solidFill>
                <a:srgbClr val="000000"/>
              </a:solidFill>
            </a:endParaRPr>
          </a:p>
          <a:p>
            <a:pPr marL="285750" lvl="1" indent="-285750">
              <a:lnSpc>
                <a:spcPct val="150000"/>
              </a:lnSpc>
              <a:spcAft>
                <a:spcPts val="1200"/>
              </a:spcAft>
              <a:buClr>
                <a:srgbClr val="000000"/>
              </a:buClr>
              <a:buSzPct val="100000"/>
              <a:buBlip>
                <a:blip r:embed="rId6"/>
              </a:buBlip>
            </a:pPr>
            <a:endParaRPr lang="nb-NO" sz="1200" dirty="0" smtClean="0">
              <a:solidFill>
                <a:srgbClr val="000000"/>
              </a:solidFill>
            </a:endParaRPr>
          </a:p>
          <a:p>
            <a:pPr marL="285750" lvl="1" indent="-285750">
              <a:lnSpc>
                <a:spcPct val="150000"/>
              </a:lnSpc>
              <a:spcAft>
                <a:spcPts val="1200"/>
              </a:spcAft>
              <a:buClr>
                <a:srgbClr val="000000"/>
              </a:buClr>
              <a:buSzPct val="100000"/>
              <a:buBlip>
                <a:blip r:embed="rId6"/>
              </a:buBlip>
            </a:pPr>
            <a:endParaRPr lang="nb-NO" sz="1200" dirty="0">
              <a:solidFill>
                <a:srgbClr val="000000"/>
              </a:solidFill>
            </a:endParaRPr>
          </a:p>
        </p:txBody>
      </p:sp>
      <p:sp>
        <p:nvSpPr>
          <p:cNvPr id="4" name="Tittel 3"/>
          <p:cNvSpPr>
            <a:spLocks noGrp="1"/>
          </p:cNvSpPr>
          <p:nvPr>
            <p:ph type="title"/>
            <p:custDataLst>
              <p:tags r:id="rId3"/>
            </p:custDataLst>
          </p:nvPr>
        </p:nvSpPr>
        <p:spPr>
          <a:xfrm>
            <a:off x="396000" y="188640"/>
            <a:ext cx="8384400" cy="369332"/>
          </a:xfrm>
        </p:spPr>
        <p:txBody>
          <a:bodyPr/>
          <a:lstStyle/>
          <a:p>
            <a:r>
              <a:rPr lang="nb-NO" sz="1800" dirty="0" smtClean="0">
                <a:solidFill>
                  <a:srgbClr val="000000"/>
                </a:solidFill>
              </a:rPr>
              <a:t>Funksjonsnedsettelse og tilrettelegging</a:t>
            </a:r>
            <a:endParaRPr lang="nb-NO" sz="1800" dirty="0">
              <a:solidFill>
                <a:srgbClr val="000000"/>
              </a:solidFill>
            </a:endParaRPr>
          </a:p>
        </p:txBody>
      </p:sp>
    </p:spTree>
    <p:custDataLst>
      <p:tags r:id="rId1"/>
    </p:custDataLst>
    <p:extLst>
      <p:ext uri="{BB962C8B-B14F-4D97-AF65-F5344CB8AC3E}">
        <p14:creationId xmlns:p14="http://schemas.microsoft.com/office/powerpoint/2010/main" val="6605549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custDataLst>
              <p:tags r:id="rId2"/>
            </p:custDataLst>
          </p:nvPr>
        </p:nvPicPr>
        <p:blipFill>
          <a:blip r:embed="rId10">
            <a:extLst>
              <a:ext uri="{28A0092B-C50C-407E-A947-70E740481C1C}">
                <a14:useLocalDpi xmlns:a14="http://schemas.microsoft.com/office/drawing/2010/main" val="0"/>
              </a:ext>
            </a:extLst>
          </a:blip>
          <a:srcRect/>
          <a:stretch>
            <a:fillRect/>
          </a:stretch>
        </p:blipFill>
        <p:spPr>
          <a:xfrm>
            <a:off x="0" y="0"/>
            <a:ext cx="9144000" cy="6235700"/>
          </a:xfrm>
          <a:prstGeom prst="rect">
            <a:avLst/>
          </a:prstGeom>
        </p:spPr>
      </p:pic>
      <p:sp>
        <p:nvSpPr>
          <p:cNvPr id="5" name="Rektangel 4"/>
          <p:cNvSpPr/>
          <p:nvPr>
            <p:custDataLst>
              <p:tags r:id="rId3"/>
            </p:custDataLst>
          </p:nvPr>
        </p:nvSpPr>
        <p:spPr>
          <a:xfrm>
            <a:off x="0" y="5892800"/>
            <a:ext cx="9144000" cy="965200"/>
          </a:xfrm>
          <a:prstGeom prst="rect">
            <a:avLst/>
          </a:prstGeom>
          <a:solidFill>
            <a:srgbClr val="FFFFFF"/>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6" name="Frihåndsform 5"/>
          <p:cNvSpPr/>
          <p:nvPr>
            <p:custDataLst>
              <p:tags r:id="rId4"/>
            </p:custDataLst>
          </p:nvPr>
        </p:nvSpPr>
        <p:spPr>
          <a:xfrm>
            <a:off x="254000" y="279400"/>
            <a:ext cx="8636001" cy="1483361"/>
          </a:xfrm>
          <a:custGeom>
            <a:avLst/>
            <a:gdLst/>
            <a:ahLst/>
            <a:cxnLst/>
            <a:rect l="0" t="0" r="0" b="0"/>
            <a:pathLst>
              <a:path w="8636001" h="1483361">
                <a:moveTo>
                  <a:pt x="317500" y="0"/>
                </a:moveTo>
                <a:lnTo>
                  <a:pt x="8585200" y="0"/>
                </a:lnTo>
                <a:lnTo>
                  <a:pt x="8610600" y="6350"/>
                </a:lnTo>
                <a:lnTo>
                  <a:pt x="8629650" y="25400"/>
                </a:lnTo>
                <a:lnTo>
                  <a:pt x="8636000" y="50800"/>
                </a:lnTo>
                <a:lnTo>
                  <a:pt x="8636000" y="1432560"/>
                </a:lnTo>
                <a:lnTo>
                  <a:pt x="8629650" y="1457960"/>
                </a:lnTo>
                <a:lnTo>
                  <a:pt x="8610600" y="1477010"/>
                </a:lnTo>
                <a:lnTo>
                  <a:pt x="8585200" y="1483360"/>
                </a:lnTo>
                <a:lnTo>
                  <a:pt x="50800" y="1483360"/>
                </a:lnTo>
                <a:lnTo>
                  <a:pt x="25400" y="1477010"/>
                </a:lnTo>
                <a:lnTo>
                  <a:pt x="6350" y="1457960"/>
                </a:lnTo>
                <a:lnTo>
                  <a:pt x="0" y="1432560"/>
                </a:lnTo>
                <a:lnTo>
                  <a:pt x="0" y="317500"/>
                </a:lnTo>
                <a:lnTo>
                  <a:pt x="12700" y="279400"/>
                </a:lnTo>
                <a:lnTo>
                  <a:pt x="279400" y="12700"/>
                </a:lnTo>
                <a:close/>
              </a:path>
            </a:pathLst>
          </a:custGeom>
          <a:solidFill>
            <a:srgbClr val="FF6633"/>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 name="TekstSylinder 1"/>
          <p:cNvSpPr txBox="1"/>
          <p:nvPr>
            <p:custDataLst>
              <p:tags r:id="rId5"/>
            </p:custDataLst>
          </p:nvPr>
        </p:nvSpPr>
        <p:spPr>
          <a:xfrm>
            <a:off x="419100" y="419100"/>
            <a:ext cx="7620000" cy="1077218"/>
          </a:xfrm>
          <a:prstGeom prst="rect">
            <a:avLst/>
          </a:prstGeom>
          <a:noFill/>
        </p:spPr>
        <p:txBody>
          <a:bodyPr vert="horz" rtlCol="0">
            <a:spAutoFit/>
          </a:bodyPr>
          <a:lstStyle/>
          <a:p>
            <a:pPr>
              <a:spcBef>
                <a:spcPct val="0"/>
              </a:spcBef>
              <a:spcAft>
                <a:spcPct val="0"/>
              </a:spcAft>
            </a:pPr>
            <a:r>
              <a:rPr lang="nb-NO" sz="3200" b="1" dirty="0" smtClean="0">
                <a:solidFill>
                  <a:srgbClr val="FFFFFF"/>
                </a:solidFill>
                <a:latin typeface="Trebuchet MS"/>
              </a:rPr>
              <a:t>Trivsel og vurdering av studieprogrammet/ -stedet</a:t>
            </a:r>
            <a:endParaRPr lang="nb-NO" sz="3200" b="1" dirty="0">
              <a:solidFill>
                <a:srgbClr val="FFFFFF"/>
              </a:solidFill>
              <a:latin typeface="Trebuchet MS"/>
            </a:endParaRPr>
          </a:p>
        </p:txBody>
      </p:sp>
      <p:sp>
        <p:nvSpPr>
          <p:cNvPr id="3" name="TekstSylinder 2"/>
          <p:cNvSpPr txBox="1"/>
          <p:nvPr>
            <p:custDataLst>
              <p:tags r:id="rId6"/>
            </p:custDataLst>
          </p:nvPr>
        </p:nvSpPr>
        <p:spPr>
          <a:xfrm>
            <a:off x="7759700" y="406400"/>
            <a:ext cx="889000" cy="523220"/>
          </a:xfrm>
          <a:prstGeom prst="rect">
            <a:avLst/>
          </a:prstGeom>
          <a:noFill/>
        </p:spPr>
        <p:txBody>
          <a:bodyPr vert="horz" rtlCol="0">
            <a:spAutoFit/>
          </a:bodyPr>
          <a:lstStyle/>
          <a:p>
            <a:pPr algn="r">
              <a:spcBef>
                <a:spcPct val="0"/>
              </a:spcBef>
              <a:spcAft>
                <a:spcPct val="0"/>
              </a:spcAft>
            </a:pPr>
            <a:r>
              <a:rPr lang="nb-NO" sz="2800" b="1" dirty="0" smtClean="0">
                <a:solidFill>
                  <a:srgbClr val="000000"/>
                </a:solidFill>
                <a:latin typeface="Trebuchet MS"/>
              </a:rPr>
              <a:t>3</a:t>
            </a:r>
            <a:endParaRPr lang="nb-NO" sz="2800" b="1" dirty="0">
              <a:solidFill>
                <a:srgbClr val="000000"/>
              </a:solidFill>
              <a:latin typeface="Trebuchet MS"/>
            </a:endParaRPr>
          </a:p>
        </p:txBody>
      </p:sp>
      <p:pic>
        <p:nvPicPr>
          <p:cNvPr id="7" name="Bilde 6"/>
          <p:cNvPicPr>
            <a:picLocks noChangeAspect="1"/>
          </p:cNvPicPr>
          <p:nvPr>
            <p:custDataLst>
              <p:tags r:id="rId7"/>
            </p:custDataLst>
          </p:nvPr>
        </p:nvPicPr>
        <p:blipFill>
          <a:blip r:embed="rId11">
            <a:extLst>
              <a:ext uri="{28A0092B-C50C-407E-A947-70E740481C1C}">
                <a14:useLocalDpi xmlns:a14="http://schemas.microsoft.com/office/drawing/2010/main" val="0"/>
              </a:ext>
            </a:extLst>
          </a:blip>
          <a:stretch>
            <a:fillRect/>
          </a:stretch>
        </p:blipFill>
        <p:spPr>
          <a:xfrm>
            <a:off x="215900" y="6057900"/>
            <a:ext cx="584200" cy="584200"/>
          </a:xfrm>
          <a:prstGeom prst="rect">
            <a:avLst/>
          </a:prstGeom>
        </p:spPr>
      </p:pic>
    </p:spTree>
    <p:custDataLst>
      <p:tags r:id="rId1"/>
    </p:custDataLst>
    <p:extLst>
      <p:ext uri="{BB962C8B-B14F-4D97-AF65-F5344CB8AC3E}">
        <p14:creationId xmlns:p14="http://schemas.microsoft.com/office/powerpoint/2010/main" val="26781345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custDataLst>
              <p:tags r:id="rId2"/>
            </p:custDataLst>
          </p:nvPr>
        </p:nvSpPr>
        <p:spPr>
          <a:xfrm>
            <a:off x="396000" y="116632"/>
            <a:ext cx="8384400" cy="369332"/>
          </a:xfrm>
        </p:spPr>
        <p:txBody>
          <a:bodyPr/>
          <a:lstStyle/>
          <a:p>
            <a:r>
              <a:rPr lang="nb-NO" sz="1800" dirty="0" smtClean="0"/>
              <a:t>Trivsel på utdanningsinstitusjonen</a:t>
            </a:r>
            <a:endParaRPr lang="nb-NO" dirty="0"/>
          </a:p>
        </p:txBody>
      </p:sp>
      <p:sp>
        <p:nvSpPr>
          <p:cNvPr id="5" name="TekstSylinder 4"/>
          <p:cNvSpPr txBox="1"/>
          <p:nvPr>
            <p:custDataLst>
              <p:tags r:id="rId3"/>
            </p:custDataLst>
          </p:nvPr>
        </p:nvSpPr>
        <p:spPr>
          <a:xfrm>
            <a:off x="432453" y="4941168"/>
            <a:ext cx="8064896" cy="1076641"/>
          </a:xfrm>
          <a:prstGeom prst="rect">
            <a:avLst/>
          </a:prstGeom>
          <a:noFill/>
        </p:spPr>
        <p:txBody>
          <a:bodyPr vert="horz" wrap="square" rtlCol="0">
            <a:spAutoFit/>
          </a:bodyPr>
          <a:lstStyle/>
          <a:p>
            <a:pPr marL="171450" indent="-171450">
              <a:lnSpc>
                <a:spcPct val="150000"/>
              </a:lnSpc>
              <a:spcBef>
                <a:spcPct val="0"/>
              </a:spcBef>
              <a:spcAft>
                <a:spcPct val="0"/>
              </a:spcAft>
              <a:buFont typeface="Arial" pitchFamily="34" charset="0"/>
              <a:buChar char="•"/>
            </a:pPr>
            <a:r>
              <a:rPr lang="nb-NO" sz="1100" dirty="0" smtClean="0">
                <a:solidFill>
                  <a:srgbClr val="000000"/>
                </a:solidFill>
                <a:cs typeface="Calibri" pitchFamily="34" charset="0"/>
              </a:rPr>
              <a:t>De fleste studentene trives godt ved utdanningsinstitusjonene, og få trives dårlig. Andelen som trives meget godt er høyest på UMB, og andelen som trives middels godt eller dårlig er lavest på NTNU og Haraldsplass.</a:t>
            </a:r>
          </a:p>
          <a:p>
            <a:pPr marL="171450" indent="-171450">
              <a:lnSpc>
                <a:spcPct val="150000"/>
              </a:lnSpc>
              <a:spcBef>
                <a:spcPct val="0"/>
              </a:spcBef>
              <a:spcAft>
                <a:spcPct val="0"/>
              </a:spcAft>
              <a:buFont typeface="Arial" pitchFamily="34" charset="0"/>
              <a:buChar char="•"/>
            </a:pPr>
            <a:r>
              <a:rPr lang="nb-NO" sz="1100" dirty="0" smtClean="0">
                <a:solidFill>
                  <a:srgbClr val="000000"/>
                </a:solidFill>
                <a:cs typeface="Calibri" pitchFamily="34" charset="0"/>
              </a:rPr>
              <a:t>Lærestedene har i liten grad et direkte trivselsproblem, men hovedutfordringen er at en del bare trives middels godt.</a:t>
            </a:r>
            <a:endParaRPr lang="nb-NO" sz="1100" dirty="0">
              <a:solidFill>
                <a:srgbClr val="000000"/>
              </a:solidFill>
              <a:cs typeface="Calibri" pitchFamily="34" charset="0"/>
            </a:endParaRPr>
          </a:p>
          <a:p>
            <a:pPr marL="171450" indent="-171450">
              <a:lnSpc>
                <a:spcPct val="150000"/>
              </a:lnSpc>
              <a:spcBef>
                <a:spcPct val="0"/>
              </a:spcBef>
              <a:spcAft>
                <a:spcPct val="0"/>
              </a:spcAft>
              <a:buFont typeface="Arial" pitchFamily="34" charset="0"/>
              <a:buChar char="•"/>
            </a:pPr>
            <a:endParaRPr lang="nb-NO" sz="1100" dirty="0">
              <a:solidFill>
                <a:srgbClr val="000000"/>
              </a:solidFill>
              <a:cs typeface="Calibri" pitchFamily="34" charset="0"/>
            </a:endParaRPr>
          </a:p>
        </p:txBody>
      </p:sp>
      <p:graphicFrame>
        <p:nvGraphicFramePr>
          <p:cNvPr id="8" name="Diagram 7"/>
          <p:cNvGraphicFramePr/>
          <p:nvPr>
            <p:extLst>
              <p:ext uri="{D42A27DB-BD31-4B8C-83A1-F6EECF244321}">
                <p14:modId xmlns:p14="http://schemas.microsoft.com/office/powerpoint/2010/main" val="1178749555"/>
              </p:ext>
            </p:extLst>
          </p:nvPr>
        </p:nvGraphicFramePr>
        <p:xfrm>
          <a:off x="323528" y="620688"/>
          <a:ext cx="8629972" cy="4320480"/>
        </p:xfrm>
        <a:graphic>
          <a:graphicData uri="http://schemas.openxmlformats.org/drawingml/2006/chart">
            <c:chart xmlns:c="http://schemas.openxmlformats.org/drawingml/2006/chart" xmlns:r="http://schemas.openxmlformats.org/officeDocument/2006/relationships" r:id="rId6"/>
          </a:graphicData>
        </a:graphic>
      </p:graphicFrame>
    </p:spTree>
    <p:custDataLst>
      <p:tags r:id="rId1"/>
    </p:custDataLst>
    <p:extLst>
      <p:ext uri="{BB962C8B-B14F-4D97-AF65-F5344CB8AC3E}">
        <p14:creationId xmlns:p14="http://schemas.microsoft.com/office/powerpoint/2010/main" val="9892075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custDataLst>
              <p:tags r:id="rId2"/>
            </p:custDataLst>
          </p:nvPr>
        </p:nvSpPr>
        <p:spPr>
          <a:xfrm>
            <a:off x="396000" y="116632"/>
            <a:ext cx="8384400" cy="369332"/>
          </a:xfrm>
        </p:spPr>
        <p:txBody>
          <a:bodyPr/>
          <a:lstStyle/>
          <a:p>
            <a:r>
              <a:rPr lang="nb-NO" sz="1800" dirty="0" smtClean="0"/>
              <a:t>Trivsel på utdanningsinstitusjonen</a:t>
            </a:r>
            <a:endParaRPr lang="nb-NO" dirty="0"/>
          </a:p>
        </p:txBody>
      </p:sp>
      <p:sp>
        <p:nvSpPr>
          <p:cNvPr id="5" name="TekstSylinder 4"/>
          <p:cNvSpPr txBox="1"/>
          <p:nvPr>
            <p:custDataLst>
              <p:tags r:id="rId3"/>
            </p:custDataLst>
          </p:nvPr>
        </p:nvSpPr>
        <p:spPr>
          <a:xfrm>
            <a:off x="4644008" y="145077"/>
            <a:ext cx="4240879" cy="6740307"/>
          </a:xfrm>
          <a:prstGeom prst="rect">
            <a:avLst/>
          </a:prstGeom>
          <a:noFill/>
        </p:spPr>
        <p:txBody>
          <a:bodyPr vert="horz" wrap="square" rtlCol="0">
            <a:spAutoFit/>
          </a:bodyPr>
          <a:lstStyle/>
          <a:p>
            <a:pPr marL="171450" indent="-171450">
              <a:lnSpc>
                <a:spcPct val="150000"/>
              </a:lnSpc>
              <a:spcBef>
                <a:spcPct val="0"/>
              </a:spcBef>
              <a:spcAft>
                <a:spcPct val="0"/>
              </a:spcAft>
              <a:buFont typeface="Arial" pitchFamily="34" charset="0"/>
              <a:buChar char="•"/>
            </a:pPr>
            <a:r>
              <a:rPr lang="nb-NO" sz="1200" dirty="0" smtClean="0">
                <a:solidFill>
                  <a:srgbClr val="000000"/>
                </a:solidFill>
                <a:latin typeface="Arial"/>
              </a:rPr>
              <a:t>Her vises trivselsskåren fra forrige side i form av gjennomsnittsskåre 0 – 100. Dette gir en rask oversikt over trivselsnivået i gruppene.</a:t>
            </a:r>
          </a:p>
          <a:p>
            <a:pPr marL="171450" indent="-171450">
              <a:lnSpc>
                <a:spcPct val="150000"/>
              </a:lnSpc>
              <a:spcBef>
                <a:spcPct val="0"/>
              </a:spcBef>
              <a:spcAft>
                <a:spcPct val="0"/>
              </a:spcAft>
              <a:buFont typeface="Arial" pitchFamily="34" charset="0"/>
              <a:buChar char="•"/>
            </a:pPr>
            <a:r>
              <a:rPr lang="nb-NO" sz="1200" dirty="0" smtClean="0">
                <a:solidFill>
                  <a:srgbClr val="000000"/>
                </a:solidFill>
                <a:latin typeface="Arial"/>
              </a:rPr>
              <a:t>Studentene på </a:t>
            </a:r>
            <a:r>
              <a:rPr lang="nb-NO" sz="1200" dirty="0" err="1" smtClean="0">
                <a:solidFill>
                  <a:srgbClr val="000000"/>
                </a:solidFill>
                <a:latin typeface="Arial"/>
              </a:rPr>
              <a:t>HiNesna</a:t>
            </a:r>
            <a:r>
              <a:rPr lang="nb-NO" sz="1200" dirty="0" smtClean="0">
                <a:solidFill>
                  <a:srgbClr val="000000"/>
                </a:solidFill>
                <a:latin typeface="Arial"/>
              </a:rPr>
              <a:t> og UiS rapporterer et noe lavere trivselsnivå enn studentene på andre læresteder.</a:t>
            </a:r>
          </a:p>
          <a:p>
            <a:pPr marL="171450" indent="-171450">
              <a:lnSpc>
                <a:spcPct val="150000"/>
              </a:lnSpc>
              <a:spcBef>
                <a:spcPct val="0"/>
              </a:spcBef>
              <a:spcAft>
                <a:spcPct val="0"/>
              </a:spcAft>
              <a:buFont typeface="Arial" pitchFamily="34" charset="0"/>
              <a:buChar char="•"/>
            </a:pPr>
            <a:r>
              <a:rPr lang="nb-NO" sz="1200" dirty="0" smtClean="0">
                <a:solidFill>
                  <a:srgbClr val="000000"/>
                </a:solidFill>
                <a:latin typeface="Arial"/>
              </a:rPr>
              <a:t>Fra andre undersøkelser er det kjent at studentene på UiS i relativt høy grad bor hjemme eller eier egen bolig, og at andelen innflyttere til studiestedet er relativt lav. Dette bidrar trolig negativt i forhold til involvering i – og oppfatning av studentmiljøet, som er en viktig faktor for studentenes trivsel.</a:t>
            </a:r>
          </a:p>
          <a:p>
            <a:pPr marL="171450" indent="-171450">
              <a:lnSpc>
                <a:spcPct val="150000"/>
              </a:lnSpc>
              <a:spcBef>
                <a:spcPct val="0"/>
              </a:spcBef>
              <a:spcAft>
                <a:spcPct val="0"/>
              </a:spcAft>
              <a:buFont typeface="Arial" pitchFamily="34" charset="0"/>
              <a:buChar char="•"/>
            </a:pPr>
            <a:r>
              <a:rPr lang="nb-NO" sz="1200" dirty="0" smtClean="0">
                <a:solidFill>
                  <a:srgbClr val="000000"/>
                </a:solidFill>
                <a:latin typeface="Arial"/>
              </a:rPr>
              <a:t>Oversikten på neste side viser at trivselen på NTNU er høy i de fleste undergrupper av studentene, og at det er de eldste studentene som trekker snittet ned. Her gjelder trolig det samme som er nevnt om UiS overfor, ved at de eldste studentene i større grad orienterer seg ut av studentmiljøet.</a:t>
            </a:r>
          </a:p>
          <a:p>
            <a:pPr marL="171450" indent="-171450">
              <a:lnSpc>
                <a:spcPct val="150000"/>
              </a:lnSpc>
              <a:spcBef>
                <a:spcPct val="0"/>
              </a:spcBef>
              <a:spcAft>
                <a:spcPct val="0"/>
              </a:spcAft>
              <a:buFont typeface="Arial" pitchFamily="34" charset="0"/>
              <a:buChar char="•"/>
            </a:pPr>
            <a:r>
              <a:rPr lang="nb-NO" sz="1200" dirty="0">
                <a:solidFill>
                  <a:srgbClr val="000000"/>
                </a:solidFill>
              </a:rPr>
              <a:t>Aldersforskjellene </a:t>
            </a:r>
            <a:r>
              <a:rPr lang="nb-NO" sz="1200" dirty="0" smtClean="0">
                <a:solidFill>
                  <a:srgbClr val="000000"/>
                </a:solidFill>
              </a:rPr>
              <a:t>kan likevel </a:t>
            </a:r>
            <a:r>
              <a:rPr lang="nb-NO" sz="1200" dirty="0">
                <a:solidFill>
                  <a:srgbClr val="000000"/>
                </a:solidFill>
              </a:rPr>
              <a:t>ikke ses uavhengig av at det er en sammenheng mellom fakultet og aldersfordelingen. </a:t>
            </a:r>
            <a:r>
              <a:rPr lang="nb-NO" sz="1200" dirty="0" smtClean="0">
                <a:solidFill>
                  <a:srgbClr val="000000"/>
                </a:solidFill>
              </a:rPr>
              <a:t>De </a:t>
            </a:r>
            <a:r>
              <a:rPr lang="nb-NO" sz="1200" dirty="0">
                <a:solidFill>
                  <a:srgbClr val="000000"/>
                </a:solidFill>
              </a:rPr>
              <a:t>eldste studentene er </a:t>
            </a:r>
            <a:r>
              <a:rPr lang="nb-NO" sz="1200" dirty="0" smtClean="0">
                <a:solidFill>
                  <a:srgbClr val="000000"/>
                </a:solidFill>
              </a:rPr>
              <a:t>overrepresentert på AB, men også på DMF der trivselen er høy.</a:t>
            </a:r>
            <a:endParaRPr lang="nb-NO" sz="1200" dirty="0">
              <a:solidFill>
                <a:srgbClr val="000000"/>
              </a:solidFill>
            </a:endParaRPr>
          </a:p>
          <a:p>
            <a:pPr marL="171450" indent="-171450">
              <a:lnSpc>
                <a:spcPct val="150000"/>
              </a:lnSpc>
              <a:spcBef>
                <a:spcPct val="0"/>
              </a:spcBef>
              <a:spcAft>
                <a:spcPct val="0"/>
              </a:spcAft>
              <a:buFont typeface="Arial" pitchFamily="34" charset="0"/>
              <a:buChar char="•"/>
            </a:pPr>
            <a:endParaRPr lang="nb-NO" sz="1200" dirty="0" smtClean="0">
              <a:solidFill>
                <a:srgbClr val="000000"/>
              </a:solidFill>
              <a:latin typeface="Arial"/>
            </a:endParaRPr>
          </a:p>
          <a:p>
            <a:pPr marL="171450" indent="-171450">
              <a:lnSpc>
                <a:spcPct val="150000"/>
              </a:lnSpc>
              <a:spcBef>
                <a:spcPct val="0"/>
              </a:spcBef>
              <a:spcAft>
                <a:spcPct val="0"/>
              </a:spcAft>
              <a:buFont typeface="Arial" pitchFamily="34" charset="0"/>
              <a:buChar char="•"/>
            </a:pPr>
            <a:endParaRPr lang="nb-NO" sz="1200" dirty="0">
              <a:solidFill>
                <a:srgbClr val="000000"/>
              </a:solidFill>
              <a:latin typeface="Arial"/>
            </a:endParaRPr>
          </a:p>
        </p:txBody>
      </p:sp>
      <p:graphicFrame>
        <p:nvGraphicFramePr>
          <p:cNvPr id="8" name="Diagram 7"/>
          <p:cNvGraphicFramePr/>
          <p:nvPr>
            <p:extLst>
              <p:ext uri="{D42A27DB-BD31-4B8C-83A1-F6EECF244321}">
                <p14:modId xmlns:p14="http://schemas.microsoft.com/office/powerpoint/2010/main" val="269542673"/>
              </p:ext>
            </p:extLst>
          </p:nvPr>
        </p:nvGraphicFramePr>
        <p:xfrm>
          <a:off x="259113" y="594109"/>
          <a:ext cx="4320480" cy="5472608"/>
        </p:xfrm>
        <a:graphic>
          <a:graphicData uri="http://schemas.openxmlformats.org/drawingml/2006/chart">
            <c:chart xmlns:c="http://schemas.openxmlformats.org/drawingml/2006/chart" xmlns:r="http://schemas.openxmlformats.org/officeDocument/2006/relationships" r:id="rId6"/>
          </a:graphicData>
        </a:graphic>
      </p:graphicFrame>
    </p:spTree>
    <p:custDataLst>
      <p:tags r:id="rId1"/>
    </p:custDataLst>
    <p:extLst>
      <p:ext uri="{BB962C8B-B14F-4D97-AF65-F5344CB8AC3E}">
        <p14:creationId xmlns:p14="http://schemas.microsoft.com/office/powerpoint/2010/main" val="40668062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custDataLst>
              <p:tags r:id="rId2"/>
            </p:custDataLst>
          </p:nvPr>
        </p:nvSpPr>
        <p:spPr>
          <a:xfrm>
            <a:off x="396000" y="116632"/>
            <a:ext cx="8384400" cy="369332"/>
          </a:xfrm>
        </p:spPr>
        <p:txBody>
          <a:bodyPr/>
          <a:lstStyle/>
          <a:p>
            <a:r>
              <a:rPr lang="nb-NO" sz="1800" dirty="0" smtClean="0"/>
              <a:t>Trivsel på utdanningsinstitusjonen</a:t>
            </a:r>
            <a:endParaRPr lang="nb-NO" dirty="0"/>
          </a:p>
        </p:txBody>
      </p:sp>
      <p:graphicFrame>
        <p:nvGraphicFramePr>
          <p:cNvPr id="8" name="Diagram 7"/>
          <p:cNvGraphicFramePr/>
          <p:nvPr>
            <p:extLst>
              <p:ext uri="{D42A27DB-BD31-4B8C-83A1-F6EECF244321}">
                <p14:modId xmlns:p14="http://schemas.microsoft.com/office/powerpoint/2010/main" val="652285662"/>
              </p:ext>
            </p:extLst>
          </p:nvPr>
        </p:nvGraphicFramePr>
        <p:xfrm>
          <a:off x="259113" y="594109"/>
          <a:ext cx="4320480" cy="54726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Diagram 8"/>
          <p:cNvGraphicFramePr/>
          <p:nvPr>
            <p:extLst>
              <p:ext uri="{D42A27DB-BD31-4B8C-83A1-F6EECF244321}">
                <p14:modId xmlns:p14="http://schemas.microsoft.com/office/powerpoint/2010/main" val="4146019879"/>
              </p:ext>
            </p:extLst>
          </p:nvPr>
        </p:nvGraphicFramePr>
        <p:xfrm>
          <a:off x="4427984" y="596504"/>
          <a:ext cx="4320480" cy="5208760"/>
        </p:xfrm>
        <a:graphic>
          <a:graphicData uri="http://schemas.openxmlformats.org/drawingml/2006/chart">
            <c:chart xmlns:c="http://schemas.openxmlformats.org/drawingml/2006/chart" xmlns:r="http://schemas.openxmlformats.org/officeDocument/2006/relationships" r:id="rId6"/>
          </a:graphicData>
        </a:graphic>
      </p:graphicFrame>
      <p:sp>
        <p:nvSpPr>
          <p:cNvPr id="3" name="Rektangel 2"/>
          <p:cNvSpPr/>
          <p:nvPr/>
        </p:nvSpPr>
        <p:spPr>
          <a:xfrm>
            <a:off x="5467587" y="5539298"/>
            <a:ext cx="2880320" cy="553998"/>
          </a:xfrm>
          <a:prstGeom prst="rect">
            <a:avLst/>
          </a:prstGeom>
        </p:spPr>
        <p:txBody>
          <a:bodyPr wrap="square">
            <a:spAutoFit/>
          </a:bodyPr>
          <a:lstStyle/>
          <a:p>
            <a:r>
              <a:rPr lang="nb-NO" sz="600" dirty="0" smtClean="0"/>
              <a:t>Bachelor = Bachelor-, profesjons- eller lærerutdanning (3 eller 4 år)</a:t>
            </a:r>
            <a:endParaRPr lang="nb-NO" sz="600" dirty="0"/>
          </a:p>
          <a:p>
            <a:r>
              <a:rPr lang="nb-NO" sz="600" dirty="0"/>
              <a:t>Int. M./prof</a:t>
            </a:r>
            <a:r>
              <a:rPr lang="nb-NO" sz="600" dirty="0" smtClean="0"/>
              <a:t>. = Integrert masterprogram eller profesjonsutdanning (5 eller 6 år)</a:t>
            </a:r>
            <a:endParaRPr lang="nb-NO" sz="600" dirty="0"/>
          </a:p>
          <a:p>
            <a:r>
              <a:rPr lang="nb-NO" sz="600" dirty="0" smtClean="0"/>
              <a:t>Master = Masterprogram (2 eller 1 ½ år)</a:t>
            </a:r>
            <a:r>
              <a:rPr lang="nb-NO" sz="600" dirty="0"/>
              <a:t>	</a:t>
            </a:r>
          </a:p>
          <a:p>
            <a:r>
              <a:rPr lang="nb-NO" sz="600" dirty="0"/>
              <a:t>Annet = </a:t>
            </a:r>
            <a:r>
              <a:rPr lang="nb-NO" sz="600" dirty="0" smtClean="0"/>
              <a:t>Årsstudium/årsenhet</a:t>
            </a:r>
            <a:r>
              <a:rPr lang="nb-NO" sz="600" dirty="0"/>
              <a:t>, Enkeltemne, Høgskolekandidatutdanning (2 år), </a:t>
            </a:r>
            <a:r>
              <a:rPr lang="nb-NO" sz="600" dirty="0" smtClean="0"/>
              <a:t>Utvekslingsprogram (1/2 år eller mer), Praktisk-pedagogisk utdanning (1 år)</a:t>
            </a:r>
            <a:endParaRPr lang="nb-NO" sz="600" dirty="0"/>
          </a:p>
        </p:txBody>
      </p:sp>
    </p:spTree>
    <p:custDataLst>
      <p:tags r:id="rId1"/>
    </p:custDataLst>
    <p:extLst>
      <p:ext uri="{BB962C8B-B14F-4D97-AF65-F5344CB8AC3E}">
        <p14:creationId xmlns:p14="http://schemas.microsoft.com/office/powerpoint/2010/main" val="40453330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custDataLst>
              <p:tags r:id="rId2"/>
            </p:custDataLst>
          </p:nvPr>
        </p:nvSpPr>
        <p:spPr>
          <a:xfrm>
            <a:off x="396000" y="116632"/>
            <a:ext cx="8384400" cy="369332"/>
          </a:xfrm>
        </p:spPr>
        <p:txBody>
          <a:bodyPr/>
          <a:lstStyle/>
          <a:p>
            <a:r>
              <a:rPr lang="nb-NO" sz="1800" dirty="0" smtClean="0"/>
              <a:t>Trivsel på utdanningsinstitusjonen</a:t>
            </a:r>
            <a:endParaRPr lang="nb-NO" dirty="0"/>
          </a:p>
        </p:txBody>
      </p:sp>
      <p:sp>
        <p:nvSpPr>
          <p:cNvPr id="5" name="TekstSylinder 4"/>
          <p:cNvSpPr txBox="1"/>
          <p:nvPr>
            <p:custDataLst>
              <p:tags r:id="rId3"/>
            </p:custDataLst>
          </p:nvPr>
        </p:nvSpPr>
        <p:spPr>
          <a:xfrm>
            <a:off x="4579593" y="1340768"/>
            <a:ext cx="4240879" cy="646331"/>
          </a:xfrm>
          <a:prstGeom prst="rect">
            <a:avLst/>
          </a:prstGeom>
          <a:noFill/>
        </p:spPr>
        <p:txBody>
          <a:bodyPr vert="horz" wrap="square" rtlCol="0">
            <a:spAutoFit/>
          </a:bodyPr>
          <a:lstStyle/>
          <a:p>
            <a:pPr marL="171450" indent="-171450">
              <a:lnSpc>
                <a:spcPct val="150000"/>
              </a:lnSpc>
              <a:spcBef>
                <a:spcPct val="0"/>
              </a:spcBef>
              <a:spcAft>
                <a:spcPct val="0"/>
              </a:spcAft>
              <a:buFont typeface="Arial" pitchFamily="34" charset="0"/>
              <a:buChar char="•"/>
            </a:pPr>
            <a:r>
              <a:rPr lang="nb-NO" sz="1200" dirty="0" smtClean="0">
                <a:solidFill>
                  <a:srgbClr val="000000"/>
                </a:solidFill>
                <a:latin typeface="Arial"/>
              </a:rPr>
              <a:t>Trivselen på utdanningsinstitusjonen er noe lavere på AB og HF enn andre steder. </a:t>
            </a:r>
            <a:endParaRPr lang="nb-NO" sz="1200" dirty="0">
              <a:solidFill>
                <a:srgbClr val="000000"/>
              </a:solidFill>
              <a:latin typeface="Arial"/>
            </a:endParaRPr>
          </a:p>
        </p:txBody>
      </p:sp>
      <p:graphicFrame>
        <p:nvGraphicFramePr>
          <p:cNvPr id="8" name="Diagram 7"/>
          <p:cNvGraphicFramePr/>
          <p:nvPr>
            <p:extLst>
              <p:ext uri="{D42A27DB-BD31-4B8C-83A1-F6EECF244321}">
                <p14:modId xmlns:p14="http://schemas.microsoft.com/office/powerpoint/2010/main" val="2278550040"/>
              </p:ext>
            </p:extLst>
          </p:nvPr>
        </p:nvGraphicFramePr>
        <p:xfrm>
          <a:off x="259113" y="594109"/>
          <a:ext cx="4320480" cy="5472608"/>
        </p:xfrm>
        <a:graphic>
          <a:graphicData uri="http://schemas.openxmlformats.org/drawingml/2006/chart">
            <c:chart xmlns:c="http://schemas.openxmlformats.org/drawingml/2006/chart" xmlns:r="http://schemas.openxmlformats.org/officeDocument/2006/relationships" r:id="rId6"/>
          </a:graphicData>
        </a:graphic>
      </p:graphicFrame>
    </p:spTree>
    <p:custDataLst>
      <p:tags r:id="rId1"/>
    </p:custDataLst>
    <p:extLst>
      <p:ext uri="{BB962C8B-B14F-4D97-AF65-F5344CB8AC3E}">
        <p14:creationId xmlns:p14="http://schemas.microsoft.com/office/powerpoint/2010/main" val="28374612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custDataLst>
              <p:tags r:id="rId2"/>
            </p:custDataLst>
          </p:nvPr>
        </p:nvSpPr>
        <p:spPr>
          <a:xfrm>
            <a:off x="396000" y="190800"/>
            <a:ext cx="8384400" cy="369332"/>
          </a:xfrm>
        </p:spPr>
        <p:txBody>
          <a:bodyPr/>
          <a:lstStyle/>
          <a:p>
            <a:r>
              <a:rPr lang="nb-NO" sz="1800" dirty="0" smtClean="0"/>
              <a:t>Fornøyd med studiet</a:t>
            </a:r>
            <a:endParaRPr lang="nb-NO" sz="1800" dirty="0"/>
          </a:p>
        </p:txBody>
      </p:sp>
      <p:sp>
        <p:nvSpPr>
          <p:cNvPr id="5" name="TekstSylinder 4"/>
          <p:cNvSpPr txBox="1"/>
          <p:nvPr>
            <p:custDataLst>
              <p:tags r:id="rId3"/>
            </p:custDataLst>
          </p:nvPr>
        </p:nvSpPr>
        <p:spPr>
          <a:xfrm>
            <a:off x="432453" y="5326469"/>
            <a:ext cx="8064896" cy="600164"/>
          </a:xfrm>
          <a:prstGeom prst="rect">
            <a:avLst/>
          </a:prstGeom>
          <a:noFill/>
        </p:spPr>
        <p:txBody>
          <a:bodyPr vert="horz" wrap="square" rtlCol="0">
            <a:spAutoFit/>
          </a:bodyPr>
          <a:lstStyle/>
          <a:p>
            <a:pPr marL="171450" indent="-171450">
              <a:lnSpc>
                <a:spcPct val="150000"/>
              </a:lnSpc>
              <a:spcBef>
                <a:spcPct val="0"/>
              </a:spcBef>
              <a:spcAft>
                <a:spcPct val="0"/>
              </a:spcAft>
              <a:buFont typeface="Arial" pitchFamily="34" charset="0"/>
              <a:buChar char="•"/>
            </a:pPr>
            <a:r>
              <a:rPr lang="nb-NO" sz="1100" dirty="0" smtClean="0">
                <a:solidFill>
                  <a:srgbClr val="000000"/>
                </a:solidFill>
                <a:latin typeface="Arial"/>
              </a:rPr>
              <a:t>7 av 10 er fornøyd med selve studiet. Andelen som ikke er fornøyd er høyest på </a:t>
            </a:r>
            <a:r>
              <a:rPr lang="nb-NO" sz="1100" dirty="0" err="1" smtClean="0">
                <a:solidFill>
                  <a:srgbClr val="000000"/>
                </a:solidFill>
                <a:latin typeface="Arial"/>
              </a:rPr>
              <a:t>HiNesna</a:t>
            </a:r>
            <a:r>
              <a:rPr lang="nb-NO" sz="1100" dirty="0" smtClean="0">
                <a:solidFill>
                  <a:srgbClr val="000000"/>
                </a:solidFill>
                <a:latin typeface="Arial"/>
              </a:rPr>
              <a:t>, og andelen fornøyde høyest på NTNU, UMB og Haraldsplass.</a:t>
            </a:r>
            <a:endParaRPr lang="nb-NO" sz="1100" dirty="0">
              <a:solidFill>
                <a:srgbClr val="000000"/>
              </a:solidFill>
              <a:latin typeface="Arial"/>
            </a:endParaRPr>
          </a:p>
        </p:txBody>
      </p:sp>
      <p:graphicFrame>
        <p:nvGraphicFramePr>
          <p:cNvPr id="8" name="Diagram 7"/>
          <p:cNvGraphicFramePr/>
          <p:nvPr>
            <p:extLst>
              <p:ext uri="{D42A27DB-BD31-4B8C-83A1-F6EECF244321}">
                <p14:modId xmlns:p14="http://schemas.microsoft.com/office/powerpoint/2010/main" val="1628311826"/>
              </p:ext>
            </p:extLst>
          </p:nvPr>
        </p:nvGraphicFramePr>
        <p:xfrm>
          <a:off x="323528" y="692696"/>
          <a:ext cx="8312472" cy="4536504"/>
        </p:xfrm>
        <a:graphic>
          <a:graphicData uri="http://schemas.openxmlformats.org/drawingml/2006/chart">
            <c:chart xmlns:c="http://schemas.openxmlformats.org/drawingml/2006/chart" xmlns:r="http://schemas.openxmlformats.org/officeDocument/2006/relationships" r:id="rId6"/>
          </a:graphicData>
        </a:graphic>
      </p:graphicFrame>
    </p:spTree>
    <p:custDataLst>
      <p:tags r:id="rId1"/>
    </p:custDataLst>
    <p:extLst>
      <p:ext uri="{BB962C8B-B14F-4D97-AF65-F5344CB8AC3E}">
        <p14:creationId xmlns:p14="http://schemas.microsoft.com/office/powerpoint/2010/main" val="11816486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custDataLst>
              <p:tags r:id="rId2"/>
            </p:custDataLst>
          </p:nvPr>
        </p:nvSpPr>
        <p:spPr>
          <a:xfrm>
            <a:off x="396000" y="116632"/>
            <a:ext cx="8384400" cy="369332"/>
          </a:xfrm>
        </p:spPr>
        <p:txBody>
          <a:bodyPr/>
          <a:lstStyle/>
          <a:p>
            <a:r>
              <a:rPr lang="nb-NO" sz="1800" dirty="0"/>
              <a:t>Fornøyd med studiet</a:t>
            </a:r>
            <a:endParaRPr lang="nb-NO" dirty="0"/>
          </a:p>
        </p:txBody>
      </p:sp>
      <p:sp>
        <p:nvSpPr>
          <p:cNvPr id="5" name="TekstSylinder 4"/>
          <p:cNvSpPr txBox="1"/>
          <p:nvPr>
            <p:custDataLst>
              <p:tags r:id="rId3"/>
            </p:custDataLst>
          </p:nvPr>
        </p:nvSpPr>
        <p:spPr>
          <a:xfrm>
            <a:off x="4644008" y="1329146"/>
            <a:ext cx="4240879" cy="4247317"/>
          </a:xfrm>
          <a:prstGeom prst="rect">
            <a:avLst/>
          </a:prstGeom>
          <a:noFill/>
        </p:spPr>
        <p:txBody>
          <a:bodyPr vert="horz" wrap="square" rtlCol="0">
            <a:spAutoFit/>
          </a:bodyPr>
          <a:lstStyle/>
          <a:p>
            <a:pPr marL="171450" indent="-171450">
              <a:lnSpc>
                <a:spcPct val="150000"/>
              </a:lnSpc>
              <a:spcBef>
                <a:spcPct val="0"/>
              </a:spcBef>
              <a:spcAft>
                <a:spcPct val="0"/>
              </a:spcAft>
              <a:buFont typeface="Arial" pitchFamily="34" charset="0"/>
              <a:buChar char="•"/>
            </a:pPr>
            <a:r>
              <a:rPr lang="nb-NO" sz="1200" dirty="0" smtClean="0">
                <a:solidFill>
                  <a:srgbClr val="000000"/>
                </a:solidFill>
                <a:latin typeface="Arial"/>
              </a:rPr>
              <a:t>Tilfredshetsnivået med selve studiet er noe lavere enn det som tidligere ble vist for den generelle trivselen ved utdanningsinstitusjonen.</a:t>
            </a:r>
          </a:p>
          <a:p>
            <a:pPr marL="171450" indent="-171450">
              <a:lnSpc>
                <a:spcPct val="150000"/>
              </a:lnSpc>
              <a:spcBef>
                <a:spcPct val="0"/>
              </a:spcBef>
              <a:spcAft>
                <a:spcPct val="0"/>
              </a:spcAft>
              <a:buFont typeface="Arial" pitchFamily="34" charset="0"/>
              <a:buChar char="•"/>
            </a:pPr>
            <a:r>
              <a:rPr lang="nb-NO" sz="1200" dirty="0" smtClean="0">
                <a:solidFill>
                  <a:srgbClr val="000000"/>
                </a:solidFill>
                <a:latin typeface="Arial"/>
              </a:rPr>
              <a:t>Bakgrunnsdata viser en moderat samvariasjon mellom trivsel ved utdanningsinstitusjonen og tilfredsheten med selve studiet (Pearsons r=0,54).</a:t>
            </a:r>
          </a:p>
          <a:p>
            <a:pPr marL="171450" indent="-171450">
              <a:lnSpc>
                <a:spcPct val="150000"/>
              </a:lnSpc>
              <a:spcBef>
                <a:spcPct val="0"/>
              </a:spcBef>
              <a:spcAft>
                <a:spcPct val="0"/>
              </a:spcAft>
              <a:buFont typeface="Arial" pitchFamily="34" charset="0"/>
              <a:buChar char="•"/>
            </a:pPr>
            <a:r>
              <a:rPr lang="nb-NO" sz="1200" dirty="0" smtClean="0">
                <a:solidFill>
                  <a:srgbClr val="000000"/>
                </a:solidFill>
                <a:latin typeface="Arial"/>
              </a:rPr>
              <a:t>Som vist på neste side så avviker også de eldste studentene negativt når det gjelder tilfredsheten med studiet. Samtidig stiger tilfredsheten noe med studieansiennitet.</a:t>
            </a:r>
          </a:p>
          <a:p>
            <a:pPr marL="171450" indent="-171450">
              <a:lnSpc>
                <a:spcPct val="150000"/>
              </a:lnSpc>
              <a:spcBef>
                <a:spcPct val="0"/>
              </a:spcBef>
              <a:spcAft>
                <a:spcPct val="0"/>
              </a:spcAft>
              <a:buFont typeface="Arial" pitchFamily="34" charset="0"/>
              <a:buChar char="•"/>
            </a:pPr>
            <a:r>
              <a:rPr lang="nb-NO" sz="1200" dirty="0" smtClean="0">
                <a:solidFill>
                  <a:srgbClr val="000000"/>
                </a:solidFill>
                <a:latin typeface="Arial"/>
              </a:rPr>
              <a:t>Aldersforskjellene kan ikke ses uavhengig av at det er en sammenheng mellom fakultet og aldersfordelingen. </a:t>
            </a:r>
          </a:p>
          <a:p>
            <a:pPr marL="171450" indent="-171450">
              <a:lnSpc>
                <a:spcPct val="150000"/>
              </a:lnSpc>
              <a:spcBef>
                <a:spcPct val="0"/>
              </a:spcBef>
              <a:spcAft>
                <a:spcPct val="0"/>
              </a:spcAft>
              <a:buFont typeface="Arial" pitchFamily="34" charset="0"/>
              <a:buChar char="•"/>
            </a:pPr>
            <a:r>
              <a:rPr lang="nb-NO" sz="1200" dirty="0" smtClean="0">
                <a:solidFill>
                  <a:srgbClr val="000000"/>
                </a:solidFill>
                <a:latin typeface="Arial"/>
              </a:rPr>
              <a:t>De eldste studentene er kraftig underrepresentert på fakultet med relativt høy tilfredshet med studiet, som IME, IVT og NT.</a:t>
            </a:r>
            <a:endParaRPr lang="nb-NO" sz="1200" dirty="0">
              <a:solidFill>
                <a:srgbClr val="000000"/>
              </a:solidFill>
              <a:latin typeface="Arial"/>
            </a:endParaRPr>
          </a:p>
        </p:txBody>
      </p:sp>
      <p:graphicFrame>
        <p:nvGraphicFramePr>
          <p:cNvPr id="8" name="Diagram 7"/>
          <p:cNvGraphicFramePr/>
          <p:nvPr>
            <p:extLst>
              <p:ext uri="{D42A27DB-BD31-4B8C-83A1-F6EECF244321}">
                <p14:modId xmlns:p14="http://schemas.microsoft.com/office/powerpoint/2010/main" val="629551120"/>
              </p:ext>
            </p:extLst>
          </p:nvPr>
        </p:nvGraphicFramePr>
        <p:xfrm>
          <a:off x="259113" y="594109"/>
          <a:ext cx="4320480" cy="5472608"/>
        </p:xfrm>
        <a:graphic>
          <a:graphicData uri="http://schemas.openxmlformats.org/drawingml/2006/chart">
            <c:chart xmlns:c="http://schemas.openxmlformats.org/drawingml/2006/chart" xmlns:r="http://schemas.openxmlformats.org/officeDocument/2006/relationships" r:id="rId6"/>
          </a:graphicData>
        </a:graphic>
      </p:graphicFrame>
    </p:spTree>
    <p:custDataLst>
      <p:tags r:id="rId1"/>
    </p:custDataLst>
    <p:extLst>
      <p:ext uri="{BB962C8B-B14F-4D97-AF65-F5344CB8AC3E}">
        <p14:creationId xmlns:p14="http://schemas.microsoft.com/office/powerpoint/2010/main" val="21192811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custDataLst>
              <p:tags r:id="rId2"/>
            </p:custDataLst>
          </p:nvPr>
        </p:nvSpPr>
        <p:spPr>
          <a:xfrm>
            <a:off x="396000" y="116632"/>
            <a:ext cx="8384400" cy="369332"/>
          </a:xfrm>
        </p:spPr>
        <p:txBody>
          <a:bodyPr/>
          <a:lstStyle/>
          <a:p>
            <a:r>
              <a:rPr lang="nb-NO" sz="1800" dirty="0"/>
              <a:t>Fornøyd med studiet</a:t>
            </a:r>
            <a:endParaRPr lang="nb-NO" dirty="0"/>
          </a:p>
        </p:txBody>
      </p:sp>
      <p:graphicFrame>
        <p:nvGraphicFramePr>
          <p:cNvPr id="8" name="Diagram 7"/>
          <p:cNvGraphicFramePr/>
          <p:nvPr>
            <p:extLst>
              <p:ext uri="{D42A27DB-BD31-4B8C-83A1-F6EECF244321}">
                <p14:modId xmlns:p14="http://schemas.microsoft.com/office/powerpoint/2010/main" val="3574266759"/>
              </p:ext>
            </p:extLst>
          </p:nvPr>
        </p:nvGraphicFramePr>
        <p:xfrm>
          <a:off x="259113" y="438772"/>
          <a:ext cx="4320480" cy="54726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Diagram 8"/>
          <p:cNvGraphicFramePr/>
          <p:nvPr>
            <p:extLst>
              <p:ext uri="{D42A27DB-BD31-4B8C-83A1-F6EECF244321}">
                <p14:modId xmlns:p14="http://schemas.microsoft.com/office/powerpoint/2010/main" val="200944062"/>
              </p:ext>
            </p:extLst>
          </p:nvPr>
        </p:nvGraphicFramePr>
        <p:xfrm>
          <a:off x="4427984" y="441167"/>
          <a:ext cx="4320480" cy="5472608"/>
        </p:xfrm>
        <a:graphic>
          <a:graphicData uri="http://schemas.openxmlformats.org/drawingml/2006/chart">
            <c:chart xmlns:c="http://schemas.openxmlformats.org/drawingml/2006/chart" xmlns:r="http://schemas.openxmlformats.org/officeDocument/2006/relationships" r:id="rId6"/>
          </a:graphicData>
        </a:graphic>
      </p:graphicFrame>
      <p:sp>
        <p:nvSpPr>
          <p:cNvPr id="10" name="Rektangel 9"/>
          <p:cNvSpPr/>
          <p:nvPr/>
        </p:nvSpPr>
        <p:spPr>
          <a:xfrm>
            <a:off x="5148064" y="5589240"/>
            <a:ext cx="2880320" cy="553998"/>
          </a:xfrm>
          <a:prstGeom prst="rect">
            <a:avLst/>
          </a:prstGeom>
        </p:spPr>
        <p:txBody>
          <a:bodyPr wrap="square">
            <a:spAutoFit/>
          </a:bodyPr>
          <a:lstStyle/>
          <a:p>
            <a:r>
              <a:rPr lang="nb-NO" sz="600" dirty="0" smtClean="0"/>
              <a:t>Bachelor = Bachelor-, profesjons- eller lærerutdanning (3 eller 4 år)</a:t>
            </a:r>
            <a:endParaRPr lang="nb-NO" sz="600" dirty="0"/>
          </a:p>
          <a:p>
            <a:r>
              <a:rPr lang="nb-NO" sz="600" dirty="0"/>
              <a:t>Int. M./prof</a:t>
            </a:r>
            <a:r>
              <a:rPr lang="nb-NO" sz="600" dirty="0" smtClean="0"/>
              <a:t>. = Integrert masterprogram eller profesjonsutdanning (5 eller 6 år)</a:t>
            </a:r>
            <a:endParaRPr lang="nb-NO" sz="600" dirty="0"/>
          </a:p>
          <a:p>
            <a:r>
              <a:rPr lang="nb-NO" sz="600" dirty="0" smtClean="0"/>
              <a:t>Master = Masterprogram (2 eller 1 ½ år)</a:t>
            </a:r>
            <a:r>
              <a:rPr lang="nb-NO" sz="600" dirty="0"/>
              <a:t>	</a:t>
            </a:r>
          </a:p>
          <a:p>
            <a:r>
              <a:rPr lang="nb-NO" sz="600" dirty="0"/>
              <a:t>Annet = </a:t>
            </a:r>
            <a:r>
              <a:rPr lang="nb-NO" sz="600" dirty="0" smtClean="0"/>
              <a:t>Årsstudium/årsenhet</a:t>
            </a:r>
            <a:r>
              <a:rPr lang="nb-NO" sz="600" dirty="0"/>
              <a:t>, Enkeltemne, Høgskolekandidatutdanning (2 år), </a:t>
            </a:r>
            <a:r>
              <a:rPr lang="nb-NO" sz="600" dirty="0" smtClean="0"/>
              <a:t>Utvekslingsprogram (1/2 år eller mer), Praktisk-pedagogisk utdanning (1 år)</a:t>
            </a:r>
            <a:endParaRPr lang="nb-NO" sz="600" dirty="0"/>
          </a:p>
        </p:txBody>
      </p:sp>
    </p:spTree>
    <p:custDataLst>
      <p:tags r:id="rId1"/>
    </p:custDataLst>
    <p:extLst>
      <p:ext uri="{BB962C8B-B14F-4D97-AF65-F5344CB8AC3E}">
        <p14:creationId xmlns:p14="http://schemas.microsoft.com/office/powerpoint/2010/main" val="17529180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custDataLst>
              <p:tags r:id="rId2"/>
            </p:custDataLst>
          </p:nvPr>
        </p:nvPicPr>
        <p:blipFill>
          <a:blip r:embed="rId10">
            <a:extLst>
              <a:ext uri="{28A0092B-C50C-407E-A947-70E740481C1C}">
                <a14:useLocalDpi xmlns:a14="http://schemas.microsoft.com/office/drawing/2010/main" val="0"/>
              </a:ext>
            </a:extLst>
          </a:blip>
          <a:srcRect/>
          <a:stretch>
            <a:fillRect/>
          </a:stretch>
        </p:blipFill>
        <p:spPr>
          <a:xfrm>
            <a:off x="0" y="0"/>
            <a:ext cx="9144000" cy="6235700"/>
          </a:xfrm>
          <a:prstGeom prst="rect">
            <a:avLst/>
          </a:prstGeom>
        </p:spPr>
      </p:pic>
      <p:sp>
        <p:nvSpPr>
          <p:cNvPr id="5" name="Rektangel 4"/>
          <p:cNvSpPr/>
          <p:nvPr>
            <p:custDataLst>
              <p:tags r:id="rId3"/>
            </p:custDataLst>
          </p:nvPr>
        </p:nvSpPr>
        <p:spPr>
          <a:xfrm>
            <a:off x="0" y="5892800"/>
            <a:ext cx="9144000" cy="965200"/>
          </a:xfrm>
          <a:prstGeom prst="rect">
            <a:avLst/>
          </a:prstGeom>
          <a:solidFill>
            <a:srgbClr val="FFFFFF"/>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6" name="Frihåndsform 5"/>
          <p:cNvSpPr/>
          <p:nvPr>
            <p:custDataLst>
              <p:tags r:id="rId4"/>
            </p:custDataLst>
          </p:nvPr>
        </p:nvSpPr>
        <p:spPr>
          <a:xfrm>
            <a:off x="254000" y="279400"/>
            <a:ext cx="8636001" cy="995681"/>
          </a:xfrm>
          <a:custGeom>
            <a:avLst/>
            <a:gdLst/>
            <a:ahLst/>
            <a:cxnLst/>
            <a:rect l="0" t="0" r="0" b="0"/>
            <a:pathLst>
              <a:path w="8636001" h="995681">
                <a:moveTo>
                  <a:pt x="317500" y="0"/>
                </a:moveTo>
                <a:lnTo>
                  <a:pt x="8585200" y="0"/>
                </a:lnTo>
                <a:lnTo>
                  <a:pt x="8610600" y="6350"/>
                </a:lnTo>
                <a:lnTo>
                  <a:pt x="8629650" y="25400"/>
                </a:lnTo>
                <a:lnTo>
                  <a:pt x="8636000" y="50800"/>
                </a:lnTo>
                <a:lnTo>
                  <a:pt x="8636000" y="944880"/>
                </a:lnTo>
                <a:lnTo>
                  <a:pt x="8629650" y="970280"/>
                </a:lnTo>
                <a:lnTo>
                  <a:pt x="8610600" y="989330"/>
                </a:lnTo>
                <a:lnTo>
                  <a:pt x="8585200" y="995680"/>
                </a:lnTo>
                <a:lnTo>
                  <a:pt x="50800" y="995680"/>
                </a:lnTo>
                <a:lnTo>
                  <a:pt x="25400" y="989330"/>
                </a:lnTo>
                <a:lnTo>
                  <a:pt x="6350" y="970280"/>
                </a:lnTo>
                <a:lnTo>
                  <a:pt x="0" y="944880"/>
                </a:lnTo>
                <a:lnTo>
                  <a:pt x="0" y="317500"/>
                </a:lnTo>
                <a:lnTo>
                  <a:pt x="12700" y="279400"/>
                </a:lnTo>
                <a:lnTo>
                  <a:pt x="279400" y="12700"/>
                </a:lnTo>
                <a:close/>
              </a:path>
            </a:pathLst>
          </a:custGeom>
          <a:solidFill>
            <a:srgbClr val="3399CC"/>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 name="TekstSylinder 1"/>
          <p:cNvSpPr txBox="1"/>
          <p:nvPr>
            <p:custDataLst>
              <p:tags r:id="rId5"/>
            </p:custDataLst>
          </p:nvPr>
        </p:nvSpPr>
        <p:spPr>
          <a:xfrm>
            <a:off x="419100" y="419100"/>
            <a:ext cx="7620000" cy="584775"/>
          </a:xfrm>
          <a:prstGeom prst="rect">
            <a:avLst/>
          </a:prstGeom>
          <a:noFill/>
        </p:spPr>
        <p:txBody>
          <a:bodyPr vert="horz" rtlCol="0">
            <a:spAutoFit/>
          </a:bodyPr>
          <a:lstStyle/>
          <a:p>
            <a:pPr>
              <a:spcBef>
                <a:spcPct val="0"/>
              </a:spcBef>
              <a:spcAft>
                <a:spcPct val="0"/>
              </a:spcAft>
            </a:pPr>
            <a:r>
              <a:rPr lang="nb-NO" sz="3200" b="1" dirty="0" smtClean="0">
                <a:solidFill>
                  <a:srgbClr val="FFFFFF"/>
                </a:solidFill>
                <a:latin typeface="Trebuchet MS"/>
              </a:rPr>
              <a:t>Om undersøkelsen</a:t>
            </a:r>
            <a:endParaRPr lang="nb-NO" sz="3200" b="1" dirty="0">
              <a:solidFill>
                <a:srgbClr val="FFFFFF"/>
              </a:solidFill>
              <a:latin typeface="Trebuchet MS"/>
            </a:endParaRPr>
          </a:p>
        </p:txBody>
      </p:sp>
      <p:sp>
        <p:nvSpPr>
          <p:cNvPr id="3" name="TekstSylinder 2"/>
          <p:cNvSpPr txBox="1"/>
          <p:nvPr>
            <p:custDataLst>
              <p:tags r:id="rId6"/>
            </p:custDataLst>
          </p:nvPr>
        </p:nvSpPr>
        <p:spPr>
          <a:xfrm>
            <a:off x="7759700" y="406400"/>
            <a:ext cx="889000" cy="523220"/>
          </a:xfrm>
          <a:prstGeom prst="rect">
            <a:avLst/>
          </a:prstGeom>
          <a:noFill/>
        </p:spPr>
        <p:txBody>
          <a:bodyPr vert="horz" rtlCol="0">
            <a:spAutoFit/>
          </a:bodyPr>
          <a:lstStyle/>
          <a:p>
            <a:pPr algn="r">
              <a:spcBef>
                <a:spcPct val="0"/>
              </a:spcBef>
              <a:spcAft>
                <a:spcPct val="0"/>
              </a:spcAft>
            </a:pPr>
            <a:r>
              <a:rPr lang="nb-NO" sz="2800" b="1" dirty="0" smtClean="0">
                <a:solidFill>
                  <a:srgbClr val="000000"/>
                </a:solidFill>
                <a:latin typeface="Trebuchet MS"/>
              </a:rPr>
              <a:t>1</a:t>
            </a:r>
            <a:endParaRPr lang="nb-NO" sz="2800" b="1" dirty="0">
              <a:solidFill>
                <a:srgbClr val="000000"/>
              </a:solidFill>
              <a:latin typeface="Trebuchet MS"/>
            </a:endParaRPr>
          </a:p>
        </p:txBody>
      </p:sp>
      <p:pic>
        <p:nvPicPr>
          <p:cNvPr id="7" name="Bilde 6"/>
          <p:cNvPicPr>
            <a:picLocks noChangeAspect="1"/>
          </p:cNvPicPr>
          <p:nvPr>
            <p:custDataLst>
              <p:tags r:id="rId7"/>
            </p:custDataLst>
          </p:nvPr>
        </p:nvPicPr>
        <p:blipFill>
          <a:blip r:embed="rId11">
            <a:extLst>
              <a:ext uri="{28A0092B-C50C-407E-A947-70E740481C1C}">
                <a14:useLocalDpi xmlns:a14="http://schemas.microsoft.com/office/drawing/2010/main" val="0"/>
              </a:ext>
            </a:extLst>
          </a:blip>
          <a:stretch>
            <a:fillRect/>
          </a:stretch>
        </p:blipFill>
        <p:spPr>
          <a:xfrm>
            <a:off x="215900" y="6057900"/>
            <a:ext cx="584200" cy="584200"/>
          </a:xfrm>
          <a:prstGeom prst="rect">
            <a:avLst/>
          </a:prstGeom>
        </p:spPr>
      </p:pic>
    </p:spTree>
    <p:custDataLst>
      <p:tags r:id="rId1"/>
    </p:custDataLst>
    <p:extLst>
      <p:ext uri="{BB962C8B-B14F-4D97-AF65-F5344CB8AC3E}">
        <p14:creationId xmlns:p14="http://schemas.microsoft.com/office/powerpoint/2010/main" val="9961523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custDataLst>
              <p:tags r:id="rId2"/>
            </p:custDataLst>
          </p:nvPr>
        </p:nvSpPr>
        <p:spPr>
          <a:xfrm>
            <a:off x="396000" y="116632"/>
            <a:ext cx="8384400" cy="369332"/>
          </a:xfrm>
        </p:spPr>
        <p:txBody>
          <a:bodyPr/>
          <a:lstStyle/>
          <a:p>
            <a:r>
              <a:rPr lang="nb-NO" sz="1800" dirty="0"/>
              <a:t>Fornøyd med studiet</a:t>
            </a:r>
            <a:endParaRPr lang="nb-NO" dirty="0"/>
          </a:p>
        </p:txBody>
      </p:sp>
      <p:sp>
        <p:nvSpPr>
          <p:cNvPr id="5" name="TekstSylinder 4"/>
          <p:cNvSpPr txBox="1"/>
          <p:nvPr>
            <p:custDataLst>
              <p:tags r:id="rId3"/>
            </p:custDataLst>
          </p:nvPr>
        </p:nvSpPr>
        <p:spPr>
          <a:xfrm>
            <a:off x="4579593" y="1340768"/>
            <a:ext cx="4240879" cy="923330"/>
          </a:xfrm>
          <a:prstGeom prst="rect">
            <a:avLst/>
          </a:prstGeom>
          <a:noFill/>
        </p:spPr>
        <p:txBody>
          <a:bodyPr vert="horz" wrap="square" rtlCol="0">
            <a:spAutoFit/>
          </a:bodyPr>
          <a:lstStyle/>
          <a:p>
            <a:pPr marL="171450" indent="-171450">
              <a:lnSpc>
                <a:spcPct val="150000"/>
              </a:lnSpc>
              <a:spcBef>
                <a:spcPct val="0"/>
              </a:spcBef>
              <a:spcAft>
                <a:spcPct val="0"/>
              </a:spcAft>
              <a:buFont typeface="Arial" pitchFamily="34" charset="0"/>
              <a:buChar char="•"/>
            </a:pPr>
            <a:r>
              <a:rPr lang="nb-NO" sz="1200" dirty="0" smtClean="0">
                <a:solidFill>
                  <a:srgbClr val="000000"/>
                </a:solidFill>
                <a:latin typeface="Arial"/>
              </a:rPr>
              <a:t>Studentene på DMF rapporterer større tilfredshet med studiet enn studentene andre steder, mens HF, AB og SVT ligger noe lavere.</a:t>
            </a:r>
            <a:endParaRPr lang="nb-NO" sz="1200" dirty="0">
              <a:solidFill>
                <a:srgbClr val="000000"/>
              </a:solidFill>
              <a:latin typeface="Arial"/>
            </a:endParaRPr>
          </a:p>
        </p:txBody>
      </p:sp>
      <p:graphicFrame>
        <p:nvGraphicFramePr>
          <p:cNvPr id="8" name="Diagram 7"/>
          <p:cNvGraphicFramePr/>
          <p:nvPr>
            <p:extLst>
              <p:ext uri="{D42A27DB-BD31-4B8C-83A1-F6EECF244321}">
                <p14:modId xmlns:p14="http://schemas.microsoft.com/office/powerpoint/2010/main" val="3135099331"/>
              </p:ext>
            </p:extLst>
          </p:nvPr>
        </p:nvGraphicFramePr>
        <p:xfrm>
          <a:off x="259113" y="594109"/>
          <a:ext cx="4320480" cy="5472608"/>
        </p:xfrm>
        <a:graphic>
          <a:graphicData uri="http://schemas.openxmlformats.org/drawingml/2006/chart">
            <c:chart xmlns:c="http://schemas.openxmlformats.org/drawingml/2006/chart" xmlns:r="http://schemas.openxmlformats.org/officeDocument/2006/relationships" r:id="rId6"/>
          </a:graphicData>
        </a:graphic>
      </p:graphicFrame>
    </p:spTree>
    <p:custDataLst>
      <p:tags r:id="rId1"/>
    </p:custDataLst>
    <p:extLst>
      <p:ext uri="{BB962C8B-B14F-4D97-AF65-F5344CB8AC3E}">
        <p14:creationId xmlns:p14="http://schemas.microsoft.com/office/powerpoint/2010/main" val="3397973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p:cNvSpPr txBox="1"/>
          <p:nvPr/>
        </p:nvSpPr>
        <p:spPr>
          <a:xfrm>
            <a:off x="323528" y="116632"/>
            <a:ext cx="7414915" cy="400110"/>
          </a:xfrm>
          <a:prstGeom prst="rect">
            <a:avLst/>
          </a:prstGeom>
          <a:noFill/>
        </p:spPr>
        <p:txBody>
          <a:bodyPr wrap="none" rtlCol="0">
            <a:spAutoFit/>
          </a:bodyPr>
          <a:lstStyle/>
          <a:p>
            <a:r>
              <a:rPr lang="nb-NO" sz="2000" dirty="0" smtClean="0">
                <a:solidFill>
                  <a:prstClr val="black"/>
                </a:solidFill>
                <a:latin typeface="Trebuchet MS" pitchFamily="34" charset="0"/>
              </a:rPr>
              <a:t>Trivselselementer –   </a:t>
            </a:r>
            <a:r>
              <a:rPr lang="nb-NO" sz="1200" dirty="0" smtClean="0">
                <a:solidFill>
                  <a:prstClr val="black"/>
                </a:solidFill>
                <a:latin typeface="Trebuchet MS" pitchFamily="34" charset="0"/>
              </a:rPr>
              <a:t>Hvilken betydning har faktorene nedenfor for din trivsel som student?</a:t>
            </a:r>
            <a:endParaRPr lang="nb-NO" sz="2400" dirty="0">
              <a:solidFill>
                <a:prstClr val="black"/>
              </a:solidFill>
              <a:latin typeface="Trebuchet MS" pitchFamily="34" charset="0"/>
            </a:endParaRPr>
          </a:p>
        </p:txBody>
      </p:sp>
      <p:graphicFrame>
        <p:nvGraphicFramePr>
          <p:cNvPr id="2" name="Diagram 1"/>
          <p:cNvGraphicFramePr/>
          <p:nvPr>
            <p:extLst>
              <p:ext uri="{D42A27DB-BD31-4B8C-83A1-F6EECF244321}">
                <p14:modId xmlns:p14="http://schemas.microsoft.com/office/powerpoint/2010/main" val="1840770519"/>
              </p:ext>
            </p:extLst>
          </p:nvPr>
        </p:nvGraphicFramePr>
        <p:xfrm>
          <a:off x="107504" y="578297"/>
          <a:ext cx="7200800" cy="5947047"/>
        </p:xfrm>
        <a:graphic>
          <a:graphicData uri="http://schemas.openxmlformats.org/drawingml/2006/chart">
            <c:chart xmlns:c="http://schemas.openxmlformats.org/drawingml/2006/chart" xmlns:r="http://schemas.openxmlformats.org/officeDocument/2006/relationships" r:id="rId3"/>
          </a:graphicData>
        </a:graphic>
      </p:graphicFrame>
      <p:sp>
        <p:nvSpPr>
          <p:cNvPr id="4" name="TekstSylinder 3"/>
          <p:cNvSpPr txBox="1"/>
          <p:nvPr>
            <p:custDataLst>
              <p:tags r:id="rId1"/>
            </p:custDataLst>
          </p:nvPr>
        </p:nvSpPr>
        <p:spPr>
          <a:xfrm>
            <a:off x="7308305" y="1196752"/>
            <a:ext cx="1835696" cy="3485570"/>
          </a:xfrm>
          <a:prstGeom prst="rect">
            <a:avLst/>
          </a:prstGeom>
          <a:noFill/>
        </p:spPr>
        <p:txBody>
          <a:bodyPr vert="horz" wrap="square" rtlCol="0">
            <a:spAutoFit/>
          </a:bodyPr>
          <a:lstStyle/>
          <a:p>
            <a:pPr marL="171450" indent="-171450">
              <a:lnSpc>
                <a:spcPct val="150000"/>
              </a:lnSpc>
              <a:spcBef>
                <a:spcPct val="0"/>
              </a:spcBef>
              <a:spcAft>
                <a:spcPct val="0"/>
              </a:spcAft>
              <a:buFont typeface="Arial" pitchFamily="34" charset="0"/>
              <a:buChar char="•"/>
            </a:pPr>
            <a:r>
              <a:rPr lang="nb-NO" sz="1050" dirty="0" smtClean="0">
                <a:solidFill>
                  <a:srgbClr val="000000"/>
                </a:solidFill>
                <a:latin typeface="Arial"/>
              </a:rPr>
              <a:t>Studentene er spurt om betydningen av ulike faktorer for deres trivsel som studenter. Her er de rangert etter andelen som sier at de har positiv betydning.</a:t>
            </a:r>
          </a:p>
          <a:p>
            <a:pPr marL="171450" indent="-171450">
              <a:lnSpc>
                <a:spcPct val="150000"/>
              </a:lnSpc>
              <a:spcBef>
                <a:spcPct val="0"/>
              </a:spcBef>
              <a:spcAft>
                <a:spcPct val="0"/>
              </a:spcAft>
              <a:buFont typeface="Arial" pitchFamily="34" charset="0"/>
              <a:buChar char="•"/>
            </a:pPr>
            <a:r>
              <a:rPr lang="nb-NO" sz="1050" dirty="0" smtClean="0">
                <a:solidFill>
                  <a:srgbClr val="000000"/>
                </a:solidFill>
                <a:latin typeface="Arial"/>
              </a:rPr>
              <a:t>Oversikten bekrefter den store betydningen av sosiale forhold, slik det også framkommer i helse- og trivselsundersøkelser blant studenter. </a:t>
            </a:r>
            <a:endParaRPr lang="nb-NO" sz="1050" dirty="0">
              <a:solidFill>
                <a:srgbClr val="000000"/>
              </a:solidFill>
              <a:latin typeface="Arial"/>
            </a:endParaRPr>
          </a:p>
        </p:txBody>
      </p:sp>
    </p:spTree>
    <p:extLst>
      <p:ext uri="{BB962C8B-B14F-4D97-AF65-F5344CB8AC3E}">
        <p14:creationId xmlns:p14="http://schemas.microsoft.com/office/powerpoint/2010/main" val="25589042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custDataLst>
              <p:tags r:id="rId2"/>
            </p:custDataLst>
          </p:nvPr>
        </p:nvSpPr>
        <p:spPr>
          <a:xfrm>
            <a:off x="396000" y="116632"/>
            <a:ext cx="8384400" cy="369332"/>
          </a:xfrm>
        </p:spPr>
        <p:txBody>
          <a:bodyPr/>
          <a:lstStyle/>
          <a:p>
            <a:r>
              <a:rPr lang="nb-NO" sz="1800" dirty="0" smtClean="0"/>
              <a:t>Trivselselementer</a:t>
            </a:r>
            <a:endParaRPr lang="nb-NO" dirty="0"/>
          </a:p>
        </p:txBody>
      </p:sp>
      <p:sp>
        <p:nvSpPr>
          <p:cNvPr id="5" name="TekstSylinder 4"/>
          <p:cNvSpPr txBox="1"/>
          <p:nvPr>
            <p:custDataLst>
              <p:tags r:id="rId3"/>
            </p:custDataLst>
          </p:nvPr>
        </p:nvSpPr>
        <p:spPr>
          <a:xfrm>
            <a:off x="6019753" y="116632"/>
            <a:ext cx="3088751" cy="3416320"/>
          </a:xfrm>
          <a:prstGeom prst="rect">
            <a:avLst/>
          </a:prstGeom>
          <a:noFill/>
        </p:spPr>
        <p:txBody>
          <a:bodyPr vert="horz" wrap="square" rtlCol="0">
            <a:spAutoFit/>
          </a:bodyPr>
          <a:lstStyle/>
          <a:p>
            <a:pPr marL="171450" indent="-171450">
              <a:lnSpc>
                <a:spcPct val="150000"/>
              </a:lnSpc>
              <a:spcBef>
                <a:spcPct val="0"/>
              </a:spcBef>
              <a:spcAft>
                <a:spcPct val="0"/>
              </a:spcAft>
              <a:buFont typeface="Arial" pitchFamily="34" charset="0"/>
              <a:buChar char="•"/>
            </a:pPr>
            <a:r>
              <a:rPr lang="nb-NO" sz="1200" dirty="0" smtClean="0">
                <a:solidFill>
                  <a:srgbClr val="000000"/>
                </a:solidFill>
                <a:latin typeface="Arial"/>
              </a:rPr>
              <a:t>Her er betydningen av trivselsforholdene presentert som gjennomsnitt på 0 – 100 skala (stor positiv betydning=100, positiv betydning=75, verken/eller=50, negativ betydning=25, stor negativ betydning=0).</a:t>
            </a:r>
          </a:p>
          <a:p>
            <a:pPr marL="171450" indent="-171450">
              <a:lnSpc>
                <a:spcPct val="150000"/>
              </a:lnSpc>
              <a:spcBef>
                <a:spcPct val="0"/>
              </a:spcBef>
              <a:spcAft>
                <a:spcPct val="0"/>
              </a:spcAft>
              <a:buFont typeface="Arial" pitchFamily="34" charset="0"/>
              <a:buChar char="•"/>
            </a:pPr>
            <a:r>
              <a:rPr lang="nb-NO" sz="1200" dirty="0" smtClean="0">
                <a:solidFill>
                  <a:srgbClr val="000000"/>
                </a:solidFill>
                <a:latin typeface="Arial"/>
              </a:rPr>
              <a:t>Som vist i tabellen nedenfor er det få som svarer Vet ikke/ikke relevant på disse spørsmålene, og de er holdt utenfor beregningsgrunnlaget.</a:t>
            </a:r>
          </a:p>
          <a:p>
            <a:pPr marL="171450" indent="-171450">
              <a:lnSpc>
                <a:spcPct val="150000"/>
              </a:lnSpc>
              <a:spcBef>
                <a:spcPct val="0"/>
              </a:spcBef>
              <a:spcAft>
                <a:spcPct val="0"/>
              </a:spcAft>
              <a:buFont typeface="Arial" pitchFamily="34" charset="0"/>
              <a:buChar char="•"/>
            </a:pPr>
            <a:endParaRPr lang="nb-NO" sz="1200" dirty="0" smtClean="0">
              <a:solidFill>
                <a:srgbClr val="000000"/>
              </a:solidFill>
              <a:latin typeface="Arial"/>
            </a:endParaRPr>
          </a:p>
          <a:p>
            <a:pPr marL="171450" indent="-171450">
              <a:lnSpc>
                <a:spcPct val="150000"/>
              </a:lnSpc>
              <a:spcBef>
                <a:spcPct val="0"/>
              </a:spcBef>
              <a:spcAft>
                <a:spcPct val="0"/>
              </a:spcAft>
              <a:buFont typeface="Arial" pitchFamily="34" charset="0"/>
              <a:buChar char="•"/>
            </a:pPr>
            <a:endParaRPr lang="nb-NO" sz="1200" dirty="0">
              <a:solidFill>
                <a:srgbClr val="000000"/>
              </a:solidFill>
              <a:latin typeface="Arial"/>
            </a:endParaRPr>
          </a:p>
        </p:txBody>
      </p:sp>
      <p:pic>
        <p:nvPicPr>
          <p:cNvPr id="1025"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69124" y="3140968"/>
            <a:ext cx="2019300" cy="286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Diagram 6"/>
          <p:cNvGraphicFramePr/>
          <p:nvPr>
            <p:extLst>
              <p:ext uri="{D42A27DB-BD31-4B8C-83A1-F6EECF244321}">
                <p14:modId xmlns:p14="http://schemas.microsoft.com/office/powerpoint/2010/main" val="3394997561"/>
              </p:ext>
            </p:extLst>
          </p:nvPr>
        </p:nvGraphicFramePr>
        <p:xfrm>
          <a:off x="300190" y="588032"/>
          <a:ext cx="5681040" cy="5472608"/>
        </p:xfrm>
        <a:graphic>
          <a:graphicData uri="http://schemas.openxmlformats.org/drawingml/2006/chart">
            <c:chart xmlns:c="http://schemas.openxmlformats.org/drawingml/2006/chart" xmlns:r="http://schemas.openxmlformats.org/officeDocument/2006/relationships" r:id="rId7"/>
          </a:graphicData>
        </a:graphic>
      </p:graphicFrame>
    </p:spTree>
    <p:custDataLst>
      <p:tags r:id="rId1"/>
    </p:custDataLst>
    <p:extLst>
      <p:ext uri="{BB962C8B-B14F-4D97-AF65-F5344CB8AC3E}">
        <p14:creationId xmlns:p14="http://schemas.microsoft.com/office/powerpoint/2010/main" val="16737378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p:cNvSpPr txBox="1"/>
          <p:nvPr/>
        </p:nvSpPr>
        <p:spPr>
          <a:xfrm>
            <a:off x="323528" y="116632"/>
            <a:ext cx="7904985" cy="369332"/>
          </a:xfrm>
          <a:prstGeom prst="rect">
            <a:avLst/>
          </a:prstGeom>
          <a:noFill/>
        </p:spPr>
        <p:txBody>
          <a:bodyPr wrap="none" rtlCol="0">
            <a:spAutoFit/>
          </a:bodyPr>
          <a:lstStyle/>
          <a:p>
            <a:r>
              <a:rPr lang="nb-NO" dirty="0" smtClean="0">
                <a:solidFill>
                  <a:prstClr val="black"/>
                </a:solidFill>
                <a:latin typeface="Trebuchet MS" pitchFamily="34" charset="0"/>
              </a:rPr>
              <a:t>Trivselselementer avhengig av generell trivsel ved utdanningsinstitusjonen</a:t>
            </a:r>
            <a:endParaRPr lang="nb-NO" sz="2000" dirty="0">
              <a:solidFill>
                <a:prstClr val="black"/>
              </a:solidFill>
              <a:latin typeface="Trebuchet MS" pitchFamily="34" charset="0"/>
            </a:endParaRPr>
          </a:p>
        </p:txBody>
      </p:sp>
      <p:graphicFrame>
        <p:nvGraphicFramePr>
          <p:cNvPr id="2" name="Diagram 1"/>
          <p:cNvGraphicFramePr/>
          <p:nvPr>
            <p:extLst>
              <p:ext uri="{D42A27DB-BD31-4B8C-83A1-F6EECF244321}">
                <p14:modId xmlns:p14="http://schemas.microsoft.com/office/powerpoint/2010/main" val="2765763346"/>
              </p:ext>
            </p:extLst>
          </p:nvPr>
        </p:nvGraphicFramePr>
        <p:xfrm>
          <a:off x="107504" y="578297"/>
          <a:ext cx="8424936" cy="5947047"/>
        </p:xfrm>
        <a:graphic>
          <a:graphicData uri="http://schemas.openxmlformats.org/drawingml/2006/chart">
            <c:chart xmlns:c="http://schemas.openxmlformats.org/drawingml/2006/chart" xmlns:r="http://schemas.openxmlformats.org/officeDocument/2006/relationships" r:id="rId4"/>
          </a:graphicData>
        </a:graphic>
      </p:graphicFrame>
      <p:sp>
        <p:nvSpPr>
          <p:cNvPr id="4" name="TekstSylinder 3"/>
          <p:cNvSpPr txBox="1"/>
          <p:nvPr>
            <p:custDataLst>
              <p:tags r:id="rId1"/>
            </p:custDataLst>
          </p:nvPr>
        </p:nvSpPr>
        <p:spPr>
          <a:xfrm>
            <a:off x="1043608" y="3429000"/>
            <a:ext cx="7308305" cy="1304203"/>
          </a:xfrm>
          <a:prstGeom prst="rect">
            <a:avLst/>
          </a:prstGeom>
          <a:solidFill>
            <a:schemeClr val="bg1"/>
          </a:solidFill>
        </p:spPr>
        <p:txBody>
          <a:bodyPr vert="horz" wrap="square" rtlCol="0">
            <a:spAutoFit/>
          </a:bodyPr>
          <a:lstStyle/>
          <a:p>
            <a:pPr marL="171450" indent="-171450">
              <a:lnSpc>
                <a:spcPct val="150000"/>
              </a:lnSpc>
              <a:spcBef>
                <a:spcPct val="0"/>
              </a:spcBef>
              <a:spcAft>
                <a:spcPct val="0"/>
              </a:spcAft>
              <a:buFont typeface="Arial" pitchFamily="34" charset="0"/>
              <a:buChar char="•"/>
            </a:pPr>
            <a:r>
              <a:rPr lang="nb-NO" sz="1050" dirty="0" smtClean="0">
                <a:solidFill>
                  <a:srgbClr val="000000"/>
                </a:solidFill>
                <a:latin typeface="Arial"/>
              </a:rPr>
              <a:t>Figuren viser betydningen av trivselselementer avhengig av hvor godt de generelt trives ved utdanningsinstitusjonen. </a:t>
            </a:r>
            <a:r>
              <a:rPr lang="nb-NO" sz="1050" dirty="0" err="1" smtClean="0">
                <a:solidFill>
                  <a:srgbClr val="000000"/>
                </a:solidFill>
                <a:latin typeface="Arial"/>
              </a:rPr>
              <a:t>Skalagjennomsnittene</a:t>
            </a:r>
            <a:r>
              <a:rPr lang="nb-NO" sz="1050" dirty="0" smtClean="0">
                <a:solidFill>
                  <a:srgbClr val="000000"/>
                </a:solidFill>
                <a:latin typeface="Arial"/>
              </a:rPr>
              <a:t> er rangert synkende etter avstanden mellom de som generelt trives meget godt og de som generelt trives dårlig. Dette gir en indikasjon på hva som bidrar mest til hhv. trivsel og mistrivsel ved lærestedet.</a:t>
            </a:r>
          </a:p>
          <a:p>
            <a:pPr marL="171450" indent="-171450">
              <a:lnSpc>
                <a:spcPct val="150000"/>
              </a:lnSpc>
              <a:spcBef>
                <a:spcPct val="0"/>
              </a:spcBef>
              <a:spcAft>
                <a:spcPct val="0"/>
              </a:spcAft>
              <a:buFont typeface="Arial" pitchFamily="34" charset="0"/>
              <a:buChar char="•"/>
            </a:pPr>
            <a:r>
              <a:rPr lang="nb-NO" sz="1050" dirty="0" smtClean="0">
                <a:solidFill>
                  <a:srgbClr val="000000"/>
                </a:solidFill>
                <a:latin typeface="Arial"/>
              </a:rPr>
              <a:t>Studenter som trives dårlig tilskriver i liten grad undervisningskvalitet, egen psykisk helse og det sosiale miljøet noen positiv betydning, sammenlignet med de som generelt trives godt. </a:t>
            </a:r>
            <a:endParaRPr lang="nb-NO" sz="1050" dirty="0">
              <a:solidFill>
                <a:srgbClr val="000000"/>
              </a:solidFill>
              <a:latin typeface="Arial"/>
            </a:endParaRPr>
          </a:p>
        </p:txBody>
      </p:sp>
      <p:sp>
        <p:nvSpPr>
          <p:cNvPr id="6" name="TekstSylinder 5"/>
          <p:cNvSpPr txBox="1"/>
          <p:nvPr>
            <p:custDataLst>
              <p:tags r:id="rId2"/>
            </p:custDataLst>
          </p:nvPr>
        </p:nvSpPr>
        <p:spPr>
          <a:xfrm>
            <a:off x="6804248" y="620688"/>
            <a:ext cx="1785991" cy="246221"/>
          </a:xfrm>
          <a:prstGeom prst="rect">
            <a:avLst/>
          </a:prstGeom>
          <a:noFill/>
        </p:spPr>
        <p:txBody>
          <a:bodyPr vert="horz" wrap="square" rtlCol="0">
            <a:spAutoFit/>
          </a:bodyPr>
          <a:lstStyle/>
          <a:p>
            <a:pPr>
              <a:spcBef>
                <a:spcPct val="0"/>
              </a:spcBef>
              <a:spcAft>
                <a:spcPct val="0"/>
              </a:spcAft>
            </a:pPr>
            <a:r>
              <a:rPr lang="nb-NO" sz="1000" dirty="0" err="1" smtClean="0">
                <a:solidFill>
                  <a:schemeClr val="bg1">
                    <a:lumMod val="65000"/>
                  </a:schemeClr>
                </a:solidFill>
                <a:latin typeface="Arial"/>
              </a:rPr>
              <a:t>Skalagjennomsnitt</a:t>
            </a:r>
            <a:r>
              <a:rPr lang="nb-NO" sz="1000" dirty="0" smtClean="0">
                <a:solidFill>
                  <a:schemeClr val="bg1">
                    <a:lumMod val="65000"/>
                  </a:schemeClr>
                </a:solidFill>
                <a:latin typeface="Arial"/>
              </a:rPr>
              <a:t> 0 - 100</a:t>
            </a:r>
            <a:endParaRPr lang="nb-NO" sz="1000" dirty="0">
              <a:solidFill>
                <a:schemeClr val="bg1">
                  <a:lumMod val="65000"/>
                </a:schemeClr>
              </a:solidFill>
              <a:latin typeface="Arial"/>
            </a:endParaRPr>
          </a:p>
        </p:txBody>
      </p:sp>
    </p:spTree>
    <p:extLst>
      <p:ext uri="{BB962C8B-B14F-4D97-AF65-F5344CB8AC3E}">
        <p14:creationId xmlns:p14="http://schemas.microsoft.com/office/powerpoint/2010/main" val="33998328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Sylinder 4"/>
          <p:cNvSpPr txBox="1"/>
          <p:nvPr>
            <p:custDataLst>
              <p:tags r:id="rId2"/>
            </p:custDataLst>
          </p:nvPr>
        </p:nvSpPr>
        <p:spPr>
          <a:xfrm>
            <a:off x="539552" y="836712"/>
            <a:ext cx="7988097" cy="2062103"/>
          </a:xfrm>
          <a:prstGeom prst="rect">
            <a:avLst/>
          </a:prstGeom>
          <a:noFill/>
        </p:spPr>
        <p:txBody>
          <a:bodyPr vert="horz" wrap="square" rtlCol="0">
            <a:spAutoFit/>
          </a:bodyPr>
          <a:lstStyle/>
          <a:p>
            <a:pPr marL="285750" lvl="1" indent="-285750">
              <a:lnSpc>
                <a:spcPct val="200000"/>
              </a:lnSpc>
              <a:spcAft>
                <a:spcPts val="600"/>
              </a:spcAft>
              <a:buClr>
                <a:srgbClr val="000000"/>
              </a:buClr>
              <a:buSzPct val="100000"/>
              <a:buBlip>
                <a:blip r:embed="rId5"/>
              </a:buBlip>
            </a:pPr>
            <a:r>
              <a:rPr lang="nb-NO" sz="1600" dirty="0" smtClean="0">
                <a:solidFill>
                  <a:srgbClr val="000000"/>
                </a:solidFill>
              </a:rPr>
              <a:t>De neste sidene viser betydningen av trivselselementer blant studentene på de deltakende lærestedene, samt i undergrupper på NTNU. Dette er vist i form av </a:t>
            </a:r>
            <a:r>
              <a:rPr lang="nb-NO" sz="1600" dirty="0" err="1" smtClean="0">
                <a:solidFill>
                  <a:srgbClr val="000000"/>
                </a:solidFill>
              </a:rPr>
              <a:t>skalagjennomsnitt</a:t>
            </a:r>
            <a:r>
              <a:rPr lang="nb-NO" sz="1600" dirty="0" smtClean="0">
                <a:solidFill>
                  <a:srgbClr val="000000"/>
                </a:solidFill>
              </a:rPr>
              <a:t> 0 – 100, og gir en oversikt over likheter og forskjeller mellom gruppene på de enkelte trivselsfaktorene. </a:t>
            </a:r>
            <a:endParaRPr lang="nb-NO" sz="1600" dirty="0">
              <a:solidFill>
                <a:srgbClr val="000000"/>
              </a:solidFill>
            </a:endParaRPr>
          </a:p>
        </p:txBody>
      </p:sp>
    </p:spTree>
    <p:custDataLst>
      <p:tags r:id="rId1"/>
    </p:custDataLst>
    <p:extLst>
      <p:ext uri="{BB962C8B-B14F-4D97-AF65-F5344CB8AC3E}">
        <p14:creationId xmlns:p14="http://schemas.microsoft.com/office/powerpoint/2010/main" val="33425334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custDataLst>
              <p:tags r:id="rId2"/>
            </p:custDataLst>
          </p:nvPr>
        </p:nvSpPr>
        <p:spPr>
          <a:xfrm>
            <a:off x="396000" y="190800"/>
            <a:ext cx="8384400" cy="369332"/>
          </a:xfrm>
        </p:spPr>
        <p:txBody>
          <a:bodyPr/>
          <a:lstStyle/>
          <a:p>
            <a:r>
              <a:rPr lang="nb-NO" sz="1800" dirty="0" smtClean="0"/>
              <a:t>Det sosiale miljøet</a:t>
            </a:r>
            <a:endParaRPr lang="nb-NO" sz="1800" dirty="0"/>
          </a:p>
        </p:txBody>
      </p:sp>
      <p:sp>
        <p:nvSpPr>
          <p:cNvPr id="11" name="Rektangel 10"/>
          <p:cNvSpPr/>
          <p:nvPr/>
        </p:nvSpPr>
        <p:spPr>
          <a:xfrm>
            <a:off x="4139952" y="5971346"/>
            <a:ext cx="2880320" cy="553998"/>
          </a:xfrm>
          <a:prstGeom prst="rect">
            <a:avLst/>
          </a:prstGeom>
        </p:spPr>
        <p:txBody>
          <a:bodyPr wrap="square">
            <a:spAutoFit/>
          </a:bodyPr>
          <a:lstStyle/>
          <a:p>
            <a:r>
              <a:rPr lang="nb-NO" sz="600" dirty="0" smtClean="0"/>
              <a:t>Bachelor = Bachelor-, profesjons- eller lærerutdanning (3 eller 4 år)</a:t>
            </a:r>
            <a:endParaRPr lang="nb-NO" sz="600" dirty="0"/>
          </a:p>
          <a:p>
            <a:r>
              <a:rPr lang="nb-NO" sz="600" dirty="0"/>
              <a:t>Int. M./prof</a:t>
            </a:r>
            <a:r>
              <a:rPr lang="nb-NO" sz="600" dirty="0" smtClean="0"/>
              <a:t>. = Integrert masterprogram eller profesjonsutdanning (5 eller 6 år)</a:t>
            </a:r>
            <a:endParaRPr lang="nb-NO" sz="600" dirty="0"/>
          </a:p>
          <a:p>
            <a:r>
              <a:rPr lang="nb-NO" sz="600" dirty="0" smtClean="0"/>
              <a:t>Master = Masterprogram (2 eller 1 ½ år)</a:t>
            </a:r>
            <a:r>
              <a:rPr lang="nb-NO" sz="600" dirty="0"/>
              <a:t>	</a:t>
            </a:r>
          </a:p>
          <a:p>
            <a:r>
              <a:rPr lang="nb-NO" sz="600" dirty="0"/>
              <a:t>Annet = </a:t>
            </a:r>
            <a:r>
              <a:rPr lang="nb-NO" sz="600" dirty="0" smtClean="0"/>
              <a:t>Årsstudium/årsenhet</a:t>
            </a:r>
            <a:r>
              <a:rPr lang="nb-NO" sz="600" dirty="0"/>
              <a:t>, Enkeltemne, Høgskolekandidatutdanning (2 år), </a:t>
            </a:r>
            <a:r>
              <a:rPr lang="nb-NO" sz="600" dirty="0" smtClean="0"/>
              <a:t>Utvekslingsprogram (1/2 år eller mer), Praktisk-pedagogisk utdanning (1 år)</a:t>
            </a:r>
            <a:endParaRPr lang="nb-NO" sz="600" dirty="0"/>
          </a:p>
        </p:txBody>
      </p:sp>
      <p:graphicFrame>
        <p:nvGraphicFramePr>
          <p:cNvPr id="13" name="Diagram 12"/>
          <p:cNvGraphicFramePr/>
          <p:nvPr>
            <p:extLst>
              <p:ext uri="{D42A27DB-BD31-4B8C-83A1-F6EECF244321}">
                <p14:modId xmlns:p14="http://schemas.microsoft.com/office/powerpoint/2010/main" val="2835172287"/>
              </p:ext>
            </p:extLst>
          </p:nvPr>
        </p:nvGraphicFramePr>
        <p:xfrm>
          <a:off x="395536" y="1052736"/>
          <a:ext cx="4248472" cy="460851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Diagram 13"/>
          <p:cNvGraphicFramePr/>
          <p:nvPr>
            <p:extLst>
              <p:ext uri="{D42A27DB-BD31-4B8C-83A1-F6EECF244321}">
                <p14:modId xmlns:p14="http://schemas.microsoft.com/office/powerpoint/2010/main" val="282075364"/>
              </p:ext>
            </p:extLst>
          </p:nvPr>
        </p:nvGraphicFramePr>
        <p:xfrm>
          <a:off x="4572000" y="116632"/>
          <a:ext cx="4381501" cy="5854714"/>
        </p:xfrm>
        <a:graphic>
          <a:graphicData uri="http://schemas.openxmlformats.org/drawingml/2006/chart">
            <c:chart xmlns:c="http://schemas.openxmlformats.org/drawingml/2006/chart" xmlns:r="http://schemas.openxmlformats.org/officeDocument/2006/relationships" r:id="rId6"/>
          </a:graphicData>
        </a:graphic>
      </p:graphicFrame>
    </p:spTree>
    <p:custDataLst>
      <p:tags r:id="rId1"/>
    </p:custDataLst>
    <p:extLst>
      <p:ext uri="{BB962C8B-B14F-4D97-AF65-F5344CB8AC3E}">
        <p14:creationId xmlns:p14="http://schemas.microsoft.com/office/powerpoint/2010/main" val="11968570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custDataLst>
              <p:tags r:id="rId2"/>
            </p:custDataLst>
          </p:nvPr>
        </p:nvSpPr>
        <p:spPr>
          <a:xfrm>
            <a:off x="396000" y="190800"/>
            <a:ext cx="8384400" cy="369332"/>
          </a:xfrm>
        </p:spPr>
        <p:txBody>
          <a:bodyPr/>
          <a:lstStyle/>
          <a:p>
            <a:r>
              <a:rPr lang="nb-NO" sz="1800" dirty="0" smtClean="0"/>
              <a:t>Boforholdene</a:t>
            </a:r>
            <a:endParaRPr lang="nb-NO" sz="1800" dirty="0"/>
          </a:p>
        </p:txBody>
      </p:sp>
      <p:graphicFrame>
        <p:nvGraphicFramePr>
          <p:cNvPr id="7" name="Diagram 6"/>
          <p:cNvGraphicFramePr/>
          <p:nvPr>
            <p:extLst>
              <p:ext uri="{D42A27DB-BD31-4B8C-83A1-F6EECF244321}">
                <p14:modId xmlns:p14="http://schemas.microsoft.com/office/powerpoint/2010/main" val="872345289"/>
              </p:ext>
            </p:extLst>
          </p:nvPr>
        </p:nvGraphicFramePr>
        <p:xfrm>
          <a:off x="395536" y="1234151"/>
          <a:ext cx="4248472" cy="464312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Diagram 10"/>
          <p:cNvGraphicFramePr/>
          <p:nvPr>
            <p:extLst>
              <p:ext uri="{D42A27DB-BD31-4B8C-83A1-F6EECF244321}">
                <p14:modId xmlns:p14="http://schemas.microsoft.com/office/powerpoint/2010/main" val="3424623233"/>
              </p:ext>
            </p:extLst>
          </p:nvPr>
        </p:nvGraphicFramePr>
        <p:xfrm>
          <a:off x="4572000" y="260648"/>
          <a:ext cx="4381501" cy="5904656"/>
        </p:xfrm>
        <a:graphic>
          <a:graphicData uri="http://schemas.openxmlformats.org/drawingml/2006/chart">
            <c:chart xmlns:c="http://schemas.openxmlformats.org/drawingml/2006/chart" xmlns:r="http://schemas.openxmlformats.org/officeDocument/2006/relationships" r:id="rId6"/>
          </a:graphicData>
        </a:graphic>
      </p:graphicFrame>
      <p:sp>
        <p:nvSpPr>
          <p:cNvPr id="12" name="Rektangel 11"/>
          <p:cNvSpPr/>
          <p:nvPr/>
        </p:nvSpPr>
        <p:spPr>
          <a:xfrm>
            <a:off x="4139952" y="5971346"/>
            <a:ext cx="2880320" cy="553998"/>
          </a:xfrm>
          <a:prstGeom prst="rect">
            <a:avLst/>
          </a:prstGeom>
        </p:spPr>
        <p:txBody>
          <a:bodyPr wrap="square">
            <a:spAutoFit/>
          </a:bodyPr>
          <a:lstStyle/>
          <a:p>
            <a:r>
              <a:rPr lang="nb-NO" sz="600" dirty="0" smtClean="0"/>
              <a:t>Bachelor = Bachelor-, profesjons- eller lærerutdanning (3 eller 4 år)</a:t>
            </a:r>
            <a:endParaRPr lang="nb-NO" sz="600" dirty="0"/>
          </a:p>
          <a:p>
            <a:r>
              <a:rPr lang="nb-NO" sz="600" dirty="0"/>
              <a:t>Int. M./prof</a:t>
            </a:r>
            <a:r>
              <a:rPr lang="nb-NO" sz="600" dirty="0" smtClean="0"/>
              <a:t>. = Integrert masterprogram eller profesjonsutdanning (5 eller 6 år)</a:t>
            </a:r>
            <a:endParaRPr lang="nb-NO" sz="600" dirty="0"/>
          </a:p>
          <a:p>
            <a:r>
              <a:rPr lang="nb-NO" sz="600" dirty="0" smtClean="0"/>
              <a:t>Master = Masterprogram (2 eller 1 ½ år)</a:t>
            </a:r>
            <a:r>
              <a:rPr lang="nb-NO" sz="600" dirty="0"/>
              <a:t>	</a:t>
            </a:r>
          </a:p>
          <a:p>
            <a:r>
              <a:rPr lang="nb-NO" sz="600" dirty="0"/>
              <a:t>Annet = </a:t>
            </a:r>
            <a:r>
              <a:rPr lang="nb-NO" sz="600" dirty="0" smtClean="0"/>
              <a:t>Årsstudium/årsenhet</a:t>
            </a:r>
            <a:r>
              <a:rPr lang="nb-NO" sz="600" dirty="0"/>
              <a:t>, Enkeltemne, Høgskolekandidatutdanning (2 år), </a:t>
            </a:r>
            <a:r>
              <a:rPr lang="nb-NO" sz="600" dirty="0" smtClean="0"/>
              <a:t>Utvekslingsprogram (1/2 år eller mer), Praktisk-pedagogisk utdanning (1 år)</a:t>
            </a:r>
            <a:endParaRPr lang="nb-NO" sz="600" dirty="0"/>
          </a:p>
        </p:txBody>
      </p:sp>
    </p:spTree>
    <p:custDataLst>
      <p:tags r:id="rId1"/>
    </p:custDataLst>
    <p:extLst>
      <p:ext uri="{BB962C8B-B14F-4D97-AF65-F5344CB8AC3E}">
        <p14:creationId xmlns:p14="http://schemas.microsoft.com/office/powerpoint/2010/main" val="41357196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custDataLst>
              <p:tags r:id="rId2"/>
            </p:custDataLst>
          </p:nvPr>
        </p:nvSpPr>
        <p:spPr>
          <a:xfrm>
            <a:off x="396000" y="190800"/>
            <a:ext cx="8384400" cy="369332"/>
          </a:xfrm>
        </p:spPr>
        <p:txBody>
          <a:bodyPr/>
          <a:lstStyle/>
          <a:p>
            <a:r>
              <a:rPr lang="nb-NO" sz="1800" dirty="0" smtClean="0"/>
              <a:t>Din personlige økonomi</a:t>
            </a:r>
            <a:endParaRPr lang="nb-NO" sz="1800" dirty="0"/>
          </a:p>
        </p:txBody>
      </p:sp>
      <p:graphicFrame>
        <p:nvGraphicFramePr>
          <p:cNvPr id="7" name="Diagram 6"/>
          <p:cNvGraphicFramePr/>
          <p:nvPr>
            <p:extLst>
              <p:ext uri="{D42A27DB-BD31-4B8C-83A1-F6EECF244321}">
                <p14:modId xmlns:p14="http://schemas.microsoft.com/office/powerpoint/2010/main" val="2701746084"/>
              </p:ext>
            </p:extLst>
          </p:nvPr>
        </p:nvGraphicFramePr>
        <p:xfrm>
          <a:off x="395536" y="1234151"/>
          <a:ext cx="4248472" cy="485914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Diagram 10"/>
          <p:cNvGraphicFramePr/>
          <p:nvPr>
            <p:extLst>
              <p:ext uri="{D42A27DB-BD31-4B8C-83A1-F6EECF244321}">
                <p14:modId xmlns:p14="http://schemas.microsoft.com/office/powerpoint/2010/main" val="4149997922"/>
              </p:ext>
            </p:extLst>
          </p:nvPr>
        </p:nvGraphicFramePr>
        <p:xfrm>
          <a:off x="4572000" y="332656"/>
          <a:ext cx="4381501" cy="5760640"/>
        </p:xfrm>
        <a:graphic>
          <a:graphicData uri="http://schemas.openxmlformats.org/drawingml/2006/chart">
            <c:chart xmlns:c="http://schemas.openxmlformats.org/drawingml/2006/chart" xmlns:r="http://schemas.openxmlformats.org/officeDocument/2006/relationships" r:id="rId6"/>
          </a:graphicData>
        </a:graphic>
      </p:graphicFrame>
      <p:sp>
        <p:nvSpPr>
          <p:cNvPr id="12" name="Rektangel 11"/>
          <p:cNvSpPr/>
          <p:nvPr/>
        </p:nvSpPr>
        <p:spPr>
          <a:xfrm>
            <a:off x="4139952" y="5971346"/>
            <a:ext cx="2880320" cy="553998"/>
          </a:xfrm>
          <a:prstGeom prst="rect">
            <a:avLst/>
          </a:prstGeom>
        </p:spPr>
        <p:txBody>
          <a:bodyPr wrap="square">
            <a:spAutoFit/>
          </a:bodyPr>
          <a:lstStyle/>
          <a:p>
            <a:r>
              <a:rPr lang="nb-NO" sz="600" dirty="0" smtClean="0"/>
              <a:t>Bachelor = Bachelor-, profesjons- eller lærerutdanning (3 eller 4 år)</a:t>
            </a:r>
            <a:endParaRPr lang="nb-NO" sz="600" dirty="0"/>
          </a:p>
          <a:p>
            <a:r>
              <a:rPr lang="nb-NO" sz="600" dirty="0"/>
              <a:t>Int. M./prof</a:t>
            </a:r>
            <a:r>
              <a:rPr lang="nb-NO" sz="600" dirty="0" smtClean="0"/>
              <a:t>. = Integrert masterprogram eller profesjonsutdanning (5 eller 6 år)</a:t>
            </a:r>
            <a:endParaRPr lang="nb-NO" sz="600" dirty="0"/>
          </a:p>
          <a:p>
            <a:r>
              <a:rPr lang="nb-NO" sz="600" dirty="0" smtClean="0"/>
              <a:t>Master = Masterprogram (2 eller 1 ½ år)</a:t>
            </a:r>
            <a:r>
              <a:rPr lang="nb-NO" sz="600" dirty="0"/>
              <a:t>	</a:t>
            </a:r>
          </a:p>
          <a:p>
            <a:r>
              <a:rPr lang="nb-NO" sz="600" dirty="0"/>
              <a:t>Annet = </a:t>
            </a:r>
            <a:r>
              <a:rPr lang="nb-NO" sz="600" dirty="0" smtClean="0"/>
              <a:t>Årsstudium/årsenhet</a:t>
            </a:r>
            <a:r>
              <a:rPr lang="nb-NO" sz="600" dirty="0"/>
              <a:t>, Enkeltemne, Høgskolekandidatutdanning (2 år), </a:t>
            </a:r>
            <a:r>
              <a:rPr lang="nb-NO" sz="600" dirty="0" smtClean="0"/>
              <a:t>Utvekslingsprogram (1/2 år eller mer), Praktisk-pedagogisk utdanning (1 år)</a:t>
            </a:r>
            <a:endParaRPr lang="nb-NO" sz="600" dirty="0"/>
          </a:p>
        </p:txBody>
      </p:sp>
    </p:spTree>
    <p:custDataLst>
      <p:tags r:id="rId1"/>
    </p:custDataLst>
    <p:extLst>
      <p:ext uri="{BB962C8B-B14F-4D97-AF65-F5344CB8AC3E}">
        <p14:creationId xmlns:p14="http://schemas.microsoft.com/office/powerpoint/2010/main" val="41357196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custDataLst>
              <p:tags r:id="rId2"/>
            </p:custDataLst>
          </p:nvPr>
        </p:nvSpPr>
        <p:spPr>
          <a:xfrm>
            <a:off x="396000" y="190800"/>
            <a:ext cx="8384400" cy="369332"/>
          </a:xfrm>
        </p:spPr>
        <p:txBody>
          <a:bodyPr/>
          <a:lstStyle/>
          <a:p>
            <a:r>
              <a:rPr lang="nb-NO" sz="1800" dirty="0" smtClean="0"/>
              <a:t>Fadderordningen</a:t>
            </a:r>
            <a:endParaRPr lang="nb-NO" sz="1800" dirty="0"/>
          </a:p>
        </p:txBody>
      </p:sp>
      <p:graphicFrame>
        <p:nvGraphicFramePr>
          <p:cNvPr id="7" name="Diagram 6"/>
          <p:cNvGraphicFramePr/>
          <p:nvPr>
            <p:extLst>
              <p:ext uri="{D42A27DB-BD31-4B8C-83A1-F6EECF244321}">
                <p14:modId xmlns:p14="http://schemas.microsoft.com/office/powerpoint/2010/main" val="1010563823"/>
              </p:ext>
            </p:extLst>
          </p:nvPr>
        </p:nvGraphicFramePr>
        <p:xfrm>
          <a:off x="395536" y="1234151"/>
          <a:ext cx="4248472" cy="471512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Diagram 10"/>
          <p:cNvGraphicFramePr/>
          <p:nvPr>
            <p:extLst>
              <p:ext uri="{D42A27DB-BD31-4B8C-83A1-F6EECF244321}">
                <p14:modId xmlns:p14="http://schemas.microsoft.com/office/powerpoint/2010/main" val="3527780685"/>
              </p:ext>
            </p:extLst>
          </p:nvPr>
        </p:nvGraphicFramePr>
        <p:xfrm>
          <a:off x="4572000" y="332656"/>
          <a:ext cx="4381501" cy="5832648"/>
        </p:xfrm>
        <a:graphic>
          <a:graphicData uri="http://schemas.openxmlformats.org/drawingml/2006/chart">
            <c:chart xmlns:c="http://schemas.openxmlformats.org/drawingml/2006/chart" xmlns:r="http://schemas.openxmlformats.org/officeDocument/2006/relationships" r:id="rId6"/>
          </a:graphicData>
        </a:graphic>
      </p:graphicFrame>
      <p:sp>
        <p:nvSpPr>
          <p:cNvPr id="12" name="Rektangel 11"/>
          <p:cNvSpPr/>
          <p:nvPr/>
        </p:nvSpPr>
        <p:spPr>
          <a:xfrm>
            <a:off x="4139952" y="5971346"/>
            <a:ext cx="2880320" cy="553998"/>
          </a:xfrm>
          <a:prstGeom prst="rect">
            <a:avLst/>
          </a:prstGeom>
        </p:spPr>
        <p:txBody>
          <a:bodyPr wrap="square">
            <a:spAutoFit/>
          </a:bodyPr>
          <a:lstStyle/>
          <a:p>
            <a:r>
              <a:rPr lang="nb-NO" sz="600" dirty="0" smtClean="0"/>
              <a:t>Bachelor = Bachelor-, profesjons- eller lærerutdanning (3 eller 4 år)</a:t>
            </a:r>
            <a:endParaRPr lang="nb-NO" sz="600" dirty="0"/>
          </a:p>
          <a:p>
            <a:r>
              <a:rPr lang="nb-NO" sz="600" dirty="0"/>
              <a:t>Int. M./prof</a:t>
            </a:r>
            <a:r>
              <a:rPr lang="nb-NO" sz="600" dirty="0" smtClean="0"/>
              <a:t>. = Integrert masterprogram eller profesjonsutdanning (5 eller 6 år)</a:t>
            </a:r>
            <a:endParaRPr lang="nb-NO" sz="600" dirty="0"/>
          </a:p>
          <a:p>
            <a:r>
              <a:rPr lang="nb-NO" sz="600" dirty="0" smtClean="0"/>
              <a:t>Master = Masterprogram (2 eller 1 ½ år)</a:t>
            </a:r>
            <a:r>
              <a:rPr lang="nb-NO" sz="600" dirty="0"/>
              <a:t>	</a:t>
            </a:r>
          </a:p>
          <a:p>
            <a:r>
              <a:rPr lang="nb-NO" sz="600" dirty="0"/>
              <a:t>Annet = </a:t>
            </a:r>
            <a:r>
              <a:rPr lang="nb-NO" sz="600" dirty="0" smtClean="0"/>
              <a:t>Årsstudium/årsenhet</a:t>
            </a:r>
            <a:r>
              <a:rPr lang="nb-NO" sz="600" dirty="0"/>
              <a:t>, Enkeltemne, Høgskolekandidatutdanning (2 år), </a:t>
            </a:r>
            <a:r>
              <a:rPr lang="nb-NO" sz="600" dirty="0" smtClean="0"/>
              <a:t>Utvekslingsprogram (1/2 år eller mer), Praktisk-pedagogisk utdanning (1 år)</a:t>
            </a:r>
            <a:endParaRPr lang="nb-NO" sz="600" dirty="0"/>
          </a:p>
        </p:txBody>
      </p:sp>
    </p:spTree>
    <p:custDataLst>
      <p:tags r:id="rId1"/>
    </p:custDataLst>
    <p:extLst>
      <p:ext uri="{BB962C8B-B14F-4D97-AF65-F5344CB8AC3E}">
        <p14:creationId xmlns:p14="http://schemas.microsoft.com/office/powerpoint/2010/main" val="41357196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custDataLst>
              <p:tags r:id="rId2"/>
            </p:custDataLst>
          </p:nvPr>
        </p:nvSpPr>
        <p:spPr>
          <a:xfrm>
            <a:off x="396000" y="190800"/>
            <a:ext cx="8384400" cy="369332"/>
          </a:xfrm>
        </p:spPr>
        <p:txBody>
          <a:bodyPr/>
          <a:lstStyle/>
          <a:p>
            <a:r>
              <a:rPr lang="nb-NO" sz="1800" dirty="0" smtClean="0"/>
              <a:t>Festkulturen blant studentene</a:t>
            </a:r>
            <a:endParaRPr lang="nb-NO" sz="1800" dirty="0"/>
          </a:p>
        </p:txBody>
      </p:sp>
      <p:graphicFrame>
        <p:nvGraphicFramePr>
          <p:cNvPr id="7" name="Diagram 6"/>
          <p:cNvGraphicFramePr/>
          <p:nvPr>
            <p:extLst>
              <p:ext uri="{D42A27DB-BD31-4B8C-83A1-F6EECF244321}">
                <p14:modId xmlns:p14="http://schemas.microsoft.com/office/powerpoint/2010/main" val="4069886194"/>
              </p:ext>
            </p:extLst>
          </p:nvPr>
        </p:nvGraphicFramePr>
        <p:xfrm>
          <a:off x="395536" y="620689"/>
          <a:ext cx="4248472" cy="532859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Diagram 10"/>
          <p:cNvGraphicFramePr/>
          <p:nvPr>
            <p:extLst>
              <p:ext uri="{D42A27DB-BD31-4B8C-83A1-F6EECF244321}">
                <p14:modId xmlns:p14="http://schemas.microsoft.com/office/powerpoint/2010/main" val="3105276833"/>
              </p:ext>
            </p:extLst>
          </p:nvPr>
        </p:nvGraphicFramePr>
        <p:xfrm>
          <a:off x="4572000" y="260648"/>
          <a:ext cx="4381501" cy="5904656"/>
        </p:xfrm>
        <a:graphic>
          <a:graphicData uri="http://schemas.openxmlformats.org/drawingml/2006/chart">
            <c:chart xmlns:c="http://schemas.openxmlformats.org/drawingml/2006/chart" xmlns:r="http://schemas.openxmlformats.org/officeDocument/2006/relationships" r:id="rId6"/>
          </a:graphicData>
        </a:graphic>
      </p:graphicFrame>
      <p:sp>
        <p:nvSpPr>
          <p:cNvPr id="12" name="Rektangel 11"/>
          <p:cNvSpPr/>
          <p:nvPr/>
        </p:nvSpPr>
        <p:spPr>
          <a:xfrm>
            <a:off x="4139952" y="5971346"/>
            <a:ext cx="2880320" cy="553998"/>
          </a:xfrm>
          <a:prstGeom prst="rect">
            <a:avLst/>
          </a:prstGeom>
        </p:spPr>
        <p:txBody>
          <a:bodyPr wrap="square">
            <a:spAutoFit/>
          </a:bodyPr>
          <a:lstStyle/>
          <a:p>
            <a:r>
              <a:rPr lang="nb-NO" sz="600" dirty="0" smtClean="0"/>
              <a:t>Bachelor = Bachelor-, profesjons- eller lærerutdanning (3 eller 4 år)</a:t>
            </a:r>
            <a:endParaRPr lang="nb-NO" sz="600" dirty="0"/>
          </a:p>
          <a:p>
            <a:r>
              <a:rPr lang="nb-NO" sz="600" dirty="0"/>
              <a:t>Int. M./prof</a:t>
            </a:r>
            <a:r>
              <a:rPr lang="nb-NO" sz="600" dirty="0" smtClean="0"/>
              <a:t>. = Integrert masterprogram eller profesjonsutdanning (5 eller 6 år)</a:t>
            </a:r>
            <a:endParaRPr lang="nb-NO" sz="600" dirty="0"/>
          </a:p>
          <a:p>
            <a:r>
              <a:rPr lang="nb-NO" sz="600" dirty="0" smtClean="0"/>
              <a:t>Master = Masterprogram (2 eller 1 ½ år)</a:t>
            </a:r>
            <a:r>
              <a:rPr lang="nb-NO" sz="600" dirty="0"/>
              <a:t>	</a:t>
            </a:r>
          </a:p>
          <a:p>
            <a:r>
              <a:rPr lang="nb-NO" sz="600" dirty="0"/>
              <a:t>Annet = </a:t>
            </a:r>
            <a:r>
              <a:rPr lang="nb-NO" sz="600" dirty="0" smtClean="0"/>
              <a:t>Årsstudium/årsenhet</a:t>
            </a:r>
            <a:r>
              <a:rPr lang="nb-NO" sz="600" dirty="0"/>
              <a:t>, Enkeltemne, Høgskolekandidatutdanning (2 år), </a:t>
            </a:r>
            <a:r>
              <a:rPr lang="nb-NO" sz="600" dirty="0" smtClean="0"/>
              <a:t>Utvekslingsprogram (1/2 år eller mer), Praktisk-pedagogisk utdanning (1 år)</a:t>
            </a:r>
            <a:endParaRPr lang="nb-NO" sz="600" dirty="0"/>
          </a:p>
        </p:txBody>
      </p:sp>
    </p:spTree>
    <p:custDataLst>
      <p:tags r:id="rId1"/>
    </p:custDataLst>
    <p:extLst>
      <p:ext uri="{BB962C8B-B14F-4D97-AF65-F5344CB8AC3E}">
        <p14:creationId xmlns:p14="http://schemas.microsoft.com/office/powerpoint/2010/main" val="41357196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custDataLst>
              <p:tags r:id="rId2"/>
            </p:custDataLst>
          </p:nvPr>
        </p:nvSpPr>
        <p:spPr>
          <a:xfrm>
            <a:off x="396000" y="323364"/>
            <a:ext cx="8384400" cy="369332"/>
          </a:xfrm>
        </p:spPr>
        <p:txBody>
          <a:bodyPr/>
          <a:lstStyle/>
          <a:p>
            <a:r>
              <a:rPr lang="nb-NO" sz="1800" dirty="0" smtClean="0">
                <a:solidFill>
                  <a:srgbClr val="000000"/>
                </a:solidFill>
              </a:rPr>
              <a:t>Om undersøkelsen</a:t>
            </a:r>
            <a:endParaRPr lang="nb-NO" sz="1800" dirty="0">
              <a:solidFill>
                <a:srgbClr val="000000"/>
              </a:solidFill>
            </a:endParaRPr>
          </a:p>
        </p:txBody>
      </p:sp>
      <p:sp>
        <p:nvSpPr>
          <p:cNvPr id="5" name="TekstSylinder 4"/>
          <p:cNvSpPr txBox="1"/>
          <p:nvPr>
            <p:custDataLst>
              <p:tags r:id="rId3"/>
            </p:custDataLst>
          </p:nvPr>
        </p:nvSpPr>
        <p:spPr>
          <a:xfrm>
            <a:off x="400327" y="980728"/>
            <a:ext cx="8210748" cy="4862870"/>
          </a:xfrm>
          <a:prstGeom prst="rect">
            <a:avLst/>
          </a:prstGeom>
          <a:noFill/>
        </p:spPr>
        <p:txBody>
          <a:bodyPr vert="horz" wrap="square" rtlCol="0">
            <a:spAutoFit/>
          </a:bodyPr>
          <a:lstStyle/>
          <a:p>
            <a:pPr marL="285750" lvl="1" indent="-285750">
              <a:lnSpc>
                <a:spcPct val="150000"/>
              </a:lnSpc>
              <a:spcAft>
                <a:spcPts val="600"/>
              </a:spcAft>
              <a:buClr>
                <a:srgbClr val="000000"/>
              </a:buClr>
              <a:buSzPct val="100000"/>
              <a:buBlip>
                <a:blip r:embed="rId6"/>
              </a:buBlip>
            </a:pPr>
            <a:r>
              <a:rPr lang="nb-NO" sz="1200" dirty="0" smtClean="0">
                <a:solidFill>
                  <a:srgbClr val="000000"/>
                </a:solidFill>
              </a:rPr>
              <a:t>Læringsmiljø </a:t>
            </a:r>
            <a:r>
              <a:rPr lang="nb-NO" sz="1200" dirty="0">
                <a:solidFill>
                  <a:srgbClr val="000000"/>
                </a:solidFill>
              </a:rPr>
              <a:t>er alt som virker inn på studentenes mulighet til å tilegne seg kunnskap og gjennomføre studieløpet, herunder fysisk og psykisk helse, og et naturlig fokusområde for lærestedene. </a:t>
            </a:r>
          </a:p>
          <a:p>
            <a:pPr marL="285750" lvl="1" indent="-285750">
              <a:lnSpc>
                <a:spcPct val="150000"/>
              </a:lnSpc>
              <a:spcAft>
                <a:spcPts val="600"/>
              </a:spcAft>
              <a:buClr>
                <a:srgbClr val="000000"/>
              </a:buClr>
              <a:buSzPct val="100000"/>
              <a:buBlip>
                <a:blip r:embed="rId6"/>
              </a:buBlip>
            </a:pPr>
            <a:r>
              <a:rPr lang="nb-NO" sz="1200" dirty="0">
                <a:solidFill>
                  <a:srgbClr val="000000"/>
                </a:solidFill>
              </a:rPr>
              <a:t>Undersøkelsen er gjennomført etter initiativ fra Universell, og med deltakelse av UiO, NTNU, UiS, UMB, Haraldsplass diakonale høgskole, samt høgskolene i Harstad og Nesna.</a:t>
            </a:r>
          </a:p>
          <a:p>
            <a:pPr marL="285750" lvl="1" indent="-285750">
              <a:lnSpc>
                <a:spcPct val="150000"/>
              </a:lnSpc>
              <a:spcAft>
                <a:spcPts val="600"/>
              </a:spcAft>
              <a:buClr>
                <a:srgbClr val="000000"/>
              </a:buClr>
              <a:buSzPct val="100000"/>
              <a:buBlip>
                <a:blip r:embed="rId6"/>
              </a:buBlip>
            </a:pPr>
            <a:r>
              <a:rPr lang="nb-NO" sz="1200" dirty="0">
                <a:solidFill>
                  <a:srgbClr val="000000"/>
                </a:solidFill>
              </a:rPr>
              <a:t>Undersøkelsen kartlegger hvordan studentene oppfatter sentrale deler av </a:t>
            </a:r>
            <a:r>
              <a:rPr lang="nb-NO" sz="1200" dirty="0" smtClean="0">
                <a:solidFill>
                  <a:srgbClr val="000000"/>
                </a:solidFill>
              </a:rPr>
              <a:t>læringsmiljøet.</a:t>
            </a:r>
            <a:endParaRPr lang="nb-NO" sz="1200" dirty="0">
              <a:solidFill>
                <a:srgbClr val="000000"/>
              </a:solidFill>
            </a:endParaRPr>
          </a:p>
          <a:p>
            <a:pPr marL="285750" lvl="1" indent="-285750">
              <a:lnSpc>
                <a:spcPct val="150000"/>
              </a:lnSpc>
              <a:spcAft>
                <a:spcPts val="600"/>
              </a:spcAft>
              <a:buClr>
                <a:srgbClr val="000000"/>
              </a:buClr>
              <a:buSzPct val="100000"/>
              <a:buBlip>
                <a:blip r:embed="rId6"/>
              </a:buBlip>
            </a:pPr>
            <a:r>
              <a:rPr lang="nb-NO" sz="1200" dirty="0" smtClean="0">
                <a:solidFill>
                  <a:srgbClr val="000000"/>
                </a:solidFill>
              </a:rPr>
              <a:t>Datainnsamlingen </a:t>
            </a:r>
            <a:r>
              <a:rPr lang="nb-NO" sz="1200" dirty="0">
                <a:solidFill>
                  <a:srgbClr val="000000"/>
                </a:solidFill>
              </a:rPr>
              <a:t>ble gjennomført med </a:t>
            </a:r>
            <a:r>
              <a:rPr lang="nb-NO" sz="1200" dirty="0" smtClean="0">
                <a:solidFill>
                  <a:srgbClr val="000000"/>
                </a:solidFill>
              </a:rPr>
              <a:t>totalt 8532 </a:t>
            </a:r>
            <a:r>
              <a:rPr lang="nb-NO" sz="1200" dirty="0">
                <a:solidFill>
                  <a:srgbClr val="000000"/>
                </a:solidFill>
              </a:rPr>
              <a:t>intervju på internett i perioden fra 13. mars til 22. april 2012. E-post med lenker til skjema ble sendt til 25448 studenter, fordelt på læresteder, fakultet og avdelinger. Svarandelen er 34</a:t>
            </a:r>
            <a:r>
              <a:rPr lang="nb-NO" sz="1200" dirty="0" smtClean="0">
                <a:solidFill>
                  <a:srgbClr val="000000"/>
                </a:solidFill>
              </a:rPr>
              <a:t>%. </a:t>
            </a:r>
          </a:p>
          <a:p>
            <a:pPr marL="285750" lvl="1" indent="-285750">
              <a:lnSpc>
                <a:spcPct val="150000"/>
              </a:lnSpc>
              <a:spcAft>
                <a:spcPts val="600"/>
              </a:spcAft>
              <a:buClr>
                <a:srgbClr val="000000"/>
              </a:buClr>
              <a:buSzPct val="100000"/>
              <a:buBlip>
                <a:blip r:embed="rId6"/>
              </a:buBlip>
            </a:pPr>
            <a:r>
              <a:rPr lang="nb-NO" sz="1200" dirty="0" smtClean="0">
                <a:solidFill>
                  <a:srgbClr val="000000"/>
                </a:solidFill>
              </a:rPr>
              <a:t>Undersøkelsen omfatter 1225 intervju med studenter på NTNU, der svarandelen var 30%.</a:t>
            </a:r>
            <a:endParaRPr lang="nb-NO" sz="1200" dirty="0">
              <a:solidFill>
                <a:srgbClr val="000000"/>
              </a:solidFill>
            </a:endParaRPr>
          </a:p>
          <a:p>
            <a:pPr marL="285750" lvl="1" indent="-285750">
              <a:lnSpc>
                <a:spcPct val="150000"/>
              </a:lnSpc>
              <a:spcAft>
                <a:spcPts val="600"/>
              </a:spcAft>
              <a:buClr>
                <a:srgbClr val="000000"/>
              </a:buClr>
              <a:buSzPct val="100000"/>
              <a:buBlip>
                <a:blip r:embed="rId6"/>
              </a:buBlip>
            </a:pPr>
            <a:r>
              <a:rPr lang="nb-NO" sz="1200" dirty="0" smtClean="0">
                <a:solidFill>
                  <a:srgbClr val="000000"/>
                </a:solidFill>
              </a:rPr>
              <a:t>Den foreliggende grafikkrapporten dokumenterer resultatene </a:t>
            </a:r>
            <a:r>
              <a:rPr lang="nb-NO" sz="1200" dirty="0">
                <a:solidFill>
                  <a:srgbClr val="000000"/>
                </a:solidFill>
              </a:rPr>
              <a:t>til de deltakende </a:t>
            </a:r>
            <a:r>
              <a:rPr lang="nb-NO" sz="1200" dirty="0" smtClean="0">
                <a:solidFill>
                  <a:srgbClr val="000000"/>
                </a:solidFill>
              </a:rPr>
              <a:t>lærestedene, med hovedvekt på NTNU. Hvis ikke annet er eksplisitt sagt, så gjelder resultatene NTNU (f.eks. i oversikter over resultater i undergrupper)</a:t>
            </a:r>
          </a:p>
          <a:p>
            <a:pPr marL="285750" lvl="1" indent="-285750">
              <a:lnSpc>
                <a:spcPct val="150000"/>
              </a:lnSpc>
              <a:spcAft>
                <a:spcPts val="600"/>
              </a:spcAft>
              <a:buClr>
                <a:srgbClr val="000000"/>
              </a:buClr>
              <a:buSzPct val="100000"/>
              <a:buBlip>
                <a:blip r:embed="rId6"/>
              </a:buBlip>
            </a:pPr>
            <a:r>
              <a:rPr lang="nb-NO" sz="1200" dirty="0" smtClean="0">
                <a:solidFill>
                  <a:srgbClr val="000000"/>
                </a:solidFill>
              </a:rPr>
              <a:t>Metodikken </a:t>
            </a:r>
            <a:r>
              <a:rPr lang="nb-NO" sz="1200" dirty="0">
                <a:solidFill>
                  <a:srgbClr val="000000"/>
                </a:solidFill>
              </a:rPr>
              <a:t>og </a:t>
            </a:r>
            <a:r>
              <a:rPr lang="nb-NO" sz="1200" dirty="0" smtClean="0">
                <a:solidFill>
                  <a:srgbClr val="000000"/>
                </a:solidFill>
              </a:rPr>
              <a:t>gjennomføringen er nærmere beskrevet i et eget notat om undersøkelsen.</a:t>
            </a:r>
          </a:p>
          <a:p>
            <a:pPr marL="285750" lvl="1" indent="-285750">
              <a:lnSpc>
                <a:spcPct val="150000"/>
              </a:lnSpc>
              <a:spcAft>
                <a:spcPts val="600"/>
              </a:spcAft>
              <a:buClr>
                <a:srgbClr val="000000"/>
              </a:buClr>
              <a:buSzPct val="100000"/>
              <a:buBlip>
                <a:blip r:embed="rId6"/>
              </a:buBlip>
            </a:pPr>
            <a:r>
              <a:rPr lang="nb-NO" sz="1200" dirty="0" smtClean="0">
                <a:solidFill>
                  <a:srgbClr val="000000"/>
                </a:solidFill>
              </a:rPr>
              <a:t>Ansvarlig på NTNU er Ole Kristen Solbjørg.</a:t>
            </a:r>
          </a:p>
          <a:p>
            <a:pPr marL="285750" lvl="1" indent="-285750">
              <a:lnSpc>
                <a:spcPct val="150000"/>
              </a:lnSpc>
              <a:spcAft>
                <a:spcPts val="600"/>
              </a:spcAft>
              <a:buClr>
                <a:srgbClr val="000000"/>
              </a:buClr>
              <a:buSzPct val="100000"/>
              <a:buBlip>
                <a:blip r:embed="rId6"/>
              </a:buBlip>
            </a:pPr>
            <a:r>
              <a:rPr lang="nb-NO" sz="1200" dirty="0" smtClean="0">
                <a:solidFill>
                  <a:srgbClr val="000000"/>
                </a:solidFill>
              </a:rPr>
              <a:t>Truls Nedregård er ansvarlig for gjennomføringen i TNS Gallup.</a:t>
            </a:r>
            <a:endParaRPr lang="nb-NO" sz="1200" dirty="0">
              <a:solidFill>
                <a:srgbClr val="000000"/>
              </a:solidFill>
            </a:endParaRPr>
          </a:p>
        </p:txBody>
      </p:sp>
    </p:spTree>
    <p:custDataLst>
      <p:tags r:id="rId1"/>
    </p:custDataLst>
    <p:extLst>
      <p:ext uri="{BB962C8B-B14F-4D97-AF65-F5344CB8AC3E}">
        <p14:creationId xmlns:p14="http://schemas.microsoft.com/office/powerpoint/2010/main" val="8974651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custDataLst>
              <p:tags r:id="rId2"/>
            </p:custDataLst>
          </p:nvPr>
        </p:nvSpPr>
        <p:spPr>
          <a:xfrm>
            <a:off x="396000" y="190800"/>
            <a:ext cx="8384400" cy="369332"/>
          </a:xfrm>
        </p:spPr>
        <p:txBody>
          <a:bodyPr/>
          <a:lstStyle/>
          <a:p>
            <a:r>
              <a:rPr lang="nb-NO" sz="1800" dirty="0" smtClean="0"/>
              <a:t>Kvaliteten på undervisningen</a:t>
            </a:r>
            <a:endParaRPr lang="nb-NO" sz="1800" dirty="0"/>
          </a:p>
        </p:txBody>
      </p:sp>
      <p:graphicFrame>
        <p:nvGraphicFramePr>
          <p:cNvPr id="7" name="Diagram 6"/>
          <p:cNvGraphicFramePr/>
          <p:nvPr>
            <p:extLst>
              <p:ext uri="{D42A27DB-BD31-4B8C-83A1-F6EECF244321}">
                <p14:modId xmlns:p14="http://schemas.microsoft.com/office/powerpoint/2010/main" val="3474343198"/>
              </p:ext>
            </p:extLst>
          </p:nvPr>
        </p:nvGraphicFramePr>
        <p:xfrm>
          <a:off x="395536" y="1234151"/>
          <a:ext cx="4248472" cy="464312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Diagram 10"/>
          <p:cNvGraphicFramePr/>
          <p:nvPr>
            <p:extLst>
              <p:ext uri="{D42A27DB-BD31-4B8C-83A1-F6EECF244321}">
                <p14:modId xmlns:p14="http://schemas.microsoft.com/office/powerpoint/2010/main" val="291747959"/>
              </p:ext>
            </p:extLst>
          </p:nvPr>
        </p:nvGraphicFramePr>
        <p:xfrm>
          <a:off x="4572000" y="260648"/>
          <a:ext cx="4381501" cy="5904656"/>
        </p:xfrm>
        <a:graphic>
          <a:graphicData uri="http://schemas.openxmlformats.org/drawingml/2006/chart">
            <c:chart xmlns:c="http://schemas.openxmlformats.org/drawingml/2006/chart" xmlns:r="http://schemas.openxmlformats.org/officeDocument/2006/relationships" r:id="rId6"/>
          </a:graphicData>
        </a:graphic>
      </p:graphicFrame>
      <p:sp>
        <p:nvSpPr>
          <p:cNvPr id="12" name="Rektangel 11"/>
          <p:cNvSpPr/>
          <p:nvPr/>
        </p:nvSpPr>
        <p:spPr>
          <a:xfrm>
            <a:off x="4139952" y="5971346"/>
            <a:ext cx="2880320" cy="553998"/>
          </a:xfrm>
          <a:prstGeom prst="rect">
            <a:avLst/>
          </a:prstGeom>
        </p:spPr>
        <p:txBody>
          <a:bodyPr wrap="square">
            <a:spAutoFit/>
          </a:bodyPr>
          <a:lstStyle/>
          <a:p>
            <a:r>
              <a:rPr lang="nb-NO" sz="600" dirty="0" smtClean="0"/>
              <a:t>Bachelor = Bachelor-, profesjons- eller lærerutdanning (3 eller 4 år)</a:t>
            </a:r>
            <a:endParaRPr lang="nb-NO" sz="600" dirty="0"/>
          </a:p>
          <a:p>
            <a:r>
              <a:rPr lang="nb-NO" sz="600" dirty="0"/>
              <a:t>Int. M./prof</a:t>
            </a:r>
            <a:r>
              <a:rPr lang="nb-NO" sz="600" dirty="0" smtClean="0"/>
              <a:t>. = Integrert masterprogram eller profesjonsutdanning (5 eller 6 år)</a:t>
            </a:r>
            <a:endParaRPr lang="nb-NO" sz="600" dirty="0"/>
          </a:p>
          <a:p>
            <a:r>
              <a:rPr lang="nb-NO" sz="600" dirty="0" smtClean="0"/>
              <a:t>Master = Masterprogram (2 eller 1 ½ år)</a:t>
            </a:r>
            <a:r>
              <a:rPr lang="nb-NO" sz="600" dirty="0"/>
              <a:t>	</a:t>
            </a:r>
          </a:p>
          <a:p>
            <a:r>
              <a:rPr lang="nb-NO" sz="600" dirty="0"/>
              <a:t>Annet = </a:t>
            </a:r>
            <a:r>
              <a:rPr lang="nb-NO" sz="600" dirty="0" smtClean="0"/>
              <a:t>Årsstudium/årsenhet</a:t>
            </a:r>
            <a:r>
              <a:rPr lang="nb-NO" sz="600" dirty="0"/>
              <a:t>, Enkeltemne, Høgskolekandidatutdanning (2 år), </a:t>
            </a:r>
            <a:r>
              <a:rPr lang="nb-NO" sz="600" dirty="0" smtClean="0"/>
              <a:t>Utvekslingsprogram (1/2 år eller mer), Praktisk-pedagogisk utdanning (1 år)</a:t>
            </a:r>
            <a:endParaRPr lang="nb-NO" sz="600" dirty="0"/>
          </a:p>
        </p:txBody>
      </p:sp>
    </p:spTree>
    <p:custDataLst>
      <p:tags r:id="rId1"/>
    </p:custDataLst>
    <p:extLst>
      <p:ext uri="{BB962C8B-B14F-4D97-AF65-F5344CB8AC3E}">
        <p14:creationId xmlns:p14="http://schemas.microsoft.com/office/powerpoint/2010/main" val="41357196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custDataLst>
              <p:tags r:id="rId2"/>
            </p:custDataLst>
          </p:nvPr>
        </p:nvSpPr>
        <p:spPr>
          <a:xfrm>
            <a:off x="396000" y="190800"/>
            <a:ext cx="8384400" cy="369332"/>
          </a:xfrm>
        </p:spPr>
        <p:txBody>
          <a:bodyPr/>
          <a:lstStyle/>
          <a:p>
            <a:r>
              <a:rPr lang="nb-NO" sz="1800" dirty="0" smtClean="0"/>
              <a:t>Gruppearbeid</a:t>
            </a:r>
            <a:endParaRPr lang="nb-NO" sz="1800" dirty="0"/>
          </a:p>
        </p:txBody>
      </p:sp>
      <p:graphicFrame>
        <p:nvGraphicFramePr>
          <p:cNvPr id="7" name="Diagram 6"/>
          <p:cNvGraphicFramePr/>
          <p:nvPr>
            <p:extLst>
              <p:ext uri="{D42A27DB-BD31-4B8C-83A1-F6EECF244321}">
                <p14:modId xmlns:p14="http://schemas.microsoft.com/office/powerpoint/2010/main" val="1461111453"/>
              </p:ext>
            </p:extLst>
          </p:nvPr>
        </p:nvGraphicFramePr>
        <p:xfrm>
          <a:off x="395536" y="1234151"/>
          <a:ext cx="4248472" cy="485914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Diagram 10"/>
          <p:cNvGraphicFramePr/>
          <p:nvPr>
            <p:extLst>
              <p:ext uri="{D42A27DB-BD31-4B8C-83A1-F6EECF244321}">
                <p14:modId xmlns:p14="http://schemas.microsoft.com/office/powerpoint/2010/main" val="4100809972"/>
              </p:ext>
            </p:extLst>
          </p:nvPr>
        </p:nvGraphicFramePr>
        <p:xfrm>
          <a:off x="4572000" y="260648"/>
          <a:ext cx="4381501" cy="5760640"/>
        </p:xfrm>
        <a:graphic>
          <a:graphicData uri="http://schemas.openxmlformats.org/drawingml/2006/chart">
            <c:chart xmlns:c="http://schemas.openxmlformats.org/drawingml/2006/chart" xmlns:r="http://schemas.openxmlformats.org/officeDocument/2006/relationships" r:id="rId6"/>
          </a:graphicData>
        </a:graphic>
      </p:graphicFrame>
      <p:sp>
        <p:nvSpPr>
          <p:cNvPr id="12" name="Rektangel 11"/>
          <p:cNvSpPr/>
          <p:nvPr/>
        </p:nvSpPr>
        <p:spPr>
          <a:xfrm>
            <a:off x="4139952" y="5971346"/>
            <a:ext cx="2880320" cy="553998"/>
          </a:xfrm>
          <a:prstGeom prst="rect">
            <a:avLst/>
          </a:prstGeom>
        </p:spPr>
        <p:txBody>
          <a:bodyPr wrap="square">
            <a:spAutoFit/>
          </a:bodyPr>
          <a:lstStyle/>
          <a:p>
            <a:r>
              <a:rPr lang="nb-NO" sz="600" dirty="0" smtClean="0"/>
              <a:t>Bachelor = Bachelor-, profesjons- eller lærerutdanning (3 eller 4 år)</a:t>
            </a:r>
            <a:endParaRPr lang="nb-NO" sz="600" dirty="0"/>
          </a:p>
          <a:p>
            <a:r>
              <a:rPr lang="nb-NO" sz="600" dirty="0"/>
              <a:t>Int. M./prof</a:t>
            </a:r>
            <a:r>
              <a:rPr lang="nb-NO" sz="600" dirty="0" smtClean="0"/>
              <a:t>. = Integrert masterprogram eller profesjonsutdanning (5 eller 6 år)</a:t>
            </a:r>
            <a:endParaRPr lang="nb-NO" sz="600" dirty="0"/>
          </a:p>
          <a:p>
            <a:r>
              <a:rPr lang="nb-NO" sz="600" dirty="0" smtClean="0"/>
              <a:t>Master = Masterprogram (2 eller 1 ½ år)</a:t>
            </a:r>
            <a:r>
              <a:rPr lang="nb-NO" sz="600" dirty="0"/>
              <a:t>	</a:t>
            </a:r>
          </a:p>
          <a:p>
            <a:r>
              <a:rPr lang="nb-NO" sz="600" dirty="0"/>
              <a:t>Annet = </a:t>
            </a:r>
            <a:r>
              <a:rPr lang="nb-NO" sz="600" dirty="0" smtClean="0"/>
              <a:t>Årsstudium/årsenhet</a:t>
            </a:r>
            <a:r>
              <a:rPr lang="nb-NO" sz="600" dirty="0"/>
              <a:t>, Enkeltemne, Høgskolekandidatutdanning (2 år), </a:t>
            </a:r>
            <a:r>
              <a:rPr lang="nb-NO" sz="600" dirty="0" smtClean="0"/>
              <a:t>Utvekslingsprogram (1/2 år eller mer), Praktisk-pedagogisk utdanning (1 år)</a:t>
            </a:r>
            <a:endParaRPr lang="nb-NO" sz="600" dirty="0"/>
          </a:p>
        </p:txBody>
      </p:sp>
    </p:spTree>
    <p:custDataLst>
      <p:tags r:id="rId1"/>
    </p:custDataLst>
    <p:extLst>
      <p:ext uri="{BB962C8B-B14F-4D97-AF65-F5344CB8AC3E}">
        <p14:creationId xmlns:p14="http://schemas.microsoft.com/office/powerpoint/2010/main" val="41357196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custDataLst>
              <p:tags r:id="rId2"/>
            </p:custDataLst>
          </p:nvPr>
        </p:nvSpPr>
        <p:spPr>
          <a:xfrm>
            <a:off x="396000" y="190800"/>
            <a:ext cx="8384400" cy="369332"/>
          </a:xfrm>
        </p:spPr>
        <p:txBody>
          <a:bodyPr/>
          <a:lstStyle/>
          <a:p>
            <a:r>
              <a:rPr lang="nb-NO" sz="1800" dirty="0" smtClean="0"/>
              <a:t>Studieveiledningen </a:t>
            </a:r>
            <a:endParaRPr lang="nb-NO" sz="1800" dirty="0"/>
          </a:p>
        </p:txBody>
      </p:sp>
      <p:graphicFrame>
        <p:nvGraphicFramePr>
          <p:cNvPr id="7" name="Diagram 6"/>
          <p:cNvGraphicFramePr/>
          <p:nvPr>
            <p:extLst>
              <p:ext uri="{D42A27DB-BD31-4B8C-83A1-F6EECF244321}">
                <p14:modId xmlns:p14="http://schemas.microsoft.com/office/powerpoint/2010/main" val="107560435"/>
              </p:ext>
            </p:extLst>
          </p:nvPr>
        </p:nvGraphicFramePr>
        <p:xfrm>
          <a:off x="395536" y="1234151"/>
          <a:ext cx="4248472" cy="471512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Diagram 10"/>
          <p:cNvGraphicFramePr/>
          <p:nvPr>
            <p:extLst>
              <p:ext uri="{D42A27DB-BD31-4B8C-83A1-F6EECF244321}">
                <p14:modId xmlns:p14="http://schemas.microsoft.com/office/powerpoint/2010/main" val="1517192545"/>
              </p:ext>
            </p:extLst>
          </p:nvPr>
        </p:nvGraphicFramePr>
        <p:xfrm>
          <a:off x="4572000" y="260648"/>
          <a:ext cx="4381501" cy="5904656"/>
        </p:xfrm>
        <a:graphic>
          <a:graphicData uri="http://schemas.openxmlformats.org/drawingml/2006/chart">
            <c:chart xmlns:c="http://schemas.openxmlformats.org/drawingml/2006/chart" xmlns:r="http://schemas.openxmlformats.org/officeDocument/2006/relationships" r:id="rId6"/>
          </a:graphicData>
        </a:graphic>
      </p:graphicFrame>
      <p:sp>
        <p:nvSpPr>
          <p:cNvPr id="12" name="Rektangel 11"/>
          <p:cNvSpPr/>
          <p:nvPr/>
        </p:nvSpPr>
        <p:spPr>
          <a:xfrm>
            <a:off x="4139952" y="5971346"/>
            <a:ext cx="2880320" cy="553998"/>
          </a:xfrm>
          <a:prstGeom prst="rect">
            <a:avLst/>
          </a:prstGeom>
        </p:spPr>
        <p:txBody>
          <a:bodyPr wrap="square">
            <a:spAutoFit/>
          </a:bodyPr>
          <a:lstStyle/>
          <a:p>
            <a:r>
              <a:rPr lang="nb-NO" sz="600" dirty="0" smtClean="0"/>
              <a:t>Bachelor = Bachelor-, profesjons- eller lærerutdanning (3 eller 4 år)</a:t>
            </a:r>
            <a:endParaRPr lang="nb-NO" sz="600" dirty="0"/>
          </a:p>
          <a:p>
            <a:r>
              <a:rPr lang="nb-NO" sz="600" dirty="0"/>
              <a:t>Int. M./prof</a:t>
            </a:r>
            <a:r>
              <a:rPr lang="nb-NO" sz="600" dirty="0" smtClean="0"/>
              <a:t>. = Integrert masterprogram eller profesjonsutdanning (5 eller 6 år)</a:t>
            </a:r>
            <a:endParaRPr lang="nb-NO" sz="600" dirty="0"/>
          </a:p>
          <a:p>
            <a:r>
              <a:rPr lang="nb-NO" sz="600" dirty="0" smtClean="0"/>
              <a:t>Master = Masterprogram (2 eller 1 ½ år)</a:t>
            </a:r>
            <a:r>
              <a:rPr lang="nb-NO" sz="600" dirty="0"/>
              <a:t>	</a:t>
            </a:r>
          </a:p>
          <a:p>
            <a:r>
              <a:rPr lang="nb-NO" sz="600" dirty="0"/>
              <a:t>Annet = </a:t>
            </a:r>
            <a:r>
              <a:rPr lang="nb-NO" sz="600" dirty="0" smtClean="0"/>
              <a:t>Årsstudium/årsenhet</a:t>
            </a:r>
            <a:r>
              <a:rPr lang="nb-NO" sz="600" dirty="0"/>
              <a:t>, Enkeltemne, Høgskolekandidatutdanning (2 år), </a:t>
            </a:r>
            <a:r>
              <a:rPr lang="nb-NO" sz="600" dirty="0" smtClean="0"/>
              <a:t>Utvekslingsprogram (1/2 år eller mer), Praktisk-pedagogisk utdanning (1 år)</a:t>
            </a:r>
            <a:endParaRPr lang="nb-NO" sz="600" dirty="0"/>
          </a:p>
        </p:txBody>
      </p:sp>
    </p:spTree>
    <p:custDataLst>
      <p:tags r:id="rId1"/>
    </p:custDataLst>
    <p:extLst>
      <p:ext uri="{BB962C8B-B14F-4D97-AF65-F5344CB8AC3E}">
        <p14:creationId xmlns:p14="http://schemas.microsoft.com/office/powerpoint/2010/main" val="41357196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custDataLst>
              <p:tags r:id="rId2"/>
            </p:custDataLst>
          </p:nvPr>
        </p:nvSpPr>
        <p:spPr>
          <a:xfrm>
            <a:off x="396000" y="190800"/>
            <a:ext cx="8384400" cy="369332"/>
          </a:xfrm>
        </p:spPr>
        <p:txBody>
          <a:bodyPr/>
          <a:lstStyle/>
          <a:p>
            <a:r>
              <a:rPr lang="nb-NO" sz="1800" dirty="0" smtClean="0"/>
              <a:t>Studienes jobbrelevans</a:t>
            </a:r>
            <a:endParaRPr lang="nb-NO" sz="1800" dirty="0"/>
          </a:p>
        </p:txBody>
      </p:sp>
      <p:graphicFrame>
        <p:nvGraphicFramePr>
          <p:cNvPr id="7" name="Diagram 6"/>
          <p:cNvGraphicFramePr/>
          <p:nvPr>
            <p:extLst>
              <p:ext uri="{D42A27DB-BD31-4B8C-83A1-F6EECF244321}">
                <p14:modId xmlns:p14="http://schemas.microsoft.com/office/powerpoint/2010/main" val="2205079062"/>
              </p:ext>
            </p:extLst>
          </p:nvPr>
        </p:nvGraphicFramePr>
        <p:xfrm>
          <a:off x="395536" y="1234151"/>
          <a:ext cx="4248472" cy="471512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Diagram 10"/>
          <p:cNvGraphicFramePr/>
          <p:nvPr>
            <p:extLst>
              <p:ext uri="{D42A27DB-BD31-4B8C-83A1-F6EECF244321}">
                <p14:modId xmlns:p14="http://schemas.microsoft.com/office/powerpoint/2010/main" val="3891954837"/>
              </p:ext>
            </p:extLst>
          </p:nvPr>
        </p:nvGraphicFramePr>
        <p:xfrm>
          <a:off x="4572000" y="188640"/>
          <a:ext cx="4381501" cy="5904656"/>
        </p:xfrm>
        <a:graphic>
          <a:graphicData uri="http://schemas.openxmlformats.org/drawingml/2006/chart">
            <c:chart xmlns:c="http://schemas.openxmlformats.org/drawingml/2006/chart" xmlns:r="http://schemas.openxmlformats.org/officeDocument/2006/relationships" r:id="rId6"/>
          </a:graphicData>
        </a:graphic>
      </p:graphicFrame>
      <p:sp>
        <p:nvSpPr>
          <p:cNvPr id="12" name="Rektangel 11"/>
          <p:cNvSpPr/>
          <p:nvPr/>
        </p:nvSpPr>
        <p:spPr>
          <a:xfrm>
            <a:off x="4139952" y="5971346"/>
            <a:ext cx="2880320" cy="553998"/>
          </a:xfrm>
          <a:prstGeom prst="rect">
            <a:avLst/>
          </a:prstGeom>
        </p:spPr>
        <p:txBody>
          <a:bodyPr wrap="square">
            <a:spAutoFit/>
          </a:bodyPr>
          <a:lstStyle/>
          <a:p>
            <a:r>
              <a:rPr lang="nb-NO" sz="600" dirty="0" smtClean="0"/>
              <a:t>Bachelor = Bachelor-, profesjons- eller lærerutdanning (3 eller 4 år)</a:t>
            </a:r>
            <a:endParaRPr lang="nb-NO" sz="600" dirty="0"/>
          </a:p>
          <a:p>
            <a:r>
              <a:rPr lang="nb-NO" sz="600" dirty="0"/>
              <a:t>Int. M./prof</a:t>
            </a:r>
            <a:r>
              <a:rPr lang="nb-NO" sz="600" dirty="0" smtClean="0"/>
              <a:t>. = Integrert masterprogram eller profesjonsutdanning (5 eller 6 år)</a:t>
            </a:r>
            <a:endParaRPr lang="nb-NO" sz="600" dirty="0"/>
          </a:p>
          <a:p>
            <a:r>
              <a:rPr lang="nb-NO" sz="600" dirty="0" smtClean="0"/>
              <a:t>Master = Masterprogram (2 eller 1 ½ år)</a:t>
            </a:r>
            <a:r>
              <a:rPr lang="nb-NO" sz="600" dirty="0"/>
              <a:t>	</a:t>
            </a:r>
          </a:p>
          <a:p>
            <a:r>
              <a:rPr lang="nb-NO" sz="600" dirty="0"/>
              <a:t>Annet = </a:t>
            </a:r>
            <a:r>
              <a:rPr lang="nb-NO" sz="600" dirty="0" smtClean="0"/>
              <a:t>Årsstudium/årsenhet</a:t>
            </a:r>
            <a:r>
              <a:rPr lang="nb-NO" sz="600" dirty="0"/>
              <a:t>, Enkeltemne, Høgskolekandidatutdanning (2 år), </a:t>
            </a:r>
            <a:r>
              <a:rPr lang="nb-NO" sz="600" dirty="0" smtClean="0"/>
              <a:t>Utvekslingsprogram (1/2 år eller mer), Praktisk-pedagogisk utdanning (1 år)</a:t>
            </a:r>
            <a:endParaRPr lang="nb-NO" sz="600" dirty="0"/>
          </a:p>
        </p:txBody>
      </p:sp>
    </p:spTree>
    <p:custDataLst>
      <p:tags r:id="rId1"/>
    </p:custDataLst>
    <p:extLst>
      <p:ext uri="{BB962C8B-B14F-4D97-AF65-F5344CB8AC3E}">
        <p14:creationId xmlns:p14="http://schemas.microsoft.com/office/powerpoint/2010/main" val="40208619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custDataLst>
              <p:tags r:id="rId2"/>
            </p:custDataLst>
          </p:nvPr>
        </p:nvSpPr>
        <p:spPr>
          <a:xfrm>
            <a:off x="396000" y="190800"/>
            <a:ext cx="8384400" cy="369332"/>
          </a:xfrm>
        </p:spPr>
        <p:txBody>
          <a:bodyPr/>
          <a:lstStyle/>
          <a:p>
            <a:r>
              <a:rPr lang="nb-NO" sz="1800" dirty="0" smtClean="0"/>
              <a:t>Din fysiske helse</a:t>
            </a:r>
            <a:endParaRPr lang="nb-NO" sz="1800" dirty="0"/>
          </a:p>
        </p:txBody>
      </p:sp>
      <p:graphicFrame>
        <p:nvGraphicFramePr>
          <p:cNvPr id="7" name="Diagram 6"/>
          <p:cNvGraphicFramePr/>
          <p:nvPr>
            <p:extLst>
              <p:ext uri="{D42A27DB-BD31-4B8C-83A1-F6EECF244321}">
                <p14:modId xmlns:p14="http://schemas.microsoft.com/office/powerpoint/2010/main" val="4198731013"/>
              </p:ext>
            </p:extLst>
          </p:nvPr>
        </p:nvGraphicFramePr>
        <p:xfrm>
          <a:off x="395536" y="1234151"/>
          <a:ext cx="4248472" cy="478713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Diagram 10"/>
          <p:cNvGraphicFramePr/>
          <p:nvPr>
            <p:extLst>
              <p:ext uri="{D42A27DB-BD31-4B8C-83A1-F6EECF244321}">
                <p14:modId xmlns:p14="http://schemas.microsoft.com/office/powerpoint/2010/main" val="3243890047"/>
              </p:ext>
            </p:extLst>
          </p:nvPr>
        </p:nvGraphicFramePr>
        <p:xfrm>
          <a:off x="4572000" y="260648"/>
          <a:ext cx="4381501" cy="5904656"/>
        </p:xfrm>
        <a:graphic>
          <a:graphicData uri="http://schemas.openxmlformats.org/drawingml/2006/chart">
            <c:chart xmlns:c="http://schemas.openxmlformats.org/drawingml/2006/chart" xmlns:r="http://schemas.openxmlformats.org/officeDocument/2006/relationships" r:id="rId6"/>
          </a:graphicData>
        </a:graphic>
      </p:graphicFrame>
      <p:sp>
        <p:nvSpPr>
          <p:cNvPr id="12" name="Rektangel 11"/>
          <p:cNvSpPr/>
          <p:nvPr/>
        </p:nvSpPr>
        <p:spPr>
          <a:xfrm>
            <a:off x="4139952" y="5971346"/>
            <a:ext cx="2880320" cy="553998"/>
          </a:xfrm>
          <a:prstGeom prst="rect">
            <a:avLst/>
          </a:prstGeom>
        </p:spPr>
        <p:txBody>
          <a:bodyPr wrap="square">
            <a:spAutoFit/>
          </a:bodyPr>
          <a:lstStyle/>
          <a:p>
            <a:r>
              <a:rPr lang="nb-NO" sz="600" dirty="0" smtClean="0"/>
              <a:t>Bachelor = Bachelor-, profesjons- eller lærerutdanning (3 eller 4 år)</a:t>
            </a:r>
            <a:endParaRPr lang="nb-NO" sz="600" dirty="0"/>
          </a:p>
          <a:p>
            <a:r>
              <a:rPr lang="nb-NO" sz="600" dirty="0"/>
              <a:t>Int. M./prof</a:t>
            </a:r>
            <a:r>
              <a:rPr lang="nb-NO" sz="600" dirty="0" smtClean="0"/>
              <a:t>. = Integrert masterprogram eller profesjonsutdanning (5 eller 6 år)</a:t>
            </a:r>
            <a:endParaRPr lang="nb-NO" sz="600" dirty="0"/>
          </a:p>
          <a:p>
            <a:r>
              <a:rPr lang="nb-NO" sz="600" dirty="0" smtClean="0"/>
              <a:t>Master = Masterprogram (2 eller 1 ½ år)</a:t>
            </a:r>
            <a:r>
              <a:rPr lang="nb-NO" sz="600" dirty="0"/>
              <a:t>	</a:t>
            </a:r>
          </a:p>
          <a:p>
            <a:r>
              <a:rPr lang="nb-NO" sz="600" dirty="0"/>
              <a:t>Annet = </a:t>
            </a:r>
            <a:r>
              <a:rPr lang="nb-NO" sz="600" dirty="0" smtClean="0"/>
              <a:t>Årsstudium/årsenhet</a:t>
            </a:r>
            <a:r>
              <a:rPr lang="nb-NO" sz="600" dirty="0"/>
              <a:t>, Enkeltemne, Høgskolekandidatutdanning (2 år), </a:t>
            </a:r>
            <a:r>
              <a:rPr lang="nb-NO" sz="600" dirty="0" smtClean="0"/>
              <a:t>Utvekslingsprogram (1/2 år eller mer), Praktisk-pedagogisk utdanning (1 år)</a:t>
            </a:r>
            <a:endParaRPr lang="nb-NO" sz="600" dirty="0"/>
          </a:p>
        </p:txBody>
      </p:sp>
    </p:spTree>
    <p:custDataLst>
      <p:tags r:id="rId1"/>
    </p:custDataLst>
    <p:extLst>
      <p:ext uri="{BB962C8B-B14F-4D97-AF65-F5344CB8AC3E}">
        <p14:creationId xmlns:p14="http://schemas.microsoft.com/office/powerpoint/2010/main" val="40208619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custDataLst>
              <p:tags r:id="rId2"/>
            </p:custDataLst>
          </p:nvPr>
        </p:nvSpPr>
        <p:spPr>
          <a:xfrm>
            <a:off x="396000" y="190800"/>
            <a:ext cx="8384400" cy="369332"/>
          </a:xfrm>
        </p:spPr>
        <p:txBody>
          <a:bodyPr/>
          <a:lstStyle/>
          <a:p>
            <a:r>
              <a:rPr lang="nb-NO" sz="1800" dirty="0" smtClean="0"/>
              <a:t>Din psykiske helse</a:t>
            </a:r>
            <a:endParaRPr lang="nb-NO" sz="1800" dirty="0"/>
          </a:p>
        </p:txBody>
      </p:sp>
      <p:graphicFrame>
        <p:nvGraphicFramePr>
          <p:cNvPr id="7" name="Diagram 6"/>
          <p:cNvGraphicFramePr/>
          <p:nvPr>
            <p:extLst>
              <p:ext uri="{D42A27DB-BD31-4B8C-83A1-F6EECF244321}">
                <p14:modId xmlns:p14="http://schemas.microsoft.com/office/powerpoint/2010/main" val="3860984252"/>
              </p:ext>
            </p:extLst>
          </p:nvPr>
        </p:nvGraphicFramePr>
        <p:xfrm>
          <a:off x="395536" y="1234151"/>
          <a:ext cx="4248472" cy="471512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Diagram 10"/>
          <p:cNvGraphicFramePr/>
          <p:nvPr>
            <p:extLst>
              <p:ext uri="{D42A27DB-BD31-4B8C-83A1-F6EECF244321}">
                <p14:modId xmlns:p14="http://schemas.microsoft.com/office/powerpoint/2010/main" val="709732261"/>
              </p:ext>
            </p:extLst>
          </p:nvPr>
        </p:nvGraphicFramePr>
        <p:xfrm>
          <a:off x="4572000" y="260648"/>
          <a:ext cx="4381501" cy="5832648"/>
        </p:xfrm>
        <a:graphic>
          <a:graphicData uri="http://schemas.openxmlformats.org/drawingml/2006/chart">
            <c:chart xmlns:c="http://schemas.openxmlformats.org/drawingml/2006/chart" xmlns:r="http://schemas.openxmlformats.org/officeDocument/2006/relationships" r:id="rId6"/>
          </a:graphicData>
        </a:graphic>
      </p:graphicFrame>
      <p:sp>
        <p:nvSpPr>
          <p:cNvPr id="12" name="Rektangel 11"/>
          <p:cNvSpPr/>
          <p:nvPr/>
        </p:nvSpPr>
        <p:spPr>
          <a:xfrm>
            <a:off x="4139952" y="5971346"/>
            <a:ext cx="2880320" cy="553998"/>
          </a:xfrm>
          <a:prstGeom prst="rect">
            <a:avLst/>
          </a:prstGeom>
        </p:spPr>
        <p:txBody>
          <a:bodyPr wrap="square">
            <a:spAutoFit/>
          </a:bodyPr>
          <a:lstStyle/>
          <a:p>
            <a:r>
              <a:rPr lang="nb-NO" sz="600" dirty="0" smtClean="0"/>
              <a:t>Bachelor = Bachelor-, profesjons- eller lærerutdanning (3 eller 4 år)</a:t>
            </a:r>
            <a:endParaRPr lang="nb-NO" sz="600" dirty="0"/>
          </a:p>
          <a:p>
            <a:r>
              <a:rPr lang="nb-NO" sz="600" dirty="0"/>
              <a:t>Int. M./prof</a:t>
            </a:r>
            <a:r>
              <a:rPr lang="nb-NO" sz="600" dirty="0" smtClean="0"/>
              <a:t>. = Integrert masterprogram eller profesjonsutdanning (5 eller 6 år)</a:t>
            </a:r>
            <a:endParaRPr lang="nb-NO" sz="600" dirty="0"/>
          </a:p>
          <a:p>
            <a:r>
              <a:rPr lang="nb-NO" sz="600" dirty="0" smtClean="0"/>
              <a:t>Master = Masterprogram (2 eller 1 ½ år)</a:t>
            </a:r>
            <a:r>
              <a:rPr lang="nb-NO" sz="600" dirty="0"/>
              <a:t>	</a:t>
            </a:r>
          </a:p>
          <a:p>
            <a:r>
              <a:rPr lang="nb-NO" sz="600" dirty="0"/>
              <a:t>Annet = </a:t>
            </a:r>
            <a:r>
              <a:rPr lang="nb-NO" sz="600" dirty="0" smtClean="0"/>
              <a:t>Årsstudium/årsenhet</a:t>
            </a:r>
            <a:r>
              <a:rPr lang="nb-NO" sz="600" dirty="0"/>
              <a:t>, Enkeltemne, Høgskolekandidatutdanning (2 år), </a:t>
            </a:r>
            <a:r>
              <a:rPr lang="nb-NO" sz="600" dirty="0" smtClean="0"/>
              <a:t>Utvekslingsprogram (1/2 år eller mer), Praktisk-pedagogisk utdanning (1 år)</a:t>
            </a:r>
            <a:endParaRPr lang="nb-NO" sz="600" dirty="0"/>
          </a:p>
        </p:txBody>
      </p:sp>
    </p:spTree>
    <p:custDataLst>
      <p:tags r:id="rId1"/>
    </p:custDataLst>
    <p:extLst>
      <p:ext uri="{BB962C8B-B14F-4D97-AF65-F5344CB8AC3E}">
        <p14:creationId xmlns:p14="http://schemas.microsoft.com/office/powerpoint/2010/main" val="40208619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custDataLst>
              <p:tags r:id="rId2"/>
            </p:custDataLst>
          </p:nvPr>
        </p:nvSpPr>
        <p:spPr>
          <a:xfrm>
            <a:off x="396000" y="190800"/>
            <a:ext cx="8384400" cy="369332"/>
          </a:xfrm>
        </p:spPr>
        <p:txBody>
          <a:bodyPr/>
          <a:lstStyle/>
          <a:p>
            <a:r>
              <a:rPr lang="nb-NO" sz="1800" dirty="0" smtClean="0"/>
              <a:t>Din tilgang på arbeidsplass</a:t>
            </a:r>
            <a:endParaRPr lang="nb-NO" sz="1800" dirty="0"/>
          </a:p>
        </p:txBody>
      </p:sp>
      <p:graphicFrame>
        <p:nvGraphicFramePr>
          <p:cNvPr id="7" name="Diagram 6"/>
          <p:cNvGraphicFramePr/>
          <p:nvPr>
            <p:extLst>
              <p:ext uri="{D42A27DB-BD31-4B8C-83A1-F6EECF244321}">
                <p14:modId xmlns:p14="http://schemas.microsoft.com/office/powerpoint/2010/main" val="3118020848"/>
              </p:ext>
            </p:extLst>
          </p:nvPr>
        </p:nvGraphicFramePr>
        <p:xfrm>
          <a:off x="395536" y="1234151"/>
          <a:ext cx="4248472" cy="464312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Diagram 10"/>
          <p:cNvGraphicFramePr/>
          <p:nvPr>
            <p:extLst>
              <p:ext uri="{D42A27DB-BD31-4B8C-83A1-F6EECF244321}">
                <p14:modId xmlns:p14="http://schemas.microsoft.com/office/powerpoint/2010/main" val="3028389951"/>
              </p:ext>
            </p:extLst>
          </p:nvPr>
        </p:nvGraphicFramePr>
        <p:xfrm>
          <a:off x="4572000" y="260648"/>
          <a:ext cx="4381501" cy="5832648"/>
        </p:xfrm>
        <a:graphic>
          <a:graphicData uri="http://schemas.openxmlformats.org/drawingml/2006/chart">
            <c:chart xmlns:c="http://schemas.openxmlformats.org/drawingml/2006/chart" xmlns:r="http://schemas.openxmlformats.org/officeDocument/2006/relationships" r:id="rId6"/>
          </a:graphicData>
        </a:graphic>
      </p:graphicFrame>
      <p:sp>
        <p:nvSpPr>
          <p:cNvPr id="12" name="Rektangel 11"/>
          <p:cNvSpPr/>
          <p:nvPr/>
        </p:nvSpPr>
        <p:spPr>
          <a:xfrm>
            <a:off x="4139952" y="5971346"/>
            <a:ext cx="2880320" cy="553998"/>
          </a:xfrm>
          <a:prstGeom prst="rect">
            <a:avLst/>
          </a:prstGeom>
        </p:spPr>
        <p:txBody>
          <a:bodyPr wrap="square">
            <a:spAutoFit/>
          </a:bodyPr>
          <a:lstStyle/>
          <a:p>
            <a:r>
              <a:rPr lang="nb-NO" sz="600" dirty="0" smtClean="0"/>
              <a:t>Bachelor = Bachelor-, profesjons- eller lærerutdanning (3 eller 4 år)</a:t>
            </a:r>
            <a:endParaRPr lang="nb-NO" sz="600" dirty="0"/>
          </a:p>
          <a:p>
            <a:r>
              <a:rPr lang="nb-NO" sz="600" dirty="0"/>
              <a:t>Int. M./prof</a:t>
            </a:r>
            <a:r>
              <a:rPr lang="nb-NO" sz="600" dirty="0" smtClean="0"/>
              <a:t>. = Integrert masterprogram eller profesjonsutdanning (5 eller 6 år)</a:t>
            </a:r>
            <a:endParaRPr lang="nb-NO" sz="600" dirty="0"/>
          </a:p>
          <a:p>
            <a:r>
              <a:rPr lang="nb-NO" sz="600" dirty="0" smtClean="0"/>
              <a:t>Master = Masterprogram (2 eller 1 ½ år)</a:t>
            </a:r>
            <a:r>
              <a:rPr lang="nb-NO" sz="600" dirty="0"/>
              <a:t>	</a:t>
            </a:r>
          </a:p>
          <a:p>
            <a:r>
              <a:rPr lang="nb-NO" sz="600" dirty="0"/>
              <a:t>Annet = </a:t>
            </a:r>
            <a:r>
              <a:rPr lang="nb-NO" sz="600" dirty="0" smtClean="0"/>
              <a:t>Årsstudium/årsenhet</a:t>
            </a:r>
            <a:r>
              <a:rPr lang="nb-NO" sz="600" dirty="0"/>
              <a:t>, Enkeltemne, Høgskolekandidatutdanning (2 år), </a:t>
            </a:r>
            <a:r>
              <a:rPr lang="nb-NO" sz="600" dirty="0" smtClean="0"/>
              <a:t>Utvekslingsprogram (1/2 år eller mer), Praktisk-pedagogisk utdanning (1 år)</a:t>
            </a:r>
            <a:endParaRPr lang="nb-NO" sz="600" dirty="0"/>
          </a:p>
        </p:txBody>
      </p:sp>
    </p:spTree>
    <p:custDataLst>
      <p:tags r:id="rId1"/>
    </p:custDataLst>
    <p:extLst>
      <p:ext uri="{BB962C8B-B14F-4D97-AF65-F5344CB8AC3E}">
        <p14:creationId xmlns:p14="http://schemas.microsoft.com/office/powerpoint/2010/main" val="40208619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custDataLst>
              <p:tags r:id="rId2"/>
            </p:custDataLst>
          </p:nvPr>
        </p:nvSpPr>
        <p:spPr>
          <a:xfrm>
            <a:off x="396000" y="190800"/>
            <a:ext cx="8384400" cy="369332"/>
          </a:xfrm>
        </p:spPr>
        <p:txBody>
          <a:bodyPr/>
          <a:lstStyle/>
          <a:p>
            <a:r>
              <a:rPr lang="nb-NO" sz="1800" dirty="0" smtClean="0"/>
              <a:t>Studentforeninger, lag eller organisasjoner</a:t>
            </a:r>
            <a:endParaRPr lang="nb-NO" sz="1800" dirty="0"/>
          </a:p>
        </p:txBody>
      </p:sp>
      <p:graphicFrame>
        <p:nvGraphicFramePr>
          <p:cNvPr id="7" name="Diagram 6"/>
          <p:cNvGraphicFramePr/>
          <p:nvPr>
            <p:extLst>
              <p:ext uri="{D42A27DB-BD31-4B8C-83A1-F6EECF244321}">
                <p14:modId xmlns:p14="http://schemas.microsoft.com/office/powerpoint/2010/main" val="201009601"/>
              </p:ext>
            </p:extLst>
          </p:nvPr>
        </p:nvGraphicFramePr>
        <p:xfrm>
          <a:off x="395536" y="1234151"/>
          <a:ext cx="4248472" cy="464312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Diagram 10"/>
          <p:cNvGraphicFramePr/>
          <p:nvPr>
            <p:extLst>
              <p:ext uri="{D42A27DB-BD31-4B8C-83A1-F6EECF244321}">
                <p14:modId xmlns:p14="http://schemas.microsoft.com/office/powerpoint/2010/main" val="1546412583"/>
              </p:ext>
            </p:extLst>
          </p:nvPr>
        </p:nvGraphicFramePr>
        <p:xfrm>
          <a:off x="4572000" y="548680"/>
          <a:ext cx="4381501" cy="5616624"/>
        </p:xfrm>
        <a:graphic>
          <a:graphicData uri="http://schemas.openxmlformats.org/drawingml/2006/chart">
            <c:chart xmlns:c="http://schemas.openxmlformats.org/drawingml/2006/chart" xmlns:r="http://schemas.openxmlformats.org/officeDocument/2006/relationships" r:id="rId6"/>
          </a:graphicData>
        </a:graphic>
      </p:graphicFrame>
      <p:sp>
        <p:nvSpPr>
          <p:cNvPr id="12" name="Rektangel 11"/>
          <p:cNvSpPr/>
          <p:nvPr/>
        </p:nvSpPr>
        <p:spPr>
          <a:xfrm>
            <a:off x="4139952" y="5971346"/>
            <a:ext cx="2880320" cy="553998"/>
          </a:xfrm>
          <a:prstGeom prst="rect">
            <a:avLst/>
          </a:prstGeom>
        </p:spPr>
        <p:txBody>
          <a:bodyPr wrap="square">
            <a:spAutoFit/>
          </a:bodyPr>
          <a:lstStyle/>
          <a:p>
            <a:r>
              <a:rPr lang="nb-NO" sz="600" dirty="0" smtClean="0"/>
              <a:t>Bachelor = Bachelor-, profesjons- eller lærerutdanning (3 eller 4 år)</a:t>
            </a:r>
            <a:endParaRPr lang="nb-NO" sz="600" dirty="0"/>
          </a:p>
          <a:p>
            <a:r>
              <a:rPr lang="nb-NO" sz="600" dirty="0"/>
              <a:t>Int. M./prof</a:t>
            </a:r>
            <a:r>
              <a:rPr lang="nb-NO" sz="600" dirty="0" smtClean="0"/>
              <a:t>. = Integrert masterprogram eller profesjonsutdanning (5 eller 6 år)</a:t>
            </a:r>
            <a:endParaRPr lang="nb-NO" sz="600" dirty="0"/>
          </a:p>
          <a:p>
            <a:r>
              <a:rPr lang="nb-NO" sz="600" dirty="0" smtClean="0"/>
              <a:t>Master = Masterprogram (2 eller 1 ½ år)</a:t>
            </a:r>
            <a:r>
              <a:rPr lang="nb-NO" sz="600" dirty="0"/>
              <a:t>	</a:t>
            </a:r>
          </a:p>
          <a:p>
            <a:r>
              <a:rPr lang="nb-NO" sz="600" dirty="0"/>
              <a:t>Annet = </a:t>
            </a:r>
            <a:r>
              <a:rPr lang="nb-NO" sz="600" dirty="0" smtClean="0"/>
              <a:t>Årsstudium/årsenhet</a:t>
            </a:r>
            <a:r>
              <a:rPr lang="nb-NO" sz="600" dirty="0"/>
              <a:t>, Enkeltemne, Høgskolekandidatutdanning (2 år), </a:t>
            </a:r>
            <a:r>
              <a:rPr lang="nb-NO" sz="600" dirty="0" smtClean="0"/>
              <a:t>Utvekslingsprogram (1/2 år eller mer), Praktisk-pedagogisk utdanning (1 år)</a:t>
            </a:r>
            <a:endParaRPr lang="nb-NO" sz="600" dirty="0"/>
          </a:p>
        </p:txBody>
      </p:sp>
    </p:spTree>
    <p:custDataLst>
      <p:tags r:id="rId1"/>
    </p:custDataLst>
    <p:extLst>
      <p:ext uri="{BB962C8B-B14F-4D97-AF65-F5344CB8AC3E}">
        <p14:creationId xmlns:p14="http://schemas.microsoft.com/office/powerpoint/2010/main" val="230236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custDataLst>
              <p:tags r:id="rId2"/>
            </p:custDataLst>
          </p:nvPr>
        </p:nvSpPr>
        <p:spPr>
          <a:xfrm>
            <a:off x="396000" y="190800"/>
            <a:ext cx="8384400" cy="369332"/>
          </a:xfrm>
        </p:spPr>
        <p:txBody>
          <a:bodyPr/>
          <a:lstStyle/>
          <a:p>
            <a:r>
              <a:rPr lang="nb-NO" sz="1800" dirty="0" smtClean="0"/>
              <a:t>Lærestedets uteområder/ grøntområder</a:t>
            </a:r>
            <a:endParaRPr lang="nb-NO" sz="1800" dirty="0"/>
          </a:p>
        </p:txBody>
      </p:sp>
      <p:graphicFrame>
        <p:nvGraphicFramePr>
          <p:cNvPr id="7" name="Diagram 6"/>
          <p:cNvGraphicFramePr/>
          <p:nvPr>
            <p:extLst>
              <p:ext uri="{D42A27DB-BD31-4B8C-83A1-F6EECF244321}">
                <p14:modId xmlns:p14="http://schemas.microsoft.com/office/powerpoint/2010/main" val="1481450671"/>
              </p:ext>
            </p:extLst>
          </p:nvPr>
        </p:nvGraphicFramePr>
        <p:xfrm>
          <a:off x="395536" y="1234151"/>
          <a:ext cx="4248472" cy="471512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Diagram 10"/>
          <p:cNvGraphicFramePr/>
          <p:nvPr>
            <p:extLst>
              <p:ext uri="{D42A27DB-BD31-4B8C-83A1-F6EECF244321}">
                <p14:modId xmlns:p14="http://schemas.microsoft.com/office/powerpoint/2010/main" val="958179025"/>
              </p:ext>
            </p:extLst>
          </p:nvPr>
        </p:nvGraphicFramePr>
        <p:xfrm>
          <a:off x="4572000" y="476672"/>
          <a:ext cx="4381501" cy="5688632"/>
        </p:xfrm>
        <a:graphic>
          <a:graphicData uri="http://schemas.openxmlformats.org/drawingml/2006/chart">
            <c:chart xmlns:c="http://schemas.openxmlformats.org/drawingml/2006/chart" xmlns:r="http://schemas.openxmlformats.org/officeDocument/2006/relationships" r:id="rId6"/>
          </a:graphicData>
        </a:graphic>
      </p:graphicFrame>
      <p:sp>
        <p:nvSpPr>
          <p:cNvPr id="12" name="Rektangel 11"/>
          <p:cNvSpPr/>
          <p:nvPr/>
        </p:nvSpPr>
        <p:spPr>
          <a:xfrm>
            <a:off x="4139952" y="5971346"/>
            <a:ext cx="2880320" cy="553998"/>
          </a:xfrm>
          <a:prstGeom prst="rect">
            <a:avLst/>
          </a:prstGeom>
        </p:spPr>
        <p:txBody>
          <a:bodyPr wrap="square">
            <a:spAutoFit/>
          </a:bodyPr>
          <a:lstStyle/>
          <a:p>
            <a:r>
              <a:rPr lang="nb-NO" sz="600" dirty="0" smtClean="0"/>
              <a:t>Bachelor = Bachelor-, profesjons- eller lærerutdanning (3 eller 4 år)</a:t>
            </a:r>
            <a:endParaRPr lang="nb-NO" sz="600" dirty="0"/>
          </a:p>
          <a:p>
            <a:r>
              <a:rPr lang="nb-NO" sz="600" dirty="0"/>
              <a:t>Int. M./prof</a:t>
            </a:r>
            <a:r>
              <a:rPr lang="nb-NO" sz="600" dirty="0" smtClean="0"/>
              <a:t>. = Integrert masterprogram eller profesjonsutdanning (5 eller 6 år)</a:t>
            </a:r>
            <a:endParaRPr lang="nb-NO" sz="600" dirty="0"/>
          </a:p>
          <a:p>
            <a:r>
              <a:rPr lang="nb-NO" sz="600" dirty="0" smtClean="0"/>
              <a:t>Master = Masterprogram (2 eller 1 ½ år)</a:t>
            </a:r>
            <a:r>
              <a:rPr lang="nb-NO" sz="600" dirty="0"/>
              <a:t>	</a:t>
            </a:r>
          </a:p>
          <a:p>
            <a:r>
              <a:rPr lang="nb-NO" sz="600" dirty="0"/>
              <a:t>Annet = </a:t>
            </a:r>
            <a:r>
              <a:rPr lang="nb-NO" sz="600" dirty="0" smtClean="0"/>
              <a:t>Årsstudium/årsenhet</a:t>
            </a:r>
            <a:r>
              <a:rPr lang="nb-NO" sz="600" dirty="0"/>
              <a:t>, Enkeltemne, Høgskolekandidatutdanning (2 år), </a:t>
            </a:r>
            <a:r>
              <a:rPr lang="nb-NO" sz="600" dirty="0" smtClean="0"/>
              <a:t>Utvekslingsprogram (1/2 år eller mer), Praktisk-pedagogisk utdanning (1 år)</a:t>
            </a:r>
            <a:endParaRPr lang="nb-NO" sz="600" dirty="0"/>
          </a:p>
        </p:txBody>
      </p:sp>
    </p:spTree>
    <p:custDataLst>
      <p:tags r:id="rId1"/>
    </p:custDataLst>
    <p:extLst>
      <p:ext uri="{BB962C8B-B14F-4D97-AF65-F5344CB8AC3E}">
        <p14:creationId xmlns:p14="http://schemas.microsoft.com/office/powerpoint/2010/main" val="230236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custDataLst>
              <p:tags r:id="rId2"/>
            </p:custDataLst>
          </p:nvPr>
        </p:nvSpPr>
        <p:spPr>
          <a:xfrm>
            <a:off x="396000" y="190800"/>
            <a:ext cx="8384400" cy="369332"/>
          </a:xfrm>
        </p:spPr>
        <p:txBody>
          <a:bodyPr/>
          <a:lstStyle/>
          <a:p>
            <a:r>
              <a:rPr lang="nb-NO" sz="1800" dirty="0" smtClean="0"/>
              <a:t>Inkludert i fagmiljøet</a:t>
            </a:r>
            <a:endParaRPr lang="nb-NO" sz="1800" dirty="0"/>
          </a:p>
        </p:txBody>
      </p:sp>
      <p:sp>
        <p:nvSpPr>
          <p:cNvPr id="5" name="TekstSylinder 4"/>
          <p:cNvSpPr txBox="1"/>
          <p:nvPr>
            <p:custDataLst>
              <p:tags r:id="rId3"/>
            </p:custDataLst>
          </p:nvPr>
        </p:nvSpPr>
        <p:spPr>
          <a:xfrm>
            <a:off x="899591" y="5229200"/>
            <a:ext cx="7597757" cy="600164"/>
          </a:xfrm>
          <a:prstGeom prst="rect">
            <a:avLst/>
          </a:prstGeom>
          <a:noFill/>
        </p:spPr>
        <p:txBody>
          <a:bodyPr vert="horz" wrap="square" rtlCol="0">
            <a:spAutoFit/>
          </a:bodyPr>
          <a:lstStyle/>
          <a:p>
            <a:pPr marL="171450" indent="-171450">
              <a:lnSpc>
                <a:spcPct val="150000"/>
              </a:lnSpc>
              <a:spcBef>
                <a:spcPct val="0"/>
              </a:spcBef>
              <a:spcAft>
                <a:spcPct val="0"/>
              </a:spcAft>
              <a:buFont typeface="Arial" pitchFamily="34" charset="0"/>
              <a:buChar char="•"/>
            </a:pPr>
            <a:r>
              <a:rPr lang="nb-NO" sz="1100" dirty="0" smtClean="0">
                <a:solidFill>
                  <a:srgbClr val="000000"/>
                </a:solidFill>
                <a:latin typeface="Arial"/>
              </a:rPr>
              <a:t>¼ av studentene sier at de i liten grad føler seg som del av fagmiljøet på studiet de går på. Denne andelen er høyest på UiO, og lavest på Haraldsplass. </a:t>
            </a:r>
            <a:endParaRPr lang="nb-NO" sz="1100" dirty="0">
              <a:solidFill>
                <a:srgbClr val="000000"/>
              </a:solidFill>
              <a:latin typeface="Arial"/>
            </a:endParaRPr>
          </a:p>
        </p:txBody>
      </p:sp>
      <p:graphicFrame>
        <p:nvGraphicFramePr>
          <p:cNvPr id="8" name="Diagram 7"/>
          <p:cNvGraphicFramePr/>
          <p:nvPr>
            <p:extLst>
              <p:ext uri="{D42A27DB-BD31-4B8C-83A1-F6EECF244321}">
                <p14:modId xmlns:p14="http://schemas.microsoft.com/office/powerpoint/2010/main" val="1658753485"/>
              </p:ext>
            </p:extLst>
          </p:nvPr>
        </p:nvGraphicFramePr>
        <p:xfrm>
          <a:off x="323528" y="692696"/>
          <a:ext cx="8312472" cy="4536504"/>
        </p:xfrm>
        <a:graphic>
          <a:graphicData uri="http://schemas.openxmlformats.org/drawingml/2006/chart">
            <c:chart xmlns:c="http://schemas.openxmlformats.org/drawingml/2006/chart" xmlns:r="http://schemas.openxmlformats.org/officeDocument/2006/relationships" r:id="rId6"/>
          </a:graphicData>
        </a:graphic>
      </p:graphicFrame>
    </p:spTree>
    <p:custDataLst>
      <p:tags r:id="rId1"/>
    </p:custDataLst>
    <p:extLst>
      <p:ext uri="{BB962C8B-B14F-4D97-AF65-F5344CB8AC3E}">
        <p14:creationId xmlns:p14="http://schemas.microsoft.com/office/powerpoint/2010/main" val="28979926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custDataLst>
              <p:tags r:id="rId2"/>
            </p:custDataLst>
          </p:nvPr>
        </p:nvSpPr>
        <p:spPr>
          <a:xfrm>
            <a:off x="396000" y="35332"/>
            <a:ext cx="8384400" cy="369332"/>
          </a:xfrm>
        </p:spPr>
        <p:txBody>
          <a:bodyPr/>
          <a:lstStyle/>
          <a:p>
            <a:r>
              <a:rPr lang="nb-NO" sz="1800" dirty="0" smtClean="0">
                <a:solidFill>
                  <a:srgbClr val="000000"/>
                </a:solidFill>
              </a:rPr>
              <a:t>Basestørrelser</a:t>
            </a:r>
            <a:endParaRPr lang="nb-NO" sz="1800" dirty="0">
              <a:solidFill>
                <a:srgbClr val="000000"/>
              </a:solidFill>
            </a:endParaRPr>
          </a:p>
        </p:txBody>
      </p:sp>
      <p:sp>
        <p:nvSpPr>
          <p:cNvPr id="6" name="TekstSylinder 5"/>
          <p:cNvSpPr txBox="1"/>
          <p:nvPr>
            <p:custDataLst>
              <p:tags r:id="rId3"/>
            </p:custDataLst>
          </p:nvPr>
        </p:nvSpPr>
        <p:spPr>
          <a:xfrm>
            <a:off x="400327" y="417438"/>
            <a:ext cx="6475929" cy="923330"/>
          </a:xfrm>
          <a:prstGeom prst="rect">
            <a:avLst/>
          </a:prstGeom>
          <a:noFill/>
        </p:spPr>
        <p:txBody>
          <a:bodyPr vert="horz" wrap="square" rtlCol="0">
            <a:spAutoFit/>
          </a:bodyPr>
          <a:lstStyle/>
          <a:p>
            <a:pPr marL="285750" lvl="1" indent="-285750">
              <a:lnSpc>
                <a:spcPct val="150000"/>
              </a:lnSpc>
              <a:spcAft>
                <a:spcPts val="1200"/>
              </a:spcAft>
              <a:buClr>
                <a:srgbClr val="000000"/>
              </a:buClr>
              <a:buSzPct val="100000"/>
              <a:buBlip>
                <a:blip r:embed="rId6"/>
              </a:buBlip>
            </a:pPr>
            <a:r>
              <a:rPr lang="nb-NO" sz="1200" dirty="0" smtClean="0">
                <a:solidFill>
                  <a:srgbClr val="000000"/>
                </a:solidFill>
              </a:rPr>
              <a:t>Tabellene viser antall spurte per lærested og i undergrupper på NTNU. Dette er basestørrelsene på spørsmål som er stilt til alle. Gjennomføring, svarandeler o.a. er ellers dokumentert i et eget notat fra undersøkelsen.</a:t>
            </a:r>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3568" y="1484784"/>
            <a:ext cx="2952750"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99992" y="1124744"/>
            <a:ext cx="2286000"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93607" y="548680"/>
            <a:ext cx="1266825" cy="477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15616" y="4725145"/>
            <a:ext cx="5677664" cy="1638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97705" y="3068960"/>
            <a:ext cx="2695575"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1808847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custDataLst>
              <p:tags r:id="rId2"/>
            </p:custDataLst>
          </p:nvPr>
        </p:nvSpPr>
        <p:spPr>
          <a:xfrm>
            <a:off x="396000" y="116632"/>
            <a:ext cx="8384400" cy="369332"/>
          </a:xfrm>
        </p:spPr>
        <p:txBody>
          <a:bodyPr/>
          <a:lstStyle/>
          <a:p>
            <a:r>
              <a:rPr lang="nb-NO" sz="1800" dirty="0"/>
              <a:t>Inkludert i fagmiljøet</a:t>
            </a:r>
            <a:endParaRPr lang="nb-NO" dirty="0"/>
          </a:p>
        </p:txBody>
      </p:sp>
      <p:graphicFrame>
        <p:nvGraphicFramePr>
          <p:cNvPr id="8" name="Diagram 7"/>
          <p:cNvGraphicFramePr/>
          <p:nvPr>
            <p:extLst>
              <p:ext uri="{D42A27DB-BD31-4B8C-83A1-F6EECF244321}">
                <p14:modId xmlns:p14="http://schemas.microsoft.com/office/powerpoint/2010/main" val="571389547"/>
              </p:ext>
            </p:extLst>
          </p:nvPr>
        </p:nvGraphicFramePr>
        <p:xfrm>
          <a:off x="259113" y="594109"/>
          <a:ext cx="4320480" cy="54726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Diagram 8"/>
          <p:cNvGraphicFramePr/>
          <p:nvPr>
            <p:extLst>
              <p:ext uri="{D42A27DB-BD31-4B8C-83A1-F6EECF244321}">
                <p14:modId xmlns:p14="http://schemas.microsoft.com/office/powerpoint/2010/main" val="3047614727"/>
              </p:ext>
            </p:extLst>
          </p:nvPr>
        </p:nvGraphicFramePr>
        <p:xfrm>
          <a:off x="4572000" y="260648"/>
          <a:ext cx="4381501" cy="3312368"/>
        </p:xfrm>
        <a:graphic>
          <a:graphicData uri="http://schemas.openxmlformats.org/drawingml/2006/chart">
            <c:chart xmlns:c="http://schemas.openxmlformats.org/drawingml/2006/chart" xmlns:r="http://schemas.openxmlformats.org/officeDocument/2006/relationships" r:id="rId7"/>
          </a:graphicData>
        </a:graphic>
      </p:graphicFrame>
      <p:sp>
        <p:nvSpPr>
          <p:cNvPr id="10" name="TekstSylinder 9"/>
          <p:cNvSpPr txBox="1"/>
          <p:nvPr>
            <p:custDataLst>
              <p:tags r:id="rId3"/>
            </p:custDataLst>
          </p:nvPr>
        </p:nvSpPr>
        <p:spPr>
          <a:xfrm>
            <a:off x="4139952" y="3789040"/>
            <a:ext cx="4680520" cy="854080"/>
          </a:xfrm>
          <a:prstGeom prst="rect">
            <a:avLst/>
          </a:prstGeom>
          <a:noFill/>
        </p:spPr>
        <p:txBody>
          <a:bodyPr vert="horz" wrap="square" rtlCol="0">
            <a:spAutoFit/>
          </a:bodyPr>
          <a:lstStyle/>
          <a:p>
            <a:pPr marL="171450" indent="-171450">
              <a:lnSpc>
                <a:spcPct val="150000"/>
              </a:lnSpc>
              <a:spcBef>
                <a:spcPct val="0"/>
              </a:spcBef>
              <a:spcAft>
                <a:spcPct val="0"/>
              </a:spcAft>
              <a:buFont typeface="Arial" pitchFamily="34" charset="0"/>
              <a:buChar char="•"/>
            </a:pPr>
            <a:r>
              <a:rPr lang="nb-NO" sz="1100" dirty="0" smtClean="0">
                <a:solidFill>
                  <a:srgbClr val="000000"/>
                </a:solidFill>
                <a:latin typeface="Arial"/>
              </a:rPr>
              <a:t>Studentene på HF føler seg i mindre grad enn studentene på andre fakultet som del av fagmiljøet, mens det er motsatt for DMF-studentene.</a:t>
            </a:r>
            <a:endParaRPr lang="nb-NO" sz="1100" dirty="0">
              <a:solidFill>
                <a:srgbClr val="000000"/>
              </a:solidFill>
              <a:latin typeface="Arial"/>
            </a:endParaRPr>
          </a:p>
        </p:txBody>
      </p:sp>
    </p:spTree>
    <p:custDataLst>
      <p:tags r:id="rId1"/>
    </p:custDataLst>
    <p:extLst>
      <p:ext uri="{BB962C8B-B14F-4D97-AF65-F5344CB8AC3E}">
        <p14:creationId xmlns:p14="http://schemas.microsoft.com/office/powerpoint/2010/main" val="40988407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custDataLst>
              <p:tags r:id="rId2"/>
            </p:custDataLst>
          </p:nvPr>
        </p:nvSpPr>
        <p:spPr>
          <a:xfrm>
            <a:off x="396000" y="116632"/>
            <a:ext cx="8384400" cy="369332"/>
          </a:xfrm>
        </p:spPr>
        <p:txBody>
          <a:bodyPr/>
          <a:lstStyle/>
          <a:p>
            <a:r>
              <a:rPr lang="nb-NO" sz="1800" dirty="0"/>
              <a:t>Inkludert i fagmiljøet</a:t>
            </a:r>
            <a:endParaRPr lang="nb-NO" dirty="0"/>
          </a:p>
        </p:txBody>
      </p:sp>
      <p:graphicFrame>
        <p:nvGraphicFramePr>
          <p:cNvPr id="8" name="Diagram 7"/>
          <p:cNvGraphicFramePr/>
          <p:nvPr>
            <p:extLst>
              <p:ext uri="{D42A27DB-BD31-4B8C-83A1-F6EECF244321}">
                <p14:modId xmlns:p14="http://schemas.microsoft.com/office/powerpoint/2010/main" val="3370499379"/>
              </p:ext>
            </p:extLst>
          </p:nvPr>
        </p:nvGraphicFramePr>
        <p:xfrm>
          <a:off x="259113" y="594109"/>
          <a:ext cx="4320480" cy="54726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Diagram 8"/>
          <p:cNvGraphicFramePr/>
          <p:nvPr>
            <p:extLst>
              <p:ext uri="{D42A27DB-BD31-4B8C-83A1-F6EECF244321}">
                <p14:modId xmlns:p14="http://schemas.microsoft.com/office/powerpoint/2010/main" val="2233700255"/>
              </p:ext>
            </p:extLst>
          </p:nvPr>
        </p:nvGraphicFramePr>
        <p:xfrm>
          <a:off x="4427984" y="596504"/>
          <a:ext cx="4320480" cy="5472608"/>
        </p:xfrm>
        <a:graphic>
          <a:graphicData uri="http://schemas.openxmlformats.org/drawingml/2006/chart">
            <c:chart xmlns:c="http://schemas.openxmlformats.org/drawingml/2006/chart" xmlns:r="http://schemas.openxmlformats.org/officeDocument/2006/relationships" r:id="rId6"/>
          </a:graphicData>
        </a:graphic>
      </p:graphicFrame>
      <p:sp>
        <p:nvSpPr>
          <p:cNvPr id="10" name="Rektangel 9"/>
          <p:cNvSpPr/>
          <p:nvPr/>
        </p:nvSpPr>
        <p:spPr>
          <a:xfrm>
            <a:off x="4139952" y="5971346"/>
            <a:ext cx="2880320" cy="553998"/>
          </a:xfrm>
          <a:prstGeom prst="rect">
            <a:avLst/>
          </a:prstGeom>
        </p:spPr>
        <p:txBody>
          <a:bodyPr wrap="square">
            <a:spAutoFit/>
          </a:bodyPr>
          <a:lstStyle/>
          <a:p>
            <a:r>
              <a:rPr lang="nb-NO" sz="600" dirty="0" smtClean="0"/>
              <a:t>Bachelor = Bachelor-, profesjons- eller lærerutdanning (3 eller 4 år)</a:t>
            </a:r>
            <a:endParaRPr lang="nb-NO" sz="600" dirty="0"/>
          </a:p>
          <a:p>
            <a:r>
              <a:rPr lang="nb-NO" sz="600" dirty="0"/>
              <a:t>Int. M./prof</a:t>
            </a:r>
            <a:r>
              <a:rPr lang="nb-NO" sz="600" dirty="0" smtClean="0"/>
              <a:t>. = Integrert masterprogram eller profesjonsutdanning (5 eller 6 år)</a:t>
            </a:r>
            <a:endParaRPr lang="nb-NO" sz="600" dirty="0"/>
          </a:p>
          <a:p>
            <a:r>
              <a:rPr lang="nb-NO" sz="600" dirty="0" smtClean="0"/>
              <a:t>Master = Masterprogram (2 eller 1 ½ år)</a:t>
            </a:r>
            <a:r>
              <a:rPr lang="nb-NO" sz="600" dirty="0"/>
              <a:t>	</a:t>
            </a:r>
          </a:p>
          <a:p>
            <a:r>
              <a:rPr lang="nb-NO" sz="600" dirty="0"/>
              <a:t>Annet = </a:t>
            </a:r>
            <a:r>
              <a:rPr lang="nb-NO" sz="600" dirty="0" smtClean="0"/>
              <a:t>Årsstudium/årsenhet</a:t>
            </a:r>
            <a:r>
              <a:rPr lang="nb-NO" sz="600" dirty="0"/>
              <a:t>, Enkeltemne, Høgskolekandidatutdanning (2 år), </a:t>
            </a:r>
            <a:r>
              <a:rPr lang="nb-NO" sz="600" dirty="0" smtClean="0"/>
              <a:t>Utvekslingsprogram (1/2 år eller mer), Praktisk-pedagogisk utdanning (1 år)</a:t>
            </a:r>
            <a:endParaRPr lang="nb-NO" sz="600" dirty="0"/>
          </a:p>
        </p:txBody>
      </p:sp>
    </p:spTree>
    <p:custDataLst>
      <p:tags r:id="rId1"/>
    </p:custDataLst>
    <p:extLst>
      <p:ext uri="{BB962C8B-B14F-4D97-AF65-F5344CB8AC3E}">
        <p14:creationId xmlns:p14="http://schemas.microsoft.com/office/powerpoint/2010/main" val="25821988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custDataLst>
              <p:tags r:id="rId2"/>
            </p:custDataLst>
          </p:nvPr>
        </p:nvPicPr>
        <p:blipFill>
          <a:blip r:embed="rId9">
            <a:extLst>
              <a:ext uri="{28A0092B-C50C-407E-A947-70E740481C1C}">
                <a14:useLocalDpi xmlns:a14="http://schemas.microsoft.com/office/drawing/2010/main" val="0"/>
              </a:ext>
            </a:extLst>
          </a:blip>
          <a:srcRect/>
          <a:stretch>
            <a:fillRect/>
          </a:stretch>
        </p:blipFill>
        <p:spPr>
          <a:xfrm>
            <a:off x="0" y="0"/>
            <a:ext cx="9144000" cy="6235700"/>
          </a:xfrm>
          <a:prstGeom prst="rect">
            <a:avLst/>
          </a:prstGeom>
        </p:spPr>
      </p:pic>
      <p:sp>
        <p:nvSpPr>
          <p:cNvPr id="5" name="Rektangel 4"/>
          <p:cNvSpPr/>
          <p:nvPr>
            <p:custDataLst>
              <p:tags r:id="rId3"/>
            </p:custDataLst>
          </p:nvPr>
        </p:nvSpPr>
        <p:spPr>
          <a:xfrm>
            <a:off x="0" y="5892800"/>
            <a:ext cx="9144000" cy="965200"/>
          </a:xfrm>
          <a:prstGeom prst="rect">
            <a:avLst/>
          </a:prstGeom>
          <a:solidFill>
            <a:srgbClr val="FFFFFF"/>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Frihåndsform 5"/>
          <p:cNvSpPr/>
          <p:nvPr>
            <p:custDataLst>
              <p:tags r:id="rId4"/>
            </p:custDataLst>
          </p:nvPr>
        </p:nvSpPr>
        <p:spPr>
          <a:xfrm>
            <a:off x="254000" y="279400"/>
            <a:ext cx="8636001" cy="995681"/>
          </a:xfrm>
          <a:custGeom>
            <a:avLst/>
            <a:gdLst/>
            <a:ahLst/>
            <a:cxnLst/>
            <a:rect l="0" t="0" r="0" b="0"/>
            <a:pathLst>
              <a:path w="8636001" h="995681">
                <a:moveTo>
                  <a:pt x="317500" y="0"/>
                </a:moveTo>
                <a:lnTo>
                  <a:pt x="8585200" y="0"/>
                </a:lnTo>
                <a:lnTo>
                  <a:pt x="8610600" y="6350"/>
                </a:lnTo>
                <a:lnTo>
                  <a:pt x="8629650" y="25400"/>
                </a:lnTo>
                <a:lnTo>
                  <a:pt x="8636000" y="50800"/>
                </a:lnTo>
                <a:lnTo>
                  <a:pt x="8636000" y="944880"/>
                </a:lnTo>
                <a:lnTo>
                  <a:pt x="8629650" y="970280"/>
                </a:lnTo>
                <a:lnTo>
                  <a:pt x="8610600" y="989330"/>
                </a:lnTo>
                <a:lnTo>
                  <a:pt x="8585200" y="995680"/>
                </a:lnTo>
                <a:lnTo>
                  <a:pt x="50800" y="995680"/>
                </a:lnTo>
                <a:lnTo>
                  <a:pt x="25400" y="989330"/>
                </a:lnTo>
                <a:lnTo>
                  <a:pt x="6350" y="970280"/>
                </a:lnTo>
                <a:lnTo>
                  <a:pt x="0" y="944880"/>
                </a:lnTo>
                <a:lnTo>
                  <a:pt x="0" y="317500"/>
                </a:lnTo>
                <a:lnTo>
                  <a:pt x="12700" y="279400"/>
                </a:lnTo>
                <a:lnTo>
                  <a:pt x="279400" y="12700"/>
                </a:lnTo>
                <a:close/>
              </a:path>
            </a:pathLst>
          </a:custGeom>
          <a:solidFill>
            <a:srgbClr val="FF6633"/>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ekstSylinder 1"/>
          <p:cNvSpPr txBox="1"/>
          <p:nvPr>
            <p:custDataLst>
              <p:tags r:id="rId5"/>
            </p:custDataLst>
          </p:nvPr>
        </p:nvSpPr>
        <p:spPr>
          <a:xfrm>
            <a:off x="419100" y="419100"/>
            <a:ext cx="7620000" cy="584775"/>
          </a:xfrm>
          <a:prstGeom prst="rect">
            <a:avLst/>
          </a:prstGeom>
          <a:noFill/>
        </p:spPr>
        <p:txBody>
          <a:bodyPr vert="horz" rtlCol="0">
            <a:spAutoFit/>
          </a:bodyPr>
          <a:lstStyle/>
          <a:p>
            <a:pPr>
              <a:spcBef>
                <a:spcPct val="0"/>
              </a:spcBef>
              <a:spcAft>
                <a:spcPct val="0"/>
              </a:spcAft>
            </a:pPr>
            <a:r>
              <a:rPr lang="nb-NO" sz="3200" b="1" smtClean="0">
                <a:solidFill>
                  <a:srgbClr val="FFFFFF"/>
                </a:solidFill>
                <a:latin typeface="Trebuchet MS"/>
              </a:rPr>
              <a:t>Arbeidsbelastning og -mengde</a:t>
            </a:r>
            <a:endParaRPr lang="nb-NO" sz="3200" b="1">
              <a:solidFill>
                <a:srgbClr val="FFFFFF"/>
              </a:solidFill>
              <a:latin typeface="Trebuchet MS"/>
            </a:endParaRPr>
          </a:p>
        </p:txBody>
      </p:sp>
      <p:sp>
        <p:nvSpPr>
          <p:cNvPr id="3" name="TekstSylinder 2"/>
          <p:cNvSpPr txBox="1"/>
          <p:nvPr>
            <p:custDataLst>
              <p:tags r:id="rId6"/>
            </p:custDataLst>
          </p:nvPr>
        </p:nvSpPr>
        <p:spPr>
          <a:xfrm>
            <a:off x="7759700" y="406400"/>
            <a:ext cx="889000" cy="523220"/>
          </a:xfrm>
          <a:prstGeom prst="rect">
            <a:avLst/>
          </a:prstGeom>
          <a:noFill/>
        </p:spPr>
        <p:txBody>
          <a:bodyPr vert="horz" rtlCol="0">
            <a:spAutoFit/>
          </a:bodyPr>
          <a:lstStyle/>
          <a:p>
            <a:pPr algn="r">
              <a:spcBef>
                <a:spcPct val="0"/>
              </a:spcBef>
              <a:spcAft>
                <a:spcPct val="0"/>
              </a:spcAft>
            </a:pPr>
            <a:r>
              <a:rPr lang="nb-NO" sz="2800" b="1" smtClean="0">
                <a:solidFill>
                  <a:srgbClr val="000000"/>
                </a:solidFill>
                <a:latin typeface="Trebuchet MS"/>
              </a:rPr>
              <a:t>4</a:t>
            </a:r>
            <a:endParaRPr lang="nb-NO" sz="2800" b="1">
              <a:solidFill>
                <a:srgbClr val="000000"/>
              </a:solidFill>
              <a:latin typeface="Trebuchet MS"/>
            </a:endParaRPr>
          </a:p>
        </p:txBody>
      </p:sp>
    </p:spTree>
    <p:custDataLst>
      <p:tags r:id="rId1"/>
    </p:custDataLst>
    <p:extLst>
      <p:ext uri="{BB962C8B-B14F-4D97-AF65-F5344CB8AC3E}">
        <p14:creationId xmlns:p14="http://schemas.microsoft.com/office/powerpoint/2010/main" val="14211861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custDataLst>
              <p:tags r:id="rId2"/>
            </p:custDataLst>
          </p:nvPr>
        </p:nvSpPr>
        <p:spPr>
          <a:xfrm>
            <a:off x="379800" y="188640"/>
            <a:ext cx="8384400" cy="369332"/>
          </a:xfrm>
        </p:spPr>
        <p:txBody>
          <a:bodyPr/>
          <a:lstStyle/>
          <a:p>
            <a:r>
              <a:rPr lang="nb-NO" sz="1800" dirty="0" smtClean="0"/>
              <a:t>Arbeidsbelastning</a:t>
            </a:r>
            <a:endParaRPr lang="nb-NO" sz="1800" dirty="0"/>
          </a:p>
        </p:txBody>
      </p:sp>
      <p:sp>
        <p:nvSpPr>
          <p:cNvPr id="5" name="TekstSylinder 4"/>
          <p:cNvSpPr txBox="1"/>
          <p:nvPr>
            <p:custDataLst>
              <p:tags r:id="rId3"/>
            </p:custDataLst>
          </p:nvPr>
        </p:nvSpPr>
        <p:spPr>
          <a:xfrm>
            <a:off x="432453" y="5326469"/>
            <a:ext cx="8064896" cy="600164"/>
          </a:xfrm>
          <a:prstGeom prst="rect">
            <a:avLst/>
          </a:prstGeom>
          <a:noFill/>
        </p:spPr>
        <p:txBody>
          <a:bodyPr vert="horz" wrap="square" rtlCol="0">
            <a:spAutoFit/>
          </a:bodyPr>
          <a:lstStyle/>
          <a:p>
            <a:pPr marL="171450" indent="-171450">
              <a:lnSpc>
                <a:spcPct val="150000"/>
              </a:lnSpc>
              <a:spcBef>
                <a:spcPct val="0"/>
              </a:spcBef>
              <a:spcAft>
                <a:spcPct val="0"/>
              </a:spcAft>
              <a:buFont typeface="Arial" pitchFamily="34" charset="0"/>
              <a:buChar char="•"/>
            </a:pPr>
            <a:r>
              <a:rPr lang="nb-NO" sz="1100" dirty="0" smtClean="0">
                <a:solidFill>
                  <a:srgbClr val="000000"/>
                </a:solidFill>
                <a:latin typeface="Arial"/>
              </a:rPr>
              <a:t>3 av 10 studenter vurderer arbeidsmengden som for stor, mens få vurderer den som for liten. Når det gjelder egen studieinnsats så er det imidlertid i underkant av 30% som vurderer den som for liten.</a:t>
            </a:r>
            <a:endParaRPr lang="nb-NO" sz="1100" dirty="0">
              <a:solidFill>
                <a:srgbClr val="000000"/>
              </a:solidFill>
              <a:latin typeface="Arial"/>
            </a:endParaRPr>
          </a:p>
        </p:txBody>
      </p:sp>
      <p:graphicFrame>
        <p:nvGraphicFramePr>
          <p:cNvPr id="8" name="Diagram 7"/>
          <p:cNvGraphicFramePr/>
          <p:nvPr>
            <p:extLst>
              <p:ext uri="{D42A27DB-BD31-4B8C-83A1-F6EECF244321}">
                <p14:modId xmlns:p14="http://schemas.microsoft.com/office/powerpoint/2010/main" val="217513297"/>
              </p:ext>
            </p:extLst>
          </p:nvPr>
        </p:nvGraphicFramePr>
        <p:xfrm>
          <a:off x="323528" y="692696"/>
          <a:ext cx="3888432" cy="460851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Diagram 9"/>
          <p:cNvGraphicFramePr/>
          <p:nvPr>
            <p:extLst>
              <p:ext uri="{D42A27DB-BD31-4B8C-83A1-F6EECF244321}">
                <p14:modId xmlns:p14="http://schemas.microsoft.com/office/powerpoint/2010/main" val="4034680056"/>
              </p:ext>
            </p:extLst>
          </p:nvPr>
        </p:nvGraphicFramePr>
        <p:xfrm>
          <a:off x="4534868" y="692695"/>
          <a:ext cx="4418632" cy="4633773"/>
        </p:xfrm>
        <a:graphic>
          <a:graphicData uri="http://schemas.openxmlformats.org/drawingml/2006/chart">
            <c:chart xmlns:c="http://schemas.openxmlformats.org/drawingml/2006/chart" xmlns:r="http://schemas.openxmlformats.org/officeDocument/2006/relationships" r:id="rId7"/>
          </a:graphicData>
        </a:graphic>
      </p:graphicFrame>
    </p:spTree>
    <p:custDataLst>
      <p:tags r:id="rId1"/>
    </p:custDataLst>
    <p:extLst>
      <p:ext uri="{BB962C8B-B14F-4D97-AF65-F5344CB8AC3E}">
        <p14:creationId xmlns:p14="http://schemas.microsoft.com/office/powerpoint/2010/main" val="401845088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custDataLst>
              <p:tags r:id="rId2"/>
            </p:custDataLst>
          </p:nvPr>
        </p:nvSpPr>
        <p:spPr>
          <a:xfrm>
            <a:off x="379800" y="188640"/>
            <a:ext cx="8384400" cy="369332"/>
          </a:xfrm>
        </p:spPr>
        <p:txBody>
          <a:bodyPr/>
          <a:lstStyle/>
          <a:p>
            <a:r>
              <a:rPr lang="nb-NO" sz="1800" dirty="0" smtClean="0"/>
              <a:t>Arbeidsbelastning på studieprogrammet</a:t>
            </a:r>
            <a:endParaRPr lang="nb-NO" sz="1800" dirty="0"/>
          </a:p>
        </p:txBody>
      </p:sp>
      <p:sp>
        <p:nvSpPr>
          <p:cNvPr id="5" name="TekstSylinder 4"/>
          <p:cNvSpPr txBox="1"/>
          <p:nvPr>
            <p:custDataLst>
              <p:tags r:id="rId3"/>
            </p:custDataLst>
          </p:nvPr>
        </p:nvSpPr>
        <p:spPr>
          <a:xfrm>
            <a:off x="432452" y="5057817"/>
            <a:ext cx="3779507" cy="819455"/>
          </a:xfrm>
          <a:prstGeom prst="rect">
            <a:avLst/>
          </a:prstGeom>
          <a:noFill/>
        </p:spPr>
        <p:txBody>
          <a:bodyPr vert="horz" wrap="square" rtlCol="0">
            <a:spAutoFit/>
          </a:bodyPr>
          <a:lstStyle/>
          <a:p>
            <a:pPr marL="171450" indent="-171450">
              <a:lnSpc>
                <a:spcPct val="150000"/>
              </a:lnSpc>
              <a:spcBef>
                <a:spcPct val="0"/>
              </a:spcBef>
              <a:spcAft>
                <a:spcPct val="0"/>
              </a:spcAft>
              <a:buFont typeface="Arial" pitchFamily="34" charset="0"/>
              <a:buChar char="•"/>
            </a:pPr>
            <a:r>
              <a:rPr lang="nb-NO" sz="1050" dirty="0" smtClean="0">
                <a:solidFill>
                  <a:srgbClr val="000000"/>
                </a:solidFill>
                <a:latin typeface="Arial"/>
              </a:rPr>
              <a:t>Studentene på HF og SVT vurderer i klart mindre grad enn studentene på andre fakultet arbeidsmengden som for stor. På AB mener 22% at den er altfor stor.</a:t>
            </a:r>
            <a:endParaRPr lang="nb-NO" sz="1050" dirty="0">
              <a:solidFill>
                <a:srgbClr val="000000"/>
              </a:solidFill>
              <a:latin typeface="Arial"/>
            </a:endParaRPr>
          </a:p>
        </p:txBody>
      </p:sp>
      <p:graphicFrame>
        <p:nvGraphicFramePr>
          <p:cNvPr id="8" name="Diagram 7"/>
          <p:cNvGraphicFramePr/>
          <p:nvPr>
            <p:extLst>
              <p:ext uri="{D42A27DB-BD31-4B8C-83A1-F6EECF244321}">
                <p14:modId xmlns:p14="http://schemas.microsoft.com/office/powerpoint/2010/main" val="3030143783"/>
              </p:ext>
            </p:extLst>
          </p:nvPr>
        </p:nvGraphicFramePr>
        <p:xfrm>
          <a:off x="323528" y="692696"/>
          <a:ext cx="3888432" cy="417646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6" name="Diagram 5"/>
          <p:cNvGraphicFramePr/>
          <p:nvPr>
            <p:extLst>
              <p:ext uri="{D42A27DB-BD31-4B8C-83A1-F6EECF244321}">
                <p14:modId xmlns:p14="http://schemas.microsoft.com/office/powerpoint/2010/main" val="3289561008"/>
              </p:ext>
            </p:extLst>
          </p:nvPr>
        </p:nvGraphicFramePr>
        <p:xfrm>
          <a:off x="4932040" y="116632"/>
          <a:ext cx="3888432" cy="6192688"/>
        </p:xfrm>
        <a:graphic>
          <a:graphicData uri="http://schemas.openxmlformats.org/drawingml/2006/chart">
            <c:chart xmlns:c="http://schemas.openxmlformats.org/drawingml/2006/chart" xmlns:r="http://schemas.openxmlformats.org/officeDocument/2006/relationships" r:id="rId7"/>
          </a:graphicData>
        </a:graphic>
      </p:graphicFrame>
      <p:sp>
        <p:nvSpPr>
          <p:cNvPr id="7" name="Rektangel 6"/>
          <p:cNvSpPr/>
          <p:nvPr/>
        </p:nvSpPr>
        <p:spPr>
          <a:xfrm>
            <a:off x="1475656" y="6237312"/>
            <a:ext cx="2880320" cy="553998"/>
          </a:xfrm>
          <a:prstGeom prst="rect">
            <a:avLst/>
          </a:prstGeom>
        </p:spPr>
        <p:txBody>
          <a:bodyPr wrap="square">
            <a:spAutoFit/>
          </a:bodyPr>
          <a:lstStyle/>
          <a:p>
            <a:r>
              <a:rPr lang="nb-NO" sz="600" dirty="0" smtClean="0"/>
              <a:t>Bachelor = Bachelor-, profesjons- eller lærerutdanning (3 eller 4 år)</a:t>
            </a:r>
            <a:endParaRPr lang="nb-NO" sz="600" dirty="0"/>
          </a:p>
          <a:p>
            <a:r>
              <a:rPr lang="nb-NO" sz="600" dirty="0"/>
              <a:t>Int. M./prof</a:t>
            </a:r>
            <a:r>
              <a:rPr lang="nb-NO" sz="600" dirty="0" smtClean="0"/>
              <a:t>. = Integrert masterprogram eller profesjonsutdanning (5 eller 6 år)</a:t>
            </a:r>
            <a:endParaRPr lang="nb-NO" sz="600" dirty="0"/>
          </a:p>
          <a:p>
            <a:r>
              <a:rPr lang="nb-NO" sz="600" dirty="0" smtClean="0"/>
              <a:t>Master = Masterprogram (2 eller 1 ½ år)</a:t>
            </a:r>
            <a:r>
              <a:rPr lang="nb-NO" sz="600" dirty="0"/>
              <a:t>	</a:t>
            </a:r>
          </a:p>
          <a:p>
            <a:r>
              <a:rPr lang="nb-NO" sz="600" dirty="0"/>
              <a:t>Annet = </a:t>
            </a:r>
            <a:r>
              <a:rPr lang="nb-NO" sz="600" dirty="0" smtClean="0"/>
              <a:t>Årsstudium/årsenhet</a:t>
            </a:r>
            <a:r>
              <a:rPr lang="nb-NO" sz="600" dirty="0"/>
              <a:t>, Enkeltemne, Høgskolekandidatutdanning (2 år), </a:t>
            </a:r>
            <a:r>
              <a:rPr lang="nb-NO" sz="600" dirty="0" smtClean="0"/>
              <a:t>Utvekslingsprogram (1/2 år eller mer), Praktisk-pedagogisk utdanning (1 år)</a:t>
            </a:r>
            <a:endParaRPr lang="nb-NO" sz="600" dirty="0"/>
          </a:p>
        </p:txBody>
      </p:sp>
    </p:spTree>
    <p:custDataLst>
      <p:tags r:id="rId1"/>
    </p:custDataLst>
    <p:extLst>
      <p:ext uri="{BB962C8B-B14F-4D97-AF65-F5344CB8AC3E}">
        <p14:creationId xmlns:p14="http://schemas.microsoft.com/office/powerpoint/2010/main" val="4882938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custDataLst>
              <p:tags r:id="rId2"/>
            </p:custDataLst>
          </p:nvPr>
        </p:nvSpPr>
        <p:spPr>
          <a:xfrm>
            <a:off x="379800" y="188640"/>
            <a:ext cx="8384400" cy="369332"/>
          </a:xfrm>
        </p:spPr>
        <p:txBody>
          <a:bodyPr/>
          <a:lstStyle/>
          <a:p>
            <a:r>
              <a:rPr lang="nb-NO" sz="1800" dirty="0" smtClean="0"/>
              <a:t>Vurdering av egen studieinnsats</a:t>
            </a:r>
            <a:endParaRPr lang="nb-NO" sz="1800" dirty="0"/>
          </a:p>
        </p:txBody>
      </p:sp>
      <p:sp>
        <p:nvSpPr>
          <p:cNvPr id="5" name="TekstSylinder 4"/>
          <p:cNvSpPr txBox="1"/>
          <p:nvPr>
            <p:custDataLst>
              <p:tags r:id="rId3"/>
            </p:custDataLst>
          </p:nvPr>
        </p:nvSpPr>
        <p:spPr>
          <a:xfrm>
            <a:off x="432452" y="5057817"/>
            <a:ext cx="3779507" cy="819455"/>
          </a:xfrm>
          <a:prstGeom prst="rect">
            <a:avLst/>
          </a:prstGeom>
          <a:noFill/>
        </p:spPr>
        <p:txBody>
          <a:bodyPr vert="horz" wrap="square" rtlCol="0">
            <a:spAutoFit/>
          </a:bodyPr>
          <a:lstStyle/>
          <a:p>
            <a:pPr marL="171450" indent="-171450">
              <a:lnSpc>
                <a:spcPct val="150000"/>
              </a:lnSpc>
              <a:spcBef>
                <a:spcPct val="0"/>
              </a:spcBef>
              <a:spcAft>
                <a:spcPct val="0"/>
              </a:spcAft>
              <a:buFont typeface="Arial" pitchFamily="34" charset="0"/>
              <a:buChar char="•"/>
            </a:pPr>
            <a:r>
              <a:rPr lang="nb-NO" sz="1050" dirty="0" smtClean="0">
                <a:solidFill>
                  <a:srgbClr val="000000"/>
                </a:solidFill>
                <a:latin typeface="Arial"/>
              </a:rPr>
              <a:t>Studentene på HF vurderer i større grad enn andre egen studieinnsats som for liten, mens det motsatte er tilfelle for studentene på AB.</a:t>
            </a:r>
            <a:endParaRPr lang="nb-NO" sz="1050" dirty="0">
              <a:solidFill>
                <a:srgbClr val="000000"/>
              </a:solidFill>
              <a:latin typeface="Arial"/>
            </a:endParaRPr>
          </a:p>
        </p:txBody>
      </p:sp>
      <p:graphicFrame>
        <p:nvGraphicFramePr>
          <p:cNvPr id="8" name="Diagram 7"/>
          <p:cNvGraphicFramePr/>
          <p:nvPr>
            <p:extLst>
              <p:ext uri="{D42A27DB-BD31-4B8C-83A1-F6EECF244321}">
                <p14:modId xmlns:p14="http://schemas.microsoft.com/office/powerpoint/2010/main" val="2876034444"/>
              </p:ext>
            </p:extLst>
          </p:nvPr>
        </p:nvGraphicFramePr>
        <p:xfrm>
          <a:off x="323528" y="692696"/>
          <a:ext cx="3888432" cy="417646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6" name="Diagram 5"/>
          <p:cNvGraphicFramePr/>
          <p:nvPr>
            <p:extLst>
              <p:ext uri="{D42A27DB-BD31-4B8C-83A1-F6EECF244321}">
                <p14:modId xmlns:p14="http://schemas.microsoft.com/office/powerpoint/2010/main" val="1083537243"/>
              </p:ext>
            </p:extLst>
          </p:nvPr>
        </p:nvGraphicFramePr>
        <p:xfrm>
          <a:off x="4932040" y="116632"/>
          <a:ext cx="3888432" cy="6192688"/>
        </p:xfrm>
        <a:graphic>
          <a:graphicData uri="http://schemas.openxmlformats.org/drawingml/2006/chart">
            <c:chart xmlns:c="http://schemas.openxmlformats.org/drawingml/2006/chart" xmlns:r="http://schemas.openxmlformats.org/officeDocument/2006/relationships" r:id="rId7"/>
          </a:graphicData>
        </a:graphic>
      </p:graphicFrame>
      <p:sp>
        <p:nvSpPr>
          <p:cNvPr id="7" name="Rektangel 6"/>
          <p:cNvSpPr/>
          <p:nvPr/>
        </p:nvSpPr>
        <p:spPr>
          <a:xfrm>
            <a:off x="1475656" y="6237312"/>
            <a:ext cx="2880320" cy="553998"/>
          </a:xfrm>
          <a:prstGeom prst="rect">
            <a:avLst/>
          </a:prstGeom>
        </p:spPr>
        <p:txBody>
          <a:bodyPr wrap="square">
            <a:spAutoFit/>
          </a:bodyPr>
          <a:lstStyle/>
          <a:p>
            <a:r>
              <a:rPr lang="nb-NO" sz="600" dirty="0" smtClean="0"/>
              <a:t>Bachelor = Bachelor-, profesjons- eller lærerutdanning (3 eller 4 år)</a:t>
            </a:r>
            <a:endParaRPr lang="nb-NO" sz="600" dirty="0"/>
          </a:p>
          <a:p>
            <a:r>
              <a:rPr lang="nb-NO" sz="600" dirty="0"/>
              <a:t>Int. M./prof</a:t>
            </a:r>
            <a:r>
              <a:rPr lang="nb-NO" sz="600" dirty="0" smtClean="0"/>
              <a:t>. = Integrert masterprogram eller profesjonsutdanning (5 eller 6 år)</a:t>
            </a:r>
            <a:endParaRPr lang="nb-NO" sz="600" dirty="0"/>
          </a:p>
          <a:p>
            <a:r>
              <a:rPr lang="nb-NO" sz="600" dirty="0" smtClean="0"/>
              <a:t>Master = Masterprogram (2 eller 1 ½ år)</a:t>
            </a:r>
            <a:r>
              <a:rPr lang="nb-NO" sz="600" dirty="0"/>
              <a:t>	</a:t>
            </a:r>
          </a:p>
          <a:p>
            <a:r>
              <a:rPr lang="nb-NO" sz="600" dirty="0"/>
              <a:t>Annet = </a:t>
            </a:r>
            <a:r>
              <a:rPr lang="nb-NO" sz="600" dirty="0" smtClean="0"/>
              <a:t>Årsstudium/årsenhet</a:t>
            </a:r>
            <a:r>
              <a:rPr lang="nb-NO" sz="600" dirty="0"/>
              <a:t>, Enkeltemne, Høgskolekandidatutdanning (2 år), </a:t>
            </a:r>
            <a:r>
              <a:rPr lang="nb-NO" sz="600" dirty="0" smtClean="0"/>
              <a:t>Utvekslingsprogram (1/2 år eller mer), Praktisk-pedagogisk utdanning (1 år)</a:t>
            </a:r>
            <a:endParaRPr lang="nb-NO" sz="600" dirty="0"/>
          </a:p>
        </p:txBody>
      </p:sp>
    </p:spTree>
    <p:custDataLst>
      <p:tags r:id="rId1"/>
    </p:custDataLst>
    <p:extLst>
      <p:ext uri="{BB962C8B-B14F-4D97-AF65-F5344CB8AC3E}">
        <p14:creationId xmlns:p14="http://schemas.microsoft.com/office/powerpoint/2010/main" val="170773337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custDataLst>
              <p:tags r:id="rId2"/>
            </p:custDataLst>
          </p:nvPr>
        </p:nvSpPr>
        <p:spPr>
          <a:xfrm>
            <a:off x="396000" y="116632"/>
            <a:ext cx="8384400" cy="369332"/>
          </a:xfrm>
        </p:spPr>
        <p:txBody>
          <a:bodyPr/>
          <a:lstStyle/>
          <a:p>
            <a:r>
              <a:rPr lang="nb-NO" sz="1800" dirty="0" smtClean="0"/>
              <a:t>Arbeidstimer</a:t>
            </a:r>
            <a:endParaRPr lang="nb-NO" dirty="0"/>
          </a:p>
        </p:txBody>
      </p:sp>
      <p:sp>
        <p:nvSpPr>
          <p:cNvPr id="5" name="TekstSylinder 4"/>
          <p:cNvSpPr txBox="1"/>
          <p:nvPr>
            <p:custDataLst>
              <p:tags r:id="rId3"/>
            </p:custDataLst>
          </p:nvPr>
        </p:nvSpPr>
        <p:spPr>
          <a:xfrm>
            <a:off x="4644008" y="2276872"/>
            <a:ext cx="4240879" cy="1615827"/>
          </a:xfrm>
          <a:prstGeom prst="rect">
            <a:avLst/>
          </a:prstGeom>
          <a:noFill/>
        </p:spPr>
        <p:txBody>
          <a:bodyPr vert="horz" wrap="square" rtlCol="0">
            <a:spAutoFit/>
          </a:bodyPr>
          <a:lstStyle/>
          <a:p>
            <a:pPr marL="171450" indent="-171450">
              <a:lnSpc>
                <a:spcPct val="150000"/>
              </a:lnSpc>
              <a:spcBef>
                <a:spcPct val="0"/>
              </a:spcBef>
              <a:spcAft>
                <a:spcPct val="0"/>
              </a:spcAft>
              <a:buFont typeface="Arial" pitchFamily="34" charset="0"/>
              <a:buChar char="•"/>
            </a:pPr>
            <a:r>
              <a:rPr lang="nb-NO" sz="1100" dirty="0" smtClean="0">
                <a:solidFill>
                  <a:srgbClr val="000000"/>
                </a:solidFill>
                <a:latin typeface="Arial"/>
              </a:rPr>
              <a:t>Studentene oppgir i gjennomsnitt at de bruker 31 timer per uke til sammen på organisert undervisning og selvstudier.</a:t>
            </a:r>
          </a:p>
          <a:p>
            <a:pPr marL="171450" indent="-171450">
              <a:lnSpc>
                <a:spcPct val="150000"/>
              </a:lnSpc>
              <a:spcBef>
                <a:spcPct val="0"/>
              </a:spcBef>
              <a:spcAft>
                <a:spcPct val="0"/>
              </a:spcAft>
              <a:buFont typeface="Arial" pitchFamily="34" charset="0"/>
              <a:buChar char="•"/>
            </a:pPr>
            <a:r>
              <a:rPr lang="nb-NO" sz="1100" dirty="0" smtClean="0">
                <a:solidFill>
                  <a:srgbClr val="000000"/>
                </a:solidFill>
                <a:latin typeface="Arial"/>
              </a:rPr>
              <a:t>Fordelingen på de to er forskjellig mellom universitetene og høgskolene.</a:t>
            </a:r>
          </a:p>
          <a:p>
            <a:pPr marL="171450" indent="-171450">
              <a:lnSpc>
                <a:spcPct val="150000"/>
              </a:lnSpc>
              <a:spcBef>
                <a:spcPct val="0"/>
              </a:spcBef>
              <a:spcAft>
                <a:spcPct val="0"/>
              </a:spcAft>
              <a:buFont typeface="Arial" pitchFamily="34" charset="0"/>
              <a:buChar char="•"/>
            </a:pPr>
            <a:r>
              <a:rPr lang="nb-NO" sz="1100" dirty="0" smtClean="0">
                <a:solidFill>
                  <a:srgbClr val="000000"/>
                </a:solidFill>
                <a:latin typeface="Arial"/>
              </a:rPr>
              <a:t>Antall timer som oppgis brukt er lavest på UiS, og høyest på </a:t>
            </a:r>
            <a:r>
              <a:rPr lang="nb-NO" sz="1100" dirty="0" err="1" smtClean="0">
                <a:solidFill>
                  <a:srgbClr val="000000"/>
                </a:solidFill>
                <a:latin typeface="Arial"/>
              </a:rPr>
              <a:t>HiNesna</a:t>
            </a:r>
            <a:r>
              <a:rPr lang="nb-NO" sz="1100" dirty="0" smtClean="0">
                <a:solidFill>
                  <a:srgbClr val="000000"/>
                </a:solidFill>
                <a:latin typeface="Arial"/>
              </a:rPr>
              <a:t>. </a:t>
            </a:r>
            <a:endParaRPr lang="nb-NO" sz="1100" dirty="0">
              <a:solidFill>
                <a:srgbClr val="000000"/>
              </a:solidFill>
              <a:latin typeface="Arial"/>
            </a:endParaRPr>
          </a:p>
        </p:txBody>
      </p:sp>
      <p:graphicFrame>
        <p:nvGraphicFramePr>
          <p:cNvPr id="8" name="Diagram 7"/>
          <p:cNvGraphicFramePr/>
          <p:nvPr>
            <p:extLst>
              <p:ext uri="{D42A27DB-BD31-4B8C-83A1-F6EECF244321}">
                <p14:modId xmlns:p14="http://schemas.microsoft.com/office/powerpoint/2010/main" val="777579445"/>
              </p:ext>
            </p:extLst>
          </p:nvPr>
        </p:nvGraphicFramePr>
        <p:xfrm>
          <a:off x="259113" y="594109"/>
          <a:ext cx="4320480" cy="5472608"/>
        </p:xfrm>
        <a:graphic>
          <a:graphicData uri="http://schemas.openxmlformats.org/drawingml/2006/chart">
            <c:chart xmlns:c="http://schemas.openxmlformats.org/drawingml/2006/chart" xmlns:r="http://schemas.openxmlformats.org/officeDocument/2006/relationships" r:id="rId6"/>
          </a:graphicData>
        </a:graphic>
      </p:graphicFrame>
      <p:sp>
        <p:nvSpPr>
          <p:cNvPr id="2" name="Rektangel 1"/>
          <p:cNvSpPr/>
          <p:nvPr/>
        </p:nvSpPr>
        <p:spPr>
          <a:xfrm>
            <a:off x="4536504" y="44624"/>
            <a:ext cx="4572000" cy="1954381"/>
          </a:xfrm>
          <a:prstGeom prst="rect">
            <a:avLst/>
          </a:prstGeom>
        </p:spPr>
        <p:txBody>
          <a:bodyPr>
            <a:spAutoFit/>
          </a:bodyPr>
          <a:lstStyle/>
          <a:p>
            <a:r>
              <a:rPr lang="nb-NO" sz="1100" dirty="0" smtClean="0">
                <a:solidFill>
                  <a:schemeClr val="bg1">
                    <a:lumMod val="65000"/>
                  </a:schemeClr>
                </a:solidFill>
              </a:rPr>
              <a:t>Hvor </a:t>
            </a:r>
            <a:r>
              <a:rPr lang="nb-NO" sz="1100" dirty="0">
                <a:solidFill>
                  <a:schemeClr val="bg1">
                    <a:lumMod val="65000"/>
                  </a:schemeClr>
                </a:solidFill>
              </a:rPr>
              <a:t>mange timer med ORGANISERT UNDERVISNING (forelesninger, seminarer, kollokvier, øvinger osv.) vil du anslå at du deltar på i løpet av en vanlig studieuke, altså IKKE i eksamens- eller praksisperioder?</a:t>
            </a:r>
          </a:p>
          <a:p>
            <a:r>
              <a:rPr lang="nb-NO" sz="1100" dirty="0">
                <a:solidFill>
                  <a:schemeClr val="bg1">
                    <a:lumMod val="65000"/>
                  </a:schemeClr>
                </a:solidFill>
              </a:rPr>
              <a:t>ANGI CA. ANTALL TIMER PER </a:t>
            </a:r>
            <a:r>
              <a:rPr lang="nb-NO" sz="1100" dirty="0" smtClean="0">
                <a:solidFill>
                  <a:schemeClr val="bg1">
                    <a:lumMod val="65000"/>
                  </a:schemeClr>
                </a:solidFill>
              </a:rPr>
              <a:t>UKE</a:t>
            </a:r>
          </a:p>
          <a:p>
            <a:endParaRPr lang="nb-NO" sz="1100" dirty="0">
              <a:solidFill>
                <a:schemeClr val="bg1">
                  <a:lumMod val="65000"/>
                </a:schemeClr>
              </a:solidFill>
            </a:endParaRPr>
          </a:p>
          <a:p>
            <a:r>
              <a:rPr lang="nb-NO" sz="1100" dirty="0" smtClean="0">
                <a:solidFill>
                  <a:schemeClr val="bg1">
                    <a:lumMod val="65000"/>
                  </a:schemeClr>
                </a:solidFill>
              </a:rPr>
              <a:t>Hvor </a:t>
            </a:r>
            <a:r>
              <a:rPr lang="nb-NO" sz="1100" dirty="0">
                <a:solidFill>
                  <a:schemeClr val="bg1">
                    <a:lumMod val="65000"/>
                  </a:schemeClr>
                </a:solidFill>
              </a:rPr>
              <a:t>mange timer vil du anslå at du bruker til SELVSTUDIER (lesing, oppgaver, trening osv.) i løpet av en vanlig studieuke, altså IKKE i eksamens- eller </a:t>
            </a:r>
            <a:r>
              <a:rPr lang="nb-NO" sz="1100" dirty="0" smtClean="0">
                <a:solidFill>
                  <a:schemeClr val="bg1">
                    <a:lumMod val="65000"/>
                  </a:schemeClr>
                </a:solidFill>
              </a:rPr>
              <a:t>praksisperioder?</a:t>
            </a:r>
            <a:endParaRPr lang="nb-NO" sz="1100" dirty="0">
              <a:solidFill>
                <a:schemeClr val="bg1">
                  <a:lumMod val="65000"/>
                </a:schemeClr>
              </a:solidFill>
            </a:endParaRPr>
          </a:p>
          <a:p>
            <a:r>
              <a:rPr lang="nb-NO" sz="1100" dirty="0">
                <a:solidFill>
                  <a:schemeClr val="bg1">
                    <a:lumMod val="65000"/>
                  </a:schemeClr>
                </a:solidFill>
              </a:rPr>
              <a:t>ANGI CA. ANTALL TIMER PER UKE</a:t>
            </a:r>
          </a:p>
          <a:p>
            <a:endParaRPr lang="nb-NO" sz="1100" dirty="0"/>
          </a:p>
        </p:txBody>
      </p:sp>
    </p:spTree>
    <p:custDataLst>
      <p:tags r:id="rId1"/>
    </p:custDataLst>
    <p:extLst>
      <p:ext uri="{BB962C8B-B14F-4D97-AF65-F5344CB8AC3E}">
        <p14:creationId xmlns:p14="http://schemas.microsoft.com/office/powerpoint/2010/main" val="27400050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custDataLst>
              <p:tags r:id="rId2"/>
            </p:custDataLst>
          </p:nvPr>
        </p:nvSpPr>
        <p:spPr>
          <a:xfrm>
            <a:off x="396000" y="116632"/>
            <a:ext cx="8384400" cy="369332"/>
          </a:xfrm>
        </p:spPr>
        <p:txBody>
          <a:bodyPr/>
          <a:lstStyle/>
          <a:p>
            <a:r>
              <a:rPr lang="nb-NO" sz="1800" dirty="0" smtClean="0"/>
              <a:t>Arbeidstimer</a:t>
            </a:r>
            <a:endParaRPr lang="nb-NO" dirty="0"/>
          </a:p>
        </p:txBody>
      </p:sp>
      <p:graphicFrame>
        <p:nvGraphicFramePr>
          <p:cNvPr id="8" name="Diagram 7"/>
          <p:cNvGraphicFramePr/>
          <p:nvPr>
            <p:extLst>
              <p:ext uri="{D42A27DB-BD31-4B8C-83A1-F6EECF244321}">
                <p14:modId xmlns:p14="http://schemas.microsoft.com/office/powerpoint/2010/main" val="1475512804"/>
              </p:ext>
            </p:extLst>
          </p:nvPr>
        </p:nvGraphicFramePr>
        <p:xfrm>
          <a:off x="259113" y="594109"/>
          <a:ext cx="4320480" cy="384300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6" name="Diagram 5"/>
          <p:cNvGraphicFramePr/>
          <p:nvPr>
            <p:extLst>
              <p:ext uri="{D42A27DB-BD31-4B8C-83A1-F6EECF244321}">
                <p14:modId xmlns:p14="http://schemas.microsoft.com/office/powerpoint/2010/main" val="2326318663"/>
              </p:ext>
            </p:extLst>
          </p:nvPr>
        </p:nvGraphicFramePr>
        <p:xfrm>
          <a:off x="4823520" y="116632"/>
          <a:ext cx="4320480" cy="6048672"/>
        </p:xfrm>
        <a:graphic>
          <a:graphicData uri="http://schemas.openxmlformats.org/drawingml/2006/chart">
            <c:chart xmlns:c="http://schemas.openxmlformats.org/drawingml/2006/chart" xmlns:r="http://schemas.openxmlformats.org/officeDocument/2006/relationships" r:id="rId7"/>
          </a:graphicData>
        </a:graphic>
      </p:graphicFrame>
      <p:sp>
        <p:nvSpPr>
          <p:cNvPr id="7" name="TekstSylinder 6"/>
          <p:cNvSpPr txBox="1"/>
          <p:nvPr>
            <p:custDataLst>
              <p:tags r:id="rId3"/>
            </p:custDataLst>
          </p:nvPr>
        </p:nvSpPr>
        <p:spPr>
          <a:xfrm>
            <a:off x="468260" y="4940151"/>
            <a:ext cx="3779507" cy="577081"/>
          </a:xfrm>
          <a:prstGeom prst="rect">
            <a:avLst/>
          </a:prstGeom>
          <a:noFill/>
        </p:spPr>
        <p:txBody>
          <a:bodyPr vert="horz" wrap="square" rtlCol="0">
            <a:spAutoFit/>
          </a:bodyPr>
          <a:lstStyle/>
          <a:p>
            <a:pPr marL="171450" indent="-171450">
              <a:lnSpc>
                <a:spcPct val="150000"/>
              </a:lnSpc>
              <a:spcBef>
                <a:spcPct val="0"/>
              </a:spcBef>
              <a:spcAft>
                <a:spcPct val="0"/>
              </a:spcAft>
              <a:buFont typeface="Arial" pitchFamily="34" charset="0"/>
              <a:buChar char="•"/>
            </a:pPr>
            <a:r>
              <a:rPr lang="nb-NO" sz="1050" dirty="0" smtClean="0">
                <a:solidFill>
                  <a:srgbClr val="000000"/>
                </a:solidFill>
                <a:latin typeface="Arial"/>
              </a:rPr>
              <a:t>Studentene på HF og SVT bruker færre timer på studiene enn andre.</a:t>
            </a:r>
            <a:endParaRPr lang="nb-NO" sz="1050" dirty="0">
              <a:solidFill>
                <a:srgbClr val="000000"/>
              </a:solidFill>
              <a:latin typeface="Arial"/>
            </a:endParaRPr>
          </a:p>
        </p:txBody>
      </p:sp>
      <p:sp>
        <p:nvSpPr>
          <p:cNvPr id="9" name="Rektangel 8"/>
          <p:cNvSpPr/>
          <p:nvPr/>
        </p:nvSpPr>
        <p:spPr>
          <a:xfrm>
            <a:off x="1475656" y="6237312"/>
            <a:ext cx="2880320" cy="553998"/>
          </a:xfrm>
          <a:prstGeom prst="rect">
            <a:avLst/>
          </a:prstGeom>
        </p:spPr>
        <p:txBody>
          <a:bodyPr wrap="square">
            <a:spAutoFit/>
          </a:bodyPr>
          <a:lstStyle/>
          <a:p>
            <a:r>
              <a:rPr lang="nb-NO" sz="600" dirty="0" smtClean="0"/>
              <a:t>Bachelor = Bachelor-, profesjons- eller lærerutdanning (3 eller 4 år)</a:t>
            </a:r>
            <a:endParaRPr lang="nb-NO" sz="600" dirty="0"/>
          </a:p>
          <a:p>
            <a:r>
              <a:rPr lang="nb-NO" sz="600" dirty="0"/>
              <a:t>Int. M./prof</a:t>
            </a:r>
            <a:r>
              <a:rPr lang="nb-NO" sz="600" dirty="0" smtClean="0"/>
              <a:t>. = Integrert masterprogram eller profesjonsutdanning (5 eller 6 år)</a:t>
            </a:r>
            <a:endParaRPr lang="nb-NO" sz="600" dirty="0"/>
          </a:p>
          <a:p>
            <a:r>
              <a:rPr lang="nb-NO" sz="600" dirty="0" smtClean="0"/>
              <a:t>Master = Masterprogram (2 eller 1 ½ år)</a:t>
            </a:r>
            <a:r>
              <a:rPr lang="nb-NO" sz="600" dirty="0"/>
              <a:t>	</a:t>
            </a:r>
          </a:p>
          <a:p>
            <a:r>
              <a:rPr lang="nb-NO" sz="600" dirty="0"/>
              <a:t>Annet = </a:t>
            </a:r>
            <a:r>
              <a:rPr lang="nb-NO" sz="600" dirty="0" smtClean="0"/>
              <a:t>Årsstudium/årsenhet</a:t>
            </a:r>
            <a:r>
              <a:rPr lang="nb-NO" sz="600" dirty="0"/>
              <a:t>, Enkeltemne, Høgskolekandidatutdanning (2 år), </a:t>
            </a:r>
            <a:r>
              <a:rPr lang="nb-NO" sz="600" dirty="0" smtClean="0"/>
              <a:t>Utvekslingsprogram (1/2 år eller mer), Praktisk-pedagogisk utdanning (1 år)</a:t>
            </a:r>
            <a:endParaRPr lang="nb-NO" sz="600" dirty="0"/>
          </a:p>
        </p:txBody>
      </p:sp>
    </p:spTree>
    <p:custDataLst>
      <p:tags r:id="rId1"/>
    </p:custDataLst>
    <p:extLst>
      <p:ext uri="{BB962C8B-B14F-4D97-AF65-F5344CB8AC3E}">
        <p14:creationId xmlns:p14="http://schemas.microsoft.com/office/powerpoint/2010/main" val="280926208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custDataLst>
              <p:tags r:id="rId2"/>
            </p:custDataLst>
          </p:nvPr>
        </p:nvPicPr>
        <p:blipFill>
          <a:blip r:embed="rId9">
            <a:extLst>
              <a:ext uri="{28A0092B-C50C-407E-A947-70E740481C1C}">
                <a14:useLocalDpi xmlns:a14="http://schemas.microsoft.com/office/drawing/2010/main" val="0"/>
              </a:ext>
            </a:extLst>
          </a:blip>
          <a:srcRect/>
          <a:stretch>
            <a:fillRect/>
          </a:stretch>
        </p:blipFill>
        <p:spPr>
          <a:xfrm>
            <a:off x="0" y="0"/>
            <a:ext cx="9144000" cy="6235700"/>
          </a:xfrm>
          <a:prstGeom prst="rect">
            <a:avLst/>
          </a:prstGeom>
        </p:spPr>
      </p:pic>
      <p:sp>
        <p:nvSpPr>
          <p:cNvPr id="5" name="Rektangel 4"/>
          <p:cNvSpPr/>
          <p:nvPr>
            <p:custDataLst>
              <p:tags r:id="rId3"/>
            </p:custDataLst>
          </p:nvPr>
        </p:nvSpPr>
        <p:spPr>
          <a:xfrm>
            <a:off x="0" y="5892800"/>
            <a:ext cx="9144000" cy="965200"/>
          </a:xfrm>
          <a:prstGeom prst="rect">
            <a:avLst/>
          </a:prstGeom>
          <a:solidFill>
            <a:srgbClr val="FFFFFF"/>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Frihåndsform 5"/>
          <p:cNvSpPr/>
          <p:nvPr>
            <p:custDataLst>
              <p:tags r:id="rId4"/>
            </p:custDataLst>
          </p:nvPr>
        </p:nvSpPr>
        <p:spPr>
          <a:xfrm>
            <a:off x="254000" y="279400"/>
            <a:ext cx="8636001" cy="995681"/>
          </a:xfrm>
          <a:custGeom>
            <a:avLst/>
            <a:gdLst/>
            <a:ahLst/>
            <a:cxnLst/>
            <a:rect l="0" t="0" r="0" b="0"/>
            <a:pathLst>
              <a:path w="8636001" h="995681">
                <a:moveTo>
                  <a:pt x="317500" y="0"/>
                </a:moveTo>
                <a:lnTo>
                  <a:pt x="8585200" y="0"/>
                </a:lnTo>
                <a:lnTo>
                  <a:pt x="8610600" y="6350"/>
                </a:lnTo>
                <a:lnTo>
                  <a:pt x="8629650" y="25400"/>
                </a:lnTo>
                <a:lnTo>
                  <a:pt x="8636000" y="50800"/>
                </a:lnTo>
                <a:lnTo>
                  <a:pt x="8636000" y="944880"/>
                </a:lnTo>
                <a:lnTo>
                  <a:pt x="8629650" y="970280"/>
                </a:lnTo>
                <a:lnTo>
                  <a:pt x="8610600" y="989330"/>
                </a:lnTo>
                <a:lnTo>
                  <a:pt x="8585200" y="995680"/>
                </a:lnTo>
                <a:lnTo>
                  <a:pt x="50800" y="995680"/>
                </a:lnTo>
                <a:lnTo>
                  <a:pt x="25400" y="989330"/>
                </a:lnTo>
                <a:lnTo>
                  <a:pt x="6350" y="970280"/>
                </a:lnTo>
                <a:lnTo>
                  <a:pt x="0" y="944880"/>
                </a:lnTo>
                <a:lnTo>
                  <a:pt x="0" y="317500"/>
                </a:lnTo>
                <a:lnTo>
                  <a:pt x="12700" y="279400"/>
                </a:lnTo>
                <a:lnTo>
                  <a:pt x="279400" y="12700"/>
                </a:lnTo>
                <a:close/>
              </a:path>
            </a:pathLst>
          </a:custGeom>
          <a:solidFill>
            <a:srgbClr val="339966"/>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ekstSylinder 1"/>
          <p:cNvSpPr txBox="1"/>
          <p:nvPr>
            <p:custDataLst>
              <p:tags r:id="rId5"/>
            </p:custDataLst>
          </p:nvPr>
        </p:nvSpPr>
        <p:spPr>
          <a:xfrm>
            <a:off x="419100" y="419100"/>
            <a:ext cx="7620000" cy="584775"/>
          </a:xfrm>
          <a:prstGeom prst="rect">
            <a:avLst/>
          </a:prstGeom>
          <a:noFill/>
        </p:spPr>
        <p:txBody>
          <a:bodyPr vert="horz" rtlCol="0">
            <a:spAutoFit/>
          </a:bodyPr>
          <a:lstStyle/>
          <a:p>
            <a:pPr>
              <a:spcBef>
                <a:spcPct val="0"/>
              </a:spcBef>
              <a:spcAft>
                <a:spcPct val="0"/>
              </a:spcAft>
            </a:pPr>
            <a:r>
              <a:rPr lang="nb-NO" sz="3200" b="1" smtClean="0">
                <a:solidFill>
                  <a:srgbClr val="FFFFFF"/>
                </a:solidFill>
                <a:latin typeface="Trebuchet MS"/>
              </a:rPr>
              <a:t>Ambisjoner</a:t>
            </a:r>
            <a:endParaRPr lang="nb-NO" sz="3200" b="1">
              <a:solidFill>
                <a:srgbClr val="FFFFFF"/>
              </a:solidFill>
              <a:latin typeface="Trebuchet MS"/>
            </a:endParaRPr>
          </a:p>
        </p:txBody>
      </p:sp>
      <p:sp>
        <p:nvSpPr>
          <p:cNvPr id="3" name="TekstSylinder 2"/>
          <p:cNvSpPr txBox="1"/>
          <p:nvPr>
            <p:custDataLst>
              <p:tags r:id="rId6"/>
            </p:custDataLst>
          </p:nvPr>
        </p:nvSpPr>
        <p:spPr>
          <a:xfrm>
            <a:off x="7759700" y="406400"/>
            <a:ext cx="889000" cy="523220"/>
          </a:xfrm>
          <a:prstGeom prst="rect">
            <a:avLst/>
          </a:prstGeom>
          <a:noFill/>
        </p:spPr>
        <p:txBody>
          <a:bodyPr vert="horz" rtlCol="0">
            <a:spAutoFit/>
          </a:bodyPr>
          <a:lstStyle/>
          <a:p>
            <a:pPr algn="r">
              <a:spcBef>
                <a:spcPct val="0"/>
              </a:spcBef>
              <a:spcAft>
                <a:spcPct val="0"/>
              </a:spcAft>
            </a:pPr>
            <a:r>
              <a:rPr lang="nb-NO" sz="2800" b="1" smtClean="0">
                <a:solidFill>
                  <a:srgbClr val="000000"/>
                </a:solidFill>
                <a:latin typeface="Trebuchet MS"/>
              </a:rPr>
              <a:t>4</a:t>
            </a:r>
            <a:endParaRPr lang="nb-NO" sz="2800" b="1">
              <a:solidFill>
                <a:srgbClr val="000000"/>
              </a:solidFill>
              <a:latin typeface="Trebuchet MS"/>
            </a:endParaRPr>
          </a:p>
        </p:txBody>
      </p:sp>
    </p:spTree>
    <p:custDataLst>
      <p:tags r:id="rId1"/>
    </p:custDataLst>
    <p:extLst>
      <p:ext uri="{BB962C8B-B14F-4D97-AF65-F5344CB8AC3E}">
        <p14:creationId xmlns:p14="http://schemas.microsoft.com/office/powerpoint/2010/main" val="389062630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custDataLst>
              <p:tags r:id="rId2"/>
            </p:custDataLst>
          </p:nvPr>
        </p:nvSpPr>
        <p:spPr>
          <a:xfrm>
            <a:off x="396000" y="190800"/>
            <a:ext cx="8384400" cy="369332"/>
          </a:xfrm>
        </p:spPr>
        <p:txBody>
          <a:bodyPr/>
          <a:lstStyle/>
          <a:p>
            <a:r>
              <a:rPr lang="nb-NO" sz="1800" dirty="0" smtClean="0"/>
              <a:t>Ambisjoner</a:t>
            </a:r>
            <a:endParaRPr lang="nb-NO" sz="1800" dirty="0"/>
          </a:p>
        </p:txBody>
      </p:sp>
      <p:sp>
        <p:nvSpPr>
          <p:cNvPr id="5" name="TekstSylinder 4"/>
          <p:cNvSpPr txBox="1"/>
          <p:nvPr>
            <p:custDataLst>
              <p:tags r:id="rId3"/>
            </p:custDataLst>
          </p:nvPr>
        </p:nvSpPr>
        <p:spPr>
          <a:xfrm>
            <a:off x="432453" y="5326469"/>
            <a:ext cx="8064896" cy="346249"/>
          </a:xfrm>
          <a:prstGeom prst="rect">
            <a:avLst/>
          </a:prstGeom>
          <a:noFill/>
        </p:spPr>
        <p:txBody>
          <a:bodyPr vert="horz" wrap="square" rtlCol="0">
            <a:spAutoFit/>
          </a:bodyPr>
          <a:lstStyle/>
          <a:p>
            <a:pPr marL="171450" indent="-171450">
              <a:lnSpc>
                <a:spcPct val="150000"/>
              </a:lnSpc>
              <a:spcBef>
                <a:spcPct val="0"/>
              </a:spcBef>
              <a:spcAft>
                <a:spcPct val="0"/>
              </a:spcAft>
              <a:buFont typeface="Arial" pitchFamily="34" charset="0"/>
              <a:buChar char="•"/>
            </a:pPr>
            <a:r>
              <a:rPr lang="nb-NO" sz="1100" dirty="0" smtClean="0">
                <a:solidFill>
                  <a:srgbClr val="000000"/>
                </a:solidFill>
                <a:latin typeface="Arial"/>
              </a:rPr>
              <a:t>7 av 10 studenter har ambisjoner om å være over gjennomsnittet, mens 1 av 10 har lave ambisjoner.</a:t>
            </a:r>
            <a:endParaRPr lang="nb-NO" sz="1100" dirty="0">
              <a:solidFill>
                <a:srgbClr val="000000"/>
              </a:solidFill>
              <a:latin typeface="Arial"/>
            </a:endParaRPr>
          </a:p>
        </p:txBody>
      </p:sp>
      <p:graphicFrame>
        <p:nvGraphicFramePr>
          <p:cNvPr id="8" name="Diagram 7"/>
          <p:cNvGraphicFramePr/>
          <p:nvPr>
            <p:extLst>
              <p:ext uri="{D42A27DB-BD31-4B8C-83A1-F6EECF244321}">
                <p14:modId xmlns:p14="http://schemas.microsoft.com/office/powerpoint/2010/main" val="71145038"/>
              </p:ext>
            </p:extLst>
          </p:nvPr>
        </p:nvGraphicFramePr>
        <p:xfrm>
          <a:off x="324441" y="692696"/>
          <a:ext cx="8280920" cy="4536504"/>
        </p:xfrm>
        <a:graphic>
          <a:graphicData uri="http://schemas.openxmlformats.org/drawingml/2006/chart">
            <c:chart xmlns:c="http://schemas.openxmlformats.org/drawingml/2006/chart" xmlns:r="http://schemas.openxmlformats.org/officeDocument/2006/relationships" r:id="rId6"/>
          </a:graphicData>
        </a:graphic>
      </p:graphicFrame>
    </p:spTree>
    <p:custDataLst>
      <p:tags r:id="rId1"/>
    </p:custDataLst>
    <p:extLst>
      <p:ext uri="{BB962C8B-B14F-4D97-AF65-F5344CB8AC3E}">
        <p14:creationId xmlns:p14="http://schemas.microsoft.com/office/powerpoint/2010/main" val="13398107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custDataLst>
              <p:tags r:id="rId2"/>
            </p:custDataLst>
          </p:nvPr>
        </p:nvPicPr>
        <p:blipFill>
          <a:blip r:embed="rId10">
            <a:extLst>
              <a:ext uri="{28A0092B-C50C-407E-A947-70E740481C1C}">
                <a14:useLocalDpi xmlns:a14="http://schemas.microsoft.com/office/drawing/2010/main" val="0"/>
              </a:ext>
            </a:extLst>
          </a:blip>
          <a:srcRect/>
          <a:stretch>
            <a:fillRect/>
          </a:stretch>
        </p:blipFill>
        <p:spPr>
          <a:xfrm>
            <a:off x="0" y="0"/>
            <a:ext cx="9144000" cy="6235700"/>
          </a:xfrm>
          <a:prstGeom prst="rect">
            <a:avLst/>
          </a:prstGeom>
        </p:spPr>
      </p:pic>
      <p:sp>
        <p:nvSpPr>
          <p:cNvPr id="5" name="Rektangel 4"/>
          <p:cNvSpPr/>
          <p:nvPr>
            <p:custDataLst>
              <p:tags r:id="rId3"/>
            </p:custDataLst>
          </p:nvPr>
        </p:nvSpPr>
        <p:spPr>
          <a:xfrm>
            <a:off x="0" y="5892800"/>
            <a:ext cx="9144000" cy="965200"/>
          </a:xfrm>
          <a:prstGeom prst="rect">
            <a:avLst/>
          </a:prstGeom>
          <a:solidFill>
            <a:srgbClr val="FFFFFF"/>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6" name="Frihåndsform 5"/>
          <p:cNvSpPr/>
          <p:nvPr>
            <p:custDataLst>
              <p:tags r:id="rId4"/>
            </p:custDataLst>
          </p:nvPr>
        </p:nvSpPr>
        <p:spPr>
          <a:xfrm>
            <a:off x="254000" y="279400"/>
            <a:ext cx="8636001" cy="995681"/>
          </a:xfrm>
          <a:custGeom>
            <a:avLst/>
            <a:gdLst/>
            <a:ahLst/>
            <a:cxnLst/>
            <a:rect l="0" t="0" r="0" b="0"/>
            <a:pathLst>
              <a:path w="8636001" h="995681">
                <a:moveTo>
                  <a:pt x="317500" y="0"/>
                </a:moveTo>
                <a:lnTo>
                  <a:pt x="8585200" y="0"/>
                </a:lnTo>
                <a:lnTo>
                  <a:pt x="8610600" y="6350"/>
                </a:lnTo>
                <a:lnTo>
                  <a:pt x="8629650" y="25400"/>
                </a:lnTo>
                <a:lnTo>
                  <a:pt x="8636000" y="50800"/>
                </a:lnTo>
                <a:lnTo>
                  <a:pt x="8636000" y="944880"/>
                </a:lnTo>
                <a:lnTo>
                  <a:pt x="8629650" y="970280"/>
                </a:lnTo>
                <a:lnTo>
                  <a:pt x="8610600" y="989330"/>
                </a:lnTo>
                <a:lnTo>
                  <a:pt x="8585200" y="995680"/>
                </a:lnTo>
                <a:lnTo>
                  <a:pt x="50800" y="995680"/>
                </a:lnTo>
                <a:lnTo>
                  <a:pt x="25400" y="989330"/>
                </a:lnTo>
                <a:lnTo>
                  <a:pt x="6350" y="970280"/>
                </a:lnTo>
                <a:lnTo>
                  <a:pt x="0" y="944880"/>
                </a:lnTo>
                <a:lnTo>
                  <a:pt x="0" y="317500"/>
                </a:lnTo>
                <a:lnTo>
                  <a:pt x="12700" y="279400"/>
                </a:lnTo>
                <a:lnTo>
                  <a:pt x="279400" y="12700"/>
                </a:lnTo>
                <a:close/>
              </a:path>
            </a:pathLst>
          </a:custGeom>
          <a:solidFill>
            <a:srgbClr val="FF99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 name="TekstSylinder 1"/>
          <p:cNvSpPr txBox="1"/>
          <p:nvPr>
            <p:custDataLst>
              <p:tags r:id="rId5"/>
            </p:custDataLst>
          </p:nvPr>
        </p:nvSpPr>
        <p:spPr>
          <a:xfrm>
            <a:off x="419100" y="419100"/>
            <a:ext cx="7620000" cy="584775"/>
          </a:xfrm>
          <a:prstGeom prst="rect">
            <a:avLst/>
          </a:prstGeom>
          <a:noFill/>
        </p:spPr>
        <p:txBody>
          <a:bodyPr vert="horz" rtlCol="0">
            <a:spAutoFit/>
          </a:bodyPr>
          <a:lstStyle/>
          <a:p>
            <a:pPr>
              <a:spcBef>
                <a:spcPct val="0"/>
              </a:spcBef>
              <a:spcAft>
                <a:spcPct val="0"/>
              </a:spcAft>
            </a:pPr>
            <a:r>
              <a:rPr lang="nb-NO" sz="3200" b="1" dirty="0" smtClean="0">
                <a:solidFill>
                  <a:srgbClr val="FFFFFF"/>
                </a:solidFill>
                <a:latin typeface="Trebuchet MS"/>
              </a:rPr>
              <a:t>Hovedfunn</a:t>
            </a:r>
            <a:endParaRPr lang="nb-NO" sz="3200" b="1" dirty="0">
              <a:solidFill>
                <a:srgbClr val="FFFFFF"/>
              </a:solidFill>
              <a:latin typeface="Trebuchet MS"/>
            </a:endParaRPr>
          </a:p>
        </p:txBody>
      </p:sp>
      <p:sp>
        <p:nvSpPr>
          <p:cNvPr id="3" name="TekstSylinder 2"/>
          <p:cNvSpPr txBox="1"/>
          <p:nvPr>
            <p:custDataLst>
              <p:tags r:id="rId6"/>
            </p:custDataLst>
          </p:nvPr>
        </p:nvSpPr>
        <p:spPr>
          <a:xfrm>
            <a:off x="7759700" y="406400"/>
            <a:ext cx="889000" cy="523220"/>
          </a:xfrm>
          <a:prstGeom prst="rect">
            <a:avLst/>
          </a:prstGeom>
          <a:noFill/>
        </p:spPr>
        <p:txBody>
          <a:bodyPr vert="horz" rtlCol="0">
            <a:spAutoFit/>
          </a:bodyPr>
          <a:lstStyle/>
          <a:p>
            <a:pPr algn="r">
              <a:spcBef>
                <a:spcPct val="0"/>
              </a:spcBef>
              <a:spcAft>
                <a:spcPct val="0"/>
              </a:spcAft>
            </a:pPr>
            <a:r>
              <a:rPr lang="nb-NO" sz="2800" b="1" dirty="0" smtClean="0">
                <a:solidFill>
                  <a:srgbClr val="000000"/>
                </a:solidFill>
                <a:latin typeface="Trebuchet MS"/>
              </a:rPr>
              <a:t>2</a:t>
            </a:r>
            <a:endParaRPr lang="nb-NO" sz="2800" b="1" dirty="0">
              <a:solidFill>
                <a:srgbClr val="000000"/>
              </a:solidFill>
              <a:latin typeface="Trebuchet MS"/>
            </a:endParaRPr>
          </a:p>
        </p:txBody>
      </p:sp>
      <p:pic>
        <p:nvPicPr>
          <p:cNvPr id="7" name="Bilde 6"/>
          <p:cNvPicPr>
            <a:picLocks noChangeAspect="1"/>
          </p:cNvPicPr>
          <p:nvPr>
            <p:custDataLst>
              <p:tags r:id="rId7"/>
            </p:custDataLst>
          </p:nvPr>
        </p:nvPicPr>
        <p:blipFill>
          <a:blip r:embed="rId11">
            <a:extLst>
              <a:ext uri="{28A0092B-C50C-407E-A947-70E740481C1C}">
                <a14:useLocalDpi xmlns:a14="http://schemas.microsoft.com/office/drawing/2010/main" val="0"/>
              </a:ext>
            </a:extLst>
          </a:blip>
          <a:stretch>
            <a:fillRect/>
          </a:stretch>
        </p:blipFill>
        <p:spPr>
          <a:xfrm>
            <a:off x="215900" y="6057900"/>
            <a:ext cx="584200" cy="584200"/>
          </a:xfrm>
          <a:prstGeom prst="rect">
            <a:avLst/>
          </a:prstGeom>
        </p:spPr>
      </p:pic>
    </p:spTree>
    <p:custDataLst>
      <p:tags r:id="rId1"/>
    </p:custDataLst>
    <p:extLst>
      <p:ext uri="{BB962C8B-B14F-4D97-AF65-F5344CB8AC3E}">
        <p14:creationId xmlns:p14="http://schemas.microsoft.com/office/powerpoint/2010/main" val="50886281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custDataLst>
              <p:tags r:id="rId2"/>
            </p:custDataLst>
          </p:nvPr>
        </p:nvSpPr>
        <p:spPr>
          <a:xfrm>
            <a:off x="379800" y="188640"/>
            <a:ext cx="8384400" cy="369332"/>
          </a:xfrm>
        </p:spPr>
        <p:txBody>
          <a:bodyPr/>
          <a:lstStyle/>
          <a:p>
            <a:r>
              <a:rPr lang="nb-NO" sz="1800" dirty="0" smtClean="0"/>
              <a:t>Ambisjoner</a:t>
            </a:r>
            <a:endParaRPr lang="nb-NO" sz="1800" dirty="0"/>
          </a:p>
        </p:txBody>
      </p:sp>
      <p:graphicFrame>
        <p:nvGraphicFramePr>
          <p:cNvPr id="8" name="Diagram 7"/>
          <p:cNvGraphicFramePr/>
          <p:nvPr>
            <p:extLst>
              <p:ext uri="{D42A27DB-BD31-4B8C-83A1-F6EECF244321}">
                <p14:modId xmlns:p14="http://schemas.microsoft.com/office/powerpoint/2010/main" val="2826257864"/>
              </p:ext>
            </p:extLst>
          </p:nvPr>
        </p:nvGraphicFramePr>
        <p:xfrm>
          <a:off x="323528" y="692696"/>
          <a:ext cx="3888432" cy="417646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Diagram 5"/>
          <p:cNvGraphicFramePr/>
          <p:nvPr>
            <p:extLst>
              <p:ext uri="{D42A27DB-BD31-4B8C-83A1-F6EECF244321}">
                <p14:modId xmlns:p14="http://schemas.microsoft.com/office/powerpoint/2010/main" val="698209804"/>
              </p:ext>
            </p:extLst>
          </p:nvPr>
        </p:nvGraphicFramePr>
        <p:xfrm>
          <a:off x="4932040" y="116632"/>
          <a:ext cx="3888432" cy="6192688"/>
        </p:xfrm>
        <a:graphic>
          <a:graphicData uri="http://schemas.openxmlformats.org/drawingml/2006/chart">
            <c:chart xmlns:c="http://schemas.openxmlformats.org/drawingml/2006/chart" xmlns:r="http://schemas.openxmlformats.org/officeDocument/2006/relationships" r:id="rId6"/>
          </a:graphicData>
        </a:graphic>
      </p:graphicFrame>
      <p:sp>
        <p:nvSpPr>
          <p:cNvPr id="7" name="Rektangel 6"/>
          <p:cNvSpPr/>
          <p:nvPr/>
        </p:nvSpPr>
        <p:spPr>
          <a:xfrm>
            <a:off x="1475656" y="6237312"/>
            <a:ext cx="2880320" cy="553998"/>
          </a:xfrm>
          <a:prstGeom prst="rect">
            <a:avLst/>
          </a:prstGeom>
        </p:spPr>
        <p:txBody>
          <a:bodyPr wrap="square">
            <a:spAutoFit/>
          </a:bodyPr>
          <a:lstStyle/>
          <a:p>
            <a:r>
              <a:rPr lang="nb-NO" sz="600" dirty="0" smtClean="0"/>
              <a:t>Bachelor = Bachelor-, profesjons- eller lærerutdanning (3 eller 4 år)</a:t>
            </a:r>
            <a:endParaRPr lang="nb-NO" sz="600" dirty="0"/>
          </a:p>
          <a:p>
            <a:r>
              <a:rPr lang="nb-NO" sz="600" dirty="0"/>
              <a:t>Int. M./prof</a:t>
            </a:r>
            <a:r>
              <a:rPr lang="nb-NO" sz="600" dirty="0" smtClean="0"/>
              <a:t>. = Integrert masterprogram eller profesjonsutdanning (5 eller 6 år)</a:t>
            </a:r>
            <a:endParaRPr lang="nb-NO" sz="600" dirty="0"/>
          </a:p>
          <a:p>
            <a:r>
              <a:rPr lang="nb-NO" sz="600" dirty="0" smtClean="0"/>
              <a:t>Master = Masterprogram (2 eller 1 ½ år)</a:t>
            </a:r>
            <a:r>
              <a:rPr lang="nb-NO" sz="600" dirty="0"/>
              <a:t>	</a:t>
            </a:r>
          </a:p>
          <a:p>
            <a:r>
              <a:rPr lang="nb-NO" sz="600" dirty="0"/>
              <a:t>Annet = </a:t>
            </a:r>
            <a:r>
              <a:rPr lang="nb-NO" sz="600" dirty="0" smtClean="0"/>
              <a:t>Årsstudium/årsenhet</a:t>
            </a:r>
            <a:r>
              <a:rPr lang="nb-NO" sz="600" dirty="0"/>
              <a:t>, Enkeltemne, Høgskolekandidatutdanning (2 år), </a:t>
            </a:r>
            <a:r>
              <a:rPr lang="nb-NO" sz="600" dirty="0" smtClean="0"/>
              <a:t>Utvekslingsprogram (1/2 år eller mer), Praktisk-pedagogisk utdanning (1 år)</a:t>
            </a:r>
            <a:endParaRPr lang="nb-NO" sz="600" dirty="0"/>
          </a:p>
        </p:txBody>
      </p:sp>
    </p:spTree>
    <p:custDataLst>
      <p:tags r:id="rId1"/>
    </p:custDataLst>
    <p:extLst>
      <p:ext uri="{BB962C8B-B14F-4D97-AF65-F5344CB8AC3E}">
        <p14:creationId xmlns:p14="http://schemas.microsoft.com/office/powerpoint/2010/main" val="10392343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custDataLst>
              <p:tags r:id="rId2"/>
            </p:custDataLst>
          </p:nvPr>
        </p:nvSpPr>
        <p:spPr>
          <a:xfrm>
            <a:off x="396000" y="323364"/>
            <a:ext cx="8384400" cy="369332"/>
          </a:xfrm>
        </p:spPr>
        <p:txBody>
          <a:bodyPr/>
          <a:lstStyle/>
          <a:p>
            <a:r>
              <a:rPr lang="nb-NO" sz="1800" dirty="0" smtClean="0">
                <a:solidFill>
                  <a:srgbClr val="000000"/>
                </a:solidFill>
              </a:rPr>
              <a:t>Om forskjeller mellom undergrupper</a:t>
            </a:r>
            <a:endParaRPr lang="nb-NO" sz="1800" dirty="0">
              <a:solidFill>
                <a:srgbClr val="000000"/>
              </a:solidFill>
            </a:endParaRPr>
          </a:p>
        </p:txBody>
      </p:sp>
      <p:sp>
        <p:nvSpPr>
          <p:cNvPr id="6" name="TekstSylinder 5"/>
          <p:cNvSpPr txBox="1"/>
          <p:nvPr>
            <p:custDataLst>
              <p:tags r:id="rId3"/>
            </p:custDataLst>
          </p:nvPr>
        </p:nvSpPr>
        <p:spPr>
          <a:xfrm>
            <a:off x="400327" y="980728"/>
            <a:ext cx="8210748" cy="2462213"/>
          </a:xfrm>
          <a:prstGeom prst="rect">
            <a:avLst/>
          </a:prstGeom>
          <a:noFill/>
        </p:spPr>
        <p:txBody>
          <a:bodyPr vert="horz" wrap="square" rtlCol="0">
            <a:spAutoFit/>
          </a:bodyPr>
          <a:lstStyle/>
          <a:p>
            <a:pPr marL="285750" lvl="1" indent="-285750">
              <a:lnSpc>
                <a:spcPct val="150000"/>
              </a:lnSpc>
              <a:spcAft>
                <a:spcPts val="1200"/>
              </a:spcAft>
              <a:buClr>
                <a:srgbClr val="000000"/>
              </a:buClr>
              <a:buSzPct val="100000"/>
              <a:buBlip>
                <a:blip r:embed="rId6"/>
              </a:buBlip>
            </a:pPr>
            <a:r>
              <a:rPr lang="nb-NO" sz="1200" dirty="0" smtClean="0">
                <a:solidFill>
                  <a:srgbClr val="000000"/>
                </a:solidFill>
              </a:rPr>
              <a:t>I forhold til undersøkelsens tema er det et generelt inntrykk at de mest sentrale og systematiske  forskjellene går mellom fakultetene, og i mindre grad mellom undergrupper basert på demografi o.a. Dette er en indikasjon på at undersøkelsen faktisk identifiserer ulikheter mellom disse enhetene. Dette kan dels skyldes ulik praksis, og dels ulik sammensetning av studentmassen på fakultetene/enhetene.</a:t>
            </a:r>
          </a:p>
          <a:p>
            <a:pPr marL="285750" lvl="1" indent="-285750">
              <a:lnSpc>
                <a:spcPct val="150000"/>
              </a:lnSpc>
              <a:spcAft>
                <a:spcPts val="1200"/>
              </a:spcAft>
              <a:buClr>
                <a:srgbClr val="000000"/>
              </a:buClr>
              <a:buSzPct val="100000"/>
              <a:buBlip>
                <a:blip r:embed="rId6"/>
              </a:buBlip>
            </a:pPr>
            <a:r>
              <a:rPr lang="nb-NO" sz="1200" dirty="0" smtClean="0">
                <a:solidFill>
                  <a:srgbClr val="000000"/>
                </a:solidFill>
              </a:rPr>
              <a:t>Det er også noen forskjeller knyttet til bakgrunnsforhold som de eldste studentene avviker negativt ift. en del holdninger og oppfatninger. De eldste studentene er overrepresentert på AB og DMF. Blant disse er det en relativt høy andel gifte/samboere, de har i større grad egne barn, samt andre forhold som gjør at de i større grad er orientert mot forhold utenfor studentmiljøet. Resultatene må ses i lys av dette.</a:t>
            </a:r>
          </a:p>
        </p:txBody>
      </p:sp>
    </p:spTree>
    <p:custDataLst>
      <p:tags r:id="rId1"/>
    </p:custDataLst>
    <p:extLst>
      <p:ext uri="{BB962C8B-B14F-4D97-AF65-F5344CB8AC3E}">
        <p14:creationId xmlns:p14="http://schemas.microsoft.com/office/powerpoint/2010/main" val="38163983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custDataLst>
              <p:tags r:id="rId2"/>
            </p:custDataLst>
          </p:nvPr>
        </p:nvSpPr>
        <p:spPr>
          <a:xfrm>
            <a:off x="396000" y="323364"/>
            <a:ext cx="8384400" cy="369332"/>
          </a:xfrm>
        </p:spPr>
        <p:txBody>
          <a:bodyPr/>
          <a:lstStyle/>
          <a:p>
            <a:r>
              <a:rPr lang="nb-NO" sz="1800" dirty="0" smtClean="0">
                <a:solidFill>
                  <a:srgbClr val="000000"/>
                </a:solidFill>
              </a:rPr>
              <a:t>Trivsel</a:t>
            </a:r>
            <a:endParaRPr lang="nb-NO" sz="1800" dirty="0">
              <a:solidFill>
                <a:srgbClr val="000000"/>
              </a:solidFill>
            </a:endParaRPr>
          </a:p>
        </p:txBody>
      </p:sp>
      <p:sp>
        <p:nvSpPr>
          <p:cNvPr id="6" name="TekstSylinder 5"/>
          <p:cNvSpPr txBox="1"/>
          <p:nvPr>
            <p:custDataLst>
              <p:tags r:id="rId3"/>
            </p:custDataLst>
          </p:nvPr>
        </p:nvSpPr>
        <p:spPr>
          <a:xfrm>
            <a:off x="400327" y="980728"/>
            <a:ext cx="8210748" cy="4739759"/>
          </a:xfrm>
          <a:prstGeom prst="rect">
            <a:avLst/>
          </a:prstGeom>
          <a:noFill/>
        </p:spPr>
        <p:txBody>
          <a:bodyPr vert="horz" wrap="square" rtlCol="0">
            <a:spAutoFit/>
          </a:bodyPr>
          <a:lstStyle/>
          <a:p>
            <a:pPr marL="285750" lvl="1" indent="-285750">
              <a:lnSpc>
                <a:spcPct val="150000"/>
              </a:lnSpc>
              <a:spcAft>
                <a:spcPts val="1200"/>
              </a:spcAft>
              <a:buClr>
                <a:srgbClr val="000000"/>
              </a:buClr>
              <a:buSzPct val="100000"/>
              <a:buBlip>
                <a:blip r:embed="rId6"/>
              </a:buBlip>
            </a:pPr>
            <a:r>
              <a:rPr lang="nb-NO" sz="1200" dirty="0">
                <a:solidFill>
                  <a:srgbClr val="000000"/>
                </a:solidFill>
              </a:rPr>
              <a:t>De fleste </a:t>
            </a:r>
            <a:r>
              <a:rPr lang="nb-NO" sz="1200" dirty="0" smtClean="0">
                <a:solidFill>
                  <a:srgbClr val="000000"/>
                </a:solidFill>
              </a:rPr>
              <a:t>studentene på NTNU trives </a:t>
            </a:r>
            <a:r>
              <a:rPr lang="nb-NO" sz="1200" dirty="0">
                <a:solidFill>
                  <a:srgbClr val="000000"/>
                </a:solidFill>
              </a:rPr>
              <a:t>godt ved </a:t>
            </a:r>
            <a:r>
              <a:rPr lang="nb-NO" sz="1200" dirty="0" smtClean="0">
                <a:solidFill>
                  <a:srgbClr val="000000"/>
                </a:solidFill>
              </a:rPr>
              <a:t>utdanningsinstitusjonen, </a:t>
            </a:r>
            <a:r>
              <a:rPr lang="nb-NO" sz="1200" dirty="0">
                <a:solidFill>
                  <a:srgbClr val="000000"/>
                </a:solidFill>
              </a:rPr>
              <a:t>og </a:t>
            </a:r>
            <a:r>
              <a:rPr lang="nb-NO" sz="1200" dirty="0" smtClean="0">
                <a:solidFill>
                  <a:srgbClr val="000000"/>
                </a:solidFill>
              </a:rPr>
              <a:t>bare unntaksvis trives noen dårlig. UMB og NTNU har de høyeste andelene studenter som trives godt av de deltakende lærestedene.</a:t>
            </a:r>
            <a:endParaRPr lang="nb-NO" sz="1200" dirty="0">
              <a:solidFill>
                <a:srgbClr val="000000"/>
              </a:solidFill>
            </a:endParaRPr>
          </a:p>
          <a:p>
            <a:pPr marL="285750" lvl="1" indent="-285750">
              <a:lnSpc>
                <a:spcPct val="150000"/>
              </a:lnSpc>
              <a:spcAft>
                <a:spcPts val="1200"/>
              </a:spcAft>
              <a:buClr>
                <a:srgbClr val="000000"/>
              </a:buClr>
              <a:buSzPct val="100000"/>
              <a:buBlip>
                <a:blip r:embed="rId6"/>
              </a:buBlip>
            </a:pPr>
            <a:r>
              <a:rPr lang="nb-NO" sz="1200" dirty="0" smtClean="0">
                <a:solidFill>
                  <a:srgbClr val="000000"/>
                </a:solidFill>
              </a:rPr>
              <a:t>NTNU </a:t>
            </a:r>
            <a:r>
              <a:rPr lang="nb-NO" sz="1200" dirty="0">
                <a:solidFill>
                  <a:srgbClr val="000000"/>
                </a:solidFill>
              </a:rPr>
              <a:t>har </a:t>
            </a:r>
            <a:r>
              <a:rPr lang="nb-NO" sz="1200" dirty="0" smtClean="0">
                <a:solidFill>
                  <a:srgbClr val="000000"/>
                </a:solidFill>
              </a:rPr>
              <a:t>ikke noe trivselsproblem, slik en også kjenner det fra andre undersøkelser. Hovedutfordringen </a:t>
            </a:r>
            <a:r>
              <a:rPr lang="nb-NO" sz="1200" dirty="0">
                <a:solidFill>
                  <a:srgbClr val="000000"/>
                </a:solidFill>
              </a:rPr>
              <a:t>er </a:t>
            </a:r>
            <a:r>
              <a:rPr lang="nb-NO" sz="1200" dirty="0" smtClean="0">
                <a:solidFill>
                  <a:srgbClr val="000000"/>
                </a:solidFill>
              </a:rPr>
              <a:t>at noen bare </a:t>
            </a:r>
            <a:r>
              <a:rPr lang="nb-NO" sz="1200" dirty="0">
                <a:solidFill>
                  <a:srgbClr val="000000"/>
                </a:solidFill>
              </a:rPr>
              <a:t>trives middels </a:t>
            </a:r>
            <a:r>
              <a:rPr lang="nb-NO" sz="1200" dirty="0" smtClean="0">
                <a:solidFill>
                  <a:srgbClr val="000000"/>
                </a:solidFill>
              </a:rPr>
              <a:t>godt. Trivselen er noe lavere på HF og AB enn på de andre fakultetene.</a:t>
            </a:r>
          </a:p>
          <a:p>
            <a:pPr marL="285750" lvl="1" indent="-285750">
              <a:lnSpc>
                <a:spcPct val="150000"/>
              </a:lnSpc>
              <a:spcAft>
                <a:spcPts val="1200"/>
              </a:spcAft>
              <a:buClr>
                <a:srgbClr val="000000"/>
              </a:buClr>
              <a:buSzPct val="100000"/>
              <a:buBlip>
                <a:blip r:embed="rId6"/>
              </a:buBlip>
            </a:pPr>
            <a:r>
              <a:rPr lang="nb-NO" sz="1200" dirty="0" smtClean="0">
                <a:solidFill>
                  <a:srgbClr val="000000"/>
                </a:solidFill>
              </a:rPr>
              <a:t>Studentene er også i stor grad fornøyde med selve studiet. NTNU ligger blant de beste lærestedene, også her. Studentene på HF, AB og SVT ligger noe lavere enn studentene på andre fakultet, mens DMF har høyest tilfredshet.</a:t>
            </a:r>
          </a:p>
          <a:p>
            <a:pPr marL="285750" lvl="1" indent="-285750">
              <a:lnSpc>
                <a:spcPct val="150000"/>
              </a:lnSpc>
              <a:spcAft>
                <a:spcPts val="1200"/>
              </a:spcAft>
              <a:buClr>
                <a:srgbClr val="000000"/>
              </a:buClr>
              <a:buSzPct val="100000"/>
              <a:buBlip>
                <a:blip r:embed="rId6"/>
              </a:buBlip>
            </a:pPr>
            <a:r>
              <a:rPr lang="nb-NO" sz="1200" dirty="0" smtClean="0">
                <a:solidFill>
                  <a:srgbClr val="000000"/>
                </a:solidFill>
              </a:rPr>
              <a:t>Undersøkelsen </a:t>
            </a:r>
            <a:r>
              <a:rPr lang="nb-NO" sz="1200" dirty="0">
                <a:solidFill>
                  <a:srgbClr val="000000"/>
                </a:solidFill>
              </a:rPr>
              <a:t>bekrefter den store betydningen </a:t>
            </a:r>
            <a:r>
              <a:rPr lang="nb-NO" sz="1200" dirty="0" smtClean="0">
                <a:solidFill>
                  <a:srgbClr val="000000"/>
                </a:solidFill>
              </a:rPr>
              <a:t>sosiale forhold har for trivselen ved lærestedet, </a:t>
            </a:r>
            <a:r>
              <a:rPr lang="nb-NO" sz="1200" dirty="0">
                <a:solidFill>
                  <a:srgbClr val="000000"/>
                </a:solidFill>
              </a:rPr>
              <a:t>slik det også framkommer i helse- og trivselsundersøkelser blant studenter. </a:t>
            </a:r>
            <a:r>
              <a:rPr lang="nb-NO" sz="1200" dirty="0" smtClean="0">
                <a:solidFill>
                  <a:srgbClr val="000000"/>
                </a:solidFill>
              </a:rPr>
              <a:t>Studienes jobbrelevans, boforhold, oppfatningen </a:t>
            </a:r>
            <a:r>
              <a:rPr lang="nb-NO" sz="1200" dirty="0">
                <a:solidFill>
                  <a:srgbClr val="000000"/>
                </a:solidFill>
              </a:rPr>
              <a:t>av kvaliteten på </a:t>
            </a:r>
            <a:r>
              <a:rPr lang="nb-NO" sz="1200" dirty="0" smtClean="0">
                <a:solidFill>
                  <a:srgbClr val="000000"/>
                </a:solidFill>
              </a:rPr>
              <a:t>undervisningen, samt deres psykiske – og fysiske helse er også av avgjørende betydning for om studentene trives. </a:t>
            </a:r>
            <a:endParaRPr lang="nb-NO" sz="1200" dirty="0">
              <a:solidFill>
                <a:srgbClr val="000000"/>
              </a:solidFill>
            </a:endParaRPr>
          </a:p>
          <a:p>
            <a:pPr marL="285750" lvl="1" indent="-285750">
              <a:lnSpc>
                <a:spcPct val="150000"/>
              </a:lnSpc>
              <a:spcAft>
                <a:spcPts val="1200"/>
              </a:spcAft>
              <a:buClr>
                <a:srgbClr val="000000"/>
              </a:buClr>
              <a:buSzPct val="100000"/>
              <a:buBlip>
                <a:blip r:embed="rId6"/>
              </a:buBlip>
            </a:pPr>
            <a:r>
              <a:rPr lang="nb-NO" sz="1200" dirty="0" smtClean="0">
                <a:solidFill>
                  <a:srgbClr val="000000"/>
                </a:solidFill>
              </a:rPr>
              <a:t>22% av studentene </a:t>
            </a:r>
            <a:r>
              <a:rPr lang="nb-NO" sz="1200" dirty="0">
                <a:solidFill>
                  <a:srgbClr val="000000"/>
                </a:solidFill>
              </a:rPr>
              <a:t>sier at de i liten grad føler seg som del av fagmiljøet på studiet de går på. </a:t>
            </a:r>
            <a:r>
              <a:rPr lang="nb-NO" sz="1200" dirty="0" smtClean="0">
                <a:solidFill>
                  <a:srgbClr val="000000"/>
                </a:solidFill>
              </a:rPr>
              <a:t>Studentene på DMF </a:t>
            </a:r>
            <a:r>
              <a:rPr lang="nb-NO" sz="1200" dirty="0">
                <a:solidFill>
                  <a:srgbClr val="000000"/>
                </a:solidFill>
              </a:rPr>
              <a:t>føler seg i større grad enn andre som en del av fagmiljøet på </a:t>
            </a:r>
            <a:r>
              <a:rPr lang="nb-NO" sz="1200" dirty="0" smtClean="0">
                <a:solidFill>
                  <a:srgbClr val="000000"/>
                </a:solidFill>
              </a:rPr>
              <a:t>studiet, mens HF og SVT ligger relativt lavt.</a:t>
            </a:r>
            <a:endParaRPr lang="nb-NO" sz="1200" dirty="0">
              <a:solidFill>
                <a:srgbClr val="000000"/>
              </a:solidFill>
            </a:endParaRPr>
          </a:p>
          <a:p>
            <a:pPr marL="285750" lvl="1" indent="-285750">
              <a:lnSpc>
                <a:spcPct val="150000"/>
              </a:lnSpc>
              <a:spcAft>
                <a:spcPts val="1200"/>
              </a:spcAft>
              <a:buClr>
                <a:srgbClr val="000000"/>
              </a:buClr>
              <a:buSzPct val="100000"/>
              <a:buBlip>
                <a:blip r:embed="rId6"/>
              </a:buBlip>
            </a:pPr>
            <a:endParaRPr lang="nb-NO" sz="1200" dirty="0">
              <a:solidFill>
                <a:srgbClr val="000000"/>
              </a:solidFill>
            </a:endParaRPr>
          </a:p>
        </p:txBody>
      </p:sp>
    </p:spTree>
    <p:custDataLst>
      <p:tags r:id="rId1"/>
    </p:custDataLst>
    <p:extLst>
      <p:ext uri="{BB962C8B-B14F-4D97-AF65-F5344CB8AC3E}">
        <p14:creationId xmlns:p14="http://schemas.microsoft.com/office/powerpoint/2010/main" val="27719326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custDataLst>
              <p:tags r:id="rId2"/>
            </p:custDataLst>
          </p:nvPr>
        </p:nvSpPr>
        <p:spPr>
          <a:xfrm>
            <a:off x="396000" y="323364"/>
            <a:ext cx="8384400" cy="369332"/>
          </a:xfrm>
        </p:spPr>
        <p:txBody>
          <a:bodyPr/>
          <a:lstStyle/>
          <a:p>
            <a:r>
              <a:rPr lang="nb-NO" sz="1800" dirty="0" smtClean="0">
                <a:solidFill>
                  <a:srgbClr val="000000"/>
                </a:solidFill>
              </a:rPr>
              <a:t>Arbeidsmengde/-belastning og ambisjoner</a:t>
            </a:r>
            <a:endParaRPr lang="nb-NO" sz="1800" dirty="0">
              <a:solidFill>
                <a:srgbClr val="000000"/>
              </a:solidFill>
            </a:endParaRPr>
          </a:p>
        </p:txBody>
      </p:sp>
      <p:sp>
        <p:nvSpPr>
          <p:cNvPr id="6" name="TekstSylinder 5"/>
          <p:cNvSpPr txBox="1"/>
          <p:nvPr>
            <p:custDataLst>
              <p:tags r:id="rId3"/>
            </p:custDataLst>
          </p:nvPr>
        </p:nvSpPr>
        <p:spPr>
          <a:xfrm>
            <a:off x="400327" y="980728"/>
            <a:ext cx="8210748" cy="5601533"/>
          </a:xfrm>
          <a:prstGeom prst="rect">
            <a:avLst/>
          </a:prstGeom>
          <a:noFill/>
        </p:spPr>
        <p:txBody>
          <a:bodyPr vert="horz" wrap="square" rtlCol="0">
            <a:spAutoFit/>
          </a:bodyPr>
          <a:lstStyle/>
          <a:p>
            <a:pPr marL="285750" lvl="1" indent="-285750">
              <a:lnSpc>
                <a:spcPct val="150000"/>
              </a:lnSpc>
              <a:spcAft>
                <a:spcPts val="1200"/>
              </a:spcAft>
              <a:buClr>
                <a:srgbClr val="000000"/>
              </a:buClr>
              <a:buSzPct val="100000"/>
              <a:buBlip>
                <a:blip r:embed="rId6"/>
              </a:buBlip>
            </a:pPr>
            <a:r>
              <a:rPr lang="nb-NO" sz="1200" dirty="0" smtClean="0">
                <a:solidFill>
                  <a:srgbClr val="000000"/>
                </a:solidFill>
              </a:rPr>
              <a:t>1/3 av </a:t>
            </a:r>
            <a:r>
              <a:rPr lang="nb-NO" sz="1200" dirty="0">
                <a:solidFill>
                  <a:srgbClr val="000000"/>
                </a:solidFill>
              </a:rPr>
              <a:t>studentene på </a:t>
            </a:r>
            <a:r>
              <a:rPr lang="nb-NO" sz="1200" dirty="0" smtClean="0">
                <a:solidFill>
                  <a:srgbClr val="000000"/>
                </a:solidFill>
              </a:rPr>
              <a:t>NTNU </a:t>
            </a:r>
            <a:r>
              <a:rPr lang="nb-NO" sz="1200" dirty="0">
                <a:solidFill>
                  <a:srgbClr val="000000"/>
                </a:solidFill>
              </a:rPr>
              <a:t>vurderer arbeidsmengden </a:t>
            </a:r>
            <a:r>
              <a:rPr lang="nb-NO" sz="1200" dirty="0" smtClean="0">
                <a:solidFill>
                  <a:srgbClr val="000000"/>
                </a:solidFill>
              </a:rPr>
              <a:t>på studieprogrammet som </a:t>
            </a:r>
            <a:r>
              <a:rPr lang="nb-NO" sz="1200" dirty="0">
                <a:solidFill>
                  <a:srgbClr val="000000"/>
                </a:solidFill>
              </a:rPr>
              <a:t>for stor, mens få </a:t>
            </a:r>
            <a:r>
              <a:rPr lang="nb-NO" sz="1200" dirty="0" smtClean="0">
                <a:solidFill>
                  <a:srgbClr val="000000"/>
                </a:solidFill>
              </a:rPr>
              <a:t>(6%) </a:t>
            </a:r>
            <a:r>
              <a:rPr lang="nb-NO" sz="1200" dirty="0">
                <a:solidFill>
                  <a:srgbClr val="000000"/>
                </a:solidFill>
              </a:rPr>
              <a:t>vurderer den som for liten. Når det gjelder egen studieinnsats så er det imidlertid </a:t>
            </a:r>
            <a:r>
              <a:rPr lang="nb-NO" sz="1200" dirty="0" smtClean="0">
                <a:solidFill>
                  <a:srgbClr val="000000"/>
                </a:solidFill>
              </a:rPr>
              <a:t>nesten 3 av 10 </a:t>
            </a:r>
            <a:r>
              <a:rPr lang="nb-NO" sz="1200" dirty="0">
                <a:solidFill>
                  <a:srgbClr val="000000"/>
                </a:solidFill>
              </a:rPr>
              <a:t>som vurderer den som for liten.</a:t>
            </a:r>
          </a:p>
          <a:p>
            <a:pPr marL="285750" lvl="1" indent="-285750">
              <a:lnSpc>
                <a:spcPct val="150000"/>
              </a:lnSpc>
              <a:spcAft>
                <a:spcPts val="1200"/>
              </a:spcAft>
              <a:buClr>
                <a:srgbClr val="000000"/>
              </a:buClr>
              <a:buSzPct val="100000"/>
              <a:buBlip>
                <a:blip r:embed="rId6"/>
              </a:buBlip>
            </a:pPr>
            <a:r>
              <a:rPr lang="nb-NO" sz="1200" dirty="0">
                <a:solidFill>
                  <a:srgbClr val="000000"/>
                </a:solidFill>
              </a:rPr>
              <a:t>Studentene på </a:t>
            </a:r>
            <a:r>
              <a:rPr lang="nb-NO" sz="1200" dirty="0" smtClean="0">
                <a:solidFill>
                  <a:srgbClr val="000000"/>
                </a:solidFill>
              </a:rPr>
              <a:t>AB og IME vurderer </a:t>
            </a:r>
            <a:r>
              <a:rPr lang="nb-NO" sz="1200" dirty="0">
                <a:solidFill>
                  <a:srgbClr val="000000"/>
                </a:solidFill>
              </a:rPr>
              <a:t>i større grad enn andre arbeidsmengden </a:t>
            </a:r>
            <a:r>
              <a:rPr lang="nb-NO" sz="1200" dirty="0" smtClean="0">
                <a:solidFill>
                  <a:srgbClr val="000000"/>
                </a:solidFill>
              </a:rPr>
              <a:t>på studieprogrammet som </a:t>
            </a:r>
            <a:r>
              <a:rPr lang="nb-NO" sz="1200" dirty="0">
                <a:solidFill>
                  <a:srgbClr val="000000"/>
                </a:solidFill>
              </a:rPr>
              <a:t>for stor. På </a:t>
            </a:r>
            <a:r>
              <a:rPr lang="nb-NO" sz="1200" dirty="0" smtClean="0">
                <a:solidFill>
                  <a:srgbClr val="000000"/>
                </a:solidFill>
              </a:rPr>
              <a:t>HF og SVT </a:t>
            </a:r>
            <a:r>
              <a:rPr lang="nb-NO" sz="1200" dirty="0">
                <a:solidFill>
                  <a:srgbClr val="000000"/>
                </a:solidFill>
              </a:rPr>
              <a:t>mener  </a:t>
            </a:r>
            <a:r>
              <a:rPr lang="nb-NO" sz="1200" dirty="0" smtClean="0">
                <a:solidFill>
                  <a:srgbClr val="000000"/>
                </a:solidFill>
              </a:rPr>
              <a:t>i overkant av hver 10. student </a:t>
            </a:r>
            <a:r>
              <a:rPr lang="nb-NO" sz="1200" dirty="0">
                <a:solidFill>
                  <a:srgbClr val="000000"/>
                </a:solidFill>
              </a:rPr>
              <a:t>at den er for liten</a:t>
            </a:r>
            <a:r>
              <a:rPr lang="nb-NO" sz="1200" dirty="0" smtClean="0">
                <a:solidFill>
                  <a:srgbClr val="000000"/>
                </a:solidFill>
              </a:rPr>
              <a:t>.</a:t>
            </a:r>
            <a:r>
              <a:rPr lang="nb-NO" sz="1200" dirty="0">
                <a:solidFill>
                  <a:srgbClr val="000000"/>
                </a:solidFill>
              </a:rPr>
              <a:t> Studentene på </a:t>
            </a:r>
            <a:r>
              <a:rPr lang="nb-NO" sz="1200" dirty="0" smtClean="0">
                <a:solidFill>
                  <a:srgbClr val="000000"/>
                </a:solidFill>
              </a:rPr>
              <a:t>AB vurderer også i avvikende stor grad egen </a:t>
            </a:r>
            <a:r>
              <a:rPr lang="nb-NO" sz="1200" dirty="0">
                <a:solidFill>
                  <a:srgbClr val="000000"/>
                </a:solidFill>
              </a:rPr>
              <a:t>studieinnsats som for </a:t>
            </a:r>
            <a:r>
              <a:rPr lang="nb-NO" sz="1200" dirty="0" smtClean="0">
                <a:solidFill>
                  <a:srgbClr val="000000"/>
                </a:solidFill>
              </a:rPr>
              <a:t>stor.</a:t>
            </a:r>
            <a:endParaRPr lang="nb-NO" sz="1200" dirty="0">
              <a:solidFill>
                <a:srgbClr val="000000"/>
              </a:solidFill>
            </a:endParaRPr>
          </a:p>
          <a:p>
            <a:pPr marL="285750" lvl="1" indent="-285750">
              <a:lnSpc>
                <a:spcPct val="150000"/>
              </a:lnSpc>
              <a:spcAft>
                <a:spcPts val="1200"/>
              </a:spcAft>
              <a:buClr>
                <a:srgbClr val="000000"/>
              </a:buClr>
              <a:buSzPct val="100000"/>
              <a:buBlip>
                <a:blip r:embed="rId6"/>
              </a:buBlip>
            </a:pPr>
            <a:r>
              <a:rPr lang="nb-NO" sz="1200" dirty="0">
                <a:solidFill>
                  <a:srgbClr val="000000"/>
                </a:solidFill>
              </a:rPr>
              <a:t>Studentene oppgir i gjennomsnitt at de bruker </a:t>
            </a:r>
            <a:r>
              <a:rPr lang="nb-NO" sz="1200" dirty="0" smtClean="0">
                <a:solidFill>
                  <a:srgbClr val="000000"/>
                </a:solidFill>
              </a:rPr>
              <a:t>32 </a:t>
            </a:r>
            <a:r>
              <a:rPr lang="nb-NO" sz="1200" dirty="0">
                <a:solidFill>
                  <a:srgbClr val="000000"/>
                </a:solidFill>
              </a:rPr>
              <a:t>timer per uke til sammen på organisert undervisning og </a:t>
            </a:r>
            <a:r>
              <a:rPr lang="nb-NO" sz="1200" dirty="0" smtClean="0">
                <a:solidFill>
                  <a:srgbClr val="000000"/>
                </a:solidFill>
              </a:rPr>
              <a:t>selvstudier, og NTNU ligger med dette marginalt over snittet for de deltakende lærestedene.</a:t>
            </a:r>
          </a:p>
          <a:p>
            <a:pPr marL="285750" lvl="1" indent="-285750">
              <a:lnSpc>
                <a:spcPct val="150000"/>
              </a:lnSpc>
              <a:spcAft>
                <a:spcPts val="1200"/>
              </a:spcAft>
              <a:buClr>
                <a:srgbClr val="000000"/>
              </a:buClr>
              <a:buSzPct val="100000"/>
              <a:buBlip>
                <a:blip r:embed="rId6"/>
              </a:buBlip>
            </a:pPr>
            <a:r>
              <a:rPr lang="nb-NO" sz="1200" dirty="0" smtClean="0">
                <a:solidFill>
                  <a:srgbClr val="000000"/>
                </a:solidFill>
              </a:rPr>
              <a:t>Studentene </a:t>
            </a:r>
            <a:r>
              <a:rPr lang="nb-NO" sz="1200" dirty="0">
                <a:solidFill>
                  <a:srgbClr val="000000"/>
                </a:solidFill>
              </a:rPr>
              <a:t>på </a:t>
            </a:r>
            <a:r>
              <a:rPr lang="nb-NO" sz="1200" dirty="0" smtClean="0">
                <a:solidFill>
                  <a:srgbClr val="000000"/>
                </a:solidFill>
              </a:rPr>
              <a:t>HF </a:t>
            </a:r>
            <a:r>
              <a:rPr lang="nb-NO" sz="1200" dirty="0">
                <a:solidFill>
                  <a:srgbClr val="000000"/>
                </a:solidFill>
              </a:rPr>
              <a:t>bruker </a:t>
            </a:r>
            <a:r>
              <a:rPr lang="nb-NO" sz="1200" dirty="0" smtClean="0">
                <a:solidFill>
                  <a:srgbClr val="000000"/>
                </a:solidFill>
              </a:rPr>
              <a:t>færrest timer (25 timer), og SVT-studentene nest minst (28 timer). På de andre fakultetene er det ikke store forskjeller mellom det totale antall timer, men større forskjeller mht. fordelingen på hhv. selvstudier og organisert undervisning. </a:t>
            </a:r>
            <a:endParaRPr lang="nb-NO" sz="1200" dirty="0">
              <a:solidFill>
                <a:srgbClr val="000000"/>
              </a:solidFill>
            </a:endParaRPr>
          </a:p>
          <a:p>
            <a:pPr marL="285750" lvl="1" indent="-285750">
              <a:lnSpc>
                <a:spcPct val="150000"/>
              </a:lnSpc>
              <a:spcAft>
                <a:spcPts val="1200"/>
              </a:spcAft>
              <a:buClr>
                <a:srgbClr val="000000"/>
              </a:buClr>
              <a:buSzPct val="100000"/>
              <a:buBlip>
                <a:blip r:embed="rId6"/>
              </a:buBlip>
            </a:pPr>
            <a:r>
              <a:rPr lang="nb-NO" sz="1200" dirty="0" smtClean="0">
                <a:solidFill>
                  <a:srgbClr val="000000"/>
                </a:solidFill>
              </a:rPr>
              <a:t>2/3 </a:t>
            </a:r>
            <a:r>
              <a:rPr lang="nb-NO" sz="1200" dirty="0">
                <a:solidFill>
                  <a:srgbClr val="000000"/>
                </a:solidFill>
              </a:rPr>
              <a:t>av studentene på </a:t>
            </a:r>
            <a:r>
              <a:rPr lang="nb-NO" sz="1200" dirty="0" smtClean="0">
                <a:solidFill>
                  <a:srgbClr val="000000"/>
                </a:solidFill>
              </a:rPr>
              <a:t>NTNU </a:t>
            </a:r>
            <a:r>
              <a:rPr lang="nb-NO" sz="1200" dirty="0">
                <a:solidFill>
                  <a:srgbClr val="000000"/>
                </a:solidFill>
              </a:rPr>
              <a:t>har ambisjoner om å være over </a:t>
            </a:r>
            <a:r>
              <a:rPr lang="nb-NO" sz="1200" dirty="0" smtClean="0">
                <a:solidFill>
                  <a:srgbClr val="000000"/>
                </a:solidFill>
              </a:rPr>
              <a:t>gjennomsnittet mht. faglige ambisjoner, </a:t>
            </a:r>
            <a:r>
              <a:rPr lang="nb-NO" sz="1200" dirty="0">
                <a:solidFill>
                  <a:srgbClr val="000000"/>
                </a:solidFill>
              </a:rPr>
              <a:t>mens </a:t>
            </a:r>
            <a:r>
              <a:rPr lang="nb-NO" sz="1200" dirty="0" smtClean="0">
                <a:solidFill>
                  <a:srgbClr val="000000"/>
                </a:solidFill>
              </a:rPr>
              <a:t>10% </a:t>
            </a:r>
            <a:r>
              <a:rPr lang="nb-NO" sz="1200" dirty="0">
                <a:solidFill>
                  <a:srgbClr val="000000"/>
                </a:solidFill>
              </a:rPr>
              <a:t>har lave </a:t>
            </a:r>
            <a:r>
              <a:rPr lang="nb-NO" sz="1200" dirty="0" smtClean="0">
                <a:solidFill>
                  <a:srgbClr val="000000"/>
                </a:solidFill>
              </a:rPr>
              <a:t>ambisjoner.</a:t>
            </a:r>
          </a:p>
          <a:p>
            <a:pPr marL="285750" lvl="1" indent="-285750">
              <a:lnSpc>
                <a:spcPct val="150000"/>
              </a:lnSpc>
              <a:spcAft>
                <a:spcPts val="1200"/>
              </a:spcAft>
              <a:buClr>
                <a:srgbClr val="000000"/>
              </a:buClr>
              <a:buSzPct val="100000"/>
              <a:buBlip>
                <a:blip r:embed="rId6"/>
              </a:buBlip>
            </a:pPr>
            <a:r>
              <a:rPr lang="nb-NO" sz="1200" dirty="0" smtClean="0">
                <a:solidFill>
                  <a:srgbClr val="000000"/>
                </a:solidFill>
              </a:rPr>
              <a:t>Det relative ambisjonsnivået er lavest på IME.</a:t>
            </a:r>
            <a:endParaRPr lang="nb-NO" sz="1200" dirty="0">
              <a:solidFill>
                <a:srgbClr val="000000"/>
              </a:solidFill>
            </a:endParaRPr>
          </a:p>
          <a:p>
            <a:pPr marL="285750" lvl="1" indent="-285750">
              <a:lnSpc>
                <a:spcPct val="150000"/>
              </a:lnSpc>
              <a:spcAft>
                <a:spcPts val="1200"/>
              </a:spcAft>
              <a:buClr>
                <a:srgbClr val="000000"/>
              </a:buClr>
              <a:buSzPct val="100000"/>
              <a:buBlip>
                <a:blip r:embed="rId6"/>
              </a:buBlip>
            </a:pPr>
            <a:endParaRPr lang="nb-NO" sz="1200" dirty="0">
              <a:solidFill>
                <a:srgbClr val="000000"/>
              </a:solidFill>
            </a:endParaRPr>
          </a:p>
          <a:p>
            <a:pPr marL="285750" lvl="1" indent="-285750">
              <a:lnSpc>
                <a:spcPct val="150000"/>
              </a:lnSpc>
              <a:spcAft>
                <a:spcPts val="1200"/>
              </a:spcAft>
              <a:buClr>
                <a:srgbClr val="000000"/>
              </a:buClr>
              <a:buSzPct val="100000"/>
              <a:buBlip>
                <a:blip r:embed="rId6"/>
              </a:buBlip>
            </a:pPr>
            <a:endParaRPr lang="nb-NO" sz="1200" dirty="0">
              <a:solidFill>
                <a:srgbClr val="000000"/>
              </a:solidFill>
            </a:endParaRPr>
          </a:p>
        </p:txBody>
      </p:sp>
    </p:spTree>
    <p:custDataLst>
      <p:tags r:id="rId1"/>
    </p:custDataLst>
    <p:extLst>
      <p:ext uri="{BB962C8B-B14F-4D97-AF65-F5344CB8AC3E}">
        <p14:creationId xmlns:p14="http://schemas.microsoft.com/office/powerpoint/2010/main" val="9512113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Sylinder 5"/>
          <p:cNvSpPr txBox="1"/>
          <p:nvPr>
            <p:custDataLst>
              <p:tags r:id="rId2"/>
            </p:custDataLst>
          </p:nvPr>
        </p:nvSpPr>
        <p:spPr>
          <a:xfrm>
            <a:off x="400327" y="764034"/>
            <a:ext cx="8210748" cy="2304926"/>
          </a:xfrm>
          <a:prstGeom prst="rect">
            <a:avLst/>
          </a:prstGeom>
          <a:noFill/>
        </p:spPr>
        <p:txBody>
          <a:bodyPr vert="horz" wrap="square" rtlCol="0">
            <a:spAutoFit/>
          </a:bodyPr>
          <a:lstStyle/>
          <a:p>
            <a:pPr marL="285750" lvl="1" indent="-285750">
              <a:lnSpc>
                <a:spcPct val="150000"/>
              </a:lnSpc>
              <a:spcAft>
                <a:spcPts val="600"/>
              </a:spcAft>
              <a:buClr>
                <a:srgbClr val="000000"/>
              </a:buClr>
              <a:buSzPct val="100000"/>
              <a:buBlip>
                <a:blip r:embed="rId8"/>
              </a:buBlip>
            </a:pPr>
            <a:r>
              <a:rPr lang="nb-NO" sz="1200" dirty="0" smtClean="0">
                <a:solidFill>
                  <a:srgbClr val="000000"/>
                </a:solidFill>
              </a:rPr>
              <a:t>Undersøkelsen kartlegger i detalj studentenes bruk av ulike fasiliteter, og hvordan dette varierer i undergrupper.</a:t>
            </a:r>
          </a:p>
          <a:p>
            <a:pPr marL="285750" lvl="1" indent="-285750">
              <a:lnSpc>
                <a:spcPct val="150000"/>
              </a:lnSpc>
              <a:spcAft>
                <a:spcPts val="600"/>
              </a:spcAft>
              <a:buClr>
                <a:srgbClr val="000000"/>
              </a:buClr>
              <a:buSzPct val="100000"/>
              <a:buBlip>
                <a:blip r:embed="rId8"/>
              </a:buBlip>
            </a:pPr>
            <a:r>
              <a:rPr lang="nb-NO" sz="1200" dirty="0">
                <a:solidFill>
                  <a:srgbClr val="000000"/>
                </a:solidFill>
              </a:rPr>
              <a:t>De aller fleste </a:t>
            </a:r>
            <a:r>
              <a:rPr lang="nb-NO" sz="1200" dirty="0" smtClean="0">
                <a:solidFill>
                  <a:srgbClr val="000000"/>
                </a:solidFill>
              </a:rPr>
              <a:t>studentene på NTNU er </a:t>
            </a:r>
            <a:r>
              <a:rPr lang="nb-NO" sz="1200" dirty="0">
                <a:solidFill>
                  <a:srgbClr val="000000"/>
                </a:solidFill>
              </a:rPr>
              <a:t>på campus flere ganger i </a:t>
            </a:r>
            <a:r>
              <a:rPr lang="nb-NO" sz="1200" dirty="0" smtClean="0">
                <a:solidFill>
                  <a:srgbClr val="000000"/>
                </a:solidFill>
              </a:rPr>
              <a:t>uka, og NTNU </a:t>
            </a:r>
            <a:r>
              <a:rPr lang="nb-NO" sz="1200" dirty="0">
                <a:solidFill>
                  <a:srgbClr val="000000"/>
                </a:solidFill>
              </a:rPr>
              <a:t>ligger </a:t>
            </a:r>
            <a:r>
              <a:rPr lang="nb-NO" sz="1200" dirty="0" smtClean="0">
                <a:solidFill>
                  <a:srgbClr val="000000"/>
                </a:solidFill>
              </a:rPr>
              <a:t>relativt </a:t>
            </a:r>
            <a:r>
              <a:rPr lang="nb-NO" sz="1200" dirty="0">
                <a:solidFill>
                  <a:srgbClr val="000000"/>
                </a:solidFill>
              </a:rPr>
              <a:t>høyt mht. dette.</a:t>
            </a:r>
          </a:p>
          <a:p>
            <a:pPr marL="285750" lvl="1" indent="-285750">
              <a:lnSpc>
                <a:spcPct val="150000"/>
              </a:lnSpc>
              <a:spcAft>
                <a:spcPts val="600"/>
              </a:spcAft>
              <a:buClr>
                <a:srgbClr val="000000"/>
              </a:buClr>
              <a:buSzPct val="100000"/>
              <a:buBlip>
                <a:blip r:embed="rId8"/>
              </a:buBlip>
            </a:pPr>
            <a:r>
              <a:rPr lang="nb-NO" sz="1200" dirty="0" smtClean="0">
                <a:solidFill>
                  <a:srgbClr val="000000"/>
                </a:solidFill>
              </a:rPr>
              <a:t>Det </a:t>
            </a:r>
            <a:r>
              <a:rPr lang="nb-NO" sz="1200" dirty="0">
                <a:solidFill>
                  <a:srgbClr val="000000"/>
                </a:solidFill>
              </a:rPr>
              <a:t>trådløse </a:t>
            </a:r>
            <a:r>
              <a:rPr lang="nb-NO" sz="1200" dirty="0" smtClean="0">
                <a:solidFill>
                  <a:srgbClr val="000000"/>
                </a:solidFill>
              </a:rPr>
              <a:t>nettet </a:t>
            </a:r>
            <a:r>
              <a:rPr lang="nb-NO" sz="1200" dirty="0">
                <a:solidFill>
                  <a:srgbClr val="000000"/>
                </a:solidFill>
              </a:rPr>
              <a:t>og biblioteket er fasilitetene med høyest brukertilfredshet.</a:t>
            </a:r>
          </a:p>
          <a:p>
            <a:pPr marL="285750" lvl="1" indent="-285750">
              <a:lnSpc>
                <a:spcPct val="150000"/>
              </a:lnSpc>
              <a:spcAft>
                <a:spcPts val="600"/>
              </a:spcAft>
              <a:buClr>
                <a:srgbClr val="000000"/>
              </a:buClr>
              <a:buSzPct val="100000"/>
              <a:buBlip>
                <a:blip r:embed="rId8"/>
              </a:buBlip>
            </a:pPr>
            <a:r>
              <a:rPr lang="nb-NO" sz="1200" dirty="0" smtClean="0">
                <a:solidFill>
                  <a:srgbClr val="000000"/>
                </a:solidFill>
              </a:rPr>
              <a:t>Det er mest misnøye med lesesalsplasser, der 22% er misfornøyde.</a:t>
            </a:r>
            <a:endParaRPr lang="nb-NO" sz="1200" dirty="0">
              <a:solidFill>
                <a:srgbClr val="000000"/>
              </a:solidFill>
            </a:endParaRPr>
          </a:p>
          <a:p>
            <a:pPr marL="285750" lvl="1" indent="-285750">
              <a:lnSpc>
                <a:spcPct val="150000"/>
              </a:lnSpc>
              <a:spcAft>
                <a:spcPts val="600"/>
              </a:spcAft>
              <a:buClr>
                <a:srgbClr val="000000"/>
              </a:buClr>
              <a:buSzPct val="100000"/>
              <a:buBlip>
                <a:blip r:embed="rId8"/>
              </a:buBlip>
            </a:pPr>
            <a:r>
              <a:rPr lang="nb-NO" sz="1200" dirty="0" smtClean="0">
                <a:solidFill>
                  <a:srgbClr val="000000"/>
                </a:solidFill>
              </a:rPr>
              <a:t>Det er til dels store forskjeller mellom fakultetene. F.eks. er tilfredsheten med undervisningsrommene svært høy på DMF og lav på AB, tilfredsheten med studentarbeidsplassene er lavest på IME. DMF ligger generelt høyt på tvers av fasilitetene det er spurt om.</a:t>
            </a:r>
            <a:endParaRPr lang="nb-NO" sz="1200" dirty="0">
              <a:solidFill>
                <a:srgbClr val="000000"/>
              </a:solidFill>
            </a:endParaRPr>
          </a:p>
        </p:txBody>
      </p:sp>
      <p:sp>
        <p:nvSpPr>
          <p:cNvPr id="4" name="Tittel 3"/>
          <p:cNvSpPr>
            <a:spLocks noGrp="1"/>
          </p:cNvSpPr>
          <p:nvPr>
            <p:ph type="title"/>
            <p:custDataLst>
              <p:tags r:id="rId3"/>
            </p:custDataLst>
          </p:nvPr>
        </p:nvSpPr>
        <p:spPr>
          <a:xfrm>
            <a:off x="396000" y="332656"/>
            <a:ext cx="8384400" cy="369332"/>
          </a:xfrm>
        </p:spPr>
        <p:txBody>
          <a:bodyPr/>
          <a:lstStyle/>
          <a:p>
            <a:r>
              <a:rPr lang="nb-NO" sz="1800" dirty="0" smtClean="0">
                <a:solidFill>
                  <a:srgbClr val="000000"/>
                </a:solidFill>
              </a:rPr>
              <a:t>Bruk av – og tilfredshet med fasiliteter</a:t>
            </a:r>
            <a:endParaRPr lang="nb-NO" sz="1800" dirty="0">
              <a:solidFill>
                <a:srgbClr val="000000"/>
              </a:solidFill>
            </a:endParaRPr>
          </a:p>
        </p:txBody>
      </p:sp>
      <p:sp>
        <p:nvSpPr>
          <p:cNvPr id="5" name="Tittel 3"/>
          <p:cNvSpPr txBox="1">
            <a:spLocks/>
          </p:cNvSpPr>
          <p:nvPr>
            <p:custDataLst>
              <p:tags r:id="rId4"/>
            </p:custDataLst>
          </p:nvPr>
        </p:nvSpPr>
        <p:spPr>
          <a:xfrm>
            <a:off x="364064" y="3518425"/>
            <a:ext cx="8384400" cy="369332"/>
          </a:xfrm>
          <a:prstGeom prst="rect">
            <a:avLst/>
          </a:prstGeom>
        </p:spPr>
        <p:txBody>
          <a:bodyPr vert="horz" lIns="91440" tIns="45720" rIns="91440" bIns="45720" rtlCol="0" anchor="t" anchorCtr="0">
            <a:spAutoFit/>
          </a:bodyPr>
          <a:lstStyle>
            <a:lvl1pPr algn="l" defTabSz="914400" rtl="0" eaLnBrk="1" latinLnBrk="0" hangingPunct="1">
              <a:spcBef>
                <a:spcPct val="0"/>
              </a:spcBef>
              <a:buNone/>
              <a:defRPr sz="2800" b="1" kern="1200">
                <a:solidFill>
                  <a:schemeClr val="tx1"/>
                </a:solidFill>
                <a:latin typeface="Trebuchet MS" pitchFamily="34" charset="0"/>
                <a:ea typeface="+mj-ea"/>
                <a:cs typeface="+mj-cs"/>
              </a:defRPr>
            </a:lvl1pPr>
          </a:lstStyle>
          <a:p>
            <a:r>
              <a:rPr lang="nb-NO" sz="1800" dirty="0" smtClean="0">
                <a:solidFill>
                  <a:srgbClr val="000000"/>
                </a:solidFill>
              </a:rPr>
              <a:t>Læringsutbytte</a:t>
            </a:r>
            <a:endParaRPr lang="nb-NO" sz="1800" dirty="0">
              <a:solidFill>
                <a:srgbClr val="000000"/>
              </a:solidFill>
            </a:endParaRPr>
          </a:p>
        </p:txBody>
      </p:sp>
      <p:sp>
        <p:nvSpPr>
          <p:cNvPr id="7" name="TekstSylinder 6"/>
          <p:cNvSpPr txBox="1"/>
          <p:nvPr>
            <p:custDataLst>
              <p:tags r:id="rId5"/>
            </p:custDataLst>
          </p:nvPr>
        </p:nvSpPr>
        <p:spPr>
          <a:xfrm>
            <a:off x="368391" y="3969057"/>
            <a:ext cx="8210748" cy="1908215"/>
          </a:xfrm>
          <a:prstGeom prst="rect">
            <a:avLst/>
          </a:prstGeom>
          <a:noFill/>
        </p:spPr>
        <p:txBody>
          <a:bodyPr vert="horz" wrap="square" rtlCol="0">
            <a:spAutoFit/>
          </a:bodyPr>
          <a:lstStyle/>
          <a:p>
            <a:pPr marL="285750" lvl="1" indent="-285750">
              <a:lnSpc>
                <a:spcPct val="150000"/>
              </a:lnSpc>
              <a:spcAft>
                <a:spcPts val="600"/>
              </a:spcAft>
              <a:buClr>
                <a:srgbClr val="000000"/>
              </a:buClr>
              <a:buSzPct val="100000"/>
              <a:buBlip>
                <a:blip r:embed="rId8"/>
              </a:buBlip>
            </a:pPr>
            <a:r>
              <a:rPr lang="nb-NO" sz="1200" dirty="0" smtClean="0">
                <a:solidFill>
                  <a:srgbClr val="000000"/>
                </a:solidFill>
              </a:rPr>
              <a:t>Egenstudier, innleveringer/øvinger og uformelle samtaler med andre studenter </a:t>
            </a:r>
            <a:r>
              <a:rPr lang="nb-NO" sz="1200" dirty="0">
                <a:solidFill>
                  <a:srgbClr val="000000"/>
                </a:solidFill>
              </a:rPr>
              <a:t>er aktivitetene flest sier at de lærer mye </a:t>
            </a:r>
            <a:r>
              <a:rPr lang="nb-NO" sz="1200" dirty="0" smtClean="0">
                <a:solidFill>
                  <a:srgbClr val="000000"/>
                </a:solidFill>
              </a:rPr>
              <a:t>av. </a:t>
            </a:r>
          </a:p>
          <a:p>
            <a:pPr marL="285750" lvl="1" indent="-285750">
              <a:lnSpc>
                <a:spcPct val="150000"/>
              </a:lnSpc>
              <a:spcAft>
                <a:spcPts val="600"/>
              </a:spcAft>
              <a:buClr>
                <a:srgbClr val="000000"/>
              </a:buClr>
              <a:buSzPct val="100000"/>
              <a:buBlip>
                <a:blip r:embed="rId8"/>
              </a:buBlip>
            </a:pPr>
            <a:r>
              <a:rPr lang="nb-NO" sz="1200" dirty="0" smtClean="0">
                <a:solidFill>
                  <a:srgbClr val="000000"/>
                </a:solidFill>
              </a:rPr>
              <a:t>Også her er det til dels store forskjeller mellom fakultetene. F.eks. får forelesningene på IVT får relativt negative tilbakemeldinger. AB-studentene opplever at de lærer mye av samtaler/diskusjoner med faglærere, mens NT-studentene lærer relativt mye av innleveringer/øvinger.</a:t>
            </a:r>
          </a:p>
          <a:p>
            <a:pPr marL="285750" lvl="1" indent="-285750">
              <a:lnSpc>
                <a:spcPct val="150000"/>
              </a:lnSpc>
              <a:spcAft>
                <a:spcPts val="600"/>
              </a:spcAft>
              <a:buClr>
                <a:srgbClr val="000000"/>
              </a:buClr>
              <a:buSzPct val="100000"/>
              <a:buBlip>
                <a:blip r:embed="rId8"/>
              </a:buBlip>
            </a:pPr>
            <a:endParaRPr lang="nb-NO" sz="1200" dirty="0">
              <a:solidFill>
                <a:srgbClr val="000000"/>
              </a:solidFill>
            </a:endParaRPr>
          </a:p>
        </p:txBody>
      </p:sp>
    </p:spTree>
    <p:custDataLst>
      <p:tags r:id="rId1"/>
    </p:custDataLst>
    <p:extLst>
      <p:ext uri="{BB962C8B-B14F-4D97-AF65-F5344CB8AC3E}">
        <p14:creationId xmlns:p14="http://schemas.microsoft.com/office/powerpoint/2010/main" val="123842630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SENTATION" val="SLICKSLIDES"/>
  <p:tag name="LANG" val="1"/>
  <p:tag name="ENTERPRISEVERSION" val="4.2.2.3179"/>
</p:tagLst>
</file>

<file path=ppt/tags/tag10.xml><?xml version="1.0" encoding="utf-8"?>
<p:tagLst xmlns:a="http://schemas.openxmlformats.org/drawingml/2006/main" xmlns:r="http://schemas.openxmlformats.org/officeDocument/2006/relationships" xmlns:p="http://schemas.openxmlformats.org/presentationml/2006/main">
  <p:tag name="FOOTER" val="BIG"/>
  <p:tag name="SHP" val="FOOTER"/>
</p:tagLst>
</file>

<file path=ppt/tags/tag100.xml><?xml version="1.0" encoding="utf-8"?>
<p:tagLst xmlns:a="http://schemas.openxmlformats.org/drawingml/2006/main" xmlns:r="http://schemas.openxmlformats.org/officeDocument/2006/relationships" xmlns:p="http://schemas.openxmlformats.org/presentationml/2006/main">
  <p:tag name="SHP" val="TITLE"/>
</p:tagLst>
</file>

<file path=ppt/tags/tag101.xml><?xml version="1.0" encoding="utf-8"?>
<p:tagLst xmlns:a="http://schemas.openxmlformats.org/drawingml/2006/main" xmlns:r="http://schemas.openxmlformats.org/officeDocument/2006/relationships" xmlns:p="http://schemas.openxmlformats.org/presentationml/2006/main">
  <p:tag name="SLIDE" val="TEXTSLIDE"/>
  <p:tag name="SLIDETYPE" val="1"/>
</p:tagLst>
</file>

<file path=ppt/tags/tag102.xml><?xml version="1.0" encoding="utf-8"?>
<p:tagLst xmlns:a="http://schemas.openxmlformats.org/drawingml/2006/main" xmlns:r="http://schemas.openxmlformats.org/officeDocument/2006/relationships" xmlns:p="http://schemas.openxmlformats.org/presentationml/2006/main">
  <p:tag name="SHP" val="TITLE"/>
</p:tagLst>
</file>

<file path=ppt/tags/tag103.xml><?xml version="1.0" encoding="utf-8"?>
<p:tagLst xmlns:a="http://schemas.openxmlformats.org/drawingml/2006/main" xmlns:r="http://schemas.openxmlformats.org/officeDocument/2006/relationships" xmlns:p="http://schemas.openxmlformats.org/presentationml/2006/main">
  <p:tag name="SLIDE" val="TEXTSLIDE"/>
  <p:tag name="SLIDETYPE" val="1"/>
</p:tagLst>
</file>

<file path=ppt/tags/tag104.xml><?xml version="1.0" encoding="utf-8"?>
<p:tagLst xmlns:a="http://schemas.openxmlformats.org/drawingml/2006/main" xmlns:r="http://schemas.openxmlformats.org/officeDocument/2006/relationships" xmlns:p="http://schemas.openxmlformats.org/presentationml/2006/main">
  <p:tag name="SHP" val="TITLE"/>
</p:tagLst>
</file>

<file path=ppt/tags/tag105.xml><?xml version="1.0" encoding="utf-8"?>
<p:tagLst xmlns:a="http://schemas.openxmlformats.org/drawingml/2006/main" xmlns:r="http://schemas.openxmlformats.org/officeDocument/2006/relationships" xmlns:p="http://schemas.openxmlformats.org/presentationml/2006/main">
  <p:tag name="SLIDE" val="TEXTSLIDE"/>
  <p:tag name="SLIDETYPE" val="1"/>
</p:tagLst>
</file>

<file path=ppt/tags/tag106.xml><?xml version="1.0" encoding="utf-8"?>
<p:tagLst xmlns:a="http://schemas.openxmlformats.org/drawingml/2006/main" xmlns:r="http://schemas.openxmlformats.org/officeDocument/2006/relationships" xmlns:p="http://schemas.openxmlformats.org/presentationml/2006/main">
  <p:tag name="SHP" val="TITLE"/>
</p:tagLst>
</file>

<file path=ppt/tags/tag107.xml><?xml version="1.0" encoding="utf-8"?>
<p:tagLst xmlns:a="http://schemas.openxmlformats.org/drawingml/2006/main" xmlns:r="http://schemas.openxmlformats.org/officeDocument/2006/relationships" xmlns:p="http://schemas.openxmlformats.org/presentationml/2006/main">
  <p:tag name="SLIDE" val="TEXTSLIDE"/>
  <p:tag name="SLIDETYPE" val="1"/>
</p:tagLst>
</file>

<file path=ppt/tags/tag108.xml><?xml version="1.0" encoding="utf-8"?>
<p:tagLst xmlns:a="http://schemas.openxmlformats.org/drawingml/2006/main" xmlns:r="http://schemas.openxmlformats.org/officeDocument/2006/relationships" xmlns:p="http://schemas.openxmlformats.org/presentationml/2006/main">
  <p:tag name="SHP" val="TITLE"/>
</p:tagLst>
</file>

<file path=ppt/tags/tag109.xml><?xml version="1.0" encoding="utf-8"?>
<p:tagLst xmlns:a="http://schemas.openxmlformats.org/drawingml/2006/main" xmlns:r="http://schemas.openxmlformats.org/officeDocument/2006/relationships" xmlns:p="http://schemas.openxmlformats.org/presentationml/2006/main">
  <p:tag name="SLIDE" val="TEXTSLIDE"/>
  <p:tag name="SLIDETYPE" val="1"/>
</p:tagLst>
</file>

<file path=ppt/tags/tag11.xml><?xml version="1.0" encoding="utf-8"?>
<p:tagLst xmlns:a="http://schemas.openxmlformats.org/drawingml/2006/main" xmlns:r="http://schemas.openxmlformats.org/officeDocument/2006/relationships" xmlns:p="http://schemas.openxmlformats.org/presentationml/2006/main">
  <p:tag name="SHP" val="TITLE_HIGHTLIGHT"/>
</p:tagLst>
</file>

<file path=ppt/tags/tag110.xml><?xml version="1.0" encoding="utf-8"?>
<p:tagLst xmlns:a="http://schemas.openxmlformats.org/drawingml/2006/main" xmlns:r="http://schemas.openxmlformats.org/officeDocument/2006/relationships" xmlns:p="http://schemas.openxmlformats.org/presentationml/2006/main">
  <p:tag name="SHP" val="TITLE"/>
</p:tagLst>
</file>

<file path=ppt/tags/tag111.xml><?xml version="1.0" encoding="utf-8"?>
<p:tagLst xmlns:a="http://schemas.openxmlformats.org/drawingml/2006/main" xmlns:r="http://schemas.openxmlformats.org/officeDocument/2006/relationships" xmlns:p="http://schemas.openxmlformats.org/presentationml/2006/main">
  <p:tag name="SLIDE" val="TEXTSLIDE"/>
  <p:tag name="SLIDETYPE" val="1"/>
</p:tagLst>
</file>

<file path=ppt/tags/tag112.xml><?xml version="1.0" encoding="utf-8"?>
<p:tagLst xmlns:a="http://schemas.openxmlformats.org/drawingml/2006/main" xmlns:r="http://schemas.openxmlformats.org/officeDocument/2006/relationships" xmlns:p="http://schemas.openxmlformats.org/presentationml/2006/main">
  <p:tag name="SHP" val="TITLE"/>
</p:tagLst>
</file>

<file path=ppt/tags/tag113.xml><?xml version="1.0" encoding="utf-8"?>
<p:tagLst xmlns:a="http://schemas.openxmlformats.org/drawingml/2006/main" xmlns:r="http://schemas.openxmlformats.org/officeDocument/2006/relationships" xmlns:p="http://schemas.openxmlformats.org/presentationml/2006/main">
  <p:tag name="SLIDE" val="TEXTSLIDE"/>
  <p:tag name="SLIDETYPE" val="1"/>
</p:tagLst>
</file>

<file path=ppt/tags/tag114.xml><?xml version="1.0" encoding="utf-8"?>
<p:tagLst xmlns:a="http://schemas.openxmlformats.org/drawingml/2006/main" xmlns:r="http://schemas.openxmlformats.org/officeDocument/2006/relationships" xmlns:p="http://schemas.openxmlformats.org/presentationml/2006/main">
  <p:tag name="SHP" val="TITLE"/>
</p:tagLst>
</file>

<file path=ppt/tags/tag115.xml><?xml version="1.0" encoding="utf-8"?>
<p:tagLst xmlns:a="http://schemas.openxmlformats.org/drawingml/2006/main" xmlns:r="http://schemas.openxmlformats.org/officeDocument/2006/relationships" xmlns:p="http://schemas.openxmlformats.org/presentationml/2006/main">
  <p:tag name="SLIDE" val="TEXTSLIDE"/>
  <p:tag name="SLIDETYPE" val="1"/>
</p:tagLst>
</file>

<file path=ppt/tags/tag116.xml><?xml version="1.0" encoding="utf-8"?>
<p:tagLst xmlns:a="http://schemas.openxmlformats.org/drawingml/2006/main" xmlns:r="http://schemas.openxmlformats.org/officeDocument/2006/relationships" xmlns:p="http://schemas.openxmlformats.org/presentationml/2006/main">
  <p:tag name="SHP" val="TITLE"/>
</p:tagLst>
</file>

<file path=ppt/tags/tag117.xml><?xml version="1.0" encoding="utf-8"?>
<p:tagLst xmlns:a="http://schemas.openxmlformats.org/drawingml/2006/main" xmlns:r="http://schemas.openxmlformats.org/officeDocument/2006/relationships" xmlns:p="http://schemas.openxmlformats.org/presentationml/2006/main">
  <p:tag name="SHP" val="TEXT1OF1"/>
</p:tagLst>
</file>

<file path=ppt/tags/tag118.xml><?xml version="1.0" encoding="utf-8"?>
<p:tagLst xmlns:a="http://schemas.openxmlformats.org/drawingml/2006/main" xmlns:r="http://schemas.openxmlformats.org/officeDocument/2006/relationships" xmlns:p="http://schemas.openxmlformats.org/presentationml/2006/main">
  <p:tag name="SLIDE" val="TEXTSLIDE"/>
  <p:tag name="SLIDETYPE" val="1"/>
</p:tagLst>
</file>

<file path=ppt/tags/tag119.xml><?xml version="1.0" encoding="utf-8"?>
<p:tagLst xmlns:a="http://schemas.openxmlformats.org/drawingml/2006/main" xmlns:r="http://schemas.openxmlformats.org/officeDocument/2006/relationships" xmlns:p="http://schemas.openxmlformats.org/presentationml/2006/main">
  <p:tag name="SHP" val="TITLE"/>
</p:tagLst>
</file>

<file path=ppt/tags/tag12.xml><?xml version="1.0" encoding="utf-8"?>
<p:tagLst xmlns:a="http://schemas.openxmlformats.org/drawingml/2006/main" xmlns:r="http://schemas.openxmlformats.org/officeDocument/2006/relationships" xmlns:p="http://schemas.openxmlformats.org/presentationml/2006/main">
  <p:tag name="SHP" val="COVER_TITLE"/>
</p:tagLst>
</file>

<file path=ppt/tags/tag120.xml><?xml version="1.0" encoding="utf-8"?>
<p:tagLst xmlns:a="http://schemas.openxmlformats.org/drawingml/2006/main" xmlns:r="http://schemas.openxmlformats.org/officeDocument/2006/relationships" xmlns:p="http://schemas.openxmlformats.org/presentationml/2006/main">
  <p:tag name="SHP" val="TEXT1OF1"/>
</p:tagLst>
</file>

<file path=ppt/tags/tag121.xml><?xml version="1.0" encoding="utf-8"?>
<p:tagLst xmlns:a="http://schemas.openxmlformats.org/drawingml/2006/main" xmlns:r="http://schemas.openxmlformats.org/officeDocument/2006/relationships" xmlns:p="http://schemas.openxmlformats.org/presentationml/2006/main">
  <p:tag name="SLIDE" val="TEXTSLIDE"/>
  <p:tag name="SLIDETYPE" val="1"/>
</p:tagLst>
</file>

<file path=ppt/tags/tag122.xml><?xml version="1.0" encoding="utf-8"?>
<p:tagLst xmlns:a="http://schemas.openxmlformats.org/drawingml/2006/main" xmlns:r="http://schemas.openxmlformats.org/officeDocument/2006/relationships" xmlns:p="http://schemas.openxmlformats.org/presentationml/2006/main">
  <p:tag name="SHP" val="TITLE"/>
</p:tagLst>
</file>

<file path=ppt/tags/tag123.xml><?xml version="1.0" encoding="utf-8"?>
<p:tagLst xmlns:a="http://schemas.openxmlformats.org/drawingml/2006/main" xmlns:r="http://schemas.openxmlformats.org/officeDocument/2006/relationships" xmlns:p="http://schemas.openxmlformats.org/presentationml/2006/main">
  <p:tag name="SLIDE" val="CHAPTER"/>
  <p:tag name="CHAPTERCOLOR" val="3368703"/>
</p:tagLst>
</file>

<file path=ppt/tags/tag124.xml><?xml version="1.0" encoding="utf-8"?>
<p:tagLst xmlns:a="http://schemas.openxmlformats.org/drawingml/2006/main" xmlns:r="http://schemas.openxmlformats.org/officeDocument/2006/relationships" xmlns:p="http://schemas.openxmlformats.org/presentationml/2006/main">
  <p:tag name="SHP" val="BGIMAGE"/>
</p:tagLst>
</file>

<file path=ppt/tags/tag125.xml><?xml version="1.0" encoding="utf-8"?>
<p:tagLst xmlns:a="http://schemas.openxmlformats.org/drawingml/2006/main" xmlns:r="http://schemas.openxmlformats.org/officeDocument/2006/relationships" xmlns:p="http://schemas.openxmlformats.org/presentationml/2006/main">
  <p:tag name="FOOTER" val="BIG"/>
  <p:tag name="SHP" val="FOOTER"/>
</p:tagLst>
</file>

<file path=ppt/tags/tag126.xml><?xml version="1.0" encoding="utf-8"?>
<p:tagLst xmlns:a="http://schemas.openxmlformats.org/drawingml/2006/main" xmlns:r="http://schemas.openxmlformats.org/officeDocument/2006/relationships" xmlns:p="http://schemas.openxmlformats.org/presentationml/2006/main">
  <p:tag name="SHP" val="TITLE_HIGHTLIGHT"/>
</p:tagLst>
</file>

<file path=ppt/tags/tag127.xml><?xml version="1.0" encoding="utf-8"?>
<p:tagLst xmlns:a="http://schemas.openxmlformats.org/drawingml/2006/main" xmlns:r="http://schemas.openxmlformats.org/officeDocument/2006/relationships" xmlns:p="http://schemas.openxmlformats.org/presentationml/2006/main">
  <p:tag name="SHP" val="COVER_TITLE"/>
</p:tagLst>
</file>

<file path=ppt/tags/tag128.xml><?xml version="1.0" encoding="utf-8"?>
<p:tagLst xmlns:a="http://schemas.openxmlformats.org/drawingml/2006/main" xmlns:r="http://schemas.openxmlformats.org/officeDocument/2006/relationships" xmlns:p="http://schemas.openxmlformats.org/presentationml/2006/main">
  <p:tag name="SHP" val="CHAPTER_NUMBER"/>
</p:tagLst>
</file>

<file path=ppt/tags/tag129.xml><?xml version="1.0" encoding="utf-8"?>
<p:tagLst xmlns:a="http://schemas.openxmlformats.org/drawingml/2006/main" xmlns:r="http://schemas.openxmlformats.org/officeDocument/2006/relationships" xmlns:p="http://schemas.openxmlformats.org/presentationml/2006/main">
  <p:tag name="SLIDE" val="TEXTSLIDE"/>
  <p:tag name="SLIDETYPE" val="1"/>
</p:tagLst>
</file>

<file path=ppt/tags/tag13.xml><?xml version="1.0" encoding="utf-8"?>
<p:tagLst xmlns:a="http://schemas.openxmlformats.org/drawingml/2006/main" xmlns:r="http://schemas.openxmlformats.org/officeDocument/2006/relationships" xmlns:p="http://schemas.openxmlformats.org/presentationml/2006/main">
  <p:tag name="SHP" val="CHAPTER_NUMBER"/>
</p:tagLst>
</file>

<file path=ppt/tags/tag130.xml><?xml version="1.0" encoding="utf-8"?>
<p:tagLst xmlns:a="http://schemas.openxmlformats.org/drawingml/2006/main" xmlns:r="http://schemas.openxmlformats.org/officeDocument/2006/relationships" xmlns:p="http://schemas.openxmlformats.org/presentationml/2006/main">
  <p:tag name="SHP" val="TITLE"/>
</p:tagLst>
</file>

<file path=ppt/tags/tag131.xml><?xml version="1.0" encoding="utf-8"?>
<p:tagLst xmlns:a="http://schemas.openxmlformats.org/drawingml/2006/main" xmlns:r="http://schemas.openxmlformats.org/officeDocument/2006/relationships" xmlns:p="http://schemas.openxmlformats.org/presentationml/2006/main">
  <p:tag name="SHP" val="TEXT1OF1"/>
</p:tagLst>
</file>

<file path=ppt/tags/tag132.xml><?xml version="1.0" encoding="utf-8"?>
<p:tagLst xmlns:a="http://schemas.openxmlformats.org/drawingml/2006/main" xmlns:r="http://schemas.openxmlformats.org/officeDocument/2006/relationships" xmlns:p="http://schemas.openxmlformats.org/presentationml/2006/main">
  <p:tag name="SLIDE" val="TEXTSLIDE"/>
  <p:tag name="SLIDETYPE" val="1"/>
</p:tagLst>
</file>

<file path=ppt/tags/tag133.xml><?xml version="1.0" encoding="utf-8"?>
<p:tagLst xmlns:a="http://schemas.openxmlformats.org/drawingml/2006/main" xmlns:r="http://schemas.openxmlformats.org/officeDocument/2006/relationships" xmlns:p="http://schemas.openxmlformats.org/presentationml/2006/main">
  <p:tag name="SHP" val="TITLE"/>
</p:tagLst>
</file>

<file path=ppt/tags/tag134.xml><?xml version="1.0" encoding="utf-8"?>
<p:tagLst xmlns:a="http://schemas.openxmlformats.org/drawingml/2006/main" xmlns:r="http://schemas.openxmlformats.org/officeDocument/2006/relationships" xmlns:p="http://schemas.openxmlformats.org/presentationml/2006/main">
  <p:tag name="SHP" val="TEXT1OF1"/>
</p:tagLst>
</file>

<file path=ppt/tags/tag135.xml><?xml version="1.0" encoding="utf-8"?>
<p:tagLst xmlns:a="http://schemas.openxmlformats.org/drawingml/2006/main" xmlns:r="http://schemas.openxmlformats.org/officeDocument/2006/relationships" xmlns:p="http://schemas.openxmlformats.org/presentationml/2006/main">
  <p:tag name="SLIDE" val="TEXTSLIDE"/>
  <p:tag name="SLIDETYPE" val="1"/>
</p:tagLst>
</file>

<file path=ppt/tags/tag136.xml><?xml version="1.0" encoding="utf-8"?>
<p:tagLst xmlns:a="http://schemas.openxmlformats.org/drawingml/2006/main" xmlns:r="http://schemas.openxmlformats.org/officeDocument/2006/relationships" xmlns:p="http://schemas.openxmlformats.org/presentationml/2006/main">
  <p:tag name="SHP" val="TITLE"/>
</p:tagLst>
</file>

<file path=ppt/tags/tag137.xml><?xml version="1.0" encoding="utf-8"?>
<p:tagLst xmlns:a="http://schemas.openxmlformats.org/drawingml/2006/main" xmlns:r="http://schemas.openxmlformats.org/officeDocument/2006/relationships" xmlns:p="http://schemas.openxmlformats.org/presentationml/2006/main">
  <p:tag name="SHP" val="TEXT1OF1"/>
</p:tagLst>
</file>

<file path=ppt/tags/tag138.xml><?xml version="1.0" encoding="utf-8"?>
<p:tagLst xmlns:a="http://schemas.openxmlformats.org/drawingml/2006/main" xmlns:r="http://schemas.openxmlformats.org/officeDocument/2006/relationships" xmlns:p="http://schemas.openxmlformats.org/presentationml/2006/main">
  <p:tag name="SLIDE" val="TEXTSLIDE"/>
  <p:tag name="SLIDETYPE" val="1"/>
</p:tagLst>
</file>

<file path=ppt/tags/tag139.xml><?xml version="1.0" encoding="utf-8"?>
<p:tagLst xmlns:a="http://schemas.openxmlformats.org/drawingml/2006/main" xmlns:r="http://schemas.openxmlformats.org/officeDocument/2006/relationships" xmlns:p="http://schemas.openxmlformats.org/presentationml/2006/main">
  <p:tag name="SHP" val="TITLE"/>
</p:tagLst>
</file>

<file path=ppt/tags/tag14.xml><?xml version="1.0" encoding="utf-8"?>
<p:tagLst xmlns:a="http://schemas.openxmlformats.org/drawingml/2006/main" xmlns:r="http://schemas.openxmlformats.org/officeDocument/2006/relationships" xmlns:p="http://schemas.openxmlformats.org/presentationml/2006/main">
  <p:tag name="SHP" val="LOGO"/>
  <p:tag name="LOGONAME" val="TNS.png"/>
</p:tagLst>
</file>

<file path=ppt/tags/tag140.xml><?xml version="1.0" encoding="utf-8"?>
<p:tagLst xmlns:a="http://schemas.openxmlformats.org/drawingml/2006/main" xmlns:r="http://schemas.openxmlformats.org/officeDocument/2006/relationships" xmlns:p="http://schemas.openxmlformats.org/presentationml/2006/main">
  <p:tag name="SHP" val="TEXT1OF1"/>
</p:tagLst>
</file>

<file path=ppt/tags/tag141.xml><?xml version="1.0" encoding="utf-8"?>
<p:tagLst xmlns:a="http://schemas.openxmlformats.org/drawingml/2006/main" xmlns:r="http://schemas.openxmlformats.org/officeDocument/2006/relationships" xmlns:p="http://schemas.openxmlformats.org/presentationml/2006/main">
  <p:tag name="SLIDE" val="TEXTSLIDE"/>
  <p:tag name="SLIDETYPE" val="1"/>
</p:tagLst>
</file>

<file path=ppt/tags/tag142.xml><?xml version="1.0" encoding="utf-8"?>
<p:tagLst xmlns:a="http://schemas.openxmlformats.org/drawingml/2006/main" xmlns:r="http://schemas.openxmlformats.org/officeDocument/2006/relationships" xmlns:p="http://schemas.openxmlformats.org/presentationml/2006/main">
  <p:tag name="SHP" val="TITLE"/>
</p:tagLst>
</file>

<file path=ppt/tags/tag143.xml><?xml version="1.0" encoding="utf-8"?>
<p:tagLst xmlns:a="http://schemas.openxmlformats.org/drawingml/2006/main" xmlns:r="http://schemas.openxmlformats.org/officeDocument/2006/relationships" xmlns:p="http://schemas.openxmlformats.org/presentationml/2006/main">
  <p:tag name="SHP" val="TEXT1OF1"/>
</p:tagLst>
</file>

<file path=ppt/tags/tag144.xml><?xml version="1.0" encoding="utf-8"?>
<p:tagLst xmlns:a="http://schemas.openxmlformats.org/drawingml/2006/main" xmlns:r="http://schemas.openxmlformats.org/officeDocument/2006/relationships" xmlns:p="http://schemas.openxmlformats.org/presentationml/2006/main">
  <p:tag name="SLIDE" val="CHAPTER"/>
  <p:tag name="CHAPTERCOLOR" val="6723891"/>
</p:tagLst>
</file>

<file path=ppt/tags/tag145.xml><?xml version="1.0" encoding="utf-8"?>
<p:tagLst xmlns:a="http://schemas.openxmlformats.org/drawingml/2006/main" xmlns:r="http://schemas.openxmlformats.org/officeDocument/2006/relationships" xmlns:p="http://schemas.openxmlformats.org/presentationml/2006/main">
  <p:tag name="SHP" val="BGIMAGE"/>
</p:tagLst>
</file>

<file path=ppt/tags/tag146.xml><?xml version="1.0" encoding="utf-8"?>
<p:tagLst xmlns:a="http://schemas.openxmlformats.org/drawingml/2006/main" xmlns:r="http://schemas.openxmlformats.org/officeDocument/2006/relationships" xmlns:p="http://schemas.openxmlformats.org/presentationml/2006/main">
  <p:tag name="FOOTER" val="BIG"/>
  <p:tag name="SHP" val="FOOTER"/>
</p:tagLst>
</file>

<file path=ppt/tags/tag147.xml><?xml version="1.0" encoding="utf-8"?>
<p:tagLst xmlns:a="http://schemas.openxmlformats.org/drawingml/2006/main" xmlns:r="http://schemas.openxmlformats.org/officeDocument/2006/relationships" xmlns:p="http://schemas.openxmlformats.org/presentationml/2006/main">
  <p:tag name="SHP" val="TITLE_HIGHTLIGHT"/>
</p:tagLst>
</file>

<file path=ppt/tags/tag148.xml><?xml version="1.0" encoding="utf-8"?>
<p:tagLst xmlns:a="http://schemas.openxmlformats.org/drawingml/2006/main" xmlns:r="http://schemas.openxmlformats.org/officeDocument/2006/relationships" xmlns:p="http://schemas.openxmlformats.org/presentationml/2006/main">
  <p:tag name="SHP" val="COVER_TITLE"/>
</p:tagLst>
</file>

<file path=ppt/tags/tag149.xml><?xml version="1.0" encoding="utf-8"?>
<p:tagLst xmlns:a="http://schemas.openxmlformats.org/drawingml/2006/main" xmlns:r="http://schemas.openxmlformats.org/officeDocument/2006/relationships" xmlns:p="http://schemas.openxmlformats.org/presentationml/2006/main">
  <p:tag name="SHP" val="CHAPTER_NUMBER"/>
</p:tagLst>
</file>

<file path=ppt/tags/tag15.xml><?xml version="1.0" encoding="utf-8"?>
<p:tagLst xmlns:a="http://schemas.openxmlformats.org/drawingml/2006/main" xmlns:r="http://schemas.openxmlformats.org/officeDocument/2006/relationships" xmlns:p="http://schemas.openxmlformats.org/presentationml/2006/main">
  <p:tag name="SLIDE" val="TEXTSLIDE"/>
  <p:tag name="SLIDETYPE" val="2"/>
</p:tagLst>
</file>

<file path=ppt/tags/tag150.xml><?xml version="1.0" encoding="utf-8"?>
<p:tagLst xmlns:a="http://schemas.openxmlformats.org/drawingml/2006/main" xmlns:r="http://schemas.openxmlformats.org/officeDocument/2006/relationships" xmlns:p="http://schemas.openxmlformats.org/presentationml/2006/main">
  <p:tag name="SLIDE" val="TEXTSLIDE"/>
  <p:tag name="SLIDETYPE" val="1"/>
</p:tagLst>
</file>

<file path=ppt/tags/tag151.xml><?xml version="1.0" encoding="utf-8"?>
<p:tagLst xmlns:a="http://schemas.openxmlformats.org/drawingml/2006/main" xmlns:r="http://schemas.openxmlformats.org/officeDocument/2006/relationships" xmlns:p="http://schemas.openxmlformats.org/presentationml/2006/main">
  <p:tag name="SHP" val="TITLE"/>
</p:tagLst>
</file>

<file path=ppt/tags/tag152.xml><?xml version="1.0" encoding="utf-8"?>
<p:tagLst xmlns:a="http://schemas.openxmlformats.org/drawingml/2006/main" xmlns:r="http://schemas.openxmlformats.org/officeDocument/2006/relationships" xmlns:p="http://schemas.openxmlformats.org/presentationml/2006/main">
  <p:tag name="SHP" val="TEXT1OF1"/>
</p:tagLst>
</file>

<file path=ppt/tags/tag153.xml><?xml version="1.0" encoding="utf-8"?>
<p:tagLst xmlns:a="http://schemas.openxmlformats.org/drawingml/2006/main" xmlns:r="http://schemas.openxmlformats.org/officeDocument/2006/relationships" xmlns:p="http://schemas.openxmlformats.org/presentationml/2006/main">
  <p:tag name="SLIDE" val="TEXTSLIDE"/>
  <p:tag name="SLIDETYPE" val="1"/>
</p:tagLst>
</file>

<file path=ppt/tags/tag154.xml><?xml version="1.0" encoding="utf-8"?>
<p:tagLst xmlns:a="http://schemas.openxmlformats.org/drawingml/2006/main" xmlns:r="http://schemas.openxmlformats.org/officeDocument/2006/relationships" xmlns:p="http://schemas.openxmlformats.org/presentationml/2006/main">
  <p:tag name="SHP" val="TITLE"/>
</p:tagLst>
</file>

<file path=ppt/tags/tag16.xml><?xml version="1.0" encoding="utf-8"?>
<p:tagLst xmlns:a="http://schemas.openxmlformats.org/drawingml/2006/main" xmlns:r="http://schemas.openxmlformats.org/officeDocument/2006/relationships" xmlns:p="http://schemas.openxmlformats.org/presentationml/2006/main">
  <p:tag name="SHP" val="TITLE"/>
</p:tagLst>
</file>

<file path=ppt/tags/tag17.xml><?xml version="1.0" encoding="utf-8"?>
<p:tagLst xmlns:a="http://schemas.openxmlformats.org/drawingml/2006/main" xmlns:r="http://schemas.openxmlformats.org/officeDocument/2006/relationships" xmlns:p="http://schemas.openxmlformats.org/presentationml/2006/main">
  <p:tag name="SHP" val="TEXT1OF2"/>
  <p:tag name="ENUMTYPE" val="1"/>
  <p:tag name="BULLETTYPE" val="2"/>
  <p:tag name="SHAPE_ID" val="5"/>
</p:tagLst>
</file>

<file path=ppt/tags/tag18.xml><?xml version="1.0" encoding="utf-8"?>
<p:tagLst xmlns:a="http://schemas.openxmlformats.org/drawingml/2006/main" xmlns:r="http://schemas.openxmlformats.org/officeDocument/2006/relationships" xmlns:p="http://schemas.openxmlformats.org/presentationml/2006/main">
  <p:tag name="SLIDE" val="TEXTSLIDE"/>
  <p:tag name="SLIDETYPE" val="2"/>
</p:tagLst>
</file>

<file path=ppt/tags/tag19.xml><?xml version="1.0" encoding="utf-8"?>
<p:tagLst xmlns:a="http://schemas.openxmlformats.org/drawingml/2006/main" xmlns:r="http://schemas.openxmlformats.org/officeDocument/2006/relationships" xmlns:p="http://schemas.openxmlformats.org/presentationml/2006/main">
  <p:tag name="SHP" val="TITLE"/>
</p:tagLst>
</file>

<file path=ppt/tags/tag2.xml><?xml version="1.0" encoding="utf-8"?>
<p:tagLst xmlns:a="http://schemas.openxmlformats.org/drawingml/2006/main" xmlns:r="http://schemas.openxmlformats.org/officeDocument/2006/relationships" xmlns:p="http://schemas.openxmlformats.org/presentationml/2006/main">
  <p:tag name="SHP" val="LOGO"/>
  <p:tag name="LOGONAME" val="TNS.png"/>
</p:tagLst>
</file>

<file path=ppt/tags/tag20.xml><?xml version="1.0" encoding="utf-8"?>
<p:tagLst xmlns:a="http://schemas.openxmlformats.org/drawingml/2006/main" xmlns:r="http://schemas.openxmlformats.org/officeDocument/2006/relationships" xmlns:p="http://schemas.openxmlformats.org/presentationml/2006/main">
  <p:tag name="SHP" val="TEXT1OF2"/>
  <p:tag name="ENUMTYPE" val="1"/>
  <p:tag name="BULLETTYPE" val="2"/>
  <p:tag name="SHAPE_ID" val="5"/>
</p:tagLst>
</file>

<file path=ppt/tags/tag21.xml><?xml version="1.0" encoding="utf-8"?>
<p:tagLst xmlns:a="http://schemas.openxmlformats.org/drawingml/2006/main" xmlns:r="http://schemas.openxmlformats.org/officeDocument/2006/relationships" xmlns:p="http://schemas.openxmlformats.org/presentationml/2006/main">
  <p:tag name="SLIDE" val="CHAPTER"/>
  <p:tag name="CHAPTERCOLOR" val="39423"/>
</p:tagLst>
</file>

<file path=ppt/tags/tag22.xml><?xml version="1.0" encoding="utf-8"?>
<p:tagLst xmlns:a="http://schemas.openxmlformats.org/drawingml/2006/main" xmlns:r="http://schemas.openxmlformats.org/officeDocument/2006/relationships" xmlns:p="http://schemas.openxmlformats.org/presentationml/2006/main">
  <p:tag name="SHP" val="BGIMAGE"/>
</p:tagLst>
</file>

<file path=ppt/tags/tag23.xml><?xml version="1.0" encoding="utf-8"?>
<p:tagLst xmlns:a="http://schemas.openxmlformats.org/drawingml/2006/main" xmlns:r="http://schemas.openxmlformats.org/officeDocument/2006/relationships" xmlns:p="http://schemas.openxmlformats.org/presentationml/2006/main">
  <p:tag name="FOOTER" val="BIG"/>
  <p:tag name="SHP" val="FOOTER"/>
</p:tagLst>
</file>

<file path=ppt/tags/tag24.xml><?xml version="1.0" encoding="utf-8"?>
<p:tagLst xmlns:a="http://schemas.openxmlformats.org/drawingml/2006/main" xmlns:r="http://schemas.openxmlformats.org/officeDocument/2006/relationships" xmlns:p="http://schemas.openxmlformats.org/presentationml/2006/main">
  <p:tag name="SHP" val="TITLE_HIGHTLIGHT"/>
</p:tagLst>
</file>

<file path=ppt/tags/tag25.xml><?xml version="1.0" encoding="utf-8"?>
<p:tagLst xmlns:a="http://schemas.openxmlformats.org/drawingml/2006/main" xmlns:r="http://schemas.openxmlformats.org/officeDocument/2006/relationships" xmlns:p="http://schemas.openxmlformats.org/presentationml/2006/main">
  <p:tag name="SHP" val="COVER_TITLE"/>
</p:tagLst>
</file>

<file path=ppt/tags/tag26.xml><?xml version="1.0" encoding="utf-8"?>
<p:tagLst xmlns:a="http://schemas.openxmlformats.org/drawingml/2006/main" xmlns:r="http://schemas.openxmlformats.org/officeDocument/2006/relationships" xmlns:p="http://schemas.openxmlformats.org/presentationml/2006/main">
  <p:tag name="SHP" val="CHAPTER_NUMBER"/>
</p:tagLst>
</file>

<file path=ppt/tags/tag27.xml><?xml version="1.0" encoding="utf-8"?>
<p:tagLst xmlns:a="http://schemas.openxmlformats.org/drawingml/2006/main" xmlns:r="http://schemas.openxmlformats.org/officeDocument/2006/relationships" xmlns:p="http://schemas.openxmlformats.org/presentationml/2006/main">
  <p:tag name="SHP" val="LOGO"/>
  <p:tag name="LOGONAME" val="TNS.png"/>
</p:tagLst>
</file>

<file path=ppt/tags/tag28.xml><?xml version="1.0" encoding="utf-8"?>
<p:tagLst xmlns:a="http://schemas.openxmlformats.org/drawingml/2006/main" xmlns:r="http://schemas.openxmlformats.org/officeDocument/2006/relationships" xmlns:p="http://schemas.openxmlformats.org/presentationml/2006/main">
  <p:tag name="SLIDE" val="TEXTSLIDE"/>
  <p:tag name="SLIDETYPE" val="2"/>
</p:tagLst>
</file>

<file path=ppt/tags/tag29.xml><?xml version="1.0" encoding="utf-8"?>
<p:tagLst xmlns:a="http://schemas.openxmlformats.org/drawingml/2006/main" xmlns:r="http://schemas.openxmlformats.org/officeDocument/2006/relationships" xmlns:p="http://schemas.openxmlformats.org/presentationml/2006/main">
  <p:tag name="SHP" val="TITLE"/>
</p:tagLst>
</file>

<file path=ppt/tags/tag3.xml><?xml version="1.0" encoding="utf-8"?>
<p:tagLst xmlns:a="http://schemas.openxmlformats.org/drawingml/2006/main" xmlns:r="http://schemas.openxmlformats.org/officeDocument/2006/relationships" xmlns:p="http://schemas.openxmlformats.org/presentationml/2006/main">
  <p:tag name="SLIDE" val="COVER"/>
  <p:tag name="CHAPTERCOLOR" val="10027263"/>
</p:tagLst>
</file>

<file path=ppt/tags/tag30.xml><?xml version="1.0" encoding="utf-8"?>
<p:tagLst xmlns:a="http://schemas.openxmlformats.org/drawingml/2006/main" xmlns:r="http://schemas.openxmlformats.org/officeDocument/2006/relationships" xmlns:p="http://schemas.openxmlformats.org/presentationml/2006/main">
  <p:tag name="SHP" val="TEXT1OF2"/>
  <p:tag name="ENUMTYPE" val="1"/>
  <p:tag name="BULLETTYPE" val="2"/>
  <p:tag name="SHAPE_ID" val="5"/>
</p:tagLst>
</file>

<file path=ppt/tags/tag31.xml><?xml version="1.0" encoding="utf-8"?>
<p:tagLst xmlns:a="http://schemas.openxmlformats.org/drawingml/2006/main" xmlns:r="http://schemas.openxmlformats.org/officeDocument/2006/relationships" xmlns:p="http://schemas.openxmlformats.org/presentationml/2006/main">
  <p:tag name="SLIDE" val="TEXTSLIDE"/>
  <p:tag name="SLIDETYPE" val="2"/>
</p:tagLst>
</file>

<file path=ppt/tags/tag32.xml><?xml version="1.0" encoding="utf-8"?>
<p:tagLst xmlns:a="http://schemas.openxmlformats.org/drawingml/2006/main" xmlns:r="http://schemas.openxmlformats.org/officeDocument/2006/relationships" xmlns:p="http://schemas.openxmlformats.org/presentationml/2006/main">
  <p:tag name="SHP" val="TITLE"/>
</p:tagLst>
</file>

<file path=ppt/tags/tag33.xml><?xml version="1.0" encoding="utf-8"?>
<p:tagLst xmlns:a="http://schemas.openxmlformats.org/drawingml/2006/main" xmlns:r="http://schemas.openxmlformats.org/officeDocument/2006/relationships" xmlns:p="http://schemas.openxmlformats.org/presentationml/2006/main">
  <p:tag name="SHP" val="TEXT1OF2"/>
  <p:tag name="ENUMTYPE" val="1"/>
  <p:tag name="BULLETTYPE" val="2"/>
  <p:tag name="SHAPE_ID" val="5"/>
</p:tagLst>
</file>

<file path=ppt/tags/tag34.xml><?xml version="1.0" encoding="utf-8"?>
<p:tagLst xmlns:a="http://schemas.openxmlformats.org/drawingml/2006/main" xmlns:r="http://schemas.openxmlformats.org/officeDocument/2006/relationships" xmlns:p="http://schemas.openxmlformats.org/presentationml/2006/main">
  <p:tag name="SLIDE" val="TEXTSLIDE"/>
  <p:tag name="SLIDETYPE" val="2"/>
</p:tagLst>
</file>

<file path=ppt/tags/tag35.xml><?xml version="1.0" encoding="utf-8"?>
<p:tagLst xmlns:a="http://schemas.openxmlformats.org/drawingml/2006/main" xmlns:r="http://schemas.openxmlformats.org/officeDocument/2006/relationships" xmlns:p="http://schemas.openxmlformats.org/presentationml/2006/main">
  <p:tag name="SHP" val="TITLE"/>
</p:tagLst>
</file>

<file path=ppt/tags/tag36.xml><?xml version="1.0" encoding="utf-8"?>
<p:tagLst xmlns:a="http://schemas.openxmlformats.org/drawingml/2006/main" xmlns:r="http://schemas.openxmlformats.org/officeDocument/2006/relationships" xmlns:p="http://schemas.openxmlformats.org/presentationml/2006/main">
  <p:tag name="SHP" val="TEXT1OF2"/>
  <p:tag name="ENUMTYPE" val="1"/>
  <p:tag name="BULLETTYPE" val="2"/>
  <p:tag name="SHAPE_ID" val="5"/>
</p:tagLst>
</file>

<file path=ppt/tags/tag37.xml><?xml version="1.0" encoding="utf-8"?>
<p:tagLst xmlns:a="http://schemas.openxmlformats.org/drawingml/2006/main" xmlns:r="http://schemas.openxmlformats.org/officeDocument/2006/relationships" xmlns:p="http://schemas.openxmlformats.org/presentationml/2006/main">
  <p:tag name="SLIDE" val="TEXTSLIDE"/>
  <p:tag name="SLIDETYPE" val="2"/>
</p:tagLst>
</file>

<file path=ppt/tags/tag38.xml><?xml version="1.0" encoding="utf-8"?>
<p:tagLst xmlns:a="http://schemas.openxmlformats.org/drawingml/2006/main" xmlns:r="http://schemas.openxmlformats.org/officeDocument/2006/relationships" xmlns:p="http://schemas.openxmlformats.org/presentationml/2006/main">
  <p:tag name="SHP" val="TEXT1OF2"/>
  <p:tag name="ENUMTYPE" val="1"/>
  <p:tag name="BULLETTYPE" val="2"/>
  <p:tag name="SHAPE_ID" val="5"/>
</p:tagLst>
</file>

<file path=ppt/tags/tag39.xml><?xml version="1.0" encoding="utf-8"?>
<p:tagLst xmlns:a="http://schemas.openxmlformats.org/drawingml/2006/main" xmlns:r="http://schemas.openxmlformats.org/officeDocument/2006/relationships" xmlns:p="http://schemas.openxmlformats.org/presentationml/2006/main">
  <p:tag name="SHP" val="TITLE"/>
</p:tagLst>
</file>

<file path=ppt/tags/tag4.xml><?xml version="1.0" encoding="utf-8"?>
<p:tagLst xmlns:a="http://schemas.openxmlformats.org/drawingml/2006/main" xmlns:r="http://schemas.openxmlformats.org/officeDocument/2006/relationships" xmlns:p="http://schemas.openxmlformats.org/presentationml/2006/main">
  <p:tag name="FOOTER" val="BIG"/>
  <p:tag name="SHP" val="FOOTER"/>
</p:tagLst>
</file>

<file path=ppt/tags/tag40.xml><?xml version="1.0" encoding="utf-8"?>
<p:tagLst xmlns:a="http://schemas.openxmlformats.org/drawingml/2006/main" xmlns:r="http://schemas.openxmlformats.org/officeDocument/2006/relationships" xmlns:p="http://schemas.openxmlformats.org/presentationml/2006/main">
  <p:tag name="SHP" val="TITLE"/>
</p:tagLst>
</file>

<file path=ppt/tags/tag41.xml><?xml version="1.0" encoding="utf-8"?>
<p:tagLst xmlns:a="http://schemas.openxmlformats.org/drawingml/2006/main" xmlns:r="http://schemas.openxmlformats.org/officeDocument/2006/relationships" xmlns:p="http://schemas.openxmlformats.org/presentationml/2006/main">
  <p:tag name="SHP" val="TEXT1OF2"/>
  <p:tag name="ENUMTYPE" val="1"/>
  <p:tag name="BULLETTYPE" val="2"/>
  <p:tag name="SHAPE_ID" val="5"/>
</p:tagLst>
</file>

<file path=ppt/tags/tag42.xml><?xml version="1.0" encoding="utf-8"?>
<p:tagLst xmlns:a="http://schemas.openxmlformats.org/drawingml/2006/main" xmlns:r="http://schemas.openxmlformats.org/officeDocument/2006/relationships" xmlns:p="http://schemas.openxmlformats.org/presentationml/2006/main">
  <p:tag name="SLIDE" val="TEXTSLIDE"/>
  <p:tag name="SLIDETYPE" val="2"/>
</p:tagLst>
</file>

<file path=ppt/tags/tag43.xml><?xml version="1.0" encoding="utf-8"?>
<p:tagLst xmlns:a="http://schemas.openxmlformats.org/drawingml/2006/main" xmlns:r="http://schemas.openxmlformats.org/officeDocument/2006/relationships" xmlns:p="http://schemas.openxmlformats.org/presentationml/2006/main">
  <p:tag name="SHP" val="TEXT1OF2"/>
  <p:tag name="ENUMTYPE" val="1"/>
  <p:tag name="BULLETTYPE" val="2"/>
  <p:tag name="SHAPE_ID" val="5"/>
</p:tagLst>
</file>

<file path=ppt/tags/tag44.xml><?xml version="1.0" encoding="utf-8"?>
<p:tagLst xmlns:a="http://schemas.openxmlformats.org/drawingml/2006/main" xmlns:r="http://schemas.openxmlformats.org/officeDocument/2006/relationships" xmlns:p="http://schemas.openxmlformats.org/presentationml/2006/main">
  <p:tag name="SHP" val="TITLE"/>
</p:tagLst>
</file>

<file path=ppt/tags/tag45.xml><?xml version="1.0" encoding="utf-8"?>
<p:tagLst xmlns:a="http://schemas.openxmlformats.org/drawingml/2006/main" xmlns:r="http://schemas.openxmlformats.org/officeDocument/2006/relationships" xmlns:p="http://schemas.openxmlformats.org/presentationml/2006/main">
  <p:tag name="SHP" val="TITLE"/>
</p:tagLst>
</file>

<file path=ppt/tags/tag46.xml><?xml version="1.0" encoding="utf-8"?>
<p:tagLst xmlns:a="http://schemas.openxmlformats.org/drawingml/2006/main" xmlns:r="http://schemas.openxmlformats.org/officeDocument/2006/relationships" xmlns:p="http://schemas.openxmlformats.org/presentationml/2006/main">
  <p:tag name="SHP" val="TEXT1OF2"/>
  <p:tag name="ENUMTYPE" val="1"/>
  <p:tag name="BULLETTYPE" val="2"/>
  <p:tag name="SHAPE_ID" val="5"/>
</p:tagLst>
</file>

<file path=ppt/tags/tag47.xml><?xml version="1.0" encoding="utf-8"?>
<p:tagLst xmlns:a="http://schemas.openxmlformats.org/drawingml/2006/main" xmlns:r="http://schemas.openxmlformats.org/officeDocument/2006/relationships" xmlns:p="http://schemas.openxmlformats.org/presentationml/2006/main">
  <p:tag name="SLIDE" val="TEXTSLIDE"/>
  <p:tag name="SLIDETYPE" val="2"/>
</p:tagLst>
</file>

<file path=ppt/tags/tag48.xml><?xml version="1.0" encoding="utf-8"?>
<p:tagLst xmlns:a="http://schemas.openxmlformats.org/drawingml/2006/main" xmlns:r="http://schemas.openxmlformats.org/officeDocument/2006/relationships" xmlns:p="http://schemas.openxmlformats.org/presentationml/2006/main">
  <p:tag name="SHP" val="TEXT1OF2"/>
  <p:tag name="ENUMTYPE" val="1"/>
  <p:tag name="BULLETTYPE" val="2"/>
  <p:tag name="SHAPE_ID" val="5"/>
</p:tagLst>
</file>

<file path=ppt/tags/tag49.xml><?xml version="1.0" encoding="utf-8"?>
<p:tagLst xmlns:a="http://schemas.openxmlformats.org/drawingml/2006/main" xmlns:r="http://schemas.openxmlformats.org/officeDocument/2006/relationships" xmlns:p="http://schemas.openxmlformats.org/presentationml/2006/main">
  <p:tag name="SHP" val="TITLE"/>
</p:tagLst>
</file>

<file path=ppt/tags/tag5.xml><?xml version="1.0" encoding="utf-8"?>
<p:tagLst xmlns:a="http://schemas.openxmlformats.org/drawingml/2006/main" xmlns:r="http://schemas.openxmlformats.org/officeDocument/2006/relationships" xmlns:p="http://schemas.openxmlformats.org/presentationml/2006/main">
  <p:tag name="SHP" val="LOGO"/>
  <p:tag name="LOGONAME" val="TNS.png"/>
</p:tagLst>
</file>

<file path=ppt/tags/tag50.xml><?xml version="1.0" encoding="utf-8"?>
<p:tagLst xmlns:a="http://schemas.openxmlformats.org/drawingml/2006/main" xmlns:r="http://schemas.openxmlformats.org/officeDocument/2006/relationships" xmlns:p="http://schemas.openxmlformats.org/presentationml/2006/main">
  <p:tag name="SLIDE" val="CHAPTER"/>
  <p:tag name="CHAPTERCOLOR" val="3368703"/>
</p:tagLst>
</file>

<file path=ppt/tags/tag51.xml><?xml version="1.0" encoding="utf-8"?>
<p:tagLst xmlns:a="http://schemas.openxmlformats.org/drawingml/2006/main" xmlns:r="http://schemas.openxmlformats.org/officeDocument/2006/relationships" xmlns:p="http://schemas.openxmlformats.org/presentationml/2006/main">
  <p:tag name="SHP" val="BGIMAGE"/>
</p:tagLst>
</file>

<file path=ppt/tags/tag52.xml><?xml version="1.0" encoding="utf-8"?>
<p:tagLst xmlns:a="http://schemas.openxmlformats.org/drawingml/2006/main" xmlns:r="http://schemas.openxmlformats.org/officeDocument/2006/relationships" xmlns:p="http://schemas.openxmlformats.org/presentationml/2006/main">
  <p:tag name="FOOTER" val="BIG"/>
  <p:tag name="SHP" val="FOOTER"/>
</p:tagLst>
</file>

<file path=ppt/tags/tag53.xml><?xml version="1.0" encoding="utf-8"?>
<p:tagLst xmlns:a="http://schemas.openxmlformats.org/drawingml/2006/main" xmlns:r="http://schemas.openxmlformats.org/officeDocument/2006/relationships" xmlns:p="http://schemas.openxmlformats.org/presentationml/2006/main">
  <p:tag name="SHP" val="TITLE_HIGHTLIGHT"/>
</p:tagLst>
</file>

<file path=ppt/tags/tag54.xml><?xml version="1.0" encoding="utf-8"?>
<p:tagLst xmlns:a="http://schemas.openxmlformats.org/drawingml/2006/main" xmlns:r="http://schemas.openxmlformats.org/officeDocument/2006/relationships" xmlns:p="http://schemas.openxmlformats.org/presentationml/2006/main">
  <p:tag name="SHP" val="COVER_TITLE"/>
</p:tagLst>
</file>

<file path=ppt/tags/tag55.xml><?xml version="1.0" encoding="utf-8"?>
<p:tagLst xmlns:a="http://schemas.openxmlformats.org/drawingml/2006/main" xmlns:r="http://schemas.openxmlformats.org/officeDocument/2006/relationships" xmlns:p="http://schemas.openxmlformats.org/presentationml/2006/main">
  <p:tag name="SHP" val="CHAPTER_NUMBER"/>
</p:tagLst>
</file>

<file path=ppt/tags/tag56.xml><?xml version="1.0" encoding="utf-8"?>
<p:tagLst xmlns:a="http://schemas.openxmlformats.org/drawingml/2006/main" xmlns:r="http://schemas.openxmlformats.org/officeDocument/2006/relationships" xmlns:p="http://schemas.openxmlformats.org/presentationml/2006/main">
  <p:tag name="SHP" val="LOGO"/>
  <p:tag name="LOGONAME" val="TNS.png"/>
</p:tagLst>
</file>

<file path=ppt/tags/tag57.xml><?xml version="1.0" encoding="utf-8"?>
<p:tagLst xmlns:a="http://schemas.openxmlformats.org/drawingml/2006/main" xmlns:r="http://schemas.openxmlformats.org/officeDocument/2006/relationships" xmlns:p="http://schemas.openxmlformats.org/presentationml/2006/main">
  <p:tag name="SLIDE" val="TEXTSLIDE"/>
  <p:tag name="SLIDETYPE" val="1"/>
</p:tagLst>
</file>

<file path=ppt/tags/tag58.xml><?xml version="1.0" encoding="utf-8"?>
<p:tagLst xmlns:a="http://schemas.openxmlformats.org/drawingml/2006/main" xmlns:r="http://schemas.openxmlformats.org/officeDocument/2006/relationships" xmlns:p="http://schemas.openxmlformats.org/presentationml/2006/main">
  <p:tag name="SHP" val="TITLE"/>
</p:tagLst>
</file>

<file path=ppt/tags/tag59.xml><?xml version="1.0" encoding="utf-8"?>
<p:tagLst xmlns:a="http://schemas.openxmlformats.org/drawingml/2006/main" xmlns:r="http://schemas.openxmlformats.org/officeDocument/2006/relationships" xmlns:p="http://schemas.openxmlformats.org/presentationml/2006/main">
  <p:tag name="SHP" val="TEXT1OF1"/>
</p:tagLst>
</file>

<file path=ppt/tags/tag6.xml><?xml version="1.0" encoding="utf-8"?>
<p:tagLst xmlns:a="http://schemas.openxmlformats.org/drawingml/2006/main" xmlns:r="http://schemas.openxmlformats.org/officeDocument/2006/relationships" xmlns:p="http://schemas.openxmlformats.org/presentationml/2006/main">
  <p:tag name="SHP" val="TITLE"/>
</p:tagLst>
</file>

<file path=ppt/tags/tag60.xml><?xml version="1.0" encoding="utf-8"?>
<p:tagLst xmlns:a="http://schemas.openxmlformats.org/drawingml/2006/main" xmlns:r="http://schemas.openxmlformats.org/officeDocument/2006/relationships" xmlns:p="http://schemas.openxmlformats.org/presentationml/2006/main">
  <p:tag name="SLIDE" val="TEXTSLIDE"/>
  <p:tag name="SLIDETYPE" val="1"/>
</p:tagLst>
</file>

<file path=ppt/tags/tag61.xml><?xml version="1.0" encoding="utf-8"?>
<p:tagLst xmlns:a="http://schemas.openxmlformats.org/drawingml/2006/main" xmlns:r="http://schemas.openxmlformats.org/officeDocument/2006/relationships" xmlns:p="http://schemas.openxmlformats.org/presentationml/2006/main">
  <p:tag name="SHP" val="TITLE"/>
</p:tagLst>
</file>

<file path=ppt/tags/tag62.xml><?xml version="1.0" encoding="utf-8"?>
<p:tagLst xmlns:a="http://schemas.openxmlformats.org/drawingml/2006/main" xmlns:r="http://schemas.openxmlformats.org/officeDocument/2006/relationships" xmlns:p="http://schemas.openxmlformats.org/presentationml/2006/main">
  <p:tag name="SHP" val="TEXT1OF1"/>
</p:tagLst>
</file>

<file path=ppt/tags/tag63.xml><?xml version="1.0" encoding="utf-8"?>
<p:tagLst xmlns:a="http://schemas.openxmlformats.org/drawingml/2006/main" xmlns:r="http://schemas.openxmlformats.org/officeDocument/2006/relationships" xmlns:p="http://schemas.openxmlformats.org/presentationml/2006/main">
  <p:tag name="SLIDE" val="TEXTSLIDE"/>
  <p:tag name="SLIDETYPE" val="1"/>
</p:tagLst>
</file>

<file path=ppt/tags/tag64.xml><?xml version="1.0" encoding="utf-8"?>
<p:tagLst xmlns:a="http://schemas.openxmlformats.org/drawingml/2006/main" xmlns:r="http://schemas.openxmlformats.org/officeDocument/2006/relationships" xmlns:p="http://schemas.openxmlformats.org/presentationml/2006/main">
  <p:tag name="SHP" val="TITLE"/>
</p:tagLst>
</file>

<file path=ppt/tags/tag65.xml><?xml version="1.0" encoding="utf-8"?>
<p:tagLst xmlns:a="http://schemas.openxmlformats.org/drawingml/2006/main" xmlns:r="http://schemas.openxmlformats.org/officeDocument/2006/relationships" xmlns:p="http://schemas.openxmlformats.org/presentationml/2006/main">
  <p:tag name="SLIDE" val="TEXTSLIDE"/>
  <p:tag name="SLIDETYPE" val="1"/>
</p:tagLst>
</file>

<file path=ppt/tags/tag66.xml><?xml version="1.0" encoding="utf-8"?>
<p:tagLst xmlns:a="http://schemas.openxmlformats.org/drawingml/2006/main" xmlns:r="http://schemas.openxmlformats.org/officeDocument/2006/relationships" xmlns:p="http://schemas.openxmlformats.org/presentationml/2006/main">
  <p:tag name="SHP" val="TITLE"/>
</p:tagLst>
</file>

<file path=ppt/tags/tag67.xml><?xml version="1.0" encoding="utf-8"?>
<p:tagLst xmlns:a="http://schemas.openxmlformats.org/drawingml/2006/main" xmlns:r="http://schemas.openxmlformats.org/officeDocument/2006/relationships" xmlns:p="http://schemas.openxmlformats.org/presentationml/2006/main">
  <p:tag name="SHP" val="TEXT1OF1"/>
</p:tagLst>
</file>

<file path=ppt/tags/tag68.xml><?xml version="1.0" encoding="utf-8"?>
<p:tagLst xmlns:a="http://schemas.openxmlformats.org/drawingml/2006/main" xmlns:r="http://schemas.openxmlformats.org/officeDocument/2006/relationships" xmlns:p="http://schemas.openxmlformats.org/presentationml/2006/main">
  <p:tag name="SLIDE" val="TEXTSLIDE"/>
  <p:tag name="SLIDETYPE" val="1"/>
</p:tagLst>
</file>

<file path=ppt/tags/tag69.xml><?xml version="1.0" encoding="utf-8"?>
<p:tagLst xmlns:a="http://schemas.openxmlformats.org/drawingml/2006/main" xmlns:r="http://schemas.openxmlformats.org/officeDocument/2006/relationships" xmlns:p="http://schemas.openxmlformats.org/presentationml/2006/main">
  <p:tag name="SHP" val="TITLE"/>
</p:tagLst>
</file>

<file path=ppt/tags/tag7.xml><?xml version="1.0" encoding="utf-8"?>
<p:tagLst xmlns:a="http://schemas.openxmlformats.org/drawingml/2006/main" xmlns:r="http://schemas.openxmlformats.org/officeDocument/2006/relationships" xmlns:p="http://schemas.openxmlformats.org/presentationml/2006/main">
  <p:tag name="SHP" val="LOGO"/>
  <p:tag name="LOGONAME" val="TNS.png"/>
</p:tagLst>
</file>

<file path=ppt/tags/tag70.xml><?xml version="1.0" encoding="utf-8"?>
<p:tagLst xmlns:a="http://schemas.openxmlformats.org/drawingml/2006/main" xmlns:r="http://schemas.openxmlformats.org/officeDocument/2006/relationships" xmlns:p="http://schemas.openxmlformats.org/presentationml/2006/main">
  <p:tag name="SHP" val="TEXT1OF1"/>
</p:tagLst>
</file>

<file path=ppt/tags/tag71.xml><?xml version="1.0" encoding="utf-8"?>
<p:tagLst xmlns:a="http://schemas.openxmlformats.org/drawingml/2006/main" xmlns:r="http://schemas.openxmlformats.org/officeDocument/2006/relationships" xmlns:p="http://schemas.openxmlformats.org/presentationml/2006/main">
  <p:tag name="SLIDE" val="TEXTSLIDE"/>
  <p:tag name="SLIDETYPE" val="1"/>
</p:tagLst>
</file>

<file path=ppt/tags/tag72.xml><?xml version="1.0" encoding="utf-8"?>
<p:tagLst xmlns:a="http://schemas.openxmlformats.org/drawingml/2006/main" xmlns:r="http://schemas.openxmlformats.org/officeDocument/2006/relationships" xmlns:p="http://schemas.openxmlformats.org/presentationml/2006/main">
  <p:tag name="SHP" val="TITLE"/>
</p:tagLst>
</file>

<file path=ppt/tags/tag73.xml><?xml version="1.0" encoding="utf-8"?>
<p:tagLst xmlns:a="http://schemas.openxmlformats.org/drawingml/2006/main" xmlns:r="http://schemas.openxmlformats.org/officeDocument/2006/relationships" xmlns:p="http://schemas.openxmlformats.org/presentationml/2006/main">
  <p:tag name="SHP" val="TEXT1OF1"/>
</p:tagLst>
</file>

<file path=ppt/tags/tag74.xml><?xml version="1.0" encoding="utf-8"?>
<p:tagLst xmlns:a="http://schemas.openxmlformats.org/drawingml/2006/main" xmlns:r="http://schemas.openxmlformats.org/officeDocument/2006/relationships" xmlns:p="http://schemas.openxmlformats.org/presentationml/2006/main">
  <p:tag name="SLIDE" val="TEXTSLIDE"/>
  <p:tag name="SLIDETYPE" val="1"/>
</p:tagLst>
</file>

<file path=ppt/tags/tag75.xml><?xml version="1.0" encoding="utf-8"?>
<p:tagLst xmlns:a="http://schemas.openxmlformats.org/drawingml/2006/main" xmlns:r="http://schemas.openxmlformats.org/officeDocument/2006/relationships" xmlns:p="http://schemas.openxmlformats.org/presentationml/2006/main">
  <p:tag name="SHP" val="TITLE"/>
</p:tagLst>
</file>

<file path=ppt/tags/tag76.xml><?xml version="1.0" encoding="utf-8"?>
<p:tagLst xmlns:a="http://schemas.openxmlformats.org/drawingml/2006/main" xmlns:r="http://schemas.openxmlformats.org/officeDocument/2006/relationships" xmlns:p="http://schemas.openxmlformats.org/presentationml/2006/main">
  <p:tag name="SLIDE" val="TEXTSLIDE"/>
  <p:tag name="SLIDETYPE" val="1"/>
</p:tagLst>
</file>

<file path=ppt/tags/tag77.xml><?xml version="1.0" encoding="utf-8"?>
<p:tagLst xmlns:a="http://schemas.openxmlformats.org/drawingml/2006/main" xmlns:r="http://schemas.openxmlformats.org/officeDocument/2006/relationships" xmlns:p="http://schemas.openxmlformats.org/presentationml/2006/main">
  <p:tag name="SHP" val="TITLE"/>
</p:tagLst>
</file>

<file path=ppt/tags/tag78.xml><?xml version="1.0" encoding="utf-8"?>
<p:tagLst xmlns:a="http://schemas.openxmlformats.org/drawingml/2006/main" xmlns:r="http://schemas.openxmlformats.org/officeDocument/2006/relationships" xmlns:p="http://schemas.openxmlformats.org/presentationml/2006/main">
  <p:tag name="SHP" val="TEXT1OF1"/>
</p:tagLst>
</file>

<file path=ppt/tags/tag79.xml><?xml version="1.0" encoding="utf-8"?>
<p:tagLst xmlns:a="http://schemas.openxmlformats.org/drawingml/2006/main" xmlns:r="http://schemas.openxmlformats.org/officeDocument/2006/relationships" xmlns:p="http://schemas.openxmlformats.org/presentationml/2006/main">
  <p:tag name="SHP" val="TEXT1OF1"/>
</p:tagLst>
</file>

<file path=ppt/tags/tag8.xml><?xml version="1.0" encoding="utf-8"?>
<p:tagLst xmlns:a="http://schemas.openxmlformats.org/drawingml/2006/main" xmlns:r="http://schemas.openxmlformats.org/officeDocument/2006/relationships" xmlns:p="http://schemas.openxmlformats.org/presentationml/2006/main">
  <p:tag name="SLIDE" val="CHAPTER"/>
  <p:tag name="CHAPTERCOLOR" val="13408563"/>
</p:tagLst>
</file>

<file path=ppt/tags/tag80.xml><?xml version="1.0" encoding="utf-8"?>
<p:tagLst xmlns:a="http://schemas.openxmlformats.org/drawingml/2006/main" xmlns:r="http://schemas.openxmlformats.org/officeDocument/2006/relationships" xmlns:p="http://schemas.openxmlformats.org/presentationml/2006/main">
  <p:tag name="SLIDE" val="TEXTSLIDE"/>
  <p:tag name="SLIDETYPE" val="1"/>
</p:tagLst>
</file>

<file path=ppt/tags/tag81.xml><?xml version="1.0" encoding="utf-8"?>
<p:tagLst xmlns:a="http://schemas.openxmlformats.org/drawingml/2006/main" xmlns:r="http://schemas.openxmlformats.org/officeDocument/2006/relationships" xmlns:p="http://schemas.openxmlformats.org/presentationml/2006/main">
  <p:tag name="SHP" val="TITLE"/>
</p:tagLst>
</file>

<file path=ppt/tags/tag82.xml><?xml version="1.0" encoding="utf-8"?>
<p:tagLst xmlns:a="http://schemas.openxmlformats.org/drawingml/2006/main" xmlns:r="http://schemas.openxmlformats.org/officeDocument/2006/relationships" xmlns:p="http://schemas.openxmlformats.org/presentationml/2006/main">
  <p:tag name="SHP" val="TEXT1OF1"/>
</p:tagLst>
</file>

<file path=ppt/tags/tag83.xml><?xml version="1.0" encoding="utf-8"?>
<p:tagLst xmlns:a="http://schemas.openxmlformats.org/drawingml/2006/main" xmlns:r="http://schemas.openxmlformats.org/officeDocument/2006/relationships" xmlns:p="http://schemas.openxmlformats.org/presentationml/2006/main">
  <p:tag name="SHP" val="TEXT1OF1"/>
</p:tagLst>
</file>

<file path=ppt/tags/tag84.xml><?xml version="1.0" encoding="utf-8"?>
<p:tagLst xmlns:a="http://schemas.openxmlformats.org/drawingml/2006/main" xmlns:r="http://schemas.openxmlformats.org/officeDocument/2006/relationships" xmlns:p="http://schemas.openxmlformats.org/presentationml/2006/main">
  <p:tag name="SHP" val="TEXT1OF1"/>
</p:tagLst>
</file>

<file path=ppt/tags/tag85.xml><?xml version="1.0" encoding="utf-8"?>
<p:tagLst xmlns:a="http://schemas.openxmlformats.org/drawingml/2006/main" xmlns:r="http://schemas.openxmlformats.org/officeDocument/2006/relationships" xmlns:p="http://schemas.openxmlformats.org/presentationml/2006/main">
  <p:tag name="SLIDE" val="TEXTSLIDE"/>
  <p:tag name="SLIDETYPE" val="2"/>
</p:tagLst>
</file>

<file path=ppt/tags/tag86.xml><?xml version="1.0" encoding="utf-8"?>
<p:tagLst xmlns:a="http://schemas.openxmlformats.org/drawingml/2006/main" xmlns:r="http://schemas.openxmlformats.org/officeDocument/2006/relationships" xmlns:p="http://schemas.openxmlformats.org/presentationml/2006/main">
  <p:tag name="SHP" val="TEXT1OF2"/>
  <p:tag name="ENUMTYPE" val="1"/>
  <p:tag name="BULLETTYPE" val="2"/>
  <p:tag name="SHAPE_ID" val="5"/>
</p:tagLst>
</file>

<file path=ppt/tags/tag87.xml><?xml version="1.0" encoding="utf-8"?>
<p:tagLst xmlns:a="http://schemas.openxmlformats.org/drawingml/2006/main" xmlns:r="http://schemas.openxmlformats.org/officeDocument/2006/relationships" xmlns:p="http://schemas.openxmlformats.org/presentationml/2006/main">
  <p:tag name="SLIDE" val="TEXTSLIDE"/>
  <p:tag name="SLIDETYPE" val="1"/>
</p:tagLst>
</file>

<file path=ppt/tags/tag88.xml><?xml version="1.0" encoding="utf-8"?>
<p:tagLst xmlns:a="http://schemas.openxmlformats.org/drawingml/2006/main" xmlns:r="http://schemas.openxmlformats.org/officeDocument/2006/relationships" xmlns:p="http://schemas.openxmlformats.org/presentationml/2006/main">
  <p:tag name="SHP" val="TITLE"/>
</p:tagLst>
</file>

<file path=ppt/tags/tag89.xml><?xml version="1.0" encoding="utf-8"?>
<p:tagLst xmlns:a="http://schemas.openxmlformats.org/drawingml/2006/main" xmlns:r="http://schemas.openxmlformats.org/officeDocument/2006/relationships" xmlns:p="http://schemas.openxmlformats.org/presentationml/2006/main">
  <p:tag name="SLIDE" val="TEXTSLIDE"/>
  <p:tag name="SLIDETYPE" val="1"/>
</p:tagLst>
</file>

<file path=ppt/tags/tag9.xml><?xml version="1.0" encoding="utf-8"?>
<p:tagLst xmlns:a="http://schemas.openxmlformats.org/drawingml/2006/main" xmlns:r="http://schemas.openxmlformats.org/officeDocument/2006/relationships" xmlns:p="http://schemas.openxmlformats.org/presentationml/2006/main">
  <p:tag name="SHP" val="BGIMAGE"/>
</p:tagLst>
</file>

<file path=ppt/tags/tag90.xml><?xml version="1.0" encoding="utf-8"?>
<p:tagLst xmlns:a="http://schemas.openxmlformats.org/drawingml/2006/main" xmlns:r="http://schemas.openxmlformats.org/officeDocument/2006/relationships" xmlns:p="http://schemas.openxmlformats.org/presentationml/2006/main">
  <p:tag name="SHP" val="TITLE"/>
</p:tagLst>
</file>

<file path=ppt/tags/tag91.xml><?xml version="1.0" encoding="utf-8"?>
<p:tagLst xmlns:a="http://schemas.openxmlformats.org/drawingml/2006/main" xmlns:r="http://schemas.openxmlformats.org/officeDocument/2006/relationships" xmlns:p="http://schemas.openxmlformats.org/presentationml/2006/main">
  <p:tag name="SLIDE" val="TEXTSLIDE"/>
  <p:tag name="SLIDETYPE" val="1"/>
</p:tagLst>
</file>

<file path=ppt/tags/tag92.xml><?xml version="1.0" encoding="utf-8"?>
<p:tagLst xmlns:a="http://schemas.openxmlformats.org/drawingml/2006/main" xmlns:r="http://schemas.openxmlformats.org/officeDocument/2006/relationships" xmlns:p="http://schemas.openxmlformats.org/presentationml/2006/main">
  <p:tag name="SHP" val="TITLE"/>
</p:tagLst>
</file>

<file path=ppt/tags/tag93.xml><?xml version="1.0" encoding="utf-8"?>
<p:tagLst xmlns:a="http://schemas.openxmlformats.org/drawingml/2006/main" xmlns:r="http://schemas.openxmlformats.org/officeDocument/2006/relationships" xmlns:p="http://schemas.openxmlformats.org/presentationml/2006/main">
  <p:tag name="SLIDE" val="TEXTSLIDE"/>
  <p:tag name="SLIDETYPE" val="1"/>
</p:tagLst>
</file>

<file path=ppt/tags/tag94.xml><?xml version="1.0" encoding="utf-8"?>
<p:tagLst xmlns:a="http://schemas.openxmlformats.org/drawingml/2006/main" xmlns:r="http://schemas.openxmlformats.org/officeDocument/2006/relationships" xmlns:p="http://schemas.openxmlformats.org/presentationml/2006/main">
  <p:tag name="SHP" val="TITLE"/>
</p:tagLst>
</file>

<file path=ppt/tags/tag95.xml><?xml version="1.0" encoding="utf-8"?>
<p:tagLst xmlns:a="http://schemas.openxmlformats.org/drawingml/2006/main" xmlns:r="http://schemas.openxmlformats.org/officeDocument/2006/relationships" xmlns:p="http://schemas.openxmlformats.org/presentationml/2006/main">
  <p:tag name="SLIDE" val="TEXTSLIDE"/>
  <p:tag name="SLIDETYPE" val="1"/>
</p:tagLst>
</file>

<file path=ppt/tags/tag96.xml><?xml version="1.0" encoding="utf-8"?>
<p:tagLst xmlns:a="http://schemas.openxmlformats.org/drawingml/2006/main" xmlns:r="http://schemas.openxmlformats.org/officeDocument/2006/relationships" xmlns:p="http://schemas.openxmlformats.org/presentationml/2006/main">
  <p:tag name="SHP" val="TITLE"/>
</p:tagLst>
</file>

<file path=ppt/tags/tag97.xml><?xml version="1.0" encoding="utf-8"?>
<p:tagLst xmlns:a="http://schemas.openxmlformats.org/drawingml/2006/main" xmlns:r="http://schemas.openxmlformats.org/officeDocument/2006/relationships" xmlns:p="http://schemas.openxmlformats.org/presentationml/2006/main">
  <p:tag name="SLIDE" val="TEXTSLIDE"/>
  <p:tag name="SLIDETYPE" val="1"/>
</p:tagLst>
</file>

<file path=ppt/tags/tag98.xml><?xml version="1.0" encoding="utf-8"?>
<p:tagLst xmlns:a="http://schemas.openxmlformats.org/drawingml/2006/main" xmlns:r="http://schemas.openxmlformats.org/officeDocument/2006/relationships" xmlns:p="http://schemas.openxmlformats.org/presentationml/2006/main">
  <p:tag name="SHP" val="TITLE"/>
</p:tagLst>
</file>

<file path=ppt/tags/tag99.xml><?xml version="1.0" encoding="utf-8"?>
<p:tagLst xmlns:a="http://schemas.openxmlformats.org/drawingml/2006/main" xmlns:r="http://schemas.openxmlformats.org/officeDocument/2006/relationships" xmlns:p="http://schemas.openxmlformats.org/presentationml/2006/main">
  <p:tag name="SLIDE" val="TEXTSLIDE"/>
  <p:tag name="SLIDETYPE" val="1"/>
</p:tagLst>
</file>

<file path=ppt/theme/theme1.xml><?xml version="1.0" encoding="utf-8"?>
<a:theme xmlns:a="http://schemas.openxmlformats.org/drawingml/2006/main" name="body">
  <a:themeElements>
    <a:clrScheme name="TNS Custom colors">
      <a:dk1>
        <a:srgbClr val="000000"/>
      </a:dk1>
      <a:lt1>
        <a:srgbClr val="FFFFFF"/>
      </a:lt1>
      <a:dk2>
        <a:srgbClr val="000000"/>
      </a:dk2>
      <a:lt2>
        <a:srgbClr val="FF0099"/>
      </a:lt2>
      <a:accent1>
        <a:srgbClr val="FF6633"/>
      </a:accent1>
      <a:accent2>
        <a:srgbClr val="3399CC"/>
      </a:accent2>
      <a:accent3>
        <a:srgbClr val="FF9900"/>
      </a:accent3>
      <a:accent4>
        <a:srgbClr val="339966"/>
      </a:accent4>
      <a:accent5>
        <a:srgbClr val="993366"/>
      </a:accent5>
      <a:accent6>
        <a:srgbClr val="99CC00"/>
      </a:accent6>
      <a:hlink>
        <a:srgbClr val="000080"/>
      </a:hlink>
      <a:folHlink>
        <a:srgbClr val="008080"/>
      </a:folHlink>
    </a:clrScheme>
    <a:fontScheme name="Office klassis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NS Custom colors">
    <a:dk1>
      <a:srgbClr val="000000"/>
    </a:dk1>
    <a:lt1>
      <a:srgbClr val="FFFFFF"/>
    </a:lt1>
    <a:dk2>
      <a:srgbClr val="000000"/>
    </a:dk2>
    <a:lt2>
      <a:srgbClr val="FF0099"/>
    </a:lt2>
    <a:accent1>
      <a:srgbClr val="FF6633"/>
    </a:accent1>
    <a:accent2>
      <a:srgbClr val="3399CC"/>
    </a:accent2>
    <a:accent3>
      <a:srgbClr val="FF9900"/>
    </a:accent3>
    <a:accent4>
      <a:srgbClr val="339966"/>
    </a:accent4>
    <a:accent5>
      <a:srgbClr val="993366"/>
    </a:accent5>
    <a:accent6>
      <a:srgbClr val="99CC00"/>
    </a:accent6>
    <a:hlink>
      <a:srgbClr val="000080"/>
    </a:hlink>
    <a:folHlink>
      <a:srgbClr val="008080"/>
    </a:folHlink>
  </a:clrScheme>
  <a:fontScheme name="Office klassis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TNS Custom colors">
    <a:dk1>
      <a:srgbClr val="000000"/>
    </a:dk1>
    <a:lt1>
      <a:srgbClr val="FFFFFF"/>
    </a:lt1>
    <a:dk2>
      <a:srgbClr val="000000"/>
    </a:dk2>
    <a:lt2>
      <a:srgbClr val="FF0099"/>
    </a:lt2>
    <a:accent1>
      <a:srgbClr val="FF6633"/>
    </a:accent1>
    <a:accent2>
      <a:srgbClr val="3399CC"/>
    </a:accent2>
    <a:accent3>
      <a:srgbClr val="FF9900"/>
    </a:accent3>
    <a:accent4>
      <a:srgbClr val="339966"/>
    </a:accent4>
    <a:accent5>
      <a:srgbClr val="993366"/>
    </a:accent5>
    <a:accent6>
      <a:srgbClr val="99CC00"/>
    </a:accent6>
    <a:hlink>
      <a:srgbClr val="000080"/>
    </a:hlink>
    <a:folHlink>
      <a:srgbClr val="008080"/>
    </a:folHlink>
  </a:clrScheme>
  <a:fontScheme name="Office klassis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TNS Custom colors">
    <a:dk1>
      <a:srgbClr val="000000"/>
    </a:dk1>
    <a:lt1>
      <a:srgbClr val="FFFFFF"/>
    </a:lt1>
    <a:dk2>
      <a:srgbClr val="000000"/>
    </a:dk2>
    <a:lt2>
      <a:srgbClr val="FF0099"/>
    </a:lt2>
    <a:accent1>
      <a:srgbClr val="FF6633"/>
    </a:accent1>
    <a:accent2>
      <a:srgbClr val="3399CC"/>
    </a:accent2>
    <a:accent3>
      <a:srgbClr val="FF9900"/>
    </a:accent3>
    <a:accent4>
      <a:srgbClr val="339966"/>
    </a:accent4>
    <a:accent5>
      <a:srgbClr val="993366"/>
    </a:accent5>
    <a:accent6>
      <a:srgbClr val="99CC00"/>
    </a:accent6>
    <a:hlink>
      <a:srgbClr val="000080"/>
    </a:hlink>
    <a:folHlink>
      <a:srgbClr val="008080"/>
    </a:folHlink>
  </a:clrScheme>
  <a:fontScheme name="Office klassis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TNS Custom colors">
    <a:dk1>
      <a:srgbClr val="000000"/>
    </a:dk1>
    <a:lt1>
      <a:srgbClr val="FFFFFF"/>
    </a:lt1>
    <a:dk2>
      <a:srgbClr val="000000"/>
    </a:dk2>
    <a:lt2>
      <a:srgbClr val="FF0099"/>
    </a:lt2>
    <a:accent1>
      <a:srgbClr val="FF6633"/>
    </a:accent1>
    <a:accent2>
      <a:srgbClr val="3399CC"/>
    </a:accent2>
    <a:accent3>
      <a:srgbClr val="FF9900"/>
    </a:accent3>
    <a:accent4>
      <a:srgbClr val="339966"/>
    </a:accent4>
    <a:accent5>
      <a:srgbClr val="993366"/>
    </a:accent5>
    <a:accent6>
      <a:srgbClr val="99CC00"/>
    </a:accent6>
    <a:hlink>
      <a:srgbClr val="000080"/>
    </a:hlink>
    <a:folHlink>
      <a:srgbClr val="008080"/>
    </a:folHlink>
  </a:clrScheme>
  <a:fontScheme name="Office klassis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TNS Custom colors">
    <a:dk1>
      <a:srgbClr val="000000"/>
    </a:dk1>
    <a:lt1>
      <a:srgbClr val="FFFFFF"/>
    </a:lt1>
    <a:dk2>
      <a:srgbClr val="000000"/>
    </a:dk2>
    <a:lt2>
      <a:srgbClr val="FF0099"/>
    </a:lt2>
    <a:accent1>
      <a:srgbClr val="FF6633"/>
    </a:accent1>
    <a:accent2>
      <a:srgbClr val="3399CC"/>
    </a:accent2>
    <a:accent3>
      <a:srgbClr val="FF9900"/>
    </a:accent3>
    <a:accent4>
      <a:srgbClr val="339966"/>
    </a:accent4>
    <a:accent5>
      <a:srgbClr val="993366"/>
    </a:accent5>
    <a:accent6>
      <a:srgbClr val="99CC00"/>
    </a:accent6>
    <a:hlink>
      <a:srgbClr val="000080"/>
    </a:hlink>
    <a:folHlink>
      <a:srgbClr val="008080"/>
    </a:folHlink>
  </a:clrScheme>
  <a:fontScheme name="Office klassis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TNS Custom colors">
    <a:dk1>
      <a:srgbClr val="000000"/>
    </a:dk1>
    <a:lt1>
      <a:srgbClr val="FFFFFF"/>
    </a:lt1>
    <a:dk2>
      <a:srgbClr val="000000"/>
    </a:dk2>
    <a:lt2>
      <a:srgbClr val="FF0099"/>
    </a:lt2>
    <a:accent1>
      <a:srgbClr val="FF6633"/>
    </a:accent1>
    <a:accent2>
      <a:srgbClr val="3399CC"/>
    </a:accent2>
    <a:accent3>
      <a:srgbClr val="FF9900"/>
    </a:accent3>
    <a:accent4>
      <a:srgbClr val="339966"/>
    </a:accent4>
    <a:accent5>
      <a:srgbClr val="993366"/>
    </a:accent5>
    <a:accent6>
      <a:srgbClr val="99CC00"/>
    </a:accent6>
    <a:hlink>
      <a:srgbClr val="000080"/>
    </a:hlink>
    <a:folHlink>
      <a:srgbClr val="008080"/>
    </a:folHlink>
  </a:clrScheme>
  <a:fontScheme name="Office klassis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TNS Custom colors">
    <a:dk1>
      <a:srgbClr val="000000"/>
    </a:dk1>
    <a:lt1>
      <a:srgbClr val="FFFFFF"/>
    </a:lt1>
    <a:dk2>
      <a:srgbClr val="000000"/>
    </a:dk2>
    <a:lt2>
      <a:srgbClr val="FF0099"/>
    </a:lt2>
    <a:accent1>
      <a:srgbClr val="FF6633"/>
    </a:accent1>
    <a:accent2>
      <a:srgbClr val="3399CC"/>
    </a:accent2>
    <a:accent3>
      <a:srgbClr val="FF9900"/>
    </a:accent3>
    <a:accent4>
      <a:srgbClr val="339966"/>
    </a:accent4>
    <a:accent5>
      <a:srgbClr val="993366"/>
    </a:accent5>
    <a:accent6>
      <a:srgbClr val="99CC00"/>
    </a:accent6>
    <a:hlink>
      <a:srgbClr val="000080"/>
    </a:hlink>
    <a:folHlink>
      <a:srgbClr val="008080"/>
    </a:folHlink>
  </a:clrScheme>
  <a:fontScheme name="Office klassis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TNS Custom colors">
    <a:dk1>
      <a:srgbClr val="000000"/>
    </a:dk1>
    <a:lt1>
      <a:srgbClr val="FFFFFF"/>
    </a:lt1>
    <a:dk2>
      <a:srgbClr val="000000"/>
    </a:dk2>
    <a:lt2>
      <a:srgbClr val="FF0099"/>
    </a:lt2>
    <a:accent1>
      <a:srgbClr val="FF6633"/>
    </a:accent1>
    <a:accent2>
      <a:srgbClr val="3399CC"/>
    </a:accent2>
    <a:accent3>
      <a:srgbClr val="FF9900"/>
    </a:accent3>
    <a:accent4>
      <a:srgbClr val="339966"/>
    </a:accent4>
    <a:accent5>
      <a:srgbClr val="993366"/>
    </a:accent5>
    <a:accent6>
      <a:srgbClr val="99CC00"/>
    </a:accent6>
    <a:hlink>
      <a:srgbClr val="000080"/>
    </a:hlink>
    <a:folHlink>
      <a:srgbClr val="008080"/>
    </a:folHlink>
  </a:clrScheme>
  <a:fontScheme name="Office klassis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TNS Custom colors">
    <a:dk1>
      <a:srgbClr val="000000"/>
    </a:dk1>
    <a:lt1>
      <a:srgbClr val="FFFFFF"/>
    </a:lt1>
    <a:dk2>
      <a:srgbClr val="000000"/>
    </a:dk2>
    <a:lt2>
      <a:srgbClr val="FF0099"/>
    </a:lt2>
    <a:accent1>
      <a:srgbClr val="FF6633"/>
    </a:accent1>
    <a:accent2>
      <a:srgbClr val="3399CC"/>
    </a:accent2>
    <a:accent3>
      <a:srgbClr val="FF9900"/>
    </a:accent3>
    <a:accent4>
      <a:srgbClr val="339966"/>
    </a:accent4>
    <a:accent5>
      <a:srgbClr val="993366"/>
    </a:accent5>
    <a:accent6>
      <a:srgbClr val="99CC00"/>
    </a:accent6>
    <a:hlink>
      <a:srgbClr val="000080"/>
    </a:hlink>
    <a:folHlink>
      <a:srgbClr val="008080"/>
    </a:folHlink>
  </a:clrScheme>
  <a:fontScheme name="Office klassis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TNS Custom colors">
    <a:dk1>
      <a:srgbClr val="000000"/>
    </a:dk1>
    <a:lt1>
      <a:srgbClr val="FFFFFF"/>
    </a:lt1>
    <a:dk2>
      <a:srgbClr val="000000"/>
    </a:dk2>
    <a:lt2>
      <a:srgbClr val="FF0099"/>
    </a:lt2>
    <a:accent1>
      <a:srgbClr val="FF6633"/>
    </a:accent1>
    <a:accent2>
      <a:srgbClr val="3399CC"/>
    </a:accent2>
    <a:accent3>
      <a:srgbClr val="FF9900"/>
    </a:accent3>
    <a:accent4>
      <a:srgbClr val="339966"/>
    </a:accent4>
    <a:accent5>
      <a:srgbClr val="993366"/>
    </a:accent5>
    <a:accent6>
      <a:srgbClr val="99CC00"/>
    </a:accent6>
    <a:hlink>
      <a:srgbClr val="000080"/>
    </a:hlink>
    <a:folHlink>
      <a:srgbClr val="008080"/>
    </a:folHlink>
  </a:clrScheme>
  <a:fontScheme name="Office klassis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TNS Custom colors">
    <a:dk1>
      <a:srgbClr val="000000"/>
    </a:dk1>
    <a:lt1>
      <a:srgbClr val="FFFFFF"/>
    </a:lt1>
    <a:dk2>
      <a:srgbClr val="000000"/>
    </a:dk2>
    <a:lt2>
      <a:srgbClr val="FF0099"/>
    </a:lt2>
    <a:accent1>
      <a:srgbClr val="FF6633"/>
    </a:accent1>
    <a:accent2>
      <a:srgbClr val="3399CC"/>
    </a:accent2>
    <a:accent3>
      <a:srgbClr val="FF9900"/>
    </a:accent3>
    <a:accent4>
      <a:srgbClr val="339966"/>
    </a:accent4>
    <a:accent5>
      <a:srgbClr val="993366"/>
    </a:accent5>
    <a:accent6>
      <a:srgbClr val="99CC00"/>
    </a:accent6>
    <a:hlink>
      <a:srgbClr val="000080"/>
    </a:hlink>
    <a:folHlink>
      <a:srgbClr val="008080"/>
    </a:folHlink>
  </a:clrScheme>
  <a:fontScheme name="Office klassis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TNS Custom colors">
    <a:dk1>
      <a:srgbClr val="000000"/>
    </a:dk1>
    <a:lt1>
      <a:srgbClr val="FFFFFF"/>
    </a:lt1>
    <a:dk2>
      <a:srgbClr val="000000"/>
    </a:dk2>
    <a:lt2>
      <a:srgbClr val="FF0099"/>
    </a:lt2>
    <a:accent1>
      <a:srgbClr val="FF6633"/>
    </a:accent1>
    <a:accent2>
      <a:srgbClr val="3399CC"/>
    </a:accent2>
    <a:accent3>
      <a:srgbClr val="FF9900"/>
    </a:accent3>
    <a:accent4>
      <a:srgbClr val="339966"/>
    </a:accent4>
    <a:accent5>
      <a:srgbClr val="993366"/>
    </a:accent5>
    <a:accent6>
      <a:srgbClr val="99CC00"/>
    </a:accent6>
    <a:hlink>
      <a:srgbClr val="000080"/>
    </a:hlink>
    <a:folHlink>
      <a:srgbClr val="008080"/>
    </a:folHlink>
  </a:clrScheme>
  <a:fontScheme name="Office klassis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TNS Custom colors">
    <a:dk1>
      <a:srgbClr val="000000"/>
    </a:dk1>
    <a:lt1>
      <a:srgbClr val="FFFFFF"/>
    </a:lt1>
    <a:dk2>
      <a:srgbClr val="000000"/>
    </a:dk2>
    <a:lt2>
      <a:srgbClr val="FF0099"/>
    </a:lt2>
    <a:accent1>
      <a:srgbClr val="FF6633"/>
    </a:accent1>
    <a:accent2>
      <a:srgbClr val="3399CC"/>
    </a:accent2>
    <a:accent3>
      <a:srgbClr val="FF9900"/>
    </a:accent3>
    <a:accent4>
      <a:srgbClr val="339966"/>
    </a:accent4>
    <a:accent5>
      <a:srgbClr val="993366"/>
    </a:accent5>
    <a:accent6>
      <a:srgbClr val="99CC00"/>
    </a:accent6>
    <a:hlink>
      <a:srgbClr val="000080"/>
    </a:hlink>
    <a:folHlink>
      <a:srgbClr val="008080"/>
    </a:folHlink>
  </a:clrScheme>
  <a:fontScheme name="Office klassis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TNS Custom colors">
    <a:dk1>
      <a:srgbClr val="000000"/>
    </a:dk1>
    <a:lt1>
      <a:srgbClr val="FFFFFF"/>
    </a:lt1>
    <a:dk2>
      <a:srgbClr val="000000"/>
    </a:dk2>
    <a:lt2>
      <a:srgbClr val="FF0099"/>
    </a:lt2>
    <a:accent1>
      <a:srgbClr val="FF6633"/>
    </a:accent1>
    <a:accent2>
      <a:srgbClr val="3399CC"/>
    </a:accent2>
    <a:accent3>
      <a:srgbClr val="FF9900"/>
    </a:accent3>
    <a:accent4>
      <a:srgbClr val="339966"/>
    </a:accent4>
    <a:accent5>
      <a:srgbClr val="993366"/>
    </a:accent5>
    <a:accent6>
      <a:srgbClr val="99CC00"/>
    </a:accent6>
    <a:hlink>
      <a:srgbClr val="000080"/>
    </a:hlink>
    <a:folHlink>
      <a:srgbClr val="008080"/>
    </a:folHlink>
  </a:clrScheme>
  <a:fontScheme name="Office klassis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TNS Custom colors">
    <a:dk1>
      <a:srgbClr val="000000"/>
    </a:dk1>
    <a:lt1>
      <a:srgbClr val="FFFFFF"/>
    </a:lt1>
    <a:dk2>
      <a:srgbClr val="000000"/>
    </a:dk2>
    <a:lt2>
      <a:srgbClr val="FF0099"/>
    </a:lt2>
    <a:accent1>
      <a:srgbClr val="FF6633"/>
    </a:accent1>
    <a:accent2>
      <a:srgbClr val="3399CC"/>
    </a:accent2>
    <a:accent3>
      <a:srgbClr val="FF9900"/>
    </a:accent3>
    <a:accent4>
      <a:srgbClr val="339966"/>
    </a:accent4>
    <a:accent5>
      <a:srgbClr val="993366"/>
    </a:accent5>
    <a:accent6>
      <a:srgbClr val="99CC00"/>
    </a:accent6>
    <a:hlink>
      <a:srgbClr val="000080"/>
    </a:hlink>
    <a:folHlink>
      <a:srgbClr val="008080"/>
    </a:folHlink>
  </a:clrScheme>
  <a:fontScheme name="Office klassis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TNS Custom colors">
    <a:dk1>
      <a:srgbClr val="000000"/>
    </a:dk1>
    <a:lt1>
      <a:srgbClr val="FFFFFF"/>
    </a:lt1>
    <a:dk2>
      <a:srgbClr val="000000"/>
    </a:dk2>
    <a:lt2>
      <a:srgbClr val="FF0099"/>
    </a:lt2>
    <a:accent1>
      <a:srgbClr val="FF6633"/>
    </a:accent1>
    <a:accent2>
      <a:srgbClr val="3399CC"/>
    </a:accent2>
    <a:accent3>
      <a:srgbClr val="FF9900"/>
    </a:accent3>
    <a:accent4>
      <a:srgbClr val="339966"/>
    </a:accent4>
    <a:accent5>
      <a:srgbClr val="993366"/>
    </a:accent5>
    <a:accent6>
      <a:srgbClr val="99CC00"/>
    </a:accent6>
    <a:hlink>
      <a:srgbClr val="000080"/>
    </a:hlink>
    <a:folHlink>
      <a:srgbClr val="008080"/>
    </a:folHlink>
  </a:clrScheme>
  <a:fontScheme name="Office klassis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TNS Custom colors">
    <a:dk1>
      <a:srgbClr val="000000"/>
    </a:dk1>
    <a:lt1>
      <a:srgbClr val="FFFFFF"/>
    </a:lt1>
    <a:dk2>
      <a:srgbClr val="000000"/>
    </a:dk2>
    <a:lt2>
      <a:srgbClr val="FF0099"/>
    </a:lt2>
    <a:accent1>
      <a:srgbClr val="FF6633"/>
    </a:accent1>
    <a:accent2>
      <a:srgbClr val="3399CC"/>
    </a:accent2>
    <a:accent3>
      <a:srgbClr val="FF9900"/>
    </a:accent3>
    <a:accent4>
      <a:srgbClr val="339966"/>
    </a:accent4>
    <a:accent5>
      <a:srgbClr val="993366"/>
    </a:accent5>
    <a:accent6>
      <a:srgbClr val="99CC00"/>
    </a:accent6>
    <a:hlink>
      <a:srgbClr val="000080"/>
    </a:hlink>
    <a:folHlink>
      <a:srgbClr val="008080"/>
    </a:folHlink>
  </a:clrScheme>
  <a:fontScheme name="Office klassis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TNS Custom colors">
    <a:dk1>
      <a:srgbClr val="000000"/>
    </a:dk1>
    <a:lt1>
      <a:srgbClr val="FFFFFF"/>
    </a:lt1>
    <a:dk2>
      <a:srgbClr val="000000"/>
    </a:dk2>
    <a:lt2>
      <a:srgbClr val="FF0099"/>
    </a:lt2>
    <a:accent1>
      <a:srgbClr val="FF6633"/>
    </a:accent1>
    <a:accent2>
      <a:srgbClr val="3399CC"/>
    </a:accent2>
    <a:accent3>
      <a:srgbClr val="FF9900"/>
    </a:accent3>
    <a:accent4>
      <a:srgbClr val="339966"/>
    </a:accent4>
    <a:accent5>
      <a:srgbClr val="993366"/>
    </a:accent5>
    <a:accent6>
      <a:srgbClr val="99CC00"/>
    </a:accent6>
    <a:hlink>
      <a:srgbClr val="000080"/>
    </a:hlink>
    <a:folHlink>
      <a:srgbClr val="008080"/>
    </a:folHlink>
  </a:clrScheme>
  <a:fontScheme name="Office klassis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TNS Custom colors">
    <a:dk1>
      <a:srgbClr val="000000"/>
    </a:dk1>
    <a:lt1>
      <a:srgbClr val="FFFFFF"/>
    </a:lt1>
    <a:dk2>
      <a:srgbClr val="000000"/>
    </a:dk2>
    <a:lt2>
      <a:srgbClr val="FF0099"/>
    </a:lt2>
    <a:accent1>
      <a:srgbClr val="FF6633"/>
    </a:accent1>
    <a:accent2>
      <a:srgbClr val="3399CC"/>
    </a:accent2>
    <a:accent3>
      <a:srgbClr val="FF9900"/>
    </a:accent3>
    <a:accent4>
      <a:srgbClr val="339966"/>
    </a:accent4>
    <a:accent5>
      <a:srgbClr val="993366"/>
    </a:accent5>
    <a:accent6>
      <a:srgbClr val="99CC00"/>
    </a:accent6>
    <a:hlink>
      <a:srgbClr val="000080"/>
    </a:hlink>
    <a:folHlink>
      <a:srgbClr val="008080"/>
    </a:folHlink>
  </a:clrScheme>
  <a:fontScheme name="Office klassis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TNS Custom colors">
    <a:dk1>
      <a:srgbClr val="000000"/>
    </a:dk1>
    <a:lt1>
      <a:srgbClr val="FFFFFF"/>
    </a:lt1>
    <a:dk2>
      <a:srgbClr val="000000"/>
    </a:dk2>
    <a:lt2>
      <a:srgbClr val="FF0099"/>
    </a:lt2>
    <a:accent1>
      <a:srgbClr val="FF6633"/>
    </a:accent1>
    <a:accent2>
      <a:srgbClr val="3399CC"/>
    </a:accent2>
    <a:accent3>
      <a:srgbClr val="FF9900"/>
    </a:accent3>
    <a:accent4>
      <a:srgbClr val="339966"/>
    </a:accent4>
    <a:accent5>
      <a:srgbClr val="993366"/>
    </a:accent5>
    <a:accent6>
      <a:srgbClr val="99CC00"/>
    </a:accent6>
    <a:hlink>
      <a:srgbClr val="000080"/>
    </a:hlink>
    <a:folHlink>
      <a:srgbClr val="008080"/>
    </a:folHlink>
  </a:clrScheme>
  <a:fontScheme name="Office klassis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TNS Custom colors">
    <a:dk1>
      <a:srgbClr val="000000"/>
    </a:dk1>
    <a:lt1>
      <a:srgbClr val="FFFFFF"/>
    </a:lt1>
    <a:dk2>
      <a:srgbClr val="000000"/>
    </a:dk2>
    <a:lt2>
      <a:srgbClr val="FF0099"/>
    </a:lt2>
    <a:accent1>
      <a:srgbClr val="FF6633"/>
    </a:accent1>
    <a:accent2>
      <a:srgbClr val="3399CC"/>
    </a:accent2>
    <a:accent3>
      <a:srgbClr val="FF9900"/>
    </a:accent3>
    <a:accent4>
      <a:srgbClr val="339966"/>
    </a:accent4>
    <a:accent5>
      <a:srgbClr val="993366"/>
    </a:accent5>
    <a:accent6>
      <a:srgbClr val="99CC00"/>
    </a:accent6>
    <a:hlink>
      <a:srgbClr val="000080"/>
    </a:hlink>
    <a:folHlink>
      <a:srgbClr val="008080"/>
    </a:folHlink>
  </a:clrScheme>
  <a:fontScheme name="Office klassis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TNS Custom colors">
    <a:dk1>
      <a:srgbClr val="000000"/>
    </a:dk1>
    <a:lt1>
      <a:srgbClr val="FFFFFF"/>
    </a:lt1>
    <a:dk2>
      <a:srgbClr val="000000"/>
    </a:dk2>
    <a:lt2>
      <a:srgbClr val="FF0099"/>
    </a:lt2>
    <a:accent1>
      <a:srgbClr val="FF6633"/>
    </a:accent1>
    <a:accent2>
      <a:srgbClr val="3399CC"/>
    </a:accent2>
    <a:accent3>
      <a:srgbClr val="FF9900"/>
    </a:accent3>
    <a:accent4>
      <a:srgbClr val="339966"/>
    </a:accent4>
    <a:accent5>
      <a:srgbClr val="993366"/>
    </a:accent5>
    <a:accent6>
      <a:srgbClr val="99CC00"/>
    </a:accent6>
    <a:hlink>
      <a:srgbClr val="000080"/>
    </a:hlink>
    <a:folHlink>
      <a:srgbClr val="008080"/>
    </a:folHlink>
  </a:clrScheme>
  <a:fontScheme name="Office klassis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TNS Custom colors">
    <a:dk1>
      <a:srgbClr val="000000"/>
    </a:dk1>
    <a:lt1>
      <a:srgbClr val="FFFFFF"/>
    </a:lt1>
    <a:dk2>
      <a:srgbClr val="000000"/>
    </a:dk2>
    <a:lt2>
      <a:srgbClr val="FF0099"/>
    </a:lt2>
    <a:accent1>
      <a:srgbClr val="FF6633"/>
    </a:accent1>
    <a:accent2>
      <a:srgbClr val="3399CC"/>
    </a:accent2>
    <a:accent3>
      <a:srgbClr val="FF9900"/>
    </a:accent3>
    <a:accent4>
      <a:srgbClr val="339966"/>
    </a:accent4>
    <a:accent5>
      <a:srgbClr val="993366"/>
    </a:accent5>
    <a:accent6>
      <a:srgbClr val="99CC00"/>
    </a:accent6>
    <a:hlink>
      <a:srgbClr val="000080"/>
    </a:hlink>
    <a:folHlink>
      <a:srgbClr val="008080"/>
    </a:folHlink>
  </a:clrScheme>
  <a:fontScheme name="Office klassis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TNS Custom colors">
    <a:dk1>
      <a:srgbClr val="000000"/>
    </a:dk1>
    <a:lt1>
      <a:srgbClr val="FFFFFF"/>
    </a:lt1>
    <a:dk2>
      <a:srgbClr val="000000"/>
    </a:dk2>
    <a:lt2>
      <a:srgbClr val="FF0099"/>
    </a:lt2>
    <a:accent1>
      <a:srgbClr val="FF6633"/>
    </a:accent1>
    <a:accent2>
      <a:srgbClr val="3399CC"/>
    </a:accent2>
    <a:accent3>
      <a:srgbClr val="FF9900"/>
    </a:accent3>
    <a:accent4>
      <a:srgbClr val="339966"/>
    </a:accent4>
    <a:accent5>
      <a:srgbClr val="993366"/>
    </a:accent5>
    <a:accent6>
      <a:srgbClr val="99CC00"/>
    </a:accent6>
    <a:hlink>
      <a:srgbClr val="000080"/>
    </a:hlink>
    <a:folHlink>
      <a:srgbClr val="008080"/>
    </a:folHlink>
  </a:clrScheme>
  <a:fontScheme name="Office klassis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TNS Custom colors">
    <a:dk1>
      <a:srgbClr val="000000"/>
    </a:dk1>
    <a:lt1>
      <a:srgbClr val="FFFFFF"/>
    </a:lt1>
    <a:dk2>
      <a:srgbClr val="000000"/>
    </a:dk2>
    <a:lt2>
      <a:srgbClr val="FF0099"/>
    </a:lt2>
    <a:accent1>
      <a:srgbClr val="FF6633"/>
    </a:accent1>
    <a:accent2>
      <a:srgbClr val="3399CC"/>
    </a:accent2>
    <a:accent3>
      <a:srgbClr val="FF9900"/>
    </a:accent3>
    <a:accent4>
      <a:srgbClr val="339966"/>
    </a:accent4>
    <a:accent5>
      <a:srgbClr val="993366"/>
    </a:accent5>
    <a:accent6>
      <a:srgbClr val="99CC00"/>
    </a:accent6>
    <a:hlink>
      <a:srgbClr val="000080"/>
    </a:hlink>
    <a:folHlink>
      <a:srgbClr val="008080"/>
    </a:folHlink>
  </a:clrScheme>
  <a:fontScheme name="Office klassis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TNS Custom colors">
    <a:dk1>
      <a:srgbClr val="000000"/>
    </a:dk1>
    <a:lt1>
      <a:srgbClr val="FFFFFF"/>
    </a:lt1>
    <a:dk2>
      <a:srgbClr val="000000"/>
    </a:dk2>
    <a:lt2>
      <a:srgbClr val="FF0099"/>
    </a:lt2>
    <a:accent1>
      <a:srgbClr val="FF6633"/>
    </a:accent1>
    <a:accent2>
      <a:srgbClr val="3399CC"/>
    </a:accent2>
    <a:accent3>
      <a:srgbClr val="FF9900"/>
    </a:accent3>
    <a:accent4>
      <a:srgbClr val="339966"/>
    </a:accent4>
    <a:accent5>
      <a:srgbClr val="993366"/>
    </a:accent5>
    <a:accent6>
      <a:srgbClr val="99CC00"/>
    </a:accent6>
    <a:hlink>
      <a:srgbClr val="000080"/>
    </a:hlink>
    <a:folHlink>
      <a:srgbClr val="008080"/>
    </a:folHlink>
  </a:clrScheme>
  <a:fontScheme name="Office klassis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TNS Custom colors">
    <a:dk1>
      <a:srgbClr val="000000"/>
    </a:dk1>
    <a:lt1>
      <a:srgbClr val="FFFFFF"/>
    </a:lt1>
    <a:dk2>
      <a:srgbClr val="000000"/>
    </a:dk2>
    <a:lt2>
      <a:srgbClr val="FF0099"/>
    </a:lt2>
    <a:accent1>
      <a:srgbClr val="FF6633"/>
    </a:accent1>
    <a:accent2>
      <a:srgbClr val="3399CC"/>
    </a:accent2>
    <a:accent3>
      <a:srgbClr val="FF9900"/>
    </a:accent3>
    <a:accent4>
      <a:srgbClr val="339966"/>
    </a:accent4>
    <a:accent5>
      <a:srgbClr val="993366"/>
    </a:accent5>
    <a:accent6>
      <a:srgbClr val="99CC00"/>
    </a:accent6>
    <a:hlink>
      <a:srgbClr val="000080"/>
    </a:hlink>
    <a:folHlink>
      <a:srgbClr val="008080"/>
    </a:folHlink>
  </a:clrScheme>
  <a:fontScheme name="Office klassis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TNS Custom colors">
    <a:dk1>
      <a:srgbClr val="000000"/>
    </a:dk1>
    <a:lt1>
      <a:srgbClr val="FFFFFF"/>
    </a:lt1>
    <a:dk2>
      <a:srgbClr val="000000"/>
    </a:dk2>
    <a:lt2>
      <a:srgbClr val="FF0099"/>
    </a:lt2>
    <a:accent1>
      <a:srgbClr val="FF6633"/>
    </a:accent1>
    <a:accent2>
      <a:srgbClr val="3399CC"/>
    </a:accent2>
    <a:accent3>
      <a:srgbClr val="FF9900"/>
    </a:accent3>
    <a:accent4>
      <a:srgbClr val="339966"/>
    </a:accent4>
    <a:accent5>
      <a:srgbClr val="993366"/>
    </a:accent5>
    <a:accent6>
      <a:srgbClr val="99CC00"/>
    </a:accent6>
    <a:hlink>
      <a:srgbClr val="000080"/>
    </a:hlink>
    <a:folHlink>
      <a:srgbClr val="008080"/>
    </a:folHlink>
  </a:clrScheme>
  <a:fontScheme name="Office klassis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TNS Custom colors">
    <a:dk1>
      <a:srgbClr val="000000"/>
    </a:dk1>
    <a:lt1>
      <a:srgbClr val="FFFFFF"/>
    </a:lt1>
    <a:dk2>
      <a:srgbClr val="000000"/>
    </a:dk2>
    <a:lt2>
      <a:srgbClr val="FF0099"/>
    </a:lt2>
    <a:accent1>
      <a:srgbClr val="FF6633"/>
    </a:accent1>
    <a:accent2>
      <a:srgbClr val="3399CC"/>
    </a:accent2>
    <a:accent3>
      <a:srgbClr val="FF9900"/>
    </a:accent3>
    <a:accent4>
      <a:srgbClr val="339966"/>
    </a:accent4>
    <a:accent5>
      <a:srgbClr val="993366"/>
    </a:accent5>
    <a:accent6>
      <a:srgbClr val="99CC00"/>
    </a:accent6>
    <a:hlink>
      <a:srgbClr val="000080"/>
    </a:hlink>
    <a:folHlink>
      <a:srgbClr val="008080"/>
    </a:folHlink>
  </a:clrScheme>
  <a:fontScheme name="Office klassis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TNS Custom colors">
    <a:dk1>
      <a:srgbClr val="000000"/>
    </a:dk1>
    <a:lt1>
      <a:srgbClr val="FFFFFF"/>
    </a:lt1>
    <a:dk2>
      <a:srgbClr val="000000"/>
    </a:dk2>
    <a:lt2>
      <a:srgbClr val="FF0099"/>
    </a:lt2>
    <a:accent1>
      <a:srgbClr val="FF6633"/>
    </a:accent1>
    <a:accent2>
      <a:srgbClr val="3399CC"/>
    </a:accent2>
    <a:accent3>
      <a:srgbClr val="FF9900"/>
    </a:accent3>
    <a:accent4>
      <a:srgbClr val="339966"/>
    </a:accent4>
    <a:accent5>
      <a:srgbClr val="993366"/>
    </a:accent5>
    <a:accent6>
      <a:srgbClr val="99CC00"/>
    </a:accent6>
    <a:hlink>
      <a:srgbClr val="000080"/>
    </a:hlink>
    <a:folHlink>
      <a:srgbClr val="008080"/>
    </a:folHlink>
  </a:clrScheme>
  <a:fontScheme name="Office klassis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TNS Custom colors">
    <a:dk1>
      <a:srgbClr val="000000"/>
    </a:dk1>
    <a:lt1>
      <a:srgbClr val="FFFFFF"/>
    </a:lt1>
    <a:dk2>
      <a:srgbClr val="000000"/>
    </a:dk2>
    <a:lt2>
      <a:srgbClr val="FF0099"/>
    </a:lt2>
    <a:accent1>
      <a:srgbClr val="FF6633"/>
    </a:accent1>
    <a:accent2>
      <a:srgbClr val="3399CC"/>
    </a:accent2>
    <a:accent3>
      <a:srgbClr val="FF9900"/>
    </a:accent3>
    <a:accent4>
      <a:srgbClr val="339966"/>
    </a:accent4>
    <a:accent5>
      <a:srgbClr val="993366"/>
    </a:accent5>
    <a:accent6>
      <a:srgbClr val="99CC00"/>
    </a:accent6>
    <a:hlink>
      <a:srgbClr val="000080"/>
    </a:hlink>
    <a:folHlink>
      <a:srgbClr val="008080"/>
    </a:folHlink>
  </a:clrScheme>
  <a:fontScheme name="Office klassis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TNS Custom colors">
    <a:dk1>
      <a:srgbClr val="000000"/>
    </a:dk1>
    <a:lt1>
      <a:srgbClr val="FFFFFF"/>
    </a:lt1>
    <a:dk2>
      <a:srgbClr val="000000"/>
    </a:dk2>
    <a:lt2>
      <a:srgbClr val="FF0099"/>
    </a:lt2>
    <a:accent1>
      <a:srgbClr val="FF6633"/>
    </a:accent1>
    <a:accent2>
      <a:srgbClr val="3399CC"/>
    </a:accent2>
    <a:accent3>
      <a:srgbClr val="FF9900"/>
    </a:accent3>
    <a:accent4>
      <a:srgbClr val="339966"/>
    </a:accent4>
    <a:accent5>
      <a:srgbClr val="993366"/>
    </a:accent5>
    <a:accent6>
      <a:srgbClr val="99CC00"/>
    </a:accent6>
    <a:hlink>
      <a:srgbClr val="000080"/>
    </a:hlink>
    <a:folHlink>
      <a:srgbClr val="008080"/>
    </a:folHlink>
  </a:clrScheme>
  <a:fontScheme name="Office klassis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TNS Custom colors">
    <a:dk1>
      <a:srgbClr val="000000"/>
    </a:dk1>
    <a:lt1>
      <a:srgbClr val="FFFFFF"/>
    </a:lt1>
    <a:dk2>
      <a:srgbClr val="000000"/>
    </a:dk2>
    <a:lt2>
      <a:srgbClr val="FF0099"/>
    </a:lt2>
    <a:accent1>
      <a:srgbClr val="FF6633"/>
    </a:accent1>
    <a:accent2>
      <a:srgbClr val="3399CC"/>
    </a:accent2>
    <a:accent3>
      <a:srgbClr val="FF9900"/>
    </a:accent3>
    <a:accent4>
      <a:srgbClr val="339966"/>
    </a:accent4>
    <a:accent5>
      <a:srgbClr val="993366"/>
    </a:accent5>
    <a:accent6>
      <a:srgbClr val="99CC00"/>
    </a:accent6>
    <a:hlink>
      <a:srgbClr val="000080"/>
    </a:hlink>
    <a:folHlink>
      <a:srgbClr val="008080"/>
    </a:folHlink>
  </a:clrScheme>
  <a:fontScheme name="Office klassis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TNS Custom colors">
    <a:dk1>
      <a:srgbClr val="000000"/>
    </a:dk1>
    <a:lt1>
      <a:srgbClr val="FFFFFF"/>
    </a:lt1>
    <a:dk2>
      <a:srgbClr val="000000"/>
    </a:dk2>
    <a:lt2>
      <a:srgbClr val="FF0099"/>
    </a:lt2>
    <a:accent1>
      <a:srgbClr val="FF6633"/>
    </a:accent1>
    <a:accent2>
      <a:srgbClr val="3399CC"/>
    </a:accent2>
    <a:accent3>
      <a:srgbClr val="FF9900"/>
    </a:accent3>
    <a:accent4>
      <a:srgbClr val="339966"/>
    </a:accent4>
    <a:accent5>
      <a:srgbClr val="993366"/>
    </a:accent5>
    <a:accent6>
      <a:srgbClr val="99CC00"/>
    </a:accent6>
    <a:hlink>
      <a:srgbClr val="000080"/>
    </a:hlink>
    <a:folHlink>
      <a:srgbClr val="008080"/>
    </a:folHlink>
  </a:clrScheme>
  <a:fontScheme name="Office klassis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TNS Custom colors">
    <a:dk1>
      <a:srgbClr val="000000"/>
    </a:dk1>
    <a:lt1>
      <a:srgbClr val="FFFFFF"/>
    </a:lt1>
    <a:dk2>
      <a:srgbClr val="000000"/>
    </a:dk2>
    <a:lt2>
      <a:srgbClr val="FF0099"/>
    </a:lt2>
    <a:accent1>
      <a:srgbClr val="FF6633"/>
    </a:accent1>
    <a:accent2>
      <a:srgbClr val="3399CC"/>
    </a:accent2>
    <a:accent3>
      <a:srgbClr val="FF9900"/>
    </a:accent3>
    <a:accent4>
      <a:srgbClr val="339966"/>
    </a:accent4>
    <a:accent5>
      <a:srgbClr val="993366"/>
    </a:accent5>
    <a:accent6>
      <a:srgbClr val="99CC00"/>
    </a:accent6>
    <a:hlink>
      <a:srgbClr val="000080"/>
    </a:hlink>
    <a:folHlink>
      <a:srgbClr val="008080"/>
    </a:folHlink>
  </a:clrScheme>
  <a:fontScheme name="Office klassis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TNS Custom colors">
    <a:dk1>
      <a:srgbClr val="000000"/>
    </a:dk1>
    <a:lt1>
      <a:srgbClr val="FFFFFF"/>
    </a:lt1>
    <a:dk2>
      <a:srgbClr val="000000"/>
    </a:dk2>
    <a:lt2>
      <a:srgbClr val="FF0099"/>
    </a:lt2>
    <a:accent1>
      <a:srgbClr val="FF6633"/>
    </a:accent1>
    <a:accent2>
      <a:srgbClr val="3399CC"/>
    </a:accent2>
    <a:accent3>
      <a:srgbClr val="FF9900"/>
    </a:accent3>
    <a:accent4>
      <a:srgbClr val="339966"/>
    </a:accent4>
    <a:accent5>
      <a:srgbClr val="993366"/>
    </a:accent5>
    <a:accent6>
      <a:srgbClr val="99CC00"/>
    </a:accent6>
    <a:hlink>
      <a:srgbClr val="000080"/>
    </a:hlink>
    <a:folHlink>
      <a:srgbClr val="008080"/>
    </a:folHlink>
  </a:clrScheme>
  <a:fontScheme name="Office klassis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TNS Custom colors">
    <a:dk1>
      <a:srgbClr val="000000"/>
    </a:dk1>
    <a:lt1>
      <a:srgbClr val="FFFFFF"/>
    </a:lt1>
    <a:dk2>
      <a:srgbClr val="000000"/>
    </a:dk2>
    <a:lt2>
      <a:srgbClr val="FF0099"/>
    </a:lt2>
    <a:accent1>
      <a:srgbClr val="FF6633"/>
    </a:accent1>
    <a:accent2>
      <a:srgbClr val="3399CC"/>
    </a:accent2>
    <a:accent3>
      <a:srgbClr val="FF9900"/>
    </a:accent3>
    <a:accent4>
      <a:srgbClr val="339966"/>
    </a:accent4>
    <a:accent5>
      <a:srgbClr val="993366"/>
    </a:accent5>
    <a:accent6>
      <a:srgbClr val="99CC00"/>
    </a:accent6>
    <a:hlink>
      <a:srgbClr val="000080"/>
    </a:hlink>
    <a:folHlink>
      <a:srgbClr val="008080"/>
    </a:folHlink>
  </a:clrScheme>
  <a:fontScheme name="Office klassis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TNS Custom colors">
    <a:dk1>
      <a:srgbClr val="000000"/>
    </a:dk1>
    <a:lt1>
      <a:srgbClr val="FFFFFF"/>
    </a:lt1>
    <a:dk2>
      <a:srgbClr val="000000"/>
    </a:dk2>
    <a:lt2>
      <a:srgbClr val="FF0099"/>
    </a:lt2>
    <a:accent1>
      <a:srgbClr val="FF6633"/>
    </a:accent1>
    <a:accent2>
      <a:srgbClr val="3399CC"/>
    </a:accent2>
    <a:accent3>
      <a:srgbClr val="FF9900"/>
    </a:accent3>
    <a:accent4>
      <a:srgbClr val="339966"/>
    </a:accent4>
    <a:accent5>
      <a:srgbClr val="993366"/>
    </a:accent5>
    <a:accent6>
      <a:srgbClr val="99CC00"/>
    </a:accent6>
    <a:hlink>
      <a:srgbClr val="000080"/>
    </a:hlink>
    <a:folHlink>
      <a:srgbClr val="008080"/>
    </a:folHlink>
  </a:clrScheme>
  <a:fontScheme name="Office klassis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TNS Custom colors">
    <a:dk1>
      <a:srgbClr val="000000"/>
    </a:dk1>
    <a:lt1>
      <a:srgbClr val="FFFFFF"/>
    </a:lt1>
    <a:dk2>
      <a:srgbClr val="000000"/>
    </a:dk2>
    <a:lt2>
      <a:srgbClr val="FF0099"/>
    </a:lt2>
    <a:accent1>
      <a:srgbClr val="FF6633"/>
    </a:accent1>
    <a:accent2>
      <a:srgbClr val="3399CC"/>
    </a:accent2>
    <a:accent3>
      <a:srgbClr val="FF9900"/>
    </a:accent3>
    <a:accent4>
      <a:srgbClr val="339966"/>
    </a:accent4>
    <a:accent5>
      <a:srgbClr val="993366"/>
    </a:accent5>
    <a:accent6>
      <a:srgbClr val="99CC00"/>
    </a:accent6>
    <a:hlink>
      <a:srgbClr val="000080"/>
    </a:hlink>
    <a:folHlink>
      <a:srgbClr val="008080"/>
    </a:folHlink>
  </a:clrScheme>
  <a:fontScheme name="Office klassis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TNS Custom colors">
    <a:dk1>
      <a:srgbClr val="000000"/>
    </a:dk1>
    <a:lt1>
      <a:srgbClr val="FFFFFF"/>
    </a:lt1>
    <a:dk2>
      <a:srgbClr val="000000"/>
    </a:dk2>
    <a:lt2>
      <a:srgbClr val="FF0099"/>
    </a:lt2>
    <a:accent1>
      <a:srgbClr val="FF6633"/>
    </a:accent1>
    <a:accent2>
      <a:srgbClr val="3399CC"/>
    </a:accent2>
    <a:accent3>
      <a:srgbClr val="FF9900"/>
    </a:accent3>
    <a:accent4>
      <a:srgbClr val="339966"/>
    </a:accent4>
    <a:accent5>
      <a:srgbClr val="993366"/>
    </a:accent5>
    <a:accent6>
      <a:srgbClr val="99CC00"/>
    </a:accent6>
    <a:hlink>
      <a:srgbClr val="000080"/>
    </a:hlink>
    <a:folHlink>
      <a:srgbClr val="008080"/>
    </a:folHlink>
  </a:clrScheme>
  <a:fontScheme name="Office klassis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2613</TotalTime>
  <Words>4159</Words>
  <Application>Microsoft Office PowerPoint</Application>
  <PresentationFormat>Skjermfremvisning (4:3)</PresentationFormat>
  <Paragraphs>350</Paragraphs>
  <Slides>50</Slides>
  <Notes>48</Notes>
  <HiddenSlides>0</HiddenSlides>
  <MMClips>0</MMClips>
  <ScaleCrop>false</ScaleCrop>
  <HeadingPairs>
    <vt:vector size="4" baseType="variant">
      <vt:variant>
        <vt:lpstr>Tema</vt:lpstr>
      </vt:variant>
      <vt:variant>
        <vt:i4>1</vt:i4>
      </vt:variant>
      <vt:variant>
        <vt:lpstr>Lysbildetitler</vt:lpstr>
      </vt:variant>
      <vt:variant>
        <vt:i4>50</vt:i4>
      </vt:variant>
    </vt:vector>
  </HeadingPairs>
  <TitlesOfParts>
    <vt:vector size="51" baseType="lpstr">
      <vt:lpstr>body</vt:lpstr>
      <vt:lpstr>PowerPoint-presentasjon</vt:lpstr>
      <vt:lpstr>PowerPoint-presentasjon</vt:lpstr>
      <vt:lpstr>Om undersøkelsen</vt:lpstr>
      <vt:lpstr>Basestørrelser</vt:lpstr>
      <vt:lpstr>PowerPoint-presentasjon</vt:lpstr>
      <vt:lpstr>Om forskjeller mellom undergrupper</vt:lpstr>
      <vt:lpstr>Trivsel</vt:lpstr>
      <vt:lpstr>Arbeidsmengde/-belastning og ambisjoner</vt:lpstr>
      <vt:lpstr>Bruk av – og tilfredshet med fasiliteter</vt:lpstr>
      <vt:lpstr>Oppfatning av vurderingsform</vt:lpstr>
      <vt:lpstr>Funksjonsnedsettelse og tilrettelegging</vt:lpstr>
      <vt:lpstr>PowerPoint-presentasjon</vt:lpstr>
      <vt:lpstr>Trivsel på utdanningsinstitusjonen</vt:lpstr>
      <vt:lpstr>Trivsel på utdanningsinstitusjonen</vt:lpstr>
      <vt:lpstr>Trivsel på utdanningsinstitusjonen</vt:lpstr>
      <vt:lpstr>Trivsel på utdanningsinstitusjonen</vt:lpstr>
      <vt:lpstr>Fornøyd med studiet</vt:lpstr>
      <vt:lpstr>Fornøyd med studiet</vt:lpstr>
      <vt:lpstr>Fornøyd med studiet</vt:lpstr>
      <vt:lpstr>Fornøyd med studiet</vt:lpstr>
      <vt:lpstr>PowerPoint-presentasjon</vt:lpstr>
      <vt:lpstr>Trivselselementer</vt:lpstr>
      <vt:lpstr>PowerPoint-presentasjon</vt:lpstr>
      <vt:lpstr>PowerPoint-presentasjon</vt:lpstr>
      <vt:lpstr>Det sosiale miljøet</vt:lpstr>
      <vt:lpstr>Boforholdene</vt:lpstr>
      <vt:lpstr>Din personlige økonomi</vt:lpstr>
      <vt:lpstr>Fadderordningen</vt:lpstr>
      <vt:lpstr>Festkulturen blant studentene</vt:lpstr>
      <vt:lpstr>Kvaliteten på undervisningen</vt:lpstr>
      <vt:lpstr>Gruppearbeid</vt:lpstr>
      <vt:lpstr>Studieveiledningen </vt:lpstr>
      <vt:lpstr>Studienes jobbrelevans</vt:lpstr>
      <vt:lpstr>Din fysiske helse</vt:lpstr>
      <vt:lpstr>Din psykiske helse</vt:lpstr>
      <vt:lpstr>Din tilgang på arbeidsplass</vt:lpstr>
      <vt:lpstr>Studentforeninger, lag eller organisasjoner</vt:lpstr>
      <vt:lpstr>Lærestedets uteområder/ grøntområder</vt:lpstr>
      <vt:lpstr>Inkludert i fagmiljøet</vt:lpstr>
      <vt:lpstr>Inkludert i fagmiljøet</vt:lpstr>
      <vt:lpstr>Inkludert i fagmiljøet</vt:lpstr>
      <vt:lpstr>PowerPoint-presentasjon</vt:lpstr>
      <vt:lpstr>Arbeidsbelastning</vt:lpstr>
      <vt:lpstr>Arbeidsbelastning på studieprogrammet</vt:lpstr>
      <vt:lpstr>Vurdering av egen studieinnsats</vt:lpstr>
      <vt:lpstr>Arbeidstimer</vt:lpstr>
      <vt:lpstr>Arbeidstimer</vt:lpstr>
      <vt:lpstr>PowerPoint-presentasjon</vt:lpstr>
      <vt:lpstr>Ambisjoner</vt:lpstr>
      <vt:lpstr>Ambisjoner</vt:lpstr>
    </vt:vector>
  </TitlesOfParts>
  <Manager>xx</Manager>
  <Company>TNS Gallup</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Læringsmiljøundersøkelsen 2012</dc:title>
  <dc:creator>Ingvild Reymert</dc:creator>
  <cp:keywords>xx</cp:keywords>
  <dc:description>Truls Nedregaard##</dc:description>
  <cp:lastModifiedBy>Nedregaard, Truls (TSOSO)</cp:lastModifiedBy>
  <cp:revision>240</cp:revision>
  <dcterms:created xsi:type="dcterms:W3CDTF">2012-03-13T11:56:11Z</dcterms:created>
  <dcterms:modified xsi:type="dcterms:W3CDTF">2012-06-13T07:58:04Z</dcterms:modified>
</cp:coreProperties>
</file>