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1.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65" r:id="rId2"/>
    <p:sldId id="256" r:id="rId3"/>
    <p:sldId id="400" r:id="rId4"/>
    <p:sldId id="402" r:id="rId5"/>
    <p:sldId id="399" r:id="rId6"/>
    <p:sldId id="401" r:id="rId7"/>
    <p:sldId id="261" r:id="rId8"/>
    <p:sldId id="404" r:id="rId9"/>
    <p:sldId id="277" r:id="rId10"/>
    <p:sldId id="442" r:id="rId11"/>
    <p:sldId id="422" r:id="rId12"/>
    <p:sldId id="423" r:id="rId13"/>
    <p:sldId id="424" r:id="rId14"/>
    <p:sldId id="425" r:id="rId15"/>
    <p:sldId id="426" r:id="rId16"/>
    <p:sldId id="323" r:id="rId17"/>
    <p:sldId id="367" r:id="rId18"/>
    <p:sldId id="427" r:id="rId19"/>
    <p:sldId id="428" r:id="rId20"/>
    <p:sldId id="429" r:id="rId21"/>
    <p:sldId id="430" r:id="rId22"/>
    <p:sldId id="431" r:id="rId23"/>
    <p:sldId id="432" r:id="rId24"/>
    <p:sldId id="433" r:id="rId25"/>
    <p:sldId id="369" r:id="rId26"/>
    <p:sldId id="372" r:id="rId27"/>
    <p:sldId id="418" r:id="rId28"/>
    <p:sldId id="434" r:id="rId29"/>
    <p:sldId id="435" r:id="rId30"/>
    <p:sldId id="436" r:id="rId31"/>
    <p:sldId id="437" r:id="rId32"/>
    <p:sldId id="438" r:id="rId33"/>
    <p:sldId id="443" r:id="rId34"/>
    <p:sldId id="444" r:id="rId35"/>
    <p:sldId id="445" r:id="rId36"/>
    <p:sldId id="439" r:id="rId37"/>
    <p:sldId id="440" r:id="rId38"/>
    <p:sldId id="441" r:id="rId39"/>
    <p:sldId id="376" r:id="rId40"/>
    <p:sldId id="414" r:id="rId41"/>
    <p:sldId id="290" r:id="rId42"/>
    <p:sldId id="420" r:id="rId43"/>
    <p:sldId id="379" r:id="rId44"/>
    <p:sldId id="446" r:id="rId45"/>
    <p:sldId id="380" r:id="rId46"/>
    <p:sldId id="381" r:id="rId47"/>
    <p:sldId id="417" r:id="rId48"/>
  </p:sldIdLst>
  <p:sldSz cx="9144000" cy="6858000" type="screen4x3"/>
  <p:notesSz cx="6797675" cy="9926638"/>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DA46"/>
    <a:srgbClr val="809058"/>
    <a:srgbClr val="749A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588" autoAdjust="0"/>
    <p:restoredTop sz="94627" autoAdjust="0"/>
  </p:normalViewPr>
  <p:slideViewPr>
    <p:cSldViewPr>
      <p:cViewPr>
        <p:scale>
          <a:sx n="71" d="100"/>
          <a:sy n="71" d="100"/>
        </p:scale>
        <p:origin x="-96" y="-66"/>
      </p:cViewPr>
      <p:guideLst>
        <p:guide orient="horz" pos="2160"/>
        <p:guide pos="2880"/>
      </p:guideLst>
    </p:cSldViewPr>
  </p:slideViewPr>
  <p:outlineViewPr>
    <p:cViewPr>
      <p:scale>
        <a:sx n="33" d="100"/>
        <a:sy n="33" d="100"/>
      </p:scale>
      <p:origin x="0" y="858"/>
    </p:cViewPr>
  </p:outlineViewPr>
  <p:notesTextViewPr>
    <p:cViewPr>
      <p:scale>
        <a:sx n="100" d="100"/>
        <a:sy n="100" d="100"/>
      </p:scale>
      <p:origin x="0" y="0"/>
    </p:cViewPr>
  </p:notesTextViewPr>
  <p:sorterViewPr>
    <p:cViewPr>
      <p:scale>
        <a:sx n="66" d="100"/>
        <a:sy n="66" d="100"/>
      </p:scale>
      <p:origin x="0" y="51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653920095834761"/>
          <c:y val="1.6096166806576495E-2"/>
          <c:w val="0.86965143969510639"/>
          <c:h val="0.90635193012592608"/>
        </c:manualLayout>
      </c:layout>
      <c:barChart>
        <c:barDir val="bar"/>
        <c:grouping val="stacked"/>
        <c:varyColors val="0"/>
        <c:ser>
          <c:idx val="0"/>
          <c:order val="0"/>
          <c:tx>
            <c:strRef>
              <c:f>'Ark1'!$B$1</c:f>
              <c:strCache>
                <c:ptCount val="1"/>
                <c:pt idx="0">
                  <c:v>Meget misfornøyd</c:v>
                </c:pt>
              </c:strCache>
            </c:strRef>
          </c:tx>
          <c:spPr>
            <a:solidFill>
              <a:srgbClr val="C00000"/>
            </a:solidFill>
            <a:ln>
              <a:noFill/>
            </a:ln>
          </c:spPr>
          <c:invertIfNegative val="0"/>
          <c:dLbls>
            <c:txPr>
              <a:bodyPr/>
              <a:lstStyle/>
              <a:p>
                <a:pPr>
                  <a:defRPr sz="1100" b="1">
                    <a:solidFill>
                      <a:schemeClr val="bg1"/>
                    </a:solidFill>
                  </a:defRPr>
                </a:pPr>
                <a:endParaRPr lang="nb-NO"/>
              </a:p>
            </c:txPr>
            <c:showLegendKey val="0"/>
            <c:showVal val="1"/>
            <c:showCatName val="0"/>
            <c:showSerName val="0"/>
            <c:showPercent val="0"/>
            <c:showBubbleSize val="0"/>
            <c:showLeaderLines val="0"/>
          </c:dLbls>
          <c:cat>
            <c:strRef>
              <c:f>'Ark1'!$A$2:$A$23</c:f>
              <c:strCache>
                <c:ptCount val="22"/>
                <c:pt idx="0">
                  <c:v>Total</c:v>
                </c:pt>
                <c:pt idx="2">
                  <c:v>SiT</c:v>
                </c:pt>
                <c:pt idx="3">
                  <c:v>SiB</c:v>
                </c:pt>
                <c:pt idx="4">
                  <c:v>samskipnaden</c:v>
                </c:pt>
                <c:pt idx="5">
                  <c:v>SISOF</c:v>
                </c:pt>
                <c:pt idx="6">
                  <c:v>SiO</c:v>
                </c:pt>
                <c:pt idx="7">
                  <c:v>SiÅs</c:v>
                </c:pt>
                <c:pt idx="8">
                  <c:v>SiNoT</c:v>
                </c:pt>
                <c:pt idx="9">
                  <c:v>SSH</c:v>
                </c:pt>
                <c:pt idx="10">
                  <c:v>SiH</c:v>
                </c:pt>
                <c:pt idx="11">
                  <c:v>SiHa</c:v>
                </c:pt>
                <c:pt idx="13">
                  <c:v>NTNU</c:v>
                </c:pt>
                <c:pt idx="14">
                  <c:v>Rest SiT</c:v>
                </c:pt>
                <c:pt idx="15">
                  <c:v>HiST</c:v>
                </c:pt>
                <c:pt idx="16">
                  <c:v>UiB</c:v>
                </c:pt>
                <c:pt idx="17">
                  <c:v>HiB</c:v>
                </c:pt>
                <c:pt idx="18">
                  <c:v>Rest SiB</c:v>
                </c:pt>
                <c:pt idx="19">
                  <c:v>UiO</c:v>
                </c:pt>
                <c:pt idx="20">
                  <c:v>Rest SiO</c:v>
                </c:pt>
                <c:pt idx="21">
                  <c:v>HiOA</c:v>
                </c:pt>
              </c:strCache>
            </c:strRef>
          </c:cat>
          <c:val>
            <c:numRef>
              <c:f>'Ark1'!$B$2:$B$23</c:f>
              <c:numCache>
                <c:formatCode>General</c:formatCode>
                <c:ptCount val="22"/>
                <c:pt idx="0" formatCode="0">
                  <c:v>1.3</c:v>
                </c:pt>
                <c:pt idx="2" formatCode="0">
                  <c:v>1.2</c:v>
                </c:pt>
                <c:pt idx="3" formatCode="0">
                  <c:v>1.2</c:v>
                </c:pt>
                <c:pt idx="4" formatCode="0">
                  <c:v>1.6</c:v>
                </c:pt>
                <c:pt idx="5" formatCode="0">
                  <c:v>0.7</c:v>
                </c:pt>
                <c:pt idx="6" formatCode="0">
                  <c:v>1</c:v>
                </c:pt>
                <c:pt idx="7" formatCode="0">
                  <c:v>1.2</c:v>
                </c:pt>
                <c:pt idx="8" formatCode="0">
                  <c:v>1.7</c:v>
                </c:pt>
                <c:pt idx="9" formatCode="0">
                  <c:v>2.2000000000000002</c:v>
                </c:pt>
                <c:pt idx="10" formatCode="0">
                  <c:v>2.7</c:v>
                </c:pt>
                <c:pt idx="11" formatCode="0">
                  <c:v>4.4000000000000004</c:v>
                </c:pt>
                <c:pt idx="13" formatCode="0">
                  <c:v>1.4</c:v>
                </c:pt>
                <c:pt idx="14" formatCode="0">
                  <c:v>0</c:v>
                </c:pt>
                <c:pt idx="15" formatCode="0">
                  <c:v>1</c:v>
                </c:pt>
                <c:pt idx="16" formatCode="0">
                  <c:v>1.1000000000000001</c:v>
                </c:pt>
                <c:pt idx="17" formatCode="0">
                  <c:v>1.3</c:v>
                </c:pt>
                <c:pt idx="18" formatCode="0">
                  <c:v>1.4</c:v>
                </c:pt>
                <c:pt idx="19" formatCode="0">
                  <c:v>0.8</c:v>
                </c:pt>
                <c:pt idx="20" formatCode="0">
                  <c:v>1</c:v>
                </c:pt>
                <c:pt idx="21" formatCode="0">
                  <c:v>1.4</c:v>
                </c:pt>
              </c:numCache>
            </c:numRef>
          </c:val>
        </c:ser>
        <c:ser>
          <c:idx val="1"/>
          <c:order val="1"/>
          <c:tx>
            <c:strRef>
              <c:f>'Ark1'!$C$1</c:f>
              <c:strCache>
                <c:ptCount val="1"/>
                <c:pt idx="0">
                  <c:v>Ganske misfornøyd</c:v>
                </c:pt>
              </c:strCache>
            </c:strRef>
          </c:tx>
          <c:spPr>
            <a:solidFill>
              <a:schemeClr val="accent2">
                <a:lumMod val="60000"/>
                <a:lumOff val="40000"/>
              </a:schemeClr>
            </a:solidFill>
            <a:ln>
              <a:noFill/>
            </a:ln>
          </c:spPr>
          <c:invertIfNegative val="0"/>
          <c:dLbls>
            <c:txPr>
              <a:bodyPr/>
              <a:lstStyle/>
              <a:p>
                <a:pPr>
                  <a:defRPr sz="1100" b="1"/>
                </a:pPr>
                <a:endParaRPr lang="nb-NO"/>
              </a:p>
            </c:txPr>
            <c:showLegendKey val="0"/>
            <c:showVal val="1"/>
            <c:showCatName val="0"/>
            <c:showSerName val="0"/>
            <c:showPercent val="0"/>
            <c:showBubbleSize val="0"/>
            <c:showLeaderLines val="0"/>
          </c:dLbls>
          <c:cat>
            <c:strRef>
              <c:f>'Ark1'!$A$2:$A$23</c:f>
              <c:strCache>
                <c:ptCount val="22"/>
                <c:pt idx="0">
                  <c:v>Total</c:v>
                </c:pt>
                <c:pt idx="2">
                  <c:v>SiT</c:v>
                </c:pt>
                <c:pt idx="3">
                  <c:v>SiB</c:v>
                </c:pt>
                <c:pt idx="4">
                  <c:v>samskipnaden</c:v>
                </c:pt>
                <c:pt idx="5">
                  <c:v>SISOF</c:v>
                </c:pt>
                <c:pt idx="6">
                  <c:v>SiO</c:v>
                </c:pt>
                <c:pt idx="7">
                  <c:v>SiÅs</c:v>
                </c:pt>
                <c:pt idx="8">
                  <c:v>SiNoT</c:v>
                </c:pt>
                <c:pt idx="9">
                  <c:v>SSH</c:v>
                </c:pt>
                <c:pt idx="10">
                  <c:v>SiH</c:v>
                </c:pt>
                <c:pt idx="11">
                  <c:v>SiHa</c:v>
                </c:pt>
                <c:pt idx="13">
                  <c:v>NTNU</c:v>
                </c:pt>
                <c:pt idx="14">
                  <c:v>Rest SiT</c:v>
                </c:pt>
                <c:pt idx="15">
                  <c:v>HiST</c:v>
                </c:pt>
                <c:pt idx="16">
                  <c:v>UiB</c:v>
                </c:pt>
                <c:pt idx="17">
                  <c:v>HiB</c:v>
                </c:pt>
                <c:pt idx="18">
                  <c:v>Rest SiB</c:v>
                </c:pt>
                <c:pt idx="19">
                  <c:v>UiO</c:v>
                </c:pt>
                <c:pt idx="20">
                  <c:v>Rest SiO</c:v>
                </c:pt>
                <c:pt idx="21">
                  <c:v>HiOA</c:v>
                </c:pt>
              </c:strCache>
            </c:strRef>
          </c:cat>
          <c:val>
            <c:numRef>
              <c:f>'Ark1'!$C$2:$C$23</c:f>
              <c:numCache>
                <c:formatCode>General</c:formatCode>
                <c:ptCount val="22"/>
                <c:pt idx="0" formatCode="0">
                  <c:v>4.3</c:v>
                </c:pt>
                <c:pt idx="2" formatCode="0">
                  <c:v>2</c:v>
                </c:pt>
                <c:pt idx="3" formatCode="0">
                  <c:v>2.8</c:v>
                </c:pt>
                <c:pt idx="4" formatCode="0">
                  <c:v>3.3</c:v>
                </c:pt>
                <c:pt idx="5" formatCode="0">
                  <c:v>4.2</c:v>
                </c:pt>
                <c:pt idx="6" formatCode="0">
                  <c:v>5.6</c:v>
                </c:pt>
                <c:pt idx="7" formatCode="0">
                  <c:v>5.6</c:v>
                </c:pt>
                <c:pt idx="8" formatCode="0">
                  <c:v>7.9</c:v>
                </c:pt>
                <c:pt idx="9" formatCode="0">
                  <c:v>5.4</c:v>
                </c:pt>
                <c:pt idx="10" formatCode="0">
                  <c:v>9.8000000000000007</c:v>
                </c:pt>
                <c:pt idx="11" formatCode="0">
                  <c:v>9.1999999999999993</c:v>
                </c:pt>
                <c:pt idx="13" formatCode="0">
                  <c:v>2</c:v>
                </c:pt>
                <c:pt idx="14" formatCode="0">
                  <c:v>0.8</c:v>
                </c:pt>
                <c:pt idx="15" formatCode="0">
                  <c:v>2.1</c:v>
                </c:pt>
                <c:pt idx="16" formatCode="0">
                  <c:v>3.1</c:v>
                </c:pt>
                <c:pt idx="17" formatCode="0">
                  <c:v>2.1</c:v>
                </c:pt>
                <c:pt idx="18" formatCode="0">
                  <c:v>2.9</c:v>
                </c:pt>
                <c:pt idx="19" formatCode="0">
                  <c:v>5.5</c:v>
                </c:pt>
                <c:pt idx="20" formatCode="0">
                  <c:v>6</c:v>
                </c:pt>
                <c:pt idx="21" formatCode="0">
                  <c:v>5.5</c:v>
                </c:pt>
              </c:numCache>
            </c:numRef>
          </c:val>
        </c:ser>
        <c:ser>
          <c:idx val="2"/>
          <c:order val="2"/>
          <c:tx>
            <c:strRef>
              <c:f>'Ark1'!$D$1</c:f>
              <c:strCache>
                <c:ptCount val="1"/>
                <c:pt idx="0">
                  <c:v>Verken/eller</c:v>
                </c:pt>
              </c:strCache>
            </c:strRef>
          </c:tx>
          <c:spPr>
            <a:solidFill>
              <a:schemeClr val="accent4">
                <a:lumMod val="60000"/>
                <a:lumOff val="40000"/>
              </a:schemeClr>
            </a:solidFill>
            <a:ln>
              <a:noFill/>
            </a:ln>
          </c:spPr>
          <c:invertIfNegative val="0"/>
          <c:dLbls>
            <c:txPr>
              <a:bodyPr/>
              <a:lstStyle/>
              <a:p>
                <a:pPr>
                  <a:defRPr sz="1100" b="1"/>
                </a:pPr>
                <a:endParaRPr lang="nb-NO"/>
              </a:p>
            </c:txPr>
            <c:showLegendKey val="0"/>
            <c:showVal val="1"/>
            <c:showCatName val="0"/>
            <c:showSerName val="0"/>
            <c:showPercent val="0"/>
            <c:showBubbleSize val="0"/>
            <c:showLeaderLines val="0"/>
          </c:dLbls>
          <c:cat>
            <c:strRef>
              <c:f>'Ark1'!$A$2:$A$23</c:f>
              <c:strCache>
                <c:ptCount val="22"/>
                <c:pt idx="0">
                  <c:v>Total</c:v>
                </c:pt>
                <c:pt idx="2">
                  <c:v>SiT</c:v>
                </c:pt>
                <c:pt idx="3">
                  <c:v>SiB</c:v>
                </c:pt>
                <c:pt idx="4">
                  <c:v>samskipnaden</c:v>
                </c:pt>
                <c:pt idx="5">
                  <c:v>SISOF</c:v>
                </c:pt>
                <c:pt idx="6">
                  <c:v>SiO</c:v>
                </c:pt>
                <c:pt idx="7">
                  <c:v>SiÅs</c:v>
                </c:pt>
                <c:pt idx="8">
                  <c:v>SiNoT</c:v>
                </c:pt>
                <c:pt idx="9">
                  <c:v>SSH</c:v>
                </c:pt>
                <c:pt idx="10">
                  <c:v>SiH</c:v>
                </c:pt>
                <c:pt idx="11">
                  <c:v>SiHa</c:v>
                </c:pt>
                <c:pt idx="13">
                  <c:v>NTNU</c:v>
                </c:pt>
                <c:pt idx="14">
                  <c:v>Rest SiT</c:v>
                </c:pt>
                <c:pt idx="15">
                  <c:v>HiST</c:v>
                </c:pt>
                <c:pt idx="16">
                  <c:v>UiB</c:v>
                </c:pt>
                <c:pt idx="17">
                  <c:v>HiB</c:v>
                </c:pt>
                <c:pt idx="18">
                  <c:v>Rest SiB</c:v>
                </c:pt>
                <c:pt idx="19">
                  <c:v>UiO</c:v>
                </c:pt>
                <c:pt idx="20">
                  <c:v>Rest SiO</c:v>
                </c:pt>
                <c:pt idx="21">
                  <c:v>HiOA</c:v>
                </c:pt>
              </c:strCache>
            </c:strRef>
          </c:cat>
          <c:val>
            <c:numRef>
              <c:f>'Ark1'!$D$2:$D$23</c:f>
              <c:numCache>
                <c:formatCode>General</c:formatCode>
                <c:ptCount val="22"/>
                <c:pt idx="0" formatCode="0">
                  <c:v>12.2</c:v>
                </c:pt>
                <c:pt idx="2" formatCode="0">
                  <c:v>4.5999999999999996</c:v>
                </c:pt>
                <c:pt idx="3" formatCode="0">
                  <c:v>7.8</c:v>
                </c:pt>
                <c:pt idx="4" formatCode="0">
                  <c:v>12.5</c:v>
                </c:pt>
                <c:pt idx="5" formatCode="0">
                  <c:v>12.5</c:v>
                </c:pt>
                <c:pt idx="6" formatCode="0">
                  <c:v>15.6</c:v>
                </c:pt>
                <c:pt idx="7" formatCode="0">
                  <c:v>16.399999999999999</c:v>
                </c:pt>
                <c:pt idx="8" formatCode="0">
                  <c:v>22.4</c:v>
                </c:pt>
                <c:pt idx="9" formatCode="0">
                  <c:v>26.1</c:v>
                </c:pt>
                <c:pt idx="10" formatCode="0">
                  <c:v>25.8</c:v>
                </c:pt>
                <c:pt idx="11" formatCode="0">
                  <c:v>25.9</c:v>
                </c:pt>
                <c:pt idx="13" formatCode="0">
                  <c:v>3.7</c:v>
                </c:pt>
                <c:pt idx="14" formatCode="0">
                  <c:v>7.8</c:v>
                </c:pt>
                <c:pt idx="15" formatCode="0">
                  <c:v>6.3</c:v>
                </c:pt>
                <c:pt idx="16" formatCode="0">
                  <c:v>6</c:v>
                </c:pt>
                <c:pt idx="17" formatCode="0">
                  <c:v>9.6999999999999993</c:v>
                </c:pt>
                <c:pt idx="18" formatCode="0">
                  <c:v>10.3</c:v>
                </c:pt>
                <c:pt idx="19" formatCode="0">
                  <c:v>14</c:v>
                </c:pt>
                <c:pt idx="20" formatCode="0">
                  <c:v>15.1</c:v>
                </c:pt>
                <c:pt idx="21" formatCode="0">
                  <c:v>18.5</c:v>
                </c:pt>
              </c:numCache>
            </c:numRef>
          </c:val>
        </c:ser>
        <c:ser>
          <c:idx val="3"/>
          <c:order val="3"/>
          <c:tx>
            <c:strRef>
              <c:f>'Ark1'!$E$1</c:f>
              <c:strCache>
                <c:ptCount val="1"/>
                <c:pt idx="0">
                  <c:v>Ganske fornøyd</c:v>
                </c:pt>
              </c:strCache>
            </c:strRef>
          </c:tx>
          <c:spPr>
            <a:solidFill>
              <a:srgbClr val="92D050"/>
            </a:solidFill>
            <a:ln>
              <a:noFill/>
            </a:ln>
          </c:spPr>
          <c:invertIfNegative val="0"/>
          <c:dLbls>
            <c:txPr>
              <a:bodyPr/>
              <a:lstStyle/>
              <a:p>
                <a:pPr>
                  <a:defRPr sz="1100" b="1"/>
                </a:pPr>
                <a:endParaRPr lang="nb-NO"/>
              </a:p>
            </c:txPr>
            <c:showLegendKey val="0"/>
            <c:showVal val="1"/>
            <c:showCatName val="0"/>
            <c:showSerName val="0"/>
            <c:showPercent val="0"/>
            <c:showBubbleSize val="0"/>
            <c:showLeaderLines val="0"/>
          </c:dLbls>
          <c:cat>
            <c:strRef>
              <c:f>'Ark1'!$A$2:$A$23</c:f>
              <c:strCache>
                <c:ptCount val="22"/>
                <c:pt idx="0">
                  <c:v>Total</c:v>
                </c:pt>
                <c:pt idx="2">
                  <c:v>SiT</c:v>
                </c:pt>
                <c:pt idx="3">
                  <c:v>SiB</c:v>
                </c:pt>
                <c:pt idx="4">
                  <c:v>samskipnaden</c:v>
                </c:pt>
                <c:pt idx="5">
                  <c:v>SISOF</c:v>
                </c:pt>
                <c:pt idx="6">
                  <c:v>SiO</c:v>
                </c:pt>
                <c:pt idx="7">
                  <c:v>SiÅs</c:v>
                </c:pt>
                <c:pt idx="8">
                  <c:v>SiNoT</c:v>
                </c:pt>
                <c:pt idx="9">
                  <c:v>SSH</c:v>
                </c:pt>
                <c:pt idx="10">
                  <c:v>SiH</c:v>
                </c:pt>
                <c:pt idx="11">
                  <c:v>SiHa</c:v>
                </c:pt>
                <c:pt idx="13">
                  <c:v>NTNU</c:v>
                </c:pt>
                <c:pt idx="14">
                  <c:v>Rest SiT</c:v>
                </c:pt>
                <c:pt idx="15">
                  <c:v>HiST</c:v>
                </c:pt>
                <c:pt idx="16">
                  <c:v>UiB</c:v>
                </c:pt>
                <c:pt idx="17">
                  <c:v>HiB</c:v>
                </c:pt>
                <c:pt idx="18">
                  <c:v>Rest SiB</c:v>
                </c:pt>
                <c:pt idx="19">
                  <c:v>UiO</c:v>
                </c:pt>
                <c:pt idx="20">
                  <c:v>Rest SiO</c:v>
                </c:pt>
                <c:pt idx="21">
                  <c:v>HiOA</c:v>
                </c:pt>
              </c:strCache>
            </c:strRef>
          </c:cat>
          <c:val>
            <c:numRef>
              <c:f>'Ark1'!$E$2:$E$23</c:f>
              <c:numCache>
                <c:formatCode>General</c:formatCode>
                <c:ptCount val="22"/>
                <c:pt idx="0" formatCode="0">
                  <c:v>49.2</c:v>
                </c:pt>
                <c:pt idx="2" formatCode="0">
                  <c:v>40.5</c:v>
                </c:pt>
                <c:pt idx="3" formatCode="0">
                  <c:v>47.9</c:v>
                </c:pt>
                <c:pt idx="4" formatCode="0">
                  <c:v>57.7</c:v>
                </c:pt>
                <c:pt idx="5" formatCode="0">
                  <c:v>46</c:v>
                </c:pt>
                <c:pt idx="6" formatCode="0">
                  <c:v>53.5</c:v>
                </c:pt>
                <c:pt idx="7" formatCode="0">
                  <c:v>52.7</c:v>
                </c:pt>
                <c:pt idx="8" formatCode="0">
                  <c:v>48.4</c:v>
                </c:pt>
                <c:pt idx="9" formatCode="0">
                  <c:v>49.3</c:v>
                </c:pt>
                <c:pt idx="10" formatCode="0">
                  <c:v>48.1</c:v>
                </c:pt>
                <c:pt idx="11" formatCode="0">
                  <c:v>47.9</c:v>
                </c:pt>
                <c:pt idx="13" formatCode="0">
                  <c:v>38.299999999999997</c:v>
                </c:pt>
                <c:pt idx="14" formatCode="0">
                  <c:v>49.1</c:v>
                </c:pt>
                <c:pt idx="15" formatCode="0">
                  <c:v>44.5</c:v>
                </c:pt>
                <c:pt idx="16" formatCode="0">
                  <c:v>47.6</c:v>
                </c:pt>
                <c:pt idx="17" formatCode="0">
                  <c:v>48</c:v>
                </c:pt>
                <c:pt idx="18" formatCode="0">
                  <c:v>48.8</c:v>
                </c:pt>
                <c:pt idx="19" formatCode="0">
                  <c:v>54.4</c:v>
                </c:pt>
                <c:pt idx="20" formatCode="0">
                  <c:v>54.1</c:v>
                </c:pt>
                <c:pt idx="21" formatCode="0">
                  <c:v>51.5</c:v>
                </c:pt>
              </c:numCache>
            </c:numRef>
          </c:val>
        </c:ser>
        <c:ser>
          <c:idx val="4"/>
          <c:order val="4"/>
          <c:tx>
            <c:strRef>
              <c:f>'Ark1'!$F$1</c:f>
              <c:strCache>
                <c:ptCount val="1"/>
                <c:pt idx="0">
                  <c:v>Meget fornøyd</c:v>
                </c:pt>
              </c:strCache>
            </c:strRef>
          </c:tx>
          <c:spPr>
            <a:solidFill>
              <a:srgbClr val="00B050"/>
            </a:solidFill>
            <a:ln>
              <a:noFill/>
            </a:ln>
          </c:spPr>
          <c:invertIfNegative val="0"/>
          <c:dLbls>
            <c:txPr>
              <a:bodyPr/>
              <a:lstStyle/>
              <a:p>
                <a:pPr>
                  <a:defRPr sz="1100" b="1" baseline="0">
                    <a:solidFill>
                      <a:schemeClr val="bg1"/>
                    </a:solidFill>
                  </a:defRPr>
                </a:pPr>
                <a:endParaRPr lang="nb-NO"/>
              </a:p>
            </c:txPr>
            <c:showLegendKey val="0"/>
            <c:showVal val="1"/>
            <c:showCatName val="0"/>
            <c:showSerName val="0"/>
            <c:showPercent val="0"/>
            <c:showBubbleSize val="0"/>
            <c:showLeaderLines val="0"/>
          </c:dLbls>
          <c:cat>
            <c:strRef>
              <c:f>'Ark1'!$A$2:$A$23</c:f>
              <c:strCache>
                <c:ptCount val="22"/>
                <c:pt idx="0">
                  <c:v>Total</c:v>
                </c:pt>
                <c:pt idx="2">
                  <c:v>SiT</c:v>
                </c:pt>
                <c:pt idx="3">
                  <c:v>SiB</c:v>
                </c:pt>
                <c:pt idx="4">
                  <c:v>samskipnaden</c:v>
                </c:pt>
                <c:pt idx="5">
                  <c:v>SISOF</c:v>
                </c:pt>
                <c:pt idx="6">
                  <c:v>SiO</c:v>
                </c:pt>
                <c:pt idx="7">
                  <c:v>SiÅs</c:v>
                </c:pt>
                <c:pt idx="8">
                  <c:v>SiNoT</c:v>
                </c:pt>
                <c:pt idx="9">
                  <c:v>SSH</c:v>
                </c:pt>
                <c:pt idx="10">
                  <c:v>SiH</c:v>
                </c:pt>
                <c:pt idx="11">
                  <c:v>SiHa</c:v>
                </c:pt>
                <c:pt idx="13">
                  <c:v>NTNU</c:v>
                </c:pt>
                <c:pt idx="14">
                  <c:v>Rest SiT</c:v>
                </c:pt>
                <c:pt idx="15">
                  <c:v>HiST</c:v>
                </c:pt>
                <c:pt idx="16">
                  <c:v>UiB</c:v>
                </c:pt>
                <c:pt idx="17">
                  <c:v>HiB</c:v>
                </c:pt>
                <c:pt idx="18">
                  <c:v>Rest SiB</c:v>
                </c:pt>
                <c:pt idx="19">
                  <c:v>UiO</c:v>
                </c:pt>
                <c:pt idx="20">
                  <c:v>Rest SiO</c:v>
                </c:pt>
                <c:pt idx="21">
                  <c:v>HiOA</c:v>
                </c:pt>
              </c:strCache>
            </c:strRef>
          </c:cat>
          <c:val>
            <c:numRef>
              <c:f>'Ark1'!$F$2:$F$23</c:f>
              <c:numCache>
                <c:formatCode>General</c:formatCode>
                <c:ptCount val="22"/>
                <c:pt idx="0" formatCode="0">
                  <c:v>33.1</c:v>
                </c:pt>
                <c:pt idx="2" formatCode="0">
                  <c:v>51.8</c:v>
                </c:pt>
                <c:pt idx="3" formatCode="0">
                  <c:v>40.1</c:v>
                </c:pt>
                <c:pt idx="4" formatCode="0">
                  <c:v>24.9</c:v>
                </c:pt>
                <c:pt idx="5" formatCode="0">
                  <c:v>36.5</c:v>
                </c:pt>
                <c:pt idx="6" formatCode="0">
                  <c:v>24.3</c:v>
                </c:pt>
                <c:pt idx="7" formatCode="0">
                  <c:v>24.2</c:v>
                </c:pt>
                <c:pt idx="8" formatCode="0">
                  <c:v>19.600000000000001</c:v>
                </c:pt>
                <c:pt idx="9" formatCode="0">
                  <c:v>17</c:v>
                </c:pt>
                <c:pt idx="10" formatCode="0">
                  <c:v>13.6</c:v>
                </c:pt>
                <c:pt idx="11" formatCode="0">
                  <c:v>12.6</c:v>
                </c:pt>
                <c:pt idx="13" formatCode="0">
                  <c:v>54.5</c:v>
                </c:pt>
                <c:pt idx="14" formatCode="0">
                  <c:v>42.2</c:v>
                </c:pt>
                <c:pt idx="15" formatCode="0">
                  <c:v>46.2</c:v>
                </c:pt>
                <c:pt idx="16" formatCode="0">
                  <c:v>42.1</c:v>
                </c:pt>
                <c:pt idx="17" formatCode="0">
                  <c:v>38.799999999999997</c:v>
                </c:pt>
                <c:pt idx="18" formatCode="0">
                  <c:v>36.6</c:v>
                </c:pt>
                <c:pt idx="19" formatCode="0">
                  <c:v>25.3</c:v>
                </c:pt>
                <c:pt idx="20" formatCode="0">
                  <c:v>23.8</c:v>
                </c:pt>
                <c:pt idx="21" formatCode="0">
                  <c:v>23.1</c:v>
                </c:pt>
              </c:numCache>
            </c:numRef>
          </c:val>
        </c:ser>
        <c:dLbls>
          <c:showLegendKey val="0"/>
          <c:showVal val="0"/>
          <c:showCatName val="0"/>
          <c:showSerName val="0"/>
          <c:showPercent val="0"/>
          <c:showBubbleSize val="0"/>
        </c:dLbls>
        <c:gapWidth val="50"/>
        <c:overlap val="100"/>
        <c:axId val="35874304"/>
        <c:axId val="35875840"/>
      </c:barChart>
      <c:catAx>
        <c:axId val="35874304"/>
        <c:scaling>
          <c:orientation val="maxMin"/>
        </c:scaling>
        <c:delete val="0"/>
        <c:axPos val="l"/>
        <c:majorTickMark val="out"/>
        <c:minorTickMark val="none"/>
        <c:tickLblPos val="nextTo"/>
        <c:txPr>
          <a:bodyPr/>
          <a:lstStyle/>
          <a:p>
            <a:pPr>
              <a:defRPr sz="1200"/>
            </a:pPr>
            <a:endParaRPr lang="nb-NO"/>
          </a:p>
        </c:txPr>
        <c:crossAx val="35875840"/>
        <c:crosses val="autoZero"/>
        <c:auto val="1"/>
        <c:lblAlgn val="ctr"/>
        <c:lblOffset val="100"/>
        <c:noMultiLvlLbl val="0"/>
      </c:catAx>
      <c:valAx>
        <c:axId val="35875840"/>
        <c:scaling>
          <c:orientation val="minMax"/>
          <c:max val="100"/>
          <c:min val="0"/>
        </c:scaling>
        <c:delete val="1"/>
        <c:axPos val="t"/>
        <c:majorGridlines>
          <c:spPr>
            <a:ln>
              <a:solidFill>
                <a:schemeClr val="bg1">
                  <a:lumMod val="95000"/>
                </a:schemeClr>
              </a:solidFill>
            </a:ln>
          </c:spPr>
        </c:majorGridlines>
        <c:numFmt formatCode="0" sourceLinked="1"/>
        <c:majorTickMark val="out"/>
        <c:minorTickMark val="none"/>
        <c:tickLblPos val="none"/>
        <c:crossAx val="35874304"/>
        <c:crosses val="autoZero"/>
        <c:crossBetween val="between"/>
      </c:valAx>
    </c:plotArea>
    <c:legend>
      <c:legendPos val="b"/>
      <c:layout>
        <c:manualLayout>
          <c:xMode val="edge"/>
          <c:yMode val="edge"/>
          <c:x val="0.12821594702037936"/>
          <c:y val="0.93392436089754827"/>
          <c:w val="0.85399061939977694"/>
          <c:h val="5.2366515050711167E-2"/>
        </c:manualLayout>
      </c:layout>
      <c:overlay val="0"/>
      <c:txPr>
        <a:bodyPr/>
        <a:lstStyle/>
        <a:p>
          <a:pPr>
            <a:defRPr sz="14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'Ark1'!$B$1</c:f>
              <c:strCache>
                <c:ptCount val="1"/>
                <c:pt idx="0">
                  <c:v>Tid brukt på studier</c:v>
                </c:pt>
              </c:strCache>
            </c:strRef>
          </c:tx>
          <c:spPr>
            <a:ln>
              <a:solidFill>
                <a:srgbClr val="0070C0"/>
              </a:solidFill>
            </a:ln>
          </c:spPr>
          <c:marker>
            <c:symbol val="circle"/>
            <c:size val="4"/>
            <c:spPr>
              <a:ln>
                <a:solidFill>
                  <a:srgbClr val="0070C0"/>
                </a:solidFill>
              </a:ln>
            </c:spPr>
          </c:marker>
          <c:dLbls>
            <c:dLblPos val="ctr"/>
            <c:showLegendKey val="0"/>
            <c:showVal val="1"/>
            <c:showCatName val="0"/>
            <c:showSerName val="0"/>
            <c:showPercent val="0"/>
            <c:showBubbleSize val="0"/>
            <c:showLeaderLines val="0"/>
          </c:dLbls>
          <c:cat>
            <c:strRef>
              <c:f>'Ark1'!$A$2:$A$21</c:f>
              <c:strCache>
                <c:ptCount val="20"/>
                <c:pt idx="0">
                  <c:v>SiO</c:v>
                </c:pt>
                <c:pt idx="1">
                  <c:v>SiB</c:v>
                </c:pt>
                <c:pt idx="2">
                  <c:v>SiT</c:v>
                </c:pt>
                <c:pt idx="3">
                  <c:v>samskipnaden</c:v>
                </c:pt>
                <c:pt idx="4">
                  <c:v>SiÅs</c:v>
                </c:pt>
                <c:pt idx="5">
                  <c:v>SiNoT</c:v>
                </c:pt>
                <c:pt idx="6">
                  <c:v>SISOF</c:v>
                </c:pt>
                <c:pt idx="7">
                  <c:v>SiH</c:v>
                </c:pt>
                <c:pt idx="8">
                  <c:v>SSH</c:v>
                </c:pt>
                <c:pt idx="9">
                  <c:v>SiHa</c:v>
                </c:pt>
                <c:pt idx="11">
                  <c:v>UiO</c:v>
                </c:pt>
                <c:pt idx="12">
                  <c:v>HiOA</c:v>
                </c:pt>
                <c:pt idx="13">
                  <c:v>Rest SiO</c:v>
                </c:pt>
                <c:pt idx="14">
                  <c:v>UiB</c:v>
                </c:pt>
                <c:pt idx="15">
                  <c:v>HiB</c:v>
                </c:pt>
                <c:pt idx="16">
                  <c:v>Rest SiB</c:v>
                </c:pt>
                <c:pt idx="17">
                  <c:v>NTNU</c:v>
                </c:pt>
                <c:pt idx="18">
                  <c:v>HiST</c:v>
                </c:pt>
                <c:pt idx="19">
                  <c:v>Rest SiT</c:v>
                </c:pt>
              </c:strCache>
            </c:strRef>
          </c:cat>
          <c:val>
            <c:numRef>
              <c:f>'Ark1'!$B$2:$B$21</c:f>
              <c:numCache>
                <c:formatCode>###0</c:formatCode>
                <c:ptCount val="20"/>
                <c:pt idx="0">
                  <c:v>26.240103563256895</c:v>
                </c:pt>
                <c:pt idx="1">
                  <c:v>27.000308680020353</c:v>
                </c:pt>
                <c:pt idx="2">
                  <c:v>28.665624615991014</c:v>
                </c:pt>
                <c:pt idx="3">
                  <c:v>27.447069438592099</c:v>
                </c:pt>
                <c:pt idx="4">
                  <c:v>26.027317277983808</c:v>
                </c:pt>
                <c:pt idx="5">
                  <c:v>25.702173526765474</c:v>
                </c:pt>
                <c:pt idx="6">
                  <c:v>23.406923693414509</c:v>
                </c:pt>
                <c:pt idx="7">
                  <c:v>23.010735082388052</c:v>
                </c:pt>
                <c:pt idx="8">
                  <c:v>27.370721513341913</c:v>
                </c:pt>
                <c:pt idx="9">
                  <c:v>26.251035050363896</c:v>
                </c:pt>
                <c:pt idx="11">
                  <c:v>26.790135118922063</c:v>
                </c:pt>
                <c:pt idx="12">
                  <c:v>25.285485228771421</c:v>
                </c:pt>
                <c:pt idx="13">
                  <c:v>26.308369370956186</c:v>
                </c:pt>
                <c:pt idx="14">
                  <c:v>27.300767704262938</c:v>
                </c:pt>
                <c:pt idx="15">
                  <c:v>25.166605990356103</c:v>
                </c:pt>
                <c:pt idx="16">
                  <c:v>28.396820174250013</c:v>
                </c:pt>
                <c:pt idx="17">
                  <c:v>29.613765420381839</c:v>
                </c:pt>
                <c:pt idx="18">
                  <c:v>29.783429452332253</c:v>
                </c:pt>
                <c:pt idx="19">
                  <c:v>16.957081517722159</c:v>
                </c:pt>
              </c:numCache>
            </c:numRef>
          </c:val>
          <c:smooth val="0"/>
        </c:ser>
        <c:ser>
          <c:idx val="1"/>
          <c:order val="1"/>
          <c:tx>
            <c:strRef>
              <c:f>'Ark1'!$C$1</c:f>
              <c:strCache>
                <c:ptCount val="1"/>
                <c:pt idx="0">
                  <c:v>total</c:v>
                </c:pt>
              </c:strCache>
            </c:strRef>
          </c:tx>
          <c:spPr>
            <a:ln>
              <a:solidFill>
                <a:schemeClr val="bg1">
                  <a:lumMod val="50000"/>
                </a:schemeClr>
              </a:solidFill>
            </a:ln>
          </c:spPr>
          <c:marker>
            <c:symbol val="none"/>
          </c:marker>
          <c:dLbls>
            <c:dLbl>
              <c:idx val="19"/>
              <c:layout/>
              <c:showLegendKey val="0"/>
              <c:showVal val="1"/>
              <c:showCatName val="0"/>
              <c:showSerName val="0"/>
              <c:showPercent val="0"/>
              <c:showBubbleSize val="0"/>
            </c:dLbl>
            <c:showLegendKey val="0"/>
            <c:showVal val="0"/>
            <c:showCatName val="0"/>
            <c:showSerName val="0"/>
            <c:showPercent val="0"/>
            <c:showBubbleSize val="0"/>
          </c:dLbls>
          <c:cat>
            <c:strRef>
              <c:f>'Ark1'!$A$2:$A$21</c:f>
              <c:strCache>
                <c:ptCount val="20"/>
                <c:pt idx="0">
                  <c:v>SiO</c:v>
                </c:pt>
                <c:pt idx="1">
                  <c:v>SiB</c:v>
                </c:pt>
                <c:pt idx="2">
                  <c:v>SiT</c:v>
                </c:pt>
                <c:pt idx="3">
                  <c:v>samskipnaden</c:v>
                </c:pt>
                <c:pt idx="4">
                  <c:v>SiÅs</c:v>
                </c:pt>
                <c:pt idx="5">
                  <c:v>SiNoT</c:v>
                </c:pt>
                <c:pt idx="6">
                  <c:v>SISOF</c:v>
                </c:pt>
                <c:pt idx="7">
                  <c:v>SiH</c:v>
                </c:pt>
                <c:pt idx="8">
                  <c:v>SSH</c:v>
                </c:pt>
                <c:pt idx="9">
                  <c:v>SiHa</c:v>
                </c:pt>
                <c:pt idx="11">
                  <c:v>UiO</c:v>
                </c:pt>
                <c:pt idx="12">
                  <c:v>HiOA</c:v>
                </c:pt>
                <c:pt idx="13">
                  <c:v>Rest SiO</c:v>
                </c:pt>
                <c:pt idx="14">
                  <c:v>UiB</c:v>
                </c:pt>
                <c:pt idx="15">
                  <c:v>HiB</c:v>
                </c:pt>
                <c:pt idx="16">
                  <c:v>Rest SiB</c:v>
                </c:pt>
                <c:pt idx="17">
                  <c:v>NTNU</c:v>
                </c:pt>
                <c:pt idx="18">
                  <c:v>HiST</c:v>
                </c:pt>
                <c:pt idx="19">
                  <c:v>Rest SiT</c:v>
                </c:pt>
              </c:strCache>
            </c:strRef>
          </c:cat>
          <c:val>
            <c:numRef>
              <c:f>'Ark1'!$C$2:$C$21</c:f>
              <c:numCache>
                <c:formatCode>###0</c:formatCode>
                <c:ptCount val="20"/>
                <c:pt idx="0">
                  <c:v>26.850942738310376</c:v>
                </c:pt>
                <c:pt idx="1">
                  <c:v>26.850942738310376</c:v>
                </c:pt>
                <c:pt idx="2">
                  <c:v>26.850942738310376</c:v>
                </c:pt>
                <c:pt idx="3">
                  <c:v>26.850942738310376</c:v>
                </c:pt>
                <c:pt idx="4">
                  <c:v>26.850942738310376</c:v>
                </c:pt>
                <c:pt idx="5">
                  <c:v>26.850942738310376</c:v>
                </c:pt>
                <c:pt idx="6">
                  <c:v>26.850942738310376</c:v>
                </c:pt>
                <c:pt idx="7">
                  <c:v>26.850942738310376</c:v>
                </c:pt>
                <c:pt idx="8">
                  <c:v>26.850942738310376</c:v>
                </c:pt>
                <c:pt idx="9">
                  <c:v>26.850942738310376</c:v>
                </c:pt>
                <c:pt idx="10">
                  <c:v>26.850942738310376</c:v>
                </c:pt>
                <c:pt idx="11">
                  <c:v>26.850942738310376</c:v>
                </c:pt>
                <c:pt idx="12">
                  <c:v>26.850942738310376</c:v>
                </c:pt>
                <c:pt idx="13">
                  <c:v>26.850942738310376</c:v>
                </c:pt>
                <c:pt idx="14">
                  <c:v>26.850942738310376</c:v>
                </c:pt>
                <c:pt idx="15">
                  <c:v>26.850942738310376</c:v>
                </c:pt>
                <c:pt idx="16">
                  <c:v>26.850942738310376</c:v>
                </c:pt>
                <c:pt idx="17">
                  <c:v>26.850942738310376</c:v>
                </c:pt>
                <c:pt idx="18">
                  <c:v>26.850942738310376</c:v>
                </c:pt>
                <c:pt idx="19">
                  <c:v>26.850942738310376</c:v>
                </c:pt>
              </c:numCache>
            </c:numRef>
          </c:val>
          <c:smooth val="0"/>
        </c:ser>
        <c:dLbls>
          <c:showLegendKey val="0"/>
          <c:showVal val="0"/>
          <c:showCatName val="0"/>
          <c:showSerName val="0"/>
          <c:showPercent val="0"/>
          <c:showBubbleSize val="0"/>
        </c:dLbls>
        <c:marker val="1"/>
        <c:smooth val="0"/>
        <c:axId val="75531776"/>
        <c:axId val="75533312"/>
      </c:lineChart>
      <c:catAx>
        <c:axId val="75531776"/>
        <c:scaling>
          <c:orientation val="minMax"/>
        </c:scaling>
        <c:delete val="0"/>
        <c:axPos val="b"/>
        <c:majorTickMark val="out"/>
        <c:minorTickMark val="none"/>
        <c:tickLblPos val="nextTo"/>
        <c:crossAx val="75533312"/>
        <c:crosses val="autoZero"/>
        <c:auto val="1"/>
        <c:lblAlgn val="ctr"/>
        <c:lblOffset val="100"/>
        <c:noMultiLvlLbl val="0"/>
      </c:catAx>
      <c:valAx>
        <c:axId val="75533312"/>
        <c:scaling>
          <c:orientation val="minMax"/>
        </c:scaling>
        <c:delete val="0"/>
        <c:axPos val="l"/>
        <c:numFmt formatCode="###0" sourceLinked="1"/>
        <c:majorTickMark val="out"/>
        <c:minorTickMark val="none"/>
        <c:tickLblPos val="nextTo"/>
        <c:crossAx val="75531776"/>
        <c:crosses val="autoZero"/>
        <c:crossBetween val="between"/>
      </c:valAx>
    </c:plotArea>
    <c:legend>
      <c:legendPos val="r"/>
      <c:layout/>
      <c:overlay val="0"/>
    </c:legend>
    <c:plotVisOnly val="1"/>
    <c:dispBlanksAs val="gap"/>
    <c:showDLblsOverMax val="0"/>
  </c:chart>
  <c:txPr>
    <a:bodyPr/>
    <a:lstStyle/>
    <a:p>
      <a:pPr>
        <a:defRPr sz="1200"/>
      </a:pPr>
      <a:endParaRPr lang="nb-NO"/>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783491457790283E-2"/>
          <c:y val="3.8515748031496065E-2"/>
          <c:w val="0.94595492603668463"/>
          <c:h val="0.92296850393700791"/>
        </c:manualLayout>
      </c:layout>
      <c:barChart>
        <c:barDir val="col"/>
        <c:grouping val="clustered"/>
        <c:varyColors val="0"/>
        <c:ser>
          <c:idx val="1"/>
          <c:order val="1"/>
          <c:tx>
            <c:strRef>
              <c:f>'Ark1'!$C$1</c:f>
              <c:strCache>
                <c:ptCount val="1"/>
                <c:pt idx="0">
                  <c:v>Avvik fra totalen</c:v>
                </c:pt>
              </c:strCache>
            </c:strRef>
          </c:tx>
          <c:invertIfNegative val="0"/>
          <c:dLbls>
            <c:showLegendKey val="0"/>
            <c:showVal val="1"/>
            <c:showCatName val="0"/>
            <c:showSerName val="0"/>
            <c:showPercent val="0"/>
            <c:showBubbleSize val="0"/>
            <c:showLeaderLines val="0"/>
          </c:dLbls>
          <c:cat>
            <c:strRef>
              <c:f>'Ark1'!$A$2:$A$21</c:f>
              <c:strCache>
                <c:ptCount val="20"/>
                <c:pt idx="0">
                  <c:v>SiO</c:v>
                </c:pt>
                <c:pt idx="1">
                  <c:v>SiB</c:v>
                </c:pt>
                <c:pt idx="2">
                  <c:v>SiT</c:v>
                </c:pt>
                <c:pt idx="3">
                  <c:v>samskipnaden</c:v>
                </c:pt>
                <c:pt idx="4">
                  <c:v>SiÅs</c:v>
                </c:pt>
                <c:pt idx="5">
                  <c:v>SiNoT</c:v>
                </c:pt>
                <c:pt idx="6">
                  <c:v>SISOF</c:v>
                </c:pt>
                <c:pt idx="7">
                  <c:v>SiH</c:v>
                </c:pt>
                <c:pt idx="8">
                  <c:v>SSH</c:v>
                </c:pt>
                <c:pt idx="9">
                  <c:v>SiHa</c:v>
                </c:pt>
                <c:pt idx="11">
                  <c:v>UiO</c:v>
                </c:pt>
                <c:pt idx="12">
                  <c:v>HiOA</c:v>
                </c:pt>
                <c:pt idx="13">
                  <c:v>Rest SiO</c:v>
                </c:pt>
                <c:pt idx="14">
                  <c:v>UiB</c:v>
                </c:pt>
                <c:pt idx="15">
                  <c:v>HiB</c:v>
                </c:pt>
                <c:pt idx="16">
                  <c:v>Rest SiB</c:v>
                </c:pt>
                <c:pt idx="17">
                  <c:v>NTNU</c:v>
                </c:pt>
                <c:pt idx="18">
                  <c:v>HiST</c:v>
                </c:pt>
                <c:pt idx="19">
                  <c:v>Rest SiT</c:v>
                </c:pt>
              </c:strCache>
            </c:strRef>
          </c:cat>
          <c:val>
            <c:numRef>
              <c:f>'Ark1'!$C$2:$C$21</c:f>
              <c:numCache>
                <c:formatCode>0</c:formatCode>
                <c:ptCount val="20"/>
                <c:pt idx="0">
                  <c:v>-0.6108391750534814</c:v>
                </c:pt>
                <c:pt idx="1">
                  <c:v>0.14936594170997708</c:v>
                </c:pt>
                <c:pt idx="2">
                  <c:v>1.8146818776806377</c:v>
                </c:pt>
                <c:pt idx="3">
                  <c:v>0.59612670028172232</c:v>
                </c:pt>
                <c:pt idx="4">
                  <c:v>-0.8236254603265678</c:v>
                </c:pt>
                <c:pt idx="5">
                  <c:v>-1.1487692115449022</c:v>
                </c:pt>
                <c:pt idx="6">
                  <c:v>-3.4440190448958674</c:v>
                </c:pt>
                <c:pt idx="7">
                  <c:v>-3.8402076559223239</c:v>
                </c:pt>
                <c:pt idx="8">
                  <c:v>0.51977877503153636</c:v>
                </c:pt>
                <c:pt idx="9">
                  <c:v>-0.59990768794648019</c:v>
                </c:pt>
                <c:pt idx="11">
                  <c:v>-6.0807619388313583E-2</c:v>
                </c:pt>
                <c:pt idx="12">
                  <c:v>-1.5654575095389553</c:v>
                </c:pt>
                <c:pt idx="13">
                  <c:v>-0.54257336735419059</c:v>
                </c:pt>
                <c:pt idx="14">
                  <c:v>0.44982496595256194</c:v>
                </c:pt>
                <c:pt idx="15">
                  <c:v>-1.6843367479542728</c:v>
                </c:pt>
                <c:pt idx="16">
                  <c:v>1.5458774359396372</c:v>
                </c:pt>
                <c:pt idx="17">
                  <c:v>2.7628226820714623</c:v>
                </c:pt>
                <c:pt idx="18">
                  <c:v>2.9324867140218771</c:v>
                </c:pt>
                <c:pt idx="19">
                  <c:v>-9.8938612205882173</c:v>
                </c:pt>
              </c:numCache>
            </c:numRef>
          </c:val>
        </c:ser>
        <c:dLbls>
          <c:showLegendKey val="0"/>
          <c:showVal val="0"/>
          <c:showCatName val="0"/>
          <c:showSerName val="0"/>
          <c:showPercent val="0"/>
          <c:showBubbleSize val="0"/>
        </c:dLbls>
        <c:gapWidth val="150"/>
        <c:axId val="76151040"/>
        <c:axId val="76161024"/>
      </c:barChart>
      <c:lineChart>
        <c:grouping val="standard"/>
        <c:varyColors val="0"/>
        <c:ser>
          <c:idx val="0"/>
          <c:order val="0"/>
          <c:tx>
            <c:strRef>
              <c:f>'Ark1'!$B$1</c:f>
              <c:strCache>
                <c:ptCount val="1"/>
                <c:pt idx="0">
                  <c:v>Tid brukt på studier</c:v>
                </c:pt>
              </c:strCache>
            </c:strRef>
          </c:tx>
          <c:spPr>
            <a:ln>
              <a:solidFill>
                <a:srgbClr val="0070C0"/>
              </a:solidFill>
            </a:ln>
          </c:spPr>
          <c:marker>
            <c:symbol val="circle"/>
            <c:size val="4"/>
            <c:spPr>
              <a:ln>
                <a:solidFill>
                  <a:srgbClr val="0070C0"/>
                </a:solidFill>
              </a:ln>
            </c:spPr>
          </c:marker>
          <c:dLbls>
            <c:dLblPos val="ctr"/>
            <c:showLegendKey val="0"/>
            <c:showVal val="1"/>
            <c:showCatName val="0"/>
            <c:showSerName val="0"/>
            <c:showPercent val="0"/>
            <c:showBubbleSize val="0"/>
            <c:showLeaderLines val="0"/>
          </c:dLbls>
          <c:cat>
            <c:strRef>
              <c:f>'Ark1'!$A$2:$A$21</c:f>
              <c:strCache>
                <c:ptCount val="20"/>
                <c:pt idx="0">
                  <c:v>SiO</c:v>
                </c:pt>
                <c:pt idx="1">
                  <c:v>SiB</c:v>
                </c:pt>
                <c:pt idx="2">
                  <c:v>SiT</c:v>
                </c:pt>
                <c:pt idx="3">
                  <c:v>samskipnaden</c:v>
                </c:pt>
                <c:pt idx="4">
                  <c:v>SiÅs</c:v>
                </c:pt>
                <c:pt idx="5">
                  <c:v>SiNoT</c:v>
                </c:pt>
                <c:pt idx="6">
                  <c:v>SISOF</c:v>
                </c:pt>
                <c:pt idx="7">
                  <c:v>SiH</c:v>
                </c:pt>
                <c:pt idx="8">
                  <c:v>SSH</c:v>
                </c:pt>
                <c:pt idx="9">
                  <c:v>SiHa</c:v>
                </c:pt>
                <c:pt idx="11">
                  <c:v>UiO</c:v>
                </c:pt>
                <c:pt idx="12">
                  <c:v>HiOA</c:v>
                </c:pt>
                <c:pt idx="13">
                  <c:v>Rest SiO</c:v>
                </c:pt>
                <c:pt idx="14">
                  <c:v>UiB</c:v>
                </c:pt>
                <c:pt idx="15">
                  <c:v>HiB</c:v>
                </c:pt>
                <c:pt idx="16">
                  <c:v>Rest SiB</c:v>
                </c:pt>
                <c:pt idx="17">
                  <c:v>NTNU</c:v>
                </c:pt>
                <c:pt idx="18">
                  <c:v>HiST</c:v>
                </c:pt>
                <c:pt idx="19">
                  <c:v>Rest SiT</c:v>
                </c:pt>
              </c:strCache>
            </c:strRef>
          </c:cat>
          <c:val>
            <c:numRef>
              <c:f>'Ark1'!$B$2:$B$21</c:f>
              <c:numCache>
                <c:formatCode>###0</c:formatCode>
                <c:ptCount val="20"/>
                <c:pt idx="0">
                  <c:v>26.240103563256895</c:v>
                </c:pt>
                <c:pt idx="1">
                  <c:v>27.000308680020353</c:v>
                </c:pt>
                <c:pt idx="2">
                  <c:v>28.665624615991014</c:v>
                </c:pt>
                <c:pt idx="3">
                  <c:v>27.447069438592099</c:v>
                </c:pt>
                <c:pt idx="4">
                  <c:v>26.027317277983808</c:v>
                </c:pt>
                <c:pt idx="5">
                  <c:v>25.702173526765474</c:v>
                </c:pt>
                <c:pt idx="6">
                  <c:v>23.406923693414509</c:v>
                </c:pt>
                <c:pt idx="7">
                  <c:v>23.010735082388052</c:v>
                </c:pt>
                <c:pt idx="8">
                  <c:v>27.370721513341913</c:v>
                </c:pt>
                <c:pt idx="9">
                  <c:v>26.251035050363896</c:v>
                </c:pt>
                <c:pt idx="11">
                  <c:v>26.790135118922063</c:v>
                </c:pt>
                <c:pt idx="12">
                  <c:v>25.285485228771421</c:v>
                </c:pt>
                <c:pt idx="13">
                  <c:v>26.308369370956186</c:v>
                </c:pt>
                <c:pt idx="14">
                  <c:v>27.300767704262938</c:v>
                </c:pt>
                <c:pt idx="15">
                  <c:v>25.166605990356103</c:v>
                </c:pt>
                <c:pt idx="16">
                  <c:v>28.396820174250013</c:v>
                </c:pt>
                <c:pt idx="17">
                  <c:v>29.613765420381839</c:v>
                </c:pt>
                <c:pt idx="18">
                  <c:v>29.783429452332253</c:v>
                </c:pt>
                <c:pt idx="19">
                  <c:v>16.957081517722159</c:v>
                </c:pt>
              </c:numCache>
            </c:numRef>
          </c:val>
          <c:smooth val="0"/>
        </c:ser>
        <c:dLbls>
          <c:showLegendKey val="0"/>
          <c:showVal val="0"/>
          <c:showCatName val="0"/>
          <c:showSerName val="0"/>
          <c:showPercent val="0"/>
          <c:showBubbleSize val="0"/>
        </c:dLbls>
        <c:marker val="1"/>
        <c:smooth val="0"/>
        <c:axId val="76151040"/>
        <c:axId val="76161024"/>
      </c:lineChart>
      <c:catAx>
        <c:axId val="76151040"/>
        <c:scaling>
          <c:orientation val="minMax"/>
        </c:scaling>
        <c:delete val="0"/>
        <c:axPos val="b"/>
        <c:majorTickMark val="out"/>
        <c:minorTickMark val="none"/>
        <c:tickLblPos val="low"/>
        <c:crossAx val="76161024"/>
        <c:crossesAt val="0"/>
        <c:auto val="1"/>
        <c:lblAlgn val="ctr"/>
        <c:lblOffset val="100"/>
        <c:noMultiLvlLbl val="0"/>
      </c:catAx>
      <c:valAx>
        <c:axId val="76161024"/>
        <c:scaling>
          <c:orientation val="minMax"/>
          <c:max val="30"/>
          <c:min val="-20"/>
        </c:scaling>
        <c:delete val="0"/>
        <c:axPos val="l"/>
        <c:numFmt formatCode="0" sourceLinked="1"/>
        <c:majorTickMark val="out"/>
        <c:minorTickMark val="none"/>
        <c:tickLblPos val="nextTo"/>
        <c:crossAx val="76151040"/>
        <c:crossesAt val="1"/>
        <c:crossBetween val="between"/>
      </c:valAx>
    </c:plotArea>
    <c:legend>
      <c:legendPos val="r"/>
      <c:layout>
        <c:manualLayout>
          <c:xMode val="edge"/>
          <c:yMode val="edge"/>
          <c:x val="0.29508314503163563"/>
          <c:y val="0.92030142716535435"/>
          <c:w val="0.36238145256587651"/>
          <c:h val="7.5022145669291329E-2"/>
        </c:manualLayout>
      </c:layout>
      <c:overlay val="0"/>
    </c:legend>
    <c:plotVisOnly val="1"/>
    <c:dispBlanksAs val="gap"/>
    <c:showDLblsOverMax val="0"/>
  </c:chart>
  <c:txPr>
    <a:bodyPr/>
    <a:lstStyle/>
    <a:p>
      <a:pPr>
        <a:defRPr sz="1200"/>
      </a:pPr>
      <a:endParaRPr lang="nb-NO"/>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852247375328083"/>
          <c:y val="2.5330340788345455E-2"/>
          <c:w val="0.83341173101051969"/>
          <c:h val="0.88209020222824241"/>
        </c:manualLayout>
      </c:layout>
      <c:barChart>
        <c:barDir val="bar"/>
        <c:grouping val="stacked"/>
        <c:varyColors val="0"/>
        <c:ser>
          <c:idx val="0"/>
          <c:order val="0"/>
          <c:tx>
            <c:strRef>
              <c:f>'Ark1'!$B$1</c:f>
              <c:strCache>
                <c:ptCount val="1"/>
                <c:pt idx="0">
                  <c:v>Ja, en gang</c:v>
                </c:pt>
              </c:strCache>
            </c:strRef>
          </c:tx>
          <c:spPr>
            <a:solidFill>
              <a:srgbClr val="C00000"/>
            </a:solidFill>
            <a:ln>
              <a:noFill/>
            </a:ln>
          </c:spPr>
          <c:invertIfNegative val="0"/>
          <c:dLbls>
            <c:txPr>
              <a:bodyPr/>
              <a:lstStyle/>
              <a:p>
                <a:pPr>
                  <a:defRPr sz="1100" b="1">
                    <a:solidFill>
                      <a:schemeClr val="bg1"/>
                    </a:solidFill>
                  </a:defRPr>
                </a:pPr>
                <a:endParaRPr lang="nb-NO"/>
              </a:p>
            </c:txPr>
            <c:showLegendKey val="0"/>
            <c:showVal val="1"/>
            <c:showCatName val="0"/>
            <c:showSerName val="0"/>
            <c:showPercent val="0"/>
            <c:showBubbleSize val="0"/>
            <c:showLeaderLines val="0"/>
          </c:dLbls>
          <c:cat>
            <c:strRef>
              <c:f>'Ark1'!$A$2:$A$26</c:f>
              <c:strCache>
                <c:ptCount val="25"/>
                <c:pt idx="0">
                  <c:v>Total</c:v>
                </c:pt>
                <c:pt idx="2">
                  <c:v>Kvinne</c:v>
                </c:pt>
                <c:pt idx="3">
                  <c:v>Mann</c:v>
                </c:pt>
                <c:pt idx="5">
                  <c:v>SISOF</c:v>
                </c:pt>
                <c:pt idx="6">
                  <c:v>SiB</c:v>
                </c:pt>
                <c:pt idx="7">
                  <c:v>SiH</c:v>
                </c:pt>
                <c:pt idx="8">
                  <c:v>SiO</c:v>
                </c:pt>
                <c:pt idx="9">
                  <c:v>SiHa</c:v>
                </c:pt>
                <c:pt idx="10">
                  <c:v>SiNoT</c:v>
                </c:pt>
                <c:pt idx="11">
                  <c:v>samskipnaden</c:v>
                </c:pt>
                <c:pt idx="12">
                  <c:v>SiT</c:v>
                </c:pt>
                <c:pt idx="13">
                  <c:v>SiÅs</c:v>
                </c:pt>
                <c:pt idx="14">
                  <c:v>SSH</c:v>
                </c:pt>
                <c:pt idx="16">
                  <c:v>Rest SiB</c:v>
                </c:pt>
                <c:pt idx="17">
                  <c:v>UiB</c:v>
                </c:pt>
                <c:pt idx="18">
                  <c:v>UiO</c:v>
                </c:pt>
                <c:pt idx="19">
                  <c:v>HiB</c:v>
                </c:pt>
                <c:pt idx="20">
                  <c:v>HiOA</c:v>
                </c:pt>
                <c:pt idx="21">
                  <c:v>Rest SiO</c:v>
                </c:pt>
                <c:pt idx="22">
                  <c:v>HiST</c:v>
                </c:pt>
                <c:pt idx="23">
                  <c:v>Rest SiT</c:v>
                </c:pt>
                <c:pt idx="24">
                  <c:v>NTNU</c:v>
                </c:pt>
              </c:strCache>
            </c:strRef>
          </c:cat>
          <c:val>
            <c:numRef>
              <c:f>'Ark1'!$B$2:$B$26</c:f>
              <c:numCache>
                <c:formatCode>General</c:formatCode>
                <c:ptCount val="25"/>
                <c:pt idx="0" formatCode="0">
                  <c:v>20.619061599223013</c:v>
                </c:pt>
                <c:pt idx="2" formatCode="0">
                  <c:v>19.750586844296748</c:v>
                </c:pt>
                <c:pt idx="3" formatCode="0">
                  <c:v>21.851067091754363</c:v>
                </c:pt>
                <c:pt idx="5" formatCode="0">
                  <c:v>18.260000000000002</c:v>
                </c:pt>
                <c:pt idx="6" formatCode="0">
                  <c:v>18.32</c:v>
                </c:pt>
                <c:pt idx="7" formatCode="0">
                  <c:v>20.66</c:v>
                </c:pt>
                <c:pt idx="8" formatCode="0">
                  <c:v>20.77</c:v>
                </c:pt>
                <c:pt idx="9" formatCode="0">
                  <c:v>20.95</c:v>
                </c:pt>
                <c:pt idx="10" formatCode="0">
                  <c:v>19.36</c:v>
                </c:pt>
                <c:pt idx="11" formatCode="0">
                  <c:v>22.04</c:v>
                </c:pt>
                <c:pt idx="12" formatCode="0">
                  <c:v>21.03</c:v>
                </c:pt>
                <c:pt idx="13" formatCode="0">
                  <c:v>24.07</c:v>
                </c:pt>
                <c:pt idx="14" formatCode="0">
                  <c:v>28.25</c:v>
                </c:pt>
                <c:pt idx="16" formatCode="0">
                  <c:v>17.989999999999998</c:v>
                </c:pt>
                <c:pt idx="17" formatCode="0">
                  <c:v>18.25</c:v>
                </c:pt>
                <c:pt idx="18" formatCode="0">
                  <c:v>20.11</c:v>
                </c:pt>
                <c:pt idx="19" formatCode="0">
                  <c:v>18.739999999999998</c:v>
                </c:pt>
                <c:pt idx="20" formatCode="0">
                  <c:v>22.65</c:v>
                </c:pt>
                <c:pt idx="21" formatCode="0">
                  <c:v>19.850000000000001</c:v>
                </c:pt>
                <c:pt idx="22" formatCode="0">
                  <c:v>21.63</c:v>
                </c:pt>
                <c:pt idx="23" formatCode="0">
                  <c:v>23.63</c:v>
                </c:pt>
                <c:pt idx="24" formatCode="0">
                  <c:v>20.56</c:v>
                </c:pt>
              </c:numCache>
            </c:numRef>
          </c:val>
        </c:ser>
        <c:ser>
          <c:idx val="1"/>
          <c:order val="1"/>
          <c:tx>
            <c:strRef>
              <c:f>'Ark1'!$C$1</c:f>
              <c:strCache>
                <c:ptCount val="1"/>
                <c:pt idx="0">
                  <c:v>Ja, flere ganger</c:v>
                </c:pt>
              </c:strCache>
            </c:strRef>
          </c:tx>
          <c:spPr>
            <a:solidFill>
              <a:schemeClr val="accent2">
                <a:lumMod val="60000"/>
                <a:lumOff val="40000"/>
              </a:schemeClr>
            </a:solidFill>
            <a:ln>
              <a:noFill/>
            </a:ln>
          </c:spPr>
          <c:invertIfNegative val="0"/>
          <c:dLbls>
            <c:txPr>
              <a:bodyPr/>
              <a:lstStyle/>
              <a:p>
                <a:pPr>
                  <a:defRPr sz="1100" b="1">
                    <a:solidFill>
                      <a:schemeClr val="tx1"/>
                    </a:solidFill>
                  </a:defRPr>
                </a:pPr>
                <a:endParaRPr lang="nb-NO"/>
              </a:p>
            </c:txPr>
            <c:showLegendKey val="0"/>
            <c:showVal val="1"/>
            <c:showCatName val="0"/>
            <c:showSerName val="0"/>
            <c:showPercent val="0"/>
            <c:showBubbleSize val="0"/>
            <c:showLeaderLines val="0"/>
          </c:dLbls>
          <c:cat>
            <c:strRef>
              <c:f>'Ark1'!$A$2:$A$26</c:f>
              <c:strCache>
                <c:ptCount val="25"/>
                <c:pt idx="0">
                  <c:v>Total</c:v>
                </c:pt>
                <c:pt idx="2">
                  <c:v>Kvinne</c:v>
                </c:pt>
                <c:pt idx="3">
                  <c:v>Mann</c:v>
                </c:pt>
                <c:pt idx="5">
                  <c:v>SISOF</c:v>
                </c:pt>
                <c:pt idx="6">
                  <c:v>SiB</c:v>
                </c:pt>
                <c:pt idx="7">
                  <c:v>SiH</c:v>
                </c:pt>
                <c:pt idx="8">
                  <c:v>SiO</c:v>
                </c:pt>
                <c:pt idx="9">
                  <c:v>SiHa</c:v>
                </c:pt>
                <c:pt idx="10">
                  <c:v>SiNoT</c:v>
                </c:pt>
                <c:pt idx="11">
                  <c:v>samskipnaden</c:v>
                </c:pt>
                <c:pt idx="12">
                  <c:v>SiT</c:v>
                </c:pt>
                <c:pt idx="13">
                  <c:v>SiÅs</c:v>
                </c:pt>
                <c:pt idx="14">
                  <c:v>SSH</c:v>
                </c:pt>
                <c:pt idx="16">
                  <c:v>Rest SiB</c:v>
                </c:pt>
                <c:pt idx="17">
                  <c:v>UiB</c:v>
                </c:pt>
                <c:pt idx="18">
                  <c:v>UiO</c:v>
                </c:pt>
                <c:pt idx="19">
                  <c:v>HiB</c:v>
                </c:pt>
                <c:pt idx="20">
                  <c:v>HiOA</c:v>
                </c:pt>
                <c:pt idx="21">
                  <c:v>Rest SiO</c:v>
                </c:pt>
                <c:pt idx="22">
                  <c:v>HiST</c:v>
                </c:pt>
                <c:pt idx="23">
                  <c:v>Rest SiT</c:v>
                </c:pt>
                <c:pt idx="24">
                  <c:v>NTNU</c:v>
                </c:pt>
              </c:strCache>
            </c:strRef>
          </c:cat>
          <c:val>
            <c:numRef>
              <c:f>'Ark1'!$C$2:$C$26</c:f>
              <c:numCache>
                <c:formatCode>General</c:formatCode>
                <c:ptCount val="25"/>
                <c:pt idx="0" formatCode="0">
                  <c:v>15.417163290527633</c:v>
                </c:pt>
                <c:pt idx="2" formatCode="0">
                  <c:v>12.762734809607943</c:v>
                </c:pt>
                <c:pt idx="3" formatCode="0">
                  <c:v>19.182696427180534</c:v>
                </c:pt>
                <c:pt idx="5" formatCode="0">
                  <c:v>8.09</c:v>
                </c:pt>
                <c:pt idx="6" formatCode="0">
                  <c:v>11.98</c:v>
                </c:pt>
                <c:pt idx="7" formatCode="0">
                  <c:v>13.76</c:v>
                </c:pt>
                <c:pt idx="8" formatCode="0">
                  <c:v>13.71</c:v>
                </c:pt>
                <c:pt idx="9" formatCode="0">
                  <c:v>13.83</c:v>
                </c:pt>
                <c:pt idx="10" formatCode="0">
                  <c:v>15.48</c:v>
                </c:pt>
                <c:pt idx="11" formatCode="0">
                  <c:v>16.95</c:v>
                </c:pt>
                <c:pt idx="12" formatCode="0">
                  <c:v>21.07</c:v>
                </c:pt>
                <c:pt idx="13" formatCode="0">
                  <c:v>18.32</c:v>
                </c:pt>
                <c:pt idx="14" formatCode="0">
                  <c:v>18.71</c:v>
                </c:pt>
                <c:pt idx="16" formatCode="0">
                  <c:v>9.43</c:v>
                </c:pt>
                <c:pt idx="17" formatCode="0">
                  <c:v>11.69</c:v>
                </c:pt>
                <c:pt idx="18" formatCode="0">
                  <c:v>12.37</c:v>
                </c:pt>
                <c:pt idx="19" formatCode="0">
                  <c:v>14.77</c:v>
                </c:pt>
                <c:pt idx="20" formatCode="0">
                  <c:v>12.16</c:v>
                </c:pt>
                <c:pt idx="21" formatCode="0">
                  <c:v>17.850000000000001</c:v>
                </c:pt>
                <c:pt idx="22" formatCode="0">
                  <c:v>18.39</c:v>
                </c:pt>
                <c:pt idx="23" formatCode="0">
                  <c:v>18.5</c:v>
                </c:pt>
                <c:pt idx="24" formatCode="0">
                  <c:v>22.18</c:v>
                </c:pt>
              </c:numCache>
            </c:numRef>
          </c:val>
        </c:ser>
        <c:ser>
          <c:idx val="2"/>
          <c:order val="2"/>
          <c:tx>
            <c:strRef>
              <c:f>'Ark1'!$D$1</c:f>
              <c:strCache>
                <c:ptCount val="1"/>
                <c:pt idx="0">
                  <c:v>Nei, har aldri strøket</c:v>
                </c:pt>
              </c:strCache>
            </c:strRef>
          </c:tx>
          <c:spPr>
            <a:solidFill>
              <a:srgbClr val="00B050"/>
            </a:solidFill>
            <a:ln>
              <a:noFill/>
            </a:ln>
          </c:spPr>
          <c:invertIfNegative val="0"/>
          <c:dLbls>
            <c:txPr>
              <a:bodyPr/>
              <a:lstStyle/>
              <a:p>
                <a:pPr>
                  <a:defRPr sz="1100" b="1">
                    <a:solidFill>
                      <a:schemeClr val="bg1"/>
                    </a:solidFill>
                  </a:defRPr>
                </a:pPr>
                <a:endParaRPr lang="nb-NO"/>
              </a:p>
            </c:txPr>
            <c:showLegendKey val="0"/>
            <c:showVal val="1"/>
            <c:showCatName val="0"/>
            <c:showSerName val="0"/>
            <c:showPercent val="0"/>
            <c:showBubbleSize val="0"/>
            <c:showLeaderLines val="0"/>
          </c:dLbls>
          <c:cat>
            <c:strRef>
              <c:f>'Ark1'!$A$2:$A$26</c:f>
              <c:strCache>
                <c:ptCount val="25"/>
                <c:pt idx="0">
                  <c:v>Total</c:v>
                </c:pt>
                <c:pt idx="2">
                  <c:v>Kvinne</c:v>
                </c:pt>
                <c:pt idx="3">
                  <c:v>Mann</c:v>
                </c:pt>
                <c:pt idx="5">
                  <c:v>SISOF</c:v>
                </c:pt>
                <c:pt idx="6">
                  <c:v>SiB</c:v>
                </c:pt>
                <c:pt idx="7">
                  <c:v>SiH</c:v>
                </c:pt>
                <c:pt idx="8">
                  <c:v>SiO</c:v>
                </c:pt>
                <c:pt idx="9">
                  <c:v>SiHa</c:v>
                </c:pt>
                <c:pt idx="10">
                  <c:v>SiNoT</c:v>
                </c:pt>
                <c:pt idx="11">
                  <c:v>samskipnaden</c:v>
                </c:pt>
                <c:pt idx="12">
                  <c:v>SiT</c:v>
                </c:pt>
                <c:pt idx="13">
                  <c:v>SiÅs</c:v>
                </c:pt>
                <c:pt idx="14">
                  <c:v>SSH</c:v>
                </c:pt>
                <c:pt idx="16">
                  <c:v>Rest SiB</c:v>
                </c:pt>
                <c:pt idx="17">
                  <c:v>UiB</c:v>
                </c:pt>
                <c:pt idx="18">
                  <c:v>UiO</c:v>
                </c:pt>
                <c:pt idx="19">
                  <c:v>HiB</c:v>
                </c:pt>
                <c:pt idx="20">
                  <c:v>HiOA</c:v>
                </c:pt>
                <c:pt idx="21">
                  <c:v>Rest SiO</c:v>
                </c:pt>
                <c:pt idx="22">
                  <c:v>HiST</c:v>
                </c:pt>
                <c:pt idx="23">
                  <c:v>Rest SiT</c:v>
                </c:pt>
                <c:pt idx="24">
                  <c:v>NTNU</c:v>
                </c:pt>
              </c:strCache>
            </c:strRef>
          </c:cat>
          <c:val>
            <c:numRef>
              <c:f>'Ark1'!$D$2:$D$26</c:f>
              <c:numCache>
                <c:formatCode>General</c:formatCode>
                <c:ptCount val="25"/>
                <c:pt idx="0" formatCode="0">
                  <c:v>63.963775110247312</c:v>
                </c:pt>
                <c:pt idx="2" formatCode="0">
                  <c:v>67.486678346095232</c:v>
                </c:pt>
                <c:pt idx="3" formatCode="0">
                  <c:v>58.966236481065117</c:v>
                </c:pt>
                <c:pt idx="5" formatCode="0">
                  <c:v>73.650000000000006</c:v>
                </c:pt>
                <c:pt idx="6" formatCode="0">
                  <c:v>69.7</c:v>
                </c:pt>
                <c:pt idx="7" formatCode="0">
                  <c:v>65.58</c:v>
                </c:pt>
                <c:pt idx="8" formatCode="0">
                  <c:v>65.52</c:v>
                </c:pt>
                <c:pt idx="9" formatCode="0">
                  <c:v>65.22</c:v>
                </c:pt>
                <c:pt idx="10" formatCode="0">
                  <c:v>65.16</c:v>
                </c:pt>
                <c:pt idx="11" formatCode="0">
                  <c:v>61.01</c:v>
                </c:pt>
                <c:pt idx="12" formatCode="0">
                  <c:v>57.9</c:v>
                </c:pt>
                <c:pt idx="13" formatCode="0">
                  <c:v>57.61</c:v>
                </c:pt>
                <c:pt idx="14" formatCode="0">
                  <c:v>53.04</c:v>
                </c:pt>
                <c:pt idx="16" formatCode="0">
                  <c:v>72.58</c:v>
                </c:pt>
                <c:pt idx="17" formatCode="0">
                  <c:v>70.06</c:v>
                </c:pt>
                <c:pt idx="18" formatCode="0">
                  <c:v>67.52</c:v>
                </c:pt>
                <c:pt idx="19" formatCode="0">
                  <c:v>66.5</c:v>
                </c:pt>
                <c:pt idx="20" formatCode="0">
                  <c:v>65.19</c:v>
                </c:pt>
                <c:pt idx="21" formatCode="0">
                  <c:v>62.29</c:v>
                </c:pt>
                <c:pt idx="22" formatCode="0">
                  <c:v>59.98</c:v>
                </c:pt>
                <c:pt idx="23" formatCode="0">
                  <c:v>57.87</c:v>
                </c:pt>
                <c:pt idx="24" formatCode="0">
                  <c:v>57.27</c:v>
                </c:pt>
              </c:numCache>
            </c:numRef>
          </c:val>
        </c:ser>
        <c:dLbls>
          <c:showLegendKey val="0"/>
          <c:showVal val="0"/>
          <c:showCatName val="0"/>
          <c:showSerName val="0"/>
          <c:showPercent val="0"/>
          <c:showBubbleSize val="0"/>
        </c:dLbls>
        <c:gapWidth val="40"/>
        <c:overlap val="100"/>
        <c:axId val="76197248"/>
        <c:axId val="76223616"/>
      </c:barChart>
      <c:catAx>
        <c:axId val="76197248"/>
        <c:scaling>
          <c:orientation val="maxMin"/>
        </c:scaling>
        <c:delete val="0"/>
        <c:axPos val="l"/>
        <c:majorTickMark val="out"/>
        <c:minorTickMark val="none"/>
        <c:tickLblPos val="nextTo"/>
        <c:txPr>
          <a:bodyPr/>
          <a:lstStyle/>
          <a:p>
            <a:pPr>
              <a:defRPr sz="1200"/>
            </a:pPr>
            <a:endParaRPr lang="nb-NO"/>
          </a:p>
        </c:txPr>
        <c:crossAx val="76223616"/>
        <c:crosses val="autoZero"/>
        <c:auto val="1"/>
        <c:lblAlgn val="ctr"/>
        <c:lblOffset val="100"/>
        <c:noMultiLvlLbl val="0"/>
      </c:catAx>
      <c:valAx>
        <c:axId val="76223616"/>
        <c:scaling>
          <c:orientation val="minMax"/>
          <c:max val="100"/>
          <c:min val="0"/>
        </c:scaling>
        <c:delete val="1"/>
        <c:axPos val="t"/>
        <c:majorGridlines>
          <c:spPr>
            <a:ln>
              <a:solidFill>
                <a:schemeClr val="bg1">
                  <a:lumMod val="95000"/>
                </a:schemeClr>
              </a:solidFill>
            </a:ln>
          </c:spPr>
        </c:majorGridlines>
        <c:numFmt formatCode="0" sourceLinked="1"/>
        <c:majorTickMark val="out"/>
        <c:minorTickMark val="none"/>
        <c:tickLblPos val="none"/>
        <c:crossAx val="76197248"/>
        <c:crosses val="autoZero"/>
        <c:crossBetween val="between"/>
      </c:valAx>
    </c:plotArea>
    <c:legend>
      <c:legendPos val="r"/>
      <c:layout>
        <c:manualLayout>
          <c:xMode val="edge"/>
          <c:yMode val="edge"/>
          <c:x val="1.9466109270223794E-2"/>
          <c:y val="0.93602402439614973"/>
          <c:w val="0.96435322171134907"/>
          <c:h val="4.0769508516147773E-2"/>
        </c:manualLayout>
      </c:layout>
      <c:overlay val="0"/>
      <c:txPr>
        <a:bodyPr/>
        <a:lstStyle/>
        <a:p>
          <a:pPr>
            <a:defRPr sz="14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852247375328083"/>
          <c:y val="3.437500000000001E-2"/>
          <c:w val="0.82046719160104498"/>
          <c:h val="0.88696943029721842"/>
        </c:manualLayout>
      </c:layout>
      <c:barChart>
        <c:barDir val="bar"/>
        <c:grouping val="stacked"/>
        <c:varyColors val="0"/>
        <c:ser>
          <c:idx val="0"/>
          <c:order val="0"/>
          <c:tx>
            <c:strRef>
              <c:f>'Ark1'!$B$1</c:f>
              <c:strCache>
                <c:ptCount val="1"/>
                <c:pt idx="0">
                  <c:v>Ja, mye</c:v>
                </c:pt>
              </c:strCache>
            </c:strRef>
          </c:tx>
          <c:spPr>
            <a:solidFill>
              <a:srgbClr val="C00000"/>
            </a:solidFill>
            <a:ln>
              <a:noFill/>
            </a:ln>
          </c:spPr>
          <c:invertIfNegative val="0"/>
          <c:dLbls>
            <c:txPr>
              <a:bodyPr/>
              <a:lstStyle/>
              <a:p>
                <a:pPr>
                  <a:defRPr sz="1100" b="1">
                    <a:solidFill>
                      <a:schemeClr val="bg1"/>
                    </a:solidFill>
                  </a:defRPr>
                </a:pPr>
                <a:endParaRPr lang="nb-NO"/>
              </a:p>
            </c:txPr>
            <c:showLegendKey val="0"/>
            <c:showVal val="1"/>
            <c:showCatName val="0"/>
            <c:showSerName val="0"/>
            <c:showPercent val="0"/>
            <c:showBubbleSize val="0"/>
            <c:showLeaderLines val="0"/>
          </c:dLbls>
          <c:cat>
            <c:strRef>
              <c:f>'Ark1'!$A$2:$A$26</c:f>
              <c:strCache>
                <c:ptCount val="25"/>
                <c:pt idx="0">
                  <c:v>Total</c:v>
                </c:pt>
                <c:pt idx="2">
                  <c:v>Kvinne</c:v>
                </c:pt>
                <c:pt idx="3">
                  <c:v>Mann</c:v>
                </c:pt>
                <c:pt idx="5">
                  <c:v>SiHa</c:v>
                </c:pt>
                <c:pt idx="6">
                  <c:v>samskipnaden</c:v>
                </c:pt>
                <c:pt idx="7">
                  <c:v>SSH</c:v>
                </c:pt>
                <c:pt idx="8">
                  <c:v>SiNoT</c:v>
                </c:pt>
                <c:pt idx="9">
                  <c:v>SiO</c:v>
                </c:pt>
                <c:pt idx="10">
                  <c:v>SiH</c:v>
                </c:pt>
                <c:pt idx="11">
                  <c:v>SiB</c:v>
                </c:pt>
                <c:pt idx="12">
                  <c:v>SISOF</c:v>
                </c:pt>
                <c:pt idx="13">
                  <c:v>SiT</c:v>
                </c:pt>
                <c:pt idx="14">
                  <c:v>SiÅs</c:v>
                </c:pt>
                <c:pt idx="16">
                  <c:v>HiOA</c:v>
                </c:pt>
                <c:pt idx="17">
                  <c:v>HiST</c:v>
                </c:pt>
                <c:pt idx="18">
                  <c:v>HiB</c:v>
                </c:pt>
                <c:pt idx="19">
                  <c:v>UiO</c:v>
                </c:pt>
                <c:pt idx="20">
                  <c:v>UiB</c:v>
                </c:pt>
                <c:pt idx="21">
                  <c:v>Rest SiB</c:v>
                </c:pt>
                <c:pt idx="22">
                  <c:v>Rest SiO</c:v>
                </c:pt>
                <c:pt idx="23">
                  <c:v>Rest SiT</c:v>
                </c:pt>
                <c:pt idx="24">
                  <c:v>NTNU</c:v>
                </c:pt>
              </c:strCache>
            </c:strRef>
          </c:cat>
          <c:val>
            <c:numRef>
              <c:f>'Ark1'!$B$2:$B$26</c:f>
              <c:numCache>
                <c:formatCode>General</c:formatCode>
                <c:ptCount val="25"/>
                <c:pt idx="0" formatCode="0">
                  <c:v>12.7</c:v>
                </c:pt>
                <c:pt idx="2" formatCode="0">
                  <c:v>15.92</c:v>
                </c:pt>
                <c:pt idx="3" formatCode="0">
                  <c:v>8.1199999999999992</c:v>
                </c:pt>
                <c:pt idx="5" formatCode="0">
                  <c:v>21.04</c:v>
                </c:pt>
                <c:pt idx="6" formatCode="0">
                  <c:v>16.71</c:v>
                </c:pt>
                <c:pt idx="7" formatCode="0">
                  <c:v>14.59</c:v>
                </c:pt>
                <c:pt idx="8" formatCode="0">
                  <c:v>13.51</c:v>
                </c:pt>
                <c:pt idx="9" formatCode="0">
                  <c:v>13.48</c:v>
                </c:pt>
                <c:pt idx="10" formatCode="0">
                  <c:v>13.45</c:v>
                </c:pt>
                <c:pt idx="11" formatCode="0">
                  <c:v>12.99</c:v>
                </c:pt>
                <c:pt idx="12" formatCode="0">
                  <c:v>12.78</c:v>
                </c:pt>
                <c:pt idx="13" formatCode="0">
                  <c:v>9.64</c:v>
                </c:pt>
                <c:pt idx="14" formatCode="0">
                  <c:v>9.07</c:v>
                </c:pt>
                <c:pt idx="16" formatCode="0">
                  <c:v>17.48</c:v>
                </c:pt>
                <c:pt idx="17" formatCode="0">
                  <c:v>14.76</c:v>
                </c:pt>
                <c:pt idx="18" formatCode="0">
                  <c:v>14.57</c:v>
                </c:pt>
                <c:pt idx="19" formatCode="0">
                  <c:v>12.69</c:v>
                </c:pt>
                <c:pt idx="20" formatCode="0">
                  <c:v>12.61</c:v>
                </c:pt>
                <c:pt idx="21" formatCode="0">
                  <c:v>12.11</c:v>
                </c:pt>
                <c:pt idx="22" formatCode="0">
                  <c:v>10.44</c:v>
                </c:pt>
                <c:pt idx="23" formatCode="0">
                  <c:v>9.4</c:v>
                </c:pt>
                <c:pt idx="24" formatCode="0">
                  <c:v>8.11</c:v>
                </c:pt>
              </c:numCache>
            </c:numRef>
          </c:val>
        </c:ser>
        <c:ser>
          <c:idx val="1"/>
          <c:order val="1"/>
          <c:tx>
            <c:strRef>
              <c:f>'Ark1'!$C$1</c:f>
              <c:strCache>
                <c:ptCount val="1"/>
                <c:pt idx="0">
                  <c:v>Ja, litt</c:v>
                </c:pt>
              </c:strCache>
            </c:strRef>
          </c:tx>
          <c:spPr>
            <a:solidFill>
              <a:schemeClr val="accent2">
                <a:lumMod val="60000"/>
                <a:lumOff val="40000"/>
              </a:schemeClr>
            </a:solidFill>
            <a:ln>
              <a:noFill/>
            </a:ln>
          </c:spPr>
          <c:invertIfNegative val="0"/>
          <c:dLbls>
            <c:txPr>
              <a:bodyPr/>
              <a:lstStyle/>
              <a:p>
                <a:pPr>
                  <a:defRPr sz="1100" b="1">
                    <a:solidFill>
                      <a:schemeClr val="tx1"/>
                    </a:solidFill>
                  </a:defRPr>
                </a:pPr>
                <a:endParaRPr lang="nb-NO"/>
              </a:p>
            </c:txPr>
            <c:showLegendKey val="0"/>
            <c:showVal val="1"/>
            <c:showCatName val="0"/>
            <c:showSerName val="0"/>
            <c:showPercent val="0"/>
            <c:showBubbleSize val="0"/>
            <c:showLeaderLines val="0"/>
          </c:dLbls>
          <c:cat>
            <c:strRef>
              <c:f>'Ark1'!$A$2:$A$26</c:f>
              <c:strCache>
                <c:ptCount val="25"/>
                <c:pt idx="0">
                  <c:v>Total</c:v>
                </c:pt>
                <c:pt idx="2">
                  <c:v>Kvinne</c:v>
                </c:pt>
                <c:pt idx="3">
                  <c:v>Mann</c:v>
                </c:pt>
                <c:pt idx="5">
                  <c:v>SiHa</c:v>
                </c:pt>
                <c:pt idx="6">
                  <c:v>samskipnaden</c:v>
                </c:pt>
                <c:pt idx="7">
                  <c:v>SSH</c:v>
                </c:pt>
                <c:pt idx="8">
                  <c:v>SiNoT</c:v>
                </c:pt>
                <c:pt idx="9">
                  <c:v>SiO</c:v>
                </c:pt>
                <c:pt idx="10">
                  <c:v>SiH</c:v>
                </c:pt>
                <c:pt idx="11">
                  <c:v>SiB</c:v>
                </c:pt>
                <c:pt idx="12">
                  <c:v>SISOF</c:v>
                </c:pt>
                <c:pt idx="13">
                  <c:v>SiT</c:v>
                </c:pt>
                <c:pt idx="14">
                  <c:v>SiÅs</c:v>
                </c:pt>
                <c:pt idx="16">
                  <c:v>HiOA</c:v>
                </c:pt>
                <c:pt idx="17">
                  <c:v>HiST</c:v>
                </c:pt>
                <c:pt idx="18">
                  <c:v>HiB</c:v>
                </c:pt>
                <c:pt idx="19">
                  <c:v>UiO</c:v>
                </c:pt>
                <c:pt idx="20">
                  <c:v>UiB</c:v>
                </c:pt>
                <c:pt idx="21">
                  <c:v>Rest SiB</c:v>
                </c:pt>
                <c:pt idx="22">
                  <c:v>Rest SiO</c:v>
                </c:pt>
                <c:pt idx="23">
                  <c:v>Rest SiT</c:v>
                </c:pt>
                <c:pt idx="24">
                  <c:v>NTNU</c:v>
                </c:pt>
              </c:strCache>
            </c:strRef>
          </c:cat>
          <c:val>
            <c:numRef>
              <c:f>'Ark1'!$C$2:$C$26</c:f>
              <c:numCache>
                <c:formatCode>General</c:formatCode>
                <c:ptCount val="25"/>
                <c:pt idx="0" formatCode="0">
                  <c:v>25.21</c:v>
                </c:pt>
                <c:pt idx="2" formatCode="0">
                  <c:v>28.86</c:v>
                </c:pt>
                <c:pt idx="3" formatCode="0">
                  <c:v>20.02</c:v>
                </c:pt>
                <c:pt idx="5" formatCode="0">
                  <c:v>30.41</c:v>
                </c:pt>
                <c:pt idx="6" formatCode="0">
                  <c:v>25.5</c:v>
                </c:pt>
                <c:pt idx="7" formatCode="0">
                  <c:v>28.31</c:v>
                </c:pt>
                <c:pt idx="8" formatCode="0">
                  <c:v>26.26</c:v>
                </c:pt>
                <c:pt idx="9" formatCode="0">
                  <c:v>26.79</c:v>
                </c:pt>
                <c:pt idx="10" formatCode="0">
                  <c:v>27.53</c:v>
                </c:pt>
                <c:pt idx="11" formatCode="0">
                  <c:v>26.11</c:v>
                </c:pt>
                <c:pt idx="12" formatCode="0">
                  <c:v>26.87</c:v>
                </c:pt>
                <c:pt idx="13" formatCode="0">
                  <c:v>21.33</c:v>
                </c:pt>
                <c:pt idx="14" formatCode="0">
                  <c:v>19.82</c:v>
                </c:pt>
                <c:pt idx="16" formatCode="0">
                  <c:v>27.99</c:v>
                </c:pt>
                <c:pt idx="17" formatCode="0">
                  <c:v>21.97</c:v>
                </c:pt>
                <c:pt idx="18" formatCode="0">
                  <c:v>29.51</c:v>
                </c:pt>
                <c:pt idx="19" formatCode="0">
                  <c:v>28.37</c:v>
                </c:pt>
                <c:pt idx="20" formatCode="0">
                  <c:v>25.81</c:v>
                </c:pt>
                <c:pt idx="21" formatCode="0">
                  <c:v>22.85</c:v>
                </c:pt>
                <c:pt idx="22" formatCode="0">
                  <c:v>22.63</c:v>
                </c:pt>
                <c:pt idx="23" formatCode="0">
                  <c:v>27.94</c:v>
                </c:pt>
                <c:pt idx="24" formatCode="0">
                  <c:v>20.39</c:v>
                </c:pt>
              </c:numCache>
            </c:numRef>
          </c:val>
        </c:ser>
        <c:ser>
          <c:idx val="2"/>
          <c:order val="2"/>
          <c:tx>
            <c:strRef>
              <c:f>'Ark1'!$D$1</c:f>
              <c:strCache>
                <c:ptCount val="1"/>
                <c:pt idx="0">
                  <c:v>Av og til</c:v>
                </c:pt>
              </c:strCache>
            </c:strRef>
          </c:tx>
          <c:spPr>
            <a:solidFill>
              <a:srgbClr val="92D050"/>
            </a:solidFill>
            <a:ln>
              <a:noFill/>
            </a:ln>
          </c:spPr>
          <c:invertIfNegative val="0"/>
          <c:dLbls>
            <c:txPr>
              <a:bodyPr/>
              <a:lstStyle/>
              <a:p>
                <a:pPr>
                  <a:defRPr sz="1100" b="1">
                    <a:solidFill>
                      <a:schemeClr val="tx1"/>
                    </a:solidFill>
                  </a:defRPr>
                </a:pPr>
                <a:endParaRPr lang="nb-NO"/>
              </a:p>
            </c:txPr>
            <c:showLegendKey val="0"/>
            <c:showVal val="1"/>
            <c:showCatName val="0"/>
            <c:showSerName val="0"/>
            <c:showPercent val="0"/>
            <c:showBubbleSize val="0"/>
            <c:showLeaderLines val="0"/>
          </c:dLbls>
          <c:cat>
            <c:strRef>
              <c:f>'Ark1'!$A$2:$A$26</c:f>
              <c:strCache>
                <c:ptCount val="25"/>
                <c:pt idx="0">
                  <c:v>Total</c:v>
                </c:pt>
                <c:pt idx="2">
                  <c:v>Kvinne</c:v>
                </c:pt>
                <c:pt idx="3">
                  <c:v>Mann</c:v>
                </c:pt>
                <c:pt idx="5">
                  <c:v>SiHa</c:v>
                </c:pt>
                <c:pt idx="6">
                  <c:v>samskipnaden</c:v>
                </c:pt>
                <c:pt idx="7">
                  <c:v>SSH</c:v>
                </c:pt>
                <c:pt idx="8">
                  <c:v>SiNoT</c:v>
                </c:pt>
                <c:pt idx="9">
                  <c:v>SiO</c:v>
                </c:pt>
                <c:pt idx="10">
                  <c:v>SiH</c:v>
                </c:pt>
                <c:pt idx="11">
                  <c:v>SiB</c:v>
                </c:pt>
                <c:pt idx="12">
                  <c:v>SISOF</c:v>
                </c:pt>
                <c:pt idx="13">
                  <c:v>SiT</c:v>
                </c:pt>
                <c:pt idx="14">
                  <c:v>SiÅs</c:v>
                </c:pt>
                <c:pt idx="16">
                  <c:v>HiOA</c:v>
                </c:pt>
                <c:pt idx="17">
                  <c:v>HiST</c:v>
                </c:pt>
                <c:pt idx="18">
                  <c:v>HiB</c:v>
                </c:pt>
                <c:pt idx="19">
                  <c:v>UiO</c:v>
                </c:pt>
                <c:pt idx="20">
                  <c:v>UiB</c:v>
                </c:pt>
                <c:pt idx="21">
                  <c:v>Rest SiB</c:v>
                </c:pt>
                <c:pt idx="22">
                  <c:v>Rest SiO</c:v>
                </c:pt>
                <c:pt idx="23">
                  <c:v>Rest SiT</c:v>
                </c:pt>
                <c:pt idx="24">
                  <c:v>NTNU</c:v>
                </c:pt>
              </c:strCache>
            </c:strRef>
          </c:cat>
          <c:val>
            <c:numRef>
              <c:f>'Ark1'!$D$2:$D$26</c:f>
              <c:numCache>
                <c:formatCode>General</c:formatCode>
                <c:ptCount val="25"/>
                <c:pt idx="0" formatCode="0">
                  <c:v>30.89</c:v>
                </c:pt>
                <c:pt idx="2" formatCode="0">
                  <c:v>30.98</c:v>
                </c:pt>
                <c:pt idx="3" formatCode="0">
                  <c:v>30.76</c:v>
                </c:pt>
                <c:pt idx="5" formatCode="0">
                  <c:v>27.14</c:v>
                </c:pt>
                <c:pt idx="6" formatCode="0">
                  <c:v>28.87</c:v>
                </c:pt>
                <c:pt idx="7" formatCode="0">
                  <c:v>28.88</c:v>
                </c:pt>
                <c:pt idx="8" formatCode="0">
                  <c:v>32.549999999999997</c:v>
                </c:pt>
                <c:pt idx="9" formatCode="0">
                  <c:v>30.53</c:v>
                </c:pt>
                <c:pt idx="10" formatCode="0">
                  <c:v>31.57</c:v>
                </c:pt>
                <c:pt idx="11" formatCode="0">
                  <c:v>31.39</c:v>
                </c:pt>
                <c:pt idx="12" formatCode="0">
                  <c:v>33.36</c:v>
                </c:pt>
                <c:pt idx="13" formatCode="0">
                  <c:v>31.26</c:v>
                </c:pt>
                <c:pt idx="14" formatCode="0">
                  <c:v>32.72</c:v>
                </c:pt>
                <c:pt idx="16" formatCode="0">
                  <c:v>30.32</c:v>
                </c:pt>
                <c:pt idx="17" formatCode="0">
                  <c:v>29.29</c:v>
                </c:pt>
                <c:pt idx="18" formatCode="0">
                  <c:v>32.270000000000003</c:v>
                </c:pt>
                <c:pt idx="19" formatCode="0">
                  <c:v>29.89</c:v>
                </c:pt>
                <c:pt idx="20" formatCode="0">
                  <c:v>30.79</c:v>
                </c:pt>
                <c:pt idx="21" formatCode="0">
                  <c:v>31.89</c:v>
                </c:pt>
                <c:pt idx="22" formatCode="0">
                  <c:v>31.9</c:v>
                </c:pt>
                <c:pt idx="23" formatCode="0">
                  <c:v>27.26</c:v>
                </c:pt>
                <c:pt idx="24" formatCode="0">
                  <c:v>32.31</c:v>
                </c:pt>
              </c:numCache>
            </c:numRef>
          </c:val>
        </c:ser>
        <c:ser>
          <c:idx val="3"/>
          <c:order val="3"/>
          <c:tx>
            <c:strRef>
              <c:f>'Ark1'!$E$1</c:f>
              <c:strCache>
                <c:ptCount val="1"/>
                <c:pt idx="0">
                  <c:v>Nei</c:v>
                </c:pt>
              </c:strCache>
            </c:strRef>
          </c:tx>
          <c:spPr>
            <a:solidFill>
              <a:srgbClr val="00B050"/>
            </a:solidFill>
          </c:spPr>
          <c:invertIfNegative val="0"/>
          <c:dLbls>
            <c:txPr>
              <a:bodyPr/>
              <a:lstStyle/>
              <a:p>
                <a:pPr>
                  <a:defRPr sz="1100" b="1">
                    <a:solidFill>
                      <a:schemeClr val="bg1"/>
                    </a:solidFill>
                  </a:defRPr>
                </a:pPr>
                <a:endParaRPr lang="nb-NO"/>
              </a:p>
            </c:txPr>
            <c:showLegendKey val="0"/>
            <c:showVal val="1"/>
            <c:showCatName val="0"/>
            <c:showSerName val="0"/>
            <c:showPercent val="0"/>
            <c:showBubbleSize val="0"/>
            <c:showLeaderLines val="0"/>
          </c:dLbls>
          <c:cat>
            <c:strRef>
              <c:f>'Ark1'!$A$2:$A$26</c:f>
              <c:strCache>
                <c:ptCount val="25"/>
                <c:pt idx="0">
                  <c:v>Total</c:v>
                </c:pt>
                <c:pt idx="2">
                  <c:v>Kvinne</c:v>
                </c:pt>
                <c:pt idx="3">
                  <c:v>Mann</c:v>
                </c:pt>
                <c:pt idx="5">
                  <c:v>SiHa</c:v>
                </c:pt>
                <c:pt idx="6">
                  <c:v>samskipnaden</c:v>
                </c:pt>
                <c:pt idx="7">
                  <c:v>SSH</c:v>
                </c:pt>
                <c:pt idx="8">
                  <c:v>SiNoT</c:v>
                </c:pt>
                <c:pt idx="9">
                  <c:v>SiO</c:v>
                </c:pt>
                <c:pt idx="10">
                  <c:v>SiH</c:v>
                </c:pt>
                <c:pt idx="11">
                  <c:v>SiB</c:v>
                </c:pt>
                <c:pt idx="12">
                  <c:v>SISOF</c:v>
                </c:pt>
                <c:pt idx="13">
                  <c:v>SiT</c:v>
                </c:pt>
                <c:pt idx="14">
                  <c:v>SiÅs</c:v>
                </c:pt>
                <c:pt idx="16">
                  <c:v>HiOA</c:v>
                </c:pt>
                <c:pt idx="17">
                  <c:v>HiST</c:v>
                </c:pt>
                <c:pt idx="18">
                  <c:v>HiB</c:v>
                </c:pt>
                <c:pt idx="19">
                  <c:v>UiO</c:v>
                </c:pt>
                <c:pt idx="20">
                  <c:v>UiB</c:v>
                </c:pt>
                <c:pt idx="21">
                  <c:v>Rest SiB</c:v>
                </c:pt>
                <c:pt idx="22">
                  <c:v>Rest SiO</c:v>
                </c:pt>
                <c:pt idx="23">
                  <c:v>Rest SiT</c:v>
                </c:pt>
                <c:pt idx="24">
                  <c:v>NTNU</c:v>
                </c:pt>
              </c:strCache>
            </c:strRef>
          </c:cat>
          <c:val>
            <c:numRef>
              <c:f>'Ark1'!$E$2:$E$26</c:f>
              <c:numCache>
                <c:formatCode>General</c:formatCode>
                <c:ptCount val="25"/>
                <c:pt idx="0" formatCode="0">
                  <c:v>31.21</c:v>
                </c:pt>
                <c:pt idx="2" formatCode="0">
                  <c:v>24.25</c:v>
                </c:pt>
                <c:pt idx="3" formatCode="0">
                  <c:v>41.1</c:v>
                </c:pt>
                <c:pt idx="5" formatCode="0">
                  <c:v>21.41</c:v>
                </c:pt>
                <c:pt idx="6" formatCode="0">
                  <c:v>28.92</c:v>
                </c:pt>
                <c:pt idx="7" formatCode="0">
                  <c:v>28.22</c:v>
                </c:pt>
                <c:pt idx="8" formatCode="0">
                  <c:v>27.69</c:v>
                </c:pt>
                <c:pt idx="9" formatCode="0">
                  <c:v>29.2</c:v>
                </c:pt>
                <c:pt idx="10" formatCode="0">
                  <c:v>27.45</c:v>
                </c:pt>
                <c:pt idx="11" formatCode="0">
                  <c:v>29.52</c:v>
                </c:pt>
                <c:pt idx="12" formatCode="0">
                  <c:v>26.99</c:v>
                </c:pt>
                <c:pt idx="13" formatCode="0">
                  <c:v>37.770000000000003</c:v>
                </c:pt>
                <c:pt idx="14" formatCode="0">
                  <c:v>38.39</c:v>
                </c:pt>
                <c:pt idx="16" formatCode="0">
                  <c:v>24.21</c:v>
                </c:pt>
                <c:pt idx="17" formatCode="0">
                  <c:v>33.99</c:v>
                </c:pt>
                <c:pt idx="18" formatCode="0">
                  <c:v>23.65</c:v>
                </c:pt>
                <c:pt idx="19" formatCode="0">
                  <c:v>29.05</c:v>
                </c:pt>
                <c:pt idx="20" formatCode="0">
                  <c:v>30.79</c:v>
                </c:pt>
                <c:pt idx="21" formatCode="0">
                  <c:v>33.15</c:v>
                </c:pt>
                <c:pt idx="22" formatCode="0">
                  <c:v>35.04</c:v>
                </c:pt>
                <c:pt idx="23" formatCode="0">
                  <c:v>35.4</c:v>
                </c:pt>
                <c:pt idx="24" formatCode="0">
                  <c:v>39.18</c:v>
                </c:pt>
              </c:numCache>
            </c:numRef>
          </c:val>
        </c:ser>
        <c:dLbls>
          <c:showLegendKey val="0"/>
          <c:showVal val="0"/>
          <c:showCatName val="0"/>
          <c:showSerName val="0"/>
          <c:showPercent val="0"/>
          <c:showBubbleSize val="0"/>
        </c:dLbls>
        <c:gapWidth val="40"/>
        <c:overlap val="100"/>
        <c:axId val="76298496"/>
        <c:axId val="76316672"/>
      </c:barChart>
      <c:catAx>
        <c:axId val="76298496"/>
        <c:scaling>
          <c:orientation val="maxMin"/>
        </c:scaling>
        <c:delete val="0"/>
        <c:axPos val="l"/>
        <c:majorTickMark val="out"/>
        <c:minorTickMark val="none"/>
        <c:tickLblPos val="nextTo"/>
        <c:txPr>
          <a:bodyPr/>
          <a:lstStyle/>
          <a:p>
            <a:pPr>
              <a:defRPr sz="1200"/>
            </a:pPr>
            <a:endParaRPr lang="nb-NO"/>
          </a:p>
        </c:txPr>
        <c:crossAx val="76316672"/>
        <c:crosses val="autoZero"/>
        <c:auto val="1"/>
        <c:lblAlgn val="ctr"/>
        <c:lblOffset val="100"/>
        <c:noMultiLvlLbl val="0"/>
      </c:catAx>
      <c:valAx>
        <c:axId val="76316672"/>
        <c:scaling>
          <c:orientation val="minMax"/>
          <c:max val="100"/>
          <c:min val="0"/>
        </c:scaling>
        <c:delete val="1"/>
        <c:axPos val="t"/>
        <c:majorGridlines>
          <c:spPr>
            <a:ln>
              <a:solidFill>
                <a:schemeClr val="bg1">
                  <a:lumMod val="95000"/>
                </a:schemeClr>
              </a:solidFill>
            </a:ln>
          </c:spPr>
        </c:majorGridlines>
        <c:numFmt formatCode="0" sourceLinked="1"/>
        <c:majorTickMark val="out"/>
        <c:minorTickMark val="none"/>
        <c:tickLblPos val="none"/>
        <c:crossAx val="76298496"/>
        <c:crosses val="autoZero"/>
        <c:crossBetween val="between"/>
      </c:valAx>
    </c:plotArea>
    <c:legend>
      <c:legendPos val="r"/>
      <c:layout>
        <c:manualLayout>
          <c:xMode val="edge"/>
          <c:yMode val="edge"/>
          <c:x val="0.18289086635633758"/>
          <c:y val="0.92049348318023139"/>
          <c:w val="0.78028231317825048"/>
          <c:h val="7.9506516819768558E-2"/>
        </c:manualLayout>
      </c:layout>
      <c:overlay val="0"/>
      <c:txPr>
        <a:bodyPr/>
        <a:lstStyle/>
        <a:p>
          <a:pPr>
            <a:defRPr sz="14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852247375328083"/>
          <c:y val="3.437500000000001E-2"/>
          <c:w val="0.82046719160104498"/>
          <c:h val="0.88696943029721842"/>
        </c:manualLayout>
      </c:layout>
      <c:barChart>
        <c:barDir val="bar"/>
        <c:grouping val="stacked"/>
        <c:varyColors val="0"/>
        <c:ser>
          <c:idx val="0"/>
          <c:order val="0"/>
          <c:tx>
            <c:strRef>
              <c:f>'Ark1'!$B$1</c:f>
              <c:strCache>
                <c:ptCount val="1"/>
                <c:pt idx="0">
                  <c:v>Ja, mye</c:v>
                </c:pt>
              </c:strCache>
            </c:strRef>
          </c:tx>
          <c:spPr>
            <a:solidFill>
              <a:srgbClr val="C00000"/>
            </a:solidFill>
            <a:ln>
              <a:noFill/>
            </a:ln>
          </c:spPr>
          <c:invertIfNegative val="0"/>
          <c:dLbls>
            <c:txPr>
              <a:bodyPr/>
              <a:lstStyle/>
              <a:p>
                <a:pPr>
                  <a:defRPr sz="1100" b="1">
                    <a:solidFill>
                      <a:schemeClr val="bg1"/>
                    </a:solidFill>
                  </a:defRPr>
                </a:pPr>
                <a:endParaRPr lang="nb-NO"/>
              </a:p>
            </c:txPr>
            <c:showLegendKey val="0"/>
            <c:showVal val="1"/>
            <c:showCatName val="0"/>
            <c:showSerName val="0"/>
            <c:showPercent val="0"/>
            <c:showBubbleSize val="0"/>
            <c:showLeaderLines val="0"/>
          </c:dLbls>
          <c:cat>
            <c:strRef>
              <c:f>'Ark1'!$A$2:$A$26</c:f>
              <c:strCache>
                <c:ptCount val="25"/>
                <c:pt idx="0">
                  <c:v>Total</c:v>
                </c:pt>
                <c:pt idx="2">
                  <c:v>Kvinne</c:v>
                </c:pt>
                <c:pt idx="3">
                  <c:v>Mann</c:v>
                </c:pt>
                <c:pt idx="5">
                  <c:v>SiHa</c:v>
                </c:pt>
                <c:pt idx="6">
                  <c:v>SiH</c:v>
                </c:pt>
                <c:pt idx="7">
                  <c:v>SiNoT</c:v>
                </c:pt>
                <c:pt idx="8">
                  <c:v>SiÅs</c:v>
                </c:pt>
                <c:pt idx="9">
                  <c:v>SISOF</c:v>
                </c:pt>
                <c:pt idx="10">
                  <c:v>SSH</c:v>
                </c:pt>
                <c:pt idx="11">
                  <c:v>SiO</c:v>
                </c:pt>
                <c:pt idx="12">
                  <c:v>samskipnaden</c:v>
                </c:pt>
                <c:pt idx="13">
                  <c:v>SiB</c:v>
                </c:pt>
                <c:pt idx="14">
                  <c:v>SiT</c:v>
                </c:pt>
                <c:pt idx="16">
                  <c:v>HiST</c:v>
                </c:pt>
                <c:pt idx="17">
                  <c:v>HiOA</c:v>
                </c:pt>
                <c:pt idx="18">
                  <c:v>UiO</c:v>
                </c:pt>
                <c:pt idx="19">
                  <c:v>UiB</c:v>
                </c:pt>
                <c:pt idx="20">
                  <c:v>HiB</c:v>
                </c:pt>
                <c:pt idx="21">
                  <c:v>Rest SiB</c:v>
                </c:pt>
                <c:pt idx="22">
                  <c:v>Rest SiT</c:v>
                </c:pt>
                <c:pt idx="23">
                  <c:v>Rest SiO</c:v>
                </c:pt>
                <c:pt idx="24">
                  <c:v>NTNU</c:v>
                </c:pt>
              </c:strCache>
            </c:strRef>
          </c:cat>
          <c:val>
            <c:numRef>
              <c:f>'Ark1'!$B$2:$B$26</c:f>
              <c:numCache>
                <c:formatCode>General</c:formatCode>
                <c:ptCount val="25"/>
                <c:pt idx="0" formatCode="0">
                  <c:v>17.5</c:v>
                </c:pt>
                <c:pt idx="2" formatCode="0">
                  <c:v>22.44</c:v>
                </c:pt>
                <c:pt idx="3" formatCode="0">
                  <c:v>10.51</c:v>
                </c:pt>
                <c:pt idx="5" formatCode="0">
                  <c:v>31.06</c:v>
                </c:pt>
                <c:pt idx="6" formatCode="0">
                  <c:v>21.08</c:v>
                </c:pt>
                <c:pt idx="7" formatCode="0">
                  <c:v>20.95</c:v>
                </c:pt>
                <c:pt idx="8" formatCode="0">
                  <c:v>20.12</c:v>
                </c:pt>
                <c:pt idx="9" formatCode="0">
                  <c:v>19.399999999999999</c:v>
                </c:pt>
                <c:pt idx="10" formatCode="0">
                  <c:v>18.239999999999998</c:v>
                </c:pt>
                <c:pt idx="11" formatCode="0">
                  <c:v>17.899999999999999</c:v>
                </c:pt>
                <c:pt idx="12" formatCode="0">
                  <c:v>17.600000000000001</c:v>
                </c:pt>
                <c:pt idx="13" formatCode="0">
                  <c:v>16.760000000000002</c:v>
                </c:pt>
                <c:pt idx="14" formatCode="0">
                  <c:v>15.35</c:v>
                </c:pt>
                <c:pt idx="16" formatCode="0">
                  <c:v>22.33</c:v>
                </c:pt>
                <c:pt idx="17" formatCode="0">
                  <c:v>21.78</c:v>
                </c:pt>
                <c:pt idx="18" formatCode="0">
                  <c:v>17.809999999999999</c:v>
                </c:pt>
                <c:pt idx="19" formatCode="0">
                  <c:v>16.98</c:v>
                </c:pt>
                <c:pt idx="20" formatCode="0">
                  <c:v>16.690000000000001</c:v>
                </c:pt>
                <c:pt idx="21" formatCode="0">
                  <c:v>16.27</c:v>
                </c:pt>
                <c:pt idx="22" formatCode="0">
                  <c:v>15.34</c:v>
                </c:pt>
                <c:pt idx="23" formatCode="0">
                  <c:v>13.72</c:v>
                </c:pt>
                <c:pt idx="24" formatCode="0">
                  <c:v>13.24</c:v>
                </c:pt>
              </c:numCache>
            </c:numRef>
          </c:val>
        </c:ser>
        <c:ser>
          <c:idx val="1"/>
          <c:order val="1"/>
          <c:tx>
            <c:strRef>
              <c:f>'Ark1'!$C$1</c:f>
              <c:strCache>
                <c:ptCount val="1"/>
                <c:pt idx="0">
                  <c:v>Ja, litt</c:v>
                </c:pt>
              </c:strCache>
            </c:strRef>
          </c:tx>
          <c:spPr>
            <a:solidFill>
              <a:schemeClr val="accent2">
                <a:lumMod val="60000"/>
                <a:lumOff val="40000"/>
              </a:schemeClr>
            </a:solidFill>
            <a:ln>
              <a:noFill/>
            </a:ln>
          </c:spPr>
          <c:invertIfNegative val="0"/>
          <c:dLbls>
            <c:txPr>
              <a:bodyPr/>
              <a:lstStyle/>
              <a:p>
                <a:pPr>
                  <a:defRPr sz="1100" b="1">
                    <a:solidFill>
                      <a:schemeClr val="tx1"/>
                    </a:solidFill>
                  </a:defRPr>
                </a:pPr>
                <a:endParaRPr lang="nb-NO"/>
              </a:p>
            </c:txPr>
            <c:showLegendKey val="0"/>
            <c:showVal val="1"/>
            <c:showCatName val="0"/>
            <c:showSerName val="0"/>
            <c:showPercent val="0"/>
            <c:showBubbleSize val="0"/>
            <c:showLeaderLines val="0"/>
          </c:dLbls>
          <c:cat>
            <c:strRef>
              <c:f>'Ark1'!$A$2:$A$26</c:f>
              <c:strCache>
                <c:ptCount val="25"/>
                <c:pt idx="0">
                  <c:v>Total</c:v>
                </c:pt>
                <c:pt idx="2">
                  <c:v>Kvinne</c:v>
                </c:pt>
                <c:pt idx="3">
                  <c:v>Mann</c:v>
                </c:pt>
                <c:pt idx="5">
                  <c:v>SiHa</c:v>
                </c:pt>
                <c:pt idx="6">
                  <c:v>SiH</c:v>
                </c:pt>
                <c:pt idx="7">
                  <c:v>SiNoT</c:v>
                </c:pt>
                <c:pt idx="8">
                  <c:v>SiÅs</c:v>
                </c:pt>
                <c:pt idx="9">
                  <c:v>SISOF</c:v>
                </c:pt>
                <c:pt idx="10">
                  <c:v>SSH</c:v>
                </c:pt>
                <c:pt idx="11">
                  <c:v>SiO</c:v>
                </c:pt>
                <c:pt idx="12">
                  <c:v>samskipnaden</c:v>
                </c:pt>
                <c:pt idx="13">
                  <c:v>SiB</c:v>
                </c:pt>
                <c:pt idx="14">
                  <c:v>SiT</c:v>
                </c:pt>
                <c:pt idx="16">
                  <c:v>HiST</c:v>
                </c:pt>
                <c:pt idx="17">
                  <c:v>HiOA</c:v>
                </c:pt>
                <c:pt idx="18">
                  <c:v>UiO</c:v>
                </c:pt>
                <c:pt idx="19">
                  <c:v>UiB</c:v>
                </c:pt>
                <c:pt idx="20">
                  <c:v>HiB</c:v>
                </c:pt>
                <c:pt idx="21">
                  <c:v>Rest SiB</c:v>
                </c:pt>
                <c:pt idx="22">
                  <c:v>Rest SiT</c:v>
                </c:pt>
                <c:pt idx="23">
                  <c:v>Rest SiO</c:v>
                </c:pt>
                <c:pt idx="24">
                  <c:v>NTNU</c:v>
                </c:pt>
              </c:strCache>
            </c:strRef>
          </c:cat>
          <c:val>
            <c:numRef>
              <c:f>'Ark1'!$C$2:$C$26</c:f>
              <c:numCache>
                <c:formatCode>General</c:formatCode>
                <c:ptCount val="25"/>
                <c:pt idx="0" formatCode="0">
                  <c:v>22.98</c:v>
                </c:pt>
                <c:pt idx="2" formatCode="0">
                  <c:v>24.74</c:v>
                </c:pt>
                <c:pt idx="3" formatCode="0">
                  <c:v>20.49</c:v>
                </c:pt>
                <c:pt idx="5" formatCode="0">
                  <c:v>20.059999999999999</c:v>
                </c:pt>
                <c:pt idx="6" formatCode="0">
                  <c:v>24.72</c:v>
                </c:pt>
                <c:pt idx="7" formatCode="0">
                  <c:v>22.21</c:v>
                </c:pt>
                <c:pt idx="8" formatCode="0">
                  <c:v>22.5</c:v>
                </c:pt>
                <c:pt idx="9" formatCode="0">
                  <c:v>23.06</c:v>
                </c:pt>
                <c:pt idx="10" formatCode="0">
                  <c:v>22.81</c:v>
                </c:pt>
                <c:pt idx="11" formatCode="0">
                  <c:v>22.77</c:v>
                </c:pt>
                <c:pt idx="12" formatCode="0">
                  <c:v>23.11</c:v>
                </c:pt>
                <c:pt idx="13" formatCode="0">
                  <c:v>23.71</c:v>
                </c:pt>
                <c:pt idx="14" formatCode="0">
                  <c:v>22.66</c:v>
                </c:pt>
                <c:pt idx="16" formatCode="0">
                  <c:v>25.42</c:v>
                </c:pt>
                <c:pt idx="17" formatCode="0">
                  <c:v>21.46</c:v>
                </c:pt>
                <c:pt idx="18" formatCode="0">
                  <c:v>23.4</c:v>
                </c:pt>
                <c:pt idx="19" formatCode="0">
                  <c:v>23.99</c:v>
                </c:pt>
                <c:pt idx="20" formatCode="0">
                  <c:v>24.57</c:v>
                </c:pt>
                <c:pt idx="21" formatCode="0">
                  <c:v>21.97</c:v>
                </c:pt>
                <c:pt idx="22" formatCode="0">
                  <c:v>29.7</c:v>
                </c:pt>
                <c:pt idx="23" formatCode="0">
                  <c:v>23.09</c:v>
                </c:pt>
                <c:pt idx="24" formatCode="0">
                  <c:v>21.02</c:v>
                </c:pt>
              </c:numCache>
            </c:numRef>
          </c:val>
        </c:ser>
        <c:ser>
          <c:idx val="2"/>
          <c:order val="2"/>
          <c:tx>
            <c:strRef>
              <c:f>'Ark1'!$D$1</c:f>
              <c:strCache>
                <c:ptCount val="1"/>
                <c:pt idx="0">
                  <c:v>Av og til</c:v>
                </c:pt>
              </c:strCache>
            </c:strRef>
          </c:tx>
          <c:spPr>
            <a:solidFill>
              <a:srgbClr val="92D050"/>
            </a:solidFill>
            <a:ln>
              <a:noFill/>
            </a:ln>
          </c:spPr>
          <c:invertIfNegative val="0"/>
          <c:dLbls>
            <c:txPr>
              <a:bodyPr/>
              <a:lstStyle/>
              <a:p>
                <a:pPr>
                  <a:defRPr sz="1100" b="1">
                    <a:solidFill>
                      <a:schemeClr val="tx1"/>
                    </a:solidFill>
                  </a:defRPr>
                </a:pPr>
                <a:endParaRPr lang="nb-NO"/>
              </a:p>
            </c:txPr>
            <c:showLegendKey val="0"/>
            <c:showVal val="1"/>
            <c:showCatName val="0"/>
            <c:showSerName val="0"/>
            <c:showPercent val="0"/>
            <c:showBubbleSize val="0"/>
            <c:showLeaderLines val="0"/>
          </c:dLbls>
          <c:cat>
            <c:strRef>
              <c:f>'Ark1'!$A$2:$A$26</c:f>
              <c:strCache>
                <c:ptCount val="25"/>
                <c:pt idx="0">
                  <c:v>Total</c:v>
                </c:pt>
                <c:pt idx="2">
                  <c:v>Kvinne</c:v>
                </c:pt>
                <c:pt idx="3">
                  <c:v>Mann</c:v>
                </c:pt>
                <c:pt idx="5">
                  <c:v>SiHa</c:v>
                </c:pt>
                <c:pt idx="6">
                  <c:v>SiH</c:v>
                </c:pt>
                <c:pt idx="7">
                  <c:v>SiNoT</c:v>
                </c:pt>
                <c:pt idx="8">
                  <c:v>SiÅs</c:v>
                </c:pt>
                <c:pt idx="9">
                  <c:v>SISOF</c:v>
                </c:pt>
                <c:pt idx="10">
                  <c:v>SSH</c:v>
                </c:pt>
                <c:pt idx="11">
                  <c:v>SiO</c:v>
                </c:pt>
                <c:pt idx="12">
                  <c:v>samskipnaden</c:v>
                </c:pt>
                <c:pt idx="13">
                  <c:v>SiB</c:v>
                </c:pt>
                <c:pt idx="14">
                  <c:v>SiT</c:v>
                </c:pt>
                <c:pt idx="16">
                  <c:v>HiST</c:v>
                </c:pt>
                <c:pt idx="17">
                  <c:v>HiOA</c:v>
                </c:pt>
                <c:pt idx="18">
                  <c:v>UiO</c:v>
                </c:pt>
                <c:pt idx="19">
                  <c:v>UiB</c:v>
                </c:pt>
                <c:pt idx="20">
                  <c:v>HiB</c:v>
                </c:pt>
                <c:pt idx="21">
                  <c:v>Rest SiB</c:v>
                </c:pt>
                <c:pt idx="22">
                  <c:v>Rest SiT</c:v>
                </c:pt>
                <c:pt idx="23">
                  <c:v>Rest SiO</c:v>
                </c:pt>
                <c:pt idx="24">
                  <c:v>NTNU</c:v>
                </c:pt>
              </c:strCache>
            </c:strRef>
          </c:cat>
          <c:val>
            <c:numRef>
              <c:f>'Ark1'!$D$2:$D$26</c:f>
              <c:numCache>
                <c:formatCode>General</c:formatCode>
                <c:ptCount val="25"/>
                <c:pt idx="0" formatCode="0">
                  <c:v>28.65</c:v>
                </c:pt>
                <c:pt idx="2" formatCode="0">
                  <c:v>29.09</c:v>
                </c:pt>
                <c:pt idx="3" formatCode="0">
                  <c:v>28.03</c:v>
                </c:pt>
                <c:pt idx="5" formatCode="0">
                  <c:v>26.9</c:v>
                </c:pt>
                <c:pt idx="6" formatCode="0">
                  <c:v>25.22</c:v>
                </c:pt>
                <c:pt idx="7" formatCode="0">
                  <c:v>26.51</c:v>
                </c:pt>
                <c:pt idx="8" formatCode="0">
                  <c:v>28.2</c:v>
                </c:pt>
                <c:pt idx="9" formatCode="0">
                  <c:v>27.83</c:v>
                </c:pt>
                <c:pt idx="10" formatCode="0">
                  <c:v>28.38</c:v>
                </c:pt>
                <c:pt idx="11" formatCode="0">
                  <c:v>28.01</c:v>
                </c:pt>
                <c:pt idx="12" formatCode="0">
                  <c:v>29.18</c:v>
                </c:pt>
                <c:pt idx="13" formatCode="0">
                  <c:v>28.81</c:v>
                </c:pt>
                <c:pt idx="14" formatCode="0">
                  <c:v>30.42</c:v>
                </c:pt>
                <c:pt idx="16" formatCode="0">
                  <c:v>28.61</c:v>
                </c:pt>
                <c:pt idx="17" formatCode="0">
                  <c:v>28.39</c:v>
                </c:pt>
                <c:pt idx="18" formatCode="0">
                  <c:v>28.16</c:v>
                </c:pt>
                <c:pt idx="19" formatCode="0">
                  <c:v>27.99</c:v>
                </c:pt>
                <c:pt idx="20" formatCode="0">
                  <c:v>29.1</c:v>
                </c:pt>
                <c:pt idx="21" formatCode="0">
                  <c:v>30.63</c:v>
                </c:pt>
                <c:pt idx="22" formatCode="0">
                  <c:v>21.96</c:v>
                </c:pt>
                <c:pt idx="23" formatCode="0">
                  <c:v>27.34</c:v>
                </c:pt>
                <c:pt idx="24" formatCode="0">
                  <c:v>31.93</c:v>
                </c:pt>
              </c:numCache>
            </c:numRef>
          </c:val>
        </c:ser>
        <c:ser>
          <c:idx val="3"/>
          <c:order val="3"/>
          <c:tx>
            <c:strRef>
              <c:f>'Ark1'!$E$1</c:f>
              <c:strCache>
                <c:ptCount val="1"/>
                <c:pt idx="0">
                  <c:v>Nei</c:v>
                </c:pt>
              </c:strCache>
            </c:strRef>
          </c:tx>
          <c:spPr>
            <a:solidFill>
              <a:srgbClr val="00B050"/>
            </a:solidFill>
          </c:spPr>
          <c:invertIfNegative val="0"/>
          <c:dLbls>
            <c:txPr>
              <a:bodyPr/>
              <a:lstStyle/>
              <a:p>
                <a:pPr>
                  <a:defRPr sz="1100" b="1">
                    <a:solidFill>
                      <a:schemeClr val="bg1"/>
                    </a:solidFill>
                  </a:defRPr>
                </a:pPr>
                <a:endParaRPr lang="nb-NO"/>
              </a:p>
            </c:txPr>
            <c:showLegendKey val="0"/>
            <c:showVal val="1"/>
            <c:showCatName val="0"/>
            <c:showSerName val="0"/>
            <c:showPercent val="0"/>
            <c:showBubbleSize val="0"/>
            <c:showLeaderLines val="0"/>
          </c:dLbls>
          <c:cat>
            <c:strRef>
              <c:f>'Ark1'!$A$2:$A$26</c:f>
              <c:strCache>
                <c:ptCount val="25"/>
                <c:pt idx="0">
                  <c:v>Total</c:v>
                </c:pt>
                <c:pt idx="2">
                  <c:v>Kvinne</c:v>
                </c:pt>
                <c:pt idx="3">
                  <c:v>Mann</c:v>
                </c:pt>
                <c:pt idx="5">
                  <c:v>SiHa</c:v>
                </c:pt>
                <c:pt idx="6">
                  <c:v>SiH</c:v>
                </c:pt>
                <c:pt idx="7">
                  <c:v>SiNoT</c:v>
                </c:pt>
                <c:pt idx="8">
                  <c:v>SiÅs</c:v>
                </c:pt>
                <c:pt idx="9">
                  <c:v>SISOF</c:v>
                </c:pt>
                <c:pt idx="10">
                  <c:v>SSH</c:v>
                </c:pt>
                <c:pt idx="11">
                  <c:v>SiO</c:v>
                </c:pt>
                <c:pt idx="12">
                  <c:v>samskipnaden</c:v>
                </c:pt>
                <c:pt idx="13">
                  <c:v>SiB</c:v>
                </c:pt>
                <c:pt idx="14">
                  <c:v>SiT</c:v>
                </c:pt>
                <c:pt idx="16">
                  <c:v>HiST</c:v>
                </c:pt>
                <c:pt idx="17">
                  <c:v>HiOA</c:v>
                </c:pt>
                <c:pt idx="18">
                  <c:v>UiO</c:v>
                </c:pt>
                <c:pt idx="19">
                  <c:v>UiB</c:v>
                </c:pt>
                <c:pt idx="20">
                  <c:v>HiB</c:v>
                </c:pt>
                <c:pt idx="21">
                  <c:v>Rest SiB</c:v>
                </c:pt>
                <c:pt idx="22">
                  <c:v>Rest SiT</c:v>
                </c:pt>
                <c:pt idx="23">
                  <c:v>Rest SiO</c:v>
                </c:pt>
                <c:pt idx="24">
                  <c:v>NTNU</c:v>
                </c:pt>
              </c:strCache>
            </c:strRef>
          </c:cat>
          <c:val>
            <c:numRef>
              <c:f>'Ark1'!$E$2:$E$26</c:f>
              <c:numCache>
                <c:formatCode>General</c:formatCode>
                <c:ptCount val="25"/>
                <c:pt idx="0" formatCode="0">
                  <c:v>30.87</c:v>
                </c:pt>
                <c:pt idx="2" formatCode="0">
                  <c:v>23.73</c:v>
                </c:pt>
                <c:pt idx="3" formatCode="0">
                  <c:v>40.98</c:v>
                </c:pt>
                <c:pt idx="5" formatCode="0">
                  <c:v>21.99</c:v>
                </c:pt>
                <c:pt idx="6" formatCode="0">
                  <c:v>28.98</c:v>
                </c:pt>
                <c:pt idx="7" formatCode="0">
                  <c:v>30.33</c:v>
                </c:pt>
                <c:pt idx="8" formatCode="0">
                  <c:v>29.18</c:v>
                </c:pt>
                <c:pt idx="9" formatCode="0">
                  <c:v>29.71</c:v>
                </c:pt>
                <c:pt idx="10" formatCode="0">
                  <c:v>30.57</c:v>
                </c:pt>
                <c:pt idx="11" formatCode="0">
                  <c:v>31.32</c:v>
                </c:pt>
                <c:pt idx="12" formatCode="0">
                  <c:v>30.11</c:v>
                </c:pt>
                <c:pt idx="13" formatCode="0">
                  <c:v>30.72</c:v>
                </c:pt>
                <c:pt idx="14" formatCode="0">
                  <c:v>31.56</c:v>
                </c:pt>
                <c:pt idx="16" formatCode="0">
                  <c:v>23.64</c:v>
                </c:pt>
                <c:pt idx="17" formatCode="0">
                  <c:v>28.37</c:v>
                </c:pt>
                <c:pt idx="18" formatCode="0">
                  <c:v>30.63</c:v>
                </c:pt>
                <c:pt idx="19" formatCode="0">
                  <c:v>31.05</c:v>
                </c:pt>
                <c:pt idx="20" formatCode="0">
                  <c:v>29.64</c:v>
                </c:pt>
                <c:pt idx="21" formatCode="0">
                  <c:v>31.13</c:v>
                </c:pt>
                <c:pt idx="22" formatCode="0">
                  <c:v>33</c:v>
                </c:pt>
                <c:pt idx="23" formatCode="0">
                  <c:v>35.85</c:v>
                </c:pt>
                <c:pt idx="24" formatCode="0">
                  <c:v>33.81</c:v>
                </c:pt>
              </c:numCache>
            </c:numRef>
          </c:val>
        </c:ser>
        <c:dLbls>
          <c:showLegendKey val="0"/>
          <c:showVal val="0"/>
          <c:showCatName val="0"/>
          <c:showSerName val="0"/>
          <c:showPercent val="0"/>
          <c:showBubbleSize val="0"/>
        </c:dLbls>
        <c:gapWidth val="40"/>
        <c:overlap val="100"/>
        <c:axId val="76354688"/>
        <c:axId val="76356224"/>
      </c:barChart>
      <c:catAx>
        <c:axId val="76354688"/>
        <c:scaling>
          <c:orientation val="maxMin"/>
        </c:scaling>
        <c:delete val="0"/>
        <c:axPos val="l"/>
        <c:majorTickMark val="out"/>
        <c:minorTickMark val="none"/>
        <c:tickLblPos val="nextTo"/>
        <c:txPr>
          <a:bodyPr/>
          <a:lstStyle/>
          <a:p>
            <a:pPr>
              <a:defRPr sz="1200"/>
            </a:pPr>
            <a:endParaRPr lang="nb-NO"/>
          </a:p>
        </c:txPr>
        <c:crossAx val="76356224"/>
        <c:crosses val="autoZero"/>
        <c:auto val="1"/>
        <c:lblAlgn val="ctr"/>
        <c:lblOffset val="100"/>
        <c:noMultiLvlLbl val="0"/>
      </c:catAx>
      <c:valAx>
        <c:axId val="76356224"/>
        <c:scaling>
          <c:orientation val="minMax"/>
          <c:max val="100"/>
          <c:min val="0"/>
        </c:scaling>
        <c:delete val="1"/>
        <c:axPos val="t"/>
        <c:majorGridlines>
          <c:spPr>
            <a:ln>
              <a:solidFill>
                <a:schemeClr val="bg1">
                  <a:lumMod val="95000"/>
                </a:schemeClr>
              </a:solidFill>
            </a:ln>
          </c:spPr>
        </c:majorGridlines>
        <c:numFmt formatCode="0" sourceLinked="1"/>
        <c:majorTickMark val="out"/>
        <c:minorTickMark val="none"/>
        <c:tickLblPos val="none"/>
        <c:crossAx val="76354688"/>
        <c:crosses val="autoZero"/>
        <c:crossBetween val="between"/>
      </c:valAx>
    </c:plotArea>
    <c:legend>
      <c:legendPos val="r"/>
      <c:layout>
        <c:manualLayout>
          <c:xMode val="edge"/>
          <c:yMode val="edge"/>
          <c:x val="0.18289086635633758"/>
          <c:y val="0.92049348318023139"/>
          <c:w val="0.78028231317825048"/>
          <c:h val="7.9506516819768558E-2"/>
        </c:manualLayout>
      </c:layout>
      <c:overlay val="0"/>
      <c:txPr>
        <a:bodyPr/>
        <a:lstStyle/>
        <a:p>
          <a:pPr>
            <a:defRPr sz="14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'Ark1'!$B$1</c:f>
              <c:strCache>
                <c:ptCount val="1"/>
              </c:strCache>
            </c:strRef>
          </c:tx>
          <c:spPr>
            <a:solidFill>
              <a:srgbClr val="0070C0"/>
            </a:solidFill>
          </c:spPr>
          <c:invertIfNegative val="0"/>
          <c:dLbls>
            <c:numFmt formatCode="#,##0.0" sourceLinked="0"/>
            <c:showLegendKey val="0"/>
            <c:showVal val="1"/>
            <c:showCatName val="0"/>
            <c:showSerName val="0"/>
            <c:showPercent val="0"/>
            <c:showBubbleSize val="0"/>
            <c:showLeaderLines val="0"/>
          </c:dLbls>
          <c:cat>
            <c:strRef>
              <c:f>'Ark1'!$A$2:$A$26</c:f>
              <c:strCache>
                <c:ptCount val="25"/>
                <c:pt idx="0">
                  <c:v>Total</c:v>
                </c:pt>
                <c:pt idx="2">
                  <c:v>Mann</c:v>
                </c:pt>
                <c:pt idx="3">
                  <c:v>Kvinne</c:v>
                </c:pt>
                <c:pt idx="5">
                  <c:v>SiO</c:v>
                </c:pt>
                <c:pt idx="6">
                  <c:v>SiHa</c:v>
                </c:pt>
                <c:pt idx="7">
                  <c:v>samskipnaden</c:v>
                </c:pt>
                <c:pt idx="8">
                  <c:v>SiÅs</c:v>
                </c:pt>
                <c:pt idx="9">
                  <c:v>SiNoT</c:v>
                </c:pt>
                <c:pt idx="10">
                  <c:v>SiT</c:v>
                </c:pt>
                <c:pt idx="11">
                  <c:v>SiH</c:v>
                </c:pt>
                <c:pt idx="12">
                  <c:v>SiB</c:v>
                </c:pt>
                <c:pt idx="13">
                  <c:v>SSH</c:v>
                </c:pt>
                <c:pt idx="14">
                  <c:v>SISOF</c:v>
                </c:pt>
                <c:pt idx="16">
                  <c:v>HiST</c:v>
                </c:pt>
                <c:pt idx="17">
                  <c:v>Rest SiT</c:v>
                </c:pt>
                <c:pt idx="18">
                  <c:v>Rest SiO</c:v>
                </c:pt>
                <c:pt idx="19">
                  <c:v>UiO</c:v>
                </c:pt>
                <c:pt idx="20">
                  <c:v>UiB</c:v>
                </c:pt>
                <c:pt idx="21">
                  <c:v>HiOA</c:v>
                </c:pt>
                <c:pt idx="22">
                  <c:v>Rest SiB</c:v>
                </c:pt>
                <c:pt idx="23">
                  <c:v>HiB</c:v>
                </c:pt>
                <c:pt idx="24">
                  <c:v>NTNU</c:v>
                </c:pt>
              </c:strCache>
            </c:strRef>
          </c:cat>
          <c:val>
            <c:numRef>
              <c:f>'Ark1'!$B$2:$B$26</c:f>
              <c:numCache>
                <c:formatCode>General</c:formatCode>
                <c:ptCount val="25"/>
                <c:pt idx="0">
                  <c:v>4.24</c:v>
                </c:pt>
                <c:pt idx="2">
                  <c:v>4.5199999999999996</c:v>
                </c:pt>
                <c:pt idx="3">
                  <c:v>4.05</c:v>
                </c:pt>
                <c:pt idx="5">
                  <c:v>5</c:v>
                </c:pt>
                <c:pt idx="6">
                  <c:v>4.91</c:v>
                </c:pt>
                <c:pt idx="7">
                  <c:v>4.3099999999999996</c:v>
                </c:pt>
                <c:pt idx="8">
                  <c:v>4.21</c:v>
                </c:pt>
                <c:pt idx="9">
                  <c:v>3.81</c:v>
                </c:pt>
                <c:pt idx="10">
                  <c:v>3.77</c:v>
                </c:pt>
                <c:pt idx="11">
                  <c:v>3.75</c:v>
                </c:pt>
                <c:pt idx="12">
                  <c:v>3.69</c:v>
                </c:pt>
                <c:pt idx="13">
                  <c:v>3.12</c:v>
                </c:pt>
                <c:pt idx="14">
                  <c:v>2.73</c:v>
                </c:pt>
                <c:pt idx="16">
                  <c:v>6.55</c:v>
                </c:pt>
                <c:pt idx="17">
                  <c:v>6.21</c:v>
                </c:pt>
                <c:pt idx="18">
                  <c:v>5.86</c:v>
                </c:pt>
                <c:pt idx="19">
                  <c:v>5.1100000000000003</c:v>
                </c:pt>
                <c:pt idx="20">
                  <c:v>4.3899999999999997</c:v>
                </c:pt>
                <c:pt idx="21">
                  <c:v>4.0599999999999996</c:v>
                </c:pt>
                <c:pt idx="22">
                  <c:v>3.02</c:v>
                </c:pt>
                <c:pt idx="23">
                  <c:v>2.7</c:v>
                </c:pt>
                <c:pt idx="24">
                  <c:v>2.65</c:v>
                </c:pt>
              </c:numCache>
            </c:numRef>
          </c:val>
        </c:ser>
        <c:dLbls>
          <c:showLegendKey val="0"/>
          <c:showVal val="0"/>
          <c:showCatName val="0"/>
          <c:showSerName val="0"/>
          <c:showPercent val="0"/>
          <c:showBubbleSize val="0"/>
        </c:dLbls>
        <c:gapWidth val="150"/>
        <c:axId val="76456320"/>
        <c:axId val="76457856"/>
      </c:barChart>
      <c:catAx>
        <c:axId val="76456320"/>
        <c:scaling>
          <c:orientation val="minMax"/>
        </c:scaling>
        <c:delete val="0"/>
        <c:axPos val="b"/>
        <c:majorTickMark val="out"/>
        <c:minorTickMark val="none"/>
        <c:tickLblPos val="nextTo"/>
        <c:crossAx val="76457856"/>
        <c:crosses val="autoZero"/>
        <c:auto val="1"/>
        <c:lblAlgn val="ctr"/>
        <c:lblOffset val="100"/>
        <c:noMultiLvlLbl val="0"/>
      </c:catAx>
      <c:valAx>
        <c:axId val="76457856"/>
        <c:scaling>
          <c:orientation val="minMax"/>
          <c:max val="30"/>
        </c:scaling>
        <c:delete val="0"/>
        <c:axPos val="l"/>
        <c:numFmt formatCode="General" sourceLinked="1"/>
        <c:majorTickMark val="out"/>
        <c:minorTickMark val="none"/>
        <c:tickLblPos val="nextTo"/>
        <c:crossAx val="76456320"/>
        <c:crosses val="autoZero"/>
        <c:crossBetween val="between"/>
      </c:valAx>
    </c:plotArea>
    <c:plotVisOnly val="1"/>
    <c:dispBlanksAs val="gap"/>
    <c:showDLblsOverMax val="0"/>
  </c:chart>
  <c:txPr>
    <a:bodyPr/>
    <a:lstStyle/>
    <a:p>
      <a:pPr>
        <a:defRPr sz="1100"/>
      </a:pPr>
      <a:endParaRPr lang="nb-NO"/>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201359632607194"/>
          <c:y val="2.5195613185836494E-2"/>
          <c:w val="0.84493426492434964"/>
          <c:h val="0.94960877362832985"/>
        </c:manualLayout>
      </c:layout>
      <c:barChart>
        <c:barDir val="bar"/>
        <c:grouping val="clustered"/>
        <c:varyColors val="0"/>
        <c:ser>
          <c:idx val="0"/>
          <c:order val="0"/>
          <c:spPr>
            <a:solidFill>
              <a:srgbClr val="00B050"/>
            </a:solidFill>
            <a:ln>
              <a:noFill/>
            </a:ln>
          </c:spPr>
          <c:invertIfNegative val="0"/>
          <c:dLbls>
            <c:numFmt formatCode="#,##0" sourceLinked="0"/>
            <c:txPr>
              <a:bodyPr/>
              <a:lstStyle/>
              <a:p>
                <a:pPr>
                  <a:defRPr sz="1100"/>
                </a:pPr>
                <a:endParaRPr lang="nb-NO"/>
              </a:p>
            </c:txPr>
            <c:showLegendKey val="0"/>
            <c:showVal val="1"/>
            <c:showCatName val="0"/>
            <c:showSerName val="0"/>
            <c:showPercent val="0"/>
            <c:showBubbleSize val="0"/>
            <c:showLeaderLines val="0"/>
          </c:dLbls>
          <c:cat>
            <c:strRef>
              <c:f>'Ark1'!$A$1:$A$22</c:f>
              <c:strCache>
                <c:ptCount val="22"/>
                <c:pt idx="0">
                  <c:v>Total</c:v>
                </c:pt>
                <c:pt idx="2">
                  <c:v>SSH</c:v>
                </c:pt>
                <c:pt idx="3">
                  <c:v>SiÅs</c:v>
                </c:pt>
                <c:pt idx="4">
                  <c:v>SiT</c:v>
                </c:pt>
                <c:pt idx="5">
                  <c:v>SiO</c:v>
                </c:pt>
                <c:pt idx="6">
                  <c:v>SiNoT</c:v>
                </c:pt>
                <c:pt idx="7">
                  <c:v>SiB</c:v>
                </c:pt>
                <c:pt idx="8">
                  <c:v>SISOF</c:v>
                </c:pt>
                <c:pt idx="9">
                  <c:v>SiHa</c:v>
                </c:pt>
                <c:pt idx="10">
                  <c:v>samskipnaden</c:v>
                </c:pt>
                <c:pt idx="11">
                  <c:v>SiH</c:v>
                </c:pt>
                <c:pt idx="13">
                  <c:v>UiO</c:v>
                </c:pt>
                <c:pt idx="14">
                  <c:v>NTNU</c:v>
                </c:pt>
                <c:pt idx="15">
                  <c:v>HiB</c:v>
                </c:pt>
                <c:pt idx="16">
                  <c:v>HiOA</c:v>
                </c:pt>
                <c:pt idx="17">
                  <c:v>UiB</c:v>
                </c:pt>
                <c:pt idx="18">
                  <c:v>Rest SiB</c:v>
                </c:pt>
                <c:pt idx="19">
                  <c:v>HiST</c:v>
                </c:pt>
                <c:pt idx="20">
                  <c:v>Rest SiT</c:v>
                </c:pt>
                <c:pt idx="21">
                  <c:v>Rest SiO</c:v>
                </c:pt>
              </c:strCache>
            </c:strRef>
          </c:cat>
          <c:val>
            <c:numRef>
              <c:f>'Ark1'!$B$1:$B$22</c:f>
              <c:numCache>
                <c:formatCode>General</c:formatCode>
                <c:ptCount val="22"/>
                <c:pt idx="0" formatCode="0">
                  <c:v>77.13</c:v>
                </c:pt>
                <c:pt idx="2" formatCode="0">
                  <c:v>81.34</c:v>
                </c:pt>
                <c:pt idx="3" formatCode="0">
                  <c:v>78.67</c:v>
                </c:pt>
                <c:pt idx="4" formatCode="0">
                  <c:v>78.02</c:v>
                </c:pt>
                <c:pt idx="5" formatCode="0">
                  <c:v>77.37</c:v>
                </c:pt>
                <c:pt idx="6" formatCode="0">
                  <c:v>77.010000000000005</c:v>
                </c:pt>
                <c:pt idx="7" formatCode="0">
                  <c:v>76.8</c:v>
                </c:pt>
                <c:pt idx="8" formatCode="0">
                  <c:v>75.23</c:v>
                </c:pt>
                <c:pt idx="9" formatCode="0">
                  <c:v>75.14</c:v>
                </c:pt>
                <c:pt idx="10" formatCode="0">
                  <c:v>74.37</c:v>
                </c:pt>
                <c:pt idx="11" formatCode="0">
                  <c:v>74.150000000000006</c:v>
                </c:pt>
                <c:pt idx="13" formatCode="0">
                  <c:v>78.739999999999995</c:v>
                </c:pt>
                <c:pt idx="14" formatCode="0">
                  <c:v>78.72</c:v>
                </c:pt>
                <c:pt idx="15" formatCode="0">
                  <c:v>77.540000000000006</c:v>
                </c:pt>
                <c:pt idx="16" formatCode="0">
                  <c:v>76.62</c:v>
                </c:pt>
                <c:pt idx="17" formatCode="0">
                  <c:v>76.569999999999993</c:v>
                </c:pt>
                <c:pt idx="18" formatCode="0">
                  <c:v>76.52</c:v>
                </c:pt>
                <c:pt idx="19" formatCode="0">
                  <c:v>76.39</c:v>
                </c:pt>
                <c:pt idx="20" formatCode="0">
                  <c:v>76.239999999999995</c:v>
                </c:pt>
                <c:pt idx="21" formatCode="0">
                  <c:v>75.75</c:v>
                </c:pt>
              </c:numCache>
            </c:numRef>
          </c:val>
        </c:ser>
        <c:dLbls>
          <c:showLegendKey val="0"/>
          <c:showVal val="0"/>
          <c:showCatName val="0"/>
          <c:showSerName val="0"/>
          <c:showPercent val="0"/>
          <c:showBubbleSize val="0"/>
        </c:dLbls>
        <c:gapWidth val="40"/>
        <c:axId val="76750848"/>
        <c:axId val="76752384"/>
      </c:barChart>
      <c:catAx>
        <c:axId val="76750848"/>
        <c:scaling>
          <c:orientation val="maxMin"/>
        </c:scaling>
        <c:delete val="0"/>
        <c:axPos val="l"/>
        <c:majorTickMark val="none"/>
        <c:minorTickMark val="none"/>
        <c:tickLblPos val="nextTo"/>
        <c:txPr>
          <a:bodyPr/>
          <a:lstStyle/>
          <a:p>
            <a:pPr>
              <a:defRPr sz="1200"/>
            </a:pPr>
            <a:endParaRPr lang="nb-NO"/>
          </a:p>
        </c:txPr>
        <c:crossAx val="76752384"/>
        <c:crosses val="autoZero"/>
        <c:auto val="1"/>
        <c:lblAlgn val="ctr"/>
        <c:lblOffset val="100"/>
        <c:noMultiLvlLbl val="0"/>
      </c:catAx>
      <c:valAx>
        <c:axId val="76752384"/>
        <c:scaling>
          <c:orientation val="minMax"/>
          <c:max val="100"/>
          <c:min val="0"/>
        </c:scaling>
        <c:delete val="1"/>
        <c:axPos val="t"/>
        <c:numFmt formatCode="0" sourceLinked="1"/>
        <c:majorTickMark val="none"/>
        <c:minorTickMark val="none"/>
        <c:tickLblPos val="none"/>
        <c:crossAx val="76750848"/>
        <c:crosses val="autoZero"/>
        <c:crossBetween val="between"/>
        <c:majorUnit val="10"/>
      </c:valAx>
      <c:spPr>
        <a:noFill/>
        <a:ln w="25400">
          <a:noFill/>
        </a:ln>
      </c:spPr>
    </c:plotArea>
    <c:plotVisOnly val="1"/>
    <c:dispBlanksAs val="gap"/>
    <c:showDLblsOverMax val="0"/>
  </c:chart>
  <c:txPr>
    <a:bodyPr/>
    <a:lstStyle/>
    <a:p>
      <a:pPr>
        <a:defRPr sz="1800"/>
      </a:pPr>
      <a:endParaRPr lang="nb-NO"/>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852247375328083"/>
          <c:y val="3.437500000000001E-2"/>
          <c:w val="0.82046719160104498"/>
          <c:h val="0.83359451289038056"/>
        </c:manualLayout>
      </c:layout>
      <c:barChart>
        <c:barDir val="bar"/>
        <c:grouping val="stacked"/>
        <c:varyColors val="0"/>
        <c:ser>
          <c:idx val="0"/>
          <c:order val="0"/>
          <c:tx>
            <c:strRef>
              <c:f>'Ark1'!$B$1</c:f>
              <c:strCache>
                <c:ptCount val="1"/>
                <c:pt idx="0">
                  <c:v>Svært dårlig</c:v>
                </c:pt>
              </c:strCache>
            </c:strRef>
          </c:tx>
          <c:spPr>
            <a:solidFill>
              <a:srgbClr val="C00000"/>
            </a:solidFill>
            <a:ln>
              <a:noFill/>
            </a:ln>
          </c:spPr>
          <c:invertIfNegative val="0"/>
          <c:dLbls>
            <c:txPr>
              <a:bodyPr/>
              <a:lstStyle/>
              <a:p>
                <a:pPr>
                  <a:defRPr sz="1100" b="1">
                    <a:solidFill>
                      <a:schemeClr val="bg1"/>
                    </a:solidFill>
                  </a:defRPr>
                </a:pPr>
                <a:endParaRPr lang="nb-NO"/>
              </a:p>
            </c:txPr>
            <c:showLegendKey val="0"/>
            <c:showVal val="1"/>
            <c:showCatName val="0"/>
            <c:showSerName val="0"/>
            <c:showPercent val="0"/>
            <c:showBubbleSize val="0"/>
            <c:showLeaderLines val="0"/>
          </c:dLbls>
          <c:cat>
            <c:strRef>
              <c:f>'Ark1'!$A$2:$A$26</c:f>
              <c:strCache>
                <c:ptCount val="25"/>
                <c:pt idx="0">
                  <c:v>Total</c:v>
                </c:pt>
                <c:pt idx="2">
                  <c:v>Mann</c:v>
                </c:pt>
                <c:pt idx="3">
                  <c:v>Kvinne</c:v>
                </c:pt>
                <c:pt idx="5">
                  <c:v>SiT</c:v>
                </c:pt>
                <c:pt idx="6">
                  <c:v>SiÅs</c:v>
                </c:pt>
                <c:pt idx="7">
                  <c:v>SiB</c:v>
                </c:pt>
                <c:pt idx="8">
                  <c:v>SSH</c:v>
                </c:pt>
                <c:pt idx="9">
                  <c:v>SISOF</c:v>
                </c:pt>
                <c:pt idx="10">
                  <c:v>SiO</c:v>
                </c:pt>
                <c:pt idx="11">
                  <c:v>samskipnaden</c:v>
                </c:pt>
                <c:pt idx="12">
                  <c:v>SiNoT</c:v>
                </c:pt>
                <c:pt idx="13">
                  <c:v>SiH</c:v>
                </c:pt>
                <c:pt idx="14">
                  <c:v>SiHa</c:v>
                </c:pt>
                <c:pt idx="16">
                  <c:v>Rest SiB</c:v>
                </c:pt>
                <c:pt idx="17">
                  <c:v>NTNU</c:v>
                </c:pt>
                <c:pt idx="18">
                  <c:v>UiB</c:v>
                </c:pt>
                <c:pt idx="19">
                  <c:v>Rest SiO</c:v>
                </c:pt>
                <c:pt idx="20">
                  <c:v>UiO</c:v>
                </c:pt>
                <c:pt idx="21">
                  <c:v>HiB</c:v>
                </c:pt>
                <c:pt idx="22">
                  <c:v>Rest SiT</c:v>
                </c:pt>
                <c:pt idx="23">
                  <c:v>HiOA</c:v>
                </c:pt>
                <c:pt idx="24">
                  <c:v>HiST</c:v>
                </c:pt>
              </c:strCache>
            </c:strRef>
          </c:cat>
          <c:val>
            <c:numRef>
              <c:f>'Ark1'!$B$2:$B$26</c:f>
              <c:numCache>
                <c:formatCode>General</c:formatCode>
                <c:ptCount val="25"/>
                <c:pt idx="0" formatCode="0">
                  <c:v>3.5</c:v>
                </c:pt>
                <c:pt idx="2" formatCode="0">
                  <c:v>3.3</c:v>
                </c:pt>
                <c:pt idx="3" formatCode="0">
                  <c:v>3.6</c:v>
                </c:pt>
                <c:pt idx="5" formatCode="0">
                  <c:v>2.8</c:v>
                </c:pt>
                <c:pt idx="6" formatCode="0">
                  <c:v>3.4</c:v>
                </c:pt>
                <c:pt idx="7" formatCode="0">
                  <c:v>3.1</c:v>
                </c:pt>
                <c:pt idx="8" formatCode="0">
                  <c:v>3</c:v>
                </c:pt>
                <c:pt idx="9" formatCode="0">
                  <c:v>2.9</c:v>
                </c:pt>
                <c:pt idx="10" formatCode="0">
                  <c:v>4</c:v>
                </c:pt>
                <c:pt idx="11" formatCode="0">
                  <c:v>4.4000000000000004</c:v>
                </c:pt>
                <c:pt idx="12" formatCode="0">
                  <c:v>4.3</c:v>
                </c:pt>
                <c:pt idx="13" formatCode="0">
                  <c:v>3</c:v>
                </c:pt>
                <c:pt idx="14" formatCode="0">
                  <c:v>4</c:v>
                </c:pt>
                <c:pt idx="16" formatCode="0">
                  <c:v>2.2000000000000002</c:v>
                </c:pt>
                <c:pt idx="17" formatCode="0">
                  <c:v>2.4</c:v>
                </c:pt>
                <c:pt idx="18" formatCode="0">
                  <c:v>3.2</c:v>
                </c:pt>
                <c:pt idx="19" formatCode="0">
                  <c:v>3.7</c:v>
                </c:pt>
                <c:pt idx="20" formatCode="0">
                  <c:v>4.2</c:v>
                </c:pt>
                <c:pt idx="21" formatCode="0">
                  <c:v>3.7</c:v>
                </c:pt>
                <c:pt idx="22" formatCode="0">
                  <c:v>5.5</c:v>
                </c:pt>
                <c:pt idx="23" formatCode="0">
                  <c:v>4.0999999999999996</c:v>
                </c:pt>
                <c:pt idx="24" formatCode="0">
                  <c:v>3.3</c:v>
                </c:pt>
              </c:numCache>
            </c:numRef>
          </c:val>
        </c:ser>
        <c:ser>
          <c:idx val="1"/>
          <c:order val="1"/>
          <c:tx>
            <c:strRef>
              <c:f>'Ark1'!$C$1</c:f>
              <c:strCache>
                <c:ptCount val="1"/>
                <c:pt idx="0">
                  <c:v>Dårlig</c:v>
                </c:pt>
              </c:strCache>
            </c:strRef>
          </c:tx>
          <c:spPr>
            <a:solidFill>
              <a:schemeClr val="accent2">
                <a:lumMod val="60000"/>
                <a:lumOff val="40000"/>
              </a:schemeClr>
            </a:solidFill>
            <a:ln>
              <a:noFill/>
            </a:ln>
          </c:spPr>
          <c:invertIfNegative val="0"/>
          <c:dLbls>
            <c:txPr>
              <a:bodyPr/>
              <a:lstStyle/>
              <a:p>
                <a:pPr>
                  <a:defRPr sz="1100" b="1">
                    <a:solidFill>
                      <a:schemeClr val="tx1"/>
                    </a:solidFill>
                  </a:defRPr>
                </a:pPr>
                <a:endParaRPr lang="nb-NO"/>
              </a:p>
            </c:txPr>
            <c:showLegendKey val="0"/>
            <c:showVal val="1"/>
            <c:showCatName val="0"/>
            <c:showSerName val="0"/>
            <c:showPercent val="0"/>
            <c:showBubbleSize val="0"/>
            <c:showLeaderLines val="0"/>
          </c:dLbls>
          <c:cat>
            <c:strRef>
              <c:f>'Ark1'!$A$2:$A$26</c:f>
              <c:strCache>
                <c:ptCount val="25"/>
                <c:pt idx="0">
                  <c:v>Total</c:v>
                </c:pt>
                <c:pt idx="2">
                  <c:v>Mann</c:v>
                </c:pt>
                <c:pt idx="3">
                  <c:v>Kvinne</c:v>
                </c:pt>
                <c:pt idx="5">
                  <c:v>SiT</c:v>
                </c:pt>
                <c:pt idx="6">
                  <c:v>SiÅs</c:v>
                </c:pt>
                <c:pt idx="7">
                  <c:v>SiB</c:v>
                </c:pt>
                <c:pt idx="8">
                  <c:v>SSH</c:v>
                </c:pt>
                <c:pt idx="9">
                  <c:v>SISOF</c:v>
                </c:pt>
                <c:pt idx="10">
                  <c:v>SiO</c:v>
                </c:pt>
                <c:pt idx="11">
                  <c:v>samskipnaden</c:v>
                </c:pt>
                <c:pt idx="12">
                  <c:v>SiNoT</c:v>
                </c:pt>
                <c:pt idx="13">
                  <c:v>SiH</c:v>
                </c:pt>
                <c:pt idx="14">
                  <c:v>SiHa</c:v>
                </c:pt>
                <c:pt idx="16">
                  <c:v>Rest SiB</c:v>
                </c:pt>
                <c:pt idx="17">
                  <c:v>NTNU</c:v>
                </c:pt>
                <c:pt idx="18">
                  <c:v>UiB</c:v>
                </c:pt>
                <c:pt idx="19">
                  <c:v>Rest SiO</c:v>
                </c:pt>
                <c:pt idx="20">
                  <c:v>UiO</c:v>
                </c:pt>
                <c:pt idx="21">
                  <c:v>HiB</c:v>
                </c:pt>
                <c:pt idx="22">
                  <c:v>Rest SiT</c:v>
                </c:pt>
                <c:pt idx="23">
                  <c:v>HiOA</c:v>
                </c:pt>
                <c:pt idx="24">
                  <c:v>HiST</c:v>
                </c:pt>
              </c:strCache>
            </c:strRef>
          </c:cat>
          <c:val>
            <c:numRef>
              <c:f>'Ark1'!$C$2:$C$26</c:f>
              <c:numCache>
                <c:formatCode>General</c:formatCode>
                <c:ptCount val="25"/>
                <c:pt idx="0" formatCode="0">
                  <c:v>10.4</c:v>
                </c:pt>
                <c:pt idx="2" formatCode="0">
                  <c:v>10.7</c:v>
                </c:pt>
                <c:pt idx="3" formatCode="0">
                  <c:v>10.199999999999999</c:v>
                </c:pt>
                <c:pt idx="5" formatCode="0">
                  <c:v>9.3000000000000007</c:v>
                </c:pt>
                <c:pt idx="6" formatCode="0">
                  <c:v>7.4</c:v>
                </c:pt>
                <c:pt idx="7" formatCode="0">
                  <c:v>9.4</c:v>
                </c:pt>
                <c:pt idx="8" formatCode="0">
                  <c:v>8.8000000000000007</c:v>
                </c:pt>
                <c:pt idx="9" formatCode="0">
                  <c:v>8.6999999999999993</c:v>
                </c:pt>
                <c:pt idx="10" formatCode="0">
                  <c:v>11.2</c:v>
                </c:pt>
                <c:pt idx="11" formatCode="0">
                  <c:v>12</c:v>
                </c:pt>
                <c:pt idx="12" formatCode="0">
                  <c:v>11.1</c:v>
                </c:pt>
                <c:pt idx="13" formatCode="0">
                  <c:v>14.1</c:v>
                </c:pt>
                <c:pt idx="14" formatCode="0">
                  <c:v>16.899999999999999</c:v>
                </c:pt>
                <c:pt idx="16" formatCode="0">
                  <c:v>8.1</c:v>
                </c:pt>
                <c:pt idx="17" formatCode="0">
                  <c:v>8.4</c:v>
                </c:pt>
                <c:pt idx="18" formatCode="0">
                  <c:v>9.5</c:v>
                </c:pt>
                <c:pt idx="19" formatCode="0">
                  <c:v>10.4</c:v>
                </c:pt>
                <c:pt idx="20" formatCode="0">
                  <c:v>11.5</c:v>
                </c:pt>
                <c:pt idx="21" formatCode="0">
                  <c:v>10.199999999999999</c:v>
                </c:pt>
                <c:pt idx="22" formatCode="0">
                  <c:v>15.1</c:v>
                </c:pt>
                <c:pt idx="23" formatCode="0">
                  <c:v>11.2</c:v>
                </c:pt>
                <c:pt idx="24" formatCode="0">
                  <c:v>10.3</c:v>
                </c:pt>
              </c:numCache>
            </c:numRef>
          </c:val>
        </c:ser>
        <c:ser>
          <c:idx val="2"/>
          <c:order val="2"/>
          <c:tx>
            <c:strRef>
              <c:f>'Ark1'!$D$1</c:f>
              <c:strCache>
                <c:ptCount val="1"/>
                <c:pt idx="0">
                  <c:v>Litt under middels</c:v>
                </c:pt>
              </c:strCache>
            </c:strRef>
          </c:tx>
          <c:spPr>
            <a:solidFill>
              <a:schemeClr val="accent1">
                <a:lumMod val="40000"/>
                <a:lumOff val="60000"/>
              </a:schemeClr>
            </a:solidFill>
            <a:ln>
              <a:noFill/>
            </a:ln>
          </c:spPr>
          <c:invertIfNegative val="0"/>
          <c:dLbls>
            <c:txPr>
              <a:bodyPr/>
              <a:lstStyle/>
              <a:p>
                <a:pPr>
                  <a:defRPr sz="1100" b="1">
                    <a:solidFill>
                      <a:schemeClr val="tx1"/>
                    </a:solidFill>
                  </a:defRPr>
                </a:pPr>
                <a:endParaRPr lang="nb-NO"/>
              </a:p>
            </c:txPr>
            <c:showLegendKey val="0"/>
            <c:showVal val="1"/>
            <c:showCatName val="0"/>
            <c:showSerName val="0"/>
            <c:showPercent val="0"/>
            <c:showBubbleSize val="0"/>
            <c:showLeaderLines val="0"/>
          </c:dLbls>
          <c:cat>
            <c:strRef>
              <c:f>'Ark1'!$A$2:$A$26</c:f>
              <c:strCache>
                <c:ptCount val="25"/>
                <c:pt idx="0">
                  <c:v>Total</c:v>
                </c:pt>
                <c:pt idx="2">
                  <c:v>Mann</c:v>
                </c:pt>
                <c:pt idx="3">
                  <c:v>Kvinne</c:v>
                </c:pt>
                <c:pt idx="5">
                  <c:v>SiT</c:v>
                </c:pt>
                <c:pt idx="6">
                  <c:v>SiÅs</c:v>
                </c:pt>
                <c:pt idx="7">
                  <c:v>SiB</c:v>
                </c:pt>
                <c:pt idx="8">
                  <c:v>SSH</c:v>
                </c:pt>
                <c:pt idx="9">
                  <c:v>SISOF</c:v>
                </c:pt>
                <c:pt idx="10">
                  <c:v>SiO</c:v>
                </c:pt>
                <c:pt idx="11">
                  <c:v>samskipnaden</c:v>
                </c:pt>
                <c:pt idx="12">
                  <c:v>SiNoT</c:v>
                </c:pt>
                <c:pt idx="13">
                  <c:v>SiH</c:v>
                </c:pt>
                <c:pt idx="14">
                  <c:v>SiHa</c:v>
                </c:pt>
                <c:pt idx="16">
                  <c:v>Rest SiB</c:v>
                </c:pt>
                <c:pt idx="17">
                  <c:v>NTNU</c:v>
                </c:pt>
                <c:pt idx="18">
                  <c:v>UiB</c:v>
                </c:pt>
                <c:pt idx="19">
                  <c:v>Rest SiO</c:v>
                </c:pt>
                <c:pt idx="20">
                  <c:v>UiO</c:v>
                </c:pt>
                <c:pt idx="21">
                  <c:v>HiB</c:v>
                </c:pt>
                <c:pt idx="22">
                  <c:v>Rest SiT</c:v>
                </c:pt>
                <c:pt idx="23">
                  <c:v>HiOA</c:v>
                </c:pt>
                <c:pt idx="24">
                  <c:v>HiST</c:v>
                </c:pt>
              </c:strCache>
            </c:strRef>
          </c:cat>
          <c:val>
            <c:numRef>
              <c:f>'Ark1'!$D$2:$D$26</c:f>
              <c:numCache>
                <c:formatCode>General</c:formatCode>
                <c:ptCount val="25"/>
                <c:pt idx="0" formatCode="0">
                  <c:v>19.3</c:v>
                </c:pt>
                <c:pt idx="2" formatCode="0">
                  <c:v>19.3</c:v>
                </c:pt>
                <c:pt idx="3" formatCode="0">
                  <c:v>19.3</c:v>
                </c:pt>
                <c:pt idx="5" formatCode="0">
                  <c:v>17.8</c:v>
                </c:pt>
                <c:pt idx="6" formatCode="0">
                  <c:v>18.600000000000001</c:v>
                </c:pt>
                <c:pt idx="7" formatCode="0">
                  <c:v>19.8</c:v>
                </c:pt>
                <c:pt idx="8" formatCode="0">
                  <c:v>18.5</c:v>
                </c:pt>
                <c:pt idx="9" formatCode="0">
                  <c:v>21.4</c:v>
                </c:pt>
                <c:pt idx="10" formatCode="0">
                  <c:v>19.100000000000001</c:v>
                </c:pt>
                <c:pt idx="11" formatCode="0">
                  <c:v>22</c:v>
                </c:pt>
                <c:pt idx="12" formatCode="0">
                  <c:v>19.7</c:v>
                </c:pt>
                <c:pt idx="13" formatCode="0">
                  <c:v>21.3</c:v>
                </c:pt>
                <c:pt idx="14" formatCode="0">
                  <c:v>19.399999999999999</c:v>
                </c:pt>
                <c:pt idx="16" formatCode="0">
                  <c:v>15.2</c:v>
                </c:pt>
                <c:pt idx="17" formatCode="0">
                  <c:v>16.399999999999999</c:v>
                </c:pt>
                <c:pt idx="18" formatCode="0">
                  <c:v>20.7</c:v>
                </c:pt>
                <c:pt idx="19" formatCode="0">
                  <c:v>18.2</c:v>
                </c:pt>
                <c:pt idx="20" formatCode="0">
                  <c:v>18.5</c:v>
                </c:pt>
                <c:pt idx="21" formatCode="0">
                  <c:v>21.8</c:v>
                </c:pt>
                <c:pt idx="22" formatCode="0">
                  <c:v>15.4</c:v>
                </c:pt>
                <c:pt idx="23" formatCode="0">
                  <c:v>20.9</c:v>
                </c:pt>
                <c:pt idx="24" formatCode="0">
                  <c:v>23.3</c:v>
                </c:pt>
              </c:numCache>
            </c:numRef>
          </c:val>
        </c:ser>
        <c:ser>
          <c:idx val="3"/>
          <c:order val="3"/>
          <c:tx>
            <c:strRef>
              <c:f>'Ark1'!$E$1</c:f>
              <c:strCache>
                <c:ptCount val="1"/>
                <c:pt idx="0">
                  <c:v>Middels</c:v>
                </c:pt>
              </c:strCache>
            </c:strRef>
          </c:tx>
          <c:spPr>
            <a:solidFill>
              <a:schemeClr val="accent3">
                <a:lumMod val="60000"/>
                <a:lumOff val="40000"/>
              </a:schemeClr>
            </a:solidFill>
            <a:ln>
              <a:noFill/>
            </a:ln>
          </c:spPr>
          <c:invertIfNegative val="0"/>
          <c:dLbls>
            <c:txPr>
              <a:bodyPr/>
              <a:lstStyle/>
              <a:p>
                <a:pPr>
                  <a:defRPr sz="1100" b="1">
                    <a:solidFill>
                      <a:schemeClr val="tx1"/>
                    </a:solidFill>
                  </a:defRPr>
                </a:pPr>
                <a:endParaRPr lang="nb-NO"/>
              </a:p>
            </c:txPr>
            <c:showLegendKey val="0"/>
            <c:showVal val="1"/>
            <c:showCatName val="0"/>
            <c:showSerName val="0"/>
            <c:showPercent val="0"/>
            <c:showBubbleSize val="0"/>
            <c:showLeaderLines val="0"/>
          </c:dLbls>
          <c:cat>
            <c:strRef>
              <c:f>'Ark1'!$A$2:$A$26</c:f>
              <c:strCache>
                <c:ptCount val="25"/>
                <c:pt idx="0">
                  <c:v>Total</c:v>
                </c:pt>
                <c:pt idx="2">
                  <c:v>Mann</c:v>
                </c:pt>
                <c:pt idx="3">
                  <c:v>Kvinne</c:v>
                </c:pt>
                <c:pt idx="5">
                  <c:v>SiT</c:v>
                </c:pt>
                <c:pt idx="6">
                  <c:v>SiÅs</c:v>
                </c:pt>
                <c:pt idx="7">
                  <c:v>SiB</c:v>
                </c:pt>
                <c:pt idx="8">
                  <c:v>SSH</c:v>
                </c:pt>
                <c:pt idx="9">
                  <c:v>SISOF</c:v>
                </c:pt>
                <c:pt idx="10">
                  <c:v>SiO</c:v>
                </c:pt>
                <c:pt idx="11">
                  <c:v>samskipnaden</c:v>
                </c:pt>
                <c:pt idx="12">
                  <c:v>SiNoT</c:v>
                </c:pt>
                <c:pt idx="13">
                  <c:v>SiH</c:v>
                </c:pt>
                <c:pt idx="14">
                  <c:v>SiHa</c:v>
                </c:pt>
                <c:pt idx="16">
                  <c:v>Rest SiB</c:v>
                </c:pt>
                <c:pt idx="17">
                  <c:v>NTNU</c:v>
                </c:pt>
                <c:pt idx="18">
                  <c:v>UiB</c:v>
                </c:pt>
                <c:pt idx="19">
                  <c:v>Rest SiO</c:v>
                </c:pt>
                <c:pt idx="20">
                  <c:v>UiO</c:v>
                </c:pt>
                <c:pt idx="21">
                  <c:v>HiB</c:v>
                </c:pt>
                <c:pt idx="22">
                  <c:v>Rest SiT</c:v>
                </c:pt>
                <c:pt idx="23">
                  <c:v>HiOA</c:v>
                </c:pt>
                <c:pt idx="24">
                  <c:v>HiST</c:v>
                </c:pt>
              </c:strCache>
            </c:strRef>
          </c:cat>
          <c:val>
            <c:numRef>
              <c:f>'Ark1'!$E$2:$E$26</c:f>
              <c:numCache>
                <c:formatCode>General</c:formatCode>
                <c:ptCount val="25"/>
                <c:pt idx="0" formatCode="0">
                  <c:v>28.6</c:v>
                </c:pt>
                <c:pt idx="2" formatCode="0">
                  <c:v>27.5</c:v>
                </c:pt>
                <c:pt idx="3" formatCode="0">
                  <c:v>29.4</c:v>
                </c:pt>
                <c:pt idx="5" formatCode="0">
                  <c:v>28.4</c:v>
                </c:pt>
                <c:pt idx="6" formatCode="0">
                  <c:v>29.9</c:v>
                </c:pt>
                <c:pt idx="7" formatCode="0">
                  <c:v>27.7</c:v>
                </c:pt>
                <c:pt idx="8" formatCode="0">
                  <c:v>29.8</c:v>
                </c:pt>
                <c:pt idx="9" formatCode="0">
                  <c:v>30.3</c:v>
                </c:pt>
                <c:pt idx="10" formatCode="0">
                  <c:v>29.2</c:v>
                </c:pt>
                <c:pt idx="11" formatCode="0">
                  <c:v>26.2</c:v>
                </c:pt>
                <c:pt idx="12" formatCode="0">
                  <c:v>31.2</c:v>
                </c:pt>
                <c:pt idx="13" formatCode="0">
                  <c:v>28.5</c:v>
                </c:pt>
                <c:pt idx="14" formatCode="0">
                  <c:v>29.6</c:v>
                </c:pt>
                <c:pt idx="16" formatCode="0">
                  <c:v>27</c:v>
                </c:pt>
                <c:pt idx="17" formatCode="0">
                  <c:v>27.5</c:v>
                </c:pt>
                <c:pt idx="18" formatCode="0">
                  <c:v>27.5</c:v>
                </c:pt>
                <c:pt idx="19" formatCode="0">
                  <c:v>28.9</c:v>
                </c:pt>
                <c:pt idx="20" formatCode="0">
                  <c:v>28.9</c:v>
                </c:pt>
                <c:pt idx="21" formatCode="0">
                  <c:v>28.8</c:v>
                </c:pt>
                <c:pt idx="22" formatCode="0">
                  <c:v>30</c:v>
                </c:pt>
                <c:pt idx="23" formatCode="0">
                  <c:v>30.1</c:v>
                </c:pt>
                <c:pt idx="24" formatCode="0">
                  <c:v>30.7</c:v>
                </c:pt>
              </c:numCache>
            </c:numRef>
          </c:val>
        </c:ser>
        <c:ser>
          <c:idx val="4"/>
          <c:order val="4"/>
          <c:tx>
            <c:strRef>
              <c:f>'Ark1'!$F$1</c:f>
              <c:strCache>
                <c:ptCount val="1"/>
                <c:pt idx="0">
                  <c:v>God</c:v>
                </c:pt>
              </c:strCache>
            </c:strRef>
          </c:tx>
          <c:spPr>
            <a:solidFill>
              <a:srgbClr val="92D050"/>
            </a:solidFill>
          </c:spPr>
          <c:invertIfNegative val="0"/>
          <c:dLbls>
            <c:txPr>
              <a:bodyPr/>
              <a:lstStyle/>
              <a:p>
                <a:pPr>
                  <a:defRPr sz="1100" b="1"/>
                </a:pPr>
                <a:endParaRPr lang="nb-NO"/>
              </a:p>
            </c:txPr>
            <c:showLegendKey val="0"/>
            <c:showVal val="1"/>
            <c:showCatName val="0"/>
            <c:showSerName val="0"/>
            <c:showPercent val="0"/>
            <c:showBubbleSize val="0"/>
            <c:showLeaderLines val="0"/>
          </c:dLbls>
          <c:cat>
            <c:strRef>
              <c:f>'Ark1'!$A$2:$A$26</c:f>
              <c:strCache>
                <c:ptCount val="25"/>
                <c:pt idx="0">
                  <c:v>Total</c:v>
                </c:pt>
                <c:pt idx="2">
                  <c:v>Mann</c:v>
                </c:pt>
                <c:pt idx="3">
                  <c:v>Kvinne</c:v>
                </c:pt>
                <c:pt idx="5">
                  <c:v>SiT</c:v>
                </c:pt>
                <c:pt idx="6">
                  <c:v>SiÅs</c:v>
                </c:pt>
                <c:pt idx="7">
                  <c:v>SiB</c:v>
                </c:pt>
                <c:pt idx="8">
                  <c:v>SSH</c:v>
                </c:pt>
                <c:pt idx="9">
                  <c:v>SISOF</c:v>
                </c:pt>
                <c:pt idx="10">
                  <c:v>SiO</c:v>
                </c:pt>
                <c:pt idx="11">
                  <c:v>samskipnaden</c:v>
                </c:pt>
                <c:pt idx="12">
                  <c:v>SiNoT</c:v>
                </c:pt>
                <c:pt idx="13">
                  <c:v>SiH</c:v>
                </c:pt>
                <c:pt idx="14">
                  <c:v>SiHa</c:v>
                </c:pt>
                <c:pt idx="16">
                  <c:v>Rest SiB</c:v>
                </c:pt>
                <c:pt idx="17">
                  <c:v>NTNU</c:v>
                </c:pt>
                <c:pt idx="18">
                  <c:v>UiB</c:v>
                </c:pt>
                <c:pt idx="19">
                  <c:v>Rest SiO</c:v>
                </c:pt>
                <c:pt idx="20">
                  <c:v>UiO</c:v>
                </c:pt>
                <c:pt idx="21">
                  <c:v>HiB</c:v>
                </c:pt>
                <c:pt idx="22">
                  <c:v>Rest SiT</c:v>
                </c:pt>
                <c:pt idx="23">
                  <c:v>HiOA</c:v>
                </c:pt>
                <c:pt idx="24">
                  <c:v>HiST</c:v>
                </c:pt>
              </c:strCache>
            </c:strRef>
          </c:cat>
          <c:val>
            <c:numRef>
              <c:f>'Ark1'!$F$2:$F$26</c:f>
              <c:numCache>
                <c:formatCode>General</c:formatCode>
                <c:ptCount val="25"/>
                <c:pt idx="0" formatCode="0">
                  <c:v>26</c:v>
                </c:pt>
                <c:pt idx="2" formatCode="0">
                  <c:v>26.1</c:v>
                </c:pt>
                <c:pt idx="3" formatCode="0">
                  <c:v>26</c:v>
                </c:pt>
                <c:pt idx="5" formatCode="0">
                  <c:v>28.8</c:v>
                </c:pt>
                <c:pt idx="6" formatCode="0">
                  <c:v>29</c:v>
                </c:pt>
                <c:pt idx="7" formatCode="0">
                  <c:v>26.8</c:v>
                </c:pt>
                <c:pt idx="8" formatCode="0">
                  <c:v>25.2</c:v>
                </c:pt>
                <c:pt idx="9" formatCode="0">
                  <c:v>25.3</c:v>
                </c:pt>
                <c:pt idx="10" formatCode="0">
                  <c:v>24.9</c:v>
                </c:pt>
                <c:pt idx="11" formatCode="0">
                  <c:v>24.2</c:v>
                </c:pt>
                <c:pt idx="12" formatCode="0">
                  <c:v>23.3</c:v>
                </c:pt>
                <c:pt idx="13" formatCode="0">
                  <c:v>21.7</c:v>
                </c:pt>
                <c:pt idx="14" formatCode="0">
                  <c:v>23.4</c:v>
                </c:pt>
                <c:pt idx="16" formatCode="0">
                  <c:v>30.3</c:v>
                </c:pt>
                <c:pt idx="17" formatCode="0">
                  <c:v>30.8</c:v>
                </c:pt>
                <c:pt idx="18" formatCode="0">
                  <c:v>26.2</c:v>
                </c:pt>
                <c:pt idx="19" formatCode="0">
                  <c:v>26.6</c:v>
                </c:pt>
                <c:pt idx="20" formatCode="0">
                  <c:v>25.3</c:v>
                </c:pt>
                <c:pt idx="21" formatCode="0">
                  <c:v>25.1</c:v>
                </c:pt>
                <c:pt idx="22" formatCode="0">
                  <c:v>24.3</c:v>
                </c:pt>
                <c:pt idx="23" formatCode="0">
                  <c:v>22.5</c:v>
                </c:pt>
                <c:pt idx="24" formatCode="0">
                  <c:v>23.5</c:v>
                </c:pt>
              </c:numCache>
            </c:numRef>
          </c:val>
        </c:ser>
        <c:ser>
          <c:idx val="5"/>
          <c:order val="5"/>
          <c:tx>
            <c:strRef>
              <c:f>'Ark1'!$G$1</c:f>
              <c:strCache>
                <c:ptCount val="1"/>
                <c:pt idx="0">
                  <c:v>Svært god</c:v>
                </c:pt>
              </c:strCache>
            </c:strRef>
          </c:tx>
          <c:spPr>
            <a:solidFill>
              <a:srgbClr val="00B050"/>
            </a:solidFill>
          </c:spPr>
          <c:invertIfNegative val="0"/>
          <c:dLbls>
            <c:txPr>
              <a:bodyPr/>
              <a:lstStyle/>
              <a:p>
                <a:pPr>
                  <a:defRPr sz="1100" b="1">
                    <a:solidFill>
                      <a:schemeClr val="bg1"/>
                    </a:solidFill>
                  </a:defRPr>
                </a:pPr>
                <a:endParaRPr lang="nb-NO"/>
              </a:p>
            </c:txPr>
            <c:showLegendKey val="0"/>
            <c:showVal val="1"/>
            <c:showCatName val="0"/>
            <c:showSerName val="0"/>
            <c:showPercent val="0"/>
            <c:showBubbleSize val="0"/>
            <c:showLeaderLines val="0"/>
          </c:dLbls>
          <c:cat>
            <c:strRef>
              <c:f>'Ark1'!$A$2:$A$26</c:f>
              <c:strCache>
                <c:ptCount val="25"/>
                <c:pt idx="0">
                  <c:v>Total</c:v>
                </c:pt>
                <c:pt idx="2">
                  <c:v>Mann</c:v>
                </c:pt>
                <c:pt idx="3">
                  <c:v>Kvinne</c:v>
                </c:pt>
                <c:pt idx="5">
                  <c:v>SiT</c:v>
                </c:pt>
                <c:pt idx="6">
                  <c:v>SiÅs</c:v>
                </c:pt>
                <c:pt idx="7">
                  <c:v>SiB</c:v>
                </c:pt>
                <c:pt idx="8">
                  <c:v>SSH</c:v>
                </c:pt>
                <c:pt idx="9">
                  <c:v>SISOF</c:v>
                </c:pt>
                <c:pt idx="10">
                  <c:v>SiO</c:v>
                </c:pt>
                <c:pt idx="11">
                  <c:v>samskipnaden</c:v>
                </c:pt>
                <c:pt idx="12">
                  <c:v>SiNoT</c:v>
                </c:pt>
                <c:pt idx="13">
                  <c:v>SiH</c:v>
                </c:pt>
                <c:pt idx="14">
                  <c:v>SiHa</c:v>
                </c:pt>
                <c:pt idx="16">
                  <c:v>Rest SiB</c:v>
                </c:pt>
                <c:pt idx="17">
                  <c:v>NTNU</c:v>
                </c:pt>
                <c:pt idx="18">
                  <c:v>UiB</c:v>
                </c:pt>
                <c:pt idx="19">
                  <c:v>Rest SiO</c:v>
                </c:pt>
                <c:pt idx="20">
                  <c:v>UiO</c:v>
                </c:pt>
                <c:pt idx="21">
                  <c:v>HiB</c:v>
                </c:pt>
                <c:pt idx="22">
                  <c:v>Rest SiT</c:v>
                </c:pt>
                <c:pt idx="23">
                  <c:v>HiOA</c:v>
                </c:pt>
                <c:pt idx="24">
                  <c:v>HiST</c:v>
                </c:pt>
              </c:strCache>
            </c:strRef>
          </c:cat>
          <c:val>
            <c:numRef>
              <c:f>'Ark1'!$G$2:$G$26</c:f>
              <c:numCache>
                <c:formatCode>General</c:formatCode>
                <c:ptCount val="25"/>
                <c:pt idx="0" formatCode="0">
                  <c:v>12.2</c:v>
                </c:pt>
                <c:pt idx="2" formatCode="0">
                  <c:v>13</c:v>
                </c:pt>
                <c:pt idx="3" formatCode="0">
                  <c:v>11.6</c:v>
                </c:pt>
                <c:pt idx="5" formatCode="0">
                  <c:v>12.9</c:v>
                </c:pt>
                <c:pt idx="6" formatCode="0">
                  <c:v>11.6</c:v>
                </c:pt>
                <c:pt idx="7" formatCode="0">
                  <c:v>13.2</c:v>
                </c:pt>
                <c:pt idx="8" formatCode="0">
                  <c:v>14.8</c:v>
                </c:pt>
                <c:pt idx="9" formatCode="0">
                  <c:v>11.4</c:v>
                </c:pt>
                <c:pt idx="10" formatCode="0">
                  <c:v>11.6</c:v>
                </c:pt>
                <c:pt idx="11" formatCode="0">
                  <c:v>11.1</c:v>
                </c:pt>
                <c:pt idx="12" formatCode="0">
                  <c:v>10.4</c:v>
                </c:pt>
                <c:pt idx="13" formatCode="0">
                  <c:v>11.3</c:v>
                </c:pt>
                <c:pt idx="14" formatCode="0">
                  <c:v>6.7</c:v>
                </c:pt>
                <c:pt idx="16" formatCode="0">
                  <c:v>17.2</c:v>
                </c:pt>
                <c:pt idx="17" formatCode="0">
                  <c:v>14.6</c:v>
                </c:pt>
                <c:pt idx="18" formatCode="0">
                  <c:v>13</c:v>
                </c:pt>
                <c:pt idx="19" formatCode="0">
                  <c:v>12.2</c:v>
                </c:pt>
                <c:pt idx="20" formatCode="0">
                  <c:v>11.6</c:v>
                </c:pt>
                <c:pt idx="21" formatCode="0">
                  <c:v>10.3</c:v>
                </c:pt>
                <c:pt idx="22" formatCode="0">
                  <c:v>9.6999999999999993</c:v>
                </c:pt>
                <c:pt idx="23" formatCode="0">
                  <c:v>11.2</c:v>
                </c:pt>
                <c:pt idx="24" formatCode="0">
                  <c:v>8.8000000000000007</c:v>
                </c:pt>
              </c:numCache>
            </c:numRef>
          </c:val>
        </c:ser>
        <c:dLbls>
          <c:showLegendKey val="0"/>
          <c:showVal val="0"/>
          <c:showCatName val="0"/>
          <c:showSerName val="0"/>
          <c:showPercent val="0"/>
          <c:showBubbleSize val="0"/>
        </c:dLbls>
        <c:gapWidth val="40"/>
        <c:overlap val="100"/>
        <c:axId val="77128064"/>
        <c:axId val="77129600"/>
      </c:barChart>
      <c:catAx>
        <c:axId val="77128064"/>
        <c:scaling>
          <c:orientation val="maxMin"/>
        </c:scaling>
        <c:delete val="0"/>
        <c:axPos val="l"/>
        <c:majorTickMark val="out"/>
        <c:minorTickMark val="none"/>
        <c:tickLblPos val="nextTo"/>
        <c:txPr>
          <a:bodyPr/>
          <a:lstStyle/>
          <a:p>
            <a:pPr>
              <a:defRPr sz="1200"/>
            </a:pPr>
            <a:endParaRPr lang="nb-NO"/>
          </a:p>
        </c:txPr>
        <c:crossAx val="77129600"/>
        <c:crosses val="autoZero"/>
        <c:auto val="1"/>
        <c:lblAlgn val="ctr"/>
        <c:lblOffset val="100"/>
        <c:noMultiLvlLbl val="0"/>
      </c:catAx>
      <c:valAx>
        <c:axId val="77129600"/>
        <c:scaling>
          <c:orientation val="minMax"/>
          <c:max val="100"/>
          <c:min val="0"/>
        </c:scaling>
        <c:delete val="1"/>
        <c:axPos val="t"/>
        <c:majorGridlines>
          <c:spPr>
            <a:ln>
              <a:solidFill>
                <a:schemeClr val="bg1">
                  <a:lumMod val="95000"/>
                </a:schemeClr>
              </a:solidFill>
            </a:ln>
          </c:spPr>
        </c:majorGridlines>
        <c:numFmt formatCode="0" sourceLinked="1"/>
        <c:majorTickMark val="out"/>
        <c:minorTickMark val="none"/>
        <c:tickLblPos val="none"/>
        <c:crossAx val="77128064"/>
        <c:crosses val="autoZero"/>
        <c:crossBetween val="between"/>
      </c:valAx>
    </c:plotArea>
    <c:legend>
      <c:legendPos val="r"/>
      <c:layout>
        <c:manualLayout>
          <c:xMode val="edge"/>
          <c:yMode val="edge"/>
          <c:x val="5.3445514208920721E-2"/>
          <c:y val="0.86943921435629956"/>
          <c:w val="0.93037381677265218"/>
          <c:h val="6.5582625322332611E-2"/>
        </c:manualLayout>
      </c:layout>
      <c:overlay val="0"/>
      <c:txPr>
        <a:bodyPr/>
        <a:lstStyle/>
        <a:p>
          <a:pPr>
            <a:defRPr sz="12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762912917083288"/>
          <c:y val="3.437500000000001E-2"/>
          <c:w val="0.83142347609524869"/>
          <c:h val="0.89418264042090556"/>
        </c:manualLayout>
      </c:layout>
      <c:barChart>
        <c:barDir val="bar"/>
        <c:grouping val="stacked"/>
        <c:varyColors val="0"/>
        <c:ser>
          <c:idx val="0"/>
          <c:order val="0"/>
          <c:tx>
            <c:strRef>
              <c:f>'Ark1'!$B$1</c:f>
              <c:strCache>
                <c:ptCount val="1"/>
                <c:pt idx="0">
                  <c:v>Få symptomer</c:v>
                </c:pt>
              </c:strCache>
            </c:strRef>
          </c:tx>
          <c:spPr>
            <a:solidFill>
              <a:srgbClr val="00B050"/>
            </a:solidFill>
            <a:ln>
              <a:noFill/>
            </a:ln>
          </c:spPr>
          <c:invertIfNegative val="0"/>
          <c:dLbls>
            <c:txPr>
              <a:bodyPr/>
              <a:lstStyle/>
              <a:p>
                <a:pPr>
                  <a:defRPr sz="1100" b="1">
                    <a:solidFill>
                      <a:schemeClr val="bg1"/>
                    </a:solidFill>
                  </a:defRPr>
                </a:pPr>
                <a:endParaRPr lang="nb-NO"/>
              </a:p>
            </c:txPr>
            <c:showLegendKey val="0"/>
            <c:showVal val="1"/>
            <c:showCatName val="0"/>
            <c:showSerName val="0"/>
            <c:showPercent val="0"/>
            <c:showBubbleSize val="0"/>
            <c:showLeaderLines val="0"/>
          </c:dLbls>
          <c:cat>
            <c:strRef>
              <c:f>'Ark1'!$A$2:$A$26</c:f>
              <c:strCache>
                <c:ptCount val="25"/>
                <c:pt idx="0">
                  <c:v>Total</c:v>
                </c:pt>
                <c:pt idx="2">
                  <c:v>Kvinne</c:v>
                </c:pt>
                <c:pt idx="3">
                  <c:v>Mann</c:v>
                </c:pt>
                <c:pt idx="5">
                  <c:v>SiO</c:v>
                </c:pt>
                <c:pt idx="6">
                  <c:v>SiHa</c:v>
                </c:pt>
                <c:pt idx="7">
                  <c:v>SiH</c:v>
                </c:pt>
                <c:pt idx="8">
                  <c:v>samskipnaden</c:v>
                </c:pt>
                <c:pt idx="9">
                  <c:v>SiB</c:v>
                </c:pt>
                <c:pt idx="10">
                  <c:v>SiNoT</c:v>
                </c:pt>
                <c:pt idx="11">
                  <c:v>SiT</c:v>
                </c:pt>
                <c:pt idx="12">
                  <c:v>SSH</c:v>
                </c:pt>
                <c:pt idx="13">
                  <c:v>SiÅs</c:v>
                </c:pt>
                <c:pt idx="14">
                  <c:v>SISOF</c:v>
                </c:pt>
                <c:pt idx="16">
                  <c:v>HiOA</c:v>
                </c:pt>
                <c:pt idx="17">
                  <c:v>UiO</c:v>
                </c:pt>
                <c:pt idx="18">
                  <c:v>HiST</c:v>
                </c:pt>
                <c:pt idx="19">
                  <c:v>Rest SiO</c:v>
                </c:pt>
                <c:pt idx="20">
                  <c:v>HiB</c:v>
                </c:pt>
                <c:pt idx="21">
                  <c:v>UiB</c:v>
                </c:pt>
                <c:pt idx="22">
                  <c:v>Rest SiB</c:v>
                </c:pt>
                <c:pt idx="23">
                  <c:v>NTNU</c:v>
                </c:pt>
                <c:pt idx="24">
                  <c:v>Rest SiT</c:v>
                </c:pt>
              </c:strCache>
            </c:strRef>
          </c:cat>
          <c:val>
            <c:numRef>
              <c:f>'Ark1'!$B$2:$B$26</c:f>
              <c:numCache>
                <c:formatCode>General</c:formatCode>
                <c:ptCount val="25"/>
                <c:pt idx="0" formatCode="0">
                  <c:v>67.099999999999994</c:v>
                </c:pt>
                <c:pt idx="2" formatCode="0">
                  <c:v>59.6</c:v>
                </c:pt>
                <c:pt idx="3" formatCode="0">
                  <c:v>77.8</c:v>
                </c:pt>
                <c:pt idx="5" formatCode="0">
                  <c:v>63.2</c:v>
                </c:pt>
                <c:pt idx="6" formatCode="0">
                  <c:v>65.900000000000006</c:v>
                </c:pt>
                <c:pt idx="7" formatCode="0">
                  <c:v>65.5</c:v>
                </c:pt>
                <c:pt idx="8" formatCode="0">
                  <c:v>65.5</c:v>
                </c:pt>
                <c:pt idx="9" formatCode="0">
                  <c:v>67.099999999999994</c:v>
                </c:pt>
                <c:pt idx="10" formatCode="0">
                  <c:v>68.7</c:v>
                </c:pt>
                <c:pt idx="11" formatCode="0">
                  <c:v>73.3</c:v>
                </c:pt>
                <c:pt idx="12" formatCode="0">
                  <c:v>68.900000000000006</c:v>
                </c:pt>
                <c:pt idx="13" formatCode="0">
                  <c:v>71.400000000000006</c:v>
                </c:pt>
                <c:pt idx="14" formatCode="0">
                  <c:v>71</c:v>
                </c:pt>
                <c:pt idx="16" formatCode="0">
                  <c:v>59.8</c:v>
                </c:pt>
                <c:pt idx="17" formatCode="0">
                  <c:v>63.5</c:v>
                </c:pt>
                <c:pt idx="18" formatCode="0">
                  <c:v>66.5</c:v>
                </c:pt>
                <c:pt idx="19" formatCode="0">
                  <c:v>66.3</c:v>
                </c:pt>
                <c:pt idx="20" formatCode="0">
                  <c:v>67.599999999999994</c:v>
                </c:pt>
                <c:pt idx="21" formatCode="0">
                  <c:v>64.599999999999994</c:v>
                </c:pt>
                <c:pt idx="22" formatCode="0">
                  <c:v>72.8</c:v>
                </c:pt>
                <c:pt idx="23" formatCode="0">
                  <c:v>74.7</c:v>
                </c:pt>
                <c:pt idx="24" formatCode="0">
                  <c:v>78.900000000000006</c:v>
                </c:pt>
              </c:numCache>
            </c:numRef>
          </c:val>
        </c:ser>
        <c:ser>
          <c:idx val="1"/>
          <c:order val="1"/>
          <c:tx>
            <c:strRef>
              <c:f>'Ark1'!$C$1</c:f>
              <c:strCache>
                <c:ptCount val="1"/>
                <c:pt idx="0">
                  <c:v>Middels</c:v>
                </c:pt>
              </c:strCache>
            </c:strRef>
          </c:tx>
          <c:spPr>
            <a:solidFill>
              <a:schemeClr val="accent1">
                <a:lumMod val="60000"/>
                <a:lumOff val="40000"/>
              </a:schemeClr>
            </a:solidFill>
            <a:ln>
              <a:noFill/>
            </a:ln>
          </c:spPr>
          <c:invertIfNegative val="0"/>
          <c:dLbls>
            <c:txPr>
              <a:bodyPr/>
              <a:lstStyle/>
              <a:p>
                <a:pPr>
                  <a:defRPr sz="1100" b="1">
                    <a:solidFill>
                      <a:schemeClr val="tx1"/>
                    </a:solidFill>
                  </a:defRPr>
                </a:pPr>
                <a:endParaRPr lang="nb-NO"/>
              </a:p>
            </c:txPr>
            <c:showLegendKey val="0"/>
            <c:showVal val="1"/>
            <c:showCatName val="0"/>
            <c:showSerName val="0"/>
            <c:showPercent val="0"/>
            <c:showBubbleSize val="0"/>
            <c:showLeaderLines val="0"/>
          </c:dLbls>
          <c:cat>
            <c:strRef>
              <c:f>'Ark1'!$A$2:$A$26</c:f>
              <c:strCache>
                <c:ptCount val="25"/>
                <c:pt idx="0">
                  <c:v>Total</c:v>
                </c:pt>
                <c:pt idx="2">
                  <c:v>Kvinne</c:v>
                </c:pt>
                <c:pt idx="3">
                  <c:v>Mann</c:v>
                </c:pt>
                <c:pt idx="5">
                  <c:v>SiO</c:v>
                </c:pt>
                <c:pt idx="6">
                  <c:v>SiHa</c:v>
                </c:pt>
                <c:pt idx="7">
                  <c:v>SiH</c:v>
                </c:pt>
                <c:pt idx="8">
                  <c:v>samskipnaden</c:v>
                </c:pt>
                <c:pt idx="9">
                  <c:v>SiB</c:v>
                </c:pt>
                <c:pt idx="10">
                  <c:v>SiNoT</c:v>
                </c:pt>
                <c:pt idx="11">
                  <c:v>SiT</c:v>
                </c:pt>
                <c:pt idx="12">
                  <c:v>SSH</c:v>
                </c:pt>
                <c:pt idx="13">
                  <c:v>SiÅs</c:v>
                </c:pt>
                <c:pt idx="14">
                  <c:v>SISOF</c:v>
                </c:pt>
                <c:pt idx="16">
                  <c:v>HiOA</c:v>
                </c:pt>
                <c:pt idx="17">
                  <c:v>UiO</c:v>
                </c:pt>
                <c:pt idx="18">
                  <c:v>HiST</c:v>
                </c:pt>
                <c:pt idx="19">
                  <c:v>Rest SiO</c:v>
                </c:pt>
                <c:pt idx="20">
                  <c:v>HiB</c:v>
                </c:pt>
                <c:pt idx="21">
                  <c:v>UiB</c:v>
                </c:pt>
                <c:pt idx="22">
                  <c:v>Rest SiB</c:v>
                </c:pt>
                <c:pt idx="23">
                  <c:v>NTNU</c:v>
                </c:pt>
                <c:pt idx="24">
                  <c:v>Rest SiT</c:v>
                </c:pt>
              </c:strCache>
            </c:strRef>
          </c:cat>
          <c:val>
            <c:numRef>
              <c:f>'Ark1'!$C$2:$C$26</c:f>
              <c:numCache>
                <c:formatCode>General</c:formatCode>
                <c:ptCount val="25"/>
                <c:pt idx="0" formatCode="0">
                  <c:v>13.5</c:v>
                </c:pt>
                <c:pt idx="2" formatCode="0">
                  <c:v>16.100000000000001</c:v>
                </c:pt>
                <c:pt idx="3" formatCode="0">
                  <c:v>9.8000000000000007</c:v>
                </c:pt>
                <c:pt idx="5" formatCode="0">
                  <c:v>14.7</c:v>
                </c:pt>
                <c:pt idx="6" formatCode="0">
                  <c:v>12.2</c:v>
                </c:pt>
                <c:pt idx="7" formatCode="0">
                  <c:v>13.6</c:v>
                </c:pt>
                <c:pt idx="8" formatCode="0">
                  <c:v>13.7</c:v>
                </c:pt>
                <c:pt idx="9" formatCode="0">
                  <c:v>14.7</c:v>
                </c:pt>
                <c:pt idx="10" formatCode="0">
                  <c:v>14.6</c:v>
                </c:pt>
                <c:pt idx="11" formatCode="0">
                  <c:v>10.3</c:v>
                </c:pt>
                <c:pt idx="12" formatCode="0">
                  <c:v>14.9</c:v>
                </c:pt>
                <c:pt idx="13" formatCode="0">
                  <c:v>12.9</c:v>
                </c:pt>
                <c:pt idx="14" formatCode="0">
                  <c:v>14.8</c:v>
                </c:pt>
                <c:pt idx="16" formatCode="0">
                  <c:v>16.7</c:v>
                </c:pt>
                <c:pt idx="17" formatCode="0">
                  <c:v>13.9</c:v>
                </c:pt>
                <c:pt idx="18" formatCode="0">
                  <c:v>11.3</c:v>
                </c:pt>
                <c:pt idx="19" formatCode="0">
                  <c:v>13.8</c:v>
                </c:pt>
                <c:pt idx="20" formatCode="0">
                  <c:v>13</c:v>
                </c:pt>
                <c:pt idx="21" formatCode="0">
                  <c:v>17</c:v>
                </c:pt>
                <c:pt idx="22" formatCode="0">
                  <c:v>10.7</c:v>
                </c:pt>
                <c:pt idx="23" formatCode="0">
                  <c:v>10.1</c:v>
                </c:pt>
                <c:pt idx="24" formatCode="0">
                  <c:v>9.1</c:v>
                </c:pt>
              </c:numCache>
            </c:numRef>
          </c:val>
        </c:ser>
        <c:ser>
          <c:idx val="2"/>
          <c:order val="2"/>
          <c:tx>
            <c:strRef>
              <c:f>'Ark1'!$D$1</c:f>
              <c:strCache>
                <c:ptCount val="1"/>
                <c:pt idx="0">
                  <c:v>Alvorlige symptomplager</c:v>
                </c:pt>
              </c:strCache>
            </c:strRef>
          </c:tx>
          <c:spPr>
            <a:solidFill>
              <a:schemeClr val="accent2">
                <a:lumMod val="60000"/>
                <a:lumOff val="40000"/>
              </a:schemeClr>
            </a:solidFill>
            <a:ln>
              <a:noFill/>
            </a:ln>
          </c:spPr>
          <c:invertIfNegative val="0"/>
          <c:dLbls>
            <c:txPr>
              <a:bodyPr/>
              <a:lstStyle/>
              <a:p>
                <a:pPr>
                  <a:defRPr sz="1100" b="1">
                    <a:solidFill>
                      <a:schemeClr val="tx1"/>
                    </a:solidFill>
                  </a:defRPr>
                </a:pPr>
                <a:endParaRPr lang="nb-NO"/>
              </a:p>
            </c:txPr>
            <c:showLegendKey val="0"/>
            <c:showVal val="1"/>
            <c:showCatName val="0"/>
            <c:showSerName val="0"/>
            <c:showPercent val="0"/>
            <c:showBubbleSize val="0"/>
            <c:showLeaderLines val="0"/>
          </c:dLbls>
          <c:cat>
            <c:strRef>
              <c:f>'Ark1'!$A$2:$A$26</c:f>
              <c:strCache>
                <c:ptCount val="25"/>
                <c:pt idx="0">
                  <c:v>Total</c:v>
                </c:pt>
                <c:pt idx="2">
                  <c:v>Kvinne</c:v>
                </c:pt>
                <c:pt idx="3">
                  <c:v>Mann</c:v>
                </c:pt>
                <c:pt idx="5">
                  <c:v>SiO</c:v>
                </c:pt>
                <c:pt idx="6">
                  <c:v>SiHa</c:v>
                </c:pt>
                <c:pt idx="7">
                  <c:v>SiH</c:v>
                </c:pt>
                <c:pt idx="8">
                  <c:v>samskipnaden</c:v>
                </c:pt>
                <c:pt idx="9">
                  <c:v>SiB</c:v>
                </c:pt>
                <c:pt idx="10">
                  <c:v>SiNoT</c:v>
                </c:pt>
                <c:pt idx="11">
                  <c:v>SiT</c:v>
                </c:pt>
                <c:pt idx="12">
                  <c:v>SSH</c:v>
                </c:pt>
                <c:pt idx="13">
                  <c:v>SiÅs</c:v>
                </c:pt>
                <c:pt idx="14">
                  <c:v>SISOF</c:v>
                </c:pt>
                <c:pt idx="16">
                  <c:v>HiOA</c:v>
                </c:pt>
                <c:pt idx="17">
                  <c:v>UiO</c:v>
                </c:pt>
                <c:pt idx="18">
                  <c:v>HiST</c:v>
                </c:pt>
                <c:pt idx="19">
                  <c:v>Rest SiO</c:v>
                </c:pt>
                <c:pt idx="20">
                  <c:v>HiB</c:v>
                </c:pt>
                <c:pt idx="21">
                  <c:v>UiB</c:v>
                </c:pt>
                <c:pt idx="22">
                  <c:v>Rest SiB</c:v>
                </c:pt>
                <c:pt idx="23">
                  <c:v>NTNU</c:v>
                </c:pt>
                <c:pt idx="24">
                  <c:v>Rest SiT</c:v>
                </c:pt>
              </c:strCache>
            </c:strRef>
          </c:cat>
          <c:val>
            <c:numRef>
              <c:f>'Ark1'!$D$2:$D$26</c:f>
              <c:numCache>
                <c:formatCode>General</c:formatCode>
                <c:ptCount val="25"/>
                <c:pt idx="0" formatCode="0">
                  <c:v>12.4</c:v>
                </c:pt>
                <c:pt idx="2" formatCode="0">
                  <c:v>15.3</c:v>
                </c:pt>
                <c:pt idx="3" formatCode="0">
                  <c:v>8.1999999999999993</c:v>
                </c:pt>
                <c:pt idx="5" formatCode="0">
                  <c:v>13.7</c:v>
                </c:pt>
                <c:pt idx="6" formatCode="0">
                  <c:v>12.6</c:v>
                </c:pt>
                <c:pt idx="7" formatCode="0">
                  <c:v>13.3</c:v>
                </c:pt>
                <c:pt idx="8" formatCode="0">
                  <c:v>11.8</c:v>
                </c:pt>
                <c:pt idx="9" formatCode="0">
                  <c:v>12.8</c:v>
                </c:pt>
                <c:pt idx="10" formatCode="0">
                  <c:v>10.9</c:v>
                </c:pt>
                <c:pt idx="11" formatCode="0">
                  <c:v>10.6</c:v>
                </c:pt>
                <c:pt idx="12" formatCode="0">
                  <c:v>11.8</c:v>
                </c:pt>
                <c:pt idx="13" formatCode="0">
                  <c:v>10.6</c:v>
                </c:pt>
                <c:pt idx="14" formatCode="0">
                  <c:v>8.8000000000000007</c:v>
                </c:pt>
                <c:pt idx="16" formatCode="0">
                  <c:v>14.2</c:v>
                </c:pt>
                <c:pt idx="17" formatCode="0">
                  <c:v>14</c:v>
                </c:pt>
                <c:pt idx="18" formatCode="0">
                  <c:v>14.6</c:v>
                </c:pt>
                <c:pt idx="19" formatCode="0">
                  <c:v>12.5</c:v>
                </c:pt>
                <c:pt idx="20" formatCode="0">
                  <c:v>13.3</c:v>
                </c:pt>
                <c:pt idx="21" formatCode="0">
                  <c:v>12.9</c:v>
                </c:pt>
                <c:pt idx="22" formatCode="0">
                  <c:v>11.9</c:v>
                </c:pt>
                <c:pt idx="23" formatCode="0">
                  <c:v>9.9</c:v>
                </c:pt>
                <c:pt idx="24" formatCode="0">
                  <c:v>6.1</c:v>
                </c:pt>
              </c:numCache>
            </c:numRef>
          </c:val>
        </c:ser>
        <c:ser>
          <c:idx val="3"/>
          <c:order val="3"/>
          <c:tx>
            <c:strRef>
              <c:f>'Ark1'!$E$1</c:f>
              <c:strCache>
                <c:ptCount val="1"/>
                <c:pt idx="0">
                  <c:v>Alvorlige og mange symptomer</c:v>
                </c:pt>
              </c:strCache>
            </c:strRef>
          </c:tx>
          <c:spPr>
            <a:solidFill>
              <a:schemeClr val="accent2"/>
            </a:solidFill>
          </c:spPr>
          <c:invertIfNegative val="0"/>
          <c:dLbls>
            <c:txPr>
              <a:bodyPr/>
              <a:lstStyle/>
              <a:p>
                <a:pPr>
                  <a:defRPr sz="1100" b="1">
                    <a:solidFill>
                      <a:schemeClr val="bg1"/>
                    </a:solidFill>
                  </a:defRPr>
                </a:pPr>
                <a:endParaRPr lang="nb-NO"/>
              </a:p>
            </c:txPr>
            <c:showLegendKey val="0"/>
            <c:showVal val="1"/>
            <c:showCatName val="0"/>
            <c:showSerName val="0"/>
            <c:showPercent val="0"/>
            <c:showBubbleSize val="0"/>
            <c:showLeaderLines val="0"/>
          </c:dLbls>
          <c:cat>
            <c:strRef>
              <c:f>'Ark1'!$A$2:$A$26</c:f>
              <c:strCache>
                <c:ptCount val="25"/>
                <c:pt idx="0">
                  <c:v>Total</c:v>
                </c:pt>
                <c:pt idx="2">
                  <c:v>Kvinne</c:v>
                </c:pt>
                <c:pt idx="3">
                  <c:v>Mann</c:v>
                </c:pt>
                <c:pt idx="5">
                  <c:v>SiO</c:v>
                </c:pt>
                <c:pt idx="6">
                  <c:v>SiHa</c:v>
                </c:pt>
                <c:pt idx="7">
                  <c:v>SiH</c:v>
                </c:pt>
                <c:pt idx="8">
                  <c:v>samskipnaden</c:v>
                </c:pt>
                <c:pt idx="9">
                  <c:v>SiB</c:v>
                </c:pt>
                <c:pt idx="10">
                  <c:v>SiNoT</c:v>
                </c:pt>
                <c:pt idx="11">
                  <c:v>SiT</c:v>
                </c:pt>
                <c:pt idx="12">
                  <c:v>SSH</c:v>
                </c:pt>
                <c:pt idx="13">
                  <c:v>SiÅs</c:v>
                </c:pt>
                <c:pt idx="14">
                  <c:v>SISOF</c:v>
                </c:pt>
                <c:pt idx="16">
                  <c:v>HiOA</c:v>
                </c:pt>
                <c:pt idx="17">
                  <c:v>UiO</c:v>
                </c:pt>
                <c:pt idx="18">
                  <c:v>HiST</c:v>
                </c:pt>
                <c:pt idx="19">
                  <c:v>Rest SiO</c:v>
                </c:pt>
                <c:pt idx="20">
                  <c:v>HiB</c:v>
                </c:pt>
                <c:pt idx="21">
                  <c:v>UiB</c:v>
                </c:pt>
                <c:pt idx="22">
                  <c:v>Rest SiB</c:v>
                </c:pt>
                <c:pt idx="23">
                  <c:v>NTNU</c:v>
                </c:pt>
                <c:pt idx="24">
                  <c:v>Rest SiT</c:v>
                </c:pt>
              </c:strCache>
            </c:strRef>
          </c:cat>
          <c:val>
            <c:numRef>
              <c:f>'Ark1'!$E$2:$E$26</c:f>
              <c:numCache>
                <c:formatCode>General</c:formatCode>
                <c:ptCount val="25"/>
                <c:pt idx="0" formatCode="0">
                  <c:v>7</c:v>
                </c:pt>
                <c:pt idx="2" formatCode="0">
                  <c:v>9</c:v>
                </c:pt>
                <c:pt idx="3" formatCode="0">
                  <c:v>4.2</c:v>
                </c:pt>
                <c:pt idx="5" formatCode="0">
                  <c:v>8.5</c:v>
                </c:pt>
                <c:pt idx="6" formatCode="0">
                  <c:v>9.3000000000000007</c:v>
                </c:pt>
                <c:pt idx="7" formatCode="0">
                  <c:v>7.7</c:v>
                </c:pt>
                <c:pt idx="8" formatCode="0">
                  <c:v>9</c:v>
                </c:pt>
                <c:pt idx="9" formatCode="0">
                  <c:v>5.4</c:v>
                </c:pt>
                <c:pt idx="10" formatCode="0">
                  <c:v>5.7</c:v>
                </c:pt>
                <c:pt idx="11" formatCode="0">
                  <c:v>5.9</c:v>
                </c:pt>
                <c:pt idx="12" formatCode="0">
                  <c:v>4.4000000000000004</c:v>
                </c:pt>
                <c:pt idx="13" formatCode="0">
                  <c:v>5.2</c:v>
                </c:pt>
                <c:pt idx="14" formatCode="0">
                  <c:v>5.5</c:v>
                </c:pt>
                <c:pt idx="16" formatCode="0">
                  <c:v>9.1999999999999993</c:v>
                </c:pt>
                <c:pt idx="17" formatCode="0">
                  <c:v>8.6</c:v>
                </c:pt>
                <c:pt idx="18" formatCode="0">
                  <c:v>7.6</c:v>
                </c:pt>
                <c:pt idx="19" formatCode="0">
                  <c:v>7.4</c:v>
                </c:pt>
                <c:pt idx="20" formatCode="0">
                  <c:v>6.1</c:v>
                </c:pt>
                <c:pt idx="21" formatCode="0">
                  <c:v>5.4</c:v>
                </c:pt>
                <c:pt idx="22" formatCode="0">
                  <c:v>4.5999999999999996</c:v>
                </c:pt>
                <c:pt idx="23" formatCode="0">
                  <c:v>5.3</c:v>
                </c:pt>
                <c:pt idx="24" formatCode="0">
                  <c:v>5.9</c:v>
                </c:pt>
              </c:numCache>
            </c:numRef>
          </c:val>
        </c:ser>
        <c:dLbls>
          <c:showLegendKey val="0"/>
          <c:showVal val="0"/>
          <c:showCatName val="0"/>
          <c:showSerName val="0"/>
          <c:showPercent val="0"/>
          <c:showBubbleSize val="0"/>
        </c:dLbls>
        <c:gapWidth val="30"/>
        <c:overlap val="100"/>
        <c:axId val="76725248"/>
        <c:axId val="76882688"/>
      </c:barChart>
      <c:catAx>
        <c:axId val="76725248"/>
        <c:scaling>
          <c:orientation val="maxMin"/>
        </c:scaling>
        <c:delete val="0"/>
        <c:axPos val="l"/>
        <c:majorTickMark val="out"/>
        <c:minorTickMark val="none"/>
        <c:tickLblPos val="nextTo"/>
        <c:txPr>
          <a:bodyPr/>
          <a:lstStyle/>
          <a:p>
            <a:pPr>
              <a:defRPr sz="1100"/>
            </a:pPr>
            <a:endParaRPr lang="nb-NO"/>
          </a:p>
        </c:txPr>
        <c:crossAx val="76882688"/>
        <c:crosses val="autoZero"/>
        <c:auto val="1"/>
        <c:lblAlgn val="ctr"/>
        <c:lblOffset val="100"/>
        <c:noMultiLvlLbl val="0"/>
      </c:catAx>
      <c:valAx>
        <c:axId val="76882688"/>
        <c:scaling>
          <c:orientation val="minMax"/>
          <c:max val="100"/>
          <c:min val="0"/>
        </c:scaling>
        <c:delete val="1"/>
        <c:axPos val="t"/>
        <c:majorGridlines>
          <c:spPr>
            <a:ln>
              <a:solidFill>
                <a:schemeClr val="bg1">
                  <a:lumMod val="95000"/>
                </a:schemeClr>
              </a:solidFill>
            </a:ln>
          </c:spPr>
        </c:majorGridlines>
        <c:numFmt formatCode="0" sourceLinked="1"/>
        <c:majorTickMark val="out"/>
        <c:minorTickMark val="none"/>
        <c:tickLblPos val="none"/>
        <c:crossAx val="76725248"/>
        <c:crosses val="autoZero"/>
        <c:crossBetween val="between"/>
      </c:valAx>
    </c:plotArea>
    <c:legend>
      <c:legendPos val="r"/>
      <c:layout>
        <c:manualLayout>
          <c:xMode val="edge"/>
          <c:yMode val="edge"/>
          <c:x val="0.14844415435322"/>
          <c:y val="0.92590654609805256"/>
          <c:w val="0.82593577565455689"/>
          <c:h val="7.4093342862401823E-2"/>
        </c:manualLayout>
      </c:layout>
      <c:overlay val="0"/>
      <c:txPr>
        <a:bodyPr/>
        <a:lstStyle/>
        <a:p>
          <a:pPr>
            <a:defRPr sz="12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852247375328083"/>
          <c:y val="3.4375000000000072E-2"/>
          <c:w val="0.82046719160104709"/>
          <c:h val="0.88952812223143296"/>
        </c:manualLayout>
      </c:layout>
      <c:barChart>
        <c:barDir val="bar"/>
        <c:grouping val="stacked"/>
        <c:varyColors val="0"/>
        <c:ser>
          <c:idx val="0"/>
          <c:order val="0"/>
          <c:tx>
            <c:strRef>
              <c:f>'Ark1'!$B$1</c:f>
              <c:strCache>
                <c:ptCount val="1"/>
                <c:pt idx="0">
                  <c:v>Svært dårlig</c:v>
                </c:pt>
              </c:strCache>
            </c:strRef>
          </c:tx>
          <c:spPr>
            <a:solidFill>
              <a:srgbClr val="C00000"/>
            </a:solidFill>
            <a:ln>
              <a:noFill/>
            </a:ln>
          </c:spPr>
          <c:invertIfNegative val="0"/>
          <c:dLbls>
            <c:txPr>
              <a:bodyPr/>
              <a:lstStyle/>
              <a:p>
                <a:pPr>
                  <a:defRPr sz="1100" b="1">
                    <a:solidFill>
                      <a:schemeClr val="bg1"/>
                    </a:solidFill>
                  </a:defRPr>
                </a:pPr>
                <a:endParaRPr lang="nb-NO"/>
              </a:p>
            </c:txPr>
            <c:showLegendKey val="0"/>
            <c:showVal val="1"/>
            <c:showCatName val="0"/>
            <c:showSerName val="0"/>
            <c:showPercent val="0"/>
            <c:showBubbleSize val="0"/>
            <c:showLeaderLines val="0"/>
          </c:dLbls>
          <c:cat>
            <c:strRef>
              <c:f>'Ark1'!$A$2:$A$26</c:f>
              <c:strCache>
                <c:ptCount val="25"/>
                <c:pt idx="0">
                  <c:v>Total</c:v>
                </c:pt>
                <c:pt idx="2">
                  <c:v>Mann</c:v>
                </c:pt>
                <c:pt idx="3">
                  <c:v>Kvinne</c:v>
                </c:pt>
                <c:pt idx="5">
                  <c:v>SiT</c:v>
                </c:pt>
                <c:pt idx="6">
                  <c:v>SiÅs</c:v>
                </c:pt>
                <c:pt idx="7">
                  <c:v>SiB</c:v>
                </c:pt>
                <c:pt idx="8">
                  <c:v>SiO</c:v>
                </c:pt>
                <c:pt idx="9">
                  <c:v>SISOF</c:v>
                </c:pt>
                <c:pt idx="10">
                  <c:v>samskipnaden</c:v>
                </c:pt>
                <c:pt idx="11">
                  <c:v>SSH</c:v>
                </c:pt>
                <c:pt idx="12">
                  <c:v>SiNoT</c:v>
                </c:pt>
                <c:pt idx="13">
                  <c:v>SiHa</c:v>
                </c:pt>
                <c:pt idx="14">
                  <c:v>SiH</c:v>
                </c:pt>
                <c:pt idx="16">
                  <c:v>NTNU</c:v>
                </c:pt>
                <c:pt idx="17">
                  <c:v>Rest SiB</c:v>
                </c:pt>
                <c:pt idx="18">
                  <c:v>Rest SiO</c:v>
                </c:pt>
                <c:pt idx="19">
                  <c:v>UiB</c:v>
                </c:pt>
                <c:pt idx="20">
                  <c:v>HiOA</c:v>
                </c:pt>
                <c:pt idx="21">
                  <c:v>UiO</c:v>
                </c:pt>
                <c:pt idx="22">
                  <c:v>HiST</c:v>
                </c:pt>
                <c:pt idx="23">
                  <c:v>HiB</c:v>
                </c:pt>
                <c:pt idx="24">
                  <c:v>Rest SiT</c:v>
                </c:pt>
              </c:strCache>
            </c:strRef>
          </c:cat>
          <c:val>
            <c:numRef>
              <c:f>'Ark1'!$B$2:$B$26</c:f>
              <c:numCache>
                <c:formatCode>General</c:formatCode>
                <c:ptCount val="25"/>
                <c:pt idx="0" formatCode="0">
                  <c:v>0.6</c:v>
                </c:pt>
                <c:pt idx="2" formatCode="0">
                  <c:v>0.85</c:v>
                </c:pt>
                <c:pt idx="3" formatCode="0">
                  <c:v>0.49</c:v>
                </c:pt>
                <c:pt idx="5" formatCode="0">
                  <c:v>0.4</c:v>
                </c:pt>
                <c:pt idx="6" formatCode="0">
                  <c:v>0.46</c:v>
                </c:pt>
                <c:pt idx="7" formatCode="0">
                  <c:v>0.64</c:v>
                </c:pt>
                <c:pt idx="8" formatCode="0">
                  <c:v>0.65</c:v>
                </c:pt>
                <c:pt idx="9" formatCode="0">
                  <c:v>0.38</c:v>
                </c:pt>
                <c:pt idx="10" formatCode="0">
                  <c:v>1.48</c:v>
                </c:pt>
                <c:pt idx="11" formatCode="0">
                  <c:v>0.54</c:v>
                </c:pt>
                <c:pt idx="12" formatCode="0">
                  <c:v>0.64</c:v>
                </c:pt>
                <c:pt idx="13" formatCode="0">
                  <c:v>1.29</c:v>
                </c:pt>
                <c:pt idx="14" formatCode="0">
                  <c:v>0.59</c:v>
                </c:pt>
                <c:pt idx="16" formatCode="0">
                  <c:v>0.48</c:v>
                </c:pt>
                <c:pt idx="17" formatCode="0">
                  <c:v>0.19</c:v>
                </c:pt>
                <c:pt idx="18" formatCode="0">
                  <c:v>0.53</c:v>
                </c:pt>
                <c:pt idx="19" formatCode="0">
                  <c:v>0.79</c:v>
                </c:pt>
                <c:pt idx="20" formatCode="0">
                  <c:v>0.91</c:v>
                </c:pt>
                <c:pt idx="21" formatCode="0">
                  <c:v>0.55000000000000004</c:v>
                </c:pt>
                <c:pt idx="22" formatCode="0">
                  <c:v>0.28000000000000003</c:v>
                </c:pt>
                <c:pt idx="23" formatCode="0">
                  <c:v>0.69</c:v>
                </c:pt>
                <c:pt idx="24" formatCode="0">
                  <c:v>0</c:v>
                </c:pt>
              </c:numCache>
            </c:numRef>
          </c:val>
        </c:ser>
        <c:ser>
          <c:idx val="1"/>
          <c:order val="1"/>
          <c:tx>
            <c:strRef>
              <c:f>'Ark1'!$C$1</c:f>
              <c:strCache>
                <c:ptCount val="1"/>
                <c:pt idx="0">
                  <c:v>Dårlig</c:v>
                </c:pt>
              </c:strCache>
            </c:strRef>
          </c:tx>
          <c:spPr>
            <a:solidFill>
              <a:schemeClr val="accent2">
                <a:lumMod val="60000"/>
                <a:lumOff val="40000"/>
              </a:schemeClr>
            </a:solidFill>
            <a:ln>
              <a:noFill/>
            </a:ln>
          </c:spPr>
          <c:invertIfNegative val="0"/>
          <c:dLbls>
            <c:txPr>
              <a:bodyPr/>
              <a:lstStyle/>
              <a:p>
                <a:pPr>
                  <a:defRPr sz="1100" b="1"/>
                </a:pPr>
                <a:endParaRPr lang="nb-NO"/>
              </a:p>
            </c:txPr>
            <c:showLegendKey val="0"/>
            <c:showVal val="1"/>
            <c:showCatName val="0"/>
            <c:showSerName val="0"/>
            <c:showPercent val="0"/>
            <c:showBubbleSize val="0"/>
            <c:showLeaderLines val="0"/>
          </c:dLbls>
          <c:cat>
            <c:strRef>
              <c:f>'Ark1'!$A$2:$A$26</c:f>
              <c:strCache>
                <c:ptCount val="25"/>
                <c:pt idx="0">
                  <c:v>Total</c:v>
                </c:pt>
                <c:pt idx="2">
                  <c:v>Mann</c:v>
                </c:pt>
                <c:pt idx="3">
                  <c:v>Kvinne</c:v>
                </c:pt>
                <c:pt idx="5">
                  <c:v>SiT</c:v>
                </c:pt>
                <c:pt idx="6">
                  <c:v>SiÅs</c:v>
                </c:pt>
                <c:pt idx="7">
                  <c:v>SiB</c:v>
                </c:pt>
                <c:pt idx="8">
                  <c:v>SiO</c:v>
                </c:pt>
                <c:pt idx="9">
                  <c:v>SISOF</c:v>
                </c:pt>
                <c:pt idx="10">
                  <c:v>samskipnaden</c:v>
                </c:pt>
                <c:pt idx="11">
                  <c:v>SSH</c:v>
                </c:pt>
                <c:pt idx="12">
                  <c:v>SiNoT</c:v>
                </c:pt>
                <c:pt idx="13">
                  <c:v>SiHa</c:v>
                </c:pt>
                <c:pt idx="14">
                  <c:v>SiH</c:v>
                </c:pt>
                <c:pt idx="16">
                  <c:v>NTNU</c:v>
                </c:pt>
                <c:pt idx="17">
                  <c:v>Rest SiB</c:v>
                </c:pt>
                <c:pt idx="18">
                  <c:v>Rest SiO</c:v>
                </c:pt>
                <c:pt idx="19">
                  <c:v>UiB</c:v>
                </c:pt>
                <c:pt idx="20">
                  <c:v>HiOA</c:v>
                </c:pt>
                <c:pt idx="21">
                  <c:v>UiO</c:v>
                </c:pt>
                <c:pt idx="22">
                  <c:v>HiST</c:v>
                </c:pt>
                <c:pt idx="23">
                  <c:v>HiB</c:v>
                </c:pt>
                <c:pt idx="24">
                  <c:v>Rest SiT</c:v>
                </c:pt>
              </c:strCache>
            </c:strRef>
          </c:cat>
          <c:val>
            <c:numRef>
              <c:f>'Ark1'!$C$2:$C$26</c:f>
              <c:numCache>
                <c:formatCode>General</c:formatCode>
                <c:ptCount val="25"/>
                <c:pt idx="0" formatCode="0">
                  <c:v>5.8</c:v>
                </c:pt>
                <c:pt idx="2" formatCode="0">
                  <c:v>5.94</c:v>
                </c:pt>
                <c:pt idx="3" formatCode="0">
                  <c:v>5.65</c:v>
                </c:pt>
                <c:pt idx="5" formatCode="0">
                  <c:v>5.2</c:v>
                </c:pt>
                <c:pt idx="6" formatCode="0">
                  <c:v>4.21</c:v>
                </c:pt>
                <c:pt idx="7" formatCode="0">
                  <c:v>5.0199999999999996</c:v>
                </c:pt>
                <c:pt idx="8" formatCode="0">
                  <c:v>6.02</c:v>
                </c:pt>
                <c:pt idx="9" formatCode="0">
                  <c:v>5.0199999999999996</c:v>
                </c:pt>
                <c:pt idx="10" formatCode="0">
                  <c:v>6.22</c:v>
                </c:pt>
                <c:pt idx="11" formatCode="0">
                  <c:v>6.03</c:v>
                </c:pt>
                <c:pt idx="12" formatCode="0">
                  <c:v>8.93</c:v>
                </c:pt>
                <c:pt idx="13" formatCode="0">
                  <c:v>7.78</c:v>
                </c:pt>
                <c:pt idx="14" formatCode="0">
                  <c:v>9.09</c:v>
                </c:pt>
                <c:pt idx="16" formatCode="0">
                  <c:v>4.12</c:v>
                </c:pt>
                <c:pt idx="17" formatCode="0">
                  <c:v>6.22</c:v>
                </c:pt>
                <c:pt idx="18" formatCode="0">
                  <c:v>6.03</c:v>
                </c:pt>
                <c:pt idx="19" formatCode="0">
                  <c:v>3.97</c:v>
                </c:pt>
                <c:pt idx="20" formatCode="0">
                  <c:v>6.09</c:v>
                </c:pt>
                <c:pt idx="21" formatCode="0">
                  <c:v>5.98</c:v>
                </c:pt>
                <c:pt idx="22" formatCode="0">
                  <c:v>8.1</c:v>
                </c:pt>
                <c:pt idx="23" formatCode="0">
                  <c:v>6.34</c:v>
                </c:pt>
                <c:pt idx="24" formatCode="0">
                  <c:v>6.91</c:v>
                </c:pt>
              </c:numCache>
            </c:numRef>
          </c:val>
        </c:ser>
        <c:ser>
          <c:idx val="2"/>
          <c:order val="2"/>
          <c:tx>
            <c:strRef>
              <c:f>'Ark1'!$D$1</c:f>
              <c:strCache>
                <c:ptCount val="1"/>
                <c:pt idx="0">
                  <c:v>V/E</c:v>
                </c:pt>
              </c:strCache>
            </c:strRef>
          </c:tx>
          <c:spPr>
            <a:solidFill>
              <a:schemeClr val="accent4">
                <a:lumMod val="60000"/>
                <a:lumOff val="40000"/>
              </a:schemeClr>
            </a:solidFill>
            <a:ln>
              <a:noFill/>
            </a:ln>
          </c:spPr>
          <c:invertIfNegative val="0"/>
          <c:dLbls>
            <c:txPr>
              <a:bodyPr/>
              <a:lstStyle/>
              <a:p>
                <a:pPr>
                  <a:defRPr sz="1100" b="1"/>
                </a:pPr>
                <a:endParaRPr lang="nb-NO"/>
              </a:p>
            </c:txPr>
            <c:showLegendKey val="0"/>
            <c:showVal val="1"/>
            <c:showCatName val="0"/>
            <c:showSerName val="0"/>
            <c:showPercent val="0"/>
            <c:showBubbleSize val="0"/>
            <c:showLeaderLines val="0"/>
          </c:dLbls>
          <c:cat>
            <c:strRef>
              <c:f>'Ark1'!$A$2:$A$26</c:f>
              <c:strCache>
                <c:ptCount val="25"/>
                <c:pt idx="0">
                  <c:v>Total</c:v>
                </c:pt>
                <c:pt idx="2">
                  <c:v>Mann</c:v>
                </c:pt>
                <c:pt idx="3">
                  <c:v>Kvinne</c:v>
                </c:pt>
                <c:pt idx="5">
                  <c:v>SiT</c:v>
                </c:pt>
                <c:pt idx="6">
                  <c:v>SiÅs</c:v>
                </c:pt>
                <c:pt idx="7">
                  <c:v>SiB</c:v>
                </c:pt>
                <c:pt idx="8">
                  <c:v>SiO</c:v>
                </c:pt>
                <c:pt idx="9">
                  <c:v>SISOF</c:v>
                </c:pt>
                <c:pt idx="10">
                  <c:v>samskipnaden</c:v>
                </c:pt>
                <c:pt idx="11">
                  <c:v>SSH</c:v>
                </c:pt>
                <c:pt idx="12">
                  <c:v>SiNoT</c:v>
                </c:pt>
                <c:pt idx="13">
                  <c:v>SiHa</c:v>
                </c:pt>
                <c:pt idx="14">
                  <c:v>SiH</c:v>
                </c:pt>
                <c:pt idx="16">
                  <c:v>NTNU</c:v>
                </c:pt>
                <c:pt idx="17">
                  <c:v>Rest SiB</c:v>
                </c:pt>
                <c:pt idx="18">
                  <c:v>Rest SiO</c:v>
                </c:pt>
                <c:pt idx="19">
                  <c:v>UiB</c:v>
                </c:pt>
                <c:pt idx="20">
                  <c:v>HiOA</c:v>
                </c:pt>
                <c:pt idx="21">
                  <c:v>UiO</c:v>
                </c:pt>
                <c:pt idx="22">
                  <c:v>HiST</c:v>
                </c:pt>
                <c:pt idx="23">
                  <c:v>HiB</c:v>
                </c:pt>
                <c:pt idx="24">
                  <c:v>Rest SiT</c:v>
                </c:pt>
              </c:strCache>
            </c:strRef>
          </c:cat>
          <c:val>
            <c:numRef>
              <c:f>'Ark1'!$D$2:$D$26</c:f>
              <c:numCache>
                <c:formatCode>General</c:formatCode>
                <c:ptCount val="25"/>
                <c:pt idx="0" formatCode="0">
                  <c:v>22.2</c:v>
                </c:pt>
                <c:pt idx="2" formatCode="0">
                  <c:v>21.76</c:v>
                </c:pt>
                <c:pt idx="3" formatCode="0">
                  <c:v>22.54</c:v>
                </c:pt>
                <c:pt idx="5" formatCode="0">
                  <c:v>18.96</c:v>
                </c:pt>
                <c:pt idx="6" formatCode="0">
                  <c:v>20.89</c:v>
                </c:pt>
                <c:pt idx="7" formatCode="0">
                  <c:v>22.58</c:v>
                </c:pt>
                <c:pt idx="8" formatCode="0">
                  <c:v>21.75</c:v>
                </c:pt>
                <c:pt idx="9" formatCode="0">
                  <c:v>26.06</c:v>
                </c:pt>
                <c:pt idx="10" formatCode="0">
                  <c:v>24.99</c:v>
                </c:pt>
                <c:pt idx="11" formatCode="0">
                  <c:v>27.14</c:v>
                </c:pt>
                <c:pt idx="12" formatCode="0">
                  <c:v>27.95</c:v>
                </c:pt>
                <c:pt idx="13" formatCode="0">
                  <c:v>30.52</c:v>
                </c:pt>
                <c:pt idx="14" formatCode="0">
                  <c:v>30.54</c:v>
                </c:pt>
                <c:pt idx="16" formatCode="0">
                  <c:v>17.260000000000002</c:v>
                </c:pt>
                <c:pt idx="17" formatCode="0">
                  <c:v>16.88</c:v>
                </c:pt>
                <c:pt idx="18" formatCode="0">
                  <c:v>18.97</c:v>
                </c:pt>
                <c:pt idx="19" formatCode="0">
                  <c:v>23.72</c:v>
                </c:pt>
                <c:pt idx="20" formatCode="0">
                  <c:v>22.09</c:v>
                </c:pt>
                <c:pt idx="21" formatCode="0">
                  <c:v>23.09</c:v>
                </c:pt>
                <c:pt idx="22" formatCode="0">
                  <c:v>22.15</c:v>
                </c:pt>
                <c:pt idx="23" formatCode="0">
                  <c:v>24.9</c:v>
                </c:pt>
                <c:pt idx="24" formatCode="0">
                  <c:v>25.42</c:v>
                </c:pt>
              </c:numCache>
            </c:numRef>
          </c:val>
        </c:ser>
        <c:ser>
          <c:idx val="3"/>
          <c:order val="3"/>
          <c:tx>
            <c:strRef>
              <c:f>'Ark1'!$E$1</c:f>
              <c:strCache>
                <c:ptCount val="1"/>
                <c:pt idx="0">
                  <c:v>God</c:v>
                </c:pt>
              </c:strCache>
            </c:strRef>
          </c:tx>
          <c:spPr>
            <a:solidFill>
              <a:srgbClr val="92D050"/>
            </a:solidFill>
            <a:ln>
              <a:noFill/>
            </a:ln>
          </c:spPr>
          <c:invertIfNegative val="0"/>
          <c:dLbls>
            <c:txPr>
              <a:bodyPr/>
              <a:lstStyle/>
              <a:p>
                <a:pPr>
                  <a:defRPr sz="1100" b="1"/>
                </a:pPr>
                <a:endParaRPr lang="nb-NO"/>
              </a:p>
            </c:txPr>
            <c:showLegendKey val="0"/>
            <c:showVal val="1"/>
            <c:showCatName val="0"/>
            <c:showSerName val="0"/>
            <c:showPercent val="0"/>
            <c:showBubbleSize val="0"/>
            <c:showLeaderLines val="0"/>
          </c:dLbls>
          <c:cat>
            <c:strRef>
              <c:f>'Ark1'!$A$2:$A$26</c:f>
              <c:strCache>
                <c:ptCount val="25"/>
                <c:pt idx="0">
                  <c:v>Total</c:v>
                </c:pt>
                <c:pt idx="2">
                  <c:v>Mann</c:v>
                </c:pt>
                <c:pt idx="3">
                  <c:v>Kvinne</c:v>
                </c:pt>
                <c:pt idx="5">
                  <c:v>SiT</c:v>
                </c:pt>
                <c:pt idx="6">
                  <c:v>SiÅs</c:v>
                </c:pt>
                <c:pt idx="7">
                  <c:v>SiB</c:v>
                </c:pt>
                <c:pt idx="8">
                  <c:v>SiO</c:v>
                </c:pt>
                <c:pt idx="9">
                  <c:v>SISOF</c:v>
                </c:pt>
                <c:pt idx="10">
                  <c:v>samskipnaden</c:v>
                </c:pt>
                <c:pt idx="11">
                  <c:v>SSH</c:v>
                </c:pt>
                <c:pt idx="12">
                  <c:v>SiNoT</c:v>
                </c:pt>
                <c:pt idx="13">
                  <c:v>SiHa</c:v>
                </c:pt>
                <c:pt idx="14">
                  <c:v>SiH</c:v>
                </c:pt>
                <c:pt idx="16">
                  <c:v>NTNU</c:v>
                </c:pt>
                <c:pt idx="17">
                  <c:v>Rest SiB</c:v>
                </c:pt>
                <c:pt idx="18">
                  <c:v>Rest SiO</c:v>
                </c:pt>
                <c:pt idx="19">
                  <c:v>UiB</c:v>
                </c:pt>
                <c:pt idx="20">
                  <c:v>HiOA</c:v>
                </c:pt>
                <c:pt idx="21">
                  <c:v>UiO</c:v>
                </c:pt>
                <c:pt idx="22">
                  <c:v>HiST</c:v>
                </c:pt>
                <c:pt idx="23">
                  <c:v>HiB</c:v>
                </c:pt>
                <c:pt idx="24">
                  <c:v>Rest SiT</c:v>
                </c:pt>
              </c:strCache>
            </c:strRef>
          </c:cat>
          <c:val>
            <c:numRef>
              <c:f>'Ark1'!$E$2:$E$26</c:f>
              <c:numCache>
                <c:formatCode>General</c:formatCode>
                <c:ptCount val="25"/>
                <c:pt idx="0" formatCode="0">
                  <c:v>51.4</c:v>
                </c:pt>
                <c:pt idx="2" formatCode="0">
                  <c:v>47.94</c:v>
                </c:pt>
                <c:pt idx="3" formatCode="0">
                  <c:v>53.77</c:v>
                </c:pt>
                <c:pt idx="5" formatCode="0">
                  <c:v>54.77</c:v>
                </c:pt>
                <c:pt idx="6" formatCode="0">
                  <c:v>54.27</c:v>
                </c:pt>
                <c:pt idx="7" formatCode="0">
                  <c:v>51.68</c:v>
                </c:pt>
                <c:pt idx="8" formatCode="0">
                  <c:v>50.72</c:v>
                </c:pt>
                <c:pt idx="9" formatCode="0">
                  <c:v>51.55</c:v>
                </c:pt>
                <c:pt idx="10" formatCode="0">
                  <c:v>47.89</c:v>
                </c:pt>
                <c:pt idx="11" formatCode="0">
                  <c:v>52.02</c:v>
                </c:pt>
                <c:pt idx="12" formatCode="0">
                  <c:v>49.66</c:v>
                </c:pt>
                <c:pt idx="13" formatCode="0">
                  <c:v>39.57</c:v>
                </c:pt>
                <c:pt idx="14" formatCode="0">
                  <c:v>42.61</c:v>
                </c:pt>
                <c:pt idx="16" formatCode="0">
                  <c:v>56.16</c:v>
                </c:pt>
                <c:pt idx="17" formatCode="0">
                  <c:v>52.13</c:v>
                </c:pt>
                <c:pt idx="18" formatCode="0">
                  <c:v>45.79</c:v>
                </c:pt>
                <c:pt idx="19" formatCode="0">
                  <c:v>53.66</c:v>
                </c:pt>
                <c:pt idx="20" formatCode="0">
                  <c:v>53.47</c:v>
                </c:pt>
                <c:pt idx="21" formatCode="0">
                  <c:v>51.78</c:v>
                </c:pt>
                <c:pt idx="22" formatCode="0">
                  <c:v>50.43</c:v>
                </c:pt>
                <c:pt idx="23" formatCode="0">
                  <c:v>46.95</c:v>
                </c:pt>
                <c:pt idx="24" formatCode="0">
                  <c:v>54.15</c:v>
                </c:pt>
              </c:numCache>
            </c:numRef>
          </c:val>
        </c:ser>
        <c:ser>
          <c:idx val="4"/>
          <c:order val="4"/>
          <c:tx>
            <c:strRef>
              <c:f>'Ark1'!$F$1</c:f>
              <c:strCache>
                <c:ptCount val="1"/>
                <c:pt idx="0">
                  <c:v>Svært god</c:v>
                </c:pt>
              </c:strCache>
            </c:strRef>
          </c:tx>
          <c:spPr>
            <a:solidFill>
              <a:srgbClr val="00B050"/>
            </a:solidFill>
            <a:ln>
              <a:noFill/>
            </a:ln>
          </c:spPr>
          <c:invertIfNegative val="0"/>
          <c:dLbls>
            <c:txPr>
              <a:bodyPr/>
              <a:lstStyle/>
              <a:p>
                <a:pPr>
                  <a:defRPr sz="1100" b="1" baseline="0">
                    <a:solidFill>
                      <a:schemeClr val="bg1"/>
                    </a:solidFill>
                  </a:defRPr>
                </a:pPr>
                <a:endParaRPr lang="nb-NO"/>
              </a:p>
            </c:txPr>
            <c:showLegendKey val="0"/>
            <c:showVal val="1"/>
            <c:showCatName val="0"/>
            <c:showSerName val="0"/>
            <c:showPercent val="0"/>
            <c:showBubbleSize val="0"/>
            <c:showLeaderLines val="0"/>
          </c:dLbls>
          <c:cat>
            <c:strRef>
              <c:f>'Ark1'!$A$2:$A$26</c:f>
              <c:strCache>
                <c:ptCount val="25"/>
                <c:pt idx="0">
                  <c:v>Total</c:v>
                </c:pt>
                <c:pt idx="2">
                  <c:v>Mann</c:v>
                </c:pt>
                <c:pt idx="3">
                  <c:v>Kvinne</c:v>
                </c:pt>
                <c:pt idx="5">
                  <c:v>SiT</c:v>
                </c:pt>
                <c:pt idx="6">
                  <c:v>SiÅs</c:v>
                </c:pt>
                <c:pt idx="7">
                  <c:v>SiB</c:v>
                </c:pt>
                <c:pt idx="8">
                  <c:v>SiO</c:v>
                </c:pt>
                <c:pt idx="9">
                  <c:v>SISOF</c:v>
                </c:pt>
                <c:pt idx="10">
                  <c:v>samskipnaden</c:v>
                </c:pt>
                <c:pt idx="11">
                  <c:v>SSH</c:v>
                </c:pt>
                <c:pt idx="12">
                  <c:v>SiNoT</c:v>
                </c:pt>
                <c:pt idx="13">
                  <c:v>SiHa</c:v>
                </c:pt>
                <c:pt idx="14">
                  <c:v>SiH</c:v>
                </c:pt>
                <c:pt idx="16">
                  <c:v>NTNU</c:v>
                </c:pt>
                <c:pt idx="17">
                  <c:v>Rest SiB</c:v>
                </c:pt>
                <c:pt idx="18">
                  <c:v>Rest SiO</c:v>
                </c:pt>
                <c:pt idx="19">
                  <c:v>UiB</c:v>
                </c:pt>
                <c:pt idx="20">
                  <c:v>HiOA</c:v>
                </c:pt>
                <c:pt idx="21">
                  <c:v>UiO</c:v>
                </c:pt>
                <c:pt idx="22">
                  <c:v>HiST</c:v>
                </c:pt>
                <c:pt idx="23">
                  <c:v>HiB</c:v>
                </c:pt>
                <c:pt idx="24">
                  <c:v>Rest SiT</c:v>
                </c:pt>
              </c:strCache>
            </c:strRef>
          </c:cat>
          <c:val>
            <c:numRef>
              <c:f>'Ark1'!$F$2:$F$26</c:f>
              <c:numCache>
                <c:formatCode>General</c:formatCode>
                <c:ptCount val="25"/>
                <c:pt idx="0" formatCode="0">
                  <c:v>20</c:v>
                </c:pt>
                <c:pt idx="2" formatCode="0">
                  <c:v>23.51</c:v>
                </c:pt>
                <c:pt idx="3" formatCode="0">
                  <c:v>17.55</c:v>
                </c:pt>
                <c:pt idx="5" formatCode="0">
                  <c:v>20.68</c:v>
                </c:pt>
                <c:pt idx="6" formatCode="0">
                  <c:v>20.18</c:v>
                </c:pt>
                <c:pt idx="7" formatCode="0">
                  <c:v>20.07</c:v>
                </c:pt>
                <c:pt idx="8" formatCode="0">
                  <c:v>20.86</c:v>
                </c:pt>
                <c:pt idx="9" formatCode="0">
                  <c:v>16.98</c:v>
                </c:pt>
                <c:pt idx="10" formatCode="0">
                  <c:v>19.420000000000002</c:v>
                </c:pt>
                <c:pt idx="11" formatCode="0">
                  <c:v>14.27</c:v>
                </c:pt>
                <c:pt idx="12" formatCode="0">
                  <c:v>12.82</c:v>
                </c:pt>
                <c:pt idx="13" formatCode="0">
                  <c:v>20.84</c:v>
                </c:pt>
                <c:pt idx="14" formatCode="0">
                  <c:v>17.170000000000002</c:v>
                </c:pt>
                <c:pt idx="16" formatCode="0">
                  <c:v>21.98</c:v>
                </c:pt>
                <c:pt idx="17" formatCode="0">
                  <c:v>24.58</c:v>
                </c:pt>
                <c:pt idx="18" formatCode="0">
                  <c:v>28.69</c:v>
                </c:pt>
                <c:pt idx="19" formatCode="0">
                  <c:v>17.86</c:v>
                </c:pt>
                <c:pt idx="20" formatCode="0">
                  <c:v>17.45</c:v>
                </c:pt>
                <c:pt idx="21" formatCode="0">
                  <c:v>18.61</c:v>
                </c:pt>
                <c:pt idx="22" formatCode="0">
                  <c:v>19.05</c:v>
                </c:pt>
                <c:pt idx="23" formatCode="0">
                  <c:v>21.13</c:v>
                </c:pt>
                <c:pt idx="24" formatCode="0">
                  <c:v>13.52</c:v>
                </c:pt>
              </c:numCache>
            </c:numRef>
          </c:val>
        </c:ser>
        <c:dLbls>
          <c:showLegendKey val="0"/>
          <c:showVal val="0"/>
          <c:showCatName val="0"/>
          <c:showSerName val="0"/>
          <c:showPercent val="0"/>
          <c:showBubbleSize val="0"/>
        </c:dLbls>
        <c:gapWidth val="30"/>
        <c:overlap val="100"/>
        <c:axId val="79584256"/>
        <c:axId val="79602432"/>
      </c:barChart>
      <c:catAx>
        <c:axId val="79584256"/>
        <c:scaling>
          <c:orientation val="maxMin"/>
        </c:scaling>
        <c:delete val="0"/>
        <c:axPos val="l"/>
        <c:majorTickMark val="out"/>
        <c:minorTickMark val="none"/>
        <c:tickLblPos val="nextTo"/>
        <c:txPr>
          <a:bodyPr/>
          <a:lstStyle/>
          <a:p>
            <a:pPr>
              <a:defRPr sz="1050"/>
            </a:pPr>
            <a:endParaRPr lang="nb-NO"/>
          </a:p>
        </c:txPr>
        <c:crossAx val="79602432"/>
        <c:crosses val="autoZero"/>
        <c:auto val="1"/>
        <c:lblAlgn val="ctr"/>
        <c:lblOffset val="100"/>
        <c:noMultiLvlLbl val="0"/>
      </c:catAx>
      <c:valAx>
        <c:axId val="79602432"/>
        <c:scaling>
          <c:orientation val="minMax"/>
          <c:max val="100"/>
          <c:min val="0"/>
        </c:scaling>
        <c:delete val="1"/>
        <c:axPos val="t"/>
        <c:majorGridlines/>
        <c:numFmt formatCode="0" sourceLinked="1"/>
        <c:majorTickMark val="out"/>
        <c:minorTickMark val="none"/>
        <c:tickLblPos val="none"/>
        <c:crossAx val="79584256"/>
        <c:crosses val="autoZero"/>
        <c:crossBetween val="between"/>
      </c:valAx>
    </c:plotArea>
    <c:legend>
      <c:legendPos val="r"/>
      <c:layout>
        <c:manualLayout>
          <c:xMode val="edge"/>
          <c:yMode val="edge"/>
          <c:x val="0.1375849931047417"/>
          <c:y val="0.93478520192913039"/>
          <c:w val="0.78798392941049367"/>
          <c:h val="6.521479807086962E-2"/>
        </c:manualLayout>
      </c:layout>
      <c:overlay val="0"/>
      <c:txPr>
        <a:bodyPr/>
        <a:lstStyle/>
        <a:p>
          <a:pPr>
            <a:defRPr sz="14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868149525103942"/>
          <c:y val="3.437500000000001E-2"/>
          <c:w val="0.77030824292474942"/>
          <c:h val="0.8597715068696099"/>
        </c:manualLayout>
      </c:layout>
      <c:barChart>
        <c:barDir val="bar"/>
        <c:grouping val="stacked"/>
        <c:varyColors val="0"/>
        <c:ser>
          <c:idx val="0"/>
          <c:order val="0"/>
          <c:tx>
            <c:strRef>
              <c:f>'Ark1'!$B$1</c:f>
              <c:strCache>
                <c:ptCount val="1"/>
                <c:pt idx="0">
                  <c:v>Ja</c:v>
                </c:pt>
              </c:strCache>
            </c:strRef>
          </c:tx>
          <c:spPr>
            <a:solidFill>
              <a:srgbClr val="00B050"/>
            </a:solidFill>
            <a:ln>
              <a:noFill/>
            </a:ln>
          </c:spPr>
          <c:invertIfNegative val="0"/>
          <c:dLbls>
            <c:txPr>
              <a:bodyPr/>
              <a:lstStyle/>
              <a:p>
                <a:pPr>
                  <a:defRPr sz="1100" b="1">
                    <a:solidFill>
                      <a:schemeClr val="bg1"/>
                    </a:solidFill>
                  </a:defRPr>
                </a:pPr>
                <a:endParaRPr lang="nb-NO"/>
              </a:p>
            </c:txPr>
            <c:showLegendKey val="0"/>
            <c:showVal val="1"/>
            <c:showCatName val="0"/>
            <c:showSerName val="0"/>
            <c:showPercent val="0"/>
            <c:showBubbleSize val="0"/>
            <c:showLeaderLines val="0"/>
          </c:dLbls>
          <c:cat>
            <c:strRef>
              <c:f>'Ark1'!$A$2:$A$23</c:f>
              <c:strCache>
                <c:ptCount val="22"/>
                <c:pt idx="0">
                  <c:v>Total</c:v>
                </c:pt>
                <c:pt idx="2">
                  <c:v>SiT</c:v>
                </c:pt>
                <c:pt idx="3">
                  <c:v>SiB</c:v>
                </c:pt>
                <c:pt idx="4">
                  <c:v>SISOF</c:v>
                </c:pt>
                <c:pt idx="5">
                  <c:v>SiÅs</c:v>
                </c:pt>
                <c:pt idx="6">
                  <c:v>SiO</c:v>
                </c:pt>
                <c:pt idx="7">
                  <c:v>samskipnaden</c:v>
                </c:pt>
                <c:pt idx="8">
                  <c:v>SiNoT</c:v>
                </c:pt>
                <c:pt idx="9">
                  <c:v>SiH</c:v>
                </c:pt>
                <c:pt idx="10">
                  <c:v>SSH</c:v>
                </c:pt>
                <c:pt idx="11">
                  <c:v>SiHa</c:v>
                </c:pt>
                <c:pt idx="13">
                  <c:v>NTNU</c:v>
                </c:pt>
                <c:pt idx="14">
                  <c:v>Rest SiB</c:v>
                </c:pt>
                <c:pt idx="15">
                  <c:v>UiB</c:v>
                </c:pt>
                <c:pt idx="16">
                  <c:v>HiST</c:v>
                </c:pt>
                <c:pt idx="17">
                  <c:v>HiB</c:v>
                </c:pt>
                <c:pt idx="18">
                  <c:v>Rest SiT</c:v>
                </c:pt>
                <c:pt idx="19">
                  <c:v>Rest SiO</c:v>
                </c:pt>
                <c:pt idx="20">
                  <c:v>UiO</c:v>
                </c:pt>
                <c:pt idx="21">
                  <c:v>HiOA</c:v>
                </c:pt>
              </c:strCache>
            </c:strRef>
          </c:cat>
          <c:val>
            <c:numRef>
              <c:f>'Ark1'!$B$2:$B$23</c:f>
              <c:numCache>
                <c:formatCode>General</c:formatCode>
                <c:ptCount val="22"/>
                <c:pt idx="0" formatCode="0">
                  <c:v>50.3</c:v>
                </c:pt>
                <c:pt idx="2" formatCode="0">
                  <c:v>62.9</c:v>
                </c:pt>
                <c:pt idx="3" formatCode="0">
                  <c:v>61.3</c:v>
                </c:pt>
                <c:pt idx="4" formatCode="0">
                  <c:v>51.4</c:v>
                </c:pt>
                <c:pt idx="5" formatCode="0">
                  <c:v>49.7</c:v>
                </c:pt>
                <c:pt idx="6" formatCode="0">
                  <c:v>43.2</c:v>
                </c:pt>
                <c:pt idx="7" formatCode="0">
                  <c:v>42</c:v>
                </c:pt>
                <c:pt idx="8" formatCode="0">
                  <c:v>33.6</c:v>
                </c:pt>
                <c:pt idx="9" formatCode="0">
                  <c:v>30.5</c:v>
                </c:pt>
                <c:pt idx="10" formatCode="0">
                  <c:v>29.9</c:v>
                </c:pt>
                <c:pt idx="11" formatCode="0">
                  <c:v>28.7</c:v>
                </c:pt>
                <c:pt idx="13" formatCode="0">
                  <c:v>65.8</c:v>
                </c:pt>
                <c:pt idx="14" formatCode="0">
                  <c:v>63.5</c:v>
                </c:pt>
                <c:pt idx="15" formatCode="0">
                  <c:v>62.3</c:v>
                </c:pt>
                <c:pt idx="16" formatCode="0">
                  <c:v>59</c:v>
                </c:pt>
                <c:pt idx="17" formatCode="0">
                  <c:v>57.1</c:v>
                </c:pt>
                <c:pt idx="18" formatCode="0">
                  <c:v>48</c:v>
                </c:pt>
                <c:pt idx="19" formatCode="0">
                  <c:v>47.5</c:v>
                </c:pt>
                <c:pt idx="20" formatCode="0">
                  <c:v>47.2</c:v>
                </c:pt>
                <c:pt idx="21" formatCode="0">
                  <c:v>33.1</c:v>
                </c:pt>
              </c:numCache>
            </c:numRef>
          </c:val>
        </c:ser>
        <c:ser>
          <c:idx val="1"/>
          <c:order val="1"/>
          <c:tx>
            <c:strRef>
              <c:f>'Ark1'!$C$1</c:f>
              <c:strCache>
                <c:ptCount val="1"/>
                <c:pt idx="0">
                  <c:v>Ja, delvis</c:v>
                </c:pt>
              </c:strCache>
            </c:strRef>
          </c:tx>
          <c:spPr>
            <a:solidFill>
              <a:schemeClr val="accent3">
                <a:lumMod val="60000"/>
                <a:lumOff val="40000"/>
              </a:schemeClr>
            </a:solidFill>
            <a:ln>
              <a:noFill/>
            </a:ln>
          </c:spPr>
          <c:invertIfNegative val="0"/>
          <c:dLbls>
            <c:txPr>
              <a:bodyPr/>
              <a:lstStyle/>
              <a:p>
                <a:pPr>
                  <a:defRPr sz="1100" b="1">
                    <a:solidFill>
                      <a:schemeClr val="tx1"/>
                    </a:solidFill>
                  </a:defRPr>
                </a:pPr>
                <a:endParaRPr lang="nb-NO"/>
              </a:p>
            </c:txPr>
            <c:showLegendKey val="0"/>
            <c:showVal val="1"/>
            <c:showCatName val="0"/>
            <c:showSerName val="0"/>
            <c:showPercent val="0"/>
            <c:showBubbleSize val="0"/>
            <c:showLeaderLines val="0"/>
          </c:dLbls>
          <c:cat>
            <c:strRef>
              <c:f>'Ark1'!$A$2:$A$23</c:f>
              <c:strCache>
                <c:ptCount val="22"/>
                <c:pt idx="0">
                  <c:v>Total</c:v>
                </c:pt>
                <c:pt idx="2">
                  <c:v>SiT</c:v>
                </c:pt>
                <c:pt idx="3">
                  <c:v>SiB</c:v>
                </c:pt>
                <c:pt idx="4">
                  <c:v>SISOF</c:v>
                </c:pt>
                <c:pt idx="5">
                  <c:v>SiÅs</c:v>
                </c:pt>
                <c:pt idx="6">
                  <c:v>SiO</c:v>
                </c:pt>
                <c:pt idx="7">
                  <c:v>samskipnaden</c:v>
                </c:pt>
                <c:pt idx="8">
                  <c:v>SiNoT</c:v>
                </c:pt>
                <c:pt idx="9">
                  <c:v>SiH</c:v>
                </c:pt>
                <c:pt idx="10">
                  <c:v>SSH</c:v>
                </c:pt>
                <c:pt idx="11">
                  <c:v>SiHa</c:v>
                </c:pt>
                <c:pt idx="13">
                  <c:v>NTNU</c:v>
                </c:pt>
                <c:pt idx="14">
                  <c:v>Rest SiB</c:v>
                </c:pt>
                <c:pt idx="15">
                  <c:v>UiB</c:v>
                </c:pt>
                <c:pt idx="16">
                  <c:v>HiST</c:v>
                </c:pt>
                <c:pt idx="17">
                  <c:v>HiB</c:v>
                </c:pt>
                <c:pt idx="18">
                  <c:v>Rest SiT</c:v>
                </c:pt>
                <c:pt idx="19">
                  <c:v>Rest SiO</c:v>
                </c:pt>
                <c:pt idx="20">
                  <c:v>UiO</c:v>
                </c:pt>
                <c:pt idx="21">
                  <c:v>HiOA</c:v>
                </c:pt>
              </c:strCache>
            </c:strRef>
          </c:cat>
          <c:val>
            <c:numRef>
              <c:f>'Ark1'!$C$2:$C$23</c:f>
              <c:numCache>
                <c:formatCode>General</c:formatCode>
                <c:ptCount val="22"/>
                <c:pt idx="0" formatCode="0">
                  <c:v>28.5</c:v>
                </c:pt>
                <c:pt idx="2" formatCode="0">
                  <c:v>24.3</c:v>
                </c:pt>
                <c:pt idx="3" formatCode="0">
                  <c:v>23.2</c:v>
                </c:pt>
                <c:pt idx="4" formatCode="0">
                  <c:v>31.7</c:v>
                </c:pt>
                <c:pt idx="5" formatCode="0">
                  <c:v>30.8</c:v>
                </c:pt>
                <c:pt idx="6" formatCode="0">
                  <c:v>32</c:v>
                </c:pt>
                <c:pt idx="7" formatCode="0">
                  <c:v>26.3</c:v>
                </c:pt>
                <c:pt idx="8" formatCode="0">
                  <c:v>38.9</c:v>
                </c:pt>
                <c:pt idx="9" formatCode="0">
                  <c:v>34.700000000000003</c:v>
                </c:pt>
                <c:pt idx="10" formatCode="0">
                  <c:v>34.6</c:v>
                </c:pt>
                <c:pt idx="11" formatCode="0">
                  <c:v>36.9</c:v>
                </c:pt>
                <c:pt idx="13" formatCode="0">
                  <c:v>22.1</c:v>
                </c:pt>
                <c:pt idx="14" formatCode="0">
                  <c:v>20.7</c:v>
                </c:pt>
                <c:pt idx="15" formatCode="0">
                  <c:v>22.1</c:v>
                </c:pt>
                <c:pt idx="16" formatCode="0">
                  <c:v>28.1</c:v>
                </c:pt>
                <c:pt idx="17" formatCode="0">
                  <c:v>27.8</c:v>
                </c:pt>
                <c:pt idx="18" formatCode="0">
                  <c:v>32.9</c:v>
                </c:pt>
                <c:pt idx="19" formatCode="0">
                  <c:v>28.5</c:v>
                </c:pt>
                <c:pt idx="20" formatCode="0">
                  <c:v>30.4</c:v>
                </c:pt>
                <c:pt idx="21" formatCode="0">
                  <c:v>37.700000000000003</c:v>
                </c:pt>
              </c:numCache>
            </c:numRef>
          </c:val>
        </c:ser>
        <c:ser>
          <c:idx val="2"/>
          <c:order val="2"/>
          <c:tx>
            <c:strRef>
              <c:f>'Ark1'!$D$1</c:f>
              <c:strCache>
                <c:ptCount val="1"/>
                <c:pt idx="0">
                  <c:v>Nei</c:v>
                </c:pt>
              </c:strCache>
            </c:strRef>
          </c:tx>
          <c:spPr>
            <a:solidFill>
              <a:schemeClr val="accent2">
                <a:lumMod val="60000"/>
                <a:lumOff val="40000"/>
              </a:schemeClr>
            </a:solidFill>
            <a:ln>
              <a:noFill/>
            </a:ln>
          </c:spPr>
          <c:invertIfNegative val="0"/>
          <c:dLbls>
            <c:txPr>
              <a:bodyPr/>
              <a:lstStyle/>
              <a:p>
                <a:pPr>
                  <a:defRPr sz="1100" b="1"/>
                </a:pPr>
                <a:endParaRPr lang="nb-NO"/>
              </a:p>
            </c:txPr>
            <c:showLegendKey val="0"/>
            <c:showVal val="1"/>
            <c:showCatName val="0"/>
            <c:showSerName val="0"/>
            <c:showPercent val="0"/>
            <c:showBubbleSize val="0"/>
            <c:showLeaderLines val="0"/>
          </c:dLbls>
          <c:cat>
            <c:strRef>
              <c:f>'Ark1'!$A$2:$A$23</c:f>
              <c:strCache>
                <c:ptCount val="22"/>
                <c:pt idx="0">
                  <c:v>Total</c:v>
                </c:pt>
                <c:pt idx="2">
                  <c:v>SiT</c:v>
                </c:pt>
                <c:pt idx="3">
                  <c:v>SiB</c:v>
                </c:pt>
                <c:pt idx="4">
                  <c:v>SISOF</c:v>
                </c:pt>
                <c:pt idx="5">
                  <c:v>SiÅs</c:v>
                </c:pt>
                <c:pt idx="6">
                  <c:v>SiO</c:v>
                </c:pt>
                <c:pt idx="7">
                  <c:v>samskipnaden</c:v>
                </c:pt>
                <c:pt idx="8">
                  <c:v>SiNoT</c:v>
                </c:pt>
                <c:pt idx="9">
                  <c:v>SiH</c:v>
                </c:pt>
                <c:pt idx="10">
                  <c:v>SSH</c:v>
                </c:pt>
                <c:pt idx="11">
                  <c:v>SiHa</c:v>
                </c:pt>
                <c:pt idx="13">
                  <c:v>NTNU</c:v>
                </c:pt>
                <c:pt idx="14">
                  <c:v>Rest SiB</c:v>
                </c:pt>
                <c:pt idx="15">
                  <c:v>UiB</c:v>
                </c:pt>
                <c:pt idx="16">
                  <c:v>HiST</c:v>
                </c:pt>
                <c:pt idx="17">
                  <c:v>HiB</c:v>
                </c:pt>
                <c:pt idx="18">
                  <c:v>Rest SiT</c:v>
                </c:pt>
                <c:pt idx="19">
                  <c:v>Rest SiO</c:v>
                </c:pt>
                <c:pt idx="20">
                  <c:v>UiO</c:v>
                </c:pt>
                <c:pt idx="21">
                  <c:v>HiOA</c:v>
                </c:pt>
              </c:strCache>
            </c:strRef>
          </c:cat>
          <c:val>
            <c:numRef>
              <c:f>'Ark1'!$D$2:$D$23</c:f>
              <c:numCache>
                <c:formatCode>General</c:formatCode>
                <c:ptCount val="22"/>
                <c:pt idx="0" formatCode="0">
                  <c:v>17</c:v>
                </c:pt>
                <c:pt idx="2" formatCode="0">
                  <c:v>8.9</c:v>
                </c:pt>
                <c:pt idx="3" formatCode="0">
                  <c:v>12.1</c:v>
                </c:pt>
                <c:pt idx="4" formatCode="0">
                  <c:v>13.8</c:v>
                </c:pt>
                <c:pt idx="5" formatCode="0">
                  <c:v>17</c:v>
                </c:pt>
                <c:pt idx="6" formatCode="0">
                  <c:v>19.399999999999999</c:v>
                </c:pt>
                <c:pt idx="7" formatCode="0">
                  <c:v>27.5</c:v>
                </c:pt>
                <c:pt idx="8" formatCode="0">
                  <c:v>26.5</c:v>
                </c:pt>
                <c:pt idx="9" formatCode="0">
                  <c:v>29.5</c:v>
                </c:pt>
                <c:pt idx="10" formatCode="0">
                  <c:v>34.1</c:v>
                </c:pt>
                <c:pt idx="11" formatCode="0">
                  <c:v>31.4</c:v>
                </c:pt>
                <c:pt idx="13" formatCode="0">
                  <c:v>7.4</c:v>
                </c:pt>
                <c:pt idx="14" formatCode="0">
                  <c:v>12.3</c:v>
                </c:pt>
                <c:pt idx="15" formatCode="0">
                  <c:v>12.1</c:v>
                </c:pt>
                <c:pt idx="16" formatCode="0">
                  <c:v>10.7</c:v>
                </c:pt>
                <c:pt idx="17" formatCode="0">
                  <c:v>12.1</c:v>
                </c:pt>
                <c:pt idx="18" formatCode="0">
                  <c:v>17.5</c:v>
                </c:pt>
                <c:pt idx="19" formatCode="0">
                  <c:v>17.399999999999999</c:v>
                </c:pt>
                <c:pt idx="20" formatCode="0">
                  <c:v>16.899999999999999</c:v>
                </c:pt>
                <c:pt idx="21" formatCode="0">
                  <c:v>25.1</c:v>
                </c:pt>
              </c:numCache>
            </c:numRef>
          </c:val>
        </c:ser>
        <c:ser>
          <c:idx val="3"/>
          <c:order val="3"/>
          <c:tx>
            <c:strRef>
              <c:f>'Ark1'!$E$1</c:f>
              <c:strCache>
                <c:ptCount val="1"/>
                <c:pt idx="0">
                  <c:v>Ikke aktuelt</c:v>
                </c:pt>
              </c:strCache>
            </c:strRef>
          </c:tx>
          <c:spPr>
            <a:solidFill>
              <a:schemeClr val="bg1">
                <a:lumMod val="75000"/>
              </a:schemeClr>
            </a:solidFill>
            <a:ln>
              <a:noFill/>
            </a:ln>
          </c:spPr>
          <c:invertIfNegative val="0"/>
          <c:dLbls>
            <c:txPr>
              <a:bodyPr/>
              <a:lstStyle/>
              <a:p>
                <a:pPr>
                  <a:defRPr sz="1100" b="1"/>
                </a:pPr>
                <a:endParaRPr lang="nb-NO"/>
              </a:p>
            </c:txPr>
            <c:showLegendKey val="0"/>
            <c:showVal val="1"/>
            <c:showCatName val="0"/>
            <c:showSerName val="0"/>
            <c:showPercent val="0"/>
            <c:showBubbleSize val="0"/>
            <c:showLeaderLines val="0"/>
          </c:dLbls>
          <c:cat>
            <c:strRef>
              <c:f>'Ark1'!$A$2:$A$23</c:f>
              <c:strCache>
                <c:ptCount val="22"/>
                <c:pt idx="0">
                  <c:v>Total</c:v>
                </c:pt>
                <c:pt idx="2">
                  <c:v>SiT</c:v>
                </c:pt>
                <c:pt idx="3">
                  <c:v>SiB</c:v>
                </c:pt>
                <c:pt idx="4">
                  <c:v>SISOF</c:v>
                </c:pt>
                <c:pt idx="5">
                  <c:v>SiÅs</c:v>
                </c:pt>
                <c:pt idx="6">
                  <c:v>SiO</c:v>
                </c:pt>
                <c:pt idx="7">
                  <c:v>samskipnaden</c:v>
                </c:pt>
                <c:pt idx="8">
                  <c:v>SiNoT</c:v>
                </c:pt>
                <c:pt idx="9">
                  <c:v>SiH</c:v>
                </c:pt>
                <c:pt idx="10">
                  <c:v>SSH</c:v>
                </c:pt>
                <c:pt idx="11">
                  <c:v>SiHa</c:v>
                </c:pt>
                <c:pt idx="13">
                  <c:v>NTNU</c:v>
                </c:pt>
                <c:pt idx="14">
                  <c:v>Rest SiB</c:v>
                </c:pt>
                <c:pt idx="15">
                  <c:v>UiB</c:v>
                </c:pt>
                <c:pt idx="16">
                  <c:v>HiST</c:v>
                </c:pt>
                <c:pt idx="17">
                  <c:v>HiB</c:v>
                </c:pt>
                <c:pt idx="18">
                  <c:v>Rest SiT</c:v>
                </c:pt>
                <c:pt idx="19">
                  <c:v>Rest SiO</c:v>
                </c:pt>
                <c:pt idx="20">
                  <c:v>UiO</c:v>
                </c:pt>
                <c:pt idx="21">
                  <c:v>HiOA</c:v>
                </c:pt>
              </c:strCache>
            </c:strRef>
          </c:cat>
          <c:val>
            <c:numRef>
              <c:f>'Ark1'!$E$2:$E$23</c:f>
              <c:numCache>
                <c:formatCode>General</c:formatCode>
                <c:ptCount val="22"/>
                <c:pt idx="0" formatCode="0">
                  <c:v>4.2</c:v>
                </c:pt>
                <c:pt idx="2" formatCode="0">
                  <c:v>3.9</c:v>
                </c:pt>
                <c:pt idx="3" formatCode="0">
                  <c:v>3.3</c:v>
                </c:pt>
                <c:pt idx="4" formatCode="0">
                  <c:v>3.1</c:v>
                </c:pt>
                <c:pt idx="5" formatCode="0">
                  <c:v>2.5</c:v>
                </c:pt>
                <c:pt idx="6" formatCode="0">
                  <c:v>5.4</c:v>
                </c:pt>
                <c:pt idx="7" formatCode="0">
                  <c:v>4.2</c:v>
                </c:pt>
                <c:pt idx="8" formatCode="0">
                  <c:v>1</c:v>
                </c:pt>
                <c:pt idx="9" formatCode="0">
                  <c:v>5.3</c:v>
                </c:pt>
                <c:pt idx="10" formatCode="0">
                  <c:v>1.4</c:v>
                </c:pt>
                <c:pt idx="11" formatCode="0">
                  <c:v>3</c:v>
                </c:pt>
                <c:pt idx="13" formatCode="0">
                  <c:v>4.7</c:v>
                </c:pt>
                <c:pt idx="14" formatCode="0">
                  <c:v>3.5</c:v>
                </c:pt>
                <c:pt idx="15" formatCode="0">
                  <c:v>3.5</c:v>
                </c:pt>
                <c:pt idx="16" formatCode="0">
                  <c:v>2.2000000000000002</c:v>
                </c:pt>
                <c:pt idx="17" formatCode="0">
                  <c:v>3</c:v>
                </c:pt>
                <c:pt idx="18" formatCode="0">
                  <c:v>1.6</c:v>
                </c:pt>
                <c:pt idx="19" formatCode="0">
                  <c:v>6.5</c:v>
                </c:pt>
                <c:pt idx="20" formatCode="0">
                  <c:v>5.5</c:v>
                </c:pt>
                <c:pt idx="21" formatCode="0">
                  <c:v>4.0999999999999996</c:v>
                </c:pt>
              </c:numCache>
            </c:numRef>
          </c:val>
        </c:ser>
        <c:dLbls>
          <c:showLegendKey val="0"/>
          <c:showVal val="0"/>
          <c:showCatName val="0"/>
          <c:showSerName val="0"/>
          <c:showPercent val="0"/>
          <c:showBubbleSize val="0"/>
        </c:dLbls>
        <c:gapWidth val="50"/>
        <c:overlap val="100"/>
        <c:axId val="40634240"/>
        <c:axId val="40635776"/>
      </c:barChart>
      <c:catAx>
        <c:axId val="40634240"/>
        <c:scaling>
          <c:orientation val="maxMin"/>
        </c:scaling>
        <c:delete val="0"/>
        <c:axPos val="l"/>
        <c:majorTickMark val="out"/>
        <c:minorTickMark val="none"/>
        <c:tickLblPos val="nextTo"/>
        <c:txPr>
          <a:bodyPr/>
          <a:lstStyle/>
          <a:p>
            <a:pPr>
              <a:defRPr sz="1400"/>
            </a:pPr>
            <a:endParaRPr lang="nb-NO"/>
          </a:p>
        </c:txPr>
        <c:crossAx val="40635776"/>
        <c:crosses val="autoZero"/>
        <c:auto val="1"/>
        <c:lblAlgn val="ctr"/>
        <c:lblOffset val="100"/>
        <c:noMultiLvlLbl val="0"/>
      </c:catAx>
      <c:valAx>
        <c:axId val="40635776"/>
        <c:scaling>
          <c:orientation val="minMax"/>
          <c:max val="100"/>
          <c:min val="0"/>
        </c:scaling>
        <c:delete val="1"/>
        <c:axPos val="t"/>
        <c:majorGridlines>
          <c:spPr>
            <a:ln>
              <a:solidFill>
                <a:schemeClr val="bg1">
                  <a:lumMod val="95000"/>
                </a:schemeClr>
              </a:solidFill>
            </a:ln>
          </c:spPr>
        </c:majorGridlines>
        <c:numFmt formatCode="0" sourceLinked="1"/>
        <c:majorTickMark val="out"/>
        <c:minorTickMark val="none"/>
        <c:tickLblPos val="none"/>
        <c:crossAx val="40634240"/>
        <c:crosses val="autoZero"/>
        <c:crossBetween val="between"/>
      </c:valAx>
    </c:plotArea>
    <c:legend>
      <c:legendPos val="r"/>
      <c:layout>
        <c:manualLayout>
          <c:xMode val="edge"/>
          <c:yMode val="edge"/>
          <c:x val="0.23879874924406186"/>
          <c:y val="0.90774191756472034"/>
          <c:w val="0.72170613647985249"/>
          <c:h val="5.7961368743926885E-2"/>
        </c:manualLayout>
      </c:layout>
      <c:overlay val="0"/>
      <c:txPr>
        <a:bodyPr/>
        <a:lstStyle/>
        <a:p>
          <a:pPr>
            <a:defRPr sz="14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852247375328083"/>
          <c:y val="1.4778450542532314E-2"/>
          <c:w val="0.84312013242157602"/>
          <c:h val="0.88841479033193838"/>
        </c:manualLayout>
      </c:layout>
      <c:barChart>
        <c:barDir val="bar"/>
        <c:grouping val="stacked"/>
        <c:varyColors val="0"/>
        <c:ser>
          <c:idx val="0"/>
          <c:order val="0"/>
          <c:tx>
            <c:strRef>
              <c:f>'Ark1'!$B$1</c:f>
              <c:strCache>
                <c:ptCount val="1"/>
                <c:pt idx="0">
                  <c:v>Ingen</c:v>
                </c:pt>
              </c:strCache>
            </c:strRef>
          </c:tx>
          <c:spPr>
            <a:solidFill>
              <a:schemeClr val="accent2">
                <a:lumMod val="50000"/>
              </a:schemeClr>
            </a:solidFill>
            <a:ln>
              <a:noFill/>
            </a:ln>
          </c:spPr>
          <c:invertIfNegative val="0"/>
          <c:dLbls>
            <c:txPr>
              <a:bodyPr/>
              <a:lstStyle/>
              <a:p>
                <a:pPr>
                  <a:defRPr sz="1100" b="1">
                    <a:solidFill>
                      <a:schemeClr val="bg1"/>
                    </a:solidFill>
                  </a:defRPr>
                </a:pPr>
                <a:endParaRPr lang="nb-NO"/>
              </a:p>
            </c:txPr>
            <c:showLegendKey val="0"/>
            <c:showVal val="1"/>
            <c:showCatName val="0"/>
            <c:showSerName val="0"/>
            <c:showPercent val="0"/>
            <c:showBubbleSize val="0"/>
            <c:showLeaderLines val="0"/>
          </c:dLbls>
          <c:cat>
            <c:strRef>
              <c:f>'Ark1'!$A$2:$A$23</c:f>
              <c:strCache>
                <c:ptCount val="22"/>
                <c:pt idx="0">
                  <c:v>Total</c:v>
                </c:pt>
                <c:pt idx="2">
                  <c:v>SISOF</c:v>
                </c:pt>
                <c:pt idx="3">
                  <c:v>SiT</c:v>
                </c:pt>
                <c:pt idx="4">
                  <c:v>SiB</c:v>
                </c:pt>
                <c:pt idx="5">
                  <c:v>SiÅs</c:v>
                </c:pt>
                <c:pt idx="6">
                  <c:v>SiNoT</c:v>
                </c:pt>
                <c:pt idx="7">
                  <c:v>SiO</c:v>
                </c:pt>
                <c:pt idx="8">
                  <c:v>SSH</c:v>
                </c:pt>
                <c:pt idx="9">
                  <c:v>SiHa</c:v>
                </c:pt>
                <c:pt idx="10">
                  <c:v>samskipnaden</c:v>
                </c:pt>
                <c:pt idx="11">
                  <c:v>SiH</c:v>
                </c:pt>
                <c:pt idx="13">
                  <c:v>Rest SiB</c:v>
                </c:pt>
                <c:pt idx="14">
                  <c:v>NTNU</c:v>
                </c:pt>
                <c:pt idx="15">
                  <c:v>Rest SiO</c:v>
                </c:pt>
                <c:pt idx="16">
                  <c:v>UiB</c:v>
                </c:pt>
                <c:pt idx="17">
                  <c:v>HiB</c:v>
                </c:pt>
                <c:pt idx="18">
                  <c:v>HiST</c:v>
                </c:pt>
                <c:pt idx="19">
                  <c:v>UiO</c:v>
                </c:pt>
                <c:pt idx="20">
                  <c:v>Rest SiT</c:v>
                </c:pt>
                <c:pt idx="21">
                  <c:v>HiOA</c:v>
                </c:pt>
              </c:strCache>
            </c:strRef>
          </c:cat>
          <c:val>
            <c:numRef>
              <c:f>'Ark1'!$B$2:$B$23</c:f>
              <c:numCache>
                <c:formatCode>General</c:formatCode>
                <c:ptCount val="22"/>
                <c:pt idx="0" formatCode="0">
                  <c:v>12.65</c:v>
                </c:pt>
                <c:pt idx="2" formatCode="0">
                  <c:v>7.81</c:v>
                </c:pt>
                <c:pt idx="3" formatCode="0">
                  <c:v>10.62</c:v>
                </c:pt>
                <c:pt idx="4" formatCode="0">
                  <c:v>10.82</c:v>
                </c:pt>
                <c:pt idx="5" formatCode="0">
                  <c:v>11.6</c:v>
                </c:pt>
                <c:pt idx="6" formatCode="0">
                  <c:v>13.64</c:v>
                </c:pt>
                <c:pt idx="7" formatCode="0">
                  <c:v>13.79</c:v>
                </c:pt>
                <c:pt idx="8" formatCode="0">
                  <c:v>13.86</c:v>
                </c:pt>
                <c:pt idx="9" formatCode="0">
                  <c:v>15.11</c:v>
                </c:pt>
                <c:pt idx="10" formatCode="0">
                  <c:v>15.35</c:v>
                </c:pt>
                <c:pt idx="11" formatCode="0">
                  <c:v>19.75</c:v>
                </c:pt>
                <c:pt idx="13" formatCode="0">
                  <c:v>8.1199999999999992</c:v>
                </c:pt>
                <c:pt idx="14" formatCode="0">
                  <c:v>9.7200000000000006</c:v>
                </c:pt>
                <c:pt idx="15" formatCode="0">
                  <c:v>10.76</c:v>
                </c:pt>
                <c:pt idx="16" formatCode="0">
                  <c:v>11.38</c:v>
                </c:pt>
                <c:pt idx="17" formatCode="0">
                  <c:v>11.85</c:v>
                </c:pt>
                <c:pt idx="18" formatCode="0">
                  <c:v>12.28</c:v>
                </c:pt>
                <c:pt idx="19" formatCode="0">
                  <c:v>13.79</c:v>
                </c:pt>
                <c:pt idx="20" formatCode="0">
                  <c:v>14.18</c:v>
                </c:pt>
                <c:pt idx="21" formatCode="0">
                  <c:v>16.48</c:v>
                </c:pt>
              </c:numCache>
            </c:numRef>
          </c:val>
        </c:ser>
        <c:ser>
          <c:idx val="1"/>
          <c:order val="1"/>
          <c:tx>
            <c:strRef>
              <c:f>'Ark1'!$C$1</c:f>
              <c:strCache>
                <c:ptCount val="1"/>
                <c:pt idx="0">
                  <c:v>1 gang</c:v>
                </c:pt>
              </c:strCache>
            </c:strRef>
          </c:tx>
          <c:spPr>
            <a:solidFill>
              <a:srgbClr val="FF0000"/>
            </a:solidFill>
            <a:ln>
              <a:noFill/>
            </a:ln>
          </c:spPr>
          <c:invertIfNegative val="0"/>
          <c:dLbls>
            <c:txPr>
              <a:bodyPr/>
              <a:lstStyle/>
              <a:p>
                <a:pPr>
                  <a:defRPr sz="1100" b="1">
                    <a:solidFill>
                      <a:schemeClr val="bg1"/>
                    </a:solidFill>
                  </a:defRPr>
                </a:pPr>
                <a:endParaRPr lang="nb-NO"/>
              </a:p>
            </c:txPr>
            <c:showLegendKey val="0"/>
            <c:showVal val="1"/>
            <c:showCatName val="0"/>
            <c:showSerName val="0"/>
            <c:showPercent val="0"/>
            <c:showBubbleSize val="0"/>
            <c:showLeaderLines val="0"/>
          </c:dLbls>
          <c:cat>
            <c:strRef>
              <c:f>'Ark1'!$A$2:$A$23</c:f>
              <c:strCache>
                <c:ptCount val="22"/>
                <c:pt idx="0">
                  <c:v>Total</c:v>
                </c:pt>
                <c:pt idx="2">
                  <c:v>SISOF</c:v>
                </c:pt>
                <c:pt idx="3">
                  <c:v>SiT</c:v>
                </c:pt>
                <c:pt idx="4">
                  <c:v>SiB</c:v>
                </c:pt>
                <c:pt idx="5">
                  <c:v>SiÅs</c:v>
                </c:pt>
                <c:pt idx="6">
                  <c:v>SiNoT</c:v>
                </c:pt>
                <c:pt idx="7">
                  <c:v>SiO</c:v>
                </c:pt>
                <c:pt idx="8">
                  <c:v>SSH</c:v>
                </c:pt>
                <c:pt idx="9">
                  <c:v>SiHa</c:v>
                </c:pt>
                <c:pt idx="10">
                  <c:v>samskipnaden</c:v>
                </c:pt>
                <c:pt idx="11">
                  <c:v>SiH</c:v>
                </c:pt>
                <c:pt idx="13">
                  <c:v>Rest SiB</c:v>
                </c:pt>
                <c:pt idx="14">
                  <c:v>NTNU</c:v>
                </c:pt>
                <c:pt idx="15">
                  <c:v>Rest SiO</c:v>
                </c:pt>
                <c:pt idx="16">
                  <c:v>UiB</c:v>
                </c:pt>
                <c:pt idx="17">
                  <c:v>HiB</c:v>
                </c:pt>
                <c:pt idx="18">
                  <c:v>HiST</c:v>
                </c:pt>
                <c:pt idx="19">
                  <c:v>UiO</c:v>
                </c:pt>
                <c:pt idx="20">
                  <c:v>Rest SiT</c:v>
                </c:pt>
                <c:pt idx="21">
                  <c:v>HiOA</c:v>
                </c:pt>
              </c:strCache>
            </c:strRef>
          </c:cat>
          <c:val>
            <c:numRef>
              <c:f>'Ark1'!$C$2:$C$23</c:f>
              <c:numCache>
                <c:formatCode>General</c:formatCode>
                <c:ptCount val="22"/>
                <c:pt idx="0" formatCode="0">
                  <c:v>16.82</c:v>
                </c:pt>
                <c:pt idx="2" formatCode="0">
                  <c:v>14.89</c:v>
                </c:pt>
                <c:pt idx="3" formatCode="0">
                  <c:v>15.3</c:v>
                </c:pt>
                <c:pt idx="4" formatCode="0">
                  <c:v>16.079999999999998</c:v>
                </c:pt>
                <c:pt idx="5" formatCode="0">
                  <c:v>17.41</c:v>
                </c:pt>
                <c:pt idx="6" formatCode="0">
                  <c:v>18.39</c:v>
                </c:pt>
                <c:pt idx="7" formatCode="0">
                  <c:v>17.55</c:v>
                </c:pt>
                <c:pt idx="8" formatCode="0">
                  <c:v>19.8</c:v>
                </c:pt>
                <c:pt idx="9" formatCode="0">
                  <c:v>17.399999999999999</c:v>
                </c:pt>
                <c:pt idx="10" formatCode="0">
                  <c:v>16.38</c:v>
                </c:pt>
                <c:pt idx="11" formatCode="0">
                  <c:v>21.26</c:v>
                </c:pt>
                <c:pt idx="13" formatCode="0">
                  <c:v>14.84</c:v>
                </c:pt>
                <c:pt idx="14" formatCode="0">
                  <c:v>14.67</c:v>
                </c:pt>
                <c:pt idx="15" formatCode="0">
                  <c:v>14.84</c:v>
                </c:pt>
                <c:pt idx="16" formatCode="0">
                  <c:v>17.28</c:v>
                </c:pt>
                <c:pt idx="17" formatCode="0">
                  <c:v>14.43</c:v>
                </c:pt>
                <c:pt idx="18" formatCode="0">
                  <c:v>17.059999999999999</c:v>
                </c:pt>
                <c:pt idx="19" formatCode="0">
                  <c:v>20.54</c:v>
                </c:pt>
                <c:pt idx="20" formatCode="0">
                  <c:v>16.3</c:v>
                </c:pt>
                <c:pt idx="21" formatCode="0">
                  <c:v>15.16</c:v>
                </c:pt>
              </c:numCache>
            </c:numRef>
          </c:val>
        </c:ser>
        <c:ser>
          <c:idx val="2"/>
          <c:order val="2"/>
          <c:tx>
            <c:strRef>
              <c:f>'Ark1'!$D$1</c:f>
              <c:strCache>
                <c:ptCount val="1"/>
                <c:pt idx="0">
                  <c:v>2-3 ganger</c:v>
                </c:pt>
              </c:strCache>
            </c:strRef>
          </c:tx>
          <c:spPr>
            <a:solidFill>
              <a:srgbClr val="FFC000"/>
            </a:solidFill>
            <a:ln>
              <a:noFill/>
            </a:ln>
          </c:spPr>
          <c:invertIfNegative val="0"/>
          <c:dLbls>
            <c:txPr>
              <a:bodyPr/>
              <a:lstStyle/>
              <a:p>
                <a:pPr>
                  <a:defRPr sz="1100" b="1">
                    <a:solidFill>
                      <a:schemeClr val="bg1"/>
                    </a:solidFill>
                  </a:defRPr>
                </a:pPr>
                <a:endParaRPr lang="nb-NO"/>
              </a:p>
            </c:txPr>
            <c:showLegendKey val="0"/>
            <c:showVal val="1"/>
            <c:showCatName val="0"/>
            <c:showSerName val="0"/>
            <c:showPercent val="0"/>
            <c:showBubbleSize val="0"/>
            <c:showLeaderLines val="0"/>
          </c:dLbls>
          <c:cat>
            <c:strRef>
              <c:f>'Ark1'!$A$2:$A$23</c:f>
              <c:strCache>
                <c:ptCount val="22"/>
                <c:pt idx="0">
                  <c:v>Total</c:v>
                </c:pt>
                <c:pt idx="2">
                  <c:v>SISOF</c:v>
                </c:pt>
                <c:pt idx="3">
                  <c:v>SiT</c:v>
                </c:pt>
                <c:pt idx="4">
                  <c:v>SiB</c:v>
                </c:pt>
                <c:pt idx="5">
                  <c:v>SiÅs</c:v>
                </c:pt>
                <c:pt idx="6">
                  <c:v>SiNoT</c:v>
                </c:pt>
                <c:pt idx="7">
                  <c:v>SiO</c:v>
                </c:pt>
                <c:pt idx="8">
                  <c:v>SSH</c:v>
                </c:pt>
                <c:pt idx="9">
                  <c:v>SiHa</c:v>
                </c:pt>
                <c:pt idx="10">
                  <c:v>samskipnaden</c:v>
                </c:pt>
                <c:pt idx="11">
                  <c:v>SiH</c:v>
                </c:pt>
                <c:pt idx="13">
                  <c:v>Rest SiB</c:v>
                </c:pt>
                <c:pt idx="14">
                  <c:v>NTNU</c:v>
                </c:pt>
                <c:pt idx="15">
                  <c:v>Rest SiO</c:v>
                </c:pt>
                <c:pt idx="16">
                  <c:v>UiB</c:v>
                </c:pt>
                <c:pt idx="17">
                  <c:v>HiB</c:v>
                </c:pt>
                <c:pt idx="18">
                  <c:v>HiST</c:v>
                </c:pt>
                <c:pt idx="19">
                  <c:v>UiO</c:v>
                </c:pt>
                <c:pt idx="20">
                  <c:v>Rest SiT</c:v>
                </c:pt>
                <c:pt idx="21">
                  <c:v>HiOA</c:v>
                </c:pt>
              </c:strCache>
            </c:strRef>
          </c:cat>
          <c:val>
            <c:numRef>
              <c:f>'Ark1'!$D$2:$D$23</c:f>
              <c:numCache>
                <c:formatCode>General</c:formatCode>
                <c:ptCount val="22"/>
                <c:pt idx="0" formatCode="0">
                  <c:v>41.34</c:v>
                </c:pt>
                <c:pt idx="2" formatCode="0">
                  <c:v>41.22</c:v>
                </c:pt>
                <c:pt idx="3" formatCode="0">
                  <c:v>41.76</c:v>
                </c:pt>
                <c:pt idx="4" formatCode="0">
                  <c:v>42.87</c:v>
                </c:pt>
                <c:pt idx="5" formatCode="0">
                  <c:v>43.9</c:v>
                </c:pt>
                <c:pt idx="6" formatCode="0">
                  <c:v>41.66</c:v>
                </c:pt>
                <c:pt idx="7" formatCode="0">
                  <c:v>41.07</c:v>
                </c:pt>
                <c:pt idx="8" formatCode="0">
                  <c:v>41.44</c:v>
                </c:pt>
                <c:pt idx="9" formatCode="0">
                  <c:v>39.31</c:v>
                </c:pt>
                <c:pt idx="10" formatCode="0">
                  <c:v>38.979999999999997</c:v>
                </c:pt>
                <c:pt idx="11" formatCode="0">
                  <c:v>35.58</c:v>
                </c:pt>
                <c:pt idx="13" formatCode="0">
                  <c:v>41.43</c:v>
                </c:pt>
                <c:pt idx="14" formatCode="0">
                  <c:v>43.21</c:v>
                </c:pt>
                <c:pt idx="15" formatCode="0">
                  <c:v>36.24</c:v>
                </c:pt>
                <c:pt idx="16" formatCode="0">
                  <c:v>42.57</c:v>
                </c:pt>
                <c:pt idx="17" formatCode="0">
                  <c:v>44.75</c:v>
                </c:pt>
                <c:pt idx="18" formatCode="0">
                  <c:v>37.71</c:v>
                </c:pt>
                <c:pt idx="19" formatCode="0">
                  <c:v>42.92</c:v>
                </c:pt>
                <c:pt idx="20" formatCode="0">
                  <c:v>39.65</c:v>
                </c:pt>
                <c:pt idx="21" formatCode="0">
                  <c:v>42.41</c:v>
                </c:pt>
              </c:numCache>
            </c:numRef>
          </c:val>
        </c:ser>
        <c:ser>
          <c:idx val="3"/>
          <c:order val="3"/>
          <c:tx>
            <c:strRef>
              <c:f>'Ark1'!$E$1</c:f>
              <c:strCache>
                <c:ptCount val="1"/>
                <c:pt idx="0">
                  <c:v>4-5 ganger</c:v>
                </c:pt>
              </c:strCache>
            </c:strRef>
          </c:tx>
          <c:spPr>
            <a:solidFill>
              <a:srgbClr val="92D050"/>
            </a:solidFill>
          </c:spPr>
          <c:invertIfNegative val="0"/>
          <c:dLbls>
            <c:txPr>
              <a:bodyPr/>
              <a:lstStyle/>
              <a:p>
                <a:pPr>
                  <a:defRPr sz="1100" b="1">
                    <a:solidFill>
                      <a:schemeClr val="bg1"/>
                    </a:solidFill>
                  </a:defRPr>
                </a:pPr>
                <a:endParaRPr lang="nb-NO"/>
              </a:p>
            </c:txPr>
            <c:showLegendKey val="0"/>
            <c:showVal val="1"/>
            <c:showCatName val="0"/>
            <c:showSerName val="0"/>
            <c:showPercent val="0"/>
            <c:showBubbleSize val="0"/>
            <c:showLeaderLines val="0"/>
          </c:dLbls>
          <c:cat>
            <c:strRef>
              <c:f>'Ark1'!$A$2:$A$23</c:f>
              <c:strCache>
                <c:ptCount val="22"/>
                <c:pt idx="0">
                  <c:v>Total</c:v>
                </c:pt>
                <c:pt idx="2">
                  <c:v>SISOF</c:v>
                </c:pt>
                <c:pt idx="3">
                  <c:v>SiT</c:v>
                </c:pt>
                <c:pt idx="4">
                  <c:v>SiB</c:v>
                </c:pt>
                <c:pt idx="5">
                  <c:v>SiÅs</c:v>
                </c:pt>
                <c:pt idx="6">
                  <c:v>SiNoT</c:v>
                </c:pt>
                <c:pt idx="7">
                  <c:v>SiO</c:v>
                </c:pt>
                <c:pt idx="8">
                  <c:v>SSH</c:v>
                </c:pt>
                <c:pt idx="9">
                  <c:v>SiHa</c:v>
                </c:pt>
                <c:pt idx="10">
                  <c:v>samskipnaden</c:v>
                </c:pt>
                <c:pt idx="11">
                  <c:v>SiH</c:v>
                </c:pt>
                <c:pt idx="13">
                  <c:v>Rest SiB</c:v>
                </c:pt>
                <c:pt idx="14">
                  <c:v>NTNU</c:v>
                </c:pt>
                <c:pt idx="15">
                  <c:v>Rest SiO</c:v>
                </c:pt>
                <c:pt idx="16">
                  <c:v>UiB</c:v>
                </c:pt>
                <c:pt idx="17">
                  <c:v>HiB</c:v>
                </c:pt>
                <c:pt idx="18">
                  <c:v>HiST</c:v>
                </c:pt>
                <c:pt idx="19">
                  <c:v>UiO</c:v>
                </c:pt>
                <c:pt idx="20">
                  <c:v>Rest SiT</c:v>
                </c:pt>
                <c:pt idx="21">
                  <c:v>HiOA</c:v>
                </c:pt>
              </c:strCache>
            </c:strRef>
          </c:cat>
          <c:val>
            <c:numRef>
              <c:f>'Ark1'!$E$2:$E$23</c:f>
              <c:numCache>
                <c:formatCode>General</c:formatCode>
                <c:ptCount val="22"/>
                <c:pt idx="0" formatCode="0">
                  <c:v>22.44</c:v>
                </c:pt>
                <c:pt idx="2" formatCode="0">
                  <c:v>25.84</c:v>
                </c:pt>
                <c:pt idx="3" formatCode="0">
                  <c:v>24.93</c:v>
                </c:pt>
                <c:pt idx="4" formatCode="0">
                  <c:v>24.25</c:v>
                </c:pt>
                <c:pt idx="5" formatCode="0">
                  <c:v>21.43</c:v>
                </c:pt>
                <c:pt idx="6" formatCode="0">
                  <c:v>19.23</c:v>
                </c:pt>
                <c:pt idx="7" formatCode="0">
                  <c:v>20.420000000000002</c:v>
                </c:pt>
                <c:pt idx="8" formatCode="0">
                  <c:v>19.649999999999999</c:v>
                </c:pt>
                <c:pt idx="9" formatCode="0">
                  <c:v>21.52</c:v>
                </c:pt>
                <c:pt idx="10" formatCode="0">
                  <c:v>23.47</c:v>
                </c:pt>
                <c:pt idx="11" formatCode="0">
                  <c:v>19.14</c:v>
                </c:pt>
                <c:pt idx="13" formatCode="0">
                  <c:v>27.66</c:v>
                </c:pt>
                <c:pt idx="14" formatCode="0">
                  <c:v>24.37</c:v>
                </c:pt>
                <c:pt idx="15" formatCode="0">
                  <c:v>24.46</c:v>
                </c:pt>
                <c:pt idx="16" formatCode="0">
                  <c:v>23.65</c:v>
                </c:pt>
                <c:pt idx="17" formatCode="0">
                  <c:v>22.7</c:v>
                </c:pt>
                <c:pt idx="18" formatCode="0">
                  <c:v>27.03</c:v>
                </c:pt>
                <c:pt idx="19" formatCode="0">
                  <c:v>18.010000000000002</c:v>
                </c:pt>
                <c:pt idx="20" formatCode="0">
                  <c:v>24.27</c:v>
                </c:pt>
                <c:pt idx="21" formatCode="0">
                  <c:v>20.7</c:v>
                </c:pt>
              </c:numCache>
            </c:numRef>
          </c:val>
        </c:ser>
        <c:ser>
          <c:idx val="4"/>
          <c:order val="4"/>
          <c:tx>
            <c:strRef>
              <c:f>'Ark1'!$F$1</c:f>
              <c:strCache>
                <c:ptCount val="1"/>
                <c:pt idx="0">
                  <c:v>6-7 ganger eller mer</c:v>
                </c:pt>
              </c:strCache>
            </c:strRef>
          </c:tx>
          <c:spPr>
            <a:solidFill>
              <a:srgbClr val="00B050"/>
            </a:solidFill>
          </c:spPr>
          <c:invertIfNegative val="0"/>
          <c:dLbls>
            <c:txPr>
              <a:bodyPr/>
              <a:lstStyle/>
              <a:p>
                <a:pPr>
                  <a:defRPr sz="1100" b="1">
                    <a:solidFill>
                      <a:schemeClr val="bg1"/>
                    </a:solidFill>
                  </a:defRPr>
                </a:pPr>
                <a:endParaRPr lang="nb-NO"/>
              </a:p>
            </c:txPr>
            <c:showLegendKey val="0"/>
            <c:showVal val="1"/>
            <c:showCatName val="0"/>
            <c:showSerName val="0"/>
            <c:showPercent val="0"/>
            <c:showBubbleSize val="0"/>
            <c:showLeaderLines val="0"/>
          </c:dLbls>
          <c:cat>
            <c:strRef>
              <c:f>'Ark1'!$A$2:$A$23</c:f>
              <c:strCache>
                <c:ptCount val="22"/>
                <c:pt idx="0">
                  <c:v>Total</c:v>
                </c:pt>
                <c:pt idx="2">
                  <c:v>SISOF</c:v>
                </c:pt>
                <c:pt idx="3">
                  <c:v>SiT</c:v>
                </c:pt>
                <c:pt idx="4">
                  <c:v>SiB</c:v>
                </c:pt>
                <c:pt idx="5">
                  <c:v>SiÅs</c:v>
                </c:pt>
                <c:pt idx="6">
                  <c:v>SiNoT</c:v>
                </c:pt>
                <c:pt idx="7">
                  <c:v>SiO</c:v>
                </c:pt>
                <c:pt idx="8">
                  <c:v>SSH</c:v>
                </c:pt>
                <c:pt idx="9">
                  <c:v>SiHa</c:v>
                </c:pt>
                <c:pt idx="10">
                  <c:v>samskipnaden</c:v>
                </c:pt>
                <c:pt idx="11">
                  <c:v>SiH</c:v>
                </c:pt>
                <c:pt idx="13">
                  <c:v>Rest SiB</c:v>
                </c:pt>
                <c:pt idx="14">
                  <c:v>NTNU</c:v>
                </c:pt>
                <c:pt idx="15">
                  <c:v>Rest SiO</c:v>
                </c:pt>
                <c:pt idx="16">
                  <c:v>UiB</c:v>
                </c:pt>
                <c:pt idx="17">
                  <c:v>HiB</c:v>
                </c:pt>
                <c:pt idx="18">
                  <c:v>HiST</c:v>
                </c:pt>
                <c:pt idx="19">
                  <c:v>UiO</c:v>
                </c:pt>
                <c:pt idx="20">
                  <c:v>Rest SiT</c:v>
                </c:pt>
                <c:pt idx="21">
                  <c:v>HiOA</c:v>
                </c:pt>
              </c:strCache>
            </c:strRef>
          </c:cat>
          <c:val>
            <c:numRef>
              <c:f>'Ark1'!$F$2:$F$23</c:f>
              <c:numCache>
                <c:formatCode>General</c:formatCode>
                <c:ptCount val="22"/>
                <c:pt idx="0" formatCode="0">
                  <c:v>6.76</c:v>
                </c:pt>
                <c:pt idx="2" formatCode="0">
                  <c:v>10.24</c:v>
                </c:pt>
                <c:pt idx="3" formatCode="0">
                  <c:v>7.38</c:v>
                </c:pt>
                <c:pt idx="4" formatCode="0">
                  <c:v>5.99</c:v>
                </c:pt>
                <c:pt idx="5" formatCode="0">
                  <c:v>5.66</c:v>
                </c:pt>
                <c:pt idx="6" formatCode="0">
                  <c:v>7.07</c:v>
                </c:pt>
                <c:pt idx="7" formatCode="0">
                  <c:v>7.17</c:v>
                </c:pt>
                <c:pt idx="8" formatCode="0">
                  <c:v>5.25</c:v>
                </c:pt>
                <c:pt idx="9" formatCode="0">
                  <c:v>6.66</c:v>
                </c:pt>
                <c:pt idx="10" formatCode="0">
                  <c:v>5.82</c:v>
                </c:pt>
                <c:pt idx="11" formatCode="0">
                  <c:v>4.2699999999999996</c:v>
                </c:pt>
                <c:pt idx="13" formatCode="0">
                  <c:v>7.96</c:v>
                </c:pt>
                <c:pt idx="14" formatCode="0">
                  <c:v>8.02</c:v>
                </c:pt>
                <c:pt idx="15" formatCode="0">
                  <c:v>13.7</c:v>
                </c:pt>
                <c:pt idx="16" formatCode="0">
                  <c:v>5.1100000000000003</c:v>
                </c:pt>
                <c:pt idx="17" formatCode="0">
                  <c:v>6.27</c:v>
                </c:pt>
                <c:pt idx="18" formatCode="0">
                  <c:v>5.92</c:v>
                </c:pt>
                <c:pt idx="19" formatCode="0">
                  <c:v>4.74</c:v>
                </c:pt>
                <c:pt idx="20" formatCode="0">
                  <c:v>5.6</c:v>
                </c:pt>
                <c:pt idx="21" formatCode="0">
                  <c:v>5.25</c:v>
                </c:pt>
              </c:numCache>
            </c:numRef>
          </c:val>
        </c:ser>
        <c:dLbls>
          <c:showLegendKey val="0"/>
          <c:showVal val="0"/>
          <c:showCatName val="0"/>
          <c:showSerName val="0"/>
          <c:showPercent val="0"/>
          <c:showBubbleSize val="0"/>
        </c:dLbls>
        <c:gapWidth val="30"/>
        <c:overlap val="100"/>
        <c:axId val="79688064"/>
        <c:axId val="79689600"/>
      </c:barChart>
      <c:catAx>
        <c:axId val="79688064"/>
        <c:scaling>
          <c:orientation val="maxMin"/>
        </c:scaling>
        <c:delete val="0"/>
        <c:axPos val="l"/>
        <c:majorTickMark val="out"/>
        <c:minorTickMark val="none"/>
        <c:tickLblPos val="nextTo"/>
        <c:txPr>
          <a:bodyPr/>
          <a:lstStyle/>
          <a:p>
            <a:pPr>
              <a:defRPr sz="1200"/>
            </a:pPr>
            <a:endParaRPr lang="nb-NO"/>
          </a:p>
        </c:txPr>
        <c:crossAx val="79689600"/>
        <c:crosses val="autoZero"/>
        <c:auto val="1"/>
        <c:lblAlgn val="ctr"/>
        <c:lblOffset val="100"/>
        <c:noMultiLvlLbl val="0"/>
      </c:catAx>
      <c:valAx>
        <c:axId val="79689600"/>
        <c:scaling>
          <c:orientation val="minMax"/>
          <c:max val="100"/>
          <c:min val="0"/>
        </c:scaling>
        <c:delete val="1"/>
        <c:axPos val="t"/>
        <c:majorGridlines>
          <c:spPr>
            <a:ln>
              <a:solidFill>
                <a:schemeClr val="bg1">
                  <a:lumMod val="95000"/>
                </a:schemeClr>
              </a:solidFill>
            </a:ln>
          </c:spPr>
        </c:majorGridlines>
        <c:numFmt formatCode="0" sourceLinked="1"/>
        <c:majorTickMark val="out"/>
        <c:minorTickMark val="none"/>
        <c:tickLblPos val="none"/>
        <c:crossAx val="79688064"/>
        <c:crosses val="autoZero"/>
        <c:crossBetween val="between"/>
      </c:valAx>
    </c:plotArea>
    <c:legend>
      <c:legendPos val="r"/>
      <c:layout>
        <c:manualLayout>
          <c:xMode val="edge"/>
          <c:yMode val="edge"/>
          <c:x val="7.4431077484764685E-2"/>
          <c:y val="0.8955388058734215"/>
          <c:w val="0.92556892251523526"/>
          <c:h val="0.10446119412657853"/>
        </c:manualLayout>
      </c:layout>
      <c:overlay val="0"/>
      <c:txPr>
        <a:bodyPr/>
        <a:lstStyle/>
        <a:p>
          <a:pPr>
            <a:defRPr sz="14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852247375328083"/>
          <c:y val="1.4778450542532314E-2"/>
          <c:w val="0.84312013242157602"/>
          <c:h val="0.88841479033193838"/>
        </c:manualLayout>
      </c:layout>
      <c:barChart>
        <c:barDir val="bar"/>
        <c:grouping val="stacked"/>
        <c:varyColors val="0"/>
        <c:ser>
          <c:idx val="0"/>
          <c:order val="0"/>
          <c:tx>
            <c:strRef>
              <c:f>'Ark1'!$B$1</c:f>
              <c:strCache>
                <c:ptCount val="1"/>
                <c:pt idx="0">
                  <c:v>Undervekt</c:v>
                </c:pt>
              </c:strCache>
            </c:strRef>
          </c:tx>
          <c:spPr>
            <a:solidFill>
              <a:schemeClr val="accent2">
                <a:lumMod val="50000"/>
              </a:schemeClr>
            </a:solidFill>
            <a:ln>
              <a:noFill/>
            </a:ln>
          </c:spPr>
          <c:invertIfNegative val="0"/>
          <c:dLbls>
            <c:txPr>
              <a:bodyPr/>
              <a:lstStyle/>
              <a:p>
                <a:pPr>
                  <a:defRPr sz="1100" b="1">
                    <a:solidFill>
                      <a:schemeClr val="bg1"/>
                    </a:solidFill>
                  </a:defRPr>
                </a:pPr>
                <a:endParaRPr lang="nb-NO"/>
              </a:p>
            </c:txPr>
            <c:showLegendKey val="0"/>
            <c:showVal val="1"/>
            <c:showCatName val="0"/>
            <c:showSerName val="0"/>
            <c:showPercent val="0"/>
            <c:showBubbleSize val="0"/>
            <c:showLeaderLines val="0"/>
          </c:dLbls>
          <c:cat>
            <c:strRef>
              <c:f>'Ark1'!$A$2:$A$23</c:f>
              <c:strCache>
                <c:ptCount val="22"/>
                <c:pt idx="0">
                  <c:v>Total</c:v>
                </c:pt>
                <c:pt idx="2">
                  <c:v>SiO</c:v>
                </c:pt>
                <c:pt idx="3">
                  <c:v>SiB</c:v>
                </c:pt>
                <c:pt idx="4">
                  <c:v>SiT</c:v>
                </c:pt>
                <c:pt idx="5">
                  <c:v>samskipnaden</c:v>
                </c:pt>
                <c:pt idx="6">
                  <c:v>SiÅs</c:v>
                </c:pt>
                <c:pt idx="7">
                  <c:v>SiNoT</c:v>
                </c:pt>
                <c:pt idx="8">
                  <c:v>SISOF</c:v>
                </c:pt>
                <c:pt idx="9">
                  <c:v>SiH</c:v>
                </c:pt>
                <c:pt idx="10">
                  <c:v>SSH</c:v>
                </c:pt>
                <c:pt idx="11">
                  <c:v>SiHa</c:v>
                </c:pt>
                <c:pt idx="13">
                  <c:v>UiO</c:v>
                </c:pt>
                <c:pt idx="14">
                  <c:v>HiOA</c:v>
                </c:pt>
                <c:pt idx="15">
                  <c:v>Rest SiO</c:v>
                </c:pt>
                <c:pt idx="16">
                  <c:v>UiB</c:v>
                </c:pt>
                <c:pt idx="17">
                  <c:v>HiB</c:v>
                </c:pt>
                <c:pt idx="18">
                  <c:v>Rest SiB</c:v>
                </c:pt>
                <c:pt idx="19">
                  <c:v>NTNU</c:v>
                </c:pt>
                <c:pt idx="20">
                  <c:v>HiST</c:v>
                </c:pt>
                <c:pt idx="21">
                  <c:v>Rest SiT</c:v>
                </c:pt>
              </c:strCache>
            </c:strRef>
          </c:cat>
          <c:val>
            <c:numRef>
              <c:f>'Ark1'!$B$2:$B$23</c:f>
              <c:numCache>
                <c:formatCode>General</c:formatCode>
                <c:ptCount val="22"/>
                <c:pt idx="0" formatCode="0">
                  <c:v>3.87</c:v>
                </c:pt>
                <c:pt idx="2" formatCode="0">
                  <c:v>4.97</c:v>
                </c:pt>
                <c:pt idx="3" formatCode="0">
                  <c:v>3.64</c:v>
                </c:pt>
                <c:pt idx="4" formatCode="0">
                  <c:v>2.54</c:v>
                </c:pt>
                <c:pt idx="5" formatCode="0">
                  <c:v>3.1</c:v>
                </c:pt>
                <c:pt idx="6" formatCode="0">
                  <c:v>3.64</c:v>
                </c:pt>
                <c:pt idx="7" formatCode="0">
                  <c:v>3.41</c:v>
                </c:pt>
                <c:pt idx="8" formatCode="0">
                  <c:v>1.55</c:v>
                </c:pt>
                <c:pt idx="9" formatCode="0">
                  <c:v>5.29</c:v>
                </c:pt>
                <c:pt idx="10" formatCode="0">
                  <c:v>4.07</c:v>
                </c:pt>
                <c:pt idx="11" formatCode="0">
                  <c:v>3.79</c:v>
                </c:pt>
                <c:pt idx="13" formatCode="0">
                  <c:v>4.67</c:v>
                </c:pt>
                <c:pt idx="14" formatCode="0">
                  <c:v>5.14</c:v>
                </c:pt>
                <c:pt idx="15" formatCode="0">
                  <c:v>5.32</c:v>
                </c:pt>
                <c:pt idx="16" formatCode="0">
                  <c:v>4.16</c:v>
                </c:pt>
                <c:pt idx="17" formatCode="0">
                  <c:v>2.68</c:v>
                </c:pt>
                <c:pt idx="18" formatCode="0">
                  <c:v>3.43</c:v>
                </c:pt>
                <c:pt idx="19" formatCode="0">
                  <c:v>2.38</c:v>
                </c:pt>
                <c:pt idx="20" formatCode="0">
                  <c:v>3.09</c:v>
                </c:pt>
                <c:pt idx="21" formatCode="0">
                  <c:v>2.5</c:v>
                </c:pt>
              </c:numCache>
            </c:numRef>
          </c:val>
        </c:ser>
        <c:ser>
          <c:idx val="1"/>
          <c:order val="1"/>
          <c:tx>
            <c:strRef>
              <c:f>'Ark1'!$C$1</c:f>
              <c:strCache>
                <c:ptCount val="1"/>
                <c:pt idx="0">
                  <c:v>Normalvekt</c:v>
                </c:pt>
              </c:strCache>
            </c:strRef>
          </c:tx>
          <c:spPr>
            <a:solidFill>
              <a:srgbClr val="00B050"/>
            </a:solidFill>
            <a:ln>
              <a:noFill/>
            </a:ln>
          </c:spPr>
          <c:invertIfNegative val="0"/>
          <c:dLbls>
            <c:txPr>
              <a:bodyPr/>
              <a:lstStyle/>
              <a:p>
                <a:pPr>
                  <a:defRPr sz="1100" b="1">
                    <a:solidFill>
                      <a:schemeClr val="bg1"/>
                    </a:solidFill>
                  </a:defRPr>
                </a:pPr>
                <a:endParaRPr lang="nb-NO"/>
              </a:p>
            </c:txPr>
            <c:showLegendKey val="0"/>
            <c:showVal val="1"/>
            <c:showCatName val="0"/>
            <c:showSerName val="0"/>
            <c:showPercent val="0"/>
            <c:showBubbleSize val="0"/>
            <c:showLeaderLines val="0"/>
          </c:dLbls>
          <c:cat>
            <c:strRef>
              <c:f>'Ark1'!$A$2:$A$23</c:f>
              <c:strCache>
                <c:ptCount val="22"/>
                <c:pt idx="0">
                  <c:v>Total</c:v>
                </c:pt>
                <c:pt idx="2">
                  <c:v>SiO</c:v>
                </c:pt>
                <c:pt idx="3">
                  <c:v>SiB</c:v>
                </c:pt>
                <c:pt idx="4">
                  <c:v>SiT</c:v>
                </c:pt>
                <c:pt idx="5">
                  <c:v>samskipnaden</c:v>
                </c:pt>
                <c:pt idx="6">
                  <c:v>SiÅs</c:v>
                </c:pt>
                <c:pt idx="7">
                  <c:v>SiNoT</c:v>
                </c:pt>
                <c:pt idx="8">
                  <c:v>SISOF</c:v>
                </c:pt>
                <c:pt idx="9">
                  <c:v>SiH</c:v>
                </c:pt>
                <c:pt idx="10">
                  <c:v>SSH</c:v>
                </c:pt>
                <c:pt idx="11">
                  <c:v>SiHa</c:v>
                </c:pt>
                <c:pt idx="13">
                  <c:v>UiO</c:v>
                </c:pt>
                <c:pt idx="14">
                  <c:v>HiOA</c:v>
                </c:pt>
                <c:pt idx="15">
                  <c:v>Rest SiO</c:v>
                </c:pt>
                <c:pt idx="16">
                  <c:v>UiB</c:v>
                </c:pt>
                <c:pt idx="17">
                  <c:v>HiB</c:v>
                </c:pt>
                <c:pt idx="18">
                  <c:v>Rest SiB</c:v>
                </c:pt>
                <c:pt idx="19">
                  <c:v>NTNU</c:v>
                </c:pt>
                <c:pt idx="20">
                  <c:v>HiST</c:v>
                </c:pt>
                <c:pt idx="21">
                  <c:v>Rest SiT</c:v>
                </c:pt>
              </c:strCache>
            </c:strRef>
          </c:cat>
          <c:val>
            <c:numRef>
              <c:f>'Ark1'!$C$2:$C$23</c:f>
              <c:numCache>
                <c:formatCode>General</c:formatCode>
                <c:ptCount val="22"/>
                <c:pt idx="0" formatCode="0">
                  <c:v>70.73</c:v>
                </c:pt>
                <c:pt idx="2" formatCode="0">
                  <c:v>72.25</c:v>
                </c:pt>
                <c:pt idx="3" formatCode="0">
                  <c:v>72.61</c:v>
                </c:pt>
                <c:pt idx="4" formatCode="0">
                  <c:v>72.73</c:v>
                </c:pt>
                <c:pt idx="5" formatCode="0">
                  <c:v>67.75</c:v>
                </c:pt>
                <c:pt idx="6" formatCode="0">
                  <c:v>72.489999999999995</c:v>
                </c:pt>
                <c:pt idx="7" formatCode="0">
                  <c:v>55.52</c:v>
                </c:pt>
                <c:pt idx="8" formatCode="0">
                  <c:v>66.150000000000006</c:v>
                </c:pt>
                <c:pt idx="9" formatCode="0">
                  <c:v>55.96</c:v>
                </c:pt>
                <c:pt idx="10" formatCode="0">
                  <c:v>61.45</c:v>
                </c:pt>
                <c:pt idx="11" formatCode="0">
                  <c:v>59.39</c:v>
                </c:pt>
                <c:pt idx="13" formatCode="0">
                  <c:v>74.86</c:v>
                </c:pt>
                <c:pt idx="14" formatCode="0">
                  <c:v>69.040000000000006</c:v>
                </c:pt>
                <c:pt idx="15" formatCode="0">
                  <c:v>71.099999999999994</c:v>
                </c:pt>
                <c:pt idx="16" formatCode="0">
                  <c:v>72.959999999999994</c:v>
                </c:pt>
                <c:pt idx="17" formatCode="0">
                  <c:v>70.430000000000007</c:v>
                </c:pt>
                <c:pt idx="18" formatCode="0">
                  <c:v>74.28</c:v>
                </c:pt>
                <c:pt idx="19" formatCode="0">
                  <c:v>75.2</c:v>
                </c:pt>
                <c:pt idx="20" formatCode="0">
                  <c:v>69.069999999999993</c:v>
                </c:pt>
                <c:pt idx="21" formatCode="0">
                  <c:v>60.45</c:v>
                </c:pt>
              </c:numCache>
            </c:numRef>
          </c:val>
        </c:ser>
        <c:ser>
          <c:idx val="2"/>
          <c:order val="2"/>
          <c:tx>
            <c:strRef>
              <c:f>'Ark1'!$D$1</c:f>
              <c:strCache>
                <c:ptCount val="1"/>
                <c:pt idx="0">
                  <c:v>Overvekt</c:v>
                </c:pt>
              </c:strCache>
            </c:strRef>
          </c:tx>
          <c:spPr>
            <a:solidFill>
              <a:srgbClr val="FFC000"/>
            </a:solidFill>
            <a:ln>
              <a:noFill/>
            </a:ln>
          </c:spPr>
          <c:invertIfNegative val="0"/>
          <c:dLbls>
            <c:txPr>
              <a:bodyPr/>
              <a:lstStyle/>
              <a:p>
                <a:pPr>
                  <a:defRPr sz="1100" b="1">
                    <a:solidFill>
                      <a:schemeClr val="bg1"/>
                    </a:solidFill>
                  </a:defRPr>
                </a:pPr>
                <a:endParaRPr lang="nb-NO"/>
              </a:p>
            </c:txPr>
            <c:showLegendKey val="0"/>
            <c:showVal val="1"/>
            <c:showCatName val="0"/>
            <c:showSerName val="0"/>
            <c:showPercent val="0"/>
            <c:showBubbleSize val="0"/>
            <c:showLeaderLines val="0"/>
          </c:dLbls>
          <c:cat>
            <c:strRef>
              <c:f>'Ark1'!$A$2:$A$23</c:f>
              <c:strCache>
                <c:ptCount val="22"/>
                <c:pt idx="0">
                  <c:v>Total</c:v>
                </c:pt>
                <c:pt idx="2">
                  <c:v>SiO</c:v>
                </c:pt>
                <c:pt idx="3">
                  <c:v>SiB</c:v>
                </c:pt>
                <c:pt idx="4">
                  <c:v>SiT</c:v>
                </c:pt>
                <c:pt idx="5">
                  <c:v>samskipnaden</c:v>
                </c:pt>
                <c:pt idx="6">
                  <c:v>SiÅs</c:v>
                </c:pt>
                <c:pt idx="7">
                  <c:v>SiNoT</c:v>
                </c:pt>
                <c:pt idx="8">
                  <c:v>SISOF</c:v>
                </c:pt>
                <c:pt idx="9">
                  <c:v>SiH</c:v>
                </c:pt>
                <c:pt idx="10">
                  <c:v>SSH</c:v>
                </c:pt>
                <c:pt idx="11">
                  <c:v>SiHa</c:v>
                </c:pt>
                <c:pt idx="13">
                  <c:v>UiO</c:v>
                </c:pt>
                <c:pt idx="14">
                  <c:v>HiOA</c:v>
                </c:pt>
                <c:pt idx="15">
                  <c:v>Rest SiO</c:v>
                </c:pt>
                <c:pt idx="16">
                  <c:v>UiB</c:v>
                </c:pt>
                <c:pt idx="17">
                  <c:v>HiB</c:v>
                </c:pt>
                <c:pt idx="18">
                  <c:v>Rest SiB</c:v>
                </c:pt>
                <c:pt idx="19">
                  <c:v>NTNU</c:v>
                </c:pt>
                <c:pt idx="20">
                  <c:v>HiST</c:v>
                </c:pt>
                <c:pt idx="21">
                  <c:v>Rest SiT</c:v>
                </c:pt>
              </c:strCache>
            </c:strRef>
          </c:cat>
          <c:val>
            <c:numRef>
              <c:f>'Ark1'!$D$2:$D$23</c:f>
              <c:numCache>
                <c:formatCode>General</c:formatCode>
                <c:ptCount val="22"/>
                <c:pt idx="0" formatCode="0">
                  <c:v>19.989999999999998</c:v>
                </c:pt>
                <c:pt idx="2" formatCode="0">
                  <c:v>18.32</c:v>
                </c:pt>
                <c:pt idx="3" formatCode="0">
                  <c:v>19.07</c:v>
                </c:pt>
                <c:pt idx="4" formatCode="0">
                  <c:v>20.55</c:v>
                </c:pt>
                <c:pt idx="5" formatCode="0">
                  <c:v>21.73</c:v>
                </c:pt>
                <c:pt idx="6" formatCode="0">
                  <c:v>18.559999999999999</c:v>
                </c:pt>
                <c:pt idx="7" formatCode="0">
                  <c:v>26.8</c:v>
                </c:pt>
                <c:pt idx="8" formatCode="0">
                  <c:v>23.9</c:v>
                </c:pt>
                <c:pt idx="9" formatCode="0">
                  <c:v>25.98</c:v>
                </c:pt>
                <c:pt idx="10" formatCode="0">
                  <c:v>25.46</c:v>
                </c:pt>
                <c:pt idx="11" formatCode="0">
                  <c:v>26.84</c:v>
                </c:pt>
                <c:pt idx="13" formatCode="0">
                  <c:v>16.72</c:v>
                </c:pt>
                <c:pt idx="14" formatCode="0">
                  <c:v>19.82</c:v>
                </c:pt>
                <c:pt idx="15" formatCode="0">
                  <c:v>19.53</c:v>
                </c:pt>
                <c:pt idx="16" formatCode="0">
                  <c:v>18.82</c:v>
                </c:pt>
                <c:pt idx="17" formatCode="0">
                  <c:v>21.34</c:v>
                </c:pt>
                <c:pt idx="18" formatCode="0">
                  <c:v>17.03</c:v>
                </c:pt>
                <c:pt idx="19" formatCode="0">
                  <c:v>19.27</c:v>
                </c:pt>
                <c:pt idx="20" formatCode="0">
                  <c:v>20.73</c:v>
                </c:pt>
                <c:pt idx="21" formatCode="0">
                  <c:v>31.58</c:v>
                </c:pt>
              </c:numCache>
            </c:numRef>
          </c:val>
        </c:ser>
        <c:ser>
          <c:idx val="3"/>
          <c:order val="3"/>
          <c:tx>
            <c:strRef>
              <c:f>'Ark1'!$E$1</c:f>
              <c:strCache>
                <c:ptCount val="1"/>
                <c:pt idx="0">
                  <c:v>Fedme</c:v>
                </c:pt>
              </c:strCache>
            </c:strRef>
          </c:tx>
          <c:spPr>
            <a:solidFill>
              <a:srgbClr val="FF0000"/>
            </a:solidFill>
          </c:spPr>
          <c:invertIfNegative val="0"/>
          <c:dLbls>
            <c:txPr>
              <a:bodyPr/>
              <a:lstStyle/>
              <a:p>
                <a:pPr>
                  <a:defRPr sz="1100" b="1">
                    <a:solidFill>
                      <a:schemeClr val="bg1"/>
                    </a:solidFill>
                  </a:defRPr>
                </a:pPr>
                <a:endParaRPr lang="nb-NO"/>
              </a:p>
            </c:txPr>
            <c:showLegendKey val="0"/>
            <c:showVal val="1"/>
            <c:showCatName val="0"/>
            <c:showSerName val="0"/>
            <c:showPercent val="0"/>
            <c:showBubbleSize val="0"/>
            <c:showLeaderLines val="0"/>
          </c:dLbls>
          <c:cat>
            <c:strRef>
              <c:f>'Ark1'!$A$2:$A$23</c:f>
              <c:strCache>
                <c:ptCount val="22"/>
                <c:pt idx="0">
                  <c:v>Total</c:v>
                </c:pt>
                <c:pt idx="2">
                  <c:v>SiO</c:v>
                </c:pt>
                <c:pt idx="3">
                  <c:v>SiB</c:v>
                </c:pt>
                <c:pt idx="4">
                  <c:v>SiT</c:v>
                </c:pt>
                <c:pt idx="5">
                  <c:v>samskipnaden</c:v>
                </c:pt>
                <c:pt idx="6">
                  <c:v>SiÅs</c:v>
                </c:pt>
                <c:pt idx="7">
                  <c:v>SiNoT</c:v>
                </c:pt>
                <c:pt idx="8">
                  <c:v>SISOF</c:v>
                </c:pt>
                <c:pt idx="9">
                  <c:v>SiH</c:v>
                </c:pt>
                <c:pt idx="10">
                  <c:v>SSH</c:v>
                </c:pt>
                <c:pt idx="11">
                  <c:v>SiHa</c:v>
                </c:pt>
                <c:pt idx="13">
                  <c:v>UiO</c:v>
                </c:pt>
                <c:pt idx="14">
                  <c:v>HiOA</c:v>
                </c:pt>
                <c:pt idx="15">
                  <c:v>Rest SiO</c:v>
                </c:pt>
                <c:pt idx="16">
                  <c:v>UiB</c:v>
                </c:pt>
                <c:pt idx="17">
                  <c:v>HiB</c:v>
                </c:pt>
                <c:pt idx="18">
                  <c:v>Rest SiB</c:v>
                </c:pt>
                <c:pt idx="19">
                  <c:v>NTNU</c:v>
                </c:pt>
                <c:pt idx="20">
                  <c:v>HiST</c:v>
                </c:pt>
                <c:pt idx="21">
                  <c:v>Rest SiT</c:v>
                </c:pt>
              </c:strCache>
            </c:strRef>
          </c:cat>
          <c:val>
            <c:numRef>
              <c:f>'Ark1'!$E$2:$E$23</c:f>
              <c:numCache>
                <c:formatCode>General</c:formatCode>
                <c:ptCount val="22"/>
                <c:pt idx="0" formatCode="0">
                  <c:v>5.41</c:v>
                </c:pt>
                <c:pt idx="2" formatCode="0">
                  <c:v>4.47</c:v>
                </c:pt>
                <c:pt idx="3" formatCode="0">
                  <c:v>4.68</c:v>
                </c:pt>
                <c:pt idx="4" formatCode="0">
                  <c:v>4.18</c:v>
                </c:pt>
                <c:pt idx="5" formatCode="0">
                  <c:v>7.42</c:v>
                </c:pt>
                <c:pt idx="6" formatCode="0">
                  <c:v>5.32</c:v>
                </c:pt>
                <c:pt idx="7" formatCode="0">
                  <c:v>14.27</c:v>
                </c:pt>
                <c:pt idx="8" formatCode="0">
                  <c:v>8.4</c:v>
                </c:pt>
                <c:pt idx="9" formatCode="0">
                  <c:v>12.76</c:v>
                </c:pt>
                <c:pt idx="10" formatCode="0">
                  <c:v>9.0299999999999994</c:v>
                </c:pt>
                <c:pt idx="11" formatCode="0">
                  <c:v>9.98</c:v>
                </c:pt>
                <c:pt idx="13" formatCode="0">
                  <c:v>3.75</c:v>
                </c:pt>
                <c:pt idx="14" formatCode="0">
                  <c:v>6</c:v>
                </c:pt>
                <c:pt idx="15" formatCode="0">
                  <c:v>4.05</c:v>
                </c:pt>
                <c:pt idx="16" formatCode="0">
                  <c:v>4.0599999999999996</c:v>
                </c:pt>
                <c:pt idx="17" formatCode="0">
                  <c:v>5.54</c:v>
                </c:pt>
                <c:pt idx="18" formatCode="0">
                  <c:v>5.27</c:v>
                </c:pt>
                <c:pt idx="19" formatCode="0">
                  <c:v>3.16</c:v>
                </c:pt>
                <c:pt idx="20" formatCode="0">
                  <c:v>7.1</c:v>
                </c:pt>
                <c:pt idx="21" formatCode="0">
                  <c:v>5.48</c:v>
                </c:pt>
              </c:numCache>
            </c:numRef>
          </c:val>
        </c:ser>
        <c:dLbls>
          <c:showLegendKey val="0"/>
          <c:showVal val="0"/>
          <c:showCatName val="0"/>
          <c:showSerName val="0"/>
          <c:showPercent val="0"/>
          <c:showBubbleSize val="0"/>
        </c:dLbls>
        <c:gapWidth val="30"/>
        <c:overlap val="100"/>
        <c:axId val="80796288"/>
        <c:axId val="82329984"/>
      </c:barChart>
      <c:catAx>
        <c:axId val="80796288"/>
        <c:scaling>
          <c:orientation val="maxMin"/>
        </c:scaling>
        <c:delete val="0"/>
        <c:axPos val="l"/>
        <c:majorTickMark val="out"/>
        <c:minorTickMark val="none"/>
        <c:tickLblPos val="nextTo"/>
        <c:txPr>
          <a:bodyPr/>
          <a:lstStyle/>
          <a:p>
            <a:pPr>
              <a:defRPr sz="1200"/>
            </a:pPr>
            <a:endParaRPr lang="nb-NO"/>
          </a:p>
        </c:txPr>
        <c:crossAx val="82329984"/>
        <c:crosses val="autoZero"/>
        <c:auto val="1"/>
        <c:lblAlgn val="ctr"/>
        <c:lblOffset val="100"/>
        <c:noMultiLvlLbl val="0"/>
      </c:catAx>
      <c:valAx>
        <c:axId val="82329984"/>
        <c:scaling>
          <c:orientation val="minMax"/>
          <c:max val="100"/>
          <c:min val="0"/>
        </c:scaling>
        <c:delete val="1"/>
        <c:axPos val="t"/>
        <c:majorGridlines>
          <c:spPr>
            <a:ln>
              <a:solidFill>
                <a:schemeClr val="bg1">
                  <a:lumMod val="95000"/>
                </a:schemeClr>
              </a:solidFill>
            </a:ln>
          </c:spPr>
        </c:majorGridlines>
        <c:numFmt formatCode="0" sourceLinked="1"/>
        <c:majorTickMark val="out"/>
        <c:minorTickMark val="none"/>
        <c:tickLblPos val="none"/>
        <c:crossAx val="80796288"/>
        <c:crosses val="autoZero"/>
        <c:crossBetween val="between"/>
      </c:valAx>
    </c:plotArea>
    <c:legend>
      <c:legendPos val="r"/>
      <c:layout>
        <c:manualLayout>
          <c:xMode val="edge"/>
          <c:yMode val="edge"/>
          <c:x val="7.4431077484764685E-2"/>
          <c:y val="0.8955388058734215"/>
          <c:w val="0.92556892251523526"/>
          <c:h val="0.10446119412657853"/>
        </c:manualLayout>
      </c:layout>
      <c:overlay val="0"/>
      <c:txPr>
        <a:bodyPr/>
        <a:lstStyle/>
        <a:p>
          <a:pPr>
            <a:defRPr sz="14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852247375328083"/>
          <c:y val="1.4778450542532314E-2"/>
          <c:w val="0.84312013242157602"/>
          <c:h val="0.88841479033193838"/>
        </c:manualLayout>
      </c:layout>
      <c:barChart>
        <c:barDir val="bar"/>
        <c:grouping val="stacked"/>
        <c:varyColors val="0"/>
        <c:ser>
          <c:idx val="0"/>
          <c:order val="0"/>
          <c:tx>
            <c:strRef>
              <c:f>'Ark1'!$B$1</c:f>
              <c:strCache>
                <c:ptCount val="1"/>
                <c:pt idx="0">
                  <c:v>Minst hvert halvår</c:v>
                </c:pt>
              </c:strCache>
            </c:strRef>
          </c:tx>
          <c:spPr>
            <a:solidFill>
              <a:srgbClr val="00B050"/>
            </a:solidFill>
            <a:ln>
              <a:noFill/>
            </a:ln>
          </c:spPr>
          <c:invertIfNegative val="0"/>
          <c:dLbls>
            <c:txPr>
              <a:bodyPr/>
              <a:lstStyle/>
              <a:p>
                <a:pPr>
                  <a:defRPr sz="1100" b="1">
                    <a:solidFill>
                      <a:schemeClr val="bg1"/>
                    </a:solidFill>
                  </a:defRPr>
                </a:pPr>
                <a:endParaRPr lang="nb-NO"/>
              </a:p>
            </c:txPr>
            <c:showLegendKey val="0"/>
            <c:showVal val="1"/>
            <c:showCatName val="0"/>
            <c:showSerName val="0"/>
            <c:showPercent val="0"/>
            <c:showBubbleSize val="0"/>
            <c:showLeaderLines val="0"/>
          </c:dLbls>
          <c:cat>
            <c:strRef>
              <c:f>'Ark1'!$A$2:$A$23</c:f>
              <c:strCache>
                <c:ptCount val="22"/>
                <c:pt idx="0">
                  <c:v>Total</c:v>
                </c:pt>
                <c:pt idx="2">
                  <c:v>SiO</c:v>
                </c:pt>
                <c:pt idx="3">
                  <c:v>SiB</c:v>
                </c:pt>
                <c:pt idx="4">
                  <c:v>SiT</c:v>
                </c:pt>
                <c:pt idx="5">
                  <c:v>samskipnaden</c:v>
                </c:pt>
                <c:pt idx="6">
                  <c:v>SiÅs</c:v>
                </c:pt>
                <c:pt idx="7">
                  <c:v>SiNoT</c:v>
                </c:pt>
                <c:pt idx="8">
                  <c:v>SISOF</c:v>
                </c:pt>
                <c:pt idx="9">
                  <c:v>SiH</c:v>
                </c:pt>
                <c:pt idx="10">
                  <c:v>SSH</c:v>
                </c:pt>
                <c:pt idx="11">
                  <c:v>SiHa</c:v>
                </c:pt>
                <c:pt idx="13">
                  <c:v>UiO</c:v>
                </c:pt>
                <c:pt idx="14">
                  <c:v>HiOA</c:v>
                </c:pt>
                <c:pt idx="15">
                  <c:v>Rest SiO</c:v>
                </c:pt>
                <c:pt idx="16">
                  <c:v>UiB</c:v>
                </c:pt>
                <c:pt idx="17">
                  <c:v>HiB</c:v>
                </c:pt>
                <c:pt idx="18">
                  <c:v>Rest SiB</c:v>
                </c:pt>
                <c:pt idx="19">
                  <c:v>NTNU</c:v>
                </c:pt>
                <c:pt idx="20">
                  <c:v>HiST</c:v>
                </c:pt>
                <c:pt idx="21">
                  <c:v>Rest SiT</c:v>
                </c:pt>
              </c:strCache>
            </c:strRef>
          </c:cat>
          <c:val>
            <c:numRef>
              <c:f>'Ark1'!$B$2:$B$23</c:f>
              <c:numCache>
                <c:formatCode>General</c:formatCode>
                <c:ptCount val="22"/>
                <c:pt idx="0" formatCode="0">
                  <c:v>2.86</c:v>
                </c:pt>
                <c:pt idx="2" formatCode="0">
                  <c:v>3.07</c:v>
                </c:pt>
                <c:pt idx="3" formatCode="0">
                  <c:v>2.54</c:v>
                </c:pt>
                <c:pt idx="4" formatCode="0">
                  <c:v>1.66</c:v>
                </c:pt>
                <c:pt idx="5" formatCode="0">
                  <c:v>5.5</c:v>
                </c:pt>
                <c:pt idx="6" formatCode="0">
                  <c:v>2.36</c:v>
                </c:pt>
                <c:pt idx="7" formatCode="0">
                  <c:v>4</c:v>
                </c:pt>
                <c:pt idx="8" formatCode="0">
                  <c:v>2.54</c:v>
                </c:pt>
                <c:pt idx="9" formatCode="0">
                  <c:v>4.53</c:v>
                </c:pt>
                <c:pt idx="10" formatCode="0">
                  <c:v>2.69</c:v>
                </c:pt>
                <c:pt idx="11" formatCode="0">
                  <c:v>2.2799999999999998</c:v>
                </c:pt>
                <c:pt idx="13" formatCode="0">
                  <c:v>3.03</c:v>
                </c:pt>
                <c:pt idx="14" formatCode="0">
                  <c:v>3.04</c:v>
                </c:pt>
                <c:pt idx="15" formatCode="0">
                  <c:v>3.18</c:v>
                </c:pt>
                <c:pt idx="16" formatCode="0">
                  <c:v>2.31</c:v>
                </c:pt>
                <c:pt idx="17" formatCode="0">
                  <c:v>2.62</c:v>
                </c:pt>
                <c:pt idx="18" formatCode="0">
                  <c:v>3.03</c:v>
                </c:pt>
                <c:pt idx="19" formatCode="0">
                  <c:v>1.64</c:v>
                </c:pt>
                <c:pt idx="20" formatCode="0">
                  <c:v>2.04</c:v>
                </c:pt>
                <c:pt idx="21" formatCode="0">
                  <c:v>0.8</c:v>
                </c:pt>
              </c:numCache>
            </c:numRef>
          </c:val>
        </c:ser>
        <c:ser>
          <c:idx val="1"/>
          <c:order val="1"/>
          <c:tx>
            <c:strRef>
              <c:f>'Ark1'!$C$1</c:f>
              <c:strCache>
                <c:ptCount val="1"/>
                <c:pt idx="0">
                  <c:v>Årlig</c:v>
                </c:pt>
              </c:strCache>
            </c:strRef>
          </c:tx>
          <c:spPr>
            <a:solidFill>
              <a:srgbClr val="90DA46"/>
            </a:solidFill>
            <a:ln>
              <a:noFill/>
            </a:ln>
          </c:spPr>
          <c:invertIfNegative val="0"/>
          <c:dLbls>
            <c:txPr>
              <a:bodyPr/>
              <a:lstStyle/>
              <a:p>
                <a:pPr>
                  <a:defRPr sz="1100" b="1">
                    <a:solidFill>
                      <a:schemeClr val="tx1"/>
                    </a:solidFill>
                  </a:defRPr>
                </a:pPr>
                <a:endParaRPr lang="nb-NO"/>
              </a:p>
            </c:txPr>
            <c:showLegendKey val="0"/>
            <c:showVal val="1"/>
            <c:showCatName val="0"/>
            <c:showSerName val="0"/>
            <c:showPercent val="0"/>
            <c:showBubbleSize val="0"/>
            <c:showLeaderLines val="0"/>
          </c:dLbls>
          <c:cat>
            <c:strRef>
              <c:f>'Ark1'!$A$2:$A$23</c:f>
              <c:strCache>
                <c:ptCount val="22"/>
                <c:pt idx="0">
                  <c:v>Total</c:v>
                </c:pt>
                <c:pt idx="2">
                  <c:v>SiO</c:v>
                </c:pt>
                <c:pt idx="3">
                  <c:v>SiB</c:v>
                </c:pt>
                <c:pt idx="4">
                  <c:v>SiT</c:v>
                </c:pt>
                <c:pt idx="5">
                  <c:v>samskipnaden</c:v>
                </c:pt>
                <c:pt idx="6">
                  <c:v>SiÅs</c:v>
                </c:pt>
                <c:pt idx="7">
                  <c:v>SiNoT</c:v>
                </c:pt>
                <c:pt idx="8">
                  <c:v>SISOF</c:v>
                </c:pt>
                <c:pt idx="9">
                  <c:v>SiH</c:v>
                </c:pt>
                <c:pt idx="10">
                  <c:v>SSH</c:v>
                </c:pt>
                <c:pt idx="11">
                  <c:v>SiHa</c:v>
                </c:pt>
                <c:pt idx="13">
                  <c:v>UiO</c:v>
                </c:pt>
                <c:pt idx="14">
                  <c:v>HiOA</c:v>
                </c:pt>
                <c:pt idx="15">
                  <c:v>Rest SiO</c:v>
                </c:pt>
                <c:pt idx="16">
                  <c:v>UiB</c:v>
                </c:pt>
                <c:pt idx="17">
                  <c:v>HiB</c:v>
                </c:pt>
                <c:pt idx="18">
                  <c:v>Rest SiB</c:v>
                </c:pt>
                <c:pt idx="19">
                  <c:v>NTNU</c:v>
                </c:pt>
                <c:pt idx="20">
                  <c:v>HiST</c:v>
                </c:pt>
                <c:pt idx="21">
                  <c:v>Rest SiT</c:v>
                </c:pt>
              </c:strCache>
            </c:strRef>
          </c:cat>
          <c:val>
            <c:numRef>
              <c:f>'Ark1'!$C$2:$C$23</c:f>
              <c:numCache>
                <c:formatCode>General</c:formatCode>
                <c:ptCount val="22"/>
                <c:pt idx="0" formatCode="0">
                  <c:v>32.409999999999997</c:v>
                </c:pt>
                <c:pt idx="2" formatCode="0">
                  <c:v>32.26</c:v>
                </c:pt>
                <c:pt idx="3" formatCode="0">
                  <c:v>30.91</c:v>
                </c:pt>
                <c:pt idx="4" formatCode="0">
                  <c:v>30.52</c:v>
                </c:pt>
                <c:pt idx="5" formatCode="0">
                  <c:v>33.840000000000003</c:v>
                </c:pt>
                <c:pt idx="6" formatCode="0">
                  <c:v>33.299999999999997</c:v>
                </c:pt>
                <c:pt idx="7" formatCode="0">
                  <c:v>35.33</c:v>
                </c:pt>
                <c:pt idx="8" formatCode="0">
                  <c:v>33.31</c:v>
                </c:pt>
                <c:pt idx="9" formatCode="0">
                  <c:v>41.97</c:v>
                </c:pt>
                <c:pt idx="10" formatCode="0">
                  <c:v>42.35</c:v>
                </c:pt>
                <c:pt idx="11" formatCode="0">
                  <c:v>33.68</c:v>
                </c:pt>
                <c:pt idx="13" formatCode="0">
                  <c:v>31.27</c:v>
                </c:pt>
                <c:pt idx="14" formatCode="0">
                  <c:v>33.369999999999997</c:v>
                </c:pt>
                <c:pt idx="15" formatCode="0">
                  <c:v>32.799999999999997</c:v>
                </c:pt>
                <c:pt idx="16" formatCode="0">
                  <c:v>28.84</c:v>
                </c:pt>
                <c:pt idx="17" formatCode="0">
                  <c:v>32.18</c:v>
                </c:pt>
                <c:pt idx="18" formatCode="0">
                  <c:v>34.79</c:v>
                </c:pt>
                <c:pt idx="19" formatCode="0">
                  <c:v>29.02</c:v>
                </c:pt>
                <c:pt idx="20" formatCode="0">
                  <c:v>34.659999999999997</c:v>
                </c:pt>
                <c:pt idx="21" formatCode="0">
                  <c:v>32.68</c:v>
                </c:pt>
              </c:numCache>
            </c:numRef>
          </c:val>
        </c:ser>
        <c:ser>
          <c:idx val="2"/>
          <c:order val="2"/>
          <c:tx>
            <c:strRef>
              <c:f>'Ark1'!$D$1</c:f>
              <c:strCache>
                <c:ptCount val="1"/>
                <c:pt idx="0">
                  <c:v>Minst annethvert år</c:v>
                </c:pt>
              </c:strCache>
            </c:strRef>
          </c:tx>
          <c:spPr>
            <a:solidFill>
              <a:srgbClr val="FFC000"/>
            </a:solidFill>
            <a:ln>
              <a:noFill/>
            </a:ln>
          </c:spPr>
          <c:invertIfNegative val="0"/>
          <c:dLbls>
            <c:txPr>
              <a:bodyPr/>
              <a:lstStyle/>
              <a:p>
                <a:pPr>
                  <a:defRPr sz="1100" b="1">
                    <a:solidFill>
                      <a:schemeClr val="bg1"/>
                    </a:solidFill>
                  </a:defRPr>
                </a:pPr>
                <a:endParaRPr lang="nb-NO"/>
              </a:p>
            </c:txPr>
            <c:showLegendKey val="0"/>
            <c:showVal val="1"/>
            <c:showCatName val="0"/>
            <c:showSerName val="0"/>
            <c:showPercent val="0"/>
            <c:showBubbleSize val="0"/>
            <c:showLeaderLines val="0"/>
          </c:dLbls>
          <c:cat>
            <c:strRef>
              <c:f>'Ark1'!$A$2:$A$23</c:f>
              <c:strCache>
                <c:ptCount val="22"/>
                <c:pt idx="0">
                  <c:v>Total</c:v>
                </c:pt>
                <c:pt idx="2">
                  <c:v>SiO</c:v>
                </c:pt>
                <c:pt idx="3">
                  <c:v>SiB</c:v>
                </c:pt>
                <c:pt idx="4">
                  <c:v>SiT</c:v>
                </c:pt>
                <c:pt idx="5">
                  <c:v>samskipnaden</c:v>
                </c:pt>
                <c:pt idx="6">
                  <c:v>SiÅs</c:v>
                </c:pt>
                <c:pt idx="7">
                  <c:v>SiNoT</c:v>
                </c:pt>
                <c:pt idx="8">
                  <c:v>SISOF</c:v>
                </c:pt>
                <c:pt idx="9">
                  <c:v>SiH</c:v>
                </c:pt>
                <c:pt idx="10">
                  <c:v>SSH</c:v>
                </c:pt>
                <c:pt idx="11">
                  <c:v>SiHa</c:v>
                </c:pt>
                <c:pt idx="13">
                  <c:v>UiO</c:v>
                </c:pt>
                <c:pt idx="14">
                  <c:v>HiOA</c:v>
                </c:pt>
                <c:pt idx="15">
                  <c:v>Rest SiO</c:v>
                </c:pt>
                <c:pt idx="16">
                  <c:v>UiB</c:v>
                </c:pt>
                <c:pt idx="17">
                  <c:v>HiB</c:v>
                </c:pt>
                <c:pt idx="18">
                  <c:v>Rest SiB</c:v>
                </c:pt>
                <c:pt idx="19">
                  <c:v>NTNU</c:v>
                </c:pt>
                <c:pt idx="20">
                  <c:v>HiST</c:v>
                </c:pt>
                <c:pt idx="21">
                  <c:v>Rest SiT</c:v>
                </c:pt>
              </c:strCache>
            </c:strRef>
          </c:cat>
          <c:val>
            <c:numRef>
              <c:f>'Ark1'!$D$2:$D$23</c:f>
              <c:numCache>
                <c:formatCode>General</c:formatCode>
                <c:ptCount val="22"/>
                <c:pt idx="0" formatCode="0">
                  <c:v>29.7</c:v>
                </c:pt>
                <c:pt idx="2" formatCode="0">
                  <c:v>27.6</c:v>
                </c:pt>
                <c:pt idx="3" formatCode="0">
                  <c:v>32.22</c:v>
                </c:pt>
                <c:pt idx="4" formatCode="0">
                  <c:v>33.92</c:v>
                </c:pt>
                <c:pt idx="5" formatCode="0">
                  <c:v>24.65</c:v>
                </c:pt>
                <c:pt idx="6" formatCode="0">
                  <c:v>31.6</c:v>
                </c:pt>
                <c:pt idx="7" formatCode="0">
                  <c:v>25.94</c:v>
                </c:pt>
                <c:pt idx="8" formatCode="0">
                  <c:v>28.89</c:v>
                </c:pt>
                <c:pt idx="9" formatCode="0">
                  <c:v>25.09</c:v>
                </c:pt>
                <c:pt idx="10" formatCode="0">
                  <c:v>30.08</c:v>
                </c:pt>
                <c:pt idx="11" formatCode="0">
                  <c:v>20.99</c:v>
                </c:pt>
                <c:pt idx="13" formatCode="0">
                  <c:v>29.23</c:v>
                </c:pt>
                <c:pt idx="14" formatCode="0">
                  <c:v>25.73</c:v>
                </c:pt>
                <c:pt idx="15" formatCode="0">
                  <c:v>26.76</c:v>
                </c:pt>
                <c:pt idx="16" formatCode="0">
                  <c:v>33.44</c:v>
                </c:pt>
                <c:pt idx="17" formatCode="0">
                  <c:v>29.09</c:v>
                </c:pt>
                <c:pt idx="18" formatCode="0">
                  <c:v>32.72</c:v>
                </c:pt>
                <c:pt idx="19" formatCode="0">
                  <c:v>34.880000000000003</c:v>
                </c:pt>
                <c:pt idx="20" formatCode="0">
                  <c:v>31.54</c:v>
                </c:pt>
                <c:pt idx="21" formatCode="0">
                  <c:v>31.83</c:v>
                </c:pt>
              </c:numCache>
            </c:numRef>
          </c:val>
        </c:ser>
        <c:ser>
          <c:idx val="3"/>
          <c:order val="3"/>
          <c:tx>
            <c:strRef>
              <c:f>'Ark1'!$E$1</c:f>
              <c:strCache>
                <c:ptCount val="1"/>
                <c:pt idx="0">
                  <c:v>Sjeldnere</c:v>
                </c:pt>
              </c:strCache>
            </c:strRef>
          </c:tx>
          <c:spPr>
            <a:solidFill>
              <a:srgbClr val="FF0000"/>
            </a:solidFill>
          </c:spPr>
          <c:invertIfNegative val="0"/>
          <c:dLbls>
            <c:txPr>
              <a:bodyPr/>
              <a:lstStyle/>
              <a:p>
                <a:pPr>
                  <a:defRPr sz="1100" b="1">
                    <a:solidFill>
                      <a:schemeClr val="bg1"/>
                    </a:solidFill>
                  </a:defRPr>
                </a:pPr>
                <a:endParaRPr lang="nb-NO"/>
              </a:p>
            </c:txPr>
            <c:showLegendKey val="0"/>
            <c:showVal val="1"/>
            <c:showCatName val="0"/>
            <c:showSerName val="0"/>
            <c:showPercent val="0"/>
            <c:showBubbleSize val="0"/>
            <c:showLeaderLines val="0"/>
          </c:dLbls>
          <c:cat>
            <c:strRef>
              <c:f>'Ark1'!$A$2:$A$23</c:f>
              <c:strCache>
                <c:ptCount val="22"/>
                <c:pt idx="0">
                  <c:v>Total</c:v>
                </c:pt>
                <c:pt idx="2">
                  <c:v>SiO</c:v>
                </c:pt>
                <c:pt idx="3">
                  <c:v>SiB</c:v>
                </c:pt>
                <c:pt idx="4">
                  <c:v>SiT</c:v>
                </c:pt>
                <c:pt idx="5">
                  <c:v>samskipnaden</c:v>
                </c:pt>
                <c:pt idx="6">
                  <c:v>SiÅs</c:v>
                </c:pt>
                <c:pt idx="7">
                  <c:v>SiNoT</c:v>
                </c:pt>
                <c:pt idx="8">
                  <c:v>SISOF</c:v>
                </c:pt>
                <c:pt idx="9">
                  <c:v>SiH</c:v>
                </c:pt>
                <c:pt idx="10">
                  <c:v>SSH</c:v>
                </c:pt>
                <c:pt idx="11">
                  <c:v>SiHa</c:v>
                </c:pt>
                <c:pt idx="13">
                  <c:v>UiO</c:v>
                </c:pt>
                <c:pt idx="14">
                  <c:v>HiOA</c:v>
                </c:pt>
                <c:pt idx="15">
                  <c:v>Rest SiO</c:v>
                </c:pt>
                <c:pt idx="16">
                  <c:v>UiB</c:v>
                </c:pt>
                <c:pt idx="17">
                  <c:v>HiB</c:v>
                </c:pt>
                <c:pt idx="18">
                  <c:v>Rest SiB</c:v>
                </c:pt>
                <c:pt idx="19">
                  <c:v>NTNU</c:v>
                </c:pt>
                <c:pt idx="20">
                  <c:v>HiST</c:v>
                </c:pt>
                <c:pt idx="21">
                  <c:v>Rest SiT</c:v>
                </c:pt>
              </c:strCache>
            </c:strRef>
          </c:cat>
          <c:val>
            <c:numRef>
              <c:f>'Ark1'!$E$2:$E$23</c:f>
              <c:numCache>
                <c:formatCode>General</c:formatCode>
                <c:ptCount val="22"/>
                <c:pt idx="0" formatCode="0">
                  <c:v>10.11</c:v>
                </c:pt>
                <c:pt idx="2" formatCode="0">
                  <c:v>10.46</c:v>
                </c:pt>
                <c:pt idx="3" formatCode="0">
                  <c:v>10.130000000000001</c:v>
                </c:pt>
                <c:pt idx="4" formatCode="0">
                  <c:v>10.62</c:v>
                </c:pt>
                <c:pt idx="5" formatCode="0">
                  <c:v>8.58</c:v>
                </c:pt>
                <c:pt idx="6" formatCode="0">
                  <c:v>10.75</c:v>
                </c:pt>
                <c:pt idx="7" formatCode="0">
                  <c:v>9.7100000000000009</c:v>
                </c:pt>
                <c:pt idx="8" formatCode="0">
                  <c:v>9.7200000000000006</c:v>
                </c:pt>
                <c:pt idx="9" formatCode="0">
                  <c:v>5.87</c:v>
                </c:pt>
                <c:pt idx="10" formatCode="0">
                  <c:v>8.3699999999999992</c:v>
                </c:pt>
                <c:pt idx="11" formatCode="0">
                  <c:v>15.03</c:v>
                </c:pt>
                <c:pt idx="13" formatCode="0">
                  <c:v>10.49</c:v>
                </c:pt>
                <c:pt idx="14" formatCode="0">
                  <c:v>10.49</c:v>
                </c:pt>
                <c:pt idx="15" formatCode="0">
                  <c:v>10.36</c:v>
                </c:pt>
                <c:pt idx="16" formatCode="0">
                  <c:v>9.2899999999999991</c:v>
                </c:pt>
                <c:pt idx="17" formatCode="0">
                  <c:v>11.77</c:v>
                </c:pt>
                <c:pt idx="18" formatCode="0">
                  <c:v>10.39</c:v>
                </c:pt>
                <c:pt idx="19" formatCode="0">
                  <c:v>11.51</c:v>
                </c:pt>
                <c:pt idx="20" formatCode="0">
                  <c:v>7.25</c:v>
                </c:pt>
                <c:pt idx="21" formatCode="0">
                  <c:v>11.81</c:v>
                </c:pt>
              </c:numCache>
            </c:numRef>
          </c:val>
        </c:ser>
        <c:ser>
          <c:idx val="4"/>
          <c:order val="4"/>
          <c:tx>
            <c:strRef>
              <c:f>'Ark1'!$F$1</c:f>
              <c:strCache>
                <c:ptCount val="1"/>
                <c:pt idx="0">
                  <c:v>Går IKKE REGELMESSIG til tannlege</c:v>
                </c:pt>
              </c:strCache>
            </c:strRef>
          </c:tx>
          <c:spPr>
            <a:solidFill>
              <a:schemeClr val="accent2">
                <a:lumMod val="50000"/>
              </a:schemeClr>
            </a:solidFill>
          </c:spPr>
          <c:invertIfNegative val="0"/>
          <c:dLbls>
            <c:txPr>
              <a:bodyPr/>
              <a:lstStyle/>
              <a:p>
                <a:pPr>
                  <a:defRPr sz="1100" b="1">
                    <a:solidFill>
                      <a:schemeClr val="bg1"/>
                    </a:solidFill>
                  </a:defRPr>
                </a:pPr>
                <a:endParaRPr lang="nb-NO"/>
              </a:p>
            </c:txPr>
            <c:showLegendKey val="0"/>
            <c:showVal val="1"/>
            <c:showCatName val="0"/>
            <c:showSerName val="0"/>
            <c:showPercent val="0"/>
            <c:showBubbleSize val="0"/>
            <c:showLeaderLines val="0"/>
          </c:dLbls>
          <c:cat>
            <c:strRef>
              <c:f>'Ark1'!$A$2:$A$23</c:f>
              <c:strCache>
                <c:ptCount val="22"/>
                <c:pt idx="0">
                  <c:v>Total</c:v>
                </c:pt>
                <c:pt idx="2">
                  <c:v>SiO</c:v>
                </c:pt>
                <c:pt idx="3">
                  <c:v>SiB</c:v>
                </c:pt>
                <c:pt idx="4">
                  <c:v>SiT</c:v>
                </c:pt>
                <c:pt idx="5">
                  <c:v>samskipnaden</c:v>
                </c:pt>
                <c:pt idx="6">
                  <c:v>SiÅs</c:v>
                </c:pt>
                <c:pt idx="7">
                  <c:v>SiNoT</c:v>
                </c:pt>
                <c:pt idx="8">
                  <c:v>SISOF</c:v>
                </c:pt>
                <c:pt idx="9">
                  <c:v>SiH</c:v>
                </c:pt>
                <c:pt idx="10">
                  <c:v>SSH</c:v>
                </c:pt>
                <c:pt idx="11">
                  <c:v>SiHa</c:v>
                </c:pt>
                <c:pt idx="13">
                  <c:v>UiO</c:v>
                </c:pt>
                <c:pt idx="14">
                  <c:v>HiOA</c:v>
                </c:pt>
                <c:pt idx="15">
                  <c:v>Rest SiO</c:v>
                </c:pt>
                <c:pt idx="16">
                  <c:v>UiB</c:v>
                </c:pt>
                <c:pt idx="17">
                  <c:v>HiB</c:v>
                </c:pt>
                <c:pt idx="18">
                  <c:v>Rest SiB</c:v>
                </c:pt>
                <c:pt idx="19">
                  <c:v>NTNU</c:v>
                </c:pt>
                <c:pt idx="20">
                  <c:v>HiST</c:v>
                </c:pt>
                <c:pt idx="21">
                  <c:v>Rest SiT</c:v>
                </c:pt>
              </c:strCache>
            </c:strRef>
          </c:cat>
          <c:val>
            <c:numRef>
              <c:f>'Ark1'!$F$2:$F$23</c:f>
              <c:numCache>
                <c:formatCode>General</c:formatCode>
                <c:ptCount val="22"/>
                <c:pt idx="0" formatCode="0">
                  <c:v>24.93</c:v>
                </c:pt>
                <c:pt idx="2" formatCode="0">
                  <c:v>26.61</c:v>
                </c:pt>
                <c:pt idx="3" formatCode="0">
                  <c:v>24.21</c:v>
                </c:pt>
                <c:pt idx="4" formatCode="0">
                  <c:v>23.28</c:v>
                </c:pt>
                <c:pt idx="5" formatCode="0">
                  <c:v>27.43</c:v>
                </c:pt>
                <c:pt idx="6" formatCode="0">
                  <c:v>21.99</c:v>
                </c:pt>
                <c:pt idx="7" formatCode="0">
                  <c:v>25.01</c:v>
                </c:pt>
                <c:pt idx="8" formatCode="0">
                  <c:v>25.55</c:v>
                </c:pt>
                <c:pt idx="9" formatCode="0">
                  <c:v>22.54</c:v>
                </c:pt>
                <c:pt idx="10" formatCode="0">
                  <c:v>16.510000000000002</c:v>
                </c:pt>
                <c:pt idx="11" formatCode="0">
                  <c:v>28.01</c:v>
                </c:pt>
                <c:pt idx="13" formatCode="0">
                  <c:v>25.98</c:v>
                </c:pt>
                <c:pt idx="14" formatCode="0">
                  <c:v>27.38</c:v>
                </c:pt>
                <c:pt idx="15" formatCode="0">
                  <c:v>26.9</c:v>
                </c:pt>
                <c:pt idx="16" formatCode="0">
                  <c:v>26.11</c:v>
                </c:pt>
                <c:pt idx="17" formatCode="0">
                  <c:v>24.34</c:v>
                </c:pt>
                <c:pt idx="18" formatCode="0">
                  <c:v>19.079999999999998</c:v>
                </c:pt>
                <c:pt idx="19" formatCode="0">
                  <c:v>22.95</c:v>
                </c:pt>
                <c:pt idx="20" formatCode="0">
                  <c:v>24.51</c:v>
                </c:pt>
                <c:pt idx="21" formatCode="0">
                  <c:v>22.87</c:v>
                </c:pt>
              </c:numCache>
            </c:numRef>
          </c:val>
        </c:ser>
        <c:dLbls>
          <c:showLegendKey val="0"/>
          <c:showVal val="0"/>
          <c:showCatName val="0"/>
          <c:showSerName val="0"/>
          <c:showPercent val="0"/>
          <c:showBubbleSize val="0"/>
        </c:dLbls>
        <c:gapWidth val="30"/>
        <c:overlap val="100"/>
        <c:axId val="82377728"/>
        <c:axId val="82453248"/>
      </c:barChart>
      <c:catAx>
        <c:axId val="82377728"/>
        <c:scaling>
          <c:orientation val="maxMin"/>
        </c:scaling>
        <c:delete val="0"/>
        <c:axPos val="l"/>
        <c:majorTickMark val="out"/>
        <c:minorTickMark val="none"/>
        <c:tickLblPos val="nextTo"/>
        <c:txPr>
          <a:bodyPr/>
          <a:lstStyle/>
          <a:p>
            <a:pPr>
              <a:defRPr sz="1200"/>
            </a:pPr>
            <a:endParaRPr lang="nb-NO"/>
          </a:p>
        </c:txPr>
        <c:crossAx val="82453248"/>
        <c:crosses val="autoZero"/>
        <c:auto val="1"/>
        <c:lblAlgn val="ctr"/>
        <c:lblOffset val="100"/>
        <c:noMultiLvlLbl val="0"/>
      </c:catAx>
      <c:valAx>
        <c:axId val="82453248"/>
        <c:scaling>
          <c:orientation val="minMax"/>
          <c:max val="100"/>
          <c:min val="0"/>
        </c:scaling>
        <c:delete val="1"/>
        <c:axPos val="t"/>
        <c:majorGridlines>
          <c:spPr>
            <a:ln>
              <a:solidFill>
                <a:schemeClr val="bg1">
                  <a:lumMod val="95000"/>
                </a:schemeClr>
              </a:solidFill>
            </a:ln>
          </c:spPr>
        </c:majorGridlines>
        <c:numFmt formatCode="0" sourceLinked="1"/>
        <c:majorTickMark val="out"/>
        <c:minorTickMark val="none"/>
        <c:tickLblPos val="none"/>
        <c:crossAx val="82377728"/>
        <c:crosses val="autoZero"/>
        <c:crossBetween val="between"/>
      </c:valAx>
    </c:plotArea>
    <c:legend>
      <c:legendPos val="r"/>
      <c:layout>
        <c:manualLayout>
          <c:xMode val="edge"/>
          <c:yMode val="edge"/>
          <c:x val="0"/>
          <c:y val="0.91001795344863945"/>
          <c:w val="1"/>
          <c:h val="8.9982046551360495E-2"/>
        </c:manualLayout>
      </c:layout>
      <c:overlay val="0"/>
      <c:txPr>
        <a:bodyPr/>
        <a:lstStyle/>
        <a:p>
          <a:pPr>
            <a:defRPr sz="12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852247375328083"/>
          <c:y val="1.4778450542532314E-2"/>
          <c:w val="0.84312013242157602"/>
          <c:h val="0.88841479033193838"/>
        </c:manualLayout>
      </c:layout>
      <c:barChart>
        <c:barDir val="bar"/>
        <c:grouping val="stacked"/>
        <c:varyColors val="0"/>
        <c:ser>
          <c:idx val="0"/>
          <c:order val="0"/>
          <c:tx>
            <c:strRef>
              <c:f>'Ark1'!$B$1</c:f>
              <c:strCache>
                <c:ptCount val="1"/>
                <c:pt idx="0">
                  <c:v>Ja</c:v>
                </c:pt>
              </c:strCache>
            </c:strRef>
          </c:tx>
          <c:spPr>
            <a:solidFill>
              <a:srgbClr val="002060"/>
            </a:solidFill>
            <a:ln>
              <a:noFill/>
            </a:ln>
          </c:spPr>
          <c:invertIfNegative val="0"/>
          <c:dLbls>
            <c:txPr>
              <a:bodyPr/>
              <a:lstStyle/>
              <a:p>
                <a:pPr>
                  <a:defRPr sz="1100" b="1">
                    <a:solidFill>
                      <a:schemeClr val="bg1"/>
                    </a:solidFill>
                  </a:defRPr>
                </a:pPr>
                <a:endParaRPr lang="nb-NO"/>
              </a:p>
            </c:txPr>
            <c:showLegendKey val="0"/>
            <c:showVal val="1"/>
            <c:showCatName val="0"/>
            <c:showSerName val="0"/>
            <c:showPercent val="0"/>
            <c:showBubbleSize val="0"/>
            <c:showLeaderLines val="0"/>
          </c:dLbls>
          <c:cat>
            <c:strRef>
              <c:f>'Ark1'!$A$2:$A$23</c:f>
              <c:strCache>
                <c:ptCount val="22"/>
                <c:pt idx="0">
                  <c:v>Total</c:v>
                </c:pt>
                <c:pt idx="2">
                  <c:v>SiO</c:v>
                </c:pt>
                <c:pt idx="3">
                  <c:v>SiB</c:v>
                </c:pt>
                <c:pt idx="4">
                  <c:v>SiT</c:v>
                </c:pt>
                <c:pt idx="5">
                  <c:v>samskipnaden</c:v>
                </c:pt>
                <c:pt idx="6">
                  <c:v>SiÅs</c:v>
                </c:pt>
                <c:pt idx="7">
                  <c:v>SiNoT</c:v>
                </c:pt>
                <c:pt idx="8">
                  <c:v>SISOF</c:v>
                </c:pt>
                <c:pt idx="9">
                  <c:v>SiH</c:v>
                </c:pt>
                <c:pt idx="10">
                  <c:v>SSH</c:v>
                </c:pt>
                <c:pt idx="11">
                  <c:v>SiHa</c:v>
                </c:pt>
                <c:pt idx="13">
                  <c:v>UiO</c:v>
                </c:pt>
                <c:pt idx="14">
                  <c:v>HiOA</c:v>
                </c:pt>
                <c:pt idx="15">
                  <c:v>Rest SiO</c:v>
                </c:pt>
                <c:pt idx="16">
                  <c:v>UiB</c:v>
                </c:pt>
                <c:pt idx="17">
                  <c:v>HiB</c:v>
                </c:pt>
                <c:pt idx="18">
                  <c:v>Rest SiB</c:v>
                </c:pt>
                <c:pt idx="19">
                  <c:v>NTNU</c:v>
                </c:pt>
                <c:pt idx="20">
                  <c:v>HiST</c:v>
                </c:pt>
                <c:pt idx="21">
                  <c:v>Rest SiT</c:v>
                </c:pt>
              </c:strCache>
            </c:strRef>
          </c:cat>
          <c:val>
            <c:numRef>
              <c:f>'Ark1'!$B$2:$B$23</c:f>
              <c:numCache>
                <c:formatCode>General</c:formatCode>
                <c:ptCount val="22"/>
                <c:pt idx="0" formatCode="0">
                  <c:v>13.02</c:v>
                </c:pt>
                <c:pt idx="2" formatCode="0">
                  <c:v>15.35</c:v>
                </c:pt>
                <c:pt idx="3" formatCode="0">
                  <c:v>12.13</c:v>
                </c:pt>
                <c:pt idx="4" formatCode="0">
                  <c:v>11.33</c:v>
                </c:pt>
                <c:pt idx="5" formatCode="0">
                  <c:v>12.55</c:v>
                </c:pt>
                <c:pt idx="6" formatCode="0">
                  <c:v>9.83</c:v>
                </c:pt>
                <c:pt idx="7" formatCode="0">
                  <c:v>10.210000000000001</c:v>
                </c:pt>
                <c:pt idx="8" formatCode="0">
                  <c:v>8.4600000000000009</c:v>
                </c:pt>
                <c:pt idx="9" formatCode="0">
                  <c:v>11.81</c:v>
                </c:pt>
                <c:pt idx="10" formatCode="0">
                  <c:v>11.92</c:v>
                </c:pt>
                <c:pt idx="11" formatCode="0">
                  <c:v>16.27</c:v>
                </c:pt>
                <c:pt idx="13" formatCode="0">
                  <c:v>16.829999999999998</c:v>
                </c:pt>
                <c:pt idx="14" formatCode="0">
                  <c:v>15.6</c:v>
                </c:pt>
                <c:pt idx="15" formatCode="0">
                  <c:v>12.43</c:v>
                </c:pt>
                <c:pt idx="16" formatCode="0">
                  <c:v>14.16</c:v>
                </c:pt>
                <c:pt idx="17" formatCode="0">
                  <c:v>8.75</c:v>
                </c:pt>
                <c:pt idx="18" formatCode="0">
                  <c:v>10.77</c:v>
                </c:pt>
                <c:pt idx="19" formatCode="0">
                  <c:v>10.74</c:v>
                </c:pt>
                <c:pt idx="20" formatCode="0">
                  <c:v>14.26</c:v>
                </c:pt>
                <c:pt idx="21" formatCode="0">
                  <c:v>8.74</c:v>
                </c:pt>
              </c:numCache>
            </c:numRef>
          </c:val>
        </c:ser>
        <c:ser>
          <c:idx val="1"/>
          <c:order val="1"/>
          <c:tx>
            <c:strRef>
              <c:f>'Ark1'!$C$1</c:f>
              <c:strCache>
                <c:ptCount val="1"/>
                <c:pt idx="0">
                  <c:v>Nei, men har vurdert</c:v>
                </c:pt>
              </c:strCache>
            </c:strRef>
          </c:tx>
          <c:spPr>
            <a:solidFill>
              <a:srgbClr val="0070C0"/>
            </a:solidFill>
            <a:ln>
              <a:noFill/>
            </a:ln>
          </c:spPr>
          <c:invertIfNegative val="0"/>
          <c:dLbls>
            <c:txPr>
              <a:bodyPr/>
              <a:lstStyle/>
              <a:p>
                <a:pPr>
                  <a:defRPr sz="1100" b="1">
                    <a:solidFill>
                      <a:schemeClr val="bg1"/>
                    </a:solidFill>
                  </a:defRPr>
                </a:pPr>
                <a:endParaRPr lang="nb-NO"/>
              </a:p>
            </c:txPr>
            <c:showLegendKey val="0"/>
            <c:showVal val="1"/>
            <c:showCatName val="0"/>
            <c:showSerName val="0"/>
            <c:showPercent val="0"/>
            <c:showBubbleSize val="0"/>
            <c:showLeaderLines val="0"/>
          </c:dLbls>
          <c:cat>
            <c:strRef>
              <c:f>'Ark1'!$A$2:$A$23</c:f>
              <c:strCache>
                <c:ptCount val="22"/>
                <c:pt idx="0">
                  <c:v>Total</c:v>
                </c:pt>
                <c:pt idx="2">
                  <c:v>SiO</c:v>
                </c:pt>
                <c:pt idx="3">
                  <c:v>SiB</c:v>
                </c:pt>
                <c:pt idx="4">
                  <c:v>SiT</c:v>
                </c:pt>
                <c:pt idx="5">
                  <c:v>samskipnaden</c:v>
                </c:pt>
                <c:pt idx="6">
                  <c:v>SiÅs</c:v>
                </c:pt>
                <c:pt idx="7">
                  <c:v>SiNoT</c:v>
                </c:pt>
                <c:pt idx="8">
                  <c:v>SISOF</c:v>
                </c:pt>
                <c:pt idx="9">
                  <c:v>SiH</c:v>
                </c:pt>
                <c:pt idx="10">
                  <c:v>SSH</c:v>
                </c:pt>
                <c:pt idx="11">
                  <c:v>SiHa</c:v>
                </c:pt>
                <c:pt idx="13">
                  <c:v>UiO</c:v>
                </c:pt>
                <c:pt idx="14">
                  <c:v>HiOA</c:v>
                </c:pt>
                <c:pt idx="15">
                  <c:v>Rest SiO</c:v>
                </c:pt>
                <c:pt idx="16">
                  <c:v>UiB</c:v>
                </c:pt>
                <c:pt idx="17">
                  <c:v>HiB</c:v>
                </c:pt>
                <c:pt idx="18">
                  <c:v>Rest SiB</c:v>
                </c:pt>
                <c:pt idx="19">
                  <c:v>NTNU</c:v>
                </c:pt>
                <c:pt idx="20">
                  <c:v>HiST</c:v>
                </c:pt>
                <c:pt idx="21">
                  <c:v>Rest SiT</c:v>
                </c:pt>
              </c:strCache>
            </c:strRef>
          </c:cat>
          <c:val>
            <c:numRef>
              <c:f>'Ark1'!$C$2:$C$23</c:f>
              <c:numCache>
                <c:formatCode>General</c:formatCode>
                <c:ptCount val="22"/>
                <c:pt idx="0" formatCode="0">
                  <c:v>13.8</c:v>
                </c:pt>
                <c:pt idx="2" formatCode="0">
                  <c:v>15.06</c:v>
                </c:pt>
                <c:pt idx="3" formatCode="0">
                  <c:v>13.94</c:v>
                </c:pt>
                <c:pt idx="4" formatCode="0">
                  <c:v>12.58</c:v>
                </c:pt>
                <c:pt idx="5" formatCode="0">
                  <c:v>14.17</c:v>
                </c:pt>
                <c:pt idx="6" formatCode="0">
                  <c:v>13.5</c:v>
                </c:pt>
                <c:pt idx="7" formatCode="0">
                  <c:v>12.8</c:v>
                </c:pt>
                <c:pt idx="8" formatCode="0">
                  <c:v>11.9</c:v>
                </c:pt>
                <c:pt idx="9" formatCode="0">
                  <c:v>11.54</c:v>
                </c:pt>
                <c:pt idx="10" formatCode="0">
                  <c:v>8.86</c:v>
                </c:pt>
                <c:pt idx="11" formatCode="0">
                  <c:v>13.26</c:v>
                </c:pt>
                <c:pt idx="13" formatCode="0">
                  <c:v>15.87</c:v>
                </c:pt>
                <c:pt idx="14" formatCode="0">
                  <c:v>14.65</c:v>
                </c:pt>
                <c:pt idx="15" formatCode="0">
                  <c:v>14.08</c:v>
                </c:pt>
                <c:pt idx="16" formatCode="0">
                  <c:v>15.56</c:v>
                </c:pt>
                <c:pt idx="17" formatCode="0">
                  <c:v>12.19</c:v>
                </c:pt>
                <c:pt idx="18" formatCode="0">
                  <c:v>11.78</c:v>
                </c:pt>
                <c:pt idx="19" formatCode="0">
                  <c:v>12.2</c:v>
                </c:pt>
                <c:pt idx="20" formatCode="0">
                  <c:v>14.75</c:v>
                </c:pt>
                <c:pt idx="21" formatCode="0">
                  <c:v>10.16</c:v>
                </c:pt>
              </c:numCache>
            </c:numRef>
          </c:val>
        </c:ser>
        <c:ser>
          <c:idx val="2"/>
          <c:order val="2"/>
          <c:tx>
            <c:strRef>
              <c:f>'Ark1'!$D$1</c:f>
              <c:strCache>
                <c:ptCount val="1"/>
                <c:pt idx="0">
                  <c:v>Nei</c:v>
                </c:pt>
              </c:strCache>
            </c:strRef>
          </c:tx>
          <c:spPr>
            <a:solidFill>
              <a:schemeClr val="accent1">
                <a:lumMod val="40000"/>
                <a:lumOff val="60000"/>
              </a:schemeClr>
            </a:solidFill>
            <a:ln>
              <a:noFill/>
            </a:ln>
          </c:spPr>
          <c:invertIfNegative val="0"/>
          <c:dLbls>
            <c:txPr>
              <a:bodyPr/>
              <a:lstStyle/>
              <a:p>
                <a:pPr>
                  <a:defRPr sz="1100" b="1">
                    <a:solidFill>
                      <a:schemeClr val="bg1"/>
                    </a:solidFill>
                  </a:defRPr>
                </a:pPr>
                <a:endParaRPr lang="nb-NO"/>
              </a:p>
            </c:txPr>
            <c:showLegendKey val="0"/>
            <c:showVal val="1"/>
            <c:showCatName val="0"/>
            <c:showSerName val="0"/>
            <c:showPercent val="0"/>
            <c:showBubbleSize val="0"/>
            <c:showLeaderLines val="0"/>
          </c:dLbls>
          <c:cat>
            <c:strRef>
              <c:f>'Ark1'!$A$2:$A$23</c:f>
              <c:strCache>
                <c:ptCount val="22"/>
                <c:pt idx="0">
                  <c:v>Total</c:v>
                </c:pt>
                <c:pt idx="2">
                  <c:v>SiO</c:v>
                </c:pt>
                <c:pt idx="3">
                  <c:v>SiB</c:v>
                </c:pt>
                <c:pt idx="4">
                  <c:v>SiT</c:v>
                </c:pt>
                <c:pt idx="5">
                  <c:v>samskipnaden</c:v>
                </c:pt>
                <c:pt idx="6">
                  <c:v>SiÅs</c:v>
                </c:pt>
                <c:pt idx="7">
                  <c:v>SiNoT</c:v>
                </c:pt>
                <c:pt idx="8">
                  <c:v>SISOF</c:v>
                </c:pt>
                <c:pt idx="9">
                  <c:v>SiH</c:v>
                </c:pt>
                <c:pt idx="10">
                  <c:v>SSH</c:v>
                </c:pt>
                <c:pt idx="11">
                  <c:v>SiHa</c:v>
                </c:pt>
                <c:pt idx="13">
                  <c:v>UiO</c:v>
                </c:pt>
                <c:pt idx="14">
                  <c:v>HiOA</c:v>
                </c:pt>
                <c:pt idx="15">
                  <c:v>Rest SiO</c:v>
                </c:pt>
                <c:pt idx="16">
                  <c:v>UiB</c:v>
                </c:pt>
                <c:pt idx="17">
                  <c:v>HiB</c:v>
                </c:pt>
                <c:pt idx="18">
                  <c:v>Rest SiB</c:v>
                </c:pt>
                <c:pt idx="19">
                  <c:v>NTNU</c:v>
                </c:pt>
                <c:pt idx="20">
                  <c:v>HiST</c:v>
                </c:pt>
                <c:pt idx="21">
                  <c:v>Rest SiT</c:v>
                </c:pt>
              </c:strCache>
            </c:strRef>
          </c:cat>
          <c:val>
            <c:numRef>
              <c:f>'Ark1'!$D$2:$D$23</c:f>
              <c:numCache>
                <c:formatCode>General</c:formatCode>
                <c:ptCount val="22"/>
                <c:pt idx="0" formatCode="0">
                  <c:v>73.180000000000007</c:v>
                </c:pt>
                <c:pt idx="2" formatCode="0">
                  <c:v>69.59</c:v>
                </c:pt>
                <c:pt idx="3" formatCode="0">
                  <c:v>73.930000000000007</c:v>
                </c:pt>
                <c:pt idx="4" formatCode="0">
                  <c:v>76.09</c:v>
                </c:pt>
                <c:pt idx="5" formatCode="0">
                  <c:v>73.28</c:v>
                </c:pt>
                <c:pt idx="6" formatCode="0">
                  <c:v>76.67</c:v>
                </c:pt>
                <c:pt idx="7" formatCode="0">
                  <c:v>77</c:v>
                </c:pt>
                <c:pt idx="8" formatCode="0">
                  <c:v>79.63</c:v>
                </c:pt>
                <c:pt idx="9" formatCode="0">
                  <c:v>76.650000000000006</c:v>
                </c:pt>
                <c:pt idx="10" formatCode="0">
                  <c:v>79.23</c:v>
                </c:pt>
                <c:pt idx="11" formatCode="0">
                  <c:v>70.47</c:v>
                </c:pt>
                <c:pt idx="13" formatCode="0">
                  <c:v>67.3</c:v>
                </c:pt>
                <c:pt idx="14" formatCode="0">
                  <c:v>69.75</c:v>
                </c:pt>
                <c:pt idx="15" formatCode="0">
                  <c:v>73.489999999999995</c:v>
                </c:pt>
                <c:pt idx="16" formatCode="0">
                  <c:v>70.28</c:v>
                </c:pt>
                <c:pt idx="17" formatCode="0">
                  <c:v>79.06</c:v>
                </c:pt>
                <c:pt idx="18" formatCode="0">
                  <c:v>77.45</c:v>
                </c:pt>
                <c:pt idx="19" formatCode="0">
                  <c:v>77.06</c:v>
                </c:pt>
                <c:pt idx="20" formatCode="0">
                  <c:v>70.98</c:v>
                </c:pt>
                <c:pt idx="21" formatCode="0">
                  <c:v>81.09</c:v>
                </c:pt>
              </c:numCache>
            </c:numRef>
          </c:val>
        </c:ser>
        <c:dLbls>
          <c:showLegendKey val="0"/>
          <c:showVal val="0"/>
          <c:showCatName val="0"/>
          <c:showSerName val="0"/>
          <c:showPercent val="0"/>
          <c:showBubbleSize val="0"/>
        </c:dLbls>
        <c:gapWidth val="30"/>
        <c:overlap val="100"/>
        <c:axId val="82608128"/>
        <c:axId val="82609664"/>
      </c:barChart>
      <c:catAx>
        <c:axId val="82608128"/>
        <c:scaling>
          <c:orientation val="maxMin"/>
        </c:scaling>
        <c:delete val="0"/>
        <c:axPos val="l"/>
        <c:majorTickMark val="out"/>
        <c:minorTickMark val="none"/>
        <c:tickLblPos val="nextTo"/>
        <c:txPr>
          <a:bodyPr/>
          <a:lstStyle/>
          <a:p>
            <a:pPr>
              <a:defRPr sz="1200"/>
            </a:pPr>
            <a:endParaRPr lang="nb-NO"/>
          </a:p>
        </c:txPr>
        <c:crossAx val="82609664"/>
        <c:crosses val="autoZero"/>
        <c:auto val="1"/>
        <c:lblAlgn val="ctr"/>
        <c:lblOffset val="100"/>
        <c:noMultiLvlLbl val="0"/>
      </c:catAx>
      <c:valAx>
        <c:axId val="82609664"/>
        <c:scaling>
          <c:orientation val="minMax"/>
          <c:max val="100"/>
          <c:min val="0"/>
        </c:scaling>
        <c:delete val="1"/>
        <c:axPos val="t"/>
        <c:majorGridlines>
          <c:spPr>
            <a:ln>
              <a:solidFill>
                <a:schemeClr val="bg1">
                  <a:lumMod val="95000"/>
                </a:schemeClr>
              </a:solidFill>
            </a:ln>
          </c:spPr>
        </c:majorGridlines>
        <c:numFmt formatCode="0" sourceLinked="1"/>
        <c:majorTickMark val="out"/>
        <c:minorTickMark val="none"/>
        <c:tickLblPos val="none"/>
        <c:crossAx val="82608128"/>
        <c:crosses val="autoZero"/>
        <c:crossBetween val="between"/>
      </c:valAx>
    </c:plotArea>
    <c:legend>
      <c:legendPos val="r"/>
      <c:layout>
        <c:manualLayout>
          <c:xMode val="edge"/>
          <c:yMode val="edge"/>
          <c:x val="0"/>
          <c:y val="0.91001795344863945"/>
          <c:w val="1"/>
          <c:h val="8.9982046551360495E-2"/>
        </c:manualLayout>
      </c:layout>
      <c:overlay val="0"/>
      <c:txPr>
        <a:bodyPr/>
        <a:lstStyle/>
        <a:p>
          <a:pPr>
            <a:defRPr sz="12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852247375328083"/>
          <c:y val="1.4778450542532314E-2"/>
          <c:w val="0.84312013242157602"/>
          <c:h val="0.88841479033193838"/>
        </c:manualLayout>
      </c:layout>
      <c:barChart>
        <c:barDir val="bar"/>
        <c:grouping val="stacked"/>
        <c:varyColors val="0"/>
        <c:ser>
          <c:idx val="0"/>
          <c:order val="0"/>
          <c:tx>
            <c:strRef>
              <c:f>'Ark1'!$B$1</c:f>
              <c:strCache>
                <c:ptCount val="1"/>
                <c:pt idx="0">
                  <c:v>Ja</c:v>
                </c:pt>
              </c:strCache>
            </c:strRef>
          </c:tx>
          <c:spPr>
            <a:solidFill>
              <a:srgbClr val="002060"/>
            </a:solidFill>
            <a:ln>
              <a:noFill/>
            </a:ln>
          </c:spPr>
          <c:invertIfNegative val="0"/>
          <c:dLbls>
            <c:txPr>
              <a:bodyPr/>
              <a:lstStyle/>
              <a:p>
                <a:pPr>
                  <a:defRPr sz="1100" b="1">
                    <a:solidFill>
                      <a:schemeClr val="bg1"/>
                    </a:solidFill>
                  </a:defRPr>
                </a:pPr>
                <a:endParaRPr lang="nb-NO"/>
              </a:p>
            </c:txPr>
            <c:showLegendKey val="0"/>
            <c:showVal val="1"/>
            <c:showCatName val="0"/>
            <c:showSerName val="0"/>
            <c:showPercent val="0"/>
            <c:showBubbleSize val="0"/>
            <c:showLeaderLines val="0"/>
          </c:dLbls>
          <c:cat>
            <c:strRef>
              <c:f>'Ark1'!$A$2:$A$23</c:f>
              <c:strCache>
                <c:ptCount val="22"/>
                <c:pt idx="0">
                  <c:v>Total</c:v>
                </c:pt>
                <c:pt idx="2">
                  <c:v>SiO</c:v>
                </c:pt>
                <c:pt idx="3">
                  <c:v>SiB</c:v>
                </c:pt>
                <c:pt idx="4">
                  <c:v>SiT</c:v>
                </c:pt>
                <c:pt idx="5">
                  <c:v>samskipnaden</c:v>
                </c:pt>
                <c:pt idx="6">
                  <c:v>SiÅs</c:v>
                </c:pt>
                <c:pt idx="7">
                  <c:v>SiNoT</c:v>
                </c:pt>
                <c:pt idx="8">
                  <c:v>SISOF</c:v>
                </c:pt>
                <c:pt idx="9">
                  <c:v>SiH</c:v>
                </c:pt>
                <c:pt idx="10">
                  <c:v>SSH</c:v>
                </c:pt>
                <c:pt idx="11">
                  <c:v>SiHa</c:v>
                </c:pt>
                <c:pt idx="13">
                  <c:v>UiO</c:v>
                </c:pt>
                <c:pt idx="14">
                  <c:v>HiOA</c:v>
                </c:pt>
                <c:pt idx="15">
                  <c:v>Rest SiO</c:v>
                </c:pt>
                <c:pt idx="16">
                  <c:v>UiB</c:v>
                </c:pt>
                <c:pt idx="17">
                  <c:v>HiB</c:v>
                </c:pt>
                <c:pt idx="18">
                  <c:v>Rest SiB</c:v>
                </c:pt>
                <c:pt idx="19">
                  <c:v>NTNU</c:v>
                </c:pt>
                <c:pt idx="20">
                  <c:v>HiST</c:v>
                </c:pt>
                <c:pt idx="21">
                  <c:v>Rest SiT</c:v>
                </c:pt>
              </c:strCache>
            </c:strRef>
          </c:cat>
          <c:val>
            <c:numRef>
              <c:f>'Ark1'!$B$2:$B$23</c:f>
              <c:numCache>
                <c:formatCode>General</c:formatCode>
                <c:ptCount val="22"/>
                <c:pt idx="0" formatCode="#,##0">
                  <c:v>32.787457054828153</c:v>
                </c:pt>
                <c:pt idx="2" formatCode="#,##0">
                  <c:v>35.974050622399595</c:v>
                </c:pt>
                <c:pt idx="3" formatCode="#,##0">
                  <c:v>31.953029899744195</c:v>
                </c:pt>
                <c:pt idx="4" formatCode="#,##0">
                  <c:v>30.650700058146192</c:v>
                </c:pt>
                <c:pt idx="5" formatCode="#,##0">
                  <c:v>32.329246286095064</c:v>
                </c:pt>
                <c:pt idx="6" formatCode="#,##0">
                  <c:v>29.558761758690078</c:v>
                </c:pt>
                <c:pt idx="7" formatCode="#,##0">
                  <c:v>29.09099315725102</c:v>
                </c:pt>
                <c:pt idx="8" formatCode="#,##0">
                  <c:v>29.090177765604995</c:v>
                </c:pt>
                <c:pt idx="9" formatCode="#,##0">
                  <c:v>29.030657875949828</c:v>
                </c:pt>
                <c:pt idx="10" formatCode="#,##0">
                  <c:v>25.813918745751462</c:v>
                </c:pt>
                <c:pt idx="11" formatCode="#,##0">
                  <c:v>33.971919790379431</c:v>
                </c:pt>
                <c:pt idx="13" formatCode="#,##0">
                  <c:v>37.142250642924957</c:v>
                </c:pt>
                <c:pt idx="14" formatCode="#,##0">
                  <c:v>35.663253006612507</c:v>
                </c:pt>
                <c:pt idx="15" formatCode="#,##0">
                  <c:v>34.229000193841607</c:v>
                </c:pt>
                <c:pt idx="16" formatCode="#,##0">
                  <c:v>32.53641075897103</c:v>
                </c:pt>
                <c:pt idx="17" formatCode="#,##0">
                  <c:v>30.380078314173872</c:v>
                </c:pt>
                <c:pt idx="18" formatCode="#,##0">
                  <c:v>32.290616979969393</c:v>
                </c:pt>
                <c:pt idx="19" formatCode="#,##0">
                  <c:v>31.695895911515368</c:v>
                </c:pt>
                <c:pt idx="20" formatCode="#,##0">
                  <c:v>30.650416235595273</c:v>
                </c:pt>
                <c:pt idx="21" formatCode="#,##0">
                  <c:v>21.521363598816954</c:v>
                </c:pt>
              </c:numCache>
            </c:numRef>
          </c:val>
        </c:ser>
        <c:ser>
          <c:idx val="1"/>
          <c:order val="1"/>
          <c:tx>
            <c:strRef>
              <c:f>'Ark1'!$C$1</c:f>
              <c:strCache>
                <c:ptCount val="1"/>
                <c:pt idx="0">
                  <c:v>Nei, men har vurdert</c:v>
                </c:pt>
              </c:strCache>
            </c:strRef>
          </c:tx>
          <c:spPr>
            <a:solidFill>
              <a:srgbClr val="0070C0"/>
            </a:solidFill>
            <a:ln>
              <a:noFill/>
            </a:ln>
          </c:spPr>
          <c:invertIfNegative val="0"/>
          <c:dLbls>
            <c:txPr>
              <a:bodyPr/>
              <a:lstStyle/>
              <a:p>
                <a:pPr>
                  <a:defRPr sz="1100" b="1">
                    <a:solidFill>
                      <a:schemeClr val="bg1"/>
                    </a:solidFill>
                  </a:defRPr>
                </a:pPr>
                <a:endParaRPr lang="nb-NO"/>
              </a:p>
            </c:txPr>
            <c:showLegendKey val="0"/>
            <c:showVal val="1"/>
            <c:showCatName val="0"/>
            <c:showSerName val="0"/>
            <c:showPercent val="0"/>
            <c:showBubbleSize val="0"/>
            <c:showLeaderLines val="0"/>
          </c:dLbls>
          <c:cat>
            <c:strRef>
              <c:f>'Ark1'!$A$2:$A$23</c:f>
              <c:strCache>
                <c:ptCount val="22"/>
                <c:pt idx="0">
                  <c:v>Total</c:v>
                </c:pt>
                <c:pt idx="2">
                  <c:v>SiO</c:v>
                </c:pt>
                <c:pt idx="3">
                  <c:v>SiB</c:v>
                </c:pt>
                <c:pt idx="4">
                  <c:v>SiT</c:v>
                </c:pt>
                <c:pt idx="5">
                  <c:v>samskipnaden</c:v>
                </c:pt>
                <c:pt idx="6">
                  <c:v>SiÅs</c:v>
                </c:pt>
                <c:pt idx="7">
                  <c:v>SiNoT</c:v>
                </c:pt>
                <c:pt idx="8">
                  <c:v>SISOF</c:v>
                </c:pt>
                <c:pt idx="9">
                  <c:v>SiH</c:v>
                </c:pt>
                <c:pt idx="10">
                  <c:v>SSH</c:v>
                </c:pt>
                <c:pt idx="11">
                  <c:v>SiHa</c:v>
                </c:pt>
                <c:pt idx="13">
                  <c:v>UiO</c:v>
                </c:pt>
                <c:pt idx="14">
                  <c:v>HiOA</c:v>
                </c:pt>
                <c:pt idx="15">
                  <c:v>Rest SiO</c:v>
                </c:pt>
                <c:pt idx="16">
                  <c:v>UiB</c:v>
                </c:pt>
                <c:pt idx="17">
                  <c:v>HiB</c:v>
                </c:pt>
                <c:pt idx="18">
                  <c:v>Rest SiB</c:v>
                </c:pt>
                <c:pt idx="19">
                  <c:v>NTNU</c:v>
                </c:pt>
                <c:pt idx="20">
                  <c:v>HiST</c:v>
                </c:pt>
                <c:pt idx="21">
                  <c:v>Rest SiT</c:v>
                </c:pt>
              </c:strCache>
            </c:strRef>
          </c:cat>
          <c:val>
            <c:numRef>
              <c:f>'Ark1'!$C$2:$C$23</c:f>
              <c:numCache>
                <c:formatCode>General</c:formatCode>
                <c:ptCount val="22"/>
                <c:pt idx="0" formatCode="#,##0">
                  <c:v>7.8687906637914162</c:v>
                </c:pt>
                <c:pt idx="2" formatCode="#,##0">
                  <c:v>8.3914783557421853</c:v>
                </c:pt>
                <c:pt idx="3" formatCode="#,##0">
                  <c:v>7.4152128825610486</c:v>
                </c:pt>
                <c:pt idx="4" formatCode="#,##0">
                  <c:v>7.5737717057439369</c:v>
                </c:pt>
                <c:pt idx="5" formatCode="#,##0">
                  <c:v>7.9903104169883576</c:v>
                </c:pt>
                <c:pt idx="6" formatCode="#,##0">
                  <c:v>7.9495098074076811</c:v>
                </c:pt>
                <c:pt idx="7" formatCode="#,##0">
                  <c:v>7.8302010140906617</c:v>
                </c:pt>
                <c:pt idx="8" formatCode="#,##0">
                  <c:v>5.9718917026010905</c:v>
                </c:pt>
                <c:pt idx="9" formatCode="#,##0">
                  <c:v>8.2472134810038362</c:v>
                </c:pt>
                <c:pt idx="10" formatCode="#,##0">
                  <c:v>6.3122377121615054</c:v>
                </c:pt>
                <c:pt idx="11" formatCode="#,##0">
                  <c:v>8.2054204872264371</c:v>
                </c:pt>
                <c:pt idx="13" formatCode="#,##0">
                  <c:v>7.6488936295494989</c:v>
                </c:pt>
                <c:pt idx="14" formatCode="#,##0">
                  <c:v>8.6273661165601645</c:v>
                </c:pt>
                <c:pt idx="15" formatCode="#,##0">
                  <c:v>9.4576066501099945</c:v>
                </c:pt>
                <c:pt idx="16" formatCode="#,##0">
                  <c:v>7.0858645826325573</c:v>
                </c:pt>
                <c:pt idx="17" formatCode="#,##0">
                  <c:v>7.8602985994384476</c:v>
                </c:pt>
                <c:pt idx="18" formatCode="#,##0">
                  <c:v>7.7509706369262714</c:v>
                </c:pt>
                <c:pt idx="19" formatCode="#,##0">
                  <c:v>6.7471011648059775</c:v>
                </c:pt>
                <c:pt idx="20" formatCode="#,##0">
                  <c:v>9.3970651705354289</c:v>
                </c:pt>
                <c:pt idx="21" formatCode="#,##0">
                  <c:v>9.9520349251658757</c:v>
                </c:pt>
              </c:numCache>
            </c:numRef>
          </c:val>
        </c:ser>
        <c:ser>
          <c:idx val="2"/>
          <c:order val="2"/>
          <c:tx>
            <c:strRef>
              <c:f>'Ark1'!$D$1</c:f>
              <c:strCache>
                <c:ptCount val="1"/>
                <c:pt idx="0">
                  <c:v>Nei</c:v>
                </c:pt>
              </c:strCache>
            </c:strRef>
          </c:tx>
          <c:spPr>
            <a:solidFill>
              <a:schemeClr val="accent1">
                <a:lumMod val="40000"/>
                <a:lumOff val="60000"/>
              </a:schemeClr>
            </a:solidFill>
            <a:ln>
              <a:noFill/>
            </a:ln>
          </c:spPr>
          <c:invertIfNegative val="0"/>
          <c:dLbls>
            <c:txPr>
              <a:bodyPr/>
              <a:lstStyle/>
              <a:p>
                <a:pPr>
                  <a:defRPr sz="1100" b="1">
                    <a:solidFill>
                      <a:schemeClr val="bg1"/>
                    </a:solidFill>
                  </a:defRPr>
                </a:pPr>
                <a:endParaRPr lang="nb-NO"/>
              </a:p>
            </c:txPr>
            <c:showLegendKey val="0"/>
            <c:showVal val="1"/>
            <c:showCatName val="0"/>
            <c:showSerName val="0"/>
            <c:showPercent val="0"/>
            <c:showBubbleSize val="0"/>
            <c:showLeaderLines val="0"/>
          </c:dLbls>
          <c:cat>
            <c:strRef>
              <c:f>'Ark1'!$A$2:$A$23</c:f>
              <c:strCache>
                <c:ptCount val="22"/>
                <c:pt idx="0">
                  <c:v>Total</c:v>
                </c:pt>
                <c:pt idx="2">
                  <c:v>SiO</c:v>
                </c:pt>
                <c:pt idx="3">
                  <c:v>SiB</c:v>
                </c:pt>
                <c:pt idx="4">
                  <c:v>SiT</c:v>
                </c:pt>
                <c:pt idx="5">
                  <c:v>samskipnaden</c:v>
                </c:pt>
                <c:pt idx="6">
                  <c:v>SiÅs</c:v>
                </c:pt>
                <c:pt idx="7">
                  <c:v>SiNoT</c:v>
                </c:pt>
                <c:pt idx="8">
                  <c:v>SISOF</c:v>
                </c:pt>
                <c:pt idx="9">
                  <c:v>SiH</c:v>
                </c:pt>
                <c:pt idx="10">
                  <c:v>SSH</c:v>
                </c:pt>
                <c:pt idx="11">
                  <c:v>SiHa</c:v>
                </c:pt>
                <c:pt idx="13">
                  <c:v>UiO</c:v>
                </c:pt>
                <c:pt idx="14">
                  <c:v>HiOA</c:v>
                </c:pt>
                <c:pt idx="15">
                  <c:v>Rest SiO</c:v>
                </c:pt>
                <c:pt idx="16">
                  <c:v>UiB</c:v>
                </c:pt>
                <c:pt idx="17">
                  <c:v>HiB</c:v>
                </c:pt>
                <c:pt idx="18">
                  <c:v>Rest SiB</c:v>
                </c:pt>
                <c:pt idx="19">
                  <c:v>NTNU</c:v>
                </c:pt>
                <c:pt idx="20">
                  <c:v>HiST</c:v>
                </c:pt>
                <c:pt idx="21">
                  <c:v>Rest SiT</c:v>
                </c:pt>
              </c:strCache>
            </c:strRef>
          </c:cat>
          <c:val>
            <c:numRef>
              <c:f>'Ark1'!$D$2:$D$23</c:f>
              <c:numCache>
                <c:formatCode>General</c:formatCode>
                <c:ptCount val="22"/>
                <c:pt idx="0" formatCode="#,##0">
                  <c:v>59.343752281377725</c:v>
                </c:pt>
                <c:pt idx="2" formatCode="#,##0">
                  <c:v>55.634471021858758</c:v>
                </c:pt>
                <c:pt idx="3" formatCode="#,##0">
                  <c:v>60.631757217694876</c:v>
                </c:pt>
                <c:pt idx="4" formatCode="#,##0">
                  <c:v>61.775528236109665</c:v>
                </c:pt>
                <c:pt idx="5" formatCode="#,##0">
                  <c:v>59.680443296916209</c:v>
                </c:pt>
                <c:pt idx="6" formatCode="#,##0">
                  <c:v>62.491728433902416</c:v>
                </c:pt>
                <c:pt idx="7" formatCode="#,##0">
                  <c:v>63.078805828658446</c:v>
                </c:pt>
                <c:pt idx="8" formatCode="#,##0">
                  <c:v>64.937930531793896</c:v>
                </c:pt>
                <c:pt idx="9" formatCode="#,##0">
                  <c:v>62.722128643046013</c:v>
                </c:pt>
                <c:pt idx="10" formatCode="#,##0">
                  <c:v>67.873843542087101</c:v>
                </c:pt>
                <c:pt idx="11" formatCode="#,##0">
                  <c:v>57.822659722393986</c:v>
                </c:pt>
                <c:pt idx="13" formatCode="#,##0">
                  <c:v>55.208855727524977</c:v>
                </c:pt>
                <c:pt idx="14" formatCode="#,##0">
                  <c:v>55.709380876827019</c:v>
                </c:pt>
                <c:pt idx="15" formatCode="#,##0">
                  <c:v>56.313393156048207</c:v>
                </c:pt>
                <c:pt idx="16" formatCode="#,##0">
                  <c:v>60.377724658397241</c:v>
                </c:pt>
                <c:pt idx="17" formatCode="#,##0">
                  <c:v>61.759623086387826</c:v>
                </c:pt>
                <c:pt idx="18" formatCode="#,##0">
                  <c:v>59.958412383104196</c:v>
                </c:pt>
                <c:pt idx="19" formatCode="#,##0">
                  <c:v>61.5570029236791</c:v>
                </c:pt>
                <c:pt idx="20" formatCode="#,##0">
                  <c:v>59.95251859386935</c:v>
                </c:pt>
                <c:pt idx="21" formatCode="#,##0">
                  <c:v>68.526601476017078</c:v>
                </c:pt>
              </c:numCache>
            </c:numRef>
          </c:val>
        </c:ser>
        <c:dLbls>
          <c:showLegendKey val="0"/>
          <c:showVal val="0"/>
          <c:showCatName val="0"/>
          <c:showSerName val="0"/>
          <c:showPercent val="0"/>
          <c:showBubbleSize val="0"/>
        </c:dLbls>
        <c:gapWidth val="30"/>
        <c:overlap val="100"/>
        <c:axId val="82657280"/>
        <c:axId val="82658816"/>
      </c:barChart>
      <c:catAx>
        <c:axId val="82657280"/>
        <c:scaling>
          <c:orientation val="maxMin"/>
        </c:scaling>
        <c:delete val="0"/>
        <c:axPos val="l"/>
        <c:majorTickMark val="out"/>
        <c:minorTickMark val="none"/>
        <c:tickLblPos val="nextTo"/>
        <c:txPr>
          <a:bodyPr/>
          <a:lstStyle/>
          <a:p>
            <a:pPr>
              <a:defRPr sz="1200"/>
            </a:pPr>
            <a:endParaRPr lang="nb-NO"/>
          </a:p>
        </c:txPr>
        <c:crossAx val="82658816"/>
        <c:crosses val="autoZero"/>
        <c:auto val="1"/>
        <c:lblAlgn val="ctr"/>
        <c:lblOffset val="100"/>
        <c:noMultiLvlLbl val="0"/>
      </c:catAx>
      <c:valAx>
        <c:axId val="82658816"/>
        <c:scaling>
          <c:orientation val="minMax"/>
          <c:max val="100"/>
          <c:min val="0"/>
        </c:scaling>
        <c:delete val="1"/>
        <c:axPos val="t"/>
        <c:majorGridlines>
          <c:spPr>
            <a:ln>
              <a:solidFill>
                <a:schemeClr val="bg1">
                  <a:lumMod val="95000"/>
                </a:schemeClr>
              </a:solidFill>
            </a:ln>
          </c:spPr>
        </c:majorGridlines>
        <c:numFmt formatCode="#,##0" sourceLinked="1"/>
        <c:majorTickMark val="out"/>
        <c:minorTickMark val="none"/>
        <c:tickLblPos val="none"/>
        <c:crossAx val="82657280"/>
        <c:crosses val="autoZero"/>
        <c:crossBetween val="between"/>
      </c:valAx>
    </c:plotArea>
    <c:legend>
      <c:legendPos val="r"/>
      <c:layout>
        <c:manualLayout>
          <c:xMode val="edge"/>
          <c:yMode val="edge"/>
          <c:x val="0"/>
          <c:y val="0.91001795344863945"/>
          <c:w val="1"/>
          <c:h val="8.9982046551360495E-2"/>
        </c:manualLayout>
      </c:layout>
      <c:overlay val="0"/>
      <c:txPr>
        <a:bodyPr/>
        <a:lstStyle/>
        <a:p>
          <a:pPr>
            <a:defRPr sz="12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852247375328083"/>
          <c:y val="1.4778450542532314E-2"/>
          <c:w val="0.84312013242157602"/>
          <c:h val="0.88841479033193838"/>
        </c:manualLayout>
      </c:layout>
      <c:barChart>
        <c:barDir val="bar"/>
        <c:grouping val="stacked"/>
        <c:varyColors val="0"/>
        <c:ser>
          <c:idx val="0"/>
          <c:order val="0"/>
          <c:tx>
            <c:strRef>
              <c:f>'Ark1'!$B$1</c:f>
              <c:strCache>
                <c:ptCount val="1"/>
                <c:pt idx="0">
                  <c:v>Ja</c:v>
                </c:pt>
              </c:strCache>
            </c:strRef>
          </c:tx>
          <c:spPr>
            <a:solidFill>
              <a:srgbClr val="002060"/>
            </a:solidFill>
            <a:ln>
              <a:noFill/>
            </a:ln>
          </c:spPr>
          <c:invertIfNegative val="0"/>
          <c:dLbls>
            <c:txPr>
              <a:bodyPr/>
              <a:lstStyle/>
              <a:p>
                <a:pPr>
                  <a:defRPr sz="1100" b="1">
                    <a:solidFill>
                      <a:schemeClr val="bg1"/>
                    </a:solidFill>
                  </a:defRPr>
                </a:pPr>
                <a:endParaRPr lang="nb-NO"/>
              </a:p>
            </c:txPr>
            <c:showLegendKey val="0"/>
            <c:showVal val="1"/>
            <c:showCatName val="0"/>
            <c:showSerName val="0"/>
            <c:showPercent val="0"/>
            <c:showBubbleSize val="0"/>
            <c:showLeaderLines val="0"/>
          </c:dLbls>
          <c:cat>
            <c:strRef>
              <c:f>'Ark1'!$A$2:$A$23</c:f>
              <c:strCache>
                <c:ptCount val="22"/>
                <c:pt idx="0">
                  <c:v>Total</c:v>
                </c:pt>
                <c:pt idx="2">
                  <c:v>SiO</c:v>
                </c:pt>
                <c:pt idx="3">
                  <c:v>SiB</c:v>
                </c:pt>
                <c:pt idx="4">
                  <c:v>SiT</c:v>
                </c:pt>
                <c:pt idx="5">
                  <c:v>samskipnaden</c:v>
                </c:pt>
                <c:pt idx="6">
                  <c:v>SiÅs</c:v>
                </c:pt>
                <c:pt idx="7">
                  <c:v>SiNoT</c:v>
                </c:pt>
                <c:pt idx="8">
                  <c:v>SISOF</c:v>
                </c:pt>
                <c:pt idx="9">
                  <c:v>SiH</c:v>
                </c:pt>
                <c:pt idx="10">
                  <c:v>SSH</c:v>
                </c:pt>
                <c:pt idx="11">
                  <c:v>SiHa</c:v>
                </c:pt>
                <c:pt idx="13">
                  <c:v>UiO</c:v>
                </c:pt>
                <c:pt idx="14">
                  <c:v>HiOA</c:v>
                </c:pt>
                <c:pt idx="15">
                  <c:v>Rest SiO</c:v>
                </c:pt>
                <c:pt idx="16">
                  <c:v>UiB</c:v>
                </c:pt>
                <c:pt idx="17">
                  <c:v>HiB</c:v>
                </c:pt>
                <c:pt idx="18">
                  <c:v>Rest SiB</c:v>
                </c:pt>
                <c:pt idx="19">
                  <c:v>NTNU</c:v>
                </c:pt>
                <c:pt idx="20">
                  <c:v>HiST</c:v>
                </c:pt>
                <c:pt idx="21">
                  <c:v>Rest SiT</c:v>
                </c:pt>
              </c:strCache>
            </c:strRef>
          </c:cat>
          <c:val>
            <c:numRef>
              <c:f>'Ark1'!$B$2:$B$23</c:f>
              <c:numCache>
                <c:formatCode>General</c:formatCode>
                <c:ptCount val="22"/>
                <c:pt idx="0" formatCode="#,##0">
                  <c:v>6.476396158530549</c:v>
                </c:pt>
                <c:pt idx="2" formatCode="#,##0">
                  <c:v>6.3217274754575197</c:v>
                </c:pt>
                <c:pt idx="3" formatCode="#,##0">
                  <c:v>5.2973141047492662</c:v>
                </c:pt>
                <c:pt idx="4" formatCode="#,##0">
                  <c:v>7.3265878387760042</c:v>
                </c:pt>
                <c:pt idx="5" formatCode="#,##0">
                  <c:v>6.1995403668306821</c:v>
                </c:pt>
                <c:pt idx="6" formatCode="#,##0">
                  <c:v>5.7658902262956664</c:v>
                </c:pt>
                <c:pt idx="7" formatCode="#,##0">
                  <c:v>7.7651558933699416</c:v>
                </c:pt>
                <c:pt idx="8" formatCode="#,##0">
                  <c:v>7.3881504521291648</c:v>
                </c:pt>
                <c:pt idx="9" formatCode="#,##0">
                  <c:v>7.1688341620431295</c:v>
                </c:pt>
                <c:pt idx="10" formatCode="#,##0">
                  <c:v>7.2852123674135791</c:v>
                </c:pt>
                <c:pt idx="11" formatCode="#,##0">
                  <c:v>12.42682588137753</c:v>
                </c:pt>
                <c:pt idx="13" formatCode="#,##0">
                  <c:v>5.0532414269255801</c:v>
                </c:pt>
                <c:pt idx="14" formatCode="#,##0">
                  <c:v>6.4436287626494719</c:v>
                </c:pt>
                <c:pt idx="15" formatCode="#,##0">
                  <c:v>8.4529553898557559</c:v>
                </c:pt>
                <c:pt idx="16" formatCode="#,##0">
                  <c:v>6.0169391509493479</c:v>
                </c:pt>
                <c:pt idx="17" formatCode="#,##0">
                  <c:v>4.1505176817482985</c:v>
                </c:pt>
                <c:pt idx="18" formatCode="#,##0">
                  <c:v>4.7535416621391393</c:v>
                </c:pt>
                <c:pt idx="19" formatCode="#,##0">
                  <c:v>7.1218776188844428</c:v>
                </c:pt>
                <c:pt idx="20" formatCode="#,##0">
                  <c:v>8.5160050362479307</c:v>
                </c:pt>
                <c:pt idx="21" formatCode="#,##0">
                  <c:v>5.9431546429167765</c:v>
                </c:pt>
              </c:numCache>
            </c:numRef>
          </c:val>
        </c:ser>
        <c:ser>
          <c:idx val="1"/>
          <c:order val="1"/>
          <c:tx>
            <c:strRef>
              <c:f>'Ark1'!$C$1</c:f>
              <c:strCache>
                <c:ptCount val="1"/>
                <c:pt idx="0">
                  <c:v>Nei, men har vurdert</c:v>
                </c:pt>
              </c:strCache>
            </c:strRef>
          </c:tx>
          <c:spPr>
            <a:solidFill>
              <a:srgbClr val="0070C0"/>
            </a:solidFill>
            <a:ln>
              <a:noFill/>
            </a:ln>
          </c:spPr>
          <c:invertIfNegative val="0"/>
          <c:dLbls>
            <c:txPr>
              <a:bodyPr/>
              <a:lstStyle/>
              <a:p>
                <a:pPr>
                  <a:defRPr sz="1100" b="1">
                    <a:solidFill>
                      <a:schemeClr val="bg1"/>
                    </a:solidFill>
                  </a:defRPr>
                </a:pPr>
                <a:endParaRPr lang="nb-NO"/>
              </a:p>
            </c:txPr>
            <c:showLegendKey val="0"/>
            <c:showVal val="1"/>
            <c:showCatName val="0"/>
            <c:showSerName val="0"/>
            <c:showPercent val="0"/>
            <c:showBubbleSize val="0"/>
            <c:showLeaderLines val="0"/>
          </c:dLbls>
          <c:cat>
            <c:strRef>
              <c:f>'Ark1'!$A$2:$A$23</c:f>
              <c:strCache>
                <c:ptCount val="22"/>
                <c:pt idx="0">
                  <c:v>Total</c:v>
                </c:pt>
                <c:pt idx="2">
                  <c:v>SiO</c:v>
                </c:pt>
                <c:pt idx="3">
                  <c:v>SiB</c:v>
                </c:pt>
                <c:pt idx="4">
                  <c:v>SiT</c:v>
                </c:pt>
                <c:pt idx="5">
                  <c:v>samskipnaden</c:v>
                </c:pt>
                <c:pt idx="6">
                  <c:v>SiÅs</c:v>
                </c:pt>
                <c:pt idx="7">
                  <c:v>SiNoT</c:v>
                </c:pt>
                <c:pt idx="8">
                  <c:v>SISOF</c:v>
                </c:pt>
                <c:pt idx="9">
                  <c:v>SiH</c:v>
                </c:pt>
                <c:pt idx="10">
                  <c:v>SSH</c:v>
                </c:pt>
                <c:pt idx="11">
                  <c:v>SiHa</c:v>
                </c:pt>
                <c:pt idx="13">
                  <c:v>UiO</c:v>
                </c:pt>
                <c:pt idx="14">
                  <c:v>HiOA</c:v>
                </c:pt>
                <c:pt idx="15">
                  <c:v>Rest SiO</c:v>
                </c:pt>
                <c:pt idx="16">
                  <c:v>UiB</c:v>
                </c:pt>
                <c:pt idx="17">
                  <c:v>HiB</c:v>
                </c:pt>
                <c:pt idx="18">
                  <c:v>Rest SiB</c:v>
                </c:pt>
                <c:pt idx="19">
                  <c:v>NTNU</c:v>
                </c:pt>
                <c:pt idx="20">
                  <c:v>HiST</c:v>
                </c:pt>
                <c:pt idx="21">
                  <c:v>Rest SiT</c:v>
                </c:pt>
              </c:strCache>
            </c:strRef>
          </c:cat>
          <c:val>
            <c:numRef>
              <c:f>'Ark1'!$C$2:$C$23</c:f>
              <c:numCache>
                <c:formatCode>General</c:formatCode>
                <c:ptCount val="22"/>
                <c:pt idx="0" formatCode="#,##0">
                  <c:v>5.4508978756836921</c:v>
                </c:pt>
                <c:pt idx="2" formatCode="#,##0">
                  <c:v>5.5829511701798404</c:v>
                </c:pt>
                <c:pt idx="3" formatCode="#,##0">
                  <c:v>4.2707221471282066</c:v>
                </c:pt>
                <c:pt idx="4" formatCode="#,##0">
                  <c:v>4.8883293278191244</c:v>
                </c:pt>
                <c:pt idx="5" formatCode="#,##0">
                  <c:v>7.8140203351639652</c:v>
                </c:pt>
                <c:pt idx="6" formatCode="#,##0">
                  <c:v>4.4061004479479822</c:v>
                </c:pt>
                <c:pt idx="7" formatCode="#,##0">
                  <c:v>7.9888618322047797</c:v>
                </c:pt>
                <c:pt idx="8" formatCode="#,##0">
                  <c:v>6.5755739036982455</c:v>
                </c:pt>
                <c:pt idx="9" formatCode="#,##0">
                  <c:v>7.4102570865835293</c:v>
                </c:pt>
                <c:pt idx="10" formatCode="#,##0">
                  <c:v>4.6590138716023022</c:v>
                </c:pt>
                <c:pt idx="11" formatCode="#,##0">
                  <c:v>9.6441274770267498</c:v>
                </c:pt>
                <c:pt idx="13" formatCode="#,##0">
                  <c:v>3.6129131825642844</c:v>
                </c:pt>
                <c:pt idx="14" formatCode="#,##0">
                  <c:v>6.8807192863973574</c:v>
                </c:pt>
                <c:pt idx="15" formatCode="#,##0">
                  <c:v>7.6511154655634721</c:v>
                </c:pt>
                <c:pt idx="16" formatCode="#,##0">
                  <c:v>3.6707814923474649</c:v>
                </c:pt>
                <c:pt idx="17" formatCode="#,##0">
                  <c:v>5.5406213939612048</c:v>
                </c:pt>
                <c:pt idx="18" formatCode="#,##0">
                  <c:v>4.3581730981259765</c:v>
                </c:pt>
                <c:pt idx="19" formatCode="#,##0">
                  <c:v>5.0541835902679164</c:v>
                </c:pt>
                <c:pt idx="20" formatCode="#,##0">
                  <c:v>3.8682281526894435</c:v>
                </c:pt>
                <c:pt idx="21" formatCode="#,##0">
                  <c:v>6.1600003231986813</c:v>
                </c:pt>
              </c:numCache>
            </c:numRef>
          </c:val>
        </c:ser>
        <c:ser>
          <c:idx val="2"/>
          <c:order val="2"/>
          <c:tx>
            <c:strRef>
              <c:f>'Ark1'!$D$1</c:f>
              <c:strCache>
                <c:ptCount val="1"/>
                <c:pt idx="0">
                  <c:v>Nei</c:v>
                </c:pt>
              </c:strCache>
            </c:strRef>
          </c:tx>
          <c:spPr>
            <a:solidFill>
              <a:schemeClr val="accent1">
                <a:lumMod val="40000"/>
                <a:lumOff val="60000"/>
              </a:schemeClr>
            </a:solidFill>
            <a:ln>
              <a:noFill/>
            </a:ln>
          </c:spPr>
          <c:invertIfNegative val="0"/>
          <c:dLbls>
            <c:txPr>
              <a:bodyPr/>
              <a:lstStyle/>
              <a:p>
                <a:pPr>
                  <a:defRPr sz="1100" b="1">
                    <a:solidFill>
                      <a:schemeClr val="bg1"/>
                    </a:solidFill>
                  </a:defRPr>
                </a:pPr>
                <a:endParaRPr lang="nb-NO"/>
              </a:p>
            </c:txPr>
            <c:showLegendKey val="0"/>
            <c:showVal val="1"/>
            <c:showCatName val="0"/>
            <c:showSerName val="0"/>
            <c:showPercent val="0"/>
            <c:showBubbleSize val="0"/>
            <c:showLeaderLines val="0"/>
          </c:dLbls>
          <c:cat>
            <c:strRef>
              <c:f>'Ark1'!$A$2:$A$23</c:f>
              <c:strCache>
                <c:ptCount val="22"/>
                <c:pt idx="0">
                  <c:v>Total</c:v>
                </c:pt>
                <c:pt idx="2">
                  <c:v>SiO</c:v>
                </c:pt>
                <c:pt idx="3">
                  <c:v>SiB</c:v>
                </c:pt>
                <c:pt idx="4">
                  <c:v>SiT</c:v>
                </c:pt>
                <c:pt idx="5">
                  <c:v>samskipnaden</c:v>
                </c:pt>
                <c:pt idx="6">
                  <c:v>SiÅs</c:v>
                </c:pt>
                <c:pt idx="7">
                  <c:v>SiNoT</c:v>
                </c:pt>
                <c:pt idx="8">
                  <c:v>SISOF</c:v>
                </c:pt>
                <c:pt idx="9">
                  <c:v>SiH</c:v>
                </c:pt>
                <c:pt idx="10">
                  <c:v>SSH</c:v>
                </c:pt>
                <c:pt idx="11">
                  <c:v>SiHa</c:v>
                </c:pt>
                <c:pt idx="13">
                  <c:v>UiO</c:v>
                </c:pt>
                <c:pt idx="14">
                  <c:v>HiOA</c:v>
                </c:pt>
                <c:pt idx="15">
                  <c:v>Rest SiO</c:v>
                </c:pt>
                <c:pt idx="16">
                  <c:v>UiB</c:v>
                </c:pt>
                <c:pt idx="17">
                  <c:v>HiB</c:v>
                </c:pt>
                <c:pt idx="18">
                  <c:v>Rest SiB</c:v>
                </c:pt>
                <c:pt idx="19">
                  <c:v>NTNU</c:v>
                </c:pt>
                <c:pt idx="20">
                  <c:v>HiST</c:v>
                </c:pt>
                <c:pt idx="21">
                  <c:v>Rest SiT</c:v>
                </c:pt>
              </c:strCache>
            </c:strRef>
          </c:cat>
          <c:val>
            <c:numRef>
              <c:f>'Ark1'!$D$2:$D$23</c:f>
              <c:numCache>
                <c:formatCode>General</c:formatCode>
                <c:ptCount val="22"/>
                <c:pt idx="0" formatCode="#,##0">
                  <c:v>88.07270596578492</c:v>
                </c:pt>
                <c:pt idx="2" formatCode="#,##0">
                  <c:v>88.095321354362341</c:v>
                </c:pt>
                <c:pt idx="3" formatCode="#,##0">
                  <c:v>90.431963748122399</c:v>
                </c:pt>
                <c:pt idx="4" formatCode="#,##0">
                  <c:v>87.785082833404729</c:v>
                </c:pt>
                <c:pt idx="5" formatCode="#,##0">
                  <c:v>85.986439298005294</c:v>
                </c:pt>
                <c:pt idx="6" formatCode="#,##0">
                  <c:v>89.828009325756369</c:v>
                </c:pt>
                <c:pt idx="7" formatCode="#,##0">
                  <c:v>84.24598227442543</c:v>
                </c:pt>
                <c:pt idx="8" formatCode="#,##0">
                  <c:v>86.036275644172576</c:v>
                </c:pt>
                <c:pt idx="9" formatCode="#,##0">
                  <c:v>85.420908751373219</c:v>
                </c:pt>
                <c:pt idx="10" formatCode="#,##0">
                  <c:v>88.055773760984067</c:v>
                </c:pt>
                <c:pt idx="11" formatCode="#,##0">
                  <c:v>77.929046641595605</c:v>
                </c:pt>
                <c:pt idx="13" formatCode="#,##0">
                  <c:v>91.333845390510177</c:v>
                </c:pt>
                <c:pt idx="14" formatCode="#,##0">
                  <c:v>86.675651950952783</c:v>
                </c:pt>
                <c:pt idx="15" formatCode="#,##0">
                  <c:v>83.895929144580663</c:v>
                </c:pt>
                <c:pt idx="16" formatCode="#,##0">
                  <c:v>90.312279356703542</c:v>
                </c:pt>
                <c:pt idx="17" formatCode="#,##0">
                  <c:v>90.308860924290457</c:v>
                </c:pt>
                <c:pt idx="18" formatCode="#,##0">
                  <c:v>90.888285239734856</c:v>
                </c:pt>
                <c:pt idx="19" formatCode="#,##0">
                  <c:v>87.823938790847748</c:v>
                </c:pt>
                <c:pt idx="20" formatCode="#,##0">
                  <c:v>87.615766811062784</c:v>
                </c:pt>
                <c:pt idx="21" formatCode="#,##0">
                  <c:v>87.896845033884517</c:v>
                </c:pt>
              </c:numCache>
            </c:numRef>
          </c:val>
        </c:ser>
        <c:dLbls>
          <c:showLegendKey val="0"/>
          <c:showVal val="0"/>
          <c:showCatName val="0"/>
          <c:showSerName val="0"/>
          <c:showPercent val="0"/>
          <c:showBubbleSize val="0"/>
        </c:dLbls>
        <c:gapWidth val="30"/>
        <c:overlap val="100"/>
        <c:axId val="82784256"/>
        <c:axId val="82785792"/>
      </c:barChart>
      <c:catAx>
        <c:axId val="82784256"/>
        <c:scaling>
          <c:orientation val="maxMin"/>
        </c:scaling>
        <c:delete val="0"/>
        <c:axPos val="l"/>
        <c:majorTickMark val="out"/>
        <c:minorTickMark val="none"/>
        <c:tickLblPos val="nextTo"/>
        <c:txPr>
          <a:bodyPr/>
          <a:lstStyle/>
          <a:p>
            <a:pPr>
              <a:defRPr sz="1200"/>
            </a:pPr>
            <a:endParaRPr lang="nb-NO"/>
          </a:p>
        </c:txPr>
        <c:crossAx val="82785792"/>
        <c:crosses val="autoZero"/>
        <c:auto val="1"/>
        <c:lblAlgn val="ctr"/>
        <c:lblOffset val="100"/>
        <c:noMultiLvlLbl val="0"/>
      </c:catAx>
      <c:valAx>
        <c:axId val="82785792"/>
        <c:scaling>
          <c:orientation val="minMax"/>
          <c:max val="100"/>
          <c:min val="0"/>
        </c:scaling>
        <c:delete val="1"/>
        <c:axPos val="t"/>
        <c:majorGridlines>
          <c:spPr>
            <a:ln>
              <a:solidFill>
                <a:schemeClr val="bg1">
                  <a:lumMod val="95000"/>
                </a:schemeClr>
              </a:solidFill>
            </a:ln>
          </c:spPr>
        </c:majorGridlines>
        <c:numFmt formatCode="#,##0" sourceLinked="1"/>
        <c:majorTickMark val="out"/>
        <c:minorTickMark val="none"/>
        <c:tickLblPos val="none"/>
        <c:crossAx val="82784256"/>
        <c:crosses val="autoZero"/>
        <c:crossBetween val="between"/>
      </c:valAx>
    </c:plotArea>
    <c:legend>
      <c:legendPos val="r"/>
      <c:layout>
        <c:manualLayout>
          <c:xMode val="edge"/>
          <c:yMode val="edge"/>
          <c:x val="0"/>
          <c:y val="0.91001795344863945"/>
          <c:w val="1"/>
          <c:h val="8.9982046551360495E-2"/>
        </c:manualLayout>
      </c:layout>
      <c:overlay val="0"/>
      <c:txPr>
        <a:bodyPr/>
        <a:lstStyle/>
        <a:p>
          <a:pPr>
            <a:defRPr sz="12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852247375328083"/>
          <c:y val="1.4778450542532314E-2"/>
          <c:w val="0.84312013242157602"/>
          <c:h val="0.9086722423378828"/>
        </c:manualLayout>
      </c:layout>
      <c:barChart>
        <c:barDir val="bar"/>
        <c:grouping val="stacked"/>
        <c:varyColors val="0"/>
        <c:ser>
          <c:idx val="0"/>
          <c:order val="0"/>
          <c:tx>
            <c:strRef>
              <c:f>'Ark1'!$B$1</c:f>
              <c:strCache>
                <c:ptCount val="1"/>
                <c:pt idx="0">
                  <c:v>Nei, aldri</c:v>
                </c:pt>
              </c:strCache>
            </c:strRef>
          </c:tx>
          <c:spPr>
            <a:solidFill>
              <a:srgbClr val="00B050"/>
            </a:solidFill>
            <a:ln>
              <a:noFill/>
            </a:ln>
          </c:spPr>
          <c:invertIfNegative val="0"/>
          <c:dLbls>
            <c:txPr>
              <a:bodyPr/>
              <a:lstStyle/>
              <a:p>
                <a:pPr>
                  <a:defRPr sz="1100" b="1">
                    <a:solidFill>
                      <a:schemeClr val="bg1"/>
                    </a:solidFill>
                  </a:defRPr>
                </a:pPr>
                <a:endParaRPr lang="nb-NO"/>
              </a:p>
            </c:txPr>
            <c:showLegendKey val="0"/>
            <c:showVal val="1"/>
            <c:showCatName val="0"/>
            <c:showSerName val="0"/>
            <c:showPercent val="0"/>
            <c:showBubbleSize val="0"/>
            <c:showLeaderLines val="0"/>
          </c:dLbls>
          <c:cat>
            <c:strRef>
              <c:f>'Ark1'!$A$2:$A$23</c:f>
              <c:strCache>
                <c:ptCount val="22"/>
                <c:pt idx="0">
                  <c:v>Total</c:v>
                </c:pt>
                <c:pt idx="2">
                  <c:v>SiO</c:v>
                </c:pt>
                <c:pt idx="3">
                  <c:v>SiB</c:v>
                </c:pt>
                <c:pt idx="4">
                  <c:v>SiT</c:v>
                </c:pt>
                <c:pt idx="5">
                  <c:v>samskipnaden</c:v>
                </c:pt>
                <c:pt idx="6">
                  <c:v>SiÅs</c:v>
                </c:pt>
                <c:pt idx="7">
                  <c:v>SiNoT</c:v>
                </c:pt>
                <c:pt idx="8">
                  <c:v>SISOF</c:v>
                </c:pt>
                <c:pt idx="9">
                  <c:v>SiH</c:v>
                </c:pt>
                <c:pt idx="10">
                  <c:v>SSH</c:v>
                </c:pt>
                <c:pt idx="11">
                  <c:v>SiHa</c:v>
                </c:pt>
                <c:pt idx="13">
                  <c:v>UiO</c:v>
                </c:pt>
                <c:pt idx="14">
                  <c:v>HiOA</c:v>
                </c:pt>
                <c:pt idx="15">
                  <c:v>Rest SiO</c:v>
                </c:pt>
                <c:pt idx="16">
                  <c:v>UiB</c:v>
                </c:pt>
                <c:pt idx="17">
                  <c:v>HiB</c:v>
                </c:pt>
                <c:pt idx="18">
                  <c:v>Rest SiB</c:v>
                </c:pt>
                <c:pt idx="19">
                  <c:v>NTNU</c:v>
                </c:pt>
                <c:pt idx="20">
                  <c:v>HiST</c:v>
                </c:pt>
                <c:pt idx="21">
                  <c:v>Rest SiT</c:v>
                </c:pt>
              </c:strCache>
            </c:strRef>
          </c:cat>
          <c:val>
            <c:numRef>
              <c:f>'Ark1'!$B$2:$B$23</c:f>
              <c:numCache>
                <c:formatCode>General</c:formatCode>
                <c:ptCount val="22"/>
                <c:pt idx="0" formatCode="0">
                  <c:v>35.92</c:v>
                </c:pt>
                <c:pt idx="2" formatCode="0">
                  <c:v>32.69</c:v>
                </c:pt>
                <c:pt idx="3" formatCode="0">
                  <c:v>36.85</c:v>
                </c:pt>
                <c:pt idx="4" formatCode="0">
                  <c:v>39.619999999999997</c:v>
                </c:pt>
                <c:pt idx="5" formatCode="0">
                  <c:v>34.69</c:v>
                </c:pt>
                <c:pt idx="6" formatCode="0">
                  <c:v>38.1</c:v>
                </c:pt>
                <c:pt idx="7" formatCode="0">
                  <c:v>36.44</c:v>
                </c:pt>
                <c:pt idx="8" formatCode="0">
                  <c:v>41.39</c:v>
                </c:pt>
                <c:pt idx="9" formatCode="0">
                  <c:v>39.520000000000003</c:v>
                </c:pt>
                <c:pt idx="10" formatCode="0">
                  <c:v>35.65</c:v>
                </c:pt>
                <c:pt idx="11" formatCode="0">
                  <c:v>35.549999999999997</c:v>
                </c:pt>
                <c:pt idx="13" formatCode="0">
                  <c:v>31.62</c:v>
                </c:pt>
                <c:pt idx="14" formatCode="0">
                  <c:v>30.79</c:v>
                </c:pt>
                <c:pt idx="15" formatCode="0">
                  <c:v>36.75</c:v>
                </c:pt>
                <c:pt idx="16" formatCode="0">
                  <c:v>36.08</c:v>
                </c:pt>
                <c:pt idx="17" formatCode="0">
                  <c:v>35.79</c:v>
                </c:pt>
                <c:pt idx="18" formatCode="0">
                  <c:v>40.11</c:v>
                </c:pt>
                <c:pt idx="19" formatCode="0">
                  <c:v>40.869999999999997</c:v>
                </c:pt>
                <c:pt idx="20" formatCode="0">
                  <c:v>34.89</c:v>
                </c:pt>
                <c:pt idx="21" formatCode="0">
                  <c:v>41.19</c:v>
                </c:pt>
              </c:numCache>
            </c:numRef>
          </c:val>
        </c:ser>
        <c:ser>
          <c:idx val="1"/>
          <c:order val="1"/>
          <c:tx>
            <c:strRef>
              <c:f>'Ark1'!$C$1</c:f>
              <c:strCache>
                <c:ptCount val="1"/>
                <c:pt idx="0">
                  <c:v>Ja, men sjelden</c:v>
                </c:pt>
              </c:strCache>
            </c:strRef>
          </c:tx>
          <c:spPr>
            <a:solidFill>
              <a:srgbClr val="90DA46"/>
            </a:solidFill>
            <a:ln>
              <a:noFill/>
            </a:ln>
          </c:spPr>
          <c:invertIfNegative val="0"/>
          <c:dLbls>
            <c:txPr>
              <a:bodyPr/>
              <a:lstStyle/>
              <a:p>
                <a:pPr>
                  <a:defRPr sz="1100" b="1">
                    <a:solidFill>
                      <a:schemeClr val="tx1"/>
                    </a:solidFill>
                  </a:defRPr>
                </a:pPr>
                <a:endParaRPr lang="nb-NO"/>
              </a:p>
            </c:txPr>
            <c:showLegendKey val="0"/>
            <c:showVal val="1"/>
            <c:showCatName val="0"/>
            <c:showSerName val="0"/>
            <c:showPercent val="0"/>
            <c:showBubbleSize val="0"/>
            <c:showLeaderLines val="0"/>
          </c:dLbls>
          <c:cat>
            <c:strRef>
              <c:f>'Ark1'!$A$2:$A$23</c:f>
              <c:strCache>
                <c:ptCount val="22"/>
                <c:pt idx="0">
                  <c:v>Total</c:v>
                </c:pt>
                <c:pt idx="2">
                  <c:v>SiO</c:v>
                </c:pt>
                <c:pt idx="3">
                  <c:v>SiB</c:v>
                </c:pt>
                <c:pt idx="4">
                  <c:v>SiT</c:v>
                </c:pt>
                <c:pt idx="5">
                  <c:v>samskipnaden</c:v>
                </c:pt>
                <c:pt idx="6">
                  <c:v>SiÅs</c:v>
                </c:pt>
                <c:pt idx="7">
                  <c:v>SiNoT</c:v>
                </c:pt>
                <c:pt idx="8">
                  <c:v>SISOF</c:v>
                </c:pt>
                <c:pt idx="9">
                  <c:v>SiH</c:v>
                </c:pt>
                <c:pt idx="10">
                  <c:v>SSH</c:v>
                </c:pt>
                <c:pt idx="11">
                  <c:v>SiHa</c:v>
                </c:pt>
                <c:pt idx="13">
                  <c:v>UiO</c:v>
                </c:pt>
                <c:pt idx="14">
                  <c:v>HiOA</c:v>
                </c:pt>
                <c:pt idx="15">
                  <c:v>Rest SiO</c:v>
                </c:pt>
                <c:pt idx="16">
                  <c:v>UiB</c:v>
                </c:pt>
                <c:pt idx="17">
                  <c:v>HiB</c:v>
                </c:pt>
                <c:pt idx="18">
                  <c:v>Rest SiB</c:v>
                </c:pt>
                <c:pt idx="19">
                  <c:v>NTNU</c:v>
                </c:pt>
                <c:pt idx="20">
                  <c:v>HiST</c:v>
                </c:pt>
                <c:pt idx="21">
                  <c:v>Rest SiT</c:v>
                </c:pt>
              </c:strCache>
            </c:strRef>
          </c:cat>
          <c:val>
            <c:numRef>
              <c:f>'Ark1'!$C$2:$C$23</c:f>
              <c:numCache>
                <c:formatCode>General</c:formatCode>
                <c:ptCount val="22"/>
                <c:pt idx="0" formatCode="0">
                  <c:v>32.869999999999997</c:v>
                </c:pt>
                <c:pt idx="2" formatCode="0">
                  <c:v>33.53</c:v>
                </c:pt>
                <c:pt idx="3" formatCode="0">
                  <c:v>32.450000000000003</c:v>
                </c:pt>
                <c:pt idx="4" formatCode="0">
                  <c:v>33.4</c:v>
                </c:pt>
                <c:pt idx="5" formatCode="0">
                  <c:v>30.58</c:v>
                </c:pt>
                <c:pt idx="6" formatCode="0">
                  <c:v>32.380000000000003</c:v>
                </c:pt>
                <c:pt idx="7" formatCode="0">
                  <c:v>32.4</c:v>
                </c:pt>
                <c:pt idx="8" formatCode="0">
                  <c:v>33.07</c:v>
                </c:pt>
                <c:pt idx="9" formatCode="0">
                  <c:v>29.41</c:v>
                </c:pt>
                <c:pt idx="10" formatCode="0">
                  <c:v>34.700000000000003</c:v>
                </c:pt>
                <c:pt idx="11" formatCode="0">
                  <c:v>31.42</c:v>
                </c:pt>
                <c:pt idx="13" formatCode="0">
                  <c:v>32.72</c:v>
                </c:pt>
                <c:pt idx="14" formatCode="0">
                  <c:v>35.869999999999997</c:v>
                </c:pt>
                <c:pt idx="15" formatCode="0">
                  <c:v>32.36</c:v>
                </c:pt>
                <c:pt idx="16" formatCode="0">
                  <c:v>32.24</c:v>
                </c:pt>
                <c:pt idx="17" formatCode="0">
                  <c:v>32.520000000000003</c:v>
                </c:pt>
                <c:pt idx="18" formatCode="0">
                  <c:v>32.94</c:v>
                </c:pt>
                <c:pt idx="19" formatCode="0">
                  <c:v>33.47</c:v>
                </c:pt>
                <c:pt idx="20" formatCode="0">
                  <c:v>33.08</c:v>
                </c:pt>
                <c:pt idx="21" formatCode="0">
                  <c:v>33.68</c:v>
                </c:pt>
              </c:numCache>
            </c:numRef>
          </c:val>
        </c:ser>
        <c:ser>
          <c:idx val="2"/>
          <c:order val="2"/>
          <c:tx>
            <c:strRef>
              <c:f>'Ark1'!$D$1</c:f>
              <c:strCache>
                <c:ptCount val="1"/>
                <c:pt idx="0">
                  <c:v>Ja, av og til</c:v>
                </c:pt>
              </c:strCache>
            </c:strRef>
          </c:tx>
          <c:spPr>
            <a:solidFill>
              <a:schemeClr val="accent6"/>
            </a:solidFill>
            <a:ln>
              <a:noFill/>
            </a:ln>
          </c:spPr>
          <c:invertIfNegative val="0"/>
          <c:dLbls>
            <c:txPr>
              <a:bodyPr/>
              <a:lstStyle/>
              <a:p>
                <a:pPr>
                  <a:defRPr sz="1100" b="1">
                    <a:solidFill>
                      <a:schemeClr val="bg1"/>
                    </a:solidFill>
                  </a:defRPr>
                </a:pPr>
                <a:endParaRPr lang="nb-NO"/>
              </a:p>
            </c:txPr>
            <c:showLegendKey val="0"/>
            <c:showVal val="1"/>
            <c:showCatName val="0"/>
            <c:showSerName val="0"/>
            <c:showPercent val="0"/>
            <c:showBubbleSize val="0"/>
            <c:showLeaderLines val="0"/>
          </c:dLbls>
          <c:cat>
            <c:strRef>
              <c:f>'Ark1'!$A$2:$A$23</c:f>
              <c:strCache>
                <c:ptCount val="22"/>
                <c:pt idx="0">
                  <c:v>Total</c:v>
                </c:pt>
                <c:pt idx="2">
                  <c:v>SiO</c:v>
                </c:pt>
                <c:pt idx="3">
                  <c:v>SiB</c:v>
                </c:pt>
                <c:pt idx="4">
                  <c:v>SiT</c:v>
                </c:pt>
                <c:pt idx="5">
                  <c:v>samskipnaden</c:v>
                </c:pt>
                <c:pt idx="6">
                  <c:v>SiÅs</c:v>
                </c:pt>
                <c:pt idx="7">
                  <c:v>SiNoT</c:v>
                </c:pt>
                <c:pt idx="8">
                  <c:v>SISOF</c:v>
                </c:pt>
                <c:pt idx="9">
                  <c:v>SiH</c:v>
                </c:pt>
                <c:pt idx="10">
                  <c:v>SSH</c:v>
                </c:pt>
                <c:pt idx="11">
                  <c:v>SiHa</c:v>
                </c:pt>
                <c:pt idx="13">
                  <c:v>UiO</c:v>
                </c:pt>
                <c:pt idx="14">
                  <c:v>HiOA</c:v>
                </c:pt>
                <c:pt idx="15">
                  <c:v>Rest SiO</c:v>
                </c:pt>
                <c:pt idx="16">
                  <c:v>UiB</c:v>
                </c:pt>
                <c:pt idx="17">
                  <c:v>HiB</c:v>
                </c:pt>
                <c:pt idx="18">
                  <c:v>Rest SiB</c:v>
                </c:pt>
                <c:pt idx="19">
                  <c:v>NTNU</c:v>
                </c:pt>
                <c:pt idx="20">
                  <c:v>HiST</c:v>
                </c:pt>
                <c:pt idx="21">
                  <c:v>Rest SiT</c:v>
                </c:pt>
              </c:strCache>
            </c:strRef>
          </c:cat>
          <c:val>
            <c:numRef>
              <c:f>'Ark1'!$D$2:$D$23</c:f>
              <c:numCache>
                <c:formatCode>General</c:formatCode>
                <c:ptCount val="22"/>
                <c:pt idx="0" formatCode="0">
                  <c:v>21.31</c:v>
                </c:pt>
                <c:pt idx="2" formatCode="0">
                  <c:v>22.71</c:v>
                </c:pt>
                <c:pt idx="3" formatCode="0">
                  <c:v>21.05</c:v>
                </c:pt>
                <c:pt idx="4" formatCode="0">
                  <c:v>17.96</c:v>
                </c:pt>
                <c:pt idx="5" formatCode="0">
                  <c:v>23.61</c:v>
                </c:pt>
                <c:pt idx="6" formatCode="0">
                  <c:v>21.57</c:v>
                </c:pt>
                <c:pt idx="7" formatCode="0">
                  <c:v>23.5</c:v>
                </c:pt>
                <c:pt idx="8" formatCode="0">
                  <c:v>19.2</c:v>
                </c:pt>
                <c:pt idx="9" formatCode="0">
                  <c:v>22.18</c:v>
                </c:pt>
                <c:pt idx="10" formatCode="0">
                  <c:v>21.68</c:v>
                </c:pt>
                <c:pt idx="11" formatCode="0">
                  <c:v>25.77</c:v>
                </c:pt>
                <c:pt idx="13" formatCode="0">
                  <c:v>23.52</c:v>
                </c:pt>
                <c:pt idx="14" formatCode="0">
                  <c:v>22.75</c:v>
                </c:pt>
                <c:pt idx="15" formatCode="0">
                  <c:v>21.22</c:v>
                </c:pt>
                <c:pt idx="16" formatCode="0">
                  <c:v>22.26</c:v>
                </c:pt>
                <c:pt idx="17" formatCode="0">
                  <c:v>21.34</c:v>
                </c:pt>
                <c:pt idx="18" formatCode="0">
                  <c:v>17.559999999999999</c:v>
                </c:pt>
                <c:pt idx="19" formatCode="0">
                  <c:v>16.86</c:v>
                </c:pt>
                <c:pt idx="20" formatCode="0">
                  <c:v>21.16</c:v>
                </c:pt>
                <c:pt idx="21" formatCode="0">
                  <c:v>19.07</c:v>
                </c:pt>
              </c:numCache>
            </c:numRef>
          </c:val>
        </c:ser>
        <c:ser>
          <c:idx val="3"/>
          <c:order val="3"/>
          <c:tx>
            <c:strRef>
              <c:f>'Ark1'!$E$1</c:f>
              <c:strCache>
                <c:ptCount val="1"/>
                <c:pt idx="0">
                  <c:v>Ja, ofte</c:v>
                </c:pt>
              </c:strCache>
            </c:strRef>
          </c:tx>
          <c:spPr>
            <a:solidFill>
              <a:schemeClr val="accent2">
                <a:lumMod val="75000"/>
              </a:schemeClr>
            </a:solidFill>
          </c:spPr>
          <c:invertIfNegative val="0"/>
          <c:dLbls>
            <c:txPr>
              <a:bodyPr/>
              <a:lstStyle/>
              <a:p>
                <a:pPr>
                  <a:defRPr sz="1100" b="1">
                    <a:solidFill>
                      <a:schemeClr val="bg1"/>
                    </a:solidFill>
                  </a:defRPr>
                </a:pPr>
                <a:endParaRPr lang="nb-NO"/>
              </a:p>
            </c:txPr>
            <c:showLegendKey val="0"/>
            <c:showVal val="1"/>
            <c:showCatName val="0"/>
            <c:showSerName val="0"/>
            <c:showPercent val="0"/>
            <c:showBubbleSize val="0"/>
            <c:showLeaderLines val="0"/>
          </c:dLbls>
          <c:cat>
            <c:strRef>
              <c:f>'Ark1'!$A$2:$A$23</c:f>
              <c:strCache>
                <c:ptCount val="22"/>
                <c:pt idx="0">
                  <c:v>Total</c:v>
                </c:pt>
                <c:pt idx="2">
                  <c:v>SiO</c:v>
                </c:pt>
                <c:pt idx="3">
                  <c:v>SiB</c:v>
                </c:pt>
                <c:pt idx="4">
                  <c:v>SiT</c:v>
                </c:pt>
                <c:pt idx="5">
                  <c:v>samskipnaden</c:v>
                </c:pt>
                <c:pt idx="6">
                  <c:v>SiÅs</c:v>
                </c:pt>
                <c:pt idx="7">
                  <c:v>SiNoT</c:v>
                </c:pt>
                <c:pt idx="8">
                  <c:v>SISOF</c:v>
                </c:pt>
                <c:pt idx="9">
                  <c:v>SiH</c:v>
                </c:pt>
                <c:pt idx="10">
                  <c:v>SSH</c:v>
                </c:pt>
                <c:pt idx="11">
                  <c:v>SiHa</c:v>
                </c:pt>
                <c:pt idx="13">
                  <c:v>UiO</c:v>
                </c:pt>
                <c:pt idx="14">
                  <c:v>HiOA</c:v>
                </c:pt>
                <c:pt idx="15">
                  <c:v>Rest SiO</c:v>
                </c:pt>
                <c:pt idx="16">
                  <c:v>UiB</c:v>
                </c:pt>
                <c:pt idx="17">
                  <c:v>HiB</c:v>
                </c:pt>
                <c:pt idx="18">
                  <c:v>Rest SiB</c:v>
                </c:pt>
                <c:pt idx="19">
                  <c:v>NTNU</c:v>
                </c:pt>
                <c:pt idx="20">
                  <c:v>HiST</c:v>
                </c:pt>
                <c:pt idx="21">
                  <c:v>Rest SiT</c:v>
                </c:pt>
              </c:strCache>
            </c:strRef>
          </c:cat>
          <c:val>
            <c:numRef>
              <c:f>'Ark1'!$E$2:$E$23</c:f>
              <c:numCache>
                <c:formatCode>General</c:formatCode>
                <c:ptCount val="22"/>
                <c:pt idx="0" formatCode="0">
                  <c:v>9.9</c:v>
                </c:pt>
                <c:pt idx="2" formatCode="0">
                  <c:v>11.06</c:v>
                </c:pt>
                <c:pt idx="3" formatCode="0">
                  <c:v>9.65</c:v>
                </c:pt>
                <c:pt idx="4" formatCode="0">
                  <c:v>9.0299999999999994</c:v>
                </c:pt>
                <c:pt idx="5" formatCode="0">
                  <c:v>11.12</c:v>
                </c:pt>
                <c:pt idx="6" formatCode="0">
                  <c:v>7.95</c:v>
                </c:pt>
                <c:pt idx="7" formatCode="0">
                  <c:v>7.66</c:v>
                </c:pt>
                <c:pt idx="8" formatCode="0">
                  <c:v>6.34</c:v>
                </c:pt>
                <c:pt idx="9" formatCode="0">
                  <c:v>8.89</c:v>
                </c:pt>
                <c:pt idx="10" formatCode="0">
                  <c:v>7.96</c:v>
                </c:pt>
                <c:pt idx="11" formatCode="0">
                  <c:v>7.25</c:v>
                </c:pt>
                <c:pt idx="13" formatCode="0">
                  <c:v>12.13</c:v>
                </c:pt>
                <c:pt idx="14" formatCode="0">
                  <c:v>10.58</c:v>
                </c:pt>
                <c:pt idx="15" formatCode="0">
                  <c:v>9.68</c:v>
                </c:pt>
                <c:pt idx="16" formatCode="0">
                  <c:v>9.43</c:v>
                </c:pt>
                <c:pt idx="17" formatCode="0">
                  <c:v>10.34</c:v>
                </c:pt>
                <c:pt idx="18" formatCode="0">
                  <c:v>9.39</c:v>
                </c:pt>
                <c:pt idx="19" formatCode="0">
                  <c:v>8.81</c:v>
                </c:pt>
                <c:pt idx="20" formatCode="0">
                  <c:v>10.87</c:v>
                </c:pt>
                <c:pt idx="21" formatCode="0">
                  <c:v>6.06</c:v>
                </c:pt>
              </c:numCache>
            </c:numRef>
          </c:val>
        </c:ser>
        <c:dLbls>
          <c:showLegendKey val="0"/>
          <c:showVal val="0"/>
          <c:showCatName val="0"/>
          <c:showSerName val="0"/>
          <c:showPercent val="0"/>
          <c:showBubbleSize val="0"/>
        </c:dLbls>
        <c:gapWidth val="30"/>
        <c:overlap val="100"/>
        <c:axId val="82735104"/>
        <c:axId val="82736640"/>
      </c:barChart>
      <c:catAx>
        <c:axId val="82735104"/>
        <c:scaling>
          <c:orientation val="maxMin"/>
        </c:scaling>
        <c:delete val="0"/>
        <c:axPos val="l"/>
        <c:majorTickMark val="out"/>
        <c:minorTickMark val="none"/>
        <c:tickLblPos val="nextTo"/>
        <c:txPr>
          <a:bodyPr/>
          <a:lstStyle/>
          <a:p>
            <a:pPr>
              <a:defRPr sz="1200"/>
            </a:pPr>
            <a:endParaRPr lang="nb-NO"/>
          </a:p>
        </c:txPr>
        <c:crossAx val="82736640"/>
        <c:crosses val="autoZero"/>
        <c:auto val="1"/>
        <c:lblAlgn val="ctr"/>
        <c:lblOffset val="100"/>
        <c:noMultiLvlLbl val="0"/>
      </c:catAx>
      <c:valAx>
        <c:axId val="82736640"/>
        <c:scaling>
          <c:orientation val="minMax"/>
          <c:max val="100"/>
          <c:min val="0"/>
        </c:scaling>
        <c:delete val="1"/>
        <c:axPos val="t"/>
        <c:majorGridlines>
          <c:spPr>
            <a:ln>
              <a:solidFill>
                <a:schemeClr val="bg1">
                  <a:lumMod val="95000"/>
                </a:schemeClr>
              </a:solidFill>
            </a:ln>
          </c:spPr>
        </c:majorGridlines>
        <c:numFmt formatCode="0" sourceLinked="1"/>
        <c:majorTickMark val="out"/>
        <c:minorTickMark val="none"/>
        <c:tickLblPos val="none"/>
        <c:crossAx val="82735104"/>
        <c:crosses val="autoZero"/>
        <c:crossBetween val="between"/>
      </c:valAx>
    </c:plotArea>
    <c:legend>
      <c:legendPos val="r"/>
      <c:layout>
        <c:manualLayout>
          <c:xMode val="edge"/>
          <c:yMode val="edge"/>
          <c:x val="9.2229813405034514E-2"/>
          <c:y val="0.91001795344863945"/>
          <c:w val="0.90777018659496544"/>
          <c:h val="8.9982046551360495E-2"/>
        </c:manualLayout>
      </c:layout>
      <c:overlay val="0"/>
      <c:txPr>
        <a:bodyPr/>
        <a:lstStyle/>
        <a:p>
          <a:pPr>
            <a:defRPr sz="14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862027073775904"/>
          <c:y val="3.437500000000001E-2"/>
          <c:w val="0.89137972926224096"/>
          <c:h val="0.88434931960964913"/>
        </c:manualLayout>
      </c:layout>
      <c:barChart>
        <c:barDir val="bar"/>
        <c:grouping val="stacked"/>
        <c:varyColors val="0"/>
        <c:ser>
          <c:idx val="0"/>
          <c:order val="0"/>
          <c:tx>
            <c:strRef>
              <c:f>'Ark1'!$B$1</c:f>
              <c:strCache>
                <c:ptCount val="1"/>
                <c:pt idx="0">
                  <c:v>Heteroseksuell</c:v>
                </c:pt>
              </c:strCache>
            </c:strRef>
          </c:tx>
          <c:spPr>
            <a:solidFill>
              <a:schemeClr val="tx2">
                <a:lumMod val="75000"/>
              </a:schemeClr>
            </a:solidFill>
            <a:ln>
              <a:noFill/>
            </a:ln>
          </c:spPr>
          <c:invertIfNegative val="0"/>
          <c:dLbls>
            <c:txPr>
              <a:bodyPr/>
              <a:lstStyle/>
              <a:p>
                <a:pPr>
                  <a:defRPr sz="800" b="1">
                    <a:solidFill>
                      <a:schemeClr val="bg1"/>
                    </a:solidFill>
                  </a:defRPr>
                </a:pPr>
                <a:endParaRPr lang="nb-NO"/>
              </a:p>
            </c:txPr>
            <c:dLblPos val="ctr"/>
            <c:showLegendKey val="0"/>
            <c:showVal val="1"/>
            <c:showCatName val="0"/>
            <c:showSerName val="0"/>
            <c:showPercent val="0"/>
            <c:showBubbleSize val="0"/>
            <c:showLeaderLines val="0"/>
          </c:dLbls>
          <c:cat>
            <c:strRef>
              <c:f>'Ark1'!$A$2:$A$23</c:f>
              <c:strCache>
                <c:ptCount val="22"/>
                <c:pt idx="0">
                  <c:v>Total</c:v>
                </c:pt>
                <c:pt idx="2">
                  <c:v>SiO</c:v>
                </c:pt>
                <c:pt idx="3">
                  <c:v>SiB</c:v>
                </c:pt>
                <c:pt idx="4">
                  <c:v>SiT</c:v>
                </c:pt>
                <c:pt idx="5">
                  <c:v>samskipnaden</c:v>
                </c:pt>
                <c:pt idx="6">
                  <c:v>SiÅs</c:v>
                </c:pt>
                <c:pt idx="7">
                  <c:v>SiNoT</c:v>
                </c:pt>
                <c:pt idx="8">
                  <c:v>SISOF</c:v>
                </c:pt>
                <c:pt idx="9">
                  <c:v>SiH</c:v>
                </c:pt>
                <c:pt idx="10">
                  <c:v>SSH</c:v>
                </c:pt>
                <c:pt idx="11">
                  <c:v>SiHa</c:v>
                </c:pt>
                <c:pt idx="13">
                  <c:v>UiO</c:v>
                </c:pt>
                <c:pt idx="14">
                  <c:v>HiOA</c:v>
                </c:pt>
                <c:pt idx="15">
                  <c:v>Rest SiO</c:v>
                </c:pt>
                <c:pt idx="16">
                  <c:v>UiB</c:v>
                </c:pt>
                <c:pt idx="17">
                  <c:v>HiB</c:v>
                </c:pt>
                <c:pt idx="18">
                  <c:v>Rest SiB</c:v>
                </c:pt>
                <c:pt idx="19">
                  <c:v>NTNU</c:v>
                </c:pt>
                <c:pt idx="20">
                  <c:v>HiST</c:v>
                </c:pt>
                <c:pt idx="21">
                  <c:v>Rest SiT</c:v>
                </c:pt>
              </c:strCache>
            </c:strRef>
          </c:cat>
          <c:val>
            <c:numRef>
              <c:f>'Ark1'!$B$2:$B$23</c:f>
              <c:numCache>
                <c:formatCode>General</c:formatCode>
                <c:ptCount val="22"/>
                <c:pt idx="0" formatCode="0">
                  <c:v>91.78</c:v>
                </c:pt>
                <c:pt idx="2" formatCode="0">
                  <c:v>89.98</c:v>
                </c:pt>
                <c:pt idx="3" formatCode="0">
                  <c:v>92.09</c:v>
                </c:pt>
                <c:pt idx="4" formatCode="0">
                  <c:v>94.08</c:v>
                </c:pt>
                <c:pt idx="5" formatCode="0">
                  <c:v>91.31</c:v>
                </c:pt>
                <c:pt idx="6" formatCode="0">
                  <c:v>92.26</c:v>
                </c:pt>
                <c:pt idx="7" formatCode="0">
                  <c:v>92.21</c:v>
                </c:pt>
                <c:pt idx="8" formatCode="0">
                  <c:v>93.62</c:v>
                </c:pt>
                <c:pt idx="9" formatCode="0">
                  <c:v>91.14</c:v>
                </c:pt>
                <c:pt idx="10" formatCode="0">
                  <c:v>95.43</c:v>
                </c:pt>
                <c:pt idx="11" formatCode="0">
                  <c:v>94.01</c:v>
                </c:pt>
                <c:pt idx="13" formatCode="0">
                  <c:v>87.88</c:v>
                </c:pt>
                <c:pt idx="14" formatCode="0">
                  <c:v>90.58</c:v>
                </c:pt>
                <c:pt idx="15" formatCode="0">
                  <c:v>93.16</c:v>
                </c:pt>
                <c:pt idx="16" formatCode="0">
                  <c:v>90.46</c:v>
                </c:pt>
                <c:pt idx="17" formatCode="0">
                  <c:v>93.25</c:v>
                </c:pt>
                <c:pt idx="18" formatCode="0">
                  <c:v>94.99</c:v>
                </c:pt>
                <c:pt idx="19" formatCode="0">
                  <c:v>93.95</c:v>
                </c:pt>
                <c:pt idx="20" formatCode="0">
                  <c:v>94.25</c:v>
                </c:pt>
                <c:pt idx="21" formatCode="0">
                  <c:v>94.79</c:v>
                </c:pt>
              </c:numCache>
            </c:numRef>
          </c:val>
        </c:ser>
        <c:ser>
          <c:idx val="1"/>
          <c:order val="1"/>
          <c:tx>
            <c:strRef>
              <c:f>'Ark1'!$C$1</c:f>
              <c:strCache>
                <c:ptCount val="1"/>
                <c:pt idx="0">
                  <c:v>Homoseksuell</c:v>
                </c:pt>
              </c:strCache>
            </c:strRef>
          </c:tx>
          <c:spPr>
            <a:solidFill>
              <a:schemeClr val="tx2">
                <a:lumMod val="60000"/>
                <a:lumOff val="40000"/>
              </a:schemeClr>
            </a:solidFill>
            <a:ln>
              <a:noFill/>
            </a:ln>
          </c:spPr>
          <c:invertIfNegative val="0"/>
          <c:dLbls>
            <c:numFmt formatCode="#,##0" sourceLinked="0"/>
            <c:txPr>
              <a:bodyPr/>
              <a:lstStyle/>
              <a:p>
                <a:pPr>
                  <a:defRPr sz="800" b="1">
                    <a:solidFill>
                      <a:schemeClr val="bg1"/>
                    </a:solidFill>
                  </a:defRPr>
                </a:pPr>
                <a:endParaRPr lang="nb-NO"/>
              </a:p>
            </c:txPr>
            <c:dLblPos val="ctr"/>
            <c:showLegendKey val="0"/>
            <c:showVal val="1"/>
            <c:showCatName val="0"/>
            <c:showSerName val="0"/>
            <c:showPercent val="0"/>
            <c:showBubbleSize val="0"/>
            <c:showLeaderLines val="0"/>
          </c:dLbls>
          <c:cat>
            <c:strRef>
              <c:f>'Ark1'!$A$2:$A$23</c:f>
              <c:strCache>
                <c:ptCount val="22"/>
                <c:pt idx="0">
                  <c:v>Total</c:v>
                </c:pt>
                <c:pt idx="2">
                  <c:v>SiO</c:v>
                </c:pt>
                <c:pt idx="3">
                  <c:v>SiB</c:v>
                </c:pt>
                <c:pt idx="4">
                  <c:v>SiT</c:v>
                </c:pt>
                <c:pt idx="5">
                  <c:v>samskipnaden</c:v>
                </c:pt>
                <c:pt idx="6">
                  <c:v>SiÅs</c:v>
                </c:pt>
                <c:pt idx="7">
                  <c:v>SiNoT</c:v>
                </c:pt>
                <c:pt idx="8">
                  <c:v>SISOF</c:v>
                </c:pt>
                <c:pt idx="9">
                  <c:v>SiH</c:v>
                </c:pt>
                <c:pt idx="10">
                  <c:v>SSH</c:v>
                </c:pt>
                <c:pt idx="11">
                  <c:v>SiHa</c:v>
                </c:pt>
                <c:pt idx="13">
                  <c:v>UiO</c:v>
                </c:pt>
                <c:pt idx="14">
                  <c:v>HiOA</c:v>
                </c:pt>
                <c:pt idx="15">
                  <c:v>Rest SiO</c:v>
                </c:pt>
                <c:pt idx="16">
                  <c:v>UiB</c:v>
                </c:pt>
                <c:pt idx="17">
                  <c:v>HiB</c:v>
                </c:pt>
                <c:pt idx="18">
                  <c:v>Rest SiB</c:v>
                </c:pt>
                <c:pt idx="19">
                  <c:v>NTNU</c:v>
                </c:pt>
                <c:pt idx="20">
                  <c:v>HiST</c:v>
                </c:pt>
                <c:pt idx="21">
                  <c:v>Rest SiT</c:v>
                </c:pt>
              </c:strCache>
            </c:strRef>
          </c:cat>
          <c:val>
            <c:numRef>
              <c:f>'Ark1'!$C$2:$C$23</c:f>
              <c:numCache>
                <c:formatCode>General</c:formatCode>
                <c:ptCount val="22"/>
                <c:pt idx="0" formatCode="0">
                  <c:v>2.19</c:v>
                </c:pt>
                <c:pt idx="2" formatCode="0">
                  <c:v>2.2400000000000002</c:v>
                </c:pt>
                <c:pt idx="3" formatCode="0">
                  <c:v>2.38</c:v>
                </c:pt>
                <c:pt idx="4" formatCode="0">
                  <c:v>1.9</c:v>
                </c:pt>
                <c:pt idx="5" formatCode="0">
                  <c:v>2.56</c:v>
                </c:pt>
                <c:pt idx="6" formatCode="0">
                  <c:v>2.4500000000000002</c:v>
                </c:pt>
                <c:pt idx="7" formatCode="0">
                  <c:v>1.97</c:v>
                </c:pt>
                <c:pt idx="8" formatCode="0">
                  <c:v>0.64</c:v>
                </c:pt>
                <c:pt idx="9" formatCode="0">
                  <c:v>2.86</c:v>
                </c:pt>
                <c:pt idx="10" formatCode="0">
                  <c:v>0.94</c:v>
                </c:pt>
                <c:pt idx="11" formatCode="0">
                  <c:v>3.09</c:v>
                </c:pt>
                <c:pt idx="13" formatCode="0">
                  <c:v>2.42</c:v>
                </c:pt>
                <c:pt idx="14" formatCode="0">
                  <c:v>2.4</c:v>
                </c:pt>
                <c:pt idx="15" formatCode="0">
                  <c:v>1.73</c:v>
                </c:pt>
                <c:pt idx="16" formatCode="0">
                  <c:v>2.62</c:v>
                </c:pt>
                <c:pt idx="17" formatCode="0">
                  <c:v>2.39</c:v>
                </c:pt>
                <c:pt idx="18" formatCode="0">
                  <c:v>1.75</c:v>
                </c:pt>
                <c:pt idx="19" formatCode="0">
                  <c:v>2.17</c:v>
                </c:pt>
                <c:pt idx="20" formatCode="0">
                  <c:v>1.39</c:v>
                </c:pt>
                <c:pt idx="21" formatCode="0">
                  <c:v>0.88</c:v>
                </c:pt>
              </c:numCache>
            </c:numRef>
          </c:val>
        </c:ser>
        <c:ser>
          <c:idx val="2"/>
          <c:order val="2"/>
          <c:tx>
            <c:strRef>
              <c:f>'Ark1'!$D$1</c:f>
              <c:strCache>
                <c:ptCount val="1"/>
                <c:pt idx="0">
                  <c:v>Biseksuell</c:v>
                </c:pt>
              </c:strCache>
            </c:strRef>
          </c:tx>
          <c:spPr>
            <a:solidFill>
              <a:schemeClr val="tx2">
                <a:lumMod val="40000"/>
                <a:lumOff val="60000"/>
              </a:schemeClr>
            </a:solidFill>
            <a:ln>
              <a:noFill/>
            </a:ln>
          </c:spPr>
          <c:invertIfNegative val="0"/>
          <c:dLbls>
            <c:numFmt formatCode="#,##0" sourceLinked="0"/>
            <c:txPr>
              <a:bodyPr/>
              <a:lstStyle/>
              <a:p>
                <a:pPr>
                  <a:defRPr sz="800" b="1"/>
                </a:pPr>
                <a:endParaRPr lang="nb-NO"/>
              </a:p>
            </c:txPr>
            <c:dLblPos val="ctr"/>
            <c:showLegendKey val="0"/>
            <c:showVal val="1"/>
            <c:showCatName val="0"/>
            <c:showSerName val="0"/>
            <c:showPercent val="0"/>
            <c:showBubbleSize val="0"/>
            <c:showLeaderLines val="0"/>
          </c:dLbls>
          <c:cat>
            <c:strRef>
              <c:f>'Ark1'!$A$2:$A$23</c:f>
              <c:strCache>
                <c:ptCount val="22"/>
                <c:pt idx="0">
                  <c:v>Total</c:v>
                </c:pt>
                <c:pt idx="2">
                  <c:v>SiO</c:v>
                </c:pt>
                <c:pt idx="3">
                  <c:v>SiB</c:v>
                </c:pt>
                <c:pt idx="4">
                  <c:v>SiT</c:v>
                </c:pt>
                <c:pt idx="5">
                  <c:v>samskipnaden</c:v>
                </c:pt>
                <c:pt idx="6">
                  <c:v>SiÅs</c:v>
                </c:pt>
                <c:pt idx="7">
                  <c:v>SiNoT</c:v>
                </c:pt>
                <c:pt idx="8">
                  <c:v>SISOF</c:v>
                </c:pt>
                <c:pt idx="9">
                  <c:v>SiH</c:v>
                </c:pt>
                <c:pt idx="10">
                  <c:v>SSH</c:v>
                </c:pt>
                <c:pt idx="11">
                  <c:v>SiHa</c:v>
                </c:pt>
                <c:pt idx="13">
                  <c:v>UiO</c:v>
                </c:pt>
                <c:pt idx="14">
                  <c:v>HiOA</c:v>
                </c:pt>
                <c:pt idx="15">
                  <c:v>Rest SiO</c:v>
                </c:pt>
                <c:pt idx="16">
                  <c:v>UiB</c:v>
                </c:pt>
                <c:pt idx="17">
                  <c:v>HiB</c:v>
                </c:pt>
                <c:pt idx="18">
                  <c:v>Rest SiB</c:v>
                </c:pt>
                <c:pt idx="19">
                  <c:v>NTNU</c:v>
                </c:pt>
                <c:pt idx="20">
                  <c:v>HiST</c:v>
                </c:pt>
                <c:pt idx="21">
                  <c:v>Rest SiT</c:v>
                </c:pt>
              </c:strCache>
            </c:strRef>
          </c:cat>
          <c:val>
            <c:numRef>
              <c:f>'Ark1'!$D$2:$D$23</c:f>
              <c:numCache>
                <c:formatCode>General</c:formatCode>
                <c:ptCount val="22"/>
                <c:pt idx="0" formatCode="0">
                  <c:v>2.76</c:v>
                </c:pt>
                <c:pt idx="2" formatCode="0">
                  <c:v>3.23</c:v>
                </c:pt>
                <c:pt idx="3" formatCode="0">
                  <c:v>2.58</c:v>
                </c:pt>
                <c:pt idx="4" formatCode="0">
                  <c:v>2.2200000000000002</c:v>
                </c:pt>
                <c:pt idx="5" formatCode="0">
                  <c:v>2.77</c:v>
                </c:pt>
                <c:pt idx="6" formatCode="0">
                  <c:v>1.88</c:v>
                </c:pt>
                <c:pt idx="7" formatCode="0">
                  <c:v>2.93</c:v>
                </c:pt>
                <c:pt idx="8" formatCode="0">
                  <c:v>3.57</c:v>
                </c:pt>
                <c:pt idx="9" formatCode="0">
                  <c:v>3.37</c:v>
                </c:pt>
                <c:pt idx="10" formatCode="0">
                  <c:v>1.49</c:v>
                </c:pt>
                <c:pt idx="11" formatCode="0">
                  <c:v>1.58</c:v>
                </c:pt>
                <c:pt idx="13" formatCode="0">
                  <c:v>4.2</c:v>
                </c:pt>
                <c:pt idx="14" formatCode="0">
                  <c:v>3.01</c:v>
                </c:pt>
                <c:pt idx="15" formatCode="0">
                  <c:v>1.71</c:v>
                </c:pt>
                <c:pt idx="16" formatCode="0">
                  <c:v>2.58</c:v>
                </c:pt>
                <c:pt idx="17" formatCode="0">
                  <c:v>2.63</c:v>
                </c:pt>
                <c:pt idx="18" formatCode="0">
                  <c:v>2.5299999999999998</c:v>
                </c:pt>
                <c:pt idx="19" formatCode="0">
                  <c:v>2.04</c:v>
                </c:pt>
                <c:pt idx="20" formatCode="0">
                  <c:v>2.36</c:v>
                </c:pt>
                <c:pt idx="21" formatCode="0">
                  <c:v>3.44</c:v>
                </c:pt>
              </c:numCache>
            </c:numRef>
          </c:val>
        </c:ser>
        <c:ser>
          <c:idx val="3"/>
          <c:order val="3"/>
          <c:tx>
            <c:strRef>
              <c:f>'Ark1'!$E$1</c:f>
              <c:strCache>
                <c:ptCount val="1"/>
                <c:pt idx="0">
                  <c:v>Annet</c:v>
                </c:pt>
              </c:strCache>
            </c:strRef>
          </c:tx>
          <c:spPr>
            <a:solidFill>
              <a:schemeClr val="accent4">
                <a:lumMod val="60000"/>
                <a:lumOff val="40000"/>
              </a:schemeClr>
            </a:solidFill>
            <a:ln>
              <a:noFill/>
            </a:ln>
          </c:spPr>
          <c:invertIfNegative val="0"/>
          <c:dLbls>
            <c:txPr>
              <a:bodyPr/>
              <a:lstStyle/>
              <a:p>
                <a:pPr>
                  <a:defRPr sz="800" b="1">
                    <a:solidFill>
                      <a:schemeClr val="bg1"/>
                    </a:solidFill>
                  </a:defRPr>
                </a:pPr>
                <a:endParaRPr lang="nb-NO"/>
              </a:p>
            </c:txPr>
            <c:dLblPos val="ctr"/>
            <c:showLegendKey val="0"/>
            <c:showVal val="1"/>
            <c:showCatName val="0"/>
            <c:showSerName val="0"/>
            <c:showPercent val="0"/>
            <c:showBubbleSize val="0"/>
            <c:showLeaderLines val="0"/>
          </c:dLbls>
          <c:cat>
            <c:strRef>
              <c:f>'Ark1'!$A$2:$A$23</c:f>
              <c:strCache>
                <c:ptCount val="22"/>
                <c:pt idx="0">
                  <c:v>Total</c:v>
                </c:pt>
                <c:pt idx="2">
                  <c:v>SiO</c:v>
                </c:pt>
                <c:pt idx="3">
                  <c:v>SiB</c:v>
                </c:pt>
                <c:pt idx="4">
                  <c:v>SiT</c:v>
                </c:pt>
                <c:pt idx="5">
                  <c:v>samskipnaden</c:v>
                </c:pt>
                <c:pt idx="6">
                  <c:v>SiÅs</c:v>
                </c:pt>
                <c:pt idx="7">
                  <c:v>SiNoT</c:v>
                </c:pt>
                <c:pt idx="8">
                  <c:v>SISOF</c:v>
                </c:pt>
                <c:pt idx="9">
                  <c:v>SiH</c:v>
                </c:pt>
                <c:pt idx="10">
                  <c:v>SSH</c:v>
                </c:pt>
                <c:pt idx="11">
                  <c:v>SiHa</c:v>
                </c:pt>
                <c:pt idx="13">
                  <c:v>UiO</c:v>
                </c:pt>
                <c:pt idx="14">
                  <c:v>HiOA</c:v>
                </c:pt>
                <c:pt idx="15">
                  <c:v>Rest SiO</c:v>
                </c:pt>
                <c:pt idx="16">
                  <c:v>UiB</c:v>
                </c:pt>
                <c:pt idx="17">
                  <c:v>HiB</c:v>
                </c:pt>
                <c:pt idx="18">
                  <c:v>Rest SiB</c:v>
                </c:pt>
                <c:pt idx="19">
                  <c:v>NTNU</c:v>
                </c:pt>
                <c:pt idx="20">
                  <c:v>HiST</c:v>
                </c:pt>
                <c:pt idx="21">
                  <c:v>Rest SiT</c:v>
                </c:pt>
              </c:strCache>
            </c:strRef>
          </c:cat>
          <c:val>
            <c:numRef>
              <c:f>'Ark1'!$E$2:$E$23</c:f>
              <c:numCache>
                <c:formatCode>General</c:formatCode>
                <c:ptCount val="22"/>
                <c:pt idx="0" formatCode="0">
                  <c:v>0.44</c:v>
                </c:pt>
                <c:pt idx="2" formatCode="0">
                  <c:v>0.47</c:v>
                </c:pt>
                <c:pt idx="3" formatCode="0">
                  <c:v>0.46</c:v>
                </c:pt>
                <c:pt idx="4" formatCode="0">
                  <c:v>0.5</c:v>
                </c:pt>
                <c:pt idx="5" formatCode="0">
                  <c:v>0.37</c:v>
                </c:pt>
                <c:pt idx="6" formatCode="0">
                  <c:v>0.2</c:v>
                </c:pt>
                <c:pt idx="7" formatCode="0">
                  <c:v>0.32</c:v>
                </c:pt>
                <c:pt idx="8" formatCode="0">
                  <c:v>0.15</c:v>
                </c:pt>
                <c:pt idx="9" formatCode="0">
                  <c:v>0.73</c:v>
                </c:pt>
                <c:pt idx="10" formatCode="0">
                  <c:v>0</c:v>
                </c:pt>
                <c:pt idx="11" formatCode="0">
                  <c:v>0</c:v>
                </c:pt>
                <c:pt idx="13" formatCode="0">
                  <c:v>0.7</c:v>
                </c:pt>
                <c:pt idx="14" formatCode="0">
                  <c:v>0.4</c:v>
                </c:pt>
                <c:pt idx="15" formatCode="0">
                  <c:v>0.12</c:v>
                </c:pt>
                <c:pt idx="16" formatCode="0">
                  <c:v>0.68</c:v>
                </c:pt>
                <c:pt idx="17" formatCode="0">
                  <c:v>0.32</c:v>
                </c:pt>
                <c:pt idx="18" formatCode="0">
                  <c:v>0.08</c:v>
                </c:pt>
                <c:pt idx="19" formatCode="0">
                  <c:v>0.54</c:v>
                </c:pt>
                <c:pt idx="20" formatCode="0">
                  <c:v>0.56000000000000005</c:v>
                </c:pt>
                <c:pt idx="21" formatCode="0">
                  <c:v>0</c:v>
                </c:pt>
              </c:numCache>
            </c:numRef>
          </c:val>
        </c:ser>
        <c:ser>
          <c:idx val="4"/>
          <c:order val="4"/>
          <c:tx>
            <c:strRef>
              <c:f>'Ark1'!$F$1</c:f>
              <c:strCache>
                <c:ptCount val="1"/>
                <c:pt idx="0">
                  <c:v>Uavklart</c:v>
                </c:pt>
              </c:strCache>
            </c:strRef>
          </c:tx>
          <c:spPr>
            <a:solidFill>
              <a:schemeClr val="accent4">
                <a:lumMod val="75000"/>
              </a:schemeClr>
            </a:solidFill>
            <a:ln>
              <a:noFill/>
            </a:ln>
          </c:spPr>
          <c:invertIfNegative val="0"/>
          <c:dLbls>
            <c:numFmt formatCode="#,##0" sourceLinked="0"/>
            <c:txPr>
              <a:bodyPr/>
              <a:lstStyle/>
              <a:p>
                <a:pPr>
                  <a:defRPr sz="800" b="1" baseline="0">
                    <a:solidFill>
                      <a:schemeClr val="bg1"/>
                    </a:solidFill>
                  </a:defRPr>
                </a:pPr>
                <a:endParaRPr lang="nb-NO"/>
              </a:p>
            </c:txPr>
            <c:dLblPos val="ctr"/>
            <c:showLegendKey val="0"/>
            <c:showVal val="1"/>
            <c:showCatName val="0"/>
            <c:showSerName val="0"/>
            <c:showPercent val="0"/>
            <c:showBubbleSize val="0"/>
            <c:showLeaderLines val="0"/>
          </c:dLbls>
          <c:cat>
            <c:strRef>
              <c:f>'Ark1'!$A$2:$A$23</c:f>
              <c:strCache>
                <c:ptCount val="22"/>
                <c:pt idx="0">
                  <c:v>Total</c:v>
                </c:pt>
                <c:pt idx="2">
                  <c:v>SiO</c:v>
                </c:pt>
                <c:pt idx="3">
                  <c:v>SiB</c:v>
                </c:pt>
                <c:pt idx="4">
                  <c:v>SiT</c:v>
                </c:pt>
                <c:pt idx="5">
                  <c:v>samskipnaden</c:v>
                </c:pt>
                <c:pt idx="6">
                  <c:v>SiÅs</c:v>
                </c:pt>
                <c:pt idx="7">
                  <c:v>SiNoT</c:v>
                </c:pt>
                <c:pt idx="8">
                  <c:v>SISOF</c:v>
                </c:pt>
                <c:pt idx="9">
                  <c:v>SiH</c:v>
                </c:pt>
                <c:pt idx="10">
                  <c:v>SSH</c:v>
                </c:pt>
                <c:pt idx="11">
                  <c:v>SiHa</c:v>
                </c:pt>
                <c:pt idx="13">
                  <c:v>UiO</c:v>
                </c:pt>
                <c:pt idx="14">
                  <c:v>HiOA</c:v>
                </c:pt>
                <c:pt idx="15">
                  <c:v>Rest SiO</c:v>
                </c:pt>
                <c:pt idx="16">
                  <c:v>UiB</c:v>
                </c:pt>
                <c:pt idx="17">
                  <c:v>HiB</c:v>
                </c:pt>
                <c:pt idx="18">
                  <c:v>Rest SiB</c:v>
                </c:pt>
                <c:pt idx="19">
                  <c:v>NTNU</c:v>
                </c:pt>
                <c:pt idx="20">
                  <c:v>HiST</c:v>
                </c:pt>
                <c:pt idx="21">
                  <c:v>Rest SiT</c:v>
                </c:pt>
              </c:strCache>
            </c:strRef>
          </c:cat>
          <c:val>
            <c:numRef>
              <c:f>'Ark1'!$F$2:$F$23</c:f>
              <c:numCache>
                <c:formatCode>General</c:formatCode>
                <c:ptCount val="22"/>
                <c:pt idx="0" formatCode="0">
                  <c:v>1.24</c:v>
                </c:pt>
                <c:pt idx="2" formatCode="0">
                  <c:v>1.67</c:v>
                </c:pt>
                <c:pt idx="3" formatCode="0">
                  <c:v>1.51</c:v>
                </c:pt>
                <c:pt idx="4" formatCode="0">
                  <c:v>0.52</c:v>
                </c:pt>
                <c:pt idx="5" formatCode="0">
                  <c:v>1.03</c:v>
                </c:pt>
                <c:pt idx="6" formatCode="0">
                  <c:v>1.71</c:v>
                </c:pt>
                <c:pt idx="7" formatCode="0">
                  <c:v>1.17</c:v>
                </c:pt>
                <c:pt idx="8" formatCode="0">
                  <c:v>1.08</c:v>
                </c:pt>
                <c:pt idx="9" formatCode="0">
                  <c:v>0.6</c:v>
                </c:pt>
                <c:pt idx="10" formatCode="0">
                  <c:v>0.51</c:v>
                </c:pt>
                <c:pt idx="11" formatCode="0">
                  <c:v>0</c:v>
                </c:pt>
                <c:pt idx="13" formatCode="0">
                  <c:v>2.17</c:v>
                </c:pt>
                <c:pt idx="14" formatCode="0">
                  <c:v>1.32</c:v>
                </c:pt>
                <c:pt idx="15" formatCode="0">
                  <c:v>1.1499999999999999</c:v>
                </c:pt>
                <c:pt idx="16" formatCode="0">
                  <c:v>2.3199999999999998</c:v>
                </c:pt>
                <c:pt idx="17" formatCode="0">
                  <c:v>0.75</c:v>
                </c:pt>
                <c:pt idx="18" formatCode="0">
                  <c:v>0.27</c:v>
                </c:pt>
                <c:pt idx="19" formatCode="0">
                  <c:v>0.5</c:v>
                </c:pt>
                <c:pt idx="20" formatCode="0">
                  <c:v>0.75</c:v>
                </c:pt>
                <c:pt idx="21" formatCode="0">
                  <c:v>0</c:v>
                </c:pt>
              </c:numCache>
            </c:numRef>
          </c:val>
        </c:ser>
        <c:ser>
          <c:idx val="5"/>
          <c:order val="5"/>
          <c:tx>
            <c:strRef>
              <c:f>'Ark1'!$G$1</c:f>
              <c:strCache>
                <c:ptCount val="1"/>
                <c:pt idx="0">
                  <c:v>Ønsker ikke å svare</c:v>
                </c:pt>
              </c:strCache>
            </c:strRef>
          </c:tx>
          <c:invertIfNegative val="0"/>
          <c:dLbls>
            <c:numFmt formatCode="#,##0" sourceLinked="0"/>
            <c:txPr>
              <a:bodyPr/>
              <a:lstStyle/>
              <a:p>
                <a:pPr>
                  <a:defRPr sz="800" b="1">
                    <a:solidFill>
                      <a:schemeClr val="bg1"/>
                    </a:solidFill>
                  </a:defRPr>
                </a:pPr>
                <a:endParaRPr lang="nb-NO"/>
              </a:p>
            </c:txPr>
            <c:dLblPos val="ctr"/>
            <c:showLegendKey val="0"/>
            <c:showVal val="1"/>
            <c:showCatName val="0"/>
            <c:showSerName val="0"/>
            <c:showPercent val="0"/>
            <c:showBubbleSize val="0"/>
            <c:showLeaderLines val="0"/>
          </c:dLbls>
          <c:cat>
            <c:strRef>
              <c:f>'Ark1'!$A$2:$A$23</c:f>
              <c:strCache>
                <c:ptCount val="22"/>
                <c:pt idx="0">
                  <c:v>Total</c:v>
                </c:pt>
                <c:pt idx="2">
                  <c:v>SiO</c:v>
                </c:pt>
                <c:pt idx="3">
                  <c:v>SiB</c:v>
                </c:pt>
                <c:pt idx="4">
                  <c:v>SiT</c:v>
                </c:pt>
                <c:pt idx="5">
                  <c:v>samskipnaden</c:v>
                </c:pt>
                <c:pt idx="6">
                  <c:v>SiÅs</c:v>
                </c:pt>
                <c:pt idx="7">
                  <c:v>SiNoT</c:v>
                </c:pt>
                <c:pt idx="8">
                  <c:v>SISOF</c:v>
                </c:pt>
                <c:pt idx="9">
                  <c:v>SiH</c:v>
                </c:pt>
                <c:pt idx="10">
                  <c:v>SSH</c:v>
                </c:pt>
                <c:pt idx="11">
                  <c:v>SiHa</c:v>
                </c:pt>
                <c:pt idx="13">
                  <c:v>UiO</c:v>
                </c:pt>
                <c:pt idx="14">
                  <c:v>HiOA</c:v>
                </c:pt>
                <c:pt idx="15">
                  <c:v>Rest SiO</c:v>
                </c:pt>
                <c:pt idx="16">
                  <c:v>UiB</c:v>
                </c:pt>
                <c:pt idx="17">
                  <c:v>HiB</c:v>
                </c:pt>
                <c:pt idx="18">
                  <c:v>Rest SiB</c:v>
                </c:pt>
                <c:pt idx="19">
                  <c:v>NTNU</c:v>
                </c:pt>
                <c:pt idx="20">
                  <c:v>HiST</c:v>
                </c:pt>
                <c:pt idx="21">
                  <c:v>Rest SiT</c:v>
                </c:pt>
              </c:strCache>
            </c:strRef>
          </c:cat>
          <c:val>
            <c:numRef>
              <c:f>'Ark1'!$G$2:$G$23</c:f>
              <c:numCache>
                <c:formatCode>General</c:formatCode>
                <c:ptCount val="22"/>
                <c:pt idx="0" formatCode="0">
                  <c:v>1.59</c:v>
                </c:pt>
                <c:pt idx="2" formatCode="0">
                  <c:v>2.41</c:v>
                </c:pt>
                <c:pt idx="3" formatCode="0">
                  <c:v>0.98</c:v>
                </c:pt>
                <c:pt idx="4" formatCode="0">
                  <c:v>0.77</c:v>
                </c:pt>
                <c:pt idx="5" formatCode="0">
                  <c:v>1.95</c:v>
                </c:pt>
                <c:pt idx="6" formatCode="0">
                  <c:v>1.5</c:v>
                </c:pt>
                <c:pt idx="7" formatCode="0">
                  <c:v>1.4</c:v>
                </c:pt>
                <c:pt idx="8" formatCode="0">
                  <c:v>0.94</c:v>
                </c:pt>
                <c:pt idx="9" formatCode="0">
                  <c:v>1.3</c:v>
                </c:pt>
                <c:pt idx="10" formatCode="0">
                  <c:v>1.62</c:v>
                </c:pt>
                <c:pt idx="11" formatCode="0">
                  <c:v>1.32</c:v>
                </c:pt>
                <c:pt idx="13" formatCode="0">
                  <c:v>2.65</c:v>
                </c:pt>
                <c:pt idx="14" formatCode="0">
                  <c:v>2.29</c:v>
                </c:pt>
                <c:pt idx="15" formatCode="0">
                  <c:v>2.12</c:v>
                </c:pt>
                <c:pt idx="16" formatCode="0">
                  <c:v>1.34</c:v>
                </c:pt>
                <c:pt idx="17" formatCode="0">
                  <c:v>0.67</c:v>
                </c:pt>
                <c:pt idx="18" formatCode="0">
                  <c:v>0.39</c:v>
                </c:pt>
                <c:pt idx="19" formatCode="0">
                  <c:v>0.79</c:v>
                </c:pt>
                <c:pt idx="20" formatCode="0">
                  <c:v>0.68</c:v>
                </c:pt>
                <c:pt idx="21" formatCode="0">
                  <c:v>0.88</c:v>
                </c:pt>
              </c:numCache>
            </c:numRef>
          </c:val>
        </c:ser>
        <c:dLbls>
          <c:dLblPos val="ctr"/>
          <c:showLegendKey val="0"/>
          <c:showVal val="1"/>
          <c:showCatName val="0"/>
          <c:showSerName val="0"/>
          <c:showPercent val="0"/>
          <c:showBubbleSize val="0"/>
        </c:dLbls>
        <c:gapWidth val="50"/>
        <c:overlap val="100"/>
        <c:axId val="91889664"/>
        <c:axId val="91891200"/>
      </c:barChart>
      <c:catAx>
        <c:axId val="91889664"/>
        <c:scaling>
          <c:orientation val="maxMin"/>
        </c:scaling>
        <c:delete val="0"/>
        <c:axPos val="l"/>
        <c:majorTickMark val="out"/>
        <c:minorTickMark val="none"/>
        <c:tickLblPos val="nextTo"/>
        <c:txPr>
          <a:bodyPr/>
          <a:lstStyle/>
          <a:p>
            <a:pPr>
              <a:defRPr sz="1100"/>
            </a:pPr>
            <a:endParaRPr lang="nb-NO"/>
          </a:p>
        </c:txPr>
        <c:crossAx val="91891200"/>
        <c:crosses val="autoZero"/>
        <c:auto val="1"/>
        <c:lblAlgn val="ctr"/>
        <c:lblOffset val="100"/>
        <c:noMultiLvlLbl val="0"/>
      </c:catAx>
      <c:valAx>
        <c:axId val="91891200"/>
        <c:scaling>
          <c:orientation val="minMax"/>
          <c:max val="100"/>
          <c:min val="0"/>
        </c:scaling>
        <c:delete val="1"/>
        <c:axPos val="t"/>
        <c:majorGridlines>
          <c:spPr>
            <a:ln>
              <a:solidFill>
                <a:schemeClr val="bg1">
                  <a:lumMod val="85000"/>
                </a:schemeClr>
              </a:solidFill>
            </a:ln>
          </c:spPr>
        </c:majorGridlines>
        <c:numFmt formatCode="0" sourceLinked="1"/>
        <c:majorTickMark val="out"/>
        <c:minorTickMark val="none"/>
        <c:tickLblPos val="none"/>
        <c:crossAx val="91889664"/>
        <c:crosses val="autoZero"/>
        <c:crossBetween val="between"/>
      </c:valAx>
    </c:plotArea>
    <c:legend>
      <c:legendPos val="b"/>
      <c:overlay val="0"/>
      <c:txPr>
        <a:bodyPr/>
        <a:lstStyle/>
        <a:p>
          <a:pPr>
            <a:defRPr sz="12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852247375328083"/>
          <c:y val="1.4778450542532314E-2"/>
          <c:w val="0.84312013242157602"/>
          <c:h val="0.88841479033193838"/>
        </c:manualLayout>
      </c:layout>
      <c:barChart>
        <c:barDir val="bar"/>
        <c:grouping val="stacked"/>
        <c:varyColors val="0"/>
        <c:ser>
          <c:idx val="0"/>
          <c:order val="0"/>
          <c:tx>
            <c:strRef>
              <c:f>'Ark1'!$B$1</c:f>
              <c:strCache>
                <c:ptCount val="1"/>
                <c:pt idx="0">
                  <c:v>Nei</c:v>
                </c:pt>
              </c:strCache>
            </c:strRef>
          </c:tx>
          <c:spPr>
            <a:solidFill>
              <a:srgbClr val="00B050"/>
            </a:solidFill>
            <a:ln>
              <a:noFill/>
            </a:ln>
          </c:spPr>
          <c:invertIfNegative val="0"/>
          <c:dLbls>
            <c:txPr>
              <a:bodyPr/>
              <a:lstStyle/>
              <a:p>
                <a:pPr>
                  <a:defRPr sz="1100" b="1">
                    <a:solidFill>
                      <a:schemeClr val="bg1"/>
                    </a:solidFill>
                  </a:defRPr>
                </a:pPr>
                <a:endParaRPr lang="nb-NO"/>
              </a:p>
            </c:txPr>
            <c:showLegendKey val="0"/>
            <c:showVal val="1"/>
            <c:showCatName val="0"/>
            <c:showSerName val="0"/>
            <c:showPercent val="0"/>
            <c:showBubbleSize val="0"/>
            <c:showLeaderLines val="0"/>
          </c:dLbls>
          <c:cat>
            <c:strRef>
              <c:f>'Ark1'!$A$2:$A$29</c:f>
              <c:strCache>
                <c:ptCount val="25"/>
                <c:pt idx="0">
                  <c:v>Total</c:v>
                </c:pt>
                <c:pt idx="2">
                  <c:v>Mann</c:v>
                </c:pt>
                <c:pt idx="3">
                  <c:v>Kvinne</c:v>
                </c:pt>
                <c:pt idx="5">
                  <c:v>Uavklart</c:v>
                </c:pt>
                <c:pt idx="6">
                  <c:v>Homoseksuell</c:v>
                </c:pt>
                <c:pt idx="7">
                  <c:v>Biseksuell</c:v>
                </c:pt>
                <c:pt idx="8">
                  <c:v>Annet</c:v>
                </c:pt>
                <c:pt idx="10">
                  <c:v>SiT</c:v>
                </c:pt>
                <c:pt idx="11">
                  <c:v>SiH</c:v>
                </c:pt>
                <c:pt idx="12">
                  <c:v>SiB</c:v>
                </c:pt>
                <c:pt idx="13">
                  <c:v>SiÅs</c:v>
                </c:pt>
                <c:pt idx="14">
                  <c:v>samskipnaden</c:v>
                </c:pt>
                <c:pt idx="15">
                  <c:v>SiO</c:v>
                </c:pt>
                <c:pt idx="16">
                  <c:v>SISOF</c:v>
                </c:pt>
                <c:pt idx="17">
                  <c:v>SiNoT</c:v>
                </c:pt>
                <c:pt idx="19">
                  <c:v>NTNU</c:v>
                </c:pt>
                <c:pt idx="20">
                  <c:v>Rest SiO</c:v>
                </c:pt>
                <c:pt idx="21">
                  <c:v>UiB</c:v>
                </c:pt>
                <c:pt idx="22">
                  <c:v>HiB</c:v>
                </c:pt>
                <c:pt idx="23">
                  <c:v>HiOA</c:v>
                </c:pt>
                <c:pt idx="24">
                  <c:v>UiO</c:v>
                </c:pt>
              </c:strCache>
            </c:strRef>
          </c:cat>
          <c:val>
            <c:numRef>
              <c:f>'Ark1'!$B$2:$B$29</c:f>
              <c:numCache>
                <c:formatCode>General</c:formatCode>
                <c:ptCount val="25"/>
                <c:pt idx="0" formatCode="0">
                  <c:v>51.8</c:v>
                </c:pt>
                <c:pt idx="2" formatCode="0">
                  <c:v>49.95</c:v>
                </c:pt>
                <c:pt idx="3" formatCode="0">
                  <c:v>53.26</c:v>
                </c:pt>
                <c:pt idx="5" formatCode="0">
                  <c:v>60.07</c:v>
                </c:pt>
                <c:pt idx="6" formatCode="0">
                  <c:v>52.96</c:v>
                </c:pt>
                <c:pt idx="7" formatCode="0">
                  <c:v>49.26</c:v>
                </c:pt>
                <c:pt idx="8" formatCode="0">
                  <c:v>38.61</c:v>
                </c:pt>
                <c:pt idx="10" formatCode="0">
                  <c:v>64.06</c:v>
                </c:pt>
                <c:pt idx="11" formatCode="0">
                  <c:v>61.05</c:v>
                </c:pt>
                <c:pt idx="12" formatCode="0">
                  <c:v>53.45</c:v>
                </c:pt>
                <c:pt idx="13" formatCode="0">
                  <c:v>52.77</c:v>
                </c:pt>
                <c:pt idx="14" formatCode="0">
                  <c:v>50.06</c:v>
                </c:pt>
                <c:pt idx="15" formatCode="0">
                  <c:v>46.45</c:v>
                </c:pt>
                <c:pt idx="16" formatCode="0">
                  <c:v>44.9</c:v>
                </c:pt>
                <c:pt idx="17" formatCode="0">
                  <c:v>42.56</c:v>
                </c:pt>
                <c:pt idx="19" formatCode="0">
                  <c:v>62.87</c:v>
                </c:pt>
                <c:pt idx="20" formatCode="0">
                  <c:v>62.64</c:v>
                </c:pt>
                <c:pt idx="21" formatCode="0">
                  <c:v>56.16</c:v>
                </c:pt>
                <c:pt idx="22" formatCode="0">
                  <c:v>55.6</c:v>
                </c:pt>
                <c:pt idx="23" formatCode="0">
                  <c:v>44.62</c:v>
                </c:pt>
                <c:pt idx="24" formatCode="0">
                  <c:v>42.84</c:v>
                </c:pt>
              </c:numCache>
            </c:numRef>
          </c:val>
        </c:ser>
        <c:ser>
          <c:idx val="1"/>
          <c:order val="1"/>
          <c:tx>
            <c:strRef>
              <c:f>'Ark1'!$C$1</c:f>
              <c:strCache>
                <c:ptCount val="1"/>
                <c:pt idx="0">
                  <c:v>Ja, men bare unntaksvis</c:v>
                </c:pt>
              </c:strCache>
            </c:strRef>
          </c:tx>
          <c:spPr>
            <a:solidFill>
              <a:srgbClr val="FFC000"/>
            </a:solidFill>
            <a:ln>
              <a:noFill/>
            </a:ln>
          </c:spPr>
          <c:invertIfNegative val="0"/>
          <c:dLbls>
            <c:txPr>
              <a:bodyPr/>
              <a:lstStyle/>
              <a:p>
                <a:pPr>
                  <a:defRPr sz="1100" b="1">
                    <a:solidFill>
                      <a:schemeClr val="tx1"/>
                    </a:solidFill>
                  </a:defRPr>
                </a:pPr>
                <a:endParaRPr lang="nb-NO"/>
              </a:p>
            </c:txPr>
            <c:showLegendKey val="0"/>
            <c:showVal val="1"/>
            <c:showCatName val="0"/>
            <c:showSerName val="0"/>
            <c:showPercent val="0"/>
            <c:showBubbleSize val="0"/>
            <c:showLeaderLines val="0"/>
          </c:dLbls>
          <c:cat>
            <c:strRef>
              <c:f>'Ark1'!$A$2:$A$29</c:f>
              <c:strCache>
                <c:ptCount val="25"/>
                <c:pt idx="0">
                  <c:v>Total</c:v>
                </c:pt>
                <c:pt idx="2">
                  <c:v>Mann</c:v>
                </c:pt>
                <c:pt idx="3">
                  <c:v>Kvinne</c:v>
                </c:pt>
                <c:pt idx="5">
                  <c:v>Uavklart</c:v>
                </c:pt>
                <c:pt idx="6">
                  <c:v>Homoseksuell</c:v>
                </c:pt>
                <c:pt idx="7">
                  <c:v>Biseksuell</c:v>
                </c:pt>
                <c:pt idx="8">
                  <c:v>Annet</c:v>
                </c:pt>
                <c:pt idx="10">
                  <c:v>SiT</c:v>
                </c:pt>
                <c:pt idx="11">
                  <c:v>SiH</c:v>
                </c:pt>
                <c:pt idx="12">
                  <c:v>SiB</c:v>
                </c:pt>
                <c:pt idx="13">
                  <c:v>SiÅs</c:v>
                </c:pt>
                <c:pt idx="14">
                  <c:v>samskipnaden</c:v>
                </c:pt>
                <c:pt idx="15">
                  <c:v>SiO</c:v>
                </c:pt>
                <c:pt idx="16">
                  <c:v>SISOF</c:v>
                </c:pt>
                <c:pt idx="17">
                  <c:v>SiNoT</c:v>
                </c:pt>
                <c:pt idx="19">
                  <c:v>NTNU</c:v>
                </c:pt>
                <c:pt idx="20">
                  <c:v>Rest SiO</c:v>
                </c:pt>
                <c:pt idx="21">
                  <c:v>UiB</c:v>
                </c:pt>
                <c:pt idx="22">
                  <c:v>HiB</c:v>
                </c:pt>
                <c:pt idx="23">
                  <c:v>HiOA</c:v>
                </c:pt>
                <c:pt idx="24">
                  <c:v>UiO</c:v>
                </c:pt>
              </c:strCache>
            </c:strRef>
          </c:cat>
          <c:val>
            <c:numRef>
              <c:f>'Ark1'!$C$2:$C$29</c:f>
              <c:numCache>
                <c:formatCode>General</c:formatCode>
                <c:ptCount val="25"/>
                <c:pt idx="0" formatCode="0">
                  <c:v>22.51</c:v>
                </c:pt>
                <c:pt idx="2" formatCode="0">
                  <c:v>19.13</c:v>
                </c:pt>
                <c:pt idx="3" formatCode="0">
                  <c:v>25.19</c:v>
                </c:pt>
                <c:pt idx="5" formatCode="0">
                  <c:v>15.05</c:v>
                </c:pt>
                <c:pt idx="6" formatCode="0">
                  <c:v>23.51</c:v>
                </c:pt>
                <c:pt idx="7" formatCode="0">
                  <c:v>22.48</c:v>
                </c:pt>
                <c:pt idx="8" formatCode="0">
                  <c:v>38.909999999999997</c:v>
                </c:pt>
                <c:pt idx="10" formatCode="0">
                  <c:v>15.81</c:v>
                </c:pt>
                <c:pt idx="11" formatCode="0">
                  <c:v>24.52</c:v>
                </c:pt>
                <c:pt idx="12" formatCode="0">
                  <c:v>17.93</c:v>
                </c:pt>
                <c:pt idx="13" formatCode="0">
                  <c:v>17.02</c:v>
                </c:pt>
                <c:pt idx="14" formatCode="0">
                  <c:v>25.78</c:v>
                </c:pt>
                <c:pt idx="15" formatCode="0">
                  <c:v>26.77</c:v>
                </c:pt>
                <c:pt idx="16" formatCode="0">
                  <c:v>20.420000000000002</c:v>
                </c:pt>
                <c:pt idx="17" formatCode="0">
                  <c:v>23.62</c:v>
                </c:pt>
                <c:pt idx="19" formatCode="0">
                  <c:v>15.91</c:v>
                </c:pt>
                <c:pt idx="20" formatCode="0">
                  <c:v>27.5</c:v>
                </c:pt>
                <c:pt idx="21" formatCode="0">
                  <c:v>19.600000000000001</c:v>
                </c:pt>
                <c:pt idx="22" formatCode="0">
                  <c:v>13.15</c:v>
                </c:pt>
                <c:pt idx="23" formatCode="0">
                  <c:v>29.27</c:v>
                </c:pt>
                <c:pt idx="24" formatCode="0">
                  <c:v>25.39</c:v>
                </c:pt>
              </c:numCache>
            </c:numRef>
          </c:val>
        </c:ser>
        <c:ser>
          <c:idx val="2"/>
          <c:order val="2"/>
          <c:tx>
            <c:strRef>
              <c:f>'Ark1'!$D$1</c:f>
              <c:strCache>
                <c:ptCount val="1"/>
                <c:pt idx="0">
                  <c:v>Ja, i noen grad</c:v>
                </c:pt>
              </c:strCache>
            </c:strRef>
          </c:tx>
          <c:spPr>
            <a:solidFill>
              <a:srgbClr val="FF0000"/>
            </a:solidFill>
            <a:ln>
              <a:noFill/>
            </a:ln>
          </c:spPr>
          <c:invertIfNegative val="0"/>
          <c:dLbls>
            <c:txPr>
              <a:bodyPr/>
              <a:lstStyle/>
              <a:p>
                <a:pPr>
                  <a:defRPr sz="1100" b="1">
                    <a:solidFill>
                      <a:schemeClr val="bg1"/>
                    </a:solidFill>
                  </a:defRPr>
                </a:pPr>
                <a:endParaRPr lang="nb-NO"/>
              </a:p>
            </c:txPr>
            <c:showLegendKey val="0"/>
            <c:showVal val="1"/>
            <c:showCatName val="0"/>
            <c:showSerName val="0"/>
            <c:showPercent val="0"/>
            <c:showBubbleSize val="0"/>
            <c:showLeaderLines val="0"/>
          </c:dLbls>
          <c:cat>
            <c:strRef>
              <c:f>'Ark1'!$A$2:$A$29</c:f>
              <c:strCache>
                <c:ptCount val="25"/>
                <c:pt idx="0">
                  <c:v>Total</c:v>
                </c:pt>
                <c:pt idx="2">
                  <c:v>Mann</c:v>
                </c:pt>
                <c:pt idx="3">
                  <c:v>Kvinne</c:v>
                </c:pt>
                <c:pt idx="5">
                  <c:v>Uavklart</c:v>
                </c:pt>
                <c:pt idx="6">
                  <c:v>Homoseksuell</c:v>
                </c:pt>
                <c:pt idx="7">
                  <c:v>Biseksuell</c:v>
                </c:pt>
                <c:pt idx="8">
                  <c:v>Annet</c:v>
                </c:pt>
                <c:pt idx="10">
                  <c:v>SiT</c:v>
                </c:pt>
                <c:pt idx="11">
                  <c:v>SiH</c:v>
                </c:pt>
                <c:pt idx="12">
                  <c:v>SiB</c:v>
                </c:pt>
                <c:pt idx="13">
                  <c:v>SiÅs</c:v>
                </c:pt>
                <c:pt idx="14">
                  <c:v>samskipnaden</c:v>
                </c:pt>
                <c:pt idx="15">
                  <c:v>SiO</c:v>
                </c:pt>
                <c:pt idx="16">
                  <c:v>SISOF</c:v>
                </c:pt>
                <c:pt idx="17">
                  <c:v>SiNoT</c:v>
                </c:pt>
                <c:pt idx="19">
                  <c:v>NTNU</c:v>
                </c:pt>
                <c:pt idx="20">
                  <c:v>Rest SiO</c:v>
                </c:pt>
                <c:pt idx="21">
                  <c:v>UiB</c:v>
                </c:pt>
                <c:pt idx="22">
                  <c:v>HiB</c:v>
                </c:pt>
                <c:pt idx="23">
                  <c:v>HiOA</c:v>
                </c:pt>
                <c:pt idx="24">
                  <c:v>UiO</c:v>
                </c:pt>
              </c:strCache>
            </c:strRef>
          </c:cat>
          <c:val>
            <c:numRef>
              <c:f>'Ark1'!$D$2:$D$29</c:f>
              <c:numCache>
                <c:formatCode>General</c:formatCode>
                <c:ptCount val="25"/>
                <c:pt idx="0" formatCode="0">
                  <c:v>16.39</c:v>
                </c:pt>
                <c:pt idx="2" formatCode="0">
                  <c:v>16.91</c:v>
                </c:pt>
                <c:pt idx="3" formatCode="0">
                  <c:v>15.98</c:v>
                </c:pt>
                <c:pt idx="5" formatCode="0">
                  <c:v>15.04</c:v>
                </c:pt>
                <c:pt idx="6" formatCode="0">
                  <c:v>16.36</c:v>
                </c:pt>
                <c:pt idx="7" formatCode="0">
                  <c:v>17.73</c:v>
                </c:pt>
                <c:pt idx="8" formatCode="0">
                  <c:v>11.93</c:v>
                </c:pt>
                <c:pt idx="10" formatCode="0">
                  <c:v>15.12</c:v>
                </c:pt>
                <c:pt idx="11" formatCode="0">
                  <c:v>12.69</c:v>
                </c:pt>
                <c:pt idx="12" formatCode="0">
                  <c:v>14.61</c:v>
                </c:pt>
                <c:pt idx="13" formatCode="0">
                  <c:v>21.89</c:v>
                </c:pt>
                <c:pt idx="14" formatCode="0">
                  <c:v>12.85</c:v>
                </c:pt>
                <c:pt idx="15" formatCode="0">
                  <c:v>17.66</c:v>
                </c:pt>
                <c:pt idx="16" formatCode="0">
                  <c:v>25.9</c:v>
                </c:pt>
                <c:pt idx="17" formatCode="0">
                  <c:v>18.71</c:v>
                </c:pt>
                <c:pt idx="19" formatCode="0">
                  <c:v>14.31</c:v>
                </c:pt>
                <c:pt idx="20" formatCode="0">
                  <c:v>8.36</c:v>
                </c:pt>
                <c:pt idx="21" formatCode="0">
                  <c:v>10.66</c:v>
                </c:pt>
                <c:pt idx="22" formatCode="0">
                  <c:v>21.25</c:v>
                </c:pt>
                <c:pt idx="23" formatCode="0">
                  <c:v>20.14</c:v>
                </c:pt>
                <c:pt idx="24" formatCode="0">
                  <c:v>19.059999999999999</c:v>
                </c:pt>
              </c:numCache>
            </c:numRef>
          </c:val>
        </c:ser>
        <c:ser>
          <c:idx val="3"/>
          <c:order val="3"/>
          <c:tx>
            <c:strRef>
              <c:f>'Ark1'!$E$1</c:f>
              <c:strCache>
                <c:ptCount val="1"/>
                <c:pt idx="0">
                  <c:v>Ja, i stor grad</c:v>
                </c:pt>
              </c:strCache>
            </c:strRef>
          </c:tx>
          <c:spPr>
            <a:solidFill>
              <a:srgbClr val="C00000"/>
            </a:solidFill>
          </c:spPr>
          <c:invertIfNegative val="0"/>
          <c:dLbls>
            <c:txPr>
              <a:bodyPr/>
              <a:lstStyle/>
              <a:p>
                <a:pPr>
                  <a:defRPr sz="1100" b="1">
                    <a:solidFill>
                      <a:schemeClr val="bg1"/>
                    </a:solidFill>
                  </a:defRPr>
                </a:pPr>
                <a:endParaRPr lang="nb-NO"/>
              </a:p>
            </c:txPr>
            <c:showLegendKey val="0"/>
            <c:showVal val="1"/>
            <c:showCatName val="0"/>
            <c:showSerName val="0"/>
            <c:showPercent val="0"/>
            <c:showBubbleSize val="0"/>
            <c:showLeaderLines val="0"/>
          </c:dLbls>
          <c:cat>
            <c:strRef>
              <c:f>'Ark1'!$A$2:$A$29</c:f>
              <c:strCache>
                <c:ptCount val="25"/>
                <c:pt idx="0">
                  <c:v>Total</c:v>
                </c:pt>
                <c:pt idx="2">
                  <c:v>Mann</c:v>
                </c:pt>
                <c:pt idx="3">
                  <c:v>Kvinne</c:v>
                </c:pt>
                <c:pt idx="5">
                  <c:v>Uavklart</c:v>
                </c:pt>
                <c:pt idx="6">
                  <c:v>Homoseksuell</c:v>
                </c:pt>
                <c:pt idx="7">
                  <c:v>Biseksuell</c:v>
                </c:pt>
                <c:pt idx="8">
                  <c:v>Annet</c:v>
                </c:pt>
                <c:pt idx="10">
                  <c:v>SiT</c:v>
                </c:pt>
                <c:pt idx="11">
                  <c:v>SiH</c:v>
                </c:pt>
                <c:pt idx="12">
                  <c:v>SiB</c:v>
                </c:pt>
                <c:pt idx="13">
                  <c:v>SiÅs</c:v>
                </c:pt>
                <c:pt idx="14">
                  <c:v>samskipnaden</c:v>
                </c:pt>
                <c:pt idx="15">
                  <c:v>SiO</c:v>
                </c:pt>
                <c:pt idx="16">
                  <c:v>SISOF</c:v>
                </c:pt>
                <c:pt idx="17">
                  <c:v>SiNoT</c:v>
                </c:pt>
                <c:pt idx="19">
                  <c:v>NTNU</c:v>
                </c:pt>
                <c:pt idx="20">
                  <c:v>Rest SiO</c:v>
                </c:pt>
                <c:pt idx="21">
                  <c:v>UiB</c:v>
                </c:pt>
                <c:pt idx="22">
                  <c:v>HiB</c:v>
                </c:pt>
                <c:pt idx="23">
                  <c:v>HiOA</c:v>
                </c:pt>
                <c:pt idx="24">
                  <c:v>UiO</c:v>
                </c:pt>
              </c:strCache>
            </c:strRef>
          </c:cat>
          <c:val>
            <c:numRef>
              <c:f>'Ark1'!$E$2:$E$29</c:f>
              <c:numCache>
                <c:formatCode>General</c:formatCode>
                <c:ptCount val="25"/>
                <c:pt idx="0" formatCode="0">
                  <c:v>9.2899999999999991</c:v>
                </c:pt>
                <c:pt idx="2" formatCode="0">
                  <c:v>14.01</c:v>
                </c:pt>
                <c:pt idx="3" formatCode="0">
                  <c:v>5.57</c:v>
                </c:pt>
                <c:pt idx="5" formatCode="0">
                  <c:v>9.84</c:v>
                </c:pt>
                <c:pt idx="6" formatCode="0">
                  <c:v>7.18</c:v>
                </c:pt>
                <c:pt idx="7" formatCode="0">
                  <c:v>10.54</c:v>
                </c:pt>
                <c:pt idx="8" formatCode="0">
                  <c:v>10.55</c:v>
                </c:pt>
                <c:pt idx="10" formatCode="0">
                  <c:v>5.01</c:v>
                </c:pt>
                <c:pt idx="11" formatCode="0">
                  <c:v>1.73</c:v>
                </c:pt>
                <c:pt idx="12" formatCode="0">
                  <c:v>14.01</c:v>
                </c:pt>
                <c:pt idx="13" formatCode="0">
                  <c:v>8.32</c:v>
                </c:pt>
                <c:pt idx="14" formatCode="0">
                  <c:v>11.31</c:v>
                </c:pt>
                <c:pt idx="15" formatCode="0">
                  <c:v>9.11</c:v>
                </c:pt>
                <c:pt idx="16" formatCode="0">
                  <c:v>8.7799999999999994</c:v>
                </c:pt>
                <c:pt idx="17" formatCode="0">
                  <c:v>15.11</c:v>
                </c:pt>
                <c:pt idx="19" formatCode="0">
                  <c:v>6.92</c:v>
                </c:pt>
                <c:pt idx="20" formatCode="0">
                  <c:v>1.49</c:v>
                </c:pt>
                <c:pt idx="21" formatCode="0">
                  <c:v>13.58</c:v>
                </c:pt>
                <c:pt idx="22" formatCode="0">
                  <c:v>10</c:v>
                </c:pt>
                <c:pt idx="23" formatCode="0">
                  <c:v>5.96</c:v>
                </c:pt>
                <c:pt idx="24" formatCode="0">
                  <c:v>12.71</c:v>
                </c:pt>
              </c:numCache>
            </c:numRef>
          </c:val>
        </c:ser>
        <c:dLbls>
          <c:showLegendKey val="0"/>
          <c:showVal val="0"/>
          <c:showCatName val="0"/>
          <c:showSerName val="0"/>
          <c:showPercent val="0"/>
          <c:showBubbleSize val="0"/>
        </c:dLbls>
        <c:gapWidth val="30"/>
        <c:overlap val="100"/>
        <c:axId val="91947392"/>
        <c:axId val="91948928"/>
      </c:barChart>
      <c:catAx>
        <c:axId val="91947392"/>
        <c:scaling>
          <c:orientation val="maxMin"/>
        </c:scaling>
        <c:delete val="0"/>
        <c:axPos val="l"/>
        <c:majorTickMark val="out"/>
        <c:minorTickMark val="none"/>
        <c:tickLblPos val="nextTo"/>
        <c:txPr>
          <a:bodyPr/>
          <a:lstStyle/>
          <a:p>
            <a:pPr>
              <a:defRPr sz="1200"/>
            </a:pPr>
            <a:endParaRPr lang="nb-NO"/>
          </a:p>
        </c:txPr>
        <c:crossAx val="91948928"/>
        <c:crosses val="autoZero"/>
        <c:auto val="1"/>
        <c:lblAlgn val="ctr"/>
        <c:lblOffset val="100"/>
        <c:noMultiLvlLbl val="0"/>
      </c:catAx>
      <c:valAx>
        <c:axId val="91948928"/>
        <c:scaling>
          <c:orientation val="minMax"/>
          <c:max val="100"/>
          <c:min val="0"/>
        </c:scaling>
        <c:delete val="1"/>
        <c:axPos val="t"/>
        <c:majorGridlines>
          <c:spPr>
            <a:ln>
              <a:solidFill>
                <a:schemeClr val="bg1">
                  <a:lumMod val="95000"/>
                </a:schemeClr>
              </a:solidFill>
            </a:ln>
          </c:spPr>
        </c:majorGridlines>
        <c:numFmt formatCode="0" sourceLinked="1"/>
        <c:majorTickMark val="out"/>
        <c:minorTickMark val="none"/>
        <c:tickLblPos val="none"/>
        <c:crossAx val="91947392"/>
        <c:crosses val="autoZero"/>
        <c:crossBetween val="between"/>
      </c:valAx>
    </c:plotArea>
    <c:legend>
      <c:legendPos val="r"/>
      <c:layout>
        <c:manualLayout>
          <c:xMode val="edge"/>
          <c:yMode val="edge"/>
          <c:x val="6.4722676073708421E-2"/>
          <c:y val="0.91001795344863945"/>
          <c:w val="0.93527732392629159"/>
          <c:h val="8.9982046551360495E-2"/>
        </c:manualLayout>
      </c:layout>
      <c:overlay val="0"/>
      <c:txPr>
        <a:bodyPr/>
        <a:lstStyle/>
        <a:p>
          <a:pPr>
            <a:defRPr sz="14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1354521214814518"/>
          <c:y val="1.4778450542532314E-2"/>
          <c:w val="0.72767849026875797"/>
          <c:h val="0.88841479033193838"/>
        </c:manualLayout>
      </c:layout>
      <c:barChart>
        <c:barDir val="bar"/>
        <c:grouping val="stacked"/>
        <c:varyColors val="0"/>
        <c:ser>
          <c:idx val="0"/>
          <c:order val="0"/>
          <c:tx>
            <c:strRef>
              <c:f>'Ark1'!$B$1</c:f>
              <c:strCache>
                <c:ptCount val="1"/>
                <c:pt idx="0">
                  <c:v>Ja, daglig</c:v>
                </c:pt>
              </c:strCache>
            </c:strRef>
          </c:tx>
          <c:spPr>
            <a:solidFill>
              <a:srgbClr val="FF0000"/>
            </a:solidFill>
            <a:ln>
              <a:noFill/>
            </a:ln>
          </c:spPr>
          <c:invertIfNegative val="0"/>
          <c:dLbls>
            <c:txPr>
              <a:bodyPr/>
              <a:lstStyle/>
              <a:p>
                <a:pPr>
                  <a:defRPr sz="1100" b="1">
                    <a:solidFill>
                      <a:schemeClr val="bg1"/>
                    </a:solidFill>
                  </a:defRPr>
                </a:pPr>
                <a:endParaRPr lang="nb-NO"/>
              </a:p>
            </c:txPr>
            <c:showLegendKey val="0"/>
            <c:showVal val="1"/>
            <c:showCatName val="0"/>
            <c:showSerName val="0"/>
            <c:showPercent val="0"/>
            <c:showBubbleSize val="0"/>
            <c:showLeaderLines val="0"/>
          </c:dLbls>
          <c:cat>
            <c:strRef>
              <c:f>'Ark1'!$A$2:$A$21</c:f>
              <c:strCache>
                <c:ptCount val="20"/>
                <c:pt idx="0">
                  <c:v>Total</c:v>
                </c:pt>
                <c:pt idx="2">
                  <c:v>SiT</c:v>
                </c:pt>
                <c:pt idx="3">
                  <c:v>SiÅs</c:v>
                </c:pt>
                <c:pt idx="4">
                  <c:v>SiB</c:v>
                </c:pt>
                <c:pt idx="5">
                  <c:v>SISOF</c:v>
                </c:pt>
                <c:pt idx="6">
                  <c:v>samskipnaden</c:v>
                </c:pt>
                <c:pt idx="7">
                  <c:v>SiO</c:v>
                </c:pt>
                <c:pt idx="8">
                  <c:v>SiH</c:v>
                </c:pt>
                <c:pt idx="9">
                  <c:v>SSH</c:v>
                </c:pt>
                <c:pt idx="10">
                  <c:v>SiNoT</c:v>
                </c:pt>
                <c:pt idx="11">
                  <c:v>SiHa</c:v>
                </c:pt>
                <c:pt idx="13">
                  <c:v>Rest SiT</c:v>
                </c:pt>
                <c:pt idx="14">
                  <c:v>HiST</c:v>
                </c:pt>
                <c:pt idx="15">
                  <c:v>NTNU</c:v>
                </c:pt>
                <c:pt idx="16">
                  <c:v>Rest SiB</c:v>
                </c:pt>
                <c:pt idx="17">
                  <c:v>UiB</c:v>
                </c:pt>
                <c:pt idx="18">
                  <c:v>HiB</c:v>
                </c:pt>
                <c:pt idx="19">
                  <c:v>Rest SiO</c:v>
                </c:pt>
              </c:strCache>
            </c:strRef>
          </c:cat>
          <c:val>
            <c:numRef>
              <c:f>'Ark1'!$B$2:$B$21</c:f>
              <c:numCache>
                <c:formatCode>General</c:formatCode>
                <c:ptCount val="20"/>
                <c:pt idx="0" formatCode="0">
                  <c:v>2.58</c:v>
                </c:pt>
                <c:pt idx="2" formatCode="0">
                  <c:v>1.26</c:v>
                </c:pt>
                <c:pt idx="3" formatCode="0">
                  <c:v>1.03</c:v>
                </c:pt>
                <c:pt idx="4" formatCode="0">
                  <c:v>2.09</c:v>
                </c:pt>
                <c:pt idx="5" formatCode="0">
                  <c:v>3.36</c:v>
                </c:pt>
                <c:pt idx="6" formatCode="0">
                  <c:v>2.4500000000000002</c:v>
                </c:pt>
                <c:pt idx="7" formatCode="0">
                  <c:v>3.12</c:v>
                </c:pt>
                <c:pt idx="8" formatCode="0">
                  <c:v>4.12</c:v>
                </c:pt>
                <c:pt idx="9" formatCode="0">
                  <c:v>5.92</c:v>
                </c:pt>
                <c:pt idx="10" formatCode="0">
                  <c:v>4.93</c:v>
                </c:pt>
                <c:pt idx="11" formatCode="0">
                  <c:v>8.91</c:v>
                </c:pt>
                <c:pt idx="13" formatCode="0">
                  <c:v>0</c:v>
                </c:pt>
                <c:pt idx="14" formatCode="0">
                  <c:v>1.23</c:v>
                </c:pt>
                <c:pt idx="15" formatCode="0">
                  <c:v>1.41</c:v>
                </c:pt>
                <c:pt idx="16" formatCode="0">
                  <c:v>3.29</c:v>
                </c:pt>
                <c:pt idx="17" formatCode="0">
                  <c:v>1.68</c:v>
                </c:pt>
                <c:pt idx="18" formatCode="0">
                  <c:v>1.98</c:v>
                </c:pt>
                <c:pt idx="19" formatCode="0">
                  <c:v>3.28</c:v>
                </c:pt>
              </c:numCache>
            </c:numRef>
          </c:val>
        </c:ser>
        <c:ser>
          <c:idx val="1"/>
          <c:order val="1"/>
          <c:tx>
            <c:strRef>
              <c:f>'Ark1'!$C$1</c:f>
              <c:strCache>
                <c:ptCount val="1"/>
                <c:pt idx="0">
                  <c:v>Ja, av og til</c:v>
                </c:pt>
              </c:strCache>
            </c:strRef>
          </c:tx>
          <c:spPr>
            <a:solidFill>
              <a:srgbClr val="FFC000"/>
            </a:solidFill>
            <a:ln>
              <a:noFill/>
            </a:ln>
          </c:spPr>
          <c:invertIfNegative val="0"/>
          <c:dLbls>
            <c:txPr>
              <a:bodyPr/>
              <a:lstStyle/>
              <a:p>
                <a:pPr>
                  <a:defRPr sz="1100" b="1">
                    <a:solidFill>
                      <a:schemeClr val="tx1"/>
                    </a:solidFill>
                  </a:defRPr>
                </a:pPr>
                <a:endParaRPr lang="nb-NO"/>
              </a:p>
            </c:txPr>
            <c:showLegendKey val="0"/>
            <c:showVal val="1"/>
            <c:showCatName val="0"/>
            <c:showSerName val="0"/>
            <c:showPercent val="0"/>
            <c:showBubbleSize val="0"/>
            <c:showLeaderLines val="0"/>
          </c:dLbls>
          <c:cat>
            <c:strRef>
              <c:f>'Ark1'!$A$2:$A$21</c:f>
              <c:strCache>
                <c:ptCount val="20"/>
                <c:pt idx="0">
                  <c:v>Total</c:v>
                </c:pt>
                <c:pt idx="2">
                  <c:v>SiT</c:v>
                </c:pt>
                <c:pt idx="3">
                  <c:v>SiÅs</c:v>
                </c:pt>
                <c:pt idx="4">
                  <c:v>SiB</c:v>
                </c:pt>
                <c:pt idx="5">
                  <c:v>SISOF</c:v>
                </c:pt>
                <c:pt idx="6">
                  <c:v>samskipnaden</c:v>
                </c:pt>
                <c:pt idx="7">
                  <c:v>SiO</c:v>
                </c:pt>
                <c:pt idx="8">
                  <c:v>SiH</c:v>
                </c:pt>
                <c:pt idx="9">
                  <c:v>SSH</c:v>
                </c:pt>
                <c:pt idx="10">
                  <c:v>SiNoT</c:v>
                </c:pt>
                <c:pt idx="11">
                  <c:v>SiHa</c:v>
                </c:pt>
                <c:pt idx="13">
                  <c:v>Rest SiT</c:v>
                </c:pt>
                <c:pt idx="14">
                  <c:v>HiST</c:v>
                </c:pt>
                <c:pt idx="15">
                  <c:v>NTNU</c:v>
                </c:pt>
                <c:pt idx="16">
                  <c:v>Rest SiB</c:v>
                </c:pt>
                <c:pt idx="17">
                  <c:v>UiB</c:v>
                </c:pt>
                <c:pt idx="18">
                  <c:v>HiB</c:v>
                </c:pt>
                <c:pt idx="19">
                  <c:v>Rest SiO</c:v>
                </c:pt>
              </c:strCache>
            </c:strRef>
          </c:cat>
          <c:val>
            <c:numRef>
              <c:f>'Ark1'!$C$2:$C$21</c:f>
              <c:numCache>
                <c:formatCode>General</c:formatCode>
                <c:ptCount val="20"/>
                <c:pt idx="0" formatCode="0">
                  <c:v>6.44</c:v>
                </c:pt>
                <c:pt idx="2" formatCode="0">
                  <c:v>4.96</c:v>
                </c:pt>
                <c:pt idx="3" formatCode="0">
                  <c:v>5.7</c:v>
                </c:pt>
                <c:pt idx="4" formatCode="0">
                  <c:v>6.13</c:v>
                </c:pt>
                <c:pt idx="5" formatCode="0">
                  <c:v>4.53</c:v>
                </c:pt>
                <c:pt idx="6" formatCode="0">
                  <c:v>6.55</c:v>
                </c:pt>
                <c:pt idx="7" formatCode="0">
                  <c:v>7.23</c:v>
                </c:pt>
                <c:pt idx="8" formatCode="0">
                  <c:v>7.73</c:v>
                </c:pt>
                <c:pt idx="9" formatCode="0">
                  <c:v>8.36</c:v>
                </c:pt>
                <c:pt idx="10" formatCode="0">
                  <c:v>7.23</c:v>
                </c:pt>
                <c:pt idx="11" formatCode="0">
                  <c:v>11.14</c:v>
                </c:pt>
                <c:pt idx="13" formatCode="0">
                  <c:v>1.72</c:v>
                </c:pt>
                <c:pt idx="14" formatCode="0">
                  <c:v>5.03</c:v>
                </c:pt>
                <c:pt idx="15" formatCode="0">
                  <c:v>5.3</c:v>
                </c:pt>
                <c:pt idx="16" formatCode="0">
                  <c:v>3.91</c:v>
                </c:pt>
                <c:pt idx="17" formatCode="0">
                  <c:v>7.12</c:v>
                </c:pt>
                <c:pt idx="18" formatCode="0">
                  <c:v>5.81</c:v>
                </c:pt>
                <c:pt idx="19" formatCode="0">
                  <c:v>6.59</c:v>
                </c:pt>
              </c:numCache>
            </c:numRef>
          </c:val>
        </c:ser>
        <c:ser>
          <c:idx val="2"/>
          <c:order val="2"/>
          <c:tx>
            <c:strRef>
              <c:f>'Ark1'!$D$1</c:f>
              <c:strCache>
                <c:ptCount val="1"/>
                <c:pt idx="0">
                  <c:v>Nei, har sluttet</c:v>
                </c:pt>
              </c:strCache>
            </c:strRef>
          </c:tx>
          <c:spPr>
            <a:solidFill>
              <a:srgbClr val="90DA46"/>
            </a:solidFill>
            <a:ln>
              <a:noFill/>
            </a:ln>
          </c:spPr>
          <c:invertIfNegative val="0"/>
          <c:dLbls>
            <c:txPr>
              <a:bodyPr/>
              <a:lstStyle/>
              <a:p>
                <a:pPr>
                  <a:defRPr sz="1100" b="1">
                    <a:solidFill>
                      <a:schemeClr val="bg1"/>
                    </a:solidFill>
                  </a:defRPr>
                </a:pPr>
                <a:endParaRPr lang="nb-NO"/>
              </a:p>
            </c:txPr>
            <c:showLegendKey val="0"/>
            <c:showVal val="1"/>
            <c:showCatName val="0"/>
            <c:showSerName val="0"/>
            <c:showPercent val="0"/>
            <c:showBubbleSize val="0"/>
            <c:showLeaderLines val="0"/>
          </c:dLbls>
          <c:cat>
            <c:strRef>
              <c:f>'Ark1'!$A$2:$A$21</c:f>
              <c:strCache>
                <c:ptCount val="20"/>
                <c:pt idx="0">
                  <c:v>Total</c:v>
                </c:pt>
                <c:pt idx="2">
                  <c:v>SiT</c:v>
                </c:pt>
                <c:pt idx="3">
                  <c:v>SiÅs</c:v>
                </c:pt>
                <c:pt idx="4">
                  <c:v>SiB</c:v>
                </c:pt>
                <c:pt idx="5">
                  <c:v>SISOF</c:v>
                </c:pt>
                <c:pt idx="6">
                  <c:v>samskipnaden</c:v>
                </c:pt>
                <c:pt idx="7">
                  <c:v>SiO</c:v>
                </c:pt>
                <c:pt idx="8">
                  <c:v>SiH</c:v>
                </c:pt>
                <c:pt idx="9">
                  <c:v>SSH</c:v>
                </c:pt>
                <c:pt idx="10">
                  <c:v>SiNoT</c:v>
                </c:pt>
                <c:pt idx="11">
                  <c:v>SiHa</c:v>
                </c:pt>
                <c:pt idx="13">
                  <c:v>Rest SiT</c:v>
                </c:pt>
                <c:pt idx="14">
                  <c:v>HiST</c:v>
                </c:pt>
                <c:pt idx="15">
                  <c:v>NTNU</c:v>
                </c:pt>
                <c:pt idx="16">
                  <c:v>Rest SiB</c:v>
                </c:pt>
                <c:pt idx="17">
                  <c:v>UiB</c:v>
                </c:pt>
                <c:pt idx="18">
                  <c:v>HiB</c:v>
                </c:pt>
                <c:pt idx="19">
                  <c:v>Rest SiO</c:v>
                </c:pt>
              </c:strCache>
            </c:strRef>
          </c:cat>
          <c:val>
            <c:numRef>
              <c:f>'Ark1'!$D$2:$D$21</c:f>
              <c:numCache>
                <c:formatCode>General</c:formatCode>
                <c:ptCount val="20"/>
                <c:pt idx="0" formatCode="0">
                  <c:v>7.93</c:v>
                </c:pt>
                <c:pt idx="2" formatCode="0">
                  <c:v>4.59</c:v>
                </c:pt>
                <c:pt idx="3" formatCode="0">
                  <c:v>7.83</c:v>
                </c:pt>
                <c:pt idx="4" formatCode="0">
                  <c:v>6.91</c:v>
                </c:pt>
                <c:pt idx="5" formatCode="0">
                  <c:v>10.75</c:v>
                </c:pt>
                <c:pt idx="6" formatCode="0">
                  <c:v>10.51</c:v>
                </c:pt>
                <c:pt idx="7" formatCode="0">
                  <c:v>9.17</c:v>
                </c:pt>
                <c:pt idx="8" formatCode="0">
                  <c:v>9.68</c:v>
                </c:pt>
                <c:pt idx="9" formatCode="0">
                  <c:v>8.65</c:v>
                </c:pt>
                <c:pt idx="10" formatCode="0">
                  <c:v>12.48</c:v>
                </c:pt>
                <c:pt idx="11" formatCode="0">
                  <c:v>14.47</c:v>
                </c:pt>
                <c:pt idx="13" formatCode="0">
                  <c:v>6.32</c:v>
                </c:pt>
                <c:pt idx="14" formatCode="0">
                  <c:v>4.4400000000000004</c:v>
                </c:pt>
                <c:pt idx="15" formatCode="0">
                  <c:v>4.4400000000000004</c:v>
                </c:pt>
                <c:pt idx="16" formatCode="0">
                  <c:v>5.32</c:v>
                </c:pt>
                <c:pt idx="17" formatCode="0">
                  <c:v>6.6</c:v>
                </c:pt>
                <c:pt idx="18" formatCode="0">
                  <c:v>8.9700000000000006</c:v>
                </c:pt>
                <c:pt idx="19" formatCode="0">
                  <c:v>7.89</c:v>
                </c:pt>
              </c:numCache>
            </c:numRef>
          </c:val>
        </c:ser>
        <c:ser>
          <c:idx val="3"/>
          <c:order val="3"/>
          <c:tx>
            <c:strRef>
              <c:f>'Ark1'!$E$1</c:f>
              <c:strCache>
                <c:ptCount val="1"/>
                <c:pt idx="0">
                  <c:v>Nei</c:v>
                </c:pt>
              </c:strCache>
            </c:strRef>
          </c:tx>
          <c:spPr>
            <a:solidFill>
              <a:srgbClr val="00B050"/>
            </a:solidFill>
          </c:spPr>
          <c:invertIfNegative val="0"/>
          <c:dLbls>
            <c:txPr>
              <a:bodyPr/>
              <a:lstStyle/>
              <a:p>
                <a:pPr>
                  <a:defRPr sz="1100" b="1">
                    <a:solidFill>
                      <a:schemeClr val="bg1"/>
                    </a:solidFill>
                  </a:defRPr>
                </a:pPr>
                <a:endParaRPr lang="nb-NO"/>
              </a:p>
            </c:txPr>
            <c:showLegendKey val="0"/>
            <c:showVal val="1"/>
            <c:showCatName val="0"/>
            <c:showSerName val="0"/>
            <c:showPercent val="0"/>
            <c:showBubbleSize val="0"/>
            <c:showLeaderLines val="0"/>
          </c:dLbls>
          <c:cat>
            <c:strRef>
              <c:f>'Ark1'!$A$2:$A$21</c:f>
              <c:strCache>
                <c:ptCount val="20"/>
                <c:pt idx="0">
                  <c:v>Total</c:v>
                </c:pt>
                <c:pt idx="2">
                  <c:v>SiT</c:v>
                </c:pt>
                <c:pt idx="3">
                  <c:v>SiÅs</c:v>
                </c:pt>
                <c:pt idx="4">
                  <c:v>SiB</c:v>
                </c:pt>
                <c:pt idx="5">
                  <c:v>SISOF</c:v>
                </c:pt>
                <c:pt idx="6">
                  <c:v>samskipnaden</c:v>
                </c:pt>
                <c:pt idx="7">
                  <c:v>SiO</c:v>
                </c:pt>
                <c:pt idx="8">
                  <c:v>SiH</c:v>
                </c:pt>
                <c:pt idx="9">
                  <c:v>SSH</c:v>
                </c:pt>
                <c:pt idx="10">
                  <c:v>SiNoT</c:v>
                </c:pt>
                <c:pt idx="11">
                  <c:v>SiHa</c:v>
                </c:pt>
                <c:pt idx="13">
                  <c:v>Rest SiT</c:v>
                </c:pt>
                <c:pt idx="14">
                  <c:v>HiST</c:v>
                </c:pt>
                <c:pt idx="15">
                  <c:v>NTNU</c:v>
                </c:pt>
                <c:pt idx="16">
                  <c:v>Rest SiB</c:v>
                </c:pt>
                <c:pt idx="17">
                  <c:v>UiB</c:v>
                </c:pt>
                <c:pt idx="18">
                  <c:v>HiB</c:v>
                </c:pt>
                <c:pt idx="19">
                  <c:v>Rest SiO</c:v>
                </c:pt>
              </c:strCache>
            </c:strRef>
          </c:cat>
          <c:val>
            <c:numRef>
              <c:f>'Ark1'!$E$2:$E$21</c:f>
              <c:numCache>
                <c:formatCode>General</c:formatCode>
                <c:ptCount val="20"/>
                <c:pt idx="0" formatCode="0">
                  <c:v>83.05</c:v>
                </c:pt>
                <c:pt idx="2" formatCode="0">
                  <c:v>89.18</c:v>
                </c:pt>
                <c:pt idx="3" formatCode="0">
                  <c:v>85.44</c:v>
                </c:pt>
                <c:pt idx="4" formatCode="0">
                  <c:v>84.86</c:v>
                </c:pt>
                <c:pt idx="5" formatCode="0">
                  <c:v>81.36</c:v>
                </c:pt>
                <c:pt idx="6" formatCode="0">
                  <c:v>80.489999999999995</c:v>
                </c:pt>
                <c:pt idx="7" formatCode="0">
                  <c:v>80.48</c:v>
                </c:pt>
                <c:pt idx="8" formatCode="0">
                  <c:v>78.459999999999994</c:v>
                </c:pt>
                <c:pt idx="9" formatCode="0">
                  <c:v>77.069999999999993</c:v>
                </c:pt>
                <c:pt idx="10" formatCode="0">
                  <c:v>75.349999999999994</c:v>
                </c:pt>
                <c:pt idx="11" formatCode="0">
                  <c:v>65.48</c:v>
                </c:pt>
                <c:pt idx="13" formatCode="0">
                  <c:v>91.96</c:v>
                </c:pt>
                <c:pt idx="14" formatCode="0">
                  <c:v>89.3</c:v>
                </c:pt>
                <c:pt idx="15" formatCode="0">
                  <c:v>88.84</c:v>
                </c:pt>
                <c:pt idx="16" formatCode="0">
                  <c:v>87.48</c:v>
                </c:pt>
                <c:pt idx="17" formatCode="0">
                  <c:v>84.59</c:v>
                </c:pt>
                <c:pt idx="18" formatCode="0">
                  <c:v>83.23</c:v>
                </c:pt>
                <c:pt idx="19" formatCode="0">
                  <c:v>82.25</c:v>
                </c:pt>
              </c:numCache>
            </c:numRef>
          </c:val>
        </c:ser>
        <c:dLbls>
          <c:showLegendKey val="0"/>
          <c:showVal val="0"/>
          <c:showCatName val="0"/>
          <c:showSerName val="0"/>
          <c:showPercent val="0"/>
          <c:showBubbleSize val="0"/>
        </c:dLbls>
        <c:gapWidth val="30"/>
        <c:overlap val="100"/>
        <c:axId val="92101632"/>
        <c:axId val="92111616"/>
      </c:barChart>
      <c:catAx>
        <c:axId val="92101632"/>
        <c:scaling>
          <c:orientation val="maxMin"/>
        </c:scaling>
        <c:delete val="0"/>
        <c:axPos val="l"/>
        <c:majorTickMark val="out"/>
        <c:minorTickMark val="none"/>
        <c:tickLblPos val="nextTo"/>
        <c:txPr>
          <a:bodyPr/>
          <a:lstStyle/>
          <a:p>
            <a:pPr>
              <a:defRPr sz="1200"/>
            </a:pPr>
            <a:endParaRPr lang="nb-NO"/>
          </a:p>
        </c:txPr>
        <c:crossAx val="92111616"/>
        <c:crosses val="autoZero"/>
        <c:auto val="1"/>
        <c:lblAlgn val="ctr"/>
        <c:lblOffset val="100"/>
        <c:noMultiLvlLbl val="0"/>
      </c:catAx>
      <c:valAx>
        <c:axId val="92111616"/>
        <c:scaling>
          <c:orientation val="minMax"/>
          <c:max val="100"/>
          <c:min val="0"/>
        </c:scaling>
        <c:delete val="1"/>
        <c:axPos val="t"/>
        <c:majorGridlines>
          <c:spPr>
            <a:ln>
              <a:solidFill>
                <a:schemeClr val="bg1">
                  <a:lumMod val="95000"/>
                </a:schemeClr>
              </a:solidFill>
            </a:ln>
          </c:spPr>
        </c:majorGridlines>
        <c:numFmt formatCode="0" sourceLinked="1"/>
        <c:majorTickMark val="out"/>
        <c:minorTickMark val="none"/>
        <c:tickLblPos val="none"/>
        <c:crossAx val="92101632"/>
        <c:crosses val="autoZero"/>
        <c:crossBetween val="between"/>
      </c:valAx>
    </c:plotArea>
    <c:legend>
      <c:legendPos val="r"/>
      <c:layout>
        <c:manualLayout>
          <c:xMode val="edge"/>
          <c:yMode val="edge"/>
          <c:x val="7.3754431325812289E-2"/>
          <c:y val="0.91001795344863945"/>
          <c:w val="0.92624556867418772"/>
          <c:h val="8.9982046551360495E-2"/>
        </c:manualLayout>
      </c:layout>
      <c:overlay val="0"/>
      <c:txPr>
        <a:bodyPr/>
        <a:lstStyle/>
        <a:p>
          <a:pPr>
            <a:defRPr sz="12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'Ark1'!$B$1</c:f>
              <c:strCache>
                <c:ptCount val="1"/>
                <c:pt idx="0">
                  <c:v>Godt mottatt</c:v>
                </c:pt>
              </c:strCache>
            </c:strRef>
          </c:tx>
          <c:spPr>
            <a:solidFill>
              <a:srgbClr val="00B050"/>
            </a:solidFill>
          </c:spPr>
          <c:invertIfNegative val="0"/>
          <c:dLbls>
            <c:txPr>
              <a:bodyPr/>
              <a:lstStyle/>
              <a:p>
                <a:pPr>
                  <a:defRPr sz="1100" b="1">
                    <a:solidFill>
                      <a:schemeClr val="bg1"/>
                    </a:solidFill>
                  </a:defRPr>
                </a:pPr>
                <a:endParaRPr lang="nb-NO"/>
              </a:p>
            </c:txPr>
            <c:dLblPos val="ctr"/>
            <c:showLegendKey val="0"/>
            <c:showVal val="1"/>
            <c:showCatName val="0"/>
            <c:showSerName val="0"/>
            <c:showPercent val="0"/>
            <c:showBubbleSize val="0"/>
            <c:showLeaderLines val="0"/>
          </c:dLbls>
          <c:cat>
            <c:strRef>
              <c:f>'Ark1'!$A$2:$A$23</c:f>
              <c:strCache>
                <c:ptCount val="22"/>
                <c:pt idx="0">
                  <c:v>UiO</c:v>
                </c:pt>
                <c:pt idx="1">
                  <c:v>HiOA</c:v>
                </c:pt>
                <c:pt idx="2">
                  <c:v>UiB</c:v>
                </c:pt>
                <c:pt idx="3">
                  <c:v>Rest SiO</c:v>
                </c:pt>
                <c:pt idx="4">
                  <c:v>HiB</c:v>
                </c:pt>
                <c:pt idx="5">
                  <c:v>NTNU</c:v>
                </c:pt>
                <c:pt idx="6">
                  <c:v>HiST</c:v>
                </c:pt>
                <c:pt idx="7">
                  <c:v>Rest SiB</c:v>
                </c:pt>
                <c:pt idx="8">
                  <c:v>Rest SiT</c:v>
                </c:pt>
                <c:pt idx="10">
                  <c:v>samskipnaden</c:v>
                </c:pt>
                <c:pt idx="11">
                  <c:v>SiHa</c:v>
                </c:pt>
                <c:pt idx="12">
                  <c:v>SiO</c:v>
                </c:pt>
                <c:pt idx="13">
                  <c:v>SiB</c:v>
                </c:pt>
                <c:pt idx="14">
                  <c:v>SiÅs</c:v>
                </c:pt>
                <c:pt idx="15">
                  <c:v>SSH</c:v>
                </c:pt>
                <c:pt idx="16">
                  <c:v>SiT</c:v>
                </c:pt>
                <c:pt idx="17">
                  <c:v>SiNoT</c:v>
                </c:pt>
                <c:pt idx="18">
                  <c:v>SiH</c:v>
                </c:pt>
                <c:pt idx="19">
                  <c:v>SISOF</c:v>
                </c:pt>
                <c:pt idx="21">
                  <c:v>Total</c:v>
                </c:pt>
              </c:strCache>
            </c:strRef>
          </c:cat>
          <c:val>
            <c:numRef>
              <c:f>'Ark1'!$B$2:$B$23</c:f>
              <c:numCache>
                <c:formatCode>#,##0</c:formatCode>
                <c:ptCount val="22"/>
                <c:pt idx="0">
                  <c:v>80.609222451948526</c:v>
                </c:pt>
                <c:pt idx="1">
                  <c:v>83.810258436315962</c:v>
                </c:pt>
                <c:pt idx="2">
                  <c:v>84.572885840704913</c:v>
                </c:pt>
                <c:pt idx="3">
                  <c:v>87.919663167918202</c:v>
                </c:pt>
                <c:pt idx="4">
                  <c:v>89.630318296528301</c:v>
                </c:pt>
                <c:pt idx="5">
                  <c:v>89.718754511685077</c:v>
                </c:pt>
                <c:pt idx="6">
                  <c:v>89.809756759878525</c:v>
                </c:pt>
                <c:pt idx="7">
                  <c:v>91.415758075008114</c:v>
                </c:pt>
                <c:pt idx="8">
                  <c:v>95.591592584064742</c:v>
                </c:pt>
                <c:pt idx="10" formatCode="0">
                  <c:v>81.221390164840187</c:v>
                </c:pt>
                <c:pt idx="11" formatCode="0">
                  <c:v>83.065594235847584</c:v>
                </c:pt>
                <c:pt idx="12" formatCode="0">
                  <c:v>83.396075294759839</c:v>
                </c:pt>
                <c:pt idx="13" formatCode="0">
                  <c:v>87.250773293951426</c:v>
                </c:pt>
                <c:pt idx="14" formatCode="0">
                  <c:v>87.904614795692098</c:v>
                </c:pt>
                <c:pt idx="15" formatCode="0">
                  <c:v>90.072225977952087</c:v>
                </c:pt>
                <c:pt idx="16" formatCode="0">
                  <c:v>90.208970361894174</c:v>
                </c:pt>
                <c:pt idx="17" formatCode="0">
                  <c:v>91.078453562961727</c:v>
                </c:pt>
                <c:pt idx="18" formatCode="0">
                  <c:v>91.681651803715809</c:v>
                </c:pt>
                <c:pt idx="19" formatCode="0">
                  <c:v>93.685995917900627</c:v>
                </c:pt>
                <c:pt idx="21" formatCode="0">
                  <c:v>86.44</c:v>
                </c:pt>
              </c:numCache>
            </c:numRef>
          </c:val>
        </c:ser>
        <c:ser>
          <c:idx val="1"/>
          <c:order val="1"/>
          <c:tx>
            <c:strRef>
              <c:f>'Ark1'!$C$1</c:f>
              <c:strCache>
                <c:ptCount val="1"/>
                <c:pt idx="0">
                  <c:v>Ikke godt mottatt</c:v>
                </c:pt>
              </c:strCache>
            </c:strRef>
          </c:tx>
          <c:spPr>
            <a:solidFill>
              <a:srgbClr val="C00000"/>
            </a:solidFill>
          </c:spPr>
          <c:invertIfNegative val="0"/>
          <c:dLbls>
            <c:txPr>
              <a:bodyPr/>
              <a:lstStyle/>
              <a:p>
                <a:pPr>
                  <a:defRPr sz="1100" b="1">
                    <a:solidFill>
                      <a:schemeClr val="bg1"/>
                    </a:solidFill>
                  </a:defRPr>
                </a:pPr>
                <a:endParaRPr lang="nb-NO"/>
              </a:p>
            </c:txPr>
            <c:dLblPos val="ctr"/>
            <c:showLegendKey val="0"/>
            <c:showVal val="1"/>
            <c:showCatName val="0"/>
            <c:showSerName val="0"/>
            <c:showPercent val="0"/>
            <c:showBubbleSize val="0"/>
            <c:showLeaderLines val="0"/>
          </c:dLbls>
          <c:cat>
            <c:strRef>
              <c:f>'Ark1'!$A$2:$A$23</c:f>
              <c:strCache>
                <c:ptCount val="22"/>
                <c:pt idx="0">
                  <c:v>UiO</c:v>
                </c:pt>
                <c:pt idx="1">
                  <c:v>HiOA</c:v>
                </c:pt>
                <c:pt idx="2">
                  <c:v>UiB</c:v>
                </c:pt>
                <c:pt idx="3">
                  <c:v>Rest SiO</c:v>
                </c:pt>
                <c:pt idx="4">
                  <c:v>HiB</c:v>
                </c:pt>
                <c:pt idx="5">
                  <c:v>NTNU</c:v>
                </c:pt>
                <c:pt idx="6">
                  <c:v>HiST</c:v>
                </c:pt>
                <c:pt idx="7">
                  <c:v>Rest SiB</c:v>
                </c:pt>
                <c:pt idx="8">
                  <c:v>Rest SiT</c:v>
                </c:pt>
                <c:pt idx="10">
                  <c:v>samskipnaden</c:v>
                </c:pt>
                <c:pt idx="11">
                  <c:v>SiHa</c:v>
                </c:pt>
                <c:pt idx="12">
                  <c:v>SiO</c:v>
                </c:pt>
                <c:pt idx="13">
                  <c:v>SiB</c:v>
                </c:pt>
                <c:pt idx="14">
                  <c:v>SiÅs</c:v>
                </c:pt>
                <c:pt idx="15">
                  <c:v>SSH</c:v>
                </c:pt>
                <c:pt idx="16">
                  <c:v>SiT</c:v>
                </c:pt>
                <c:pt idx="17">
                  <c:v>SiNoT</c:v>
                </c:pt>
                <c:pt idx="18">
                  <c:v>SiH</c:v>
                </c:pt>
                <c:pt idx="19">
                  <c:v>SISOF</c:v>
                </c:pt>
                <c:pt idx="21">
                  <c:v>Total</c:v>
                </c:pt>
              </c:strCache>
            </c:strRef>
          </c:cat>
          <c:val>
            <c:numRef>
              <c:f>'Ark1'!$C$2:$C$23</c:f>
              <c:numCache>
                <c:formatCode>#,##0</c:formatCode>
                <c:ptCount val="22"/>
                <c:pt idx="0">
                  <c:v>12.623565483706406</c:v>
                </c:pt>
                <c:pt idx="1">
                  <c:v>10.711578837450975</c:v>
                </c:pt>
                <c:pt idx="2">
                  <c:v>8.0794272256756354</c:v>
                </c:pt>
                <c:pt idx="3">
                  <c:v>8.1144103363897333</c:v>
                </c:pt>
                <c:pt idx="4">
                  <c:v>6.4250204679647451</c:v>
                </c:pt>
                <c:pt idx="5">
                  <c:v>6.949348569800323</c:v>
                </c:pt>
                <c:pt idx="6">
                  <c:v>7.0754840286949081</c:v>
                </c:pt>
                <c:pt idx="7">
                  <c:v>6.5504136371063844</c:v>
                </c:pt>
                <c:pt idx="8">
                  <c:v>0.80488981190247089</c:v>
                </c:pt>
                <c:pt idx="10" formatCode="0">
                  <c:v>11.556990680156087</c:v>
                </c:pt>
                <c:pt idx="11" formatCode="0">
                  <c:v>9.3046005963851002</c:v>
                </c:pt>
                <c:pt idx="12" formatCode="0">
                  <c:v>10.922461510400524</c:v>
                </c:pt>
                <c:pt idx="13" formatCode="0">
                  <c:v>7.3518012084558766</c:v>
                </c:pt>
                <c:pt idx="14" formatCode="0">
                  <c:v>8.1492003635753711</c:v>
                </c:pt>
                <c:pt idx="15" formatCode="0">
                  <c:v>4.5186634888132335</c:v>
                </c:pt>
                <c:pt idx="16" formatCode="0">
                  <c:v>6.4837023298378691</c:v>
                </c:pt>
                <c:pt idx="17" formatCode="0">
                  <c:v>4.1598272092045629</c:v>
                </c:pt>
                <c:pt idx="18" formatCode="0">
                  <c:v>3.3460151336009836</c:v>
                </c:pt>
                <c:pt idx="19" formatCode="0">
                  <c:v>2.9382476988100144</c:v>
                </c:pt>
                <c:pt idx="21" formatCode="0">
                  <c:v>8.49</c:v>
                </c:pt>
              </c:numCache>
            </c:numRef>
          </c:val>
        </c:ser>
        <c:ser>
          <c:idx val="2"/>
          <c:order val="2"/>
          <c:tx>
            <c:strRef>
              <c:f>'Ark1'!$D$1</c:f>
              <c:strCache>
                <c:ptCount val="1"/>
                <c:pt idx="0">
                  <c:v>Vet ikke/husker ikke</c:v>
                </c:pt>
              </c:strCache>
            </c:strRef>
          </c:tx>
          <c:spPr>
            <a:solidFill>
              <a:schemeClr val="bg1">
                <a:lumMod val="75000"/>
              </a:schemeClr>
            </a:solidFill>
          </c:spPr>
          <c:invertIfNegative val="0"/>
          <c:dLbls>
            <c:txPr>
              <a:bodyPr/>
              <a:lstStyle/>
              <a:p>
                <a:pPr>
                  <a:defRPr sz="1100" b="1">
                    <a:solidFill>
                      <a:schemeClr val="bg1"/>
                    </a:solidFill>
                  </a:defRPr>
                </a:pPr>
                <a:endParaRPr lang="nb-NO"/>
              </a:p>
            </c:txPr>
            <c:dLblPos val="ctr"/>
            <c:showLegendKey val="0"/>
            <c:showVal val="1"/>
            <c:showCatName val="0"/>
            <c:showSerName val="0"/>
            <c:showPercent val="0"/>
            <c:showBubbleSize val="0"/>
            <c:showLeaderLines val="0"/>
          </c:dLbls>
          <c:cat>
            <c:strRef>
              <c:f>'Ark1'!$A$2:$A$23</c:f>
              <c:strCache>
                <c:ptCount val="22"/>
                <c:pt idx="0">
                  <c:v>UiO</c:v>
                </c:pt>
                <c:pt idx="1">
                  <c:v>HiOA</c:v>
                </c:pt>
                <c:pt idx="2">
                  <c:v>UiB</c:v>
                </c:pt>
                <c:pt idx="3">
                  <c:v>Rest SiO</c:v>
                </c:pt>
                <c:pt idx="4">
                  <c:v>HiB</c:v>
                </c:pt>
                <c:pt idx="5">
                  <c:v>NTNU</c:v>
                </c:pt>
                <c:pt idx="6">
                  <c:v>HiST</c:v>
                </c:pt>
                <c:pt idx="7">
                  <c:v>Rest SiB</c:v>
                </c:pt>
                <c:pt idx="8">
                  <c:v>Rest SiT</c:v>
                </c:pt>
                <c:pt idx="10">
                  <c:v>samskipnaden</c:v>
                </c:pt>
                <c:pt idx="11">
                  <c:v>SiHa</c:v>
                </c:pt>
                <c:pt idx="12">
                  <c:v>SiO</c:v>
                </c:pt>
                <c:pt idx="13">
                  <c:v>SiB</c:v>
                </c:pt>
                <c:pt idx="14">
                  <c:v>SiÅs</c:v>
                </c:pt>
                <c:pt idx="15">
                  <c:v>SSH</c:v>
                </c:pt>
                <c:pt idx="16">
                  <c:v>SiT</c:v>
                </c:pt>
                <c:pt idx="17">
                  <c:v>SiNoT</c:v>
                </c:pt>
                <c:pt idx="18">
                  <c:v>SiH</c:v>
                </c:pt>
                <c:pt idx="19">
                  <c:v>SISOF</c:v>
                </c:pt>
                <c:pt idx="21">
                  <c:v>Total</c:v>
                </c:pt>
              </c:strCache>
            </c:strRef>
          </c:cat>
          <c:val>
            <c:numRef>
              <c:f>'Ark1'!$D$2:$D$23</c:f>
              <c:numCache>
                <c:formatCode>#,##0</c:formatCode>
                <c:ptCount val="22"/>
                <c:pt idx="0">
                  <c:v>6.7672120643450171</c:v>
                </c:pt>
                <c:pt idx="1">
                  <c:v>5.4781627262326404</c:v>
                </c:pt>
                <c:pt idx="2">
                  <c:v>7.3476869336199435</c:v>
                </c:pt>
                <c:pt idx="3">
                  <c:v>3.9659264956919431</c:v>
                </c:pt>
                <c:pt idx="4">
                  <c:v>3.9446612355069828</c:v>
                </c:pt>
                <c:pt idx="5">
                  <c:v>3.3318969185146097</c:v>
                </c:pt>
                <c:pt idx="6">
                  <c:v>3.1147592114266547</c:v>
                </c:pt>
                <c:pt idx="7">
                  <c:v>2.0338282878854175</c:v>
                </c:pt>
                <c:pt idx="8">
                  <c:v>3.6035176040327799</c:v>
                </c:pt>
                <c:pt idx="10" formatCode="0">
                  <c:v>7.2216191550036344</c:v>
                </c:pt>
                <c:pt idx="11" formatCode="0">
                  <c:v>7.6298051677672571</c:v>
                </c:pt>
                <c:pt idx="12" formatCode="0">
                  <c:v>5.6814631948393473</c:v>
                </c:pt>
                <c:pt idx="13" formatCode="0">
                  <c:v>5.3974254975925797</c:v>
                </c:pt>
                <c:pt idx="14" formatCode="0">
                  <c:v>3.9461848407325872</c:v>
                </c:pt>
                <c:pt idx="15" formatCode="0">
                  <c:v>5.4091105332346112</c:v>
                </c:pt>
                <c:pt idx="16" formatCode="0">
                  <c:v>3.307327308267749</c:v>
                </c:pt>
                <c:pt idx="17" formatCode="0">
                  <c:v>4.761719227833777</c:v>
                </c:pt>
                <c:pt idx="18" formatCode="0">
                  <c:v>4.9723330626831457</c:v>
                </c:pt>
                <c:pt idx="19" formatCode="0">
                  <c:v>3.3757563832893323</c:v>
                </c:pt>
                <c:pt idx="21" formatCode="0">
                  <c:v>5.08</c:v>
                </c:pt>
              </c:numCache>
            </c:numRef>
          </c:val>
        </c:ser>
        <c:dLbls>
          <c:dLblPos val="ctr"/>
          <c:showLegendKey val="0"/>
          <c:showVal val="1"/>
          <c:showCatName val="0"/>
          <c:showSerName val="0"/>
          <c:showPercent val="0"/>
          <c:showBubbleSize val="0"/>
        </c:dLbls>
        <c:gapWidth val="45"/>
        <c:overlap val="100"/>
        <c:axId val="70431488"/>
        <c:axId val="70433024"/>
      </c:barChart>
      <c:catAx>
        <c:axId val="70431488"/>
        <c:scaling>
          <c:orientation val="minMax"/>
        </c:scaling>
        <c:delete val="0"/>
        <c:axPos val="l"/>
        <c:majorTickMark val="out"/>
        <c:minorTickMark val="none"/>
        <c:tickLblPos val="nextTo"/>
        <c:txPr>
          <a:bodyPr/>
          <a:lstStyle/>
          <a:p>
            <a:pPr>
              <a:defRPr sz="1400"/>
            </a:pPr>
            <a:endParaRPr lang="nb-NO"/>
          </a:p>
        </c:txPr>
        <c:crossAx val="70433024"/>
        <c:crosses val="autoZero"/>
        <c:auto val="1"/>
        <c:lblAlgn val="ctr"/>
        <c:lblOffset val="100"/>
        <c:noMultiLvlLbl val="0"/>
      </c:catAx>
      <c:valAx>
        <c:axId val="70433024"/>
        <c:scaling>
          <c:orientation val="minMax"/>
          <c:max val="100"/>
        </c:scaling>
        <c:delete val="1"/>
        <c:axPos val="b"/>
        <c:numFmt formatCode="#,##0" sourceLinked="1"/>
        <c:majorTickMark val="out"/>
        <c:minorTickMark val="none"/>
        <c:tickLblPos val="nextTo"/>
        <c:crossAx val="70431488"/>
        <c:crosses val="autoZero"/>
        <c:crossBetween val="between"/>
      </c:valAx>
    </c:plotArea>
    <c:legend>
      <c:legendPos val="b"/>
      <c:layout/>
      <c:overlay val="0"/>
      <c:txPr>
        <a:bodyPr/>
        <a:lstStyle/>
        <a:p>
          <a:pPr>
            <a:defRPr sz="14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1354521214814518"/>
          <c:y val="1.4778450542532314E-2"/>
          <c:w val="0.72767849026875797"/>
          <c:h val="0.88841479033193838"/>
        </c:manualLayout>
      </c:layout>
      <c:barChart>
        <c:barDir val="bar"/>
        <c:grouping val="stacked"/>
        <c:varyColors val="0"/>
        <c:ser>
          <c:idx val="0"/>
          <c:order val="0"/>
          <c:tx>
            <c:strRef>
              <c:f>'Ark1'!$B$1</c:f>
              <c:strCache>
                <c:ptCount val="1"/>
                <c:pt idx="0">
                  <c:v>Ja, daglig</c:v>
                </c:pt>
              </c:strCache>
            </c:strRef>
          </c:tx>
          <c:spPr>
            <a:solidFill>
              <a:srgbClr val="FF0000"/>
            </a:solidFill>
            <a:ln>
              <a:noFill/>
            </a:ln>
          </c:spPr>
          <c:invertIfNegative val="0"/>
          <c:dLbls>
            <c:txPr>
              <a:bodyPr/>
              <a:lstStyle/>
              <a:p>
                <a:pPr>
                  <a:defRPr sz="1100" b="1">
                    <a:solidFill>
                      <a:schemeClr val="bg1"/>
                    </a:solidFill>
                  </a:defRPr>
                </a:pPr>
                <a:endParaRPr lang="nb-NO"/>
              </a:p>
            </c:txPr>
            <c:showLegendKey val="0"/>
            <c:showVal val="1"/>
            <c:showCatName val="0"/>
            <c:showSerName val="0"/>
            <c:showPercent val="0"/>
            <c:showBubbleSize val="0"/>
            <c:showLeaderLines val="0"/>
          </c:dLbls>
          <c:cat>
            <c:strRef>
              <c:f>'Ark1'!$A$2:$A$21</c:f>
              <c:strCache>
                <c:ptCount val="20"/>
                <c:pt idx="0">
                  <c:v>Total</c:v>
                </c:pt>
                <c:pt idx="2">
                  <c:v>SiT</c:v>
                </c:pt>
                <c:pt idx="3">
                  <c:v>SiÅs</c:v>
                </c:pt>
                <c:pt idx="4">
                  <c:v>SiO</c:v>
                </c:pt>
                <c:pt idx="5">
                  <c:v>SiB</c:v>
                </c:pt>
                <c:pt idx="6">
                  <c:v>SiH</c:v>
                </c:pt>
                <c:pt idx="7">
                  <c:v>SSH</c:v>
                </c:pt>
                <c:pt idx="8">
                  <c:v>samskipnaden</c:v>
                </c:pt>
                <c:pt idx="9">
                  <c:v>SiNoT</c:v>
                </c:pt>
                <c:pt idx="10">
                  <c:v>SISOF</c:v>
                </c:pt>
                <c:pt idx="11">
                  <c:v>SiHa</c:v>
                </c:pt>
                <c:pt idx="13">
                  <c:v>NTNU</c:v>
                </c:pt>
                <c:pt idx="14">
                  <c:v>UiO</c:v>
                </c:pt>
                <c:pt idx="15">
                  <c:v>HiST</c:v>
                </c:pt>
                <c:pt idx="16">
                  <c:v>Rest SiT</c:v>
                </c:pt>
                <c:pt idx="17">
                  <c:v>UiB</c:v>
                </c:pt>
                <c:pt idx="18">
                  <c:v>Rest SiB</c:v>
                </c:pt>
                <c:pt idx="19">
                  <c:v>HiOA</c:v>
                </c:pt>
              </c:strCache>
            </c:strRef>
          </c:cat>
          <c:val>
            <c:numRef>
              <c:f>'Ark1'!$B$2:$B$21</c:f>
              <c:numCache>
                <c:formatCode>General</c:formatCode>
                <c:ptCount val="20"/>
                <c:pt idx="0" formatCode="0">
                  <c:v>17.66</c:v>
                </c:pt>
                <c:pt idx="2" formatCode="0">
                  <c:v>12.92</c:v>
                </c:pt>
                <c:pt idx="3" formatCode="0">
                  <c:v>15.55</c:v>
                </c:pt>
                <c:pt idx="4" formatCode="0">
                  <c:v>18.329999999999998</c:v>
                </c:pt>
                <c:pt idx="5" formatCode="0">
                  <c:v>16.670000000000002</c:v>
                </c:pt>
                <c:pt idx="6" formatCode="0">
                  <c:v>24.12</c:v>
                </c:pt>
                <c:pt idx="7" formatCode="0">
                  <c:v>22.67</c:v>
                </c:pt>
                <c:pt idx="8" formatCode="0">
                  <c:v>20.77</c:v>
                </c:pt>
                <c:pt idx="9" formatCode="0">
                  <c:v>27.23</c:v>
                </c:pt>
                <c:pt idx="10" formatCode="0">
                  <c:v>25.73</c:v>
                </c:pt>
                <c:pt idx="11" formatCode="0">
                  <c:v>32.57</c:v>
                </c:pt>
                <c:pt idx="13" formatCode="0">
                  <c:v>11.72</c:v>
                </c:pt>
                <c:pt idx="14" formatCode="0">
                  <c:v>16.13</c:v>
                </c:pt>
                <c:pt idx="15" formatCode="0">
                  <c:v>15.07</c:v>
                </c:pt>
                <c:pt idx="16" formatCode="0">
                  <c:v>17.940000000000001</c:v>
                </c:pt>
                <c:pt idx="17" formatCode="0">
                  <c:v>15.76</c:v>
                </c:pt>
                <c:pt idx="18" formatCode="0">
                  <c:v>15.44</c:v>
                </c:pt>
                <c:pt idx="19" formatCode="0">
                  <c:v>19.739999999999998</c:v>
                </c:pt>
              </c:numCache>
            </c:numRef>
          </c:val>
        </c:ser>
        <c:ser>
          <c:idx val="1"/>
          <c:order val="1"/>
          <c:tx>
            <c:strRef>
              <c:f>'Ark1'!$C$1</c:f>
              <c:strCache>
                <c:ptCount val="1"/>
                <c:pt idx="0">
                  <c:v>Ja, av og til</c:v>
                </c:pt>
              </c:strCache>
            </c:strRef>
          </c:tx>
          <c:spPr>
            <a:solidFill>
              <a:srgbClr val="FFC000"/>
            </a:solidFill>
            <a:ln>
              <a:noFill/>
            </a:ln>
          </c:spPr>
          <c:invertIfNegative val="0"/>
          <c:dLbls>
            <c:txPr>
              <a:bodyPr/>
              <a:lstStyle/>
              <a:p>
                <a:pPr>
                  <a:defRPr sz="1100" b="1">
                    <a:solidFill>
                      <a:schemeClr val="tx1"/>
                    </a:solidFill>
                  </a:defRPr>
                </a:pPr>
                <a:endParaRPr lang="nb-NO"/>
              </a:p>
            </c:txPr>
            <c:showLegendKey val="0"/>
            <c:showVal val="1"/>
            <c:showCatName val="0"/>
            <c:showSerName val="0"/>
            <c:showPercent val="0"/>
            <c:showBubbleSize val="0"/>
            <c:showLeaderLines val="0"/>
          </c:dLbls>
          <c:cat>
            <c:strRef>
              <c:f>'Ark1'!$A$2:$A$21</c:f>
              <c:strCache>
                <c:ptCount val="20"/>
                <c:pt idx="0">
                  <c:v>Total</c:v>
                </c:pt>
                <c:pt idx="2">
                  <c:v>SiT</c:v>
                </c:pt>
                <c:pt idx="3">
                  <c:v>SiÅs</c:v>
                </c:pt>
                <c:pt idx="4">
                  <c:v>SiO</c:v>
                </c:pt>
                <c:pt idx="5">
                  <c:v>SiB</c:v>
                </c:pt>
                <c:pt idx="6">
                  <c:v>SiH</c:v>
                </c:pt>
                <c:pt idx="7">
                  <c:v>SSH</c:v>
                </c:pt>
                <c:pt idx="8">
                  <c:v>samskipnaden</c:v>
                </c:pt>
                <c:pt idx="9">
                  <c:v>SiNoT</c:v>
                </c:pt>
                <c:pt idx="10">
                  <c:v>SISOF</c:v>
                </c:pt>
                <c:pt idx="11">
                  <c:v>SiHa</c:v>
                </c:pt>
                <c:pt idx="13">
                  <c:v>NTNU</c:v>
                </c:pt>
                <c:pt idx="14">
                  <c:v>UiO</c:v>
                </c:pt>
                <c:pt idx="15">
                  <c:v>HiST</c:v>
                </c:pt>
                <c:pt idx="16">
                  <c:v>Rest SiT</c:v>
                </c:pt>
                <c:pt idx="17">
                  <c:v>UiB</c:v>
                </c:pt>
                <c:pt idx="18">
                  <c:v>Rest SiB</c:v>
                </c:pt>
                <c:pt idx="19">
                  <c:v>HiOA</c:v>
                </c:pt>
              </c:strCache>
            </c:strRef>
          </c:cat>
          <c:val>
            <c:numRef>
              <c:f>'Ark1'!$C$2:$C$21</c:f>
              <c:numCache>
                <c:formatCode>General</c:formatCode>
                <c:ptCount val="20"/>
                <c:pt idx="0" formatCode="0">
                  <c:v>7.21</c:v>
                </c:pt>
                <c:pt idx="2" formatCode="0">
                  <c:v>6.53</c:v>
                </c:pt>
                <c:pt idx="3" formatCode="0">
                  <c:v>7.48</c:v>
                </c:pt>
                <c:pt idx="4" formatCode="0">
                  <c:v>7.06</c:v>
                </c:pt>
                <c:pt idx="5" formatCode="0">
                  <c:v>8.1199999999999992</c:v>
                </c:pt>
                <c:pt idx="6" formatCode="0">
                  <c:v>6.26</c:v>
                </c:pt>
                <c:pt idx="7" formatCode="0">
                  <c:v>7.2</c:v>
                </c:pt>
                <c:pt idx="8" formatCode="0">
                  <c:v>6.85</c:v>
                </c:pt>
                <c:pt idx="9" formatCode="0">
                  <c:v>6.62</c:v>
                </c:pt>
                <c:pt idx="10" formatCode="0">
                  <c:v>10.56</c:v>
                </c:pt>
                <c:pt idx="11" formatCode="0">
                  <c:v>9.59</c:v>
                </c:pt>
                <c:pt idx="13" formatCode="0">
                  <c:v>6.28</c:v>
                </c:pt>
                <c:pt idx="14" formatCode="0">
                  <c:v>6.6</c:v>
                </c:pt>
                <c:pt idx="15" formatCode="0">
                  <c:v>8.16</c:v>
                </c:pt>
                <c:pt idx="16" formatCode="0">
                  <c:v>4.37</c:v>
                </c:pt>
                <c:pt idx="17" formatCode="0">
                  <c:v>8.09</c:v>
                </c:pt>
                <c:pt idx="18" formatCode="0">
                  <c:v>7.78</c:v>
                </c:pt>
                <c:pt idx="19" formatCode="0">
                  <c:v>6.6</c:v>
                </c:pt>
              </c:numCache>
            </c:numRef>
          </c:val>
        </c:ser>
        <c:ser>
          <c:idx val="2"/>
          <c:order val="2"/>
          <c:tx>
            <c:strRef>
              <c:f>'Ark1'!$D$1</c:f>
              <c:strCache>
                <c:ptCount val="1"/>
                <c:pt idx="0">
                  <c:v>Nei, har sluttet</c:v>
                </c:pt>
              </c:strCache>
            </c:strRef>
          </c:tx>
          <c:spPr>
            <a:solidFill>
              <a:srgbClr val="90DA46"/>
            </a:solidFill>
            <a:ln>
              <a:noFill/>
            </a:ln>
          </c:spPr>
          <c:invertIfNegative val="0"/>
          <c:dLbls>
            <c:txPr>
              <a:bodyPr/>
              <a:lstStyle/>
              <a:p>
                <a:pPr>
                  <a:defRPr sz="1100" b="1">
                    <a:solidFill>
                      <a:schemeClr val="bg1"/>
                    </a:solidFill>
                  </a:defRPr>
                </a:pPr>
                <a:endParaRPr lang="nb-NO"/>
              </a:p>
            </c:txPr>
            <c:showLegendKey val="0"/>
            <c:showVal val="1"/>
            <c:showCatName val="0"/>
            <c:showSerName val="0"/>
            <c:showPercent val="0"/>
            <c:showBubbleSize val="0"/>
            <c:showLeaderLines val="0"/>
          </c:dLbls>
          <c:cat>
            <c:strRef>
              <c:f>'Ark1'!$A$2:$A$21</c:f>
              <c:strCache>
                <c:ptCount val="20"/>
                <c:pt idx="0">
                  <c:v>Total</c:v>
                </c:pt>
                <c:pt idx="2">
                  <c:v>SiT</c:v>
                </c:pt>
                <c:pt idx="3">
                  <c:v>SiÅs</c:v>
                </c:pt>
                <c:pt idx="4">
                  <c:v>SiO</c:v>
                </c:pt>
                <c:pt idx="5">
                  <c:v>SiB</c:v>
                </c:pt>
                <c:pt idx="6">
                  <c:v>SiH</c:v>
                </c:pt>
                <c:pt idx="7">
                  <c:v>SSH</c:v>
                </c:pt>
                <c:pt idx="8">
                  <c:v>samskipnaden</c:v>
                </c:pt>
                <c:pt idx="9">
                  <c:v>SiNoT</c:v>
                </c:pt>
                <c:pt idx="10">
                  <c:v>SISOF</c:v>
                </c:pt>
                <c:pt idx="11">
                  <c:v>SiHa</c:v>
                </c:pt>
                <c:pt idx="13">
                  <c:v>NTNU</c:v>
                </c:pt>
                <c:pt idx="14">
                  <c:v>UiO</c:v>
                </c:pt>
                <c:pt idx="15">
                  <c:v>HiST</c:v>
                </c:pt>
                <c:pt idx="16">
                  <c:v>Rest SiT</c:v>
                </c:pt>
                <c:pt idx="17">
                  <c:v>UiB</c:v>
                </c:pt>
                <c:pt idx="18">
                  <c:v>Rest SiB</c:v>
                </c:pt>
                <c:pt idx="19">
                  <c:v>HiOA</c:v>
                </c:pt>
              </c:strCache>
            </c:strRef>
          </c:cat>
          <c:val>
            <c:numRef>
              <c:f>'Ark1'!$D$2:$D$21</c:f>
              <c:numCache>
                <c:formatCode>General</c:formatCode>
                <c:ptCount val="20"/>
                <c:pt idx="0" formatCode="0">
                  <c:v>7.33</c:v>
                </c:pt>
                <c:pt idx="2" formatCode="0">
                  <c:v>7</c:v>
                </c:pt>
                <c:pt idx="3" formatCode="0">
                  <c:v>6.5</c:v>
                </c:pt>
                <c:pt idx="4" formatCode="0">
                  <c:v>7.03</c:v>
                </c:pt>
                <c:pt idx="5" formatCode="0">
                  <c:v>7.74</c:v>
                </c:pt>
                <c:pt idx="6" formatCode="0">
                  <c:v>5.24</c:v>
                </c:pt>
                <c:pt idx="7" formatCode="0">
                  <c:v>6.26</c:v>
                </c:pt>
                <c:pt idx="8" formatCode="0">
                  <c:v>9.49</c:v>
                </c:pt>
                <c:pt idx="9" formatCode="0">
                  <c:v>6.97</c:v>
                </c:pt>
                <c:pt idx="10" formatCode="0">
                  <c:v>10.09</c:v>
                </c:pt>
                <c:pt idx="11" formatCode="0">
                  <c:v>10.23</c:v>
                </c:pt>
                <c:pt idx="13" formatCode="0">
                  <c:v>6.97</c:v>
                </c:pt>
                <c:pt idx="14" formatCode="0">
                  <c:v>6.08</c:v>
                </c:pt>
                <c:pt idx="15" formatCode="0">
                  <c:v>6.76</c:v>
                </c:pt>
                <c:pt idx="16" formatCode="0">
                  <c:v>7.91</c:v>
                </c:pt>
                <c:pt idx="17" formatCode="0">
                  <c:v>6.98</c:v>
                </c:pt>
                <c:pt idx="18" formatCode="0">
                  <c:v>8.27</c:v>
                </c:pt>
                <c:pt idx="19" formatCode="0">
                  <c:v>7.26</c:v>
                </c:pt>
              </c:numCache>
            </c:numRef>
          </c:val>
        </c:ser>
        <c:ser>
          <c:idx val="3"/>
          <c:order val="3"/>
          <c:tx>
            <c:strRef>
              <c:f>'Ark1'!$E$1</c:f>
              <c:strCache>
                <c:ptCount val="1"/>
                <c:pt idx="0">
                  <c:v>Nei</c:v>
                </c:pt>
              </c:strCache>
            </c:strRef>
          </c:tx>
          <c:spPr>
            <a:solidFill>
              <a:srgbClr val="00B050"/>
            </a:solidFill>
          </c:spPr>
          <c:invertIfNegative val="0"/>
          <c:dLbls>
            <c:txPr>
              <a:bodyPr/>
              <a:lstStyle/>
              <a:p>
                <a:pPr>
                  <a:defRPr sz="1100" b="1">
                    <a:solidFill>
                      <a:schemeClr val="bg1"/>
                    </a:solidFill>
                  </a:defRPr>
                </a:pPr>
                <a:endParaRPr lang="nb-NO"/>
              </a:p>
            </c:txPr>
            <c:showLegendKey val="0"/>
            <c:showVal val="1"/>
            <c:showCatName val="0"/>
            <c:showSerName val="0"/>
            <c:showPercent val="0"/>
            <c:showBubbleSize val="0"/>
            <c:showLeaderLines val="0"/>
          </c:dLbls>
          <c:cat>
            <c:strRef>
              <c:f>'Ark1'!$A$2:$A$21</c:f>
              <c:strCache>
                <c:ptCount val="20"/>
                <c:pt idx="0">
                  <c:v>Total</c:v>
                </c:pt>
                <c:pt idx="2">
                  <c:v>SiT</c:v>
                </c:pt>
                <c:pt idx="3">
                  <c:v>SiÅs</c:v>
                </c:pt>
                <c:pt idx="4">
                  <c:v>SiO</c:v>
                </c:pt>
                <c:pt idx="5">
                  <c:v>SiB</c:v>
                </c:pt>
                <c:pt idx="6">
                  <c:v>SiH</c:v>
                </c:pt>
                <c:pt idx="7">
                  <c:v>SSH</c:v>
                </c:pt>
                <c:pt idx="8">
                  <c:v>samskipnaden</c:v>
                </c:pt>
                <c:pt idx="9">
                  <c:v>SiNoT</c:v>
                </c:pt>
                <c:pt idx="10">
                  <c:v>SISOF</c:v>
                </c:pt>
                <c:pt idx="11">
                  <c:v>SiHa</c:v>
                </c:pt>
                <c:pt idx="13">
                  <c:v>NTNU</c:v>
                </c:pt>
                <c:pt idx="14">
                  <c:v>UiO</c:v>
                </c:pt>
                <c:pt idx="15">
                  <c:v>HiST</c:v>
                </c:pt>
                <c:pt idx="16">
                  <c:v>Rest SiT</c:v>
                </c:pt>
                <c:pt idx="17">
                  <c:v>UiB</c:v>
                </c:pt>
                <c:pt idx="18">
                  <c:v>Rest SiB</c:v>
                </c:pt>
                <c:pt idx="19">
                  <c:v>HiOA</c:v>
                </c:pt>
              </c:strCache>
            </c:strRef>
          </c:cat>
          <c:val>
            <c:numRef>
              <c:f>'Ark1'!$E$2:$E$21</c:f>
              <c:numCache>
                <c:formatCode>General</c:formatCode>
                <c:ptCount val="20"/>
                <c:pt idx="0" formatCode="0">
                  <c:v>67.8</c:v>
                </c:pt>
                <c:pt idx="2" formatCode="0">
                  <c:v>73.55</c:v>
                </c:pt>
                <c:pt idx="3" formatCode="0">
                  <c:v>70.47</c:v>
                </c:pt>
                <c:pt idx="4" formatCode="0">
                  <c:v>67.58</c:v>
                </c:pt>
                <c:pt idx="5" formatCode="0">
                  <c:v>67.47</c:v>
                </c:pt>
                <c:pt idx="6" formatCode="0">
                  <c:v>64.39</c:v>
                </c:pt>
                <c:pt idx="7" formatCode="0">
                  <c:v>63.87</c:v>
                </c:pt>
                <c:pt idx="8" formatCode="0">
                  <c:v>62.89</c:v>
                </c:pt>
                <c:pt idx="9" formatCode="0">
                  <c:v>59.18</c:v>
                </c:pt>
                <c:pt idx="10" formatCode="0">
                  <c:v>53.62</c:v>
                </c:pt>
                <c:pt idx="11" formatCode="0">
                  <c:v>47.61</c:v>
                </c:pt>
                <c:pt idx="13" formatCode="0">
                  <c:v>75.03</c:v>
                </c:pt>
                <c:pt idx="14" formatCode="0">
                  <c:v>71.19</c:v>
                </c:pt>
                <c:pt idx="15" formatCode="0">
                  <c:v>70.02</c:v>
                </c:pt>
                <c:pt idx="16" formatCode="0">
                  <c:v>69.78</c:v>
                </c:pt>
                <c:pt idx="17" formatCode="0">
                  <c:v>69.17</c:v>
                </c:pt>
                <c:pt idx="18" formatCode="0">
                  <c:v>68.5</c:v>
                </c:pt>
                <c:pt idx="19" formatCode="0">
                  <c:v>66.400000000000006</c:v>
                </c:pt>
              </c:numCache>
            </c:numRef>
          </c:val>
        </c:ser>
        <c:dLbls>
          <c:showLegendKey val="0"/>
          <c:showVal val="0"/>
          <c:showCatName val="0"/>
          <c:showSerName val="0"/>
          <c:showPercent val="0"/>
          <c:showBubbleSize val="0"/>
        </c:dLbls>
        <c:gapWidth val="30"/>
        <c:overlap val="100"/>
        <c:axId val="92033408"/>
        <c:axId val="92034944"/>
      </c:barChart>
      <c:catAx>
        <c:axId val="92033408"/>
        <c:scaling>
          <c:orientation val="maxMin"/>
        </c:scaling>
        <c:delete val="0"/>
        <c:axPos val="l"/>
        <c:majorTickMark val="out"/>
        <c:minorTickMark val="none"/>
        <c:tickLblPos val="nextTo"/>
        <c:txPr>
          <a:bodyPr/>
          <a:lstStyle/>
          <a:p>
            <a:pPr>
              <a:defRPr sz="1200"/>
            </a:pPr>
            <a:endParaRPr lang="nb-NO"/>
          </a:p>
        </c:txPr>
        <c:crossAx val="92034944"/>
        <c:crosses val="autoZero"/>
        <c:auto val="1"/>
        <c:lblAlgn val="ctr"/>
        <c:lblOffset val="100"/>
        <c:noMultiLvlLbl val="0"/>
      </c:catAx>
      <c:valAx>
        <c:axId val="92034944"/>
        <c:scaling>
          <c:orientation val="minMax"/>
          <c:max val="100"/>
          <c:min val="0"/>
        </c:scaling>
        <c:delete val="1"/>
        <c:axPos val="t"/>
        <c:majorGridlines>
          <c:spPr>
            <a:ln>
              <a:solidFill>
                <a:schemeClr val="bg1">
                  <a:lumMod val="95000"/>
                </a:schemeClr>
              </a:solidFill>
            </a:ln>
          </c:spPr>
        </c:majorGridlines>
        <c:numFmt formatCode="0" sourceLinked="1"/>
        <c:majorTickMark val="out"/>
        <c:minorTickMark val="none"/>
        <c:tickLblPos val="none"/>
        <c:crossAx val="92033408"/>
        <c:crosses val="autoZero"/>
        <c:crossBetween val="between"/>
      </c:valAx>
    </c:plotArea>
    <c:legend>
      <c:legendPos val="r"/>
      <c:layout>
        <c:manualLayout>
          <c:xMode val="edge"/>
          <c:yMode val="edge"/>
          <c:x val="7.3754431325812289E-2"/>
          <c:y val="0.91001795344863945"/>
          <c:w val="0.92624556867418772"/>
          <c:h val="8.9982046551360495E-2"/>
        </c:manualLayout>
      </c:layout>
      <c:overlay val="0"/>
      <c:txPr>
        <a:bodyPr/>
        <a:lstStyle/>
        <a:p>
          <a:pPr>
            <a:defRPr sz="12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852247375328083"/>
          <c:y val="3.437500000000001E-2"/>
          <c:w val="0.85282853383263224"/>
          <c:h val="0.87944990239179777"/>
        </c:manualLayout>
      </c:layout>
      <c:barChart>
        <c:barDir val="bar"/>
        <c:grouping val="stacked"/>
        <c:varyColors val="0"/>
        <c:ser>
          <c:idx val="0"/>
          <c:order val="0"/>
          <c:tx>
            <c:strRef>
              <c:f>'Ark1'!$B$1</c:f>
              <c:strCache>
                <c:ptCount val="1"/>
                <c:pt idx="0">
                  <c:v>Aldri</c:v>
                </c:pt>
              </c:strCache>
            </c:strRef>
          </c:tx>
          <c:spPr>
            <a:solidFill>
              <a:srgbClr val="92D050"/>
            </a:solidFill>
            <a:ln>
              <a:noFill/>
            </a:ln>
          </c:spPr>
          <c:invertIfNegative val="0"/>
          <c:dLbls>
            <c:txPr>
              <a:bodyPr/>
              <a:lstStyle/>
              <a:p>
                <a:pPr>
                  <a:defRPr sz="1100" b="1">
                    <a:solidFill>
                      <a:schemeClr val="bg1"/>
                    </a:solidFill>
                  </a:defRPr>
                </a:pPr>
                <a:endParaRPr lang="nb-NO"/>
              </a:p>
            </c:txPr>
            <c:showLegendKey val="0"/>
            <c:showVal val="1"/>
            <c:showCatName val="0"/>
            <c:showSerName val="0"/>
            <c:showPercent val="0"/>
            <c:showBubbleSize val="0"/>
            <c:showLeaderLines val="0"/>
          </c:dLbls>
          <c:cat>
            <c:strRef>
              <c:f>'Ark1'!$A$2:$A$26</c:f>
              <c:strCache>
                <c:ptCount val="25"/>
                <c:pt idx="0">
                  <c:v>Total</c:v>
                </c:pt>
                <c:pt idx="2">
                  <c:v>Mann</c:v>
                </c:pt>
                <c:pt idx="3">
                  <c:v>Kvinne</c:v>
                </c:pt>
                <c:pt idx="5">
                  <c:v>SiB</c:v>
                </c:pt>
                <c:pt idx="6">
                  <c:v>SiÅs</c:v>
                </c:pt>
                <c:pt idx="7">
                  <c:v>SiT</c:v>
                </c:pt>
                <c:pt idx="8">
                  <c:v>SiO</c:v>
                </c:pt>
                <c:pt idx="9">
                  <c:v>samskipnaden</c:v>
                </c:pt>
                <c:pt idx="10">
                  <c:v>SiHa</c:v>
                </c:pt>
                <c:pt idx="11">
                  <c:v>SISOF</c:v>
                </c:pt>
                <c:pt idx="12">
                  <c:v>SiH</c:v>
                </c:pt>
                <c:pt idx="13">
                  <c:v>SiNoT</c:v>
                </c:pt>
                <c:pt idx="14">
                  <c:v>SSH</c:v>
                </c:pt>
                <c:pt idx="16">
                  <c:v>Rest SiB</c:v>
                </c:pt>
                <c:pt idx="17">
                  <c:v>NTNU</c:v>
                </c:pt>
                <c:pt idx="18">
                  <c:v>UiO</c:v>
                </c:pt>
                <c:pt idx="19">
                  <c:v>UiB</c:v>
                </c:pt>
                <c:pt idx="20">
                  <c:v>Rest SiT</c:v>
                </c:pt>
                <c:pt idx="21">
                  <c:v>Rest SiO</c:v>
                </c:pt>
                <c:pt idx="22">
                  <c:v>HiOA</c:v>
                </c:pt>
                <c:pt idx="23">
                  <c:v>HiB</c:v>
                </c:pt>
                <c:pt idx="24">
                  <c:v>HiST</c:v>
                </c:pt>
              </c:strCache>
            </c:strRef>
          </c:cat>
          <c:val>
            <c:numRef>
              <c:f>'Ark1'!$B$2:$B$26</c:f>
              <c:numCache>
                <c:formatCode>General</c:formatCode>
                <c:ptCount val="25"/>
                <c:pt idx="0" formatCode="0">
                  <c:v>7.53</c:v>
                </c:pt>
                <c:pt idx="2" formatCode="0">
                  <c:v>7.55</c:v>
                </c:pt>
                <c:pt idx="3" formatCode="0">
                  <c:v>7.51</c:v>
                </c:pt>
                <c:pt idx="5" formatCode="0">
                  <c:v>5.87</c:v>
                </c:pt>
                <c:pt idx="6" formatCode="0">
                  <c:v>8.64</c:v>
                </c:pt>
                <c:pt idx="7" formatCode="0">
                  <c:v>5.28</c:v>
                </c:pt>
                <c:pt idx="8" formatCode="0">
                  <c:v>9.76</c:v>
                </c:pt>
                <c:pt idx="9" formatCode="0">
                  <c:v>7.53</c:v>
                </c:pt>
                <c:pt idx="10" formatCode="0">
                  <c:v>9.15</c:v>
                </c:pt>
                <c:pt idx="11" formatCode="0">
                  <c:v>4.3099999999999996</c:v>
                </c:pt>
                <c:pt idx="12" formatCode="0">
                  <c:v>7.94</c:v>
                </c:pt>
                <c:pt idx="13" formatCode="0">
                  <c:v>6.26</c:v>
                </c:pt>
                <c:pt idx="14" formatCode="0">
                  <c:v>8.25</c:v>
                </c:pt>
                <c:pt idx="16" formatCode="0">
                  <c:v>7.9</c:v>
                </c:pt>
                <c:pt idx="17" formatCode="0">
                  <c:v>5.4</c:v>
                </c:pt>
                <c:pt idx="18" formatCode="0">
                  <c:v>9.1199999999999992</c:v>
                </c:pt>
                <c:pt idx="19" formatCode="0">
                  <c:v>5.44</c:v>
                </c:pt>
                <c:pt idx="20" formatCode="0">
                  <c:v>4.46</c:v>
                </c:pt>
                <c:pt idx="21" formatCode="0">
                  <c:v>7.76</c:v>
                </c:pt>
                <c:pt idx="22" formatCode="0">
                  <c:v>12.56</c:v>
                </c:pt>
                <c:pt idx="23" formatCode="0">
                  <c:v>5.1100000000000003</c:v>
                </c:pt>
                <c:pt idx="24" formatCode="0">
                  <c:v>5.17</c:v>
                </c:pt>
              </c:numCache>
            </c:numRef>
          </c:val>
        </c:ser>
        <c:ser>
          <c:idx val="1"/>
          <c:order val="1"/>
          <c:tx>
            <c:strRef>
              <c:f>'Ark1'!$C$1</c:f>
              <c:strCache>
                <c:ptCount val="1"/>
                <c:pt idx="0">
                  <c:v>Månedlig/sjeldnere</c:v>
                </c:pt>
              </c:strCache>
            </c:strRef>
          </c:tx>
          <c:spPr>
            <a:solidFill>
              <a:schemeClr val="accent3">
                <a:lumMod val="60000"/>
                <a:lumOff val="40000"/>
              </a:schemeClr>
            </a:solidFill>
            <a:ln>
              <a:noFill/>
            </a:ln>
          </c:spPr>
          <c:invertIfNegative val="0"/>
          <c:dLbls>
            <c:txPr>
              <a:bodyPr/>
              <a:lstStyle/>
              <a:p>
                <a:pPr>
                  <a:defRPr sz="1100" b="1">
                    <a:solidFill>
                      <a:schemeClr val="tx1"/>
                    </a:solidFill>
                  </a:defRPr>
                </a:pPr>
                <a:endParaRPr lang="nb-NO"/>
              </a:p>
            </c:txPr>
            <c:showLegendKey val="0"/>
            <c:showVal val="1"/>
            <c:showCatName val="0"/>
            <c:showSerName val="0"/>
            <c:showPercent val="0"/>
            <c:showBubbleSize val="0"/>
            <c:showLeaderLines val="0"/>
          </c:dLbls>
          <c:cat>
            <c:strRef>
              <c:f>'Ark1'!$A$2:$A$26</c:f>
              <c:strCache>
                <c:ptCount val="25"/>
                <c:pt idx="0">
                  <c:v>Total</c:v>
                </c:pt>
                <c:pt idx="2">
                  <c:v>Mann</c:v>
                </c:pt>
                <c:pt idx="3">
                  <c:v>Kvinne</c:v>
                </c:pt>
                <c:pt idx="5">
                  <c:v>SiB</c:v>
                </c:pt>
                <c:pt idx="6">
                  <c:v>SiÅs</c:v>
                </c:pt>
                <c:pt idx="7">
                  <c:v>SiT</c:v>
                </c:pt>
                <c:pt idx="8">
                  <c:v>SiO</c:v>
                </c:pt>
                <c:pt idx="9">
                  <c:v>samskipnaden</c:v>
                </c:pt>
                <c:pt idx="10">
                  <c:v>SiHa</c:v>
                </c:pt>
                <c:pt idx="11">
                  <c:v>SISOF</c:v>
                </c:pt>
                <c:pt idx="12">
                  <c:v>SiH</c:v>
                </c:pt>
                <c:pt idx="13">
                  <c:v>SiNoT</c:v>
                </c:pt>
                <c:pt idx="14">
                  <c:v>SSH</c:v>
                </c:pt>
                <c:pt idx="16">
                  <c:v>Rest SiB</c:v>
                </c:pt>
                <c:pt idx="17">
                  <c:v>NTNU</c:v>
                </c:pt>
                <c:pt idx="18">
                  <c:v>UiO</c:v>
                </c:pt>
                <c:pt idx="19">
                  <c:v>UiB</c:v>
                </c:pt>
                <c:pt idx="20">
                  <c:v>Rest SiT</c:v>
                </c:pt>
                <c:pt idx="21">
                  <c:v>Rest SiO</c:v>
                </c:pt>
                <c:pt idx="22">
                  <c:v>HiOA</c:v>
                </c:pt>
                <c:pt idx="23">
                  <c:v>HiB</c:v>
                </c:pt>
                <c:pt idx="24">
                  <c:v>HiST</c:v>
                </c:pt>
              </c:strCache>
            </c:strRef>
          </c:cat>
          <c:val>
            <c:numRef>
              <c:f>'Ark1'!$C$2:$C$26</c:f>
              <c:numCache>
                <c:formatCode>General</c:formatCode>
                <c:ptCount val="25"/>
                <c:pt idx="0" formatCode="0">
                  <c:v>31.5</c:v>
                </c:pt>
                <c:pt idx="2" formatCode="0">
                  <c:v>25.99</c:v>
                </c:pt>
                <c:pt idx="3" formatCode="0">
                  <c:v>35.380000000000003</c:v>
                </c:pt>
                <c:pt idx="5" formatCode="0">
                  <c:v>25.66</c:v>
                </c:pt>
                <c:pt idx="6" formatCode="0">
                  <c:v>25.52</c:v>
                </c:pt>
                <c:pt idx="7" formatCode="0">
                  <c:v>28.09</c:v>
                </c:pt>
                <c:pt idx="8" formatCode="0">
                  <c:v>31.52</c:v>
                </c:pt>
                <c:pt idx="9" formatCode="0">
                  <c:v>39.159999999999997</c:v>
                </c:pt>
                <c:pt idx="10" formatCode="0">
                  <c:v>45.73</c:v>
                </c:pt>
                <c:pt idx="11" formatCode="0">
                  <c:v>39.340000000000003</c:v>
                </c:pt>
                <c:pt idx="12" formatCode="0">
                  <c:v>46.71</c:v>
                </c:pt>
                <c:pt idx="13" formatCode="0">
                  <c:v>49.29</c:v>
                </c:pt>
                <c:pt idx="14" formatCode="0">
                  <c:v>46.36</c:v>
                </c:pt>
                <c:pt idx="16" formatCode="0">
                  <c:v>25.96</c:v>
                </c:pt>
                <c:pt idx="17" formatCode="0">
                  <c:v>21.86</c:v>
                </c:pt>
                <c:pt idx="18" formatCode="0">
                  <c:v>27.85</c:v>
                </c:pt>
                <c:pt idx="19" formatCode="0">
                  <c:v>23.11</c:v>
                </c:pt>
                <c:pt idx="20" formatCode="0">
                  <c:v>42.66</c:v>
                </c:pt>
                <c:pt idx="21" formatCode="0">
                  <c:v>33.119999999999997</c:v>
                </c:pt>
                <c:pt idx="22" formatCode="0">
                  <c:v>36.020000000000003</c:v>
                </c:pt>
                <c:pt idx="23" formatCode="0">
                  <c:v>31.09</c:v>
                </c:pt>
                <c:pt idx="24" formatCode="0">
                  <c:v>43.42</c:v>
                </c:pt>
              </c:numCache>
            </c:numRef>
          </c:val>
        </c:ser>
        <c:ser>
          <c:idx val="2"/>
          <c:order val="2"/>
          <c:tx>
            <c:strRef>
              <c:f>'Ark1'!$D$1</c:f>
              <c:strCache>
                <c:ptCount val="1"/>
                <c:pt idx="0">
                  <c:v>2-4 ganger i måneden</c:v>
                </c:pt>
              </c:strCache>
            </c:strRef>
          </c:tx>
          <c:spPr>
            <a:solidFill>
              <a:schemeClr val="accent1">
                <a:lumMod val="40000"/>
                <a:lumOff val="60000"/>
              </a:schemeClr>
            </a:solidFill>
            <a:ln>
              <a:noFill/>
            </a:ln>
          </c:spPr>
          <c:invertIfNegative val="0"/>
          <c:dLbls>
            <c:txPr>
              <a:bodyPr/>
              <a:lstStyle/>
              <a:p>
                <a:pPr>
                  <a:defRPr sz="1100" b="1">
                    <a:solidFill>
                      <a:schemeClr val="tx1"/>
                    </a:solidFill>
                  </a:defRPr>
                </a:pPr>
                <a:endParaRPr lang="nb-NO"/>
              </a:p>
            </c:txPr>
            <c:showLegendKey val="0"/>
            <c:showVal val="1"/>
            <c:showCatName val="0"/>
            <c:showSerName val="0"/>
            <c:showPercent val="0"/>
            <c:showBubbleSize val="0"/>
            <c:showLeaderLines val="0"/>
          </c:dLbls>
          <c:cat>
            <c:strRef>
              <c:f>'Ark1'!$A$2:$A$26</c:f>
              <c:strCache>
                <c:ptCount val="25"/>
                <c:pt idx="0">
                  <c:v>Total</c:v>
                </c:pt>
                <c:pt idx="2">
                  <c:v>Mann</c:v>
                </c:pt>
                <c:pt idx="3">
                  <c:v>Kvinne</c:v>
                </c:pt>
                <c:pt idx="5">
                  <c:v>SiB</c:v>
                </c:pt>
                <c:pt idx="6">
                  <c:v>SiÅs</c:v>
                </c:pt>
                <c:pt idx="7">
                  <c:v>SiT</c:v>
                </c:pt>
                <c:pt idx="8">
                  <c:v>SiO</c:v>
                </c:pt>
                <c:pt idx="9">
                  <c:v>samskipnaden</c:v>
                </c:pt>
                <c:pt idx="10">
                  <c:v>SiHa</c:v>
                </c:pt>
                <c:pt idx="11">
                  <c:v>SISOF</c:v>
                </c:pt>
                <c:pt idx="12">
                  <c:v>SiH</c:v>
                </c:pt>
                <c:pt idx="13">
                  <c:v>SiNoT</c:v>
                </c:pt>
                <c:pt idx="14">
                  <c:v>SSH</c:v>
                </c:pt>
                <c:pt idx="16">
                  <c:v>Rest SiB</c:v>
                </c:pt>
                <c:pt idx="17">
                  <c:v>NTNU</c:v>
                </c:pt>
                <c:pt idx="18">
                  <c:v>UiO</c:v>
                </c:pt>
                <c:pt idx="19">
                  <c:v>UiB</c:v>
                </c:pt>
                <c:pt idx="20">
                  <c:v>Rest SiT</c:v>
                </c:pt>
                <c:pt idx="21">
                  <c:v>Rest SiO</c:v>
                </c:pt>
                <c:pt idx="22">
                  <c:v>HiOA</c:v>
                </c:pt>
                <c:pt idx="23">
                  <c:v>HiB</c:v>
                </c:pt>
                <c:pt idx="24">
                  <c:v>HiST</c:v>
                </c:pt>
              </c:strCache>
            </c:strRef>
          </c:cat>
          <c:val>
            <c:numRef>
              <c:f>'Ark1'!$D$2:$D$26</c:f>
              <c:numCache>
                <c:formatCode>General</c:formatCode>
                <c:ptCount val="25"/>
                <c:pt idx="0" formatCode="0">
                  <c:v>47.11</c:v>
                </c:pt>
                <c:pt idx="2" formatCode="0">
                  <c:v>48.13</c:v>
                </c:pt>
                <c:pt idx="3" formatCode="0">
                  <c:v>46.4</c:v>
                </c:pt>
                <c:pt idx="5" formatCode="0">
                  <c:v>52.66</c:v>
                </c:pt>
                <c:pt idx="6" formatCode="0">
                  <c:v>50.03</c:v>
                </c:pt>
                <c:pt idx="7" formatCode="0">
                  <c:v>51.04</c:v>
                </c:pt>
                <c:pt idx="8" formatCode="0">
                  <c:v>44.67</c:v>
                </c:pt>
                <c:pt idx="9" formatCode="0">
                  <c:v>42.51</c:v>
                </c:pt>
                <c:pt idx="10" formatCode="0">
                  <c:v>35.58</c:v>
                </c:pt>
                <c:pt idx="11" formatCode="0">
                  <c:v>47.62</c:v>
                </c:pt>
                <c:pt idx="12" formatCode="0">
                  <c:v>37.5</c:v>
                </c:pt>
                <c:pt idx="13" formatCode="0">
                  <c:v>38.020000000000003</c:v>
                </c:pt>
                <c:pt idx="14" formatCode="0">
                  <c:v>39.07</c:v>
                </c:pt>
                <c:pt idx="16" formatCode="0">
                  <c:v>47.29</c:v>
                </c:pt>
                <c:pt idx="17" formatCode="0">
                  <c:v>54.51</c:v>
                </c:pt>
                <c:pt idx="18" formatCode="0">
                  <c:v>45.42</c:v>
                </c:pt>
                <c:pt idx="19" formatCode="0">
                  <c:v>54.06</c:v>
                </c:pt>
                <c:pt idx="20" formatCode="0">
                  <c:v>39.94</c:v>
                </c:pt>
                <c:pt idx="21" formatCode="0">
                  <c:v>47.99</c:v>
                </c:pt>
                <c:pt idx="22" formatCode="0">
                  <c:v>40.549999999999997</c:v>
                </c:pt>
                <c:pt idx="23" formatCode="0">
                  <c:v>54.14</c:v>
                </c:pt>
                <c:pt idx="24" formatCode="0">
                  <c:v>43.56</c:v>
                </c:pt>
              </c:numCache>
            </c:numRef>
          </c:val>
        </c:ser>
        <c:ser>
          <c:idx val="3"/>
          <c:order val="3"/>
          <c:tx>
            <c:strRef>
              <c:f>'Ark1'!$E$1</c:f>
              <c:strCache>
                <c:ptCount val="1"/>
                <c:pt idx="0">
                  <c:v>2-3 ganger i uken</c:v>
                </c:pt>
              </c:strCache>
            </c:strRef>
          </c:tx>
          <c:spPr>
            <a:solidFill>
              <a:schemeClr val="accent4">
                <a:lumMod val="60000"/>
                <a:lumOff val="40000"/>
              </a:schemeClr>
            </a:solidFill>
            <a:ln>
              <a:noFill/>
            </a:ln>
          </c:spPr>
          <c:invertIfNegative val="0"/>
          <c:dLbls>
            <c:txPr>
              <a:bodyPr/>
              <a:lstStyle/>
              <a:p>
                <a:pPr>
                  <a:defRPr sz="1100" b="1">
                    <a:solidFill>
                      <a:schemeClr val="tx1"/>
                    </a:solidFill>
                  </a:defRPr>
                </a:pPr>
                <a:endParaRPr lang="nb-NO"/>
              </a:p>
            </c:txPr>
            <c:showLegendKey val="0"/>
            <c:showVal val="1"/>
            <c:showCatName val="0"/>
            <c:showSerName val="0"/>
            <c:showPercent val="0"/>
            <c:showBubbleSize val="0"/>
            <c:showLeaderLines val="0"/>
          </c:dLbls>
          <c:cat>
            <c:strRef>
              <c:f>'Ark1'!$A$2:$A$26</c:f>
              <c:strCache>
                <c:ptCount val="25"/>
                <c:pt idx="0">
                  <c:v>Total</c:v>
                </c:pt>
                <c:pt idx="2">
                  <c:v>Mann</c:v>
                </c:pt>
                <c:pt idx="3">
                  <c:v>Kvinne</c:v>
                </c:pt>
                <c:pt idx="5">
                  <c:v>SiB</c:v>
                </c:pt>
                <c:pt idx="6">
                  <c:v>SiÅs</c:v>
                </c:pt>
                <c:pt idx="7">
                  <c:v>SiT</c:v>
                </c:pt>
                <c:pt idx="8">
                  <c:v>SiO</c:v>
                </c:pt>
                <c:pt idx="9">
                  <c:v>samskipnaden</c:v>
                </c:pt>
                <c:pt idx="10">
                  <c:v>SiHa</c:v>
                </c:pt>
                <c:pt idx="11">
                  <c:v>SISOF</c:v>
                </c:pt>
                <c:pt idx="12">
                  <c:v>SiH</c:v>
                </c:pt>
                <c:pt idx="13">
                  <c:v>SiNoT</c:v>
                </c:pt>
                <c:pt idx="14">
                  <c:v>SSH</c:v>
                </c:pt>
                <c:pt idx="16">
                  <c:v>Rest SiB</c:v>
                </c:pt>
                <c:pt idx="17">
                  <c:v>NTNU</c:v>
                </c:pt>
                <c:pt idx="18">
                  <c:v>UiO</c:v>
                </c:pt>
                <c:pt idx="19">
                  <c:v>UiB</c:v>
                </c:pt>
                <c:pt idx="20">
                  <c:v>Rest SiT</c:v>
                </c:pt>
                <c:pt idx="21">
                  <c:v>Rest SiO</c:v>
                </c:pt>
                <c:pt idx="22">
                  <c:v>HiOA</c:v>
                </c:pt>
                <c:pt idx="23">
                  <c:v>HiB</c:v>
                </c:pt>
                <c:pt idx="24">
                  <c:v>HiST</c:v>
                </c:pt>
              </c:strCache>
            </c:strRef>
          </c:cat>
          <c:val>
            <c:numRef>
              <c:f>'Ark1'!$E$2:$E$26</c:f>
              <c:numCache>
                <c:formatCode>General</c:formatCode>
                <c:ptCount val="25"/>
                <c:pt idx="0" formatCode="0">
                  <c:v>12.68</c:v>
                </c:pt>
                <c:pt idx="2" formatCode="0">
                  <c:v>16.48</c:v>
                </c:pt>
                <c:pt idx="3" formatCode="0">
                  <c:v>9.99</c:v>
                </c:pt>
                <c:pt idx="5" formatCode="0">
                  <c:v>14.55</c:v>
                </c:pt>
                <c:pt idx="6" formatCode="0">
                  <c:v>14.73</c:v>
                </c:pt>
                <c:pt idx="7" formatCode="0">
                  <c:v>14.55</c:v>
                </c:pt>
                <c:pt idx="8" formatCode="0">
                  <c:v>12.7</c:v>
                </c:pt>
                <c:pt idx="9" formatCode="0">
                  <c:v>9.7100000000000009</c:v>
                </c:pt>
                <c:pt idx="10" formatCode="0">
                  <c:v>9.5399999999999991</c:v>
                </c:pt>
                <c:pt idx="11" formatCode="0">
                  <c:v>8.35</c:v>
                </c:pt>
                <c:pt idx="12" formatCode="0">
                  <c:v>6.29</c:v>
                </c:pt>
                <c:pt idx="13" formatCode="0">
                  <c:v>5.36</c:v>
                </c:pt>
                <c:pt idx="14" formatCode="0">
                  <c:v>5.94</c:v>
                </c:pt>
                <c:pt idx="16" formatCode="0">
                  <c:v>17.45</c:v>
                </c:pt>
                <c:pt idx="17" formatCode="0">
                  <c:v>17.14</c:v>
                </c:pt>
                <c:pt idx="18" formatCode="0">
                  <c:v>15.76</c:v>
                </c:pt>
                <c:pt idx="19" formatCode="0">
                  <c:v>15.93</c:v>
                </c:pt>
                <c:pt idx="20" formatCode="0">
                  <c:v>9.4499999999999993</c:v>
                </c:pt>
                <c:pt idx="21" formatCode="0">
                  <c:v>9.92</c:v>
                </c:pt>
                <c:pt idx="22" formatCode="0">
                  <c:v>10.210000000000001</c:v>
                </c:pt>
                <c:pt idx="23" formatCode="0">
                  <c:v>8.99</c:v>
                </c:pt>
                <c:pt idx="24" formatCode="0">
                  <c:v>7.85</c:v>
                </c:pt>
              </c:numCache>
            </c:numRef>
          </c:val>
        </c:ser>
        <c:ser>
          <c:idx val="4"/>
          <c:order val="4"/>
          <c:tx>
            <c:strRef>
              <c:f>'Ark1'!$F$1</c:f>
              <c:strCache>
                <c:ptCount val="1"/>
                <c:pt idx="0">
                  <c:v>4 ganger i uken/mer</c:v>
                </c:pt>
              </c:strCache>
            </c:strRef>
          </c:tx>
          <c:spPr>
            <a:solidFill>
              <a:schemeClr val="accent2">
                <a:lumMod val="75000"/>
              </a:schemeClr>
            </a:solidFill>
          </c:spPr>
          <c:invertIfNegative val="0"/>
          <c:dLbls>
            <c:txPr>
              <a:bodyPr/>
              <a:lstStyle/>
              <a:p>
                <a:pPr>
                  <a:defRPr sz="1100" b="1">
                    <a:solidFill>
                      <a:schemeClr val="bg1"/>
                    </a:solidFill>
                  </a:defRPr>
                </a:pPr>
                <a:endParaRPr lang="nb-NO"/>
              </a:p>
            </c:txPr>
            <c:showLegendKey val="0"/>
            <c:showVal val="1"/>
            <c:showCatName val="0"/>
            <c:showSerName val="0"/>
            <c:showPercent val="0"/>
            <c:showBubbleSize val="0"/>
            <c:showLeaderLines val="0"/>
          </c:dLbls>
          <c:cat>
            <c:strRef>
              <c:f>'Ark1'!$A$2:$A$26</c:f>
              <c:strCache>
                <c:ptCount val="25"/>
                <c:pt idx="0">
                  <c:v>Total</c:v>
                </c:pt>
                <c:pt idx="2">
                  <c:v>Mann</c:v>
                </c:pt>
                <c:pt idx="3">
                  <c:v>Kvinne</c:v>
                </c:pt>
                <c:pt idx="5">
                  <c:v>SiB</c:v>
                </c:pt>
                <c:pt idx="6">
                  <c:v>SiÅs</c:v>
                </c:pt>
                <c:pt idx="7">
                  <c:v>SiT</c:v>
                </c:pt>
                <c:pt idx="8">
                  <c:v>SiO</c:v>
                </c:pt>
                <c:pt idx="9">
                  <c:v>samskipnaden</c:v>
                </c:pt>
                <c:pt idx="10">
                  <c:v>SiHa</c:v>
                </c:pt>
                <c:pt idx="11">
                  <c:v>SISOF</c:v>
                </c:pt>
                <c:pt idx="12">
                  <c:v>SiH</c:v>
                </c:pt>
                <c:pt idx="13">
                  <c:v>SiNoT</c:v>
                </c:pt>
                <c:pt idx="14">
                  <c:v>SSH</c:v>
                </c:pt>
                <c:pt idx="16">
                  <c:v>Rest SiB</c:v>
                </c:pt>
                <c:pt idx="17">
                  <c:v>NTNU</c:v>
                </c:pt>
                <c:pt idx="18">
                  <c:v>UiO</c:v>
                </c:pt>
                <c:pt idx="19">
                  <c:v>UiB</c:v>
                </c:pt>
                <c:pt idx="20">
                  <c:v>Rest SiT</c:v>
                </c:pt>
                <c:pt idx="21">
                  <c:v>Rest SiO</c:v>
                </c:pt>
                <c:pt idx="22">
                  <c:v>HiOA</c:v>
                </c:pt>
                <c:pt idx="23">
                  <c:v>HiB</c:v>
                </c:pt>
                <c:pt idx="24">
                  <c:v>HiST</c:v>
                </c:pt>
              </c:strCache>
            </c:strRef>
          </c:cat>
          <c:val>
            <c:numRef>
              <c:f>'Ark1'!$F$2:$F$26</c:f>
              <c:numCache>
                <c:formatCode>General</c:formatCode>
                <c:ptCount val="25"/>
                <c:pt idx="0" formatCode="0">
                  <c:v>1.19</c:v>
                </c:pt>
                <c:pt idx="2" formatCode="0">
                  <c:v>1.84</c:v>
                </c:pt>
                <c:pt idx="3" formatCode="0">
                  <c:v>0.72</c:v>
                </c:pt>
                <c:pt idx="5" formatCode="0">
                  <c:v>1.26</c:v>
                </c:pt>
                <c:pt idx="6" formatCode="0">
                  <c:v>1.07</c:v>
                </c:pt>
                <c:pt idx="7" formatCode="0">
                  <c:v>1.05</c:v>
                </c:pt>
                <c:pt idx="8" formatCode="0">
                  <c:v>1.35</c:v>
                </c:pt>
                <c:pt idx="9" formatCode="0">
                  <c:v>1.08</c:v>
                </c:pt>
                <c:pt idx="10" formatCode="0">
                  <c:v>0</c:v>
                </c:pt>
                <c:pt idx="11" formatCode="0">
                  <c:v>0.39</c:v>
                </c:pt>
                <c:pt idx="12" formatCode="0">
                  <c:v>1.56</c:v>
                </c:pt>
                <c:pt idx="13" formatCode="0">
                  <c:v>1.07</c:v>
                </c:pt>
                <c:pt idx="14" formatCode="0">
                  <c:v>0.38</c:v>
                </c:pt>
                <c:pt idx="16" formatCode="0">
                  <c:v>1.41</c:v>
                </c:pt>
                <c:pt idx="17" formatCode="0">
                  <c:v>1.0900000000000001</c:v>
                </c:pt>
                <c:pt idx="18" formatCode="0">
                  <c:v>1.85</c:v>
                </c:pt>
                <c:pt idx="19" formatCode="0">
                  <c:v>1.47</c:v>
                </c:pt>
                <c:pt idx="20" formatCode="0">
                  <c:v>3.49</c:v>
                </c:pt>
                <c:pt idx="21" formatCode="0">
                  <c:v>1.2</c:v>
                </c:pt>
                <c:pt idx="22" formatCode="0">
                  <c:v>0.67</c:v>
                </c:pt>
                <c:pt idx="23" formatCode="0">
                  <c:v>0.66</c:v>
                </c:pt>
                <c:pt idx="24" formatCode="0">
                  <c:v>0</c:v>
                </c:pt>
              </c:numCache>
            </c:numRef>
          </c:val>
        </c:ser>
        <c:dLbls>
          <c:showLegendKey val="0"/>
          <c:showVal val="0"/>
          <c:showCatName val="0"/>
          <c:showSerName val="0"/>
          <c:showPercent val="0"/>
          <c:showBubbleSize val="0"/>
        </c:dLbls>
        <c:gapWidth val="30"/>
        <c:overlap val="100"/>
        <c:axId val="92161152"/>
        <c:axId val="92162688"/>
      </c:barChart>
      <c:catAx>
        <c:axId val="92161152"/>
        <c:scaling>
          <c:orientation val="maxMin"/>
        </c:scaling>
        <c:delete val="0"/>
        <c:axPos val="l"/>
        <c:majorTickMark val="out"/>
        <c:minorTickMark val="none"/>
        <c:tickLblPos val="nextTo"/>
        <c:txPr>
          <a:bodyPr/>
          <a:lstStyle/>
          <a:p>
            <a:pPr>
              <a:defRPr sz="1200"/>
            </a:pPr>
            <a:endParaRPr lang="nb-NO"/>
          </a:p>
        </c:txPr>
        <c:crossAx val="92162688"/>
        <c:crosses val="autoZero"/>
        <c:auto val="1"/>
        <c:lblAlgn val="ctr"/>
        <c:lblOffset val="100"/>
        <c:noMultiLvlLbl val="0"/>
      </c:catAx>
      <c:valAx>
        <c:axId val="92162688"/>
        <c:scaling>
          <c:orientation val="minMax"/>
          <c:max val="100"/>
          <c:min val="0"/>
        </c:scaling>
        <c:delete val="1"/>
        <c:axPos val="t"/>
        <c:majorGridlines/>
        <c:numFmt formatCode="0" sourceLinked="1"/>
        <c:majorTickMark val="out"/>
        <c:minorTickMark val="none"/>
        <c:tickLblPos val="none"/>
        <c:crossAx val="92161152"/>
        <c:crosses val="autoZero"/>
        <c:crossBetween val="between"/>
      </c:valAx>
    </c:plotArea>
    <c:legend>
      <c:legendPos val="r"/>
      <c:layout>
        <c:manualLayout>
          <c:xMode val="edge"/>
          <c:yMode val="edge"/>
          <c:x val="0.11642853175044043"/>
          <c:y val="0.91358936308664118"/>
          <c:w val="0.88357146824955968"/>
          <c:h val="7.2843890361388414E-2"/>
        </c:manualLayout>
      </c:layout>
      <c:overlay val="0"/>
      <c:txPr>
        <a:bodyPr/>
        <a:lstStyle/>
        <a:p>
          <a:pPr>
            <a:defRPr sz="12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852247375328083"/>
          <c:y val="1.4778450542532314E-2"/>
          <c:w val="0.84312013242157602"/>
          <c:h val="0.92025924588625951"/>
        </c:manualLayout>
      </c:layout>
      <c:barChart>
        <c:barDir val="bar"/>
        <c:grouping val="stacked"/>
        <c:varyColors val="0"/>
        <c:ser>
          <c:idx val="0"/>
          <c:order val="0"/>
          <c:tx>
            <c:strRef>
              <c:f>'Ark1'!$B$1</c:f>
              <c:strCache>
                <c:ptCount val="1"/>
                <c:pt idx="0">
                  <c:v>Normal</c:v>
                </c:pt>
              </c:strCache>
            </c:strRef>
          </c:tx>
          <c:spPr>
            <a:solidFill>
              <a:srgbClr val="00B050"/>
            </a:solidFill>
            <a:ln>
              <a:noFill/>
            </a:ln>
          </c:spPr>
          <c:invertIfNegative val="0"/>
          <c:dLbls>
            <c:txPr>
              <a:bodyPr/>
              <a:lstStyle/>
              <a:p>
                <a:pPr>
                  <a:defRPr sz="1100" b="1">
                    <a:solidFill>
                      <a:schemeClr val="bg1"/>
                    </a:solidFill>
                  </a:defRPr>
                </a:pPr>
                <a:endParaRPr lang="nb-NO"/>
              </a:p>
            </c:txPr>
            <c:showLegendKey val="0"/>
            <c:showVal val="1"/>
            <c:showCatName val="0"/>
            <c:showSerName val="0"/>
            <c:showPercent val="0"/>
            <c:showBubbleSize val="0"/>
            <c:showLeaderLines val="0"/>
          </c:dLbls>
          <c:cat>
            <c:strRef>
              <c:f>'Ark1'!$A$2:$A$26</c:f>
              <c:strCache>
                <c:ptCount val="25"/>
                <c:pt idx="0">
                  <c:v>Total</c:v>
                </c:pt>
                <c:pt idx="2">
                  <c:v>Mann</c:v>
                </c:pt>
                <c:pt idx="3">
                  <c:v>Kvinne</c:v>
                </c:pt>
                <c:pt idx="5">
                  <c:v>SISOF</c:v>
                </c:pt>
                <c:pt idx="6">
                  <c:v>SiB</c:v>
                </c:pt>
                <c:pt idx="7">
                  <c:v>SiT</c:v>
                </c:pt>
                <c:pt idx="8">
                  <c:v>SiÅs</c:v>
                </c:pt>
                <c:pt idx="9">
                  <c:v>SSH</c:v>
                </c:pt>
                <c:pt idx="10">
                  <c:v>SiO</c:v>
                </c:pt>
                <c:pt idx="11">
                  <c:v>samskipnaden</c:v>
                </c:pt>
                <c:pt idx="12">
                  <c:v>SiNoT</c:v>
                </c:pt>
                <c:pt idx="13">
                  <c:v>SiHa</c:v>
                </c:pt>
                <c:pt idx="14">
                  <c:v>SiH</c:v>
                </c:pt>
                <c:pt idx="16">
                  <c:v>Rest SiT</c:v>
                </c:pt>
                <c:pt idx="17">
                  <c:v>Rest SiB</c:v>
                </c:pt>
                <c:pt idx="18">
                  <c:v>HiB</c:v>
                </c:pt>
                <c:pt idx="19">
                  <c:v>NTNU</c:v>
                </c:pt>
                <c:pt idx="20">
                  <c:v>UiB</c:v>
                </c:pt>
                <c:pt idx="21">
                  <c:v>Rest SiO</c:v>
                </c:pt>
                <c:pt idx="22">
                  <c:v>HiST</c:v>
                </c:pt>
                <c:pt idx="23">
                  <c:v>UiO</c:v>
                </c:pt>
                <c:pt idx="24">
                  <c:v>HiOA</c:v>
                </c:pt>
              </c:strCache>
            </c:strRef>
          </c:cat>
          <c:val>
            <c:numRef>
              <c:f>'Ark1'!$B$2:$B$26</c:f>
              <c:numCache>
                <c:formatCode>General</c:formatCode>
                <c:ptCount val="25"/>
                <c:pt idx="0" formatCode="0">
                  <c:v>57.6</c:v>
                </c:pt>
                <c:pt idx="2" formatCode="0">
                  <c:v>49.3</c:v>
                </c:pt>
                <c:pt idx="3" formatCode="0">
                  <c:v>63.4</c:v>
                </c:pt>
                <c:pt idx="5" formatCode="0">
                  <c:v>46.6</c:v>
                </c:pt>
                <c:pt idx="6" formatCode="0">
                  <c:v>52.2</c:v>
                </c:pt>
                <c:pt idx="7" formatCode="0">
                  <c:v>53.9</c:v>
                </c:pt>
                <c:pt idx="8" formatCode="0">
                  <c:v>56.3</c:v>
                </c:pt>
                <c:pt idx="9" formatCode="0">
                  <c:v>59.3</c:v>
                </c:pt>
                <c:pt idx="10" formatCode="0">
                  <c:v>60.7</c:v>
                </c:pt>
                <c:pt idx="11" formatCode="0">
                  <c:v>62</c:v>
                </c:pt>
                <c:pt idx="12" formatCode="0">
                  <c:v>62.8</c:v>
                </c:pt>
                <c:pt idx="13" formatCode="0">
                  <c:v>62.8</c:v>
                </c:pt>
                <c:pt idx="14" formatCode="0">
                  <c:v>69.5</c:v>
                </c:pt>
                <c:pt idx="16" formatCode="0">
                  <c:v>49.65</c:v>
                </c:pt>
                <c:pt idx="17" formatCode="0">
                  <c:v>50.73</c:v>
                </c:pt>
                <c:pt idx="18" formatCode="0">
                  <c:v>51.87</c:v>
                </c:pt>
                <c:pt idx="19" formatCode="0">
                  <c:v>52.5</c:v>
                </c:pt>
                <c:pt idx="20" formatCode="0">
                  <c:v>52.94</c:v>
                </c:pt>
                <c:pt idx="21" formatCode="0">
                  <c:v>57.77</c:v>
                </c:pt>
                <c:pt idx="22" formatCode="0">
                  <c:v>60.18</c:v>
                </c:pt>
                <c:pt idx="23" formatCode="0">
                  <c:v>60.67</c:v>
                </c:pt>
                <c:pt idx="24" formatCode="0">
                  <c:v>63.45</c:v>
                </c:pt>
              </c:numCache>
            </c:numRef>
          </c:val>
        </c:ser>
        <c:ser>
          <c:idx val="1"/>
          <c:order val="1"/>
          <c:tx>
            <c:strRef>
              <c:f>'Ark1'!$C$1</c:f>
              <c:strCache>
                <c:ptCount val="1"/>
                <c:pt idx="0">
                  <c:v>Risiko</c:v>
                </c:pt>
              </c:strCache>
            </c:strRef>
          </c:tx>
          <c:spPr>
            <a:solidFill>
              <a:schemeClr val="accent4">
                <a:lumMod val="40000"/>
                <a:lumOff val="60000"/>
              </a:schemeClr>
            </a:solidFill>
            <a:ln>
              <a:noFill/>
            </a:ln>
          </c:spPr>
          <c:invertIfNegative val="0"/>
          <c:dLbls>
            <c:txPr>
              <a:bodyPr/>
              <a:lstStyle/>
              <a:p>
                <a:pPr>
                  <a:defRPr sz="1100" b="1">
                    <a:solidFill>
                      <a:schemeClr val="tx1"/>
                    </a:solidFill>
                  </a:defRPr>
                </a:pPr>
                <a:endParaRPr lang="nb-NO"/>
              </a:p>
            </c:txPr>
            <c:showLegendKey val="0"/>
            <c:showVal val="1"/>
            <c:showCatName val="0"/>
            <c:showSerName val="0"/>
            <c:showPercent val="0"/>
            <c:showBubbleSize val="0"/>
            <c:showLeaderLines val="0"/>
          </c:dLbls>
          <c:cat>
            <c:strRef>
              <c:f>'Ark1'!$A$2:$A$26</c:f>
              <c:strCache>
                <c:ptCount val="25"/>
                <c:pt idx="0">
                  <c:v>Total</c:v>
                </c:pt>
                <c:pt idx="2">
                  <c:v>Mann</c:v>
                </c:pt>
                <c:pt idx="3">
                  <c:v>Kvinne</c:v>
                </c:pt>
                <c:pt idx="5">
                  <c:v>SISOF</c:v>
                </c:pt>
                <c:pt idx="6">
                  <c:v>SiB</c:v>
                </c:pt>
                <c:pt idx="7">
                  <c:v>SiT</c:v>
                </c:pt>
                <c:pt idx="8">
                  <c:v>SiÅs</c:v>
                </c:pt>
                <c:pt idx="9">
                  <c:v>SSH</c:v>
                </c:pt>
                <c:pt idx="10">
                  <c:v>SiO</c:v>
                </c:pt>
                <c:pt idx="11">
                  <c:v>samskipnaden</c:v>
                </c:pt>
                <c:pt idx="12">
                  <c:v>SiNoT</c:v>
                </c:pt>
                <c:pt idx="13">
                  <c:v>SiHa</c:v>
                </c:pt>
                <c:pt idx="14">
                  <c:v>SiH</c:v>
                </c:pt>
                <c:pt idx="16">
                  <c:v>Rest SiT</c:v>
                </c:pt>
                <c:pt idx="17">
                  <c:v>Rest SiB</c:v>
                </c:pt>
                <c:pt idx="18">
                  <c:v>HiB</c:v>
                </c:pt>
                <c:pt idx="19">
                  <c:v>NTNU</c:v>
                </c:pt>
                <c:pt idx="20">
                  <c:v>UiB</c:v>
                </c:pt>
                <c:pt idx="21">
                  <c:v>Rest SiO</c:v>
                </c:pt>
                <c:pt idx="22">
                  <c:v>HiST</c:v>
                </c:pt>
                <c:pt idx="23">
                  <c:v>UiO</c:v>
                </c:pt>
                <c:pt idx="24">
                  <c:v>HiOA</c:v>
                </c:pt>
              </c:strCache>
            </c:strRef>
          </c:cat>
          <c:val>
            <c:numRef>
              <c:f>'Ark1'!$C$2:$C$26</c:f>
              <c:numCache>
                <c:formatCode>General</c:formatCode>
                <c:ptCount val="25"/>
                <c:pt idx="0" formatCode="0">
                  <c:v>39.5</c:v>
                </c:pt>
                <c:pt idx="2" formatCode="0">
                  <c:v>46.1</c:v>
                </c:pt>
                <c:pt idx="3" formatCode="0">
                  <c:v>34.799999999999997</c:v>
                </c:pt>
                <c:pt idx="5" formatCode="0">
                  <c:v>50.1</c:v>
                </c:pt>
                <c:pt idx="6" formatCode="0">
                  <c:v>44.5</c:v>
                </c:pt>
                <c:pt idx="7" formatCode="0">
                  <c:v>42.7</c:v>
                </c:pt>
                <c:pt idx="8" formatCode="0">
                  <c:v>40.299999999999997</c:v>
                </c:pt>
                <c:pt idx="9" formatCode="0">
                  <c:v>38.4</c:v>
                </c:pt>
                <c:pt idx="10" formatCode="0">
                  <c:v>36.799999999999997</c:v>
                </c:pt>
                <c:pt idx="11" formatCode="0">
                  <c:v>35</c:v>
                </c:pt>
                <c:pt idx="12" formatCode="0">
                  <c:v>35.200000000000003</c:v>
                </c:pt>
                <c:pt idx="13" formatCode="0">
                  <c:v>29.5</c:v>
                </c:pt>
                <c:pt idx="14" formatCode="0">
                  <c:v>28.3</c:v>
                </c:pt>
                <c:pt idx="16" formatCode="0">
                  <c:v>44.89</c:v>
                </c:pt>
                <c:pt idx="17" formatCode="0">
                  <c:v>46.38</c:v>
                </c:pt>
                <c:pt idx="18" formatCode="0">
                  <c:v>46.21</c:v>
                </c:pt>
                <c:pt idx="19" formatCode="0">
                  <c:v>44.04</c:v>
                </c:pt>
                <c:pt idx="20" formatCode="0">
                  <c:v>43.05</c:v>
                </c:pt>
                <c:pt idx="21" formatCode="0">
                  <c:v>38.28</c:v>
                </c:pt>
                <c:pt idx="22" formatCode="0">
                  <c:v>37.5</c:v>
                </c:pt>
                <c:pt idx="23" formatCode="0">
                  <c:v>37.25</c:v>
                </c:pt>
                <c:pt idx="24" formatCode="0">
                  <c:v>34.76</c:v>
                </c:pt>
              </c:numCache>
            </c:numRef>
          </c:val>
        </c:ser>
        <c:ser>
          <c:idx val="2"/>
          <c:order val="2"/>
          <c:tx>
            <c:strRef>
              <c:f>'Ark1'!$D$1</c:f>
              <c:strCache>
                <c:ptCount val="1"/>
                <c:pt idx="0">
                  <c:v>Skadelig</c:v>
                </c:pt>
              </c:strCache>
            </c:strRef>
          </c:tx>
          <c:spPr>
            <a:solidFill>
              <a:schemeClr val="accent2">
                <a:lumMod val="75000"/>
              </a:schemeClr>
            </a:solidFill>
            <a:ln>
              <a:noFill/>
            </a:ln>
          </c:spPr>
          <c:invertIfNegative val="0"/>
          <c:dLbls>
            <c:txPr>
              <a:bodyPr/>
              <a:lstStyle/>
              <a:p>
                <a:pPr>
                  <a:defRPr sz="1100" b="1">
                    <a:solidFill>
                      <a:schemeClr val="bg1"/>
                    </a:solidFill>
                  </a:defRPr>
                </a:pPr>
                <a:endParaRPr lang="nb-NO"/>
              </a:p>
            </c:txPr>
            <c:showLegendKey val="0"/>
            <c:showVal val="1"/>
            <c:showCatName val="0"/>
            <c:showSerName val="0"/>
            <c:showPercent val="0"/>
            <c:showBubbleSize val="0"/>
            <c:showLeaderLines val="0"/>
          </c:dLbls>
          <c:cat>
            <c:strRef>
              <c:f>'Ark1'!$A$2:$A$26</c:f>
              <c:strCache>
                <c:ptCount val="25"/>
                <c:pt idx="0">
                  <c:v>Total</c:v>
                </c:pt>
                <c:pt idx="2">
                  <c:v>Mann</c:v>
                </c:pt>
                <c:pt idx="3">
                  <c:v>Kvinne</c:v>
                </c:pt>
                <c:pt idx="5">
                  <c:v>SISOF</c:v>
                </c:pt>
                <c:pt idx="6">
                  <c:v>SiB</c:v>
                </c:pt>
                <c:pt idx="7">
                  <c:v>SiT</c:v>
                </c:pt>
                <c:pt idx="8">
                  <c:v>SiÅs</c:v>
                </c:pt>
                <c:pt idx="9">
                  <c:v>SSH</c:v>
                </c:pt>
                <c:pt idx="10">
                  <c:v>SiO</c:v>
                </c:pt>
                <c:pt idx="11">
                  <c:v>samskipnaden</c:v>
                </c:pt>
                <c:pt idx="12">
                  <c:v>SiNoT</c:v>
                </c:pt>
                <c:pt idx="13">
                  <c:v>SiHa</c:v>
                </c:pt>
                <c:pt idx="14">
                  <c:v>SiH</c:v>
                </c:pt>
                <c:pt idx="16">
                  <c:v>Rest SiT</c:v>
                </c:pt>
                <c:pt idx="17">
                  <c:v>Rest SiB</c:v>
                </c:pt>
                <c:pt idx="18">
                  <c:v>HiB</c:v>
                </c:pt>
                <c:pt idx="19">
                  <c:v>NTNU</c:v>
                </c:pt>
                <c:pt idx="20">
                  <c:v>UiB</c:v>
                </c:pt>
                <c:pt idx="21">
                  <c:v>Rest SiO</c:v>
                </c:pt>
                <c:pt idx="22">
                  <c:v>HiST</c:v>
                </c:pt>
                <c:pt idx="23">
                  <c:v>UiO</c:v>
                </c:pt>
                <c:pt idx="24">
                  <c:v>HiOA</c:v>
                </c:pt>
              </c:strCache>
            </c:strRef>
          </c:cat>
          <c:val>
            <c:numRef>
              <c:f>'Ark1'!$D$2:$D$26</c:f>
              <c:numCache>
                <c:formatCode>General</c:formatCode>
                <c:ptCount val="25"/>
                <c:pt idx="0" formatCode="0">
                  <c:v>2.9</c:v>
                </c:pt>
                <c:pt idx="2" formatCode="0">
                  <c:v>4.5999999999999996</c:v>
                </c:pt>
                <c:pt idx="3" formatCode="0">
                  <c:v>1.8</c:v>
                </c:pt>
                <c:pt idx="5" formatCode="0">
                  <c:v>3.3</c:v>
                </c:pt>
                <c:pt idx="6" formatCode="0">
                  <c:v>3.3</c:v>
                </c:pt>
                <c:pt idx="7" formatCode="0">
                  <c:v>3.4</c:v>
                </c:pt>
                <c:pt idx="8" formatCode="0">
                  <c:v>3.4</c:v>
                </c:pt>
                <c:pt idx="9" formatCode="0">
                  <c:v>2.2999999999999998</c:v>
                </c:pt>
                <c:pt idx="10" formatCode="0">
                  <c:v>2.5</c:v>
                </c:pt>
                <c:pt idx="11" formatCode="0">
                  <c:v>3</c:v>
                </c:pt>
                <c:pt idx="12" formatCode="0">
                  <c:v>2</c:v>
                </c:pt>
                <c:pt idx="13" formatCode="0">
                  <c:v>7.6</c:v>
                </c:pt>
                <c:pt idx="14" formatCode="0">
                  <c:v>2.2999999999999998</c:v>
                </c:pt>
                <c:pt idx="16" formatCode="0">
                  <c:v>5.45</c:v>
                </c:pt>
                <c:pt idx="17" formatCode="0">
                  <c:v>2.89</c:v>
                </c:pt>
                <c:pt idx="18" formatCode="0">
                  <c:v>1.92</c:v>
                </c:pt>
                <c:pt idx="19" formatCode="0">
                  <c:v>3.46</c:v>
                </c:pt>
                <c:pt idx="20" formatCode="0">
                  <c:v>4.01</c:v>
                </c:pt>
                <c:pt idx="21" formatCode="0">
                  <c:v>3.95</c:v>
                </c:pt>
                <c:pt idx="22" formatCode="0">
                  <c:v>2.33</c:v>
                </c:pt>
                <c:pt idx="23" formatCode="0">
                  <c:v>2.08</c:v>
                </c:pt>
                <c:pt idx="24" formatCode="0">
                  <c:v>1.79</c:v>
                </c:pt>
              </c:numCache>
            </c:numRef>
          </c:val>
        </c:ser>
        <c:dLbls>
          <c:showLegendKey val="0"/>
          <c:showVal val="0"/>
          <c:showCatName val="0"/>
          <c:showSerName val="0"/>
          <c:showPercent val="0"/>
          <c:showBubbleSize val="0"/>
        </c:dLbls>
        <c:gapWidth val="30"/>
        <c:overlap val="100"/>
        <c:axId val="92315008"/>
        <c:axId val="92329088"/>
      </c:barChart>
      <c:catAx>
        <c:axId val="92315008"/>
        <c:scaling>
          <c:orientation val="maxMin"/>
        </c:scaling>
        <c:delete val="0"/>
        <c:axPos val="l"/>
        <c:majorTickMark val="out"/>
        <c:minorTickMark val="none"/>
        <c:tickLblPos val="nextTo"/>
        <c:txPr>
          <a:bodyPr/>
          <a:lstStyle/>
          <a:p>
            <a:pPr>
              <a:defRPr sz="1200"/>
            </a:pPr>
            <a:endParaRPr lang="nb-NO"/>
          </a:p>
        </c:txPr>
        <c:crossAx val="92329088"/>
        <c:crosses val="autoZero"/>
        <c:auto val="1"/>
        <c:lblAlgn val="ctr"/>
        <c:lblOffset val="100"/>
        <c:noMultiLvlLbl val="0"/>
      </c:catAx>
      <c:valAx>
        <c:axId val="92329088"/>
        <c:scaling>
          <c:orientation val="minMax"/>
          <c:max val="100"/>
          <c:min val="0"/>
        </c:scaling>
        <c:delete val="1"/>
        <c:axPos val="t"/>
        <c:majorGridlines>
          <c:spPr>
            <a:ln>
              <a:solidFill>
                <a:schemeClr val="bg1">
                  <a:lumMod val="95000"/>
                </a:schemeClr>
              </a:solidFill>
            </a:ln>
          </c:spPr>
        </c:majorGridlines>
        <c:numFmt formatCode="0" sourceLinked="1"/>
        <c:majorTickMark val="out"/>
        <c:minorTickMark val="none"/>
        <c:tickLblPos val="none"/>
        <c:crossAx val="92315008"/>
        <c:crosses val="autoZero"/>
        <c:crossBetween val="between"/>
      </c:valAx>
    </c:plotArea>
    <c:legend>
      <c:legendPos val="r"/>
      <c:layout>
        <c:manualLayout>
          <c:xMode val="edge"/>
          <c:yMode val="edge"/>
          <c:x val="7.2813010582921986E-2"/>
          <c:y val="0.93115174702810799"/>
          <c:w val="0.91909665490786452"/>
          <c:h val="6.884825297189201E-2"/>
        </c:manualLayout>
      </c:layout>
      <c:overlay val="0"/>
      <c:txPr>
        <a:bodyPr/>
        <a:lstStyle/>
        <a:p>
          <a:pPr>
            <a:defRPr sz="14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2414707117104988"/>
          <c:y val="3.437500000000001E-2"/>
          <c:w val="0.53484261335761163"/>
          <c:h val="0.81038804133858555"/>
        </c:manualLayout>
      </c:layout>
      <c:barChart>
        <c:barDir val="bar"/>
        <c:grouping val="stacked"/>
        <c:varyColors val="0"/>
        <c:ser>
          <c:idx val="0"/>
          <c:order val="0"/>
          <c:tx>
            <c:strRef>
              <c:f>'Ark1'!$B$1</c:f>
              <c:strCache>
                <c:ptCount val="1"/>
                <c:pt idx="0">
                  <c:v>Helt uenig</c:v>
                </c:pt>
              </c:strCache>
            </c:strRef>
          </c:tx>
          <c:spPr>
            <a:solidFill>
              <a:schemeClr val="accent2">
                <a:lumMod val="50000"/>
              </a:schemeClr>
            </a:solidFill>
            <a:ln>
              <a:noFill/>
            </a:ln>
          </c:spPr>
          <c:invertIfNegative val="0"/>
          <c:dLbls>
            <c:txPr>
              <a:bodyPr/>
              <a:lstStyle/>
              <a:p>
                <a:pPr>
                  <a:defRPr sz="1400" b="1">
                    <a:solidFill>
                      <a:schemeClr val="bg1"/>
                    </a:solidFill>
                  </a:defRPr>
                </a:pPr>
                <a:endParaRPr lang="nb-NO"/>
              </a:p>
            </c:txPr>
            <c:showLegendKey val="0"/>
            <c:showVal val="1"/>
            <c:showCatName val="0"/>
            <c:showSerName val="0"/>
            <c:showPercent val="0"/>
            <c:showBubbleSize val="0"/>
            <c:showLeaderLines val="0"/>
          </c:dLbls>
          <c:cat>
            <c:strRef>
              <c:f>'Ark1'!$A$2:$A$4</c:f>
              <c:strCache>
                <c:ptCount val="3"/>
                <c:pt idx="0">
                  <c:v>Det drikkes for mye i studentmiljøet</c:v>
                </c:pt>
                <c:pt idx="1">
                  <c:v>Det burde vært flere alkoholfrie studenttilbud</c:v>
                </c:pt>
                <c:pt idx="2">
                  <c:v>Jeg har latt være å delta på studentarrangement fordi det drikkes alkohol der</c:v>
                </c:pt>
              </c:strCache>
            </c:strRef>
          </c:cat>
          <c:val>
            <c:numRef>
              <c:f>'Ark1'!$B$2:$B$4</c:f>
              <c:numCache>
                <c:formatCode>0</c:formatCode>
                <c:ptCount val="3"/>
                <c:pt idx="0">
                  <c:v>14.25</c:v>
                </c:pt>
                <c:pt idx="1">
                  <c:v>14.48</c:v>
                </c:pt>
                <c:pt idx="2">
                  <c:v>68.88</c:v>
                </c:pt>
              </c:numCache>
            </c:numRef>
          </c:val>
        </c:ser>
        <c:ser>
          <c:idx val="1"/>
          <c:order val="1"/>
          <c:tx>
            <c:strRef>
              <c:f>'Ark1'!$C$1</c:f>
              <c:strCache>
                <c:ptCount val="1"/>
                <c:pt idx="0">
                  <c:v>Litt uenig</c:v>
                </c:pt>
              </c:strCache>
            </c:strRef>
          </c:tx>
          <c:spPr>
            <a:solidFill>
              <a:schemeClr val="accent2">
                <a:lumMod val="60000"/>
                <a:lumOff val="40000"/>
              </a:schemeClr>
            </a:solidFill>
            <a:ln>
              <a:noFill/>
            </a:ln>
          </c:spPr>
          <c:invertIfNegative val="0"/>
          <c:dLbls>
            <c:txPr>
              <a:bodyPr/>
              <a:lstStyle/>
              <a:p>
                <a:pPr>
                  <a:defRPr sz="1400" b="1"/>
                </a:pPr>
                <a:endParaRPr lang="nb-NO"/>
              </a:p>
            </c:txPr>
            <c:showLegendKey val="0"/>
            <c:showVal val="1"/>
            <c:showCatName val="0"/>
            <c:showSerName val="0"/>
            <c:showPercent val="0"/>
            <c:showBubbleSize val="0"/>
            <c:showLeaderLines val="0"/>
          </c:dLbls>
          <c:cat>
            <c:strRef>
              <c:f>'Ark1'!$A$2:$A$4</c:f>
              <c:strCache>
                <c:ptCount val="3"/>
                <c:pt idx="0">
                  <c:v>Det drikkes for mye i studentmiljøet</c:v>
                </c:pt>
                <c:pt idx="1">
                  <c:v>Det burde vært flere alkoholfrie studenttilbud</c:v>
                </c:pt>
                <c:pt idx="2">
                  <c:v>Jeg har latt være å delta på studentarrangement fordi det drikkes alkohol der</c:v>
                </c:pt>
              </c:strCache>
            </c:strRef>
          </c:cat>
          <c:val>
            <c:numRef>
              <c:f>'Ark1'!$C$2:$C$4</c:f>
              <c:numCache>
                <c:formatCode>0</c:formatCode>
                <c:ptCount val="3"/>
                <c:pt idx="0">
                  <c:v>28.11</c:v>
                </c:pt>
                <c:pt idx="1">
                  <c:v>25.37</c:v>
                </c:pt>
                <c:pt idx="2">
                  <c:v>10.210000000000001</c:v>
                </c:pt>
              </c:numCache>
            </c:numRef>
          </c:val>
        </c:ser>
        <c:ser>
          <c:idx val="2"/>
          <c:order val="2"/>
          <c:tx>
            <c:strRef>
              <c:f>'Ark1'!$D$1</c:f>
              <c:strCache>
                <c:ptCount val="1"/>
                <c:pt idx="0">
                  <c:v>Litt enig</c:v>
                </c:pt>
              </c:strCache>
            </c:strRef>
          </c:tx>
          <c:spPr>
            <a:solidFill>
              <a:schemeClr val="accent5">
                <a:lumMod val="75000"/>
              </a:schemeClr>
            </a:solidFill>
            <a:ln>
              <a:noFill/>
            </a:ln>
          </c:spPr>
          <c:invertIfNegative val="0"/>
          <c:dLbls>
            <c:txPr>
              <a:bodyPr/>
              <a:lstStyle/>
              <a:p>
                <a:pPr>
                  <a:defRPr sz="1400" b="1">
                    <a:solidFill>
                      <a:schemeClr val="bg1"/>
                    </a:solidFill>
                  </a:defRPr>
                </a:pPr>
                <a:endParaRPr lang="nb-NO"/>
              </a:p>
            </c:txPr>
            <c:showLegendKey val="0"/>
            <c:showVal val="1"/>
            <c:showCatName val="0"/>
            <c:showSerName val="0"/>
            <c:showPercent val="0"/>
            <c:showBubbleSize val="0"/>
            <c:showLeaderLines val="0"/>
          </c:dLbls>
          <c:cat>
            <c:strRef>
              <c:f>'Ark1'!$A$2:$A$4</c:f>
              <c:strCache>
                <c:ptCount val="3"/>
                <c:pt idx="0">
                  <c:v>Det drikkes for mye i studentmiljøet</c:v>
                </c:pt>
                <c:pt idx="1">
                  <c:v>Det burde vært flere alkoholfrie studenttilbud</c:v>
                </c:pt>
                <c:pt idx="2">
                  <c:v>Jeg har latt være å delta på studentarrangement fordi det drikkes alkohol der</c:v>
                </c:pt>
              </c:strCache>
            </c:strRef>
          </c:cat>
          <c:val>
            <c:numRef>
              <c:f>'Ark1'!$D$2:$D$4</c:f>
              <c:numCache>
                <c:formatCode>0</c:formatCode>
                <c:ptCount val="3"/>
                <c:pt idx="0">
                  <c:v>41.37</c:v>
                </c:pt>
                <c:pt idx="1">
                  <c:v>37.69</c:v>
                </c:pt>
                <c:pt idx="2">
                  <c:v>11.03</c:v>
                </c:pt>
              </c:numCache>
            </c:numRef>
          </c:val>
        </c:ser>
        <c:ser>
          <c:idx val="3"/>
          <c:order val="3"/>
          <c:tx>
            <c:strRef>
              <c:f>'Ark1'!$E$1</c:f>
              <c:strCache>
                <c:ptCount val="1"/>
                <c:pt idx="0">
                  <c:v>Helt enig</c:v>
                </c:pt>
              </c:strCache>
            </c:strRef>
          </c:tx>
          <c:spPr>
            <a:solidFill>
              <a:schemeClr val="accent5">
                <a:lumMod val="50000"/>
              </a:schemeClr>
            </a:solidFill>
            <a:ln>
              <a:noFill/>
            </a:ln>
          </c:spPr>
          <c:invertIfNegative val="0"/>
          <c:dLbls>
            <c:txPr>
              <a:bodyPr/>
              <a:lstStyle/>
              <a:p>
                <a:pPr>
                  <a:defRPr sz="1400" b="1">
                    <a:solidFill>
                      <a:schemeClr val="bg1"/>
                    </a:solidFill>
                  </a:defRPr>
                </a:pPr>
                <a:endParaRPr lang="nb-NO"/>
              </a:p>
            </c:txPr>
            <c:showLegendKey val="0"/>
            <c:showVal val="1"/>
            <c:showCatName val="0"/>
            <c:showSerName val="0"/>
            <c:showPercent val="0"/>
            <c:showBubbleSize val="0"/>
            <c:showLeaderLines val="0"/>
          </c:dLbls>
          <c:cat>
            <c:strRef>
              <c:f>'Ark1'!$A$2:$A$4</c:f>
              <c:strCache>
                <c:ptCount val="3"/>
                <c:pt idx="0">
                  <c:v>Det drikkes for mye i studentmiljøet</c:v>
                </c:pt>
                <c:pt idx="1">
                  <c:v>Det burde vært flere alkoholfrie studenttilbud</c:v>
                </c:pt>
                <c:pt idx="2">
                  <c:v>Jeg har latt være å delta på studentarrangement fordi det drikkes alkohol der</c:v>
                </c:pt>
              </c:strCache>
            </c:strRef>
          </c:cat>
          <c:val>
            <c:numRef>
              <c:f>'Ark1'!$E$2:$E$4</c:f>
              <c:numCache>
                <c:formatCode>0</c:formatCode>
                <c:ptCount val="3"/>
                <c:pt idx="0">
                  <c:v>16.27</c:v>
                </c:pt>
                <c:pt idx="1">
                  <c:v>22.46</c:v>
                </c:pt>
                <c:pt idx="2">
                  <c:v>9.8800000000000008</c:v>
                </c:pt>
              </c:numCache>
            </c:numRef>
          </c:val>
        </c:ser>
        <c:dLbls>
          <c:showLegendKey val="0"/>
          <c:showVal val="0"/>
          <c:showCatName val="0"/>
          <c:showSerName val="0"/>
          <c:showPercent val="0"/>
          <c:showBubbleSize val="0"/>
        </c:dLbls>
        <c:gapWidth val="50"/>
        <c:overlap val="100"/>
        <c:axId val="92441216"/>
        <c:axId val="92451200"/>
      </c:barChart>
      <c:catAx>
        <c:axId val="92441216"/>
        <c:scaling>
          <c:orientation val="maxMin"/>
        </c:scaling>
        <c:delete val="0"/>
        <c:axPos val="l"/>
        <c:majorTickMark val="out"/>
        <c:minorTickMark val="none"/>
        <c:tickLblPos val="nextTo"/>
        <c:txPr>
          <a:bodyPr/>
          <a:lstStyle/>
          <a:p>
            <a:pPr>
              <a:defRPr sz="1200"/>
            </a:pPr>
            <a:endParaRPr lang="nb-NO"/>
          </a:p>
        </c:txPr>
        <c:crossAx val="92451200"/>
        <c:crosses val="autoZero"/>
        <c:auto val="1"/>
        <c:lblAlgn val="ctr"/>
        <c:lblOffset val="100"/>
        <c:noMultiLvlLbl val="0"/>
      </c:catAx>
      <c:valAx>
        <c:axId val="92451200"/>
        <c:scaling>
          <c:orientation val="minMax"/>
          <c:max val="100"/>
          <c:min val="0"/>
        </c:scaling>
        <c:delete val="1"/>
        <c:axPos val="t"/>
        <c:majorGridlines/>
        <c:numFmt formatCode="0" sourceLinked="1"/>
        <c:majorTickMark val="out"/>
        <c:minorTickMark val="none"/>
        <c:tickLblPos val="none"/>
        <c:crossAx val="92441216"/>
        <c:crosses val="autoZero"/>
        <c:crossBetween val="between"/>
      </c:valAx>
    </c:plotArea>
    <c:legend>
      <c:legendPos val="r"/>
      <c:layout>
        <c:manualLayout>
          <c:xMode val="edge"/>
          <c:yMode val="edge"/>
          <c:x val="0.40535355953566632"/>
          <c:y val="0.84660059425741363"/>
          <c:w val="0.56552123510367214"/>
          <c:h val="0.15339940574258776"/>
        </c:manualLayout>
      </c:layout>
      <c:overlay val="0"/>
      <c:txPr>
        <a:bodyPr/>
        <a:lstStyle/>
        <a:p>
          <a:pPr>
            <a:defRPr sz="14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2.1757503134572351E-2"/>
          <c:w val="0.9907454727252526"/>
          <c:h val="0.87421609041781423"/>
        </c:manualLayout>
      </c:layout>
      <c:barChart>
        <c:barDir val="col"/>
        <c:grouping val="clustered"/>
        <c:varyColors val="0"/>
        <c:ser>
          <c:idx val="0"/>
          <c:order val="0"/>
          <c:tx>
            <c:strRef>
              <c:f>'Ark1'!$B$1</c:f>
              <c:strCache>
                <c:ptCount val="1"/>
                <c:pt idx="0">
                  <c:v>Mann</c:v>
                </c:pt>
              </c:strCache>
            </c:strRef>
          </c:tx>
          <c:spPr>
            <a:solidFill>
              <a:schemeClr val="accent1">
                <a:lumMod val="75000"/>
              </a:schemeClr>
            </a:solidFill>
          </c:spPr>
          <c:invertIfNegative val="0"/>
          <c:dLbls>
            <c:txPr>
              <a:bodyPr/>
              <a:lstStyle/>
              <a:p>
                <a:pPr>
                  <a:defRPr sz="1400"/>
                </a:pPr>
                <a:endParaRPr lang="nb-NO"/>
              </a:p>
            </c:txPr>
            <c:showLegendKey val="0"/>
            <c:showVal val="1"/>
            <c:showCatName val="0"/>
            <c:showSerName val="0"/>
            <c:showPercent val="0"/>
            <c:showBubbleSize val="0"/>
            <c:showLeaderLines val="0"/>
          </c:dLbls>
          <c:cat>
            <c:strRef>
              <c:f>'Ark1'!$A$2:$A$7</c:f>
              <c:strCache>
                <c:ptCount val="6"/>
                <c:pt idx="0">
                  <c:v>HELT 2005 (UiO)</c:v>
                </c:pt>
                <c:pt idx="1">
                  <c:v>SHoT 2010 (UiO)</c:v>
                </c:pt>
                <c:pt idx="2">
                  <c:v>SHoT 2014 (UiO)</c:v>
                </c:pt>
                <c:pt idx="3">
                  <c:v>HoT 2007 (Trh/SiT)</c:v>
                </c:pt>
                <c:pt idx="4">
                  <c:v>SHoT 2010 (Trh/SiT)</c:v>
                </c:pt>
                <c:pt idx="5">
                  <c:v>SHoT 2014 (Trh/SiT)</c:v>
                </c:pt>
              </c:strCache>
            </c:strRef>
          </c:cat>
          <c:val>
            <c:numRef>
              <c:f>'Ark1'!$B$2:$B$7</c:f>
              <c:numCache>
                <c:formatCode>0</c:formatCode>
                <c:ptCount val="6"/>
                <c:pt idx="0">
                  <c:v>55</c:v>
                </c:pt>
                <c:pt idx="1">
                  <c:v>60</c:v>
                </c:pt>
                <c:pt idx="2" formatCode="#,##0">
                  <c:v>50.401696986399273</c:v>
                </c:pt>
                <c:pt idx="3" formatCode="#,##0">
                  <c:v>59</c:v>
                </c:pt>
                <c:pt idx="4" formatCode="#,##0">
                  <c:v>67</c:v>
                </c:pt>
                <c:pt idx="5" formatCode="#,##0">
                  <c:v>60.163225758582136</c:v>
                </c:pt>
              </c:numCache>
            </c:numRef>
          </c:val>
        </c:ser>
        <c:ser>
          <c:idx val="1"/>
          <c:order val="1"/>
          <c:tx>
            <c:strRef>
              <c:f>'Ark1'!$C$1</c:f>
              <c:strCache>
                <c:ptCount val="1"/>
                <c:pt idx="0">
                  <c:v>Kvinne</c:v>
                </c:pt>
              </c:strCache>
            </c:strRef>
          </c:tx>
          <c:invertIfNegative val="0"/>
          <c:dLbls>
            <c:txPr>
              <a:bodyPr/>
              <a:lstStyle/>
              <a:p>
                <a:pPr>
                  <a:defRPr sz="1400"/>
                </a:pPr>
                <a:endParaRPr lang="nb-NO"/>
              </a:p>
            </c:txPr>
            <c:showLegendKey val="0"/>
            <c:showVal val="1"/>
            <c:showCatName val="0"/>
            <c:showSerName val="0"/>
            <c:showPercent val="0"/>
            <c:showBubbleSize val="0"/>
            <c:showLeaderLines val="0"/>
          </c:dLbls>
          <c:cat>
            <c:strRef>
              <c:f>'Ark1'!$A$2:$A$7</c:f>
              <c:strCache>
                <c:ptCount val="6"/>
                <c:pt idx="0">
                  <c:v>HELT 2005 (UiO)</c:v>
                </c:pt>
                <c:pt idx="1">
                  <c:v>SHoT 2010 (UiO)</c:v>
                </c:pt>
                <c:pt idx="2">
                  <c:v>SHoT 2014 (UiO)</c:v>
                </c:pt>
                <c:pt idx="3">
                  <c:v>HoT 2007 (Trh/SiT)</c:v>
                </c:pt>
                <c:pt idx="4">
                  <c:v>SHoT 2010 (Trh/SiT)</c:v>
                </c:pt>
                <c:pt idx="5">
                  <c:v>SHoT 2014 (Trh/SiT)</c:v>
                </c:pt>
              </c:strCache>
            </c:strRef>
          </c:cat>
          <c:val>
            <c:numRef>
              <c:f>'Ark1'!$C$2:$C$7</c:f>
              <c:numCache>
                <c:formatCode>0</c:formatCode>
                <c:ptCount val="6"/>
                <c:pt idx="0">
                  <c:v>57</c:v>
                </c:pt>
                <c:pt idx="1">
                  <c:v>61</c:v>
                </c:pt>
                <c:pt idx="2" formatCode="#,##0">
                  <c:v>56.0961321041611</c:v>
                </c:pt>
                <c:pt idx="3" formatCode="#,##0">
                  <c:v>61</c:v>
                </c:pt>
                <c:pt idx="4" formatCode="#,##0">
                  <c:v>71</c:v>
                </c:pt>
                <c:pt idx="5" formatCode="#,##0">
                  <c:v>67.556916571455389</c:v>
                </c:pt>
              </c:numCache>
            </c:numRef>
          </c:val>
        </c:ser>
        <c:dLbls>
          <c:showLegendKey val="0"/>
          <c:showVal val="0"/>
          <c:showCatName val="0"/>
          <c:showSerName val="0"/>
          <c:showPercent val="0"/>
          <c:showBubbleSize val="0"/>
        </c:dLbls>
        <c:gapWidth val="40"/>
        <c:axId val="92513792"/>
        <c:axId val="92515328"/>
      </c:barChart>
      <c:catAx>
        <c:axId val="92513792"/>
        <c:scaling>
          <c:orientation val="minMax"/>
        </c:scaling>
        <c:delete val="0"/>
        <c:axPos val="b"/>
        <c:majorTickMark val="out"/>
        <c:minorTickMark val="none"/>
        <c:tickLblPos val="nextTo"/>
        <c:txPr>
          <a:bodyPr/>
          <a:lstStyle/>
          <a:p>
            <a:pPr>
              <a:defRPr sz="1100"/>
            </a:pPr>
            <a:endParaRPr lang="nb-NO"/>
          </a:p>
        </c:txPr>
        <c:crossAx val="92515328"/>
        <c:crosses val="autoZero"/>
        <c:auto val="1"/>
        <c:lblAlgn val="ctr"/>
        <c:lblOffset val="100"/>
        <c:noMultiLvlLbl val="0"/>
      </c:catAx>
      <c:valAx>
        <c:axId val="92515328"/>
        <c:scaling>
          <c:orientation val="minMax"/>
          <c:max val="80"/>
          <c:min val="0"/>
        </c:scaling>
        <c:delete val="0"/>
        <c:axPos val="l"/>
        <c:majorGridlines>
          <c:spPr>
            <a:ln>
              <a:solidFill>
                <a:schemeClr val="bg1">
                  <a:lumMod val="95000"/>
                </a:schemeClr>
              </a:solidFill>
            </a:ln>
          </c:spPr>
        </c:majorGridlines>
        <c:numFmt formatCode="0" sourceLinked="1"/>
        <c:majorTickMark val="out"/>
        <c:minorTickMark val="none"/>
        <c:tickLblPos val="none"/>
        <c:crossAx val="92513792"/>
        <c:crosses val="autoZero"/>
        <c:crossBetween val="between"/>
      </c:valAx>
    </c:plotArea>
    <c:legend>
      <c:legendPos val="r"/>
      <c:layout>
        <c:manualLayout>
          <c:xMode val="edge"/>
          <c:yMode val="edge"/>
          <c:x val="1.9054761111199327E-2"/>
          <c:y val="1.0511870563134817E-3"/>
          <c:w val="0.49799216753694103"/>
          <c:h val="0.11683610610429687"/>
        </c:manualLayout>
      </c:layout>
      <c:overlay val="0"/>
      <c:spPr>
        <a:solidFill>
          <a:schemeClr val="bg1"/>
        </a:solidFill>
      </c:spPr>
      <c:txPr>
        <a:bodyPr/>
        <a:lstStyle/>
        <a:p>
          <a:pPr>
            <a:defRPr sz="14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201359632607194"/>
          <c:y val="2.5195613185836494E-2"/>
          <c:w val="0.84493426492434964"/>
          <c:h val="0.94960877362832985"/>
        </c:manualLayout>
      </c:layout>
      <c:barChart>
        <c:barDir val="bar"/>
        <c:grouping val="clustered"/>
        <c:varyColors val="0"/>
        <c:ser>
          <c:idx val="0"/>
          <c:order val="0"/>
          <c:tx>
            <c:strRef>
              <c:f>'Ark1'!$B$1</c:f>
              <c:strCache>
                <c:ptCount val="1"/>
                <c:pt idx="0">
                  <c:v>Mann</c:v>
                </c:pt>
              </c:strCache>
            </c:strRef>
          </c:tx>
          <c:spPr>
            <a:solidFill>
              <a:schemeClr val="accent1">
                <a:lumMod val="75000"/>
              </a:schemeClr>
            </a:solidFill>
            <a:ln>
              <a:noFill/>
            </a:ln>
          </c:spPr>
          <c:invertIfNegative val="0"/>
          <c:dLbls>
            <c:numFmt formatCode="#,##0.0" sourceLinked="0"/>
            <c:txPr>
              <a:bodyPr/>
              <a:lstStyle/>
              <a:p>
                <a:pPr>
                  <a:defRPr sz="1050"/>
                </a:pPr>
                <a:endParaRPr lang="nb-NO"/>
              </a:p>
            </c:txPr>
            <c:showLegendKey val="0"/>
            <c:showVal val="1"/>
            <c:showCatName val="0"/>
            <c:showSerName val="0"/>
            <c:showPercent val="0"/>
            <c:showBubbleSize val="0"/>
            <c:showLeaderLines val="0"/>
          </c:dLbls>
          <c:cat>
            <c:strRef>
              <c:f>'Ark1'!$A$2:$A$23</c:f>
              <c:strCache>
                <c:ptCount val="22"/>
                <c:pt idx="0">
                  <c:v>Total</c:v>
                </c:pt>
                <c:pt idx="2">
                  <c:v>SiO</c:v>
                </c:pt>
                <c:pt idx="3">
                  <c:v>SiB</c:v>
                </c:pt>
                <c:pt idx="4">
                  <c:v>SiT</c:v>
                </c:pt>
                <c:pt idx="5">
                  <c:v>samskipnaden</c:v>
                </c:pt>
                <c:pt idx="6">
                  <c:v>SiÅs</c:v>
                </c:pt>
                <c:pt idx="7">
                  <c:v>SiNoT</c:v>
                </c:pt>
                <c:pt idx="8">
                  <c:v>SISOF</c:v>
                </c:pt>
                <c:pt idx="9">
                  <c:v>SiH</c:v>
                </c:pt>
                <c:pt idx="10">
                  <c:v>SSH</c:v>
                </c:pt>
                <c:pt idx="11">
                  <c:v>SiHa</c:v>
                </c:pt>
                <c:pt idx="13">
                  <c:v>UiO</c:v>
                </c:pt>
                <c:pt idx="14">
                  <c:v>HiOA</c:v>
                </c:pt>
                <c:pt idx="15">
                  <c:v>Rest SiO</c:v>
                </c:pt>
                <c:pt idx="16">
                  <c:v>UiB</c:v>
                </c:pt>
                <c:pt idx="17">
                  <c:v>HiB</c:v>
                </c:pt>
                <c:pt idx="18">
                  <c:v>Rest SiB</c:v>
                </c:pt>
                <c:pt idx="19">
                  <c:v>NTNU</c:v>
                </c:pt>
                <c:pt idx="20">
                  <c:v>HiST</c:v>
                </c:pt>
                <c:pt idx="21">
                  <c:v>Rest SiT</c:v>
                </c:pt>
              </c:strCache>
            </c:strRef>
          </c:cat>
          <c:val>
            <c:numRef>
              <c:f>'Ark1'!$B$2:$B$23</c:f>
              <c:numCache>
                <c:formatCode>General</c:formatCode>
                <c:ptCount val="22"/>
                <c:pt idx="0">
                  <c:v>8.81</c:v>
                </c:pt>
                <c:pt idx="2">
                  <c:v>11.6</c:v>
                </c:pt>
                <c:pt idx="3">
                  <c:v>7.87</c:v>
                </c:pt>
                <c:pt idx="4">
                  <c:v>6.3</c:v>
                </c:pt>
                <c:pt idx="5">
                  <c:v>7.7</c:v>
                </c:pt>
                <c:pt idx="6">
                  <c:v>7.07</c:v>
                </c:pt>
                <c:pt idx="7">
                  <c:v>5.63</c:v>
                </c:pt>
                <c:pt idx="8">
                  <c:v>8.76</c:v>
                </c:pt>
                <c:pt idx="9">
                  <c:v>12.52</c:v>
                </c:pt>
                <c:pt idx="10">
                  <c:v>4.2699999999999996</c:v>
                </c:pt>
                <c:pt idx="11">
                  <c:v>16.27</c:v>
                </c:pt>
                <c:pt idx="13">
                  <c:v>11.27</c:v>
                </c:pt>
                <c:pt idx="14">
                  <c:v>8.9499999999999993</c:v>
                </c:pt>
                <c:pt idx="15">
                  <c:v>14.12</c:v>
                </c:pt>
                <c:pt idx="16">
                  <c:v>8.58</c:v>
                </c:pt>
                <c:pt idx="17">
                  <c:v>7.87</c:v>
                </c:pt>
                <c:pt idx="18">
                  <c:v>6.13</c:v>
                </c:pt>
                <c:pt idx="19">
                  <c:v>6.44</c:v>
                </c:pt>
                <c:pt idx="20">
                  <c:v>4.37</c:v>
                </c:pt>
                <c:pt idx="21">
                  <c:v>10.31</c:v>
                </c:pt>
              </c:numCache>
            </c:numRef>
          </c:val>
        </c:ser>
        <c:ser>
          <c:idx val="1"/>
          <c:order val="1"/>
          <c:tx>
            <c:strRef>
              <c:f>'Ark1'!$C$1</c:f>
              <c:strCache>
                <c:ptCount val="1"/>
                <c:pt idx="0">
                  <c:v>Kvinne</c:v>
                </c:pt>
              </c:strCache>
            </c:strRef>
          </c:tx>
          <c:invertIfNegative val="0"/>
          <c:dLbls>
            <c:numFmt formatCode="#,##0.0" sourceLinked="0"/>
            <c:txPr>
              <a:bodyPr/>
              <a:lstStyle/>
              <a:p>
                <a:pPr>
                  <a:defRPr sz="1100"/>
                </a:pPr>
                <a:endParaRPr lang="nb-NO"/>
              </a:p>
            </c:txPr>
            <c:showLegendKey val="0"/>
            <c:showVal val="1"/>
            <c:showCatName val="0"/>
            <c:showSerName val="0"/>
            <c:showPercent val="0"/>
            <c:showBubbleSize val="0"/>
            <c:showLeaderLines val="0"/>
          </c:dLbls>
          <c:cat>
            <c:strRef>
              <c:f>'Ark1'!$A$2:$A$23</c:f>
              <c:strCache>
                <c:ptCount val="22"/>
                <c:pt idx="0">
                  <c:v>Total</c:v>
                </c:pt>
                <c:pt idx="2">
                  <c:v>SiO</c:v>
                </c:pt>
                <c:pt idx="3">
                  <c:v>SiB</c:v>
                </c:pt>
                <c:pt idx="4">
                  <c:v>SiT</c:v>
                </c:pt>
                <c:pt idx="5">
                  <c:v>samskipnaden</c:v>
                </c:pt>
                <c:pt idx="6">
                  <c:v>SiÅs</c:v>
                </c:pt>
                <c:pt idx="7">
                  <c:v>SiNoT</c:v>
                </c:pt>
                <c:pt idx="8">
                  <c:v>SISOF</c:v>
                </c:pt>
                <c:pt idx="9">
                  <c:v>SiH</c:v>
                </c:pt>
                <c:pt idx="10">
                  <c:v>SSH</c:v>
                </c:pt>
                <c:pt idx="11">
                  <c:v>SiHa</c:v>
                </c:pt>
                <c:pt idx="13">
                  <c:v>UiO</c:v>
                </c:pt>
                <c:pt idx="14">
                  <c:v>HiOA</c:v>
                </c:pt>
                <c:pt idx="15">
                  <c:v>Rest SiO</c:v>
                </c:pt>
                <c:pt idx="16">
                  <c:v>UiB</c:v>
                </c:pt>
                <c:pt idx="17">
                  <c:v>HiB</c:v>
                </c:pt>
                <c:pt idx="18">
                  <c:v>Rest SiB</c:v>
                </c:pt>
                <c:pt idx="19">
                  <c:v>NTNU</c:v>
                </c:pt>
                <c:pt idx="20">
                  <c:v>HiST</c:v>
                </c:pt>
                <c:pt idx="21">
                  <c:v>Rest SiT</c:v>
                </c:pt>
              </c:strCache>
            </c:strRef>
          </c:cat>
          <c:val>
            <c:numRef>
              <c:f>'Ark1'!$C$2:$C$23</c:f>
              <c:numCache>
                <c:formatCode>General</c:formatCode>
                <c:ptCount val="22"/>
                <c:pt idx="0">
                  <c:v>3.51</c:v>
                </c:pt>
                <c:pt idx="2">
                  <c:v>5.4</c:v>
                </c:pt>
                <c:pt idx="3">
                  <c:v>3.48</c:v>
                </c:pt>
                <c:pt idx="4">
                  <c:v>1.81</c:v>
                </c:pt>
                <c:pt idx="5">
                  <c:v>2.08</c:v>
                </c:pt>
                <c:pt idx="6">
                  <c:v>2.86</c:v>
                </c:pt>
                <c:pt idx="7">
                  <c:v>0.49</c:v>
                </c:pt>
                <c:pt idx="8">
                  <c:v>2.85</c:v>
                </c:pt>
                <c:pt idx="9">
                  <c:v>0.74</c:v>
                </c:pt>
                <c:pt idx="10">
                  <c:v>1.1499999999999999</c:v>
                </c:pt>
                <c:pt idx="11">
                  <c:v>1.08</c:v>
                </c:pt>
                <c:pt idx="13">
                  <c:v>6.36</c:v>
                </c:pt>
                <c:pt idx="14">
                  <c:v>4.1100000000000003</c:v>
                </c:pt>
                <c:pt idx="15">
                  <c:v>5.35</c:v>
                </c:pt>
                <c:pt idx="16">
                  <c:v>3.65</c:v>
                </c:pt>
                <c:pt idx="17">
                  <c:v>2.25</c:v>
                </c:pt>
                <c:pt idx="18">
                  <c:v>4.55</c:v>
                </c:pt>
                <c:pt idx="19">
                  <c:v>1.92</c:v>
                </c:pt>
                <c:pt idx="20">
                  <c:v>1.64</c:v>
                </c:pt>
                <c:pt idx="21">
                  <c:v>1.46</c:v>
                </c:pt>
              </c:numCache>
            </c:numRef>
          </c:val>
        </c:ser>
        <c:dLbls>
          <c:showLegendKey val="0"/>
          <c:showVal val="0"/>
          <c:showCatName val="0"/>
          <c:showSerName val="0"/>
          <c:showPercent val="0"/>
          <c:showBubbleSize val="0"/>
        </c:dLbls>
        <c:gapWidth val="40"/>
        <c:axId val="92816896"/>
        <c:axId val="92818432"/>
      </c:barChart>
      <c:catAx>
        <c:axId val="92816896"/>
        <c:scaling>
          <c:orientation val="maxMin"/>
        </c:scaling>
        <c:delete val="0"/>
        <c:axPos val="l"/>
        <c:majorTickMark val="none"/>
        <c:minorTickMark val="none"/>
        <c:tickLblPos val="nextTo"/>
        <c:txPr>
          <a:bodyPr/>
          <a:lstStyle/>
          <a:p>
            <a:pPr>
              <a:defRPr sz="1200"/>
            </a:pPr>
            <a:endParaRPr lang="nb-NO"/>
          </a:p>
        </c:txPr>
        <c:crossAx val="92818432"/>
        <c:crosses val="autoZero"/>
        <c:auto val="1"/>
        <c:lblAlgn val="ctr"/>
        <c:lblOffset val="100"/>
        <c:noMultiLvlLbl val="0"/>
      </c:catAx>
      <c:valAx>
        <c:axId val="92818432"/>
        <c:scaling>
          <c:orientation val="minMax"/>
          <c:max val="100"/>
          <c:min val="0"/>
        </c:scaling>
        <c:delete val="1"/>
        <c:axPos val="t"/>
        <c:numFmt formatCode="General" sourceLinked="1"/>
        <c:majorTickMark val="none"/>
        <c:minorTickMark val="none"/>
        <c:tickLblPos val="none"/>
        <c:crossAx val="92816896"/>
        <c:crosses val="autoZero"/>
        <c:crossBetween val="between"/>
        <c:majorUnit val="10"/>
      </c:valAx>
      <c:spPr>
        <a:noFill/>
        <a:ln w="25400">
          <a:noFill/>
        </a:ln>
      </c:spPr>
    </c:plotArea>
    <c:legend>
      <c:legendPos val="r"/>
      <c:layout>
        <c:manualLayout>
          <c:xMode val="edge"/>
          <c:yMode val="edge"/>
          <c:x val="0.25493725869200373"/>
          <c:y val="0.17029514641742319"/>
          <c:w val="0.11606429177485711"/>
          <c:h val="0.2397257792612415"/>
        </c:manualLayout>
      </c:layout>
      <c:overlay val="0"/>
      <c:txPr>
        <a:bodyPr/>
        <a:lstStyle/>
        <a:p>
          <a:pPr>
            <a:defRPr sz="14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2.8956152467304642E-2"/>
          <c:w val="0.89668180143726717"/>
          <c:h val="0.87421609041781423"/>
        </c:manualLayout>
      </c:layout>
      <c:barChart>
        <c:barDir val="col"/>
        <c:grouping val="clustered"/>
        <c:varyColors val="0"/>
        <c:ser>
          <c:idx val="0"/>
          <c:order val="0"/>
          <c:tx>
            <c:strRef>
              <c:f>'Ark1'!$B$1</c:f>
              <c:strCache>
                <c:ptCount val="1"/>
                <c:pt idx="0">
                  <c:v>Menn</c:v>
                </c:pt>
              </c:strCache>
            </c:strRef>
          </c:tx>
          <c:spPr>
            <a:solidFill>
              <a:schemeClr val="accent1">
                <a:lumMod val="75000"/>
              </a:schemeClr>
            </a:solidFill>
          </c:spPr>
          <c:invertIfNegative val="0"/>
          <c:dLbls>
            <c:txPr>
              <a:bodyPr/>
              <a:lstStyle/>
              <a:p>
                <a:pPr>
                  <a:defRPr sz="1400"/>
                </a:pPr>
                <a:endParaRPr lang="nb-NO"/>
              </a:p>
            </c:txPr>
            <c:showLegendKey val="0"/>
            <c:showVal val="1"/>
            <c:showCatName val="0"/>
            <c:showSerName val="0"/>
            <c:showPercent val="0"/>
            <c:showBubbleSize val="0"/>
            <c:showLeaderLines val="0"/>
          </c:dLbls>
          <c:cat>
            <c:strRef>
              <c:f>'Ark1'!$A$2:$A$4</c:f>
              <c:strCache>
                <c:ptCount val="3"/>
                <c:pt idx="0">
                  <c:v>Normal</c:v>
                </c:pt>
                <c:pt idx="1">
                  <c:v>Risiko</c:v>
                </c:pt>
                <c:pt idx="2">
                  <c:v>Skadelig</c:v>
                </c:pt>
              </c:strCache>
            </c:strRef>
          </c:cat>
          <c:val>
            <c:numRef>
              <c:f>'Ark1'!$B$2:$B$4</c:f>
              <c:numCache>
                <c:formatCode>###0</c:formatCode>
                <c:ptCount val="3"/>
                <c:pt idx="0">
                  <c:v>4.5697494387278397</c:v>
                </c:pt>
                <c:pt idx="1">
                  <c:v>11.308766361770916</c:v>
                </c:pt>
                <c:pt idx="2">
                  <c:v>27.711505387631437</c:v>
                </c:pt>
              </c:numCache>
            </c:numRef>
          </c:val>
        </c:ser>
        <c:ser>
          <c:idx val="1"/>
          <c:order val="1"/>
          <c:tx>
            <c:strRef>
              <c:f>'Ark1'!$C$1</c:f>
              <c:strCache>
                <c:ptCount val="1"/>
                <c:pt idx="0">
                  <c:v>Kvinner</c:v>
                </c:pt>
              </c:strCache>
            </c:strRef>
          </c:tx>
          <c:invertIfNegative val="0"/>
          <c:dLbls>
            <c:txPr>
              <a:bodyPr/>
              <a:lstStyle/>
              <a:p>
                <a:pPr>
                  <a:defRPr sz="1400"/>
                </a:pPr>
                <a:endParaRPr lang="nb-NO"/>
              </a:p>
            </c:txPr>
            <c:showLegendKey val="0"/>
            <c:showVal val="1"/>
            <c:showCatName val="0"/>
            <c:showSerName val="0"/>
            <c:showPercent val="0"/>
            <c:showBubbleSize val="0"/>
            <c:showLeaderLines val="0"/>
          </c:dLbls>
          <c:cat>
            <c:strRef>
              <c:f>'Ark1'!$A$2:$A$4</c:f>
              <c:strCache>
                <c:ptCount val="3"/>
                <c:pt idx="0">
                  <c:v>Normal</c:v>
                </c:pt>
                <c:pt idx="1">
                  <c:v>Risiko</c:v>
                </c:pt>
                <c:pt idx="2">
                  <c:v>Skadelig</c:v>
                </c:pt>
              </c:strCache>
            </c:strRef>
          </c:cat>
          <c:val>
            <c:numRef>
              <c:f>'Ark1'!$C$2:$C$4</c:f>
              <c:numCache>
                <c:formatCode>###0</c:formatCode>
                <c:ptCount val="3"/>
                <c:pt idx="0">
                  <c:v>1.7815747336093737</c:v>
                </c:pt>
                <c:pt idx="1">
                  <c:v>5.4951281063557857</c:v>
                </c:pt>
                <c:pt idx="2">
                  <c:v>27.074953576985813</c:v>
                </c:pt>
              </c:numCache>
            </c:numRef>
          </c:val>
        </c:ser>
        <c:dLbls>
          <c:showLegendKey val="0"/>
          <c:showVal val="0"/>
          <c:showCatName val="0"/>
          <c:showSerName val="0"/>
          <c:showPercent val="0"/>
          <c:showBubbleSize val="0"/>
        </c:dLbls>
        <c:gapWidth val="40"/>
        <c:axId val="93207936"/>
        <c:axId val="93209728"/>
      </c:barChart>
      <c:catAx>
        <c:axId val="93207936"/>
        <c:scaling>
          <c:orientation val="minMax"/>
        </c:scaling>
        <c:delete val="0"/>
        <c:axPos val="b"/>
        <c:majorTickMark val="out"/>
        <c:minorTickMark val="none"/>
        <c:tickLblPos val="nextTo"/>
        <c:txPr>
          <a:bodyPr/>
          <a:lstStyle/>
          <a:p>
            <a:pPr>
              <a:defRPr sz="1200"/>
            </a:pPr>
            <a:endParaRPr lang="nb-NO"/>
          </a:p>
        </c:txPr>
        <c:crossAx val="93209728"/>
        <c:crosses val="autoZero"/>
        <c:auto val="1"/>
        <c:lblAlgn val="ctr"/>
        <c:lblOffset val="100"/>
        <c:noMultiLvlLbl val="0"/>
      </c:catAx>
      <c:valAx>
        <c:axId val="93209728"/>
        <c:scaling>
          <c:orientation val="minMax"/>
          <c:max val="50"/>
          <c:min val="0"/>
        </c:scaling>
        <c:delete val="0"/>
        <c:axPos val="l"/>
        <c:majorGridlines>
          <c:spPr>
            <a:ln>
              <a:solidFill>
                <a:schemeClr val="bg1">
                  <a:lumMod val="95000"/>
                </a:schemeClr>
              </a:solidFill>
            </a:ln>
          </c:spPr>
        </c:majorGridlines>
        <c:numFmt formatCode="###0" sourceLinked="1"/>
        <c:majorTickMark val="out"/>
        <c:minorTickMark val="none"/>
        <c:tickLblPos val="none"/>
        <c:crossAx val="93207936"/>
        <c:crosses val="autoZero"/>
        <c:crossBetween val="between"/>
      </c:valAx>
    </c:plotArea>
    <c:legend>
      <c:legendPos val="r"/>
      <c:layout>
        <c:manualLayout>
          <c:xMode val="edge"/>
          <c:yMode val="edge"/>
          <c:x val="3.5498248732596972E-2"/>
          <c:y val="4.644633183377659E-2"/>
          <c:w val="0.68635721761909996"/>
          <c:h val="0.11683610610429687"/>
        </c:manualLayout>
      </c:layout>
      <c:overlay val="0"/>
      <c:spPr>
        <a:solidFill>
          <a:schemeClr val="bg1"/>
        </a:solidFill>
      </c:spPr>
      <c:txPr>
        <a:bodyPr/>
        <a:lstStyle/>
        <a:p>
          <a:pPr>
            <a:defRPr sz="16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852247375328083"/>
          <c:y val="3.437500000000001E-2"/>
          <c:w val="0.82046719160104631"/>
          <c:h val="0.88434931960964913"/>
        </c:manualLayout>
      </c:layout>
      <c:barChart>
        <c:barDir val="bar"/>
        <c:grouping val="stacked"/>
        <c:varyColors val="0"/>
        <c:ser>
          <c:idx val="0"/>
          <c:order val="0"/>
          <c:tx>
            <c:strRef>
              <c:f>'Ark1'!$B$1</c:f>
              <c:strCache>
                <c:ptCount val="1"/>
                <c:pt idx="0">
                  <c:v>Under 35'</c:v>
                </c:pt>
              </c:strCache>
            </c:strRef>
          </c:tx>
          <c:spPr>
            <a:solidFill>
              <a:schemeClr val="tx2">
                <a:lumMod val="75000"/>
              </a:schemeClr>
            </a:solidFill>
            <a:ln>
              <a:noFill/>
            </a:ln>
          </c:spPr>
          <c:invertIfNegative val="0"/>
          <c:dLbls>
            <c:txPr>
              <a:bodyPr/>
              <a:lstStyle/>
              <a:p>
                <a:pPr>
                  <a:defRPr sz="1100" b="1">
                    <a:solidFill>
                      <a:schemeClr val="bg1"/>
                    </a:solidFill>
                  </a:defRPr>
                </a:pPr>
                <a:endParaRPr lang="nb-NO"/>
              </a:p>
            </c:txPr>
            <c:showLegendKey val="0"/>
            <c:showVal val="1"/>
            <c:showCatName val="0"/>
            <c:showSerName val="0"/>
            <c:showPercent val="0"/>
            <c:showBubbleSize val="0"/>
            <c:showLeaderLines val="0"/>
          </c:dLbls>
          <c:cat>
            <c:strRef>
              <c:f>'Ark1'!$A$2:$A$23</c:f>
              <c:strCache>
                <c:ptCount val="22"/>
                <c:pt idx="0">
                  <c:v>Total</c:v>
                </c:pt>
                <c:pt idx="2">
                  <c:v>SiO</c:v>
                </c:pt>
                <c:pt idx="3">
                  <c:v>SiB</c:v>
                </c:pt>
                <c:pt idx="4">
                  <c:v>SiT</c:v>
                </c:pt>
                <c:pt idx="5">
                  <c:v>samskipnaden</c:v>
                </c:pt>
                <c:pt idx="6">
                  <c:v>SiÅs</c:v>
                </c:pt>
                <c:pt idx="7">
                  <c:v>SiNoT</c:v>
                </c:pt>
                <c:pt idx="8">
                  <c:v>SISOF</c:v>
                </c:pt>
                <c:pt idx="9">
                  <c:v>SiH</c:v>
                </c:pt>
                <c:pt idx="10">
                  <c:v>SSH</c:v>
                </c:pt>
                <c:pt idx="11">
                  <c:v>SiHa</c:v>
                </c:pt>
                <c:pt idx="13">
                  <c:v>UiO</c:v>
                </c:pt>
                <c:pt idx="14">
                  <c:v>HiOA</c:v>
                </c:pt>
                <c:pt idx="15">
                  <c:v>Rest SiO</c:v>
                </c:pt>
                <c:pt idx="16">
                  <c:v>UiB</c:v>
                </c:pt>
                <c:pt idx="17">
                  <c:v>HiB</c:v>
                </c:pt>
                <c:pt idx="18">
                  <c:v>Rest SiB</c:v>
                </c:pt>
                <c:pt idx="19">
                  <c:v>NTNU</c:v>
                </c:pt>
                <c:pt idx="20">
                  <c:v>HiST</c:v>
                </c:pt>
                <c:pt idx="21">
                  <c:v>Rest SiT</c:v>
                </c:pt>
              </c:strCache>
            </c:strRef>
          </c:cat>
          <c:val>
            <c:numRef>
              <c:f>'Ark1'!$B$2:$B$23</c:f>
              <c:numCache>
                <c:formatCode>General</c:formatCode>
                <c:ptCount val="22"/>
                <c:pt idx="0" formatCode="0">
                  <c:v>24.67</c:v>
                </c:pt>
                <c:pt idx="2" formatCode="0">
                  <c:v>22.76</c:v>
                </c:pt>
                <c:pt idx="3" formatCode="0">
                  <c:v>23.5</c:v>
                </c:pt>
                <c:pt idx="4" formatCode="0">
                  <c:v>29.1</c:v>
                </c:pt>
                <c:pt idx="5" formatCode="0">
                  <c:v>23.06</c:v>
                </c:pt>
                <c:pt idx="6" formatCode="0">
                  <c:v>30.66</c:v>
                </c:pt>
                <c:pt idx="7" formatCode="0">
                  <c:v>24.24</c:v>
                </c:pt>
                <c:pt idx="8" formatCode="0">
                  <c:v>23.74</c:v>
                </c:pt>
                <c:pt idx="9" formatCode="0">
                  <c:v>25.22</c:v>
                </c:pt>
                <c:pt idx="10" formatCode="0">
                  <c:v>17.920000000000002</c:v>
                </c:pt>
                <c:pt idx="11" formatCode="0">
                  <c:v>23.01</c:v>
                </c:pt>
                <c:pt idx="13" formatCode="0">
                  <c:v>23.72</c:v>
                </c:pt>
                <c:pt idx="14" formatCode="0">
                  <c:v>22.38</c:v>
                </c:pt>
                <c:pt idx="15" formatCode="0">
                  <c:v>21.45</c:v>
                </c:pt>
                <c:pt idx="16" formatCode="0">
                  <c:v>26</c:v>
                </c:pt>
                <c:pt idx="17" formatCode="0">
                  <c:v>17.87</c:v>
                </c:pt>
                <c:pt idx="18" formatCode="0">
                  <c:v>23.43</c:v>
                </c:pt>
                <c:pt idx="19" formatCode="0">
                  <c:v>30.35</c:v>
                </c:pt>
                <c:pt idx="20" formatCode="0">
                  <c:v>25.39</c:v>
                </c:pt>
                <c:pt idx="21" formatCode="0">
                  <c:v>27.9</c:v>
                </c:pt>
              </c:numCache>
            </c:numRef>
          </c:val>
        </c:ser>
        <c:ser>
          <c:idx val="1"/>
          <c:order val="1"/>
          <c:tx>
            <c:strRef>
              <c:f>'Ark1'!$C$1</c:f>
              <c:strCache>
                <c:ptCount val="1"/>
                <c:pt idx="0">
                  <c:v>35'-59'</c:v>
                </c:pt>
              </c:strCache>
            </c:strRef>
          </c:tx>
          <c:spPr>
            <a:solidFill>
              <a:schemeClr val="tx2">
                <a:lumMod val="60000"/>
                <a:lumOff val="40000"/>
              </a:schemeClr>
            </a:solidFill>
            <a:ln>
              <a:noFill/>
            </a:ln>
          </c:spPr>
          <c:invertIfNegative val="0"/>
          <c:dLbls>
            <c:txPr>
              <a:bodyPr/>
              <a:lstStyle/>
              <a:p>
                <a:pPr>
                  <a:defRPr sz="1100" b="1">
                    <a:solidFill>
                      <a:schemeClr val="bg1"/>
                    </a:solidFill>
                  </a:defRPr>
                </a:pPr>
                <a:endParaRPr lang="nb-NO"/>
              </a:p>
            </c:txPr>
            <c:showLegendKey val="0"/>
            <c:showVal val="1"/>
            <c:showCatName val="0"/>
            <c:showSerName val="0"/>
            <c:showPercent val="0"/>
            <c:showBubbleSize val="0"/>
            <c:showLeaderLines val="0"/>
          </c:dLbls>
          <c:cat>
            <c:strRef>
              <c:f>'Ark1'!$A$2:$A$23</c:f>
              <c:strCache>
                <c:ptCount val="22"/>
                <c:pt idx="0">
                  <c:v>Total</c:v>
                </c:pt>
                <c:pt idx="2">
                  <c:v>SiO</c:v>
                </c:pt>
                <c:pt idx="3">
                  <c:v>SiB</c:v>
                </c:pt>
                <c:pt idx="4">
                  <c:v>SiT</c:v>
                </c:pt>
                <c:pt idx="5">
                  <c:v>samskipnaden</c:v>
                </c:pt>
                <c:pt idx="6">
                  <c:v>SiÅs</c:v>
                </c:pt>
                <c:pt idx="7">
                  <c:v>SiNoT</c:v>
                </c:pt>
                <c:pt idx="8">
                  <c:v>SISOF</c:v>
                </c:pt>
                <c:pt idx="9">
                  <c:v>SiH</c:v>
                </c:pt>
                <c:pt idx="10">
                  <c:v>SSH</c:v>
                </c:pt>
                <c:pt idx="11">
                  <c:v>SiHa</c:v>
                </c:pt>
                <c:pt idx="13">
                  <c:v>UiO</c:v>
                </c:pt>
                <c:pt idx="14">
                  <c:v>HiOA</c:v>
                </c:pt>
                <c:pt idx="15">
                  <c:v>Rest SiO</c:v>
                </c:pt>
                <c:pt idx="16">
                  <c:v>UiB</c:v>
                </c:pt>
                <c:pt idx="17">
                  <c:v>HiB</c:v>
                </c:pt>
                <c:pt idx="18">
                  <c:v>Rest SiB</c:v>
                </c:pt>
                <c:pt idx="19">
                  <c:v>NTNU</c:v>
                </c:pt>
                <c:pt idx="20">
                  <c:v>HiST</c:v>
                </c:pt>
                <c:pt idx="21">
                  <c:v>Rest SiT</c:v>
                </c:pt>
              </c:strCache>
            </c:strRef>
          </c:cat>
          <c:val>
            <c:numRef>
              <c:f>'Ark1'!$C$2:$C$23</c:f>
              <c:numCache>
                <c:formatCode>General</c:formatCode>
                <c:ptCount val="22"/>
                <c:pt idx="0" formatCode="0">
                  <c:v>20.65</c:v>
                </c:pt>
                <c:pt idx="2" formatCode="0">
                  <c:v>16.98</c:v>
                </c:pt>
                <c:pt idx="3" formatCode="0">
                  <c:v>22.21</c:v>
                </c:pt>
                <c:pt idx="4" formatCode="0">
                  <c:v>26.14</c:v>
                </c:pt>
                <c:pt idx="5" formatCode="0">
                  <c:v>18.86</c:v>
                </c:pt>
                <c:pt idx="6" formatCode="0">
                  <c:v>23.87</c:v>
                </c:pt>
                <c:pt idx="7" formatCode="0">
                  <c:v>19.73</c:v>
                </c:pt>
                <c:pt idx="8" formatCode="0">
                  <c:v>26.75</c:v>
                </c:pt>
                <c:pt idx="9" formatCode="0">
                  <c:v>15.81</c:v>
                </c:pt>
                <c:pt idx="10" formatCode="0">
                  <c:v>17.61</c:v>
                </c:pt>
                <c:pt idx="11" formatCode="0">
                  <c:v>15.79</c:v>
                </c:pt>
                <c:pt idx="13" formatCode="0">
                  <c:v>17.18</c:v>
                </c:pt>
                <c:pt idx="14" formatCode="0">
                  <c:v>16.52</c:v>
                </c:pt>
                <c:pt idx="15" formatCode="0">
                  <c:v>17.100000000000001</c:v>
                </c:pt>
                <c:pt idx="16" formatCode="0">
                  <c:v>21.63</c:v>
                </c:pt>
                <c:pt idx="17" formatCode="0">
                  <c:v>22.51</c:v>
                </c:pt>
                <c:pt idx="18" formatCode="0">
                  <c:v>23.42</c:v>
                </c:pt>
                <c:pt idx="19" formatCode="0">
                  <c:v>28.89</c:v>
                </c:pt>
                <c:pt idx="20" formatCode="0">
                  <c:v>19.86</c:v>
                </c:pt>
                <c:pt idx="21" formatCode="0">
                  <c:v>18.059999999999999</c:v>
                </c:pt>
              </c:numCache>
            </c:numRef>
          </c:val>
        </c:ser>
        <c:ser>
          <c:idx val="2"/>
          <c:order val="2"/>
          <c:tx>
            <c:strRef>
              <c:f>'Ark1'!$D$1</c:f>
              <c:strCache>
                <c:ptCount val="1"/>
                <c:pt idx="0">
                  <c:v>60'-74'</c:v>
                </c:pt>
              </c:strCache>
            </c:strRef>
          </c:tx>
          <c:spPr>
            <a:solidFill>
              <a:schemeClr val="tx2">
                <a:lumMod val="40000"/>
                <a:lumOff val="60000"/>
              </a:schemeClr>
            </a:solidFill>
            <a:ln>
              <a:noFill/>
            </a:ln>
          </c:spPr>
          <c:invertIfNegative val="0"/>
          <c:dLbls>
            <c:txPr>
              <a:bodyPr/>
              <a:lstStyle/>
              <a:p>
                <a:pPr>
                  <a:defRPr sz="1100" b="1"/>
                </a:pPr>
                <a:endParaRPr lang="nb-NO"/>
              </a:p>
            </c:txPr>
            <c:showLegendKey val="0"/>
            <c:showVal val="1"/>
            <c:showCatName val="0"/>
            <c:showSerName val="0"/>
            <c:showPercent val="0"/>
            <c:showBubbleSize val="0"/>
            <c:showLeaderLines val="0"/>
          </c:dLbls>
          <c:cat>
            <c:strRef>
              <c:f>'Ark1'!$A$2:$A$23</c:f>
              <c:strCache>
                <c:ptCount val="22"/>
                <c:pt idx="0">
                  <c:v>Total</c:v>
                </c:pt>
                <c:pt idx="2">
                  <c:v>SiO</c:v>
                </c:pt>
                <c:pt idx="3">
                  <c:v>SiB</c:v>
                </c:pt>
                <c:pt idx="4">
                  <c:v>SiT</c:v>
                </c:pt>
                <c:pt idx="5">
                  <c:v>samskipnaden</c:v>
                </c:pt>
                <c:pt idx="6">
                  <c:v>SiÅs</c:v>
                </c:pt>
                <c:pt idx="7">
                  <c:v>SiNoT</c:v>
                </c:pt>
                <c:pt idx="8">
                  <c:v>SISOF</c:v>
                </c:pt>
                <c:pt idx="9">
                  <c:v>SiH</c:v>
                </c:pt>
                <c:pt idx="10">
                  <c:v>SSH</c:v>
                </c:pt>
                <c:pt idx="11">
                  <c:v>SiHa</c:v>
                </c:pt>
                <c:pt idx="13">
                  <c:v>UiO</c:v>
                </c:pt>
                <c:pt idx="14">
                  <c:v>HiOA</c:v>
                </c:pt>
                <c:pt idx="15">
                  <c:v>Rest SiO</c:v>
                </c:pt>
                <c:pt idx="16">
                  <c:v>UiB</c:v>
                </c:pt>
                <c:pt idx="17">
                  <c:v>HiB</c:v>
                </c:pt>
                <c:pt idx="18">
                  <c:v>Rest SiB</c:v>
                </c:pt>
                <c:pt idx="19">
                  <c:v>NTNU</c:v>
                </c:pt>
                <c:pt idx="20">
                  <c:v>HiST</c:v>
                </c:pt>
                <c:pt idx="21">
                  <c:v>Rest SiT</c:v>
                </c:pt>
              </c:strCache>
            </c:strRef>
          </c:cat>
          <c:val>
            <c:numRef>
              <c:f>'Ark1'!$D$2:$D$23</c:f>
              <c:numCache>
                <c:formatCode>General</c:formatCode>
                <c:ptCount val="22"/>
                <c:pt idx="0" formatCode="0">
                  <c:v>13.64</c:v>
                </c:pt>
                <c:pt idx="2" formatCode="0">
                  <c:v>13.85</c:v>
                </c:pt>
                <c:pt idx="3" formatCode="0">
                  <c:v>15.17</c:v>
                </c:pt>
                <c:pt idx="4" formatCode="0">
                  <c:v>13.9</c:v>
                </c:pt>
                <c:pt idx="5" formatCode="0">
                  <c:v>11.74</c:v>
                </c:pt>
                <c:pt idx="6" formatCode="0">
                  <c:v>11.95</c:v>
                </c:pt>
                <c:pt idx="7" formatCode="0">
                  <c:v>10.1</c:v>
                </c:pt>
                <c:pt idx="8" formatCode="0">
                  <c:v>13.9</c:v>
                </c:pt>
                <c:pt idx="9" formatCode="0">
                  <c:v>8.75</c:v>
                </c:pt>
                <c:pt idx="10" formatCode="0">
                  <c:v>14.46</c:v>
                </c:pt>
                <c:pt idx="11" formatCode="0">
                  <c:v>10.52</c:v>
                </c:pt>
                <c:pt idx="13" formatCode="0">
                  <c:v>13.55</c:v>
                </c:pt>
                <c:pt idx="14" formatCode="0">
                  <c:v>14.54</c:v>
                </c:pt>
                <c:pt idx="15" formatCode="0">
                  <c:v>13.67</c:v>
                </c:pt>
                <c:pt idx="16" formatCode="0">
                  <c:v>14.65</c:v>
                </c:pt>
                <c:pt idx="17" formatCode="0">
                  <c:v>17.52</c:v>
                </c:pt>
                <c:pt idx="18" formatCode="0">
                  <c:v>13.78</c:v>
                </c:pt>
                <c:pt idx="19" formatCode="0">
                  <c:v>14.64</c:v>
                </c:pt>
                <c:pt idx="20" formatCode="0">
                  <c:v>13.28</c:v>
                </c:pt>
                <c:pt idx="21" formatCode="0">
                  <c:v>8.7200000000000006</c:v>
                </c:pt>
              </c:numCache>
            </c:numRef>
          </c:val>
        </c:ser>
        <c:ser>
          <c:idx val="3"/>
          <c:order val="3"/>
          <c:tx>
            <c:strRef>
              <c:f>'Ark1'!$E$1</c:f>
              <c:strCache>
                <c:ptCount val="1"/>
                <c:pt idx="0">
                  <c:v>75'-150'</c:v>
                </c:pt>
              </c:strCache>
            </c:strRef>
          </c:tx>
          <c:spPr>
            <a:solidFill>
              <a:schemeClr val="accent4">
                <a:lumMod val="60000"/>
                <a:lumOff val="40000"/>
              </a:schemeClr>
            </a:solidFill>
            <a:ln>
              <a:noFill/>
            </a:ln>
          </c:spPr>
          <c:invertIfNegative val="0"/>
          <c:dLbls>
            <c:txPr>
              <a:bodyPr/>
              <a:lstStyle/>
              <a:p>
                <a:pPr>
                  <a:defRPr sz="1100" b="1">
                    <a:solidFill>
                      <a:schemeClr val="bg1"/>
                    </a:solidFill>
                  </a:defRPr>
                </a:pPr>
                <a:endParaRPr lang="nb-NO"/>
              </a:p>
            </c:txPr>
            <c:showLegendKey val="0"/>
            <c:showVal val="1"/>
            <c:showCatName val="0"/>
            <c:showSerName val="0"/>
            <c:showPercent val="0"/>
            <c:showBubbleSize val="0"/>
            <c:showLeaderLines val="0"/>
          </c:dLbls>
          <c:cat>
            <c:strRef>
              <c:f>'Ark1'!$A$2:$A$23</c:f>
              <c:strCache>
                <c:ptCount val="22"/>
                <c:pt idx="0">
                  <c:v>Total</c:v>
                </c:pt>
                <c:pt idx="2">
                  <c:v>SiO</c:v>
                </c:pt>
                <c:pt idx="3">
                  <c:v>SiB</c:v>
                </c:pt>
                <c:pt idx="4">
                  <c:v>SiT</c:v>
                </c:pt>
                <c:pt idx="5">
                  <c:v>samskipnaden</c:v>
                </c:pt>
                <c:pt idx="6">
                  <c:v>SiÅs</c:v>
                </c:pt>
                <c:pt idx="7">
                  <c:v>SiNoT</c:v>
                </c:pt>
                <c:pt idx="8">
                  <c:v>SISOF</c:v>
                </c:pt>
                <c:pt idx="9">
                  <c:v>SiH</c:v>
                </c:pt>
                <c:pt idx="10">
                  <c:v>SSH</c:v>
                </c:pt>
                <c:pt idx="11">
                  <c:v>SiHa</c:v>
                </c:pt>
                <c:pt idx="13">
                  <c:v>UiO</c:v>
                </c:pt>
                <c:pt idx="14">
                  <c:v>HiOA</c:v>
                </c:pt>
                <c:pt idx="15">
                  <c:v>Rest SiO</c:v>
                </c:pt>
                <c:pt idx="16">
                  <c:v>UiB</c:v>
                </c:pt>
                <c:pt idx="17">
                  <c:v>HiB</c:v>
                </c:pt>
                <c:pt idx="18">
                  <c:v>Rest SiB</c:v>
                </c:pt>
                <c:pt idx="19">
                  <c:v>NTNU</c:v>
                </c:pt>
                <c:pt idx="20">
                  <c:v>HiST</c:v>
                </c:pt>
                <c:pt idx="21">
                  <c:v>Rest SiT</c:v>
                </c:pt>
              </c:strCache>
            </c:strRef>
          </c:cat>
          <c:val>
            <c:numRef>
              <c:f>'Ark1'!$E$2:$E$23</c:f>
              <c:numCache>
                <c:formatCode>General</c:formatCode>
                <c:ptCount val="22"/>
                <c:pt idx="0" formatCode="0">
                  <c:v>30.04</c:v>
                </c:pt>
                <c:pt idx="2" formatCode="0">
                  <c:v>34.130000000000003</c:v>
                </c:pt>
                <c:pt idx="3" formatCode="0">
                  <c:v>30.11</c:v>
                </c:pt>
                <c:pt idx="4" formatCode="0">
                  <c:v>23.24</c:v>
                </c:pt>
                <c:pt idx="5" formatCode="0">
                  <c:v>30.82</c:v>
                </c:pt>
                <c:pt idx="6" formatCode="0">
                  <c:v>26.32</c:v>
                </c:pt>
                <c:pt idx="7" formatCode="0">
                  <c:v>31.75</c:v>
                </c:pt>
                <c:pt idx="8" formatCode="0">
                  <c:v>27.05</c:v>
                </c:pt>
                <c:pt idx="9" formatCode="0">
                  <c:v>30.66</c:v>
                </c:pt>
                <c:pt idx="10" formatCode="0">
                  <c:v>32.97</c:v>
                </c:pt>
                <c:pt idx="11" formatCode="0">
                  <c:v>31.81</c:v>
                </c:pt>
                <c:pt idx="13" formatCode="0">
                  <c:v>33.520000000000003</c:v>
                </c:pt>
                <c:pt idx="14" formatCode="0">
                  <c:v>33.090000000000003</c:v>
                </c:pt>
                <c:pt idx="15" formatCode="0">
                  <c:v>36.33</c:v>
                </c:pt>
                <c:pt idx="16" formatCode="0">
                  <c:v>29.66</c:v>
                </c:pt>
                <c:pt idx="17" formatCode="0">
                  <c:v>32.24</c:v>
                </c:pt>
                <c:pt idx="18" formatCode="0">
                  <c:v>28.78</c:v>
                </c:pt>
                <c:pt idx="19" formatCode="0">
                  <c:v>20.51</c:v>
                </c:pt>
                <c:pt idx="20" formatCode="0">
                  <c:v>30.47</c:v>
                </c:pt>
                <c:pt idx="21" formatCode="0">
                  <c:v>28.5</c:v>
                </c:pt>
              </c:numCache>
            </c:numRef>
          </c:val>
        </c:ser>
        <c:ser>
          <c:idx val="4"/>
          <c:order val="4"/>
          <c:tx>
            <c:strRef>
              <c:f>'Ark1'!$F$1</c:f>
              <c:strCache>
                <c:ptCount val="1"/>
                <c:pt idx="0">
                  <c:v>151' og over</c:v>
                </c:pt>
              </c:strCache>
            </c:strRef>
          </c:tx>
          <c:spPr>
            <a:solidFill>
              <a:schemeClr val="accent4">
                <a:lumMod val="75000"/>
              </a:schemeClr>
            </a:solidFill>
            <a:ln>
              <a:noFill/>
            </a:ln>
          </c:spPr>
          <c:invertIfNegative val="0"/>
          <c:dLbls>
            <c:txPr>
              <a:bodyPr/>
              <a:lstStyle/>
              <a:p>
                <a:pPr>
                  <a:defRPr sz="1100" b="1" baseline="0">
                    <a:solidFill>
                      <a:schemeClr val="bg1"/>
                    </a:solidFill>
                  </a:defRPr>
                </a:pPr>
                <a:endParaRPr lang="nb-NO"/>
              </a:p>
            </c:txPr>
            <c:showLegendKey val="0"/>
            <c:showVal val="1"/>
            <c:showCatName val="0"/>
            <c:showSerName val="0"/>
            <c:showPercent val="0"/>
            <c:showBubbleSize val="0"/>
            <c:showLeaderLines val="0"/>
          </c:dLbls>
          <c:cat>
            <c:strRef>
              <c:f>'Ark1'!$A$2:$A$23</c:f>
              <c:strCache>
                <c:ptCount val="22"/>
                <c:pt idx="0">
                  <c:v>Total</c:v>
                </c:pt>
                <c:pt idx="2">
                  <c:v>SiO</c:v>
                </c:pt>
                <c:pt idx="3">
                  <c:v>SiB</c:v>
                </c:pt>
                <c:pt idx="4">
                  <c:v>SiT</c:v>
                </c:pt>
                <c:pt idx="5">
                  <c:v>samskipnaden</c:v>
                </c:pt>
                <c:pt idx="6">
                  <c:v>SiÅs</c:v>
                </c:pt>
                <c:pt idx="7">
                  <c:v>SiNoT</c:v>
                </c:pt>
                <c:pt idx="8">
                  <c:v>SISOF</c:v>
                </c:pt>
                <c:pt idx="9">
                  <c:v>SiH</c:v>
                </c:pt>
                <c:pt idx="10">
                  <c:v>SSH</c:v>
                </c:pt>
                <c:pt idx="11">
                  <c:v>SiHa</c:v>
                </c:pt>
                <c:pt idx="13">
                  <c:v>UiO</c:v>
                </c:pt>
                <c:pt idx="14">
                  <c:v>HiOA</c:v>
                </c:pt>
                <c:pt idx="15">
                  <c:v>Rest SiO</c:v>
                </c:pt>
                <c:pt idx="16">
                  <c:v>UiB</c:v>
                </c:pt>
                <c:pt idx="17">
                  <c:v>HiB</c:v>
                </c:pt>
                <c:pt idx="18">
                  <c:v>Rest SiB</c:v>
                </c:pt>
                <c:pt idx="19">
                  <c:v>NTNU</c:v>
                </c:pt>
                <c:pt idx="20">
                  <c:v>HiST</c:v>
                </c:pt>
                <c:pt idx="21">
                  <c:v>Rest SiT</c:v>
                </c:pt>
              </c:strCache>
            </c:strRef>
          </c:cat>
          <c:val>
            <c:numRef>
              <c:f>'Ark1'!$F$2:$F$23</c:f>
              <c:numCache>
                <c:formatCode>General</c:formatCode>
                <c:ptCount val="22"/>
                <c:pt idx="0" formatCode="0">
                  <c:v>11</c:v>
                </c:pt>
                <c:pt idx="2" formatCode="0">
                  <c:v>12.27</c:v>
                </c:pt>
                <c:pt idx="3" formatCode="0">
                  <c:v>9.02</c:v>
                </c:pt>
                <c:pt idx="4" formatCode="0">
                  <c:v>7.61</c:v>
                </c:pt>
                <c:pt idx="5" formatCode="0">
                  <c:v>15.53</c:v>
                </c:pt>
                <c:pt idx="6" formatCode="0">
                  <c:v>7.2</c:v>
                </c:pt>
                <c:pt idx="7" formatCode="0">
                  <c:v>14.18</c:v>
                </c:pt>
                <c:pt idx="8" formatCode="0">
                  <c:v>8.56</c:v>
                </c:pt>
                <c:pt idx="9" formatCode="0">
                  <c:v>19.57</c:v>
                </c:pt>
                <c:pt idx="10" formatCode="0">
                  <c:v>17.03</c:v>
                </c:pt>
                <c:pt idx="11" formatCode="0">
                  <c:v>18.87</c:v>
                </c:pt>
                <c:pt idx="13" formatCode="0">
                  <c:v>12.03</c:v>
                </c:pt>
                <c:pt idx="14" formatCode="0">
                  <c:v>13.47</c:v>
                </c:pt>
                <c:pt idx="15" formatCode="0">
                  <c:v>11.45</c:v>
                </c:pt>
                <c:pt idx="16" formatCode="0">
                  <c:v>8.06</c:v>
                </c:pt>
                <c:pt idx="17" formatCode="0">
                  <c:v>9.86</c:v>
                </c:pt>
                <c:pt idx="18" formatCode="0">
                  <c:v>10.59</c:v>
                </c:pt>
                <c:pt idx="19" formatCode="0">
                  <c:v>5.61</c:v>
                </c:pt>
                <c:pt idx="20" formatCode="0">
                  <c:v>11</c:v>
                </c:pt>
                <c:pt idx="21" formatCode="0">
                  <c:v>16.809999999999999</c:v>
                </c:pt>
              </c:numCache>
            </c:numRef>
          </c:val>
        </c:ser>
        <c:dLbls>
          <c:showLegendKey val="0"/>
          <c:showVal val="0"/>
          <c:showCatName val="0"/>
          <c:showSerName val="0"/>
          <c:showPercent val="0"/>
          <c:showBubbleSize val="0"/>
        </c:dLbls>
        <c:gapWidth val="50"/>
        <c:overlap val="100"/>
        <c:axId val="93143040"/>
        <c:axId val="93144576"/>
      </c:barChart>
      <c:catAx>
        <c:axId val="93143040"/>
        <c:scaling>
          <c:orientation val="maxMin"/>
        </c:scaling>
        <c:delete val="0"/>
        <c:axPos val="l"/>
        <c:majorTickMark val="out"/>
        <c:minorTickMark val="none"/>
        <c:tickLblPos val="nextTo"/>
        <c:txPr>
          <a:bodyPr/>
          <a:lstStyle/>
          <a:p>
            <a:pPr>
              <a:defRPr sz="1100"/>
            </a:pPr>
            <a:endParaRPr lang="nb-NO"/>
          </a:p>
        </c:txPr>
        <c:crossAx val="93144576"/>
        <c:crosses val="autoZero"/>
        <c:auto val="1"/>
        <c:lblAlgn val="ctr"/>
        <c:lblOffset val="100"/>
        <c:noMultiLvlLbl val="0"/>
      </c:catAx>
      <c:valAx>
        <c:axId val="93144576"/>
        <c:scaling>
          <c:orientation val="minMax"/>
          <c:max val="100"/>
          <c:min val="0"/>
        </c:scaling>
        <c:delete val="1"/>
        <c:axPos val="t"/>
        <c:majorGridlines/>
        <c:numFmt formatCode="0" sourceLinked="1"/>
        <c:majorTickMark val="out"/>
        <c:minorTickMark val="none"/>
        <c:tickLblPos val="none"/>
        <c:crossAx val="93143040"/>
        <c:crosses val="autoZero"/>
        <c:crossBetween val="between"/>
      </c:valAx>
    </c:plotArea>
    <c:legend>
      <c:legendPos val="r"/>
      <c:layout>
        <c:manualLayout>
          <c:xMode val="edge"/>
          <c:yMode val="edge"/>
          <c:x val="0.11007785577341558"/>
          <c:y val="0.94184629127229591"/>
          <c:w val="0.85270660548420263"/>
          <c:h val="5.7720737122398585E-2"/>
        </c:manualLayout>
      </c:layout>
      <c:overlay val="0"/>
      <c:txPr>
        <a:bodyPr/>
        <a:lstStyle/>
        <a:p>
          <a:pPr>
            <a:defRPr sz="12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317550364774284"/>
          <c:y val="3.437500000000001E-2"/>
          <c:w val="0.8512916388919749"/>
          <c:h val="0.89736471442290278"/>
        </c:manualLayout>
      </c:layout>
      <c:barChart>
        <c:barDir val="bar"/>
        <c:grouping val="stacked"/>
        <c:varyColors val="0"/>
        <c:ser>
          <c:idx val="0"/>
          <c:order val="0"/>
          <c:tx>
            <c:strRef>
              <c:f>'Ark1'!$B$1</c:f>
              <c:strCache>
                <c:ptCount val="1"/>
                <c:pt idx="0">
                  <c:v>Sårbar</c:v>
                </c:pt>
              </c:strCache>
            </c:strRef>
          </c:tx>
          <c:spPr>
            <a:solidFill>
              <a:srgbClr val="C00000"/>
            </a:solidFill>
            <a:ln>
              <a:noFill/>
            </a:ln>
          </c:spPr>
          <c:invertIfNegative val="0"/>
          <c:dLbls>
            <c:txPr>
              <a:bodyPr/>
              <a:lstStyle/>
              <a:p>
                <a:pPr>
                  <a:defRPr sz="1200" b="1">
                    <a:solidFill>
                      <a:schemeClr val="bg1"/>
                    </a:solidFill>
                  </a:defRPr>
                </a:pPr>
                <a:endParaRPr lang="nb-NO"/>
              </a:p>
            </c:txPr>
            <c:showLegendKey val="0"/>
            <c:showVal val="1"/>
            <c:showCatName val="0"/>
            <c:showSerName val="0"/>
            <c:showPercent val="0"/>
            <c:showBubbleSize val="0"/>
            <c:showLeaderLines val="0"/>
          </c:dLbls>
          <c:cat>
            <c:strRef>
              <c:f>'Ark1'!$A$2:$A$16</c:f>
              <c:strCache>
                <c:ptCount val="15"/>
                <c:pt idx="0">
                  <c:v>Total</c:v>
                </c:pt>
                <c:pt idx="2">
                  <c:v>18-20 år</c:v>
                </c:pt>
                <c:pt idx="3">
                  <c:v>21-22 år</c:v>
                </c:pt>
                <c:pt idx="4">
                  <c:v>23-25 år</c:v>
                </c:pt>
                <c:pt idx="5">
                  <c:v>26-28 år</c:v>
                </c:pt>
                <c:pt idx="6">
                  <c:v>29-34 år</c:v>
                </c:pt>
                <c:pt idx="8">
                  <c:v>Mann</c:v>
                </c:pt>
                <c:pt idx="9">
                  <c:v>Kvinne</c:v>
                </c:pt>
                <c:pt idx="11">
                  <c:v>Gift/partner</c:v>
                </c:pt>
                <c:pt idx="12">
                  <c:v>Samboer</c:v>
                </c:pt>
                <c:pt idx="13">
                  <c:v>Kjæreste, bor alene</c:v>
                </c:pt>
                <c:pt idx="14">
                  <c:v>Singel</c:v>
                </c:pt>
              </c:strCache>
            </c:strRef>
          </c:cat>
          <c:val>
            <c:numRef>
              <c:f>'Ark1'!$B$2:$B$16</c:f>
              <c:numCache>
                <c:formatCode>General</c:formatCode>
                <c:ptCount val="15"/>
                <c:pt idx="0" formatCode="0">
                  <c:v>32.43</c:v>
                </c:pt>
                <c:pt idx="2" formatCode="0">
                  <c:v>24.4</c:v>
                </c:pt>
                <c:pt idx="3" formatCode="0">
                  <c:v>32.64</c:v>
                </c:pt>
                <c:pt idx="4" formatCode="0">
                  <c:v>33.33</c:v>
                </c:pt>
                <c:pt idx="5" formatCode="0">
                  <c:v>34.49</c:v>
                </c:pt>
                <c:pt idx="6" formatCode="0">
                  <c:v>35.020000000000003</c:v>
                </c:pt>
                <c:pt idx="8" formatCode="0">
                  <c:v>26.29</c:v>
                </c:pt>
                <c:pt idx="9" formatCode="0">
                  <c:v>36.76</c:v>
                </c:pt>
                <c:pt idx="11" formatCode="0">
                  <c:v>24.82</c:v>
                </c:pt>
                <c:pt idx="12" formatCode="0">
                  <c:v>32.14</c:v>
                </c:pt>
                <c:pt idx="13" formatCode="0">
                  <c:v>35.53</c:v>
                </c:pt>
                <c:pt idx="14" formatCode="0">
                  <c:v>31.96</c:v>
                </c:pt>
              </c:numCache>
            </c:numRef>
          </c:val>
        </c:ser>
        <c:ser>
          <c:idx val="1"/>
          <c:order val="1"/>
          <c:tx>
            <c:strRef>
              <c:f>'Ark1'!$C$1</c:f>
              <c:strCache>
                <c:ptCount val="1"/>
                <c:pt idx="0">
                  <c:v>Verken/eller</c:v>
                </c:pt>
              </c:strCache>
            </c:strRef>
          </c:tx>
          <c:spPr>
            <a:solidFill>
              <a:schemeClr val="accent1">
                <a:lumMod val="60000"/>
                <a:lumOff val="40000"/>
              </a:schemeClr>
            </a:solidFill>
            <a:ln>
              <a:noFill/>
            </a:ln>
          </c:spPr>
          <c:invertIfNegative val="0"/>
          <c:dLbls>
            <c:txPr>
              <a:bodyPr/>
              <a:lstStyle/>
              <a:p>
                <a:pPr>
                  <a:defRPr sz="1200" b="1">
                    <a:solidFill>
                      <a:schemeClr val="tx1"/>
                    </a:solidFill>
                  </a:defRPr>
                </a:pPr>
                <a:endParaRPr lang="nb-NO"/>
              </a:p>
            </c:txPr>
            <c:showLegendKey val="0"/>
            <c:showVal val="1"/>
            <c:showCatName val="0"/>
            <c:showSerName val="0"/>
            <c:showPercent val="0"/>
            <c:showBubbleSize val="0"/>
            <c:showLeaderLines val="0"/>
          </c:dLbls>
          <c:cat>
            <c:strRef>
              <c:f>'Ark1'!$A$2:$A$16</c:f>
              <c:strCache>
                <c:ptCount val="15"/>
                <c:pt idx="0">
                  <c:v>Total</c:v>
                </c:pt>
                <c:pt idx="2">
                  <c:v>18-20 år</c:v>
                </c:pt>
                <c:pt idx="3">
                  <c:v>21-22 år</c:v>
                </c:pt>
                <c:pt idx="4">
                  <c:v>23-25 år</c:v>
                </c:pt>
                <c:pt idx="5">
                  <c:v>26-28 år</c:v>
                </c:pt>
                <c:pt idx="6">
                  <c:v>29-34 år</c:v>
                </c:pt>
                <c:pt idx="8">
                  <c:v>Mann</c:v>
                </c:pt>
                <c:pt idx="9">
                  <c:v>Kvinne</c:v>
                </c:pt>
                <c:pt idx="11">
                  <c:v>Gift/partner</c:v>
                </c:pt>
                <c:pt idx="12">
                  <c:v>Samboer</c:v>
                </c:pt>
                <c:pt idx="13">
                  <c:v>Kjæreste, bor alene</c:v>
                </c:pt>
                <c:pt idx="14">
                  <c:v>Singel</c:v>
                </c:pt>
              </c:strCache>
            </c:strRef>
          </c:cat>
          <c:val>
            <c:numRef>
              <c:f>'Ark1'!$C$2:$C$16</c:f>
              <c:numCache>
                <c:formatCode>General</c:formatCode>
                <c:ptCount val="15"/>
                <c:pt idx="0" formatCode="0">
                  <c:v>24.15</c:v>
                </c:pt>
                <c:pt idx="2" formatCode="0">
                  <c:v>28.04</c:v>
                </c:pt>
                <c:pt idx="3" formatCode="0">
                  <c:v>24.99</c:v>
                </c:pt>
                <c:pt idx="4" formatCode="0">
                  <c:v>23.6</c:v>
                </c:pt>
                <c:pt idx="5" formatCode="0">
                  <c:v>23.37</c:v>
                </c:pt>
                <c:pt idx="6" formatCode="0">
                  <c:v>20.37</c:v>
                </c:pt>
                <c:pt idx="8" formatCode="0">
                  <c:v>22.21</c:v>
                </c:pt>
                <c:pt idx="9" formatCode="0">
                  <c:v>25.51</c:v>
                </c:pt>
                <c:pt idx="11" formatCode="0">
                  <c:v>19.350000000000001</c:v>
                </c:pt>
                <c:pt idx="12" formatCode="0">
                  <c:v>23.75</c:v>
                </c:pt>
                <c:pt idx="13" formatCode="0">
                  <c:v>25.83</c:v>
                </c:pt>
                <c:pt idx="14" formatCode="0">
                  <c:v>24.36</c:v>
                </c:pt>
              </c:numCache>
            </c:numRef>
          </c:val>
        </c:ser>
        <c:ser>
          <c:idx val="2"/>
          <c:order val="2"/>
          <c:tx>
            <c:strRef>
              <c:f>'Ark1'!$D$1</c:f>
              <c:strCache>
                <c:ptCount val="1"/>
                <c:pt idx="0">
                  <c:v>Robust</c:v>
                </c:pt>
              </c:strCache>
            </c:strRef>
          </c:tx>
          <c:spPr>
            <a:solidFill>
              <a:srgbClr val="92D050"/>
            </a:solidFill>
            <a:ln>
              <a:noFill/>
            </a:ln>
          </c:spPr>
          <c:invertIfNegative val="0"/>
          <c:dLbls>
            <c:txPr>
              <a:bodyPr/>
              <a:lstStyle/>
              <a:p>
                <a:pPr>
                  <a:defRPr sz="1200" b="1">
                    <a:solidFill>
                      <a:schemeClr val="tx1"/>
                    </a:solidFill>
                  </a:defRPr>
                </a:pPr>
                <a:endParaRPr lang="nb-NO"/>
              </a:p>
            </c:txPr>
            <c:showLegendKey val="0"/>
            <c:showVal val="1"/>
            <c:showCatName val="0"/>
            <c:showSerName val="0"/>
            <c:showPercent val="0"/>
            <c:showBubbleSize val="0"/>
            <c:showLeaderLines val="0"/>
          </c:dLbls>
          <c:cat>
            <c:strRef>
              <c:f>'Ark1'!$A$2:$A$16</c:f>
              <c:strCache>
                <c:ptCount val="15"/>
                <c:pt idx="0">
                  <c:v>Total</c:v>
                </c:pt>
                <c:pt idx="2">
                  <c:v>18-20 år</c:v>
                </c:pt>
                <c:pt idx="3">
                  <c:v>21-22 år</c:v>
                </c:pt>
                <c:pt idx="4">
                  <c:v>23-25 år</c:v>
                </c:pt>
                <c:pt idx="5">
                  <c:v>26-28 år</c:v>
                </c:pt>
                <c:pt idx="6">
                  <c:v>29-34 år</c:v>
                </c:pt>
                <c:pt idx="8">
                  <c:v>Mann</c:v>
                </c:pt>
                <c:pt idx="9">
                  <c:v>Kvinne</c:v>
                </c:pt>
                <c:pt idx="11">
                  <c:v>Gift/partner</c:v>
                </c:pt>
                <c:pt idx="12">
                  <c:v>Samboer</c:v>
                </c:pt>
                <c:pt idx="13">
                  <c:v>Kjæreste, bor alene</c:v>
                </c:pt>
                <c:pt idx="14">
                  <c:v>Singel</c:v>
                </c:pt>
              </c:strCache>
            </c:strRef>
          </c:cat>
          <c:val>
            <c:numRef>
              <c:f>'Ark1'!$D$2:$D$16</c:f>
              <c:numCache>
                <c:formatCode>General</c:formatCode>
                <c:ptCount val="15"/>
                <c:pt idx="0" formatCode="0">
                  <c:v>43.43</c:v>
                </c:pt>
                <c:pt idx="2" formatCode="0">
                  <c:v>47.56</c:v>
                </c:pt>
                <c:pt idx="3" formatCode="0">
                  <c:v>42.37</c:v>
                </c:pt>
                <c:pt idx="4" formatCode="0">
                  <c:v>43.07</c:v>
                </c:pt>
                <c:pt idx="5" formatCode="0">
                  <c:v>42.14</c:v>
                </c:pt>
                <c:pt idx="6" formatCode="0">
                  <c:v>44.62</c:v>
                </c:pt>
                <c:pt idx="8" formatCode="0">
                  <c:v>51.5</c:v>
                </c:pt>
                <c:pt idx="9" formatCode="0">
                  <c:v>37.729999999999997</c:v>
                </c:pt>
                <c:pt idx="11" formatCode="0">
                  <c:v>55.83</c:v>
                </c:pt>
                <c:pt idx="12" formatCode="0">
                  <c:v>44.11</c:v>
                </c:pt>
                <c:pt idx="13" formatCode="0">
                  <c:v>38.630000000000003</c:v>
                </c:pt>
                <c:pt idx="14" formatCode="0">
                  <c:v>43.68</c:v>
                </c:pt>
              </c:numCache>
            </c:numRef>
          </c:val>
        </c:ser>
        <c:dLbls>
          <c:showLegendKey val="0"/>
          <c:showVal val="0"/>
          <c:showCatName val="0"/>
          <c:showSerName val="0"/>
          <c:showPercent val="0"/>
          <c:showBubbleSize val="0"/>
        </c:dLbls>
        <c:gapWidth val="35"/>
        <c:overlap val="100"/>
        <c:axId val="93683712"/>
        <c:axId val="93685248"/>
      </c:barChart>
      <c:catAx>
        <c:axId val="93683712"/>
        <c:scaling>
          <c:orientation val="maxMin"/>
        </c:scaling>
        <c:delete val="0"/>
        <c:axPos val="l"/>
        <c:majorTickMark val="out"/>
        <c:minorTickMark val="none"/>
        <c:tickLblPos val="nextTo"/>
        <c:txPr>
          <a:bodyPr/>
          <a:lstStyle/>
          <a:p>
            <a:pPr>
              <a:defRPr sz="1200"/>
            </a:pPr>
            <a:endParaRPr lang="nb-NO"/>
          </a:p>
        </c:txPr>
        <c:crossAx val="93685248"/>
        <c:crosses val="autoZero"/>
        <c:auto val="1"/>
        <c:lblAlgn val="ctr"/>
        <c:lblOffset val="100"/>
        <c:noMultiLvlLbl val="0"/>
      </c:catAx>
      <c:valAx>
        <c:axId val="93685248"/>
        <c:scaling>
          <c:orientation val="minMax"/>
          <c:max val="100"/>
          <c:min val="0"/>
        </c:scaling>
        <c:delete val="1"/>
        <c:axPos val="t"/>
        <c:majorGridlines>
          <c:spPr>
            <a:ln>
              <a:solidFill>
                <a:schemeClr val="bg1">
                  <a:lumMod val="95000"/>
                </a:schemeClr>
              </a:solidFill>
            </a:ln>
          </c:spPr>
        </c:majorGridlines>
        <c:numFmt formatCode="0" sourceLinked="1"/>
        <c:majorTickMark val="out"/>
        <c:minorTickMark val="none"/>
        <c:tickLblPos val="none"/>
        <c:crossAx val="93683712"/>
        <c:crosses val="autoZero"/>
        <c:crossBetween val="between"/>
      </c:valAx>
    </c:plotArea>
    <c:legend>
      <c:legendPos val="r"/>
      <c:layout>
        <c:manualLayout>
          <c:xMode val="edge"/>
          <c:yMode val="edge"/>
          <c:x val="0.1331757119579306"/>
          <c:y val="0.92965127162430961"/>
          <c:w val="0.78956963497429944"/>
          <c:h val="7.0348795360765853E-2"/>
        </c:manualLayout>
      </c:layout>
      <c:overlay val="0"/>
      <c:txPr>
        <a:bodyPr/>
        <a:lstStyle/>
        <a:p>
          <a:pPr>
            <a:defRPr sz="14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375192108284265"/>
          <c:y val="3.437500000000001E-2"/>
          <c:w val="0.83071522145687504"/>
          <c:h val="0.89736471442290278"/>
        </c:manualLayout>
      </c:layout>
      <c:barChart>
        <c:barDir val="bar"/>
        <c:grouping val="stacked"/>
        <c:varyColors val="0"/>
        <c:ser>
          <c:idx val="0"/>
          <c:order val="0"/>
          <c:tx>
            <c:strRef>
              <c:f>'Ark1'!$B$1</c:f>
              <c:strCache>
                <c:ptCount val="1"/>
                <c:pt idx="0">
                  <c:v>Sårbar</c:v>
                </c:pt>
              </c:strCache>
            </c:strRef>
          </c:tx>
          <c:spPr>
            <a:solidFill>
              <a:srgbClr val="C00000"/>
            </a:solidFill>
            <a:ln>
              <a:noFill/>
            </a:ln>
          </c:spPr>
          <c:invertIfNegative val="0"/>
          <c:dLbls>
            <c:txPr>
              <a:bodyPr/>
              <a:lstStyle/>
              <a:p>
                <a:pPr>
                  <a:defRPr sz="1100" b="1">
                    <a:solidFill>
                      <a:schemeClr val="bg1"/>
                    </a:solidFill>
                  </a:defRPr>
                </a:pPr>
                <a:endParaRPr lang="nb-NO"/>
              </a:p>
            </c:txPr>
            <c:showLegendKey val="0"/>
            <c:showVal val="1"/>
            <c:showCatName val="0"/>
            <c:showSerName val="0"/>
            <c:showPercent val="0"/>
            <c:showBubbleSize val="0"/>
            <c:showLeaderLines val="0"/>
          </c:dLbls>
          <c:cat>
            <c:strRef>
              <c:f>'Ark1'!$A$2:$A$23</c:f>
              <c:strCache>
                <c:ptCount val="22"/>
                <c:pt idx="0">
                  <c:v>Total</c:v>
                </c:pt>
                <c:pt idx="2">
                  <c:v>SiHa</c:v>
                </c:pt>
                <c:pt idx="3">
                  <c:v>SISOF</c:v>
                </c:pt>
                <c:pt idx="4">
                  <c:v>SiNoT</c:v>
                </c:pt>
                <c:pt idx="5">
                  <c:v>samskipnaden</c:v>
                </c:pt>
                <c:pt idx="6">
                  <c:v>SiH</c:v>
                </c:pt>
                <c:pt idx="7">
                  <c:v>SiO</c:v>
                </c:pt>
                <c:pt idx="8">
                  <c:v>SiB</c:v>
                </c:pt>
                <c:pt idx="9">
                  <c:v>SSH</c:v>
                </c:pt>
                <c:pt idx="10">
                  <c:v>SiT</c:v>
                </c:pt>
                <c:pt idx="11">
                  <c:v>SiÅs</c:v>
                </c:pt>
                <c:pt idx="13">
                  <c:v>Rest SiT</c:v>
                </c:pt>
                <c:pt idx="14">
                  <c:v>Rest SiO</c:v>
                </c:pt>
                <c:pt idx="15">
                  <c:v>HiB</c:v>
                </c:pt>
                <c:pt idx="16">
                  <c:v>HiOA</c:v>
                </c:pt>
                <c:pt idx="17">
                  <c:v>UiB</c:v>
                </c:pt>
                <c:pt idx="18">
                  <c:v>HiST</c:v>
                </c:pt>
                <c:pt idx="19">
                  <c:v>UiO</c:v>
                </c:pt>
                <c:pt idx="20">
                  <c:v>NTNU</c:v>
                </c:pt>
                <c:pt idx="21">
                  <c:v>Rest SiB</c:v>
                </c:pt>
              </c:strCache>
            </c:strRef>
          </c:cat>
          <c:val>
            <c:numRef>
              <c:f>'Ark1'!$B$2:$B$23</c:f>
              <c:numCache>
                <c:formatCode>General</c:formatCode>
                <c:ptCount val="22"/>
                <c:pt idx="0" formatCode="0">
                  <c:v>32.4</c:v>
                </c:pt>
                <c:pt idx="2" formatCode="0">
                  <c:v>41.7</c:v>
                </c:pt>
                <c:pt idx="3" formatCode="0">
                  <c:v>39.6</c:v>
                </c:pt>
                <c:pt idx="4" formatCode="0">
                  <c:v>38.700000000000003</c:v>
                </c:pt>
                <c:pt idx="5" formatCode="0">
                  <c:v>34.9</c:v>
                </c:pt>
                <c:pt idx="6" formatCode="0">
                  <c:v>34.700000000000003</c:v>
                </c:pt>
                <c:pt idx="7" formatCode="0">
                  <c:v>33.1</c:v>
                </c:pt>
                <c:pt idx="8" formatCode="0">
                  <c:v>32.4</c:v>
                </c:pt>
                <c:pt idx="9" formatCode="0">
                  <c:v>31.4</c:v>
                </c:pt>
                <c:pt idx="10" formatCode="0">
                  <c:v>29.4</c:v>
                </c:pt>
                <c:pt idx="11" formatCode="0">
                  <c:v>26.7</c:v>
                </c:pt>
                <c:pt idx="13" formatCode="0">
                  <c:v>40.78</c:v>
                </c:pt>
                <c:pt idx="14" formatCode="0">
                  <c:v>38.07</c:v>
                </c:pt>
                <c:pt idx="15" formatCode="0">
                  <c:v>36.75</c:v>
                </c:pt>
                <c:pt idx="16" formatCode="0">
                  <c:v>34.36</c:v>
                </c:pt>
                <c:pt idx="17" formatCode="0">
                  <c:v>32.369999999999997</c:v>
                </c:pt>
                <c:pt idx="18" formatCode="0">
                  <c:v>29.91</c:v>
                </c:pt>
                <c:pt idx="19" formatCode="0">
                  <c:v>29.52</c:v>
                </c:pt>
                <c:pt idx="20" formatCode="0">
                  <c:v>28.01</c:v>
                </c:pt>
                <c:pt idx="21" formatCode="0">
                  <c:v>27.23</c:v>
                </c:pt>
              </c:numCache>
            </c:numRef>
          </c:val>
        </c:ser>
        <c:ser>
          <c:idx val="1"/>
          <c:order val="1"/>
          <c:tx>
            <c:strRef>
              <c:f>'Ark1'!$C$1</c:f>
              <c:strCache>
                <c:ptCount val="1"/>
                <c:pt idx="0">
                  <c:v>Verken/eller</c:v>
                </c:pt>
              </c:strCache>
            </c:strRef>
          </c:tx>
          <c:spPr>
            <a:solidFill>
              <a:schemeClr val="accent1">
                <a:lumMod val="60000"/>
                <a:lumOff val="40000"/>
              </a:schemeClr>
            </a:solidFill>
            <a:ln>
              <a:noFill/>
            </a:ln>
          </c:spPr>
          <c:invertIfNegative val="0"/>
          <c:dLbls>
            <c:txPr>
              <a:bodyPr/>
              <a:lstStyle/>
              <a:p>
                <a:pPr>
                  <a:defRPr sz="1100" b="1">
                    <a:solidFill>
                      <a:schemeClr val="tx1"/>
                    </a:solidFill>
                  </a:defRPr>
                </a:pPr>
                <a:endParaRPr lang="nb-NO"/>
              </a:p>
            </c:txPr>
            <c:showLegendKey val="0"/>
            <c:showVal val="1"/>
            <c:showCatName val="0"/>
            <c:showSerName val="0"/>
            <c:showPercent val="0"/>
            <c:showBubbleSize val="0"/>
            <c:showLeaderLines val="0"/>
          </c:dLbls>
          <c:cat>
            <c:strRef>
              <c:f>'Ark1'!$A$2:$A$23</c:f>
              <c:strCache>
                <c:ptCount val="22"/>
                <c:pt idx="0">
                  <c:v>Total</c:v>
                </c:pt>
                <c:pt idx="2">
                  <c:v>SiHa</c:v>
                </c:pt>
                <c:pt idx="3">
                  <c:v>SISOF</c:v>
                </c:pt>
                <c:pt idx="4">
                  <c:v>SiNoT</c:v>
                </c:pt>
                <c:pt idx="5">
                  <c:v>samskipnaden</c:v>
                </c:pt>
                <c:pt idx="6">
                  <c:v>SiH</c:v>
                </c:pt>
                <c:pt idx="7">
                  <c:v>SiO</c:v>
                </c:pt>
                <c:pt idx="8">
                  <c:v>SiB</c:v>
                </c:pt>
                <c:pt idx="9">
                  <c:v>SSH</c:v>
                </c:pt>
                <c:pt idx="10">
                  <c:v>SiT</c:v>
                </c:pt>
                <c:pt idx="11">
                  <c:v>SiÅs</c:v>
                </c:pt>
                <c:pt idx="13">
                  <c:v>Rest SiT</c:v>
                </c:pt>
                <c:pt idx="14">
                  <c:v>Rest SiO</c:v>
                </c:pt>
                <c:pt idx="15">
                  <c:v>HiB</c:v>
                </c:pt>
                <c:pt idx="16">
                  <c:v>HiOA</c:v>
                </c:pt>
                <c:pt idx="17">
                  <c:v>UiB</c:v>
                </c:pt>
                <c:pt idx="18">
                  <c:v>HiST</c:v>
                </c:pt>
                <c:pt idx="19">
                  <c:v>UiO</c:v>
                </c:pt>
                <c:pt idx="20">
                  <c:v>NTNU</c:v>
                </c:pt>
                <c:pt idx="21">
                  <c:v>Rest SiB</c:v>
                </c:pt>
              </c:strCache>
            </c:strRef>
          </c:cat>
          <c:val>
            <c:numRef>
              <c:f>'Ark1'!$C$2:$C$23</c:f>
              <c:numCache>
                <c:formatCode>General</c:formatCode>
                <c:ptCount val="22"/>
                <c:pt idx="0" formatCode="0">
                  <c:v>24.1</c:v>
                </c:pt>
                <c:pt idx="2" formatCode="0">
                  <c:v>26.1</c:v>
                </c:pt>
                <c:pt idx="3" formatCode="0">
                  <c:v>27.8</c:v>
                </c:pt>
                <c:pt idx="4" formatCode="0">
                  <c:v>26</c:v>
                </c:pt>
                <c:pt idx="5" formatCode="0">
                  <c:v>25.6</c:v>
                </c:pt>
                <c:pt idx="6" formatCode="0">
                  <c:v>24.7</c:v>
                </c:pt>
                <c:pt idx="7" formatCode="0">
                  <c:v>24.7</c:v>
                </c:pt>
                <c:pt idx="8" formatCode="0">
                  <c:v>23.3</c:v>
                </c:pt>
                <c:pt idx="9" formatCode="0">
                  <c:v>24.1</c:v>
                </c:pt>
                <c:pt idx="10" formatCode="0">
                  <c:v>23.3</c:v>
                </c:pt>
                <c:pt idx="11" formatCode="0">
                  <c:v>21</c:v>
                </c:pt>
                <c:pt idx="13" formatCode="0">
                  <c:v>26.72</c:v>
                </c:pt>
                <c:pt idx="14" formatCode="0">
                  <c:v>27.01</c:v>
                </c:pt>
                <c:pt idx="15" formatCode="0">
                  <c:v>22.47</c:v>
                </c:pt>
                <c:pt idx="16" formatCode="0">
                  <c:v>27.75</c:v>
                </c:pt>
                <c:pt idx="17" formatCode="0">
                  <c:v>24.45</c:v>
                </c:pt>
                <c:pt idx="18" formatCode="0">
                  <c:v>25.21</c:v>
                </c:pt>
                <c:pt idx="19" formatCode="0">
                  <c:v>21.44</c:v>
                </c:pt>
                <c:pt idx="20" formatCode="0">
                  <c:v>22.35</c:v>
                </c:pt>
                <c:pt idx="21" formatCode="0">
                  <c:v>21.31</c:v>
                </c:pt>
              </c:numCache>
            </c:numRef>
          </c:val>
        </c:ser>
        <c:ser>
          <c:idx val="2"/>
          <c:order val="2"/>
          <c:tx>
            <c:strRef>
              <c:f>'Ark1'!$D$1</c:f>
              <c:strCache>
                <c:ptCount val="1"/>
                <c:pt idx="0">
                  <c:v>Robust</c:v>
                </c:pt>
              </c:strCache>
            </c:strRef>
          </c:tx>
          <c:spPr>
            <a:solidFill>
              <a:srgbClr val="92D050"/>
            </a:solidFill>
            <a:ln>
              <a:noFill/>
            </a:ln>
          </c:spPr>
          <c:invertIfNegative val="0"/>
          <c:dLbls>
            <c:txPr>
              <a:bodyPr/>
              <a:lstStyle/>
              <a:p>
                <a:pPr>
                  <a:defRPr sz="1100" b="1">
                    <a:solidFill>
                      <a:schemeClr val="tx1"/>
                    </a:solidFill>
                  </a:defRPr>
                </a:pPr>
                <a:endParaRPr lang="nb-NO"/>
              </a:p>
            </c:txPr>
            <c:showLegendKey val="0"/>
            <c:showVal val="1"/>
            <c:showCatName val="0"/>
            <c:showSerName val="0"/>
            <c:showPercent val="0"/>
            <c:showBubbleSize val="0"/>
            <c:showLeaderLines val="0"/>
          </c:dLbls>
          <c:cat>
            <c:strRef>
              <c:f>'Ark1'!$A$2:$A$23</c:f>
              <c:strCache>
                <c:ptCount val="22"/>
                <c:pt idx="0">
                  <c:v>Total</c:v>
                </c:pt>
                <c:pt idx="2">
                  <c:v>SiHa</c:v>
                </c:pt>
                <c:pt idx="3">
                  <c:v>SISOF</c:v>
                </c:pt>
                <c:pt idx="4">
                  <c:v>SiNoT</c:v>
                </c:pt>
                <c:pt idx="5">
                  <c:v>samskipnaden</c:v>
                </c:pt>
                <c:pt idx="6">
                  <c:v>SiH</c:v>
                </c:pt>
                <c:pt idx="7">
                  <c:v>SiO</c:v>
                </c:pt>
                <c:pt idx="8">
                  <c:v>SiB</c:v>
                </c:pt>
                <c:pt idx="9">
                  <c:v>SSH</c:v>
                </c:pt>
                <c:pt idx="10">
                  <c:v>SiT</c:v>
                </c:pt>
                <c:pt idx="11">
                  <c:v>SiÅs</c:v>
                </c:pt>
                <c:pt idx="13">
                  <c:v>Rest SiT</c:v>
                </c:pt>
                <c:pt idx="14">
                  <c:v>Rest SiO</c:v>
                </c:pt>
                <c:pt idx="15">
                  <c:v>HiB</c:v>
                </c:pt>
                <c:pt idx="16">
                  <c:v>HiOA</c:v>
                </c:pt>
                <c:pt idx="17">
                  <c:v>UiB</c:v>
                </c:pt>
                <c:pt idx="18">
                  <c:v>HiST</c:v>
                </c:pt>
                <c:pt idx="19">
                  <c:v>UiO</c:v>
                </c:pt>
                <c:pt idx="20">
                  <c:v>NTNU</c:v>
                </c:pt>
                <c:pt idx="21">
                  <c:v>Rest SiB</c:v>
                </c:pt>
              </c:strCache>
            </c:strRef>
          </c:cat>
          <c:val>
            <c:numRef>
              <c:f>'Ark1'!$D$2:$D$23</c:f>
              <c:numCache>
                <c:formatCode>General</c:formatCode>
                <c:ptCount val="22"/>
                <c:pt idx="0" formatCode="0">
                  <c:v>43.4</c:v>
                </c:pt>
                <c:pt idx="2" formatCode="0">
                  <c:v>32.200000000000003</c:v>
                </c:pt>
                <c:pt idx="3" formatCode="0">
                  <c:v>32.6</c:v>
                </c:pt>
                <c:pt idx="4" formatCode="0">
                  <c:v>35.299999999999997</c:v>
                </c:pt>
                <c:pt idx="5" formatCode="0">
                  <c:v>39.5</c:v>
                </c:pt>
                <c:pt idx="6" formatCode="0">
                  <c:v>40.6</c:v>
                </c:pt>
                <c:pt idx="7" formatCode="0">
                  <c:v>42.2</c:v>
                </c:pt>
                <c:pt idx="8" formatCode="0">
                  <c:v>44.3</c:v>
                </c:pt>
                <c:pt idx="9" formatCode="0">
                  <c:v>44.5</c:v>
                </c:pt>
                <c:pt idx="10" formatCode="0">
                  <c:v>47.2</c:v>
                </c:pt>
                <c:pt idx="11" formatCode="0">
                  <c:v>52.3</c:v>
                </c:pt>
                <c:pt idx="13" formatCode="0">
                  <c:v>32.5</c:v>
                </c:pt>
                <c:pt idx="14" formatCode="0">
                  <c:v>34.909999999999997</c:v>
                </c:pt>
                <c:pt idx="15" formatCode="0">
                  <c:v>40.78</c:v>
                </c:pt>
                <c:pt idx="16" formatCode="0">
                  <c:v>37.89</c:v>
                </c:pt>
                <c:pt idx="17" formatCode="0">
                  <c:v>43.18</c:v>
                </c:pt>
                <c:pt idx="18" formatCode="0">
                  <c:v>44.88</c:v>
                </c:pt>
                <c:pt idx="19" formatCode="0">
                  <c:v>49.04</c:v>
                </c:pt>
                <c:pt idx="20" formatCode="0">
                  <c:v>49.65</c:v>
                </c:pt>
                <c:pt idx="21" formatCode="0">
                  <c:v>51.45</c:v>
                </c:pt>
              </c:numCache>
            </c:numRef>
          </c:val>
        </c:ser>
        <c:dLbls>
          <c:showLegendKey val="0"/>
          <c:showVal val="0"/>
          <c:showCatName val="0"/>
          <c:showSerName val="0"/>
          <c:showPercent val="0"/>
          <c:showBubbleSize val="0"/>
        </c:dLbls>
        <c:gapWidth val="35"/>
        <c:overlap val="100"/>
        <c:axId val="93354624"/>
        <c:axId val="93364608"/>
      </c:barChart>
      <c:catAx>
        <c:axId val="93354624"/>
        <c:scaling>
          <c:orientation val="maxMin"/>
        </c:scaling>
        <c:delete val="0"/>
        <c:axPos val="l"/>
        <c:majorTickMark val="out"/>
        <c:minorTickMark val="none"/>
        <c:tickLblPos val="nextTo"/>
        <c:txPr>
          <a:bodyPr/>
          <a:lstStyle/>
          <a:p>
            <a:pPr>
              <a:defRPr sz="1200"/>
            </a:pPr>
            <a:endParaRPr lang="nb-NO"/>
          </a:p>
        </c:txPr>
        <c:crossAx val="93364608"/>
        <c:crosses val="autoZero"/>
        <c:auto val="1"/>
        <c:lblAlgn val="ctr"/>
        <c:lblOffset val="100"/>
        <c:noMultiLvlLbl val="0"/>
      </c:catAx>
      <c:valAx>
        <c:axId val="93364608"/>
        <c:scaling>
          <c:orientation val="minMax"/>
          <c:max val="100"/>
          <c:min val="0"/>
        </c:scaling>
        <c:delete val="1"/>
        <c:axPos val="t"/>
        <c:majorGridlines>
          <c:spPr>
            <a:ln>
              <a:solidFill>
                <a:schemeClr val="bg1">
                  <a:lumMod val="95000"/>
                </a:schemeClr>
              </a:solidFill>
            </a:ln>
          </c:spPr>
        </c:majorGridlines>
        <c:numFmt formatCode="0" sourceLinked="1"/>
        <c:majorTickMark val="out"/>
        <c:minorTickMark val="none"/>
        <c:tickLblPos val="none"/>
        <c:crossAx val="93354624"/>
        <c:crosses val="autoZero"/>
        <c:crossBetween val="between"/>
      </c:valAx>
    </c:plotArea>
    <c:legend>
      <c:legendPos val="r"/>
      <c:layout>
        <c:manualLayout>
          <c:xMode val="edge"/>
          <c:yMode val="edge"/>
          <c:x val="0.1331757119579306"/>
          <c:y val="0.92965127162430961"/>
          <c:w val="0.78956963497429944"/>
          <c:h val="7.0348795360765853E-2"/>
        </c:manualLayout>
      </c:layout>
      <c:overlay val="0"/>
      <c:txPr>
        <a:bodyPr/>
        <a:lstStyle/>
        <a:p>
          <a:pPr>
            <a:defRPr sz="14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'Ark1'!$B$1</c:f>
              <c:strCache>
                <c:ptCount val="1"/>
                <c:pt idx="0">
                  <c:v>Ja</c:v>
                </c:pt>
              </c:strCache>
            </c:strRef>
          </c:tx>
          <c:spPr>
            <a:solidFill>
              <a:schemeClr val="accent1">
                <a:lumMod val="60000"/>
                <a:lumOff val="40000"/>
              </a:schemeClr>
            </a:solidFill>
          </c:spPr>
          <c:invertIfNegative val="0"/>
          <c:dLbls>
            <c:txPr>
              <a:bodyPr/>
              <a:lstStyle/>
              <a:p>
                <a:pPr>
                  <a:defRPr b="1">
                    <a:solidFill>
                      <a:schemeClr val="bg1"/>
                    </a:solidFill>
                  </a:defRPr>
                </a:pPr>
                <a:endParaRPr lang="nb-NO"/>
              </a:p>
            </c:txPr>
            <c:dLblPos val="ctr"/>
            <c:showLegendKey val="0"/>
            <c:showVal val="1"/>
            <c:showCatName val="0"/>
            <c:showSerName val="0"/>
            <c:showPercent val="0"/>
            <c:showBubbleSize val="0"/>
            <c:showLeaderLines val="0"/>
          </c:dLbls>
          <c:cat>
            <c:strRef>
              <c:f>'Ark1'!$A$2:$A$23</c:f>
              <c:strCache>
                <c:ptCount val="22"/>
                <c:pt idx="0">
                  <c:v>Total</c:v>
                </c:pt>
                <c:pt idx="2">
                  <c:v>SiÅs</c:v>
                </c:pt>
                <c:pt idx="3">
                  <c:v>SiT</c:v>
                </c:pt>
                <c:pt idx="4">
                  <c:v>SiB</c:v>
                </c:pt>
                <c:pt idx="5">
                  <c:v>SISOF</c:v>
                </c:pt>
                <c:pt idx="6">
                  <c:v>SiNoT</c:v>
                </c:pt>
                <c:pt idx="7">
                  <c:v>samskipnaden</c:v>
                </c:pt>
                <c:pt idx="8">
                  <c:v>SiHa</c:v>
                </c:pt>
                <c:pt idx="9">
                  <c:v>SiO</c:v>
                </c:pt>
                <c:pt idx="10">
                  <c:v>SSH</c:v>
                </c:pt>
                <c:pt idx="11">
                  <c:v>SiH</c:v>
                </c:pt>
                <c:pt idx="13">
                  <c:v>NTNU</c:v>
                </c:pt>
                <c:pt idx="14">
                  <c:v>Rest SiB</c:v>
                </c:pt>
                <c:pt idx="15">
                  <c:v>UiB</c:v>
                </c:pt>
                <c:pt idx="16">
                  <c:v>UiO</c:v>
                </c:pt>
                <c:pt idx="17">
                  <c:v>HiST</c:v>
                </c:pt>
                <c:pt idx="18">
                  <c:v>Rest SiO</c:v>
                </c:pt>
                <c:pt idx="19">
                  <c:v>HiB</c:v>
                </c:pt>
                <c:pt idx="20">
                  <c:v>Rest SiT</c:v>
                </c:pt>
                <c:pt idx="21">
                  <c:v>HiOA</c:v>
                </c:pt>
              </c:strCache>
            </c:strRef>
          </c:cat>
          <c:val>
            <c:numRef>
              <c:f>'Ark1'!$B$2:$B$23</c:f>
              <c:numCache>
                <c:formatCode>General</c:formatCode>
                <c:ptCount val="22"/>
                <c:pt idx="0" formatCode="0">
                  <c:v>37.349447241643666</c:v>
                </c:pt>
                <c:pt idx="2" formatCode="#,##0">
                  <c:v>57.651142041803226</c:v>
                </c:pt>
                <c:pt idx="3" formatCode="#,##0">
                  <c:v>46.373243148282732</c:v>
                </c:pt>
                <c:pt idx="4" formatCode="#,##0">
                  <c:v>42.457043420412234</c:v>
                </c:pt>
                <c:pt idx="5" formatCode="#,##0">
                  <c:v>38.818983906136637</c:v>
                </c:pt>
                <c:pt idx="6" formatCode="#,##0">
                  <c:v>32.333695561907973</c:v>
                </c:pt>
                <c:pt idx="7" formatCode="#,##0">
                  <c:v>31.84029359227776</c:v>
                </c:pt>
                <c:pt idx="8" formatCode="#,##0">
                  <c:v>31.152866146610787</c:v>
                </c:pt>
                <c:pt idx="9" formatCode="#,##0">
                  <c:v>30.805753405389954</c:v>
                </c:pt>
                <c:pt idx="10" formatCode="#,##0">
                  <c:v>26.037852763503086</c:v>
                </c:pt>
                <c:pt idx="11" formatCode="#,##0">
                  <c:v>24.996417612566866</c:v>
                </c:pt>
                <c:pt idx="13" formatCode="#,##0">
                  <c:v>52.528870473394257</c:v>
                </c:pt>
                <c:pt idx="14" formatCode="#,##0">
                  <c:v>49.606094241431812</c:v>
                </c:pt>
                <c:pt idx="15" formatCode="#,##0">
                  <c:v>45.824346672123042</c:v>
                </c:pt>
                <c:pt idx="16" formatCode="#,##0">
                  <c:v>37.414760198352802</c:v>
                </c:pt>
                <c:pt idx="17" formatCode="#,##0">
                  <c:v>34.854928606524965</c:v>
                </c:pt>
                <c:pt idx="18" formatCode="#,##0">
                  <c:v>30.150291362574634</c:v>
                </c:pt>
                <c:pt idx="19" formatCode="#,##0">
                  <c:v>28.977307289575748</c:v>
                </c:pt>
                <c:pt idx="20" formatCode="#,##0">
                  <c:v>22.814232503781152</c:v>
                </c:pt>
                <c:pt idx="21" formatCode="#,##0">
                  <c:v>20.790701973419203</c:v>
                </c:pt>
              </c:numCache>
            </c:numRef>
          </c:val>
        </c:ser>
        <c:ser>
          <c:idx val="1"/>
          <c:order val="1"/>
          <c:tx>
            <c:strRef>
              <c:f>'Ark1'!$C$1</c:f>
              <c:strCache>
                <c:ptCount val="1"/>
                <c:pt idx="0">
                  <c:v>Nei</c:v>
                </c:pt>
              </c:strCache>
            </c:strRef>
          </c:tx>
          <c:spPr>
            <a:solidFill>
              <a:schemeClr val="tx2"/>
            </a:solidFill>
          </c:spPr>
          <c:invertIfNegative val="0"/>
          <c:dLbls>
            <c:txPr>
              <a:bodyPr/>
              <a:lstStyle/>
              <a:p>
                <a:pPr>
                  <a:defRPr sz="1200" b="1">
                    <a:solidFill>
                      <a:schemeClr val="bg1"/>
                    </a:solidFill>
                  </a:defRPr>
                </a:pPr>
                <a:endParaRPr lang="nb-NO"/>
              </a:p>
            </c:txPr>
            <c:dLblPos val="ctr"/>
            <c:showLegendKey val="0"/>
            <c:showVal val="1"/>
            <c:showCatName val="0"/>
            <c:showSerName val="0"/>
            <c:showPercent val="0"/>
            <c:showBubbleSize val="0"/>
            <c:showLeaderLines val="0"/>
          </c:dLbls>
          <c:cat>
            <c:strRef>
              <c:f>'Ark1'!$A$2:$A$23</c:f>
              <c:strCache>
                <c:ptCount val="22"/>
                <c:pt idx="0">
                  <c:v>Total</c:v>
                </c:pt>
                <c:pt idx="2">
                  <c:v>SiÅs</c:v>
                </c:pt>
                <c:pt idx="3">
                  <c:v>SiT</c:v>
                </c:pt>
                <c:pt idx="4">
                  <c:v>SiB</c:v>
                </c:pt>
                <c:pt idx="5">
                  <c:v>SISOF</c:v>
                </c:pt>
                <c:pt idx="6">
                  <c:v>SiNoT</c:v>
                </c:pt>
                <c:pt idx="7">
                  <c:v>samskipnaden</c:v>
                </c:pt>
                <c:pt idx="8">
                  <c:v>SiHa</c:v>
                </c:pt>
                <c:pt idx="9">
                  <c:v>SiO</c:v>
                </c:pt>
                <c:pt idx="10">
                  <c:v>SSH</c:v>
                </c:pt>
                <c:pt idx="11">
                  <c:v>SiH</c:v>
                </c:pt>
                <c:pt idx="13">
                  <c:v>NTNU</c:v>
                </c:pt>
                <c:pt idx="14">
                  <c:v>Rest SiB</c:v>
                </c:pt>
                <c:pt idx="15">
                  <c:v>UiB</c:v>
                </c:pt>
                <c:pt idx="16">
                  <c:v>UiO</c:v>
                </c:pt>
                <c:pt idx="17">
                  <c:v>HiST</c:v>
                </c:pt>
                <c:pt idx="18">
                  <c:v>Rest SiO</c:v>
                </c:pt>
                <c:pt idx="19">
                  <c:v>HiB</c:v>
                </c:pt>
                <c:pt idx="20">
                  <c:v>Rest SiT</c:v>
                </c:pt>
                <c:pt idx="21">
                  <c:v>HiOA</c:v>
                </c:pt>
              </c:strCache>
            </c:strRef>
          </c:cat>
          <c:val>
            <c:numRef>
              <c:f>'Ark1'!$C$2:$C$23</c:f>
              <c:numCache>
                <c:formatCode>General</c:formatCode>
                <c:ptCount val="22"/>
                <c:pt idx="0" formatCode="0">
                  <c:v>62.65055275835352</c:v>
                </c:pt>
                <c:pt idx="2" formatCode="#,##0">
                  <c:v>42.348857958197101</c:v>
                </c:pt>
                <c:pt idx="3" formatCode="#,##0">
                  <c:v>53.626756851717069</c:v>
                </c:pt>
                <c:pt idx="4" formatCode="#,##0">
                  <c:v>57.542956579588008</c:v>
                </c:pt>
                <c:pt idx="5" formatCode="#,##0">
                  <c:v>61.181016093863327</c:v>
                </c:pt>
                <c:pt idx="6" formatCode="#,##0">
                  <c:v>67.666304438092169</c:v>
                </c:pt>
                <c:pt idx="7" formatCode="#,##0">
                  <c:v>68.159706407722013</c:v>
                </c:pt>
                <c:pt idx="8" formatCode="#,##0">
                  <c:v>68.847133853389096</c:v>
                </c:pt>
                <c:pt idx="9" formatCode="#,##0">
                  <c:v>69.194246594610092</c:v>
                </c:pt>
                <c:pt idx="10" formatCode="#,##0">
                  <c:v>73.962147236496861</c:v>
                </c:pt>
                <c:pt idx="11" formatCode="#,##0">
                  <c:v>75.0035823874329</c:v>
                </c:pt>
                <c:pt idx="13" formatCode="#,##0">
                  <c:v>47.471129526606276</c:v>
                </c:pt>
                <c:pt idx="14" formatCode="#,##0">
                  <c:v>50.393905758567996</c:v>
                </c:pt>
                <c:pt idx="15" formatCode="#,##0">
                  <c:v>54.175653327877782</c:v>
                </c:pt>
                <c:pt idx="16" formatCode="#,##0">
                  <c:v>62.585239801646765</c:v>
                </c:pt>
                <c:pt idx="17" formatCode="#,##0">
                  <c:v>65.145071393475106</c:v>
                </c:pt>
                <c:pt idx="18" formatCode="#,##0">
                  <c:v>69.849708637425223</c:v>
                </c:pt>
                <c:pt idx="19" formatCode="#,##0">
                  <c:v>71.022692710424394</c:v>
                </c:pt>
                <c:pt idx="20" formatCode="#,##0">
                  <c:v>77.185767496218787</c:v>
                </c:pt>
                <c:pt idx="21" formatCode="#,##0">
                  <c:v>79.209298026580271</c:v>
                </c:pt>
              </c:numCache>
            </c:numRef>
          </c:val>
        </c:ser>
        <c:dLbls>
          <c:showLegendKey val="0"/>
          <c:showVal val="0"/>
          <c:showCatName val="0"/>
          <c:showSerName val="0"/>
          <c:showPercent val="0"/>
          <c:showBubbleSize val="0"/>
        </c:dLbls>
        <c:gapWidth val="50"/>
        <c:overlap val="100"/>
        <c:axId val="72151808"/>
        <c:axId val="72153344"/>
      </c:barChart>
      <c:catAx>
        <c:axId val="72151808"/>
        <c:scaling>
          <c:orientation val="minMax"/>
        </c:scaling>
        <c:delete val="0"/>
        <c:axPos val="b"/>
        <c:majorTickMark val="out"/>
        <c:minorTickMark val="none"/>
        <c:tickLblPos val="nextTo"/>
        <c:txPr>
          <a:bodyPr/>
          <a:lstStyle/>
          <a:p>
            <a:pPr>
              <a:defRPr sz="1400"/>
            </a:pPr>
            <a:endParaRPr lang="nb-NO"/>
          </a:p>
        </c:txPr>
        <c:crossAx val="72153344"/>
        <c:crosses val="autoZero"/>
        <c:auto val="1"/>
        <c:lblAlgn val="ctr"/>
        <c:lblOffset val="100"/>
        <c:noMultiLvlLbl val="0"/>
      </c:catAx>
      <c:valAx>
        <c:axId val="72153344"/>
        <c:scaling>
          <c:orientation val="minMax"/>
          <c:max val="100"/>
        </c:scaling>
        <c:delete val="1"/>
        <c:axPos val="l"/>
        <c:numFmt formatCode="0" sourceLinked="1"/>
        <c:majorTickMark val="out"/>
        <c:minorTickMark val="none"/>
        <c:tickLblPos val="nextTo"/>
        <c:crossAx val="72151808"/>
        <c:crosses val="autoZero"/>
        <c:crossBetween val="between"/>
      </c:valAx>
    </c:plotArea>
    <c:legend>
      <c:legendPos val="b"/>
      <c:layout>
        <c:manualLayout>
          <c:xMode val="edge"/>
          <c:yMode val="edge"/>
          <c:x val="0.44595891784381686"/>
          <c:y val="0.8802594156204866"/>
          <c:w val="0.10521425803636994"/>
          <c:h val="5.3896048587194018E-2"/>
        </c:manualLayout>
      </c:layout>
      <c:overlay val="0"/>
      <c:txPr>
        <a:bodyPr/>
        <a:lstStyle/>
        <a:p>
          <a:pPr>
            <a:defRPr sz="1400"/>
          </a:pPr>
          <a:endParaRPr lang="nb-NO"/>
        </a:p>
      </c:txPr>
    </c:legend>
    <c:plotVisOnly val="1"/>
    <c:dispBlanksAs val="gap"/>
    <c:showDLblsOverMax val="0"/>
  </c:chart>
  <c:txPr>
    <a:bodyPr/>
    <a:lstStyle/>
    <a:p>
      <a:pPr>
        <a:defRPr sz="1200"/>
      </a:pPr>
      <a:endParaRPr lang="nb-NO"/>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852247375328083"/>
          <c:y val="3.4375000000000072E-2"/>
          <c:w val="0.82046719160104709"/>
          <c:h val="0.81038804133858511"/>
        </c:manualLayout>
      </c:layout>
      <c:barChart>
        <c:barDir val="bar"/>
        <c:grouping val="stacked"/>
        <c:varyColors val="0"/>
        <c:ser>
          <c:idx val="0"/>
          <c:order val="0"/>
          <c:tx>
            <c:strRef>
              <c:f>'Ark1'!$B$1</c:f>
              <c:strCache>
                <c:ptCount val="1"/>
                <c:pt idx="0">
                  <c:v>Meget lite meningsfullt</c:v>
                </c:pt>
              </c:strCache>
            </c:strRef>
          </c:tx>
          <c:spPr>
            <a:solidFill>
              <a:srgbClr val="C00000"/>
            </a:solidFill>
            <a:ln>
              <a:noFill/>
            </a:ln>
          </c:spPr>
          <c:invertIfNegative val="0"/>
          <c:dLbls>
            <c:txPr>
              <a:bodyPr/>
              <a:lstStyle/>
              <a:p>
                <a:pPr>
                  <a:defRPr sz="1100" b="1">
                    <a:solidFill>
                      <a:schemeClr val="bg1"/>
                    </a:solidFill>
                  </a:defRPr>
                </a:pPr>
                <a:endParaRPr lang="nb-NO"/>
              </a:p>
            </c:txPr>
            <c:showLegendKey val="0"/>
            <c:showVal val="1"/>
            <c:showCatName val="0"/>
            <c:showSerName val="0"/>
            <c:showPercent val="0"/>
            <c:showBubbleSize val="0"/>
            <c:showLeaderLines val="0"/>
          </c:dLbls>
          <c:cat>
            <c:strRef>
              <c:f>'Ark1'!$A$2:$A$26</c:f>
              <c:strCache>
                <c:ptCount val="25"/>
                <c:pt idx="0">
                  <c:v>Total</c:v>
                </c:pt>
                <c:pt idx="2">
                  <c:v>Kvinne</c:v>
                </c:pt>
                <c:pt idx="3">
                  <c:v>Mann</c:v>
                </c:pt>
                <c:pt idx="5">
                  <c:v>SiHa</c:v>
                </c:pt>
                <c:pt idx="6">
                  <c:v>SISOF</c:v>
                </c:pt>
                <c:pt idx="7">
                  <c:v>SiÅs</c:v>
                </c:pt>
                <c:pt idx="8">
                  <c:v>SSH</c:v>
                </c:pt>
                <c:pt idx="9">
                  <c:v>SiO</c:v>
                </c:pt>
                <c:pt idx="10">
                  <c:v>SiT</c:v>
                </c:pt>
                <c:pt idx="11">
                  <c:v>SiNoT</c:v>
                </c:pt>
                <c:pt idx="12">
                  <c:v>samskipnaden</c:v>
                </c:pt>
                <c:pt idx="13">
                  <c:v>SiB</c:v>
                </c:pt>
                <c:pt idx="14">
                  <c:v>SiH</c:v>
                </c:pt>
                <c:pt idx="16">
                  <c:v>Rest SiT</c:v>
                </c:pt>
                <c:pt idx="17">
                  <c:v>Rest SiB</c:v>
                </c:pt>
                <c:pt idx="18">
                  <c:v>Rest SiO</c:v>
                </c:pt>
                <c:pt idx="19">
                  <c:v>HiOA</c:v>
                </c:pt>
                <c:pt idx="20">
                  <c:v>NTNU</c:v>
                </c:pt>
                <c:pt idx="21">
                  <c:v>HiB</c:v>
                </c:pt>
                <c:pt idx="22">
                  <c:v>UiO</c:v>
                </c:pt>
                <c:pt idx="23">
                  <c:v>UiB</c:v>
                </c:pt>
                <c:pt idx="24">
                  <c:v>HiST</c:v>
                </c:pt>
              </c:strCache>
            </c:strRef>
          </c:cat>
          <c:val>
            <c:numRef>
              <c:f>'Ark1'!$B$2:$B$26</c:f>
              <c:numCache>
                <c:formatCode>General</c:formatCode>
                <c:ptCount val="25"/>
                <c:pt idx="0" formatCode="0">
                  <c:v>1.33</c:v>
                </c:pt>
                <c:pt idx="2" formatCode="0">
                  <c:v>1.18</c:v>
                </c:pt>
                <c:pt idx="3" formatCode="0">
                  <c:v>1.55</c:v>
                </c:pt>
                <c:pt idx="5" formatCode="0">
                  <c:v>0</c:v>
                </c:pt>
                <c:pt idx="6" formatCode="0">
                  <c:v>1.07</c:v>
                </c:pt>
                <c:pt idx="7" formatCode="0">
                  <c:v>1.47</c:v>
                </c:pt>
                <c:pt idx="8" formatCode="0">
                  <c:v>1.79</c:v>
                </c:pt>
                <c:pt idx="9" formatCode="0">
                  <c:v>1.36</c:v>
                </c:pt>
                <c:pt idx="10" formatCode="0">
                  <c:v>0.91</c:v>
                </c:pt>
                <c:pt idx="11" formatCode="0">
                  <c:v>1.45</c:v>
                </c:pt>
                <c:pt idx="12" formatCode="0">
                  <c:v>2.52</c:v>
                </c:pt>
                <c:pt idx="13" formatCode="0">
                  <c:v>1.2</c:v>
                </c:pt>
                <c:pt idx="14" formatCode="0">
                  <c:v>2</c:v>
                </c:pt>
                <c:pt idx="16" formatCode="0">
                  <c:v>0</c:v>
                </c:pt>
                <c:pt idx="17" formatCode="0">
                  <c:v>0.53</c:v>
                </c:pt>
                <c:pt idx="18" formatCode="0">
                  <c:v>0.88</c:v>
                </c:pt>
                <c:pt idx="19" formatCode="0">
                  <c:v>1.47</c:v>
                </c:pt>
                <c:pt idx="20" formatCode="0">
                  <c:v>0.89</c:v>
                </c:pt>
                <c:pt idx="21" formatCode="0">
                  <c:v>1.51</c:v>
                </c:pt>
                <c:pt idx="22" formatCode="0">
                  <c:v>1.56</c:v>
                </c:pt>
                <c:pt idx="23" formatCode="0">
                  <c:v>1.32</c:v>
                </c:pt>
                <c:pt idx="24" formatCode="0">
                  <c:v>1.31</c:v>
                </c:pt>
              </c:numCache>
            </c:numRef>
          </c:val>
        </c:ser>
        <c:ser>
          <c:idx val="1"/>
          <c:order val="1"/>
          <c:tx>
            <c:strRef>
              <c:f>'Ark1'!$C$1</c:f>
              <c:strCache>
                <c:ptCount val="1"/>
                <c:pt idx="0">
                  <c:v>Ganske lite meningsfullt</c:v>
                </c:pt>
              </c:strCache>
            </c:strRef>
          </c:tx>
          <c:spPr>
            <a:solidFill>
              <a:schemeClr val="accent2">
                <a:lumMod val="60000"/>
                <a:lumOff val="40000"/>
              </a:schemeClr>
            </a:solidFill>
            <a:ln>
              <a:noFill/>
            </a:ln>
          </c:spPr>
          <c:invertIfNegative val="0"/>
          <c:dLbls>
            <c:txPr>
              <a:bodyPr/>
              <a:lstStyle/>
              <a:p>
                <a:pPr>
                  <a:defRPr sz="1100" b="1"/>
                </a:pPr>
                <a:endParaRPr lang="nb-NO"/>
              </a:p>
            </c:txPr>
            <c:showLegendKey val="0"/>
            <c:showVal val="1"/>
            <c:showCatName val="0"/>
            <c:showSerName val="0"/>
            <c:showPercent val="0"/>
            <c:showBubbleSize val="0"/>
            <c:showLeaderLines val="0"/>
          </c:dLbls>
          <c:cat>
            <c:strRef>
              <c:f>'Ark1'!$A$2:$A$26</c:f>
              <c:strCache>
                <c:ptCount val="25"/>
                <c:pt idx="0">
                  <c:v>Total</c:v>
                </c:pt>
                <c:pt idx="2">
                  <c:v>Kvinne</c:v>
                </c:pt>
                <c:pt idx="3">
                  <c:v>Mann</c:v>
                </c:pt>
                <c:pt idx="5">
                  <c:v>SiHa</c:v>
                </c:pt>
                <c:pt idx="6">
                  <c:v>SISOF</c:v>
                </c:pt>
                <c:pt idx="7">
                  <c:v>SiÅs</c:v>
                </c:pt>
                <c:pt idx="8">
                  <c:v>SSH</c:v>
                </c:pt>
                <c:pt idx="9">
                  <c:v>SiO</c:v>
                </c:pt>
                <c:pt idx="10">
                  <c:v>SiT</c:v>
                </c:pt>
                <c:pt idx="11">
                  <c:v>SiNoT</c:v>
                </c:pt>
                <c:pt idx="12">
                  <c:v>samskipnaden</c:v>
                </c:pt>
                <c:pt idx="13">
                  <c:v>SiB</c:v>
                </c:pt>
                <c:pt idx="14">
                  <c:v>SiH</c:v>
                </c:pt>
                <c:pt idx="16">
                  <c:v>Rest SiT</c:v>
                </c:pt>
                <c:pt idx="17">
                  <c:v>Rest SiB</c:v>
                </c:pt>
                <c:pt idx="18">
                  <c:v>Rest SiO</c:v>
                </c:pt>
                <c:pt idx="19">
                  <c:v>HiOA</c:v>
                </c:pt>
                <c:pt idx="20">
                  <c:v>NTNU</c:v>
                </c:pt>
                <c:pt idx="21">
                  <c:v>HiB</c:v>
                </c:pt>
                <c:pt idx="22">
                  <c:v>UiO</c:v>
                </c:pt>
                <c:pt idx="23">
                  <c:v>UiB</c:v>
                </c:pt>
                <c:pt idx="24">
                  <c:v>HiST</c:v>
                </c:pt>
              </c:strCache>
            </c:strRef>
          </c:cat>
          <c:val>
            <c:numRef>
              <c:f>'Ark1'!$C$2:$C$26</c:f>
              <c:numCache>
                <c:formatCode>General</c:formatCode>
                <c:ptCount val="25"/>
                <c:pt idx="0" formatCode="0">
                  <c:v>4.13</c:v>
                </c:pt>
                <c:pt idx="2" formatCode="0">
                  <c:v>3.55</c:v>
                </c:pt>
                <c:pt idx="3" formatCode="0">
                  <c:v>4.95</c:v>
                </c:pt>
                <c:pt idx="5" formatCode="0">
                  <c:v>3.49</c:v>
                </c:pt>
                <c:pt idx="6" formatCode="0">
                  <c:v>3.26</c:v>
                </c:pt>
                <c:pt idx="7" formatCode="0">
                  <c:v>4.03</c:v>
                </c:pt>
                <c:pt idx="8" formatCode="0">
                  <c:v>3.44</c:v>
                </c:pt>
                <c:pt idx="9" formatCode="0">
                  <c:v>4.26</c:v>
                </c:pt>
                <c:pt idx="10" formatCode="0">
                  <c:v>4.3</c:v>
                </c:pt>
                <c:pt idx="11" formatCode="0">
                  <c:v>4.0599999999999996</c:v>
                </c:pt>
                <c:pt idx="12" formatCode="0">
                  <c:v>4.0199999999999996</c:v>
                </c:pt>
                <c:pt idx="13" formatCode="0">
                  <c:v>3.92</c:v>
                </c:pt>
                <c:pt idx="14" formatCode="0">
                  <c:v>4.3099999999999996</c:v>
                </c:pt>
                <c:pt idx="16" formatCode="0">
                  <c:v>3.6</c:v>
                </c:pt>
                <c:pt idx="17" formatCode="0">
                  <c:v>2.93</c:v>
                </c:pt>
                <c:pt idx="18" formatCode="0">
                  <c:v>3.78</c:v>
                </c:pt>
                <c:pt idx="19" formatCode="0">
                  <c:v>4.21</c:v>
                </c:pt>
                <c:pt idx="20" formatCode="0">
                  <c:v>3.94</c:v>
                </c:pt>
                <c:pt idx="21" formatCode="0">
                  <c:v>3.94</c:v>
                </c:pt>
                <c:pt idx="22" formatCode="0">
                  <c:v>4.5599999999999996</c:v>
                </c:pt>
                <c:pt idx="23" formatCode="0">
                  <c:v>4.28</c:v>
                </c:pt>
                <c:pt idx="24" formatCode="0">
                  <c:v>5.77</c:v>
                </c:pt>
              </c:numCache>
            </c:numRef>
          </c:val>
        </c:ser>
        <c:ser>
          <c:idx val="2"/>
          <c:order val="2"/>
          <c:tx>
            <c:strRef>
              <c:f>'Ark1'!$D$1</c:f>
              <c:strCache>
                <c:ptCount val="1"/>
                <c:pt idx="0">
                  <c:v>Verken/eller</c:v>
                </c:pt>
              </c:strCache>
            </c:strRef>
          </c:tx>
          <c:spPr>
            <a:solidFill>
              <a:schemeClr val="accent4">
                <a:lumMod val="60000"/>
                <a:lumOff val="40000"/>
              </a:schemeClr>
            </a:solidFill>
            <a:ln>
              <a:noFill/>
            </a:ln>
          </c:spPr>
          <c:invertIfNegative val="0"/>
          <c:dLbls>
            <c:txPr>
              <a:bodyPr/>
              <a:lstStyle/>
              <a:p>
                <a:pPr>
                  <a:defRPr sz="1100" b="1"/>
                </a:pPr>
                <a:endParaRPr lang="nb-NO"/>
              </a:p>
            </c:txPr>
            <c:showLegendKey val="0"/>
            <c:showVal val="1"/>
            <c:showCatName val="0"/>
            <c:showSerName val="0"/>
            <c:showPercent val="0"/>
            <c:showBubbleSize val="0"/>
            <c:showLeaderLines val="0"/>
          </c:dLbls>
          <c:cat>
            <c:strRef>
              <c:f>'Ark1'!$A$2:$A$26</c:f>
              <c:strCache>
                <c:ptCount val="25"/>
                <c:pt idx="0">
                  <c:v>Total</c:v>
                </c:pt>
                <c:pt idx="2">
                  <c:v>Kvinne</c:v>
                </c:pt>
                <c:pt idx="3">
                  <c:v>Mann</c:v>
                </c:pt>
                <c:pt idx="5">
                  <c:v>SiHa</c:v>
                </c:pt>
                <c:pt idx="6">
                  <c:v>SISOF</c:v>
                </c:pt>
                <c:pt idx="7">
                  <c:v>SiÅs</c:v>
                </c:pt>
                <c:pt idx="8">
                  <c:v>SSH</c:v>
                </c:pt>
                <c:pt idx="9">
                  <c:v>SiO</c:v>
                </c:pt>
                <c:pt idx="10">
                  <c:v>SiT</c:v>
                </c:pt>
                <c:pt idx="11">
                  <c:v>SiNoT</c:v>
                </c:pt>
                <c:pt idx="12">
                  <c:v>samskipnaden</c:v>
                </c:pt>
                <c:pt idx="13">
                  <c:v>SiB</c:v>
                </c:pt>
                <c:pt idx="14">
                  <c:v>SiH</c:v>
                </c:pt>
                <c:pt idx="16">
                  <c:v>Rest SiT</c:v>
                </c:pt>
                <c:pt idx="17">
                  <c:v>Rest SiB</c:v>
                </c:pt>
                <c:pt idx="18">
                  <c:v>Rest SiO</c:v>
                </c:pt>
                <c:pt idx="19">
                  <c:v>HiOA</c:v>
                </c:pt>
                <c:pt idx="20">
                  <c:v>NTNU</c:v>
                </c:pt>
                <c:pt idx="21">
                  <c:v>HiB</c:v>
                </c:pt>
                <c:pt idx="22">
                  <c:v>UiO</c:v>
                </c:pt>
                <c:pt idx="23">
                  <c:v>UiB</c:v>
                </c:pt>
                <c:pt idx="24">
                  <c:v>HiST</c:v>
                </c:pt>
              </c:strCache>
            </c:strRef>
          </c:cat>
          <c:val>
            <c:numRef>
              <c:f>'Ark1'!$D$2:$D$26</c:f>
              <c:numCache>
                <c:formatCode>General</c:formatCode>
                <c:ptCount val="25"/>
                <c:pt idx="0" formatCode="0">
                  <c:v>8.9700000000000006</c:v>
                </c:pt>
                <c:pt idx="2" formatCode="0">
                  <c:v>8.1999999999999993</c:v>
                </c:pt>
                <c:pt idx="3" formatCode="0">
                  <c:v>10.06</c:v>
                </c:pt>
                <c:pt idx="5" formatCode="0">
                  <c:v>5.9</c:v>
                </c:pt>
                <c:pt idx="6" formatCode="0">
                  <c:v>8.14</c:v>
                </c:pt>
                <c:pt idx="7" formatCode="0">
                  <c:v>7.35</c:v>
                </c:pt>
                <c:pt idx="8" formatCode="0">
                  <c:v>7.77</c:v>
                </c:pt>
                <c:pt idx="9" formatCode="0">
                  <c:v>8.65</c:v>
                </c:pt>
                <c:pt idx="10" formatCode="0">
                  <c:v>9.26</c:v>
                </c:pt>
                <c:pt idx="11" formatCode="0">
                  <c:v>9.07</c:v>
                </c:pt>
                <c:pt idx="12" formatCode="0">
                  <c:v>8.16</c:v>
                </c:pt>
                <c:pt idx="13" formatCode="0">
                  <c:v>9.92</c:v>
                </c:pt>
                <c:pt idx="14" formatCode="0">
                  <c:v>10.51</c:v>
                </c:pt>
                <c:pt idx="16" formatCode="0">
                  <c:v>5.21</c:v>
                </c:pt>
                <c:pt idx="17" formatCode="0">
                  <c:v>8.5399999999999991</c:v>
                </c:pt>
                <c:pt idx="18" formatCode="0">
                  <c:v>7.47</c:v>
                </c:pt>
                <c:pt idx="19" formatCode="0">
                  <c:v>7.87</c:v>
                </c:pt>
                <c:pt idx="20" formatCode="0">
                  <c:v>9.5</c:v>
                </c:pt>
                <c:pt idx="21" formatCode="0">
                  <c:v>9.99</c:v>
                </c:pt>
                <c:pt idx="22" formatCode="0">
                  <c:v>9.8000000000000007</c:v>
                </c:pt>
                <c:pt idx="23" formatCode="0">
                  <c:v>10.41</c:v>
                </c:pt>
                <c:pt idx="24" formatCode="0">
                  <c:v>9.98</c:v>
                </c:pt>
              </c:numCache>
            </c:numRef>
          </c:val>
        </c:ser>
        <c:ser>
          <c:idx val="3"/>
          <c:order val="3"/>
          <c:tx>
            <c:strRef>
              <c:f>'Ark1'!$E$1</c:f>
              <c:strCache>
                <c:ptCount val="1"/>
                <c:pt idx="0">
                  <c:v>Ganske meningsfullt</c:v>
                </c:pt>
              </c:strCache>
            </c:strRef>
          </c:tx>
          <c:spPr>
            <a:solidFill>
              <a:srgbClr val="92D050"/>
            </a:solidFill>
            <a:ln>
              <a:noFill/>
            </a:ln>
          </c:spPr>
          <c:invertIfNegative val="0"/>
          <c:dLbls>
            <c:txPr>
              <a:bodyPr/>
              <a:lstStyle/>
              <a:p>
                <a:pPr>
                  <a:defRPr sz="1100" b="1"/>
                </a:pPr>
                <a:endParaRPr lang="nb-NO"/>
              </a:p>
            </c:txPr>
            <c:showLegendKey val="0"/>
            <c:showVal val="1"/>
            <c:showCatName val="0"/>
            <c:showSerName val="0"/>
            <c:showPercent val="0"/>
            <c:showBubbleSize val="0"/>
            <c:showLeaderLines val="0"/>
          </c:dLbls>
          <c:cat>
            <c:strRef>
              <c:f>'Ark1'!$A$2:$A$26</c:f>
              <c:strCache>
                <c:ptCount val="25"/>
                <c:pt idx="0">
                  <c:v>Total</c:v>
                </c:pt>
                <c:pt idx="2">
                  <c:v>Kvinne</c:v>
                </c:pt>
                <c:pt idx="3">
                  <c:v>Mann</c:v>
                </c:pt>
                <c:pt idx="5">
                  <c:v>SiHa</c:v>
                </c:pt>
                <c:pt idx="6">
                  <c:v>SISOF</c:v>
                </c:pt>
                <c:pt idx="7">
                  <c:v>SiÅs</c:v>
                </c:pt>
                <c:pt idx="8">
                  <c:v>SSH</c:v>
                </c:pt>
                <c:pt idx="9">
                  <c:v>SiO</c:v>
                </c:pt>
                <c:pt idx="10">
                  <c:v>SiT</c:v>
                </c:pt>
                <c:pt idx="11">
                  <c:v>SiNoT</c:v>
                </c:pt>
                <c:pt idx="12">
                  <c:v>samskipnaden</c:v>
                </c:pt>
                <c:pt idx="13">
                  <c:v>SiB</c:v>
                </c:pt>
                <c:pt idx="14">
                  <c:v>SiH</c:v>
                </c:pt>
                <c:pt idx="16">
                  <c:v>Rest SiT</c:v>
                </c:pt>
                <c:pt idx="17">
                  <c:v>Rest SiB</c:v>
                </c:pt>
                <c:pt idx="18">
                  <c:v>Rest SiO</c:v>
                </c:pt>
                <c:pt idx="19">
                  <c:v>HiOA</c:v>
                </c:pt>
                <c:pt idx="20">
                  <c:v>NTNU</c:v>
                </c:pt>
                <c:pt idx="21">
                  <c:v>HiB</c:v>
                </c:pt>
                <c:pt idx="22">
                  <c:v>UiO</c:v>
                </c:pt>
                <c:pt idx="23">
                  <c:v>UiB</c:v>
                </c:pt>
                <c:pt idx="24">
                  <c:v>HiST</c:v>
                </c:pt>
              </c:strCache>
            </c:strRef>
          </c:cat>
          <c:val>
            <c:numRef>
              <c:f>'Ark1'!$E$2:$E$26</c:f>
              <c:numCache>
                <c:formatCode>General</c:formatCode>
                <c:ptCount val="25"/>
                <c:pt idx="0" formatCode="0">
                  <c:v>46.27</c:v>
                </c:pt>
                <c:pt idx="2" formatCode="0">
                  <c:v>45.54</c:v>
                </c:pt>
                <c:pt idx="3" formatCode="0">
                  <c:v>47.29</c:v>
                </c:pt>
                <c:pt idx="5" formatCode="0">
                  <c:v>48.91</c:v>
                </c:pt>
                <c:pt idx="6" formatCode="0">
                  <c:v>42.62</c:v>
                </c:pt>
                <c:pt idx="7" formatCode="0">
                  <c:v>49.07</c:v>
                </c:pt>
                <c:pt idx="8" formatCode="0">
                  <c:v>49.93</c:v>
                </c:pt>
                <c:pt idx="9" formatCode="0">
                  <c:v>46.76</c:v>
                </c:pt>
                <c:pt idx="10" formatCode="0">
                  <c:v>46.11</c:v>
                </c:pt>
                <c:pt idx="11" formatCode="0">
                  <c:v>41.96</c:v>
                </c:pt>
                <c:pt idx="12" formatCode="0">
                  <c:v>43.16</c:v>
                </c:pt>
                <c:pt idx="13" formatCode="0">
                  <c:v>47.57</c:v>
                </c:pt>
                <c:pt idx="14" formatCode="0">
                  <c:v>40.6</c:v>
                </c:pt>
                <c:pt idx="16" formatCode="0">
                  <c:v>53.42</c:v>
                </c:pt>
                <c:pt idx="17" formatCode="0">
                  <c:v>44.65</c:v>
                </c:pt>
                <c:pt idx="18" formatCode="0">
                  <c:v>51.43</c:v>
                </c:pt>
                <c:pt idx="19" formatCode="0">
                  <c:v>45.3</c:v>
                </c:pt>
                <c:pt idx="20" formatCode="0">
                  <c:v>47.03</c:v>
                </c:pt>
                <c:pt idx="21" formatCode="0">
                  <c:v>51.79</c:v>
                </c:pt>
                <c:pt idx="22" formatCode="0">
                  <c:v>45.05</c:v>
                </c:pt>
                <c:pt idx="23" formatCode="0">
                  <c:v>46.78</c:v>
                </c:pt>
                <c:pt idx="24" formatCode="0">
                  <c:v>40.32</c:v>
                </c:pt>
              </c:numCache>
            </c:numRef>
          </c:val>
        </c:ser>
        <c:ser>
          <c:idx val="4"/>
          <c:order val="4"/>
          <c:tx>
            <c:strRef>
              <c:f>'Ark1'!$F$1</c:f>
              <c:strCache>
                <c:ptCount val="1"/>
                <c:pt idx="0">
                  <c:v>Meget meningsfullt</c:v>
                </c:pt>
              </c:strCache>
            </c:strRef>
          </c:tx>
          <c:spPr>
            <a:solidFill>
              <a:srgbClr val="00B050"/>
            </a:solidFill>
            <a:ln>
              <a:noFill/>
            </a:ln>
          </c:spPr>
          <c:invertIfNegative val="0"/>
          <c:dLbls>
            <c:txPr>
              <a:bodyPr/>
              <a:lstStyle/>
              <a:p>
                <a:pPr>
                  <a:defRPr sz="1100" b="1" baseline="0">
                    <a:solidFill>
                      <a:schemeClr val="bg1"/>
                    </a:solidFill>
                  </a:defRPr>
                </a:pPr>
                <a:endParaRPr lang="nb-NO"/>
              </a:p>
            </c:txPr>
            <c:showLegendKey val="0"/>
            <c:showVal val="1"/>
            <c:showCatName val="0"/>
            <c:showSerName val="0"/>
            <c:showPercent val="0"/>
            <c:showBubbleSize val="0"/>
            <c:showLeaderLines val="0"/>
          </c:dLbls>
          <c:cat>
            <c:strRef>
              <c:f>'Ark1'!$A$2:$A$26</c:f>
              <c:strCache>
                <c:ptCount val="25"/>
                <c:pt idx="0">
                  <c:v>Total</c:v>
                </c:pt>
                <c:pt idx="2">
                  <c:v>Kvinne</c:v>
                </c:pt>
                <c:pt idx="3">
                  <c:v>Mann</c:v>
                </c:pt>
                <c:pt idx="5">
                  <c:v>SiHa</c:v>
                </c:pt>
                <c:pt idx="6">
                  <c:v>SISOF</c:v>
                </c:pt>
                <c:pt idx="7">
                  <c:v>SiÅs</c:v>
                </c:pt>
                <c:pt idx="8">
                  <c:v>SSH</c:v>
                </c:pt>
                <c:pt idx="9">
                  <c:v>SiO</c:v>
                </c:pt>
                <c:pt idx="10">
                  <c:v>SiT</c:v>
                </c:pt>
                <c:pt idx="11">
                  <c:v>SiNoT</c:v>
                </c:pt>
                <c:pt idx="12">
                  <c:v>samskipnaden</c:v>
                </c:pt>
                <c:pt idx="13">
                  <c:v>SiB</c:v>
                </c:pt>
                <c:pt idx="14">
                  <c:v>SiH</c:v>
                </c:pt>
                <c:pt idx="16">
                  <c:v>Rest SiT</c:v>
                </c:pt>
                <c:pt idx="17">
                  <c:v>Rest SiB</c:v>
                </c:pt>
                <c:pt idx="18">
                  <c:v>Rest SiO</c:v>
                </c:pt>
                <c:pt idx="19">
                  <c:v>HiOA</c:v>
                </c:pt>
                <c:pt idx="20">
                  <c:v>NTNU</c:v>
                </c:pt>
                <c:pt idx="21">
                  <c:v>HiB</c:v>
                </c:pt>
                <c:pt idx="22">
                  <c:v>UiO</c:v>
                </c:pt>
                <c:pt idx="23">
                  <c:v>UiB</c:v>
                </c:pt>
                <c:pt idx="24">
                  <c:v>HiST</c:v>
                </c:pt>
              </c:strCache>
            </c:strRef>
          </c:cat>
          <c:val>
            <c:numRef>
              <c:f>'Ark1'!$F$2:$F$26</c:f>
              <c:numCache>
                <c:formatCode>General</c:formatCode>
                <c:ptCount val="25"/>
                <c:pt idx="0" formatCode="0">
                  <c:v>39.299999999999997</c:v>
                </c:pt>
                <c:pt idx="2" formatCode="0">
                  <c:v>41.52</c:v>
                </c:pt>
                <c:pt idx="3" formatCode="0">
                  <c:v>36.15</c:v>
                </c:pt>
                <c:pt idx="5" formatCode="0">
                  <c:v>41.71</c:v>
                </c:pt>
                <c:pt idx="6" formatCode="0">
                  <c:v>44.92</c:v>
                </c:pt>
                <c:pt idx="7" formatCode="0">
                  <c:v>38.08</c:v>
                </c:pt>
                <c:pt idx="8" formatCode="0">
                  <c:v>37.08</c:v>
                </c:pt>
                <c:pt idx="9" formatCode="0">
                  <c:v>38.97</c:v>
                </c:pt>
                <c:pt idx="10" formatCode="0">
                  <c:v>39.42</c:v>
                </c:pt>
                <c:pt idx="11" formatCode="0">
                  <c:v>43.45</c:v>
                </c:pt>
                <c:pt idx="12" formatCode="0">
                  <c:v>42.14</c:v>
                </c:pt>
                <c:pt idx="13" formatCode="0">
                  <c:v>37.4</c:v>
                </c:pt>
                <c:pt idx="14" formatCode="0">
                  <c:v>42.58</c:v>
                </c:pt>
                <c:pt idx="16" formatCode="0">
                  <c:v>37.76</c:v>
                </c:pt>
                <c:pt idx="17" formatCode="0">
                  <c:v>43.34</c:v>
                </c:pt>
                <c:pt idx="18" formatCode="0">
                  <c:v>36.44</c:v>
                </c:pt>
                <c:pt idx="19" formatCode="0">
                  <c:v>41.14</c:v>
                </c:pt>
                <c:pt idx="20" formatCode="0">
                  <c:v>38.630000000000003</c:v>
                </c:pt>
                <c:pt idx="21" formatCode="0">
                  <c:v>32.770000000000003</c:v>
                </c:pt>
                <c:pt idx="22" formatCode="0">
                  <c:v>39.03</c:v>
                </c:pt>
                <c:pt idx="23" formatCode="0">
                  <c:v>37.21</c:v>
                </c:pt>
                <c:pt idx="24" formatCode="0">
                  <c:v>42.63</c:v>
                </c:pt>
              </c:numCache>
            </c:numRef>
          </c:val>
        </c:ser>
        <c:dLbls>
          <c:showLegendKey val="0"/>
          <c:showVal val="0"/>
          <c:showCatName val="0"/>
          <c:showSerName val="0"/>
          <c:showPercent val="0"/>
          <c:showBubbleSize val="0"/>
        </c:dLbls>
        <c:gapWidth val="30"/>
        <c:overlap val="100"/>
        <c:axId val="72519680"/>
        <c:axId val="72521216"/>
      </c:barChart>
      <c:catAx>
        <c:axId val="72519680"/>
        <c:scaling>
          <c:orientation val="maxMin"/>
        </c:scaling>
        <c:delete val="0"/>
        <c:axPos val="l"/>
        <c:majorTickMark val="out"/>
        <c:minorTickMark val="none"/>
        <c:tickLblPos val="nextTo"/>
        <c:txPr>
          <a:bodyPr/>
          <a:lstStyle/>
          <a:p>
            <a:pPr>
              <a:defRPr sz="1200"/>
            </a:pPr>
            <a:endParaRPr lang="nb-NO"/>
          </a:p>
        </c:txPr>
        <c:crossAx val="72521216"/>
        <c:crosses val="autoZero"/>
        <c:auto val="1"/>
        <c:lblAlgn val="ctr"/>
        <c:lblOffset val="100"/>
        <c:noMultiLvlLbl val="0"/>
      </c:catAx>
      <c:valAx>
        <c:axId val="72521216"/>
        <c:scaling>
          <c:orientation val="minMax"/>
          <c:max val="100"/>
          <c:min val="0"/>
        </c:scaling>
        <c:delete val="1"/>
        <c:axPos val="t"/>
        <c:majorGridlines/>
        <c:numFmt formatCode="0" sourceLinked="1"/>
        <c:majorTickMark val="out"/>
        <c:minorTickMark val="none"/>
        <c:tickLblPos val="none"/>
        <c:crossAx val="72519680"/>
        <c:crosses val="autoZero"/>
        <c:crossBetween val="between"/>
      </c:valAx>
    </c:plotArea>
    <c:legend>
      <c:legendPos val="r"/>
      <c:layout>
        <c:manualLayout>
          <c:xMode val="edge"/>
          <c:yMode val="edge"/>
          <c:x val="0"/>
          <c:y val="0.84660059425741363"/>
          <c:w val="1"/>
          <c:h val="0.10452603659834316"/>
        </c:manualLayout>
      </c:layout>
      <c:overlay val="0"/>
      <c:txPr>
        <a:bodyPr/>
        <a:lstStyle/>
        <a:p>
          <a:pPr>
            <a:defRPr sz="12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'Ark1'!$B$1</c:f>
              <c:strCache>
                <c:ptCount val="1"/>
                <c:pt idx="0">
                  <c:v>Normert</c:v>
                </c:pt>
              </c:strCache>
            </c:strRef>
          </c:tx>
          <c:spPr>
            <a:solidFill>
              <a:srgbClr val="00B050"/>
            </a:solidFill>
          </c:spPr>
          <c:invertIfNegative val="0"/>
          <c:dLbls>
            <c:txPr>
              <a:bodyPr/>
              <a:lstStyle/>
              <a:p>
                <a:pPr>
                  <a:defRPr sz="1100" b="1">
                    <a:solidFill>
                      <a:schemeClr val="bg1"/>
                    </a:solidFill>
                  </a:defRPr>
                </a:pPr>
                <a:endParaRPr lang="nb-NO"/>
              </a:p>
            </c:txPr>
            <c:dLblPos val="ctr"/>
            <c:showLegendKey val="0"/>
            <c:showVal val="1"/>
            <c:showCatName val="0"/>
            <c:showSerName val="0"/>
            <c:showPercent val="0"/>
            <c:showBubbleSize val="0"/>
            <c:showLeaderLines val="0"/>
          </c:dLbls>
          <c:cat>
            <c:strRef>
              <c:f>'Ark1'!$A$2:$A$23</c:f>
              <c:strCache>
                <c:ptCount val="22"/>
                <c:pt idx="0">
                  <c:v>Rest SiT</c:v>
                </c:pt>
                <c:pt idx="1">
                  <c:v>UiO</c:v>
                </c:pt>
                <c:pt idx="2">
                  <c:v>Rest SiB</c:v>
                </c:pt>
                <c:pt idx="3">
                  <c:v>NTNU</c:v>
                </c:pt>
                <c:pt idx="4">
                  <c:v>UiB</c:v>
                </c:pt>
                <c:pt idx="5">
                  <c:v>HiOA</c:v>
                </c:pt>
                <c:pt idx="6">
                  <c:v>HiB</c:v>
                </c:pt>
                <c:pt idx="7">
                  <c:v>Rest SiO</c:v>
                </c:pt>
                <c:pt idx="8">
                  <c:v>HiST</c:v>
                </c:pt>
                <c:pt idx="10">
                  <c:v>SiÅs</c:v>
                </c:pt>
                <c:pt idx="11">
                  <c:v>SiH</c:v>
                </c:pt>
                <c:pt idx="12">
                  <c:v>SiHa</c:v>
                </c:pt>
                <c:pt idx="13">
                  <c:v>SiNoT</c:v>
                </c:pt>
                <c:pt idx="14">
                  <c:v>SiO</c:v>
                </c:pt>
                <c:pt idx="15">
                  <c:v>samskipnaden</c:v>
                </c:pt>
                <c:pt idx="16">
                  <c:v>SiB</c:v>
                </c:pt>
                <c:pt idx="17">
                  <c:v>SiT</c:v>
                </c:pt>
                <c:pt idx="18">
                  <c:v>SSH</c:v>
                </c:pt>
                <c:pt idx="19">
                  <c:v>SISOF</c:v>
                </c:pt>
                <c:pt idx="21">
                  <c:v>Total</c:v>
                </c:pt>
              </c:strCache>
            </c:strRef>
          </c:cat>
          <c:val>
            <c:numRef>
              <c:f>'Ark1'!$B$2:$B$23</c:f>
              <c:numCache>
                <c:formatCode>#,##0</c:formatCode>
                <c:ptCount val="22"/>
                <c:pt idx="0">
                  <c:v>70.3739723824376</c:v>
                </c:pt>
                <c:pt idx="1">
                  <c:v>72.32056815082781</c:v>
                </c:pt>
                <c:pt idx="2">
                  <c:v>74.48464891431621</c:v>
                </c:pt>
                <c:pt idx="3">
                  <c:v>76.51767954016627</c:v>
                </c:pt>
                <c:pt idx="4">
                  <c:v>76.627286986066096</c:v>
                </c:pt>
                <c:pt idx="5">
                  <c:v>78.836737948672564</c:v>
                </c:pt>
                <c:pt idx="6">
                  <c:v>82.189009717330947</c:v>
                </c:pt>
                <c:pt idx="7">
                  <c:v>83.013321306125121</c:v>
                </c:pt>
                <c:pt idx="8">
                  <c:v>85.252025237829955</c:v>
                </c:pt>
                <c:pt idx="10">
                  <c:v>73.566100296285768</c:v>
                </c:pt>
                <c:pt idx="11">
                  <c:v>73.762443632966509</c:v>
                </c:pt>
                <c:pt idx="12">
                  <c:v>73.824362189204166</c:v>
                </c:pt>
                <c:pt idx="13">
                  <c:v>74.251566830352559</c:v>
                </c:pt>
                <c:pt idx="14">
                  <c:v>76.921256060803799</c:v>
                </c:pt>
                <c:pt idx="15">
                  <c:v>77.082164835129646</c:v>
                </c:pt>
                <c:pt idx="16">
                  <c:v>77.550266184465073</c:v>
                </c:pt>
                <c:pt idx="17">
                  <c:v>77.889353627696522</c:v>
                </c:pt>
                <c:pt idx="18">
                  <c:v>78.21905013902493</c:v>
                </c:pt>
                <c:pt idx="19">
                  <c:v>83.520571136828337</c:v>
                </c:pt>
                <c:pt idx="21">
                  <c:v>77.117987167089055</c:v>
                </c:pt>
              </c:numCache>
            </c:numRef>
          </c:val>
        </c:ser>
        <c:ser>
          <c:idx val="1"/>
          <c:order val="1"/>
          <c:tx>
            <c:strRef>
              <c:f>'Ark1'!$C$1</c:f>
              <c:strCache>
                <c:ptCount val="1"/>
                <c:pt idx="0">
                  <c:v>Nå, men ikke tidligere</c:v>
                </c:pt>
              </c:strCache>
            </c:strRef>
          </c:tx>
          <c:spPr>
            <a:solidFill>
              <a:schemeClr val="tx2">
                <a:lumMod val="40000"/>
                <a:lumOff val="60000"/>
              </a:schemeClr>
            </a:solidFill>
          </c:spPr>
          <c:invertIfNegative val="0"/>
          <c:dLbls>
            <c:txPr>
              <a:bodyPr/>
              <a:lstStyle/>
              <a:p>
                <a:pPr>
                  <a:defRPr sz="1100" b="1">
                    <a:solidFill>
                      <a:schemeClr val="bg1"/>
                    </a:solidFill>
                  </a:defRPr>
                </a:pPr>
                <a:endParaRPr lang="nb-NO"/>
              </a:p>
            </c:txPr>
            <c:dLblPos val="ctr"/>
            <c:showLegendKey val="0"/>
            <c:showVal val="1"/>
            <c:showCatName val="0"/>
            <c:showSerName val="0"/>
            <c:showPercent val="0"/>
            <c:showBubbleSize val="0"/>
            <c:showLeaderLines val="0"/>
          </c:dLbls>
          <c:cat>
            <c:strRef>
              <c:f>'Ark1'!$A$2:$A$23</c:f>
              <c:strCache>
                <c:ptCount val="22"/>
                <c:pt idx="0">
                  <c:v>Rest SiT</c:v>
                </c:pt>
                <c:pt idx="1">
                  <c:v>UiO</c:v>
                </c:pt>
                <c:pt idx="2">
                  <c:v>Rest SiB</c:v>
                </c:pt>
                <c:pt idx="3">
                  <c:v>NTNU</c:v>
                </c:pt>
                <c:pt idx="4">
                  <c:v>UiB</c:v>
                </c:pt>
                <c:pt idx="5">
                  <c:v>HiOA</c:v>
                </c:pt>
                <c:pt idx="6">
                  <c:v>HiB</c:v>
                </c:pt>
                <c:pt idx="7">
                  <c:v>Rest SiO</c:v>
                </c:pt>
                <c:pt idx="8">
                  <c:v>HiST</c:v>
                </c:pt>
                <c:pt idx="10">
                  <c:v>SiÅs</c:v>
                </c:pt>
                <c:pt idx="11">
                  <c:v>SiH</c:v>
                </c:pt>
                <c:pt idx="12">
                  <c:v>SiHa</c:v>
                </c:pt>
                <c:pt idx="13">
                  <c:v>SiNoT</c:v>
                </c:pt>
                <c:pt idx="14">
                  <c:v>SiO</c:v>
                </c:pt>
                <c:pt idx="15">
                  <c:v>samskipnaden</c:v>
                </c:pt>
                <c:pt idx="16">
                  <c:v>SiB</c:v>
                </c:pt>
                <c:pt idx="17">
                  <c:v>SiT</c:v>
                </c:pt>
                <c:pt idx="18">
                  <c:v>SSH</c:v>
                </c:pt>
                <c:pt idx="19">
                  <c:v>SISOF</c:v>
                </c:pt>
                <c:pt idx="21">
                  <c:v>Total</c:v>
                </c:pt>
              </c:strCache>
            </c:strRef>
          </c:cat>
          <c:val>
            <c:numRef>
              <c:f>'Ark1'!$C$2:$C$23</c:f>
              <c:numCache>
                <c:formatCode>#,##0</c:formatCode>
                <c:ptCount val="22"/>
                <c:pt idx="0">
                  <c:v>0</c:v>
                </c:pt>
                <c:pt idx="1">
                  <c:v>10.958015034847328</c:v>
                </c:pt>
                <c:pt idx="2">
                  <c:v>8.4214415450043081</c:v>
                </c:pt>
                <c:pt idx="3">
                  <c:v>9.1324271453199728</c:v>
                </c:pt>
                <c:pt idx="4">
                  <c:v>9.0779296167052568</c:v>
                </c:pt>
                <c:pt idx="5">
                  <c:v>3.1761051356433927</c:v>
                </c:pt>
                <c:pt idx="6">
                  <c:v>4.2294638281197292</c:v>
                </c:pt>
                <c:pt idx="7">
                  <c:v>2.9610966146861211</c:v>
                </c:pt>
                <c:pt idx="8">
                  <c:v>1.6154510965303648</c:v>
                </c:pt>
                <c:pt idx="10">
                  <c:v>7.1147288680060381</c:v>
                </c:pt>
                <c:pt idx="11">
                  <c:v>2.638439351702409</c:v>
                </c:pt>
                <c:pt idx="12">
                  <c:v>1.7901367340419843</c:v>
                </c:pt>
                <c:pt idx="13">
                  <c:v>2.5703764581160997</c:v>
                </c:pt>
                <c:pt idx="14">
                  <c:v>6.6855648359609283</c:v>
                </c:pt>
                <c:pt idx="15">
                  <c:v>5.3233304826508192</c:v>
                </c:pt>
                <c:pt idx="16">
                  <c:v>7.7453758457747046</c:v>
                </c:pt>
                <c:pt idx="17">
                  <c:v>6.7959739498110627</c:v>
                </c:pt>
                <c:pt idx="18">
                  <c:v>4.1660944689709742</c:v>
                </c:pt>
                <c:pt idx="19">
                  <c:v>0.76874806304283383</c:v>
                </c:pt>
                <c:pt idx="21">
                  <c:v>6.3818481780291592</c:v>
                </c:pt>
              </c:numCache>
            </c:numRef>
          </c:val>
        </c:ser>
        <c:ser>
          <c:idx val="2"/>
          <c:order val="2"/>
          <c:tx>
            <c:strRef>
              <c:f>'Ark1'!$D$1</c:f>
              <c:strCache>
                <c:ptCount val="1"/>
                <c:pt idx="0">
                  <c:v>Tidligere, men ikke nå</c:v>
                </c:pt>
              </c:strCache>
            </c:strRef>
          </c:tx>
          <c:spPr>
            <a:solidFill>
              <a:srgbClr val="FFC000"/>
            </a:solidFill>
          </c:spPr>
          <c:invertIfNegative val="0"/>
          <c:dLbls>
            <c:txPr>
              <a:bodyPr/>
              <a:lstStyle/>
              <a:p>
                <a:pPr>
                  <a:defRPr sz="1100" b="1">
                    <a:solidFill>
                      <a:schemeClr val="bg1"/>
                    </a:solidFill>
                  </a:defRPr>
                </a:pPr>
                <a:endParaRPr lang="nb-NO"/>
              </a:p>
            </c:txPr>
            <c:dLblPos val="ctr"/>
            <c:showLegendKey val="0"/>
            <c:showVal val="1"/>
            <c:showCatName val="0"/>
            <c:showSerName val="0"/>
            <c:showPercent val="0"/>
            <c:showBubbleSize val="0"/>
            <c:showLeaderLines val="0"/>
          </c:dLbls>
          <c:cat>
            <c:strRef>
              <c:f>'Ark1'!$A$2:$A$23</c:f>
              <c:strCache>
                <c:ptCount val="22"/>
                <c:pt idx="0">
                  <c:v>Rest SiT</c:v>
                </c:pt>
                <c:pt idx="1">
                  <c:v>UiO</c:v>
                </c:pt>
                <c:pt idx="2">
                  <c:v>Rest SiB</c:v>
                </c:pt>
                <c:pt idx="3">
                  <c:v>NTNU</c:v>
                </c:pt>
                <c:pt idx="4">
                  <c:v>UiB</c:v>
                </c:pt>
                <c:pt idx="5">
                  <c:v>HiOA</c:v>
                </c:pt>
                <c:pt idx="6">
                  <c:v>HiB</c:v>
                </c:pt>
                <c:pt idx="7">
                  <c:v>Rest SiO</c:v>
                </c:pt>
                <c:pt idx="8">
                  <c:v>HiST</c:v>
                </c:pt>
                <c:pt idx="10">
                  <c:v>SiÅs</c:v>
                </c:pt>
                <c:pt idx="11">
                  <c:v>SiH</c:v>
                </c:pt>
                <c:pt idx="12">
                  <c:v>SiHa</c:v>
                </c:pt>
                <c:pt idx="13">
                  <c:v>SiNoT</c:v>
                </c:pt>
                <c:pt idx="14">
                  <c:v>SiO</c:v>
                </c:pt>
                <c:pt idx="15">
                  <c:v>samskipnaden</c:v>
                </c:pt>
                <c:pt idx="16">
                  <c:v>SiB</c:v>
                </c:pt>
                <c:pt idx="17">
                  <c:v>SiT</c:v>
                </c:pt>
                <c:pt idx="18">
                  <c:v>SSH</c:v>
                </c:pt>
                <c:pt idx="19">
                  <c:v>SISOF</c:v>
                </c:pt>
                <c:pt idx="21">
                  <c:v>Total</c:v>
                </c:pt>
              </c:strCache>
            </c:strRef>
          </c:cat>
          <c:val>
            <c:numRef>
              <c:f>'Ark1'!$D$2:$D$23</c:f>
              <c:numCache>
                <c:formatCode>#,##0</c:formatCode>
                <c:ptCount val="22"/>
                <c:pt idx="0">
                  <c:v>7.9423582086728235</c:v>
                </c:pt>
                <c:pt idx="1">
                  <c:v>6.7226561802427387</c:v>
                </c:pt>
                <c:pt idx="2">
                  <c:v>5.2979314248233607</c:v>
                </c:pt>
                <c:pt idx="3">
                  <c:v>6.386655963213852</c:v>
                </c:pt>
                <c:pt idx="4">
                  <c:v>7.3756346819318797</c:v>
                </c:pt>
                <c:pt idx="5">
                  <c:v>3.5628102150768637</c:v>
                </c:pt>
                <c:pt idx="6">
                  <c:v>2.5477031598046715</c:v>
                </c:pt>
                <c:pt idx="7">
                  <c:v>3.9917947726784933</c:v>
                </c:pt>
                <c:pt idx="8">
                  <c:v>2.8214262136908568</c:v>
                </c:pt>
                <c:pt idx="10">
                  <c:v>9.0125901084929811</c:v>
                </c:pt>
                <c:pt idx="11">
                  <c:v>4.1721053853912862</c:v>
                </c:pt>
                <c:pt idx="12">
                  <c:v>2.5726757674207668</c:v>
                </c:pt>
                <c:pt idx="13">
                  <c:v>3.3915370129463791</c:v>
                </c:pt>
                <c:pt idx="14">
                  <c:v>5.1200024337523926</c:v>
                </c:pt>
                <c:pt idx="15">
                  <c:v>5.2676234706149945</c:v>
                </c:pt>
                <c:pt idx="16">
                  <c:v>5.7509105151194984</c:v>
                </c:pt>
                <c:pt idx="17">
                  <c:v>5.7504370287861635</c:v>
                </c:pt>
                <c:pt idx="18">
                  <c:v>4.242816579841949</c:v>
                </c:pt>
                <c:pt idx="19">
                  <c:v>3.4274385078239766</c:v>
                </c:pt>
                <c:pt idx="21">
                  <c:v>5.3734454594447465</c:v>
                </c:pt>
              </c:numCache>
            </c:numRef>
          </c:val>
        </c:ser>
        <c:ser>
          <c:idx val="3"/>
          <c:order val="3"/>
          <c:tx>
            <c:strRef>
              <c:f>'Ark1'!$E$1</c:f>
              <c:strCache>
                <c:ptCount val="1"/>
                <c:pt idx="0">
                  <c:v>Ikke tidligere, ikke nå</c:v>
                </c:pt>
              </c:strCache>
            </c:strRef>
          </c:tx>
          <c:spPr>
            <a:solidFill>
              <a:srgbClr val="C00000"/>
            </a:solidFill>
          </c:spPr>
          <c:invertIfNegative val="0"/>
          <c:dLbls>
            <c:txPr>
              <a:bodyPr/>
              <a:lstStyle/>
              <a:p>
                <a:pPr>
                  <a:defRPr sz="1100" b="1">
                    <a:solidFill>
                      <a:schemeClr val="bg1"/>
                    </a:solidFill>
                  </a:defRPr>
                </a:pPr>
                <a:endParaRPr lang="nb-NO"/>
              </a:p>
            </c:txPr>
            <c:dLblPos val="ctr"/>
            <c:showLegendKey val="0"/>
            <c:showVal val="1"/>
            <c:showCatName val="0"/>
            <c:showSerName val="0"/>
            <c:showPercent val="0"/>
            <c:showBubbleSize val="0"/>
            <c:showLeaderLines val="0"/>
          </c:dLbls>
          <c:cat>
            <c:strRef>
              <c:f>'Ark1'!$A$2:$A$23</c:f>
              <c:strCache>
                <c:ptCount val="22"/>
                <c:pt idx="0">
                  <c:v>Rest SiT</c:v>
                </c:pt>
                <c:pt idx="1">
                  <c:v>UiO</c:v>
                </c:pt>
                <c:pt idx="2">
                  <c:v>Rest SiB</c:v>
                </c:pt>
                <c:pt idx="3">
                  <c:v>NTNU</c:v>
                </c:pt>
                <c:pt idx="4">
                  <c:v>UiB</c:v>
                </c:pt>
                <c:pt idx="5">
                  <c:v>HiOA</c:v>
                </c:pt>
                <c:pt idx="6">
                  <c:v>HiB</c:v>
                </c:pt>
                <c:pt idx="7">
                  <c:v>Rest SiO</c:v>
                </c:pt>
                <c:pt idx="8">
                  <c:v>HiST</c:v>
                </c:pt>
                <c:pt idx="10">
                  <c:v>SiÅs</c:v>
                </c:pt>
                <c:pt idx="11">
                  <c:v>SiH</c:v>
                </c:pt>
                <c:pt idx="12">
                  <c:v>SiHa</c:v>
                </c:pt>
                <c:pt idx="13">
                  <c:v>SiNoT</c:v>
                </c:pt>
                <c:pt idx="14">
                  <c:v>SiO</c:v>
                </c:pt>
                <c:pt idx="15">
                  <c:v>samskipnaden</c:v>
                </c:pt>
                <c:pt idx="16">
                  <c:v>SiB</c:v>
                </c:pt>
                <c:pt idx="17">
                  <c:v>SiT</c:v>
                </c:pt>
                <c:pt idx="18">
                  <c:v>SSH</c:v>
                </c:pt>
                <c:pt idx="19">
                  <c:v>SISOF</c:v>
                </c:pt>
                <c:pt idx="21">
                  <c:v>Total</c:v>
                </c:pt>
              </c:strCache>
            </c:strRef>
          </c:cat>
          <c:val>
            <c:numRef>
              <c:f>'Ark1'!$E$2:$E$23</c:f>
              <c:numCache>
                <c:formatCode>#,##0</c:formatCode>
                <c:ptCount val="22"/>
                <c:pt idx="0">
                  <c:v>9.0827770936371959</c:v>
                </c:pt>
                <c:pt idx="1">
                  <c:v>6.6861580371267211</c:v>
                </c:pt>
                <c:pt idx="2">
                  <c:v>6.6700010999814374</c:v>
                </c:pt>
                <c:pt idx="3">
                  <c:v>5.668090458437657</c:v>
                </c:pt>
                <c:pt idx="4">
                  <c:v>4.7574443709577663</c:v>
                </c:pt>
                <c:pt idx="5">
                  <c:v>4.6177225223839402</c:v>
                </c:pt>
                <c:pt idx="6">
                  <c:v>4.6905967550122369</c:v>
                </c:pt>
                <c:pt idx="7">
                  <c:v>3.769444949915326</c:v>
                </c:pt>
                <c:pt idx="8">
                  <c:v>5.5365186830151929</c:v>
                </c:pt>
                <c:pt idx="10">
                  <c:v>8.4994201772476892</c:v>
                </c:pt>
                <c:pt idx="11">
                  <c:v>5.0767179917751424</c:v>
                </c:pt>
                <c:pt idx="12">
                  <c:v>5.1984144516139033</c:v>
                </c:pt>
                <c:pt idx="13">
                  <c:v>4.0392367085369756</c:v>
                </c:pt>
                <c:pt idx="14">
                  <c:v>5.3480013775853665</c:v>
                </c:pt>
                <c:pt idx="15">
                  <c:v>6.2334364882427229</c:v>
                </c:pt>
                <c:pt idx="16">
                  <c:v>5.1409565189531721</c:v>
                </c:pt>
                <c:pt idx="17">
                  <c:v>5.9137455974524471</c:v>
                </c:pt>
                <c:pt idx="18">
                  <c:v>4.6245935872531794</c:v>
                </c:pt>
                <c:pt idx="19">
                  <c:v>3.3676440489885917</c:v>
                </c:pt>
                <c:pt idx="21">
                  <c:v>5.5058918168830919</c:v>
                </c:pt>
              </c:numCache>
            </c:numRef>
          </c:val>
        </c:ser>
        <c:ser>
          <c:idx val="4"/>
          <c:order val="4"/>
          <c:tx>
            <c:strRef>
              <c:f>'Ark1'!$F$1</c:f>
              <c:strCache>
                <c:ptCount val="1"/>
                <c:pt idx="0">
                  <c:v>Usikre</c:v>
                </c:pt>
              </c:strCache>
            </c:strRef>
          </c:tx>
          <c:spPr>
            <a:solidFill>
              <a:schemeClr val="bg1">
                <a:lumMod val="75000"/>
              </a:schemeClr>
            </a:solidFill>
          </c:spPr>
          <c:invertIfNegative val="0"/>
          <c:dLbls>
            <c:txPr>
              <a:bodyPr/>
              <a:lstStyle/>
              <a:p>
                <a:pPr>
                  <a:defRPr sz="1100" b="1">
                    <a:solidFill>
                      <a:schemeClr val="bg1"/>
                    </a:solidFill>
                  </a:defRPr>
                </a:pPr>
                <a:endParaRPr lang="nb-NO"/>
              </a:p>
            </c:txPr>
            <c:dLblPos val="ctr"/>
            <c:showLegendKey val="0"/>
            <c:showVal val="1"/>
            <c:showCatName val="0"/>
            <c:showSerName val="0"/>
            <c:showPercent val="0"/>
            <c:showBubbleSize val="0"/>
            <c:showLeaderLines val="0"/>
          </c:dLbls>
          <c:cat>
            <c:strRef>
              <c:f>'Ark1'!$A$2:$A$23</c:f>
              <c:strCache>
                <c:ptCount val="22"/>
                <c:pt idx="0">
                  <c:v>Rest SiT</c:v>
                </c:pt>
                <c:pt idx="1">
                  <c:v>UiO</c:v>
                </c:pt>
                <c:pt idx="2">
                  <c:v>Rest SiB</c:v>
                </c:pt>
                <c:pt idx="3">
                  <c:v>NTNU</c:v>
                </c:pt>
                <c:pt idx="4">
                  <c:v>UiB</c:v>
                </c:pt>
                <c:pt idx="5">
                  <c:v>HiOA</c:v>
                </c:pt>
                <c:pt idx="6">
                  <c:v>HiB</c:v>
                </c:pt>
                <c:pt idx="7">
                  <c:v>Rest SiO</c:v>
                </c:pt>
                <c:pt idx="8">
                  <c:v>HiST</c:v>
                </c:pt>
                <c:pt idx="10">
                  <c:v>SiÅs</c:v>
                </c:pt>
                <c:pt idx="11">
                  <c:v>SiH</c:v>
                </c:pt>
                <c:pt idx="12">
                  <c:v>SiHa</c:v>
                </c:pt>
                <c:pt idx="13">
                  <c:v>SiNoT</c:v>
                </c:pt>
                <c:pt idx="14">
                  <c:v>SiO</c:v>
                </c:pt>
                <c:pt idx="15">
                  <c:v>samskipnaden</c:v>
                </c:pt>
                <c:pt idx="16">
                  <c:v>SiB</c:v>
                </c:pt>
                <c:pt idx="17">
                  <c:v>SiT</c:v>
                </c:pt>
                <c:pt idx="18">
                  <c:v>SSH</c:v>
                </c:pt>
                <c:pt idx="19">
                  <c:v>SISOF</c:v>
                </c:pt>
                <c:pt idx="21">
                  <c:v>Total</c:v>
                </c:pt>
              </c:strCache>
            </c:strRef>
          </c:cat>
          <c:val>
            <c:numRef>
              <c:f>'Ark1'!$F$2:$F$23</c:f>
              <c:numCache>
                <c:formatCode>#,##0</c:formatCode>
                <c:ptCount val="22"/>
                <c:pt idx="0">
                  <c:v>12.600892315252301</c:v>
                </c:pt>
                <c:pt idx="1">
                  <c:v>3.3126025969552626</c:v>
                </c:pt>
                <c:pt idx="2">
                  <c:v>5.1259770158745575</c:v>
                </c:pt>
                <c:pt idx="3">
                  <c:v>2.2951468928626055</c:v>
                </c:pt>
                <c:pt idx="4">
                  <c:v>2.1617043443396833</c:v>
                </c:pt>
                <c:pt idx="5">
                  <c:v>9.8066241782227479</c:v>
                </c:pt>
                <c:pt idx="6">
                  <c:v>6.3432265397324619</c:v>
                </c:pt>
                <c:pt idx="7">
                  <c:v>6.2643423565948684</c:v>
                </c:pt>
                <c:pt idx="8">
                  <c:v>4.7745787689337931</c:v>
                </c:pt>
                <c:pt idx="10">
                  <c:v>1.8071605499677004</c:v>
                </c:pt>
                <c:pt idx="11">
                  <c:v>14.350293638164388</c:v>
                </c:pt>
                <c:pt idx="12">
                  <c:v>16.614410857719072</c:v>
                </c:pt>
                <c:pt idx="13">
                  <c:v>15.747282990048081</c:v>
                </c:pt>
                <c:pt idx="14">
                  <c:v>5.925175291897351</c:v>
                </c:pt>
                <c:pt idx="15">
                  <c:v>6.0934447233616833</c:v>
                </c:pt>
                <c:pt idx="16">
                  <c:v>3.8124909356875807</c:v>
                </c:pt>
                <c:pt idx="17">
                  <c:v>3.6504897962536118</c:v>
                </c:pt>
                <c:pt idx="18">
                  <c:v>8.7474452249088834</c:v>
                </c:pt>
                <c:pt idx="19">
                  <c:v>8.9155982433162624</c:v>
                </c:pt>
                <c:pt idx="21">
                  <c:v>5.6208273785524216</c:v>
                </c:pt>
              </c:numCache>
            </c:numRef>
          </c:val>
        </c:ser>
        <c:dLbls>
          <c:dLblPos val="ctr"/>
          <c:showLegendKey val="0"/>
          <c:showVal val="1"/>
          <c:showCatName val="0"/>
          <c:showSerName val="0"/>
          <c:showPercent val="0"/>
          <c:showBubbleSize val="0"/>
        </c:dLbls>
        <c:gapWidth val="45"/>
        <c:overlap val="100"/>
        <c:axId val="72979968"/>
        <c:axId val="72981504"/>
      </c:barChart>
      <c:catAx>
        <c:axId val="72979968"/>
        <c:scaling>
          <c:orientation val="minMax"/>
        </c:scaling>
        <c:delete val="0"/>
        <c:axPos val="l"/>
        <c:majorTickMark val="out"/>
        <c:minorTickMark val="none"/>
        <c:tickLblPos val="nextTo"/>
        <c:txPr>
          <a:bodyPr/>
          <a:lstStyle/>
          <a:p>
            <a:pPr>
              <a:defRPr sz="1400"/>
            </a:pPr>
            <a:endParaRPr lang="nb-NO"/>
          </a:p>
        </c:txPr>
        <c:crossAx val="72981504"/>
        <c:crosses val="autoZero"/>
        <c:auto val="1"/>
        <c:lblAlgn val="ctr"/>
        <c:lblOffset val="100"/>
        <c:noMultiLvlLbl val="0"/>
      </c:catAx>
      <c:valAx>
        <c:axId val="72981504"/>
        <c:scaling>
          <c:orientation val="minMax"/>
          <c:max val="100"/>
        </c:scaling>
        <c:delete val="1"/>
        <c:axPos val="b"/>
        <c:numFmt formatCode="#,##0" sourceLinked="1"/>
        <c:majorTickMark val="out"/>
        <c:minorTickMark val="none"/>
        <c:tickLblPos val="nextTo"/>
        <c:crossAx val="72979968"/>
        <c:crosses val="autoZero"/>
        <c:crossBetween val="between"/>
      </c:valAx>
    </c:plotArea>
    <c:legend>
      <c:legendPos val="b"/>
      <c:layout/>
      <c:overlay val="0"/>
      <c:txPr>
        <a:bodyPr/>
        <a:lstStyle/>
        <a:p>
          <a:pPr>
            <a:defRPr sz="14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3043870248439"/>
          <c:y val="3.288241042897324E-2"/>
          <c:w val="0.84427873304146162"/>
          <c:h val="0.93423517914205356"/>
        </c:manualLayout>
      </c:layout>
      <c:barChart>
        <c:barDir val="bar"/>
        <c:grouping val="clustered"/>
        <c:varyColors val="0"/>
        <c:ser>
          <c:idx val="0"/>
          <c:order val="0"/>
          <c:tx>
            <c:strRef>
              <c:f>'Ark1'!$B$1</c:f>
              <c:strCache>
                <c:ptCount val="1"/>
                <c:pt idx="0">
                  <c:v>Mann</c:v>
                </c:pt>
              </c:strCache>
            </c:strRef>
          </c:tx>
          <c:spPr>
            <a:solidFill>
              <a:schemeClr val="accent1">
                <a:lumMod val="75000"/>
              </a:schemeClr>
            </a:solidFill>
            <a:ln>
              <a:noFill/>
            </a:ln>
          </c:spPr>
          <c:invertIfNegative val="0"/>
          <c:dLbls>
            <c:txPr>
              <a:bodyPr/>
              <a:lstStyle/>
              <a:p>
                <a:pPr>
                  <a:defRPr sz="1050"/>
                </a:pPr>
                <a:endParaRPr lang="nb-NO"/>
              </a:p>
            </c:txPr>
            <c:showLegendKey val="0"/>
            <c:showVal val="1"/>
            <c:showCatName val="0"/>
            <c:showSerName val="0"/>
            <c:showPercent val="0"/>
            <c:showBubbleSize val="0"/>
            <c:showLeaderLines val="0"/>
          </c:dLbls>
          <c:cat>
            <c:strRef>
              <c:f>'Ark1'!$A$2:$A$23</c:f>
              <c:strCache>
                <c:ptCount val="22"/>
                <c:pt idx="0">
                  <c:v>Total</c:v>
                </c:pt>
                <c:pt idx="2">
                  <c:v>SiO</c:v>
                </c:pt>
                <c:pt idx="3">
                  <c:v>SiB</c:v>
                </c:pt>
                <c:pt idx="4">
                  <c:v>SiT</c:v>
                </c:pt>
                <c:pt idx="5">
                  <c:v>samskipnaden</c:v>
                </c:pt>
                <c:pt idx="6">
                  <c:v>SiÅs</c:v>
                </c:pt>
                <c:pt idx="7">
                  <c:v>SiNoT</c:v>
                </c:pt>
                <c:pt idx="8">
                  <c:v>SISOF</c:v>
                </c:pt>
                <c:pt idx="9">
                  <c:v>SiH</c:v>
                </c:pt>
                <c:pt idx="10">
                  <c:v>SSH</c:v>
                </c:pt>
                <c:pt idx="11">
                  <c:v>SiHa</c:v>
                </c:pt>
                <c:pt idx="13">
                  <c:v>UiO</c:v>
                </c:pt>
                <c:pt idx="14">
                  <c:v>HiOA</c:v>
                </c:pt>
                <c:pt idx="15">
                  <c:v>Rest SiO</c:v>
                </c:pt>
                <c:pt idx="16">
                  <c:v>UiB</c:v>
                </c:pt>
                <c:pt idx="17">
                  <c:v>HiB</c:v>
                </c:pt>
                <c:pt idx="18">
                  <c:v>Rest SiB</c:v>
                </c:pt>
                <c:pt idx="19">
                  <c:v>NTNU</c:v>
                </c:pt>
                <c:pt idx="20">
                  <c:v>HiST</c:v>
                </c:pt>
                <c:pt idx="21">
                  <c:v>Rest SiT</c:v>
                </c:pt>
              </c:strCache>
            </c:strRef>
          </c:cat>
          <c:val>
            <c:numRef>
              <c:f>'Ark1'!$B$2:$B$23</c:f>
              <c:numCache>
                <c:formatCode>General</c:formatCode>
                <c:ptCount val="22"/>
                <c:pt idx="0" formatCode="0">
                  <c:v>6.5</c:v>
                </c:pt>
                <c:pt idx="2" formatCode="0">
                  <c:v>7.5</c:v>
                </c:pt>
                <c:pt idx="3" formatCode="0">
                  <c:v>5.9</c:v>
                </c:pt>
                <c:pt idx="4" formatCode="0">
                  <c:v>4.8</c:v>
                </c:pt>
                <c:pt idx="5" formatCode="0">
                  <c:v>10.6</c:v>
                </c:pt>
                <c:pt idx="6" formatCode="0">
                  <c:v>4.9000000000000004</c:v>
                </c:pt>
                <c:pt idx="7" formatCode="0">
                  <c:v>4.9000000000000004</c:v>
                </c:pt>
                <c:pt idx="8" formatCode="0">
                  <c:v>4.5</c:v>
                </c:pt>
                <c:pt idx="9" formatCode="0">
                  <c:v>9.9</c:v>
                </c:pt>
                <c:pt idx="10" formatCode="0">
                  <c:v>4.8</c:v>
                </c:pt>
                <c:pt idx="11" formatCode="0">
                  <c:v>10.8</c:v>
                </c:pt>
                <c:pt idx="13" formatCode="0">
                  <c:v>8.5</c:v>
                </c:pt>
                <c:pt idx="14" formatCode="0">
                  <c:v>5.7</c:v>
                </c:pt>
                <c:pt idx="15" formatCode="0">
                  <c:v>7.3</c:v>
                </c:pt>
                <c:pt idx="16" formatCode="0">
                  <c:v>6.5</c:v>
                </c:pt>
                <c:pt idx="17" formatCode="0">
                  <c:v>4.5999999999999996</c:v>
                </c:pt>
                <c:pt idx="18" formatCode="0">
                  <c:v>5.7</c:v>
                </c:pt>
                <c:pt idx="19" formatCode="0">
                  <c:v>5.0999999999999996</c:v>
                </c:pt>
                <c:pt idx="20" formatCode="0">
                  <c:v>5</c:v>
                </c:pt>
                <c:pt idx="21" formatCode="0">
                  <c:v>0</c:v>
                </c:pt>
              </c:numCache>
            </c:numRef>
          </c:val>
        </c:ser>
        <c:ser>
          <c:idx val="1"/>
          <c:order val="1"/>
          <c:tx>
            <c:strRef>
              <c:f>'Ark1'!$C$1</c:f>
              <c:strCache>
                <c:ptCount val="1"/>
                <c:pt idx="0">
                  <c:v>Kvinne</c:v>
                </c:pt>
              </c:strCache>
            </c:strRef>
          </c:tx>
          <c:invertIfNegative val="0"/>
          <c:dLbls>
            <c:txPr>
              <a:bodyPr/>
              <a:lstStyle/>
              <a:p>
                <a:pPr>
                  <a:defRPr sz="1050"/>
                </a:pPr>
                <a:endParaRPr lang="nb-NO"/>
              </a:p>
            </c:txPr>
            <c:showLegendKey val="0"/>
            <c:showVal val="1"/>
            <c:showCatName val="0"/>
            <c:showSerName val="0"/>
            <c:showPercent val="0"/>
            <c:showBubbleSize val="0"/>
            <c:showLeaderLines val="0"/>
          </c:dLbls>
          <c:cat>
            <c:strRef>
              <c:f>'Ark1'!$A$2:$A$23</c:f>
              <c:strCache>
                <c:ptCount val="22"/>
                <c:pt idx="0">
                  <c:v>Total</c:v>
                </c:pt>
                <c:pt idx="2">
                  <c:v>SiO</c:v>
                </c:pt>
                <c:pt idx="3">
                  <c:v>SiB</c:v>
                </c:pt>
                <c:pt idx="4">
                  <c:v>SiT</c:v>
                </c:pt>
                <c:pt idx="5">
                  <c:v>samskipnaden</c:v>
                </c:pt>
                <c:pt idx="6">
                  <c:v>SiÅs</c:v>
                </c:pt>
                <c:pt idx="7">
                  <c:v>SiNoT</c:v>
                </c:pt>
                <c:pt idx="8">
                  <c:v>SISOF</c:v>
                </c:pt>
                <c:pt idx="9">
                  <c:v>SiH</c:v>
                </c:pt>
                <c:pt idx="10">
                  <c:v>SSH</c:v>
                </c:pt>
                <c:pt idx="11">
                  <c:v>SiHa</c:v>
                </c:pt>
                <c:pt idx="13">
                  <c:v>UiO</c:v>
                </c:pt>
                <c:pt idx="14">
                  <c:v>HiOA</c:v>
                </c:pt>
                <c:pt idx="15">
                  <c:v>Rest SiO</c:v>
                </c:pt>
                <c:pt idx="16">
                  <c:v>UiB</c:v>
                </c:pt>
                <c:pt idx="17">
                  <c:v>HiB</c:v>
                </c:pt>
                <c:pt idx="18">
                  <c:v>Rest SiB</c:v>
                </c:pt>
                <c:pt idx="19">
                  <c:v>NTNU</c:v>
                </c:pt>
                <c:pt idx="20">
                  <c:v>HiST</c:v>
                </c:pt>
                <c:pt idx="21">
                  <c:v>Rest SiT</c:v>
                </c:pt>
              </c:strCache>
            </c:strRef>
          </c:cat>
          <c:val>
            <c:numRef>
              <c:f>'Ark1'!$C$2:$C$23</c:f>
              <c:numCache>
                <c:formatCode>General</c:formatCode>
                <c:ptCount val="22"/>
                <c:pt idx="0" formatCode="0">
                  <c:v>5.4</c:v>
                </c:pt>
                <c:pt idx="2" formatCode="0">
                  <c:v>5.9</c:v>
                </c:pt>
                <c:pt idx="3" formatCode="0">
                  <c:v>3.8</c:v>
                </c:pt>
                <c:pt idx="4" formatCode="0">
                  <c:v>5.4</c:v>
                </c:pt>
                <c:pt idx="5" formatCode="0">
                  <c:v>7</c:v>
                </c:pt>
                <c:pt idx="6" formatCode="0">
                  <c:v>4</c:v>
                </c:pt>
                <c:pt idx="7" formatCode="0">
                  <c:v>6.7</c:v>
                </c:pt>
                <c:pt idx="8" formatCode="0">
                  <c:v>2</c:v>
                </c:pt>
                <c:pt idx="9" formatCode="0">
                  <c:v>7.8</c:v>
                </c:pt>
                <c:pt idx="10" formatCode="0">
                  <c:v>1.5</c:v>
                </c:pt>
                <c:pt idx="11" formatCode="0">
                  <c:v>8.8000000000000007</c:v>
                </c:pt>
                <c:pt idx="13" formatCode="0">
                  <c:v>6.6</c:v>
                </c:pt>
                <c:pt idx="14" formatCode="0">
                  <c:v>5.6</c:v>
                </c:pt>
                <c:pt idx="15" formatCode="0">
                  <c:v>5.2</c:v>
                </c:pt>
                <c:pt idx="16" formatCode="0">
                  <c:v>3.6</c:v>
                </c:pt>
                <c:pt idx="17" formatCode="0">
                  <c:v>3.7</c:v>
                </c:pt>
                <c:pt idx="18" formatCode="0">
                  <c:v>4.2</c:v>
                </c:pt>
                <c:pt idx="19" formatCode="0">
                  <c:v>4.0999999999999996</c:v>
                </c:pt>
                <c:pt idx="20" formatCode="0">
                  <c:v>8.4</c:v>
                </c:pt>
                <c:pt idx="21" formatCode="0">
                  <c:v>6.8</c:v>
                </c:pt>
              </c:numCache>
            </c:numRef>
          </c:val>
        </c:ser>
        <c:dLbls>
          <c:showLegendKey val="0"/>
          <c:showVal val="0"/>
          <c:showCatName val="0"/>
          <c:showSerName val="0"/>
          <c:showPercent val="0"/>
          <c:showBubbleSize val="0"/>
        </c:dLbls>
        <c:gapWidth val="40"/>
        <c:axId val="72925952"/>
        <c:axId val="72927488"/>
      </c:barChart>
      <c:catAx>
        <c:axId val="72925952"/>
        <c:scaling>
          <c:orientation val="maxMin"/>
        </c:scaling>
        <c:delete val="0"/>
        <c:axPos val="l"/>
        <c:majorTickMark val="none"/>
        <c:minorTickMark val="none"/>
        <c:tickLblPos val="nextTo"/>
        <c:txPr>
          <a:bodyPr/>
          <a:lstStyle/>
          <a:p>
            <a:pPr>
              <a:defRPr sz="1200"/>
            </a:pPr>
            <a:endParaRPr lang="nb-NO"/>
          </a:p>
        </c:txPr>
        <c:crossAx val="72927488"/>
        <c:crosses val="autoZero"/>
        <c:auto val="1"/>
        <c:lblAlgn val="ctr"/>
        <c:lblOffset val="100"/>
        <c:noMultiLvlLbl val="0"/>
      </c:catAx>
      <c:valAx>
        <c:axId val="72927488"/>
        <c:scaling>
          <c:orientation val="minMax"/>
          <c:max val="100"/>
          <c:min val="0"/>
        </c:scaling>
        <c:delete val="1"/>
        <c:axPos val="t"/>
        <c:numFmt formatCode="0" sourceLinked="1"/>
        <c:majorTickMark val="none"/>
        <c:minorTickMark val="none"/>
        <c:tickLblPos val="none"/>
        <c:crossAx val="72925952"/>
        <c:crosses val="autoZero"/>
        <c:crossBetween val="between"/>
        <c:majorUnit val="10"/>
      </c:valAx>
      <c:spPr>
        <a:noFill/>
        <a:ln w="25400">
          <a:noFill/>
        </a:ln>
        <a:effectLst/>
      </c:spPr>
    </c:plotArea>
    <c:legend>
      <c:legendPos val="r"/>
      <c:layout>
        <c:manualLayout>
          <c:xMode val="edge"/>
          <c:yMode val="edge"/>
          <c:x val="0.24245093711318211"/>
          <c:y val="4.1347507934553822E-2"/>
          <c:w val="0.11606429177485705"/>
          <c:h val="0.11827045493443673"/>
        </c:manualLayout>
      </c:layout>
      <c:overlay val="0"/>
      <c:txPr>
        <a:bodyPr/>
        <a:lstStyle/>
        <a:p>
          <a:pPr>
            <a:defRPr sz="14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458196564018138"/>
          <c:y val="3.288241042897324E-2"/>
          <c:w val="0.73541803435981856"/>
          <c:h val="0.93423517914205356"/>
        </c:manualLayout>
      </c:layout>
      <c:barChart>
        <c:barDir val="bar"/>
        <c:grouping val="clustered"/>
        <c:varyColors val="0"/>
        <c:ser>
          <c:idx val="0"/>
          <c:order val="0"/>
          <c:tx>
            <c:strRef>
              <c:f>'Ark1'!$B$1</c:f>
              <c:strCache>
                <c:ptCount val="1"/>
                <c:pt idx="0">
                  <c:v>Mann</c:v>
                </c:pt>
              </c:strCache>
            </c:strRef>
          </c:tx>
          <c:spPr>
            <a:solidFill>
              <a:schemeClr val="accent1">
                <a:lumMod val="75000"/>
              </a:schemeClr>
            </a:solidFill>
            <a:ln>
              <a:noFill/>
            </a:ln>
          </c:spPr>
          <c:invertIfNegative val="0"/>
          <c:dLbls>
            <c:txPr>
              <a:bodyPr/>
              <a:lstStyle/>
              <a:p>
                <a:pPr>
                  <a:defRPr sz="1050"/>
                </a:pPr>
                <a:endParaRPr lang="nb-NO"/>
              </a:p>
            </c:txPr>
            <c:showLegendKey val="0"/>
            <c:showVal val="1"/>
            <c:showCatName val="0"/>
            <c:showSerName val="0"/>
            <c:showPercent val="0"/>
            <c:showBubbleSize val="0"/>
            <c:showLeaderLines val="0"/>
          </c:dLbls>
          <c:cat>
            <c:strRef>
              <c:f>'Ark1'!$A$2:$A$23</c:f>
              <c:strCache>
                <c:ptCount val="22"/>
                <c:pt idx="0">
                  <c:v>Total</c:v>
                </c:pt>
                <c:pt idx="2">
                  <c:v>SiO</c:v>
                </c:pt>
                <c:pt idx="3">
                  <c:v>SiB</c:v>
                </c:pt>
                <c:pt idx="4">
                  <c:v>SiT</c:v>
                </c:pt>
                <c:pt idx="5">
                  <c:v>samskipnaden</c:v>
                </c:pt>
                <c:pt idx="6">
                  <c:v>SiÅs</c:v>
                </c:pt>
                <c:pt idx="7">
                  <c:v>SiNoT</c:v>
                </c:pt>
                <c:pt idx="8">
                  <c:v>SISOF</c:v>
                </c:pt>
                <c:pt idx="9">
                  <c:v>SiH</c:v>
                </c:pt>
                <c:pt idx="10">
                  <c:v>SSH</c:v>
                </c:pt>
                <c:pt idx="11">
                  <c:v>SiHa</c:v>
                </c:pt>
                <c:pt idx="13">
                  <c:v>UiO</c:v>
                </c:pt>
                <c:pt idx="14">
                  <c:v>HiOA</c:v>
                </c:pt>
                <c:pt idx="15">
                  <c:v>Rest SiO</c:v>
                </c:pt>
                <c:pt idx="16">
                  <c:v>UiB</c:v>
                </c:pt>
                <c:pt idx="17">
                  <c:v>HiB</c:v>
                </c:pt>
                <c:pt idx="18">
                  <c:v>Rest SiB</c:v>
                </c:pt>
                <c:pt idx="19">
                  <c:v>NTNU</c:v>
                </c:pt>
                <c:pt idx="20">
                  <c:v>HiST</c:v>
                </c:pt>
                <c:pt idx="21">
                  <c:v>Rest SiT</c:v>
                </c:pt>
              </c:strCache>
            </c:strRef>
          </c:cat>
          <c:val>
            <c:numRef>
              <c:f>'Ark1'!$B$2:$B$23</c:f>
              <c:numCache>
                <c:formatCode>General</c:formatCode>
                <c:ptCount val="22"/>
                <c:pt idx="0" formatCode="0">
                  <c:v>15.75</c:v>
                </c:pt>
                <c:pt idx="2" formatCode="0">
                  <c:v>14.03</c:v>
                </c:pt>
                <c:pt idx="3" formatCode="0">
                  <c:v>15.05</c:v>
                </c:pt>
                <c:pt idx="4" formatCode="0">
                  <c:v>19</c:v>
                </c:pt>
                <c:pt idx="5" formatCode="0">
                  <c:v>18.43</c:v>
                </c:pt>
                <c:pt idx="6" formatCode="0">
                  <c:v>15.2</c:v>
                </c:pt>
                <c:pt idx="7" formatCode="0">
                  <c:v>11.28</c:v>
                </c:pt>
                <c:pt idx="8" formatCode="0">
                  <c:v>10.54</c:v>
                </c:pt>
                <c:pt idx="9" formatCode="0">
                  <c:v>16.489999999999998</c:v>
                </c:pt>
                <c:pt idx="10" formatCode="0">
                  <c:v>11.14</c:v>
                </c:pt>
                <c:pt idx="11" formatCode="0">
                  <c:v>6.68</c:v>
                </c:pt>
                <c:pt idx="13" formatCode="0">
                  <c:v>16.86</c:v>
                </c:pt>
                <c:pt idx="14" formatCode="0">
                  <c:v>10.130000000000001</c:v>
                </c:pt>
                <c:pt idx="15" formatCode="0">
                  <c:v>12.49</c:v>
                </c:pt>
                <c:pt idx="16" formatCode="0">
                  <c:v>15.74</c:v>
                </c:pt>
                <c:pt idx="17" formatCode="0">
                  <c:v>18.39</c:v>
                </c:pt>
                <c:pt idx="18" formatCode="0">
                  <c:v>9.68</c:v>
                </c:pt>
                <c:pt idx="19" formatCode="0">
                  <c:v>18.850000000000001</c:v>
                </c:pt>
                <c:pt idx="20" formatCode="0">
                  <c:v>20.82</c:v>
                </c:pt>
                <c:pt idx="21" formatCode="0">
                  <c:v>15.46</c:v>
                </c:pt>
              </c:numCache>
            </c:numRef>
          </c:val>
        </c:ser>
        <c:ser>
          <c:idx val="1"/>
          <c:order val="1"/>
          <c:tx>
            <c:strRef>
              <c:f>'Ark1'!$C$1</c:f>
              <c:strCache>
                <c:ptCount val="1"/>
                <c:pt idx="0">
                  <c:v>Kvinne</c:v>
                </c:pt>
              </c:strCache>
            </c:strRef>
          </c:tx>
          <c:invertIfNegative val="0"/>
          <c:dLbls>
            <c:txPr>
              <a:bodyPr/>
              <a:lstStyle/>
              <a:p>
                <a:pPr>
                  <a:defRPr sz="1050"/>
                </a:pPr>
                <a:endParaRPr lang="nb-NO"/>
              </a:p>
            </c:txPr>
            <c:showLegendKey val="0"/>
            <c:showVal val="1"/>
            <c:showCatName val="0"/>
            <c:showSerName val="0"/>
            <c:showPercent val="0"/>
            <c:showBubbleSize val="0"/>
            <c:showLeaderLines val="0"/>
          </c:dLbls>
          <c:cat>
            <c:strRef>
              <c:f>'Ark1'!$A$2:$A$23</c:f>
              <c:strCache>
                <c:ptCount val="22"/>
                <c:pt idx="0">
                  <c:v>Total</c:v>
                </c:pt>
                <c:pt idx="2">
                  <c:v>SiO</c:v>
                </c:pt>
                <c:pt idx="3">
                  <c:v>SiB</c:v>
                </c:pt>
                <c:pt idx="4">
                  <c:v>SiT</c:v>
                </c:pt>
                <c:pt idx="5">
                  <c:v>samskipnaden</c:v>
                </c:pt>
                <c:pt idx="6">
                  <c:v>SiÅs</c:v>
                </c:pt>
                <c:pt idx="7">
                  <c:v>SiNoT</c:v>
                </c:pt>
                <c:pt idx="8">
                  <c:v>SISOF</c:v>
                </c:pt>
                <c:pt idx="9">
                  <c:v>SiH</c:v>
                </c:pt>
                <c:pt idx="10">
                  <c:v>SSH</c:v>
                </c:pt>
                <c:pt idx="11">
                  <c:v>SiHa</c:v>
                </c:pt>
                <c:pt idx="13">
                  <c:v>UiO</c:v>
                </c:pt>
                <c:pt idx="14">
                  <c:v>HiOA</c:v>
                </c:pt>
                <c:pt idx="15">
                  <c:v>Rest SiO</c:v>
                </c:pt>
                <c:pt idx="16">
                  <c:v>UiB</c:v>
                </c:pt>
                <c:pt idx="17">
                  <c:v>HiB</c:v>
                </c:pt>
                <c:pt idx="18">
                  <c:v>Rest SiB</c:v>
                </c:pt>
                <c:pt idx="19">
                  <c:v>NTNU</c:v>
                </c:pt>
                <c:pt idx="20">
                  <c:v>HiST</c:v>
                </c:pt>
                <c:pt idx="21">
                  <c:v>Rest SiT</c:v>
                </c:pt>
              </c:strCache>
            </c:strRef>
          </c:cat>
          <c:val>
            <c:numRef>
              <c:f>'Ark1'!$C$2:$C$23</c:f>
              <c:numCache>
                <c:formatCode>General</c:formatCode>
                <c:ptCount val="22"/>
                <c:pt idx="0" formatCode="0">
                  <c:v>9.27</c:v>
                </c:pt>
                <c:pt idx="2" formatCode="0">
                  <c:v>9.35</c:v>
                </c:pt>
                <c:pt idx="3" formatCode="0">
                  <c:v>9.49</c:v>
                </c:pt>
                <c:pt idx="4" formatCode="0">
                  <c:v>9.85</c:v>
                </c:pt>
                <c:pt idx="5" formatCode="0">
                  <c:v>10.02</c:v>
                </c:pt>
                <c:pt idx="6" formatCode="0">
                  <c:v>9.81</c:v>
                </c:pt>
                <c:pt idx="7" formatCode="0">
                  <c:v>6.45</c:v>
                </c:pt>
                <c:pt idx="8" formatCode="0">
                  <c:v>5.92</c:v>
                </c:pt>
                <c:pt idx="9" formatCode="0">
                  <c:v>8.6199999999999992</c:v>
                </c:pt>
                <c:pt idx="10" formatCode="0">
                  <c:v>5.94</c:v>
                </c:pt>
                <c:pt idx="11" formatCode="0">
                  <c:v>7.77</c:v>
                </c:pt>
                <c:pt idx="13" formatCode="0">
                  <c:v>9</c:v>
                </c:pt>
                <c:pt idx="14" formatCode="0">
                  <c:v>9.8800000000000008</c:v>
                </c:pt>
                <c:pt idx="15" formatCode="0">
                  <c:v>9.3000000000000007</c:v>
                </c:pt>
                <c:pt idx="16" formatCode="0">
                  <c:v>9.07</c:v>
                </c:pt>
                <c:pt idx="17" formatCode="0">
                  <c:v>9.69</c:v>
                </c:pt>
                <c:pt idx="18" formatCode="0">
                  <c:v>10.41</c:v>
                </c:pt>
                <c:pt idx="19" formatCode="0">
                  <c:v>9.68</c:v>
                </c:pt>
                <c:pt idx="20" formatCode="0">
                  <c:v>13.05</c:v>
                </c:pt>
                <c:pt idx="21" formatCode="0">
                  <c:v>2.88</c:v>
                </c:pt>
              </c:numCache>
            </c:numRef>
          </c:val>
        </c:ser>
        <c:dLbls>
          <c:showLegendKey val="0"/>
          <c:showVal val="0"/>
          <c:showCatName val="0"/>
          <c:showSerName val="0"/>
          <c:showPercent val="0"/>
          <c:showBubbleSize val="0"/>
        </c:dLbls>
        <c:gapWidth val="40"/>
        <c:axId val="73031040"/>
        <c:axId val="73036928"/>
      </c:barChart>
      <c:catAx>
        <c:axId val="73031040"/>
        <c:scaling>
          <c:orientation val="maxMin"/>
        </c:scaling>
        <c:delete val="0"/>
        <c:axPos val="l"/>
        <c:majorTickMark val="none"/>
        <c:minorTickMark val="none"/>
        <c:tickLblPos val="nextTo"/>
        <c:txPr>
          <a:bodyPr/>
          <a:lstStyle/>
          <a:p>
            <a:pPr>
              <a:defRPr sz="1200"/>
            </a:pPr>
            <a:endParaRPr lang="nb-NO"/>
          </a:p>
        </c:txPr>
        <c:crossAx val="73036928"/>
        <c:crosses val="autoZero"/>
        <c:auto val="1"/>
        <c:lblAlgn val="ctr"/>
        <c:lblOffset val="100"/>
        <c:noMultiLvlLbl val="0"/>
      </c:catAx>
      <c:valAx>
        <c:axId val="73036928"/>
        <c:scaling>
          <c:orientation val="minMax"/>
          <c:max val="100"/>
          <c:min val="0"/>
        </c:scaling>
        <c:delete val="1"/>
        <c:axPos val="t"/>
        <c:numFmt formatCode="0" sourceLinked="1"/>
        <c:majorTickMark val="none"/>
        <c:minorTickMark val="none"/>
        <c:tickLblPos val="none"/>
        <c:crossAx val="73031040"/>
        <c:crosses val="autoZero"/>
        <c:crossBetween val="between"/>
        <c:majorUnit val="10"/>
      </c:valAx>
      <c:spPr>
        <a:noFill/>
        <a:ln w="25400">
          <a:noFill/>
        </a:ln>
        <a:effectLst/>
      </c:spPr>
    </c:plotArea>
    <c:legend>
      <c:legendPos val="r"/>
      <c:layout>
        <c:manualLayout>
          <c:xMode val="edge"/>
          <c:yMode val="edge"/>
          <c:x val="0.66894385472321261"/>
          <c:y val="4.1347507934553815E-2"/>
          <c:w val="0.26357323933704335"/>
          <c:h val="0.11827045493443673"/>
        </c:manualLayout>
      </c:layout>
      <c:overlay val="0"/>
      <c:txPr>
        <a:bodyPr/>
        <a:lstStyle/>
        <a:p>
          <a:pPr>
            <a:defRPr sz="14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382265218394536"/>
          <c:y val="3.437500000000001E-2"/>
          <c:w val="0.80516706595753362"/>
          <c:h val="0.9089347071830991"/>
        </c:manualLayout>
      </c:layout>
      <c:barChart>
        <c:barDir val="bar"/>
        <c:grouping val="stacked"/>
        <c:varyColors val="0"/>
        <c:ser>
          <c:idx val="0"/>
          <c:order val="0"/>
          <c:tx>
            <c:strRef>
              <c:f>'Ark1'!$B$1</c:f>
              <c:strCache>
                <c:ptCount val="1"/>
                <c:pt idx="0">
                  <c:v>Lav</c:v>
                </c:pt>
              </c:strCache>
            </c:strRef>
          </c:tx>
          <c:spPr>
            <a:solidFill>
              <a:srgbClr val="C00000"/>
            </a:solidFill>
            <a:ln>
              <a:noFill/>
            </a:ln>
          </c:spPr>
          <c:invertIfNegative val="0"/>
          <c:dLbls>
            <c:txPr>
              <a:bodyPr/>
              <a:lstStyle/>
              <a:p>
                <a:pPr>
                  <a:defRPr sz="1100" b="1">
                    <a:solidFill>
                      <a:schemeClr val="bg1"/>
                    </a:solidFill>
                  </a:defRPr>
                </a:pPr>
                <a:endParaRPr lang="nb-NO"/>
              </a:p>
            </c:txPr>
            <c:showLegendKey val="0"/>
            <c:showVal val="1"/>
            <c:showCatName val="0"/>
            <c:showSerName val="0"/>
            <c:showPercent val="0"/>
            <c:showBubbleSize val="0"/>
            <c:showLeaderLines val="0"/>
          </c:dLbls>
          <c:cat>
            <c:strRef>
              <c:f>'Ark1'!$A$2:$A$26</c:f>
              <c:strCache>
                <c:ptCount val="25"/>
                <c:pt idx="0">
                  <c:v>Total</c:v>
                </c:pt>
                <c:pt idx="2">
                  <c:v>Menn</c:v>
                </c:pt>
                <c:pt idx="3">
                  <c:v>Kvinner</c:v>
                </c:pt>
                <c:pt idx="5">
                  <c:v>samskipnaden</c:v>
                </c:pt>
                <c:pt idx="6">
                  <c:v>SiH</c:v>
                </c:pt>
                <c:pt idx="7">
                  <c:v>SiÅs</c:v>
                </c:pt>
                <c:pt idx="8">
                  <c:v>SiB</c:v>
                </c:pt>
                <c:pt idx="9">
                  <c:v>SiHa</c:v>
                </c:pt>
                <c:pt idx="10">
                  <c:v>SiO</c:v>
                </c:pt>
                <c:pt idx="11">
                  <c:v>SISOF</c:v>
                </c:pt>
                <c:pt idx="12">
                  <c:v>SiT</c:v>
                </c:pt>
                <c:pt idx="13">
                  <c:v>SiNoT</c:v>
                </c:pt>
                <c:pt idx="14">
                  <c:v>SSH</c:v>
                </c:pt>
                <c:pt idx="16">
                  <c:v>Rest SiB</c:v>
                </c:pt>
                <c:pt idx="17">
                  <c:v>Rest SiO</c:v>
                </c:pt>
                <c:pt idx="18">
                  <c:v>UiB</c:v>
                </c:pt>
                <c:pt idx="19">
                  <c:v>UiO</c:v>
                </c:pt>
                <c:pt idx="20">
                  <c:v>NTNU</c:v>
                </c:pt>
                <c:pt idx="21">
                  <c:v>HiOA</c:v>
                </c:pt>
                <c:pt idx="22">
                  <c:v>HiB</c:v>
                </c:pt>
                <c:pt idx="23">
                  <c:v>HiST</c:v>
                </c:pt>
                <c:pt idx="24">
                  <c:v>Rest SiT</c:v>
                </c:pt>
              </c:strCache>
            </c:strRef>
          </c:cat>
          <c:val>
            <c:numRef>
              <c:f>'Ark1'!$B$2:$B$26</c:f>
              <c:numCache>
                <c:formatCode>General</c:formatCode>
                <c:ptCount val="25"/>
                <c:pt idx="0" formatCode="0">
                  <c:v>12.6</c:v>
                </c:pt>
                <c:pt idx="2" formatCode="0">
                  <c:v>9.6999999999999993</c:v>
                </c:pt>
                <c:pt idx="3" formatCode="0">
                  <c:v>14.7</c:v>
                </c:pt>
                <c:pt idx="5" formatCode="0">
                  <c:v>13.2</c:v>
                </c:pt>
                <c:pt idx="6" formatCode="0">
                  <c:v>11.9</c:v>
                </c:pt>
                <c:pt idx="7" formatCode="0">
                  <c:v>10.5</c:v>
                </c:pt>
                <c:pt idx="8" formatCode="0">
                  <c:v>12.7</c:v>
                </c:pt>
                <c:pt idx="9" formatCode="0">
                  <c:v>9.1999999999999993</c:v>
                </c:pt>
                <c:pt idx="10" formatCode="0">
                  <c:v>13.4</c:v>
                </c:pt>
                <c:pt idx="11" formatCode="0">
                  <c:v>11.4</c:v>
                </c:pt>
                <c:pt idx="12" formatCode="0">
                  <c:v>11.6</c:v>
                </c:pt>
                <c:pt idx="13" formatCode="0">
                  <c:v>15</c:v>
                </c:pt>
                <c:pt idx="14" formatCode="0">
                  <c:v>11</c:v>
                </c:pt>
                <c:pt idx="16" formatCode="0">
                  <c:v>11.6</c:v>
                </c:pt>
                <c:pt idx="17" formatCode="0">
                  <c:v>11.7</c:v>
                </c:pt>
                <c:pt idx="18" formatCode="0">
                  <c:v>12.1</c:v>
                </c:pt>
                <c:pt idx="19" formatCode="0">
                  <c:v>13.6</c:v>
                </c:pt>
                <c:pt idx="20" formatCode="0">
                  <c:v>11.2</c:v>
                </c:pt>
                <c:pt idx="21" formatCode="0">
                  <c:v>14.7</c:v>
                </c:pt>
                <c:pt idx="22" formatCode="0">
                  <c:v>15.1</c:v>
                </c:pt>
                <c:pt idx="23" formatCode="0">
                  <c:v>12.6</c:v>
                </c:pt>
                <c:pt idx="24" formatCode="0">
                  <c:v>12.4</c:v>
                </c:pt>
              </c:numCache>
            </c:numRef>
          </c:val>
        </c:ser>
        <c:ser>
          <c:idx val="1"/>
          <c:order val="1"/>
          <c:tx>
            <c:strRef>
              <c:f>'Ark1'!$C$1</c:f>
              <c:strCache>
                <c:ptCount val="1"/>
                <c:pt idx="0">
                  <c:v>Middels</c:v>
                </c:pt>
              </c:strCache>
            </c:strRef>
          </c:tx>
          <c:spPr>
            <a:solidFill>
              <a:schemeClr val="accent1">
                <a:lumMod val="75000"/>
              </a:schemeClr>
            </a:solidFill>
            <a:ln>
              <a:noFill/>
            </a:ln>
          </c:spPr>
          <c:invertIfNegative val="0"/>
          <c:dLbls>
            <c:txPr>
              <a:bodyPr/>
              <a:lstStyle/>
              <a:p>
                <a:pPr>
                  <a:defRPr sz="1100" b="1">
                    <a:solidFill>
                      <a:schemeClr val="bg1"/>
                    </a:solidFill>
                  </a:defRPr>
                </a:pPr>
                <a:endParaRPr lang="nb-NO"/>
              </a:p>
            </c:txPr>
            <c:showLegendKey val="0"/>
            <c:showVal val="1"/>
            <c:showCatName val="0"/>
            <c:showSerName val="0"/>
            <c:showPercent val="0"/>
            <c:showBubbleSize val="0"/>
            <c:showLeaderLines val="0"/>
          </c:dLbls>
          <c:cat>
            <c:strRef>
              <c:f>'Ark1'!$A$2:$A$26</c:f>
              <c:strCache>
                <c:ptCount val="25"/>
                <c:pt idx="0">
                  <c:v>Total</c:v>
                </c:pt>
                <c:pt idx="2">
                  <c:v>Menn</c:v>
                </c:pt>
                <c:pt idx="3">
                  <c:v>Kvinner</c:v>
                </c:pt>
                <c:pt idx="5">
                  <c:v>samskipnaden</c:v>
                </c:pt>
                <c:pt idx="6">
                  <c:v>SiH</c:v>
                </c:pt>
                <c:pt idx="7">
                  <c:v>SiÅs</c:v>
                </c:pt>
                <c:pt idx="8">
                  <c:v>SiB</c:v>
                </c:pt>
                <c:pt idx="9">
                  <c:v>SiHa</c:v>
                </c:pt>
                <c:pt idx="10">
                  <c:v>SiO</c:v>
                </c:pt>
                <c:pt idx="11">
                  <c:v>SISOF</c:v>
                </c:pt>
                <c:pt idx="12">
                  <c:v>SiT</c:v>
                </c:pt>
                <c:pt idx="13">
                  <c:v>SiNoT</c:v>
                </c:pt>
                <c:pt idx="14">
                  <c:v>SSH</c:v>
                </c:pt>
                <c:pt idx="16">
                  <c:v>Rest SiB</c:v>
                </c:pt>
                <c:pt idx="17">
                  <c:v>Rest SiO</c:v>
                </c:pt>
                <c:pt idx="18">
                  <c:v>UiB</c:v>
                </c:pt>
                <c:pt idx="19">
                  <c:v>UiO</c:v>
                </c:pt>
                <c:pt idx="20">
                  <c:v>NTNU</c:v>
                </c:pt>
                <c:pt idx="21">
                  <c:v>HiOA</c:v>
                </c:pt>
                <c:pt idx="22">
                  <c:v>HiB</c:v>
                </c:pt>
                <c:pt idx="23">
                  <c:v>HiST</c:v>
                </c:pt>
                <c:pt idx="24">
                  <c:v>Rest SiT</c:v>
                </c:pt>
              </c:strCache>
            </c:strRef>
          </c:cat>
          <c:val>
            <c:numRef>
              <c:f>'Ark1'!$C$2:$C$26</c:f>
              <c:numCache>
                <c:formatCode>General</c:formatCode>
                <c:ptCount val="25"/>
                <c:pt idx="0" formatCode="0">
                  <c:v>66.2</c:v>
                </c:pt>
                <c:pt idx="2" formatCode="0">
                  <c:v>61.9</c:v>
                </c:pt>
                <c:pt idx="3" formatCode="0">
                  <c:v>69.3</c:v>
                </c:pt>
                <c:pt idx="5" formatCode="0">
                  <c:v>61.9</c:v>
                </c:pt>
                <c:pt idx="6" formatCode="0">
                  <c:v>63.9</c:v>
                </c:pt>
                <c:pt idx="7" formatCode="0">
                  <c:v>65.5</c:v>
                </c:pt>
                <c:pt idx="8" formatCode="0">
                  <c:v>66.3</c:v>
                </c:pt>
                <c:pt idx="9" formatCode="0">
                  <c:v>69.900000000000006</c:v>
                </c:pt>
                <c:pt idx="10" formatCode="0">
                  <c:v>65.7</c:v>
                </c:pt>
                <c:pt idx="11" formatCode="0">
                  <c:v>67.900000000000006</c:v>
                </c:pt>
                <c:pt idx="12" formatCode="0">
                  <c:v>68.3</c:v>
                </c:pt>
                <c:pt idx="13" formatCode="0">
                  <c:v>65.900000000000006</c:v>
                </c:pt>
                <c:pt idx="14" formatCode="0">
                  <c:v>70.3</c:v>
                </c:pt>
                <c:pt idx="16" formatCode="0">
                  <c:v>65.099999999999994</c:v>
                </c:pt>
                <c:pt idx="17" formatCode="0">
                  <c:v>65.599999999999994</c:v>
                </c:pt>
                <c:pt idx="18" formatCode="0">
                  <c:v>66.7</c:v>
                </c:pt>
                <c:pt idx="19" formatCode="0">
                  <c:v>65.2</c:v>
                </c:pt>
                <c:pt idx="20" formatCode="0">
                  <c:v>67.599999999999994</c:v>
                </c:pt>
                <c:pt idx="21" formatCode="0">
                  <c:v>66.8</c:v>
                </c:pt>
                <c:pt idx="22" formatCode="0">
                  <c:v>66.400000000000006</c:v>
                </c:pt>
                <c:pt idx="23" formatCode="0">
                  <c:v>69.8</c:v>
                </c:pt>
                <c:pt idx="24" formatCode="0">
                  <c:v>70.7</c:v>
                </c:pt>
              </c:numCache>
            </c:numRef>
          </c:val>
        </c:ser>
        <c:ser>
          <c:idx val="2"/>
          <c:order val="2"/>
          <c:tx>
            <c:strRef>
              <c:f>'Ark1'!$D$1</c:f>
              <c:strCache>
                <c:ptCount val="1"/>
                <c:pt idx="0">
                  <c:v>Høy</c:v>
                </c:pt>
              </c:strCache>
            </c:strRef>
          </c:tx>
          <c:spPr>
            <a:solidFill>
              <a:srgbClr val="00B050"/>
            </a:solidFill>
            <a:ln>
              <a:noFill/>
            </a:ln>
          </c:spPr>
          <c:invertIfNegative val="0"/>
          <c:dLbls>
            <c:txPr>
              <a:bodyPr/>
              <a:lstStyle/>
              <a:p>
                <a:pPr>
                  <a:defRPr sz="1100" b="1">
                    <a:solidFill>
                      <a:schemeClr val="bg1"/>
                    </a:solidFill>
                  </a:defRPr>
                </a:pPr>
                <a:endParaRPr lang="nb-NO"/>
              </a:p>
            </c:txPr>
            <c:showLegendKey val="0"/>
            <c:showVal val="1"/>
            <c:showCatName val="0"/>
            <c:showSerName val="0"/>
            <c:showPercent val="0"/>
            <c:showBubbleSize val="0"/>
            <c:showLeaderLines val="0"/>
          </c:dLbls>
          <c:cat>
            <c:strRef>
              <c:f>'Ark1'!$A$2:$A$26</c:f>
              <c:strCache>
                <c:ptCount val="25"/>
                <c:pt idx="0">
                  <c:v>Total</c:v>
                </c:pt>
                <c:pt idx="2">
                  <c:v>Menn</c:v>
                </c:pt>
                <c:pt idx="3">
                  <c:v>Kvinner</c:v>
                </c:pt>
                <c:pt idx="5">
                  <c:v>samskipnaden</c:v>
                </c:pt>
                <c:pt idx="6">
                  <c:v>SiH</c:v>
                </c:pt>
                <c:pt idx="7">
                  <c:v>SiÅs</c:v>
                </c:pt>
                <c:pt idx="8">
                  <c:v>SiB</c:v>
                </c:pt>
                <c:pt idx="9">
                  <c:v>SiHa</c:v>
                </c:pt>
                <c:pt idx="10">
                  <c:v>SiO</c:v>
                </c:pt>
                <c:pt idx="11">
                  <c:v>SISOF</c:v>
                </c:pt>
                <c:pt idx="12">
                  <c:v>SiT</c:v>
                </c:pt>
                <c:pt idx="13">
                  <c:v>SiNoT</c:v>
                </c:pt>
                <c:pt idx="14">
                  <c:v>SSH</c:v>
                </c:pt>
                <c:pt idx="16">
                  <c:v>Rest SiB</c:v>
                </c:pt>
                <c:pt idx="17">
                  <c:v>Rest SiO</c:v>
                </c:pt>
                <c:pt idx="18">
                  <c:v>UiB</c:v>
                </c:pt>
                <c:pt idx="19">
                  <c:v>UiO</c:v>
                </c:pt>
                <c:pt idx="20">
                  <c:v>NTNU</c:v>
                </c:pt>
                <c:pt idx="21">
                  <c:v>HiOA</c:v>
                </c:pt>
                <c:pt idx="22">
                  <c:v>HiB</c:v>
                </c:pt>
                <c:pt idx="23">
                  <c:v>HiST</c:v>
                </c:pt>
                <c:pt idx="24">
                  <c:v>Rest SiT</c:v>
                </c:pt>
              </c:strCache>
            </c:strRef>
          </c:cat>
          <c:val>
            <c:numRef>
              <c:f>'Ark1'!$D$2:$D$26</c:f>
              <c:numCache>
                <c:formatCode>General</c:formatCode>
                <c:ptCount val="25"/>
                <c:pt idx="0" formatCode="0">
                  <c:v>21.1</c:v>
                </c:pt>
                <c:pt idx="2" formatCode="0">
                  <c:v>28.4</c:v>
                </c:pt>
                <c:pt idx="3" formatCode="0">
                  <c:v>16</c:v>
                </c:pt>
                <c:pt idx="5" formatCode="0">
                  <c:v>24.8</c:v>
                </c:pt>
                <c:pt idx="6" formatCode="0">
                  <c:v>24.2</c:v>
                </c:pt>
                <c:pt idx="7" formatCode="0">
                  <c:v>24</c:v>
                </c:pt>
                <c:pt idx="8" formatCode="0">
                  <c:v>21</c:v>
                </c:pt>
                <c:pt idx="9" formatCode="0">
                  <c:v>20.9</c:v>
                </c:pt>
                <c:pt idx="10" formatCode="0">
                  <c:v>20.8</c:v>
                </c:pt>
                <c:pt idx="11" formatCode="0">
                  <c:v>20.7</c:v>
                </c:pt>
                <c:pt idx="12" formatCode="0">
                  <c:v>20.100000000000001</c:v>
                </c:pt>
                <c:pt idx="13" formatCode="0">
                  <c:v>19.100000000000001</c:v>
                </c:pt>
                <c:pt idx="14" formatCode="0">
                  <c:v>18.7</c:v>
                </c:pt>
                <c:pt idx="16" formatCode="0">
                  <c:v>23.3</c:v>
                </c:pt>
                <c:pt idx="17" formatCode="0">
                  <c:v>22.7</c:v>
                </c:pt>
                <c:pt idx="18" formatCode="0">
                  <c:v>21.3</c:v>
                </c:pt>
                <c:pt idx="19" formatCode="0">
                  <c:v>21.2</c:v>
                </c:pt>
                <c:pt idx="20" formatCode="0">
                  <c:v>21.2</c:v>
                </c:pt>
                <c:pt idx="21" formatCode="0">
                  <c:v>18.600000000000001</c:v>
                </c:pt>
                <c:pt idx="22" formatCode="0">
                  <c:v>18.600000000000001</c:v>
                </c:pt>
                <c:pt idx="23" formatCode="0">
                  <c:v>17.600000000000001</c:v>
                </c:pt>
                <c:pt idx="24" formatCode="0">
                  <c:v>17</c:v>
                </c:pt>
              </c:numCache>
            </c:numRef>
          </c:val>
        </c:ser>
        <c:dLbls>
          <c:showLegendKey val="0"/>
          <c:showVal val="0"/>
          <c:showCatName val="0"/>
          <c:showSerName val="0"/>
          <c:showPercent val="0"/>
          <c:showBubbleSize val="0"/>
        </c:dLbls>
        <c:gapWidth val="40"/>
        <c:overlap val="100"/>
        <c:axId val="75481856"/>
        <c:axId val="75483392"/>
      </c:barChart>
      <c:catAx>
        <c:axId val="75481856"/>
        <c:scaling>
          <c:orientation val="maxMin"/>
        </c:scaling>
        <c:delete val="0"/>
        <c:axPos val="l"/>
        <c:majorTickMark val="out"/>
        <c:minorTickMark val="none"/>
        <c:tickLblPos val="nextTo"/>
        <c:txPr>
          <a:bodyPr/>
          <a:lstStyle/>
          <a:p>
            <a:pPr>
              <a:defRPr sz="1200"/>
            </a:pPr>
            <a:endParaRPr lang="nb-NO"/>
          </a:p>
        </c:txPr>
        <c:crossAx val="75483392"/>
        <c:crosses val="autoZero"/>
        <c:auto val="1"/>
        <c:lblAlgn val="ctr"/>
        <c:lblOffset val="100"/>
        <c:noMultiLvlLbl val="0"/>
      </c:catAx>
      <c:valAx>
        <c:axId val="75483392"/>
        <c:scaling>
          <c:orientation val="minMax"/>
          <c:max val="100"/>
          <c:min val="0"/>
        </c:scaling>
        <c:delete val="1"/>
        <c:axPos val="t"/>
        <c:majorGridlines>
          <c:spPr>
            <a:ln>
              <a:solidFill>
                <a:schemeClr val="bg1">
                  <a:lumMod val="95000"/>
                </a:schemeClr>
              </a:solidFill>
            </a:ln>
          </c:spPr>
        </c:majorGridlines>
        <c:numFmt formatCode="0" sourceLinked="1"/>
        <c:majorTickMark val="out"/>
        <c:minorTickMark val="none"/>
        <c:tickLblPos val="none"/>
        <c:crossAx val="75481856"/>
        <c:crosses val="autoZero"/>
        <c:crossBetween val="between"/>
      </c:valAx>
    </c:plotArea>
    <c:legend>
      <c:legendPos val="r"/>
      <c:layout>
        <c:manualLayout>
          <c:xMode val="edge"/>
          <c:yMode val="edge"/>
          <c:x val="2.3871041869042084E-2"/>
          <c:y val="0.94248374264728085"/>
          <c:w val="0.96586063087007412"/>
          <c:h val="4.1535732621074496E-2"/>
        </c:manualLayout>
      </c:layout>
      <c:overlay val="0"/>
      <c:txPr>
        <a:bodyPr/>
        <a:lstStyle/>
        <a:p>
          <a:pPr>
            <a:defRPr sz="1400"/>
          </a:pPr>
          <a:endParaRPr lang="nb-NO"/>
        </a:p>
      </c:txPr>
    </c:legend>
    <c:plotVisOnly val="1"/>
    <c:dispBlanksAs val="gap"/>
    <c:showDLblsOverMax val="0"/>
  </c:chart>
  <c:txPr>
    <a:bodyPr/>
    <a:lstStyle/>
    <a:p>
      <a:pPr>
        <a:defRPr sz="1800"/>
      </a:pPr>
      <a:endParaRPr lang="nb-NO"/>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1CBFC7C-84D3-4EED-8E17-6AE355F36042}" type="datetimeFigureOut">
              <a:rPr lang="nb-NO" smtClean="0"/>
              <a:pPr/>
              <a:t>04.09.2014</a:t>
            </a:fld>
            <a:endParaRPr lang="nb-NO"/>
          </a:p>
        </p:txBody>
      </p:sp>
      <p:sp>
        <p:nvSpPr>
          <p:cNvPr id="4" name="Plassholder for lysbild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20C7482-477C-4051-8849-4E7FCEFC4307}" type="slidenum">
              <a:rPr lang="nb-NO" smtClean="0"/>
              <a:pPr/>
              <a:t>‹#›</a:t>
            </a:fld>
            <a:endParaRPr lang="nb-NO"/>
          </a:p>
        </p:txBody>
      </p:sp>
    </p:spTree>
    <p:extLst>
      <p:ext uri="{BB962C8B-B14F-4D97-AF65-F5344CB8AC3E}">
        <p14:creationId xmlns:p14="http://schemas.microsoft.com/office/powerpoint/2010/main" val="3588157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C20C7482-477C-4051-8849-4E7FCEFC4307}" type="slidenum">
              <a:rPr lang="nb-NO" smtClean="0"/>
              <a:pPr/>
              <a:t>13</a:t>
            </a:fld>
            <a:endParaRPr lang="nb-NO"/>
          </a:p>
        </p:txBody>
      </p:sp>
    </p:spTree>
    <p:extLst>
      <p:ext uri="{BB962C8B-B14F-4D97-AF65-F5344CB8AC3E}">
        <p14:creationId xmlns:p14="http://schemas.microsoft.com/office/powerpoint/2010/main" val="2286064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7" name="Plassholder for lysbildenummer 5"/>
          <p:cNvSpPr>
            <a:spLocks noGrp="1"/>
          </p:cNvSpPr>
          <p:nvPr>
            <p:ph type="sldNum" sz="quarter" idx="4"/>
          </p:nvPr>
        </p:nvSpPr>
        <p:spPr>
          <a:xfrm>
            <a:off x="3347864" y="6309320"/>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AFE8F94D-F3D7-4644-A710-F5E14A17E550}" type="slidenum">
              <a:rPr lang="nb-NO" smtClean="0"/>
              <a:pPr/>
              <a:t>‹#›</a:t>
            </a:fld>
            <a:endParaRPr lang="nb-NO"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a:prstGeom prst="rect">
            <a:avLst/>
          </a:prstGeom>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1600200"/>
            <a:ext cx="8229600" cy="4525963"/>
          </a:xfrm>
          <a:prstGeom prst="rect">
            <a:avLst/>
          </a:prstGeo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a:xfrm>
            <a:off x="457200" y="6356350"/>
            <a:ext cx="2133600" cy="365125"/>
          </a:xfrm>
          <a:prstGeom prst="rect">
            <a:avLst/>
          </a:prstGeom>
        </p:spPr>
        <p:txBody>
          <a:bodyPr/>
          <a:lstStyle/>
          <a:p>
            <a:endParaRPr lang="nb-NO"/>
          </a:p>
        </p:txBody>
      </p:sp>
      <p:sp>
        <p:nvSpPr>
          <p:cNvPr id="5" name="Plassholder for bunntekst 4"/>
          <p:cNvSpPr>
            <a:spLocks noGrp="1"/>
          </p:cNvSpPr>
          <p:nvPr>
            <p:ph type="ftr" sz="quarter" idx="11"/>
          </p:nvPr>
        </p:nvSpPr>
        <p:spPr>
          <a:xfrm>
            <a:off x="467544" y="6309320"/>
            <a:ext cx="2895600" cy="365125"/>
          </a:xfrm>
          <a:prstGeom prst="rect">
            <a:avLst/>
          </a:prstGeom>
        </p:spPr>
        <p:txBody>
          <a:bodyPr/>
          <a:lstStyle/>
          <a:p>
            <a:endParaRPr lang="nb-NO"/>
          </a:p>
        </p:txBody>
      </p:sp>
      <p:sp>
        <p:nvSpPr>
          <p:cNvPr id="6" name="Plassholder for lysbildenummer 5"/>
          <p:cNvSpPr>
            <a:spLocks noGrp="1"/>
          </p:cNvSpPr>
          <p:nvPr>
            <p:ph type="sldNum" sz="quarter" idx="12"/>
          </p:nvPr>
        </p:nvSpPr>
        <p:spPr>
          <a:xfrm>
            <a:off x="3347864" y="6309320"/>
            <a:ext cx="2133600" cy="365125"/>
          </a:xfrm>
          <a:prstGeom prst="rect">
            <a:avLst/>
          </a:prstGeom>
        </p:spPr>
        <p:txBody>
          <a:bodyPr/>
          <a:lstStyle/>
          <a:p>
            <a:fld id="{A63255A3-1F07-4293-B8AD-DDA47A7F67A6}" type="slidenum">
              <a:rPr lang="nb-NO" smtClean="0"/>
              <a:pPr/>
              <a:t>‹#›</a:t>
            </a:fld>
            <a:endParaRPr lang="nb-N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a:prstGeom prst="rect">
            <a:avLst/>
          </a:prstGeo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a:prstGeom prst="rect">
            <a:avLst/>
          </a:prstGeo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a:xfrm>
            <a:off x="457200" y="6356350"/>
            <a:ext cx="2133600" cy="365125"/>
          </a:xfrm>
          <a:prstGeom prst="rect">
            <a:avLst/>
          </a:prstGeom>
        </p:spPr>
        <p:txBody>
          <a:bodyPr/>
          <a:lstStyle/>
          <a:p>
            <a:endParaRPr lang="nb-NO"/>
          </a:p>
        </p:txBody>
      </p:sp>
      <p:sp>
        <p:nvSpPr>
          <p:cNvPr id="5" name="Plassholder for bunntekst 4"/>
          <p:cNvSpPr>
            <a:spLocks noGrp="1"/>
          </p:cNvSpPr>
          <p:nvPr>
            <p:ph type="ftr" sz="quarter" idx="11"/>
          </p:nvPr>
        </p:nvSpPr>
        <p:spPr>
          <a:xfrm>
            <a:off x="467544" y="6309320"/>
            <a:ext cx="2895600" cy="365125"/>
          </a:xfrm>
          <a:prstGeom prst="rect">
            <a:avLst/>
          </a:prstGeom>
        </p:spPr>
        <p:txBody>
          <a:bodyPr/>
          <a:lstStyle/>
          <a:p>
            <a:endParaRPr lang="nb-NO"/>
          </a:p>
        </p:txBody>
      </p:sp>
      <p:sp>
        <p:nvSpPr>
          <p:cNvPr id="6" name="Plassholder for lysbildenummer 5"/>
          <p:cNvSpPr>
            <a:spLocks noGrp="1"/>
          </p:cNvSpPr>
          <p:nvPr>
            <p:ph type="sldNum" sz="quarter" idx="12"/>
          </p:nvPr>
        </p:nvSpPr>
        <p:spPr>
          <a:xfrm>
            <a:off x="3347864" y="6309320"/>
            <a:ext cx="2133600" cy="365125"/>
          </a:xfrm>
          <a:prstGeom prst="rect">
            <a:avLst/>
          </a:prstGeom>
        </p:spPr>
        <p:txBody>
          <a:bodyPr/>
          <a:lstStyle/>
          <a:p>
            <a:fld id="{A63255A3-1F07-4293-B8AD-DDA47A7F67A6}" type="slidenum">
              <a:rPr lang="nb-NO" smtClean="0"/>
              <a:pPr/>
              <a:t>‹#›</a:t>
            </a:fld>
            <a:endParaRPr lang="nb-N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7" name="Plassholder for lysbildenummer 5"/>
          <p:cNvSpPr>
            <a:spLocks noGrp="1"/>
          </p:cNvSpPr>
          <p:nvPr>
            <p:ph type="sldNum" sz="quarter" idx="4"/>
          </p:nvPr>
        </p:nvSpPr>
        <p:spPr>
          <a:xfrm>
            <a:off x="3347864" y="6309320"/>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AFE8F94D-F3D7-4644-A710-F5E14A17E550}" type="slidenum">
              <a:rPr lang="nb-NO" smtClean="0"/>
              <a:pPr/>
              <a:t>‹#›</a:t>
            </a:fld>
            <a:endParaRPr lang="nb-NO" dirty="0"/>
          </a:p>
        </p:txBody>
      </p:sp>
      <p:sp>
        <p:nvSpPr>
          <p:cNvPr id="8" name="Plassholder for bunntekst 4"/>
          <p:cNvSpPr>
            <a:spLocks noGrp="1"/>
          </p:cNvSpPr>
          <p:nvPr>
            <p:ph type="ftr" sz="quarter" idx="3"/>
          </p:nvPr>
        </p:nvSpPr>
        <p:spPr>
          <a:xfrm>
            <a:off x="467544" y="6309320"/>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nb-NO"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a:xfrm>
            <a:off x="457200" y="6356350"/>
            <a:ext cx="2133600" cy="365125"/>
          </a:xfrm>
          <a:prstGeom prst="rect">
            <a:avLst/>
          </a:prstGeom>
        </p:spPr>
        <p:txBody>
          <a:bodyPr/>
          <a:lstStyle/>
          <a:p>
            <a:endParaRPr lang="nb-NO"/>
          </a:p>
        </p:txBody>
      </p:sp>
      <p:sp>
        <p:nvSpPr>
          <p:cNvPr id="5" name="Plassholder for bunntekst 4"/>
          <p:cNvSpPr>
            <a:spLocks noGrp="1"/>
          </p:cNvSpPr>
          <p:nvPr>
            <p:ph type="ftr" sz="quarter" idx="11"/>
          </p:nvPr>
        </p:nvSpPr>
        <p:spPr>
          <a:xfrm>
            <a:off x="467544" y="6309320"/>
            <a:ext cx="2895600" cy="365125"/>
          </a:xfrm>
          <a:prstGeom prst="rect">
            <a:avLst/>
          </a:prstGeom>
        </p:spPr>
        <p:txBody>
          <a:bodyPr/>
          <a:lstStyle/>
          <a:p>
            <a:endParaRPr lang="nb-NO"/>
          </a:p>
        </p:txBody>
      </p:sp>
      <p:sp>
        <p:nvSpPr>
          <p:cNvPr id="6" name="Plassholder for lysbildenummer 5"/>
          <p:cNvSpPr>
            <a:spLocks noGrp="1"/>
          </p:cNvSpPr>
          <p:nvPr>
            <p:ph type="sldNum" sz="quarter" idx="12"/>
          </p:nvPr>
        </p:nvSpPr>
        <p:spPr>
          <a:xfrm>
            <a:off x="3347864" y="6309320"/>
            <a:ext cx="2133600" cy="365125"/>
          </a:xfrm>
          <a:prstGeom prst="rect">
            <a:avLst/>
          </a:prstGeom>
        </p:spPr>
        <p:txBody>
          <a:bodyPr/>
          <a:lstStyle/>
          <a:p>
            <a:fld id="{A63255A3-1F07-4293-B8AD-DDA47A7F67A6}" type="slidenum">
              <a:rPr lang="nb-NO" smtClean="0"/>
              <a:pPr/>
              <a:t>‹#›</a:t>
            </a:fld>
            <a:endParaRPr lang="nb-N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a:prstGeom prst="rect">
            <a:avLst/>
          </a:prstGeom>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a:xfrm>
            <a:off x="457200" y="6356350"/>
            <a:ext cx="2133600" cy="365125"/>
          </a:xfrm>
          <a:prstGeom prst="rect">
            <a:avLst/>
          </a:prstGeom>
        </p:spPr>
        <p:txBody>
          <a:bodyPr/>
          <a:lstStyle/>
          <a:p>
            <a:endParaRPr lang="nb-NO"/>
          </a:p>
        </p:txBody>
      </p:sp>
      <p:sp>
        <p:nvSpPr>
          <p:cNvPr id="6" name="Plassholder for bunntekst 5"/>
          <p:cNvSpPr>
            <a:spLocks noGrp="1"/>
          </p:cNvSpPr>
          <p:nvPr>
            <p:ph type="ftr" sz="quarter" idx="11"/>
          </p:nvPr>
        </p:nvSpPr>
        <p:spPr>
          <a:xfrm>
            <a:off x="467544" y="6309320"/>
            <a:ext cx="2895600" cy="365125"/>
          </a:xfrm>
          <a:prstGeom prst="rect">
            <a:avLst/>
          </a:prstGeom>
        </p:spPr>
        <p:txBody>
          <a:bodyPr/>
          <a:lstStyle/>
          <a:p>
            <a:endParaRPr lang="nb-NO"/>
          </a:p>
        </p:txBody>
      </p:sp>
      <p:sp>
        <p:nvSpPr>
          <p:cNvPr id="7" name="Plassholder for lysbildenummer 6"/>
          <p:cNvSpPr>
            <a:spLocks noGrp="1"/>
          </p:cNvSpPr>
          <p:nvPr>
            <p:ph type="sldNum" sz="quarter" idx="12"/>
          </p:nvPr>
        </p:nvSpPr>
        <p:spPr>
          <a:xfrm>
            <a:off x="3347864" y="6309320"/>
            <a:ext cx="2133600" cy="365125"/>
          </a:xfrm>
          <a:prstGeom prst="rect">
            <a:avLst/>
          </a:prstGeom>
        </p:spPr>
        <p:txBody>
          <a:bodyPr/>
          <a:lstStyle/>
          <a:p>
            <a:fld id="{A63255A3-1F07-4293-B8AD-DDA47A7F67A6}" type="slidenum">
              <a:rPr lang="nb-NO" smtClean="0"/>
              <a:pPr/>
              <a:t>‹#›</a:t>
            </a:fld>
            <a:endParaRPr lang="nb-N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a:prstGeom prst="rect">
            <a:avLst/>
          </a:prstGeom>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a:xfrm>
            <a:off x="457200" y="6356350"/>
            <a:ext cx="2133600" cy="365125"/>
          </a:xfrm>
          <a:prstGeom prst="rect">
            <a:avLst/>
          </a:prstGeom>
        </p:spPr>
        <p:txBody>
          <a:bodyPr/>
          <a:lstStyle/>
          <a:p>
            <a:endParaRPr lang="nb-NO"/>
          </a:p>
        </p:txBody>
      </p:sp>
      <p:sp>
        <p:nvSpPr>
          <p:cNvPr id="8" name="Plassholder for bunntekst 7"/>
          <p:cNvSpPr>
            <a:spLocks noGrp="1"/>
          </p:cNvSpPr>
          <p:nvPr>
            <p:ph type="ftr" sz="quarter" idx="11"/>
          </p:nvPr>
        </p:nvSpPr>
        <p:spPr>
          <a:xfrm>
            <a:off x="467544" y="6309320"/>
            <a:ext cx="2895600" cy="365125"/>
          </a:xfrm>
          <a:prstGeom prst="rect">
            <a:avLst/>
          </a:prstGeom>
        </p:spPr>
        <p:txBody>
          <a:bodyPr/>
          <a:lstStyle/>
          <a:p>
            <a:endParaRPr lang="nb-NO"/>
          </a:p>
        </p:txBody>
      </p:sp>
      <p:sp>
        <p:nvSpPr>
          <p:cNvPr id="9" name="Plassholder for lysbildenummer 8"/>
          <p:cNvSpPr>
            <a:spLocks noGrp="1"/>
          </p:cNvSpPr>
          <p:nvPr>
            <p:ph type="sldNum" sz="quarter" idx="12"/>
          </p:nvPr>
        </p:nvSpPr>
        <p:spPr>
          <a:xfrm>
            <a:off x="3347864" y="6309320"/>
            <a:ext cx="2133600" cy="365125"/>
          </a:xfrm>
          <a:prstGeom prst="rect">
            <a:avLst/>
          </a:prstGeom>
        </p:spPr>
        <p:txBody>
          <a:bodyPr/>
          <a:lstStyle/>
          <a:p>
            <a:fld id="{A63255A3-1F07-4293-B8AD-DDA47A7F67A6}" type="slidenum">
              <a:rPr lang="nb-NO" smtClean="0"/>
              <a:pPr/>
              <a:t>‹#›</a:t>
            </a:fld>
            <a:endParaRPr lang="nb-N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a:prstGeom prst="rect">
            <a:avLst/>
          </a:prstGeom>
        </p:spPr>
        <p:txBody>
          <a:bodyPr/>
          <a:lstStyle/>
          <a:p>
            <a:r>
              <a:rPr lang="nb-NO" smtClean="0"/>
              <a:t>Klikk for å redigere tittelstil</a:t>
            </a:r>
            <a:endParaRPr lang="nb-NO"/>
          </a:p>
        </p:txBody>
      </p:sp>
      <p:sp>
        <p:nvSpPr>
          <p:cNvPr id="3" name="Plassholder for dato 2"/>
          <p:cNvSpPr>
            <a:spLocks noGrp="1"/>
          </p:cNvSpPr>
          <p:nvPr>
            <p:ph type="dt" sz="half" idx="10"/>
          </p:nvPr>
        </p:nvSpPr>
        <p:spPr>
          <a:xfrm>
            <a:off x="457200" y="6356350"/>
            <a:ext cx="2133600" cy="365125"/>
          </a:xfrm>
          <a:prstGeom prst="rect">
            <a:avLst/>
          </a:prstGeom>
        </p:spPr>
        <p:txBody>
          <a:bodyPr/>
          <a:lstStyle/>
          <a:p>
            <a:endParaRPr lang="nb-NO"/>
          </a:p>
        </p:txBody>
      </p:sp>
      <p:sp>
        <p:nvSpPr>
          <p:cNvPr id="4" name="Plassholder for bunntekst 3"/>
          <p:cNvSpPr>
            <a:spLocks noGrp="1"/>
          </p:cNvSpPr>
          <p:nvPr>
            <p:ph type="ftr" sz="quarter" idx="11"/>
          </p:nvPr>
        </p:nvSpPr>
        <p:spPr>
          <a:xfrm>
            <a:off x="467544" y="6309320"/>
            <a:ext cx="2895600" cy="365125"/>
          </a:xfrm>
          <a:prstGeom prst="rect">
            <a:avLst/>
          </a:prstGeom>
        </p:spPr>
        <p:txBody>
          <a:bodyPr/>
          <a:lstStyle/>
          <a:p>
            <a:endParaRPr lang="nb-NO"/>
          </a:p>
        </p:txBody>
      </p:sp>
      <p:sp>
        <p:nvSpPr>
          <p:cNvPr id="5" name="Plassholder for lysbildenummer 4"/>
          <p:cNvSpPr>
            <a:spLocks noGrp="1"/>
          </p:cNvSpPr>
          <p:nvPr>
            <p:ph type="sldNum" sz="quarter" idx="12"/>
          </p:nvPr>
        </p:nvSpPr>
        <p:spPr>
          <a:xfrm>
            <a:off x="3347864" y="6309320"/>
            <a:ext cx="2133600" cy="365125"/>
          </a:xfrm>
          <a:prstGeom prst="rect">
            <a:avLst/>
          </a:prstGeom>
        </p:spPr>
        <p:txBody>
          <a:bodyPr/>
          <a:lstStyle/>
          <a:p>
            <a:fld id="{A63255A3-1F07-4293-B8AD-DDA47A7F67A6}" type="slidenum">
              <a:rPr lang="nb-NO" smtClean="0"/>
              <a:pPr/>
              <a:t>‹#›</a:t>
            </a:fld>
            <a:endParaRPr lang="nb-N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a:xfrm>
            <a:off x="457200" y="6356350"/>
            <a:ext cx="2133600" cy="365125"/>
          </a:xfrm>
          <a:prstGeom prst="rect">
            <a:avLst/>
          </a:prstGeom>
        </p:spPr>
        <p:txBody>
          <a:bodyPr/>
          <a:lstStyle/>
          <a:p>
            <a:endParaRPr lang="nb-NO"/>
          </a:p>
        </p:txBody>
      </p:sp>
      <p:sp>
        <p:nvSpPr>
          <p:cNvPr id="3" name="Plassholder for bunntekst 2"/>
          <p:cNvSpPr>
            <a:spLocks noGrp="1"/>
          </p:cNvSpPr>
          <p:nvPr>
            <p:ph type="ftr" sz="quarter" idx="11"/>
          </p:nvPr>
        </p:nvSpPr>
        <p:spPr>
          <a:xfrm>
            <a:off x="467544" y="6309320"/>
            <a:ext cx="2895600" cy="365125"/>
          </a:xfrm>
          <a:prstGeom prst="rect">
            <a:avLst/>
          </a:prstGeom>
        </p:spPr>
        <p:txBody>
          <a:bodyPr/>
          <a:lstStyle/>
          <a:p>
            <a:endParaRPr lang="nb-NO"/>
          </a:p>
        </p:txBody>
      </p:sp>
      <p:sp>
        <p:nvSpPr>
          <p:cNvPr id="4" name="Plassholder for lysbildenummer 3"/>
          <p:cNvSpPr>
            <a:spLocks noGrp="1"/>
          </p:cNvSpPr>
          <p:nvPr>
            <p:ph type="sldNum" sz="quarter" idx="12"/>
          </p:nvPr>
        </p:nvSpPr>
        <p:spPr>
          <a:xfrm>
            <a:off x="3347864" y="6309320"/>
            <a:ext cx="2133600" cy="365125"/>
          </a:xfrm>
          <a:prstGeom prst="rect">
            <a:avLst/>
          </a:prstGeom>
        </p:spPr>
        <p:txBody>
          <a:bodyPr/>
          <a:lstStyle/>
          <a:p>
            <a:fld id="{A63255A3-1F07-4293-B8AD-DDA47A7F67A6}" type="slidenum">
              <a:rPr lang="nb-NO" smtClean="0"/>
              <a:pPr/>
              <a:t>‹#›</a:t>
            </a:fld>
            <a:endParaRPr lang="nb-N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a:xfrm>
            <a:off x="457200" y="6356350"/>
            <a:ext cx="2133600" cy="365125"/>
          </a:xfrm>
          <a:prstGeom prst="rect">
            <a:avLst/>
          </a:prstGeom>
        </p:spPr>
        <p:txBody>
          <a:bodyPr/>
          <a:lstStyle/>
          <a:p>
            <a:endParaRPr lang="nb-NO"/>
          </a:p>
        </p:txBody>
      </p:sp>
      <p:sp>
        <p:nvSpPr>
          <p:cNvPr id="6" name="Plassholder for bunntekst 5"/>
          <p:cNvSpPr>
            <a:spLocks noGrp="1"/>
          </p:cNvSpPr>
          <p:nvPr>
            <p:ph type="ftr" sz="quarter" idx="11"/>
          </p:nvPr>
        </p:nvSpPr>
        <p:spPr>
          <a:xfrm>
            <a:off x="467544" y="6309320"/>
            <a:ext cx="2895600" cy="365125"/>
          </a:xfrm>
          <a:prstGeom prst="rect">
            <a:avLst/>
          </a:prstGeom>
        </p:spPr>
        <p:txBody>
          <a:bodyPr/>
          <a:lstStyle/>
          <a:p>
            <a:endParaRPr lang="nb-NO"/>
          </a:p>
        </p:txBody>
      </p:sp>
      <p:sp>
        <p:nvSpPr>
          <p:cNvPr id="7" name="Plassholder for lysbildenummer 6"/>
          <p:cNvSpPr>
            <a:spLocks noGrp="1"/>
          </p:cNvSpPr>
          <p:nvPr>
            <p:ph type="sldNum" sz="quarter" idx="12"/>
          </p:nvPr>
        </p:nvSpPr>
        <p:spPr>
          <a:xfrm>
            <a:off x="3347864" y="6309320"/>
            <a:ext cx="2133600" cy="365125"/>
          </a:xfrm>
          <a:prstGeom prst="rect">
            <a:avLst/>
          </a:prstGeom>
        </p:spPr>
        <p:txBody>
          <a:bodyPr/>
          <a:lstStyle/>
          <a:p>
            <a:fld id="{A63255A3-1F07-4293-B8AD-DDA47A7F67A6}" type="slidenum">
              <a:rPr lang="nb-NO" smtClean="0"/>
              <a:pPr/>
              <a:t>‹#›</a:t>
            </a:fld>
            <a:endParaRPr lang="nb-N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a:xfrm>
            <a:off x="457200" y="6356350"/>
            <a:ext cx="2133600" cy="365125"/>
          </a:xfrm>
          <a:prstGeom prst="rect">
            <a:avLst/>
          </a:prstGeom>
        </p:spPr>
        <p:txBody>
          <a:bodyPr/>
          <a:lstStyle/>
          <a:p>
            <a:endParaRPr lang="nb-NO"/>
          </a:p>
        </p:txBody>
      </p:sp>
      <p:sp>
        <p:nvSpPr>
          <p:cNvPr id="6" name="Plassholder for bunntekst 5"/>
          <p:cNvSpPr>
            <a:spLocks noGrp="1"/>
          </p:cNvSpPr>
          <p:nvPr>
            <p:ph type="ftr" sz="quarter" idx="11"/>
          </p:nvPr>
        </p:nvSpPr>
        <p:spPr>
          <a:xfrm>
            <a:off x="467544" y="6309320"/>
            <a:ext cx="2895600" cy="365125"/>
          </a:xfrm>
          <a:prstGeom prst="rect">
            <a:avLst/>
          </a:prstGeom>
        </p:spPr>
        <p:txBody>
          <a:bodyPr/>
          <a:lstStyle/>
          <a:p>
            <a:endParaRPr lang="nb-NO"/>
          </a:p>
        </p:txBody>
      </p:sp>
      <p:sp>
        <p:nvSpPr>
          <p:cNvPr id="7" name="Plassholder for lysbildenummer 6"/>
          <p:cNvSpPr>
            <a:spLocks noGrp="1"/>
          </p:cNvSpPr>
          <p:nvPr>
            <p:ph type="sldNum" sz="quarter" idx="12"/>
          </p:nvPr>
        </p:nvSpPr>
        <p:spPr>
          <a:xfrm>
            <a:off x="3347864" y="6309320"/>
            <a:ext cx="2133600" cy="365125"/>
          </a:xfrm>
          <a:prstGeom prst="rect">
            <a:avLst/>
          </a:prstGeom>
        </p:spPr>
        <p:txBody>
          <a:bodyPr/>
          <a:lstStyle/>
          <a:p>
            <a:fld id="{A63255A3-1F07-4293-B8AD-DDA47A7F67A6}" type="slidenum">
              <a:rPr lang="nb-NO" smtClean="0"/>
              <a:pPr/>
              <a:t>‹#›</a:t>
            </a:fld>
            <a:endParaRPr lang="nb-N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2" descr="D:\Gallup\SHoT 2014\Logo_SHoT\SHoT2014_logo.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524328" y="6402660"/>
            <a:ext cx="1396991" cy="25074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PSTUDIOTERM\Clients\TNS Global\TNS_002 Templates\4. Design\4. Active\PPT Files\2. 5th April Redesign\From Client\TNS_logo_72ppi.png"/>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323528" y="6135960"/>
            <a:ext cx="533400" cy="533400"/>
          </a:xfrm>
          <a:prstGeom prst="rect">
            <a:avLst/>
          </a:prstGeom>
          <a:noFill/>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image" Target="../media/image5.png"/><Relationship Id="rId7" Type="http://schemas.openxmlformats.org/officeDocument/2006/relationships/package" Target="../embeddings/Microsoft_Word_Document1.docx"/><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2.xml"/><Relationship Id="rId4" Type="http://schemas.openxmlformats.org/officeDocument/2006/relationships/chart" Target="../charts/chart25.xml"/></Relationships>
</file>

<file path=ppt/slides/_rels/slide34.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chart" Target="../charts/chart33.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lysbildenummer 4"/>
          <p:cNvSpPr>
            <a:spLocks noGrp="1"/>
          </p:cNvSpPr>
          <p:nvPr>
            <p:ph type="sldNum" sz="quarter" idx="4"/>
          </p:nvPr>
        </p:nvSpPr>
        <p:spPr/>
        <p:txBody>
          <a:bodyPr/>
          <a:lstStyle/>
          <a:p>
            <a:fld id="{AFE8F94D-F3D7-4644-A710-F5E14A17E550}" type="slidenum">
              <a:rPr lang="nb-NO" smtClean="0"/>
              <a:pPr/>
              <a:t>1</a:t>
            </a:fld>
            <a:endParaRPr lang="nb-NO" dirty="0"/>
          </a:p>
        </p:txBody>
      </p:sp>
      <p:pic>
        <p:nvPicPr>
          <p:cNvPr id="2" name="Bild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296766"/>
          </a:xfrm>
          <a:prstGeom prst="rect">
            <a:avLst/>
          </a:prstGeom>
        </p:spPr>
      </p:pic>
      <p:grpSp>
        <p:nvGrpSpPr>
          <p:cNvPr id="7" name="Gruppe 6"/>
          <p:cNvGrpSpPr/>
          <p:nvPr/>
        </p:nvGrpSpPr>
        <p:grpSpPr>
          <a:xfrm>
            <a:off x="251520" y="5949280"/>
            <a:ext cx="8784976" cy="792088"/>
            <a:chOff x="251520" y="5949280"/>
            <a:chExt cx="8784976" cy="792088"/>
          </a:xfrm>
        </p:grpSpPr>
        <p:sp>
          <p:nvSpPr>
            <p:cNvPr id="3" name="Rektangel 2"/>
            <p:cNvSpPr/>
            <p:nvPr/>
          </p:nvSpPr>
          <p:spPr>
            <a:xfrm>
              <a:off x="251520" y="5949280"/>
              <a:ext cx="648072"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Rektangel 3"/>
            <p:cNvSpPr/>
            <p:nvPr/>
          </p:nvSpPr>
          <p:spPr>
            <a:xfrm>
              <a:off x="7524328" y="6345324"/>
              <a:ext cx="1512168" cy="396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Rektangel 5"/>
            <p:cNvSpPr/>
            <p:nvPr/>
          </p:nvSpPr>
          <p:spPr>
            <a:xfrm>
              <a:off x="3995936" y="6309320"/>
              <a:ext cx="936104" cy="396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8" name="Rektangel 7"/>
          <p:cNvSpPr/>
          <p:nvPr/>
        </p:nvSpPr>
        <p:spPr>
          <a:xfrm>
            <a:off x="5724128" y="3148383"/>
            <a:ext cx="2376264" cy="712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i="1" dirty="0" smtClean="0">
                <a:solidFill>
                  <a:schemeClr val="tx1"/>
                </a:solidFill>
              </a:rPr>
              <a:t>Grafikkrapport felles</a:t>
            </a:r>
            <a:endParaRPr lang="nb-NO" i="1"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4"/>
          </p:nvPr>
        </p:nvSpPr>
        <p:spPr/>
        <p:txBody>
          <a:bodyPr/>
          <a:lstStyle/>
          <a:p>
            <a:fld id="{AFE8F94D-F3D7-4644-A710-F5E14A17E550}" type="slidenum">
              <a:rPr lang="nb-NO" smtClean="0"/>
              <a:pPr/>
              <a:t>10</a:t>
            </a:fld>
            <a:endParaRPr lang="nb-NO" dirty="0"/>
          </a:p>
        </p:txBody>
      </p:sp>
      <p:graphicFrame>
        <p:nvGraphicFramePr>
          <p:cNvPr id="5" name="Tabell 4"/>
          <p:cNvGraphicFramePr>
            <a:graphicFrameLocks noGrp="1"/>
          </p:cNvGraphicFramePr>
          <p:nvPr>
            <p:extLst>
              <p:ext uri="{D42A27DB-BD31-4B8C-83A1-F6EECF244321}">
                <p14:modId xmlns:p14="http://schemas.microsoft.com/office/powerpoint/2010/main" val="2107016947"/>
              </p:ext>
            </p:extLst>
          </p:nvPr>
        </p:nvGraphicFramePr>
        <p:xfrm>
          <a:off x="467544" y="1484784"/>
          <a:ext cx="8229598" cy="3977441"/>
        </p:xfrm>
        <a:graphic>
          <a:graphicData uri="http://schemas.openxmlformats.org/drawingml/2006/table">
            <a:tbl>
              <a:tblPr/>
              <a:tblGrid>
                <a:gridCol w="941888"/>
                <a:gridCol w="1457542"/>
                <a:gridCol w="1457542"/>
                <a:gridCol w="1457542"/>
                <a:gridCol w="1457542"/>
                <a:gridCol w="1457542"/>
              </a:tblGrid>
              <a:tr h="385203">
                <a:tc>
                  <a:txBody>
                    <a:bodyPr/>
                    <a:lstStyle/>
                    <a:p>
                      <a:pPr algn="l" fontAlgn="b"/>
                      <a:r>
                        <a:rPr lang="en-US" sz="1000" b="0" i="0" u="none" strike="noStrike">
                          <a:solidFill>
                            <a:srgbClr val="000000"/>
                          </a:solidFill>
                          <a:effectLst/>
                          <a:latin typeface="Calibri"/>
                        </a:rPr>
                        <a:t> </a:t>
                      </a:r>
                    </a:p>
                  </a:txBody>
                  <a:tcPr marL="8958" marR="8958" marT="8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De sosiale arrangementene</a:t>
                      </a:r>
                    </a:p>
                  </a:txBody>
                  <a:tcPr marL="8958" marR="8958" marT="8958"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nb-NO" sz="1000" b="0" i="0" u="none" strike="noStrike">
                          <a:solidFill>
                            <a:srgbClr val="000000"/>
                          </a:solidFill>
                          <a:effectLst/>
                          <a:latin typeface="Calibri"/>
                        </a:rPr>
                        <a:t>Muligheten til å bli kjent med nye studenter</a:t>
                      </a:r>
                    </a:p>
                  </a:txBody>
                  <a:tcPr marL="8958" marR="8958" marT="895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nb-NO" sz="1000" b="0" i="0" u="none" strike="noStrike">
                          <a:solidFill>
                            <a:srgbClr val="000000"/>
                          </a:solidFill>
                          <a:effectLst/>
                          <a:latin typeface="Calibri"/>
                        </a:rPr>
                        <a:t>Informasjonen du fikk om lærestedet</a:t>
                      </a:r>
                    </a:p>
                  </a:txBody>
                  <a:tcPr marL="8958" marR="8958" marT="895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nb-NO" sz="1000" b="0" i="0" u="none" strike="noStrike">
                          <a:solidFill>
                            <a:srgbClr val="000000"/>
                          </a:solidFill>
                          <a:effectLst/>
                          <a:latin typeface="Calibri"/>
                        </a:rPr>
                        <a:t>Omfanget av alkohol/rus ifm. fadderordningen</a:t>
                      </a:r>
                    </a:p>
                  </a:txBody>
                  <a:tcPr marL="8958" marR="8958" marT="895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Fadderordningen totalt sett</a:t>
                      </a:r>
                    </a:p>
                  </a:txBody>
                  <a:tcPr marL="8958" marR="8958" marT="8958"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164">
                <a:tc>
                  <a:txBody>
                    <a:bodyPr/>
                    <a:lstStyle/>
                    <a:p>
                      <a:pPr algn="l" fontAlgn="b"/>
                      <a:r>
                        <a:rPr lang="en-US" sz="1000" b="0" i="0" u="none" strike="noStrike">
                          <a:solidFill>
                            <a:srgbClr val="000000"/>
                          </a:solidFill>
                          <a:effectLst/>
                          <a:latin typeface="Calibri"/>
                        </a:rPr>
                        <a:t>Total</a:t>
                      </a:r>
                    </a:p>
                  </a:txBody>
                  <a:tcPr marL="8958" marR="8958" marT="8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000" b="0" i="0" u="none" strike="noStrike">
                          <a:solidFill>
                            <a:srgbClr val="000000"/>
                          </a:solidFill>
                          <a:effectLst/>
                          <a:latin typeface="Calibri"/>
                        </a:rPr>
                        <a:t>73</a:t>
                      </a:r>
                    </a:p>
                  </a:txBody>
                  <a:tcPr marL="8958" marR="8958" marT="8958"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EDB81"/>
                    </a:solidFill>
                  </a:tcPr>
                </a:tc>
                <a:tc>
                  <a:txBody>
                    <a:bodyPr/>
                    <a:lstStyle/>
                    <a:p>
                      <a:pPr algn="ctr" fontAlgn="ctr"/>
                      <a:r>
                        <a:rPr lang="en-US" sz="1000" b="0" i="0" u="none" strike="noStrike">
                          <a:solidFill>
                            <a:srgbClr val="000000"/>
                          </a:solidFill>
                          <a:effectLst/>
                          <a:latin typeface="Calibri"/>
                        </a:rPr>
                        <a:t>78</a:t>
                      </a:r>
                    </a:p>
                  </a:txBody>
                  <a:tcPr marL="8958" marR="8958" marT="8958" marB="0" anchor="ctr">
                    <a:lnL>
                      <a:noFill/>
                    </a:lnL>
                    <a:lnR>
                      <a:noFill/>
                    </a:lnR>
                    <a:lnT w="12700" cap="flat" cmpd="sng" algn="ctr">
                      <a:solidFill>
                        <a:srgbClr val="000000"/>
                      </a:solidFill>
                      <a:prstDash val="solid"/>
                      <a:round/>
                      <a:headEnd type="none" w="med" len="med"/>
                      <a:tailEnd type="none" w="med" len="med"/>
                    </a:lnT>
                    <a:lnB>
                      <a:noFill/>
                    </a:lnB>
                    <a:solidFill>
                      <a:srgbClr val="FEE983"/>
                    </a:solidFill>
                  </a:tcPr>
                </a:tc>
                <a:tc>
                  <a:txBody>
                    <a:bodyPr/>
                    <a:lstStyle/>
                    <a:p>
                      <a:pPr algn="ctr" fontAlgn="ctr"/>
                      <a:r>
                        <a:rPr lang="en-US" sz="1000" b="0" i="0" u="none" strike="noStrike">
                          <a:solidFill>
                            <a:srgbClr val="000000"/>
                          </a:solidFill>
                          <a:effectLst/>
                          <a:latin typeface="Calibri"/>
                        </a:rPr>
                        <a:t>66</a:t>
                      </a:r>
                    </a:p>
                  </a:txBody>
                  <a:tcPr marL="8958" marR="8958" marT="8958" marB="0" anchor="ctr">
                    <a:lnL>
                      <a:noFill/>
                    </a:lnL>
                    <a:lnR>
                      <a:noFill/>
                    </a:lnR>
                    <a:lnT w="12700" cap="flat" cmpd="sng" algn="ctr">
                      <a:solidFill>
                        <a:srgbClr val="000000"/>
                      </a:solidFill>
                      <a:prstDash val="solid"/>
                      <a:round/>
                      <a:headEnd type="none" w="med" len="med"/>
                      <a:tailEnd type="none" w="med" len="med"/>
                    </a:lnT>
                    <a:lnB>
                      <a:noFill/>
                    </a:lnB>
                    <a:solidFill>
                      <a:srgbClr val="FEE182"/>
                    </a:solidFill>
                  </a:tcPr>
                </a:tc>
                <a:tc>
                  <a:txBody>
                    <a:bodyPr/>
                    <a:lstStyle/>
                    <a:p>
                      <a:pPr algn="ctr" fontAlgn="ctr"/>
                      <a:r>
                        <a:rPr lang="en-US" sz="1000" b="0" i="0" u="none" strike="noStrike">
                          <a:solidFill>
                            <a:srgbClr val="000000"/>
                          </a:solidFill>
                          <a:effectLst/>
                          <a:latin typeface="Calibri"/>
                        </a:rPr>
                        <a:t>66</a:t>
                      </a:r>
                    </a:p>
                  </a:txBody>
                  <a:tcPr marL="8958" marR="8958" marT="8958" marB="0" anchor="ctr">
                    <a:lnL>
                      <a:noFill/>
                    </a:lnL>
                    <a:lnR>
                      <a:noFill/>
                    </a:lnR>
                    <a:lnT w="12700" cap="flat" cmpd="sng" algn="ctr">
                      <a:solidFill>
                        <a:srgbClr val="000000"/>
                      </a:solidFill>
                      <a:prstDash val="solid"/>
                      <a:round/>
                      <a:headEnd type="none" w="med" len="med"/>
                      <a:tailEnd type="none" w="med" len="med"/>
                    </a:lnT>
                    <a:lnB>
                      <a:noFill/>
                    </a:lnB>
                    <a:solidFill>
                      <a:srgbClr val="FEDB80"/>
                    </a:solidFill>
                  </a:tcPr>
                </a:tc>
                <a:tc>
                  <a:txBody>
                    <a:bodyPr/>
                    <a:lstStyle/>
                    <a:p>
                      <a:pPr algn="ctr" fontAlgn="ctr"/>
                      <a:r>
                        <a:rPr lang="en-US" sz="1000" b="0" i="0" u="none" strike="noStrike">
                          <a:solidFill>
                            <a:srgbClr val="000000"/>
                          </a:solidFill>
                          <a:effectLst/>
                          <a:latin typeface="Calibri"/>
                        </a:rPr>
                        <a:t>72</a:t>
                      </a:r>
                    </a:p>
                  </a:txBody>
                  <a:tcPr marL="8958" marR="8958" marT="8958"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EDC81"/>
                    </a:solidFill>
                  </a:tcPr>
                </a:tc>
              </a:tr>
              <a:tr h="179164">
                <a:tc>
                  <a:txBody>
                    <a:bodyPr/>
                    <a:lstStyle/>
                    <a:p>
                      <a:pPr algn="l" fontAlgn="b"/>
                      <a:r>
                        <a:rPr lang="en-US" sz="1000" b="0" i="0" u="none" strike="noStrike">
                          <a:solidFill>
                            <a:srgbClr val="000000"/>
                          </a:solidFill>
                          <a:effectLst/>
                          <a:latin typeface="Calibri"/>
                        </a:rPr>
                        <a:t>SiO</a:t>
                      </a:r>
                    </a:p>
                  </a:txBody>
                  <a:tcPr marL="8958" marR="8958" marT="8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Calibri"/>
                        </a:rPr>
                        <a:t>70</a:t>
                      </a:r>
                    </a:p>
                  </a:txBody>
                  <a:tcPr marL="8958" marR="8958" marT="8958" marB="0" anchor="ctr">
                    <a:lnL w="12700" cap="flat" cmpd="sng" algn="ctr">
                      <a:solidFill>
                        <a:srgbClr val="000000"/>
                      </a:solidFill>
                      <a:prstDash val="solid"/>
                      <a:round/>
                      <a:headEnd type="none" w="med" len="med"/>
                      <a:tailEnd type="none" w="med" len="med"/>
                    </a:lnL>
                    <a:lnR>
                      <a:noFill/>
                    </a:lnR>
                    <a:lnT>
                      <a:noFill/>
                    </a:lnT>
                    <a:lnB>
                      <a:noFill/>
                    </a:lnB>
                    <a:solidFill>
                      <a:srgbClr val="FBAA77"/>
                    </a:solidFill>
                  </a:tcPr>
                </a:tc>
                <a:tc>
                  <a:txBody>
                    <a:bodyPr/>
                    <a:lstStyle/>
                    <a:p>
                      <a:pPr algn="ctr" fontAlgn="ctr"/>
                      <a:r>
                        <a:rPr lang="en-US" sz="1000" b="0" i="0" u="none" strike="noStrike">
                          <a:solidFill>
                            <a:srgbClr val="000000"/>
                          </a:solidFill>
                          <a:effectLst/>
                          <a:latin typeface="Calibri"/>
                        </a:rPr>
                        <a:t>75</a:t>
                      </a:r>
                    </a:p>
                  </a:txBody>
                  <a:tcPr marL="8958" marR="8958" marT="8958" marB="0" anchor="ctr">
                    <a:lnL>
                      <a:noFill/>
                    </a:lnL>
                    <a:lnR>
                      <a:noFill/>
                    </a:lnR>
                    <a:lnT>
                      <a:noFill/>
                    </a:lnT>
                    <a:lnB>
                      <a:noFill/>
                    </a:lnB>
                    <a:solidFill>
                      <a:srgbClr val="FCB479"/>
                    </a:solidFill>
                  </a:tcPr>
                </a:tc>
                <a:tc>
                  <a:txBody>
                    <a:bodyPr/>
                    <a:lstStyle/>
                    <a:p>
                      <a:pPr algn="ctr" fontAlgn="ctr"/>
                      <a:r>
                        <a:rPr lang="en-US" sz="1000" b="0" i="0" u="none" strike="noStrike">
                          <a:solidFill>
                            <a:srgbClr val="000000"/>
                          </a:solidFill>
                          <a:effectLst/>
                          <a:latin typeface="Calibri"/>
                        </a:rPr>
                        <a:t>64</a:t>
                      </a:r>
                    </a:p>
                  </a:txBody>
                  <a:tcPr marL="8958" marR="8958" marT="8958" marB="0" anchor="ctr">
                    <a:lnL>
                      <a:noFill/>
                    </a:lnL>
                    <a:lnR>
                      <a:noFill/>
                    </a:lnR>
                    <a:lnT>
                      <a:noFill/>
                    </a:lnT>
                    <a:lnB>
                      <a:noFill/>
                    </a:lnB>
                    <a:solidFill>
                      <a:srgbClr val="FCC57C"/>
                    </a:solidFill>
                  </a:tcPr>
                </a:tc>
                <a:tc>
                  <a:txBody>
                    <a:bodyPr/>
                    <a:lstStyle/>
                    <a:p>
                      <a:pPr algn="ctr" fontAlgn="ctr"/>
                      <a:r>
                        <a:rPr lang="en-US" sz="1000" b="0" i="0" u="none" strike="noStrike">
                          <a:solidFill>
                            <a:srgbClr val="000000"/>
                          </a:solidFill>
                          <a:effectLst/>
                          <a:latin typeface="Calibri"/>
                        </a:rPr>
                        <a:t>64</a:t>
                      </a:r>
                    </a:p>
                  </a:txBody>
                  <a:tcPr marL="8958" marR="8958" marT="8958" marB="0" anchor="ctr">
                    <a:lnL>
                      <a:noFill/>
                    </a:lnL>
                    <a:lnR>
                      <a:noFill/>
                    </a:lnR>
                    <a:lnT>
                      <a:noFill/>
                    </a:lnT>
                    <a:lnB>
                      <a:noFill/>
                    </a:lnB>
                    <a:solidFill>
                      <a:srgbClr val="FCBC7A"/>
                    </a:solidFill>
                  </a:tcPr>
                </a:tc>
                <a:tc>
                  <a:txBody>
                    <a:bodyPr/>
                    <a:lstStyle/>
                    <a:p>
                      <a:pPr algn="ctr" fontAlgn="ctr"/>
                      <a:r>
                        <a:rPr lang="en-US" sz="1000" b="0" i="0" u="none" strike="noStrike">
                          <a:solidFill>
                            <a:srgbClr val="000000"/>
                          </a:solidFill>
                          <a:effectLst/>
                          <a:latin typeface="Calibri"/>
                        </a:rPr>
                        <a:t>69</a:t>
                      </a:r>
                    </a:p>
                  </a:txBody>
                  <a:tcPr marL="8958" marR="8958" marT="8958" marB="0" anchor="ctr">
                    <a:lnL>
                      <a:noFill/>
                    </a:lnL>
                    <a:lnR w="12700" cap="flat" cmpd="sng" algn="ctr">
                      <a:solidFill>
                        <a:srgbClr val="000000"/>
                      </a:solidFill>
                      <a:prstDash val="solid"/>
                      <a:round/>
                      <a:headEnd type="none" w="med" len="med"/>
                      <a:tailEnd type="none" w="med" len="med"/>
                    </a:lnR>
                    <a:lnT>
                      <a:noFill/>
                    </a:lnT>
                    <a:lnB>
                      <a:noFill/>
                    </a:lnB>
                    <a:solidFill>
                      <a:srgbClr val="FBA877"/>
                    </a:solidFill>
                  </a:tcPr>
                </a:tc>
              </a:tr>
              <a:tr h="179164">
                <a:tc>
                  <a:txBody>
                    <a:bodyPr/>
                    <a:lstStyle/>
                    <a:p>
                      <a:pPr algn="l" fontAlgn="b"/>
                      <a:r>
                        <a:rPr lang="en-US" sz="1000" b="0" i="0" u="none" strike="noStrike">
                          <a:solidFill>
                            <a:srgbClr val="000000"/>
                          </a:solidFill>
                          <a:effectLst/>
                          <a:latin typeface="Calibri"/>
                        </a:rPr>
                        <a:t>SiB</a:t>
                      </a:r>
                    </a:p>
                  </a:txBody>
                  <a:tcPr marL="8958" marR="8958" marT="8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Calibri"/>
                        </a:rPr>
                        <a:t>75</a:t>
                      </a:r>
                    </a:p>
                  </a:txBody>
                  <a:tcPr marL="8958" marR="8958" marT="8958" marB="0" anchor="ctr">
                    <a:lnL w="12700" cap="flat" cmpd="sng" algn="ctr">
                      <a:solidFill>
                        <a:srgbClr val="000000"/>
                      </a:solidFill>
                      <a:prstDash val="solid"/>
                      <a:round/>
                      <a:headEnd type="none" w="med" len="med"/>
                      <a:tailEnd type="none" w="med" len="med"/>
                    </a:lnL>
                    <a:lnR>
                      <a:noFill/>
                    </a:lnR>
                    <a:lnT>
                      <a:noFill/>
                    </a:lnT>
                    <a:lnB>
                      <a:noFill/>
                    </a:lnB>
                    <a:solidFill>
                      <a:srgbClr val="D7E082"/>
                    </a:solidFill>
                  </a:tcPr>
                </a:tc>
                <a:tc>
                  <a:txBody>
                    <a:bodyPr/>
                    <a:lstStyle/>
                    <a:p>
                      <a:pPr algn="ctr" fontAlgn="ctr"/>
                      <a:r>
                        <a:rPr lang="en-US" sz="1000" b="0" i="0" u="none" strike="noStrike">
                          <a:solidFill>
                            <a:srgbClr val="000000"/>
                          </a:solidFill>
                          <a:effectLst/>
                          <a:latin typeface="Calibri"/>
                        </a:rPr>
                        <a:t>80</a:t>
                      </a:r>
                    </a:p>
                  </a:txBody>
                  <a:tcPr marL="8958" marR="8958" marT="8958" marB="0" anchor="ctr">
                    <a:lnL>
                      <a:noFill/>
                    </a:lnL>
                    <a:lnR>
                      <a:noFill/>
                    </a:lnR>
                    <a:lnT>
                      <a:noFill/>
                    </a:lnT>
                    <a:lnB>
                      <a:noFill/>
                    </a:lnB>
                    <a:solidFill>
                      <a:srgbClr val="CEDD82"/>
                    </a:solidFill>
                  </a:tcPr>
                </a:tc>
                <a:tc>
                  <a:txBody>
                    <a:bodyPr/>
                    <a:lstStyle/>
                    <a:p>
                      <a:pPr algn="ctr" fontAlgn="ctr"/>
                      <a:r>
                        <a:rPr lang="en-US" sz="1000" b="0" i="0" u="none" strike="noStrike">
                          <a:solidFill>
                            <a:srgbClr val="000000"/>
                          </a:solidFill>
                          <a:effectLst/>
                          <a:latin typeface="Calibri"/>
                        </a:rPr>
                        <a:t>66</a:t>
                      </a:r>
                    </a:p>
                  </a:txBody>
                  <a:tcPr marL="8958" marR="8958" marT="8958" marB="0" anchor="ctr">
                    <a:lnL>
                      <a:noFill/>
                    </a:lnL>
                    <a:lnR>
                      <a:noFill/>
                    </a:lnR>
                    <a:lnT>
                      <a:noFill/>
                    </a:lnT>
                    <a:lnB>
                      <a:noFill/>
                    </a:lnB>
                    <a:solidFill>
                      <a:srgbClr val="FEE783"/>
                    </a:solidFill>
                  </a:tcPr>
                </a:tc>
                <a:tc>
                  <a:txBody>
                    <a:bodyPr/>
                    <a:lstStyle/>
                    <a:p>
                      <a:pPr algn="ctr" fontAlgn="ctr"/>
                      <a:r>
                        <a:rPr lang="en-US" sz="1000" b="0" i="0" u="none" strike="noStrike">
                          <a:solidFill>
                            <a:srgbClr val="000000"/>
                          </a:solidFill>
                          <a:effectLst/>
                          <a:latin typeface="Calibri"/>
                        </a:rPr>
                        <a:t>67</a:t>
                      </a:r>
                    </a:p>
                  </a:txBody>
                  <a:tcPr marL="8958" marR="8958" marT="8958" marB="0" anchor="ctr">
                    <a:lnL>
                      <a:noFill/>
                    </a:lnL>
                    <a:lnR>
                      <a:noFill/>
                    </a:lnR>
                    <a:lnT>
                      <a:noFill/>
                    </a:lnT>
                    <a:lnB>
                      <a:noFill/>
                    </a:lnB>
                    <a:solidFill>
                      <a:srgbClr val="E0E283"/>
                    </a:solidFill>
                  </a:tcPr>
                </a:tc>
                <a:tc>
                  <a:txBody>
                    <a:bodyPr/>
                    <a:lstStyle/>
                    <a:p>
                      <a:pPr algn="ctr" fontAlgn="ctr"/>
                      <a:r>
                        <a:rPr lang="en-US" sz="1000" b="0" i="0" u="none" strike="noStrike">
                          <a:solidFill>
                            <a:srgbClr val="000000"/>
                          </a:solidFill>
                          <a:effectLst/>
                          <a:latin typeface="Calibri"/>
                        </a:rPr>
                        <a:t>74</a:t>
                      </a:r>
                    </a:p>
                  </a:txBody>
                  <a:tcPr marL="8958" marR="8958" marT="8958" marB="0" anchor="ctr">
                    <a:lnL>
                      <a:noFill/>
                    </a:lnL>
                    <a:lnR w="12700" cap="flat" cmpd="sng" algn="ctr">
                      <a:solidFill>
                        <a:srgbClr val="000000"/>
                      </a:solidFill>
                      <a:prstDash val="solid"/>
                      <a:round/>
                      <a:headEnd type="none" w="med" len="med"/>
                      <a:tailEnd type="none" w="med" len="med"/>
                    </a:lnR>
                    <a:lnT>
                      <a:noFill/>
                    </a:lnT>
                    <a:lnB>
                      <a:noFill/>
                    </a:lnB>
                    <a:solidFill>
                      <a:srgbClr val="B9D780"/>
                    </a:solidFill>
                  </a:tcPr>
                </a:tc>
              </a:tr>
              <a:tr h="179164">
                <a:tc>
                  <a:txBody>
                    <a:bodyPr/>
                    <a:lstStyle/>
                    <a:p>
                      <a:pPr algn="l" fontAlgn="b"/>
                      <a:r>
                        <a:rPr lang="en-US" sz="1000" b="0" i="0" u="none" strike="noStrike">
                          <a:solidFill>
                            <a:srgbClr val="000000"/>
                          </a:solidFill>
                          <a:effectLst/>
                          <a:latin typeface="Calibri"/>
                        </a:rPr>
                        <a:t>SiT</a:t>
                      </a:r>
                    </a:p>
                  </a:txBody>
                  <a:tcPr marL="8958" marR="8958" marT="8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Calibri"/>
                        </a:rPr>
                        <a:t>77</a:t>
                      </a:r>
                    </a:p>
                  </a:txBody>
                  <a:tcPr marL="8958" marR="8958" marT="8958" marB="0" anchor="ctr">
                    <a:lnL w="12700" cap="flat" cmpd="sng" algn="ctr">
                      <a:solidFill>
                        <a:srgbClr val="000000"/>
                      </a:solidFill>
                      <a:prstDash val="solid"/>
                      <a:round/>
                      <a:headEnd type="none" w="med" len="med"/>
                      <a:tailEnd type="none" w="med" len="med"/>
                    </a:lnL>
                    <a:lnR>
                      <a:noFill/>
                    </a:lnR>
                    <a:lnT>
                      <a:noFill/>
                    </a:lnT>
                    <a:lnB>
                      <a:noFill/>
                    </a:lnB>
                    <a:solidFill>
                      <a:srgbClr val="8CCA7E"/>
                    </a:solidFill>
                  </a:tcPr>
                </a:tc>
                <a:tc>
                  <a:txBody>
                    <a:bodyPr/>
                    <a:lstStyle/>
                    <a:p>
                      <a:pPr algn="ctr" fontAlgn="ctr"/>
                      <a:r>
                        <a:rPr lang="en-US" sz="1000" b="0" i="0" u="none" strike="noStrike">
                          <a:solidFill>
                            <a:srgbClr val="000000"/>
                          </a:solidFill>
                          <a:effectLst/>
                          <a:latin typeface="Calibri"/>
                        </a:rPr>
                        <a:t>82</a:t>
                      </a:r>
                    </a:p>
                  </a:txBody>
                  <a:tcPr marL="8958" marR="8958" marT="8958" marB="0" anchor="ctr">
                    <a:lnL>
                      <a:noFill/>
                    </a:lnL>
                    <a:lnR>
                      <a:noFill/>
                    </a:lnR>
                    <a:lnT>
                      <a:noFill/>
                    </a:lnT>
                    <a:lnB>
                      <a:noFill/>
                    </a:lnB>
                    <a:solidFill>
                      <a:srgbClr val="82C77D"/>
                    </a:solidFill>
                  </a:tcPr>
                </a:tc>
                <a:tc>
                  <a:txBody>
                    <a:bodyPr/>
                    <a:lstStyle/>
                    <a:p>
                      <a:pPr algn="ctr" fontAlgn="ctr"/>
                      <a:r>
                        <a:rPr lang="en-US" sz="1000" b="0" i="0" u="none" strike="noStrike">
                          <a:solidFill>
                            <a:srgbClr val="000000"/>
                          </a:solidFill>
                          <a:effectLst/>
                          <a:latin typeface="Calibri"/>
                        </a:rPr>
                        <a:t>67</a:t>
                      </a:r>
                    </a:p>
                  </a:txBody>
                  <a:tcPr marL="8958" marR="8958" marT="8958" marB="0" anchor="ctr">
                    <a:lnL>
                      <a:noFill/>
                    </a:lnL>
                    <a:lnR>
                      <a:noFill/>
                    </a:lnR>
                    <a:lnT>
                      <a:noFill/>
                    </a:lnT>
                    <a:lnB>
                      <a:noFill/>
                    </a:lnB>
                    <a:solidFill>
                      <a:srgbClr val="E1E383"/>
                    </a:solidFill>
                  </a:tcPr>
                </a:tc>
                <a:tc>
                  <a:txBody>
                    <a:bodyPr/>
                    <a:lstStyle/>
                    <a:p>
                      <a:pPr algn="ctr" fontAlgn="ctr"/>
                      <a:r>
                        <a:rPr lang="en-US" sz="1000" b="0" i="0" u="none" strike="noStrike">
                          <a:solidFill>
                            <a:srgbClr val="000000"/>
                          </a:solidFill>
                          <a:effectLst/>
                          <a:latin typeface="Calibri"/>
                        </a:rPr>
                        <a:t>65</a:t>
                      </a:r>
                    </a:p>
                  </a:txBody>
                  <a:tcPr marL="8958" marR="8958" marT="8958" marB="0" anchor="ctr">
                    <a:lnL>
                      <a:noFill/>
                    </a:lnL>
                    <a:lnR>
                      <a:noFill/>
                    </a:lnR>
                    <a:lnT>
                      <a:noFill/>
                    </a:lnT>
                    <a:lnB>
                      <a:noFill/>
                    </a:lnB>
                    <a:solidFill>
                      <a:srgbClr val="FDCE7E"/>
                    </a:solidFill>
                  </a:tcPr>
                </a:tc>
                <a:tc>
                  <a:txBody>
                    <a:bodyPr/>
                    <a:lstStyle/>
                    <a:p>
                      <a:pPr algn="ctr" fontAlgn="ctr"/>
                      <a:r>
                        <a:rPr lang="en-US" sz="1000" b="0" i="0" u="none" strike="noStrike">
                          <a:solidFill>
                            <a:srgbClr val="000000"/>
                          </a:solidFill>
                          <a:effectLst/>
                          <a:latin typeface="Calibri"/>
                        </a:rPr>
                        <a:t>75</a:t>
                      </a:r>
                    </a:p>
                  </a:txBody>
                  <a:tcPr marL="8958" marR="8958" marT="8958" marB="0" anchor="ctr">
                    <a:lnL>
                      <a:noFill/>
                    </a:lnL>
                    <a:lnR w="12700" cap="flat" cmpd="sng" algn="ctr">
                      <a:solidFill>
                        <a:srgbClr val="000000"/>
                      </a:solidFill>
                      <a:prstDash val="solid"/>
                      <a:round/>
                      <a:headEnd type="none" w="med" len="med"/>
                      <a:tailEnd type="none" w="med" len="med"/>
                    </a:lnR>
                    <a:lnT>
                      <a:noFill/>
                    </a:lnT>
                    <a:lnB>
                      <a:noFill/>
                    </a:lnB>
                    <a:solidFill>
                      <a:srgbClr val="92CC7E"/>
                    </a:solidFill>
                  </a:tcPr>
                </a:tc>
              </a:tr>
              <a:tr h="179164">
                <a:tc>
                  <a:txBody>
                    <a:bodyPr/>
                    <a:lstStyle/>
                    <a:p>
                      <a:pPr algn="l" fontAlgn="b"/>
                      <a:r>
                        <a:rPr lang="en-US" sz="1000" b="0" i="0" u="none" strike="noStrike">
                          <a:solidFill>
                            <a:srgbClr val="000000"/>
                          </a:solidFill>
                          <a:effectLst/>
                          <a:latin typeface="Calibri"/>
                        </a:rPr>
                        <a:t>samskipnaden</a:t>
                      </a:r>
                    </a:p>
                  </a:txBody>
                  <a:tcPr marL="8958" marR="8958" marT="8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Calibri"/>
                        </a:rPr>
                        <a:t>74</a:t>
                      </a:r>
                    </a:p>
                  </a:txBody>
                  <a:tcPr marL="8958" marR="8958" marT="8958" marB="0" anchor="ctr">
                    <a:lnL w="12700" cap="flat" cmpd="sng" algn="ctr">
                      <a:solidFill>
                        <a:srgbClr val="000000"/>
                      </a:solidFill>
                      <a:prstDash val="solid"/>
                      <a:round/>
                      <a:headEnd type="none" w="med" len="med"/>
                      <a:tailEnd type="none" w="med" len="med"/>
                    </a:lnL>
                    <a:lnR>
                      <a:noFill/>
                    </a:lnR>
                    <a:lnT>
                      <a:noFill/>
                    </a:lnT>
                    <a:lnB>
                      <a:noFill/>
                    </a:lnB>
                    <a:solidFill>
                      <a:srgbClr val="FEE883"/>
                    </a:solidFill>
                  </a:tcPr>
                </a:tc>
                <a:tc>
                  <a:txBody>
                    <a:bodyPr/>
                    <a:lstStyle/>
                    <a:p>
                      <a:pPr algn="ctr" fontAlgn="ctr"/>
                      <a:r>
                        <a:rPr lang="en-US" sz="1000" b="0" i="0" u="none" strike="noStrike">
                          <a:solidFill>
                            <a:srgbClr val="000000"/>
                          </a:solidFill>
                          <a:effectLst/>
                          <a:latin typeface="Calibri"/>
                        </a:rPr>
                        <a:t>78</a:t>
                      </a:r>
                    </a:p>
                  </a:txBody>
                  <a:tcPr marL="8958" marR="8958" marT="8958" marB="0" anchor="ctr">
                    <a:lnL>
                      <a:noFill/>
                    </a:lnL>
                    <a:lnR>
                      <a:noFill/>
                    </a:lnR>
                    <a:lnT>
                      <a:noFill/>
                    </a:lnT>
                    <a:lnB>
                      <a:noFill/>
                    </a:lnB>
                    <a:solidFill>
                      <a:srgbClr val="FEEB84"/>
                    </a:solidFill>
                  </a:tcPr>
                </a:tc>
                <a:tc>
                  <a:txBody>
                    <a:bodyPr/>
                    <a:lstStyle/>
                    <a:p>
                      <a:pPr algn="ctr" fontAlgn="ctr"/>
                      <a:r>
                        <a:rPr lang="en-US" sz="1000" b="0" i="0" u="none" strike="noStrike">
                          <a:solidFill>
                            <a:srgbClr val="000000"/>
                          </a:solidFill>
                          <a:effectLst/>
                          <a:latin typeface="Calibri"/>
                        </a:rPr>
                        <a:t>66</a:t>
                      </a:r>
                    </a:p>
                  </a:txBody>
                  <a:tcPr marL="8958" marR="8958" marT="8958" marB="0" anchor="ctr">
                    <a:lnL>
                      <a:noFill/>
                    </a:lnL>
                    <a:lnR>
                      <a:noFill/>
                    </a:lnR>
                    <a:lnT>
                      <a:noFill/>
                    </a:lnT>
                    <a:lnB>
                      <a:noFill/>
                    </a:lnB>
                    <a:solidFill>
                      <a:srgbClr val="FEE081"/>
                    </a:solidFill>
                  </a:tcPr>
                </a:tc>
                <a:tc>
                  <a:txBody>
                    <a:bodyPr/>
                    <a:lstStyle/>
                    <a:p>
                      <a:pPr algn="ctr" fontAlgn="ctr"/>
                      <a:r>
                        <a:rPr lang="en-US" sz="1000" b="0" i="0" u="none" strike="noStrike">
                          <a:solidFill>
                            <a:srgbClr val="000000"/>
                          </a:solidFill>
                          <a:effectLst/>
                          <a:latin typeface="Calibri"/>
                        </a:rPr>
                        <a:t>68</a:t>
                      </a:r>
                    </a:p>
                  </a:txBody>
                  <a:tcPr marL="8958" marR="8958" marT="8958" marB="0" anchor="ctr">
                    <a:lnL>
                      <a:noFill/>
                    </a:lnL>
                    <a:lnR>
                      <a:noFill/>
                    </a:lnR>
                    <a:lnT>
                      <a:noFill/>
                    </a:lnT>
                    <a:lnB>
                      <a:noFill/>
                    </a:lnB>
                    <a:solidFill>
                      <a:srgbClr val="C0D981"/>
                    </a:solidFill>
                  </a:tcPr>
                </a:tc>
                <a:tc>
                  <a:txBody>
                    <a:bodyPr/>
                    <a:lstStyle/>
                    <a:p>
                      <a:pPr algn="ctr" fontAlgn="ctr"/>
                      <a:r>
                        <a:rPr lang="en-US" sz="1000" b="0" i="0" u="none" strike="noStrike">
                          <a:solidFill>
                            <a:srgbClr val="000000"/>
                          </a:solidFill>
                          <a:effectLst/>
                          <a:latin typeface="Calibri"/>
                        </a:rPr>
                        <a:t>74</a:t>
                      </a:r>
                    </a:p>
                  </a:txBody>
                  <a:tcPr marL="8958" marR="8958" marT="8958" marB="0" anchor="ctr">
                    <a:lnL>
                      <a:noFill/>
                    </a:lnL>
                    <a:lnR w="12700" cap="flat" cmpd="sng" algn="ctr">
                      <a:solidFill>
                        <a:srgbClr val="000000"/>
                      </a:solidFill>
                      <a:prstDash val="solid"/>
                      <a:round/>
                      <a:headEnd type="none" w="med" len="med"/>
                      <a:tailEnd type="none" w="med" len="med"/>
                    </a:lnR>
                    <a:lnT>
                      <a:noFill/>
                    </a:lnT>
                    <a:lnB>
                      <a:noFill/>
                    </a:lnB>
                    <a:solidFill>
                      <a:srgbClr val="E0E283"/>
                    </a:solidFill>
                  </a:tcPr>
                </a:tc>
              </a:tr>
              <a:tr h="179164">
                <a:tc>
                  <a:txBody>
                    <a:bodyPr/>
                    <a:lstStyle/>
                    <a:p>
                      <a:pPr algn="l" fontAlgn="b"/>
                      <a:r>
                        <a:rPr lang="en-US" sz="1000" b="0" i="0" u="none" strike="noStrike">
                          <a:solidFill>
                            <a:srgbClr val="000000"/>
                          </a:solidFill>
                          <a:effectLst/>
                          <a:latin typeface="Calibri"/>
                        </a:rPr>
                        <a:t>SiÅs</a:t>
                      </a:r>
                    </a:p>
                  </a:txBody>
                  <a:tcPr marL="8958" marR="8958" marT="8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Calibri"/>
                        </a:rPr>
                        <a:t>77</a:t>
                      </a:r>
                    </a:p>
                  </a:txBody>
                  <a:tcPr marL="8958" marR="8958" marT="8958" marB="0" anchor="ctr">
                    <a:lnL w="12700" cap="flat" cmpd="sng" algn="ctr">
                      <a:solidFill>
                        <a:srgbClr val="000000"/>
                      </a:solidFill>
                      <a:prstDash val="solid"/>
                      <a:round/>
                      <a:headEnd type="none" w="med" len="med"/>
                      <a:tailEnd type="none" w="med" len="med"/>
                    </a:lnL>
                    <a:lnR>
                      <a:noFill/>
                    </a:lnR>
                    <a:lnT>
                      <a:noFill/>
                    </a:lnT>
                    <a:lnB>
                      <a:noFill/>
                    </a:lnB>
                    <a:solidFill>
                      <a:srgbClr val="AAD380"/>
                    </a:solidFill>
                  </a:tcPr>
                </a:tc>
                <a:tc>
                  <a:txBody>
                    <a:bodyPr/>
                    <a:lstStyle/>
                    <a:p>
                      <a:pPr algn="ctr" fontAlgn="ctr"/>
                      <a:r>
                        <a:rPr lang="en-US" sz="1000" b="0" i="0" u="none" strike="noStrike">
                          <a:solidFill>
                            <a:srgbClr val="000000"/>
                          </a:solidFill>
                          <a:effectLst/>
                          <a:latin typeface="Calibri"/>
                        </a:rPr>
                        <a:t>80</a:t>
                      </a:r>
                    </a:p>
                  </a:txBody>
                  <a:tcPr marL="8958" marR="8958" marT="8958" marB="0" anchor="ctr">
                    <a:lnL>
                      <a:noFill/>
                    </a:lnL>
                    <a:lnR>
                      <a:noFill/>
                    </a:lnR>
                    <a:lnT>
                      <a:noFill/>
                    </a:lnT>
                    <a:lnB>
                      <a:noFill/>
                    </a:lnB>
                    <a:solidFill>
                      <a:srgbClr val="CDDD82"/>
                    </a:solidFill>
                  </a:tcPr>
                </a:tc>
                <a:tc>
                  <a:txBody>
                    <a:bodyPr/>
                    <a:lstStyle/>
                    <a:p>
                      <a:pPr algn="ctr" fontAlgn="ctr"/>
                      <a:r>
                        <a:rPr lang="en-US" sz="1000" b="0" i="0" u="none" strike="noStrike">
                          <a:solidFill>
                            <a:srgbClr val="000000"/>
                          </a:solidFill>
                          <a:effectLst/>
                          <a:latin typeface="Calibri"/>
                        </a:rPr>
                        <a:t>70</a:t>
                      </a:r>
                    </a:p>
                  </a:txBody>
                  <a:tcPr marL="8958" marR="8958" marT="8958" marB="0" anchor="ctr">
                    <a:lnL>
                      <a:noFill/>
                    </a:lnL>
                    <a:lnR>
                      <a:noFill/>
                    </a:lnR>
                    <a:lnT>
                      <a:noFill/>
                    </a:lnT>
                    <a:lnB>
                      <a:noFill/>
                    </a:lnB>
                    <a:solidFill>
                      <a:srgbClr val="6CC17C"/>
                    </a:solidFill>
                  </a:tcPr>
                </a:tc>
                <a:tc>
                  <a:txBody>
                    <a:bodyPr/>
                    <a:lstStyle/>
                    <a:p>
                      <a:pPr algn="ctr" fontAlgn="ctr"/>
                      <a:r>
                        <a:rPr lang="en-US" sz="1000" b="0" i="0" u="none" strike="noStrike">
                          <a:solidFill>
                            <a:srgbClr val="000000"/>
                          </a:solidFill>
                          <a:effectLst/>
                          <a:latin typeface="Calibri"/>
                        </a:rPr>
                        <a:t>67</a:t>
                      </a:r>
                    </a:p>
                  </a:txBody>
                  <a:tcPr marL="8958" marR="8958" marT="8958" marB="0" anchor="ctr">
                    <a:lnL>
                      <a:noFill/>
                    </a:lnL>
                    <a:lnR>
                      <a:noFill/>
                    </a:lnR>
                    <a:lnT>
                      <a:noFill/>
                    </a:lnT>
                    <a:lnB>
                      <a:noFill/>
                    </a:lnB>
                    <a:solidFill>
                      <a:srgbClr val="E3E383"/>
                    </a:solidFill>
                  </a:tcPr>
                </a:tc>
                <a:tc>
                  <a:txBody>
                    <a:bodyPr/>
                    <a:lstStyle/>
                    <a:p>
                      <a:pPr algn="ctr" fontAlgn="ctr"/>
                      <a:r>
                        <a:rPr lang="en-US" sz="1000" b="0" i="0" u="none" strike="noStrike">
                          <a:solidFill>
                            <a:srgbClr val="000000"/>
                          </a:solidFill>
                          <a:effectLst/>
                          <a:latin typeface="Calibri"/>
                        </a:rPr>
                        <a:t>74</a:t>
                      </a:r>
                    </a:p>
                  </a:txBody>
                  <a:tcPr marL="8958" marR="8958" marT="8958" marB="0" anchor="ctr">
                    <a:lnL>
                      <a:noFill/>
                    </a:lnL>
                    <a:lnR w="12700" cap="flat" cmpd="sng" algn="ctr">
                      <a:solidFill>
                        <a:srgbClr val="000000"/>
                      </a:solidFill>
                      <a:prstDash val="solid"/>
                      <a:round/>
                      <a:headEnd type="none" w="med" len="med"/>
                      <a:tailEnd type="none" w="med" len="med"/>
                    </a:lnR>
                    <a:lnT>
                      <a:noFill/>
                    </a:lnT>
                    <a:lnB>
                      <a:noFill/>
                    </a:lnB>
                    <a:solidFill>
                      <a:srgbClr val="C2DA81"/>
                    </a:solidFill>
                  </a:tcPr>
                </a:tc>
              </a:tr>
              <a:tr h="179164">
                <a:tc>
                  <a:txBody>
                    <a:bodyPr/>
                    <a:lstStyle/>
                    <a:p>
                      <a:pPr algn="l" fontAlgn="b"/>
                      <a:r>
                        <a:rPr lang="en-US" sz="1000" b="0" i="0" u="none" strike="noStrike">
                          <a:solidFill>
                            <a:srgbClr val="000000"/>
                          </a:solidFill>
                          <a:effectLst/>
                          <a:latin typeface="Calibri"/>
                        </a:rPr>
                        <a:t>SiNoT</a:t>
                      </a:r>
                    </a:p>
                  </a:txBody>
                  <a:tcPr marL="8958" marR="8958" marT="8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Calibri"/>
                        </a:rPr>
                        <a:t>74</a:t>
                      </a:r>
                    </a:p>
                  </a:txBody>
                  <a:tcPr marL="8958" marR="8958" marT="8958" marB="0" anchor="ctr">
                    <a:lnL w="12700" cap="flat" cmpd="sng" algn="ctr">
                      <a:solidFill>
                        <a:srgbClr val="000000"/>
                      </a:solidFill>
                      <a:prstDash val="solid"/>
                      <a:round/>
                      <a:headEnd type="none" w="med" len="med"/>
                      <a:tailEnd type="none" w="med" len="med"/>
                    </a:lnL>
                    <a:lnR>
                      <a:noFill/>
                    </a:lnR>
                    <a:lnT>
                      <a:noFill/>
                    </a:lnT>
                    <a:lnB>
                      <a:noFill/>
                    </a:lnB>
                    <a:solidFill>
                      <a:srgbClr val="FEE683"/>
                    </a:solidFill>
                  </a:tcPr>
                </a:tc>
                <a:tc>
                  <a:txBody>
                    <a:bodyPr/>
                    <a:lstStyle/>
                    <a:p>
                      <a:pPr algn="ctr" fontAlgn="ctr"/>
                      <a:r>
                        <a:rPr lang="en-US" sz="1000" b="0" i="0" u="none" strike="noStrike">
                          <a:solidFill>
                            <a:srgbClr val="000000"/>
                          </a:solidFill>
                          <a:effectLst/>
                          <a:latin typeface="Calibri"/>
                        </a:rPr>
                        <a:t>76</a:t>
                      </a:r>
                    </a:p>
                  </a:txBody>
                  <a:tcPr marL="8958" marR="8958" marT="8958" marB="0" anchor="ctr">
                    <a:lnL>
                      <a:noFill/>
                    </a:lnL>
                    <a:lnR>
                      <a:noFill/>
                    </a:lnR>
                    <a:lnT>
                      <a:noFill/>
                    </a:lnT>
                    <a:lnB>
                      <a:noFill/>
                    </a:lnB>
                    <a:solidFill>
                      <a:srgbClr val="FDCC7E"/>
                    </a:solidFill>
                  </a:tcPr>
                </a:tc>
                <a:tc>
                  <a:txBody>
                    <a:bodyPr/>
                    <a:lstStyle/>
                    <a:p>
                      <a:pPr algn="ctr" fontAlgn="ctr"/>
                      <a:r>
                        <a:rPr lang="en-US" sz="1000" b="0" i="0" u="none" strike="noStrike">
                          <a:solidFill>
                            <a:srgbClr val="000000"/>
                          </a:solidFill>
                          <a:effectLst/>
                          <a:latin typeface="Calibri"/>
                        </a:rPr>
                        <a:t>69</a:t>
                      </a:r>
                    </a:p>
                  </a:txBody>
                  <a:tcPr marL="8958" marR="8958" marT="8958" marB="0" anchor="ctr">
                    <a:lnL>
                      <a:noFill/>
                    </a:lnL>
                    <a:lnR>
                      <a:noFill/>
                    </a:lnR>
                    <a:lnT>
                      <a:noFill/>
                    </a:lnT>
                    <a:lnB>
                      <a:noFill/>
                    </a:lnB>
                    <a:solidFill>
                      <a:srgbClr val="A2D17F"/>
                    </a:solidFill>
                  </a:tcPr>
                </a:tc>
                <a:tc>
                  <a:txBody>
                    <a:bodyPr/>
                    <a:lstStyle/>
                    <a:p>
                      <a:pPr algn="ctr" fontAlgn="ctr"/>
                      <a:r>
                        <a:rPr lang="en-US" sz="1000" b="0" i="0" u="none" strike="noStrike">
                          <a:solidFill>
                            <a:srgbClr val="000000"/>
                          </a:solidFill>
                          <a:effectLst/>
                          <a:latin typeface="Calibri"/>
                        </a:rPr>
                        <a:t>70</a:t>
                      </a:r>
                    </a:p>
                  </a:txBody>
                  <a:tcPr marL="8958" marR="8958" marT="8958" marB="0" anchor="ctr">
                    <a:lnL>
                      <a:noFill/>
                    </a:lnL>
                    <a:lnR>
                      <a:noFill/>
                    </a:lnR>
                    <a:lnT>
                      <a:noFill/>
                    </a:lnT>
                    <a:lnB>
                      <a:noFill/>
                    </a:lnB>
                    <a:solidFill>
                      <a:srgbClr val="63BE7B"/>
                    </a:solidFill>
                  </a:tcPr>
                </a:tc>
                <a:tc>
                  <a:txBody>
                    <a:bodyPr/>
                    <a:lstStyle/>
                    <a:p>
                      <a:pPr algn="ctr" fontAlgn="ctr"/>
                      <a:r>
                        <a:rPr lang="en-US" sz="1000" b="0" i="0" u="none" strike="noStrike">
                          <a:solidFill>
                            <a:srgbClr val="000000"/>
                          </a:solidFill>
                          <a:effectLst/>
                          <a:latin typeface="Calibri"/>
                        </a:rPr>
                        <a:t>72</a:t>
                      </a:r>
                    </a:p>
                  </a:txBody>
                  <a:tcPr marL="8958" marR="8958" marT="8958" marB="0" anchor="ctr">
                    <a:lnL>
                      <a:noFill/>
                    </a:lnL>
                    <a:lnR w="12700" cap="flat" cmpd="sng" algn="ctr">
                      <a:solidFill>
                        <a:srgbClr val="000000"/>
                      </a:solidFill>
                      <a:prstDash val="solid"/>
                      <a:round/>
                      <a:headEnd type="none" w="med" len="med"/>
                      <a:tailEnd type="none" w="med" len="med"/>
                    </a:lnR>
                    <a:lnT>
                      <a:noFill/>
                    </a:lnT>
                    <a:lnB>
                      <a:noFill/>
                    </a:lnB>
                    <a:solidFill>
                      <a:srgbClr val="FDD680"/>
                    </a:solidFill>
                  </a:tcPr>
                </a:tc>
              </a:tr>
              <a:tr h="179164">
                <a:tc>
                  <a:txBody>
                    <a:bodyPr/>
                    <a:lstStyle/>
                    <a:p>
                      <a:pPr algn="l" fontAlgn="b"/>
                      <a:r>
                        <a:rPr lang="en-US" sz="1000" b="0" i="0" u="none" strike="noStrike">
                          <a:solidFill>
                            <a:srgbClr val="000000"/>
                          </a:solidFill>
                          <a:effectLst/>
                          <a:latin typeface="Calibri"/>
                        </a:rPr>
                        <a:t>SISOF</a:t>
                      </a:r>
                    </a:p>
                  </a:txBody>
                  <a:tcPr marL="8958" marR="8958" marT="8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Calibri"/>
                        </a:rPr>
                        <a:t>75</a:t>
                      </a:r>
                    </a:p>
                  </a:txBody>
                  <a:tcPr marL="8958" marR="8958" marT="8958" marB="0" anchor="ctr">
                    <a:lnL w="12700" cap="flat" cmpd="sng" algn="ctr">
                      <a:solidFill>
                        <a:srgbClr val="000000"/>
                      </a:solidFill>
                      <a:prstDash val="solid"/>
                      <a:round/>
                      <a:headEnd type="none" w="med" len="med"/>
                      <a:tailEnd type="none" w="med" len="med"/>
                    </a:lnL>
                    <a:lnR>
                      <a:noFill/>
                    </a:lnR>
                    <a:lnT>
                      <a:noFill/>
                    </a:lnT>
                    <a:lnB>
                      <a:noFill/>
                    </a:lnB>
                    <a:solidFill>
                      <a:srgbClr val="F3E884"/>
                    </a:solidFill>
                  </a:tcPr>
                </a:tc>
                <a:tc>
                  <a:txBody>
                    <a:bodyPr/>
                    <a:lstStyle/>
                    <a:p>
                      <a:pPr algn="ctr" fontAlgn="ctr"/>
                      <a:r>
                        <a:rPr lang="en-US" sz="1000" b="0" i="0" u="none" strike="noStrike">
                          <a:solidFill>
                            <a:srgbClr val="000000"/>
                          </a:solidFill>
                          <a:effectLst/>
                          <a:latin typeface="Calibri"/>
                        </a:rPr>
                        <a:t>79</a:t>
                      </a:r>
                    </a:p>
                  </a:txBody>
                  <a:tcPr marL="8958" marR="8958" marT="8958" marB="0" anchor="ctr">
                    <a:lnL>
                      <a:noFill/>
                    </a:lnL>
                    <a:lnR>
                      <a:noFill/>
                    </a:lnR>
                    <a:lnT>
                      <a:noFill/>
                    </a:lnT>
                    <a:lnB>
                      <a:noFill/>
                    </a:lnB>
                    <a:solidFill>
                      <a:srgbClr val="D8E082"/>
                    </a:solidFill>
                  </a:tcPr>
                </a:tc>
                <a:tc>
                  <a:txBody>
                    <a:bodyPr/>
                    <a:lstStyle/>
                    <a:p>
                      <a:pPr algn="ctr" fontAlgn="ctr"/>
                      <a:r>
                        <a:rPr lang="en-US" sz="1000" b="0" i="0" u="none" strike="noStrike">
                          <a:solidFill>
                            <a:srgbClr val="000000"/>
                          </a:solidFill>
                          <a:effectLst/>
                          <a:latin typeface="Calibri"/>
                        </a:rPr>
                        <a:t>70</a:t>
                      </a:r>
                    </a:p>
                  </a:txBody>
                  <a:tcPr marL="8958" marR="8958" marT="8958" marB="0" anchor="ctr">
                    <a:lnL>
                      <a:noFill/>
                    </a:lnL>
                    <a:lnR>
                      <a:noFill/>
                    </a:lnR>
                    <a:lnT>
                      <a:noFill/>
                    </a:lnT>
                    <a:lnB>
                      <a:noFill/>
                    </a:lnB>
                    <a:solidFill>
                      <a:srgbClr val="63BE7B"/>
                    </a:solidFill>
                  </a:tcPr>
                </a:tc>
                <a:tc>
                  <a:txBody>
                    <a:bodyPr/>
                    <a:lstStyle/>
                    <a:p>
                      <a:pPr algn="ctr" fontAlgn="ctr"/>
                      <a:r>
                        <a:rPr lang="en-US" sz="1000" b="0" i="0" u="none" strike="noStrike">
                          <a:solidFill>
                            <a:srgbClr val="000000"/>
                          </a:solidFill>
                          <a:effectLst/>
                          <a:latin typeface="Calibri"/>
                        </a:rPr>
                        <a:t>69</a:t>
                      </a:r>
                    </a:p>
                  </a:txBody>
                  <a:tcPr marL="8958" marR="8958" marT="8958" marB="0" anchor="ctr">
                    <a:lnL>
                      <a:noFill/>
                    </a:lnL>
                    <a:lnR>
                      <a:noFill/>
                    </a:lnR>
                    <a:lnT>
                      <a:noFill/>
                    </a:lnT>
                    <a:lnB>
                      <a:noFill/>
                    </a:lnB>
                    <a:solidFill>
                      <a:srgbClr val="81C77D"/>
                    </a:solidFill>
                  </a:tcPr>
                </a:tc>
                <a:tc>
                  <a:txBody>
                    <a:bodyPr/>
                    <a:lstStyle/>
                    <a:p>
                      <a:pPr algn="ctr" fontAlgn="ctr"/>
                      <a:r>
                        <a:rPr lang="en-US" sz="1000" b="0" i="0" u="none" strike="noStrike">
                          <a:solidFill>
                            <a:srgbClr val="000000"/>
                          </a:solidFill>
                          <a:effectLst/>
                          <a:latin typeface="Calibri"/>
                        </a:rPr>
                        <a:t>75</a:t>
                      </a:r>
                    </a:p>
                  </a:txBody>
                  <a:tcPr marL="8958" marR="8958" marT="8958" marB="0" anchor="ctr">
                    <a:lnL>
                      <a:noFill/>
                    </a:lnL>
                    <a:lnR w="12700" cap="flat" cmpd="sng" algn="ctr">
                      <a:solidFill>
                        <a:srgbClr val="000000"/>
                      </a:solidFill>
                      <a:prstDash val="solid"/>
                      <a:round/>
                      <a:headEnd type="none" w="med" len="med"/>
                      <a:tailEnd type="none" w="med" len="med"/>
                    </a:lnR>
                    <a:lnT>
                      <a:noFill/>
                    </a:lnT>
                    <a:lnB>
                      <a:noFill/>
                    </a:lnB>
                    <a:solidFill>
                      <a:srgbClr val="80C77D"/>
                    </a:solidFill>
                  </a:tcPr>
                </a:tc>
              </a:tr>
              <a:tr h="179164">
                <a:tc>
                  <a:txBody>
                    <a:bodyPr/>
                    <a:lstStyle/>
                    <a:p>
                      <a:pPr algn="l" fontAlgn="b"/>
                      <a:r>
                        <a:rPr lang="en-US" sz="1000" b="0" i="0" u="none" strike="noStrike">
                          <a:solidFill>
                            <a:srgbClr val="000000"/>
                          </a:solidFill>
                          <a:effectLst/>
                          <a:latin typeface="Calibri"/>
                        </a:rPr>
                        <a:t>SiH</a:t>
                      </a:r>
                    </a:p>
                  </a:txBody>
                  <a:tcPr marL="8958" marR="8958" marT="8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Calibri"/>
                        </a:rPr>
                        <a:t>67</a:t>
                      </a:r>
                    </a:p>
                  </a:txBody>
                  <a:tcPr marL="8958" marR="8958" marT="8958" marB="0" anchor="ctr">
                    <a:lnL w="12700" cap="flat" cmpd="sng" algn="ctr">
                      <a:solidFill>
                        <a:srgbClr val="000000"/>
                      </a:solidFill>
                      <a:prstDash val="solid"/>
                      <a:round/>
                      <a:headEnd type="none" w="med" len="med"/>
                      <a:tailEnd type="none" w="med" len="med"/>
                    </a:lnL>
                    <a:lnR>
                      <a:noFill/>
                    </a:lnR>
                    <a:lnT>
                      <a:noFill/>
                    </a:lnT>
                    <a:lnB>
                      <a:noFill/>
                    </a:lnB>
                    <a:solidFill>
                      <a:srgbClr val="F9806F"/>
                    </a:solidFill>
                  </a:tcPr>
                </a:tc>
                <a:tc>
                  <a:txBody>
                    <a:bodyPr/>
                    <a:lstStyle/>
                    <a:p>
                      <a:pPr algn="ctr" fontAlgn="ctr"/>
                      <a:r>
                        <a:rPr lang="en-US" sz="1000" b="0" i="0" u="none" strike="noStrike">
                          <a:solidFill>
                            <a:srgbClr val="000000"/>
                          </a:solidFill>
                          <a:effectLst/>
                          <a:latin typeface="Calibri"/>
                        </a:rPr>
                        <a:t>71</a:t>
                      </a:r>
                    </a:p>
                  </a:txBody>
                  <a:tcPr marL="8958" marR="8958" marT="8958" marB="0" anchor="ctr">
                    <a:lnL>
                      <a:noFill/>
                    </a:lnL>
                    <a:lnR>
                      <a:noFill/>
                    </a:lnR>
                    <a:lnT>
                      <a:noFill/>
                    </a:lnT>
                    <a:lnB>
                      <a:noFill/>
                    </a:lnB>
                    <a:solidFill>
                      <a:srgbClr val="F87B6E"/>
                    </a:solidFill>
                  </a:tcPr>
                </a:tc>
                <a:tc>
                  <a:txBody>
                    <a:bodyPr/>
                    <a:lstStyle/>
                    <a:p>
                      <a:pPr algn="ctr" fontAlgn="ctr"/>
                      <a:r>
                        <a:rPr lang="en-US" sz="1000" b="0" i="0" u="none" strike="noStrike">
                          <a:solidFill>
                            <a:srgbClr val="000000"/>
                          </a:solidFill>
                          <a:effectLst/>
                          <a:latin typeface="Calibri"/>
                        </a:rPr>
                        <a:t>65</a:t>
                      </a:r>
                    </a:p>
                  </a:txBody>
                  <a:tcPr marL="8958" marR="8958" marT="8958" marB="0" anchor="ctr">
                    <a:lnL>
                      <a:noFill/>
                    </a:lnL>
                    <a:lnR>
                      <a:noFill/>
                    </a:lnR>
                    <a:lnT>
                      <a:noFill/>
                    </a:lnT>
                    <a:lnB>
                      <a:noFill/>
                    </a:lnB>
                    <a:solidFill>
                      <a:srgbClr val="FDD37F"/>
                    </a:solidFill>
                  </a:tcPr>
                </a:tc>
                <a:tc>
                  <a:txBody>
                    <a:bodyPr/>
                    <a:lstStyle/>
                    <a:p>
                      <a:pPr algn="ctr" fontAlgn="ctr"/>
                      <a:r>
                        <a:rPr lang="en-US" sz="1000" b="0" i="0" u="none" strike="noStrike">
                          <a:solidFill>
                            <a:srgbClr val="000000"/>
                          </a:solidFill>
                          <a:effectLst/>
                          <a:latin typeface="Calibri"/>
                        </a:rPr>
                        <a:t>64</a:t>
                      </a:r>
                    </a:p>
                  </a:txBody>
                  <a:tcPr marL="8958" marR="8958" marT="8958" marB="0" anchor="ctr">
                    <a:lnL>
                      <a:noFill/>
                    </a:lnL>
                    <a:lnR>
                      <a:noFill/>
                    </a:lnR>
                    <a:lnT>
                      <a:noFill/>
                    </a:lnT>
                    <a:lnB>
                      <a:noFill/>
                    </a:lnB>
                    <a:solidFill>
                      <a:srgbClr val="FCB479"/>
                    </a:solidFill>
                  </a:tcPr>
                </a:tc>
                <a:tc>
                  <a:txBody>
                    <a:bodyPr/>
                    <a:lstStyle/>
                    <a:p>
                      <a:pPr algn="ctr" fontAlgn="ctr"/>
                      <a:r>
                        <a:rPr lang="en-US" sz="1000" b="0" i="0" u="none" strike="noStrike">
                          <a:solidFill>
                            <a:srgbClr val="000000"/>
                          </a:solidFill>
                          <a:effectLst/>
                          <a:latin typeface="Calibri"/>
                        </a:rPr>
                        <a:t>68</a:t>
                      </a:r>
                    </a:p>
                  </a:txBody>
                  <a:tcPr marL="8958" marR="8958" marT="8958" marB="0" anchor="ctr">
                    <a:lnL>
                      <a:noFill/>
                    </a:lnL>
                    <a:lnR w="12700" cap="flat" cmpd="sng" algn="ctr">
                      <a:solidFill>
                        <a:srgbClr val="000000"/>
                      </a:solidFill>
                      <a:prstDash val="solid"/>
                      <a:round/>
                      <a:headEnd type="none" w="med" len="med"/>
                      <a:tailEnd type="none" w="med" len="med"/>
                    </a:lnR>
                    <a:lnT>
                      <a:noFill/>
                    </a:lnT>
                    <a:lnB>
                      <a:noFill/>
                    </a:lnB>
                    <a:solidFill>
                      <a:srgbClr val="FA9C74"/>
                    </a:solidFill>
                  </a:tcPr>
                </a:tc>
              </a:tr>
              <a:tr h="179164">
                <a:tc>
                  <a:txBody>
                    <a:bodyPr/>
                    <a:lstStyle/>
                    <a:p>
                      <a:pPr algn="l" fontAlgn="b"/>
                      <a:r>
                        <a:rPr lang="en-US" sz="1000" b="0" i="0" u="none" strike="noStrike">
                          <a:solidFill>
                            <a:srgbClr val="000000"/>
                          </a:solidFill>
                          <a:effectLst/>
                          <a:latin typeface="Calibri"/>
                        </a:rPr>
                        <a:t>SSH</a:t>
                      </a:r>
                    </a:p>
                  </a:txBody>
                  <a:tcPr marL="8958" marR="8958" marT="8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Calibri"/>
                        </a:rPr>
                        <a:t>69</a:t>
                      </a:r>
                    </a:p>
                  </a:txBody>
                  <a:tcPr marL="8958" marR="8958" marT="8958" marB="0" anchor="ctr">
                    <a:lnL w="12700" cap="flat" cmpd="sng" algn="ctr">
                      <a:solidFill>
                        <a:srgbClr val="000000"/>
                      </a:solidFill>
                      <a:prstDash val="solid"/>
                      <a:round/>
                      <a:headEnd type="none" w="med" len="med"/>
                      <a:tailEnd type="none" w="med" len="med"/>
                    </a:lnL>
                    <a:lnR>
                      <a:noFill/>
                    </a:lnR>
                    <a:lnT>
                      <a:noFill/>
                    </a:lnT>
                    <a:lnB>
                      <a:noFill/>
                    </a:lnB>
                    <a:solidFill>
                      <a:srgbClr val="FAA075"/>
                    </a:solidFill>
                  </a:tcPr>
                </a:tc>
                <a:tc>
                  <a:txBody>
                    <a:bodyPr/>
                    <a:lstStyle/>
                    <a:p>
                      <a:pPr algn="ctr" fontAlgn="ctr"/>
                      <a:r>
                        <a:rPr lang="en-US" sz="1000" b="0" i="0" u="none" strike="noStrike">
                          <a:solidFill>
                            <a:srgbClr val="000000"/>
                          </a:solidFill>
                          <a:effectLst/>
                          <a:latin typeface="Calibri"/>
                        </a:rPr>
                        <a:t>73</a:t>
                      </a:r>
                    </a:p>
                  </a:txBody>
                  <a:tcPr marL="8958" marR="8958" marT="8958" marB="0" anchor="ctr">
                    <a:lnL>
                      <a:noFill/>
                    </a:lnL>
                    <a:lnR>
                      <a:noFill/>
                    </a:lnR>
                    <a:lnT>
                      <a:noFill/>
                    </a:lnT>
                    <a:lnB>
                      <a:noFill/>
                    </a:lnB>
                    <a:solidFill>
                      <a:srgbClr val="FA9172"/>
                    </a:solidFill>
                  </a:tcPr>
                </a:tc>
                <a:tc>
                  <a:txBody>
                    <a:bodyPr/>
                    <a:lstStyle/>
                    <a:p>
                      <a:pPr algn="ctr" fontAlgn="ctr"/>
                      <a:r>
                        <a:rPr lang="en-US" sz="1000" b="0" i="0" u="none" strike="noStrike">
                          <a:solidFill>
                            <a:srgbClr val="000000"/>
                          </a:solidFill>
                          <a:effectLst/>
                          <a:latin typeface="Calibri"/>
                        </a:rPr>
                        <a:t>67</a:t>
                      </a:r>
                    </a:p>
                  </a:txBody>
                  <a:tcPr marL="8958" marR="8958" marT="8958" marB="0" anchor="ctr">
                    <a:lnL>
                      <a:noFill/>
                    </a:lnL>
                    <a:lnR>
                      <a:noFill/>
                    </a:lnR>
                    <a:lnT>
                      <a:noFill/>
                    </a:lnT>
                    <a:lnB>
                      <a:noFill/>
                    </a:lnB>
                    <a:solidFill>
                      <a:srgbClr val="E2E383"/>
                    </a:solidFill>
                  </a:tcPr>
                </a:tc>
                <a:tc>
                  <a:txBody>
                    <a:bodyPr/>
                    <a:lstStyle/>
                    <a:p>
                      <a:pPr algn="ctr" fontAlgn="ctr"/>
                      <a:r>
                        <a:rPr lang="en-US" sz="1000" b="0" i="0" u="none" strike="noStrike">
                          <a:solidFill>
                            <a:srgbClr val="000000"/>
                          </a:solidFill>
                          <a:effectLst/>
                          <a:latin typeface="Calibri"/>
                        </a:rPr>
                        <a:t>67</a:t>
                      </a:r>
                    </a:p>
                  </a:txBody>
                  <a:tcPr marL="8958" marR="8958" marT="8958" marB="0" anchor="ctr">
                    <a:lnL>
                      <a:noFill/>
                    </a:lnL>
                    <a:lnR>
                      <a:noFill/>
                    </a:lnR>
                    <a:lnT>
                      <a:noFill/>
                    </a:lnT>
                    <a:lnB>
                      <a:noFill/>
                    </a:lnB>
                    <a:solidFill>
                      <a:srgbClr val="EEE683"/>
                    </a:solidFill>
                  </a:tcPr>
                </a:tc>
                <a:tc>
                  <a:txBody>
                    <a:bodyPr/>
                    <a:lstStyle/>
                    <a:p>
                      <a:pPr algn="ctr" fontAlgn="ctr"/>
                      <a:r>
                        <a:rPr lang="en-US" sz="1000" b="0" i="0" u="none" strike="noStrike">
                          <a:solidFill>
                            <a:srgbClr val="000000"/>
                          </a:solidFill>
                          <a:effectLst/>
                          <a:latin typeface="Calibri"/>
                        </a:rPr>
                        <a:t>70</a:t>
                      </a:r>
                    </a:p>
                  </a:txBody>
                  <a:tcPr marL="8958" marR="8958" marT="8958" marB="0" anchor="ctr">
                    <a:lnL>
                      <a:noFill/>
                    </a:lnL>
                    <a:lnR w="12700" cap="flat" cmpd="sng" algn="ctr">
                      <a:solidFill>
                        <a:srgbClr val="000000"/>
                      </a:solidFill>
                      <a:prstDash val="solid"/>
                      <a:round/>
                      <a:headEnd type="none" w="med" len="med"/>
                      <a:tailEnd type="none" w="med" len="med"/>
                    </a:lnR>
                    <a:lnT>
                      <a:noFill/>
                    </a:lnT>
                    <a:lnB>
                      <a:noFill/>
                    </a:lnB>
                    <a:solidFill>
                      <a:srgbClr val="FCB87A"/>
                    </a:solidFill>
                  </a:tcPr>
                </a:tc>
              </a:tr>
              <a:tr h="179164">
                <a:tc>
                  <a:txBody>
                    <a:bodyPr/>
                    <a:lstStyle/>
                    <a:p>
                      <a:pPr algn="l" fontAlgn="b"/>
                      <a:r>
                        <a:rPr lang="en-US" sz="1000" b="0" i="0" u="none" strike="noStrike">
                          <a:solidFill>
                            <a:srgbClr val="000000"/>
                          </a:solidFill>
                          <a:effectLst/>
                          <a:latin typeface="Calibri"/>
                        </a:rPr>
                        <a:t>SiHa</a:t>
                      </a:r>
                    </a:p>
                  </a:txBody>
                  <a:tcPr marL="8958" marR="8958" marT="8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Calibri"/>
                        </a:rPr>
                        <a:t>65</a:t>
                      </a:r>
                    </a:p>
                  </a:txBody>
                  <a:tcPr marL="8958" marR="8958" marT="8958" marB="0" anchor="ctr">
                    <a:lnL w="12700" cap="flat" cmpd="sng" algn="ctr">
                      <a:solidFill>
                        <a:srgbClr val="000000"/>
                      </a:solidFill>
                      <a:prstDash val="solid"/>
                      <a:round/>
                      <a:headEnd type="none" w="med" len="med"/>
                      <a:tailEnd type="none" w="med" len="med"/>
                    </a:lnL>
                    <a:lnR>
                      <a:noFill/>
                    </a:lnR>
                    <a:lnT>
                      <a:noFill/>
                    </a:lnT>
                    <a:lnB>
                      <a:noFill/>
                    </a:lnB>
                    <a:solidFill>
                      <a:srgbClr val="F86B6B"/>
                    </a:solidFill>
                  </a:tcPr>
                </a:tc>
                <a:tc>
                  <a:txBody>
                    <a:bodyPr/>
                    <a:lstStyle/>
                    <a:p>
                      <a:pPr algn="ctr" fontAlgn="ctr"/>
                      <a:r>
                        <a:rPr lang="en-US" sz="1000" b="0" i="0" u="none" strike="noStrike">
                          <a:solidFill>
                            <a:srgbClr val="000000"/>
                          </a:solidFill>
                          <a:effectLst/>
                          <a:latin typeface="Calibri"/>
                        </a:rPr>
                        <a:t>70</a:t>
                      </a:r>
                    </a:p>
                  </a:txBody>
                  <a:tcPr marL="8958" marR="8958" marT="8958" marB="0" anchor="ctr">
                    <a:lnL>
                      <a:noFill/>
                    </a:lnL>
                    <a:lnR>
                      <a:noFill/>
                    </a:lnR>
                    <a:lnT>
                      <a:noFill/>
                    </a:lnT>
                    <a:lnB>
                      <a:noFill/>
                    </a:lnB>
                    <a:solidFill>
                      <a:srgbClr val="F8696B"/>
                    </a:solidFill>
                  </a:tcPr>
                </a:tc>
                <a:tc>
                  <a:txBody>
                    <a:bodyPr/>
                    <a:lstStyle/>
                    <a:p>
                      <a:pPr algn="ctr" fontAlgn="ctr"/>
                      <a:r>
                        <a:rPr lang="en-US" sz="1000" b="0" i="0" u="none" strike="noStrike">
                          <a:solidFill>
                            <a:srgbClr val="000000"/>
                          </a:solidFill>
                          <a:effectLst/>
                          <a:latin typeface="Calibri"/>
                        </a:rPr>
                        <a:t>65</a:t>
                      </a:r>
                    </a:p>
                  </a:txBody>
                  <a:tcPr marL="8958" marR="8958" marT="8958" marB="0" anchor="ctr">
                    <a:lnL>
                      <a:noFill/>
                    </a:lnL>
                    <a:lnR>
                      <a:noFill/>
                    </a:lnR>
                    <a:lnT>
                      <a:noFill/>
                    </a:lnT>
                    <a:lnB>
                      <a:noFill/>
                    </a:lnB>
                    <a:solidFill>
                      <a:srgbClr val="FEDA80"/>
                    </a:solidFill>
                  </a:tcPr>
                </a:tc>
                <a:tc>
                  <a:txBody>
                    <a:bodyPr/>
                    <a:lstStyle/>
                    <a:p>
                      <a:pPr algn="ctr" fontAlgn="ctr"/>
                      <a:r>
                        <a:rPr lang="en-US" sz="1000" b="0" i="0" u="none" strike="noStrike">
                          <a:solidFill>
                            <a:srgbClr val="000000"/>
                          </a:solidFill>
                          <a:effectLst/>
                          <a:latin typeface="Calibri"/>
                        </a:rPr>
                        <a:t>64</a:t>
                      </a:r>
                    </a:p>
                  </a:txBody>
                  <a:tcPr marL="8958" marR="8958" marT="8958" marB="0" anchor="ctr">
                    <a:lnL>
                      <a:noFill/>
                    </a:lnL>
                    <a:lnR>
                      <a:noFill/>
                    </a:lnR>
                    <a:lnT>
                      <a:noFill/>
                    </a:lnT>
                    <a:lnB>
                      <a:noFill/>
                    </a:lnB>
                    <a:solidFill>
                      <a:srgbClr val="FCB579"/>
                    </a:solidFill>
                  </a:tcPr>
                </a:tc>
                <a:tc>
                  <a:txBody>
                    <a:bodyPr/>
                    <a:lstStyle/>
                    <a:p>
                      <a:pPr algn="ctr" fontAlgn="ctr"/>
                      <a:r>
                        <a:rPr lang="en-US" sz="1000" b="0" i="0" u="none" strike="noStrike">
                          <a:solidFill>
                            <a:srgbClr val="000000"/>
                          </a:solidFill>
                          <a:effectLst/>
                          <a:latin typeface="Calibri"/>
                        </a:rPr>
                        <a:t>65</a:t>
                      </a:r>
                    </a:p>
                  </a:txBody>
                  <a:tcPr marL="8958" marR="8958" marT="8958" marB="0" anchor="ctr">
                    <a:lnL>
                      <a:noFill/>
                    </a:lnL>
                    <a:lnR w="12700" cap="flat" cmpd="sng" algn="ctr">
                      <a:solidFill>
                        <a:srgbClr val="000000"/>
                      </a:solidFill>
                      <a:prstDash val="solid"/>
                      <a:round/>
                      <a:headEnd type="none" w="med" len="med"/>
                      <a:tailEnd type="none" w="med" len="med"/>
                    </a:lnR>
                    <a:lnT>
                      <a:noFill/>
                    </a:lnT>
                    <a:lnB>
                      <a:noFill/>
                    </a:lnB>
                    <a:solidFill>
                      <a:srgbClr val="F86B6B"/>
                    </a:solidFill>
                  </a:tcPr>
                </a:tc>
              </a:tr>
              <a:tr h="179164">
                <a:tc>
                  <a:txBody>
                    <a:bodyPr/>
                    <a:lstStyle/>
                    <a:p>
                      <a:pPr algn="l" fontAlgn="b"/>
                      <a:r>
                        <a:rPr lang="en-US" sz="1000" b="0" i="0" u="none" strike="noStrike">
                          <a:solidFill>
                            <a:srgbClr val="000000"/>
                          </a:solidFill>
                          <a:effectLst/>
                          <a:latin typeface="Calibri"/>
                        </a:rPr>
                        <a:t>UiO</a:t>
                      </a:r>
                    </a:p>
                  </a:txBody>
                  <a:tcPr marL="8958" marR="8958" marT="8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Calibri"/>
                        </a:rPr>
                        <a:t>69</a:t>
                      </a:r>
                    </a:p>
                  </a:txBody>
                  <a:tcPr marL="8958" marR="8958" marT="8958" marB="0" anchor="ctr">
                    <a:lnL w="12700" cap="flat" cmpd="sng" algn="ctr">
                      <a:solidFill>
                        <a:srgbClr val="000000"/>
                      </a:solidFill>
                      <a:prstDash val="solid"/>
                      <a:round/>
                      <a:headEnd type="none" w="med" len="med"/>
                      <a:tailEnd type="none" w="med" len="med"/>
                    </a:lnL>
                    <a:lnR>
                      <a:noFill/>
                    </a:lnR>
                    <a:lnT>
                      <a:noFill/>
                    </a:lnT>
                    <a:lnB>
                      <a:noFill/>
                    </a:lnB>
                    <a:solidFill>
                      <a:srgbClr val="FBA476"/>
                    </a:solidFill>
                  </a:tcPr>
                </a:tc>
                <a:tc>
                  <a:txBody>
                    <a:bodyPr/>
                    <a:lstStyle/>
                    <a:p>
                      <a:pPr algn="ctr" fontAlgn="ctr"/>
                      <a:r>
                        <a:rPr lang="en-US" sz="1000" b="0" i="0" u="none" strike="noStrike">
                          <a:solidFill>
                            <a:srgbClr val="000000"/>
                          </a:solidFill>
                          <a:effectLst/>
                          <a:latin typeface="Calibri"/>
                        </a:rPr>
                        <a:t>75</a:t>
                      </a:r>
                    </a:p>
                  </a:txBody>
                  <a:tcPr marL="8958" marR="8958" marT="8958" marB="0" anchor="ctr">
                    <a:lnL>
                      <a:noFill/>
                    </a:lnL>
                    <a:lnR>
                      <a:noFill/>
                    </a:lnR>
                    <a:lnT>
                      <a:noFill/>
                    </a:lnT>
                    <a:lnB>
                      <a:noFill/>
                    </a:lnB>
                    <a:solidFill>
                      <a:srgbClr val="FCB77A"/>
                    </a:solidFill>
                  </a:tcPr>
                </a:tc>
                <a:tc>
                  <a:txBody>
                    <a:bodyPr/>
                    <a:lstStyle/>
                    <a:p>
                      <a:pPr algn="ctr" fontAlgn="ctr"/>
                      <a:r>
                        <a:rPr lang="en-US" sz="1000" b="0" i="0" u="none" strike="noStrike">
                          <a:solidFill>
                            <a:srgbClr val="000000"/>
                          </a:solidFill>
                          <a:effectLst/>
                          <a:latin typeface="Calibri"/>
                        </a:rPr>
                        <a:t>65</a:t>
                      </a:r>
                    </a:p>
                  </a:txBody>
                  <a:tcPr marL="8958" marR="8958" marT="8958" marB="0" anchor="ctr">
                    <a:lnL>
                      <a:noFill/>
                    </a:lnL>
                    <a:lnR>
                      <a:noFill/>
                    </a:lnR>
                    <a:lnT>
                      <a:noFill/>
                    </a:lnT>
                    <a:lnB>
                      <a:noFill/>
                    </a:lnB>
                    <a:solidFill>
                      <a:srgbClr val="FEDB81"/>
                    </a:solidFill>
                  </a:tcPr>
                </a:tc>
                <a:tc>
                  <a:txBody>
                    <a:bodyPr/>
                    <a:lstStyle/>
                    <a:p>
                      <a:pPr algn="ctr" fontAlgn="ctr"/>
                      <a:r>
                        <a:rPr lang="en-US" sz="1000" b="0" i="0" u="none" strike="noStrike">
                          <a:solidFill>
                            <a:srgbClr val="000000"/>
                          </a:solidFill>
                          <a:effectLst/>
                          <a:latin typeface="Calibri"/>
                        </a:rPr>
                        <a:t>64</a:t>
                      </a:r>
                    </a:p>
                  </a:txBody>
                  <a:tcPr marL="8958" marR="8958" marT="8958" marB="0" anchor="ctr">
                    <a:lnL>
                      <a:noFill/>
                    </a:lnL>
                    <a:lnR>
                      <a:noFill/>
                    </a:lnR>
                    <a:lnT>
                      <a:noFill/>
                    </a:lnT>
                    <a:lnB>
                      <a:noFill/>
                    </a:lnB>
                    <a:solidFill>
                      <a:srgbClr val="FBA977"/>
                    </a:solidFill>
                  </a:tcPr>
                </a:tc>
                <a:tc>
                  <a:txBody>
                    <a:bodyPr/>
                    <a:lstStyle/>
                    <a:p>
                      <a:pPr algn="ctr" fontAlgn="ctr"/>
                      <a:r>
                        <a:rPr lang="en-US" sz="1000" b="0" i="0" u="none" strike="noStrike">
                          <a:solidFill>
                            <a:srgbClr val="000000"/>
                          </a:solidFill>
                          <a:effectLst/>
                          <a:latin typeface="Calibri"/>
                        </a:rPr>
                        <a:t>69</a:t>
                      </a:r>
                    </a:p>
                  </a:txBody>
                  <a:tcPr marL="8958" marR="8958" marT="8958" marB="0" anchor="ctr">
                    <a:lnL>
                      <a:noFill/>
                    </a:lnL>
                    <a:lnR w="12700" cap="flat" cmpd="sng" algn="ctr">
                      <a:solidFill>
                        <a:srgbClr val="000000"/>
                      </a:solidFill>
                      <a:prstDash val="solid"/>
                      <a:round/>
                      <a:headEnd type="none" w="med" len="med"/>
                      <a:tailEnd type="none" w="med" len="med"/>
                    </a:lnR>
                    <a:lnT>
                      <a:noFill/>
                    </a:lnT>
                    <a:lnB>
                      <a:noFill/>
                    </a:lnB>
                    <a:solidFill>
                      <a:srgbClr val="FBAC77"/>
                    </a:solidFill>
                  </a:tcPr>
                </a:tc>
              </a:tr>
              <a:tr h="179164">
                <a:tc>
                  <a:txBody>
                    <a:bodyPr/>
                    <a:lstStyle/>
                    <a:p>
                      <a:pPr algn="l" fontAlgn="b"/>
                      <a:r>
                        <a:rPr lang="en-US" sz="1000" b="0" i="0" u="none" strike="noStrike">
                          <a:solidFill>
                            <a:srgbClr val="000000"/>
                          </a:solidFill>
                          <a:effectLst/>
                          <a:latin typeface="Calibri"/>
                        </a:rPr>
                        <a:t>HiOA</a:t>
                      </a:r>
                    </a:p>
                  </a:txBody>
                  <a:tcPr marL="8958" marR="8958" marT="8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Calibri"/>
                        </a:rPr>
                        <a:t>65</a:t>
                      </a:r>
                    </a:p>
                  </a:txBody>
                  <a:tcPr marL="8958" marR="8958" marT="8958" marB="0" anchor="ctr">
                    <a:lnL w="12700" cap="flat" cmpd="sng" algn="ctr">
                      <a:solidFill>
                        <a:srgbClr val="000000"/>
                      </a:solidFill>
                      <a:prstDash val="solid"/>
                      <a:round/>
                      <a:headEnd type="none" w="med" len="med"/>
                      <a:tailEnd type="none" w="med" len="med"/>
                    </a:lnL>
                    <a:lnR>
                      <a:noFill/>
                    </a:lnR>
                    <a:lnT>
                      <a:noFill/>
                    </a:lnT>
                    <a:lnB>
                      <a:noFill/>
                    </a:lnB>
                    <a:solidFill>
                      <a:srgbClr val="F8696B"/>
                    </a:solidFill>
                  </a:tcPr>
                </a:tc>
                <a:tc>
                  <a:txBody>
                    <a:bodyPr/>
                    <a:lstStyle/>
                    <a:p>
                      <a:pPr algn="ctr" fontAlgn="ctr"/>
                      <a:r>
                        <a:rPr lang="en-US" sz="1000" b="0" i="0" u="none" strike="noStrike">
                          <a:solidFill>
                            <a:srgbClr val="000000"/>
                          </a:solidFill>
                          <a:effectLst/>
                          <a:latin typeface="Calibri"/>
                        </a:rPr>
                        <a:t>73</a:t>
                      </a:r>
                    </a:p>
                  </a:txBody>
                  <a:tcPr marL="8958" marR="8958" marT="8958" marB="0" anchor="ctr">
                    <a:lnL>
                      <a:noFill/>
                    </a:lnL>
                    <a:lnR>
                      <a:noFill/>
                    </a:lnR>
                    <a:lnT>
                      <a:noFill/>
                    </a:lnT>
                    <a:lnB>
                      <a:noFill/>
                    </a:lnB>
                    <a:solidFill>
                      <a:srgbClr val="FA9072"/>
                    </a:solidFill>
                  </a:tcPr>
                </a:tc>
                <a:tc>
                  <a:txBody>
                    <a:bodyPr/>
                    <a:lstStyle/>
                    <a:p>
                      <a:pPr algn="ctr" fontAlgn="ctr"/>
                      <a:r>
                        <a:rPr lang="en-US" sz="1000" b="0" i="0" u="none" strike="noStrike">
                          <a:solidFill>
                            <a:srgbClr val="000000"/>
                          </a:solidFill>
                          <a:effectLst/>
                          <a:latin typeface="Calibri"/>
                        </a:rPr>
                        <a:t>58</a:t>
                      </a:r>
                    </a:p>
                  </a:txBody>
                  <a:tcPr marL="8958" marR="8958" marT="8958" marB="0" anchor="ctr">
                    <a:lnL>
                      <a:noFill/>
                    </a:lnL>
                    <a:lnR>
                      <a:noFill/>
                    </a:lnR>
                    <a:lnT>
                      <a:noFill/>
                    </a:lnT>
                    <a:lnB>
                      <a:noFill/>
                    </a:lnB>
                    <a:solidFill>
                      <a:srgbClr val="F8696B"/>
                    </a:solidFill>
                  </a:tcPr>
                </a:tc>
                <a:tc>
                  <a:txBody>
                    <a:bodyPr/>
                    <a:lstStyle/>
                    <a:p>
                      <a:pPr algn="ctr" fontAlgn="ctr"/>
                      <a:r>
                        <a:rPr lang="en-US" sz="1000" b="0" i="0" u="none" strike="noStrike">
                          <a:solidFill>
                            <a:srgbClr val="000000"/>
                          </a:solidFill>
                          <a:effectLst/>
                          <a:latin typeface="Calibri"/>
                        </a:rPr>
                        <a:t>62</a:t>
                      </a:r>
                    </a:p>
                  </a:txBody>
                  <a:tcPr marL="8958" marR="8958" marT="8958" marB="0" anchor="ctr">
                    <a:lnL>
                      <a:noFill/>
                    </a:lnL>
                    <a:lnR>
                      <a:noFill/>
                    </a:lnR>
                    <a:lnT>
                      <a:noFill/>
                    </a:lnT>
                    <a:lnB>
                      <a:noFill/>
                    </a:lnB>
                    <a:solidFill>
                      <a:srgbClr val="F8766D"/>
                    </a:solidFill>
                  </a:tcPr>
                </a:tc>
                <a:tc>
                  <a:txBody>
                    <a:bodyPr/>
                    <a:lstStyle/>
                    <a:p>
                      <a:pPr algn="ctr" fontAlgn="ctr"/>
                      <a:r>
                        <a:rPr lang="en-US" sz="1000" b="0" i="0" u="none" strike="noStrike">
                          <a:solidFill>
                            <a:srgbClr val="000000"/>
                          </a:solidFill>
                          <a:effectLst/>
                          <a:latin typeface="Calibri"/>
                        </a:rPr>
                        <a:t>65</a:t>
                      </a:r>
                    </a:p>
                  </a:txBody>
                  <a:tcPr marL="8958" marR="8958" marT="8958" marB="0" anchor="ctr">
                    <a:lnL>
                      <a:noFill/>
                    </a:lnL>
                    <a:lnR w="12700" cap="flat" cmpd="sng" algn="ctr">
                      <a:solidFill>
                        <a:srgbClr val="000000"/>
                      </a:solidFill>
                      <a:prstDash val="solid"/>
                      <a:round/>
                      <a:headEnd type="none" w="med" len="med"/>
                      <a:tailEnd type="none" w="med" len="med"/>
                    </a:lnR>
                    <a:lnT>
                      <a:noFill/>
                    </a:lnT>
                    <a:lnB>
                      <a:noFill/>
                    </a:lnB>
                    <a:solidFill>
                      <a:srgbClr val="F8696B"/>
                    </a:solidFill>
                  </a:tcPr>
                </a:tc>
              </a:tr>
              <a:tr h="179164">
                <a:tc>
                  <a:txBody>
                    <a:bodyPr/>
                    <a:lstStyle/>
                    <a:p>
                      <a:pPr algn="l" fontAlgn="b"/>
                      <a:r>
                        <a:rPr lang="en-US" sz="1000" b="0" i="0" u="none" strike="noStrike">
                          <a:solidFill>
                            <a:srgbClr val="000000"/>
                          </a:solidFill>
                          <a:effectLst/>
                          <a:latin typeface="Calibri"/>
                        </a:rPr>
                        <a:t>Rest SiO</a:t>
                      </a:r>
                    </a:p>
                  </a:txBody>
                  <a:tcPr marL="8958" marR="8958" marT="8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Calibri"/>
                        </a:rPr>
                        <a:t>76</a:t>
                      </a:r>
                    </a:p>
                  </a:txBody>
                  <a:tcPr marL="8958" marR="8958" marT="8958" marB="0" anchor="ctr">
                    <a:lnL w="12700" cap="flat" cmpd="sng" algn="ctr">
                      <a:solidFill>
                        <a:srgbClr val="000000"/>
                      </a:solidFill>
                      <a:prstDash val="solid"/>
                      <a:round/>
                      <a:headEnd type="none" w="med" len="med"/>
                      <a:tailEnd type="none" w="med" len="med"/>
                    </a:lnL>
                    <a:lnR>
                      <a:noFill/>
                    </a:lnR>
                    <a:lnT>
                      <a:noFill/>
                    </a:lnT>
                    <a:lnB>
                      <a:noFill/>
                    </a:lnB>
                    <a:solidFill>
                      <a:srgbClr val="CEDD82"/>
                    </a:solidFill>
                  </a:tcPr>
                </a:tc>
                <a:tc>
                  <a:txBody>
                    <a:bodyPr/>
                    <a:lstStyle/>
                    <a:p>
                      <a:pPr algn="ctr" fontAlgn="ctr"/>
                      <a:r>
                        <a:rPr lang="en-US" sz="1000" b="0" i="0" u="none" strike="noStrike">
                          <a:solidFill>
                            <a:srgbClr val="000000"/>
                          </a:solidFill>
                          <a:effectLst/>
                          <a:latin typeface="Calibri"/>
                        </a:rPr>
                        <a:t>77</a:t>
                      </a:r>
                    </a:p>
                  </a:txBody>
                  <a:tcPr marL="8958" marR="8958" marT="8958" marB="0" anchor="ctr">
                    <a:lnL>
                      <a:noFill/>
                    </a:lnL>
                    <a:lnR>
                      <a:noFill/>
                    </a:lnR>
                    <a:lnT>
                      <a:noFill/>
                    </a:lnT>
                    <a:lnB>
                      <a:noFill/>
                    </a:lnB>
                    <a:solidFill>
                      <a:srgbClr val="FDD37F"/>
                    </a:solidFill>
                  </a:tcPr>
                </a:tc>
                <a:tc>
                  <a:txBody>
                    <a:bodyPr/>
                    <a:lstStyle/>
                    <a:p>
                      <a:pPr algn="ctr" fontAlgn="ctr"/>
                      <a:r>
                        <a:rPr lang="en-US" sz="1000" b="0" i="0" u="none" strike="noStrike">
                          <a:solidFill>
                            <a:srgbClr val="000000"/>
                          </a:solidFill>
                          <a:effectLst/>
                          <a:latin typeface="Calibri"/>
                        </a:rPr>
                        <a:t>68</a:t>
                      </a:r>
                    </a:p>
                  </a:txBody>
                  <a:tcPr marL="8958" marR="8958" marT="8958" marB="0" anchor="ctr">
                    <a:lnL>
                      <a:noFill/>
                    </a:lnL>
                    <a:lnR>
                      <a:noFill/>
                    </a:lnR>
                    <a:lnT>
                      <a:noFill/>
                    </a:lnT>
                    <a:lnB>
                      <a:noFill/>
                    </a:lnB>
                    <a:solidFill>
                      <a:srgbClr val="CBDC81"/>
                    </a:solidFill>
                  </a:tcPr>
                </a:tc>
                <a:tc>
                  <a:txBody>
                    <a:bodyPr/>
                    <a:lstStyle/>
                    <a:p>
                      <a:pPr algn="ctr" fontAlgn="ctr"/>
                      <a:r>
                        <a:rPr lang="en-US" sz="1000" b="0" i="0" u="none" strike="noStrike">
                          <a:solidFill>
                            <a:srgbClr val="000000"/>
                          </a:solidFill>
                          <a:effectLst/>
                          <a:latin typeface="Calibri"/>
                        </a:rPr>
                        <a:t>69</a:t>
                      </a:r>
                    </a:p>
                  </a:txBody>
                  <a:tcPr marL="8958" marR="8958" marT="8958" marB="0" anchor="ctr">
                    <a:lnL>
                      <a:noFill/>
                    </a:lnL>
                    <a:lnR>
                      <a:noFill/>
                    </a:lnR>
                    <a:lnT>
                      <a:noFill/>
                    </a:lnT>
                    <a:lnB>
                      <a:noFill/>
                    </a:lnB>
                    <a:solidFill>
                      <a:srgbClr val="98CE7F"/>
                    </a:solidFill>
                  </a:tcPr>
                </a:tc>
                <a:tc>
                  <a:txBody>
                    <a:bodyPr/>
                    <a:lstStyle/>
                    <a:p>
                      <a:pPr algn="ctr" fontAlgn="ctr"/>
                      <a:r>
                        <a:rPr lang="en-US" sz="1000" b="0" i="0" u="none" strike="noStrike">
                          <a:solidFill>
                            <a:srgbClr val="000000"/>
                          </a:solidFill>
                          <a:effectLst/>
                          <a:latin typeface="Calibri"/>
                        </a:rPr>
                        <a:t>72</a:t>
                      </a:r>
                    </a:p>
                  </a:txBody>
                  <a:tcPr marL="8958" marR="8958" marT="8958" marB="0" anchor="ctr">
                    <a:lnL>
                      <a:noFill/>
                    </a:lnL>
                    <a:lnR w="12700" cap="flat" cmpd="sng" algn="ctr">
                      <a:solidFill>
                        <a:srgbClr val="000000"/>
                      </a:solidFill>
                      <a:prstDash val="solid"/>
                      <a:round/>
                      <a:headEnd type="none" w="med" len="med"/>
                      <a:tailEnd type="none" w="med" len="med"/>
                    </a:lnR>
                    <a:lnT>
                      <a:noFill/>
                    </a:lnT>
                    <a:lnB>
                      <a:noFill/>
                    </a:lnB>
                    <a:solidFill>
                      <a:srgbClr val="FEE082"/>
                    </a:solidFill>
                  </a:tcPr>
                </a:tc>
              </a:tr>
              <a:tr h="179164">
                <a:tc>
                  <a:txBody>
                    <a:bodyPr/>
                    <a:lstStyle/>
                    <a:p>
                      <a:pPr algn="l" fontAlgn="b"/>
                      <a:r>
                        <a:rPr lang="en-US" sz="1000" b="0" i="0" u="none" strike="noStrike">
                          <a:solidFill>
                            <a:srgbClr val="000000"/>
                          </a:solidFill>
                          <a:effectLst/>
                          <a:latin typeface="Calibri"/>
                        </a:rPr>
                        <a:t>UiB</a:t>
                      </a:r>
                    </a:p>
                  </a:txBody>
                  <a:tcPr marL="8958" marR="8958" marT="8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Calibri"/>
                        </a:rPr>
                        <a:t>75</a:t>
                      </a:r>
                    </a:p>
                  </a:txBody>
                  <a:tcPr marL="8958" marR="8958" marT="8958" marB="0" anchor="ctr">
                    <a:lnL w="12700" cap="flat" cmpd="sng" algn="ctr">
                      <a:solidFill>
                        <a:srgbClr val="000000"/>
                      </a:solidFill>
                      <a:prstDash val="solid"/>
                      <a:round/>
                      <a:headEnd type="none" w="med" len="med"/>
                      <a:tailEnd type="none" w="med" len="med"/>
                    </a:lnL>
                    <a:lnR>
                      <a:noFill/>
                    </a:lnR>
                    <a:lnT>
                      <a:noFill/>
                    </a:lnT>
                    <a:lnB>
                      <a:noFill/>
                    </a:lnB>
                    <a:solidFill>
                      <a:srgbClr val="FCEB84"/>
                    </a:solidFill>
                  </a:tcPr>
                </a:tc>
                <a:tc>
                  <a:txBody>
                    <a:bodyPr/>
                    <a:lstStyle/>
                    <a:p>
                      <a:pPr algn="ctr" fontAlgn="ctr"/>
                      <a:r>
                        <a:rPr lang="en-US" sz="1000" b="0" i="0" u="none" strike="noStrike">
                          <a:solidFill>
                            <a:srgbClr val="000000"/>
                          </a:solidFill>
                          <a:effectLst/>
                          <a:latin typeface="Calibri"/>
                        </a:rPr>
                        <a:t>80</a:t>
                      </a:r>
                    </a:p>
                  </a:txBody>
                  <a:tcPr marL="8958" marR="8958" marT="8958" marB="0" anchor="ctr">
                    <a:lnL>
                      <a:noFill/>
                    </a:lnL>
                    <a:lnR>
                      <a:noFill/>
                    </a:lnR>
                    <a:lnT>
                      <a:noFill/>
                    </a:lnT>
                    <a:lnB>
                      <a:noFill/>
                    </a:lnB>
                    <a:solidFill>
                      <a:srgbClr val="CCDD82"/>
                    </a:solidFill>
                  </a:tcPr>
                </a:tc>
                <a:tc>
                  <a:txBody>
                    <a:bodyPr/>
                    <a:lstStyle/>
                    <a:p>
                      <a:pPr algn="ctr" fontAlgn="ctr"/>
                      <a:r>
                        <a:rPr lang="en-US" sz="1000" b="0" i="0" u="none" strike="noStrike">
                          <a:solidFill>
                            <a:srgbClr val="000000"/>
                          </a:solidFill>
                          <a:effectLst/>
                          <a:latin typeface="Calibri"/>
                        </a:rPr>
                        <a:t>67</a:t>
                      </a:r>
                    </a:p>
                  </a:txBody>
                  <a:tcPr marL="8958" marR="8958" marT="8958" marB="0" anchor="ctr">
                    <a:lnL>
                      <a:noFill/>
                    </a:lnL>
                    <a:lnR>
                      <a:noFill/>
                    </a:lnR>
                    <a:lnT>
                      <a:noFill/>
                    </a:lnT>
                    <a:lnB>
                      <a:noFill/>
                    </a:lnB>
                    <a:solidFill>
                      <a:srgbClr val="F6E984"/>
                    </a:solidFill>
                  </a:tcPr>
                </a:tc>
                <a:tc>
                  <a:txBody>
                    <a:bodyPr/>
                    <a:lstStyle/>
                    <a:p>
                      <a:pPr algn="ctr" fontAlgn="ctr"/>
                      <a:r>
                        <a:rPr lang="en-US" sz="1000" b="0" i="0" u="none" strike="noStrike">
                          <a:solidFill>
                            <a:srgbClr val="000000"/>
                          </a:solidFill>
                          <a:effectLst/>
                          <a:latin typeface="Calibri"/>
                        </a:rPr>
                        <a:t>66</a:t>
                      </a:r>
                    </a:p>
                  </a:txBody>
                  <a:tcPr marL="8958" marR="8958" marT="8958" marB="0" anchor="ctr">
                    <a:lnL>
                      <a:noFill/>
                    </a:lnL>
                    <a:lnR>
                      <a:noFill/>
                    </a:lnR>
                    <a:lnT>
                      <a:noFill/>
                    </a:lnT>
                    <a:lnB>
                      <a:noFill/>
                    </a:lnB>
                    <a:solidFill>
                      <a:srgbClr val="F8E984"/>
                    </a:solidFill>
                  </a:tcPr>
                </a:tc>
                <a:tc>
                  <a:txBody>
                    <a:bodyPr/>
                    <a:lstStyle/>
                    <a:p>
                      <a:pPr algn="ctr" fontAlgn="ctr"/>
                      <a:r>
                        <a:rPr lang="en-US" sz="1000" b="0" i="0" u="none" strike="noStrike">
                          <a:solidFill>
                            <a:srgbClr val="000000"/>
                          </a:solidFill>
                          <a:effectLst/>
                          <a:latin typeface="Calibri"/>
                        </a:rPr>
                        <a:t>74</a:t>
                      </a:r>
                    </a:p>
                  </a:txBody>
                  <a:tcPr marL="8958" marR="8958" marT="8958" marB="0" anchor="ctr">
                    <a:lnL>
                      <a:noFill/>
                    </a:lnL>
                    <a:lnR w="12700" cap="flat" cmpd="sng" algn="ctr">
                      <a:solidFill>
                        <a:srgbClr val="000000"/>
                      </a:solidFill>
                      <a:prstDash val="solid"/>
                      <a:round/>
                      <a:headEnd type="none" w="med" len="med"/>
                      <a:tailEnd type="none" w="med" len="med"/>
                    </a:lnR>
                    <a:lnT>
                      <a:noFill/>
                    </a:lnT>
                    <a:lnB>
                      <a:noFill/>
                    </a:lnB>
                    <a:solidFill>
                      <a:srgbClr val="E3E383"/>
                    </a:solidFill>
                  </a:tcPr>
                </a:tc>
              </a:tr>
              <a:tr h="179164">
                <a:tc>
                  <a:txBody>
                    <a:bodyPr/>
                    <a:lstStyle/>
                    <a:p>
                      <a:pPr algn="l" fontAlgn="b"/>
                      <a:r>
                        <a:rPr lang="en-US" sz="1000" b="0" i="0" u="none" strike="noStrike">
                          <a:solidFill>
                            <a:srgbClr val="000000"/>
                          </a:solidFill>
                          <a:effectLst/>
                          <a:latin typeface="Calibri"/>
                        </a:rPr>
                        <a:t>HiB</a:t>
                      </a:r>
                    </a:p>
                  </a:txBody>
                  <a:tcPr marL="8958" marR="8958" marT="8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Calibri"/>
                        </a:rPr>
                        <a:t>76</a:t>
                      </a:r>
                    </a:p>
                  </a:txBody>
                  <a:tcPr marL="8958" marR="8958" marT="8958" marB="0" anchor="ctr">
                    <a:lnL w="12700" cap="flat" cmpd="sng" algn="ctr">
                      <a:solidFill>
                        <a:srgbClr val="000000"/>
                      </a:solidFill>
                      <a:prstDash val="solid"/>
                      <a:round/>
                      <a:headEnd type="none" w="med" len="med"/>
                      <a:tailEnd type="none" w="med" len="med"/>
                    </a:lnL>
                    <a:lnR>
                      <a:noFill/>
                    </a:lnR>
                    <a:lnT>
                      <a:noFill/>
                    </a:lnT>
                    <a:lnB>
                      <a:noFill/>
                    </a:lnB>
                    <a:solidFill>
                      <a:srgbClr val="C6DB81"/>
                    </a:solidFill>
                  </a:tcPr>
                </a:tc>
                <a:tc>
                  <a:txBody>
                    <a:bodyPr/>
                    <a:lstStyle/>
                    <a:p>
                      <a:pPr algn="ctr" fontAlgn="ctr"/>
                      <a:r>
                        <a:rPr lang="en-US" sz="1000" b="0" i="0" u="none" strike="noStrike">
                          <a:solidFill>
                            <a:srgbClr val="000000"/>
                          </a:solidFill>
                          <a:effectLst/>
                          <a:latin typeface="Calibri"/>
                        </a:rPr>
                        <a:t>81</a:t>
                      </a:r>
                    </a:p>
                  </a:txBody>
                  <a:tcPr marL="8958" marR="8958" marT="8958" marB="0" anchor="ctr">
                    <a:lnL>
                      <a:noFill/>
                    </a:lnL>
                    <a:lnR>
                      <a:noFill/>
                    </a:lnR>
                    <a:lnT>
                      <a:noFill/>
                    </a:lnT>
                    <a:lnB>
                      <a:noFill/>
                    </a:lnB>
                    <a:solidFill>
                      <a:srgbClr val="AAD380"/>
                    </a:solidFill>
                  </a:tcPr>
                </a:tc>
                <a:tc>
                  <a:txBody>
                    <a:bodyPr/>
                    <a:lstStyle/>
                    <a:p>
                      <a:pPr algn="ctr" fontAlgn="ctr"/>
                      <a:r>
                        <a:rPr lang="en-US" sz="1000" b="0" i="0" u="none" strike="noStrike">
                          <a:solidFill>
                            <a:srgbClr val="000000"/>
                          </a:solidFill>
                          <a:effectLst/>
                          <a:latin typeface="Calibri"/>
                        </a:rPr>
                        <a:t>62</a:t>
                      </a:r>
                    </a:p>
                  </a:txBody>
                  <a:tcPr marL="8958" marR="8958" marT="8958" marB="0" anchor="ctr">
                    <a:lnL>
                      <a:noFill/>
                    </a:lnL>
                    <a:lnR>
                      <a:noFill/>
                    </a:lnR>
                    <a:lnT>
                      <a:noFill/>
                    </a:lnT>
                    <a:lnB>
                      <a:noFill/>
                    </a:lnB>
                    <a:solidFill>
                      <a:srgbClr val="FBB078"/>
                    </a:solidFill>
                  </a:tcPr>
                </a:tc>
                <a:tc>
                  <a:txBody>
                    <a:bodyPr/>
                    <a:lstStyle/>
                    <a:p>
                      <a:pPr algn="ctr" fontAlgn="ctr"/>
                      <a:r>
                        <a:rPr lang="en-US" sz="1000" b="0" i="0" u="none" strike="noStrike">
                          <a:solidFill>
                            <a:srgbClr val="000000"/>
                          </a:solidFill>
                          <a:effectLst/>
                          <a:latin typeface="Calibri"/>
                        </a:rPr>
                        <a:t>69</a:t>
                      </a:r>
                    </a:p>
                  </a:txBody>
                  <a:tcPr marL="8958" marR="8958" marT="8958" marB="0" anchor="ctr">
                    <a:lnL>
                      <a:noFill/>
                    </a:lnL>
                    <a:lnR>
                      <a:noFill/>
                    </a:lnR>
                    <a:lnT>
                      <a:noFill/>
                    </a:lnT>
                    <a:lnB>
                      <a:noFill/>
                    </a:lnB>
                    <a:solidFill>
                      <a:srgbClr val="8ACA7E"/>
                    </a:solidFill>
                  </a:tcPr>
                </a:tc>
                <a:tc>
                  <a:txBody>
                    <a:bodyPr/>
                    <a:lstStyle/>
                    <a:p>
                      <a:pPr algn="ctr" fontAlgn="ctr"/>
                      <a:r>
                        <a:rPr lang="en-US" sz="1000" b="0" i="0" u="none" strike="noStrike">
                          <a:solidFill>
                            <a:srgbClr val="000000"/>
                          </a:solidFill>
                          <a:effectLst/>
                          <a:latin typeface="Calibri"/>
                        </a:rPr>
                        <a:t>76</a:t>
                      </a:r>
                    </a:p>
                  </a:txBody>
                  <a:tcPr marL="8958" marR="8958" marT="8958" marB="0" anchor="ctr">
                    <a:lnL>
                      <a:noFill/>
                    </a:lnL>
                    <a:lnR w="12700" cap="flat" cmpd="sng" algn="ctr">
                      <a:solidFill>
                        <a:srgbClr val="000000"/>
                      </a:solidFill>
                      <a:prstDash val="solid"/>
                      <a:round/>
                      <a:headEnd type="none" w="med" len="med"/>
                      <a:tailEnd type="none" w="med" len="med"/>
                    </a:lnR>
                    <a:lnT>
                      <a:noFill/>
                    </a:lnT>
                    <a:lnB>
                      <a:noFill/>
                    </a:lnB>
                    <a:solidFill>
                      <a:srgbClr val="7CC67D"/>
                    </a:solidFill>
                  </a:tcPr>
                </a:tc>
              </a:tr>
              <a:tr h="179164">
                <a:tc>
                  <a:txBody>
                    <a:bodyPr/>
                    <a:lstStyle/>
                    <a:p>
                      <a:pPr algn="l" fontAlgn="b"/>
                      <a:r>
                        <a:rPr lang="en-US" sz="1000" b="0" i="0" u="none" strike="noStrike">
                          <a:solidFill>
                            <a:srgbClr val="000000"/>
                          </a:solidFill>
                          <a:effectLst/>
                          <a:latin typeface="Calibri"/>
                        </a:rPr>
                        <a:t>Rest SiB</a:t>
                      </a:r>
                    </a:p>
                  </a:txBody>
                  <a:tcPr marL="8958" marR="8958" marT="8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Calibri"/>
                        </a:rPr>
                        <a:t>77</a:t>
                      </a:r>
                    </a:p>
                  </a:txBody>
                  <a:tcPr marL="8958" marR="8958" marT="8958" marB="0" anchor="ctr">
                    <a:lnL w="12700" cap="flat" cmpd="sng" algn="ctr">
                      <a:solidFill>
                        <a:srgbClr val="000000"/>
                      </a:solidFill>
                      <a:prstDash val="solid"/>
                      <a:round/>
                      <a:headEnd type="none" w="med" len="med"/>
                      <a:tailEnd type="none" w="med" len="med"/>
                    </a:lnL>
                    <a:lnR>
                      <a:noFill/>
                    </a:lnR>
                    <a:lnT>
                      <a:noFill/>
                    </a:lnT>
                    <a:lnB>
                      <a:noFill/>
                    </a:lnB>
                    <a:solidFill>
                      <a:srgbClr val="8BCA7E"/>
                    </a:solidFill>
                  </a:tcPr>
                </a:tc>
                <a:tc>
                  <a:txBody>
                    <a:bodyPr/>
                    <a:lstStyle/>
                    <a:p>
                      <a:pPr algn="ctr" fontAlgn="ctr"/>
                      <a:r>
                        <a:rPr lang="en-US" sz="1000" b="0" i="0" u="none" strike="noStrike">
                          <a:solidFill>
                            <a:srgbClr val="000000"/>
                          </a:solidFill>
                          <a:effectLst/>
                          <a:latin typeface="Calibri"/>
                        </a:rPr>
                        <a:t>78</a:t>
                      </a:r>
                    </a:p>
                  </a:txBody>
                  <a:tcPr marL="8958" marR="8958" marT="8958" marB="0" anchor="ctr">
                    <a:lnL>
                      <a:noFill/>
                    </a:lnL>
                    <a:lnR>
                      <a:noFill/>
                    </a:lnR>
                    <a:lnT>
                      <a:noFill/>
                    </a:lnT>
                    <a:lnB>
                      <a:noFill/>
                    </a:lnB>
                    <a:solidFill>
                      <a:srgbClr val="FEEA83"/>
                    </a:solidFill>
                  </a:tcPr>
                </a:tc>
                <a:tc>
                  <a:txBody>
                    <a:bodyPr/>
                    <a:lstStyle/>
                    <a:p>
                      <a:pPr algn="ctr" fontAlgn="ctr"/>
                      <a:r>
                        <a:rPr lang="en-US" sz="1000" b="0" i="0" u="none" strike="noStrike">
                          <a:solidFill>
                            <a:srgbClr val="000000"/>
                          </a:solidFill>
                          <a:effectLst/>
                          <a:latin typeface="Calibri"/>
                        </a:rPr>
                        <a:t>70</a:t>
                      </a:r>
                    </a:p>
                  </a:txBody>
                  <a:tcPr marL="8958" marR="8958" marT="8958" marB="0" anchor="ctr">
                    <a:lnL>
                      <a:noFill/>
                    </a:lnL>
                    <a:lnR>
                      <a:noFill/>
                    </a:lnR>
                    <a:lnT>
                      <a:noFill/>
                    </a:lnT>
                    <a:lnB>
                      <a:noFill/>
                    </a:lnB>
                    <a:solidFill>
                      <a:srgbClr val="7AC57D"/>
                    </a:solidFill>
                  </a:tcPr>
                </a:tc>
                <a:tc>
                  <a:txBody>
                    <a:bodyPr/>
                    <a:lstStyle/>
                    <a:p>
                      <a:pPr algn="ctr" fontAlgn="ctr"/>
                      <a:r>
                        <a:rPr lang="en-US" sz="1000" b="0" i="0" u="none" strike="noStrike">
                          <a:solidFill>
                            <a:srgbClr val="000000"/>
                          </a:solidFill>
                          <a:effectLst/>
                          <a:latin typeface="Calibri"/>
                        </a:rPr>
                        <a:t>66</a:t>
                      </a:r>
                    </a:p>
                  </a:txBody>
                  <a:tcPr marL="8958" marR="8958" marT="8958" marB="0" anchor="ctr">
                    <a:lnL>
                      <a:noFill/>
                    </a:lnL>
                    <a:lnR>
                      <a:noFill/>
                    </a:lnR>
                    <a:lnT>
                      <a:noFill/>
                    </a:lnT>
                    <a:lnB>
                      <a:noFill/>
                    </a:lnB>
                    <a:solidFill>
                      <a:srgbClr val="FEE683"/>
                    </a:solidFill>
                  </a:tcPr>
                </a:tc>
                <a:tc>
                  <a:txBody>
                    <a:bodyPr/>
                    <a:lstStyle/>
                    <a:p>
                      <a:pPr algn="ctr" fontAlgn="ctr"/>
                      <a:r>
                        <a:rPr lang="en-US" sz="1000" b="0" i="0" u="none" strike="noStrike">
                          <a:solidFill>
                            <a:srgbClr val="000000"/>
                          </a:solidFill>
                          <a:effectLst/>
                          <a:latin typeface="Calibri"/>
                        </a:rPr>
                        <a:t>75</a:t>
                      </a:r>
                    </a:p>
                  </a:txBody>
                  <a:tcPr marL="8958" marR="8958" marT="8958" marB="0" anchor="ctr">
                    <a:lnL>
                      <a:noFill/>
                    </a:lnL>
                    <a:lnR w="12700" cap="flat" cmpd="sng" algn="ctr">
                      <a:solidFill>
                        <a:srgbClr val="000000"/>
                      </a:solidFill>
                      <a:prstDash val="solid"/>
                      <a:round/>
                      <a:headEnd type="none" w="med" len="med"/>
                      <a:tailEnd type="none" w="med" len="med"/>
                    </a:lnR>
                    <a:lnT>
                      <a:noFill/>
                    </a:lnT>
                    <a:lnB>
                      <a:noFill/>
                    </a:lnB>
                    <a:solidFill>
                      <a:srgbClr val="91CC7E"/>
                    </a:solidFill>
                  </a:tcPr>
                </a:tc>
              </a:tr>
              <a:tr h="179164">
                <a:tc>
                  <a:txBody>
                    <a:bodyPr/>
                    <a:lstStyle/>
                    <a:p>
                      <a:pPr algn="l" fontAlgn="b"/>
                      <a:r>
                        <a:rPr lang="en-US" sz="1000" b="0" i="0" u="none" strike="noStrike">
                          <a:solidFill>
                            <a:srgbClr val="000000"/>
                          </a:solidFill>
                          <a:effectLst/>
                          <a:latin typeface="Calibri"/>
                        </a:rPr>
                        <a:t>NTNU</a:t>
                      </a:r>
                    </a:p>
                  </a:txBody>
                  <a:tcPr marL="8958" marR="8958" marT="8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Calibri"/>
                        </a:rPr>
                        <a:t>78</a:t>
                      </a:r>
                    </a:p>
                  </a:txBody>
                  <a:tcPr marL="8958" marR="8958" marT="8958" marB="0" anchor="ctr">
                    <a:lnL w="12700" cap="flat" cmpd="sng" algn="ctr">
                      <a:solidFill>
                        <a:srgbClr val="000000"/>
                      </a:solidFill>
                      <a:prstDash val="solid"/>
                      <a:round/>
                      <a:headEnd type="none" w="med" len="med"/>
                      <a:tailEnd type="none" w="med" len="med"/>
                    </a:lnL>
                    <a:lnR>
                      <a:noFill/>
                    </a:lnR>
                    <a:lnT>
                      <a:noFill/>
                    </a:lnT>
                    <a:lnB>
                      <a:noFill/>
                    </a:lnB>
                    <a:solidFill>
                      <a:srgbClr val="63BE7B"/>
                    </a:solidFill>
                  </a:tcPr>
                </a:tc>
                <a:tc>
                  <a:txBody>
                    <a:bodyPr/>
                    <a:lstStyle/>
                    <a:p>
                      <a:pPr algn="ctr" fontAlgn="ctr"/>
                      <a:r>
                        <a:rPr lang="en-US" sz="1000" b="0" i="0" u="none" strike="noStrike">
                          <a:solidFill>
                            <a:srgbClr val="000000"/>
                          </a:solidFill>
                          <a:effectLst/>
                          <a:latin typeface="Calibri"/>
                        </a:rPr>
                        <a:t>83</a:t>
                      </a:r>
                    </a:p>
                  </a:txBody>
                  <a:tcPr marL="8958" marR="8958" marT="8958" marB="0" anchor="ctr">
                    <a:lnL>
                      <a:noFill/>
                    </a:lnL>
                    <a:lnR>
                      <a:noFill/>
                    </a:lnR>
                    <a:lnT>
                      <a:noFill/>
                    </a:lnT>
                    <a:lnB>
                      <a:noFill/>
                    </a:lnB>
                    <a:solidFill>
                      <a:srgbClr val="63BE7B"/>
                    </a:solidFill>
                  </a:tcPr>
                </a:tc>
                <a:tc>
                  <a:txBody>
                    <a:bodyPr/>
                    <a:lstStyle/>
                    <a:p>
                      <a:pPr algn="ctr" fontAlgn="ctr"/>
                      <a:r>
                        <a:rPr lang="en-US" sz="1000" b="0" i="0" u="none" strike="noStrike">
                          <a:solidFill>
                            <a:srgbClr val="000000"/>
                          </a:solidFill>
                          <a:effectLst/>
                          <a:latin typeface="Calibri"/>
                        </a:rPr>
                        <a:t>68</a:t>
                      </a:r>
                    </a:p>
                  </a:txBody>
                  <a:tcPr marL="8958" marR="8958" marT="8958" marB="0" anchor="ctr">
                    <a:lnL>
                      <a:noFill/>
                    </a:lnL>
                    <a:lnR>
                      <a:noFill/>
                    </a:lnR>
                    <a:lnT>
                      <a:noFill/>
                    </a:lnT>
                    <a:lnB>
                      <a:noFill/>
                    </a:lnB>
                    <a:solidFill>
                      <a:srgbClr val="B7D780"/>
                    </a:solidFill>
                  </a:tcPr>
                </a:tc>
                <a:tc>
                  <a:txBody>
                    <a:bodyPr/>
                    <a:lstStyle/>
                    <a:p>
                      <a:pPr algn="ctr" fontAlgn="ctr"/>
                      <a:r>
                        <a:rPr lang="en-US" sz="1000" b="0" i="0" u="none" strike="noStrike">
                          <a:solidFill>
                            <a:srgbClr val="000000"/>
                          </a:solidFill>
                          <a:effectLst/>
                          <a:latin typeface="Calibri"/>
                        </a:rPr>
                        <a:t>66</a:t>
                      </a:r>
                    </a:p>
                  </a:txBody>
                  <a:tcPr marL="8958" marR="8958" marT="8958" marB="0" anchor="ctr">
                    <a:lnL>
                      <a:noFill/>
                    </a:lnL>
                    <a:lnR>
                      <a:noFill/>
                    </a:lnR>
                    <a:lnT>
                      <a:noFill/>
                    </a:lnT>
                    <a:lnB>
                      <a:noFill/>
                    </a:lnB>
                    <a:solidFill>
                      <a:srgbClr val="FEE683"/>
                    </a:solidFill>
                  </a:tcPr>
                </a:tc>
                <a:tc>
                  <a:txBody>
                    <a:bodyPr/>
                    <a:lstStyle/>
                    <a:p>
                      <a:pPr algn="ctr" fontAlgn="ctr"/>
                      <a:r>
                        <a:rPr lang="en-US" sz="1000" b="0" i="0" u="none" strike="noStrike">
                          <a:solidFill>
                            <a:srgbClr val="000000"/>
                          </a:solidFill>
                          <a:effectLst/>
                          <a:latin typeface="Calibri"/>
                        </a:rPr>
                        <a:t>76</a:t>
                      </a:r>
                    </a:p>
                  </a:txBody>
                  <a:tcPr marL="8958" marR="8958" marT="8958" marB="0" anchor="ctr">
                    <a:lnL>
                      <a:noFill/>
                    </a:lnL>
                    <a:lnR w="12700" cap="flat" cmpd="sng" algn="ctr">
                      <a:solidFill>
                        <a:srgbClr val="000000"/>
                      </a:solidFill>
                      <a:prstDash val="solid"/>
                      <a:round/>
                      <a:headEnd type="none" w="med" len="med"/>
                      <a:tailEnd type="none" w="med" len="med"/>
                    </a:lnR>
                    <a:lnT>
                      <a:noFill/>
                    </a:lnT>
                    <a:lnB>
                      <a:noFill/>
                    </a:lnB>
                    <a:solidFill>
                      <a:srgbClr val="63BE7B"/>
                    </a:solidFill>
                  </a:tcPr>
                </a:tc>
              </a:tr>
              <a:tr h="179164">
                <a:tc>
                  <a:txBody>
                    <a:bodyPr/>
                    <a:lstStyle/>
                    <a:p>
                      <a:pPr algn="l" fontAlgn="b"/>
                      <a:r>
                        <a:rPr lang="en-US" sz="1000" b="0" i="0" u="none" strike="noStrike">
                          <a:solidFill>
                            <a:srgbClr val="000000"/>
                          </a:solidFill>
                          <a:effectLst/>
                          <a:latin typeface="Calibri"/>
                        </a:rPr>
                        <a:t>HiST</a:t>
                      </a:r>
                    </a:p>
                  </a:txBody>
                  <a:tcPr marL="8958" marR="8958" marT="8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Calibri"/>
                        </a:rPr>
                        <a:t>74</a:t>
                      </a:r>
                    </a:p>
                  </a:txBody>
                  <a:tcPr marL="8958" marR="8958" marT="8958" marB="0" anchor="ctr">
                    <a:lnL w="12700" cap="flat" cmpd="sng" algn="ctr">
                      <a:solidFill>
                        <a:srgbClr val="000000"/>
                      </a:solidFill>
                      <a:prstDash val="solid"/>
                      <a:round/>
                      <a:headEnd type="none" w="med" len="med"/>
                      <a:tailEnd type="none" w="med" len="med"/>
                    </a:lnL>
                    <a:lnR>
                      <a:noFill/>
                    </a:lnR>
                    <a:lnT>
                      <a:noFill/>
                    </a:lnT>
                    <a:lnB>
                      <a:noFill/>
                    </a:lnB>
                    <a:solidFill>
                      <a:srgbClr val="FEEA83"/>
                    </a:solidFill>
                  </a:tcPr>
                </a:tc>
                <a:tc>
                  <a:txBody>
                    <a:bodyPr/>
                    <a:lstStyle/>
                    <a:p>
                      <a:pPr algn="ctr" fontAlgn="ctr"/>
                      <a:r>
                        <a:rPr lang="en-US" sz="1000" b="0" i="0" u="none" strike="noStrike">
                          <a:solidFill>
                            <a:srgbClr val="000000"/>
                          </a:solidFill>
                          <a:effectLst/>
                          <a:latin typeface="Calibri"/>
                        </a:rPr>
                        <a:t>80</a:t>
                      </a:r>
                    </a:p>
                  </a:txBody>
                  <a:tcPr marL="8958" marR="8958" marT="8958" marB="0" anchor="ctr">
                    <a:lnL>
                      <a:noFill/>
                    </a:lnL>
                    <a:lnR>
                      <a:noFill/>
                    </a:lnR>
                    <a:lnT>
                      <a:noFill/>
                    </a:lnT>
                    <a:lnB>
                      <a:noFill/>
                    </a:lnB>
                    <a:solidFill>
                      <a:srgbClr val="C6DB81"/>
                    </a:solidFill>
                  </a:tcPr>
                </a:tc>
                <a:tc>
                  <a:txBody>
                    <a:bodyPr/>
                    <a:lstStyle/>
                    <a:p>
                      <a:pPr algn="ctr" fontAlgn="ctr"/>
                      <a:r>
                        <a:rPr lang="en-US" sz="1000" b="0" i="0" u="none" strike="noStrike">
                          <a:solidFill>
                            <a:srgbClr val="000000"/>
                          </a:solidFill>
                          <a:effectLst/>
                          <a:latin typeface="Calibri"/>
                        </a:rPr>
                        <a:t>64</a:t>
                      </a:r>
                    </a:p>
                  </a:txBody>
                  <a:tcPr marL="8958" marR="8958" marT="8958" marB="0" anchor="ctr">
                    <a:lnL>
                      <a:noFill/>
                    </a:lnL>
                    <a:lnR>
                      <a:noFill/>
                    </a:lnR>
                    <a:lnT>
                      <a:noFill/>
                    </a:lnT>
                    <a:lnB>
                      <a:noFill/>
                    </a:lnB>
                    <a:solidFill>
                      <a:srgbClr val="FCC27C"/>
                    </a:solidFill>
                  </a:tcPr>
                </a:tc>
                <a:tc>
                  <a:txBody>
                    <a:bodyPr/>
                    <a:lstStyle/>
                    <a:p>
                      <a:pPr algn="ctr" fontAlgn="ctr"/>
                      <a:r>
                        <a:rPr lang="en-US" sz="1000" b="0" i="0" u="none" strike="noStrike">
                          <a:solidFill>
                            <a:srgbClr val="000000"/>
                          </a:solidFill>
                          <a:effectLst/>
                          <a:latin typeface="Calibri"/>
                        </a:rPr>
                        <a:t>61</a:t>
                      </a:r>
                    </a:p>
                  </a:txBody>
                  <a:tcPr marL="8958" marR="8958" marT="8958" marB="0" anchor="ctr">
                    <a:lnL>
                      <a:noFill/>
                    </a:lnL>
                    <a:lnR>
                      <a:noFill/>
                    </a:lnR>
                    <a:lnT>
                      <a:noFill/>
                    </a:lnT>
                    <a:lnB>
                      <a:noFill/>
                    </a:lnB>
                    <a:solidFill>
                      <a:srgbClr val="F8696B"/>
                    </a:solidFill>
                  </a:tcPr>
                </a:tc>
                <a:tc>
                  <a:txBody>
                    <a:bodyPr/>
                    <a:lstStyle/>
                    <a:p>
                      <a:pPr algn="ctr" fontAlgn="ctr"/>
                      <a:r>
                        <a:rPr lang="en-US" sz="1000" b="0" i="0" u="none" strike="noStrike">
                          <a:solidFill>
                            <a:srgbClr val="000000"/>
                          </a:solidFill>
                          <a:effectLst/>
                          <a:latin typeface="Calibri"/>
                        </a:rPr>
                        <a:t>73</a:t>
                      </a:r>
                    </a:p>
                  </a:txBody>
                  <a:tcPr marL="8958" marR="8958" marT="8958" marB="0" anchor="ctr">
                    <a:lnL>
                      <a:noFill/>
                    </a:lnL>
                    <a:lnR w="12700" cap="flat" cmpd="sng" algn="ctr">
                      <a:solidFill>
                        <a:srgbClr val="000000"/>
                      </a:solidFill>
                      <a:prstDash val="solid"/>
                      <a:round/>
                      <a:headEnd type="none" w="med" len="med"/>
                      <a:tailEnd type="none" w="med" len="med"/>
                    </a:lnR>
                    <a:lnT>
                      <a:noFill/>
                    </a:lnT>
                    <a:lnB>
                      <a:noFill/>
                    </a:lnB>
                    <a:solidFill>
                      <a:srgbClr val="FEE382"/>
                    </a:solidFill>
                  </a:tcPr>
                </a:tc>
              </a:tr>
              <a:tr h="188122">
                <a:tc>
                  <a:txBody>
                    <a:bodyPr/>
                    <a:lstStyle/>
                    <a:p>
                      <a:pPr algn="l" fontAlgn="b"/>
                      <a:r>
                        <a:rPr lang="en-US" sz="1000" b="0" i="0" u="none" strike="noStrike">
                          <a:solidFill>
                            <a:srgbClr val="000000"/>
                          </a:solidFill>
                          <a:effectLst/>
                          <a:latin typeface="Calibri"/>
                        </a:rPr>
                        <a:t>Rest SiT</a:t>
                      </a:r>
                    </a:p>
                  </a:txBody>
                  <a:tcPr marL="8958" marR="8958" marT="8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76</a:t>
                      </a:r>
                    </a:p>
                  </a:txBody>
                  <a:tcPr marL="8958" marR="8958" marT="8958"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BDD881"/>
                    </a:solidFill>
                  </a:tcPr>
                </a:tc>
                <a:tc>
                  <a:txBody>
                    <a:bodyPr/>
                    <a:lstStyle/>
                    <a:p>
                      <a:pPr algn="ctr" fontAlgn="ctr"/>
                      <a:r>
                        <a:rPr lang="en-US" sz="1000" b="0" i="0" u="none" strike="noStrike">
                          <a:solidFill>
                            <a:srgbClr val="000000"/>
                          </a:solidFill>
                          <a:effectLst/>
                          <a:latin typeface="Calibri"/>
                        </a:rPr>
                        <a:t>79</a:t>
                      </a:r>
                    </a:p>
                  </a:txBody>
                  <a:tcPr marL="8958" marR="8958" marT="8958" marB="0" anchor="ctr">
                    <a:lnL>
                      <a:noFill/>
                    </a:lnL>
                    <a:lnR>
                      <a:noFill/>
                    </a:lnR>
                    <a:lnT>
                      <a:noFill/>
                    </a:lnT>
                    <a:lnB w="12700" cap="flat" cmpd="sng" algn="ctr">
                      <a:solidFill>
                        <a:srgbClr val="000000"/>
                      </a:solidFill>
                      <a:prstDash val="solid"/>
                      <a:round/>
                      <a:headEnd type="none" w="med" len="med"/>
                      <a:tailEnd type="none" w="med" len="med"/>
                    </a:lnB>
                    <a:solidFill>
                      <a:srgbClr val="E2E383"/>
                    </a:solidFill>
                  </a:tcPr>
                </a:tc>
                <a:tc>
                  <a:txBody>
                    <a:bodyPr/>
                    <a:lstStyle/>
                    <a:p>
                      <a:pPr algn="ctr" fontAlgn="ctr"/>
                      <a:r>
                        <a:rPr lang="en-US" sz="1000" b="0" i="0" u="none" strike="noStrike">
                          <a:solidFill>
                            <a:srgbClr val="000000"/>
                          </a:solidFill>
                          <a:effectLst/>
                          <a:latin typeface="Calibri"/>
                        </a:rPr>
                        <a:t>68</a:t>
                      </a:r>
                    </a:p>
                  </a:txBody>
                  <a:tcPr marL="8958" marR="8958" marT="8958" marB="0" anchor="ctr">
                    <a:lnL>
                      <a:noFill/>
                    </a:lnL>
                    <a:lnR>
                      <a:noFill/>
                    </a:lnR>
                    <a:lnT>
                      <a:noFill/>
                    </a:lnT>
                    <a:lnB w="12700" cap="flat" cmpd="sng" algn="ctr">
                      <a:solidFill>
                        <a:srgbClr val="000000"/>
                      </a:solidFill>
                      <a:prstDash val="solid"/>
                      <a:round/>
                      <a:headEnd type="none" w="med" len="med"/>
                      <a:tailEnd type="none" w="med" len="med"/>
                    </a:lnB>
                    <a:solidFill>
                      <a:srgbClr val="C7DB81"/>
                    </a:solidFill>
                  </a:tcPr>
                </a:tc>
                <a:tc>
                  <a:txBody>
                    <a:bodyPr/>
                    <a:lstStyle/>
                    <a:p>
                      <a:pPr algn="ctr" fontAlgn="ctr"/>
                      <a:r>
                        <a:rPr lang="en-US" sz="1000" b="0" i="0" u="none" strike="noStrike">
                          <a:solidFill>
                            <a:srgbClr val="000000"/>
                          </a:solidFill>
                          <a:effectLst/>
                          <a:latin typeface="Calibri"/>
                        </a:rPr>
                        <a:t>67</a:t>
                      </a:r>
                    </a:p>
                  </a:txBody>
                  <a:tcPr marL="8958" marR="8958" marT="8958" marB="0" anchor="ctr">
                    <a:lnL>
                      <a:noFill/>
                    </a:lnL>
                    <a:lnR>
                      <a:noFill/>
                    </a:lnR>
                    <a:lnT>
                      <a:noFill/>
                    </a:lnT>
                    <a:lnB w="12700" cap="flat" cmpd="sng" algn="ctr">
                      <a:solidFill>
                        <a:srgbClr val="000000"/>
                      </a:solidFill>
                      <a:prstDash val="solid"/>
                      <a:round/>
                      <a:headEnd type="none" w="med" len="med"/>
                      <a:tailEnd type="none" w="med" len="med"/>
                    </a:lnB>
                    <a:solidFill>
                      <a:srgbClr val="D1DE82"/>
                    </a:solidFill>
                  </a:tcPr>
                </a:tc>
                <a:tc>
                  <a:txBody>
                    <a:bodyPr/>
                    <a:lstStyle/>
                    <a:p>
                      <a:pPr algn="ctr" fontAlgn="ctr"/>
                      <a:r>
                        <a:rPr lang="en-US" sz="1000" b="0" i="0" u="none" strike="noStrike" dirty="0">
                          <a:solidFill>
                            <a:srgbClr val="000000"/>
                          </a:solidFill>
                          <a:effectLst/>
                          <a:latin typeface="Calibri"/>
                        </a:rPr>
                        <a:t>74</a:t>
                      </a:r>
                    </a:p>
                  </a:txBody>
                  <a:tcPr marL="8958" marR="8958" marT="8958"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DD82"/>
                    </a:solidFill>
                  </a:tcPr>
                </a:tc>
              </a:tr>
            </a:tbl>
          </a:graphicData>
        </a:graphic>
      </p:graphicFrame>
      <p:sp>
        <p:nvSpPr>
          <p:cNvPr id="6" name="TekstSylinder 5"/>
          <p:cNvSpPr txBox="1"/>
          <p:nvPr/>
        </p:nvSpPr>
        <p:spPr>
          <a:xfrm>
            <a:off x="251520" y="76562"/>
            <a:ext cx="5073505" cy="400110"/>
          </a:xfrm>
          <a:prstGeom prst="rect">
            <a:avLst/>
          </a:prstGeom>
          <a:noFill/>
        </p:spPr>
        <p:txBody>
          <a:bodyPr wrap="none" rtlCol="0">
            <a:spAutoFit/>
          </a:bodyPr>
          <a:lstStyle/>
          <a:p>
            <a:r>
              <a:rPr lang="nb-NO" sz="2000" dirty="0" smtClean="0"/>
              <a:t>Opplevelse av fadderordningen (poeng 0 - 100)</a:t>
            </a:r>
          </a:p>
        </p:txBody>
      </p:sp>
      <p:sp>
        <p:nvSpPr>
          <p:cNvPr id="7" name="Rektangel 6"/>
          <p:cNvSpPr/>
          <p:nvPr/>
        </p:nvSpPr>
        <p:spPr>
          <a:xfrm>
            <a:off x="467544" y="1124744"/>
            <a:ext cx="7920880" cy="276999"/>
          </a:xfrm>
          <a:prstGeom prst="rect">
            <a:avLst/>
          </a:prstGeom>
        </p:spPr>
        <p:txBody>
          <a:bodyPr wrap="square">
            <a:spAutoFit/>
          </a:bodyPr>
          <a:lstStyle/>
          <a:p>
            <a:r>
              <a:rPr lang="nb-NO" sz="1200" i="1" dirty="0">
                <a:solidFill>
                  <a:schemeClr val="bg1">
                    <a:lumMod val="50000"/>
                  </a:schemeClr>
                </a:solidFill>
              </a:rPr>
              <a:t>Hvordan opplevde du fadderordningen (eller lignende) når det gjelder </a:t>
            </a:r>
            <a:r>
              <a:rPr lang="nb-NO" sz="1200" i="1" dirty="0" smtClean="0">
                <a:solidFill>
                  <a:schemeClr val="bg1">
                    <a:lumMod val="50000"/>
                  </a:schemeClr>
                </a:solidFill>
              </a:rPr>
              <a:t>.......? (Base: de som deltok helt eller delvis)</a:t>
            </a:r>
            <a:endParaRPr lang="nb-NO" sz="1200" i="1" dirty="0">
              <a:solidFill>
                <a:schemeClr val="bg1">
                  <a:lumMod val="50000"/>
                </a:schemeClr>
              </a:solidFill>
            </a:endParaRPr>
          </a:p>
        </p:txBody>
      </p:sp>
    </p:spTree>
    <p:extLst>
      <p:ext uri="{BB962C8B-B14F-4D97-AF65-F5344CB8AC3E}">
        <p14:creationId xmlns:p14="http://schemas.microsoft.com/office/powerpoint/2010/main" val="5700551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4"/>
          </p:nvPr>
        </p:nvSpPr>
        <p:spPr>
          <a:xfrm>
            <a:off x="1619672" y="5877272"/>
            <a:ext cx="5472608" cy="365125"/>
          </a:xfrm>
        </p:spPr>
        <p:txBody>
          <a:bodyPr/>
          <a:lstStyle/>
          <a:p>
            <a:pPr algn="l"/>
            <a:r>
              <a:rPr lang="nb-NO" i="1" dirty="0"/>
              <a:t>Følte du deg godt mottatt på nåværende studieprogram da du var ny student? </a:t>
            </a:r>
          </a:p>
        </p:txBody>
      </p:sp>
      <p:graphicFrame>
        <p:nvGraphicFramePr>
          <p:cNvPr id="3" name="Diagram 2"/>
          <p:cNvGraphicFramePr/>
          <p:nvPr>
            <p:extLst>
              <p:ext uri="{D42A27DB-BD31-4B8C-83A1-F6EECF244321}">
                <p14:modId xmlns:p14="http://schemas.microsoft.com/office/powerpoint/2010/main" val="3638886274"/>
              </p:ext>
            </p:extLst>
          </p:nvPr>
        </p:nvGraphicFramePr>
        <p:xfrm>
          <a:off x="251520" y="692696"/>
          <a:ext cx="8640960" cy="5256584"/>
        </p:xfrm>
        <a:graphic>
          <a:graphicData uri="http://schemas.openxmlformats.org/drawingml/2006/chart">
            <c:chart xmlns:c="http://schemas.openxmlformats.org/drawingml/2006/chart" xmlns:r="http://schemas.openxmlformats.org/officeDocument/2006/relationships" r:id="rId2"/>
          </a:graphicData>
        </a:graphic>
      </p:graphicFrame>
      <p:sp>
        <p:nvSpPr>
          <p:cNvPr id="4" name="TekstSylinder 3"/>
          <p:cNvSpPr txBox="1"/>
          <p:nvPr/>
        </p:nvSpPr>
        <p:spPr>
          <a:xfrm>
            <a:off x="251520" y="76562"/>
            <a:ext cx="5198924" cy="400110"/>
          </a:xfrm>
          <a:prstGeom prst="rect">
            <a:avLst/>
          </a:prstGeom>
          <a:noFill/>
        </p:spPr>
        <p:txBody>
          <a:bodyPr wrap="none" rtlCol="0">
            <a:spAutoFit/>
          </a:bodyPr>
          <a:lstStyle/>
          <a:p>
            <a:r>
              <a:rPr lang="nb-NO" sz="2000" dirty="0" smtClean="0"/>
              <a:t>Fornøyd med mottakelse på studieprogram? (%)</a:t>
            </a:r>
          </a:p>
        </p:txBody>
      </p:sp>
      <p:sp>
        <p:nvSpPr>
          <p:cNvPr id="5" name="Plassholder for lysbildenummer 1"/>
          <p:cNvSpPr txBox="1">
            <a:spLocks/>
          </p:cNvSpPr>
          <p:nvPr/>
        </p:nvSpPr>
        <p:spPr>
          <a:xfrm>
            <a:off x="3347864" y="6309320"/>
            <a:ext cx="2133600" cy="365125"/>
          </a:xfrm>
          <a:prstGeom prst="rect">
            <a:avLst/>
          </a:prstGeom>
        </p:spPr>
        <p:txBody>
          <a:bodyPr vert="horz" lIns="91440" tIns="45720" rIns="91440" bIns="45720" rtlCol="0" anchor="ctr"/>
          <a:lstStyle>
            <a:defPPr>
              <a:defRPr lang="nb-NO"/>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FE8F94D-F3D7-4644-A710-F5E14A17E550}" type="slidenum">
              <a:rPr lang="nb-NO" smtClean="0"/>
              <a:pPr/>
              <a:t>11</a:t>
            </a:fld>
            <a:endParaRPr lang="nb-NO" dirty="0"/>
          </a:p>
        </p:txBody>
      </p:sp>
    </p:spTree>
    <p:extLst>
      <p:ext uri="{BB962C8B-B14F-4D97-AF65-F5344CB8AC3E}">
        <p14:creationId xmlns:p14="http://schemas.microsoft.com/office/powerpoint/2010/main" val="24279247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4"/>
          </p:nvPr>
        </p:nvSpPr>
        <p:spPr/>
        <p:txBody>
          <a:bodyPr/>
          <a:lstStyle/>
          <a:p>
            <a:fld id="{AFE8F94D-F3D7-4644-A710-F5E14A17E550}" type="slidenum">
              <a:rPr lang="nb-NO" smtClean="0"/>
              <a:pPr/>
              <a:t>12</a:t>
            </a:fld>
            <a:endParaRPr lang="nb-NO" dirty="0"/>
          </a:p>
        </p:txBody>
      </p:sp>
      <p:graphicFrame>
        <p:nvGraphicFramePr>
          <p:cNvPr id="3" name="Diagram 2"/>
          <p:cNvGraphicFramePr/>
          <p:nvPr>
            <p:extLst>
              <p:ext uri="{D42A27DB-BD31-4B8C-83A1-F6EECF244321}">
                <p14:modId xmlns:p14="http://schemas.microsoft.com/office/powerpoint/2010/main" val="3037426413"/>
              </p:ext>
            </p:extLst>
          </p:nvPr>
        </p:nvGraphicFramePr>
        <p:xfrm>
          <a:off x="107504" y="692696"/>
          <a:ext cx="8856984" cy="54006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kstSylinder 3"/>
          <p:cNvSpPr txBox="1"/>
          <p:nvPr/>
        </p:nvSpPr>
        <p:spPr>
          <a:xfrm>
            <a:off x="251520" y="76562"/>
            <a:ext cx="4734694" cy="400110"/>
          </a:xfrm>
          <a:prstGeom prst="rect">
            <a:avLst/>
          </a:prstGeom>
          <a:noFill/>
        </p:spPr>
        <p:txBody>
          <a:bodyPr wrap="none" rtlCol="0">
            <a:spAutoFit/>
          </a:bodyPr>
          <a:lstStyle/>
          <a:p>
            <a:r>
              <a:rPr lang="nb-NO" sz="2000" dirty="0" smtClean="0"/>
              <a:t>Deltakelse i frivillig studentengasjement (%)</a:t>
            </a:r>
          </a:p>
        </p:txBody>
      </p:sp>
      <p:sp>
        <p:nvSpPr>
          <p:cNvPr id="5" name="Rektangel 4"/>
          <p:cNvSpPr/>
          <p:nvPr/>
        </p:nvSpPr>
        <p:spPr>
          <a:xfrm>
            <a:off x="1043608" y="5805264"/>
            <a:ext cx="7776864" cy="276999"/>
          </a:xfrm>
          <a:prstGeom prst="rect">
            <a:avLst/>
          </a:prstGeom>
        </p:spPr>
        <p:txBody>
          <a:bodyPr wrap="square">
            <a:spAutoFit/>
          </a:bodyPr>
          <a:lstStyle/>
          <a:p>
            <a:r>
              <a:rPr lang="nb-NO" sz="1200" i="1" dirty="0">
                <a:solidFill>
                  <a:schemeClr val="bg1">
                    <a:lumMod val="50000"/>
                  </a:schemeClr>
                </a:solidFill>
              </a:rPr>
              <a:t>Har du et frivillig studentengasjement (for eksempel idrettslag, </a:t>
            </a:r>
            <a:r>
              <a:rPr lang="nb-NO" sz="1200" i="1" dirty="0" err="1">
                <a:solidFill>
                  <a:schemeClr val="bg1">
                    <a:lumMod val="50000"/>
                  </a:schemeClr>
                </a:solidFill>
              </a:rPr>
              <a:t>studentersamfund</a:t>
            </a:r>
            <a:r>
              <a:rPr lang="nb-NO" sz="1200" i="1" dirty="0">
                <a:solidFill>
                  <a:schemeClr val="bg1">
                    <a:lumMod val="50000"/>
                  </a:schemeClr>
                </a:solidFill>
              </a:rPr>
              <a:t>, studentpolitikk, linjeforeninger </a:t>
            </a:r>
            <a:r>
              <a:rPr lang="nb-NO" sz="1200" i="1" dirty="0" smtClean="0">
                <a:solidFill>
                  <a:schemeClr val="bg1">
                    <a:lumMod val="50000"/>
                  </a:schemeClr>
                </a:solidFill>
              </a:rPr>
              <a:t>etc.)?</a:t>
            </a:r>
            <a:endParaRPr lang="nb-NO" sz="1200" i="1" dirty="0">
              <a:solidFill>
                <a:schemeClr val="bg1">
                  <a:lumMod val="50000"/>
                </a:schemeClr>
              </a:solidFill>
            </a:endParaRPr>
          </a:p>
        </p:txBody>
      </p:sp>
    </p:spTree>
    <p:extLst>
      <p:ext uri="{BB962C8B-B14F-4D97-AF65-F5344CB8AC3E}">
        <p14:creationId xmlns:p14="http://schemas.microsoft.com/office/powerpoint/2010/main" val="2241228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4"/>
          </p:nvPr>
        </p:nvSpPr>
        <p:spPr/>
        <p:txBody>
          <a:bodyPr/>
          <a:lstStyle/>
          <a:p>
            <a:fld id="{AFE8F94D-F3D7-4644-A710-F5E14A17E550}" type="slidenum">
              <a:rPr lang="nb-NO" smtClean="0"/>
              <a:pPr/>
              <a:t>13</a:t>
            </a:fld>
            <a:endParaRPr lang="nb-NO" dirty="0"/>
          </a:p>
        </p:txBody>
      </p:sp>
      <p:graphicFrame>
        <p:nvGraphicFramePr>
          <p:cNvPr id="3" name="Diagram 2"/>
          <p:cNvGraphicFramePr/>
          <p:nvPr>
            <p:extLst>
              <p:ext uri="{D42A27DB-BD31-4B8C-83A1-F6EECF244321}">
                <p14:modId xmlns:p14="http://schemas.microsoft.com/office/powerpoint/2010/main" val="118919695"/>
              </p:ext>
            </p:extLst>
          </p:nvPr>
        </p:nvGraphicFramePr>
        <p:xfrm>
          <a:off x="323528" y="476672"/>
          <a:ext cx="8568952" cy="5976664"/>
        </p:xfrm>
        <a:graphic>
          <a:graphicData uri="http://schemas.openxmlformats.org/drawingml/2006/chart">
            <c:chart xmlns:c="http://schemas.openxmlformats.org/drawingml/2006/chart" xmlns:r="http://schemas.openxmlformats.org/officeDocument/2006/relationships" r:id="rId3"/>
          </a:graphicData>
        </a:graphic>
      </p:graphicFrame>
      <p:sp>
        <p:nvSpPr>
          <p:cNvPr id="4" name="TekstSylinder 3"/>
          <p:cNvSpPr txBox="1"/>
          <p:nvPr/>
        </p:nvSpPr>
        <p:spPr>
          <a:xfrm>
            <a:off x="251520" y="76562"/>
            <a:ext cx="4681603" cy="400110"/>
          </a:xfrm>
          <a:prstGeom prst="rect">
            <a:avLst/>
          </a:prstGeom>
          <a:noFill/>
        </p:spPr>
        <p:txBody>
          <a:bodyPr wrap="none" rtlCol="0">
            <a:spAutoFit/>
          </a:bodyPr>
          <a:lstStyle/>
          <a:p>
            <a:r>
              <a:rPr lang="nb-NO" sz="2000" dirty="0" smtClean="0"/>
              <a:t>Oppfatning av studiet som meningsfullt (%)</a:t>
            </a:r>
          </a:p>
        </p:txBody>
      </p:sp>
      <p:sp>
        <p:nvSpPr>
          <p:cNvPr id="5" name="Rektangel 4"/>
          <p:cNvSpPr/>
          <p:nvPr/>
        </p:nvSpPr>
        <p:spPr>
          <a:xfrm>
            <a:off x="1979712" y="6093296"/>
            <a:ext cx="4572000" cy="276999"/>
          </a:xfrm>
          <a:prstGeom prst="rect">
            <a:avLst/>
          </a:prstGeom>
        </p:spPr>
        <p:txBody>
          <a:bodyPr>
            <a:spAutoFit/>
          </a:bodyPr>
          <a:lstStyle/>
          <a:p>
            <a:r>
              <a:rPr lang="nb-NO" sz="1200" i="1" dirty="0">
                <a:solidFill>
                  <a:schemeClr val="bg1">
                    <a:lumMod val="50000"/>
                  </a:schemeClr>
                </a:solidFill>
              </a:rPr>
              <a:t>I hvilken grad opplever du studiet du går på som meningsfullt?</a:t>
            </a:r>
          </a:p>
        </p:txBody>
      </p:sp>
    </p:spTree>
    <p:extLst>
      <p:ext uri="{BB962C8B-B14F-4D97-AF65-F5344CB8AC3E}">
        <p14:creationId xmlns:p14="http://schemas.microsoft.com/office/powerpoint/2010/main" val="8716244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4"/>
          </p:nvPr>
        </p:nvSpPr>
        <p:spPr/>
        <p:txBody>
          <a:bodyPr/>
          <a:lstStyle/>
          <a:p>
            <a:fld id="{AFE8F94D-F3D7-4644-A710-F5E14A17E550}" type="slidenum">
              <a:rPr lang="nb-NO" smtClean="0"/>
              <a:pPr/>
              <a:t>14</a:t>
            </a:fld>
            <a:endParaRPr lang="nb-NO" dirty="0"/>
          </a:p>
        </p:txBody>
      </p:sp>
      <p:sp>
        <p:nvSpPr>
          <p:cNvPr id="6" name="TekstSylinder 5"/>
          <p:cNvSpPr txBox="1"/>
          <p:nvPr/>
        </p:nvSpPr>
        <p:spPr>
          <a:xfrm>
            <a:off x="251520" y="292586"/>
            <a:ext cx="6469913" cy="400110"/>
          </a:xfrm>
          <a:prstGeom prst="rect">
            <a:avLst/>
          </a:prstGeom>
          <a:noFill/>
        </p:spPr>
        <p:txBody>
          <a:bodyPr wrap="none" rtlCol="0">
            <a:spAutoFit/>
          </a:bodyPr>
          <a:lstStyle/>
          <a:p>
            <a:r>
              <a:rPr lang="nb-NO" sz="2000" dirty="0" smtClean="0"/>
              <a:t>Forhold som kan oppleves å påvirke studiet negativt (% ofte)</a:t>
            </a:r>
          </a:p>
        </p:txBody>
      </p:sp>
      <p:sp>
        <p:nvSpPr>
          <p:cNvPr id="4" name="Rektangel 3"/>
          <p:cNvSpPr/>
          <p:nvPr/>
        </p:nvSpPr>
        <p:spPr>
          <a:xfrm>
            <a:off x="467544" y="1844824"/>
            <a:ext cx="5688632" cy="276999"/>
          </a:xfrm>
          <a:prstGeom prst="rect">
            <a:avLst/>
          </a:prstGeom>
        </p:spPr>
        <p:txBody>
          <a:bodyPr wrap="square">
            <a:spAutoFit/>
          </a:bodyPr>
          <a:lstStyle/>
          <a:p>
            <a:r>
              <a:rPr lang="nb-NO" sz="1200" i="1" dirty="0">
                <a:solidFill>
                  <a:schemeClr val="bg1">
                    <a:lumMod val="50000"/>
                  </a:schemeClr>
                </a:solidFill>
              </a:rPr>
              <a:t>I hvilken grad opplever du at forholdene nedenfor påvirker ditt studie NEGATIVT?</a:t>
            </a:r>
          </a:p>
        </p:txBody>
      </p:sp>
      <p:graphicFrame>
        <p:nvGraphicFramePr>
          <p:cNvPr id="5" name="Tabell 4"/>
          <p:cNvGraphicFramePr>
            <a:graphicFrameLocks noGrp="1"/>
          </p:cNvGraphicFramePr>
          <p:nvPr>
            <p:extLst>
              <p:ext uri="{D42A27DB-BD31-4B8C-83A1-F6EECF244321}">
                <p14:modId xmlns:p14="http://schemas.microsoft.com/office/powerpoint/2010/main" val="3793212860"/>
              </p:ext>
            </p:extLst>
          </p:nvPr>
        </p:nvGraphicFramePr>
        <p:xfrm>
          <a:off x="457203" y="2187110"/>
          <a:ext cx="8229593" cy="3352142"/>
        </p:xfrm>
        <a:graphic>
          <a:graphicData uri="http://schemas.openxmlformats.org/drawingml/2006/table">
            <a:tbl>
              <a:tblPr/>
              <a:tblGrid>
                <a:gridCol w="1986455"/>
                <a:gridCol w="283779"/>
                <a:gridCol w="283779"/>
                <a:gridCol w="283779"/>
                <a:gridCol w="283779"/>
                <a:gridCol w="283779"/>
                <a:gridCol w="283779"/>
                <a:gridCol w="283779"/>
                <a:gridCol w="283779"/>
                <a:gridCol w="283779"/>
                <a:gridCol w="283779"/>
                <a:gridCol w="283779"/>
                <a:gridCol w="283779"/>
                <a:gridCol w="283779"/>
                <a:gridCol w="283779"/>
                <a:gridCol w="283779"/>
                <a:gridCol w="283779"/>
                <a:gridCol w="283779"/>
                <a:gridCol w="283779"/>
                <a:gridCol w="283779"/>
                <a:gridCol w="283779"/>
                <a:gridCol w="283779"/>
                <a:gridCol w="283779"/>
              </a:tblGrid>
              <a:tr h="860206">
                <a:tc>
                  <a:txBody>
                    <a:bodyPr/>
                    <a:lstStyle/>
                    <a:p>
                      <a:pPr algn="ctr" fontAlgn="ctr"/>
                      <a:r>
                        <a:rPr lang="en-US" sz="1000" b="0" i="1" u="none" strike="noStrike">
                          <a:solidFill>
                            <a:srgbClr val="000000"/>
                          </a:solidFill>
                          <a:effectLst/>
                          <a:latin typeface="Calibri"/>
                        </a:rPr>
                        <a:t>Andel som opplever dette ofte</a:t>
                      </a:r>
                    </a:p>
                  </a:txBody>
                  <a:tcPr marL="8868" marR="8868" marT="88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a:rPr>
                        <a:t>Total</a:t>
                      </a:r>
                    </a:p>
                  </a:txBody>
                  <a:tcPr vert="vert27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a:rPr>
                        <a:t>Mann</a:t>
                      </a:r>
                    </a:p>
                  </a:txBody>
                  <a:tcPr vert="vert27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Kvinne</a:t>
                      </a:r>
                    </a:p>
                  </a:txBody>
                  <a:tcPr vert="vert27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err="1">
                          <a:solidFill>
                            <a:srgbClr val="000000"/>
                          </a:solidFill>
                          <a:effectLst/>
                          <a:latin typeface="Calibri"/>
                        </a:rPr>
                        <a:t>SiO</a:t>
                      </a:r>
                      <a:endParaRPr lang="en-US" sz="1000" b="0" i="0" u="none" strike="noStrike" dirty="0">
                        <a:solidFill>
                          <a:srgbClr val="000000"/>
                        </a:solidFill>
                        <a:effectLst/>
                        <a:latin typeface="Calibri"/>
                      </a:endParaRPr>
                    </a:p>
                  </a:txBody>
                  <a:tcPr vert="vert27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SiB</a:t>
                      </a:r>
                    </a:p>
                  </a:txBody>
                  <a:tcPr vert="vert27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SiT</a:t>
                      </a:r>
                    </a:p>
                  </a:txBody>
                  <a:tcPr vert="vert27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err="1">
                          <a:solidFill>
                            <a:srgbClr val="000000"/>
                          </a:solidFill>
                          <a:effectLst/>
                          <a:latin typeface="Calibri"/>
                        </a:rPr>
                        <a:t>samskipnaden</a:t>
                      </a:r>
                      <a:endParaRPr lang="en-US" sz="1000" b="0" i="0" u="none" strike="noStrike" dirty="0">
                        <a:solidFill>
                          <a:srgbClr val="000000"/>
                        </a:solidFill>
                        <a:effectLst/>
                        <a:latin typeface="Calibri"/>
                      </a:endParaRPr>
                    </a:p>
                  </a:txBody>
                  <a:tcPr vert="vert27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SiÅs</a:t>
                      </a:r>
                    </a:p>
                  </a:txBody>
                  <a:tcPr vert="vert27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err="1">
                          <a:solidFill>
                            <a:srgbClr val="000000"/>
                          </a:solidFill>
                          <a:effectLst/>
                          <a:latin typeface="Calibri"/>
                        </a:rPr>
                        <a:t>SiNoT</a:t>
                      </a:r>
                      <a:endParaRPr lang="en-US" sz="1000" b="0" i="0" u="none" strike="noStrike" dirty="0">
                        <a:solidFill>
                          <a:srgbClr val="000000"/>
                        </a:solidFill>
                        <a:effectLst/>
                        <a:latin typeface="Calibri"/>
                      </a:endParaRPr>
                    </a:p>
                  </a:txBody>
                  <a:tcPr vert="vert27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SISOF</a:t>
                      </a:r>
                    </a:p>
                  </a:txBody>
                  <a:tcPr vert="vert27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err="1">
                          <a:solidFill>
                            <a:srgbClr val="000000"/>
                          </a:solidFill>
                          <a:effectLst/>
                          <a:latin typeface="Calibri"/>
                        </a:rPr>
                        <a:t>SiH</a:t>
                      </a:r>
                      <a:endParaRPr lang="en-US" sz="1000" b="0" i="0" u="none" strike="noStrike" dirty="0">
                        <a:solidFill>
                          <a:srgbClr val="000000"/>
                        </a:solidFill>
                        <a:effectLst/>
                        <a:latin typeface="Calibri"/>
                      </a:endParaRPr>
                    </a:p>
                  </a:txBody>
                  <a:tcPr vert="vert27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SSH</a:t>
                      </a:r>
                    </a:p>
                  </a:txBody>
                  <a:tcPr vert="vert27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err="1">
                          <a:solidFill>
                            <a:srgbClr val="000000"/>
                          </a:solidFill>
                          <a:effectLst/>
                          <a:latin typeface="Calibri"/>
                        </a:rPr>
                        <a:t>SiHa</a:t>
                      </a:r>
                      <a:endParaRPr lang="en-US" sz="1000" b="0" i="0" u="none" strike="noStrike" dirty="0">
                        <a:solidFill>
                          <a:srgbClr val="000000"/>
                        </a:solidFill>
                        <a:effectLst/>
                        <a:latin typeface="Calibri"/>
                      </a:endParaRPr>
                    </a:p>
                  </a:txBody>
                  <a:tcPr vert="vert27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err="1">
                          <a:solidFill>
                            <a:srgbClr val="000000"/>
                          </a:solidFill>
                          <a:effectLst/>
                          <a:latin typeface="Calibri"/>
                        </a:rPr>
                        <a:t>UiO</a:t>
                      </a:r>
                      <a:endParaRPr lang="en-US" sz="1000" b="0" i="0" u="none" strike="noStrike" dirty="0">
                        <a:solidFill>
                          <a:srgbClr val="000000"/>
                        </a:solidFill>
                        <a:effectLst/>
                        <a:latin typeface="Calibri"/>
                      </a:endParaRPr>
                    </a:p>
                  </a:txBody>
                  <a:tcPr vert="vert27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HiOA</a:t>
                      </a:r>
                    </a:p>
                  </a:txBody>
                  <a:tcPr vert="vert27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a:rPr>
                        <a:t>Rest </a:t>
                      </a:r>
                      <a:r>
                        <a:rPr lang="en-US" sz="1000" b="0" i="0" u="none" strike="noStrike" dirty="0" err="1">
                          <a:solidFill>
                            <a:srgbClr val="000000"/>
                          </a:solidFill>
                          <a:effectLst/>
                          <a:latin typeface="Calibri"/>
                        </a:rPr>
                        <a:t>SiO</a:t>
                      </a:r>
                      <a:endParaRPr lang="en-US" sz="1000" b="0" i="0" u="none" strike="noStrike" dirty="0">
                        <a:solidFill>
                          <a:srgbClr val="000000"/>
                        </a:solidFill>
                        <a:effectLst/>
                        <a:latin typeface="Calibri"/>
                      </a:endParaRPr>
                    </a:p>
                  </a:txBody>
                  <a:tcPr vert="vert27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UiB</a:t>
                      </a:r>
                    </a:p>
                  </a:txBody>
                  <a:tcPr vert="vert27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err="1">
                          <a:solidFill>
                            <a:srgbClr val="000000"/>
                          </a:solidFill>
                          <a:effectLst/>
                          <a:latin typeface="Calibri"/>
                        </a:rPr>
                        <a:t>HiB</a:t>
                      </a:r>
                      <a:endParaRPr lang="en-US" sz="1000" b="0" i="0" u="none" strike="noStrike" dirty="0">
                        <a:solidFill>
                          <a:srgbClr val="000000"/>
                        </a:solidFill>
                        <a:effectLst/>
                        <a:latin typeface="Calibri"/>
                      </a:endParaRPr>
                    </a:p>
                  </a:txBody>
                  <a:tcPr vert="vert27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a:rPr>
                        <a:t>Rest </a:t>
                      </a:r>
                      <a:r>
                        <a:rPr lang="en-US" sz="1000" b="0" i="0" u="none" strike="noStrike" dirty="0" err="1">
                          <a:solidFill>
                            <a:srgbClr val="000000"/>
                          </a:solidFill>
                          <a:effectLst/>
                          <a:latin typeface="Calibri"/>
                        </a:rPr>
                        <a:t>SiB</a:t>
                      </a:r>
                      <a:endParaRPr lang="en-US" sz="1000" b="0" i="0" u="none" strike="noStrike" dirty="0">
                        <a:solidFill>
                          <a:srgbClr val="000000"/>
                        </a:solidFill>
                        <a:effectLst/>
                        <a:latin typeface="Calibri"/>
                      </a:endParaRPr>
                    </a:p>
                  </a:txBody>
                  <a:tcPr vert="vert27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a:rPr>
                        <a:t>NTNU</a:t>
                      </a:r>
                    </a:p>
                  </a:txBody>
                  <a:tcPr vert="vert27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err="1">
                          <a:solidFill>
                            <a:srgbClr val="000000"/>
                          </a:solidFill>
                          <a:effectLst/>
                          <a:latin typeface="Calibri"/>
                        </a:rPr>
                        <a:t>HiST</a:t>
                      </a:r>
                      <a:endParaRPr lang="en-US" sz="1000" b="0" i="0" u="none" strike="noStrike" dirty="0">
                        <a:solidFill>
                          <a:srgbClr val="000000"/>
                        </a:solidFill>
                        <a:effectLst/>
                        <a:latin typeface="Calibri"/>
                      </a:endParaRPr>
                    </a:p>
                  </a:txBody>
                  <a:tcPr vert="vert27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a:rPr>
                        <a:t>Rest </a:t>
                      </a:r>
                      <a:r>
                        <a:rPr lang="en-US" sz="1000" b="0" i="0" u="none" strike="noStrike" dirty="0" err="1">
                          <a:solidFill>
                            <a:srgbClr val="000000"/>
                          </a:solidFill>
                          <a:effectLst/>
                          <a:latin typeface="Calibri"/>
                        </a:rPr>
                        <a:t>SiT</a:t>
                      </a:r>
                      <a:endParaRPr lang="en-US" sz="1000" b="0" i="0" u="none" strike="noStrike" dirty="0">
                        <a:solidFill>
                          <a:srgbClr val="000000"/>
                        </a:solidFill>
                        <a:effectLst/>
                        <a:latin typeface="Calibri"/>
                      </a:endParaRPr>
                    </a:p>
                  </a:txBody>
                  <a:tcPr vert="vert27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362">
                <a:tc>
                  <a:txBody>
                    <a:bodyPr/>
                    <a:lstStyle/>
                    <a:p>
                      <a:pPr algn="l" fontAlgn="ctr"/>
                      <a:r>
                        <a:rPr lang="en-US" sz="1000" b="0" i="0" u="none" strike="noStrike">
                          <a:solidFill>
                            <a:srgbClr val="000000"/>
                          </a:solidFill>
                          <a:effectLst/>
                          <a:latin typeface="Calibri"/>
                        </a:rPr>
                        <a:t>Arbeidspresset på studiet</a:t>
                      </a:r>
                    </a:p>
                  </a:txBody>
                  <a:tcPr marL="8868" marR="8868" marT="88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000" b="0" i="0" u="none" strike="noStrike">
                          <a:solidFill>
                            <a:srgbClr val="000000"/>
                          </a:solidFill>
                          <a:effectLst/>
                          <a:latin typeface="Calibri"/>
                        </a:rPr>
                        <a:t>17</a:t>
                      </a:r>
                    </a:p>
                  </a:txBody>
                  <a:tcPr marL="8868" marR="8868" marT="8868"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EB84"/>
                    </a:solidFill>
                  </a:tcPr>
                </a:tc>
                <a:tc>
                  <a:txBody>
                    <a:bodyPr/>
                    <a:lstStyle/>
                    <a:p>
                      <a:pPr algn="ctr" fontAlgn="ctr"/>
                      <a:r>
                        <a:rPr lang="en-US" sz="1000" b="0" i="0" u="none" strike="noStrike">
                          <a:solidFill>
                            <a:srgbClr val="000000"/>
                          </a:solidFill>
                          <a:effectLst/>
                          <a:latin typeface="Calibri"/>
                        </a:rPr>
                        <a:t>13</a:t>
                      </a:r>
                    </a:p>
                  </a:txBody>
                  <a:tcPr marL="8868" marR="8868" marT="8868" marB="0" anchor="ctr">
                    <a:lnL>
                      <a:noFill/>
                    </a:lnL>
                    <a:lnR>
                      <a:noFill/>
                    </a:lnR>
                    <a:lnT w="12700" cap="flat" cmpd="sng" algn="ctr">
                      <a:solidFill>
                        <a:srgbClr val="000000"/>
                      </a:solidFill>
                      <a:prstDash val="solid"/>
                      <a:round/>
                      <a:headEnd type="none" w="med" len="med"/>
                      <a:tailEnd type="none" w="med" len="med"/>
                    </a:lnT>
                    <a:lnB>
                      <a:noFill/>
                    </a:lnB>
                    <a:solidFill>
                      <a:srgbClr val="C2D980"/>
                    </a:solidFill>
                  </a:tcPr>
                </a:tc>
                <a:tc>
                  <a:txBody>
                    <a:bodyPr/>
                    <a:lstStyle/>
                    <a:p>
                      <a:pPr algn="ctr" fontAlgn="ctr"/>
                      <a:r>
                        <a:rPr lang="en-US" sz="1000" b="0" i="0" u="none" strike="noStrike">
                          <a:solidFill>
                            <a:srgbClr val="000000"/>
                          </a:solidFill>
                          <a:effectLst/>
                          <a:latin typeface="Calibri"/>
                        </a:rPr>
                        <a:t>19</a:t>
                      </a:r>
                    </a:p>
                  </a:txBody>
                  <a:tcPr marL="8868" marR="8868" marT="8868" marB="0" anchor="ctr">
                    <a:lnL>
                      <a:noFill/>
                    </a:lnL>
                    <a:lnR>
                      <a:noFill/>
                    </a:lnR>
                    <a:lnT w="12700" cap="flat" cmpd="sng" algn="ctr">
                      <a:solidFill>
                        <a:srgbClr val="000000"/>
                      </a:solidFill>
                      <a:prstDash val="solid"/>
                      <a:round/>
                      <a:headEnd type="none" w="med" len="med"/>
                      <a:tailEnd type="none" w="med" len="med"/>
                    </a:lnT>
                    <a:lnB>
                      <a:noFill/>
                    </a:lnB>
                    <a:solidFill>
                      <a:srgbClr val="F8696B"/>
                    </a:solidFill>
                  </a:tcPr>
                </a:tc>
                <a:tc>
                  <a:txBody>
                    <a:bodyPr/>
                    <a:lstStyle/>
                    <a:p>
                      <a:pPr algn="ctr" fontAlgn="ctr"/>
                      <a:r>
                        <a:rPr lang="en-US" sz="1000" b="0" i="0" u="none" strike="noStrike">
                          <a:solidFill>
                            <a:srgbClr val="000000"/>
                          </a:solidFill>
                          <a:effectLst/>
                          <a:latin typeface="Calibri"/>
                        </a:rPr>
                        <a:t>18</a:t>
                      </a:r>
                    </a:p>
                  </a:txBody>
                  <a:tcPr marL="8868" marR="8868" marT="8868" marB="0" anchor="ctr">
                    <a:lnL>
                      <a:noFill/>
                    </a:lnL>
                    <a:lnR>
                      <a:noFill/>
                    </a:lnR>
                    <a:lnT w="12700" cap="flat" cmpd="sng" algn="ctr">
                      <a:solidFill>
                        <a:srgbClr val="000000"/>
                      </a:solidFill>
                      <a:prstDash val="solid"/>
                      <a:round/>
                      <a:headEnd type="none" w="med" len="med"/>
                      <a:tailEnd type="none" w="med" len="med"/>
                    </a:lnT>
                    <a:lnB>
                      <a:noFill/>
                    </a:lnB>
                    <a:solidFill>
                      <a:srgbClr val="FCAB78"/>
                    </a:solidFill>
                  </a:tcPr>
                </a:tc>
                <a:tc>
                  <a:txBody>
                    <a:bodyPr/>
                    <a:lstStyle/>
                    <a:p>
                      <a:pPr algn="ctr" fontAlgn="ctr"/>
                      <a:r>
                        <a:rPr lang="en-US" sz="1000" b="0" i="0" u="none" strike="noStrike">
                          <a:solidFill>
                            <a:srgbClr val="000000"/>
                          </a:solidFill>
                          <a:effectLst/>
                          <a:latin typeface="Calibri"/>
                        </a:rPr>
                        <a:t>18</a:t>
                      </a:r>
                    </a:p>
                  </a:txBody>
                  <a:tcPr marL="8868" marR="8868" marT="8868" marB="0" anchor="ctr">
                    <a:lnL>
                      <a:noFill/>
                    </a:lnL>
                    <a:lnR>
                      <a:noFill/>
                    </a:lnR>
                    <a:lnT w="12700" cap="flat" cmpd="sng" algn="ctr">
                      <a:solidFill>
                        <a:srgbClr val="000000"/>
                      </a:solidFill>
                      <a:prstDash val="solid"/>
                      <a:round/>
                      <a:headEnd type="none" w="med" len="med"/>
                      <a:tailEnd type="none" w="med" len="med"/>
                    </a:lnT>
                    <a:lnB>
                      <a:noFill/>
                    </a:lnB>
                    <a:solidFill>
                      <a:srgbClr val="FCA978"/>
                    </a:solidFill>
                  </a:tcPr>
                </a:tc>
                <a:tc>
                  <a:txBody>
                    <a:bodyPr/>
                    <a:lstStyle/>
                    <a:p>
                      <a:pPr algn="ctr" fontAlgn="ctr"/>
                      <a:r>
                        <a:rPr lang="en-US" sz="1000" b="0" i="0" u="none" strike="noStrike">
                          <a:solidFill>
                            <a:srgbClr val="000000"/>
                          </a:solidFill>
                          <a:effectLst/>
                          <a:latin typeface="Calibri"/>
                        </a:rPr>
                        <a:t>16</a:t>
                      </a:r>
                    </a:p>
                  </a:txBody>
                  <a:tcPr marL="8868" marR="8868" marT="8868" marB="0" anchor="ctr">
                    <a:lnL>
                      <a:noFill/>
                    </a:lnL>
                    <a:lnR>
                      <a:noFill/>
                    </a:lnR>
                    <a:lnT w="12700" cap="flat" cmpd="sng" algn="ctr">
                      <a:solidFill>
                        <a:srgbClr val="000000"/>
                      </a:solidFill>
                      <a:prstDash val="solid"/>
                      <a:round/>
                      <a:headEnd type="none" w="med" len="med"/>
                      <a:tailEnd type="none" w="med" len="med"/>
                    </a:lnT>
                    <a:lnB>
                      <a:noFill/>
                    </a:lnB>
                    <a:solidFill>
                      <a:srgbClr val="ECE582"/>
                    </a:solidFill>
                  </a:tcPr>
                </a:tc>
                <a:tc>
                  <a:txBody>
                    <a:bodyPr/>
                    <a:lstStyle/>
                    <a:p>
                      <a:pPr algn="ctr" fontAlgn="ctr"/>
                      <a:r>
                        <a:rPr lang="en-US" sz="1000" b="0" i="0" u="none" strike="noStrike">
                          <a:solidFill>
                            <a:srgbClr val="000000"/>
                          </a:solidFill>
                          <a:effectLst/>
                          <a:latin typeface="Calibri"/>
                        </a:rPr>
                        <a:t>17</a:t>
                      </a:r>
                    </a:p>
                  </a:txBody>
                  <a:tcPr marL="8868" marR="8868" marT="8868" marB="0" anchor="ctr">
                    <a:lnL>
                      <a:noFill/>
                    </a:lnL>
                    <a:lnR>
                      <a:noFill/>
                    </a:lnR>
                    <a:lnT w="12700" cap="flat" cmpd="sng" algn="ctr">
                      <a:solidFill>
                        <a:srgbClr val="000000"/>
                      </a:solidFill>
                      <a:prstDash val="solid"/>
                      <a:round/>
                      <a:headEnd type="none" w="med" len="med"/>
                      <a:tailEnd type="none" w="med" len="med"/>
                    </a:lnT>
                    <a:lnB>
                      <a:noFill/>
                    </a:lnB>
                    <a:solidFill>
                      <a:srgbClr val="FECC7F"/>
                    </a:solidFill>
                  </a:tcPr>
                </a:tc>
                <a:tc>
                  <a:txBody>
                    <a:bodyPr/>
                    <a:lstStyle/>
                    <a:p>
                      <a:pPr algn="ctr" fontAlgn="ctr"/>
                      <a:r>
                        <a:rPr lang="en-US" sz="1000" b="0" i="0" u="none" strike="noStrike">
                          <a:solidFill>
                            <a:srgbClr val="000000"/>
                          </a:solidFill>
                          <a:effectLst/>
                          <a:latin typeface="Calibri"/>
                        </a:rPr>
                        <a:t>12</a:t>
                      </a:r>
                    </a:p>
                  </a:txBody>
                  <a:tcPr marL="8868" marR="8868" marT="8868" marB="0" anchor="ctr">
                    <a:lnL>
                      <a:noFill/>
                    </a:lnL>
                    <a:lnR>
                      <a:noFill/>
                    </a:lnR>
                    <a:lnT w="12700" cap="flat" cmpd="sng" algn="ctr">
                      <a:solidFill>
                        <a:srgbClr val="000000"/>
                      </a:solidFill>
                      <a:prstDash val="solid"/>
                      <a:round/>
                      <a:headEnd type="none" w="med" len="med"/>
                      <a:tailEnd type="none" w="med" len="med"/>
                    </a:lnT>
                    <a:lnB>
                      <a:noFill/>
                    </a:lnB>
                    <a:solidFill>
                      <a:srgbClr val="A7D17E"/>
                    </a:solidFill>
                  </a:tcPr>
                </a:tc>
                <a:tc>
                  <a:txBody>
                    <a:bodyPr/>
                    <a:lstStyle/>
                    <a:p>
                      <a:pPr algn="ctr" fontAlgn="ctr"/>
                      <a:r>
                        <a:rPr lang="en-US" sz="1000" b="0" i="0" u="none" strike="noStrike">
                          <a:solidFill>
                            <a:srgbClr val="000000"/>
                          </a:solidFill>
                          <a:effectLst/>
                          <a:latin typeface="Calibri"/>
                        </a:rPr>
                        <a:t>14</a:t>
                      </a:r>
                    </a:p>
                  </a:txBody>
                  <a:tcPr marL="8868" marR="8868" marT="8868" marB="0" anchor="ctr">
                    <a:lnL>
                      <a:noFill/>
                    </a:lnL>
                    <a:lnR>
                      <a:noFill/>
                    </a:lnR>
                    <a:lnT w="12700" cap="flat" cmpd="sng" algn="ctr">
                      <a:solidFill>
                        <a:srgbClr val="000000"/>
                      </a:solidFill>
                      <a:prstDash val="solid"/>
                      <a:round/>
                      <a:headEnd type="none" w="med" len="med"/>
                      <a:tailEnd type="none" w="med" len="med"/>
                    </a:lnT>
                    <a:lnB>
                      <a:noFill/>
                    </a:lnB>
                    <a:solidFill>
                      <a:srgbClr val="D6DF81"/>
                    </a:solidFill>
                  </a:tcPr>
                </a:tc>
                <a:tc>
                  <a:txBody>
                    <a:bodyPr/>
                    <a:lstStyle/>
                    <a:p>
                      <a:pPr algn="ctr" fontAlgn="ctr"/>
                      <a:r>
                        <a:rPr lang="en-US" sz="1000" b="0" i="0" u="none" strike="noStrike">
                          <a:solidFill>
                            <a:srgbClr val="000000"/>
                          </a:solidFill>
                          <a:effectLst/>
                          <a:latin typeface="Calibri"/>
                        </a:rPr>
                        <a:t>11</a:t>
                      </a:r>
                    </a:p>
                  </a:txBody>
                  <a:tcPr marL="8868" marR="8868" marT="8868" marB="0" anchor="ctr">
                    <a:lnL>
                      <a:noFill/>
                    </a:lnL>
                    <a:lnR>
                      <a:noFill/>
                    </a:lnR>
                    <a:lnT w="12700" cap="flat" cmpd="sng" algn="ctr">
                      <a:solidFill>
                        <a:srgbClr val="000000"/>
                      </a:solidFill>
                      <a:prstDash val="solid"/>
                      <a:round/>
                      <a:headEnd type="none" w="med" len="med"/>
                      <a:tailEnd type="none" w="med" len="med"/>
                    </a:lnT>
                    <a:lnB>
                      <a:noFill/>
                    </a:lnB>
                    <a:solidFill>
                      <a:srgbClr val="99CD7E"/>
                    </a:solidFill>
                  </a:tcPr>
                </a:tc>
                <a:tc>
                  <a:txBody>
                    <a:bodyPr/>
                    <a:lstStyle/>
                    <a:p>
                      <a:pPr algn="ctr" fontAlgn="ctr"/>
                      <a:r>
                        <a:rPr lang="en-US" sz="1000" b="0" i="0" u="none" strike="noStrike">
                          <a:solidFill>
                            <a:srgbClr val="000000"/>
                          </a:solidFill>
                          <a:effectLst/>
                          <a:latin typeface="Calibri"/>
                        </a:rPr>
                        <a:t>13</a:t>
                      </a:r>
                    </a:p>
                  </a:txBody>
                  <a:tcPr marL="8868" marR="8868" marT="8868" marB="0" anchor="ctr">
                    <a:lnL>
                      <a:noFill/>
                    </a:lnL>
                    <a:lnR>
                      <a:noFill/>
                    </a:lnR>
                    <a:lnT w="12700" cap="flat" cmpd="sng" algn="ctr">
                      <a:solidFill>
                        <a:srgbClr val="000000"/>
                      </a:solidFill>
                      <a:prstDash val="solid"/>
                      <a:round/>
                      <a:headEnd type="none" w="med" len="med"/>
                      <a:tailEnd type="none" w="med" len="med"/>
                    </a:lnT>
                    <a:lnB>
                      <a:noFill/>
                    </a:lnB>
                    <a:solidFill>
                      <a:srgbClr val="B2D47F"/>
                    </a:solidFill>
                  </a:tcPr>
                </a:tc>
                <a:tc>
                  <a:txBody>
                    <a:bodyPr/>
                    <a:lstStyle/>
                    <a:p>
                      <a:pPr algn="ctr" fontAlgn="ctr"/>
                      <a:r>
                        <a:rPr lang="en-US" sz="1000" b="0" i="0" u="none" strike="noStrike">
                          <a:solidFill>
                            <a:srgbClr val="000000"/>
                          </a:solidFill>
                          <a:effectLst/>
                          <a:latin typeface="Calibri"/>
                        </a:rPr>
                        <a:t>18</a:t>
                      </a:r>
                    </a:p>
                  </a:txBody>
                  <a:tcPr marL="8868" marR="8868" marT="8868" marB="0" anchor="ctr">
                    <a:lnL>
                      <a:noFill/>
                    </a:lnL>
                    <a:lnR>
                      <a:noFill/>
                    </a:lnR>
                    <a:lnT w="12700" cap="flat" cmpd="sng" algn="ctr">
                      <a:solidFill>
                        <a:srgbClr val="000000"/>
                      </a:solidFill>
                      <a:prstDash val="solid"/>
                      <a:round/>
                      <a:headEnd type="none" w="med" len="med"/>
                      <a:tailEnd type="none" w="med" len="med"/>
                    </a:lnT>
                    <a:lnB>
                      <a:noFill/>
                    </a:lnB>
                    <a:solidFill>
                      <a:srgbClr val="FB9273"/>
                    </a:solidFill>
                  </a:tcPr>
                </a:tc>
                <a:tc>
                  <a:txBody>
                    <a:bodyPr/>
                    <a:lstStyle/>
                    <a:p>
                      <a:pPr algn="ctr" fontAlgn="ctr"/>
                      <a:r>
                        <a:rPr lang="en-US" sz="1000" b="0" i="0" u="none" strike="noStrike">
                          <a:solidFill>
                            <a:srgbClr val="000000"/>
                          </a:solidFill>
                          <a:effectLst/>
                          <a:latin typeface="Calibri"/>
                        </a:rPr>
                        <a:t>11</a:t>
                      </a:r>
                    </a:p>
                  </a:txBody>
                  <a:tcPr marL="8868" marR="8868" marT="8868"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9CD7E"/>
                    </a:solidFill>
                  </a:tcPr>
                </a:tc>
                <a:tc>
                  <a:txBody>
                    <a:bodyPr/>
                    <a:lstStyle/>
                    <a:p>
                      <a:pPr algn="ctr" fontAlgn="ctr"/>
                      <a:r>
                        <a:rPr lang="en-US" sz="1000" b="0" i="0" u="none" strike="noStrike">
                          <a:solidFill>
                            <a:srgbClr val="000000"/>
                          </a:solidFill>
                          <a:effectLst/>
                          <a:latin typeface="Calibri"/>
                        </a:rPr>
                        <a:t>19</a:t>
                      </a:r>
                    </a:p>
                  </a:txBody>
                  <a:tcPr marL="8868" marR="8868" marT="8868"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96E6C"/>
                    </a:solidFill>
                  </a:tcPr>
                </a:tc>
                <a:tc>
                  <a:txBody>
                    <a:bodyPr/>
                    <a:lstStyle/>
                    <a:p>
                      <a:pPr algn="ctr" fontAlgn="ctr"/>
                      <a:r>
                        <a:rPr lang="en-US" sz="1000" b="0" i="0" u="none" strike="noStrike">
                          <a:solidFill>
                            <a:srgbClr val="000000"/>
                          </a:solidFill>
                          <a:effectLst/>
                          <a:latin typeface="Calibri"/>
                        </a:rPr>
                        <a:t>17</a:t>
                      </a:r>
                    </a:p>
                  </a:txBody>
                  <a:tcPr marL="8868" marR="8868" marT="8868" marB="0" anchor="ctr">
                    <a:lnL>
                      <a:noFill/>
                    </a:lnL>
                    <a:lnR>
                      <a:noFill/>
                    </a:lnR>
                    <a:lnT w="12700" cap="flat" cmpd="sng" algn="ctr">
                      <a:solidFill>
                        <a:srgbClr val="000000"/>
                      </a:solidFill>
                      <a:prstDash val="solid"/>
                      <a:round/>
                      <a:headEnd type="none" w="med" len="med"/>
                      <a:tailEnd type="none" w="med" len="med"/>
                    </a:lnT>
                    <a:lnB>
                      <a:noFill/>
                    </a:lnB>
                    <a:solidFill>
                      <a:srgbClr val="FED380"/>
                    </a:solidFill>
                  </a:tcPr>
                </a:tc>
                <a:tc>
                  <a:txBody>
                    <a:bodyPr/>
                    <a:lstStyle/>
                    <a:p>
                      <a:pPr algn="ctr" fontAlgn="ctr"/>
                      <a:r>
                        <a:rPr lang="en-US" sz="1000" b="0" i="0" u="none" strike="noStrike">
                          <a:solidFill>
                            <a:srgbClr val="000000"/>
                          </a:solidFill>
                          <a:effectLst/>
                          <a:latin typeface="Calibri"/>
                        </a:rPr>
                        <a:t>17</a:t>
                      </a:r>
                    </a:p>
                  </a:txBody>
                  <a:tcPr marL="8868" marR="8868" marT="8868" marB="0" anchor="ctr">
                    <a:lnL>
                      <a:noFill/>
                    </a:lnL>
                    <a:lnR>
                      <a:noFill/>
                    </a:lnR>
                    <a:lnT w="12700" cap="flat" cmpd="sng" algn="ctr">
                      <a:solidFill>
                        <a:srgbClr val="000000"/>
                      </a:solidFill>
                      <a:prstDash val="solid"/>
                      <a:round/>
                      <a:headEnd type="none" w="med" len="med"/>
                      <a:tailEnd type="none" w="med" len="med"/>
                    </a:lnT>
                    <a:lnB>
                      <a:noFill/>
                    </a:lnB>
                    <a:solidFill>
                      <a:srgbClr val="FEEA83"/>
                    </a:solidFill>
                  </a:tcPr>
                </a:tc>
                <a:tc>
                  <a:txBody>
                    <a:bodyPr/>
                    <a:lstStyle/>
                    <a:p>
                      <a:pPr algn="ctr" fontAlgn="ctr"/>
                      <a:r>
                        <a:rPr lang="en-US" sz="1000" b="0" i="0" u="none" strike="noStrike">
                          <a:solidFill>
                            <a:srgbClr val="000000"/>
                          </a:solidFill>
                          <a:effectLst/>
                          <a:latin typeface="Calibri"/>
                        </a:rPr>
                        <a:t>18</a:t>
                      </a:r>
                    </a:p>
                  </a:txBody>
                  <a:tcPr marL="8868" marR="8868" marT="8868" marB="0" anchor="ctr">
                    <a:lnL>
                      <a:noFill/>
                    </a:lnL>
                    <a:lnR>
                      <a:noFill/>
                    </a:lnR>
                    <a:lnT w="12700" cap="flat" cmpd="sng" algn="ctr">
                      <a:solidFill>
                        <a:srgbClr val="000000"/>
                      </a:solidFill>
                      <a:prstDash val="solid"/>
                      <a:round/>
                      <a:headEnd type="none" w="med" len="med"/>
                      <a:tailEnd type="none" w="med" len="med"/>
                    </a:lnT>
                    <a:lnB>
                      <a:noFill/>
                    </a:lnB>
                    <a:solidFill>
                      <a:srgbClr val="F97B6F"/>
                    </a:solidFill>
                  </a:tcPr>
                </a:tc>
                <a:tc>
                  <a:txBody>
                    <a:bodyPr/>
                    <a:lstStyle/>
                    <a:p>
                      <a:pPr algn="ctr" fontAlgn="ctr"/>
                      <a:r>
                        <a:rPr lang="en-US" sz="1000" b="0" i="0" u="none" strike="noStrike">
                          <a:solidFill>
                            <a:srgbClr val="000000"/>
                          </a:solidFill>
                          <a:effectLst/>
                          <a:latin typeface="Calibri"/>
                        </a:rPr>
                        <a:t>16</a:t>
                      </a:r>
                    </a:p>
                  </a:txBody>
                  <a:tcPr marL="8868" marR="8868" marT="8868" marB="0" anchor="ctr">
                    <a:lnL>
                      <a:noFill/>
                    </a:lnL>
                    <a:lnR>
                      <a:noFill/>
                    </a:lnR>
                    <a:lnT w="12700" cap="flat" cmpd="sng" algn="ctr">
                      <a:solidFill>
                        <a:srgbClr val="000000"/>
                      </a:solidFill>
                      <a:prstDash val="solid"/>
                      <a:round/>
                      <a:headEnd type="none" w="med" len="med"/>
                      <a:tailEnd type="none" w="med" len="med"/>
                    </a:lnT>
                    <a:lnB>
                      <a:noFill/>
                    </a:lnB>
                    <a:solidFill>
                      <a:srgbClr val="FEEA83"/>
                    </a:solidFill>
                  </a:tcPr>
                </a:tc>
                <a:tc>
                  <a:txBody>
                    <a:bodyPr/>
                    <a:lstStyle/>
                    <a:p>
                      <a:pPr algn="ctr" fontAlgn="ctr"/>
                      <a:r>
                        <a:rPr lang="en-US" sz="1000" b="0" i="0" u="none" strike="noStrike">
                          <a:solidFill>
                            <a:srgbClr val="000000"/>
                          </a:solidFill>
                          <a:effectLst/>
                          <a:latin typeface="Calibri"/>
                        </a:rPr>
                        <a:t>17</a:t>
                      </a:r>
                    </a:p>
                  </a:txBody>
                  <a:tcPr marL="8868" marR="8868" marT="8868" marB="0" anchor="ctr">
                    <a:lnL>
                      <a:noFill/>
                    </a:lnL>
                    <a:lnR>
                      <a:noFill/>
                    </a:lnR>
                    <a:lnT w="12700" cap="flat" cmpd="sng" algn="ctr">
                      <a:solidFill>
                        <a:srgbClr val="000000"/>
                      </a:solidFill>
                      <a:prstDash val="solid"/>
                      <a:round/>
                      <a:headEnd type="none" w="med" len="med"/>
                      <a:tailEnd type="none" w="med" len="med"/>
                    </a:lnT>
                    <a:lnB>
                      <a:noFill/>
                    </a:lnB>
                    <a:solidFill>
                      <a:srgbClr val="FED07F"/>
                    </a:solidFill>
                  </a:tcPr>
                </a:tc>
                <a:tc>
                  <a:txBody>
                    <a:bodyPr/>
                    <a:lstStyle/>
                    <a:p>
                      <a:pPr algn="ctr" fontAlgn="ctr"/>
                      <a:r>
                        <a:rPr lang="en-US" sz="1000" b="0" i="0" u="none" strike="noStrike">
                          <a:solidFill>
                            <a:srgbClr val="000000"/>
                          </a:solidFill>
                          <a:effectLst/>
                          <a:latin typeface="Calibri"/>
                        </a:rPr>
                        <a:t>16</a:t>
                      </a:r>
                    </a:p>
                  </a:txBody>
                  <a:tcPr marL="8868" marR="8868" marT="8868" marB="0" anchor="ctr">
                    <a:lnL>
                      <a:noFill/>
                    </a:lnL>
                    <a:lnR>
                      <a:noFill/>
                    </a:lnR>
                    <a:lnT w="12700" cap="flat" cmpd="sng" algn="ctr">
                      <a:solidFill>
                        <a:srgbClr val="000000"/>
                      </a:solidFill>
                      <a:prstDash val="solid"/>
                      <a:round/>
                      <a:headEnd type="none" w="med" len="med"/>
                      <a:tailEnd type="none" w="med" len="med"/>
                    </a:lnT>
                    <a:lnB>
                      <a:noFill/>
                    </a:lnB>
                    <a:solidFill>
                      <a:srgbClr val="ECE582"/>
                    </a:solidFill>
                  </a:tcPr>
                </a:tc>
                <a:tc>
                  <a:txBody>
                    <a:bodyPr/>
                    <a:lstStyle/>
                    <a:p>
                      <a:pPr algn="ctr" fontAlgn="ctr"/>
                      <a:r>
                        <a:rPr lang="en-US" sz="1000" b="0" i="0" u="none" strike="noStrike">
                          <a:solidFill>
                            <a:srgbClr val="000000"/>
                          </a:solidFill>
                          <a:effectLst/>
                          <a:latin typeface="Calibri"/>
                        </a:rPr>
                        <a:t>18</a:t>
                      </a:r>
                    </a:p>
                  </a:txBody>
                  <a:tcPr marL="8868" marR="8868" marT="8868" marB="0" anchor="ctr">
                    <a:lnL>
                      <a:noFill/>
                    </a:lnL>
                    <a:lnR>
                      <a:noFill/>
                    </a:lnR>
                    <a:lnT w="12700" cap="flat" cmpd="sng" algn="ctr">
                      <a:solidFill>
                        <a:srgbClr val="000000"/>
                      </a:solidFill>
                      <a:prstDash val="solid"/>
                      <a:round/>
                      <a:headEnd type="none" w="med" len="med"/>
                      <a:tailEnd type="none" w="med" len="med"/>
                    </a:lnT>
                    <a:lnB>
                      <a:noFill/>
                    </a:lnB>
                    <a:solidFill>
                      <a:srgbClr val="FA8070"/>
                    </a:solidFill>
                  </a:tcPr>
                </a:tc>
                <a:tc>
                  <a:txBody>
                    <a:bodyPr/>
                    <a:lstStyle/>
                    <a:p>
                      <a:pPr algn="ctr" fontAlgn="ctr"/>
                      <a:r>
                        <a:rPr lang="en-US" sz="1000" b="0" i="0" u="none" strike="noStrike">
                          <a:solidFill>
                            <a:srgbClr val="000000"/>
                          </a:solidFill>
                          <a:effectLst/>
                          <a:latin typeface="Calibri"/>
                        </a:rPr>
                        <a:t>8</a:t>
                      </a:r>
                    </a:p>
                  </a:txBody>
                  <a:tcPr marL="8868" marR="8868" marT="8868"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63BE7B"/>
                    </a:solidFill>
                  </a:tcPr>
                </a:tc>
              </a:tr>
              <a:tr h="354724">
                <a:tc>
                  <a:txBody>
                    <a:bodyPr/>
                    <a:lstStyle/>
                    <a:p>
                      <a:pPr algn="l" fontAlgn="ctr"/>
                      <a:r>
                        <a:rPr lang="nb-NO" sz="1000" b="0" i="0" u="none" strike="noStrike">
                          <a:solidFill>
                            <a:srgbClr val="000000"/>
                          </a:solidFill>
                          <a:effectLst/>
                          <a:latin typeface="Calibri"/>
                        </a:rPr>
                        <a:t>Press fra foreldre eller annen slekt om at du skal gjøre det bra</a:t>
                      </a:r>
                    </a:p>
                  </a:txBody>
                  <a:tcPr marL="8868" marR="8868" marT="88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Calibri"/>
                        </a:rPr>
                        <a:t>6</a:t>
                      </a:r>
                    </a:p>
                  </a:txBody>
                  <a:tcPr marL="8868" marR="8868" marT="8868" marB="0" anchor="ctr">
                    <a:lnL w="12700" cap="flat" cmpd="sng" algn="ctr">
                      <a:solidFill>
                        <a:srgbClr val="000000"/>
                      </a:solidFill>
                      <a:prstDash val="solid"/>
                      <a:round/>
                      <a:headEnd type="none" w="med" len="med"/>
                      <a:tailEnd type="none" w="med" len="med"/>
                    </a:lnL>
                    <a:lnR>
                      <a:noFill/>
                    </a:lnR>
                    <a:lnT>
                      <a:noFill/>
                    </a:lnT>
                    <a:lnB>
                      <a:noFill/>
                    </a:lnB>
                    <a:solidFill>
                      <a:srgbClr val="F5E883"/>
                    </a:solidFill>
                  </a:tcPr>
                </a:tc>
                <a:tc>
                  <a:txBody>
                    <a:bodyPr/>
                    <a:lstStyle/>
                    <a:p>
                      <a:pPr algn="ctr" fontAlgn="ctr"/>
                      <a:r>
                        <a:rPr lang="en-US" sz="1000" b="0" i="0" u="none" strike="noStrike">
                          <a:solidFill>
                            <a:srgbClr val="000000"/>
                          </a:solidFill>
                          <a:effectLst/>
                          <a:latin typeface="Calibri"/>
                        </a:rPr>
                        <a:t>6</a:t>
                      </a:r>
                    </a:p>
                  </a:txBody>
                  <a:tcPr marL="8868" marR="8868" marT="8868" marB="0" anchor="ctr">
                    <a:lnL>
                      <a:noFill/>
                    </a:lnL>
                    <a:lnR>
                      <a:noFill/>
                    </a:lnR>
                    <a:lnT>
                      <a:noFill/>
                    </a:lnT>
                    <a:lnB>
                      <a:noFill/>
                    </a:lnB>
                    <a:solidFill>
                      <a:srgbClr val="BFD880"/>
                    </a:solidFill>
                  </a:tcPr>
                </a:tc>
                <a:tc>
                  <a:txBody>
                    <a:bodyPr/>
                    <a:lstStyle/>
                    <a:p>
                      <a:pPr algn="ctr" fontAlgn="ctr"/>
                      <a:r>
                        <a:rPr lang="en-US" sz="1000" b="0" i="0" u="none" strike="noStrike">
                          <a:solidFill>
                            <a:srgbClr val="000000"/>
                          </a:solidFill>
                          <a:effectLst/>
                          <a:latin typeface="Calibri"/>
                        </a:rPr>
                        <a:t>7</a:t>
                      </a:r>
                    </a:p>
                  </a:txBody>
                  <a:tcPr marL="8868" marR="8868" marT="8868" marB="0" anchor="ctr">
                    <a:lnL>
                      <a:noFill/>
                    </a:lnL>
                    <a:lnR>
                      <a:noFill/>
                    </a:lnR>
                    <a:lnT>
                      <a:noFill/>
                    </a:lnT>
                    <a:lnB>
                      <a:noFill/>
                    </a:lnB>
                    <a:solidFill>
                      <a:srgbClr val="FFE383"/>
                    </a:solidFill>
                  </a:tcPr>
                </a:tc>
                <a:tc>
                  <a:txBody>
                    <a:bodyPr/>
                    <a:lstStyle/>
                    <a:p>
                      <a:pPr algn="ctr" fontAlgn="ctr"/>
                      <a:r>
                        <a:rPr lang="en-US" sz="1000" b="0" i="0" u="none" strike="noStrike">
                          <a:solidFill>
                            <a:srgbClr val="000000"/>
                          </a:solidFill>
                          <a:effectLst/>
                          <a:latin typeface="Calibri"/>
                        </a:rPr>
                        <a:t>7</a:t>
                      </a:r>
                    </a:p>
                  </a:txBody>
                  <a:tcPr marL="8868" marR="8868" marT="8868" marB="0" anchor="ctr">
                    <a:lnL>
                      <a:noFill/>
                    </a:lnL>
                    <a:lnR>
                      <a:noFill/>
                    </a:lnR>
                    <a:lnT>
                      <a:noFill/>
                    </a:lnT>
                    <a:lnB>
                      <a:noFill/>
                    </a:lnB>
                    <a:solidFill>
                      <a:srgbClr val="FFE884"/>
                    </a:solidFill>
                  </a:tcPr>
                </a:tc>
                <a:tc>
                  <a:txBody>
                    <a:bodyPr/>
                    <a:lstStyle/>
                    <a:p>
                      <a:pPr algn="ctr" fontAlgn="ctr"/>
                      <a:r>
                        <a:rPr lang="en-US" sz="1000" b="0" i="0" u="none" strike="noStrike">
                          <a:solidFill>
                            <a:srgbClr val="000000"/>
                          </a:solidFill>
                          <a:effectLst/>
                          <a:latin typeface="Calibri"/>
                        </a:rPr>
                        <a:t>6</a:t>
                      </a:r>
                    </a:p>
                  </a:txBody>
                  <a:tcPr marL="8868" marR="8868" marT="8868" marB="0" anchor="ctr">
                    <a:lnL>
                      <a:noFill/>
                    </a:lnL>
                    <a:lnR>
                      <a:noFill/>
                    </a:lnR>
                    <a:lnT>
                      <a:noFill/>
                    </a:lnT>
                    <a:lnB>
                      <a:noFill/>
                    </a:lnB>
                    <a:solidFill>
                      <a:srgbClr val="ECE582"/>
                    </a:solidFill>
                  </a:tcPr>
                </a:tc>
                <a:tc>
                  <a:txBody>
                    <a:bodyPr/>
                    <a:lstStyle/>
                    <a:p>
                      <a:pPr algn="ctr" fontAlgn="ctr"/>
                      <a:r>
                        <a:rPr lang="en-US" sz="1000" b="0" i="0" u="none" strike="noStrike">
                          <a:solidFill>
                            <a:srgbClr val="000000"/>
                          </a:solidFill>
                          <a:effectLst/>
                          <a:latin typeface="Calibri"/>
                        </a:rPr>
                        <a:t>5</a:t>
                      </a:r>
                    </a:p>
                  </a:txBody>
                  <a:tcPr marL="8868" marR="8868" marT="8868" marB="0" anchor="ctr">
                    <a:lnL>
                      <a:noFill/>
                    </a:lnL>
                    <a:lnR>
                      <a:noFill/>
                    </a:lnR>
                    <a:lnT>
                      <a:noFill/>
                    </a:lnT>
                    <a:lnB>
                      <a:noFill/>
                    </a:lnB>
                    <a:solidFill>
                      <a:srgbClr val="B6D67F"/>
                    </a:solidFill>
                  </a:tcPr>
                </a:tc>
                <a:tc>
                  <a:txBody>
                    <a:bodyPr/>
                    <a:lstStyle/>
                    <a:p>
                      <a:pPr algn="ctr" fontAlgn="ctr"/>
                      <a:r>
                        <a:rPr lang="en-US" sz="1000" b="0" i="0" u="none" strike="noStrike">
                          <a:solidFill>
                            <a:srgbClr val="000000"/>
                          </a:solidFill>
                          <a:effectLst/>
                          <a:latin typeface="Calibri"/>
                        </a:rPr>
                        <a:t>8</a:t>
                      </a:r>
                    </a:p>
                  </a:txBody>
                  <a:tcPr marL="8868" marR="8868" marT="8868" marB="0" anchor="ctr">
                    <a:lnL>
                      <a:noFill/>
                    </a:lnL>
                    <a:lnR>
                      <a:noFill/>
                    </a:lnR>
                    <a:lnT>
                      <a:noFill/>
                    </a:lnT>
                    <a:lnB>
                      <a:noFill/>
                    </a:lnB>
                    <a:solidFill>
                      <a:srgbClr val="FECD7F"/>
                    </a:solidFill>
                  </a:tcPr>
                </a:tc>
                <a:tc>
                  <a:txBody>
                    <a:bodyPr/>
                    <a:lstStyle/>
                    <a:p>
                      <a:pPr algn="ctr" fontAlgn="ctr"/>
                      <a:r>
                        <a:rPr lang="en-US" sz="1000" b="0" i="0" u="none" strike="noStrike">
                          <a:solidFill>
                            <a:srgbClr val="000000"/>
                          </a:solidFill>
                          <a:effectLst/>
                          <a:latin typeface="Calibri"/>
                        </a:rPr>
                        <a:t>6</a:t>
                      </a:r>
                    </a:p>
                  </a:txBody>
                  <a:tcPr marL="8868" marR="8868" marT="8868" marB="0" anchor="ctr">
                    <a:lnL>
                      <a:noFill/>
                    </a:lnL>
                    <a:lnR>
                      <a:noFill/>
                    </a:lnR>
                    <a:lnT>
                      <a:noFill/>
                    </a:lnT>
                    <a:lnB>
                      <a:noFill/>
                    </a:lnB>
                    <a:solidFill>
                      <a:srgbClr val="BED880"/>
                    </a:solidFill>
                  </a:tcPr>
                </a:tc>
                <a:tc>
                  <a:txBody>
                    <a:bodyPr/>
                    <a:lstStyle/>
                    <a:p>
                      <a:pPr algn="ctr" fontAlgn="ctr"/>
                      <a:r>
                        <a:rPr lang="en-US" sz="1000" b="0" i="0" u="none" strike="noStrike">
                          <a:solidFill>
                            <a:srgbClr val="000000"/>
                          </a:solidFill>
                          <a:effectLst/>
                          <a:latin typeface="Calibri"/>
                        </a:rPr>
                        <a:t>5</a:t>
                      </a:r>
                    </a:p>
                  </a:txBody>
                  <a:tcPr marL="8868" marR="8868" marT="8868" marB="0" anchor="ctr">
                    <a:lnL>
                      <a:noFill/>
                    </a:lnL>
                    <a:lnR>
                      <a:noFill/>
                    </a:lnR>
                    <a:lnT>
                      <a:noFill/>
                    </a:lnT>
                    <a:lnB>
                      <a:noFill/>
                    </a:lnB>
                    <a:solidFill>
                      <a:srgbClr val="9ECF7E"/>
                    </a:solidFill>
                  </a:tcPr>
                </a:tc>
                <a:tc>
                  <a:txBody>
                    <a:bodyPr/>
                    <a:lstStyle/>
                    <a:p>
                      <a:pPr algn="ctr" fontAlgn="ctr"/>
                      <a:r>
                        <a:rPr lang="en-US" sz="1000" b="0" i="0" u="none" strike="noStrike">
                          <a:solidFill>
                            <a:srgbClr val="000000"/>
                          </a:solidFill>
                          <a:effectLst/>
                          <a:latin typeface="Calibri"/>
                        </a:rPr>
                        <a:t>5</a:t>
                      </a:r>
                    </a:p>
                  </a:txBody>
                  <a:tcPr marL="8868" marR="8868" marT="8868" marB="0" anchor="ctr">
                    <a:lnL>
                      <a:noFill/>
                    </a:lnL>
                    <a:lnR>
                      <a:noFill/>
                    </a:lnR>
                    <a:lnT>
                      <a:noFill/>
                    </a:lnT>
                    <a:lnB>
                      <a:noFill/>
                    </a:lnB>
                    <a:solidFill>
                      <a:srgbClr val="8DCA7D"/>
                    </a:solidFill>
                  </a:tcPr>
                </a:tc>
                <a:tc>
                  <a:txBody>
                    <a:bodyPr/>
                    <a:lstStyle/>
                    <a:p>
                      <a:pPr algn="ctr" fontAlgn="ctr"/>
                      <a:r>
                        <a:rPr lang="en-US" sz="1000" b="0" i="0" u="none" strike="noStrike">
                          <a:solidFill>
                            <a:srgbClr val="000000"/>
                          </a:solidFill>
                          <a:effectLst/>
                          <a:latin typeface="Calibri"/>
                        </a:rPr>
                        <a:t>8</a:t>
                      </a:r>
                    </a:p>
                  </a:txBody>
                  <a:tcPr marL="8868" marR="8868" marT="8868" marB="0" anchor="ctr">
                    <a:lnL>
                      <a:noFill/>
                    </a:lnL>
                    <a:lnR>
                      <a:noFill/>
                    </a:lnR>
                    <a:lnT>
                      <a:noFill/>
                    </a:lnT>
                    <a:lnB>
                      <a:noFill/>
                    </a:lnB>
                    <a:solidFill>
                      <a:srgbClr val="FED07F"/>
                    </a:solidFill>
                  </a:tcPr>
                </a:tc>
                <a:tc>
                  <a:txBody>
                    <a:bodyPr/>
                    <a:lstStyle/>
                    <a:p>
                      <a:pPr algn="ctr" fontAlgn="ctr"/>
                      <a:r>
                        <a:rPr lang="en-US" sz="1000" b="0" i="0" u="none" strike="noStrike">
                          <a:solidFill>
                            <a:srgbClr val="000000"/>
                          </a:solidFill>
                          <a:effectLst/>
                          <a:latin typeface="Calibri"/>
                        </a:rPr>
                        <a:t>7</a:t>
                      </a:r>
                    </a:p>
                  </a:txBody>
                  <a:tcPr marL="8868" marR="8868" marT="8868" marB="0" anchor="ctr">
                    <a:lnL>
                      <a:noFill/>
                    </a:lnL>
                    <a:lnR>
                      <a:noFill/>
                    </a:lnR>
                    <a:lnT>
                      <a:noFill/>
                    </a:lnT>
                    <a:lnB>
                      <a:noFill/>
                    </a:lnB>
                    <a:solidFill>
                      <a:srgbClr val="FFE784"/>
                    </a:solidFill>
                  </a:tcPr>
                </a:tc>
                <a:tc>
                  <a:txBody>
                    <a:bodyPr/>
                    <a:lstStyle/>
                    <a:p>
                      <a:pPr algn="ctr" fontAlgn="ctr"/>
                      <a:r>
                        <a:rPr lang="en-US" sz="1000" b="0" i="0" u="none" strike="noStrike">
                          <a:solidFill>
                            <a:srgbClr val="000000"/>
                          </a:solidFill>
                          <a:effectLst/>
                          <a:latin typeface="Calibri"/>
                        </a:rPr>
                        <a:t>8</a:t>
                      </a:r>
                    </a:p>
                  </a:txBody>
                  <a:tcPr marL="8868" marR="8868" marT="8868" marB="0" anchor="ctr">
                    <a:lnL>
                      <a:noFill/>
                    </a:lnL>
                    <a:lnR w="12700" cap="flat" cmpd="sng" algn="ctr">
                      <a:solidFill>
                        <a:srgbClr val="000000"/>
                      </a:solidFill>
                      <a:prstDash val="solid"/>
                      <a:round/>
                      <a:headEnd type="none" w="med" len="med"/>
                      <a:tailEnd type="none" w="med" len="med"/>
                    </a:lnR>
                    <a:lnT>
                      <a:noFill/>
                    </a:lnT>
                    <a:lnB>
                      <a:noFill/>
                    </a:lnB>
                    <a:solidFill>
                      <a:srgbClr val="FECE7F"/>
                    </a:solidFill>
                  </a:tcPr>
                </a:tc>
                <a:tc>
                  <a:txBody>
                    <a:bodyPr/>
                    <a:lstStyle/>
                    <a:p>
                      <a:pPr algn="ctr" fontAlgn="ctr"/>
                      <a:r>
                        <a:rPr lang="en-US" sz="1000" b="0" i="0" u="none" strike="noStrike">
                          <a:solidFill>
                            <a:srgbClr val="000000"/>
                          </a:solidFill>
                          <a:effectLst/>
                          <a:latin typeface="Calibri"/>
                        </a:rPr>
                        <a:t>7</a:t>
                      </a:r>
                    </a:p>
                  </a:txBody>
                  <a:tcPr marL="8868" marR="8868" marT="8868" marB="0" anchor="ctr">
                    <a:lnL w="12700" cap="flat" cmpd="sng" algn="ctr">
                      <a:solidFill>
                        <a:srgbClr val="000000"/>
                      </a:solidFill>
                      <a:prstDash val="solid"/>
                      <a:round/>
                      <a:headEnd type="none" w="med" len="med"/>
                      <a:tailEnd type="none" w="med" len="med"/>
                    </a:lnL>
                    <a:lnR>
                      <a:noFill/>
                    </a:lnR>
                    <a:lnT>
                      <a:noFill/>
                    </a:lnT>
                    <a:lnB>
                      <a:noFill/>
                    </a:lnB>
                    <a:solidFill>
                      <a:srgbClr val="FFE984"/>
                    </a:solidFill>
                  </a:tcPr>
                </a:tc>
                <a:tc>
                  <a:txBody>
                    <a:bodyPr/>
                    <a:lstStyle/>
                    <a:p>
                      <a:pPr algn="ctr" fontAlgn="ctr"/>
                      <a:r>
                        <a:rPr lang="en-US" sz="1000" b="0" i="0" u="none" strike="noStrike">
                          <a:solidFill>
                            <a:srgbClr val="000000"/>
                          </a:solidFill>
                          <a:effectLst/>
                          <a:latin typeface="Calibri"/>
                        </a:rPr>
                        <a:t>6</a:t>
                      </a:r>
                    </a:p>
                  </a:txBody>
                  <a:tcPr marL="8868" marR="8868" marT="8868" marB="0" anchor="ctr">
                    <a:lnL>
                      <a:noFill/>
                    </a:lnL>
                    <a:lnR>
                      <a:noFill/>
                    </a:lnR>
                    <a:lnT>
                      <a:noFill/>
                    </a:lnT>
                    <a:lnB>
                      <a:noFill/>
                    </a:lnB>
                    <a:solidFill>
                      <a:srgbClr val="EEE683"/>
                    </a:solidFill>
                  </a:tcPr>
                </a:tc>
                <a:tc>
                  <a:txBody>
                    <a:bodyPr/>
                    <a:lstStyle/>
                    <a:p>
                      <a:pPr algn="ctr" fontAlgn="ctr"/>
                      <a:r>
                        <a:rPr lang="en-US" sz="1000" b="0" i="0" u="none" strike="noStrike">
                          <a:solidFill>
                            <a:srgbClr val="000000"/>
                          </a:solidFill>
                          <a:effectLst/>
                          <a:latin typeface="Calibri"/>
                        </a:rPr>
                        <a:t>7</a:t>
                      </a:r>
                    </a:p>
                  </a:txBody>
                  <a:tcPr marL="8868" marR="8868" marT="8868" marB="0" anchor="ctr">
                    <a:lnL>
                      <a:noFill/>
                    </a:lnL>
                    <a:lnR>
                      <a:noFill/>
                    </a:lnR>
                    <a:lnT>
                      <a:noFill/>
                    </a:lnT>
                    <a:lnB>
                      <a:noFill/>
                    </a:lnB>
                    <a:solidFill>
                      <a:srgbClr val="FFDC82"/>
                    </a:solidFill>
                  </a:tcPr>
                </a:tc>
                <a:tc>
                  <a:txBody>
                    <a:bodyPr/>
                    <a:lstStyle/>
                    <a:p>
                      <a:pPr algn="ctr" fontAlgn="ctr"/>
                      <a:r>
                        <a:rPr lang="en-US" sz="1000" b="0" i="0" u="none" strike="noStrike">
                          <a:solidFill>
                            <a:srgbClr val="000000"/>
                          </a:solidFill>
                          <a:effectLst/>
                          <a:latin typeface="Calibri"/>
                        </a:rPr>
                        <a:t>6</a:t>
                      </a:r>
                    </a:p>
                  </a:txBody>
                  <a:tcPr marL="8868" marR="8868" marT="8868" marB="0" anchor="ctr">
                    <a:lnL>
                      <a:noFill/>
                    </a:lnL>
                    <a:lnR>
                      <a:noFill/>
                    </a:lnR>
                    <a:lnT>
                      <a:noFill/>
                    </a:lnT>
                    <a:lnB>
                      <a:noFill/>
                    </a:lnB>
                    <a:solidFill>
                      <a:srgbClr val="E1E282"/>
                    </a:solidFill>
                  </a:tcPr>
                </a:tc>
                <a:tc>
                  <a:txBody>
                    <a:bodyPr/>
                    <a:lstStyle/>
                    <a:p>
                      <a:pPr algn="ctr" fontAlgn="ctr"/>
                      <a:r>
                        <a:rPr lang="en-US" sz="1000" b="0" i="0" u="none" strike="noStrike">
                          <a:solidFill>
                            <a:srgbClr val="000000"/>
                          </a:solidFill>
                          <a:effectLst/>
                          <a:latin typeface="Calibri"/>
                        </a:rPr>
                        <a:t>7</a:t>
                      </a:r>
                    </a:p>
                  </a:txBody>
                  <a:tcPr marL="8868" marR="8868" marT="8868" marB="0" anchor="ctr">
                    <a:lnL>
                      <a:noFill/>
                    </a:lnL>
                    <a:lnR>
                      <a:noFill/>
                    </a:lnR>
                    <a:lnT>
                      <a:noFill/>
                    </a:lnT>
                    <a:lnB>
                      <a:noFill/>
                    </a:lnB>
                    <a:solidFill>
                      <a:srgbClr val="FFE283"/>
                    </a:solidFill>
                  </a:tcPr>
                </a:tc>
                <a:tc>
                  <a:txBody>
                    <a:bodyPr/>
                    <a:lstStyle/>
                    <a:p>
                      <a:pPr algn="ctr" fontAlgn="ctr"/>
                      <a:r>
                        <a:rPr lang="en-US" sz="1000" b="0" i="0" u="none" strike="noStrike">
                          <a:solidFill>
                            <a:srgbClr val="000000"/>
                          </a:solidFill>
                          <a:effectLst/>
                          <a:latin typeface="Calibri"/>
                        </a:rPr>
                        <a:t>6</a:t>
                      </a:r>
                    </a:p>
                  </a:txBody>
                  <a:tcPr marL="8868" marR="8868" marT="8868" marB="0" anchor="ctr">
                    <a:lnL>
                      <a:noFill/>
                    </a:lnL>
                    <a:lnR>
                      <a:noFill/>
                    </a:lnR>
                    <a:lnT>
                      <a:noFill/>
                    </a:lnT>
                    <a:lnB>
                      <a:noFill/>
                    </a:lnB>
                    <a:solidFill>
                      <a:srgbClr val="C9DB80"/>
                    </a:solidFill>
                  </a:tcPr>
                </a:tc>
                <a:tc>
                  <a:txBody>
                    <a:bodyPr/>
                    <a:lstStyle/>
                    <a:p>
                      <a:pPr algn="ctr" fontAlgn="ctr"/>
                      <a:r>
                        <a:rPr lang="en-US" sz="1000" b="0" i="0" u="none" strike="noStrike">
                          <a:solidFill>
                            <a:srgbClr val="000000"/>
                          </a:solidFill>
                          <a:effectLst/>
                          <a:latin typeface="Calibri"/>
                        </a:rPr>
                        <a:t>4</a:t>
                      </a:r>
                    </a:p>
                  </a:txBody>
                  <a:tcPr marL="8868" marR="8868" marT="8868" marB="0" anchor="ctr">
                    <a:lnL>
                      <a:noFill/>
                    </a:lnL>
                    <a:lnR>
                      <a:noFill/>
                    </a:lnR>
                    <a:lnT>
                      <a:noFill/>
                    </a:lnT>
                    <a:lnB>
                      <a:noFill/>
                    </a:lnB>
                    <a:solidFill>
                      <a:srgbClr val="63BE7B"/>
                    </a:solidFill>
                  </a:tcPr>
                </a:tc>
                <a:tc>
                  <a:txBody>
                    <a:bodyPr/>
                    <a:lstStyle/>
                    <a:p>
                      <a:pPr algn="ctr" fontAlgn="ctr"/>
                      <a:r>
                        <a:rPr lang="en-US" sz="1000" b="0" i="0" u="none" strike="noStrike">
                          <a:solidFill>
                            <a:srgbClr val="000000"/>
                          </a:solidFill>
                          <a:effectLst/>
                          <a:latin typeface="Calibri"/>
                        </a:rPr>
                        <a:t>7</a:t>
                      </a:r>
                    </a:p>
                  </a:txBody>
                  <a:tcPr marL="8868" marR="8868" marT="8868" marB="0" anchor="ctr">
                    <a:lnL>
                      <a:noFill/>
                    </a:lnL>
                    <a:lnR>
                      <a:noFill/>
                    </a:lnR>
                    <a:lnT>
                      <a:noFill/>
                    </a:lnT>
                    <a:lnB>
                      <a:noFill/>
                    </a:lnB>
                    <a:solidFill>
                      <a:srgbClr val="FFE984"/>
                    </a:solidFill>
                  </a:tcPr>
                </a:tc>
                <a:tc>
                  <a:txBody>
                    <a:bodyPr/>
                    <a:lstStyle/>
                    <a:p>
                      <a:pPr algn="ctr" fontAlgn="ctr"/>
                      <a:r>
                        <a:rPr lang="en-US" sz="1000" b="0" i="0" u="none" strike="noStrike">
                          <a:solidFill>
                            <a:srgbClr val="000000"/>
                          </a:solidFill>
                          <a:effectLst/>
                          <a:latin typeface="Calibri"/>
                        </a:rPr>
                        <a:t>14</a:t>
                      </a:r>
                    </a:p>
                  </a:txBody>
                  <a:tcPr marL="8868" marR="8868" marT="8868" marB="0" anchor="ctr">
                    <a:lnL>
                      <a:noFill/>
                    </a:lnL>
                    <a:lnR w="12700" cap="flat" cmpd="sng" algn="ctr">
                      <a:solidFill>
                        <a:srgbClr val="000000"/>
                      </a:solidFill>
                      <a:prstDash val="solid"/>
                      <a:round/>
                      <a:headEnd type="none" w="med" len="med"/>
                      <a:tailEnd type="none" w="med" len="med"/>
                    </a:lnR>
                    <a:lnT>
                      <a:noFill/>
                    </a:lnT>
                    <a:lnB>
                      <a:noFill/>
                    </a:lnB>
                    <a:solidFill>
                      <a:srgbClr val="F8696B"/>
                    </a:solidFill>
                  </a:tcPr>
                </a:tc>
              </a:tr>
              <a:tr h="354724">
                <a:tc>
                  <a:txBody>
                    <a:bodyPr/>
                    <a:lstStyle/>
                    <a:p>
                      <a:pPr algn="l" fontAlgn="ctr"/>
                      <a:r>
                        <a:rPr lang="nb-NO" sz="1000" b="0" i="0" u="none" strike="noStrike">
                          <a:solidFill>
                            <a:srgbClr val="000000"/>
                          </a:solidFill>
                          <a:effectLst/>
                          <a:latin typeface="Calibri"/>
                        </a:rPr>
                        <a:t>Press fra medstudenter om at du skal gjøre det bra</a:t>
                      </a:r>
                    </a:p>
                  </a:txBody>
                  <a:tcPr marL="8868" marR="8868" marT="88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Calibri"/>
                        </a:rPr>
                        <a:t>6</a:t>
                      </a:r>
                    </a:p>
                  </a:txBody>
                  <a:tcPr marL="8868" marR="8868" marT="8868" marB="0" anchor="ctr">
                    <a:lnL w="12700" cap="flat" cmpd="sng" algn="ctr">
                      <a:solidFill>
                        <a:srgbClr val="000000"/>
                      </a:solidFill>
                      <a:prstDash val="solid"/>
                      <a:round/>
                      <a:headEnd type="none" w="med" len="med"/>
                      <a:tailEnd type="none" w="med" len="med"/>
                    </a:lnL>
                    <a:lnR>
                      <a:noFill/>
                    </a:lnR>
                    <a:lnT>
                      <a:noFill/>
                    </a:lnT>
                    <a:lnB>
                      <a:noFill/>
                    </a:lnB>
                    <a:solidFill>
                      <a:srgbClr val="FFDA81"/>
                    </a:solidFill>
                  </a:tcPr>
                </a:tc>
                <a:tc>
                  <a:txBody>
                    <a:bodyPr/>
                    <a:lstStyle/>
                    <a:p>
                      <a:pPr algn="ctr" fontAlgn="ctr"/>
                      <a:r>
                        <a:rPr lang="en-US" sz="1000" b="0" i="0" u="none" strike="noStrike">
                          <a:solidFill>
                            <a:srgbClr val="000000"/>
                          </a:solidFill>
                          <a:effectLst/>
                          <a:latin typeface="Calibri"/>
                        </a:rPr>
                        <a:t>4</a:t>
                      </a:r>
                    </a:p>
                  </a:txBody>
                  <a:tcPr marL="8868" marR="8868" marT="8868" marB="0" anchor="ctr">
                    <a:lnL>
                      <a:noFill/>
                    </a:lnL>
                    <a:lnR>
                      <a:noFill/>
                    </a:lnR>
                    <a:lnT>
                      <a:noFill/>
                    </a:lnT>
                    <a:lnB>
                      <a:noFill/>
                    </a:lnB>
                    <a:solidFill>
                      <a:srgbClr val="B3D57F"/>
                    </a:solidFill>
                  </a:tcPr>
                </a:tc>
                <a:tc>
                  <a:txBody>
                    <a:bodyPr/>
                    <a:lstStyle/>
                    <a:p>
                      <a:pPr algn="ctr" fontAlgn="ctr"/>
                      <a:r>
                        <a:rPr lang="en-US" sz="1000" b="0" i="0" u="none" strike="noStrike">
                          <a:solidFill>
                            <a:srgbClr val="000000"/>
                          </a:solidFill>
                          <a:effectLst/>
                          <a:latin typeface="Calibri"/>
                        </a:rPr>
                        <a:t>8</a:t>
                      </a:r>
                    </a:p>
                  </a:txBody>
                  <a:tcPr marL="8868" marR="8868" marT="8868" marB="0" anchor="ctr">
                    <a:lnL>
                      <a:noFill/>
                    </a:lnL>
                    <a:lnR>
                      <a:noFill/>
                    </a:lnR>
                    <a:lnT>
                      <a:noFill/>
                    </a:lnT>
                    <a:lnB>
                      <a:noFill/>
                    </a:lnB>
                    <a:solidFill>
                      <a:srgbClr val="FDBD7C"/>
                    </a:solidFill>
                  </a:tcPr>
                </a:tc>
                <a:tc>
                  <a:txBody>
                    <a:bodyPr/>
                    <a:lstStyle/>
                    <a:p>
                      <a:pPr algn="ctr" fontAlgn="ctr"/>
                      <a:r>
                        <a:rPr lang="en-US" sz="1000" b="0" i="0" u="none" strike="noStrike">
                          <a:solidFill>
                            <a:srgbClr val="000000"/>
                          </a:solidFill>
                          <a:effectLst/>
                          <a:latin typeface="Calibri"/>
                        </a:rPr>
                        <a:t>7</a:t>
                      </a:r>
                    </a:p>
                  </a:txBody>
                  <a:tcPr marL="8868" marR="8868" marT="8868" marB="0" anchor="ctr">
                    <a:lnL>
                      <a:noFill/>
                    </a:lnL>
                    <a:lnR>
                      <a:noFill/>
                    </a:lnR>
                    <a:lnT>
                      <a:noFill/>
                    </a:lnT>
                    <a:lnB>
                      <a:noFill/>
                    </a:lnB>
                    <a:solidFill>
                      <a:srgbClr val="FED07F"/>
                    </a:solidFill>
                  </a:tcPr>
                </a:tc>
                <a:tc>
                  <a:txBody>
                    <a:bodyPr/>
                    <a:lstStyle/>
                    <a:p>
                      <a:pPr algn="ctr" fontAlgn="ctr"/>
                      <a:r>
                        <a:rPr lang="en-US" sz="1000" b="0" i="0" u="none" strike="noStrike">
                          <a:solidFill>
                            <a:srgbClr val="000000"/>
                          </a:solidFill>
                          <a:effectLst/>
                          <a:latin typeface="Calibri"/>
                        </a:rPr>
                        <a:t>9</a:t>
                      </a:r>
                    </a:p>
                  </a:txBody>
                  <a:tcPr marL="8868" marR="8868" marT="8868" marB="0" anchor="ctr">
                    <a:lnL>
                      <a:noFill/>
                    </a:lnL>
                    <a:lnR>
                      <a:noFill/>
                    </a:lnR>
                    <a:lnT>
                      <a:noFill/>
                    </a:lnT>
                    <a:lnB>
                      <a:noFill/>
                    </a:lnB>
                    <a:solidFill>
                      <a:srgbClr val="FCA777"/>
                    </a:solidFill>
                  </a:tcPr>
                </a:tc>
                <a:tc>
                  <a:txBody>
                    <a:bodyPr/>
                    <a:lstStyle/>
                    <a:p>
                      <a:pPr algn="ctr" fontAlgn="ctr"/>
                      <a:r>
                        <a:rPr lang="en-US" sz="1000" b="0" i="0" u="none" strike="noStrike">
                          <a:solidFill>
                            <a:srgbClr val="000000"/>
                          </a:solidFill>
                          <a:effectLst/>
                          <a:latin typeface="Calibri"/>
                        </a:rPr>
                        <a:t>4</a:t>
                      </a:r>
                    </a:p>
                  </a:txBody>
                  <a:tcPr marL="8868" marR="8868" marT="8868" marB="0" anchor="ctr">
                    <a:lnL>
                      <a:noFill/>
                    </a:lnL>
                    <a:lnR>
                      <a:noFill/>
                    </a:lnR>
                    <a:lnT>
                      <a:noFill/>
                    </a:lnT>
                    <a:lnB>
                      <a:noFill/>
                    </a:lnB>
                    <a:solidFill>
                      <a:srgbClr val="AED37F"/>
                    </a:solidFill>
                  </a:tcPr>
                </a:tc>
                <a:tc>
                  <a:txBody>
                    <a:bodyPr/>
                    <a:lstStyle/>
                    <a:p>
                      <a:pPr algn="ctr" fontAlgn="ctr"/>
                      <a:r>
                        <a:rPr lang="en-US" sz="1000" b="0" i="0" u="none" strike="noStrike">
                          <a:solidFill>
                            <a:srgbClr val="000000"/>
                          </a:solidFill>
                          <a:effectLst/>
                          <a:latin typeface="Calibri"/>
                        </a:rPr>
                        <a:t>8</a:t>
                      </a:r>
                    </a:p>
                  </a:txBody>
                  <a:tcPr marL="8868" marR="8868" marT="8868" marB="0" anchor="ctr">
                    <a:lnL>
                      <a:noFill/>
                    </a:lnL>
                    <a:lnR>
                      <a:noFill/>
                    </a:lnR>
                    <a:lnT>
                      <a:noFill/>
                    </a:lnT>
                    <a:lnB>
                      <a:noFill/>
                    </a:lnB>
                    <a:solidFill>
                      <a:srgbClr val="FDC47D"/>
                    </a:solidFill>
                  </a:tcPr>
                </a:tc>
                <a:tc>
                  <a:txBody>
                    <a:bodyPr/>
                    <a:lstStyle/>
                    <a:p>
                      <a:pPr algn="ctr" fontAlgn="ctr"/>
                      <a:r>
                        <a:rPr lang="en-US" sz="1000" b="0" i="0" u="none" strike="noStrike">
                          <a:solidFill>
                            <a:srgbClr val="000000"/>
                          </a:solidFill>
                          <a:effectLst/>
                          <a:latin typeface="Calibri"/>
                        </a:rPr>
                        <a:t>4</a:t>
                      </a:r>
                    </a:p>
                  </a:txBody>
                  <a:tcPr marL="8868" marR="8868" marT="8868" marB="0" anchor="ctr">
                    <a:lnL>
                      <a:noFill/>
                    </a:lnL>
                    <a:lnR>
                      <a:noFill/>
                    </a:lnR>
                    <a:lnT>
                      <a:noFill/>
                    </a:lnT>
                    <a:lnB>
                      <a:noFill/>
                    </a:lnB>
                    <a:solidFill>
                      <a:srgbClr val="ACD37F"/>
                    </a:solidFill>
                  </a:tcPr>
                </a:tc>
                <a:tc>
                  <a:txBody>
                    <a:bodyPr/>
                    <a:lstStyle/>
                    <a:p>
                      <a:pPr algn="ctr" fontAlgn="ctr"/>
                      <a:r>
                        <a:rPr lang="en-US" sz="1000" b="0" i="0" u="none" strike="noStrike">
                          <a:solidFill>
                            <a:srgbClr val="000000"/>
                          </a:solidFill>
                          <a:effectLst/>
                          <a:latin typeface="Calibri"/>
                        </a:rPr>
                        <a:t>3</a:t>
                      </a:r>
                    </a:p>
                  </a:txBody>
                  <a:tcPr marL="8868" marR="8868" marT="8868" marB="0" anchor="ctr">
                    <a:lnL>
                      <a:noFill/>
                    </a:lnL>
                    <a:lnR>
                      <a:noFill/>
                    </a:lnR>
                    <a:lnT>
                      <a:noFill/>
                    </a:lnT>
                    <a:lnB>
                      <a:noFill/>
                    </a:lnB>
                    <a:solidFill>
                      <a:srgbClr val="71C27B"/>
                    </a:solidFill>
                  </a:tcPr>
                </a:tc>
                <a:tc>
                  <a:txBody>
                    <a:bodyPr/>
                    <a:lstStyle/>
                    <a:p>
                      <a:pPr algn="ctr" fontAlgn="ctr"/>
                      <a:r>
                        <a:rPr lang="en-US" sz="1000" b="0" i="0" u="none" strike="noStrike">
                          <a:solidFill>
                            <a:srgbClr val="000000"/>
                          </a:solidFill>
                          <a:effectLst/>
                          <a:latin typeface="Calibri"/>
                        </a:rPr>
                        <a:t>4</a:t>
                      </a:r>
                    </a:p>
                  </a:txBody>
                  <a:tcPr marL="8868" marR="8868" marT="8868" marB="0" anchor="ctr">
                    <a:lnL>
                      <a:noFill/>
                    </a:lnL>
                    <a:lnR>
                      <a:noFill/>
                    </a:lnR>
                    <a:lnT>
                      <a:noFill/>
                    </a:lnT>
                    <a:lnB>
                      <a:noFill/>
                    </a:lnB>
                    <a:solidFill>
                      <a:srgbClr val="C3D980"/>
                    </a:solidFill>
                  </a:tcPr>
                </a:tc>
                <a:tc>
                  <a:txBody>
                    <a:bodyPr/>
                    <a:lstStyle/>
                    <a:p>
                      <a:pPr algn="ctr" fontAlgn="ctr"/>
                      <a:r>
                        <a:rPr lang="en-US" sz="1000" b="0" i="0" u="none" strike="noStrike">
                          <a:solidFill>
                            <a:srgbClr val="000000"/>
                          </a:solidFill>
                          <a:effectLst/>
                          <a:latin typeface="Calibri"/>
                        </a:rPr>
                        <a:t>4</a:t>
                      </a:r>
                    </a:p>
                  </a:txBody>
                  <a:tcPr marL="8868" marR="8868" marT="8868" marB="0" anchor="ctr">
                    <a:lnL>
                      <a:noFill/>
                    </a:lnL>
                    <a:lnR>
                      <a:noFill/>
                    </a:lnR>
                    <a:lnT>
                      <a:noFill/>
                    </a:lnT>
                    <a:lnB>
                      <a:noFill/>
                    </a:lnB>
                    <a:solidFill>
                      <a:srgbClr val="B4D57F"/>
                    </a:solidFill>
                  </a:tcPr>
                </a:tc>
                <a:tc>
                  <a:txBody>
                    <a:bodyPr/>
                    <a:lstStyle/>
                    <a:p>
                      <a:pPr algn="ctr" fontAlgn="ctr"/>
                      <a:r>
                        <a:rPr lang="en-US" sz="1000" b="0" i="0" u="none" strike="noStrike">
                          <a:solidFill>
                            <a:srgbClr val="000000"/>
                          </a:solidFill>
                          <a:effectLst/>
                          <a:latin typeface="Calibri"/>
                        </a:rPr>
                        <a:t>3</a:t>
                      </a:r>
                    </a:p>
                  </a:txBody>
                  <a:tcPr marL="8868" marR="8868" marT="8868" marB="0" anchor="ctr">
                    <a:lnL>
                      <a:noFill/>
                    </a:lnL>
                    <a:lnR>
                      <a:noFill/>
                    </a:lnR>
                    <a:lnT>
                      <a:noFill/>
                    </a:lnT>
                    <a:lnB>
                      <a:noFill/>
                    </a:lnB>
                    <a:solidFill>
                      <a:srgbClr val="95CC7D"/>
                    </a:solidFill>
                  </a:tcPr>
                </a:tc>
                <a:tc>
                  <a:txBody>
                    <a:bodyPr/>
                    <a:lstStyle/>
                    <a:p>
                      <a:pPr algn="ctr" fontAlgn="ctr"/>
                      <a:r>
                        <a:rPr lang="en-US" sz="1000" b="0" i="0" u="none" strike="noStrike">
                          <a:solidFill>
                            <a:srgbClr val="000000"/>
                          </a:solidFill>
                          <a:effectLst/>
                          <a:latin typeface="Calibri"/>
                        </a:rPr>
                        <a:t>7</a:t>
                      </a:r>
                    </a:p>
                  </a:txBody>
                  <a:tcPr marL="8868" marR="8868" marT="8868" marB="0" anchor="ctr">
                    <a:lnL>
                      <a:noFill/>
                    </a:lnL>
                    <a:lnR w="12700" cap="flat" cmpd="sng" algn="ctr">
                      <a:solidFill>
                        <a:srgbClr val="000000"/>
                      </a:solidFill>
                      <a:prstDash val="solid"/>
                      <a:round/>
                      <a:headEnd type="none" w="med" len="med"/>
                      <a:tailEnd type="none" w="med" len="med"/>
                    </a:lnR>
                    <a:lnT>
                      <a:noFill/>
                    </a:lnT>
                    <a:lnB>
                      <a:noFill/>
                    </a:lnB>
                    <a:solidFill>
                      <a:srgbClr val="FED680"/>
                    </a:solidFill>
                  </a:tcPr>
                </a:tc>
                <a:tc>
                  <a:txBody>
                    <a:bodyPr/>
                    <a:lstStyle/>
                    <a:p>
                      <a:pPr algn="ctr" fontAlgn="ctr"/>
                      <a:r>
                        <a:rPr lang="en-US" sz="1000" b="0" i="0" u="none" strike="noStrike">
                          <a:solidFill>
                            <a:srgbClr val="000000"/>
                          </a:solidFill>
                          <a:effectLst/>
                          <a:latin typeface="Calibri"/>
                        </a:rPr>
                        <a:t>7</a:t>
                      </a:r>
                    </a:p>
                  </a:txBody>
                  <a:tcPr marL="8868" marR="8868" marT="8868" marB="0" anchor="ctr">
                    <a:lnL w="12700" cap="flat" cmpd="sng" algn="ctr">
                      <a:solidFill>
                        <a:srgbClr val="000000"/>
                      </a:solidFill>
                      <a:prstDash val="solid"/>
                      <a:round/>
                      <a:headEnd type="none" w="med" len="med"/>
                      <a:tailEnd type="none" w="med" len="med"/>
                    </a:lnL>
                    <a:lnR>
                      <a:noFill/>
                    </a:lnR>
                    <a:lnT>
                      <a:noFill/>
                    </a:lnT>
                    <a:lnB>
                      <a:noFill/>
                    </a:lnB>
                    <a:solidFill>
                      <a:srgbClr val="FEC77E"/>
                    </a:solidFill>
                  </a:tcPr>
                </a:tc>
                <a:tc>
                  <a:txBody>
                    <a:bodyPr/>
                    <a:lstStyle/>
                    <a:p>
                      <a:pPr algn="ctr" fontAlgn="ctr"/>
                      <a:r>
                        <a:rPr lang="en-US" sz="1000" b="0" i="0" u="none" strike="noStrike">
                          <a:solidFill>
                            <a:srgbClr val="000000"/>
                          </a:solidFill>
                          <a:effectLst/>
                          <a:latin typeface="Calibri"/>
                        </a:rPr>
                        <a:t>5</a:t>
                      </a:r>
                    </a:p>
                  </a:txBody>
                  <a:tcPr marL="8868" marR="8868" marT="8868" marB="0" anchor="ctr">
                    <a:lnL>
                      <a:noFill/>
                    </a:lnL>
                    <a:lnR>
                      <a:noFill/>
                    </a:lnR>
                    <a:lnT>
                      <a:noFill/>
                    </a:lnT>
                    <a:lnB>
                      <a:noFill/>
                    </a:lnB>
                    <a:solidFill>
                      <a:srgbClr val="F0E683"/>
                    </a:solidFill>
                  </a:tcPr>
                </a:tc>
                <a:tc>
                  <a:txBody>
                    <a:bodyPr/>
                    <a:lstStyle/>
                    <a:p>
                      <a:pPr algn="ctr" fontAlgn="ctr"/>
                      <a:r>
                        <a:rPr lang="en-US" sz="1000" b="0" i="0" u="none" strike="noStrike">
                          <a:solidFill>
                            <a:srgbClr val="000000"/>
                          </a:solidFill>
                          <a:effectLst/>
                          <a:latin typeface="Calibri"/>
                        </a:rPr>
                        <a:t>8</a:t>
                      </a:r>
                    </a:p>
                  </a:txBody>
                  <a:tcPr marL="8868" marR="8868" marT="8868" marB="0" anchor="ctr">
                    <a:lnL>
                      <a:noFill/>
                    </a:lnL>
                    <a:lnR>
                      <a:noFill/>
                    </a:lnR>
                    <a:lnT>
                      <a:noFill/>
                    </a:lnT>
                    <a:lnB>
                      <a:noFill/>
                    </a:lnB>
                    <a:solidFill>
                      <a:srgbClr val="FDBA7B"/>
                    </a:solidFill>
                  </a:tcPr>
                </a:tc>
                <a:tc>
                  <a:txBody>
                    <a:bodyPr/>
                    <a:lstStyle/>
                    <a:p>
                      <a:pPr algn="ctr" fontAlgn="ctr"/>
                      <a:r>
                        <a:rPr lang="en-US" sz="1000" b="0" i="0" u="none" strike="noStrike">
                          <a:solidFill>
                            <a:srgbClr val="000000"/>
                          </a:solidFill>
                          <a:effectLst/>
                          <a:latin typeface="Calibri"/>
                        </a:rPr>
                        <a:t>10</a:t>
                      </a:r>
                    </a:p>
                  </a:txBody>
                  <a:tcPr marL="8868" marR="8868" marT="8868" marB="0" anchor="ctr">
                    <a:lnL>
                      <a:noFill/>
                    </a:lnL>
                    <a:lnR>
                      <a:noFill/>
                    </a:lnR>
                    <a:lnT>
                      <a:noFill/>
                    </a:lnT>
                    <a:lnB>
                      <a:noFill/>
                    </a:lnB>
                    <a:solidFill>
                      <a:srgbClr val="FB9E76"/>
                    </a:solidFill>
                  </a:tcPr>
                </a:tc>
                <a:tc>
                  <a:txBody>
                    <a:bodyPr/>
                    <a:lstStyle/>
                    <a:p>
                      <a:pPr algn="ctr" fontAlgn="ctr"/>
                      <a:r>
                        <a:rPr lang="en-US" sz="1000" b="0" i="0" u="none" strike="noStrike">
                          <a:solidFill>
                            <a:srgbClr val="000000"/>
                          </a:solidFill>
                          <a:effectLst/>
                          <a:latin typeface="Calibri"/>
                        </a:rPr>
                        <a:t>5</a:t>
                      </a:r>
                    </a:p>
                  </a:txBody>
                  <a:tcPr marL="8868" marR="8868" marT="8868" marB="0" anchor="ctr">
                    <a:lnL>
                      <a:noFill/>
                    </a:lnL>
                    <a:lnR>
                      <a:noFill/>
                    </a:lnR>
                    <a:lnT>
                      <a:noFill/>
                    </a:lnT>
                    <a:lnB>
                      <a:noFill/>
                    </a:lnB>
                    <a:solidFill>
                      <a:srgbClr val="F5E883"/>
                    </a:solidFill>
                  </a:tcPr>
                </a:tc>
                <a:tc>
                  <a:txBody>
                    <a:bodyPr/>
                    <a:lstStyle/>
                    <a:p>
                      <a:pPr algn="ctr" fontAlgn="ctr"/>
                      <a:r>
                        <a:rPr lang="en-US" sz="1000" b="0" i="0" u="none" strike="noStrike">
                          <a:solidFill>
                            <a:srgbClr val="000000"/>
                          </a:solidFill>
                          <a:effectLst/>
                          <a:latin typeface="Calibri"/>
                        </a:rPr>
                        <a:t>13</a:t>
                      </a:r>
                    </a:p>
                  </a:txBody>
                  <a:tcPr marL="8868" marR="8868" marT="8868" marB="0" anchor="ctr">
                    <a:lnL>
                      <a:noFill/>
                    </a:lnL>
                    <a:lnR>
                      <a:noFill/>
                    </a:lnR>
                    <a:lnT>
                      <a:noFill/>
                    </a:lnT>
                    <a:lnB>
                      <a:noFill/>
                    </a:lnB>
                    <a:solidFill>
                      <a:srgbClr val="F8696B"/>
                    </a:solidFill>
                  </a:tcPr>
                </a:tc>
                <a:tc>
                  <a:txBody>
                    <a:bodyPr/>
                    <a:lstStyle/>
                    <a:p>
                      <a:pPr algn="ctr" fontAlgn="ctr"/>
                      <a:r>
                        <a:rPr lang="en-US" sz="1000" b="0" i="0" u="none" strike="noStrike">
                          <a:solidFill>
                            <a:srgbClr val="000000"/>
                          </a:solidFill>
                          <a:effectLst/>
                          <a:latin typeface="Calibri"/>
                        </a:rPr>
                        <a:t>4</a:t>
                      </a:r>
                    </a:p>
                  </a:txBody>
                  <a:tcPr marL="8868" marR="8868" marT="8868" marB="0" anchor="ctr">
                    <a:lnL>
                      <a:noFill/>
                    </a:lnL>
                    <a:lnR>
                      <a:noFill/>
                    </a:lnR>
                    <a:lnT>
                      <a:noFill/>
                    </a:lnT>
                    <a:lnB>
                      <a:noFill/>
                    </a:lnB>
                    <a:solidFill>
                      <a:srgbClr val="9BCE7E"/>
                    </a:solidFill>
                  </a:tcPr>
                </a:tc>
                <a:tc>
                  <a:txBody>
                    <a:bodyPr/>
                    <a:lstStyle/>
                    <a:p>
                      <a:pPr algn="ctr" fontAlgn="ctr"/>
                      <a:r>
                        <a:rPr lang="en-US" sz="1000" b="0" i="0" u="none" strike="noStrike">
                          <a:solidFill>
                            <a:srgbClr val="000000"/>
                          </a:solidFill>
                          <a:effectLst/>
                          <a:latin typeface="Calibri"/>
                        </a:rPr>
                        <a:t>6</a:t>
                      </a:r>
                    </a:p>
                  </a:txBody>
                  <a:tcPr marL="8868" marR="8868" marT="8868" marB="0" anchor="ctr">
                    <a:lnL>
                      <a:noFill/>
                    </a:lnL>
                    <a:lnR>
                      <a:noFill/>
                    </a:lnR>
                    <a:lnT>
                      <a:noFill/>
                    </a:lnT>
                    <a:lnB>
                      <a:noFill/>
                    </a:lnB>
                    <a:solidFill>
                      <a:srgbClr val="FFE884"/>
                    </a:solidFill>
                  </a:tcPr>
                </a:tc>
                <a:tc>
                  <a:txBody>
                    <a:bodyPr/>
                    <a:lstStyle/>
                    <a:p>
                      <a:pPr algn="ctr" fontAlgn="ctr"/>
                      <a:r>
                        <a:rPr lang="en-US" sz="1000" b="0" i="0" u="none" strike="noStrike">
                          <a:solidFill>
                            <a:srgbClr val="000000"/>
                          </a:solidFill>
                          <a:effectLst/>
                          <a:latin typeface="Calibri"/>
                        </a:rPr>
                        <a:t>3</a:t>
                      </a:r>
                    </a:p>
                  </a:txBody>
                  <a:tcPr marL="8868" marR="8868" marT="8868" marB="0" anchor="ctr">
                    <a:lnL>
                      <a:noFill/>
                    </a:lnL>
                    <a:lnR w="12700" cap="flat" cmpd="sng" algn="ctr">
                      <a:solidFill>
                        <a:srgbClr val="000000"/>
                      </a:solidFill>
                      <a:prstDash val="solid"/>
                      <a:round/>
                      <a:headEnd type="none" w="med" len="med"/>
                      <a:tailEnd type="none" w="med" len="med"/>
                    </a:lnR>
                    <a:lnT>
                      <a:noFill/>
                    </a:lnT>
                    <a:lnB>
                      <a:noFill/>
                    </a:lnB>
                    <a:solidFill>
                      <a:srgbClr val="63BE7B"/>
                    </a:solidFill>
                  </a:tcPr>
                </a:tc>
              </a:tr>
              <a:tr h="354724">
                <a:tc>
                  <a:txBody>
                    <a:bodyPr/>
                    <a:lstStyle/>
                    <a:p>
                      <a:pPr algn="l" fontAlgn="ctr"/>
                      <a:r>
                        <a:rPr lang="nb-NO" sz="1000" b="0" i="0" u="none" strike="noStrike">
                          <a:solidFill>
                            <a:srgbClr val="000000"/>
                          </a:solidFill>
                          <a:effectLst/>
                          <a:latin typeface="Calibri"/>
                        </a:rPr>
                        <a:t>Konsentrasjonsproblemer ift studiene eller undervisningen</a:t>
                      </a:r>
                    </a:p>
                  </a:txBody>
                  <a:tcPr marL="8868" marR="8868" marT="88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Calibri"/>
                        </a:rPr>
                        <a:t>20</a:t>
                      </a:r>
                    </a:p>
                  </a:txBody>
                  <a:tcPr marL="8868" marR="8868" marT="8868" marB="0" anchor="ctr">
                    <a:lnL w="12700" cap="flat" cmpd="sng" algn="ctr">
                      <a:solidFill>
                        <a:srgbClr val="000000"/>
                      </a:solidFill>
                      <a:prstDash val="solid"/>
                      <a:round/>
                      <a:headEnd type="none" w="med" len="med"/>
                      <a:tailEnd type="none" w="med" len="med"/>
                    </a:lnL>
                    <a:lnR>
                      <a:noFill/>
                    </a:lnR>
                    <a:lnT>
                      <a:noFill/>
                    </a:lnT>
                    <a:lnB>
                      <a:noFill/>
                    </a:lnB>
                    <a:solidFill>
                      <a:srgbClr val="FEEA83"/>
                    </a:solidFill>
                  </a:tcPr>
                </a:tc>
                <a:tc>
                  <a:txBody>
                    <a:bodyPr/>
                    <a:lstStyle/>
                    <a:p>
                      <a:pPr algn="ctr" fontAlgn="ctr"/>
                      <a:r>
                        <a:rPr lang="en-US" sz="1000" b="0" i="0" u="none" strike="noStrike">
                          <a:solidFill>
                            <a:srgbClr val="000000"/>
                          </a:solidFill>
                          <a:effectLst/>
                          <a:latin typeface="Calibri"/>
                        </a:rPr>
                        <a:t>18</a:t>
                      </a:r>
                    </a:p>
                  </a:txBody>
                  <a:tcPr marL="8868" marR="8868" marT="8868" marB="0" anchor="ctr">
                    <a:lnL>
                      <a:noFill/>
                    </a:lnL>
                    <a:lnR>
                      <a:noFill/>
                    </a:lnR>
                    <a:lnT>
                      <a:noFill/>
                    </a:lnT>
                    <a:lnB>
                      <a:noFill/>
                    </a:lnB>
                    <a:solidFill>
                      <a:srgbClr val="C9DB80"/>
                    </a:solidFill>
                  </a:tcPr>
                </a:tc>
                <a:tc>
                  <a:txBody>
                    <a:bodyPr/>
                    <a:lstStyle/>
                    <a:p>
                      <a:pPr algn="ctr" fontAlgn="ctr"/>
                      <a:r>
                        <a:rPr lang="en-US" sz="1000" b="0" i="0" u="none" strike="noStrike">
                          <a:solidFill>
                            <a:srgbClr val="000000"/>
                          </a:solidFill>
                          <a:effectLst/>
                          <a:latin typeface="Calibri"/>
                        </a:rPr>
                        <a:t>21</a:t>
                      </a:r>
                    </a:p>
                  </a:txBody>
                  <a:tcPr marL="8868" marR="8868" marT="8868" marB="0" anchor="ctr">
                    <a:lnL>
                      <a:noFill/>
                    </a:lnL>
                    <a:lnR>
                      <a:noFill/>
                    </a:lnR>
                    <a:lnT>
                      <a:noFill/>
                    </a:lnT>
                    <a:lnB>
                      <a:noFill/>
                    </a:lnB>
                    <a:solidFill>
                      <a:srgbClr val="FCAE79"/>
                    </a:solidFill>
                  </a:tcPr>
                </a:tc>
                <a:tc>
                  <a:txBody>
                    <a:bodyPr/>
                    <a:lstStyle/>
                    <a:p>
                      <a:pPr algn="ctr" fontAlgn="ctr"/>
                      <a:r>
                        <a:rPr lang="en-US" sz="1000" b="0" i="0" u="none" strike="noStrike">
                          <a:solidFill>
                            <a:srgbClr val="000000"/>
                          </a:solidFill>
                          <a:effectLst/>
                          <a:latin typeface="Calibri"/>
                        </a:rPr>
                        <a:t>20</a:t>
                      </a:r>
                    </a:p>
                  </a:txBody>
                  <a:tcPr marL="8868" marR="8868" marT="8868" marB="0" anchor="ctr">
                    <a:lnL>
                      <a:noFill/>
                    </a:lnL>
                    <a:lnR>
                      <a:noFill/>
                    </a:lnR>
                    <a:lnT>
                      <a:noFill/>
                    </a:lnT>
                    <a:lnB>
                      <a:noFill/>
                    </a:lnB>
                    <a:solidFill>
                      <a:srgbClr val="FFE283"/>
                    </a:solidFill>
                  </a:tcPr>
                </a:tc>
                <a:tc>
                  <a:txBody>
                    <a:bodyPr/>
                    <a:lstStyle/>
                    <a:p>
                      <a:pPr algn="ctr" fontAlgn="ctr"/>
                      <a:r>
                        <a:rPr lang="en-US" sz="1000" b="0" i="0" u="none" strike="noStrike">
                          <a:solidFill>
                            <a:srgbClr val="000000"/>
                          </a:solidFill>
                          <a:effectLst/>
                          <a:latin typeface="Calibri"/>
                        </a:rPr>
                        <a:t>21</a:t>
                      </a:r>
                    </a:p>
                  </a:txBody>
                  <a:tcPr marL="8868" marR="8868" marT="8868" marB="0" anchor="ctr">
                    <a:lnL>
                      <a:noFill/>
                    </a:lnL>
                    <a:lnR>
                      <a:noFill/>
                    </a:lnR>
                    <a:lnT>
                      <a:noFill/>
                    </a:lnT>
                    <a:lnB>
                      <a:noFill/>
                    </a:lnB>
                    <a:solidFill>
                      <a:srgbClr val="FDBB7B"/>
                    </a:solidFill>
                  </a:tcPr>
                </a:tc>
                <a:tc>
                  <a:txBody>
                    <a:bodyPr/>
                    <a:lstStyle/>
                    <a:p>
                      <a:pPr algn="ctr" fontAlgn="ctr"/>
                      <a:r>
                        <a:rPr lang="en-US" sz="1000" b="0" i="0" u="none" strike="noStrike">
                          <a:solidFill>
                            <a:srgbClr val="000000"/>
                          </a:solidFill>
                          <a:effectLst/>
                          <a:latin typeface="Calibri"/>
                        </a:rPr>
                        <a:t>21</a:t>
                      </a:r>
                    </a:p>
                  </a:txBody>
                  <a:tcPr marL="8868" marR="8868" marT="8868" marB="0" anchor="ctr">
                    <a:lnL>
                      <a:noFill/>
                    </a:lnL>
                    <a:lnR>
                      <a:noFill/>
                    </a:lnR>
                    <a:lnT>
                      <a:noFill/>
                    </a:lnT>
                    <a:lnB>
                      <a:noFill/>
                    </a:lnB>
                    <a:solidFill>
                      <a:srgbClr val="FCB179"/>
                    </a:solidFill>
                  </a:tcPr>
                </a:tc>
                <a:tc>
                  <a:txBody>
                    <a:bodyPr/>
                    <a:lstStyle/>
                    <a:p>
                      <a:pPr algn="ctr" fontAlgn="ctr"/>
                      <a:r>
                        <a:rPr lang="en-US" sz="1000" b="0" i="0" u="none" strike="noStrike">
                          <a:solidFill>
                            <a:srgbClr val="000000"/>
                          </a:solidFill>
                          <a:effectLst/>
                          <a:latin typeface="Calibri"/>
                        </a:rPr>
                        <a:t>18</a:t>
                      </a:r>
                    </a:p>
                  </a:txBody>
                  <a:tcPr marL="8868" marR="8868" marT="8868" marB="0" anchor="ctr">
                    <a:lnL>
                      <a:noFill/>
                    </a:lnL>
                    <a:lnR>
                      <a:noFill/>
                    </a:lnR>
                    <a:lnT>
                      <a:noFill/>
                    </a:lnT>
                    <a:lnB>
                      <a:noFill/>
                    </a:lnB>
                    <a:solidFill>
                      <a:srgbClr val="D4DE81"/>
                    </a:solidFill>
                  </a:tcPr>
                </a:tc>
                <a:tc>
                  <a:txBody>
                    <a:bodyPr/>
                    <a:lstStyle/>
                    <a:p>
                      <a:pPr algn="ctr" fontAlgn="ctr"/>
                      <a:r>
                        <a:rPr lang="en-US" sz="1000" b="0" i="0" u="none" strike="noStrike">
                          <a:solidFill>
                            <a:srgbClr val="000000"/>
                          </a:solidFill>
                          <a:effectLst/>
                          <a:latin typeface="Calibri"/>
                        </a:rPr>
                        <a:t>20</a:t>
                      </a:r>
                    </a:p>
                  </a:txBody>
                  <a:tcPr marL="8868" marR="8868" marT="8868" marB="0" anchor="ctr">
                    <a:lnL>
                      <a:noFill/>
                    </a:lnL>
                    <a:lnR>
                      <a:noFill/>
                    </a:lnR>
                    <a:lnT>
                      <a:noFill/>
                    </a:lnT>
                    <a:lnB>
                      <a:noFill/>
                    </a:lnB>
                    <a:solidFill>
                      <a:srgbClr val="FFEB84"/>
                    </a:solidFill>
                  </a:tcPr>
                </a:tc>
                <a:tc>
                  <a:txBody>
                    <a:bodyPr/>
                    <a:lstStyle/>
                    <a:p>
                      <a:pPr algn="ctr" fontAlgn="ctr"/>
                      <a:r>
                        <a:rPr lang="en-US" sz="1000" b="0" i="0" u="none" strike="noStrike">
                          <a:solidFill>
                            <a:srgbClr val="000000"/>
                          </a:solidFill>
                          <a:effectLst/>
                          <a:latin typeface="Calibri"/>
                        </a:rPr>
                        <a:t>13</a:t>
                      </a:r>
                    </a:p>
                  </a:txBody>
                  <a:tcPr marL="8868" marR="8868" marT="8868" marB="0" anchor="ctr">
                    <a:lnL>
                      <a:noFill/>
                    </a:lnL>
                    <a:lnR>
                      <a:noFill/>
                    </a:lnR>
                    <a:lnT>
                      <a:noFill/>
                    </a:lnT>
                    <a:lnB>
                      <a:noFill/>
                    </a:lnB>
                    <a:solidFill>
                      <a:srgbClr val="63BE7B"/>
                    </a:solidFill>
                  </a:tcPr>
                </a:tc>
                <a:tc>
                  <a:txBody>
                    <a:bodyPr/>
                    <a:lstStyle/>
                    <a:p>
                      <a:pPr algn="ctr" fontAlgn="ctr"/>
                      <a:r>
                        <a:rPr lang="en-US" sz="1000" b="0" i="0" u="none" strike="noStrike">
                          <a:solidFill>
                            <a:srgbClr val="000000"/>
                          </a:solidFill>
                          <a:effectLst/>
                          <a:latin typeface="Calibri"/>
                        </a:rPr>
                        <a:t>18</a:t>
                      </a:r>
                    </a:p>
                  </a:txBody>
                  <a:tcPr marL="8868" marR="8868" marT="8868" marB="0" anchor="ctr">
                    <a:lnL>
                      <a:noFill/>
                    </a:lnL>
                    <a:lnR>
                      <a:noFill/>
                    </a:lnR>
                    <a:lnT>
                      <a:noFill/>
                    </a:lnT>
                    <a:lnB>
                      <a:noFill/>
                    </a:lnB>
                    <a:solidFill>
                      <a:srgbClr val="C9DB80"/>
                    </a:solidFill>
                  </a:tcPr>
                </a:tc>
                <a:tc>
                  <a:txBody>
                    <a:bodyPr/>
                    <a:lstStyle/>
                    <a:p>
                      <a:pPr algn="ctr" fontAlgn="ctr"/>
                      <a:r>
                        <a:rPr lang="en-US" sz="1000" b="0" i="0" u="none" strike="noStrike">
                          <a:solidFill>
                            <a:srgbClr val="000000"/>
                          </a:solidFill>
                          <a:effectLst/>
                          <a:latin typeface="Calibri"/>
                        </a:rPr>
                        <a:t>14</a:t>
                      </a:r>
                    </a:p>
                  </a:txBody>
                  <a:tcPr marL="8868" marR="8868" marT="8868" marB="0" anchor="ctr">
                    <a:lnL>
                      <a:noFill/>
                    </a:lnL>
                    <a:lnR>
                      <a:noFill/>
                    </a:lnR>
                    <a:lnT>
                      <a:noFill/>
                    </a:lnT>
                    <a:lnB>
                      <a:noFill/>
                    </a:lnB>
                    <a:solidFill>
                      <a:srgbClr val="7AC47C"/>
                    </a:solidFill>
                  </a:tcPr>
                </a:tc>
                <a:tc>
                  <a:txBody>
                    <a:bodyPr/>
                    <a:lstStyle/>
                    <a:p>
                      <a:pPr algn="ctr" fontAlgn="ctr"/>
                      <a:r>
                        <a:rPr lang="en-US" sz="1000" b="0" i="0" u="none" strike="noStrike">
                          <a:solidFill>
                            <a:srgbClr val="000000"/>
                          </a:solidFill>
                          <a:effectLst/>
                          <a:latin typeface="Calibri"/>
                        </a:rPr>
                        <a:t>15</a:t>
                      </a:r>
                    </a:p>
                  </a:txBody>
                  <a:tcPr marL="8868" marR="8868" marT="8868" marB="0" anchor="ctr">
                    <a:lnL>
                      <a:noFill/>
                    </a:lnL>
                    <a:lnR>
                      <a:noFill/>
                    </a:lnR>
                    <a:lnT>
                      <a:noFill/>
                    </a:lnT>
                    <a:lnB>
                      <a:noFill/>
                    </a:lnB>
                    <a:solidFill>
                      <a:srgbClr val="7CC57C"/>
                    </a:solidFill>
                  </a:tcPr>
                </a:tc>
                <a:tc>
                  <a:txBody>
                    <a:bodyPr/>
                    <a:lstStyle/>
                    <a:p>
                      <a:pPr algn="ctr" fontAlgn="ctr"/>
                      <a:r>
                        <a:rPr lang="en-US" sz="1000" b="0" i="0" u="none" strike="noStrike">
                          <a:solidFill>
                            <a:srgbClr val="000000"/>
                          </a:solidFill>
                          <a:effectLst/>
                          <a:latin typeface="Calibri"/>
                        </a:rPr>
                        <a:t>16</a:t>
                      </a:r>
                    </a:p>
                  </a:txBody>
                  <a:tcPr marL="8868" marR="8868" marT="8868" marB="0" anchor="ctr">
                    <a:lnL>
                      <a:noFill/>
                    </a:lnL>
                    <a:lnR w="12700" cap="flat" cmpd="sng" algn="ctr">
                      <a:solidFill>
                        <a:srgbClr val="000000"/>
                      </a:solidFill>
                      <a:prstDash val="solid"/>
                      <a:round/>
                      <a:headEnd type="none" w="med" len="med"/>
                      <a:tailEnd type="none" w="med" len="med"/>
                    </a:lnR>
                    <a:lnT>
                      <a:noFill/>
                    </a:lnT>
                    <a:lnB>
                      <a:noFill/>
                    </a:lnB>
                    <a:solidFill>
                      <a:srgbClr val="9FCF7E"/>
                    </a:solidFill>
                  </a:tcPr>
                </a:tc>
                <a:tc>
                  <a:txBody>
                    <a:bodyPr/>
                    <a:lstStyle/>
                    <a:p>
                      <a:pPr algn="ctr" fontAlgn="ctr"/>
                      <a:r>
                        <a:rPr lang="en-US" sz="1000" b="0" i="0" u="none" strike="noStrike">
                          <a:solidFill>
                            <a:srgbClr val="000000"/>
                          </a:solidFill>
                          <a:effectLst/>
                          <a:latin typeface="Calibri"/>
                        </a:rPr>
                        <a:t>23</a:t>
                      </a:r>
                    </a:p>
                  </a:txBody>
                  <a:tcPr marL="8868" marR="8868" marT="8868" marB="0" anchor="ctr">
                    <a:lnL w="12700" cap="flat" cmpd="sng" algn="ctr">
                      <a:solidFill>
                        <a:srgbClr val="000000"/>
                      </a:solidFill>
                      <a:prstDash val="solid"/>
                      <a:round/>
                      <a:headEnd type="none" w="med" len="med"/>
                      <a:tailEnd type="none" w="med" len="med"/>
                    </a:lnL>
                    <a:lnR>
                      <a:noFill/>
                    </a:lnR>
                    <a:lnT>
                      <a:noFill/>
                    </a:lnT>
                    <a:lnB>
                      <a:noFill/>
                    </a:lnB>
                    <a:solidFill>
                      <a:srgbClr val="F9756E"/>
                    </a:solidFill>
                  </a:tcPr>
                </a:tc>
                <a:tc>
                  <a:txBody>
                    <a:bodyPr/>
                    <a:lstStyle/>
                    <a:p>
                      <a:pPr algn="ctr" fontAlgn="ctr"/>
                      <a:r>
                        <a:rPr lang="en-US" sz="1000" b="0" i="0" u="none" strike="noStrike">
                          <a:solidFill>
                            <a:srgbClr val="000000"/>
                          </a:solidFill>
                          <a:effectLst/>
                          <a:latin typeface="Calibri"/>
                        </a:rPr>
                        <a:t>20</a:t>
                      </a:r>
                    </a:p>
                  </a:txBody>
                  <a:tcPr marL="8868" marR="8868" marT="8868" marB="0" anchor="ctr">
                    <a:lnL>
                      <a:noFill/>
                    </a:lnL>
                    <a:lnR>
                      <a:noFill/>
                    </a:lnR>
                    <a:lnT>
                      <a:noFill/>
                    </a:lnT>
                    <a:lnB>
                      <a:noFill/>
                    </a:lnB>
                    <a:solidFill>
                      <a:srgbClr val="FED580"/>
                    </a:solidFill>
                  </a:tcPr>
                </a:tc>
                <a:tc>
                  <a:txBody>
                    <a:bodyPr/>
                    <a:lstStyle/>
                    <a:p>
                      <a:pPr algn="ctr" fontAlgn="ctr"/>
                      <a:r>
                        <a:rPr lang="en-US" sz="1000" b="0" i="0" u="none" strike="noStrike">
                          <a:solidFill>
                            <a:srgbClr val="000000"/>
                          </a:solidFill>
                          <a:effectLst/>
                          <a:latin typeface="Calibri"/>
                        </a:rPr>
                        <a:t>15</a:t>
                      </a:r>
                    </a:p>
                  </a:txBody>
                  <a:tcPr marL="8868" marR="8868" marT="8868" marB="0" anchor="ctr">
                    <a:lnL>
                      <a:noFill/>
                    </a:lnL>
                    <a:lnR>
                      <a:noFill/>
                    </a:lnR>
                    <a:lnT>
                      <a:noFill/>
                    </a:lnT>
                    <a:lnB>
                      <a:noFill/>
                    </a:lnB>
                    <a:solidFill>
                      <a:srgbClr val="85C77C"/>
                    </a:solidFill>
                  </a:tcPr>
                </a:tc>
                <a:tc>
                  <a:txBody>
                    <a:bodyPr/>
                    <a:lstStyle/>
                    <a:p>
                      <a:pPr algn="ctr" fontAlgn="ctr"/>
                      <a:r>
                        <a:rPr lang="en-US" sz="1000" b="0" i="0" u="none" strike="noStrike">
                          <a:solidFill>
                            <a:srgbClr val="000000"/>
                          </a:solidFill>
                          <a:effectLst/>
                          <a:latin typeface="Calibri"/>
                        </a:rPr>
                        <a:t>22</a:t>
                      </a:r>
                    </a:p>
                  </a:txBody>
                  <a:tcPr marL="8868" marR="8868" marT="8868" marB="0" anchor="ctr">
                    <a:lnL>
                      <a:noFill/>
                    </a:lnL>
                    <a:lnR>
                      <a:noFill/>
                    </a:lnR>
                    <a:lnT>
                      <a:noFill/>
                    </a:lnT>
                    <a:lnB>
                      <a:noFill/>
                    </a:lnB>
                    <a:solidFill>
                      <a:srgbClr val="FA8871"/>
                    </a:solidFill>
                  </a:tcPr>
                </a:tc>
                <a:tc>
                  <a:txBody>
                    <a:bodyPr/>
                    <a:lstStyle/>
                    <a:p>
                      <a:pPr algn="ctr" fontAlgn="ctr"/>
                      <a:r>
                        <a:rPr lang="en-US" sz="1000" b="0" i="0" u="none" strike="noStrike">
                          <a:solidFill>
                            <a:srgbClr val="000000"/>
                          </a:solidFill>
                          <a:effectLst/>
                          <a:latin typeface="Calibri"/>
                        </a:rPr>
                        <a:t>23</a:t>
                      </a:r>
                    </a:p>
                  </a:txBody>
                  <a:tcPr marL="8868" marR="8868" marT="8868" marB="0" anchor="ctr">
                    <a:lnL>
                      <a:noFill/>
                    </a:lnL>
                    <a:lnR>
                      <a:noFill/>
                    </a:lnR>
                    <a:lnT>
                      <a:noFill/>
                    </a:lnT>
                    <a:lnB>
                      <a:noFill/>
                    </a:lnB>
                    <a:solidFill>
                      <a:srgbClr val="F8696B"/>
                    </a:solidFill>
                  </a:tcPr>
                </a:tc>
                <a:tc>
                  <a:txBody>
                    <a:bodyPr/>
                    <a:lstStyle/>
                    <a:p>
                      <a:pPr algn="ctr" fontAlgn="ctr"/>
                      <a:r>
                        <a:rPr lang="en-US" sz="1000" b="0" i="0" u="none" strike="noStrike">
                          <a:solidFill>
                            <a:srgbClr val="000000"/>
                          </a:solidFill>
                          <a:effectLst/>
                          <a:latin typeface="Calibri"/>
                        </a:rPr>
                        <a:t>15</a:t>
                      </a:r>
                    </a:p>
                  </a:txBody>
                  <a:tcPr marL="8868" marR="8868" marT="8868" marB="0" anchor="ctr">
                    <a:lnL>
                      <a:noFill/>
                    </a:lnL>
                    <a:lnR>
                      <a:noFill/>
                    </a:lnR>
                    <a:lnT>
                      <a:noFill/>
                    </a:lnT>
                    <a:lnB>
                      <a:noFill/>
                    </a:lnB>
                    <a:solidFill>
                      <a:srgbClr val="92CB7D"/>
                    </a:solidFill>
                  </a:tcPr>
                </a:tc>
                <a:tc>
                  <a:txBody>
                    <a:bodyPr/>
                    <a:lstStyle/>
                    <a:p>
                      <a:pPr algn="ctr" fontAlgn="ctr"/>
                      <a:r>
                        <a:rPr lang="en-US" sz="1000" b="0" i="0" u="none" strike="noStrike">
                          <a:solidFill>
                            <a:srgbClr val="000000"/>
                          </a:solidFill>
                          <a:effectLst/>
                          <a:latin typeface="Calibri"/>
                        </a:rPr>
                        <a:t>22</a:t>
                      </a:r>
                    </a:p>
                  </a:txBody>
                  <a:tcPr marL="8868" marR="8868" marT="8868" marB="0" anchor="ctr">
                    <a:lnL>
                      <a:noFill/>
                    </a:lnL>
                    <a:lnR>
                      <a:noFill/>
                    </a:lnR>
                    <a:lnT>
                      <a:noFill/>
                    </a:lnT>
                    <a:lnB>
                      <a:noFill/>
                    </a:lnB>
                    <a:solidFill>
                      <a:srgbClr val="FCA978"/>
                    </a:solidFill>
                  </a:tcPr>
                </a:tc>
                <a:tc>
                  <a:txBody>
                    <a:bodyPr/>
                    <a:lstStyle/>
                    <a:p>
                      <a:pPr algn="ctr" fontAlgn="ctr"/>
                      <a:r>
                        <a:rPr lang="en-US" sz="1000" b="0" i="0" u="none" strike="noStrike">
                          <a:solidFill>
                            <a:srgbClr val="000000"/>
                          </a:solidFill>
                          <a:effectLst/>
                          <a:latin typeface="Calibri"/>
                        </a:rPr>
                        <a:t>23</a:t>
                      </a:r>
                    </a:p>
                  </a:txBody>
                  <a:tcPr marL="8868" marR="8868" marT="8868" marB="0" anchor="ctr">
                    <a:lnL>
                      <a:noFill/>
                    </a:lnL>
                    <a:lnR>
                      <a:noFill/>
                    </a:lnR>
                    <a:lnT>
                      <a:noFill/>
                    </a:lnT>
                    <a:lnB>
                      <a:noFill/>
                    </a:lnB>
                    <a:solidFill>
                      <a:srgbClr val="F9776E"/>
                    </a:solidFill>
                  </a:tcPr>
                </a:tc>
                <a:tc>
                  <a:txBody>
                    <a:bodyPr/>
                    <a:lstStyle/>
                    <a:p>
                      <a:pPr algn="ctr" fontAlgn="ctr"/>
                      <a:r>
                        <a:rPr lang="en-US" sz="1000" b="0" i="0" u="none" strike="noStrike">
                          <a:solidFill>
                            <a:srgbClr val="000000"/>
                          </a:solidFill>
                          <a:effectLst/>
                          <a:latin typeface="Calibri"/>
                        </a:rPr>
                        <a:t>16</a:t>
                      </a:r>
                    </a:p>
                  </a:txBody>
                  <a:tcPr marL="8868" marR="8868" marT="8868" marB="0" anchor="ctr">
                    <a:lnL>
                      <a:noFill/>
                    </a:lnL>
                    <a:lnR w="12700" cap="flat" cmpd="sng" algn="ctr">
                      <a:solidFill>
                        <a:srgbClr val="000000"/>
                      </a:solidFill>
                      <a:prstDash val="solid"/>
                      <a:round/>
                      <a:headEnd type="none" w="med" len="med"/>
                      <a:tailEnd type="none" w="med" len="med"/>
                    </a:lnR>
                    <a:lnT>
                      <a:noFill/>
                    </a:lnT>
                    <a:lnB>
                      <a:noFill/>
                    </a:lnB>
                    <a:solidFill>
                      <a:srgbClr val="9BCE7E"/>
                    </a:solidFill>
                  </a:tcPr>
                </a:tc>
              </a:tr>
              <a:tr h="354724">
                <a:tc>
                  <a:txBody>
                    <a:bodyPr/>
                    <a:lstStyle/>
                    <a:p>
                      <a:pPr algn="l" fontAlgn="ctr"/>
                      <a:r>
                        <a:rPr lang="en-US" sz="1000" b="0" i="0" u="none" strike="noStrike">
                          <a:solidFill>
                            <a:srgbClr val="000000"/>
                          </a:solidFill>
                          <a:effectLst/>
                          <a:latin typeface="Calibri"/>
                        </a:rPr>
                        <a:t>Problemer med å forstå forelesere eller undervisningen</a:t>
                      </a:r>
                    </a:p>
                  </a:txBody>
                  <a:tcPr marL="8868" marR="8868" marT="88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Calibri"/>
                        </a:rPr>
                        <a:t>7</a:t>
                      </a:r>
                    </a:p>
                  </a:txBody>
                  <a:tcPr marL="8868" marR="8868" marT="8868" marB="0" anchor="ctr">
                    <a:lnL w="12700" cap="flat" cmpd="sng" algn="ctr">
                      <a:solidFill>
                        <a:srgbClr val="000000"/>
                      </a:solidFill>
                      <a:prstDash val="solid"/>
                      <a:round/>
                      <a:headEnd type="none" w="med" len="med"/>
                      <a:tailEnd type="none" w="med" len="med"/>
                    </a:lnL>
                    <a:lnR>
                      <a:noFill/>
                    </a:lnR>
                    <a:lnT>
                      <a:noFill/>
                    </a:lnT>
                    <a:lnB>
                      <a:noFill/>
                    </a:lnB>
                    <a:solidFill>
                      <a:srgbClr val="FFEA84"/>
                    </a:solidFill>
                  </a:tcPr>
                </a:tc>
                <a:tc>
                  <a:txBody>
                    <a:bodyPr/>
                    <a:lstStyle/>
                    <a:p>
                      <a:pPr algn="ctr" fontAlgn="ctr"/>
                      <a:r>
                        <a:rPr lang="en-US" sz="1000" b="0" i="0" u="none" strike="noStrike">
                          <a:solidFill>
                            <a:srgbClr val="000000"/>
                          </a:solidFill>
                          <a:effectLst/>
                          <a:latin typeface="Calibri"/>
                        </a:rPr>
                        <a:t>7</a:t>
                      </a:r>
                    </a:p>
                  </a:txBody>
                  <a:tcPr marL="8868" marR="8868" marT="8868" marB="0" anchor="ctr">
                    <a:lnL>
                      <a:noFill/>
                    </a:lnL>
                    <a:lnR>
                      <a:noFill/>
                    </a:lnR>
                    <a:lnT>
                      <a:noFill/>
                    </a:lnT>
                    <a:lnB>
                      <a:noFill/>
                    </a:lnB>
                    <a:solidFill>
                      <a:srgbClr val="EBE582"/>
                    </a:solidFill>
                  </a:tcPr>
                </a:tc>
                <a:tc>
                  <a:txBody>
                    <a:bodyPr/>
                    <a:lstStyle/>
                    <a:p>
                      <a:pPr algn="ctr" fontAlgn="ctr"/>
                      <a:r>
                        <a:rPr lang="en-US" sz="1000" b="0" i="0" u="none" strike="noStrike">
                          <a:solidFill>
                            <a:srgbClr val="000000"/>
                          </a:solidFill>
                          <a:effectLst/>
                          <a:latin typeface="Calibri"/>
                        </a:rPr>
                        <a:t>8</a:t>
                      </a:r>
                    </a:p>
                  </a:txBody>
                  <a:tcPr marL="8868" marR="8868" marT="8868" marB="0" anchor="ctr">
                    <a:lnL>
                      <a:noFill/>
                    </a:lnL>
                    <a:lnR>
                      <a:noFill/>
                    </a:lnR>
                    <a:lnT>
                      <a:noFill/>
                    </a:lnT>
                    <a:lnB>
                      <a:noFill/>
                    </a:lnB>
                    <a:solidFill>
                      <a:srgbClr val="FFE383"/>
                    </a:solidFill>
                  </a:tcPr>
                </a:tc>
                <a:tc>
                  <a:txBody>
                    <a:bodyPr/>
                    <a:lstStyle/>
                    <a:p>
                      <a:pPr algn="ctr" fontAlgn="ctr"/>
                      <a:r>
                        <a:rPr lang="en-US" sz="1000" b="0" i="0" u="none" strike="noStrike">
                          <a:solidFill>
                            <a:srgbClr val="000000"/>
                          </a:solidFill>
                          <a:effectLst/>
                          <a:latin typeface="Calibri"/>
                        </a:rPr>
                        <a:t>6</a:t>
                      </a:r>
                    </a:p>
                  </a:txBody>
                  <a:tcPr marL="8868" marR="8868" marT="8868" marB="0" anchor="ctr">
                    <a:lnL>
                      <a:noFill/>
                    </a:lnL>
                    <a:lnR>
                      <a:noFill/>
                    </a:lnR>
                    <a:lnT>
                      <a:noFill/>
                    </a:lnT>
                    <a:lnB>
                      <a:noFill/>
                    </a:lnB>
                    <a:solidFill>
                      <a:srgbClr val="D3DE81"/>
                    </a:solidFill>
                  </a:tcPr>
                </a:tc>
                <a:tc>
                  <a:txBody>
                    <a:bodyPr/>
                    <a:lstStyle/>
                    <a:p>
                      <a:pPr algn="ctr" fontAlgn="ctr"/>
                      <a:r>
                        <a:rPr lang="en-US" sz="1000" b="0" i="0" u="none" strike="noStrike">
                          <a:solidFill>
                            <a:srgbClr val="000000"/>
                          </a:solidFill>
                          <a:effectLst/>
                          <a:latin typeface="Calibri"/>
                        </a:rPr>
                        <a:t>7</a:t>
                      </a:r>
                    </a:p>
                  </a:txBody>
                  <a:tcPr marL="8868" marR="8868" marT="8868" marB="0" anchor="ctr">
                    <a:lnL>
                      <a:noFill/>
                    </a:lnL>
                    <a:lnR>
                      <a:noFill/>
                    </a:lnR>
                    <a:lnT>
                      <a:noFill/>
                    </a:lnT>
                    <a:lnB>
                      <a:noFill/>
                    </a:lnB>
                    <a:solidFill>
                      <a:srgbClr val="FFE784"/>
                    </a:solidFill>
                  </a:tcPr>
                </a:tc>
                <a:tc>
                  <a:txBody>
                    <a:bodyPr/>
                    <a:lstStyle/>
                    <a:p>
                      <a:pPr algn="ctr" fontAlgn="ctr"/>
                      <a:r>
                        <a:rPr lang="en-US" sz="1000" b="0" i="0" u="none" strike="noStrike">
                          <a:solidFill>
                            <a:srgbClr val="000000"/>
                          </a:solidFill>
                          <a:effectLst/>
                          <a:latin typeface="Calibri"/>
                        </a:rPr>
                        <a:t>9</a:t>
                      </a:r>
                    </a:p>
                  </a:txBody>
                  <a:tcPr marL="8868" marR="8868" marT="8868" marB="0" anchor="ctr">
                    <a:lnL>
                      <a:noFill/>
                    </a:lnL>
                    <a:lnR>
                      <a:noFill/>
                    </a:lnR>
                    <a:lnT>
                      <a:noFill/>
                    </a:lnT>
                    <a:lnB>
                      <a:noFill/>
                    </a:lnB>
                    <a:solidFill>
                      <a:srgbClr val="FDC57D"/>
                    </a:solidFill>
                  </a:tcPr>
                </a:tc>
                <a:tc>
                  <a:txBody>
                    <a:bodyPr/>
                    <a:lstStyle/>
                    <a:p>
                      <a:pPr algn="ctr" fontAlgn="ctr"/>
                      <a:r>
                        <a:rPr lang="en-US" sz="1000" b="0" i="0" u="none" strike="noStrike">
                          <a:solidFill>
                            <a:srgbClr val="000000"/>
                          </a:solidFill>
                          <a:effectLst/>
                          <a:latin typeface="Calibri"/>
                        </a:rPr>
                        <a:t>7</a:t>
                      </a:r>
                    </a:p>
                  </a:txBody>
                  <a:tcPr marL="8868" marR="8868" marT="8868" marB="0" anchor="ctr">
                    <a:lnL>
                      <a:noFill/>
                    </a:lnL>
                    <a:lnR>
                      <a:noFill/>
                    </a:lnR>
                    <a:lnT>
                      <a:noFill/>
                    </a:lnT>
                    <a:lnB>
                      <a:noFill/>
                    </a:lnB>
                    <a:solidFill>
                      <a:srgbClr val="FCEA83"/>
                    </a:solidFill>
                  </a:tcPr>
                </a:tc>
                <a:tc>
                  <a:txBody>
                    <a:bodyPr/>
                    <a:lstStyle/>
                    <a:p>
                      <a:pPr algn="ctr" fontAlgn="ctr"/>
                      <a:r>
                        <a:rPr lang="en-US" sz="1000" b="0" i="0" u="none" strike="noStrike">
                          <a:solidFill>
                            <a:srgbClr val="000000"/>
                          </a:solidFill>
                          <a:effectLst/>
                          <a:latin typeface="Calibri"/>
                        </a:rPr>
                        <a:t>5</a:t>
                      </a:r>
                    </a:p>
                  </a:txBody>
                  <a:tcPr marL="8868" marR="8868" marT="8868" marB="0" anchor="ctr">
                    <a:lnL>
                      <a:noFill/>
                    </a:lnL>
                    <a:lnR>
                      <a:noFill/>
                    </a:lnR>
                    <a:lnT>
                      <a:noFill/>
                    </a:lnT>
                    <a:lnB>
                      <a:noFill/>
                    </a:lnB>
                    <a:solidFill>
                      <a:srgbClr val="7EC67C"/>
                    </a:solidFill>
                  </a:tcPr>
                </a:tc>
                <a:tc>
                  <a:txBody>
                    <a:bodyPr/>
                    <a:lstStyle/>
                    <a:p>
                      <a:pPr algn="ctr" fontAlgn="ctr"/>
                      <a:r>
                        <a:rPr lang="en-US" sz="1000" b="0" i="0" u="none" strike="noStrike">
                          <a:solidFill>
                            <a:srgbClr val="000000"/>
                          </a:solidFill>
                          <a:effectLst/>
                          <a:latin typeface="Calibri"/>
                        </a:rPr>
                        <a:t>9</a:t>
                      </a:r>
                    </a:p>
                  </a:txBody>
                  <a:tcPr marL="8868" marR="8868" marT="8868" marB="0" anchor="ctr">
                    <a:lnL>
                      <a:noFill/>
                    </a:lnL>
                    <a:lnR>
                      <a:noFill/>
                    </a:lnR>
                    <a:lnT>
                      <a:noFill/>
                    </a:lnT>
                    <a:lnB>
                      <a:noFill/>
                    </a:lnB>
                    <a:solidFill>
                      <a:srgbClr val="FDBF7C"/>
                    </a:solidFill>
                  </a:tcPr>
                </a:tc>
                <a:tc>
                  <a:txBody>
                    <a:bodyPr/>
                    <a:lstStyle/>
                    <a:p>
                      <a:pPr algn="ctr" fontAlgn="ctr"/>
                      <a:r>
                        <a:rPr lang="en-US" sz="1000" b="0" i="0" u="none" strike="noStrike">
                          <a:solidFill>
                            <a:srgbClr val="000000"/>
                          </a:solidFill>
                          <a:effectLst/>
                          <a:latin typeface="Calibri"/>
                        </a:rPr>
                        <a:t>8</a:t>
                      </a:r>
                    </a:p>
                  </a:txBody>
                  <a:tcPr marL="8868" marR="8868" marT="8868" marB="0" anchor="ctr">
                    <a:lnL>
                      <a:noFill/>
                    </a:lnL>
                    <a:lnR>
                      <a:noFill/>
                    </a:lnR>
                    <a:lnT>
                      <a:noFill/>
                    </a:lnT>
                    <a:lnB>
                      <a:noFill/>
                    </a:lnB>
                    <a:solidFill>
                      <a:srgbClr val="FECC7F"/>
                    </a:solidFill>
                  </a:tcPr>
                </a:tc>
                <a:tc>
                  <a:txBody>
                    <a:bodyPr/>
                    <a:lstStyle/>
                    <a:p>
                      <a:pPr algn="ctr" fontAlgn="ctr"/>
                      <a:r>
                        <a:rPr lang="en-US" sz="1000" b="0" i="0" u="none" strike="noStrike">
                          <a:solidFill>
                            <a:srgbClr val="000000"/>
                          </a:solidFill>
                          <a:effectLst/>
                          <a:latin typeface="Calibri"/>
                        </a:rPr>
                        <a:t>6</a:t>
                      </a:r>
                    </a:p>
                  </a:txBody>
                  <a:tcPr marL="8868" marR="8868" marT="8868" marB="0" anchor="ctr">
                    <a:lnL>
                      <a:noFill/>
                    </a:lnL>
                    <a:lnR>
                      <a:noFill/>
                    </a:lnR>
                    <a:lnT>
                      <a:noFill/>
                    </a:lnT>
                    <a:lnB>
                      <a:noFill/>
                    </a:lnB>
                    <a:solidFill>
                      <a:srgbClr val="D2DE81"/>
                    </a:solidFill>
                  </a:tcPr>
                </a:tc>
                <a:tc>
                  <a:txBody>
                    <a:bodyPr/>
                    <a:lstStyle/>
                    <a:p>
                      <a:pPr algn="ctr" fontAlgn="ctr"/>
                      <a:r>
                        <a:rPr lang="en-US" sz="1000" b="0" i="0" u="none" strike="noStrike">
                          <a:solidFill>
                            <a:srgbClr val="000000"/>
                          </a:solidFill>
                          <a:effectLst/>
                          <a:latin typeface="Calibri"/>
                        </a:rPr>
                        <a:t>9</a:t>
                      </a:r>
                    </a:p>
                  </a:txBody>
                  <a:tcPr marL="8868" marR="8868" marT="8868" marB="0" anchor="ctr">
                    <a:lnL>
                      <a:noFill/>
                    </a:lnL>
                    <a:lnR>
                      <a:noFill/>
                    </a:lnR>
                    <a:lnT>
                      <a:noFill/>
                    </a:lnT>
                    <a:lnB>
                      <a:noFill/>
                    </a:lnB>
                    <a:solidFill>
                      <a:srgbClr val="FECC7E"/>
                    </a:solidFill>
                  </a:tcPr>
                </a:tc>
                <a:tc>
                  <a:txBody>
                    <a:bodyPr/>
                    <a:lstStyle/>
                    <a:p>
                      <a:pPr algn="ctr" fontAlgn="ctr"/>
                      <a:r>
                        <a:rPr lang="en-US" sz="1000" b="0" i="0" u="none" strike="noStrike">
                          <a:solidFill>
                            <a:srgbClr val="000000"/>
                          </a:solidFill>
                          <a:effectLst/>
                          <a:latin typeface="Calibri"/>
                        </a:rPr>
                        <a:t>6</a:t>
                      </a:r>
                    </a:p>
                  </a:txBody>
                  <a:tcPr marL="8868" marR="8868" marT="8868" marB="0" anchor="ctr">
                    <a:lnL>
                      <a:noFill/>
                    </a:lnL>
                    <a:lnR w="12700" cap="flat" cmpd="sng" algn="ctr">
                      <a:solidFill>
                        <a:srgbClr val="000000"/>
                      </a:solidFill>
                      <a:prstDash val="solid"/>
                      <a:round/>
                      <a:headEnd type="none" w="med" len="med"/>
                      <a:tailEnd type="none" w="med" len="med"/>
                    </a:lnR>
                    <a:lnT>
                      <a:noFill/>
                    </a:lnT>
                    <a:lnB>
                      <a:noFill/>
                    </a:lnB>
                    <a:solidFill>
                      <a:srgbClr val="BCD780"/>
                    </a:solidFill>
                  </a:tcPr>
                </a:tc>
                <a:tc>
                  <a:txBody>
                    <a:bodyPr/>
                    <a:lstStyle/>
                    <a:p>
                      <a:pPr algn="ctr" fontAlgn="ctr"/>
                      <a:r>
                        <a:rPr lang="en-US" sz="1000" b="0" i="0" u="none" strike="noStrike">
                          <a:solidFill>
                            <a:srgbClr val="000000"/>
                          </a:solidFill>
                          <a:effectLst/>
                          <a:latin typeface="Calibri"/>
                        </a:rPr>
                        <a:t>5</a:t>
                      </a:r>
                    </a:p>
                  </a:txBody>
                  <a:tcPr marL="8868" marR="8868" marT="8868" marB="0" anchor="ctr">
                    <a:lnL w="12700" cap="flat" cmpd="sng" algn="ctr">
                      <a:solidFill>
                        <a:srgbClr val="000000"/>
                      </a:solidFill>
                      <a:prstDash val="solid"/>
                      <a:round/>
                      <a:headEnd type="none" w="med" len="med"/>
                      <a:tailEnd type="none" w="med" len="med"/>
                    </a:lnL>
                    <a:lnR>
                      <a:noFill/>
                    </a:lnR>
                    <a:lnT>
                      <a:noFill/>
                    </a:lnT>
                    <a:lnB>
                      <a:noFill/>
                    </a:lnB>
                    <a:solidFill>
                      <a:srgbClr val="A4D07E"/>
                    </a:solidFill>
                  </a:tcPr>
                </a:tc>
                <a:tc>
                  <a:txBody>
                    <a:bodyPr/>
                    <a:lstStyle/>
                    <a:p>
                      <a:pPr algn="ctr" fontAlgn="ctr"/>
                      <a:r>
                        <a:rPr lang="en-US" sz="1000" b="0" i="0" u="none" strike="noStrike">
                          <a:solidFill>
                            <a:srgbClr val="000000"/>
                          </a:solidFill>
                          <a:effectLst/>
                          <a:latin typeface="Calibri"/>
                        </a:rPr>
                        <a:t>9</a:t>
                      </a:r>
                    </a:p>
                  </a:txBody>
                  <a:tcPr marL="8868" marR="8868" marT="8868" marB="0" anchor="ctr">
                    <a:lnL>
                      <a:noFill/>
                    </a:lnL>
                    <a:lnR>
                      <a:noFill/>
                    </a:lnR>
                    <a:lnT>
                      <a:noFill/>
                    </a:lnT>
                    <a:lnB>
                      <a:noFill/>
                    </a:lnB>
                    <a:solidFill>
                      <a:srgbClr val="FDC07C"/>
                    </a:solidFill>
                  </a:tcPr>
                </a:tc>
                <a:tc>
                  <a:txBody>
                    <a:bodyPr/>
                    <a:lstStyle/>
                    <a:p>
                      <a:pPr algn="ctr" fontAlgn="ctr"/>
                      <a:r>
                        <a:rPr lang="en-US" sz="1000" b="0" i="0" u="none" strike="noStrike">
                          <a:solidFill>
                            <a:srgbClr val="000000"/>
                          </a:solidFill>
                          <a:effectLst/>
                          <a:latin typeface="Calibri"/>
                        </a:rPr>
                        <a:t>5</a:t>
                      </a:r>
                    </a:p>
                  </a:txBody>
                  <a:tcPr marL="8868" marR="8868" marT="8868" marB="0" anchor="ctr">
                    <a:lnL>
                      <a:noFill/>
                    </a:lnL>
                    <a:lnR>
                      <a:noFill/>
                    </a:lnR>
                    <a:lnT>
                      <a:noFill/>
                    </a:lnT>
                    <a:lnB>
                      <a:noFill/>
                    </a:lnB>
                    <a:solidFill>
                      <a:srgbClr val="8FCA7D"/>
                    </a:solidFill>
                  </a:tcPr>
                </a:tc>
                <a:tc>
                  <a:txBody>
                    <a:bodyPr/>
                    <a:lstStyle/>
                    <a:p>
                      <a:pPr algn="ctr" fontAlgn="ctr"/>
                      <a:r>
                        <a:rPr lang="en-US" sz="1000" b="0" i="0" u="none" strike="noStrike">
                          <a:solidFill>
                            <a:srgbClr val="000000"/>
                          </a:solidFill>
                          <a:effectLst/>
                          <a:latin typeface="Calibri"/>
                        </a:rPr>
                        <a:t>6</a:t>
                      </a:r>
                    </a:p>
                  </a:txBody>
                  <a:tcPr marL="8868" marR="8868" marT="8868" marB="0" anchor="ctr">
                    <a:lnL>
                      <a:noFill/>
                    </a:lnL>
                    <a:lnR>
                      <a:noFill/>
                    </a:lnR>
                    <a:lnT>
                      <a:noFill/>
                    </a:lnT>
                    <a:lnB>
                      <a:noFill/>
                    </a:lnB>
                    <a:solidFill>
                      <a:srgbClr val="CCDC81"/>
                    </a:solidFill>
                  </a:tcPr>
                </a:tc>
                <a:tc>
                  <a:txBody>
                    <a:bodyPr/>
                    <a:lstStyle/>
                    <a:p>
                      <a:pPr algn="ctr" fontAlgn="ctr"/>
                      <a:r>
                        <a:rPr lang="en-US" sz="1000" b="0" i="0" u="none" strike="noStrike">
                          <a:solidFill>
                            <a:srgbClr val="000000"/>
                          </a:solidFill>
                          <a:effectLst/>
                          <a:latin typeface="Calibri"/>
                        </a:rPr>
                        <a:t>13</a:t>
                      </a:r>
                    </a:p>
                  </a:txBody>
                  <a:tcPr marL="8868" marR="8868" marT="8868" marB="0" anchor="ctr">
                    <a:lnL>
                      <a:noFill/>
                    </a:lnL>
                    <a:lnR>
                      <a:noFill/>
                    </a:lnR>
                    <a:lnT>
                      <a:noFill/>
                    </a:lnT>
                    <a:lnB>
                      <a:noFill/>
                    </a:lnB>
                    <a:solidFill>
                      <a:srgbClr val="F8696B"/>
                    </a:solidFill>
                  </a:tcPr>
                </a:tc>
                <a:tc>
                  <a:txBody>
                    <a:bodyPr/>
                    <a:lstStyle/>
                    <a:p>
                      <a:pPr algn="ctr" fontAlgn="ctr"/>
                      <a:r>
                        <a:rPr lang="en-US" sz="1000" b="0" i="0" u="none" strike="noStrike">
                          <a:solidFill>
                            <a:srgbClr val="000000"/>
                          </a:solidFill>
                          <a:effectLst/>
                          <a:latin typeface="Calibri"/>
                        </a:rPr>
                        <a:t>4</a:t>
                      </a:r>
                    </a:p>
                  </a:txBody>
                  <a:tcPr marL="8868" marR="8868" marT="8868" marB="0" anchor="ctr">
                    <a:lnL>
                      <a:noFill/>
                    </a:lnL>
                    <a:lnR>
                      <a:noFill/>
                    </a:lnR>
                    <a:lnT>
                      <a:noFill/>
                    </a:lnT>
                    <a:lnB>
                      <a:noFill/>
                    </a:lnB>
                    <a:solidFill>
                      <a:srgbClr val="63BE7B"/>
                    </a:solidFill>
                  </a:tcPr>
                </a:tc>
                <a:tc>
                  <a:txBody>
                    <a:bodyPr/>
                    <a:lstStyle/>
                    <a:p>
                      <a:pPr algn="ctr" fontAlgn="ctr"/>
                      <a:r>
                        <a:rPr lang="en-US" sz="1000" b="0" i="0" u="none" strike="noStrike">
                          <a:solidFill>
                            <a:srgbClr val="000000"/>
                          </a:solidFill>
                          <a:effectLst/>
                          <a:latin typeface="Calibri"/>
                        </a:rPr>
                        <a:t>8</a:t>
                      </a:r>
                    </a:p>
                  </a:txBody>
                  <a:tcPr marL="8868" marR="8868" marT="8868" marB="0" anchor="ctr">
                    <a:lnL>
                      <a:noFill/>
                    </a:lnL>
                    <a:lnR>
                      <a:noFill/>
                    </a:lnR>
                    <a:lnT>
                      <a:noFill/>
                    </a:lnT>
                    <a:lnB>
                      <a:noFill/>
                    </a:lnB>
                    <a:solidFill>
                      <a:srgbClr val="FECF7F"/>
                    </a:solidFill>
                  </a:tcPr>
                </a:tc>
                <a:tc>
                  <a:txBody>
                    <a:bodyPr/>
                    <a:lstStyle/>
                    <a:p>
                      <a:pPr algn="ctr" fontAlgn="ctr"/>
                      <a:r>
                        <a:rPr lang="en-US" sz="1000" b="0" i="0" u="none" strike="noStrike">
                          <a:solidFill>
                            <a:srgbClr val="000000"/>
                          </a:solidFill>
                          <a:effectLst/>
                          <a:latin typeface="Calibri"/>
                        </a:rPr>
                        <a:t>12</a:t>
                      </a:r>
                    </a:p>
                  </a:txBody>
                  <a:tcPr marL="8868" marR="8868" marT="8868" marB="0" anchor="ctr">
                    <a:lnL>
                      <a:noFill/>
                    </a:lnL>
                    <a:lnR>
                      <a:noFill/>
                    </a:lnR>
                    <a:lnT>
                      <a:noFill/>
                    </a:lnT>
                    <a:lnB>
                      <a:noFill/>
                    </a:lnB>
                    <a:solidFill>
                      <a:srgbClr val="FA8370"/>
                    </a:solidFill>
                  </a:tcPr>
                </a:tc>
                <a:tc>
                  <a:txBody>
                    <a:bodyPr/>
                    <a:lstStyle/>
                    <a:p>
                      <a:pPr algn="ctr" fontAlgn="ctr"/>
                      <a:r>
                        <a:rPr lang="en-US" sz="1000" b="0" i="0" u="none" strike="noStrike">
                          <a:solidFill>
                            <a:srgbClr val="000000"/>
                          </a:solidFill>
                          <a:effectLst/>
                          <a:latin typeface="Calibri"/>
                        </a:rPr>
                        <a:t>5</a:t>
                      </a:r>
                    </a:p>
                  </a:txBody>
                  <a:tcPr marL="8868" marR="8868" marT="8868" marB="0" anchor="ctr">
                    <a:lnL>
                      <a:noFill/>
                    </a:lnL>
                    <a:lnR w="12700" cap="flat" cmpd="sng" algn="ctr">
                      <a:solidFill>
                        <a:srgbClr val="000000"/>
                      </a:solidFill>
                      <a:prstDash val="solid"/>
                      <a:round/>
                      <a:headEnd type="none" w="med" len="med"/>
                      <a:tailEnd type="none" w="med" len="med"/>
                    </a:lnR>
                    <a:lnT>
                      <a:noFill/>
                    </a:lnT>
                    <a:lnB>
                      <a:noFill/>
                    </a:lnB>
                    <a:solidFill>
                      <a:srgbClr val="A2D07E"/>
                    </a:solidFill>
                  </a:tcPr>
                </a:tc>
              </a:tr>
              <a:tr h="354724">
                <a:tc>
                  <a:txBody>
                    <a:bodyPr/>
                    <a:lstStyle/>
                    <a:p>
                      <a:pPr algn="l" fontAlgn="ctr"/>
                      <a:r>
                        <a:rPr lang="en-US" sz="1000" b="0" i="0" u="none" strike="noStrike">
                          <a:solidFill>
                            <a:srgbClr val="000000"/>
                          </a:solidFill>
                          <a:effectLst/>
                          <a:latin typeface="Calibri"/>
                        </a:rPr>
                        <a:t>Uklare forventninger til deg som student</a:t>
                      </a:r>
                    </a:p>
                  </a:txBody>
                  <a:tcPr marL="8868" marR="8868" marT="88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Calibri"/>
                        </a:rPr>
                        <a:t>11</a:t>
                      </a:r>
                    </a:p>
                  </a:txBody>
                  <a:tcPr marL="8868" marR="8868" marT="8868" marB="0" anchor="ctr">
                    <a:lnL w="12700" cap="flat" cmpd="sng" algn="ctr">
                      <a:solidFill>
                        <a:srgbClr val="000000"/>
                      </a:solidFill>
                      <a:prstDash val="solid"/>
                      <a:round/>
                      <a:headEnd type="none" w="med" len="med"/>
                      <a:tailEnd type="none" w="med" len="med"/>
                    </a:lnL>
                    <a:lnR>
                      <a:noFill/>
                    </a:lnR>
                    <a:lnT>
                      <a:noFill/>
                    </a:lnT>
                    <a:lnB>
                      <a:noFill/>
                    </a:lnB>
                    <a:solidFill>
                      <a:srgbClr val="FFE182"/>
                    </a:solidFill>
                  </a:tcPr>
                </a:tc>
                <a:tc>
                  <a:txBody>
                    <a:bodyPr/>
                    <a:lstStyle/>
                    <a:p>
                      <a:pPr algn="ctr" fontAlgn="ctr"/>
                      <a:r>
                        <a:rPr lang="en-US" sz="1000" b="0" i="0" u="none" strike="noStrike">
                          <a:solidFill>
                            <a:srgbClr val="000000"/>
                          </a:solidFill>
                          <a:effectLst/>
                          <a:latin typeface="Calibri"/>
                        </a:rPr>
                        <a:t>9</a:t>
                      </a:r>
                    </a:p>
                  </a:txBody>
                  <a:tcPr marL="8868" marR="8868" marT="8868" marB="0" anchor="ctr">
                    <a:lnL>
                      <a:noFill/>
                    </a:lnL>
                    <a:lnR>
                      <a:noFill/>
                    </a:lnR>
                    <a:lnT>
                      <a:noFill/>
                    </a:lnT>
                    <a:lnB>
                      <a:noFill/>
                    </a:lnB>
                    <a:solidFill>
                      <a:srgbClr val="DEE182"/>
                    </a:solidFill>
                  </a:tcPr>
                </a:tc>
                <a:tc>
                  <a:txBody>
                    <a:bodyPr/>
                    <a:lstStyle/>
                    <a:p>
                      <a:pPr algn="ctr" fontAlgn="ctr"/>
                      <a:r>
                        <a:rPr lang="en-US" sz="1000" b="0" i="0" u="none" strike="noStrike">
                          <a:solidFill>
                            <a:srgbClr val="000000"/>
                          </a:solidFill>
                          <a:effectLst/>
                          <a:latin typeface="Calibri"/>
                        </a:rPr>
                        <a:t>12</a:t>
                      </a:r>
                    </a:p>
                  </a:txBody>
                  <a:tcPr marL="8868" marR="8868" marT="8868" marB="0" anchor="ctr">
                    <a:lnL>
                      <a:noFill/>
                    </a:lnL>
                    <a:lnR>
                      <a:noFill/>
                    </a:lnR>
                    <a:lnT>
                      <a:noFill/>
                    </a:lnT>
                    <a:lnB>
                      <a:noFill/>
                    </a:lnB>
                    <a:solidFill>
                      <a:srgbClr val="FDBE7C"/>
                    </a:solidFill>
                  </a:tcPr>
                </a:tc>
                <a:tc>
                  <a:txBody>
                    <a:bodyPr/>
                    <a:lstStyle/>
                    <a:p>
                      <a:pPr algn="ctr" fontAlgn="ctr"/>
                      <a:r>
                        <a:rPr lang="en-US" sz="1000" b="0" i="0" u="none" strike="noStrike">
                          <a:solidFill>
                            <a:srgbClr val="000000"/>
                          </a:solidFill>
                          <a:effectLst/>
                          <a:latin typeface="Calibri"/>
                        </a:rPr>
                        <a:t>12</a:t>
                      </a:r>
                    </a:p>
                  </a:txBody>
                  <a:tcPr marL="8868" marR="8868" marT="8868" marB="0" anchor="ctr">
                    <a:lnL>
                      <a:noFill/>
                    </a:lnL>
                    <a:lnR>
                      <a:noFill/>
                    </a:lnR>
                    <a:lnT>
                      <a:noFill/>
                    </a:lnT>
                    <a:lnB>
                      <a:noFill/>
                    </a:lnB>
                    <a:solidFill>
                      <a:srgbClr val="FCAF79"/>
                    </a:solidFill>
                  </a:tcPr>
                </a:tc>
                <a:tc>
                  <a:txBody>
                    <a:bodyPr/>
                    <a:lstStyle/>
                    <a:p>
                      <a:pPr algn="ctr" fontAlgn="ctr"/>
                      <a:r>
                        <a:rPr lang="en-US" sz="1000" b="0" i="0" u="none" strike="noStrike">
                          <a:solidFill>
                            <a:srgbClr val="000000"/>
                          </a:solidFill>
                          <a:effectLst/>
                          <a:latin typeface="Calibri"/>
                        </a:rPr>
                        <a:t>10</a:t>
                      </a:r>
                    </a:p>
                  </a:txBody>
                  <a:tcPr marL="8868" marR="8868" marT="8868" marB="0" anchor="ctr">
                    <a:lnL>
                      <a:noFill/>
                    </a:lnL>
                    <a:lnR>
                      <a:noFill/>
                    </a:lnR>
                    <a:lnT>
                      <a:noFill/>
                    </a:lnT>
                    <a:lnB>
                      <a:noFill/>
                    </a:lnB>
                    <a:solidFill>
                      <a:srgbClr val="FEEA83"/>
                    </a:solidFill>
                  </a:tcPr>
                </a:tc>
                <a:tc>
                  <a:txBody>
                    <a:bodyPr/>
                    <a:lstStyle/>
                    <a:p>
                      <a:pPr algn="ctr" fontAlgn="ctr"/>
                      <a:r>
                        <a:rPr lang="en-US" sz="1000" b="0" i="0" u="none" strike="noStrike">
                          <a:solidFill>
                            <a:srgbClr val="000000"/>
                          </a:solidFill>
                          <a:effectLst/>
                          <a:latin typeface="Calibri"/>
                        </a:rPr>
                        <a:t>9</a:t>
                      </a:r>
                    </a:p>
                  </a:txBody>
                  <a:tcPr marL="8868" marR="8868" marT="8868" marB="0" anchor="ctr">
                    <a:lnL>
                      <a:noFill/>
                    </a:lnL>
                    <a:lnR>
                      <a:noFill/>
                    </a:lnR>
                    <a:lnT>
                      <a:noFill/>
                    </a:lnT>
                    <a:lnB>
                      <a:noFill/>
                    </a:lnB>
                    <a:solidFill>
                      <a:srgbClr val="DFE282"/>
                    </a:solidFill>
                  </a:tcPr>
                </a:tc>
                <a:tc>
                  <a:txBody>
                    <a:bodyPr/>
                    <a:lstStyle/>
                    <a:p>
                      <a:pPr algn="ctr" fontAlgn="ctr"/>
                      <a:r>
                        <a:rPr lang="en-US" sz="1000" b="0" i="0" u="none" strike="noStrike">
                          <a:solidFill>
                            <a:srgbClr val="000000"/>
                          </a:solidFill>
                          <a:effectLst/>
                          <a:latin typeface="Calibri"/>
                        </a:rPr>
                        <a:t>11</a:t>
                      </a:r>
                    </a:p>
                  </a:txBody>
                  <a:tcPr marL="8868" marR="8868" marT="8868" marB="0" anchor="ctr">
                    <a:lnL>
                      <a:noFill/>
                    </a:lnL>
                    <a:lnR>
                      <a:noFill/>
                    </a:lnR>
                    <a:lnT>
                      <a:noFill/>
                    </a:lnT>
                    <a:lnB>
                      <a:noFill/>
                    </a:lnB>
                    <a:solidFill>
                      <a:srgbClr val="FFE283"/>
                    </a:solidFill>
                  </a:tcPr>
                </a:tc>
                <a:tc>
                  <a:txBody>
                    <a:bodyPr/>
                    <a:lstStyle/>
                    <a:p>
                      <a:pPr algn="ctr" fontAlgn="ctr"/>
                      <a:r>
                        <a:rPr lang="en-US" sz="1000" b="0" i="0" u="none" strike="noStrike">
                          <a:solidFill>
                            <a:srgbClr val="000000"/>
                          </a:solidFill>
                          <a:effectLst/>
                          <a:latin typeface="Calibri"/>
                        </a:rPr>
                        <a:t>8</a:t>
                      </a:r>
                    </a:p>
                  </a:txBody>
                  <a:tcPr marL="8868" marR="8868" marT="8868" marB="0" anchor="ctr">
                    <a:lnL>
                      <a:noFill/>
                    </a:lnL>
                    <a:lnR>
                      <a:noFill/>
                    </a:lnR>
                    <a:lnT>
                      <a:noFill/>
                    </a:lnT>
                    <a:lnB>
                      <a:noFill/>
                    </a:lnB>
                    <a:solidFill>
                      <a:srgbClr val="CFDD81"/>
                    </a:solidFill>
                  </a:tcPr>
                </a:tc>
                <a:tc>
                  <a:txBody>
                    <a:bodyPr/>
                    <a:lstStyle/>
                    <a:p>
                      <a:pPr algn="ctr" fontAlgn="ctr"/>
                      <a:r>
                        <a:rPr lang="en-US" sz="1000" b="0" i="0" u="none" strike="noStrike">
                          <a:solidFill>
                            <a:srgbClr val="000000"/>
                          </a:solidFill>
                          <a:effectLst/>
                          <a:latin typeface="Calibri"/>
                        </a:rPr>
                        <a:t>7</a:t>
                      </a:r>
                    </a:p>
                  </a:txBody>
                  <a:tcPr marL="8868" marR="8868" marT="8868" marB="0" anchor="ctr">
                    <a:lnL>
                      <a:noFill/>
                    </a:lnL>
                    <a:lnR>
                      <a:noFill/>
                    </a:lnR>
                    <a:lnT>
                      <a:noFill/>
                    </a:lnT>
                    <a:lnB>
                      <a:noFill/>
                    </a:lnB>
                    <a:solidFill>
                      <a:srgbClr val="ACD37F"/>
                    </a:solidFill>
                  </a:tcPr>
                </a:tc>
                <a:tc>
                  <a:txBody>
                    <a:bodyPr/>
                    <a:lstStyle/>
                    <a:p>
                      <a:pPr algn="ctr" fontAlgn="ctr"/>
                      <a:r>
                        <a:rPr lang="en-US" sz="1000" b="0" i="0" u="none" strike="noStrike">
                          <a:solidFill>
                            <a:srgbClr val="000000"/>
                          </a:solidFill>
                          <a:effectLst/>
                          <a:latin typeface="Calibri"/>
                        </a:rPr>
                        <a:t>6</a:t>
                      </a:r>
                    </a:p>
                  </a:txBody>
                  <a:tcPr marL="8868" marR="8868" marT="8868" marB="0" anchor="ctr">
                    <a:lnL>
                      <a:noFill/>
                    </a:lnL>
                    <a:lnR>
                      <a:noFill/>
                    </a:lnR>
                    <a:lnT>
                      <a:noFill/>
                    </a:lnT>
                    <a:lnB>
                      <a:noFill/>
                    </a:lnB>
                    <a:solidFill>
                      <a:srgbClr val="95CC7D"/>
                    </a:solidFill>
                  </a:tcPr>
                </a:tc>
                <a:tc>
                  <a:txBody>
                    <a:bodyPr/>
                    <a:lstStyle/>
                    <a:p>
                      <a:pPr algn="ctr" fontAlgn="ctr"/>
                      <a:r>
                        <a:rPr lang="en-US" sz="1000" b="0" i="0" u="none" strike="noStrike">
                          <a:solidFill>
                            <a:srgbClr val="000000"/>
                          </a:solidFill>
                          <a:effectLst/>
                          <a:latin typeface="Calibri"/>
                        </a:rPr>
                        <a:t>12</a:t>
                      </a:r>
                    </a:p>
                  </a:txBody>
                  <a:tcPr marL="8868" marR="8868" marT="8868" marB="0" anchor="ctr">
                    <a:lnL>
                      <a:noFill/>
                    </a:lnL>
                    <a:lnR>
                      <a:noFill/>
                    </a:lnR>
                    <a:lnT>
                      <a:noFill/>
                    </a:lnT>
                    <a:lnB>
                      <a:noFill/>
                    </a:lnB>
                    <a:solidFill>
                      <a:srgbClr val="FDBC7B"/>
                    </a:solidFill>
                  </a:tcPr>
                </a:tc>
                <a:tc>
                  <a:txBody>
                    <a:bodyPr/>
                    <a:lstStyle/>
                    <a:p>
                      <a:pPr algn="ctr" fontAlgn="ctr"/>
                      <a:r>
                        <a:rPr lang="en-US" sz="1000" b="0" i="0" u="none" strike="noStrike">
                          <a:solidFill>
                            <a:srgbClr val="000000"/>
                          </a:solidFill>
                          <a:effectLst/>
                          <a:latin typeface="Calibri"/>
                        </a:rPr>
                        <a:t>10</a:t>
                      </a:r>
                    </a:p>
                  </a:txBody>
                  <a:tcPr marL="8868" marR="8868" marT="8868" marB="0" anchor="ctr">
                    <a:lnL>
                      <a:noFill/>
                    </a:lnL>
                    <a:lnR>
                      <a:noFill/>
                    </a:lnR>
                    <a:lnT>
                      <a:noFill/>
                    </a:lnT>
                    <a:lnB>
                      <a:noFill/>
                    </a:lnB>
                    <a:solidFill>
                      <a:srgbClr val="EDE582"/>
                    </a:solidFill>
                  </a:tcPr>
                </a:tc>
                <a:tc>
                  <a:txBody>
                    <a:bodyPr/>
                    <a:lstStyle/>
                    <a:p>
                      <a:pPr algn="ctr" fontAlgn="ctr"/>
                      <a:r>
                        <a:rPr lang="en-US" sz="1000" b="0" i="0" u="none" strike="noStrike">
                          <a:solidFill>
                            <a:srgbClr val="000000"/>
                          </a:solidFill>
                          <a:effectLst/>
                          <a:latin typeface="Calibri"/>
                        </a:rPr>
                        <a:t>14</a:t>
                      </a:r>
                    </a:p>
                  </a:txBody>
                  <a:tcPr marL="8868" marR="8868" marT="8868" marB="0" anchor="ctr">
                    <a:lnL>
                      <a:noFill/>
                    </a:lnL>
                    <a:lnR w="12700" cap="flat" cmpd="sng" algn="ctr">
                      <a:solidFill>
                        <a:srgbClr val="000000"/>
                      </a:solidFill>
                      <a:prstDash val="solid"/>
                      <a:round/>
                      <a:headEnd type="none" w="med" len="med"/>
                      <a:tailEnd type="none" w="med" len="med"/>
                    </a:lnR>
                    <a:lnT>
                      <a:noFill/>
                    </a:lnT>
                    <a:lnB>
                      <a:noFill/>
                    </a:lnB>
                    <a:solidFill>
                      <a:srgbClr val="F8696B"/>
                    </a:solidFill>
                  </a:tcPr>
                </a:tc>
                <a:tc>
                  <a:txBody>
                    <a:bodyPr/>
                    <a:lstStyle/>
                    <a:p>
                      <a:pPr algn="ctr" fontAlgn="ctr"/>
                      <a:r>
                        <a:rPr lang="en-US" sz="1000" b="0" i="0" u="none" strike="noStrike">
                          <a:solidFill>
                            <a:srgbClr val="000000"/>
                          </a:solidFill>
                          <a:effectLst/>
                          <a:latin typeface="Calibri"/>
                        </a:rPr>
                        <a:t>13</a:t>
                      </a:r>
                    </a:p>
                  </a:txBody>
                  <a:tcPr marL="8868" marR="8868" marT="8868" marB="0" anchor="ctr">
                    <a:lnL w="12700" cap="flat" cmpd="sng" algn="ctr">
                      <a:solidFill>
                        <a:srgbClr val="000000"/>
                      </a:solidFill>
                      <a:prstDash val="solid"/>
                      <a:round/>
                      <a:headEnd type="none" w="med" len="med"/>
                      <a:tailEnd type="none" w="med" len="med"/>
                    </a:lnL>
                    <a:lnR>
                      <a:noFill/>
                    </a:lnR>
                    <a:lnT>
                      <a:noFill/>
                    </a:lnT>
                    <a:lnB>
                      <a:noFill/>
                    </a:lnB>
                    <a:solidFill>
                      <a:srgbClr val="FA8972"/>
                    </a:solidFill>
                  </a:tcPr>
                </a:tc>
                <a:tc>
                  <a:txBody>
                    <a:bodyPr/>
                    <a:lstStyle/>
                    <a:p>
                      <a:pPr algn="ctr" fontAlgn="ctr"/>
                      <a:r>
                        <a:rPr lang="en-US" sz="1000" b="0" i="0" u="none" strike="noStrike">
                          <a:solidFill>
                            <a:srgbClr val="000000"/>
                          </a:solidFill>
                          <a:effectLst/>
                          <a:latin typeface="Calibri"/>
                        </a:rPr>
                        <a:t>14</a:t>
                      </a:r>
                    </a:p>
                  </a:txBody>
                  <a:tcPr marL="8868" marR="8868" marT="8868" marB="0" anchor="ctr">
                    <a:lnL>
                      <a:noFill/>
                    </a:lnL>
                    <a:lnR>
                      <a:noFill/>
                    </a:lnR>
                    <a:lnT>
                      <a:noFill/>
                    </a:lnT>
                    <a:lnB>
                      <a:noFill/>
                    </a:lnB>
                    <a:solidFill>
                      <a:srgbClr val="FA7C6F"/>
                    </a:solidFill>
                  </a:tcPr>
                </a:tc>
                <a:tc>
                  <a:txBody>
                    <a:bodyPr/>
                    <a:lstStyle/>
                    <a:p>
                      <a:pPr algn="ctr" fontAlgn="ctr"/>
                      <a:r>
                        <a:rPr lang="en-US" sz="1000" b="0" i="0" u="none" strike="noStrike">
                          <a:solidFill>
                            <a:srgbClr val="000000"/>
                          </a:solidFill>
                          <a:effectLst/>
                          <a:latin typeface="Calibri"/>
                        </a:rPr>
                        <a:t>8</a:t>
                      </a:r>
                    </a:p>
                  </a:txBody>
                  <a:tcPr marL="8868" marR="8868" marT="8868" marB="0" anchor="ctr">
                    <a:lnL>
                      <a:noFill/>
                    </a:lnL>
                    <a:lnR>
                      <a:noFill/>
                    </a:lnR>
                    <a:lnT>
                      <a:noFill/>
                    </a:lnT>
                    <a:lnB>
                      <a:noFill/>
                    </a:lnB>
                    <a:solidFill>
                      <a:srgbClr val="C8DB80"/>
                    </a:solidFill>
                  </a:tcPr>
                </a:tc>
                <a:tc>
                  <a:txBody>
                    <a:bodyPr/>
                    <a:lstStyle/>
                    <a:p>
                      <a:pPr algn="ctr" fontAlgn="ctr"/>
                      <a:r>
                        <a:rPr lang="en-US" sz="1000" b="0" i="0" u="none" strike="noStrike">
                          <a:solidFill>
                            <a:srgbClr val="000000"/>
                          </a:solidFill>
                          <a:effectLst/>
                          <a:latin typeface="Calibri"/>
                        </a:rPr>
                        <a:t>10</a:t>
                      </a:r>
                    </a:p>
                  </a:txBody>
                  <a:tcPr marL="8868" marR="8868" marT="8868" marB="0" anchor="ctr">
                    <a:lnL>
                      <a:noFill/>
                    </a:lnL>
                    <a:lnR>
                      <a:noFill/>
                    </a:lnR>
                    <a:lnT>
                      <a:noFill/>
                    </a:lnT>
                    <a:lnB>
                      <a:noFill/>
                    </a:lnB>
                    <a:solidFill>
                      <a:srgbClr val="FFEB84"/>
                    </a:solidFill>
                  </a:tcPr>
                </a:tc>
                <a:tc>
                  <a:txBody>
                    <a:bodyPr/>
                    <a:lstStyle/>
                    <a:p>
                      <a:pPr algn="ctr" fontAlgn="ctr"/>
                      <a:r>
                        <a:rPr lang="en-US" sz="1000" b="0" i="0" u="none" strike="noStrike">
                          <a:solidFill>
                            <a:srgbClr val="000000"/>
                          </a:solidFill>
                          <a:effectLst/>
                          <a:latin typeface="Calibri"/>
                        </a:rPr>
                        <a:t>14</a:t>
                      </a:r>
                    </a:p>
                  </a:txBody>
                  <a:tcPr marL="8868" marR="8868" marT="8868" marB="0" anchor="ctr">
                    <a:lnL>
                      <a:noFill/>
                    </a:lnL>
                    <a:lnR>
                      <a:noFill/>
                    </a:lnR>
                    <a:lnT>
                      <a:noFill/>
                    </a:lnT>
                    <a:lnB>
                      <a:noFill/>
                    </a:lnB>
                    <a:solidFill>
                      <a:srgbClr val="F9746E"/>
                    </a:solidFill>
                  </a:tcPr>
                </a:tc>
                <a:tc>
                  <a:txBody>
                    <a:bodyPr/>
                    <a:lstStyle/>
                    <a:p>
                      <a:pPr algn="ctr" fontAlgn="ctr"/>
                      <a:r>
                        <a:rPr lang="en-US" sz="1000" b="0" i="0" u="none" strike="noStrike">
                          <a:solidFill>
                            <a:srgbClr val="000000"/>
                          </a:solidFill>
                          <a:effectLst/>
                          <a:latin typeface="Calibri"/>
                        </a:rPr>
                        <a:t>6</a:t>
                      </a:r>
                    </a:p>
                  </a:txBody>
                  <a:tcPr marL="8868" marR="8868" marT="8868" marB="0" anchor="ctr">
                    <a:lnL>
                      <a:noFill/>
                    </a:lnL>
                    <a:lnR>
                      <a:noFill/>
                    </a:lnR>
                    <a:lnT>
                      <a:noFill/>
                    </a:lnT>
                    <a:lnB>
                      <a:noFill/>
                    </a:lnB>
                    <a:solidFill>
                      <a:srgbClr val="85C77C"/>
                    </a:solidFill>
                  </a:tcPr>
                </a:tc>
                <a:tc>
                  <a:txBody>
                    <a:bodyPr/>
                    <a:lstStyle/>
                    <a:p>
                      <a:pPr algn="ctr" fontAlgn="ctr"/>
                      <a:r>
                        <a:rPr lang="en-US" sz="1000" b="0" i="0" u="none" strike="noStrike">
                          <a:solidFill>
                            <a:srgbClr val="000000"/>
                          </a:solidFill>
                          <a:effectLst/>
                          <a:latin typeface="Calibri"/>
                        </a:rPr>
                        <a:t>8</a:t>
                      </a:r>
                    </a:p>
                  </a:txBody>
                  <a:tcPr marL="8868" marR="8868" marT="8868" marB="0" anchor="ctr">
                    <a:lnL>
                      <a:noFill/>
                    </a:lnL>
                    <a:lnR>
                      <a:noFill/>
                    </a:lnR>
                    <a:lnT>
                      <a:noFill/>
                    </a:lnT>
                    <a:lnB>
                      <a:noFill/>
                    </a:lnB>
                    <a:solidFill>
                      <a:srgbClr val="C6DA80"/>
                    </a:solidFill>
                  </a:tcPr>
                </a:tc>
                <a:tc>
                  <a:txBody>
                    <a:bodyPr/>
                    <a:lstStyle/>
                    <a:p>
                      <a:pPr algn="ctr" fontAlgn="ctr"/>
                      <a:r>
                        <a:rPr lang="en-US" sz="1000" b="0" i="0" u="none" strike="noStrike">
                          <a:solidFill>
                            <a:srgbClr val="000000"/>
                          </a:solidFill>
                          <a:effectLst/>
                          <a:latin typeface="Calibri"/>
                        </a:rPr>
                        <a:t>14</a:t>
                      </a:r>
                    </a:p>
                  </a:txBody>
                  <a:tcPr marL="8868" marR="8868" marT="8868" marB="0" anchor="ctr">
                    <a:lnL>
                      <a:noFill/>
                    </a:lnL>
                    <a:lnR>
                      <a:noFill/>
                    </a:lnR>
                    <a:lnT>
                      <a:noFill/>
                    </a:lnT>
                    <a:lnB>
                      <a:noFill/>
                    </a:lnB>
                    <a:solidFill>
                      <a:srgbClr val="F9766E"/>
                    </a:solidFill>
                  </a:tcPr>
                </a:tc>
                <a:tc>
                  <a:txBody>
                    <a:bodyPr/>
                    <a:lstStyle/>
                    <a:p>
                      <a:pPr algn="ctr" fontAlgn="ctr"/>
                      <a:r>
                        <a:rPr lang="en-US" sz="1000" b="0" i="0" u="none" strike="noStrike">
                          <a:solidFill>
                            <a:srgbClr val="000000"/>
                          </a:solidFill>
                          <a:effectLst/>
                          <a:latin typeface="Calibri"/>
                        </a:rPr>
                        <a:t>4</a:t>
                      </a:r>
                    </a:p>
                  </a:txBody>
                  <a:tcPr marL="8868" marR="8868" marT="8868" marB="0" anchor="ctr">
                    <a:lnL>
                      <a:noFill/>
                    </a:lnL>
                    <a:lnR w="12700" cap="flat" cmpd="sng" algn="ctr">
                      <a:solidFill>
                        <a:srgbClr val="000000"/>
                      </a:solidFill>
                      <a:prstDash val="solid"/>
                      <a:round/>
                      <a:headEnd type="none" w="med" len="med"/>
                      <a:tailEnd type="none" w="med" len="med"/>
                    </a:lnR>
                    <a:lnT>
                      <a:noFill/>
                    </a:lnT>
                    <a:lnB>
                      <a:noFill/>
                    </a:lnB>
                    <a:solidFill>
                      <a:srgbClr val="63BE7B"/>
                    </a:solidFill>
                  </a:tcPr>
                </a:tc>
              </a:tr>
              <a:tr h="177362">
                <a:tc>
                  <a:txBody>
                    <a:bodyPr/>
                    <a:lstStyle/>
                    <a:p>
                      <a:pPr algn="l" fontAlgn="ctr"/>
                      <a:r>
                        <a:rPr lang="en-US" sz="1000" b="0" i="0" u="none" strike="noStrike">
                          <a:solidFill>
                            <a:srgbClr val="000000"/>
                          </a:solidFill>
                          <a:effectLst/>
                          <a:latin typeface="Calibri"/>
                        </a:rPr>
                        <a:t>Mobbing fra medstudenter</a:t>
                      </a:r>
                    </a:p>
                  </a:txBody>
                  <a:tcPr marL="8868" marR="8868" marT="88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Calibri"/>
                        </a:rPr>
                        <a:t>0.3</a:t>
                      </a:r>
                    </a:p>
                  </a:txBody>
                  <a:tcPr marL="8868" marR="8868" marT="8868" marB="0" anchor="ctr">
                    <a:lnL w="12700" cap="flat" cmpd="sng" algn="ctr">
                      <a:solidFill>
                        <a:srgbClr val="000000"/>
                      </a:solidFill>
                      <a:prstDash val="solid"/>
                      <a:round/>
                      <a:headEnd type="none" w="med" len="med"/>
                      <a:tailEnd type="none" w="med" len="med"/>
                    </a:lnL>
                    <a:lnR>
                      <a:noFill/>
                    </a:lnR>
                    <a:lnT>
                      <a:noFill/>
                    </a:lnT>
                    <a:lnB>
                      <a:noFill/>
                    </a:lnB>
                    <a:solidFill>
                      <a:srgbClr val="F8E983"/>
                    </a:solidFill>
                  </a:tcPr>
                </a:tc>
                <a:tc>
                  <a:txBody>
                    <a:bodyPr/>
                    <a:lstStyle/>
                    <a:p>
                      <a:pPr algn="ctr" fontAlgn="ctr"/>
                      <a:r>
                        <a:rPr lang="en-US" sz="1000" b="0" i="0" u="none" strike="noStrike">
                          <a:solidFill>
                            <a:srgbClr val="000000"/>
                          </a:solidFill>
                          <a:effectLst/>
                          <a:latin typeface="Calibri"/>
                        </a:rPr>
                        <a:t>0.4</a:t>
                      </a:r>
                    </a:p>
                  </a:txBody>
                  <a:tcPr marL="8868" marR="8868" marT="8868" marB="0" anchor="ctr">
                    <a:lnL>
                      <a:noFill/>
                    </a:lnL>
                    <a:lnR>
                      <a:noFill/>
                    </a:lnR>
                    <a:lnT>
                      <a:noFill/>
                    </a:lnT>
                    <a:lnB>
                      <a:noFill/>
                    </a:lnB>
                    <a:solidFill>
                      <a:srgbClr val="FFE884"/>
                    </a:solidFill>
                  </a:tcPr>
                </a:tc>
                <a:tc>
                  <a:txBody>
                    <a:bodyPr/>
                    <a:lstStyle/>
                    <a:p>
                      <a:pPr algn="ctr" fontAlgn="ctr"/>
                      <a:r>
                        <a:rPr lang="en-US" sz="1000" b="0" i="0" u="none" strike="noStrike">
                          <a:solidFill>
                            <a:srgbClr val="000000"/>
                          </a:solidFill>
                          <a:effectLst/>
                          <a:latin typeface="Calibri"/>
                        </a:rPr>
                        <a:t>0.3</a:t>
                      </a:r>
                    </a:p>
                  </a:txBody>
                  <a:tcPr marL="8868" marR="8868" marT="8868" marB="0" anchor="ctr">
                    <a:lnL>
                      <a:noFill/>
                    </a:lnL>
                    <a:lnR>
                      <a:noFill/>
                    </a:lnR>
                    <a:lnT>
                      <a:noFill/>
                    </a:lnT>
                    <a:lnB>
                      <a:noFill/>
                    </a:lnB>
                    <a:solidFill>
                      <a:srgbClr val="EEE683"/>
                    </a:solidFill>
                  </a:tcPr>
                </a:tc>
                <a:tc>
                  <a:txBody>
                    <a:bodyPr/>
                    <a:lstStyle/>
                    <a:p>
                      <a:pPr algn="ctr" fontAlgn="ctr"/>
                      <a:r>
                        <a:rPr lang="en-US" sz="1000" b="0" i="0" u="none" strike="noStrike">
                          <a:solidFill>
                            <a:srgbClr val="000000"/>
                          </a:solidFill>
                          <a:effectLst/>
                          <a:latin typeface="Calibri"/>
                        </a:rPr>
                        <a:t>0.4</a:t>
                      </a:r>
                    </a:p>
                  </a:txBody>
                  <a:tcPr marL="8868" marR="8868" marT="8868" marB="0" anchor="ctr">
                    <a:lnL>
                      <a:noFill/>
                    </a:lnL>
                    <a:lnR>
                      <a:noFill/>
                    </a:lnR>
                    <a:lnT>
                      <a:noFill/>
                    </a:lnT>
                    <a:lnB>
                      <a:noFill/>
                    </a:lnB>
                    <a:solidFill>
                      <a:srgbClr val="FFE283"/>
                    </a:solidFill>
                  </a:tcPr>
                </a:tc>
                <a:tc>
                  <a:txBody>
                    <a:bodyPr/>
                    <a:lstStyle/>
                    <a:p>
                      <a:pPr algn="ctr" fontAlgn="ctr"/>
                      <a:r>
                        <a:rPr lang="en-US" sz="1000" b="0" i="0" u="none" strike="noStrike">
                          <a:solidFill>
                            <a:srgbClr val="000000"/>
                          </a:solidFill>
                          <a:effectLst/>
                          <a:latin typeface="Calibri"/>
                        </a:rPr>
                        <a:t>0.1</a:t>
                      </a:r>
                    </a:p>
                  </a:txBody>
                  <a:tcPr marL="8868" marR="8868" marT="8868" marB="0" anchor="ctr">
                    <a:lnL>
                      <a:noFill/>
                    </a:lnL>
                    <a:lnR>
                      <a:noFill/>
                    </a:lnR>
                    <a:lnT>
                      <a:noFill/>
                    </a:lnT>
                    <a:lnB>
                      <a:noFill/>
                    </a:lnB>
                    <a:solidFill>
                      <a:srgbClr val="A3D07E"/>
                    </a:solidFill>
                  </a:tcPr>
                </a:tc>
                <a:tc>
                  <a:txBody>
                    <a:bodyPr/>
                    <a:lstStyle/>
                    <a:p>
                      <a:pPr algn="ctr" fontAlgn="ctr"/>
                      <a:r>
                        <a:rPr lang="en-US" sz="1000" b="0" i="0" u="none" strike="noStrike">
                          <a:solidFill>
                            <a:srgbClr val="000000"/>
                          </a:solidFill>
                          <a:effectLst/>
                          <a:latin typeface="Calibri"/>
                        </a:rPr>
                        <a:t>0.2</a:t>
                      </a:r>
                    </a:p>
                  </a:txBody>
                  <a:tcPr marL="8868" marR="8868" marT="8868" marB="0" anchor="ctr">
                    <a:lnL>
                      <a:noFill/>
                    </a:lnL>
                    <a:lnR>
                      <a:noFill/>
                    </a:lnR>
                    <a:lnT>
                      <a:noFill/>
                    </a:lnT>
                    <a:lnB>
                      <a:noFill/>
                    </a:lnB>
                    <a:solidFill>
                      <a:srgbClr val="ADD37F"/>
                    </a:solidFill>
                  </a:tcPr>
                </a:tc>
                <a:tc>
                  <a:txBody>
                    <a:bodyPr/>
                    <a:lstStyle/>
                    <a:p>
                      <a:pPr algn="ctr" fontAlgn="ctr"/>
                      <a:r>
                        <a:rPr lang="en-US" sz="1000" b="0" i="0" u="none" strike="noStrike">
                          <a:solidFill>
                            <a:srgbClr val="000000"/>
                          </a:solidFill>
                          <a:effectLst/>
                          <a:latin typeface="Calibri"/>
                        </a:rPr>
                        <a:t>1.0</a:t>
                      </a:r>
                    </a:p>
                  </a:txBody>
                  <a:tcPr marL="8868" marR="8868" marT="8868" marB="0" anchor="ctr">
                    <a:lnL>
                      <a:noFill/>
                    </a:lnL>
                    <a:lnR>
                      <a:noFill/>
                    </a:lnR>
                    <a:lnT>
                      <a:noFill/>
                    </a:lnT>
                    <a:lnB>
                      <a:noFill/>
                    </a:lnB>
                    <a:solidFill>
                      <a:srgbClr val="F8696B"/>
                    </a:solidFill>
                  </a:tcPr>
                </a:tc>
                <a:tc>
                  <a:txBody>
                    <a:bodyPr/>
                    <a:lstStyle/>
                    <a:p>
                      <a:pPr algn="ctr" fontAlgn="ctr"/>
                      <a:r>
                        <a:rPr lang="en-US" sz="1000" b="0" i="0" u="none" strike="noStrike">
                          <a:solidFill>
                            <a:srgbClr val="000000"/>
                          </a:solidFill>
                          <a:effectLst/>
                          <a:latin typeface="Calibri"/>
                        </a:rPr>
                        <a:t>0.2</a:t>
                      </a:r>
                    </a:p>
                  </a:txBody>
                  <a:tcPr marL="8868" marR="8868" marT="8868" marB="0" anchor="ctr">
                    <a:lnL>
                      <a:noFill/>
                    </a:lnL>
                    <a:lnR>
                      <a:noFill/>
                    </a:lnR>
                    <a:lnT>
                      <a:noFill/>
                    </a:lnT>
                    <a:lnB>
                      <a:noFill/>
                    </a:lnB>
                    <a:solidFill>
                      <a:srgbClr val="A6D17E"/>
                    </a:solidFill>
                  </a:tcPr>
                </a:tc>
                <a:tc>
                  <a:txBody>
                    <a:bodyPr/>
                    <a:lstStyle/>
                    <a:p>
                      <a:pPr algn="ctr" fontAlgn="ctr"/>
                      <a:r>
                        <a:rPr lang="en-US" sz="1000" b="0" i="0" u="none" strike="noStrike">
                          <a:solidFill>
                            <a:srgbClr val="000000"/>
                          </a:solidFill>
                          <a:effectLst/>
                          <a:latin typeface="Calibri"/>
                        </a:rPr>
                        <a:t>0.4</a:t>
                      </a:r>
                    </a:p>
                  </a:txBody>
                  <a:tcPr marL="8868" marR="8868" marT="8868" marB="0" anchor="ctr">
                    <a:lnL>
                      <a:noFill/>
                    </a:lnL>
                    <a:lnR>
                      <a:noFill/>
                    </a:lnR>
                    <a:lnT>
                      <a:noFill/>
                    </a:lnT>
                    <a:lnB>
                      <a:noFill/>
                    </a:lnB>
                    <a:solidFill>
                      <a:srgbClr val="FED781"/>
                    </a:solidFill>
                  </a:tcPr>
                </a:tc>
                <a:tc>
                  <a:txBody>
                    <a:bodyPr/>
                    <a:lstStyle/>
                    <a:p>
                      <a:pPr algn="ctr" fontAlgn="ctr"/>
                      <a:r>
                        <a:rPr lang="en-US" sz="1000" b="0" i="0" u="none" strike="noStrike">
                          <a:solidFill>
                            <a:srgbClr val="000000"/>
                          </a:solidFill>
                          <a:effectLst/>
                          <a:latin typeface="Calibri"/>
                        </a:rPr>
                        <a:t>0.4</a:t>
                      </a:r>
                    </a:p>
                  </a:txBody>
                  <a:tcPr marL="8868" marR="8868" marT="8868" marB="0" anchor="ctr">
                    <a:lnL>
                      <a:noFill/>
                    </a:lnL>
                    <a:lnR>
                      <a:noFill/>
                    </a:lnR>
                    <a:lnT>
                      <a:noFill/>
                    </a:lnT>
                    <a:lnB>
                      <a:noFill/>
                    </a:lnB>
                    <a:solidFill>
                      <a:srgbClr val="FFE884"/>
                    </a:solidFill>
                  </a:tcPr>
                </a:tc>
                <a:tc>
                  <a:txBody>
                    <a:bodyPr/>
                    <a:lstStyle/>
                    <a:p>
                      <a:pPr algn="ctr" fontAlgn="ctr"/>
                      <a:r>
                        <a:rPr lang="en-US" sz="1000" b="0" i="0" u="none" strike="noStrike">
                          <a:solidFill>
                            <a:srgbClr val="000000"/>
                          </a:solidFill>
                          <a:effectLst/>
                          <a:latin typeface="Calibri"/>
                        </a:rPr>
                        <a:t>0.5</a:t>
                      </a:r>
                    </a:p>
                  </a:txBody>
                  <a:tcPr marL="8868" marR="8868" marT="8868" marB="0" anchor="ctr">
                    <a:lnL>
                      <a:noFill/>
                    </a:lnL>
                    <a:lnR>
                      <a:noFill/>
                    </a:lnR>
                    <a:lnT>
                      <a:noFill/>
                    </a:lnT>
                    <a:lnB>
                      <a:noFill/>
                    </a:lnB>
                    <a:solidFill>
                      <a:srgbClr val="FED17F"/>
                    </a:solidFill>
                  </a:tcPr>
                </a:tc>
                <a:tc>
                  <a:txBody>
                    <a:bodyPr/>
                    <a:lstStyle/>
                    <a:p>
                      <a:pPr algn="ctr" fontAlgn="ctr"/>
                      <a:r>
                        <a:rPr lang="en-US" sz="1000" b="0" i="0" u="none" strike="noStrike">
                          <a:solidFill>
                            <a:srgbClr val="000000"/>
                          </a:solidFill>
                          <a:effectLst/>
                          <a:latin typeface="Calibri"/>
                        </a:rPr>
                        <a:t>0.3</a:t>
                      </a:r>
                    </a:p>
                  </a:txBody>
                  <a:tcPr marL="8868" marR="8868" marT="8868" marB="0" anchor="ctr">
                    <a:lnL>
                      <a:noFill/>
                    </a:lnL>
                    <a:lnR>
                      <a:noFill/>
                    </a:lnR>
                    <a:lnT>
                      <a:noFill/>
                    </a:lnT>
                    <a:lnB>
                      <a:noFill/>
                    </a:lnB>
                    <a:solidFill>
                      <a:srgbClr val="E5E382"/>
                    </a:solidFill>
                  </a:tcPr>
                </a:tc>
                <a:tc>
                  <a:txBody>
                    <a:bodyPr/>
                    <a:lstStyle/>
                    <a:p>
                      <a:pPr algn="ctr" fontAlgn="ctr"/>
                      <a:r>
                        <a:rPr lang="en-US" sz="1000" b="0" i="0" u="none" strike="noStrike">
                          <a:solidFill>
                            <a:srgbClr val="000000"/>
                          </a:solidFill>
                          <a:effectLst/>
                          <a:latin typeface="Calibri"/>
                        </a:rPr>
                        <a:t>0.8</a:t>
                      </a:r>
                    </a:p>
                  </a:txBody>
                  <a:tcPr marL="8868" marR="8868" marT="8868" marB="0" anchor="ctr">
                    <a:lnL>
                      <a:noFill/>
                    </a:lnL>
                    <a:lnR w="12700" cap="flat" cmpd="sng" algn="ctr">
                      <a:solidFill>
                        <a:srgbClr val="000000"/>
                      </a:solidFill>
                      <a:prstDash val="solid"/>
                      <a:round/>
                      <a:headEnd type="none" w="med" len="med"/>
                      <a:tailEnd type="none" w="med" len="med"/>
                    </a:lnR>
                    <a:lnT>
                      <a:noFill/>
                    </a:lnT>
                    <a:lnB>
                      <a:noFill/>
                    </a:lnB>
                    <a:solidFill>
                      <a:srgbClr val="FB9674"/>
                    </a:solidFill>
                  </a:tcPr>
                </a:tc>
                <a:tc>
                  <a:txBody>
                    <a:bodyPr/>
                    <a:lstStyle/>
                    <a:p>
                      <a:pPr algn="ctr" fontAlgn="ctr"/>
                      <a:r>
                        <a:rPr lang="en-US" sz="1000" b="0" i="0" u="none" strike="noStrike">
                          <a:solidFill>
                            <a:srgbClr val="000000"/>
                          </a:solidFill>
                          <a:effectLst/>
                          <a:latin typeface="Calibri"/>
                        </a:rPr>
                        <a:t>0.1</a:t>
                      </a:r>
                    </a:p>
                  </a:txBody>
                  <a:tcPr marL="8868" marR="8868" marT="8868" marB="0" anchor="ctr">
                    <a:lnL w="12700" cap="flat" cmpd="sng" algn="ctr">
                      <a:solidFill>
                        <a:srgbClr val="000000"/>
                      </a:solidFill>
                      <a:prstDash val="solid"/>
                      <a:round/>
                      <a:headEnd type="none" w="med" len="med"/>
                      <a:tailEnd type="none" w="med" len="med"/>
                    </a:lnL>
                    <a:lnR>
                      <a:noFill/>
                    </a:lnR>
                    <a:lnT>
                      <a:noFill/>
                    </a:lnT>
                    <a:lnB>
                      <a:noFill/>
                    </a:lnB>
                    <a:solidFill>
                      <a:srgbClr val="82C77C"/>
                    </a:solidFill>
                  </a:tcPr>
                </a:tc>
                <a:tc>
                  <a:txBody>
                    <a:bodyPr/>
                    <a:lstStyle/>
                    <a:p>
                      <a:pPr algn="ctr" fontAlgn="ctr"/>
                      <a:r>
                        <a:rPr lang="en-US" sz="1000" b="0" i="0" u="none" strike="noStrike">
                          <a:solidFill>
                            <a:srgbClr val="000000"/>
                          </a:solidFill>
                          <a:effectLst/>
                          <a:latin typeface="Calibri"/>
                        </a:rPr>
                        <a:t>0.5</a:t>
                      </a:r>
                    </a:p>
                  </a:txBody>
                  <a:tcPr marL="8868" marR="8868" marT="8868" marB="0" anchor="ctr">
                    <a:lnL>
                      <a:noFill/>
                    </a:lnL>
                    <a:lnR>
                      <a:noFill/>
                    </a:lnR>
                    <a:lnT>
                      <a:noFill/>
                    </a:lnT>
                    <a:lnB>
                      <a:noFill/>
                    </a:lnB>
                    <a:solidFill>
                      <a:srgbClr val="FECA7E"/>
                    </a:solidFill>
                  </a:tcPr>
                </a:tc>
                <a:tc>
                  <a:txBody>
                    <a:bodyPr/>
                    <a:lstStyle/>
                    <a:p>
                      <a:pPr algn="ctr" fontAlgn="ctr"/>
                      <a:r>
                        <a:rPr lang="en-US" sz="1000" b="0" i="0" u="none" strike="noStrike">
                          <a:solidFill>
                            <a:srgbClr val="000000"/>
                          </a:solidFill>
                          <a:effectLst/>
                          <a:latin typeface="Calibri"/>
                        </a:rPr>
                        <a:t>0.8</a:t>
                      </a:r>
                    </a:p>
                  </a:txBody>
                  <a:tcPr marL="8868" marR="8868" marT="8868" marB="0" anchor="ctr">
                    <a:lnL>
                      <a:noFill/>
                    </a:lnL>
                    <a:lnR>
                      <a:noFill/>
                    </a:lnR>
                    <a:lnT>
                      <a:noFill/>
                    </a:lnT>
                    <a:lnB>
                      <a:noFill/>
                    </a:lnB>
                    <a:solidFill>
                      <a:srgbClr val="FA8771"/>
                    </a:solidFill>
                  </a:tcPr>
                </a:tc>
                <a:tc>
                  <a:txBody>
                    <a:bodyPr/>
                    <a:lstStyle/>
                    <a:p>
                      <a:pPr algn="ctr" fontAlgn="ctr"/>
                      <a:r>
                        <a:rPr lang="en-US" sz="1000" b="0" i="0" u="none" strike="noStrike">
                          <a:solidFill>
                            <a:srgbClr val="000000"/>
                          </a:solidFill>
                          <a:effectLst/>
                          <a:latin typeface="Calibri"/>
                        </a:rPr>
                        <a:t>0.0</a:t>
                      </a:r>
                    </a:p>
                  </a:txBody>
                  <a:tcPr marL="8868" marR="8868" marT="8868" marB="0" anchor="ctr">
                    <a:lnL>
                      <a:noFill/>
                    </a:lnL>
                    <a:lnR>
                      <a:noFill/>
                    </a:lnR>
                    <a:lnT>
                      <a:noFill/>
                    </a:lnT>
                    <a:lnB>
                      <a:noFill/>
                    </a:lnB>
                    <a:solidFill>
                      <a:srgbClr val="63BE7B"/>
                    </a:solidFill>
                  </a:tcPr>
                </a:tc>
                <a:tc>
                  <a:txBody>
                    <a:bodyPr/>
                    <a:lstStyle/>
                    <a:p>
                      <a:pPr algn="ctr" fontAlgn="ctr"/>
                      <a:r>
                        <a:rPr lang="en-US" sz="1000" b="0" i="0" u="none" strike="noStrike">
                          <a:solidFill>
                            <a:srgbClr val="000000"/>
                          </a:solidFill>
                          <a:effectLst/>
                          <a:latin typeface="Calibri"/>
                        </a:rPr>
                        <a:t>0.3</a:t>
                      </a:r>
                    </a:p>
                  </a:txBody>
                  <a:tcPr marL="8868" marR="8868" marT="8868" marB="0" anchor="ctr">
                    <a:lnL>
                      <a:noFill/>
                    </a:lnL>
                    <a:lnR>
                      <a:noFill/>
                    </a:lnR>
                    <a:lnT>
                      <a:noFill/>
                    </a:lnT>
                    <a:lnB>
                      <a:noFill/>
                    </a:lnB>
                    <a:solidFill>
                      <a:srgbClr val="D3DE81"/>
                    </a:solidFill>
                  </a:tcPr>
                </a:tc>
                <a:tc>
                  <a:txBody>
                    <a:bodyPr/>
                    <a:lstStyle/>
                    <a:p>
                      <a:pPr algn="ctr" fontAlgn="ctr"/>
                      <a:r>
                        <a:rPr lang="en-US" sz="1000" b="0" i="0" u="none" strike="noStrike">
                          <a:solidFill>
                            <a:srgbClr val="000000"/>
                          </a:solidFill>
                          <a:effectLst/>
                          <a:latin typeface="Calibri"/>
                        </a:rPr>
                        <a:t>0.4</a:t>
                      </a:r>
                    </a:p>
                  </a:txBody>
                  <a:tcPr marL="8868" marR="8868" marT="8868" marB="0" anchor="ctr">
                    <a:lnL>
                      <a:noFill/>
                    </a:lnL>
                    <a:lnR>
                      <a:noFill/>
                    </a:lnR>
                    <a:lnT>
                      <a:noFill/>
                    </a:lnT>
                    <a:lnB>
                      <a:noFill/>
                    </a:lnB>
                    <a:solidFill>
                      <a:srgbClr val="FFE383"/>
                    </a:solidFill>
                  </a:tcPr>
                </a:tc>
                <a:tc>
                  <a:txBody>
                    <a:bodyPr/>
                    <a:lstStyle/>
                    <a:p>
                      <a:pPr algn="ctr" fontAlgn="ctr"/>
                      <a:r>
                        <a:rPr lang="en-US" sz="1000" b="0" i="0" u="none" strike="noStrike">
                          <a:solidFill>
                            <a:srgbClr val="000000"/>
                          </a:solidFill>
                          <a:effectLst/>
                          <a:latin typeface="Calibri"/>
                        </a:rPr>
                        <a:t>0.1</a:t>
                      </a:r>
                    </a:p>
                  </a:txBody>
                  <a:tcPr marL="8868" marR="8868" marT="8868" marB="0" anchor="ctr">
                    <a:lnL>
                      <a:noFill/>
                    </a:lnL>
                    <a:lnR>
                      <a:noFill/>
                    </a:lnR>
                    <a:lnT>
                      <a:noFill/>
                    </a:lnT>
                    <a:lnB>
                      <a:noFill/>
                    </a:lnB>
                    <a:solidFill>
                      <a:srgbClr val="98CD7E"/>
                    </a:solidFill>
                  </a:tcPr>
                </a:tc>
                <a:tc>
                  <a:txBody>
                    <a:bodyPr/>
                    <a:lstStyle/>
                    <a:p>
                      <a:pPr algn="ctr" fontAlgn="ctr"/>
                      <a:r>
                        <a:rPr lang="en-US" sz="1000" b="0" i="0" u="none" strike="noStrike">
                          <a:solidFill>
                            <a:srgbClr val="000000"/>
                          </a:solidFill>
                          <a:effectLst/>
                          <a:latin typeface="Calibri"/>
                        </a:rPr>
                        <a:t>0.4</a:t>
                      </a:r>
                    </a:p>
                  </a:txBody>
                  <a:tcPr marL="8868" marR="8868" marT="8868" marB="0" anchor="ctr">
                    <a:lnL>
                      <a:noFill/>
                    </a:lnL>
                    <a:lnR>
                      <a:noFill/>
                    </a:lnR>
                    <a:lnT>
                      <a:noFill/>
                    </a:lnT>
                    <a:lnB>
                      <a:noFill/>
                    </a:lnB>
                    <a:solidFill>
                      <a:srgbClr val="FFE583"/>
                    </a:solidFill>
                  </a:tcPr>
                </a:tc>
                <a:tc>
                  <a:txBody>
                    <a:bodyPr/>
                    <a:lstStyle/>
                    <a:p>
                      <a:pPr algn="ctr" fontAlgn="ctr"/>
                      <a:r>
                        <a:rPr lang="en-US" sz="1000" b="0" i="0" u="none" strike="noStrike">
                          <a:solidFill>
                            <a:srgbClr val="000000"/>
                          </a:solidFill>
                          <a:effectLst/>
                          <a:latin typeface="Calibri"/>
                        </a:rPr>
                        <a:t>0.0</a:t>
                      </a:r>
                    </a:p>
                  </a:txBody>
                  <a:tcPr marL="8868" marR="8868" marT="8868" marB="0" anchor="ctr">
                    <a:lnL>
                      <a:noFill/>
                    </a:lnL>
                    <a:lnR w="12700" cap="flat" cmpd="sng" algn="ctr">
                      <a:solidFill>
                        <a:srgbClr val="000000"/>
                      </a:solidFill>
                      <a:prstDash val="solid"/>
                      <a:round/>
                      <a:headEnd type="none" w="med" len="med"/>
                      <a:tailEnd type="none" w="med" len="med"/>
                    </a:lnR>
                    <a:lnT>
                      <a:noFill/>
                    </a:lnT>
                    <a:lnB>
                      <a:noFill/>
                    </a:lnB>
                    <a:solidFill>
                      <a:srgbClr val="63BE7B"/>
                    </a:solidFill>
                  </a:tcPr>
                </a:tc>
              </a:tr>
              <a:tr h="363592">
                <a:tc>
                  <a:txBody>
                    <a:bodyPr/>
                    <a:lstStyle/>
                    <a:p>
                      <a:pPr algn="l" fontAlgn="ctr"/>
                      <a:r>
                        <a:rPr lang="nb-NO" sz="1000" b="0" i="0" u="none" strike="noStrike">
                          <a:solidFill>
                            <a:srgbClr val="000000"/>
                          </a:solidFill>
                          <a:effectLst/>
                          <a:latin typeface="Calibri"/>
                        </a:rPr>
                        <a:t>Mobbing fra ansatte på studiestedet</a:t>
                      </a:r>
                    </a:p>
                  </a:txBody>
                  <a:tcPr marL="8868" marR="8868" marT="88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0.3</a:t>
                      </a:r>
                    </a:p>
                  </a:txBody>
                  <a:tcPr marL="8868" marR="8868" marT="8868"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EA84"/>
                    </a:solidFill>
                  </a:tcPr>
                </a:tc>
                <a:tc>
                  <a:txBody>
                    <a:bodyPr/>
                    <a:lstStyle/>
                    <a:p>
                      <a:pPr algn="ctr" fontAlgn="ctr"/>
                      <a:r>
                        <a:rPr lang="en-US" sz="1000" b="0" i="0" u="none" strike="noStrike">
                          <a:solidFill>
                            <a:srgbClr val="000000"/>
                          </a:solidFill>
                          <a:effectLst/>
                          <a:latin typeface="Calibri"/>
                        </a:rPr>
                        <a:t>0.3</a:t>
                      </a:r>
                    </a:p>
                  </a:txBody>
                  <a:tcPr marL="8868" marR="8868" marT="8868" marB="0" anchor="ctr">
                    <a:lnL>
                      <a:noFill/>
                    </a:lnL>
                    <a:lnR>
                      <a:noFill/>
                    </a:lnR>
                    <a:lnT>
                      <a:noFill/>
                    </a:lnT>
                    <a:lnB w="12700" cap="flat" cmpd="sng" algn="ctr">
                      <a:solidFill>
                        <a:srgbClr val="000000"/>
                      </a:solidFill>
                      <a:prstDash val="solid"/>
                      <a:round/>
                      <a:headEnd type="none" w="med" len="med"/>
                      <a:tailEnd type="none" w="med" len="med"/>
                    </a:lnB>
                    <a:solidFill>
                      <a:srgbClr val="FFE683"/>
                    </a:solidFill>
                  </a:tcPr>
                </a:tc>
                <a:tc>
                  <a:txBody>
                    <a:bodyPr/>
                    <a:lstStyle/>
                    <a:p>
                      <a:pPr algn="ctr" fontAlgn="ctr"/>
                      <a:r>
                        <a:rPr lang="en-US" sz="1000" b="0" i="0" u="none" strike="noStrike">
                          <a:solidFill>
                            <a:srgbClr val="000000"/>
                          </a:solidFill>
                          <a:effectLst/>
                          <a:latin typeface="Calibri"/>
                        </a:rPr>
                        <a:t>0.2</a:t>
                      </a:r>
                    </a:p>
                  </a:txBody>
                  <a:tcPr marL="8868" marR="8868" marT="8868" marB="0" anchor="ctr">
                    <a:lnL>
                      <a:noFill/>
                    </a:lnL>
                    <a:lnR>
                      <a:noFill/>
                    </a:lnR>
                    <a:lnT>
                      <a:noFill/>
                    </a:lnT>
                    <a:lnB w="12700" cap="flat" cmpd="sng" algn="ctr">
                      <a:solidFill>
                        <a:srgbClr val="000000"/>
                      </a:solidFill>
                      <a:prstDash val="solid"/>
                      <a:round/>
                      <a:headEnd type="none" w="med" len="med"/>
                      <a:tailEnd type="none" w="med" len="med"/>
                    </a:lnB>
                    <a:solidFill>
                      <a:srgbClr val="F7E883"/>
                    </a:solidFill>
                  </a:tcPr>
                </a:tc>
                <a:tc>
                  <a:txBody>
                    <a:bodyPr/>
                    <a:lstStyle/>
                    <a:p>
                      <a:pPr algn="ctr" fontAlgn="ctr"/>
                      <a:r>
                        <a:rPr lang="en-US" sz="1000" b="0" i="0" u="none" strike="noStrike">
                          <a:solidFill>
                            <a:srgbClr val="000000"/>
                          </a:solidFill>
                          <a:effectLst/>
                          <a:latin typeface="Calibri"/>
                        </a:rPr>
                        <a:t>0.2</a:t>
                      </a:r>
                    </a:p>
                  </a:txBody>
                  <a:tcPr marL="8868" marR="8868" marT="8868" marB="0" anchor="ctr">
                    <a:lnL>
                      <a:noFill/>
                    </a:lnL>
                    <a:lnR>
                      <a:noFill/>
                    </a:lnR>
                    <a:lnT>
                      <a:noFill/>
                    </a:lnT>
                    <a:lnB w="12700" cap="flat" cmpd="sng" algn="ctr">
                      <a:solidFill>
                        <a:srgbClr val="000000"/>
                      </a:solidFill>
                      <a:prstDash val="solid"/>
                      <a:round/>
                      <a:headEnd type="none" w="med" len="med"/>
                      <a:tailEnd type="none" w="med" len="med"/>
                    </a:lnB>
                    <a:solidFill>
                      <a:srgbClr val="D7DF81"/>
                    </a:solidFill>
                  </a:tcPr>
                </a:tc>
                <a:tc>
                  <a:txBody>
                    <a:bodyPr/>
                    <a:lstStyle/>
                    <a:p>
                      <a:pPr algn="ctr" fontAlgn="ctr"/>
                      <a:r>
                        <a:rPr lang="en-US" sz="1000" b="0" i="0" u="none" strike="noStrike">
                          <a:solidFill>
                            <a:srgbClr val="000000"/>
                          </a:solidFill>
                          <a:effectLst/>
                          <a:latin typeface="Calibri"/>
                        </a:rPr>
                        <a:t>0.3</a:t>
                      </a:r>
                    </a:p>
                  </a:txBody>
                  <a:tcPr marL="8868" marR="8868" marT="8868" marB="0" anchor="ctr">
                    <a:lnL>
                      <a:noFill/>
                    </a:lnL>
                    <a:lnR>
                      <a:noFill/>
                    </a:lnR>
                    <a:lnT>
                      <a:noFill/>
                    </a:lnT>
                    <a:lnB w="12700" cap="flat" cmpd="sng" algn="ctr">
                      <a:solidFill>
                        <a:srgbClr val="000000"/>
                      </a:solidFill>
                      <a:prstDash val="solid"/>
                      <a:round/>
                      <a:headEnd type="none" w="med" len="med"/>
                      <a:tailEnd type="none" w="med" len="med"/>
                    </a:lnB>
                    <a:solidFill>
                      <a:srgbClr val="FFE784"/>
                    </a:solidFill>
                  </a:tcPr>
                </a:tc>
                <a:tc>
                  <a:txBody>
                    <a:bodyPr/>
                    <a:lstStyle/>
                    <a:p>
                      <a:pPr algn="ctr" fontAlgn="ctr"/>
                      <a:r>
                        <a:rPr lang="en-US" sz="1000" b="0" i="0" u="none" strike="noStrike">
                          <a:solidFill>
                            <a:srgbClr val="000000"/>
                          </a:solidFill>
                          <a:effectLst/>
                          <a:latin typeface="Calibri"/>
                        </a:rPr>
                        <a:t>0.2</a:t>
                      </a:r>
                    </a:p>
                  </a:txBody>
                  <a:tcPr marL="8868" marR="8868" marT="8868" marB="0" anchor="ctr">
                    <a:lnL>
                      <a:noFill/>
                    </a:lnL>
                    <a:lnR>
                      <a:noFill/>
                    </a:lnR>
                    <a:lnT>
                      <a:noFill/>
                    </a:lnT>
                    <a:lnB w="12700" cap="flat" cmpd="sng" algn="ctr">
                      <a:solidFill>
                        <a:srgbClr val="000000"/>
                      </a:solidFill>
                      <a:prstDash val="solid"/>
                      <a:round/>
                      <a:headEnd type="none" w="med" len="med"/>
                      <a:tailEnd type="none" w="med" len="med"/>
                    </a:lnB>
                    <a:solidFill>
                      <a:srgbClr val="E8E482"/>
                    </a:solidFill>
                  </a:tcPr>
                </a:tc>
                <a:tc>
                  <a:txBody>
                    <a:bodyPr/>
                    <a:lstStyle/>
                    <a:p>
                      <a:pPr algn="ctr" fontAlgn="ctr"/>
                      <a:r>
                        <a:rPr lang="en-US" sz="1000" b="0" i="0" u="none" strike="noStrike">
                          <a:solidFill>
                            <a:srgbClr val="000000"/>
                          </a:solidFill>
                          <a:effectLst/>
                          <a:latin typeface="Calibri"/>
                        </a:rPr>
                        <a:t>0.7</a:t>
                      </a:r>
                    </a:p>
                  </a:txBody>
                  <a:tcPr marL="8868" marR="8868" marT="8868" marB="0" anchor="ctr">
                    <a:lnL>
                      <a:noFill/>
                    </a:lnL>
                    <a:lnR>
                      <a:noFill/>
                    </a:lnR>
                    <a:lnT>
                      <a:noFill/>
                    </a:lnT>
                    <a:lnB w="12700" cap="flat" cmpd="sng" algn="ctr">
                      <a:solidFill>
                        <a:srgbClr val="000000"/>
                      </a:solidFill>
                      <a:prstDash val="solid"/>
                      <a:round/>
                      <a:headEnd type="none" w="med" len="med"/>
                      <a:tailEnd type="none" w="med" len="med"/>
                    </a:lnB>
                    <a:solidFill>
                      <a:srgbClr val="FCB079"/>
                    </a:solidFill>
                  </a:tcPr>
                </a:tc>
                <a:tc>
                  <a:txBody>
                    <a:bodyPr/>
                    <a:lstStyle/>
                    <a:p>
                      <a:pPr algn="ctr" fontAlgn="ctr"/>
                      <a:r>
                        <a:rPr lang="en-US" sz="1000" b="0" i="0" u="none" strike="noStrike">
                          <a:solidFill>
                            <a:srgbClr val="000000"/>
                          </a:solidFill>
                          <a:effectLst/>
                          <a:latin typeface="Calibri"/>
                        </a:rPr>
                        <a:t>0.1</a:t>
                      </a:r>
                    </a:p>
                  </a:txBody>
                  <a:tcPr marL="8868" marR="8868" marT="8868" marB="0" anchor="ctr">
                    <a:lnL>
                      <a:noFill/>
                    </a:lnL>
                    <a:lnR>
                      <a:noFill/>
                    </a:lnR>
                    <a:lnT>
                      <a:noFill/>
                    </a:lnT>
                    <a:lnB w="12700" cap="flat" cmpd="sng" algn="ctr">
                      <a:solidFill>
                        <a:srgbClr val="000000"/>
                      </a:solidFill>
                      <a:prstDash val="solid"/>
                      <a:round/>
                      <a:headEnd type="none" w="med" len="med"/>
                      <a:tailEnd type="none" w="med" len="med"/>
                    </a:lnB>
                    <a:solidFill>
                      <a:srgbClr val="9DCE7E"/>
                    </a:solidFill>
                  </a:tcPr>
                </a:tc>
                <a:tc>
                  <a:txBody>
                    <a:bodyPr/>
                    <a:lstStyle/>
                    <a:p>
                      <a:pPr algn="ctr" fontAlgn="ctr"/>
                      <a:r>
                        <a:rPr lang="en-US" sz="1000" b="0" i="0" u="none" strike="noStrike">
                          <a:solidFill>
                            <a:srgbClr val="000000"/>
                          </a:solidFill>
                          <a:effectLst/>
                          <a:latin typeface="Calibri"/>
                        </a:rPr>
                        <a:t>0.0</a:t>
                      </a:r>
                    </a:p>
                  </a:txBody>
                  <a:tcPr marL="8868" marR="8868" marT="8868" marB="0" anchor="ctr">
                    <a:lnL>
                      <a:noFill/>
                    </a:lnL>
                    <a:lnR>
                      <a:noFill/>
                    </a:lnR>
                    <a:lnT>
                      <a:noFill/>
                    </a:lnT>
                    <a:lnB w="12700" cap="flat" cmpd="sng" algn="ctr">
                      <a:solidFill>
                        <a:srgbClr val="000000"/>
                      </a:solidFill>
                      <a:prstDash val="solid"/>
                      <a:round/>
                      <a:headEnd type="none" w="med" len="med"/>
                      <a:tailEnd type="none" w="med" len="med"/>
                    </a:lnB>
                    <a:solidFill>
                      <a:srgbClr val="63BE7B"/>
                    </a:solidFill>
                  </a:tcPr>
                </a:tc>
                <a:tc>
                  <a:txBody>
                    <a:bodyPr/>
                    <a:lstStyle/>
                    <a:p>
                      <a:pPr algn="ctr" fontAlgn="ctr"/>
                      <a:r>
                        <a:rPr lang="en-US" sz="1000" b="0" i="0" u="none" strike="noStrike">
                          <a:solidFill>
                            <a:srgbClr val="000000"/>
                          </a:solidFill>
                          <a:effectLst/>
                          <a:latin typeface="Calibri"/>
                        </a:rPr>
                        <a:t>0.0</a:t>
                      </a:r>
                    </a:p>
                  </a:txBody>
                  <a:tcPr marL="8868" marR="8868" marT="8868" marB="0" anchor="ctr">
                    <a:lnL>
                      <a:noFill/>
                    </a:lnL>
                    <a:lnR>
                      <a:noFill/>
                    </a:lnR>
                    <a:lnT>
                      <a:noFill/>
                    </a:lnT>
                    <a:lnB w="12700" cap="flat" cmpd="sng" algn="ctr">
                      <a:solidFill>
                        <a:srgbClr val="000000"/>
                      </a:solidFill>
                      <a:prstDash val="solid"/>
                      <a:round/>
                      <a:headEnd type="none" w="med" len="med"/>
                      <a:tailEnd type="none" w="med" len="med"/>
                    </a:lnB>
                    <a:solidFill>
                      <a:srgbClr val="63BE7B"/>
                    </a:solidFill>
                  </a:tcPr>
                </a:tc>
                <a:tc>
                  <a:txBody>
                    <a:bodyPr/>
                    <a:lstStyle/>
                    <a:p>
                      <a:pPr algn="ctr" fontAlgn="ctr"/>
                      <a:r>
                        <a:rPr lang="en-US" sz="1000" b="0" i="0" u="none" strike="noStrike">
                          <a:solidFill>
                            <a:srgbClr val="000000"/>
                          </a:solidFill>
                          <a:effectLst/>
                          <a:latin typeface="Calibri"/>
                        </a:rPr>
                        <a:t>0.4</a:t>
                      </a:r>
                    </a:p>
                  </a:txBody>
                  <a:tcPr marL="8868" marR="8868" marT="8868" marB="0" anchor="ctr">
                    <a:lnL>
                      <a:noFill/>
                    </a:lnL>
                    <a:lnR>
                      <a:noFill/>
                    </a:lnR>
                    <a:lnT>
                      <a:noFill/>
                    </a:lnT>
                    <a:lnB w="12700" cap="flat" cmpd="sng" algn="ctr">
                      <a:solidFill>
                        <a:srgbClr val="000000"/>
                      </a:solidFill>
                      <a:prstDash val="solid"/>
                      <a:round/>
                      <a:headEnd type="none" w="med" len="med"/>
                      <a:tailEnd type="none" w="med" len="med"/>
                    </a:lnB>
                    <a:solidFill>
                      <a:srgbClr val="FFDD82"/>
                    </a:solidFill>
                  </a:tcPr>
                </a:tc>
                <a:tc>
                  <a:txBody>
                    <a:bodyPr/>
                    <a:lstStyle/>
                    <a:p>
                      <a:pPr algn="ctr" fontAlgn="ctr"/>
                      <a:r>
                        <a:rPr lang="en-US" sz="1000" b="0" i="0" u="none" strike="noStrike">
                          <a:solidFill>
                            <a:srgbClr val="000000"/>
                          </a:solidFill>
                          <a:effectLst/>
                          <a:latin typeface="Calibri"/>
                        </a:rPr>
                        <a:t>0.5</a:t>
                      </a:r>
                    </a:p>
                  </a:txBody>
                  <a:tcPr marL="8868" marR="8868" marT="8868" marB="0" anchor="ctr">
                    <a:lnL>
                      <a:noFill/>
                    </a:lnL>
                    <a:lnR>
                      <a:noFill/>
                    </a:lnR>
                    <a:lnT>
                      <a:noFill/>
                    </a:lnT>
                    <a:lnB w="12700" cap="flat" cmpd="sng" algn="ctr">
                      <a:solidFill>
                        <a:srgbClr val="000000"/>
                      </a:solidFill>
                      <a:prstDash val="solid"/>
                      <a:round/>
                      <a:headEnd type="none" w="med" len="med"/>
                      <a:tailEnd type="none" w="med" len="med"/>
                    </a:lnB>
                    <a:solidFill>
                      <a:srgbClr val="FECD7F"/>
                    </a:solidFill>
                  </a:tcPr>
                </a:tc>
                <a:tc>
                  <a:txBody>
                    <a:bodyPr/>
                    <a:lstStyle/>
                    <a:p>
                      <a:pPr algn="ctr" fontAlgn="ctr"/>
                      <a:r>
                        <a:rPr lang="en-US" sz="1000" b="0" i="0" u="none" strike="noStrike">
                          <a:solidFill>
                            <a:srgbClr val="000000"/>
                          </a:solidFill>
                          <a:effectLst/>
                          <a:latin typeface="Calibri"/>
                        </a:rPr>
                        <a:t>1.3</a:t>
                      </a:r>
                    </a:p>
                  </a:txBody>
                  <a:tcPr marL="8868" marR="8868" marT="8868"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8696B"/>
                    </a:solidFill>
                  </a:tcPr>
                </a:tc>
                <a:tc>
                  <a:txBody>
                    <a:bodyPr/>
                    <a:lstStyle/>
                    <a:p>
                      <a:pPr algn="ctr" fontAlgn="ctr"/>
                      <a:r>
                        <a:rPr lang="en-US" sz="1000" b="0" i="0" u="none" strike="noStrike">
                          <a:solidFill>
                            <a:srgbClr val="000000"/>
                          </a:solidFill>
                          <a:effectLst/>
                          <a:latin typeface="Calibri"/>
                        </a:rPr>
                        <a:t>0.0</a:t>
                      </a:r>
                    </a:p>
                  </a:txBody>
                  <a:tcPr marL="8868" marR="8868" marT="8868"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78C47C"/>
                    </a:solidFill>
                  </a:tcPr>
                </a:tc>
                <a:tc>
                  <a:txBody>
                    <a:bodyPr/>
                    <a:lstStyle/>
                    <a:p>
                      <a:pPr algn="ctr" fontAlgn="ctr"/>
                      <a:r>
                        <a:rPr lang="en-US" sz="1000" b="0" i="0" u="none" strike="noStrike">
                          <a:solidFill>
                            <a:srgbClr val="000000"/>
                          </a:solidFill>
                          <a:effectLst/>
                          <a:latin typeface="Calibri"/>
                        </a:rPr>
                        <a:t>0.4</a:t>
                      </a:r>
                    </a:p>
                  </a:txBody>
                  <a:tcPr marL="8868" marR="8868" marT="8868" marB="0" anchor="ctr">
                    <a:lnL>
                      <a:noFill/>
                    </a:lnL>
                    <a:lnR>
                      <a:noFill/>
                    </a:lnR>
                    <a:lnT>
                      <a:noFill/>
                    </a:lnT>
                    <a:lnB w="12700" cap="flat" cmpd="sng" algn="ctr">
                      <a:solidFill>
                        <a:srgbClr val="000000"/>
                      </a:solidFill>
                      <a:prstDash val="solid"/>
                      <a:round/>
                      <a:headEnd type="none" w="med" len="med"/>
                      <a:tailEnd type="none" w="med" len="med"/>
                    </a:lnB>
                    <a:solidFill>
                      <a:srgbClr val="FED781"/>
                    </a:solidFill>
                  </a:tcPr>
                </a:tc>
                <a:tc>
                  <a:txBody>
                    <a:bodyPr/>
                    <a:lstStyle/>
                    <a:p>
                      <a:pPr algn="ctr" fontAlgn="ctr"/>
                      <a:r>
                        <a:rPr lang="en-US" sz="1000" b="0" i="0" u="none" strike="noStrike">
                          <a:solidFill>
                            <a:srgbClr val="000000"/>
                          </a:solidFill>
                          <a:effectLst/>
                          <a:latin typeface="Calibri"/>
                        </a:rPr>
                        <a:t>0.2</a:t>
                      </a:r>
                    </a:p>
                  </a:txBody>
                  <a:tcPr marL="8868" marR="8868" marT="8868" marB="0" anchor="ctr">
                    <a:lnL>
                      <a:noFill/>
                    </a:lnL>
                    <a:lnR>
                      <a:noFill/>
                    </a:lnR>
                    <a:lnT>
                      <a:noFill/>
                    </a:lnT>
                    <a:lnB w="12700" cap="flat" cmpd="sng" algn="ctr">
                      <a:solidFill>
                        <a:srgbClr val="000000"/>
                      </a:solidFill>
                      <a:prstDash val="solid"/>
                      <a:round/>
                      <a:headEnd type="none" w="med" len="med"/>
                      <a:tailEnd type="none" w="med" len="med"/>
                    </a:lnB>
                    <a:solidFill>
                      <a:srgbClr val="E5E382"/>
                    </a:solidFill>
                  </a:tcPr>
                </a:tc>
                <a:tc>
                  <a:txBody>
                    <a:bodyPr/>
                    <a:lstStyle/>
                    <a:p>
                      <a:pPr algn="ctr" fontAlgn="ctr"/>
                      <a:r>
                        <a:rPr lang="en-US" sz="1000" b="0" i="0" u="none" strike="noStrike">
                          <a:solidFill>
                            <a:srgbClr val="000000"/>
                          </a:solidFill>
                          <a:effectLst/>
                          <a:latin typeface="Calibri"/>
                        </a:rPr>
                        <a:t>0.3</a:t>
                      </a:r>
                    </a:p>
                  </a:txBody>
                  <a:tcPr marL="8868" marR="8868" marT="8868" marB="0" anchor="ctr">
                    <a:lnL>
                      <a:noFill/>
                    </a:lnL>
                    <a:lnR>
                      <a:noFill/>
                    </a:lnR>
                    <a:lnT>
                      <a:noFill/>
                    </a:lnT>
                    <a:lnB w="12700" cap="flat" cmpd="sng" algn="ctr">
                      <a:solidFill>
                        <a:srgbClr val="000000"/>
                      </a:solidFill>
                      <a:prstDash val="solid"/>
                      <a:round/>
                      <a:headEnd type="none" w="med" len="med"/>
                      <a:tailEnd type="none" w="med" len="med"/>
                    </a:lnB>
                    <a:solidFill>
                      <a:srgbClr val="FFE583"/>
                    </a:solidFill>
                  </a:tcPr>
                </a:tc>
                <a:tc>
                  <a:txBody>
                    <a:bodyPr/>
                    <a:lstStyle/>
                    <a:p>
                      <a:pPr algn="ctr" fontAlgn="ctr"/>
                      <a:r>
                        <a:rPr lang="en-US" sz="1000" b="0" i="0" u="none" strike="noStrike">
                          <a:solidFill>
                            <a:srgbClr val="000000"/>
                          </a:solidFill>
                          <a:effectLst/>
                          <a:latin typeface="Calibri"/>
                        </a:rPr>
                        <a:t>0.1</a:t>
                      </a:r>
                    </a:p>
                  </a:txBody>
                  <a:tcPr marL="8868" marR="8868" marT="8868" marB="0" anchor="ctr">
                    <a:lnL>
                      <a:noFill/>
                    </a:lnL>
                    <a:lnR>
                      <a:noFill/>
                    </a:lnR>
                    <a:lnT>
                      <a:noFill/>
                    </a:lnT>
                    <a:lnB w="12700" cap="flat" cmpd="sng" algn="ctr">
                      <a:solidFill>
                        <a:srgbClr val="000000"/>
                      </a:solidFill>
                      <a:prstDash val="solid"/>
                      <a:round/>
                      <a:headEnd type="none" w="med" len="med"/>
                      <a:tailEnd type="none" w="med" len="med"/>
                    </a:lnB>
                    <a:solidFill>
                      <a:srgbClr val="B0D47F"/>
                    </a:solidFill>
                  </a:tcPr>
                </a:tc>
                <a:tc>
                  <a:txBody>
                    <a:bodyPr/>
                    <a:lstStyle/>
                    <a:p>
                      <a:pPr algn="ctr" fontAlgn="ctr"/>
                      <a:r>
                        <a:rPr lang="en-US" sz="1000" b="0" i="0" u="none" strike="noStrike">
                          <a:solidFill>
                            <a:srgbClr val="000000"/>
                          </a:solidFill>
                          <a:effectLst/>
                          <a:latin typeface="Calibri"/>
                        </a:rPr>
                        <a:t>0.4</a:t>
                      </a:r>
                    </a:p>
                  </a:txBody>
                  <a:tcPr marL="8868" marR="8868" marT="8868" marB="0" anchor="ctr">
                    <a:lnL>
                      <a:noFill/>
                    </a:lnL>
                    <a:lnR>
                      <a:noFill/>
                    </a:lnR>
                    <a:lnT>
                      <a:noFill/>
                    </a:lnT>
                    <a:lnB w="12700" cap="flat" cmpd="sng" algn="ctr">
                      <a:solidFill>
                        <a:srgbClr val="000000"/>
                      </a:solidFill>
                      <a:prstDash val="solid"/>
                      <a:round/>
                      <a:headEnd type="none" w="med" len="med"/>
                      <a:tailEnd type="none" w="med" len="med"/>
                    </a:lnB>
                    <a:solidFill>
                      <a:srgbClr val="FED580"/>
                    </a:solidFill>
                  </a:tcPr>
                </a:tc>
                <a:tc>
                  <a:txBody>
                    <a:bodyPr/>
                    <a:lstStyle/>
                    <a:p>
                      <a:pPr algn="ctr" fontAlgn="ctr"/>
                      <a:r>
                        <a:rPr lang="en-US" sz="1000" b="0" i="0" u="none" strike="noStrike">
                          <a:solidFill>
                            <a:srgbClr val="000000"/>
                          </a:solidFill>
                          <a:effectLst/>
                          <a:latin typeface="Calibri"/>
                        </a:rPr>
                        <a:t>0.1</a:t>
                      </a:r>
                    </a:p>
                  </a:txBody>
                  <a:tcPr marL="8868" marR="8868" marT="8868" marB="0" anchor="ctr">
                    <a:lnL>
                      <a:noFill/>
                    </a:lnL>
                    <a:lnR>
                      <a:noFill/>
                    </a:lnR>
                    <a:lnT>
                      <a:noFill/>
                    </a:lnT>
                    <a:lnB w="12700" cap="flat" cmpd="sng" algn="ctr">
                      <a:solidFill>
                        <a:srgbClr val="000000"/>
                      </a:solidFill>
                      <a:prstDash val="solid"/>
                      <a:round/>
                      <a:headEnd type="none" w="med" len="med"/>
                      <a:tailEnd type="none" w="med" len="med"/>
                    </a:lnB>
                    <a:solidFill>
                      <a:srgbClr val="99CD7E"/>
                    </a:solidFill>
                  </a:tcPr>
                </a:tc>
                <a:tc>
                  <a:txBody>
                    <a:bodyPr/>
                    <a:lstStyle/>
                    <a:p>
                      <a:pPr algn="ctr" fontAlgn="ctr"/>
                      <a:r>
                        <a:rPr lang="en-US" sz="1000" b="0" i="0" u="none" strike="noStrike">
                          <a:solidFill>
                            <a:srgbClr val="000000"/>
                          </a:solidFill>
                          <a:effectLst/>
                          <a:latin typeface="Calibri"/>
                        </a:rPr>
                        <a:t>0.7</a:t>
                      </a:r>
                    </a:p>
                  </a:txBody>
                  <a:tcPr marL="8868" marR="8868" marT="8868" marB="0" anchor="ctr">
                    <a:lnL>
                      <a:noFill/>
                    </a:lnL>
                    <a:lnR>
                      <a:noFill/>
                    </a:lnR>
                    <a:lnT>
                      <a:noFill/>
                    </a:lnT>
                    <a:lnB w="12700" cap="flat" cmpd="sng" algn="ctr">
                      <a:solidFill>
                        <a:srgbClr val="000000"/>
                      </a:solidFill>
                      <a:prstDash val="solid"/>
                      <a:round/>
                      <a:headEnd type="none" w="med" len="med"/>
                      <a:tailEnd type="none" w="med" len="med"/>
                    </a:lnB>
                    <a:solidFill>
                      <a:srgbClr val="FCB179"/>
                    </a:solidFill>
                  </a:tcPr>
                </a:tc>
                <a:tc>
                  <a:txBody>
                    <a:bodyPr/>
                    <a:lstStyle/>
                    <a:p>
                      <a:pPr algn="ctr" fontAlgn="ctr"/>
                      <a:r>
                        <a:rPr lang="en-US" sz="1000" b="0" i="0" u="none" strike="noStrike" dirty="0">
                          <a:solidFill>
                            <a:srgbClr val="000000"/>
                          </a:solidFill>
                          <a:effectLst/>
                          <a:latin typeface="Calibri"/>
                        </a:rPr>
                        <a:t>0.0</a:t>
                      </a:r>
                    </a:p>
                  </a:txBody>
                  <a:tcPr marL="8868" marR="8868" marT="8868"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63BE7B"/>
                    </a:solidFill>
                  </a:tcPr>
                </a:tc>
              </a:tr>
            </a:tbl>
          </a:graphicData>
        </a:graphic>
      </p:graphicFrame>
      <p:sp>
        <p:nvSpPr>
          <p:cNvPr id="3" name="TekstSylinder 2"/>
          <p:cNvSpPr txBox="1"/>
          <p:nvPr/>
        </p:nvSpPr>
        <p:spPr>
          <a:xfrm>
            <a:off x="2195736" y="5661248"/>
            <a:ext cx="4248472" cy="261610"/>
          </a:xfrm>
          <a:prstGeom prst="rect">
            <a:avLst/>
          </a:prstGeom>
          <a:noFill/>
        </p:spPr>
        <p:txBody>
          <a:bodyPr wrap="square" rtlCol="0">
            <a:spAutoFit/>
          </a:bodyPr>
          <a:lstStyle/>
          <a:p>
            <a:r>
              <a:rPr lang="nb-NO" sz="1050" i="1" dirty="0" smtClean="0"/>
              <a:t>NB: Fargelegging i relasjon til totalen</a:t>
            </a:r>
            <a:endParaRPr lang="en-US" sz="1050" i="1" dirty="0"/>
          </a:p>
        </p:txBody>
      </p:sp>
    </p:spTree>
    <p:extLst>
      <p:ext uri="{BB962C8B-B14F-4D97-AF65-F5344CB8AC3E}">
        <p14:creationId xmlns:p14="http://schemas.microsoft.com/office/powerpoint/2010/main" val="32143567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4"/>
          </p:nvPr>
        </p:nvSpPr>
        <p:spPr/>
        <p:txBody>
          <a:bodyPr/>
          <a:lstStyle/>
          <a:p>
            <a:fld id="{AFE8F94D-F3D7-4644-A710-F5E14A17E550}" type="slidenum">
              <a:rPr lang="nb-NO" smtClean="0"/>
              <a:pPr/>
              <a:t>15</a:t>
            </a:fld>
            <a:endParaRPr lang="nb-NO" dirty="0"/>
          </a:p>
        </p:txBody>
      </p:sp>
      <p:graphicFrame>
        <p:nvGraphicFramePr>
          <p:cNvPr id="3" name="Diagram 2"/>
          <p:cNvGraphicFramePr/>
          <p:nvPr>
            <p:extLst>
              <p:ext uri="{D42A27DB-BD31-4B8C-83A1-F6EECF244321}">
                <p14:modId xmlns:p14="http://schemas.microsoft.com/office/powerpoint/2010/main" val="2042111413"/>
              </p:ext>
            </p:extLst>
          </p:nvPr>
        </p:nvGraphicFramePr>
        <p:xfrm>
          <a:off x="234410" y="548680"/>
          <a:ext cx="8640960" cy="5256584"/>
        </p:xfrm>
        <a:graphic>
          <a:graphicData uri="http://schemas.openxmlformats.org/drawingml/2006/chart">
            <c:chart xmlns:c="http://schemas.openxmlformats.org/drawingml/2006/chart" xmlns:r="http://schemas.openxmlformats.org/officeDocument/2006/relationships" r:id="rId2"/>
          </a:graphicData>
        </a:graphic>
      </p:graphicFrame>
      <p:sp>
        <p:nvSpPr>
          <p:cNvPr id="4" name="TekstSylinder 3"/>
          <p:cNvSpPr txBox="1"/>
          <p:nvPr/>
        </p:nvSpPr>
        <p:spPr>
          <a:xfrm>
            <a:off x="251520" y="76562"/>
            <a:ext cx="2365263" cy="400110"/>
          </a:xfrm>
          <a:prstGeom prst="rect">
            <a:avLst/>
          </a:prstGeom>
          <a:noFill/>
        </p:spPr>
        <p:txBody>
          <a:bodyPr wrap="none" rtlCol="0">
            <a:spAutoFit/>
          </a:bodyPr>
          <a:lstStyle/>
          <a:p>
            <a:r>
              <a:rPr lang="nb-NO" sz="2000" dirty="0" smtClean="0"/>
              <a:t>Studieprogresjon (%)</a:t>
            </a:r>
          </a:p>
        </p:txBody>
      </p:sp>
      <p:sp>
        <p:nvSpPr>
          <p:cNvPr id="5" name="Rektangel 4"/>
          <p:cNvSpPr/>
          <p:nvPr/>
        </p:nvSpPr>
        <p:spPr>
          <a:xfrm>
            <a:off x="1043608" y="5877272"/>
            <a:ext cx="6678488" cy="646331"/>
          </a:xfrm>
          <a:prstGeom prst="rect">
            <a:avLst/>
          </a:prstGeom>
        </p:spPr>
        <p:txBody>
          <a:bodyPr wrap="square">
            <a:spAutoFit/>
          </a:bodyPr>
          <a:lstStyle/>
          <a:p>
            <a:r>
              <a:rPr lang="nb-NO" sz="1200" i="1" dirty="0">
                <a:solidFill>
                  <a:schemeClr val="bg1">
                    <a:lumMod val="50000"/>
                  </a:schemeClr>
                </a:solidFill>
              </a:rPr>
              <a:t>Følger du normert studieprogresjon (30 studiepoeng på et halvt år) på studieprogrammet du tar nå</a:t>
            </a:r>
            <a:r>
              <a:rPr lang="nb-NO" sz="1200" i="1" dirty="0" smtClean="0">
                <a:solidFill>
                  <a:schemeClr val="bg1">
                    <a:lumMod val="50000"/>
                  </a:schemeClr>
                </a:solidFill>
              </a:rPr>
              <a:t>?</a:t>
            </a:r>
          </a:p>
          <a:p>
            <a:r>
              <a:rPr lang="nb-NO" sz="1200" i="1" dirty="0">
                <a:solidFill>
                  <a:schemeClr val="bg1">
                    <a:lumMod val="50000"/>
                  </a:schemeClr>
                </a:solidFill>
              </a:rPr>
              <a:t>Tidligere/hittil i </a:t>
            </a:r>
            <a:r>
              <a:rPr lang="nb-NO" sz="1200" i="1" dirty="0" smtClean="0">
                <a:solidFill>
                  <a:schemeClr val="bg1">
                    <a:lumMod val="50000"/>
                  </a:schemeClr>
                </a:solidFill>
              </a:rPr>
              <a:t>studiet</a:t>
            </a:r>
          </a:p>
          <a:p>
            <a:r>
              <a:rPr lang="nb-NO" sz="1200" i="1" dirty="0">
                <a:solidFill>
                  <a:schemeClr val="bg1">
                    <a:lumMod val="50000"/>
                  </a:schemeClr>
                </a:solidFill>
              </a:rPr>
              <a:t>I inneværende semester</a:t>
            </a:r>
          </a:p>
        </p:txBody>
      </p:sp>
    </p:spTree>
    <p:extLst>
      <p:ext uri="{BB962C8B-B14F-4D97-AF65-F5344CB8AC3E}">
        <p14:creationId xmlns:p14="http://schemas.microsoft.com/office/powerpoint/2010/main" val="25276848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ssholder for lysbildenummer 6"/>
          <p:cNvSpPr>
            <a:spLocks noGrp="1"/>
          </p:cNvSpPr>
          <p:nvPr>
            <p:ph type="sldNum" sz="quarter" idx="4"/>
          </p:nvPr>
        </p:nvSpPr>
        <p:spPr/>
        <p:txBody>
          <a:bodyPr/>
          <a:lstStyle/>
          <a:p>
            <a:fld id="{AFE8F94D-F3D7-4644-A710-F5E14A17E550}" type="slidenum">
              <a:rPr lang="nb-NO" smtClean="0"/>
              <a:pPr/>
              <a:t>16</a:t>
            </a:fld>
            <a:endParaRPr lang="nb-NO" dirty="0"/>
          </a:p>
        </p:txBody>
      </p:sp>
      <p:sp>
        <p:nvSpPr>
          <p:cNvPr id="8" name="TekstSylinder 7"/>
          <p:cNvSpPr txBox="1"/>
          <p:nvPr/>
        </p:nvSpPr>
        <p:spPr>
          <a:xfrm>
            <a:off x="323528" y="148570"/>
            <a:ext cx="3121367" cy="400110"/>
          </a:xfrm>
          <a:prstGeom prst="rect">
            <a:avLst/>
          </a:prstGeom>
          <a:noFill/>
        </p:spPr>
        <p:txBody>
          <a:bodyPr wrap="none" rtlCol="0">
            <a:spAutoFit/>
          </a:bodyPr>
          <a:lstStyle/>
          <a:p>
            <a:r>
              <a:rPr lang="nb-NO" sz="2000" dirty="0" smtClean="0"/>
              <a:t>Andel sosialt ensomme (%)  </a:t>
            </a:r>
          </a:p>
        </p:txBody>
      </p:sp>
      <p:graphicFrame>
        <p:nvGraphicFramePr>
          <p:cNvPr id="9" name="Diagram 8"/>
          <p:cNvGraphicFramePr/>
          <p:nvPr>
            <p:extLst>
              <p:ext uri="{D42A27DB-BD31-4B8C-83A1-F6EECF244321}">
                <p14:modId xmlns:p14="http://schemas.microsoft.com/office/powerpoint/2010/main" val="2003260346"/>
              </p:ext>
            </p:extLst>
          </p:nvPr>
        </p:nvGraphicFramePr>
        <p:xfrm>
          <a:off x="179512" y="764704"/>
          <a:ext cx="8136904" cy="53285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Diagram 5"/>
          <p:cNvGraphicFramePr/>
          <p:nvPr>
            <p:extLst>
              <p:ext uri="{D42A27DB-BD31-4B8C-83A1-F6EECF244321}">
                <p14:modId xmlns:p14="http://schemas.microsoft.com/office/powerpoint/2010/main" val="3236656199"/>
              </p:ext>
            </p:extLst>
          </p:nvPr>
        </p:nvGraphicFramePr>
        <p:xfrm>
          <a:off x="3851920" y="764704"/>
          <a:ext cx="3960440" cy="5328592"/>
        </p:xfrm>
        <a:graphic>
          <a:graphicData uri="http://schemas.openxmlformats.org/drawingml/2006/chart">
            <c:chart xmlns:c="http://schemas.openxmlformats.org/drawingml/2006/chart" xmlns:r="http://schemas.openxmlformats.org/officeDocument/2006/relationships" r:id="rId3"/>
          </a:graphicData>
        </a:graphic>
      </p:graphicFrame>
      <p:sp>
        <p:nvSpPr>
          <p:cNvPr id="10" name="TekstSylinder 9"/>
          <p:cNvSpPr txBox="1"/>
          <p:nvPr/>
        </p:nvSpPr>
        <p:spPr>
          <a:xfrm>
            <a:off x="3851920" y="148570"/>
            <a:ext cx="3629520" cy="400110"/>
          </a:xfrm>
          <a:prstGeom prst="rect">
            <a:avLst/>
          </a:prstGeom>
          <a:noFill/>
        </p:spPr>
        <p:txBody>
          <a:bodyPr wrap="none" rtlCol="0">
            <a:spAutoFit/>
          </a:bodyPr>
          <a:lstStyle/>
          <a:p>
            <a:r>
              <a:rPr lang="nb-NO" sz="2000" dirty="0" smtClean="0"/>
              <a:t>Andel emosjonelt ensomme (%)  </a:t>
            </a:r>
          </a:p>
        </p:txBody>
      </p:sp>
      <p:sp>
        <p:nvSpPr>
          <p:cNvPr id="11" name="Rectangle 3"/>
          <p:cNvSpPr txBox="1">
            <a:spLocks noChangeArrowheads="1"/>
          </p:cNvSpPr>
          <p:nvPr/>
        </p:nvSpPr>
        <p:spPr>
          <a:xfrm>
            <a:off x="6165125" y="1895276"/>
            <a:ext cx="2952328" cy="4126012"/>
          </a:xfrm>
          <a:prstGeom prst="rect">
            <a:avLst/>
          </a:prstGeom>
        </p:spPr>
        <p:txBody>
          <a:bodyPr vert="horz" lIns="91440" tIns="45720" rIns="91440" bIns="45720" rtlCol="0">
            <a:noAutofit/>
          </a:bodyPr>
          <a:lstStyle/>
          <a:p>
            <a:pPr marL="174625" lvl="0" indent="-87313">
              <a:lnSpc>
                <a:spcPct val="130000"/>
              </a:lnSpc>
              <a:spcBef>
                <a:spcPct val="0"/>
              </a:spcBef>
              <a:spcAft>
                <a:spcPts val="600"/>
              </a:spcAft>
              <a:buFont typeface="Arial" pitchFamily="34" charset="0"/>
              <a:buChar char="•"/>
              <a:defRPr/>
            </a:pPr>
            <a:r>
              <a:rPr lang="nb-NO" sz="1050" dirty="0">
                <a:solidFill>
                  <a:schemeClr val="tx1">
                    <a:tint val="75000"/>
                  </a:schemeClr>
                </a:solidFill>
              </a:rPr>
              <a:t>Studentene ble bedt om å vurdere i hvilken grad utsagn stemte overens med deres ensomhetserfaringer på en 5-punkt </a:t>
            </a:r>
            <a:r>
              <a:rPr lang="nb-NO" sz="1050" dirty="0" err="1">
                <a:solidFill>
                  <a:schemeClr val="tx1">
                    <a:tint val="75000"/>
                  </a:schemeClr>
                </a:solidFill>
              </a:rPr>
              <a:t>Likert</a:t>
            </a:r>
            <a:r>
              <a:rPr lang="nb-NO" sz="1050" dirty="0">
                <a:solidFill>
                  <a:schemeClr val="tx1">
                    <a:tint val="75000"/>
                  </a:schemeClr>
                </a:solidFill>
              </a:rPr>
              <a:t>-skala fra ’aldri (1)’ til ’veldig ofte (5)’. Utsagnene er dels negativt betont og dels positivt. </a:t>
            </a:r>
            <a:r>
              <a:rPr lang="nb-NO" sz="1050" dirty="0" smtClean="0">
                <a:solidFill>
                  <a:schemeClr val="tx1">
                    <a:tint val="75000"/>
                  </a:schemeClr>
                </a:solidFill>
              </a:rPr>
              <a:t>Se q48 i spørreskjemaet. Etter </a:t>
            </a:r>
            <a:r>
              <a:rPr lang="nb-NO" sz="1050" dirty="0">
                <a:solidFill>
                  <a:schemeClr val="tx1">
                    <a:tint val="75000"/>
                  </a:schemeClr>
                </a:solidFill>
              </a:rPr>
              <a:t>at skalaene på negative utsagn er snudd i ettertid er skalaen konstruert slik at jo høyere skåre, jo mindre ensomhetsfølelse er rapportert. Hvert av ensomhetsmålene kan dermed ha en verdi mellom 5 og 25. For å gi målet mening ut over det relative knyttet til sammenligning av gjennomsnittstall, besluttet vi å sette et kuttpunkt ved 12,5 poeng, slik at alle som har en lavere verdi ble definert som ensomme på hvert av de to målene. Dette betyr at de har et gjennomsnitt som ligger mellom ’sjelden’ og ’av og til’ på positive utsagn, og mellom ’av og til’ og ’ofte’ på negative utsagn på skalaene.</a:t>
            </a:r>
            <a:endParaRPr kumimoji="0" lang="nb-NO" sz="105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803195669"/>
              </p:ext>
            </p:extLst>
          </p:nvPr>
        </p:nvGraphicFramePr>
        <p:xfrm>
          <a:off x="107504" y="521018"/>
          <a:ext cx="8424936" cy="4768304"/>
        </p:xfrm>
        <a:graphic>
          <a:graphicData uri="http://schemas.openxmlformats.org/drawingml/2006/chart">
            <c:chart xmlns:c="http://schemas.openxmlformats.org/drawingml/2006/chart" xmlns:r="http://schemas.openxmlformats.org/officeDocument/2006/relationships" r:id="rId2"/>
          </a:graphicData>
        </a:graphic>
      </p:graphicFrame>
      <p:sp>
        <p:nvSpPr>
          <p:cNvPr id="3" name="TekstSylinder 2"/>
          <p:cNvSpPr txBox="1"/>
          <p:nvPr/>
        </p:nvSpPr>
        <p:spPr>
          <a:xfrm>
            <a:off x="323528" y="116632"/>
            <a:ext cx="3799566" cy="400110"/>
          </a:xfrm>
          <a:prstGeom prst="rect">
            <a:avLst/>
          </a:prstGeom>
          <a:noFill/>
        </p:spPr>
        <p:txBody>
          <a:bodyPr wrap="none" rtlCol="0">
            <a:spAutoFit/>
          </a:bodyPr>
          <a:lstStyle/>
          <a:p>
            <a:r>
              <a:rPr lang="nb-NO" sz="2000" dirty="0" smtClean="0"/>
              <a:t>Egenrapportert </a:t>
            </a:r>
            <a:r>
              <a:rPr lang="nb-NO" sz="2000" dirty="0" err="1" smtClean="0"/>
              <a:t>studiemestring</a:t>
            </a:r>
            <a:r>
              <a:rPr lang="nb-NO" sz="2000" dirty="0" smtClean="0"/>
              <a:t> (%)</a:t>
            </a:r>
            <a:endParaRPr lang="nb-NO" sz="2000" dirty="0"/>
          </a:p>
        </p:txBody>
      </p:sp>
      <p:sp>
        <p:nvSpPr>
          <p:cNvPr id="4" name="Plassholder for lysbildenummer 3"/>
          <p:cNvSpPr>
            <a:spLocks noGrp="1"/>
          </p:cNvSpPr>
          <p:nvPr>
            <p:ph type="sldNum" sz="quarter" idx="4"/>
          </p:nvPr>
        </p:nvSpPr>
        <p:spPr/>
        <p:txBody>
          <a:bodyPr/>
          <a:lstStyle/>
          <a:p>
            <a:fld id="{AFE8F94D-F3D7-4644-A710-F5E14A17E550}" type="slidenum">
              <a:rPr lang="nb-NO" smtClean="0"/>
              <a:pPr/>
              <a:t>17</a:t>
            </a:fld>
            <a:endParaRPr lang="nb-NO" dirty="0"/>
          </a:p>
        </p:txBody>
      </p:sp>
      <p:sp>
        <p:nvSpPr>
          <p:cNvPr id="5" name="Rectangle 3"/>
          <p:cNvSpPr txBox="1">
            <a:spLocks noChangeArrowheads="1"/>
          </p:cNvSpPr>
          <p:nvPr/>
        </p:nvSpPr>
        <p:spPr>
          <a:xfrm>
            <a:off x="755576" y="5279652"/>
            <a:ext cx="8208912" cy="1245692"/>
          </a:xfrm>
          <a:prstGeom prst="rect">
            <a:avLst/>
          </a:prstGeom>
        </p:spPr>
        <p:txBody>
          <a:bodyPr vert="horz" lIns="91440" tIns="45720" rIns="91440" bIns="45720" rtlCol="0">
            <a:noAutofit/>
          </a:bodyPr>
          <a:lstStyle/>
          <a:p>
            <a:pPr marL="174625" lvl="0" indent="-87313">
              <a:lnSpc>
                <a:spcPct val="130000"/>
              </a:lnSpc>
              <a:spcBef>
                <a:spcPct val="0"/>
              </a:spcBef>
              <a:spcAft>
                <a:spcPts val="600"/>
              </a:spcAft>
              <a:buFont typeface="Arial" pitchFamily="34" charset="0"/>
              <a:buChar char="•"/>
              <a:defRPr/>
            </a:pPr>
            <a:r>
              <a:rPr lang="nb-NO" sz="1050" dirty="0" smtClean="0">
                <a:solidFill>
                  <a:schemeClr val="tx1">
                    <a:tint val="75000"/>
                  </a:schemeClr>
                </a:solidFill>
              </a:rPr>
              <a:t>For å måle </a:t>
            </a:r>
            <a:r>
              <a:rPr lang="nb-NO" sz="1050" dirty="0" err="1" smtClean="0">
                <a:solidFill>
                  <a:schemeClr val="tx1">
                    <a:tint val="75000"/>
                  </a:schemeClr>
                </a:solidFill>
              </a:rPr>
              <a:t>studiemestring</a:t>
            </a:r>
            <a:r>
              <a:rPr lang="nb-NO" sz="1050" dirty="0" smtClean="0">
                <a:solidFill>
                  <a:schemeClr val="tx1">
                    <a:tint val="75000"/>
                  </a:schemeClr>
                </a:solidFill>
              </a:rPr>
              <a:t> tok vi utgangspunkt i en norsk utgave av ’General </a:t>
            </a:r>
            <a:r>
              <a:rPr lang="nb-NO" sz="1050" dirty="0" err="1" smtClean="0">
                <a:solidFill>
                  <a:schemeClr val="tx1">
                    <a:tint val="75000"/>
                  </a:schemeClr>
                </a:solidFill>
              </a:rPr>
              <a:t>Self-Efficacy</a:t>
            </a:r>
            <a:r>
              <a:rPr lang="nb-NO" sz="1050" dirty="0" smtClean="0">
                <a:solidFill>
                  <a:schemeClr val="tx1">
                    <a:tint val="75000"/>
                  </a:schemeClr>
                </a:solidFill>
              </a:rPr>
              <a:t> </a:t>
            </a:r>
            <a:r>
              <a:rPr lang="nb-NO" sz="1050" dirty="0" err="1" smtClean="0">
                <a:solidFill>
                  <a:schemeClr val="tx1">
                    <a:tint val="75000"/>
                  </a:schemeClr>
                </a:solidFill>
              </a:rPr>
              <a:t>Scale</a:t>
            </a:r>
            <a:r>
              <a:rPr lang="nb-NO" sz="1050" dirty="0" smtClean="0">
                <a:solidFill>
                  <a:schemeClr val="tx1">
                    <a:tint val="75000"/>
                  </a:schemeClr>
                </a:solidFill>
              </a:rPr>
              <a:t>’ (Jerusalem &amp; </a:t>
            </a:r>
            <a:r>
              <a:rPr lang="nb-NO" sz="1050" dirty="0" err="1" smtClean="0">
                <a:solidFill>
                  <a:schemeClr val="tx1">
                    <a:tint val="75000"/>
                  </a:schemeClr>
                </a:solidFill>
              </a:rPr>
              <a:t>Schwartzer</a:t>
            </a:r>
            <a:r>
              <a:rPr lang="nb-NO" sz="1050" dirty="0" smtClean="0">
                <a:solidFill>
                  <a:schemeClr val="tx1">
                    <a:tint val="75000"/>
                  </a:schemeClr>
                </a:solidFill>
              </a:rPr>
              <a:t>, 1992).  Begrepet ’</a:t>
            </a:r>
            <a:r>
              <a:rPr lang="nb-NO" sz="1050" dirty="0" err="1" smtClean="0">
                <a:solidFill>
                  <a:schemeClr val="tx1">
                    <a:tint val="75000"/>
                  </a:schemeClr>
                </a:solidFill>
              </a:rPr>
              <a:t>self-efficacy</a:t>
            </a:r>
            <a:r>
              <a:rPr lang="nb-NO" sz="1050" dirty="0" smtClean="0">
                <a:solidFill>
                  <a:schemeClr val="tx1">
                    <a:tint val="75000"/>
                  </a:schemeClr>
                </a:solidFill>
              </a:rPr>
              <a:t>’ er hentet fra sosial læringsteori og er utviklet av Bandura (1977). ’</a:t>
            </a:r>
            <a:r>
              <a:rPr lang="nb-NO" sz="1050" dirty="0" err="1" smtClean="0">
                <a:solidFill>
                  <a:schemeClr val="tx1">
                    <a:tint val="75000"/>
                  </a:schemeClr>
                </a:solidFill>
              </a:rPr>
              <a:t>Self-efficacy</a:t>
            </a:r>
            <a:r>
              <a:rPr lang="nb-NO" sz="1050" dirty="0" smtClean="0">
                <a:solidFill>
                  <a:schemeClr val="tx1">
                    <a:tint val="75000"/>
                  </a:schemeClr>
                </a:solidFill>
              </a:rPr>
              <a:t>’ refererer til en persons tro på eller tillit til egen evne til å håndtere stress og møte ulike utfordringer. Enkelt sagt kan det sies å være en form for ’</a:t>
            </a:r>
            <a:r>
              <a:rPr lang="nb-NO" sz="1050" dirty="0" err="1" smtClean="0">
                <a:solidFill>
                  <a:schemeClr val="tx1">
                    <a:tint val="75000"/>
                  </a:schemeClr>
                </a:solidFill>
              </a:rPr>
              <a:t>mestringstro</a:t>
            </a:r>
            <a:r>
              <a:rPr lang="nb-NO" sz="1050" dirty="0" smtClean="0">
                <a:solidFill>
                  <a:schemeClr val="tx1">
                    <a:tint val="75000"/>
                  </a:schemeClr>
                </a:solidFill>
              </a:rPr>
              <a:t>’. Vi har formulert skalaen studiespesifikt, altså direkte mot opplevelsen av  </a:t>
            </a:r>
            <a:r>
              <a:rPr lang="nb-NO" sz="1050" dirty="0" err="1" smtClean="0">
                <a:solidFill>
                  <a:schemeClr val="tx1">
                    <a:tint val="75000"/>
                  </a:schemeClr>
                </a:solidFill>
              </a:rPr>
              <a:t>mestring</a:t>
            </a:r>
            <a:r>
              <a:rPr lang="nb-NO" sz="1050" dirty="0" smtClean="0">
                <a:solidFill>
                  <a:schemeClr val="tx1">
                    <a:tint val="75000"/>
                  </a:schemeClr>
                </a:solidFill>
              </a:rPr>
              <a:t> på studiet. Skalaen består av 10 positivt ledete utsagn med en 4-punktsskala fra ’Helt galt (1)’ til ’Helt riktig (4)’. Snittskåren indikerer grad av </a:t>
            </a:r>
            <a:r>
              <a:rPr lang="nb-NO" sz="1050" dirty="0" err="1" smtClean="0">
                <a:solidFill>
                  <a:schemeClr val="tx1">
                    <a:tint val="75000"/>
                  </a:schemeClr>
                </a:solidFill>
              </a:rPr>
              <a:t>mestring</a:t>
            </a:r>
            <a:r>
              <a:rPr lang="nb-NO" sz="1050" dirty="0" smtClean="0">
                <a:solidFill>
                  <a:schemeClr val="tx1">
                    <a:tint val="75000"/>
                  </a:schemeClr>
                </a:solidFill>
              </a:rPr>
              <a:t>. Vi har definert en snittskår &lt;= 2,5 som lav mestring, snitt &gt; 2,5 &amp; &lt; 3,5 som middels mestring og  et snitt &gt;= 3,5 som høy mestring. Se q50 i spørreskjemaet.</a:t>
            </a:r>
            <a:endParaRPr kumimoji="0" lang="nb-NO" sz="105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4"/>
          </p:nvPr>
        </p:nvSpPr>
        <p:spPr/>
        <p:txBody>
          <a:bodyPr/>
          <a:lstStyle/>
          <a:p>
            <a:fld id="{AFE8F94D-F3D7-4644-A710-F5E14A17E550}" type="slidenum">
              <a:rPr lang="nb-NO" smtClean="0"/>
              <a:pPr/>
              <a:t>18</a:t>
            </a:fld>
            <a:endParaRPr lang="nb-NO" dirty="0"/>
          </a:p>
        </p:txBody>
      </p:sp>
      <p:graphicFrame>
        <p:nvGraphicFramePr>
          <p:cNvPr id="3" name="Diagram 2"/>
          <p:cNvGraphicFramePr/>
          <p:nvPr>
            <p:extLst>
              <p:ext uri="{D42A27DB-BD31-4B8C-83A1-F6EECF244321}">
                <p14:modId xmlns:p14="http://schemas.microsoft.com/office/powerpoint/2010/main" val="3520449048"/>
              </p:ext>
            </p:extLst>
          </p:nvPr>
        </p:nvGraphicFramePr>
        <p:xfrm>
          <a:off x="179512" y="1412776"/>
          <a:ext cx="8712968"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kstSylinder 3"/>
          <p:cNvSpPr txBox="1"/>
          <p:nvPr/>
        </p:nvSpPr>
        <p:spPr>
          <a:xfrm>
            <a:off x="323528" y="116632"/>
            <a:ext cx="5087675" cy="400110"/>
          </a:xfrm>
          <a:prstGeom prst="rect">
            <a:avLst/>
          </a:prstGeom>
          <a:noFill/>
        </p:spPr>
        <p:txBody>
          <a:bodyPr wrap="none" rtlCol="0">
            <a:spAutoFit/>
          </a:bodyPr>
          <a:lstStyle/>
          <a:p>
            <a:r>
              <a:rPr lang="nb-NO" sz="2000" dirty="0" smtClean="0"/>
              <a:t>Tid brukt på studiet (gjennomsnitt antall timer)</a:t>
            </a:r>
            <a:endParaRPr lang="nb-NO" sz="2000" dirty="0"/>
          </a:p>
        </p:txBody>
      </p:sp>
      <p:sp>
        <p:nvSpPr>
          <p:cNvPr id="5" name="Rektangel 4"/>
          <p:cNvSpPr/>
          <p:nvPr/>
        </p:nvSpPr>
        <p:spPr>
          <a:xfrm>
            <a:off x="1475656" y="5661248"/>
            <a:ext cx="5472608" cy="276999"/>
          </a:xfrm>
          <a:prstGeom prst="rect">
            <a:avLst/>
          </a:prstGeom>
        </p:spPr>
        <p:txBody>
          <a:bodyPr wrap="square">
            <a:spAutoFit/>
          </a:bodyPr>
          <a:lstStyle/>
          <a:p>
            <a:r>
              <a:rPr lang="nb-NO" sz="1200" i="1" dirty="0"/>
              <a:t>Hvor mange timer brukte du anslagsvis på studiene i løpet av FORRIGE UKE?</a:t>
            </a:r>
          </a:p>
        </p:txBody>
      </p:sp>
    </p:spTree>
    <p:extLst>
      <p:ext uri="{BB962C8B-B14F-4D97-AF65-F5344CB8AC3E}">
        <p14:creationId xmlns:p14="http://schemas.microsoft.com/office/powerpoint/2010/main" val="37683753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4"/>
          </p:nvPr>
        </p:nvSpPr>
        <p:spPr/>
        <p:txBody>
          <a:bodyPr/>
          <a:lstStyle/>
          <a:p>
            <a:fld id="{AFE8F94D-F3D7-4644-A710-F5E14A17E550}" type="slidenum">
              <a:rPr lang="nb-NO" smtClean="0"/>
              <a:pPr/>
              <a:t>19</a:t>
            </a:fld>
            <a:endParaRPr lang="nb-NO" dirty="0"/>
          </a:p>
        </p:txBody>
      </p:sp>
      <p:graphicFrame>
        <p:nvGraphicFramePr>
          <p:cNvPr id="3" name="Diagram 2"/>
          <p:cNvGraphicFramePr/>
          <p:nvPr>
            <p:extLst>
              <p:ext uri="{D42A27DB-BD31-4B8C-83A1-F6EECF244321}">
                <p14:modId xmlns:p14="http://schemas.microsoft.com/office/powerpoint/2010/main" val="3836706904"/>
              </p:ext>
            </p:extLst>
          </p:nvPr>
        </p:nvGraphicFramePr>
        <p:xfrm>
          <a:off x="179512" y="1412776"/>
          <a:ext cx="8712968"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kstSylinder 3"/>
          <p:cNvSpPr txBox="1"/>
          <p:nvPr/>
        </p:nvSpPr>
        <p:spPr>
          <a:xfrm>
            <a:off x="323528" y="116632"/>
            <a:ext cx="5087675" cy="400110"/>
          </a:xfrm>
          <a:prstGeom prst="rect">
            <a:avLst/>
          </a:prstGeom>
          <a:noFill/>
        </p:spPr>
        <p:txBody>
          <a:bodyPr wrap="none" rtlCol="0">
            <a:spAutoFit/>
          </a:bodyPr>
          <a:lstStyle/>
          <a:p>
            <a:r>
              <a:rPr lang="nb-NO" sz="2000" dirty="0"/>
              <a:t>Tid brukt på </a:t>
            </a:r>
            <a:r>
              <a:rPr lang="nb-NO" sz="2000" dirty="0" smtClean="0"/>
              <a:t>studiet (gjennomsnitt antall timer)</a:t>
            </a:r>
            <a:endParaRPr lang="nb-NO" sz="2000" dirty="0"/>
          </a:p>
        </p:txBody>
      </p:sp>
    </p:spTree>
    <p:extLst>
      <p:ext uri="{BB962C8B-B14F-4D97-AF65-F5344CB8AC3E}">
        <p14:creationId xmlns:p14="http://schemas.microsoft.com/office/powerpoint/2010/main" val="29569587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p:cNvPicPr>
            <a:picLocks noChangeAspect="1" noChangeArrowheads="1"/>
          </p:cNvPicPr>
          <p:nvPr/>
        </p:nvPicPr>
        <p:blipFill>
          <a:blip r:embed="rId3" cstate="print"/>
          <a:srcRect/>
          <a:stretch>
            <a:fillRect/>
          </a:stretch>
        </p:blipFill>
        <p:spPr bwMode="auto">
          <a:xfrm>
            <a:off x="369567" y="4170125"/>
            <a:ext cx="2258217" cy="1707660"/>
          </a:xfrm>
          <a:prstGeom prst="rect">
            <a:avLst/>
          </a:prstGeom>
          <a:noFill/>
          <a:ln w="9525">
            <a:noFill/>
            <a:miter lim="800000"/>
            <a:headEnd/>
            <a:tailEnd/>
          </a:ln>
        </p:spPr>
      </p:pic>
      <p:sp>
        <p:nvSpPr>
          <p:cNvPr id="11" name="TekstSylinder 10"/>
          <p:cNvSpPr txBox="1"/>
          <p:nvPr/>
        </p:nvSpPr>
        <p:spPr>
          <a:xfrm>
            <a:off x="369567" y="292586"/>
            <a:ext cx="1328762" cy="400110"/>
          </a:xfrm>
          <a:prstGeom prst="rect">
            <a:avLst/>
          </a:prstGeom>
          <a:noFill/>
        </p:spPr>
        <p:txBody>
          <a:bodyPr wrap="none" rtlCol="0">
            <a:spAutoFit/>
          </a:bodyPr>
          <a:lstStyle/>
          <a:p>
            <a:r>
              <a:rPr lang="nb-NO" sz="2000" dirty="0" smtClean="0"/>
              <a:t>SHOT 2014</a:t>
            </a:r>
            <a:endParaRPr lang="nb-NO" sz="2000" dirty="0"/>
          </a:p>
        </p:txBody>
      </p:sp>
      <p:sp>
        <p:nvSpPr>
          <p:cNvPr id="12" name="Plassholder for lysbildenummer 11"/>
          <p:cNvSpPr>
            <a:spLocks noGrp="1"/>
          </p:cNvSpPr>
          <p:nvPr>
            <p:ph type="sldNum" sz="quarter" idx="4"/>
          </p:nvPr>
        </p:nvSpPr>
        <p:spPr/>
        <p:txBody>
          <a:bodyPr/>
          <a:lstStyle/>
          <a:p>
            <a:fld id="{AFE8F94D-F3D7-4644-A710-F5E14A17E550}" type="slidenum">
              <a:rPr lang="nb-NO" smtClean="0"/>
              <a:pPr/>
              <a:t>2</a:t>
            </a:fld>
            <a:endParaRPr lang="nb-NO" dirty="0"/>
          </a:p>
        </p:txBody>
      </p:sp>
      <p:sp>
        <p:nvSpPr>
          <p:cNvPr id="13" name="Rectangle 3"/>
          <p:cNvSpPr txBox="1">
            <a:spLocks noChangeArrowheads="1"/>
          </p:cNvSpPr>
          <p:nvPr/>
        </p:nvSpPr>
        <p:spPr>
          <a:xfrm>
            <a:off x="3491879" y="44624"/>
            <a:ext cx="5600945" cy="3528392"/>
          </a:xfrm>
          <a:prstGeom prst="rect">
            <a:avLst/>
          </a:prstGeom>
        </p:spPr>
        <p:txBody>
          <a:bodyPr vert="horz" lIns="91440" tIns="45720" rIns="91440" bIns="45720" rtlCol="0">
            <a:noAutofit/>
          </a:bodyPr>
          <a:lstStyle/>
          <a:p>
            <a:pPr marL="174625" lvl="0" indent="-87313">
              <a:lnSpc>
                <a:spcPct val="130000"/>
              </a:lnSpc>
              <a:spcBef>
                <a:spcPct val="0"/>
              </a:spcBef>
              <a:spcAft>
                <a:spcPts val="300"/>
              </a:spcAft>
              <a:buFont typeface="Arial" pitchFamily="34" charset="0"/>
              <a:buChar char="•"/>
            </a:pPr>
            <a:r>
              <a:rPr lang="nb-NO" sz="1200" dirty="0" smtClean="0">
                <a:solidFill>
                  <a:schemeClr val="tx1">
                    <a:tint val="75000"/>
                  </a:schemeClr>
                </a:solidFill>
              </a:rPr>
              <a:t>Formål: kartlegging av helse og trivsel blant norske studenter.</a:t>
            </a:r>
          </a:p>
          <a:p>
            <a:pPr marL="174625" lvl="0" indent="-87313">
              <a:lnSpc>
                <a:spcPct val="130000"/>
              </a:lnSpc>
              <a:spcBef>
                <a:spcPct val="0"/>
              </a:spcBef>
              <a:spcAft>
                <a:spcPts val="300"/>
              </a:spcAft>
              <a:buFont typeface="Arial" pitchFamily="34" charset="0"/>
              <a:buChar char="•"/>
            </a:pPr>
            <a:r>
              <a:rPr lang="nb-NO" sz="1200" dirty="0">
                <a:solidFill>
                  <a:schemeClr val="tx1">
                    <a:tint val="75000"/>
                  </a:schemeClr>
                </a:solidFill>
              </a:rPr>
              <a:t>Denne undersøkelsen er en oppfølging av </a:t>
            </a:r>
            <a:r>
              <a:rPr lang="nb-NO" sz="1200" dirty="0" err="1" smtClean="0">
                <a:solidFill>
                  <a:schemeClr val="tx1">
                    <a:tint val="75000"/>
                  </a:schemeClr>
                </a:solidFill>
              </a:rPr>
              <a:t>SHoT</a:t>
            </a:r>
            <a:r>
              <a:rPr lang="nb-NO" sz="1200" dirty="0" smtClean="0">
                <a:solidFill>
                  <a:schemeClr val="tx1">
                    <a:tint val="75000"/>
                  </a:schemeClr>
                </a:solidFill>
              </a:rPr>
              <a:t> </a:t>
            </a:r>
            <a:r>
              <a:rPr lang="nb-NO" sz="1200" dirty="0">
                <a:solidFill>
                  <a:schemeClr val="tx1">
                    <a:tint val="75000"/>
                  </a:schemeClr>
                </a:solidFill>
              </a:rPr>
              <a:t>2010. Undersøkelsen i 2014 dekker i all hovedsak samme temaer, men omfatter langt flere </a:t>
            </a:r>
            <a:r>
              <a:rPr lang="nb-NO" sz="1200" dirty="0" smtClean="0">
                <a:solidFill>
                  <a:schemeClr val="tx1">
                    <a:tint val="75000"/>
                  </a:schemeClr>
                </a:solidFill>
              </a:rPr>
              <a:t>studenter og samskipnader/læresteder. </a:t>
            </a:r>
            <a:endParaRPr lang="nb-NO" sz="1200" dirty="0">
              <a:solidFill>
                <a:schemeClr val="tx1">
                  <a:tint val="75000"/>
                </a:schemeClr>
              </a:solidFill>
            </a:endParaRPr>
          </a:p>
          <a:p>
            <a:pPr marL="174625" lvl="0" indent="-87313">
              <a:lnSpc>
                <a:spcPct val="130000"/>
              </a:lnSpc>
              <a:spcBef>
                <a:spcPct val="0"/>
              </a:spcBef>
              <a:spcAft>
                <a:spcPts val="300"/>
              </a:spcAft>
              <a:buFont typeface="Arial" pitchFamily="34" charset="0"/>
              <a:buChar char="•"/>
            </a:pPr>
            <a:r>
              <a:rPr lang="nb-NO" sz="1200" dirty="0">
                <a:solidFill>
                  <a:schemeClr val="tx1">
                    <a:tint val="75000"/>
                  </a:schemeClr>
                </a:solidFill>
              </a:rPr>
              <a:t>Det er tidligere gjennomført lignende undersøkelser på Universitetet i Oslo i 2003 og 2005 (HELT). </a:t>
            </a:r>
            <a:r>
              <a:rPr lang="nb-NO" sz="1200" dirty="0" err="1">
                <a:solidFill>
                  <a:schemeClr val="tx1">
                    <a:tint val="75000"/>
                  </a:schemeClr>
                </a:solidFill>
              </a:rPr>
              <a:t>SiT</a:t>
            </a:r>
            <a:r>
              <a:rPr lang="nb-NO" sz="1200" dirty="0">
                <a:solidFill>
                  <a:schemeClr val="tx1">
                    <a:tint val="75000"/>
                  </a:schemeClr>
                </a:solidFill>
              </a:rPr>
              <a:t> har gjennomført tilsvarende undersøkelser blant norske studenter i 2004 og 2007, samt blant internasjonale studenter i 2009 (</a:t>
            </a:r>
            <a:r>
              <a:rPr lang="nb-NO" sz="1200" dirty="0" err="1">
                <a:solidFill>
                  <a:schemeClr val="tx1">
                    <a:tint val="75000"/>
                  </a:schemeClr>
                </a:solidFill>
              </a:rPr>
              <a:t>HoT</a:t>
            </a:r>
            <a:r>
              <a:rPr lang="nb-NO" sz="1200" dirty="0">
                <a:solidFill>
                  <a:schemeClr val="tx1">
                    <a:tint val="75000"/>
                  </a:schemeClr>
                </a:solidFill>
              </a:rPr>
              <a:t>).</a:t>
            </a:r>
          </a:p>
          <a:p>
            <a:pPr marL="174625" lvl="0" indent="-87313">
              <a:lnSpc>
                <a:spcPct val="130000"/>
              </a:lnSpc>
              <a:spcBef>
                <a:spcPct val="0"/>
              </a:spcBef>
              <a:spcAft>
                <a:spcPts val="300"/>
              </a:spcAft>
              <a:buFont typeface="Arial" pitchFamily="34" charset="0"/>
              <a:buChar char="•"/>
            </a:pPr>
            <a:r>
              <a:rPr lang="nb-NO" sz="1200" dirty="0">
                <a:solidFill>
                  <a:schemeClr val="tx1">
                    <a:tint val="75000"/>
                  </a:schemeClr>
                </a:solidFill>
              </a:rPr>
              <a:t>Målgruppen er heltidsstudenter med norsk statsborgerskap som er under 35 år, på læresteder tilknyttet 10 samskipnader. Disse representerer 71% av alle studenter  på norske universitet og høyskoler.</a:t>
            </a:r>
          </a:p>
          <a:p>
            <a:pPr marL="174625" lvl="0" indent="-87313">
              <a:lnSpc>
                <a:spcPct val="130000"/>
              </a:lnSpc>
              <a:spcBef>
                <a:spcPct val="0"/>
              </a:spcBef>
              <a:spcAft>
                <a:spcPts val="300"/>
              </a:spcAft>
              <a:buFont typeface="Arial" pitchFamily="34" charset="0"/>
              <a:buChar char="•"/>
            </a:pPr>
            <a:r>
              <a:rPr lang="nb-NO" sz="1200" dirty="0">
                <a:solidFill>
                  <a:schemeClr val="tx1">
                    <a:tint val="75000"/>
                  </a:schemeClr>
                </a:solidFill>
              </a:rPr>
              <a:t>Datainnsamlingen ble gjennomført på internett i perioden fra 24. februar til 27. mars 2014. </a:t>
            </a:r>
            <a:endParaRPr lang="nb-NO" sz="1200" dirty="0" smtClean="0">
              <a:solidFill>
                <a:schemeClr val="tx1">
                  <a:tint val="75000"/>
                </a:schemeClr>
              </a:solidFill>
            </a:endParaRPr>
          </a:p>
          <a:p>
            <a:pPr marL="174625" lvl="0" indent="-87313">
              <a:lnSpc>
                <a:spcPct val="130000"/>
              </a:lnSpc>
              <a:spcBef>
                <a:spcPct val="0"/>
              </a:spcBef>
              <a:spcAft>
                <a:spcPts val="300"/>
              </a:spcAft>
              <a:buFont typeface="Arial" pitchFamily="34" charset="0"/>
              <a:buChar char="•"/>
            </a:pPr>
            <a:r>
              <a:rPr lang="nb-NO" sz="1200" dirty="0" smtClean="0">
                <a:solidFill>
                  <a:schemeClr val="tx1">
                    <a:tint val="75000"/>
                  </a:schemeClr>
                </a:solidFill>
              </a:rPr>
              <a:t>Resultatene er rapportert i en tabellrapport med kommentarer, og i </a:t>
            </a:r>
            <a:r>
              <a:rPr lang="nb-NO" sz="1200" dirty="0" err="1" smtClean="0">
                <a:solidFill>
                  <a:schemeClr val="tx1">
                    <a:tint val="75000"/>
                  </a:schemeClr>
                </a:solidFill>
              </a:rPr>
              <a:t>tilleggsrapporter</a:t>
            </a:r>
            <a:r>
              <a:rPr lang="nb-NO" sz="1200" dirty="0" smtClean="0">
                <a:solidFill>
                  <a:schemeClr val="tx1">
                    <a:tint val="75000"/>
                  </a:schemeClr>
                </a:solidFill>
              </a:rPr>
              <a:t> med grafikk til samskipnadene og lærestedene. </a:t>
            </a:r>
          </a:p>
          <a:p>
            <a:pPr marL="174625" lvl="0" indent="-87313">
              <a:lnSpc>
                <a:spcPct val="130000"/>
              </a:lnSpc>
              <a:spcBef>
                <a:spcPct val="0"/>
              </a:spcBef>
              <a:spcAft>
                <a:spcPts val="300"/>
              </a:spcAft>
              <a:buFont typeface="Arial" pitchFamily="34" charset="0"/>
              <a:buChar char="•"/>
            </a:pPr>
            <a:r>
              <a:rPr lang="nb-NO" sz="1200" dirty="0" smtClean="0">
                <a:solidFill>
                  <a:schemeClr val="tx1">
                    <a:tint val="75000"/>
                  </a:schemeClr>
                </a:solidFill>
              </a:rPr>
              <a:t>Spørreskjemaet er vedlagt.</a:t>
            </a:r>
          </a:p>
          <a:p>
            <a:pPr marL="174625" lvl="0" indent="-87313">
              <a:lnSpc>
                <a:spcPct val="130000"/>
              </a:lnSpc>
              <a:spcBef>
                <a:spcPct val="0"/>
              </a:spcBef>
              <a:spcAft>
                <a:spcPts val="300"/>
              </a:spcAft>
            </a:pPr>
            <a:endParaRPr lang="nb-NO" sz="1200" dirty="0" smtClean="0">
              <a:solidFill>
                <a:schemeClr val="tx1">
                  <a:tint val="75000"/>
                </a:schemeClr>
              </a:solidFill>
            </a:endParaRPr>
          </a:p>
          <a:p>
            <a:pPr marL="174625" lvl="0" indent="-87313">
              <a:lnSpc>
                <a:spcPct val="130000"/>
              </a:lnSpc>
              <a:spcBef>
                <a:spcPct val="0"/>
              </a:spcBef>
              <a:spcAft>
                <a:spcPts val="300"/>
              </a:spcAft>
            </a:pPr>
            <a:endParaRPr lang="nb-NO" sz="1200" dirty="0" smtClean="0">
              <a:solidFill>
                <a:schemeClr val="tx1">
                  <a:tint val="75000"/>
                </a:schemeClr>
              </a:solidFill>
            </a:endParaRPr>
          </a:p>
          <a:p>
            <a:pPr marL="174625" lvl="0" indent="-87313">
              <a:lnSpc>
                <a:spcPct val="130000"/>
              </a:lnSpc>
              <a:spcBef>
                <a:spcPct val="0"/>
              </a:spcBef>
              <a:spcAft>
                <a:spcPts val="300"/>
              </a:spcAft>
            </a:pPr>
            <a:endParaRPr lang="nb-NO" sz="1200" dirty="0">
              <a:solidFill>
                <a:schemeClr val="tx1">
                  <a:tint val="75000"/>
                </a:schemeClr>
              </a:solidFill>
            </a:endParaRPr>
          </a:p>
        </p:txBody>
      </p:sp>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4783" y="3660870"/>
            <a:ext cx="3271713" cy="2665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154" y="980728"/>
            <a:ext cx="2952328" cy="2086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kstSylinder 2"/>
          <p:cNvSpPr txBox="1"/>
          <p:nvPr/>
        </p:nvSpPr>
        <p:spPr>
          <a:xfrm>
            <a:off x="346803" y="3872081"/>
            <a:ext cx="1498424" cy="276999"/>
          </a:xfrm>
          <a:prstGeom prst="rect">
            <a:avLst/>
          </a:prstGeom>
          <a:noFill/>
        </p:spPr>
        <p:txBody>
          <a:bodyPr wrap="none" rtlCol="0">
            <a:spAutoFit/>
          </a:bodyPr>
          <a:lstStyle/>
          <a:p>
            <a:r>
              <a:rPr lang="nb-NO" sz="1200" dirty="0" smtClean="0"/>
              <a:t>Svarandel </a:t>
            </a:r>
            <a:r>
              <a:rPr lang="nb-NO" sz="1200" dirty="0" err="1" smtClean="0"/>
              <a:t>SHoT</a:t>
            </a:r>
            <a:r>
              <a:rPr lang="nb-NO" sz="1200" dirty="0" smtClean="0"/>
              <a:t> 2010</a:t>
            </a:r>
            <a:endParaRPr lang="nb-NO" sz="1200" dirty="0"/>
          </a:p>
        </p:txBody>
      </p:sp>
      <p:graphicFrame>
        <p:nvGraphicFramePr>
          <p:cNvPr id="4" name="Objekt 3"/>
          <p:cNvGraphicFramePr>
            <a:graphicFrameLocks noChangeAspect="1"/>
          </p:cNvGraphicFramePr>
          <p:nvPr>
            <p:extLst>
              <p:ext uri="{D42A27DB-BD31-4B8C-83A1-F6EECF244321}">
                <p14:modId xmlns:p14="http://schemas.microsoft.com/office/powerpoint/2010/main" val="1546660111"/>
              </p:ext>
            </p:extLst>
          </p:nvPr>
        </p:nvGraphicFramePr>
        <p:xfrm>
          <a:off x="3635896" y="5301208"/>
          <a:ext cx="914400" cy="714375"/>
        </p:xfrm>
        <a:graphic>
          <a:graphicData uri="http://schemas.openxmlformats.org/presentationml/2006/ole">
            <mc:AlternateContent xmlns:mc="http://schemas.openxmlformats.org/markup-compatibility/2006">
              <mc:Choice xmlns:v="urn:schemas-microsoft-com:vml" Requires="v">
                <p:oleObj spid="_x0000_s1099" name="Dokument" showAsIcon="1" r:id="rId7" imgW="914400" imgH="714240" progId="Word.Document.12">
                  <p:embed/>
                </p:oleObj>
              </mc:Choice>
              <mc:Fallback>
                <p:oleObj name="Dokument" showAsIcon="1" r:id="rId7" imgW="914400" imgH="714240" progId="Word.Document.12">
                  <p:embed/>
                  <p:pic>
                    <p:nvPicPr>
                      <p:cNvPr id="0" name=""/>
                      <p:cNvPicPr/>
                      <p:nvPr/>
                    </p:nvPicPr>
                    <p:blipFill>
                      <a:blip r:embed="rId8"/>
                      <a:stretch>
                        <a:fillRect/>
                      </a:stretch>
                    </p:blipFill>
                    <p:spPr>
                      <a:xfrm>
                        <a:off x="3635896" y="5301208"/>
                        <a:ext cx="914400" cy="714375"/>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4"/>
          </p:nvPr>
        </p:nvSpPr>
        <p:spPr/>
        <p:txBody>
          <a:bodyPr/>
          <a:lstStyle/>
          <a:p>
            <a:fld id="{AFE8F94D-F3D7-4644-A710-F5E14A17E550}" type="slidenum">
              <a:rPr lang="nb-NO" smtClean="0"/>
              <a:pPr/>
              <a:t>20</a:t>
            </a:fld>
            <a:endParaRPr lang="nb-NO" dirty="0"/>
          </a:p>
        </p:txBody>
      </p:sp>
      <p:graphicFrame>
        <p:nvGraphicFramePr>
          <p:cNvPr id="3" name="Diagram 2"/>
          <p:cNvGraphicFramePr/>
          <p:nvPr>
            <p:extLst>
              <p:ext uri="{D42A27DB-BD31-4B8C-83A1-F6EECF244321}">
                <p14:modId xmlns:p14="http://schemas.microsoft.com/office/powerpoint/2010/main" val="3081947513"/>
              </p:ext>
            </p:extLst>
          </p:nvPr>
        </p:nvGraphicFramePr>
        <p:xfrm>
          <a:off x="467544" y="476672"/>
          <a:ext cx="7848872" cy="5616624"/>
        </p:xfrm>
        <a:graphic>
          <a:graphicData uri="http://schemas.openxmlformats.org/drawingml/2006/chart">
            <c:chart xmlns:c="http://schemas.openxmlformats.org/drawingml/2006/chart" xmlns:r="http://schemas.openxmlformats.org/officeDocument/2006/relationships" r:id="rId2"/>
          </a:graphicData>
        </a:graphic>
      </p:graphicFrame>
      <p:sp>
        <p:nvSpPr>
          <p:cNvPr id="4" name="TekstSylinder 3"/>
          <p:cNvSpPr txBox="1"/>
          <p:nvPr/>
        </p:nvSpPr>
        <p:spPr>
          <a:xfrm>
            <a:off x="323528" y="116632"/>
            <a:ext cx="1110882" cy="400110"/>
          </a:xfrm>
          <a:prstGeom prst="rect">
            <a:avLst/>
          </a:prstGeom>
          <a:noFill/>
        </p:spPr>
        <p:txBody>
          <a:bodyPr wrap="none" rtlCol="0">
            <a:spAutoFit/>
          </a:bodyPr>
          <a:lstStyle/>
          <a:p>
            <a:r>
              <a:rPr lang="nb-NO" sz="2000" dirty="0" smtClean="0"/>
              <a:t>Stryk (%)</a:t>
            </a:r>
            <a:endParaRPr lang="nb-NO" sz="2000" dirty="0"/>
          </a:p>
        </p:txBody>
      </p:sp>
      <p:sp>
        <p:nvSpPr>
          <p:cNvPr id="5" name="Rektangel 4"/>
          <p:cNvSpPr/>
          <p:nvPr/>
        </p:nvSpPr>
        <p:spPr>
          <a:xfrm>
            <a:off x="2195736" y="6021288"/>
            <a:ext cx="4572000" cy="276999"/>
          </a:xfrm>
          <a:prstGeom prst="rect">
            <a:avLst/>
          </a:prstGeom>
        </p:spPr>
        <p:txBody>
          <a:bodyPr>
            <a:spAutoFit/>
          </a:bodyPr>
          <a:lstStyle/>
          <a:p>
            <a:r>
              <a:rPr lang="nb-NO" sz="1200" i="1" dirty="0">
                <a:solidFill>
                  <a:schemeClr val="bg1">
                    <a:lumMod val="50000"/>
                  </a:schemeClr>
                </a:solidFill>
              </a:rPr>
              <a:t>Har du strøket til eksamen etter at du begynte på høgskole/universitet?</a:t>
            </a:r>
          </a:p>
        </p:txBody>
      </p:sp>
    </p:spTree>
    <p:extLst>
      <p:ext uri="{BB962C8B-B14F-4D97-AF65-F5344CB8AC3E}">
        <p14:creationId xmlns:p14="http://schemas.microsoft.com/office/powerpoint/2010/main" val="13312321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4"/>
          </p:nvPr>
        </p:nvSpPr>
        <p:spPr/>
        <p:txBody>
          <a:bodyPr/>
          <a:lstStyle/>
          <a:p>
            <a:fld id="{AFE8F94D-F3D7-4644-A710-F5E14A17E550}" type="slidenum">
              <a:rPr lang="nb-NO" smtClean="0"/>
              <a:pPr/>
              <a:t>21</a:t>
            </a:fld>
            <a:endParaRPr lang="nb-NO" dirty="0"/>
          </a:p>
        </p:txBody>
      </p:sp>
      <p:graphicFrame>
        <p:nvGraphicFramePr>
          <p:cNvPr id="3" name="Diagram 2"/>
          <p:cNvGraphicFramePr/>
          <p:nvPr>
            <p:extLst>
              <p:ext uri="{D42A27DB-BD31-4B8C-83A1-F6EECF244321}">
                <p14:modId xmlns:p14="http://schemas.microsoft.com/office/powerpoint/2010/main" val="4059265915"/>
              </p:ext>
            </p:extLst>
          </p:nvPr>
        </p:nvGraphicFramePr>
        <p:xfrm>
          <a:off x="467544" y="404664"/>
          <a:ext cx="7848872" cy="5760640"/>
        </p:xfrm>
        <a:graphic>
          <a:graphicData uri="http://schemas.openxmlformats.org/drawingml/2006/chart">
            <c:chart xmlns:c="http://schemas.openxmlformats.org/drawingml/2006/chart" xmlns:r="http://schemas.openxmlformats.org/officeDocument/2006/relationships" r:id="rId2"/>
          </a:graphicData>
        </a:graphic>
      </p:graphicFrame>
      <p:sp>
        <p:nvSpPr>
          <p:cNvPr id="4" name="TekstSylinder 3"/>
          <p:cNvSpPr txBox="1"/>
          <p:nvPr/>
        </p:nvSpPr>
        <p:spPr>
          <a:xfrm>
            <a:off x="323528" y="116632"/>
            <a:ext cx="2178353" cy="400110"/>
          </a:xfrm>
          <a:prstGeom prst="rect">
            <a:avLst/>
          </a:prstGeom>
          <a:noFill/>
        </p:spPr>
        <p:txBody>
          <a:bodyPr wrap="none" rtlCol="0">
            <a:spAutoFit/>
          </a:bodyPr>
          <a:lstStyle/>
          <a:p>
            <a:r>
              <a:rPr lang="nb-NO" sz="2000" dirty="0" smtClean="0"/>
              <a:t>Eksamensangst (%)</a:t>
            </a:r>
            <a:endParaRPr lang="nb-NO" sz="2000" dirty="0"/>
          </a:p>
        </p:txBody>
      </p:sp>
      <p:sp>
        <p:nvSpPr>
          <p:cNvPr id="5" name="Rektangel 4"/>
          <p:cNvSpPr/>
          <p:nvPr/>
        </p:nvSpPr>
        <p:spPr>
          <a:xfrm>
            <a:off x="3480556" y="6093296"/>
            <a:ext cx="1667508" cy="276999"/>
          </a:xfrm>
          <a:prstGeom prst="rect">
            <a:avLst/>
          </a:prstGeom>
        </p:spPr>
        <p:txBody>
          <a:bodyPr wrap="none">
            <a:spAutoFit/>
          </a:bodyPr>
          <a:lstStyle/>
          <a:p>
            <a:r>
              <a:rPr lang="nb-NO" sz="1200" i="1" dirty="0">
                <a:solidFill>
                  <a:schemeClr val="bg1">
                    <a:lumMod val="50000"/>
                  </a:schemeClr>
                </a:solidFill>
              </a:rPr>
              <a:t>Har du eksamensangst?</a:t>
            </a:r>
          </a:p>
        </p:txBody>
      </p:sp>
    </p:spTree>
    <p:extLst>
      <p:ext uri="{BB962C8B-B14F-4D97-AF65-F5344CB8AC3E}">
        <p14:creationId xmlns:p14="http://schemas.microsoft.com/office/powerpoint/2010/main" val="37682140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4"/>
          </p:nvPr>
        </p:nvSpPr>
        <p:spPr/>
        <p:txBody>
          <a:bodyPr/>
          <a:lstStyle/>
          <a:p>
            <a:fld id="{AFE8F94D-F3D7-4644-A710-F5E14A17E550}" type="slidenum">
              <a:rPr lang="nb-NO" smtClean="0"/>
              <a:pPr/>
              <a:t>22</a:t>
            </a:fld>
            <a:endParaRPr lang="nb-NO" dirty="0"/>
          </a:p>
        </p:txBody>
      </p:sp>
      <p:graphicFrame>
        <p:nvGraphicFramePr>
          <p:cNvPr id="3" name="Diagram 2"/>
          <p:cNvGraphicFramePr/>
          <p:nvPr>
            <p:extLst>
              <p:ext uri="{D42A27DB-BD31-4B8C-83A1-F6EECF244321}">
                <p14:modId xmlns:p14="http://schemas.microsoft.com/office/powerpoint/2010/main" val="1133617152"/>
              </p:ext>
            </p:extLst>
          </p:nvPr>
        </p:nvGraphicFramePr>
        <p:xfrm>
          <a:off x="467544" y="476672"/>
          <a:ext cx="7848872" cy="5616624"/>
        </p:xfrm>
        <a:graphic>
          <a:graphicData uri="http://schemas.openxmlformats.org/drawingml/2006/chart">
            <c:chart xmlns:c="http://schemas.openxmlformats.org/drawingml/2006/chart" xmlns:r="http://schemas.openxmlformats.org/officeDocument/2006/relationships" r:id="rId2"/>
          </a:graphicData>
        </a:graphic>
      </p:graphicFrame>
      <p:sp>
        <p:nvSpPr>
          <p:cNvPr id="4" name="TekstSylinder 3"/>
          <p:cNvSpPr txBox="1"/>
          <p:nvPr/>
        </p:nvSpPr>
        <p:spPr>
          <a:xfrm>
            <a:off x="323528" y="116632"/>
            <a:ext cx="3591689" cy="400110"/>
          </a:xfrm>
          <a:prstGeom prst="rect">
            <a:avLst/>
          </a:prstGeom>
          <a:noFill/>
        </p:spPr>
        <p:txBody>
          <a:bodyPr wrap="none" rtlCol="0">
            <a:spAutoFit/>
          </a:bodyPr>
          <a:lstStyle/>
          <a:p>
            <a:r>
              <a:rPr lang="nb-NO" sz="2000" dirty="0" smtClean="0"/>
              <a:t>Redsel for muntlige fremlegg (%)</a:t>
            </a:r>
            <a:endParaRPr lang="nb-NO" sz="2000" dirty="0"/>
          </a:p>
        </p:txBody>
      </p:sp>
      <p:sp>
        <p:nvSpPr>
          <p:cNvPr id="5" name="Rektangel 4"/>
          <p:cNvSpPr/>
          <p:nvPr/>
        </p:nvSpPr>
        <p:spPr>
          <a:xfrm>
            <a:off x="2085546" y="6100837"/>
            <a:ext cx="5976664" cy="276999"/>
          </a:xfrm>
          <a:prstGeom prst="rect">
            <a:avLst/>
          </a:prstGeom>
        </p:spPr>
        <p:txBody>
          <a:bodyPr wrap="square">
            <a:spAutoFit/>
          </a:bodyPr>
          <a:lstStyle/>
          <a:p>
            <a:r>
              <a:rPr lang="nb-NO" sz="1200" i="1" dirty="0">
                <a:solidFill>
                  <a:schemeClr val="bg1">
                    <a:lumMod val="50000"/>
                  </a:schemeClr>
                </a:solidFill>
              </a:rPr>
              <a:t>Er du redd for muntlige fremlegg eller å ta ordet i faglige sammenhenger?</a:t>
            </a:r>
          </a:p>
        </p:txBody>
      </p:sp>
    </p:spTree>
    <p:extLst>
      <p:ext uri="{BB962C8B-B14F-4D97-AF65-F5344CB8AC3E}">
        <p14:creationId xmlns:p14="http://schemas.microsoft.com/office/powerpoint/2010/main" val="6501951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4"/>
          </p:nvPr>
        </p:nvSpPr>
        <p:spPr/>
        <p:txBody>
          <a:bodyPr/>
          <a:lstStyle/>
          <a:p>
            <a:fld id="{AFE8F94D-F3D7-4644-A710-F5E14A17E550}" type="slidenum">
              <a:rPr lang="nb-NO" smtClean="0"/>
              <a:pPr/>
              <a:t>23</a:t>
            </a:fld>
            <a:endParaRPr lang="nb-NO" dirty="0"/>
          </a:p>
        </p:txBody>
      </p:sp>
      <p:graphicFrame>
        <p:nvGraphicFramePr>
          <p:cNvPr id="4" name="Diagram 3"/>
          <p:cNvGraphicFramePr/>
          <p:nvPr>
            <p:extLst>
              <p:ext uri="{D42A27DB-BD31-4B8C-83A1-F6EECF244321}">
                <p14:modId xmlns:p14="http://schemas.microsoft.com/office/powerpoint/2010/main" val="2525837925"/>
              </p:ext>
            </p:extLst>
          </p:nvPr>
        </p:nvGraphicFramePr>
        <p:xfrm>
          <a:off x="130170" y="692696"/>
          <a:ext cx="8762310" cy="5256584"/>
        </p:xfrm>
        <a:graphic>
          <a:graphicData uri="http://schemas.openxmlformats.org/drawingml/2006/chart">
            <c:chart xmlns:c="http://schemas.openxmlformats.org/drawingml/2006/chart" xmlns:r="http://schemas.openxmlformats.org/officeDocument/2006/relationships" r:id="rId2"/>
          </a:graphicData>
        </a:graphic>
      </p:graphicFrame>
      <p:sp>
        <p:nvSpPr>
          <p:cNvPr id="5" name="TekstSylinder 4"/>
          <p:cNvSpPr txBox="1"/>
          <p:nvPr/>
        </p:nvSpPr>
        <p:spPr>
          <a:xfrm>
            <a:off x="323528" y="116632"/>
            <a:ext cx="7999306" cy="400110"/>
          </a:xfrm>
          <a:prstGeom prst="rect">
            <a:avLst/>
          </a:prstGeom>
          <a:noFill/>
        </p:spPr>
        <p:txBody>
          <a:bodyPr wrap="none" rtlCol="0">
            <a:spAutoFit/>
          </a:bodyPr>
          <a:lstStyle/>
          <a:p>
            <a:r>
              <a:rPr lang="nb-NO" sz="2000" dirty="0" smtClean="0"/>
              <a:t>Bruk av prestasjonsfremmende medikament på studiet (% - forkortet skala)</a:t>
            </a:r>
            <a:endParaRPr lang="nb-NO" sz="2000" dirty="0"/>
          </a:p>
        </p:txBody>
      </p:sp>
      <p:sp>
        <p:nvSpPr>
          <p:cNvPr id="3" name="Rektangel 2"/>
          <p:cNvSpPr/>
          <p:nvPr/>
        </p:nvSpPr>
        <p:spPr>
          <a:xfrm>
            <a:off x="1475656" y="5919663"/>
            <a:ext cx="6030416" cy="461665"/>
          </a:xfrm>
          <a:prstGeom prst="rect">
            <a:avLst/>
          </a:prstGeom>
        </p:spPr>
        <p:txBody>
          <a:bodyPr wrap="square">
            <a:spAutoFit/>
          </a:bodyPr>
          <a:lstStyle/>
          <a:p>
            <a:r>
              <a:rPr lang="nb-NO" sz="1200" i="1" dirty="0">
                <a:solidFill>
                  <a:schemeClr val="bg1">
                    <a:lumMod val="50000"/>
                  </a:schemeClr>
                </a:solidFill>
              </a:rPr>
              <a:t>Har du i løpet av studietiden brukt legemidler enten for å øke konsentrasjonsevnen, våkenhet og heve energinivået, eller for å roe deg ned før eksamener/presentasjoner?</a:t>
            </a:r>
          </a:p>
        </p:txBody>
      </p:sp>
    </p:spTree>
    <p:extLst>
      <p:ext uri="{BB962C8B-B14F-4D97-AF65-F5344CB8AC3E}">
        <p14:creationId xmlns:p14="http://schemas.microsoft.com/office/powerpoint/2010/main" val="16488467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4"/>
          </p:nvPr>
        </p:nvSpPr>
        <p:spPr/>
        <p:txBody>
          <a:bodyPr/>
          <a:lstStyle/>
          <a:p>
            <a:fld id="{AFE8F94D-F3D7-4644-A710-F5E14A17E550}" type="slidenum">
              <a:rPr lang="nb-NO" smtClean="0"/>
              <a:pPr/>
              <a:t>24</a:t>
            </a:fld>
            <a:endParaRPr lang="nb-NO" dirty="0"/>
          </a:p>
        </p:txBody>
      </p:sp>
      <p:sp>
        <p:nvSpPr>
          <p:cNvPr id="3" name="TekstSylinder 2"/>
          <p:cNvSpPr txBox="1"/>
          <p:nvPr/>
        </p:nvSpPr>
        <p:spPr>
          <a:xfrm>
            <a:off x="323528" y="116632"/>
            <a:ext cx="4488729" cy="400110"/>
          </a:xfrm>
          <a:prstGeom prst="rect">
            <a:avLst/>
          </a:prstGeom>
          <a:noFill/>
        </p:spPr>
        <p:txBody>
          <a:bodyPr wrap="none" rtlCol="0">
            <a:spAutoFit/>
          </a:bodyPr>
          <a:lstStyle/>
          <a:p>
            <a:r>
              <a:rPr lang="nb-NO" sz="2000" dirty="0" smtClean="0"/>
              <a:t>Trivsel med boforholdene (poeng 0 - 100)</a:t>
            </a:r>
            <a:endParaRPr lang="nb-NO" sz="2000" dirty="0"/>
          </a:p>
        </p:txBody>
      </p:sp>
      <p:graphicFrame>
        <p:nvGraphicFramePr>
          <p:cNvPr id="4" name="Diagram 3"/>
          <p:cNvGraphicFramePr/>
          <p:nvPr>
            <p:extLst>
              <p:ext uri="{D42A27DB-BD31-4B8C-83A1-F6EECF244321}">
                <p14:modId xmlns:p14="http://schemas.microsoft.com/office/powerpoint/2010/main" val="3286299611"/>
              </p:ext>
            </p:extLst>
          </p:nvPr>
        </p:nvGraphicFramePr>
        <p:xfrm>
          <a:off x="323528" y="637189"/>
          <a:ext cx="8136904" cy="5472608"/>
        </p:xfrm>
        <a:graphic>
          <a:graphicData uri="http://schemas.openxmlformats.org/drawingml/2006/chart">
            <c:chart xmlns:c="http://schemas.openxmlformats.org/drawingml/2006/chart" xmlns:r="http://schemas.openxmlformats.org/officeDocument/2006/relationships" r:id="rId2"/>
          </a:graphicData>
        </a:graphic>
      </p:graphicFrame>
      <p:sp>
        <p:nvSpPr>
          <p:cNvPr id="5" name="Rektangel 4"/>
          <p:cNvSpPr/>
          <p:nvPr/>
        </p:nvSpPr>
        <p:spPr>
          <a:xfrm>
            <a:off x="3059832" y="6093296"/>
            <a:ext cx="2822504" cy="276999"/>
          </a:xfrm>
          <a:prstGeom prst="rect">
            <a:avLst/>
          </a:prstGeom>
        </p:spPr>
        <p:txBody>
          <a:bodyPr wrap="none">
            <a:spAutoFit/>
          </a:bodyPr>
          <a:lstStyle/>
          <a:p>
            <a:r>
              <a:rPr lang="nb-NO" sz="1200" i="1" dirty="0">
                <a:solidFill>
                  <a:schemeClr val="bg1">
                    <a:lumMod val="50000"/>
                  </a:schemeClr>
                </a:solidFill>
              </a:rPr>
              <a:t>Hvor godt trives du med boligsituasjonen?</a:t>
            </a:r>
          </a:p>
        </p:txBody>
      </p:sp>
    </p:spTree>
    <p:extLst>
      <p:ext uri="{BB962C8B-B14F-4D97-AF65-F5344CB8AC3E}">
        <p14:creationId xmlns:p14="http://schemas.microsoft.com/office/powerpoint/2010/main" val="34410569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433272262"/>
              </p:ext>
            </p:extLst>
          </p:nvPr>
        </p:nvGraphicFramePr>
        <p:xfrm>
          <a:off x="467544" y="476672"/>
          <a:ext cx="7848872" cy="5472608"/>
        </p:xfrm>
        <a:graphic>
          <a:graphicData uri="http://schemas.openxmlformats.org/drawingml/2006/chart">
            <c:chart xmlns:c="http://schemas.openxmlformats.org/drawingml/2006/chart" xmlns:r="http://schemas.openxmlformats.org/officeDocument/2006/relationships" r:id="rId2"/>
          </a:graphicData>
        </a:graphic>
      </p:graphicFrame>
      <p:sp>
        <p:nvSpPr>
          <p:cNvPr id="3" name="TekstSylinder 2"/>
          <p:cNvSpPr txBox="1"/>
          <p:nvPr/>
        </p:nvSpPr>
        <p:spPr>
          <a:xfrm>
            <a:off x="429238" y="116632"/>
            <a:ext cx="1796261" cy="400110"/>
          </a:xfrm>
          <a:prstGeom prst="rect">
            <a:avLst/>
          </a:prstGeom>
          <a:noFill/>
        </p:spPr>
        <p:txBody>
          <a:bodyPr wrap="none" rtlCol="0">
            <a:spAutoFit/>
          </a:bodyPr>
          <a:lstStyle/>
          <a:p>
            <a:r>
              <a:rPr lang="nb-NO" sz="2000" dirty="0" smtClean="0"/>
              <a:t>Livskvalitet (%)</a:t>
            </a:r>
            <a:endParaRPr lang="nb-NO" sz="2000" dirty="0"/>
          </a:p>
        </p:txBody>
      </p:sp>
      <p:sp>
        <p:nvSpPr>
          <p:cNvPr id="4" name="Plassholder for lysbildenummer 3"/>
          <p:cNvSpPr>
            <a:spLocks noGrp="1"/>
          </p:cNvSpPr>
          <p:nvPr>
            <p:ph type="sldNum" sz="quarter" idx="4"/>
          </p:nvPr>
        </p:nvSpPr>
        <p:spPr/>
        <p:txBody>
          <a:bodyPr/>
          <a:lstStyle/>
          <a:p>
            <a:fld id="{AFE8F94D-F3D7-4644-A710-F5E14A17E550}" type="slidenum">
              <a:rPr lang="nb-NO" smtClean="0"/>
              <a:pPr/>
              <a:t>25</a:t>
            </a:fld>
            <a:endParaRPr lang="nb-NO" dirty="0"/>
          </a:p>
        </p:txBody>
      </p:sp>
      <p:sp>
        <p:nvSpPr>
          <p:cNvPr id="5" name="Rectangle 3"/>
          <p:cNvSpPr txBox="1">
            <a:spLocks noChangeArrowheads="1"/>
          </p:cNvSpPr>
          <p:nvPr/>
        </p:nvSpPr>
        <p:spPr>
          <a:xfrm>
            <a:off x="971600" y="5589240"/>
            <a:ext cx="7560840" cy="792088"/>
          </a:xfrm>
          <a:prstGeom prst="rect">
            <a:avLst/>
          </a:prstGeom>
        </p:spPr>
        <p:txBody>
          <a:bodyPr vert="horz" lIns="91440" tIns="45720" rIns="91440" bIns="45720" rtlCol="0">
            <a:noAutofit/>
          </a:bodyPr>
          <a:lstStyle/>
          <a:p>
            <a:pPr marL="174625" lvl="0" indent="-87313">
              <a:lnSpc>
                <a:spcPct val="120000"/>
              </a:lnSpc>
              <a:spcBef>
                <a:spcPct val="0"/>
              </a:spcBef>
              <a:spcAft>
                <a:spcPts val="600"/>
              </a:spcAft>
              <a:buFont typeface="Arial" pitchFamily="34" charset="0"/>
              <a:buChar char="•"/>
              <a:defRPr/>
            </a:pPr>
            <a:r>
              <a:rPr lang="nb-NO" sz="1100" dirty="0" smtClean="0">
                <a:solidFill>
                  <a:schemeClr val="tx1">
                    <a:tint val="75000"/>
                  </a:schemeClr>
                </a:solidFill>
              </a:rPr>
              <a:t>Livskvalitet ble målt med den norske versjonen av ’The </a:t>
            </a:r>
            <a:r>
              <a:rPr lang="nb-NO" sz="1100" dirty="0" err="1" smtClean="0">
                <a:solidFill>
                  <a:schemeClr val="tx1">
                    <a:tint val="75000"/>
                  </a:schemeClr>
                </a:solidFill>
              </a:rPr>
              <a:t>Satisfaction</a:t>
            </a:r>
            <a:r>
              <a:rPr lang="nb-NO" sz="1100" dirty="0" smtClean="0">
                <a:solidFill>
                  <a:schemeClr val="tx1">
                    <a:tint val="75000"/>
                  </a:schemeClr>
                </a:solidFill>
              </a:rPr>
              <a:t> </a:t>
            </a:r>
            <a:r>
              <a:rPr lang="nb-NO" sz="1100" dirty="0" err="1" smtClean="0">
                <a:solidFill>
                  <a:schemeClr val="tx1">
                    <a:tint val="75000"/>
                  </a:schemeClr>
                </a:solidFill>
              </a:rPr>
              <a:t>with</a:t>
            </a:r>
            <a:r>
              <a:rPr lang="nb-NO" sz="1100" dirty="0" smtClean="0">
                <a:solidFill>
                  <a:schemeClr val="tx1">
                    <a:tint val="75000"/>
                  </a:schemeClr>
                </a:solidFill>
              </a:rPr>
              <a:t> Life </a:t>
            </a:r>
            <a:r>
              <a:rPr lang="nb-NO" sz="1100" dirty="0" err="1" smtClean="0">
                <a:solidFill>
                  <a:schemeClr val="tx1">
                    <a:tint val="75000"/>
                  </a:schemeClr>
                </a:solidFill>
              </a:rPr>
              <a:t>Scale</a:t>
            </a:r>
            <a:r>
              <a:rPr lang="nb-NO" sz="1100" dirty="0" smtClean="0">
                <a:solidFill>
                  <a:schemeClr val="tx1">
                    <a:tint val="75000"/>
                  </a:schemeClr>
                </a:solidFill>
              </a:rPr>
              <a:t>’. Denne består av 5 påstander hvor studenten rangerer sin generelle tilfredshet med livet på en 7-punkts skala som går fra ’Stemmer dårlig (1)’ til ’Stemmer perfekt (7)’. Det som måles er studentens  vurdering av egen livskvalitet ut fra ens egne kriterier. Se Q49 i </a:t>
            </a:r>
            <a:r>
              <a:rPr lang="nb-NO" sz="1100" dirty="0">
                <a:solidFill>
                  <a:schemeClr val="tx1">
                    <a:tint val="75000"/>
                  </a:schemeClr>
                </a:solidFill>
              </a:rPr>
              <a:t>spørreskjemaet. Vi har benyttet de samme kuttverdiene som </a:t>
            </a:r>
            <a:r>
              <a:rPr lang="nb-NO" sz="1100" dirty="0" err="1">
                <a:solidFill>
                  <a:schemeClr val="tx1">
                    <a:tint val="75000"/>
                  </a:schemeClr>
                </a:solidFill>
              </a:rPr>
              <a:t>Diener</a:t>
            </a:r>
            <a:r>
              <a:rPr lang="nb-NO" sz="1100" dirty="0">
                <a:solidFill>
                  <a:schemeClr val="tx1">
                    <a:tint val="75000"/>
                  </a:schemeClr>
                </a:solidFill>
              </a:rPr>
              <a:t> (1985) for intervallene: 5-9: Svært dårlig, 10-14: Dårlig, 15-19: Litt under middels, 20-24: Middels, 25-29: God, 30-35: Svært god. </a:t>
            </a:r>
            <a:endParaRPr kumimoji="0" lang="nb-NO" sz="11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877073931"/>
              </p:ext>
            </p:extLst>
          </p:nvPr>
        </p:nvGraphicFramePr>
        <p:xfrm>
          <a:off x="107504" y="332656"/>
          <a:ext cx="8640960" cy="4608512"/>
        </p:xfrm>
        <a:graphic>
          <a:graphicData uri="http://schemas.openxmlformats.org/drawingml/2006/chart">
            <c:chart xmlns:c="http://schemas.openxmlformats.org/drawingml/2006/chart" xmlns:r="http://schemas.openxmlformats.org/officeDocument/2006/relationships" r:id="rId2"/>
          </a:graphicData>
        </a:graphic>
      </p:graphicFrame>
      <p:sp>
        <p:nvSpPr>
          <p:cNvPr id="3" name="TekstSylinder 2"/>
          <p:cNvSpPr txBox="1"/>
          <p:nvPr/>
        </p:nvSpPr>
        <p:spPr>
          <a:xfrm>
            <a:off x="395536" y="44624"/>
            <a:ext cx="3917996" cy="400110"/>
          </a:xfrm>
          <a:prstGeom prst="rect">
            <a:avLst/>
          </a:prstGeom>
          <a:noFill/>
        </p:spPr>
        <p:txBody>
          <a:bodyPr wrap="none" rtlCol="0">
            <a:spAutoFit/>
          </a:bodyPr>
          <a:lstStyle/>
          <a:p>
            <a:r>
              <a:rPr lang="nb-NO" sz="2000" dirty="0" smtClean="0"/>
              <a:t>Psykiske symptomplager (HSCL)  (%)</a:t>
            </a:r>
            <a:endParaRPr lang="nb-NO" sz="2000" dirty="0"/>
          </a:p>
        </p:txBody>
      </p:sp>
      <p:sp>
        <p:nvSpPr>
          <p:cNvPr id="4" name="Plassholder for lysbildenummer 3"/>
          <p:cNvSpPr>
            <a:spLocks noGrp="1"/>
          </p:cNvSpPr>
          <p:nvPr>
            <p:ph type="sldNum" sz="quarter" idx="4"/>
          </p:nvPr>
        </p:nvSpPr>
        <p:spPr/>
        <p:txBody>
          <a:bodyPr/>
          <a:lstStyle/>
          <a:p>
            <a:fld id="{AFE8F94D-F3D7-4644-A710-F5E14A17E550}" type="slidenum">
              <a:rPr lang="nb-NO" smtClean="0"/>
              <a:pPr/>
              <a:t>26</a:t>
            </a:fld>
            <a:endParaRPr lang="nb-NO" dirty="0"/>
          </a:p>
        </p:txBody>
      </p:sp>
      <p:sp>
        <p:nvSpPr>
          <p:cNvPr id="5" name="Rectangle 3"/>
          <p:cNvSpPr txBox="1">
            <a:spLocks noChangeArrowheads="1"/>
          </p:cNvSpPr>
          <p:nvPr/>
        </p:nvSpPr>
        <p:spPr>
          <a:xfrm>
            <a:off x="899592" y="4941168"/>
            <a:ext cx="8208912" cy="1368152"/>
          </a:xfrm>
          <a:prstGeom prst="rect">
            <a:avLst/>
          </a:prstGeom>
          <a:noFill/>
        </p:spPr>
        <p:txBody>
          <a:bodyPr vert="horz" lIns="91440" tIns="45720" rIns="91440" bIns="45720" rtlCol="0">
            <a:noAutofit/>
          </a:bodyPr>
          <a:lstStyle/>
          <a:p>
            <a:pPr marL="174625" lvl="0" indent="-87313">
              <a:lnSpc>
                <a:spcPct val="110000"/>
              </a:lnSpc>
              <a:spcBef>
                <a:spcPct val="0"/>
              </a:spcBef>
              <a:buFont typeface="Arial" pitchFamily="34" charset="0"/>
              <a:buChar char="•"/>
              <a:defRPr/>
            </a:pPr>
            <a:r>
              <a:rPr lang="nb-NO" sz="1100" dirty="0" smtClean="0">
                <a:solidFill>
                  <a:schemeClr val="tx1">
                    <a:tint val="75000"/>
                  </a:schemeClr>
                </a:solidFill>
              </a:rPr>
              <a:t>HSCL-25 (Hopkins Symptom </a:t>
            </a:r>
            <a:r>
              <a:rPr lang="nb-NO" sz="1100" dirty="0" err="1" smtClean="0">
                <a:solidFill>
                  <a:schemeClr val="tx1">
                    <a:tint val="75000"/>
                  </a:schemeClr>
                </a:solidFill>
              </a:rPr>
              <a:t>Check-List</a:t>
            </a:r>
            <a:r>
              <a:rPr lang="nb-NO" sz="1100" dirty="0" smtClean="0">
                <a:solidFill>
                  <a:schemeClr val="tx1">
                    <a:tint val="75000"/>
                  </a:schemeClr>
                </a:solidFill>
              </a:rPr>
              <a:t>, </a:t>
            </a:r>
            <a:r>
              <a:rPr lang="nb-NO" sz="1100" dirty="0" err="1" smtClean="0">
                <a:solidFill>
                  <a:schemeClr val="tx1">
                    <a:tint val="75000"/>
                  </a:schemeClr>
                </a:solidFill>
              </a:rPr>
              <a:t>Derogatis</a:t>
            </a:r>
            <a:r>
              <a:rPr lang="nb-NO" sz="1100" dirty="0" smtClean="0">
                <a:solidFill>
                  <a:schemeClr val="tx1">
                    <a:tint val="75000"/>
                  </a:schemeClr>
                </a:solidFill>
              </a:rPr>
              <a:t> m.fl., 1974) måler egenrapporterte psykiske symptomplager to siste ukene. Verktøyet omfatter 25 spørsmål om ulike symptomer eller plager. Hvert spørsmål skåres med verdier fra 1 (ikke plaget) til 4 (svært mye plaget) i løpet av de to siste ukene. Se Q31 i spørreskjemaet.  En gjennomsnittsskår over 1,75 brukes tradisjonelt som grenseverdi for det som anses som alvorlige psykiske plager. </a:t>
            </a:r>
          </a:p>
          <a:p>
            <a:pPr marL="174625" lvl="0" indent="-87313">
              <a:lnSpc>
                <a:spcPct val="110000"/>
              </a:lnSpc>
              <a:spcBef>
                <a:spcPct val="0"/>
              </a:spcBef>
              <a:buFont typeface="Arial" pitchFamily="34" charset="0"/>
              <a:buChar char="•"/>
              <a:defRPr/>
            </a:pPr>
            <a:r>
              <a:rPr lang="nb-NO" sz="1100" dirty="0" smtClean="0">
                <a:solidFill>
                  <a:schemeClr val="tx1">
                    <a:tint val="75000"/>
                  </a:schemeClr>
                </a:solidFill>
              </a:rPr>
              <a:t>Her benytter vi imidlertid en tredeling av de gjennomsnittlige belastningsskårene. Dette for å nyansere det presenterte symptombildet. Studentene som skårer over 1,75 faller i en gruppe der man regner med at de har opplevd psykisk symptomer de to siste ukene i en belastende grad, men som kan være av forbigående art. Hos de som skårer over 2,00 i gjennomsnitt er symptomene som regel mer alvorlige og stabile.</a:t>
            </a:r>
          </a:p>
          <a:p>
            <a:pPr marL="174625" lvl="0" indent="-87313">
              <a:lnSpc>
                <a:spcPct val="110000"/>
              </a:lnSpc>
              <a:spcBef>
                <a:spcPct val="0"/>
              </a:spcBef>
              <a:buFont typeface="Arial" pitchFamily="34" charset="0"/>
              <a:buChar char="•"/>
              <a:defRPr/>
            </a:pPr>
            <a:r>
              <a:rPr lang="nb-NO" sz="1100" dirty="0" smtClean="0">
                <a:solidFill>
                  <a:schemeClr val="tx1">
                    <a:tint val="75000"/>
                  </a:schemeClr>
                </a:solidFill>
              </a:rPr>
              <a:t>I tillegg har vi skilt ut de som har </a:t>
            </a:r>
            <a:r>
              <a:rPr lang="nb-NO" sz="1100" i="1" dirty="0" smtClean="0">
                <a:solidFill>
                  <a:schemeClr val="tx1">
                    <a:tint val="75000"/>
                  </a:schemeClr>
                </a:solidFill>
              </a:rPr>
              <a:t>mange</a:t>
            </a:r>
            <a:r>
              <a:rPr lang="nb-NO" sz="1100" dirty="0" smtClean="0">
                <a:solidFill>
                  <a:schemeClr val="tx1">
                    <a:tint val="75000"/>
                  </a:schemeClr>
                </a:solidFill>
              </a:rPr>
              <a:t> symptomplager, dvs. plages en god del – eller svært mye av minst 13 av de 25 symptomene. Dette gir et  meget konservativt estimat.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p:cNvSpPr txBox="1"/>
          <p:nvPr/>
        </p:nvSpPr>
        <p:spPr>
          <a:xfrm>
            <a:off x="395536" y="44624"/>
            <a:ext cx="3826817" cy="400110"/>
          </a:xfrm>
          <a:prstGeom prst="rect">
            <a:avLst/>
          </a:prstGeom>
          <a:noFill/>
        </p:spPr>
        <p:txBody>
          <a:bodyPr wrap="none" rtlCol="0">
            <a:spAutoFit/>
          </a:bodyPr>
          <a:lstStyle/>
          <a:p>
            <a:r>
              <a:rPr lang="nb-NO" sz="2000" dirty="0" smtClean="0"/>
              <a:t>Vurdering av egen fysiske helse (%)</a:t>
            </a:r>
            <a:endParaRPr lang="nb-NO" sz="2000" dirty="0"/>
          </a:p>
        </p:txBody>
      </p:sp>
      <p:sp>
        <p:nvSpPr>
          <p:cNvPr id="4" name="Plassholder for lysbildenummer 3"/>
          <p:cNvSpPr>
            <a:spLocks noGrp="1"/>
          </p:cNvSpPr>
          <p:nvPr>
            <p:ph type="sldNum" sz="quarter" idx="4"/>
          </p:nvPr>
        </p:nvSpPr>
        <p:spPr/>
        <p:txBody>
          <a:bodyPr/>
          <a:lstStyle/>
          <a:p>
            <a:fld id="{AFE8F94D-F3D7-4644-A710-F5E14A17E550}" type="slidenum">
              <a:rPr lang="nb-NO" smtClean="0"/>
              <a:pPr/>
              <a:t>27</a:t>
            </a:fld>
            <a:endParaRPr lang="nb-NO" dirty="0"/>
          </a:p>
        </p:txBody>
      </p:sp>
      <p:graphicFrame>
        <p:nvGraphicFramePr>
          <p:cNvPr id="8" name="Diagram 7"/>
          <p:cNvGraphicFramePr/>
          <p:nvPr>
            <p:extLst>
              <p:ext uri="{D42A27DB-BD31-4B8C-83A1-F6EECF244321}">
                <p14:modId xmlns:p14="http://schemas.microsoft.com/office/powerpoint/2010/main" val="1570516071"/>
              </p:ext>
            </p:extLst>
          </p:nvPr>
        </p:nvGraphicFramePr>
        <p:xfrm>
          <a:off x="323528" y="404664"/>
          <a:ext cx="8208912" cy="5616624"/>
        </p:xfrm>
        <a:graphic>
          <a:graphicData uri="http://schemas.openxmlformats.org/drawingml/2006/chart">
            <c:chart xmlns:c="http://schemas.openxmlformats.org/drawingml/2006/chart" xmlns:r="http://schemas.openxmlformats.org/officeDocument/2006/relationships" r:id="rId2"/>
          </a:graphicData>
        </a:graphic>
      </p:graphicFrame>
      <p:sp>
        <p:nvSpPr>
          <p:cNvPr id="2" name="Rektangel 1"/>
          <p:cNvSpPr/>
          <p:nvPr/>
        </p:nvSpPr>
        <p:spPr>
          <a:xfrm>
            <a:off x="1691680" y="6104329"/>
            <a:ext cx="5598368" cy="276999"/>
          </a:xfrm>
          <a:prstGeom prst="rect">
            <a:avLst/>
          </a:prstGeom>
        </p:spPr>
        <p:txBody>
          <a:bodyPr wrap="square">
            <a:spAutoFit/>
          </a:bodyPr>
          <a:lstStyle/>
          <a:p>
            <a:r>
              <a:rPr lang="nb-NO" sz="1200" i="1" dirty="0">
                <a:solidFill>
                  <a:schemeClr val="bg1">
                    <a:lumMod val="50000"/>
                  </a:schemeClr>
                </a:solidFill>
              </a:rPr>
              <a:t>Hvordan vurderer du din egen fysiske helse i sin alminnelighet? Vil du si at den er ...</a:t>
            </a:r>
          </a:p>
        </p:txBody>
      </p:sp>
    </p:spTree>
    <p:extLst>
      <p:ext uri="{BB962C8B-B14F-4D97-AF65-F5344CB8AC3E}">
        <p14:creationId xmlns:p14="http://schemas.microsoft.com/office/powerpoint/2010/main" val="40335497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4"/>
          </p:nvPr>
        </p:nvSpPr>
        <p:spPr/>
        <p:txBody>
          <a:bodyPr/>
          <a:lstStyle/>
          <a:p>
            <a:fld id="{AFE8F94D-F3D7-4644-A710-F5E14A17E550}" type="slidenum">
              <a:rPr lang="nb-NO" smtClean="0"/>
              <a:pPr/>
              <a:t>28</a:t>
            </a:fld>
            <a:endParaRPr lang="nb-NO" dirty="0"/>
          </a:p>
        </p:txBody>
      </p:sp>
      <p:graphicFrame>
        <p:nvGraphicFramePr>
          <p:cNvPr id="5" name="Tabell 4"/>
          <p:cNvGraphicFramePr>
            <a:graphicFrameLocks noGrp="1"/>
          </p:cNvGraphicFramePr>
          <p:nvPr>
            <p:extLst>
              <p:ext uri="{D42A27DB-BD31-4B8C-83A1-F6EECF244321}">
                <p14:modId xmlns:p14="http://schemas.microsoft.com/office/powerpoint/2010/main" val="2062981506"/>
              </p:ext>
            </p:extLst>
          </p:nvPr>
        </p:nvGraphicFramePr>
        <p:xfrm>
          <a:off x="1763688" y="1412776"/>
          <a:ext cx="5572111" cy="4525960"/>
        </p:xfrm>
        <a:graphic>
          <a:graphicData uri="http://schemas.openxmlformats.org/drawingml/2006/table">
            <a:tbl>
              <a:tblPr>
                <a:tableStyleId>{5C22544A-7EE6-4342-B048-85BDC9FD1C3A}</a:tableStyleId>
              </a:tblPr>
              <a:tblGrid>
                <a:gridCol w="916303"/>
                <a:gridCol w="517312"/>
                <a:gridCol w="517312"/>
                <a:gridCol w="517312"/>
                <a:gridCol w="517312"/>
                <a:gridCol w="517312"/>
                <a:gridCol w="517312"/>
                <a:gridCol w="517312"/>
                <a:gridCol w="517312"/>
                <a:gridCol w="517312"/>
              </a:tblGrid>
              <a:tr h="1205822">
                <a:tc>
                  <a:txBody>
                    <a:bodyPr/>
                    <a:lstStyle/>
                    <a:p>
                      <a:pPr algn="l" fontAlgn="b"/>
                      <a:r>
                        <a:rPr lang="en-US" sz="1000" u="none" strike="noStrike" dirty="0">
                          <a:effectLst/>
                        </a:rPr>
                        <a:t> </a:t>
                      </a:r>
                      <a:endParaRPr lang="en-US" sz="1000" b="0" i="0" u="none" strike="noStrike" dirty="0">
                        <a:solidFill>
                          <a:srgbClr val="000000"/>
                        </a:solidFill>
                        <a:effectLst/>
                        <a:latin typeface="Calibri"/>
                      </a:endParaRPr>
                    </a:p>
                  </a:txBody>
                  <a:tcPr marL="8259" marR="8259" marT="8259" marB="0" anchor="b"/>
                </a:tc>
                <a:tc>
                  <a:txBody>
                    <a:bodyPr/>
                    <a:lstStyle/>
                    <a:p>
                      <a:pPr algn="ctr" fontAlgn="ctr"/>
                      <a:r>
                        <a:rPr lang="en-US" sz="1000" u="none" strike="noStrike" dirty="0" err="1">
                          <a:effectLst/>
                        </a:rPr>
                        <a:t>Bevegelseshemming</a:t>
                      </a:r>
                      <a:endParaRPr lang="en-US" sz="1000" b="0" i="0" u="none" strike="noStrike" dirty="0">
                        <a:solidFill>
                          <a:srgbClr val="000000"/>
                        </a:solidFill>
                        <a:effectLst/>
                        <a:latin typeface="Calibri"/>
                      </a:endParaRPr>
                    </a:p>
                  </a:txBody>
                  <a:tcPr marL="8259" marR="8259" marT="8259" marB="0" vert="vert270" anchor="ctr"/>
                </a:tc>
                <a:tc>
                  <a:txBody>
                    <a:bodyPr/>
                    <a:lstStyle/>
                    <a:p>
                      <a:pPr algn="ctr" fontAlgn="ctr"/>
                      <a:r>
                        <a:rPr lang="en-US" sz="1000" u="none" strike="noStrike" dirty="0" err="1">
                          <a:effectLst/>
                        </a:rPr>
                        <a:t>Betydelig</a:t>
                      </a:r>
                      <a:r>
                        <a:rPr lang="en-US" sz="1000" u="none" strike="noStrike" dirty="0">
                          <a:effectLst/>
                        </a:rPr>
                        <a:t> </a:t>
                      </a:r>
                      <a:r>
                        <a:rPr lang="en-US" sz="1000" u="none" strike="noStrike" dirty="0" err="1">
                          <a:effectLst/>
                        </a:rPr>
                        <a:t>nedsatt</a:t>
                      </a:r>
                      <a:r>
                        <a:rPr lang="en-US" sz="1000" u="none" strike="noStrike" dirty="0">
                          <a:effectLst/>
                        </a:rPr>
                        <a:t> </a:t>
                      </a:r>
                      <a:r>
                        <a:rPr lang="en-US" sz="1000" u="none" strike="noStrike" dirty="0" err="1">
                          <a:effectLst/>
                        </a:rPr>
                        <a:t>syn</a:t>
                      </a:r>
                      <a:endParaRPr lang="en-US" sz="1000" b="0" i="0" u="none" strike="noStrike" dirty="0">
                        <a:solidFill>
                          <a:srgbClr val="000000"/>
                        </a:solidFill>
                        <a:effectLst/>
                        <a:latin typeface="Calibri"/>
                      </a:endParaRPr>
                    </a:p>
                  </a:txBody>
                  <a:tcPr marL="8259" marR="8259" marT="8259" marB="0" vert="vert270" anchor="ctr"/>
                </a:tc>
                <a:tc>
                  <a:txBody>
                    <a:bodyPr/>
                    <a:lstStyle/>
                    <a:p>
                      <a:pPr algn="ctr" fontAlgn="ctr"/>
                      <a:r>
                        <a:rPr lang="en-US" sz="1000" u="none" strike="noStrike" dirty="0" err="1">
                          <a:effectLst/>
                        </a:rPr>
                        <a:t>Betydelig</a:t>
                      </a:r>
                      <a:r>
                        <a:rPr lang="en-US" sz="1000" u="none" strike="noStrike" dirty="0">
                          <a:effectLst/>
                        </a:rPr>
                        <a:t> </a:t>
                      </a:r>
                      <a:r>
                        <a:rPr lang="en-US" sz="1000" u="none" strike="noStrike" dirty="0" err="1">
                          <a:effectLst/>
                        </a:rPr>
                        <a:t>nedsatt</a:t>
                      </a:r>
                      <a:r>
                        <a:rPr lang="en-US" sz="1000" u="none" strike="noStrike" dirty="0">
                          <a:effectLst/>
                        </a:rPr>
                        <a:t> </a:t>
                      </a:r>
                      <a:r>
                        <a:rPr lang="en-US" sz="1000" u="none" strike="noStrike" dirty="0" err="1">
                          <a:effectLst/>
                        </a:rPr>
                        <a:t>hørsel</a:t>
                      </a:r>
                      <a:endParaRPr lang="en-US" sz="1000" b="0" i="0" u="none" strike="noStrike" dirty="0">
                        <a:solidFill>
                          <a:srgbClr val="000000"/>
                        </a:solidFill>
                        <a:effectLst/>
                        <a:latin typeface="Calibri"/>
                      </a:endParaRPr>
                    </a:p>
                  </a:txBody>
                  <a:tcPr marL="8259" marR="8259" marT="8259" marB="0" vert="vert270" anchor="ctr"/>
                </a:tc>
                <a:tc>
                  <a:txBody>
                    <a:bodyPr/>
                    <a:lstStyle/>
                    <a:p>
                      <a:pPr algn="ctr" fontAlgn="ctr"/>
                      <a:r>
                        <a:rPr lang="en-US" sz="1000" u="none" strike="noStrike" dirty="0" err="1">
                          <a:effectLst/>
                        </a:rPr>
                        <a:t>Allergi</a:t>
                      </a:r>
                      <a:r>
                        <a:rPr lang="en-US" sz="1000" u="none" strike="noStrike" dirty="0">
                          <a:effectLst/>
                        </a:rPr>
                        <a:t>, </a:t>
                      </a:r>
                      <a:r>
                        <a:rPr lang="en-US" sz="1000" u="none" strike="noStrike" dirty="0" err="1">
                          <a:effectLst/>
                        </a:rPr>
                        <a:t>astma</a:t>
                      </a:r>
                      <a:r>
                        <a:rPr lang="en-US" sz="1000" u="none" strike="noStrike" dirty="0">
                          <a:effectLst/>
                        </a:rPr>
                        <a:t> </a:t>
                      </a:r>
                      <a:r>
                        <a:rPr lang="en-US" sz="1000" u="none" strike="noStrike" dirty="0" err="1">
                          <a:effectLst/>
                        </a:rPr>
                        <a:t>eller</a:t>
                      </a:r>
                      <a:r>
                        <a:rPr lang="en-US" sz="1000" u="none" strike="noStrike" dirty="0">
                          <a:effectLst/>
                        </a:rPr>
                        <a:t> </a:t>
                      </a:r>
                      <a:r>
                        <a:rPr lang="en-US" sz="1000" u="none" strike="noStrike" dirty="0" err="1">
                          <a:effectLst/>
                        </a:rPr>
                        <a:t>eksem</a:t>
                      </a:r>
                      <a:endParaRPr lang="en-US" sz="1000" b="0" i="0" u="none" strike="noStrike" dirty="0">
                        <a:solidFill>
                          <a:srgbClr val="000000"/>
                        </a:solidFill>
                        <a:effectLst/>
                        <a:latin typeface="Calibri"/>
                      </a:endParaRPr>
                    </a:p>
                  </a:txBody>
                  <a:tcPr marL="8259" marR="8259" marT="8259" marB="0" vert="vert270" anchor="ctr"/>
                </a:tc>
                <a:tc>
                  <a:txBody>
                    <a:bodyPr/>
                    <a:lstStyle/>
                    <a:p>
                      <a:pPr algn="ctr" fontAlgn="ctr"/>
                      <a:r>
                        <a:rPr lang="en-US" sz="1000" u="none" strike="noStrike" dirty="0" err="1">
                          <a:effectLst/>
                        </a:rPr>
                        <a:t>Muskel</a:t>
                      </a:r>
                      <a:r>
                        <a:rPr lang="en-US" sz="1000" u="none" strike="noStrike" dirty="0">
                          <a:effectLst/>
                        </a:rPr>
                        <a:t> </a:t>
                      </a:r>
                      <a:r>
                        <a:rPr lang="en-US" sz="1000" u="none" strike="noStrike" dirty="0" err="1">
                          <a:effectLst/>
                        </a:rPr>
                        <a:t>eller</a:t>
                      </a:r>
                      <a:r>
                        <a:rPr lang="en-US" sz="1000" u="none" strike="noStrike" dirty="0">
                          <a:effectLst/>
                        </a:rPr>
                        <a:t> </a:t>
                      </a:r>
                      <a:r>
                        <a:rPr lang="en-US" sz="1000" u="none" strike="noStrike" dirty="0" err="1">
                          <a:effectLst/>
                        </a:rPr>
                        <a:t>skjelettplager</a:t>
                      </a:r>
                      <a:endParaRPr lang="en-US" sz="1000" b="0" i="0" u="none" strike="noStrike" dirty="0">
                        <a:solidFill>
                          <a:srgbClr val="000000"/>
                        </a:solidFill>
                        <a:effectLst/>
                        <a:latin typeface="Calibri"/>
                      </a:endParaRPr>
                    </a:p>
                  </a:txBody>
                  <a:tcPr marL="8259" marR="8259" marT="8259" marB="0" vert="vert270" anchor="ctr"/>
                </a:tc>
                <a:tc>
                  <a:txBody>
                    <a:bodyPr/>
                    <a:lstStyle/>
                    <a:p>
                      <a:pPr algn="ctr" fontAlgn="ctr"/>
                      <a:r>
                        <a:rPr lang="en-US" sz="1000" u="none" strike="noStrike" dirty="0">
                          <a:effectLst/>
                        </a:rPr>
                        <a:t>Lese- </a:t>
                      </a:r>
                      <a:r>
                        <a:rPr lang="en-US" sz="1000" u="none" strike="noStrike" dirty="0" err="1">
                          <a:effectLst/>
                        </a:rPr>
                        <a:t>og</a:t>
                      </a:r>
                      <a:r>
                        <a:rPr lang="en-US" sz="1000" u="none" strike="noStrike" dirty="0">
                          <a:effectLst/>
                        </a:rPr>
                        <a:t> </a:t>
                      </a:r>
                      <a:r>
                        <a:rPr lang="en-US" sz="1000" u="none" strike="noStrike" dirty="0" err="1">
                          <a:effectLst/>
                        </a:rPr>
                        <a:t>skrivevansker</a:t>
                      </a:r>
                      <a:endParaRPr lang="en-US" sz="1000" b="0" i="0" u="none" strike="noStrike" dirty="0">
                        <a:solidFill>
                          <a:srgbClr val="000000"/>
                        </a:solidFill>
                        <a:effectLst/>
                        <a:latin typeface="Calibri"/>
                      </a:endParaRPr>
                    </a:p>
                  </a:txBody>
                  <a:tcPr marL="8259" marR="8259" marT="8259" marB="0" vert="vert270" anchor="ctr"/>
                </a:tc>
                <a:tc>
                  <a:txBody>
                    <a:bodyPr/>
                    <a:lstStyle/>
                    <a:p>
                      <a:pPr algn="ctr" fontAlgn="ctr"/>
                      <a:r>
                        <a:rPr lang="en-US" sz="1000" u="none" strike="noStrike" dirty="0" err="1">
                          <a:effectLst/>
                        </a:rPr>
                        <a:t>Kognitive</a:t>
                      </a:r>
                      <a:r>
                        <a:rPr lang="en-US" sz="1000" u="none" strike="noStrike" dirty="0">
                          <a:effectLst/>
                        </a:rPr>
                        <a:t> </a:t>
                      </a:r>
                      <a:r>
                        <a:rPr lang="en-US" sz="1000" u="none" strike="noStrike" dirty="0" err="1">
                          <a:effectLst/>
                        </a:rPr>
                        <a:t>lidelser</a:t>
                      </a:r>
                      <a:endParaRPr lang="en-US" sz="1000" b="0" i="0" u="none" strike="noStrike" dirty="0">
                        <a:solidFill>
                          <a:srgbClr val="000000"/>
                        </a:solidFill>
                        <a:effectLst/>
                        <a:latin typeface="Calibri"/>
                      </a:endParaRPr>
                    </a:p>
                  </a:txBody>
                  <a:tcPr marL="8259" marR="8259" marT="8259" marB="0" vert="vert270" anchor="ctr"/>
                </a:tc>
                <a:tc>
                  <a:txBody>
                    <a:bodyPr/>
                    <a:lstStyle/>
                    <a:p>
                      <a:pPr algn="ctr" fontAlgn="ctr"/>
                      <a:r>
                        <a:rPr lang="en-US" sz="1000" u="none" strike="noStrike" dirty="0" err="1">
                          <a:effectLst/>
                        </a:rPr>
                        <a:t>Annet</a:t>
                      </a:r>
                      <a:endParaRPr lang="en-US" sz="1000" b="0" i="0" u="none" strike="noStrike" dirty="0">
                        <a:solidFill>
                          <a:srgbClr val="000000"/>
                        </a:solidFill>
                        <a:effectLst/>
                        <a:latin typeface="Calibri"/>
                      </a:endParaRPr>
                    </a:p>
                  </a:txBody>
                  <a:tcPr marL="8259" marR="8259" marT="8259" marB="0" vert="vert270" anchor="ctr"/>
                </a:tc>
                <a:tc>
                  <a:txBody>
                    <a:bodyPr/>
                    <a:lstStyle/>
                    <a:p>
                      <a:pPr algn="ctr" fontAlgn="ctr"/>
                      <a:r>
                        <a:rPr lang="en-US" sz="1000" u="none" strike="noStrike" dirty="0" err="1">
                          <a:effectLst/>
                        </a:rPr>
                        <a:t>Nei</a:t>
                      </a:r>
                      <a:r>
                        <a:rPr lang="en-US" sz="1000" u="none" strike="noStrike" dirty="0">
                          <a:effectLst/>
                        </a:rPr>
                        <a:t>, </a:t>
                      </a:r>
                      <a:r>
                        <a:rPr lang="en-US" sz="1000" u="none" strike="noStrike" dirty="0" err="1">
                          <a:effectLst/>
                        </a:rPr>
                        <a:t>har</a:t>
                      </a:r>
                      <a:r>
                        <a:rPr lang="en-US" sz="1000" u="none" strike="noStrike" dirty="0">
                          <a:effectLst/>
                        </a:rPr>
                        <a:t> IKKE</a:t>
                      </a:r>
                      <a:endParaRPr lang="en-US" sz="1000" b="0" i="0" u="none" strike="noStrike" dirty="0">
                        <a:solidFill>
                          <a:srgbClr val="000000"/>
                        </a:solidFill>
                        <a:effectLst/>
                        <a:latin typeface="Calibri"/>
                      </a:endParaRPr>
                    </a:p>
                  </a:txBody>
                  <a:tcPr marL="8259" marR="8259" marT="8259" marB="0" vert="vert270" anchor="ctr"/>
                </a:tc>
              </a:tr>
              <a:tr h="165181">
                <a:tc>
                  <a:txBody>
                    <a:bodyPr/>
                    <a:lstStyle/>
                    <a:p>
                      <a:pPr algn="l" fontAlgn="b"/>
                      <a:r>
                        <a:rPr lang="en-US" sz="1000" u="none" strike="noStrike">
                          <a:effectLst/>
                        </a:rPr>
                        <a:t>Total</a:t>
                      </a:r>
                      <a:endParaRPr lang="en-US" sz="1000" b="0" i="0" u="none" strike="noStrike">
                        <a:solidFill>
                          <a:srgbClr val="000000"/>
                        </a:solidFill>
                        <a:effectLst/>
                        <a:latin typeface="Calibri"/>
                      </a:endParaRPr>
                    </a:p>
                  </a:txBody>
                  <a:tcPr marL="8259" marR="8259" marT="8259" marB="0" anchor="b"/>
                </a:tc>
                <a:tc>
                  <a:txBody>
                    <a:bodyPr/>
                    <a:lstStyle/>
                    <a:p>
                      <a:pPr algn="ctr" fontAlgn="ctr"/>
                      <a:r>
                        <a:rPr lang="en-US" sz="1000" u="none" strike="noStrike">
                          <a:effectLst/>
                        </a:rPr>
                        <a:t>1.0</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4.6</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dirty="0">
                          <a:effectLst/>
                        </a:rPr>
                        <a:t>0.9</a:t>
                      </a:r>
                      <a:endParaRPr lang="en-US" sz="1000" b="0" i="0" u="none" strike="noStrike" dirty="0">
                        <a:solidFill>
                          <a:srgbClr val="000000"/>
                        </a:solidFill>
                        <a:effectLst/>
                        <a:latin typeface="Calibri"/>
                      </a:endParaRPr>
                    </a:p>
                  </a:txBody>
                  <a:tcPr marL="8259" marR="8259" marT="8259" marB="0" anchor="ctr"/>
                </a:tc>
                <a:tc>
                  <a:txBody>
                    <a:bodyPr/>
                    <a:lstStyle/>
                    <a:p>
                      <a:pPr algn="ctr" fontAlgn="ctr"/>
                      <a:r>
                        <a:rPr lang="en-US" sz="1000" u="none" strike="noStrike">
                          <a:effectLst/>
                        </a:rPr>
                        <a:t>19</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9.0</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3.2</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1.8</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11</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61</a:t>
                      </a:r>
                      <a:endParaRPr lang="en-US" sz="1000" b="0" i="0" u="none" strike="noStrike">
                        <a:solidFill>
                          <a:srgbClr val="000000"/>
                        </a:solidFill>
                        <a:effectLst/>
                        <a:latin typeface="Calibri"/>
                      </a:endParaRPr>
                    </a:p>
                  </a:txBody>
                  <a:tcPr marL="8259" marR="8259" marT="8259" marB="0" anchor="ctr"/>
                </a:tc>
              </a:tr>
              <a:tr h="165181">
                <a:tc>
                  <a:txBody>
                    <a:bodyPr/>
                    <a:lstStyle/>
                    <a:p>
                      <a:pPr algn="l" fontAlgn="b"/>
                      <a:r>
                        <a:rPr lang="en-US" sz="1000" u="none" strike="noStrike">
                          <a:effectLst/>
                        </a:rPr>
                        <a:t>SiO</a:t>
                      </a:r>
                      <a:endParaRPr lang="en-US" sz="1000" b="0" i="0" u="none" strike="noStrike">
                        <a:solidFill>
                          <a:srgbClr val="000000"/>
                        </a:solidFill>
                        <a:effectLst/>
                        <a:latin typeface="Calibri"/>
                      </a:endParaRPr>
                    </a:p>
                  </a:txBody>
                  <a:tcPr marL="8259" marR="8259" marT="8259" marB="0" anchor="b"/>
                </a:tc>
                <a:tc>
                  <a:txBody>
                    <a:bodyPr/>
                    <a:lstStyle/>
                    <a:p>
                      <a:pPr algn="ctr" fontAlgn="ctr"/>
                      <a:r>
                        <a:rPr lang="en-US" sz="1000" u="none" strike="noStrike">
                          <a:effectLst/>
                        </a:rPr>
                        <a:t>1.1</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4.2</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1.0</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19</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8.9</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3.1</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2.0</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11</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61</a:t>
                      </a:r>
                      <a:endParaRPr lang="en-US" sz="1000" b="0" i="0" u="none" strike="noStrike">
                        <a:solidFill>
                          <a:srgbClr val="000000"/>
                        </a:solidFill>
                        <a:effectLst/>
                        <a:latin typeface="Calibri"/>
                      </a:endParaRPr>
                    </a:p>
                  </a:txBody>
                  <a:tcPr marL="8259" marR="8259" marT="8259" marB="0" anchor="ctr"/>
                </a:tc>
              </a:tr>
              <a:tr h="165181">
                <a:tc>
                  <a:txBody>
                    <a:bodyPr/>
                    <a:lstStyle/>
                    <a:p>
                      <a:pPr algn="l" fontAlgn="b"/>
                      <a:r>
                        <a:rPr lang="en-US" sz="1000" u="none" strike="noStrike">
                          <a:effectLst/>
                        </a:rPr>
                        <a:t>SiB</a:t>
                      </a:r>
                      <a:endParaRPr lang="en-US" sz="1000" b="0" i="0" u="none" strike="noStrike">
                        <a:solidFill>
                          <a:srgbClr val="000000"/>
                        </a:solidFill>
                        <a:effectLst/>
                        <a:latin typeface="Calibri"/>
                      </a:endParaRPr>
                    </a:p>
                  </a:txBody>
                  <a:tcPr marL="8259" marR="8259" marT="8259" marB="0" anchor="b"/>
                </a:tc>
                <a:tc>
                  <a:txBody>
                    <a:bodyPr/>
                    <a:lstStyle/>
                    <a:p>
                      <a:pPr algn="ctr" fontAlgn="ctr"/>
                      <a:r>
                        <a:rPr lang="en-US" sz="1000" u="none" strike="noStrike">
                          <a:effectLst/>
                        </a:rPr>
                        <a:t>0.9</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5.3</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0.9</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20</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8.5</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3.3</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1.5</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11</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60</a:t>
                      </a:r>
                      <a:endParaRPr lang="en-US" sz="1000" b="0" i="0" u="none" strike="noStrike">
                        <a:solidFill>
                          <a:srgbClr val="000000"/>
                        </a:solidFill>
                        <a:effectLst/>
                        <a:latin typeface="Calibri"/>
                      </a:endParaRPr>
                    </a:p>
                  </a:txBody>
                  <a:tcPr marL="8259" marR="8259" marT="8259" marB="0" anchor="ctr"/>
                </a:tc>
              </a:tr>
              <a:tr h="165181">
                <a:tc>
                  <a:txBody>
                    <a:bodyPr/>
                    <a:lstStyle/>
                    <a:p>
                      <a:pPr algn="l" fontAlgn="b"/>
                      <a:r>
                        <a:rPr lang="en-US" sz="1000" u="none" strike="noStrike">
                          <a:effectLst/>
                        </a:rPr>
                        <a:t>SiT</a:t>
                      </a:r>
                      <a:endParaRPr lang="en-US" sz="1000" b="0" i="0" u="none" strike="noStrike">
                        <a:solidFill>
                          <a:srgbClr val="000000"/>
                        </a:solidFill>
                        <a:effectLst/>
                        <a:latin typeface="Calibri"/>
                      </a:endParaRPr>
                    </a:p>
                  </a:txBody>
                  <a:tcPr marL="8259" marR="8259" marT="8259" marB="0" anchor="b"/>
                </a:tc>
                <a:tc>
                  <a:txBody>
                    <a:bodyPr/>
                    <a:lstStyle/>
                    <a:p>
                      <a:pPr algn="ctr" fontAlgn="ctr"/>
                      <a:r>
                        <a:rPr lang="en-US" sz="1000" u="none" strike="noStrike">
                          <a:effectLst/>
                        </a:rPr>
                        <a:t>0.6</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4.2</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0.3</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19</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8.8</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2.1</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1.2</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10</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63</a:t>
                      </a:r>
                      <a:endParaRPr lang="en-US" sz="1000" b="0" i="0" u="none" strike="noStrike">
                        <a:solidFill>
                          <a:srgbClr val="000000"/>
                        </a:solidFill>
                        <a:effectLst/>
                        <a:latin typeface="Calibri"/>
                      </a:endParaRPr>
                    </a:p>
                  </a:txBody>
                  <a:tcPr marL="8259" marR="8259" marT="8259" marB="0" anchor="ctr"/>
                </a:tc>
              </a:tr>
              <a:tr h="165181">
                <a:tc>
                  <a:txBody>
                    <a:bodyPr/>
                    <a:lstStyle/>
                    <a:p>
                      <a:pPr algn="l" fontAlgn="b"/>
                      <a:r>
                        <a:rPr lang="en-US" sz="1000" u="none" strike="noStrike">
                          <a:effectLst/>
                        </a:rPr>
                        <a:t>samskipnaden</a:t>
                      </a:r>
                      <a:endParaRPr lang="en-US" sz="1000" b="0" i="0" u="none" strike="noStrike">
                        <a:solidFill>
                          <a:srgbClr val="000000"/>
                        </a:solidFill>
                        <a:effectLst/>
                        <a:latin typeface="Calibri"/>
                      </a:endParaRPr>
                    </a:p>
                  </a:txBody>
                  <a:tcPr marL="8259" marR="8259" marT="8259" marB="0" anchor="b"/>
                </a:tc>
                <a:tc>
                  <a:txBody>
                    <a:bodyPr/>
                    <a:lstStyle/>
                    <a:p>
                      <a:pPr algn="ctr" fontAlgn="ctr"/>
                      <a:r>
                        <a:rPr lang="en-US" sz="1000" u="none" strike="noStrike">
                          <a:effectLst/>
                        </a:rPr>
                        <a:t>1.1</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5.0</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1.0</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19</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9.4</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2.6</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2.4</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13</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59</a:t>
                      </a:r>
                      <a:endParaRPr lang="en-US" sz="1000" b="0" i="0" u="none" strike="noStrike">
                        <a:solidFill>
                          <a:srgbClr val="000000"/>
                        </a:solidFill>
                        <a:effectLst/>
                        <a:latin typeface="Calibri"/>
                      </a:endParaRPr>
                    </a:p>
                  </a:txBody>
                  <a:tcPr marL="8259" marR="8259" marT="8259" marB="0" anchor="ctr"/>
                </a:tc>
              </a:tr>
              <a:tr h="165181">
                <a:tc>
                  <a:txBody>
                    <a:bodyPr/>
                    <a:lstStyle/>
                    <a:p>
                      <a:pPr algn="l" fontAlgn="b"/>
                      <a:r>
                        <a:rPr lang="en-US" sz="1000" u="none" strike="noStrike">
                          <a:effectLst/>
                        </a:rPr>
                        <a:t>SiÅs</a:t>
                      </a:r>
                      <a:endParaRPr lang="en-US" sz="1000" b="0" i="0" u="none" strike="noStrike">
                        <a:solidFill>
                          <a:srgbClr val="000000"/>
                        </a:solidFill>
                        <a:effectLst/>
                        <a:latin typeface="Calibri"/>
                      </a:endParaRPr>
                    </a:p>
                  </a:txBody>
                  <a:tcPr marL="8259" marR="8259" marT="8259" marB="0" anchor="b"/>
                </a:tc>
                <a:tc>
                  <a:txBody>
                    <a:bodyPr/>
                    <a:lstStyle/>
                    <a:p>
                      <a:pPr algn="ctr" fontAlgn="ctr"/>
                      <a:r>
                        <a:rPr lang="en-US" sz="1000" u="none" strike="noStrike">
                          <a:effectLst/>
                        </a:rPr>
                        <a:t>0.9</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4.2</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1.1</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20</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7.5</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4.1</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1.6</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10</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60</a:t>
                      </a:r>
                      <a:endParaRPr lang="en-US" sz="1000" b="0" i="0" u="none" strike="noStrike">
                        <a:solidFill>
                          <a:srgbClr val="000000"/>
                        </a:solidFill>
                        <a:effectLst/>
                        <a:latin typeface="Calibri"/>
                      </a:endParaRPr>
                    </a:p>
                  </a:txBody>
                  <a:tcPr marL="8259" marR="8259" marT="8259" marB="0" anchor="ctr"/>
                </a:tc>
              </a:tr>
              <a:tr h="165181">
                <a:tc>
                  <a:txBody>
                    <a:bodyPr/>
                    <a:lstStyle/>
                    <a:p>
                      <a:pPr algn="l" fontAlgn="b"/>
                      <a:r>
                        <a:rPr lang="en-US" sz="1000" u="none" strike="noStrike">
                          <a:effectLst/>
                        </a:rPr>
                        <a:t>SiNoT</a:t>
                      </a:r>
                      <a:endParaRPr lang="en-US" sz="1000" b="0" i="0" u="none" strike="noStrike">
                        <a:solidFill>
                          <a:srgbClr val="000000"/>
                        </a:solidFill>
                        <a:effectLst/>
                        <a:latin typeface="Calibri"/>
                      </a:endParaRPr>
                    </a:p>
                  </a:txBody>
                  <a:tcPr marL="8259" marR="8259" marT="8259" marB="0" anchor="b"/>
                </a:tc>
                <a:tc>
                  <a:txBody>
                    <a:bodyPr/>
                    <a:lstStyle/>
                    <a:p>
                      <a:pPr algn="ctr" fontAlgn="ctr"/>
                      <a:r>
                        <a:rPr lang="en-US" sz="1000" u="none" strike="noStrike">
                          <a:effectLst/>
                        </a:rPr>
                        <a:t>1.4</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4.7</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1.6</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18</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12.2</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5.3</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2.5</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12</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56</a:t>
                      </a:r>
                      <a:endParaRPr lang="en-US" sz="1000" b="0" i="0" u="none" strike="noStrike">
                        <a:solidFill>
                          <a:srgbClr val="000000"/>
                        </a:solidFill>
                        <a:effectLst/>
                        <a:latin typeface="Calibri"/>
                      </a:endParaRPr>
                    </a:p>
                  </a:txBody>
                  <a:tcPr marL="8259" marR="8259" marT="8259" marB="0" anchor="ctr"/>
                </a:tc>
              </a:tr>
              <a:tr h="165181">
                <a:tc>
                  <a:txBody>
                    <a:bodyPr/>
                    <a:lstStyle/>
                    <a:p>
                      <a:pPr algn="l" fontAlgn="b"/>
                      <a:r>
                        <a:rPr lang="en-US" sz="1000" u="none" strike="noStrike">
                          <a:effectLst/>
                        </a:rPr>
                        <a:t>SISOF</a:t>
                      </a:r>
                      <a:endParaRPr lang="en-US" sz="1000" b="0" i="0" u="none" strike="noStrike">
                        <a:solidFill>
                          <a:srgbClr val="000000"/>
                        </a:solidFill>
                        <a:effectLst/>
                        <a:latin typeface="Calibri"/>
                      </a:endParaRPr>
                    </a:p>
                  </a:txBody>
                  <a:tcPr marL="8259" marR="8259" marT="8259" marB="0" anchor="b"/>
                </a:tc>
                <a:tc>
                  <a:txBody>
                    <a:bodyPr/>
                    <a:lstStyle/>
                    <a:p>
                      <a:pPr algn="ctr" fontAlgn="ctr"/>
                      <a:r>
                        <a:rPr lang="en-US" sz="1000" u="none" strike="noStrike">
                          <a:effectLst/>
                        </a:rPr>
                        <a:t>0.9</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4.6</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1.3</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20</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9.1</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8.2</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1.4</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12</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55</a:t>
                      </a:r>
                      <a:endParaRPr lang="en-US" sz="1000" b="0" i="0" u="none" strike="noStrike">
                        <a:solidFill>
                          <a:srgbClr val="000000"/>
                        </a:solidFill>
                        <a:effectLst/>
                        <a:latin typeface="Calibri"/>
                      </a:endParaRPr>
                    </a:p>
                  </a:txBody>
                  <a:tcPr marL="8259" marR="8259" marT="8259" marB="0" anchor="ctr"/>
                </a:tc>
              </a:tr>
              <a:tr h="165181">
                <a:tc>
                  <a:txBody>
                    <a:bodyPr/>
                    <a:lstStyle/>
                    <a:p>
                      <a:pPr algn="l" fontAlgn="b"/>
                      <a:r>
                        <a:rPr lang="en-US" sz="1000" u="none" strike="noStrike">
                          <a:effectLst/>
                        </a:rPr>
                        <a:t>SiH</a:t>
                      </a:r>
                      <a:endParaRPr lang="en-US" sz="1000" b="0" i="0" u="none" strike="noStrike">
                        <a:solidFill>
                          <a:srgbClr val="000000"/>
                        </a:solidFill>
                        <a:effectLst/>
                        <a:latin typeface="Calibri"/>
                      </a:endParaRPr>
                    </a:p>
                  </a:txBody>
                  <a:tcPr marL="8259" marR="8259" marT="8259" marB="0" anchor="b"/>
                </a:tc>
                <a:tc>
                  <a:txBody>
                    <a:bodyPr/>
                    <a:lstStyle/>
                    <a:p>
                      <a:pPr algn="ctr" fontAlgn="ctr"/>
                      <a:r>
                        <a:rPr lang="en-US" sz="1000" u="none" strike="noStrike">
                          <a:effectLst/>
                        </a:rPr>
                        <a:t>1.3</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5.6</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1.3</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20</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9.3</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4.8</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3.6</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11</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57</a:t>
                      </a:r>
                      <a:endParaRPr lang="en-US" sz="1000" b="0" i="0" u="none" strike="noStrike">
                        <a:solidFill>
                          <a:srgbClr val="000000"/>
                        </a:solidFill>
                        <a:effectLst/>
                        <a:latin typeface="Calibri"/>
                      </a:endParaRPr>
                    </a:p>
                  </a:txBody>
                  <a:tcPr marL="8259" marR="8259" marT="8259" marB="0" anchor="ctr"/>
                </a:tc>
              </a:tr>
              <a:tr h="165181">
                <a:tc>
                  <a:txBody>
                    <a:bodyPr/>
                    <a:lstStyle/>
                    <a:p>
                      <a:pPr algn="l" fontAlgn="b"/>
                      <a:r>
                        <a:rPr lang="en-US" sz="1000" u="none" strike="noStrike">
                          <a:effectLst/>
                        </a:rPr>
                        <a:t>SSH</a:t>
                      </a:r>
                      <a:endParaRPr lang="en-US" sz="1000" b="0" i="0" u="none" strike="noStrike">
                        <a:solidFill>
                          <a:srgbClr val="000000"/>
                        </a:solidFill>
                        <a:effectLst/>
                        <a:latin typeface="Calibri"/>
                      </a:endParaRPr>
                    </a:p>
                  </a:txBody>
                  <a:tcPr marL="8259" marR="8259" marT="8259" marB="0" anchor="b"/>
                </a:tc>
                <a:tc>
                  <a:txBody>
                    <a:bodyPr/>
                    <a:lstStyle/>
                    <a:p>
                      <a:pPr algn="ctr" fontAlgn="ctr"/>
                      <a:r>
                        <a:rPr lang="en-US" sz="1000" u="none" strike="noStrike">
                          <a:effectLst/>
                        </a:rPr>
                        <a:t>1.4</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5.4</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0.5</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19</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9.4</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5.4</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1.3</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12</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59</a:t>
                      </a:r>
                      <a:endParaRPr lang="en-US" sz="1000" b="0" i="0" u="none" strike="noStrike">
                        <a:solidFill>
                          <a:srgbClr val="000000"/>
                        </a:solidFill>
                        <a:effectLst/>
                        <a:latin typeface="Calibri"/>
                      </a:endParaRPr>
                    </a:p>
                  </a:txBody>
                  <a:tcPr marL="8259" marR="8259" marT="8259" marB="0" anchor="ctr"/>
                </a:tc>
              </a:tr>
              <a:tr h="173440">
                <a:tc>
                  <a:txBody>
                    <a:bodyPr/>
                    <a:lstStyle/>
                    <a:p>
                      <a:pPr algn="l" fontAlgn="b"/>
                      <a:r>
                        <a:rPr lang="en-US" sz="1000" u="none" strike="noStrike">
                          <a:effectLst/>
                        </a:rPr>
                        <a:t>SiHa</a:t>
                      </a:r>
                      <a:endParaRPr lang="en-US" sz="1000" b="0" i="0" u="none" strike="noStrike">
                        <a:solidFill>
                          <a:srgbClr val="000000"/>
                        </a:solidFill>
                        <a:effectLst/>
                        <a:latin typeface="Calibri"/>
                      </a:endParaRPr>
                    </a:p>
                  </a:txBody>
                  <a:tcPr marL="8259" marR="8259" marT="8259" marB="0" anchor="b"/>
                </a:tc>
                <a:tc>
                  <a:txBody>
                    <a:bodyPr/>
                    <a:lstStyle/>
                    <a:p>
                      <a:pPr algn="ctr" fontAlgn="ctr"/>
                      <a:r>
                        <a:rPr lang="en-US" sz="1000" u="none" strike="noStrike">
                          <a:effectLst/>
                        </a:rPr>
                        <a:t>1.3</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3.0</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0.8</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22</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16.3</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6.7</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0.8</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19</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51</a:t>
                      </a:r>
                      <a:endParaRPr lang="en-US" sz="1000" b="0" i="0" u="none" strike="noStrike">
                        <a:solidFill>
                          <a:srgbClr val="000000"/>
                        </a:solidFill>
                        <a:effectLst/>
                        <a:latin typeface="Calibri"/>
                      </a:endParaRPr>
                    </a:p>
                  </a:txBody>
                  <a:tcPr marL="8259" marR="8259" marT="8259" marB="0" anchor="ctr"/>
                </a:tc>
              </a:tr>
              <a:tr h="165181">
                <a:tc>
                  <a:txBody>
                    <a:bodyPr/>
                    <a:lstStyle/>
                    <a:p>
                      <a:pPr algn="l" fontAlgn="b"/>
                      <a:r>
                        <a:rPr lang="en-US" sz="1000" u="none" strike="noStrike">
                          <a:effectLst/>
                        </a:rPr>
                        <a:t>UiO</a:t>
                      </a:r>
                      <a:endParaRPr lang="en-US" sz="1000" b="0" i="0" u="none" strike="noStrike">
                        <a:solidFill>
                          <a:srgbClr val="000000"/>
                        </a:solidFill>
                        <a:effectLst/>
                        <a:latin typeface="Calibri"/>
                      </a:endParaRPr>
                    </a:p>
                  </a:txBody>
                  <a:tcPr marL="8259" marR="8259" marT="8259" marB="0" anchor="b"/>
                </a:tc>
                <a:tc>
                  <a:txBody>
                    <a:bodyPr/>
                    <a:lstStyle/>
                    <a:p>
                      <a:pPr algn="ctr" fontAlgn="ctr"/>
                      <a:r>
                        <a:rPr lang="en-US" sz="1000" u="none" strike="noStrike">
                          <a:effectLst/>
                        </a:rPr>
                        <a:t>1.3</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4.0</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0.9</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20</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9.2</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2.5</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2.0</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12</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60</a:t>
                      </a:r>
                      <a:endParaRPr lang="en-US" sz="1000" b="0" i="0" u="none" strike="noStrike">
                        <a:solidFill>
                          <a:srgbClr val="000000"/>
                        </a:solidFill>
                        <a:effectLst/>
                        <a:latin typeface="Calibri"/>
                      </a:endParaRPr>
                    </a:p>
                  </a:txBody>
                  <a:tcPr marL="8259" marR="8259" marT="8259" marB="0" anchor="ctr"/>
                </a:tc>
              </a:tr>
              <a:tr h="165181">
                <a:tc>
                  <a:txBody>
                    <a:bodyPr/>
                    <a:lstStyle/>
                    <a:p>
                      <a:pPr algn="l" fontAlgn="b"/>
                      <a:r>
                        <a:rPr lang="en-US" sz="1000" u="none" strike="noStrike">
                          <a:effectLst/>
                        </a:rPr>
                        <a:t>HiOA</a:t>
                      </a:r>
                      <a:endParaRPr lang="en-US" sz="1000" b="0" i="0" u="none" strike="noStrike">
                        <a:solidFill>
                          <a:srgbClr val="000000"/>
                        </a:solidFill>
                        <a:effectLst/>
                        <a:latin typeface="Calibri"/>
                      </a:endParaRPr>
                    </a:p>
                  </a:txBody>
                  <a:tcPr marL="8259" marR="8259" marT="8259" marB="0" anchor="b"/>
                </a:tc>
                <a:tc>
                  <a:txBody>
                    <a:bodyPr/>
                    <a:lstStyle/>
                    <a:p>
                      <a:pPr algn="ctr" fontAlgn="ctr"/>
                      <a:r>
                        <a:rPr lang="en-US" sz="1000" u="none" strike="noStrike">
                          <a:effectLst/>
                        </a:rPr>
                        <a:t>0.9</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4.3</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0.6</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19</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10.2</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3.9</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1.9</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12</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59</a:t>
                      </a:r>
                      <a:endParaRPr lang="en-US" sz="1000" b="0" i="0" u="none" strike="noStrike">
                        <a:solidFill>
                          <a:srgbClr val="000000"/>
                        </a:solidFill>
                        <a:effectLst/>
                        <a:latin typeface="Calibri"/>
                      </a:endParaRPr>
                    </a:p>
                  </a:txBody>
                  <a:tcPr marL="8259" marR="8259" marT="8259" marB="0" anchor="ctr"/>
                </a:tc>
              </a:tr>
              <a:tr h="165181">
                <a:tc>
                  <a:txBody>
                    <a:bodyPr/>
                    <a:lstStyle/>
                    <a:p>
                      <a:pPr algn="l" fontAlgn="b"/>
                      <a:r>
                        <a:rPr lang="en-US" sz="1000" u="none" strike="noStrike">
                          <a:effectLst/>
                        </a:rPr>
                        <a:t>Rest SiO</a:t>
                      </a:r>
                      <a:endParaRPr lang="en-US" sz="1000" b="0" i="0" u="none" strike="noStrike">
                        <a:solidFill>
                          <a:srgbClr val="000000"/>
                        </a:solidFill>
                        <a:effectLst/>
                        <a:latin typeface="Calibri"/>
                      </a:endParaRPr>
                    </a:p>
                  </a:txBody>
                  <a:tcPr marL="8259" marR="8259" marT="8259" marB="0" anchor="b"/>
                </a:tc>
                <a:tc>
                  <a:txBody>
                    <a:bodyPr/>
                    <a:lstStyle/>
                    <a:p>
                      <a:pPr algn="ctr" fontAlgn="ctr"/>
                      <a:r>
                        <a:rPr lang="en-US" sz="1000" u="none" strike="noStrike">
                          <a:effectLst/>
                        </a:rPr>
                        <a:t>1.0</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4.7</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1.5</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18</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7.0</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3.4</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2.1</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9</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64</a:t>
                      </a:r>
                      <a:endParaRPr lang="en-US" sz="1000" b="0" i="0" u="none" strike="noStrike">
                        <a:solidFill>
                          <a:srgbClr val="000000"/>
                        </a:solidFill>
                        <a:effectLst/>
                        <a:latin typeface="Calibri"/>
                      </a:endParaRPr>
                    </a:p>
                  </a:txBody>
                  <a:tcPr marL="8259" marR="8259" marT="8259" marB="0" anchor="ctr"/>
                </a:tc>
              </a:tr>
              <a:tr h="165181">
                <a:tc>
                  <a:txBody>
                    <a:bodyPr/>
                    <a:lstStyle/>
                    <a:p>
                      <a:pPr algn="l" fontAlgn="b"/>
                      <a:r>
                        <a:rPr lang="en-US" sz="1000" u="none" strike="noStrike">
                          <a:effectLst/>
                        </a:rPr>
                        <a:t>UiB</a:t>
                      </a:r>
                      <a:endParaRPr lang="en-US" sz="1000" b="0" i="0" u="none" strike="noStrike">
                        <a:solidFill>
                          <a:srgbClr val="000000"/>
                        </a:solidFill>
                        <a:effectLst/>
                        <a:latin typeface="Calibri"/>
                      </a:endParaRPr>
                    </a:p>
                  </a:txBody>
                  <a:tcPr marL="8259" marR="8259" marT="8259" marB="0" anchor="b"/>
                </a:tc>
                <a:tc>
                  <a:txBody>
                    <a:bodyPr/>
                    <a:lstStyle/>
                    <a:p>
                      <a:pPr algn="ctr" fontAlgn="ctr"/>
                      <a:r>
                        <a:rPr lang="en-US" sz="1000" u="none" strike="noStrike">
                          <a:effectLst/>
                        </a:rPr>
                        <a:t>0.7</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5.8</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0.9</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20</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8.7</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2.9</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1.3</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11</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60</a:t>
                      </a:r>
                      <a:endParaRPr lang="en-US" sz="1000" b="0" i="0" u="none" strike="noStrike">
                        <a:solidFill>
                          <a:srgbClr val="000000"/>
                        </a:solidFill>
                        <a:effectLst/>
                        <a:latin typeface="Calibri"/>
                      </a:endParaRPr>
                    </a:p>
                  </a:txBody>
                  <a:tcPr marL="8259" marR="8259" marT="8259" marB="0" anchor="ctr"/>
                </a:tc>
              </a:tr>
              <a:tr h="165181">
                <a:tc>
                  <a:txBody>
                    <a:bodyPr/>
                    <a:lstStyle/>
                    <a:p>
                      <a:pPr algn="l" fontAlgn="b"/>
                      <a:r>
                        <a:rPr lang="en-US" sz="1000" u="none" strike="noStrike">
                          <a:effectLst/>
                        </a:rPr>
                        <a:t>HiB</a:t>
                      </a:r>
                      <a:endParaRPr lang="en-US" sz="1000" b="0" i="0" u="none" strike="noStrike">
                        <a:solidFill>
                          <a:srgbClr val="000000"/>
                        </a:solidFill>
                        <a:effectLst/>
                        <a:latin typeface="Calibri"/>
                      </a:endParaRPr>
                    </a:p>
                  </a:txBody>
                  <a:tcPr marL="8259" marR="8259" marT="8259" marB="0" anchor="b"/>
                </a:tc>
                <a:tc>
                  <a:txBody>
                    <a:bodyPr/>
                    <a:lstStyle/>
                    <a:p>
                      <a:pPr algn="ctr" fontAlgn="ctr"/>
                      <a:r>
                        <a:rPr lang="en-US" sz="1000" u="none" strike="noStrike">
                          <a:effectLst/>
                        </a:rPr>
                        <a:t>1.3</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4.6</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0.9</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20</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8.7</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3.7</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1.9</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12</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61</a:t>
                      </a:r>
                      <a:endParaRPr lang="en-US" sz="1000" b="0" i="0" u="none" strike="noStrike">
                        <a:solidFill>
                          <a:srgbClr val="000000"/>
                        </a:solidFill>
                        <a:effectLst/>
                        <a:latin typeface="Calibri"/>
                      </a:endParaRPr>
                    </a:p>
                  </a:txBody>
                  <a:tcPr marL="8259" marR="8259" marT="8259" marB="0" anchor="ctr"/>
                </a:tc>
              </a:tr>
              <a:tr h="165181">
                <a:tc>
                  <a:txBody>
                    <a:bodyPr/>
                    <a:lstStyle/>
                    <a:p>
                      <a:pPr algn="l" fontAlgn="b"/>
                      <a:r>
                        <a:rPr lang="en-US" sz="1000" u="none" strike="noStrike">
                          <a:effectLst/>
                        </a:rPr>
                        <a:t>Rest SiB</a:t>
                      </a:r>
                      <a:endParaRPr lang="en-US" sz="1000" b="0" i="0" u="none" strike="noStrike">
                        <a:solidFill>
                          <a:srgbClr val="000000"/>
                        </a:solidFill>
                        <a:effectLst/>
                        <a:latin typeface="Calibri"/>
                      </a:endParaRPr>
                    </a:p>
                  </a:txBody>
                  <a:tcPr marL="8259" marR="8259" marT="8259" marB="0" anchor="b"/>
                </a:tc>
                <a:tc>
                  <a:txBody>
                    <a:bodyPr/>
                    <a:lstStyle/>
                    <a:p>
                      <a:pPr algn="ctr" fontAlgn="ctr"/>
                      <a:r>
                        <a:rPr lang="en-US" sz="1000" u="none" strike="noStrike">
                          <a:effectLst/>
                        </a:rPr>
                        <a:t>0.9</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4.7</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1.2</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20</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7.5</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4.1</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1.5</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10</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61</a:t>
                      </a:r>
                      <a:endParaRPr lang="en-US" sz="1000" b="0" i="0" u="none" strike="noStrike">
                        <a:solidFill>
                          <a:srgbClr val="000000"/>
                        </a:solidFill>
                        <a:effectLst/>
                        <a:latin typeface="Calibri"/>
                      </a:endParaRPr>
                    </a:p>
                  </a:txBody>
                  <a:tcPr marL="8259" marR="8259" marT="8259" marB="0" anchor="ctr"/>
                </a:tc>
              </a:tr>
              <a:tr h="165181">
                <a:tc>
                  <a:txBody>
                    <a:bodyPr/>
                    <a:lstStyle/>
                    <a:p>
                      <a:pPr algn="l" fontAlgn="b"/>
                      <a:r>
                        <a:rPr lang="en-US" sz="1000" u="none" strike="noStrike">
                          <a:effectLst/>
                        </a:rPr>
                        <a:t>NTNU</a:t>
                      </a:r>
                      <a:endParaRPr lang="en-US" sz="1000" b="0" i="0" u="none" strike="noStrike">
                        <a:solidFill>
                          <a:srgbClr val="000000"/>
                        </a:solidFill>
                        <a:effectLst/>
                        <a:latin typeface="Calibri"/>
                      </a:endParaRPr>
                    </a:p>
                  </a:txBody>
                  <a:tcPr marL="8259" marR="8259" marT="8259" marB="0" anchor="b"/>
                </a:tc>
                <a:tc>
                  <a:txBody>
                    <a:bodyPr/>
                    <a:lstStyle/>
                    <a:p>
                      <a:pPr algn="ctr" fontAlgn="ctr"/>
                      <a:r>
                        <a:rPr lang="en-US" sz="1000" u="none" strike="noStrike">
                          <a:effectLst/>
                        </a:rPr>
                        <a:t>0.5</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3.9</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0.2</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18</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7.8</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1.2</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0.7</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10</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66</a:t>
                      </a:r>
                      <a:endParaRPr lang="en-US" sz="1000" b="0" i="0" u="none" strike="noStrike">
                        <a:solidFill>
                          <a:srgbClr val="000000"/>
                        </a:solidFill>
                        <a:effectLst/>
                        <a:latin typeface="Calibri"/>
                      </a:endParaRPr>
                    </a:p>
                  </a:txBody>
                  <a:tcPr marL="8259" marR="8259" marT="8259" marB="0" anchor="ctr"/>
                </a:tc>
              </a:tr>
              <a:tr h="165181">
                <a:tc>
                  <a:txBody>
                    <a:bodyPr/>
                    <a:lstStyle/>
                    <a:p>
                      <a:pPr algn="l" fontAlgn="b"/>
                      <a:r>
                        <a:rPr lang="en-US" sz="1000" u="none" strike="noStrike">
                          <a:effectLst/>
                        </a:rPr>
                        <a:t>HiST</a:t>
                      </a:r>
                      <a:endParaRPr lang="en-US" sz="1000" b="0" i="0" u="none" strike="noStrike">
                        <a:solidFill>
                          <a:srgbClr val="000000"/>
                        </a:solidFill>
                        <a:effectLst/>
                        <a:latin typeface="Calibri"/>
                      </a:endParaRPr>
                    </a:p>
                  </a:txBody>
                  <a:tcPr marL="8259" marR="8259" marT="8259" marB="0" anchor="b"/>
                </a:tc>
                <a:tc>
                  <a:txBody>
                    <a:bodyPr/>
                    <a:lstStyle/>
                    <a:p>
                      <a:pPr algn="ctr" fontAlgn="ctr"/>
                      <a:r>
                        <a:rPr lang="en-US" sz="1000" u="none" strike="noStrike">
                          <a:effectLst/>
                        </a:rPr>
                        <a:t>0.7</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3.4</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0.6</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23</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11.8</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4.0</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3.3</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13</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53</a:t>
                      </a:r>
                      <a:endParaRPr lang="en-US" sz="1000" b="0" i="0" u="none" strike="noStrike">
                        <a:solidFill>
                          <a:srgbClr val="000000"/>
                        </a:solidFill>
                        <a:effectLst/>
                        <a:latin typeface="Calibri"/>
                      </a:endParaRPr>
                    </a:p>
                  </a:txBody>
                  <a:tcPr marL="8259" marR="8259" marT="8259" marB="0" anchor="ctr"/>
                </a:tc>
              </a:tr>
              <a:tr h="173440">
                <a:tc>
                  <a:txBody>
                    <a:bodyPr/>
                    <a:lstStyle/>
                    <a:p>
                      <a:pPr algn="l" fontAlgn="b"/>
                      <a:r>
                        <a:rPr lang="en-US" sz="1000" u="none" strike="noStrike">
                          <a:effectLst/>
                        </a:rPr>
                        <a:t>Rest SiT</a:t>
                      </a:r>
                      <a:endParaRPr lang="en-US" sz="1000" b="0" i="0" u="none" strike="noStrike">
                        <a:solidFill>
                          <a:srgbClr val="000000"/>
                        </a:solidFill>
                        <a:effectLst/>
                        <a:latin typeface="Calibri"/>
                      </a:endParaRPr>
                    </a:p>
                  </a:txBody>
                  <a:tcPr marL="8259" marR="8259" marT="8259" marB="0" anchor="b"/>
                </a:tc>
                <a:tc>
                  <a:txBody>
                    <a:bodyPr/>
                    <a:lstStyle/>
                    <a:p>
                      <a:pPr algn="ctr" fontAlgn="ctr"/>
                      <a:r>
                        <a:rPr lang="en-US" sz="1000" u="none" strike="noStrike">
                          <a:effectLst/>
                        </a:rPr>
                        <a:t>0.8</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9.7</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0.8</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17</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10.4</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5.3</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0.9</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7</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dirty="0">
                          <a:effectLst/>
                        </a:rPr>
                        <a:t>60</a:t>
                      </a:r>
                      <a:endParaRPr lang="en-US" sz="1000" b="0" i="0" u="none" strike="noStrike" dirty="0">
                        <a:solidFill>
                          <a:srgbClr val="000000"/>
                        </a:solidFill>
                        <a:effectLst/>
                        <a:latin typeface="Calibri"/>
                      </a:endParaRPr>
                    </a:p>
                  </a:txBody>
                  <a:tcPr marL="8259" marR="8259" marT="8259" marB="0" anchor="ctr"/>
                </a:tc>
              </a:tr>
            </a:tbl>
          </a:graphicData>
        </a:graphic>
      </p:graphicFrame>
      <p:sp>
        <p:nvSpPr>
          <p:cNvPr id="6" name="TekstSylinder 5"/>
          <p:cNvSpPr txBox="1"/>
          <p:nvPr/>
        </p:nvSpPr>
        <p:spPr>
          <a:xfrm>
            <a:off x="393638" y="243739"/>
            <a:ext cx="5446299" cy="400110"/>
          </a:xfrm>
          <a:prstGeom prst="rect">
            <a:avLst/>
          </a:prstGeom>
          <a:noFill/>
        </p:spPr>
        <p:txBody>
          <a:bodyPr wrap="none" rtlCol="0">
            <a:spAutoFit/>
          </a:bodyPr>
          <a:lstStyle/>
          <a:p>
            <a:r>
              <a:rPr lang="nb-NO" sz="2000" dirty="0" smtClean="0"/>
              <a:t>Varig </a:t>
            </a:r>
            <a:r>
              <a:rPr lang="nb-NO" sz="2000" dirty="0"/>
              <a:t>skade, sykdom eller </a:t>
            </a:r>
            <a:r>
              <a:rPr lang="nb-NO" sz="2000" dirty="0" smtClean="0"/>
              <a:t>funksjonsnedsettelse (%)</a:t>
            </a:r>
            <a:endParaRPr lang="nb-NO" sz="2000" dirty="0"/>
          </a:p>
        </p:txBody>
      </p:sp>
      <p:sp>
        <p:nvSpPr>
          <p:cNvPr id="3" name="Rektangel 2"/>
          <p:cNvSpPr/>
          <p:nvPr/>
        </p:nvSpPr>
        <p:spPr>
          <a:xfrm>
            <a:off x="1763688" y="1124744"/>
            <a:ext cx="4572000" cy="276999"/>
          </a:xfrm>
          <a:prstGeom prst="rect">
            <a:avLst/>
          </a:prstGeom>
        </p:spPr>
        <p:txBody>
          <a:bodyPr>
            <a:spAutoFit/>
          </a:bodyPr>
          <a:lstStyle/>
          <a:p>
            <a:r>
              <a:rPr lang="nb-NO" sz="1200" i="1" dirty="0">
                <a:solidFill>
                  <a:schemeClr val="bg1">
                    <a:lumMod val="50000"/>
                  </a:schemeClr>
                </a:solidFill>
              </a:rPr>
              <a:t>Har du varig skade, sykdom eller funksjonsnedsettelse?</a:t>
            </a:r>
          </a:p>
        </p:txBody>
      </p:sp>
    </p:spTree>
    <p:extLst>
      <p:ext uri="{BB962C8B-B14F-4D97-AF65-F5344CB8AC3E}">
        <p14:creationId xmlns:p14="http://schemas.microsoft.com/office/powerpoint/2010/main" val="25418928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4"/>
          </p:nvPr>
        </p:nvSpPr>
        <p:spPr/>
        <p:txBody>
          <a:bodyPr/>
          <a:lstStyle/>
          <a:p>
            <a:fld id="{AFE8F94D-F3D7-4644-A710-F5E14A17E550}" type="slidenum">
              <a:rPr lang="nb-NO" smtClean="0"/>
              <a:pPr/>
              <a:t>29</a:t>
            </a:fld>
            <a:endParaRPr lang="nb-NO" dirty="0"/>
          </a:p>
        </p:txBody>
      </p:sp>
      <p:graphicFrame>
        <p:nvGraphicFramePr>
          <p:cNvPr id="3" name="Tabell 2"/>
          <p:cNvGraphicFramePr>
            <a:graphicFrameLocks noGrp="1"/>
          </p:cNvGraphicFramePr>
          <p:nvPr>
            <p:extLst>
              <p:ext uri="{D42A27DB-BD31-4B8C-83A1-F6EECF244321}">
                <p14:modId xmlns:p14="http://schemas.microsoft.com/office/powerpoint/2010/main" val="869646604"/>
              </p:ext>
            </p:extLst>
          </p:nvPr>
        </p:nvGraphicFramePr>
        <p:xfrm>
          <a:off x="2195737" y="1423310"/>
          <a:ext cx="4626207" cy="4372115"/>
        </p:xfrm>
        <a:graphic>
          <a:graphicData uri="http://schemas.openxmlformats.org/drawingml/2006/table">
            <a:tbl>
              <a:tblPr>
                <a:tableStyleId>{5C22544A-7EE6-4342-B048-85BDC9FD1C3A}</a:tableStyleId>
              </a:tblPr>
              <a:tblGrid>
                <a:gridCol w="821223"/>
                <a:gridCol w="475623"/>
                <a:gridCol w="475623"/>
                <a:gridCol w="475623"/>
                <a:gridCol w="475623"/>
                <a:gridCol w="475623"/>
                <a:gridCol w="475623"/>
                <a:gridCol w="475623"/>
                <a:gridCol w="475623"/>
              </a:tblGrid>
              <a:tr h="1078853">
                <a:tc>
                  <a:txBody>
                    <a:bodyPr/>
                    <a:lstStyle/>
                    <a:p>
                      <a:pPr algn="l" fontAlgn="b"/>
                      <a:endParaRPr lang="en-US" sz="1000" b="0" i="0" u="none" strike="noStrike" dirty="0">
                        <a:solidFill>
                          <a:srgbClr val="000000"/>
                        </a:solidFill>
                        <a:effectLst/>
                        <a:latin typeface="Calibri"/>
                      </a:endParaRPr>
                    </a:p>
                  </a:txBody>
                  <a:tcPr marL="8700" marR="8700" marT="8700" marB="0" anchor="b"/>
                </a:tc>
                <a:tc>
                  <a:txBody>
                    <a:bodyPr/>
                    <a:lstStyle/>
                    <a:p>
                      <a:pPr algn="ctr" fontAlgn="b"/>
                      <a:r>
                        <a:rPr lang="en-US" sz="1000" u="none" strike="noStrike" dirty="0" err="1">
                          <a:effectLst/>
                        </a:rPr>
                        <a:t>Smertestillende</a:t>
                      </a:r>
                      <a:r>
                        <a:rPr lang="en-US" sz="1000" u="none" strike="noStrike" dirty="0">
                          <a:effectLst/>
                        </a:rPr>
                        <a:t> </a:t>
                      </a:r>
                      <a:r>
                        <a:rPr lang="en-US" sz="1000" u="none" strike="noStrike" dirty="0" err="1">
                          <a:effectLst/>
                        </a:rPr>
                        <a:t>uten</a:t>
                      </a:r>
                      <a:r>
                        <a:rPr lang="en-US" sz="1000" u="none" strike="noStrike" dirty="0">
                          <a:effectLst/>
                        </a:rPr>
                        <a:t> </a:t>
                      </a:r>
                      <a:r>
                        <a:rPr lang="en-US" sz="1000" u="none" strike="noStrike" dirty="0" err="1">
                          <a:effectLst/>
                        </a:rPr>
                        <a:t>resept</a:t>
                      </a:r>
                      <a:endParaRPr lang="en-US" sz="1000" b="0" i="0" u="none" strike="noStrike" dirty="0">
                        <a:solidFill>
                          <a:srgbClr val="000000"/>
                        </a:solidFill>
                        <a:effectLst/>
                        <a:latin typeface="Calibri"/>
                      </a:endParaRPr>
                    </a:p>
                  </a:txBody>
                  <a:tcPr marL="8700" marR="8700" marT="8700" marB="0" vert="vert270" anchor="ctr"/>
                </a:tc>
                <a:tc>
                  <a:txBody>
                    <a:bodyPr/>
                    <a:lstStyle/>
                    <a:p>
                      <a:pPr algn="ctr" fontAlgn="b"/>
                      <a:r>
                        <a:rPr lang="en-US" sz="1000" u="none" strike="noStrike" dirty="0" err="1">
                          <a:effectLst/>
                        </a:rPr>
                        <a:t>Smertestillende</a:t>
                      </a:r>
                      <a:r>
                        <a:rPr lang="en-US" sz="1000" u="none" strike="noStrike" dirty="0">
                          <a:effectLst/>
                        </a:rPr>
                        <a:t> </a:t>
                      </a:r>
                      <a:r>
                        <a:rPr lang="en-US" sz="1000" u="none" strike="noStrike" dirty="0" err="1">
                          <a:effectLst/>
                        </a:rPr>
                        <a:t>på</a:t>
                      </a:r>
                      <a:r>
                        <a:rPr lang="en-US" sz="1000" u="none" strike="noStrike" dirty="0">
                          <a:effectLst/>
                        </a:rPr>
                        <a:t> </a:t>
                      </a:r>
                      <a:r>
                        <a:rPr lang="en-US" sz="1000" u="none" strike="noStrike" dirty="0" err="1">
                          <a:effectLst/>
                        </a:rPr>
                        <a:t>resept</a:t>
                      </a:r>
                      <a:endParaRPr lang="en-US" sz="1000" b="0" i="0" u="none" strike="noStrike" dirty="0">
                        <a:solidFill>
                          <a:srgbClr val="000000"/>
                        </a:solidFill>
                        <a:effectLst/>
                        <a:latin typeface="Calibri"/>
                      </a:endParaRPr>
                    </a:p>
                  </a:txBody>
                  <a:tcPr marL="8700" marR="8700" marT="8700" marB="0" vert="vert270" anchor="ctr"/>
                </a:tc>
                <a:tc>
                  <a:txBody>
                    <a:bodyPr/>
                    <a:lstStyle/>
                    <a:p>
                      <a:pPr algn="ctr" fontAlgn="b"/>
                      <a:r>
                        <a:rPr lang="en-US" sz="1000" u="none" strike="noStrike">
                          <a:effectLst/>
                        </a:rPr>
                        <a:t>Allergi- medisin</a:t>
                      </a:r>
                      <a:endParaRPr lang="en-US" sz="1000" b="0" i="0" u="none" strike="noStrike">
                        <a:solidFill>
                          <a:srgbClr val="000000"/>
                        </a:solidFill>
                        <a:effectLst/>
                        <a:latin typeface="Calibri"/>
                      </a:endParaRPr>
                    </a:p>
                  </a:txBody>
                  <a:tcPr marL="8700" marR="8700" marT="8700" marB="0" vert="vert270" anchor="ctr"/>
                </a:tc>
                <a:tc>
                  <a:txBody>
                    <a:bodyPr/>
                    <a:lstStyle/>
                    <a:p>
                      <a:pPr algn="ctr" fontAlgn="b"/>
                      <a:r>
                        <a:rPr lang="en-US" sz="1000" u="none" strike="noStrike" dirty="0" err="1">
                          <a:effectLst/>
                        </a:rPr>
                        <a:t>Astma</a:t>
                      </a:r>
                      <a:r>
                        <a:rPr lang="en-US" sz="1000" u="none" strike="noStrike" dirty="0">
                          <a:effectLst/>
                        </a:rPr>
                        <a:t>- </a:t>
                      </a:r>
                      <a:r>
                        <a:rPr lang="en-US" sz="1000" u="none" strike="noStrike" dirty="0" err="1">
                          <a:effectLst/>
                        </a:rPr>
                        <a:t>medisin</a:t>
                      </a:r>
                      <a:endParaRPr lang="en-US" sz="1000" b="0" i="0" u="none" strike="noStrike" dirty="0">
                        <a:solidFill>
                          <a:srgbClr val="000000"/>
                        </a:solidFill>
                        <a:effectLst/>
                        <a:latin typeface="Calibri"/>
                      </a:endParaRPr>
                    </a:p>
                  </a:txBody>
                  <a:tcPr marL="8700" marR="8700" marT="8700" marB="0" vert="vert270" anchor="ctr"/>
                </a:tc>
                <a:tc>
                  <a:txBody>
                    <a:bodyPr/>
                    <a:lstStyle/>
                    <a:p>
                      <a:pPr algn="ctr" fontAlgn="b"/>
                      <a:r>
                        <a:rPr lang="en-US" sz="1000" u="none" strike="noStrike" dirty="0" err="1">
                          <a:effectLst/>
                        </a:rPr>
                        <a:t>Sovemedisin</a:t>
                      </a:r>
                      <a:endParaRPr lang="en-US" sz="1000" b="0" i="0" u="none" strike="noStrike" dirty="0">
                        <a:solidFill>
                          <a:srgbClr val="000000"/>
                        </a:solidFill>
                        <a:effectLst/>
                        <a:latin typeface="Calibri"/>
                      </a:endParaRPr>
                    </a:p>
                  </a:txBody>
                  <a:tcPr marL="8700" marR="8700" marT="8700" marB="0" vert="vert270" anchor="ctr"/>
                </a:tc>
                <a:tc>
                  <a:txBody>
                    <a:bodyPr/>
                    <a:lstStyle/>
                    <a:p>
                      <a:pPr algn="ctr" fontAlgn="b"/>
                      <a:r>
                        <a:rPr lang="en-US" sz="1000" u="none" strike="noStrike" dirty="0" err="1">
                          <a:effectLst/>
                        </a:rPr>
                        <a:t>Beroligende</a:t>
                      </a:r>
                      <a:r>
                        <a:rPr lang="en-US" sz="1000" u="none" strike="noStrike" dirty="0">
                          <a:effectLst/>
                        </a:rPr>
                        <a:t> </a:t>
                      </a:r>
                      <a:r>
                        <a:rPr lang="en-US" sz="1000" u="none" strike="noStrike" dirty="0" err="1">
                          <a:effectLst/>
                        </a:rPr>
                        <a:t>medisin</a:t>
                      </a:r>
                      <a:endParaRPr lang="en-US" sz="1000" b="0" i="0" u="none" strike="noStrike" dirty="0">
                        <a:solidFill>
                          <a:srgbClr val="000000"/>
                        </a:solidFill>
                        <a:effectLst/>
                        <a:latin typeface="Calibri"/>
                      </a:endParaRPr>
                    </a:p>
                  </a:txBody>
                  <a:tcPr marL="8700" marR="8700" marT="8700" marB="0" vert="vert270" anchor="ctr"/>
                </a:tc>
                <a:tc>
                  <a:txBody>
                    <a:bodyPr/>
                    <a:lstStyle/>
                    <a:p>
                      <a:pPr algn="ctr" fontAlgn="b"/>
                      <a:r>
                        <a:rPr lang="en-US" sz="1000" u="none" strike="noStrike" dirty="0" err="1">
                          <a:effectLst/>
                        </a:rPr>
                        <a:t>Medisin</a:t>
                      </a:r>
                      <a:r>
                        <a:rPr lang="en-US" sz="1000" u="none" strike="noStrike" dirty="0">
                          <a:effectLst/>
                        </a:rPr>
                        <a:t> mot </a:t>
                      </a:r>
                      <a:r>
                        <a:rPr lang="en-US" sz="1000" u="none" strike="noStrike" dirty="0" err="1">
                          <a:effectLst/>
                        </a:rPr>
                        <a:t>depresjon</a:t>
                      </a:r>
                      <a:endParaRPr lang="en-US" sz="1000" b="0" i="0" u="none" strike="noStrike" dirty="0">
                        <a:solidFill>
                          <a:srgbClr val="000000"/>
                        </a:solidFill>
                        <a:effectLst/>
                        <a:latin typeface="Calibri"/>
                      </a:endParaRPr>
                    </a:p>
                  </a:txBody>
                  <a:tcPr marL="8700" marR="8700" marT="8700" marB="0" vert="vert270" anchor="ctr"/>
                </a:tc>
                <a:tc>
                  <a:txBody>
                    <a:bodyPr/>
                    <a:lstStyle/>
                    <a:p>
                      <a:pPr algn="ctr" fontAlgn="b"/>
                      <a:r>
                        <a:rPr lang="en-US" sz="1000" u="none" strike="noStrike" dirty="0" err="1">
                          <a:effectLst/>
                        </a:rPr>
                        <a:t>Annen</a:t>
                      </a:r>
                      <a:r>
                        <a:rPr lang="en-US" sz="1000" u="none" strike="noStrike" dirty="0">
                          <a:effectLst/>
                        </a:rPr>
                        <a:t> </a:t>
                      </a:r>
                      <a:r>
                        <a:rPr lang="en-US" sz="1000" u="none" strike="noStrike" dirty="0" err="1">
                          <a:effectLst/>
                        </a:rPr>
                        <a:t>medisin</a:t>
                      </a:r>
                      <a:r>
                        <a:rPr lang="en-US" sz="1000" u="none" strike="noStrike" dirty="0">
                          <a:effectLst/>
                        </a:rPr>
                        <a:t> </a:t>
                      </a:r>
                      <a:r>
                        <a:rPr lang="en-US" sz="1000" u="none" strike="noStrike" dirty="0" err="1">
                          <a:effectLst/>
                        </a:rPr>
                        <a:t>på</a:t>
                      </a:r>
                      <a:r>
                        <a:rPr lang="en-US" sz="1000" u="none" strike="noStrike" dirty="0">
                          <a:effectLst/>
                        </a:rPr>
                        <a:t> </a:t>
                      </a:r>
                      <a:r>
                        <a:rPr lang="en-US" sz="1000" u="none" strike="noStrike" dirty="0" err="1">
                          <a:effectLst/>
                        </a:rPr>
                        <a:t>resept</a:t>
                      </a:r>
                      <a:endParaRPr lang="en-US" sz="1000" b="0" i="0" u="none" strike="noStrike" dirty="0">
                        <a:solidFill>
                          <a:srgbClr val="000000"/>
                        </a:solidFill>
                        <a:effectLst/>
                        <a:latin typeface="Calibri"/>
                      </a:endParaRPr>
                    </a:p>
                  </a:txBody>
                  <a:tcPr marL="8700" marR="8700" marT="8700" marB="0" vert="vert270" anchor="ctr"/>
                </a:tc>
              </a:tr>
              <a:tr h="174009">
                <a:tc>
                  <a:txBody>
                    <a:bodyPr/>
                    <a:lstStyle/>
                    <a:p>
                      <a:pPr algn="l" fontAlgn="b"/>
                      <a:r>
                        <a:rPr lang="en-US" sz="1000" u="none" strike="noStrike">
                          <a:effectLst/>
                        </a:rPr>
                        <a:t>SiO</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12</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3</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9</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4</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2</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1</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4</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16</a:t>
                      </a:r>
                      <a:endParaRPr lang="en-US" sz="1000" b="0" i="0" u="none" strike="noStrike">
                        <a:solidFill>
                          <a:srgbClr val="000000"/>
                        </a:solidFill>
                        <a:effectLst/>
                        <a:latin typeface="Calibri"/>
                      </a:endParaRPr>
                    </a:p>
                  </a:txBody>
                  <a:tcPr marL="8700" marR="8700" marT="8700" marB="0" anchor="b"/>
                </a:tc>
              </a:tr>
              <a:tr h="174009">
                <a:tc>
                  <a:txBody>
                    <a:bodyPr/>
                    <a:lstStyle/>
                    <a:p>
                      <a:pPr algn="l" fontAlgn="b"/>
                      <a:r>
                        <a:rPr lang="en-US" sz="1000" u="none" strike="noStrike">
                          <a:effectLst/>
                        </a:rPr>
                        <a:t>SiB</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10</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3</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10</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5</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2</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1</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3</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17</a:t>
                      </a:r>
                      <a:endParaRPr lang="en-US" sz="1000" b="0" i="0" u="none" strike="noStrike">
                        <a:solidFill>
                          <a:srgbClr val="000000"/>
                        </a:solidFill>
                        <a:effectLst/>
                        <a:latin typeface="Calibri"/>
                      </a:endParaRPr>
                    </a:p>
                  </a:txBody>
                  <a:tcPr marL="8700" marR="8700" marT="8700" marB="0" anchor="b"/>
                </a:tc>
              </a:tr>
              <a:tr h="174009">
                <a:tc>
                  <a:txBody>
                    <a:bodyPr/>
                    <a:lstStyle/>
                    <a:p>
                      <a:pPr algn="l" fontAlgn="b"/>
                      <a:r>
                        <a:rPr lang="en-US" sz="1000" u="none" strike="noStrike">
                          <a:effectLst/>
                        </a:rPr>
                        <a:t>SiT</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10</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2</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9</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4</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2</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1</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2</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15</a:t>
                      </a:r>
                      <a:endParaRPr lang="en-US" sz="1000" b="0" i="0" u="none" strike="noStrike">
                        <a:solidFill>
                          <a:srgbClr val="000000"/>
                        </a:solidFill>
                        <a:effectLst/>
                        <a:latin typeface="Calibri"/>
                      </a:endParaRPr>
                    </a:p>
                  </a:txBody>
                  <a:tcPr marL="8700" marR="8700" marT="8700" marB="0" anchor="b"/>
                </a:tc>
              </a:tr>
              <a:tr h="144000">
                <a:tc>
                  <a:txBody>
                    <a:bodyPr/>
                    <a:lstStyle/>
                    <a:p>
                      <a:pPr algn="l" fontAlgn="b"/>
                      <a:r>
                        <a:rPr lang="en-US" sz="1000" u="none" strike="noStrike" dirty="0" err="1">
                          <a:effectLst/>
                        </a:rPr>
                        <a:t>samskipnaden</a:t>
                      </a:r>
                      <a:endParaRPr lang="en-US" sz="1000" b="0" i="0" u="none" strike="noStrike" dirty="0">
                        <a:solidFill>
                          <a:srgbClr val="000000"/>
                        </a:solidFill>
                        <a:effectLst/>
                        <a:latin typeface="Calibri"/>
                      </a:endParaRPr>
                    </a:p>
                  </a:txBody>
                  <a:tcPr marL="8700" marR="8700" marT="8700" marB="0" anchor="b"/>
                </a:tc>
                <a:tc>
                  <a:txBody>
                    <a:bodyPr/>
                    <a:lstStyle/>
                    <a:p>
                      <a:pPr algn="ctr" fontAlgn="b"/>
                      <a:r>
                        <a:rPr lang="en-US" sz="1000" u="none" strike="noStrike" dirty="0">
                          <a:effectLst/>
                        </a:rPr>
                        <a:t>12</a:t>
                      </a:r>
                      <a:endParaRPr lang="en-US" sz="1000" b="0" i="0" u="none" strike="noStrike" dirty="0">
                        <a:solidFill>
                          <a:srgbClr val="000000"/>
                        </a:solidFill>
                        <a:effectLst/>
                        <a:latin typeface="Calibri"/>
                      </a:endParaRPr>
                    </a:p>
                  </a:txBody>
                  <a:tcPr marL="8700" marR="8700" marT="8700" marB="0" anchor="b"/>
                </a:tc>
                <a:tc>
                  <a:txBody>
                    <a:bodyPr/>
                    <a:lstStyle/>
                    <a:p>
                      <a:pPr algn="ctr" fontAlgn="b"/>
                      <a:r>
                        <a:rPr lang="en-US" sz="1000" u="none" strike="noStrike" dirty="0">
                          <a:effectLst/>
                        </a:rPr>
                        <a:t>4</a:t>
                      </a:r>
                      <a:endParaRPr lang="en-US" sz="1000" b="0" i="0" u="none" strike="noStrike" dirty="0">
                        <a:solidFill>
                          <a:srgbClr val="000000"/>
                        </a:solidFill>
                        <a:effectLst/>
                        <a:latin typeface="Calibri"/>
                      </a:endParaRPr>
                    </a:p>
                  </a:txBody>
                  <a:tcPr marL="8700" marR="8700" marT="8700" marB="0" anchor="b"/>
                </a:tc>
                <a:tc>
                  <a:txBody>
                    <a:bodyPr/>
                    <a:lstStyle/>
                    <a:p>
                      <a:pPr algn="ctr" fontAlgn="b"/>
                      <a:r>
                        <a:rPr lang="en-US" sz="1000" u="none" strike="noStrike" dirty="0">
                          <a:effectLst/>
                        </a:rPr>
                        <a:t>8</a:t>
                      </a:r>
                      <a:endParaRPr lang="en-US" sz="1000" b="0" i="0" u="none" strike="noStrike" dirty="0">
                        <a:solidFill>
                          <a:srgbClr val="000000"/>
                        </a:solidFill>
                        <a:effectLst/>
                        <a:latin typeface="Calibri"/>
                      </a:endParaRPr>
                    </a:p>
                  </a:txBody>
                  <a:tcPr marL="8700" marR="8700" marT="8700" marB="0" anchor="b"/>
                </a:tc>
                <a:tc>
                  <a:txBody>
                    <a:bodyPr/>
                    <a:lstStyle/>
                    <a:p>
                      <a:pPr algn="ctr" fontAlgn="b"/>
                      <a:r>
                        <a:rPr lang="en-US" sz="1000" u="none" strike="noStrike">
                          <a:effectLst/>
                        </a:rPr>
                        <a:t>5</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dirty="0">
                          <a:effectLst/>
                        </a:rPr>
                        <a:t>3</a:t>
                      </a:r>
                      <a:endParaRPr lang="en-US" sz="1000" b="0" i="0" u="none" strike="noStrike" dirty="0">
                        <a:solidFill>
                          <a:srgbClr val="000000"/>
                        </a:solidFill>
                        <a:effectLst/>
                        <a:latin typeface="Calibri"/>
                      </a:endParaRPr>
                    </a:p>
                  </a:txBody>
                  <a:tcPr marL="8700" marR="8700" marT="8700" marB="0" anchor="b"/>
                </a:tc>
                <a:tc>
                  <a:txBody>
                    <a:bodyPr/>
                    <a:lstStyle/>
                    <a:p>
                      <a:pPr algn="ctr" fontAlgn="b"/>
                      <a:r>
                        <a:rPr lang="en-US" sz="1000" u="none" strike="noStrike" dirty="0">
                          <a:effectLst/>
                        </a:rPr>
                        <a:t>1</a:t>
                      </a:r>
                      <a:endParaRPr lang="en-US" sz="1000" b="0" i="0" u="none" strike="noStrike" dirty="0">
                        <a:solidFill>
                          <a:srgbClr val="000000"/>
                        </a:solidFill>
                        <a:effectLst/>
                        <a:latin typeface="Calibri"/>
                      </a:endParaRPr>
                    </a:p>
                  </a:txBody>
                  <a:tcPr marL="8700" marR="8700" marT="8700" marB="0" anchor="b"/>
                </a:tc>
                <a:tc>
                  <a:txBody>
                    <a:bodyPr/>
                    <a:lstStyle/>
                    <a:p>
                      <a:pPr algn="ctr" fontAlgn="b"/>
                      <a:r>
                        <a:rPr lang="en-US" sz="1000" u="none" strike="noStrike" dirty="0">
                          <a:effectLst/>
                        </a:rPr>
                        <a:t>3</a:t>
                      </a:r>
                      <a:endParaRPr lang="en-US" sz="1000" b="0" i="0" u="none" strike="noStrike" dirty="0">
                        <a:solidFill>
                          <a:srgbClr val="000000"/>
                        </a:solidFill>
                        <a:effectLst/>
                        <a:latin typeface="Calibri"/>
                      </a:endParaRPr>
                    </a:p>
                  </a:txBody>
                  <a:tcPr marL="8700" marR="8700" marT="8700" marB="0" anchor="b"/>
                </a:tc>
                <a:tc>
                  <a:txBody>
                    <a:bodyPr/>
                    <a:lstStyle/>
                    <a:p>
                      <a:pPr algn="ctr" fontAlgn="b"/>
                      <a:r>
                        <a:rPr lang="en-US" sz="1000" u="none" strike="noStrike" dirty="0">
                          <a:effectLst/>
                        </a:rPr>
                        <a:t>17</a:t>
                      </a:r>
                      <a:endParaRPr lang="en-US" sz="1000" b="0" i="0" u="none" strike="noStrike" dirty="0">
                        <a:solidFill>
                          <a:srgbClr val="000000"/>
                        </a:solidFill>
                        <a:effectLst/>
                        <a:latin typeface="Calibri"/>
                      </a:endParaRPr>
                    </a:p>
                  </a:txBody>
                  <a:tcPr marL="8700" marR="8700" marT="8700" marB="0" anchor="b"/>
                </a:tc>
              </a:tr>
              <a:tr h="174009">
                <a:tc>
                  <a:txBody>
                    <a:bodyPr/>
                    <a:lstStyle/>
                    <a:p>
                      <a:pPr algn="l" fontAlgn="b"/>
                      <a:r>
                        <a:rPr lang="en-US" sz="1000" u="none" strike="noStrike">
                          <a:effectLst/>
                        </a:rPr>
                        <a:t>SiÅs</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8</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3</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7</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5</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3</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2</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3</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13</a:t>
                      </a:r>
                      <a:endParaRPr lang="en-US" sz="1000" b="0" i="0" u="none" strike="noStrike">
                        <a:solidFill>
                          <a:srgbClr val="000000"/>
                        </a:solidFill>
                        <a:effectLst/>
                        <a:latin typeface="Calibri"/>
                      </a:endParaRPr>
                    </a:p>
                  </a:txBody>
                  <a:tcPr marL="8700" marR="8700" marT="8700" marB="0" anchor="b"/>
                </a:tc>
              </a:tr>
              <a:tr h="174009">
                <a:tc>
                  <a:txBody>
                    <a:bodyPr/>
                    <a:lstStyle/>
                    <a:p>
                      <a:pPr algn="l" fontAlgn="b"/>
                      <a:r>
                        <a:rPr lang="en-US" sz="1000" u="none" strike="noStrike">
                          <a:effectLst/>
                        </a:rPr>
                        <a:t>SiNoT</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16</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4</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11</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6</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2</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1</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3</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22</a:t>
                      </a:r>
                      <a:endParaRPr lang="en-US" sz="1000" b="0" i="0" u="none" strike="noStrike">
                        <a:solidFill>
                          <a:srgbClr val="000000"/>
                        </a:solidFill>
                        <a:effectLst/>
                        <a:latin typeface="Calibri"/>
                      </a:endParaRPr>
                    </a:p>
                  </a:txBody>
                  <a:tcPr marL="8700" marR="8700" marT="8700" marB="0" anchor="b"/>
                </a:tc>
              </a:tr>
              <a:tr h="174009">
                <a:tc>
                  <a:txBody>
                    <a:bodyPr/>
                    <a:lstStyle/>
                    <a:p>
                      <a:pPr algn="l" fontAlgn="b"/>
                      <a:r>
                        <a:rPr lang="en-US" sz="1000" u="none" strike="noStrike">
                          <a:effectLst/>
                        </a:rPr>
                        <a:t>SISOF</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12</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2</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12</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4</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2</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1</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2</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16</a:t>
                      </a:r>
                      <a:endParaRPr lang="en-US" sz="1000" b="0" i="0" u="none" strike="noStrike">
                        <a:solidFill>
                          <a:srgbClr val="000000"/>
                        </a:solidFill>
                        <a:effectLst/>
                        <a:latin typeface="Calibri"/>
                      </a:endParaRPr>
                    </a:p>
                  </a:txBody>
                  <a:tcPr marL="8700" marR="8700" marT="8700" marB="0" anchor="b"/>
                </a:tc>
              </a:tr>
              <a:tr h="174009">
                <a:tc>
                  <a:txBody>
                    <a:bodyPr/>
                    <a:lstStyle/>
                    <a:p>
                      <a:pPr algn="l" fontAlgn="b"/>
                      <a:r>
                        <a:rPr lang="en-US" sz="1000" u="none" strike="noStrike">
                          <a:effectLst/>
                        </a:rPr>
                        <a:t>SiH</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17</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6</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11</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7</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4</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3</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5</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19</a:t>
                      </a:r>
                      <a:endParaRPr lang="en-US" sz="1000" b="0" i="0" u="none" strike="noStrike">
                        <a:solidFill>
                          <a:srgbClr val="000000"/>
                        </a:solidFill>
                        <a:effectLst/>
                        <a:latin typeface="Calibri"/>
                      </a:endParaRPr>
                    </a:p>
                  </a:txBody>
                  <a:tcPr marL="8700" marR="8700" marT="8700" marB="0" anchor="b"/>
                </a:tc>
              </a:tr>
              <a:tr h="174009">
                <a:tc>
                  <a:txBody>
                    <a:bodyPr/>
                    <a:lstStyle/>
                    <a:p>
                      <a:pPr algn="l" fontAlgn="b"/>
                      <a:r>
                        <a:rPr lang="en-US" sz="1000" u="none" strike="noStrike">
                          <a:effectLst/>
                        </a:rPr>
                        <a:t>SSH</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14</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3</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11</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4</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3</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1</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3</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15</a:t>
                      </a:r>
                      <a:endParaRPr lang="en-US" sz="1000" b="0" i="0" u="none" strike="noStrike">
                        <a:solidFill>
                          <a:srgbClr val="000000"/>
                        </a:solidFill>
                        <a:effectLst/>
                        <a:latin typeface="Calibri"/>
                      </a:endParaRPr>
                    </a:p>
                  </a:txBody>
                  <a:tcPr marL="8700" marR="8700" marT="8700" marB="0" anchor="b"/>
                </a:tc>
              </a:tr>
              <a:tr h="174009">
                <a:tc>
                  <a:txBody>
                    <a:bodyPr/>
                    <a:lstStyle/>
                    <a:p>
                      <a:pPr algn="l" fontAlgn="b"/>
                      <a:r>
                        <a:rPr lang="en-US" sz="1000" u="none" strike="noStrike">
                          <a:effectLst/>
                        </a:rPr>
                        <a:t>SiHa</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22</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5</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9</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8</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3</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5</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7</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22</a:t>
                      </a:r>
                      <a:endParaRPr lang="en-US" sz="1000" b="0" i="0" u="none" strike="noStrike">
                        <a:solidFill>
                          <a:srgbClr val="000000"/>
                        </a:solidFill>
                        <a:effectLst/>
                        <a:latin typeface="Calibri"/>
                      </a:endParaRPr>
                    </a:p>
                  </a:txBody>
                  <a:tcPr marL="8700" marR="8700" marT="8700" marB="0" anchor="b"/>
                </a:tc>
              </a:tr>
              <a:tr h="174009">
                <a:tc>
                  <a:txBody>
                    <a:bodyPr/>
                    <a:lstStyle/>
                    <a:p>
                      <a:pPr algn="l" fontAlgn="b"/>
                      <a:r>
                        <a:rPr lang="en-US" sz="1000" u="none" strike="noStrike">
                          <a:effectLst/>
                        </a:rPr>
                        <a:t>UiO</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11</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2</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9</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5</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2</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1</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4</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17</a:t>
                      </a:r>
                      <a:endParaRPr lang="en-US" sz="1000" b="0" i="0" u="none" strike="noStrike">
                        <a:solidFill>
                          <a:srgbClr val="000000"/>
                        </a:solidFill>
                        <a:effectLst/>
                        <a:latin typeface="Calibri"/>
                      </a:endParaRPr>
                    </a:p>
                  </a:txBody>
                  <a:tcPr marL="8700" marR="8700" marT="8700" marB="0" anchor="b"/>
                </a:tc>
              </a:tr>
              <a:tr h="174009">
                <a:tc>
                  <a:txBody>
                    <a:bodyPr/>
                    <a:lstStyle/>
                    <a:p>
                      <a:pPr algn="l" fontAlgn="b"/>
                      <a:r>
                        <a:rPr lang="en-US" sz="1000" u="none" strike="noStrike">
                          <a:effectLst/>
                        </a:rPr>
                        <a:t>HiOA</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13</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3</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8</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4</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3</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2</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4</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18</a:t>
                      </a:r>
                      <a:endParaRPr lang="en-US" sz="1000" b="0" i="0" u="none" strike="noStrike">
                        <a:solidFill>
                          <a:srgbClr val="000000"/>
                        </a:solidFill>
                        <a:effectLst/>
                        <a:latin typeface="Calibri"/>
                      </a:endParaRPr>
                    </a:p>
                  </a:txBody>
                  <a:tcPr marL="8700" marR="8700" marT="8700" marB="0" anchor="b"/>
                </a:tc>
              </a:tr>
              <a:tr h="174009">
                <a:tc>
                  <a:txBody>
                    <a:bodyPr/>
                    <a:lstStyle/>
                    <a:p>
                      <a:pPr algn="l" fontAlgn="b"/>
                      <a:r>
                        <a:rPr lang="en-US" sz="1000" u="none" strike="noStrike">
                          <a:effectLst/>
                        </a:rPr>
                        <a:t>Rest SiO</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11</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2</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8</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5</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3</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1</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4</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12</a:t>
                      </a:r>
                      <a:endParaRPr lang="en-US" sz="1000" b="0" i="0" u="none" strike="noStrike">
                        <a:solidFill>
                          <a:srgbClr val="000000"/>
                        </a:solidFill>
                        <a:effectLst/>
                        <a:latin typeface="Calibri"/>
                      </a:endParaRPr>
                    </a:p>
                  </a:txBody>
                  <a:tcPr marL="8700" marR="8700" marT="8700" marB="0" anchor="b"/>
                </a:tc>
              </a:tr>
              <a:tr h="174009">
                <a:tc>
                  <a:txBody>
                    <a:bodyPr/>
                    <a:lstStyle/>
                    <a:p>
                      <a:pPr algn="l" fontAlgn="b"/>
                      <a:r>
                        <a:rPr lang="en-US" sz="1000" u="none" strike="noStrike">
                          <a:effectLst/>
                        </a:rPr>
                        <a:t>UiB</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10</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3</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9</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5</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2</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1</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3</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17</a:t>
                      </a:r>
                      <a:endParaRPr lang="en-US" sz="1000" b="0" i="0" u="none" strike="noStrike">
                        <a:solidFill>
                          <a:srgbClr val="000000"/>
                        </a:solidFill>
                        <a:effectLst/>
                        <a:latin typeface="Calibri"/>
                      </a:endParaRPr>
                    </a:p>
                  </a:txBody>
                  <a:tcPr marL="8700" marR="8700" marT="8700" marB="0" anchor="b"/>
                </a:tc>
              </a:tr>
              <a:tr h="174009">
                <a:tc>
                  <a:txBody>
                    <a:bodyPr/>
                    <a:lstStyle/>
                    <a:p>
                      <a:pPr algn="l" fontAlgn="b"/>
                      <a:r>
                        <a:rPr lang="en-US" sz="1000" u="none" strike="noStrike">
                          <a:effectLst/>
                        </a:rPr>
                        <a:t>HiB</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11</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2</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10</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4</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1</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1</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3</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20</a:t>
                      </a:r>
                      <a:endParaRPr lang="en-US" sz="1000" b="0" i="0" u="none" strike="noStrike">
                        <a:solidFill>
                          <a:srgbClr val="000000"/>
                        </a:solidFill>
                        <a:effectLst/>
                        <a:latin typeface="Calibri"/>
                      </a:endParaRPr>
                    </a:p>
                  </a:txBody>
                  <a:tcPr marL="8700" marR="8700" marT="8700" marB="0" anchor="b"/>
                </a:tc>
              </a:tr>
              <a:tr h="174009">
                <a:tc>
                  <a:txBody>
                    <a:bodyPr/>
                    <a:lstStyle/>
                    <a:p>
                      <a:pPr algn="l" fontAlgn="b"/>
                      <a:r>
                        <a:rPr lang="en-US" sz="1000" u="none" strike="noStrike">
                          <a:effectLst/>
                        </a:rPr>
                        <a:t>Rest SiB</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10</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3</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10</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5</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3</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2</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3</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15</a:t>
                      </a:r>
                      <a:endParaRPr lang="en-US" sz="1000" b="0" i="0" u="none" strike="noStrike">
                        <a:solidFill>
                          <a:srgbClr val="000000"/>
                        </a:solidFill>
                        <a:effectLst/>
                        <a:latin typeface="Calibri"/>
                      </a:endParaRPr>
                    </a:p>
                  </a:txBody>
                  <a:tcPr marL="8700" marR="8700" marT="8700" marB="0" anchor="b"/>
                </a:tc>
              </a:tr>
              <a:tr h="174009">
                <a:tc>
                  <a:txBody>
                    <a:bodyPr/>
                    <a:lstStyle/>
                    <a:p>
                      <a:pPr algn="l" fontAlgn="b"/>
                      <a:r>
                        <a:rPr lang="en-US" sz="1000" u="none" strike="noStrike">
                          <a:effectLst/>
                        </a:rPr>
                        <a:t>NTNU</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8</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2</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8</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4</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2</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1</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2</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14</a:t>
                      </a:r>
                      <a:endParaRPr lang="en-US" sz="1000" b="0" i="0" u="none" strike="noStrike">
                        <a:solidFill>
                          <a:srgbClr val="000000"/>
                        </a:solidFill>
                        <a:effectLst/>
                        <a:latin typeface="Calibri"/>
                      </a:endParaRPr>
                    </a:p>
                  </a:txBody>
                  <a:tcPr marL="8700" marR="8700" marT="8700" marB="0" anchor="b"/>
                </a:tc>
              </a:tr>
              <a:tr h="174009">
                <a:tc>
                  <a:txBody>
                    <a:bodyPr/>
                    <a:lstStyle/>
                    <a:p>
                      <a:pPr algn="l" fontAlgn="b"/>
                      <a:r>
                        <a:rPr lang="en-US" sz="1000" u="none" strike="noStrike">
                          <a:effectLst/>
                        </a:rPr>
                        <a:t>HiST</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13</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4</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12</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6</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2</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2</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4</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21</a:t>
                      </a:r>
                      <a:endParaRPr lang="en-US" sz="1000" b="0" i="0" u="none" strike="noStrike">
                        <a:solidFill>
                          <a:srgbClr val="000000"/>
                        </a:solidFill>
                        <a:effectLst/>
                        <a:latin typeface="Calibri"/>
                      </a:endParaRPr>
                    </a:p>
                  </a:txBody>
                  <a:tcPr marL="8700" marR="8700" marT="8700" marB="0" anchor="b"/>
                </a:tc>
              </a:tr>
              <a:tr h="174009">
                <a:tc>
                  <a:txBody>
                    <a:bodyPr/>
                    <a:lstStyle/>
                    <a:p>
                      <a:pPr algn="l" fontAlgn="b"/>
                      <a:r>
                        <a:rPr lang="en-US" sz="1000" u="none" strike="noStrike">
                          <a:effectLst/>
                        </a:rPr>
                        <a:t>Rest SiT</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16</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3</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9</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5</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2</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1</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3</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dirty="0">
                          <a:effectLst/>
                        </a:rPr>
                        <a:t>17</a:t>
                      </a:r>
                      <a:endParaRPr lang="en-US" sz="1000" b="0" i="0" u="none" strike="noStrike" dirty="0">
                        <a:solidFill>
                          <a:srgbClr val="000000"/>
                        </a:solidFill>
                        <a:effectLst/>
                        <a:latin typeface="Calibri"/>
                      </a:endParaRPr>
                    </a:p>
                  </a:txBody>
                  <a:tcPr marL="8700" marR="8700" marT="8700" marB="0" anchor="b"/>
                </a:tc>
              </a:tr>
            </a:tbl>
          </a:graphicData>
        </a:graphic>
      </p:graphicFrame>
      <p:sp>
        <p:nvSpPr>
          <p:cNvPr id="4" name="TekstSylinder 3"/>
          <p:cNvSpPr txBox="1"/>
          <p:nvPr/>
        </p:nvSpPr>
        <p:spPr>
          <a:xfrm>
            <a:off x="395535" y="116632"/>
            <a:ext cx="5131533" cy="400110"/>
          </a:xfrm>
          <a:prstGeom prst="rect">
            <a:avLst/>
          </a:prstGeom>
          <a:noFill/>
        </p:spPr>
        <p:txBody>
          <a:bodyPr wrap="none" rtlCol="0">
            <a:spAutoFit/>
          </a:bodyPr>
          <a:lstStyle/>
          <a:p>
            <a:r>
              <a:rPr lang="nb-NO" sz="2000" dirty="0" smtClean="0"/>
              <a:t>Bruk av medikamenter (%-andel minst ukentlig)</a:t>
            </a:r>
            <a:endParaRPr lang="nb-NO" sz="2000" dirty="0"/>
          </a:p>
        </p:txBody>
      </p:sp>
      <p:sp>
        <p:nvSpPr>
          <p:cNvPr id="5" name="Rektangel 4"/>
          <p:cNvSpPr/>
          <p:nvPr/>
        </p:nvSpPr>
        <p:spPr>
          <a:xfrm>
            <a:off x="2339752" y="1104242"/>
            <a:ext cx="4572000" cy="276999"/>
          </a:xfrm>
          <a:prstGeom prst="rect">
            <a:avLst/>
          </a:prstGeom>
        </p:spPr>
        <p:txBody>
          <a:bodyPr>
            <a:spAutoFit/>
          </a:bodyPr>
          <a:lstStyle/>
          <a:p>
            <a:r>
              <a:rPr lang="nb-NO" sz="1200" i="1" dirty="0">
                <a:solidFill>
                  <a:schemeClr val="bg1">
                    <a:lumMod val="50000"/>
                  </a:schemeClr>
                </a:solidFill>
              </a:rPr>
              <a:t>Hvor ofte har du i løpet av de siste 4 ukene brukt følgende medisiner?</a:t>
            </a:r>
          </a:p>
        </p:txBody>
      </p:sp>
    </p:spTree>
    <p:extLst>
      <p:ext uri="{BB962C8B-B14F-4D97-AF65-F5344CB8AC3E}">
        <p14:creationId xmlns:p14="http://schemas.microsoft.com/office/powerpoint/2010/main" val="13685756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4"/>
          </p:nvPr>
        </p:nvSpPr>
        <p:spPr/>
        <p:txBody>
          <a:bodyPr/>
          <a:lstStyle/>
          <a:p>
            <a:fld id="{AFE8F94D-F3D7-4644-A710-F5E14A17E550}" type="slidenum">
              <a:rPr lang="nb-NO" smtClean="0"/>
              <a:pPr/>
              <a:t>3</a:t>
            </a:fld>
            <a:endParaRPr lang="nb-NO"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8825" y="271463"/>
            <a:ext cx="5084763" cy="6316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56398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624901356"/>
              </p:ext>
            </p:extLst>
          </p:nvPr>
        </p:nvGraphicFramePr>
        <p:xfrm>
          <a:off x="539552" y="450926"/>
          <a:ext cx="7848872" cy="5570362"/>
        </p:xfrm>
        <a:graphic>
          <a:graphicData uri="http://schemas.openxmlformats.org/drawingml/2006/chart">
            <c:chart xmlns:c="http://schemas.openxmlformats.org/drawingml/2006/chart" xmlns:r="http://schemas.openxmlformats.org/officeDocument/2006/relationships" r:id="rId2"/>
          </a:graphicData>
        </a:graphic>
      </p:graphicFrame>
      <p:sp>
        <p:nvSpPr>
          <p:cNvPr id="3" name="TekstSylinder 2"/>
          <p:cNvSpPr txBox="1"/>
          <p:nvPr/>
        </p:nvSpPr>
        <p:spPr>
          <a:xfrm>
            <a:off x="401456" y="76562"/>
            <a:ext cx="1354794" cy="400110"/>
          </a:xfrm>
          <a:prstGeom prst="rect">
            <a:avLst/>
          </a:prstGeom>
          <a:noFill/>
        </p:spPr>
        <p:txBody>
          <a:bodyPr wrap="none" rtlCol="0">
            <a:spAutoFit/>
          </a:bodyPr>
          <a:lstStyle/>
          <a:p>
            <a:r>
              <a:rPr lang="nb-NO" sz="2000" dirty="0" smtClean="0"/>
              <a:t>Trening (%)</a:t>
            </a:r>
            <a:endParaRPr lang="nb-NO" sz="2000" dirty="0"/>
          </a:p>
        </p:txBody>
      </p:sp>
      <p:sp>
        <p:nvSpPr>
          <p:cNvPr id="4" name="Plassholder for lysbildenummer 3"/>
          <p:cNvSpPr>
            <a:spLocks noGrp="1"/>
          </p:cNvSpPr>
          <p:nvPr>
            <p:ph type="sldNum" sz="quarter" idx="4"/>
          </p:nvPr>
        </p:nvSpPr>
        <p:spPr/>
        <p:txBody>
          <a:bodyPr/>
          <a:lstStyle/>
          <a:p>
            <a:fld id="{AFE8F94D-F3D7-4644-A710-F5E14A17E550}" type="slidenum">
              <a:rPr lang="nb-NO" smtClean="0"/>
              <a:pPr/>
              <a:t>30</a:t>
            </a:fld>
            <a:endParaRPr lang="nb-NO" dirty="0"/>
          </a:p>
        </p:txBody>
      </p:sp>
      <p:sp>
        <p:nvSpPr>
          <p:cNvPr id="5" name="Rektangel 4"/>
          <p:cNvSpPr/>
          <p:nvPr/>
        </p:nvSpPr>
        <p:spPr>
          <a:xfrm>
            <a:off x="1619672" y="6021288"/>
            <a:ext cx="6246440" cy="276999"/>
          </a:xfrm>
          <a:prstGeom prst="rect">
            <a:avLst/>
          </a:prstGeom>
        </p:spPr>
        <p:txBody>
          <a:bodyPr wrap="square">
            <a:spAutoFit/>
          </a:bodyPr>
          <a:lstStyle/>
          <a:p>
            <a:r>
              <a:rPr lang="nb-NO" sz="1200" i="1" dirty="0">
                <a:solidFill>
                  <a:schemeClr val="bg1">
                    <a:lumMod val="50000"/>
                  </a:schemeClr>
                </a:solidFill>
              </a:rPr>
              <a:t>Hvor mange ganger i løpet av en vanlig uke trener du slik at du blir andpusten eller svett?</a:t>
            </a:r>
          </a:p>
        </p:txBody>
      </p:sp>
    </p:spTree>
    <p:extLst>
      <p:ext uri="{BB962C8B-B14F-4D97-AF65-F5344CB8AC3E}">
        <p14:creationId xmlns:p14="http://schemas.microsoft.com/office/powerpoint/2010/main" val="14939840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4"/>
          </p:nvPr>
        </p:nvSpPr>
        <p:spPr/>
        <p:txBody>
          <a:bodyPr/>
          <a:lstStyle/>
          <a:p>
            <a:fld id="{AFE8F94D-F3D7-4644-A710-F5E14A17E550}" type="slidenum">
              <a:rPr lang="nb-NO" smtClean="0"/>
              <a:pPr/>
              <a:t>31</a:t>
            </a:fld>
            <a:endParaRPr lang="nb-NO" dirty="0"/>
          </a:p>
        </p:txBody>
      </p:sp>
      <p:graphicFrame>
        <p:nvGraphicFramePr>
          <p:cNvPr id="3" name="Diagram 2"/>
          <p:cNvGraphicFramePr/>
          <p:nvPr>
            <p:extLst>
              <p:ext uri="{D42A27DB-BD31-4B8C-83A1-F6EECF244321}">
                <p14:modId xmlns:p14="http://schemas.microsoft.com/office/powerpoint/2010/main" val="3222628442"/>
              </p:ext>
            </p:extLst>
          </p:nvPr>
        </p:nvGraphicFramePr>
        <p:xfrm>
          <a:off x="539552" y="450926"/>
          <a:ext cx="7848872" cy="5498354"/>
        </p:xfrm>
        <a:graphic>
          <a:graphicData uri="http://schemas.openxmlformats.org/drawingml/2006/chart">
            <c:chart xmlns:c="http://schemas.openxmlformats.org/drawingml/2006/chart" xmlns:r="http://schemas.openxmlformats.org/officeDocument/2006/relationships" r:id="rId2"/>
          </a:graphicData>
        </a:graphic>
      </p:graphicFrame>
      <p:sp>
        <p:nvSpPr>
          <p:cNvPr id="4" name="TekstSylinder 3"/>
          <p:cNvSpPr txBox="1"/>
          <p:nvPr/>
        </p:nvSpPr>
        <p:spPr>
          <a:xfrm>
            <a:off x="401456" y="76562"/>
            <a:ext cx="1005403" cy="400110"/>
          </a:xfrm>
          <a:prstGeom prst="rect">
            <a:avLst/>
          </a:prstGeom>
          <a:noFill/>
        </p:spPr>
        <p:txBody>
          <a:bodyPr wrap="none" rtlCol="0">
            <a:spAutoFit/>
          </a:bodyPr>
          <a:lstStyle/>
          <a:p>
            <a:r>
              <a:rPr lang="nb-NO" sz="2000" dirty="0" smtClean="0"/>
              <a:t>BMI (%)</a:t>
            </a:r>
            <a:endParaRPr lang="nb-NO" sz="2000" dirty="0"/>
          </a:p>
        </p:txBody>
      </p:sp>
      <p:sp>
        <p:nvSpPr>
          <p:cNvPr id="5" name="Rectangle 3"/>
          <p:cNvSpPr txBox="1">
            <a:spLocks noChangeArrowheads="1"/>
          </p:cNvSpPr>
          <p:nvPr/>
        </p:nvSpPr>
        <p:spPr>
          <a:xfrm>
            <a:off x="971600" y="5733256"/>
            <a:ext cx="6552728" cy="792088"/>
          </a:xfrm>
          <a:prstGeom prst="rect">
            <a:avLst/>
          </a:prstGeom>
        </p:spPr>
        <p:txBody>
          <a:bodyPr vert="horz" lIns="91440" tIns="45720" rIns="91440" bIns="45720" rtlCol="0">
            <a:noAutofit/>
          </a:bodyPr>
          <a:lstStyle/>
          <a:p>
            <a:pPr marL="174625" lvl="0" indent="-87313">
              <a:lnSpc>
                <a:spcPct val="120000"/>
              </a:lnSpc>
              <a:spcBef>
                <a:spcPct val="0"/>
              </a:spcBef>
              <a:spcAft>
                <a:spcPts val="600"/>
              </a:spcAft>
              <a:buFont typeface="Arial" pitchFamily="34" charset="0"/>
              <a:buChar char="•"/>
              <a:defRPr/>
            </a:pPr>
            <a:r>
              <a:rPr lang="nb-NO" sz="1100" dirty="0">
                <a:solidFill>
                  <a:schemeClr val="tx1">
                    <a:tint val="75000"/>
                  </a:schemeClr>
                </a:solidFill>
              </a:rPr>
              <a:t>Body Mass Index (BMI) finner en ved å dele vekten i kilo med kvadratet av høyden i meter. I følge www.vektklubb.no brukes følgende skala: undervekt: &lt; 18,5/normalvekt: 18,5 – 24,99/ overvekt: 25 – 29,99/fedme &gt; 30. I den norske befolkningen lider nå mer enn hver femte nordmann av fedme. En alvorlig svakhet ved BMI er at den ikke skiller mellom fett- og muskelmasse, og at det faktisk er forskjell på folk. Den egner seg derfor best til overordnede anslag på utbredelse i ulike populasjoner.</a:t>
            </a:r>
            <a:endParaRPr kumimoji="0" lang="nb-NO" sz="11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25900809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4"/>
          </p:nvPr>
        </p:nvSpPr>
        <p:spPr/>
        <p:txBody>
          <a:bodyPr/>
          <a:lstStyle/>
          <a:p>
            <a:fld id="{AFE8F94D-F3D7-4644-A710-F5E14A17E550}" type="slidenum">
              <a:rPr lang="nb-NO" smtClean="0"/>
              <a:pPr/>
              <a:t>32</a:t>
            </a:fld>
            <a:endParaRPr lang="nb-NO" dirty="0"/>
          </a:p>
        </p:txBody>
      </p:sp>
      <p:graphicFrame>
        <p:nvGraphicFramePr>
          <p:cNvPr id="3" name="Diagram 2"/>
          <p:cNvGraphicFramePr/>
          <p:nvPr>
            <p:extLst>
              <p:ext uri="{D42A27DB-BD31-4B8C-83A1-F6EECF244321}">
                <p14:modId xmlns:p14="http://schemas.microsoft.com/office/powerpoint/2010/main" val="1924581429"/>
              </p:ext>
            </p:extLst>
          </p:nvPr>
        </p:nvGraphicFramePr>
        <p:xfrm>
          <a:off x="539552" y="450926"/>
          <a:ext cx="7848872" cy="5642370"/>
        </p:xfrm>
        <a:graphic>
          <a:graphicData uri="http://schemas.openxmlformats.org/drawingml/2006/chart">
            <c:chart xmlns:c="http://schemas.openxmlformats.org/drawingml/2006/chart" xmlns:r="http://schemas.openxmlformats.org/officeDocument/2006/relationships" r:id="rId2"/>
          </a:graphicData>
        </a:graphic>
      </p:graphicFrame>
      <p:sp>
        <p:nvSpPr>
          <p:cNvPr id="4" name="TekstSylinder 3"/>
          <p:cNvSpPr txBox="1"/>
          <p:nvPr/>
        </p:nvSpPr>
        <p:spPr>
          <a:xfrm>
            <a:off x="401456" y="76562"/>
            <a:ext cx="2130968" cy="400110"/>
          </a:xfrm>
          <a:prstGeom prst="rect">
            <a:avLst/>
          </a:prstGeom>
          <a:noFill/>
        </p:spPr>
        <p:txBody>
          <a:bodyPr wrap="none" rtlCol="0">
            <a:spAutoFit/>
          </a:bodyPr>
          <a:lstStyle/>
          <a:p>
            <a:r>
              <a:rPr lang="nb-NO" sz="2000" dirty="0" smtClean="0"/>
              <a:t>Tannlegebesøk (%)</a:t>
            </a:r>
            <a:endParaRPr lang="nb-NO" sz="2000" dirty="0"/>
          </a:p>
        </p:txBody>
      </p:sp>
      <p:sp>
        <p:nvSpPr>
          <p:cNvPr id="5" name="Rektangel 4"/>
          <p:cNvSpPr/>
          <p:nvPr/>
        </p:nvSpPr>
        <p:spPr>
          <a:xfrm>
            <a:off x="3419872" y="6093296"/>
            <a:ext cx="2006190" cy="276999"/>
          </a:xfrm>
          <a:prstGeom prst="rect">
            <a:avLst/>
          </a:prstGeom>
        </p:spPr>
        <p:txBody>
          <a:bodyPr wrap="none">
            <a:spAutoFit/>
          </a:bodyPr>
          <a:lstStyle/>
          <a:p>
            <a:r>
              <a:rPr lang="nb-NO" sz="1200" i="1" dirty="0">
                <a:solidFill>
                  <a:schemeClr val="bg1">
                    <a:lumMod val="50000"/>
                  </a:schemeClr>
                </a:solidFill>
              </a:rPr>
              <a:t>Hvor ofte går du til tannlege?</a:t>
            </a:r>
          </a:p>
        </p:txBody>
      </p:sp>
    </p:spTree>
    <p:extLst>
      <p:ext uri="{BB962C8B-B14F-4D97-AF65-F5344CB8AC3E}">
        <p14:creationId xmlns:p14="http://schemas.microsoft.com/office/powerpoint/2010/main" val="9483847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4"/>
          </p:nvPr>
        </p:nvSpPr>
        <p:spPr/>
        <p:txBody>
          <a:bodyPr/>
          <a:lstStyle/>
          <a:p>
            <a:fld id="{AFE8F94D-F3D7-4644-A710-F5E14A17E550}" type="slidenum">
              <a:rPr lang="nb-NO" smtClean="0"/>
              <a:pPr/>
              <a:t>33</a:t>
            </a:fld>
            <a:endParaRPr lang="nb-NO" dirty="0"/>
          </a:p>
        </p:txBody>
      </p:sp>
      <p:graphicFrame>
        <p:nvGraphicFramePr>
          <p:cNvPr id="3" name="Diagram 2"/>
          <p:cNvGraphicFramePr/>
          <p:nvPr>
            <p:extLst>
              <p:ext uri="{D42A27DB-BD31-4B8C-83A1-F6EECF244321}">
                <p14:modId xmlns:p14="http://schemas.microsoft.com/office/powerpoint/2010/main" val="4086345462"/>
              </p:ext>
            </p:extLst>
          </p:nvPr>
        </p:nvGraphicFramePr>
        <p:xfrm>
          <a:off x="251520" y="476672"/>
          <a:ext cx="2880320" cy="564237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Diagram 3"/>
          <p:cNvGraphicFramePr/>
          <p:nvPr>
            <p:extLst>
              <p:ext uri="{D42A27DB-BD31-4B8C-83A1-F6EECF244321}">
                <p14:modId xmlns:p14="http://schemas.microsoft.com/office/powerpoint/2010/main" val="2754710159"/>
              </p:ext>
            </p:extLst>
          </p:nvPr>
        </p:nvGraphicFramePr>
        <p:xfrm>
          <a:off x="3275856" y="476672"/>
          <a:ext cx="2880320" cy="56423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Diagram 4"/>
          <p:cNvGraphicFramePr/>
          <p:nvPr>
            <p:extLst>
              <p:ext uri="{D42A27DB-BD31-4B8C-83A1-F6EECF244321}">
                <p14:modId xmlns:p14="http://schemas.microsoft.com/office/powerpoint/2010/main" val="1264507190"/>
              </p:ext>
            </p:extLst>
          </p:nvPr>
        </p:nvGraphicFramePr>
        <p:xfrm>
          <a:off x="6156176" y="476672"/>
          <a:ext cx="2880320" cy="5642370"/>
        </p:xfrm>
        <a:graphic>
          <a:graphicData uri="http://schemas.openxmlformats.org/drawingml/2006/chart">
            <c:chart xmlns:c="http://schemas.openxmlformats.org/drawingml/2006/chart" xmlns:r="http://schemas.openxmlformats.org/officeDocument/2006/relationships" r:id="rId4"/>
          </a:graphicData>
        </a:graphic>
      </p:graphicFrame>
      <p:sp>
        <p:nvSpPr>
          <p:cNvPr id="6" name="TekstSylinder 5"/>
          <p:cNvSpPr txBox="1"/>
          <p:nvPr/>
        </p:nvSpPr>
        <p:spPr>
          <a:xfrm>
            <a:off x="1212741" y="76562"/>
            <a:ext cx="2032736" cy="307777"/>
          </a:xfrm>
          <a:prstGeom prst="rect">
            <a:avLst/>
          </a:prstGeom>
          <a:noFill/>
        </p:spPr>
        <p:txBody>
          <a:bodyPr wrap="none" rtlCol="0">
            <a:spAutoFit/>
          </a:bodyPr>
          <a:lstStyle/>
          <a:p>
            <a:r>
              <a:rPr lang="nb-NO" sz="1400" dirty="0" smtClean="0"/>
              <a:t>Hjelp: psykiske plager (%)</a:t>
            </a:r>
            <a:endParaRPr lang="nb-NO" sz="1400" dirty="0"/>
          </a:p>
        </p:txBody>
      </p:sp>
      <p:sp>
        <p:nvSpPr>
          <p:cNvPr id="7" name="TekstSylinder 6"/>
          <p:cNvSpPr txBox="1"/>
          <p:nvPr/>
        </p:nvSpPr>
        <p:spPr>
          <a:xfrm>
            <a:off x="4231157" y="50940"/>
            <a:ext cx="1914307" cy="307777"/>
          </a:xfrm>
          <a:prstGeom prst="rect">
            <a:avLst/>
          </a:prstGeom>
          <a:noFill/>
        </p:spPr>
        <p:txBody>
          <a:bodyPr wrap="none" rtlCol="0">
            <a:spAutoFit/>
          </a:bodyPr>
          <a:lstStyle/>
          <a:p>
            <a:r>
              <a:rPr lang="nb-NO" sz="1400" dirty="0" smtClean="0"/>
              <a:t>Hjelp: fysiske plager (%)</a:t>
            </a:r>
            <a:endParaRPr lang="nb-NO" sz="1400" dirty="0"/>
          </a:p>
        </p:txBody>
      </p:sp>
      <p:sp>
        <p:nvSpPr>
          <p:cNvPr id="8" name="TekstSylinder 7"/>
          <p:cNvSpPr txBox="1"/>
          <p:nvPr/>
        </p:nvSpPr>
        <p:spPr>
          <a:xfrm>
            <a:off x="7115838" y="25460"/>
            <a:ext cx="1909946" cy="523220"/>
          </a:xfrm>
          <a:prstGeom prst="rect">
            <a:avLst/>
          </a:prstGeom>
          <a:noFill/>
        </p:spPr>
        <p:txBody>
          <a:bodyPr wrap="none" rtlCol="0">
            <a:spAutoFit/>
          </a:bodyPr>
          <a:lstStyle/>
          <a:p>
            <a:r>
              <a:rPr lang="nb-NO" sz="1400" dirty="0" smtClean="0"/>
              <a:t>Hjelp: praktiske/</a:t>
            </a:r>
          </a:p>
          <a:p>
            <a:r>
              <a:rPr lang="nb-NO" sz="1400" dirty="0" smtClean="0"/>
              <a:t>økonomiske forhold (%)</a:t>
            </a:r>
            <a:endParaRPr lang="nb-NO" sz="1400" dirty="0"/>
          </a:p>
        </p:txBody>
      </p:sp>
      <p:sp>
        <p:nvSpPr>
          <p:cNvPr id="9" name="Rektangel 8"/>
          <p:cNvSpPr/>
          <p:nvPr/>
        </p:nvSpPr>
        <p:spPr>
          <a:xfrm>
            <a:off x="1368152" y="6165304"/>
            <a:ext cx="4572000" cy="276999"/>
          </a:xfrm>
          <a:prstGeom prst="rect">
            <a:avLst/>
          </a:prstGeom>
        </p:spPr>
        <p:txBody>
          <a:bodyPr>
            <a:spAutoFit/>
          </a:bodyPr>
          <a:lstStyle/>
          <a:p>
            <a:r>
              <a:rPr lang="nb-NO" sz="1200" i="1" dirty="0">
                <a:solidFill>
                  <a:schemeClr val="bg1">
                    <a:lumMod val="50000"/>
                  </a:schemeClr>
                </a:solidFill>
              </a:rPr>
              <a:t>Har du søkt hjelp de siste 12 </a:t>
            </a:r>
            <a:r>
              <a:rPr lang="nb-NO" sz="1200" i="1" dirty="0" err="1">
                <a:solidFill>
                  <a:schemeClr val="bg1">
                    <a:lumMod val="50000"/>
                  </a:schemeClr>
                </a:solidFill>
              </a:rPr>
              <a:t>mnd</a:t>
            </a:r>
            <a:r>
              <a:rPr lang="nb-NO" sz="1200" i="1" dirty="0">
                <a:solidFill>
                  <a:schemeClr val="bg1">
                    <a:lumMod val="50000"/>
                  </a:schemeClr>
                </a:solidFill>
              </a:rPr>
              <a:t> for noe av følgende?</a:t>
            </a:r>
          </a:p>
        </p:txBody>
      </p:sp>
    </p:spTree>
    <p:extLst>
      <p:ext uri="{BB962C8B-B14F-4D97-AF65-F5344CB8AC3E}">
        <p14:creationId xmlns:p14="http://schemas.microsoft.com/office/powerpoint/2010/main" val="7196919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4"/>
          </p:nvPr>
        </p:nvSpPr>
        <p:spPr/>
        <p:txBody>
          <a:bodyPr/>
          <a:lstStyle/>
          <a:p>
            <a:fld id="{AFE8F94D-F3D7-4644-A710-F5E14A17E550}" type="slidenum">
              <a:rPr lang="nb-NO" smtClean="0"/>
              <a:pPr/>
              <a:t>34</a:t>
            </a:fld>
            <a:endParaRPr lang="nb-NO" dirty="0"/>
          </a:p>
        </p:txBody>
      </p:sp>
      <p:graphicFrame>
        <p:nvGraphicFramePr>
          <p:cNvPr id="3" name="Diagram 2"/>
          <p:cNvGraphicFramePr/>
          <p:nvPr>
            <p:extLst>
              <p:ext uri="{D42A27DB-BD31-4B8C-83A1-F6EECF244321}">
                <p14:modId xmlns:p14="http://schemas.microsoft.com/office/powerpoint/2010/main" val="1944553967"/>
              </p:ext>
            </p:extLst>
          </p:nvPr>
        </p:nvGraphicFramePr>
        <p:xfrm>
          <a:off x="539552" y="450926"/>
          <a:ext cx="7848872" cy="5642370"/>
        </p:xfrm>
        <a:graphic>
          <a:graphicData uri="http://schemas.openxmlformats.org/drawingml/2006/chart">
            <c:chart xmlns:c="http://schemas.openxmlformats.org/drawingml/2006/chart" xmlns:r="http://schemas.openxmlformats.org/officeDocument/2006/relationships" r:id="rId2"/>
          </a:graphicData>
        </a:graphic>
      </p:graphicFrame>
      <p:sp>
        <p:nvSpPr>
          <p:cNvPr id="4" name="TekstSylinder 3"/>
          <p:cNvSpPr txBox="1"/>
          <p:nvPr/>
        </p:nvSpPr>
        <p:spPr>
          <a:xfrm>
            <a:off x="401456" y="76562"/>
            <a:ext cx="5789534" cy="400110"/>
          </a:xfrm>
          <a:prstGeom prst="rect">
            <a:avLst/>
          </a:prstGeom>
          <a:noFill/>
        </p:spPr>
        <p:txBody>
          <a:bodyPr wrap="none" rtlCol="0">
            <a:spAutoFit/>
          </a:bodyPr>
          <a:lstStyle/>
          <a:p>
            <a:r>
              <a:rPr lang="nb-NO" sz="2000" dirty="0" smtClean="0"/>
              <a:t>Om følelsesmessige problem har påvirket studiet? (%)</a:t>
            </a:r>
            <a:endParaRPr lang="nb-NO" sz="2000" dirty="0"/>
          </a:p>
        </p:txBody>
      </p:sp>
      <p:sp>
        <p:nvSpPr>
          <p:cNvPr id="5" name="Rektangel 4"/>
          <p:cNvSpPr/>
          <p:nvPr/>
        </p:nvSpPr>
        <p:spPr>
          <a:xfrm>
            <a:off x="2276574" y="6093296"/>
            <a:ext cx="4572000" cy="276999"/>
          </a:xfrm>
          <a:prstGeom prst="rect">
            <a:avLst/>
          </a:prstGeom>
        </p:spPr>
        <p:txBody>
          <a:bodyPr>
            <a:spAutoFit/>
          </a:bodyPr>
          <a:lstStyle/>
          <a:p>
            <a:r>
              <a:rPr lang="nb-NO" sz="1200" i="1" dirty="0">
                <a:solidFill>
                  <a:schemeClr val="bg1">
                    <a:lumMod val="50000"/>
                  </a:schemeClr>
                </a:solidFill>
              </a:rPr>
              <a:t>Har følelsesmessige problem påvirket din gjennomføring av studiet?</a:t>
            </a:r>
          </a:p>
        </p:txBody>
      </p:sp>
    </p:spTree>
    <p:extLst>
      <p:ext uri="{BB962C8B-B14F-4D97-AF65-F5344CB8AC3E}">
        <p14:creationId xmlns:p14="http://schemas.microsoft.com/office/powerpoint/2010/main" val="42018895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4"/>
          </p:nvPr>
        </p:nvSpPr>
        <p:spPr/>
        <p:txBody>
          <a:bodyPr/>
          <a:lstStyle/>
          <a:p>
            <a:fld id="{AFE8F94D-F3D7-4644-A710-F5E14A17E550}" type="slidenum">
              <a:rPr lang="nb-NO" smtClean="0"/>
              <a:pPr/>
              <a:t>35</a:t>
            </a:fld>
            <a:endParaRPr lang="nb-NO" dirty="0"/>
          </a:p>
        </p:txBody>
      </p:sp>
      <p:graphicFrame>
        <p:nvGraphicFramePr>
          <p:cNvPr id="4" name="Tabell 3"/>
          <p:cNvGraphicFramePr>
            <a:graphicFrameLocks noGrp="1"/>
          </p:cNvGraphicFramePr>
          <p:nvPr>
            <p:extLst>
              <p:ext uri="{D42A27DB-BD31-4B8C-83A1-F6EECF244321}">
                <p14:modId xmlns:p14="http://schemas.microsoft.com/office/powerpoint/2010/main" val="426880682"/>
              </p:ext>
            </p:extLst>
          </p:nvPr>
        </p:nvGraphicFramePr>
        <p:xfrm>
          <a:off x="2517706" y="1595320"/>
          <a:ext cx="4108587" cy="4535724"/>
        </p:xfrm>
        <a:graphic>
          <a:graphicData uri="http://schemas.openxmlformats.org/drawingml/2006/table">
            <a:tbl>
              <a:tblPr/>
              <a:tblGrid>
                <a:gridCol w="601257"/>
                <a:gridCol w="350733"/>
                <a:gridCol w="350733"/>
                <a:gridCol w="350733"/>
                <a:gridCol w="350733"/>
                <a:gridCol w="350733"/>
                <a:gridCol w="350733"/>
                <a:gridCol w="350733"/>
                <a:gridCol w="350733"/>
                <a:gridCol w="350733"/>
                <a:gridCol w="350733"/>
              </a:tblGrid>
              <a:tr h="1089778">
                <a:tc>
                  <a:txBody>
                    <a:bodyPr/>
                    <a:lstStyle/>
                    <a:p>
                      <a:pPr algn="l" fontAlgn="b"/>
                      <a:r>
                        <a:rPr lang="en-US" sz="900" b="0" i="0" u="none" strike="noStrike">
                          <a:solidFill>
                            <a:srgbClr val="000000"/>
                          </a:solidFill>
                          <a:effectLst/>
                          <a:latin typeface="Calibri"/>
                        </a:rPr>
                        <a:t> </a:t>
                      </a:r>
                    </a:p>
                  </a:txBody>
                  <a:tcPr marL="7516" marR="7516" marT="751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dirty="0" err="1">
                          <a:solidFill>
                            <a:srgbClr val="000000"/>
                          </a:solidFill>
                          <a:effectLst/>
                          <a:latin typeface="Calibri"/>
                        </a:rPr>
                        <a:t>Forhold</a:t>
                      </a:r>
                      <a:r>
                        <a:rPr lang="en-US" sz="900" b="0" i="0" u="none" strike="noStrike" dirty="0">
                          <a:solidFill>
                            <a:srgbClr val="000000"/>
                          </a:solidFill>
                          <a:effectLst/>
                          <a:latin typeface="Calibri"/>
                        </a:rPr>
                        <a:t> </a:t>
                      </a:r>
                      <a:r>
                        <a:rPr lang="en-US" sz="900" b="0" i="0" u="none" strike="noStrike" dirty="0" err="1">
                          <a:solidFill>
                            <a:srgbClr val="000000"/>
                          </a:solidFill>
                          <a:effectLst/>
                          <a:latin typeface="Calibri"/>
                        </a:rPr>
                        <a:t>til</a:t>
                      </a:r>
                      <a:r>
                        <a:rPr lang="en-US" sz="900" b="0" i="0" u="none" strike="noStrike" dirty="0">
                          <a:solidFill>
                            <a:srgbClr val="000000"/>
                          </a:solidFill>
                          <a:effectLst/>
                          <a:latin typeface="Calibri"/>
                        </a:rPr>
                        <a:t> </a:t>
                      </a:r>
                      <a:r>
                        <a:rPr lang="en-US" sz="900" b="0" i="0" u="none" strike="noStrike" dirty="0" err="1">
                          <a:solidFill>
                            <a:srgbClr val="000000"/>
                          </a:solidFill>
                          <a:effectLst/>
                          <a:latin typeface="Calibri"/>
                        </a:rPr>
                        <a:t>familien</a:t>
                      </a:r>
                      <a:endParaRPr lang="en-US" sz="900" b="0" i="0" u="none" strike="noStrike" dirty="0">
                        <a:solidFill>
                          <a:srgbClr val="000000"/>
                        </a:solidFill>
                        <a:effectLst/>
                        <a:latin typeface="Calibri"/>
                      </a:endParaRPr>
                    </a:p>
                  </a:txBody>
                  <a:tcPr vert="vert27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dirty="0" err="1">
                          <a:solidFill>
                            <a:srgbClr val="000000"/>
                          </a:solidFill>
                          <a:effectLst/>
                          <a:latin typeface="Calibri"/>
                        </a:rPr>
                        <a:t>Forhold</a:t>
                      </a:r>
                      <a:r>
                        <a:rPr lang="en-US" sz="900" b="0" i="0" u="none" strike="noStrike" dirty="0">
                          <a:solidFill>
                            <a:srgbClr val="000000"/>
                          </a:solidFill>
                          <a:effectLst/>
                          <a:latin typeface="Calibri"/>
                        </a:rPr>
                        <a:t> </a:t>
                      </a:r>
                      <a:r>
                        <a:rPr lang="en-US" sz="900" b="0" i="0" u="none" strike="noStrike" dirty="0" err="1">
                          <a:solidFill>
                            <a:srgbClr val="000000"/>
                          </a:solidFill>
                          <a:effectLst/>
                          <a:latin typeface="Calibri"/>
                        </a:rPr>
                        <a:t>til</a:t>
                      </a:r>
                      <a:r>
                        <a:rPr lang="en-US" sz="900" b="0" i="0" u="none" strike="noStrike" dirty="0">
                          <a:solidFill>
                            <a:srgbClr val="000000"/>
                          </a:solidFill>
                          <a:effectLst/>
                          <a:latin typeface="Calibri"/>
                        </a:rPr>
                        <a:t> partner </a:t>
                      </a:r>
                      <a:r>
                        <a:rPr lang="en-US" sz="900" b="0" i="0" u="none" strike="noStrike" dirty="0" err="1">
                          <a:solidFill>
                            <a:srgbClr val="000000"/>
                          </a:solidFill>
                          <a:effectLst/>
                          <a:latin typeface="Calibri"/>
                        </a:rPr>
                        <a:t>eller</a:t>
                      </a:r>
                      <a:r>
                        <a:rPr lang="en-US" sz="900" b="0" i="0" u="none" strike="noStrike" dirty="0">
                          <a:solidFill>
                            <a:srgbClr val="000000"/>
                          </a:solidFill>
                          <a:effectLst/>
                          <a:latin typeface="Calibri"/>
                        </a:rPr>
                        <a:t> </a:t>
                      </a:r>
                      <a:r>
                        <a:rPr lang="en-US" sz="900" b="0" i="0" u="none" strike="noStrike" dirty="0" err="1">
                          <a:solidFill>
                            <a:srgbClr val="000000"/>
                          </a:solidFill>
                          <a:effectLst/>
                          <a:latin typeface="Calibri"/>
                        </a:rPr>
                        <a:t>kjæreste</a:t>
                      </a:r>
                      <a:endParaRPr lang="en-US" sz="900" b="0" i="0" u="none" strike="noStrike" dirty="0">
                        <a:solidFill>
                          <a:srgbClr val="000000"/>
                        </a:solidFill>
                        <a:effectLst/>
                        <a:latin typeface="Calibri"/>
                      </a:endParaRPr>
                    </a:p>
                  </a:txBody>
                  <a:tcPr vert="vert27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Den økonomiske situasjon</a:t>
                      </a:r>
                    </a:p>
                  </a:txBody>
                  <a:tcPr vert="vert27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dirty="0" err="1">
                          <a:solidFill>
                            <a:srgbClr val="000000"/>
                          </a:solidFill>
                          <a:effectLst/>
                          <a:latin typeface="Calibri"/>
                        </a:rPr>
                        <a:t>Kostholdet</a:t>
                      </a:r>
                      <a:r>
                        <a:rPr lang="en-US" sz="900" b="0" i="0" u="none" strike="noStrike" dirty="0">
                          <a:solidFill>
                            <a:srgbClr val="000000"/>
                          </a:solidFill>
                          <a:effectLst/>
                          <a:latin typeface="Calibri"/>
                        </a:rPr>
                        <a:t> </a:t>
                      </a:r>
                      <a:r>
                        <a:rPr lang="en-US" sz="900" b="0" i="0" u="none" strike="noStrike" dirty="0" err="1">
                          <a:solidFill>
                            <a:srgbClr val="000000"/>
                          </a:solidFill>
                          <a:effectLst/>
                          <a:latin typeface="Calibri"/>
                        </a:rPr>
                        <a:t>ditt</a:t>
                      </a:r>
                      <a:endParaRPr lang="en-US" sz="900" b="0" i="0" u="none" strike="noStrike" dirty="0">
                        <a:solidFill>
                          <a:srgbClr val="000000"/>
                        </a:solidFill>
                        <a:effectLst/>
                        <a:latin typeface="Calibri"/>
                      </a:endParaRPr>
                    </a:p>
                  </a:txBody>
                  <a:tcPr vert="vert27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dirty="0" err="1">
                          <a:solidFill>
                            <a:srgbClr val="000000"/>
                          </a:solidFill>
                          <a:effectLst/>
                          <a:latin typeface="Calibri"/>
                        </a:rPr>
                        <a:t>Utseende</a:t>
                      </a:r>
                      <a:r>
                        <a:rPr lang="en-US" sz="900" b="0" i="0" u="none" strike="noStrike" dirty="0">
                          <a:solidFill>
                            <a:srgbClr val="000000"/>
                          </a:solidFill>
                          <a:effectLst/>
                          <a:latin typeface="Calibri"/>
                        </a:rPr>
                        <a:t>/</a:t>
                      </a:r>
                      <a:r>
                        <a:rPr lang="en-US" sz="900" b="0" i="0" u="none" strike="noStrike" dirty="0" err="1">
                          <a:solidFill>
                            <a:srgbClr val="000000"/>
                          </a:solidFill>
                          <a:effectLst/>
                          <a:latin typeface="Calibri"/>
                        </a:rPr>
                        <a:t>kropp</a:t>
                      </a:r>
                      <a:endParaRPr lang="en-US" sz="900" b="0" i="0" u="none" strike="noStrike" dirty="0">
                        <a:solidFill>
                          <a:srgbClr val="000000"/>
                        </a:solidFill>
                        <a:effectLst/>
                        <a:latin typeface="Calibri"/>
                      </a:endParaRPr>
                    </a:p>
                  </a:txBody>
                  <a:tcPr vert="vert27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Vekten din</a:t>
                      </a:r>
                    </a:p>
                  </a:txBody>
                  <a:tcPr vert="vert27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dirty="0" err="1">
                          <a:solidFill>
                            <a:srgbClr val="000000"/>
                          </a:solidFill>
                          <a:effectLst/>
                          <a:latin typeface="Calibri"/>
                        </a:rPr>
                        <a:t>Selvbildet</a:t>
                      </a:r>
                      <a:r>
                        <a:rPr lang="en-US" sz="900" b="0" i="0" u="none" strike="noStrike" dirty="0">
                          <a:solidFill>
                            <a:srgbClr val="000000"/>
                          </a:solidFill>
                          <a:effectLst/>
                          <a:latin typeface="Calibri"/>
                        </a:rPr>
                        <a:t> </a:t>
                      </a:r>
                      <a:r>
                        <a:rPr lang="en-US" sz="900" b="0" i="0" u="none" strike="noStrike" dirty="0" err="1">
                          <a:solidFill>
                            <a:srgbClr val="000000"/>
                          </a:solidFill>
                          <a:effectLst/>
                          <a:latin typeface="Calibri"/>
                        </a:rPr>
                        <a:t>ditt</a:t>
                      </a:r>
                      <a:endParaRPr lang="en-US" sz="900" b="0" i="0" u="none" strike="noStrike" dirty="0">
                        <a:solidFill>
                          <a:srgbClr val="000000"/>
                        </a:solidFill>
                        <a:effectLst/>
                        <a:latin typeface="Calibri"/>
                      </a:endParaRPr>
                    </a:p>
                  </a:txBody>
                  <a:tcPr vert="vert27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dirty="0" err="1">
                          <a:solidFill>
                            <a:srgbClr val="000000"/>
                          </a:solidFill>
                          <a:effectLst/>
                          <a:latin typeface="Calibri"/>
                        </a:rPr>
                        <a:t>Familiens</a:t>
                      </a:r>
                      <a:r>
                        <a:rPr lang="en-US" sz="900" b="0" i="0" u="none" strike="noStrike" dirty="0">
                          <a:solidFill>
                            <a:srgbClr val="000000"/>
                          </a:solidFill>
                          <a:effectLst/>
                          <a:latin typeface="Calibri"/>
                        </a:rPr>
                        <a:t> </a:t>
                      </a:r>
                      <a:r>
                        <a:rPr lang="en-US" sz="900" b="0" i="0" u="none" strike="noStrike" dirty="0" err="1">
                          <a:solidFill>
                            <a:srgbClr val="000000"/>
                          </a:solidFill>
                          <a:effectLst/>
                          <a:latin typeface="Calibri"/>
                        </a:rPr>
                        <a:t>holdning</a:t>
                      </a:r>
                      <a:r>
                        <a:rPr lang="en-US" sz="900" b="0" i="0" u="none" strike="noStrike" dirty="0">
                          <a:solidFill>
                            <a:srgbClr val="000000"/>
                          </a:solidFill>
                          <a:effectLst/>
                          <a:latin typeface="Calibri"/>
                        </a:rPr>
                        <a:t> </a:t>
                      </a:r>
                      <a:r>
                        <a:rPr lang="en-US" sz="900" b="0" i="0" u="none" strike="noStrike" dirty="0" err="1">
                          <a:solidFill>
                            <a:srgbClr val="000000"/>
                          </a:solidFill>
                          <a:effectLst/>
                          <a:latin typeface="Calibri"/>
                        </a:rPr>
                        <a:t>til</a:t>
                      </a:r>
                      <a:r>
                        <a:rPr lang="en-US" sz="900" b="0" i="0" u="none" strike="noStrike" dirty="0">
                          <a:solidFill>
                            <a:srgbClr val="000000"/>
                          </a:solidFill>
                          <a:effectLst/>
                          <a:latin typeface="Calibri"/>
                        </a:rPr>
                        <a:t> dine </a:t>
                      </a:r>
                      <a:r>
                        <a:rPr lang="en-US" sz="900" b="0" i="0" u="none" strike="noStrike" dirty="0" err="1">
                          <a:solidFill>
                            <a:srgbClr val="000000"/>
                          </a:solidFill>
                          <a:effectLst/>
                          <a:latin typeface="Calibri"/>
                        </a:rPr>
                        <a:t>livsvalg</a:t>
                      </a:r>
                      <a:endParaRPr lang="en-US" sz="900" b="0" i="0" u="none" strike="noStrike" dirty="0">
                        <a:solidFill>
                          <a:srgbClr val="000000"/>
                        </a:solidFill>
                        <a:effectLst/>
                        <a:latin typeface="Calibri"/>
                      </a:endParaRPr>
                    </a:p>
                  </a:txBody>
                  <a:tcPr vert="vert27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dirty="0" err="1">
                          <a:solidFill>
                            <a:srgbClr val="000000"/>
                          </a:solidFill>
                          <a:effectLst/>
                          <a:latin typeface="Calibri"/>
                        </a:rPr>
                        <a:t>Selvbildet</a:t>
                      </a:r>
                      <a:r>
                        <a:rPr lang="en-US" sz="900" b="0" i="0" u="none" strike="noStrike" dirty="0">
                          <a:solidFill>
                            <a:srgbClr val="000000"/>
                          </a:solidFill>
                          <a:effectLst/>
                          <a:latin typeface="Calibri"/>
                        </a:rPr>
                        <a:t> </a:t>
                      </a:r>
                      <a:r>
                        <a:rPr lang="en-US" sz="900" b="0" i="0" u="none" strike="noStrike" dirty="0" err="1">
                          <a:solidFill>
                            <a:srgbClr val="000000"/>
                          </a:solidFill>
                          <a:effectLst/>
                          <a:latin typeface="Calibri"/>
                        </a:rPr>
                        <a:t>og</a:t>
                      </a:r>
                      <a:r>
                        <a:rPr lang="en-US" sz="900" b="0" i="0" u="none" strike="noStrike" dirty="0">
                          <a:solidFill>
                            <a:srgbClr val="000000"/>
                          </a:solidFill>
                          <a:effectLst/>
                          <a:latin typeface="Calibri"/>
                        </a:rPr>
                        <a:t> </a:t>
                      </a:r>
                      <a:r>
                        <a:rPr lang="en-US" sz="900" b="0" i="0" u="none" strike="noStrike" dirty="0" err="1">
                          <a:solidFill>
                            <a:srgbClr val="000000"/>
                          </a:solidFill>
                          <a:effectLst/>
                          <a:latin typeface="Calibri"/>
                        </a:rPr>
                        <a:t>kropp</a:t>
                      </a:r>
                      <a:r>
                        <a:rPr lang="en-US" sz="900" b="0" i="0" u="none" strike="noStrike" dirty="0">
                          <a:solidFill>
                            <a:srgbClr val="000000"/>
                          </a:solidFill>
                          <a:effectLst/>
                          <a:latin typeface="Calibri"/>
                        </a:rPr>
                        <a:t> </a:t>
                      </a:r>
                      <a:r>
                        <a:rPr lang="en-US" sz="900" b="0" i="0" u="none" strike="noStrike" dirty="0" err="1">
                          <a:solidFill>
                            <a:srgbClr val="000000"/>
                          </a:solidFill>
                          <a:effectLst/>
                          <a:latin typeface="Calibri"/>
                        </a:rPr>
                        <a:t>totalt</a:t>
                      </a:r>
                      <a:endParaRPr lang="en-US" sz="900" b="0" i="0" u="none" strike="noStrike" dirty="0">
                        <a:solidFill>
                          <a:srgbClr val="000000"/>
                        </a:solidFill>
                        <a:effectLst/>
                        <a:latin typeface="Calibri"/>
                      </a:endParaRPr>
                    </a:p>
                  </a:txBody>
                  <a:tcPr vert="vert27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dirty="0" err="1">
                          <a:solidFill>
                            <a:srgbClr val="000000"/>
                          </a:solidFill>
                          <a:effectLst/>
                          <a:latin typeface="Calibri"/>
                        </a:rPr>
                        <a:t>Familie</a:t>
                      </a:r>
                      <a:r>
                        <a:rPr lang="en-US" sz="900" b="0" i="0" u="none" strike="noStrike" dirty="0">
                          <a:solidFill>
                            <a:srgbClr val="000000"/>
                          </a:solidFill>
                          <a:effectLst/>
                          <a:latin typeface="Calibri"/>
                        </a:rPr>
                        <a:t> </a:t>
                      </a:r>
                      <a:r>
                        <a:rPr lang="en-US" sz="900" b="0" i="0" u="none" strike="noStrike" dirty="0" err="1">
                          <a:solidFill>
                            <a:srgbClr val="000000"/>
                          </a:solidFill>
                          <a:effectLst/>
                          <a:latin typeface="Calibri"/>
                        </a:rPr>
                        <a:t>totalt</a:t>
                      </a:r>
                      <a:endParaRPr lang="en-US" sz="900" b="0" i="0" u="none" strike="noStrike" dirty="0">
                        <a:solidFill>
                          <a:srgbClr val="000000"/>
                        </a:solidFill>
                        <a:effectLst/>
                        <a:latin typeface="Calibri"/>
                      </a:endParaRPr>
                    </a:p>
                  </a:txBody>
                  <a:tcPr vert="vert27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0314">
                <a:tc>
                  <a:txBody>
                    <a:bodyPr/>
                    <a:lstStyle/>
                    <a:p>
                      <a:pPr algn="l" fontAlgn="b"/>
                      <a:r>
                        <a:rPr lang="en-US" sz="900" b="0" i="0" u="none" strike="noStrike">
                          <a:solidFill>
                            <a:srgbClr val="000000"/>
                          </a:solidFill>
                          <a:effectLst/>
                          <a:latin typeface="Calibri"/>
                        </a:rPr>
                        <a:t>Total</a:t>
                      </a:r>
                    </a:p>
                  </a:txBody>
                  <a:tcPr marL="7516" marR="7516" marT="751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900" b="0" i="0" u="none" strike="noStrike">
                          <a:solidFill>
                            <a:srgbClr val="000000"/>
                          </a:solidFill>
                          <a:effectLst/>
                          <a:latin typeface="Calibri"/>
                        </a:rPr>
                        <a:t>83</a:t>
                      </a:r>
                    </a:p>
                  </a:txBody>
                  <a:tcPr marL="7516" marR="7516" marT="7516"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74C37C"/>
                    </a:solidFill>
                  </a:tcPr>
                </a:tc>
                <a:tc>
                  <a:txBody>
                    <a:bodyPr/>
                    <a:lstStyle/>
                    <a:p>
                      <a:pPr algn="ctr" fontAlgn="b"/>
                      <a:r>
                        <a:rPr lang="en-US" sz="900" b="0" i="0" u="none" strike="noStrike">
                          <a:solidFill>
                            <a:srgbClr val="000000"/>
                          </a:solidFill>
                          <a:effectLst/>
                          <a:latin typeface="Calibri"/>
                        </a:rPr>
                        <a:t>79</a:t>
                      </a:r>
                    </a:p>
                  </a:txBody>
                  <a:tcPr marL="7516" marR="7516" marT="7516" marB="0" anchor="b">
                    <a:lnL>
                      <a:noFill/>
                    </a:lnL>
                    <a:lnR>
                      <a:noFill/>
                    </a:lnR>
                    <a:lnT w="12700" cap="flat" cmpd="sng" algn="ctr">
                      <a:solidFill>
                        <a:srgbClr val="000000"/>
                      </a:solidFill>
                      <a:prstDash val="solid"/>
                      <a:round/>
                      <a:headEnd type="none" w="med" len="med"/>
                      <a:tailEnd type="none" w="med" len="med"/>
                    </a:lnT>
                    <a:lnB>
                      <a:noFill/>
                    </a:lnB>
                    <a:solidFill>
                      <a:srgbClr val="8BCA7E"/>
                    </a:solidFill>
                  </a:tcPr>
                </a:tc>
                <a:tc>
                  <a:txBody>
                    <a:bodyPr/>
                    <a:lstStyle/>
                    <a:p>
                      <a:pPr algn="ctr" fontAlgn="b"/>
                      <a:r>
                        <a:rPr lang="en-US" sz="900" b="0" i="0" u="none" strike="noStrike">
                          <a:solidFill>
                            <a:srgbClr val="000000"/>
                          </a:solidFill>
                          <a:effectLst/>
                          <a:latin typeface="Calibri"/>
                        </a:rPr>
                        <a:t>53</a:t>
                      </a:r>
                    </a:p>
                  </a:txBody>
                  <a:tcPr marL="7516" marR="7516" marT="7516" marB="0" anchor="b">
                    <a:lnL>
                      <a:noFill/>
                    </a:lnL>
                    <a:lnR>
                      <a:noFill/>
                    </a:lnR>
                    <a:lnT w="12700" cap="flat" cmpd="sng" algn="ctr">
                      <a:solidFill>
                        <a:srgbClr val="000000"/>
                      </a:solidFill>
                      <a:prstDash val="solid"/>
                      <a:round/>
                      <a:headEnd type="none" w="med" len="med"/>
                      <a:tailEnd type="none" w="med" len="med"/>
                    </a:lnT>
                    <a:lnB>
                      <a:noFill/>
                    </a:lnB>
                    <a:solidFill>
                      <a:srgbClr val="FBAF78"/>
                    </a:solidFill>
                  </a:tcPr>
                </a:tc>
                <a:tc>
                  <a:txBody>
                    <a:bodyPr/>
                    <a:lstStyle/>
                    <a:p>
                      <a:pPr algn="ctr" fontAlgn="b"/>
                      <a:r>
                        <a:rPr lang="en-US" sz="900" b="0" i="0" u="none" strike="noStrike">
                          <a:solidFill>
                            <a:srgbClr val="000000"/>
                          </a:solidFill>
                          <a:effectLst/>
                          <a:latin typeface="Calibri"/>
                        </a:rPr>
                        <a:t>59</a:t>
                      </a:r>
                    </a:p>
                  </a:txBody>
                  <a:tcPr marL="7516" marR="7516" marT="7516" marB="0" anchor="b">
                    <a:lnL>
                      <a:noFill/>
                    </a:lnL>
                    <a:lnR>
                      <a:noFill/>
                    </a:lnR>
                    <a:lnT w="12700" cap="flat" cmpd="sng" algn="ctr">
                      <a:solidFill>
                        <a:srgbClr val="000000"/>
                      </a:solidFill>
                      <a:prstDash val="solid"/>
                      <a:round/>
                      <a:headEnd type="none" w="med" len="med"/>
                      <a:tailEnd type="none" w="med" len="med"/>
                    </a:lnT>
                    <a:lnB>
                      <a:noFill/>
                    </a:lnB>
                    <a:solidFill>
                      <a:srgbClr val="FEE783"/>
                    </a:solidFill>
                  </a:tcPr>
                </a:tc>
                <a:tc>
                  <a:txBody>
                    <a:bodyPr/>
                    <a:lstStyle/>
                    <a:p>
                      <a:pPr algn="ctr" fontAlgn="b"/>
                      <a:r>
                        <a:rPr lang="en-US" sz="900" b="0" i="0" u="none" strike="noStrike">
                          <a:solidFill>
                            <a:srgbClr val="000000"/>
                          </a:solidFill>
                          <a:effectLst/>
                          <a:latin typeface="Calibri"/>
                        </a:rPr>
                        <a:t>56</a:t>
                      </a:r>
                    </a:p>
                  </a:txBody>
                  <a:tcPr marL="7516" marR="7516" marT="7516" marB="0" anchor="b">
                    <a:lnL>
                      <a:noFill/>
                    </a:lnL>
                    <a:lnR>
                      <a:noFill/>
                    </a:lnR>
                    <a:lnT w="12700" cap="flat" cmpd="sng" algn="ctr">
                      <a:solidFill>
                        <a:srgbClr val="000000"/>
                      </a:solidFill>
                      <a:prstDash val="solid"/>
                      <a:round/>
                      <a:headEnd type="none" w="med" len="med"/>
                      <a:tailEnd type="none" w="med" len="med"/>
                    </a:lnT>
                    <a:lnB>
                      <a:noFill/>
                    </a:lnB>
                    <a:solidFill>
                      <a:srgbClr val="FDCB7D"/>
                    </a:solidFill>
                  </a:tcPr>
                </a:tc>
                <a:tc>
                  <a:txBody>
                    <a:bodyPr/>
                    <a:lstStyle/>
                    <a:p>
                      <a:pPr algn="ctr" fontAlgn="b"/>
                      <a:r>
                        <a:rPr lang="en-US" sz="900" b="0" i="0" u="none" strike="noStrike">
                          <a:solidFill>
                            <a:srgbClr val="000000"/>
                          </a:solidFill>
                          <a:effectLst/>
                          <a:latin typeface="Calibri"/>
                        </a:rPr>
                        <a:t>54</a:t>
                      </a:r>
                    </a:p>
                  </a:txBody>
                  <a:tcPr marL="7516" marR="7516" marT="7516" marB="0" anchor="b">
                    <a:lnL>
                      <a:noFill/>
                    </a:lnL>
                    <a:lnR>
                      <a:noFill/>
                    </a:lnR>
                    <a:lnT w="12700" cap="flat" cmpd="sng" algn="ctr">
                      <a:solidFill>
                        <a:srgbClr val="000000"/>
                      </a:solidFill>
                      <a:prstDash val="solid"/>
                      <a:round/>
                      <a:headEnd type="none" w="med" len="med"/>
                      <a:tailEnd type="none" w="med" len="med"/>
                    </a:lnT>
                    <a:lnB>
                      <a:noFill/>
                    </a:lnB>
                    <a:solidFill>
                      <a:srgbClr val="FCBA7A"/>
                    </a:solidFill>
                  </a:tcPr>
                </a:tc>
                <a:tc>
                  <a:txBody>
                    <a:bodyPr/>
                    <a:lstStyle/>
                    <a:p>
                      <a:pPr algn="ctr" fontAlgn="b"/>
                      <a:r>
                        <a:rPr lang="en-US" sz="900" b="0" i="0" u="none" strike="noStrike">
                          <a:solidFill>
                            <a:srgbClr val="000000"/>
                          </a:solidFill>
                          <a:effectLst/>
                          <a:latin typeface="Calibri"/>
                        </a:rPr>
                        <a:t>59</a:t>
                      </a:r>
                    </a:p>
                  </a:txBody>
                  <a:tcPr marL="7516" marR="7516" marT="7516" marB="0" anchor="b">
                    <a:lnL>
                      <a:noFill/>
                    </a:lnL>
                    <a:lnR>
                      <a:noFill/>
                    </a:lnR>
                    <a:lnT w="12700" cap="flat" cmpd="sng" algn="ctr">
                      <a:solidFill>
                        <a:srgbClr val="000000"/>
                      </a:solidFill>
                      <a:prstDash val="solid"/>
                      <a:round/>
                      <a:headEnd type="none" w="med" len="med"/>
                      <a:tailEnd type="none" w="med" len="med"/>
                    </a:lnT>
                    <a:lnB>
                      <a:noFill/>
                    </a:lnB>
                    <a:solidFill>
                      <a:srgbClr val="FEE382"/>
                    </a:solidFill>
                  </a:tcPr>
                </a:tc>
                <a:tc>
                  <a:txBody>
                    <a:bodyPr/>
                    <a:lstStyle/>
                    <a:p>
                      <a:pPr algn="ctr" fontAlgn="b"/>
                      <a:r>
                        <a:rPr lang="en-US" sz="900" b="0" i="0" u="none" strike="noStrike">
                          <a:solidFill>
                            <a:srgbClr val="000000"/>
                          </a:solidFill>
                          <a:effectLst/>
                          <a:latin typeface="Calibri"/>
                        </a:rPr>
                        <a:t>81</a:t>
                      </a:r>
                    </a:p>
                  </a:txBody>
                  <a:tcPr marL="7516" marR="7516" marT="7516" marB="0" anchor="b">
                    <a:lnL>
                      <a:noFill/>
                    </a:lnL>
                    <a:lnR>
                      <a:noFill/>
                    </a:lnR>
                    <a:lnT w="12700" cap="flat" cmpd="sng" algn="ctr">
                      <a:solidFill>
                        <a:srgbClr val="000000"/>
                      </a:solidFill>
                      <a:prstDash val="solid"/>
                      <a:round/>
                      <a:headEnd type="none" w="med" len="med"/>
                      <a:tailEnd type="none" w="med" len="med"/>
                    </a:lnT>
                    <a:lnB>
                      <a:noFill/>
                    </a:lnB>
                    <a:solidFill>
                      <a:srgbClr val="84C87D"/>
                    </a:solidFill>
                  </a:tcPr>
                </a:tc>
                <a:tc>
                  <a:txBody>
                    <a:bodyPr/>
                    <a:lstStyle/>
                    <a:p>
                      <a:pPr algn="ctr" fontAlgn="b"/>
                      <a:r>
                        <a:rPr lang="en-US" sz="900" b="0" i="0" u="none" strike="noStrike">
                          <a:solidFill>
                            <a:srgbClr val="000000"/>
                          </a:solidFill>
                          <a:effectLst/>
                          <a:latin typeface="Calibri"/>
                        </a:rPr>
                        <a:t>58</a:t>
                      </a:r>
                    </a:p>
                  </a:txBody>
                  <a:tcPr marL="7516" marR="7516" marT="7516" marB="0" anchor="b">
                    <a:lnL>
                      <a:noFill/>
                    </a:lnL>
                    <a:lnR>
                      <a:noFill/>
                    </a:lnR>
                    <a:lnT w="12700" cap="flat" cmpd="sng" algn="ctr">
                      <a:solidFill>
                        <a:srgbClr val="000000"/>
                      </a:solidFill>
                      <a:prstDash val="solid"/>
                      <a:round/>
                      <a:headEnd type="none" w="med" len="med"/>
                      <a:tailEnd type="none" w="med" len="med"/>
                    </a:lnT>
                    <a:lnB>
                      <a:noFill/>
                    </a:lnB>
                    <a:solidFill>
                      <a:srgbClr val="FDD780"/>
                    </a:solidFill>
                  </a:tcPr>
                </a:tc>
                <a:tc>
                  <a:txBody>
                    <a:bodyPr/>
                    <a:lstStyle/>
                    <a:p>
                      <a:pPr algn="ctr" fontAlgn="b"/>
                      <a:r>
                        <a:rPr lang="en-US" sz="900" b="0" i="0" u="none" strike="noStrike">
                          <a:solidFill>
                            <a:srgbClr val="000000"/>
                          </a:solidFill>
                          <a:effectLst/>
                          <a:latin typeface="Calibri"/>
                        </a:rPr>
                        <a:t>82</a:t>
                      </a:r>
                    </a:p>
                  </a:txBody>
                  <a:tcPr marL="7516" marR="7516" marT="7516"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7DC67D"/>
                    </a:solidFill>
                  </a:tcPr>
                </a:tc>
              </a:tr>
              <a:tr h="150314">
                <a:tc>
                  <a:txBody>
                    <a:bodyPr/>
                    <a:lstStyle/>
                    <a:p>
                      <a:pPr algn="l" fontAlgn="b"/>
                      <a:r>
                        <a:rPr lang="en-US" sz="900" b="0" i="0" u="none" strike="noStrike" dirty="0" smtClean="0">
                          <a:solidFill>
                            <a:srgbClr val="000000"/>
                          </a:solidFill>
                          <a:effectLst/>
                          <a:latin typeface="Calibri"/>
                        </a:rPr>
                        <a:t>Mann</a:t>
                      </a:r>
                      <a:endParaRPr lang="en-US" sz="900" b="0" i="0" u="none" strike="noStrike" dirty="0">
                        <a:solidFill>
                          <a:srgbClr val="000000"/>
                        </a:solidFill>
                        <a:effectLst/>
                        <a:latin typeface="Calibri"/>
                      </a:endParaRPr>
                    </a:p>
                  </a:txBody>
                  <a:tcPr marL="7516" marR="7516" marT="751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000000"/>
                          </a:solidFill>
                          <a:effectLst/>
                          <a:latin typeface="Calibri"/>
                        </a:rPr>
                        <a:t>83</a:t>
                      </a:r>
                    </a:p>
                  </a:txBody>
                  <a:tcPr marL="7516" marR="7516" marT="7516" marB="0" anchor="b">
                    <a:lnL w="12700" cap="flat" cmpd="sng" algn="ctr">
                      <a:solidFill>
                        <a:srgbClr val="000000"/>
                      </a:solidFill>
                      <a:prstDash val="solid"/>
                      <a:round/>
                      <a:headEnd type="none" w="med" len="med"/>
                      <a:tailEnd type="none" w="med" len="med"/>
                    </a:lnL>
                    <a:lnR>
                      <a:noFill/>
                    </a:lnR>
                    <a:lnT>
                      <a:noFill/>
                    </a:lnT>
                    <a:lnB>
                      <a:noFill/>
                    </a:lnB>
                    <a:solidFill>
                      <a:srgbClr val="77C47D"/>
                    </a:solidFill>
                  </a:tcPr>
                </a:tc>
                <a:tc>
                  <a:txBody>
                    <a:bodyPr/>
                    <a:lstStyle/>
                    <a:p>
                      <a:pPr algn="ctr" fontAlgn="b"/>
                      <a:r>
                        <a:rPr lang="en-US" sz="900" b="0" i="0" u="none" strike="noStrike">
                          <a:solidFill>
                            <a:srgbClr val="000000"/>
                          </a:solidFill>
                          <a:effectLst/>
                          <a:latin typeface="Calibri"/>
                        </a:rPr>
                        <a:t>78</a:t>
                      </a:r>
                    </a:p>
                  </a:txBody>
                  <a:tcPr marL="7516" marR="7516" marT="7516" marB="0" anchor="b">
                    <a:lnL>
                      <a:noFill/>
                    </a:lnL>
                    <a:lnR>
                      <a:noFill/>
                    </a:lnR>
                    <a:lnT>
                      <a:noFill/>
                    </a:lnT>
                    <a:lnB>
                      <a:noFill/>
                    </a:lnB>
                    <a:solidFill>
                      <a:srgbClr val="95CD7E"/>
                    </a:solidFill>
                  </a:tcPr>
                </a:tc>
                <a:tc>
                  <a:txBody>
                    <a:bodyPr/>
                    <a:lstStyle/>
                    <a:p>
                      <a:pPr algn="ctr" fontAlgn="b"/>
                      <a:r>
                        <a:rPr lang="en-US" sz="900" b="0" i="0" u="none" strike="noStrike">
                          <a:solidFill>
                            <a:srgbClr val="000000"/>
                          </a:solidFill>
                          <a:effectLst/>
                          <a:latin typeface="Calibri"/>
                        </a:rPr>
                        <a:t>56</a:t>
                      </a:r>
                    </a:p>
                  </a:txBody>
                  <a:tcPr marL="7516" marR="7516" marT="7516" marB="0" anchor="b">
                    <a:lnL>
                      <a:noFill/>
                    </a:lnL>
                    <a:lnR>
                      <a:noFill/>
                    </a:lnR>
                    <a:lnT>
                      <a:noFill/>
                    </a:lnT>
                    <a:lnB>
                      <a:noFill/>
                    </a:lnB>
                    <a:solidFill>
                      <a:srgbClr val="FDC87D"/>
                    </a:solidFill>
                  </a:tcPr>
                </a:tc>
                <a:tc>
                  <a:txBody>
                    <a:bodyPr/>
                    <a:lstStyle/>
                    <a:p>
                      <a:pPr algn="ctr" fontAlgn="b"/>
                      <a:r>
                        <a:rPr lang="en-US" sz="900" b="0" i="0" u="none" strike="noStrike">
                          <a:solidFill>
                            <a:srgbClr val="000000"/>
                          </a:solidFill>
                          <a:effectLst/>
                          <a:latin typeface="Calibri"/>
                        </a:rPr>
                        <a:t>61</a:t>
                      </a:r>
                    </a:p>
                  </a:txBody>
                  <a:tcPr marL="7516" marR="7516" marT="7516" marB="0" anchor="b">
                    <a:lnL>
                      <a:noFill/>
                    </a:lnL>
                    <a:lnR>
                      <a:noFill/>
                    </a:lnR>
                    <a:lnT>
                      <a:noFill/>
                    </a:lnT>
                    <a:lnB>
                      <a:noFill/>
                    </a:lnB>
                    <a:solidFill>
                      <a:srgbClr val="F5E984"/>
                    </a:solidFill>
                  </a:tcPr>
                </a:tc>
                <a:tc>
                  <a:txBody>
                    <a:bodyPr/>
                    <a:lstStyle/>
                    <a:p>
                      <a:pPr algn="ctr" fontAlgn="b"/>
                      <a:r>
                        <a:rPr lang="en-US" sz="900" b="0" i="0" u="none" strike="noStrike">
                          <a:solidFill>
                            <a:srgbClr val="000000"/>
                          </a:solidFill>
                          <a:effectLst/>
                          <a:latin typeface="Calibri"/>
                        </a:rPr>
                        <a:t>62</a:t>
                      </a:r>
                    </a:p>
                  </a:txBody>
                  <a:tcPr marL="7516" marR="7516" marT="7516" marB="0" anchor="b">
                    <a:lnL>
                      <a:noFill/>
                    </a:lnL>
                    <a:lnR>
                      <a:noFill/>
                    </a:lnR>
                    <a:lnT>
                      <a:noFill/>
                    </a:lnT>
                    <a:lnB>
                      <a:noFill/>
                    </a:lnB>
                    <a:solidFill>
                      <a:srgbClr val="F0E784"/>
                    </a:solidFill>
                  </a:tcPr>
                </a:tc>
                <a:tc>
                  <a:txBody>
                    <a:bodyPr/>
                    <a:lstStyle/>
                    <a:p>
                      <a:pPr algn="ctr" fontAlgn="b"/>
                      <a:r>
                        <a:rPr lang="en-US" sz="900" b="0" i="0" u="none" strike="noStrike">
                          <a:solidFill>
                            <a:srgbClr val="000000"/>
                          </a:solidFill>
                          <a:effectLst/>
                          <a:latin typeface="Calibri"/>
                        </a:rPr>
                        <a:t>62</a:t>
                      </a:r>
                    </a:p>
                  </a:txBody>
                  <a:tcPr marL="7516" marR="7516" marT="7516" marB="0" anchor="b">
                    <a:lnL>
                      <a:noFill/>
                    </a:lnL>
                    <a:lnR>
                      <a:noFill/>
                    </a:lnR>
                    <a:lnT>
                      <a:noFill/>
                    </a:lnT>
                    <a:lnB>
                      <a:noFill/>
                    </a:lnB>
                    <a:solidFill>
                      <a:srgbClr val="F2E884"/>
                    </a:solidFill>
                  </a:tcPr>
                </a:tc>
                <a:tc>
                  <a:txBody>
                    <a:bodyPr/>
                    <a:lstStyle/>
                    <a:p>
                      <a:pPr algn="ctr" fontAlgn="b"/>
                      <a:r>
                        <a:rPr lang="en-US" sz="900" b="0" i="0" u="none" strike="noStrike">
                          <a:solidFill>
                            <a:srgbClr val="000000"/>
                          </a:solidFill>
                          <a:effectLst/>
                          <a:latin typeface="Calibri"/>
                        </a:rPr>
                        <a:t>65</a:t>
                      </a:r>
                    </a:p>
                  </a:txBody>
                  <a:tcPr marL="7516" marR="7516" marT="7516" marB="0" anchor="b">
                    <a:lnL>
                      <a:noFill/>
                    </a:lnL>
                    <a:lnR>
                      <a:noFill/>
                    </a:lnR>
                    <a:lnT>
                      <a:noFill/>
                    </a:lnT>
                    <a:lnB>
                      <a:noFill/>
                    </a:lnB>
                    <a:solidFill>
                      <a:srgbClr val="E0E283"/>
                    </a:solidFill>
                  </a:tcPr>
                </a:tc>
                <a:tc>
                  <a:txBody>
                    <a:bodyPr/>
                    <a:lstStyle/>
                    <a:p>
                      <a:pPr algn="ctr" fontAlgn="b"/>
                      <a:r>
                        <a:rPr lang="en-US" sz="900" b="0" i="0" u="none" strike="noStrike">
                          <a:solidFill>
                            <a:srgbClr val="000000"/>
                          </a:solidFill>
                          <a:effectLst/>
                          <a:latin typeface="Calibri"/>
                        </a:rPr>
                        <a:t>80</a:t>
                      </a:r>
                    </a:p>
                  </a:txBody>
                  <a:tcPr marL="7516" marR="7516" marT="7516" marB="0" anchor="b">
                    <a:lnL>
                      <a:noFill/>
                    </a:lnL>
                    <a:lnR>
                      <a:noFill/>
                    </a:lnR>
                    <a:lnT>
                      <a:noFill/>
                    </a:lnT>
                    <a:lnB>
                      <a:noFill/>
                    </a:lnB>
                    <a:solidFill>
                      <a:srgbClr val="85C87D"/>
                    </a:solidFill>
                  </a:tcPr>
                </a:tc>
                <a:tc>
                  <a:txBody>
                    <a:bodyPr/>
                    <a:lstStyle/>
                    <a:p>
                      <a:pPr algn="ctr" fontAlgn="b"/>
                      <a:r>
                        <a:rPr lang="en-US" sz="900" b="0" i="0" u="none" strike="noStrike">
                          <a:solidFill>
                            <a:srgbClr val="000000"/>
                          </a:solidFill>
                          <a:effectLst/>
                          <a:latin typeface="Calibri"/>
                        </a:rPr>
                        <a:t>64</a:t>
                      </a:r>
                    </a:p>
                  </a:txBody>
                  <a:tcPr marL="7516" marR="7516" marT="7516" marB="0" anchor="b">
                    <a:lnL>
                      <a:noFill/>
                    </a:lnL>
                    <a:lnR>
                      <a:noFill/>
                    </a:lnR>
                    <a:lnT>
                      <a:noFill/>
                    </a:lnT>
                    <a:lnB>
                      <a:noFill/>
                    </a:lnB>
                    <a:solidFill>
                      <a:srgbClr val="E8E583"/>
                    </a:solidFill>
                  </a:tcPr>
                </a:tc>
                <a:tc>
                  <a:txBody>
                    <a:bodyPr/>
                    <a:lstStyle/>
                    <a:p>
                      <a:pPr algn="ctr" fontAlgn="b"/>
                      <a:r>
                        <a:rPr lang="en-US" sz="900" b="0" i="0" u="none" strike="noStrike">
                          <a:solidFill>
                            <a:srgbClr val="000000"/>
                          </a:solidFill>
                          <a:effectLst/>
                          <a:latin typeface="Calibri"/>
                        </a:rPr>
                        <a:t>81</a:t>
                      </a:r>
                    </a:p>
                  </a:txBody>
                  <a:tcPr marL="7516" marR="7516" marT="7516" marB="0" anchor="b">
                    <a:lnL>
                      <a:noFill/>
                    </a:lnL>
                    <a:lnR w="12700" cap="flat" cmpd="sng" algn="ctr">
                      <a:solidFill>
                        <a:srgbClr val="000000"/>
                      </a:solidFill>
                      <a:prstDash val="solid"/>
                      <a:round/>
                      <a:headEnd type="none" w="med" len="med"/>
                      <a:tailEnd type="none" w="med" len="med"/>
                    </a:lnR>
                    <a:lnT>
                      <a:noFill/>
                    </a:lnT>
                    <a:lnB>
                      <a:noFill/>
                    </a:lnB>
                    <a:solidFill>
                      <a:srgbClr val="7FC77D"/>
                    </a:solidFill>
                  </a:tcPr>
                </a:tc>
              </a:tr>
              <a:tr h="150314">
                <a:tc>
                  <a:txBody>
                    <a:bodyPr/>
                    <a:lstStyle/>
                    <a:p>
                      <a:pPr algn="l" fontAlgn="b"/>
                      <a:r>
                        <a:rPr lang="en-US" sz="900" b="0" i="0" u="none" strike="noStrike" dirty="0" err="1" smtClean="0">
                          <a:solidFill>
                            <a:srgbClr val="000000"/>
                          </a:solidFill>
                          <a:effectLst/>
                          <a:latin typeface="Calibri"/>
                        </a:rPr>
                        <a:t>Kvinne</a:t>
                      </a:r>
                      <a:endParaRPr lang="en-US" sz="900" b="0" i="0" u="none" strike="noStrike" dirty="0">
                        <a:solidFill>
                          <a:srgbClr val="000000"/>
                        </a:solidFill>
                        <a:effectLst/>
                        <a:latin typeface="Calibri"/>
                      </a:endParaRPr>
                    </a:p>
                  </a:txBody>
                  <a:tcPr marL="7516" marR="7516" marT="751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000000"/>
                          </a:solidFill>
                          <a:effectLst/>
                          <a:latin typeface="Calibri"/>
                        </a:rPr>
                        <a:t>84</a:t>
                      </a:r>
                    </a:p>
                  </a:txBody>
                  <a:tcPr marL="7516" marR="7516" marT="7516" marB="0" anchor="b">
                    <a:lnL w="12700" cap="flat" cmpd="sng" algn="ctr">
                      <a:solidFill>
                        <a:srgbClr val="000000"/>
                      </a:solidFill>
                      <a:prstDash val="solid"/>
                      <a:round/>
                      <a:headEnd type="none" w="med" len="med"/>
                      <a:tailEnd type="none" w="med" len="med"/>
                    </a:lnL>
                    <a:lnR>
                      <a:noFill/>
                    </a:lnR>
                    <a:lnT>
                      <a:noFill/>
                    </a:lnT>
                    <a:lnB>
                      <a:noFill/>
                    </a:lnB>
                    <a:solidFill>
                      <a:srgbClr val="71C27C"/>
                    </a:solidFill>
                  </a:tcPr>
                </a:tc>
                <a:tc>
                  <a:txBody>
                    <a:bodyPr/>
                    <a:lstStyle/>
                    <a:p>
                      <a:pPr algn="ctr" fontAlgn="b"/>
                      <a:r>
                        <a:rPr lang="en-US" sz="900" b="0" i="0" u="none" strike="noStrike">
                          <a:solidFill>
                            <a:srgbClr val="000000"/>
                          </a:solidFill>
                          <a:effectLst/>
                          <a:latin typeface="Calibri"/>
                        </a:rPr>
                        <a:t>80</a:t>
                      </a:r>
                    </a:p>
                  </a:txBody>
                  <a:tcPr marL="7516" marR="7516" marT="7516" marB="0" anchor="b">
                    <a:lnL>
                      <a:noFill/>
                    </a:lnL>
                    <a:lnR>
                      <a:noFill/>
                    </a:lnR>
                    <a:lnT>
                      <a:noFill/>
                    </a:lnT>
                    <a:lnB>
                      <a:noFill/>
                    </a:lnB>
                    <a:solidFill>
                      <a:srgbClr val="85C87D"/>
                    </a:solidFill>
                  </a:tcPr>
                </a:tc>
                <a:tc>
                  <a:txBody>
                    <a:bodyPr/>
                    <a:lstStyle/>
                    <a:p>
                      <a:pPr algn="ctr" fontAlgn="b"/>
                      <a:r>
                        <a:rPr lang="en-US" sz="900" b="0" i="0" u="none" strike="noStrike">
                          <a:solidFill>
                            <a:srgbClr val="000000"/>
                          </a:solidFill>
                          <a:effectLst/>
                          <a:latin typeface="Calibri"/>
                        </a:rPr>
                        <a:t>51</a:t>
                      </a:r>
                    </a:p>
                  </a:txBody>
                  <a:tcPr marL="7516" marR="7516" marT="7516" marB="0" anchor="b">
                    <a:lnL>
                      <a:noFill/>
                    </a:lnL>
                    <a:lnR>
                      <a:noFill/>
                    </a:lnR>
                    <a:lnT>
                      <a:noFill/>
                    </a:lnT>
                    <a:lnB>
                      <a:noFill/>
                    </a:lnB>
                    <a:solidFill>
                      <a:srgbClr val="FA9D75"/>
                    </a:solidFill>
                  </a:tcPr>
                </a:tc>
                <a:tc>
                  <a:txBody>
                    <a:bodyPr/>
                    <a:lstStyle/>
                    <a:p>
                      <a:pPr algn="ctr" fontAlgn="b"/>
                      <a:r>
                        <a:rPr lang="en-US" sz="900" b="0" i="0" u="none" strike="noStrike">
                          <a:solidFill>
                            <a:srgbClr val="000000"/>
                          </a:solidFill>
                          <a:effectLst/>
                          <a:latin typeface="Calibri"/>
                        </a:rPr>
                        <a:t>58</a:t>
                      </a:r>
                    </a:p>
                  </a:txBody>
                  <a:tcPr marL="7516" marR="7516" marT="7516" marB="0" anchor="b">
                    <a:lnL>
                      <a:noFill/>
                    </a:lnL>
                    <a:lnR>
                      <a:noFill/>
                    </a:lnR>
                    <a:lnT>
                      <a:noFill/>
                    </a:lnT>
                    <a:lnB>
                      <a:noFill/>
                    </a:lnB>
                    <a:solidFill>
                      <a:srgbClr val="FEDA80"/>
                    </a:solidFill>
                  </a:tcPr>
                </a:tc>
                <a:tc>
                  <a:txBody>
                    <a:bodyPr/>
                    <a:lstStyle/>
                    <a:p>
                      <a:pPr algn="ctr" fontAlgn="b"/>
                      <a:r>
                        <a:rPr lang="en-US" sz="900" b="0" i="0" u="none" strike="noStrike">
                          <a:solidFill>
                            <a:srgbClr val="000000"/>
                          </a:solidFill>
                          <a:effectLst/>
                          <a:latin typeface="Calibri"/>
                        </a:rPr>
                        <a:t>52</a:t>
                      </a:r>
                    </a:p>
                  </a:txBody>
                  <a:tcPr marL="7516" marR="7516" marT="7516" marB="0" anchor="b">
                    <a:lnL>
                      <a:noFill/>
                    </a:lnL>
                    <a:lnR>
                      <a:noFill/>
                    </a:lnR>
                    <a:lnT>
                      <a:noFill/>
                    </a:lnT>
                    <a:lnB>
                      <a:noFill/>
                    </a:lnB>
                    <a:solidFill>
                      <a:srgbClr val="FBA476"/>
                    </a:solidFill>
                  </a:tcPr>
                </a:tc>
                <a:tc>
                  <a:txBody>
                    <a:bodyPr/>
                    <a:lstStyle/>
                    <a:p>
                      <a:pPr algn="ctr" fontAlgn="b"/>
                      <a:r>
                        <a:rPr lang="en-US" sz="900" b="0" i="0" u="none" strike="noStrike">
                          <a:solidFill>
                            <a:srgbClr val="000000"/>
                          </a:solidFill>
                          <a:effectLst/>
                          <a:latin typeface="Calibri"/>
                        </a:rPr>
                        <a:t>49</a:t>
                      </a:r>
                    </a:p>
                  </a:txBody>
                  <a:tcPr marL="7516" marR="7516" marT="7516" marB="0" anchor="b">
                    <a:lnL>
                      <a:noFill/>
                    </a:lnL>
                    <a:lnR>
                      <a:noFill/>
                    </a:lnR>
                    <a:lnT>
                      <a:noFill/>
                    </a:lnT>
                    <a:lnB>
                      <a:noFill/>
                    </a:lnB>
                    <a:solidFill>
                      <a:srgbClr val="F98971"/>
                    </a:solidFill>
                  </a:tcPr>
                </a:tc>
                <a:tc>
                  <a:txBody>
                    <a:bodyPr/>
                    <a:lstStyle/>
                    <a:p>
                      <a:pPr algn="ctr" fontAlgn="b"/>
                      <a:r>
                        <a:rPr lang="en-US" sz="900" b="0" i="0" u="none" strike="noStrike">
                          <a:solidFill>
                            <a:srgbClr val="000000"/>
                          </a:solidFill>
                          <a:effectLst/>
                          <a:latin typeface="Calibri"/>
                        </a:rPr>
                        <a:t>55</a:t>
                      </a:r>
                    </a:p>
                  </a:txBody>
                  <a:tcPr marL="7516" marR="7516" marT="7516" marB="0" anchor="b">
                    <a:lnL>
                      <a:noFill/>
                    </a:lnL>
                    <a:lnR>
                      <a:noFill/>
                    </a:lnR>
                    <a:lnT>
                      <a:noFill/>
                    </a:lnT>
                    <a:lnB>
                      <a:noFill/>
                    </a:lnB>
                    <a:solidFill>
                      <a:srgbClr val="FCBC7B"/>
                    </a:solidFill>
                  </a:tcPr>
                </a:tc>
                <a:tc>
                  <a:txBody>
                    <a:bodyPr/>
                    <a:lstStyle/>
                    <a:p>
                      <a:pPr algn="ctr" fontAlgn="b"/>
                      <a:r>
                        <a:rPr lang="en-US" sz="900" b="0" i="0" u="none" strike="noStrike">
                          <a:solidFill>
                            <a:srgbClr val="000000"/>
                          </a:solidFill>
                          <a:effectLst/>
                          <a:latin typeface="Calibri"/>
                        </a:rPr>
                        <a:t>81</a:t>
                      </a:r>
                    </a:p>
                  </a:txBody>
                  <a:tcPr marL="7516" marR="7516" marT="7516" marB="0" anchor="b">
                    <a:lnL>
                      <a:noFill/>
                    </a:lnL>
                    <a:lnR>
                      <a:noFill/>
                    </a:lnR>
                    <a:lnT>
                      <a:noFill/>
                    </a:lnT>
                    <a:lnB>
                      <a:noFill/>
                    </a:lnB>
                    <a:solidFill>
                      <a:srgbClr val="83C87D"/>
                    </a:solidFill>
                  </a:tcPr>
                </a:tc>
                <a:tc>
                  <a:txBody>
                    <a:bodyPr/>
                    <a:lstStyle/>
                    <a:p>
                      <a:pPr algn="ctr" fontAlgn="b"/>
                      <a:r>
                        <a:rPr lang="en-US" sz="900" b="0" i="0" u="none" strike="noStrike">
                          <a:solidFill>
                            <a:srgbClr val="000000"/>
                          </a:solidFill>
                          <a:effectLst/>
                          <a:latin typeface="Calibri"/>
                        </a:rPr>
                        <a:t>53</a:t>
                      </a:r>
                    </a:p>
                  </a:txBody>
                  <a:tcPr marL="7516" marR="7516" marT="7516" marB="0" anchor="b">
                    <a:lnL>
                      <a:noFill/>
                    </a:lnL>
                    <a:lnR>
                      <a:noFill/>
                    </a:lnR>
                    <a:lnT>
                      <a:noFill/>
                    </a:lnT>
                    <a:lnB>
                      <a:noFill/>
                    </a:lnB>
                    <a:solidFill>
                      <a:srgbClr val="FBB078"/>
                    </a:solidFill>
                  </a:tcPr>
                </a:tc>
                <a:tc>
                  <a:txBody>
                    <a:bodyPr/>
                    <a:lstStyle/>
                    <a:p>
                      <a:pPr algn="ctr" fontAlgn="b"/>
                      <a:r>
                        <a:rPr lang="en-US" sz="900" b="0" i="0" u="none" strike="noStrike">
                          <a:solidFill>
                            <a:srgbClr val="000000"/>
                          </a:solidFill>
                          <a:effectLst/>
                          <a:latin typeface="Calibri"/>
                        </a:rPr>
                        <a:t>82</a:t>
                      </a:r>
                    </a:p>
                  </a:txBody>
                  <a:tcPr marL="7516" marR="7516" marT="7516" marB="0" anchor="b">
                    <a:lnL>
                      <a:noFill/>
                    </a:lnL>
                    <a:lnR w="12700" cap="flat" cmpd="sng" algn="ctr">
                      <a:solidFill>
                        <a:srgbClr val="000000"/>
                      </a:solidFill>
                      <a:prstDash val="solid"/>
                      <a:round/>
                      <a:headEnd type="none" w="med" len="med"/>
                      <a:tailEnd type="none" w="med" len="med"/>
                    </a:lnR>
                    <a:lnT>
                      <a:noFill/>
                    </a:lnT>
                    <a:lnB>
                      <a:noFill/>
                    </a:lnB>
                    <a:solidFill>
                      <a:srgbClr val="7BC57D"/>
                    </a:solidFill>
                  </a:tcPr>
                </a:tc>
              </a:tr>
              <a:tr h="150314">
                <a:tc>
                  <a:txBody>
                    <a:bodyPr/>
                    <a:lstStyle/>
                    <a:p>
                      <a:pPr algn="l" fontAlgn="b"/>
                      <a:r>
                        <a:rPr lang="en-US" sz="900" b="0" i="0" u="none" strike="noStrike">
                          <a:solidFill>
                            <a:srgbClr val="000000"/>
                          </a:solidFill>
                          <a:effectLst/>
                          <a:latin typeface="Calibri"/>
                        </a:rPr>
                        <a:t>SiO</a:t>
                      </a:r>
                    </a:p>
                  </a:txBody>
                  <a:tcPr marL="7516" marR="7516" marT="751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000000"/>
                          </a:solidFill>
                          <a:effectLst/>
                          <a:latin typeface="Calibri"/>
                        </a:rPr>
                        <a:t>82</a:t>
                      </a:r>
                    </a:p>
                  </a:txBody>
                  <a:tcPr marL="7516" marR="7516" marT="7516" marB="0" anchor="b">
                    <a:lnL w="12700" cap="flat" cmpd="sng" algn="ctr">
                      <a:solidFill>
                        <a:srgbClr val="000000"/>
                      </a:solidFill>
                      <a:prstDash val="solid"/>
                      <a:round/>
                      <a:headEnd type="none" w="med" len="med"/>
                      <a:tailEnd type="none" w="med" len="med"/>
                    </a:lnL>
                    <a:lnR>
                      <a:noFill/>
                    </a:lnR>
                    <a:lnT>
                      <a:noFill/>
                    </a:lnT>
                    <a:lnB>
                      <a:noFill/>
                    </a:lnB>
                    <a:solidFill>
                      <a:srgbClr val="7AC57D"/>
                    </a:solidFill>
                  </a:tcPr>
                </a:tc>
                <a:tc>
                  <a:txBody>
                    <a:bodyPr/>
                    <a:lstStyle/>
                    <a:p>
                      <a:pPr algn="ctr" fontAlgn="b"/>
                      <a:r>
                        <a:rPr lang="en-US" sz="900" b="0" i="0" u="none" strike="noStrike">
                          <a:solidFill>
                            <a:srgbClr val="000000"/>
                          </a:solidFill>
                          <a:effectLst/>
                          <a:latin typeface="Calibri"/>
                        </a:rPr>
                        <a:t>78</a:t>
                      </a:r>
                    </a:p>
                  </a:txBody>
                  <a:tcPr marL="7516" marR="7516" marT="7516" marB="0" anchor="b">
                    <a:lnL>
                      <a:noFill/>
                    </a:lnL>
                    <a:lnR>
                      <a:noFill/>
                    </a:lnR>
                    <a:lnT>
                      <a:noFill/>
                    </a:lnT>
                    <a:lnB>
                      <a:noFill/>
                    </a:lnB>
                    <a:solidFill>
                      <a:srgbClr val="91CC7E"/>
                    </a:solidFill>
                  </a:tcPr>
                </a:tc>
                <a:tc>
                  <a:txBody>
                    <a:bodyPr/>
                    <a:lstStyle/>
                    <a:p>
                      <a:pPr algn="ctr" fontAlgn="b"/>
                      <a:r>
                        <a:rPr lang="en-US" sz="900" b="0" i="0" u="none" strike="noStrike">
                          <a:solidFill>
                            <a:srgbClr val="000000"/>
                          </a:solidFill>
                          <a:effectLst/>
                          <a:latin typeface="Calibri"/>
                        </a:rPr>
                        <a:t>52</a:t>
                      </a:r>
                    </a:p>
                  </a:txBody>
                  <a:tcPr marL="7516" marR="7516" marT="7516" marB="0" anchor="b">
                    <a:lnL>
                      <a:noFill/>
                    </a:lnL>
                    <a:lnR>
                      <a:noFill/>
                    </a:lnR>
                    <a:lnT>
                      <a:noFill/>
                    </a:lnT>
                    <a:lnB>
                      <a:noFill/>
                    </a:lnB>
                    <a:solidFill>
                      <a:srgbClr val="FBA576"/>
                    </a:solidFill>
                  </a:tcPr>
                </a:tc>
                <a:tc>
                  <a:txBody>
                    <a:bodyPr/>
                    <a:lstStyle/>
                    <a:p>
                      <a:pPr algn="ctr" fontAlgn="b"/>
                      <a:r>
                        <a:rPr lang="en-US" sz="900" b="0" i="0" u="none" strike="noStrike">
                          <a:solidFill>
                            <a:srgbClr val="000000"/>
                          </a:solidFill>
                          <a:effectLst/>
                          <a:latin typeface="Calibri"/>
                        </a:rPr>
                        <a:t>60</a:t>
                      </a:r>
                    </a:p>
                  </a:txBody>
                  <a:tcPr marL="7516" marR="7516" marT="7516" marB="0" anchor="b">
                    <a:lnL>
                      <a:noFill/>
                    </a:lnL>
                    <a:lnR>
                      <a:noFill/>
                    </a:lnR>
                    <a:lnT>
                      <a:noFill/>
                    </a:lnT>
                    <a:lnB>
                      <a:noFill/>
                    </a:lnB>
                    <a:solidFill>
                      <a:srgbClr val="FEE883"/>
                    </a:solidFill>
                  </a:tcPr>
                </a:tc>
                <a:tc>
                  <a:txBody>
                    <a:bodyPr/>
                    <a:lstStyle/>
                    <a:p>
                      <a:pPr algn="ctr" fontAlgn="b"/>
                      <a:r>
                        <a:rPr lang="en-US" sz="900" b="0" i="0" u="none" strike="noStrike">
                          <a:solidFill>
                            <a:srgbClr val="000000"/>
                          </a:solidFill>
                          <a:effectLst/>
                          <a:latin typeface="Calibri"/>
                        </a:rPr>
                        <a:t>57</a:t>
                      </a:r>
                    </a:p>
                  </a:txBody>
                  <a:tcPr marL="7516" marR="7516" marT="7516" marB="0" anchor="b">
                    <a:lnL>
                      <a:noFill/>
                    </a:lnL>
                    <a:lnR>
                      <a:noFill/>
                    </a:lnR>
                    <a:lnT>
                      <a:noFill/>
                    </a:lnT>
                    <a:lnB>
                      <a:noFill/>
                    </a:lnB>
                    <a:solidFill>
                      <a:srgbClr val="FDCE7E"/>
                    </a:solidFill>
                  </a:tcPr>
                </a:tc>
                <a:tc>
                  <a:txBody>
                    <a:bodyPr/>
                    <a:lstStyle/>
                    <a:p>
                      <a:pPr algn="ctr" fontAlgn="b"/>
                      <a:r>
                        <a:rPr lang="en-US" sz="900" b="0" i="0" u="none" strike="noStrike">
                          <a:solidFill>
                            <a:srgbClr val="000000"/>
                          </a:solidFill>
                          <a:effectLst/>
                          <a:latin typeface="Calibri"/>
                        </a:rPr>
                        <a:t>55</a:t>
                      </a:r>
                    </a:p>
                  </a:txBody>
                  <a:tcPr marL="7516" marR="7516" marT="7516" marB="0" anchor="b">
                    <a:lnL>
                      <a:noFill/>
                    </a:lnL>
                    <a:lnR>
                      <a:noFill/>
                    </a:lnR>
                    <a:lnT>
                      <a:noFill/>
                    </a:lnT>
                    <a:lnB>
                      <a:noFill/>
                    </a:lnB>
                    <a:solidFill>
                      <a:srgbClr val="FCBC7B"/>
                    </a:solidFill>
                  </a:tcPr>
                </a:tc>
                <a:tc>
                  <a:txBody>
                    <a:bodyPr/>
                    <a:lstStyle/>
                    <a:p>
                      <a:pPr algn="ctr" fontAlgn="b"/>
                      <a:r>
                        <a:rPr lang="en-US" sz="900" b="0" i="0" u="none" strike="noStrike">
                          <a:solidFill>
                            <a:srgbClr val="000000"/>
                          </a:solidFill>
                          <a:effectLst/>
                          <a:latin typeface="Calibri"/>
                        </a:rPr>
                        <a:t>59</a:t>
                      </a:r>
                    </a:p>
                  </a:txBody>
                  <a:tcPr marL="7516" marR="7516" marT="7516" marB="0" anchor="b">
                    <a:lnL>
                      <a:noFill/>
                    </a:lnL>
                    <a:lnR>
                      <a:noFill/>
                    </a:lnR>
                    <a:lnT>
                      <a:noFill/>
                    </a:lnT>
                    <a:lnB>
                      <a:noFill/>
                    </a:lnB>
                    <a:solidFill>
                      <a:srgbClr val="FEDF81"/>
                    </a:solidFill>
                  </a:tcPr>
                </a:tc>
                <a:tc>
                  <a:txBody>
                    <a:bodyPr/>
                    <a:lstStyle/>
                    <a:p>
                      <a:pPr algn="ctr" fontAlgn="b"/>
                      <a:r>
                        <a:rPr lang="en-US" sz="900" b="0" i="0" u="none" strike="noStrike">
                          <a:solidFill>
                            <a:srgbClr val="000000"/>
                          </a:solidFill>
                          <a:effectLst/>
                          <a:latin typeface="Calibri"/>
                        </a:rPr>
                        <a:t>80</a:t>
                      </a:r>
                    </a:p>
                  </a:txBody>
                  <a:tcPr marL="7516" marR="7516" marT="7516" marB="0" anchor="b">
                    <a:lnL>
                      <a:noFill/>
                    </a:lnL>
                    <a:lnR>
                      <a:noFill/>
                    </a:lnR>
                    <a:lnT>
                      <a:noFill/>
                    </a:lnT>
                    <a:lnB>
                      <a:noFill/>
                    </a:lnB>
                    <a:solidFill>
                      <a:srgbClr val="8AC97E"/>
                    </a:solidFill>
                  </a:tcPr>
                </a:tc>
                <a:tc>
                  <a:txBody>
                    <a:bodyPr/>
                    <a:lstStyle/>
                    <a:p>
                      <a:pPr algn="ctr" fontAlgn="b"/>
                      <a:r>
                        <a:rPr lang="en-US" sz="900" b="0" i="0" u="none" strike="noStrike">
                          <a:solidFill>
                            <a:srgbClr val="000000"/>
                          </a:solidFill>
                          <a:effectLst/>
                          <a:latin typeface="Calibri"/>
                        </a:rPr>
                        <a:t>58</a:t>
                      </a:r>
                    </a:p>
                  </a:txBody>
                  <a:tcPr marL="7516" marR="7516" marT="7516" marB="0" anchor="b">
                    <a:lnL>
                      <a:noFill/>
                    </a:lnL>
                    <a:lnR>
                      <a:noFill/>
                    </a:lnR>
                    <a:lnT>
                      <a:noFill/>
                    </a:lnT>
                    <a:lnB>
                      <a:noFill/>
                    </a:lnB>
                    <a:solidFill>
                      <a:srgbClr val="FDD680"/>
                    </a:solidFill>
                  </a:tcPr>
                </a:tc>
                <a:tc>
                  <a:txBody>
                    <a:bodyPr/>
                    <a:lstStyle/>
                    <a:p>
                      <a:pPr algn="ctr" fontAlgn="b"/>
                      <a:r>
                        <a:rPr lang="en-US" sz="900" b="0" i="0" u="none" strike="noStrike">
                          <a:solidFill>
                            <a:srgbClr val="000000"/>
                          </a:solidFill>
                          <a:effectLst/>
                          <a:latin typeface="Calibri"/>
                        </a:rPr>
                        <a:t>81</a:t>
                      </a:r>
                    </a:p>
                  </a:txBody>
                  <a:tcPr marL="7516" marR="7516" marT="7516" marB="0" anchor="b">
                    <a:lnL>
                      <a:noFill/>
                    </a:lnL>
                    <a:lnR w="12700" cap="flat" cmpd="sng" algn="ctr">
                      <a:solidFill>
                        <a:srgbClr val="000000"/>
                      </a:solidFill>
                      <a:prstDash val="solid"/>
                      <a:round/>
                      <a:headEnd type="none" w="med" len="med"/>
                      <a:tailEnd type="none" w="med" len="med"/>
                    </a:lnR>
                    <a:lnT>
                      <a:noFill/>
                    </a:lnT>
                    <a:lnB>
                      <a:noFill/>
                    </a:lnB>
                    <a:solidFill>
                      <a:srgbClr val="83C87D"/>
                    </a:solidFill>
                  </a:tcPr>
                </a:tc>
              </a:tr>
              <a:tr h="150314">
                <a:tc>
                  <a:txBody>
                    <a:bodyPr/>
                    <a:lstStyle/>
                    <a:p>
                      <a:pPr algn="l" fontAlgn="b"/>
                      <a:r>
                        <a:rPr lang="en-US" sz="900" b="0" i="0" u="none" strike="noStrike">
                          <a:solidFill>
                            <a:srgbClr val="000000"/>
                          </a:solidFill>
                          <a:effectLst/>
                          <a:latin typeface="Calibri"/>
                        </a:rPr>
                        <a:t>SiB</a:t>
                      </a:r>
                    </a:p>
                  </a:txBody>
                  <a:tcPr marL="7516" marR="7516" marT="751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000000"/>
                          </a:solidFill>
                          <a:effectLst/>
                          <a:latin typeface="Calibri"/>
                        </a:rPr>
                        <a:t>83</a:t>
                      </a:r>
                    </a:p>
                  </a:txBody>
                  <a:tcPr marL="7516" marR="7516" marT="7516" marB="0" anchor="b">
                    <a:lnL w="12700" cap="flat" cmpd="sng" algn="ctr">
                      <a:solidFill>
                        <a:srgbClr val="000000"/>
                      </a:solidFill>
                      <a:prstDash val="solid"/>
                      <a:round/>
                      <a:headEnd type="none" w="med" len="med"/>
                      <a:tailEnd type="none" w="med" len="med"/>
                    </a:lnL>
                    <a:lnR>
                      <a:noFill/>
                    </a:lnR>
                    <a:lnT>
                      <a:noFill/>
                    </a:lnT>
                    <a:lnB>
                      <a:noFill/>
                    </a:lnB>
                    <a:solidFill>
                      <a:srgbClr val="73C37C"/>
                    </a:solidFill>
                  </a:tcPr>
                </a:tc>
                <a:tc>
                  <a:txBody>
                    <a:bodyPr/>
                    <a:lstStyle/>
                    <a:p>
                      <a:pPr algn="ctr" fontAlgn="b"/>
                      <a:r>
                        <a:rPr lang="en-US" sz="900" b="0" i="0" u="none" strike="noStrike">
                          <a:solidFill>
                            <a:srgbClr val="000000"/>
                          </a:solidFill>
                          <a:effectLst/>
                          <a:latin typeface="Calibri"/>
                        </a:rPr>
                        <a:t>80</a:t>
                      </a:r>
                    </a:p>
                  </a:txBody>
                  <a:tcPr marL="7516" marR="7516" marT="7516" marB="0" anchor="b">
                    <a:lnL>
                      <a:noFill/>
                    </a:lnL>
                    <a:lnR>
                      <a:noFill/>
                    </a:lnR>
                    <a:lnT>
                      <a:noFill/>
                    </a:lnT>
                    <a:lnB>
                      <a:noFill/>
                    </a:lnB>
                    <a:solidFill>
                      <a:srgbClr val="85C87D"/>
                    </a:solidFill>
                  </a:tcPr>
                </a:tc>
                <a:tc>
                  <a:txBody>
                    <a:bodyPr/>
                    <a:lstStyle/>
                    <a:p>
                      <a:pPr algn="ctr" fontAlgn="b"/>
                      <a:r>
                        <a:rPr lang="en-US" sz="900" b="0" i="0" u="none" strike="noStrike">
                          <a:solidFill>
                            <a:srgbClr val="000000"/>
                          </a:solidFill>
                          <a:effectLst/>
                          <a:latin typeface="Calibri"/>
                        </a:rPr>
                        <a:t>55</a:t>
                      </a:r>
                    </a:p>
                  </a:txBody>
                  <a:tcPr marL="7516" marR="7516" marT="7516" marB="0" anchor="b">
                    <a:lnL>
                      <a:noFill/>
                    </a:lnL>
                    <a:lnR>
                      <a:noFill/>
                    </a:lnR>
                    <a:lnT>
                      <a:noFill/>
                    </a:lnT>
                    <a:lnB>
                      <a:noFill/>
                    </a:lnB>
                    <a:solidFill>
                      <a:srgbClr val="FCBB7A"/>
                    </a:solidFill>
                  </a:tcPr>
                </a:tc>
                <a:tc>
                  <a:txBody>
                    <a:bodyPr/>
                    <a:lstStyle/>
                    <a:p>
                      <a:pPr algn="ctr" fontAlgn="b"/>
                      <a:r>
                        <a:rPr lang="en-US" sz="900" b="0" i="0" u="none" strike="noStrike">
                          <a:solidFill>
                            <a:srgbClr val="000000"/>
                          </a:solidFill>
                          <a:effectLst/>
                          <a:latin typeface="Calibri"/>
                        </a:rPr>
                        <a:t>60</a:t>
                      </a:r>
                    </a:p>
                  </a:txBody>
                  <a:tcPr marL="7516" marR="7516" marT="7516" marB="0" anchor="b">
                    <a:lnL>
                      <a:noFill/>
                    </a:lnL>
                    <a:lnR>
                      <a:noFill/>
                    </a:lnR>
                    <a:lnT>
                      <a:noFill/>
                    </a:lnT>
                    <a:lnB>
                      <a:noFill/>
                    </a:lnB>
                    <a:solidFill>
                      <a:srgbClr val="FEE983"/>
                    </a:solidFill>
                  </a:tcPr>
                </a:tc>
                <a:tc>
                  <a:txBody>
                    <a:bodyPr/>
                    <a:lstStyle/>
                    <a:p>
                      <a:pPr algn="ctr" fontAlgn="b"/>
                      <a:r>
                        <a:rPr lang="en-US" sz="900" b="0" i="0" u="none" strike="noStrike">
                          <a:solidFill>
                            <a:srgbClr val="000000"/>
                          </a:solidFill>
                          <a:effectLst/>
                          <a:latin typeface="Calibri"/>
                        </a:rPr>
                        <a:t>56</a:t>
                      </a:r>
                    </a:p>
                  </a:txBody>
                  <a:tcPr marL="7516" marR="7516" marT="7516" marB="0" anchor="b">
                    <a:lnL>
                      <a:noFill/>
                    </a:lnL>
                    <a:lnR>
                      <a:noFill/>
                    </a:lnR>
                    <a:lnT>
                      <a:noFill/>
                    </a:lnT>
                    <a:lnB>
                      <a:noFill/>
                    </a:lnB>
                    <a:solidFill>
                      <a:srgbClr val="FDCC7E"/>
                    </a:solidFill>
                  </a:tcPr>
                </a:tc>
                <a:tc>
                  <a:txBody>
                    <a:bodyPr/>
                    <a:lstStyle/>
                    <a:p>
                      <a:pPr algn="ctr" fontAlgn="b"/>
                      <a:r>
                        <a:rPr lang="en-US" sz="900" b="0" i="0" u="none" strike="noStrike">
                          <a:solidFill>
                            <a:srgbClr val="000000"/>
                          </a:solidFill>
                          <a:effectLst/>
                          <a:latin typeface="Calibri"/>
                        </a:rPr>
                        <a:t>55</a:t>
                      </a:r>
                    </a:p>
                  </a:txBody>
                  <a:tcPr marL="7516" marR="7516" marT="7516" marB="0" anchor="b">
                    <a:lnL>
                      <a:noFill/>
                    </a:lnL>
                    <a:lnR>
                      <a:noFill/>
                    </a:lnR>
                    <a:lnT>
                      <a:noFill/>
                    </a:lnT>
                    <a:lnB>
                      <a:noFill/>
                    </a:lnB>
                    <a:solidFill>
                      <a:srgbClr val="FCBC7B"/>
                    </a:solidFill>
                  </a:tcPr>
                </a:tc>
                <a:tc>
                  <a:txBody>
                    <a:bodyPr/>
                    <a:lstStyle/>
                    <a:p>
                      <a:pPr algn="ctr" fontAlgn="b"/>
                      <a:r>
                        <a:rPr lang="en-US" sz="900" b="0" i="0" u="none" strike="noStrike">
                          <a:solidFill>
                            <a:srgbClr val="000000"/>
                          </a:solidFill>
                          <a:effectLst/>
                          <a:latin typeface="Calibri"/>
                        </a:rPr>
                        <a:t>59</a:t>
                      </a:r>
                    </a:p>
                  </a:txBody>
                  <a:tcPr marL="7516" marR="7516" marT="7516" marB="0" anchor="b">
                    <a:lnL>
                      <a:noFill/>
                    </a:lnL>
                    <a:lnR>
                      <a:noFill/>
                    </a:lnR>
                    <a:lnT>
                      <a:noFill/>
                    </a:lnT>
                    <a:lnB>
                      <a:noFill/>
                    </a:lnB>
                    <a:solidFill>
                      <a:srgbClr val="FEE382"/>
                    </a:solidFill>
                  </a:tcPr>
                </a:tc>
                <a:tc>
                  <a:txBody>
                    <a:bodyPr/>
                    <a:lstStyle/>
                    <a:p>
                      <a:pPr algn="ctr" fontAlgn="b"/>
                      <a:r>
                        <a:rPr lang="en-US" sz="900" b="0" i="0" u="none" strike="noStrike">
                          <a:solidFill>
                            <a:srgbClr val="000000"/>
                          </a:solidFill>
                          <a:effectLst/>
                          <a:latin typeface="Calibri"/>
                        </a:rPr>
                        <a:t>80</a:t>
                      </a:r>
                    </a:p>
                  </a:txBody>
                  <a:tcPr marL="7516" marR="7516" marT="7516" marB="0" anchor="b">
                    <a:lnL>
                      <a:noFill/>
                    </a:lnL>
                    <a:lnR>
                      <a:noFill/>
                    </a:lnR>
                    <a:lnT>
                      <a:noFill/>
                    </a:lnT>
                    <a:lnB>
                      <a:noFill/>
                    </a:lnB>
                    <a:solidFill>
                      <a:srgbClr val="87C97E"/>
                    </a:solidFill>
                  </a:tcPr>
                </a:tc>
                <a:tc>
                  <a:txBody>
                    <a:bodyPr/>
                    <a:lstStyle/>
                    <a:p>
                      <a:pPr algn="ctr" fontAlgn="b"/>
                      <a:r>
                        <a:rPr lang="en-US" sz="900" b="0" i="0" u="none" strike="noStrike">
                          <a:solidFill>
                            <a:srgbClr val="000000"/>
                          </a:solidFill>
                          <a:effectLst/>
                          <a:latin typeface="Calibri"/>
                        </a:rPr>
                        <a:t>58</a:t>
                      </a:r>
                    </a:p>
                  </a:txBody>
                  <a:tcPr marL="7516" marR="7516" marT="7516" marB="0" anchor="b">
                    <a:lnL>
                      <a:noFill/>
                    </a:lnL>
                    <a:lnR>
                      <a:noFill/>
                    </a:lnR>
                    <a:lnT>
                      <a:noFill/>
                    </a:lnT>
                    <a:lnB>
                      <a:noFill/>
                    </a:lnB>
                    <a:solidFill>
                      <a:srgbClr val="FED880"/>
                    </a:solidFill>
                  </a:tcPr>
                </a:tc>
                <a:tc>
                  <a:txBody>
                    <a:bodyPr/>
                    <a:lstStyle/>
                    <a:p>
                      <a:pPr algn="ctr" fontAlgn="b"/>
                      <a:r>
                        <a:rPr lang="en-US" sz="900" b="0" i="0" u="none" strike="noStrike">
                          <a:solidFill>
                            <a:srgbClr val="000000"/>
                          </a:solidFill>
                          <a:effectLst/>
                          <a:latin typeface="Calibri"/>
                        </a:rPr>
                        <a:t>82</a:t>
                      </a:r>
                    </a:p>
                  </a:txBody>
                  <a:tcPr marL="7516" marR="7516" marT="7516" marB="0" anchor="b">
                    <a:lnL>
                      <a:noFill/>
                    </a:lnL>
                    <a:lnR w="12700" cap="flat" cmpd="sng" algn="ctr">
                      <a:solidFill>
                        <a:srgbClr val="000000"/>
                      </a:solidFill>
                      <a:prstDash val="solid"/>
                      <a:round/>
                      <a:headEnd type="none" w="med" len="med"/>
                      <a:tailEnd type="none" w="med" len="med"/>
                    </a:lnR>
                    <a:lnT>
                      <a:noFill/>
                    </a:lnT>
                    <a:lnB>
                      <a:noFill/>
                    </a:lnB>
                    <a:solidFill>
                      <a:srgbClr val="7EC67D"/>
                    </a:solidFill>
                  </a:tcPr>
                </a:tc>
              </a:tr>
              <a:tr h="150314">
                <a:tc>
                  <a:txBody>
                    <a:bodyPr/>
                    <a:lstStyle/>
                    <a:p>
                      <a:pPr algn="l" fontAlgn="b"/>
                      <a:r>
                        <a:rPr lang="en-US" sz="900" b="0" i="0" u="none" strike="noStrike">
                          <a:solidFill>
                            <a:srgbClr val="000000"/>
                          </a:solidFill>
                          <a:effectLst/>
                          <a:latin typeface="Calibri"/>
                        </a:rPr>
                        <a:t>SiT</a:t>
                      </a:r>
                    </a:p>
                  </a:txBody>
                  <a:tcPr marL="7516" marR="7516" marT="751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000000"/>
                          </a:solidFill>
                          <a:effectLst/>
                          <a:latin typeface="Calibri"/>
                        </a:rPr>
                        <a:t>85</a:t>
                      </a:r>
                    </a:p>
                  </a:txBody>
                  <a:tcPr marL="7516" marR="7516" marT="7516" marB="0" anchor="b">
                    <a:lnL w="12700" cap="flat" cmpd="sng" algn="ctr">
                      <a:solidFill>
                        <a:srgbClr val="000000"/>
                      </a:solidFill>
                      <a:prstDash val="solid"/>
                      <a:round/>
                      <a:headEnd type="none" w="med" len="med"/>
                      <a:tailEnd type="none" w="med" len="med"/>
                    </a:lnL>
                    <a:lnR>
                      <a:noFill/>
                    </a:lnR>
                    <a:lnT>
                      <a:noFill/>
                    </a:lnT>
                    <a:lnB>
                      <a:noFill/>
                    </a:lnB>
                    <a:solidFill>
                      <a:srgbClr val="6CC17C"/>
                    </a:solidFill>
                  </a:tcPr>
                </a:tc>
                <a:tc>
                  <a:txBody>
                    <a:bodyPr/>
                    <a:lstStyle/>
                    <a:p>
                      <a:pPr algn="ctr" fontAlgn="b"/>
                      <a:r>
                        <a:rPr lang="en-US" sz="900" b="0" i="0" u="none" strike="noStrike">
                          <a:solidFill>
                            <a:srgbClr val="000000"/>
                          </a:solidFill>
                          <a:effectLst/>
                          <a:latin typeface="Calibri"/>
                        </a:rPr>
                        <a:t>80</a:t>
                      </a:r>
                    </a:p>
                  </a:txBody>
                  <a:tcPr marL="7516" marR="7516" marT="7516" marB="0" anchor="b">
                    <a:lnL>
                      <a:noFill/>
                    </a:lnL>
                    <a:lnR>
                      <a:noFill/>
                    </a:lnR>
                    <a:lnT>
                      <a:noFill/>
                    </a:lnT>
                    <a:lnB>
                      <a:noFill/>
                    </a:lnB>
                    <a:solidFill>
                      <a:srgbClr val="86C87D"/>
                    </a:solidFill>
                  </a:tcPr>
                </a:tc>
                <a:tc>
                  <a:txBody>
                    <a:bodyPr/>
                    <a:lstStyle/>
                    <a:p>
                      <a:pPr algn="ctr" fontAlgn="b"/>
                      <a:r>
                        <a:rPr lang="en-US" sz="900" b="0" i="0" u="none" strike="noStrike">
                          <a:solidFill>
                            <a:srgbClr val="000000"/>
                          </a:solidFill>
                          <a:effectLst/>
                          <a:latin typeface="Calibri"/>
                        </a:rPr>
                        <a:t>55</a:t>
                      </a:r>
                    </a:p>
                  </a:txBody>
                  <a:tcPr marL="7516" marR="7516" marT="7516" marB="0" anchor="b">
                    <a:lnL>
                      <a:noFill/>
                    </a:lnL>
                    <a:lnR>
                      <a:noFill/>
                    </a:lnR>
                    <a:lnT>
                      <a:noFill/>
                    </a:lnT>
                    <a:lnB>
                      <a:noFill/>
                    </a:lnB>
                    <a:solidFill>
                      <a:srgbClr val="FCC37C"/>
                    </a:solidFill>
                  </a:tcPr>
                </a:tc>
                <a:tc>
                  <a:txBody>
                    <a:bodyPr/>
                    <a:lstStyle/>
                    <a:p>
                      <a:pPr algn="ctr" fontAlgn="b"/>
                      <a:r>
                        <a:rPr lang="en-US" sz="900" b="0" i="0" u="none" strike="noStrike">
                          <a:solidFill>
                            <a:srgbClr val="000000"/>
                          </a:solidFill>
                          <a:effectLst/>
                          <a:latin typeface="Calibri"/>
                        </a:rPr>
                        <a:t>61</a:t>
                      </a:r>
                    </a:p>
                  </a:txBody>
                  <a:tcPr marL="7516" marR="7516" marT="7516" marB="0" anchor="b">
                    <a:lnL>
                      <a:noFill/>
                    </a:lnL>
                    <a:lnR>
                      <a:noFill/>
                    </a:lnR>
                    <a:lnT>
                      <a:noFill/>
                    </a:lnT>
                    <a:lnB>
                      <a:noFill/>
                    </a:lnB>
                    <a:solidFill>
                      <a:srgbClr val="FAEA84"/>
                    </a:solidFill>
                  </a:tcPr>
                </a:tc>
                <a:tc>
                  <a:txBody>
                    <a:bodyPr/>
                    <a:lstStyle/>
                    <a:p>
                      <a:pPr algn="ctr" fontAlgn="b"/>
                      <a:r>
                        <a:rPr lang="en-US" sz="900" b="0" i="0" u="none" strike="noStrike">
                          <a:solidFill>
                            <a:srgbClr val="000000"/>
                          </a:solidFill>
                          <a:effectLst/>
                          <a:latin typeface="Calibri"/>
                        </a:rPr>
                        <a:t>58</a:t>
                      </a:r>
                    </a:p>
                  </a:txBody>
                  <a:tcPr marL="7516" marR="7516" marT="7516" marB="0" anchor="b">
                    <a:lnL>
                      <a:noFill/>
                    </a:lnL>
                    <a:lnR>
                      <a:noFill/>
                    </a:lnR>
                    <a:lnT>
                      <a:noFill/>
                    </a:lnT>
                    <a:lnB>
                      <a:noFill/>
                    </a:lnB>
                    <a:solidFill>
                      <a:srgbClr val="FDD880"/>
                    </a:solidFill>
                  </a:tcPr>
                </a:tc>
                <a:tc>
                  <a:txBody>
                    <a:bodyPr/>
                    <a:lstStyle/>
                    <a:p>
                      <a:pPr algn="ctr" fontAlgn="b"/>
                      <a:r>
                        <a:rPr lang="en-US" sz="900" b="0" i="0" u="none" strike="noStrike">
                          <a:solidFill>
                            <a:srgbClr val="000000"/>
                          </a:solidFill>
                          <a:effectLst/>
                          <a:latin typeface="Calibri"/>
                        </a:rPr>
                        <a:t>57</a:t>
                      </a:r>
                    </a:p>
                  </a:txBody>
                  <a:tcPr marL="7516" marR="7516" marT="7516" marB="0" anchor="b">
                    <a:lnL>
                      <a:noFill/>
                    </a:lnL>
                    <a:lnR>
                      <a:noFill/>
                    </a:lnR>
                    <a:lnT>
                      <a:noFill/>
                    </a:lnT>
                    <a:lnB>
                      <a:noFill/>
                    </a:lnB>
                    <a:solidFill>
                      <a:srgbClr val="FDCF7E"/>
                    </a:solidFill>
                  </a:tcPr>
                </a:tc>
                <a:tc>
                  <a:txBody>
                    <a:bodyPr/>
                    <a:lstStyle/>
                    <a:p>
                      <a:pPr algn="ctr" fontAlgn="b"/>
                      <a:r>
                        <a:rPr lang="en-US" sz="900" b="0" i="0" u="none" strike="noStrike">
                          <a:solidFill>
                            <a:srgbClr val="000000"/>
                          </a:solidFill>
                          <a:effectLst/>
                          <a:latin typeface="Calibri"/>
                        </a:rPr>
                        <a:t>61</a:t>
                      </a:r>
                    </a:p>
                  </a:txBody>
                  <a:tcPr marL="7516" marR="7516" marT="7516" marB="0" anchor="b">
                    <a:lnL>
                      <a:noFill/>
                    </a:lnL>
                    <a:lnR>
                      <a:noFill/>
                    </a:lnR>
                    <a:lnT>
                      <a:noFill/>
                    </a:lnT>
                    <a:lnB>
                      <a:noFill/>
                    </a:lnB>
                    <a:solidFill>
                      <a:srgbClr val="F7E984"/>
                    </a:solidFill>
                  </a:tcPr>
                </a:tc>
                <a:tc>
                  <a:txBody>
                    <a:bodyPr/>
                    <a:lstStyle/>
                    <a:p>
                      <a:pPr algn="ctr" fontAlgn="b"/>
                      <a:r>
                        <a:rPr lang="en-US" sz="900" b="0" i="0" u="none" strike="noStrike">
                          <a:solidFill>
                            <a:srgbClr val="000000"/>
                          </a:solidFill>
                          <a:effectLst/>
                          <a:latin typeface="Calibri"/>
                        </a:rPr>
                        <a:t>83</a:t>
                      </a:r>
                    </a:p>
                  </a:txBody>
                  <a:tcPr marL="7516" marR="7516" marT="7516" marB="0" anchor="b">
                    <a:lnL>
                      <a:noFill/>
                    </a:lnL>
                    <a:lnR>
                      <a:noFill/>
                    </a:lnR>
                    <a:lnT>
                      <a:noFill/>
                    </a:lnT>
                    <a:lnB>
                      <a:noFill/>
                    </a:lnB>
                    <a:solidFill>
                      <a:srgbClr val="75C47D"/>
                    </a:solidFill>
                  </a:tcPr>
                </a:tc>
                <a:tc>
                  <a:txBody>
                    <a:bodyPr/>
                    <a:lstStyle/>
                    <a:p>
                      <a:pPr algn="ctr" fontAlgn="b"/>
                      <a:r>
                        <a:rPr lang="en-US" sz="900" b="0" i="0" u="none" strike="noStrike">
                          <a:solidFill>
                            <a:srgbClr val="000000"/>
                          </a:solidFill>
                          <a:effectLst/>
                          <a:latin typeface="Calibri"/>
                        </a:rPr>
                        <a:t>59</a:t>
                      </a:r>
                    </a:p>
                  </a:txBody>
                  <a:tcPr marL="7516" marR="7516" marT="7516" marB="0" anchor="b">
                    <a:lnL>
                      <a:noFill/>
                    </a:lnL>
                    <a:lnR>
                      <a:noFill/>
                    </a:lnR>
                    <a:lnT>
                      <a:noFill/>
                    </a:lnT>
                    <a:lnB>
                      <a:noFill/>
                    </a:lnB>
                    <a:solidFill>
                      <a:srgbClr val="FEE783"/>
                    </a:solidFill>
                  </a:tcPr>
                </a:tc>
                <a:tc>
                  <a:txBody>
                    <a:bodyPr/>
                    <a:lstStyle/>
                    <a:p>
                      <a:pPr algn="ctr" fontAlgn="b"/>
                      <a:r>
                        <a:rPr lang="en-US" sz="900" b="0" i="0" u="none" strike="noStrike">
                          <a:solidFill>
                            <a:srgbClr val="000000"/>
                          </a:solidFill>
                          <a:effectLst/>
                          <a:latin typeface="Calibri"/>
                        </a:rPr>
                        <a:t>84</a:t>
                      </a:r>
                    </a:p>
                  </a:txBody>
                  <a:tcPr marL="7516" marR="7516" marT="7516" marB="0" anchor="b">
                    <a:lnL>
                      <a:noFill/>
                    </a:lnL>
                    <a:lnR w="12700" cap="flat" cmpd="sng" algn="ctr">
                      <a:solidFill>
                        <a:srgbClr val="000000"/>
                      </a:solidFill>
                      <a:prstDash val="solid"/>
                      <a:round/>
                      <a:headEnd type="none" w="med" len="med"/>
                      <a:tailEnd type="none" w="med" len="med"/>
                    </a:lnR>
                    <a:lnT>
                      <a:noFill/>
                    </a:lnT>
                    <a:lnB>
                      <a:noFill/>
                    </a:lnB>
                    <a:solidFill>
                      <a:srgbClr val="72C37C"/>
                    </a:solidFill>
                  </a:tcPr>
                </a:tc>
              </a:tr>
              <a:tr h="272069">
                <a:tc>
                  <a:txBody>
                    <a:bodyPr/>
                    <a:lstStyle/>
                    <a:p>
                      <a:pPr algn="l" fontAlgn="b"/>
                      <a:r>
                        <a:rPr lang="en-US" sz="900" b="0" i="0" u="none" strike="noStrike">
                          <a:solidFill>
                            <a:srgbClr val="000000"/>
                          </a:solidFill>
                          <a:effectLst/>
                          <a:latin typeface="Calibri"/>
                        </a:rPr>
                        <a:t>samskipnaden</a:t>
                      </a:r>
                    </a:p>
                  </a:txBody>
                  <a:tcPr marL="7516" marR="7516" marT="751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000000"/>
                          </a:solidFill>
                          <a:effectLst/>
                          <a:latin typeface="Calibri"/>
                        </a:rPr>
                        <a:t>83</a:t>
                      </a:r>
                    </a:p>
                  </a:txBody>
                  <a:tcPr marL="7516" marR="7516" marT="7516" marB="0" anchor="b">
                    <a:lnL w="12700" cap="flat" cmpd="sng" algn="ctr">
                      <a:solidFill>
                        <a:srgbClr val="000000"/>
                      </a:solidFill>
                      <a:prstDash val="solid"/>
                      <a:round/>
                      <a:headEnd type="none" w="med" len="med"/>
                      <a:tailEnd type="none" w="med" len="med"/>
                    </a:lnL>
                    <a:lnR>
                      <a:noFill/>
                    </a:lnR>
                    <a:lnT>
                      <a:noFill/>
                    </a:lnT>
                    <a:lnB>
                      <a:noFill/>
                    </a:lnB>
                    <a:solidFill>
                      <a:srgbClr val="76C47D"/>
                    </a:solidFill>
                  </a:tcPr>
                </a:tc>
                <a:tc>
                  <a:txBody>
                    <a:bodyPr/>
                    <a:lstStyle/>
                    <a:p>
                      <a:pPr algn="ctr" fontAlgn="b"/>
                      <a:r>
                        <a:rPr lang="en-US" sz="900" b="0" i="0" u="none" strike="noStrike">
                          <a:solidFill>
                            <a:srgbClr val="000000"/>
                          </a:solidFill>
                          <a:effectLst/>
                          <a:latin typeface="Calibri"/>
                        </a:rPr>
                        <a:t>78</a:t>
                      </a:r>
                    </a:p>
                  </a:txBody>
                  <a:tcPr marL="7516" marR="7516" marT="7516" marB="0" anchor="b">
                    <a:lnL>
                      <a:noFill/>
                    </a:lnL>
                    <a:lnR>
                      <a:noFill/>
                    </a:lnR>
                    <a:lnT>
                      <a:noFill/>
                    </a:lnT>
                    <a:lnB>
                      <a:noFill/>
                    </a:lnB>
                    <a:solidFill>
                      <a:srgbClr val="90CB7E"/>
                    </a:solidFill>
                  </a:tcPr>
                </a:tc>
                <a:tc>
                  <a:txBody>
                    <a:bodyPr/>
                    <a:lstStyle/>
                    <a:p>
                      <a:pPr algn="ctr" fontAlgn="b"/>
                      <a:r>
                        <a:rPr lang="en-US" sz="900" b="0" i="0" u="none" strike="noStrike">
                          <a:solidFill>
                            <a:srgbClr val="000000"/>
                          </a:solidFill>
                          <a:effectLst/>
                          <a:latin typeface="Calibri"/>
                        </a:rPr>
                        <a:t>51</a:t>
                      </a:r>
                    </a:p>
                  </a:txBody>
                  <a:tcPr marL="7516" marR="7516" marT="7516" marB="0" anchor="b">
                    <a:lnL>
                      <a:noFill/>
                    </a:lnL>
                    <a:lnR>
                      <a:noFill/>
                    </a:lnR>
                    <a:lnT>
                      <a:noFill/>
                    </a:lnT>
                    <a:lnB>
                      <a:noFill/>
                    </a:lnB>
                    <a:solidFill>
                      <a:srgbClr val="FA9874"/>
                    </a:solidFill>
                  </a:tcPr>
                </a:tc>
                <a:tc>
                  <a:txBody>
                    <a:bodyPr/>
                    <a:lstStyle/>
                    <a:p>
                      <a:pPr algn="ctr" fontAlgn="b"/>
                      <a:r>
                        <a:rPr lang="en-US" sz="900" b="0" i="0" u="none" strike="noStrike">
                          <a:solidFill>
                            <a:srgbClr val="000000"/>
                          </a:solidFill>
                          <a:effectLst/>
                          <a:latin typeface="Calibri"/>
                        </a:rPr>
                        <a:t>57</a:t>
                      </a:r>
                    </a:p>
                  </a:txBody>
                  <a:tcPr marL="7516" marR="7516" marT="7516" marB="0" anchor="b">
                    <a:lnL>
                      <a:noFill/>
                    </a:lnL>
                    <a:lnR>
                      <a:noFill/>
                    </a:lnR>
                    <a:lnT>
                      <a:noFill/>
                    </a:lnT>
                    <a:lnB>
                      <a:noFill/>
                    </a:lnB>
                    <a:solidFill>
                      <a:srgbClr val="FDD67F"/>
                    </a:solidFill>
                  </a:tcPr>
                </a:tc>
                <a:tc>
                  <a:txBody>
                    <a:bodyPr/>
                    <a:lstStyle/>
                    <a:p>
                      <a:pPr algn="ctr" fontAlgn="b"/>
                      <a:r>
                        <a:rPr lang="en-US" sz="900" b="0" i="0" u="none" strike="noStrike">
                          <a:solidFill>
                            <a:srgbClr val="000000"/>
                          </a:solidFill>
                          <a:effectLst/>
                          <a:latin typeface="Calibri"/>
                        </a:rPr>
                        <a:t>56</a:t>
                      </a:r>
                    </a:p>
                  </a:txBody>
                  <a:tcPr marL="7516" marR="7516" marT="7516" marB="0" anchor="b">
                    <a:lnL>
                      <a:noFill/>
                    </a:lnL>
                    <a:lnR>
                      <a:noFill/>
                    </a:lnR>
                    <a:lnT>
                      <a:noFill/>
                    </a:lnT>
                    <a:lnB>
                      <a:noFill/>
                    </a:lnB>
                    <a:solidFill>
                      <a:srgbClr val="FDC87D"/>
                    </a:solidFill>
                  </a:tcPr>
                </a:tc>
                <a:tc>
                  <a:txBody>
                    <a:bodyPr/>
                    <a:lstStyle/>
                    <a:p>
                      <a:pPr algn="ctr" fontAlgn="b"/>
                      <a:r>
                        <a:rPr lang="en-US" sz="900" b="0" i="0" u="none" strike="noStrike">
                          <a:solidFill>
                            <a:srgbClr val="000000"/>
                          </a:solidFill>
                          <a:effectLst/>
                          <a:latin typeface="Calibri"/>
                        </a:rPr>
                        <a:t>53</a:t>
                      </a:r>
                    </a:p>
                  </a:txBody>
                  <a:tcPr marL="7516" marR="7516" marT="7516" marB="0" anchor="b">
                    <a:lnL>
                      <a:noFill/>
                    </a:lnL>
                    <a:lnR>
                      <a:noFill/>
                    </a:lnR>
                    <a:lnT>
                      <a:noFill/>
                    </a:lnT>
                    <a:lnB>
                      <a:noFill/>
                    </a:lnB>
                    <a:solidFill>
                      <a:srgbClr val="FBAE78"/>
                    </a:solidFill>
                  </a:tcPr>
                </a:tc>
                <a:tc>
                  <a:txBody>
                    <a:bodyPr/>
                    <a:lstStyle/>
                    <a:p>
                      <a:pPr algn="ctr" fontAlgn="b"/>
                      <a:r>
                        <a:rPr lang="en-US" sz="900" b="0" i="0" u="none" strike="noStrike">
                          <a:solidFill>
                            <a:srgbClr val="000000"/>
                          </a:solidFill>
                          <a:effectLst/>
                          <a:latin typeface="Calibri"/>
                        </a:rPr>
                        <a:t>58</a:t>
                      </a:r>
                    </a:p>
                  </a:txBody>
                  <a:tcPr marL="7516" marR="7516" marT="7516" marB="0" anchor="b">
                    <a:lnL>
                      <a:noFill/>
                    </a:lnL>
                    <a:lnR>
                      <a:noFill/>
                    </a:lnR>
                    <a:lnT>
                      <a:noFill/>
                    </a:lnT>
                    <a:lnB>
                      <a:noFill/>
                    </a:lnB>
                    <a:solidFill>
                      <a:srgbClr val="FEDE81"/>
                    </a:solidFill>
                  </a:tcPr>
                </a:tc>
                <a:tc>
                  <a:txBody>
                    <a:bodyPr/>
                    <a:lstStyle/>
                    <a:p>
                      <a:pPr algn="ctr" fontAlgn="b"/>
                      <a:r>
                        <a:rPr lang="en-US" sz="900" b="0" i="0" u="none" strike="noStrike">
                          <a:solidFill>
                            <a:srgbClr val="000000"/>
                          </a:solidFill>
                          <a:effectLst/>
                          <a:latin typeface="Calibri"/>
                        </a:rPr>
                        <a:t>80</a:t>
                      </a:r>
                    </a:p>
                  </a:txBody>
                  <a:tcPr marL="7516" marR="7516" marT="7516" marB="0" anchor="b">
                    <a:lnL>
                      <a:noFill/>
                    </a:lnL>
                    <a:lnR>
                      <a:noFill/>
                    </a:lnR>
                    <a:lnT>
                      <a:noFill/>
                    </a:lnT>
                    <a:lnB>
                      <a:noFill/>
                    </a:lnB>
                    <a:solidFill>
                      <a:srgbClr val="87C97E"/>
                    </a:solidFill>
                  </a:tcPr>
                </a:tc>
                <a:tc>
                  <a:txBody>
                    <a:bodyPr/>
                    <a:lstStyle/>
                    <a:p>
                      <a:pPr algn="ctr" fontAlgn="b"/>
                      <a:r>
                        <a:rPr lang="en-US" sz="900" b="0" i="0" u="none" strike="noStrike">
                          <a:solidFill>
                            <a:srgbClr val="000000"/>
                          </a:solidFill>
                          <a:effectLst/>
                          <a:latin typeface="Calibri"/>
                        </a:rPr>
                        <a:t>57</a:t>
                      </a:r>
                    </a:p>
                  </a:txBody>
                  <a:tcPr marL="7516" marR="7516" marT="7516" marB="0" anchor="b">
                    <a:lnL>
                      <a:noFill/>
                    </a:lnL>
                    <a:lnR>
                      <a:noFill/>
                    </a:lnR>
                    <a:lnT>
                      <a:noFill/>
                    </a:lnT>
                    <a:lnB>
                      <a:noFill/>
                    </a:lnB>
                    <a:solidFill>
                      <a:srgbClr val="FDD37F"/>
                    </a:solidFill>
                  </a:tcPr>
                </a:tc>
                <a:tc>
                  <a:txBody>
                    <a:bodyPr/>
                    <a:lstStyle/>
                    <a:p>
                      <a:pPr algn="ctr" fontAlgn="b"/>
                      <a:r>
                        <a:rPr lang="en-US" sz="900" b="0" i="0" u="none" strike="noStrike">
                          <a:solidFill>
                            <a:srgbClr val="000000"/>
                          </a:solidFill>
                          <a:effectLst/>
                          <a:latin typeface="Calibri"/>
                        </a:rPr>
                        <a:t>81</a:t>
                      </a:r>
                    </a:p>
                  </a:txBody>
                  <a:tcPr marL="7516" marR="7516" marT="7516" marB="0" anchor="b">
                    <a:lnL>
                      <a:noFill/>
                    </a:lnL>
                    <a:lnR w="12700" cap="flat" cmpd="sng" algn="ctr">
                      <a:solidFill>
                        <a:srgbClr val="000000"/>
                      </a:solidFill>
                      <a:prstDash val="solid"/>
                      <a:round/>
                      <a:headEnd type="none" w="med" len="med"/>
                      <a:tailEnd type="none" w="med" len="med"/>
                    </a:lnR>
                    <a:lnT>
                      <a:noFill/>
                    </a:lnT>
                    <a:lnB>
                      <a:noFill/>
                    </a:lnB>
                    <a:solidFill>
                      <a:srgbClr val="80C77D"/>
                    </a:solidFill>
                  </a:tcPr>
                </a:tc>
              </a:tr>
              <a:tr h="150314">
                <a:tc>
                  <a:txBody>
                    <a:bodyPr/>
                    <a:lstStyle/>
                    <a:p>
                      <a:pPr algn="l" fontAlgn="b"/>
                      <a:r>
                        <a:rPr lang="en-US" sz="900" b="0" i="0" u="none" strike="noStrike">
                          <a:solidFill>
                            <a:srgbClr val="000000"/>
                          </a:solidFill>
                          <a:effectLst/>
                          <a:latin typeface="Calibri"/>
                        </a:rPr>
                        <a:t>SiÅs</a:t>
                      </a:r>
                    </a:p>
                  </a:txBody>
                  <a:tcPr marL="7516" marR="7516" marT="751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000000"/>
                          </a:solidFill>
                          <a:effectLst/>
                          <a:latin typeface="Calibri"/>
                        </a:rPr>
                        <a:t>84</a:t>
                      </a:r>
                    </a:p>
                  </a:txBody>
                  <a:tcPr marL="7516" marR="7516" marT="7516" marB="0" anchor="b">
                    <a:lnL w="12700" cap="flat" cmpd="sng" algn="ctr">
                      <a:solidFill>
                        <a:srgbClr val="000000"/>
                      </a:solidFill>
                      <a:prstDash val="solid"/>
                      <a:round/>
                      <a:headEnd type="none" w="med" len="med"/>
                      <a:tailEnd type="none" w="med" len="med"/>
                    </a:lnL>
                    <a:lnR>
                      <a:noFill/>
                    </a:lnR>
                    <a:lnT>
                      <a:noFill/>
                    </a:lnT>
                    <a:lnB>
                      <a:noFill/>
                    </a:lnB>
                    <a:solidFill>
                      <a:srgbClr val="70C27C"/>
                    </a:solidFill>
                  </a:tcPr>
                </a:tc>
                <a:tc>
                  <a:txBody>
                    <a:bodyPr/>
                    <a:lstStyle/>
                    <a:p>
                      <a:pPr algn="ctr" fontAlgn="b"/>
                      <a:r>
                        <a:rPr lang="en-US" sz="900" b="0" i="0" u="none" strike="noStrike">
                          <a:solidFill>
                            <a:srgbClr val="000000"/>
                          </a:solidFill>
                          <a:effectLst/>
                          <a:latin typeface="Calibri"/>
                        </a:rPr>
                        <a:t>81</a:t>
                      </a:r>
                    </a:p>
                  </a:txBody>
                  <a:tcPr marL="7516" marR="7516" marT="7516" marB="0" anchor="b">
                    <a:lnL>
                      <a:noFill/>
                    </a:lnL>
                    <a:lnR>
                      <a:noFill/>
                    </a:lnR>
                    <a:lnT>
                      <a:noFill/>
                    </a:lnT>
                    <a:lnB>
                      <a:noFill/>
                    </a:lnB>
                    <a:solidFill>
                      <a:srgbClr val="83C87D"/>
                    </a:solidFill>
                  </a:tcPr>
                </a:tc>
                <a:tc>
                  <a:txBody>
                    <a:bodyPr/>
                    <a:lstStyle/>
                    <a:p>
                      <a:pPr algn="ctr" fontAlgn="b"/>
                      <a:r>
                        <a:rPr lang="en-US" sz="900" b="0" i="0" u="none" strike="noStrike">
                          <a:solidFill>
                            <a:srgbClr val="000000"/>
                          </a:solidFill>
                          <a:effectLst/>
                          <a:latin typeface="Calibri"/>
                        </a:rPr>
                        <a:t>59</a:t>
                      </a:r>
                    </a:p>
                  </a:txBody>
                  <a:tcPr marL="7516" marR="7516" marT="7516" marB="0" anchor="b">
                    <a:lnL>
                      <a:noFill/>
                    </a:lnL>
                    <a:lnR>
                      <a:noFill/>
                    </a:lnR>
                    <a:lnT>
                      <a:noFill/>
                    </a:lnT>
                    <a:lnB>
                      <a:noFill/>
                    </a:lnB>
                    <a:solidFill>
                      <a:srgbClr val="FEE282"/>
                    </a:solidFill>
                  </a:tcPr>
                </a:tc>
                <a:tc>
                  <a:txBody>
                    <a:bodyPr/>
                    <a:lstStyle/>
                    <a:p>
                      <a:pPr algn="ctr" fontAlgn="b"/>
                      <a:r>
                        <a:rPr lang="en-US" sz="900" b="0" i="0" u="none" strike="noStrike">
                          <a:solidFill>
                            <a:srgbClr val="000000"/>
                          </a:solidFill>
                          <a:effectLst/>
                          <a:latin typeface="Calibri"/>
                        </a:rPr>
                        <a:t>63</a:t>
                      </a:r>
                    </a:p>
                  </a:txBody>
                  <a:tcPr marL="7516" marR="7516" marT="7516" marB="0" anchor="b">
                    <a:lnL>
                      <a:noFill/>
                    </a:lnL>
                    <a:lnR>
                      <a:noFill/>
                    </a:lnR>
                    <a:lnT>
                      <a:noFill/>
                    </a:lnT>
                    <a:lnB>
                      <a:noFill/>
                    </a:lnB>
                    <a:solidFill>
                      <a:srgbClr val="EDE683"/>
                    </a:solidFill>
                  </a:tcPr>
                </a:tc>
                <a:tc>
                  <a:txBody>
                    <a:bodyPr/>
                    <a:lstStyle/>
                    <a:p>
                      <a:pPr algn="ctr" fontAlgn="b"/>
                      <a:r>
                        <a:rPr lang="en-US" sz="900" b="0" i="0" u="none" strike="noStrike">
                          <a:solidFill>
                            <a:srgbClr val="000000"/>
                          </a:solidFill>
                          <a:effectLst/>
                          <a:latin typeface="Calibri"/>
                        </a:rPr>
                        <a:t>61</a:t>
                      </a:r>
                    </a:p>
                  </a:txBody>
                  <a:tcPr marL="7516" marR="7516" marT="7516" marB="0" anchor="b">
                    <a:lnL>
                      <a:noFill/>
                    </a:lnL>
                    <a:lnR>
                      <a:noFill/>
                    </a:lnR>
                    <a:lnT>
                      <a:noFill/>
                    </a:lnT>
                    <a:lnB>
                      <a:noFill/>
                    </a:lnB>
                    <a:solidFill>
                      <a:srgbClr val="FBEA84"/>
                    </a:solidFill>
                  </a:tcPr>
                </a:tc>
                <a:tc>
                  <a:txBody>
                    <a:bodyPr/>
                    <a:lstStyle/>
                    <a:p>
                      <a:pPr algn="ctr" fontAlgn="b"/>
                      <a:r>
                        <a:rPr lang="en-US" sz="900" b="0" i="0" u="none" strike="noStrike">
                          <a:solidFill>
                            <a:srgbClr val="000000"/>
                          </a:solidFill>
                          <a:effectLst/>
                          <a:latin typeface="Calibri"/>
                        </a:rPr>
                        <a:t>58</a:t>
                      </a:r>
                    </a:p>
                  </a:txBody>
                  <a:tcPr marL="7516" marR="7516" marT="7516" marB="0" anchor="b">
                    <a:lnL>
                      <a:noFill/>
                    </a:lnL>
                    <a:lnR>
                      <a:noFill/>
                    </a:lnR>
                    <a:lnT>
                      <a:noFill/>
                    </a:lnT>
                    <a:lnB>
                      <a:noFill/>
                    </a:lnB>
                    <a:solidFill>
                      <a:srgbClr val="FEDE81"/>
                    </a:solidFill>
                  </a:tcPr>
                </a:tc>
                <a:tc>
                  <a:txBody>
                    <a:bodyPr/>
                    <a:lstStyle/>
                    <a:p>
                      <a:pPr algn="ctr" fontAlgn="b"/>
                      <a:r>
                        <a:rPr lang="en-US" sz="900" b="0" i="0" u="none" strike="noStrike">
                          <a:solidFill>
                            <a:srgbClr val="000000"/>
                          </a:solidFill>
                          <a:effectLst/>
                          <a:latin typeface="Calibri"/>
                        </a:rPr>
                        <a:t>62</a:t>
                      </a:r>
                    </a:p>
                  </a:txBody>
                  <a:tcPr marL="7516" marR="7516" marT="7516" marB="0" anchor="b">
                    <a:lnL>
                      <a:noFill/>
                    </a:lnL>
                    <a:lnR>
                      <a:noFill/>
                    </a:lnR>
                    <a:lnT>
                      <a:noFill/>
                    </a:lnT>
                    <a:lnB>
                      <a:noFill/>
                    </a:lnB>
                    <a:solidFill>
                      <a:srgbClr val="F2E884"/>
                    </a:solidFill>
                  </a:tcPr>
                </a:tc>
                <a:tc>
                  <a:txBody>
                    <a:bodyPr/>
                    <a:lstStyle/>
                    <a:p>
                      <a:pPr algn="ctr" fontAlgn="b"/>
                      <a:r>
                        <a:rPr lang="en-US" sz="900" b="0" i="0" u="none" strike="noStrike">
                          <a:solidFill>
                            <a:srgbClr val="000000"/>
                          </a:solidFill>
                          <a:effectLst/>
                          <a:latin typeface="Calibri"/>
                        </a:rPr>
                        <a:t>82</a:t>
                      </a:r>
                    </a:p>
                  </a:txBody>
                  <a:tcPr marL="7516" marR="7516" marT="7516" marB="0" anchor="b">
                    <a:lnL>
                      <a:noFill/>
                    </a:lnL>
                    <a:lnR>
                      <a:noFill/>
                    </a:lnR>
                    <a:lnT>
                      <a:noFill/>
                    </a:lnT>
                    <a:lnB>
                      <a:noFill/>
                    </a:lnB>
                    <a:solidFill>
                      <a:srgbClr val="7EC67D"/>
                    </a:solidFill>
                  </a:tcPr>
                </a:tc>
                <a:tc>
                  <a:txBody>
                    <a:bodyPr/>
                    <a:lstStyle/>
                    <a:p>
                      <a:pPr algn="ctr" fontAlgn="b"/>
                      <a:r>
                        <a:rPr lang="en-US" sz="900" b="0" i="0" u="none" strike="noStrike">
                          <a:solidFill>
                            <a:srgbClr val="000000"/>
                          </a:solidFill>
                          <a:effectLst/>
                          <a:latin typeface="Calibri"/>
                        </a:rPr>
                        <a:t>61</a:t>
                      </a:r>
                    </a:p>
                  </a:txBody>
                  <a:tcPr marL="7516" marR="7516" marT="7516" marB="0" anchor="b">
                    <a:lnL>
                      <a:noFill/>
                    </a:lnL>
                    <a:lnR>
                      <a:noFill/>
                    </a:lnR>
                    <a:lnT>
                      <a:noFill/>
                    </a:lnT>
                    <a:lnB>
                      <a:noFill/>
                    </a:lnB>
                    <a:solidFill>
                      <a:srgbClr val="F6E984"/>
                    </a:solidFill>
                  </a:tcPr>
                </a:tc>
                <a:tc>
                  <a:txBody>
                    <a:bodyPr/>
                    <a:lstStyle/>
                    <a:p>
                      <a:pPr algn="ctr" fontAlgn="b"/>
                      <a:r>
                        <a:rPr lang="en-US" sz="900" b="0" i="0" u="none" strike="noStrike">
                          <a:solidFill>
                            <a:srgbClr val="000000"/>
                          </a:solidFill>
                          <a:effectLst/>
                          <a:latin typeface="Calibri"/>
                        </a:rPr>
                        <a:t>83</a:t>
                      </a:r>
                    </a:p>
                  </a:txBody>
                  <a:tcPr marL="7516" marR="7516" marT="7516" marB="0" anchor="b">
                    <a:lnL>
                      <a:noFill/>
                    </a:lnL>
                    <a:lnR w="12700" cap="flat" cmpd="sng" algn="ctr">
                      <a:solidFill>
                        <a:srgbClr val="000000"/>
                      </a:solidFill>
                      <a:prstDash val="solid"/>
                      <a:round/>
                      <a:headEnd type="none" w="med" len="med"/>
                      <a:tailEnd type="none" w="med" len="med"/>
                    </a:lnR>
                    <a:lnT>
                      <a:noFill/>
                    </a:lnT>
                    <a:lnB>
                      <a:noFill/>
                    </a:lnB>
                    <a:solidFill>
                      <a:srgbClr val="77C47D"/>
                    </a:solidFill>
                  </a:tcPr>
                </a:tc>
              </a:tr>
              <a:tr h="150314">
                <a:tc>
                  <a:txBody>
                    <a:bodyPr/>
                    <a:lstStyle/>
                    <a:p>
                      <a:pPr algn="l" fontAlgn="b"/>
                      <a:r>
                        <a:rPr lang="en-US" sz="900" b="0" i="0" u="none" strike="noStrike">
                          <a:solidFill>
                            <a:srgbClr val="000000"/>
                          </a:solidFill>
                          <a:effectLst/>
                          <a:latin typeface="Calibri"/>
                        </a:rPr>
                        <a:t>SiNoT</a:t>
                      </a:r>
                    </a:p>
                  </a:txBody>
                  <a:tcPr marL="7516" marR="7516" marT="751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000000"/>
                          </a:solidFill>
                          <a:effectLst/>
                          <a:latin typeface="Calibri"/>
                        </a:rPr>
                        <a:t>84</a:t>
                      </a:r>
                    </a:p>
                  </a:txBody>
                  <a:tcPr marL="7516" marR="7516" marT="7516" marB="0" anchor="b">
                    <a:lnL w="12700" cap="flat" cmpd="sng" algn="ctr">
                      <a:solidFill>
                        <a:srgbClr val="000000"/>
                      </a:solidFill>
                      <a:prstDash val="solid"/>
                      <a:round/>
                      <a:headEnd type="none" w="med" len="med"/>
                      <a:tailEnd type="none" w="med" len="med"/>
                    </a:lnL>
                    <a:lnR>
                      <a:noFill/>
                    </a:lnR>
                    <a:lnT>
                      <a:noFill/>
                    </a:lnT>
                    <a:lnB>
                      <a:noFill/>
                    </a:lnB>
                    <a:solidFill>
                      <a:srgbClr val="6EC27C"/>
                    </a:solidFill>
                  </a:tcPr>
                </a:tc>
                <a:tc>
                  <a:txBody>
                    <a:bodyPr/>
                    <a:lstStyle/>
                    <a:p>
                      <a:pPr algn="ctr" fontAlgn="b"/>
                      <a:r>
                        <a:rPr lang="en-US" sz="900" b="0" i="0" u="none" strike="noStrike">
                          <a:solidFill>
                            <a:srgbClr val="000000"/>
                          </a:solidFill>
                          <a:effectLst/>
                          <a:latin typeface="Calibri"/>
                        </a:rPr>
                        <a:t>79</a:t>
                      </a:r>
                    </a:p>
                  </a:txBody>
                  <a:tcPr marL="7516" marR="7516" marT="7516" marB="0" anchor="b">
                    <a:lnL>
                      <a:noFill/>
                    </a:lnL>
                    <a:lnR>
                      <a:noFill/>
                    </a:lnR>
                    <a:lnT>
                      <a:noFill/>
                    </a:lnT>
                    <a:lnB>
                      <a:noFill/>
                    </a:lnB>
                    <a:solidFill>
                      <a:srgbClr val="8FCB7E"/>
                    </a:solidFill>
                  </a:tcPr>
                </a:tc>
                <a:tc>
                  <a:txBody>
                    <a:bodyPr/>
                    <a:lstStyle/>
                    <a:p>
                      <a:pPr algn="ctr" fontAlgn="b"/>
                      <a:r>
                        <a:rPr lang="en-US" sz="900" b="0" i="0" u="none" strike="noStrike">
                          <a:solidFill>
                            <a:srgbClr val="000000"/>
                          </a:solidFill>
                          <a:effectLst/>
                          <a:latin typeface="Calibri"/>
                        </a:rPr>
                        <a:t>49</a:t>
                      </a:r>
                    </a:p>
                  </a:txBody>
                  <a:tcPr marL="7516" marR="7516" marT="7516" marB="0" anchor="b">
                    <a:lnL>
                      <a:noFill/>
                    </a:lnL>
                    <a:lnR>
                      <a:noFill/>
                    </a:lnR>
                    <a:lnT>
                      <a:noFill/>
                    </a:lnT>
                    <a:lnB>
                      <a:noFill/>
                    </a:lnB>
                    <a:solidFill>
                      <a:srgbClr val="F98871"/>
                    </a:solidFill>
                  </a:tcPr>
                </a:tc>
                <a:tc>
                  <a:txBody>
                    <a:bodyPr/>
                    <a:lstStyle/>
                    <a:p>
                      <a:pPr algn="ctr" fontAlgn="b"/>
                      <a:r>
                        <a:rPr lang="en-US" sz="900" b="0" i="0" u="none" strike="noStrike">
                          <a:solidFill>
                            <a:srgbClr val="000000"/>
                          </a:solidFill>
                          <a:effectLst/>
                          <a:latin typeface="Calibri"/>
                        </a:rPr>
                        <a:t>55</a:t>
                      </a:r>
                    </a:p>
                  </a:txBody>
                  <a:tcPr marL="7516" marR="7516" marT="7516" marB="0" anchor="b">
                    <a:lnL>
                      <a:noFill/>
                    </a:lnL>
                    <a:lnR>
                      <a:noFill/>
                    </a:lnR>
                    <a:lnT>
                      <a:noFill/>
                    </a:lnT>
                    <a:lnB>
                      <a:noFill/>
                    </a:lnB>
                    <a:solidFill>
                      <a:srgbClr val="FCC07B"/>
                    </a:solidFill>
                  </a:tcPr>
                </a:tc>
                <a:tc>
                  <a:txBody>
                    <a:bodyPr/>
                    <a:lstStyle/>
                    <a:p>
                      <a:pPr algn="ctr" fontAlgn="b"/>
                      <a:r>
                        <a:rPr lang="en-US" sz="900" b="0" i="0" u="none" strike="noStrike">
                          <a:solidFill>
                            <a:srgbClr val="000000"/>
                          </a:solidFill>
                          <a:effectLst/>
                          <a:latin typeface="Calibri"/>
                        </a:rPr>
                        <a:t>50</a:t>
                      </a:r>
                    </a:p>
                  </a:txBody>
                  <a:tcPr marL="7516" marR="7516" marT="7516" marB="0" anchor="b">
                    <a:lnL>
                      <a:noFill/>
                    </a:lnL>
                    <a:lnR>
                      <a:noFill/>
                    </a:lnR>
                    <a:lnT>
                      <a:noFill/>
                    </a:lnT>
                    <a:lnB>
                      <a:noFill/>
                    </a:lnB>
                    <a:solidFill>
                      <a:srgbClr val="FA9172"/>
                    </a:solidFill>
                  </a:tcPr>
                </a:tc>
                <a:tc>
                  <a:txBody>
                    <a:bodyPr/>
                    <a:lstStyle/>
                    <a:p>
                      <a:pPr algn="ctr" fontAlgn="b"/>
                      <a:r>
                        <a:rPr lang="en-US" sz="900" b="0" i="0" u="none" strike="noStrike">
                          <a:solidFill>
                            <a:srgbClr val="000000"/>
                          </a:solidFill>
                          <a:effectLst/>
                          <a:latin typeface="Calibri"/>
                        </a:rPr>
                        <a:t>47</a:t>
                      </a:r>
                    </a:p>
                  </a:txBody>
                  <a:tcPr marL="7516" marR="7516" marT="7516" marB="0" anchor="b">
                    <a:lnL>
                      <a:noFill/>
                    </a:lnL>
                    <a:lnR>
                      <a:noFill/>
                    </a:lnR>
                    <a:lnT>
                      <a:noFill/>
                    </a:lnT>
                    <a:lnB>
                      <a:noFill/>
                    </a:lnB>
                    <a:solidFill>
                      <a:srgbClr val="F8796E"/>
                    </a:solidFill>
                  </a:tcPr>
                </a:tc>
                <a:tc>
                  <a:txBody>
                    <a:bodyPr/>
                    <a:lstStyle/>
                    <a:p>
                      <a:pPr algn="ctr" fontAlgn="b"/>
                      <a:r>
                        <a:rPr lang="en-US" sz="900" b="0" i="0" u="none" strike="noStrike">
                          <a:solidFill>
                            <a:srgbClr val="000000"/>
                          </a:solidFill>
                          <a:effectLst/>
                          <a:latin typeface="Calibri"/>
                        </a:rPr>
                        <a:t>55</a:t>
                      </a:r>
                    </a:p>
                  </a:txBody>
                  <a:tcPr marL="7516" marR="7516" marT="7516" marB="0" anchor="b">
                    <a:lnL>
                      <a:noFill/>
                    </a:lnL>
                    <a:lnR>
                      <a:noFill/>
                    </a:lnR>
                    <a:lnT>
                      <a:noFill/>
                    </a:lnT>
                    <a:lnB>
                      <a:noFill/>
                    </a:lnB>
                    <a:solidFill>
                      <a:srgbClr val="FCBD7B"/>
                    </a:solidFill>
                  </a:tcPr>
                </a:tc>
                <a:tc>
                  <a:txBody>
                    <a:bodyPr/>
                    <a:lstStyle/>
                    <a:p>
                      <a:pPr algn="ctr" fontAlgn="b"/>
                      <a:r>
                        <a:rPr lang="en-US" sz="900" b="0" i="0" u="none" strike="noStrike">
                          <a:solidFill>
                            <a:srgbClr val="000000"/>
                          </a:solidFill>
                          <a:effectLst/>
                          <a:latin typeface="Calibri"/>
                        </a:rPr>
                        <a:t>80</a:t>
                      </a:r>
                    </a:p>
                  </a:txBody>
                  <a:tcPr marL="7516" marR="7516" marT="7516" marB="0" anchor="b">
                    <a:lnL>
                      <a:noFill/>
                    </a:lnL>
                    <a:lnR>
                      <a:noFill/>
                    </a:lnR>
                    <a:lnT>
                      <a:noFill/>
                    </a:lnT>
                    <a:lnB>
                      <a:noFill/>
                    </a:lnB>
                    <a:solidFill>
                      <a:srgbClr val="8ACA7E"/>
                    </a:solidFill>
                  </a:tcPr>
                </a:tc>
                <a:tc>
                  <a:txBody>
                    <a:bodyPr/>
                    <a:lstStyle/>
                    <a:p>
                      <a:pPr algn="ctr" fontAlgn="b"/>
                      <a:r>
                        <a:rPr lang="en-US" sz="900" b="0" i="0" u="none" strike="noStrike">
                          <a:solidFill>
                            <a:srgbClr val="000000"/>
                          </a:solidFill>
                          <a:effectLst/>
                          <a:latin typeface="Calibri"/>
                        </a:rPr>
                        <a:t>52</a:t>
                      </a:r>
                    </a:p>
                  </a:txBody>
                  <a:tcPr marL="7516" marR="7516" marT="7516" marB="0" anchor="b">
                    <a:lnL>
                      <a:noFill/>
                    </a:lnL>
                    <a:lnR>
                      <a:noFill/>
                    </a:lnR>
                    <a:lnT>
                      <a:noFill/>
                    </a:lnT>
                    <a:lnB>
                      <a:noFill/>
                    </a:lnB>
                    <a:solidFill>
                      <a:srgbClr val="FBA877"/>
                    </a:solidFill>
                  </a:tcPr>
                </a:tc>
                <a:tc>
                  <a:txBody>
                    <a:bodyPr/>
                    <a:lstStyle/>
                    <a:p>
                      <a:pPr algn="ctr" fontAlgn="b"/>
                      <a:r>
                        <a:rPr lang="en-US" sz="900" b="0" i="0" u="none" strike="noStrike">
                          <a:solidFill>
                            <a:srgbClr val="000000"/>
                          </a:solidFill>
                          <a:effectLst/>
                          <a:latin typeface="Calibri"/>
                        </a:rPr>
                        <a:t>82</a:t>
                      </a:r>
                    </a:p>
                  </a:txBody>
                  <a:tcPr marL="7516" marR="7516" marT="7516" marB="0" anchor="b">
                    <a:lnL>
                      <a:noFill/>
                    </a:lnL>
                    <a:lnR w="12700" cap="flat" cmpd="sng" algn="ctr">
                      <a:solidFill>
                        <a:srgbClr val="000000"/>
                      </a:solidFill>
                      <a:prstDash val="solid"/>
                      <a:round/>
                      <a:headEnd type="none" w="med" len="med"/>
                      <a:tailEnd type="none" w="med" len="med"/>
                    </a:lnR>
                    <a:lnT>
                      <a:noFill/>
                    </a:lnT>
                    <a:lnB>
                      <a:noFill/>
                    </a:lnB>
                    <a:solidFill>
                      <a:srgbClr val="7CC67D"/>
                    </a:solidFill>
                  </a:tcPr>
                </a:tc>
              </a:tr>
              <a:tr h="150314">
                <a:tc>
                  <a:txBody>
                    <a:bodyPr/>
                    <a:lstStyle/>
                    <a:p>
                      <a:pPr algn="l" fontAlgn="b"/>
                      <a:r>
                        <a:rPr lang="en-US" sz="900" b="0" i="0" u="none" strike="noStrike">
                          <a:solidFill>
                            <a:srgbClr val="000000"/>
                          </a:solidFill>
                          <a:effectLst/>
                          <a:latin typeface="Calibri"/>
                        </a:rPr>
                        <a:t>SISOF</a:t>
                      </a:r>
                    </a:p>
                  </a:txBody>
                  <a:tcPr marL="7516" marR="7516" marT="751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000000"/>
                          </a:solidFill>
                          <a:effectLst/>
                          <a:latin typeface="Calibri"/>
                        </a:rPr>
                        <a:t>84</a:t>
                      </a:r>
                    </a:p>
                  </a:txBody>
                  <a:tcPr marL="7516" marR="7516" marT="7516" marB="0" anchor="b">
                    <a:lnL w="12700" cap="flat" cmpd="sng" algn="ctr">
                      <a:solidFill>
                        <a:srgbClr val="000000"/>
                      </a:solidFill>
                      <a:prstDash val="solid"/>
                      <a:round/>
                      <a:headEnd type="none" w="med" len="med"/>
                      <a:tailEnd type="none" w="med" len="med"/>
                    </a:lnL>
                    <a:lnR>
                      <a:noFill/>
                    </a:lnR>
                    <a:lnT>
                      <a:noFill/>
                    </a:lnT>
                    <a:lnB>
                      <a:noFill/>
                    </a:lnB>
                    <a:solidFill>
                      <a:srgbClr val="71C37C"/>
                    </a:solidFill>
                  </a:tcPr>
                </a:tc>
                <a:tc>
                  <a:txBody>
                    <a:bodyPr/>
                    <a:lstStyle/>
                    <a:p>
                      <a:pPr algn="ctr" fontAlgn="b"/>
                      <a:r>
                        <a:rPr lang="en-US" sz="900" b="0" i="0" u="none" strike="noStrike">
                          <a:solidFill>
                            <a:srgbClr val="000000"/>
                          </a:solidFill>
                          <a:effectLst/>
                          <a:latin typeface="Calibri"/>
                        </a:rPr>
                        <a:t>79</a:t>
                      </a:r>
                    </a:p>
                  </a:txBody>
                  <a:tcPr marL="7516" marR="7516" marT="7516" marB="0" anchor="b">
                    <a:lnL>
                      <a:noFill/>
                    </a:lnL>
                    <a:lnR>
                      <a:noFill/>
                    </a:lnR>
                    <a:lnT>
                      <a:noFill/>
                    </a:lnT>
                    <a:lnB>
                      <a:noFill/>
                    </a:lnB>
                    <a:solidFill>
                      <a:srgbClr val="90CB7E"/>
                    </a:solidFill>
                  </a:tcPr>
                </a:tc>
                <a:tc>
                  <a:txBody>
                    <a:bodyPr/>
                    <a:lstStyle/>
                    <a:p>
                      <a:pPr algn="ctr" fontAlgn="b"/>
                      <a:r>
                        <a:rPr lang="en-US" sz="900" b="0" i="0" u="none" strike="noStrike">
                          <a:solidFill>
                            <a:srgbClr val="000000"/>
                          </a:solidFill>
                          <a:effectLst/>
                          <a:latin typeface="Calibri"/>
                        </a:rPr>
                        <a:t>50</a:t>
                      </a:r>
                    </a:p>
                  </a:txBody>
                  <a:tcPr marL="7516" marR="7516" marT="7516" marB="0" anchor="b">
                    <a:lnL>
                      <a:noFill/>
                    </a:lnL>
                    <a:lnR>
                      <a:noFill/>
                    </a:lnR>
                    <a:lnT>
                      <a:noFill/>
                    </a:lnT>
                    <a:lnB>
                      <a:noFill/>
                    </a:lnB>
                    <a:solidFill>
                      <a:srgbClr val="FA9573"/>
                    </a:solidFill>
                  </a:tcPr>
                </a:tc>
                <a:tc>
                  <a:txBody>
                    <a:bodyPr/>
                    <a:lstStyle/>
                    <a:p>
                      <a:pPr algn="ctr" fontAlgn="b"/>
                      <a:r>
                        <a:rPr lang="en-US" sz="900" b="0" i="0" u="none" strike="noStrike">
                          <a:solidFill>
                            <a:srgbClr val="000000"/>
                          </a:solidFill>
                          <a:effectLst/>
                          <a:latin typeface="Calibri"/>
                        </a:rPr>
                        <a:t>58</a:t>
                      </a:r>
                    </a:p>
                  </a:txBody>
                  <a:tcPr marL="7516" marR="7516" marT="7516" marB="0" anchor="b">
                    <a:lnL>
                      <a:noFill/>
                    </a:lnL>
                    <a:lnR>
                      <a:noFill/>
                    </a:lnR>
                    <a:lnT>
                      <a:noFill/>
                    </a:lnT>
                    <a:lnB>
                      <a:noFill/>
                    </a:lnB>
                    <a:solidFill>
                      <a:srgbClr val="FEDE81"/>
                    </a:solidFill>
                  </a:tcPr>
                </a:tc>
                <a:tc>
                  <a:txBody>
                    <a:bodyPr/>
                    <a:lstStyle/>
                    <a:p>
                      <a:pPr algn="ctr" fontAlgn="b"/>
                      <a:r>
                        <a:rPr lang="en-US" sz="900" b="0" i="0" u="none" strike="noStrike">
                          <a:solidFill>
                            <a:srgbClr val="000000"/>
                          </a:solidFill>
                          <a:effectLst/>
                          <a:latin typeface="Calibri"/>
                        </a:rPr>
                        <a:t>53</a:t>
                      </a:r>
                    </a:p>
                  </a:txBody>
                  <a:tcPr marL="7516" marR="7516" marT="7516" marB="0" anchor="b">
                    <a:lnL>
                      <a:noFill/>
                    </a:lnL>
                    <a:lnR>
                      <a:noFill/>
                    </a:lnR>
                    <a:lnT>
                      <a:noFill/>
                    </a:lnT>
                    <a:lnB>
                      <a:noFill/>
                    </a:lnB>
                    <a:solidFill>
                      <a:srgbClr val="FBAF78"/>
                    </a:solidFill>
                  </a:tcPr>
                </a:tc>
                <a:tc>
                  <a:txBody>
                    <a:bodyPr/>
                    <a:lstStyle/>
                    <a:p>
                      <a:pPr algn="ctr" fontAlgn="b"/>
                      <a:r>
                        <a:rPr lang="en-US" sz="900" b="0" i="0" u="none" strike="noStrike">
                          <a:solidFill>
                            <a:srgbClr val="000000"/>
                          </a:solidFill>
                          <a:effectLst/>
                          <a:latin typeface="Calibri"/>
                        </a:rPr>
                        <a:t>50</a:t>
                      </a:r>
                    </a:p>
                  </a:txBody>
                  <a:tcPr marL="7516" marR="7516" marT="7516" marB="0" anchor="b">
                    <a:lnL>
                      <a:noFill/>
                    </a:lnL>
                    <a:lnR>
                      <a:noFill/>
                    </a:lnR>
                    <a:lnT>
                      <a:noFill/>
                    </a:lnT>
                    <a:lnB>
                      <a:noFill/>
                    </a:lnB>
                    <a:solidFill>
                      <a:srgbClr val="FA9573"/>
                    </a:solidFill>
                  </a:tcPr>
                </a:tc>
                <a:tc>
                  <a:txBody>
                    <a:bodyPr/>
                    <a:lstStyle/>
                    <a:p>
                      <a:pPr algn="ctr" fontAlgn="b"/>
                      <a:r>
                        <a:rPr lang="en-US" sz="900" b="0" i="0" u="none" strike="noStrike">
                          <a:solidFill>
                            <a:srgbClr val="000000"/>
                          </a:solidFill>
                          <a:effectLst/>
                          <a:latin typeface="Calibri"/>
                        </a:rPr>
                        <a:t>58</a:t>
                      </a:r>
                    </a:p>
                  </a:txBody>
                  <a:tcPr marL="7516" marR="7516" marT="7516" marB="0" anchor="b">
                    <a:lnL>
                      <a:noFill/>
                    </a:lnL>
                    <a:lnR>
                      <a:noFill/>
                    </a:lnR>
                    <a:lnT>
                      <a:noFill/>
                    </a:lnT>
                    <a:lnB>
                      <a:noFill/>
                    </a:lnB>
                    <a:solidFill>
                      <a:srgbClr val="FEDE81"/>
                    </a:solidFill>
                  </a:tcPr>
                </a:tc>
                <a:tc>
                  <a:txBody>
                    <a:bodyPr/>
                    <a:lstStyle/>
                    <a:p>
                      <a:pPr algn="ctr" fontAlgn="b"/>
                      <a:r>
                        <a:rPr lang="en-US" sz="900" b="0" i="0" u="none" strike="noStrike">
                          <a:solidFill>
                            <a:srgbClr val="000000"/>
                          </a:solidFill>
                          <a:effectLst/>
                          <a:latin typeface="Calibri"/>
                        </a:rPr>
                        <a:t>81</a:t>
                      </a:r>
                    </a:p>
                  </a:txBody>
                  <a:tcPr marL="7516" marR="7516" marT="7516" marB="0" anchor="b">
                    <a:lnL>
                      <a:noFill/>
                    </a:lnL>
                    <a:lnR>
                      <a:noFill/>
                    </a:lnR>
                    <a:lnT>
                      <a:noFill/>
                    </a:lnT>
                    <a:lnB>
                      <a:noFill/>
                    </a:lnB>
                    <a:solidFill>
                      <a:srgbClr val="83C87D"/>
                    </a:solidFill>
                  </a:tcPr>
                </a:tc>
                <a:tc>
                  <a:txBody>
                    <a:bodyPr/>
                    <a:lstStyle/>
                    <a:p>
                      <a:pPr algn="ctr" fontAlgn="b"/>
                      <a:r>
                        <a:rPr lang="en-US" sz="900" b="0" i="0" u="none" strike="noStrike">
                          <a:solidFill>
                            <a:srgbClr val="000000"/>
                          </a:solidFill>
                          <a:effectLst/>
                          <a:latin typeface="Calibri"/>
                        </a:rPr>
                        <a:t>56</a:t>
                      </a:r>
                    </a:p>
                  </a:txBody>
                  <a:tcPr marL="7516" marR="7516" marT="7516" marB="0" anchor="b">
                    <a:lnL>
                      <a:noFill/>
                    </a:lnL>
                    <a:lnR>
                      <a:noFill/>
                    </a:lnR>
                    <a:lnT>
                      <a:noFill/>
                    </a:lnT>
                    <a:lnB>
                      <a:noFill/>
                    </a:lnB>
                    <a:solidFill>
                      <a:srgbClr val="FDC77D"/>
                    </a:solidFill>
                  </a:tcPr>
                </a:tc>
                <a:tc>
                  <a:txBody>
                    <a:bodyPr/>
                    <a:lstStyle/>
                    <a:p>
                      <a:pPr algn="ctr" fontAlgn="b"/>
                      <a:r>
                        <a:rPr lang="en-US" sz="900" b="0" i="0" u="none" strike="noStrike">
                          <a:solidFill>
                            <a:srgbClr val="000000"/>
                          </a:solidFill>
                          <a:effectLst/>
                          <a:latin typeface="Calibri"/>
                        </a:rPr>
                        <a:t>82</a:t>
                      </a:r>
                    </a:p>
                  </a:txBody>
                  <a:tcPr marL="7516" marR="7516" marT="7516" marB="0" anchor="b">
                    <a:lnL>
                      <a:noFill/>
                    </a:lnL>
                    <a:lnR w="12700" cap="flat" cmpd="sng" algn="ctr">
                      <a:solidFill>
                        <a:srgbClr val="000000"/>
                      </a:solidFill>
                      <a:prstDash val="solid"/>
                      <a:round/>
                      <a:headEnd type="none" w="med" len="med"/>
                      <a:tailEnd type="none" w="med" len="med"/>
                    </a:lnR>
                    <a:lnT>
                      <a:noFill/>
                    </a:lnT>
                    <a:lnB>
                      <a:noFill/>
                    </a:lnB>
                    <a:solidFill>
                      <a:srgbClr val="7BC57D"/>
                    </a:solidFill>
                  </a:tcPr>
                </a:tc>
              </a:tr>
              <a:tr h="150314">
                <a:tc>
                  <a:txBody>
                    <a:bodyPr/>
                    <a:lstStyle/>
                    <a:p>
                      <a:pPr algn="l" fontAlgn="b"/>
                      <a:r>
                        <a:rPr lang="en-US" sz="900" b="0" i="0" u="none" strike="noStrike">
                          <a:solidFill>
                            <a:srgbClr val="000000"/>
                          </a:solidFill>
                          <a:effectLst/>
                          <a:latin typeface="Calibri"/>
                        </a:rPr>
                        <a:t>SiH</a:t>
                      </a:r>
                    </a:p>
                  </a:txBody>
                  <a:tcPr marL="7516" marR="7516" marT="751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000000"/>
                          </a:solidFill>
                          <a:effectLst/>
                          <a:latin typeface="Calibri"/>
                        </a:rPr>
                        <a:t>84</a:t>
                      </a:r>
                    </a:p>
                  </a:txBody>
                  <a:tcPr marL="7516" marR="7516" marT="7516" marB="0" anchor="b">
                    <a:lnL w="12700" cap="flat" cmpd="sng" algn="ctr">
                      <a:solidFill>
                        <a:srgbClr val="000000"/>
                      </a:solidFill>
                      <a:prstDash val="solid"/>
                      <a:round/>
                      <a:headEnd type="none" w="med" len="med"/>
                      <a:tailEnd type="none" w="med" len="med"/>
                    </a:lnL>
                    <a:lnR>
                      <a:noFill/>
                    </a:lnR>
                    <a:lnT>
                      <a:noFill/>
                    </a:lnT>
                    <a:lnB>
                      <a:noFill/>
                    </a:lnB>
                    <a:solidFill>
                      <a:srgbClr val="70C27C"/>
                    </a:solidFill>
                  </a:tcPr>
                </a:tc>
                <a:tc>
                  <a:txBody>
                    <a:bodyPr/>
                    <a:lstStyle/>
                    <a:p>
                      <a:pPr algn="ctr" fontAlgn="b"/>
                      <a:r>
                        <a:rPr lang="en-US" sz="900" b="0" i="0" u="none" strike="noStrike">
                          <a:solidFill>
                            <a:srgbClr val="000000"/>
                          </a:solidFill>
                          <a:effectLst/>
                          <a:latin typeface="Calibri"/>
                        </a:rPr>
                        <a:t>81</a:t>
                      </a:r>
                    </a:p>
                  </a:txBody>
                  <a:tcPr marL="7516" marR="7516" marT="7516" marB="0" anchor="b">
                    <a:lnL>
                      <a:noFill/>
                    </a:lnL>
                    <a:lnR>
                      <a:noFill/>
                    </a:lnR>
                    <a:lnT>
                      <a:noFill/>
                    </a:lnT>
                    <a:lnB>
                      <a:noFill/>
                    </a:lnB>
                    <a:solidFill>
                      <a:srgbClr val="83C77D"/>
                    </a:solidFill>
                  </a:tcPr>
                </a:tc>
                <a:tc>
                  <a:txBody>
                    <a:bodyPr/>
                    <a:lstStyle/>
                    <a:p>
                      <a:pPr algn="ctr" fontAlgn="b"/>
                      <a:r>
                        <a:rPr lang="en-US" sz="900" b="0" i="0" u="none" strike="noStrike">
                          <a:solidFill>
                            <a:srgbClr val="000000"/>
                          </a:solidFill>
                          <a:effectLst/>
                          <a:latin typeface="Calibri"/>
                        </a:rPr>
                        <a:t>50</a:t>
                      </a:r>
                    </a:p>
                  </a:txBody>
                  <a:tcPr marL="7516" marR="7516" marT="7516" marB="0" anchor="b">
                    <a:lnL>
                      <a:noFill/>
                    </a:lnL>
                    <a:lnR>
                      <a:noFill/>
                    </a:lnR>
                    <a:lnT>
                      <a:noFill/>
                    </a:lnT>
                    <a:lnB>
                      <a:noFill/>
                    </a:lnB>
                    <a:solidFill>
                      <a:srgbClr val="F98D72"/>
                    </a:solidFill>
                  </a:tcPr>
                </a:tc>
                <a:tc>
                  <a:txBody>
                    <a:bodyPr/>
                    <a:lstStyle/>
                    <a:p>
                      <a:pPr algn="ctr" fontAlgn="b"/>
                      <a:r>
                        <a:rPr lang="en-US" sz="900" b="0" i="0" u="none" strike="noStrike">
                          <a:solidFill>
                            <a:srgbClr val="000000"/>
                          </a:solidFill>
                          <a:effectLst/>
                          <a:latin typeface="Calibri"/>
                        </a:rPr>
                        <a:t>56</a:t>
                      </a:r>
                    </a:p>
                  </a:txBody>
                  <a:tcPr marL="7516" marR="7516" marT="7516" marB="0" anchor="b">
                    <a:lnL>
                      <a:noFill/>
                    </a:lnL>
                    <a:lnR>
                      <a:noFill/>
                    </a:lnR>
                    <a:lnT>
                      <a:noFill/>
                    </a:lnT>
                    <a:lnB>
                      <a:noFill/>
                    </a:lnB>
                    <a:solidFill>
                      <a:srgbClr val="FCC47C"/>
                    </a:solidFill>
                  </a:tcPr>
                </a:tc>
                <a:tc>
                  <a:txBody>
                    <a:bodyPr/>
                    <a:lstStyle/>
                    <a:p>
                      <a:pPr algn="ctr" fontAlgn="b"/>
                      <a:r>
                        <a:rPr lang="en-US" sz="900" b="0" i="0" u="none" strike="noStrike">
                          <a:solidFill>
                            <a:srgbClr val="000000"/>
                          </a:solidFill>
                          <a:effectLst/>
                          <a:latin typeface="Calibri"/>
                        </a:rPr>
                        <a:t>50</a:t>
                      </a:r>
                    </a:p>
                  </a:txBody>
                  <a:tcPr marL="7516" marR="7516" marT="7516" marB="0" anchor="b">
                    <a:lnL>
                      <a:noFill/>
                    </a:lnL>
                    <a:lnR>
                      <a:noFill/>
                    </a:lnR>
                    <a:lnT>
                      <a:noFill/>
                    </a:lnT>
                    <a:lnB>
                      <a:noFill/>
                    </a:lnB>
                    <a:solidFill>
                      <a:srgbClr val="FA9473"/>
                    </a:solidFill>
                  </a:tcPr>
                </a:tc>
                <a:tc>
                  <a:txBody>
                    <a:bodyPr/>
                    <a:lstStyle/>
                    <a:p>
                      <a:pPr algn="ctr" fontAlgn="b"/>
                      <a:r>
                        <a:rPr lang="en-US" sz="900" b="0" i="0" u="none" strike="noStrike">
                          <a:solidFill>
                            <a:srgbClr val="000000"/>
                          </a:solidFill>
                          <a:effectLst/>
                          <a:latin typeface="Calibri"/>
                        </a:rPr>
                        <a:t>46</a:t>
                      </a:r>
                    </a:p>
                  </a:txBody>
                  <a:tcPr marL="7516" marR="7516" marT="7516" marB="0" anchor="b">
                    <a:lnL>
                      <a:noFill/>
                    </a:lnL>
                    <a:lnR>
                      <a:noFill/>
                    </a:lnR>
                    <a:lnT>
                      <a:noFill/>
                    </a:lnT>
                    <a:lnB>
                      <a:noFill/>
                    </a:lnB>
                    <a:solidFill>
                      <a:srgbClr val="F8706C"/>
                    </a:solidFill>
                  </a:tcPr>
                </a:tc>
                <a:tc>
                  <a:txBody>
                    <a:bodyPr/>
                    <a:lstStyle/>
                    <a:p>
                      <a:pPr algn="ctr" fontAlgn="b"/>
                      <a:r>
                        <a:rPr lang="en-US" sz="900" b="0" i="0" u="none" strike="noStrike">
                          <a:solidFill>
                            <a:srgbClr val="000000"/>
                          </a:solidFill>
                          <a:effectLst/>
                          <a:latin typeface="Calibri"/>
                        </a:rPr>
                        <a:t>55</a:t>
                      </a:r>
                    </a:p>
                  </a:txBody>
                  <a:tcPr marL="7516" marR="7516" marT="7516" marB="0" anchor="b">
                    <a:lnL>
                      <a:noFill/>
                    </a:lnL>
                    <a:lnR>
                      <a:noFill/>
                    </a:lnR>
                    <a:lnT>
                      <a:noFill/>
                    </a:lnT>
                    <a:lnB>
                      <a:noFill/>
                    </a:lnB>
                    <a:solidFill>
                      <a:srgbClr val="FCC17B"/>
                    </a:solidFill>
                  </a:tcPr>
                </a:tc>
                <a:tc>
                  <a:txBody>
                    <a:bodyPr/>
                    <a:lstStyle/>
                    <a:p>
                      <a:pPr algn="ctr" fontAlgn="b"/>
                      <a:r>
                        <a:rPr lang="en-US" sz="900" b="0" i="0" u="none" strike="noStrike">
                          <a:solidFill>
                            <a:srgbClr val="000000"/>
                          </a:solidFill>
                          <a:effectLst/>
                          <a:latin typeface="Calibri"/>
                        </a:rPr>
                        <a:t>78</a:t>
                      </a:r>
                    </a:p>
                  </a:txBody>
                  <a:tcPr marL="7516" marR="7516" marT="7516" marB="0" anchor="b">
                    <a:lnL>
                      <a:noFill/>
                    </a:lnL>
                    <a:lnR>
                      <a:noFill/>
                    </a:lnR>
                    <a:lnT>
                      <a:noFill/>
                    </a:lnT>
                    <a:lnB>
                      <a:noFill/>
                    </a:lnB>
                    <a:solidFill>
                      <a:srgbClr val="90CB7E"/>
                    </a:solidFill>
                  </a:tcPr>
                </a:tc>
                <a:tc>
                  <a:txBody>
                    <a:bodyPr/>
                    <a:lstStyle/>
                    <a:p>
                      <a:pPr algn="ctr" fontAlgn="b"/>
                      <a:r>
                        <a:rPr lang="en-US" sz="900" b="0" i="0" u="none" strike="noStrike">
                          <a:solidFill>
                            <a:srgbClr val="000000"/>
                          </a:solidFill>
                          <a:effectLst/>
                          <a:latin typeface="Calibri"/>
                        </a:rPr>
                        <a:t>53</a:t>
                      </a:r>
                    </a:p>
                  </a:txBody>
                  <a:tcPr marL="7516" marR="7516" marT="7516" marB="0" anchor="b">
                    <a:lnL>
                      <a:noFill/>
                    </a:lnL>
                    <a:lnR>
                      <a:noFill/>
                    </a:lnR>
                    <a:lnT>
                      <a:noFill/>
                    </a:lnT>
                    <a:lnB>
                      <a:noFill/>
                    </a:lnB>
                    <a:solidFill>
                      <a:srgbClr val="FBAA77"/>
                    </a:solidFill>
                  </a:tcPr>
                </a:tc>
                <a:tc>
                  <a:txBody>
                    <a:bodyPr/>
                    <a:lstStyle/>
                    <a:p>
                      <a:pPr algn="ctr" fontAlgn="b"/>
                      <a:r>
                        <a:rPr lang="en-US" sz="900" b="0" i="0" u="none" strike="noStrike">
                          <a:solidFill>
                            <a:srgbClr val="000000"/>
                          </a:solidFill>
                          <a:effectLst/>
                          <a:latin typeface="Calibri"/>
                        </a:rPr>
                        <a:t>81</a:t>
                      </a:r>
                    </a:p>
                  </a:txBody>
                  <a:tcPr marL="7516" marR="7516" marT="7516" marB="0" anchor="b">
                    <a:lnL>
                      <a:noFill/>
                    </a:lnL>
                    <a:lnR w="12700" cap="flat" cmpd="sng" algn="ctr">
                      <a:solidFill>
                        <a:srgbClr val="000000"/>
                      </a:solidFill>
                      <a:prstDash val="solid"/>
                      <a:round/>
                      <a:headEnd type="none" w="med" len="med"/>
                      <a:tailEnd type="none" w="med" len="med"/>
                    </a:lnR>
                    <a:lnT>
                      <a:noFill/>
                    </a:lnT>
                    <a:lnB>
                      <a:noFill/>
                    </a:lnB>
                    <a:solidFill>
                      <a:srgbClr val="7FC77D"/>
                    </a:solidFill>
                  </a:tcPr>
                </a:tc>
              </a:tr>
              <a:tr h="150314">
                <a:tc>
                  <a:txBody>
                    <a:bodyPr/>
                    <a:lstStyle/>
                    <a:p>
                      <a:pPr algn="l" fontAlgn="b"/>
                      <a:r>
                        <a:rPr lang="en-US" sz="900" b="0" i="0" u="none" strike="noStrike">
                          <a:solidFill>
                            <a:srgbClr val="000000"/>
                          </a:solidFill>
                          <a:effectLst/>
                          <a:latin typeface="Calibri"/>
                        </a:rPr>
                        <a:t>SSH</a:t>
                      </a:r>
                    </a:p>
                  </a:txBody>
                  <a:tcPr marL="7516" marR="7516" marT="751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000000"/>
                          </a:solidFill>
                          <a:effectLst/>
                          <a:latin typeface="Calibri"/>
                        </a:rPr>
                        <a:t>86</a:t>
                      </a:r>
                    </a:p>
                  </a:txBody>
                  <a:tcPr marL="7516" marR="7516" marT="7516" marB="0" anchor="b">
                    <a:lnL w="12700" cap="flat" cmpd="sng" algn="ctr">
                      <a:solidFill>
                        <a:srgbClr val="000000"/>
                      </a:solidFill>
                      <a:prstDash val="solid"/>
                      <a:round/>
                      <a:headEnd type="none" w="med" len="med"/>
                      <a:tailEnd type="none" w="med" len="med"/>
                    </a:lnL>
                    <a:lnR>
                      <a:noFill/>
                    </a:lnR>
                    <a:lnT>
                      <a:noFill/>
                    </a:lnT>
                    <a:lnB>
                      <a:noFill/>
                    </a:lnB>
                    <a:solidFill>
                      <a:srgbClr val="63BE7B"/>
                    </a:solidFill>
                  </a:tcPr>
                </a:tc>
                <a:tc>
                  <a:txBody>
                    <a:bodyPr/>
                    <a:lstStyle/>
                    <a:p>
                      <a:pPr algn="ctr" fontAlgn="b"/>
                      <a:r>
                        <a:rPr lang="en-US" sz="900" b="0" i="0" u="none" strike="noStrike">
                          <a:solidFill>
                            <a:srgbClr val="000000"/>
                          </a:solidFill>
                          <a:effectLst/>
                          <a:latin typeface="Calibri"/>
                        </a:rPr>
                        <a:t>81</a:t>
                      </a:r>
                    </a:p>
                  </a:txBody>
                  <a:tcPr marL="7516" marR="7516" marT="7516" marB="0" anchor="b">
                    <a:lnL>
                      <a:noFill/>
                    </a:lnL>
                    <a:lnR>
                      <a:noFill/>
                    </a:lnR>
                    <a:lnT>
                      <a:noFill/>
                    </a:lnT>
                    <a:lnB>
                      <a:noFill/>
                    </a:lnB>
                    <a:solidFill>
                      <a:srgbClr val="83C87D"/>
                    </a:solidFill>
                  </a:tcPr>
                </a:tc>
                <a:tc>
                  <a:txBody>
                    <a:bodyPr/>
                    <a:lstStyle/>
                    <a:p>
                      <a:pPr algn="ctr" fontAlgn="b"/>
                      <a:r>
                        <a:rPr lang="en-US" sz="900" b="0" i="0" u="none" strike="noStrike">
                          <a:solidFill>
                            <a:srgbClr val="000000"/>
                          </a:solidFill>
                          <a:effectLst/>
                          <a:latin typeface="Calibri"/>
                        </a:rPr>
                        <a:t>52</a:t>
                      </a:r>
                    </a:p>
                  </a:txBody>
                  <a:tcPr marL="7516" marR="7516" marT="7516" marB="0" anchor="b">
                    <a:lnL>
                      <a:noFill/>
                    </a:lnL>
                    <a:lnR>
                      <a:noFill/>
                    </a:lnR>
                    <a:lnT>
                      <a:noFill/>
                    </a:lnT>
                    <a:lnB>
                      <a:noFill/>
                    </a:lnB>
                    <a:solidFill>
                      <a:srgbClr val="FBA376"/>
                    </a:solidFill>
                  </a:tcPr>
                </a:tc>
                <a:tc>
                  <a:txBody>
                    <a:bodyPr/>
                    <a:lstStyle/>
                    <a:p>
                      <a:pPr algn="ctr" fontAlgn="b"/>
                      <a:r>
                        <a:rPr lang="en-US" sz="900" b="0" i="0" u="none" strike="noStrike">
                          <a:solidFill>
                            <a:srgbClr val="000000"/>
                          </a:solidFill>
                          <a:effectLst/>
                          <a:latin typeface="Calibri"/>
                        </a:rPr>
                        <a:t>55</a:t>
                      </a:r>
                    </a:p>
                  </a:txBody>
                  <a:tcPr marL="7516" marR="7516" marT="7516" marB="0" anchor="b">
                    <a:lnL>
                      <a:noFill/>
                    </a:lnL>
                    <a:lnR>
                      <a:noFill/>
                    </a:lnR>
                    <a:lnT>
                      <a:noFill/>
                    </a:lnT>
                    <a:lnB>
                      <a:noFill/>
                    </a:lnB>
                    <a:solidFill>
                      <a:srgbClr val="FCC37C"/>
                    </a:solidFill>
                  </a:tcPr>
                </a:tc>
                <a:tc>
                  <a:txBody>
                    <a:bodyPr/>
                    <a:lstStyle/>
                    <a:p>
                      <a:pPr algn="ctr" fontAlgn="b"/>
                      <a:r>
                        <a:rPr lang="en-US" sz="900" b="0" i="0" u="none" strike="noStrike">
                          <a:solidFill>
                            <a:srgbClr val="000000"/>
                          </a:solidFill>
                          <a:effectLst/>
                          <a:latin typeface="Calibri"/>
                        </a:rPr>
                        <a:t>53</a:t>
                      </a:r>
                    </a:p>
                  </a:txBody>
                  <a:tcPr marL="7516" marR="7516" marT="7516" marB="0" anchor="b">
                    <a:lnL>
                      <a:noFill/>
                    </a:lnL>
                    <a:lnR>
                      <a:noFill/>
                    </a:lnR>
                    <a:lnT>
                      <a:noFill/>
                    </a:lnT>
                    <a:lnB>
                      <a:noFill/>
                    </a:lnB>
                    <a:solidFill>
                      <a:srgbClr val="FBAB77"/>
                    </a:solidFill>
                  </a:tcPr>
                </a:tc>
                <a:tc>
                  <a:txBody>
                    <a:bodyPr/>
                    <a:lstStyle/>
                    <a:p>
                      <a:pPr algn="ctr" fontAlgn="b"/>
                      <a:r>
                        <a:rPr lang="en-US" sz="900" b="0" i="0" u="none" strike="noStrike">
                          <a:solidFill>
                            <a:srgbClr val="000000"/>
                          </a:solidFill>
                          <a:effectLst/>
                          <a:latin typeface="Calibri"/>
                        </a:rPr>
                        <a:t>49</a:t>
                      </a:r>
                    </a:p>
                  </a:txBody>
                  <a:tcPr marL="7516" marR="7516" marT="7516" marB="0" anchor="b">
                    <a:lnL>
                      <a:noFill/>
                    </a:lnL>
                    <a:lnR>
                      <a:noFill/>
                    </a:lnR>
                    <a:lnT>
                      <a:noFill/>
                    </a:lnT>
                    <a:lnB>
                      <a:noFill/>
                    </a:lnB>
                    <a:solidFill>
                      <a:srgbClr val="F98570"/>
                    </a:solidFill>
                  </a:tcPr>
                </a:tc>
                <a:tc>
                  <a:txBody>
                    <a:bodyPr/>
                    <a:lstStyle/>
                    <a:p>
                      <a:pPr algn="ctr" fontAlgn="b"/>
                      <a:r>
                        <a:rPr lang="en-US" sz="900" b="0" i="0" u="none" strike="noStrike">
                          <a:solidFill>
                            <a:srgbClr val="000000"/>
                          </a:solidFill>
                          <a:effectLst/>
                          <a:latin typeface="Calibri"/>
                        </a:rPr>
                        <a:t>57</a:t>
                      </a:r>
                    </a:p>
                  </a:txBody>
                  <a:tcPr marL="7516" marR="7516" marT="7516" marB="0" anchor="b">
                    <a:lnL>
                      <a:noFill/>
                    </a:lnL>
                    <a:lnR>
                      <a:noFill/>
                    </a:lnR>
                    <a:lnT>
                      <a:noFill/>
                    </a:lnT>
                    <a:lnB>
                      <a:noFill/>
                    </a:lnB>
                    <a:solidFill>
                      <a:srgbClr val="FDCE7E"/>
                    </a:solidFill>
                  </a:tcPr>
                </a:tc>
                <a:tc>
                  <a:txBody>
                    <a:bodyPr/>
                    <a:lstStyle/>
                    <a:p>
                      <a:pPr algn="ctr" fontAlgn="b"/>
                      <a:r>
                        <a:rPr lang="en-US" sz="900" b="0" i="0" u="none" strike="noStrike">
                          <a:solidFill>
                            <a:srgbClr val="000000"/>
                          </a:solidFill>
                          <a:effectLst/>
                          <a:latin typeface="Calibri"/>
                        </a:rPr>
                        <a:t>81</a:t>
                      </a:r>
                    </a:p>
                  </a:txBody>
                  <a:tcPr marL="7516" marR="7516" marT="7516" marB="0" anchor="b">
                    <a:lnL>
                      <a:noFill/>
                    </a:lnL>
                    <a:lnR>
                      <a:noFill/>
                    </a:lnR>
                    <a:lnT>
                      <a:noFill/>
                    </a:lnT>
                    <a:lnB>
                      <a:noFill/>
                    </a:lnB>
                    <a:solidFill>
                      <a:srgbClr val="82C77D"/>
                    </a:solidFill>
                  </a:tcPr>
                </a:tc>
                <a:tc>
                  <a:txBody>
                    <a:bodyPr/>
                    <a:lstStyle/>
                    <a:p>
                      <a:pPr algn="ctr" fontAlgn="b"/>
                      <a:r>
                        <a:rPr lang="en-US" sz="900" b="0" i="0" u="none" strike="noStrike">
                          <a:solidFill>
                            <a:srgbClr val="000000"/>
                          </a:solidFill>
                          <a:effectLst/>
                          <a:latin typeface="Calibri"/>
                        </a:rPr>
                        <a:t>55</a:t>
                      </a:r>
                    </a:p>
                  </a:txBody>
                  <a:tcPr marL="7516" marR="7516" marT="7516" marB="0" anchor="b">
                    <a:lnL>
                      <a:noFill/>
                    </a:lnL>
                    <a:lnR>
                      <a:noFill/>
                    </a:lnR>
                    <a:lnT>
                      <a:noFill/>
                    </a:lnT>
                    <a:lnB>
                      <a:noFill/>
                    </a:lnB>
                    <a:solidFill>
                      <a:srgbClr val="FCBD7B"/>
                    </a:solidFill>
                  </a:tcPr>
                </a:tc>
                <a:tc>
                  <a:txBody>
                    <a:bodyPr/>
                    <a:lstStyle/>
                    <a:p>
                      <a:pPr algn="ctr" fontAlgn="b"/>
                      <a:r>
                        <a:rPr lang="en-US" sz="900" b="0" i="0" u="none" strike="noStrike">
                          <a:solidFill>
                            <a:srgbClr val="000000"/>
                          </a:solidFill>
                          <a:effectLst/>
                          <a:latin typeface="Calibri"/>
                        </a:rPr>
                        <a:t>83</a:t>
                      </a:r>
                    </a:p>
                  </a:txBody>
                  <a:tcPr marL="7516" marR="7516" marT="7516" marB="0" anchor="b">
                    <a:lnL>
                      <a:noFill/>
                    </a:lnL>
                    <a:lnR w="12700" cap="flat" cmpd="sng" algn="ctr">
                      <a:solidFill>
                        <a:srgbClr val="000000"/>
                      </a:solidFill>
                      <a:prstDash val="solid"/>
                      <a:round/>
                      <a:headEnd type="none" w="med" len="med"/>
                      <a:tailEnd type="none" w="med" len="med"/>
                    </a:lnR>
                    <a:lnT>
                      <a:noFill/>
                    </a:lnT>
                    <a:lnB>
                      <a:noFill/>
                    </a:lnB>
                    <a:solidFill>
                      <a:srgbClr val="73C37C"/>
                    </a:solidFill>
                  </a:tcPr>
                </a:tc>
              </a:tr>
              <a:tr h="150314">
                <a:tc>
                  <a:txBody>
                    <a:bodyPr/>
                    <a:lstStyle/>
                    <a:p>
                      <a:pPr algn="l" fontAlgn="b"/>
                      <a:r>
                        <a:rPr lang="en-US" sz="900" b="0" i="0" u="none" strike="noStrike">
                          <a:solidFill>
                            <a:srgbClr val="000000"/>
                          </a:solidFill>
                          <a:effectLst/>
                          <a:latin typeface="Calibri"/>
                        </a:rPr>
                        <a:t>SiHa</a:t>
                      </a:r>
                    </a:p>
                  </a:txBody>
                  <a:tcPr marL="7516" marR="7516" marT="751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000000"/>
                          </a:solidFill>
                          <a:effectLst/>
                          <a:latin typeface="Calibri"/>
                        </a:rPr>
                        <a:t>80</a:t>
                      </a:r>
                    </a:p>
                  </a:txBody>
                  <a:tcPr marL="7516" marR="7516" marT="7516" marB="0" anchor="b">
                    <a:lnL w="12700" cap="flat" cmpd="sng" algn="ctr">
                      <a:solidFill>
                        <a:srgbClr val="000000"/>
                      </a:solidFill>
                      <a:prstDash val="solid"/>
                      <a:round/>
                      <a:headEnd type="none" w="med" len="med"/>
                      <a:tailEnd type="none" w="med" len="med"/>
                    </a:lnL>
                    <a:lnR>
                      <a:noFill/>
                    </a:lnR>
                    <a:lnT>
                      <a:noFill/>
                    </a:lnT>
                    <a:lnB>
                      <a:noFill/>
                    </a:lnB>
                    <a:solidFill>
                      <a:srgbClr val="87C97E"/>
                    </a:solidFill>
                  </a:tcPr>
                </a:tc>
                <a:tc>
                  <a:txBody>
                    <a:bodyPr/>
                    <a:lstStyle/>
                    <a:p>
                      <a:pPr algn="ctr" fontAlgn="b"/>
                      <a:r>
                        <a:rPr lang="en-US" sz="900" b="0" i="0" u="none" strike="noStrike">
                          <a:solidFill>
                            <a:srgbClr val="000000"/>
                          </a:solidFill>
                          <a:effectLst/>
                          <a:latin typeface="Calibri"/>
                        </a:rPr>
                        <a:t>75</a:t>
                      </a:r>
                    </a:p>
                  </a:txBody>
                  <a:tcPr marL="7516" marR="7516" marT="7516" marB="0" anchor="b">
                    <a:lnL>
                      <a:noFill/>
                    </a:lnL>
                    <a:lnR>
                      <a:noFill/>
                    </a:lnR>
                    <a:lnT>
                      <a:noFill/>
                    </a:lnT>
                    <a:lnB>
                      <a:noFill/>
                    </a:lnB>
                    <a:solidFill>
                      <a:srgbClr val="A2D17F"/>
                    </a:solidFill>
                  </a:tcPr>
                </a:tc>
                <a:tc>
                  <a:txBody>
                    <a:bodyPr/>
                    <a:lstStyle/>
                    <a:p>
                      <a:pPr algn="ctr" fontAlgn="b"/>
                      <a:r>
                        <a:rPr lang="en-US" sz="900" b="0" i="0" u="none" strike="noStrike">
                          <a:solidFill>
                            <a:srgbClr val="000000"/>
                          </a:solidFill>
                          <a:effectLst/>
                          <a:latin typeface="Calibri"/>
                        </a:rPr>
                        <a:t>46</a:t>
                      </a:r>
                    </a:p>
                  </a:txBody>
                  <a:tcPr marL="7516" marR="7516" marT="7516" marB="0" anchor="b">
                    <a:lnL>
                      <a:noFill/>
                    </a:lnL>
                    <a:lnR>
                      <a:noFill/>
                    </a:lnR>
                    <a:lnT>
                      <a:noFill/>
                    </a:lnT>
                    <a:lnB>
                      <a:noFill/>
                    </a:lnB>
                    <a:solidFill>
                      <a:srgbClr val="F8696B"/>
                    </a:solidFill>
                  </a:tcPr>
                </a:tc>
                <a:tc>
                  <a:txBody>
                    <a:bodyPr/>
                    <a:lstStyle/>
                    <a:p>
                      <a:pPr algn="ctr" fontAlgn="b"/>
                      <a:r>
                        <a:rPr lang="en-US" sz="900" b="0" i="0" u="none" strike="noStrike">
                          <a:solidFill>
                            <a:srgbClr val="000000"/>
                          </a:solidFill>
                          <a:effectLst/>
                          <a:latin typeface="Calibri"/>
                        </a:rPr>
                        <a:t>55</a:t>
                      </a:r>
                    </a:p>
                  </a:txBody>
                  <a:tcPr marL="7516" marR="7516" marT="7516" marB="0" anchor="b">
                    <a:lnL>
                      <a:noFill/>
                    </a:lnL>
                    <a:lnR>
                      <a:noFill/>
                    </a:lnR>
                    <a:lnT>
                      <a:noFill/>
                    </a:lnT>
                    <a:lnB>
                      <a:noFill/>
                    </a:lnB>
                    <a:solidFill>
                      <a:srgbClr val="FCC37C"/>
                    </a:solidFill>
                  </a:tcPr>
                </a:tc>
                <a:tc>
                  <a:txBody>
                    <a:bodyPr/>
                    <a:lstStyle/>
                    <a:p>
                      <a:pPr algn="ctr" fontAlgn="b"/>
                      <a:r>
                        <a:rPr lang="en-US" sz="900" b="0" i="0" u="none" strike="noStrike">
                          <a:solidFill>
                            <a:srgbClr val="000000"/>
                          </a:solidFill>
                          <a:effectLst/>
                          <a:latin typeface="Calibri"/>
                        </a:rPr>
                        <a:t>49</a:t>
                      </a:r>
                    </a:p>
                  </a:txBody>
                  <a:tcPr marL="7516" marR="7516" marT="7516" marB="0" anchor="b">
                    <a:lnL>
                      <a:noFill/>
                    </a:lnL>
                    <a:lnR>
                      <a:noFill/>
                    </a:lnR>
                    <a:lnT>
                      <a:noFill/>
                    </a:lnT>
                    <a:lnB>
                      <a:noFill/>
                    </a:lnB>
                    <a:solidFill>
                      <a:srgbClr val="F98770"/>
                    </a:solidFill>
                  </a:tcPr>
                </a:tc>
                <a:tc>
                  <a:txBody>
                    <a:bodyPr/>
                    <a:lstStyle/>
                    <a:p>
                      <a:pPr algn="ctr" fontAlgn="b"/>
                      <a:r>
                        <a:rPr lang="en-US" sz="900" b="0" i="0" u="none" strike="noStrike">
                          <a:solidFill>
                            <a:srgbClr val="000000"/>
                          </a:solidFill>
                          <a:effectLst/>
                          <a:latin typeface="Calibri"/>
                        </a:rPr>
                        <a:t>47</a:t>
                      </a:r>
                    </a:p>
                  </a:txBody>
                  <a:tcPr marL="7516" marR="7516" marT="7516" marB="0" anchor="b">
                    <a:lnL>
                      <a:noFill/>
                    </a:lnL>
                    <a:lnR>
                      <a:noFill/>
                    </a:lnR>
                    <a:lnT>
                      <a:noFill/>
                    </a:lnT>
                    <a:lnB>
                      <a:noFill/>
                    </a:lnB>
                    <a:solidFill>
                      <a:srgbClr val="F8776D"/>
                    </a:solidFill>
                  </a:tcPr>
                </a:tc>
                <a:tc>
                  <a:txBody>
                    <a:bodyPr/>
                    <a:lstStyle/>
                    <a:p>
                      <a:pPr algn="ctr" fontAlgn="b"/>
                      <a:r>
                        <a:rPr lang="en-US" sz="900" b="0" i="0" u="none" strike="noStrike">
                          <a:solidFill>
                            <a:srgbClr val="000000"/>
                          </a:solidFill>
                          <a:effectLst/>
                          <a:latin typeface="Calibri"/>
                        </a:rPr>
                        <a:t>52</a:t>
                      </a:r>
                    </a:p>
                  </a:txBody>
                  <a:tcPr marL="7516" marR="7516" marT="7516" marB="0" anchor="b">
                    <a:lnL>
                      <a:noFill/>
                    </a:lnL>
                    <a:lnR>
                      <a:noFill/>
                    </a:lnR>
                    <a:lnT>
                      <a:noFill/>
                    </a:lnT>
                    <a:lnB>
                      <a:noFill/>
                    </a:lnB>
                    <a:solidFill>
                      <a:srgbClr val="FBA275"/>
                    </a:solidFill>
                  </a:tcPr>
                </a:tc>
                <a:tc>
                  <a:txBody>
                    <a:bodyPr/>
                    <a:lstStyle/>
                    <a:p>
                      <a:pPr algn="ctr" fontAlgn="b"/>
                      <a:r>
                        <a:rPr lang="en-US" sz="900" b="0" i="0" u="none" strike="noStrike">
                          <a:solidFill>
                            <a:srgbClr val="000000"/>
                          </a:solidFill>
                          <a:effectLst/>
                          <a:latin typeface="Calibri"/>
                        </a:rPr>
                        <a:t>77</a:t>
                      </a:r>
                    </a:p>
                  </a:txBody>
                  <a:tcPr marL="7516" marR="7516" marT="7516" marB="0" anchor="b">
                    <a:lnL>
                      <a:noFill/>
                    </a:lnL>
                    <a:lnR>
                      <a:noFill/>
                    </a:lnR>
                    <a:lnT>
                      <a:noFill/>
                    </a:lnT>
                    <a:lnB>
                      <a:noFill/>
                    </a:lnB>
                    <a:solidFill>
                      <a:srgbClr val="99CE7F"/>
                    </a:solidFill>
                  </a:tcPr>
                </a:tc>
                <a:tc>
                  <a:txBody>
                    <a:bodyPr/>
                    <a:lstStyle/>
                    <a:p>
                      <a:pPr algn="ctr" fontAlgn="b"/>
                      <a:r>
                        <a:rPr lang="en-US" sz="900" b="0" i="0" u="none" strike="noStrike">
                          <a:solidFill>
                            <a:srgbClr val="000000"/>
                          </a:solidFill>
                          <a:effectLst/>
                          <a:latin typeface="Calibri"/>
                        </a:rPr>
                        <a:t>50</a:t>
                      </a:r>
                    </a:p>
                  </a:txBody>
                  <a:tcPr marL="7516" marR="7516" marT="7516" marB="0" anchor="b">
                    <a:lnL>
                      <a:noFill/>
                    </a:lnL>
                    <a:lnR>
                      <a:noFill/>
                    </a:lnR>
                    <a:lnT>
                      <a:noFill/>
                    </a:lnT>
                    <a:lnB>
                      <a:noFill/>
                    </a:lnB>
                    <a:solidFill>
                      <a:srgbClr val="FA9273"/>
                    </a:solidFill>
                  </a:tcPr>
                </a:tc>
                <a:tc>
                  <a:txBody>
                    <a:bodyPr/>
                    <a:lstStyle/>
                    <a:p>
                      <a:pPr algn="ctr" fontAlgn="b"/>
                      <a:r>
                        <a:rPr lang="en-US" sz="900" b="0" i="0" u="none" strike="noStrike">
                          <a:solidFill>
                            <a:srgbClr val="000000"/>
                          </a:solidFill>
                          <a:effectLst/>
                          <a:latin typeface="Calibri"/>
                        </a:rPr>
                        <a:t>78</a:t>
                      </a:r>
                    </a:p>
                  </a:txBody>
                  <a:tcPr marL="7516" marR="7516" marT="7516" marB="0" anchor="b">
                    <a:lnL>
                      <a:noFill/>
                    </a:lnL>
                    <a:lnR w="12700" cap="flat" cmpd="sng" algn="ctr">
                      <a:solidFill>
                        <a:srgbClr val="000000"/>
                      </a:solidFill>
                      <a:prstDash val="solid"/>
                      <a:round/>
                      <a:headEnd type="none" w="med" len="med"/>
                      <a:tailEnd type="none" w="med" len="med"/>
                    </a:lnR>
                    <a:lnT>
                      <a:noFill/>
                    </a:lnT>
                    <a:lnB>
                      <a:noFill/>
                    </a:lnB>
                    <a:solidFill>
                      <a:srgbClr val="91CC7E"/>
                    </a:solidFill>
                  </a:tcPr>
                </a:tc>
              </a:tr>
              <a:tr h="150314">
                <a:tc>
                  <a:txBody>
                    <a:bodyPr/>
                    <a:lstStyle/>
                    <a:p>
                      <a:pPr algn="l" fontAlgn="b"/>
                      <a:r>
                        <a:rPr lang="en-US" sz="900" b="0" i="0" u="none" strike="noStrike">
                          <a:solidFill>
                            <a:srgbClr val="000000"/>
                          </a:solidFill>
                          <a:effectLst/>
                          <a:latin typeface="Calibri"/>
                        </a:rPr>
                        <a:t>UiO</a:t>
                      </a:r>
                    </a:p>
                  </a:txBody>
                  <a:tcPr marL="7516" marR="7516" marT="751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000000"/>
                          </a:solidFill>
                          <a:effectLst/>
                          <a:latin typeface="Calibri"/>
                        </a:rPr>
                        <a:t>82</a:t>
                      </a:r>
                    </a:p>
                  </a:txBody>
                  <a:tcPr marL="7516" marR="7516" marT="7516" marB="0" anchor="b">
                    <a:lnL w="12700" cap="flat" cmpd="sng" algn="ctr">
                      <a:solidFill>
                        <a:srgbClr val="000000"/>
                      </a:solidFill>
                      <a:prstDash val="solid"/>
                      <a:round/>
                      <a:headEnd type="none" w="med" len="med"/>
                      <a:tailEnd type="none" w="med" len="med"/>
                    </a:lnL>
                    <a:lnR>
                      <a:noFill/>
                    </a:lnR>
                    <a:lnT>
                      <a:noFill/>
                    </a:lnT>
                    <a:lnB>
                      <a:noFill/>
                    </a:lnB>
                    <a:solidFill>
                      <a:srgbClr val="7EC67D"/>
                    </a:solidFill>
                  </a:tcPr>
                </a:tc>
                <a:tc>
                  <a:txBody>
                    <a:bodyPr/>
                    <a:lstStyle/>
                    <a:p>
                      <a:pPr algn="ctr" fontAlgn="b"/>
                      <a:r>
                        <a:rPr lang="en-US" sz="900" b="0" i="0" u="none" strike="noStrike">
                          <a:solidFill>
                            <a:srgbClr val="000000"/>
                          </a:solidFill>
                          <a:effectLst/>
                          <a:latin typeface="Calibri"/>
                        </a:rPr>
                        <a:t>78</a:t>
                      </a:r>
                    </a:p>
                  </a:txBody>
                  <a:tcPr marL="7516" marR="7516" marT="7516" marB="0" anchor="b">
                    <a:lnL>
                      <a:noFill/>
                    </a:lnL>
                    <a:lnR>
                      <a:noFill/>
                    </a:lnR>
                    <a:lnT>
                      <a:noFill/>
                    </a:lnT>
                    <a:lnB>
                      <a:noFill/>
                    </a:lnB>
                    <a:solidFill>
                      <a:srgbClr val="92CC7E"/>
                    </a:solidFill>
                  </a:tcPr>
                </a:tc>
                <a:tc>
                  <a:txBody>
                    <a:bodyPr/>
                    <a:lstStyle/>
                    <a:p>
                      <a:pPr algn="ctr" fontAlgn="b"/>
                      <a:r>
                        <a:rPr lang="en-US" sz="900" b="0" i="0" u="none" strike="noStrike">
                          <a:solidFill>
                            <a:srgbClr val="000000"/>
                          </a:solidFill>
                          <a:effectLst/>
                          <a:latin typeface="Calibri"/>
                        </a:rPr>
                        <a:t>56</a:t>
                      </a:r>
                    </a:p>
                  </a:txBody>
                  <a:tcPr marL="7516" marR="7516" marT="7516" marB="0" anchor="b">
                    <a:lnL>
                      <a:noFill/>
                    </a:lnL>
                    <a:lnR>
                      <a:noFill/>
                    </a:lnR>
                    <a:lnT>
                      <a:noFill/>
                    </a:lnT>
                    <a:lnB>
                      <a:noFill/>
                    </a:lnB>
                    <a:solidFill>
                      <a:srgbClr val="FDCA7D"/>
                    </a:solidFill>
                  </a:tcPr>
                </a:tc>
                <a:tc>
                  <a:txBody>
                    <a:bodyPr/>
                    <a:lstStyle/>
                    <a:p>
                      <a:pPr algn="ctr" fontAlgn="b"/>
                      <a:r>
                        <a:rPr lang="en-US" sz="900" b="0" i="0" u="none" strike="noStrike">
                          <a:solidFill>
                            <a:srgbClr val="000000"/>
                          </a:solidFill>
                          <a:effectLst/>
                          <a:latin typeface="Calibri"/>
                        </a:rPr>
                        <a:t>61</a:t>
                      </a:r>
                    </a:p>
                  </a:txBody>
                  <a:tcPr marL="7516" marR="7516" marT="7516" marB="0" anchor="b">
                    <a:lnL>
                      <a:noFill/>
                    </a:lnL>
                    <a:lnR>
                      <a:noFill/>
                    </a:lnR>
                    <a:lnT>
                      <a:noFill/>
                    </a:lnT>
                    <a:lnB>
                      <a:noFill/>
                    </a:lnB>
                    <a:solidFill>
                      <a:srgbClr val="FAEA84"/>
                    </a:solidFill>
                  </a:tcPr>
                </a:tc>
                <a:tc>
                  <a:txBody>
                    <a:bodyPr/>
                    <a:lstStyle/>
                    <a:p>
                      <a:pPr algn="ctr" fontAlgn="b"/>
                      <a:r>
                        <a:rPr lang="en-US" sz="900" b="0" i="0" u="none" strike="noStrike">
                          <a:solidFill>
                            <a:srgbClr val="000000"/>
                          </a:solidFill>
                          <a:effectLst/>
                          <a:latin typeface="Calibri"/>
                        </a:rPr>
                        <a:t>57</a:t>
                      </a:r>
                    </a:p>
                  </a:txBody>
                  <a:tcPr marL="7516" marR="7516" marT="7516" marB="0" anchor="b">
                    <a:lnL>
                      <a:noFill/>
                    </a:lnL>
                    <a:lnR>
                      <a:noFill/>
                    </a:lnR>
                    <a:lnT>
                      <a:noFill/>
                    </a:lnT>
                    <a:lnB>
                      <a:noFill/>
                    </a:lnB>
                    <a:solidFill>
                      <a:srgbClr val="FDD27F"/>
                    </a:solidFill>
                  </a:tcPr>
                </a:tc>
                <a:tc>
                  <a:txBody>
                    <a:bodyPr/>
                    <a:lstStyle/>
                    <a:p>
                      <a:pPr algn="ctr" fontAlgn="b"/>
                      <a:r>
                        <a:rPr lang="en-US" sz="900" b="0" i="0" u="none" strike="noStrike">
                          <a:solidFill>
                            <a:srgbClr val="000000"/>
                          </a:solidFill>
                          <a:effectLst/>
                          <a:latin typeface="Calibri"/>
                        </a:rPr>
                        <a:t>56</a:t>
                      </a:r>
                    </a:p>
                  </a:txBody>
                  <a:tcPr marL="7516" marR="7516" marT="7516" marB="0" anchor="b">
                    <a:lnL>
                      <a:noFill/>
                    </a:lnL>
                    <a:lnR>
                      <a:noFill/>
                    </a:lnR>
                    <a:lnT>
                      <a:noFill/>
                    </a:lnT>
                    <a:lnB>
                      <a:noFill/>
                    </a:lnB>
                    <a:solidFill>
                      <a:srgbClr val="FCC57C"/>
                    </a:solidFill>
                  </a:tcPr>
                </a:tc>
                <a:tc>
                  <a:txBody>
                    <a:bodyPr/>
                    <a:lstStyle/>
                    <a:p>
                      <a:pPr algn="ctr" fontAlgn="b"/>
                      <a:r>
                        <a:rPr lang="en-US" sz="900" b="0" i="0" u="none" strike="noStrike">
                          <a:solidFill>
                            <a:srgbClr val="000000"/>
                          </a:solidFill>
                          <a:effectLst/>
                          <a:latin typeface="Calibri"/>
                        </a:rPr>
                        <a:t>58</a:t>
                      </a:r>
                    </a:p>
                  </a:txBody>
                  <a:tcPr marL="7516" marR="7516" marT="7516" marB="0" anchor="b">
                    <a:lnL>
                      <a:noFill/>
                    </a:lnL>
                    <a:lnR>
                      <a:noFill/>
                    </a:lnR>
                    <a:lnT>
                      <a:noFill/>
                    </a:lnT>
                    <a:lnB>
                      <a:noFill/>
                    </a:lnB>
                    <a:solidFill>
                      <a:srgbClr val="FEDE81"/>
                    </a:solidFill>
                  </a:tcPr>
                </a:tc>
                <a:tc>
                  <a:txBody>
                    <a:bodyPr/>
                    <a:lstStyle/>
                    <a:p>
                      <a:pPr algn="ctr" fontAlgn="b"/>
                      <a:r>
                        <a:rPr lang="en-US" sz="900" b="0" i="0" u="none" strike="noStrike">
                          <a:solidFill>
                            <a:srgbClr val="000000"/>
                          </a:solidFill>
                          <a:effectLst/>
                          <a:latin typeface="Calibri"/>
                        </a:rPr>
                        <a:t>78</a:t>
                      </a:r>
                    </a:p>
                  </a:txBody>
                  <a:tcPr marL="7516" marR="7516" marT="7516" marB="0" anchor="b">
                    <a:lnL>
                      <a:noFill/>
                    </a:lnL>
                    <a:lnR>
                      <a:noFill/>
                    </a:lnR>
                    <a:lnT>
                      <a:noFill/>
                    </a:lnT>
                    <a:lnB>
                      <a:noFill/>
                    </a:lnB>
                    <a:solidFill>
                      <a:srgbClr val="90CB7E"/>
                    </a:solidFill>
                  </a:tcPr>
                </a:tc>
                <a:tc>
                  <a:txBody>
                    <a:bodyPr/>
                    <a:lstStyle/>
                    <a:p>
                      <a:pPr algn="ctr" fontAlgn="b"/>
                      <a:r>
                        <a:rPr lang="en-US" sz="900" b="0" i="0" u="none" strike="noStrike">
                          <a:solidFill>
                            <a:srgbClr val="000000"/>
                          </a:solidFill>
                          <a:effectLst/>
                          <a:latin typeface="Calibri"/>
                        </a:rPr>
                        <a:t>58</a:t>
                      </a:r>
                    </a:p>
                  </a:txBody>
                  <a:tcPr marL="7516" marR="7516" marT="7516" marB="0" anchor="b">
                    <a:lnL>
                      <a:noFill/>
                    </a:lnL>
                    <a:lnR>
                      <a:noFill/>
                    </a:lnR>
                    <a:lnT>
                      <a:noFill/>
                    </a:lnT>
                    <a:lnB>
                      <a:noFill/>
                    </a:lnB>
                    <a:solidFill>
                      <a:srgbClr val="FDD880"/>
                    </a:solidFill>
                  </a:tcPr>
                </a:tc>
                <a:tc>
                  <a:txBody>
                    <a:bodyPr/>
                    <a:lstStyle/>
                    <a:p>
                      <a:pPr algn="ctr" fontAlgn="b"/>
                      <a:r>
                        <a:rPr lang="en-US" sz="900" b="0" i="0" u="none" strike="noStrike">
                          <a:solidFill>
                            <a:srgbClr val="000000"/>
                          </a:solidFill>
                          <a:effectLst/>
                          <a:latin typeface="Calibri"/>
                        </a:rPr>
                        <a:t>80</a:t>
                      </a:r>
                    </a:p>
                  </a:txBody>
                  <a:tcPr marL="7516" marR="7516" marT="7516" marB="0" anchor="b">
                    <a:lnL>
                      <a:noFill/>
                    </a:lnL>
                    <a:lnR w="12700" cap="flat" cmpd="sng" algn="ctr">
                      <a:solidFill>
                        <a:srgbClr val="000000"/>
                      </a:solidFill>
                      <a:prstDash val="solid"/>
                      <a:round/>
                      <a:headEnd type="none" w="med" len="med"/>
                      <a:tailEnd type="none" w="med" len="med"/>
                    </a:lnR>
                    <a:lnT>
                      <a:noFill/>
                    </a:lnT>
                    <a:lnB>
                      <a:noFill/>
                    </a:lnB>
                    <a:solidFill>
                      <a:srgbClr val="88C97E"/>
                    </a:solidFill>
                  </a:tcPr>
                </a:tc>
              </a:tr>
              <a:tr h="150314">
                <a:tc>
                  <a:txBody>
                    <a:bodyPr/>
                    <a:lstStyle/>
                    <a:p>
                      <a:pPr algn="l" fontAlgn="b"/>
                      <a:r>
                        <a:rPr lang="en-US" sz="900" b="0" i="0" u="none" strike="noStrike">
                          <a:solidFill>
                            <a:srgbClr val="000000"/>
                          </a:solidFill>
                          <a:effectLst/>
                          <a:latin typeface="Calibri"/>
                        </a:rPr>
                        <a:t>HiOA</a:t>
                      </a:r>
                    </a:p>
                  </a:txBody>
                  <a:tcPr marL="7516" marR="7516" marT="751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000000"/>
                          </a:solidFill>
                          <a:effectLst/>
                          <a:latin typeface="Calibri"/>
                        </a:rPr>
                        <a:t>83</a:t>
                      </a:r>
                    </a:p>
                  </a:txBody>
                  <a:tcPr marL="7516" marR="7516" marT="7516" marB="0" anchor="b">
                    <a:lnL w="12700" cap="flat" cmpd="sng" algn="ctr">
                      <a:solidFill>
                        <a:srgbClr val="000000"/>
                      </a:solidFill>
                      <a:prstDash val="solid"/>
                      <a:round/>
                      <a:headEnd type="none" w="med" len="med"/>
                      <a:tailEnd type="none" w="med" len="med"/>
                    </a:lnL>
                    <a:lnR>
                      <a:noFill/>
                    </a:lnR>
                    <a:lnT>
                      <a:noFill/>
                    </a:lnT>
                    <a:lnB>
                      <a:noFill/>
                    </a:lnB>
                    <a:solidFill>
                      <a:srgbClr val="76C47D"/>
                    </a:solidFill>
                  </a:tcPr>
                </a:tc>
                <a:tc>
                  <a:txBody>
                    <a:bodyPr/>
                    <a:lstStyle/>
                    <a:p>
                      <a:pPr algn="ctr" fontAlgn="b"/>
                      <a:r>
                        <a:rPr lang="en-US" sz="900" b="0" i="0" u="none" strike="noStrike">
                          <a:solidFill>
                            <a:srgbClr val="000000"/>
                          </a:solidFill>
                          <a:effectLst/>
                          <a:latin typeface="Calibri"/>
                        </a:rPr>
                        <a:t>79</a:t>
                      </a:r>
                    </a:p>
                  </a:txBody>
                  <a:tcPr marL="7516" marR="7516" marT="7516" marB="0" anchor="b">
                    <a:lnL>
                      <a:noFill/>
                    </a:lnL>
                    <a:lnR>
                      <a:noFill/>
                    </a:lnR>
                    <a:lnT>
                      <a:noFill/>
                    </a:lnT>
                    <a:lnB>
                      <a:noFill/>
                    </a:lnB>
                    <a:solidFill>
                      <a:srgbClr val="8ACA7E"/>
                    </a:solidFill>
                  </a:tcPr>
                </a:tc>
                <a:tc>
                  <a:txBody>
                    <a:bodyPr/>
                    <a:lstStyle/>
                    <a:p>
                      <a:pPr algn="ctr" fontAlgn="b"/>
                      <a:r>
                        <a:rPr lang="en-US" sz="900" b="0" i="0" u="none" strike="noStrike">
                          <a:solidFill>
                            <a:srgbClr val="000000"/>
                          </a:solidFill>
                          <a:effectLst/>
                          <a:latin typeface="Calibri"/>
                        </a:rPr>
                        <a:t>49</a:t>
                      </a:r>
                    </a:p>
                  </a:txBody>
                  <a:tcPr marL="7516" marR="7516" marT="7516" marB="0" anchor="b">
                    <a:lnL>
                      <a:noFill/>
                    </a:lnL>
                    <a:lnR>
                      <a:noFill/>
                    </a:lnR>
                    <a:lnT>
                      <a:noFill/>
                    </a:lnT>
                    <a:lnB>
                      <a:noFill/>
                    </a:lnB>
                    <a:solidFill>
                      <a:srgbClr val="F98770"/>
                    </a:solidFill>
                  </a:tcPr>
                </a:tc>
                <a:tc>
                  <a:txBody>
                    <a:bodyPr/>
                    <a:lstStyle/>
                    <a:p>
                      <a:pPr algn="ctr" fontAlgn="b"/>
                      <a:r>
                        <a:rPr lang="en-US" sz="900" b="0" i="0" u="none" strike="noStrike">
                          <a:solidFill>
                            <a:srgbClr val="000000"/>
                          </a:solidFill>
                          <a:effectLst/>
                          <a:latin typeface="Calibri"/>
                        </a:rPr>
                        <a:t>57</a:t>
                      </a:r>
                    </a:p>
                  </a:txBody>
                  <a:tcPr marL="7516" marR="7516" marT="7516" marB="0" anchor="b">
                    <a:lnL>
                      <a:noFill/>
                    </a:lnL>
                    <a:lnR>
                      <a:noFill/>
                    </a:lnR>
                    <a:lnT>
                      <a:noFill/>
                    </a:lnT>
                    <a:lnB>
                      <a:noFill/>
                    </a:lnB>
                    <a:solidFill>
                      <a:srgbClr val="FDD57F"/>
                    </a:solidFill>
                  </a:tcPr>
                </a:tc>
                <a:tc>
                  <a:txBody>
                    <a:bodyPr/>
                    <a:lstStyle/>
                    <a:p>
                      <a:pPr algn="ctr" fontAlgn="b"/>
                      <a:r>
                        <a:rPr lang="en-US" sz="900" b="0" i="0" u="none" strike="noStrike">
                          <a:solidFill>
                            <a:srgbClr val="000000"/>
                          </a:solidFill>
                          <a:effectLst/>
                          <a:latin typeface="Calibri"/>
                        </a:rPr>
                        <a:t>54</a:t>
                      </a:r>
                    </a:p>
                  </a:txBody>
                  <a:tcPr marL="7516" marR="7516" marT="7516" marB="0" anchor="b">
                    <a:lnL>
                      <a:noFill/>
                    </a:lnL>
                    <a:lnR>
                      <a:noFill/>
                    </a:lnR>
                    <a:lnT>
                      <a:noFill/>
                    </a:lnT>
                    <a:lnB>
                      <a:noFill/>
                    </a:lnB>
                    <a:solidFill>
                      <a:srgbClr val="FCB379"/>
                    </a:solidFill>
                  </a:tcPr>
                </a:tc>
                <a:tc>
                  <a:txBody>
                    <a:bodyPr/>
                    <a:lstStyle/>
                    <a:p>
                      <a:pPr algn="ctr" fontAlgn="b"/>
                      <a:r>
                        <a:rPr lang="en-US" sz="900" b="0" i="0" u="none" strike="noStrike">
                          <a:solidFill>
                            <a:srgbClr val="000000"/>
                          </a:solidFill>
                          <a:effectLst/>
                          <a:latin typeface="Calibri"/>
                        </a:rPr>
                        <a:t>51</a:t>
                      </a:r>
                    </a:p>
                  </a:txBody>
                  <a:tcPr marL="7516" marR="7516" marT="7516" marB="0" anchor="b">
                    <a:lnL>
                      <a:noFill/>
                    </a:lnL>
                    <a:lnR>
                      <a:noFill/>
                    </a:lnR>
                    <a:lnT>
                      <a:noFill/>
                    </a:lnT>
                    <a:lnB>
                      <a:noFill/>
                    </a:lnB>
                    <a:solidFill>
                      <a:srgbClr val="FA9673"/>
                    </a:solidFill>
                  </a:tcPr>
                </a:tc>
                <a:tc>
                  <a:txBody>
                    <a:bodyPr/>
                    <a:lstStyle/>
                    <a:p>
                      <a:pPr algn="ctr" fontAlgn="b"/>
                      <a:r>
                        <a:rPr lang="en-US" sz="900" b="0" i="0" u="none" strike="noStrike">
                          <a:solidFill>
                            <a:srgbClr val="000000"/>
                          </a:solidFill>
                          <a:effectLst/>
                          <a:latin typeface="Calibri"/>
                        </a:rPr>
                        <a:t>57</a:t>
                      </a:r>
                    </a:p>
                  </a:txBody>
                  <a:tcPr marL="7516" marR="7516" marT="7516" marB="0" anchor="b">
                    <a:lnL>
                      <a:noFill/>
                    </a:lnL>
                    <a:lnR>
                      <a:noFill/>
                    </a:lnR>
                    <a:lnT>
                      <a:noFill/>
                    </a:lnT>
                    <a:lnB>
                      <a:noFill/>
                    </a:lnB>
                    <a:solidFill>
                      <a:srgbClr val="FDCF7E"/>
                    </a:solidFill>
                  </a:tcPr>
                </a:tc>
                <a:tc>
                  <a:txBody>
                    <a:bodyPr/>
                    <a:lstStyle/>
                    <a:p>
                      <a:pPr algn="ctr" fontAlgn="b"/>
                      <a:r>
                        <a:rPr lang="en-US" sz="900" b="0" i="0" u="none" strike="noStrike">
                          <a:solidFill>
                            <a:srgbClr val="000000"/>
                          </a:solidFill>
                          <a:effectLst/>
                          <a:latin typeface="Calibri"/>
                        </a:rPr>
                        <a:t>80</a:t>
                      </a:r>
                    </a:p>
                  </a:txBody>
                  <a:tcPr marL="7516" marR="7516" marT="7516" marB="0" anchor="b">
                    <a:lnL>
                      <a:noFill/>
                    </a:lnL>
                    <a:lnR>
                      <a:noFill/>
                    </a:lnR>
                    <a:lnT>
                      <a:noFill/>
                    </a:lnT>
                    <a:lnB>
                      <a:noFill/>
                    </a:lnB>
                    <a:solidFill>
                      <a:srgbClr val="85C87D"/>
                    </a:solidFill>
                  </a:tcPr>
                </a:tc>
                <a:tc>
                  <a:txBody>
                    <a:bodyPr/>
                    <a:lstStyle/>
                    <a:p>
                      <a:pPr algn="ctr" fontAlgn="b"/>
                      <a:r>
                        <a:rPr lang="en-US" sz="900" b="0" i="0" u="none" strike="noStrike">
                          <a:solidFill>
                            <a:srgbClr val="000000"/>
                          </a:solidFill>
                          <a:effectLst/>
                          <a:latin typeface="Calibri"/>
                        </a:rPr>
                        <a:t>55</a:t>
                      </a:r>
                    </a:p>
                  </a:txBody>
                  <a:tcPr marL="7516" marR="7516" marT="7516" marB="0" anchor="b">
                    <a:lnL>
                      <a:noFill/>
                    </a:lnL>
                    <a:lnR>
                      <a:noFill/>
                    </a:lnR>
                    <a:lnT>
                      <a:noFill/>
                    </a:lnT>
                    <a:lnB>
                      <a:noFill/>
                    </a:lnB>
                    <a:solidFill>
                      <a:srgbClr val="FCC17C"/>
                    </a:solidFill>
                  </a:tcPr>
                </a:tc>
                <a:tc>
                  <a:txBody>
                    <a:bodyPr/>
                    <a:lstStyle/>
                    <a:p>
                      <a:pPr algn="ctr" fontAlgn="b"/>
                      <a:r>
                        <a:rPr lang="en-US" sz="900" b="0" i="0" u="none" strike="noStrike">
                          <a:solidFill>
                            <a:srgbClr val="000000"/>
                          </a:solidFill>
                          <a:effectLst/>
                          <a:latin typeface="Calibri"/>
                        </a:rPr>
                        <a:t>81</a:t>
                      </a:r>
                    </a:p>
                  </a:txBody>
                  <a:tcPr marL="7516" marR="7516" marT="7516" marB="0" anchor="b">
                    <a:lnL>
                      <a:noFill/>
                    </a:lnL>
                    <a:lnR w="12700" cap="flat" cmpd="sng" algn="ctr">
                      <a:solidFill>
                        <a:srgbClr val="000000"/>
                      </a:solidFill>
                      <a:prstDash val="solid"/>
                      <a:round/>
                      <a:headEnd type="none" w="med" len="med"/>
                      <a:tailEnd type="none" w="med" len="med"/>
                    </a:lnR>
                    <a:lnT>
                      <a:noFill/>
                    </a:lnT>
                    <a:lnB>
                      <a:noFill/>
                    </a:lnB>
                    <a:solidFill>
                      <a:srgbClr val="7FC67D"/>
                    </a:solidFill>
                  </a:tcPr>
                </a:tc>
              </a:tr>
              <a:tr h="150314">
                <a:tc>
                  <a:txBody>
                    <a:bodyPr/>
                    <a:lstStyle/>
                    <a:p>
                      <a:pPr algn="l" fontAlgn="b"/>
                      <a:r>
                        <a:rPr lang="en-US" sz="900" b="0" i="0" u="none" strike="noStrike">
                          <a:solidFill>
                            <a:srgbClr val="000000"/>
                          </a:solidFill>
                          <a:effectLst/>
                          <a:latin typeface="Calibri"/>
                        </a:rPr>
                        <a:t>Rest SiO</a:t>
                      </a:r>
                    </a:p>
                  </a:txBody>
                  <a:tcPr marL="7516" marR="7516" marT="751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000000"/>
                          </a:solidFill>
                          <a:effectLst/>
                          <a:latin typeface="Calibri"/>
                        </a:rPr>
                        <a:t>83</a:t>
                      </a:r>
                    </a:p>
                  </a:txBody>
                  <a:tcPr marL="7516" marR="7516" marT="7516" marB="0" anchor="b">
                    <a:lnL w="12700" cap="flat" cmpd="sng" algn="ctr">
                      <a:solidFill>
                        <a:srgbClr val="000000"/>
                      </a:solidFill>
                      <a:prstDash val="solid"/>
                      <a:round/>
                      <a:headEnd type="none" w="med" len="med"/>
                      <a:tailEnd type="none" w="med" len="med"/>
                    </a:lnL>
                    <a:lnR>
                      <a:noFill/>
                    </a:lnR>
                    <a:lnT>
                      <a:noFill/>
                    </a:lnT>
                    <a:lnB>
                      <a:noFill/>
                    </a:lnB>
                    <a:solidFill>
                      <a:srgbClr val="77C47D"/>
                    </a:solidFill>
                  </a:tcPr>
                </a:tc>
                <a:tc>
                  <a:txBody>
                    <a:bodyPr/>
                    <a:lstStyle/>
                    <a:p>
                      <a:pPr algn="ctr" fontAlgn="b"/>
                      <a:r>
                        <a:rPr lang="en-US" sz="900" b="0" i="0" u="none" strike="noStrike">
                          <a:solidFill>
                            <a:srgbClr val="000000"/>
                          </a:solidFill>
                          <a:effectLst/>
                          <a:latin typeface="Calibri"/>
                        </a:rPr>
                        <a:t>77</a:t>
                      </a:r>
                    </a:p>
                  </a:txBody>
                  <a:tcPr marL="7516" marR="7516" marT="7516" marB="0" anchor="b">
                    <a:lnL>
                      <a:noFill/>
                    </a:lnL>
                    <a:lnR>
                      <a:noFill/>
                    </a:lnR>
                    <a:lnT>
                      <a:noFill/>
                    </a:lnT>
                    <a:lnB>
                      <a:noFill/>
                    </a:lnB>
                    <a:solidFill>
                      <a:srgbClr val="96CD7E"/>
                    </a:solidFill>
                  </a:tcPr>
                </a:tc>
                <a:tc>
                  <a:txBody>
                    <a:bodyPr/>
                    <a:lstStyle/>
                    <a:p>
                      <a:pPr algn="ctr" fontAlgn="b"/>
                      <a:r>
                        <a:rPr lang="en-US" sz="900" b="0" i="0" u="none" strike="noStrike">
                          <a:solidFill>
                            <a:srgbClr val="000000"/>
                          </a:solidFill>
                          <a:effectLst/>
                          <a:latin typeface="Calibri"/>
                        </a:rPr>
                        <a:t>49</a:t>
                      </a:r>
                    </a:p>
                  </a:txBody>
                  <a:tcPr marL="7516" marR="7516" marT="7516" marB="0" anchor="b">
                    <a:lnL>
                      <a:noFill/>
                    </a:lnL>
                    <a:lnR>
                      <a:noFill/>
                    </a:lnR>
                    <a:lnT>
                      <a:noFill/>
                    </a:lnT>
                    <a:lnB>
                      <a:noFill/>
                    </a:lnB>
                    <a:solidFill>
                      <a:srgbClr val="F98570"/>
                    </a:solidFill>
                  </a:tcPr>
                </a:tc>
                <a:tc>
                  <a:txBody>
                    <a:bodyPr/>
                    <a:lstStyle/>
                    <a:p>
                      <a:pPr algn="ctr" fontAlgn="b"/>
                      <a:r>
                        <a:rPr lang="en-US" sz="900" b="0" i="0" u="none" strike="noStrike">
                          <a:solidFill>
                            <a:srgbClr val="000000"/>
                          </a:solidFill>
                          <a:effectLst/>
                          <a:latin typeface="Calibri"/>
                        </a:rPr>
                        <a:t>60</a:t>
                      </a:r>
                    </a:p>
                  </a:txBody>
                  <a:tcPr marL="7516" marR="7516" marT="7516" marB="0" anchor="b">
                    <a:lnL>
                      <a:noFill/>
                    </a:lnL>
                    <a:lnR>
                      <a:noFill/>
                    </a:lnR>
                    <a:lnT>
                      <a:noFill/>
                    </a:lnT>
                    <a:lnB>
                      <a:noFill/>
                    </a:lnB>
                    <a:solidFill>
                      <a:srgbClr val="FFEB84"/>
                    </a:solidFill>
                  </a:tcPr>
                </a:tc>
                <a:tc>
                  <a:txBody>
                    <a:bodyPr/>
                    <a:lstStyle/>
                    <a:p>
                      <a:pPr algn="ctr" fontAlgn="b"/>
                      <a:r>
                        <a:rPr lang="en-US" sz="900" b="0" i="0" u="none" strike="noStrike">
                          <a:solidFill>
                            <a:srgbClr val="000000"/>
                          </a:solidFill>
                          <a:effectLst/>
                          <a:latin typeface="Calibri"/>
                        </a:rPr>
                        <a:t>59</a:t>
                      </a:r>
                    </a:p>
                  </a:txBody>
                  <a:tcPr marL="7516" marR="7516" marT="7516" marB="0" anchor="b">
                    <a:lnL>
                      <a:noFill/>
                    </a:lnL>
                    <a:lnR>
                      <a:noFill/>
                    </a:lnR>
                    <a:lnT>
                      <a:noFill/>
                    </a:lnT>
                    <a:lnB>
                      <a:noFill/>
                    </a:lnB>
                    <a:solidFill>
                      <a:srgbClr val="FEE482"/>
                    </a:solidFill>
                  </a:tcPr>
                </a:tc>
                <a:tc>
                  <a:txBody>
                    <a:bodyPr/>
                    <a:lstStyle/>
                    <a:p>
                      <a:pPr algn="ctr" fontAlgn="b"/>
                      <a:r>
                        <a:rPr lang="en-US" sz="900" b="0" i="0" u="none" strike="noStrike">
                          <a:solidFill>
                            <a:srgbClr val="000000"/>
                          </a:solidFill>
                          <a:effectLst/>
                          <a:latin typeface="Calibri"/>
                        </a:rPr>
                        <a:t>57</a:t>
                      </a:r>
                    </a:p>
                  </a:txBody>
                  <a:tcPr marL="7516" marR="7516" marT="7516" marB="0" anchor="b">
                    <a:lnL>
                      <a:noFill/>
                    </a:lnL>
                    <a:lnR>
                      <a:noFill/>
                    </a:lnR>
                    <a:lnT>
                      <a:noFill/>
                    </a:lnT>
                    <a:lnB>
                      <a:noFill/>
                    </a:lnB>
                    <a:solidFill>
                      <a:srgbClr val="FDD67F"/>
                    </a:solidFill>
                  </a:tcPr>
                </a:tc>
                <a:tc>
                  <a:txBody>
                    <a:bodyPr/>
                    <a:lstStyle/>
                    <a:p>
                      <a:pPr algn="ctr" fontAlgn="b"/>
                      <a:r>
                        <a:rPr lang="en-US" sz="900" b="0" i="0" u="none" strike="noStrike">
                          <a:solidFill>
                            <a:srgbClr val="000000"/>
                          </a:solidFill>
                          <a:effectLst/>
                          <a:latin typeface="Calibri"/>
                        </a:rPr>
                        <a:t>61</a:t>
                      </a:r>
                    </a:p>
                  </a:txBody>
                  <a:tcPr marL="7516" marR="7516" marT="7516" marB="0" anchor="b">
                    <a:lnL>
                      <a:noFill/>
                    </a:lnL>
                    <a:lnR>
                      <a:noFill/>
                    </a:lnR>
                    <a:lnT>
                      <a:noFill/>
                    </a:lnT>
                    <a:lnB>
                      <a:noFill/>
                    </a:lnB>
                    <a:solidFill>
                      <a:srgbClr val="FAEA84"/>
                    </a:solidFill>
                  </a:tcPr>
                </a:tc>
                <a:tc>
                  <a:txBody>
                    <a:bodyPr/>
                    <a:lstStyle/>
                    <a:p>
                      <a:pPr algn="ctr" fontAlgn="b"/>
                      <a:r>
                        <a:rPr lang="en-US" sz="900" b="0" i="0" u="none" strike="noStrike">
                          <a:solidFill>
                            <a:srgbClr val="000000"/>
                          </a:solidFill>
                          <a:effectLst/>
                          <a:latin typeface="Calibri"/>
                        </a:rPr>
                        <a:t>81</a:t>
                      </a:r>
                    </a:p>
                  </a:txBody>
                  <a:tcPr marL="7516" marR="7516" marT="7516" marB="0" anchor="b">
                    <a:lnL>
                      <a:noFill/>
                    </a:lnL>
                    <a:lnR>
                      <a:noFill/>
                    </a:lnR>
                    <a:lnT>
                      <a:noFill/>
                    </a:lnT>
                    <a:lnB>
                      <a:noFill/>
                    </a:lnB>
                    <a:solidFill>
                      <a:srgbClr val="83C87D"/>
                    </a:solidFill>
                  </a:tcPr>
                </a:tc>
                <a:tc>
                  <a:txBody>
                    <a:bodyPr/>
                    <a:lstStyle/>
                    <a:p>
                      <a:pPr algn="ctr" fontAlgn="b"/>
                      <a:r>
                        <a:rPr lang="en-US" sz="900" b="0" i="0" u="none" strike="noStrike">
                          <a:solidFill>
                            <a:srgbClr val="000000"/>
                          </a:solidFill>
                          <a:effectLst/>
                          <a:latin typeface="Calibri"/>
                        </a:rPr>
                        <a:t>60</a:t>
                      </a:r>
                    </a:p>
                  </a:txBody>
                  <a:tcPr marL="7516" marR="7516" marT="7516" marB="0" anchor="b">
                    <a:lnL>
                      <a:noFill/>
                    </a:lnL>
                    <a:lnR>
                      <a:noFill/>
                    </a:lnR>
                    <a:lnT>
                      <a:noFill/>
                    </a:lnT>
                    <a:lnB>
                      <a:noFill/>
                    </a:lnB>
                    <a:solidFill>
                      <a:srgbClr val="FFEB84"/>
                    </a:solidFill>
                  </a:tcPr>
                </a:tc>
                <a:tc>
                  <a:txBody>
                    <a:bodyPr/>
                    <a:lstStyle/>
                    <a:p>
                      <a:pPr algn="ctr" fontAlgn="b"/>
                      <a:r>
                        <a:rPr lang="en-US" sz="900" b="0" i="0" u="none" strike="noStrike">
                          <a:solidFill>
                            <a:srgbClr val="000000"/>
                          </a:solidFill>
                          <a:effectLst/>
                          <a:latin typeface="Calibri"/>
                        </a:rPr>
                        <a:t>81</a:t>
                      </a:r>
                    </a:p>
                  </a:txBody>
                  <a:tcPr marL="7516" marR="7516" marT="7516" marB="0" anchor="b">
                    <a:lnL>
                      <a:noFill/>
                    </a:lnL>
                    <a:lnR w="12700" cap="flat" cmpd="sng" algn="ctr">
                      <a:solidFill>
                        <a:srgbClr val="000000"/>
                      </a:solidFill>
                      <a:prstDash val="solid"/>
                      <a:round/>
                      <a:headEnd type="none" w="med" len="med"/>
                      <a:tailEnd type="none" w="med" len="med"/>
                    </a:lnR>
                    <a:lnT>
                      <a:noFill/>
                    </a:lnT>
                    <a:lnB>
                      <a:noFill/>
                    </a:lnB>
                    <a:solidFill>
                      <a:srgbClr val="7EC67D"/>
                    </a:solidFill>
                  </a:tcPr>
                </a:tc>
              </a:tr>
              <a:tr h="150314">
                <a:tc>
                  <a:txBody>
                    <a:bodyPr/>
                    <a:lstStyle/>
                    <a:p>
                      <a:pPr algn="l" fontAlgn="b"/>
                      <a:r>
                        <a:rPr lang="en-US" sz="900" b="0" i="0" u="none" strike="noStrike">
                          <a:solidFill>
                            <a:srgbClr val="000000"/>
                          </a:solidFill>
                          <a:effectLst/>
                          <a:latin typeface="Calibri"/>
                        </a:rPr>
                        <a:t>UiB</a:t>
                      </a:r>
                    </a:p>
                  </a:txBody>
                  <a:tcPr marL="7516" marR="7516" marT="751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000000"/>
                          </a:solidFill>
                          <a:effectLst/>
                          <a:latin typeface="Calibri"/>
                        </a:rPr>
                        <a:t>83</a:t>
                      </a:r>
                    </a:p>
                  </a:txBody>
                  <a:tcPr marL="7516" marR="7516" marT="7516" marB="0" anchor="b">
                    <a:lnL w="12700" cap="flat" cmpd="sng" algn="ctr">
                      <a:solidFill>
                        <a:srgbClr val="000000"/>
                      </a:solidFill>
                      <a:prstDash val="solid"/>
                      <a:round/>
                      <a:headEnd type="none" w="med" len="med"/>
                      <a:tailEnd type="none" w="med" len="med"/>
                    </a:lnL>
                    <a:lnR>
                      <a:noFill/>
                    </a:lnR>
                    <a:lnT>
                      <a:noFill/>
                    </a:lnT>
                    <a:lnB>
                      <a:noFill/>
                    </a:lnB>
                    <a:solidFill>
                      <a:srgbClr val="74C37C"/>
                    </a:solidFill>
                  </a:tcPr>
                </a:tc>
                <a:tc>
                  <a:txBody>
                    <a:bodyPr/>
                    <a:lstStyle/>
                    <a:p>
                      <a:pPr algn="ctr" fontAlgn="b"/>
                      <a:r>
                        <a:rPr lang="en-US" sz="900" b="0" i="0" u="none" strike="noStrike">
                          <a:solidFill>
                            <a:srgbClr val="000000"/>
                          </a:solidFill>
                          <a:effectLst/>
                          <a:latin typeface="Calibri"/>
                        </a:rPr>
                        <a:t>81</a:t>
                      </a:r>
                    </a:p>
                  </a:txBody>
                  <a:tcPr marL="7516" marR="7516" marT="7516" marB="0" anchor="b">
                    <a:lnL>
                      <a:noFill/>
                    </a:lnL>
                    <a:lnR>
                      <a:noFill/>
                    </a:lnR>
                    <a:lnT>
                      <a:noFill/>
                    </a:lnT>
                    <a:lnB>
                      <a:noFill/>
                    </a:lnB>
                    <a:solidFill>
                      <a:srgbClr val="7FC67D"/>
                    </a:solidFill>
                  </a:tcPr>
                </a:tc>
                <a:tc>
                  <a:txBody>
                    <a:bodyPr/>
                    <a:lstStyle/>
                    <a:p>
                      <a:pPr algn="ctr" fontAlgn="b"/>
                      <a:r>
                        <a:rPr lang="en-US" sz="900" b="0" i="0" u="none" strike="noStrike">
                          <a:solidFill>
                            <a:srgbClr val="000000"/>
                          </a:solidFill>
                          <a:effectLst/>
                          <a:latin typeface="Calibri"/>
                        </a:rPr>
                        <a:t>55</a:t>
                      </a:r>
                    </a:p>
                  </a:txBody>
                  <a:tcPr marL="7516" marR="7516" marT="7516" marB="0" anchor="b">
                    <a:lnL>
                      <a:noFill/>
                    </a:lnL>
                    <a:lnR>
                      <a:noFill/>
                    </a:lnR>
                    <a:lnT>
                      <a:noFill/>
                    </a:lnT>
                    <a:lnB>
                      <a:noFill/>
                    </a:lnB>
                    <a:solidFill>
                      <a:srgbClr val="FCBC7A"/>
                    </a:solidFill>
                  </a:tcPr>
                </a:tc>
                <a:tc>
                  <a:txBody>
                    <a:bodyPr/>
                    <a:lstStyle/>
                    <a:p>
                      <a:pPr algn="ctr" fontAlgn="b"/>
                      <a:r>
                        <a:rPr lang="en-US" sz="900" b="0" i="0" u="none" strike="noStrike">
                          <a:solidFill>
                            <a:srgbClr val="000000"/>
                          </a:solidFill>
                          <a:effectLst/>
                          <a:latin typeface="Calibri"/>
                        </a:rPr>
                        <a:t>60</a:t>
                      </a:r>
                    </a:p>
                  </a:txBody>
                  <a:tcPr marL="7516" marR="7516" marT="7516" marB="0" anchor="b">
                    <a:lnL>
                      <a:noFill/>
                    </a:lnL>
                    <a:lnR>
                      <a:noFill/>
                    </a:lnR>
                    <a:lnT>
                      <a:noFill/>
                    </a:lnT>
                    <a:lnB>
                      <a:noFill/>
                    </a:lnB>
                    <a:solidFill>
                      <a:srgbClr val="FFEB84"/>
                    </a:solidFill>
                  </a:tcPr>
                </a:tc>
                <a:tc>
                  <a:txBody>
                    <a:bodyPr/>
                    <a:lstStyle/>
                    <a:p>
                      <a:pPr algn="ctr" fontAlgn="b"/>
                      <a:r>
                        <a:rPr lang="en-US" sz="900" b="0" i="0" u="none" strike="noStrike">
                          <a:solidFill>
                            <a:srgbClr val="000000"/>
                          </a:solidFill>
                          <a:effectLst/>
                          <a:latin typeface="Calibri"/>
                        </a:rPr>
                        <a:t>57</a:t>
                      </a:r>
                    </a:p>
                  </a:txBody>
                  <a:tcPr marL="7516" marR="7516" marT="7516" marB="0" anchor="b">
                    <a:lnL>
                      <a:noFill/>
                    </a:lnL>
                    <a:lnR>
                      <a:noFill/>
                    </a:lnR>
                    <a:lnT>
                      <a:noFill/>
                    </a:lnT>
                    <a:lnB>
                      <a:noFill/>
                    </a:lnB>
                    <a:solidFill>
                      <a:srgbClr val="FDD27F"/>
                    </a:solidFill>
                  </a:tcPr>
                </a:tc>
                <a:tc>
                  <a:txBody>
                    <a:bodyPr/>
                    <a:lstStyle/>
                    <a:p>
                      <a:pPr algn="ctr" fontAlgn="b"/>
                      <a:r>
                        <a:rPr lang="en-US" sz="900" b="0" i="0" u="none" strike="noStrike">
                          <a:solidFill>
                            <a:srgbClr val="000000"/>
                          </a:solidFill>
                          <a:effectLst/>
                          <a:latin typeface="Calibri"/>
                        </a:rPr>
                        <a:t>56</a:t>
                      </a:r>
                    </a:p>
                  </a:txBody>
                  <a:tcPr marL="7516" marR="7516" marT="7516" marB="0" anchor="b">
                    <a:lnL>
                      <a:noFill/>
                    </a:lnL>
                    <a:lnR>
                      <a:noFill/>
                    </a:lnR>
                    <a:lnT>
                      <a:noFill/>
                    </a:lnT>
                    <a:lnB>
                      <a:noFill/>
                    </a:lnB>
                    <a:solidFill>
                      <a:srgbClr val="FDC67D"/>
                    </a:solidFill>
                  </a:tcPr>
                </a:tc>
                <a:tc>
                  <a:txBody>
                    <a:bodyPr/>
                    <a:lstStyle/>
                    <a:p>
                      <a:pPr algn="ctr" fontAlgn="b"/>
                      <a:r>
                        <a:rPr lang="en-US" sz="900" b="0" i="0" u="none" strike="noStrike">
                          <a:solidFill>
                            <a:srgbClr val="000000"/>
                          </a:solidFill>
                          <a:effectLst/>
                          <a:latin typeface="Calibri"/>
                        </a:rPr>
                        <a:t>59</a:t>
                      </a:r>
                    </a:p>
                  </a:txBody>
                  <a:tcPr marL="7516" marR="7516" marT="7516" marB="0" anchor="b">
                    <a:lnL>
                      <a:noFill/>
                    </a:lnL>
                    <a:lnR>
                      <a:noFill/>
                    </a:lnR>
                    <a:lnT>
                      <a:noFill/>
                    </a:lnT>
                    <a:lnB>
                      <a:noFill/>
                    </a:lnB>
                    <a:solidFill>
                      <a:srgbClr val="FEE683"/>
                    </a:solidFill>
                  </a:tcPr>
                </a:tc>
                <a:tc>
                  <a:txBody>
                    <a:bodyPr/>
                    <a:lstStyle/>
                    <a:p>
                      <a:pPr algn="ctr" fontAlgn="b"/>
                      <a:r>
                        <a:rPr lang="en-US" sz="900" b="0" i="0" u="none" strike="noStrike">
                          <a:solidFill>
                            <a:srgbClr val="000000"/>
                          </a:solidFill>
                          <a:effectLst/>
                          <a:latin typeface="Calibri"/>
                        </a:rPr>
                        <a:t>80</a:t>
                      </a:r>
                    </a:p>
                  </a:txBody>
                  <a:tcPr marL="7516" marR="7516" marT="7516" marB="0" anchor="b">
                    <a:lnL>
                      <a:noFill/>
                    </a:lnL>
                    <a:lnR>
                      <a:noFill/>
                    </a:lnR>
                    <a:lnT>
                      <a:noFill/>
                    </a:lnT>
                    <a:lnB>
                      <a:noFill/>
                    </a:lnB>
                    <a:solidFill>
                      <a:srgbClr val="89C97E"/>
                    </a:solidFill>
                  </a:tcPr>
                </a:tc>
                <a:tc>
                  <a:txBody>
                    <a:bodyPr/>
                    <a:lstStyle/>
                    <a:p>
                      <a:pPr algn="ctr" fontAlgn="b"/>
                      <a:r>
                        <a:rPr lang="en-US" sz="900" b="0" i="0" u="none" strike="noStrike">
                          <a:solidFill>
                            <a:srgbClr val="000000"/>
                          </a:solidFill>
                          <a:effectLst/>
                          <a:latin typeface="Calibri"/>
                        </a:rPr>
                        <a:t>58</a:t>
                      </a:r>
                    </a:p>
                  </a:txBody>
                  <a:tcPr marL="7516" marR="7516" marT="7516" marB="0" anchor="b">
                    <a:lnL>
                      <a:noFill/>
                    </a:lnL>
                    <a:lnR>
                      <a:noFill/>
                    </a:lnR>
                    <a:lnT>
                      <a:noFill/>
                    </a:lnT>
                    <a:lnB>
                      <a:noFill/>
                    </a:lnB>
                    <a:solidFill>
                      <a:srgbClr val="FEDC81"/>
                    </a:solidFill>
                  </a:tcPr>
                </a:tc>
                <a:tc>
                  <a:txBody>
                    <a:bodyPr/>
                    <a:lstStyle/>
                    <a:p>
                      <a:pPr algn="ctr" fontAlgn="b"/>
                      <a:r>
                        <a:rPr lang="en-US" sz="900" b="0" i="0" u="none" strike="noStrike">
                          <a:solidFill>
                            <a:srgbClr val="000000"/>
                          </a:solidFill>
                          <a:effectLst/>
                          <a:latin typeface="Calibri"/>
                        </a:rPr>
                        <a:t>81</a:t>
                      </a:r>
                    </a:p>
                  </a:txBody>
                  <a:tcPr marL="7516" marR="7516" marT="7516" marB="0" anchor="b">
                    <a:lnL>
                      <a:noFill/>
                    </a:lnL>
                    <a:lnR w="12700" cap="flat" cmpd="sng" algn="ctr">
                      <a:solidFill>
                        <a:srgbClr val="000000"/>
                      </a:solidFill>
                      <a:prstDash val="solid"/>
                      <a:round/>
                      <a:headEnd type="none" w="med" len="med"/>
                      <a:tailEnd type="none" w="med" len="med"/>
                    </a:lnR>
                    <a:lnT>
                      <a:noFill/>
                    </a:lnT>
                    <a:lnB>
                      <a:noFill/>
                    </a:lnB>
                    <a:solidFill>
                      <a:srgbClr val="80C77D"/>
                    </a:solidFill>
                  </a:tcPr>
                </a:tc>
              </a:tr>
              <a:tr h="150314">
                <a:tc>
                  <a:txBody>
                    <a:bodyPr/>
                    <a:lstStyle/>
                    <a:p>
                      <a:pPr algn="l" fontAlgn="b"/>
                      <a:r>
                        <a:rPr lang="en-US" sz="900" b="0" i="0" u="none" strike="noStrike">
                          <a:solidFill>
                            <a:srgbClr val="000000"/>
                          </a:solidFill>
                          <a:effectLst/>
                          <a:latin typeface="Calibri"/>
                        </a:rPr>
                        <a:t>HiB</a:t>
                      </a:r>
                    </a:p>
                  </a:txBody>
                  <a:tcPr marL="7516" marR="7516" marT="751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000000"/>
                          </a:solidFill>
                          <a:effectLst/>
                          <a:latin typeface="Calibri"/>
                        </a:rPr>
                        <a:t>83</a:t>
                      </a:r>
                    </a:p>
                  </a:txBody>
                  <a:tcPr marL="7516" marR="7516" marT="7516" marB="0" anchor="b">
                    <a:lnL w="12700" cap="flat" cmpd="sng" algn="ctr">
                      <a:solidFill>
                        <a:srgbClr val="000000"/>
                      </a:solidFill>
                      <a:prstDash val="solid"/>
                      <a:round/>
                      <a:headEnd type="none" w="med" len="med"/>
                      <a:tailEnd type="none" w="med" len="med"/>
                    </a:lnL>
                    <a:lnR>
                      <a:noFill/>
                    </a:lnR>
                    <a:lnT>
                      <a:noFill/>
                    </a:lnT>
                    <a:lnB>
                      <a:noFill/>
                    </a:lnB>
                    <a:solidFill>
                      <a:srgbClr val="75C47D"/>
                    </a:solidFill>
                  </a:tcPr>
                </a:tc>
                <a:tc>
                  <a:txBody>
                    <a:bodyPr/>
                    <a:lstStyle/>
                    <a:p>
                      <a:pPr algn="ctr" fontAlgn="b"/>
                      <a:r>
                        <a:rPr lang="en-US" sz="900" b="0" i="0" u="none" strike="noStrike">
                          <a:solidFill>
                            <a:srgbClr val="000000"/>
                          </a:solidFill>
                          <a:effectLst/>
                          <a:latin typeface="Calibri"/>
                        </a:rPr>
                        <a:t>79</a:t>
                      </a:r>
                    </a:p>
                  </a:txBody>
                  <a:tcPr marL="7516" marR="7516" marT="7516" marB="0" anchor="b">
                    <a:lnL>
                      <a:noFill/>
                    </a:lnL>
                    <a:lnR>
                      <a:noFill/>
                    </a:lnR>
                    <a:lnT>
                      <a:noFill/>
                    </a:lnT>
                    <a:lnB>
                      <a:noFill/>
                    </a:lnB>
                    <a:solidFill>
                      <a:srgbClr val="8FCB7E"/>
                    </a:solidFill>
                  </a:tcPr>
                </a:tc>
                <a:tc>
                  <a:txBody>
                    <a:bodyPr/>
                    <a:lstStyle/>
                    <a:p>
                      <a:pPr algn="ctr" fontAlgn="b"/>
                      <a:r>
                        <a:rPr lang="en-US" sz="900" b="0" i="0" u="none" strike="noStrike">
                          <a:solidFill>
                            <a:srgbClr val="000000"/>
                          </a:solidFill>
                          <a:effectLst/>
                          <a:latin typeface="Calibri"/>
                        </a:rPr>
                        <a:t>52</a:t>
                      </a:r>
                    </a:p>
                  </a:txBody>
                  <a:tcPr marL="7516" marR="7516" marT="7516" marB="0" anchor="b">
                    <a:lnL>
                      <a:noFill/>
                    </a:lnL>
                    <a:lnR>
                      <a:noFill/>
                    </a:lnR>
                    <a:lnT>
                      <a:noFill/>
                    </a:lnT>
                    <a:lnB>
                      <a:noFill/>
                    </a:lnB>
                    <a:solidFill>
                      <a:srgbClr val="FBA376"/>
                    </a:solidFill>
                  </a:tcPr>
                </a:tc>
                <a:tc>
                  <a:txBody>
                    <a:bodyPr/>
                    <a:lstStyle/>
                    <a:p>
                      <a:pPr algn="ctr" fontAlgn="b"/>
                      <a:r>
                        <a:rPr lang="en-US" sz="900" b="0" i="0" u="none" strike="noStrike">
                          <a:solidFill>
                            <a:srgbClr val="000000"/>
                          </a:solidFill>
                          <a:effectLst/>
                          <a:latin typeface="Calibri"/>
                        </a:rPr>
                        <a:t>57</a:t>
                      </a:r>
                    </a:p>
                  </a:txBody>
                  <a:tcPr marL="7516" marR="7516" marT="7516" marB="0" anchor="b">
                    <a:lnL>
                      <a:noFill/>
                    </a:lnL>
                    <a:lnR>
                      <a:noFill/>
                    </a:lnR>
                    <a:lnT>
                      <a:noFill/>
                    </a:lnT>
                    <a:lnB>
                      <a:noFill/>
                    </a:lnB>
                    <a:solidFill>
                      <a:srgbClr val="FDD47F"/>
                    </a:solidFill>
                  </a:tcPr>
                </a:tc>
                <a:tc>
                  <a:txBody>
                    <a:bodyPr/>
                    <a:lstStyle/>
                    <a:p>
                      <a:pPr algn="ctr" fontAlgn="b"/>
                      <a:r>
                        <a:rPr lang="en-US" sz="900" b="0" i="0" u="none" strike="noStrike">
                          <a:solidFill>
                            <a:srgbClr val="000000"/>
                          </a:solidFill>
                          <a:effectLst/>
                          <a:latin typeface="Calibri"/>
                        </a:rPr>
                        <a:t>54</a:t>
                      </a:r>
                    </a:p>
                  </a:txBody>
                  <a:tcPr marL="7516" marR="7516" marT="7516" marB="0" anchor="b">
                    <a:lnL>
                      <a:noFill/>
                    </a:lnL>
                    <a:lnR>
                      <a:noFill/>
                    </a:lnR>
                    <a:lnT>
                      <a:noFill/>
                    </a:lnT>
                    <a:lnB>
                      <a:noFill/>
                    </a:lnB>
                    <a:solidFill>
                      <a:srgbClr val="FCB379"/>
                    </a:solidFill>
                  </a:tcPr>
                </a:tc>
                <a:tc>
                  <a:txBody>
                    <a:bodyPr/>
                    <a:lstStyle/>
                    <a:p>
                      <a:pPr algn="ctr" fontAlgn="b"/>
                      <a:r>
                        <a:rPr lang="en-US" sz="900" b="0" i="0" u="none" strike="noStrike">
                          <a:solidFill>
                            <a:srgbClr val="000000"/>
                          </a:solidFill>
                          <a:effectLst/>
                          <a:latin typeface="Calibri"/>
                        </a:rPr>
                        <a:t>52</a:t>
                      </a:r>
                    </a:p>
                  </a:txBody>
                  <a:tcPr marL="7516" marR="7516" marT="7516" marB="0" anchor="b">
                    <a:lnL>
                      <a:noFill/>
                    </a:lnL>
                    <a:lnR>
                      <a:noFill/>
                    </a:lnR>
                    <a:lnT>
                      <a:noFill/>
                    </a:lnT>
                    <a:lnB>
                      <a:noFill/>
                    </a:lnB>
                    <a:solidFill>
                      <a:srgbClr val="FBA877"/>
                    </a:solidFill>
                  </a:tcPr>
                </a:tc>
                <a:tc>
                  <a:txBody>
                    <a:bodyPr/>
                    <a:lstStyle/>
                    <a:p>
                      <a:pPr algn="ctr" fontAlgn="b"/>
                      <a:r>
                        <a:rPr lang="en-US" sz="900" b="0" i="0" u="none" strike="noStrike">
                          <a:solidFill>
                            <a:srgbClr val="000000"/>
                          </a:solidFill>
                          <a:effectLst/>
                          <a:latin typeface="Calibri"/>
                        </a:rPr>
                        <a:t>56</a:t>
                      </a:r>
                    </a:p>
                  </a:txBody>
                  <a:tcPr marL="7516" marR="7516" marT="7516" marB="0" anchor="b">
                    <a:lnL>
                      <a:noFill/>
                    </a:lnL>
                    <a:lnR>
                      <a:noFill/>
                    </a:lnR>
                    <a:lnT>
                      <a:noFill/>
                    </a:lnT>
                    <a:lnB>
                      <a:noFill/>
                    </a:lnB>
                    <a:solidFill>
                      <a:srgbClr val="FDCA7D"/>
                    </a:solidFill>
                  </a:tcPr>
                </a:tc>
                <a:tc>
                  <a:txBody>
                    <a:bodyPr/>
                    <a:lstStyle/>
                    <a:p>
                      <a:pPr algn="ctr" fontAlgn="b"/>
                      <a:r>
                        <a:rPr lang="en-US" sz="900" b="0" i="0" u="none" strike="noStrike">
                          <a:solidFill>
                            <a:srgbClr val="000000"/>
                          </a:solidFill>
                          <a:effectLst/>
                          <a:latin typeface="Calibri"/>
                        </a:rPr>
                        <a:t>80</a:t>
                      </a:r>
                    </a:p>
                  </a:txBody>
                  <a:tcPr marL="7516" marR="7516" marT="7516" marB="0" anchor="b">
                    <a:lnL>
                      <a:noFill/>
                    </a:lnL>
                    <a:lnR>
                      <a:noFill/>
                    </a:lnR>
                    <a:lnT>
                      <a:noFill/>
                    </a:lnT>
                    <a:lnB>
                      <a:noFill/>
                    </a:lnB>
                    <a:solidFill>
                      <a:srgbClr val="86C87D"/>
                    </a:solidFill>
                  </a:tcPr>
                </a:tc>
                <a:tc>
                  <a:txBody>
                    <a:bodyPr/>
                    <a:lstStyle/>
                    <a:p>
                      <a:pPr algn="ctr" fontAlgn="b"/>
                      <a:r>
                        <a:rPr lang="en-US" sz="900" b="0" i="0" u="none" strike="noStrike">
                          <a:solidFill>
                            <a:srgbClr val="000000"/>
                          </a:solidFill>
                          <a:effectLst/>
                          <a:latin typeface="Calibri"/>
                        </a:rPr>
                        <a:t>55</a:t>
                      </a:r>
                    </a:p>
                  </a:txBody>
                  <a:tcPr marL="7516" marR="7516" marT="7516" marB="0" anchor="b">
                    <a:lnL>
                      <a:noFill/>
                    </a:lnL>
                    <a:lnR>
                      <a:noFill/>
                    </a:lnR>
                    <a:lnT>
                      <a:noFill/>
                    </a:lnT>
                    <a:lnB>
                      <a:noFill/>
                    </a:lnB>
                    <a:solidFill>
                      <a:srgbClr val="FCBF7B"/>
                    </a:solidFill>
                  </a:tcPr>
                </a:tc>
                <a:tc>
                  <a:txBody>
                    <a:bodyPr/>
                    <a:lstStyle/>
                    <a:p>
                      <a:pPr algn="ctr" fontAlgn="b"/>
                      <a:r>
                        <a:rPr lang="en-US" sz="900" b="0" i="0" u="none" strike="noStrike">
                          <a:solidFill>
                            <a:srgbClr val="000000"/>
                          </a:solidFill>
                          <a:effectLst/>
                          <a:latin typeface="Calibri"/>
                        </a:rPr>
                        <a:t>81</a:t>
                      </a:r>
                    </a:p>
                  </a:txBody>
                  <a:tcPr marL="7516" marR="7516" marT="7516" marB="0" anchor="b">
                    <a:lnL>
                      <a:noFill/>
                    </a:lnL>
                    <a:lnR w="12700" cap="flat" cmpd="sng" algn="ctr">
                      <a:solidFill>
                        <a:srgbClr val="000000"/>
                      </a:solidFill>
                      <a:prstDash val="solid"/>
                      <a:round/>
                      <a:headEnd type="none" w="med" len="med"/>
                      <a:tailEnd type="none" w="med" len="med"/>
                    </a:lnR>
                    <a:lnT>
                      <a:noFill/>
                    </a:lnT>
                    <a:lnB>
                      <a:noFill/>
                    </a:lnB>
                    <a:solidFill>
                      <a:srgbClr val="7FC67D"/>
                    </a:solidFill>
                  </a:tcPr>
                </a:tc>
              </a:tr>
              <a:tr h="150314">
                <a:tc>
                  <a:txBody>
                    <a:bodyPr/>
                    <a:lstStyle/>
                    <a:p>
                      <a:pPr algn="l" fontAlgn="b"/>
                      <a:r>
                        <a:rPr lang="en-US" sz="900" b="0" i="0" u="none" strike="noStrike">
                          <a:solidFill>
                            <a:srgbClr val="000000"/>
                          </a:solidFill>
                          <a:effectLst/>
                          <a:latin typeface="Calibri"/>
                        </a:rPr>
                        <a:t>Rest SiB</a:t>
                      </a:r>
                    </a:p>
                  </a:txBody>
                  <a:tcPr marL="7516" marR="7516" marT="751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000000"/>
                          </a:solidFill>
                          <a:effectLst/>
                          <a:latin typeface="Calibri"/>
                        </a:rPr>
                        <a:t>84</a:t>
                      </a:r>
                    </a:p>
                  </a:txBody>
                  <a:tcPr marL="7516" marR="7516" marT="7516" marB="0" anchor="b">
                    <a:lnL w="12700" cap="flat" cmpd="sng" algn="ctr">
                      <a:solidFill>
                        <a:srgbClr val="000000"/>
                      </a:solidFill>
                      <a:prstDash val="solid"/>
                      <a:round/>
                      <a:headEnd type="none" w="med" len="med"/>
                      <a:tailEnd type="none" w="med" len="med"/>
                    </a:lnL>
                    <a:lnR>
                      <a:noFill/>
                    </a:lnR>
                    <a:lnT>
                      <a:noFill/>
                    </a:lnT>
                    <a:lnB>
                      <a:noFill/>
                    </a:lnB>
                    <a:solidFill>
                      <a:srgbClr val="6DC17C"/>
                    </a:solidFill>
                  </a:tcPr>
                </a:tc>
                <a:tc>
                  <a:txBody>
                    <a:bodyPr/>
                    <a:lstStyle/>
                    <a:p>
                      <a:pPr algn="ctr" fontAlgn="b"/>
                      <a:r>
                        <a:rPr lang="en-US" sz="900" b="0" i="0" u="none" strike="noStrike">
                          <a:solidFill>
                            <a:srgbClr val="000000"/>
                          </a:solidFill>
                          <a:effectLst/>
                          <a:latin typeface="Calibri"/>
                        </a:rPr>
                        <a:t>80</a:t>
                      </a:r>
                    </a:p>
                  </a:txBody>
                  <a:tcPr marL="7516" marR="7516" marT="7516" marB="0" anchor="b">
                    <a:lnL>
                      <a:noFill/>
                    </a:lnL>
                    <a:lnR>
                      <a:noFill/>
                    </a:lnR>
                    <a:lnT>
                      <a:noFill/>
                    </a:lnT>
                    <a:lnB>
                      <a:noFill/>
                    </a:lnB>
                    <a:solidFill>
                      <a:srgbClr val="89C97E"/>
                    </a:solidFill>
                  </a:tcPr>
                </a:tc>
                <a:tc>
                  <a:txBody>
                    <a:bodyPr/>
                    <a:lstStyle/>
                    <a:p>
                      <a:pPr algn="ctr" fontAlgn="b"/>
                      <a:r>
                        <a:rPr lang="en-US" sz="900" b="0" i="0" u="none" strike="noStrike">
                          <a:solidFill>
                            <a:srgbClr val="000000"/>
                          </a:solidFill>
                          <a:effectLst/>
                          <a:latin typeface="Calibri"/>
                        </a:rPr>
                        <a:t>58</a:t>
                      </a:r>
                    </a:p>
                  </a:txBody>
                  <a:tcPr marL="7516" marR="7516" marT="7516" marB="0" anchor="b">
                    <a:lnL>
                      <a:noFill/>
                    </a:lnL>
                    <a:lnR>
                      <a:noFill/>
                    </a:lnR>
                    <a:lnT>
                      <a:noFill/>
                    </a:lnT>
                    <a:lnB>
                      <a:noFill/>
                    </a:lnB>
                    <a:solidFill>
                      <a:srgbClr val="FDD680"/>
                    </a:solidFill>
                  </a:tcPr>
                </a:tc>
                <a:tc>
                  <a:txBody>
                    <a:bodyPr/>
                    <a:lstStyle/>
                    <a:p>
                      <a:pPr algn="ctr" fontAlgn="b"/>
                      <a:r>
                        <a:rPr lang="en-US" sz="900" b="0" i="0" u="none" strike="noStrike">
                          <a:solidFill>
                            <a:srgbClr val="000000"/>
                          </a:solidFill>
                          <a:effectLst/>
                          <a:latin typeface="Calibri"/>
                        </a:rPr>
                        <a:t>62</a:t>
                      </a:r>
                    </a:p>
                  </a:txBody>
                  <a:tcPr marL="7516" marR="7516" marT="7516" marB="0" anchor="b">
                    <a:lnL>
                      <a:noFill/>
                    </a:lnL>
                    <a:lnR>
                      <a:noFill/>
                    </a:lnR>
                    <a:lnT>
                      <a:noFill/>
                    </a:lnT>
                    <a:lnB>
                      <a:noFill/>
                    </a:lnB>
                    <a:solidFill>
                      <a:srgbClr val="F2E884"/>
                    </a:solidFill>
                  </a:tcPr>
                </a:tc>
                <a:tc>
                  <a:txBody>
                    <a:bodyPr/>
                    <a:lstStyle/>
                    <a:p>
                      <a:pPr algn="ctr" fontAlgn="b"/>
                      <a:r>
                        <a:rPr lang="en-US" sz="900" b="0" i="0" u="none" strike="noStrike">
                          <a:solidFill>
                            <a:srgbClr val="000000"/>
                          </a:solidFill>
                          <a:effectLst/>
                          <a:latin typeface="Calibri"/>
                        </a:rPr>
                        <a:t>58</a:t>
                      </a:r>
                    </a:p>
                  </a:txBody>
                  <a:tcPr marL="7516" marR="7516" marT="7516" marB="0" anchor="b">
                    <a:lnL>
                      <a:noFill/>
                    </a:lnL>
                    <a:lnR>
                      <a:noFill/>
                    </a:lnR>
                    <a:lnT>
                      <a:noFill/>
                    </a:lnT>
                    <a:lnB>
                      <a:noFill/>
                    </a:lnB>
                    <a:solidFill>
                      <a:srgbClr val="FEDB80"/>
                    </a:solidFill>
                  </a:tcPr>
                </a:tc>
                <a:tc>
                  <a:txBody>
                    <a:bodyPr/>
                    <a:lstStyle/>
                    <a:p>
                      <a:pPr algn="ctr" fontAlgn="b"/>
                      <a:r>
                        <a:rPr lang="en-US" sz="900" b="0" i="0" u="none" strike="noStrike">
                          <a:solidFill>
                            <a:srgbClr val="000000"/>
                          </a:solidFill>
                          <a:effectLst/>
                          <a:latin typeface="Calibri"/>
                        </a:rPr>
                        <a:t>54</a:t>
                      </a:r>
                    </a:p>
                  </a:txBody>
                  <a:tcPr marL="7516" marR="7516" marT="7516" marB="0" anchor="b">
                    <a:lnL>
                      <a:noFill/>
                    </a:lnL>
                    <a:lnR>
                      <a:noFill/>
                    </a:lnR>
                    <a:lnT>
                      <a:noFill/>
                    </a:lnT>
                    <a:lnB>
                      <a:noFill/>
                    </a:lnB>
                    <a:solidFill>
                      <a:srgbClr val="FCBA7A"/>
                    </a:solidFill>
                  </a:tcPr>
                </a:tc>
                <a:tc>
                  <a:txBody>
                    <a:bodyPr/>
                    <a:lstStyle/>
                    <a:p>
                      <a:pPr algn="ctr" fontAlgn="b"/>
                      <a:r>
                        <a:rPr lang="en-US" sz="900" b="0" i="0" u="none" strike="noStrike">
                          <a:solidFill>
                            <a:srgbClr val="000000"/>
                          </a:solidFill>
                          <a:effectLst/>
                          <a:latin typeface="Calibri"/>
                        </a:rPr>
                        <a:t>61</a:t>
                      </a:r>
                    </a:p>
                  </a:txBody>
                  <a:tcPr marL="7516" marR="7516" marT="7516" marB="0" anchor="b">
                    <a:lnL>
                      <a:noFill/>
                    </a:lnL>
                    <a:lnR>
                      <a:noFill/>
                    </a:lnR>
                    <a:lnT>
                      <a:noFill/>
                    </a:lnT>
                    <a:lnB>
                      <a:noFill/>
                    </a:lnB>
                    <a:solidFill>
                      <a:srgbClr val="F5E984"/>
                    </a:solidFill>
                  </a:tcPr>
                </a:tc>
                <a:tc>
                  <a:txBody>
                    <a:bodyPr/>
                    <a:lstStyle/>
                    <a:p>
                      <a:pPr algn="ctr" fontAlgn="b"/>
                      <a:r>
                        <a:rPr lang="en-US" sz="900" b="0" i="0" u="none" strike="noStrike">
                          <a:solidFill>
                            <a:srgbClr val="000000"/>
                          </a:solidFill>
                          <a:effectLst/>
                          <a:latin typeface="Calibri"/>
                        </a:rPr>
                        <a:t>81</a:t>
                      </a:r>
                    </a:p>
                  </a:txBody>
                  <a:tcPr marL="7516" marR="7516" marT="7516" marB="0" anchor="b">
                    <a:lnL>
                      <a:noFill/>
                    </a:lnL>
                    <a:lnR>
                      <a:noFill/>
                    </a:lnR>
                    <a:lnT>
                      <a:noFill/>
                    </a:lnT>
                    <a:lnB>
                      <a:noFill/>
                    </a:lnB>
                    <a:solidFill>
                      <a:srgbClr val="83C87D"/>
                    </a:solidFill>
                  </a:tcPr>
                </a:tc>
                <a:tc>
                  <a:txBody>
                    <a:bodyPr/>
                    <a:lstStyle/>
                    <a:p>
                      <a:pPr algn="ctr" fontAlgn="b"/>
                      <a:r>
                        <a:rPr lang="en-US" sz="900" b="0" i="0" u="none" strike="noStrike">
                          <a:solidFill>
                            <a:srgbClr val="000000"/>
                          </a:solidFill>
                          <a:effectLst/>
                          <a:latin typeface="Calibri"/>
                        </a:rPr>
                        <a:t>60</a:t>
                      </a:r>
                    </a:p>
                  </a:txBody>
                  <a:tcPr marL="7516" marR="7516" marT="7516" marB="0" anchor="b">
                    <a:lnL>
                      <a:noFill/>
                    </a:lnL>
                    <a:lnR>
                      <a:noFill/>
                    </a:lnR>
                    <a:lnT>
                      <a:noFill/>
                    </a:lnT>
                    <a:lnB>
                      <a:noFill/>
                    </a:lnB>
                    <a:solidFill>
                      <a:srgbClr val="FEEA83"/>
                    </a:solidFill>
                  </a:tcPr>
                </a:tc>
                <a:tc>
                  <a:txBody>
                    <a:bodyPr/>
                    <a:lstStyle/>
                    <a:p>
                      <a:pPr algn="ctr" fontAlgn="b"/>
                      <a:r>
                        <a:rPr lang="en-US" sz="900" b="0" i="0" u="none" strike="noStrike">
                          <a:solidFill>
                            <a:srgbClr val="000000"/>
                          </a:solidFill>
                          <a:effectLst/>
                          <a:latin typeface="Calibri"/>
                        </a:rPr>
                        <a:t>82</a:t>
                      </a:r>
                    </a:p>
                  </a:txBody>
                  <a:tcPr marL="7516" marR="7516" marT="7516" marB="0" anchor="b">
                    <a:lnL>
                      <a:noFill/>
                    </a:lnL>
                    <a:lnR w="12700" cap="flat" cmpd="sng" algn="ctr">
                      <a:solidFill>
                        <a:srgbClr val="000000"/>
                      </a:solidFill>
                      <a:prstDash val="solid"/>
                      <a:round/>
                      <a:headEnd type="none" w="med" len="med"/>
                      <a:tailEnd type="none" w="med" len="med"/>
                    </a:lnR>
                    <a:lnT>
                      <a:noFill/>
                    </a:lnT>
                    <a:lnB>
                      <a:noFill/>
                    </a:lnB>
                    <a:solidFill>
                      <a:srgbClr val="78C57D"/>
                    </a:solidFill>
                  </a:tcPr>
                </a:tc>
              </a:tr>
              <a:tr h="150314">
                <a:tc>
                  <a:txBody>
                    <a:bodyPr/>
                    <a:lstStyle/>
                    <a:p>
                      <a:pPr algn="l" fontAlgn="b"/>
                      <a:r>
                        <a:rPr lang="en-US" sz="900" b="0" i="0" u="none" strike="noStrike">
                          <a:solidFill>
                            <a:srgbClr val="000000"/>
                          </a:solidFill>
                          <a:effectLst/>
                          <a:latin typeface="Calibri"/>
                        </a:rPr>
                        <a:t>NTNU</a:t>
                      </a:r>
                    </a:p>
                  </a:txBody>
                  <a:tcPr marL="7516" marR="7516" marT="751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000000"/>
                          </a:solidFill>
                          <a:effectLst/>
                          <a:latin typeface="Calibri"/>
                        </a:rPr>
                        <a:t>84</a:t>
                      </a:r>
                    </a:p>
                  </a:txBody>
                  <a:tcPr marL="7516" marR="7516" marT="7516" marB="0" anchor="b">
                    <a:lnL w="12700" cap="flat" cmpd="sng" algn="ctr">
                      <a:solidFill>
                        <a:srgbClr val="000000"/>
                      </a:solidFill>
                      <a:prstDash val="solid"/>
                      <a:round/>
                      <a:headEnd type="none" w="med" len="med"/>
                      <a:tailEnd type="none" w="med" len="med"/>
                    </a:lnL>
                    <a:lnR>
                      <a:noFill/>
                    </a:lnR>
                    <a:lnT>
                      <a:noFill/>
                    </a:lnT>
                    <a:lnB>
                      <a:noFill/>
                    </a:lnB>
                    <a:solidFill>
                      <a:srgbClr val="6DC17C"/>
                    </a:solidFill>
                  </a:tcPr>
                </a:tc>
                <a:tc>
                  <a:txBody>
                    <a:bodyPr/>
                    <a:lstStyle/>
                    <a:p>
                      <a:pPr algn="ctr" fontAlgn="b"/>
                      <a:r>
                        <a:rPr lang="en-US" sz="900" b="0" i="0" u="none" strike="noStrike">
                          <a:solidFill>
                            <a:srgbClr val="000000"/>
                          </a:solidFill>
                          <a:effectLst/>
                          <a:latin typeface="Calibri"/>
                        </a:rPr>
                        <a:t>81</a:t>
                      </a:r>
                    </a:p>
                  </a:txBody>
                  <a:tcPr marL="7516" marR="7516" marT="7516" marB="0" anchor="b">
                    <a:lnL>
                      <a:noFill/>
                    </a:lnL>
                    <a:lnR>
                      <a:noFill/>
                    </a:lnR>
                    <a:lnT>
                      <a:noFill/>
                    </a:lnT>
                    <a:lnB>
                      <a:noFill/>
                    </a:lnB>
                    <a:solidFill>
                      <a:srgbClr val="84C87D"/>
                    </a:solidFill>
                  </a:tcPr>
                </a:tc>
                <a:tc>
                  <a:txBody>
                    <a:bodyPr/>
                    <a:lstStyle/>
                    <a:p>
                      <a:pPr algn="ctr" fontAlgn="b"/>
                      <a:r>
                        <a:rPr lang="en-US" sz="900" b="0" i="0" u="none" strike="noStrike">
                          <a:solidFill>
                            <a:srgbClr val="000000"/>
                          </a:solidFill>
                          <a:effectLst/>
                          <a:latin typeface="Calibri"/>
                        </a:rPr>
                        <a:t>58</a:t>
                      </a:r>
                    </a:p>
                  </a:txBody>
                  <a:tcPr marL="7516" marR="7516" marT="7516" marB="0" anchor="b">
                    <a:lnL>
                      <a:noFill/>
                    </a:lnL>
                    <a:lnR>
                      <a:noFill/>
                    </a:lnR>
                    <a:lnT>
                      <a:noFill/>
                    </a:lnT>
                    <a:lnB>
                      <a:noFill/>
                    </a:lnB>
                    <a:solidFill>
                      <a:srgbClr val="FDD780"/>
                    </a:solidFill>
                  </a:tcPr>
                </a:tc>
                <a:tc>
                  <a:txBody>
                    <a:bodyPr/>
                    <a:lstStyle/>
                    <a:p>
                      <a:pPr algn="ctr" fontAlgn="b"/>
                      <a:r>
                        <a:rPr lang="en-US" sz="900" b="0" i="0" u="none" strike="noStrike">
                          <a:solidFill>
                            <a:srgbClr val="000000"/>
                          </a:solidFill>
                          <a:effectLst/>
                          <a:latin typeface="Calibri"/>
                        </a:rPr>
                        <a:t>62</a:t>
                      </a:r>
                    </a:p>
                  </a:txBody>
                  <a:tcPr marL="7516" marR="7516" marT="7516" marB="0" anchor="b">
                    <a:lnL>
                      <a:noFill/>
                    </a:lnL>
                    <a:lnR>
                      <a:noFill/>
                    </a:lnR>
                    <a:lnT>
                      <a:noFill/>
                    </a:lnT>
                    <a:lnB>
                      <a:noFill/>
                    </a:lnB>
                    <a:solidFill>
                      <a:srgbClr val="F1E784"/>
                    </a:solidFill>
                  </a:tcPr>
                </a:tc>
                <a:tc>
                  <a:txBody>
                    <a:bodyPr/>
                    <a:lstStyle/>
                    <a:p>
                      <a:pPr algn="ctr" fontAlgn="b"/>
                      <a:r>
                        <a:rPr lang="en-US" sz="900" b="0" i="0" u="none" strike="noStrike">
                          <a:solidFill>
                            <a:srgbClr val="000000"/>
                          </a:solidFill>
                          <a:effectLst/>
                          <a:latin typeface="Calibri"/>
                        </a:rPr>
                        <a:t>60</a:t>
                      </a:r>
                    </a:p>
                  </a:txBody>
                  <a:tcPr marL="7516" marR="7516" marT="7516" marB="0" anchor="b">
                    <a:lnL>
                      <a:noFill/>
                    </a:lnL>
                    <a:lnR>
                      <a:noFill/>
                    </a:lnR>
                    <a:lnT>
                      <a:noFill/>
                    </a:lnT>
                    <a:lnB>
                      <a:noFill/>
                    </a:lnB>
                    <a:solidFill>
                      <a:srgbClr val="FEEB84"/>
                    </a:solidFill>
                  </a:tcPr>
                </a:tc>
                <a:tc>
                  <a:txBody>
                    <a:bodyPr/>
                    <a:lstStyle/>
                    <a:p>
                      <a:pPr algn="ctr" fontAlgn="b"/>
                      <a:r>
                        <a:rPr lang="en-US" sz="900" b="0" i="0" u="none" strike="noStrike">
                          <a:solidFill>
                            <a:srgbClr val="000000"/>
                          </a:solidFill>
                          <a:effectLst/>
                          <a:latin typeface="Calibri"/>
                        </a:rPr>
                        <a:t>59</a:t>
                      </a:r>
                    </a:p>
                  </a:txBody>
                  <a:tcPr marL="7516" marR="7516" marT="7516" marB="0" anchor="b">
                    <a:lnL>
                      <a:noFill/>
                    </a:lnL>
                    <a:lnR>
                      <a:noFill/>
                    </a:lnR>
                    <a:lnT>
                      <a:noFill/>
                    </a:lnT>
                    <a:lnB>
                      <a:noFill/>
                    </a:lnB>
                    <a:solidFill>
                      <a:srgbClr val="FEE783"/>
                    </a:solidFill>
                  </a:tcPr>
                </a:tc>
                <a:tc>
                  <a:txBody>
                    <a:bodyPr/>
                    <a:lstStyle/>
                    <a:p>
                      <a:pPr algn="ctr" fontAlgn="b"/>
                      <a:r>
                        <a:rPr lang="en-US" sz="900" b="0" i="0" u="none" strike="noStrike">
                          <a:solidFill>
                            <a:srgbClr val="000000"/>
                          </a:solidFill>
                          <a:effectLst/>
                          <a:latin typeface="Calibri"/>
                        </a:rPr>
                        <a:t>63</a:t>
                      </a:r>
                    </a:p>
                  </a:txBody>
                  <a:tcPr marL="7516" marR="7516" marT="7516" marB="0" anchor="b">
                    <a:lnL>
                      <a:noFill/>
                    </a:lnL>
                    <a:lnR>
                      <a:noFill/>
                    </a:lnR>
                    <a:lnT>
                      <a:noFill/>
                    </a:lnT>
                    <a:lnB>
                      <a:noFill/>
                    </a:lnB>
                    <a:solidFill>
                      <a:srgbClr val="EAE583"/>
                    </a:solidFill>
                  </a:tcPr>
                </a:tc>
                <a:tc>
                  <a:txBody>
                    <a:bodyPr/>
                    <a:lstStyle/>
                    <a:p>
                      <a:pPr algn="ctr" fontAlgn="b"/>
                      <a:r>
                        <a:rPr lang="en-US" sz="900" b="0" i="0" u="none" strike="noStrike">
                          <a:solidFill>
                            <a:srgbClr val="000000"/>
                          </a:solidFill>
                          <a:effectLst/>
                          <a:latin typeface="Calibri"/>
                        </a:rPr>
                        <a:t>83</a:t>
                      </a:r>
                    </a:p>
                  </a:txBody>
                  <a:tcPr marL="7516" marR="7516" marT="7516" marB="0" anchor="b">
                    <a:lnL>
                      <a:noFill/>
                    </a:lnL>
                    <a:lnR>
                      <a:noFill/>
                    </a:lnR>
                    <a:lnT>
                      <a:noFill/>
                    </a:lnT>
                    <a:lnB>
                      <a:noFill/>
                    </a:lnB>
                    <a:solidFill>
                      <a:srgbClr val="74C37C"/>
                    </a:solidFill>
                  </a:tcPr>
                </a:tc>
                <a:tc>
                  <a:txBody>
                    <a:bodyPr/>
                    <a:lstStyle/>
                    <a:p>
                      <a:pPr algn="ctr" fontAlgn="b"/>
                      <a:r>
                        <a:rPr lang="en-US" sz="900" b="0" i="0" u="none" strike="noStrike">
                          <a:solidFill>
                            <a:srgbClr val="000000"/>
                          </a:solidFill>
                          <a:effectLst/>
                          <a:latin typeface="Calibri"/>
                        </a:rPr>
                        <a:t>62</a:t>
                      </a:r>
                    </a:p>
                  </a:txBody>
                  <a:tcPr marL="7516" marR="7516" marT="7516" marB="0" anchor="b">
                    <a:lnL>
                      <a:noFill/>
                    </a:lnL>
                    <a:lnR>
                      <a:noFill/>
                    </a:lnR>
                    <a:lnT>
                      <a:noFill/>
                    </a:lnT>
                    <a:lnB>
                      <a:noFill/>
                    </a:lnB>
                    <a:solidFill>
                      <a:srgbClr val="F4E884"/>
                    </a:solidFill>
                  </a:tcPr>
                </a:tc>
                <a:tc>
                  <a:txBody>
                    <a:bodyPr/>
                    <a:lstStyle/>
                    <a:p>
                      <a:pPr algn="ctr" fontAlgn="b"/>
                      <a:r>
                        <a:rPr lang="en-US" sz="900" b="0" i="0" u="none" strike="noStrike">
                          <a:solidFill>
                            <a:srgbClr val="000000"/>
                          </a:solidFill>
                          <a:effectLst/>
                          <a:latin typeface="Calibri"/>
                        </a:rPr>
                        <a:t>84</a:t>
                      </a:r>
                    </a:p>
                  </a:txBody>
                  <a:tcPr marL="7516" marR="7516" marT="7516" marB="0" anchor="b">
                    <a:lnL>
                      <a:noFill/>
                    </a:lnL>
                    <a:lnR w="12700" cap="flat" cmpd="sng" algn="ctr">
                      <a:solidFill>
                        <a:srgbClr val="000000"/>
                      </a:solidFill>
                      <a:prstDash val="solid"/>
                      <a:round/>
                      <a:headEnd type="none" w="med" len="med"/>
                      <a:tailEnd type="none" w="med" len="med"/>
                    </a:lnR>
                    <a:lnT>
                      <a:noFill/>
                    </a:lnT>
                    <a:lnB>
                      <a:noFill/>
                    </a:lnB>
                    <a:solidFill>
                      <a:srgbClr val="71C27C"/>
                    </a:solidFill>
                  </a:tcPr>
                </a:tc>
              </a:tr>
              <a:tr h="150314">
                <a:tc>
                  <a:txBody>
                    <a:bodyPr/>
                    <a:lstStyle/>
                    <a:p>
                      <a:pPr algn="l" fontAlgn="b"/>
                      <a:r>
                        <a:rPr lang="en-US" sz="900" b="0" i="0" u="none" strike="noStrike">
                          <a:solidFill>
                            <a:srgbClr val="000000"/>
                          </a:solidFill>
                          <a:effectLst/>
                          <a:latin typeface="Calibri"/>
                        </a:rPr>
                        <a:t>HiST</a:t>
                      </a:r>
                    </a:p>
                  </a:txBody>
                  <a:tcPr marL="7516" marR="7516" marT="751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000000"/>
                          </a:solidFill>
                          <a:effectLst/>
                          <a:latin typeface="Calibri"/>
                        </a:rPr>
                        <a:t>84</a:t>
                      </a:r>
                    </a:p>
                  </a:txBody>
                  <a:tcPr marL="7516" marR="7516" marT="7516" marB="0" anchor="b">
                    <a:lnL w="12700" cap="flat" cmpd="sng" algn="ctr">
                      <a:solidFill>
                        <a:srgbClr val="000000"/>
                      </a:solidFill>
                      <a:prstDash val="solid"/>
                      <a:round/>
                      <a:headEnd type="none" w="med" len="med"/>
                      <a:tailEnd type="none" w="med" len="med"/>
                    </a:lnL>
                    <a:lnR>
                      <a:noFill/>
                    </a:lnR>
                    <a:lnT>
                      <a:noFill/>
                    </a:lnT>
                    <a:lnB>
                      <a:noFill/>
                    </a:lnB>
                    <a:solidFill>
                      <a:srgbClr val="6DC17C"/>
                    </a:solidFill>
                  </a:tcPr>
                </a:tc>
                <a:tc>
                  <a:txBody>
                    <a:bodyPr/>
                    <a:lstStyle/>
                    <a:p>
                      <a:pPr algn="ctr" fontAlgn="b"/>
                      <a:r>
                        <a:rPr lang="en-US" sz="900" b="0" i="0" u="none" strike="noStrike">
                          <a:solidFill>
                            <a:srgbClr val="000000"/>
                          </a:solidFill>
                          <a:effectLst/>
                          <a:latin typeface="Calibri"/>
                        </a:rPr>
                        <a:t>79</a:t>
                      </a:r>
                    </a:p>
                  </a:txBody>
                  <a:tcPr marL="7516" marR="7516" marT="7516" marB="0" anchor="b">
                    <a:lnL>
                      <a:noFill/>
                    </a:lnL>
                    <a:lnR>
                      <a:noFill/>
                    </a:lnR>
                    <a:lnT>
                      <a:noFill/>
                    </a:lnT>
                    <a:lnB>
                      <a:noFill/>
                    </a:lnB>
                    <a:solidFill>
                      <a:srgbClr val="8ECB7E"/>
                    </a:solidFill>
                  </a:tcPr>
                </a:tc>
                <a:tc>
                  <a:txBody>
                    <a:bodyPr/>
                    <a:lstStyle/>
                    <a:p>
                      <a:pPr algn="ctr" fontAlgn="b"/>
                      <a:r>
                        <a:rPr lang="en-US" sz="900" b="0" i="0" u="none" strike="noStrike">
                          <a:solidFill>
                            <a:srgbClr val="000000"/>
                          </a:solidFill>
                          <a:effectLst/>
                          <a:latin typeface="Calibri"/>
                        </a:rPr>
                        <a:t>51</a:t>
                      </a:r>
                    </a:p>
                  </a:txBody>
                  <a:tcPr marL="7516" marR="7516" marT="7516" marB="0" anchor="b">
                    <a:lnL>
                      <a:noFill/>
                    </a:lnL>
                    <a:lnR>
                      <a:noFill/>
                    </a:lnR>
                    <a:lnT>
                      <a:noFill/>
                    </a:lnT>
                    <a:lnB>
                      <a:noFill/>
                    </a:lnB>
                    <a:solidFill>
                      <a:srgbClr val="FA9874"/>
                    </a:solidFill>
                  </a:tcPr>
                </a:tc>
                <a:tc>
                  <a:txBody>
                    <a:bodyPr/>
                    <a:lstStyle/>
                    <a:p>
                      <a:pPr algn="ctr" fontAlgn="b"/>
                      <a:r>
                        <a:rPr lang="en-US" sz="900" b="0" i="0" u="none" strike="noStrike">
                          <a:solidFill>
                            <a:srgbClr val="000000"/>
                          </a:solidFill>
                          <a:effectLst/>
                          <a:latin typeface="Calibri"/>
                        </a:rPr>
                        <a:t>57</a:t>
                      </a:r>
                    </a:p>
                  </a:txBody>
                  <a:tcPr marL="7516" marR="7516" marT="7516" marB="0" anchor="b">
                    <a:lnL>
                      <a:noFill/>
                    </a:lnL>
                    <a:lnR>
                      <a:noFill/>
                    </a:lnR>
                    <a:lnT>
                      <a:noFill/>
                    </a:lnT>
                    <a:lnB>
                      <a:noFill/>
                    </a:lnB>
                    <a:solidFill>
                      <a:srgbClr val="FDCF7E"/>
                    </a:solidFill>
                  </a:tcPr>
                </a:tc>
                <a:tc>
                  <a:txBody>
                    <a:bodyPr/>
                    <a:lstStyle/>
                    <a:p>
                      <a:pPr algn="ctr" fontAlgn="b"/>
                      <a:r>
                        <a:rPr lang="en-US" sz="900" b="0" i="0" u="none" strike="noStrike">
                          <a:solidFill>
                            <a:srgbClr val="000000"/>
                          </a:solidFill>
                          <a:effectLst/>
                          <a:latin typeface="Calibri"/>
                        </a:rPr>
                        <a:t>53</a:t>
                      </a:r>
                    </a:p>
                  </a:txBody>
                  <a:tcPr marL="7516" marR="7516" marT="7516" marB="0" anchor="b">
                    <a:lnL>
                      <a:noFill/>
                    </a:lnL>
                    <a:lnR>
                      <a:noFill/>
                    </a:lnR>
                    <a:lnT>
                      <a:noFill/>
                    </a:lnT>
                    <a:lnB>
                      <a:noFill/>
                    </a:lnB>
                    <a:solidFill>
                      <a:srgbClr val="FBAC77"/>
                    </a:solidFill>
                  </a:tcPr>
                </a:tc>
                <a:tc>
                  <a:txBody>
                    <a:bodyPr/>
                    <a:lstStyle/>
                    <a:p>
                      <a:pPr algn="ctr" fontAlgn="b"/>
                      <a:r>
                        <a:rPr lang="en-US" sz="900" b="0" i="0" u="none" strike="noStrike">
                          <a:solidFill>
                            <a:srgbClr val="000000"/>
                          </a:solidFill>
                          <a:effectLst/>
                          <a:latin typeface="Calibri"/>
                        </a:rPr>
                        <a:t>51</a:t>
                      </a:r>
                    </a:p>
                  </a:txBody>
                  <a:tcPr marL="7516" marR="7516" marT="7516" marB="0" anchor="b">
                    <a:lnL>
                      <a:noFill/>
                    </a:lnL>
                    <a:lnR>
                      <a:noFill/>
                    </a:lnR>
                    <a:lnT>
                      <a:noFill/>
                    </a:lnT>
                    <a:lnB>
                      <a:noFill/>
                    </a:lnB>
                    <a:solidFill>
                      <a:srgbClr val="FA9E75"/>
                    </a:solidFill>
                  </a:tcPr>
                </a:tc>
                <a:tc>
                  <a:txBody>
                    <a:bodyPr/>
                    <a:lstStyle/>
                    <a:p>
                      <a:pPr algn="ctr" fontAlgn="b"/>
                      <a:r>
                        <a:rPr lang="en-US" sz="900" b="0" i="0" u="none" strike="noStrike">
                          <a:solidFill>
                            <a:srgbClr val="000000"/>
                          </a:solidFill>
                          <a:effectLst/>
                          <a:latin typeface="Calibri"/>
                        </a:rPr>
                        <a:t>55</a:t>
                      </a:r>
                    </a:p>
                  </a:txBody>
                  <a:tcPr marL="7516" marR="7516" marT="7516" marB="0" anchor="b">
                    <a:lnL>
                      <a:noFill/>
                    </a:lnL>
                    <a:lnR>
                      <a:noFill/>
                    </a:lnR>
                    <a:lnT>
                      <a:noFill/>
                    </a:lnT>
                    <a:lnB>
                      <a:noFill/>
                    </a:lnB>
                    <a:solidFill>
                      <a:srgbClr val="FCBD7B"/>
                    </a:solidFill>
                  </a:tcPr>
                </a:tc>
                <a:tc>
                  <a:txBody>
                    <a:bodyPr/>
                    <a:lstStyle/>
                    <a:p>
                      <a:pPr algn="ctr" fontAlgn="b"/>
                      <a:r>
                        <a:rPr lang="en-US" sz="900" b="0" i="0" u="none" strike="noStrike">
                          <a:solidFill>
                            <a:srgbClr val="000000"/>
                          </a:solidFill>
                          <a:effectLst/>
                          <a:latin typeface="Calibri"/>
                        </a:rPr>
                        <a:t>82</a:t>
                      </a:r>
                    </a:p>
                  </a:txBody>
                  <a:tcPr marL="7516" marR="7516" marT="7516" marB="0" anchor="b">
                    <a:lnL>
                      <a:noFill/>
                    </a:lnL>
                    <a:lnR>
                      <a:noFill/>
                    </a:lnR>
                    <a:lnT>
                      <a:noFill/>
                    </a:lnT>
                    <a:lnB>
                      <a:noFill/>
                    </a:lnB>
                    <a:solidFill>
                      <a:srgbClr val="7AC57D"/>
                    </a:solidFill>
                  </a:tcPr>
                </a:tc>
                <a:tc>
                  <a:txBody>
                    <a:bodyPr/>
                    <a:lstStyle/>
                    <a:p>
                      <a:pPr algn="ctr" fontAlgn="b"/>
                      <a:r>
                        <a:rPr lang="en-US" sz="900" b="0" i="0" u="none" strike="noStrike">
                          <a:solidFill>
                            <a:srgbClr val="000000"/>
                          </a:solidFill>
                          <a:effectLst/>
                          <a:latin typeface="Calibri"/>
                        </a:rPr>
                        <a:t>54</a:t>
                      </a:r>
                    </a:p>
                  </a:txBody>
                  <a:tcPr marL="7516" marR="7516" marT="7516" marB="0" anchor="b">
                    <a:lnL>
                      <a:noFill/>
                    </a:lnL>
                    <a:lnR>
                      <a:noFill/>
                    </a:lnR>
                    <a:lnT>
                      <a:noFill/>
                    </a:lnT>
                    <a:lnB>
                      <a:noFill/>
                    </a:lnB>
                    <a:solidFill>
                      <a:srgbClr val="FCB679"/>
                    </a:solidFill>
                  </a:tcPr>
                </a:tc>
                <a:tc>
                  <a:txBody>
                    <a:bodyPr/>
                    <a:lstStyle/>
                    <a:p>
                      <a:pPr algn="ctr" fontAlgn="b"/>
                      <a:r>
                        <a:rPr lang="en-US" sz="900" b="0" i="0" u="none" strike="noStrike">
                          <a:solidFill>
                            <a:srgbClr val="000000"/>
                          </a:solidFill>
                          <a:effectLst/>
                          <a:latin typeface="Calibri"/>
                        </a:rPr>
                        <a:t>83</a:t>
                      </a:r>
                    </a:p>
                  </a:txBody>
                  <a:tcPr marL="7516" marR="7516" marT="7516" marB="0" anchor="b">
                    <a:lnL>
                      <a:noFill/>
                    </a:lnL>
                    <a:lnR w="12700" cap="flat" cmpd="sng" algn="ctr">
                      <a:solidFill>
                        <a:srgbClr val="000000"/>
                      </a:solidFill>
                      <a:prstDash val="solid"/>
                      <a:round/>
                      <a:headEnd type="none" w="med" len="med"/>
                      <a:tailEnd type="none" w="med" len="med"/>
                    </a:lnR>
                    <a:lnT>
                      <a:noFill/>
                    </a:lnT>
                    <a:lnB>
                      <a:noFill/>
                    </a:lnB>
                    <a:solidFill>
                      <a:srgbClr val="75C47D"/>
                    </a:solidFill>
                  </a:tcPr>
                </a:tc>
              </a:tr>
              <a:tr h="157830">
                <a:tc>
                  <a:txBody>
                    <a:bodyPr/>
                    <a:lstStyle/>
                    <a:p>
                      <a:pPr algn="l" fontAlgn="b"/>
                      <a:r>
                        <a:rPr lang="en-US" sz="900" b="0" i="0" u="none" strike="noStrike">
                          <a:solidFill>
                            <a:srgbClr val="000000"/>
                          </a:solidFill>
                          <a:effectLst/>
                          <a:latin typeface="Calibri"/>
                        </a:rPr>
                        <a:t>Rest SiT</a:t>
                      </a:r>
                    </a:p>
                  </a:txBody>
                  <a:tcPr marL="7516" marR="7516" marT="751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a:rPr>
                        <a:t>86</a:t>
                      </a:r>
                    </a:p>
                  </a:txBody>
                  <a:tcPr marL="7516" marR="7516" marT="7516"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65BF7C"/>
                    </a:solidFill>
                  </a:tcPr>
                </a:tc>
                <a:tc>
                  <a:txBody>
                    <a:bodyPr/>
                    <a:lstStyle/>
                    <a:p>
                      <a:pPr algn="ctr" fontAlgn="b"/>
                      <a:r>
                        <a:rPr lang="en-US" sz="900" b="0" i="0" u="none" strike="noStrike">
                          <a:solidFill>
                            <a:srgbClr val="000000"/>
                          </a:solidFill>
                          <a:effectLst/>
                          <a:latin typeface="Calibri"/>
                        </a:rPr>
                        <a:t>81</a:t>
                      </a:r>
                    </a:p>
                  </a:txBody>
                  <a:tcPr marL="7516" marR="7516" marT="7516" marB="0" anchor="b">
                    <a:lnL>
                      <a:noFill/>
                    </a:lnL>
                    <a:lnR>
                      <a:noFill/>
                    </a:lnR>
                    <a:lnT>
                      <a:noFill/>
                    </a:lnT>
                    <a:lnB w="12700" cap="flat" cmpd="sng" algn="ctr">
                      <a:solidFill>
                        <a:srgbClr val="000000"/>
                      </a:solidFill>
                      <a:prstDash val="solid"/>
                      <a:round/>
                      <a:headEnd type="none" w="med" len="med"/>
                      <a:tailEnd type="none" w="med" len="med"/>
                    </a:lnB>
                    <a:solidFill>
                      <a:srgbClr val="80C77D"/>
                    </a:solidFill>
                  </a:tcPr>
                </a:tc>
                <a:tc>
                  <a:txBody>
                    <a:bodyPr/>
                    <a:lstStyle/>
                    <a:p>
                      <a:pPr algn="ctr" fontAlgn="b"/>
                      <a:r>
                        <a:rPr lang="en-US" sz="900" b="0" i="0" u="none" strike="noStrike">
                          <a:solidFill>
                            <a:srgbClr val="000000"/>
                          </a:solidFill>
                          <a:effectLst/>
                          <a:latin typeface="Calibri"/>
                        </a:rPr>
                        <a:t>48</a:t>
                      </a:r>
                    </a:p>
                  </a:txBody>
                  <a:tcPr marL="7516" marR="7516" marT="7516" marB="0" anchor="b">
                    <a:lnL>
                      <a:noFill/>
                    </a:lnL>
                    <a:lnR>
                      <a:noFill/>
                    </a:lnR>
                    <a:lnT>
                      <a:noFill/>
                    </a:lnT>
                    <a:lnB w="12700" cap="flat" cmpd="sng" algn="ctr">
                      <a:solidFill>
                        <a:srgbClr val="000000"/>
                      </a:solidFill>
                      <a:prstDash val="solid"/>
                      <a:round/>
                      <a:headEnd type="none" w="med" len="med"/>
                      <a:tailEnd type="none" w="med" len="med"/>
                    </a:lnB>
                    <a:solidFill>
                      <a:srgbClr val="F97F6F"/>
                    </a:solidFill>
                  </a:tcPr>
                </a:tc>
                <a:tc>
                  <a:txBody>
                    <a:bodyPr/>
                    <a:lstStyle/>
                    <a:p>
                      <a:pPr algn="ctr" fontAlgn="b"/>
                      <a:r>
                        <a:rPr lang="en-US" sz="900" b="0" i="0" u="none" strike="noStrike">
                          <a:solidFill>
                            <a:srgbClr val="000000"/>
                          </a:solidFill>
                          <a:effectLst/>
                          <a:latin typeface="Calibri"/>
                        </a:rPr>
                        <a:t>58</a:t>
                      </a:r>
                    </a:p>
                  </a:txBody>
                  <a:tcPr marL="7516" marR="7516" marT="7516" marB="0" anchor="b">
                    <a:lnL>
                      <a:noFill/>
                    </a:lnL>
                    <a:lnR>
                      <a:noFill/>
                    </a:lnR>
                    <a:lnT>
                      <a:noFill/>
                    </a:lnT>
                    <a:lnB w="12700" cap="flat" cmpd="sng" algn="ctr">
                      <a:solidFill>
                        <a:srgbClr val="000000"/>
                      </a:solidFill>
                      <a:prstDash val="solid"/>
                      <a:round/>
                      <a:headEnd type="none" w="med" len="med"/>
                      <a:tailEnd type="none" w="med" len="med"/>
                    </a:lnB>
                    <a:solidFill>
                      <a:srgbClr val="FDD780"/>
                    </a:solidFill>
                  </a:tcPr>
                </a:tc>
                <a:tc>
                  <a:txBody>
                    <a:bodyPr/>
                    <a:lstStyle/>
                    <a:p>
                      <a:pPr algn="ctr" fontAlgn="b"/>
                      <a:r>
                        <a:rPr lang="en-US" sz="900" b="0" i="0" u="none" strike="noStrike">
                          <a:solidFill>
                            <a:srgbClr val="000000"/>
                          </a:solidFill>
                          <a:effectLst/>
                          <a:latin typeface="Calibri"/>
                        </a:rPr>
                        <a:t>49</a:t>
                      </a:r>
                    </a:p>
                  </a:txBody>
                  <a:tcPr marL="7516" marR="7516" marT="7516" marB="0" anchor="b">
                    <a:lnL>
                      <a:noFill/>
                    </a:lnL>
                    <a:lnR>
                      <a:noFill/>
                    </a:lnR>
                    <a:lnT>
                      <a:noFill/>
                    </a:lnT>
                    <a:lnB w="12700" cap="flat" cmpd="sng" algn="ctr">
                      <a:solidFill>
                        <a:srgbClr val="000000"/>
                      </a:solidFill>
                      <a:prstDash val="solid"/>
                      <a:round/>
                      <a:headEnd type="none" w="med" len="med"/>
                      <a:tailEnd type="none" w="med" len="med"/>
                    </a:lnB>
                    <a:solidFill>
                      <a:srgbClr val="F98971"/>
                    </a:solidFill>
                  </a:tcPr>
                </a:tc>
                <a:tc>
                  <a:txBody>
                    <a:bodyPr/>
                    <a:lstStyle/>
                    <a:p>
                      <a:pPr algn="ctr" fontAlgn="b"/>
                      <a:r>
                        <a:rPr lang="en-US" sz="900" b="0" i="0" u="none" strike="noStrike">
                          <a:solidFill>
                            <a:srgbClr val="000000"/>
                          </a:solidFill>
                          <a:effectLst/>
                          <a:latin typeface="Calibri"/>
                        </a:rPr>
                        <a:t>48</a:t>
                      </a:r>
                    </a:p>
                  </a:txBody>
                  <a:tcPr marL="7516" marR="7516" marT="7516" marB="0" anchor="b">
                    <a:lnL>
                      <a:noFill/>
                    </a:lnL>
                    <a:lnR>
                      <a:noFill/>
                    </a:lnR>
                    <a:lnT>
                      <a:noFill/>
                    </a:lnT>
                    <a:lnB w="12700" cap="flat" cmpd="sng" algn="ctr">
                      <a:solidFill>
                        <a:srgbClr val="000000"/>
                      </a:solidFill>
                      <a:prstDash val="solid"/>
                      <a:round/>
                      <a:headEnd type="none" w="med" len="med"/>
                      <a:tailEnd type="none" w="med" len="med"/>
                    </a:lnB>
                    <a:solidFill>
                      <a:srgbClr val="F97F6F"/>
                    </a:solidFill>
                  </a:tcPr>
                </a:tc>
                <a:tc>
                  <a:txBody>
                    <a:bodyPr/>
                    <a:lstStyle/>
                    <a:p>
                      <a:pPr algn="ctr" fontAlgn="b"/>
                      <a:r>
                        <a:rPr lang="en-US" sz="900" b="0" i="0" u="none" strike="noStrike">
                          <a:solidFill>
                            <a:srgbClr val="000000"/>
                          </a:solidFill>
                          <a:effectLst/>
                          <a:latin typeface="Calibri"/>
                        </a:rPr>
                        <a:t>59</a:t>
                      </a:r>
                    </a:p>
                  </a:txBody>
                  <a:tcPr marL="7516" marR="7516" marT="7516" marB="0" anchor="b">
                    <a:lnL>
                      <a:noFill/>
                    </a:lnL>
                    <a:lnR>
                      <a:noFill/>
                    </a:lnR>
                    <a:lnT>
                      <a:noFill/>
                    </a:lnT>
                    <a:lnB w="12700" cap="flat" cmpd="sng" algn="ctr">
                      <a:solidFill>
                        <a:srgbClr val="000000"/>
                      </a:solidFill>
                      <a:prstDash val="solid"/>
                      <a:round/>
                      <a:headEnd type="none" w="med" len="med"/>
                      <a:tailEnd type="none" w="med" len="med"/>
                    </a:lnB>
                    <a:solidFill>
                      <a:srgbClr val="FEDF81"/>
                    </a:solidFill>
                  </a:tcPr>
                </a:tc>
                <a:tc>
                  <a:txBody>
                    <a:bodyPr/>
                    <a:lstStyle/>
                    <a:p>
                      <a:pPr algn="ctr" fontAlgn="b"/>
                      <a:r>
                        <a:rPr lang="en-US" sz="900" b="0" i="0" u="none" strike="noStrike">
                          <a:solidFill>
                            <a:srgbClr val="000000"/>
                          </a:solidFill>
                          <a:effectLst/>
                          <a:latin typeface="Calibri"/>
                        </a:rPr>
                        <a:t>82</a:t>
                      </a:r>
                    </a:p>
                  </a:txBody>
                  <a:tcPr marL="7516" marR="7516" marT="7516" marB="0" anchor="b">
                    <a:lnL>
                      <a:noFill/>
                    </a:lnL>
                    <a:lnR>
                      <a:noFill/>
                    </a:lnR>
                    <a:lnT>
                      <a:noFill/>
                    </a:lnT>
                    <a:lnB w="12700" cap="flat" cmpd="sng" algn="ctr">
                      <a:solidFill>
                        <a:srgbClr val="000000"/>
                      </a:solidFill>
                      <a:prstDash val="solid"/>
                      <a:round/>
                      <a:headEnd type="none" w="med" len="med"/>
                      <a:tailEnd type="none" w="med" len="med"/>
                    </a:lnB>
                    <a:solidFill>
                      <a:srgbClr val="7AC57D"/>
                    </a:solidFill>
                  </a:tcPr>
                </a:tc>
                <a:tc>
                  <a:txBody>
                    <a:bodyPr/>
                    <a:lstStyle/>
                    <a:p>
                      <a:pPr algn="ctr" fontAlgn="b"/>
                      <a:r>
                        <a:rPr lang="en-US" sz="900" b="0" i="0" u="none" strike="noStrike">
                          <a:solidFill>
                            <a:srgbClr val="000000"/>
                          </a:solidFill>
                          <a:effectLst/>
                          <a:latin typeface="Calibri"/>
                        </a:rPr>
                        <a:t>54</a:t>
                      </a:r>
                    </a:p>
                  </a:txBody>
                  <a:tcPr marL="7516" marR="7516" marT="7516" marB="0" anchor="b">
                    <a:lnL>
                      <a:noFill/>
                    </a:lnL>
                    <a:lnR>
                      <a:noFill/>
                    </a:lnR>
                    <a:lnT>
                      <a:noFill/>
                    </a:lnT>
                    <a:lnB w="12700" cap="flat" cmpd="sng" algn="ctr">
                      <a:solidFill>
                        <a:srgbClr val="000000"/>
                      </a:solidFill>
                      <a:prstDash val="solid"/>
                      <a:round/>
                      <a:headEnd type="none" w="med" len="med"/>
                      <a:tailEnd type="none" w="med" len="med"/>
                    </a:lnB>
                    <a:solidFill>
                      <a:srgbClr val="FCB479"/>
                    </a:solidFill>
                  </a:tcPr>
                </a:tc>
                <a:tc>
                  <a:txBody>
                    <a:bodyPr/>
                    <a:lstStyle/>
                    <a:p>
                      <a:pPr algn="ctr" fontAlgn="b"/>
                      <a:r>
                        <a:rPr lang="en-US" sz="900" b="0" i="0" u="none" strike="noStrike" dirty="0">
                          <a:solidFill>
                            <a:srgbClr val="000000"/>
                          </a:solidFill>
                          <a:effectLst/>
                          <a:latin typeface="Calibri"/>
                        </a:rPr>
                        <a:t>84</a:t>
                      </a:r>
                    </a:p>
                  </a:txBody>
                  <a:tcPr marL="7516" marR="7516" marT="7516"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6FC27C"/>
                    </a:solidFill>
                  </a:tcPr>
                </a:tc>
              </a:tr>
            </a:tbl>
          </a:graphicData>
        </a:graphic>
      </p:graphicFrame>
      <p:sp>
        <p:nvSpPr>
          <p:cNvPr id="5" name="TekstSylinder 4"/>
          <p:cNvSpPr txBox="1"/>
          <p:nvPr/>
        </p:nvSpPr>
        <p:spPr>
          <a:xfrm>
            <a:off x="401456" y="76562"/>
            <a:ext cx="2483950" cy="400110"/>
          </a:xfrm>
          <a:prstGeom prst="rect">
            <a:avLst/>
          </a:prstGeom>
          <a:noFill/>
        </p:spPr>
        <p:txBody>
          <a:bodyPr wrap="none" rtlCol="0">
            <a:spAutoFit/>
          </a:bodyPr>
          <a:lstStyle/>
          <a:p>
            <a:r>
              <a:rPr lang="nb-NO" sz="2000" dirty="0" smtClean="0"/>
              <a:t>Trivsel (poeng 0 - 100)</a:t>
            </a:r>
            <a:endParaRPr lang="nb-NO" sz="2000" dirty="0"/>
          </a:p>
        </p:txBody>
      </p:sp>
      <p:sp>
        <p:nvSpPr>
          <p:cNvPr id="3" name="Rektangel 2"/>
          <p:cNvSpPr/>
          <p:nvPr/>
        </p:nvSpPr>
        <p:spPr>
          <a:xfrm>
            <a:off x="2483768" y="836712"/>
            <a:ext cx="4572000" cy="646331"/>
          </a:xfrm>
          <a:prstGeom prst="rect">
            <a:avLst/>
          </a:prstGeom>
        </p:spPr>
        <p:txBody>
          <a:bodyPr>
            <a:spAutoFit/>
          </a:bodyPr>
          <a:lstStyle/>
          <a:p>
            <a:r>
              <a:rPr lang="nb-NO" sz="1200" i="1" dirty="0">
                <a:solidFill>
                  <a:schemeClr val="bg1">
                    <a:lumMod val="50000"/>
                  </a:schemeClr>
                </a:solidFill>
              </a:rPr>
              <a:t>En rekke forhold er av betydning for din trivsel. Noen av disse er listet opp nedenfor. Hvor fornøyd har du vært med følgende forhold i det siste semesteret?</a:t>
            </a:r>
          </a:p>
        </p:txBody>
      </p:sp>
    </p:spTree>
    <p:extLst>
      <p:ext uri="{BB962C8B-B14F-4D97-AF65-F5344CB8AC3E}">
        <p14:creationId xmlns:p14="http://schemas.microsoft.com/office/powerpoint/2010/main" val="452804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4"/>
          </p:nvPr>
        </p:nvSpPr>
        <p:spPr/>
        <p:txBody>
          <a:bodyPr/>
          <a:lstStyle/>
          <a:p>
            <a:fld id="{AFE8F94D-F3D7-4644-A710-F5E14A17E550}" type="slidenum">
              <a:rPr lang="nb-NO" smtClean="0"/>
              <a:pPr/>
              <a:t>36</a:t>
            </a:fld>
            <a:endParaRPr lang="nb-NO" dirty="0"/>
          </a:p>
        </p:txBody>
      </p:sp>
      <p:graphicFrame>
        <p:nvGraphicFramePr>
          <p:cNvPr id="3" name="Diagram 2"/>
          <p:cNvGraphicFramePr/>
          <p:nvPr>
            <p:extLst>
              <p:ext uri="{D42A27DB-BD31-4B8C-83A1-F6EECF244321}">
                <p14:modId xmlns:p14="http://schemas.microsoft.com/office/powerpoint/2010/main" val="1896043731"/>
              </p:ext>
            </p:extLst>
          </p:nvPr>
        </p:nvGraphicFramePr>
        <p:xfrm>
          <a:off x="107504" y="504580"/>
          <a:ext cx="8856984" cy="54447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kstSylinder 3"/>
          <p:cNvSpPr txBox="1"/>
          <p:nvPr/>
        </p:nvSpPr>
        <p:spPr>
          <a:xfrm>
            <a:off x="401456" y="76562"/>
            <a:ext cx="2240550" cy="400110"/>
          </a:xfrm>
          <a:prstGeom prst="rect">
            <a:avLst/>
          </a:prstGeom>
          <a:noFill/>
        </p:spPr>
        <p:txBody>
          <a:bodyPr wrap="none" rtlCol="0">
            <a:spAutoFit/>
          </a:bodyPr>
          <a:lstStyle/>
          <a:p>
            <a:r>
              <a:rPr lang="nb-NO" sz="2000" dirty="0" smtClean="0"/>
              <a:t>Seksuell legning (%)</a:t>
            </a:r>
            <a:endParaRPr lang="nb-NO" sz="2000" dirty="0"/>
          </a:p>
        </p:txBody>
      </p:sp>
      <p:sp>
        <p:nvSpPr>
          <p:cNvPr id="5" name="Rektangel 4"/>
          <p:cNvSpPr/>
          <p:nvPr/>
        </p:nvSpPr>
        <p:spPr>
          <a:xfrm>
            <a:off x="3338856" y="6032321"/>
            <a:ext cx="2169248" cy="276999"/>
          </a:xfrm>
          <a:prstGeom prst="rect">
            <a:avLst/>
          </a:prstGeom>
        </p:spPr>
        <p:txBody>
          <a:bodyPr wrap="none">
            <a:spAutoFit/>
          </a:bodyPr>
          <a:lstStyle/>
          <a:p>
            <a:r>
              <a:rPr lang="nb-NO" sz="1200" i="1" dirty="0">
                <a:solidFill>
                  <a:schemeClr val="bg1">
                    <a:lumMod val="50000"/>
                  </a:schemeClr>
                </a:solidFill>
              </a:rPr>
              <a:t>Hvilken seksuell legning har du?</a:t>
            </a:r>
          </a:p>
        </p:txBody>
      </p:sp>
    </p:spTree>
    <p:extLst>
      <p:ext uri="{BB962C8B-B14F-4D97-AF65-F5344CB8AC3E}">
        <p14:creationId xmlns:p14="http://schemas.microsoft.com/office/powerpoint/2010/main" val="37709476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4"/>
          </p:nvPr>
        </p:nvSpPr>
        <p:spPr/>
        <p:txBody>
          <a:bodyPr/>
          <a:lstStyle/>
          <a:p>
            <a:fld id="{AFE8F94D-F3D7-4644-A710-F5E14A17E550}" type="slidenum">
              <a:rPr lang="nb-NO" smtClean="0"/>
              <a:pPr/>
              <a:t>37</a:t>
            </a:fld>
            <a:endParaRPr lang="nb-NO" dirty="0"/>
          </a:p>
        </p:txBody>
      </p:sp>
      <p:graphicFrame>
        <p:nvGraphicFramePr>
          <p:cNvPr id="3" name="Diagram 2"/>
          <p:cNvGraphicFramePr/>
          <p:nvPr>
            <p:extLst>
              <p:ext uri="{D42A27DB-BD31-4B8C-83A1-F6EECF244321}">
                <p14:modId xmlns:p14="http://schemas.microsoft.com/office/powerpoint/2010/main" val="3993048777"/>
              </p:ext>
            </p:extLst>
          </p:nvPr>
        </p:nvGraphicFramePr>
        <p:xfrm>
          <a:off x="539552" y="450926"/>
          <a:ext cx="7848872" cy="5642370"/>
        </p:xfrm>
        <a:graphic>
          <a:graphicData uri="http://schemas.openxmlformats.org/drawingml/2006/chart">
            <c:chart xmlns:c="http://schemas.openxmlformats.org/drawingml/2006/chart" xmlns:r="http://schemas.openxmlformats.org/officeDocument/2006/relationships" r:id="rId2"/>
          </a:graphicData>
        </a:graphic>
      </p:graphicFrame>
      <p:sp>
        <p:nvSpPr>
          <p:cNvPr id="4" name="TekstSylinder 3"/>
          <p:cNvSpPr txBox="1"/>
          <p:nvPr/>
        </p:nvSpPr>
        <p:spPr>
          <a:xfrm>
            <a:off x="401456" y="76562"/>
            <a:ext cx="5470600" cy="400110"/>
          </a:xfrm>
          <a:prstGeom prst="rect">
            <a:avLst/>
          </a:prstGeom>
          <a:noFill/>
        </p:spPr>
        <p:txBody>
          <a:bodyPr wrap="none" rtlCol="0">
            <a:spAutoFit/>
          </a:bodyPr>
          <a:lstStyle/>
          <a:p>
            <a:r>
              <a:rPr lang="nb-NO" sz="2000" dirty="0" smtClean="0"/>
              <a:t>Problematisk å være åpen om seksuell legning? (%)</a:t>
            </a:r>
            <a:endParaRPr lang="nb-NO" sz="2000" dirty="0"/>
          </a:p>
        </p:txBody>
      </p:sp>
      <p:sp>
        <p:nvSpPr>
          <p:cNvPr id="5" name="Rektangel 4"/>
          <p:cNvSpPr/>
          <p:nvPr/>
        </p:nvSpPr>
        <p:spPr>
          <a:xfrm>
            <a:off x="2051720" y="6093296"/>
            <a:ext cx="5166320" cy="276999"/>
          </a:xfrm>
          <a:prstGeom prst="rect">
            <a:avLst/>
          </a:prstGeom>
        </p:spPr>
        <p:txBody>
          <a:bodyPr wrap="square">
            <a:spAutoFit/>
          </a:bodyPr>
          <a:lstStyle/>
          <a:p>
            <a:r>
              <a:rPr lang="nb-NO" sz="1200" i="1" dirty="0">
                <a:solidFill>
                  <a:schemeClr val="bg1">
                    <a:lumMod val="50000"/>
                  </a:schemeClr>
                </a:solidFill>
              </a:rPr>
              <a:t>Har du opplevd det problematisk å være åpen om din seksuelle legning?</a:t>
            </a:r>
          </a:p>
        </p:txBody>
      </p:sp>
    </p:spTree>
    <p:extLst>
      <p:ext uri="{BB962C8B-B14F-4D97-AF65-F5344CB8AC3E}">
        <p14:creationId xmlns:p14="http://schemas.microsoft.com/office/powerpoint/2010/main" val="15546800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4"/>
          </p:nvPr>
        </p:nvSpPr>
        <p:spPr/>
        <p:txBody>
          <a:bodyPr/>
          <a:lstStyle/>
          <a:p>
            <a:fld id="{AFE8F94D-F3D7-4644-A710-F5E14A17E550}" type="slidenum">
              <a:rPr lang="nb-NO" smtClean="0"/>
              <a:pPr/>
              <a:t>38</a:t>
            </a:fld>
            <a:endParaRPr lang="nb-NO" dirty="0"/>
          </a:p>
        </p:txBody>
      </p:sp>
      <p:graphicFrame>
        <p:nvGraphicFramePr>
          <p:cNvPr id="3" name="Diagram 2"/>
          <p:cNvGraphicFramePr/>
          <p:nvPr>
            <p:extLst>
              <p:ext uri="{D42A27DB-BD31-4B8C-83A1-F6EECF244321}">
                <p14:modId xmlns:p14="http://schemas.microsoft.com/office/powerpoint/2010/main" val="1927826395"/>
              </p:ext>
            </p:extLst>
          </p:nvPr>
        </p:nvGraphicFramePr>
        <p:xfrm>
          <a:off x="539552" y="450926"/>
          <a:ext cx="3960440" cy="564237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Diagram 3"/>
          <p:cNvGraphicFramePr/>
          <p:nvPr>
            <p:extLst>
              <p:ext uri="{D42A27DB-BD31-4B8C-83A1-F6EECF244321}">
                <p14:modId xmlns:p14="http://schemas.microsoft.com/office/powerpoint/2010/main" val="3611287509"/>
              </p:ext>
            </p:extLst>
          </p:nvPr>
        </p:nvGraphicFramePr>
        <p:xfrm>
          <a:off x="4644008" y="476672"/>
          <a:ext cx="3960440" cy="5642370"/>
        </p:xfrm>
        <a:graphic>
          <a:graphicData uri="http://schemas.openxmlformats.org/drawingml/2006/chart">
            <c:chart xmlns:c="http://schemas.openxmlformats.org/drawingml/2006/chart" xmlns:r="http://schemas.openxmlformats.org/officeDocument/2006/relationships" r:id="rId3"/>
          </a:graphicData>
        </a:graphic>
      </p:graphicFrame>
      <p:sp>
        <p:nvSpPr>
          <p:cNvPr id="5" name="TekstSylinder 4"/>
          <p:cNvSpPr txBox="1"/>
          <p:nvPr/>
        </p:nvSpPr>
        <p:spPr>
          <a:xfrm>
            <a:off x="401456" y="76562"/>
            <a:ext cx="1083758" cy="400110"/>
          </a:xfrm>
          <a:prstGeom prst="rect">
            <a:avLst/>
          </a:prstGeom>
          <a:noFill/>
        </p:spPr>
        <p:txBody>
          <a:bodyPr wrap="none" rtlCol="0">
            <a:spAutoFit/>
          </a:bodyPr>
          <a:lstStyle/>
          <a:p>
            <a:r>
              <a:rPr lang="nb-NO" sz="2000" dirty="0" smtClean="0"/>
              <a:t>Røyk (%)</a:t>
            </a:r>
            <a:endParaRPr lang="nb-NO" sz="2000" dirty="0"/>
          </a:p>
        </p:txBody>
      </p:sp>
      <p:sp>
        <p:nvSpPr>
          <p:cNvPr id="6" name="TekstSylinder 5"/>
          <p:cNvSpPr txBox="1"/>
          <p:nvPr/>
        </p:nvSpPr>
        <p:spPr>
          <a:xfrm>
            <a:off x="5652120" y="76562"/>
            <a:ext cx="1071127" cy="400110"/>
          </a:xfrm>
          <a:prstGeom prst="rect">
            <a:avLst/>
          </a:prstGeom>
          <a:noFill/>
        </p:spPr>
        <p:txBody>
          <a:bodyPr wrap="none" rtlCol="0">
            <a:spAutoFit/>
          </a:bodyPr>
          <a:lstStyle/>
          <a:p>
            <a:r>
              <a:rPr lang="nb-NO" sz="2000" dirty="0" smtClean="0"/>
              <a:t>Snus (%)</a:t>
            </a:r>
            <a:endParaRPr lang="nb-NO" sz="2000" dirty="0"/>
          </a:p>
        </p:txBody>
      </p:sp>
      <p:sp>
        <p:nvSpPr>
          <p:cNvPr id="7" name="Rektangel 6"/>
          <p:cNvSpPr/>
          <p:nvPr/>
        </p:nvSpPr>
        <p:spPr>
          <a:xfrm>
            <a:off x="2267744" y="6165304"/>
            <a:ext cx="869597" cy="276999"/>
          </a:xfrm>
          <a:prstGeom prst="rect">
            <a:avLst/>
          </a:prstGeom>
        </p:spPr>
        <p:txBody>
          <a:bodyPr wrap="none">
            <a:spAutoFit/>
          </a:bodyPr>
          <a:lstStyle/>
          <a:p>
            <a:r>
              <a:rPr lang="nb-NO" sz="1200" i="1" dirty="0">
                <a:solidFill>
                  <a:schemeClr val="bg1">
                    <a:lumMod val="50000"/>
                  </a:schemeClr>
                </a:solidFill>
              </a:rPr>
              <a:t>Røyker du?</a:t>
            </a:r>
          </a:p>
        </p:txBody>
      </p:sp>
      <p:sp>
        <p:nvSpPr>
          <p:cNvPr id="8" name="Rektangel 7"/>
          <p:cNvSpPr/>
          <p:nvPr/>
        </p:nvSpPr>
        <p:spPr>
          <a:xfrm>
            <a:off x="5868144" y="6093296"/>
            <a:ext cx="2374561" cy="276999"/>
          </a:xfrm>
          <a:prstGeom prst="rect">
            <a:avLst/>
          </a:prstGeom>
        </p:spPr>
        <p:txBody>
          <a:bodyPr wrap="none">
            <a:spAutoFit/>
          </a:bodyPr>
          <a:lstStyle/>
          <a:p>
            <a:r>
              <a:rPr lang="nb-NO" sz="1200" i="1" dirty="0">
                <a:solidFill>
                  <a:schemeClr val="bg1">
                    <a:lumMod val="50000"/>
                  </a:schemeClr>
                </a:solidFill>
              </a:rPr>
              <a:t>Bruker du snus/skrå eller liknende?</a:t>
            </a:r>
          </a:p>
        </p:txBody>
      </p:sp>
    </p:spTree>
    <p:extLst>
      <p:ext uri="{BB962C8B-B14F-4D97-AF65-F5344CB8AC3E}">
        <p14:creationId xmlns:p14="http://schemas.microsoft.com/office/powerpoint/2010/main" val="32788621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p:cNvSpPr txBox="1"/>
          <p:nvPr/>
        </p:nvSpPr>
        <p:spPr>
          <a:xfrm>
            <a:off x="401456" y="76562"/>
            <a:ext cx="1362232" cy="400110"/>
          </a:xfrm>
          <a:prstGeom prst="rect">
            <a:avLst/>
          </a:prstGeom>
          <a:noFill/>
        </p:spPr>
        <p:txBody>
          <a:bodyPr wrap="none" rtlCol="0">
            <a:spAutoFit/>
          </a:bodyPr>
          <a:lstStyle/>
          <a:p>
            <a:r>
              <a:rPr lang="nb-NO" sz="2000" dirty="0" smtClean="0"/>
              <a:t>Alkohol (%)</a:t>
            </a:r>
            <a:endParaRPr lang="nb-NO" sz="2000" dirty="0"/>
          </a:p>
        </p:txBody>
      </p:sp>
      <p:sp>
        <p:nvSpPr>
          <p:cNvPr id="4" name="Plassholder for lysbildenummer 3"/>
          <p:cNvSpPr>
            <a:spLocks noGrp="1"/>
          </p:cNvSpPr>
          <p:nvPr>
            <p:ph type="sldNum" sz="quarter" idx="4"/>
          </p:nvPr>
        </p:nvSpPr>
        <p:spPr/>
        <p:txBody>
          <a:bodyPr/>
          <a:lstStyle/>
          <a:p>
            <a:fld id="{AFE8F94D-F3D7-4644-A710-F5E14A17E550}" type="slidenum">
              <a:rPr lang="nb-NO" smtClean="0"/>
              <a:pPr/>
              <a:t>39</a:t>
            </a:fld>
            <a:endParaRPr lang="nb-NO" dirty="0"/>
          </a:p>
        </p:txBody>
      </p:sp>
      <p:graphicFrame>
        <p:nvGraphicFramePr>
          <p:cNvPr id="6" name="Diagram 5"/>
          <p:cNvGraphicFramePr/>
          <p:nvPr>
            <p:extLst>
              <p:ext uri="{D42A27DB-BD31-4B8C-83A1-F6EECF244321}">
                <p14:modId xmlns:p14="http://schemas.microsoft.com/office/powerpoint/2010/main" val="188125127"/>
              </p:ext>
            </p:extLst>
          </p:nvPr>
        </p:nvGraphicFramePr>
        <p:xfrm>
          <a:off x="539552" y="620688"/>
          <a:ext cx="8064896" cy="5040560"/>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Sylinder 6"/>
          <p:cNvSpPr txBox="1"/>
          <p:nvPr/>
        </p:nvSpPr>
        <p:spPr>
          <a:xfrm>
            <a:off x="1619672" y="404664"/>
            <a:ext cx="1187633" cy="338554"/>
          </a:xfrm>
          <a:prstGeom prst="rect">
            <a:avLst/>
          </a:prstGeom>
          <a:noFill/>
        </p:spPr>
        <p:txBody>
          <a:bodyPr wrap="none" rtlCol="0">
            <a:spAutoFit/>
          </a:bodyPr>
          <a:lstStyle/>
          <a:p>
            <a:r>
              <a:rPr lang="nb-NO" sz="1600" u="sng" dirty="0" smtClean="0"/>
              <a:t>Alkoholbruk</a:t>
            </a:r>
            <a:endParaRPr lang="nb-NO" sz="1600" u="sng" dirty="0"/>
          </a:p>
        </p:txBody>
      </p:sp>
      <p:sp>
        <p:nvSpPr>
          <p:cNvPr id="9" name="Rectangle 3"/>
          <p:cNvSpPr txBox="1">
            <a:spLocks noChangeArrowheads="1"/>
          </p:cNvSpPr>
          <p:nvPr/>
        </p:nvSpPr>
        <p:spPr>
          <a:xfrm>
            <a:off x="1331640" y="5921896"/>
            <a:ext cx="4896544" cy="675456"/>
          </a:xfrm>
          <a:prstGeom prst="rect">
            <a:avLst/>
          </a:prstGeom>
        </p:spPr>
        <p:txBody>
          <a:bodyPr vert="horz" lIns="91440" tIns="45720" rIns="91440" bIns="45720" rtlCol="0">
            <a:noAutofit/>
          </a:bodyPr>
          <a:lstStyle/>
          <a:p>
            <a:pPr marL="174625" lvl="0" indent="-87313">
              <a:lnSpc>
                <a:spcPct val="130000"/>
              </a:lnSpc>
              <a:spcBef>
                <a:spcPct val="0"/>
              </a:spcBef>
              <a:spcAft>
                <a:spcPts val="600"/>
              </a:spcAft>
              <a:buFont typeface="Arial" pitchFamily="34" charset="0"/>
              <a:buChar char="•"/>
              <a:defRPr/>
            </a:pPr>
            <a:r>
              <a:rPr lang="nb-NO" sz="1100" dirty="0" smtClean="0">
                <a:solidFill>
                  <a:schemeClr val="tx1">
                    <a:tint val="75000"/>
                  </a:schemeClr>
                </a:solidFill>
              </a:rPr>
              <a:t>Antall alkoholenheter på en typisk </a:t>
            </a:r>
            <a:r>
              <a:rPr lang="nb-NO" sz="1100" dirty="0" err="1" smtClean="0">
                <a:solidFill>
                  <a:schemeClr val="tx1">
                    <a:tint val="75000"/>
                  </a:schemeClr>
                </a:solidFill>
              </a:rPr>
              <a:t>drikkedag</a:t>
            </a:r>
            <a:r>
              <a:rPr lang="nb-NO" sz="1100" dirty="0" smtClean="0">
                <a:solidFill>
                  <a:schemeClr val="tx1">
                    <a:tint val="75000"/>
                  </a:schemeClr>
                </a:solidFill>
              </a:rPr>
              <a:t> blant de 92% som drikker alkohol: 5 eller flere: 58%, 7 eller flere 25% (38% blant menn, 16% blant kvinner.</a:t>
            </a:r>
            <a:endParaRPr kumimoji="0" lang="nb-NO" sz="11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2" name="Rektangel 1"/>
          <p:cNvSpPr/>
          <p:nvPr/>
        </p:nvSpPr>
        <p:spPr>
          <a:xfrm>
            <a:off x="3647147" y="5682138"/>
            <a:ext cx="1997278" cy="276999"/>
          </a:xfrm>
          <a:prstGeom prst="rect">
            <a:avLst/>
          </a:prstGeom>
        </p:spPr>
        <p:txBody>
          <a:bodyPr wrap="none">
            <a:spAutoFit/>
          </a:bodyPr>
          <a:lstStyle/>
          <a:p>
            <a:r>
              <a:rPr lang="nb-NO" sz="1200" i="1" dirty="0">
                <a:solidFill>
                  <a:schemeClr val="bg1">
                    <a:lumMod val="50000"/>
                  </a:schemeClr>
                </a:solidFill>
              </a:rPr>
              <a:t>Hvor ofte drikker du alkohol?</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4"/>
          </p:nvPr>
        </p:nvSpPr>
        <p:spPr/>
        <p:txBody>
          <a:bodyPr/>
          <a:lstStyle/>
          <a:p>
            <a:fld id="{AFE8F94D-F3D7-4644-A710-F5E14A17E550}" type="slidenum">
              <a:rPr lang="nb-NO" smtClean="0"/>
              <a:pPr/>
              <a:t>4</a:t>
            </a:fld>
            <a:endParaRPr lang="nb-NO"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620688"/>
            <a:ext cx="4665585" cy="531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txBox="1">
            <a:spLocks noChangeArrowheads="1"/>
          </p:cNvSpPr>
          <p:nvPr/>
        </p:nvSpPr>
        <p:spPr>
          <a:xfrm>
            <a:off x="5436096" y="620688"/>
            <a:ext cx="3656728" cy="3059827"/>
          </a:xfrm>
          <a:prstGeom prst="rect">
            <a:avLst/>
          </a:prstGeom>
        </p:spPr>
        <p:txBody>
          <a:bodyPr vert="horz" lIns="91440" tIns="45720" rIns="91440" bIns="45720" rtlCol="0">
            <a:noAutofit/>
          </a:bodyPr>
          <a:lstStyle/>
          <a:p>
            <a:pPr marL="174625" lvl="0" indent="-87313">
              <a:lnSpc>
                <a:spcPct val="130000"/>
              </a:lnSpc>
              <a:spcBef>
                <a:spcPct val="0"/>
              </a:spcBef>
              <a:spcAft>
                <a:spcPts val="600"/>
              </a:spcAft>
              <a:buFont typeface="Arial" pitchFamily="34" charset="0"/>
              <a:buChar char="•"/>
            </a:pPr>
            <a:r>
              <a:rPr lang="nb-NO" sz="1400" dirty="0" smtClean="0">
                <a:solidFill>
                  <a:schemeClr val="tx1">
                    <a:tint val="75000"/>
                  </a:schemeClr>
                </a:solidFill>
              </a:rPr>
              <a:t>For </a:t>
            </a:r>
            <a:r>
              <a:rPr lang="nb-NO" sz="1400" dirty="0" err="1" smtClean="0">
                <a:solidFill>
                  <a:schemeClr val="tx1">
                    <a:tint val="75000"/>
                  </a:schemeClr>
                </a:solidFill>
              </a:rPr>
              <a:t>SiO</a:t>
            </a:r>
            <a:r>
              <a:rPr lang="nb-NO" sz="1400" dirty="0" smtClean="0">
                <a:solidFill>
                  <a:schemeClr val="tx1">
                    <a:tint val="75000"/>
                  </a:schemeClr>
                </a:solidFill>
              </a:rPr>
              <a:t> er UiO og </a:t>
            </a:r>
            <a:r>
              <a:rPr lang="nb-NO" sz="1400" dirty="0" err="1" smtClean="0">
                <a:solidFill>
                  <a:schemeClr val="tx1">
                    <a:tint val="75000"/>
                  </a:schemeClr>
                </a:solidFill>
              </a:rPr>
              <a:t>HiOA</a:t>
            </a:r>
            <a:r>
              <a:rPr lang="nb-NO" sz="1400" dirty="0" smtClean="0">
                <a:solidFill>
                  <a:schemeClr val="tx1">
                    <a:tint val="75000"/>
                  </a:schemeClr>
                </a:solidFill>
              </a:rPr>
              <a:t> presentert for seg, mens de andre er slått sammen i ‘Rest </a:t>
            </a:r>
            <a:r>
              <a:rPr lang="nb-NO" sz="1400" dirty="0" err="1" smtClean="0">
                <a:solidFill>
                  <a:schemeClr val="tx1">
                    <a:tint val="75000"/>
                  </a:schemeClr>
                </a:solidFill>
              </a:rPr>
              <a:t>SiO</a:t>
            </a:r>
            <a:r>
              <a:rPr lang="nb-NO" sz="1400" dirty="0" smtClean="0">
                <a:solidFill>
                  <a:schemeClr val="tx1">
                    <a:tint val="75000"/>
                  </a:schemeClr>
                </a:solidFill>
              </a:rPr>
              <a:t>’.</a:t>
            </a:r>
          </a:p>
          <a:p>
            <a:pPr marL="174625" indent="-87313">
              <a:lnSpc>
                <a:spcPct val="130000"/>
              </a:lnSpc>
              <a:spcBef>
                <a:spcPct val="0"/>
              </a:spcBef>
              <a:spcAft>
                <a:spcPts val="600"/>
              </a:spcAft>
              <a:buFont typeface="Arial" pitchFamily="34" charset="0"/>
              <a:buChar char="•"/>
            </a:pPr>
            <a:r>
              <a:rPr lang="nb-NO" sz="1400" dirty="0" smtClean="0">
                <a:solidFill>
                  <a:schemeClr val="tx1">
                    <a:tint val="75000"/>
                  </a:schemeClr>
                </a:solidFill>
              </a:rPr>
              <a:t>Tilsvarende er andre læresteder tilknyttet </a:t>
            </a:r>
            <a:r>
              <a:rPr lang="nb-NO" sz="1400" dirty="0" err="1" smtClean="0">
                <a:solidFill>
                  <a:schemeClr val="tx1">
                    <a:tint val="75000"/>
                  </a:schemeClr>
                </a:solidFill>
              </a:rPr>
              <a:t>SiB</a:t>
            </a:r>
            <a:r>
              <a:rPr lang="nb-NO" sz="1400" dirty="0" smtClean="0">
                <a:solidFill>
                  <a:schemeClr val="tx1">
                    <a:tint val="75000"/>
                  </a:schemeClr>
                </a:solidFill>
              </a:rPr>
              <a:t> enn UiB og </a:t>
            </a:r>
            <a:r>
              <a:rPr lang="nb-NO" sz="1400" dirty="0" err="1" smtClean="0">
                <a:solidFill>
                  <a:schemeClr val="tx1">
                    <a:tint val="75000"/>
                  </a:schemeClr>
                </a:solidFill>
              </a:rPr>
              <a:t>HiB</a:t>
            </a:r>
            <a:r>
              <a:rPr lang="nb-NO" sz="1400" dirty="0" smtClean="0">
                <a:solidFill>
                  <a:schemeClr val="tx1">
                    <a:tint val="75000"/>
                  </a:schemeClr>
                </a:solidFill>
              </a:rPr>
              <a:t> slått sammen i ‘Rest </a:t>
            </a:r>
            <a:r>
              <a:rPr lang="nb-NO" sz="1400" dirty="0" err="1" smtClean="0">
                <a:solidFill>
                  <a:schemeClr val="tx1">
                    <a:tint val="75000"/>
                  </a:schemeClr>
                </a:solidFill>
              </a:rPr>
              <a:t>SiB</a:t>
            </a:r>
            <a:r>
              <a:rPr lang="nb-NO" sz="1400" dirty="0" smtClean="0">
                <a:solidFill>
                  <a:schemeClr val="tx1">
                    <a:tint val="75000"/>
                  </a:schemeClr>
                </a:solidFill>
              </a:rPr>
              <a:t>’.</a:t>
            </a:r>
          </a:p>
          <a:p>
            <a:pPr marL="174625" indent="-87313">
              <a:lnSpc>
                <a:spcPct val="130000"/>
              </a:lnSpc>
              <a:spcBef>
                <a:spcPct val="0"/>
              </a:spcBef>
              <a:spcAft>
                <a:spcPts val="600"/>
              </a:spcAft>
              <a:buFont typeface="Arial" pitchFamily="34" charset="0"/>
              <a:buChar char="•"/>
            </a:pPr>
            <a:r>
              <a:rPr lang="nb-NO" sz="1400" dirty="0" smtClean="0">
                <a:solidFill>
                  <a:schemeClr val="tx1">
                    <a:tint val="75000"/>
                  </a:schemeClr>
                </a:solidFill>
              </a:rPr>
              <a:t>DMMH og BI er slått sammen i ‘Rest </a:t>
            </a:r>
            <a:r>
              <a:rPr lang="nb-NO" sz="1400" dirty="0" err="1" smtClean="0">
                <a:solidFill>
                  <a:schemeClr val="tx1">
                    <a:tint val="75000"/>
                  </a:schemeClr>
                </a:solidFill>
              </a:rPr>
              <a:t>SiT</a:t>
            </a:r>
            <a:r>
              <a:rPr lang="nb-NO" sz="1400" dirty="0" smtClean="0">
                <a:solidFill>
                  <a:schemeClr val="tx1">
                    <a:tint val="75000"/>
                  </a:schemeClr>
                </a:solidFill>
              </a:rPr>
              <a:t>’. </a:t>
            </a:r>
            <a:endParaRPr lang="nb-NO" sz="1400" dirty="0">
              <a:solidFill>
                <a:schemeClr val="tx1">
                  <a:tint val="75000"/>
                </a:schemeClr>
              </a:solidFill>
            </a:endParaRPr>
          </a:p>
          <a:p>
            <a:pPr marL="174625" lvl="0" indent="-87313">
              <a:lnSpc>
                <a:spcPct val="130000"/>
              </a:lnSpc>
              <a:spcBef>
                <a:spcPct val="0"/>
              </a:spcBef>
              <a:spcAft>
                <a:spcPts val="600"/>
              </a:spcAft>
              <a:buFont typeface="Arial" pitchFamily="34" charset="0"/>
              <a:buChar char="•"/>
            </a:pPr>
            <a:endParaRPr lang="nb-NO" sz="1400" dirty="0" smtClean="0">
              <a:solidFill>
                <a:schemeClr val="tx1">
                  <a:tint val="75000"/>
                </a:schemeClr>
              </a:solidFill>
            </a:endParaRPr>
          </a:p>
          <a:p>
            <a:pPr marL="174625" lvl="0" indent="-87313">
              <a:lnSpc>
                <a:spcPct val="130000"/>
              </a:lnSpc>
              <a:spcBef>
                <a:spcPct val="0"/>
              </a:spcBef>
              <a:spcAft>
                <a:spcPts val="600"/>
              </a:spcAft>
              <a:buFont typeface="Arial" pitchFamily="34" charset="0"/>
              <a:buChar char="•"/>
            </a:pPr>
            <a:endParaRPr lang="nb-NO" sz="1400" dirty="0">
              <a:solidFill>
                <a:schemeClr val="tx1">
                  <a:tint val="75000"/>
                </a:schemeClr>
              </a:solidFill>
            </a:endParaRPr>
          </a:p>
          <a:p>
            <a:pPr marL="174625" lvl="0" indent="-87313">
              <a:lnSpc>
                <a:spcPct val="130000"/>
              </a:lnSpc>
              <a:spcBef>
                <a:spcPct val="0"/>
              </a:spcBef>
              <a:spcAft>
                <a:spcPts val="600"/>
              </a:spcAft>
              <a:buFont typeface="Arial" pitchFamily="34" charset="0"/>
              <a:buChar char="•"/>
            </a:pPr>
            <a:endParaRPr lang="nb-NO" sz="1400" dirty="0" smtClean="0">
              <a:solidFill>
                <a:schemeClr val="tx1">
                  <a:tint val="75000"/>
                </a:schemeClr>
              </a:solidFill>
            </a:endParaRPr>
          </a:p>
          <a:p>
            <a:pPr marL="174625" lvl="0" indent="-87313">
              <a:lnSpc>
                <a:spcPct val="130000"/>
              </a:lnSpc>
              <a:spcBef>
                <a:spcPct val="0"/>
              </a:spcBef>
              <a:spcAft>
                <a:spcPts val="600"/>
              </a:spcAft>
            </a:pPr>
            <a:endParaRPr lang="nb-NO" sz="1400" dirty="0" smtClean="0">
              <a:solidFill>
                <a:schemeClr val="tx1">
                  <a:tint val="75000"/>
                </a:schemeClr>
              </a:solidFill>
            </a:endParaRPr>
          </a:p>
          <a:p>
            <a:pPr marL="174625" lvl="0" indent="-87313">
              <a:lnSpc>
                <a:spcPct val="130000"/>
              </a:lnSpc>
              <a:spcBef>
                <a:spcPct val="0"/>
              </a:spcBef>
              <a:spcAft>
                <a:spcPts val="600"/>
              </a:spcAft>
            </a:pPr>
            <a:endParaRPr lang="nb-NO" sz="1400" dirty="0" smtClean="0">
              <a:solidFill>
                <a:schemeClr val="tx1">
                  <a:tint val="75000"/>
                </a:schemeClr>
              </a:solidFill>
            </a:endParaRPr>
          </a:p>
          <a:p>
            <a:pPr marL="174625" lvl="0" indent="-87313">
              <a:lnSpc>
                <a:spcPct val="130000"/>
              </a:lnSpc>
              <a:spcBef>
                <a:spcPct val="0"/>
              </a:spcBef>
              <a:spcAft>
                <a:spcPts val="600"/>
              </a:spcAft>
            </a:pPr>
            <a:endParaRPr lang="nb-NO" sz="1400" dirty="0">
              <a:solidFill>
                <a:schemeClr val="tx1">
                  <a:tint val="75000"/>
                </a:schemeClr>
              </a:solidFill>
            </a:endParaRPr>
          </a:p>
        </p:txBody>
      </p:sp>
    </p:spTree>
    <p:extLst>
      <p:ext uri="{BB962C8B-B14F-4D97-AF65-F5344CB8AC3E}">
        <p14:creationId xmlns:p14="http://schemas.microsoft.com/office/powerpoint/2010/main" val="28924067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506516507"/>
              </p:ext>
            </p:extLst>
          </p:nvPr>
        </p:nvGraphicFramePr>
        <p:xfrm>
          <a:off x="539552" y="476672"/>
          <a:ext cx="7848872" cy="5184576"/>
        </p:xfrm>
        <a:graphic>
          <a:graphicData uri="http://schemas.openxmlformats.org/drawingml/2006/chart">
            <c:chart xmlns:c="http://schemas.openxmlformats.org/drawingml/2006/chart" xmlns:r="http://schemas.openxmlformats.org/officeDocument/2006/relationships" r:id="rId2"/>
          </a:graphicData>
        </a:graphic>
      </p:graphicFrame>
      <p:sp>
        <p:nvSpPr>
          <p:cNvPr id="3" name="TekstSylinder 2"/>
          <p:cNvSpPr txBox="1"/>
          <p:nvPr/>
        </p:nvSpPr>
        <p:spPr>
          <a:xfrm>
            <a:off x="401456" y="76562"/>
            <a:ext cx="2625270" cy="400110"/>
          </a:xfrm>
          <a:prstGeom prst="rect">
            <a:avLst/>
          </a:prstGeom>
          <a:noFill/>
        </p:spPr>
        <p:txBody>
          <a:bodyPr wrap="none" rtlCol="0">
            <a:spAutoFit/>
          </a:bodyPr>
          <a:lstStyle/>
          <a:p>
            <a:r>
              <a:rPr lang="nb-NO" sz="2000" dirty="0" smtClean="0"/>
              <a:t>Risikoatferd alkohol (%)</a:t>
            </a:r>
            <a:endParaRPr lang="nb-NO" sz="2000" dirty="0"/>
          </a:p>
        </p:txBody>
      </p:sp>
      <p:sp>
        <p:nvSpPr>
          <p:cNvPr id="4" name="Plassholder for lysbildenummer 3"/>
          <p:cNvSpPr>
            <a:spLocks noGrp="1"/>
          </p:cNvSpPr>
          <p:nvPr>
            <p:ph type="sldNum" sz="quarter" idx="4"/>
          </p:nvPr>
        </p:nvSpPr>
        <p:spPr/>
        <p:txBody>
          <a:bodyPr/>
          <a:lstStyle/>
          <a:p>
            <a:fld id="{AFE8F94D-F3D7-4644-A710-F5E14A17E550}" type="slidenum">
              <a:rPr lang="nb-NO" smtClean="0"/>
              <a:pPr/>
              <a:t>40</a:t>
            </a:fld>
            <a:endParaRPr lang="nb-NO" dirty="0"/>
          </a:p>
        </p:txBody>
      </p:sp>
      <p:sp>
        <p:nvSpPr>
          <p:cNvPr id="5" name="Rectangle 3"/>
          <p:cNvSpPr txBox="1">
            <a:spLocks noChangeArrowheads="1"/>
          </p:cNvSpPr>
          <p:nvPr/>
        </p:nvSpPr>
        <p:spPr>
          <a:xfrm>
            <a:off x="755576" y="5661248"/>
            <a:ext cx="8136904" cy="648072"/>
          </a:xfrm>
          <a:prstGeom prst="rect">
            <a:avLst/>
          </a:prstGeom>
        </p:spPr>
        <p:txBody>
          <a:bodyPr vert="horz" lIns="91440" tIns="45720" rIns="91440" bIns="45720" rtlCol="0">
            <a:noAutofit/>
          </a:bodyPr>
          <a:lstStyle/>
          <a:p>
            <a:pPr marL="174625" lvl="0" indent="-87313">
              <a:spcBef>
                <a:spcPct val="0"/>
              </a:spcBef>
              <a:buFont typeface="Arial" pitchFamily="34" charset="0"/>
              <a:buChar char="•"/>
              <a:defRPr/>
            </a:pPr>
            <a:r>
              <a:rPr lang="nb-NO" sz="1050" dirty="0">
                <a:solidFill>
                  <a:schemeClr val="tx1">
                    <a:tint val="75000"/>
                  </a:schemeClr>
                </a:solidFill>
              </a:rPr>
              <a:t>AUDIT (</a:t>
            </a:r>
            <a:r>
              <a:rPr lang="nb-NO" sz="1050" dirty="0" err="1">
                <a:solidFill>
                  <a:schemeClr val="tx1">
                    <a:tint val="75000"/>
                  </a:schemeClr>
                </a:solidFill>
              </a:rPr>
              <a:t>Alcohol</a:t>
            </a:r>
            <a:r>
              <a:rPr lang="nb-NO" sz="1050" dirty="0">
                <a:solidFill>
                  <a:schemeClr val="tx1">
                    <a:tint val="75000"/>
                  </a:schemeClr>
                </a:solidFill>
              </a:rPr>
              <a:t> </a:t>
            </a:r>
            <a:r>
              <a:rPr lang="nb-NO" sz="1050" dirty="0" err="1">
                <a:solidFill>
                  <a:schemeClr val="tx1">
                    <a:tint val="75000"/>
                  </a:schemeClr>
                </a:solidFill>
              </a:rPr>
              <a:t>Use</a:t>
            </a:r>
            <a:r>
              <a:rPr lang="nb-NO" sz="1050" dirty="0">
                <a:solidFill>
                  <a:schemeClr val="tx1">
                    <a:tint val="75000"/>
                  </a:schemeClr>
                </a:solidFill>
              </a:rPr>
              <a:t> </a:t>
            </a:r>
            <a:r>
              <a:rPr lang="nb-NO" sz="1050" dirty="0" err="1">
                <a:solidFill>
                  <a:schemeClr val="tx1">
                    <a:tint val="75000"/>
                  </a:schemeClr>
                </a:solidFill>
              </a:rPr>
              <a:t>Disorder</a:t>
            </a:r>
            <a:r>
              <a:rPr lang="nb-NO" sz="1050" dirty="0">
                <a:solidFill>
                  <a:schemeClr val="tx1">
                    <a:tint val="75000"/>
                  </a:schemeClr>
                </a:solidFill>
              </a:rPr>
              <a:t> </a:t>
            </a:r>
            <a:r>
              <a:rPr lang="nb-NO" sz="1050" dirty="0" err="1">
                <a:solidFill>
                  <a:schemeClr val="tx1">
                    <a:tint val="75000"/>
                  </a:schemeClr>
                </a:solidFill>
              </a:rPr>
              <a:t>Identification</a:t>
            </a:r>
            <a:r>
              <a:rPr lang="nb-NO" sz="1050" dirty="0">
                <a:solidFill>
                  <a:schemeClr val="tx1">
                    <a:tint val="75000"/>
                  </a:schemeClr>
                </a:solidFill>
              </a:rPr>
              <a:t> Test</a:t>
            </a:r>
            <a:r>
              <a:rPr lang="nb-NO" sz="1050" dirty="0" smtClean="0">
                <a:solidFill>
                  <a:schemeClr val="tx1">
                    <a:tint val="75000"/>
                  </a:schemeClr>
                </a:solidFill>
              </a:rPr>
              <a:t>). Se Q55 – Q59 i spørreskjemaet. I </a:t>
            </a:r>
            <a:r>
              <a:rPr lang="nb-NO" sz="1050" dirty="0" err="1">
                <a:solidFill>
                  <a:schemeClr val="tx1">
                    <a:tint val="75000"/>
                  </a:schemeClr>
                </a:solidFill>
              </a:rPr>
              <a:t>SHoT</a:t>
            </a:r>
            <a:r>
              <a:rPr lang="nb-NO" sz="1050" dirty="0">
                <a:solidFill>
                  <a:schemeClr val="tx1">
                    <a:tint val="75000"/>
                  </a:schemeClr>
                </a:solidFill>
              </a:rPr>
              <a:t> 2014 har vi </a:t>
            </a:r>
            <a:r>
              <a:rPr lang="nb-NO" sz="1050" dirty="0" smtClean="0">
                <a:solidFill>
                  <a:schemeClr val="tx1">
                    <a:tint val="75000"/>
                  </a:schemeClr>
                </a:solidFill>
              </a:rPr>
              <a:t>brukt </a:t>
            </a:r>
            <a:r>
              <a:rPr lang="nb-NO" sz="1050" dirty="0">
                <a:solidFill>
                  <a:schemeClr val="tx1">
                    <a:tint val="75000"/>
                  </a:schemeClr>
                </a:solidFill>
              </a:rPr>
              <a:t>samme </a:t>
            </a:r>
            <a:r>
              <a:rPr lang="nb-NO" sz="1050" dirty="0" smtClean="0">
                <a:solidFill>
                  <a:schemeClr val="tx1">
                    <a:tint val="75000"/>
                  </a:schemeClr>
                </a:solidFill>
              </a:rPr>
              <a:t>grenseverdier </a:t>
            </a:r>
            <a:r>
              <a:rPr lang="nb-NO" sz="1050" dirty="0">
                <a:solidFill>
                  <a:schemeClr val="tx1">
                    <a:tint val="75000"/>
                  </a:schemeClr>
                </a:solidFill>
              </a:rPr>
              <a:t>for menn og kvinner, med kuttpunkt for risiko på 8,0 og skadelig på </a:t>
            </a:r>
            <a:r>
              <a:rPr lang="nb-NO" sz="1050" dirty="0" smtClean="0">
                <a:solidFill>
                  <a:schemeClr val="tx1">
                    <a:tint val="75000"/>
                  </a:schemeClr>
                </a:solidFill>
              </a:rPr>
              <a:t>16,0 </a:t>
            </a:r>
            <a:r>
              <a:rPr lang="nb-NO" sz="1050" dirty="0">
                <a:solidFill>
                  <a:schemeClr val="tx1">
                    <a:tint val="75000"/>
                  </a:schemeClr>
                </a:solidFill>
              </a:rPr>
              <a:t>(Rosta og Aasland, 2012</a:t>
            </a:r>
            <a:r>
              <a:rPr lang="nb-NO" sz="1050" dirty="0" smtClean="0">
                <a:solidFill>
                  <a:schemeClr val="tx1">
                    <a:tint val="75000"/>
                  </a:schemeClr>
                </a:solidFill>
              </a:rPr>
              <a:t>). </a:t>
            </a:r>
            <a:r>
              <a:rPr lang="nb-NO" sz="1050" dirty="0">
                <a:solidFill>
                  <a:schemeClr val="tx1">
                    <a:tint val="75000"/>
                  </a:schemeClr>
                </a:solidFill>
              </a:rPr>
              <a:t>Dette er gjort etter samråd med professor dr. med. Olaf </a:t>
            </a:r>
            <a:r>
              <a:rPr lang="nb-NO" sz="1050" dirty="0" smtClean="0">
                <a:solidFill>
                  <a:schemeClr val="tx1">
                    <a:tint val="75000"/>
                  </a:schemeClr>
                </a:solidFill>
              </a:rPr>
              <a:t>Aasland.  </a:t>
            </a:r>
            <a:endParaRPr lang="nb-NO" sz="1050" dirty="0">
              <a:solidFill>
                <a:schemeClr val="tx1">
                  <a:tint val="75000"/>
                </a:schemeClr>
              </a:solidFill>
            </a:endParaRPr>
          </a:p>
          <a:p>
            <a:pPr marL="174625" lvl="0" indent="-87313">
              <a:spcBef>
                <a:spcPct val="0"/>
              </a:spcBef>
              <a:buFont typeface="Arial" pitchFamily="34" charset="0"/>
              <a:buChar char="•"/>
              <a:defRPr/>
            </a:pPr>
            <a:r>
              <a:rPr lang="nb-NO" sz="1050" dirty="0">
                <a:solidFill>
                  <a:schemeClr val="tx1">
                    <a:tint val="75000"/>
                  </a:schemeClr>
                </a:solidFill>
              </a:rPr>
              <a:t>Som gruppe vet vi at studentene drikker mer enn andre i en periode. For de fleste er imidlertid dette en forbigående atferd. </a:t>
            </a:r>
          </a:p>
        </p:txBody>
      </p:sp>
    </p:spTree>
    <p:extLst>
      <p:ext uri="{BB962C8B-B14F-4D97-AF65-F5344CB8AC3E}">
        <p14:creationId xmlns:p14="http://schemas.microsoft.com/office/powerpoint/2010/main" val="3868765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52018754"/>
              </p:ext>
            </p:extLst>
          </p:nvPr>
        </p:nvGraphicFramePr>
        <p:xfrm>
          <a:off x="395536" y="476672"/>
          <a:ext cx="8496944" cy="2232248"/>
        </p:xfrm>
        <a:graphic>
          <a:graphicData uri="http://schemas.openxmlformats.org/drawingml/2006/chart">
            <c:chart xmlns:c="http://schemas.openxmlformats.org/drawingml/2006/chart" xmlns:r="http://schemas.openxmlformats.org/officeDocument/2006/relationships" r:id="rId2"/>
          </a:graphicData>
        </a:graphic>
      </p:graphicFrame>
      <p:sp>
        <p:nvSpPr>
          <p:cNvPr id="3" name="TekstSylinder 2"/>
          <p:cNvSpPr txBox="1"/>
          <p:nvPr/>
        </p:nvSpPr>
        <p:spPr>
          <a:xfrm>
            <a:off x="323528" y="44624"/>
            <a:ext cx="5040034" cy="400110"/>
          </a:xfrm>
          <a:prstGeom prst="rect">
            <a:avLst/>
          </a:prstGeom>
          <a:noFill/>
        </p:spPr>
        <p:txBody>
          <a:bodyPr wrap="none" rtlCol="0">
            <a:spAutoFit/>
          </a:bodyPr>
          <a:lstStyle/>
          <a:p>
            <a:r>
              <a:rPr lang="nb-NO" sz="2000" dirty="0" smtClean="0"/>
              <a:t>Oppfatning av alkoholbruk i studentmiljøet (%)</a:t>
            </a:r>
            <a:endParaRPr lang="nb-NO" sz="2000" dirty="0"/>
          </a:p>
        </p:txBody>
      </p:sp>
      <p:sp>
        <p:nvSpPr>
          <p:cNvPr id="4" name="Plassholder for lysbildenummer 3"/>
          <p:cNvSpPr>
            <a:spLocks noGrp="1"/>
          </p:cNvSpPr>
          <p:nvPr>
            <p:ph type="sldNum" sz="quarter" idx="4"/>
          </p:nvPr>
        </p:nvSpPr>
        <p:spPr/>
        <p:txBody>
          <a:bodyPr/>
          <a:lstStyle/>
          <a:p>
            <a:fld id="{AFE8F94D-F3D7-4644-A710-F5E14A17E550}" type="slidenum">
              <a:rPr lang="nb-NO" smtClean="0"/>
              <a:pPr/>
              <a:t>41</a:t>
            </a:fld>
            <a:endParaRPr lang="nb-NO" dirty="0"/>
          </a:p>
        </p:txBody>
      </p:sp>
      <p:graphicFrame>
        <p:nvGraphicFramePr>
          <p:cNvPr id="6" name="Diagram 5"/>
          <p:cNvGraphicFramePr/>
          <p:nvPr>
            <p:extLst>
              <p:ext uri="{D42A27DB-BD31-4B8C-83A1-F6EECF244321}">
                <p14:modId xmlns:p14="http://schemas.microsoft.com/office/powerpoint/2010/main" val="2422114352"/>
              </p:ext>
            </p:extLst>
          </p:nvPr>
        </p:nvGraphicFramePr>
        <p:xfrm>
          <a:off x="919212" y="3096344"/>
          <a:ext cx="4804916" cy="3573016"/>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Sylinder 6"/>
          <p:cNvSpPr txBox="1"/>
          <p:nvPr/>
        </p:nvSpPr>
        <p:spPr>
          <a:xfrm>
            <a:off x="899592" y="2592288"/>
            <a:ext cx="2371290" cy="523220"/>
          </a:xfrm>
          <a:prstGeom prst="rect">
            <a:avLst/>
          </a:prstGeom>
          <a:noFill/>
        </p:spPr>
        <p:txBody>
          <a:bodyPr wrap="none" rtlCol="0">
            <a:spAutoFit/>
          </a:bodyPr>
          <a:lstStyle/>
          <a:p>
            <a:r>
              <a:rPr lang="nb-NO" sz="1400" dirty="0" smtClean="0"/>
              <a:t>Andel helt – eller delvis enige </a:t>
            </a:r>
          </a:p>
          <a:p>
            <a:r>
              <a:rPr lang="nb-NO" sz="1400" dirty="0" smtClean="0"/>
              <a:t>i at det drikkes for mye:</a:t>
            </a:r>
            <a:endParaRPr lang="nb-NO" sz="1400" dirty="0"/>
          </a:p>
        </p:txBody>
      </p:sp>
      <p:sp>
        <p:nvSpPr>
          <p:cNvPr id="5" name="Rektangel 4"/>
          <p:cNvSpPr/>
          <p:nvPr/>
        </p:nvSpPr>
        <p:spPr>
          <a:xfrm>
            <a:off x="827584" y="447668"/>
            <a:ext cx="2963888" cy="276999"/>
          </a:xfrm>
          <a:prstGeom prst="rect">
            <a:avLst/>
          </a:prstGeom>
        </p:spPr>
        <p:txBody>
          <a:bodyPr wrap="none">
            <a:spAutoFit/>
          </a:bodyPr>
          <a:lstStyle/>
          <a:p>
            <a:r>
              <a:rPr lang="nb-NO" sz="1200" i="1" dirty="0">
                <a:solidFill>
                  <a:schemeClr val="bg1">
                    <a:lumMod val="50000"/>
                  </a:schemeClr>
                </a:solidFill>
              </a:rPr>
              <a:t>I hvor stor grad er du enig i følgende utsagn?</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4"/>
          </p:nvPr>
        </p:nvSpPr>
        <p:spPr/>
        <p:txBody>
          <a:bodyPr/>
          <a:lstStyle/>
          <a:p>
            <a:fld id="{AFE8F94D-F3D7-4644-A710-F5E14A17E550}" type="slidenum">
              <a:rPr lang="nb-NO" smtClean="0"/>
              <a:pPr/>
              <a:t>42</a:t>
            </a:fld>
            <a:endParaRPr lang="nb-NO" dirty="0"/>
          </a:p>
        </p:txBody>
      </p:sp>
      <p:sp>
        <p:nvSpPr>
          <p:cNvPr id="4" name="TekstSylinder 3"/>
          <p:cNvSpPr txBox="1"/>
          <p:nvPr/>
        </p:nvSpPr>
        <p:spPr>
          <a:xfrm>
            <a:off x="323528" y="332656"/>
            <a:ext cx="6325129" cy="400110"/>
          </a:xfrm>
          <a:prstGeom prst="rect">
            <a:avLst/>
          </a:prstGeom>
          <a:noFill/>
        </p:spPr>
        <p:txBody>
          <a:bodyPr wrap="none" rtlCol="0">
            <a:spAutoFit/>
          </a:bodyPr>
          <a:lstStyle/>
          <a:p>
            <a:r>
              <a:rPr lang="nb-NO" sz="2000" dirty="0" smtClean="0"/>
              <a:t>Oppfatning av alkoholbruk i studentmiljøet (%-andel enige)</a:t>
            </a:r>
            <a:endParaRPr lang="nb-NO" sz="2000" dirty="0"/>
          </a:p>
        </p:txBody>
      </p:sp>
      <p:sp>
        <p:nvSpPr>
          <p:cNvPr id="7" name="Rektangel 6"/>
          <p:cNvSpPr/>
          <p:nvPr/>
        </p:nvSpPr>
        <p:spPr>
          <a:xfrm>
            <a:off x="467544" y="2204864"/>
            <a:ext cx="2963888" cy="276999"/>
          </a:xfrm>
          <a:prstGeom prst="rect">
            <a:avLst/>
          </a:prstGeom>
        </p:spPr>
        <p:txBody>
          <a:bodyPr wrap="none">
            <a:spAutoFit/>
          </a:bodyPr>
          <a:lstStyle/>
          <a:p>
            <a:r>
              <a:rPr lang="nb-NO" sz="1200" i="1" dirty="0">
                <a:solidFill>
                  <a:schemeClr val="bg1">
                    <a:lumMod val="50000"/>
                  </a:schemeClr>
                </a:solidFill>
              </a:rPr>
              <a:t>I hvor stor grad er du enig i følgende utsagn?</a:t>
            </a:r>
          </a:p>
        </p:txBody>
      </p:sp>
      <p:graphicFrame>
        <p:nvGraphicFramePr>
          <p:cNvPr id="8" name="Tabell 7"/>
          <p:cNvGraphicFramePr>
            <a:graphicFrameLocks noGrp="1"/>
          </p:cNvGraphicFramePr>
          <p:nvPr>
            <p:extLst>
              <p:ext uri="{D42A27DB-BD31-4B8C-83A1-F6EECF244321}">
                <p14:modId xmlns:p14="http://schemas.microsoft.com/office/powerpoint/2010/main" val="2149502736"/>
              </p:ext>
            </p:extLst>
          </p:nvPr>
        </p:nvGraphicFramePr>
        <p:xfrm>
          <a:off x="457204" y="2753677"/>
          <a:ext cx="8229591" cy="1602918"/>
        </p:xfrm>
        <a:graphic>
          <a:graphicData uri="http://schemas.openxmlformats.org/drawingml/2006/table">
            <a:tbl>
              <a:tblPr/>
              <a:tblGrid>
                <a:gridCol w="2759775"/>
                <a:gridCol w="248628"/>
                <a:gridCol w="248628"/>
                <a:gridCol w="248628"/>
                <a:gridCol w="248628"/>
                <a:gridCol w="248628"/>
                <a:gridCol w="248628"/>
                <a:gridCol w="248628"/>
                <a:gridCol w="248628"/>
                <a:gridCol w="248628"/>
                <a:gridCol w="248628"/>
                <a:gridCol w="248628"/>
                <a:gridCol w="248628"/>
                <a:gridCol w="248628"/>
                <a:gridCol w="248628"/>
                <a:gridCol w="248628"/>
                <a:gridCol w="248628"/>
                <a:gridCol w="248628"/>
                <a:gridCol w="248628"/>
                <a:gridCol w="248628"/>
                <a:gridCol w="248628"/>
                <a:gridCol w="248628"/>
                <a:gridCol w="248628"/>
              </a:tblGrid>
              <a:tr h="904386">
                <a:tc>
                  <a:txBody>
                    <a:bodyPr/>
                    <a:lstStyle/>
                    <a:p>
                      <a:pPr algn="l" fontAlgn="b"/>
                      <a:r>
                        <a:rPr lang="en-US" sz="1100" b="0" i="0" u="none" strike="noStrike">
                          <a:solidFill>
                            <a:srgbClr val="000000"/>
                          </a:solidFill>
                          <a:effectLst/>
                          <a:latin typeface="Calibri"/>
                        </a:rPr>
                        <a:t> </a:t>
                      </a:r>
                    </a:p>
                  </a:txBody>
                  <a:tcPr marL="9324" marR="9324" marT="93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Total</a:t>
                      </a:r>
                    </a:p>
                  </a:txBody>
                  <a:tcPr vert="vert27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Mann</a:t>
                      </a:r>
                    </a:p>
                  </a:txBody>
                  <a:tcPr vert="vert27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err="1">
                          <a:solidFill>
                            <a:srgbClr val="000000"/>
                          </a:solidFill>
                          <a:effectLst/>
                          <a:latin typeface="Calibri"/>
                        </a:rPr>
                        <a:t>Kvinne</a:t>
                      </a:r>
                      <a:endParaRPr lang="en-US" sz="1100" b="0" i="0" u="none" strike="noStrike" dirty="0">
                        <a:solidFill>
                          <a:srgbClr val="000000"/>
                        </a:solidFill>
                        <a:effectLst/>
                        <a:latin typeface="Calibri"/>
                      </a:endParaRPr>
                    </a:p>
                  </a:txBody>
                  <a:tcPr vert="vert27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err="1">
                          <a:solidFill>
                            <a:srgbClr val="000000"/>
                          </a:solidFill>
                          <a:effectLst/>
                          <a:latin typeface="Calibri"/>
                        </a:rPr>
                        <a:t>SiO</a:t>
                      </a:r>
                      <a:endParaRPr lang="en-US" sz="1100" b="0" i="0" u="none" strike="noStrike" dirty="0">
                        <a:solidFill>
                          <a:srgbClr val="000000"/>
                        </a:solidFill>
                        <a:effectLst/>
                        <a:latin typeface="Calibri"/>
                      </a:endParaRPr>
                    </a:p>
                  </a:txBody>
                  <a:tcPr vert="vert27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SiB</a:t>
                      </a:r>
                    </a:p>
                  </a:txBody>
                  <a:tcPr vert="vert27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err="1">
                          <a:solidFill>
                            <a:srgbClr val="000000"/>
                          </a:solidFill>
                          <a:effectLst/>
                          <a:latin typeface="Calibri"/>
                        </a:rPr>
                        <a:t>SiT</a:t>
                      </a:r>
                      <a:endParaRPr lang="en-US" sz="1100" b="0" i="0" u="none" strike="noStrike" dirty="0">
                        <a:solidFill>
                          <a:srgbClr val="000000"/>
                        </a:solidFill>
                        <a:effectLst/>
                        <a:latin typeface="Calibri"/>
                      </a:endParaRPr>
                    </a:p>
                  </a:txBody>
                  <a:tcPr vert="vert27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err="1">
                          <a:solidFill>
                            <a:srgbClr val="000000"/>
                          </a:solidFill>
                          <a:effectLst/>
                          <a:latin typeface="Calibri"/>
                        </a:rPr>
                        <a:t>samskipnaden</a:t>
                      </a:r>
                      <a:endParaRPr lang="en-US" sz="1100" b="0" i="0" u="none" strike="noStrike" dirty="0">
                        <a:solidFill>
                          <a:srgbClr val="000000"/>
                        </a:solidFill>
                        <a:effectLst/>
                        <a:latin typeface="Calibri"/>
                      </a:endParaRPr>
                    </a:p>
                  </a:txBody>
                  <a:tcPr vert="vert27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err="1">
                          <a:solidFill>
                            <a:srgbClr val="000000"/>
                          </a:solidFill>
                          <a:effectLst/>
                          <a:latin typeface="Calibri"/>
                        </a:rPr>
                        <a:t>SiÅs</a:t>
                      </a:r>
                      <a:endParaRPr lang="en-US" sz="1100" b="0" i="0" u="none" strike="noStrike" dirty="0">
                        <a:solidFill>
                          <a:srgbClr val="000000"/>
                        </a:solidFill>
                        <a:effectLst/>
                        <a:latin typeface="Calibri"/>
                      </a:endParaRPr>
                    </a:p>
                  </a:txBody>
                  <a:tcPr vert="vert27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err="1">
                          <a:solidFill>
                            <a:srgbClr val="000000"/>
                          </a:solidFill>
                          <a:effectLst/>
                          <a:latin typeface="Calibri"/>
                        </a:rPr>
                        <a:t>SiNoT</a:t>
                      </a:r>
                      <a:endParaRPr lang="en-US" sz="1100" b="0" i="0" u="none" strike="noStrike" dirty="0">
                        <a:solidFill>
                          <a:srgbClr val="000000"/>
                        </a:solidFill>
                        <a:effectLst/>
                        <a:latin typeface="Calibri"/>
                      </a:endParaRPr>
                    </a:p>
                  </a:txBody>
                  <a:tcPr vert="vert27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SISOF</a:t>
                      </a:r>
                    </a:p>
                  </a:txBody>
                  <a:tcPr vert="vert27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SiH</a:t>
                      </a:r>
                    </a:p>
                  </a:txBody>
                  <a:tcPr vert="vert27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SSH</a:t>
                      </a:r>
                    </a:p>
                  </a:txBody>
                  <a:tcPr vert="vert27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err="1">
                          <a:solidFill>
                            <a:srgbClr val="000000"/>
                          </a:solidFill>
                          <a:effectLst/>
                          <a:latin typeface="Calibri"/>
                        </a:rPr>
                        <a:t>SiHa</a:t>
                      </a:r>
                      <a:endParaRPr lang="en-US" sz="1100" b="0" i="0" u="none" strike="noStrike" dirty="0">
                        <a:solidFill>
                          <a:srgbClr val="000000"/>
                        </a:solidFill>
                        <a:effectLst/>
                        <a:latin typeface="Calibri"/>
                      </a:endParaRPr>
                    </a:p>
                  </a:txBody>
                  <a:tcPr vert="vert27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UiO</a:t>
                      </a:r>
                    </a:p>
                  </a:txBody>
                  <a:tcPr vert="vert27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err="1">
                          <a:solidFill>
                            <a:srgbClr val="000000"/>
                          </a:solidFill>
                          <a:effectLst/>
                          <a:latin typeface="Calibri"/>
                        </a:rPr>
                        <a:t>HiOA</a:t>
                      </a:r>
                      <a:endParaRPr lang="en-US" sz="1100" b="0" i="0" u="none" strike="noStrike" dirty="0">
                        <a:solidFill>
                          <a:srgbClr val="000000"/>
                        </a:solidFill>
                        <a:effectLst/>
                        <a:latin typeface="Calibri"/>
                      </a:endParaRPr>
                    </a:p>
                  </a:txBody>
                  <a:tcPr vert="vert27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Rest SiO</a:t>
                      </a:r>
                    </a:p>
                  </a:txBody>
                  <a:tcPr vert="vert27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err="1">
                          <a:solidFill>
                            <a:srgbClr val="000000"/>
                          </a:solidFill>
                          <a:effectLst/>
                          <a:latin typeface="Calibri"/>
                        </a:rPr>
                        <a:t>UiB</a:t>
                      </a:r>
                      <a:endParaRPr lang="en-US" sz="1100" b="0" i="0" u="none" strike="noStrike" dirty="0">
                        <a:solidFill>
                          <a:srgbClr val="000000"/>
                        </a:solidFill>
                        <a:effectLst/>
                        <a:latin typeface="Calibri"/>
                      </a:endParaRPr>
                    </a:p>
                  </a:txBody>
                  <a:tcPr vert="vert27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err="1">
                          <a:solidFill>
                            <a:srgbClr val="000000"/>
                          </a:solidFill>
                          <a:effectLst/>
                          <a:latin typeface="Calibri"/>
                        </a:rPr>
                        <a:t>HiB</a:t>
                      </a:r>
                      <a:endParaRPr lang="en-US" sz="1100" b="0" i="0" u="none" strike="noStrike" dirty="0">
                        <a:solidFill>
                          <a:srgbClr val="000000"/>
                        </a:solidFill>
                        <a:effectLst/>
                        <a:latin typeface="Calibri"/>
                      </a:endParaRPr>
                    </a:p>
                  </a:txBody>
                  <a:tcPr vert="vert27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Rest </a:t>
                      </a:r>
                      <a:r>
                        <a:rPr lang="en-US" sz="1100" b="0" i="0" u="none" strike="noStrike" dirty="0" err="1">
                          <a:solidFill>
                            <a:srgbClr val="000000"/>
                          </a:solidFill>
                          <a:effectLst/>
                          <a:latin typeface="Calibri"/>
                        </a:rPr>
                        <a:t>SiB</a:t>
                      </a:r>
                      <a:endParaRPr lang="en-US" sz="1100" b="0" i="0" u="none" strike="noStrike" dirty="0">
                        <a:solidFill>
                          <a:srgbClr val="000000"/>
                        </a:solidFill>
                        <a:effectLst/>
                        <a:latin typeface="Calibri"/>
                      </a:endParaRPr>
                    </a:p>
                  </a:txBody>
                  <a:tcPr vert="vert27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NTNU</a:t>
                      </a:r>
                    </a:p>
                  </a:txBody>
                  <a:tcPr vert="vert27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err="1">
                          <a:solidFill>
                            <a:srgbClr val="000000"/>
                          </a:solidFill>
                          <a:effectLst/>
                          <a:latin typeface="Calibri"/>
                        </a:rPr>
                        <a:t>HiST</a:t>
                      </a:r>
                      <a:endParaRPr lang="en-US" sz="1100" b="0" i="0" u="none" strike="noStrike" dirty="0">
                        <a:solidFill>
                          <a:srgbClr val="000000"/>
                        </a:solidFill>
                        <a:effectLst/>
                        <a:latin typeface="Calibri"/>
                      </a:endParaRPr>
                    </a:p>
                  </a:txBody>
                  <a:tcPr vert="vert27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Rest </a:t>
                      </a:r>
                      <a:r>
                        <a:rPr lang="en-US" sz="1100" b="0" i="0" u="none" strike="noStrike" dirty="0" err="1">
                          <a:solidFill>
                            <a:srgbClr val="000000"/>
                          </a:solidFill>
                          <a:effectLst/>
                          <a:latin typeface="Calibri"/>
                        </a:rPr>
                        <a:t>SiT</a:t>
                      </a:r>
                      <a:endParaRPr lang="en-US" sz="1100" b="0" i="0" u="none" strike="noStrike" dirty="0">
                        <a:solidFill>
                          <a:srgbClr val="000000"/>
                        </a:solidFill>
                        <a:effectLst/>
                        <a:latin typeface="Calibri"/>
                      </a:endParaRPr>
                    </a:p>
                  </a:txBody>
                  <a:tcPr vert="vert27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fontAlgn="b"/>
                      <a:r>
                        <a:rPr lang="nb-NO" sz="1100" b="0" i="0" u="none" strike="noStrike" dirty="0">
                          <a:solidFill>
                            <a:srgbClr val="000000"/>
                          </a:solidFill>
                          <a:effectLst/>
                          <a:latin typeface="Calibri"/>
                        </a:rPr>
                        <a:t>Det drikkes for mye i </a:t>
                      </a:r>
                      <a:r>
                        <a:rPr lang="nb-NO" sz="1100" b="0" i="0" u="none" strike="noStrike" dirty="0" smtClean="0">
                          <a:solidFill>
                            <a:srgbClr val="000000"/>
                          </a:solidFill>
                          <a:effectLst/>
                          <a:latin typeface="Calibri"/>
                        </a:rPr>
                        <a:t>studentmiljøet</a:t>
                      </a:r>
                      <a:endParaRPr lang="nb-NO" sz="1100" b="0" i="0" u="none" strike="noStrike" dirty="0">
                        <a:solidFill>
                          <a:srgbClr val="000000"/>
                        </a:solidFill>
                        <a:effectLst/>
                        <a:latin typeface="Calibri"/>
                      </a:endParaRPr>
                    </a:p>
                  </a:txBody>
                  <a:tcPr marL="9324" marR="9324" marT="93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100" b="0" i="0" u="none" strike="noStrike" dirty="0">
                          <a:solidFill>
                            <a:srgbClr val="000000"/>
                          </a:solidFill>
                          <a:effectLst/>
                          <a:latin typeface="Calibri"/>
                        </a:rPr>
                        <a:t>58</a:t>
                      </a:r>
                    </a:p>
                  </a:txBody>
                  <a:tcPr marL="9324" marR="9324" marT="9324"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CEA83"/>
                    </a:solidFill>
                  </a:tcPr>
                </a:tc>
                <a:tc>
                  <a:txBody>
                    <a:bodyPr/>
                    <a:lstStyle/>
                    <a:p>
                      <a:pPr algn="ctr" fontAlgn="ctr"/>
                      <a:r>
                        <a:rPr lang="en-US" sz="1100" b="0" i="0" u="none" strike="noStrike">
                          <a:solidFill>
                            <a:srgbClr val="000000"/>
                          </a:solidFill>
                          <a:effectLst/>
                          <a:latin typeface="Calibri"/>
                        </a:rPr>
                        <a:t>54</a:t>
                      </a:r>
                    </a:p>
                  </a:txBody>
                  <a:tcPr marL="9324" marR="9324" marT="9324" marB="0" anchor="ctr">
                    <a:lnL>
                      <a:noFill/>
                    </a:lnL>
                    <a:lnR>
                      <a:noFill/>
                    </a:lnR>
                    <a:lnT w="12700" cap="flat" cmpd="sng" algn="ctr">
                      <a:solidFill>
                        <a:srgbClr val="000000"/>
                      </a:solidFill>
                      <a:prstDash val="solid"/>
                      <a:round/>
                      <a:headEnd type="none" w="med" len="med"/>
                      <a:tailEnd type="none" w="med" len="med"/>
                    </a:lnT>
                    <a:lnB>
                      <a:noFill/>
                    </a:lnB>
                    <a:solidFill>
                      <a:srgbClr val="DAE081"/>
                    </a:solidFill>
                  </a:tcPr>
                </a:tc>
                <a:tc>
                  <a:txBody>
                    <a:bodyPr/>
                    <a:lstStyle/>
                    <a:p>
                      <a:pPr algn="ctr" fontAlgn="ctr"/>
                      <a:r>
                        <a:rPr lang="en-US" sz="1100" b="0" i="0" u="none" strike="noStrike" dirty="0">
                          <a:solidFill>
                            <a:srgbClr val="000000"/>
                          </a:solidFill>
                          <a:effectLst/>
                          <a:latin typeface="Calibri"/>
                        </a:rPr>
                        <a:t>60</a:t>
                      </a:r>
                    </a:p>
                  </a:txBody>
                  <a:tcPr marL="9324" marR="9324" marT="9324" marB="0" anchor="ctr">
                    <a:lnL>
                      <a:noFill/>
                    </a:lnL>
                    <a:lnR>
                      <a:noFill/>
                    </a:lnR>
                    <a:lnT w="12700" cap="flat" cmpd="sng" algn="ctr">
                      <a:solidFill>
                        <a:srgbClr val="000000"/>
                      </a:solidFill>
                      <a:prstDash val="solid"/>
                      <a:round/>
                      <a:headEnd type="none" w="med" len="med"/>
                      <a:tailEnd type="none" w="med" len="med"/>
                    </a:lnT>
                    <a:lnB>
                      <a:noFill/>
                    </a:lnB>
                    <a:solidFill>
                      <a:srgbClr val="FECC7E"/>
                    </a:solidFill>
                  </a:tcPr>
                </a:tc>
                <a:tc>
                  <a:txBody>
                    <a:bodyPr/>
                    <a:lstStyle/>
                    <a:p>
                      <a:pPr algn="ctr" fontAlgn="ctr"/>
                      <a:r>
                        <a:rPr lang="en-US" sz="1100" b="0" i="0" u="none" strike="noStrike">
                          <a:solidFill>
                            <a:srgbClr val="000000"/>
                          </a:solidFill>
                          <a:effectLst/>
                          <a:latin typeface="Calibri"/>
                        </a:rPr>
                        <a:t>55</a:t>
                      </a:r>
                    </a:p>
                  </a:txBody>
                  <a:tcPr marL="9324" marR="9324" marT="9324" marB="0" anchor="ctr">
                    <a:lnL>
                      <a:noFill/>
                    </a:lnL>
                    <a:lnR>
                      <a:noFill/>
                    </a:lnR>
                    <a:lnT w="12700" cap="flat" cmpd="sng" algn="ctr">
                      <a:solidFill>
                        <a:srgbClr val="000000"/>
                      </a:solidFill>
                      <a:prstDash val="solid"/>
                      <a:round/>
                      <a:headEnd type="none" w="med" len="med"/>
                      <a:tailEnd type="none" w="med" len="med"/>
                    </a:lnT>
                    <a:lnB>
                      <a:noFill/>
                    </a:lnB>
                    <a:solidFill>
                      <a:srgbClr val="DCE081"/>
                    </a:solidFill>
                  </a:tcPr>
                </a:tc>
                <a:tc>
                  <a:txBody>
                    <a:bodyPr/>
                    <a:lstStyle/>
                    <a:p>
                      <a:pPr algn="ctr" fontAlgn="ctr"/>
                      <a:r>
                        <a:rPr lang="en-US" sz="1100" b="0" i="0" u="none" strike="noStrike">
                          <a:solidFill>
                            <a:srgbClr val="000000"/>
                          </a:solidFill>
                          <a:effectLst/>
                          <a:latin typeface="Calibri"/>
                        </a:rPr>
                        <a:t>59</a:t>
                      </a:r>
                    </a:p>
                  </a:txBody>
                  <a:tcPr marL="9324" marR="9324" marT="9324" marB="0" anchor="ctr">
                    <a:lnL>
                      <a:noFill/>
                    </a:lnL>
                    <a:lnR>
                      <a:noFill/>
                    </a:lnR>
                    <a:lnT w="12700" cap="flat" cmpd="sng" algn="ctr">
                      <a:solidFill>
                        <a:srgbClr val="000000"/>
                      </a:solidFill>
                      <a:prstDash val="solid"/>
                      <a:round/>
                      <a:headEnd type="none" w="med" len="med"/>
                      <a:tailEnd type="none" w="med" len="med"/>
                    </a:lnT>
                    <a:lnB>
                      <a:noFill/>
                    </a:lnB>
                    <a:solidFill>
                      <a:srgbClr val="FFDC81"/>
                    </a:solidFill>
                  </a:tcPr>
                </a:tc>
                <a:tc>
                  <a:txBody>
                    <a:bodyPr/>
                    <a:lstStyle/>
                    <a:p>
                      <a:pPr algn="ctr" fontAlgn="ctr"/>
                      <a:r>
                        <a:rPr lang="en-US" sz="1100" b="0" i="0" u="none" strike="noStrike">
                          <a:solidFill>
                            <a:srgbClr val="000000"/>
                          </a:solidFill>
                          <a:effectLst/>
                          <a:latin typeface="Calibri"/>
                        </a:rPr>
                        <a:t>64</a:t>
                      </a:r>
                    </a:p>
                  </a:txBody>
                  <a:tcPr marL="9324" marR="9324" marT="9324" marB="0" anchor="ctr">
                    <a:lnL>
                      <a:noFill/>
                    </a:lnL>
                    <a:lnR>
                      <a:noFill/>
                    </a:lnR>
                    <a:lnT w="12700" cap="flat" cmpd="sng" algn="ctr">
                      <a:solidFill>
                        <a:srgbClr val="000000"/>
                      </a:solidFill>
                      <a:prstDash val="solid"/>
                      <a:round/>
                      <a:headEnd type="none" w="med" len="med"/>
                      <a:tailEnd type="none" w="med" len="med"/>
                    </a:lnT>
                    <a:lnB>
                      <a:noFill/>
                    </a:lnB>
                    <a:solidFill>
                      <a:srgbClr val="FB9073"/>
                    </a:solidFill>
                  </a:tcPr>
                </a:tc>
                <a:tc>
                  <a:txBody>
                    <a:bodyPr/>
                    <a:lstStyle/>
                    <a:p>
                      <a:pPr algn="ctr" fontAlgn="ctr"/>
                      <a:r>
                        <a:rPr lang="en-US" sz="1100" b="0" i="0" u="none" strike="noStrike">
                          <a:solidFill>
                            <a:srgbClr val="000000"/>
                          </a:solidFill>
                          <a:effectLst/>
                          <a:latin typeface="Calibri"/>
                        </a:rPr>
                        <a:t>59</a:t>
                      </a:r>
                    </a:p>
                  </a:txBody>
                  <a:tcPr marL="9324" marR="9324" marT="9324" marB="0" anchor="ctr">
                    <a:lnL>
                      <a:noFill/>
                    </a:lnL>
                    <a:lnR>
                      <a:noFill/>
                    </a:lnR>
                    <a:lnT w="12700" cap="flat" cmpd="sng" algn="ctr">
                      <a:solidFill>
                        <a:srgbClr val="000000"/>
                      </a:solidFill>
                      <a:prstDash val="solid"/>
                      <a:round/>
                      <a:headEnd type="none" w="med" len="med"/>
                      <a:tailEnd type="none" w="med" len="med"/>
                    </a:lnT>
                    <a:lnB>
                      <a:noFill/>
                    </a:lnB>
                    <a:solidFill>
                      <a:srgbClr val="FFE082"/>
                    </a:solidFill>
                  </a:tcPr>
                </a:tc>
                <a:tc>
                  <a:txBody>
                    <a:bodyPr/>
                    <a:lstStyle/>
                    <a:p>
                      <a:pPr algn="ctr" fontAlgn="ctr"/>
                      <a:r>
                        <a:rPr lang="en-US" sz="1100" b="0" i="0" u="none" strike="noStrike">
                          <a:solidFill>
                            <a:srgbClr val="000000"/>
                          </a:solidFill>
                          <a:effectLst/>
                          <a:latin typeface="Calibri"/>
                        </a:rPr>
                        <a:t>63</a:t>
                      </a:r>
                    </a:p>
                  </a:txBody>
                  <a:tcPr marL="9324" marR="9324" marT="9324" marB="0" anchor="ctr">
                    <a:lnL>
                      <a:noFill/>
                    </a:lnL>
                    <a:lnR>
                      <a:noFill/>
                    </a:lnR>
                    <a:lnT w="12700" cap="flat" cmpd="sng" algn="ctr">
                      <a:solidFill>
                        <a:srgbClr val="000000"/>
                      </a:solidFill>
                      <a:prstDash val="solid"/>
                      <a:round/>
                      <a:headEnd type="none" w="med" len="med"/>
                      <a:tailEnd type="none" w="med" len="med"/>
                    </a:lnT>
                    <a:lnB>
                      <a:noFill/>
                    </a:lnB>
                    <a:solidFill>
                      <a:srgbClr val="FB9373"/>
                    </a:solidFill>
                  </a:tcPr>
                </a:tc>
                <a:tc>
                  <a:txBody>
                    <a:bodyPr/>
                    <a:lstStyle/>
                    <a:p>
                      <a:pPr algn="ctr" fontAlgn="ctr"/>
                      <a:r>
                        <a:rPr lang="en-US" sz="1100" b="0" i="0" u="none" strike="noStrike">
                          <a:solidFill>
                            <a:srgbClr val="000000"/>
                          </a:solidFill>
                          <a:effectLst/>
                          <a:latin typeface="Calibri"/>
                        </a:rPr>
                        <a:t>43</a:t>
                      </a:r>
                    </a:p>
                  </a:txBody>
                  <a:tcPr marL="9324" marR="9324" marT="9324" marB="0" anchor="ctr">
                    <a:lnL>
                      <a:noFill/>
                    </a:lnL>
                    <a:lnR>
                      <a:noFill/>
                    </a:lnR>
                    <a:lnT w="12700" cap="flat" cmpd="sng" algn="ctr">
                      <a:solidFill>
                        <a:srgbClr val="000000"/>
                      </a:solidFill>
                      <a:prstDash val="solid"/>
                      <a:round/>
                      <a:headEnd type="none" w="med" len="med"/>
                      <a:tailEnd type="none" w="med" len="med"/>
                    </a:lnT>
                    <a:lnB>
                      <a:noFill/>
                    </a:lnB>
                    <a:solidFill>
                      <a:srgbClr val="63BE7B"/>
                    </a:solidFill>
                  </a:tcPr>
                </a:tc>
                <a:tc>
                  <a:txBody>
                    <a:bodyPr/>
                    <a:lstStyle/>
                    <a:p>
                      <a:pPr algn="ctr" fontAlgn="ctr"/>
                      <a:r>
                        <a:rPr lang="en-US" sz="1100" b="0" i="0" u="none" strike="noStrike">
                          <a:solidFill>
                            <a:srgbClr val="000000"/>
                          </a:solidFill>
                          <a:effectLst/>
                          <a:latin typeface="Calibri"/>
                        </a:rPr>
                        <a:t>56</a:t>
                      </a:r>
                    </a:p>
                  </a:txBody>
                  <a:tcPr marL="9324" marR="9324" marT="9324" marB="0" anchor="ctr">
                    <a:lnL>
                      <a:noFill/>
                    </a:lnL>
                    <a:lnR>
                      <a:noFill/>
                    </a:lnR>
                    <a:lnT w="12700" cap="flat" cmpd="sng" algn="ctr">
                      <a:solidFill>
                        <a:srgbClr val="000000"/>
                      </a:solidFill>
                      <a:prstDash val="solid"/>
                      <a:round/>
                      <a:headEnd type="none" w="med" len="med"/>
                      <a:tailEnd type="none" w="med" len="med"/>
                    </a:lnT>
                    <a:lnB>
                      <a:noFill/>
                    </a:lnB>
                    <a:solidFill>
                      <a:srgbClr val="EBE582"/>
                    </a:solidFill>
                  </a:tcPr>
                </a:tc>
                <a:tc>
                  <a:txBody>
                    <a:bodyPr/>
                    <a:lstStyle/>
                    <a:p>
                      <a:pPr algn="ctr" fontAlgn="ctr"/>
                      <a:r>
                        <a:rPr lang="en-US" sz="1100" b="0" i="0" u="none" strike="noStrike">
                          <a:solidFill>
                            <a:srgbClr val="000000"/>
                          </a:solidFill>
                          <a:effectLst/>
                          <a:latin typeface="Calibri"/>
                        </a:rPr>
                        <a:t>51</a:t>
                      </a:r>
                    </a:p>
                  </a:txBody>
                  <a:tcPr marL="9324" marR="9324" marT="9324" marB="0" anchor="ctr">
                    <a:lnL>
                      <a:noFill/>
                    </a:lnL>
                    <a:lnR>
                      <a:noFill/>
                    </a:lnR>
                    <a:lnT w="12700" cap="flat" cmpd="sng" algn="ctr">
                      <a:solidFill>
                        <a:srgbClr val="000000"/>
                      </a:solidFill>
                      <a:prstDash val="solid"/>
                      <a:round/>
                      <a:headEnd type="none" w="med" len="med"/>
                      <a:tailEnd type="none" w="med" len="med"/>
                    </a:lnT>
                    <a:lnB>
                      <a:noFill/>
                    </a:lnB>
                    <a:solidFill>
                      <a:srgbClr val="B7D67F"/>
                    </a:solidFill>
                  </a:tcPr>
                </a:tc>
                <a:tc>
                  <a:txBody>
                    <a:bodyPr/>
                    <a:lstStyle/>
                    <a:p>
                      <a:pPr algn="ctr" fontAlgn="ctr"/>
                      <a:r>
                        <a:rPr lang="en-US" sz="1100" b="0" i="0" u="none" strike="noStrike">
                          <a:solidFill>
                            <a:srgbClr val="000000"/>
                          </a:solidFill>
                          <a:effectLst/>
                          <a:latin typeface="Calibri"/>
                        </a:rPr>
                        <a:t>49</a:t>
                      </a:r>
                    </a:p>
                  </a:txBody>
                  <a:tcPr marL="9324" marR="9324" marT="9324" marB="0" anchor="ctr">
                    <a:lnL>
                      <a:noFill/>
                    </a:lnL>
                    <a:lnR>
                      <a:noFill/>
                    </a:lnR>
                    <a:lnT w="12700" cap="flat" cmpd="sng" algn="ctr">
                      <a:solidFill>
                        <a:srgbClr val="000000"/>
                      </a:solidFill>
                      <a:prstDash val="solid"/>
                      <a:round/>
                      <a:headEnd type="none" w="med" len="med"/>
                      <a:tailEnd type="none" w="med" len="med"/>
                    </a:lnT>
                    <a:lnB>
                      <a:noFill/>
                    </a:lnB>
                    <a:solidFill>
                      <a:srgbClr val="A4D17E"/>
                    </a:solidFill>
                  </a:tcPr>
                </a:tc>
                <a:tc>
                  <a:txBody>
                    <a:bodyPr/>
                    <a:lstStyle/>
                    <a:p>
                      <a:pPr algn="ctr" fontAlgn="ctr"/>
                      <a:r>
                        <a:rPr lang="en-US" sz="1100" b="0" i="0" u="none" strike="noStrike">
                          <a:solidFill>
                            <a:srgbClr val="000000"/>
                          </a:solidFill>
                          <a:effectLst/>
                          <a:latin typeface="Calibri"/>
                        </a:rPr>
                        <a:t>62</a:t>
                      </a:r>
                    </a:p>
                  </a:txBody>
                  <a:tcPr marL="9324" marR="9324" marT="9324"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CA677"/>
                    </a:solidFill>
                  </a:tcPr>
                </a:tc>
                <a:tc>
                  <a:txBody>
                    <a:bodyPr/>
                    <a:lstStyle/>
                    <a:p>
                      <a:pPr algn="ctr" fontAlgn="ctr"/>
                      <a:r>
                        <a:rPr lang="en-US" sz="1100" b="0" i="0" u="none" strike="noStrike">
                          <a:solidFill>
                            <a:srgbClr val="000000"/>
                          </a:solidFill>
                          <a:effectLst/>
                          <a:latin typeface="Calibri"/>
                        </a:rPr>
                        <a:t>54</a:t>
                      </a:r>
                    </a:p>
                  </a:txBody>
                  <a:tcPr marL="9324" marR="9324" marT="9324"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D3DE81"/>
                    </a:solidFill>
                  </a:tcPr>
                </a:tc>
                <a:tc>
                  <a:txBody>
                    <a:bodyPr/>
                    <a:lstStyle/>
                    <a:p>
                      <a:pPr algn="ctr" fontAlgn="ctr"/>
                      <a:r>
                        <a:rPr lang="en-US" sz="1100" b="0" i="0" u="none" strike="noStrike">
                          <a:solidFill>
                            <a:srgbClr val="000000"/>
                          </a:solidFill>
                          <a:effectLst/>
                          <a:latin typeface="Calibri"/>
                        </a:rPr>
                        <a:t>53</a:t>
                      </a:r>
                    </a:p>
                  </a:txBody>
                  <a:tcPr marL="9324" marR="9324" marT="9324" marB="0" anchor="ctr">
                    <a:lnL>
                      <a:noFill/>
                    </a:lnL>
                    <a:lnR>
                      <a:noFill/>
                    </a:lnR>
                    <a:lnT w="12700" cap="flat" cmpd="sng" algn="ctr">
                      <a:solidFill>
                        <a:srgbClr val="000000"/>
                      </a:solidFill>
                      <a:prstDash val="solid"/>
                      <a:round/>
                      <a:headEnd type="none" w="med" len="med"/>
                      <a:tailEnd type="none" w="med" len="med"/>
                    </a:lnT>
                    <a:lnB>
                      <a:noFill/>
                    </a:lnB>
                    <a:solidFill>
                      <a:srgbClr val="C8DB80"/>
                    </a:solidFill>
                  </a:tcPr>
                </a:tc>
                <a:tc>
                  <a:txBody>
                    <a:bodyPr/>
                    <a:lstStyle/>
                    <a:p>
                      <a:pPr algn="ctr" fontAlgn="ctr"/>
                      <a:r>
                        <a:rPr lang="en-US" sz="1100" b="0" i="0" u="none" strike="noStrike">
                          <a:solidFill>
                            <a:srgbClr val="000000"/>
                          </a:solidFill>
                          <a:effectLst/>
                          <a:latin typeface="Calibri"/>
                        </a:rPr>
                        <a:t>58</a:t>
                      </a:r>
                    </a:p>
                  </a:txBody>
                  <a:tcPr marL="9324" marR="9324" marT="9324" marB="0" anchor="ctr">
                    <a:lnL>
                      <a:noFill/>
                    </a:lnL>
                    <a:lnR>
                      <a:noFill/>
                    </a:lnR>
                    <a:lnT w="12700" cap="flat" cmpd="sng" algn="ctr">
                      <a:solidFill>
                        <a:srgbClr val="000000"/>
                      </a:solidFill>
                      <a:prstDash val="solid"/>
                      <a:round/>
                      <a:headEnd type="none" w="med" len="med"/>
                      <a:tailEnd type="none" w="med" len="med"/>
                    </a:lnT>
                    <a:lnB>
                      <a:noFill/>
                    </a:lnB>
                    <a:solidFill>
                      <a:srgbClr val="FFE884"/>
                    </a:solidFill>
                  </a:tcPr>
                </a:tc>
                <a:tc>
                  <a:txBody>
                    <a:bodyPr/>
                    <a:lstStyle/>
                    <a:p>
                      <a:pPr algn="ctr" fontAlgn="ctr"/>
                      <a:r>
                        <a:rPr lang="en-US" sz="1100" b="0" i="0" u="none" strike="noStrike">
                          <a:solidFill>
                            <a:srgbClr val="000000"/>
                          </a:solidFill>
                          <a:effectLst/>
                          <a:latin typeface="Calibri"/>
                        </a:rPr>
                        <a:t>58</a:t>
                      </a:r>
                    </a:p>
                  </a:txBody>
                  <a:tcPr marL="9324" marR="9324" marT="9324" marB="0" anchor="ctr">
                    <a:lnL>
                      <a:noFill/>
                    </a:lnL>
                    <a:lnR>
                      <a:noFill/>
                    </a:lnR>
                    <a:lnT w="12700" cap="flat" cmpd="sng" algn="ctr">
                      <a:solidFill>
                        <a:srgbClr val="000000"/>
                      </a:solidFill>
                      <a:prstDash val="solid"/>
                      <a:round/>
                      <a:headEnd type="none" w="med" len="med"/>
                      <a:tailEnd type="none" w="med" len="med"/>
                    </a:lnT>
                    <a:lnB>
                      <a:noFill/>
                    </a:lnB>
                    <a:solidFill>
                      <a:srgbClr val="FCEA83"/>
                    </a:solidFill>
                  </a:tcPr>
                </a:tc>
                <a:tc>
                  <a:txBody>
                    <a:bodyPr/>
                    <a:lstStyle/>
                    <a:p>
                      <a:pPr algn="ctr" fontAlgn="ctr"/>
                      <a:r>
                        <a:rPr lang="en-US" sz="1100" b="0" i="0" u="none" strike="noStrike">
                          <a:solidFill>
                            <a:srgbClr val="000000"/>
                          </a:solidFill>
                          <a:effectLst/>
                          <a:latin typeface="Calibri"/>
                        </a:rPr>
                        <a:t>56</a:t>
                      </a:r>
                    </a:p>
                  </a:txBody>
                  <a:tcPr marL="9324" marR="9324" marT="9324" marB="0" anchor="ctr">
                    <a:lnL>
                      <a:noFill/>
                    </a:lnL>
                    <a:lnR>
                      <a:noFill/>
                    </a:lnR>
                    <a:lnT w="12700" cap="flat" cmpd="sng" algn="ctr">
                      <a:solidFill>
                        <a:srgbClr val="000000"/>
                      </a:solidFill>
                      <a:prstDash val="solid"/>
                      <a:round/>
                      <a:headEnd type="none" w="med" len="med"/>
                      <a:tailEnd type="none" w="med" len="med"/>
                    </a:lnT>
                    <a:lnB>
                      <a:noFill/>
                    </a:lnB>
                    <a:solidFill>
                      <a:srgbClr val="E6E382"/>
                    </a:solidFill>
                  </a:tcPr>
                </a:tc>
                <a:tc>
                  <a:txBody>
                    <a:bodyPr/>
                    <a:lstStyle/>
                    <a:p>
                      <a:pPr algn="ctr" fontAlgn="ctr"/>
                      <a:r>
                        <a:rPr lang="en-US" sz="1100" b="0" i="0" u="none" strike="noStrike">
                          <a:solidFill>
                            <a:srgbClr val="000000"/>
                          </a:solidFill>
                          <a:effectLst/>
                          <a:latin typeface="Calibri"/>
                        </a:rPr>
                        <a:t>66</a:t>
                      </a:r>
                    </a:p>
                  </a:txBody>
                  <a:tcPr marL="9324" marR="9324" marT="9324" marB="0" anchor="ctr">
                    <a:lnL>
                      <a:noFill/>
                    </a:lnL>
                    <a:lnR>
                      <a:noFill/>
                    </a:lnR>
                    <a:lnT w="12700" cap="flat" cmpd="sng" algn="ctr">
                      <a:solidFill>
                        <a:srgbClr val="000000"/>
                      </a:solidFill>
                      <a:prstDash val="solid"/>
                      <a:round/>
                      <a:headEnd type="none" w="med" len="med"/>
                      <a:tailEnd type="none" w="med" len="med"/>
                    </a:lnT>
                    <a:lnB>
                      <a:noFill/>
                    </a:lnB>
                    <a:solidFill>
                      <a:srgbClr val="F96B6C"/>
                    </a:solidFill>
                  </a:tcPr>
                </a:tc>
                <a:tc>
                  <a:txBody>
                    <a:bodyPr/>
                    <a:lstStyle/>
                    <a:p>
                      <a:pPr algn="ctr" fontAlgn="ctr"/>
                      <a:r>
                        <a:rPr lang="en-US" sz="1100" b="0" i="0" u="none" strike="noStrike">
                          <a:solidFill>
                            <a:srgbClr val="000000"/>
                          </a:solidFill>
                          <a:effectLst/>
                          <a:latin typeface="Calibri"/>
                        </a:rPr>
                        <a:t>63</a:t>
                      </a:r>
                    </a:p>
                  </a:txBody>
                  <a:tcPr marL="9324" marR="9324" marT="9324" marB="0" anchor="ctr">
                    <a:lnL>
                      <a:noFill/>
                    </a:lnL>
                    <a:lnR>
                      <a:noFill/>
                    </a:lnR>
                    <a:lnT w="12700" cap="flat" cmpd="sng" algn="ctr">
                      <a:solidFill>
                        <a:srgbClr val="000000"/>
                      </a:solidFill>
                      <a:prstDash val="solid"/>
                      <a:round/>
                      <a:headEnd type="none" w="med" len="med"/>
                      <a:tailEnd type="none" w="med" len="med"/>
                    </a:lnT>
                    <a:lnB>
                      <a:noFill/>
                    </a:lnB>
                    <a:solidFill>
                      <a:srgbClr val="FB9874"/>
                    </a:solidFill>
                  </a:tcPr>
                </a:tc>
                <a:tc>
                  <a:txBody>
                    <a:bodyPr/>
                    <a:lstStyle/>
                    <a:p>
                      <a:pPr algn="ctr" fontAlgn="ctr"/>
                      <a:r>
                        <a:rPr lang="en-US" sz="1100" b="0" i="0" u="none" strike="noStrike">
                          <a:solidFill>
                            <a:srgbClr val="000000"/>
                          </a:solidFill>
                          <a:effectLst/>
                          <a:latin typeface="Calibri"/>
                        </a:rPr>
                        <a:t>66</a:t>
                      </a:r>
                    </a:p>
                  </a:txBody>
                  <a:tcPr marL="9324" marR="9324" marT="9324" marB="0" anchor="ctr">
                    <a:lnL>
                      <a:noFill/>
                    </a:lnL>
                    <a:lnR>
                      <a:noFill/>
                    </a:lnR>
                    <a:lnT w="12700" cap="flat" cmpd="sng" algn="ctr">
                      <a:solidFill>
                        <a:srgbClr val="000000"/>
                      </a:solidFill>
                      <a:prstDash val="solid"/>
                      <a:round/>
                      <a:headEnd type="none" w="med" len="med"/>
                      <a:tailEnd type="none" w="med" len="med"/>
                    </a:lnT>
                    <a:lnB>
                      <a:noFill/>
                    </a:lnB>
                    <a:solidFill>
                      <a:srgbClr val="F8696B"/>
                    </a:solidFill>
                  </a:tcPr>
                </a:tc>
                <a:tc>
                  <a:txBody>
                    <a:bodyPr/>
                    <a:lstStyle/>
                    <a:p>
                      <a:pPr algn="ctr" fontAlgn="ctr"/>
                      <a:r>
                        <a:rPr lang="en-US" sz="1100" b="0" i="0" u="none" strike="noStrike">
                          <a:solidFill>
                            <a:srgbClr val="000000"/>
                          </a:solidFill>
                          <a:effectLst/>
                          <a:latin typeface="Calibri"/>
                        </a:rPr>
                        <a:t>61</a:t>
                      </a:r>
                    </a:p>
                  </a:txBody>
                  <a:tcPr marL="9324" marR="9324" marT="9324"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CB37A"/>
                    </a:solidFill>
                  </a:tcPr>
                </a:tc>
              </a:tr>
              <a:tr h="0">
                <a:tc>
                  <a:txBody>
                    <a:bodyPr/>
                    <a:lstStyle/>
                    <a:p>
                      <a:pPr algn="l" fontAlgn="b"/>
                      <a:r>
                        <a:rPr lang="en-US" sz="1100" b="0" i="0" u="none" strike="noStrike" dirty="0" err="1">
                          <a:solidFill>
                            <a:srgbClr val="000000"/>
                          </a:solidFill>
                          <a:effectLst/>
                          <a:latin typeface="Calibri"/>
                        </a:rPr>
                        <a:t>Det</a:t>
                      </a:r>
                      <a:r>
                        <a:rPr lang="en-US" sz="1100" b="0" i="0" u="none" strike="noStrike" dirty="0">
                          <a:solidFill>
                            <a:srgbClr val="000000"/>
                          </a:solidFill>
                          <a:effectLst/>
                          <a:latin typeface="Calibri"/>
                        </a:rPr>
                        <a:t> </a:t>
                      </a:r>
                      <a:r>
                        <a:rPr lang="en-US" sz="1100" b="0" i="0" u="none" strike="noStrike" dirty="0" err="1">
                          <a:solidFill>
                            <a:srgbClr val="000000"/>
                          </a:solidFill>
                          <a:effectLst/>
                          <a:latin typeface="Calibri"/>
                        </a:rPr>
                        <a:t>burde</a:t>
                      </a:r>
                      <a:r>
                        <a:rPr lang="en-US" sz="1100" b="0" i="0" u="none" strike="noStrike" dirty="0">
                          <a:solidFill>
                            <a:srgbClr val="000000"/>
                          </a:solidFill>
                          <a:effectLst/>
                          <a:latin typeface="Calibri"/>
                        </a:rPr>
                        <a:t> </a:t>
                      </a:r>
                      <a:r>
                        <a:rPr lang="en-US" sz="1100" b="0" i="0" u="none" strike="noStrike" dirty="0" err="1">
                          <a:solidFill>
                            <a:srgbClr val="000000"/>
                          </a:solidFill>
                          <a:effectLst/>
                          <a:latin typeface="Calibri"/>
                        </a:rPr>
                        <a:t>vært</a:t>
                      </a:r>
                      <a:r>
                        <a:rPr lang="en-US" sz="1100" b="0" i="0" u="none" strike="noStrike" dirty="0">
                          <a:solidFill>
                            <a:srgbClr val="000000"/>
                          </a:solidFill>
                          <a:effectLst/>
                          <a:latin typeface="Calibri"/>
                        </a:rPr>
                        <a:t> </a:t>
                      </a:r>
                      <a:r>
                        <a:rPr lang="en-US" sz="1100" b="0" i="0" u="none" strike="noStrike" dirty="0" err="1">
                          <a:solidFill>
                            <a:srgbClr val="000000"/>
                          </a:solidFill>
                          <a:effectLst/>
                          <a:latin typeface="Calibri"/>
                        </a:rPr>
                        <a:t>flere</a:t>
                      </a:r>
                      <a:r>
                        <a:rPr lang="en-US" sz="1100" b="0" i="0" u="none" strike="noStrike" dirty="0">
                          <a:solidFill>
                            <a:srgbClr val="000000"/>
                          </a:solidFill>
                          <a:effectLst/>
                          <a:latin typeface="Calibri"/>
                        </a:rPr>
                        <a:t> </a:t>
                      </a:r>
                      <a:r>
                        <a:rPr lang="en-US" sz="1100" b="0" i="0" u="none" strike="noStrike" dirty="0" err="1">
                          <a:solidFill>
                            <a:srgbClr val="000000"/>
                          </a:solidFill>
                          <a:effectLst/>
                          <a:latin typeface="Calibri"/>
                        </a:rPr>
                        <a:t>alkoholfrie</a:t>
                      </a:r>
                      <a:r>
                        <a:rPr lang="en-US" sz="1100" b="0" i="0" u="none" strike="noStrike" dirty="0">
                          <a:solidFill>
                            <a:srgbClr val="000000"/>
                          </a:solidFill>
                          <a:effectLst/>
                          <a:latin typeface="Calibri"/>
                        </a:rPr>
                        <a:t> </a:t>
                      </a:r>
                      <a:r>
                        <a:rPr lang="en-US" sz="1100" b="0" i="0" u="none" strike="noStrike" dirty="0" err="1" smtClean="0">
                          <a:solidFill>
                            <a:srgbClr val="000000"/>
                          </a:solidFill>
                          <a:effectLst/>
                          <a:latin typeface="Calibri"/>
                        </a:rPr>
                        <a:t>studenttilbud</a:t>
                      </a:r>
                      <a:endParaRPr lang="en-US" sz="1100" b="0" i="0" u="none" strike="noStrike" dirty="0">
                        <a:solidFill>
                          <a:srgbClr val="000000"/>
                        </a:solidFill>
                        <a:effectLst/>
                        <a:latin typeface="Calibri"/>
                      </a:endParaRPr>
                    </a:p>
                  </a:txBody>
                  <a:tcPr marL="9324" marR="9324" marT="93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Calibri"/>
                        </a:rPr>
                        <a:t>60</a:t>
                      </a:r>
                    </a:p>
                  </a:txBody>
                  <a:tcPr marL="9324" marR="9324" marT="9324" marB="0" anchor="ctr">
                    <a:lnL w="12700" cap="flat" cmpd="sng" algn="ctr">
                      <a:solidFill>
                        <a:srgbClr val="000000"/>
                      </a:solidFill>
                      <a:prstDash val="solid"/>
                      <a:round/>
                      <a:headEnd type="none" w="med" len="med"/>
                      <a:tailEnd type="none" w="med" len="med"/>
                    </a:lnL>
                    <a:lnR>
                      <a:noFill/>
                    </a:lnR>
                    <a:lnT>
                      <a:noFill/>
                    </a:lnT>
                    <a:lnB>
                      <a:noFill/>
                    </a:lnB>
                    <a:solidFill>
                      <a:srgbClr val="EDE683"/>
                    </a:solidFill>
                  </a:tcPr>
                </a:tc>
                <a:tc>
                  <a:txBody>
                    <a:bodyPr/>
                    <a:lstStyle/>
                    <a:p>
                      <a:pPr algn="ctr" fontAlgn="ctr"/>
                      <a:r>
                        <a:rPr lang="en-US" sz="1100" b="0" i="0" u="none" strike="noStrike">
                          <a:solidFill>
                            <a:srgbClr val="000000"/>
                          </a:solidFill>
                          <a:effectLst/>
                          <a:latin typeface="Calibri"/>
                        </a:rPr>
                        <a:t>56</a:t>
                      </a:r>
                    </a:p>
                  </a:txBody>
                  <a:tcPr marL="9324" marR="9324" marT="9324" marB="0" anchor="ctr">
                    <a:lnL>
                      <a:noFill/>
                    </a:lnL>
                    <a:lnR>
                      <a:noFill/>
                    </a:lnR>
                    <a:lnT>
                      <a:noFill/>
                    </a:lnT>
                    <a:lnB>
                      <a:noFill/>
                    </a:lnB>
                    <a:solidFill>
                      <a:srgbClr val="FBAC77"/>
                    </a:solidFill>
                  </a:tcPr>
                </a:tc>
                <a:tc>
                  <a:txBody>
                    <a:bodyPr/>
                    <a:lstStyle/>
                    <a:p>
                      <a:pPr algn="ctr" fontAlgn="ctr"/>
                      <a:r>
                        <a:rPr lang="en-US" sz="1100" b="0" i="0" u="none" strike="noStrike">
                          <a:solidFill>
                            <a:srgbClr val="000000"/>
                          </a:solidFill>
                          <a:effectLst/>
                          <a:latin typeface="Calibri"/>
                        </a:rPr>
                        <a:t>63</a:t>
                      </a:r>
                    </a:p>
                  </a:txBody>
                  <a:tcPr marL="9324" marR="9324" marT="9324" marB="0" anchor="ctr">
                    <a:lnL>
                      <a:noFill/>
                    </a:lnL>
                    <a:lnR>
                      <a:noFill/>
                    </a:lnR>
                    <a:lnT>
                      <a:noFill/>
                    </a:lnT>
                    <a:lnB>
                      <a:noFill/>
                    </a:lnB>
                    <a:solidFill>
                      <a:srgbClr val="B5D680"/>
                    </a:solidFill>
                  </a:tcPr>
                </a:tc>
                <a:tc>
                  <a:txBody>
                    <a:bodyPr/>
                    <a:lstStyle/>
                    <a:p>
                      <a:pPr algn="ctr" fontAlgn="ctr"/>
                      <a:r>
                        <a:rPr lang="en-US" sz="1100" b="0" i="0" u="none" strike="noStrike" dirty="0">
                          <a:solidFill>
                            <a:srgbClr val="000000"/>
                          </a:solidFill>
                          <a:effectLst/>
                          <a:latin typeface="Calibri"/>
                        </a:rPr>
                        <a:t>58</a:t>
                      </a:r>
                    </a:p>
                  </a:txBody>
                  <a:tcPr marL="9324" marR="9324" marT="9324" marB="0" anchor="ctr">
                    <a:lnL>
                      <a:noFill/>
                    </a:lnL>
                    <a:lnR>
                      <a:noFill/>
                    </a:lnR>
                    <a:lnT>
                      <a:noFill/>
                    </a:lnT>
                    <a:lnB>
                      <a:noFill/>
                    </a:lnB>
                    <a:solidFill>
                      <a:srgbClr val="FEDA80"/>
                    </a:solidFill>
                  </a:tcPr>
                </a:tc>
                <a:tc>
                  <a:txBody>
                    <a:bodyPr/>
                    <a:lstStyle/>
                    <a:p>
                      <a:pPr algn="ctr" fontAlgn="ctr"/>
                      <a:r>
                        <a:rPr lang="en-US" sz="1100" b="0" i="0" u="none" strike="noStrike" dirty="0">
                          <a:solidFill>
                            <a:srgbClr val="000000"/>
                          </a:solidFill>
                          <a:effectLst/>
                          <a:latin typeface="Calibri"/>
                        </a:rPr>
                        <a:t>60</a:t>
                      </a:r>
                    </a:p>
                  </a:txBody>
                  <a:tcPr marL="9324" marR="9324" marT="9324" marB="0" anchor="ctr">
                    <a:lnL>
                      <a:noFill/>
                    </a:lnL>
                    <a:lnR>
                      <a:noFill/>
                    </a:lnR>
                    <a:lnT>
                      <a:noFill/>
                    </a:lnT>
                    <a:lnB>
                      <a:noFill/>
                    </a:lnB>
                    <a:solidFill>
                      <a:srgbClr val="F2E884"/>
                    </a:solidFill>
                  </a:tcPr>
                </a:tc>
                <a:tc>
                  <a:txBody>
                    <a:bodyPr/>
                    <a:lstStyle/>
                    <a:p>
                      <a:pPr algn="ctr" fontAlgn="ctr"/>
                      <a:r>
                        <a:rPr lang="en-US" sz="1100" b="0" i="0" u="none" strike="noStrike" dirty="0">
                          <a:solidFill>
                            <a:srgbClr val="000000"/>
                          </a:solidFill>
                          <a:effectLst/>
                          <a:latin typeface="Calibri"/>
                        </a:rPr>
                        <a:t>66</a:t>
                      </a:r>
                    </a:p>
                  </a:txBody>
                  <a:tcPr marL="9324" marR="9324" marT="9324" marB="0" anchor="ctr">
                    <a:lnL>
                      <a:noFill/>
                    </a:lnL>
                    <a:lnR>
                      <a:noFill/>
                    </a:lnR>
                    <a:lnT>
                      <a:noFill/>
                    </a:lnT>
                    <a:lnB>
                      <a:noFill/>
                    </a:lnB>
                    <a:solidFill>
                      <a:srgbClr val="7DC67D"/>
                    </a:solidFill>
                  </a:tcPr>
                </a:tc>
                <a:tc>
                  <a:txBody>
                    <a:bodyPr/>
                    <a:lstStyle/>
                    <a:p>
                      <a:pPr algn="ctr" fontAlgn="ctr"/>
                      <a:r>
                        <a:rPr lang="en-US" sz="1100" b="0" i="0" u="none" strike="noStrike" dirty="0">
                          <a:solidFill>
                            <a:srgbClr val="000000"/>
                          </a:solidFill>
                          <a:effectLst/>
                          <a:latin typeface="Calibri"/>
                        </a:rPr>
                        <a:t>59</a:t>
                      </a:r>
                    </a:p>
                  </a:txBody>
                  <a:tcPr marL="9324" marR="9324" marT="9324" marB="0" anchor="ctr">
                    <a:lnL>
                      <a:noFill/>
                    </a:lnL>
                    <a:lnR>
                      <a:noFill/>
                    </a:lnR>
                    <a:lnT>
                      <a:noFill/>
                    </a:lnT>
                    <a:lnB>
                      <a:noFill/>
                    </a:lnB>
                    <a:solidFill>
                      <a:srgbClr val="FEE282"/>
                    </a:solidFill>
                  </a:tcPr>
                </a:tc>
                <a:tc>
                  <a:txBody>
                    <a:bodyPr/>
                    <a:lstStyle/>
                    <a:p>
                      <a:pPr algn="ctr" fontAlgn="ctr"/>
                      <a:r>
                        <a:rPr lang="en-US" sz="1100" b="0" i="0" u="none" strike="noStrike" dirty="0">
                          <a:solidFill>
                            <a:srgbClr val="000000"/>
                          </a:solidFill>
                          <a:effectLst/>
                          <a:latin typeface="Calibri"/>
                        </a:rPr>
                        <a:t>60</a:t>
                      </a:r>
                    </a:p>
                  </a:txBody>
                  <a:tcPr marL="9324" marR="9324" marT="9324" marB="0" anchor="ctr">
                    <a:lnL>
                      <a:noFill/>
                    </a:lnL>
                    <a:lnR>
                      <a:noFill/>
                    </a:lnR>
                    <a:lnT>
                      <a:noFill/>
                    </a:lnT>
                    <a:lnB>
                      <a:noFill/>
                    </a:lnB>
                    <a:solidFill>
                      <a:srgbClr val="F6E984"/>
                    </a:solidFill>
                  </a:tcPr>
                </a:tc>
                <a:tc>
                  <a:txBody>
                    <a:bodyPr/>
                    <a:lstStyle/>
                    <a:p>
                      <a:pPr algn="ctr" fontAlgn="ctr"/>
                      <a:r>
                        <a:rPr lang="en-US" sz="1100" b="0" i="0" u="none" strike="noStrike" dirty="0">
                          <a:solidFill>
                            <a:srgbClr val="000000"/>
                          </a:solidFill>
                          <a:effectLst/>
                          <a:latin typeface="Calibri"/>
                        </a:rPr>
                        <a:t>54</a:t>
                      </a:r>
                    </a:p>
                  </a:txBody>
                  <a:tcPr marL="9324" marR="9324" marT="9324" marB="0" anchor="ctr">
                    <a:lnL>
                      <a:noFill/>
                    </a:lnL>
                    <a:lnR>
                      <a:noFill/>
                    </a:lnR>
                    <a:lnT>
                      <a:noFill/>
                    </a:lnT>
                    <a:lnB>
                      <a:noFill/>
                    </a:lnB>
                    <a:solidFill>
                      <a:srgbClr val="F98C71"/>
                    </a:solidFill>
                  </a:tcPr>
                </a:tc>
                <a:tc>
                  <a:txBody>
                    <a:bodyPr/>
                    <a:lstStyle/>
                    <a:p>
                      <a:pPr algn="ctr" fontAlgn="ctr"/>
                      <a:r>
                        <a:rPr lang="en-US" sz="1100" b="0" i="0" u="none" strike="noStrike" dirty="0">
                          <a:solidFill>
                            <a:srgbClr val="000000"/>
                          </a:solidFill>
                          <a:effectLst/>
                          <a:latin typeface="Calibri"/>
                        </a:rPr>
                        <a:t>56</a:t>
                      </a:r>
                    </a:p>
                  </a:txBody>
                  <a:tcPr marL="9324" marR="9324" marT="9324" marB="0" anchor="ctr">
                    <a:lnL>
                      <a:noFill/>
                    </a:lnL>
                    <a:lnR>
                      <a:noFill/>
                    </a:lnR>
                    <a:lnT>
                      <a:noFill/>
                    </a:lnT>
                    <a:lnB>
                      <a:noFill/>
                    </a:lnB>
                    <a:solidFill>
                      <a:srgbClr val="FCB77A"/>
                    </a:solidFill>
                  </a:tcPr>
                </a:tc>
                <a:tc>
                  <a:txBody>
                    <a:bodyPr/>
                    <a:lstStyle/>
                    <a:p>
                      <a:pPr algn="ctr" fontAlgn="ctr"/>
                      <a:r>
                        <a:rPr lang="en-US" sz="1100" b="0" i="0" u="none" strike="noStrike">
                          <a:solidFill>
                            <a:srgbClr val="000000"/>
                          </a:solidFill>
                          <a:effectLst/>
                          <a:latin typeface="Calibri"/>
                        </a:rPr>
                        <a:t>56</a:t>
                      </a:r>
                    </a:p>
                  </a:txBody>
                  <a:tcPr marL="9324" marR="9324" marT="9324" marB="0" anchor="ctr">
                    <a:lnL>
                      <a:noFill/>
                    </a:lnL>
                    <a:lnR>
                      <a:noFill/>
                    </a:lnR>
                    <a:lnT>
                      <a:noFill/>
                    </a:lnT>
                    <a:lnB>
                      <a:noFill/>
                    </a:lnB>
                    <a:solidFill>
                      <a:srgbClr val="FBAA77"/>
                    </a:solidFill>
                  </a:tcPr>
                </a:tc>
                <a:tc>
                  <a:txBody>
                    <a:bodyPr/>
                    <a:lstStyle/>
                    <a:p>
                      <a:pPr algn="ctr" fontAlgn="ctr"/>
                      <a:r>
                        <a:rPr lang="en-US" sz="1100" b="0" i="0" u="none" strike="noStrike">
                          <a:solidFill>
                            <a:srgbClr val="000000"/>
                          </a:solidFill>
                          <a:effectLst/>
                          <a:latin typeface="Calibri"/>
                        </a:rPr>
                        <a:t>52</a:t>
                      </a:r>
                    </a:p>
                  </a:txBody>
                  <a:tcPr marL="9324" marR="9324" marT="9324" marB="0" anchor="ctr">
                    <a:lnL>
                      <a:noFill/>
                    </a:lnL>
                    <a:lnR>
                      <a:noFill/>
                    </a:lnR>
                    <a:lnT>
                      <a:noFill/>
                    </a:lnT>
                    <a:lnB>
                      <a:noFill/>
                    </a:lnB>
                    <a:solidFill>
                      <a:srgbClr val="F8696B"/>
                    </a:solidFill>
                  </a:tcPr>
                </a:tc>
                <a:tc>
                  <a:txBody>
                    <a:bodyPr/>
                    <a:lstStyle/>
                    <a:p>
                      <a:pPr algn="ctr" fontAlgn="ctr"/>
                      <a:r>
                        <a:rPr lang="en-US" sz="1100" b="0" i="0" u="none" strike="noStrike">
                          <a:solidFill>
                            <a:srgbClr val="000000"/>
                          </a:solidFill>
                          <a:effectLst/>
                          <a:latin typeface="Calibri"/>
                        </a:rPr>
                        <a:t>62</a:t>
                      </a:r>
                    </a:p>
                  </a:txBody>
                  <a:tcPr marL="9324" marR="9324" marT="9324" marB="0" anchor="ctr">
                    <a:lnL>
                      <a:noFill/>
                    </a:lnL>
                    <a:lnR w="12700" cap="flat" cmpd="sng" algn="ctr">
                      <a:solidFill>
                        <a:srgbClr val="000000"/>
                      </a:solidFill>
                      <a:prstDash val="solid"/>
                      <a:round/>
                      <a:headEnd type="none" w="med" len="med"/>
                      <a:tailEnd type="none" w="med" len="med"/>
                    </a:lnR>
                    <a:lnT>
                      <a:noFill/>
                    </a:lnT>
                    <a:lnB>
                      <a:noFill/>
                    </a:lnB>
                    <a:solidFill>
                      <a:srgbClr val="CDDD82"/>
                    </a:solidFill>
                  </a:tcPr>
                </a:tc>
                <a:tc>
                  <a:txBody>
                    <a:bodyPr/>
                    <a:lstStyle/>
                    <a:p>
                      <a:pPr algn="ctr" fontAlgn="ctr"/>
                      <a:r>
                        <a:rPr lang="en-US" sz="1100" b="0" i="0" u="none" strike="noStrike">
                          <a:solidFill>
                            <a:srgbClr val="000000"/>
                          </a:solidFill>
                          <a:effectLst/>
                          <a:latin typeface="Calibri"/>
                        </a:rPr>
                        <a:t>57</a:t>
                      </a:r>
                    </a:p>
                  </a:txBody>
                  <a:tcPr marL="9324" marR="9324" marT="9324" marB="0" anchor="ctr">
                    <a:lnL w="12700" cap="flat" cmpd="sng" algn="ctr">
                      <a:solidFill>
                        <a:srgbClr val="000000"/>
                      </a:solidFill>
                      <a:prstDash val="solid"/>
                      <a:round/>
                      <a:headEnd type="none" w="med" len="med"/>
                      <a:tailEnd type="none" w="med" len="med"/>
                    </a:lnL>
                    <a:lnR>
                      <a:noFill/>
                    </a:lnR>
                    <a:lnT>
                      <a:noFill/>
                    </a:lnT>
                    <a:lnB>
                      <a:noFill/>
                    </a:lnB>
                    <a:solidFill>
                      <a:srgbClr val="FCBF7B"/>
                    </a:solidFill>
                  </a:tcPr>
                </a:tc>
                <a:tc>
                  <a:txBody>
                    <a:bodyPr/>
                    <a:lstStyle/>
                    <a:p>
                      <a:pPr algn="ctr" fontAlgn="ctr"/>
                      <a:r>
                        <a:rPr lang="en-US" sz="1100" b="0" i="0" u="none" strike="noStrike">
                          <a:solidFill>
                            <a:srgbClr val="000000"/>
                          </a:solidFill>
                          <a:effectLst/>
                          <a:latin typeface="Calibri"/>
                        </a:rPr>
                        <a:t>60</a:t>
                      </a:r>
                    </a:p>
                  </a:txBody>
                  <a:tcPr marL="9324" marR="9324" marT="9324" marB="0" anchor="ctr">
                    <a:lnL>
                      <a:noFill/>
                    </a:lnL>
                    <a:lnR>
                      <a:noFill/>
                    </a:lnR>
                    <a:lnT>
                      <a:noFill/>
                    </a:lnT>
                    <a:lnB>
                      <a:noFill/>
                    </a:lnB>
                    <a:solidFill>
                      <a:srgbClr val="ECE683"/>
                    </a:solidFill>
                  </a:tcPr>
                </a:tc>
                <a:tc>
                  <a:txBody>
                    <a:bodyPr/>
                    <a:lstStyle/>
                    <a:p>
                      <a:pPr algn="ctr" fontAlgn="ctr"/>
                      <a:r>
                        <a:rPr lang="en-US" sz="1100" b="0" i="0" u="none" strike="noStrike">
                          <a:solidFill>
                            <a:srgbClr val="000000"/>
                          </a:solidFill>
                          <a:effectLst/>
                          <a:latin typeface="Calibri"/>
                        </a:rPr>
                        <a:t>59</a:t>
                      </a:r>
                    </a:p>
                  </a:txBody>
                  <a:tcPr marL="9324" marR="9324" marT="9324" marB="0" anchor="ctr">
                    <a:lnL>
                      <a:noFill/>
                    </a:lnL>
                    <a:lnR>
                      <a:noFill/>
                    </a:lnR>
                    <a:lnT>
                      <a:noFill/>
                    </a:lnT>
                    <a:lnB>
                      <a:noFill/>
                    </a:lnB>
                    <a:solidFill>
                      <a:srgbClr val="FEE182"/>
                    </a:solidFill>
                  </a:tcPr>
                </a:tc>
                <a:tc>
                  <a:txBody>
                    <a:bodyPr/>
                    <a:lstStyle/>
                    <a:p>
                      <a:pPr algn="ctr" fontAlgn="ctr"/>
                      <a:r>
                        <a:rPr lang="en-US" sz="1100" b="0" i="0" u="none" strike="noStrike">
                          <a:solidFill>
                            <a:srgbClr val="000000"/>
                          </a:solidFill>
                          <a:effectLst/>
                          <a:latin typeface="Calibri"/>
                        </a:rPr>
                        <a:t>59</a:t>
                      </a:r>
                    </a:p>
                  </a:txBody>
                  <a:tcPr marL="9324" marR="9324" marT="9324" marB="0" anchor="ctr">
                    <a:lnL>
                      <a:noFill/>
                    </a:lnL>
                    <a:lnR>
                      <a:noFill/>
                    </a:lnR>
                    <a:lnT>
                      <a:noFill/>
                    </a:lnT>
                    <a:lnB>
                      <a:noFill/>
                    </a:lnB>
                    <a:solidFill>
                      <a:srgbClr val="FFEB84"/>
                    </a:solidFill>
                  </a:tcPr>
                </a:tc>
                <a:tc>
                  <a:txBody>
                    <a:bodyPr/>
                    <a:lstStyle/>
                    <a:p>
                      <a:pPr algn="ctr" fontAlgn="ctr"/>
                      <a:r>
                        <a:rPr lang="en-US" sz="1100" b="0" i="0" u="none" strike="noStrike">
                          <a:solidFill>
                            <a:srgbClr val="000000"/>
                          </a:solidFill>
                          <a:effectLst/>
                          <a:latin typeface="Calibri"/>
                        </a:rPr>
                        <a:t>59</a:t>
                      </a:r>
                    </a:p>
                  </a:txBody>
                  <a:tcPr marL="9324" marR="9324" marT="9324" marB="0" anchor="ctr">
                    <a:lnL>
                      <a:noFill/>
                    </a:lnL>
                    <a:lnR>
                      <a:noFill/>
                    </a:lnR>
                    <a:lnT>
                      <a:noFill/>
                    </a:lnT>
                    <a:lnB>
                      <a:noFill/>
                    </a:lnB>
                    <a:solidFill>
                      <a:srgbClr val="FEEA83"/>
                    </a:solidFill>
                  </a:tcPr>
                </a:tc>
                <a:tc>
                  <a:txBody>
                    <a:bodyPr/>
                    <a:lstStyle/>
                    <a:p>
                      <a:pPr algn="ctr" fontAlgn="ctr"/>
                      <a:r>
                        <a:rPr lang="en-US" sz="1100" b="0" i="0" u="none" strike="noStrike">
                          <a:solidFill>
                            <a:srgbClr val="000000"/>
                          </a:solidFill>
                          <a:effectLst/>
                          <a:latin typeface="Calibri"/>
                        </a:rPr>
                        <a:t>63</a:t>
                      </a:r>
                    </a:p>
                  </a:txBody>
                  <a:tcPr marL="9324" marR="9324" marT="9324" marB="0" anchor="ctr">
                    <a:lnL>
                      <a:noFill/>
                    </a:lnL>
                    <a:lnR>
                      <a:noFill/>
                    </a:lnR>
                    <a:lnT>
                      <a:noFill/>
                    </a:lnT>
                    <a:lnB>
                      <a:noFill/>
                    </a:lnB>
                    <a:solidFill>
                      <a:srgbClr val="C1D981"/>
                    </a:solidFill>
                  </a:tcPr>
                </a:tc>
                <a:tc>
                  <a:txBody>
                    <a:bodyPr/>
                    <a:lstStyle/>
                    <a:p>
                      <a:pPr algn="ctr" fontAlgn="ctr"/>
                      <a:r>
                        <a:rPr lang="en-US" sz="1100" b="0" i="0" u="none" strike="noStrike">
                          <a:solidFill>
                            <a:srgbClr val="000000"/>
                          </a:solidFill>
                          <a:effectLst/>
                          <a:latin typeface="Calibri"/>
                        </a:rPr>
                        <a:t>67</a:t>
                      </a:r>
                    </a:p>
                  </a:txBody>
                  <a:tcPr marL="9324" marR="9324" marT="9324" marB="0" anchor="ctr">
                    <a:lnL>
                      <a:noFill/>
                    </a:lnL>
                    <a:lnR>
                      <a:noFill/>
                    </a:lnR>
                    <a:lnT>
                      <a:noFill/>
                    </a:lnT>
                    <a:lnB>
                      <a:noFill/>
                    </a:lnB>
                    <a:solidFill>
                      <a:srgbClr val="73C37C"/>
                    </a:solidFill>
                  </a:tcPr>
                </a:tc>
                <a:tc>
                  <a:txBody>
                    <a:bodyPr/>
                    <a:lstStyle/>
                    <a:p>
                      <a:pPr algn="ctr" fontAlgn="ctr"/>
                      <a:r>
                        <a:rPr lang="en-US" sz="1100" b="0" i="0" u="none" strike="noStrike">
                          <a:solidFill>
                            <a:srgbClr val="000000"/>
                          </a:solidFill>
                          <a:effectLst/>
                          <a:latin typeface="Calibri"/>
                        </a:rPr>
                        <a:t>68</a:t>
                      </a:r>
                    </a:p>
                  </a:txBody>
                  <a:tcPr marL="9324" marR="9324" marT="9324" marB="0" anchor="ctr">
                    <a:lnL>
                      <a:noFill/>
                    </a:lnL>
                    <a:lnR>
                      <a:noFill/>
                    </a:lnR>
                    <a:lnT>
                      <a:noFill/>
                    </a:lnT>
                    <a:lnB>
                      <a:noFill/>
                    </a:lnB>
                    <a:solidFill>
                      <a:srgbClr val="63BE7B"/>
                    </a:solidFill>
                  </a:tcPr>
                </a:tc>
                <a:tc>
                  <a:txBody>
                    <a:bodyPr/>
                    <a:lstStyle/>
                    <a:p>
                      <a:pPr algn="ctr" fontAlgn="ctr"/>
                      <a:r>
                        <a:rPr lang="en-US" sz="1100" b="0" i="0" u="none" strike="noStrike">
                          <a:solidFill>
                            <a:srgbClr val="000000"/>
                          </a:solidFill>
                          <a:effectLst/>
                          <a:latin typeface="Calibri"/>
                        </a:rPr>
                        <a:t>58</a:t>
                      </a:r>
                    </a:p>
                  </a:txBody>
                  <a:tcPr marL="9324" marR="9324" marT="9324" marB="0" anchor="ctr">
                    <a:lnL>
                      <a:noFill/>
                    </a:lnL>
                    <a:lnR w="12700" cap="flat" cmpd="sng" algn="ctr">
                      <a:solidFill>
                        <a:srgbClr val="000000"/>
                      </a:solidFill>
                      <a:prstDash val="solid"/>
                      <a:round/>
                      <a:headEnd type="none" w="med" len="med"/>
                      <a:tailEnd type="none" w="med" len="med"/>
                    </a:lnR>
                    <a:lnT>
                      <a:noFill/>
                    </a:lnT>
                    <a:lnB>
                      <a:noFill/>
                    </a:lnB>
                    <a:solidFill>
                      <a:srgbClr val="FDCD7E"/>
                    </a:solidFill>
                  </a:tcPr>
                </a:tc>
              </a:tr>
              <a:tr h="0">
                <a:tc>
                  <a:txBody>
                    <a:bodyPr/>
                    <a:lstStyle/>
                    <a:p>
                      <a:pPr algn="l" fontAlgn="b"/>
                      <a:r>
                        <a:rPr lang="en-US" sz="1100" b="0" i="0" u="none" strike="noStrike" dirty="0" err="1">
                          <a:solidFill>
                            <a:srgbClr val="000000"/>
                          </a:solidFill>
                          <a:effectLst/>
                          <a:latin typeface="Calibri"/>
                        </a:rPr>
                        <a:t>Jeg</a:t>
                      </a:r>
                      <a:r>
                        <a:rPr lang="en-US" sz="1100" b="0" i="0" u="none" strike="noStrike" dirty="0">
                          <a:solidFill>
                            <a:srgbClr val="000000"/>
                          </a:solidFill>
                          <a:effectLst/>
                          <a:latin typeface="Calibri"/>
                        </a:rPr>
                        <a:t> </a:t>
                      </a:r>
                      <a:r>
                        <a:rPr lang="en-US" sz="1100" b="0" i="0" u="none" strike="noStrike" dirty="0" err="1">
                          <a:solidFill>
                            <a:srgbClr val="000000"/>
                          </a:solidFill>
                          <a:effectLst/>
                          <a:latin typeface="Calibri"/>
                        </a:rPr>
                        <a:t>har</a:t>
                      </a:r>
                      <a:r>
                        <a:rPr lang="en-US" sz="1100" b="0" i="0" u="none" strike="noStrike" dirty="0">
                          <a:solidFill>
                            <a:srgbClr val="000000"/>
                          </a:solidFill>
                          <a:effectLst/>
                          <a:latin typeface="Calibri"/>
                        </a:rPr>
                        <a:t> </a:t>
                      </a:r>
                      <a:r>
                        <a:rPr lang="en-US" sz="1100" b="0" i="0" u="none" strike="noStrike" dirty="0" err="1">
                          <a:solidFill>
                            <a:srgbClr val="000000"/>
                          </a:solidFill>
                          <a:effectLst/>
                          <a:latin typeface="Calibri"/>
                        </a:rPr>
                        <a:t>latt</a:t>
                      </a:r>
                      <a:r>
                        <a:rPr lang="en-US" sz="1100" b="0" i="0" u="none" strike="noStrike" dirty="0">
                          <a:solidFill>
                            <a:srgbClr val="000000"/>
                          </a:solidFill>
                          <a:effectLst/>
                          <a:latin typeface="Calibri"/>
                        </a:rPr>
                        <a:t> </a:t>
                      </a:r>
                      <a:r>
                        <a:rPr lang="en-US" sz="1100" b="0" i="0" u="none" strike="noStrike" dirty="0" err="1">
                          <a:solidFill>
                            <a:srgbClr val="000000"/>
                          </a:solidFill>
                          <a:effectLst/>
                          <a:latin typeface="Calibri"/>
                        </a:rPr>
                        <a:t>være</a:t>
                      </a:r>
                      <a:r>
                        <a:rPr lang="en-US" sz="1100" b="0" i="0" u="none" strike="noStrike" dirty="0">
                          <a:solidFill>
                            <a:srgbClr val="000000"/>
                          </a:solidFill>
                          <a:effectLst/>
                          <a:latin typeface="Calibri"/>
                        </a:rPr>
                        <a:t> å delta </a:t>
                      </a:r>
                      <a:r>
                        <a:rPr lang="en-US" sz="1100" b="0" i="0" u="none" strike="noStrike" dirty="0" err="1">
                          <a:solidFill>
                            <a:srgbClr val="000000"/>
                          </a:solidFill>
                          <a:effectLst/>
                          <a:latin typeface="Calibri"/>
                        </a:rPr>
                        <a:t>på</a:t>
                      </a:r>
                      <a:r>
                        <a:rPr lang="en-US" sz="1100" b="0" i="0" u="none" strike="noStrike" dirty="0">
                          <a:solidFill>
                            <a:srgbClr val="000000"/>
                          </a:solidFill>
                          <a:effectLst/>
                          <a:latin typeface="Calibri"/>
                        </a:rPr>
                        <a:t> </a:t>
                      </a:r>
                      <a:r>
                        <a:rPr lang="en-US" sz="1100" b="0" i="0" u="none" strike="noStrike" dirty="0" err="1">
                          <a:solidFill>
                            <a:srgbClr val="000000"/>
                          </a:solidFill>
                          <a:effectLst/>
                          <a:latin typeface="Calibri"/>
                        </a:rPr>
                        <a:t>studentarrangement</a:t>
                      </a:r>
                      <a:r>
                        <a:rPr lang="en-US" sz="1100" b="0" i="0" u="none" strike="noStrike" dirty="0">
                          <a:solidFill>
                            <a:srgbClr val="000000"/>
                          </a:solidFill>
                          <a:effectLst/>
                          <a:latin typeface="Calibri"/>
                        </a:rPr>
                        <a:t> </a:t>
                      </a:r>
                      <a:r>
                        <a:rPr lang="en-US" sz="1100" b="0" i="0" u="none" strike="noStrike" dirty="0" err="1">
                          <a:solidFill>
                            <a:srgbClr val="000000"/>
                          </a:solidFill>
                          <a:effectLst/>
                          <a:latin typeface="Calibri"/>
                        </a:rPr>
                        <a:t>fordi</a:t>
                      </a:r>
                      <a:r>
                        <a:rPr lang="en-US" sz="1100" b="0" i="0" u="none" strike="noStrike" dirty="0">
                          <a:solidFill>
                            <a:srgbClr val="000000"/>
                          </a:solidFill>
                          <a:effectLst/>
                          <a:latin typeface="Calibri"/>
                        </a:rPr>
                        <a:t> </a:t>
                      </a:r>
                      <a:r>
                        <a:rPr lang="en-US" sz="1100" b="0" i="0" u="none" strike="noStrike" dirty="0" err="1">
                          <a:solidFill>
                            <a:srgbClr val="000000"/>
                          </a:solidFill>
                          <a:effectLst/>
                          <a:latin typeface="Calibri"/>
                        </a:rPr>
                        <a:t>det</a:t>
                      </a:r>
                      <a:r>
                        <a:rPr lang="en-US" sz="1100" b="0" i="0" u="none" strike="noStrike" dirty="0">
                          <a:solidFill>
                            <a:srgbClr val="000000"/>
                          </a:solidFill>
                          <a:effectLst/>
                          <a:latin typeface="Calibri"/>
                        </a:rPr>
                        <a:t> </a:t>
                      </a:r>
                      <a:r>
                        <a:rPr lang="en-US" sz="1100" b="0" i="0" u="none" strike="noStrike" dirty="0" err="1">
                          <a:solidFill>
                            <a:srgbClr val="000000"/>
                          </a:solidFill>
                          <a:effectLst/>
                          <a:latin typeface="Calibri"/>
                        </a:rPr>
                        <a:t>drikkes</a:t>
                      </a:r>
                      <a:r>
                        <a:rPr lang="en-US" sz="1100" b="0" i="0" u="none" strike="noStrike" dirty="0">
                          <a:solidFill>
                            <a:srgbClr val="000000"/>
                          </a:solidFill>
                          <a:effectLst/>
                          <a:latin typeface="Calibri"/>
                        </a:rPr>
                        <a:t> </a:t>
                      </a:r>
                      <a:r>
                        <a:rPr lang="en-US" sz="1100" b="0" i="0" u="none" strike="noStrike" dirty="0" err="1">
                          <a:solidFill>
                            <a:srgbClr val="000000"/>
                          </a:solidFill>
                          <a:effectLst/>
                          <a:latin typeface="Calibri"/>
                        </a:rPr>
                        <a:t>alkohol</a:t>
                      </a:r>
                      <a:r>
                        <a:rPr lang="en-US" sz="1100" b="0" i="0" u="none" strike="noStrike" dirty="0">
                          <a:solidFill>
                            <a:srgbClr val="000000"/>
                          </a:solidFill>
                          <a:effectLst/>
                          <a:latin typeface="Calibri"/>
                        </a:rPr>
                        <a:t> </a:t>
                      </a:r>
                      <a:r>
                        <a:rPr lang="en-US" sz="1100" b="0" i="0" u="none" strike="noStrike" dirty="0" smtClean="0">
                          <a:solidFill>
                            <a:srgbClr val="000000"/>
                          </a:solidFill>
                          <a:effectLst/>
                          <a:latin typeface="Calibri"/>
                        </a:rPr>
                        <a:t>der</a:t>
                      </a:r>
                      <a:endParaRPr lang="en-US" sz="1100" b="0" i="0" u="none" strike="noStrike" dirty="0">
                        <a:solidFill>
                          <a:srgbClr val="000000"/>
                        </a:solidFill>
                        <a:effectLst/>
                        <a:latin typeface="Calibri"/>
                      </a:endParaRPr>
                    </a:p>
                  </a:txBody>
                  <a:tcPr marL="9324" marR="9324" marT="93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21</a:t>
                      </a:r>
                    </a:p>
                  </a:txBody>
                  <a:tcPr marL="9324" marR="9324" marT="9324"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E683"/>
                    </a:solidFill>
                  </a:tcPr>
                </a:tc>
                <a:tc>
                  <a:txBody>
                    <a:bodyPr/>
                    <a:lstStyle/>
                    <a:p>
                      <a:pPr algn="ctr" fontAlgn="ctr"/>
                      <a:r>
                        <a:rPr lang="en-US" sz="1100" b="0" i="0" u="none" strike="noStrike">
                          <a:solidFill>
                            <a:srgbClr val="000000"/>
                          </a:solidFill>
                          <a:effectLst/>
                          <a:latin typeface="Calibri"/>
                        </a:rPr>
                        <a:t>19</a:t>
                      </a:r>
                    </a:p>
                  </a:txBody>
                  <a:tcPr marL="9324" marR="9324" marT="9324" marB="0" anchor="ctr">
                    <a:lnL>
                      <a:noFill/>
                    </a:lnL>
                    <a:lnR>
                      <a:noFill/>
                    </a:lnR>
                    <a:lnT>
                      <a:noFill/>
                    </a:lnT>
                    <a:lnB w="12700" cap="flat" cmpd="sng" algn="ctr">
                      <a:solidFill>
                        <a:srgbClr val="000000"/>
                      </a:solidFill>
                      <a:prstDash val="solid"/>
                      <a:round/>
                      <a:headEnd type="none" w="med" len="med"/>
                      <a:tailEnd type="none" w="med" len="med"/>
                    </a:lnB>
                    <a:solidFill>
                      <a:srgbClr val="C1D980"/>
                    </a:solidFill>
                  </a:tcPr>
                </a:tc>
                <a:tc>
                  <a:txBody>
                    <a:bodyPr/>
                    <a:lstStyle/>
                    <a:p>
                      <a:pPr algn="ctr" fontAlgn="ctr"/>
                      <a:r>
                        <a:rPr lang="en-US" sz="1100" b="0" i="0" u="none" strike="noStrike">
                          <a:solidFill>
                            <a:srgbClr val="000000"/>
                          </a:solidFill>
                          <a:effectLst/>
                          <a:latin typeface="Calibri"/>
                        </a:rPr>
                        <a:t>22</a:t>
                      </a:r>
                    </a:p>
                  </a:txBody>
                  <a:tcPr marL="9324" marR="9324" marT="9324" marB="0" anchor="ctr">
                    <a:lnL>
                      <a:noFill/>
                    </a:lnL>
                    <a:lnR>
                      <a:noFill/>
                    </a:lnR>
                    <a:lnT>
                      <a:noFill/>
                    </a:lnT>
                    <a:lnB w="12700" cap="flat" cmpd="sng" algn="ctr">
                      <a:solidFill>
                        <a:srgbClr val="000000"/>
                      </a:solidFill>
                      <a:prstDash val="solid"/>
                      <a:round/>
                      <a:headEnd type="none" w="med" len="med"/>
                      <a:tailEnd type="none" w="med" len="med"/>
                    </a:lnB>
                    <a:solidFill>
                      <a:srgbClr val="FDBA7B"/>
                    </a:solidFill>
                  </a:tcPr>
                </a:tc>
                <a:tc>
                  <a:txBody>
                    <a:bodyPr/>
                    <a:lstStyle/>
                    <a:p>
                      <a:pPr algn="ctr" fontAlgn="ctr"/>
                      <a:r>
                        <a:rPr lang="en-US" sz="1100" b="0" i="0" u="none" strike="noStrike">
                          <a:solidFill>
                            <a:srgbClr val="000000"/>
                          </a:solidFill>
                          <a:effectLst/>
                          <a:latin typeface="Calibri"/>
                        </a:rPr>
                        <a:t>22</a:t>
                      </a:r>
                    </a:p>
                  </a:txBody>
                  <a:tcPr marL="9324" marR="9324" marT="9324" marB="0" anchor="ctr">
                    <a:lnL>
                      <a:noFill/>
                    </a:lnL>
                    <a:lnR>
                      <a:noFill/>
                    </a:lnR>
                    <a:lnT>
                      <a:noFill/>
                    </a:lnT>
                    <a:lnB w="12700" cap="flat" cmpd="sng" algn="ctr">
                      <a:solidFill>
                        <a:srgbClr val="000000"/>
                      </a:solidFill>
                      <a:prstDash val="solid"/>
                      <a:round/>
                      <a:headEnd type="none" w="med" len="med"/>
                      <a:tailEnd type="none" w="med" len="med"/>
                    </a:lnB>
                    <a:solidFill>
                      <a:srgbClr val="FECA7E"/>
                    </a:solidFill>
                  </a:tcPr>
                </a:tc>
                <a:tc>
                  <a:txBody>
                    <a:bodyPr/>
                    <a:lstStyle/>
                    <a:p>
                      <a:pPr algn="ctr" fontAlgn="ctr"/>
                      <a:r>
                        <a:rPr lang="en-US" sz="1100" b="0" i="0" u="none" strike="noStrike">
                          <a:solidFill>
                            <a:srgbClr val="000000"/>
                          </a:solidFill>
                          <a:effectLst/>
                          <a:latin typeface="Calibri"/>
                        </a:rPr>
                        <a:t>21</a:t>
                      </a:r>
                    </a:p>
                  </a:txBody>
                  <a:tcPr marL="9324" marR="9324" marT="9324" marB="0" anchor="ctr">
                    <a:lnL>
                      <a:noFill/>
                    </a:lnL>
                    <a:lnR>
                      <a:noFill/>
                    </a:lnR>
                    <a:lnT>
                      <a:noFill/>
                    </a:lnT>
                    <a:lnB w="12700" cap="flat" cmpd="sng" algn="ctr">
                      <a:solidFill>
                        <a:srgbClr val="000000"/>
                      </a:solidFill>
                      <a:prstDash val="solid"/>
                      <a:round/>
                      <a:headEnd type="none" w="med" len="med"/>
                      <a:tailEnd type="none" w="med" len="med"/>
                    </a:lnB>
                    <a:solidFill>
                      <a:srgbClr val="F9E983"/>
                    </a:solidFill>
                  </a:tcPr>
                </a:tc>
                <a:tc>
                  <a:txBody>
                    <a:bodyPr/>
                    <a:lstStyle/>
                    <a:p>
                      <a:pPr algn="ctr" fontAlgn="ctr"/>
                      <a:r>
                        <a:rPr lang="en-US" sz="1100" b="0" i="0" u="none" strike="noStrike">
                          <a:solidFill>
                            <a:srgbClr val="000000"/>
                          </a:solidFill>
                          <a:effectLst/>
                          <a:latin typeface="Calibri"/>
                        </a:rPr>
                        <a:t>20</a:t>
                      </a:r>
                    </a:p>
                  </a:txBody>
                  <a:tcPr marL="9324" marR="9324" marT="9324" marB="0" anchor="ctr">
                    <a:lnL>
                      <a:noFill/>
                    </a:lnL>
                    <a:lnR>
                      <a:noFill/>
                    </a:lnR>
                    <a:lnT>
                      <a:noFill/>
                    </a:lnT>
                    <a:lnB w="12700" cap="flat" cmpd="sng" algn="ctr">
                      <a:solidFill>
                        <a:srgbClr val="000000"/>
                      </a:solidFill>
                      <a:prstDash val="solid"/>
                      <a:round/>
                      <a:headEnd type="none" w="med" len="med"/>
                      <a:tailEnd type="none" w="med" len="med"/>
                    </a:lnB>
                    <a:solidFill>
                      <a:srgbClr val="EFE683"/>
                    </a:solidFill>
                  </a:tcPr>
                </a:tc>
                <a:tc>
                  <a:txBody>
                    <a:bodyPr/>
                    <a:lstStyle/>
                    <a:p>
                      <a:pPr algn="ctr" fontAlgn="ctr"/>
                      <a:r>
                        <a:rPr lang="en-US" sz="1100" b="0" i="0" u="none" strike="noStrike">
                          <a:solidFill>
                            <a:srgbClr val="000000"/>
                          </a:solidFill>
                          <a:effectLst/>
                          <a:latin typeface="Calibri"/>
                        </a:rPr>
                        <a:t>22</a:t>
                      </a:r>
                    </a:p>
                  </a:txBody>
                  <a:tcPr marL="9324" marR="9324" marT="9324" marB="0" anchor="ctr">
                    <a:lnL>
                      <a:noFill/>
                    </a:lnL>
                    <a:lnR>
                      <a:noFill/>
                    </a:lnR>
                    <a:lnT>
                      <a:noFill/>
                    </a:lnT>
                    <a:lnB w="12700" cap="flat" cmpd="sng" algn="ctr">
                      <a:solidFill>
                        <a:srgbClr val="000000"/>
                      </a:solidFill>
                      <a:prstDash val="solid"/>
                      <a:round/>
                      <a:headEnd type="none" w="med" len="med"/>
                      <a:tailEnd type="none" w="med" len="med"/>
                    </a:lnB>
                    <a:solidFill>
                      <a:srgbClr val="FECE7F"/>
                    </a:solidFill>
                  </a:tcPr>
                </a:tc>
                <a:tc>
                  <a:txBody>
                    <a:bodyPr/>
                    <a:lstStyle/>
                    <a:p>
                      <a:pPr algn="ctr" fontAlgn="ctr"/>
                      <a:r>
                        <a:rPr lang="en-US" sz="1100" b="0" i="0" u="none" strike="noStrike">
                          <a:solidFill>
                            <a:srgbClr val="000000"/>
                          </a:solidFill>
                          <a:effectLst/>
                          <a:latin typeface="Calibri"/>
                        </a:rPr>
                        <a:t>23</a:t>
                      </a:r>
                    </a:p>
                  </a:txBody>
                  <a:tcPr marL="9324" marR="9324" marT="9324" marB="0" anchor="ctr">
                    <a:lnL>
                      <a:noFill/>
                    </a:lnL>
                    <a:lnR>
                      <a:noFill/>
                    </a:lnR>
                    <a:lnT>
                      <a:noFill/>
                    </a:lnT>
                    <a:lnB w="12700" cap="flat" cmpd="sng" algn="ctr">
                      <a:solidFill>
                        <a:srgbClr val="000000"/>
                      </a:solidFill>
                      <a:prstDash val="solid"/>
                      <a:round/>
                      <a:headEnd type="none" w="med" len="med"/>
                      <a:tailEnd type="none" w="med" len="med"/>
                    </a:lnB>
                    <a:solidFill>
                      <a:srgbClr val="FCA777"/>
                    </a:solidFill>
                  </a:tcPr>
                </a:tc>
                <a:tc>
                  <a:txBody>
                    <a:bodyPr/>
                    <a:lstStyle/>
                    <a:p>
                      <a:pPr algn="ctr" fontAlgn="ctr"/>
                      <a:r>
                        <a:rPr lang="en-US" sz="1100" b="0" i="0" u="none" strike="noStrike">
                          <a:solidFill>
                            <a:srgbClr val="000000"/>
                          </a:solidFill>
                          <a:effectLst/>
                          <a:latin typeface="Calibri"/>
                        </a:rPr>
                        <a:t>17</a:t>
                      </a:r>
                    </a:p>
                  </a:txBody>
                  <a:tcPr marL="9324" marR="9324" marT="9324" marB="0" anchor="ctr">
                    <a:lnL>
                      <a:noFill/>
                    </a:lnL>
                    <a:lnR>
                      <a:noFill/>
                    </a:lnR>
                    <a:lnT>
                      <a:noFill/>
                    </a:lnT>
                    <a:lnB w="12700" cap="flat" cmpd="sng" algn="ctr">
                      <a:solidFill>
                        <a:srgbClr val="000000"/>
                      </a:solidFill>
                      <a:prstDash val="solid"/>
                      <a:round/>
                      <a:headEnd type="none" w="med" len="med"/>
                      <a:tailEnd type="none" w="med" len="med"/>
                    </a:lnB>
                    <a:solidFill>
                      <a:srgbClr val="77C37C"/>
                    </a:solidFill>
                  </a:tcPr>
                </a:tc>
                <a:tc>
                  <a:txBody>
                    <a:bodyPr/>
                    <a:lstStyle/>
                    <a:p>
                      <a:pPr algn="ctr" fontAlgn="ctr"/>
                      <a:r>
                        <a:rPr lang="en-US" sz="1100" b="0" i="0" u="none" strike="noStrike">
                          <a:solidFill>
                            <a:srgbClr val="000000"/>
                          </a:solidFill>
                          <a:effectLst/>
                          <a:latin typeface="Calibri"/>
                        </a:rPr>
                        <a:t>19</a:t>
                      </a:r>
                    </a:p>
                  </a:txBody>
                  <a:tcPr marL="9324" marR="9324" marT="9324" marB="0" anchor="ctr">
                    <a:lnL>
                      <a:noFill/>
                    </a:lnL>
                    <a:lnR>
                      <a:noFill/>
                    </a:lnR>
                    <a:lnT>
                      <a:noFill/>
                    </a:lnT>
                    <a:lnB w="12700" cap="flat" cmpd="sng" algn="ctr">
                      <a:solidFill>
                        <a:srgbClr val="000000"/>
                      </a:solidFill>
                      <a:prstDash val="solid"/>
                      <a:round/>
                      <a:headEnd type="none" w="med" len="med"/>
                      <a:tailEnd type="none" w="med" len="med"/>
                    </a:lnB>
                    <a:solidFill>
                      <a:srgbClr val="D4DE81"/>
                    </a:solidFill>
                  </a:tcPr>
                </a:tc>
                <a:tc>
                  <a:txBody>
                    <a:bodyPr/>
                    <a:lstStyle/>
                    <a:p>
                      <a:pPr algn="ctr" fontAlgn="ctr"/>
                      <a:r>
                        <a:rPr lang="en-US" sz="1100" b="0" i="0" u="none" strike="noStrike">
                          <a:solidFill>
                            <a:srgbClr val="000000"/>
                          </a:solidFill>
                          <a:effectLst/>
                          <a:latin typeface="Calibri"/>
                        </a:rPr>
                        <a:t>19</a:t>
                      </a:r>
                    </a:p>
                  </a:txBody>
                  <a:tcPr marL="9324" marR="9324" marT="9324" marB="0" anchor="ctr">
                    <a:lnL>
                      <a:noFill/>
                    </a:lnL>
                    <a:lnR>
                      <a:noFill/>
                    </a:lnR>
                    <a:lnT>
                      <a:noFill/>
                    </a:lnT>
                    <a:lnB w="12700" cap="flat" cmpd="sng" algn="ctr">
                      <a:solidFill>
                        <a:srgbClr val="000000"/>
                      </a:solidFill>
                      <a:prstDash val="solid"/>
                      <a:round/>
                      <a:headEnd type="none" w="med" len="med"/>
                      <a:tailEnd type="none" w="med" len="med"/>
                    </a:lnB>
                    <a:solidFill>
                      <a:srgbClr val="BCD780"/>
                    </a:solidFill>
                  </a:tcPr>
                </a:tc>
                <a:tc>
                  <a:txBody>
                    <a:bodyPr/>
                    <a:lstStyle/>
                    <a:p>
                      <a:pPr algn="ctr" fontAlgn="ctr"/>
                      <a:r>
                        <a:rPr lang="en-US" sz="1100" b="0" i="0" u="none" strike="noStrike">
                          <a:solidFill>
                            <a:srgbClr val="000000"/>
                          </a:solidFill>
                          <a:effectLst/>
                          <a:latin typeface="Calibri"/>
                        </a:rPr>
                        <a:t>17</a:t>
                      </a:r>
                    </a:p>
                  </a:txBody>
                  <a:tcPr marL="9324" marR="9324" marT="9324" marB="0" anchor="ctr">
                    <a:lnL>
                      <a:noFill/>
                    </a:lnL>
                    <a:lnR>
                      <a:noFill/>
                    </a:lnR>
                    <a:lnT>
                      <a:noFill/>
                    </a:lnT>
                    <a:lnB w="12700" cap="flat" cmpd="sng" algn="ctr">
                      <a:solidFill>
                        <a:srgbClr val="000000"/>
                      </a:solidFill>
                      <a:prstDash val="solid"/>
                      <a:round/>
                      <a:headEnd type="none" w="med" len="med"/>
                      <a:tailEnd type="none" w="med" len="med"/>
                    </a:lnB>
                    <a:solidFill>
                      <a:srgbClr val="89C97D"/>
                    </a:solidFill>
                  </a:tcPr>
                </a:tc>
                <a:tc>
                  <a:txBody>
                    <a:bodyPr/>
                    <a:lstStyle/>
                    <a:p>
                      <a:pPr algn="ctr" fontAlgn="ctr"/>
                      <a:r>
                        <a:rPr lang="en-US" sz="1100" b="0" i="0" u="none" strike="noStrike" dirty="0">
                          <a:solidFill>
                            <a:srgbClr val="000000"/>
                          </a:solidFill>
                          <a:effectLst/>
                          <a:latin typeface="Calibri"/>
                        </a:rPr>
                        <a:t>25</a:t>
                      </a:r>
                    </a:p>
                  </a:txBody>
                  <a:tcPr marL="9324" marR="9324" marT="9324"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9726D"/>
                    </a:solidFill>
                  </a:tcPr>
                </a:tc>
                <a:tc>
                  <a:txBody>
                    <a:bodyPr/>
                    <a:lstStyle/>
                    <a:p>
                      <a:pPr algn="ctr" fontAlgn="ctr"/>
                      <a:r>
                        <a:rPr lang="en-US" sz="1100" b="0" i="0" u="none" strike="noStrike" dirty="0">
                          <a:solidFill>
                            <a:srgbClr val="000000"/>
                          </a:solidFill>
                          <a:effectLst/>
                          <a:latin typeface="Calibri"/>
                        </a:rPr>
                        <a:t>20</a:t>
                      </a:r>
                    </a:p>
                  </a:txBody>
                  <a:tcPr marL="9324" marR="9324" marT="9324"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6DF81"/>
                    </a:solidFill>
                  </a:tcPr>
                </a:tc>
                <a:tc>
                  <a:txBody>
                    <a:bodyPr/>
                    <a:lstStyle/>
                    <a:p>
                      <a:pPr algn="ctr" fontAlgn="ctr"/>
                      <a:r>
                        <a:rPr lang="en-US" sz="1100" b="0" i="0" u="none" strike="noStrike" dirty="0">
                          <a:solidFill>
                            <a:srgbClr val="000000"/>
                          </a:solidFill>
                          <a:effectLst/>
                          <a:latin typeface="Calibri"/>
                        </a:rPr>
                        <a:t>25</a:t>
                      </a:r>
                    </a:p>
                  </a:txBody>
                  <a:tcPr marL="9324" marR="9324" marT="9324" marB="0" anchor="ctr">
                    <a:lnL>
                      <a:noFill/>
                    </a:lnL>
                    <a:lnR>
                      <a:noFill/>
                    </a:lnR>
                    <a:lnT>
                      <a:noFill/>
                    </a:lnT>
                    <a:lnB w="12700" cap="flat" cmpd="sng" algn="ctr">
                      <a:solidFill>
                        <a:srgbClr val="000000"/>
                      </a:solidFill>
                      <a:prstDash val="solid"/>
                      <a:round/>
                      <a:headEnd type="none" w="med" len="med"/>
                      <a:tailEnd type="none" w="med" len="med"/>
                    </a:lnB>
                    <a:solidFill>
                      <a:srgbClr val="F8696B"/>
                    </a:solidFill>
                  </a:tcPr>
                </a:tc>
                <a:tc>
                  <a:txBody>
                    <a:bodyPr/>
                    <a:lstStyle/>
                    <a:p>
                      <a:pPr algn="ctr" fontAlgn="ctr"/>
                      <a:r>
                        <a:rPr lang="en-US" sz="1100" b="0" i="0" u="none" strike="noStrike">
                          <a:solidFill>
                            <a:srgbClr val="000000"/>
                          </a:solidFill>
                          <a:effectLst/>
                          <a:latin typeface="Calibri"/>
                        </a:rPr>
                        <a:t>22</a:t>
                      </a:r>
                    </a:p>
                  </a:txBody>
                  <a:tcPr marL="9324" marR="9324" marT="9324" marB="0" anchor="ctr">
                    <a:lnL>
                      <a:noFill/>
                    </a:lnL>
                    <a:lnR>
                      <a:noFill/>
                    </a:lnR>
                    <a:lnT>
                      <a:noFill/>
                    </a:lnT>
                    <a:lnB w="12700" cap="flat" cmpd="sng" algn="ctr">
                      <a:solidFill>
                        <a:srgbClr val="000000"/>
                      </a:solidFill>
                      <a:prstDash val="solid"/>
                      <a:round/>
                      <a:headEnd type="none" w="med" len="med"/>
                      <a:tailEnd type="none" w="med" len="med"/>
                    </a:lnB>
                    <a:solidFill>
                      <a:srgbClr val="FDB77A"/>
                    </a:solidFill>
                  </a:tcPr>
                </a:tc>
                <a:tc>
                  <a:txBody>
                    <a:bodyPr/>
                    <a:lstStyle/>
                    <a:p>
                      <a:pPr algn="ctr" fontAlgn="ctr"/>
                      <a:r>
                        <a:rPr lang="en-US" sz="1100" b="0" i="0" u="none" strike="noStrike" dirty="0">
                          <a:solidFill>
                            <a:srgbClr val="000000"/>
                          </a:solidFill>
                          <a:effectLst/>
                          <a:latin typeface="Calibri"/>
                        </a:rPr>
                        <a:t>18</a:t>
                      </a:r>
                    </a:p>
                  </a:txBody>
                  <a:tcPr marL="9324" marR="9324" marT="9324" marB="0" anchor="ctr">
                    <a:lnL>
                      <a:noFill/>
                    </a:lnL>
                    <a:lnR>
                      <a:noFill/>
                    </a:lnR>
                    <a:lnT>
                      <a:noFill/>
                    </a:lnT>
                    <a:lnB w="12700" cap="flat" cmpd="sng" algn="ctr">
                      <a:solidFill>
                        <a:srgbClr val="000000"/>
                      </a:solidFill>
                      <a:prstDash val="solid"/>
                      <a:round/>
                      <a:headEnd type="none" w="med" len="med"/>
                      <a:tailEnd type="none" w="med" len="med"/>
                    </a:lnB>
                    <a:solidFill>
                      <a:srgbClr val="AFD47F"/>
                    </a:solidFill>
                  </a:tcPr>
                </a:tc>
                <a:tc>
                  <a:txBody>
                    <a:bodyPr/>
                    <a:lstStyle/>
                    <a:p>
                      <a:pPr algn="ctr" fontAlgn="ctr"/>
                      <a:r>
                        <a:rPr lang="en-US" sz="1100" b="0" i="0" u="none" strike="noStrike" dirty="0">
                          <a:solidFill>
                            <a:srgbClr val="000000"/>
                          </a:solidFill>
                          <a:effectLst/>
                          <a:latin typeface="Calibri"/>
                        </a:rPr>
                        <a:t>22</a:t>
                      </a:r>
                    </a:p>
                  </a:txBody>
                  <a:tcPr marL="9324" marR="9324" marT="9324" marB="0" anchor="ctr">
                    <a:lnL>
                      <a:noFill/>
                    </a:lnL>
                    <a:lnR>
                      <a:noFill/>
                    </a:lnR>
                    <a:lnT>
                      <a:noFill/>
                    </a:lnT>
                    <a:lnB w="12700" cap="flat" cmpd="sng" algn="ctr">
                      <a:solidFill>
                        <a:srgbClr val="000000"/>
                      </a:solidFill>
                      <a:prstDash val="solid"/>
                      <a:round/>
                      <a:headEnd type="none" w="med" len="med"/>
                      <a:tailEnd type="none" w="med" len="med"/>
                    </a:lnB>
                    <a:solidFill>
                      <a:srgbClr val="FECD7F"/>
                    </a:solidFill>
                  </a:tcPr>
                </a:tc>
                <a:tc>
                  <a:txBody>
                    <a:bodyPr/>
                    <a:lstStyle/>
                    <a:p>
                      <a:pPr algn="ctr" fontAlgn="ctr"/>
                      <a:r>
                        <a:rPr lang="en-US" sz="1100" b="0" i="0" u="none" strike="noStrike" dirty="0">
                          <a:solidFill>
                            <a:srgbClr val="000000"/>
                          </a:solidFill>
                          <a:effectLst/>
                          <a:latin typeface="Calibri"/>
                        </a:rPr>
                        <a:t>25</a:t>
                      </a:r>
                    </a:p>
                  </a:txBody>
                  <a:tcPr marL="9324" marR="9324" marT="9324" marB="0" anchor="ctr">
                    <a:lnL>
                      <a:noFill/>
                    </a:lnL>
                    <a:lnR>
                      <a:noFill/>
                    </a:lnR>
                    <a:lnT>
                      <a:noFill/>
                    </a:lnT>
                    <a:lnB w="12700" cap="flat" cmpd="sng" algn="ctr">
                      <a:solidFill>
                        <a:srgbClr val="000000"/>
                      </a:solidFill>
                      <a:prstDash val="solid"/>
                      <a:round/>
                      <a:headEnd type="none" w="med" len="med"/>
                      <a:tailEnd type="none" w="med" len="med"/>
                    </a:lnB>
                    <a:solidFill>
                      <a:srgbClr val="F96B6C"/>
                    </a:solidFill>
                  </a:tcPr>
                </a:tc>
                <a:tc>
                  <a:txBody>
                    <a:bodyPr/>
                    <a:lstStyle/>
                    <a:p>
                      <a:pPr algn="ctr" fontAlgn="ctr"/>
                      <a:r>
                        <a:rPr lang="en-US" sz="1100" b="0" i="0" u="none" strike="noStrike" dirty="0">
                          <a:solidFill>
                            <a:srgbClr val="000000"/>
                          </a:solidFill>
                          <a:effectLst/>
                          <a:latin typeface="Calibri"/>
                        </a:rPr>
                        <a:t>19</a:t>
                      </a:r>
                    </a:p>
                  </a:txBody>
                  <a:tcPr marL="9324" marR="9324" marT="9324" marB="0" anchor="ctr">
                    <a:lnL>
                      <a:noFill/>
                    </a:lnL>
                    <a:lnR>
                      <a:noFill/>
                    </a:lnR>
                    <a:lnT>
                      <a:noFill/>
                    </a:lnT>
                    <a:lnB w="12700" cap="flat" cmpd="sng" algn="ctr">
                      <a:solidFill>
                        <a:srgbClr val="000000"/>
                      </a:solidFill>
                      <a:prstDash val="solid"/>
                      <a:round/>
                      <a:headEnd type="none" w="med" len="med"/>
                      <a:tailEnd type="none" w="med" len="med"/>
                    </a:lnB>
                    <a:solidFill>
                      <a:srgbClr val="D2DE81"/>
                    </a:solidFill>
                  </a:tcPr>
                </a:tc>
                <a:tc>
                  <a:txBody>
                    <a:bodyPr/>
                    <a:lstStyle/>
                    <a:p>
                      <a:pPr algn="ctr" fontAlgn="ctr"/>
                      <a:r>
                        <a:rPr lang="en-US" sz="1100" b="0" i="0" u="none" strike="noStrike" dirty="0">
                          <a:solidFill>
                            <a:srgbClr val="000000"/>
                          </a:solidFill>
                          <a:effectLst/>
                          <a:latin typeface="Calibri"/>
                        </a:rPr>
                        <a:t>25</a:t>
                      </a:r>
                    </a:p>
                  </a:txBody>
                  <a:tcPr marL="9324" marR="9324" marT="9324" marB="0" anchor="ctr">
                    <a:lnL>
                      <a:noFill/>
                    </a:lnL>
                    <a:lnR>
                      <a:noFill/>
                    </a:lnR>
                    <a:lnT>
                      <a:noFill/>
                    </a:lnT>
                    <a:lnB w="12700" cap="flat" cmpd="sng" algn="ctr">
                      <a:solidFill>
                        <a:srgbClr val="000000"/>
                      </a:solidFill>
                      <a:prstDash val="solid"/>
                      <a:round/>
                      <a:headEnd type="none" w="med" len="med"/>
                      <a:tailEnd type="none" w="med" len="med"/>
                    </a:lnB>
                    <a:solidFill>
                      <a:srgbClr val="F9746D"/>
                    </a:solidFill>
                  </a:tcPr>
                </a:tc>
                <a:tc>
                  <a:txBody>
                    <a:bodyPr/>
                    <a:lstStyle/>
                    <a:p>
                      <a:pPr algn="ctr" fontAlgn="ctr"/>
                      <a:r>
                        <a:rPr lang="en-US" sz="1100" b="0" i="0" u="none" strike="noStrike" dirty="0">
                          <a:solidFill>
                            <a:srgbClr val="000000"/>
                          </a:solidFill>
                          <a:effectLst/>
                          <a:latin typeface="Calibri"/>
                        </a:rPr>
                        <a:t>16</a:t>
                      </a:r>
                    </a:p>
                  </a:txBody>
                  <a:tcPr marL="9324" marR="9324" marT="9324"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63BE7B"/>
                    </a:solidFill>
                  </a:tcPr>
                </a:tc>
              </a:tr>
            </a:tbl>
          </a:graphicData>
        </a:graphic>
      </p:graphicFrame>
    </p:spTree>
    <p:extLst>
      <p:ext uri="{BB962C8B-B14F-4D97-AF65-F5344CB8AC3E}">
        <p14:creationId xmlns:p14="http://schemas.microsoft.com/office/powerpoint/2010/main" val="25885723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533661559"/>
              </p:ext>
            </p:extLst>
          </p:nvPr>
        </p:nvGraphicFramePr>
        <p:xfrm>
          <a:off x="323528" y="692696"/>
          <a:ext cx="8136904" cy="5472608"/>
        </p:xfrm>
        <a:graphic>
          <a:graphicData uri="http://schemas.openxmlformats.org/drawingml/2006/chart">
            <c:chart xmlns:c="http://schemas.openxmlformats.org/drawingml/2006/chart" xmlns:r="http://schemas.openxmlformats.org/officeDocument/2006/relationships" r:id="rId2"/>
          </a:graphicData>
        </a:graphic>
      </p:graphicFrame>
      <p:sp>
        <p:nvSpPr>
          <p:cNvPr id="3" name="TekstSylinder 2"/>
          <p:cNvSpPr txBox="1"/>
          <p:nvPr/>
        </p:nvSpPr>
        <p:spPr>
          <a:xfrm>
            <a:off x="251520" y="76562"/>
            <a:ext cx="6829305" cy="400110"/>
          </a:xfrm>
          <a:prstGeom prst="rect">
            <a:avLst/>
          </a:prstGeom>
          <a:noFill/>
        </p:spPr>
        <p:txBody>
          <a:bodyPr wrap="none" rtlCol="0">
            <a:spAutoFit/>
          </a:bodyPr>
          <a:lstStyle/>
          <a:p>
            <a:r>
              <a:rPr lang="nb-NO" sz="2000" dirty="0" smtClean="0"/>
              <a:t>Andel som har brukt narkotika minst 5 ganger siste halvår (% Ja)</a:t>
            </a:r>
            <a:endParaRPr lang="nb-NO" sz="2000" dirty="0"/>
          </a:p>
        </p:txBody>
      </p:sp>
      <p:sp>
        <p:nvSpPr>
          <p:cNvPr id="7" name="Plassholder for lysbildenummer 6"/>
          <p:cNvSpPr>
            <a:spLocks noGrp="1"/>
          </p:cNvSpPr>
          <p:nvPr>
            <p:ph type="sldNum" sz="quarter" idx="4"/>
          </p:nvPr>
        </p:nvSpPr>
        <p:spPr/>
        <p:txBody>
          <a:bodyPr/>
          <a:lstStyle/>
          <a:p>
            <a:fld id="{AFE8F94D-F3D7-4644-A710-F5E14A17E550}" type="slidenum">
              <a:rPr lang="nb-NO" smtClean="0"/>
              <a:pPr/>
              <a:t>43</a:t>
            </a:fld>
            <a:endParaRPr lang="nb-NO" dirty="0"/>
          </a:p>
        </p:txBody>
      </p:sp>
      <p:graphicFrame>
        <p:nvGraphicFramePr>
          <p:cNvPr id="9" name="Diagram 8"/>
          <p:cNvGraphicFramePr/>
          <p:nvPr>
            <p:extLst>
              <p:ext uri="{D42A27DB-BD31-4B8C-83A1-F6EECF244321}">
                <p14:modId xmlns:p14="http://schemas.microsoft.com/office/powerpoint/2010/main" val="1576374105"/>
              </p:ext>
            </p:extLst>
          </p:nvPr>
        </p:nvGraphicFramePr>
        <p:xfrm>
          <a:off x="4499992" y="1412776"/>
          <a:ext cx="4104456" cy="4824536"/>
        </p:xfrm>
        <a:graphic>
          <a:graphicData uri="http://schemas.openxmlformats.org/drawingml/2006/chart">
            <c:chart xmlns:c="http://schemas.openxmlformats.org/drawingml/2006/chart" xmlns:r="http://schemas.openxmlformats.org/officeDocument/2006/relationships" r:id="rId3"/>
          </a:graphicData>
        </a:graphic>
      </p:graphicFrame>
      <p:sp>
        <p:nvSpPr>
          <p:cNvPr id="10" name="TekstSylinder 9"/>
          <p:cNvSpPr txBox="1"/>
          <p:nvPr/>
        </p:nvSpPr>
        <p:spPr>
          <a:xfrm>
            <a:off x="4499992" y="548680"/>
            <a:ext cx="3980513" cy="584775"/>
          </a:xfrm>
          <a:prstGeom prst="rect">
            <a:avLst/>
          </a:prstGeom>
          <a:noFill/>
        </p:spPr>
        <p:txBody>
          <a:bodyPr wrap="none" rtlCol="0">
            <a:spAutoFit/>
          </a:bodyPr>
          <a:lstStyle/>
          <a:p>
            <a:r>
              <a:rPr lang="nb-NO" sz="1600" dirty="0" smtClean="0"/>
              <a:t>Andel som har brukt narkotika minst 5 ganger</a:t>
            </a:r>
          </a:p>
          <a:p>
            <a:r>
              <a:rPr lang="nb-NO" sz="1600" dirty="0" smtClean="0"/>
              <a:t>avhengig av risikoatferd alkohol - AUDIT</a:t>
            </a:r>
            <a:endParaRPr lang="nb-NO" sz="1600" dirty="0"/>
          </a:p>
        </p:txBody>
      </p:sp>
      <p:sp>
        <p:nvSpPr>
          <p:cNvPr id="8" name="TekstSylinder 7"/>
          <p:cNvSpPr txBox="1"/>
          <p:nvPr/>
        </p:nvSpPr>
        <p:spPr>
          <a:xfrm>
            <a:off x="5148064" y="6093296"/>
            <a:ext cx="2510944" cy="338554"/>
          </a:xfrm>
          <a:prstGeom prst="rect">
            <a:avLst/>
          </a:prstGeom>
          <a:noFill/>
        </p:spPr>
        <p:txBody>
          <a:bodyPr wrap="none" rtlCol="0">
            <a:spAutoFit/>
          </a:bodyPr>
          <a:lstStyle/>
          <a:p>
            <a:pPr algn="ctr"/>
            <a:r>
              <a:rPr lang="nb-NO" sz="1600" u="sng" dirty="0" smtClean="0"/>
              <a:t>Risikoatferd alkohol (AUDIT)</a:t>
            </a:r>
            <a:endParaRPr lang="nb-NO" sz="1600" u="sng" dirty="0"/>
          </a:p>
        </p:txBody>
      </p:sp>
      <p:sp>
        <p:nvSpPr>
          <p:cNvPr id="2" name="Rektangel 1"/>
          <p:cNvSpPr/>
          <p:nvPr/>
        </p:nvSpPr>
        <p:spPr>
          <a:xfrm>
            <a:off x="755576" y="501396"/>
            <a:ext cx="2345257" cy="276999"/>
          </a:xfrm>
          <a:prstGeom prst="rect">
            <a:avLst/>
          </a:prstGeom>
        </p:spPr>
        <p:txBody>
          <a:bodyPr wrap="none">
            <a:spAutoFit/>
          </a:bodyPr>
          <a:lstStyle/>
          <a:p>
            <a:r>
              <a:rPr lang="nb-NO" sz="1200" i="1" dirty="0">
                <a:solidFill>
                  <a:schemeClr val="bg1">
                    <a:lumMod val="50000"/>
                  </a:schemeClr>
                </a:solidFill>
              </a:rPr>
              <a:t>Har du noen gang brukt narkotika?</a:t>
            </a:r>
          </a:p>
        </p:txBody>
      </p:sp>
      <p:sp>
        <p:nvSpPr>
          <p:cNvPr id="5" name="Rektangel 4"/>
          <p:cNvSpPr/>
          <p:nvPr/>
        </p:nvSpPr>
        <p:spPr>
          <a:xfrm>
            <a:off x="4499992" y="1052736"/>
            <a:ext cx="4572000" cy="461665"/>
          </a:xfrm>
          <a:prstGeom prst="rect">
            <a:avLst/>
          </a:prstGeom>
        </p:spPr>
        <p:txBody>
          <a:bodyPr>
            <a:spAutoFit/>
          </a:bodyPr>
          <a:lstStyle/>
          <a:p>
            <a:r>
              <a:rPr lang="nb-NO" sz="1200" i="1" dirty="0" smtClean="0">
                <a:solidFill>
                  <a:schemeClr val="bg1">
                    <a:lumMod val="50000"/>
                  </a:schemeClr>
                </a:solidFill>
              </a:rPr>
              <a:t>Basert på bearbeiding av </a:t>
            </a:r>
            <a:r>
              <a:rPr lang="nb-NO" sz="1200" i="1" dirty="0" err="1" smtClean="0">
                <a:solidFill>
                  <a:schemeClr val="bg1">
                    <a:lumMod val="50000"/>
                  </a:schemeClr>
                </a:solidFill>
              </a:rPr>
              <a:t>spm</a:t>
            </a:r>
            <a:r>
              <a:rPr lang="nb-NO" sz="1200" i="1" dirty="0" smtClean="0">
                <a:solidFill>
                  <a:schemeClr val="bg1">
                    <a:lumMod val="50000"/>
                  </a:schemeClr>
                </a:solidFill>
              </a:rPr>
              <a:t>.: Hvor </a:t>
            </a:r>
            <a:r>
              <a:rPr lang="nb-NO" sz="1200" i="1" dirty="0">
                <a:solidFill>
                  <a:schemeClr val="bg1">
                    <a:lumMod val="50000"/>
                  </a:schemeClr>
                </a:solidFill>
              </a:rPr>
              <a:t>mange ganger har du prøvd følgende stoffer i løpet av det siste halve året?</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4"/>
          </p:nvPr>
        </p:nvSpPr>
        <p:spPr/>
        <p:txBody>
          <a:bodyPr/>
          <a:lstStyle/>
          <a:p>
            <a:fld id="{AFE8F94D-F3D7-4644-A710-F5E14A17E550}" type="slidenum">
              <a:rPr lang="nb-NO" smtClean="0"/>
              <a:pPr/>
              <a:t>44</a:t>
            </a:fld>
            <a:endParaRPr lang="nb-NO" dirty="0"/>
          </a:p>
        </p:txBody>
      </p:sp>
      <p:graphicFrame>
        <p:nvGraphicFramePr>
          <p:cNvPr id="3" name="Tabell 2"/>
          <p:cNvGraphicFramePr>
            <a:graphicFrameLocks noGrp="1"/>
          </p:cNvGraphicFramePr>
          <p:nvPr>
            <p:extLst>
              <p:ext uri="{D42A27DB-BD31-4B8C-83A1-F6EECF244321}">
                <p14:modId xmlns:p14="http://schemas.microsoft.com/office/powerpoint/2010/main" val="3551805506"/>
              </p:ext>
            </p:extLst>
          </p:nvPr>
        </p:nvGraphicFramePr>
        <p:xfrm>
          <a:off x="2260600" y="1166813"/>
          <a:ext cx="4621381" cy="4525967"/>
        </p:xfrm>
        <a:graphic>
          <a:graphicData uri="http://schemas.openxmlformats.org/drawingml/2006/table">
            <a:tbl>
              <a:tblPr>
                <a:tableStyleId>{5C22544A-7EE6-4342-B048-85BDC9FD1C3A}</a:tableStyleId>
              </a:tblPr>
              <a:tblGrid>
                <a:gridCol w="907771"/>
                <a:gridCol w="371361"/>
                <a:gridCol w="371361"/>
                <a:gridCol w="371361"/>
                <a:gridCol w="371361"/>
                <a:gridCol w="371361"/>
                <a:gridCol w="371361"/>
                <a:gridCol w="371361"/>
                <a:gridCol w="371361"/>
                <a:gridCol w="371361"/>
                <a:gridCol w="371361"/>
              </a:tblGrid>
              <a:tr h="1114083">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737" marR="7737" marT="7737" marB="0" anchor="b"/>
                </a:tc>
                <a:tc>
                  <a:txBody>
                    <a:bodyPr/>
                    <a:lstStyle/>
                    <a:p>
                      <a:pPr algn="l" fontAlgn="b"/>
                      <a:r>
                        <a:rPr lang="en-US" sz="900" u="none" strike="noStrike" dirty="0" err="1">
                          <a:effectLst/>
                        </a:rPr>
                        <a:t>Hasj</a:t>
                      </a:r>
                      <a:r>
                        <a:rPr lang="en-US" sz="900" u="none" strike="noStrike" dirty="0">
                          <a:effectLst/>
                        </a:rPr>
                        <a:t>, marihuana</a:t>
                      </a:r>
                      <a:endParaRPr lang="en-US" sz="900" b="0" i="0" u="none" strike="noStrike" dirty="0">
                        <a:solidFill>
                          <a:srgbClr val="000000"/>
                        </a:solidFill>
                        <a:effectLst/>
                        <a:latin typeface="Calibri"/>
                      </a:endParaRPr>
                    </a:p>
                  </a:txBody>
                  <a:tcPr vert="vert270" anchor="ctr"/>
                </a:tc>
                <a:tc>
                  <a:txBody>
                    <a:bodyPr/>
                    <a:lstStyle/>
                    <a:p>
                      <a:pPr algn="l" fontAlgn="b"/>
                      <a:r>
                        <a:rPr lang="en-US" sz="900" u="none" strike="noStrike" dirty="0" err="1">
                          <a:effectLst/>
                        </a:rPr>
                        <a:t>Syntetiske</a:t>
                      </a:r>
                      <a:r>
                        <a:rPr lang="en-US" sz="900" u="none" strike="noStrike" dirty="0">
                          <a:effectLst/>
                        </a:rPr>
                        <a:t> </a:t>
                      </a:r>
                      <a:r>
                        <a:rPr lang="en-US" sz="900" u="none" strike="noStrike" dirty="0" err="1">
                          <a:effectLst/>
                        </a:rPr>
                        <a:t>cannabinoider</a:t>
                      </a:r>
                      <a:r>
                        <a:rPr lang="en-US" sz="900" u="none" strike="noStrike" dirty="0">
                          <a:effectLst/>
                        </a:rPr>
                        <a:t> (spice)</a:t>
                      </a:r>
                      <a:endParaRPr lang="en-US" sz="900" b="0" i="0" u="none" strike="noStrike" dirty="0">
                        <a:solidFill>
                          <a:srgbClr val="000000"/>
                        </a:solidFill>
                        <a:effectLst/>
                        <a:latin typeface="Calibri"/>
                      </a:endParaRPr>
                    </a:p>
                  </a:txBody>
                  <a:tcPr vert="vert270" anchor="ctr"/>
                </a:tc>
                <a:tc>
                  <a:txBody>
                    <a:bodyPr/>
                    <a:lstStyle/>
                    <a:p>
                      <a:pPr algn="l" fontAlgn="b"/>
                      <a:r>
                        <a:rPr lang="en-US" sz="900" u="none" strike="noStrike" dirty="0" err="1">
                          <a:effectLst/>
                        </a:rPr>
                        <a:t>Amfetamin</a:t>
                      </a:r>
                      <a:r>
                        <a:rPr lang="en-US" sz="900" u="none" strike="noStrike" dirty="0">
                          <a:effectLst/>
                        </a:rPr>
                        <a:t>, </a:t>
                      </a:r>
                      <a:r>
                        <a:rPr lang="en-US" sz="900" u="none" strike="noStrike" dirty="0" err="1">
                          <a:effectLst/>
                        </a:rPr>
                        <a:t>metamfetamin</a:t>
                      </a:r>
                      <a:endParaRPr lang="en-US" sz="900" b="0" i="0" u="none" strike="noStrike" dirty="0">
                        <a:solidFill>
                          <a:srgbClr val="000000"/>
                        </a:solidFill>
                        <a:effectLst/>
                        <a:latin typeface="Calibri"/>
                      </a:endParaRPr>
                    </a:p>
                  </a:txBody>
                  <a:tcPr vert="vert270" anchor="ctr"/>
                </a:tc>
                <a:tc>
                  <a:txBody>
                    <a:bodyPr/>
                    <a:lstStyle/>
                    <a:p>
                      <a:pPr algn="l" fontAlgn="b"/>
                      <a:r>
                        <a:rPr lang="en-US" sz="900" u="none" strike="noStrike" dirty="0" err="1">
                          <a:effectLst/>
                        </a:rPr>
                        <a:t>Kokain</a:t>
                      </a:r>
                      <a:r>
                        <a:rPr lang="en-US" sz="900" u="none" strike="noStrike" dirty="0">
                          <a:effectLst/>
                        </a:rPr>
                        <a:t> (crack)</a:t>
                      </a:r>
                      <a:endParaRPr lang="en-US" sz="900" b="0" i="0" u="none" strike="noStrike" dirty="0">
                        <a:solidFill>
                          <a:srgbClr val="000000"/>
                        </a:solidFill>
                        <a:effectLst/>
                        <a:latin typeface="Calibri"/>
                      </a:endParaRPr>
                    </a:p>
                  </a:txBody>
                  <a:tcPr vert="vert270" anchor="ctr"/>
                </a:tc>
                <a:tc>
                  <a:txBody>
                    <a:bodyPr/>
                    <a:lstStyle/>
                    <a:p>
                      <a:pPr algn="l" fontAlgn="b"/>
                      <a:r>
                        <a:rPr lang="en-US" sz="900" u="none" strike="noStrike" dirty="0">
                          <a:effectLst/>
                        </a:rPr>
                        <a:t>Ecstasy, MDMA</a:t>
                      </a:r>
                      <a:endParaRPr lang="en-US" sz="900" b="0" i="0" u="none" strike="noStrike" dirty="0">
                        <a:solidFill>
                          <a:srgbClr val="000000"/>
                        </a:solidFill>
                        <a:effectLst/>
                        <a:latin typeface="Calibri"/>
                      </a:endParaRPr>
                    </a:p>
                  </a:txBody>
                  <a:tcPr vert="vert270" anchor="ctr"/>
                </a:tc>
                <a:tc>
                  <a:txBody>
                    <a:bodyPr/>
                    <a:lstStyle/>
                    <a:p>
                      <a:pPr algn="l" fontAlgn="b"/>
                      <a:r>
                        <a:rPr lang="en-US" sz="900" u="none" strike="noStrike" dirty="0">
                          <a:effectLst/>
                        </a:rPr>
                        <a:t>LSD</a:t>
                      </a:r>
                      <a:endParaRPr lang="en-US" sz="900" b="0" i="0" u="none" strike="noStrike" dirty="0">
                        <a:solidFill>
                          <a:srgbClr val="000000"/>
                        </a:solidFill>
                        <a:effectLst/>
                        <a:latin typeface="Calibri"/>
                      </a:endParaRPr>
                    </a:p>
                  </a:txBody>
                  <a:tcPr vert="vert270" anchor="ctr"/>
                </a:tc>
                <a:tc>
                  <a:txBody>
                    <a:bodyPr/>
                    <a:lstStyle/>
                    <a:p>
                      <a:pPr algn="l" fontAlgn="b"/>
                      <a:r>
                        <a:rPr lang="en-US" sz="900" u="none" strike="noStrike" dirty="0">
                          <a:effectLst/>
                        </a:rPr>
                        <a:t>Heroin</a:t>
                      </a:r>
                      <a:endParaRPr lang="en-US" sz="900" b="0" i="0" u="none" strike="noStrike" dirty="0">
                        <a:solidFill>
                          <a:srgbClr val="000000"/>
                        </a:solidFill>
                        <a:effectLst/>
                        <a:latin typeface="Calibri"/>
                      </a:endParaRPr>
                    </a:p>
                  </a:txBody>
                  <a:tcPr vert="vert270" anchor="ctr"/>
                </a:tc>
                <a:tc>
                  <a:txBody>
                    <a:bodyPr/>
                    <a:lstStyle/>
                    <a:p>
                      <a:pPr algn="l" fontAlgn="b"/>
                      <a:r>
                        <a:rPr lang="en-US" sz="900" u="none" strike="noStrike" dirty="0" err="1">
                          <a:effectLst/>
                        </a:rPr>
                        <a:t>Beroligende</a:t>
                      </a:r>
                      <a:r>
                        <a:rPr lang="en-US" sz="900" u="none" strike="noStrike" dirty="0">
                          <a:effectLst/>
                        </a:rPr>
                        <a:t> </a:t>
                      </a:r>
                      <a:r>
                        <a:rPr lang="en-US" sz="900" u="none" strike="noStrike" dirty="0" err="1">
                          <a:effectLst/>
                        </a:rPr>
                        <a:t>midler</a:t>
                      </a:r>
                      <a:endParaRPr lang="en-US" sz="900" b="0" i="0" u="none" strike="noStrike" dirty="0">
                        <a:solidFill>
                          <a:srgbClr val="000000"/>
                        </a:solidFill>
                        <a:effectLst/>
                        <a:latin typeface="Calibri"/>
                      </a:endParaRPr>
                    </a:p>
                  </a:txBody>
                  <a:tcPr vert="vert270" anchor="ctr"/>
                </a:tc>
                <a:tc>
                  <a:txBody>
                    <a:bodyPr/>
                    <a:lstStyle/>
                    <a:p>
                      <a:pPr algn="l" fontAlgn="b"/>
                      <a:r>
                        <a:rPr lang="en-US" sz="900" u="none" strike="noStrike" dirty="0">
                          <a:effectLst/>
                        </a:rPr>
                        <a:t>Andre </a:t>
                      </a:r>
                      <a:r>
                        <a:rPr lang="en-US" sz="900" u="none" strike="noStrike" dirty="0" err="1">
                          <a:effectLst/>
                        </a:rPr>
                        <a:t>narkotiske</a:t>
                      </a:r>
                      <a:r>
                        <a:rPr lang="en-US" sz="900" u="none" strike="noStrike" dirty="0">
                          <a:effectLst/>
                        </a:rPr>
                        <a:t> </a:t>
                      </a:r>
                      <a:r>
                        <a:rPr lang="en-US" sz="900" u="none" strike="noStrike" dirty="0" err="1">
                          <a:effectLst/>
                        </a:rPr>
                        <a:t>stoffer</a:t>
                      </a:r>
                      <a:endParaRPr lang="en-US" sz="900" b="0" i="0" u="none" strike="noStrike" dirty="0">
                        <a:solidFill>
                          <a:srgbClr val="000000"/>
                        </a:solidFill>
                        <a:effectLst/>
                        <a:latin typeface="Calibri"/>
                      </a:endParaRPr>
                    </a:p>
                  </a:txBody>
                  <a:tcPr vert="vert270" anchor="ctr"/>
                </a:tc>
                <a:tc>
                  <a:txBody>
                    <a:bodyPr/>
                    <a:lstStyle/>
                    <a:p>
                      <a:pPr algn="l" fontAlgn="b"/>
                      <a:r>
                        <a:rPr lang="en-US" sz="900" u="none" strike="noStrike" dirty="0">
                          <a:effectLst/>
                        </a:rPr>
                        <a:t>Sniffing </a:t>
                      </a:r>
                      <a:r>
                        <a:rPr lang="en-US" sz="900" u="none" strike="noStrike" dirty="0" err="1">
                          <a:effectLst/>
                        </a:rPr>
                        <a:t>lim</a:t>
                      </a:r>
                      <a:r>
                        <a:rPr lang="en-US" sz="900" u="none" strike="noStrike" dirty="0">
                          <a:effectLst/>
                        </a:rPr>
                        <a:t>, </a:t>
                      </a:r>
                      <a:r>
                        <a:rPr lang="en-US" sz="900" u="none" strike="noStrike" dirty="0" err="1">
                          <a:effectLst/>
                        </a:rPr>
                        <a:t>tynner</a:t>
                      </a:r>
                      <a:endParaRPr lang="en-US" sz="900" b="0" i="0" u="none" strike="noStrike" dirty="0">
                        <a:solidFill>
                          <a:srgbClr val="000000"/>
                        </a:solidFill>
                        <a:effectLst/>
                        <a:latin typeface="Calibri"/>
                      </a:endParaRPr>
                    </a:p>
                  </a:txBody>
                  <a:tcPr vert="vert270" anchor="ctr"/>
                </a:tc>
              </a:tr>
              <a:tr h="154734">
                <a:tc>
                  <a:txBody>
                    <a:bodyPr/>
                    <a:lstStyle/>
                    <a:p>
                      <a:pPr algn="l" fontAlgn="b"/>
                      <a:r>
                        <a:rPr lang="en-US" sz="900" u="none" strike="noStrike">
                          <a:effectLst/>
                        </a:rPr>
                        <a:t>Total</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5.4</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0.1</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0.4</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0.6</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0.3</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0.1</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0.1</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0.6</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0.3</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r>
              <a:tr h="154734">
                <a:tc>
                  <a:txBody>
                    <a:bodyPr/>
                    <a:lstStyle/>
                    <a:p>
                      <a:pPr algn="l" fontAlgn="b"/>
                      <a:r>
                        <a:rPr lang="en-US" sz="900" u="none" strike="noStrike">
                          <a:effectLst/>
                        </a:rPr>
                        <a:t>Mann</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8.4</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0.3</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0.7</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0.8</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0.5</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0.3</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0.1</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0.8</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0.7</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r>
              <a:tr h="154734">
                <a:tc>
                  <a:txBody>
                    <a:bodyPr/>
                    <a:lstStyle/>
                    <a:p>
                      <a:pPr algn="l" fontAlgn="b"/>
                      <a:r>
                        <a:rPr lang="en-US" sz="900" u="none" strike="noStrike">
                          <a:effectLst/>
                        </a:rPr>
                        <a:t>Kvinne</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3.3</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0.2</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0.4</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0.1</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0.4</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0.1</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0.1</a:t>
                      </a:r>
                      <a:endParaRPr lang="en-US" sz="900" b="0" i="0" u="none" strike="noStrike">
                        <a:solidFill>
                          <a:srgbClr val="000000"/>
                        </a:solidFill>
                        <a:effectLst/>
                        <a:latin typeface="Calibri"/>
                      </a:endParaRPr>
                    </a:p>
                  </a:txBody>
                  <a:tcPr marL="7737" marR="7737" marT="7737" marB="0" anchor="b"/>
                </a:tc>
              </a:tr>
              <a:tr h="154734">
                <a:tc>
                  <a:txBody>
                    <a:bodyPr/>
                    <a:lstStyle/>
                    <a:p>
                      <a:pPr algn="l" fontAlgn="b"/>
                      <a:r>
                        <a:rPr lang="en-US" sz="900" u="none" strike="noStrike">
                          <a:effectLst/>
                        </a:rPr>
                        <a:t>SiO</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7.4</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0.1</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0.5</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1.2</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0.6</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0.3</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0.1</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0.8</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0.5</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r>
              <a:tr h="154734">
                <a:tc>
                  <a:txBody>
                    <a:bodyPr/>
                    <a:lstStyle/>
                    <a:p>
                      <a:pPr algn="l" fontAlgn="b"/>
                      <a:r>
                        <a:rPr lang="en-US" sz="900" u="none" strike="noStrike">
                          <a:effectLst/>
                        </a:rPr>
                        <a:t>SiB</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5.1</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0.1</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0.3</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0.2</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0.1</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0.1</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0.4</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0.3</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0.1</a:t>
                      </a:r>
                      <a:endParaRPr lang="en-US" sz="900" b="0" i="0" u="none" strike="noStrike">
                        <a:solidFill>
                          <a:srgbClr val="000000"/>
                        </a:solidFill>
                        <a:effectLst/>
                        <a:latin typeface="Calibri"/>
                      </a:endParaRPr>
                    </a:p>
                  </a:txBody>
                  <a:tcPr marL="7737" marR="7737" marT="7737" marB="0" anchor="b"/>
                </a:tc>
              </a:tr>
              <a:tr h="154734">
                <a:tc>
                  <a:txBody>
                    <a:bodyPr/>
                    <a:lstStyle/>
                    <a:p>
                      <a:pPr algn="l" fontAlgn="b"/>
                      <a:r>
                        <a:rPr lang="en-US" sz="900" u="none" strike="noStrike">
                          <a:effectLst/>
                        </a:rPr>
                        <a:t>SiT</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3.9</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0.2</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0.3</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0.2</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0.1</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0.1</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0.1</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0.3</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0.1</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r>
              <a:tr h="154734">
                <a:tc>
                  <a:txBody>
                    <a:bodyPr/>
                    <a:lstStyle/>
                    <a:p>
                      <a:pPr algn="l" fontAlgn="b"/>
                      <a:r>
                        <a:rPr lang="en-US" sz="900" u="none" strike="noStrike">
                          <a:effectLst/>
                        </a:rPr>
                        <a:t>samskipnaden</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3.8</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0.4</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0.5</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0.3</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0.3</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0.1</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0.1</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1.2</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0.7</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0.2</a:t>
                      </a:r>
                      <a:endParaRPr lang="en-US" sz="900" b="0" i="0" u="none" strike="noStrike">
                        <a:solidFill>
                          <a:srgbClr val="000000"/>
                        </a:solidFill>
                        <a:effectLst/>
                        <a:latin typeface="Calibri"/>
                      </a:endParaRPr>
                    </a:p>
                  </a:txBody>
                  <a:tcPr marL="7737" marR="7737" marT="7737" marB="0" anchor="b"/>
                </a:tc>
              </a:tr>
              <a:tr h="154734">
                <a:tc>
                  <a:txBody>
                    <a:bodyPr/>
                    <a:lstStyle/>
                    <a:p>
                      <a:pPr algn="l" fontAlgn="b"/>
                      <a:r>
                        <a:rPr lang="en-US" sz="900" u="none" strike="noStrike">
                          <a:effectLst/>
                        </a:rPr>
                        <a:t>SiÅs</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4.5</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0.2</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0.3</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0.1</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0.1</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0.3</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0.1</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r>
              <a:tr h="154734">
                <a:tc>
                  <a:txBody>
                    <a:bodyPr/>
                    <a:lstStyle/>
                    <a:p>
                      <a:pPr algn="l" fontAlgn="b"/>
                      <a:r>
                        <a:rPr lang="en-US" sz="900" u="none" strike="noStrike">
                          <a:effectLst/>
                        </a:rPr>
                        <a:t>SiNoT</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2.4</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0.2</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0.2</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r>
              <a:tr h="154734">
                <a:tc>
                  <a:txBody>
                    <a:bodyPr/>
                    <a:lstStyle/>
                    <a:p>
                      <a:pPr algn="l" fontAlgn="b"/>
                      <a:r>
                        <a:rPr lang="en-US" sz="900" u="none" strike="noStrike">
                          <a:effectLst/>
                        </a:rPr>
                        <a:t>SISOF</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4.8</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0.1</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0.1</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0.3</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r>
              <a:tr h="154734">
                <a:tc>
                  <a:txBody>
                    <a:bodyPr/>
                    <a:lstStyle/>
                    <a:p>
                      <a:pPr algn="l" fontAlgn="b"/>
                      <a:r>
                        <a:rPr lang="en-US" sz="900" u="none" strike="noStrike">
                          <a:effectLst/>
                        </a:rPr>
                        <a:t>SiH</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4.7</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0.1</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0.4</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0.4</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0.4</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0.1</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0.6</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0.5</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r>
              <a:tr h="154734">
                <a:tc>
                  <a:txBody>
                    <a:bodyPr/>
                    <a:lstStyle/>
                    <a:p>
                      <a:pPr algn="l" fontAlgn="b"/>
                      <a:r>
                        <a:rPr lang="en-US" sz="900" u="none" strike="noStrike">
                          <a:effectLst/>
                        </a:rPr>
                        <a:t>SSH</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2.2</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0.2</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0.3</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0.2</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0.4</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r>
              <a:tr h="154734">
                <a:tc>
                  <a:txBody>
                    <a:bodyPr/>
                    <a:lstStyle/>
                    <a:p>
                      <a:pPr algn="l" fontAlgn="b"/>
                      <a:r>
                        <a:rPr lang="en-US" sz="900" u="none" strike="noStrike">
                          <a:effectLst/>
                        </a:rPr>
                        <a:t>SiHa</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5.1</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0.6</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r>
              <a:tr h="154734">
                <a:tc>
                  <a:txBody>
                    <a:bodyPr/>
                    <a:lstStyle/>
                    <a:p>
                      <a:pPr algn="l" fontAlgn="b"/>
                      <a:r>
                        <a:rPr lang="en-US" sz="900" u="none" strike="noStrike">
                          <a:effectLst/>
                        </a:rPr>
                        <a:t>UiO</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7.9</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0.1</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0.6</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1.4</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0.9</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0.3</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0.1</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0.8</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0.7</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r>
              <a:tr h="154734">
                <a:tc>
                  <a:txBody>
                    <a:bodyPr/>
                    <a:lstStyle/>
                    <a:p>
                      <a:pPr algn="l" fontAlgn="b"/>
                      <a:r>
                        <a:rPr lang="en-US" sz="900" u="none" strike="noStrike">
                          <a:effectLst/>
                        </a:rPr>
                        <a:t>HiOA</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5.1</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0.1</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0.4</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0.7</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0.2</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0.1</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0.8</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0.2</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r>
              <a:tr h="154734">
                <a:tc>
                  <a:txBody>
                    <a:bodyPr/>
                    <a:lstStyle/>
                    <a:p>
                      <a:pPr algn="l" fontAlgn="b"/>
                      <a:r>
                        <a:rPr lang="en-US" sz="900" u="none" strike="noStrike">
                          <a:effectLst/>
                        </a:rPr>
                        <a:t>Rest SiO</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9.1</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0.1</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0.5</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1.4</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0.4</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0.4</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0.4</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0.9</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0.4</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r>
              <a:tr h="154734">
                <a:tc>
                  <a:txBody>
                    <a:bodyPr/>
                    <a:lstStyle/>
                    <a:p>
                      <a:pPr algn="l" fontAlgn="b"/>
                      <a:r>
                        <a:rPr lang="en-US" sz="900" u="none" strike="noStrike">
                          <a:effectLst/>
                        </a:rPr>
                        <a:t>UiB</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5.3</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0.2</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0.5</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0.2</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0.2</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0.1</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0.4</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0.3</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r>
              <a:tr h="154734">
                <a:tc>
                  <a:txBody>
                    <a:bodyPr/>
                    <a:lstStyle/>
                    <a:p>
                      <a:pPr algn="l" fontAlgn="b"/>
                      <a:r>
                        <a:rPr lang="en-US" sz="900" u="none" strike="noStrike">
                          <a:effectLst/>
                        </a:rPr>
                        <a:t>HiB</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4.5</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0.1</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0.1</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0.1</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0.3</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r>
              <a:tr h="154734">
                <a:tc>
                  <a:txBody>
                    <a:bodyPr/>
                    <a:lstStyle/>
                    <a:p>
                      <a:pPr algn="l" fontAlgn="b"/>
                      <a:r>
                        <a:rPr lang="en-US" sz="900" u="none" strike="noStrike">
                          <a:effectLst/>
                        </a:rPr>
                        <a:t>Rest SiB</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5.0</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0.1</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0.4</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0.1</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0.5</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0.4</a:t>
                      </a:r>
                      <a:endParaRPr lang="en-US" sz="900" b="0" i="0" u="none" strike="noStrike">
                        <a:solidFill>
                          <a:srgbClr val="000000"/>
                        </a:solidFill>
                        <a:effectLst/>
                        <a:latin typeface="Calibri"/>
                      </a:endParaRPr>
                    </a:p>
                  </a:txBody>
                  <a:tcPr marL="7737" marR="7737" marT="7737" marB="0" anchor="b"/>
                </a:tc>
              </a:tr>
              <a:tr h="154734">
                <a:tc>
                  <a:txBody>
                    <a:bodyPr/>
                    <a:lstStyle/>
                    <a:p>
                      <a:pPr algn="l" fontAlgn="b"/>
                      <a:r>
                        <a:rPr lang="en-US" sz="900" u="none" strike="noStrike">
                          <a:effectLst/>
                        </a:rPr>
                        <a:t>NTNU</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4.2</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0.1</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0.4</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0.4</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0.2</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0.1</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0.1</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0.2</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0.1</a:t>
                      </a:r>
                      <a:endParaRPr lang="en-US" sz="900" b="0" i="0" u="none" strike="noStrike">
                        <a:solidFill>
                          <a:srgbClr val="000000"/>
                        </a:solidFill>
                        <a:effectLst/>
                        <a:latin typeface="Calibri"/>
                      </a:endParaRPr>
                    </a:p>
                  </a:txBody>
                  <a:tcPr marL="7737" marR="7737" marT="7737" marB="0" anchor="b"/>
                </a:tc>
              </a:tr>
              <a:tr h="154734">
                <a:tc>
                  <a:txBody>
                    <a:bodyPr/>
                    <a:lstStyle/>
                    <a:p>
                      <a:pPr algn="l" fontAlgn="b"/>
                      <a:r>
                        <a:rPr lang="en-US" sz="900" u="none" strike="noStrike">
                          <a:effectLst/>
                        </a:rPr>
                        <a:t>HiST</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2.8</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0.6</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0.2</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1.5</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r>
              <a:tr h="162470">
                <a:tc>
                  <a:txBody>
                    <a:bodyPr/>
                    <a:lstStyle/>
                    <a:p>
                      <a:pPr algn="l" fontAlgn="b"/>
                      <a:r>
                        <a:rPr lang="en-US" sz="900" u="none" strike="noStrike">
                          <a:effectLst/>
                        </a:rPr>
                        <a:t>Rest SiT</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4.9</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dirty="0">
                          <a:effectLst/>
                        </a:rPr>
                        <a:t>0.0</a:t>
                      </a:r>
                      <a:endParaRPr lang="en-US" sz="900" b="0" i="0" u="none" strike="noStrike" dirty="0">
                        <a:solidFill>
                          <a:srgbClr val="000000"/>
                        </a:solidFill>
                        <a:effectLst/>
                        <a:latin typeface="Calibri"/>
                      </a:endParaRPr>
                    </a:p>
                  </a:txBody>
                  <a:tcPr marL="7737" marR="7737" marT="7737" marB="0" anchor="b"/>
                </a:tc>
              </a:tr>
            </a:tbl>
          </a:graphicData>
        </a:graphic>
      </p:graphicFrame>
      <p:sp>
        <p:nvSpPr>
          <p:cNvPr id="4" name="TekstSylinder 3"/>
          <p:cNvSpPr txBox="1"/>
          <p:nvPr/>
        </p:nvSpPr>
        <p:spPr>
          <a:xfrm>
            <a:off x="251520" y="76562"/>
            <a:ext cx="8219879" cy="400110"/>
          </a:xfrm>
          <a:prstGeom prst="rect">
            <a:avLst/>
          </a:prstGeom>
          <a:noFill/>
        </p:spPr>
        <p:txBody>
          <a:bodyPr wrap="none" rtlCol="0">
            <a:spAutoFit/>
          </a:bodyPr>
          <a:lstStyle/>
          <a:p>
            <a:r>
              <a:rPr lang="nb-NO" sz="2000" dirty="0" smtClean="0"/>
              <a:t>Andel som har brukt ulike narkotiske stoffer minst 5 ganger siste halvår (% Ja)</a:t>
            </a:r>
            <a:endParaRPr lang="nb-NO" sz="2000" dirty="0"/>
          </a:p>
        </p:txBody>
      </p:sp>
    </p:spTree>
    <p:extLst>
      <p:ext uri="{BB962C8B-B14F-4D97-AF65-F5344CB8AC3E}">
        <p14:creationId xmlns:p14="http://schemas.microsoft.com/office/powerpoint/2010/main" val="149360325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557164070"/>
              </p:ext>
            </p:extLst>
          </p:nvPr>
        </p:nvGraphicFramePr>
        <p:xfrm>
          <a:off x="611560" y="404664"/>
          <a:ext cx="7848872" cy="5472608"/>
        </p:xfrm>
        <a:graphic>
          <a:graphicData uri="http://schemas.openxmlformats.org/drawingml/2006/chart">
            <c:chart xmlns:c="http://schemas.openxmlformats.org/drawingml/2006/chart" xmlns:r="http://schemas.openxmlformats.org/officeDocument/2006/relationships" r:id="rId2"/>
          </a:graphicData>
        </a:graphic>
      </p:graphicFrame>
      <p:sp>
        <p:nvSpPr>
          <p:cNvPr id="3" name="TekstSylinder 2"/>
          <p:cNvSpPr txBox="1"/>
          <p:nvPr/>
        </p:nvSpPr>
        <p:spPr>
          <a:xfrm>
            <a:off x="395536" y="44624"/>
            <a:ext cx="3049937" cy="400110"/>
          </a:xfrm>
          <a:prstGeom prst="rect">
            <a:avLst/>
          </a:prstGeom>
          <a:noFill/>
        </p:spPr>
        <p:txBody>
          <a:bodyPr wrap="none" rtlCol="0">
            <a:spAutoFit/>
          </a:bodyPr>
          <a:lstStyle/>
          <a:p>
            <a:r>
              <a:rPr lang="nb-NO" sz="2000" dirty="0" smtClean="0"/>
              <a:t>Brutto årsinntekt i 2013 (%)</a:t>
            </a:r>
            <a:endParaRPr lang="nb-NO" sz="2000" dirty="0"/>
          </a:p>
        </p:txBody>
      </p:sp>
      <p:sp>
        <p:nvSpPr>
          <p:cNvPr id="4" name="Plassholder for lysbildenummer 3"/>
          <p:cNvSpPr>
            <a:spLocks noGrp="1"/>
          </p:cNvSpPr>
          <p:nvPr>
            <p:ph type="sldNum" sz="quarter" idx="4"/>
          </p:nvPr>
        </p:nvSpPr>
        <p:spPr/>
        <p:txBody>
          <a:bodyPr/>
          <a:lstStyle/>
          <a:p>
            <a:fld id="{AFE8F94D-F3D7-4644-A710-F5E14A17E550}" type="slidenum">
              <a:rPr lang="nb-NO" smtClean="0"/>
              <a:pPr/>
              <a:t>45</a:t>
            </a:fld>
            <a:endParaRPr lang="nb-NO" dirty="0"/>
          </a:p>
        </p:txBody>
      </p:sp>
      <p:sp>
        <p:nvSpPr>
          <p:cNvPr id="5" name="Rectangle 3"/>
          <p:cNvSpPr txBox="1">
            <a:spLocks noChangeArrowheads="1"/>
          </p:cNvSpPr>
          <p:nvPr/>
        </p:nvSpPr>
        <p:spPr>
          <a:xfrm>
            <a:off x="1115616" y="6453336"/>
            <a:ext cx="8244408" cy="432048"/>
          </a:xfrm>
          <a:prstGeom prst="rect">
            <a:avLst/>
          </a:prstGeom>
        </p:spPr>
        <p:txBody>
          <a:bodyPr vert="horz" lIns="91440" tIns="45720" rIns="91440" bIns="45720" rtlCol="0">
            <a:noAutofit/>
          </a:bodyPr>
          <a:lstStyle/>
          <a:p>
            <a:pPr marL="174625" lvl="0" indent="-87313">
              <a:lnSpc>
                <a:spcPct val="120000"/>
              </a:lnSpc>
              <a:spcBef>
                <a:spcPct val="0"/>
              </a:spcBef>
              <a:spcAft>
                <a:spcPts val="300"/>
              </a:spcAft>
              <a:buFont typeface="Arial" pitchFamily="34" charset="0"/>
              <a:buChar char="•"/>
              <a:defRPr/>
            </a:pPr>
            <a:r>
              <a:rPr lang="nb-NO" sz="1200" dirty="0">
                <a:solidFill>
                  <a:schemeClr val="tx1">
                    <a:tint val="75000"/>
                  </a:schemeClr>
                </a:solidFill>
              </a:rPr>
              <a:t>Lånekassens beløpsgrense for maksimalt stipend ved støtte hele året 2013 var 151.216 kr.</a:t>
            </a:r>
            <a:endParaRPr lang="nb-NO" sz="1200" dirty="0" smtClean="0">
              <a:solidFill>
                <a:schemeClr val="tx1">
                  <a:tint val="75000"/>
                </a:schemeClr>
              </a:solidFill>
            </a:endParaRPr>
          </a:p>
        </p:txBody>
      </p:sp>
      <p:sp>
        <p:nvSpPr>
          <p:cNvPr id="6" name="Rektangel 5"/>
          <p:cNvSpPr/>
          <p:nvPr/>
        </p:nvSpPr>
        <p:spPr>
          <a:xfrm>
            <a:off x="2267744" y="5877272"/>
            <a:ext cx="4824536" cy="461665"/>
          </a:xfrm>
          <a:prstGeom prst="rect">
            <a:avLst/>
          </a:prstGeom>
        </p:spPr>
        <p:txBody>
          <a:bodyPr wrap="square">
            <a:spAutoFit/>
          </a:bodyPr>
          <a:lstStyle/>
          <a:p>
            <a:r>
              <a:rPr lang="nb-NO" sz="1200" i="1" dirty="0">
                <a:solidFill>
                  <a:schemeClr val="bg1">
                    <a:lumMod val="50000"/>
                  </a:schemeClr>
                </a:solidFill>
              </a:rPr>
              <a:t>Hva var din personlige brutto årsinntekt fra arbeid i fjor? Registrer så nøyaktig du kan i HELE tusen kroner (for eksempel 50 000 kr = 50)</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008651212"/>
              </p:ext>
            </p:extLst>
          </p:nvPr>
        </p:nvGraphicFramePr>
        <p:xfrm>
          <a:off x="179512" y="476672"/>
          <a:ext cx="8640960" cy="5256584"/>
        </p:xfrm>
        <a:graphic>
          <a:graphicData uri="http://schemas.openxmlformats.org/drawingml/2006/chart">
            <c:chart xmlns:c="http://schemas.openxmlformats.org/drawingml/2006/chart" xmlns:r="http://schemas.openxmlformats.org/officeDocument/2006/relationships" r:id="rId2"/>
          </a:graphicData>
        </a:graphic>
      </p:graphicFrame>
      <p:sp>
        <p:nvSpPr>
          <p:cNvPr id="3" name="TekstSylinder 2"/>
          <p:cNvSpPr txBox="1"/>
          <p:nvPr/>
        </p:nvSpPr>
        <p:spPr>
          <a:xfrm>
            <a:off x="395536" y="116632"/>
            <a:ext cx="2827056" cy="400110"/>
          </a:xfrm>
          <a:prstGeom prst="rect">
            <a:avLst/>
          </a:prstGeom>
          <a:noFill/>
        </p:spPr>
        <p:txBody>
          <a:bodyPr wrap="none" rtlCol="0">
            <a:spAutoFit/>
          </a:bodyPr>
          <a:lstStyle/>
          <a:p>
            <a:r>
              <a:rPr lang="nb-NO" sz="2000" dirty="0" smtClean="0"/>
              <a:t>Økonomisk robusthet (%)</a:t>
            </a:r>
            <a:endParaRPr lang="nb-NO" sz="2000" dirty="0"/>
          </a:p>
        </p:txBody>
      </p:sp>
      <p:sp>
        <p:nvSpPr>
          <p:cNvPr id="4" name="Plassholder for lysbildenummer 3"/>
          <p:cNvSpPr>
            <a:spLocks noGrp="1"/>
          </p:cNvSpPr>
          <p:nvPr>
            <p:ph type="sldNum" sz="quarter" idx="4"/>
          </p:nvPr>
        </p:nvSpPr>
        <p:spPr/>
        <p:txBody>
          <a:bodyPr/>
          <a:lstStyle/>
          <a:p>
            <a:fld id="{AFE8F94D-F3D7-4644-A710-F5E14A17E550}" type="slidenum">
              <a:rPr lang="nb-NO" smtClean="0"/>
              <a:pPr/>
              <a:t>46</a:t>
            </a:fld>
            <a:endParaRPr lang="nb-NO" dirty="0"/>
          </a:p>
        </p:txBody>
      </p:sp>
      <p:sp>
        <p:nvSpPr>
          <p:cNvPr id="5" name="Rectangle 3"/>
          <p:cNvSpPr txBox="1">
            <a:spLocks noChangeArrowheads="1"/>
          </p:cNvSpPr>
          <p:nvPr/>
        </p:nvSpPr>
        <p:spPr>
          <a:xfrm>
            <a:off x="1115616" y="5661248"/>
            <a:ext cx="7848872" cy="1124744"/>
          </a:xfrm>
          <a:prstGeom prst="rect">
            <a:avLst/>
          </a:prstGeom>
        </p:spPr>
        <p:txBody>
          <a:bodyPr vert="horz" lIns="91440" tIns="45720" rIns="91440" bIns="45720" rtlCol="0">
            <a:noAutofit/>
          </a:bodyPr>
          <a:lstStyle/>
          <a:p>
            <a:pPr marL="174625" lvl="0" indent="-87313">
              <a:lnSpc>
                <a:spcPct val="130000"/>
              </a:lnSpc>
              <a:spcBef>
                <a:spcPct val="0"/>
              </a:spcBef>
              <a:spcAft>
                <a:spcPts val="600"/>
              </a:spcAft>
              <a:buFont typeface="Arial" pitchFamily="34" charset="0"/>
              <a:buChar char="•"/>
              <a:defRPr/>
            </a:pPr>
            <a:r>
              <a:rPr lang="nb-NO" sz="1100" dirty="0" smtClean="0">
                <a:solidFill>
                  <a:schemeClr val="tx1">
                    <a:tint val="75000"/>
                  </a:schemeClr>
                </a:solidFill>
              </a:rPr>
              <a:t>Økonomisk robusthet er definert på basis av to spørsmål. Robust= sjelden eller aldri vansker med løpende utgifter, </a:t>
            </a:r>
            <a:r>
              <a:rPr lang="nb-NO" sz="1100" i="1" dirty="0" smtClean="0">
                <a:solidFill>
                  <a:schemeClr val="tx1">
                    <a:tint val="75000"/>
                  </a:schemeClr>
                </a:solidFill>
              </a:rPr>
              <a:t>og</a:t>
            </a:r>
            <a:r>
              <a:rPr lang="nb-NO" sz="1100" dirty="0" smtClean="0">
                <a:solidFill>
                  <a:schemeClr val="tx1">
                    <a:tint val="75000"/>
                  </a:schemeClr>
                </a:solidFill>
              </a:rPr>
              <a:t> ville klare en uforutsett regning på kr. 5000 mesteparten av fjoråret. Verken/eller= Sjelden eller aldri vansker, men ville ikke klart uforutsett regning, </a:t>
            </a:r>
            <a:r>
              <a:rPr lang="nb-NO" sz="1100" i="1" dirty="0" smtClean="0">
                <a:solidFill>
                  <a:schemeClr val="tx1">
                    <a:tint val="75000"/>
                  </a:schemeClr>
                </a:solidFill>
              </a:rPr>
              <a:t>eller</a:t>
            </a:r>
            <a:r>
              <a:rPr lang="nb-NO" sz="1100" dirty="0" smtClean="0">
                <a:solidFill>
                  <a:schemeClr val="tx1">
                    <a:tint val="75000"/>
                  </a:schemeClr>
                </a:solidFill>
              </a:rPr>
              <a:t> av og til eller ofte problemer, men ville klart uforutsett regning. Sårbar= Av og til eller ofte vansker, </a:t>
            </a:r>
            <a:r>
              <a:rPr lang="nb-NO" sz="1100" i="1" dirty="0" smtClean="0">
                <a:solidFill>
                  <a:schemeClr val="tx1">
                    <a:tint val="75000"/>
                  </a:schemeClr>
                </a:solidFill>
              </a:rPr>
              <a:t>og</a:t>
            </a:r>
            <a:r>
              <a:rPr lang="nb-NO" sz="1100" dirty="0" smtClean="0">
                <a:solidFill>
                  <a:schemeClr val="tx1">
                    <a:tint val="75000"/>
                  </a:schemeClr>
                </a:solidFill>
              </a:rPr>
              <a:t> ville ikke klart uforutsett regning. Se Q8 og Q9 i spørreskjemaet.</a:t>
            </a:r>
            <a:endParaRPr kumimoji="0" lang="nb-NO" sz="1100" b="0" i="0" u="none" strike="noStrike" kern="1200" cap="none" spc="0" normalizeH="0" baseline="0" noProof="0" dirty="0" smtClean="0">
              <a:ln>
                <a:noFill/>
              </a:ln>
              <a:solidFill>
                <a:schemeClr val="tx1">
                  <a:tint val="75000"/>
                </a:schemeClr>
              </a:solidFill>
              <a:effectLst/>
              <a:uLnTx/>
              <a:uFillTx/>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915590080"/>
              </p:ext>
            </p:extLst>
          </p:nvPr>
        </p:nvGraphicFramePr>
        <p:xfrm>
          <a:off x="179512" y="476672"/>
          <a:ext cx="8640960" cy="5256584"/>
        </p:xfrm>
        <a:graphic>
          <a:graphicData uri="http://schemas.openxmlformats.org/drawingml/2006/chart">
            <c:chart xmlns:c="http://schemas.openxmlformats.org/drawingml/2006/chart" xmlns:r="http://schemas.openxmlformats.org/officeDocument/2006/relationships" r:id="rId2"/>
          </a:graphicData>
        </a:graphic>
      </p:graphicFrame>
      <p:sp>
        <p:nvSpPr>
          <p:cNvPr id="3" name="TekstSylinder 2"/>
          <p:cNvSpPr txBox="1"/>
          <p:nvPr/>
        </p:nvSpPr>
        <p:spPr>
          <a:xfrm>
            <a:off x="395536" y="116632"/>
            <a:ext cx="2827056" cy="400110"/>
          </a:xfrm>
          <a:prstGeom prst="rect">
            <a:avLst/>
          </a:prstGeom>
          <a:noFill/>
        </p:spPr>
        <p:txBody>
          <a:bodyPr wrap="none" rtlCol="0">
            <a:spAutoFit/>
          </a:bodyPr>
          <a:lstStyle/>
          <a:p>
            <a:r>
              <a:rPr lang="nb-NO" sz="2000" dirty="0" smtClean="0"/>
              <a:t>Økonomisk robusthet (%)</a:t>
            </a:r>
            <a:endParaRPr lang="nb-NO" sz="2000" dirty="0"/>
          </a:p>
        </p:txBody>
      </p:sp>
      <p:sp>
        <p:nvSpPr>
          <p:cNvPr id="4" name="Plassholder for lysbildenummer 3"/>
          <p:cNvSpPr>
            <a:spLocks noGrp="1"/>
          </p:cNvSpPr>
          <p:nvPr>
            <p:ph type="sldNum" sz="quarter" idx="4"/>
          </p:nvPr>
        </p:nvSpPr>
        <p:spPr/>
        <p:txBody>
          <a:bodyPr/>
          <a:lstStyle/>
          <a:p>
            <a:fld id="{AFE8F94D-F3D7-4644-A710-F5E14A17E550}" type="slidenum">
              <a:rPr lang="nb-NO" smtClean="0"/>
              <a:pPr/>
              <a:t>47</a:t>
            </a:fld>
            <a:endParaRPr lang="nb-NO" dirty="0"/>
          </a:p>
        </p:txBody>
      </p:sp>
      <p:sp>
        <p:nvSpPr>
          <p:cNvPr id="6" name="Rectangle 3"/>
          <p:cNvSpPr txBox="1">
            <a:spLocks noChangeArrowheads="1"/>
          </p:cNvSpPr>
          <p:nvPr/>
        </p:nvSpPr>
        <p:spPr>
          <a:xfrm>
            <a:off x="1115616" y="5661248"/>
            <a:ext cx="7848872" cy="1124744"/>
          </a:xfrm>
          <a:prstGeom prst="rect">
            <a:avLst/>
          </a:prstGeom>
        </p:spPr>
        <p:txBody>
          <a:bodyPr vert="horz" lIns="91440" tIns="45720" rIns="91440" bIns="45720" rtlCol="0">
            <a:noAutofit/>
          </a:bodyPr>
          <a:lstStyle/>
          <a:p>
            <a:pPr marL="174625" lvl="0" indent="-87313">
              <a:lnSpc>
                <a:spcPct val="130000"/>
              </a:lnSpc>
              <a:spcBef>
                <a:spcPct val="0"/>
              </a:spcBef>
              <a:spcAft>
                <a:spcPts val="600"/>
              </a:spcAft>
              <a:buFont typeface="Arial" pitchFamily="34" charset="0"/>
              <a:buChar char="•"/>
              <a:defRPr/>
            </a:pPr>
            <a:r>
              <a:rPr lang="nb-NO" sz="1100" dirty="0" smtClean="0">
                <a:solidFill>
                  <a:schemeClr val="tx1">
                    <a:tint val="75000"/>
                  </a:schemeClr>
                </a:solidFill>
              </a:rPr>
              <a:t>Økonomisk robusthet er definert på basis av to spørsmål. Robust= sjelden eller aldri vansker med løpende utgifter, </a:t>
            </a:r>
            <a:r>
              <a:rPr lang="nb-NO" sz="1100" i="1" dirty="0" smtClean="0">
                <a:solidFill>
                  <a:schemeClr val="tx1">
                    <a:tint val="75000"/>
                  </a:schemeClr>
                </a:solidFill>
              </a:rPr>
              <a:t>og</a:t>
            </a:r>
            <a:r>
              <a:rPr lang="nb-NO" sz="1100" dirty="0" smtClean="0">
                <a:solidFill>
                  <a:schemeClr val="tx1">
                    <a:tint val="75000"/>
                  </a:schemeClr>
                </a:solidFill>
              </a:rPr>
              <a:t> ville klare en uforutsett regning på kr. 5000 mesteparten av fjoråret. Verken/eller= Sjelden eller aldri vansker, men ville ikke klart uforutsett regning, </a:t>
            </a:r>
            <a:r>
              <a:rPr lang="nb-NO" sz="1100" i="1" dirty="0" smtClean="0">
                <a:solidFill>
                  <a:schemeClr val="tx1">
                    <a:tint val="75000"/>
                  </a:schemeClr>
                </a:solidFill>
              </a:rPr>
              <a:t>eller</a:t>
            </a:r>
            <a:r>
              <a:rPr lang="nb-NO" sz="1100" dirty="0" smtClean="0">
                <a:solidFill>
                  <a:schemeClr val="tx1">
                    <a:tint val="75000"/>
                  </a:schemeClr>
                </a:solidFill>
              </a:rPr>
              <a:t> av og til eller ofte problemer, men ville klart uforutsett regning. Sårbar= Av og til eller ofte vansker, </a:t>
            </a:r>
            <a:r>
              <a:rPr lang="nb-NO" sz="1100" i="1" dirty="0" smtClean="0">
                <a:solidFill>
                  <a:schemeClr val="tx1">
                    <a:tint val="75000"/>
                  </a:schemeClr>
                </a:solidFill>
              </a:rPr>
              <a:t>og</a:t>
            </a:r>
            <a:r>
              <a:rPr lang="nb-NO" sz="1100" dirty="0" smtClean="0">
                <a:solidFill>
                  <a:schemeClr val="tx1">
                    <a:tint val="75000"/>
                  </a:schemeClr>
                </a:solidFill>
              </a:rPr>
              <a:t> ville ikke klart uforutsett regning. Se Q8 og Q9 i spørreskjemaet.</a:t>
            </a:r>
            <a:endParaRPr kumimoji="0" lang="nb-NO" sz="1100" b="0" i="0" u="none" strike="noStrike" kern="1200" cap="none" spc="0" normalizeH="0" baseline="0" noProof="0" dirty="0" smtClean="0">
              <a:ln>
                <a:noFill/>
              </a:ln>
              <a:solidFill>
                <a:schemeClr val="tx1">
                  <a:tint val="75000"/>
                </a:schemeClr>
              </a:solidFill>
              <a:effectLst/>
              <a:uLnTx/>
              <a:uFillTx/>
            </a:endParaRPr>
          </a:p>
        </p:txBody>
      </p:sp>
    </p:spTree>
    <p:extLst>
      <p:ext uri="{BB962C8B-B14F-4D97-AF65-F5344CB8AC3E}">
        <p14:creationId xmlns:p14="http://schemas.microsoft.com/office/powerpoint/2010/main" val="19110096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4"/>
          </p:nvPr>
        </p:nvSpPr>
        <p:spPr/>
        <p:txBody>
          <a:bodyPr/>
          <a:lstStyle/>
          <a:p>
            <a:fld id="{AFE8F94D-F3D7-4644-A710-F5E14A17E550}" type="slidenum">
              <a:rPr lang="nb-NO" smtClean="0"/>
              <a:pPr/>
              <a:t>5</a:t>
            </a:fld>
            <a:endParaRPr lang="nb-NO"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260648"/>
            <a:ext cx="5044395" cy="6384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91705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4"/>
          </p:nvPr>
        </p:nvSpPr>
        <p:spPr/>
        <p:txBody>
          <a:bodyPr/>
          <a:lstStyle/>
          <a:p>
            <a:fld id="{AFE8F94D-F3D7-4644-A710-F5E14A17E550}" type="slidenum">
              <a:rPr lang="nb-NO" smtClean="0"/>
              <a:pPr/>
              <a:t>6</a:t>
            </a:fld>
            <a:endParaRPr lang="nb-NO"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0688" y="1107832"/>
            <a:ext cx="5761037" cy="467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19928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585659029"/>
              </p:ext>
            </p:extLst>
          </p:nvPr>
        </p:nvGraphicFramePr>
        <p:xfrm>
          <a:off x="395536" y="534954"/>
          <a:ext cx="8280920" cy="5558342"/>
        </p:xfrm>
        <a:graphic>
          <a:graphicData uri="http://schemas.openxmlformats.org/drawingml/2006/chart">
            <c:chart xmlns:c="http://schemas.openxmlformats.org/drawingml/2006/chart" xmlns:r="http://schemas.openxmlformats.org/officeDocument/2006/relationships" r:id="rId2"/>
          </a:graphicData>
        </a:graphic>
      </p:graphicFrame>
      <p:sp>
        <p:nvSpPr>
          <p:cNvPr id="3" name="TekstSylinder 2"/>
          <p:cNvSpPr txBox="1"/>
          <p:nvPr/>
        </p:nvSpPr>
        <p:spPr>
          <a:xfrm>
            <a:off x="395536" y="76562"/>
            <a:ext cx="4065472" cy="400110"/>
          </a:xfrm>
          <a:prstGeom prst="rect">
            <a:avLst/>
          </a:prstGeom>
          <a:noFill/>
        </p:spPr>
        <p:txBody>
          <a:bodyPr wrap="none" rtlCol="0">
            <a:spAutoFit/>
          </a:bodyPr>
          <a:lstStyle/>
          <a:p>
            <a:r>
              <a:rPr lang="nb-NO" sz="2000" dirty="0" smtClean="0"/>
              <a:t>Tilfredshet med </a:t>
            </a:r>
            <a:r>
              <a:rPr lang="nb-NO" sz="2000" dirty="0" err="1" smtClean="0"/>
              <a:t>studiebyen</a:t>
            </a:r>
            <a:r>
              <a:rPr lang="nb-NO" sz="2000" dirty="0" smtClean="0"/>
              <a:t> </a:t>
            </a:r>
            <a:r>
              <a:rPr lang="nb-NO" sz="2000" b="1" dirty="0" smtClean="0"/>
              <a:t>totalt</a:t>
            </a:r>
            <a:r>
              <a:rPr lang="nb-NO" sz="2000" dirty="0" smtClean="0"/>
              <a:t> (%)</a:t>
            </a:r>
            <a:endParaRPr lang="nb-NO" sz="2000" dirty="0"/>
          </a:p>
        </p:txBody>
      </p:sp>
      <p:sp>
        <p:nvSpPr>
          <p:cNvPr id="4" name="Plassholder for lysbildenummer 3"/>
          <p:cNvSpPr>
            <a:spLocks noGrp="1"/>
          </p:cNvSpPr>
          <p:nvPr>
            <p:ph type="sldNum" sz="quarter" idx="4"/>
          </p:nvPr>
        </p:nvSpPr>
        <p:spPr/>
        <p:txBody>
          <a:bodyPr/>
          <a:lstStyle/>
          <a:p>
            <a:fld id="{AFE8F94D-F3D7-4644-A710-F5E14A17E550}" type="slidenum">
              <a:rPr lang="nb-NO" smtClean="0"/>
              <a:pPr/>
              <a:t>7</a:t>
            </a:fld>
            <a:endParaRPr lang="nb-NO" dirty="0"/>
          </a:p>
        </p:txBody>
      </p:sp>
      <p:sp>
        <p:nvSpPr>
          <p:cNvPr id="5" name="Rektangel 4"/>
          <p:cNvSpPr/>
          <p:nvPr/>
        </p:nvSpPr>
        <p:spPr>
          <a:xfrm>
            <a:off x="1043608" y="6093296"/>
            <a:ext cx="4572000" cy="276999"/>
          </a:xfrm>
          <a:prstGeom prst="rect">
            <a:avLst/>
          </a:prstGeom>
        </p:spPr>
        <p:txBody>
          <a:bodyPr>
            <a:spAutoFit/>
          </a:bodyPr>
          <a:lstStyle/>
          <a:p>
            <a:r>
              <a:rPr lang="nb-NO" sz="1200" i="1" dirty="0">
                <a:solidFill>
                  <a:schemeClr val="bg1">
                    <a:lumMod val="50000"/>
                  </a:schemeClr>
                </a:solidFill>
              </a:rPr>
              <a:t>Hvor fornøyd er du med byen du studerer i når det gjelder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4"/>
          </p:nvPr>
        </p:nvSpPr>
        <p:spPr/>
        <p:txBody>
          <a:bodyPr/>
          <a:lstStyle/>
          <a:p>
            <a:fld id="{AFE8F94D-F3D7-4644-A710-F5E14A17E550}" type="slidenum">
              <a:rPr lang="nb-NO" smtClean="0"/>
              <a:pPr/>
              <a:t>8</a:t>
            </a:fld>
            <a:endParaRPr lang="nb-NO" dirty="0"/>
          </a:p>
        </p:txBody>
      </p:sp>
      <p:sp>
        <p:nvSpPr>
          <p:cNvPr id="6" name="TekstSylinder 5"/>
          <p:cNvSpPr txBox="1"/>
          <p:nvPr/>
        </p:nvSpPr>
        <p:spPr>
          <a:xfrm>
            <a:off x="323528" y="260648"/>
            <a:ext cx="6074292" cy="400110"/>
          </a:xfrm>
          <a:prstGeom prst="rect">
            <a:avLst/>
          </a:prstGeom>
          <a:noFill/>
        </p:spPr>
        <p:txBody>
          <a:bodyPr wrap="none" rtlCol="0">
            <a:spAutoFit/>
          </a:bodyPr>
          <a:lstStyle/>
          <a:p>
            <a:r>
              <a:rPr lang="nb-NO" sz="2000" dirty="0" smtClean="0"/>
              <a:t>Tilfredshet med forhold i </a:t>
            </a:r>
            <a:r>
              <a:rPr lang="nb-NO" sz="2000" dirty="0" err="1" smtClean="0"/>
              <a:t>studiebyen</a:t>
            </a:r>
            <a:r>
              <a:rPr lang="nb-NO" sz="2000" dirty="0" smtClean="0"/>
              <a:t> (</a:t>
            </a:r>
            <a:r>
              <a:rPr lang="nb-NO" sz="2000" dirty="0" err="1" smtClean="0"/>
              <a:t>skalagj.snitt</a:t>
            </a:r>
            <a:r>
              <a:rPr lang="nb-NO" sz="2000" dirty="0" smtClean="0"/>
              <a:t> 0-100)</a:t>
            </a:r>
            <a:endParaRPr lang="nb-NO" sz="2000" dirty="0"/>
          </a:p>
        </p:txBody>
      </p:sp>
      <p:graphicFrame>
        <p:nvGraphicFramePr>
          <p:cNvPr id="5" name="Tabell 4"/>
          <p:cNvGraphicFramePr>
            <a:graphicFrameLocks noGrp="1"/>
          </p:cNvGraphicFramePr>
          <p:nvPr>
            <p:extLst>
              <p:ext uri="{D42A27DB-BD31-4B8C-83A1-F6EECF244321}">
                <p14:modId xmlns:p14="http://schemas.microsoft.com/office/powerpoint/2010/main" val="3324389968"/>
              </p:ext>
            </p:extLst>
          </p:nvPr>
        </p:nvGraphicFramePr>
        <p:xfrm>
          <a:off x="467544" y="2589301"/>
          <a:ext cx="6210300" cy="2133600"/>
        </p:xfrm>
        <a:graphic>
          <a:graphicData uri="http://schemas.openxmlformats.org/drawingml/2006/table">
            <a:tbl>
              <a:tblPr/>
              <a:tblGrid>
                <a:gridCol w="1130300"/>
                <a:gridCol w="254000"/>
                <a:gridCol w="254000"/>
                <a:gridCol w="254000"/>
                <a:gridCol w="254000"/>
                <a:gridCol w="254000"/>
                <a:gridCol w="254000"/>
                <a:gridCol w="254000"/>
                <a:gridCol w="254000"/>
                <a:gridCol w="254000"/>
                <a:gridCol w="254000"/>
                <a:gridCol w="254000"/>
                <a:gridCol w="254000"/>
                <a:gridCol w="254000"/>
                <a:gridCol w="254000"/>
                <a:gridCol w="254000"/>
                <a:gridCol w="254000"/>
                <a:gridCol w="254000"/>
                <a:gridCol w="254000"/>
                <a:gridCol w="254000"/>
                <a:gridCol w="254000"/>
              </a:tblGrid>
              <a:tr h="981075">
                <a:tc>
                  <a:txBody>
                    <a:bodyPr/>
                    <a:lstStyle/>
                    <a:p>
                      <a:pPr algn="l" fontAlgn="ctr"/>
                      <a:r>
                        <a:rPr lang="nb-NO" sz="1100" b="0" i="1" u="none" strike="noStrike" dirty="0">
                          <a:solidFill>
                            <a:srgbClr val="000000"/>
                          </a:solidFill>
                          <a:effectLst/>
                          <a:latin typeface="Calibri"/>
                        </a:rPr>
                        <a:t>Tilfredshet med studiebyen. </a:t>
                      </a:r>
                      <a:r>
                        <a:rPr lang="nb-NO" sz="1100" b="0" i="1" u="none" strike="noStrike" dirty="0" err="1">
                          <a:solidFill>
                            <a:srgbClr val="000000"/>
                          </a:solidFill>
                          <a:effectLst/>
                          <a:latin typeface="Calibri"/>
                        </a:rPr>
                        <a:t>Gj.snitt</a:t>
                      </a:r>
                      <a:r>
                        <a:rPr lang="nb-NO" sz="1100" b="0" i="1" u="none" strike="noStrike" dirty="0">
                          <a:solidFill>
                            <a:srgbClr val="000000"/>
                          </a:solidFill>
                          <a:effectLst/>
                          <a:latin typeface="Calibri"/>
                        </a:rPr>
                        <a:t> 0 - 100.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en-US" sz="1100" b="1" i="0" u="none" strike="noStrike" dirty="0">
                          <a:solidFill>
                            <a:srgbClr val="000000"/>
                          </a:solidFill>
                          <a:effectLst/>
                          <a:latin typeface="Calibri"/>
                        </a:rPr>
                        <a:t>Total</a:t>
                      </a:r>
                    </a:p>
                  </a:txBody>
                  <a:tcPr vert="vert270" anchor="ctr">
                    <a:lnL w="63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en-US" sz="1100" b="1" i="0" u="none" strike="noStrike" dirty="0" err="1">
                          <a:solidFill>
                            <a:srgbClr val="000000"/>
                          </a:solidFill>
                          <a:effectLst/>
                          <a:latin typeface="Calibri"/>
                        </a:rPr>
                        <a:t>SiO</a:t>
                      </a:r>
                      <a:endParaRPr lang="en-US" sz="1100" b="1" i="0" u="none" strike="noStrike" dirty="0">
                        <a:solidFill>
                          <a:srgbClr val="000000"/>
                        </a:solidFill>
                        <a:effectLst/>
                        <a:latin typeface="Calibri"/>
                      </a:endParaRPr>
                    </a:p>
                  </a:txBody>
                  <a:tcPr vert="vert270" anchor="ctr">
                    <a:lnL w="1270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1100" b="1" i="0" u="none" strike="noStrike" dirty="0" err="1">
                          <a:solidFill>
                            <a:srgbClr val="000000"/>
                          </a:solidFill>
                          <a:effectLst/>
                          <a:latin typeface="Calibri"/>
                        </a:rPr>
                        <a:t>SiB</a:t>
                      </a:r>
                      <a:endParaRPr lang="en-US" sz="1100" b="1" i="0" u="none" strike="noStrike" dirty="0">
                        <a:solidFill>
                          <a:srgbClr val="000000"/>
                        </a:solidFill>
                        <a:effectLst/>
                        <a:latin typeface="Calibri"/>
                      </a:endParaRPr>
                    </a:p>
                  </a:txBody>
                  <a:tcPr vert="vert27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1100" b="1" i="0" u="none" strike="noStrike" dirty="0" err="1">
                          <a:solidFill>
                            <a:srgbClr val="000000"/>
                          </a:solidFill>
                          <a:effectLst/>
                          <a:latin typeface="Calibri"/>
                        </a:rPr>
                        <a:t>SiT</a:t>
                      </a:r>
                      <a:endParaRPr lang="en-US" sz="1100" b="1" i="0" u="none" strike="noStrike" dirty="0">
                        <a:solidFill>
                          <a:srgbClr val="000000"/>
                        </a:solidFill>
                        <a:effectLst/>
                        <a:latin typeface="Calibri"/>
                      </a:endParaRPr>
                    </a:p>
                  </a:txBody>
                  <a:tcPr vert="vert27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1100" b="1" i="0" u="none" strike="noStrike" dirty="0" err="1">
                          <a:solidFill>
                            <a:srgbClr val="000000"/>
                          </a:solidFill>
                          <a:effectLst/>
                          <a:latin typeface="Calibri"/>
                        </a:rPr>
                        <a:t>samskipnaden</a:t>
                      </a:r>
                      <a:endParaRPr lang="en-US" sz="1100" b="1" i="0" u="none" strike="noStrike" dirty="0">
                        <a:solidFill>
                          <a:srgbClr val="000000"/>
                        </a:solidFill>
                        <a:effectLst/>
                        <a:latin typeface="Calibri"/>
                      </a:endParaRPr>
                    </a:p>
                  </a:txBody>
                  <a:tcPr vert="vert27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1100" b="1" i="0" u="none" strike="noStrike" dirty="0" err="1">
                          <a:solidFill>
                            <a:srgbClr val="000000"/>
                          </a:solidFill>
                          <a:effectLst/>
                          <a:latin typeface="Calibri"/>
                        </a:rPr>
                        <a:t>SiÅs</a:t>
                      </a:r>
                      <a:endParaRPr lang="en-US" sz="1100" b="1" i="0" u="none" strike="noStrike" dirty="0">
                        <a:solidFill>
                          <a:srgbClr val="000000"/>
                        </a:solidFill>
                        <a:effectLst/>
                        <a:latin typeface="Calibri"/>
                      </a:endParaRPr>
                    </a:p>
                  </a:txBody>
                  <a:tcPr vert="vert27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1100" b="1" i="0" u="none" strike="noStrike" dirty="0" err="1">
                          <a:solidFill>
                            <a:srgbClr val="000000"/>
                          </a:solidFill>
                          <a:effectLst/>
                          <a:latin typeface="Calibri"/>
                        </a:rPr>
                        <a:t>SiNoT</a:t>
                      </a:r>
                      <a:endParaRPr lang="en-US" sz="1100" b="1" i="0" u="none" strike="noStrike" dirty="0">
                        <a:solidFill>
                          <a:srgbClr val="000000"/>
                        </a:solidFill>
                        <a:effectLst/>
                        <a:latin typeface="Calibri"/>
                      </a:endParaRPr>
                    </a:p>
                  </a:txBody>
                  <a:tcPr vert="vert27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1100" b="1" i="0" u="none" strike="noStrike" dirty="0">
                          <a:solidFill>
                            <a:srgbClr val="000000"/>
                          </a:solidFill>
                          <a:effectLst/>
                          <a:latin typeface="Calibri"/>
                        </a:rPr>
                        <a:t>SISOF</a:t>
                      </a:r>
                    </a:p>
                  </a:txBody>
                  <a:tcPr vert="vert27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1100" b="1" i="0" u="none" strike="noStrike" dirty="0" err="1">
                          <a:solidFill>
                            <a:srgbClr val="000000"/>
                          </a:solidFill>
                          <a:effectLst/>
                          <a:latin typeface="Calibri"/>
                        </a:rPr>
                        <a:t>SiH</a:t>
                      </a:r>
                      <a:endParaRPr lang="en-US" sz="1100" b="1" i="0" u="none" strike="noStrike" dirty="0">
                        <a:solidFill>
                          <a:srgbClr val="000000"/>
                        </a:solidFill>
                        <a:effectLst/>
                        <a:latin typeface="Calibri"/>
                      </a:endParaRPr>
                    </a:p>
                  </a:txBody>
                  <a:tcPr vert="vert27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1100" b="1" i="0" u="none" strike="noStrike" dirty="0">
                          <a:solidFill>
                            <a:srgbClr val="000000"/>
                          </a:solidFill>
                          <a:effectLst/>
                          <a:latin typeface="Calibri"/>
                        </a:rPr>
                        <a:t>SSH</a:t>
                      </a:r>
                    </a:p>
                  </a:txBody>
                  <a:tcPr vert="vert27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1100" b="1" i="0" u="none" strike="noStrike" dirty="0" err="1">
                          <a:solidFill>
                            <a:srgbClr val="000000"/>
                          </a:solidFill>
                          <a:effectLst/>
                          <a:latin typeface="Calibri"/>
                        </a:rPr>
                        <a:t>SiHa</a:t>
                      </a:r>
                      <a:endParaRPr lang="en-US" sz="1100" b="1" i="0" u="none" strike="noStrike" dirty="0">
                        <a:solidFill>
                          <a:srgbClr val="000000"/>
                        </a:solidFill>
                        <a:effectLst/>
                        <a:latin typeface="Calibri"/>
                      </a:endParaRPr>
                    </a:p>
                  </a:txBody>
                  <a:tcPr vert="vert270" anchor="ctr">
                    <a:lnL w="63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1100" b="1" i="0" u="none" strike="noStrike" dirty="0" err="1">
                          <a:solidFill>
                            <a:srgbClr val="000000"/>
                          </a:solidFill>
                          <a:effectLst/>
                          <a:latin typeface="Calibri"/>
                        </a:rPr>
                        <a:t>UiO</a:t>
                      </a:r>
                      <a:endParaRPr lang="en-US" sz="1100" b="1" i="0" u="none" strike="noStrike" dirty="0">
                        <a:solidFill>
                          <a:srgbClr val="000000"/>
                        </a:solidFill>
                        <a:effectLst/>
                        <a:latin typeface="Calibri"/>
                      </a:endParaRPr>
                    </a:p>
                  </a:txBody>
                  <a:tcPr vert="vert270" anchor="ctr">
                    <a:lnL w="1270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1100" b="1" i="0" u="none" strike="noStrike" dirty="0" err="1">
                          <a:solidFill>
                            <a:srgbClr val="000000"/>
                          </a:solidFill>
                          <a:effectLst/>
                          <a:latin typeface="Calibri"/>
                        </a:rPr>
                        <a:t>HiOA</a:t>
                      </a:r>
                      <a:endParaRPr lang="en-US" sz="1100" b="1" i="0" u="none" strike="noStrike" dirty="0">
                        <a:solidFill>
                          <a:srgbClr val="000000"/>
                        </a:solidFill>
                        <a:effectLst/>
                        <a:latin typeface="Calibri"/>
                      </a:endParaRPr>
                    </a:p>
                  </a:txBody>
                  <a:tcPr vert="vert27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1100" b="1" i="0" u="none" strike="noStrike" dirty="0">
                          <a:solidFill>
                            <a:srgbClr val="000000"/>
                          </a:solidFill>
                          <a:effectLst/>
                          <a:latin typeface="Calibri"/>
                        </a:rPr>
                        <a:t>Rest </a:t>
                      </a:r>
                      <a:r>
                        <a:rPr lang="en-US" sz="1100" b="1" i="0" u="none" strike="noStrike" dirty="0" err="1">
                          <a:solidFill>
                            <a:srgbClr val="000000"/>
                          </a:solidFill>
                          <a:effectLst/>
                          <a:latin typeface="Calibri"/>
                        </a:rPr>
                        <a:t>SiO</a:t>
                      </a:r>
                      <a:endParaRPr lang="en-US" sz="1100" b="1" i="0" u="none" strike="noStrike" dirty="0">
                        <a:solidFill>
                          <a:srgbClr val="000000"/>
                        </a:solidFill>
                        <a:effectLst/>
                        <a:latin typeface="Calibri"/>
                      </a:endParaRPr>
                    </a:p>
                  </a:txBody>
                  <a:tcPr vert="vert27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1100" b="1" i="0" u="none" strike="noStrike" dirty="0" err="1">
                          <a:solidFill>
                            <a:srgbClr val="000000"/>
                          </a:solidFill>
                          <a:effectLst/>
                          <a:latin typeface="Calibri"/>
                        </a:rPr>
                        <a:t>UiB</a:t>
                      </a:r>
                      <a:endParaRPr lang="en-US" sz="1100" b="1" i="0" u="none" strike="noStrike" dirty="0">
                        <a:solidFill>
                          <a:srgbClr val="000000"/>
                        </a:solidFill>
                        <a:effectLst/>
                        <a:latin typeface="Calibri"/>
                      </a:endParaRPr>
                    </a:p>
                  </a:txBody>
                  <a:tcPr vert="vert27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1100" b="1" i="0" u="none" strike="noStrike" dirty="0" err="1">
                          <a:solidFill>
                            <a:srgbClr val="000000"/>
                          </a:solidFill>
                          <a:effectLst/>
                          <a:latin typeface="Calibri"/>
                        </a:rPr>
                        <a:t>HiB</a:t>
                      </a:r>
                      <a:endParaRPr lang="en-US" sz="1100" b="1" i="0" u="none" strike="noStrike" dirty="0">
                        <a:solidFill>
                          <a:srgbClr val="000000"/>
                        </a:solidFill>
                        <a:effectLst/>
                        <a:latin typeface="Calibri"/>
                      </a:endParaRPr>
                    </a:p>
                  </a:txBody>
                  <a:tcPr vert="vert27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1100" b="1" i="0" u="none" strike="noStrike" dirty="0">
                          <a:solidFill>
                            <a:srgbClr val="000000"/>
                          </a:solidFill>
                          <a:effectLst/>
                          <a:latin typeface="Calibri"/>
                        </a:rPr>
                        <a:t>Rest </a:t>
                      </a:r>
                      <a:r>
                        <a:rPr lang="en-US" sz="1100" b="1" i="0" u="none" strike="noStrike" dirty="0" err="1">
                          <a:solidFill>
                            <a:srgbClr val="000000"/>
                          </a:solidFill>
                          <a:effectLst/>
                          <a:latin typeface="Calibri"/>
                        </a:rPr>
                        <a:t>SiB</a:t>
                      </a:r>
                      <a:endParaRPr lang="en-US" sz="1100" b="1" i="0" u="none" strike="noStrike" dirty="0">
                        <a:solidFill>
                          <a:srgbClr val="000000"/>
                        </a:solidFill>
                        <a:effectLst/>
                        <a:latin typeface="Calibri"/>
                      </a:endParaRPr>
                    </a:p>
                  </a:txBody>
                  <a:tcPr vert="vert27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1100" b="1" i="0" u="none" strike="noStrike" dirty="0">
                          <a:solidFill>
                            <a:srgbClr val="000000"/>
                          </a:solidFill>
                          <a:effectLst/>
                          <a:latin typeface="Calibri"/>
                        </a:rPr>
                        <a:t>NTNU</a:t>
                      </a:r>
                    </a:p>
                  </a:txBody>
                  <a:tcPr vert="vert27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1100" b="1" i="0" u="none" strike="noStrike" dirty="0" err="1">
                          <a:solidFill>
                            <a:srgbClr val="000000"/>
                          </a:solidFill>
                          <a:effectLst/>
                          <a:latin typeface="Calibri"/>
                        </a:rPr>
                        <a:t>HiST</a:t>
                      </a:r>
                      <a:endParaRPr lang="en-US" sz="1100" b="1" i="0" u="none" strike="noStrike" dirty="0">
                        <a:solidFill>
                          <a:srgbClr val="000000"/>
                        </a:solidFill>
                        <a:effectLst/>
                        <a:latin typeface="Calibri"/>
                      </a:endParaRPr>
                    </a:p>
                  </a:txBody>
                  <a:tcPr vert="vert27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1100" b="1" i="0" u="none" strike="noStrike" dirty="0">
                          <a:solidFill>
                            <a:srgbClr val="000000"/>
                          </a:solidFill>
                          <a:effectLst/>
                          <a:latin typeface="Calibri"/>
                        </a:rPr>
                        <a:t>Rest </a:t>
                      </a:r>
                      <a:r>
                        <a:rPr lang="en-US" sz="1100" b="1" i="0" u="none" strike="noStrike" dirty="0" err="1">
                          <a:solidFill>
                            <a:srgbClr val="000000"/>
                          </a:solidFill>
                          <a:effectLst/>
                          <a:latin typeface="Calibri"/>
                        </a:rPr>
                        <a:t>SiT</a:t>
                      </a:r>
                      <a:endParaRPr lang="en-US" sz="1100" b="1" i="0" u="none" strike="noStrike" dirty="0">
                        <a:solidFill>
                          <a:srgbClr val="000000"/>
                        </a:solidFill>
                        <a:effectLst/>
                        <a:latin typeface="Calibri"/>
                      </a:endParaRPr>
                    </a:p>
                  </a:txBody>
                  <a:tcPr vert="vert270" anchor="ctr">
                    <a:lnL w="63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90500">
                <a:tc>
                  <a:txBody>
                    <a:bodyPr/>
                    <a:lstStyle/>
                    <a:p>
                      <a:pPr algn="l" fontAlgn="b"/>
                      <a:r>
                        <a:rPr lang="en-US" sz="1100" b="0" i="0" u="none" strike="noStrike">
                          <a:solidFill>
                            <a:srgbClr val="000000"/>
                          </a:solidFill>
                          <a:effectLst/>
                          <a:latin typeface="Calibri"/>
                        </a:rPr>
                        <a:t>Kulturtilbudet</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76</a:t>
                      </a:r>
                    </a:p>
                  </a:txBody>
                  <a:tcPr marL="9525" marR="9525" marT="9525" marB="0" anchor="ctr">
                    <a:lnL w="63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80</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A6D27F"/>
                    </a:solidFill>
                  </a:tcPr>
                </a:tc>
                <a:tc>
                  <a:txBody>
                    <a:bodyPr/>
                    <a:lstStyle/>
                    <a:p>
                      <a:pPr algn="ctr" fontAlgn="ctr"/>
                      <a:r>
                        <a:rPr lang="en-US" sz="1100" b="0" i="0" u="none" strike="noStrike">
                          <a:solidFill>
                            <a:srgbClr val="000000"/>
                          </a:solidFill>
                          <a:effectLst/>
                          <a:latin typeface="Calibri"/>
                        </a:rPr>
                        <a:t>78</a:t>
                      </a:r>
                    </a:p>
                  </a:txBody>
                  <a:tcPr marL="9525" marR="9525" marT="9525" marB="0" anchor="ctr">
                    <a:lnL>
                      <a:noFill/>
                    </a:lnL>
                    <a:lnR>
                      <a:noFill/>
                    </a:lnR>
                    <a:lnT>
                      <a:noFill/>
                    </a:lnT>
                    <a:lnB>
                      <a:noFill/>
                    </a:lnB>
                    <a:solidFill>
                      <a:srgbClr val="B8D780"/>
                    </a:solidFill>
                  </a:tcPr>
                </a:tc>
                <a:tc>
                  <a:txBody>
                    <a:bodyPr/>
                    <a:lstStyle/>
                    <a:p>
                      <a:pPr algn="ctr" fontAlgn="ctr"/>
                      <a:r>
                        <a:rPr lang="en-US" sz="1100" b="0" i="0" u="none" strike="noStrike">
                          <a:solidFill>
                            <a:srgbClr val="000000"/>
                          </a:solidFill>
                          <a:effectLst/>
                          <a:latin typeface="Calibri"/>
                        </a:rPr>
                        <a:t>80</a:t>
                      </a:r>
                    </a:p>
                  </a:txBody>
                  <a:tcPr marL="9525" marR="9525" marT="9525" marB="0" anchor="ctr">
                    <a:lnL>
                      <a:noFill/>
                    </a:lnL>
                    <a:lnR>
                      <a:noFill/>
                    </a:lnR>
                    <a:lnT>
                      <a:noFill/>
                    </a:lnT>
                    <a:lnB>
                      <a:noFill/>
                    </a:lnB>
                    <a:solidFill>
                      <a:srgbClr val="A3D17F"/>
                    </a:solidFill>
                  </a:tcPr>
                </a:tc>
                <a:tc>
                  <a:txBody>
                    <a:bodyPr/>
                    <a:lstStyle/>
                    <a:p>
                      <a:pPr algn="ctr" fontAlgn="ctr"/>
                      <a:r>
                        <a:rPr lang="en-US" sz="1100" b="0" i="0" u="none" strike="noStrike">
                          <a:solidFill>
                            <a:srgbClr val="000000"/>
                          </a:solidFill>
                          <a:effectLst/>
                          <a:latin typeface="Calibri"/>
                        </a:rPr>
                        <a:t>73</a:t>
                      </a:r>
                    </a:p>
                  </a:txBody>
                  <a:tcPr marL="9525" marR="9525" marT="9525" marB="0" anchor="ctr">
                    <a:lnL>
                      <a:noFill/>
                    </a:lnL>
                    <a:lnR>
                      <a:noFill/>
                    </a:lnR>
                    <a:lnT>
                      <a:noFill/>
                    </a:lnT>
                    <a:lnB>
                      <a:noFill/>
                    </a:lnB>
                    <a:solidFill>
                      <a:srgbClr val="F2E884"/>
                    </a:solidFill>
                  </a:tcPr>
                </a:tc>
                <a:tc>
                  <a:txBody>
                    <a:bodyPr/>
                    <a:lstStyle/>
                    <a:p>
                      <a:pPr algn="ctr" fontAlgn="ctr"/>
                      <a:r>
                        <a:rPr lang="en-US" sz="1100" b="0" i="0" u="none" strike="noStrike">
                          <a:solidFill>
                            <a:srgbClr val="000000"/>
                          </a:solidFill>
                          <a:effectLst/>
                          <a:latin typeface="Calibri"/>
                        </a:rPr>
                        <a:t>61</a:t>
                      </a:r>
                    </a:p>
                  </a:txBody>
                  <a:tcPr marL="9525" marR="9525" marT="9525" marB="0" anchor="ctr">
                    <a:lnL>
                      <a:noFill/>
                    </a:lnL>
                    <a:lnR>
                      <a:noFill/>
                    </a:lnR>
                    <a:lnT>
                      <a:noFill/>
                    </a:lnT>
                    <a:lnB>
                      <a:noFill/>
                    </a:lnB>
                    <a:solidFill>
                      <a:srgbClr val="FDC87D"/>
                    </a:solidFill>
                  </a:tcPr>
                </a:tc>
                <a:tc>
                  <a:txBody>
                    <a:bodyPr/>
                    <a:lstStyle/>
                    <a:p>
                      <a:pPr algn="ctr" fontAlgn="ctr"/>
                      <a:r>
                        <a:rPr lang="en-US" sz="1100" b="0" i="0" u="none" strike="noStrike">
                          <a:solidFill>
                            <a:srgbClr val="000000"/>
                          </a:solidFill>
                          <a:effectLst/>
                          <a:latin typeface="Calibri"/>
                        </a:rPr>
                        <a:t>53</a:t>
                      </a:r>
                    </a:p>
                  </a:txBody>
                  <a:tcPr marL="9525" marR="9525" marT="9525" marB="0" anchor="ctr">
                    <a:lnL>
                      <a:noFill/>
                    </a:lnL>
                    <a:lnR>
                      <a:noFill/>
                    </a:lnR>
                    <a:lnT>
                      <a:noFill/>
                    </a:lnT>
                    <a:lnB>
                      <a:noFill/>
                    </a:lnB>
                    <a:solidFill>
                      <a:srgbClr val="FBB178"/>
                    </a:solidFill>
                  </a:tcPr>
                </a:tc>
                <a:tc>
                  <a:txBody>
                    <a:bodyPr/>
                    <a:lstStyle/>
                    <a:p>
                      <a:pPr algn="ctr" fontAlgn="ctr"/>
                      <a:r>
                        <a:rPr lang="en-US" sz="1100" b="0" i="0" u="none" strike="noStrike">
                          <a:solidFill>
                            <a:srgbClr val="000000"/>
                          </a:solidFill>
                          <a:effectLst/>
                          <a:latin typeface="Calibri"/>
                        </a:rPr>
                        <a:t>68</a:t>
                      </a:r>
                    </a:p>
                  </a:txBody>
                  <a:tcPr marL="9525" marR="9525" marT="9525" marB="0" anchor="ctr">
                    <a:lnL>
                      <a:noFill/>
                    </a:lnL>
                    <a:lnR>
                      <a:noFill/>
                    </a:lnR>
                    <a:lnT>
                      <a:noFill/>
                    </a:lnT>
                    <a:lnB>
                      <a:noFill/>
                    </a:lnB>
                    <a:solidFill>
                      <a:srgbClr val="FEDF81"/>
                    </a:solidFill>
                  </a:tcPr>
                </a:tc>
                <a:tc>
                  <a:txBody>
                    <a:bodyPr/>
                    <a:lstStyle/>
                    <a:p>
                      <a:pPr algn="ctr" fontAlgn="ctr"/>
                      <a:r>
                        <a:rPr lang="en-US" sz="1100" b="0" i="0" u="none" strike="noStrike">
                          <a:solidFill>
                            <a:srgbClr val="000000"/>
                          </a:solidFill>
                          <a:effectLst/>
                          <a:latin typeface="Calibri"/>
                        </a:rPr>
                        <a:t>57</a:t>
                      </a:r>
                    </a:p>
                  </a:txBody>
                  <a:tcPr marL="9525" marR="9525" marT="9525" marB="0" anchor="ctr">
                    <a:lnL>
                      <a:noFill/>
                    </a:lnL>
                    <a:lnR>
                      <a:noFill/>
                    </a:lnR>
                    <a:lnT>
                      <a:noFill/>
                    </a:lnT>
                    <a:lnB>
                      <a:noFill/>
                    </a:lnB>
                    <a:solidFill>
                      <a:srgbClr val="FCBC7B"/>
                    </a:solidFill>
                  </a:tcPr>
                </a:tc>
                <a:tc>
                  <a:txBody>
                    <a:bodyPr/>
                    <a:lstStyle/>
                    <a:p>
                      <a:pPr algn="ctr" fontAlgn="ctr"/>
                      <a:r>
                        <a:rPr lang="en-US" sz="1100" b="0" i="0" u="none" strike="noStrike">
                          <a:solidFill>
                            <a:srgbClr val="000000"/>
                          </a:solidFill>
                          <a:effectLst/>
                          <a:latin typeface="Calibri"/>
                        </a:rPr>
                        <a:t>62</a:t>
                      </a:r>
                    </a:p>
                  </a:txBody>
                  <a:tcPr marL="9525" marR="9525" marT="9525" marB="0" anchor="ctr">
                    <a:lnL>
                      <a:noFill/>
                    </a:lnL>
                    <a:lnR>
                      <a:noFill/>
                    </a:lnR>
                    <a:lnT>
                      <a:noFill/>
                    </a:lnT>
                    <a:lnB>
                      <a:noFill/>
                    </a:lnB>
                    <a:solidFill>
                      <a:srgbClr val="FDCC7E"/>
                    </a:solidFill>
                  </a:tcPr>
                </a:tc>
                <a:tc>
                  <a:txBody>
                    <a:bodyPr/>
                    <a:lstStyle/>
                    <a:p>
                      <a:pPr algn="ctr" fontAlgn="ctr"/>
                      <a:r>
                        <a:rPr lang="en-US" sz="1100" b="0" i="0" u="none" strike="noStrike">
                          <a:solidFill>
                            <a:srgbClr val="000000"/>
                          </a:solidFill>
                          <a:effectLst/>
                          <a:latin typeface="Calibri"/>
                        </a:rPr>
                        <a:t>63</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rgbClr val="FDCE7E"/>
                    </a:solidFill>
                  </a:tcPr>
                </a:tc>
                <a:tc>
                  <a:txBody>
                    <a:bodyPr/>
                    <a:lstStyle/>
                    <a:p>
                      <a:pPr algn="ctr" fontAlgn="ctr"/>
                      <a:r>
                        <a:rPr lang="en-US" sz="1100" b="0" i="0" u="none" strike="noStrike">
                          <a:solidFill>
                            <a:srgbClr val="000000"/>
                          </a:solidFill>
                          <a:effectLst/>
                          <a:latin typeface="Calibri"/>
                        </a:rPr>
                        <a:t>82</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93CC7E"/>
                    </a:solidFill>
                  </a:tcPr>
                </a:tc>
                <a:tc>
                  <a:txBody>
                    <a:bodyPr/>
                    <a:lstStyle/>
                    <a:p>
                      <a:pPr algn="ctr" fontAlgn="ctr"/>
                      <a:r>
                        <a:rPr lang="en-US" sz="1100" b="0" i="0" u="none" strike="noStrike">
                          <a:solidFill>
                            <a:srgbClr val="000000"/>
                          </a:solidFill>
                          <a:effectLst/>
                          <a:latin typeface="Calibri"/>
                        </a:rPr>
                        <a:t>77</a:t>
                      </a:r>
                    </a:p>
                  </a:txBody>
                  <a:tcPr marL="9525" marR="9525" marT="9525" marB="0" anchor="ctr">
                    <a:lnL>
                      <a:noFill/>
                    </a:lnL>
                    <a:lnR>
                      <a:noFill/>
                    </a:lnR>
                    <a:lnT>
                      <a:noFill/>
                    </a:lnT>
                    <a:lnB>
                      <a:noFill/>
                    </a:lnB>
                    <a:solidFill>
                      <a:srgbClr val="C5DB81"/>
                    </a:solidFill>
                  </a:tcPr>
                </a:tc>
                <a:tc>
                  <a:txBody>
                    <a:bodyPr/>
                    <a:lstStyle/>
                    <a:p>
                      <a:pPr algn="ctr" fontAlgn="ctr"/>
                      <a:r>
                        <a:rPr lang="en-US" sz="1100" b="0" i="0" u="none" strike="noStrike">
                          <a:solidFill>
                            <a:srgbClr val="000000"/>
                          </a:solidFill>
                          <a:effectLst/>
                          <a:latin typeface="Calibri"/>
                        </a:rPr>
                        <a:t>80</a:t>
                      </a:r>
                    </a:p>
                  </a:txBody>
                  <a:tcPr marL="9525" marR="9525" marT="9525" marB="0" anchor="ctr">
                    <a:lnL>
                      <a:noFill/>
                    </a:lnL>
                    <a:lnR>
                      <a:noFill/>
                    </a:lnR>
                    <a:lnT>
                      <a:noFill/>
                    </a:lnT>
                    <a:lnB>
                      <a:noFill/>
                    </a:lnB>
                    <a:solidFill>
                      <a:srgbClr val="A5D17F"/>
                    </a:solidFill>
                  </a:tcPr>
                </a:tc>
                <a:tc>
                  <a:txBody>
                    <a:bodyPr/>
                    <a:lstStyle/>
                    <a:p>
                      <a:pPr algn="ctr" fontAlgn="ctr"/>
                      <a:r>
                        <a:rPr lang="en-US" sz="1100" b="0" i="0" u="none" strike="noStrike">
                          <a:solidFill>
                            <a:srgbClr val="000000"/>
                          </a:solidFill>
                          <a:effectLst/>
                          <a:latin typeface="Calibri"/>
                        </a:rPr>
                        <a:t>81</a:t>
                      </a:r>
                    </a:p>
                  </a:txBody>
                  <a:tcPr marL="9525" marR="9525" marT="9525" marB="0" anchor="ctr">
                    <a:lnL>
                      <a:noFill/>
                    </a:lnL>
                    <a:lnR>
                      <a:noFill/>
                    </a:lnR>
                    <a:lnT>
                      <a:noFill/>
                    </a:lnT>
                    <a:lnB>
                      <a:noFill/>
                    </a:lnB>
                    <a:solidFill>
                      <a:srgbClr val="9DCF7F"/>
                    </a:solidFill>
                  </a:tcPr>
                </a:tc>
                <a:tc>
                  <a:txBody>
                    <a:bodyPr/>
                    <a:lstStyle/>
                    <a:p>
                      <a:pPr algn="ctr" fontAlgn="ctr"/>
                      <a:r>
                        <a:rPr lang="en-US" sz="1100" b="0" i="0" u="none" strike="noStrike">
                          <a:solidFill>
                            <a:srgbClr val="000000"/>
                          </a:solidFill>
                          <a:effectLst/>
                          <a:latin typeface="Calibri"/>
                        </a:rPr>
                        <a:t>75</a:t>
                      </a:r>
                    </a:p>
                  </a:txBody>
                  <a:tcPr marL="9525" marR="9525" marT="9525" marB="0" anchor="ctr">
                    <a:lnL>
                      <a:noFill/>
                    </a:lnL>
                    <a:lnR>
                      <a:noFill/>
                    </a:lnR>
                    <a:lnT>
                      <a:noFill/>
                    </a:lnT>
                    <a:lnB>
                      <a:noFill/>
                    </a:lnB>
                    <a:solidFill>
                      <a:srgbClr val="D7E082"/>
                    </a:solidFill>
                  </a:tcPr>
                </a:tc>
                <a:tc>
                  <a:txBody>
                    <a:bodyPr/>
                    <a:lstStyle/>
                    <a:p>
                      <a:pPr algn="ctr" fontAlgn="ctr"/>
                      <a:r>
                        <a:rPr lang="en-US" sz="1100" b="0" i="0" u="none" strike="noStrike">
                          <a:solidFill>
                            <a:srgbClr val="000000"/>
                          </a:solidFill>
                          <a:effectLst/>
                          <a:latin typeface="Calibri"/>
                        </a:rPr>
                        <a:t>75</a:t>
                      </a:r>
                    </a:p>
                  </a:txBody>
                  <a:tcPr marL="9525" marR="9525" marT="9525" marB="0" anchor="ctr">
                    <a:lnL>
                      <a:noFill/>
                    </a:lnL>
                    <a:lnR>
                      <a:noFill/>
                    </a:lnR>
                    <a:lnT>
                      <a:noFill/>
                    </a:lnT>
                    <a:lnB>
                      <a:noFill/>
                    </a:lnB>
                    <a:solidFill>
                      <a:srgbClr val="D8E082"/>
                    </a:solidFill>
                  </a:tcPr>
                </a:tc>
                <a:tc>
                  <a:txBody>
                    <a:bodyPr/>
                    <a:lstStyle/>
                    <a:p>
                      <a:pPr algn="ctr" fontAlgn="ctr"/>
                      <a:r>
                        <a:rPr lang="en-US" sz="1100" b="0" i="0" u="none" strike="noStrike">
                          <a:solidFill>
                            <a:srgbClr val="000000"/>
                          </a:solidFill>
                          <a:effectLst/>
                          <a:latin typeface="Calibri"/>
                        </a:rPr>
                        <a:t>81</a:t>
                      </a:r>
                    </a:p>
                  </a:txBody>
                  <a:tcPr marL="9525" marR="9525" marT="9525" marB="0" anchor="ctr">
                    <a:lnL>
                      <a:noFill/>
                    </a:lnL>
                    <a:lnR>
                      <a:noFill/>
                    </a:lnR>
                    <a:lnT>
                      <a:noFill/>
                    </a:lnT>
                    <a:lnB>
                      <a:noFill/>
                    </a:lnB>
                    <a:solidFill>
                      <a:srgbClr val="95CD7E"/>
                    </a:solidFill>
                  </a:tcPr>
                </a:tc>
                <a:tc>
                  <a:txBody>
                    <a:bodyPr/>
                    <a:lstStyle/>
                    <a:p>
                      <a:pPr algn="ctr" fontAlgn="ctr"/>
                      <a:r>
                        <a:rPr lang="en-US" sz="1100" b="0" i="0" u="none" strike="noStrike">
                          <a:solidFill>
                            <a:srgbClr val="000000"/>
                          </a:solidFill>
                          <a:effectLst/>
                          <a:latin typeface="Calibri"/>
                        </a:rPr>
                        <a:t>78</a:t>
                      </a:r>
                    </a:p>
                  </a:txBody>
                  <a:tcPr marL="9525" marR="9525" marT="9525" marB="0" anchor="ctr">
                    <a:lnL>
                      <a:noFill/>
                    </a:lnL>
                    <a:lnR>
                      <a:noFill/>
                    </a:lnR>
                    <a:lnT>
                      <a:noFill/>
                    </a:lnT>
                    <a:lnB>
                      <a:noFill/>
                    </a:lnB>
                    <a:solidFill>
                      <a:srgbClr val="B9D780"/>
                    </a:solidFill>
                  </a:tcPr>
                </a:tc>
                <a:tc>
                  <a:txBody>
                    <a:bodyPr/>
                    <a:lstStyle/>
                    <a:p>
                      <a:pPr algn="ctr" fontAlgn="ctr"/>
                      <a:r>
                        <a:rPr lang="en-US" sz="1100" b="0" i="0" u="none" strike="noStrike">
                          <a:solidFill>
                            <a:srgbClr val="000000"/>
                          </a:solidFill>
                          <a:effectLst/>
                          <a:latin typeface="Calibri"/>
                        </a:rPr>
                        <a:t>74</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rgbClr val="DEE283"/>
                    </a:solidFill>
                  </a:tcPr>
                </a:tc>
              </a:tr>
              <a:tr h="190500">
                <a:tc>
                  <a:txBody>
                    <a:bodyPr/>
                    <a:lstStyle/>
                    <a:p>
                      <a:pPr algn="l" fontAlgn="b"/>
                      <a:r>
                        <a:rPr lang="en-US" sz="1100" b="0" i="0" u="none" strike="noStrike">
                          <a:solidFill>
                            <a:srgbClr val="000000"/>
                          </a:solidFill>
                          <a:effectLst/>
                          <a:latin typeface="Calibri"/>
                        </a:rPr>
                        <a:t>Kollektivtilbudet</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69</a:t>
                      </a:r>
                    </a:p>
                  </a:txBody>
                  <a:tcPr marL="9525" marR="9525" marT="9525" marB="0" anchor="ctr">
                    <a:lnL w="63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80</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A8D27F"/>
                    </a:solidFill>
                  </a:tcPr>
                </a:tc>
                <a:tc>
                  <a:txBody>
                    <a:bodyPr/>
                    <a:lstStyle/>
                    <a:p>
                      <a:pPr algn="ctr" fontAlgn="ctr"/>
                      <a:r>
                        <a:rPr lang="en-US" sz="1100" b="0" i="0" u="none" strike="noStrike" dirty="0">
                          <a:solidFill>
                            <a:srgbClr val="000000"/>
                          </a:solidFill>
                          <a:effectLst/>
                          <a:latin typeface="Calibri"/>
                        </a:rPr>
                        <a:t>67</a:t>
                      </a:r>
                    </a:p>
                  </a:txBody>
                  <a:tcPr marL="9525" marR="9525" marT="9525" marB="0" anchor="ctr">
                    <a:lnL>
                      <a:noFill/>
                    </a:lnL>
                    <a:lnR>
                      <a:noFill/>
                    </a:lnR>
                    <a:lnT>
                      <a:noFill/>
                    </a:lnT>
                    <a:lnB>
                      <a:noFill/>
                    </a:lnB>
                    <a:solidFill>
                      <a:srgbClr val="FEDE81"/>
                    </a:solidFill>
                  </a:tcPr>
                </a:tc>
                <a:tc>
                  <a:txBody>
                    <a:bodyPr/>
                    <a:lstStyle/>
                    <a:p>
                      <a:pPr algn="ctr" fontAlgn="ctr"/>
                      <a:r>
                        <a:rPr lang="en-US" sz="1100" b="0" i="0" u="none" strike="noStrike" dirty="0">
                          <a:solidFill>
                            <a:srgbClr val="000000"/>
                          </a:solidFill>
                          <a:effectLst/>
                          <a:latin typeface="Calibri"/>
                        </a:rPr>
                        <a:t>69</a:t>
                      </a:r>
                    </a:p>
                  </a:txBody>
                  <a:tcPr marL="9525" marR="9525" marT="9525" marB="0" anchor="ctr">
                    <a:lnL>
                      <a:noFill/>
                    </a:lnL>
                    <a:lnR>
                      <a:noFill/>
                    </a:lnR>
                    <a:lnT>
                      <a:noFill/>
                    </a:lnT>
                    <a:lnB>
                      <a:noFill/>
                    </a:lnB>
                    <a:solidFill>
                      <a:srgbClr val="FEE482"/>
                    </a:solidFill>
                  </a:tcPr>
                </a:tc>
                <a:tc>
                  <a:txBody>
                    <a:bodyPr/>
                    <a:lstStyle/>
                    <a:p>
                      <a:pPr algn="ctr" fontAlgn="ctr"/>
                      <a:r>
                        <a:rPr lang="en-US" sz="1100" b="0" i="0" u="none" strike="noStrike" dirty="0">
                          <a:solidFill>
                            <a:srgbClr val="000000"/>
                          </a:solidFill>
                          <a:effectLst/>
                          <a:latin typeface="Calibri"/>
                        </a:rPr>
                        <a:t>52</a:t>
                      </a:r>
                    </a:p>
                  </a:txBody>
                  <a:tcPr marL="9525" marR="9525" marT="9525" marB="0" anchor="ctr">
                    <a:lnL>
                      <a:noFill/>
                    </a:lnL>
                    <a:lnR>
                      <a:noFill/>
                    </a:lnR>
                    <a:lnT>
                      <a:noFill/>
                    </a:lnT>
                    <a:lnB>
                      <a:noFill/>
                    </a:lnB>
                    <a:solidFill>
                      <a:srgbClr val="FBAE78"/>
                    </a:solidFill>
                  </a:tcPr>
                </a:tc>
                <a:tc>
                  <a:txBody>
                    <a:bodyPr/>
                    <a:lstStyle/>
                    <a:p>
                      <a:pPr algn="ctr" fontAlgn="ctr"/>
                      <a:r>
                        <a:rPr lang="en-US" sz="1100" b="0" i="0" u="none" strike="noStrike">
                          <a:solidFill>
                            <a:srgbClr val="000000"/>
                          </a:solidFill>
                          <a:effectLst/>
                          <a:latin typeface="Calibri"/>
                        </a:rPr>
                        <a:t>51</a:t>
                      </a:r>
                    </a:p>
                  </a:txBody>
                  <a:tcPr marL="9525" marR="9525" marT="9525" marB="0" anchor="ctr">
                    <a:lnL>
                      <a:noFill/>
                    </a:lnL>
                    <a:lnR>
                      <a:noFill/>
                    </a:lnR>
                    <a:lnT>
                      <a:noFill/>
                    </a:lnT>
                    <a:lnB>
                      <a:noFill/>
                    </a:lnB>
                    <a:solidFill>
                      <a:srgbClr val="FBA977"/>
                    </a:solidFill>
                  </a:tcPr>
                </a:tc>
                <a:tc>
                  <a:txBody>
                    <a:bodyPr/>
                    <a:lstStyle/>
                    <a:p>
                      <a:pPr algn="ctr" fontAlgn="ctr"/>
                      <a:r>
                        <a:rPr lang="en-US" sz="1100" b="0" i="0" u="none" strike="noStrike">
                          <a:solidFill>
                            <a:srgbClr val="000000"/>
                          </a:solidFill>
                          <a:effectLst/>
                          <a:latin typeface="Calibri"/>
                        </a:rPr>
                        <a:t>48</a:t>
                      </a:r>
                    </a:p>
                  </a:txBody>
                  <a:tcPr marL="9525" marR="9525" marT="9525" marB="0" anchor="ctr">
                    <a:lnL>
                      <a:noFill/>
                    </a:lnL>
                    <a:lnR>
                      <a:noFill/>
                    </a:lnR>
                    <a:lnT>
                      <a:noFill/>
                    </a:lnT>
                    <a:lnB>
                      <a:noFill/>
                    </a:lnB>
                    <a:solidFill>
                      <a:srgbClr val="FA9F75"/>
                    </a:solidFill>
                  </a:tcPr>
                </a:tc>
                <a:tc>
                  <a:txBody>
                    <a:bodyPr/>
                    <a:lstStyle/>
                    <a:p>
                      <a:pPr algn="ctr" fontAlgn="ctr"/>
                      <a:r>
                        <a:rPr lang="en-US" sz="1100" b="0" i="0" u="none" strike="noStrike">
                          <a:solidFill>
                            <a:srgbClr val="000000"/>
                          </a:solidFill>
                          <a:effectLst/>
                          <a:latin typeface="Calibri"/>
                        </a:rPr>
                        <a:t>48</a:t>
                      </a:r>
                    </a:p>
                  </a:txBody>
                  <a:tcPr marL="9525" marR="9525" marT="9525" marB="0" anchor="ctr">
                    <a:lnL>
                      <a:noFill/>
                    </a:lnL>
                    <a:lnR>
                      <a:noFill/>
                    </a:lnR>
                    <a:lnT>
                      <a:noFill/>
                    </a:lnT>
                    <a:lnB>
                      <a:noFill/>
                    </a:lnB>
                    <a:solidFill>
                      <a:srgbClr val="FA9E75"/>
                    </a:solidFill>
                  </a:tcPr>
                </a:tc>
                <a:tc>
                  <a:txBody>
                    <a:bodyPr/>
                    <a:lstStyle/>
                    <a:p>
                      <a:pPr algn="ctr" fontAlgn="ctr"/>
                      <a:r>
                        <a:rPr lang="en-US" sz="1100" b="0" i="0" u="none" strike="noStrike">
                          <a:solidFill>
                            <a:srgbClr val="000000"/>
                          </a:solidFill>
                          <a:effectLst/>
                          <a:latin typeface="Calibri"/>
                        </a:rPr>
                        <a:t>46</a:t>
                      </a:r>
                    </a:p>
                  </a:txBody>
                  <a:tcPr marL="9525" marR="9525" marT="9525" marB="0" anchor="ctr">
                    <a:lnL>
                      <a:noFill/>
                    </a:lnL>
                    <a:lnR>
                      <a:noFill/>
                    </a:lnR>
                    <a:lnT>
                      <a:noFill/>
                    </a:lnT>
                    <a:lnB>
                      <a:noFill/>
                    </a:lnB>
                    <a:solidFill>
                      <a:srgbClr val="FA9874"/>
                    </a:solidFill>
                  </a:tcPr>
                </a:tc>
                <a:tc>
                  <a:txBody>
                    <a:bodyPr/>
                    <a:lstStyle/>
                    <a:p>
                      <a:pPr algn="ctr" fontAlgn="ctr"/>
                      <a:r>
                        <a:rPr lang="en-US" sz="1100" b="0" i="0" u="none" strike="noStrike">
                          <a:solidFill>
                            <a:srgbClr val="000000"/>
                          </a:solidFill>
                          <a:effectLst/>
                          <a:latin typeface="Calibri"/>
                        </a:rPr>
                        <a:t>42</a:t>
                      </a:r>
                    </a:p>
                  </a:txBody>
                  <a:tcPr marL="9525" marR="9525" marT="9525" marB="0" anchor="ctr">
                    <a:lnL>
                      <a:noFill/>
                    </a:lnL>
                    <a:lnR>
                      <a:noFill/>
                    </a:lnR>
                    <a:lnT>
                      <a:noFill/>
                    </a:lnT>
                    <a:lnB>
                      <a:noFill/>
                    </a:lnB>
                    <a:solidFill>
                      <a:srgbClr val="F98C71"/>
                    </a:solidFill>
                  </a:tcPr>
                </a:tc>
                <a:tc>
                  <a:txBody>
                    <a:bodyPr/>
                    <a:lstStyle/>
                    <a:p>
                      <a:pPr algn="ctr" fontAlgn="ctr"/>
                      <a:r>
                        <a:rPr lang="en-US" sz="1100" b="0" i="0" u="none" strike="noStrike">
                          <a:solidFill>
                            <a:srgbClr val="000000"/>
                          </a:solidFill>
                          <a:effectLst/>
                          <a:latin typeface="Calibri"/>
                        </a:rPr>
                        <a:t>35</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rgbClr val="F8766D"/>
                    </a:solidFill>
                  </a:tcPr>
                </a:tc>
                <a:tc>
                  <a:txBody>
                    <a:bodyPr/>
                    <a:lstStyle/>
                    <a:p>
                      <a:pPr algn="ctr" fontAlgn="ctr"/>
                      <a:r>
                        <a:rPr lang="en-US" sz="1100" b="0" i="0" u="none" strike="noStrike">
                          <a:solidFill>
                            <a:srgbClr val="000000"/>
                          </a:solidFill>
                          <a:effectLst/>
                          <a:latin typeface="Calibri"/>
                        </a:rPr>
                        <a:t>81</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9ECF7F"/>
                    </a:solidFill>
                  </a:tcPr>
                </a:tc>
                <a:tc>
                  <a:txBody>
                    <a:bodyPr/>
                    <a:lstStyle/>
                    <a:p>
                      <a:pPr algn="ctr" fontAlgn="ctr"/>
                      <a:r>
                        <a:rPr lang="en-US" sz="1100" b="0" i="0" u="none" strike="noStrike">
                          <a:solidFill>
                            <a:srgbClr val="000000"/>
                          </a:solidFill>
                          <a:effectLst/>
                          <a:latin typeface="Calibri"/>
                        </a:rPr>
                        <a:t>78</a:t>
                      </a:r>
                    </a:p>
                  </a:txBody>
                  <a:tcPr marL="9525" marR="9525" marT="9525" marB="0" anchor="ctr">
                    <a:lnL>
                      <a:noFill/>
                    </a:lnL>
                    <a:lnR>
                      <a:noFill/>
                    </a:lnR>
                    <a:lnT>
                      <a:noFill/>
                    </a:lnT>
                    <a:lnB>
                      <a:noFill/>
                    </a:lnB>
                    <a:solidFill>
                      <a:srgbClr val="BBD881"/>
                    </a:solidFill>
                  </a:tcPr>
                </a:tc>
                <a:tc>
                  <a:txBody>
                    <a:bodyPr/>
                    <a:lstStyle/>
                    <a:p>
                      <a:pPr algn="ctr" fontAlgn="ctr"/>
                      <a:r>
                        <a:rPr lang="en-US" sz="1100" b="0" i="0" u="none" strike="noStrike">
                          <a:solidFill>
                            <a:srgbClr val="000000"/>
                          </a:solidFill>
                          <a:effectLst/>
                          <a:latin typeface="Calibri"/>
                        </a:rPr>
                        <a:t>80</a:t>
                      </a:r>
                    </a:p>
                  </a:txBody>
                  <a:tcPr marL="9525" marR="9525" marT="9525" marB="0" anchor="ctr">
                    <a:lnL>
                      <a:noFill/>
                    </a:lnL>
                    <a:lnR>
                      <a:noFill/>
                    </a:lnR>
                    <a:lnT>
                      <a:noFill/>
                    </a:lnT>
                    <a:lnB>
                      <a:noFill/>
                    </a:lnB>
                    <a:solidFill>
                      <a:srgbClr val="A8D27F"/>
                    </a:solidFill>
                  </a:tcPr>
                </a:tc>
                <a:tc>
                  <a:txBody>
                    <a:bodyPr/>
                    <a:lstStyle/>
                    <a:p>
                      <a:pPr algn="ctr" fontAlgn="ctr"/>
                      <a:r>
                        <a:rPr lang="en-US" sz="1100" b="0" i="0" u="none" strike="noStrike">
                          <a:solidFill>
                            <a:srgbClr val="000000"/>
                          </a:solidFill>
                          <a:effectLst/>
                          <a:latin typeface="Calibri"/>
                        </a:rPr>
                        <a:t>66</a:t>
                      </a:r>
                    </a:p>
                  </a:txBody>
                  <a:tcPr marL="9525" marR="9525" marT="9525" marB="0" anchor="ctr">
                    <a:lnL>
                      <a:noFill/>
                    </a:lnL>
                    <a:lnR>
                      <a:noFill/>
                    </a:lnR>
                    <a:lnT>
                      <a:noFill/>
                    </a:lnT>
                    <a:lnB>
                      <a:noFill/>
                    </a:lnB>
                    <a:solidFill>
                      <a:srgbClr val="FEDB81"/>
                    </a:solidFill>
                  </a:tcPr>
                </a:tc>
                <a:tc>
                  <a:txBody>
                    <a:bodyPr/>
                    <a:lstStyle/>
                    <a:p>
                      <a:pPr algn="ctr" fontAlgn="ctr"/>
                      <a:r>
                        <a:rPr lang="en-US" sz="1100" b="0" i="0" u="none" strike="noStrike">
                          <a:solidFill>
                            <a:srgbClr val="000000"/>
                          </a:solidFill>
                          <a:effectLst/>
                          <a:latin typeface="Calibri"/>
                        </a:rPr>
                        <a:t>68</a:t>
                      </a:r>
                    </a:p>
                  </a:txBody>
                  <a:tcPr marL="9525" marR="9525" marT="9525" marB="0" anchor="ctr">
                    <a:lnL>
                      <a:noFill/>
                    </a:lnL>
                    <a:lnR>
                      <a:noFill/>
                    </a:lnR>
                    <a:lnT>
                      <a:noFill/>
                    </a:lnT>
                    <a:lnB>
                      <a:noFill/>
                    </a:lnB>
                    <a:solidFill>
                      <a:srgbClr val="FEE182"/>
                    </a:solidFill>
                  </a:tcPr>
                </a:tc>
                <a:tc>
                  <a:txBody>
                    <a:bodyPr/>
                    <a:lstStyle/>
                    <a:p>
                      <a:pPr algn="ctr" fontAlgn="ctr"/>
                      <a:r>
                        <a:rPr lang="en-US" sz="1100" b="0" i="0" u="none" strike="noStrike">
                          <a:solidFill>
                            <a:srgbClr val="000000"/>
                          </a:solidFill>
                          <a:effectLst/>
                          <a:latin typeface="Calibri"/>
                        </a:rPr>
                        <a:t>69</a:t>
                      </a:r>
                    </a:p>
                  </a:txBody>
                  <a:tcPr marL="9525" marR="9525" marT="9525" marB="0" anchor="ctr">
                    <a:lnL>
                      <a:noFill/>
                    </a:lnL>
                    <a:lnR>
                      <a:noFill/>
                    </a:lnR>
                    <a:lnT>
                      <a:noFill/>
                    </a:lnT>
                    <a:lnB>
                      <a:noFill/>
                    </a:lnB>
                    <a:solidFill>
                      <a:srgbClr val="FEE382"/>
                    </a:solidFill>
                  </a:tcPr>
                </a:tc>
                <a:tc>
                  <a:txBody>
                    <a:bodyPr/>
                    <a:lstStyle/>
                    <a:p>
                      <a:pPr algn="ctr" fontAlgn="ctr"/>
                      <a:r>
                        <a:rPr lang="en-US" sz="1100" b="0" i="0" u="none" strike="noStrike">
                          <a:solidFill>
                            <a:srgbClr val="000000"/>
                          </a:solidFill>
                          <a:effectLst/>
                          <a:latin typeface="Calibri"/>
                        </a:rPr>
                        <a:t>69</a:t>
                      </a:r>
                    </a:p>
                  </a:txBody>
                  <a:tcPr marL="9525" marR="9525" marT="9525" marB="0" anchor="ctr">
                    <a:lnL>
                      <a:noFill/>
                    </a:lnL>
                    <a:lnR>
                      <a:noFill/>
                    </a:lnR>
                    <a:lnT>
                      <a:noFill/>
                    </a:lnT>
                    <a:lnB>
                      <a:noFill/>
                    </a:lnB>
                    <a:solidFill>
                      <a:srgbClr val="FEE482"/>
                    </a:solidFill>
                  </a:tcPr>
                </a:tc>
                <a:tc>
                  <a:txBody>
                    <a:bodyPr/>
                    <a:lstStyle/>
                    <a:p>
                      <a:pPr algn="ctr" fontAlgn="ctr"/>
                      <a:r>
                        <a:rPr lang="en-US" sz="1100" b="0" i="0" u="none" strike="noStrike">
                          <a:solidFill>
                            <a:srgbClr val="000000"/>
                          </a:solidFill>
                          <a:effectLst/>
                          <a:latin typeface="Calibri"/>
                        </a:rPr>
                        <a:t>70</a:t>
                      </a:r>
                    </a:p>
                  </a:txBody>
                  <a:tcPr marL="9525" marR="9525" marT="9525" marB="0" anchor="ctr">
                    <a:lnL>
                      <a:noFill/>
                    </a:lnL>
                    <a:lnR>
                      <a:noFill/>
                    </a:lnR>
                    <a:lnT>
                      <a:noFill/>
                    </a:lnT>
                    <a:lnB>
                      <a:noFill/>
                    </a:lnB>
                    <a:solidFill>
                      <a:srgbClr val="FEE783"/>
                    </a:solidFill>
                  </a:tcPr>
                </a:tc>
                <a:tc>
                  <a:txBody>
                    <a:bodyPr/>
                    <a:lstStyle/>
                    <a:p>
                      <a:pPr algn="ctr" fontAlgn="ctr"/>
                      <a:r>
                        <a:rPr lang="en-US" sz="1100" b="0" i="0" u="none" strike="noStrike">
                          <a:solidFill>
                            <a:srgbClr val="000000"/>
                          </a:solidFill>
                          <a:effectLst/>
                          <a:latin typeface="Calibri"/>
                        </a:rPr>
                        <a:t>66</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rgbClr val="FED880"/>
                    </a:solidFill>
                  </a:tcPr>
                </a:tc>
              </a:tr>
              <a:tr h="190500">
                <a:tc>
                  <a:txBody>
                    <a:bodyPr/>
                    <a:lstStyle/>
                    <a:p>
                      <a:pPr algn="l" fontAlgn="b"/>
                      <a:r>
                        <a:rPr lang="en-US" sz="1100" b="0" i="0" u="none" strike="noStrike">
                          <a:solidFill>
                            <a:srgbClr val="000000"/>
                          </a:solidFill>
                          <a:effectLst/>
                          <a:latin typeface="Calibri"/>
                        </a:rPr>
                        <a:t>Utelivstilbudet</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74</a:t>
                      </a:r>
                    </a:p>
                  </a:txBody>
                  <a:tcPr marL="9525" marR="9525" marT="9525" marB="0" anchor="ctr">
                    <a:lnL w="63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75</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D6DF82"/>
                    </a:solidFill>
                  </a:tcPr>
                </a:tc>
                <a:tc>
                  <a:txBody>
                    <a:bodyPr/>
                    <a:lstStyle/>
                    <a:p>
                      <a:pPr algn="ctr" fontAlgn="ctr"/>
                      <a:r>
                        <a:rPr lang="en-US" sz="1100" b="0" i="0" u="none" strike="noStrike">
                          <a:solidFill>
                            <a:srgbClr val="000000"/>
                          </a:solidFill>
                          <a:effectLst/>
                          <a:latin typeface="Calibri"/>
                        </a:rPr>
                        <a:t>77</a:t>
                      </a:r>
                    </a:p>
                  </a:txBody>
                  <a:tcPr marL="9525" marR="9525" marT="9525" marB="0" anchor="ctr">
                    <a:lnL>
                      <a:noFill/>
                    </a:lnL>
                    <a:lnR>
                      <a:noFill/>
                    </a:lnR>
                    <a:lnT>
                      <a:noFill/>
                    </a:lnT>
                    <a:lnB>
                      <a:noFill/>
                    </a:lnB>
                    <a:solidFill>
                      <a:srgbClr val="C3DA81"/>
                    </a:solidFill>
                  </a:tcPr>
                </a:tc>
                <a:tc>
                  <a:txBody>
                    <a:bodyPr/>
                    <a:lstStyle/>
                    <a:p>
                      <a:pPr algn="ctr" fontAlgn="ctr"/>
                      <a:r>
                        <a:rPr lang="en-US" sz="1100" b="0" i="0" u="none" strike="noStrike">
                          <a:solidFill>
                            <a:srgbClr val="000000"/>
                          </a:solidFill>
                          <a:effectLst/>
                          <a:latin typeface="Calibri"/>
                        </a:rPr>
                        <a:t>79</a:t>
                      </a:r>
                    </a:p>
                  </a:txBody>
                  <a:tcPr marL="9525" marR="9525" marT="9525" marB="0" anchor="ctr">
                    <a:lnL>
                      <a:noFill/>
                    </a:lnL>
                    <a:lnR>
                      <a:noFill/>
                    </a:lnR>
                    <a:lnT>
                      <a:noFill/>
                    </a:lnT>
                    <a:lnB>
                      <a:noFill/>
                    </a:lnB>
                    <a:solidFill>
                      <a:srgbClr val="B1D580"/>
                    </a:solidFill>
                  </a:tcPr>
                </a:tc>
                <a:tc>
                  <a:txBody>
                    <a:bodyPr/>
                    <a:lstStyle/>
                    <a:p>
                      <a:pPr algn="ctr" fontAlgn="ctr"/>
                      <a:r>
                        <a:rPr lang="en-US" sz="1100" b="0" i="0" u="none" strike="noStrike">
                          <a:solidFill>
                            <a:srgbClr val="000000"/>
                          </a:solidFill>
                          <a:effectLst/>
                          <a:latin typeface="Calibri"/>
                        </a:rPr>
                        <a:t>76</a:t>
                      </a:r>
                    </a:p>
                  </a:txBody>
                  <a:tcPr marL="9525" marR="9525" marT="9525" marB="0" anchor="ctr">
                    <a:lnL>
                      <a:noFill/>
                    </a:lnL>
                    <a:lnR>
                      <a:noFill/>
                    </a:lnR>
                    <a:lnT>
                      <a:noFill/>
                    </a:lnT>
                    <a:lnB>
                      <a:noFill/>
                    </a:lnB>
                    <a:solidFill>
                      <a:srgbClr val="D1DE82"/>
                    </a:solidFill>
                  </a:tcPr>
                </a:tc>
                <a:tc>
                  <a:txBody>
                    <a:bodyPr/>
                    <a:lstStyle/>
                    <a:p>
                      <a:pPr algn="ctr" fontAlgn="ctr"/>
                      <a:r>
                        <a:rPr lang="en-US" sz="1100" b="0" i="0" u="none" strike="noStrike" dirty="0">
                          <a:solidFill>
                            <a:srgbClr val="000000"/>
                          </a:solidFill>
                          <a:effectLst/>
                          <a:latin typeface="Calibri"/>
                        </a:rPr>
                        <a:t>60</a:t>
                      </a:r>
                    </a:p>
                  </a:txBody>
                  <a:tcPr marL="9525" marR="9525" marT="9525" marB="0" anchor="ctr">
                    <a:lnL>
                      <a:noFill/>
                    </a:lnL>
                    <a:lnR>
                      <a:noFill/>
                    </a:lnR>
                    <a:lnT>
                      <a:noFill/>
                    </a:lnT>
                    <a:lnB>
                      <a:noFill/>
                    </a:lnB>
                    <a:solidFill>
                      <a:srgbClr val="FDC67C"/>
                    </a:solidFill>
                  </a:tcPr>
                </a:tc>
                <a:tc>
                  <a:txBody>
                    <a:bodyPr/>
                    <a:lstStyle/>
                    <a:p>
                      <a:pPr algn="ctr" fontAlgn="ctr"/>
                      <a:r>
                        <a:rPr lang="en-US" sz="1100" b="0" i="0" u="none" strike="noStrike" dirty="0">
                          <a:solidFill>
                            <a:srgbClr val="000000"/>
                          </a:solidFill>
                          <a:effectLst/>
                          <a:latin typeface="Calibri"/>
                        </a:rPr>
                        <a:t>57</a:t>
                      </a:r>
                    </a:p>
                  </a:txBody>
                  <a:tcPr marL="9525" marR="9525" marT="9525" marB="0" anchor="ctr">
                    <a:lnL>
                      <a:noFill/>
                    </a:lnL>
                    <a:lnR>
                      <a:noFill/>
                    </a:lnR>
                    <a:lnT>
                      <a:noFill/>
                    </a:lnT>
                    <a:lnB>
                      <a:noFill/>
                    </a:lnB>
                    <a:solidFill>
                      <a:srgbClr val="FCBE7B"/>
                    </a:solidFill>
                  </a:tcPr>
                </a:tc>
                <a:tc>
                  <a:txBody>
                    <a:bodyPr/>
                    <a:lstStyle/>
                    <a:p>
                      <a:pPr algn="ctr" fontAlgn="ctr"/>
                      <a:r>
                        <a:rPr lang="en-US" sz="1100" b="0" i="0" u="none" strike="noStrike" dirty="0">
                          <a:solidFill>
                            <a:srgbClr val="000000"/>
                          </a:solidFill>
                          <a:effectLst/>
                          <a:latin typeface="Calibri"/>
                        </a:rPr>
                        <a:t>70</a:t>
                      </a:r>
                    </a:p>
                  </a:txBody>
                  <a:tcPr marL="9525" marR="9525" marT="9525" marB="0" anchor="ctr">
                    <a:lnL>
                      <a:noFill/>
                    </a:lnL>
                    <a:lnR>
                      <a:noFill/>
                    </a:lnR>
                    <a:lnT>
                      <a:noFill/>
                    </a:lnT>
                    <a:lnB>
                      <a:noFill/>
                    </a:lnB>
                    <a:solidFill>
                      <a:srgbClr val="FEE683"/>
                    </a:solidFill>
                  </a:tcPr>
                </a:tc>
                <a:tc>
                  <a:txBody>
                    <a:bodyPr/>
                    <a:lstStyle/>
                    <a:p>
                      <a:pPr algn="ctr" fontAlgn="ctr"/>
                      <a:r>
                        <a:rPr lang="en-US" sz="1100" b="0" i="0" u="none" strike="noStrike" dirty="0">
                          <a:solidFill>
                            <a:srgbClr val="000000"/>
                          </a:solidFill>
                          <a:effectLst/>
                          <a:latin typeface="Calibri"/>
                        </a:rPr>
                        <a:t>55</a:t>
                      </a:r>
                    </a:p>
                  </a:txBody>
                  <a:tcPr marL="9525" marR="9525" marT="9525" marB="0" anchor="ctr">
                    <a:lnL>
                      <a:noFill/>
                    </a:lnL>
                    <a:lnR>
                      <a:noFill/>
                    </a:lnR>
                    <a:lnT>
                      <a:noFill/>
                    </a:lnT>
                    <a:lnB>
                      <a:noFill/>
                    </a:lnB>
                    <a:solidFill>
                      <a:srgbClr val="FCB679"/>
                    </a:solidFill>
                  </a:tcPr>
                </a:tc>
                <a:tc>
                  <a:txBody>
                    <a:bodyPr/>
                    <a:lstStyle/>
                    <a:p>
                      <a:pPr algn="ctr" fontAlgn="ctr"/>
                      <a:r>
                        <a:rPr lang="en-US" sz="1100" b="0" i="0" u="none" strike="noStrike">
                          <a:solidFill>
                            <a:srgbClr val="000000"/>
                          </a:solidFill>
                          <a:effectLst/>
                          <a:latin typeface="Calibri"/>
                        </a:rPr>
                        <a:t>64</a:t>
                      </a:r>
                    </a:p>
                  </a:txBody>
                  <a:tcPr marL="9525" marR="9525" marT="9525" marB="0" anchor="ctr">
                    <a:lnL>
                      <a:noFill/>
                    </a:lnL>
                    <a:lnR>
                      <a:noFill/>
                    </a:lnR>
                    <a:lnT>
                      <a:noFill/>
                    </a:lnT>
                    <a:lnB>
                      <a:noFill/>
                    </a:lnB>
                    <a:solidFill>
                      <a:srgbClr val="FDD37F"/>
                    </a:solidFill>
                  </a:tcPr>
                </a:tc>
                <a:tc>
                  <a:txBody>
                    <a:bodyPr/>
                    <a:lstStyle/>
                    <a:p>
                      <a:pPr algn="ctr" fontAlgn="ctr"/>
                      <a:r>
                        <a:rPr lang="en-US" sz="1100" b="0" i="0" u="none" strike="noStrike">
                          <a:solidFill>
                            <a:srgbClr val="000000"/>
                          </a:solidFill>
                          <a:effectLst/>
                          <a:latin typeface="Calibri"/>
                        </a:rPr>
                        <a:t>59</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rgbClr val="FCC37C"/>
                    </a:solidFill>
                  </a:tcPr>
                </a:tc>
                <a:tc>
                  <a:txBody>
                    <a:bodyPr/>
                    <a:lstStyle/>
                    <a:p>
                      <a:pPr algn="ctr" fontAlgn="ctr"/>
                      <a:r>
                        <a:rPr lang="en-US" sz="1100" b="0" i="0" u="none" strike="noStrike">
                          <a:solidFill>
                            <a:srgbClr val="000000"/>
                          </a:solidFill>
                          <a:effectLst/>
                          <a:latin typeface="Calibri"/>
                        </a:rPr>
                        <a:t>76</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CFDD82"/>
                    </a:solidFill>
                  </a:tcPr>
                </a:tc>
                <a:tc>
                  <a:txBody>
                    <a:bodyPr/>
                    <a:lstStyle/>
                    <a:p>
                      <a:pPr algn="ctr" fontAlgn="ctr"/>
                      <a:r>
                        <a:rPr lang="en-US" sz="1100" b="0" i="0" u="none" strike="noStrike">
                          <a:solidFill>
                            <a:srgbClr val="000000"/>
                          </a:solidFill>
                          <a:effectLst/>
                          <a:latin typeface="Calibri"/>
                        </a:rPr>
                        <a:t>74</a:t>
                      </a:r>
                    </a:p>
                  </a:txBody>
                  <a:tcPr marL="9525" marR="9525" marT="9525" marB="0" anchor="ctr">
                    <a:lnL>
                      <a:noFill/>
                    </a:lnL>
                    <a:lnR>
                      <a:noFill/>
                    </a:lnR>
                    <a:lnT>
                      <a:noFill/>
                    </a:lnT>
                    <a:lnB>
                      <a:noFill/>
                    </a:lnB>
                    <a:solidFill>
                      <a:srgbClr val="E5E483"/>
                    </a:solidFill>
                  </a:tcPr>
                </a:tc>
                <a:tc>
                  <a:txBody>
                    <a:bodyPr/>
                    <a:lstStyle/>
                    <a:p>
                      <a:pPr algn="ctr" fontAlgn="ctr"/>
                      <a:r>
                        <a:rPr lang="en-US" sz="1100" b="0" i="0" u="none" strike="noStrike">
                          <a:solidFill>
                            <a:srgbClr val="000000"/>
                          </a:solidFill>
                          <a:effectLst/>
                          <a:latin typeface="Calibri"/>
                        </a:rPr>
                        <a:t>76</a:t>
                      </a:r>
                    </a:p>
                  </a:txBody>
                  <a:tcPr marL="9525" marR="9525" marT="9525" marB="0" anchor="ctr">
                    <a:lnL>
                      <a:noFill/>
                    </a:lnL>
                    <a:lnR>
                      <a:noFill/>
                    </a:lnR>
                    <a:lnT>
                      <a:noFill/>
                    </a:lnT>
                    <a:lnB>
                      <a:noFill/>
                    </a:lnB>
                    <a:solidFill>
                      <a:srgbClr val="D1DE82"/>
                    </a:solidFill>
                  </a:tcPr>
                </a:tc>
                <a:tc>
                  <a:txBody>
                    <a:bodyPr/>
                    <a:lstStyle/>
                    <a:p>
                      <a:pPr algn="ctr" fontAlgn="ctr"/>
                      <a:r>
                        <a:rPr lang="en-US" sz="1100" b="0" i="0" u="none" strike="noStrike">
                          <a:solidFill>
                            <a:srgbClr val="000000"/>
                          </a:solidFill>
                          <a:effectLst/>
                          <a:latin typeface="Calibri"/>
                        </a:rPr>
                        <a:t>78</a:t>
                      </a:r>
                    </a:p>
                  </a:txBody>
                  <a:tcPr marL="9525" marR="9525" marT="9525" marB="0" anchor="ctr">
                    <a:lnL>
                      <a:noFill/>
                    </a:lnL>
                    <a:lnR>
                      <a:noFill/>
                    </a:lnR>
                    <a:lnT>
                      <a:noFill/>
                    </a:lnT>
                    <a:lnB>
                      <a:noFill/>
                    </a:lnB>
                    <a:solidFill>
                      <a:srgbClr val="BBD881"/>
                    </a:solidFill>
                  </a:tcPr>
                </a:tc>
                <a:tc>
                  <a:txBody>
                    <a:bodyPr/>
                    <a:lstStyle/>
                    <a:p>
                      <a:pPr algn="ctr" fontAlgn="ctr"/>
                      <a:r>
                        <a:rPr lang="en-US" sz="1100" b="0" i="0" u="none" strike="noStrike">
                          <a:solidFill>
                            <a:srgbClr val="000000"/>
                          </a:solidFill>
                          <a:effectLst/>
                          <a:latin typeface="Calibri"/>
                        </a:rPr>
                        <a:t>78</a:t>
                      </a:r>
                    </a:p>
                  </a:txBody>
                  <a:tcPr marL="9525" marR="9525" marT="9525" marB="0" anchor="ctr">
                    <a:lnL>
                      <a:noFill/>
                    </a:lnL>
                    <a:lnR>
                      <a:noFill/>
                    </a:lnR>
                    <a:lnT>
                      <a:noFill/>
                    </a:lnT>
                    <a:lnB>
                      <a:noFill/>
                    </a:lnB>
                    <a:solidFill>
                      <a:srgbClr val="B7D680"/>
                    </a:solidFill>
                  </a:tcPr>
                </a:tc>
                <a:tc>
                  <a:txBody>
                    <a:bodyPr/>
                    <a:lstStyle/>
                    <a:p>
                      <a:pPr algn="ctr" fontAlgn="ctr"/>
                      <a:r>
                        <a:rPr lang="en-US" sz="1100" b="0" i="0" u="none" strike="noStrike">
                          <a:solidFill>
                            <a:srgbClr val="000000"/>
                          </a:solidFill>
                          <a:effectLst/>
                          <a:latin typeface="Calibri"/>
                        </a:rPr>
                        <a:t>74</a:t>
                      </a:r>
                    </a:p>
                  </a:txBody>
                  <a:tcPr marL="9525" marR="9525" marT="9525" marB="0" anchor="ctr">
                    <a:lnL>
                      <a:noFill/>
                    </a:lnL>
                    <a:lnR>
                      <a:noFill/>
                    </a:lnR>
                    <a:lnT>
                      <a:noFill/>
                    </a:lnT>
                    <a:lnB>
                      <a:noFill/>
                    </a:lnB>
                    <a:solidFill>
                      <a:srgbClr val="E7E483"/>
                    </a:solidFill>
                  </a:tcPr>
                </a:tc>
                <a:tc>
                  <a:txBody>
                    <a:bodyPr/>
                    <a:lstStyle/>
                    <a:p>
                      <a:pPr algn="ctr" fontAlgn="ctr"/>
                      <a:r>
                        <a:rPr lang="en-US" sz="1100" b="0" i="0" u="none" strike="noStrike">
                          <a:solidFill>
                            <a:srgbClr val="000000"/>
                          </a:solidFill>
                          <a:effectLst/>
                          <a:latin typeface="Calibri"/>
                        </a:rPr>
                        <a:t>79</a:t>
                      </a:r>
                    </a:p>
                  </a:txBody>
                  <a:tcPr marL="9525" marR="9525" marT="9525" marB="0" anchor="ctr">
                    <a:lnL>
                      <a:noFill/>
                    </a:lnL>
                    <a:lnR>
                      <a:noFill/>
                    </a:lnR>
                    <a:lnT>
                      <a:noFill/>
                    </a:lnT>
                    <a:lnB>
                      <a:noFill/>
                    </a:lnB>
                    <a:solidFill>
                      <a:srgbClr val="ADD480"/>
                    </a:solidFill>
                  </a:tcPr>
                </a:tc>
                <a:tc>
                  <a:txBody>
                    <a:bodyPr/>
                    <a:lstStyle/>
                    <a:p>
                      <a:pPr algn="ctr" fontAlgn="ctr"/>
                      <a:r>
                        <a:rPr lang="en-US" sz="1100" b="0" i="0" u="none" strike="noStrike">
                          <a:solidFill>
                            <a:srgbClr val="000000"/>
                          </a:solidFill>
                          <a:effectLst/>
                          <a:latin typeface="Calibri"/>
                        </a:rPr>
                        <a:t>78</a:t>
                      </a:r>
                    </a:p>
                  </a:txBody>
                  <a:tcPr marL="9525" marR="9525" marT="9525" marB="0" anchor="ctr">
                    <a:lnL>
                      <a:noFill/>
                    </a:lnL>
                    <a:lnR>
                      <a:noFill/>
                    </a:lnR>
                    <a:lnT>
                      <a:noFill/>
                    </a:lnT>
                    <a:lnB>
                      <a:noFill/>
                    </a:lnB>
                    <a:solidFill>
                      <a:srgbClr val="BED981"/>
                    </a:solidFill>
                  </a:tcPr>
                </a:tc>
                <a:tc>
                  <a:txBody>
                    <a:bodyPr/>
                    <a:lstStyle/>
                    <a:p>
                      <a:pPr algn="ctr" fontAlgn="ctr"/>
                      <a:r>
                        <a:rPr lang="en-US" sz="1100" b="0" i="0" u="none" strike="noStrike">
                          <a:solidFill>
                            <a:srgbClr val="000000"/>
                          </a:solidFill>
                          <a:effectLst/>
                          <a:latin typeface="Calibri"/>
                        </a:rPr>
                        <a:t>79</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rgbClr val="AFD480"/>
                    </a:solidFill>
                  </a:tcPr>
                </a:tc>
              </a:tr>
              <a:tr h="190500">
                <a:tc>
                  <a:txBody>
                    <a:bodyPr/>
                    <a:lstStyle/>
                    <a:p>
                      <a:pPr algn="l" fontAlgn="b"/>
                      <a:r>
                        <a:rPr lang="en-US" sz="1100" b="0" i="0" u="none" strike="noStrike">
                          <a:solidFill>
                            <a:srgbClr val="000000"/>
                          </a:solidFill>
                          <a:effectLst/>
                          <a:latin typeface="Calibri"/>
                        </a:rPr>
                        <a:t>Studentmiljøet</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73</a:t>
                      </a:r>
                    </a:p>
                  </a:txBody>
                  <a:tcPr marL="9525" marR="9525" marT="9525" marB="0" anchor="ctr">
                    <a:lnL w="63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65</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DD57F"/>
                    </a:solidFill>
                  </a:tcPr>
                </a:tc>
                <a:tc>
                  <a:txBody>
                    <a:bodyPr/>
                    <a:lstStyle/>
                    <a:p>
                      <a:pPr algn="ctr" fontAlgn="ctr"/>
                      <a:r>
                        <a:rPr lang="en-US" sz="1100" b="0" i="0" u="none" strike="noStrike">
                          <a:solidFill>
                            <a:srgbClr val="000000"/>
                          </a:solidFill>
                          <a:effectLst/>
                          <a:latin typeface="Calibri"/>
                        </a:rPr>
                        <a:t>77</a:t>
                      </a:r>
                    </a:p>
                  </a:txBody>
                  <a:tcPr marL="9525" marR="9525" marT="9525" marB="0" anchor="ctr">
                    <a:lnL>
                      <a:noFill/>
                    </a:lnL>
                    <a:lnR>
                      <a:noFill/>
                    </a:lnR>
                    <a:lnT>
                      <a:noFill/>
                    </a:lnT>
                    <a:lnB>
                      <a:noFill/>
                    </a:lnB>
                    <a:solidFill>
                      <a:srgbClr val="C4DA81"/>
                    </a:solidFill>
                  </a:tcPr>
                </a:tc>
                <a:tc>
                  <a:txBody>
                    <a:bodyPr/>
                    <a:lstStyle/>
                    <a:p>
                      <a:pPr algn="ctr" fontAlgn="ctr"/>
                      <a:r>
                        <a:rPr lang="en-US" sz="1100" b="0" i="0" u="none" strike="noStrike">
                          <a:solidFill>
                            <a:srgbClr val="000000"/>
                          </a:solidFill>
                          <a:effectLst/>
                          <a:latin typeface="Calibri"/>
                        </a:rPr>
                        <a:t>84</a:t>
                      </a:r>
                    </a:p>
                  </a:txBody>
                  <a:tcPr marL="9525" marR="9525" marT="9525" marB="0" anchor="ctr">
                    <a:lnL>
                      <a:noFill/>
                    </a:lnL>
                    <a:lnR>
                      <a:noFill/>
                    </a:lnR>
                    <a:lnT>
                      <a:noFill/>
                    </a:lnT>
                    <a:lnB>
                      <a:noFill/>
                    </a:lnB>
                    <a:solidFill>
                      <a:srgbClr val="79C57D"/>
                    </a:solidFill>
                  </a:tcPr>
                </a:tc>
                <a:tc>
                  <a:txBody>
                    <a:bodyPr/>
                    <a:lstStyle/>
                    <a:p>
                      <a:pPr algn="ctr" fontAlgn="ctr"/>
                      <a:r>
                        <a:rPr lang="en-US" sz="1100" b="0" i="0" u="none" strike="noStrike">
                          <a:solidFill>
                            <a:srgbClr val="000000"/>
                          </a:solidFill>
                          <a:effectLst/>
                          <a:latin typeface="Calibri"/>
                        </a:rPr>
                        <a:t>74</a:t>
                      </a:r>
                    </a:p>
                  </a:txBody>
                  <a:tcPr marL="9525" marR="9525" marT="9525" marB="0" anchor="ctr">
                    <a:lnL>
                      <a:noFill/>
                    </a:lnL>
                    <a:lnR>
                      <a:noFill/>
                    </a:lnR>
                    <a:lnT>
                      <a:noFill/>
                    </a:lnT>
                    <a:lnB>
                      <a:noFill/>
                    </a:lnB>
                    <a:solidFill>
                      <a:srgbClr val="E4E483"/>
                    </a:solidFill>
                  </a:tcPr>
                </a:tc>
                <a:tc>
                  <a:txBody>
                    <a:bodyPr/>
                    <a:lstStyle/>
                    <a:p>
                      <a:pPr algn="ctr" fontAlgn="ctr"/>
                      <a:r>
                        <a:rPr lang="en-US" sz="1100" b="0" i="0" u="none" strike="noStrike">
                          <a:solidFill>
                            <a:srgbClr val="000000"/>
                          </a:solidFill>
                          <a:effectLst/>
                          <a:latin typeface="Calibri"/>
                        </a:rPr>
                        <a:t>84</a:t>
                      </a:r>
                    </a:p>
                  </a:txBody>
                  <a:tcPr marL="9525" marR="9525" marT="9525" marB="0" anchor="ctr">
                    <a:lnL>
                      <a:noFill/>
                    </a:lnL>
                    <a:lnR>
                      <a:noFill/>
                    </a:lnR>
                    <a:lnT>
                      <a:noFill/>
                    </a:lnT>
                    <a:lnB>
                      <a:noFill/>
                    </a:lnB>
                    <a:solidFill>
                      <a:srgbClr val="7DC67D"/>
                    </a:solidFill>
                  </a:tcPr>
                </a:tc>
                <a:tc>
                  <a:txBody>
                    <a:bodyPr/>
                    <a:lstStyle/>
                    <a:p>
                      <a:pPr algn="ctr" fontAlgn="ctr"/>
                      <a:r>
                        <a:rPr lang="en-US" sz="1100" b="0" i="0" u="none" strike="noStrike">
                          <a:solidFill>
                            <a:srgbClr val="000000"/>
                          </a:solidFill>
                          <a:effectLst/>
                          <a:latin typeface="Calibri"/>
                        </a:rPr>
                        <a:t>72</a:t>
                      </a:r>
                    </a:p>
                  </a:txBody>
                  <a:tcPr marL="9525" marR="9525" marT="9525" marB="0" anchor="ctr">
                    <a:lnL>
                      <a:noFill/>
                    </a:lnL>
                    <a:lnR>
                      <a:noFill/>
                    </a:lnR>
                    <a:lnT>
                      <a:noFill/>
                    </a:lnT>
                    <a:lnB>
                      <a:noFill/>
                    </a:lnB>
                    <a:solidFill>
                      <a:srgbClr val="F4E884"/>
                    </a:solidFill>
                  </a:tcPr>
                </a:tc>
                <a:tc>
                  <a:txBody>
                    <a:bodyPr/>
                    <a:lstStyle/>
                    <a:p>
                      <a:pPr algn="ctr" fontAlgn="ctr"/>
                      <a:r>
                        <a:rPr lang="en-US" sz="1100" b="0" i="0" u="none" strike="noStrike">
                          <a:solidFill>
                            <a:srgbClr val="000000"/>
                          </a:solidFill>
                          <a:effectLst/>
                          <a:latin typeface="Calibri"/>
                        </a:rPr>
                        <a:t>84</a:t>
                      </a:r>
                    </a:p>
                  </a:txBody>
                  <a:tcPr marL="9525" marR="9525" marT="9525" marB="0" anchor="ctr">
                    <a:lnL>
                      <a:noFill/>
                    </a:lnL>
                    <a:lnR>
                      <a:noFill/>
                    </a:lnR>
                    <a:lnT>
                      <a:noFill/>
                    </a:lnT>
                    <a:lnB>
                      <a:noFill/>
                    </a:lnB>
                    <a:solidFill>
                      <a:srgbClr val="77C47D"/>
                    </a:solidFill>
                  </a:tcPr>
                </a:tc>
                <a:tc>
                  <a:txBody>
                    <a:bodyPr/>
                    <a:lstStyle/>
                    <a:p>
                      <a:pPr algn="ctr" fontAlgn="ctr"/>
                      <a:r>
                        <a:rPr lang="en-US" sz="1100" b="0" i="0" u="none" strike="noStrike">
                          <a:solidFill>
                            <a:srgbClr val="000000"/>
                          </a:solidFill>
                          <a:effectLst/>
                          <a:latin typeface="Calibri"/>
                        </a:rPr>
                        <a:t>64</a:t>
                      </a:r>
                    </a:p>
                  </a:txBody>
                  <a:tcPr marL="9525" marR="9525" marT="9525" marB="0" anchor="ctr">
                    <a:lnL>
                      <a:noFill/>
                    </a:lnL>
                    <a:lnR>
                      <a:noFill/>
                    </a:lnR>
                    <a:lnT>
                      <a:noFill/>
                    </a:lnT>
                    <a:lnB>
                      <a:noFill/>
                    </a:lnB>
                    <a:solidFill>
                      <a:srgbClr val="FDD47F"/>
                    </a:solidFill>
                  </a:tcPr>
                </a:tc>
                <a:tc>
                  <a:txBody>
                    <a:bodyPr/>
                    <a:lstStyle/>
                    <a:p>
                      <a:pPr algn="ctr" fontAlgn="ctr"/>
                      <a:r>
                        <a:rPr lang="en-US" sz="1100" b="0" i="0" u="none" strike="noStrike" dirty="0">
                          <a:solidFill>
                            <a:srgbClr val="000000"/>
                          </a:solidFill>
                          <a:effectLst/>
                          <a:latin typeface="Calibri"/>
                        </a:rPr>
                        <a:t>69</a:t>
                      </a:r>
                    </a:p>
                  </a:txBody>
                  <a:tcPr marL="9525" marR="9525" marT="9525" marB="0" anchor="ctr">
                    <a:lnL>
                      <a:noFill/>
                    </a:lnL>
                    <a:lnR>
                      <a:noFill/>
                    </a:lnR>
                    <a:lnT>
                      <a:noFill/>
                    </a:lnT>
                    <a:lnB>
                      <a:noFill/>
                    </a:lnB>
                    <a:solidFill>
                      <a:srgbClr val="FEE382"/>
                    </a:solidFill>
                  </a:tcPr>
                </a:tc>
                <a:tc>
                  <a:txBody>
                    <a:bodyPr/>
                    <a:lstStyle/>
                    <a:p>
                      <a:pPr algn="ctr" fontAlgn="ctr"/>
                      <a:r>
                        <a:rPr lang="en-US" sz="1100" b="0" i="0" u="none" strike="noStrike" dirty="0">
                          <a:solidFill>
                            <a:srgbClr val="000000"/>
                          </a:solidFill>
                          <a:effectLst/>
                          <a:latin typeface="Calibri"/>
                        </a:rPr>
                        <a:t>69</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rgbClr val="FEE382"/>
                    </a:solidFill>
                  </a:tcPr>
                </a:tc>
                <a:tc>
                  <a:txBody>
                    <a:bodyPr/>
                    <a:lstStyle/>
                    <a:p>
                      <a:pPr algn="ctr" fontAlgn="ctr"/>
                      <a:r>
                        <a:rPr lang="en-US" sz="1100" b="0" i="0" u="none" strike="noStrike" dirty="0">
                          <a:solidFill>
                            <a:srgbClr val="000000"/>
                          </a:solidFill>
                          <a:effectLst/>
                          <a:latin typeface="Calibri"/>
                        </a:rPr>
                        <a:t>64</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DD37F"/>
                    </a:solidFill>
                  </a:tcPr>
                </a:tc>
                <a:tc>
                  <a:txBody>
                    <a:bodyPr/>
                    <a:lstStyle/>
                    <a:p>
                      <a:pPr algn="ctr" fontAlgn="ctr"/>
                      <a:r>
                        <a:rPr lang="en-US" sz="1100" b="0" i="0" u="none" strike="noStrike" dirty="0">
                          <a:solidFill>
                            <a:srgbClr val="000000"/>
                          </a:solidFill>
                          <a:effectLst/>
                          <a:latin typeface="Calibri"/>
                        </a:rPr>
                        <a:t>63</a:t>
                      </a:r>
                    </a:p>
                  </a:txBody>
                  <a:tcPr marL="9525" marR="9525" marT="9525" marB="0" anchor="ctr">
                    <a:lnL>
                      <a:noFill/>
                    </a:lnL>
                    <a:lnR>
                      <a:noFill/>
                    </a:lnR>
                    <a:lnT>
                      <a:noFill/>
                    </a:lnT>
                    <a:lnB>
                      <a:noFill/>
                    </a:lnB>
                    <a:solidFill>
                      <a:srgbClr val="FDD07E"/>
                    </a:solidFill>
                  </a:tcPr>
                </a:tc>
                <a:tc>
                  <a:txBody>
                    <a:bodyPr/>
                    <a:lstStyle/>
                    <a:p>
                      <a:pPr algn="ctr" fontAlgn="ctr"/>
                      <a:r>
                        <a:rPr lang="en-US" sz="1100" b="0" i="0" u="none" strike="noStrike">
                          <a:solidFill>
                            <a:srgbClr val="000000"/>
                          </a:solidFill>
                          <a:effectLst/>
                          <a:latin typeface="Calibri"/>
                        </a:rPr>
                        <a:t>67</a:t>
                      </a:r>
                    </a:p>
                  </a:txBody>
                  <a:tcPr marL="9525" marR="9525" marT="9525" marB="0" anchor="ctr">
                    <a:lnL>
                      <a:noFill/>
                    </a:lnL>
                    <a:lnR>
                      <a:noFill/>
                    </a:lnR>
                    <a:lnT>
                      <a:noFill/>
                    </a:lnT>
                    <a:lnB>
                      <a:noFill/>
                    </a:lnB>
                    <a:solidFill>
                      <a:srgbClr val="FEDE81"/>
                    </a:solidFill>
                  </a:tcPr>
                </a:tc>
                <a:tc>
                  <a:txBody>
                    <a:bodyPr/>
                    <a:lstStyle/>
                    <a:p>
                      <a:pPr algn="ctr" fontAlgn="ctr"/>
                      <a:r>
                        <a:rPr lang="en-US" sz="1100" b="0" i="0" u="none" strike="noStrike">
                          <a:solidFill>
                            <a:srgbClr val="000000"/>
                          </a:solidFill>
                          <a:effectLst/>
                          <a:latin typeface="Calibri"/>
                        </a:rPr>
                        <a:t>77</a:t>
                      </a:r>
                    </a:p>
                  </a:txBody>
                  <a:tcPr marL="9525" marR="9525" marT="9525" marB="0" anchor="ctr">
                    <a:lnL>
                      <a:noFill/>
                    </a:lnL>
                    <a:lnR>
                      <a:noFill/>
                    </a:lnR>
                    <a:lnT>
                      <a:noFill/>
                    </a:lnT>
                    <a:lnB>
                      <a:noFill/>
                    </a:lnB>
                    <a:solidFill>
                      <a:srgbClr val="C3DA81"/>
                    </a:solidFill>
                  </a:tcPr>
                </a:tc>
                <a:tc>
                  <a:txBody>
                    <a:bodyPr/>
                    <a:lstStyle/>
                    <a:p>
                      <a:pPr algn="ctr" fontAlgn="ctr"/>
                      <a:r>
                        <a:rPr lang="en-US" sz="1100" b="0" i="0" u="none" strike="noStrike">
                          <a:solidFill>
                            <a:srgbClr val="000000"/>
                          </a:solidFill>
                          <a:effectLst/>
                          <a:latin typeface="Calibri"/>
                        </a:rPr>
                        <a:t>76</a:t>
                      </a:r>
                    </a:p>
                  </a:txBody>
                  <a:tcPr marL="9525" marR="9525" marT="9525" marB="0" anchor="ctr">
                    <a:lnL>
                      <a:noFill/>
                    </a:lnL>
                    <a:lnR>
                      <a:noFill/>
                    </a:lnR>
                    <a:lnT>
                      <a:noFill/>
                    </a:lnT>
                    <a:lnB>
                      <a:noFill/>
                    </a:lnB>
                    <a:solidFill>
                      <a:srgbClr val="D2DE82"/>
                    </a:solidFill>
                  </a:tcPr>
                </a:tc>
                <a:tc>
                  <a:txBody>
                    <a:bodyPr/>
                    <a:lstStyle/>
                    <a:p>
                      <a:pPr algn="ctr" fontAlgn="ctr"/>
                      <a:r>
                        <a:rPr lang="en-US" sz="1100" b="0" i="0" u="none" strike="noStrike">
                          <a:solidFill>
                            <a:srgbClr val="000000"/>
                          </a:solidFill>
                          <a:effectLst/>
                          <a:latin typeface="Calibri"/>
                        </a:rPr>
                        <a:t>78</a:t>
                      </a:r>
                    </a:p>
                  </a:txBody>
                  <a:tcPr marL="9525" marR="9525" marT="9525" marB="0" anchor="ctr">
                    <a:lnL>
                      <a:noFill/>
                    </a:lnL>
                    <a:lnR>
                      <a:noFill/>
                    </a:lnR>
                    <a:lnT>
                      <a:noFill/>
                    </a:lnT>
                    <a:lnB>
                      <a:noFill/>
                    </a:lnB>
                    <a:solidFill>
                      <a:srgbClr val="B9D780"/>
                    </a:solidFill>
                  </a:tcPr>
                </a:tc>
                <a:tc>
                  <a:txBody>
                    <a:bodyPr/>
                    <a:lstStyle/>
                    <a:p>
                      <a:pPr algn="ctr" fontAlgn="ctr"/>
                      <a:r>
                        <a:rPr lang="en-US" sz="1100" b="0" i="0" u="none" strike="noStrike">
                          <a:solidFill>
                            <a:srgbClr val="000000"/>
                          </a:solidFill>
                          <a:effectLst/>
                          <a:latin typeface="Calibri"/>
                        </a:rPr>
                        <a:t>86</a:t>
                      </a:r>
                    </a:p>
                  </a:txBody>
                  <a:tcPr marL="9525" marR="9525" marT="9525" marB="0" anchor="ctr">
                    <a:lnL>
                      <a:noFill/>
                    </a:lnL>
                    <a:lnR>
                      <a:noFill/>
                    </a:lnR>
                    <a:lnT>
                      <a:noFill/>
                    </a:lnT>
                    <a:lnB>
                      <a:noFill/>
                    </a:lnB>
                    <a:solidFill>
                      <a:srgbClr val="63BE7B"/>
                    </a:solidFill>
                  </a:tcPr>
                </a:tc>
                <a:tc>
                  <a:txBody>
                    <a:bodyPr/>
                    <a:lstStyle/>
                    <a:p>
                      <a:pPr algn="ctr" fontAlgn="ctr"/>
                      <a:r>
                        <a:rPr lang="en-US" sz="1100" b="0" i="0" u="none" strike="noStrike">
                          <a:solidFill>
                            <a:srgbClr val="000000"/>
                          </a:solidFill>
                          <a:effectLst/>
                          <a:latin typeface="Calibri"/>
                        </a:rPr>
                        <a:t>80</a:t>
                      </a:r>
                    </a:p>
                  </a:txBody>
                  <a:tcPr marL="9525" marR="9525" marT="9525" marB="0" anchor="ctr">
                    <a:lnL>
                      <a:noFill/>
                    </a:lnL>
                    <a:lnR>
                      <a:noFill/>
                    </a:lnR>
                    <a:lnT>
                      <a:noFill/>
                    </a:lnT>
                    <a:lnB>
                      <a:noFill/>
                    </a:lnB>
                    <a:solidFill>
                      <a:srgbClr val="A5D17F"/>
                    </a:solidFill>
                  </a:tcPr>
                </a:tc>
                <a:tc>
                  <a:txBody>
                    <a:bodyPr/>
                    <a:lstStyle/>
                    <a:p>
                      <a:pPr algn="ctr" fontAlgn="ctr"/>
                      <a:r>
                        <a:rPr lang="en-US" sz="1100" b="0" i="0" u="none" strike="noStrike">
                          <a:solidFill>
                            <a:srgbClr val="000000"/>
                          </a:solidFill>
                          <a:effectLst/>
                          <a:latin typeface="Calibri"/>
                        </a:rPr>
                        <a:t>77</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rgbClr val="C3DA81"/>
                    </a:solidFill>
                  </a:tcPr>
                </a:tc>
              </a:tr>
              <a:tr h="190500">
                <a:tc>
                  <a:txBody>
                    <a:bodyPr/>
                    <a:lstStyle/>
                    <a:p>
                      <a:pPr algn="l" fontAlgn="b"/>
                      <a:r>
                        <a:rPr lang="en-US" sz="1100" b="0" i="0" u="none" strike="noStrike">
                          <a:solidFill>
                            <a:srgbClr val="000000"/>
                          </a:solidFill>
                          <a:effectLst/>
                          <a:latin typeface="Calibri"/>
                        </a:rPr>
                        <a:t>Boligtilbudet</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48</a:t>
                      </a:r>
                    </a:p>
                  </a:txBody>
                  <a:tcPr marL="9525" marR="9525" marT="9525" marB="0" anchor="ctr">
                    <a:lnL w="63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45</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A9673"/>
                    </a:solidFill>
                  </a:tcPr>
                </a:tc>
                <a:tc>
                  <a:txBody>
                    <a:bodyPr/>
                    <a:lstStyle/>
                    <a:p>
                      <a:pPr algn="ctr" fontAlgn="ctr"/>
                      <a:r>
                        <a:rPr lang="en-US" sz="1100" b="0" i="0" u="none" strike="noStrike">
                          <a:solidFill>
                            <a:srgbClr val="000000"/>
                          </a:solidFill>
                          <a:effectLst/>
                          <a:latin typeface="Calibri"/>
                        </a:rPr>
                        <a:t>49</a:t>
                      </a:r>
                    </a:p>
                  </a:txBody>
                  <a:tcPr marL="9525" marR="9525" marT="9525" marB="0" anchor="ctr">
                    <a:lnL>
                      <a:noFill/>
                    </a:lnL>
                    <a:lnR>
                      <a:noFill/>
                    </a:lnR>
                    <a:lnT>
                      <a:noFill/>
                    </a:lnT>
                    <a:lnB>
                      <a:noFill/>
                    </a:lnB>
                    <a:solidFill>
                      <a:srgbClr val="FBA276"/>
                    </a:solidFill>
                  </a:tcPr>
                </a:tc>
                <a:tc>
                  <a:txBody>
                    <a:bodyPr/>
                    <a:lstStyle/>
                    <a:p>
                      <a:pPr algn="ctr" fontAlgn="ctr"/>
                      <a:r>
                        <a:rPr lang="en-US" sz="1100" b="0" i="0" u="none" strike="noStrike">
                          <a:solidFill>
                            <a:srgbClr val="000000"/>
                          </a:solidFill>
                          <a:effectLst/>
                          <a:latin typeface="Calibri"/>
                        </a:rPr>
                        <a:t>53</a:t>
                      </a:r>
                    </a:p>
                  </a:txBody>
                  <a:tcPr marL="9525" marR="9525" marT="9525" marB="0" anchor="ctr">
                    <a:lnL>
                      <a:noFill/>
                    </a:lnL>
                    <a:lnR>
                      <a:noFill/>
                    </a:lnR>
                    <a:lnT>
                      <a:noFill/>
                    </a:lnT>
                    <a:lnB>
                      <a:noFill/>
                    </a:lnB>
                    <a:solidFill>
                      <a:srgbClr val="FBAF78"/>
                    </a:solidFill>
                  </a:tcPr>
                </a:tc>
                <a:tc>
                  <a:txBody>
                    <a:bodyPr/>
                    <a:lstStyle/>
                    <a:p>
                      <a:pPr algn="ctr" fontAlgn="ctr"/>
                      <a:r>
                        <a:rPr lang="en-US" sz="1100" b="0" i="0" u="none" strike="noStrike">
                          <a:solidFill>
                            <a:srgbClr val="000000"/>
                          </a:solidFill>
                          <a:effectLst/>
                          <a:latin typeface="Calibri"/>
                        </a:rPr>
                        <a:t>31</a:t>
                      </a:r>
                    </a:p>
                  </a:txBody>
                  <a:tcPr marL="9525" marR="9525" marT="9525" marB="0" anchor="ctr">
                    <a:lnL>
                      <a:noFill/>
                    </a:lnL>
                    <a:lnR>
                      <a:noFill/>
                    </a:lnR>
                    <a:lnT>
                      <a:noFill/>
                    </a:lnT>
                    <a:lnB>
                      <a:noFill/>
                    </a:lnB>
                    <a:solidFill>
                      <a:srgbClr val="F8696B"/>
                    </a:solidFill>
                  </a:tcPr>
                </a:tc>
                <a:tc>
                  <a:txBody>
                    <a:bodyPr/>
                    <a:lstStyle/>
                    <a:p>
                      <a:pPr algn="ctr" fontAlgn="ctr"/>
                      <a:r>
                        <a:rPr lang="en-US" sz="1100" b="0" i="0" u="none" strike="noStrike">
                          <a:solidFill>
                            <a:srgbClr val="000000"/>
                          </a:solidFill>
                          <a:effectLst/>
                          <a:latin typeface="Calibri"/>
                        </a:rPr>
                        <a:t>65</a:t>
                      </a:r>
                    </a:p>
                  </a:txBody>
                  <a:tcPr marL="9525" marR="9525" marT="9525" marB="0" anchor="ctr">
                    <a:lnL>
                      <a:noFill/>
                    </a:lnL>
                    <a:lnR>
                      <a:noFill/>
                    </a:lnR>
                    <a:lnT>
                      <a:noFill/>
                    </a:lnT>
                    <a:lnB>
                      <a:noFill/>
                    </a:lnB>
                    <a:solidFill>
                      <a:srgbClr val="FDD780"/>
                    </a:solidFill>
                  </a:tcPr>
                </a:tc>
                <a:tc>
                  <a:txBody>
                    <a:bodyPr/>
                    <a:lstStyle/>
                    <a:p>
                      <a:pPr algn="ctr" fontAlgn="ctr"/>
                      <a:r>
                        <a:rPr lang="en-US" sz="1100" b="0" i="0" u="none" strike="noStrike">
                          <a:solidFill>
                            <a:srgbClr val="000000"/>
                          </a:solidFill>
                          <a:effectLst/>
                          <a:latin typeface="Calibri"/>
                        </a:rPr>
                        <a:t>59</a:t>
                      </a:r>
                    </a:p>
                  </a:txBody>
                  <a:tcPr marL="9525" marR="9525" marT="9525" marB="0" anchor="ctr">
                    <a:lnL>
                      <a:noFill/>
                    </a:lnL>
                    <a:lnR>
                      <a:noFill/>
                    </a:lnR>
                    <a:lnT>
                      <a:noFill/>
                    </a:lnT>
                    <a:lnB>
                      <a:noFill/>
                    </a:lnB>
                    <a:solidFill>
                      <a:srgbClr val="FCC37C"/>
                    </a:solidFill>
                  </a:tcPr>
                </a:tc>
                <a:tc>
                  <a:txBody>
                    <a:bodyPr/>
                    <a:lstStyle/>
                    <a:p>
                      <a:pPr algn="ctr" fontAlgn="ctr"/>
                      <a:r>
                        <a:rPr lang="en-US" sz="1100" b="0" i="0" u="none" strike="noStrike">
                          <a:solidFill>
                            <a:srgbClr val="000000"/>
                          </a:solidFill>
                          <a:effectLst/>
                          <a:latin typeface="Calibri"/>
                        </a:rPr>
                        <a:t>49</a:t>
                      </a:r>
                    </a:p>
                  </a:txBody>
                  <a:tcPr marL="9525" marR="9525" marT="9525" marB="0" anchor="ctr">
                    <a:lnL>
                      <a:noFill/>
                    </a:lnL>
                    <a:lnR>
                      <a:noFill/>
                    </a:lnR>
                    <a:lnT>
                      <a:noFill/>
                    </a:lnT>
                    <a:lnB>
                      <a:noFill/>
                    </a:lnB>
                    <a:solidFill>
                      <a:srgbClr val="FBA276"/>
                    </a:solidFill>
                  </a:tcPr>
                </a:tc>
                <a:tc>
                  <a:txBody>
                    <a:bodyPr/>
                    <a:lstStyle/>
                    <a:p>
                      <a:pPr algn="ctr" fontAlgn="ctr"/>
                      <a:r>
                        <a:rPr lang="en-US" sz="1100" b="0" i="0" u="none" strike="noStrike">
                          <a:solidFill>
                            <a:srgbClr val="000000"/>
                          </a:solidFill>
                          <a:effectLst/>
                          <a:latin typeface="Calibri"/>
                        </a:rPr>
                        <a:t>54</a:t>
                      </a:r>
                    </a:p>
                  </a:txBody>
                  <a:tcPr marL="9525" marR="9525" marT="9525" marB="0" anchor="ctr">
                    <a:lnL>
                      <a:noFill/>
                    </a:lnL>
                    <a:lnR>
                      <a:noFill/>
                    </a:lnR>
                    <a:lnT>
                      <a:noFill/>
                    </a:lnT>
                    <a:lnB>
                      <a:noFill/>
                    </a:lnB>
                    <a:solidFill>
                      <a:srgbClr val="FBB179"/>
                    </a:solidFill>
                  </a:tcPr>
                </a:tc>
                <a:tc>
                  <a:txBody>
                    <a:bodyPr/>
                    <a:lstStyle/>
                    <a:p>
                      <a:pPr algn="ctr" fontAlgn="ctr"/>
                      <a:r>
                        <a:rPr lang="en-US" sz="1100" b="0" i="0" u="none" strike="noStrike">
                          <a:solidFill>
                            <a:srgbClr val="000000"/>
                          </a:solidFill>
                          <a:effectLst/>
                          <a:latin typeface="Calibri"/>
                        </a:rPr>
                        <a:t>62</a:t>
                      </a:r>
                    </a:p>
                  </a:txBody>
                  <a:tcPr marL="9525" marR="9525" marT="9525" marB="0" anchor="ctr">
                    <a:lnL>
                      <a:noFill/>
                    </a:lnL>
                    <a:lnR>
                      <a:noFill/>
                    </a:lnR>
                    <a:lnT>
                      <a:noFill/>
                    </a:lnT>
                    <a:lnB>
                      <a:noFill/>
                    </a:lnB>
                    <a:solidFill>
                      <a:srgbClr val="FDCC7E"/>
                    </a:solidFill>
                  </a:tcPr>
                </a:tc>
                <a:tc>
                  <a:txBody>
                    <a:bodyPr/>
                    <a:lstStyle/>
                    <a:p>
                      <a:pPr algn="ctr" fontAlgn="ctr"/>
                      <a:r>
                        <a:rPr lang="en-US" sz="1100" b="0" i="0" u="none" strike="noStrike">
                          <a:solidFill>
                            <a:srgbClr val="000000"/>
                          </a:solidFill>
                          <a:effectLst/>
                          <a:latin typeface="Calibri"/>
                        </a:rPr>
                        <a:t>46</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rgbClr val="FA9974"/>
                    </a:solidFill>
                  </a:tcPr>
                </a:tc>
                <a:tc>
                  <a:txBody>
                    <a:bodyPr/>
                    <a:lstStyle/>
                    <a:p>
                      <a:pPr algn="ctr" fontAlgn="ctr"/>
                      <a:r>
                        <a:rPr lang="en-US" sz="1100" b="0" i="0" u="none" strike="noStrike">
                          <a:solidFill>
                            <a:srgbClr val="000000"/>
                          </a:solidFill>
                          <a:effectLst/>
                          <a:latin typeface="Calibri"/>
                        </a:rPr>
                        <a:t>45</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A9673"/>
                    </a:solidFill>
                  </a:tcPr>
                </a:tc>
                <a:tc>
                  <a:txBody>
                    <a:bodyPr/>
                    <a:lstStyle/>
                    <a:p>
                      <a:pPr algn="ctr" fontAlgn="ctr"/>
                      <a:r>
                        <a:rPr lang="en-US" sz="1100" b="0" i="0" u="none" strike="noStrike" dirty="0">
                          <a:solidFill>
                            <a:srgbClr val="000000"/>
                          </a:solidFill>
                          <a:effectLst/>
                          <a:latin typeface="Calibri"/>
                        </a:rPr>
                        <a:t>45</a:t>
                      </a:r>
                    </a:p>
                  </a:txBody>
                  <a:tcPr marL="9525" marR="9525" marT="9525" marB="0" anchor="ctr">
                    <a:lnL>
                      <a:noFill/>
                    </a:lnL>
                    <a:lnR>
                      <a:noFill/>
                    </a:lnR>
                    <a:lnT>
                      <a:noFill/>
                    </a:lnT>
                    <a:lnB>
                      <a:noFill/>
                    </a:lnB>
                    <a:solidFill>
                      <a:srgbClr val="FA9673"/>
                    </a:solidFill>
                  </a:tcPr>
                </a:tc>
                <a:tc>
                  <a:txBody>
                    <a:bodyPr/>
                    <a:lstStyle/>
                    <a:p>
                      <a:pPr algn="ctr" fontAlgn="ctr"/>
                      <a:r>
                        <a:rPr lang="en-US" sz="1100" b="0" i="0" u="none" strike="noStrike" dirty="0">
                          <a:solidFill>
                            <a:srgbClr val="000000"/>
                          </a:solidFill>
                          <a:effectLst/>
                          <a:latin typeface="Calibri"/>
                        </a:rPr>
                        <a:t>45</a:t>
                      </a:r>
                    </a:p>
                  </a:txBody>
                  <a:tcPr marL="9525" marR="9525" marT="9525" marB="0" anchor="ctr">
                    <a:lnL>
                      <a:noFill/>
                    </a:lnL>
                    <a:lnR>
                      <a:noFill/>
                    </a:lnR>
                    <a:lnT>
                      <a:noFill/>
                    </a:lnT>
                    <a:lnB>
                      <a:noFill/>
                    </a:lnB>
                    <a:solidFill>
                      <a:srgbClr val="FA9673"/>
                    </a:solidFill>
                  </a:tcPr>
                </a:tc>
                <a:tc>
                  <a:txBody>
                    <a:bodyPr/>
                    <a:lstStyle/>
                    <a:p>
                      <a:pPr algn="ctr" fontAlgn="ctr"/>
                      <a:r>
                        <a:rPr lang="en-US" sz="1100" b="0" i="0" u="none" strike="noStrike" dirty="0">
                          <a:solidFill>
                            <a:srgbClr val="000000"/>
                          </a:solidFill>
                          <a:effectLst/>
                          <a:latin typeface="Calibri"/>
                        </a:rPr>
                        <a:t>49</a:t>
                      </a:r>
                    </a:p>
                  </a:txBody>
                  <a:tcPr marL="9525" marR="9525" marT="9525" marB="0" anchor="ctr">
                    <a:lnL>
                      <a:noFill/>
                    </a:lnL>
                    <a:lnR>
                      <a:noFill/>
                    </a:lnR>
                    <a:lnT>
                      <a:noFill/>
                    </a:lnT>
                    <a:lnB>
                      <a:noFill/>
                    </a:lnB>
                    <a:solidFill>
                      <a:srgbClr val="FBA175"/>
                    </a:solidFill>
                  </a:tcPr>
                </a:tc>
                <a:tc>
                  <a:txBody>
                    <a:bodyPr/>
                    <a:lstStyle/>
                    <a:p>
                      <a:pPr algn="ctr" fontAlgn="ctr"/>
                      <a:r>
                        <a:rPr lang="en-US" sz="1100" b="0" i="0" u="none" strike="noStrike" dirty="0">
                          <a:solidFill>
                            <a:srgbClr val="000000"/>
                          </a:solidFill>
                          <a:effectLst/>
                          <a:latin typeface="Calibri"/>
                        </a:rPr>
                        <a:t>48</a:t>
                      </a:r>
                    </a:p>
                  </a:txBody>
                  <a:tcPr marL="9525" marR="9525" marT="9525" marB="0" anchor="ctr">
                    <a:lnL>
                      <a:noFill/>
                    </a:lnL>
                    <a:lnR>
                      <a:noFill/>
                    </a:lnR>
                    <a:lnT>
                      <a:noFill/>
                    </a:lnT>
                    <a:lnB>
                      <a:noFill/>
                    </a:lnB>
                    <a:solidFill>
                      <a:srgbClr val="FA9F75"/>
                    </a:solidFill>
                  </a:tcPr>
                </a:tc>
                <a:tc>
                  <a:txBody>
                    <a:bodyPr/>
                    <a:lstStyle/>
                    <a:p>
                      <a:pPr algn="ctr" fontAlgn="ctr"/>
                      <a:r>
                        <a:rPr lang="en-US" sz="1100" b="0" i="0" u="none" strike="noStrike" dirty="0">
                          <a:solidFill>
                            <a:srgbClr val="000000"/>
                          </a:solidFill>
                          <a:effectLst/>
                          <a:latin typeface="Calibri"/>
                        </a:rPr>
                        <a:t>51</a:t>
                      </a:r>
                    </a:p>
                  </a:txBody>
                  <a:tcPr marL="9525" marR="9525" marT="9525" marB="0" anchor="ctr">
                    <a:lnL>
                      <a:noFill/>
                    </a:lnL>
                    <a:lnR>
                      <a:noFill/>
                    </a:lnR>
                    <a:lnT>
                      <a:noFill/>
                    </a:lnT>
                    <a:lnB>
                      <a:noFill/>
                    </a:lnB>
                    <a:solidFill>
                      <a:srgbClr val="FBA977"/>
                    </a:solidFill>
                  </a:tcPr>
                </a:tc>
                <a:tc>
                  <a:txBody>
                    <a:bodyPr/>
                    <a:lstStyle/>
                    <a:p>
                      <a:pPr algn="ctr" fontAlgn="ctr"/>
                      <a:r>
                        <a:rPr lang="en-US" sz="1100" b="0" i="0" u="none" strike="noStrike" dirty="0">
                          <a:solidFill>
                            <a:srgbClr val="000000"/>
                          </a:solidFill>
                          <a:effectLst/>
                          <a:latin typeface="Calibri"/>
                        </a:rPr>
                        <a:t>54</a:t>
                      </a:r>
                    </a:p>
                  </a:txBody>
                  <a:tcPr marL="9525" marR="9525" marT="9525" marB="0" anchor="ctr">
                    <a:lnL>
                      <a:noFill/>
                    </a:lnL>
                    <a:lnR>
                      <a:noFill/>
                    </a:lnR>
                    <a:lnT>
                      <a:noFill/>
                    </a:lnT>
                    <a:lnB>
                      <a:noFill/>
                    </a:lnB>
                    <a:solidFill>
                      <a:srgbClr val="FBB179"/>
                    </a:solidFill>
                  </a:tcPr>
                </a:tc>
                <a:tc>
                  <a:txBody>
                    <a:bodyPr/>
                    <a:lstStyle/>
                    <a:p>
                      <a:pPr algn="ctr" fontAlgn="ctr"/>
                      <a:r>
                        <a:rPr lang="en-US" sz="1100" b="0" i="0" u="none" strike="noStrike">
                          <a:solidFill>
                            <a:srgbClr val="000000"/>
                          </a:solidFill>
                          <a:effectLst/>
                          <a:latin typeface="Calibri"/>
                        </a:rPr>
                        <a:t>51</a:t>
                      </a:r>
                    </a:p>
                  </a:txBody>
                  <a:tcPr marL="9525" marR="9525" marT="9525" marB="0" anchor="ctr">
                    <a:lnL>
                      <a:noFill/>
                    </a:lnL>
                    <a:lnR>
                      <a:noFill/>
                    </a:lnR>
                    <a:lnT>
                      <a:noFill/>
                    </a:lnT>
                    <a:lnB>
                      <a:noFill/>
                    </a:lnB>
                    <a:solidFill>
                      <a:srgbClr val="FBA777"/>
                    </a:solidFill>
                  </a:tcPr>
                </a:tc>
                <a:tc>
                  <a:txBody>
                    <a:bodyPr/>
                    <a:lstStyle/>
                    <a:p>
                      <a:pPr algn="ctr" fontAlgn="ctr"/>
                      <a:r>
                        <a:rPr lang="en-US" sz="1100" b="0" i="0" u="none" strike="noStrike">
                          <a:solidFill>
                            <a:srgbClr val="000000"/>
                          </a:solidFill>
                          <a:effectLst/>
                          <a:latin typeface="Calibri"/>
                        </a:rPr>
                        <a:t>51</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rgbClr val="FBAA77"/>
                    </a:solidFill>
                  </a:tcPr>
                </a:tc>
              </a:tr>
              <a:tr h="200025">
                <a:tc>
                  <a:txBody>
                    <a:bodyPr/>
                    <a:lstStyle/>
                    <a:p>
                      <a:pPr algn="l" fontAlgn="b"/>
                      <a:r>
                        <a:rPr lang="en-US" sz="1100" b="0" i="0" u="none" strike="noStrike">
                          <a:solidFill>
                            <a:srgbClr val="000000"/>
                          </a:solidFill>
                          <a:effectLst/>
                          <a:latin typeface="Calibri"/>
                        </a:rPr>
                        <a:t>Studiebyen totalt</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77</a:t>
                      </a:r>
                    </a:p>
                  </a:txBody>
                  <a:tcPr marL="9525" marR="9525" marT="9525" marB="0" anchor="ctr">
                    <a:lnL w="63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74</a:t>
                      </a:r>
                    </a:p>
                  </a:txBody>
                  <a:tcPr marL="9525" marR="9525" marT="952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E7E483"/>
                    </a:solidFill>
                  </a:tcPr>
                </a:tc>
                <a:tc>
                  <a:txBody>
                    <a:bodyPr/>
                    <a:lstStyle/>
                    <a:p>
                      <a:pPr algn="ctr" fontAlgn="ctr"/>
                      <a:r>
                        <a:rPr lang="en-US" sz="1100" b="0" i="0" u="none" strike="noStrike">
                          <a:solidFill>
                            <a:srgbClr val="000000"/>
                          </a:solidFill>
                          <a:effectLst/>
                          <a:latin typeface="Calibri"/>
                        </a:rPr>
                        <a:t>81</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9DCF7F"/>
                    </a:solidFill>
                  </a:tcPr>
                </a:tc>
                <a:tc>
                  <a:txBody>
                    <a:bodyPr/>
                    <a:lstStyle/>
                    <a:p>
                      <a:pPr algn="ctr" fontAlgn="ctr"/>
                      <a:r>
                        <a:rPr lang="en-US" sz="1100" b="0" i="0" u="none" strike="noStrike">
                          <a:solidFill>
                            <a:srgbClr val="000000"/>
                          </a:solidFill>
                          <a:effectLst/>
                          <a:latin typeface="Calibri"/>
                        </a:rPr>
                        <a:t>85</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71C27C"/>
                    </a:solidFill>
                  </a:tcPr>
                </a:tc>
                <a:tc>
                  <a:txBody>
                    <a:bodyPr/>
                    <a:lstStyle/>
                    <a:p>
                      <a:pPr algn="ctr" fontAlgn="ctr"/>
                      <a:r>
                        <a:rPr lang="en-US" sz="1100" b="0" i="0" u="none" strike="noStrike">
                          <a:solidFill>
                            <a:srgbClr val="000000"/>
                          </a:solidFill>
                          <a:effectLst/>
                          <a:latin typeface="Calibri"/>
                        </a:rPr>
                        <a:t>75</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D5DF82"/>
                    </a:solidFill>
                  </a:tcPr>
                </a:tc>
                <a:tc>
                  <a:txBody>
                    <a:bodyPr/>
                    <a:lstStyle/>
                    <a:p>
                      <a:pPr algn="ctr" fontAlgn="ctr"/>
                      <a:r>
                        <a:rPr lang="en-US" sz="1100" b="0" i="0" u="none" strike="noStrike">
                          <a:solidFill>
                            <a:srgbClr val="000000"/>
                          </a:solidFill>
                          <a:effectLst/>
                          <a:latin typeface="Calibri"/>
                        </a:rPr>
                        <a:t>73</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EAE583"/>
                    </a:solidFill>
                  </a:tcPr>
                </a:tc>
                <a:tc>
                  <a:txBody>
                    <a:bodyPr/>
                    <a:lstStyle/>
                    <a:p>
                      <a:pPr algn="ctr" fontAlgn="ctr"/>
                      <a:r>
                        <a:rPr lang="en-US" sz="1100" b="0" i="0" u="none" strike="noStrike">
                          <a:solidFill>
                            <a:srgbClr val="000000"/>
                          </a:solidFill>
                          <a:effectLst/>
                          <a:latin typeface="Calibri"/>
                        </a:rPr>
                        <a:t>69</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EE482"/>
                    </a:solidFill>
                  </a:tcPr>
                </a:tc>
                <a:tc>
                  <a:txBody>
                    <a:bodyPr/>
                    <a:lstStyle/>
                    <a:p>
                      <a:pPr algn="ctr" fontAlgn="ctr"/>
                      <a:r>
                        <a:rPr lang="en-US" sz="1100" b="0" i="0" u="none" strike="noStrike">
                          <a:solidFill>
                            <a:srgbClr val="000000"/>
                          </a:solidFill>
                          <a:effectLst/>
                          <a:latin typeface="Calibri"/>
                        </a:rPr>
                        <a:t>78</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B6D680"/>
                    </a:solidFill>
                  </a:tcPr>
                </a:tc>
                <a:tc>
                  <a:txBody>
                    <a:bodyPr/>
                    <a:lstStyle/>
                    <a:p>
                      <a:pPr algn="ctr" fontAlgn="ctr"/>
                      <a:r>
                        <a:rPr lang="en-US" sz="1100" b="0" i="0" u="none" strike="noStrike">
                          <a:solidFill>
                            <a:srgbClr val="000000"/>
                          </a:solidFill>
                          <a:effectLst/>
                          <a:latin typeface="Calibri"/>
                        </a:rPr>
                        <a:t>65</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DD680"/>
                    </a:solidFill>
                  </a:tcPr>
                </a:tc>
                <a:tc>
                  <a:txBody>
                    <a:bodyPr/>
                    <a:lstStyle/>
                    <a:p>
                      <a:pPr algn="ctr" fontAlgn="ctr"/>
                      <a:r>
                        <a:rPr lang="en-US" sz="1100" b="0" i="0" u="none" strike="noStrike">
                          <a:solidFill>
                            <a:srgbClr val="000000"/>
                          </a:solidFill>
                          <a:effectLst/>
                          <a:latin typeface="Calibri"/>
                        </a:rPr>
                        <a:t>68</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EE182"/>
                    </a:solidFill>
                  </a:tcPr>
                </a:tc>
                <a:tc>
                  <a:txBody>
                    <a:bodyPr/>
                    <a:lstStyle/>
                    <a:p>
                      <a:pPr algn="ctr" fontAlgn="ctr"/>
                      <a:r>
                        <a:rPr lang="en-US" sz="1100" b="0" i="0" u="none" strike="noStrike">
                          <a:solidFill>
                            <a:srgbClr val="000000"/>
                          </a:solidFill>
                          <a:effectLst/>
                          <a:latin typeface="Calibri"/>
                        </a:rPr>
                        <a:t>64</a:t>
                      </a:r>
                    </a:p>
                  </a:txBody>
                  <a:tcPr marL="9525" marR="9525" marT="952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DD37F"/>
                    </a:solidFill>
                  </a:tcPr>
                </a:tc>
                <a:tc>
                  <a:txBody>
                    <a:bodyPr/>
                    <a:lstStyle/>
                    <a:p>
                      <a:pPr algn="ctr" fontAlgn="ctr"/>
                      <a:r>
                        <a:rPr lang="en-US" sz="1100" b="0" i="0" u="none" strike="noStrike">
                          <a:solidFill>
                            <a:srgbClr val="000000"/>
                          </a:solidFill>
                          <a:effectLst/>
                          <a:latin typeface="Calibri"/>
                        </a:rPr>
                        <a:t>75</a:t>
                      </a:r>
                    </a:p>
                  </a:txBody>
                  <a:tcPr marL="9525" marR="9525" marT="952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DE283"/>
                    </a:solidFill>
                  </a:tcPr>
                </a:tc>
                <a:tc>
                  <a:txBody>
                    <a:bodyPr/>
                    <a:lstStyle/>
                    <a:p>
                      <a:pPr algn="ctr" fontAlgn="ctr"/>
                      <a:r>
                        <a:rPr lang="en-US" sz="1100" b="0" i="0" u="none" strike="noStrike">
                          <a:solidFill>
                            <a:srgbClr val="000000"/>
                          </a:solidFill>
                          <a:effectLst/>
                          <a:latin typeface="Calibri"/>
                        </a:rPr>
                        <a:t>72</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3E884"/>
                    </a:solidFill>
                  </a:tcPr>
                </a:tc>
                <a:tc>
                  <a:txBody>
                    <a:bodyPr/>
                    <a:lstStyle/>
                    <a:p>
                      <a:pPr algn="ctr" fontAlgn="ctr"/>
                      <a:r>
                        <a:rPr lang="en-US" sz="1100" b="0" i="0" u="none" strike="noStrike">
                          <a:solidFill>
                            <a:srgbClr val="000000"/>
                          </a:solidFill>
                          <a:effectLst/>
                          <a:latin typeface="Calibri"/>
                        </a:rPr>
                        <a:t>73</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E9E583"/>
                    </a:solidFill>
                  </a:tcPr>
                </a:tc>
                <a:tc>
                  <a:txBody>
                    <a:bodyPr/>
                    <a:lstStyle/>
                    <a:p>
                      <a:pPr algn="ctr" fontAlgn="ctr"/>
                      <a:r>
                        <a:rPr lang="en-US" sz="1100" b="0" i="0" u="none" strike="noStrike">
                          <a:solidFill>
                            <a:srgbClr val="000000"/>
                          </a:solidFill>
                          <a:effectLst/>
                          <a:latin typeface="Calibri"/>
                        </a:rPr>
                        <a:t>82</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93CC7E"/>
                    </a:solidFill>
                  </a:tcPr>
                </a:tc>
                <a:tc>
                  <a:txBody>
                    <a:bodyPr/>
                    <a:lstStyle/>
                    <a:p>
                      <a:pPr algn="ctr" fontAlgn="ctr"/>
                      <a:r>
                        <a:rPr lang="en-US" sz="1100" b="0" i="0" u="none" strike="noStrike">
                          <a:solidFill>
                            <a:srgbClr val="000000"/>
                          </a:solidFill>
                          <a:effectLst/>
                          <a:latin typeface="Calibri"/>
                        </a:rPr>
                        <a:t>80</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A2D07F"/>
                    </a:solidFill>
                  </a:tcPr>
                </a:tc>
                <a:tc>
                  <a:txBody>
                    <a:bodyPr/>
                    <a:lstStyle/>
                    <a:p>
                      <a:pPr algn="ctr" fontAlgn="ctr"/>
                      <a:r>
                        <a:rPr lang="en-US" sz="1100" b="0" i="0" u="none" strike="noStrike">
                          <a:solidFill>
                            <a:srgbClr val="000000"/>
                          </a:solidFill>
                          <a:effectLst/>
                          <a:latin typeface="Calibri"/>
                        </a:rPr>
                        <a:t>79</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ADD480"/>
                    </a:solidFill>
                  </a:tcPr>
                </a:tc>
                <a:tc>
                  <a:txBody>
                    <a:bodyPr/>
                    <a:lstStyle/>
                    <a:p>
                      <a:pPr algn="ctr" fontAlgn="ctr"/>
                      <a:r>
                        <a:rPr lang="en-US" sz="1100" b="0" i="0" u="none" strike="noStrike">
                          <a:solidFill>
                            <a:srgbClr val="000000"/>
                          </a:solidFill>
                          <a:effectLst/>
                          <a:latin typeface="Calibri"/>
                        </a:rPr>
                        <a:t>86</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6AC07C"/>
                    </a:solidFill>
                  </a:tcPr>
                </a:tc>
                <a:tc>
                  <a:txBody>
                    <a:bodyPr/>
                    <a:lstStyle/>
                    <a:p>
                      <a:pPr algn="ctr" fontAlgn="ctr"/>
                      <a:r>
                        <a:rPr lang="en-US" sz="1100" b="0" i="0" u="none" strike="noStrike" dirty="0">
                          <a:solidFill>
                            <a:srgbClr val="000000"/>
                          </a:solidFill>
                          <a:effectLst/>
                          <a:latin typeface="Calibri"/>
                        </a:rPr>
                        <a:t>83</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83C77D"/>
                    </a:solidFill>
                  </a:tcPr>
                </a:tc>
                <a:tc>
                  <a:txBody>
                    <a:bodyPr/>
                    <a:lstStyle/>
                    <a:p>
                      <a:pPr algn="ctr" fontAlgn="ctr"/>
                      <a:r>
                        <a:rPr lang="en-US" sz="1100" b="0" i="0" u="none" strike="noStrike" dirty="0">
                          <a:solidFill>
                            <a:srgbClr val="000000"/>
                          </a:solidFill>
                          <a:effectLst/>
                          <a:latin typeface="Calibri"/>
                        </a:rPr>
                        <a:t>83</a:t>
                      </a:r>
                    </a:p>
                  </a:txBody>
                  <a:tcPr marL="9525" marR="9525" marT="952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83C77D"/>
                    </a:solidFill>
                  </a:tcPr>
                </a:tc>
              </a:tr>
            </a:tbl>
          </a:graphicData>
        </a:graphic>
      </p:graphicFrame>
      <p:sp>
        <p:nvSpPr>
          <p:cNvPr id="7" name="Rektangel 6"/>
          <p:cNvSpPr/>
          <p:nvPr/>
        </p:nvSpPr>
        <p:spPr>
          <a:xfrm>
            <a:off x="467544" y="2276872"/>
            <a:ext cx="4572000" cy="276999"/>
          </a:xfrm>
          <a:prstGeom prst="rect">
            <a:avLst/>
          </a:prstGeom>
        </p:spPr>
        <p:txBody>
          <a:bodyPr>
            <a:spAutoFit/>
          </a:bodyPr>
          <a:lstStyle/>
          <a:p>
            <a:r>
              <a:rPr lang="nb-NO" sz="1200" i="1" dirty="0">
                <a:solidFill>
                  <a:schemeClr val="bg1">
                    <a:lumMod val="50000"/>
                  </a:schemeClr>
                </a:solidFill>
              </a:rPr>
              <a:t>Hvor fornøyd er du med byen du studerer i når det gjelder ...?</a:t>
            </a:r>
          </a:p>
        </p:txBody>
      </p:sp>
    </p:spTree>
    <p:extLst>
      <p:ext uri="{BB962C8B-B14F-4D97-AF65-F5344CB8AC3E}">
        <p14:creationId xmlns:p14="http://schemas.microsoft.com/office/powerpoint/2010/main" val="6104486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598423619"/>
              </p:ext>
            </p:extLst>
          </p:nvPr>
        </p:nvGraphicFramePr>
        <p:xfrm>
          <a:off x="0" y="507846"/>
          <a:ext cx="8964488" cy="5657458"/>
        </p:xfrm>
        <a:graphic>
          <a:graphicData uri="http://schemas.openxmlformats.org/drawingml/2006/chart">
            <c:chart xmlns:c="http://schemas.openxmlformats.org/drawingml/2006/chart" xmlns:r="http://schemas.openxmlformats.org/officeDocument/2006/relationships" r:id="rId2"/>
          </a:graphicData>
        </a:graphic>
      </p:graphicFrame>
      <p:sp>
        <p:nvSpPr>
          <p:cNvPr id="3" name="TekstSylinder 2"/>
          <p:cNvSpPr txBox="1"/>
          <p:nvPr/>
        </p:nvSpPr>
        <p:spPr>
          <a:xfrm>
            <a:off x="251520" y="76562"/>
            <a:ext cx="4978863" cy="400110"/>
          </a:xfrm>
          <a:prstGeom prst="rect">
            <a:avLst/>
          </a:prstGeom>
          <a:noFill/>
        </p:spPr>
        <p:txBody>
          <a:bodyPr wrap="none" rtlCol="0">
            <a:spAutoFit/>
          </a:bodyPr>
          <a:lstStyle/>
          <a:p>
            <a:r>
              <a:rPr lang="nb-NO" sz="2000" dirty="0" smtClean="0"/>
              <a:t>Deltakelse i fadderordning som ny student (%)</a:t>
            </a:r>
          </a:p>
        </p:txBody>
      </p:sp>
      <p:sp>
        <p:nvSpPr>
          <p:cNvPr id="4" name="Plassholder for lysbildenummer 3"/>
          <p:cNvSpPr>
            <a:spLocks noGrp="1"/>
          </p:cNvSpPr>
          <p:nvPr>
            <p:ph type="sldNum" sz="quarter" idx="4"/>
          </p:nvPr>
        </p:nvSpPr>
        <p:spPr/>
        <p:txBody>
          <a:bodyPr/>
          <a:lstStyle/>
          <a:p>
            <a:fld id="{AFE8F94D-F3D7-4644-A710-F5E14A17E550}" type="slidenum">
              <a:rPr lang="nb-NO" smtClean="0"/>
              <a:pPr/>
              <a:t>9</a:t>
            </a:fld>
            <a:endParaRPr lang="nb-NO" dirty="0"/>
          </a:p>
        </p:txBody>
      </p:sp>
      <p:sp>
        <p:nvSpPr>
          <p:cNvPr id="5" name="Rektangel 4"/>
          <p:cNvSpPr/>
          <p:nvPr/>
        </p:nvSpPr>
        <p:spPr>
          <a:xfrm>
            <a:off x="1043608" y="6021288"/>
            <a:ext cx="7200800" cy="276999"/>
          </a:xfrm>
          <a:prstGeom prst="rect">
            <a:avLst/>
          </a:prstGeom>
        </p:spPr>
        <p:txBody>
          <a:bodyPr wrap="square">
            <a:spAutoFit/>
          </a:bodyPr>
          <a:lstStyle/>
          <a:p>
            <a:r>
              <a:rPr lang="nb-NO" sz="1200" i="1" dirty="0">
                <a:solidFill>
                  <a:schemeClr val="bg1">
                    <a:lumMod val="50000"/>
                  </a:schemeClr>
                </a:solidFill>
              </a:rPr>
              <a:t>Deltok du i fadderordning eller lignende på ditt nåværende studieprogram da du var ny student?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6264</TotalTime>
  <Words>3668</Words>
  <Application>Microsoft Office PowerPoint</Application>
  <PresentationFormat>Skjermfremvisning (4:3)</PresentationFormat>
  <Paragraphs>1635</Paragraphs>
  <Slides>47</Slides>
  <Notes>1</Notes>
  <HiddenSlides>0</HiddenSlides>
  <MMClips>0</MMClips>
  <ScaleCrop>false</ScaleCrop>
  <HeadingPairs>
    <vt:vector size="6" baseType="variant">
      <vt:variant>
        <vt:lpstr>Tema</vt:lpstr>
      </vt:variant>
      <vt:variant>
        <vt:i4>1</vt:i4>
      </vt:variant>
      <vt:variant>
        <vt:lpstr>Innebygde OLE-servere</vt:lpstr>
      </vt:variant>
      <vt:variant>
        <vt:i4>1</vt:i4>
      </vt:variant>
      <vt:variant>
        <vt:lpstr>Lysbildetitler</vt:lpstr>
      </vt:variant>
      <vt:variant>
        <vt:i4>47</vt:i4>
      </vt:variant>
    </vt:vector>
  </HeadingPairs>
  <TitlesOfParts>
    <vt:vector size="49" baseType="lpstr">
      <vt:lpstr>Office-tema</vt:lpstr>
      <vt:lpstr>Dokument</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TNS Gallup - Norway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Lysbilde 1</dc:title>
  <dc:creator>truls.nedregaard</dc:creator>
  <cp:lastModifiedBy>Espen Munkvik</cp:lastModifiedBy>
  <cp:revision>583</cp:revision>
  <dcterms:created xsi:type="dcterms:W3CDTF">2011-02-01T04:44:02Z</dcterms:created>
  <dcterms:modified xsi:type="dcterms:W3CDTF">2014-09-05T10:08:37Z</dcterms:modified>
</cp:coreProperties>
</file>