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89" r:id="rId2"/>
    <p:sldId id="291" r:id="rId3"/>
    <p:sldId id="292" r:id="rId4"/>
    <p:sldId id="316" r:id="rId5"/>
    <p:sldId id="319" r:id="rId6"/>
    <p:sldId id="320" r:id="rId7"/>
    <p:sldId id="293" r:id="rId8"/>
    <p:sldId id="294" r:id="rId9"/>
    <p:sldId id="257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18" r:id="rId25"/>
    <p:sldId id="315" r:id="rId26"/>
    <p:sldId id="309" r:id="rId27"/>
    <p:sldId id="310" r:id="rId28"/>
    <p:sldId id="311" r:id="rId29"/>
    <p:sldId id="312" r:id="rId30"/>
    <p:sldId id="313" r:id="rId31"/>
    <p:sldId id="317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32" r:id="rId40"/>
    <p:sldId id="330" r:id="rId41"/>
    <p:sldId id="342" r:id="rId42"/>
    <p:sldId id="340" r:id="rId43"/>
    <p:sldId id="341" r:id="rId44"/>
    <p:sldId id="331" r:id="rId45"/>
    <p:sldId id="343" r:id="rId46"/>
    <p:sldId id="390" r:id="rId47"/>
    <p:sldId id="391" r:id="rId48"/>
    <p:sldId id="392" r:id="rId49"/>
    <p:sldId id="393" r:id="rId50"/>
    <p:sldId id="371" r:id="rId51"/>
    <p:sldId id="372" r:id="rId52"/>
    <p:sldId id="394" r:id="rId53"/>
    <p:sldId id="395" r:id="rId54"/>
    <p:sldId id="396" r:id="rId55"/>
    <p:sldId id="397" r:id="rId56"/>
    <p:sldId id="398" r:id="rId57"/>
    <p:sldId id="374" r:id="rId58"/>
    <p:sldId id="375" r:id="rId59"/>
    <p:sldId id="399" r:id="rId60"/>
    <p:sldId id="376" r:id="rId61"/>
    <p:sldId id="414" r:id="rId62"/>
    <p:sldId id="413" r:id="rId63"/>
    <p:sldId id="377" r:id="rId64"/>
    <p:sldId id="329" r:id="rId65"/>
    <p:sldId id="334" r:id="rId66"/>
    <p:sldId id="328" r:id="rId67"/>
    <p:sldId id="333" r:id="rId68"/>
    <p:sldId id="335" r:id="rId69"/>
    <p:sldId id="336" r:id="rId70"/>
    <p:sldId id="337" r:id="rId71"/>
    <p:sldId id="339" r:id="rId72"/>
    <p:sldId id="402" r:id="rId73"/>
    <p:sldId id="401" r:id="rId74"/>
    <p:sldId id="400" r:id="rId75"/>
    <p:sldId id="338" r:id="rId76"/>
    <p:sldId id="405" r:id="rId77"/>
    <p:sldId id="404" r:id="rId78"/>
    <p:sldId id="403" r:id="rId79"/>
    <p:sldId id="406" r:id="rId80"/>
    <p:sldId id="410" r:id="rId81"/>
    <p:sldId id="407" r:id="rId82"/>
    <p:sldId id="408" r:id="rId83"/>
    <p:sldId id="409" r:id="rId84"/>
    <p:sldId id="411" r:id="rId85"/>
    <p:sldId id="412" r:id="rId86"/>
    <p:sldId id="415" r:id="rId87"/>
  </p:sldIdLst>
  <p:sldSz cx="9144000" cy="6858000" type="screen4x3"/>
  <p:notesSz cx="6870700" cy="97742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1pPr>
    <a:lvl2pPr marL="4572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2pPr>
    <a:lvl3pPr marL="9144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3pPr>
    <a:lvl4pPr marL="1371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4pPr>
    <a:lvl5pPr marL="18288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16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4DE0C"/>
    <a:srgbClr val="FF6600"/>
    <a:srgbClr val="FA062F"/>
    <a:srgbClr val="00FF00"/>
    <a:srgbClr val="00FFFF"/>
    <a:srgbClr val="CE02A7"/>
    <a:srgbClr val="EC9514"/>
    <a:srgbClr val="FF00FF"/>
    <a:srgbClr val="CD3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94" autoAdjust="0"/>
    <p:restoredTop sz="93792" autoAdjust="0"/>
  </p:normalViewPr>
  <p:slideViewPr>
    <p:cSldViewPr snapToGrid="0">
      <p:cViewPr>
        <p:scale>
          <a:sx n="75" d="100"/>
          <a:sy n="75" d="100"/>
        </p:scale>
        <p:origin x="220" y="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3331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-2610" y="-96"/>
      </p:cViewPr>
      <p:guideLst>
        <p:guide orient="horz" pos="3079"/>
        <p:guide pos="216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7" tIns="47553" rIns="95107" bIns="47553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2550" y="0"/>
            <a:ext cx="2976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7" tIns="47553" rIns="95107" bIns="475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3700"/>
            <a:ext cx="2976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7" tIns="47553" rIns="95107" bIns="47553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2550" y="9283700"/>
            <a:ext cx="2976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07" tIns="47553" rIns="95107" bIns="47553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fld id="{738ABC7D-7D3F-4E72-A2D2-F09FC5D650B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70700" cy="97742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95107" tIns="47553" rIns="95107" bIns="47553" anchor="ctr"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70700" cy="97742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5107" tIns="47553" rIns="95107" bIns="47553" anchor="ctr"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70700" cy="97742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5107" tIns="47553" rIns="95107" bIns="47553" anchor="ctr"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65627" algn="l"/>
                <a:tab pos="932905" algn="l"/>
                <a:tab pos="1400183" algn="l"/>
                <a:tab pos="1867461" algn="l"/>
                <a:tab pos="2334738" algn="l"/>
                <a:tab pos="2802017" algn="l"/>
                <a:tab pos="3269294" algn="l"/>
                <a:tab pos="3736573" algn="l"/>
                <a:tab pos="4203850" algn="l"/>
                <a:tab pos="4671129" algn="l"/>
                <a:tab pos="5138406" algn="l"/>
                <a:tab pos="5605684" algn="l"/>
                <a:tab pos="6072962" algn="l"/>
                <a:tab pos="6540240" algn="l"/>
                <a:tab pos="7007518" algn="l"/>
                <a:tab pos="7474796" algn="l"/>
                <a:tab pos="7942074" algn="l"/>
                <a:tab pos="8409352" algn="l"/>
                <a:tab pos="8876629" algn="l"/>
                <a:tab pos="9343908" algn="l"/>
              </a:tabLst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94138" y="0"/>
            <a:ext cx="2971800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65627" algn="l"/>
                <a:tab pos="932905" algn="l"/>
                <a:tab pos="1400183" algn="l"/>
                <a:tab pos="1867461" algn="l"/>
                <a:tab pos="2334738" algn="l"/>
                <a:tab pos="2802017" algn="l"/>
                <a:tab pos="3269294" algn="l"/>
                <a:tab pos="3736573" algn="l"/>
                <a:tab pos="4203850" algn="l"/>
                <a:tab pos="4671129" algn="l"/>
                <a:tab pos="5138406" algn="l"/>
                <a:tab pos="5605684" algn="l"/>
                <a:tab pos="6072962" algn="l"/>
                <a:tab pos="6540240" algn="l"/>
                <a:tab pos="7007518" algn="l"/>
                <a:tab pos="7474796" algn="l"/>
                <a:tab pos="7942074" algn="l"/>
                <a:tab pos="8409352" algn="l"/>
                <a:tab pos="8876629" algn="l"/>
                <a:tab pos="9343908" algn="l"/>
              </a:tabLst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499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33425"/>
            <a:ext cx="4884738" cy="36639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5988" y="4643438"/>
            <a:ext cx="5033962" cy="4395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t" anchorCtr="0" compatLnSpc="1">
            <a:prstTxWarp prst="textNoShape">
              <a:avLst/>
            </a:prstTxWarp>
          </a:bodyPr>
          <a:lstStyle/>
          <a:p>
            <a:pPr lvl="0"/>
            <a:endParaRPr lang="nb-NO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285288"/>
            <a:ext cx="29718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65627" algn="l"/>
                <a:tab pos="932905" algn="l"/>
                <a:tab pos="1400183" algn="l"/>
                <a:tab pos="1867461" algn="l"/>
                <a:tab pos="2334738" algn="l"/>
                <a:tab pos="2802017" algn="l"/>
                <a:tab pos="3269294" algn="l"/>
                <a:tab pos="3736573" algn="l"/>
                <a:tab pos="4203850" algn="l"/>
                <a:tab pos="4671129" algn="l"/>
                <a:tab pos="5138406" algn="l"/>
                <a:tab pos="5605684" algn="l"/>
                <a:tab pos="6072962" algn="l"/>
                <a:tab pos="6540240" algn="l"/>
                <a:tab pos="7007518" algn="l"/>
                <a:tab pos="7474796" algn="l"/>
                <a:tab pos="7942074" algn="l"/>
                <a:tab pos="8409352" algn="l"/>
                <a:tab pos="8876629" algn="l"/>
                <a:tab pos="9343908" algn="l"/>
              </a:tabLst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94138" y="9285288"/>
            <a:ext cx="29718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9" tIns="48677" rIns="93609" bIns="48677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65627" algn="l"/>
                <a:tab pos="932905" algn="l"/>
                <a:tab pos="1400183" algn="l"/>
                <a:tab pos="1867461" algn="l"/>
                <a:tab pos="2334738" algn="l"/>
                <a:tab pos="2802017" algn="l"/>
                <a:tab pos="3269294" algn="l"/>
                <a:tab pos="3736573" algn="l"/>
                <a:tab pos="4203850" algn="l"/>
                <a:tab pos="4671129" algn="l"/>
                <a:tab pos="5138406" algn="l"/>
                <a:tab pos="5605684" algn="l"/>
                <a:tab pos="6072962" algn="l"/>
                <a:tab pos="6540240" algn="l"/>
                <a:tab pos="7007518" algn="l"/>
                <a:tab pos="7474796" algn="l"/>
                <a:tab pos="7942074" algn="l"/>
                <a:tab pos="8409352" algn="l"/>
                <a:tab pos="8876629" algn="l"/>
                <a:tab pos="9343908" algn="l"/>
              </a:tabLst>
              <a:defRPr sz="12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fld id="{48842C1E-3913-4BFB-B952-F7577537B6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"/>
              <a:buNone/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5388" algn="l"/>
                <a:tab pos="4203700" algn="l"/>
                <a:tab pos="4670425" algn="l"/>
                <a:tab pos="5137150" algn="l"/>
                <a:tab pos="5605463" algn="l"/>
                <a:tab pos="6072188" algn="l"/>
                <a:tab pos="6538913" algn="l"/>
                <a:tab pos="7007225" algn="l"/>
                <a:tab pos="7473950" algn="l"/>
                <a:tab pos="7940675" algn="l"/>
                <a:tab pos="8408988" algn="l"/>
                <a:tab pos="8875713" algn="l"/>
                <a:tab pos="9342438" algn="l"/>
              </a:tabLst>
            </a:pPr>
            <a:fld id="{C2B306B7-E4C0-4546-AA8A-35A13399E907}" type="slidenum">
              <a:rPr lang="en-GB" smtClean="0">
                <a:latin typeface="Times"/>
              </a:rPr>
              <a:pPr>
                <a:buFont typeface="Times"/>
                <a:buNone/>
                <a:tabLst>
                  <a:tab pos="0" algn="l"/>
                  <a:tab pos="465138" algn="l"/>
                  <a:tab pos="931863" algn="l"/>
                  <a:tab pos="1400175" algn="l"/>
                  <a:tab pos="1866900" algn="l"/>
                  <a:tab pos="2333625" algn="l"/>
                  <a:tab pos="2801938" algn="l"/>
                  <a:tab pos="3268663" algn="l"/>
                  <a:tab pos="3735388" algn="l"/>
                  <a:tab pos="4203700" algn="l"/>
                  <a:tab pos="4670425" algn="l"/>
                  <a:tab pos="5137150" algn="l"/>
                  <a:tab pos="5605463" algn="l"/>
                  <a:tab pos="6072188" algn="l"/>
                  <a:tab pos="6538913" algn="l"/>
                  <a:tab pos="7007225" algn="l"/>
                  <a:tab pos="7473950" algn="l"/>
                  <a:tab pos="7940675" algn="l"/>
                  <a:tab pos="8408988" algn="l"/>
                  <a:tab pos="8875713" algn="l"/>
                  <a:tab pos="9342438" algn="l"/>
                </a:tabLst>
              </a:pPr>
              <a:t>1</a:t>
            </a:fld>
            <a:endParaRPr lang="en-GB">
              <a:latin typeface="Time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bunntekst 3">
            <a:extLst>
              <a:ext uri="{FF2B5EF4-FFF2-40B4-BE49-F238E27FC236}">
                <a16:creationId xmlns:a16="http://schemas.microsoft.com/office/drawing/2014/main" id="{1652634D-87BA-12C1-F4B5-A155A120246F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bunntekst 3">
            <a:extLst>
              <a:ext uri="{FF2B5EF4-FFF2-40B4-BE49-F238E27FC236}">
                <a16:creationId xmlns:a16="http://schemas.microsoft.com/office/drawing/2014/main" id="{325CACAE-6728-5F52-6243-673B175EB4B8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905625" y="539750"/>
            <a:ext cx="1941513" cy="5548313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79500" y="539750"/>
            <a:ext cx="5673725" cy="5548313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bunntekst 3">
            <a:extLst>
              <a:ext uri="{FF2B5EF4-FFF2-40B4-BE49-F238E27FC236}">
                <a16:creationId xmlns:a16="http://schemas.microsoft.com/office/drawing/2014/main" id="{8C98D5D8-05CB-602B-84B1-1209CE18C913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114141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Plassholder for bunntekst 3">
            <a:extLst>
              <a:ext uri="{FF2B5EF4-FFF2-40B4-BE49-F238E27FC236}">
                <a16:creationId xmlns:a16="http://schemas.microsoft.com/office/drawing/2014/main" id="{DE0FEEA2-0AB8-751E-2890-10BA432ADC1A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bunntekst 3">
            <a:extLst>
              <a:ext uri="{FF2B5EF4-FFF2-40B4-BE49-F238E27FC236}">
                <a16:creationId xmlns:a16="http://schemas.microsoft.com/office/drawing/2014/main" id="{9E7B0165-E119-D812-5663-20A4571FBB9B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Plassholder for bunntekst 3">
            <a:extLst>
              <a:ext uri="{FF2B5EF4-FFF2-40B4-BE49-F238E27FC236}">
                <a16:creationId xmlns:a16="http://schemas.microsoft.com/office/drawing/2014/main" id="{9AC8F089-9317-30D1-8F25-6CC04BC12788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79500" y="1978025"/>
            <a:ext cx="3806825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38725" y="1978025"/>
            <a:ext cx="3808413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Plassholder for bunntekst 3">
            <a:extLst>
              <a:ext uri="{FF2B5EF4-FFF2-40B4-BE49-F238E27FC236}">
                <a16:creationId xmlns:a16="http://schemas.microsoft.com/office/drawing/2014/main" id="{E157EE33-9F1F-3B3C-6EDE-77365AB8E597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Plassholder for bunntekst 3">
            <a:extLst>
              <a:ext uri="{FF2B5EF4-FFF2-40B4-BE49-F238E27FC236}">
                <a16:creationId xmlns:a16="http://schemas.microsoft.com/office/drawing/2014/main" id="{B1008410-BAD8-9FAF-39AC-2B82FC29096D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Plassholder for bunntekst 3">
            <a:extLst>
              <a:ext uri="{FF2B5EF4-FFF2-40B4-BE49-F238E27FC236}">
                <a16:creationId xmlns:a16="http://schemas.microsoft.com/office/drawing/2014/main" id="{DCAAF386-29A8-7E61-60C6-982A756C53D3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DBEB991-A562-7958-602A-A6FC4E0BC7A3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Plassholder for bunntekst 3">
            <a:extLst>
              <a:ext uri="{FF2B5EF4-FFF2-40B4-BE49-F238E27FC236}">
                <a16:creationId xmlns:a16="http://schemas.microsoft.com/office/drawing/2014/main" id="{7975DA42-3448-2333-2B10-BB51D2B99E72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Plassholder for bunntekst 3">
            <a:extLst>
              <a:ext uri="{FF2B5EF4-FFF2-40B4-BE49-F238E27FC236}">
                <a16:creationId xmlns:a16="http://schemas.microsoft.com/office/drawing/2014/main" id="{21DF74A0-BF1C-ED1A-66BE-B3B02E9E5DDB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609600" cy="686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539750"/>
            <a:ext cx="7767638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titteltekstformatet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1978025"/>
            <a:ext cx="7767638" cy="411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formatet</a:t>
            </a:r>
            <a:r>
              <a:rPr lang="en-GB" dirty="0"/>
              <a:t> på </a:t>
            </a:r>
            <a:r>
              <a:rPr lang="en-GB" dirty="0" err="1"/>
              <a:t>disposisjonsteksten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disposisjonsnivå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  <a:p>
            <a:pPr lvl="4"/>
            <a:r>
              <a:rPr lang="en-GB" dirty="0" err="1"/>
              <a:t>Sjette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  <a:p>
            <a:pPr lvl="4"/>
            <a:r>
              <a:rPr lang="en-GB" dirty="0" err="1"/>
              <a:t>Sjuende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  <a:p>
            <a:pPr lvl="4"/>
            <a:r>
              <a:rPr lang="en-GB" dirty="0" err="1"/>
              <a:t>Åttende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  <a:p>
            <a:pPr lvl="4"/>
            <a:r>
              <a:rPr lang="en-GB" dirty="0" err="1"/>
              <a:t>Niende</a:t>
            </a:r>
            <a:r>
              <a:rPr lang="en-GB" dirty="0"/>
              <a:t> </a:t>
            </a:r>
            <a:r>
              <a:rPr lang="en-GB" dirty="0" err="1"/>
              <a:t>disposisjonsnivå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934200" y="6243638"/>
            <a:ext cx="1900238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440">
            <a:solidFill>
              <a:srgbClr val="0D2B88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/>
            </a:pPr>
            <a:r>
              <a:rPr lang="en-GB" sz="3600">
                <a:solidFill>
                  <a:srgbClr val="000000"/>
                </a:solidFill>
                <a:latin typeface="Times" pitchFamily="16" charset="0"/>
              </a:rPr>
              <a:t>		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" y="6315075"/>
            <a:ext cx="42068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0" hangingPunct="0">
              <a:buClr>
                <a:srgbClr val="FFFFFF"/>
              </a:buClr>
              <a:buSzPct val="100000"/>
              <a:buFont typeface="Times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FB93C2C-9257-425C-B6CE-D7051CD3EC44}" type="slidenum">
              <a:rPr lang="en-GB" sz="1400">
                <a:solidFill>
                  <a:srgbClr val="FFFFFF"/>
                </a:solidFill>
                <a:latin typeface="Times" pitchFamily="16" charset="0"/>
              </a:rPr>
              <a:pPr algn="ctr" eaLnBrk="0" hangingPunct="0">
                <a:buClr>
                  <a:srgbClr val="FFFFFF"/>
                </a:buClr>
                <a:buSzPct val="100000"/>
                <a:buFont typeface="Times" pitchFamily="16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‹#›</a:t>
            </a:fld>
            <a:endParaRPr lang="en-GB" sz="1400">
              <a:solidFill>
                <a:srgbClr val="FFFFFF"/>
              </a:solidFill>
              <a:latin typeface="Times" pitchFamily="16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-6350"/>
            <a:ext cx="609600" cy="686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71438" y="3743325"/>
            <a:ext cx="447675" cy="1795463"/>
          </a:xfrm>
          <a:prstGeom prst="roundRect">
            <a:avLst>
              <a:gd name="adj" fmla="val 352"/>
            </a:avLst>
          </a:prstGeom>
          <a:solidFill>
            <a:srgbClr val="280099"/>
          </a:solidFill>
          <a:ln w="9360">
            <a:solidFill>
              <a:srgbClr val="28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 rot="16200000">
            <a:off x="-1273969" y="4945857"/>
            <a:ext cx="3135313" cy="37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>
                <a:solidFill>
                  <a:srgbClr val="FFFFFF"/>
                </a:solidFill>
                <a:latin typeface="Times" pitchFamily="16" charset="0"/>
              </a:rPr>
              <a:t>SKOLELABORATORIET</a:t>
            </a:r>
          </a:p>
        </p:txBody>
      </p:sp>
      <p:sp>
        <p:nvSpPr>
          <p:cNvPr id="12" name="Plassholder for bunntekst 3"/>
          <p:cNvSpPr>
            <a:spLocks noGrp="1"/>
          </p:cNvSpPr>
          <p:nvPr>
            <p:ph type="ftr" idx="3"/>
          </p:nvPr>
        </p:nvSpPr>
        <p:spPr>
          <a:xfrm>
            <a:off x="609600" y="6570801"/>
            <a:ext cx="2789584" cy="3014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3" r:id="rId1"/>
    <p:sldLayoutId id="2147484844" r:id="rId2"/>
    <p:sldLayoutId id="2147484845" r:id="rId3"/>
    <p:sldLayoutId id="2147484846" r:id="rId4"/>
    <p:sldLayoutId id="2147484847" r:id="rId5"/>
    <p:sldLayoutId id="2147484848" r:id="rId6"/>
    <p:sldLayoutId id="2147484849" r:id="rId7"/>
    <p:sldLayoutId id="2147484850" r:id="rId8"/>
    <p:sldLayoutId id="2147484851" r:id="rId9"/>
    <p:sldLayoutId id="2147484852" r:id="rId10"/>
    <p:sldLayoutId id="2147484853" r:id="rId11"/>
    <p:sldLayoutId id="2147484854" r:id="rId12"/>
  </p:sldLayoutIdLst>
  <p:transition spd="med">
    <p:fade/>
  </p:transition>
  <p:hf sldNum="0" hdr="0" dt="0"/>
  <p:txStyles>
    <p:titleStyle>
      <a:lvl1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Times" pitchFamily="16" charset="0"/>
        </a:defRPr>
      </a:lvl2pPr>
      <a:lvl3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Times" pitchFamily="16" charset="0"/>
        </a:defRPr>
      </a:lvl3pPr>
      <a:lvl4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Times" pitchFamily="16" charset="0"/>
        </a:defRPr>
      </a:lvl4pPr>
      <a:lvl5pPr algn="l" defTabSz="449263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/>
        <a:defRPr sz="3600">
          <a:solidFill>
            <a:srgbClr val="000000"/>
          </a:solidFill>
          <a:latin typeface="Times" pitchFamily="16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6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6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6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6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38138" indent="-338138" algn="l" defTabSz="449263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1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/>
        <a:buChar char="•"/>
        <a:defRPr sz="1600">
          <a:solidFill>
            <a:srgbClr val="000000"/>
          </a:solidFill>
          <a:latin typeface="+mn-lt"/>
        </a:defRPr>
      </a:lvl3pPr>
      <a:lvl4pPr marL="15573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/>
        <a:buChar char="–"/>
        <a:defRPr sz="1600">
          <a:solidFill>
            <a:srgbClr val="000000"/>
          </a:solidFill>
          <a:latin typeface="+mn-lt"/>
        </a:defRPr>
      </a:lvl4pPr>
      <a:lvl5pPr marL="19764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/>
        <a:buChar char="•"/>
        <a:defRPr sz="1600">
          <a:solidFill>
            <a:srgbClr val="000000"/>
          </a:solidFill>
          <a:latin typeface="+mn-lt"/>
        </a:defRPr>
      </a:lvl5pPr>
      <a:lvl6pPr marL="24336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 pitchFamily="16" charset="0"/>
        <a:buChar char="•"/>
        <a:defRPr sz="1600">
          <a:solidFill>
            <a:srgbClr val="000000"/>
          </a:solidFill>
          <a:latin typeface="+mn-lt"/>
        </a:defRPr>
      </a:lvl6pPr>
      <a:lvl7pPr marL="28908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 pitchFamily="16" charset="0"/>
        <a:buChar char="•"/>
        <a:defRPr sz="1600">
          <a:solidFill>
            <a:srgbClr val="000000"/>
          </a:solidFill>
          <a:latin typeface="+mn-lt"/>
        </a:defRPr>
      </a:lvl7pPr>
      <a:lvl8pPr marL="33480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 pitchFamily="16" charset="0"/>
        <a:buChar char="•"/>
        <a:defRPr sz="1600">
          <a:solidFill>
            <a:srgbClr val="000000"/>
          </a:solidFill>
          <a:latin typeface="+mn-lt"/>
        </a:defRPr>
      </a:lvl8pPr>
      <a:lvl9pPr marL="3805238" indent="-228600" algn="l" defTabSz="449263" rtl="0" eaLnBrk="0" fontAlgn="base" hangingPunct="0">
        <a:lnSpc>
          <a:spcPct val="81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" pitchFamily="16" charset="0"/>
        <a:buChar char="•"/>
        <a:defRPr sz="1600">
          <a:solidFill>
            <a:srgbClr val="000000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senorge.no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Kursoversikt</a:t>
            </a:r>
            <a:br>
              <a:rPr lang="nb-NO" dirty="0"/>
            </a:br>
            <a:r>
              <a:rPr lang="nb-NO" sz="2400" dirty="0"/>
              <a:t>Sandvika 15-17.04.24</a:t>
            </a:r>
            <a:endParaRPr lang="nb-NO" sz="20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Font typeface="Times"/>
              <a:buNone/>
            </a:pPr>
            <a:r>
              <a:rPr lang="nb-NO"/>
              <a:t>Av</a:t>
            </a:r>
          </a:p>
          <a:p>
            <a:pPr marL="0" indent="0" algn="ctr">
              <a:buFont typeface="Times"/>
              <a:buNone/>
            </a:pPr>
            <a:r>
              <a:rPr lang="nb-NO"/>
              <a:t>Nils Kr. Rossing</a:t>
            </a:r>
          </a:p>
          <a:p>
            <a:pPr marL="0" indent="0" algn="ctr">
              <a:buFont typeface="Times"/>
              <a:buNone/>
            </a:pPr>
            <a:r>
              <a:rPr lang="nb-NO"/>
              <a:t>Skolelaboratoriet ved NTNU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BE9E8-4ED4-7D5D-91EF-F3077ADA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Montering av keramiske kondensatorer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49008-785F-0772-BA73-FE63D36F4F30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2F7C6-219D-66A4-CD0B-5822D1ADE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89" y="1458685"/>
            <a:ext cx="7556269" cy="502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6266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8E84-7D12-D46A-EC48-F4D7AD79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252266"/>
            <a:ext cx="7767638" cy="1141413"/>
          </a:xfrm>
        </p:spPr>
        <p:txBody>
          <a:bodyPr/>
          <a:lstStyle/>
          <a:p>
            <a:r>
              <a:rPr lang="nb-NO" dirty="0"/>
              <a:t>Montering av elektrolytt kondensatorer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9DADD-A665-0D35-B2F7-DE7933978FBA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A0C28-9608-6CA0-C39A-B7D969324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6" y="1511212"/>
            <a:ext cx="7843712" cy="452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6480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6EC1D-6038-205F-3E71-87AC4B87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025" y="280878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Montering av power-bryter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D5A1F-1CCA-4517-E2F9-A7D4625E8C3B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ABB30-6EAA-4890-9B92-E79F64C39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422291"/>
            <a:ext cx="7866949" cy="50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2988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C0E98-C45D-A80B-586D-DF5A87FB2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57176"/>
            <a:ext cx="7767638" cy="1120684"/>
          </a:xfrm>
        </p:spPr>
        <p:txBody>
          <a:bodyPr/>
          <a:lstStyle/>
          <a:p>
            <a:pPr algn="ctr"/>
            <a:r>
              <a:rPr lang="nb-NO" dirty="0"/>
              <a:t>Montering av temperatursensor (NTC)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D2530-6FF4-49F8-E5F1-AA4A496328C0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9B9C2-EE83-5091-AF13-A010F4096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87" y="1463584"/>
            <a:ext cx="7694805" cy="50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5265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4CEF-6D88-1C11-4232-670226E5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16827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Montering av diode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8B279-3EDC-DBFA-B170-056B52CD9FA2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F5FCA-DDD1-CD46-3BF8-D2B9BBF88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1464192"/>
            <a:ext cx="8035425" cy="474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9256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1725D-649D-E94C-1684-A3B0DAE1A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39750"/>
            <a:ext cx="7885113" cy="1141413"/>
          </a:xfrm>
        </p:spPr>
        <p:txBody>
          <a:bodyPr/>
          <a:lstStyle/>
          <a:p>
            <a:pPr algn="ctr"/>
            <a:r>
              <a:rPr lang="nb-NO" dirty="0"/>
              <a:t>Montering av stiftlist og/eller hylselist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8CEC8-91E9-41D2-D0F1-E693BE565B16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33EE23-8F7A-E419-0B77-FB60966DA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60" y="1681163"/>
            <a:ext cx="7980878" cy="468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7860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C4B9-AFD8-E52A-CB6B-ADA1DC9E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Montering av batterikontakt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D2E54-E09A-E549-FD28-C40A8C4DDA18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5BE9F-CCB4-F5B4-04F8-31EE61F37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41" y="1635032"/>
            <a:ext cx="8212587" cy="48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164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656A-2A6B-C6D3-EDEB-C68E73266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Montering av spenningsregulatorene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48F09-D59B-42FD-F40B-AF85E9974C5B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7D914-7E78-477A-93EE-463BE3126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28" y="1681163"/>
            <a:ext cx="7791550" cy="468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7362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5192-1760-D0E9-675F-115F1AB9B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Montering av kantkontakt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0E9A3-8A6B-1BC4-96B8-9B7236DC6E1E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7EAED-FB5A-CEBF-4D27-DCEFBA3F0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07" y="1815863"/>
            <a:ext cx="8091831" cy="450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5489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532B-2AE4-2489-EDAB-91602FDF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Montering av </a:t>
            </a:r>
            <a:r>
              <a:rPr lang="nb-NO" dirty="0" err="1"/>
              <a:t>av</a:t>
            </a:r>
            <a:r>
              <a:rPr lang="nb-NO" dirty="0"/>
              <a:t> </a:t>
            </a:r>
            <a:r>
              <a:rPr lang="nb-NO" dirty="0" err="1"/>
              <a:t>koblingbrett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BCCEB-DA70-9FBA-9FCE-53C419718CE0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1AA36-82AD-9289-5830-D49F4CF0E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94" y="2085882"/>
            <a:ext cx="8142627" cy="42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333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0296E-C778-F69F-1FC5-2108F8CD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Kort oversikt over kurset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515B-CC63-843D-3422-BAC3D0ACC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1681163"/>
            <a:ext cx="7767638" cy="41100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sz="2800" dirty="0"/>
              <a:t>Introduksjon</a:t>
            </a:r>
          </a:p>
          <a:p>
            <a:pPr>
              <a:lnSpc>
                <a:spcPct val="100000"/>
              </a:lnSpc>
            </a:pPr>
            <a:r>
              <a:rPr lang="nb-NO" sz="2800" dirty="0"/>
              <a:t>Bygging av </a:t>
            </a:r>
            <a:r>
              <a:rPr lang="nb-NO" sz="2800" dirty="0" err="1"/>
              <a:t>CanSat</a:t>
            </a:r>
            <a:br>
              <a:rPr lang="nb-NO" sz="2800" dirty="0"/>
            </a:br>
            <a:r>
              <a:rPr lang="nb-NO" dirty="0"/>
              <a:t>Montering og lodding av komponentene</a:t>
            </a:r>
            <a:endParaRPr lang="nb-NO" sz="2800" dirty="0"/>
          </a:p>
          <a:p>
            <a:pPr>
              <a:lnSpc>
                <a:spcPct val="100000"/>
              </a:lnSpc>
            </a:pPr>
            <a:r>
              <a:rPr lang="nb-NO" sz="2800" dirty="0"/>
              <a:t>Grunnkurs programmering </a:t>
            </a:r>
            <a:r>
              <a:rPr lang="nb-NO" sz="2800" dirty="0" err="1"/>
              <a:t>Micro:bit</a:t>
            </a:r>
            <a:r>
              <a:rPr lang="nb-NO" sz="2800" dirty="0"/>
              <a:t> – </a:t>
            </a:r>
            <a:br>
              <a:rPr lang="nb-NO" sz="2800" dirty="0"/>
            </a:br>
            <a:r>
              <a:rPr lang="nb-NO" dirty="0"/>
              <a:t>Lag en barometrisk høydemåler</a:t>
            </a:r>
            <a:endParaRPr lang="nb-NO" sz="2800" dirty="0"/>
          </a:p>
          <a:p>
            <a:pPr>
              <a:lnSpc>
                <a:spcPct val="100000"/>
              </a:lnSpc>
            </a:pPr>
            <a:r>
              <a:rPr lang="nb-NO" sz="2800" dirty="0" err="1"/>
              <a:t>CanSat</a:t>
            </a:r>
            <a:r>
              <a:rPr lang="nb-NO" sz="2800" dirty="0"/>
              <a:t>-kurs, programmering av </a:t>
            </a:r>
            <a:r>
              <a:rPr lang="nb-NO" sz="2800" dirty="0" err="1"/>
              <a:t>CanSat</a:t>
            </a:r>
            <a:r>
              <a:rPr lang="nb-NO" sz="2800" dirty="0"/>
              <a:t> – </a:t>
            </a:r>
            <a:br>
              <a:rPr lang="nb-NO" sz="2800" dirty="0"/>
            </a:br>
            <a:r>
              <a:rPr lang="nb-NO" dirty="0"/>
              <a:t>Oppsett og testing av radioen</a:t>
            </a:r>
            <a:endParaRPr lang="nb-NO" sz="2800" dirty="0"/>
          </a:p>
          <a:p>
            <a:pPr>
              <a:lnSpc>
                <a:spcPct val="100000"/>
              </a:lnSpc>
            </a:pPr>
            <a:r>
              <a:rPr lang="nb-NO" sz="2800" dirty="0"/>
              <a:t>Ferdigstilling</a:t>
            </a:r>
            <a:br>
              <a:rPr lang="nb-NO" sz="2800" dirty="0"/>
            </a:br>
            <a:r>
              <a:rPr lang="nb-NO" dirty="0"/>
              <a:t>Montering i boks, lag antenne og fallskjerm</a:t>
            </a:r>
            <a:endParaRPr lang="nb-NO" sz="2800" dirty="0"/>
          </a:p>
          <a:p>
            <a:pPr>
              <a:lnSpc>
                <a:spcPct val="100000"/>
              </a:lnSpc>
            </a:pPr>
            <a:r>
              <a:rPr lang="nb-NO" sz="2800" dirty="0"/>
              <a:t>Uttesting og slipp fra drone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0AFD2-8FCC-6551-8D02-C4DFA09CED36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09227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BBB9E-66E5-A6E0-5703-DA3EE3C46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Montering av batteriklemme og batteri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15C09-139B-563C-4A29-3AAADD5124FA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F6EB92-A11E-2C28-E8D2-3F37227B3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4147"/>
            <a:ext cx="8126933" cy="40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823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2FA43-CCE5-F105-1F78-1FB55A67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Montering av stiftlister på </a:t>
            </a:r>
            <a:br>
              <a:rPr lang="nb-NO" dirty="0"/>
            </a:br>
            <a:r>
              <a:rPr lang="nb-NO" dirty="0"/>
              <a:t>radio, trykksensor og </a:t>
            </a:r>
            <a:r>
              <a:rPr lang="nb-NO" dirty="0" err="1"/>
              <a:t>OpenLog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8487E2-EBC2-C3D7-8BAC-3FF481863EEF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7684F-D86D-BD5B-C013-742B96C3A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1" y="1844587"/>
            <a:ext cx="8209742" cy="44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7395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45B7-DF74-3265-86FF-5D8B7F0C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Montering av </a:t>
            </a:r>
            <a:br>
              <a:rPr lang="nb-NO" dirty="0"/>
            </a:br>
            <a:r>
              <a:rPr lang="nb-NO" dirty="0"/>
              <a:t>radio, trykksensor og </a:t>
            </a:r>
            <a:r>
              <a:rPr lang="nb-NO" dirty="0" err="1"/>
              <a:t>OpenLog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D6BF7-173D-3F86-6B6D-A3F25B8BD0D2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E3EA84-D09A-4228-2879-F03CA4764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35" y="1901736"/>
            <a:ext cx="8105503" cy="42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1447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2F7F-B309-8166-8ABC-922535B9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Montering av </a:t>
            </a:r>
            <a:r>
              <a:rPr lang="nb-NO" dirty="0" err="1"/>
              <a:t>strapper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28AF7-1CE3-E4BE-77CB-E7E786BB6D9B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6B156-0846-A6AD-DCFA-D450C1CDD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96" y="1911321"/>
            <a:ext cx="8027842" cy="136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5184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Selvstendig arbeid under veiledning</a:t>
            </a:r>
          </a:p>
        </p:txBody>
      </p:sp>
    </p:spTree>
    <p:extLst>
      <p:ext uri="{BB962C8B-B14F-4D97-AF65-F5344CB8AC3E}">
        <p14:creationId xmlns:p14="http://schemas.microsoft.com/office/powerpoint/2010/main" val="2934601948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 err="1"/>
              <a:t>MakeCode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110300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A9D4F-EDA0-ED7E-3B71-6FAB852B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12" y="349250"/>
            <a:ext cx="7767638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Grunnleggende kunnskap om </a:t>
            </a:r>
            <a:br>
              <a:rPr lang="nb-NO" dirty="0"/>
            </a:br>
            <a:r>
              <a:rPr lang="nb-NO" dirty="0" err="1"/>
              <a:t>Micro:bit</a:t>
            </a:r>
            <a:r>
              <a:rPr lang="nb-NO" dirty="0"/>
              <a:t> og </a:t>
            </a:r>
            <a:r>
              <a:rPr lang="nb-NO" dirty="0" err="1"/>
              <a:t>MakeCode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987B4-FD7C-FD04-56CF-4A637AC408E8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12904F-8D41-B911-04F6-40FF54698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52" y="1961607"/>
            <a:ext cx="8024157" cy="32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213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30E7-59B5-F55D-575D-099776ECD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784225"/>
          </a:xfrm>
        </p:spPr>
        <p:txBody>
          <a:bodyPr/>
          <a:lstStyle/>
          <a:p>
            <a:pPr algn="ctr"/>
            <a:r>
              <a:rPr lang="nb-NO" dirty="0" err="1"/>
              <a:t>Pinning</a:t>
            </a:r>
            <a:r>
              <a:rPr lang="nb-NO" dirty="0"/>
              <a:t> (Versjon 2 og 1)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711C0-F9A8-73E1-7A24-D13BA2C28CDA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6499C0-E608-953E-E585-083DDD26A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476375"/>
            <a:ext cx="5958002" cy="4737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DB0070-BD0D-AC9B-AF88-79CAE1CD780F}"/>
              </a:ext>
            </a:extLst>
          </p:cNvPr>
          <p:cNvSpPr txBox="1"/>
          <p:nvPr/>
        </p:nvSpPr>
        <p:spPr>
          <a:xfrm>
            <a:off x="3079636" y="631825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2144944095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3FE5A-935D-792B-CD46-DE5440510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25" y="325933"/>
            <a:ext cx="7767638" cy="736600"/>
          </a:xfrm>
        </p:spPr>
        <p:txBody>
          <a:bodyPr/>
          <a:lstStyle/>
          <a:p>
            <a:pPr algn="ctr"/>
            <a:r>
              <a:rPr lang="nb-NO" dirty="0" err="1"/>
              <a:t>MakeCode</a:t>
            </a:r>
            <a:br>
              <a:rPr lang="nb-NO" dirty="0"/>
            </a:br>
            <a:r>
              <a:rPr lang="nb-NO" sz="1800" b="0" i="0" u="none" strike="noStrike" baseline="0" dirty="0">
                <a:solidFill>
                  <a:srgbClr val="0000FF"/>
                </a:solidFill>
                <a:latin typeface="TimesNewRomanPSMT"/>
              </a:rPr>
              <a:t>https://microbit.org/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F7CEA-BB5F-2D49-0001-5043E99DEE09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BF4009-B684-DD31-9C90-997513C0F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528" y="1062533"/>
            <a:ext cx="6686894" cy="2616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D83554-4C0E-A10A-FD24-35B2EDB81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184" y="3810000"/>
            <a:ext cx="4040688" cy="27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07910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20D9-3DFB-FD65-D90D-97E44955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45583"/>
            <a:ext cx="7767638" cy="536575"/>
          </a:xfrm>
        </p:spPr>
        <p:txBody>
          <a:bodyPr/>
          <a:lstStyle/>
          <a:p>
            <a:pPr algn="ctr"/>
            <a:r>
              <a:rPr lang="nb-NO" dirty="0"/>
              <a:t>Opprett et nytt prosjekt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6FF20-6F52-2A95-3B1C-214FE824D56E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E5EE5-7156-30F1-6AFD-44B79F450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997020"/>
            <a:ext cx="6838950" cy="2711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75109-01D2-8621-207A-883A45E33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297" y="3938425"/>
            <a:ext cx="4578044" cy="26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44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EA562-88B8-E8E0-2850-C4CB520D5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539750"/>
            <a:ext cx="3617191" cy="798599"/>
          </a:xfrm>
        </p:spPr>
        <p:txBody>
          <a:bodyPr/>
          <a:lstStyle/>
          <a:p>
            <a:pPr algn="ctr"/>
            <a:r>
              <a:rPr lang="nb-NO" dirty="0"/>
              <a:t>Arbeidsform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2AF5D-846B-7896-0CD5-2426DB7AF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1463040"/>
            <a:ext cx="3791758" cy="46250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Alle arbeider i eget tempo etter arbeidsboken, under veiledning</a:t>
            </a:r>
          </a:p>
          <a:p>
            <a:pPr>
              <a:lnSpc>
                <a:spcPct val="100000"/>
              </a:lnSpc>
            </a:pPr>
            <a:r>
              <a:rPr lang="nb-NO" dirty="0"/>
              <a:t>Jobb gjerne to og to, og hjelp hverandre</a:t>
            </a:r>
          </a:p>
          <a:p>
            <a:pPr>
              <a:lnSpc>
                <a:spcPct val="100000"/>
              </a:lnSpc>
            </a:pPr>
            <a:r>
              <a:rPr lang="nb-NO" dirty="0"/>
              <a:t>Montering og bygging</a:t>
            </a:r>
            <a:br>
              <a:rPr lang="nb-NO" dirty="0"/>
            </a:br>
            <a:r>
              <a:rPr lang="nb-NO" dirty="0"/>
              <a:t>side 16 – 25 </a:t>
            </a:r>
          </a:p>
          <a:p>
            <a:pPr>
              <a:lnSpc>
                <a:spcPct val="100000"/>
              </a:lnSpc>
            </a:pPr>
            <a:r>
              <a:rPr lang="nb-NO" dirty="0"/>
              <a:t>Grunnkurs – Oppdrag 1 – 8</a:t>
            </a:r>
            <a:br>
              <a:rPr lang="nb-NO" dirty="0"/>
            </a:br>
            <a:r>
              <a:rPr lang="nb-NO" dirty="0"/>
              <a:t>side 35 – 58 </a:t>
            </a:r>
          </a:p>
          <a:p>
            <a:pPr>
              <a:lnSpc>
                <a:spcPct val="100000"/>
              </a:lnSpc>
            </a:pPr>
            <a:r>
              <a:rPr lang="nb-NO" dirty="0" err="1"/>
              <a:t>CanSat</a:t>
            </a:r>
            <a:r>
              <a:rPr lang="nb-NO" dirty="0"/>
              <a:t> – Oppdrag 9 – 13 </a:t>
            </a:r>
            <a:br>
              <a:rPr lang="nb-NO" dirty="0"/>
            </a:br>
            <a:r>
              <a:rPr lang="nb-NO" dirty="0"/>
              <a:t>side 59 – 72 </a:t>
            </a:r>
          </a:p>
          <a:p>
            <a:pPr>
              <a:lnSpc>
                <a:spcPct val="100000"/>
              </a:lnSpc>
            </a:pP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54A49-53E1-931E-58E5-C963961AE6FD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86CE8-B8C7-241F-F849-27C27DC33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531" y="671235"/>
            <a:ext cx="3816546" cy="54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2129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1F0C-39C8-098F-02CE-D1CF18DE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MakeCode</a:t>
            </a:r>
            <a:r>
              <a:rPr lang="nb-NO" dirty="0"/>
              <a:t> sin arbeidsflate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8610F-2CE1-A275-389B-B765FF954006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07181E-1F96-5C95-8A40-5B6E366B4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08" y="1473096"/>
            <a:ext cx="8268084" cy="47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16564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Grunnkursets oppdrag</a:t>
            </a:r>
          </a:p>
        </p:txBody>
      </p:sp>
    </p:spTree>
    <p:extLst>
      <p:ext uri="{BB962C8B-B14F-4D97-AF65-F5344CB8AC3E}">
        <p14:creationId xmlns:p14="http://schemas.microsoft.com/office/powerpoint/2010/main" val="3836465061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0A22D-6792-EC30-39A8-676EAFDD5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35280"/>
            <a:ext cx="7767638" cy="134588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Oversikt over oppdrag </a:t>
            </a:r>
            <a:br>
              <a:rPr lang="nb-NO" dirty="0"/>
            </a:br>
            <a:r>
              <a:rPr lang="nb-NO" sz="2800" dirty="0"/>
              <a:t>1. Koble opp og programmer et blinklys</a:t>
            </a:r>
            <a:br>
              <a:rPr lang="nb-NO" dirty="0"/>
            </a:br>
            <a:r>
              <a:rPr lang="nb-NO" sz="2800" dirty="0"/>
              <a:t>Grunnkurset (side 36)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FC146-EA20-8B56-133A-949FD0812731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6A3E3E-C8BA-3C4B-6DCD-A02F103D4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31" y="1955006"/>
            <a:ext cx="7851821" cy="1141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D8A0F9-28F6-62A9-3B1E-EC40949DE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90" y="3429000"/>
            <a:ext cx="3924502" cy="2330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CA55A1-6A57-3C13-CBF1-8665E383D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202" y="3561032"/>
            <a:ext cx="3824539" cy="219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1795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D6D9D-8A0F-CE49-B633-645EB667F075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0F213-4A4C-58C0-2E8D-B4BF94E76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5" y="1906046"/>
            <a:ext cx="7747947" cy="12644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8813C1-9062-E748-B293-E7BF3CB2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54000"/>
            <a:ext cx="7767638" cy="142716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Oversikt over oppdrag </a:t>
            </a:r>
            <a:br>
              <a:rPr lang="nb-NO" dirty="0"/>
            </a:br>
            <a:r>
              <a:rPr lang="nb-NO" sz="2800" dirty="0"/>
              <a:t>2. Lag en teller og 3. Bruk OLED-display</a:t>
            </a:r>
            <a:br>
              <a:rPr lang="nb-NO" dirty="0"/>
            </a:br>
            <a:r>
              <a:rPr lang="nb-NO" sz="2800" dirty="0"/>
              <a:t>Grunnkurset (side 37-38)</a:t>
            </a:r>
            <a:endParaRPr lang="nb-N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7DEC36-EA0B-1527-38FC-0CBCF7A0D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2" y="3343554"/>
            <a:ext cx="5942386" cy="876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4F2D2E-7743-0A65-5A5B-03D3AB537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444383" y="4377476"/>
            <a:ext cx="4255233" cy="18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97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EDCF9-7870-C054-E478-68851D3E5490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7F9F28-4218-751C-DEE6-651F1D88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04800"/>
            <a:ext cx="7767638" cy="1524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Oversikt over oppdrag </a:t>
            </a:r>
            <a:br>
              <a:rPr lang="nb-NO" sz="3200" dirty="0"/>
            </a:br>
            <a:r>
              <a:rPr lang="nb-NO" sz="2800" dirty="0"/>
              <a:t>4. – Lag et voltmeter</a:t>
            </a:r>
            <a:br>
              <a:rPr lang="nb-NO" sz="2800" dirty="0"/>
            </a:br>
            <a:r>
              <a:rPr lang="nb-NO" sz="2400" dirty="0"/>
              <a:t>Grunnkurset (side 41)</a:t>
            </a:r>
            <a:endParaRPr lang="nb-N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B60A69-40E6-31B7-EFF5-C2407491E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95" y="1991360"/>
            <a:ext cx="7824200" cy="1141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1EE297-363E-4B04-0EF5-203CFE2A0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97" y="3429000"/>
            <a:ext cx="3988005" cy="26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5884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DA9972-DCFF-EEC4-A4F8-E038BA18EA82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CAE92E-5E13-751F-BBE1-A40F443D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04800"/>
            <a:ext cx="7767638" cy="1524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Oversikt over oppdrag </a:t>
            </a:r>
            <a:br>
              <a:rPr lang="nb-NO" sz="3200" dirty="0"/>
            </a:br>
            <a:r>
              <a:rPr lang="nb-NO" sz="2800" dirty="0"/>
              <a:t>5. – Lag et termometer</a:t>
            </a:r>
            <a:br>
              <a:rPr lang="nb-NO" sz="2800" dirty="0"/>
            </a:br>
            <a:r>
              <a:rPr lang="nb-NO" sz="2400" dirty="0"/>
              <a:t>Grunnkurset (side 44)</a:t>
            </a:r>
            <a:endParaRPr lang="nb-N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E74B4D-72A9-3F87-A4CF-8E54B7A86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048" y="3187633"/>
            <a:ext cx="5081027" cy="3365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B77A80-D033-6FCB-8684-0741FBF44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1818552"/>
            <a:ext cx="7196650" cy="10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72407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E0CF0-6E84-D975-204C-F37B6A193FAD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FCBC4A-1B8F-F0C0-5820-04F447AF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04800"/>
            <a:ext cx="7767638" cy="1524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Oversikt over oppdrag </a:t>
            </a:r>
            <a:br>
              <a:rPr lang="nb-NO" sz="3200" dirty="0"/>
            </a:br>
            <a:r>
              <a:rPr lang="nb-NO" sz="2800" dirty="0"/>
              <a:t>6. – Lag et barometer</a:t>
            </a:r>
            <a:br>
              <a:rPr lang="nb-NO" sz="2800" dirty="0"/>
            </a:br>
            <a:r>
              <a:rPr lang="nb-NO" sz="2400" dirty="0"/>
              <a:t>Grunnkurset (side 47)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A4C08F-9516-B5F0-13E9-46DA3E8A8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014" y="3711519"/>
            <a:ext cx="3930852" cy="2178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B12E94-AFE8-03BC-415A-BDC66FECA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44" y="1928038"/>
            <a:ext cx="7822694" cy="1338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2C319D-E6EE-BC91-F309-2EBB90DA0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493" y="3711519"/>
            <a:ext cx="2594359" cy="191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6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24E2C-F49E-AC64-A2CE-C65AB0EBD689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F6E1C1-4E85-6961-19C8-D163B8BD6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04800"/>
            <a:ext cx="7767638" cy="1524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Oversikt over oppdrag </a:t>
            </a:r>
            <a:br>
              <a:rPr lang="nb-NO" sz="3200" dirty="0"/>
            </a:br>
            <a:r>
              <a:rPr lang="nb-NO" sz="2800" dirty="0"/>
              <a:t>7. – Lag en barometrisk høydemåler</a:t>
            </a:r>
            <a:br>
              <a:rPr lang="nb-NO" sz="2800" dirty="0"/>
            </a:br>
            <a:r>
              <a:rPr lang="nb-NO" sz="2400" dirty="0"/>
              <a:t>Grunnkurset (side 49)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586A04-98E2-E091-DB52-AA974C32F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78" y="1690786"/>
            <a:ext cx="7817811" cy="1140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71603-C2A7-4CD3-D38C-606BADDF3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127" y="2904786"/>
            <a:ext cx="4408712" cy="340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62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3BD55-0587-4558-49E1-A26BB7029649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F5247-F983-8719-1176-686473F5B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4" y="1970712"/>
            <a:ext cx="7885708" cy="11119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93A12F2-B411-EC22-1D86-38C6C88E8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04800"/>
            <a:ext cx="7767638" cy="1524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Oversikt over oppdrag </a:t>
            </a:r>
            <a:br>
              <a:rPr lang="nb-NO" sz="3200" dirty="0"/>
            </a:br>
            <a:r>
              <a:rPr lang="nb-NO" sz="2800" dirty="0"/>
              <a:t>8. – Nullpunktjustering av høydemåler</a:t>
            </a:r>
            <a:br>
              <a:rPr lang="nb-NO" sz="2800" dirty="0"/>
            </a:br>
            <a:r>
              <a:rPr lang="nb-NO" sz="2400" dirty="0"/>
              <a:t>Grunnkurset (side 53) </a:t>
            </a:r>
            <a:r>
              <a:rPr lang="nb-NO" sz="2400" b="0" i="0" u="none" strike="noStrike" baseline="0" dirty="0">
                <a:solidFill>
                  <a:srgbClr val="0000FF"/>
                </a:solidFill>
                <a:latin typeface="TimesNewRomanPSMT"/>
              </a:rPr>
              <a:t>https://www.senorge.no/</a:t>
            </a:r>
            <a:endParaRPr lang="nb-N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345EE-E11A-022C-D82A-C3A62F980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336" y="3176998"/>
            <a:ext cx="6304264" cy="32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384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Selvstendig arbeid under veiledning</a:t>
            </a:r>
          </a:p>
        </p:txBody>
      </p:sp>
    </p:spTree>
    <p:extLst>
      <p:ext uri="{BB962C8B-B14F-4D97-AF65-F5344CB8AC3E}">
        <p14:creationId xmlns:p14="http://schemas.microsoft.com/office/powerpoint/2010/main" val="160887262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Montering og lodding</a:t>
            </a:r>
          </a:p>
        </p:txBody>
      </p:sp>
    </p:spTree>
    <p:extLst>
      <p:ext uri="{BB962C8B-B14F-4D97-AF65-F5344CB8AC3E}">
        <p14:creationId xmlns:p14="http://schemas.microsoft.com/office/powerpoint/2010/main" val="288388235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Faglig påfyll – Grunnkurs </a:t>
            </a:r>
          </a:p>
        </p:txBody>
      </p:sp>
    </p:spTree>
    <p:extLst>
      <p:ext uri="{BB962C8B-B14F-4D97-AF65-F5344CB8AC3E}">
        <p14:creationId xmlns:p14="http://schemas.microsoft.com/office/powerpoint/2010/main" val="1026045277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4DE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I</a:t>
            </a:r>
            <a:r>
              <a:rPr lang="nb-NO" baseline="30000" dirty="0"/>
              <a:t>2</a:t>
            </a:r>
            <a:r>
              <a:rPr lang="nb-NO" dirty="0"/>
              <a:t>C-bussen</a:t>
            </a:r>
          </a:p>
        </p:txBody>
      </p:sp>
    </p:spTree>
    <p:extLst>
      <p:ext uri="{BB962C8B-B14F-4D97-AF65-F5344CB8AC3E}">
        <p14:creationId xmlns:p14="http://schemas.microsoft.com/office/powerpoint/2010/main" val="2544440219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Trykksensor og display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73828" y="4971600"/>
            <a:ext cx="2088572" cy="94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dirty="0"/>
              <a:t>SSD1306</a:t>
            </a:r>
            <a:br>
              <a:rPr lang="nb-NO" dirty="0"/>
            </a:br>
            <a:r>
              <a:rPr lang="nb-NO" dirty="0"/>
              <a:t>Grafisk display</a:t>
            </a:r>
            <a:br>
              <a:rPr lang="nb-NO" dirty="0"/>
            </a:br>
            <a:r>
              <a:rPr lang="nb-NO" dirty="0"/>
              <a:t>128 x 64</a:t>
            </a: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1749028" y="4971600"/>
            <a:ext cx="2088572" cy="9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BMP/E280</a:t>
            </a: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Trykk og Temp.</a:t>
            </a:r>
            <a:b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</a:p>
        </p:txBody>
      </p:sp>
      <p:pic>
        <p:nvPicPr>
          <p:cNvPr id="25603" name="Picture 3" descr="CJMCU BMP280 Gas pressure Sensor | ElectroPeak"/>
          <p:cNvPicPr>
            <a:picLocks noChangeAspect="1" noChangeArrowheads="1"/>
          </p:cNvPicPr>
          <p:nvPr/>
        </p:nvPicPr>
        <p:blipFill>
          <a:blip r:embed="rId2"/>
          <a:srcRect l="14014" t="16234" r="15368" b="17939"/>
          <a:stretch>
            <a:fillRect/>
          </a:stretch>
        </p:blipFill>
        <p:spPr bwMode="auto">
          <a:xfrm>
            <a:off x="1371326" y="1921058"/>
            <a:ext cx="3097749" cy="2887579"/>
          </a:xfrm>
          <a:prstGeom prst="rect">
            <a:avLst/>
          </a:prstGeom>
          <a:noFill/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9028" y="2511445"/>
            <a:ext cx="2235250" cy="174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7DF8CA-C41F-DAD7-87A2-4C11A77A6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546" y="1882592"/>
            <a:ext cx="3197135" cy="288757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1223" y="2716918"/>
            <a:ext cx="1525596" cy="119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I</a:t>
            </a:r>
            <a:r>
              <a:rPr lang="nb-NO" baseline="30000" dirty="0"/>
              <a:t>2</a:t>
            </a:r>
            <a:r>
              <a:rPr lang="nb-NO" dirty="0"/>
              <a:t>C databuss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276850"/>
            <a:ext cx="7407404" cy="849313"/>
          </a:xfrm>
        </p:spPr>
        <p:txBody>
          <a:bodyPr/>
          <a:lstStyle/>
          <a:p>
            <a:r>
              <a:rPr lang="nb-NO" dirty="0"/>
              <a:t>Bruk av ferdige moduler gir store muligheter, og skjuler kompleksitet (”Black </a:t>
            </a:r>
            <a:r>
              <a:rPr lang="nb-NO" dirty="0" err="1"/>
              <a:t>box</a:t>
            </a:r>
            <a:r>
              <a:rPr lang="nb-NO" dirty="0"/>
              <a:t>”)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8460" y="2730499"/>
            <a:ext cx="1271596" cy="130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kjøpe Mikrokontrollerkort, Uno, A000066, ATmega328"/>
          <p:cNvPicPr>
            <a:picLocks noChangeAspect="1" noChangeArrowheads="1"/>
          </p:cNvPicPr>
          <p:nvPr/>
        </p:nvPicPr>
        <p:blipFill>
          <a:blip r:embed="rId4"/>
          <a:srcRect l="9389" r="9833"/>
          <a:stretch>
            <a:fillRect/>
          </a:stretch>
        </p:blipFill>
        <p:spPr bwMode="auto">
          <a:xfrm rot="10800000">
            <a:off x="5238697" y="2730499"/>
            <a:ext cx="3276603" cy="2271537"/>
          </a:xfrm>
          <a:prstGeom prst="rect">
            <a:avLst/>
          </a:prstGeom>
          <a:noFill/>
        </p:spPr>
      </p:pic>
      <p:grpSp>
        <p:nvGrpSpPr>
          <p:cNvPr id="6" name="Gruppe 18"/>
          <p:cNvGrpSpPr/>
          <p:nvPr/>
        </p:nvGrpSpPr>
        <p:grpSpPr>
          <a:xfrm>
            <a:off x="2555070" y="2520069"/>
            <a:ext cx="3023208" cy="315009"/>
            <a:chOff x="2555070" y="2520069"/>
            <a:chExt cx="3023208" cy="315009"/>
          </a:xfrm>
        </p:grpSpPr>
        <p:sp>
          <p:nvSpPr>
            <p:cNvPr id="7" name="Frihåndsform 6"/>
            <p:cNvSpPr/>
            <p:nvPr/>
          </p:nvSpPr>
          <p:spPr>
            <a:xfrm>
              <a:off x="2555070" y="2520069"/>
              <a:ext cx="1697546" cy="315009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Frihåndsform 7"/>
            <p:cNvSpPr/>
            <p:nvPr/>
          </p:nvSpPr>
          <p:spPr>
            <a:xfrm>
              <a:off x="4243866" y="2524444"/>
              <a:ext cx="1334412" cy="266882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7" name="Gruppe 17"/>
          <p:cNvGrpSpPr/>
          <p:nvPr/>
        </p:nvGrpSpPr>
        <p:grpSpPr>
          <a:xfrm>
            <a:off x="2291832" y="2380066"/>
            <a:ext cx="3155191" cy="507938"/>
            <a:chOff x="2291832" y="2380066"/>
            <a:chExt cx="3155191" cy="507938"/>
          </a:xfrm>
        </p:grpSpPr>
        <p:sp>
          <p:nvSpPr>
            <p:cNvPr id="9" name="Frihåndsform 8"/>
            <p:cNvSpPr/>
            <p:nvPr/>
          </p:nvSpPr>
          <p:spPr>
            <a:xfrm>
              <a:off x="2291832" y="2380066"/>
              <a:ext cx="1820779" cy="507938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Frihåndsform 9"/>
            <p:cNvSpPr/>
            <p:nvPr/>
          </p:nvSpPr>
          <p:spPr>
            <a:xfrm>
              <a:off x="4112611" y="2391002"/>
              <a:ext cx="1334412" cy="400323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8" name="Gruppe 16"/>
          <p:cNvGrpSpPr/>
          <p:nvPr/>
        </p:nvGrpSpPr>
        <p:grpSpPr>
          <a:xfrm>
            <a:off x="2059950" y="2235686"/>
            <a:ext cx="4270847" cy="652318"/>
            <a:chOff x="2059950" y="2235686"/>
            <a:chExt cx="4270847" cy="652318"/>
          </a:xfrm>
        </p:grpSpPr>
        <p:sp>
          <p:nvSpPr>
            <p:cNvPr id="11" name="Frihåndsform 10"/>
            <p:cNvSpPr/>
            <p:nvPr/>
          </p:nvSpPr>
          <p:spPr>
            <a:xfrm>
              <a:off x="2059950" y="2235686"/>
              <a:ext cx="1820779" cy="652318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Frihåndsform 11"/>
            <p:cNvSpPr/>
            <p:nvPr/>
          </p:nvSpPr>
          <p:spPr>
            <a:xfrm>
              <a:off x="3880728" y="2257562"/>
              <a:ext cx="2450069" cy="533764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3" name="Frihåndsform 12"/>
          <p:cNvSpPr/>
          <p:nvPr/>
        </p:nvSpPr>
        <p:spPr>
          <a:xfrm>
            <a:off x="1801658" y="1929429"/>
            <a:ext cx="4848524" cy="923150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93714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93714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3994483" y="2100057"/>
            <a:ext cx="2528820" cy="752520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93714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9371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/>
          <p:cNvSpPr txBox="1"/>
          <p:nvPr/>
        </p:nvSpPr>
        <p:spPr>
          <a:xfrm>
            <a:off x="1674804" y="4036199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</a:rPr>
              <a:t>Adresse 1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3564127" y="4036199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</a:rPr>
              <a:t>Adresse 2</a:t>
            </a:r>
          </a:p>
        </p:txBody>
      </p:sp>
      <p:sp>
        <p:nvSpPr>
          <p:cNvPr id="20" name="Bildeforklaring formet som en ellipse 19"/>
          <p:cNvSpPr/>
          <p:nvPr/>
        </p:nvSpPr>
        <p:spPr>
          <a:xfrm>
            <a:off x="6532051" y="1211910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3,3V</a:t>
            </a:r>
          </a:p>
        </p:txBody>
      </p:sp>
      <p:sp>
        <p:nvSpPr>
          <p:cNvPr id="21" name="Bildeforklaring formet som en ellipse 20"/>
          <p:cNvSpPr/>
          <p:nvPr/>
        </p:nvSpPr>
        <p:spPr>
          <a:xfrm>
            <a:off x="5504506" y="1364310"/>
            <a:ext cx="1145675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/>
              <a:t>5,0/3,3V</a:t>
            </a:r>
            <a:endParaRPr lang="nb-NO" sz="1400" dirty="0"/>
          </a:p>
        </p:txBody>
      </p:sp>
      <p:sp>
        <p:nvSpPr>
          <p:cNvPr id="22" name="Bildeforklaring formet som en ellipse 21"/>
          <p:cNvSpPr/>
          <p:nvPr/>
        </p:nvSpPr>
        <p:spPr>
          <a:xfrm>
            <a:off x="2127280" y="1508689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GND</a:t>
            </a:r>
          </a:p>
        </p:txBody>
      </p:sp>
      <p:sp>
        <p:nvSpPr>
          <p:cNvPr id="23" name="Bildeforklaring formet som en ellipse 22"/>
          <p:cNvSpPr/>
          <p:nvPr/>
        </p:nvSpPr>
        <p:spPr>
          <a:xfrm>
            <a:off x="3128233" y="1638435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SCL</a:t>
            </a:r>
          </a:p>
        </p:txBody>
      </p:sp>
      <p:sp>
        <p:nvSpPr>
          <p:cNvPr id="24" name="Bildeforklaring formet som en ellipse 23"/>
          <p:cNvSpPr/>
          <p:nvPr/>
        </p:nvSpPr>
        <p:spPr>
          <a:xfrm>
            <a:off x="4133557" y="1777808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SDA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3" grpId="1" animBg="1"/>
      <p:bldP spid="14" grpId="0" animBg="1"/>
      <p:bldP spid="14" grpId="1" animBg="1"/>
      <p:bldP spid="15" grpId="0"/>
      <p:bldP spid="16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1AC0F-3415-00C9-230E-82D3988A1C4B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285C631C-5AA2-E2CB-A275-DC59E77F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808" y="166449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I</a:t>
            </a:r>
            <a:r>
              <a:rPr lang="nb-NO" baseline="30000" dirty="0"/>
              <a:t>2</a:t>
            </a:r>
            <a:r>
              <a:rPr lang="nb-NO" dirty="0"/>
              <a:t>C databuss – </a:t>
            </a:r>
            <a:r>
              <a:rPr lang="nb-NO" dirty="0" err="1"/>
              <a:t>Micro:bit</a:t>
            </a:r>
            <a:endParaRPr lang="nb-N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43C22-253A-946A-1EE2-3DF2F75B0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08" y="962335"/>
            <a:ext cx="7611563" cy="548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90195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4DE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AD-konvertering</a:t>
            </a:r>
          </a:p>
        </p:txBody>
      </p:sp>
    </p:spTree>
    <p:extLst>
      <p:ext uri="{BB962C8B-B14F-4D97-AF65-F5344CB8AC3E}">
        <p14:creationId xmlns:p14="http://schemas.microsoft.com/office/powerpoint/2010/main" val="3548169778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A9F33-6DA6-052C-1F1B-EDF9981A6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tel 1">
            <a:extLst>
              <a:ext uri="{FF2B5EF4-FFF2-40B4-BE49-F238E27FC236}">
                <a16:creationId xmlns:a16="http://schemas.microsoft.com/office/drawing/2014/main" id="{43A9B30B-65E8-50FE-8686-226C50E88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25" y="539750"/>
            <a:ext cx="4057650" cy="1141413"/>
          </a:xfrm>
        </p:spPr>
        <p:txBody>
          <a:bodyPr>
            <a:normAutofit/>
          </a:bodyPr>
          <a:lstStyle/>
          <a:p>
            <a:pPr algn="ctr"/>
            <a:r>
              <a:rPr lang="nb-NO"/>
              <a:t>Analog til digital</a:t>
            </a:r>
            <a:br>
              <a:rPr lang="nb-NO"/>
            </a:br>
            <a:r>
              <a:rPr lang="nb-NO"/>
              <a:t>omvandling</a:t>
            </a:r>
          </a:p>
        </p:txBody>
      </p:sp>
      <p:grpSp>
        <p:nvGrpSpPr>
          <p:cNvPr id="2" name="Gruppe 111">
            <a:extLst>
              <a:ext uri="{FF2B5EF4-FFF2-40B4-BE49-F238E27FC236}">
                <a16:creationId xmlns:a16="http://schemas.microsoft.com/office/drawing/2014/main" id="{07FB3CDE-6295-93F1-C618-F111628D4E8C}"/>
              </a:ext>
            </a:extLst>
          </p:cNvPr>
          <p:cNvGrpSpPr>
            <a:grpSpLocks/>
          </p:cNvGrpSpPr>
          <p:nvPr/>
        </p:nvGrpSpPr>
        <p:grpSpPr bwMode="auto">
          <a:xfrm>
            <a:off x="1701800" y="2279650"/>
            <a:ext cx="6157913" cy="2944813"/>
            <a:chOff x="1701478" y="2280216"/>
            <a:chExt cx="6157732" cy="2944559"/>
          </a:xfrm>
        </p:grpSpPr>
        <p:cxnSp>
          <p:nvCxnSpPr>
            <p:cNvPr id="16454" name="Rett pil 5">
              <a:extLst>
                <a:ext uri="{FF2B5EF4-FFF2-40B4-BE49-F238E27FC236}">
                  <a16:creationId xmlns:a16="http://schemas.microsoft.com/office/drawing/2014/main" id="{3626690B-0F18-4925-220D-973095D238C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01478" y="2280216"/>
              <a:ext cx="19244" cy="2944559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</p:cxnSp>
        <p:cxnSp>
          <p:nvCxnSpPr>
            <p:cNvPr id="16455" name="Rett pil 6">
              <a:extLst>
                <a:ext uri="{FF2B5EF4-FFF2-40B4-BE49-F238E27FC236}">
                  <a16:creationId xmlns:a16="http://schemas.microsoft.com/office/drawing/2014/main" id="{AAC6EB59-B619-0502-4D3D-E2E850EDF5C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23931" y="5208608"/>
              <a:ext cx="6135279" cy="3894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</p:cxnSp>
      </p:grpSp>
      <p:sp>
        <p:nvSpPr>
          <p:cNvPr id="10" name="Frihåndsform 9">
            <a:extLst>
              <a:ext uri="{FF2B5EF4-FFF2-40B4-BE49-F238E27FC236}">
                <a16:creationId xmlns:a16="http://schemas.microsoft.com/office/drawing/2014/main" id="{485C6785-7255-23CE-2916-54EA9B5921B8}"/>
              </a:ext>
            </a:extLst>
          </p:cNvPr>
          <p:cNvSpPr>
            <a:spLocks/>
          </p:cNvSpPr>
          <p:nvPr/>
        </p:nvSpPr>
        <p:spPr bwMode="auto">
          <a:xfrm>
            <a:off x="1817688" y="3030538"/>
            <a:ext cx="5830887" cy="1982787"/>
          </a:xfrm>
          <a:custGeom>
            <a:avLst/>
            <a:gdLst>
              <a:gd name="T0" fmla="*/ 0 w 3507129"/>
              <a:gd name="T1" fmla="*/ 116039027 h 1192192"/>
              <a:gd name="T2" fmla="*/ 13482653 w 3507129"/>
              <a:gd name="T3" fmla="*/ 107026253 h 1192192"/>
              <a:gd name="T4" fmla="*/ 24718134 w 3507129"/>
              <a:gd name="T5" fmla="*/ 91253960 h 1192192"/>
              <a:gd name="T6" fmla="*/ 40447796 w 3507129"/>
              <a:gd name="T7" fmla="*/ 72101840 h 1192192"/>
              <a:gd name="T8" fmla="*/ 51683281 w 3507129"/>
              <a:gd name="T9" fmla="*/ 43937067 h 1192192"/>
              <a:gd name="T10" fmla="*/ 67412989 w 3507129"/>
              <a:gd name="T11" fmla="*/ 27038180 h 1192192"/>
              <a:gd name="T12" fmla="*/ 94378248 w 3507129"/>
              <a:gd name="T13" fmla="*/ 11265883 h 1192192"/>
              <a:gd name="T14" fmla="*/ 120219842 w 3507129"/>
              <a:gd name="T15" fmla="*/ 14645727 h 1192192"/>
              <a:gd name="T16" fmla="*/ 148308581 w 3507129"/>
              <a:gd name="T17" fmla="*/ 18025513 h 1192192"/>
              <a:gd name="T18" fmla="*/ 160667651 w 3507129"/>
              <a:gd name="T19" fmla="*/ 11265883 h 1192192"/>
              <a:gd name="T20" fmla="*/ 187632751 w 3507129"/>
              <a:gd name="T21" fmla="*/ 0 h 1192192"/>
              <a:gd name="T22" fmla="*/ 213474318 w 3507129"/>
              <a:gd name="T23" fmla="*/ 1126534 h 1192192"/>
              <a:gd name="T24" fmla="*/ 237069193 w 3507129"/>
              <a:gd name="T25" fmla="*/ 13519123 h 1192192"/>
              <a:gd name="T26" fmla="*/ 249427944 w 3507129"/>
              <a:gd name="T27" fmla="*/ 34924347 h 1192192"/>
              <a:gd name="T28" fmla="*/ 261786696 w 3507129"/>
              <a:gd name="T29" fmla="*/ 61962520 h 1192192"/>
              <a:gd name="T30" fmla="*/ 279763854 w 3507129"/>
              <a:gd name="T31" fmla="*/ 76608240 h 1192192"/>
              <a:gd name="T32" fmla="*/ 305605422 w 3507129"/>
              <a:gd name="T33" fmla="*/ 79988013 h 1192192"/>
              <a:gd name="T34" fmla="*/ 325829433 w 3507129"/>
              <a:gd name="T35" fmla="*/ 69848693 h 1192192"/>
              <a:gd name="T36" fmla="*/ 340435249 w 3507129"/>
              <a:gd name="T37" fmla="*/ 49570040 h 11921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507129"/>
              <a:gd name="T58" fmla="*/ 0 h 1192192"/>
              <a:gd name="T59" fmla="*/ 3507129 w 3507129"/>
              <a:gd name="T60" fmla="*/ 1192192 h 11921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507129" h="1192192">
                <a:moveTo>
                  <a:pt x="0" y="1192192"/>
                </a:moveTo>
                <a:lnTo>
                  <a:pt x="138896" y="1099595"/>
                </a:lnTo>
                <a:lnTo>
                  <a:pt x="254643" y="937549"/>
                </a:lnTo>
                <a:lnTo>
                  <a:pt x="416688" y="740779"/>
                </a:lnTo>
                <a:lnTo>
                  <a:pt x="532435" y="451412"/>
                </a:lnTo>
                <a:lnTo>
                  <a:pt x="694481" y="277792"/>
                </a:lnTo>
                <a:lnTo>
                  <a:pt x="972273" y="115746"/>
                </a:lnTo>
                <a:lnTo>
                  <a:pt x="1238491" y="150471"/>
                </a:lnTo>
                <a:lnTo>
                  <a:pt x="1527858" y="185195"/>
                </a:lnTo>
                <a:lnTo>
                  <a:pt x="1655179" y="115746"/>
                </a:lnTo>
                <a:lnTo>
                  <a:pt x="1932972" y="0"/>
                </a:lnTo>
                <a:lnTo>
                  <a:pt x="2199190" y="11574"/>
                </a:lnTo>
                <a:lnTo>
                  <a:pt x="2442258" y="138896"/>
                </a:lnTo>
                <a:lnTo>
                  <a:pt x="2569579" y="358815"/>
                </a:lnTo>
                <a:lnTo>
                  <a:pt x="2696901" y="636607"/>
                </a:lnTo>
                <a:lnTo>
                  <a:pt x="2882096" y="787078"/>
                </a:lnTo>
                <a:lnTo>
                  <a:pt x="3148314" y="821802"/>
                </a:lnTo>
                <a:lnTo>
                  <a:pt x="3356658" y="717630"/>
                </a:lnTo>
                <a:lnTo>
                  <a:pt x="3507129" y="509286"/>
                </a:lnTo>
              </a:path>
            </a:pathLst>
          </a:cu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grpSp>
        <p:nvGrpSpPr>
          <p:cNvPr id="3" name="Gruppe 42">
            <a:extLst>
              <a:ext uri="{FF2B5EF4-FFF2-40B4-BE49-F238E27FC236}">
                <a16:creationId xmlns:a16="http://schemas.microsoft.com/office/drawing/2014/main" id="{629820D3-2808-EF56-5B33-D935F181832A}"/>
              </a:ext>
            </a:extLst>
          </p:cNvPr>
          <p:cNvGrpSpPr>
            <a:grpSpLocks/>
          </p:cNvGrpSpPr>
          <p:nvPr/>
        </p:nvGrpSpPr>
        <p:grpSpPr bwMode="auto">
          <a:xfrm>
            <a:off x="1704975" y="2800350"/>
            <a:ext cx="5846763" cy="2235200"/>
            <a:chOff x="2027498" y="3055716"/>
            <a:chExt cx="3516775" cy="1344593"/>
          </a:xfrm>
        </p:grpSpPr>
        <p:cxnSp>
          <p:nvCxnSpPr>
            <p:cNvPr id="16441" name="Rett pil 8">
              <a:extLst>
                <a:ext uri="{FF2B5EF4-FFF2-40B4-BE49-F238E27FC236}">
                  <a16:creationId xmlns:a16="http://schemas.microsoft.com/office/drawing/2014/main" id="{4DECFF18-3D4A-05A3-B75D-75068CFA63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3055716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2" name="Rett pil 30">
              <a:extLst>
                <a:ext uri="{FF2B5EF4-FFF2-40B4-BE49-F238E27FC236}">
                  <a16:creationId xmlns:a16="http://schemas.microsoft.com/office/drawing/2014/main" id="{8F0CCC32-5D9D-7C76-AF83-DAB71D23A4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3167605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3" name="Rett pil 31">
              <a:extLst>
                <a:ext uri="{FF2B5EF4-FFF2-40B4-BE49-F238E27FC236}">
                  <a16:creationId xmlns:a16="http://schemas.microsoft.com/office/drawing/2014/main" id="{1346B5B0-6A69-EEA2-5BA2-B45F1DC3454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3279494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4" name="Rett pil 32">
              <a:extLst>
                <a:ext uri="{FF2B5EF4-FFF2-40B4-BE49-F238E27FC236}">
                  <a16:creationId xmlns:a16="http://schemas.microsoft.com/office/drawing/2014/main" id="{6F020CE8-17F3-C0CF-C556-6DB9FC5677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3391383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5" name="Rett pil 33">
              <a:extLst>
                <a:ext uri="{FF2B5EF4-FFF2-40B4-BE49-F238E27FC236}">
                  <a16:creationId xmlns:a16="http://schemas.microsoft.com/office/drawing/2014/main" id="{370DC18C-2990-598E-D3E5-320758E19A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3503272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6" name="Rett pil 34">
              <a:extLst>
                <a:ext uri="{FF2B5EF4-FFF2-40B4-BE49-F238E27FC236}">
                  <a16:creationId xmlns:a16="http://schemas.microsoft.com/office/drawing/2014/main" id="{96A0B33C-09E2-5417-6AB4-642C4C32578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3615161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7" name="Rett pil 35">
              <a:extLst>
                <a:ext uri="{FF2B5EF4-FFF2-40B4-BE49-F238E27FC236}">
                  <a16:creationId xmlns:a16="http://schemas.microsoft.com/office/drawing/2014/main" id="{A51D8488-076F-E739-55B7-9F32ADA86A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3727050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8" name="Rett pil 36">
              <a:extLst>
                <a:ext uri="{FF2B5EF4-FFF2-40B4-BE49-F238E27FC236}">
                  <a16:creationId xmlns:a16="http://schemas.microsoft.com/office/drawing/2014/main" id="{72449400-B3BE-6DA8-D0BD-AC646D2FE7E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3838939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49" name="Rett pil 37">
              <a:extLst>
                <a:ext uri="{FF2B5EF4-FFF2-40B4-BE49-F238E27FC236}">
                  <a16:creationId xmlns:a16="http://schemas.microsoft.com/office/drawing/2014/main" id="{E08B12F6-4224-B796-500A-342013E6CA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3950828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50" name="Rett pil 38">
              <a:extLst>
                <a:ext uri="{FF2B5EF4-FFF2-40B4-BE49-F238E27FC236}">
                  <a16:creationId xmlns:a16="http://schemas.microsoft.com/office/drawing/2014/main" id="{4730EBBF-D68C-A793-2553-E33E27C66C9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4062717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51" name="Rett pil 39">
              <a:extLst>
                <a:ext uri="{FF2B5EF4-FFF2-40B4-BE49-F238E27FC236}">
                  <a16:creationId xmlns:a16="http://schemas.microsoft.com/office/drawing/2014/main" id="{FA45355E-319D-02AC-8744-7B699B0C8C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4174606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52" name="Rett pil 40">
              <a:extLst>
                <a:ext uri="{FF2B5EF4-FFF2-40B4-BE49-F238E27FC236}">
                  <a16:creationId xmlns:a16="http://schemas.microsoft.com/office/drawing/2014/main" id="{FF07D406-B75F-C035-4F7D-E893051D84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4286495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cxnSp>
          <p:nvCxnSpPr>
            <p:cNvPr id="16453" name="Rett pil 41">
              <a:extLst>
                <a:ext uri="{FF2B5EF4-FFF2-40B4-BE49-F238E27FC236}">
                  <a16:creationId xmlns:a16="http://schemas.microsoft.com/office/drawing/2014/main" id="{BDC5E1AB-5880-29E9-2EAA-2F95DC2544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027498" y="4398380"/>
              <a:ext cx="3516775" cy="1929"/>
            </a:xfrm>
            <a:prstGeom prst="straightConnector1">
              <a:avLst/>
            </a:prstGeom>
            <a:noFill/>
            <a:ln w="12700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</p:grpSp>
      <p:grpSp>
        <p:nvGrpSpPr>
          <p:cNvPr id="4" name="Gruppe 117">
            <a:extLst>
              <a:ext uri="{FF2B5EF4-FFF2-40B4-BE49-F238E27FC236}">
                <a16:creationId xmlns:a16="http://schemas.microsoft.com/office/drawing/2014/main" id="{78543294-EC67-77A9-B55C-DEF02866BFE2}"/>
              </a:ext>
            </a:extLst>
          </p:cNvPr>
          <p:cNvGrpSpPr>
            <a:grpSpLocks/>
          </p:cNvGrpSpPr>
          <p:nvPr/>
        </p:nvGrpSpPr>
        <p:grpSpPr bwMode="auto">
          <a:xfrm>
            <a:off x="2163763" y="3171825"/>
            <a:ext cx="4248150" cy="2036763"/>
            <a:chOff x="2163369" y="3171463"/>
            <a:chExt cx="4249006" cy="2037149"/>
          </a:xfrm>
        </p:grpSpPr>
        <p:cxnSp>
          <p:nvCxnSpPr>
            <p:cNvPr id="16427" name="Rett pil 11">
              <a:extLst>
                <a:ext uri="{FF2B5EF4-FFF2-40B4-BE49-F238E27FC236}">
                  <a16:creationId xmlns:a16="http://schemas.microsoft.com/office/drawing/2014/main" id="{7ED3E32E-0CEA-BC57-3736-E3616814DC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163369" y="4699324"/>
              <a:ext cx="1097" cy="5092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28" name="Rett pil 16">
              <a:extLst>
                <a:ext uri="{FF2B5EF4-FFF2-40B4-BE49-F238E27FC236}">
                  <a16:creationId xmlns:a16="http://schemas.microsoft.com/office/drawing/2014/main" id="{42E5EB4C-69CE-F0D5-BD98-EA90433A6A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72963" y="4490980"/>
              <a:ext cx="10285" cy="71763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29" name="Rett pil 18">
              <a:extLst>
                <a:ext uri="{FF2B5EF4-FFF2-40B4-BE49-F238E27FC236}">
                  <a16:creationId xmlns:a16="http://schemas.microsoft.com/office/drawing/2014/main" id="{B485D146-17A6-B491-B1E8-15DE0D5926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791745" y="3750200"/>
              <a:ext cx="12044" cy="145841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0" name="Rett pil 20">
              <a:extLst>
                <a:ext uri="{FF2B5EF4-FFF2-40B4-BE49-F238E27FC236}">
                  <a16:creationId xmlns:a16="http://schemas.microsoft.com/office/drawing/2014/main" id="{783EE2CE-45E0-4DB0-96DB-AE01FADCB9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112286" y="3379810"/>
              <a:ext cx="34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1" name="Rett pil 22">
              <a:extLst>
                <a:ext uri="{FF2B5EF4-FFF2-40B4-BE49-F238E27FC236}">
                  <a16:creationId xmlns:a16="http://schemas.microsoft.com/office/drawing/2014/main" id="{7C9F7959-CCC9-7990-C227-46391CFCBD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424199" y="3357830"/>
              <a:ext cx="3210" cy="18507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2" name="Rett pil 23">
              <a:extLst>
                <a:ext uri="{FF2B5EF4-FFF2-40B4-BE49-F238E27FC236}">
                  <a16:creationId xmlns:a16="http://schemas.microsoft.com/office/drawing/2014/main" id="{0EC17FF7-B16E-9232-A7CD-22C2A84544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35906" y="3379810"/>
              <a:ext cx="215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3" name="Rett pil 52">
              <a:extLst>
                <a:ext uri="{FF2B5EF4-FFF2-40B4-BE49-F238E27FC236}">
                  <a16:creationId xmlns:a16="http://schemas.microsoft.com/office/drawing/2014/main" id="{1D4A466E-1AED-F18F-80C2-5E7CD58A6F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65919" y="3379810"/>
              <a:ext cx="215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4" name="Rett pil 53">
              <a:extLst>
                <a:ext uri="{FF2B5EF4-FFF2-40B4-BE49-F238E27FC236}">
                  <a16:creationId xmlns:a16="http://schemas.microsoft.com/office/drawing/2014/main" id="{0CBAE51A-D365-11A3-CFB6-9106F51851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95932" y="3379810"/>
              <a:ext cx="21516" cy="18288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5" name="Rett pil 54">
              <a:extLst>
                <a:ext uri="{FF2B5EF4-FFF2-40B4-BE49-F238E27FC236}">
                  <a16:creationId xmlns:a16="http://schemas.microsoft.com/office/drawing/2014/main" id="{55719DD8-986D-78B3-B3CD-F1318F36D3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725945" y="3194616"/>
              <a:ext cx="33092" cy="20139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6" name="Rett pil 56">
              <a:extLst>
                <a:ext uri="{FF2B5EF4-FFF2-40B4-BE49-F238E27FC236}">
                  <a16:creationId xmlns:a16="http://schemas.microsoft.com/office/drawing/2014/main" id="{125FD756-8E77-691B-AC15-4C850E2B71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067534" y="3171463"/>
              <a:ext cx="25327" cy="203714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7" name="Rett pil 57">
              <a:extLst>
                <a:ext uri="{FF2B5EF4-FFF2-40B4-BE49-F238E27FC236}">
                  <a16:creationId xmlns:a16="http://schemas.microsoft.com/office/drawing/2014/main" id="{6E194BFF-D7CA-59AA-8661-A124BD7DEF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09123" y="3194616"/>
              <a:ext cx="33092" cy="20139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8" name="Rett pil 58">
              <a:extLst>
                <a:ext uri="{FF2B5EF4-FFF2-40B4-BE49-F238E27FC236}">
                  <a16:creationId xmlns:a16="http://schemas.microsoft.com/office/drawing/2014/main" id="{E4529337-EF2C-EC20-4A78-90FEFB323C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750712" y="3368233"/>
              <a:ext cx="25055" cy="184037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9" name="Rett pil 60">
              <a:extLst>
                <a:ext uri="{FF2B5EF4-FFF2-40B4-BE49-F238E27FC236}">
                  <a16:creationId xmlns:a16="http://schemas.microsoft.com/office/drawing/2014/main" id="{28A20234-5BD0-4ECD-8313-6819A9637C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092301" y="3750198"/>
              <a:ext cx="1632" cy="145841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40" name="Rett pil 62">
              <a:extLst>
                <a:ext uri="{FF2B5EF4-FFF2-40B4-BE49-F238E27FC236}">
                  <a16:creationId xmlns:a16="http://schemas.microsoft.com/office/drawing/2014/main" id="{7BE6C311-8D21-8211-E31A-9549E2C39F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402433" y="4294208"/>
              <a:ext cx="9942" cy="91440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17" name="TekstSylinder 116">
            <a:extLst>
              <a:ext uri="{FF2B5EF4-FFF2-40B4-BE49-F238E27FC236}">
                <a16:creationId xmlns:a16="http://schemas.microsoft.com/office/drawing/2014/main" id="{11278062-750C-CCB3-4643-7EEB015F3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2863" y="2593975"/>
            <a:ext cx="14045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chemeClr val="tx1"/>
                </a:solidFill>
              </a:rPr>
              <a:t>4,995 V (1023)</a:t>
            </a:r>
          </a:p>
        </p:txBody>
      </p:sp>
      <p:sp>
        <p:nvSpPr>
          <p:cNvPr id="119" name="TekstSylinder 118">
            <a:extLst>
              <a:ext uri="{FF2B5EF4-FFF2-40B4-BE49-F238E27FC236}">
                <a16:creationId xmlns:a16="http://schemas.microsoft.com/office/drawing/2014/main" id="{A686A09A-93FE-C704-1302-A4300B532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3600450"/>
            <a:ext cx="982662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1024</a:t>
            </a:r>
            <a:br>
              <a:rPr lang="nb-NO">
                <a:solidFill>
                  <a:schemeClr val="tx1"/>
                </a:solidFill>
              </a:rPr>
            </a:br>
            <a:r>
              <a:rPr lang="nb-NO" sz="1100">
                <a:solidFill>
                  <a:schemeClr val="tx1"/>
                </a:solidFill>
              </a:rPr>
              <a:t>discrete levels</a:t>
            </a:r>
          </a:p>
        </p:txBody>
      </p:sp>
      <p:sp>
        <p:nvSpPr>
          <p:cNvPr id="120" name="TekstSylinder 119">
            <a:extLst>
              <a:ext uri="{FF2B5EF4-FFF2-40B4-BE49-F238E27FC236}">
                <a16:creationId xmlns:a16="http://schemas.microsoft.com/office/drawing/2014/main" id="{76446DA5-835D-AC2E-8479-B4137DECB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113" y="5595034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</a:rPr>
              <a:t>S(t)</a:t>
            </a:r>
          </a:p>
        </p:txBody>
      </p:sp>
      <p:sp>
        <p:nvSpPr>
          <p:cNvPr id="121" name="TekstSylinder 120">
            <a:extLst>
              <a:ext uri="{FF2B5EF4-FFF2-40B4-BE49-F238E27FC236}">
                <a16:creationId xmlns:a16="http://schemas.microsoft.com/office/drawing/2014/main" id="{A5314A2B-A866-5D09-7809-4DDF7F1E1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5718175"/>
            <a:ext cx="7795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chemeClr val="tx1"/>
                </a:solidFill>
              </a:rPr>
              <a:t>5V =</a:t>
            </a:r>
            <a:r>
              <a:rPr lang="nb-NO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123" name="Rett linje 122">
            <a:extLst>
              <a:ext uri="{FF2B5EF4-FFF2-40B4-BE49-F238E27FC236}">
                <a16:creationId xmlns:a16="http://schemas.microsoft.com/office/drawing/2014/main" id="{191BA257-A387-ECF3-A5F1-942B20DA866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64150" y="5937250"/>
            <a:ext cx="8223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CB6EEC48-6346-5447-11A8-9189849D4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963" y="5891213"/>
            <a:ext cx="6976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chemeClr val="tx1"/>
                </a:solidFill>
              </a:rPr>
              <a:t>1024</a:t>
            </a:r>
          </a:p>
        </p:txBody>
      </p:sp>
      <p:sp>
        <p:nvSpPr>
          <p:cNvPr id="125" name="TekstSylinder 124">
            <a:extLst>
              <a:ext uri="{FF2B5EF4-FFF2-40B4-BE49-F238E27FC236}">
                <a16:creationId xmlns:a16="http://schemas.microsoft.com/office/drawing/2014/main" id="{CD9C6642-5870-2FCA-00E4-65A6F7375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5718175"/>
            <a:ext cx="8194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chemeClr val="tx1"/>
                </a:solidFill>
              </a:rPr>
              <a:t>U(t) =</a:t>
            </a:r>
          </a:p>
        </p:txBody>
      </p:sp>
      <p:sp>
        <p:nvSpPr>
          <p:cNvPr id="126" name="TekstSylinder 125">
            <a:extLst>
              <a:ext uri="{FF2B5EF4-FFF2-40B4-BE49-F238E27FC236}">
                <a16:creationId xmlns:a16="http://schemas.microsoft.com/office/drawing/2014/main" id="{0086B2D7-2AC1-A540-B7AD-42D964245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975" y="1793875"/>
            <a:ext cx="21591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U(t)</a:t>
            </a:r>
            <a:br>
              <a:rPr lang="nb-NO">
                <a:solidFill>
                  <a:schemeClr val="tx1"/>
                </a:solidFill>
              </a:rPr>
            </a:br>
            <a:r>
              <a:rPr lang="nb-NO" sz="1400">
                <a:solidFill>
                  <a:schemeClr val="tx1"/>
                </a:solidFill>
              </a:rPr>
              <a:t>Analog spenning fra sensor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127" name="TekstSylinder 126">
            <a:extLst>
              <a:ext uri="{FF2B5EF4-FFF2-40B4-BE49-F238E27FC236}">
                <a16:creationId xmlns:a16="http://schemas.microsoft.com/office/drawing/2014/main" id="{1F5DB149-C82E-3427-90DB-C30B9D3D2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88" y="5151438"/>
            <a:ext cx="66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3378711A-6742-6059-8EBE-22659E72D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4638" y="5011738"/>
            <a:ext cx="7699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chemeClr val="tx1"/>
                </a:solidFill>
              </a:rPr>
              <a:t>0 V (0)</a:t>
            </a:r>
          </a:p>
        </p:txBody>
      </p:sp>
      <p:cxnSp>
        <p:nvCxnSpPr>
          <p:cNvPr id="48" name="Rett pil 47">
            <a:extLst>
              <a:ext uri="{FF2B5EF4-FFF2-40B4-BE49-F238E27FC236}">
                <a16:creationId xmlns:a16="http://schemas.microsoft.com/office/drawing/2014/main" id="{5583052B-7DCB-7701-A9F1-C391AA60C6A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62213" y="4433888"/>
            <a:ext cx="1624012" cy="1150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3" name="Rett pil 52">
            <a:extLst>
              <a:ext uri="{FF2B5EF4-FFF2-40B4-BE49-F238E27FC236}">
                <a16:creationId xmlns:a16="http://schemas.microsoft.com/office/drawing/2014/main" id="{53271C19-C220-CACC-E65A-994458C580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73488" y="2500313"/>
            <a:ext cx="231775" cy="787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6" name="TekstSylinder 55">
            <a:extLst>
              <a:ext uri="{FF2B5EF4-FFF2-40B4-BE49-F238E27FC236}">
                <a16:creationId xmlns:a16="http://schemas.microsoft.com/office/drawing/2014/main" id="{019DF578-7D0E-6AE0-DB3E-B01C6A358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3" y="5481638"/>
            <a:ext cx="22797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chemeClr val="tx1"/>
                </a:solidFill>
              </a:rPr>
              <a:t>S(t) = 685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Digital verdi rep. spenningen</a:t>
            </a:r>
            <a:br>
              <a:rPr lang="nb-NO" sz="1400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(0 – 1023)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57" name="TekstSylinder 56">
            <a:extLst>
              <a:ext uri="{FF2B5EF4-FFF2-40B4-BE49-F238E27FC236}">
                <a16:creationId xmlns:a16="http://schemas.microsoft.com/office/drawing/2014/main" id="{F1F26259-9877-59DD-36D2-403AB86BFDD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54100" y="2500313"/>
            <a:ext cx="885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chemeClr val="tx1"/>
                </a:solidFill>
              </a:rPr>
              <a:t>Voltage</a:t>
            </a:r>
          </a:p>
        </p:txBody>
      </p:sp>
      <p:sp>
        <p:nvSpPr>
          <p:cNvPr id="58" name="Frihåndsform 57">
            <a:extLst>
              <a:ext uri="{FF2B5EF4-FFF2-40B4-BE49-F238E27FC236}">
                <a16:creationId xmlns:a16="http://schemas.microsoft.com/office/drawing/2014/main" id="{347C25A7-0DA5-5A3B-8B00-9FD42D9D22D9}"/>
              </a:ext>
            </a:extLst>
          </p:cNvPr>
          <p:cNvSpPr>
            <a:spLocks/>
          </p:cNvSpPr>
          <p:nvPr/>
        </p:nvSpPr>
        <p:spPr bwMode="auto">
          <a:xfrm>
            <a:off x="2187575" y="3182938"/>
            <a:ext cx="4237038" cy="1481137"/>
          </a:xfrm>
          <a:custGeom>
            <a:avLst/>
            <a:gdLst>
              <a:gd name="T0" fmla="*/ 0 w 4236334"/>
              <a:gd name="T1" fmla="*/ 1479028 h 1481559"/>
              <a:gd name="T2" fmla="*/ 301242 w 4236334"/>
              <a:gd name="T3" fmla="*/ 1479028 h 1481559"/>
              <a:gd name="T4" fmla="*/ 301242 w 4236334"/>
              <a:gd name="T5" fmla="*/ 1294151 h 1481559"/>
              <a:gd name="T6" fmla="*/ 614070 w 4236334"/>
              <a:gd name="T7" fmla="*/ 1294151 h 1481559"/>
              <a:gd name="T8" fmla="*/ 602484 w 4236334"/>
              <a:gd name="T9" fmla="*/ 554637 h 1481559"/>
              <a:gd name="T10" fmla="*/ 938486 w 4236334"/>
              <a:gd name="T11" fmla="*/ 554637 h 1481559"/>
              <a:gd name="T12" fmla="*/ 938486 w 4236334"/>
              <a:gd name="T13" fmla="*/ 184877 h 1481559"/>
              <a:gd name="T14" fmla="*/ 2572148 w 4236334"/>
              <a:gd name="T15" fmla="*/ 184877 h 1481559"/>
              <a:gd name="T16" fmla="*/ 2572148 w 4236334"/>
              <a:gd name="T17" fmla="*/ 0 h 1481559"/>
              <a:gd name="T18" fmla="*/ 3255738 w 4236334"/>
              <a:gd name="T19" fmla="*/ 0 h 1481559"/>
              <a:gd name="T20" fmla="*/ 3255738 w 4236334"/>
              <a:gd name="T21" fmla="*/ 173326 h 1481559"/>
              <a:gd name="T22" fmla="*/ 3603320 w 4236334"/>
              <a:gd name="T23" fmla="*/ 184877 h 1481559"/>
              <a:gd name="T24" fmla="*/ 3591734 w 4236334"/>
              <a:gd name="T25" fmla="*/ 554637 h 1481559"/>
              <a:gd name="T26" fmla="*/ 3904562 w 4236334"/>
              <a:gd name="T27" fmla="*/ 554637 h 1481559"/>
              <a:gd name="T28" fmla="*/ 3904562 w 4236334"/>
              <a:gd name="T29" fmla="*/ 1120828 h 1481559"/>
              <a:gd name="T30" fmla="*/ 4240559 w 4236334"/>
              <a:gd name="T31" fmla="*/ 1120828 h 148155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236334"/>
              <a:gd name="T49" fmla="*/ 0 h 1481559"/>
              <a:gd name="T50" fmla="*/ 4236334 w 4236334"/>
              <a:gd name="T51" fmla="*/ 1481559 h 148155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236334" h="1481559">
                <a:moveTo>
                  <a:pt x="0" y="1481559"/>
                </a:moveTo>
                <a:lnTo>
                  <a:pt x="300942" y="1481559"/>
                </a:lnTo>
                <a:lnTo>
                  <a:pt x="300942" y="1296365"/>
                </a:lnTo>
                <a:lnTo>
                  <a:pt x="613458" y="1296365"/>
                </a:lnTo>
                <a:lnTo>
                  <a:pt x="601884" y="555585"/>
                </a:lnTo>
                <a:lnTo>
                  <a:pt x="937550" y="555585"/>
                </a:lnTo>
                <a:lnTo>
                  <a:pt x="937550" y="185195"/>
                </a:lnTo>
                <a:lnTo>
                  <a:pt x="2569580" y="185195"/>
                </a:lnTo>
                <a:lnTo>
                  <a:pt x="2569580" y="0"/>
                </a:lnTo>
                <a:lnTo>
                  <a:pt x="3252486" y="0"/>
                </a:lnTo>
                <a:lnTo>
                  <a:pt x="3252486" y="173620"/>
                </a:lnTo>
                <a:lnTo>
                  <a:pt x="3599727" y="185195"/>
                </a:lnTo>
                <a:lnTo>
                  <a:pt x="3588152" y="555585"/>
                </a:lnTo>
                <a:lnTo>
                  <a:pt x="3900669" y="555585"/>
                </a:lnTo>
                <a:lnTo>
                  <a:pt x="3900669" y="1122744"/>
                </a:lnTo>
                <a:lnTo>
                  <a:pt x="4236334" y="1122744"/>
                </a:ln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9" name="TekstSylinder 58">
            <a:extLst>
              <a:ext uri="{FF2B5EF4-FFF2-40B4-BE49-F238E27FC236}">
                <a16:creationId xmlns:a16="http://schemas.microsoft.com/office/drawing/2014/main" id="{FB5835D5-F162-5DFC-8ABB-A7C1658F6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6343650"/>
            <a:ext cx="33543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</a:rPr>
              <a:t>Konvertering fra </a:t>
            </a:r>
            <a:r>
              <a:rPr lang="nb-NO" sz="1600" dirty="0" err="1">
                <a:solidFill>
                  <a:schemeClr val="tx1"/>
                </a:solidFill>
              </a:rPr>
              <a:t>dig</a:t>
            </a:r>
            <a:r>
              <a:rPr lang="nb-NO" sz="1600" dirty="0">
                <a:solidFill>
                  <a:schemeClr val="tx1"/>
                </a:solidFill>
              </a:rPr>
              <a:t>. </a:t>
            </a:r>
            <a:r>
              <a:rPr lang="nb-NO" sz="1600" dirty="0"/>
              <a:t>vei</a:t>
            </a:r>
            <a:r>
              <a:rPr lang="nb-NO" sz="1600" dirty="0">
                <a:solidFill>
                  <a:schemeClr val="tx1"/>
                </a:solidFill>
              </a:rPr>
              <a:t> til spenning</a:t>
            </a:r>
          </a:p>
        </p:txBody>
      </p:sp>
      <p:pic>
        <p:nvPicPr>
          <p:cNvPr id="55" name="Picture 17" descr="http://arduino.cc/en/uploads/Main/ArduinoUno_R3_Front_450px.jpg">
            <a:extLst>
              <a:ext uri="{FF2B5EF4-FFF2-40B4-BE49-F238E27FC236}">
                <a16:creationId xmlns:a16="http://schemas.microsoft.com/office/drawing/2014/main" id="{52959D4C-24E0-43F3-9BB0-AA2AA9D9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013" y="327025"/>
            <a:ext cx="2667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ktangel 59">
            <a:extLst>
              <a:ext uri="{FF2B5EF4-FFF2-40B4-BE49-F238E27FC236}">
                <a16:creationId xmlns:a16="http://schemas.microsoft.com/office/drawing/2014/main" id="{B96041FA-833B-EDFE-45D5-26763215C372}"/>
              </a:ext>
            </a:extLst>
          </p:cNvPr>
          <p:cNvSpPr/>
          <p:nvPr/>
        </p:nvSpPr>
        <p:spPr bwMode="auto">
          <a:xfrm>
            <a:off x="5716588" y="239713"/>
            <a:ext cx="3059112" cy="2127250"/>
          </a:xfrm>
          <a:prstGeom prst="rect">
            <a:avLst/>
          </a:prstGeom>
          <a:solidFill>
            <a:schemeClr val="bg1">
              <a:alpha val="66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 dirty="0">
              <a:latin typeface="Times" pitchFamily="16" charset="0"/>
            </a:endParaRPr>
          </a:p>
        </p:txBody>
      </p:sp>
      <p:grpSp>
        <p:nvGrpSpPr>
          <p:cNvPr id="5" name="Gruppe 63">
            <a:extLst>
              <a:ext uri="{FF2B5EF4-FFF2-40B4-BE49-F238E27FC236}">
                <a16:creationId xmlns:a16="http://schemas.microsoft.com/office/drawing/2014/main" id="{EC0E079A-2BCF-4A5C-902F-04A2DB454BC2}"/>
              </a:ext>
            </a:extLst>
          </p:cNvPr>
          <p:cNvGrpSpPr>
            <a:grpSpLocks/>
          </p:cNvGrpSpPr>
          <p:nvPr/>
        </p:nvGrpSpPr>
        <p:grpSpPr bwMode="auto">
          <a:xfrm>
            <a:off x="7754938" y="1173163"/>
            <a:ext cx="404812" cy="703262"/>
            <a:chOff x="7094248" y="1267923"/>
            <a:chExt cx="404512" cy="703646"/>
          </a:xfrm>
        </p:grpSpPr>
        <p:sp>
          <p:nvSpPr>
            <p:cNvPr id="16424" name="Rektangel 60">
              <a:extLst>
                <a:ext uri="{FF2B5EF4-FFF2-40B4-BE49-F238E27FC236}">
                  <a16:creationId xmlns:a16="http://schemas.microsoft.com/office/drawing/2014/main" id="{41ED2904-02F2-58B9-F151-73E981BF4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9069" y="1267923"/>
              <a:ext cx="399011" cy="39462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/>
                <a:buNone/>
              </a:pPr>
              <a:r>
                <a:rPr lang="nb-NO" sz="800">
                  <a:solidFill>
                    <a:schemeClr val="tx1"/>
                  </a:solidFill>
                </a:rPr>
                <a:t>ADC</a:t>
              </a:r>
              <a:endParaRPr lang="nb-NO" sz="2800">
                <a:solidFill>
                  <a:schemeClr val="tx1"/>
                </a:solidFill>
              </a:endParaRPr>
            </a:p>
          </p:txBody>
        </p:sp>
        <p:sp>
          <p:nvSpPr>
            <p:cNvPr id="16425" name="Frihåndsform 61">
              <a:extLst>
                <a:ext uri="{FF2B5EF4-FFF2-40B4-BE49-F238E27FC236}">
                  <a16:creationId xmlns:a16="http://schemas.microsoft.com/office/drawing/2014/main" id="{FB540FC9-C923-5AA7-23EA-9C1CB62A0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4248" y="1655438"/>
              <a:ext cx="404512" cy="316131"/>
            </a:xfrm>
            <a:custGeom>
              <a:avLst/>
              <a:gdLst>
                <a:gd name="T0" fmla="*/ 0 w 404512"/>
                <a:gd name="T1" fmla="*/ 0 h 316131"/>
                <a:gd name="T2" fmla="*/ 224351 w 404512"/>
                <a:gd name="T3" fmla="*/ 316131 h 316131"/>
                <a:gd name="T4" fmla="*/ 404512 w 404512"/>
                <a:gd name="T5" fmla="*/ 6798 h 316131"/>
                <a:gd name="T6" fmla="*/ 0 w 404512"/>
                <a:gd name="T7" fmla="*/ 0 h 316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4512"/>
                <a:gd name="T13" fmla="*/ 0 h 316131"/>
                <a:gd name="T14" fmla="*/ 404512 w 404512"/>
                <a:gd name="T15" fmla="*/ 316131 h 316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4512" h="316131">
                  <a:moveTo>
                    <a:pt x="0" y="0"/>
                  </a:moveTo>
                  <a:lnTo>
                    <a:pt x="224351" y="316131"/>
                  </a:lnTo>
                  <a:lnTo>
                    <a:pt x="404512" y="6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Rektangel 62">
              <a:extLst>
                <a:ext uri="{FF2B5EF4-FFF2-40B4-BE49-F238E27FC236}">
                  <a16:creationId xmlns:a16="http://schemas.microsoft.com/office/drawing/2014/main" id="{6D8207C1-592B-1D15-F9CF-8AB7E204955A}"/>
                </a:ext>
              </a:extLst>
            </p:cNvPr>
            <p:cNvSpPr/>
            <p:nvPr/>
          </p:nvSpPr>
          <p:spPr bwMode="auto">
            <a:xfrm>
              <a:off x="7108524" y="1622128"/>
              <a:ext cx="375959" cy="444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16" charset="0"/>
                <a:buNone/>
                <a:defRPr/>
              </a:pPr>
              <a:endParaRPr lang="nb-NO">
                <a:latin typeface="Times" pitchFamily="16" charset="0"/>
              </a:endParaRPr>
            </a:p>
          </p:txBody>
        </p:sp>
      </p:grpSp>
      <p:sp>
        <p:nvSpPr>
          <p:cNvPr id="65" name="Frihåndsform 64">
            <a:extLst>
              <a:ext uri="{FF2B5EF4-FFF2-40B4-BE49-F238E27FC236}">
                <a16:creationId xmlns:a16="http://schemas.microsoft.com/office/drawing/2014/main" id="{AE08C954-F5B4-4D28-1F6C-FFF51308BB0B}"/>
              </a:ext>
            </a:extLst>
          </p:cNvPr>
          <p:cNvSpPr>
            <a:spLocks/>
          </p:cNvSpPr>
          <p:nvPr/>
        </p:nvSpPr>
        <p:spPr bwMode="auto">
          <a:xfrm>
            <a:off x="7980363" y="1876425"/>
            <a:ext cx="0" cy="252413"/>
          </a:xfrm>
          <a:custGeom>
            <a:avLst/>
            <a:gdLst>
              <a:gd name="T0" fmla="*/ 254158 h 251545"/>
              <a:gd name="T1" fmla="*/ 0 h 251545"/>
              <a:gd name="T2" fmla="*/ 0 60000 65536"/>
              <a:gd name="T3" fmla="*/ 0 60000 65536"/>
              <a:gd name="T4" fmla="*/ 0 h 251545"/>
              <a:gd name="T5" fmla="*/ 251545 h 251545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251545">
                <a:moveTo>
                  <a:pt x="0" y="251545"/>
                </a:moveTo>
                <a:lnTo>
                  <a:pt x="0" y="0"/>
                </a:lnTo>
              </a:path>
            </a:pathLst>
          </a:cu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grpSp>
        <p:nvGrpSpPr>
          <p:cNvPr id="6" name="Gruppe 67">
            <a:extLst>
              <a:ext uri="{FF2B5EF4-FFF2-40B4-BE49-F238E27FC236}">
                <a16:creationId xmlns:a16="http://schemas.microsoft.com/office/drawing/2014/main" id="{B23EE83B-D7BC-C8D6-1AEA-F437AD86D40A}"/>
              </a:ext>
            </a:extLst>
          </p:cNvPr>
          <p:cNvGrpSpPr>
            <a:grpSpLocks/>
          </p:cNvGrpSpPr>
          <p:nvPr/>
        </p:nvGrpSpPr>
        <p:grpSpPr bwMode="auto">
          <a:xfrm>
            <a:off x="7340600" y="2022475"/>
            <a:ext cx="635000" cy="601663"/>
            <a:chOff x="6778118" y="2107539"/>
            <a:chExt cx="635110" cy="600850"/>
          </a:xfrm>
        </p:grpSpPr>
        <p:sp>
          <p:nvSpPr>
            <p:cNvPr id="66" name="TekstSylinder 65">
              <a:extLst>
                <a:ext uri="{FF2B5EF4-FFF2-40B4-BE49-F238E27FC236}">
                  <a16:creationId xmlns:a16="http://schemas.microsoft.com/office/drawing/2014/main" id="{2DA1B781-7053-36CD-8A88-F395DD6A27E4}"/>
                </a:ext>
              </a:extLst>
            </p:cNvPr>
            <p:cNvSpPr txBox="1"/>
            <p:nvPr/>
          </p:nvSpPr>
          <p:spPr>
            <a:xfrm>
              <a:off x="6778118" y="2277172"/>
              <a:ext cx="635110" cy="4312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b-NO" sz="1050" dirty="0">
                  <a:solidFill>
                    <a:schemeClr val="tx1"/>
                  </a:solidFill>
                  <a:latin typeface="Times" pitchFamily="-108" charset="0"/>
                </a:rPr>
                <a:t>Analog </a:t>
              </a:r>
              <a:br>
                <a:rPr lang="nb-NO" sz="1050" dirty="0">
                  <a:solidFill>
                    <a:schemeClr val="tx1"/>
                  </a:solidFill>
                  <a:latin typeface="Times" pitchFamily="-108" charset="0"/>
                </a:rPr>
              </a:br>
              <a:r>
                <a:rPr lang="nb-NO" sz="1050" dirty="0" err="1">
                  <a:solidFill>
                    <a:schemeClr val="tx1"/>
                  </a:solidFill>
                  <a:latin typeface="Times" pitchFamily="-108" charset="0"/>
                </a:rPr>
                <a:t>voltage</a:t>
              </a:r>
              <a:endParaRPr lang="nb-NO" sz="1050" dirty="0">
                <a:solidFill>
                  <a:schemeClr val="tx1"/>
                </a:solidFill>
                <a:latin typeface="Times" pitchFamily="-108" charset="0"/>
              </a:endParaRPr>
            </a:p>
          </p:txBody>
        </p:sp>
        <p:sp>
          <p:nvSpPr>
            <p:cNvPr id="16423" name="Frihåndsform 66">
              <a:extLst>
                <a:ext uri="{FF2B5EF4-FFF2-40B4-BE49-F238E27FC236}">
                  <a16:creationId xmlns:a16="http://schemas.microsoft.com/office/drawing/2014/main" id="{6E47760B-DBB1-6F14-E215-F61EA5F28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3025" y="2107539"/>
              <a:ext cx="197156" cy="234549"/>
            </a:xfrm>
            <a:custGeom>
              <a:avLst/>
              <a:gdLst>
                <a:gd name="T0" fmla="*/ 197156 w 197156"/>
                <a:gd name="T1" fmla="*/ 0 h 234549"/>
                <a:gd name="T2" fmla="*/ 0 w 197156"/>
                <a:gd name="T3" fmla="*/ 234549 h 234549"/>
                <a:gd name="T4" fmla="*/ 0 60000 65536"/>
                <a:gd name="T5" fmla="*/ 0 60000 65536"/>
                <a:gd name="T6" fmla="*/ 0 w 197156"/>
                <a:gd name="T7" fmla="*/ 0 h 234549"/>
                <a:gd name="T8" fmla="*/ 197156 w 197156"/>
                <a:gd name="T9" fmla="*/ 234549 h 23454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7156" h="234549">
                  <a:moveTo>
                    <a:pt x="197156" y="0"/>
                  </a:moveTo>
                  <a:lnTo>
                    <a:pt x="0" y="234549"/>
                  </a:lnTo>
                </a:path>
              </a:pathLst>
            </a:cu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69" name="Frihåndsform 68">
            <a:extLst>
              <a:ext uri="{FF2B5EF4-FFF2-40B4-BE49-F238E27FC236}">
                <a16:creationId xmlns:a16="http://schemas.microsoft.com/office/drawing/2014/main" id="{48475FBC-9873-5958-52D4-9A0A526DCC79}"/>
              </a:ext>
            </a:extLst>
          </p:cNvPr>
          <p:cNvSpPr>
            <a:spLocks/>
          </p:cNvSpPr>
          <p:nvPr/>
        </p:nvSpPr>
        <p:spPr bwMode="auto">
          <a:xfrm>
            <a:off x="6527800" y="887413"/>
            <a:ext cx="1441450" cy="285750"/>
          </a:xfrm>
          <a:custGeom>
            <a:avLst/>
            <a:gdLst>
              <a:gd name="T0" fmla="*/ 1441780 w 1441285"/>
              <a:gd name="T1" fmla="*/ 286174 h 285538"/>
              <a:gd name="T2" fmla="*/ 1441780 w 1441285"/>
              <a:gd name="T3" fmla="*/ 6813 h 285538"/>
              <a:gd name="T4" fmla="*/ 0 w 1441285"/>
              <a:gd name="T5" fmla="*/ 0 h 285538"/>
              <a:gd name="T6" fmla="*/ 0 w 1441285"/>
              <a:gd name="T7" fmla="*/ 0 h 285538"/>
              <a:gd name="T8" fmla="*/ 0 w 1441285"/>
              <a:gd name="T9" fmla="*/ 0 h 285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1285"/>
              <a:gd name="T16" fmla="*/ 0 h 285538"/>
              <a:gd name="T17" fmla="*/ 1441285 w 1441285"/>
              <a:gd name="T18" fmla="*/ 285538 h 285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1285" h="285538">
                <a:moveTo>
                  <a:pt x="1441285" y="285538"/>
                </a:moveTo>
                <a:lnTo>
                  <a:pt x="1441285" y="6798"/>
                </a:lnTo>
                <a:lnTo>
                  <a:pt x="0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70" name="TekstSylinder 69">
            <a:extLst>
              <a:ext uri="{FF2B5EF4-FFF2-40B4-BE49-F238E27FC236}">
                <a16:creationId xmlns:a16="http://schemas.microsoft.com/office/drawing/2014/main" id="{2B0FF029-7BBE-7AF3-6C52-F2DE35BDF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063" y="3335338"/>
            <a:ext cx="414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685</a:t>
            </a:r>
          </a:p>
        </p:txBody>
      </p:sp>
      <p:sp>
        <p:nvSpPr>
          <p:cNvPr id="71" name="TekstSylinder 70">
            <a:extLst>
              <a:ext uri="{FF2B5EF4-FFF2-40B4-BE49-F238E27FC236}">
                <a16:creationId xmlns:a16="http://schemas.microsoft.com/office/drawing/2014/main" id="{E5A99DF4-1002-6CE3-EF1A-4B31B78CF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363" y="735013"/>
            <a:ext cx="809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S(t) = 685</a:t>
            </a:r>
          </a:p>
        </p:txBody>
      </p: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83399CDA-73D1-237A-795B-357798BBF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413" y="1963738"/>
            <a:ext cx="600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3,34 V</a:t>
            </a:r>
          </a:p>
        </p:txBody>
      </p:sp>
      <p:sp>
        <p:nvSpPr>
          <p:cNvPr id="73" name="TekstSylinder 72">
            <a:extLst>
              <a:ext uri="{FF2B5EF4-FFF2-40B4-BE49-F238E27FC236}">
                <a16:creationId xmlns:a16="http://schemas.microsoft.com/office/drawing/2014/main" id="{93530622-3200-9B3E-B297-D281A2FF8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3219450"/>
            <a:ext cx="6000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tx1"/>
                </a:solidFill>
              </a:rPr>
              <a:t>3,34 V</a:t>
            </a:r>
          </a:p>
        </p:txBody>
      </p:sp>
      <p:sp>
        <p:nvSpPr>
          <p:cNvPr id="74" name="TekstSylinder 73">
            <a:extLst>
              <a:ext uri="{FF2B5EF4-FFF2-40B4-BE49-F238E27FC236}">
                <a16:creationId xmlns:a16="http://schemas.microsoft.com/office/drawing/2014/main" id="{1C8ABFAA-DC71-2759-B93A-1CA25D824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4363" y="5593446"/>
            <a:ext cx="569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chemeClr val="tx1"/>
                </a:solidFill>
              </a:rPr>
              <a:t>685</a:t>
            </a:r>
          </a:p>
        </p:txBody>
      </p:sp>
      <p:sp>
        <p:nvSpPr>
          <p:cNvPr id="75" name="TekstSylinder 74">
            <a:extLst>
              <a:ext uri="{FF2B5EF4-FFF2-40B4-BE49-F238E27FC236}">
                <a16:creationId xmlns:a16="http://schemas.microsoft.com/office/drawing/2014/main" id="{BC5F3CA2-9920-ECAD-F059-92780CA1D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050" y="5716588"/>
            <a:ext cx="1401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chemeClr val="tx1"/>
                </a:solidFill>
              </a:rPr>
              <a:t>5V = 3,34V</a:t>
            </a:r>
          </a:p>
        </p:txBody>
      </p:sp>
      <p:cxnSp>
        <p:nvCxnSpPr>
          <p:cNvPr id="76" name="Rett linje 75">
            <a:extLst>
              <a:ext uri="{FF2B5EF4-FFF2-40B4-BE49-F238E27FC236}">
                <a16:creationId xmlns:a16="http://schemas.microsoft.com/office/drawing/2014/main" id="{FB3757E4-9C03-CBD6-E55A-7067590D21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83400" y="5935663"/>
            <a:ext cx="8223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7" name="TekstSylinder 76">
            <a:extLst>
              <a:ext uri="{FF2B5EF4-FFF2-40B4-BE49-F238E27FC236}">
                <a16:creationId xmlns:a16="http://schemas.microsoft.com/office/drawing/2014/main" id="{A544A7EC-ADA5-63E3-F661-D9255CA91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213" y="5889625"/>
            <a:ext cx="6976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chemeClr val="tx1"/>
                </a:solidFill>
              </a:rPr>
              <a:t>1024</a:t>
            </a:r>
          </a:p>
        </p:txBody>
      </p:sp>
    </p:spTree>
    <p:extLst>
      <p:ext uri="{BB962C8B-B14F-4D97-AF65-F5344CB8AC3E}">
        <p14:creationId xmlns:p14="http://schemas.microsoft.com/office/powerpoint/2010/main" val="1190158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7" grpId="0"/>
      <p:bldP spid="119" grpId="0"/>
      <p:bldP spid="120" grpId="0"/>
      <p:bldP spid="121" grpId="0"/>
      <p:bldP spid="124" grpId="0"/>
      <p:bldP spid="125" grpId="0"/>
      <p:bldP spid="126" grpId="0"/>
      <p:bldP spid="127" grpId="0"/>
      <p:bldP spid="46" grpId="0"/>
      <p:bldP spid="56" grpId="0"/>
      <p:bldP spid="57" grpId="0"/>
      <p:bldP spid="58" grpId="0" animBg="1"/>
      <p:bldP spid="59" grpId="0"/>
      <p:bldP spid="60" grpId="0" animBg="1"/>
      <p:bldP spid="65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/>
      <p:bldP spid="7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4DE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Spenningsforsyningen</a:t>
            </a:r>
          </a:p>
        </p:txBody>
      </p:sp>
    </p:spTree>
    <p:extLst>
      <p:ext uri="{BB962C8B-B14F-4D97-AF65-F5344CB8AC3E}">
        <p14:creationId xmlns:p14="http://schemas.microsoft.com/office/powerpoint/2010/main" val="1042167451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AE6E-5780-3CBE-1854-9CE390EB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Spenningsforsyning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A4F04-4A8C-EEB9-F76D-6489E471133D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F5FC7-54BC-C910-3B8A-2DFFCF19A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0" y="1512737"/>
            <a:ext cx="7767638" cy="455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35250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4DE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Omregning fra trykk til høyde</a:t>
            </a:r>
          </a:p>
        </p:txBody>
      </p:sp>
    </p:spTree>
    <p:extLst>
      <p:ext uri="{BB962C8B-B14F-4D97-AF65-F5344CB8AC3E}">
        <p14:creationId xmlns:p14="http://schemas.microsoft.com/office/powerpoint/2010/main" val="235229898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96F66-10C4-E40C-5A1A-73BC651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860" y="238264"/>
            <a:ext cx="7767638" cy="669290"/>
          </a:xfrm>
        </p:spPr>
        <p:txBody>
          <a:bodyPr/>
          <a:lstStyle/>
          <a:p>
            <a:pPr algn="ctr"/>
            <a:r>
              <a:rPr lang="nb-NO" dirty="0"/>
              <a:t>Montering av </a:t>
            </a:r>
            <a:r>
              <a:rPr lang="nb-NO" dirty="0" err="1"/>
              <a:t>CanSat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724C7-FEAD-6C6F-5F44-FF7E98444510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8" name="Picture 7" descr="A close-up of a computer chip&#10;&#10;Description automatically generated">
            <a:extLst>
              <a:ext uri="{FF2B5EF4-FFF2-40B4-BE49-F238E27FC236}">
                <a16:creationId xmlns:a16="http://schemas.microsoft.com/office/drawing/2014/main" id="{ED53E627-5761-B58A-8930-36C1C672A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5926" b="27704"/>
          <a:stretch/>
        </p:blipFill>
        <p:spPr>
          <a:xfrm>
            <a:off x="1038860" y="907554"/>
            <a:ext cx="7518400" cy="2752350"/>
          </a:xfrm>
          <a:prstGeom prst="rect">
            <a:avLst/>
          </a:prstGeom>
        </p:spPr>
      </p:pic>
      <p:pic>
        <p:nvPicPr>
          <p:cNvPr id="10" name="Picture 9" descr="A small electronic device with a antenna&#10;&#10;Description automatically generated">
            <a:extLst>
              <a:ext uri="{FF2B5EF4-FFF2-40B4-BE49-F238E27FC236}">
                <a16:creationId xmlns:a16="http://schemas.microsoft.com/office/drawing/2014/main" id="{10D981DD-8A09-A084-4BEE-E4D5BFB87E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26963" r="6001" b="29926"/>
          <a:stretch/>
        </p:blipFill>
        <p:spPr>
          <a:xfrm>
            <a:off x="1038860" y="3818451"/>
            <a:ext cx="7518400" cy="2655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81642B-7FC6-C3D9-B19D-C7448471A318}"/>
              </a:ext>
            </a:extLst>
          </p:cNvPr>
          <p:cNvSpPr txBox="1"/>
          <p:nvPr/>
        </p:nvSpPr>
        <p:spPr>
          <a:xfrm>
            <a:off x="6309360" y="3016000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Komponentside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E696E-9F15-E4F6-169A-FC1715CFADC5}"/>
              </a:ext>
            </a:extLst>
          </p:cNvPr>
          <p:cNvSpPr txBox="1"/>
          <p:nvPr/>
        </p:nvSpPr>
        <p:spPr>
          <a:xfrm>
            <a:off x="6868160" y="5952781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Loddeside</a:t>
            </a:r>
          </a:p>
        </p:txBody>
      </p:sp>
    </p:spTree>
    <p:extLst>
      <p:ext uri="{BB962C8B-B14F-4D97-AF65-F5344CB8AC3E}">
        <p14:creationId xmlns:p14="http://schemas.microsoft.com/office/powerpoint/2010/main" val="4213327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tel 1"/>
          <p:cNvSpPr>
            <a:spLocks noGrp="1"/>
          </p:cNvSpPr>
          <p:nvPr>
            <p:ph type="title"/>
          </p:nvPr>
        </p:nvSpPr>
        <p:spPr>
          <a:xfrm>
            <a:off x="1079500" y="266700"/>
            <a:ext cx="7767638" cy="719138"/>
          </a:xfrm>
        </p:spPr>
        <p:txBody>
          <a:bodyPr>
            <a:normAutofit/>
          </a:bodyPr>
          <a:lstStyle/>
          <a:p>
            <a:pPr algn="ctr"/>
            <a:r>
              <a:rPr lang="en-GB" sz="3200" dirty="0" err="1"/>
              <a:t>Trykk</a:t>
            </a:r>
            <a:r>
              <a:rPr lang="en-GB" sz="3200" dirty="0"/>
              <a:t> </a:t>
            </a:r>
            <a:r>
              <a:rPr lang="en-GB" sz="3200" dirty="0" err="1"/>
              <a:t>som</a:t>
            </a:r>
            <a:r>
              <a:rPr lang="en-GB" sz="3200" dirty="0"/>
              <a:t> </a:t>
            </a:r>
            <a:r>
              <a:rPr lang="en-GB" sz="3200" dirty="0" err="1"/>
              <a:t>funksjon</a:t>
            </a:r>
            <a:r>
              <a:rPr lang="en-GB" sz="3200" dirty="0"/>
              <a:t> </a:t>
            </a:r>
            <a:r>
              <a:rPr lang="en-GB" sz="3200" dirty="0" err="1"/>
              <a:t>av</a:t>
            </a:r>
            <a:r>
              <a:rPr lang="en-GB" sz="3200" dirty="0"/>
              <a:t> </a:t>
            </a:r>
            <a:r>
              <a:rPr lang="en-GB" sz="3200" dirty="0" err="1"/>
              <a:t>høyde</a:t>
            </a:r>
            <a:r>
              <a:rPr lang="en-GB" sz="3200" dirty="0"/>
              <a:t> over </a:t>
            </a:r>
            <a:r>
              <a:rPr lang="en-GB" sz="3200" dirty="0" err="1"/>
              <a:t>havet</a:t>
            </a:r>
            <a:endParaRPr lang="en-GB" sz="3200" dirty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963" y="3201988"/>
            <a:ext cx="7908925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1384300"/>
            <a:ext cx="271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5613" y="1012825"/>
            <a:ext cx="42481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766763"/>
          </a:xfrm>
        </p:spPr>
        <p:txBody>
          <a:bodyPr/>
          <a:lstStyle/>
          <a:p>
            <a:pPr algn="ctr"/>
            <a:r>
              <a:rPr lang="nb-NO" dirty="0"/>
              <a:t>Det er viktig å </a:t>
            </a:r>
            <a:r>
              <a:rPr lang="nb-NO" dirty="0" err="1"/>
              <a:t>nullpunktjustere</a:t>
            </a:r>
            <a:endParaRPr lang="nb-NO" dirty="0"/>
          </a:p>
        </p:txBody>
      </p:sp>
      <p:pic>
        <p:nvPicPr>
          <p:cNvPr id="108546" name="Picture 2" descr="http://www.sparkfun.com/tutorial/Barometric/Pressure-Altitud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863" y="1325563"/>
            <a:ext cx="7856537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e 22"/>
          <p:cNvGrpSpPr>
            <a:grpSpLocks/>
          </p:cNvGrpSpPr>
          <p:nvPr/>
        </p:nvGrpSpPr>
        <p:grpSpPr bwMode="auto">
          <a:xfrm>
            <a:off x="7332663" y="4784725"/>
            <a:ext cx="1306512" cy="514350"/>
            <a:chOff x="6528072" y="4784104"/>
            <a:chExt cx="1306768" cy="515166"/>
          </a:xfrm>
        </p:grpSpPr>
        <p:cxnSp>
          <p:nvCxnSpPr>
            <p:cNvPr id="43018" name="Rett linje 9"/>
            <p:cNvCxnSpPr>
              <a:cxnSpLocks noChangeShapeType="1"/>
            </p:cNvCxnSpPr>
            <p:nvPr/>
          </p:nvCxnSpPr>
          <p:spPr bwMode="auto">
            <a:xfrm flipV="1">
              <a:off x="6816436" y="4897225"/>
              <a:ext cx="602459" cy="7286"/>
            </a:xfrm>
            <a:prstGeom prst="line">
              <a:avLst/>
            </a:prstGeom>
            <a:noFill/>
            <a:ln w="28575" algn="ctr">
              <a:solidFill>
                <a:srgbClr val="FA062F"/>
              </a:solidFill>
              <a:round/>
              <a:headEnd/>
              <a:tailEnd/>
            </a:ln>
          </p:spPr>
        </p:cxnSp>
        <p:cxnSp>
          <p:nvCxnSpPr>
            <p:cNvPr id="43019" name="Rett linje 12"/>
            <p:cNvCxnSpPr>
              <a:cxnSpLocks noChangeShapeType="1"/>
            </p:cNvCxnSpPr>
            <p:nvPr/>
          </p:nvCxnSpPr>
          <p:spPr bwMode="auto">
            <a:xfrm>
              <a:off x="6801439" y="4784104"/>
              <a:ext cx="3122" cy="244057"/>
            </a:xfrm>
            <a:prstGeom prst="line">
              <a:avLst/>
            </a:prstGeom>
            <a:noFill/>
            <a:ln w="28575" algn="ctr">
              <a:solidFill>
                <a:srgbClr val="FA062F"/>
              </a:solidFill>
              <a:round/>
              <a:headEnd/>
              <a:tailEnd/>
            </a:ln>
          </p:spPr>
        </p:cxnSp>
        <p:cxnSp>
          <p:nvCxnSpPr>
            <p:cNvPr id="43020" name="Rett linje 18"/>
            <p:cNvCxnSpPr>
              <a:cxnSpLocks noChangeShapeType="1"/>
            </p:cNvCxnSpPr>
            <p:nvPr/>
          </p:nvCxnSpPr>
          <p:spPr bwMode="auto">
            <a:xfrm>
              <a:off x="7414181" y="4784104"/>
              <a:ext cx="3122" cy="244057"/>
            </a:xfrm>
            <a:prstGeom prst="line">
              <a:avLst/>
            </a:prstGeom>
            <a:noFill/>
            <a:ln w="28575" algn="ctr">
              <a:solidFill>
                <a:srgbClr val="FA062F"/>
              </a:solidFill>
              <a:round/>
              <a:headEnd/>
              <a:tailEnd/>
            </a:ln>
          </p:spPr>
        </p:cxnSp>
        <p:sp>
          <p:nvSpPr>
            <p:cNvPr id="43021" name="TekstSylinder 21"/>
            <p:cNvSpPr txBox="1">
              <a:spLocks noChangeArrowheads="1"/>
            </p:cNvSpPr>
            <p:nvPr/>
          </p:nvSpPr>
          <p:spPr bwMode="auto">
            <a:xfrm>
              <a:off x="6528072" y="4991493"/>
              <a:ext cx="13067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chemeClr val="tx1"/>
                  </a:solidFill>
                </a:rPr>
                <a:t>980 – 1050 hPa</a:t>
              </a:r>
            </a:p>
          </p:txBody>
        </p:sp>
      </p:grpSp>
      <p:sp>
        <p:nvSpPr>
          <p:cNvPr id="24" name="Frihåndsform 23"/>
          <p:cNvSpPr>
            <a:spLocks/>
          </p:cNvSpPr>
          <p:nvPr/>
        </p:nvSpPr>
        <p:spPr bwMode="auto">
          <a:xfrm>
            <a:off x="2395538" y="1498600"/>
            <a:ext cx="6156325" cy="3513138"/>
          </a:xfrm>
          <a:custGeom>
            <a:avLst/>
            <a:gdLst>
              <a:gd name="T0" fmla="*/ 6171168 w 6155266"/>
              <a:gd name="T1" fmla="*/ 3505747 h 3513667"/>
              <a:gd name="T2" fmla="*/ 5780704 w 6155266"/>
              <a:gd name="T3" fmla="*/ 3370581 h 3513667"/>
              <a:gd name="T4" fmla="*/ 5330807 w 6155266"/>
              <a:gd name="T5" fmla="*/ 3193190 h 3513667"/>
              <a:gd name="T6" fmla="*/ 4982775 w 6155266"/>
              <a:gd name="T7" fmla="*/ 3041131 h 3513667"/>
              <a:gd name="T8" fmla="*/ 4592300 w 6155266"/>
              <a:gd name="T9" fmla="*/ 2880623 h 3513667"/>
              <a:gd name="T10" fmla="*/ 4218800 w 6155266"/>
              <a:gd name="T11" fmla="*/ 2737021 h 3513667"/>
              <a:gd name="T12" fmla="*/ 3802877 w 6155266"/>
              <a:gd name="T13" fmla="*/ 2542728 h 3513667"/>
              <a:gd name="T14" fmla="*/ 3369961 w 6155266"/>
              <a:gd name="T15" fmla="*/ 2331538 h 3513667"/>
              <a:gd name="T16" fmla="*/ 3004950 w 6155266"/>
              <a:gd name="T17" fmla="*/ 2145690 h 3513667"/>
              <a:gd name="T18" fmla="*/ 2614483 w 6155266"/>
              <a:gd name="T19" fmla="*/ 1934503 h 3513667"/>
              <a:gd name="T20" fmla="*/ 2190048 w 6155266"/>
              <a:gd name="T21" fmla="*/ 1672625 h 3513667"/>
              <a:gd name="T22" fmla="*/ 1799580 w 6155266"/>
              <a:gd name="T23" fmla="*/ 1436094 h 3513667"/>
              <a:gd name="T24" fmla="*/ 1493989 w 6155266"/>
              <a:gd name="T25" fmla="*/ 1233355 h 3513667"/>
              <a:gd name="T26" fmla="*/ 1120496 w 6155266"/>
              <a:gd name="T27" fmla="*/ 979922 h 3513667"/>
              <a:gd name="T28" fmla="*/ 840373 w 6155266"/>
              <a:gd name="T29" fmla="*/ 760290 h 3513667"/>
              <a:gd name="T30" fmla="*/ 526298 w 6155266"/>
              <a:gd name="T31" fmla="*/ 498408 h 3513667"/>
              <a:gd name="T32" fmla="*/ 314076 w 6155266"/>
              <a:gd name="T33" fmla="*/ 304110 h 3513667"/>
              <a:gd name="T34" fmla="*/ 178265 w 6155266"/>
              <a:gd name="T35" fmla="*/ 177395 h 3513667"/>
              <a:gd name="T36" fmla="*/ 0 w 6155266"/>
              <a:gd name="T37" fmla="*/ 0 h 35136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155266"/>
              <a:gd name="T58" fmla="*/ 0 h 3513667"/>
              <a:gd name="T59" fmla="*/ 6155266 w 6155266"/>
              <a:gd name="T60" fmla="*/ 3513667 h 351366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155266" h="3513667">
                <a:moveTo>
                  <a:pt x="6155266" y="3513667"/>
                </a:moveTo>
                <a:lnTo>
                  <a:pt x="5765800" y="3378200"/>
                </a:lnTo>
                <a:lnTo>
                  <a:pt x="5317066" y="3200400"/>
                </a:lnTo>
                <a:lnTo>
                  <a:pt x="4969933" y="3048000"/>
                </a:lnTo>
                <a:lnTo>
                  <a:pt x="4580466" y="2887133"/>
                </a:lnTo>
                <a:lnTo>
                  <a:pt x="4207933" y="2743200"/>
                </a:lnTo>
                <a:lnTo>
                  <a:pt x="3793066" y="2548467"/>
                </a:lnTo>
                <a:lnTo>
                  <a:pt x="3361266" y="2336800"/>
                </a:lnTo>
                <a:lnTo>
                  <a:pt x="2997200" y="2150533"/>
                </a:lnTo>
                <a:lnTo>
                  <a:pt x="2607733" y="1938867"/>
                </a:lnTo>
                <a:lnTo>
                  <a:pt x="2184400" y="1676400"/>
                </a:lnTo>
                <a:lnTo>
                  <a:pt x="1794933" y="1439333"/>
                </a:lnTo>
                <a:lnTo>
                  <a:pt x="1490133" y="1236133"/>
                </a:lnTo>
                <a:lnTo>
                  <a:pt x="1117600" y="982133"/>
                </a:lnTo>
                <a:lnTo>
                  <a:pt x="838200" y="762000"/>
                </a:lnTo>
                <a:lnTo>
                  <a:pt x="524933" y="499533"/>
                </a:lnTo>
                <a:lnTo>
                  <a:pt x="313266" y="304800"/>
                </a:lnTo>
                <a:lnTo>
                  <a:pt x="177800" y="177800"/>
                </a:lnTo>
                <a:lnTo>
                  <a:pt x="0" y="0"/>
                </a:lnTo>
              </a:path>
            </a:pathLst>
          </a:custGeom>
          <a:noFill/>
          <a:ln w="9525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" name="Frihåndsform 24"/>
          <p:cNvSpPr>
            <a:spLocks/>
          </p:cNvSpPr>
          <p:nvPr/>
        </p:nvSpPr>
        <p:spPr bwMode="auto">
          <a:xfrm>
            <a:off x="2395538" y="1752600"/>
            <a:ext cx="6156325" cy="3513138"/>
          </a:xfrm>
          <a:custGeom>
            <a:avLst/>
            <a:gdLst>
              <a:gd name="T0" fmla="*/ 6171168 w 6155266"/>
              <a:gd name="T1" fmla="*/ 3505747 h 3513667"/>
              <a:gd name="T2" fmla="*/ 5780704 w 6155266"/>
              <a:gd name="T3" fmla="*/ 3370581 h 3513667"/>
              <a:gd name="T4" fmla="*/ 5330807 w 6155266"/>
              <a:gd name="T5" fmla="*/ 3193190 h 3513667"/>
              <a:gd name="T6" fmla="*/ 4982775 w 6155266"/>
              <a:gd name="T7" fmla="*/ 3041131 h 3513667"/>
              <a:gd name="T8" fmla="*/ 4592300 w 6155266"/>
              <a:gd name="T9" fmla="*/ 2880623 h 3513667"/>
              <a:gd name="T10" fmla="*/ 4218800 w 6155266"/>
              <a:gd name="T11" fmla="*/ 2737021 h 3513667"/>
              <a:gd name="T12" fmla="*/ 3802877 w 6155266"/>
              <a:gd name="T13" fmla="*/ 2542728 h 3513667"/>
              <a:gd name="T14" fmla="*/ 3369961 w 6155266"/>
              <a:gd name="T15" fmla="*/ 2331538 h 3513667"/>
              <a:gd name="T16" fmla="*/ 3004950 w 6155266"/>
              <a:gd name="T17" fmla="*/ 2145690 h 3513667"/>
              <a:gd name="T18" fmla="*/ 2614483 w 6155266"/>
              <a:gd name="T19" fmla="*/ 1934503 h 3513667"/>
              <a:gd name="T20" fmla="*/ 2190048 w 6155266"/>
              <a:gd name="T21" fmla="*/ 1672625 h 3513667"/>
              <a:gd name="T22" fmla="*/ 1799580 w 6155266"/>
              <a:gd name="T23" fmla="*/ 1436094 h 3513667"/>
              <a:gd name="T24" fmla="*/ 1493989 w 6155266"/>
              <a:gd name="T25" fmla="*/ 1233355 h 3513667"/>
              <a:gd name="T26" fmla="*/ 1120496 w 6155266"/>
              <a:gd name="T27" fmla="*/ 979922 h 3513667"/>
              <a:gd name="T28" fmla="*/ 840373 w 6155266"/>
              <a:gd name="T29" fmla="*/ 760290 h 3513667"/>
              <a:gd name="T30" fmla="*/ 526298 w 6155266"/>
              <a:gd name="T31" fmla="*/ 498408 h 3513667"/>
              <a:gd name="T32" fmla="*/ 314076 w 6155266"/>
              <a:gd name="T33" fmla="*/ 304110 h 3513667"/>
              <a:gd name="T34" fmla="*/ 178265 w 6155266"/>
              <a:gd name="T35" fmla="*/ 177395 h 3513667"/>
              <a:gd name="T36" fmla="*/ 0 w 6155266"/>
              <a:gd name="T37" fmla="*/ 0 h 35136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155266"/>
              <a:gd name="T58" fmla="*/ 0 h 3513667"/>
              <a:gd name="T59" fmla="*/ 6155266 w 6155266"/>
              <a:gd name="T60" fmla="*/ 3513667 h 351366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155266" h="3513667">
                <a:moveTo>
                  <a:pt x="6155266" y="3513667"/>
                </a:moveTo>
                <a:lnTo>
                  <a:pt x="5765800" y="3378200"/>
                </a:lnTo>
                <a:lnTo>
                  <a:pt x="5317066" y="3200400"/>
                </a:lnTo>
                <a:lnTo>
                  <a:pt x="4969933" y="3048000"/>
                </a:lnTo>
                <a:lnTo>
                  <a:pt x="4580466" y="2887133"/>
                </a:lnTo>
                <a:lnTo>
                  <a:pt x="4207933" y="2743200"/>
                </a:lnTo>
                <a:lnTo>
                  <a:pt x="3793066" y="2548467"/>
                </a:lnTo>
                <a:lnTo>
                  <a:pt x="3361266" y="2336800"/>
                </a:lnTo>
                <a:lnTo>
                  <a:pt x="2997200" y="2150533"/>
                </a:lnTo>
                <a:lnTo>
                  <a:pt x="2607733" y="1938867"/>
                </a:lnTo>
                <a:lnTo>
                  <a:pt x="2184400" y="1676400"/>
                </a:lnTo>
                <a:lnTo>
                  <a:pt x="1794933" y="1439333"/>
                </a:lnTo>
                <a:lnTo>
                  <a:pt x="1490133" y="1236133"/>
                </a:lnTo>
                <a:lnTo>
                  <a:pt x="1117600" y="982133"/>
                </a:lnTo>
                <a:lnTo>
                  <a:pt x="838200" y="762000"/>
                </a:lnTo>
                <a:lnTo>
                  <a:pt x="524933" y="499533"/>
                </a:lnTo>
                <a:lnTo>
                  <a:pt x="313266" y="304800"/>
                </a:lnTo>
                <a:lnTo>
                  <a:pt x="177800" y="177800"/>
                </a:lnTo>
                <a:lnTo>
                  <a:pt x="0" y="0"/>
                </a:lnTo>
              </a:path>
            </a:pathLst>
          </a:custGeom>
          <a:noFill/>
          <a:ln w="9525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6" name="TekstSylinder 25"/>
          <p:cNvSpPr txBox="1">
            <a:spLocks noChangeArrowheads="1"/>
          </p:cNvSpPr>
          <p:nvPr/>
        </p:nvSpPr>
        <p:spPr bwMode="auto">
          <a:xfrm>
            <a:off x="6611938" y="4843463"/>
            <a:ext cx="74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chemeClr val="tx1"/>
                </a:solidFill>
              </a:rPr>
              <a:t>7-800m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56BB-ACCD-1B2B-C363-859B44EA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Programmering av den barometriske formelen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DA7DE-82CB-F659-AD2F-7BD293A256F2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6BB8E5-B3CA-395F-03F4-458310F61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73" y="2247625"/>
            <a:ext cx="4651303" cy="35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99327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22C34-1D49-E2F5-FA4C-B298A5A23824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C3E34-5DB4-9BA1-FFF4-0D98B6453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238" y="1702662"/>
            <a:ext cx="7179441" cy="47534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332FE4-50CD-5B5E-1D8E-2C9816D2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Programmering av den barometriske formelen</a:t>
            </a:r>
          </a:p>
        </p:txBody>
      </p:sp>
    </p:spTree>
    <p:extLst>
      <p:ext uri="{BB962C8B-B14F-4D97-AF65-F5344CB8AC3E}">
        <p14:creationId xmlns:p14="http://schemas.microsoft.com/office/powerpoint/2010/main" val="4188217564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B55FE-308A-0319-4A86-16E1EAE7EA00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48B6E-821F-387D-A9E9-DA7C77A3D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62" y="2261360"/>
            <a:ext cx="7877913" cy="37292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FCD4F29-9D6E-A112-C58C-EDFD2724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Programmering av den barometriske formelen</a:t>
            </a:r>
          </a:p>
        </p:txBody>
      </p:sp>
    </p:spTree>
    <p:extLst>
      <p:ext uri="{BB962C8B-B14F-4D97-AF65-F5344CB8AC3E}">
        <p14:creationId xmlns:p14="http://schemas.microsoft.com/office/powerpoint/2010/main" val="537628693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A51DF9-EF30-ECDC-FEB8-DC382532C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12" y="772160"/>
            <a:ext cx="6546645" cy="2656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83BADD-616B-C02A-C8F5-248F943D0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910" y="3429000"/>
            <a:ext cx="6007378" cy="3371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7E2000-E949-C52E-0A89-634470158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40" y="166579"/>
            <a:ext cx="7767638" cy="46334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Programmering av den barometriske formelen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6FE62-CBBC-2C45-7F78-41162D328975}"/>
              </a:ext>
            </a:extLst>
          </p:cNvPr>
          <p:cNvSpPr/>
          <p:nvPr/>
        </p:nvSpPr>
        <p:spPr bwMode="auto">
          <a:xfrm>
            <a:off x="1069340" y="2235200"/>
            <a:ext cx="7566660" cy="10515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173E33-22C8-24A3-AF70-84E76B4E9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53" y="2760980"/>
            <a:ext cx="8098362" cy="22009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D8458C-A134-F0FF-AE3C-6D38E8FF121F}"/>
              </a:ext>
            </a:extLst>
          </p:cNvPr>
          <p:cNvSpPr/>
          <p:nvPr/>
        </p:nvSpPr>
        <p:spPr bwMode="auto">
          <a:xfrm>
            <a:off x="1225122" y="5249220"/>
            <a:ext cx="7566660" cy="15509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542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4DE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Nulljustering av høydemåleren</a:t>
            </a:r>
          </a:p>
        </p:txBody>
      </p:sp>
    </p:spTree>
    <p:extLst>
      <p:ext uri="{BB962C8B-B14F-4D97-AF65-F5344CB8AC3E}">
        <p14:creationId xmlns:p14="http://schemas.microsoft.com/office/powerpoint/2010/main" val="2621445654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0709" y="367047"/>
            <a:ext cx="7398073" cy="614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83F47E-24BA-5162-32C1-DB8B466A0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569" y="2104907"/>
            <a:ext cx="6858352" cy="4578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6F757C-CD51-F288-995D-B4FC5F7FC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569" y="2104907"/>
            <a:ext cx="6858352" cy="45938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8288" y="180718"/>
            <a:ext cx="8055712" cy="469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ktangel 4"/>
          <p:cNvSpPr/>
          <p:nvPr/>
        </p:nvSpPr>
        <p:spPr>
          <a:xfrm>
            <a:off x="1160361" y="803563"/>
            <a:ext cx="3685309" cy="4017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8011" y="4912159"/>
            <a:ext cx="4335318" cy="182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>
            <a:off x="4187579" y="1482435"/>
            <a:ext cx="4762457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/>
          <p:cNvSpPr/>
          <p:nvPr/>
        </p:nvSpPr>
        <p:spPr>
          <a:xfrm>
            <a:off x="1160361" y="2320636"/>
            <a:ext cx="7408675" cy="6996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/>
          <p:cNvSpPr/>
          <p:nvPr/>
        </p:nvSpPr>
        <p:spPr>
          <a:xfrm>
            <a:off x="5458209" y="4236471"/>
            <a:ext cx="2494495" cy="3394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D1E0-9811-1D62-6376-0BA92BA1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Nullpunktjustering</a:t>
            </a:r>
            <a:br>
              <a:rPr lang="nb-NO" dirty="0"/>
            </a:br>
            <a:r>
              <a:rPr lang="nb-NO" dirty="0"/>
              <a:t>Gå til </a:t>
            </a:r>
            <a:r>
              <a:rPr lang="nb-NO" dirty="0">
                <a:solidFill>
                  <a:srgbClr val="0000FF"/>
                </a:solidFill>
              </a:rPr>
              <a:t>https://www.senorge.no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737EA-31A4-2AB2-B209-519F42DBD566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BBE6267-ED21-ED30-FDDF-2A64A204D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86" y="1872543"/>
            <a:ext cx="7972252" cy="413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3387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02E0F-3F5A-32CA-3215-80FF62ACB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CanSat</a:t>
            </a:r>
            <a:r>
              <a:rPr lang="nb-NO" dirty="0"/>
              <a:t> med </a:t>
            </a:r>
            <a:r>
              <a:rPr lang="nb-NO" dirty="0" err="1"/>
              <a:t>Kitronik</a:t>
            </a:r>
            <a:r>
              <a:rPr lang="nb-NO" dirty="0"/>
              <a:t> OLED-display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A0B3B-82FA-A084-9F8E-33B82F38BEA4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 descr="A black electronic device with a antenna&#10;&#10;Description automatically generated">
            <a:extLst>
              <a:ext uri="{FF2B5EF4-FFF2-40B4-BE49-F238E27FC236}">
                <a16:creationId xmlns:a16="http://schemas.microsoft.com/office/drawing/2014/main" id="{E9B58C44-0D17-FE55-D408-5A8374F4E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6074" r="3246" b="25778"/>
          <a:stretch/>
        </p:blipFill>
        <p:spPr>
          <a:xfrm>
            <a:off x="934720" y="2067958"/>
            <a:ext cx="7767638" cy="31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87749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/>
              <a:t>Nullpunktjustering</a:t>
            </a:r>
            <a:br>
              <a:rPr lang="nb-NO" dirty="0"/>
            </a:br>
            <a:r>
              <a:rPr lang="nb-NO" sz="2000" dirty="0">
                <a:solidFill>
                  <a:srgbClr val="0000FF"/>
                </a:solidFill>
              </a:rPr>
              <a:t>https://www.senorge.no/</a:t>
            </a:r>
            <a:endParaRPr lang="nb-NO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3ED01-E61E-F73C-8256-6E2B01BD7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30" y="1718480"/>
            <a:ext cx="7772799" cy="3943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B6826C-5F65-9139-BE07-D815462E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79" y="1810559"/>
            <a:ext cx="7791850" cy="3759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64E911-83DD-10A3-E938-688191612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30" y="1718480"/>
            <a:ext cx="7772799" cy="4356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9AF778-0E70-BD90-69DE-098789393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143" y="1492749"/>
            <a:ext cx="4060371" cy="5090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ECE88-8205-9CB8-0F53-D1A652E40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879" y="1472590"/>
            <a:ext cx="7894951" cy="529254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7FCE0-4207-C327-D558-BF19CD5D6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82" b="8854"/>
          <a:stretch/>
        </p:blipFill>
        <p:spPr>
          <a:xfrm>
            <a:off x="943200" y="3429000"/>
            <a:ext cx="7894951" cy="318951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43200" y="274638"/>
            <a:ext cx="8006400" cy="1143000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Nullpunktjustering</a:t>
            </a:r>
            <a:br>
              <a:rPr lang="nb-NO" dirty="0"/>
            </a:br>
            <a:r>
              <a:rPr lang="nb-NO" sz="2200" dirty="0"/>
              <a:t>Finne trykk, temperatur og høyde på en nærliggende målestasjon</a:t>
            </a:r>
            <a:endParaRPr lang="nb-NO" dirty="0"/>
          </a:p>
        </p:txBody>
      </p:sp>
      <p:sp>
        <p:nvSpPr>
          <p:cNvPr id="6" name="Ellipse 5"/>
          <p:cNvSpPr/>
          <p:nvPr/>
        </p:nvSpPr>
        <p:spPr>
          <a:xfrm>
            <a:off x="6452348" y="4590248"/>
            <a:ext cx="1388183" cy="13881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7524267" y="5749941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p</a:t>
            </a:r>
            <a:r>
              <a:rPr lang="nb-NO" sz="3200" baseline="-25000" dirty="0"/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30D1C-17FC-4706-C731-E2999C185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356"/>
          <a:stretch/>
        </p:blipFill>
        <p:spPr>
          <a:xfrm>
            <a:off x="2929219" y="1441265"/>
            <a:ext cx="4060371" cy="2170856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5257953" y="1358190"/>
            <a:ext cx="710086" cy="7100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5958953" y="1396967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h</a:t>
            </a:r>
            <a:r>
              <a:rPr lang="nb-NO" sz="3200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24024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5" grpId="0" animBg="1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err="1"/>
              <a:t>Nulpunktjustering</a:t>
            </a:r>
            <a:br>
              <a:rPr lang="nb-NO" dirty="0"/>
            </a:br>
            <a:r>
              <a:rPr lang="nb-NO" sz="2000" dirty="0">
                <a:solidFill>
                  <a:srgbClr val="0000FF"/>
                </a:solidFill>
              </a:rPr>
              <a:t>https://www.senorge.no/</a:t>
            </a:r>
            <a:endParaRPr lang="nb-NO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3ED01-E61E-F73C-8256-6E2B01BD7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30" y="1718480"/>
            <a:ext cx="7772799" cy="3943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B6826C-5F65-9139-BE07-D815462E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79" y="1810559"/>
            <a:ext cx="7791850" cy="3759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559A4-979D-B63F-03D3-06B58AF3D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7" y="1740830"/>
            <a:ext cx="8152871" cy="3921203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CCFC858F-E6DC-4FFB-D745-1FDDDFD54FB5}"/>
              </a:ext>
            </a:extLst>
          </p:cNvPr>
          <p:cNvSpPr/>
          <p:nvPr/>
        </p:nvSpPr>
        <p:spPr bwMode="auto">
          <a:xfrm rot="10800000">
            <a:off x="4537867" y="4243072"/>
            <a:ext cx="465667" cy="73660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2A5E1A-399C-8B93-E084-ECBD0B365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19" y="1681163"/>
            <a:ext cx="8483770" cy="4087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61C6DA-234F-B084-F086-FF2D09FBB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52" y="1681163"/>
            <a:ext cx="8435755" cy="404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66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43200" y="274638"/>
            <a:ext cx="8006400" cy="1143000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Nullpunktjustering</a:t>
            </a:r>
            <a:br>
              <a:rPr lang="nb-NO" dirty="0"/>
            </a:br>
            <a:r>
              <a:rPr lang="nb-NO" sz="2200" dirty="0"/>
              <a:t>Finne trykk, temperatur og høyde på en nærliggende målestasjon</a:t>
            </a:r>
            <a:endParaRPr lang="nb-NO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0950D9-75CE-6006-A330-CAFBD0049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533" y="1275276"/>
            <a:ext cx="3819591" cy="2296087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5681286" y="1209455"/>
            <a:ext cx="710086" cy="7100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6453096" y="1275276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h</a:t>
            </a:r>
            <a:r>
              <a:rPr lang="nb-NO" baseline="-25000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4FFD38-BA71-E161-E92C-446CD6F72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917" y="3609838"/>
            <a:ext cx="4794749" cy="3177775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424457" y="4260362"/>
            <a:ext cx="1388183" cy="13881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>
              <a:solidFill>
                <a:schemeClr val="tx1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6496376" y="5420055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tx1"/>
                </a:solidFill>
              </a:rPr>
              <a:t>p</a:t>
            </a:r>
            <a:r>
              <a:rPr lang="nb-NO" sz="2000" baseline="-25000" dirty="0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6" grpId="0" animBg="1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 err="1"/>
              <a:t>CanSat</a:t>
            </a:r>
            <a:r>
              <a:rPr lang="nb-NO" dirty="0"/>
              <a:t>-kursets oppdrag</a:t>
            </a:r>
          </a:p>
        </p:txBody>
      </p:sp>
    </p:spTree>
    <p:extLst>
      <p:ext uri="{BB962C8B-B14F-4D97-AF65-F5344CB8AC3E}">
        <p14:creationId xmlns:p14="http://schemas.microsoft.com/office/powerpoint/2010/main" val="3731920753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CAA808-F56F-23E6-1072-50557AAE7C25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8A7819-81A8-2FF3-3958-EAA81A2F6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3"/>
          <a:stretch/>
        </p:blipFill>
        <p:spPr>
          <a:xfrm>
            <a:off x="841150" y="1981200"/>
            <a:ext cx="7919501" cy="36575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D7EC79A-E22F-EC57-F0A7-E40B58451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04800"/>
            <a:ext cx="7767638" cy="1524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Oversikt over oppdrag </a:t>
            </a:r>
            <a:br>
              <a:rPr lang="nb-NO" sz="2800" dirty="0"/>
            </a:br>
            <a:r>
              <a:rPr lang="nb-NO" sz="2400" dirty="0" err="1"/>
              <a:t>CanSat</a:t>
            </a:r>
            <a:r>
              <a:rPr lang="nb-NO" sz="2400" dirty="0"/>
              <a:t>-kurset (side 60)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01787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5ACB11-FD79-F46C-04A4-B6B7F82FB9D2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32F013-9DEC-50FD-6FAA-F1560E6F8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84" y="1880841"/>
            <a:ext cx="7696306" cy="15481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DFB60A3-DB7D-DE8C-F1C3-04DFDFAB0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04800"/>
            <a:ext cx="7767638" cy="1524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Oversikt over oppdrag </a:t>
            </a:r>
            <a:br>
              <a:rPr lang="nb-NO" sz="3200" dirty="0"/>
            </a:br>
            <a:r>
              <a:rPr lang="nb-NO" sz="2800" dirty="0"/>
              <a:t>9. – </a:t>
            </a:r>
            <a:r>
              <a:rPr lang="nb-NO" sz="2800" b="1" i="1" dirty="0"/>
              <a:t>Sette opp </a:t>
            </a:r>
            <a:r>
              <a:rPr lang="nb-NO" sz="2800" dirty="0"/>
              <a:t>og send </a:t>
            </a:r>
            <a:r>
              <a:rPr lang="nb-NO" sz="2800" dirty="0" err="1"/>
              <a:t>testdata</a:t>
            </a:r>
            <a:r>
              <a:rPr lang="nb-NO" sz="2800" dirty="0"/>
              <a:t> via radio</a:t>
            </a:r>
            <a:br>
              <a:rPr lang="nb-NO" sz="2800" dirty="0"/>
            </a:br>
            <a:r>
              <a:rPr lang="nb-NO" sz="2400" dirty="0" err="1"/>
              <a:t>CanSat</a:t>
            </a:r>
            <a:r>
              <a:rPr lang="nb-NO" sz="2400" dirty="0"/>
              <a:t>-kurset (side 60)</a:t>
            </a:r>
            <a:endParaRPr lang="nb-N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A7B1FB-94EF-2FA9-EC00-84CADBCEA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88" y="3586746"/>
            <a:ext cx="6828298" cy="282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90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CE4F9-05B1-0A21-1373-6A00C6826C58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3ECBF0-0CAB-D1F3-31C8-5B5B23F2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04800"/>
            <a:ext cx="7767638" cy="1524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Oversikt over oppdrag </a:t>
            </a:r>
            <a:br>
              <a:rPr lang="nb-NO" sz="3200" dirty="0"/>
            </a:br>
            <a:r>
              <a:rPr lang="nb-NO" sz="2800" dirty="0"/>
              <a:t>10. – Send og motta virkelige data via radio</a:t>
            </a:r>
            <a:br>
              <a:rPr lang="nb-NO" sz="2800" dirty="0"/>
            </a:br>
            <a:r>
              <a:rPr lang="nb-NO" sz="2400" dirty="0" err="1"/>
              <a:t>CanSat</a:t>
            </a:r>
            <a:r>
              <a:rPr lang="nb-NO" sz="2400" dirty="0"/>
              <a:t>-kurset (side 65 (134))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94FB2-05DC-B195-5AE4-DE694747A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24" y="1930400"/>
            <a:ext cx="8226856" cy="142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ED2037-F274-858C-92C5-0F989B3F8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02" y="3768690"/>
            <a:ext cx="7842836" cy="2215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4DDBEA-F088-3080-9763-FF1931DF4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02" y="3818466"/>
            <a:ext cx="7708769" cy="228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28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72301-7E79-00AC-C095-6BFD24469D7D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093A5D-BC0A-77B1-7921-25151E161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04800"/>
            <a:ext cx="7767638" cy="1524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Oversikt over oppdrag </a:t>
            </a:r>
            <a:br>
              <a:rPr lang="nb-NO" sz="3200" dirty="0"/>
            </a:br>
            <a:r>
              <a:rPr lang="nb-NO" sz="2800" dirty="0"/>
              <a:t>11. – Skriv til SD-kort</a:t>
            </a:r>
            <a:br>
              <a:rPr lang="nb-NO" sz="2800" dirty="0"/>
            </a:br>
            <a:r>
              <a:rPr lang="nb-NO" sz="2400" dirty="0" err="1"/>
              <a:t>CanSat</a:t>
            </a:r>
            <a:r>
              <a:rPr lang="nb-NO" sz="2400" dirty="0"/>
              <a:t>-kurset (side 69)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E1776-2F89-8411-6027-06F497BC4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06" y="2051050"/>
            <a:ext cx="8093432" cy="1158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2751A-8F96-8D79-0AB2-9448A775E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06" y="3315030"/>
            <a:ext cx="8085833" cy="3150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DB15FA-6259-D763-DB16-D0EEFFB3E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403" y="588736"/>
            <a:ext cx="1644735" cy="9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10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ED1FC-37E1-4271-789D-03E21ABD9A8B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3492DA-46C0-E33F-4FE1-2B22BE749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04800"/>
            <a:ext cx="7767638" cy="1524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Oversikt over oppdrag </a:t>
            </a:r>
            <a:br>
              <a:rPr lang="nb-NO" sz="3200" dirty="0"/>
            </a:br>
            <a:r>
              <a:rPr lang="nb-NO" sz="2800" dirty="0"/>
              <a:t>12. – </a:t>
            </a:r>
            <a:r>
              <a:rPr lang="nb-NO" sz="2800" dirty="0" err="1"/>
              <a:t>CanSat</a:t>
            </a:r>
            <a:r>
              <a:rPr lang="nb-NO" sz="2800" dirty="0"/>
              <a:t> – systemdesign </a:t>
            </a:r>
            <a:br>
              <a:rPr lang="nb-NO" sz="2800" dirty="0"/>
            </a:br>
            <a:r>
              <a:rPr lang="nb-NO" sz="2400" dirty="0" err="1"/>
              <a:t>CanSat</a:t>
            </a:r>
            <a:r>
              <a:rPr lang="nb-NO" sz="2400" dirty="0"/>
              <a:t>-kurset (side 71)</a:t>
            </a:r>
            <a:endParaRPr lang="nb-N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B7ED0B-EE5B-2E68-F768-5139B73E2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052" y="2064493"/>
            <a:ext cx="4990588" cy="3533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66866-3ECF-3737-3C9A-B6CD2B7AC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64493"/>
            <a:ext cx="3197878" cy="336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38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6FE3-3983-2620-D3EF-AE7CB50B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Montering av </a:t>
            </a:r>
            <a:r>
              <a:rPr lang="nb-NO" dirty="0" err="1"/>
              <a:t>CanSat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4247E-CCA9-AC78-E832-8D481AFA0AEC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D752A-966F-353E-C11D-2A668E601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618" y="1532075"/>
            <a:ext cx="6194936" cy="49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39767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3B11C-4C85-3EF1-F778-3E2E9F40CA55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2EA3D-8AE8-A4E1-8EB0-351B1574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58" y="2129982"/>
            <a:ext cx="8174595" cy="13798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0264D7-88AA-1421-3B8D-4A3F2752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304800"/>
            <a:ext cx="7767638" cy="1524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dirty="0"/>
              <a:t>Oversikt over oppdrag </a:t>
            </a:r>
            <a:br>
              <a:rPr lang="nb-NO" sz="3200" dirty="0"/>
            </a:br>
            <a:r>
              <a:rPr lang="nb-NO" sz="2800" dirty="0"/>
              <a:t>13. – Analyse og presentasjon av data</a:t>
            </a:r>
            <a:br>
              <a:rPr lang="nb-NO" sz="2800" dirty="0"/>
            </a:br>
            <a:r>
              <a:rPr lang="nb-NO" sz="2400" dirty="0" err="1"/>
              <a:t>CanSat</a:t>
            </a:r>
            <a:r>
              <a:rPr lang="nb-NO" sz="2400" dirty="0"/>
              <a:t>-kurset (side 72)</a:t>
            </a:r>
            <a:endParaRPr lang="nb-NO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5648B2-1EB3-F71C-CDD6-130D3E12F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760" y="3811043"/>
            <a:ext cx="7973378" cy="2650717"/>
          </a:xfrm>
        </p:spPr>
        <p:txBody>
          <a:bodyPr/>
          <a:lstStyle/>
          <a:p>
            <a:r>
              <a:rPr lang="nb-NO" sz="2800" dirty="0" err="1"/>
              <a:t>MakeCode</a:t>
            </a:r>
            <a:r>
              <a:rPr lang="nb-NO" sz="2800" dirty="0"/>
              <a:t> (side 103)</a:t>
            </a:r>
          </a:p>
          <a:p>
            <a:r>
              <a:rPr lang="nb-NO" sz="2800" dirty="0"/>
              <a:t>Python (bruk av </a:t>
            </a:r>
            <a:r>
              <a:rPr lang="nb-NO" sz="2800" dirty="0" err="1"/>
              <a:t>Spyder</a:t>
            </a:r>
            <a:r>
              <a:rPr lang="nb-NO" sz="2800" dirty="0"/>
              <a:t>) (side 104)</a:t>
            </a:r>
          </a:p>
          <a:p>
            <a:r>
              <a:rPr lang="nb-NO" sz="2800" dirty="0"/>
              <a:t>Excel (side 111)</a:t>
            </a:r>
          </a:p>
          <a:p>
            <a:r>
              <a:rPr lang="nb-NO" sz="2800" dirty="0"/>
              <a:t>Google Earth (side 116)</a:t>
            </a:r>
          </a:p>
          <a:p>
            <a:r>
              <a:rPr lang="nb-NO" sz="2800" dirty="0"/>
              <a:t>(</a:t>
            </a:r>
            <a:r>
              <a:rPr lang="nb-NO" sz="2800" dirty="0" err="1"/>
              <a:t>GeoGebra</a:t>
            </a:r>
            <a:r>
              <a:rPr lang="nb-NO" sz="2800" dirty="0"/>
              <a:t>)</a:t>
            </a:r>
            <a:endParaRPr lang="nb-NO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D165DE-DCCE-6B5D-5220-A2467D9B2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580" y="5001983"/>
            <a:ext cx="3659558" cy="155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435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Faglig påfyll </a:t>
            </a:r>
            <a:r>
              <a:rPr lang="nb-NO" dirty="0" err="1"/>
              <a:t>CanSat</a:t>
            </a:r>
            <a:r>
              <a:rPr lang="nb-NO" dirty="0"/>
              <a:t>-kurs</a:t>
            </a:r>
          </a:p>
        </p:txBody>
      </p:sp>
    </p:spTree>
    <p:extLst>
      <p:ext uri="{BB962C8B-B14F-4D97-AF65-F5344CB8AC3E}">
        <p14:creationId xmlns:p14="http://schemas.microsoft.com/office/powerpoint/2010/main" val="3368031719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4DE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Framstilling av antennen</a:t>
            </a:r>
          </a:p>
        </p:txBody>
      </p:sp>
    </p:spTree>
    <p:extLst>
      <p:ext uri="{BB962C8B-B14F-4D97-AF65-F5344CB8AC3E}">
        <p14:creationId xmlns:p14="http://schemas.microsoft.com/office/powerpoint/2010/main" val="3699064574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EB37-4461-8F47-6B62-5E20778D7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Framstilling av myk antenne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32B8B-40ED-8B37-BDAD-2C9EA82270AB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A1696-522C-9684-1FAD-EF7CEC5FD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12" y="1903078"/>
            <a:ext cx="6791376" cy="1053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0A7C70-0766-F358-906F-C04FB4210B4D}"/>
              </a:ext>
            </a:extLst>
          </p:cNvPr>
          <p:cNvSpPr txBox="1"/>
          <p:nvPr/>
        </p:nvSpPr>
        <p:spPr>
          <a:xfrm>
            <a:off x="5069840" y="1441413"/>
            <a:ext cx="2242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Antennas lengde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E0E518-18D0-D895-EDDA-C47EA7B75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3583900"/>
            <a:ext cx="7626011" cy="21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17828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4DE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Oppsett av radio E32</a:t>
            </a:r>
          </a:p>
        </p:txBody>
      </p:sp>
    </p:spTree>
    <p:extLst>
      <p:ext uri="{BB962C8B-B14F-4D97-AF65-F5344CB8AC3E}">
        <p14:creationId xmlns:p14="http://schemas.microsoft.com/office/powerpoint/2010/main" val="2831909878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CDDBC-86CD-775D-CCD9-0B2A1D3F6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40" y="325458"/>
            <a:ext cx="7767638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Oppsett av radioen E32</a:t>
            </a:r>
            <a:br>
              <a:rPr lang="nb-NO" dirty="0"/>
            </a:br>
            <a:r>
              <a:rPr lang="nb-NO" sz="2400" dirty="0"/>
              <a:t>Installasjon av bibliotek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1EF2C-3937-9ACE-8E5A-F444450E29F1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6B5AE-9183-FCA7-68D2-8ED83BC6C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266" y="1524576"/>
            <a:ext cx="5416828" cy="2305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BCA8C-2AAB-C601-57A7-747B847FF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57" y="4485260"/>
            <a:ext cx="7693245" cy="945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767307-6E71-4B75-0C4D-9FB4B68B366C}"/>
              </a:ext>
            </a:extLst>
          </p:cNvPr>
          <p:cNvSpPr txBox="1"/>
          <p:nvPr/>
        </p:nvSpPr>
        <p:spPr>
          <a:xfrm>
            <a:off x="3074064" y="3945153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0" i="0" u="none" strike="noStrike" baseline="0" dirty="0">
                <a:solidFill>
                  <a:srgbClr val="0000FF"/>
                </a:solidFill>
                <a:latin typeface="TimesNewRomanPSMT"/>
              </a:rPr>
              <a:t>https://github.com/SCjoh/pxt-lora</a:t>
            </a:r>
            <a:endParaRPr lang="nb-N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01377E-93C7-A6DC-F4C0-DD9CAAB85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957" y="5673005"/>
            <a:ext cx="1819529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9820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CB05-C25E-20D4-7454-81E95C22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Send og motta data med to </a:t>
            </a:r>
            <a:br>
              <a:rPr lang="nb-NO" dirty="0"/>
            </a:br>
            <a:r>
              <a:rPr lang="nb-NO" dirty="0" err="1"/>
              <a:t>Micro:bit</a:t>
            </a:r>
            <a:r>
              <a:rPr lang="nb-NO" dirty="0"/>
              <a:t> </a:t>
            </a:r>
            <a:r>
              <a:rPr lang="nb-NO" dirty="0" err="1"/>
              <a:t>CanSat</a:t>
            </a:r>
            <a:r>
              <a:rPr lang="nb-NO" dirty="0"/>
              <a:t>-er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C3085-C866-4263-DC3C-86F5FFF06D29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02B2B-1C0A-1539-549C-4B5616F39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3" t="15034"/>
          <a:stretch/>
        </p:blipFill>
        <p:spPr>
          <a:xfrm>
            <a:off x="806002" y="2509520"/>
            <a:ext cx="8084163" cy="220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1064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177B-C5B5-D06C-BBBF-9123AD58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Oppsett av radioen E32</a:t>
            </a:r>
            <a:br>
              <a:rPr lang="nb-NO" dirty="0"/>
            </a:br>
            <a:r>
              <a:rPr lang="nb-NO" dirty="0"/>
              <a:t>side 63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CD9C7A-8658-9568-7FBF-6A8B78957DA5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470AD-231D-A091-5F3B-3CB660A7B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46" y="1931070"/>
            <a:ext cx="8072992" cy="41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04036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0E5A-BE19-6F24-C0CC-E4CB790A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860" y="270530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Send </a:t>
            </a:r>
            <a:r>
              <a:rPr lang="nb-NO" dirty="0" err="1"/>
              <a:t>testmelding</a:t>
            </a:r>
            <a:br>
              <a:rPr lang="nb-NO" dirty="0"/>
            </a:br>
            <a:r>
              <a:rPr lang="nb-NO" sz="2800" dirty="0"/>
              <a:t>Samme program på sender- og mottakersiden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50043-B9AB-456E-DE15-900A7EB36A16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4BC412-A09E-8C37-443A-E43D0AB4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60" y="1340581"/>
            <a:ext cx="7566660" cy="518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46642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4DE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Send og motta data</a:t>
            </a:r>
          </a:p>
        </p:txBody>
      </p:sp>
    </p:spTree>
    <p:extLst>
      <p:ext uri="{BB962C8B-B14F-4D97-AF65-F5344CB8AC3E}">
        <p14:creationId xmlns:p14="http://schemas.microsoft.com/office/powerpoint/2010/main" val="377602351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2DD3-067F-BBC6-AC0D-9300B23D2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2800" dirty="0"/>
              <a:t>Montering av motstander R1 – R3 (10kOhm)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AE6C5F-22BC-F044-1851-E557006D403C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07675-AC9B-8EC2-CF0D-F4831C3E0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728" y="1681163"/>
            <a:ext cx="7009182" cy="470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0641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CB05-C25E-20D4-7454-81E95C22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Send og motta data med to </a:t>
            </a:r>
            <a:br>
              <a:rPr lang="nb-NO" dirty="0"/>
            </a:br>
            <a:r>
              <a:rPr lang="nb-NO" dirty="0" err="1"/>
              <a:t>Micro:bit</a:t>
            </a:r>
            <a:r>
              <a:rPr lang="nb-NO" dirty="0"/>
              <a:t> </a:t>
            </a:r>
            <a:r>
              <a:rPr lang="nb-NO" dirty="0" err="1"/>
              <a:t>CanSat</a:t>
            </a:r>
            <a:r>
              <a:rPr lang="nb-NO" dirty="0"/>
              <a:t>-er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C3085-C866-4263-DC3C-86F5FFF06D29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02B2B-1C0A-1539-549C-4B5616F39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3" t="15034"/>
          <a:stretch/>
        </p:blipFill>
        <p:spPr>
          <a:xfrm>
            <a:off x="806002" y="2509520"/>
            <a:ext cx="8084163" cy="220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9413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CEA7-385F-6029-6F9A-DB368766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Sendersiden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DFD7D-7C15-80E8-3A27-B1B77B5D201E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BF816C-81F9-AAB9-E1F7-C72090B58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004"/>
          <a:stretch/>
        </p:blipFill>
        <p:spPr>
          <a:xfrm>
            <a:off x="764540" y="228436"/>
            <a:ext cx="2829550" cy="4059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B5509-F931-4896-C150-2CB6E7428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39" y="4287520"/>
            <a:ext cx="8390299" cy="2392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F7294A-56EC-1A27-0A6B-4FB99C10C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98"/>
          <a:stretch/>
        </p:blipFill>
        <p:spPr>
          <a:xfrm>
            <a:off x="3749029" y="2670174"/>
            <a:ext cx="3194266" cy="163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77852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07558-8109-6720-A8D8-B026EB1D5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770" y="205499"/>
            <a:ext cx="3072871" cy="1141413"/>
          </a:xfrm>
        </p:spPr>
        <p:txBody>
          <a:bodyPr/>
          <a:lstStyle/>
          <a:p>
            <a:pPr algn="ctr"/>
            <a:r>
              <a:rPr lang="nb-NO" dirty="0"/>
              <a:t>Mottakersiden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F14D8-26A3-C8E7-4A27-4D128F1B6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004"/>
          <a:stretch/>
        </p:blipFill>
        <p:spPr>
          <a:xfrm>
            <a:off x="749572" y="1109611"/>
            <a:ext cx="2383356" cy="3419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8BC0B-36FC-AD40-1303-6A9B1248E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98"/>
          <a:stretch/>
        </p:blipFill>
        <p:spPr>
          <a:xfrm>
            <a:off x="749572" y="4528615"/>
            <a:ext cx="2690560" cy="13764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39011-C109-31EA-2055-6F91BFEE2A35}"/>
              </a:ext>
            </a:extLst>
          </p:cNvPr>
          <p:cNvGrpSpPr/>
          <p:nvPr/>
        </p:nvGrpSpPr>
        <p:grpSpPr>
          <a:xfrm>
            <a:off x="3281770" y="1109611"/>
            <a:ext cx="5582830" cy="5314606"/>
            <a:chOff x="3281770" y="1109611"/>
            <a:chExt cx="4964763" cy="47262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8861EB-730E-1D8D-E845-09FC0C2E8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4466"/>
            <a:stretch/>
          </p:blipFill>
          <p:spPr>
            <a:xfrm>
              <a:off x="3281770" y="1109611"/>
              <a:ext cx="4964763" cy="25175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D07D66-FDD9-B1A8-E7AE-5BF9B0DB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0236" y="3318336"/>
              <a:ext cx="2580447" cy="251750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B30F2F-9E6B-30ED-942C-53D18B6FB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290" y="652388"/>
            <a:ext cx="1549480" cy="45722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8FBEBE-6413-0612-CEB5-29DFF5488AE9}"/>
              </a:ext>
            </a:extLst>
          </p:cNvPr>
          <p:cNvCxnSpPr>
            <a:cxnSpLocks/>
            <a:stCxn id="13" idx="2"/>
          </p:cNvCxnSpPr>
          <p:nvPr/>
        </p:nvCxnSpPr>
        <p:spPr bwMode="auto">
          <a:xfrm flipH="1">
            <a:off x="1941250" y="1109611"/>
            <a:ext cx="565780" cy="4356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014245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37619-D8BF-D8EB-21F4-CBA067B23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Presentasjon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AC671-81C3-C6A9-672F-687822074F3F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441B-2168-BB70-8350-BE6197A63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1500782"/>
            <a:ext cx="8244795" cy="38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63346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D68D45-7B18-83A3-83A6-68E3F25270E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4DE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6" charset="0"/>
              <a:buNone/>
              <a:tabLst/>
            </a:pPr>
            <a:endParaRPr kumimoji="0" lang="nb-NO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97C99-53D7-37C3-7044-79D660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" y="2572385"/>
            <a:ext cx="7767638" cy="1141413"/>
          </a:xfrm>
        </p:spPr>
        <p:txBody>
          <a:bodyPr/>
          <a:lstStyle/>
          <a:p>
            <a:pPr algn="ctr"/>
            <a:r>
              <a:rPr lang="nb-NO" dirty="0"/>
              <a:t>Skriv data til SD-kort</a:t>
            </a:r>
          </a:p>
        </p:txBody>
      </p:sp>
    </p:spTree>
    <p:extLst>
      <p:ext uri="{BB962C8B-B14F-4D97-AF65-F5344CB8AC3E}">
        <p14:creationId xmlns:p14="http://schemas.microsoft.com/office/powerpoint/2010/main" val="3090487692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74F21-243E-FB72-9EC5-97F594D4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99" y="539750"/>
            <a:ext cx="7751233" cy="11414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/>
              <a:t>Skriv til </a:t>
            </a:r>
            <a:r>
              <a:rPr lang="nb-NO" dirty="0" err="1"/>
              <a:t>OpenLog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err="1"/>
              <a:t>micro</a:t>
            </a:r>
            <a:r>
              <a:rPr lang="nb-NO" dirty="0"/>
              <a:t> SD-kort terminal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BD856-530B-5DB2-EC9A-3C7B79DB4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37" y="1785901"/>
            <a:ext cx="8279706" cy="3286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3AE51C-ED4D-FD13-6086-905196C21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863" y="2082800"/>
            <a:ext cx="1412988" cy="1429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A15631-96E1-0E00-8542-54B57A303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5176836"/>
            <a:ext cx="6714067" cy="161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51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66273-C250-68EF-4177-929568B72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167" y="2410883"/>
            <a:ext cx="7767638" cy="1141413"/>
          </a:xfrm>
        </p:spPr>
        <p:txBody>
          <a:bodyPr/>
          <a:lstStyle/>
          <a:p>
            <a:pPr algn="ctr"/>
            <a:r>
              <a:rPr lang="nb-NO" sz="6000" dirty="0"/>
              <a:t>Spørsmål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EF91F-B390-F3C7-6046-A95EB74E9278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CanSat – 15.-17. april 24 – Rossing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159138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tel 1">
            <a:extLst>
              <a:ext uri="{FF2B5EF4-FFF2-40B4-BE49-F238E27FC236}">
                <a16:creationId xmlns:a16="http://schemas.microsoft.com/office/drawing/2014/main" id="{3418AB41-A445-1AF2-405A-0927E1C8D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88" y="215900"/>
            <a:ext cx="3294062" cy="1141413"/>
          </a:xfrm>
        </p:spPr>
        <p:txBody>
          <a:bodyPr/>
          <a:lstStyle/>
          <a:p>
            <a:pPr algn="ctr"/>
            <a:r>
              <a:rPr lang="nb-NO" altLang="nb-NO" dirty="0"/>
              <a:t>Loddekurs</a:t>
            </a:r>
          </a:p>
        </p:txBody>
      </p:sp>
      <p:sp>
        <p:nvSpPr>
          <p:cNvPr id="3075" name="Plassholder for bunntekst 3">
            <a:extLst>
              <a:ext uri="{FF2B5EF4-FFF2-40B4-BE49-F238E27FC236}">
                <a16:creationId xmlns:a16="http://schemas.microsoft.com/office/drawing/2014/main" id="{98E8B0A1-BFCB-94C9-B166-D6621782C5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66800" y="6248400"/>
            <a:ext cx="2890838" cy="452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r>
              <a:rPr lang="en-GB" altLang="nb-NO">
                <a:solidFill>
                  <a:srgbClr val="FFFFFF"/>
                </a:solidFill>
              </a:rPr>
              <a:t>www.skolelab.ntnu.no/</a:t>
            </a:r>
          </a:p>
        </p:txBody>
      </p:sp>
      <p:grpSp>
        <p:nvGrpSpPr>
          <p:cNvPr id="2" name="Gruppe 24">
            <a:extLst>
              <a:ext uri="{FF2B5EF4-FFF2-40B4-BE49-F238E27FC236}">
                <a16:creationId xmlns:a16="http://schemas.microsoft.com/office/drawing/2014/main" id="{1DB2B1D2-AC05-AA2C-EA42-4508AADD6B0E}"/>
              </a:ext>
            </a:extLst>
          </p:cNvPr>
          <p:cNvGrpSpPr>
            <a:grpSpLocks/>
          </p:cNvGrpSpPr>
          <p:nvPr/>
        </p:nvGrpSpPr>
        <p:grpSpPr bwMode="auto">
          <a:xfrm>
            <a:off x="842963" y="3243263"/>
            <a:ext cx="4941887" cy="2730500"/>
            <a:chOff x="842743" y="3243760"/>
            <a:chExt cx="4941349" cy="2729552"/>
          </a:xfrm>
        </p:grpSpPr>
        <p:sp>
          <p:nvSpPr>
            <p:cNvPr id="3106" name="Ellipse 4">
              <a:extLst>
                <a:ext uri="{FF2B5EF4-FFF2-40B4-BE49-F238E27FC236}">
                  <a16:creationId xmlns:a16="http://schemas.microsoft.com/office/drawing/2014/main" id="{A1D3AA56-EDA2-9BAB-C8DB-A1F10A891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211" y="3721431"/>
              <a:ext cx="2251881" cy="2251881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altLang="nb-NO"/>
            </a:p>
          </p:txBody>
        </p:sp>
        <p:sp>
          <p:nvSpPr>
            <p:cNvPr id="3107" name="Frihåndsform 5">
              <a:extLst>
                <a:ext uri="{FF2B5EF4-FFF2-40B4-BE49-F238E27FC236}">
                  <a16:creationId xmlns:a16="http://schemas.microsoft.com/office/drawing/2014/main" id="{36888D47-58F2-623E-A099-A373F4EF9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743" y="3243760"/>
              <a:ext cx="2852382" cy="2142699"/>
            </a:xfrm>
            <a:custGeom>
              <a:avLst/>
              <a:gdLst>
                <a:gd name="T0" fmla="*/ 2825086 w 2852382"/>
                <a:gd name="T1" fmla="*/ 1064529 h 2142699"/>
                <a:gd name="T2" fmla="*/ 1323832 w 2852382"/>
                <a:gd name="T3" fmla="*/ 1078176 h 2142699"/>
                <a:gd name="T4" fmla="*/ 54591 w 2852382"/>
                <a:gd name="T5" fmla="*/ 0 h 2142699"/>
                <a:gd name="T6" fmla="*/ 0 w 2852382"/>
                <a:gd name="T7" fmla="*/ 232012 h 2142699"/>
                <a:gd name="T8" fmla="*/ 27295 w 2852382"/>
                <a:gd name="T9" fmla="*/ 518615 h 2142699"/>
                <a:gd name="T10" fmla="*/ 81886 w 2852382"/>
                <a:gd name="T11" fmla="*/ 818866 h 2142699"/>
                <a:gd name="T12" fmla="*/ 81886 w 2852382"/>
                <a:gd name="T13" fmla="*/ 1173711 h 2142699"/>
                <a:gd name="T14" fmla="*/ 1255594 w 2852382"/>
                <a:gd name="T15" fmla="*/ 2142699 h 2142699"/>
                <a:gd name="T16" fmla="*/ 2852382 w 2852382"/>
                <a:gd name="T17" fmla="*/ 2142699 h 2142699"/>
                <a:gd name="T18" fmla="*/ 2852382 w 2852382"/>
                <a:gd name="T19" fmla="*/ 2142699 h 2142699"/>
                <a:gd name="T20" fmla="*/ 2852382 w 2852382"/>
                <a:gd name="T21" fmla="*/ 2142699 h 21426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52382"/>
                <a:gd name="T34" fmla="*/ 0 h 2142699"/>
                <a:gd name="T35" fmla="*/ 2852382 w 2852382"/>
                <a:gd name="T36" fmla="*/ 2142699 h 21426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52382" h="2142699">
                  <a:moveTo>
                    <a:pt x="2825086" y="1064526"/>
                  </a:moveTo>
                  <a:lnTo>
                    <a:pt x="1323832" y="1078173"/>
                  </a:lnTo>
                  <a:lnTo>
                    <a:pt x="54591" y="0"/>
                  </a:lnTo>
                  <a:lnTo>
                    <a:pt x="0" y="232012"/>
                  </a:lnTo>
                  <a:lnTo>
                    <a:pt x="27295" y="518615"/>
                  </a:lnTo>
                  <a:lnTo>
                    <a:pt x="81886" y="818866"/>
                  </a:lnTo>
                  <a:lnTo>
                    <a:pt x="81886" y="1173708"/>
                  </a:lnTo>
                  <a:lnTo>
                    <a:pt x="1255594" y="2142699"/>
                  </a:lnTo>
                  <a:lnTo>
                    <a:pt x="2852382" y="2142699"/>
                  </a:lnTo>
                </a:path>
              </a:pathLst>
            </a:cu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108" name="Ellipse 6">
              <a:extLst>
                <a:ext uri="{FF2B5EF4-FFF2-40B4-BE49-F238E27FC236}">
                  <a16:creationId xmlns:a16="http://schemas.microsoft.com/office/drawing/2014/main" id="{FA7877FC-25DA-EC4E-FB40-4B80FF5AF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304" y="4321933"/>
              <a:ext cx="1037230" cy="103723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altLang="nb-NO"/>
            </a:p>
          </p:txBody>
        </p:sp>
      </p:grpSp>
      <p:grpSp>
        <p:nvGrpSpPr>
          <p:cNvPr id="3" name="Gruppe 19">
            <a:extLst>
              <a:ext uri="{FF2B5EF4-FFF2-40B4-BE49-F238E27FC236}">
                <a16:creationId xmlns:a16="http://schemas.microsoft.com/office/drawing/2014/main" id="{E8337AFE-68AB-5FF6-F062-EBA61480A6DC}"/>
              </a:ext>
            </a:extLst>
          </p:cNvPr>
          <p:cNvGrpSpPr>
            <a:grpSpLocks/>
          </p:cNvGrpSpPr>
          <p:nvPr/>
        </p:nvGrpSpPr>
        <p:grpSpPr bwMode="auto">
          <a:xfrm>
            <a:off x="4743450" y="1400175"/>
            <a:ext cx="3579813" cy="3438525"/>
            <a:chOff x="6096000" y="1617785"/>
            <a:chExt cx="2331827" cy="2239840"/>
          </a:xfrm>
        </p:grpSpPr>
        <p:sp>
          <p:nvSpPr>
            <p:cNvPr id="14" name="Frihåndsform 13">
              <a:extLst>
                <a:ext uri="{FF2B5EF4-FFF2-40B4-BE49-F238E27FC236}">
                  <a16:creationId xmlns:a16="http://schemas.microsoft.com/office/drawing/2014/main" id="{55501E88-906E-6360-CA0F-3F55889FA020}"/>
                </a:ext>
              </a:extLst>
            </p:cNvPr>
            <p:cNvSpPr/>
            <p:nvPr/>
          </p:nvSpPr>
          <p:spPr bwMode="auto">
            <a:xfrm>
              <a:off x="7423745" y="1617785"/>
              <a:ext cx="984434" cy="984454"/>
            </a:xfrm>
            <a:custGeom>
              <a:avLst/>
              <a:gdLst>
                <a:gd name="connsiteX0" fmla="*/ 367678 w 984738"/>
                <a:gd name="connsiteY0" fmla="*/ 984738 h 984738"/>
                <a:gd name="connsiteX1" fmla="*/ 984738 w 984738"/>
                <a:gd name="connsiteY1" fmla="*/ 354889 h 984738"/>
                <a:gd name="connsiteX2" fmla="*/ 914400 w 984738"/>
                <a:gd name="connsiteY2" fmla="*/ 348495 h 984738"/>
                <a:gd name="connsiteX3" fmla="*/ 860047 w 984738"/>
                <a:gd name="connsiteY3" fmla="*/ 329312 h 984738"/>
                <a:gd name="connsiteX4" fmla="*/ 831273 w 984738"/>
                <a:gd name="connsiteY4" fmla="*/ 287748 h 984738"/>
                <a:gd name="connsiteX5" fmla="*/ 818484 w 984738"/>
                <a:gd name="connsiteY5" fmla="*/ 242987 h 984738"/>
                <a:gd name="connsiteX6" fmla="*/ 796103 w 984738"/>
                <a:gd name="connsiteY6" fmla="*/ 179043 h 984738"/>
                <a:gd name="connsiteX7" fmla="*/ 773723 w 984738"/>
                <a:gd name="connsiteY7" fmla="*/ 111902 h 984738"/>
                <a:gd name="connsiteX8" fmla="*/ 744948 w 984738"/>
                <a:gd name="connsiteY8" fmla="*/ 79930 h 984738"/>
                <a:gd name="connsiteX9" fmla="*/ 709779 w 984738"/>
                <a:gd name="connsiteY9" fmla="*/ 44760 h 984738"/>
                <a:gd name="connsiteX10" fmla="*/ 661821 w 984738"/>
                <a:gd name="connsiteY10" fmla="*/ 12788 h 984738"/>
                <a:gd name="connsiteX11" fmla="*/ 594680 w 984738"/>
                <a:gd name="connsiteY11" fmla="*/ 0 h 984738"/>
                <a:gd name="connsiteX12" fmla="*/ 0 w 984738"/>
                <a:gd name="connsiteY12" fmla="*/ 588285 h 98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4738" h="984738">
                  <a:moveTo>
                    <a:pt x="367678" y="984738"/>
                  </a:moveTo>
                  <a:lnTo>
                    <a:pt x="984738" y="354889"/>
                  </a:lnTo>
                  <a:lnTo>
                    <a:pt x="914400" y="348495"/>
                  </a:lnTo>
                  <a:lnTo>
                    <a:pt x="860047" y="329312"/>
                  </a:lnTo>
                  <a:lnTo>
                    <a:pt x="831273" y="287748"/>
                  </a:lnTo>
                  <a:lnTo>
                    <a:pt x="818484" y="242987"/>
                  </a:lnTo>
                  <a:lnTo>
                    <a:pt x="796103" y="179043"/>
                  </a:lnTo>
                  <a:lnTo>
                    <a:pt x="773723" y="111902"/>
                  </a:lnTo>
                  <a:lnTo>
                    <a:pt x="744948" y="79930"/>
                  </a:lnTo>
                  <a:lnTo>
                    <a:pt x="709779" y="44760"/>
                  </a:lnTo>
                  <a:lnTo>
                    <a:pt x="661821" y="12788"/>
                  </a:lnTo>
                  <a:lnTo>
                    <a:pt x="594680" y="0"/>
                  </a:lnTo>
                  <a:lnTo>
                    <a:pt x="0" y="588285"/>
                  </a:lnTo>
                </a:path>
              </a:pathLst>
            </a:cu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11" name="Frihåndsform 10">
              <a:extLst>
                <a:ext uri="{FF2B5EF4-FFF2-40B4-BE49-F238E27FC236}">
                  <a16:creationId xmlns:a16="http://schemas.microsoft.com/office/drawing/2014/main" id="{73D9C0CB-B406-C518-9092-7DCB78876770}"/>
                </a:ext>
              </a:extLst>
            </p:cNvPr>
            <p:cNvSpPr/>
            <p:nvPr/>
          </p:nvSpPr>
          <p:spPr bwMode="auto">
            <a:xfrm>
              <a:off x="6134261" y="2285807"/>
              <a:ext cx="1561445" cy="1571818"/>
            </a:xfrm>
            <a:custGeom>
              <a:avLst/>
              <a:gdLst>
                <a:gd name="connsiteX0" fmla="*/ 1552575 w 1562100"/>
                <a:gd name="connsiteY0" fmla="*/ 266700 h 1571625"/>
                <a:gd name="connsiteX1" fmla="*/ 1409700 w 1562100"/>
                <a:gd name="connsiteY1" fmla="*/ 428625 h 1571625"/>
                <a:gd name="connsiteX2" fmla="*/ 1333500 w 1562100"/>
                <a:gd name="connsiteY2" fmla="*/ 476250 h 1571625"/>
                <a:gd name="connsiteX3" fmla="*/ 1276350 w 1562100"/>
                <a:gd name="connsiteY3" fmla="*/ 581025 h 1571625"/>
                <a:gd name="connsiteX4" fmla="*/ 1143000 w 1562100"/>
                <a:gd name="connsiteY4" fmla="*/ 733425 h 1571625"/>
                <a:gd name="connsiteX5" fmla="*/ 885825 w 1562100"/>
                <a:gd name="connsiteY5" fmla="*/ 990600 h 1571625"/>
                <a:gd name="connsiteX6" fmla="*/ 609600 w 1562100"/>
                <a:gd name="connsiteY6" fmla="*/ 1238250 h 1571625"/>
                <a:gd name="connsiteX7" fmla="*/ 333375 w 1562100"/>
                <a:gd name="connsiteY7" fmla="*/ 1447800 h 1571625"/>
                <a:gd name="connsiteX8" fmla="*/ 190500 w 1562100"/>
                <a:gd name="connsiteY8" fmla="*/ 1571625 h 1571625"/>
                <a:gd name="connsiteX9" fmla="*/ 133350 w 1562100"/>
                <a:gd name="connsiteY9" fmla="*/ 1552575 h 1571625"/>
                <a:gd name="connsiteX10" fmla="*/ 0 w 1562100"/>
                <a:gd name="connsiteY10" fmla="*/ 1428750 h 1571625"/>
                <a:gd name="connsiteX11" fmla="*/ 76200 w 1562100"/>
                <a:gd name="connsiteY11" fmla="*/ 1276350 h 1571625"/>
                <a:gd name="connsiteX12" fmla="*/ 209550 w 1562100"/>
                <a:gd name="connsiteY12" fmla="*/ 1123950 h 1571625"/>
                <a:gd name="connsiteX13" fmla="*/ 381000 w 1562100"/>
                <a:gd name="connsiteY13" fmla="*/ 904875 h 1571625"/>
                <a:gd name="connsiteX14" fmla="*/ 495300 w 1562100"/>
                <a:gd name="connsiteY14" fmla="*/ 742950 h 1571625"/>
                <a:gd name="connsiteX15" fmla="*/ 600075 w 1562100"/>
                <a:gd name="connsiteY15" fmla="*/ 600075 h 1571625"/>
                <a:gd name="connsiteX16" fmla="*/ 771525 w 1562100"/>
                <a:gd name="connsiteY16" fmla="*/ 457200 h 1571625"/>
                <a:gd name="connsiteX17" fmla="*/ 885825 w 1562100"/>
                <a:gd name="connsiteY17" fmla="*/ 352425 h 1571625"/>
                <a:gd name="connsiteX18" fmla="*/ 1028700 w 1562100"/>
                <a:gd name="connsiteY18" fmla="*/ 257175 h 1571625"/>
                <a:gd name="connsiteX19" fmla="*/ 1143000 w 1562100"/>
                <a:gd name="connsiteY19" fmla="*/ 180975 h 1571625"/>
                <a:gd name="connsiteX20" fmla="*/ 1323975 w 1562100"/>
                <a:gd name="connsiteY20" fmla="*/ 0 h 1571625"/>
                <a:gd name="connsiteX21" fmla="*/ 1419225 w 1562100"/>
                <a:gd name="connsiteY21" fmla="*/ 28575 h 1571625"/>
                <a:gd name="connsiteX22" fmla="*/ 1495425 w 1562100"/>
                <a:gd name="connsiteY22" fmla="*/ 95250 h 1571625"/>
                <a:gd name="connsiteX23" fmla="*/ 1562100 w 1562100"/>
                <a:gd name="connsiteY23" fmla="*/ 171450 h 1571625"/>
                <a:gd name="connsiteX24" fmla="*/ 1552575 w 1562100"/>
                <a:gd name="connsiteY24" fmla="*/ 266700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62100" h="1571625">
                  <a:moveTo>
                    <a:pt x="1552575" y="266700"/>
                  </a:moveTo>
                  <a:lnTo>
                    <a:pt x="1409700" y="428625"/>
                  </a:lnTo>
                  <a:lnTo>
                    <a:pt x="1333500" y="476250"/>
                  </a:lnTo>
                  <a:cubicBezTo>
                    <a:pt x="1272828" y="567259"/>
                    <a:pt x="1276350" y="527632"/>
                    <a:pt x="1276350" y="581025"/>
                  </a:cubicBezTo>
                  <a:lnTo>
                    <a:pt x="1143000" y="733425"/>
                  </a:lnTo>
                  <a:lnTo>
                    <a:pt x="885825" y="990600"/>
                  </a:lnTo>
                  <a:lnTo>
                    <a:pt x="609600" y="1238250"/>
                  </a:lnTo>
                  <a:lnTo>
                    <a:pt x="333375" y="1447800"/>
                  </a:lnTo>
                  <a:lnTo>
                    <a:pt x="190500" y="1571625"/>
                  </a:lnTo>
                  <a:lnTo>
                    <a:pt x="133350" y="1552575"/>
                  </a:lnTo>
                  <a:lnTo>
                    <a:pt x="0" y="1428750"/>
                  </a:lnTo>
                  <a:lnTo>
                    <a:pt x="76200" y="1276350"/>
                  </a:lnTo>
                  <a:lnTo>
                    <a:pt x="209550" y="1123950"/>
                  </a:lnTo>
                  <a:lnTo>
                    <a:pt x="381000" y="904875"/>
                  </a:lnTo>
                  <a:lnTo>
                    <a:pt x="495300" y="742950"/>
                  </a:lnTo>
                  <a:lnTo>
                    <a:pt x="600075" y="600075"/>
                  </a:lnTo>
                  <a:lnTo>
                    <a:pt x="771525" y="457200"/>
                  </a:lnTo>
                  <a:lnTo>
                    <a:pt x="885825" y="352425"/>
                  </a:lnTo>
                  <a:lnTo>
                    <a:pt x="1028700" y="257175"/>
                  </a:lnTo>
                  <a:lnTo>
                    <a:pt x="1143000" y="180975"/>
                  </a:lnTo>
                  <a:lnTo>
                    <a:pt x="1323975" y="0"/>
                  </a:lnTo>
                  <a:lnTo>
                    <a:pt x="1419225" y="28575"/>
                  </a:lnTo>
                  <a:lnTo>
                    <a:pt x="1495425" y="95250"/>
                  </a:lnTo>
                  <a:lnTo>
                    <a:pt x="1562100" y="171450"/>
                  </a:lnTo>
                  <a:lnTo>
                    <a:pt x="1552575" y="266700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12" name="Frihåndsform 11">
              <a:extLst>
                <a:ext uri="{FF2B5EF4-FFF2-40B4-BE49-F238E27FC236}">
                  <a16:creationId xmlns:a16="http://schemas.microsoft.com/office/drawing/2014/main" id="{EA631A66-6088-7106-7F26-6FD16D931D63}"/>
                </a:ext>
              </a:extLst>
            </p:cNvPr>
            <p:cNvSpPr/>
            <p:nvPr/>
          </p:nvSpPr>
          <p:spPr bwMode="auto">
            <a:xfrm>
              <a:off x="6096000" y="2828705"/>
              <a:ext cx="952378" cy="999965"/>
            </a:xfrm>
            <a:custGeom>
              <a:avLst/>
              <a:gdLst>
                <a:gd name="connsiteX0" fmla="*/ 0 w 952500"/>
                <a:gd name="connsiteY0" fmla="*/ 895350 h 1000125"/>
                <a:gd name="connsiteX1" fmla="*/ 161925 w 952500"/>
                <a:gd name="connsiteY1" fmla="*/ 1000125 h 1000125"/>
                <a:gd name="connsiteX2" fmla="*/ 333375 w 952500"/>
                <a:gd name="connsiteY2" fmla="*/ 847725 h 1000125"/>
                <a:gd name="connsiteX3" fmla="*/ 476250 w 952500"/>
                <a:gd name="connsiteY3" fmla="*/ 714375 h 1000125"/>
                <a:gd name="connsiteX4" fmla="*/ 600075 w 952500"/>
                <a:gd name="connsiteY4" fmla="*/ 600075 h 1000125"/>
                <a:gd name="connsiteX5" fmla="*/ 752475 w 952500"/>
                <a:gd name="connsiteY5" fmla="*/ 457200 h 1000125"/>
                <a:gd name="connsiteX6" fmla="*/ 885825 w 952500"/>
                <a:gd name="connsiteY6" fmla="*/ 314325 h 1000125"/>
                <a:gd name="connsiteX7" fmla="*/ 933450 w 952500"/>
                <a:gd name="connsiteY7" fmla="*/ 209550 h 1000125"/>
                <a:gd name="connsiteX8" fmla="*/ 952500 w 952500"/>
                <a:gd name="connsiteY8" fmla="*/ 104775 h 1000125"/>
                <a:gd name="connsiteX9" fmla="*/ 933450 w 952500"/>
                <a:gd name="connsiteY9" fmla="*/ 28575 h 1000125"/>
                <a:gd name="connsiteX10" fmla="*/ 857250 w 952500"/>
                <a:gd name="connsiteY10" fmla="*/ 0 h 1000125"/>
                <a:gd name="connsiteX11" fmla="*/ 733425 w 952500"/>
                <a:gd name="connsiteY11" fmla="*/ 19050 h 1000125"/>
                <a:gd name="connsiteX12" fmla="*/ 714375 w 952500"/>
                <a:gd name="connsiteY12" fmla="*/ 47625 h 1000125"/>
                <a:gd name="connsiteX13" fmla="*/ 666750 w 952500"/>
                <a:gd name="connsiteY13" fmla="*/ 95250 h 1000125"/>
                <a:gd name="connsiteX14" fmla="*/ 666750 w 952500"/>
                <a:gd name="connsiteY14" fmla="*/ 104775 h 1000125"/>
                <a:gd name="connsiteX15" fmla="*/ 504825 w 952500"/>
                <a:gd name="connsiteY15" fmla="*/ 285750 h 1000125"/>
                <a:gd name="connsiteX16" fmla="*/ 276225 w 952500"/>
                <a:gd name="connsiteY16" fmla="*/ 523875 h 1000125"/>
                <a:gd name="connsiteX17" fmla="*/ 76200 w 952500"/>
                <a:gd name="connsiteY17" fmla="*/ 800100 h 1000125"/>
                <a:gd name="connsiteX18" fmla="*/ 0 w 952500"/>
                <a:gd name="connsiteY18" fmla="*/ 895350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500" h="1000125">
                  <a:moveTo>
                    <a:pt x="0" y="895350"/>
                  </a:moveTo>
                  <a:lnTo>
                    <a:pt x="161925" y="1000125"/>
                  </a:lnTo>
                  <a:lnTo>
                    <a:pt x="333375" y="847725"/>
                  </a:lnTo>
                  <a:lnTo>
                    <a:pt x="476250" y="714375"/>
                  </a:lnTo>
                  <a:lnTo>
                    <a:pt x="600075" y="600075"/>
                  </a:lnTo>
                  <a:lnTo>
                    <a:pt x="752475" y="457200"/>
                  </a:lnTo>
                  <a:lnTo>
                    <a:pt x="885825" y="314325"/>
                  </a:lnTo>
                  <a:lnTo>
                    <a:pt x="933450" y="209550"/>
                  </a:lnTo>
                  <a:lnTo>
                    <a:pt x="952500" y="104775"/>
                  </a:lnTo>
                  <a:lnTo>
                    <a:pt x="933450" y="28575"/>
                  </a:lnTo>
                  <a:lnTo>
                    <a:pt x="857250" y="0"/>
                  </a:lnTo>
                  <a:lnTo>
                    <a:pt x="733425" y="19050"/>
                  </a:lnTo>
                  <a:cubicBezTo>
                    <a:pt x="727075" y="28575"/>
                    <a:pt x="722470" y="39530"/>
                    <a:pt x="714375" y="47625"/>
                  </a:cubicBezTo>
                  <a:cubicBezTo>
                    <a:pt x="676275" y="85725"/>
                    <a:pt x="692150" y="44450"/>
                    <a:pt x="666750" y="95250"/>
                  </a:cubicBezTo>
                  <a:cubicBezTo>
                    <a:pt x="665330" y="98090"/>
                    <a:pt x="666750" y="101600"/>
                    <a:pt x="666750" y="104775"/>
                  </a:cubicBezTo>
                  <a:lnTo>
                    <a:pt x="504825" y="285750"/>
                  </a:lnTo>
                  <a:lnTo>
                    <a:pt x="276225" y="523875"/>
                  </a:lnTo>
                  <a:lnTo>
                    <a:pt x="76200" y="800100"/>
                  </a:lnTo>
                  <a:lnTo>
                    <a:pt x="0" y="89535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13" name="Frihåndsform 12">
              <a:extLst>
                <a:ext uri="{FF2B5EF4-FFF2-40B4-BE49-F238E27FC236}">
                  <a16:creationId xmlns:a16="http://schemas.microsoft.com/office/drawing/2014/main" id="{43715FB2-FBA0-57B4-174D-E37746283E6E}"/>
                </a:ext>
              </a:extLst>
            </p:cNvPr>
            <p:cNvSpPr/>
            <p:nvPr/>
          </p:nvSpPr>
          <p:spPr bwMode="auto">
            <a:xfrm>
              <a:off x="7411336" y="2180330"/>
              <a:ext cx="386742" cy="425012"/>
            </a:xfrm>
            <a:custGeom>
              <a:avLst/>
              <a:gdLst>
                <a:gd name="connsiteX0" fmla="*/ 268565 w 386862"/>
                <a:gd name="connsiteY0" fmla="*/ 402848 h 425228"/>
                <a:gd name="connsiteX1" fmla="*/ 354890 w 386862"/>
                <a:gd name="connsiteY1" fmla="*/ 425228 h 425228"/>
                <a:gd name="connsiteX2" fmla="*/ 383664 w 386862"/>
                <a:gd name="connsiteY2" fmla="*/ 409242 h 425228"/>
                <a:gd name="connsiteX3" fmla="*/ 386862 w 386862"/>
                <a:gd name="connsiteY3" fmla="*/ 361284 h 425228"/>
                <a:gd name="connsiteX4" fmla="*/ 370876 w 386862"/>
                <a:gd name="connsiteY4" fmla="*/ 278157 h 425228"/>
                <a:gd name="connsiteX5" fmla="*/ 322918 w 386862"/>
                <a:gd name="connsiteY5" fmla="*/ 201424 h 425228"/>
                <a:gd name="connsiteX6" fmla="*/ 236593 w 386862"/>
                <a:gd name="connsiteY6" fmla="*/ 95916 h 425228"/>
                <a:gd name="connsiteX7" fmla="*/ 188635 w 386862"/>
                <a:gd name="connsiteY7" fmla="*/ 41564 h 425228"/>
                <a:gd name="connsiteX8" fmla="*/ 140677 w 386862"/>
                <a:gd name="connsiteY8" fmla="*/ 12789 h 425228"/>
                <a:gd name="connsiteX9" fmla="*/ 95916 w 386862"/>
                <a:gd name="connsiteY9" fmla="*/ 0 h 425228"/>
                <a:gd name="connsiteX10" fmla="*/ 41564 w 386862"/>
                <a:gd name="connsiteY10" fmla="*/ 0 h 425228"/>
                <a:gd name="connsiteX11" fmla="*/ 0 w 386862"/>
                <a:gd name="connsiteY11" fmla="*/ 44761 h 425228"/>
                <a:gd name="connsiteX12" fmla="*/ 6394 w 386862"/>
                <a:gd name="connsiteY12" fmla="*/ 89522 h 425228"/>
                <a:gd name="connsiteX13" fmla="*/ 19183 w 386862"/>
                <a:gd name="connsiteY13" fmla="*/ 118297 h 425228"/>
                <a:gd name="connsiteX14" fmla="*/ 86325 w 386862"/>
                <a:gd name="connsiteY14" fmla="*/ 118297 h 425228"/>
                <a:gd name="connsiteX15" fmla="*/ 156663 w 386862"/>
                <a:gd name="connsiteY15" fmla="*/ 140677 h 425228"/>
                <a:gd name="connsiteX16" fmla="*/ 220607 w 386862"/>
                <a:gd name="connsiteY16" fmla="*/ 182241 h 425228"/>
                <a:gd name="connsiteX17" fmla="*/ 252579 w 386862"/>
                <a:gd name="connsiteY17" fmla="*/ 227002 h 425228"/>
                <a:gd name="connsiteX18" fmla="*/ 268565 w 386862"/>
                <a:gd name="connsiteY18" fmla="*/ 274960 h 425228"/>
                <a:gd name="connsiteX19" fmla="*/ 284551 w 386862"/>
                <a:gd name="connsiteY19" fmla="*/ 329312 h 425228"/>
                <a:gd name="connsiteX20" fmla="*/ 268565 w 386862"/>
                <a:gd name="connsiteY20" fmla="*/ 402848 h 42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6862" h="425228">
                  <a:moveTo>
                    <a:pt x="268565" y="402848"/>
                  </a:moveTo>
                  <a:lnTo>
                    <a:pt x="354890" y="425228"/>
                  </a:lnTo>
                  <a:lnTo>
                    <a:pt x="383664" y="409242"/>
                  </a:lnTo>
                  <a:lnTo>
                    <a:pt x="386862" y="361284"/>
                  </a:lnTo>
                  <a:cubicBezTo>
                    <a:pt x="369642" y="288959"/>
                    <a:pt x="370876" y="317149"/>
                    <a:pt x="370876" y="278157"/>
                  </a:cubicBezTo>
                  <a:lnTo>
                    <a:pt x="322918" y="201424"/>
                  </a:lnTo>
                  <a:lnTo>
                    <a:pt x="236593" y="95916"/>
                  </a:lnTo>
                  <a:lnTo>
                    <a:pt x="188635" y="41564"/>
                  </a:lnTo>
                  <a:lnTo>
                    <a:pt x="140677" y="12789"/>
                  </a:lnTo>
                  <a:lnTo>
                    <a:pt x="95916" y="0"/>
                  </a:lnTo>
                  <a:lnTo>
                    <a:pt x="41564" y="0"/>
                  </a:lnTo>
                  <a:lnTo>
                    <a:pt x="0" y="44761"/>
                  </a:lnTo>
                  <a:lnTo>
                    <a:pt x="6394" y="89522"/>
                  </a:lnTo>
                  <a:lnTo>
                    <a:pt x="19183" y="118297"/>
                  </a:lnTo>
                  <a:lnTo>
                    <a:pt x="86325" y="118297"/>
                  </a:lnTo>
                  <a:lnTo>
                    <a:pt x="156663" y="140677"/>
                  </a:lnTo>
                  <a:lnTo>
                    <a:pt x="220607" y="182241"/>
                  </a:lnTo>
                  <a:lnTo>
                    <a:pt x="252579" y="227002"/>
                  </a:lnTo>
                  <a:lnTo>
                    <a:pt x="268565" y="274960"/>
                  </a:lnTo>
                  <a:lnTo>
                    <a:pt x="284551" y="329312"/>
                  </a:lnTo>
                  <a:lnTo>
                    <a:pt x="268565" y="40284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102" name="Frihåndsform 14">
              <a:extLst>
                <a:ext uri="{FF2B5EF4-FFF2-40B4-BE49-F238E27FC236}">
                  <a16:creationId xmlns:a16="http://schemas.microsoft.com/office/drawing/2014/main" id="{FE99E8CE-8A5E-05EF-E973-BB06FC982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3018" y="1886350"/>
              <a:ext cx="249382" cy="258973"/>
            </a:xfrm>
            <a:custGeom>
              <a:avLst/>
              <a:gdLst>
                <a:gd name="T0" fmla="*/ 99113 w 249382"/>
                <a:gd name="T1" fmla="*/ 258973 h 258973"/>
                <a:gd name="T2" fmla="*/ 153466 w 249382"/>
                <a:gd name="T3" fmla="*/ 242987 h 258973"/>
                <a:gd name="T4" fmla="*/ 188635 w 249382"/>
                <a:gd name="T5" fmla="*/ 217409 h 258973"/>
                <a:gd name="T6" fmla="*/ 230199 w 249382"/>
                <a:gd name="T7" fmla="*/ 166254 h 258973"/>
                <a:gd name="T8" fmla="*/ 249382 w 249382"/>
                <a:gd name="T9" fmla="*/ 111902 h 258973"/>
                <a:gd name="T10" fmla="*/ 147072 w 249382"/>
                <a:gd name="T11" fmla="*/ 9591 h 258973"/>
                <a:gd name="T12" fmla="*/ 115099 w 249382"/>
                <a:gd name="T13" fmla="*/ 0 h 258973"/>
                <a:gd name="T14" fmla="*/ 51155 w 249382"/>
                <a:gd name="T15" fmla="*/ 15986 h 258973"/>
                <a:gd name="T16" fmla="*/ 15986 w 249382"/>
                <a:gd name="T17" fmla="*/ 51155 h 258973"/>
                <a:gd name="T18" fmla="*/ 3197 w 249382"/>
                <a:gd name="T19" fmla="*/ 89521 h 258973"/>
                <a:gd name="T20" fmla="*/ 0 w 249382"/>
                <a:gd name="T21" fmla="*/ 134282 h 258973"/>
                <a:gd name="T22" fmla="*/ 9592 w 249382"/>
                <a:gd name="T23" fmla="*/ 175846 h 258973"/>
                <a:gd name="T24" fmla="*/ 99113 w 249382"/>
                <a:gd name="T25" fmla="*/ 258973 h 2589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9382"/>
                <a:gd name="T40" fmla="*/ 0 h 258973"/>
                <a:gd name="T41" fmla="*/ 249382 w 249382"/>
                <a:gd name="T42" fmla="*/ 258973 h 2589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9382" h="258973">
                  <a:moveTo>
                    <a:pt x="99113" y="258973"/>
                  </a:moveTo>
                  <a:lnTo>
                    <a:pt x="153466" y="242987"/>
                  </a:lnTo>
                  <a:lnTo>
                    <a:pt x="188635" y="217409"/>
                  </a:lnTo>
                  <a:lnTo>
                    <a:pt x="230199" y="166254"/>
                  </a:lnTo>
                  <a:lnTo>
                    <a:pt x="249382" y="111902"/>
                  </a:lnTo>
                  <a:lnTo>
                    <a:pt x="147072" y="9591"/>
                  </a:lnTo>
                  <a:lnTo>
                    <a:pt x="115099" y="0"/>
                  </a:lnTo>
                  <a:lnTo>
                    <a:pt x="51155" y="15986"/>
                  </a:lnTo>
                  <a:lnTo>
                    <a:pt x="15986" y="51155"/>
                  </a:lnTo>
                  <a:lnTo>
                    <a:pt x="3197" y="89521"/>
                  </a:lnTo>
                  <a:lnTo>
                    <a:pt x="0" y="134282"/>
                  </a:lnTo>
                  <a:lnTo>
                    <a:pt x="9592" y="175846"/>
                  </a:lnTo>
                  <a:lnTo>
                    <a:pt x="99113" y="258973"/>
                  </a:lnTo>
                  <a:close/>
                </a:path>
              </a:pathLst>
            </a:cu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ihåndsform 15">
              <a:extLst>
                <a:ext uri="{FF2B5EF4-FFF2-40B4-BE49-F238E27FC236}">
                  <a16:creationId xmlns:a16="http://schemas.microsoft.com/office/drawing/2014/main" id="{D4F2B77A-4020-C506-929F-B948CCA8CA9E}"/>
                </a:ext>
              </a:extLst>
            </p:cNvPr>
            <p:cNvSpPr/>
            <p:nvPr/>
          </p:nvSpPr>
          <p:spPr bwMode="auto">
            <a:xfrm>
              <a:off x="7523016" y="1880444"/>
              <a:ext cx="163383" cy="191307"/>
            </a:xfrm>
            <a:custGeom>
              <a:avLst/>
              <a:gdLst>
                <a:gd name="connsiteX0" fmla="*/ 12789 w 163058"/>
                <a:gd name="connsiteY0" fmla="*/ 191832 h 191832"/>
                <a:gd name="connsiteX1" fmla="*/ 105508 w 163058"/>
                <a:gd name="connsiteY1" fmla="*/ 166255 h 191832"/>
                <a:gd name="connsiteX2" fmla="*/ 134283 w 163058"/>
                <a:gd name="connsiteY2" fmla="*/ 147072 h 191832"/>
                <a:gd name="connsiteX3" fmla="*/ 153466 w 163058"/>
                <a:gd name="connsiteY3" fmla="*/ 115100 h 191832"/>
                <a:gd name="connsiteX4" fmla="*/ 159860 w 163058"/>
                <a:gd name="connsiteY4" fmla="*/ 79930 h 191832"/>
                <a:gd name="connsiteX5" fmla="*/ 163058 w 163058"/>
                <a:gd name="connsiteY5" fmla="*/ 44761 h 191832"/>
                <a:gd name="connsiteX6" fmla="*/ 150269 w 163058"/>
                <a:gd name="connsiteY6" fmla="*/ 12789 h 191832"/>
                <a:gd name="connsiteX7" fmla="*/ 118297 w 163058"/>
                <a:gd name="connsiteY7" fmla="*/ 0 h 191832"/>
                <a:gd name="connsiteX8" fmla="*/ 67141 w 163058"/>
                <a:gd name="connsiteY8" fmla="*/ 22381 h 191832"/>
                <a:gd name="connsiteX9" fmla="*/ 22381 w 163058"/>
                <a:gd name="connsiteY9" fmla="*/ 57550 h 191832"/>
                <a:gd name="connsiteX10" fmla="*/ 0 w 163058"/>
                <a:gd name="connsiteY10" fmla="*/ 121494 h 191832"/>
                <a:gd name="connsiteX11" fmla="*/ 12789 w 163058"/>
                <a:gd name="connsiteY11" fmla="*/ 191832 h 19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058" h="191832">
                  <a:moveTo>
                    <a:pt x="12789" y="191832"/>
                  </a:moveTo>
                  <a:lnTo>
                    <a:pt x="105508" y="166255"/>
                  </a:lnTo>
                  <a:lnTo>
                    <a:pt x="134283" y="147072"/>
                  </a:lnTo>
                  <a:lnTo>
                    <a:pt x="153466" y="115100"/>
                  </a:lnTo>
                  <a:lnTo>
                    <a:pt x="159860" y="79930"/>
                  </a:lnTo>
                  <a:lnTo>
                    <a:pt x="163058" y="44761"/>
                  </a:lnTo>
                  <a:lnTo>
                    <a:pt x="150269" y="12789"/>
                  </a:lnTo>
                  <a:lnTo>
                    <a:pt x="118297" y="0"/>
                  </a:lnTo>
                  <a:lnTo>
                    <a:pt x="67141" y="22381"/>
                  </a:lnTo>
                  <a:lnTo>
                    <a:pt x="22381" y="57550"/>
                  </a:lnTo>
                  <a:lnTo>
                    <a:pt x="0" y="121494"/>
                  </a:lnTo>
                  <a:lnTo>
                    <a:pt x="12789" y="19183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104" name="Frihåndsform 17">
              <a:extLst>
                <a:ext uri="{FF2B5EF4-FFF2-40B4-BE49-F238E27FC236}">
                  <a16:creationId xmlns:a16="http://schemas.microsoft.com/office/drawing/2014/main" id="{E379BA36-6A1A-3D57-EB15-759E080F4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215" y="1959885"/>
              <a:ext cx="153466" cy="25578"/>
            </a:xfrm>
            <a:custGeom>
              <a:avLst/>
              <a:gdLst>
                <a:gd name="T0" fmla="*/ 153466 w 153466"/>
                <a:gd name="T1" fmla="*/ 0 h 25578"/>
                <a:gd name="T2" fmla="*/ 0 w 153466"/>
                <a:gd name="T3" fmla="*/ 25578 h 25578"/>
                <a:gd name="T4" fmla="*/ 0 60000 65536"/>
                <a:gd name="T5" fmla="*/ 0 60000 65536"/>
                <a:gd name="T6" fmla="*/ 0 w 153466"/>
                <a:gd name="T7" fmla="*/ 0 h 25578"/>
                <a:gd name="T8" fmla="*/ 153466 w 153466"/>
                <a:gd name="T9" fmla="*/ 25578 h 2557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3466" h="25578">
                  <a:moveTo>
                    <a:pt x="153466" y="0"/>
                  </a:moveTo>
                  <a:lnTo>
                    <a:pt x="0" y="25578"/>
                  </a:lnTo>
                </a:path>
              </a:pathLst>
            </a:custGeom>
            <a:solidFill>
              <a:srgbClr val="00B8FF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105" name="Frihåndsform 18">
              <a:extLst>
                <a:ext uri="{FF2B5EF4-FFF2-40B4-BE49-F238E27FC236}">
                  <a16:creationId xmlns:a16="http://schemas.microsoft.com/office/drawing/2014/main" id="{DAD3A955-DEB1-5099-6B98-6B1FF4AFC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6403" y="1809617"/>
              <a:ext cx="201424" cy="169452"/>
            </a:xfrm>
            <a:custGeom>
              <a:avLst/>
              <a:gdLst>
                <a:gd name="T0" fmla="*/ 185438 w 201424"/>
                <a:gd name="T1" fmla="*/ 169452 h 169452"/>
                <a:gd name="T2" fmla="*/ 201424 w 201424"/>
                <a:gd name="T3" fmla="*/ 121493 h 169452"/>
                <a:gd name="T4" fmla="*/ 191832 w 201424"/>
                <a:gd name="T5" fmla="*/ 70338 h 169452"/>
                <a:gd name="T6" fmla="*/ 150268 w 201424"/>
                <a:gd name="T7" fmla="*/ 38366 h 169452"/>
                <a:gd name="T8" fmla="*/ 95916 w 201424"/>
                <a:gd name="T9" fmla="*/ 25577 h 169452"/>
                <a:gd name="T10" fmla="*/ 0 w 201424"/>
                <a:gd name="T11" fmla="*/ 0 h 1694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1424"/>
                <a:gd name="T19" fmla="*/ 0 h 169452"/>
                <a:gd name="T20" fmla="*/ 201424 w 201424"/>
                <a:gd name="T21" fmla="*/ 169452 h 1694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1424" h="169452">
                  <a:moveTo>
                    <a:pt x="185438" y="169452"/>
                  </a:moveTo>
                  <a:lnTo>
                    <a:pt x="201424" y="121493"/>
                  </a:lnTo>
                  <a:lnTo>
                    <a:pt x="191832" y="70338"/>
                  </a:lnTo>
                  <a:lnTo>
                    <a:pt x="150268" y="38366"/>
                  </a:lnTo>
                  <a:lnTo>
                    <a:pt x="95916" y="25577"/>
                  </a:lnTo>
                  <a:lnTo>
                    <a:pt x="0" y="0"/>
                  </a:lnTo>
                </a:path>
              </a:pathLst>
            </a:cu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4" name="Gruppe 20">
            <a:extLst>
              <a:ext uri="{FF2B5EF4-FFF2-40B4-BE49-F238E27FC236}">
                <a16:creationId xmlns:a16="http://schemas.microsoft.com/office/drawing/2014/main" id="{25113215-2246-D9C5-9FE7-1186A8765554}"/>
              </a:ext>
            </a:extLst>
          </p:cNvPr>
          <p:cNvGrpSpPr>
            <a:grpSpLocks/>
          </p:cNvGrpSpPr>
          <p:nvPr/>
        </p:nvGrpSpPr>
        <p:grpSpPr bwMode="auto">
          <a:xfrm>
            <a:off x="3236913" y="1465263"/>
            <a:ext cx="1552575" cy="3467100"/>
            <a:chOff x="3236127" y="1465429"/>
            <a:chExt cx="1553384" cy="3466531"/>
          </a:xfrm>
        </p:grpSpPr>
        <p:sp>
          <p:nvSpPr>
            <p:cNvPr id="3096" name="Ellipse 8">
              <a:extLst>
                <a:ext uri="{FF2B5EF4-FFF2-40B4-BE49-F238E27FC236}">
                  <a16:creationId xmlns:a16="http://schemas.microsoft.com/office/drawing/2014/main" id="{6A8708D6-A35A-660A-CB52-19E1EA9452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108178" flipH="1">
              <a:off x="3236127" y="1548304"/>
              <a:ext cx="186835" cy="107223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altLang="nb-NO"/>
            </a:p>
          </p:txBody>
        </p:sp>
        <p:sp>
          <p:nvSpPr>
            <p:cNvPr id="8" name="Frihåndsform 7">
              <a:extLst>
                <a:ext uri="{FF2B5EF4-FFF2-40B4-BE49-F238E27FC236}">
                  <a16:creationId xmlns:a16="http://schemas.microsoft.com/office/drawing/2014/main" id="{18861AC4-8DC5-71E2-8381-1DED742A45E4}"/>
                </a:ext>
              </a:extLst>
            </p:cNvPr>
            <p:cNvSpPr/>
            <p:nvPr/>
          </p:nvSpPr>
          <p:spPr bwMode="auto">
            <a:xfrm rot="21194633" flipH="1">
              <a:off x="3437844" y="1465429"/>
              <a:ext cx="1351667" cy="3466531"/>
            </a:xfrm>
            <a:custGeom>
              <a:avLst/>
              <a:gdLst>
                <a:gd name="connsiteX0" fmla="*/ 0 w 1351128"/>
                <a:gd name="connsiteY0" fmla="*/ 3398293 h 3466531"/>
                <a:gd name="connsiteX1" fmla="*/ 1187355 w 1351128"/>
                <a:gd name="connsiteY1" fmla="*/ 0 h 3466531"/>
                <a:gd name="connsiteX2" fmla="*/ 1241946 w 1351128"/>
                <a:gd name="connsiteY2" fmla="*/ 81887 h 3466531"/>
                <a:gd name="connsiteX3" fmla="*/ 1351128 w 1351128"/>
                <a:gd name="connsiteY3" fmla="*/ 81887 h 3466531"/>
                <a:gd name="connsiteX4" fmla="*/ 191068 w 1351128"/>
                <a:gd name="connsiteY4" fmla="*/ 3466531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128" h="3466531">
                  <a:moveTo>
                    <a:pt x="0" y="3398293"/>
                  </a:moveTo>
                  <a:lnTo>
                    <a:pt x="1187355" y="0"/>
                  </a:lnTo>
                  <a:lnTo>
                    <a:pt x="1241946" y="81887"/>
                  </a:lnTo>
                  <a:lnTo>
                    <a:pt x="1351128" y="81887"/>
                  </a:lnTo>
                  <a:lnTo>
                    <a:pt x="191068" y="3466531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</p:grpSp>
      <p:sp>
        <p:nvSpPr>
          <p:cNvPr id="24" name="Frihåndsform 23">
            <a:extLst>
              <a:ext uri="{FF2B5EF4-FFF2-40B4-BE49-F238E27FC236}">
                <a16:creationId xmlns:a16="http://schemas.microsoft.com/office/drawing/2014/main" id="{16D1761B-2F95-30BC-B6D3-47CA556AE904}"/>
              </a:ext>
            </a:extLst>
          </p:cNvPr>
          <p:cNvSpPr/>
          <p:nvPr/>
        </p:nvSpPr>
        <p:spPr bwMode="auto">
          <a:xfrm>
            <a:off x="609600" y="1438275"/>
            <a:ext cx="4362450" cy="3448050"/>
          </a:xfrm>
          <a:custGeom>
            <a:avLst/>
            <a:gdLst>
              <a:gd name="connsiteX0" fmla="*/ 4362450 w 4362450"/>
              <a:gd name="connsiteY0" fmla="*/ 3352800 h 3448050"/>
              <a:gd name="connsiteX1" fmla="*/ 4086225 w 4362450"/>
              <a:gd name="connsiteY1" fmla="*/ 3162300 h 3448050"/>
              <a:gd name="connsiteX2" fmla="*/ 3667125 w 4362450"/>
              <a:gd name="connsiteY2" fmla="*/ 2876550 h 3448050"/>
              <a:gd name="connsiteX3" fmla="*/ 3086100 w 4362450"/>
              <a:gd name="connsiteY3" fmla="*/ 2505075 h 3448050"/>
              <a:gd name="connsiteX4" fmla="*/ 2314575 w 4362450"/>
              <a:gd name="connsiteY4" fmla="*/ 1943100 h 3448050"/>
              <a:gd name="connsiteX5" fmla="*/ 1638300 w 4362450"/>
              <a:gd name="connsiteY5" fmla="*/ 1409700 h 3448050"/>
              <a:gd name="connsiteX6" fmla="*/ 723900 w 4362450"/>
              <a:gd name="connsiteY6" fmla="*/ 657225 h 3448050"/>
              <a:gd name="connsiteX7" fmla="*/ 0 w 4362450"/>
              <a:gd name="connsiteY7" fmla="*/ 0 h 3448050"/>
              <a:gd name="connsiteX8" fmla="*/ 0 w 4362450"/>
              <a:gd name="connsiteY8" fmla="*/ 180975 h 3448050"/>
              <a:gd name="connsiteX9" fmla="*/ 438150 w 4362450"/>
              <a:gd name="connsiteY9" fmla="*/ 552450 h 3448050"/>
              <a:gd name="connsiteX10" fmla="*/ 819150 w 4362450"/>
              <a:gd name="connsiteY10" fmla="*/ 866775 h 3448050"/>
              <a:gd name="connsiteX11" fmla="*/ 1333500 w 4362450"/>
              <a:gd name="connsiteY11" fmla="*/ 1276350 h 3448050"/>
              <a:gd name="connsiteX12" fmla="*/ 1819275 w 4362450"/>
              <a:gd name="connsiteY12" fmla="*/ 1657350 h 3448050"/>
              <a:gd name="connsiteX13" fmla="*/ 2324100 w 4362450"/>
              <a:gd name="connsiteY13" fmla="*/ 2047875 h 3448050"/>
              <a:gd name="connsiteX14" fmla="*/ 2857500 w 4362450"/>
              <a:gd name="connsiteY14" fmla="*/ 2447925 h 3448050"/>
              <a:gd name="connsiteX15" fmla="*/ 3276600 w 4362450"/>
              <a:gd name="connsiteY15" fmla="*/ 2733675 h 3448050"/>
              <a:gd name="connsiteX16" fmla="*/ 3781425 w 4362450"/>
              <a:gd name="connsiteY16" fmla="*/ 3095625 h 3448050"/>
              <a:gd name="connsiteX17" fmla="*/ 4333875 w 4362450"/>
              <a:gd name="connsiteY17" fmla="*/ 3448050 h 3448050"/>
              <a:gd name="connsiteX18" fmla="*/ 4362450 w 4362450"/>
              <a:gd name="connsiteY18" fmla="*/ 335280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62450" h="3448050">
                <a:moveTo>
                  <a:pt x="4362450" y="3352800"/>
                </a:moveTo>
                <a:lnTo>
                  <a:pt x="4086225" y="3162300"/>
                </a:lnTo>
                <a:lnTo>
                  <a:pt x="3667125" y="2876550"/>
                </a:lnTo>
                <a:lnTo>
                  <a:pt x="3086100" y="2505075"/>
                </a:lnTo>
                <a:lnTo>
                  <a:pt x="2314575" y="1943100"/>
                </a:lnTo>
                <a:lnTo>
                  <a:pt x="1638300" y="1409700"/>
                </a:lnTo>
                <a:lnTo>
                  <a:pt x="723900" y="657225"/>
                </a:lnTo>
                <a:lnTo>
                  <a:pt x="0" y="0"/>
                </a:lnTo>
                <a:lnTo>
                  <a:pt x="0" y="180975"/>
                </a:lnTo>
                <a:lnTo>
                  <a:pt x="438150" y="552450"/>
                </a:lnTo>
                <a:lnTo>
                  <a:pt x="819150" y="866775"/>
                </a:lnTo>
                <a:lnTo>
                  <a:pt x="1333500" y="1276350"/>
                </a:lnTo>
                <a:lnTo>
                  <a:pt x="1819275" y="1657350"/>
                </a:lnTo>
                <a:lnTo>
                  <a:pt x="2324100" y="2047875"/>
                </a:lnTo>
                <a:lnTo>
                  <a:pt x="2857500" y="2447925"/>
                </a:lnTo>
                <a:lnTo>
                  <a:pt x="3276600" y="2733675"/>
                </a:lnTo>
                <a:lnTo>
                  <a:pt x="3781425" y="3095625"/>
                </a:lnTo>
                <a:lnTo>
                  <a:pt x="4333875" y="3448050"/>
                </a:lnTo>
                <a:lnTo>
                  <a:pt x="4362450" y="33528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nb-NO">
              <a:latin typeface="Times New Roman" pitchFamily="16" charset="0"/>
              <a:ea typeface="+mn-ea"/>
            </a:endParaRPr>
          </a:p>
        </p:txBody>
      </p:sp>
      <p:grpSp>
        <p:nvGrpSpPr>
          <p:cNvPr id="5" name="Gruppe 30">
            <a:extLst>
              <a:ext uri="{FF2B5EF4-FFF2-40B4-BE49-F238E27FC236}">
                <a16:creationId xmlns:a16="http://schemas.microsoft.com/office/drawing/2014/main" id="{07C86877-2677-1516-98BA-B5F71C4F6230}"/>
              </a:ext>
            </a:extLst>
          </p:cNvPr>
          <p:cNvGrpSpPr/>
          <p:nvPr/>
        </p:nvGrpSpPr>
        <p:grpSpPr>
          <a:xfrm>
            <a:off x="3609975" y="3495675"/>
            <a:ext cx="2105025" cy="2428875"/>
            <a:chOff x="3609975" y="3495675"/>
            <a:chExt cx="2105025" cy="2428875"/>
          </a:xfrm>
          <a:gradFill>
            <a:gsLst>
              <a:gs pos="1200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4200000" scaled="0"/>
          </a:gradFill>
        </p:grpSpPr>
        <p:sp>
          <p:nvSpPr>
            <p:cNvPr id="27" name="Frihåndsform 26">
              <a:extLst>
                <a:ext uri="{FF2B5EF4-FFF2-40B4-BE49-F238E27FC236}">
                  <a16:creationId xmlns:a16="http://schemas.microsoft.com/office/drawing/2014/main" id="{FB7CD8A5-23E5-661A-7E47-398BF60B187E}"/>
                </a:ext>
              </a:extLst>
            </p:cNvPr>
            <p:cNvSpPr/>
            <p:nvPr/>
          </p:nvSpPr>
          <p:spPr bwMode="auto">
            <a:xfrm>
              <a:off x="3609975" y="3495675"/>
              <a:ext cx="2105025" cy="2428875"/>
            </a:xfrm>
            <a:custGeom>
              <a:avLst/>
              <a:gdLst>
                <a:gd name="connsiteX0" fmla="*/ 581025 w 2105025"/>
                <a:gd name="connsiteY0" fmla="*/ 95250 h 2428875"/>
                <a:gd name="connsiteX1" fmla="*/ 752475 w 2105025"/>
                <a:gd name="connsiteY1" fmla="*/ 0 h 2428875"/>
                <a:gd name="connsiteX2" fmla="*/ 1019175 w 2105025"/>
                <a:gd name="connsiteY2" fmla="*/ 266700 h 2428875"/>
                <a:gd name="connsiteX3" fmla="*/ 1266825 w 2105025"/>
                <a:gd name="connsiteY3" fmla="*/ 323850 h 2428875"/>
                <a:gd name="connsiteX4" fmla="*/ 1514475 w 2105025"/>
                <a:gd name="connsiteY4" fmla="*/ 352425 h 2428875"/>
                <a:gd name="connsiteX5" fmla="*/ 1685925 w 2105025"/>
                <a:gd name="connsiteY5" fmla="*/ 447675 h 2428875"/>
                <a:gd name="connsiteX6" fmla="*/ 1552575 w 2105025"/>
                <a:gd name="connsiteY6" fmla="*/ 590550 h 2428875"/>
                <a:gd name="connsiteX7" fmla="*/ 1466850 w 2105025"/>
                <a:gd name="connsiteY7" fmla="*/ 733425 h 2428875"/>
                <a:gd name="connsiteX8" fmla="*/ 1476375 w 2105025"/>
                <a:gd name="connsiteY8" fmla="*/ 847725 h 2428875"/>
                <a:gd name="connsiteX9" fmla="*/ 1533525 w 2105025"/>
                <a:gd name="connsiteY9" fmla="*/ 952500 h 2428875"/>
                <a:gd name="connsiteX10" fmla="*/ 1657350 w 2105025"/>
                <a:gd name="connsiteY10" fmla="*/ 971550 h 2428875"/>
                <a:gd name="connsiteX11" fmla="*/ 1800225 w 2105025"/>
                <a:gd name="connsiteY11" fmla="*/ 1000125 h 2428875"/>
                <a:gd name="connsiteX12" fmla="*/ 1952625 w 2105025"/>
                <a:gd name="connsiteY12" fmla="*/ 962025 h 2428875"/>
                <a:gd name="connsiteX13" fmla="*/ 2038350 w 2105025"/>
                <a:gd name="connsiteY13" fmla="*/ 904875 h 2428875"/>
                <a:gd name="connsiteX14" fmla="*/ 2105025 w 2105025"/>
                <a:gd name="connsiteY14" fmla="*/ 1085850 h 2428875"/>
                <a:gd name="connsiteX15" fmla="*/ 2105025 w 2105025"/>
                <a:gd name="connsiteY15" fmla="*/ 1419225 h 2428875"/>
                <a:gd name="connsiteX16" fmla="*/ 2000250 w 2105025"/>
                <a:gd name="connsiteY16" fmla="*/ 1800225 h 2428875"/>
                <a:gd name="connsiteX17" fmla="*/ 1809750 w 2105025"/>
                <a:gd name="connsiteY17" fmla="*/ 2105025 h 2428875"/>
                <a:gd name="connsiteX18" fmla="*/ 1590675 w 2105025"/>
                <a:gd name="connsiteY18" fmla="*/ 2295525 h 2428875"/>
                <a:gd name="connsiteX19" fmla="*/ 1171575 w 2105025"/>
                <a:gd name="connsiteY19" fmla="*/ 2428875 h 2428875"/>
                <a:gd name="connsiteX20" fmla="*/ 781050 w 2105025"/>
                <a:gd name="connsiteY20" fmla="*/ 2400300 h 2428875"/>
                <a:gd name="connsiteX21" fmla="*/ 447675 w 2105025"/>
                <a:gd name="connsiteY21" fmla="*/ 2247900 h 2428875"/>
                <a:gd name="connsiteX22" fmla="*/ 133350 w 2105025"/>
                <a:gd name="connsiteY22" fmla="*/ 1924050 h 2428875"/>
                <a:gd name="connsiteX23" fmla="*/ 47625 w 2105025"/>
                <a:gd name="connsiteY23" fmla="*/ 1733550 h 2428875"/>
                <a:gd name="connsiteX24" fmla="*/ 0 w 2105025"/>
                <a:gd name="connsiteY24" fmla="*/ 1352550 h 2428875"/>
                <a:gd name="connsiteX25" fmla="*/ 85725 w 2105025"/>
                <a:gd name="connsiteY25" fmla="*/ 990600 h 2428875"/>
                <a:gd name="connsiteX26" fmla="*/ 209550 w 2105025"/>
                <a:gd name="connsiteY26" fmla="*/ 723900 h 2428875"/>
                <a:gd name="connsiteX27" fmla="*/ 171450 w 2105025"/>
                <a:gd name="connsiteY27" fmla="*/ 609600 h 2428875"/>
                <a:gd name="connsiteX28" fmla="*/ 219075 w 2105025"/>
                <a:gd name="connsiteY28" fmla="*/ 533400 h 2428875"/>
                <a:gd name="connsiteX29" fmla="*/ 352425 w 2105025"/>
                <a:gd name="connsiteY29" fmla="*/ 552450 h 2428875"/>
                <a:gd name="connsiteX30" fmla="*/ 504825 w 2105025"/>
                <a:gd name="connsiteY30" fmla="*/ 466725 h 2428875"/>
                <a:gd name="connsiteX31" fmla="*/ 581025 w 2105025"/>
                <a:gd name="connsiteY31" fmla="*/ 381000 h 2428875"/>
                <a:gd name="connsiteX32" fmla="*/ 590550 w 2105025"/>
                <a:gd name="connsiteY32" fmla="*/ 257175 h 2428875"/>
                <a:gd name="connsiteX33" fmla="*/ 581025 w 2105025"/>
                <a:gd name="connsiteY33" fmla="*/ 95250 h 242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05025" h="2428875">
                  <a:moveTo>
                    <a:pt x="581025" y="95250"/>
                  </a:moveTo>
                  <a:lnTo>
                    <a:pt x="752475" y="0"/>
                  </a:lnTo>
                  <a:lnTo>
                    <a:pt x="1019175" y="266700"/>
                  </a:lnTo>
                  <a:lnTo>
                    <a:pt x="1266825" y="323850"/>
                  </a:lnTo>
                  <a:lnTo>
                    <a:pt x="1514475" y="352425"/>
                  </a:lnTo>
                  <a:lnTo>
                    <a:pt x="1685925" y="447675"/>
                  </a:lnTo>
                  <a:lnTo>
                    <a:pt x="1552575" y="590550"/>
                  </a:lnTo>
                  <a:lnTo>
                    <a:pt x="1466850" y="733425"/>
                  </a:lnTo>
                  <a:lnTo>
                    <a:pt x="1476375" y="847725"/>
                  </a:lnTo>
                  <a:lnTo>
                    <a:pt x="1533525" y="952500"/>
                  </a:lnTo>
                  <a:lnTo>
                    <a:pt x="1657350" y="971550"/>
                  </a:lnTo>
                  <a:lnTo>
                    <a:pt x="1800225" y="1000125"/>
                  </a:lnTo>
                  <a:lnTo>
                    <a:pt x="1952625" y="962025"/>
                  </a:lnTo>
                  <a:lnTo>
                    <a:pt x="2038350" y="904875"/>
                  </a:lnTo>
                  <a:lnTo>
                    <a:pt x="2105025" y="1085850"/>
                  </a:lnTo>
                  <a:lnTo>
                    <a:pt x="2105025" y="1419225"/>
                  </a:lnTo>
                  <a:lnTo>
                    <a:pt x="2000250" y="1800225"/>
                  </a:lnTo>
                  <a:lnTo>
                    <a:pt x="1809750" y="2105025"/>
                  </a:lnTo>
                  <a:lnTo>
                    <a:pt x="1590675" y="2295525"/>
                  </a:lnTo>
                  <a:lnTo>
                    <a:pt x="1171575" y="2428875"/>
                  </a:lnTo>
                  <a:lnTo>
                    <a:pt x="781050" y="2400300"/>
                  </a:lnTo>
                  <a:lnTo>
                    <a:pt x="447675" y="2247900"/>
                  </a:lnTo>
                  <a:lnTo>
                    <a:pt x="133350" y="1924050"/>
                  </a:lnTo>
                  <a:lnTo>
                    <a:pt x="47625" y="1733550"/>
                  </a:lnTo>
                  <a:lnTo>
                    <a:pt x="0" y="1352550"/>
                  </a:lnTo>
                  <a:cubicBezTo>
                    <a:pt x="86475" y="997040"/>
                    <a:pt x="85725" y="1121025"/>
                    <a:pt x="85725" y="990600"/>
                  </a:cubicBezTo>
                  <a:lnTo>
                    <a:pt x="209550" y="723900"/>
                  </a:lnTo>
                  <a:lnTo>
                    <a:pt x="171450" y="609600"/>
                  </a:lnTo>
                  <a:lnTo>
                    <a:pt x="219075" y="533400"/>
                  </a:lnTo>
                  <a:lnTo>
                    <a:pt x="352425" y="552450"/>
                  </a:lnTo>
                  <a:lnTo>
                    <a:pt x="504825" y="466725"/>
                  </a:lnTo>
                  <a:lnTo>
                    <a:pt x="581025" y="381000"/>
                  </a:lnTo>
                  <a:lnTo>
                    <a:pt x="590550" y="257175"/>
                  </a:lnTo>
                  <a:lnTo>
                    <a:pt x="581025" y="9525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28" name="Frihåndsform 27">
              <a:extLst>
                <a:ext uri="{FF2B5EF4-FFF2-40B4-BE49-F238E27FC236}">
                  <a16:creationId xmlns:a16="http://schemas.microsoft.com/office/drawing/2014/main" id="{FD85899A-80DC-2CB3-C2E1-F2FBDDA0D75D}"/>
                </a:ext>
              </a:extLst>
            </p:cNvPr>
            <p:cNvSpPr/>
            <p:nvPr/>
          </p:nvSpPr>
          <p:spPr bwMode="auto">
            <a:xfrm>
              <a:off x="4181475" y="3819525"/>
              <a:ext cx="152400" cy="1047750"/>
            </a:xfrm>
            <a:custGeom>
              <a:avLst/>
              <a:gdLst>
                <a:gd name="connsiteX0" fmla="*/ 114300 w 152400"/>
                <a:gd name="connsiteY0" fmla="*/ 0 h 1047750"/>
                <a:gd name="connsiteX1" fmla="*/ 152400 w 152400"/>
                <a:gd name="connsiteY1" fmla="*/ 285750 h 1047750"/>
                <a:gd name="connsiteX2" fmla="*/ 114300 w 152400"/>
                <a:gd name="connsiteY2" fmla="*/ 714375 h 1047750"/>
                <a:gd name="connsiteX3" fmla="*/ 0 w 152400"/>
                <a:gd name="connsiteY3" fmla="*/ 104775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047750">
                  <a:moveTo>
                    <a:pt x="114300" y="0"/>
                  </a:moveTo>
                  <a:lnTo>
                    <a:pt x="152400" y="285750"/>
                  </a:lnTo>
                  <a:lnTo>
                    <a:pt x="114300" y="714375"/>
                  </a:lnTo>
                  <a:lnTo>
                    <a:pt x="0" y="1047750"/>
                  </a:lnTo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29" name="Frihåndsform 28">
              <a:extLst>
                <a:ext uri="{FF2B5EF4-FFF2-40B4-BE49-F238E27FC236}">
                  <a16:creationId xmlns:a16="http://schemas.microsoft.com/office/drawing/2014/main" id="{129B985F-5DC9-5B84-3FAF-04A586E252B6}"/>
                </a:ext>
              </a:extLst>
            </p:cNvPr>
            <p:cNvSpPr/>
            <p:nvPr/>
          </p:nvSpPr>
          <p:spPr bwMode="auto">
            <a:xfrm>
              <a:off x="4457700" y="3800475"/>
              <a:ext cx="952500" cy="990600"/>
            </a:xfrm>
            <a:custGeom>
              <a:avLst/>
              <a:gdLst>
                <a:gd name="connsiteX0" fmla="*/ 0 w 952500"/>
                <a:gd name="connsiteY0" fmla="*/ 0 h 990600"/>
                <a:gd name="connsiteX1" fmla="*/ 171450 w 952500"/>
                <a:gd name="connsiteY1" fmla="*/ 171450 h 990600"/>
                <a:gd name="connsiteX2" fmla="*/ 342900 w 952500"/>
                <a:gd name="connsiteY2" fmla="*/ 381000 h 990600"/>
                <a:gd name="connsiteX3" fmla="*/ 619125 w 952500"/>
                <a:gd name="connsiteY3" fmla="*/ 685800 h 990600"/>
                <a:gd name="connsiteX4" fmla="*/ 952500 w 952500"/>
                <a:gd name="connsiteY4" fmla="*/ 9906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0" h="990600">
                  <a:moveTo>
                    <a:pt x="0" y="0"/>
                  </a:moveTo>
                  <a:lnTo>
                    <a:pt x="171450" y="171450"/>
                  </a:lnTo>
                  <a:lnTo>
                    <a:pt x="342900" y="381000"/>
                  </a:lnTo>
                  <a:lnTo>
                    <a:pt x="619125" y="685800"/>
                  </a:lnTo>
                  <a:lnTo>
                    <a:pt x="952500" y="990600"/>
                  </a:lnTo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0" name="Frihåndsform 29">
              <a:extLst>
                <a:ext uri="{FF2B5EF4-FFF2-40B4-BE49-F238E27FC236}">
                  <a16:creationId xmlns:a16="http://schemas.microsoft.com/office/drawing/2014/main" id="{C19B7244-8875-2A7F-02D4-C82A368EAB7D}"/>
                </a:ext>
              </a:extLst>
            </p:cNvPr>
            <p:cNvSpPr/>
            <p:nvPr/>
          </p:nvSpPr>
          <p:spPr bwMode="auto">
            <a:xfrm>
              <a:off x="4581525" y="4124325"/>
              <a:ext cx="238125" cy="1466850"/>
            </a:xfrm>
            <a:custGeom>
              <a:avLst/>
              <a:gdLst>
                <a:gd name="connsiteX0" fmla="*/ 238125 w 238125"/>
                <a:gd name="connsiteY0" fmla="*/ 1466850 h 1466850"/>
                <a:gd name="connsiteX1" fmla="*/ 209550 w 238125"/>
                <a:gd name="connsiteY1" fmla="*/ 1114425 h 1466850"/>
                <a:gd name="connsiteX2" fmla="*/ 142875 w 238125"/>
                <a:gd name="connsiteY2" fmla="*/ 647700 h 1466850"/>
                <a:gd name="connsiteX3" fmla="*/ 47625 w 238125"/>
                <a:gd name="connsiteY3" fmla="*/ 228600 h 1466850"/>
                <a:gd name="connsiteX4" fmla="*/ 0 w 238125"/>
                <a:gd name="connsiteY4" fmla="*/ 0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1466850">
                  <a:moveTo>
                    <a:pt x="238125" y="1466850"/>
                  </a:moveTo>
                  <a:lnTo>
                    <a:pt x="209550" y="1114425"/>
                  </a:lnTo>
                  <a:lnTo>
                    <a:pt x="142875" y="647700"/>
                  </a:lnTo>
                  <a:cubicBezTo>
                    <a:pt x="110424" y="508161"/>
                    <a:pt x="47625" y="371863"/>
                    <a:pt x="47625" y="228600"/>
                  </a:cubicBezTo>
                  <a:lnTo>
                    <a:pt x="0" y="0"/>
                  </a:lnTo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</p:grpSp>
      <p:grpSp>
        <p:nvGrpSpPr>
          <p:cNvPr id="6" name="Gruppe 37">
            <a:extLst>
              <a:ext uri="{FF2B5EF4-FFF2-40B4-BE49-F238E27FC236}">
                <a16:creationId xmlns:a16="http://schemas.microsoft.com/office/drawing/2014/main" id="{111F21A6-BD5F-3211-E366-180410765FA6}"/>
              </a:ext>
            </a:extLst>
          </p:cNvPr>
          <p:cNvGrpSpPr>
            <a:grpSpLocks/>
          </p:cNvGrpSpPr>
          <p:nvPr/>
        </p:nvGrpSpPr>
        <p:grpSpPr bwMode="auto">
          <a:xfrm>
            <a:off x="3609975" y="3448050"/>
            <a:ext cx="2114550" cy="2476500"/>
            <a:chOff x="3609975" y="3448050"/>
            <a:chExt cx="2114550" cy="2476500"/>
          </a:xfrm>
        </p:grpSpPr>
        <p:sp>
          <p:nvSpPr>
            <p:cNvPr id="33" name="Frihåndsform 32">
              <a:extLst>
                <a:ext uri="{FF2B5EF4-FFF2-40B4-BE49-F238E27FC236}">
                  <a16:creationId xmlns:a16="http://schemas.microsoft.com/office/drawing/2014/main" id="{61316370-92FB-15E6-2557-129B11C5E646}"/>
                </a:ext>
              </a:extLst>
            </p:cNvPr>
            <p:cNvSpPr/>
            <p:nvPr/>
          </p:nvSpPr>
          <p:spPr bwMode="auto">
            <a:xfrm>
              <a:off x="3609975" y="3448050"/>
              <a:ext cx="2114550" cy="2476500"/>
            </a:xfrm>
            <a:custGeom>
              <a:avLst/>
              <a:gdLst>
                <a:gd name="connsiteX0" fmla="*/ 200025 w 2114550"/>
                <a:gd name="connsiteY0" fmla="*/ 790575 h 2476500"/>
                <a:gd name="connsiteX1" fmla="*/ 342900 w 2114550"/>
                <a:gd name="connsiteY1" fmla="*/ 600075 h 2476500"/>
                <a:gd name="connsiteX2" fmla="*/ 504825 w 2114550"/>
                <a:gd name="connsiteY2" fmla="*/ 514350 h 2476500"/>
                <a:gd name="connsiteX3" fmla="*/ 590550 w 2114550"/>
                <a:gd name="connsiteY3" fmla="*/ 428625 h 2476500"/>
                <a:gd name="connsiteX4" fmla="*/ 590550 w 2114550"/>
                <a:gd name="connsiteY4" fmla="*/ 142875 h 2476500"/>
                <a:gd name="connsiteX5" fmla="*/ 600075 w 2114550"/>
                <a:gd name="connsiteY5" fmla="*/ 19050 h 2476500"/>
                <a:gd name="connsiteX6" fmla="*/ 666750 w 2114550"/>
                <a:gd name="connsiteY6" fmla="*/ 0 h 2476500"/>
                <a:gd name="connsiteX7" fmla="*/ 762000 w 2114550"/>
                <a:gd name="connsiteY7" fmla="*/ 57150 h 2476500"/>
                <a:gd name="connsiteX8" fmla="*/ 1000125 w 2114550"/>
                <a:gd name="connsiteY8" fmla="*/ 314325 h 2476500"/>
                <a:gd name="connsiteX9" fmla="*/ 1257300 w 2114550"/>
                <a:gd name="connsiteY9" fmla="*/ 381000 h 2476500"/>
                <a:gd name="connsiteX10" fmla="*/ 1504950 w 2114550"/>
                <a:gd name="connsiteY10" fmla="*/ 400050 h 2476500"/>
                <a:gd name="connsiteX11" fmla="*/ 1657350 w 2114550"/>
                <a:gd name="connsiteY11" fmla="*/ 495300 h 2476500"/>
                <a:gd name="connsiteX12" fmla="*/ 1847850 w 2114550"/>
                <a:gd name="connsiteY12" fmla="*/ 695325 h 2476500"/>
                <a:gd name="connsiteX13" fmla="*/ 2028825 w 2114550"/>
                <a:gd name="connsiteY13" fmla="*/ 952500 h 2476500"/>
                <a:gd name="connsiteX14" fmla="*/ 2114550 w 2114550"/>
                <a:gd name="connsiteY14" fmla="*/ 1133475 h 2476500"/>
                <a:gd name="connsiteX15" fmla="*/ 2095500 w 2114550"/>
                <a:gd name="connsiteY15" fmla="*/ 1504950 h 2476500"/>
                <a:gd name="connsiteX16" fmla="*/ 2019300 w 2114550"/>
                <a:gd name="connsiteY16" fmla="*/ 1828800 h 2476500"/>
                <a:gd name="connsiteX17" fmla="*/ 1838325 w 2114550"/>
                <a:gd name="connsiteY17" fmla="*/ 2124075 h 2476500"/>
                <a:gd name="connsiteX18" fmla="*/ 1571625 w 2114550"/>
                <a:gd name="connsiteY18" fmla="*/ 2352675 h 2476500"/>
                <a:gd name="connsiteX19" fmla="*/ 1171575 w 2114550"/>
                <a:gd name="connsiteY19" fmla="*/ 2476500 h 2476500"/>
                <a:gd name="connsiteX20" fmla="*/ 771525 w 2114550"/>
                <a:gd name="connsiteY20" fmla="*/ 2466975 h 2476500"/>
                <a:gd name="connsiteX21" fmla="*/ 409575 w 2114550"/>
                <a:gd name="connsiteY21" fmla="*/ 2295525 h 2476500"/>
                <a:gd name="connsiteX22" fmla="*/ 152400 w 2114550"/>
                <a:gd name="connsiteY22" fmla="*/ 1990725 h 2476500"/>
                <a:gd name="connsiteX23" fmla="*/ 57150 w 2114550"/>
                <a:gd name="connsiteY23" fmla="*/ 1800225 h 2476500"/>
                <a:gd name="connsiteX24" fmla="*/ 0 w 2114550"/>
                <a:gd name="connsiteY24" fmla="*/ 1438275 h 2476500"/>
                <a:gd name="connsiteX25" fmla="*/ 95250 w 2114550"/>
                <a:gd name="connsiteY25" fmla="*/ 1104900 h 2476500"/>
                <a:gd name="connsiteX26" fmla="*/ 95250 w 2114550"/>
                <a:gd name="connsiteY26" fmla="*/ 1009650 h 2476500"/>
                <a:gd name="connsiteX27" fmla="*/ 200025 w 2114550"/>
                <a:gd name="connsiteY27" fmla="*/ 790575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14550" h="2476500">
                  <a:moveTo>
                    <a:pt x="200025" y="790575"/>
                  </a:moveTo>
                  <a:lnTo>
                    <a:pt x="342900" y="600075"/>
                  </a:lnTo>
                  <a:lnTo>
                    <a:pt x="504825" y="514350"/>
                  </a:lnTo>
                  <a:lnTo>
                    <a:pt x="590550" y="428625"/>
                  </a:lnTo>
                  <a:lnTo>
                    <a:pt x="590550" y="142875"/>
                  </a:lnTo>
                  <a:lnTo>
                    <a:pt x="600075" y="19050"/>
                  </a:lnTo>
                  <a:lnTo>
                    <a:pt x="666750" y="0"/>
                  </a:lnTo>
                  <a:lnTo>
                    <a:pt x="762000" y="57150"/>
                  </a:lnTo>
                  <a:lnTo>
                    <a:pt x="1000125" y="314325"/>
                  </a:lnTo>
                  <a:lnTo>
                    <a:pt x="1257300" y="381000"/>
                  </a:lnTo>
                  <a:lnTo>
                    <a:pt x="1504950" y="400050"/>
                  </a:lnTo>
                  <a:lnTo>
                    <a:pt x="1657350" y="495300"/>
                  </a:lnTo>
                  <a:lnTo>
                    <a:pt x="1847850" y="695325"/>
                  </a:lnTo>
                  <a:lnTo>
                    <a:pt x="2028825" y="952500"/>
                  </a:lnTo>
                  <a:lnTo>
                    <a:pt x="2114550" y="1133475"/>
                  </a:lnTo>
                  <a:lnTo>
                    <a:pt x="2095500" y="1504950"/>
                  </a:lnTo>
                  <a:lnTo>
                    <a:pt x="2019300" y="1828800"/>
                  </a:lnTo>
                  <a:lnTo>
                    <a:pt x="1838325" y="2124075"/>
                  </a:lnTo>
                  <a:lnTo>
                    <a:pt x="1571625" y="2352675"/>
                  </a:lnTo>
                  <a:lnTo>
                    <a:pt x="1171575" y="2476500"/>
                  </a:lnTo>
                  <a:lnTo>
                    <a:pt x="771525" y="2466975"/>
                  </a:lnTo>
                  <a:lnTo>
                    <a:pt x="409575" y="2295525"/>
                  </a:lnTo>
                  <a:lnTo>
                    <a:pt x="152400" y="1990725"/>
                  </a:lnTo>
                  <a:lnTo>
                    <a:pt x="57150" y="1800225"/>
                  </a:lnTo>
                  <a:lnTo>
                    <a:pt x="0" y="1438275"/>
                  </a:lnTo>
                  <a:lnTo>
                    <a:pt x="95250" y="1104900"/>
                  </a:lnTo>
                  <a:lnTo>
                    <a:pt x="95250" y="1009650"/>
                  </a:lnTo>
                  <a:lnTo>
                    <a:pt x="200025" y="790575"/>
                  </a:lnTo>
                  <a:close/>
                </a:path>
              </a:pathLst>
            </a:custGeom>
            <a:gradFill>
              <a:gsLst>
                <a:gs pos="1200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42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093" name="Frihåndsform 34">
              <a:extLst>
                <a:ext uri="{FF2B5EF4-FFF2-40B4-BE49-F238E27FC236}">
                  <a16:creationId xmlns:a16="http://schemas.microsoft.com/office/drawing/2014/main" id="{2247C0E2-FEAE-5805-5BC1-7D8FC6EEE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475" y="3819525"/>
              <a:ext cx="152400" cy="1057275"/>
            </a:xfrm>
            <a:custGeom>
              <a:avLst/>
              <a:gdLst>
                <a:gd name="T0" fmla="*/ 0 w 152400"/>
                <a:gd name="T1" fmla="*/ 1057275 h 1057275"/>
                <a:gd name="T2" fmla="*/ 123825 w 152400"/>
                <a:gd name="T3" fmla="*/ 723900 h 1057275"/>
                <a:gd name="T4" fmla="*/ 152400 w 152400"/>
                <a:gd name="T5" fmla="*/ 304800 h 1057275"/>
                <a:gd name="T6" fmla="*/ 114300 w 152400"/>
                <a:gd name="T7" fmla="*/ 0 h 1057275"/>
                <a:gd name="T8" fmla="*/ 114300 w 152400"/>
                <a:gd name="T9" fmla="*/ 0 h 1057275"/>
                <a:gd name="T10" fmla="*/ 114300 w 152400"/>
                <a:gd name="T11" fmla="*/ 0 h 10572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400"/>
                <a:gd name="T19" fmla="*/ 0 h 1057275"/>
                <a:gd name="T20" fmla="*/ 152400 w 152400"/>
                <a:gd name="T21" fmla="*/ 1057275 h 10572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400" h="1057275">
                  <a:moveTo>
                    <a:pt x="0" y="1057275"/>
                  </a:moveTo>
                  <a:lnTo>
                    <a:pt x="123825" y="723900"/>
                  </a:lnTo>
                  <a:lnTo>
                    <a:pt x="152400" y="304800"/>
                  </a:lnTo>
                  <a:lnTo>
                    <a:pt x="114300" y="0"/>
                  </a:lnTo>
                </a:path>
              </a:pathLst>
            </a:cu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94" name="Frihåndsform 35">
              <a:extLst>
                <a:ext uri="{FF2B5EF4-FFF2-40B4-BE49-F238E27FC236}">
                  <a16:creationId xmlns:a16="http://schemas.microsoft.com/office/drawing/2014/main" id="{15E39FA3-5EB0-976B-2577-C61F48B47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133850"/>
              <a:ext cx="228600" cy="1466850"/>
            </a:xfrm>
            <a:custGeom>
              <a:avLst/>
              <a:gdLst>
                <a:gd name="T0" fmla="*/ 228600 w 228600"/>
                <a:gd name="T1" fmla="*/ 1466850 h 1466850"/>
                <a:gd name="T2" fmla="*/ 209550 w 228600"/>
                <a:gd name="T3" fmla="*/ 1162050 h 1466850"/>
                <a:gd name="T4" fmla="*/ 171450 w 228600"/>
                <a:gd name="T5" fmla="*/ 876300 h 1466850"/>
                <a:gd name="T6" fmla="*/ 133350 w 228600"/>
                <a:gd name="T7" fmla="*/ 619125 h 1466850"/>
                <a:gd name="T8" fmla="*/ 47625 w 228600"/>
                <a:gd name="T9" fmla="*/ 323850 h 1466850"/>
                <a:gd name="T10" fmla="*/ 19050 w 228600"/>
                <a:gd name="T11" fmla="*/ 152400 h 1466850"/>
                <a:gd name="T12" fmla="*/ 0 w 228600"/>
                <a:gd name="T13" fmla="*/ 0 h 14668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600"/>
                <a:gd name="T22" fmla="*/ 0 h 1466850"/>
                <a:gd name="T23" fmla="*/ 228600 w 228600"/>
                <a:gd name="T24" fmla="*/ 1466850 h 14668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600" h="1466850">
                  <a:moveTo>
                    <a:pt x="228600" y="1466850"/>
                  </a:moveTo>
                  <a:lnTo>
                    <a:pt x="209550" y="1162050"/>
                  </a:lnTo>
                  <a:lnTo>
                    <a:pt x="171450" y="876300"/>
                  </a:lnTo>
                  <a:lnTo>
                    <a:pt x="133350" y="619125"/>
                  </a:lnTo>
                  <a:lnTo>
                    <a:pt x="47625" y="323850"/>
                  </a:lnTo>
                  <a:lnTo>
                    <a:pt x="19050" y="152400"/>
                  </a:lnTo>
                  <a:lnTo>
                    <a:pt x="0" y="0"/>
                  </a:lnTo>
                </a:path>
              </a:pathLst>
            </a:cu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95" name="Frihåndsform 36">
              <a:extLst>
                <a:ext uri="{FF2B5EF4-FFF2-40B4-BE49-F238E27FC236}">
                  <a16:creationId xmlns:a16="http://schemas.microsoft.com/office/drawing/2014/main" id="{35F415D6-C6FC-102F-7C0C-28505E260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175" y="3810000"/>
              <a:ext cx="942975" cy="971550"/>
            </a:xfrm>
            <a:custGeom>
              <a:avLst/>
              <a:gdLst>
                <a:gd name="T0" fmla="*/ 942975 w 942975"/>
                <a:gd name="T1" fmla="*/ 971550 h 971550"/>
                <a:gd name="T2" fmla="*/ 752475 w 942975"/>
                <a:gd name="T3" fmla="*/ 781050 h 971550"/>
                <a:gd name="T4" fmla="*/ 533400 w 942975"/>
                <a:gd name="T5" fmla="*/ 581025 h 971550"/>
                <a:gd name="T6" fmla="*/ 323850 w 942975"/>
                <a:gd name="T7" fmla="*/ 342900 h 971550"/>
                <a:gd name="T8" fmla="*/ 142875 w 942975"/>
                <a:gd name="T9" fmla="*/ 133350 h 971550"/>
                <a:gd name="T10" fmla="*/ 0 w 942975"/>
                <a:gd name="T11" fmla="*/ 0 h 9715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2975"/>
                <a:gd name="T19" fmla="*/ 0 h 971550"/>
                <a:gd name="T20" fmla="*/ 942975 w 942975"/>
                <a:gd name="T21" fmla="*/ 971550 h 9715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2975" h="971550">
                  <a:moveTo>
                    <a:pt x="942975" y="971550"/>
                  </a:moveTo>
                  <a:lnTo>
                    <a:pt x="752475" y="781050"/>
                  </a:lnTo>
                  <a:lnTo>
                    <a:pt x="533400" y="581025"/>
                  </a:lnTo>
                  <a:lnTo>
                    <a:pt x="323850" y="342900"/>
                  </a:lnTo>
                  <a:lnTo>
                    <a:pt x="142875" y="133350"/>
                  </a:lnTo>
                  <a:lnTo>
                    <a:pt x="0" y="0"/>
                  </a:lnTo>
                </a:path>
              </a:pathLst>
            </a:cu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7" name="Gruppe 41">
            <a:extLst>
              <a:ext uri="{FF2B5EF4-FFF2-40B4-BE49-F238E27FC236}">
                <a16:creationId xmlns:a16="http://schemas.microsoft.com/office/drawing/2014/main" id="{243E289E-C40F-5AE7-DC3E-058C8FA593C6}"/>
              </a:ext>
            </a:extLst>
          </p:cNvPr>
          <p:cNvGrpSpPr>
            <a:grpSpLocks/>
          </p:cNvGrpSpPr>
          <p:nvPr/>
        </p:nvGrpSpPr>
        <p:grpSpPr bwMode="auto">
          <a:xfrm>
            <a:off x="7058025" y="2809875"/>
            <a:ext cx="1514475" cy="1476375"/>
            <a:chOff x="7058025" y="2809875"/>
            <a:chExt cx="1514475" cy="1476375"/>
          </a:xfrm>
        </p:grpSpPr>
        <p:sp>
          <p:nvSpPr>
            <p:cNvPr id="40" name="Frihåndsform 39">
              <a:extLst>
                <a:ext uri="{FF2B5EF4-FFF2-40B4-BE49-F238E27FC236}">
                  <a16:creationId xmlns:a16="http://schemas.microsoft.com/office/drawing/2014/main" id="{60593EB9-462B-E10A-AB02-F6E060FB49FD}"/>
                </a:ext>
              </a:extLst>
            </p:cNvPr>
            <p:cNvSpPr/>
            <p:nvPr/>
          </p:nvSpPr>
          <p:spPr bwMode="auto">
            <a:xfrm>
              <a:off x="7724775" y="2809875"/>
              <a:ext cx="533400" cy="1476375"/>
            </a:xfrm>
            <a:custGeom>
              <a:avLst/>
              <a:gdLst>
                <a:gd name="connsiteX0" fmla="*/ 0 w 533400"/>
                <a:gd name="connsiteY0" fmla="*/ 1476375 h 1476375"/>
                <a:gd name="connsiteX1" fmla="*/ 447675 w 533400"/>
                <a:gd name="connsiteY1" fmla="*/ 0 h 1476375"/>
                <a:gd name="connsiteX2" fmla="*/ 533400 w 533400"/>
                <a:gd name="connsiteY2" fmla="*/ 19050 h 1476375"/>
                <a:gd name="connsiteX3" fmla="*/ 95250 w 533400"/>
                <a:gd name="connsiteY3" fmla="*/ 1466850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400" h="1476375">
                  <a:moveTo>
                    <a:pt x="0" y="1476375"/>
                  </a:moveTo>
                  <a:lnTo>
                    <a:pt x="447675" y="0"/>
                  </a:lnTo>
                  <a:lnTo>
                    <a:pt x="533400" y="19050"/>
                  </a:lnTo>
                  <a:lnTo>
                    <a:pt x="95250" y="1466850"/>
                  </a:ln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091" name="Frihåndsform 38">
              <a:extLst>
                <a:ext uri="{FF2B5EF4-FFF2-40B4-BE49-F238E27FC236}">
                  <a16:creationId xmlns:a16="http://schemas.microsoft.com/office/drawing/2014/main" id="{AB7A0A15-FB5F-A804-BADC-9D6C56898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8025" y="4171950"/>
              <a:ext cx="1514475" cy="104775"/>
            </a:xfrm>
            <a:custGeom>
              <a:avLst/>
              <a:gdLst>
                <a:gd name="T0" fmla="*/ 9525 w 1514475"/>
                <a:gd name="T1" fmla="*/ 0 h 104775"/>
                <a:gd name="T2" fmla="*/ 1514475 w 1514475"/>
                <a:gd name="T3" fmla="*/ 0 h 104775"/>
                <a:gd name="T4" fmla="*/ 1514475 w 1514475"/>
                <a:gd name="T5" fmla="*/ 104775 h 104775"/>
                <a:gd name="T6" fmla="*/ 0 w 1514475"/>
                <a:gd name="T7" fmla="*/ 104775 h 104775"/>
                <a:gd name="T8" fmla="*/ 9525 w 1514475"/>
                <a:gd name="T9" fmla="*/ 0 h 104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4475"/>
                <a:gd name="T16" fmla="*/ 0 h 104775"/>
                <a:gd name="T17" fmla="*/ 1514475 w 1514475"/>
                <a:gd name="T18" fmla="*/ 104775 h 104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4475" h="104775">
                  <a:moveTo>
                    <a:pt x="9525" y="0"/>
                  </a:moveTo>
                  <a:lnTo>
                    <a:pt x="1514475" y="0"/>
                  </a:lnTo>
                  <a:lnTo>
                    <a:pt x="1514475" y="104775"/>
                  </a:lnTo>
                  <a:lnTo>
                    <a:pt x="0" y="10477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1" name="Frihåndsform 40">
            <a:extLst>
              <a:ext uri="{FF2B5EF4-FFF2-40B4-BE49-F238E27FC236}">
                <a16:creationId xmlns:a16="http://schemas.microsoft.com/office/drawing/2014/main" id="{323361BC-332B-EA65-EFB9-617E43CEE0D6}"/>
              </a:ext>
            </a:extLst>
          </p:cNvPr>
          <p:cNvSpPr/>
          <p:nvPr/>
        </p:nvSpPr>
        <p:spPr bwMode="auto">
          <a:xfrm>
            <a:off x="7467600" y="3914775"/>
            <a:ext cx="657225" cy="266700"/>
          </a:xfrm>
          <a:custGeom>
            <a:avLst/>
            <a:gdLst>
              <a:gd name="connsiteX0" fmla="*/ 0 w 657225"/>
              <a:gd name="connsiteY0" fmla="*/ 257175 h 266700"/>
              <a:gd name="connsiteX1" fmla="*/ 152400 w 657225"/>
              <a:gd name="connsiteY1" fmla="*/ 219075 h 266700"/>
              <a:gd name="connsiteX2" fmla="*/ 295275 w 657225"/>
              <a:gd name="connsiteY2" fmla="*/ 114300 h 266700"/>
              <a:gd name="connsiteX3" fmla="*/ 371475 w 657225"/>
              <a:gd name="connsiteY3" fmla="*/ 0 h 266700"/>
              <a:gd name="connsiteX4" fmla="*/ 447675 w 657225"/>
              <a:gd name="connsiteY4" fmla="*/ 9525 h 266700"/>
              <a:gd name="connsiteX5" fmla="*/ 476250 w 657225"/>
              <a:gd name="connsiteY5" fmla="*/ 85725 h 266700"/>
              <a:gd name="connsiteX6" fmla="*/ 533400 w 657225"/>
              <a:gd name="connsiteY6" fmla="*/ 171450 h 266700"/>
              <a:gd name="connsiteX7" fmla="*/ 657225 w 657225"/>
              <a:gd name="connsiteY7" fmla="*/ 266700 h 266700"/>
              <a:gd name="connsiteX8" fmla="*/ 0 w 657225"/>
              <a:gd name="connsiteY8" fmla="*/ 257175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" h="266700">
                <a:moveTo>
                  <a:pt x="0" y="257175"/>
                </a:moveTo>
                <a:lnTo>
                  <a:pt x="152400" y="219075"/>
                </a:lnTo>
                <a:lnTo>
                  <a:pt x="295275" y="114300"/>
                </a:lnTo>
                <a:lnTo>
                  <a:pt x="371475" y="0"/>
                </a:lnTo>
                <a:lnTo>
                  <a:pt x="447675" y="9525"/>
                </a:lnTo>
                <a:lnTo>
                  <a:pt x="476250" y="85725"/>
                </a:lnTo>
                <a:lnTo>
                  <a:pt x="533400" y="171450"/>
                </a:lnTo>
                <a:lnTo>
                  <a:pt x="657225" y="266700"/>
                </a:lnTo>
                <a:lnTo>
                  <a:pt x="0" y="257175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nb-NO">
              <a:latin typeface="Times New Roman" pitchFamily="16" charset="0"/>
              <a:ea typeface="+mn-ea"/>
            </a:endParaRPr>
          </a:p>
        </p:txBody>
      </p:sp>
      <p:grpSp>
        <p:nvGrpSpPr>
          <p:cNvPr id="9" name="Gruppe 42">
            <a:extLst>
              <a:ext uri="{FF2B5EF4-FFF2-40B4-BE49-F238E27FC236}">
                <a16:creationId xmlns:a16="http://schemas.microsoft.com/office/drawing/2014/main" id="{B200056F-F146-8A66-B6A4-F01380442AFE}"/>
              </a:ext>
            </a:extLst>
          </p:cNvPr>
          <p:cNvGrpSpPr>
            <a:grpSpLocks/>
          </p:cNvGrpSpPr>
          <p:nvPr/>
        </p:nvGrpSpPr>
        <p:grpSpPr bwMode="auto">
          <a:xfrm>
            <a:off x="6867525" y="4705350"/>
            <a:ext cx="1514475" cy="1476375"/>
            <a:chOff x="7058025" y="2809875"/>
            <a:chExt cx="1514475" cy="1476375"/>
          </a:xfrm>
        </p:grpSpPr>
        <p:sp>
          <p:nvSpPr>
            <p:cNvPr id="44" name="Frihåndsform 43">
              <a:extLst>
                <a:ext uri="{FF2B5EF4-FFF2-40B4-BE49-F238E27FC236}">
                  <a16:creationId xmlns:a16="http://schemas.microsoft.com/office/drawing/2014/main" id="{F68C5A3D-23A0-A2F4-611A-CAF1978E75A9}"/>
                </a:ext>
              </a:extLst>
            </p:cNvPr>
            <p:cNvSpPr/>
            <p:nvPr/>
          </p:nvSpPr>
          <p:spPr bwMode="auto">
            <a:xfrm>
              <a:off x="7724775" y="2809875"/>
              <a:ext cx="533400" cy="1476375"/>
            </a:xfrm>
            <a:custGeom>
              <a:avLst/>
              <a:gdLst>
                <a:gd name="connsiteX0" fmla="*/ 0 w 533400"/>
                <a:gd name="connsiteY0" fmla="*/ 1476375 h 1476375"/>
                <a:gd name="connsiteX1" fmla="*/ 447675 w 533400"/>
                <a:gd name="connsiteY1" fmla="*/ 0 h 1476375"/>
                <a:gd name="connsiteX2" fmla="*/ 533400 w 533400"/>
                <a:gd name="connsiteY2" fmla="*/ 19050 h 1476375"/>
                <a:gd name="connsiteX3" fmla="*/ 95250 w 533400"/>
                <a:gd name="connsiteY3" fmla="*/ 1466850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400" h="1476375">
                  <a:moveTo>
                    <a:pt x="0" y="1476375"/>
                  </a:moveTo>
                  <a:lnTo>
                    <a:pt x="447675" y="0"/>
                  </a:lnTo>
                  <a:lnTo>
                    <a:pt x="533400" y="19050"/>
                  </a:lnTo>
                  <a:lnTo>
                    <a:pt x="95250" y="1466850"/>
                  </a:ln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089" name="Frihåndsform 44">
              <a:extLst>
                <a:ext uri="{FF2B5EF4-FFF2-40B4-BE49-F238E27FC236}">
                  <a16:creationId xmlns:a16="http://schemas.microsoft.com/office/drawing/2014/main" id="{17BAC892-BF56-D196-C9B6-0E7082ED7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8025" y="4171950"/>
              <a:ext cx="1514475" cy="104775"/>
            </a:xfrm>
            <a:custGeom>
              <a:avLst/>
              <a:gdLst>
                <a:gd name="T0" fmla="*/ 9525 w 1514475"/>
                <a:gd name="T1" fmla="*/ 0 h 104775"/>
                <a:gd name="T2" fmla="*/ 1514475 w 1514475"/>
                <a:gd name="T3" fmla="*/ 0 h 104775"/>
                <a:gd name="T4" fmla="*/ 1514475 w 1514475"/>
                <a:gd name="T5" fmla="*/ 104775 h 104775"/>
                <a:gd name="T6" fmla="*/ 0 w 1514475"/>
                <a:gd name="T7" fmla="*/ 104775 h 104775"/>
                <a:gd name="T8" fmla="*/ 9525 w 1514475"/>
                <a:gd name="T9" fmla="*/ 0 h 104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4475"/>
                <a:gd name="T16" fmla="*/ 0 h 104775"/>
                <a:gd name="T17" fmla="*/ 1514475 w 1514475"/>
                <a:gd name="T18" fmla="*/ 104775 h 104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4475" h="104775">
                  <a:moveTo>
                    <a:pt x="9525" y="0"/>
                  </a:moveTo>
                  <a:lnTo>
                    <a:pt x="1514475" y="0"/>
                  </a:lnTo>
                  <a:lnTo>
                    <a:pt x="1514475" y="104775"/>
                  </a:lnTo>
                  <a:lnTo>
                    <a:pt x="0" y="10477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6" name="Ellipse 45">
            <a:extLst>
              <a:ext uri="{FF2B5EF4-FFF2-40B4-BE49-F238E27FC236}">
                <a16:creationId xmlns:a16="http://schemas.microsoft.com/office/drawing/2014/main" id="{F8CF03F4-D7CF-C6B0-1CB0-EE07619A5456}"/>
              </a:ext>
            </a:extLst>
          </p:cNvPr>
          <p:cNvSpPr/>
          <p:nvPr/>
        </p:nvSpPr>
        <p:spPr bwMode="auto">
          <a:xfrm>
            <a:off x="7429500" y="5848350"/>
            <a:ext cx="400050" cy="2190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nb-NO">
              <a:latin typeface="Times New Roman" pitchFamily="16" charset="0"/>
              <a:ea typeface="+mn-ea"/>
            </a:endParaRPr>
          </a:p>
        </p:txBody>
      </p:sp>
      <p:sp>
        <p:nvSpPr>
          <p:cNvPr id="47" name="Frihåndsform 46">
            <a:extLst>
              <a:ext uri="{FF2B5EF4-FFF2-40B4-BE49-F238E27FC236}">
                <a16:creationId xmlns:a16="http://schemas.microsoft.com/office/drawing/2014/main" id="{AD3A0638-B388-DA34-9F69-373FA9D5D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2775" y="5438775"/>
            <a:ext cx="1409700" cy="942975"/>
          </a:xfrm>
          <a:custGeom>
            <a:avLst/>
            <a:gdLst>
              <a:gd name="T0" fmla="*/ 0 w 1409700"/>
              <a:gd name="T1" fmla="*/ 942975 h 942975"/>
              <a:gd name="T2" fmla="*/ 1409700 w 1409700"/>
              <a:gd name="T3" fmla="*/ 0 h 942975"/>
              <a:gd name="T4" fmla="*/ 0 60000 65536"/>
              <a:gd name="T5" fmla="*/ 0 60000 65536"/>
              <a:gd name="T6" fmla="*/ 0 w 1409700"/>
              <a:gd name="T7" fmla="*/ 0 h 942975"/>
              <a:gd name="T8" fmla="*/ 1409700 w 1409700"/>
              <a:gd name="T9" fmla="*/ 942975 h 9429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09700" h="942975">
                <a:moveTo>
                  <a:pt x="0" y="942975"/>
                </a:moveTo>
                <a:lnTo>
                  <a:pt x="1409700" y="0"/>
                </a:lnTo>
              </a:path>
            </a:pathLst>
          </a:custGeom>
          <a:solidFill>
            <a:srgbClr val="00B8FF"/>
          </a:solidFill>
          <a:ln w="38100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48" name="Frihåndsform 47">
            <a:extLst>
              <a:ext uri="{FF2B5EF4-FFF2-40B4-BE49-F238E27FC236}">
                <a16:creationId xmlns:a16="http://schemas.microsoft.com/office/drawing/2014/main" id="{6351455D-7397-D698-4F63-03637E35B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0" y="5410200"/>
            <a:ext cx="1428750" cy="1000125"/>
          </a:xfrm>
          <a:custGeom>
            <a:avLst/>
            <a:gdLst>
              <a:gd name="T0" fmla="*/ 0 w 1428750"/>
              <a:gd name="T1" fmla="*/ 0 h 1000125"/>
              <a:gd name="T2" fmla="*/ 1428750 w 1428750"/>
              <a:gd name="T3" fmla="*/ 1000125 h 1000125"/>
              <a:gd name="T4" fmla="*/ 1428750 w 1428750"/>
              <a:gd name="T5" fmla="*/ 1000125 h 1000125"/>
              <a:gd name="T6" fmla="*/ 1428750 w 1428750"/>
              <a:gd name="T7" fmla="*/ 1000125 h 1000125"/>
              <a:gd name="T8" fmla="*/ 0 60000 65536"/>
              <a:gd name="T9" fmla="*/ 0 60000 65536"/>
              <a:gd name="T10" fmla="*/ 0 60000 65536"/>
              <a:gd name="T11" fmla="*/ 0 60000 65536"/>
              <a:gd name="T12" fmla="*/ 0 w 1428750"/>
              <a:gd name="T13" fmla="*/ 0 h 1000125"/>
              <a:gd name="T14" fmla="*/ 1428750 w 1428750"/>
              <a:gd name="T15" fmla="*/ 1000125 h 10001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28750" h="1000125">
                <a:moveTo>
                  <a:pt x="0" y="0"/>
                </a:moveTo>
                <a:lnTo>
                  <a:pt x="1428750" y="1000125"/>
                </a:lnTo>
              </a:path>
            </a:pathLst>
          </a:custGeom>
          <a:solidFill>
            <a:srgbClr val="00B8FF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" pitchFamily="16" charset="0"/>
          </a:defRPr>
        </a:defPPr>
      </a:lstStyle>
    </a:lnDef>
  </a:objectDefaults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72021</TotalTime>
  <Words>1388</Words>
  <Application>Microsoft Office PowerPoint</Application>
  <PresentationFormat>On-screen Show (4:3)</PresentationFormat>
  <Paragraphs>200</Paragraphs>
  <Slides>86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1" baseType="lpstr">
      <vt:lpstr>Arial</vt:lpstr>
      <vt:lpstr>Times</vt:lpstr>
      <vt:lpstr>Times New Roman</vt:lpstr>
      <vt:lpstr>TimesNewRomanPSMT</vt:lpstr>
      <vt:lpstr>Standard utforming</vt:lpstr>
      <vt:lpstr>Kursoversikt Sandvika 15-17.04.24</vt:lpstr>
      <vt:lpstr>Kort oversikt over kurset</vt:lpstr>
      <vt:lpstr>Arbeidsform</vt:lpstr>
      <vt:lpstr>Montering og lodding</vt:lpstr>
      <vt:lpstr>Montering av CanSat</vt:lpstr>
      <vt:lpstr>CanSat med Kitronik OLED-display</vt:lpstr>
      <vt:lpstr>Montering av CanSat</vt:lpstr>
      <vt:lpstr>Montering av motstander R1 – R3 (10kOhm)</vt:lpstr>
      <vt:lpstr>Loddekurs</vt:lpstr>
      <vt:lpstr>Montering av keramiske kondensatorer</vt:lpstr>
      <vt:lpstr>Montering av elektrolytt kondensatorer</vt:lpstr>
      <vt:lpstr>Montering av power-bryter</vt:lpstr>
      <vt:lpstr>Montering av temperatursensor (NTC)</vt:lpstr>
      <vt:lpstr>Montering av diode</vt:lpstr>
      <vt:lpstr>Montering av stiftlist og/eller hylselist</vt:lpstr>
      <vt:lpstr>Montering av batterikontakt</vt:lpstr>
      <vt:lpstr>Montering av spenningsregulatorene</vt:lpstr>
      <vt:lpstr>Montering av kantkontakt</vt:lpstr>
      <vt:lpstr>Montering av av koblingbrett</vt:lpstr>
      <vt:lpstr>Montering av batteriklemme og batteri</vt:lpstr>
      <vt:lpstr>Montering av stiftlister på  radio, trykksensor og OpenLog</vt:lpstr>
      <vt:lpstr>Montering av  radio, trykksensor og OpenLog</vt:lpstr>
      <vt:lpstr>Montering av strapper</vt:lpstr>
      <vt:lpstr>Selvstendig arbeid under veiledning</vt:lpstr>
      <vt:lpstr>MakeCode</vt:lpstr>
      <vt:lpstr>Grunnleggende kunnskap om  Micro:bit og MakeCode</vt:lpstr>
      <vt:lpstr>Pinning (Versjon 2 og 1)</vt:lpstr>
      <vt:lpstr>MakeCode https://microbit.org/</vt:lpstr>
      <vt:lpstr>Opprett et nytt prosjekt</vt:lpstr>
      <vt:lpstr>MakeCode sin arbeidsflate</vt:lpstr>
      <vt:lpstr>Grunnkursets oppdrag</vt:lpstr>
      <vt:lpstr>Oversikt over oppdrag  1. Koble opp og programmer et blinklys Grunnkurset (side 36)</vt:lpstr>
      <vt:lpstr>Oversikt over oppdrag  2. Lag en teller og 3. Bruk OLED-display Grunnkurset (side 37-38)</vt:lpstr>
      <vt:lpstr>Oversikt over oppdrag  4. – Lag et voltmeter Grunnkurset (side 41)</vt:lpstr>
      <vt:lpstr>Oversikt over oppdrag  5. – Lag et termometer Grunnkurset (side 44)</vt:lpstr>
      <vt:lpstr>Oversikt over oppdrag  6. – Lag et barometer Grunnkurset (side 47)</vt:lpstr>
      <vt:lpstr>Oversikt over oppdrag  7. – Lag en barometrisk høydemåler Grunnkurset (side 49)</vt:lpstr>
      <vt:lpstr>Oversikt over oppdrag  8. – Nullpunktjustering av høydemåler Grunnkurset (side 53) https://www.senorge.no/</vt:lpstr>
      <vt:lpstr>Selvstendig arbeid under veiledning</vt:lpstr>
      <vt:lpstr>Faglig påfyll – Grunnkurs </vt:lpstr>
      <vt:lpstr>I2C-bussen</vt:lpstr>
      <vt:lpstr>Trykksensor og display</vt:lpstr>
      <vt:lpstr>I2C databuss</vt:lpstr>
      <vt:lpstr>I2C databuss – Micro:bit</vt:lpstr>
      <vt:lpstr>AD-konvertering</vt:lpstr>
      <vt:lpstr>Analog til digital omvandling</vt:lpstr>
      <vt:lpstr>Spenningsforsyningen</vt:lpstr>
      <vt:lpstr>Spenningsforsyning</vt:lpstr>
      <vt:lpstr>Omregning fra trykk til høyde</vt:lpstr>
      <vt:lpstr>Trykk som funksjon av høyde over havet</vt:lpstr>
      <vt:lpstr>Det er viktig å nullpunktjustere</vt:lpstr>
      <vt:lpstr>Programmering av den barometriske formelen</vt:lpstr>
      <vt:lpstr>Programmering av den barometriske formelen</vt:lpstr>
      <vt:lpstr>Programmering av den barometriske formelen</vt:lpstr>
      <vt:lpstr>Programmering av den barometriske formelen</vt:lpstr>
      <vt:lpstr>Nulljustering av høydemåleren</vt:lpstr>
      <vt:lpstr>PowerPoint Presentation</vt:lpstr>
      <vt:lpstr>PowerPoint Presentation</vt:lpstr>
      <vt:lpstr>Nullpunktjustering Gå til https://www.senorge.no </vt:lpstr>
      <vt:lpstr>Nullpunktjustering https://www.senorge.no/</vt:lpstr>
      <vt:lpstr>Nullpunktjustering Finne trykk, temperatur og høyde på en nærliggende målestasjon</vt:lpstr>
      <vt:lpstr>Nulpunktjustering https://www.senorge.no/</vt:lpstr>
      <vt:lpstr>Nullpunktjustering Finne trykk, temperatur og høyde på en nærliggende målestasjon</vt:lpstr>
      <vt:lpstr>CanSat-kursets oppdrag</vt:lpstr>
      <vt:lpstr>Oversikt over oppdrag  CanSat-kurset (side 60)</vt:lpstr>
      <vt:lpstr>Oversikt over oppdrag  9. – Sette opp og send testdata via radio CanSat-kurset (side 60)</vt:lpstr>
      <vt:lpstr>Oversikt over oppdrag  10. – Send og motta virkelige data via radio CanSat-kurset (side 65 (134))</vt:lpstr>
      <vt:lpstr>Oversikt over oppdrag  11. – Skriv til SD-kort CanSat-kurset (side 69)</vt:lpstr>
      <vt:lpstr>Oversikt over oppdrag  12. – CanSat – systemdesign  CanSat-kurset (side 71)</vt:lpstr>
      <vt:lpstr>Oversikt over oppdrag  13. – Analyse og presentasjon av data CanSat-kurset (side 72)</vt:lpstr>
      <vt:lpstr>Faglig påfyll CanSat-kurs</vt:lpstr>
      <vt:lpstr>Framstilling av antennen</vt:lpstr>
      <vt:lpstr>Framstilling av myk antenne</vt:lpstr>
      <vt:lpstr>Oppsett av radio E32</vt:lpstr>
      <vt:lpstr>Oppsett av radioen E32 Installasjon av bibliotek</vt:lpstr>
      <vt:lpstr>Send og motta data med to  Micro:bit CanSat-er</vt:lpstr>
      <vt:lpstr>Oppsett av radioen E32 side 63</vt:lpstr>
      <vt:lpstr>Send testmelding Samme program på sender- og mottakersiden</vt:lpstr>
      <vt:lpstr>Send og motta data</vt:lpstr>
      <vt:lpstr>Send og motta data med to  Micro:bit CanSat-er</vt:lpstr>
      <vt:lpstr>Sendersiden</vt:lpstr>
      <vt:lpstr>Mottakersiden</vt:lpstr>
      <vt:lpstr>Presentasjon</vt:lpstr>
      <vt:lpstr>Skriv data til SD-kort</vt:lpstr>
      <vt:lpstr>Skriv til OpenLog  micro SD-kort terminal</vt:lpstr>
      <vt:lpstr>Spørsmål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Matematisk modellering i læreplanen</dc:title>
  <dc:creator>Nikro</dc:creator>
  <cp:lastModifiedBy>Nils Kristian Rossing</cp:lastModifiedBy>
  <cp:revision>770</cp:revision>
  <dcterms:modified xsi:type="dcterms:W3CDTF">2024-04-11T08:44:47Z</dcterms:modified>
</cp:coreProperties>
</file>