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623" r:id="rId2"/>
    <p:sldId id="624" r:id="rId3"/>
    <p:sldId id="634" r:id="rId4"/>
    <p:sldId id="630" r:id="rId5"/>
    <p:sldId id="631" r:id="rId6"/>
    <p:sldId id="632" r:id="rId7"/>
    <p:sldId id="633" r:id="rId8"/>
    <p:sldId id="256" r:id="rId9"/>
    <p:sldId id="617" r:id="rId10"/>
    <p:sldId id="612" r:id="rId11"/>
    <p:sldId id="621" r:id="rId12"/>
    <p:sldId id="613" r:id="rId13"/>
    <p:sldId id="327" r:id="rId14"/>
    <p:sldId id="328" r:id="rId15"/>
    <p:sldId id="614" r:id="rId16"/>
    <p:sldId id="351" r:id="rId17"/>
    <p:sldId id="323" r:id="rId18"/>
    <p:sldId id="333" r:id="rId19"/>
    <p:sldId id="334" r:id="rId20"/>
    <p:sldId id="335" r:id="rId21"/>
    <p:sldId id="336" r:id="rId22"/>
    <p:sldId id="337" r:id="rId23"/>
    <p:sldId id="350" r:id="rId24"/>
    <p:sldId id="324" r:id="rId25"/>
    <p:sldId id="338" r:id="rId26"/>
    <p:sldId id="339" r:id="rId27"/>
    <p:sldId id="607" r:id="rId28"/>
    <p:sldId id="349" r:id="rId29"/>
    <p:sldId id="573" r:id="rId30"/>
    <p:sldId id="574" r:id="rId31"/>
    <p:sldId id="575" r:id="rId32"/>
    <p:sldId id="635" r:id="rId33"/>
    <p:sldId id="318" r:id="rId34"/>
    <p:sldId id="576" r:id="rId35"/>
    <p:sldId id="577" r:id="rId36"/>
    <p:sldId id="578" r:id="rId37"/>
    <p:sldId id="615" r:id="rId38"/>
    <p:sldId id="606" r:id="rId39"/>
    <p:sldId id="579" r:id="rId40"/>
    <p:sldId id="584" r:id="rId41"/>
    <p:sldId id="585" r:id="rId42"/>
    <p:sldId id="586" r:id="rId43"/>
    <p:sldId id="603" r:id="rId44"/>
    <p:sldId id="625" r:id="rId45"/>
    <p:sldId id="605" r:id="rId46"/>
    <p:sldId id="580" r:id="rId47"/>
    <p:sldId id="552" r:id="rId48"/>
    <p:sldId id="553" r:id="rId49"/>
    <p:sldId id="363" r:id="rId50"/>
    <p:sldId id="364" r:id="rId51"/>
    <p:sldId id="365" r:id="rId52"/>
    <p:sldId id="587" r:id="rId53"/>
    <p:sldId id="588" r:id="rId54"/>
    <p:sldId id="616" r:id="rId55"/>
    <p:sldId id="604" r:id="rId56"/>
    <p:sldId id="581" r:id="rId57"/>
    <p:sldId id="589" r:id="rId58"/>
    <p:sldId id="590" r:id="rId59"/>
    <p:sldId id="592" r:id="rId60"/>
    <p:sldId id="591" r:id="rId61"/>
    <p:sldId id="595" r:id="rId62"/>
    <p:sldId id="593" r:id="rId63"/>
    <p:sldId id="594" r:id="rId64"/>
    <p:sldId id="620" r:id="rId65"/>
    <p:sldId id="618" r:id="rId66"/>
    <p:sldId id="619" r:id="rId67"/>
    <p:sldId id="608" r:id="rId68"/>
    <p:sldId id="582" r:id="rId69"/>
    <p:sldId id="597" r:id="rId70"/>
    <p:sldId id="596" r:id="rId71"/>
    <p:sldId id="598" r:id="rId72"/>
    <p:sldId id="599" r:id="rId73"/>
    <p:sldId id="609" r:id="rId74"/>
    <p:sldId id="583" r:id="rId75"/>
    <p:sldId id="636" r:id="rId76"/>
    <p:sldId id="601" r:id="rId77"/>
    <p:sldId id="600" r:id="rId78"/>
    <p:sldId id="602" r:id="rId79"/>
    <p:sldId id="610" r:id="rId80"/>
    <p:sldId id="626" r:id="rId81"/>
    <p:sldId id="627" r:id="rId82"/>
    <p:sldId id="628" r:id="rId83"/>
    <p:sldId id="629" r:id="rId8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FF"/>
    <a:srgbClr val="990099"/>
    <a:srgbClr val="ECE8D8"/>
    <a:srgbClr val="E3DDC7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3792" autoAdjust="0"/>
  </p:normalViewPr>
  <p:slideViewPr>
    <p:cSldViewPr snapToGrid="0" snapToObjects="1">
      <p:cViewPr varScale="1">
        <p:scale>
          <a:sx n="63" d="100"/>
          <a:sy n="63" d="100"/>
        </p:scale>
        <p:origin x="114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F750A-22EE-49FF-8CB2-32BA09927AFE}" type="datetimeFigureOut">
              <a:rPr lang="nb-NO" smtClean="0"/>
              <a:pPr/>
              <a:t>31.08.2023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AF188-E595-4E62-B982-79C78977EA3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5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0" dirty="0" err="1">
                <a:solidFill>
                  <a:srgbClr val="D73A49"/>
                </a:solidFill>
                <a:effectLst/>
                <a:latin typeface="Courier New" panose="02070309020205020404" pitchFamily="49" charset="0"/>
              </a:rPr>
              <a:t>attachGPRS</a:t>
            </a:r>
            <a:r>
              <a:rPr lang="nb-NO" b="1" i="0" dirty="0">
                <a:solidFill>
                  <a:srgbClr val="393A34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i="0" dirty="0">
              <a:solidFill>
                <a:srgbClr val="393A34"/>
              </a:solidFill>
              <a:effectLst/>
              <a:latin typeface="Courier New" panose="02070309020205020404" pitchFamily="49" charset="0"/>
            </a:endParaRPr>
          </a:p>
          <a:p>
            <a:pPr algn="l"/>
            <a:r>
              <a:rPr lang="en-US" b="1" i="0" dirty="0">
                <a:solidFill>
                  <a:srgbClr val="374146"/>
                </a:solidFill>
                <a:effectLst/>
                <a:latin typeface="Open Sans" panose="020B0606030504020204" pitchFamily="34" charset="0"/>
              </a:rPr>
              <a:t>Description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Connects to the specified Access Point Name (APN) to initiate GPRS communication.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Every cellular provider has an Access Point Name (APN) that serves as a bridge between the cellular network and the internet. Sometimes, there is a username and password associated with the connection point. For example,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Bluevia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APN is bluevia.movistar.es, but it has no password or login name.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page lists a number of carrier's information, but it may not be up to date. You may need to get this information from your service provider.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1" i="0" dirty="0">
                <a:solidFill>
                  <a:srgbClr val="374146"/>
                </a:solidFill>
                <a:effectLst/>
                <a:latin typeface="Open Sans" panose="020B0606030504020204" pitchFamily="34" charset="0"/>
              </a:rPr>
              <a:t>Syntax</a:t>
            </a:r>
          </a:p>
          <a:p>
            <a:pPr algn="l"/>
            <a:endParaRPr lang="en-US" b="0" i="0" dirty="0">
              <a:solidFill>
                <a:srgbClr val="393A34"/>
              </a:solidFill>
              <a:effectLst/>
              <a:latin typeface="Courier New" panose="02070309020205020404" pitchFamily="49" charset="0"/>
            </a:endParaRPr>
          </a:p>
          <a:p>
            <a:pPr algn="l"/>
            <a:r>
              <a:rPr lang="en-US" b="0" i="0" dirty="0" err="1">
                <a:solidFill>
                  <a:srgbClr val="393A34"/>
                </a:solidFill>
                <a:effectLst/>
                <a:latin typeface="Courier New" panose="02070309020205020404" pitchFamily="49" charset="0"/>
              </a:rPr>
              <a:t>grps.attachGPRS</a:t>
            </a:r>
            <a:r>
              <a:rPr lang="en-US" b="0" i="0" dirty="0">
                <a:solidFill>
                  <a:srgbClr val="393A34"/>
                </a:solidFill>
                <a:effectLst/>
                <a:latin typeface="Courier New" panose="02070309020205020404" pitchFamily="49" charset="0"/>
              </a:rPr>
              <a:t>(APN, user, password)</a:t>
            </a:r>
            <a:endParaRPr lang="en-US" b="0" i="0" dirty="0">
              <a:solidFill>
                <a:srgbClr val="393A34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i="0" dirty="0">
              <a:solidFill>
                <a:srgbClr val="374146"/>
              </a:solidFill>
              <a:effectLst/>
              <a:latin typeface="Open Sans" panose="020B0606030504020204" pitchFamily="34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F188-E595-4E62-B982-79C78977EA35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188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DB00AE52-E9C6-4743-97C1-BA307B7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646331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AD591F58-54D5-E14F-820C-12FC2A7C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053548"/>
            <a:ext cx="8229600" cy="536769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043609"/>
            <a:ext cx="8229600" cy="538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sirkler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/>
          <a:stretch/>
        </p:blipFill>
        <p:spPr>
          <a:xfrm>
            <a:off x="7993703" y="511250"/>
            <a:ext cx="1151994" cy="1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ntnu.no/skolelab/bla-hefteseri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tnu.no/skolelab/bla-hefteseri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Arduino/Kurs/Havboye/Lynkurs/Lynkurs-Eksempelprogram/Lynkurs-Eksempelprogram.in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hyperlink" Target="https://upload.wikimedia.org/wikipedia/commons/2/27/GPS24goldenSML.gi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ntnu.no/skolelab/bla-hefteserie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5" Type="http://schemas.openxmlformats.org/officeDocument/2006/relationships/image" Target="../media/image2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695504"/>
            <a:ext cx="7772400" cy="1077218"/>
          </a:xfrm>
        </p:spPr>
        <p:txBody>
          <a:bodyPr/>
          <a:lstStyle/>
          <a:p>
            <a:r>
              <a:rPr lang="nb-NO" sz="2400" b="0" dirty="0"/>
              <a:t>Intensivkurs om:</a:t>
            </a:r>
            <a:br>
              <a:rPr lang="nb-NO" sz="4000" dirty="0"/>
            </a:br>
            <a:r>
              <a:rPr lang="nb-NO" sz="4000" dirty="0"/>
              <a:t>Miljøovervåking med bøye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3150620"/>
            <a:ext cx="7772400" cy="2142740"/>
          </a:xfrm>
        </p:spPr>
        <p:txBody>
          <a:bodyPr>
            <a:normAutofit/>
          </a:bodyPr>
          <a:lstStyle/>
          <a:p>
            <a:r>
              <a:rPr lang="nb-NO" dirty="0"/>
              <a:t>Nils Kr. Rossing</a:t>
            </a:r>
            <a:br>
              <a:rPr lang="nb-NO" dirty="0"/>
            </a:br>
            <a:r>
              <a:rPr lang="nb-NO" dirty="0"/>
              <a:t>Skolelaboratoriet, </a:t>
            </a:r>
            <a:br>
              <a:rPr lang="nb-NO" dirty="0"/>
            </a:br>
            <a:r>
              <a:rPr lang="nb-NO" dirty="0"/>
              <a:t>Institutt for fysikk, NTNU</a:t>
            </a:r>
            <a:br>
              <a:rPr lang="nb-NO" dirty="0"/>
            </a:br>
            <a:r>
              <a:rPr lang="nb-NO" dirty="0"/>
              <a:t>Thor Inge Hansen</a:t>
            </a:r>
            <a:br>
              <a:rPr lang="nb-NO" dirty="0"/>
            </a:br>
            <a:r>
              <a:rPr lang="nb-NO" dirty="0"/>
              <a:t>Skien </a:t>
            </a:r>
            <a:r>
              <a:rPr lang="nb-NO" dirty="0" err="1"/>
              <a:t>vgs</a:t>
            </a:r>
            <a:endParaRPr lang="nb-NO" dirty="0"/>
          </a:p>
        </p:txBody>
      </p:sp>
      <p:grpSp>
        <p:nvGrpSpPr>
          <p:cNvPr id="6" name="Gruppe 5"/>
          <p:cNvGrpSpPr/>
          <p:nvPr/>
        </p:nvGrpSpPr>
        <p:grpSpPr>
          <a:xfrm>
            <a:off x="6517094" y="359678"/>
            <a:ext cx="2155389" cy="1751325"/>
            <a:chOff x="6429510" y="337780"/>
            <a:chExt cx="2155389" cy="1751325"/>
          </a:xfrm>
        </p:grpSpPr>
        <p:sp>
          <p:nvSpPr>
            <p:cNvPr id="5" name="Ellipse 4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2302874F-91E4-2C4F-95FC-E62146C4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9" y="625995"/>
            <a:ext cx="3214264" cy="8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4621-2C5B-28AB-A416-ABD874E3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Utstyret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28BFAD0-C3FA-DC43-ADEE-BC37DE8C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4077244"/>
            <a:ext cx="2030895" cy="2537478"/>
          </a:xfrm>
          <a:prstGeom prst="rect">
            <a:avLst/>
          </a:prstGeom>
        </p:spPr>
      </p:pic>
      <p:pic>
        <p:nvPicPr>
          <p:cNvPr id="7" name="Picture 6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89DF280-964E-7BB2-CCA0-253399FA6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89" y="1121070"/>
            <a:ext cx="2383145" cy="1790672"/>
          </a:xfrm>
          <a:prstGeom prst="rect">
            <a:avLst/>
          </a:prstGeom>
        </p:spPr>
      </p:pic>
      <p:pic>
        <p:nvPicPr>
          <p:cNvPr id="9" name="Picture 8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566DFADE-886B-F77B-C324-0D41247F6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38" y="1429621"/>
            <a:ext cx="2711368" cy="1922544"/>
          </a:xfrm>
          <a:prstGeom prst="rect">
            <a:avLst/>
          </a:prstGeom>
        </p:spPr>
      </p:pic>
      <p:pic>
        <p:nvPicPr>
          <p:cNvPr id="11" name="Picture 10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D9BB6B33-25C2-0325-776E-5473B298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087225"/>
            <a:ext cx="2383145" cy="1990234"/>
          </a:xfrm>
          <a:prstGeom prst="rect">
            <a:avLst/>
          </a:prstGeom>
        </p:spPr>
      </p:pic>
      <p:pic>
        <p:nvPicPr>
          <p:cNvPr id="13" name="Picture 12" descr="A picture containing weapon&#10;&#10;Description automatically generated">
            <a:extLst>
              <a:ext uri="{FF2B5EF4-FFF2-40B4-BE49-F238E27FC236}">
                <a16:creationId xmlns:a16="http://schemas.microsoft.com/office/drawing/2014/main" id="{45B8A757-75A5-A9E9-4524-8BAB80B62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05" y="137988"/>
            <a:ext cx="1782010" cy="1256075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280E66-50B5-38C7-5059-7B25C9FBAE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97" t="27977" r="42164"/>
          <a:stretch/>
        </p:blipFill>
        <p:spPr>
          <a:xfrm>
            <a:off x="2029670" y="2733218"/>
            <a:ext cx="942409" cy="1391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359024-1DEE-1E5D-D925-E6C28486A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962" y="3265257"/>
            <a:ext cx="883715" cy="671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6081B-9B0A-E36F-81B2-5DD8218A1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1939" y="4445122"/>
            <a:ext cx="2711368" cy="199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3DAB06-9F74-6C7D-D8A4-40BF982240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5328" y="3652633"/>
            <a:ext cx="1834839" cy="15193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30CDE4-44F2-05EB-19F6-E8C06782B4ED}"/>
              </a:ext>
            </a:extLst>
          </p:cNvPr>
          <p:cNvSpPr txBox="1"/>
          <p:nvPr/>
        </p:nvSpPr>
        <p:spPr>
          <a:xfrm>
            <a:off x="164538" y="26590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GSM 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C353AA-96A0-AD10-50D1-7FC8A7685E70}"/>
              </a:ext>
            </a:extLst>
          </p:cNvPr>
          <p:cNvSpPr txBox="1"/>
          <p:nvPr/>
        </p:nvSpPr>
        <p:spPr>
          <a:xfrm>
            <a:off x="1892496" y="114363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MKR NB 1500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A318A3-6612-D496-FC87-B8FA576C853F}"/>
              </a:ext>
            </a:extLst>
          </p:cNvPr>
          <p:cNvSpPr txBox="1"/>
          <p:nvPr/>
        </p:nvSpPr>
        <p:spPr>
          <a:xfrm>
            <a:off x="4784103" y="95882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MKR GPS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07F793-84A4-AE45-D60B-7A28A9543252}"/>
              </a:ext>
            </a:extLst>
          </p:cNvPr>
          <p:cNvSpPr txBox="1"/>
          <p:nvPr/>
        </p:nvSpPr>
        <p:spPr>
          <a:xfrm>
            <a:off x="7191793" y="254855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MKR SD Shield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5657A-598D-66BA-E45D-0C6F59FCC62C}"/>
              </a:ext>
            </a:extLst>
          </p:cNvPr>
          <p:cNvSpPr txBox="1"/>
          <p:nvPr/>
        </p:nvSpPr>
        <p:spPr>
          <a:xfrm>
            <a:off x="6386676" y="52598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Micro SD-kort 4Byte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0ED2C8-582F-C5D7-89EB-71295345A054}"/>
              </a:ext>
            </a:extLst>
          </p:cNvPr>
          <p:cNvSpPr txBox="1"/>
          <p:nvPr/>
        </p:nvSpPr>
        <p:spPr>
          <a:xfrm>
            <a:off x="4765677" y="321380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CR 1216</a:t>
            </a:r>
            <a:br>
              <a:rPr lang="nb-NO" dirty="0"/>
            </a:br>
            <a:r>
              <a:rPr lang="nb-NO" dirty="0"/>
              <a:t>til GPS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AD83F-E858-4C99-EF1C-98ADAF95487E}"/>
              </a:ext>
            </a:extLst>
          </p:cNvPr>
          <p:cNvSpPr txBox="1"/>
          <p:nvPr/>
        </p:nvSpPr>
        <p:spPr>
          <a:xfrm>
            <a:off x="4397628" y="4259878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USB</a:t>
            </a:r>
            <a:br>
              <a:rPr lang="nb-NO" dirty="0"/>
            </a:br>
            <a:r>
              <a:rPr lang="nb-NO" dirty="0"/>
              <a:t>kabel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DCE48-616E-9ABE-C35D-D07606E766DF}"/>
              </a:ext>
            </a:extLst>
          </p:cNvPr>
          <p:cNvSpPr txBox="1"/>
          <p:nvPr/>
        </p:nvSpPr>
        <p:spPr>
          <a:xfrm>
            <a:off x="1644060" y="5797479"/>
            <a:ext cx="135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Temperatur</a:t>
            </a:r>
            <a:br>
              <a:rPr lang="nb-NO" dirty="0"/>
            </a:br>
            <a:r>
              <a:rPr lang="nb-NO" dirty="0"/>
              <a:t>DS18B20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68003B-79E5-A925-EAEF-9C6EDCCDEA9F}"/>
              </a:ext>
            </a:extLst>
          </p:cNvPr>
          <p:cNvSpPr txBox="1"/>
          <p:nvPr/>
        </p:nvSpPr>
        <p:spPr>
          <a:xfrm>
            <a:off x="991871" y="3343309"/>
            <a:ext cx="1056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Micro</a:t>
            </a:r>
            <a:br>
              <a:rPr lang="nb-NO" dirty="0"/>
            </a:br>
            <a:r>
              <a:rPr lang="nb-NO" dirty="0"/>
              <a:t>SIM-kort</a:t>
            </a:r>
          </a:p>
        </p:txBody>
      </p:sp>
    </p:spTree>
    <p:extLst>
      <p:ext uri="{BB962C8B-B14F-4D97-AF65-F5344CB8AC3E}">
        <p14:creationId xmlns:p14="http://schemas.microsoft.com/office/powerpoint/2010/main" val="10143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7742-1E18-5E97-6312-81B3E0CD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77218"/>
          </a:xfrm>
        </p:spPr>
        <p:txBody>
          <a:bodyPr/>
          <a:lstStyle/>
          <a:p>
            <a:pPr algn="ctr"/>
            <a:r>
              <a:rPr lang="nb-NO" dirty="0"/>
              <a:t>Hjemmeside</a:t>
            </a:r>
            <a:br>
              <a:rPr lang="nb-NO" dirty="0"/>
            </a:br>
            <a:r>
              <a:rPr lang="nb-NO" sz="2800" b="0" dirty="0">
                <a:hlinkClick r:id="rId2"/>
              </a:rPr>
              <a:t>www.ntnu.no/skolelab/bla-hefteserie</a:t>
            </a:r>
            <a:r>
              <a:rPr lang="nb-NO" sz="2800" b="0" dirty="0"/>
              <a:t> </a:t>
            </a:r>
            <a:endParaRPr lang="nb-NO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A93F7-8BE9-218E-5563-124A24F8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697182"/>
            <a:ext cx="8229600" cy="2537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Følgende finner dere på hjemmesiden:</a:t>
            </a:r>
          </a:p>
          <a:p>
            <a:r>
              <a:rPr lang="nb-NO" dirty="0"/>
              <a:t>Arbeidsheftet (siste utgave)</a:t>
            </a:r>
          </a:p>
          <a:p>
            <a:r>
              <a:rPr lang="nb-NO" dirty="0"/>
              <a:t>Elevhefte</a:t>
            </a:r>
          </a:p>
          <a:p>
            <a:r>
              <a:rPr lang="nb-NO" dirty="0"/>
              <a:t>Presentasjoner</a:t>
            </a:r>
          </a:p>
          <a:p>
            <a:r>
              <a:rPr lang="nb-NO" dirty="0"/>
              <a:t>Programvare</a:t>
            </a:r>
          </a:p>
          <a:p>
            <a:r>
              <a:rPr lang="nb-NO" dirty="0"/>
              <a:t>Bibliotek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CA16D-F516-A8D0-3753-5BC1AD96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4" y="4234872"/>
            <a:ext cx="8414735" cy="18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DCDF1-718C-6407-B067-75F72EB2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08348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Organisering av arbeidsboka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45CB6D-E57C-4BF1-7C7F-B0D44E600B3A}"/>
              </a:ext>
            </a:extLst>
          </p:cNvPr>
          <p:cNvSpPr txBox="1">
            <a:spLocks/>
          </p:cNvSpPr>
          <p:nvPr/>
        </p:nvSpPr>
        <p:spPr>
          <a:xfrm>
            <a:off x="274320" y="920969"/>
            <a:ext cx="6378038" cy="5937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nb-NO" sz="2000" dirty="0"/>
              <a:t>Innledning (s 13)</a:t>
            </a:r>
          </a:p>
          <a:p>
            <a:pPr lvl="1"/>
            <a:r>
              <a:rPr lang="nb-NO" sz="1500" dirty="0"/>
              <a:t>Designprosessen</a:t>
            </a:r>
          </a:p>
          <a:p>
            <a:pPr lvl="1"/>
            <a:r>
              <a:rPr lang="nb-NO" sz="1500" dirty="0"/>
              <a:t>Eksempel på framstilling av bøye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Oppgavesamling (s 36)</a:t>
            </a:r>
          </a:p>
          <a:p>
            <a:pPr marL="685800" lvl="1"/>
            <a:r>
              <a:rPr lang="nb-NO" sz="1500" dirty="0"/>
              <a:t>Oversikt over oppdragene 1 – 10 </a:t>
            </a:r>
          </a:p>
          <a:p>
            <a:pPr marL="685800" lvl="1"/>
            <a:r>
              <a:rPr lang="nb-NO" sz="1500" dirty="0">
                <a:solidFill>
                  <a:srgbClr val="FF0000"/>
                </a:solidFill>
              </a:rPr>
              <a:t>Detaljert gjennomgang av oppdragene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Programmeringen (s 47)</a:t>
            </a:r>
          </a:p>
          <a:p>
            <a:pPr marL="685800" lvl="1"/>
            <a:r>
              <a:rPr lang="nb-NO" sz="1500" dirty="0"/>
              <a:t>Installasjon av programpakkene</a:t>
            </a:r>
          </a:p>
          <a:p>
            <a:pPr marL="685800" lvl="1"/>
            <a:r>
              <a:rPr lang="nb-NO" sz="1500" dirty="0"/>
              <a:t>Gjennomgang av programmet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Teknologien (s 75)</a:t>
            </a:r>
          </a:p>
          <a:p>
            <a:pPr lvl="1" indent="-342900"/>
            <a:r>
              <a:rPr lang="nb-NO" sz="1500" dirty="0"/>
              <a:t>Valg av teknologi, alternative løsninger</a:t>
            </a:r>
          </a:p>
          <a:p>
            <a:pPr lvl="1" indent="-342900"/>
            <a:r>
              <a:rPr lang="nb-NO" sz="1500" dirty="0" err="1"/>
              <a:t>Arduino</a:t>
            </a:r>
            <a:r>
              <a:rPr lang="nb-NO" sz="1500" dirty="0"/>
              <a:t>-teknologi, shield-kort,  </a:t>
            </a:r>
          </a:p>
          <a:p>
            <a:pPr lvl="1" indent="-342900"/>
            <a:r>
              <a:rPr lang="nb-NO" sz="1500" dirty="0"/>
              <a:t>Energiforsyning</a:t>
            </a:r>
          </a:p>
          <a:p>
            <a:pPr lvl="1" indent="-342900"/>
            <a:r>
              <a:rPr lang="nb-NO" sz="1500" dirty="0"/>
              <a:t>Bruk av vakthund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Presentasjon og behandling av data (s 132)</a:t>
            </a:r>
          </a:p>
          <a:p>
            <a:pPr lvl="1"/>
            <a:r>
              <a:rPr lang="nb-NO" sz="1600" dirty="0"/>
              <a:t>Buk av Excel</a:t>
            </a:r>
          </a:p>
          <a:p>
            <a:pPr lvl="1"/>
            <a:r>
              <a:rPr lang="nb-NO" sz="1600" dirty="0"/>
              <a:t>Bruk av Google Earth</a:t>
            </a:r>
          </a:p>
          <a:p>
            <a:pPr lvl="1"/>
            <a:r>
              <a:rPr lang="nb-NO" sz="1600" dirty="0"/>
              <a:t>Bruk av Python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Sensorer (s 153)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Vedlegg (s 214) </a:t>
            </a:r>
          </a:p>
          <a:p>
            <a:pPr marL="685800" lvl="1"/>
            <a:r>
              <a:rPr lang="nb-NO" sz="1600" dirty="0"/>
              <a:t>Komponentliste</a:t>
            </a:r>
          </a:p>
          <a:p>
            <a:pPr marL="685800" lvl="1"/>
            <a:r>
              <a:rPr lang="nb-NO" sz="1600" dirty="0"/>
              <a:t>Feilfinning</a:t>
            </a:r>
          </a:p>
          <a:p>
            <a:pPr marL="685800" lvl="1"/>
            <a:r>
              <a:rPr lang="nb-NO" sz="1600" dirty="0"/>
              <a:t>Test- og hjelpeprogrammer, Sensor-programmer</a:t>
            </a:r>
          </a:p>
          <a:p>
            <a:pPr marL="685800" lvl="1"/>
            <a:r>
              <a:rPr lang="nb-NO" sz="1600" dirty="0"/>
              <a:t>Eksempelprogrammer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5ADE5-E5AB-913D-5B02-CA888879E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76" y="1744428"/>
            <a:ext cx="3141923" cy="45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87B4-57A0-1B9A-7574-076CE077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145444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Oversikt og oppdragene</a:t>
            </a:r>
            <a:br>
              <a:rPr lang="nb-NO" dirty="0"/>
            </a:br>
            <a:r>
              <a:rPr lang="nb-NO" sz="2400" dirty="0"/>
              <a:t>(side 36)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581B6-D24A-2E90-A8DC-DAB425C2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8" y="1412543"/>
            <a:ext cx="8541341" cy="1706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565DC-6D8A-CAE9-9B85-3348D994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8" y="3429000"/>
            <a:ext cx="8443458" cy="604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DFD0D-EE34-F266-4347-7D1A80C6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58" y="4226222"/>
            <a:ext cx="7538482" cy="376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59182A-D9E0-AAD2-9901-F8D2002C2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66" y="4795338"/>
            <a:ext cx="8413713" cy="604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843963-35D2-5CE8-6520-8DFCEDF54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66" y="5647296"/>
            <a:ext cx="8318362" cy="8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FED4-DEFD-0F3C-BCCE-C455F547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Oppdragene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E5105-C0D0-5FB9-19AF-468A757B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1261872"/>
            <a:ext cx="8471133" cy="923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27F31-17D7-1593-0A28-564101C6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5" y="3806791"/>
            <a:ext cx="8402301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C9A04-ED3A-954B-5092-56282B76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25" y="2348659"/>
            <a:ext cx="8275154" cy="59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DC4EC-5E06-3C73-0F5F-EA6FD3196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24" y="3190239"/>
            <a:ext cx="8417985" cy="616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3D94B-5090-E5F3-26EC-CA6C2E755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25" y="4715103"/>
            <a:ext cx="8072962" cy="616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4DEBB-762D-D56A-FFDF-EA640BC37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226" y="5593635"/>
            <a:ext cx="7009120" cy="3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4C93-4EBA-A41C-E72B-E339F0EF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Arbeidsform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81EE2A-914F-CE90-5688-EC0F66D0E08A}"/>
              </a:ext>
            </a:extLst>
          </p:cNvPr>
          <p:cNvSpPr/>
          <p:nvPr/>
        </p:nvSpPr>
        <p:spPr>
          <a:xfrm>
            <a:off x="2318657" y="1197429"/>
            <a:ext cx="4506686" cy="646331"/>
          </a:xfrm>
          <a:prstGeom prst="round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Oversikt over deloppdragene</a:t>
            </a:r>
            <a:br>
              <a:rPr lang="nb-NO" dirty="0"/>
            </a:br>
            <a:r>
              <a:rPr lang="nb-NO" dirty="0"/>
              <a:t>Side 36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6D25AA-9A09-DD26-D928-4AFFFB977A87}"/>
              </a:ext>
            </a:extLst>
          </p:cNvPr>
          <p:cNvSpPr/>
          <p:nvPr/>
        </p:nvSpPr>
        <p:spPr>
          <a:xfrm>
            <a:off x="2318657" y="2224760"/>
            <a:ext cx="4506686" cy="96384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Detaljert gjennomgang av deloppdragene</a:t>
            </a:r>
            <a:br>
              <a:rPr lang="nb-NO" dirty="0"/>
            </a:br>
            <a:r>
              <a:rPr lang="nb-NO" dirty="0"/>
              <a:t>Side 47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4A4710C-D91E-D2AB-B170-C79D6B27AFB0}"/>
              </a:ext>
            </a:extLst>
          </p:cNvPr>
          <p:cNvSpPr/>
          <p:nvPr/>
        </p:nvSpPr>
        <p:spPr>
          <a:xfrm>
            <a:off x="4305300" y="1843760"/>
            <a:ext cx="533400" cy="381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640C73-9C48-68E1-ED6A-5771DE6B62CA}"/>
              </a:ext>
            </a:extLst>
          </p:cNvPr>
          <p:cNvSpPr/>
          <p:nvPr/>
        </p:nvSpPr>
        <p:spPr>
          <a:xfrm>
            <a:off x="2318657" y="3774268"/>
            <a:ext cx="4506686" cy="215877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err="1"/>
              <a:t>Resurssider</a:t>
            </a:r>
            <a:endParaRPr lang="nb-NO" dirty="0"/>
          </a:p>
          <a:p>
            <a:pPr algn="ctr"/>
            <a:r>
              <a:rPr lang="nb-NO" dirty="0"/>
              <a:t>Side 75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0E65045B-1FEF-E6BC-C6E7-3F84B751562A}"/>
              </a:ext>
            </a:extLst>
          </p:cNvPr>
          <p:cNvSpPr/>
          <p:nvPr/>
        </p:nvSpPr>
        <p:spPr>
          <a:xfrm>
            <a:off x="2917371" y="3147219"/>
            <a:ext cx="413657" cy="646331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F861D9A5-A7BE-8119-22A8-B459EF17C292}"/>
              </a:ext>
            </a:extLst>
          </p:cNvPr>
          <p:cNvSpPr/>
          <p:nvPr/>
        </p:nvSpPr>
        <p:spPr>
          <a:xfrm>
            <a:off x="3869239" y="3125448"/>
            <a:ext cx="413657" cy="646331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4F3E86C9-9BBA-46A2-ED5F-8C91475DE356}"/>
              </a:ext>
            </a:extLst>
          </p:cNvPr>
          <p:cNvSpPr/>
          <p:nvPr/>
        </p:nvSpPr>
        <p:spPr>
          <a:xfrm>
            <a:off x="4821107" y="3127937"/>
            <a:ext cx="413657" cy="646331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4157D2A4-6670-BE2C-41A8-29101D0ECFC9}"/>
              </a:ext>
            </a:extLst>
          </p:cNvPr>
          <p:cNvSpPr/>
          <p:nvPr/>
        </p:nvSpPr>
        <p:spPr>
          <a:xfrm>
            <a:off x="5772975" y="3147219"/>
            <a:ext cx="413657" cy="646331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5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98" y="2269693"/>
            <a:ext cx="7407404" cy="1200329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1: </a:t>
            </a:r>
            <a:b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Installasjon nødvendig programvare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33663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8A96-409E-B9DA-BEC0-663E18D5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38773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1: </a:t>
            </a:r>
            <a:b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Installasjon nødvendig programvare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28D50-7591-6389-3ED6-1B7AE5B81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795346"/>
            <a:ext cx="7407404" cy="462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Deloppdrag 1: </a:t>
            </a:r>
            <a:br>
              <a:rPr lang="nb-NO" dirty="0"/>
            </a:br>
            <a:r>
              <a:rPr lang="nb-NO" sz="2000" i="1" dirty="0"/>
              <a:t>Installer programeditor for </a:t>
            </a:r>
            <a:r>
              <a:rPr lang="nb-NO" sz="2000" i="1" dirty="0" err="1"/>
              <a:t>Arduino</a:t>
            </a:r>
            <a:r>
              <a:rPr lang="nb-NO" sz="2000" i="1" dirty="0"/>
              <a:t> og tilleggsmoduler for programmering av MKR NB 1500.</a:t>
            </a:r>
          </a:p>
          <a:p>
            <a:pPr>
              <a:spcBef>
                <a:spcPts val="1800"/>
              </a:spcBef>
            </a:pPr>
            <a:r>
              <a:rPr lang="nb-NO" dirty="0"/>
              <a:t>Installasjon av </a:t>
            </a:r>
            <a:r>
              <a:rPr lang="nb-NO" dirty="0" err="1"/>
              <a:t>Arduino</a:t>
            </a:r>
            <a:r>
              <a:rPr lang="nb-NO" dirty="0"/>
              <a:t> IDE</a:t>
            </a:r>
          </a:p>
          <a:p>
            <a:pPr>
              <a:spcBef>
                <a:spcPts val="1200"/>
              </a:spcBef>
            </a:pPr>
            <a:r>
              <a:rPr lang="nb-NO" dirty="0"/>
              <a:t>Installasjon av tilleggsmodul for MKR NB 1500</a:t>
            </a:r>
          </a:p>
          <a:p>
            <a:pPr>
              <a:spcBef>
                <a:spcPts val="1200"/>
              </a:spcBef>
            </a:pPr>
            <a:r>
              <a:rPr lang="nb-NO" dirty="0"/>
              <a:t>Installasjon av bibliotek for å kunne programmere MKR NB 1500</a:t>
            </a:r>
          </a:p>
        </p:txBody>
      </p:sp>
    </p:spTree>
    <p:extLst>
      <p:ext uri="{BB962C8B-B14F-4D97-AF65-F5344CB8AC3E}">
        <p14:creationId xmlns:p14="http://schemas.microsoft.com/office/powerpoint/2010/main" val="419807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6F0F-E9E1-A790-49D1-C08DF7CB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508105"/>
          </a:xfrm>
        </p:spPr>
        <p:txBody>
          <a:bodyPr/>
          <a:lstStyle/>
          <a:p>
            <a:pPr algn="ctr"/>
            <a:r>
              <a:rPr lang="nb-NO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Installasjon av tilleggsmodul for programmering av MKR NB 1500</a:t>
            </a:r>
            <a:br>
              <a:rPr lang="nb-NO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29EB0-D453-7972-00E5-7DA647C23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8" t="3516" r="3851"/>
          <a:stretch/>
        </p:blipFill>
        <p:spPr>
          <a:xfrm>
            <a:off x="1053019" y="1282391"/>
            <a:ext cx="7796468" cy="5390181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1C8FD44-8267-C16A-1032-28BB565F2C71}"/>
              </a:ext>
            </a:extLst>
          </p:cNvPr>
          <p:cNvSpPr/>
          <p:nvPr/>
        </p:nvSpPr>
        <p:spPr>
          <a:xfrm>
            <a:off x="5954751" y="2386360"/>
            <a:ext cx="780585" cy="64119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60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B981-5AD5-9415-3368-195503CF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954107"/>
          </a:xfrm>
        </p:spPr>
        <p:txBody>
          <a:bodyPr/>
          <a:lstStyle/>
          <a:p>
            <a:pPr algn="ctr"/>
            <a:r>
              <a:rPr lang="nb-NO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Installasjon av tilleggsmodul for programmering av MKR NB 1500</a:t>
            </a:r>
            <a:endParaRPr lang="nb-NO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F5E4B-2859-1BB4-14C1-A4B08F0F8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63" y="2620975"/>
            <a:ext cx="7940361" cy="19048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E62EBE-F6AE-0AB7-5428-8124F761E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338146"/>
            <a:ext cx="7407404" cy="104821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Skriv følgende i søkefeltet:</a:t>
            </a:r>
          </a:p>
          <a:p>
            <a:pPr marL="0" indent="0">
              <a:buNone/>
            </a:pPr>
            <a:r>
              <a:rPr lang="en-US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Arduino SAMD Boards (32-bits ARM Cortex M0+)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586A9A-3E0B-178F-6DFF-DA250E428D8D}"/>
              </a:ext>
            </a:extLst>
          </p:cNvPr>
          <p:cNvSpPr txBox="1">
            <a:spLocks/>
          </p:cNvSpPr>
          <p:nvPr/>
        </p:nvSpPr>
        <p:spPr>
          <a:xfrm>
            <a:off x="1235941" y="4760417"/>
            <a:ext cx="7407404" cy="647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Velg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“Install”</a:t>
            </a:r>
          </a:p>
        </p:txBody>
      </p:sp>
    </p:spTree>
    <p:extLst>
      <p:ext uri="{BB962C8B-B14F-4D97-AF65-F5344CB8AC3E}">
        <p14:creationId xmlns:p14="http://schemas.microsoft.com/office/powerpoint/2010/main" val="27619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9A37F-5BFD-F63D-9073-EF8823833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15484"/>
              </p:ext>
            </p:extLst>
          </p:nvPr>
        </p:nvGraphicFramePr>
        <p:xfrm>
          <a:off x="327779" y="1178560"/>
          <a:ext cx="8246812" cy="5399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112">
                  <a:extLst>
                    <a:ext uri="{9D8B030D-6E8A-4147-A177-3AD203B41FA5}">
                      <a16:colId xmlns:a16="http://schemas.microsoft.com/office/drawing/2014/main" val="3949618074"/>
                    </a:ext>
                  </a:extLst>
                </a:gridCol>
                <a:gridCol w="5618246">
                  <a:extLst>
                    <a:ext uri="{9D8B030D-6E8A-4147-A177-3AD203B41FA5}">
                      <a16:colId xmlns:a16="http://schemas.microsoft.com/office/drawing/2014/main" val="4282882889"/>
                    </a:ext>
                  </a:extLst>
                </a:gridCol>
                <a:gridCol w="1145454">
                  <a:extLst>
                    <a:ext uri="{9D8B030D-6E8A-4147-A177-3AD203B41FA5}">
                      <a16:colId xmlns:a16="http://schemas.microsoft.com/office/drawing/2014/main" val="2295792731"/>
                    </a:ext>
                  </a:extLst>
                </a:gridCol>
              </a:tblGrid>
              <a:tr h="768079"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Tid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46088" indent="-357188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Innhold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Ansvarlig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911611883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09:00 – 09:15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46088" indent="-357188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Introduksjon og oversikt 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NKR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726571107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09:15 – 10:00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1588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</a:rPr>
                        <a:t>Installasjon og uttesting av programvare 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NKR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2551066530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10:00 – 11:30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</a:rPr>
                        <a:t>Uttesting av programvare og etablering av kommunikasjon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Alle/NKR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3497579626"/>
                  </a:ext>
                </a:extLst>
              </a:tr>
              <a:tr h="574368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11:30 – 12:00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i="1" dirty="0">
                          <a:effectLst/>
                        </a:rPr>
                        <a:t>Lunsj</a:t>
                      </a:r>
                      <a:endParaRPr lang="nb-NO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411154450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12:00 – 12:30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</a:rPr>
                        <a:t>Energihøsting, dvale, ulike energikilder, batteri og vakthund</a:t>
                      </a:r>
                      <a:br>
                        <a:rPr lang="nb-NO" sz="1600" dirty="0">
                          <a:effectLst/>
                        </a:rPr>
                      </a:br>
                      <a:r>
                        <a:rPr lang="nb-NO" sz="1600" dirty="0">
                          <a:effectLst/>
                        </a:rPr>
                        <a:t>Bygging av PLSC-kretskort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NKR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643789451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12:30 – 13:30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</a:rPr>
                        <a:t>Uttesting av programvare og etablering av kommunikasjon</a:t>
                      </a:r>
                      <a:endParaRPr lang="nb-N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Alle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1569813096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13:45 – 14:30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0" algn="l" defTabSz="44608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Lagring, behandling og analyse av data, bruk av plattformer</a:t>
                      </a:r>
                      <a:b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Alternative mikrokontrollerløsninger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marR="0" lvl="0" indent="-36830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NKR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1677586035"/>
                  </a:ext>
                </a:extLst>
              </a:tr>
              <a:tr h="506160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14:45 – 15:30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7313" marR="0" lvl="0" indent="0" algn="l" defTabSz="44608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Utfordringer med bøyemålinger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marR="0" lvl="0" indent="-36830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Tor/Atle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2186346855"/>
                  </a:ext>
                </a:extLst>
              </a:tr>
              <a:tr h="513749">
                <a:tc>
                  <a:txBody>
                    <a:bodyPr/>
                    <a:lstStyle/>
                    <a:p>
                      <a:pPr marL="457200" indent="-368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15:30 – 16:00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8890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 til </a:t>
                      </a:r>
                      <a:r>
                        <a:rPr lang="nb-NO" sz="16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Brattøra</a:t>
                      </a:r>
                      <a:r>
                        <a:rPr lang="nb-NO" sz="1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/Bygging av kretskort</a:t>
                      </a:r>
                    </a:p>
                  </a:txBody>
                  <a:tcPr marL="64831" marR="64831" marT="0" marB="0" anchor="ctr"/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HS/TIH</a:t>
                      </a:r>
                    </a:p>
                  </a:txBody>
                  <a:tcPr marL="64831" marR="64831" marT="0" marB="0" anchor="ctr"/>
                </a:tc>
                <a:extLst>
                  <a:ext uri="{0D108BD9-81ED-4DB2-BD59-A6C34878D82A}">
                    <a16:rowId xmlns:a16="http://schemas.microsoft.com/office/drawing/2014/main" val="379429450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D556ABD-8843-EA31-A781-C4957D65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646331"/>
          </a:xfrm>
        </p:spPr>
        <p:txBody>
          <a:bodyPr/>
          <a:lstStyle/>
          <a:p>
            <a:pPr algn="ctr"/>
            <a:r>
              <a:rPr kumimoji="0" lang="nb-NO" altLang="nb-NO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Kursprogram - 7. september 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7469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4A63-895D-CD24-E514-3955EC43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/>
          <a:lstStyle/>
          <a:p>
            <a:pPr algn="ctr"/>
            <a:r>
              <a:rPr lang="nb-NO" dirty="0"/>
              <a:t>Velg kortet MKR NB 1500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5900A-0524-C0F1-F89F-E2E828F6E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0"/>
          <a:stretch/>
        </p:blipFill>
        <p:spPr>
          <a:xfrm>
            <a:off x="927542" y="1283498"/>
            <a:ext cx="7941575" cy="53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7B3A-B22F-5E46-1D01-25912068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87" y="131663"/>
            <a:ext cx="7407404" cy="1200329"/>
          </a:xfrm>
        </p:spPr>
        <p:txBody>
          <a:bodyPr/>
          <a:lstStyle/>
          <a:p>
            <a:pPr algn="ctr"/>
            <a:r>
              <a:rPr lang="nb-NO" dirty="0"/>
              <a:t>Installasjon av bibliotek for programmering av MKR NB 1500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4D4BD-5A57-E574-EAE1-9B675B3F5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/>
          <a:stretch/>
        </p:blipFill>
        <p:spPr>
          <a:xfrm>
            <a:off x="1038722" y="1454067"/>
            <a:ext cx="7804335" cy="52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8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E8A93-F9B9-8B54-227A-003EBDE11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241" y="3794187"/>
            <a:ext cx="7407404" cy="713678"/>
          </a:xfrm>
        </p:spPr>
        <p:txBody>
          <a:bodyPr/>
          <a:lstStyle/>
          <a:p>
            <a:r>
              <a:rPr lang="nb-NO" dirty="0"/>
              <a:t>Velg å installer det biblioteket som kommer opp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1C1BD-A0EE-EB87-B90C-86C513BD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87" y="131664"/>
            <a:ext cx="7407404" cy="1228786"/>
          </a:xfrm>
        </p:spPr>
        <p:txBody>
          <a:bodyPr/>
          <a:lstStyle/>
          <a:p>
            <a:pPr algn="ctr"/>
            <a:r>
              <a:rPr lang="nb-NO" dirty="0"/>
              <a:t>Installasjon av bibliotek for programmering av MKR NB 1500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B1D81-E49B-4EC5-0F22-C56FB14B4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41" y="2199688"/>
            <a:ext cx="7970793" cy="13462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4DE329-0E29-98BC-3396-87F709B57ACD}"/>
              </a:ext>
            </a:extLst>
          </p:cNvPr>
          <p:cNvSpPr txBox="1">
            <a:spLocks/>
          </p:cNvSpPr>
          <p:nvPr/>
        </p:nvSpPr>
        <p:spPr>
          <a:xfrm>
            <a:off x="1028241" y="1511966"/>
            <a:ext cx="7407404" cy="86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Skriv MKRNB i søkefeltet</a:t>
            </a:r>
          </a:p>
        </p:txBody>
      </p:sp>
    </p:spTree>
    <p:extLst>
      <p:ext uri="{BB962C8B-B14F-4D97-AF65-F5344CB8AC3E}">
        <p14:creationId xmlns:p14="http://schemas.microsoft.com/office/powerpoint/2010/main" val="1126132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2269693"/>
            <a:ext cx="7747382" cy="2308324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2: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Oppkobling av hårdvare og montering av antennen og installasjon av SIM-kort</a:t>
            </a:r>
            <a:b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34 og 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569605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F63E-6C91-72C9-A39C-C6ED6D65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631216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2:</a:t>
            </a:r>
            <a:br>
              <a:rPr lang="nb-NO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Oppkobling av hårdvare og montering av SIM-kort</a:t>
            </a:r>
            <a:endParaRPr lang="nb-NO" b="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200EC-B5E5-E729-940D-D8AB3189B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2129883"/>
            <a:ext cx="7407404" cy="4291363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Deloppdrag 2: </a:t>
            </a:r>
            <a:br>
              <a:rPr lang="nb-NO" dirty="0"/>
            </a:br>
            <a:r>
              <a:rPr lang="nb-NO" sz="2400" i="1" dirty="0"/>
              <a:t>Koble opp hårdvaren, monter antennen og installer SIM-kortet.</a:t>
            </a:r>
          </a:p>
          <a:p>
            <a:pPr>
              <a:spcBef>
                <a:spcPts val="1800"/>
              </a:spcBef>
            </a:pPr>
            <a:r>
              <a:rPr lang="nb-NO" dirty="0"/>
              <a:t>Anskaffelse av hårdvare</a:t>
            </a:r>
          </a:p>
          <a:p>
            <a:r>
              <a:rPr lang="nb-NO" dirty="0"/>
              <a:t>Anskaffelse av SIM-kort</a:t>
            </a:r>
          </a:p>
          <a:p>
            <a:r>
              <a:rPr lang="nb-NO" dirty="0"/>
              <a:t>Monter antennen og SIM-kort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0299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E15A-01E5-F20A-128A-744461F9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/>
          <a:lstStyle/>
          <a:p>
            <a:pPr algn="ctr"/>
            <a:r>
              <a:rPr lang="nb-NO" dirty="0"/>
              <a:t>Valg og installasjon av SIM-kort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9C365-F128-1946-EF1E-42CAD326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28" y="1911386"/>
            <a:ext cx="7715196" cy="33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02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FD20-EA17-BD95-6E5F-83C93F8E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antenne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790E7-1EC7-7618-4579-AD760BDD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04" y="2320844"/>
            <a:ext cx="7360028" cy="31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37</a:t>
            </a:r>
          </a:p>
        </p:txBody>
      </p:sp>
    </p:spTree>
    <p:extLst>
      <p:ext uri="{BB962C8B-B14F-4D97-AF65-F5344CB8AC3E}">
        <p14:creationId xmlns:p14="http://schemas.microsoft.com/office/powerpoint/2010/main" val="107293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98" y="2269693"/>
            <a:ext cx="7407404" cy="2308324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3: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Installer nødvendige biblioteker og hent opp og kompiler programmet</a:t>
            </a:r>
            <a:b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36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38 og 54 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915943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5057-B187-6165-5ECB-EEA95070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200329"/>
          </a:xfrm>
        </p:spPr>
        <p:txBody>
          <a:bodyPr/>
          <a:lstStyle/>
          <a:p>
            <a:pPr algn="ctr"/>
            <a:r>
              <a:rPr lang="nb-NO" dirty="0"/>
              <a:t>Installasjon av biblioteker</a:t>
            </a:r>
            <a:br>
              <a:rPr lang="nb-NO" dirty="0"/>
            </a:br>
            <a:r>
              <a:rPr lang="nb-NO" dirty="0"/>
              <a:t>side 54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295F-6373-B10D-979A-C2C82926A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2101932"/>
            <a:ext cx="7604988" cy="4319314"/>
          </a:xfrm>
        </p:spPr>
        <p:txBody>
          <a:bodyPr/>
          <a:lstStyle/>
          <a:p>
            <a:r>
              <a:rPr lang="nb-NO" dirty="0"/>
              <a:t>Temperatursensor: </a:t>
            </a:r>
            <a:r>
              <a:rPr lang="nb-NO" i="1" dirty="0"/>
              <a:t>DS18B20</a:t>
            </a:r>
          </a:p>
          <a:p>
            <a:r>
              <a:rPr lang="nb-NO" dirty="0" err="1"/>
              <a:t>OneWire</a:t>
            </a:r>
            <a:r>
              <a:rPr lang="nb-NO" dirty="0"/>
              <a:t>-buss: </a:t>
            </a:r>
            <a:r>
              <a:rPr lang="nb-NO" i="1" dirty="0" err="1"/>
              <a:t>OneWire</a:t>
            </a:r>
            <a:endParaRPr lang="nb-NO" i="1" dirty="0"/>
          </a:p>
          <a:p>
            <a:r>
              <a:rPr lang="nb-NO" dirty="0"/>
              <a:t>GPS-mottaker: </a:t>
            </a:r>
            <a:r>
              <a:rPr lang="nb-NO" i="1" dirty="0" err="1"/>
              <a:t>Arduino_MKRGPS</a:t>
            </a:r>
            <a:r>
              <a:rPr lang="nb-NO" i="1" dirty="0"/>
              <a:t> </a:t>
            </a:r>
          </a:p>
          <a:p>
            <a:r>
              <a:rPr lang="nb-NO" dirty="0"/>
              <a:t>SD-kort-terminal: </a:t>
            </a:r>
            <a:r>
              <a:rPr lang="nb-NO" i="1" dirty="0" err="1"/>
              <a:t>Arduino_MKRENV</a:t>
            </a:r>
            <a:endParaRPr lang="nb-NO" i="1" dirty="0"/>
          </a:p>
          <a:p>
            <a:r>
              <a:rPr lang="nb-NO" dirty="0"/>
              <a:t>Vakthunden: </a:t>
            </a:r>
            <a:r>
              <a:rPr lang="nb-NO" i="1" dirty="0" err="1"/>
              <a:t>WDTZero</a:t>
            </a:r>
            <a:endParaRPr lang="nb-NO" i="1" dirty="0"/>
          </a:p>
          <a:p>
            <a:pPr marL="400050" lvl="1" indent="0">
              <a:buNone/>
            </a:pPr>
            <a:r>
              <a:rPr lang="nb-NO" b="0" i="0" u="none" strike="noStrike" baseline="0" dirty="0">
                <a:solidFill>
                  <a:srgbClr val="0000FF"/>
                </a:solidFill>
                <a:latin typeface="TimesNewRomanPSMT"/>
              </a:rPr>
              <a:t>https://github.com/javos65/WDTZero/archive/refs/heads/master.zip</a:t>
            </a:r>
            <a:endParaRPr lang="nb-NO" sz="2800" i="1" dirty="0"/>
          </a:p>
        </p:txBody>
      </p:sp>
    </p:spTree>
    <p:extLst>
      <p:ext uri="{BB962C8B-B14F-4D97-AF65-F5344CB8AC3E}">
        <p14:creationId xmlns:p14="http://schemas.microsoft.com/office/powerpoint/2010/main" val="12772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ACF94-1499-A86A-D54B-1DA975E1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Bruk i ulike fag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91586-5F95-7FDA-D9B0-2103E0E0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8" y="1552478"/>
            <a:ext cx="8767109" cy="39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59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7E90-94B3-DDA3-3896-B2E0D346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146622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Bruk av </a:t>
            </a:r>
            <a:r>
              <a:rPr lang="nb-NO" dirty="0" err="1"/>
              <a:t>Manage</a:t>
            </a:r>
            <a:r>
              <a:rPr lang="nb-NO" dirty="0"/>
              <a:t> Librarys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DE2D3-D80A-1F95-B25A-AB3AF4456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00" b="5494"/>
          <a:stretch/>
        </p:blipFill>
        <p:spPr>
          <a:xfrm>
            <a:off x="603436" y="920968"/>
            <a:ext cx="8043862" cy="553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08C22-E990-AB57-09FF-CF804B482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10" y="2340864"/>
            <a:ext cx="867558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DBDF-CB91-0C6B-879F-06085EF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Hent eksempel-programmet</a:t>
            </a:r>
            <a:br>
              <a:rPr lang="nb-NO" dirty="0"/>
            </a:br>
            <a:r>
              <a:rPr lang="nb-NO" sz="2400" dirty="0"/>
              <a:t>(side 292)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21687-2735-6BFE-4FDD-1C10AF98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777428"/>
            <a:ext cx="8229600" cy="3955860"/>
          </a:xfrm>
        </p:spPr>
        <p:txBody>
          <a:bodyPr>
            <a:normAutofit/>
          </a:bodyPr>
          <a:lstStyle/>
          <a:p>
            <a:r>
              <a:rPr lang="nb-NO" dirty="0"/>
              <a:t>Gå til</a:t>
            </a:r>
            <a:br>
              <a:rPr lang="nb-NO" dirty="0"/>
            </a:br>
            <a:r>
              <a:rPr lang="nb-NO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www.ntnu.no/skolelab/bla-hefteserie</a:t>
            </a:r>
            <a:r>
              <a:rPr lang="nb-NO" dirty="0">
                <a:solidFill>
                  <a:srgbClr val="0000FF"/>
                </a:solidFill>
              </a:rPr>
              <a:t> </a:t>
            </a:r>
          </a:p>
          <a:p>
            <a:r>
              <a:rPr lang="nb-NO" dirty="0"/>
              <a:t>Gå til overskrift:</a:t>
            </a:r>
            <a:br>
              <a:rPr lang="nb-NO" dirty="0"/>
            </a:br>
            <a:r>
              <a:rPr lang="nb-NO" i="1" dirty="0"/>
              <a:t>Programmering av Tingenes internett (</a:t>
            </a:r>
            <a:r>
              <a:rPr lang="nb-NO" i="1" dirty="0" err="1"/>
              <a:t>IoT</a:t>
            </a:r>
            <a:r>
              <a:rPr lang="nb-NO" i="1" dirty="0"/>
              <a:t>)</a:t>
            </a:r>
          </a:p>
          <a:p>
            <a:r>
              <a:rPr lang="nb-NO" dirty="0"/>
              <a:t>Velg fanen:</a:t>
            </a:r>
            <a:br>
              <a:rPr lang="nb-NO" dirty="0"/>
            </a:br>
            <a:r>
              <a:rPr lang="nb-NO" i="1" dirty="0"/>
              <a:t>Miljøovervåking med havbøye – Lynkurs</a:t>
            </a:r>
          </a:p>
          <a:p>
            <a:r>
              <a:rPr lang="nb-NO" dirty="0"/>
              <a:t>Last ned eksempelprogram:</a:t>
            </a:r>
            <a:br>
              <a:rPr lang="nb-NO" dirty="0"/>
            </a:br>
            <a:r>
              <a:rPr lang="nb-NO" i="1" dirty="0"/>
              <a:t>EVU-kurs23-Eksempelprogram.ino </a:t>
            </a:r>
          </a:p>
          <a:p>
            <a:r>
              <a:rPr lang="nb-NO" dirty="0"/>
              <a:t>Last opp programmet og kompiler det</a:t>
            </a:r>
          </a:p>
        </p:txBody>
      </p:sp>
    </p:spTree>
    <p:extLst>
      <p:ext uri="{BB962C8B-B14F-4D97-AF65-F5344CB8AC3E}">
        <p14:creationId xmlns:p14="http://schemas.microsoft.com/office/powerpoint/2010/main" val="1589185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ED69-0B91-B621-1B99-2229A842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Eksempelprogrammet: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1A600-C614-0340-5CAB-BE80E662E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2011681"/>
            <a:ext cx="8229600" cy="2032000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i="1" dirty="0"/>
              <a:t>EVU-kurs23-Eksempelprogram.ino</a:t>
            </a:r>
          </a:p>
          <a:p>
            <a:pPr marL="0" indent="0" algn="ctr">
              <a:buNone/>
            </a:pPr>
            <a:r>
              <a:rPr lang="nb-NO" i="1" dirty="0"/>
              <a:t>er det samme som programmet:</a:t>
            </a:r>
          </a:p>
          <a:p>
            <a:pPr marL="0" indent="0" algn="ctr">
              <a:buNone/>
            </a:pPr>
            <a:r>
              <a:rPr lang="nb-NO" sz="3200" i="1" dirty="0"/>
              <a:t>Lynkurs-</a:t>
            </a:r>
            <a:r>
              <a:rPr lang="nb-NO" sz="3200" i="1" dirty="0" err="1"/>
              <a:t>Eksempelprogram.ino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262671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92DF4-C0C9-29EE-863A-5B23928856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5544-88D0-98EF-E6A3-42A51874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82669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Gjennomgang av programmet</a:t>
            </a:r>
          </a:p>
        </p:txBody>
      </p:sp>
    </p:spTree>
    <p:extLst>
      <p:ext uri="{BB962C8B-B14F-4D97-AF65-F5344CB8AC3E}">
        <p14:creationId xmlns:p14="http://schemas.microsoft.com/office/powerpoint/2010/main" val="2394493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32FB-E182-CBBE-16C4-9D2153B9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-62562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Oversikt over programmet</a:t>
            </a:r>
          </a:p>
        </p:txBody>
      </p:sp>
      <p:sp>
        <p:nvSpPr>
          <p:cNvPr id="4" name="Flowchart: Alternative Process 3">
            <a:extLst>
              <a:ext uri="{FF2B5EF4-FFF2-40B4-BE49-F238E27FC236}">
                <a16:creationId xmlns:a16="http://schemas.microsoft.com/office/drawing/2014/main" id="{E3BA296D-DC89-D11C-C085-0CF791EF4B70}"/>
              </a:ext>
            </a:extLst>
          </p:cNvPr>
          <p:cNvSpPr/>
          <p:nvPr/>
        </p:nvSpPr>
        <p:spPr>
          <a:xfrm>
            <a:off x="630936" y="923544"/>
            <a:ext cx="1709928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Inkludering av biblioteker</a:t>
            </a:r>
          </a:p>
        </p:txBody>
      </p:sp>
      <p:sp>
        <p:nvSpPr>
          <p:cNvPr id="5" name="Flowchart: Alternative Process 4">
            <a:extLst>
              <a:ext uri="{FF2B5EF4-FFF2-40B4-BE49-F238E27FC236}">
                <a16:creationId xmlns:a16="http://schemas.microsoft.com/office/drawing/2014/main" id="{52414FFC-ABE7-4F6E-C23C-12140C870BE4}"/>
              </a:ext>
            </a:extLst>
          </p:cNvPr>
          <p:cNvSpPr/>
          <p:nvPr/>
        </p:nvSpPr>
        <p:spPr>
          <a:xfrm>
            <a:off x="630936" y="2045208"/>
            <a:ext cx="1709928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Deklarasjon av objekter</a:t>
            </a:r>
          </a:p>
        </p:txBody>
      </p:sp>
      <p:sp>
        <p:nvSpPr>
          <p:cNvPr id="6" name="Flowchart: Alternative Process 5">
            <a:extLst>
              <a:ext uri="{FF2B5EF4-FFF2-40B4-BE49-F238E27FC236}">
                <a16:creationId xmlns:a16="http://schemas.microsoft.com/office/drawing/2014/main" id="{92E4C887-E9FA-38DC-E892-74F27AABBD97}"/>
              </a:ext>
            </a:extLst>
          </p:cNvPr>
          <p:cNvSpPr/>
          <p:nvPr/>
        </p:nvSpPr>
        <p:spPr>
          <a:xfrm>
            <a:off x="630936" y="3166872"/>
            <a:ext cx="1709928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Deklarasjon konstanter og globale variabler</a:t>
            </a:r>
          </a:p>
        </p:txBody>
      </p:sp>
      <p:sp>
        <p:nvSpPr>
          <p:cNvPr id="7" name="Flowchart: Alternative Process 6">
            <a:extLst>
              <a:ext uri="{FF2B5EF4-FFF2-40B4-BE49-F238E27FC236}">
                <a16:creationId xmlns:a16="http://schemas.microsoft.com/office/drawing/2014/main" id="{23DD5AA2-B6B8-EBB4-A0B2-D8B4267853DD}"/>
              </a:ext>
            </a:extLst>
          </p:cNvPr>
          <p:cNvSpPr/>
          <p:nvPr/>
        </p:nvSpPr>
        <p:spPr>
          <a:xfrm>
            <a:off x="2697480" y="923544"/>
            <a:ext cx="1709928" cy="2084832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Setup()</a:t>
            </a:r>
          </a:p>
        </p:txBody>
      </p:sp>
      <p:sp>
        <p:nvSpPr>
          <p:cNvPr id="8" name="Flowchart: Alternative Process 7">
            <a:extLst>
              <a:ext uri="{FF2B5EF4-FFF2-40B4-BE49-F238E27FC236}">
                <a16:creationId xmlns:a16="http://schemas.microsoft.com/office/drawing/2014/main" id="{7D8C1FDB-351E-2C2A-BE58-0B78965F7301}"/>
              </a:ext>
            </a:extLst>
          </p:cNvPr>
          <p:cNvSpPr/>
          <p:nvPr/>
        </p:nvSpPr>
        <p:spPr>
          <a:xfrm>
            <a:off x="2697480" y="3166872"/>
            <a:ext cx="1709928" cy="2282952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loop()</a:t>
            </a:r>
          </a:p>
        </p:txBody>
      </p:sp>
      <p:sp>
        <p:nvSpPr>
          <p:cNvPr id="9" name="Flowchart: Alternative Process 8">
            <a:extLst>
              <a:ext uri="{FF2B5EF4-FFF2-40B4-BE49-F238E27FC236}">
                <a16:creationId xmlns:a16="http://schemas.microsoft.com/office/drawing/2014/main" id="{70328F53-83CC-2B41-76B6-A4DACC36DFE6}"/>
              </a:ext>
            </a:extLst>
          </p:cNvPr>
          <p:cNvSpPr/>
          <p:nvPr/>
        </p:nvSpPr>
        <p:spPr>
          <a:xfrm>
            <a:off x="4764024" y="923544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readWaterTemp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0" name="Flowchart: Alternative Process 9">
            <a:extLst>
              <a:ext uri="{FF2B5EF4-FFF2-40B4-BE49-F238E27FC236}">
                <a16:creationId xmlns:a16="http://schemas.microsoft.com/office/drawing/2014/main" id="{DA001A7A-8CA8-A055-97D7-BEDE47BCCC4C}"/>
              </a:ext>
            </a:extLst>
          </p:cNvPr>
          <p:cNvSpPr/>
          <p:nvPr/>
        </p:nvSpPr>
        <p:spPr>
          <a:xfrm>
            <a:off x="4764024" y="1403782"/>
            <a:ext cx="3136392" cy="39123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readBatVolt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1" name="Flowchart: Alternative Process 10">
            <a:extLst>
              <a:ext uri="{FF2B5EF4-FFF2-40B4-BE49-F238E27FC236}">
                <a16:creationId xmlns:a16="http://schemas.microsoft.com/office/drawing/2014/main" id="{F6B0897B-2673-22F4-C15E-22B98369B2CA}"/>
              </a:ext>
            </a:extLst>
          </p:cNvPr>
          <p:cNvSpPr/>
          <p:nvPr/>
        </p:nvSpPr>
        <p:spPr>
          <a:xfrm>
            <a:off x="4764024" y="1862986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readGPSData1()</a:t>
            </a:r>
            <a:endParaRPr lang="nb-NO" sz="1600" dirty="0"/>
          </a:p>
        </p:txBody>
      </p:sp>
      <p:sp>
        <p:nvSpPr>
          <p:cNvPr id="12" name="Flowchart: Alternative Process 11">
            <a:extLst>
              <a:ext uri="{FF2B5EF4-FFF2-40B4-BE49-F238E27FC236}">
                <a16:creationId xmlns:a16="http://schemas.microsoft.com/office/drawing/2014/main" id="{633C057C-60EC-05F1-DD8B-CADF82D88E49}"/>
              </a:ext>
            </a:extLst>
          </p:cNvPr>
          <p:cNvSpPr/>
          <p:nvPr/>
        </p:nvSpPr>
        <p:spPr>
          <a:xfrm>
            <a:off x="4764024" y="2340717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makeString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3" name="Flowchart: Alternative Process 12">
            <a:extLst>
              <a:ext uri="{FF2B5EF4-FFF2-40B4-BE49-F238E27FC236}">
                <a16:creationId xmlns:a16="http://schemas.microsoft.com/office/drawing/2014/main" id="{E78855C4-B930-98F0-B789-1DB73B6895B5}"/>
              </a:ext>
            </a:extLst>
          </p:cNvPr>
          <p:cNvSpPr/>
          <p:nvPr/>
        </p:nvSpPr>
        <p:spPr>
          <a:xfrm>
            <a:off x="4764024" y="3303700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connectToGPRS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D4D0DFFC-CD88-C638-95D5-B7B04491E177}"/>
              </a:ext>
            </a:extLst>
          </p:cNvPr>
          <p:cNvSpPr/>
          <p:nvPr/>
        </p:nvSpPr>
        <p:spPr>
          <a:xfrm>
            <a:off x="4764024" y="3783938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connectToServer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5" name="Flowchart: Alternative Process 14">
            <a:extLst>
              <a:ext uri="{FF2B5EF4-FFF2-40B4-BE49-F238E27FC236}">
                <a16:creationId xmlns:a16="http://schemas.microsoft.com/office/drawing/2014/main" id="{D514F919-53A6-A8C9-3321-134425972E6B}"/>
              </a:ext>
            </a:extLst>
          </p:cNvPr>
          <p:cNvSpPr/>
          <p:nvPr/>
        </p:nvSpPr>
        <p:spPr>
          <a:xfrm>
            <a:off x="4764024" y="4264176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sdPrint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6" name="Flowchart: Alternative Process 15">
            <a:extLst>
              <a:ext uri="{FF2B5EF4-FFF2-40B4-BE49-F238E27FC236}">
                <a16:creationId xmlns:a16="http://schemas.microsoft.com/office/drawing/2014/main" id="{397EFBB4-E679-894A-6A39-E4E32184B7AD}"/>
              </a:ext>
            </a:extLst>
          </p:cNvPr>
          <p:cNvSpPr/>
          <p:nvPr/>
        </p:nvSpPr>
        <p:spPr>
          <a:xfrm>
            <a:off x="4764024" y="4744414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flash(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int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number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)</a:t>
            </a:r>
            <a:endParaRPr lang="nb-NO" sz="1400" dirty="0"/>
          </a:p>
        </p:txBody>
      </p:sp>
      <p:sp>
        <p:nvSpPr>
          <p:cNvPr id="17" name="Flowchart: Alternative Process 16">
            <a:extLst>
              <a:ext uri="{FF2B5EF4-FFF2-40B4-BE49-F238E27FC236}">
                <a16:creationId xmlns:a16="http://schemas.microsoft.com/office/drawing/2014/main" id="{960F063F-5E99-C567-EA24-DF9FA3271DA8}"/>
              </a:ext>
            </a:extLst>
          </p:cNvPr>
          <p:cNvSpPr/>
          <p:nvPr/>
        </p:nvSpPr>
        <p:spPr>
          <a:xfrm>
            <a:off x="4764024" y="5224652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GoToSleep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200" dirty="0"/>
          </a:p>
        </p:txBody>
      </p:sp>
      <p:sp>
        <p:nvSpPr>
          <p:cNvPr id="18" name="Flowchart: Alternative Process 17">
            <a:extLst>
              <a:ext uri="{FF2B5EF4-FFF2-40B4-BE49-F238E27FC236}">
                <a16:creationId xmlns:a16="http://schemas.microsoft.com/office/drawing/2014/main" id="{E22D4666-B24E-0C6E-3724-09F01A083659}"/>
              </a:ext>
            </a:extLst>
          </p:cNvPr>
          <p:cNvSpPr/>
          <p:nvPr/>
        </p:nvSpPr>
        <p:spPr>
          <a:xfrm>
            <a:off x="4764024" y="5704890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dummy()</a:t>
            </a:r>
            <a:endParaRPr lang="nb-NO" sz="1200" dirty="0"/>
          </a:p>
        </p:txBody>
      </p:sp>
      <p:sp>
        <p:nvSpPr>
          <p:cNvPr id="19" name="Flowchart: Alternative Process 18">
            <a:extLst>
              <a:ext uri="{FF2B5EF4-FFF2-40B4-BE49-F238E27FC236}">
                <a16:creationId xmlns:a16="http://schemas.microsoft.com/office/drawing/2014/main" id="{07F999EC-F421-26C8-BD67-2ADB1F852B28}"/>
              </a:ext>
            </a:extLst>
          </p:cNvPr>
          <p:cNvSpPr/>
          <p:nvPr/>
        </p:nvSpPr>
        <p:spPr>
          <a:xfrm>
            <a:off x="4764024" y="6185126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myshutdown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200" dirty="0"/>
          </a:p>
        </p:txBody>
      </p:sp>
      <p:sp>
        <p:nvSpPr>
          <p:cNvPr id="21" name="Flowchart: Alternative Process 20">
            <a:extLst>
              <a:ext uri="{FF2B5EF4-FFF2-40B4-BE49-F238E27FC236}">
                <a16:creationId xmlns:a16="http://schemas.microsoft.com/office/drawing/2014/main" id="{4327B807-FA2F-D689-059C-5A821552CF3A}"/>
              </a:ext>
            </a:extLst>
          </p:cNvPr>
          <p:cNvSpPr/>
          <p:nvPr/>
        </p:nvSpPr>
        <p:spPr>
          <a:xfrm>
            <a:off x="4764024" y="2818448"/>
            <a:ext cx="3136392" cy="412270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void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 </a:t>
            </a:r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printDataString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7D581-D9CA-F138-40F6-0865E586400B}"/>
              </a:ext>
            </a:extLst>
          </p:cNvPr>
          <p:cNvSpPr txBox="1"/>
          <p:nvPr/>
        </p:nvSpPr>
        <p:spPr>
          <a:xfrm>
            <a:off x="5299364" y="56621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Egne funksjoner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C4F7EA-8AF5-94FA-0FBC-DE7F85F454A2}"/>
              </a:ext>
            </a:extLst>
          </p:cNvPr>
          <p:cNvSpPr/>
          <p:nvPr/>
        </p:nvSpPr>
        <p:spPr>
          <a:xfrm>
            <a:off x="411480" y="5911025"/>
            <a:ext cx="2286000" cy="5791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Må oppdateres</a:t>
            </a:r>
          </a:p>
        </p:txBody>
      </p:sp>
    </p:spTree>
    <p:extLst>
      <p:ext uri="{BB962C8B-B14F-4D97-AF65-F5344CB8AC3E}">
        <p14:creationId xmlns:p14="http://schemas.microsoft.com/office/powerpoint/2010/main" val="356024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A436-D7B7-79EC-C16F-496BAC92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146622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Loop()-funksjonen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AB257-6252-C00A-89DF-1730395B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57"/>
          <a:stretch/>
        </p:blipFill>
        <p:spPr>
          <a:xfrm>
            <a:off x="181749" y="956052"/>
            <a:ext cx="8657182" cy="50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91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ADEA-B222-AF5A-101E-43D0FC9C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Rask gjennomgang av programmet</a:t>
            </a:r>
          </a:p>
        </p:txBody>
      </p:sp>
      <p:pic>
        <p:nvPicPr>
          <p:cNvPr id="5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857EE4B0-B95B-25F7-53DC-5FAD6DDAD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6" y="1121749"/>
            <a:ext cx="8385048" cy="54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9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7CCA-748C-D3A2-CD7D-E49B113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Datastrengen (buffer)</a:t>
            </a:r>
            <a:br>
              <a:rPr lang="nb-NO" dirty="0"/>
            </a:br>
            <a:r>
              <a:rPr lang="nb-NO" dirty="0"/>
              <a:t>for detaljer se side 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04805-0F50-199E-DC2C-342FC058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0" y="2660654"/>
            <a:ext cx="8821280" cy="530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DA701-F7B9-3FD1-A38F-F1F3B875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1928007"/>
            <a:ext cx="8501418" cy="337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82EA8F-04BC-E3F3-F89B-B05E90593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0" y="3586498"/>
            <a:ext cx="7143966" cy="27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38</a:t>
            </a:r>
          </a:p>
        </p:txBody>
      </p:sp>
    </p:spTree>
    <p:extLst>
      <p:ext uri="{BB962C8B-B14F-4D97-AF65-F5344CB8AC3E}">
        <p14:creationId xmlns:p14="http://schemas.microsoft.com/office/powerpoint/2010/main" val="2415144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201910"/>
            <a:ext cx="8449056" cy="3662541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4: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Les av sensoren for måling av vanntemperaturmåleren og skriv resultatet ut til monitoren. Stikk sensoren ned i et glass med vann og undersøk om temperaturen er som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forventet. Avlesningen av temperaturen legges inn i datastrengen i hovedprogrammet og sendes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over til serveren.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39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60320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29A4-848C-251A-371B-D179F9A3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Viktighet av ulike fagområder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49381-E117-DF80-0B87-87CFE23263F5}"/>
              </a:ext>
            </a:extLst>
          </p:cNvPr>
          <p:cNvGrpSpPr/>
          <p:nvPr/>
        </p:nvGrpSpPr>
        <p:grpSpPr>
          <a:xfrm>
            <a:off x="1216921" y="920969"/>
            <a:ext cx="7043159" cy="5793057"/>
            <a:chOff x="983241" y="1025417"/>
            <a:chExt cx="7653864" cy="6295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02CC08-161F-CFD4-4257-0CF185D10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41" y="1025417"/>
              <a:ext cx="7653864" cy="39494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95FAF2-1BDE-3475-5423-0AFFB78B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241" y="4974836"/>
              <a:ext cx="7398759" cy="234594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586E03-380E-233B-1936-55115A844573}"/>
              </a:ext>
            </a:extLst>
          </p:cNvPr>
          <p:cNvSpPr txBox="1"/>
          <p:nvPr/>
        </p:nvSpPr>
        <p:spPr>
          <a:xfrm>
            <a:off x="711654" y="139943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3,6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4F43B-400B-5BAE-15F9-19E0BBCA2F86}"/>
              </a:ext>
            </a:extLst>
          </p:cNvPr>
          <p:cNvSpPr txBox="1"/>
          <p:nvPr/>
        </p:nvSpPr>
        <p:spPr>
          <a:xfrm>
            <a:off x="711653" y="19165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3,7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367F0-312A-C2F6-0C7A-E16DBD5277F9}"/>
              </a:ext>
            </a:extLst>
          </p:cNvPr>
          <p:cNvSpPr txBox="1"/>
          <p:nvPr/>
        </p:nvSpPr>
        <p:spPr>
          <a:xfrm>
            <a:off x="711654" y="245984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4,2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BF85F-8FC4-E6E9-E101-F4A91B0EDD29}"/>
              </a:ext>
            </a:extLst>
          </p:cNvPr>
          <p:cNvSpPr txBox="1"/>
          <p:nvPr/>
        </p:nvSpPr>
        <p:spPr>
          <a:xfrm>
            <a:off x="711652" y="30247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4,4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49685-F174-9BD8-455C-6247291A909D}"/>
              </a:ext>
            </a:extLst>
          </p:cNvPr>
          <p:cNvSpPr txBox="1"/>
          <p:nvPr/>
        </p:nvSpPr>
        <p:spPr>
          <a:xfrm>
            <a:off x="711651" y="356802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4,6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2684E-7D1D-B8C6-1F2A-6AC79B08EC44}"/>
              </a:ext>
            </a:extLst>
          </p:cNvPr>
          <p:cNvSpPr txBox="1"/>
          <p:nvPr/>
        </p:nvSpPr>
        <p:spPr>
          <a:xfrm>
            <a:off x="711654" y="413290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3,6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2A4E3-F1EB-FC31-CD7B-89D6BFED0F37}"/>
              </a:ext>
            </a:extLst>
          </p:cNvPr>
          <p:cNvSpPr txBox="1"/>
          <p:nvPr/>
        </p:nvSpPr>
        <p:spPr>
          <a:xfrm>
            <a:off x="711650" y="462843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3,8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41B8A-9874-27CA-EDEA-C2BC519B6B56}"/>
              </a:ext>
            </a:extLst>
          </p:cNvPr>
          <p:cNvSpPr txBox="1"/>
          <p:nvPr/>
        </p:nvSpPr>
        <p:spPr>
          <a:xfrm>
            <a:off x="711649" y="516605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2,6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25A26B-02CA-126E-F25F-3C97E82735EF}"/>
              </a:ext>
            </a:extLst>
          </p:cNvPr>
          <p:cNvSpPr txBox="1"/>
          <p:nvPr/>
        </p:nvSpPr>
        <p:spPr>
          <a:xfrm>
            <a:off x="711648" y="57309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2,8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09773-FFD4-C9EA-B644-9BC5DD46CB87}"/>
              </a:ext>
            </a:extLst>
          </p:cNvPr>
          <p:cNvSpPr txBox="1"/>
          <p:nvPr/>
        </p:nvSpPr>
        <p:spPr>
          <a:xfrm>
            <a:off x="711648" y="62527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4,3</a:t>
            </a:r>
          </a:p>
        </p:txBody>
      </p:sp>
    </p:spTree>
    <p:extLst>
      <p:ext uri="{BB962C8B-B14F-4D97-AF65-F5344CB8AC3E}">
        <p14:creationId xmlns:p14="http://schemas.microsoft.com/office/powerpoint/2010/main" val="1034934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3AE3-658E-817A-F5F0-195E6D17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Temperatursensor DS18B20</a:t>
            </a:r>
            <a:br>
              <a:rPr lang="nb-NO" dirty="0"/>
            </a:br>
            <a:r>
              <a:rPr lang="nb-NO" sz="2400" dirty="0"/>
              <a:t>Montering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D1A3F-BE33-B9C6-77E9-5FB6F6AC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" y="1393029"/>
            <a:ext cx="7324343" cy="440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745527-806B-7FDE-9932-D0151804E0AE}"/>
              </a:ext>
            </a:extLst>
          </p:cNvPr>
          <p:cNvSpPr txBox="1"/>
          <p:nvPr/>
        </p:nvSpPr>
        <p:spPr>
          <a:xfrm>
            <a:off x="1591056" y="6041951"/>
            <a:ext cx="6141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Bruker entrådbuss for å overføre målingene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4F6421D-2BC6-EE56-F329-940456F433FB}"/>
              </a:ext>
            </a:extLst>
          </p:cNvPr>
          <p:cNvSpPr/>
          <p:nvPr/>
        </p:nvSpPr>
        <p:spPr>
          <a:xfrm rot="18392945">
            <a:off x="2312945" y="3503487"/>
            <a:ext cx="938965" cy="667512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103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FFC07-9A2D-4ED7-A121-2FA4FC99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Temperatursensor DS18B20</a:t>
            </a:r>
            <a:br>
              <a:rPr lang="nb-NO" dirty="0"/>
            </a:br>
            <a:r>
              <a:rPr lang="nb-NO" sz="2400" dirty="0"/>
              <a:t>Loop()-funksjonen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0909E-B58B-8EB6-E0B5-ED024784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5" y="1290301"/>
            <a:ext cx="8231579" cy="4442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3AC7-80DE-96ED-79DD-0C579697BB57}"/>
              </a:ext>
            </a:extLst>
          </p:cNvPr>
          <p:cNvSpPr txBox="1"/>
          <p:nvPr/>
        </p:nvSpPr>
        <p:spPr>
          <a:xfrm>
            <a:off x="713509" y="4516582"/>
            <a:ext cx="4833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>
                <a:solidFill>
                  <a:srgbClr val="D354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printData</a:t>
            </a:r>
            <a:r>
              <a:rPr lang="nb-NO" sz="1200" b="1" dirty="0">
                <a:solidFill>
                  <a:srgbClr val="434F5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          // Skriv data ut til monitor</a:t>
            </a:r>
            <a:endParaRPr lang="nb-NO" sz="1200" b="1" dirty="0">
              <a:solidFill>
                <a:srgbClr val="4E5B6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CB80-6421-BEAA-46A4-813F7007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Funksjon for lesing av temperatur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5CA3B-9577-684E-78E8-A4DF213F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40" y="2241395"/>
            <a:ext cx="7601784" cy="23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3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DEED-55CD-FC07-13D7-A57F3211C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Leser batterispenningen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178EE-05E1-F971-58CF-4541191B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6" y="3929780"/>
            <a:ext cx="8845147" cy="1338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53B2C-A712-FE53-C687-E9C2F06C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26" y="1177439"/>
            <a:ext cx="6650130" cy="24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0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7CCA-748C-D3A2-CD7D-E49B113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Datastrengen (buffer)</a:t>
            </a:r>
            <a:br>
              <a:rPr lang="nb-NO" dirty="0"/>
            </a:br>
            <a:r>
              <a:rPr lang="nb-NO" dirty="0"/>
              <a:t>for detaljer se side 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04805-0F50-199E-DC2C-342FC058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0" y="2129784"/>
            <a:ext cx="8821280" cy="5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39</a:t>
            </a:r>
          </a:p>
        </p:txBody>
      </p:sp>
    </p:spTree>
    <p:extLst>
      <p:ext uri="{BB962C8B-B14F-4D97-AF65-F5344CB8AC3E}">
        <p14:creationId xmlns:p14="http://schemas.microsoft.com/office/powerpoint/2010/main" val="3291396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911078"/>
            <a:ext cx="8449056" cy="2800767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5: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Monter MKR GPS-kortet og installer det tilhørende biblioteket. Bruk eksempelprogrammet og inkluder funksjonen for lesing av GPS-mottakeren. Kontroller at avleste data er som forventet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40 og 101 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261986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/>
              <a:t>GPS – Global Positioning System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65414" y="1600200"/>
            <a:ext cx="3167743" cy="4525963"/>
          </a:xfrm>
        </p:spPr>
        <p:txBody>
          <a:bodyPr>
            <a:normAutofit/>
          </a:bodyPr>
          <a:lstStyle/>
          <a:p>
            <a:r>
              <a:rPr lang="nb-NO" sz="1800"/>
              <a:t>Startet utvikling i 1973</a:t>
            </a:r>
          </a:p>
          <a:p>
            <a:r>
              <a:rPr lang="nb-NO" sz="1800"/>
              <a:t>Første oppskyting 78</a:t>
            </a:r>
          </a:p>
          <a:p>
            <a:r>
              <a:rPr lang="nb-NO" sz="1800"/>
              <a:t>Åpnet februar 1993,</a:t>
            </a:r>
            <a:br>
              <a:rPr lang="nb-NO" sz="1800"/>
            </a:br>
            <a:r>
              <a:rPr lang="nb-NO" sz="1800"/>
              <a:t>24 aktive</a:t>
            </a:r>
          </a:p>
          <a:p>
            <a:r>
              <a:rPr lang="nb-NO" sz="1800"/>
              <a:t>33 satelitter, </a:t>
            </a:r>
            <a:br>
              <a:rPr lang="nb-NO" sz="1800"/>
            </a:br>
            <a:r>
              <a:rPr lang="nb-NO" sz="1800"/>
              <a:t>31 aktive i 6 MEO plan</a:t>
            </a:r>
            <a:br>
              <a:rPr lang="nb-NO" sz="1800"/>
            </a:br>
            <a:r>
              <a:rPr lang="nb-NO" sz="1800"/>
              <a:t>ca. 20 000 km</a:t>
            </a:r>
          </a:p>
          <a:p>
            <a:r>
              <a:rPr lang="nb-NO" sz="1800"/>
              <a:t>Omløpstid 11 t 50 min.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3666" y="1369559"/>
            <a:ext cx="4962274" cy="499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316" y="250603"/>
            <a:ext cx="6105525" cy="615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/>
              <a:t>GPS – Global Positioning System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12372" y="1600200"/>
            <a:ext cx="3820886" cy="4525963"/>
          </a:xfrm>
        </p:spPr>
        <p:txBody>
          <a:bodyPr/>
          <a:lstStyle/>
          <a:p>
            <a:r>
              <a:rPr lang="nb-NO"/>
              <a:t>6 – 10 satellitter synlig samtidig</a:t>
            </a:r>
          </a:p>
          <a:p>
            <a:r>
              <a:rPr lang="nb-NO"/>
              <a:t>Basert på tidsmåling av signaler fra minst 4 sat.</a:t>
            </a:r>
          </a:p>
          <a:p>
            <a:r>
              <a:rPr lang="nb-NO"/>
              <a:t>Tidsnøyaktighet 100ns</a:t>
            </a:r>
          </a:p>
          <a:p>
            <a:r>
              <a:rPr lang="nb-NO"/>
              <a:t>Nøyaktighet 0,3 – 5 m</a:t>
            </a:r>
          </a:p>
          <a:p>
            <a:endParaRPr lang="nb-NO"/>
          </a:p>
        </p:txBody>
      </p:sp>
      <p:pic>
        <p:nvPicPr>
          <p:cNvPr id="4" name="Picture 4" descr="https://upload.wikimedia.org/wikipedia/commons/2/27/GPS24goldenSML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302" y="1635350"/>
            <a:ext cx="3854431" cy="4204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E4EE-46E8-F8D0-9BD2-2AF5D08C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/>
              <a:t>MKR GPS</a:t>
            </a:r>
            <a:br>
              <a:rPr lang="nb-NO" dirty="0"/>
            </a:br>
            <a:r>
              <a:rPr lang="nb-NO" sz="2400" dirty="0"/>
              <a:t>Shield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196A1-BB6A-7603-B298-3A0C3778B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4"/>
          <a:stretch/>
        </p:blipFill>
        <p:spPr>
          <a:xfrm>
            <a:off x="786907" y="2133181"/>
            <a:ext cx="7944258" cy="2591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BFBC4-8195-1CAB-1890-68D75CEBE168}"/>
              </a:ext>
            </a:extLst>
          </p:cNvPr>
          <p:cNvSpPr txBox="1"/>
          <p:nvPr/>
        </p:nvSpPr>
        <p:spPr>
          <a:xfrm>
            <a:off x="1209827" y="5175504"/>
            <a:ext cx="709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Batteriet er viktig for rask låsing til satellitter</a:t>
            </a:r>
          </a:p>
        </p:txBody>
      </p:sp>
    </p:spTree>
    <p:extLst>
      <p:ext uri="{BB962C8B-B14F-4D97-AF65-F5344CB8AC3E}">
        <p14:creationId xmlns:p14="http://schemas.microsoft.com/office/powerpoint/2010/main" val="65720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9CBA-6BB3-B049-759C-7B1BC513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Erfaringsbakgrunn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D5F51-536B-B7AE-17F1-08A9039FD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109876"/>
            <a:ext cx="8419165" cy="52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0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A6A9B2-E5AB-360C-F93D-A73FE556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/>
              <a:t>MKR GPS</a:t>
            </a:r>
            <a:br>
              <a:rPr lang="nb-NO" dirty="0"/>
            </a:br>
            <a:r>
              <a:rPr lang="nb-NO" sz="2400" dirty="0"/>
              <a:t>Kommunikasjon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C75B5-6B91-80EA-DD07-65096AA0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2" y="1644558"/>
            <a:ext cx="6904102" cy="4646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04160E-71C3-733A-434E-CDC056851900}"/>
              </a:ext>
            </a:extLst>
          </p:cNvPr>
          <p:cNvSpPr txBox="1"/>
          <p:nvPr/>
        </p:nvSpPr>
        <p:spPr>
          <a:xfrm>
            <a:off x="6560073" y="2624447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MKR GPS 0x42</a:t>
            </a:r>
          </a:p>
        </p:txBody>
      </p:sp>
    </p:spTree>
    <p:extLst>
      <p:ext uri="{BB962C8B-B14F-4D97-AF65-F5344CB8AC3E}">
        <p14:creationId xmlns:p14="http://schemas.microsoft.com/office/powerpoint/2010/main" val="3412265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596D25-D9D2-5788-1477-2C2F5DE1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384995"/>
          </a:xfrm>
        </p:spPr>
        <p:txBody>
          <a:bodyPr/>
          <a:lstStyle/>
          <a:p>
            <a:pPr algn="ctr"/>
            <a:r>
              <a:rPr lang="nb-NO" dirty="0"/>
              <a:t>MKR GPS</a:t>
            </a:r>
            <a:br>
              <a:rPr lang="nb-NO" dirty="0"/>
            </a:br>
            <a:r>
              <a:rPr lang="nb-NO" sz="2400" dirty="0"/>
              <a:t>Montering</a:t>
            </a:r>
            <a:br>
              <a:rPr lang="nb-NO" sz="2400" dirty="0"/>
            </a:br>
            <a:r>
              <a:rPr lang="nb-NO" sz="2400" dirty="0"/>
              <a:t>side 100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1674F-B380-60EF-C266-48F55920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09" y="1853557"/>
            <a:ext cx="7893456" cy="41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13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FFC07-9A2D-4ED7-A121-2FA4FC99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15663"/>
          </a:xfrm>
        </p:spPr>
        <p:txBody>
          <a:bodyPr/>
          <a:lstStyle/>
          <a:p>
            <a:pPr algn="ctr"/>
            <a:r>
              <a:rPr lang="nb-NO" dirty="0"/>
              <a:t>GPS-mottaker MKR GPS</a:t>
            </a:r>
            <a:br>
              <a:rPr lang="nb-NO" dirty="0"/>
            </a:br>
            <a:r>
              <a:rPr lang="nb-NO" sz="2400" dirty="0"/>
              <a:t>Loop()-funksjonen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47AAA-817F-28F7-8E40-7F62A84E8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3" y="1393372"/>
            <a:ext cx="8393686" cy="4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529BA-18EF-0F61-DD21-C61604FA5411}"/>
              </a:ext>
            </a:extLst>
          </p:cNvPr>
          <p:cNvSpPr txBox="1"/>
          <p:nvPr/>
        </p:nvSpPr>
        <p:spPr>
          <a:xfrm>
            <a:off x="674179" y="4016831"/>
            <a:ext cx="4833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>
                <a:solidFill>
                  <a:srgbClr val="D354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printData</a:t>
            </a:r>
            <a:r>
              <a:rPr lang="nb-NO" sz="1200" b="1" dirty="0">
                <a:solidFill>
                  <a:srgbClr val="434F5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          // Skriv data ut til monitor</a:t>
            </a:r>
            <a:endParaRPr lang="nb-NO" sz="1200" b="1" dirty="0">
              <a:solidFill>
                <a:srgbClr val="4E5B6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167C-B5CC-3D3B-9705-AFE19ABA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62353"/>
            <a:ext cx="8229600" cy="646331"/>
          </a:xfrm>
        </p:spPr>
        <p:txBody>
          <a:bodyPr/>
          <a:lstStyle/>
          <a:p>
            <a:pPr algn="ctr"/>
            <a:r>
              <a:rPr lang="nb-NO" dirty="0"/>
              <a:t>Funksjon for lesing av GPS-data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6004AB-34CB-EAF6-7D48-C91CBDFB9291}"/>
              </a:ext>
            </a:extLst>
          </p:cNvPr>
          <p:cNvGrpSpPr/>
          <p:nvPr/>
        </p:nvGrpSpPr>
        <p:grpSpPr>
          <a:xfrm>
            <a:off x="239721" y="804672"/>
            <a:ext cx="8017310" cy="5991293"/>
            <a:chOff x="886969" y="1004330"/>
            <a:chExt cx="8424074" cy="62952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6820AF-0867-FCA4-8431-E370F2255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969" y="1004330"/>
              <a:ext cx="5385815" cy="3920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B34AFF-5500-90D3-5024-B3FA6B4F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69" y="4924935"/>
              <a:ext cx="8424074" cy="2374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316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D5A8-A6B6-E055-2DF3-5C933705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Testprogram for GPS alene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52D65-6D68-147E-BEC1-7EA14D3C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1" y="1662493"/>
            <a:ext cx="4541709" cy="646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600" dirty="0"/>
              <a:t>Lynkurs-1-GPS.ino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14DD95-9A74-FDA8-3089-659D452D6779}"/>
              </a:ext>
            </a:extLst>
          </p:cNvPr>
          <p:cNvSpPr txBox="1">
            <a:spLocks/>
          </p:cNvSpPr>
          <p:nvPr/>
        </p:nvSpPr>
        <p:spPr>
          <a:xfrm>
            <a:off x="-12247" y="2611587"/>
            <a:ext cx="9144000" cy="1634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3600" dirty="0"/>
              <a:t>Finnes på:</a:t>
            </a:r>
          </a:p>
          <a:p>
            <a:pPr marL="0" indent="0" algn="ctr">
              <a:buFont typeface="Arial"/>
              <a:buNone/>
            </a:pPr>
            <a:r>
              <a:rPr lang="nb-NO" sz="2800" dirty="0">
                <a:hlinkClick r:id="rId2"/>
              </a:rPr>
              <a:t>www.ntnu.no/skolelab/bla-hefteserie</a:t>
            </a:r>
            <a:endParaRPr lang="nb-NO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E075C-B6D3-A573-F0C2-3E8F30B3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2" y="4281692"/>
            <a:ext cx="8304496" cy="18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90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40</a:t>
            </a:r>
          </a:p>
        </p:txBody>
      </p:sp>
    </p:spTree>
    <p:extLst>
      <p:ext uri="{BB962C8B-B14F-4D97-AF65-F5344CB8AC3E}">
        <p14:creationId xmlns:p14="http://schemas.microsoft.com/office/powerpoint/2010/main" val="1968967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093958"/>
            <a:ext cx="8449056" cy="2369880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6: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Koble opp sensornoden til 4G-nettverket og overfør data til serveren. Gå inn på serveren og kontroller at lagrede data er som forventet.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Side: 41 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96016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4B24-0B02-EFCF-F52F-3C1B712D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77218"/>
          </a:xfrm>
        </p:spPr>
        <p:txBody>
          <a:bodyPr/>
          <a:lstStyle/>
          <a:p>
            <a:pPr algn="ctr"/>
            <a:r>
              <a:rPr lang="nb-NO" dirty="0"/>
              <a:t>Oppkobling og overføring av data</a:t>
            </a:r>
            <a:br>
              <a:rPr lang="nb-NO" dirty="0"/>
            </a:br>
            <a:r>
              <a:rPr lang="nb-NO" sz="2800" dirty="0"/>
              <a:t>Lag datastreng</a:t>
            </a:r>
            <a:endParaRPr lang="nb-NO" dirty="0"/>
          </a:p>
        </p:txBody>
      </p:sp>
      <p:sp>
        <p:nvSpPr>
          <p:cNvPr id="4" name="Flowchart: Alternative Process 3">
            <a:extLst>
              <a:ext uri="{FF2B5EF4-FFF2-40B4-BE49-F238E27FC236}">
                <a16:creationId xmlns:a16="http://schemas.microsoft.com/office/drawing/2014/main" id="{5F38A6DA-A84A-EB8A-F33D-544B3E63410A}"/>
              </a:ext>
            </a:extLst>
          </p:cNvPr>
          <p:cNvSpPr/>
          <p:nvPr/>
        </p:nvSpPr>
        <p:spPr>
          <a:xfrm>
            <a:off x="630936" y="2916936"/>
            <a:ext cx="3191256" cy="2724912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Setup()</a:t>
            </a:r>
          </a:p>
        </p:txBody>
      </p:sp>
      <p:sp>
        <p:nvSpPr>
          <p:cNvPr id="5" name="Flowchart: Alternative Process 4">
            <a:extLst>
              <a:ext uri="{FF2B5EF4-FFF2-40B4-BE49-F238E27FC236}">
                <a16:creationId xmlns:a16="http://schemas.microsoft.com/office/drawing/2014/main" id="{E6B0598E-4F7A-6C19-76F5-462241A58E96}"/>
              </a:ext>
            </a:extLst>
          </p:cNvPr>
          <p:cNvSpPr/>
          <p:nvPr/>
        </p:nvSpPr>
        <p:spPr>
          <a:xfrm>
            <a:off x="955548" y="4782312"/>
            <a:ext cx="2542032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connectToGPRS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6" name="Flowchart: Alternative Process 5">
            <a:extLst>
              <a:ext uri="{FF2B5EF4-FFF2-40B4-BE49-F238E27FC236}">
                <a16:creationId xmlns:a16="http://schemas.microsoft.com/office/drawing/2014/main" id="{A39A9481-0464-8FD6-4869-C7DFE705C4F1}"/>
              </a:ext>
            </a:extLst>
          </p:cNvPr>
          <p:cNvSpPr/>
          <p:nvPr/>
        </p:nvSpPr>
        <p:spPr>
          <a:xfrm>
            <a:off x="4379976" y="2112264"/>
            <a:ext cx="2999232" cy="3529584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loop()</a:t>
            </a:r>
          </a:p>
        </p:txBody>
      </p:sp>
      <p:sp>
        <p:nvSpPr>
          <p:cNvPr id="7" name="Flowchart: Alternative Process 6">
            <a:extLst>
              <a:ext uri="{FF2B5EF4-FFF2-40B4-BE49-F238E27FC236}">
                <a16:creationId xmlns:a16="http://schemas.microsoft.com/office/drawing/2014/main" id="{F39AF8F7-F846-D2C3-3281-7BF7F314CC56}"/>
              </a:ext>
            </a:extLst>
          </p:cNvPr>
          <p:cNvSpPr/>
          <p:nvPr/>
        </p:nvSpPr>
        <p:spPr>
          <a:xfrm>
            <a:off x="4800600" y="2313432"/>
            <a:ext cx="2212848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readWaterTemp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();</a:t>
            </a:r>
            <a:endParaRPr lang="nb-NO" sz="1600" dirty="0"/>
          </a:p>
        </p:txBody>
      </p:sp>
      <p:sp>
        <p:nvSpPr>
          <p:cNvPr id="8" name="Flowchart: Alternative Process 7">
            <a:extLst>
              <a:ext uri="{FF2B5EF4-FFF2-40B4-BE49-F238E27FC236}">
                <a16:creationId xmlns:a16="http://schemas.microsoft.com/office/drawing/2014/main" id="{BFACBE0A-95B3-3CAD-D837-A2C46A89CD09}"/>
              </a:ext>
            </a:extLst>
          </p:cNvPr>
          <p:cNvSpPr/>
          <p:nvPr/>
        </p:nvSpPr>
        <p:spPr>
          <a:xfrm>
            <a:off x="4800600" y="2916936"/>
            <a:ext cx="2212848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>
                <a:latin typeface="Courier New" panose="02070309020205020404" pitchFamily="49" charset="0"/>
              </a:rPr>
              <a:t>readGPSData1();</a:t>
            </a:r>
            <a:endParaRPr lang="nb-NO" sz="1600" dirty="0"/>
          </a:p>
        </p:txBody>
      </p:sp>
      <p:sp>
        <p:nvSpPr>
          <p:cNvPr id="9" name="Flowchart: Alternative Process 8">
            <a:extLst>
              <a:ext uri="{FF2B5EF4-FFF2-40B4-BE49-F238E27FC236}">
                <a16:creationId xmlns:a16="http://schemas.microsoft.com/office/drawing/2014/main" id="{5429A23B-3B37-DB12-764F-781B0D44E0F0}"/>
              </a:ext>
            </a:extLst>
          </p:cNvPr>
          <p:cNvSpPr/>
          <p:nvPr/>
        </p:nvSpPr>
        <p:spPr>
          <a:xfrm>
            <a:off x="4800600" y="4279392"/>
            <a:ext cx="2212848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makeString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0" name="Flowchart: Alternative Process 9">
            <a:extLst>
              <a:ext uri="{FF2B5EF4-FFF2-40B4-BE49-F238E27FC236}">
                <a16:creationId xmlns:a16="http://schemas.microsoft.com/office/drawing/2014/main" id="{9D22433E-9EE2-288E-57CF-8C6A12A7039E}"/>
              </a:ext>
            </a:extLst>
          </p:cNvPr>
          <p:cNvSpPr/>
          <p:nvPr/>
        </p:nvSpPr>
        <p:spPr>
          <a:xfrm>
            <a:off x="4750308" y="4912614"/>
            <a:ext cx="2313432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dirty="0" err="1">
                <a:latin typeface="Courier New" panose="02070309020205020404" pitchFamily="49" charset="0"/>
              </a:rPr>
              <a:t>connectToServer</a:t>
            </a:r>
            <a:r>
              <a:rPr lang="nb-NO" sz="160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948F3FA6-6261-CB44-D460-CFC33846A293}"/>
              </a:ext>
            </a:extLst>
          </p:cNvPr>
          <p:cNvSpPr/>
          <p:nvPr/>
        </p:nvSpPr>
        <p:spPr>
          <a:xfrm>
            <a:off x="2167128" y="1773936"/>
            <a:ext cx="3529584" cy="4178808"/>
          </a:xfrm>
          <a:custGeom>
            <a:avLst/>
            <a:gdLst>
              <a:gd name="connsiteX0" fmla="*/ 0 w 3529584"/>
              <a:gd name="connsiteY0" fmla="*/ 3886200 h 4178808"/>
              <a:gd name="connsiteX1" fmla="*/ 0 w 3529584"/>
              <a:gd name="connsiteY1" fmla="*/ 4169664 h 4178808"/>
              <a:gd name="connsiteX2" fmla="*/ 1938528 w 3529584"/>
              <a:gd name="connsiteY2" fmla="*/ 4178808 h 4178808"/>
              <a:gd name="connsiteX3" fmla="*/ 1911096 w 3529584"/>
              <a:gd name="connsiteY3" fmla="*/ 0 h 4178808"/>
              <a:gd name="connsiteX4" fmla="*/ 3529584 w 3529584"/>
              <a:gd name="connsiteY4" fmla="*/ 18288 h 4178808"/>
              <a:gd name="connsiteX5" fmla="*/ 3529584 w 3529584"/>
              <a:gd name="connsiteY5" fmla="*/ 347472 h 417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9584" h="4178808">
                <a:moveTo>
                  <a:pt x="0" y="3886200"/>
                </a:moveTo>
                <a:lnTo>
                  <a:pt x="0" y="4169664"/>
                </a:lnTo>
                <a:lnTo>
                  <a:pt x="1938528" y="4178808"/>
                </a:lnTo>
                <a:lnTo>
                  <a:pt x="1911096" y="0"/>
                </a:lnTo>
                <a:lnTo>
                  <a:pt x="3529584" y="18288"/>
                </a:lnTo>
                <a:lnTo>
                  <a:pt x="3529584" y="347472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lg" len="lg"/>
            <a:tailEnd type="stealth" w="lg" len="lg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4DE5AF29-A0DE-F589-8A0B-0D0F10067502}"/>
              </a:ext>
            </a:extLst>
          </p:cNvPr>
          <p:cNvSpPr/>
          <p:nvPr/>
        </p:nvSpPr>
        <p:spPr>
          <a:xfrm>
            <a:off x="5943600" y="1792224"/>
            <a:ext cx="1783080" cy="4142232"/>
          </a:xfrm>
          <a:custGeom>
            <a:avLst/>
            <a:gdLst>
              <a:gd name="connsiteX0" fmla="*/ 9144 w 1783080"/>
              <a:gd name="connsiteY0" fmla="*/ 320040 h 4142232"/>
              <a:gd name="connsiteX1" fmla="*/ 0 w 1783080"/>
              <a:gd name="connsiteY1" fmla="*/ 0 h 4142232"/>
              <a:gd name="connsiteX2" fmla="*/ 1755648 w 1783080"/>
              <a:gd name="connsiteY2" fmla="*/ 18288 h 4142232"/>
              <a:gd name="connsiteX3" fmla="*/ 1783080 w 1783080"/>
              <a:gd name="connsiteY3" fmla="*/ 4133088 h 4142232"/>
              <a:gd name="connsiteX4" fmla="*/ 164592 w 1783080"/>
              <a:gd name="connsiteY4" fmla="*/ 4142232 h 4142232"/>
              <a:gd name="connsiteX5" fmla="*/ 164592 w 1783080"/>
              <a:gd name="connsiteY5" fmla="*/ 3822192 h 414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3080" h="4142232">
                <a:moveTo>
                  <a:pt x="9144" y="320040"/>
                </a:moveTo>
                <a:lnTo>
                  <a:pt x="0" y="0"/>
                </a:lnTo>
                <a:lnTo>
                  <a:pt x="1755648" y="18288"/>
                </a:lnTo>
                <a:lnTo>
                  <a:pt x="1783080" y="4133088"/>
                </a:lnTo>
                <a:lnTo>
                  <a:pt x="164592" y="4142232"/>
                </a:lnTo>
                <a:lnTo>
                  <a:pt x="164592" y="3822192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FADB79C3-30AE-9DF9-C681-312ACC6FC302}"/>
              </a:ext>
            </a:extLst>
          </p:cNvPr>
          <p:cNvSpPr/>
          <p:nvPr/>
        </p:nvSpPr>
        <p:spPr>
          <a:xfrm>
            <a:off x="630936" y="1773936"/>
            <a:ext cx="3191256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Deklarasjon globale variabler</a:t>
            </a: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9D1466BC-3AAA-33A5-B69C-47079C14C8B6}"/>
              </a:ext>
            </a:extLst>
          </p:cNvPr>
          <p:cNvSpPr/>
          <p:nvPr/>
        </p:nvSpPr>
        <p:spPr>
          <a:xfrm>
            <a:off x="2199313" y="2739127"/>
            <a:ext cx="0" cy="179214"/>
          </a:xfrm>
          <a:custGeom>
            <a:avLst/>
            <a:gdLst>
              <a:gd name="connsiteX0" fmla="*/ 0 w 0"/>
              <a:gd name="connsiteY0" fmla="*/ 0 h 179214"/>
              <a:gd name="connsiteX1" fmla="*/ 0 w 0"/>
              <a:gd name="connsiteY1" fmla="*/ 179214 h 17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9214">
                <a:moveTo>
                  <a:pt x="0" y="0"/>
                </a:moveTo>
                <a:lnTo>
                  <a:pt x="0" y="179214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7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0C4F-789B-4D40-636E-306D76FB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Deklarasjon av variabler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E3851-E54D-0CEA-78E4-0B840530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46"/>
          <a:stretch/>
        </p:blipFill>
        <p:spPr>
          <a:xfrm>
            <a:off x="234112" y="3245058"/>
            <a:ext cx="8675776" cy="1176401"/>
          </a:xfrm>
          <a:prstGeom prst="rect">
            <a:avLst/>
          </a:prstGeom>
        </p:spPr>
      </p:pic>
      <p:sp>
        <p:nvSpPr>
          <p:cNvPr id="6" name="Flowchart: Alternative Process 5">
            <a:extLst>
              <a:ext uri="{FF2B5EF4-FFF2-40B4-BE49-F238E27FC236}">
                <a16:creationId xmlns:a16="http://schemas.microsoft.com/office/drawing/2014/main" id="{5729D7D0-588E-956A-23BD-E3099D75A0F7}"/>
              </a:ext>
            </a:extLst>
          </p:cNvPr>
          <p:cNvSpPr/>
          <p:nvPr/>
        </p:nvSpPr>
        <p:spPr>
          <a:xfrm>
            <a:off x="2783122" y="1569045"/>
            <a:ext cx="3191256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Deklarasjon globale variabler</a:t>
            </a:r>
          </a:p>
        </p:txBody>
      </p:sp>
    </p:spTree>
    <p:extLst>
      <p:ext uri="{BB962C8B-B14F-4D97-AF65-F5344CB8AC3E}">
        <p14:creationId xmlns:p14="http://schemas.microsoft.com/office/powerpoint/2010/main" val="15960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0C4F-789B-4D40-636E-306D76FB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Deklarasjon av variabler</a:t>
            </a:r>
          </a:p>
        </p:txBody>
      </p:sp>
      <p:sp>
        <p:nvSpPr>
          <p:cNvPr id="3" name="Flowchart: Alternative Process 2">
            <a:extLst>
              <a:ext uri="{FF2B5EF4-FFF2-40B4-BE49-F238E27FC236}">
                <a16:creationId xmlns:a16="http://schemas.microsoft.com/office/drawing/2014/main" id="{51BD8660-CC77-B368-56BB-1945B0A03E58}"/>
              </a:ext>
            </a:extLst>
          </p:cNvPr>
          <p:cNvSpPr/>
          <p:nvPr/>
        </p:nvSpPr>
        <p:spPr>
          <a:xfrm>
            <a:off x="2926677" y="1545335"/>
            <a:ext cx="3191256" cy="2724912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Setup()</a:t>
            </a:r>
          </a:p>
        </p:txBody>
      </p:sp>
      <p:sp>
        <p:nvSpPr>
          <p:cNvPr id="4" name="Flowchart: Alternative Process 3">
            <a:extLst>
              <a:ext uri="{FF2B5EF4-FFF2-40B4-BE49-F238E27FC236}">
                <a16:creationId xmlns:a16="http://schemas.microsoft.com/office/drawing/2014/main" id="{5A2CB337-8AB0-4C04-9779-38AF00725FFC}"/>
              </a:ext>
            </a:extLst>
          </p:cNvPr>
          <p:cNvSpPr/>
          <p:nvPr/>
        </p:nvSpPr>
        <p:spPr>
          <a:xfrm>
            <a:off x="3251289" y="3410711"/>
            <a:ext cx="2542032" cy="448056"/>
          </a:xfrm>
          <a:prstGeom prst="flowChartAlternateProcess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b="0" i="0" u="none" strike="noStrike" baseline="0" dirty="0" err="1">
                <a:latin typeface="Courier New" panose="02070309020205020404" pitchFamily="49" charset="0"/>
              </a:rPr>
              <a:t>connectToGPRS</a:t>
            </a:r>
            <a:r>
              <a:rPr lang="nb-NO" sz="1600" b="0" i="0" u="none" strike="noStrike" baseline="0" dirty="0">
                <a:latin typeface="Courier New" panose="02070309020205020404" pitchFamily="49" charset="0"/>
              </a:rPr>
              <a:t>()</a:t>
            </a:r>
            <a:endParaRPr lang="nb-NO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5B972-F48B-0AE0-964D-157784F4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5" y="4818252"/>
            <a:ext cx="8503290" cy="7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6E4D04-C18D-1130-48DF-BD405B3D2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9" y="406400"/>
            <a:ext cx="6626818" cy="2875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710DB08-3499-74EB-61BB-4789D5C38101}"/>
              </a:ext>
            </a:extLst>
          </p:cNvPr>
          <p:cNvGrpSpPr/>
          <p:nvPr/>
        </p:nvGrpSpPr>
        <p:grpSpPr>
          <a:xfrm>
            <a:off x="568189" y="3505201"/>
            <a:ext cx="8007622" cy="2764368"/>
            <a:chOff x="568189" y="3505201"/>
            <a:chExt cx="8007622" cy="27643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15782D-33DD-05A5-04D3-45F9BA85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89" y="3505201"/>
              <a:ext cx="7183891" cy="276436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2A3458-8DE9-9C02-2E4B-627E6486D085}"/>
                </a:ext>
              </a:extLst>
            </p:cNvPr>
            <p:cNvSpPr/>
            <p:nvPr/>
          </p:nvSpPr>
          <p:spPr>
            <a:xfrm>
              <a:off x="6909571" y="4998720"/>
              <a:ext cx="166624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DDA6AD-F04B-BFB7-7617-D7EF09F36063}"/>
                </a:ext>
              </a:extLst>
            </p:cNvPr>
            <p:cNvSpPr/>
            <p:nvPr/>
          </p:nvSpPr>
          <p:spPr>
            <a:xfrm>
              <a:off x="6909571" y="5602980"/>
              <a:ext cx="166624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2044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41-A942-8DED-D217-FACFC5A2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Loop()-funksjonen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5210E-38FD-9923-168D-79E2CF9D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8" y="1339513"/>
            <a:ext cx="8772349" cy="47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80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2E62-BD51-9E02-63B3-05C0806F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makeString</a:t>
            </a:r>
            <a:r>
              <a:rPr lang="nb-NO" dirty="0"/>
              <a:t>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06C6D-BC86-0AD5-A6CB-5C24C1F18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1"/>
          <a:stretch/>
        </p:blipFill>
        <p:spPr>
          <a:xfrm>
            <a:off x="116003" y="2865446"/>
            <a:ext cx="8860730" cy="14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45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140E-D745-2050-C42C-885313C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8898" y="3105836"/>
            <a:ext cx="4264128" cy="646331"/>
          </a:xfrm>
        </p:spPr>
        <p:txBody>
          <a:bodyPr/>
          <a:lstStyle/>
          <a:p>
            <a:pPr algn="ctr"/>
            <a:r>
              <a:rPr lang="nb-NO" dirty="0" err="1"/>
              <a:t>connectToGPRS</a:t>
            </a:r>
            <a:r>
              <a:rPr lang="nb-NO" dirty="0"/>
              <a:t>()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06D2CA-B2D3-FE7C-07D5-8DA78F787BE8}"/>
              </a:ext>
            </a:extLst>
          </p:cNvPr>
          <p:cNvGrpSpPr/>
          <p:nvPr/>
        </p:nvGrpSpPr>
        <p:grpSpPr>
          <a:xfrm>
            <a:off x="730670" y="223024"/>
            <a:ext cx="8228437" cy="6445405"/>
            <a:chOff x="1050210" y="920969"/>
            <a:chExt cx="6731346" cy="49716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FE406B-9E3A-93D5-49DE-05F92CC33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0210" y="920969"/>
              <a:ext cx="6731346" cy="28766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F9E79-4896-0F15-E273-D1B68452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210" y="3847847"/>
              <a:ext cx="4330923" cy="204480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014FC73-9535-5219-F0C0-071CE052A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0" y="2263698"/>
            <a:ext cx="8343733" cy="24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1891-B1FA-D533-0C2D-D90FCCD5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90007" y="3105834"/>
            <a:ext cx="5134651" cy="646331"/>
          </a:xfrm>
        </p:spPr>
        <p:txBody>
          <a:bodyPr/>
          <a:lstStyle/>
          <a:p>
            <a:pPr algn="ctr"/>
            <a:r>
              <a:rPr lang="nb-NO" dirty="0" err="1"/>
              <a:t>connectToServer</a:t>
            </a:r>
            <a:r>
              <a:rPr lang="nb-NO" dirty="0"/>
              <a:t>()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2F1598-9581-9C66-615D-9CE0FD9123CE}"/>
              </a:ext>
            </a:extLst>
          </p:cNvPr>
          <p:cNvGrpSpPr/>
          <p:nvPr/>
        </p:nvGrpSpPr>
        <p:grpSpPr>
          <a:xfrm>
            <a:off x="1331578" y="199081"/>
            <a:ext cx="5925451" cy="6459836"/>
            <a:chOff x="1376184" y="320105"/>
            <a:chExt cx="5454930" cy="5946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517029-B970-36A9-6EF9-6F3892879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184" y="320105"/>
              <a:ext cx="5454930" cy="41213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798A35-344F-62C4-8A8E-F851B753A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545"/>
            <a:stretch/>
          </p:blipFill>
          <p:spPr>
            <a:xfrm>
              <a:off x="1376184" y="4441468"/>
              <a:ext cx="5397777" cy="182551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4E4789F-ED66-7A86-A357-222273AB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53" y="1018838"/>
            <a:ext cx="7125694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7CCA-748C-D3A2-CD7D-E49B113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Hvor finner vi dataene?</a:t>
            </a:r>
            <a:br>
              <a:rPr lang="nb-NO" dirty="0"/>
            </a:br>
            <a:r>
              <a:rPr lang="nb-NO" dirty="0"/>
              <a:t>side 132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F06EA-4698-1BDA-6D92-0511A1282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" y="2506845"/>
            <a:ext cx="9110416" cy="2064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55FE8-7799-24DE-99D1-DB418389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93" y="5049225"/>
            <a:ext cx="7023023" cy="979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3A3CB-A680-A05C-9CE5-4C4CF8E3DE75}"/>
              </a:ext>
            </a:extLst>
          </p:cNvPr>
          <p:cNvSpPr txBox="1"/>
          <p:nvPr/>
        </p:nvSpPr>
        <p:spPr>
          <a:xfrm>
            <a:off x="6205912" y="4140343"/>
            <a:ext cx="28007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/EVU-kurs-Grx.txt</a:t>
            </a:r>
          </a:p>
        </p:txBody>
      </p:sp>
    </p:spTree>
    <p:extLst>
      <p:ext uri="{BB962C8B-B14F-4D97-AF65-F5344CB8AC3E}">
        <p14:creationId xmlns:p14="http://schemas.microsoft.com/office/powerpoint/2010/main" val="26056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0E73-A0A3-57EA-78A7-B891E444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Enkel uttesting av oppkoblingen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34D48-1D65-C985-3871-A10BC0F93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6128657"/>
            <a:ext cx="8229600" cy="53340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E87F2-A176-4F8A-6A51-E32A999A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7" y="1030623"/>
            <a:ext cx="8714829" cy="4902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47F6B-EEE5-35A2-32F6-8058E469F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6" t="4735" r="13352"/>
          <a:stretch/>
        </p:blipFill>
        <p:spPr>
          <a:xfrm>
            <a:off x="552634" y="251990"/>
            <a:ext cx="8038732" cy="641006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EA2DB989-8A00-D8CA-33AE-EBD528D36509}"/>
              </a:ext>
            </a:extLst>
          </p:cNvPr>
          <p:cNvSpPr/>
          <p:nvPr/>
        </p:nvSpPr>
        <p:spPr>
          <a:xfrm>
            <a:off x="988779" y="1116912"/>
            <a:ext cx="674914" cy="3810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CA9DD81-EAAD-20C7-B0D8-2296B7ACB427}"/>
              </a:ext>
            </a:extLst>
          </p:cNvPr>
          <p:cNvSpPr/>
          <p:nvPr/>
        </p:nvSpPr>
        <p:spPr>
          <a:xfrm>
            <a:off x="2882893" y="2227254"/>
            <a:ext cx="674914" cy="3810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BC7FF82-9D87-A24E-CB94-EFD93C5E492F}"/>
              </a:ext>
            </a:extLst>
          </p:cNvPr>
          <p:cNvSpPr/>
          <p:nvPr/>
        </p:nvSpPr>
        <p:spPr>
          <a:xfrm flipH="1">
            <a:off x="2207979" y="5743340"/>
            <a:ext cx="674914" cy="3810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CC3DADA-F35C-124C-B94F-61E1D4CD2E26}"/>
              </a:ext>
            </a:extLst>
          </p:cNvPr>
          <p:cNvSpPr/>
          <p:nvPr/>
        </p:nvSpPr>
        <p:spPr>
          <a:xfrm flipH="1">
            <a:off x="4578651" y="5263243"/>
            <a:ext cx="674914" cy="3810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043D2E8-80DE-4882-4743-60682DD03B71}"/>
              </a:ext>
            </a:extLst>
          </p:cNvPr>
          <p:cNvSpPr/>
          <p:nvPr/>
        </p:nvSpPr>
        <p:spPr>
          <a:xfrm flipH="1">
            <a:off x="4576735" y="5938157"/>
            <a:ext cx="674914" cy="381000"/>
          </a:xfrm>
          <a:prstGeom prst="leftArrow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D871E35-E36E-5619-6117-9F48949A0F86}"/>
              </a:ext>
            </a:extLst>
          </p:cNvPr>
          <p:cNvSpPr/>
          <p:nvPr/>
        </p:nvSpPr>
        <p:spPr>
          <a:xfrm flipH="1">
            <a:off x="6024535" y="4835977"/>
            <a:ext cx="674914" cy="381000"/>
          </a:xfrm>
          <a:prstGeom prst="leftArrow">
            <a:avLst/>
          </a:prstGeom>
          <a:solidFill>
            <a:srgbClr val="0000FF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40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DDB2-1516-230B-B8FA-D4080D4F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Velg «Radio Access Technology»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547A1-D51C-A41E-F72A-FB8863B0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5" y="2053327"/>
            <a:ext cx="8196120" cy="1839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8861CF-E29B-915C-96F1-0DB5375E15EA}"/>
              </a:ext>
            </a:extLst>
          </p:cNvPr>
          <p:cNvSpPr/>
          <p:nvPr/>
        </p:nvSpPr>
        <p:spPr>
          <a:xfrm>
            <a:off x="474806" y="2625918"/>
            <a:ext cx="7935686" cy="457200"/>
          </a:xfrm>
          <a:prstGeom prst="rect">
            <a:avLst/>
          </a:prstGeom>
          <a:noFill/>
          <a:ln w="28575">
            <a:solidFill>
              <a:srgbClr val="FF505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0.00139 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41 </a:t>
            </a:r>
          </a:p>
        </p:txBody>
      </p:sp>
    </p:spTree>
    <p:extLst>
      <p:ext uri="{BB962C8B-B14F-4D97-AF65-F5344CB8AC3E}">
        <p14:creationId xmlns:p14="http://schemas.microsoft.com/office/powerpoint/2010/main" val="18203910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075670"/>
            <a:ext cx="8449056" cy="1938992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7: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Inkluder en vakthund” som resetter programmet dersom det skulle stoppe opp.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43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21803898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C245-E0C3-5F76-ECF0-CA18D47E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Hva er en «vakthund»?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09CF0-C576-1988-D674-47F7787DE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«vakthund» eller Watch Dog er en teller som teller ned til null. Når den kommer til null resetter den hele programmet slik at det starter på nytt.</a:t>
            </a:r>
          </a:p>
          <a:p>
            <a:r>
              <a:rPr lang="nb-NO" dirty="0"/>
              <a:t>Tiden det tar å telle ned tar et visst antall sekunder. Vi har valgt 64 sek (maks. ca. 16 min.). </a:t>
            </a:r>
          </a:p>
          <a:p>
            <a:r>
              <a:rPr lang="nb-NO" dirty="0"/>
              <a:t>Hver gang loop() er gjennomløpt 1 gang, så resettes telleren slik at den starter på nytt.</a:t>
            </a:r>
          </a:p>
          <a:p>
            <a:r>
              <a:rPr lang="nb-NO" dirty="0"/>
              <a:t>Dersom programmet «henger», så vil ikke telleren bli resatt og programmet vil bli startet på nytt når det valgte tidsintervallet er gått.</a:t>
            </a:r>
          </a:p>
        </p:txBody>
      </p:sp>
    </p:spTree>
    <p:extLst>
      <p:ext uri="{BB962C8B-B14F-4D97-AF65-F5344CB8AC3E}">
        <p14:creationId xmlns:p14="http://schemas.microsoft.com/office/powerpoint/2010/main" val="179327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468824-FB64-BF66-6A7F-4F7184DA522F}"/>
              </a:ext>
            </a:extLst>
          </p:cNvPr>
          <p:cNvGrpSpPr/>
          <p:nvPr/>
        </p:nvGrpSpPr>
        <p:grpSpPr>
          <a:xfrm>
            <a:off x="348863" y="365760"/>
            <a:ext cx="8297297" cy="2807386"/>
            <a:chOff x="348863" y="365760"/>
            <a:chExt cx="8297297" cy="28073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AFB309-24C8-2108-4D34-4073E64B0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863" y="365760"/>
              <a:ext cx="8188957" cy="28073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EB19B-6E17-D527-1111-554980B0B4A3}"/>
                </a:ext>
              </a:extLst>
            </p:cNvPr>
            <p:cNvSpPr/>
            <p:nvPr/>
          </p:nvSpPr>
          <p:spPr>
            <a:xfrm>
              <a:off x="6979920" y="1960880"/>
              <a:ext cx="166624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10C461-CC18-F545-378A-F5A2F7E1C87D}"/>
                </a:ext>
              </a:extLst>
            </p:cNvPr>
            <p:cNvSpPr/>
            <p:nvPr/>
          </p:nvSpPr>
          <p:spPr>
            <a:xfrm>
              <a:off x="6979920" y="2567013"/>
              <a:ext cx="166624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6736925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4B24-0B02-EFCF-F52F-3C1B712D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En vakthund» som hindrer at programmet henger</a:t>
            </a:r>
          </a:p>
        </p:txBody>
      </p:sp>
      <p:sp>
        <p:nvSpPr>
          <p:cNvPr id="4" name="Flowchart: Alternative Process 3">
            <a:extLst>
              <a:ext uri="{FF2B5EF4-FFF2-40B4-BE49-F238E27FC236}">
                <a16:creationId xmlns:a16="http://schemas.microsoft.com/office/drawing/2014/main" id="{5F38A6DA-A84A-EB8A-F33D-544B3E63410A}"/>
              </a:ext>
            </a:extLst>
          </p:cNvPr>
          <p:cNvSpPr/>
          <p:nvPr/>
        </p:nvSpPr>
        <p:spPr>
          <a:xfrm>
            <a:off x="909712" y="2816576"/>
            <a:ext cx="3191256" cy="2724912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Setup()</a:t>
            </a:r>
          </a:p>
        </p:txBody>
      </p:sp>
      <p:sp>
        <p:nvSpPr>
          <p:cNvPr id="6" name="Flowchart: Alternative Process 5">
            <a:extLst>
              <a:ext uri="{FF2B5EF4-FFF2-40B4-BE49-F238E27FC236}">
                <a16:creationId xmlns:a16="http://schemas.microsoft.com/office/drawing/2014/main" id="{A39A9481-0464-8FD6-4869-C7DFE705C4F1}"/>
              </a:ext>
            </a:extLst>
          </p:cNvPr>
          <p:cNvSpPr/>
          <p:nvPr/>
        </p:nvSpPr>
        <p:spPr>
          <a:xfrm>
            <a:off x="4658752" y="2011904"/>
            <a:ext cx="2999232" cy="3529584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loop()</a:t>
            </a:r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948F3FA6-6261-CB44-D460-CFC33846A293}"/>
              </a:ext>
            </a:extLst>
          </p:cNvPr>
          <p:cNvSpPr/>
          <p:nvPr/>
        </p:nvSpPr>
        <p:spPr>
          <a:xfrm>
            <a:off x="2445904" y="1673576"/>
            <a:ext cx="3529584" cy="4178808"/>
          </a:xfrm>
          <a:custGeom>
            <a:avLst/>
            <a:gdLst>
              <a:gd name="connsiteX0" fmla="*/ 0 w 3529584"/>
              <a:gd name="connsiteY0" fmla="*/ 3886200 h 4178808"/>
              <a:gd name="connsiteX1" fmla="*/ 0 w 3529584"/>
              <a:gd name="connsiteY1" fmla="*/ 4169664 h 4178808"/>
              <a:gd name="connsiteX2" fmla="*/ 1938528 w 3529584"/>
              <a:gd name="connsiteY2" fmla="*/ 4178808 h 4178808"/>
              <a:gd name="connsiteX3" fmla="*/ 1911096 w 3529584"/>
              <a:gd name="connsiteY3" fmla="*/ 0 h 4178808"/>
              <a:gd name="connsiteX4" fmla="*/ 3529584 w 3529584"/>
              <a:gd name="connsiteY4" fmla="*/ 18288 h 4178808"/>
              <a:gd name="connsiteX5" fmla="*/ 3529584 w 3529584"/>
              <a:gd name="connsiteY5" fmla="*/ 347472 h 417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9584" h="4178808">
                <a:moveTo>
                  <a:pt x="0" y="3886200"/>
                </a:moveTo>
                <a:lnTo>
                  <a:pt x="0" y="4169664"/>
                </a:lnTo>
                <a:lnTo>
                  <a:pt x="1938528" y="4178808"/>
                </a:lnTo>
                <a:lnTo>
                  <a:pt x="1911096" y="0"/>
                </a:lnTo>
                <a:lnTo>
                  <a:pt x="3529584" y="18288"/>
                </a:lnTo>
                <a:lnTo>
                  <a:pt x="3529584" y="347472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lg" len="lg"/>
            <a:tailEnd type="stealth" w="lg" len="lg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4DE5AF29-A0DE-F589-8A0B-0D0F10067502}"/>
              </a:ext>
            </a:extLst>
          </p:cNvPr>
          <p:cNvSpPr/>
          <p:nvPr/>
        </p:nvSpPr>
        <p:spPr>
          <a:xfrm>
            <a:off x="6222376" y="1691864"/>
            <a:ext cx="1783080" cy="4142232"/>
          </a:xfrm>
          <a:custGeom>
            <a:avLst/>
            <a:gdLst>
              <a:gd name="connsiteX0" fmla="*/ 9144 w 1783080"/>
              <a:gd name="connsiteY0" fmla="*/ 320040 h 4142232"/>
              <a:gd name="connsiteX1" fmla="*/ 0 w 1783080"/>
              <a:gd name="connsiteY1" fmla="*/ 0 h 4142232"/>
              <a:gd name="connsiteX2" fmla="*/ 1755648 w 1783080"/>
              <a:gd name="connsiteY2" fmla="*/ 18288 h 4142232"/>
              <a:gd name="connsiteX3" fmla="*/ 1783080 w 1783080"/>
              <a:gd name="connsiteY3" fmla="*/ 4133088 h 4142232"/>
              <a:gd name="connsiteX4" fmla="*/ 164592 w 1783080"/>
              <a:gd name="connsiteY4" fmla="*/ 4142232 h 4142232"/>
              <a:gd name="connsiteX5" fmla="*/ 164592 w 1783080"/>
              <a:gd name="connsiteY5" fmla="*/ 3822192 h 414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3080" h="4142232">
                <a:moveTo>
                  <a:pt x="9144" y="320040"/>
                </a:moveTo>
                <a:lnTo>
                  <a:pt x="0" y="0"/>
                </a:lnTo>
                <a:lnTo>
                  <a:pt x="1755648" y="18288"/>
                </a:lnTo>
                <a:lnTo>
                  <a:pt x="1783080" y="4133088"/>
                </a:lnTo>
                <a:lnTo>
                  <a:pt x="164592" y="4142232"/>
                </a:lnTo>
                <a:lnTo>
                  <a:pt x="164592" y="3822192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FADB79C3-30AE-9DF9-C681-312ACC6FC302}"/>
              </a:ext>
            </a:extLst>
          </p:cNvPr>
          <p:cNvSpPr/>
          <p:nvPr/>
        </p:nvSpPr>
        <p:spPr>
          <a:xfrm>
            <a:off x="909712" y="1673576"/>
            <a:ext cx="3191256" cy="969264"/>
          </a:xfrm>
          <a:prstGeom prst="flowChartAlternateProcess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/>
              <a:t>Biblioteker og deklarasjon</a:t>
            </a: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9D1466BC-3AAA-33A5-B69C-47079C14C8B6}"/>
              </a:ext>
            </a:extLst>
          </p:cNvPr>
          <p:cNvSpPr/>
          <p:nvPr/>
        </p:nvSpPr>
        <p:spPr>
          <a:xfrm>
            <a:off x="2403649" y="2638767"/>
            <a:ext cx="0" cy="179214"/>
          </a:xfrm>
          <a:custGeom>
            <a:avLst/>
            <a:gdLst>
              <a:gd name="connsiteX0" fmla="*/ 0 w 0"/>
              <a:gd name="connsiteY0" fmla="*/ 0 h 179214"/>
              <a:gd name="connsiteX1" fmla="*/ 0 w 0"/>
              <a:gd name="connsiteY1" fmla="*/ 179214 h 17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9214">
                <a:moveTo>
                  <a:pt x="0" y="0"/>
                </a:moveTo>
                <a:lnTo>
                  <a:pt x="0" y="179214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Flowchart: Alternative Process 2">
            <a:extLst>
              <a:ext uri="{FF2B5EF4-FFF2-40B4-BE49-F238E27FC236}">
                <a16:creationId xmlns:a16="http://schemas.microsoft.com/office/drawing/2014/main" id="{958BE92D-9E7D-BCDE-E48B-CE751743E192}"/>
              </a:ext>
            </a:extLst>
          </p:cNvPr>
          <p:cNvSpPr/>
          <p:nvPr/>
        </p:nvSpPr>
        <p:spPr>
          <a:xfrm>
            <a:off x="1170874" y="4647222"/>
            <a:ext cx="2668931" cy="518629"/>
          </a:xfrm>
          <a:prstGeom prst="flowChartAlternateProcess">
            <a:avLst/>
          </a:prstGeom>
          <a:solidFill>
            <a:srgbClr val="FF505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solidFill>
                  <a:srgbClr val="0000FF"/>
                </a:solidFill>
              </a:rPr>
              <a:t>Sett opp vakthunden</a:t>
            </a:r>
          </a:p>
        </p:txBody>
      </p:sp>
      <p:sp>
        <p:nvSpPr>
          <p:cNvPr id="11" name="Flowchart: Alternative Process 10">
            <a:extLst>
              <a:ext uri="{FF2B5EF4-FFF2-40B4-BE49-F238E27FC236}">
                <a16:creationId xmlns:a16="http://schemas.microsoft.com/office/drawing/2014/main" id="{AAD10DCA-58E9-2ECA-9C62-F03D3106C642}"/>
              </a:ext>
            </a:extLst>
          </p:cNvPr>
          <p:cNvSpPr/>
          <p:nvPr/>
        </p:nvSpPr>
        <p:spPr>
          <a:xfrm>
            <a:off x="4842749" y="4661209"/>
            <a:ext cx="2668931" cy="518629"/>
          </a:xfrm>
          <a:prstGeom prst="flowChartAlternateProcess">
            <a:avLst/>
          </a:prstGeom>
          <a:solidFill>
            <a:srgbClr val="FF505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solidFill>
                  <a:srgbClr val="0000FF"/>
                </a:solidFill>
              </a:rPr>
              <a:t>Resetter vakthunden</a:t>
            </a:r>
          </a:p>
        </p:txBody>
      </p:sp>
      <p:sp>
        <p:nvSpPr>
          <p:cNvPr id="15" name="Flowchart: Alternative Process 14">
            <a:extLst>
              <a:ext uri="{FF2B5EF4-FFF2-40B4-BE49-F238E27FC236}">
                <a16:creationId xmlns:a16="http://schemas.microsoft.com/office/drawing/2014/main" id="{50D4B95B-8DD0-5818-5E25-BAB9CB2E6E12}"/>
              </a:ext>
            </a:extLst>
          </p:cNvPr>
          <p:cNvSpPr/>
          <p:nvPr/>
        </p:nvSpPr>
        <p:spPr>
          <a:xfrm>
            <a:off x="909712" y="6190712"/>
            <a:ext cx="6748272" cy="486967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ln>
                  <a:solidFill>
                    <a:sysClr val="windowText" lastClr="000000"/>
                  </a:solidFill>
                </a:ln>
              </a:rPr>
              <a:t>Vakthund (teller)</a:t>
            </a:r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A594FD6F-FA8B-7B97-EB67-84A53F92338D}"/>
              </a:ext>
            </a:extLst>
          </p:cNvPr>
          <p:cNvSpPr/>
          <p:nvPr/>
        </p:nvSpPr>
        <p:spPr>
          <a:xfrm flipH="1">
            <a:off x="1862253" y="5179838"/>
            <a:ext cx="45719" cy="1009089"/>
          </a:xfrm>
          <a:custGeom>
            <a:avLst/>
            <a:gdLst>
              <a:gd name="connsiteX0" fmla="*/ 0 w 0"/>
              <a:gd name="connsiteY0" fmla="*/ 0 h 669073"/>
              <a:gd name="connsiteX1" fmla="*/ 0 w 0"/>
              <a:gd name="connsiteY1" fmla="*/ 669073 h 66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69073">
                <a:moveTo>
                  <a:pt x="0" y="0"/>
                </a:moveTo>
                <a:lnTo>
                  <a:pt x="0" y="669073"/>
                </a:ln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4E793CF8-A0EC-6F53-D51D-77AB28714B23}"/>
              </a:ext>
            </a:extLst>
          </p:cNvPr>
          <p:cNvSpPr/>
          <p:nvPr/>
        </p:nvSpPr>
        <p:spPr>
          <a:xfrm flipH="1">
            <a:off x="5975488" y="5217769"/>
            <a:ext cx="45719" cy="1009089"/>
          </a:xfrm>
          <a:custGeom>
            <a:avLst/>
            <a:gdLst>
              <a:gd name="connsiteX0" fmla="*/ 0 w 0"/>
              <a:gd name="connsiteY0" fmla="*/ 0 h 669073"/>
              <a:gd name="connsiteX1" fmla="*/ 0 w 0"/>
              <a:gd name="connsiteY1" fmla="*/ 669073 h 66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69073">
                <a:moveTo>
                  <a:pt x="0" y="0"/>
                </a:moveTo>
                <a:lnTo>
                  <a:pt x="0" y="669073"/>
                </a:ln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lowchart: Alternative Process 4">
            <a:extLst>
              <a:ext uri="{FF2B5EF4-FFF2-40B4-BE49-F238E27FC236}">
                <a16:creationId xmlns:a16="http://schemas.microsoft.com/office/drawing/2014/main" id="{1853627B-AAA0-E847-A7A9-035D512F7C62}"/>
              </a:ext>
            </a:extLst>
          </p:cNvPr>
          <p:cNvSpPr/>
          <p:nvPr/>
        </p:nvSpPr>
        <p:spPr>
          <a:xfrm>
            <a:off x="1221725" y="1919707"/>
            <a:ext cx="2668931" cy="518629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solidFill>
                  <a:srgbClr val="0000FF"/>
                </a:solidFill>
              </a:rPr>
              <a:t>Inkluder WD-bibliotek</a:t>
            </a:r>
          </a:p>
          <a:p>
            <a:pPr algn="ctr"/>
            <a:r>
              <a:rPr lang="nb-NO" sz="1400" dirty="0">
                <a:solidFill>
                  <a:srgbClr val="0000FF"/>
                </a:solidFill>
              </a:rPr>
              <a:t>Deklarer WD-instans</a:t>
            </a: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87F65436-0DF4-C0E0-0B21-F3CDE2514322}"/>
              </a:ext>
            </a:extLst>
          </p:cNvPr>
          <p:cNvSpPr/>
          <p:nvPr/>
        </p:nvSpPr>
        <p:spPr>
          <a:xfrm>
            <a:off x="381000" y="1262743"/>
            <a:ext cx="1153886" cy="5159828"/>
          </a:xfrm>
          <a:custGeom>
            <a:avLst/>
            <a:gdLst>
              <a:gd name="connsiteX0" fmla="*/ 500743 w 1153886"/>
              <a:gd name="connsiteY0" fmla="*/ 5159828 h 5159828"/>
              <a:gd name="connsiteX1" fmla="*/ 0 w 1153886"/>
              <a:gd name="connsiteY1" fmla="*/ 5138057 h 5159828"/>
              <a:gd name="connsiteX2" fmla="*/ 10886 w 1153886"/>
              <a:gd name="connsiteY2" fmla="*/ 0 h 5159828"/>
              <a:gd name="connsiteX3" fmla="*/ 1153886 w 1153886"/>
              <a:gd name="connsiteY3" fmla="*/ 10886 h 5159828"/>
              <a:gd name="connsiteX4" fmla="*/ 1153886 w 1153886"/>
              <a:gd name="connsiteY4" fmla="*/ 402771 h 515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6" h="5159828">
                <a:moveTo>
                  <a:pt x="500743" y="5159828"/>
                </a:moveTo>
                <a:lnTo>
                  <a:pt x="0" y="5138057"/>
                </a:lnTo>
                <a:cubicBezTo>
                  <a:pt x="3629" y="3425371"/>
                  <a:pt x="7257" y="1712686"/>
                  <a:pt x="10886" y="0"/>
                </a:cubicBezTo>
                <a:lnTo>
                  <a:pt x="1153886" y="10886"/>
                </a:lnTo>
                <a:lnTo>
                  <a:pt x="1153886" y="402771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61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4" grpId="0" animBg="1"/>
      <p:bldP spid="16" grpId="0" animBg="1"/>
      <p:bldP spid="3" grpId="0" animBg="1"/>
      <p:bldP spid="11" grpId="0" animBg="1"/>
      <p:bldP spid="15" grpId="0" animBg="1"/>
      <p:bldP spid="18" grpId="0" animBg="1"/>
      <p:bldP spid="19" grpId="0" animBg="1"/>
      <p:bldP spid="5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8A55-2037-A186-A955-09757086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Setter opp og «mater» «vakthunden»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74E9F-EDAE-1227-4784-78D74797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4489821"/>
            <a:ext cx="3797495" cy="1816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CB6EE-C83C-A446-8B4D-6C804820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0" y="1906131"/>
            <a:ext cx="8879125" cy="847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C39ED-7666-E493-69C8-CD72A81D2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5" y="3556006"/>
            <a:ext cx="5385950" cy="3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21B-F9C5-051A-8940-80FDB208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Loop()-funksjonen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58AE0-6E4F-7A81-113D-12164C174F55}"/>
              </a:ext>
            </a:extLst>
          </p:cNvPr>
          <p:cNvGrpSpPr/>
          <p:nvPr/>
        </p:nvGrpSpPr>
        <p:grpSpPr>
          <a:xfrm>
            <a:off x="200721" y="1282390"/>
            <a:ext cx="8659867" cy="4787771"/>
            <a:chOff x="853884" y="1958899"/>
            <a:chExt cx="7436232" cy="4111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368633-39FB-54B6-E48E-CD6AB1B1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884" y="1958899"/>
              <a:ext cx="7436232" cy="29402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1E3E02-3F91-47E7-769D-B32BD6200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884" y="5092210"/>
              <a:ext cx="5867702" cy="977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06933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43</a:t>
            </a:r>
          </a:p>
        </p:txBody>
      </p:sp>
    </p:spTree>
    <p:extLst>
      <p:ext uri="{BB962C8B-B14F-4D97-AF65-F5344CB8AC3E}">
        <p14:creationId xmlns:p14="http://schemas.microsoft.com/office/powerpoint/2010/main" val="712357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36174"/>
            <a:ext cx="8449056" cy="1938992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8: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Monter en SD-kort terminal, installer nødvendig bibliotek, opprett en fil og skriv måledataene til filen.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44 og 109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655900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8F9E-A86E-B1D2-24C1-AF9E0367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 MKR </a:t>
            </a:r>
            <a:r>
              <a:rPr lang="nb-NO" dirty="0" err="1"/>
              <a:t>Proto</a:t>
            </a:r>
            <a:r>
              <a:rPr lang="nb-NO" dirty="0"/>
              <a:t> SD-kort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CF31A-0F17-6820-69CC-AC6B2151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70" y="1270000"/>
            <a:ext cx="592566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2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74CE-C934-6348-5041-7BE306DA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77218"/>
          </a:xfrm>
        </p:spPr>
        <p:txBody>
          <a:bodyPr/>
          <a:lstStyle/>
          <a:p>
            <a:pPr algn="ctr"/>
            <a:r>
              <a:rPr lang="nb-NO" dirty="0" err="1"/>
              <a:t>Initialisering</a:t>
            </a:r>
            <a:r>
              <a:rPr lang="nb-NO" dirty="0"/>
              <a:t> av SD-terminal</a:t>
            </a:r>
            <a:br>
              <a:rPr lang="nb-NO" dirty="0"/>
            </a:br>
            <a:r>
              <a:rPr lang="nb-NO" sz="2800" dirty="0"/>
              <a:t>i </a:t>
            </a:r>
            <a:r>
              <a:rPr lang="nb-NO" sz="2800" dirty="0" err="1"/>
              <a:t>setup</a:t>
            </a:r>
            <a:r>
              <a:rPr lang="nb-NO" sz="2800" dirty="0"/>
              <a:t>()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7C790-7780-54B2-4B06-E3DEA721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7" y="1696201"/>
            <a:ext cx="7616826" cy="3102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C2C92-0104-8521-144F-F235FE7CB631}"/>
              </a:ext>
            </a:extLst>
          </p:cNvPr>
          <p:cNvSpPr txBox="1"/>
          <p:nvPr/>
        </p:nvSpPr>
        <p:spPr>
          <a:xfrm>
            <a:off x="833366" y="5435600"/>
            <a:ext cx="7003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Filnavnet kan ikke ha mer enn 8 karakterer</a:t>
            </a:r>
          </a:p>
        </p:txBody>
      </p:sp>
    </p:spTree>
    <p:extLst>
      <p:ext uri="{BB962C8B-B14F-4D97-AF65-F5344CB8AC3E}">
        <p14:creationId xmlns:p14="http://schemas.microsoft.com/office/powerpoint/2010/main" val="775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AC6E-3898-D66D-2501-B1B5E0F7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077218"/>
          </a:xfrm>
        </p:spPr>
        <p:txBody>
          <a:bodyPr/>
          <a:lstStyle/>
          <a:p>
            <a:pPr algn="ctr"/>
            <a:r>
              <a:rPr lang="nb-NO" dirty="0"/>
              <a:t>Skriv til file – </a:t>
            </a:r>
            <a:r>
              <a:rPr lang="nb-NO" dirty="0" err="1"/>
              <a:t>sdPrint</a:t>
            </a:r>
            <a:r>
              <a:rPr lang="nb-NO" dirty="0"/>
              <a:t>()</a:t>
            </a:r>
            <a:br>
              <a:rPr lang="nb-NO" dirty="0"/>
            </a:br>
            <a:r>
              <a:rPr lang="nb-NO" sz="2800" dirty="0"/>
              <a:t>Funksjon som kalles fra loop()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8BE1F-F8F3-EF13-6675-BFE57F70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84" y="1728440"/>
            <a:ext cx="7385948" cy="4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573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21C4-A2C4-B3CB-FF80-92BEF237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Loop()-funksjonen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56825-00C5-15D3-82EB-B2034167E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1387369"/>
            <a:ext cx="8435412" cy="48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74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D4C1A1-08B6-5D4B-7B0C-99BB97C1C7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A7E21-2AFD-90FD-7EC9-3A187592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649848"/>
            <a:ext cx="8229600" cy="1200329"/>
          </a:xfrm>
        </p:spPr>
        <p:txBody>
          <a:bodyPr/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Start på side 44</a:t>
            </a:r>
          </a:p>
        </p:txBody>
      </p:sp>
    </p:spTree>
    <p:extLst>
      <p:ext uri="{BB962C8B-B14F-4D97-AF65-F5344CB8AC3E}">
        <p14:creationId xmlns:p14="http://schemas.microsoft.com/office/powerpoint/2010/main" val="115582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91440" y="-11176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695504"/>
            <a:ext cx="8198086" cy="830997"/>
          </a:xfrm>
        </p:spPr>
        <p:txBody>
          <a:bodyPr/>
          <a:lstStyle/>
          <a:p>
            <a:r>
              <a:rPr lang="nb-NO" sz="4800" dirty="0"/>
              <a:t>Bøye - programmering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2413000"/>
            <a:ext cx="7772400" cy="1752600"/>
          </a:xfrm>
        </p:spPr>
        <p:txBody>
          <a:bodyPr>
            <a:normAutofit/>
          </a:bodyPr>
          <a:lstStyle/>
          <a:p>
            <a:r>
              <a:rPr lang="nb-NO" dirty="0"/>
              <a:t>Oppbygging av programmet ombord </a:t>
            </a:r>
            <a:r>
              <a:rPr lang="nb-NO"/>
              <a:t>på bøya</a:t>
            </a:r>
            <a:endParaRPr lang="nb-NO" dirty="0"/>
          </a:p>
          <a:p>
            <a:r>
              <a:rPr lang="nb-NO" dirty="0"/>
              <a:t>Nils Kr. Rossing</a:t>
            </a:r>
            <a:br>
              <a:rPr lang="nb-NO" dirty="0"/>
            </a:br>
            <a:r>
              <a:rPr lang="nb-NO" dirty="0"/>
              <a:t>Skolelaboratoriet, </a:t>
            </a:r>
            <a:br>
              <a:rPr lang="nb-NO" dirty="0"/>
            </a:br>
            <a:r>
              <a:rPr lang="nb-NO" dirty="0"/>
              <a:t>Institutt for fysikk, NTNU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6517094" y="359678"/>
            <a:ext cx="2155389" cy="1751325"/>
            <a:chOff x="6429510" y="337780"/>
            <a:chExt cx="2155389" cy="1751325"/>
          </a:xfrm>
        </p:grpSpPr>
        <p:sp>
          <p:nvSpPr>
            <p:cNvPr id="5" name="Ellipse 4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2302874F-91E4-2C4F-95FC-E62146C4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9" y="625995"/>
            <a:ext cx="3214264" cy="8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36174"/>
            <a:ext cx="8449056" cy="2369880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9: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Presenter måleresultatene med passende programvare, f.eks. Excel eller et Python-script evt. Google Earth. Kommenter resultatene.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Side 135, 139 og 148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219143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E3DA-C4F1-BB0D-876A-68B0E009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Presentasjon av måleresultater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2B21-A5D3-2080-A551-C6363BA14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402080"/>
            <a:ext cx="8229600" cy="5019167"/>
          </a:xfrm>
        </p:spPr>
        <p:txBody>
          <a:bodyPr/>
          <a:lstStyle/>
          <a:p>
            <a:r>
              <a:rPr lang="nb-NO" sz="2800" dirty="0"/>
              <a:t>Bruk av Excel side 135</a:t>
            </a:r>
          </a:p>
          <a:p>
            <a:r>
              <a:rPr lang="nb-NO" sz="2800" dirty="0"/>
              <a:t>Bruk av Python side 139 </a:t>
            </a:r>
          </a:p>
          <a:p>
            <a:r>
              <a:rPr lang="nb-NO" sz="2800" dirty="0"/>
              <a:t>Bruk av Google Earth side 148</a:t>
            </a:r>
          </a:p>
          <a:p>
            <a:endParaRPr lang="nb-NO" sz="2800" dirty="0"/>
          </a:p>
          <a:p>
            <a:pPr marL="0" indent="0" algn="ctr">
              <a:buNone/>
            </a:pPr>
            <a:r>
              <a:rPr lang="nb-NO" sz="2800" dirty="0"/>
              <a:t>Tar opp i egen presentasjon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36630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915A-533D-6917-EE4E-FCB5AA5D3E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DDACF-1E4F-D7A7-AAB2-189FFF0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348974"/>
            <a:ext cx="8449056" cy="1938992"/>
          </a:xfrm>
        </p:spPr>
        <p:txBody>
          <a:bodyPr/>
          <a:lstStyle/>
          <a:p>
            <a:pPr algn="ctr"/>
            <a:r>
              <a:rPr lang="nb-NO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Deloppdrag 10:</a:t>
            </a:r>
            <a:br>
              <a:rPr lang="nb-NO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Lodd opp PLSC MKR-kortet 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og sjekk at det fungerer som tiltenkt.</a:t>
            </a:r>
            <a:br>
              <a:rPr lang="nb-NO" sz="2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sz="2800" b="0" i="1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Side 69</a:t>
            </a:r>
            <a:endParaRPr lang="nb-NO" b="0" i="1" dirty="0"/>
          </a:p>
        </p:txBody>
      </p:sp>
    </p:spTree>
    <p:extLst>
      <p:ext uri="{BB962C8B-B14F-4D97-AF65-F5344CB8AC3E}">
        <p14:creationId xmlns:p14="http://schemas.microsoft.com/office/powerpoint/2010/main" val="13349587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E3DA-C4F1-BB0D-876A-68B0E009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954107"/>
          </a:xfrm>
        </p:spPr>
        <p:txBody>
          <a:bodyPr/>
          <a:lstStyle/>
          <a:p>
            <a:pPr algn="ctr"/>
            <a:r>
              <a:rPr lang="nb-NO" dirty="0"/>
              <a:t>Oppkobling av PLSC MKR-kort</a:t>
            </a:r>
            <a:br>
              <a:rPr lang="nb-NO" sz="2000" dirty="0"/>
            </a:br>
            <a:r>
              <a:rPr lang="nb-NO" sz="2000" dirty="0"/>
              <a:t>framstilt av Thor Inge Hansen, Skien VGS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2B21-A5D3-2080-A551-C6363BA14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737360"/>
            <a:ext cx="8666479" cy="46838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800" b="1" dirty="0"/>
              <a:t>PLSC-kortet inneholder:</a:t>
            </a:r>
            <a:br>
              <a:rPr lang="nb-NO" sz="2800" b="1" dirty="0"/>
            </a:br>
            <a:r>
              <a:rPr lang="nb-NO" sz="1600" dirty="0"/>
              <a:t>PLSC – Power Loop </a:t>
            </a:r>
            <a:r>
              <a:rPr lang="nb-NO" sz="1600" dirty="0" err="1"/>
              <a:t>Sleep</a:t>
            </a:r>
            <a:r>
              <a:rPr lang="nb-NO" sz="1600" dirty="0"/>
              <a:t> Control MKR</a:t>
            </a:r>
            <a:endParaRPr lang="nb-NO" sz="2800" dirty="0"/>
          </a:p>
          <a:p>
            <a:r>
              <a:rPr lang="nb-NO" sz="2800" dirty="0"/>
              <a:t>2 stk. Li-Po batterier</a:t>
            </a:r>
          </a:p>
          <a:p>
            <a:r>
              <a:rPr lang="nb-NO" sz="2800" dirty="0"/>
              <a:t>1 stk. lader for Li-Po batteriene</a:t>
            </a:r>
          </a:p>
          <a:p>
            <a:r>
              <a:rPr lang="nb-NO" sz="2800" dirty="0"/>
              <a:t>1 stk. ekstern vakthund som styrer dvalefunksjonen</a:t>
            </a:r>
          </a:p>
          <a:p>
            <a:r>
              <a:rPr lang="nb-NO" sz="2800" dirty="0"/>
              <a:t>1 stk. booster for oppkonvertering fa 3,7 V til 5,2V</a:t>
            </a:r>
          </a:p>
          <a:p>
            <a:r>
              <a:rPr lang="nb-NO" sz="2800" dirty="0"/>
              <a:t>1 stk. spenningsdeler for måling av batterispenning</a:t>
            </a:r>
          </a:p>
          <a:p>
            <a:r>
              <a:rPr lang="nb-NO" sz="2800" dirty="0"/>
              <a:t>1 stk. oppkobling av temperatursensoren DS18B20</a:t>
            </a:r>
          </a:p>
          <a:p>
            <a:endParaRPr lang="nb-NO" sz="2800" dirty="0"/>
          </a:p>
          <a:p>
            <a:pPr marL="0" indent="0" algn="ctr">
              <a:buNone/>
            </a:pPr>
            <a:r>
              <a:rPr lang="nb-NO" sz="2800" dirty="0"/>
              <a:t>Tar opp i egen presentasjon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822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1A1D17A5-A6E2-8593-0437-DD6775C20A40}"/>
              </a:ext>
            </a:extLst>
          </p:cNvPr>
          <p:cNvGrpSpPr/>
          <p:nvPr/>
        </p:nvGrpSpPr>
        <p:grpSpPr>
          <a:xfrm>
            <a:off x="5759164" y="139102"/>
            <a:ext cx="1527608" cy="3841138"/>
            <a:chOff x="5759164" y="139102"/>
            <a:chExt cx="1527608" cy="38411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86801C0-19B3-CF53-ACD2-2C4BD76373F4}"/>
                </a:ext>
              </a:extLst>
            </p:cNvPr>
            <p:cNvGrpSpPr/>
            <p:nvPr/>
          </p:nvGrpSpPr>
          <p:grpSpPr>
            <a:xfrm>
              <a:off x="5887359" y="263645"/>
              <a:ext cx="1345060" cy="3588001"/>
              <a:chOff x="6213526" y="63316"/>
              <a:chExt cx="1303182" cy="375492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7CF4826-CC59-AA2D-AD85-339C3C9CD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13526" y="63316"/>
                <a:ext cx="1303182" cy="375492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80FF842-5320-1D8D-3786-AAAA58B75801}"/>
                  </a:ext>
                </a:extLst>
              </p:cNvPr>
              <p:cNvSpPr txBox="1"/>
              <p:nvPr/>
            </p:nvSpPr>
            <p:spPr>
              <a:xfrm rot="16200000">
                <a:off x="6247035" y="945713"/>
                <a:ext cx="2018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chemeClr val="bg1"/>
                    </a:solidFill>
                  </a:rPr>
                  <a:t>GSM-basestasjon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F7BC15B-E13B-653A-63DF-1F5A729E9038}"/>
                </a:ext>
              </a:extLst>
            </p:cNvPr>
            <p:cNvSpPr/>
            <p:nvPr/>
          </p:nvSpPr>
          <p:spPr>
            <a:xfrm>
              <a:off x="5759164" y="139102"/>
              <a:ext cx="1527608" cy="38411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8A7054-92A7-7C02-7AA0-BFFB849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289965" y="4501000"/>
            <a:ext cx="3762860" cy="646331"/>
          </a:xfrm>
        </p:spPr>
        <p:txBody>
          <a:bodyPr/>
          <a:lstStyle/>
          <a:p>
            <a:pPr algn="ctr"/>
            <a:r>
              <a:rPr lang="nb-NO" dirty="0"/>
              <a:t>Systemoversikt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2F737-6014-EA48-D732-6AEF76EE4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159" t="2974" r="27962" b="2200"/>
          <a:stretch/>
        </p:blipFill>
        <p:spPr>
          <a:xfrm rot="16200000">
            <a:off x="1852380" y="2807905"/>
            <a:ext cx="1856529" cy="2281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1261-D413-2B7F-E437-BA4CBD3AD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379" y="1458346"/>
            <a:ext cx="1153968" cy="13334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1907971-CCD5-220D-0DE7-D5ACF4958C02}"/>
              </a:ext>
            </a:extLst>
          </p:cNvPr>
          <p:cNvGrpSpPr/>
          <p:nvPr/>
        </p:nvGrpSpPr>
        <p:grpSpPr>
          <a:xfrm>
            <a:off x="1178320" y="5120192"/>
            <a:ext cx="2837641" cy="1615505"/>
            <a:chOff x="1352496" y="5120192"/>
            <a:chExt cx="2837641" cy="1615505"/>
          </a:xfrm>
        </p:grpSpPr>
        <p:pic>
          <p:nvPicPr>
            <p:cNvPr id="11" name="Picture 1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40B3EF43-3899-D850-5CF7-3464E8364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0714" y="5325481"/>
              <a:ext cx="776825" cy="1184682"/>
            </a:xfrm>
            <a:prstGeom prst="rect">
              <a:avLst/>
            </a:prstGeom>
          </p:spPr>
        </p:pic>
        <p:pic>
          <p:nvPicPr>
            <p:cNvPr id="15" name="Picture 1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B6EBFE5-09D0-3F68-5458-01661CABA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9430"/>
            <a:stretch/>
          </p:blipFill>
          <p:spPr>
            <a:xfrm>
              <a:off x="2954821" y="5209485"/>
              <a:ext cx="255613" cy="1436412"/>
            </a:xfrm>
            <a:prstGeom prst="rect">
              <a:avLst/>
            </a:prstGeom>
          </p:spPr>
        </p:pic>
        <p:pic>
          <p:nvPicPr>
            <p:cNvPr id="17" name="Picture 16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740512DC-E4B5-C983-2CFF-54E9FF457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5996"/>
            <a:stretch/>
          </p:blipFill>
          <p:spPr>
            <a:xfrm>
              <a:off x="3296173" y="5174965"/>
              <a:ext cx="613028" cy="143641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02C3CF-C02F-74A0-240A-8A09353B0CBF}"/>
                </a:ext>
              </a:extLst>
            </p:cNvPr>
            <p:cNvSpPr/>
            <p:nvPr/>
          </p:nvSpPr>
          <p:spPr>
            <a:xfrm>
              <a:off x="1352496" y="5120192"/>
              <a:ext cx="2837641" cy="16155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19421F-D0DC-F410-BCE0-143B6E14F5E4}"/>
                </a:ext>
              </a:extLst>
            </p:cNvPr>
            <p:cNvSpPr txBox="1"/>
            <p:nvPr/>
          </p:nvSpPr>
          <p:spPr>
            <a:xfrm rot="16200000">
              <a:off x="1034722" y="5708505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Sensorer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E42F754-3898-69D1-065B-FD026C7A5361}"/>
              </a:ext>
            </a:extLst>
          </p:cNvPr>
          <p:cNvSpPr txBox="1"/>
          <p:nvPr/>
        </p:nvSpPr>
        <p:spPr>
          <a:xfrm rot="16200000">
            <a:off x="3803493" y="1710636"/>
            <a:ext cx="151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Vann-</a:t>
            </a:r>
          </a:p>
          <a:p>
            <a:pPr algn="ctr"/>
            <a:r>
              <a:rPr lang="nb-NO" dirty="0"/>
              <a:t>bestandighet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50B3A9A-289B-A056-DCFB-0D2EB18F0735}"/>
              </a:ext>
            </a:extLst>
          </p:cNvPr>
          <p:cNvGrpSpPr/>
          <p:nvPr/>
        </p:nvGrpSpPr>
        <p:grpSpPr>
          <a:xfrm>
            <a:off x="255229" y="152405"/>
            <a:ext cx="2314789" cy="2639361"/>
            <a:chOff x="255229" y="152405"/>
            <a:chExt cx="2314789" cy="2639361"/>
          </a:xfrm>
        </p:grpSpPr>
        <p:pic>
          <p:nvPicPr>
            <p:cNvPr id="19" name="Picture 18" descr="A picture containing text, battery&#10;&#10;Description automatically generated">
              <a:extLst>
                <a:ext uri="{FF2B5EF4-FFF2-40B4-BE49-F238E27FC236}">
                  <a16:creationId xmlns:a16="http://schemas.microsoft.com/office/drawing/2014/main" id="{1F6092B2-9295-8AD4-4606-E882E8AF0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2898" y="1902173"/>
              <a:ext cx="1250052" cy="829201"/>
            </a:xfrm>
            <a:prstGeom prst="rect">
              <a:avLst/>
            </a:prstGeom>
          </p:spPr>
        </p:pic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737D30C-0502-6941-84EC-4650E802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0704" y="274709"/>
              <a:ext cx="1482246" cy="15340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698357-D8C4-DEE9-E49B-1808DFDD2A1C}"/>
                </a:ext>
              </a:extLst>
            </p:cNvPr>
            <p:cNvSpPr txBox="1"/>
            <p:nvPr/>
          </p:nvSpPr>
          <p:spPr>
            <a:xfrm rot="16200000">
              <a:off x="-212847" y="1333109"/>
              <a:ext cx="15824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dirty="0"/>
                <a:t>Energi og</a:t>
              </a:r>
              <a:br>
                <a:rPr lang="nb-NO" dirty="0"/>
              </a:br>
              <a:r>
                <a:rPr lang="nb-NO" dirty="0"/>
                <a:t>energihøsting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B5938D-9071-C7AB-A2A8-5E6124AFE51D}"/>
                </a:ext>
              </a:extLst>
            </p:cNvPr>
            <p:cNvSpPr/>
            <p:nvPr/>
          </p:nvSpPr>
          <p:spPr>
            <a:xfrm>
              <a:off x="255229" y="152405"/>
              <a:ext cx="2314789" cy="26393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6844681-9631-A0B3-B460-671A2281980E}"/>
              </a:ext>
            </a:extLst>
          </p:cNvPr>
          <p:cNvSpPr/>
          <p:nvPr/>
        </p:nvSpPr>
        <p:spPr>
          <a:xfrm>
            <a:off x="2653910" y="1343483"/>
            <a:ext cx="2398052" cy="144828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2ACFB4-9959-F27A-9A57-DB3BFC64F3CB}"/>
              </a:ext>
            </a:extLst>
          </p:cNvPr>
          <p:cNvGrpSpPr/>
          <p:nvPr/>
        </p:nvGrpSpPr>
        <p:grpSpPr>
          <a:xfrm>
            <a:off x="1178320" y="2913707"/>
            <a:ext cx="2835788" cy="2070244"/>
            <a:chOff x="1352496" y="2913707"/>
            <a:chExt cx="2835788" cy="20702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6DD2D4-5B9C-019C-7F51-8AD3BB5A3070}"/>
                </a:ext>
              </a:extLst>
            </p:cNvPr>
            <p:cNvSpPr txBox="1"/>
            <p:nvPr/>
          </p:nvSpPr>
          <p:spPr>
            <a:xfrm rot="16200000">
              <a:off x="1175524" y="383380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Bøye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04BA80-3BEE-8E21-659A-63A2974D34BC}"/>
                </a:ext>
              </a:extLst>
            </p:cNvPr>
            <p:cNvSpPr/>
            <p:nvPr/>
          </p:nvSpPr>
          <p:spPr>
            <a:xfrm>
              <a:off x="1352496" y="2913707"/>
              <a:ext cx="2835788" cy="20702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3FAA88-9B8E-3E57-FF91-F25B03116B20}"/>
              </a:ext>
            </a:extLst>
          </p:cNvPr>
          <p:cNvGrpSpPr/>
          <p:nvPr/>
        </p:nvGrpSpPr>
        <p:grpSpPr>
          <a:xfrm>
            <a:off x="2653910" y="152406"/>
            <a:ext cx="2398052" cy="1070028"/>
            <a:chOff x="2653910" y="152406"/>
            <a:chExt cx="2398052" cy="1070028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3B51B61-04ED-193D-EA77-F5E46AFD5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58" t="22857" r="6785" b="34127"/>
            <a:stretch/>
          </p:blipFill>
          <p:spPr>
            <a:xfrm flipH="1">
              <a:off x="2757538" y="273456"/>
              <a:ext cx="2177638" cy="82920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C56285-4A27-7D4F-A887-085A7EEEE576}"/>
                </a:ext>
              </a:extLst>
            </p:cNvPr>
            <p:cNvSpPr/>
            <p:nvPr/>
          </p:nvSpPr>
          <p:spPr>
            <a:xfrm>
              <a:off x="2653910" y="152406"/>
              <a:ext cx="2398052" cy="10700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B04EEF-522A-6CE1-4D82-C8C009D7B516}"/>
                </a:ext>
              </a:extLst>
            </p:cNvPr>
            <p:cNvSpPr txBox="1"/>
            <p:nvPr/>
          </p:nvSpPr>
          <p:spPr>
            <a:xfrm>
              <a:off x="3298932" y="219376"/>
              <a:ext cx="1648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/>
                <a:t>Radiokommunikasjon</a:t>
              </a:r>
            </a:p>
            <a:p>
              <a:pPr algn="ctr"/>
              <a:r>
                <a:rPr lang="nb-NO" sz="1200" dirty="0"/>
                <a:t>antenner</a:t>
              </a:r>
            </a:p>
          </p:txBody>
        </p:sp>
      </p:grp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D957D29E-DCF7-2F13-176A-986062586B99}"/>
              </a:ext>
            </a:extLst>
          </p:cNvPr>
          <p:cNvSpPr/>
          <p:nvPr/>
        </p:nvSpPr>
        <p:spPr>
          <a:xfrm rot="541153" flipV="1">
            <a:off x="4514773" y="253213"/>
            <a:ext cx="1666843" cy="701313"/>
          </a:xfrm>
          <a:custGeom>
            <a:avLst/>
            <a:gdLst>
              <a:gd name="connsiteX0" fmla="*/ 0 w 1005417"/>
              <a:gd name="connsiteY0" fmla="*/ 0 h 495300"/>
              <a:gd name="connsiteX1" fmla="*/ 436034 w 1005417"/>
              <a:gd name="connsiteY1" fmla="*/ 213783 h 495300"/>
              <a:gd name="connsiteX2" fmla="*/ 436034 w 1005417"/>
              <a:gd name="connsiteY2" fmla="*/ 19050 h 495300"/>
              <a:gd name="connsiteX3" fmla="*/ 1005417 w 1005417"/>
              <a:gd name="connsiteY3" fmla="*/ 495300 h 495300"/>
              <a:gd name="connsiteX4" fmla="*/ 550334 w 1005417"/>
              <a:gd name="connsiteY4" fmla="*/ 275167 h 495300"/>
              <a:gd name="connsiteX5" fmla="*/ 548217 w 1005417"/>
              <a:gd name="connsiteY5" fmla="*/ 459317 h 495300"/>
              <a:gd name="connsiteX6" fmla="*/ 0 w 1005417"/>
              <a:gd name="connsiteY6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17" h="495300">
                <a:moveTo>
                  <a:pt x="0" y="0"/>
                </a:moveTo>
                <a:lnTo>
                  <a:pt x="436034" y="213783"/>
                </a:lnTo>
                <a:lnTo>
                  <a:pt x="436034" y="19050"/>
                </a:lnTo>
                <a:lnTo>
                  <a:pt x="1005417" y="495300"/>
                </a:lnTo>
                <a:lnTo>
                  <a:pt x="550334" y="275167"/>
                </a:lnTo>
                <a:cubicBezTo>
                  <a:pt x="549628" y="336550"/>
                  <a:pt x="548923" y="397934"/>
                  <a:pt x="548217" y="45931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>
              <a:highlight>
                <a:srgbClr val="FFFF00"/>
              </a:highlight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A907CF-7E08-B42F-C4E9-025362FD9285}"/>
              </a:ext>
            </a:extLst>
          </p:cNvPr>
          <p:cNvGrpSpPr/>
          <p:nvPr/>
        </p:nvGrpSpPr>
        <p:grpSpPr>
          <a:xfrm>
            <a:off x="7459401" y="2127312"/>
            <a:ext cx="1587206" cy="1852927"/>
            <a:chOff x="7459401" y="2127312"/>
            <a:chExt cx="1587206" cy="185292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4287655-8EF3-8E50-FD73-B50B115D1199}"/>
                </a:ext>
              </a:extLst>
            </p:cNvPr>
            <p:cNvGrpSpPr/>
            <p:nvPr/>
          </p:nvGrpSpPr>
          <p:grpSpPr>
            <a:xfrm>
              <a:off x="7477498" y="2127312"/>
              <a:ext cx="1569109" cy="1397073"/>
              <a:chOff x="7574891" y="2410304"/>
              <a:chExt cx="1569109" cy="139707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6CCDDEF-E0A2-A80E-BE65-722FEFC7C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74891" y="2410305"/>
                <a:ext cx="1473276" cy="1397072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6B76004-9310-406F-1FDB-9386B4BB131C}"/>
                  </a:ext>
                </a:extLst>
              </p:cNvPr>
              <p:cNvSpPr/>
              <p:nvPr/>
            </p:nvSpPr>
            <p:spPr>
              <a:xfrm>
                <a:off x="8299357" y="2410304"/>
                <a:ext cx="844643" cy="3210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3BB278-ED90-16BB-01B3-244F5AF41B6F}"/>
                </a:ext>
              </a:extLst>
            </p:cNvPr>
            <p:cNvSpPr txBox="1"/>
            <p:nvPr/>
          </p:nvSpPr>
          <p:spPr>
            <a:xfrm>
              <a:off x="7575179" y="3320525"/>
              <a:ext cx="127791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 err="1"/>
                <a:t>Inst</a:t>
              </a:r>
              <a:r>
                <a:rPr lang="nb-NO" sz="1400" dirty="0"/>
                <a:t>. for marin</a:t>
              </a:r>
            </a:p>
            <a:p>
              <a:pPr algn="ctr"/>
              <a:r>
                <a:rPr lang="nb-NO" sz="1400" dirty="0"/>
                <a:t>teknikk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A73532-1F06-ED0D-1040-D6155E26A4D5}"/>
                </a:ext>
              </a:extLst>
            </p:cNvPr>
            <p:cNvSpPr/>
            <p:nvPr/>
          </p:nvSpPr>
          <p:spPr>
            <a:xfrm>
              <a:off x="7459401" y="2127312"/>
              <a:ext cx="1527608" cy="18529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381096F-063A-971D-B6F9-C34D9A62D360}"/>
              </a:ext>
            </a:extLst>
          </p:cNvPr>
          <p:cNvGrpSpPr/>
          <p:nvPr/>
        </p:nvGrpSpPr>
        <p:grpSpPr>
          <a:xfrm>
            <a:off x="5239091" y="5129181"/>
            <a:ext cx="3809076" cy="1615505"/>
            <a:chOff x="5239091" y="5129181"/>
            <a:chExt cx="3809076" cy="1615505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C4B8737E-9986-881F-0A56-53DB2205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71187" y="5291056"/>
              <a:ext cx="923374" cy="78813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992693-5C6D-4F64-B134-6E85AAEE0179}"/>
                </a:ext>
              </a:extLst>
            </p:cNvPr>
            <p:cNvSpPr/>
            <p:nvPr/>
          </p:nvSpPr>
          <p:spPr>
            <a:xfrm>
              <a:off x="5239091" y="5129181"/>
              <a:ext cx="3809076" cy="16155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279E5BD-4F65-2D7D-CDA7-7DF7D205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8759" y="5242314"/>
              <a:ext cx="1408250" cy="1454296"/>
            </a:xfrm>
            <a:prstGeom prst="rect">
              <a:avLst/>
            </a:prstGeom>
          </p:spPr>
        </p:pic>
        <p:pic>
          <p:nvPicPr>
            <p:cNvPr id="54" name="Picture 53" descr="Map&#10;&#10;Description automatically generated">
              <a:extLst>
                <a:ext uri="{FF2B5EF4-FFF2-40B4-BE49-F238E27FC236}">
                  <a16:creationId xmlns:a16="http://schemas.microsoft.com/office/drawing/2014/main" id="{F651BF9A-EA95-E68E-A977-F4FC2AAF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81100" y="5291056"/>
              <a:ext cx="906169" cy="77471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FB500C-E41F-9C40-7211-0258B31B8B89}"/>
                </a:ext>
              </a:extLst>
            </p:cNvPr>
            <p:cNvSpPr txBox="1"/>
            <p:nvPr/>
          </p:nvSpPr>
          <p:spPr>
            <a:xfrm>
              <a:off x="5877124" y="619843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Analyse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7FCCFE8-8F08-F66A-0842-8872E4F1FB0E}"/>
                </a:ext>
              </a:extLst>
            </p:cNvPr>
            <p:cNvSpPr txBox="1"/>
            <p:nvPr/>
          </p:nvSpPr>
          <p:spPr>
            <a:xfrm>
              <a:off x="7388822" y="5287968"/>
              <a:ext cx="7328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/>
                <a:t>Skolen</a:t>
              </a:r>
            </a:p>
          </p:txBody>
        </p:sp>
      </p:grpSp>
      <p:sp>
        <p:nvSpPr>
          <p:cNvPr id="57" name="Free-form: Shape 56">
            <a:extLst>
              <a:ext uri="{FF2B5EF4-FFF2-40B4-BE49-F238E27FC236}">
                <a16:creationId xmlns:a16="http://schemas.microsoft.com/office/drawing/2014/main" id="{73E4FC40-68DD-7047-9869-83C02600168E}"/>
              </a:ext>
            </a:extLst>
          </p:cNvPr>
          <p:cNvSpPr/>
          <p:nvPr/>
        </p:nvSpPr>
        <p:spPr>
          <a:xfrm>
            <a:off x="8164286" y="3777343"/>
            <a:ext cx="10885" cy="1687286"/>
          </a:xfrm>
          <a:custGeom>
            <a:avLst/>
            <a:gdLst>
              <a:gd name="connsiteX0" fmla="*/ 0 w 10885"/>
              <a:gd name="connsiteY0" fmla="*/ 0 h 1687286"/>
              <a:gd name="connsiteX1" fmla="*/ 10885 w 10885"/>
              <a:gd name="connsiteY1" fmla="*/ 1687286 h 168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85" h="1687286">
                <a:moveTo>
                  <a:pt x="0" y="0"/>
                </a:moveTo>
                <a:cubicBezTo>
                  <a:pt x="3628" y="562429"/>
                  <a:pt x="7257" y="1124857"/>
                  <a:pt x="10885" y="168728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E1011287-8053-1327-6852-D0BDCE6EB823}"/>
              </a:ext>
            </a:extLst>
          </p:cNvPr>
          <p:cNvSpPr/>
          <p:nvPr/>
        </p:nvSpPr>
        <p:spPr>
          <a:xfrm>
            <a:off x="7073428" y="2764830"/>
            <a:ext cx="620683" cy="744536"/>
          </a:xfrm>
          <a:custGeom>
            <a:avLst/>
            <a:gdLst>
              <a:gd name="connsiteX0" fmla="*/ 0 w 567891"/>
              <a:gd name="connsiteY0" fmla="*/ 750771 h 750771"/>
              <a:gd name="connsiteX1" fmla="*/ 269507 w 567891"/>
              <a:gd name="connsiteY1" fmla="*/ 750771 h 750771"/>
              <a:gd name="connsiteX2" fmla="*/ 269507 w 567891"/>
              <a:gd name="connsiteY2" fmla="*/ 9625 h 750771"/>
              <a:gd name="connsiteX3" fmla="*/ 567891 w 567891"/>
              <a:gd name="connsiteY3" fmla="*/ 0 h 750771"/>
              <a:gd name="connsiteX0" fmla="*/ 0 w 567891"/>
              <a:gd name="connsiteY0" fmla="*/ 744536 h 744536"/>
              <a:gd name="connsiteX1" fmla="*/ 269507 w 567891"/>
              <a:gd name="connsiteY1" fmla="*/ 744536 h 744536"/>
              <a:gd name="connsiteX2" fmla="*/ 269507 w 567891"/>
              <a:gd name="connsiteY2" fmla="*/ 3390 h 744536"/>
              <a:gd name="connsiteX3" fmla="*/ 567891 w 567891"/>
              <a:gd name="connsiteY3" fmla="*/ 0 h 744536"/>
              <a:gd name="connsiteX0" fmla="*/ 0 w 567891"/>
              <a:gd name="connsiteY0" fmla="*/ 742458 h 744536"/>
              <a:gd name="connsiteX1" fmla="*/ 269507 w 567891"/>
              <a:gd name="connsiteY1" fmla="*/ 744536 h 744536"/>
              <a:gd name="connsiteX2" fmla="*/ 269507 w 567891"/>
              <a:gd name="connsiteY2" fmla="*/ 3390 h 744536"/>
              <a:gd name="connsiteX3" fmla="*/ 567891 w 567891"/>
              <a:gd name="connsiteY3" fmla="*/ 0 h 74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891" h="744536">
                <a:moveTo>
                  <a:pt x="0" y="742458"/>
                </a:moveTo>
                <a:lnTo>
                  <a:pt x="269507" y="744536"/>
                </a:lnTo>
                <a:lnTo>
                  <a:pt x="269507" y="3390"/>
                </a:lnTo>
                <a:cubicBezTo>
                  <a:pt x="368968" y="182"/>
                  <a:pt x="468430" y="3208"/>
                  <a:pt x="567891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F374A37-F62F-870C-41F6-16811C64D7D9}"/>
              </a:ext>
            </a:extLst>
          </p:cNvPr>
          <p:cNvGrpSpPr/>
          <p:nvPr/>
        </p:nvGrpSpPr>
        <p:grpSpPr>
          <a:xfrm>
            <a:off x="4069556" y="3429000"/>
            <a:ext cx="1634159" cy="1667573"/>
            <a:chOff x="4177075" y="3603198"/>
            <a:chExt cx="1634159" cy="1667573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DE348CF-798A-404F-F63B-D68989681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97847" y="3980239"/>
              <a:ext cx="1237764" cy="888321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94DD1D-6D7A-D0CD-EDB7-9903DCF51C56}"/>
                </a:ext>
              </a:extLst>
            </p:cNvPr>
            <p:cNvSpPr/>
            <p:nvPr/>
          </p:nvSpPr>
          <p:spPr>
            <a:xfrm>
              <a:off x="4177075" y="3603198"/>
              <a:ext cx="1634159" cy="166757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347099E-3167-B589-2C5B-BA766070B576}"/>
                </a:ext>
              </a:extLst>
            </p:cNvPr>
            <p:cNvSpPr txBox="1"/>
            <p:nvPr/>
          </p:nvSpPr>
          <p:spPr>
            <a:xfrm>
              <a:off x="4657357" y="364636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OSR</a:t>
              </a:r>
            </a:p>
          </p:txBody>
        </p:sp>
      </p:grpSp>
      <p:sp>
        <p:nvSpPr>
          <p:cNvPr id="70" name="Arrow: Bent-Up 69">
            <a:extLst>
              <a:ext uri="{FF2B5EF4-FFF2-40B4-BE49-F238E27FC236}">
                <a16:creationId xmlns:a16="http://schemas.microsoft.com/office/drawing/2014/main" id="{1692D81E-8268-C448-8F46-B1C2A90E1856}"/>
              </a:ext>
            </a:extLst>
          </p:cNvPr>
          <p:cNvSpPr/>
          <p:nvPr/>
        </p:nvSpPr>
        <p:spPr>
          <a:xfrm rot="16200000">
            <a:off x="5765578" y="4439987"/>
            <a:ext cx="630912" cy="632884"/>
          </a:xfrm>
          <a:prstGeom prst="bentUp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5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30" grpId="0" animBg="1"/>
      <p:bldP spid="40" grpId="0" animBg="1"/>
      <p:bldP spid="57" grpId="0" animBg="1"/>
      <p:bldP spid="47" grpId="0" animBg="1"/>
      <p:bldP spid="70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49221</TotalTime>
  <Words>1708</Words>
  <Application>Microsoft Office PowerPoint</Application>
  <PresentationFormat>On-screen Show (4:3)</PresentationFormat>
  <Paragraphs>295</Paragraphs>
  <Slides>83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Calibri</vt:lpstr>
      <vt:lpstr>Courier New</vt:lpstr>
      <vt:lpstr>Open Sans</vt:lpstr>
      <vt:lpstr>Times New Roman</vt:lpstr>
      <vt:lpstr>TimesNewRomanPSMT</vt:lpstr>
      <vt:lpstr>Office-tema</vt:lpstr>
      <vt:lpstr>Intensivkurs om: Miljøovervåking med bøye</vt:lpstr>
      <vt:lpstr>Kursprogram - 7. september 2023</vt:lpstr>
      <vt:lpstr>Bruk i ulike fag</vt:lpstr>
      <vt:lpstr>Viktighet av ulike fagområder</vt:lpstr>
      <vt:lpstr>Erfaringsbakgrunn</vt:lpstr>
      <vt:lpstr>PowerPoint Presentation</vt:lpstr>
      <vt:lpstr>PowerPoint Presentation</vt:lpstr>
      <vt:lpstr>Bøye - programmering</vt:lpstr>
      <vt:lpstr>Systemoversikt</vt:lpstr>
      <vt:lpstr>Utstyret</vt:lpstr>
      <vt:lpstr>Hjemmeside www.ntnu.no/skolelab/bla-hefteserie </vt:lpstr>
      <vt:lpstr>Organisering av arbeidsboka</vt:lpstr>
      <vt:lpstr>Oversikt og oppdragene (side 36)</vt:lpstr>
      <vt:lpstr>Oppdragene</vt:lpstr>
      <vt:lpstr>Arbeidsform</vt:lpstr>
      <vt:lpstr>Deloppdrag 1:  Installasjon nødvendig programvare</vt:lpstr>
      <vt:lpstr>Deloppdrag 1:  Installasjon nødvendig programvare</vt:lpstr>
      <vt:lpstr>Installasjon av tilleggsmodul for programmering av MKR NB 1500 </vt:lpstr>
      <vt:lpstr>Installasjon av tilleggsmodul for programmering av MKR NB 1500</vt:lpstr>
      <vt:lpstr>Velg kortet MKR NB 1500</vt:lpstr>
      <vt:lpstr>Installasjon av bibliotek for programmering av MKR NB 1500</vt:lpstr>
      <vt:lpstr>Installasjon av bibliotek for programmering av MKR NB 1500</vt:lpstr>
      <vt:lpstr>Deloppdrag 2: Oppkobling av hårdvare og montering av antennen og installasjon av SIM-kort side 34 og </vt:lpstr>
      <vt:lpstr>Deloppdrag 2: Oppkobling av hårdvare og montering av SIM-kort</vt:lpstr>
      <vt:lpstr>Valg og installasjon av SIM-kort</vt:lpstr>
      <vt:lpstr>Montering av antenne</vt:lpstr>
      <vt:lpstr>Arbeid på egen hånd Start på side 37</vt:lpstr>
      <vt:lpstr>Deloppdrag 3: Installer nødvendige biblioteker og hent opp og kompiler programmet Side 38 og 54 </vt:lpstr>
      <vt:lpstr>Installasjon av biblioteker side 54</vt:lpstr>
      <vt:lpstr>Bruk av Manage Librarys</vt:lpstr>
      <vt:lpstr>Hent eksempel-programmet (side 292)</vt:lpstr>
      <vt:lpstr>Eksempelprogrammet:</vt:lpstr>
      <vt:lpstr>Gjennomgang av programmet</vt:lpstr>
      <vt:lpstr>Oversikt over programmet</vt:lpstr>
      <vt:lpstr>Loop()-funksjonen</vt:lpstr>
      <vt:lpstr>Rask gjennomgang av programmet</vt:lpstr>
      <vt:lpstr>Datastrengen (buffer) for detaljer se side 68</vt:lpstr>
      <vt:lpstr>Arbeid på egen hånd Start på side 38</vt:lpstr>
      <vt:lpstr>Deloppdrag 4: Les av sensoren for måling av vanntemperaturmåleren og skriv resultatet ut til monitoren. Stikk sensoren ned i et glass med vann og undersøk om temperaturen er som forventet. Avlesningen av temperaturen legges inn i datastrengen i hovedprogrammet og sendes over til serveren. Side 39</vt:lpstr>
      <vt:lpstr>Temperatursensor DS18B20 Montering</vt:lpstr>
      <vt:lpstr>Temperatursensor DS18B20 Loop()-funksjonen</vt:lpstr>
      <vt:lpstr>Funksjon for lesing av temperatur</vt:lpstr>
      <vt:lpstr>Leser batterispenningen</vt:lpstr>
      <vt:lpstr>Datastrengen (buffer) for detaljer se side 68</vt:lpstr>
      <vt:lpstr>Arbeid på egen hånd Start på side 39</vt:lpstr>
      <vt:lpstr>Deloppdrag 5: Monter MKR GPS-kortet og installer det tilhørende biblioteket. Bruk eksempelprogrammet og inkluder funksjonen for lesing av GPS-mottakeren. Kontroller at avleste data er som forventet side 40 og 101 </vt:lpstr>
      <vt:lpstr>GPS – Global Positioning System</vt:lpstr>
      <vt:lpstr>GPS – Global Positioning System</vt:lpstr>
      <vt:lpstr>MKR GPS Shield</vt:lpstr>
      <vt:lpstr>MKR GPS Kommunikasjon</vt:lpstr>
      <vt:lpstr>MKR GPS Montering side 100</vt:lpstr>
      <vt:lpstr>GPS-mottaker MKR GPS Loop()-funksjonen</vt:lpstr>
      <vt:lpstr>Funksjon for lesing av GPS-data</vt:lpstr>
      <vt:lpstr>Testprogram for GPS alene</vt:lpstr>
      <vt:lpstr>Arbeid på egen hånd Start på side 40</vt:lpstr>
      <vt:lpstr>Deloppdrag 6: Koble opp sensornoden til 4G-nettverket og overfør data til serveren. Gå inn på serveren og kontroller at lagrede data er som forventet. Side: 41 </vt:lpstr>
      <vt:lpstr>Oppkobling og overføring av data Lag datastreng</vt:lpstr>
      <vt:lpstr>Deklarasjon av variabler</vt:lpstr>
      <vt:lpstr>Deklarasjon av variabler</vt:lpstr>
      <vt:lpstr>Loop()-funksjonen</vt:lpstr>
      <vt:lpstr>makeString()</vt:lpstr>
      <vt:lpstr>connectToGPRS()</vt:lpstr>
      <vt:lpstr>connectToServer()</vt:lpstr>
      <vt:lpstr>Hvor finner vi dataene? side 132</vt:lpstr>
      <vt:lpstr>Enkel uttesting av oppkoblingen</vt:lpstr>
      <vt:lpstr>Velg «Radio Access Technology»</vt:lpstr>
      <vt:lpstr>Arbeid på egen hånd Start på side 41 </vt:lpstr>
      <vt:lpstr>Deloppdrag 7: Inkluder en vakthund” som resetter programmet dersom det skulle stoppe opp. Side 43</vt:lpstr>
      <vt:lpstr>Hva er en «vakthund»?</vt:lpstr>
      <vt:lpstr>En vakthund» som hindrer at programmet henger</vt:lpstr>
      <vt:lpstr>Setter opp og «mater» «vakthunden»</vt:lpstr>
      <vt:lpstr>Loop()-funksjonen</vt:lpstr>
      <vt:lpstr>Arbeid på egen hånd Start på side 43</vt:lpstr>
      <vt:lpstr>Deloppdrag 8: Monter en SD-kort terminal, installer nødvendig bibliotek, opprett en fil og skriv måledataene til filen. Side 44 og 109</vt:lpstr>
      <vt:lpstr>Monter MKR Proto SD-kort</vt:lpstr>
      <vt:lpstr>Initialisering av SD-terminal i setup()</vt:lpstr>
      <vt:lpstr>Skriv til file – sdPrint() Funksjon som kalles fra loop()</vt:lpstr>
      <vt:lpstr>Loop()-funksjonen</vt:lpstr>
      <vt:lpstr>Arbeid på egen hånd Start på side 44</vt:lpstr>
      <vt:lpstr>Deloppdrag 9: Presenter måleresultatene med passende programvare, f.eks. Excel eller et Python-script evt. Google Earth. Kommenter resultatene. Side 135, 139 og 148</vt:lpstr>
      <vt:lpstr>Presentasjon av måleresultater</vt:lpstr>
      <vt:lpstr>Deloppdrag 10: Lodd opp PLSC MKR-kortet  og sjekk at det fungerer som tiltenkt. Side 69</vt:lpstr>
      <vt:lpstr>Oppkobling av PLSC MKR-kort framstilt av Thor Inge Hansen, Skien VGS 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Nils Kristian Rossing</cp:lastModifiedBy>
  <cp:revision>129</cp:revision>
  <dcterms:created xsi:type="dcterms:W3CDTF">2013-06-10T16:56:09Z</dcterms:created>
  <dcterms:modified xsi:type="dcterms:W3CDTF">2023-09-05T13:49:27Z</dcterms:modified>
</cp:coreProperties>
</file>