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sldIdLst>
    <p:sldId id="256" r:id="rId2"/>
    <p:sldId id="575" r:id="rId3"/>
    <p:sldId id="257" r:id="rId4"/>
    <p:sldId id="274" r:id="rId5"/>
    <p:sldId id="300" r:id="rId6"/>
    <p:sldId id="276" r:id="rId7"/>
    <p:sldId id="275" r:id="rId8"/>
    <p:sldId id="285" r:id="rId9"/>
    <p:sldId id="277" r:id="rId10"/>
    <p:sldId id="577" r:id="rId11"/>
    <p:sldId id="578" r:id="rId12"/>
    <p:sldId id="598" r:id="rId13"/>
    <p:sldId id="279" r:id="rId14"/>
    <p:sldId id="281" r:id="rId15"/>
    <p:sldId id="579" r:id="rId16"/>
    <p:sldId id="582" r:id="rId17"/>
    <p:sldId id="583" r:id="rId18"/>
    <p:sldId id="584" r:id="rId19"/>
    <p:sldId id="321" r:id="rId20"/>
    <p:sldId id="322" r:id="rId21"/>
    <p:sldId id="573" r:id="rId22"/>
    <p:sldId id="574" r:id="rId23"/>
    <p:sldId id="351" r:id="rId24"/>
    <p:sldId id="323" r:id="rId25"/>
    <p:sldId id="333" r:id="rId26"/>
    <p:sldId id="334" r:id="rId27"/>
    <p:sldId id="335" r:id="rId28"/>
    <p:sldId id="336" r:id="rId29"/>
    <p:sldId id="337" r:id="rId30"/>
    <p:sldId id="350" r:id="rId31"/>
    <p:sldId id="324" r:id="rId32"/>
    <p:sldId id="338" r:id="rId33"/>
    <p:sldId id="339" r:id="rId34"/>
    <p:sldId id="349" r:id="rId35"/>
    <p:sldId id="325" r:id="rId36"/>
    <p:sldId id="340" r:id="rId37"/>
    <p:sldId id="341" r:id="rId38"/>
    <p:sldId id="342" r:id="rId39"/>
    <p:sldId id="585" r:id="rId40"/>
    <p:sldId id="348" r:id="rId41"/>
    <p:sldId id="326" r:id="rId42"/>
    <p:sldId id="586" r:id="rId43"/>
    <p:sldId id="343" r:id="rId44"/>
    <p:sldId id="345" r:id="rId45"/>
    <p:sldId id="346" r:id="rId46"/>
    <p:sldId id="596" r:id="rId47"/>
    <p:sldId id="597" r:id="rId48"/>
    <p:sldId id="344" r:id="rId49"/>
    <p:sldId id="576" r:id="rId50"/>
    <p:sldId id="587" r:id="rId51"/>
    <p:sldId id="347" r:id="rId52"/>
    <p:sldId id="327" r:id="rId53"/>
    <p:sldId id="357" r:id="rId54"/>
    <p:sldId id="358" r:id="rId55"/>
    <p:sldId id="359" r:id="rId56"/>
    <p:sldId id="369" r:id="rId57"/>
    <p:sldId id="361" r:id="rId58"/>
    <p:sldId id="360" r:id="rId59"/>
    <p:sldId id="362" r:id="rId60"/>
    <p:sldId id="588" r:id="rId61"/>
    <p:sldId id="352" r:id="rId62"/>
    <p:sldId id="328" r:id="rId63"/>
    <p:sldId id="552" r:id="rId64"/>
    <p:sldId id="553" r:id="rId65"/>
    <p:sldId id="363" r:id="rId66"/>
    <p:sldId id="364" r:id="rId67"/>
    <p:sldId id="365" r:id="rId68"/>
    <p:sldId id="366" r:id="rId69"/>
    <p:sldId id="367" r:id="rId70"/>
    <p:sldId id="554" r:id="rId71"/>
    <p:sldId id="368" r:id="rId72"/>
    <p:sldId id="589" r:id="rId73"/>
    <p:sldId id="353" r:id="rId74"/>
    <p:sldId id="329" r:id="rId75"/>
    <p:sldId id="555" r:id="rId76"/>
    <p:sldId id="556" r:id="rId77"/>
    <p:sldId id="557" r:id="rId78"/>
    <p:sldId id="559" r:id="rId79"/>
    <p:sldId id="558" r:id="rId80"/>
    <p:sldId id="560" r:id="rId81"/>
    <p:sldId id="354" r:id="rId82"/>
    <p:sldId id="330" r:id="rId83"/>
    <p:sldId id="562" r:id="rId84"/>
    <p:sldId id="590" r:id="rId85"/>
    <p:sldId id="286" r:id="rId86"/>
    <p:sldId id="287" r:id="rId87"/>
    <p:sldId id="304" r:id="rId88"/>
    <p:sldId id="301" r:id="rId89"/>
    <p:sldId id="288" r:id="rId90"/>
    <p:sldId id="580" r:id="rId91"/>
    <p:sldId id="581" r:id="rId92"/>
    <p:sldId id="311" r:id="rId93"/>
    <p:sldId id="355" r:id="rId94"/>
    <p:sldId id="331" r:id="rId95"/>
    <p:sldId id="570" r:id="rId96"/>
    <p:sldId id="563" r:id="rId97"/>
    <p:sldId id="564" r:id="rId98"/>
    <p:sldId id="565" r:id="rId99"/>
    <p:sldId id="566" r:id="rId100"/>
    <p:sldId id="567" r:id="rId101"/>
    <p:sldId id="569" r:id="rId102"/>
    <p:sldId id="568" r:id="rId103"/>
    <p:sldId id="572" r:id="rId104"/>
    <p:sldId id="571" r:id="rId105"/>
    <p:sldId id="295" r:id="rId106"/>
    <p:sldId id="294" r:id="rId107"/>
    <p:sldId id="296" r:id="rId108"/>
    <p:sldId id="356" r:id="rId109"/>
    <p:sldId id="298" r:id="rId110"/>
    <p:sldId id="594" r:id="rId111"/>
    <p:sldId id="592" r:id="rId112"/>
    <p:sldId id="595" r:id="rId113"/>
    <p:sldId id="591" r:id="rId114"/>
    <p:sldId id="593" r:id="rId115"/>
    <p:sldId id="332" r:id="rId116"/>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9" autoAdjust="0"/>
    <p:restoredTop sz="93522" autoAdjust="0"/>
  </p:normalViewPr>
  <p:slideViewPr>
    <p:cSldViewPr snapToGrid="0" snapToObjects="1">
      <p:cViewPr>
        <p:scale>
          <a:sx n="59" d="100"/>
          <a:sy n="59" d="100"/>
        </p:scale>
        <p:origin x="736" y="56"/>
      </p:cViewPr>
      <p:guideLst>
        <p:guide orient="horz" pos="2160"/>
        <p:guide pos="2880"/>
      </p:guideLst>
    </p:cSldViewPr>
  </p:slideViewPr>
  <p:outlineViewPr>
    <p:cViewPr>
      <p:scale>
        <a:sx n="33" d="100"/>
        <a:sy n="33" d="100"/>
      </p:scale>
      <p:origin x="0" y="-1967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F629B-291B-4BE9-9E9F-4E6CA9B9D4F3}" type="datetimeFigureOut">
              <a:rPr lang="nb-NO" smtClean="0"/>
              <a:t>30.08.2022</a:t>
            </a:fld>
            <a:endParaRPr lang="nb-N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583BF-FAF6-4B26-B715-AE96978115B0}" type="slidenum">
              <a:rPr lang="nb-NO" smtClean="0"/>
              <a:t>‹#›</a:t>
            </a:fld>
            <a:endParaRPr lang="nb-NO"/>
          </a:p>
        </p:txBody>
      </p:sp>
    </p:spTree>
    <p:extLst>
      <p:ext uri="{BB962C8B-B14F-4D97-AF65-F5344CB8AC3E}">
        <p14:creationId xmlns:p14="http://schemas.microsoft.com/office/powerpoint/2010/main" val="88319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1</a:t>
            </a:fld>
            <a:endParaRPr lang="nb-NO"/>
          </a:p>
        </p:txBody>
      </p:sp>
    </p:spTree>
    <p:extLst>
      <p:ext uri="{BB962C8B-B14F-4D97-AF65-F5344CB8AC3E}">
        <p14:creationId xmlns:p14="http://schemas.microsoft.com/office/powerpoint/2010/main" val="414504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19</a:t>
            </a:fld>
            <a:endParaRPr lang="nb-NO"/>
          </a:p>
        </p:txBody>
      </p:sp>
    </p:spTree>
    <p:extLst>
      <p:ext uri="{BB962C8B-B14F-4D97-AF65-F5344CB8AC3E}">
        <p14:creationId xmlns:p14="http://schemas.microsoft.com/office/powerpoint/2010/main" val="148764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32</a:t>
            </a:fld>
            <a:endParaRPr lang="nb-NO"/>
          </a:p>
        </p:txBody>
      </p:sp>
    </p:spTree>
    <p:extLst>
      <p:ext uri="{BB962C8B-B14F-4D97-AF65-F5344CB8AC3E}">
        <p14:creationId xmlns:p14="http://schemas.microsoft.com/office/powerpoint/2010/main" val="40327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38</a:t>
            </a:fld>
            <a:endParaRPr lang="nb-NO"/>
          </a:p>
        </p:txBody>
      </p:sp>
    </p:spTree>
    <p:extLst>
      <p:ext uri="{BB962C8B-B14F-4D97-AF65-F5344CB8AC3E}">
        <p14:creationId xmlns:p14="http://schemas.microsoft.com/office/powerpoint/2010/main" val="282265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41</a:t>
            </a:fld>
            <a:endParaRPr lang="nb-NO"/>
          </a:p>
        </p:txBody>
      </p:sp>
    </p:spTree>
    <p:extLst>
      <p:ext uri="{BB962C8B-B14F-4D97-AF65-F5344CB8AC3E}">
        <p14:creationId xmlns:p14="http://schemas.microsoft.com/office/powerpoint/2010/main" val="420194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arial" panose="020B0604020202020204" pitchFamily="34" charset="0"/>
              </a:rPr>
              <a:t>General Packet Radio Services</a:t>
            </a:r>
            <a:r>
              <a:rPr lang="en-US" b="0" i="0" dirty="0">
                <a:solidFill>
                  <a:srgbClr val="202124"/>
                </a:solidFill>
                <a:effectLst/>
                <a:latin typeface="arial" panose="020B0604020202020204" pitchFamily="34" charset="0"/>
              </a:rPr>
              <a:t> (GPRS) is a best-effort packet-switching protocol for wireless and cellular network communication services. It is considered best effort because all packets are given the same priority and the delivery of packets isn't guaranteed.</a:t>
            </a:r>
          </a:p>
          <a:p>
            <a:endParaRPr lang="en-US" b="0" i="0" dirty="0">
              <a:solidFill>
                <a:srgbClr val="202124"/>
              </a:solidFill>
              <a:effectLst/>
              <a:latin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42</a:t>
            </a:fld>
            <a:endParaRPr lang="nb-NO"/>
          </a:p>
        </p:txBody>
      </p:sp>
    </p:spTree>
    <p:extLst>
      <p:ext uri="{BB962C8B-B14F-4D97-AF65-F5344CB8AC3E}">
        <p14:creationId xmlns:p14="http://schemas.microsoft.com/office/powerpoint/2010/main" val="1550813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45</a:t>
            </a:fld>
            <a:endParaRPr lang="nb-NO"/>
          </a:p>
        </p:txBody>
      </p:sp>
    </p:spTree>
    <p:extLst>
      <p:ext uri="{BB962C8B-B14F-4D97-AF65-F5344CB8AC3E}">
        <p14:creationId xmlns:p14="http://schemas.microsoft.com/office/powerpoint/2010/main" val="269290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46</a:t>
            </a:fld>
            <a:endParaRPr lang="nb-NO"/>
          </a:p>
        </p:txBody>
      </p:sp>
    </p:spTree>
    <p:extLst>
      <p:ext uri="{BB962C8B-B14F-4D97-AF65-F5344CB8AC3E}">
        <p14:creationId xmlns:p14="http://schemas.microsoft.com/office/powerpoint/2010/main" val="294537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48</a:t>
            </a:fld>
            <a:endParaRPr lang="nb-NO"/>
          </a:p>
        </p:txBody>
      </p:sp>
    </p:spTree>
    <p:extLst>
      <p:ext uri="{BB962C8B-B14F-4D97-AF65-F5344CB8AC3E}">
        <p14:creationId xmlns:p14="http://schemas.microsoft.com/office/powerpoint/2010/main" val="26955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49</a:t>
            </a:fld>
            <a:endParaRPr lang="nb-NO"/>
          </a:p>
        </p:txBody>
      </p:sp>
    </p:spTree>
    <p:extLst>
      <p:ext uri="{BB962C8B-B14F-4D97-AF65-F5344CB8AC3E}">
        <p14:creationId xmlns:p14="http://schemas.microsoft.com/office/powerpoint/2010/main" val="297351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52</a:t>
            </a:fld>
            <a:endParaRPr lang="nb-NO"/>
          </a:p>
        </p:txBody>
      </p:sp>
    </p:spTree>
    <p:extLst>
      <p:ext uri="{BB962C8B-B14F-4D97-AF65-F5344CB8AC3E}">
        <p14:creationId xmlns:p14="http://schemas.microsoft.com/office/powerpoint/2010/main" val="77101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I de seneste årene er det vokst fram en skog av ting som kan overvåkes og styres via internett</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4</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62</a:t>
            </a:fld>
            <a:endParaRPr lang="nb-NO"/>
          </a:p>
        </p:txBody>
      </p:sp>
    </p:spTree>
    <p:extLst>
      <p:ext uri="{BB962C8B-B14F-4D97-AF65-F5344CB8AC3E}">
        <p14:creationId xmlns:p14="http://schemas.microsoft.com/office/powerpoint/2010/main" val="304080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74</a:t>
            </a:fld>
            <a:endParaRPr lang="nb-NO"/>
          </a:p>
        </p:txBody>
      </p:sp>
    </p:spTree>
    <p:extLst>
      <p:ext uri="{BB962C8B-B14F-4D97-AF65-F5344CB8AC3E}">
        <p14:creationId xmlns:p14="http://schemas.microsoft.com/office/powerpoint/2010/main" val="2211825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82</a:t>
            </a:fld>
            <a:endParaRPr lang="nb-NO"/>
          </a:p>
        </p:txBody>
      </p:sp>
    </p:spTree>
    <p:extLst>
      <p:ext uri="{BB962C8B-B14F-4D97-AF65-F5344CB8AC3E}">
        <p14:creationId xmlns:p14="http://schemas.microsoft.com/office/powerpoint/2010/main" val="354832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Som</a:t>
            </a:r>
            <a:r>
              <a:rPr lang="nb-NO" baseline="0"/>
              <a:t> til Arduino generelt så tilbys en lang lang rekke med sensorer. Det er nesten ikke det fenomen man ikke kan kjøpe sensorer som gjør det mulig å måle fenomenet.</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85</a:t>
            </a:fld>
            <a:endParaRPr lang="nb-NO"/>
          </a:p>
        </p:txBody>
      </p:sp>
    </p:spTree>
    <p:extLst>
      <p:ext uri="{BB962C8B-B14F-4D97-AF65-F5344CB8AC3E}">
        <p14:creationId xmlns:p14="http://schemas.microsoft.com/office/powerpoint/2010/main" val="2276718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Som tidligere nevnt så er det en lang rekke målinger som er aktuelle for måling både</a:t>
            </a:r>
            <a:r>
              <a:rPr lang="nb-NO" baseline="0"/>
              <a:t> i sjøen og i lufta.</a:t>
            </a:r>
            <a:br>
              <a:rPr lang="nb-NO" baseline="0"/>
            </a:br>
            <a:r>
              <a:rPr lang="nb-NO" baseline="0"/>
              <a:t>En utfordring med noen av disse sensorene er at de vil være utsatt og påvirkes av tilgroing. Meteorologiske målinger er også av interesse. Marintek har vært i kontakt med M-institutt og de er interessert i å motta data fra slike sensornoder, men er avhengig av pålitelige og korrekte målinger</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86</a:t>
            </a:fld>
            <a:endParaRPr lang="nb-NO"/>
          </a:p>
        </p:txBody>
      </p:sp>
    </p:spTree>
    <p:extLst>
      <p:ext uri="{BB962C8B-B14F-4D97-AF65-F5344CB8AC3E}">
        <p14:creationId xmlns:p14="http://schemas.microsoft.com/office/powerpoint/2010/main" val="779187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Tilsvarende finnes som nevnt et GPS-shieldkort som kan settes på ryggen av moderkortet eller kobles opp via en liten kabel. Dette kortet kommuniserer via I2C bus og henter inn en rekke data om posisjon, høyde</a:t>
            </a:r>
            <a:r>
              <a:rPr lang="nb-NO" baseline="0"/>
              <a:t> over havet og annet. Den kan også levere målt hastighet.</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87</a:t>
            </a:fld>
            <a:endParaRPr lang="nb-NO"/>
          </a:p>
        </p:txBody>
      </p:sp>
    </p:spTree>
    <p:extLst>
      <p:ext uri="{BB962C8B-B14F-4D97-AF65-F5344CB8AC3E}">
        <p14:creationId xmlns:p14="http://schemas.microsoft.com/office/powerpoint/2010/main" val="348031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pH og oksygen er utsatt for groing</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88</a:t>
            </a:fld>
            <a:endParaRPr lang="nb-NO"/>
          </a:p>
        </p:txBody>
      </p:sp>
    </p:spTree>
    <p:extLst>
      <p:ext uri="{BB962C8B-B14F-4D97-AF65-F5344CB8AC3E}">
        <p14:creationId xmlns:p14="http://schemas.microsoft.com/office/powerpoint/2010/main" val="83477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Disse sensorene er aktuelle for måling i havet, men …</a:t>
            </a:r>
            <a:br>
              <a:rPr lang="nb-NO" dirty="0"/>
            </a:br>
            <a:r>
              <a:rPr lang="nb-NO" dirty="0"/>
              <a:t>De er typiske </a:t>
            </a:r>
            <a:r>
              <a:rPr lang="nb-NO" dirty="0" err="1"/>
              <a:t>laboratorie</a:t>
            </a:r>
            <a:r>
              <a:rPr lang="nb-NO" dirty="0"/>
              <a:t> sensoren som ikke er beregnet til å stå i vann over lengre tid. Skal man kunne måle pålitelig over lengre tid så må man over i en annen prisklasse. De må dessuten kalibreres.</a:t>
            </a:r>
          </a:p>
        </p:txBody>
      </p:sp>
      <p:sp>
        <p:nvSpPr>
          <p:cNvPr id="4" name="Slide Number Placeholder 3"/>
          <p:cNvSpPr>
            <a:spLocks noGrp="1"/>
          </p:cNvSpPr>
          <p:nvPr>
            <p:ph type="sldNum" sz="quarter" idx="5"/>
          </p:nvPr>
        </p:nvSpPr>
        <p:spPr/>
        <p:txBody>
          <a:bodyPr/>
          <a:lstStyle/>
          <a:p>
            <a:fld id="{F21583BF-FAF6-4B26-B715-AE96978115B0}" type="slidenum">
              <a:rPr lang="nb-NO" smtClean="0"/>
              <a:t>90</a:t>
            </a:fld>
            <a:endParaRPr lang="nb-NO"/>
          </a:p>
        </p:txBody>
      </p:sp>
    </p:spTree>
    <p:extLst>
      <p:ext uri="{BB962C8B-B14F-4D97-AF65-F5344CB8AC3E}">
        <p14:creationId xmlns:p14="http://schemas.microsoft.com/office/powerpoint/2010/main" val="836125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91</a:t>
            </a:fld>
            <a:endParaRPr lang="nb-NO"/>
          </a:p>
        </p:txBody>
      </p:sp>
    </p:spTree>
    <p:extLst>
      <p:ext uri="{BB962C8B-B14F-4D97-AF65-F5344CB8AC3E}">
        <p14:creationId xmlns:p14="http://schemas.microsoft.com/office/powerpoint/2010/main" val="2494028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Lufttemperatur og trykk burde være uproblematisk. Måling av luftfuktighet kan være noe mer problematisk med mindre man løfter bøya et stykke opp fra havoverflata. Det samme gjelder også måling av vind som normalt vi kreve noen lunde stabil forankring</a:t>
            </a:r>
            <a:r>
              <a:rPr lang="nb-NO" baseline="0"/>
              <a:t> for å få nøyaktige målinger.</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92</a:t>
            </a:fld>
            <a:endParaRPr lang="nb-NO"/>
          </a:p>
        </p:txBody>
      </p:sp>
    </p:spTree>
    <p:extLst>
      <p:ext uri="{BB962C8B-B14F-4D97-AF65-F5344CB8AC3E}">
        <p14:creationId xmlns:p14="http://schemas.microsoft.com/office/powerpoint/2010/main" val="30065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Som de fleste har lagt merke til så kan vi nå etter hvert få nesten hva det skal være av dupedingser som er knyttet til internett slik at vi kan nå det fra omtrent hvor som helst i verden, bare vi har nettilkobling hvilket de fleste har via mobiltelefonen og bærbare PC’er.</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5</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94</a:t>
            </a:fld>
            <a:endParaRPr lang="nb-NO"/>
          </a:p>
        </p:txBody>
      </p:sp>
    </p:spTree>
    <p:extLst>
      <p:ext uri="{BB962C8B-B14F-4D97-AF65-F5344CB8AC3E}">
        <p14:creationId xmlns:p14="http://schemas.microsoft.com/office/powerpoint/2010/main" val="1440527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lnSpc>
                <a:spcPct val="110000"/>
              </a:lnSpc>
            </a:pPr>
            <a:r>
              <a:rPr lang="nb-NO" sz="1200"/>
              <a:t>Energitilførsel kan være en utfordring ved langvarige målinger</a:t>
            </a:r>
          </a:p>
          <a:p>
            <a:pPr>
              <a:lnSpc>
                <a:spcPct val="110000"/>
              </a:lnSpc>
            </a:pPr>
            <a:r>
              <a:rPr lang="nb-NO" sz="1200"/>
              <a:t>Ved skjeldne målinger er bruk av dvale en god strategi. En RTC-klokke holder</a:t>
            </a:r>
            <a:r>
              <a:rPr lang="nb-NO" sz="1200" baseline="0"/>
              <a:t> rede på tiden og vekker hovedkortet når det er tid for måling.</a:t>
            </a:r>
            <a:endParaRPr lang="nb-NO" sz="1200"/>
          </a:p>
          <a:p>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109</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115</a:t>
            </a:fld>
            <a:endParaRPr lang="nb-NO"/>
          </a:p>
        </p:txBody>
      </p:sp>
    </p:spTree>
    <p:extLst>
      <p:ext uri="{BB962C8B-B14F-4D97-AF65-F5344CB8AC3E}">
        <p14:creationId xmlns:p14="http://schemas.microsoft.com/office/powerpoint/2010/main" val="2099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Etter hvert så er systemet blitt så enkle at det er mulig også for oss å utvikle produkter med utgangspunkt i denne teknologien. Her er det en bonde og gründer, Peter Asle Mona som har utviklet sitt eget system for overvåking av sauene sine. Et halsbånd rundt hver voksen sau gjør at han til en hver tid kan sjekke hvor sauene befinner seg på beite. I</a:t>
            </a:r>
            <a:r>
              <a:rPr lang="nb-NO" baseline="0"/>
              <a:t> tillegg til at han kan få beskjed dersom en av sauene blir liggende i ro for lenge og det er mistanke om at rovdyr har vært på ferde. Det sendes ikke kontinuerlig, men med timers mellomrom dermed kan utstyret være operativt over flere år. Mellom hvert batteriskifte.</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6</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a:t>NB-IoT</a:t>
            </a:r>
            <a:r>
              <a:rPr lang="nb-NO"/>
              <a:t> er ideell for ting som </a:t>
            </a:r>
            <a:r>
              <a:rPr lang="nb-NO">
                <a:solidFill>
                  <a:srgbClr val="FF0000"/>
                </a:solidFill>
              </a:rPr>
              <a:t>går på batteri og som bare av og til sender data via nettet</a:t>
            </a:r>
            <a:r>
              <a:rPr lang="nb-NO"/>
              <a:t>. Det gjør at batterilevetiden kan bli svært lang, i noen tilfeller opp til 10 år. </a:t>
            </a:r>
            <a:r>
              <a:rPr lang="nb-NO">
                <a:solidFill>
                  <a:srgbClr val="FF0000"/>
                </a:solidFill>
              </a:rPr>
              <a:t>Sporing</a:t>
            </a:r>
            <a:r>
              <a:rPr lang="nb-NO"/>
              <a:t> ved hjelp av NB-IoT er ett viktig område innen IoT, og kan i praksis brukes på omtrent alt som flytter på seg, ikke bare </a:t>
            </a:r>
            <a:r>
              <a:rPr lang="nb-NO">
                <a:solidFill>
                  <a:srgbClr val="FF0000"/>
                </a:solidFill>
              </a:rPr>
              <a:t>dyr</a:t>
            </a:r>
            <a:r>
              <a:rPr lang="nb-NO"/>
              <a:t>, men </a:t>
            </a:r>
            <a:r>
              <a:rPr lang="nb-NO">
                <a:solidFill>
                  <a:srgbClr val="FF0000"/>
                </a:solidFill>
              </a:rPr>
              <a:t>som frakt, containere og transportmidler</a:t>
            </a:r>
            <a:r>
              <a:rPr lang="nb-NO"/>
              <a:t>.</a:t>
            </a:r>
          </a:p>
          <a:p>
            <a:r>
              <a:rPr lang="nb-NO" b="1"/>
              <a:t>LTE-M</a:t>
            </a:r>
            <a:r>
              <a:rPr lang="nb-NO"/>
              <a:t> (Long Term-Evolution) passer for aktive sensorer </a:t>
            </a:r>
            <a:r>
              <a:rPr lang="nb-NO">
                <a:solidFill>
                  <a:srgbClr val="FF0000"/>
                </a:solidFill>
              </a:rPr>
              <a:t>med behov for høyere hastigheter og større båndbredde</a:t>
            </a:r>
            <a:r>
              <a:rPr lang="nb-NO"/>
              <a:t>, og samtidig har behov for god batterilevetid og/eller bedre inntrengende dekning. LTE-M </a:t>
            </a:r>
            <a:r>
              <a:rPr lang="nb-NO">
                <a:solidFill>
                  <a:srgbClr val="FF0000"/>
                </a:solidFill>
              </a:rPr>
              <a:t>støtter SMS</a:t>
            </a:r>
            <a:r>
              <a:rPr lang="nb-NO"/>
              <a:t>, men foreløpig ikke Voice LTE (VoLTE).</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7</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For overføring av små datamengder så er prisene overkommelige.</a:t>
            </a:r>
            <a:br>
              <a:rPr lang="nb-NO" dirty="0"/>
            </a:br>
            <a:r>
              <a:rPr lang="nb-NO" dirty="0"/>
              <a:t>Dersom man ønsker overføring av bilder må man over på bredbåndsløsninger som befinner seg i en halt annen prisklasse. Eksempelvis</a:t>
            </a:r>
            <a:r>
              <a:rPr lang="nb-NO" baseline="0" dirty="0"/>
              <a:t> 500,- pr. </a:t>
            </a:r>
            <a:r>
              <a:rPr lang="nb-NO" baseline="0" dirty="0" err="1"/>
              <a:t>mnd</a:t>
            </a:r>
            <a:r>
              <a:rPr lang="nb-NO" baseline="0" dirty="0"/>
              <a:t> for inntil 50Gbyte, 1000,- pr. </a:t>
            </a:r>
            <a:r>
              <a:rPr lang="nb-NO" baseline="0" dirty="0" err="1"/>
              <a:t>mnd</a:t>
            </a:r>
            <a:r>
              <a:rPr lang="nb-NO" baseline="0" dirty="0"/>
              <a:t> for inntil 500Gbyte</a:t>
            </a:r>
            <a:endParaRPr lang="nb-NO" dirty="0"/>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8</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I de seneste årene er det vokt fram </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9</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Her er det mye å velge i av ulike tekniske løsninger. Vi har valgt å holde oss til Arduino siden dette er mye brukt i skolen gjennom mange år. Har ennå ikke sett løsninger med micro:bit, kun for tilkobling mellom</a:t>
            </a:r>
            <a:r>
              <a:rPr lang="nb-NO" baseline="0"/>
              <a:t> micro:bit og Wi-Fi. </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13</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 praktiske med Arduino er at kort kan stables på ryggen av hverandre. Dette krever imidlertid at man holder rede på pinnene dersom flere kort skal kommunisere med hverandre. Det er ikke alltid tatt hensyn til at flere</a:t>
            </a:r>
            <a:r>
              <a:rPr lang="nb-NO" baseline="0"/>
              <a:t> enn to skal stables på hverandre. Det finnes nemlig en lang rekke tilleggskort, eller shieldkort/skjoldkort som de også heter.</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14</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
        <p:nvSpPr>
          <p:cNvPr id="5" name="Tittel 1">
            <a:extLst>
              <a:ext uri="{FF2B5EF4-FFF2-40B4-BE49-F238E27FC236}">
                <a16:creationId xmlns:a16="http://schemas.microsoft.com/office/drawing/2014/main" id="{3FDADA50-9BEE-6246-AA16-1729DA45ECA6}"/>
              </a:ext>
            </a:extLst>
          </p:cNvPr>
          <p:cNvSpPr>
            <a:spLocks noGrp="1"/>
          </p:cNvSpPr>
          <p:nvPr>
            <p:ph type="title"/>
          </p:nvPr>
        </p:nvSpPr>
        <p:spPr>
          <a:xfrm>
            <a:off x="1194628" y="274638"/>
            <a:ext cx="7407404" cy="646331"/>
          </a:xfrm>
        </p:spPr>
        <p:txBody>
          <a:bodyPr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5F486B6F-A89E-CF41-ABF1-BCC6ABDB2500}"/>
              </a:ext>
            </a:extLst>
          </p:cNvPr>
          <p:cNvSpPr>
            <a:spLocks noGrp="1"/>
          </p:cNvSpPr>
          <p:nvPr>
            <p:ph idx="1"/>
          </p:nvPr>
        </p:nvSpPr>
        <p:spPr>
          <a:xfrm>
            <a:off x="1194628" y="1063487"/>
            <a:ext cx="7407404" cy="535775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a:t>Klikk for å redigere tittelstil</a:t>
            </a:r>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a:t>Klikk for å redigere tittelstil</a:t>
            </a:r>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1194628" y="1043610"/>
            <a:ext cx="7407404" cy="553975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Arduino/Skolelaboratoriet/CanSat/kml-files/Bromstadekra%202.kml"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8.png"/><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tnu.no/skolelab/bla-hefteserie"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Arduino/Kurs/Havboye/Haavard/Eksempel-kode-1/Eksempel-kode-3/Eksempel-kode-3.in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Arduino/Kurs/Havboye/Testprogram-MKR-ENV-1/Testprogram-MKR-ENV-1.ino"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hyperlink" Target="https://upload.wikimedia.org/wikipedia/commons/2/27/GPS24goldenSML.gi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Arduino/Kurs/Havboye/Testprogram-MKR-GPS-2B/Testprogram-MKR-GPS-2B.in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Arduino/Kurs/Havboye/Testprogram-DS18B20-Temp-1/Testprogram-DS18B20-Temp-1.ino"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1467214"/>
            <a:ext cx="7772400" cy="2800767"/>
          </a:xfrm>
        </p:spPr>
        <p:txBody>
          <a:bodyPr/>
          <a:lstStyle/>
          <a:p>
            <a:r>
              <a:rPr lang="nb-NO" dirty="0"/>
              <a:t>Miljøovervåking med Havbøye</a:t>
            </a:r>
            <a:br>
              <a:rPr lang="nb-NO" dirty="0"/>
            </a:br>
            <a:r>
              <a:rPr lang="nb-NO" sz="2800" dirty="0">
                <a:solidFill>
                  <a:schemeClr val="bg1">
                    <a:lumMod val="75000"/>
                  </a:schemeClr>
                </a:solidFill>
              </a:rPr>
              <a:t>Trådløs dataoverføring med 4G</a:t>
            </a:r>
            <a:br>
              <a:rPr lang="nb-NO" sz="2800" dirty="0">
                <a:solidFill>
                  <a:schemeClr val="bg1">
                    <a:lumMod val="75000"/>
                  </a:schemeClr>
                </a:solidFill>
              </a:rPr>
            </a:br>
            <a:r>
              <a:rPr lang="nb-NO" sz="2800" dirty="0">
                <a:solidFill>
                  <a:schemeClr val="bg1">
                    <a:lumMod val="75000"/>
                  </a:schemeClr>
                </a:solidFill>
              </a:rPr>
              <a:t>av </a:t>
            </a:r>
            <a:br>
              <a:rPr lang="nb-NO" sz="2800" dirty="0">
                <a:solidFill>
                  <a:schemeClr val="bg1">
                    <a:lumMod val="75000"/>
                  </a:schemeClr>
                </a:solidFill>
              </a:rPr>
            </a:br>
            <a:r>
              <a:rPr lang="nb-NO" sz="2800" dirty="0">
                <a:solidFill>
                  <a:schemeClr val="bg1">
                    <a:lumMod val="75000"/>
                  </a:schemeClr>
                </a:solidFill>
              </a:rPr>
              <a:t>Nils Kr. Rossing</a:t>
            </a:r>
            <a:br>
              <a:rPr lang="nb-NO" sz="2800" dirty="0">
                <a:solidFill>
                  <a:schemeClr val="bg1">
                    <a:lumMod val="75000"/>
                  </a:schemeClr>
                </a:solidFill>
              </a:rPr>
            </a:br>
            <a:r>
              <a:rPr lang="nb-NO" sz="2800" dirty="0">
                <a:solidFill>
                  <a:schemeClr val="bg1">
                    <a:lumMod val="75000"/>
                  </a:schemeClr>
                </a:solidFill>
              </a:rPr>
              <a:t>Johannes Ravn Munkvold (</a:t>
            </a:r>
            <a:r>
              <a:rPr lang="nb-NO" sz="2800" dirty="0" err="1">
                <a:solidFill>
                  <a:schemeClr val="bg1">
                    <a:lumMod val="75000"/>
                  </a:schemeClr>
                </a:solidFill>
              </a:rPr>
              <a:t>Læringsass</a:t>
            </a:r>
            <a:r>
              <a:rPr lang="nb-NO" sz="2800" dirty="0">
                <a:solidFill>
                  <a:schemeClr val="bg1">
                    <a:lumMod val="75000"/>
                  </a:schemeClr>
                </a:solidFill>
              </a:rPr>
              <a:t>)</a:t>
            </a:r>
            <a:br>
              <a:rPr lang="nb-NO" sz="2800" dirty="0">
                <a:solidFill>
                  <a:schemeClr val="bg1">
                    <a:lumMod val="75000"/>
                  </a:schemeClr>
                </a:solidFill>
              </a:rPr>
            </a:br>
            <a:r>
              <a:rPr lang="nb-NO" sz="2800" dirty="0">
                <a:solidFill>
                  <a:schemeClr val="bg1">
                    <a:lumMod val="75000"/>
                  </a:schemeClr>
                </a:solidFill>
              </a:rPr>
              <a:t>Skolelaboratoriet</a:t>
            </a:r>
            <a:endParaRPr lang="nb-NO" dirty="0">
              <a:solidFill>
                <a:schemeClr val="bg1">
                  <a:lumMod val="75000"/>
                </a:schemeClr>
              </a:solidFill>
            </a:endParaRPr>
          </a:p>
        </p:txBody>
      </p:sp>
      <p:sp>
        <p:nvSpPr>
          <p:cNvPr id="7" name="TekstSylinder 6">
            <a:extLst>
              <a:ext uri="{FF2B5EF4-FFF2-40B4-BE49-F238E27FC236}">
                <a16:creationId xmlns:a16="http://schemas.microsoft.com/office/drawing/2014/main" id="{5213D219-FE5E-A142-8D89-370DA72D0EE7}"/>
              </a:ext>
            </a:extLst>
          </p:cNvPr>
          <p:cNvSpPr txBox="1"/>
          <p:nvPr/>
        </p:nvSpPr>
        <p:spPr>
          <a:xfrm rot="16200000">
            <a:off x="-1251027" y="2958567"/>
            <a:ext cx="3277944" cy="369332"/>
          </a:xfrm>
          <a:prstGeom prst="rect">
            <a:avLst/>
          </a:prstGeom>
          <a:noFill/>
        </p:spPr>
        <p:txBody>
          <a:bodyPr wrap="square" rtlCol="0">
            <a:spAutoFit/>
          </a:bodyPr>
          <a:lstStyle/>
          <a:p>
            <a:r>
              <a:rPr lang="nb-NO" dirty="0">
                <a:solidFill>
                  <a:schemeClr val="bg1"/>
                </a:solidFill>
              </a:rPr>
              <a:t>Kunnskap for en bedre verden</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0676-6012-FDC3-7BE8-693AF643217B}"/>
              </a:ext>
            </a:extLst>
          </p:cNvPr>
          <p:cNvSpPr>
            <a:spLocks noGrp="1"/>
          </p:cNvSpPr>
          <p:nvPr>
            <p:ph type="title"/>
          </p:nvPr>
        </p:nvSpPr>
        <p:spPr/>
        <p:txBody>
          <a:bodyPr/>
          <a:lstStyle/>
          <a:p>
            <a:pPr algn="ctr"/>
            <a:r>
              <a:rPr lang="nb-NO" dirty="0"/>
              <a:t>Utstyrspakke</a:t>
            </a:r>
          </a:p>
        </p:txBody>
      </p:sp>
      <p:pic>
        <p:nvPicPr>
          <p:cNvPr id="5" name="Picture 4" descr="A picture containing graphical user interface&#10;&#10;Description automatically generated">
            <a:extLst>
              <a:ext uri="{FF2B5EF4-FFF2-40B4-BE49-F238E27FC236}">
                <a16:creationId xmlns:a16="http://schemas.microsoft.com/office/drawing/2014/main" id="{2BC48BED-8C41-BF5D-C934-517E1EE1F1AD}"/>
              </a:ext>
            </a:extLst>
          </p:cNvPr>
          <p:cNvPicPr>
            <a:picLocks noChangeAspect="1"/>
          </p:cNvPicPr>
          <p:nvPr/>
        </p:nvPicPr>
        <p:blipFill rotWithShape="1">
          <a:blip r:embed="rId2"/>
          <a:srcRect l="15584" t="4005" r="15065" b="6147"/>
          <a:stretch/>
        </p:blipFill>
        <p:spPr>
          <a:xfrm>
            <a:off x="1056904" y="952363"/>
            <a:ext cx="5795160" cy="5630999"/>
          </a:xfrm>
          <a:prstGeom prst="rect">
            <a:avLst/>
          </a:prstGeom>
        </p:spPr>
      </p:pic>
      <p:sp>
        <p:nvSpPr>
          <p:cNvPr id="6" name="Content Placeholder 2">
            <a:extLst>
              <a:ext uri="{FF2B5EF4-FFF2-40B4-BE49-F238E27FC236}">
                <a16:creationId xmlns:a16="http://schemas.microsoft.com/office/drawing/2014/main" id="{12E46428-560A-F962-740E-3C6BDFB3A48F}"/>
              </a:ext>
            </a:extLst>
          </p:cNvPr>
          <p:cNvSpPr>
            <a:spLocks noGrp="1"/>
          </p:cNvSpPr>
          <p:nvPr>
            <p:ph idx="1"/>
          </p:nvPr>
        </p:nvSpPr>
        <p:spPr>
          <a:xfrm>
            <a:off x="6852065" y="952363"/>
            <a:ext cx="2094352" cy="5630999"/>
          </a:xfrm>
        </p:spPr>
        <p:txBody>
          <a:bodyPr/>
          <a:lstStyle/>
          <a:p>
            <a:r>
              <a:rPr lang="nb-NO" sz="2000" dirty="0"/>
              <a:t>Arbeidsbok</a:t>
            </a:r>
          </a:p>
          <a:p>
            <a:r>
              <a:rPr lang="nb-NO" sz="2000" dirty="0"/>
              <a:t>Li-Io batteri</a:t>
            </a:r>
          </a:p>
          <a:p>
            <a:r>
              <a:rPr lang="nb-NO" sz="2000" dirty="0"/>
              <a:t>Batteriholder</a:t>
            </a:r>
          </a:p>
          <a:p>
            <a:r>
              <a:rPr lang="nb-NO" sz="2000" dirty="0" err="1"/>
              <a:t>Bat</a:t>
            </a:r>
            <a:r>
              <a:rPr lang="nb-NO" sz="2000" dirty="0"/>
              <a:t>. lader</a:t>
            </a:r>
          </a:p>
          <a:p>
            <a:r>
              <a:rPr lang="nb-NO" sz="1800" dirty="0"/>
              <a:t>MKR NB 1500</a:t>
            </a:r>
          </a:p>
          <a:p>
            <a:r>
              <a:rPr lang="nb-NO" sz="1800" dirty="0"/>
              <a:t>MKR ENV</a:t>
            </a:r>
          </a:p>
          <a:p>
            <a:r>
              <a:rPr lang="nb-NO" sz="1800" dirty="0"/>
              <a:t>MKR GPS</a:t>
            </a:r>
          </a:p>
          <a:p>
            <a:r>
              <a:rPr lang="nb-NO" sz="1800" dirty="0"/>
              <a:t>Antenne</a:t>
            </a:r>
          </a:p>
          <a:p>
            <a:r>
              <a:rPr lang="nb-NO" sz="1800" dirty="0"/>
              <a:t>Sensorkort </a:t>
            </a:r>
            <a:br>
              <a:rPr lang="nb-NO" sz="1800" dirty="0"/>
            </a:br>
            <a:r>
              <a:rPr lang="nb-NO" sz="1800" dirty="0"/>
              <a:t>DS18B20</a:t>
            </a:r>
          </a:p>
          <a:p>
            <a:r>
              <a:rPr lang="nb-NO" sz="1800" dirty="0" err="1"/>
              <a:t>Temp.sensor</a:t>
            </a:r>
            <a:br>
              <a:rPr lang="nb-NO" sz="1800" dirty="0"/>
            </a:br>
            <a:r>
              <a:rPr lang="nb-NO" sz="1800" dirty="0"/>
              <a:t>DS18B20</a:t>
            </a:r>
          </a:p>
          <a:p>
            <a:r>
              <a:rPr lang="nb-NO" sz="1800" dirty="0"/>
              <a:t>USB-kabel</a:t>
            </a:r>
          </a:p>
          <a:p>
            <a:r>
              <a:rPr lang="nb-NO" sz="1800" dirty="0"/>
              <a:t>SIM-kort</a:t>
            </a:r>
          </a:p>
        </p:txBody>
      </p:sp>
    </p:spTree>
    <p:extLst>
      <p:ext uri="{BB962C8B-B14F-4D97-AF65-F5344CB8AC3E}">
        <p14:creationId xmlns:p14="http://schemas.microsoft.com/office/powerpoint/2010/main" val="11882455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45B-6CB3-2E02-0E93-198477DF341B}"/>
              </a:ext>
            </a:extLst>
          </p:cNvPr>
          <p:cNvSpPr>
            <a:spLocks noGrp="1"/>
          </p:cNvSpPr>
          <p:nvPr>
            <p:ph type="title"/>
          </p:nvPr>
        </p:nvSpPr>
        <p:spPr>
          <a:xfrm>
            <a:off x="1194628" y="274638"/>
            <a:ext cx="7407404" cy="646331"/>
          </a:xfrm>
        </p:spPr>
        <p:txBody>
          <a:bodyPr/>
          <a:lstStyle/>
          <a:p>
            <a:pPr algn="ctr"/>
            <a:r>
              <a:rPr lang="nb-NO" dirty="0"/>
              <a:t>Importerte data i Excel</a:t>
            </a:r>
          </a:p>
        </p:txBody>
      </p:sp>
      <p:pic>
        <p:nvPicPr>
          <p:cNvPr id="4" name="Picture 3">
            <a:extLst>
              <a:ext uri="{FF2B5EF4-FFF2-40B4-BE49-F238E27FC236}">
                <a16:creationId xmlns:a16="http://schemas.microsoft.com/office/drawing/2014/main" id="{104C9883-7B2B-ACDF-A8ED-99CF6575D544}"/>
              </a:ext>
            </a:extLst>
          </p:cNvPr>
          <p:cNvPicPr>
            <a:picLocks noChangeAspect="1"/>
          </p:cNvPicPr>
          <p:nvPr/>
        </p:nvPicPr>
        <p:blipFill>
          <a:blip r:embed="rId2"/>
          <a:stretch>
            <a:fillRect/>
          </a:stretch>
        </p:blipFill>
        <p:spPr>
          <a:xfrm>
            <a:off x="1411586" y="1228745"/>
            <a:ext cx="7190446" cy="5152390"/>
          </a:xfrm>
          <a:prstGeom prst="rect">
            <a:avLst/>
          </a:prstGeom>
        </p:spPr>
      </p:pic>
    </p:spTree>
    <p:extLst>
      <p:ext uri="{BB962C8B-B14F-4D97-AF65-F5344CB8AC3E}">
        <p14:creationId xmlns:p14="http://schemas.microsoft.com/office/powerpoint/2010/main" val="28241304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782669"/>
            <a:ext cx="7407404" cy="646331"/>
          </a:xfrm>
        </p:spPr>
        <p:txBody>
          <a:bodyPr/>
          <a:lstStyle/>
          <a:p>
            <a:pPr algn="ctr"/>
            <a:r>
              <a:rPr lang="nb-NO" b="1" i="0" u="none" strike="noStrike" baseline="0" dirty="0">
                <a:solidFill>
                  <a:srgbClr val="000000"/>
                </a:solidFill>
                <a:latin typeface="Times New Roman" panose="02020603050405020304" pitchFamily="18" charset="0"/>
              </a:rPr>
              <a:t>Tegn grafer i Excel</a:t>
            </a:r>
            <a:endParaRPr lang="nb-NO" b="0" i="1" dirty="0"/>
          </a:p>
        </p:txBody>
      </p:sp>
    </p:spTree>
    <p:extLst>
      <p:ext uri="{BB962C8B-B14F-4D97-AF65-F5344CB8AC3E}">
        <p14:creationId xmlns:p14="http://schemas.microsoft.com/office/powerpoint/2010/main" val="7431448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B314-8F38-DCBD-C3F4-C46F757C7C33}"/>
              </a:ext>
            </a:extLst>
          </p:cNvPr>
          <p:cNvSpPr>
            <a:spLocks noGrp="1"/>
          </p:cNvSpPr>
          <p:nvPr>
            <p:ph type="title"/>
          </p:nvPr>
        </p:nvSpPr>
        <p:spPr/>
        <p:txBody>
          <a:bodyPr/>
          <a:lstStyle/>
          <a:p>
            <a:pPr algn="ctr"/>
            <a:r>
              <a:rPr lang="nb-NO" dirty="0"/>
              <a:t>Tegn grafer i Excel</a:t>
            </a:r>
          </a:p>
        </p:txBody>
      </p:sp>
      <p:pic>
        <p:nvPicPr>
          <p:cNvPr id="5" name="Picture 4">
            <a:extLst>
              <a:ext uri="{FF2B5EF4-FFF2-40B4-BE49-F238E27FC236}">
                <a16:creationId xmlns:a16="http://schemas.microsoft.com/office/drawing/2014/main" id="{B5CB1B7F-D685-A9EA-CC7A-890ACF2C1D84}"/>
              </a:ext>
            </a:extLst>
          </p:cNvPr>
          <p:cNvPicPr>
            <a:picLocks noChangeAspect="1"/>
          </p:cNvPicPr>
          <p:nvPr/>
        </p:nvPicPr>
        <p:blipFill>
          <a:blip r:embed="rId2"/>
          <a:stretch>
            <a:fillRect/>
          </a:stretch>
        </p:blipFill>
        <p:spPr>
          <a:xfrm>
            <a:off x="973394" y="1153202"/>
            <a:ext cx="7986819" cy="5050953"/>
          </a:xfrm>
          <a:prstGeom prst="rect">
            <a:avLst/>
          </a:prstGeom>
        </p:spPr>
      </p:pic>
    </p:spTree>
    <p:extLst>
      <p:ext uri="{BB962C8B-B14F-4D97-AF65-F5344CB8AC3E}">
        <p14:creationId xmlns:p14="http://schemas.microsoft.com/office/powerpoint/2010/main" val="5493151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B314-8F38-DCBD-C3F4-C46F757C7C33}"/>
              </a:ext>
            </a:extLst>
          </p:cNvPr>
          <p:cNvSpPr>
            <a:spLocks noGrp="1"/>
          </p:cNvSpPr>
          <p:nvPr>
            <p:ph type="title"/>
          </p:nvPr>
        </p:nvSpPr>
        <p:spPr/>
        <p:txBody>
          <a:bodyPr/>
          <a:lstStyle/>
          <a:p>
            <a:pPr algn="ctr"/>
            <a:r>
              <a:rPr lang="nb-NO" dirty="0"/>
              <a:t>Tegn grafer i Excel</a:t>
            </a:r>
          </a:p>
        </p:txBody>
      </p:sp>
      <p:pic>
        <p:nvPicPr>
          <p:cNvPr id="4" name="Picture 3">
            <a:extLst>
              <a:ext uri="{FF2B5EF4-FFF2-40B4-BE49-F238E27FC236}">
                <a16:creationId xmlns:a16="http://schemas.microsoft.com/office/drawing/2014/main" id="{D8432AA3-ACDD-9726-BF06-EF13294980E4}"/>
              </a:ext>
            </a:extLst>
          </p:cNvPr>
          <p:cNvPicPr>
            <a:picLocks noChangeAspect="1"/>
          </p:cNvPicPr>
          <p:nvPr/>
        </p:nvPicPr>
        <p:blipFill>
          <a:blip r:embed="rId2"/>
          <a:stretch>
            <a:fillRect/>
          </a:stretch>
        </p:blipFill>
        <p:spPr>
          <a:xfrm>
            <a:off x="990599" y="1295290"/>
            <a:ext cx="7988711" cy="2133710"/>
          </a:xfrm>
          <a:prstGeom prst="rect">
            <a:avLst/>
          </a:prstGeom>
        </p:spPr>
      </p:pic>
      <p:pic>
        <p:nvPicPr>
          <p:cNvPr id="6" name="Picture 5">
            <a:extLst>
              <a:ext uri="{FF2B5EF4-FFF2-40B4-BE49-F238E27FC236}">
                <a16:creationId xmlns:a16="http://schemas.microsoft.com/office/drawing/2014/main" id="{8E3F37A8-B2FC-8CA9-B27F-43C80E1DE810}"/>
              </a:ext>
            </a:extLst>
          </p:cNvPr>
          <p:cNvPicPr>
            <a:picLocks noChangeAspect="1"/>
          </p:cNvPicPr>
          <p:nvPr/>
        </p:nvPicPr>
        <p:blipFill>
          <a:blip r:embed="rId3"/>
          <a:stretch>
            <a:fillRect/>
          </a:stretch>
        </p:blipFill>
        <p:spPr>
          <a:xfrm>
            <a:off x="1004328" y="3662212"/>
            <a:ext cx="7982360" cy="2921150"/>
          </a:xfrm>
          <a:prstGeom prst="rect">
            <a:avLst/>
          </a:prstGeom>
        </p:spPr>
      </p:pic>
    </p:spTree>
    <p:extLst>
      <p:ext uri="{BB962C8B-B14F-4D97-AF65-F5344CB8AC3E}">
        <p14:creationId xmlns:p14="http://schemas.microsoft.com/office/powerpoint/2010/main" val="16274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901766"/>
            <a:ext cx="7407404" cy="646331"/>
          </a:xfrm>
        </p:spPr>
        <p:txBody>
          <a:bodyPr/>
          <a:lstStyle/>
          <a:p>
            <a:pPr algn="ctr"/>
            <a:r>
              <a:rPr lang="nb-NO" b="1" i="0" u="none" strike="noStrike" baseline="0" dirty="0">
                <a:solidFill>
                  <a:srgbClr val="000000"/>
                </a:solidFill>
                <a:latin typeface="Times New Roman" panose="02020603050405020304" pitchFamily="18" charset="0"/>
              </a:rPr>
              <a:t>Vis posisjon i Google Earth</a:t>
            </a:r>
            <a:endParaRPr lang="nb-NO" b="0" i="1" dirty="0"/>
          </a:p>
        </p:txBody>
      </p:sp>
    </p:spTree>
    <p:extLst>
      <p:ext uri="{BB962C8B-B14F-4D97-AF65-F5344CB8AC3E}">
        <p14:creationId xmlns:p14="http://schemas.microsoft.com/office/powerpoint/2010/main" val="796063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Eksempler på data</a:t>
            </a:r>
          </a:p>
        </p:txBody>
      </p:sp>
      <p:pic>
        <p:nvPicPr>
          <p:cNvPr id="27650" name="Picture 2"/>
          <p:cNvPicPr>
            <a:picLocks noChangeAspect="1" noChangeArrowheads="1"/>
          </p:cNvPicPr>
          <p:nvPr/>
        </p:nvPicPr>
        <p:blipFill>
          <a:blip r:embed="rId2"/>
          <a:srcRect/>
          <a:stretch>
            <a:fillRect/>
          </a:stretch>
        </p:blipFill>
        <p:spPr bwMode="auto">
          <a:xfrm>
            <a:off x="2505120" y="1953445"/>
            <a:ext cx="3673365" cy="4068166"/>
          </a:xfrm>
          <a:prstGeom prst="rect">
            <a:avLst/>
          </a:prstGeom>
          <a:noFill/>
          <a:ln w="9525">
            <a:noFill/>
            <a:miter lim="800000"/>
            <a:headEnd/>
            <a:tailEnd/>
          </a:ln>
        </p:spPr>
      </p:pic>
      <p:sp>
        <p:nvSpPr>
          <p:cNvPr id="5" name="TekstSylinder 4"/>
          <p:cNvSpPr txBox="1"/>
          <p:nvPr/>
        </p:nvSpPr>
        <p:spPr>
          <a:xfrm>
            <a:off x="2569777" y="1521370"/>
            <a:ext cx="1280672" cy="369332"/>
          </a:xfrm>
          <a:prstGeom prst="rect">
            <a:avLst/>
          </a:prstGeom>
          <a:noFill/>
        </p:spPr>
        <p:txBody>
          <a:bodyPr wrap="none" rtlCol="0">
            <a:spAutoFit/>
          </a:bodyPr>
          <a:lstStyle/>
          <a:p>
            <a:r>
              <a:rPr lang="nb-NO" dirty="0"/>
              <a:t>Lengdegrad</a:t>
            </a:r>
          </a:p>
        </p:txBody>
      </p:sp>
      <p:sp>
        <p:nvSpPr>
          <p:cNvPr id="6" name="TekstSylinder 5"/>
          <p:cNvSpPr txBox="1"/>
          <p:nvPr/>
        </p:nvSpPr>
        <p:spPr>
          <a:xfrm>
            <a:off x="3894081" y="1521370"/>
            <a:ext cx="1278170" cy="369332"/>
          </a:xfrm>
          <a:prstGeom prst="rect">
            <a:avLst/>
          </a:prstGeom>
          <a:noFill/>
        </p:spPr>
        <p:txBody>
          <a:bodyPr wrap="none" rtlCol="0">
            <a:spAutoFit/>
          </a:bodyPr>
          <a:lstStyle/>
          <a:p>
            <a:r>
              <a:rPr lang="nb-NO" dirty="0"/>
              <a:t>Breddegrad</a:t>
            </a:r>
          </a:p>
        </p:txBody>
      </p:sp>
      <p:sp>
        <p:nvSpPr>
          <p:cNvPr id="7" name="TekstSylinder 6"/>
          <p:cNvSpPr txBox="1"/>
          <p:nvPr/>
        </p:nvSpPr>
        <p:spPr>
          <a:xfrm>
            <a:off x="5265681" y="1521370"/>
            <a:ext cx="788293" cy="369332"/>
          </a:xfrm>
          <a:prstGeom prst="rect">
            <a:avLst/>
          </a:prstGeom>
          <a:noFill/>
        </p:spPr>
        <p:txBody>
          <a:bodyPr wrap="none" rtlCol="0">
            <a:spAutoFit/>
          </a:bodyPr>
          <a:lstStyle/>
          <a:p>
            <a:r>
              <a:rPr lang="nb-NO" dirty="0"/>
              <a:t>Høyde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wipe(up)">
                                      <p:cBhvr>
                                        <p:cTn id="1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4572" y="420918"/>
            <a:ext cx="4146330" cy="1350962"/>
          </a:xfrm>
        </p:spPr>
        <p:txBody>
          <a:bodyPr>
            <a:normAutofit fontScale="90000"/>
          </a:bodyPr>
          <a:lstStyle/>
          <a:p>
            <a:pPr algn="ctr"/>
            <a:r>
              <a:rPr lang="nb-NO" dirty="0"/>
              <a:t>Visning av </a:t>
            </a:r>
            <a:r>
              <a:rPr lang="nb-NO" dirty="0" err="1"/>
              <a:t>GPS-data</a:t>
            </a:r>
            <a:br>
              <a:rPr lang="nb-NO" dirty="0"/>
            </a:br>
            <a:r>
              <a:rPr lang="nb-NO" dirty="0"/>
              <a:t>Bruk av </a:t>
            </a:r>
            <a:r>
              <a:rPr lang="nb-NO" dirty="0" err="1"/>
              <a:t>kml-filer</a:t>
            </a:r>
            <a:br>
              <a:rPr lang="nb-NO" dirty="0"/>
            </a:br>
            <a:r>
              <a:rPr lang="nb-NO" sz="2000" b="0" dirty="0"/>
              <a:t>(</a:t>
            </a:r>
            <a:r>
              <a:rPr lang="nb-NO" sz="2000" b="0" dirty="0" err="1"/>
              <a:t>Keyhole</a:t>
            </a:r>
            <a:r>
              <a:rPr lang="nb-NO" sz="2000" b="0" dirty="0"/>
              <a:t> </a:t>
            </a:r>
            <a:r>
              <a:rPr lang="nb-NO" sz="2000" b="0" dirty="0" err="1"/>
              <a:t>Markup</a:t>
            </a:r>
            <a:r>
              <a:rPr lang="nb-NO" sz="2000" b="0" dirty="0"/>
              <a:t> </a:t>
            </a:r>
            <a:r>
              <a:rPr lang="nb-NO" sz="2000" b="0" dirty="0" err="1"/>
              <a:t>Language</a:t>
            </a:r>
            <a:r>
              <a:rPr lang="nb-NO" sz="2000" b="0" dirty="0"/>
              <a:t>)</a:t>
            </a:r>
            <a:endParaRPr lang="nb-NO" b="0" dirty="0"/>
          </a:p>
        </p:txBody>
      </p:sp>
      <p:sp>
        <p:nvSpPr>
          <p:cNvPr id="3" name="Plassholder for innhold 2"/>
          <p:cNvSpPr>
            <a:spLocks noGrp="1"/>
          </p:cNvSpPr>
          <p:nvPr>
            <p:ph idx="1"/>
          </p:nvPr>
        </p:nvSpPr>
        <p:spPr>
          <a:xfrm>
            <a:off x="5370286" y="567198"/>
            <a:ext cx="3773714" cy="5458507"/>
          </a:xfrm>
        </p:spPr>
        <p:txBody>
          <a:bodyPr>
            <a:normAutofit/>
          </a:bodyPr>
          <a:lstStyle/>
          <a:p>
            <a:pPr marL="0" indent="0">
              <a:buNone/>
            </a:pPr>
            <a:r>
              <a:rPr lang="nb-NO" sz="800" dirty="0"/>
              <a:t>&lt;?</a:t>
            </a:r>
            <a:r>
              <a:rPr lang="nb-NO" sz="800" dirty="0" err="1"/>
              <a:t>xml</a:t>
            </a:r>
            <a:r>
              <a:rPr lang="nb-NO" sz="800" dirty="0"/>
              <a:t> version="1.0" encoding="UTF-8"?&gt;</a:t>
            </a:r>
          </a:p>
          <a:p>
            <a:pPr marL="0" indent="0">
              <a:buNone/>
            </a:pPr>
            <a:r>
              <a:rPr lang="nb-NO" sz="800" dirty="0"/>
              <a:t>&lt;</a:t>
            </a:r>
            <a:r>
              <a:rPr lang="nb-NO" sz="800" dirty="0" err="1"/>
              <a:t>kml</a:t>
            </a:r>
            <a:r>
              <a:rPr lang="nb-NO" sz="800" dirty="0"/>
              <a:t> xmlns="http://www.opengis.net/kml/2.2"&gt;</a:t>
            </a:r>
          </a:p>
          <a:p>
            <a:pPr marL="0" indent="0">
              <a:buNone/>
            </a:pPr>
            <a:r>
              <a:rPr lang="nb-NO" sz="800" dirty="0"/>
              <a:t>  &lt;</a:t>
            </a:r>
            <a:r>
              <a:rPr lang="nb-NO" sz="800" dirty="0" err="1"/>
              <a:t>Document</a:t>
            </a:r>
            <a:r>
              <a:rPr lang="nb-NO" sz="800" dirty="0"/>
              <a:t>&gt;</a:t>
            </a:r>
          </a:p>
          <a:p>
            <a:pPr marL="0" indent="0">
              <a:buNone/>
            </a:pPr>
            <a:r>
              <a:rPr lang="nb-NO" sz="800" dirty="0"/>
              <a:t>    &lt;</a:t>
            </a:r>
            <a:r>
              <a:rPr lang="nb-NO" sz="800" dirty="0" err="1"/>
              <a:t>name&gt;Paths&lt;/name</a:t>
            </a:r>
            <a:r>
              <a:rPr lang="nb-NO" sz="800" dirty="0"/>
              <a:t>&gt;</a:t>
            </a:r>
          </a:p>
          <a:p>
            <a:pPr marL="0" indent="0">
              <a:buNone/>
            </a:pPr>
            <a:r>
              <a:rPr lang="nb-NO" sz="800" dirty="0"/>
              <a:t>    &lt;</a:t>
            </a:r>
            <a:r>
              <a:rPr lang="nb-NO" sz="800" dirty="0" err="1"/>
              <a:t>description&gt;Examples</a:t>
            </a:r>
            <a:r>
              <a:rPr lang="nb-NO" sz="800" dirty="0"/>
              <a:t> </a:t>
            </a:r>
            <a:r>
              <a:rPr lang="nb-NO" sz="800" dirty="0" err="1"/>
              <a:t>of</a:t>
            </a:r>
            <a:r>
              <a:rPr lang="nb-NO" sz="800" dirty="0"/>
              <a:t> </a:t>
            </a:r>
            <a:r>
              <a:rPr lang="nb-NO" sz="800" dirty="0" err="1"/>
              <a:t>paths</a:t>
            </a:r>
            <a:r>
              <a:rPr lang="nb-NO" sz="800" dirty="0"/>
              <a:t>. Note </a:t>
            </a:r>
            <a:r>
              <a:rPr lang="nb-NO" sz="800" dirty="0" err="1"/>
              <a:t>that</a:t>
            </a:r>
            <a:r>
              <a:rPr lang="nb-NO" sz="800" dirty="0"/>
              <a:t> </a:t>
            </a:r>
            <a:r>
              <a:rPr lang="nb-NO" sz="800" dirty="0" err="1"/>
              <a:t>the</a:t>
            </a:r>
            <a:r>
              <a:rPr lang="nb-NO" sz="800" dirty="0"/>
              <a:t> </a:t>
            </a:r>
            <a:r>
              <a:rPr lang="nb-NO" sz="800" dirty="0" err="1"/>
              <a:t>tessellate</a:t>
            </a:r>
            <a:r>
              <a:rPr lang="nb-NO" sz="800" dirty="0"/>
              <a:t> </a:t>
            </a:r>
            <a:r>
              <a:rPr lang="nb-NO" sz="800" dirty="0" err="1"/>
              <a:t>tag</a:t>
            </a:r>
            <a:r>
              <a:rPr lang="nb-NO" sz="800" dirty="0"/>
              <a:t> is by </a:t>
            </a:r>
            <a:r>
              <a:rPr lang="nb-NO" sz="800" dirty="0" err="1"/>
              <a:t>default</a:t>
            </a:r>
            <a:endParaRPr lang="nb-NO" sz="800" dirty="0"/>
          </a:p>
          <a:p>
            <a:pPr marL="0" indent="0">
              <a:buNone/>
            </a:pPr>
            <a:r>
              <a:rPr lang="nb-NO" sz="800" dirty="0"/>
              <a:t>      </a:t>
            </a:r>
            <a:r>
              <a:rPr lang="nb-NO" sz="800" dirty="0" err="1"/>
              <a:t>set</a:t>
            </a:r>
            <a:r>
              <a:rPr lang="nb-NO" sz="800" dirty="0"/>
              <a:t> to 0. </a:t>
            </a:r>
            <a:r>
              <a:rPr lang="nb-NO" sz="800" dirty="0" err="1"/>
              <a:t>If</a:t>
            </a:r>
            <a:r>
              <a:rPr lang="nb-NO" sz="800" dirty="0"/>
              <a:t> </a:t>
            </a:r>
            <a:r>
              <a:rPr lang="nb-NO" sz="800" dirty="0" err="1"/>
              <a:t>you</a:t>
            </a:r>
            <a:r>
              <a:rPr lang="nb-NO" sz="800" dirty="0"/>
              <a:t> </a:t>
            </a:r>
            <a:r>
              <a:rPr lang="nb-NO" sz="800" dirty="0" err="1"/>
              <a:t>want</a:t>
            </a:r>
            <a:r>
              <a:rPr lang="nb-NO" sz="800" dirty="0"/>
              <a:t> to </a:t>
            </a:r>
            <a:r>
              <a:rPr lang="nb-NO" sz="800" dirty="0" err="1"/>
              <a:t>create</a:t>
            </a:r>
            <a:r>
              <a:rPr lang="nb-NO" sz="800" dirty="0"/>
              <a:t> </a:t>
            </a:r>
            <a:r>
              <a:rPr lang="nb-NO" sz="800" dirty="0" err="1"/>
              <a:t>tessellated</a:t>
            </a:r>
            <a:r>
              <a:rPr lang="nb-NO" sz="800" dirty="0"/>
              <a:t> lines, </a:t>
            </a:r>
            <a:r>
              <a:rPr lang="nb-NO" sz="800" dirty="0" err="1"/>
              <a:t>they</a:t>
            </a:r>
            <a:r>
              <a:rPr lang="nb-NO" sz="800" dirty="0"/>
              <a:t> must be </a:t>
            </a:r>
            <a:r>
              <a:rPr lang="nb-NO" sz="800" dirty="0" err="1"/>
              <a:t>authored</a:t>
            </a:r>
            <a:endParaRPr lang="nb-NO" sz="800" dirty="0"/>
          </a:p>
          <a:p>
            <a:pPr marL="0" indent="0">
              <a:buNone/>
            </a:pPr>
            <a:r>
              <a:rPr lang="nb-NO" sz="800" dirty="0"/>
              <a:t>      (or </a:t>
            </a:r>
            <a:r>
              <a:rPr lang="nb-NO" sz="800" dirty="0" err="1"/>
              <a:t>edited</a:t>
            </a:r>
            <a:r>
              <a:rPr lang="nb-NO" sz="800" dirty="0"/>
              <a:t>) </a:t>
            </a:r>
            <a:r>
              <a:rPr lang="nb-NO" sz="800" dirty="0" err="1"/>
              <a:t>directly</a:t>
            </a:r>
            <a:r>
              <a:rPr lang="nb-NO" sz="800" dirty="0"/>
              <a:t> in </a:t>
            </a:r>
            <a:r>
              <a:rPr lang="nb-NO" sz="800" dirty="0" err="1"/>
              <a:t>KML.&lt;/description</a:t>
            </a:r>
            <a:r>
              <a:rPr lang="nb-NO" sz="800" dirty="0"/>
              <a:t>&gt;</a:t>
            </a:r>
          </a:p>
          <a:p>
            <a:pPr marL="0" indent="0">
              <a:buNone/>
            </a:pPr>
            <a:r>
              <a:rPr lang="nb-NO" sz="800" dirty="0"/>
              <a:t>    &lt;</a:t>
            </a:r>
            <a:r>
              <a:rPr lang="nb-NO" sz="800" dirty="0" err="1"/>
              <a:t>Style</a:t>
            </a:r>
            <a:r>
              <a:rPr lang="nb-NO" sz="800" dirty="0"/>
              <a:t> </a:t>
            </a:r>
            <a:r>
              <a:rPr lang="nb-NO" sz="800" dirty="0" err="1"/>
              <a:t>id="yellowLineGreenPoly</a:t>
            </a:r>
            <a:r>
              <a:rPr lang="nb-NO" sz="800" dirty="0"/>
              <a:t>"&gt;</a:t>
            </a:r>
          </a:p>
          <a:p>
            <a:pPr marL="0" indent="0">
              <a:buNone/>
            </a:pPr>
            <a:r>
              <a:rPr lang="nb-NO" sz="800" dirty="0"/>
              <a:t>      &lt;</a:t>
            </a:r>
            <a:r>
              <a:rPr lang="nb-NO" sz="800" dirty="0" err="1"/>
              <a:t>LineStyle</a:t>
            </a:r>
            <a:r>
              <a:rPr lang="nb-NO" sz="800" dirty="0"/>
              <a:t>&gt;</a:t>
            </a:r>
          </a:p>
          <a:p>
            <a:pPr marL="0" indent="0">
              <a:buNone/>
            </a:pPr>
            <a:r>
              <a:rPr lang="nb-NO" sz="800" dirty="0"/>
              <a:t>        &lt;color&gt;7f00ffff&lt;/color&gt;</a:t>
            </a:r>
          </a:p>
          <a:p>
            <a:pPr marL="0" indent="0">
              <a:buNone/>
            </a:pPr>
            <a:r>
              <a:rPr lang="nb-NO" sz="800" dirty="0"/>
              <a:t>        &lt;width&gt;4&lt;/width&gt;</a:t>
            </a:r>
          </a:p>
          <a:p>
            <a:pPr marL="0" indent="0">
              <a:buNone/>
            </a:pPr>
            <a:r>
              <a:rPr lang="nb-NO" sz="800" dirty="0"/>
              <a:t>      &lt;/</a:t>
            </a:r>
            <a:r>
              <a:rPr lang="nb-NO" sz="800" dirty="0" err="1"/>
              <a:t>LineStyle</a:t>
            </a:r>
            <a:r>
              <a:rPr lang="nb-NO" sz="800" dirty="0"/>
              <a:t>&gt;</a:t>
            </a:r>
          </a:p>
          <a:p>
            <a:pPr marL="0" indent="0">
              <a:buNone/>
            </a:pPr>
            <a:r>
              <a:rPr lang="nb-NO" sz="800" dirty="0"/>
              <a:t>      &lt;</a:t>
            </a:r>
            <a:r>
              <a:rPr lang="nb-NO" sz="800" dirty="0" err="1"/>
              <a:t>PolyStyle</a:t>
            </a:r>
            <a:r>
              <a:rPr lang="nb-NO" sz="800" dirty="0"/>
              <a:t>&gt;</a:t>
            </a:r>
          </a:p>
          <a:p>
            <a:pPr marL="0" indent="0">
              <a:buNone/>
            </a:pPr>
            <a:r>
              <a:rPr lang="nb-NO" sz="800" dirty="0"/>
              <a:t>        &lt;color&gt;7f00ff00&lt;/color&gt;</a:t>
            </a:r>
          </a:p>
          <a:p>
            <a:pPr marL="0" indent="0">
              <a:buNone/>
            </a:pPr>
            <a:r>
              <a:rPr lang="nb-NO" sz="800" dirty="0"/>
              <a:t>      &lt;/</a:t>
            </a:r>
            <a:r>
              <a:rPr lang="nb-NO" sz="800" dirty="0" err="1"/>
              <a:t>PolyStyle</a:t>
            </a:r>
            <a:r>
              <a:rPr lang="nb-NO" sz="800" dirty="0"/>
              <a:t>&gt;</a:t>
            </a:r>
          </a:p>
          <a:p>
            <a:pPr marL="0" indent="0">
              <a:buNone/>
            </a:pPr>
            <a:r>
              <a:rPr lang="nb-NO" sz="800" dirty="0"/>
              <a:t>    &lt;/</a:t>
            </a:r>
            <a:r>
              <a:rPr lang="nb-NO" sz="800" dirty="0" err="1"/>
              <a:t>Style</a:t>
            </a:r>
            <a:r>
              <a:rPr lang="nb-NO" sz="800" dirty="0"/>
              <a:t>&gt;</a:t>
            </a:r>
          </a:p>
          <a:p>
            <a:pPr marL="0" indent="0">
              <a:buNone/>
            </a:pPr>
            <a:r>
              <a:rPr lang="nb-NO" sz="800" dirty="0"/>
              <a:t>    &lt;</a:t>
            </a:r>
            <a:r>
              <a:rPr lang="nb-NO" sz="800" dirty="0" err="1"/>
              <a:t>Placemark</a:t>
            </a:r>
            <a:r>
              <a:rPr lang="nb-NO" sz="800" dirty="0"/>
              <a:t>&gt;</a:t>
            </a:r>
          </a:p>
          <a:p>
            <a:pPr marL="0" indent="0">
              <a:buNone/>
            </a:pPr>
            <a:r>
              <a:rPr lang="nb-NO" sz="800" dirty="0"/>
              <a:t>      &lt;</a:t>
            </a:r>
            <a:r>
              <a:rPr lang="nb-NO" sz="800" dirty="0" err="1"/>
              <a:t>name&gt;Absolute</a:t>
            </a:r>
            <a:r>
              <a:rPr lang="nb-NO" sz="800" dirty="0"/>
              <a:t> </a:t>
            </a:r>
            <a:r>
              <a:rPr lang="nb-NO" sz="800" dirty="0" err="1"/>
              <a:t>Extruded&lt;/name</a:t>
            </a:r>
            <a:r>
              <a:rPr lang="nb-NO" sz="800" dirty="0"/>
              <a:t>&gt;</a:t>
            </a:r>
          </a:p>
          <a:p>
            <a:pPr marL="0" indent="0">
              <a:buNone/>
            </a:pPr>
            <a:r>
              <a:rPr lang="nb-NO" sz="800" dirty="0"/>
              <a:t>      &lt;</a:t>
            </a:r>
            <a:r>
              <a:rPr lang="nb-NO" sz="800" dirty="0" err="1"/>
              <a:t>description&gt;Transparent</a:t>
            </a:r>
            <a:r>
              <a:rPr lang="nb-NO" sz="800" dirty="0"/>
              <a:t> </a:t>
            </a:r>
            <a:r>
              <a:rPr lang="nb-NO" sz="800" dirty="0" err="1"/>
              <a:t>green</a:t>
            </a:r>
            <a:r>
              <a:rPr lang="nb-NO" sz="800" dirty="0"/>
              <a:t> </a:t>
            </a:r>
            <a:r>
              <a:rPr lang="nb-NO" sz="800" dirty="0" err="1"/>
              <a:t>wall</a:t>
            </a:r>
            <a:r>
              <a:rPr lang="nb-NO" sz="800" dirty="0"/>
              <a:t> </a:t>
            </a:r>
            <a:r>
              <a:rPr lang="nb-NO" sz="800" dirty="0" err="1"/>
              <a:t>with</a:t>
            </a:r>
            <a:r>
              <a:rPr lang="nb-NO" sz="800" dirty="0"/>
              <a:t> </a:t>
            </a:r>
            <a:r>
              <a:rPr lang="nb-NO" sz="800" dirty="0" err="1"/>
              <a:t>yellow</a:t>
            </a:r>
            <a:r>
              <a:rPr lang="nb-NO" sz="800" dirty="0"/>
              <a:t> </a:t>
            </a:r>
            <a:r>
              <a:rPr lang="nb-NO" sz="800" dirty="0" err="1"/>
              <a:t>outlines&lt;/description</a:t>
            </a:r>
            <a:r>
              <a:rPr lang="nb-NO" sz="800" dirty="0"/>
              <a:t>&gt;</a:t>
            </a:r>
          </a:p>
          <a:p>
            <a:pPr marL="0" indent="0">
              <a:buNone/>
            </a:pPr>
            <a:r>
              <a:rPr lang="nb-NO" sz="800" dirty="0"/>
              <a:t>      &lt;</a:t>
            </a:r>
            <a:r>
              <a:rPr lang="nb-NO" sz="800" dirty="0" err="1"/>
              <a:t>styleUrl&gt;#yellowLineGreenPoly&lt;/styleUrl</a:t>
            </a:r>
            <a:r>
              <a:rPr lang="nb-NO" sz="800" dirty="0"/>
              <a:t>&gt;</a:t>
            </a:r>
          </a:p>
          <a:p>
            <a:pPr marL="0" indent="0">
              <a:buNone/>
            </a:pPr>
            <a:r>
              <a:rPr lang="nb-NO" sz="800" dirty="0"/>
              <a:t>      &lt;</a:t>
            </a:r>
            <a:r>
              <a:rPr lang="nb-NO" sz="800" dirty="0" err="1"/>
              <a:t>LineString</a:t>
            </a:r>
            <a:r>
              <a:rPr lang="nb-NO" sz="800" dirty="0"/>
              <a:t>&gt;</a:t>
            </a:r>
          </a:p>
          <a:p>
            <a:pPr marL="0" indent="0">
              <a:buNone/>
            </a:pPr>
            <a:r>
              <a:rPr lang="nb-NO" sz="800" dirty="0"/>
              <a:t>        &lt;extrude&gt;0&lt;/extrude&gt;</a:t>
            </a:r>
          </a:p>
          <a:p>
            <a:pPr marL="0" indent="0">
              <a:buNone/>
            </a:pPr>
            <a:r>
              <a:rPr lang="nb-NO" sz="800" dirty="0"/>
              <a:t>        &lt;tessellate&gt;0&lt;/tessellate&gt;</a:t>
            </a:r>
          </a:p>
          <a:p>
            <a:pPr marL="0" indent="0">
              <a:buNone/>
            </a:pPr>
            <a:r>
              <a:rPr lang="nb-NO" sz="800" dirty="0"/>
              <a:t>        &lt;</a:t>
            </a:r>
            <a:r>
              <a:rPr lang="nb-NO" sz="800" dirty="0" err="1"/>
              <a:t>altitudeMode&gt;clampToGround&lt;/altitudeMode</a:t>
            </a:r>
            <a:r>
              <a:rPr lang="nb-NO" sz="800" dirty="0"/>
              <a:t>&gt;</a:t>
            </a:r>
          </a:p>
          <a:p>
            <a:pPr marL="0" indent="0">
              <a:buNone/>
            </a:pPr>
            <a:r>
              <a:rPr lang="nb-NO" sz="800" dirty="0"/>
              <a:t>        &lt;</a:t>
            </a:r>
            <a:r>
              <a:rPr lang="nb-NO" sz="800" dirty="0" err="1"/>
              <a:t>coordinates</a:t>
            </a:r>
            <a:r>
              <a:rPr lang="nb-NO" sz="800" dirty="0"/>
              <a:t>&gt; </a:t>
            </a:r>
          </a:p>
          <a:p>
            <a:pPr marL="0" indent="0">
              <a:buNone/>
              <a:tabLst>
                <a:tab pos="358775" algn="l"/>
              </a:tabLst>
            </a:pPr>
            <a:r>
              <a:rPr lang="nb-NO" sz="800" dirty="0"/>
              <a:t>	10.454133,63.426452,97.90</a:t>
            </a:r>
            <a:br>
              <a:rPr lang="nb-NO" sz="800" dirty="0"/>
            </a:br>
            <a:r>
              <a:rPr lang="nb-NO" sz="800" dirty="0"/>
              <a:t>	10.454084,63.426464,94.80</a:t>
            </a:r>
            <a:br>
              <a:rPr lang="nb-NO" sz="800" dirty="0"/>
            </a:br>
            <a:r>
              <a:rPr lang="nb-NO" sz="800" dirty="0"/>
              <a:t>	10.453765,63.426052,69.90</a:t>
            </a:r>
            <a:br>
              <a:rPr lang="nb-NO" sz="800" dirty="0"/>
            </a:br>
            <a:r>
              <a:rPr lang="nb-NO" sz="800" dirty="0"/>
              <a:t>	10.453771,63.426052,69.30</a:t>
            </a:r>
            <a:br>
              <a:rPr lang="nb-NO" sz="800" dirty="0"/>
            </a:br>
            <a:r>
              <a:rPr lang="nb-NO" sz="800" dirty="0"/>
              <a:t>	10.453765,63.426055,69.40</a:t>
            </a:r>
            <a:br>
              <a:rPr lang="nb-NO" sz="800" dirty="0"/>
            </a:br>
            <a:r>
              <a:rPr lang="nb-NO" sz="800" dirty="0"/>
              <a:t>	10.453797,63.426067,69.10</a:t>
            </a:r>
            <a:br>
              <a:rPr lang="nb-NO" sz="800" dirty="0"/>
            </a:br>
            <a:r>
              <a:rPr lang="nb-NO" sz="800" dirty="0"/>
              <a:t>	10.453830,63.426074,68.80</a:t>
            </a:r>
            <a:br>
              <a:rPr lang="nb-NO" sz="800" dirty="0"/>
            </a:br>
            <a:r>
              <a:rPr lang="nb-NO" sz="800" dirty="0"/>
              <a:t>	10.453826,63.426074,68.90 </a:t>
            </a:r>
          </a:p>
          <a:p>
            <a:pPr marL="0" indent="0">
              <a:buNone/>
              <a:tabLst>
                <a:tab pos="1346200" algn="l"/>
              </a:tabLst>
            </a:pPr>
            <a:r>
              <a:rPr lang="nb-NO" sz="800" dirty="0"/>
              <a:t>        &lt;/</a:t>
            </a:r>
            <a:r>
              <a:rPr lang="nb-NO" sz="800" dirty="0" err="1"/>
              <a:t>coordinates</a:t>
            </a:r>
            <a:r>
              <a:rPr lang="nb-NO" sz="800" dirty="0"/>
              <a:t>&gt;</a:t>
            </a:r>
          </a:p>
          <a:p>
            <a:pPr marL="0" indent="0">
              <a:buNone/>
            </a:pPr>
            <a:r>
              <a:rPr lang="nb-NO" sz="800" dirty="0"/>
              <a:t>      &lt;/</a:t>
            </a:r>
            <a:r>
              <a:rPr lang="nb-NO" sz="800" dirty="0" err="1"/>
              <a:t>LineString</a:t>
            </a:r>
            <a:r>
              <a:rPr lang="nb-NO" sz="800" dirty="0"/>
              <a:t>&gt;</a:t>
            </a:r>
          </a:p>
          <a:p>
            <a:pPr marL="0" indent="0">
              <a:buNone/>
            </a:pPr>
            <a:r>
              <a:rPr lang="nb-NO" sz="800" dirty="0"/>
              <a:t>    &lt;/</a:t>
            </a:r>
            <a:r>
              <a:rPr lang="nb-NO" sz="800" dirty="0" err="1"/>
              <a:t>Placemark</a:t>
            </a:r>
            <a:r>
              <a:rPr lang="nb-NO" sz="800" dirty="0"/>
              <a:t>&gt;</a:t>
            </a:r>
          </a:p>
          <a:p>
            <a:pPr marL="0" indent="0">
              <a:buNone/>
            </a:pPr>
            <a:r>
              <a:rPr lang="nb-NO" sz="800" dirty="0"/>
              <a:t>  &lt;/</a:t>
            </a:r>
            <a:r>
              <a:rPr lang="nb-NO" sz="800" dirty="0" err="1"/>
              <a:t>Document</a:t>
            </a:r>
            <a:r>
              <a:rPr lang="nb-NO" sz="800" dirty="0"/>
              <a:t>&gt;</a:t>
            </a:r>
          </a:p>
          <a:p>
            <a:pPr marL="0" indent="0">
              <a:buNone/>
            </a:pPr>
            <a:r>
              <a:rPr lang="nb-NO" sz="800" dirty="0"/>
              <a:t>&lt;/</a:t>
            </a:r>
            <a:r>
              <a:rPr lang="nb-NO" sz="800" dirty="0" err="1"/>
              <a:t>kml</a:t>
            </a:r>
            <a:r>
              <a:rPr lang="nb-NO" sz="800" dirty="0"/>
              <a:t>&gt;</a:t>
            </a:r>
          </a:p>
        </p:txBody>
      </p:sp>
      <p:sp>
        <p:nvSpPr>
          <p:cNvPr id="5" name="Plassholder for innhold 2"/>
          <p:cNvSpPr txBox="1">
            <a:spLocks/>
          </p:cNvSpPr>
          <p:nvPr/>
        </p:nvSpPr>
        <p:spPr>
          <a:xfrm>
            <a:off x="1103086" y="1917023"/>
            <a:ext cx="3976914" cy="4471535"/>
          </a:xfrm>
          <a:prstGeom prst="rect">
            <a:avLst/>
          </a:prstGeom>
        </p:spPr>
        <p:txBody>
          <a:bodyPr vert="horz" lIns="91440" tIns="45720" rIns="91440" bIns="45720" rtlCol="0">
            <a:normAutofit/>
          </a:bodyPr>
          <a:lstStyle/>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a:latin typeface="Arial"/>
                <a:cs typeface="Arial"/>
              </a:rPr>
              <a:t>Åpne en teksteditor f.eks. </a:t>
            </a:r>
            <a:r>
              <a:rPr lang="nb-NO" dirty="0" err="1">
                <a:latin typeface="Arial"/>
                <a:cs typeface="Arial"/>
              </a:rPr>
              <a:t>NotePad</a:t>
            </a:r>
            <a:r>
              <a:rPr lang="nb-NO" dirty="0">
                <a:latin typeface="Arial"/>
                <a:cs typeface="Arial"/>
              </a:rPr>
              <a:t>++</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0" u="none" strike="noStrike" kern="1200" cap="none" spc="0" normalizeH="0" baseline="0" noProof="0" dirty="0">
                <a:ln>
                  <a:noFill/>
                </a:ln>
                <a:solidFill>
                  <a:schemeClr val="tx1"/>
                </a:solidFill>
                <a:effectLst/>
                <a:uLnTx/>
                <a:uFillTx/>
                <a:latin typeface="Arial"/>
                <a:ea typeface="+mn-ea"/>
                <a:cs typeface="Arial"/>
              </a:rPr>
              <a:t>Hent inn </a:t>
            </a:r>
            <a:r>
              <a:rPr kumimoji="0" lang="nb-NO" b="0" i="0" u="none" strike="noStrike" kern="1200" cap="none" spc="0" normalizeH="0" baseline="0" noProof="0" dirty="0" err="1">
                <a:ln>
                  <a:noFill/>
                </a:ln>
                <a:solidFill>
                  <a:schemeClr val="tx1"/>
                </a:solidFill>
                <a:effectLst/>
                <a:uLnTx/>
                <a:uFillTx/>
                <a:latin typeface="Arial"/>
                <a:ea typeface="+mn-ea"/>
                <a:cs typeface="Arial"/>
              </a:rPr>
              <a:t>kml</a:t>
            </a:r>
            <a:r>
              <a:rPr kumimoji="0" lang="nb-NO" b="0" i="0" u="none" strike="noStrike" kern="1200" cap="none" spc="0" normalizeH="0" baseline="0" noProof="0" dirty="0">
                <a:ln>
                  <a:noFill/>
                </a:ln>
                <a:solidFill>
                  <a:schemeClr val="tx1"/>
                </a:solidFill>
                <a:effectLst/>
                <a:uLnTx/>
                <a:uFillTx/>
                <a:latin typeface="Arial"/>
                <a:ea typeface="+mn-ea"/>
                <a:cs typeface="Arial"/>
              </a:rPr>
              <a:t>-fil-malen</a:t>
            </a:r>
          </a:p>
          <a:p>
            <a:pPr marL="363538" lvl="0" indent="-363538">
              <a:spcBef>
                <a:spcPts val="1200"/>
              </a:spcBef>
              <a:buFont typeface="Arial" pitchFamily="34" charset="0"/>
              <a:buChar char="•"/>
              <a:defRPr/>
            </a:pPr>
            <a:r>
              <a:rPr lang="nb-NO" dirty="0">
                <a:latin typeface="Arial"/>
                <a:cs typeface="Arial"/>
              </a:rPr>
              <a:t>Kopier inn data fra datafila</a:t>
            </a:r>
            <a:br>
              <a:rPr lang="nb-NO" dirty="0">
                <a:latin typeface="Arial"/>
                <a:cs typeface="Arial"/>
              </a:rPr>
            </a:br>
            <a:r>
              <a:rPr lang="nb-NO" dirty="0">
                <a:latin typeface="Arial"/>
                <a:cs typeface="Arial"/>
              </a:rPr>
              <a:t>på angitt plass </a:t>
            </a:r>
            <a:r>
              <a:rPr lang="nb-NO" dirty="0" err="1">
                <a:cs typeface="Arial"/>
              </a:rPr>
              <a:t>kml</a:t>
            </a:r>
            <a:r>
              <a:rPr lang="nb-NO" dirty="0">
                <a:cs typeface="Arial"/>
              </a:rPr>
              <a:t>-fil-malen</a:t>
            </a:r>
            <a:endParaRPr lang="nb-NO" dirty="0">
              <a:latin typeface="Arial"/>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1" u="none" strike="noStrike" kern="1200" cap="none" spc="0" normalizeH="0" baseline="0" noProof="0" dirty="0" err="1">
                <a:ln>
                  <a:noFill/>
                </a:ln>
                <a:solidFill>
                  <a:schemeClr val="tx1"/>
                </a:solidFill>
                <a:effectLst/>
                <a:uLnTx/>
                <a:uFillTx/>
                <a:latin typeface="Arial"/>
                <a:ea typeface="+mn-ea"/>
                <a:cs typeface="Arial"/>
              </a:rPr>
              <a:t>Lengdegrad,breddegrad,høyde</a:t>
            </a:r>
            <a:br>
              <a:rPr kumimoji="0" lang="nb-NO" b="0" i="1" u="none" strike="noStrike" kern="1200" cap="none" spc="0" normalizeH="0" baseline="0" noProof="0" dirty="0">
                <a:ln>
                  <a:noFill/>
                </a:ln>
                <a:solidFill>
                  <a:schemeClr val="tx1"/>
                </a:solidFill>
                <a:effectLst/>
                <a:uLnTx/>
                <a:uFillTx/>
                <a:latin typeface="Arial"/>
                <a:ea typeface="+mn-ea"/>
                <a:cs typeface="Arial"/>
              </a:rPr>
            </a:br>
            <a:r>
              <a:rPr lang="nb-NO" dirty="0">
                <a:latin typeface="Arial"/>
                <a:cs typeface="Arial"/>
              </a:rPr>
              <a:t>… uten mellomrom etter ”,”</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a:latin typeface="Arial"/>
                <a:cs typeface="Arial"/>
              </a:rPr>
              <a:t>Lagre under eget filnavn som ender på .</a:t>
            </a:r>
            <a:r>
              <a:rPr lang="nb-NO" dirty="0" err="1">
                <a:latin typeface="Arial"/>
                <a:cs typeface="Arial"/>
              </a:rPr>
              <a:t>kml</a:t>
            </a:r>
            <a:endParaRPr lang="nb-NO" dirty="0">
              <a:latin typeface="Arial"/>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a:latin typeface="Arial"/>
                <a:cs typeface="Arial"/>
              </a:rPr>
              <a:t>Åpne filen i </a:t>
            </a:r>
            <a:r>
              <a:rPr lang="nb-NO" dirty="0" err="1">
                <a:latin typeface="Arial"/>
                <a:cs typeface="Arial"/>
              </a:rPr>
              <a:t>Google</a:t>
            </a:r>
            <a:r>
              <a:rPr lang="nb-NO" dirty="0">
                <a:latin typeface="Arial"/>
                <a:cs typeface="Arial"/>
              </a:rPr>
              <a:t> </a:t>
            </a:r>
            <a:r>
              <a:rPr lang="nb-NO" dirty="0" err="1">
                <a:latin typeface="Arial"/>
                <a:cs typeface="Arial"/>
              </a:rPr>
              <a:t>Earth</a:t>
            </a:r>
            <a:r>
              <a:rPr lang="nb-NO" dirty="0">
                <a:latin typeface="Arial"/>
                <a:cs typeface="Arial"/>
              </a:rPr>
              <a:t> eller bare klikk på filnavnet</a:t>
            </a:r>
          </a:p>
          <a:p>
            <a:pPr marL="363538" marR="0" lvl="0" indent="-363538"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nb-NO" b="0" i="0" u="none" strike="noStrike" kern="1200" cap="none" spc="0" normalizeH="0" baseline="0" noProof="0" dirty="0">
              <a:ln>
                <a:noFill/>
              </a:ln>
              <a:solidFill>
                <a:schemeClr val="tx1"/>
              </a:solidFill>
              <a:effectLst/>
              <a:uLnTx/>
              <a:uFillTx/>
              <a:latin typeface="Arial"/>
              <a:ea typeface="+mn-ea"/>
              <a:cs typeface="Arial"/>
            </a:endParaRPr>
          </a:p>
        </p:txBody>
      </p:sp>
      <p:sp>
        <p:nvSpPr>
          <p:cNvPr id="6" name="Rektangel 5"/>
          <p:cNvSpPr/>
          <p:nvPr/>
        </p:nvSpPr>
        <p:spPr>
          <a:xfrm>
            <a:off x="5747657" y="4224801"/>
            <a:ext cx="1436914" cy="1030515"/>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8" end="18"/>
                                            </p:txEl>
                                          </p:spTgt>
                                        </p:tgtEl>
                                        <p:attrNameLst>
                                          <p:attrName>style.visibility</p:attrName>
                                        </p:attrNameLst>
                                      </p:cBhvr>
                                      <p:to>
                                        <p:strVal val="visible"/>
                                      </p:to>
                                    </p:set>
                                    <p:animEffect transition="in" filter="fade">
                                      <p:cBhvr>
                                        <p:cTn id="64" dur="500"/>
                                        <p:tgtEl>
                                          <p:spTgt spid="3">
                                            <p:txEl>
                                              <p:pRg st="18" end="18"/>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fade">
                                      <p:cBhvr>
                                        <p:cTn id="67" dur="500"/>
                                        <p:tgtEl>
                                          <p:spTgt spid="3">
                                            <p:txEl>
                                              <p:pRg st="19" end="1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0" end="20"/>
                                            </p:txEl>
                                          </p:spTgt>
                                        </p:tgtEl>
                                        <p:attrNameLst>
                                          <p:attrName>style.visibility</p:attrName>
                                        </p:attrNameLst>
                                      </p:cBhvr>
                                      <p:to>
                                        <p:strVal val="visible"/>
                                      </p:to>
                                    </p:set>
                                    <p:animEffect transition="in" filter="fade">
                                      <p:cBhvr>
                                        <p:cTn id="70" dur="500"/>
                                        <p:tgtEl>
                                          <p:spTgt spid="3">
                                            <p:txEl>
                                              <p:pRg st="20" end="2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21" end="21"/>
                                            </p:txEl>
                                          </p:spTgt>
                                        </p:tgtEl>
                                        <p:attrNameLst>
                                          <p:attrName>style.visibility</p:attrName>
                                        </p:attrNameLst>
                                      </p:cBhvr>
                                      <p:to>
                                        <p:strVal val="visible"/>
                                      </p:to>
                                    </p:set>
                                    <p:animEffect transition="in" filter="fade">
                                      <p:cBhvr>
                                        <p:cTn id="73" dur="500"/>
                                        <p:tgtEl>
                                          <p:spTgt spid="3">
                                            <p:txEl>
                                              <p:pRg st="21" end="2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22" end="22"/>
                                            </p:txEl>
                                          </p:spTgt>
                                        </p:tgtEl>
                                        <p:attrNameLst>
                                          <p:attrName>style.visibility</p:attrName>
                                        </p:attrNameLst>
                                      </p:cBhvr>
                                      <p:to>
                                        <p:strVal val="visible"/>
                                      </p:to>
                                    </p:set>
                                    <p:animEffect transition="in" filter="fade">
                                      <p:cBhvr>
                                        <p:cTn id="76" dur="500"/>
                                        <p:tgtEl>
                                          <p:spTgt spid="3">
                                            <p:txEl>
                                              <p:pRg st="22" end="2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Effect transition="in" filter="fade">
                                      <p:cBhvr>
                                        <p:cTn id="79" dur="500"/>
                                        <p:tgtEl>
                                          <p:spTgt spid="3">
                                            <p:txEl>
                                              <p:pRg st="23" end="2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24" end="24"/>
                                            </p:txEl>
                                          </p:spTgt>
                                        </p:tgtEl>
                                        <p:attrNameLst>
                                          <p:attrName>style.visibility</p:attrName>
                                        </p:attrNameLst>
                                      </p:cBhvr>
                                      <p:to>
                                        <p:strVal val="visible"/>
                                      </p:to>
                                    </p:set>
                                    <p:animEffect transition="in" filter="fade">
                                      <p:cBhvr>
                                        <p:cTn id="82" dur="500"/>
                                        <p:tgtEl>
                                          <p:spTgt spid="3">
                                            <p:txEl>
                                              <p:pRg st="24" end="24"/>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xEl>
                                              <p:pRg st="25" end="25"/>
                                            </p:txEl>
                                          </p:spTgt>
                                        </p:tgtEl>
                                        <p:attrNameLst>
                                          <p:attrName>style.visibility</p:attrName>
                                        </p:attrNameLst>
                                      </p:cBhvr>
                                      <p:to>
                                        <p:strVal val="visible"/>
                                      </p:to>
                                    </p:set>
                                    <p:animEffect transition="in" filter="fade">
                                      <p:cBhvr>
                                        <p:cTn id="85" dur="500"/>
                                        <p:tgtEl>
                                          <p:spTgt spid="3">
                                            <p:txEl>
                                              <p:pRg st="25" end="25"/>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
                                            <p:txEl>
                                              <p:pRg st="26" end="26"/>
                                            </p:txEl>
                                          </p:spTgt>
                                        </p:tgtEl>
                                        <p:attrNameLst>
                                          <p:attrName>style.visibility</p:attrName>
                                        </p:attrNameLst>
                                      </p:cBhvr>
                                      <p:to>
                                        <p:strVal val="visible"/>
                                      </p:to>
                                    </p:set>
                                    <p:animEffect transition="in" filter="fade">
                                      <p:cBhvr>
                                        <p:cTn id="88" dur="500"/>
                                        <p:tgtEl>
                                          <p:spTgt spid="3">
                                            <p:txEl>
                                              <p:pRg st="26" end="26"/>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27" end="27"/>
                                            </p:txEl>
                                          </p:spTgt>
                                        </p:tgtEl>
                                        <p:attrNameLst>
                                          <p:attrName>style.visibility</p:attrName>
                                        </p:attrNameLst>
                                      </p:cBhvr>
                                      <p:to>
                                        <p:strVal val="visible"/>
                                      </p:to>
                                    </p:set>
                                    <p:animEffect transition="in" filter="fade">
                                      <p:cBhvr>
                                        <p:cTn id="91" dur="500"/>
                                        <p:tgtEl>
                                          <p:spTgt spid="3">
                                            <p:txEl>
                                              <p:pRg st="27" end="27"/>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xEl>
                                              <p:pRg st="28" end="28"/>
                                            </p:txEl>
                                          </p:spTgt>
                                        </p:tgtEl>
                                        <p:attrNameLst>
                                          <p:attrName>style.visibility</p:attrName>
                                        </p:attrNameLst>
                                      </p:cBhvr>
                                      <p:to>
                                        <p:strVal val="visible"/>
                                      </p:to>
                                    </p:set>
                                    <p:animEffect transition="in" filter="fade">
                                      <p:cBhvr>
                                        <p:cTn id="94" dur="500"/>
                                        <p:tgtEl>
                                          <p:spTgt spid="3">
                                            <p:txEl>
                                              <p:pRg st="28" end="28"/>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xEl>
                                              <p:pRg st="29" end="29"/>
                                            </p:txEl>
                                          </p:spTgt>
                                        </p:tgtEl>
                                        <p:attrNameLst>
                                          <p:attrName>style.visibility</p:attrName>
                                        </p:attrNameLst>
                                      </p:cBhvr>
                                      <p:to>
                                        <p:strVal val="visible"/>
                                      </p:to>
                                    </p:set>
                                    <p:animEffect transition="in" filter="fade">
                                      <p:cBhvr>
                                        <p:cTn id="97" dur="500"/>
                                        <p:tgtEl>
                                          <p:spTgt spid="3">
                                            <p:txEl>
                                              <p:pRg st="29" end="29"/>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
                                            <p:txEl>
                                              <p:pRg st="30" end="30"/>
                                            </p:txEl>
                                          </p:spTgt>
                                        </p:tgtEl>
                                        <p:attrNameLst>
                                          <p:attrName>style.visibility</p:attrName>
                                        </p:attrNameLst>
                                      </p:cBhvr>
                                      <p:to>
                                        <p:strVal val="visible"/>
                                      </p:to>
                                    </p:set>
                                    <p:animEffect transition="in" filter="fade">
                                      <p:cBhvr>
                                        <p:cTn id="100" dur="500"/>
                                        <p:tgtEl>
                                          <p:spTgt spid="3">
                                            <p:txEl>
                                              <p:pRg st="30" end="30"/>
                                            </p:txEl>
                                          </p:spTgt>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05988" y="72780"/>
            <a:ext cx="6516914" cy="754743"/>
          </a:xfrm>
        </p:spPr>
        <p:txBody>
          <a:bodyPr/>
          <a:lstStyle/>
          <a:p>
            <a:pPr algn="ctr"/>
            <a:r>
              <a:rPr lang="nb-NO" dirty="0"/>
              <a:t>Visning i </a:t>
            </a:r>
            <a:r>
              <a:rPr lang="nb-NO" dirty="0" err="1"/>
              <a:t>Google</a:t>
            </a:r>
            <a:r>
              <a:rPr lang="nb-NO" dirty="0"/>
              <a:t> </a:t>
            </a:r>
            <a:r>
              <a:rPr lang="nb-NO" dirty="0" err="1"/>
              <a:t>Earth</a:t>
            </a:r>
            <a:endParaRPr lang="nb-NO" dirty="0"/>
          </a:p>
        </p:txBody>
      </p:sp>
      <p:sp>
        <p:nvSpPr>
          <p:cNvPr id="5" name="Avrundet rektangel 4">
            <a:hlinkClick r:id="rId2" action="ppaction://hlinkfile"/>
          </p:cNvPr>
          <p:cNvSpPr/>
          <p:nvPr/>
        </p:nvSpPr>
        <p:spPr>
          <a:xfrm>
            <a:off x="4238172" y="2830286"/>
            <a:ext cx="870857" cy="7692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8674" name="Picture 2"/>
          <p:cNvPicPr>
            <a:picLocks noChangeAspect="1" noChangeArrowheads="1"/>
          </p:cNvPicPr>
          <p:nvPr/>
        </p:nvPicPr>
        <p:blipFill>
          <a:blip r:embed="rId3"/>
          <a:srcRect/>
          <a:stretch>
            <a:fillRect/>
          </a:stretch>
        </p:blipFill>
        <p:spPr bwMode="auto">
          <a:xfrm>
            <a:off x="1121098" y="813669"/>
            <a:ext cx="7720466" cy="5896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1754326"/>
          </a:xfrm>
        </p:spPr>
        <p:txBody>
          <a:bodyPr/>
          <a:lstStyle/>
          <a:p>
            <a:pPr algn="ctr"/>
            <a:r>
              <a:rPr lang="nb-NO" b="1" i="0" u="none" strike="noStrike" baseline="0" dirty="0">
                <a:solidFill>
                  <a:srgbClr val="000000"/>
                </a:solidFill>
                <a:latin typeface="Times New Roman" panose="02020603050405020304" pitchFamily="18" charset="0"/>
              </a:rPr>
              <a:t>Deloppdrag 10:</a:t>
            </a:r>
            <a:br>
              <a:rPr lang="nb-NO" sz="2000" b="1" i="0" u="none" strike="noStrike" baseline="0" dirty="0">
                <a:solidFill>
                  <a:srgbClr val="000000"/>
                </a:solidFill>
                <a:latin typeface="Times New Roman" panose="02020603050405020304" pitchFamily="18" charset="0"/>
              </a:rPr>
            </a:br>
            <a:r>
              <a:rPr lang="nb-NO" b="0" i="1" dirty="0">
                <a:solidFill>
                  <a:srgbClr val="000000"/>
                </a:solidFill>
                <a:latin typeface="Times New Roman" panose="02020603050405020304" pitchFamily="18" charset="0"/>
              </a:rPr>
              <a:t>Energitilførsel</a:t>
            </a:r>
            <a:br>
              <a:rPr lang="nb-NO" b="0" i="1" dirty="0">
                <a:solidFill>
                  <a:srgbClr val="000000"/>
                </a:solidFill>
                <a:latin typeface="Times New Roman" panose="02020603050405020304" pitchFamily="18" charset="0"/>
              </a:rPr>
            </a:br>
            <a:r>
              <a:rPr lang="nb-NO" b="0" i="1" dirty="0">
                <a:solidFill>
                  <a:srgbClr val="000000"/>
                </a:solidFill>
                <a:latin typeface="Times New Roman" panose="02020603050405020304" pitchFamily="18" charset="0"/>
              </a:rPr>
              <a:t>side 46 og side 50</a:t>
            </a:r>
            <a:endParaRPr lang="nb-NO" b="0" i="1" dirty="0"/>
          </a:p>
        </p:txBody>
      </p:sp>
    </p:spTree>
    <p:extLst>
      <p:ext uri="{BB962C8B-B14F-4D97-AF65-F5344CB8AC3E}">
        <p14:creationId xmlns:p14="http://schemas.microsoft.com/office/powerpoint/2010/main" val="31060493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Energitilførsel</a:t>
            </a:r>
          </a:p>
        </p:txBody>
      </p:sp>
      <p:sp>
        <p:nvSpPr>
          <p:cNvPr id="3" name="Plassholder for innhold 2"/>
          <p:cNvSpPr>
            <a:spLocks noGrp="1"/>
          </p:cNvSpPr>
          <p:nvPr>
            <p:ph idx="1"/>
          </p:nvPr>
        </p:nvSpPr>
        <p:spPr>
          <a:xfrm>
            <a:off x="1014863" y="5841710"/>
            <a:ext cx="7953638" cy="888274"/>
          </a:xfrm>
        </p:spPr>
        <p:txBody>
          <a:bodyPr>
            <a:normAutofit/>
          </a:bodyPr>
          <a:lstStyle/>
          <a:p>
            <a:pPr>
              <a:lnSpc>
                <a:spcPct val="110000"/>
              </a:lnSpc>
            </a:pPr>
            <a:r>
              <a:rPr lang="nb-NO" sz="2000"/>
              <a:t>Energitilførsel kan være en utfordring ved langvarige målinger</a:t>
            </a:r>
          </a:p>
          <a:p>
            <a:pPr>
              <a:lnSpc>
                <a:spcPct val="110000"/>
              </a:lnSpc>
            </a:pPr>
            <a:r>
              <a:rPr lang="nb-NO" sz="2000"/>
              <a:t>Ved skjeldne målinger er bruk av dvale en god strategi</a:t>
            </a:r>
          </a:p>
        </p:txBody>
      </p:sp>
      <p:sp>
        <p:nvSpPr>
          <p:cNvPr id="7" name="TekstSylinder 6"/>
          <p:cNvSpPr txBox="1"/>
          <p:nvPr/>
        </p:nvSpPr>
        <p:spPr>
          <a:xfrm>
            <a:off x="2617875" y="4859380"/>
            <a:ext cx="3372205" cy="661720"/>
          </a:xfrm>
          <a:prstGeom prst="rect">
            <a:avLst/>
          </a:prstGeom>
          <a:noFill/>
        </p:spPr>
        <p:txBody>
          <a:bodyPr wrap="none" rtlCol="0">
            <a:spAutoFit/>
          </a:bodyPr>
          <a:lstStyle/>
          <a:p>
            <a:r>
              <a:rPr lang="nb-NO" sz="1600"/>
              <a:t>Vanntett solcellelader (10 000mAh)</a:t>
            </a:r>
            <a:br>
              <a:rPr lang="nb-NO"/>
            </a:br>
            <a:r>
              <a:rPr lang="nb-NO" sz="1050"/>
              <a:t>https://www.mytrendyphone.eu/shop/waterproof-</a:t>
            </a:r>
            <a:br>
              <a:rPr lang="nb-NO" sz="1050"/>
            </a:br>
            <a:r>
              <a:rPr lang="nb-NO" sz="1050"/>
              <a:t>solar-power-bank-dual-usb-10000mah-230881p.html</a:t>
            </a:r>
          </a:p>
        </p:txBody>
      </p:sp>
      <p:pic>
        <p:nvPicPr>
          <p:cNvPr id="9" name="Picture 3"/>
          <p:cNvPicPr>
            <a:picLocks noChangeAspect="1" noChangeArrowheads="1"/>
          </p:cNvPicPr>
          <p:nvPr/>
        </p:nvPicPr>
        <p:blipFill>
          <a:blip r:embed="rId3"/>
          <a:srcRect/>
          <a:stretch>
            <a:fillRect/>
          </a:stretch>
        </p:blipFill>
        <p:spPr bwMode="auto">
          <a:xfrm>
            <a:off x="6199085" y="1263937"/>
            <a:ext cx="2335639" cy="1839487"/>
          </a:xfrm>
          <a:prstGeom prst="rect">
            <a:avLst/>
          </a:prstGeom>
          <a:noFill/>
          <a:ln w="9525">
            <a:noFill/>
            <a:miter lim="800000"/>
            <a:headEnd/>
            <a:tailEnd/>
          </a:ln>
          <a:effectLst/>
        </p:spPr>
      </p:pic>
      <p:pic>
        <p:nvPicPr>
          <p:cNvPr id="56327" name="Picture 7"/>
          <p:cNvPicPr>
            <a:picLocks noChangeAspect="1" noChangeArrowheads="1"/>
          </p:cNvPicPr>
          <p:nvPr/>
        </p:nvPicPr>
        <p:blipFill>
          <a:blip r:embed="rId4"/>
          <a:srcRect/>
          <a:stretch>
            <a:fillRect/>
          </a:stretch>
        </p:blipFill>
        <p:spPr bwMode="auto">
          <a:xfrm>
            <a:off x="6686057" y="3103424"/>
            <a:ext cx="2125599" cy="1590394"/>
          </a:xfrm>
          <a:prstGeom prst="rect">
            <a:avLst/>
          </a:prstGeom>
          <a:noFill/>
          <a:ln w="9525">
            <a:noFill/>
            <a:miter lim="800000"/>
            <a:headEnd/>
            <a:tailEnd/>
          </a:ln>
          <a:effectLst/>
        </p:spPr>
      </p:pic>
      <p:sp>
        <p:nvSpPr>
          <p:cNvPr id="11" name="TekstSylinder 10"/>
          <p:cNvSpPr txBox="1"/>
          <p:nvPr/>
        </p:nvSpPr>
        <p:spPr>
          <a:xfrm>
            <a:off x="6284753" y="4843705"/>
            <a:ext cx="2683748" cy="923330"/>
          </a:xfrm>
          <a:prstGeom prst="rect">
            <a:avLst/>
          </a:prstGeom>
          <a:noFill/>
        </p:spPr>
        <p:txBody>
          <a:bodyPr wrap="none" rtlCol="0">
            <a:spAutoFit/>
          </a:bodyPr>
          <a:lstStyle/>
          <a:p>
            <a:r>
              <a:rPr lang="nb-NO" sz="1600"/>
              <a:t>Legg kretsene i dvale</a:t>
            </a:r>
            <a:br>
              <a:rPr lang="nb-NO" sz="1600"/>
            </a:br>
            <a:r>
              <a:rPr lang="nb-NO" sz="1600"/>
              <a:t>Bruk av RTC-klokke</a:t>
            </a:r>
            <a:br>
              <a:rPr lang="nb-NO"/>
            </a:br>
            <a:r>
              <a:rPr lang="nb-NO" sz="1100"/>
              <a:t>https://www.elfadistrelec.no/no/ds3231-</a:t>
            </a:r>
            <a:br>
              <a:rPr lang="nb-NO" sz="1100"/>
            </a:br>
            <a:r>
              <a:rPr lang="nb-NO" sz="1100"/>
              <a:t>presisjons-rtc-adafruit-3013/p/30091211</a:t>
            </a:r>
            <a:endParaRPr lang="nb-NO" sz="700"/>
          </a:p>
        </p:txBody>
      </p:sp>
      <p:pic>
        <p:nvPicPr>
          <p:cNvPr id="56328" name="Picture 8"/>
          <p:cNvPicPr>
            <a:picLocks noChangeAspect="1" noChangeArrowheads="1"/>
          </p:cNvPicPr>
          <p:nvPr/>
        </p:nvPicPr>
        <p:blipFill>
          <a:blip r:embed="rId5"/>
          <a:srcRect/>
          <a:stretch>
            <a:fillRect/>
          </a:stretch>
        </p:blipFill>
        <p:spPr bwMode="auto">
          <a:xfrm>
            <a:off x="3809608" y="1462819"/>
            <a:ext cx="1893431" cy="3281209"/>
          </a:xfrm>
          <a:prstGeom prst="rect">
            <a:avLst/>
          </a:prstGeom>
          <a:noFill/>
          <a:ln w="9525">
            <a:noFill/>
            <a:miter lim="800000"/>
            <a:headEnd/>
            <a:tailEnd/>
          </a:ln>
          <a:effectLst/>
        </p:spPr>
      </p:pic>
      <p:pic>
        <p:nvPicPr>
          <p:cNvPr id="56329" name="Picture 9"/>
          <p:cNvPicPr>
            <a:picLocks noChangeAspect="1" noChangeArrowheads="1"/>
          </p:cNvPicPr>
          <p:nvPr/>
        </p:nvPicPr>
        <p:blipFill>
          <a:blip r:embed="rId6"/>
          <a:srcRect/>
          <a:stretch>
            <a:fillRect/>
          </a:stretch>
        </p:blipFill>
        <p:spPr bwMode="auto">
          <a:xfrm>
            <a:off x="1014863" y="1627009"/>
            <a:ext cx="2712722" cy="1476415"/>
          </a:xfrm>
          <a:prstGeom prst="rect">
            <a:avLst/>
          </a:prstGeom>
          <a:noFill/>
          <a:ln w="9525">
            <a:noFill/>
            <a:miter lim="800000"/>
            <a:headEnd/>
            <a:tailEnd/>
          </a:ln>
          <a:effectLst/>
        </p:spPr>
      </p:pic>
      <p:sp>
        <p:nvSpPr>
          <p:cNvPr id="14" name="TekstSylinder 13"/>
          <p:cNvSpPr txBox="1"/>
          <p:nvPr/>
        </p:nvSpPr>
        <p:spPr>
          <a:xfrm>
            <a:off x="1014863" y="3276165"/>
            <a:ext cx="2433680" cy="661720"/>
          </a:xfrm>
          <a:prstGeom prst="rect">
            <a:avLst/>
          </a:prstGeom>
          <a:noFill/>
        </p:spPr>
        <p:txBody>
          <a:bodyPr wrap="none" rtlCol="0">
            <a:spAutoFit/>
          </a:bodyPr>
          <a:lstStyle/>
          <a:p>
            <a:r>
              <a:rPr lang="nb-NO" sz="1600"/>
              <a:t>Powerbank(20 000mAh)</a:t>
            </a:r>
            <a:br>
              <a:rPr lang="nb-NO"/>
            </a:br>
            <a:r>
              <a:rPr lang="nb-NO" sz="1050"/>
              <a:t>https://no.rs-online.com/web/p/power-</a:t>
            </a:r>
            <a:br>
              <a:rPr lang="nb-NO" sz="1050"/>
            </a:br>
            <a:r>
              <a:rPr lang="nb-NO" sz="1050"/>
              <a:t>banks/2019784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fade">
                                      <p:cBhvr>
                                        <p:cTn id="7" dur="2000"/>
                                        <p:tgtEl>
                                          <p:spTgt spid="563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6328"/>
                                        </p:tgtEl>
                                        <p:attrNameLst>
                                          <p:attrName>style.visibility</p:attrName>
                                        </p:attrNameLst>
                                      </p:cBhvr>
                                      <p:to>
                                        <p:strVal val="visible"/>
                                      </p:to>
                                    </p:set>
                                    <p:animEffect transition="in" filter="fade">
                                      <p:cBhvr>
                                        <p:cTn id="18" dur="2000"/>
                                        <p:tgtEl>
                                          <p:spTgt spid="563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56327"/>
                                        </p:tgtEl>
                                        <p:attrNameLst>
                                          <p:attrName>style.visibility</p:attrName>
                                        </p:attrNameLst>
                                      </p:cBhvr>
                                      <p:to>
                                        <p:strVal val="visible"/>
                                      </p:to>
                                    </p:set>
                                    <p:animEffect transition="in" filter="fade">
                                      <p:cBhvr>
                                        <p:cTn id="29" dur="2000"/>
                                        <p:tgtEl>
                                          <p:spTgt spid="563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1803-EC6A-2E48-CDC4-21506A3D0FED}"/>
              </a:ext>
            </a:extLst>
          </p:cNvPr>
          <p:cNvSpPr>
            <a:spLocks noGrp="1"/>
          </p:cNvSpPr>
          <p:nvPr>
            <p:ph type="title"/>
          </p:nvPr>
        </p:nvSpPr>
        <p:spPr>
          <a:xfrm>
            <a:off x="1194628" y="162210"/>
            <a:ext cx="7407404" cy="646331"/>
          </a:xfrm>
        </p:spPr>
        <p:txBody>
          <a:bodyPr/>
          <a:lstStyle/>
          <a:p>
            <a:pPr algn="ctr"/>
            <a:r>
              <a:rPr lang="nb-NO" dirty="0"/>
              <a:t>Komponentoversikt (side 131)</a:t>
            </a:r>
          </a:p>
        </p:txBody>
      </p:sp>
      <p:pic>
        <p:nvPicPr>
          <p:cNvPr id="5" name="Picture 4">
            <a:extLst>
              <a:ext uri="{FF2B5EF4-FFF2-40B4-BE49-F238E27FC236}">
                <a16:creationId xmlns:a16="http://schemas.microsoft.com/office/drawing/2014/main" id="{2D9AD024-79FF-8B3A-E5A8-901B129C03B9}"/>
              </a:ext>
            </a:extLst>
          </p:cNvPr>
          <p:cNvPicPr>
            <a:picLocks noChangeAspect="1"/>
          </p:cNvPicPr>
          <p:nvPr/>
        </p:nvPicPr>
        <p:blipFill rotWithShape="1">
          <a:blip r:embed="rId2"/>
          <a:srcRect t="7055"/>
          <a:stretch/>
        </p:blipFill>
        <p:spPr>
          <a:xfrm>
            <a:off x="1380335" y="927757"/>
            <a:ext cx="7196445" cy="5768033"/>
          </a:xfrm>
          <a:prstGeom prst="rect">
            <a:avLst/>
          </a:prstGeom>
        </p:spPr>
      </p:pic>
    </p:spTree>
    <p:extLst>
      <p:ext uri="{BB962C8B-B14F-4D97-AF65-F5344CB8AC3E}">
        <p14:creationId xmlns:p14="http://schemas.microsoft.com/office/powerpoint/2010/main" val="13843804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3CAC-F4E6-2460-33CC-B43053EA5F20}"/>
              </a:ext>
            </a:extLst>
          </p:cNvPr>
          <p:cNvSpPr>
            <a:spLocks noGrp="1"/>
          </p:cNvSpPr>
          <p:nvPr>
            <p:ph type="title"/>
          </p:nvPr>
        </p:nvSpPr>
        <p:spPr/>
        <p:txBody>
          <a:bodyPr/>
          <a:lstStyle/>
          <a:p>
            <a:pPr algn="ctr"/>
            <a:r>
              <a:rPr lang="nb-NO" dirty="0"/>
              <a:t>Anbefaling</a:t>
            </a:r>
          </a:p>
        </p:txBody>
      </p:sp>
      <p:sp>
        <p:nvSpPr>
          <p:cNvPr id="3" name="Content Placeholder 2">
            <a:extLst>
              <a:ext uri="{FF2B5EF4-FFF2-40B4-BE49-F238E27FC236}">
                <a16:creationId xmlns:a16="http://schemas.microsoft.com/office/drawing/2014/main" id="{D9DB0DCF-F9A5-99F7-9576-207B9EA88557}"/>
              </a:ext>
            </a:extLst>
          </p:cNvPr>
          <p:cNvSpPr>
            <a:spLocks noGrp="1"/>
          </p:cNvSpPr>
          <p:nvPr>
            <p:ph idx="1"/>
          </p:nvPr>
        </p:nvSpPr>
        <p:spPr>
          <a:xfrm>
            <a:off x="1194628" y="1063488"/>
            <a:ext cx="7407404" cy="514942"/>
          </a:xfrm>
        </p:spPr>
        <p:txBody>
          <a:bodyPr/>
          <a:lstStyle/>
          <a:p>
            <a:pPr marL="0" indent="0">
              <a:buNone/>
            </a:pPr>
            <a:r>
              <a:rPr lang="nb-NO" dirty="0"/>
              <a:t>Vi har endte opp med følgende anbefaling (side 53):</a:t>
            </a:r>
          </a:p>
        </p:txBody>
      </p:sp>
      <p:pic>
        <p:nvPicPr>
          <p:cNvPr id="5" name="Picture 4">
            <a:extLst>
              <a:ext uri="{FF2B5EF4-FFF2-40B4-BE49-F238E27FC236}">
                <a16:creationId xmlns:a16="http://schemas.microsoft.com/office/drawing/2014/main" id="{AF8F85EB-127A-2494-D27A-31381F9E7817}"/>
              </a:ext>
            </a:extLst>
          </p:cNvPr>
          <p:cNvPicPr>
            <a:picLocks noChangeAspect="1"/>
          </p:cNvPicPr>
          <p:nvPr/>
        </p:nvPicPr>
        <p:blipFill>
          <a:blip r:embed="rId2"/>
          <a:stretch>
            <a:fillRect/>
          </a:stretch>
        </p:blipFill>
        <p:spPr>
          <a:xfrm>
            <a:off x="4898330" y="1720949"/>
            <a:ext cx="2996113" cy="1639717"/>
          </a:xfrm>
          <a:prstGeom prst="rect">
            <a:avLst/>
          </a:prstGeom>
        </p:spPr>
      </p:pic>
      <p:pic>
        <p:nvPicPr>
          <p:cNvPr id="7" name="Picture 6">
            <a:extLst>
              <a:ext uri="{FF2B5EF4-FFF2-40B4-BE49-F238E27FC236}">
                <a16:creationId xmlns:a16="http://schemas.microsoft.com/office/drawing/2014/main" id="{D319AF5A-DF98-8FC1-F1FC-87295F0CEC81}"/>
              </a:ext>
            </a:extLst>
          </p:cNvPr>
          <p:cNvPicPr>
            <a:picLocks noChangeAspect="1"/>
          </p:cNvPicPr>
          <p:nvPr/>
        </p:nvPicPr>
        <p:blipFill>
          <a:blip r:embed="rId3"/>
          <a:stretch>
            <a:fillRect/>
          </a:stretch>
        </p:blipFill>
        <p:spPr>
          <a:xfrm>
            <a:off x="1257161" y="1720949"/>
            <a:ext cx="3314839" cy="2486130"/>
          </a:xfrm>
          <a:prstGeom prst="rect">
            <a:avLst/>
          </a:prstGeom>
        </p:spPr>
      </p:pic>
      <p:pic>
        <p:nvPicPr>
          <p:cNvPr id="9" name="Picture 8">
            <a:extLst>
              <a:ext uri="{FF2B5EF4-FFF2-40B4-BE49-F238E27FC236}">
                <a16:creationId xmlns:a16="http://schemas.microsoft.com/office/drawing/2014/main" id="{81ADCEFD-FD98-3649-6F08-7C82C90E7FD2}"/>
              </a:ext>
            </a:extLst>
          </p:cNvPr>
          <p:cNvPicPr>
            <a:picLocks noChangeAspect="1"/>
          </p:cNvPicPr>
          <p:nvPr/>
        </p:nvPicPr>
        <p:blipFill>
          <a:blip r:embed="rId4"/>
          <a:stretch>
            <a:fillRect/>
          </a:stretch>
        </p:blipFill>
        <p:spPr>
          <a:xfrm>
            <a:off x="1319649" y="4193916"/>
            <a:ext cx="3189861" cy="2297177"/>
          </a:xfrm>
          <a:prstGeom prst="rect">
            <a:avLst/>
          </a:prstGeom>
        </p:spPr>
      </p:pic>
      <p:pic>
        <p:nvPicPr>
          <p:cNvPr id="11" name="Picture 10">
            <a:extLst>
              <a:ext uri="{FF2B5EF4-FFF2-40B4-BE49-F238E27FC236}">
                <a16:creationId xmlns:a16="http://schemas.microsoft.com/office/drawing/2014/main" id="{DCE8F6D7-E1C4-37E2-35D8-F007BBD205A5}"/>
              </a:ext>
            </a:extLst>
          </p:cNvPr>
          <p:cNvPicPr>
            <a:picLocks noChangeAspect="1"/>
          </p:cNvPicPr>
          <p:nvPr/>
        </p:nvPicPr>
        <p:blipFill>
          <a:blip r:embed="rId5"/>
          <a:stretch>
            <a:fillRect/>
          </a:stretch>
        </p:blipFill>
        <p:spPr>
          <a:xfrm rot="16200000">
            <a:off x="4640689" y="4449782"/>
            <a:ext cx="1532868" cy="1785442"/>
          </a:xfrm>
          <a:prstGeom prst="rect">
            <a:avLst/>
          </a:prstGeom>
        </p:spPr>
      </p:pic>
      <p:pic>
        <p:nvPicPr>
          <p:cNvPr id="12" name="Picture 3">
            <a:extLst>
              <a:ext uri="{FF2B5EF4-FFF2-40B4-BE49-F238E27FC236}">
                <a16:creationId xmlns:a16="http://schemas.microsoft.com/office/drawing/2014/main" id="{70C0BF48-3230-A572-8574-80CD0BC4091E}"/>
              </a:ext>
            </a:extLst>
          </p:cNvPr>
          <p:cNvPicPr>
            <a:picLocks noChangeAspect="1" noChangeArrowheads="1"/>
          </p:cNvPicPr>
          <p:nvPr/>
        </p:nvPicPr>
        <p:blipFill>
          <a:blip r:embed="rId6"/>
          <a:srcRect/>
          <a:stretch>
            <a:fillRect/>
          </a:stretch>
        </p:blipFill>
        <p:spPr bwMode="auto">
          <a:xfrm>
            <a:off x="6304734" y="3773870"/>
            <a:ext cx="2708637" cy="2133250"/>
          </a:xfrm>
          <a:prstGeom prst="rect">
            <a:avLst/>
          </a:prstGeom>
          <a:noFill/>
          <a:ln w="9525">
            <a:noFill/>
            <a:miter lim="800000"/>
            <a:headEnd/>
            <a:tailEnd/>
          </a:ln>
          <a:effectLst/>
        </p:spPr>
      </p:pic>
    </p:spTree>
    <p:extLst>
      <p:ext uri="{BB962C8B-B14F-4D97-AF65-F5344CB8AC3E}">
        <p14:creationId xmlns:p14="http://schemas.microsoft.com/office/powerpoint/2010/main" val="18991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25BA-04E8-A06D-0196-3E508ACED9C2}"/>
              </a:ext>
            </a:extLst>
          </p:cNvPr>
          <p:cNvSpPr>
            <a:spLocks noGrp="1"/>
          </p:cNvSpPr>
          <p:nvPr>
            <p:ph type="title"/>
          </p:nvPr>
        </p:nvSpPr>
        <p:spPr>
          <a:xfrm>
            <a:off x="1194628" y="274638"/>
            <a:ext cx="7407404" cy="1015663"/>
          </a:xfrm>
        </p:spPr>
        <p:txBody>
          <a:bodyPr/>
          <a:lstStyle/>
          <a:p>
            <a:pPr algn="ctr"/>
            <a:r>
              <a:rPr lang="nb-NO" dirty="0" err="1"/>
              <a:t>Lading</a:t>
            </a:r>
            <a:r>
              <a:rPr lang="nb-NO" dirty="0"/>
              <a:t> med solcelle</a:t>
            </a:r>
            <a:br>
              <a:rPr lang="nb-NO" dirty="0"/>
            </a:br>
            <a:r>
              <a:rPr lang="nb-NO" sz="2400" dirty="0" err="1"/>
              <a:t>Adafruit</a:t>
            </a:r>
            <a:r>
              <a:rPr lang="nb-NO" sz="2400" dirty="0"/>
              <a:t>  (side 55)</a:t>
            </a:r>
            <a:endParaRPr lang="nb-NO" dirty="0"/>
          </a:p>
        </p:txBody>
      </p:sp>
      <p:pic>
        <p:nvPicPr>
          <p:cNvPr id="5" name="Picture 4">
            <a:extLst>
              <a:ext uri="{FF2B5EF4-FFF2-40B4-BE49-F238E27FC236}">
                <a16:creationId xmlns:a16="http://schemas.microsoft.com/office/drawing/2014/main" id="{ACF31C90-4662-00CA-58D7-2C16B93DF704}"/>
              </a:ext>
            </a:extLst>
          </p:cNvPr>
          <p:cNvPicPr>
            <a:picLocks noChangeAspect="1"/>
          </p:cNvPicPr>
          <p:nvPr/>
        </p:nvPicPr>
        <p:blipFill>
          <a:blip r:embed="rId2"/>
          <a:stretch>
            <a:fillRect/>
          </a:stretch>
        </p:blipFill>
        <p:spPr>
          <a:xfrm>
            <a:off x="963829" y="2244663"/>
            <a:ext cx="7873940" cy="3154651"/>
          </a:xfrm>
          <a:prstGeom prst="rect">
            <a:avLst/>
          </a:prstGeom>
        </p:spPr>
      </p:pic>
    </p:spTree>
    <p:extLst>
      <p:ext uri="{BB962C8B-B14F-4D97-AF65-F5344CB8AC3E}">
        <p14:creationId xmlns:p14="http://schemas.microsoft.com/office/powerpoint/2010/main" val="4757964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7BCD-4E20-D11A-EFBF-99B5132AF8E1}"/>
              </a:ext>
            </a:extLst>
          </p:cNvPr>
          <p:cNvSpPr>
            <a:spLocks noGrp="1"/>
          </p:cNvSpPr>
          <p:nvPr>
            <p:ph type="title"/>
          </p:nvPr>
        </p:nvSpPr>
        <p:spPr>
          <a:xfrm>
            <a:off x="1194628" y="274638"/>
            <a:ext cx="7407404" cy="1015663"/>
          </a:xfrm>
        </p:spPr>
        <p:txBody>
          <a:bodyPr/>
          <a:lstStyle/>
          <a:p>
            <a:pPr algn="ctr"/>
            <a:r>
              <a:rPr lang="nb-NO" dirty="0"/>
              <a:t>Solcellepanel</a:t>
            </a:r>
            <a:br>
              <a:rPr lang="nb-NO" dirty="0"/>
            </a:br>
            <a:r>
              <a:rPr lang="nb-NO" sz="2400" b="0" dirty="0" err="1"/>
              <a:t>Adafruit</a:t>
            </a:r>
            <a:r>
              <a:rPr lang="nb-NO" sz="2400" b="0" dirty="0"/>
              <a:t>: 6V – 2W (side 55)</a:t>
            </a:r>
            <a:endParaRPr lang="nb-NO" b="0" dirty="0"/>
          </a:p>
        </p:txBody>
      </p:sp>
      <p:pic>
        <p:nvPicPr>
          <p:cNvPr id="5" name="Picture 4">
            <a:extLst>
              <a:ext uri="{FF2B5EF4-FFF2-40B4-BE49-F238E27FC236}">
                <a16:creationId xmlns:a16="http://schemas.microsoft.com/office/drawing/2014/main" id="{DB1CC39A-87D7-973B-2BC5-F681BD4837A2}"/>
              </a:ext>
            </a:extLst>
          </p:cNvPr>
          <p:cNvPicPr>
            <a:picLocks noChangeAspect="1"/>
          </p:cNvPicPr>
          <p:nvPr/>
        </p:nvPicPr>
        <p:blipFill>
          <a:blip r:embed="rId2"/>
          <a:stretch>
            <a:fillRect/>
          </a:stretch>
        </p:blipFill>
        <p:spPr>
          <a:xfrm>
            <a:off x="2579914" y="1315305"/>
            <a:ext cx="4811485" cy="4948958"/>
          </a:xfrm>
          <a:prstGeom prst="rect">
            <a:avLst/>
          </a:prstGeom>
        </p:spPr>
      </p:pic>
    </p:spTree>
    <p:extLst>
      <p:ext uri="{BB962C8B-B14F-4D97-AF65-F5344CB8AC3E}">
        <p14:creationId xmlns:p14="http://schemas.microsoft.com/office/powerpoint/2010/main" val="1393703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144E-B36D-F69C-B500-3574EB13E279}"/>
              </a:ext>
            </a:extLst>
          </p:cNvPr>
          <p:cNvSpPr>
            <a:spLocks noGrp="1"/>
          </p:cNvSpPr>
          <p:nvPr>
            <p:ph type="title"/>
          </p:nvPr>
        </p:nvSpPr>
        <p:spPr/>
        <p:txBody>
          <a:bodyPr/>
          <a:lstStyle/>
          <a:p>
            <a:pPr algn="ctr"/>
            <a:r>
              <a:rPr lang="nb-NO" dirty="0"/>
              <a:t>Bruk av powerbooster (side 63)</a:t>
            </a:r>
          </a:p>
        </p:txBody>
      </p:sp>
      <p:pic>
        <p:nvPicPr>
          <p:cNvPr id="5" name="Picture 4">
            <a:extLst>
              <a:ext uri="{FF2B5EF4-FFF2-40B4-BE49-F238E27FC236}">
                <a16:creationId xmlns:a16="http://schemas.microsoft.com/office/drawing/2014/main" id="{44B7C2F7-8C3B-ED15-A626-4257D234DC5A}"/>
              </a:ext>
            </a:extLst>
          </p:cNvPr>
          <p:cNvPicPr>
            <a:picLocks noChangeAspect="1"/>
          </p:cNvPicPr>
          <p:nvPr/>
        </p:nvPicPr>
        <p:blipFill>
          <a:blip r:embed="rId2"/>
          <a:stretch>
            <a:fillRect/>
          </a:stretch>
        </p:blipFill>
        <p:spPr>
          <a:xfrm>
            <a:off x="1502229" y="991135"/>
            <a:ext cx="6672942" cy="5299331"/>
          </a:xfrm>
          <a:prstGeom prst="rect">
            <a:avLst/>
          </a:prstGeom>
        </p:spPr>
      </p:pic>
    </p:spTree>
    <p:extLst>
      <p:ext uri="{BB962C8B-B14F-4D97-AF65-F5344CB8AC3E}">
        <p14:creationId xmlns:p14="http://schemas.microsoft.com/office/powerpoint/2010/main" val="3612628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4B6A-0585-4176-492D-88894CE572CE}"/>
              </a:ext>
            </a:extLst>
          </p:cNvPr>
          <p:cNvSpPr>
            <a:spLocks noGrp="1"/>
          </p:cNvSpPr>
          <p:nvPr>
            <p:ph type="title"/>
          </p:nvPr>
        </p:nvSpPr>
        <p:spPr/>
        <p:txBody>
          <a:bodyPr/>
          <a:lstStyle/>
          <a:p>
            <a:pPr algn="ctr"/>
            <a:r>
              <a:rPr lang="nb-NO" dirty="0"/>
              <a:t>«Vakthund» (side 64)</a:t>
            </a:r>
          </a:p>
        </p:txBody>
      </p:sp>
      <p:pic>
        <p:nvPicPr>
          <p:cNvPr id="5" name="Picture 4">
            <a:extLst>
              <a:ext uri="{FF2B5EF4-FFF2-40B4-BE49-F238E27FC236}">
                <a16:creationId xmlns:a16="http://schemas.microsoft.com/office/drawing/2014/main" id="{BEEF5A49-1E84-7153-6BF4-5AD784E7D46C}"/>
              </a:ext>
            </a:extLst>
          </p:cNvPr>
          <p:cNvPicPr>
            <a:picLocks noChangeAspect="1"/>
          </p:cNvPicPr>
          <p:nvPr/>
        </p:nvPicPr>
        <p:blipFill>
          <a:blip r:embed="rId2"/>
          <a:stretch>
            <a:fillRect/>
          </a:stretch>
        </p:blipFill>
        <p:spPr>
          <a:xfrm>
            <a:off x="1066800" y="1263900"/>
            <a:ext cx="7840578" cy="4842986"/>
          </a:xfrm>
          <a:prstGeom prst="rect">
            <a:avLst/>
          </a:prstGeom>
        </p:spPr>
      </p:pic>
    </p:spTree>
    <p:extLst>
      <p:ext uri="{BB962C8B-B14F-4D97-AF65-F5344CB8AC3E}">
        <p14:creationId xmlns:p14="http://schemas.microsoft.com/office/powerpoint/2010/main" val="9306878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728439"/>
            <a:ext cx="7407404" cy="4692807"/>
          </a:xfrm>
        </p:spPr>
        <p:txBody>
          <a:bodyPr/>
          <a:lstStyle/>
          <a:p>
            <a:pPr marL="0" indent="0">
              <a:buNone/>
            </a:pPr>
            <a:r>
              <a:rPr lang="nb-NO" b="1" dirty="0"/>
              <a:t>Deloppdrag 9: </a:t>
            </a:r>
            <a:br>
              <a:rPr lang="nb-NO" dirty="0"/>
            </a:br>
            <a:r>
              <a:rPr lang="nb-NO" i="1" dirty="0"/>
              <a:t>Kjør mikrokontrollerkortet alene og undersøk strømforbruket når kortet legges i dvale. Vekk kortet etter en stund å mål strømforbruket ved vanlig drift. Koble til aktuelle sensorkort og la mikrokontrolleren legge disse i stand by .</a:t>
            </a:r>
            <a:endParaRPr lang="nb-NO" sz="2400" i="1" dirty="0"/>
          </a:p>
          <a:p>
            <a:pPr>
              <a:spcBef>
                <a:spcPts val="1800"/>
              </a:spcBef>
            </a:pPr>
            <a:r>
              <a:rPr lang="nn-NO" dirty="0"/>
              <a:t>Legg mikrokontrollerkortet i dvale og mål </a:t>
            </a:r>
            <a:r>
              <a:rPr lang="nn-NO" dirty="0" err="1"/>
              <a:t>strømforbruk</a:t>
            </a:r>
            <a:endParaRPr lang="nn-NO" dirty="0"/>
          </a:p>
          <a:p>
            <a:pPr>
              <a:spcBef>
                <a:spcPts val="1200"/>
              </a:spcBef>
            </a:pPr>
            <a:r>
              <a:rPr lang="nb-NO" dirty="0"/>
              <a:t>Plott posisjonen i Google Earth</a:t>
            </a:r>
          </a:p>
          <a:p>
            <a:pPr>
              <a:spcBef>
                <a:spcPts val="1200"/>
              </a:spcBef>
            </a:pPr>
            <a:r>
              <a:rPr lang="nb-NO" dirty="0"/>
              <a:t>Sjekk at dataene kommer til riktig sted</a:t>
            </a:r>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631216"/>
          </a:xfrm>
        </p:spPr>
        <p:txBody>
          <a:bodyPr/>
          <a:lstStyle/>
          <a:p>
            <a:pPr algn="ctr"/>
            <a:r>
              <a:rPr lang="nb-NO" b="1" i="0" u="none" strike="noStrike" baseline="0" dirty="0">
                <a:solidFill>
                  <a:srgbClr val="000000"/>
                </a:solidFill>
                <a:latin typeface="Times New Roman" panose="02020603050405020304" pitchFamily="18" charset="0"/>
              </a:rPr>
              <a:t>Deloppdrag 10:</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Legg mikrokontrollerkortet i dvale mellom hver måling</a:t>
            </a:r>
            <a:endParaRPr lang="nb-NO" b="0" i="1" dirty="0"/>
          </a:p>
        </p:txBody>
      </p:sp>
    </p:spTree>
    <p:extLst>
      <p:ext uri="{BB962C8B-B14F-4D97-AF65-F5344CB8AC3E}">
        <p14:creationId xmlns:p14="http://schemas.microsoft.com/office/powerpoint/2010/main" val="395619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A110-9F79-F222-7A0E-8E92B4DFE8FA}"/>
              </a:ext>
            </a:extLst>
          </p:cNvPr>
          <p:cNvSpPr>
            <a:spLocks noGrp="1"/>
          </p:cNvSpPr>
          <p:nvPr>
            <p:ph type="title"/>
          </p:nvPr>
        </p:nvSpPr>
        <p:spPr/>
        <p:txBody>
          <a:bodyPr/>
          <a:lstStyle/>
          <a:p>
            <a:pPr algn="ctr"/>
            <a:r>
              <a:rPr lang="nb-NO" dirty="0"/>
              <a:t>Fordeling av sett og filnavn</a:t>
            </a:r>
          </a:p>
        </p:txBody>
      </p:sp>
      <p:pic>
        <p:nvPicPr>
          <p:cNvPr id="6" name="Picture 5">
            <a:extLst>
              <a:ext uri="{FF2B5EF4-FFF2-40B4-BE49-F238E27FC236}">
                <a16:creationId xmlns:a16="http://schemas.microsoft.com/office/drawing/2014/main" id="{69798C6B-856C-C801-9728-26CF2C9A09A7}"/>
              </a:ext>
            </a:extLst>
          </p:cNvPr>
          <p:cNvPicPr>
            <a:picLocks noChangeAspect="1"/>
          </p:cNvPicPr>
          <p:nvPr/>
        </p:nvPicPr>
        <p:blipFill>
          <a:blip r:embed="rId2"/>
          <a:stretch>
            <a:fillRect/>
          </a:stretch>
        </p:blipFill>
        <p:spPr>
          <a:xfrm>
            <a:off x="1048126" y="1325564"/>
            <a:ext cx="7994803" cy="4844142"/>
          </a:xfrm>
          <a:prstGeom prst="rect">
            <a:avLst/>
          </a:prstGeom>
        </p:spPr>
      </p:pic>
    </p:spTree>
    <p:extLst>
      <p:ext uri="{BB962C8B-B14F-4D97-AF65-F5344CB8AC3E}">
        <p14:creationId xmlns:p14="http://schemas.microsoft.com/office/powerpoint/2010/main" val="1278166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5486400" y="398632"/>
            <a:ext cx="2736850" cy="2206285"/>
          </a:xfrm>
          <a:prstGeom prst="rect">
            <a:avLst/>
          </a:prstGeom>
          <a:noFill/>
          <a:ln w="9525">
            <a:noFill/>
            <a:miter lim="800000"/>
            <a:headEnd/>
            <a:tailEnd/>
          </a:ln>
          <a:effectLst/>
        </p:spPr>
      </p:pic>
      <p:sp>
        <p:nvSpPr>
          <p:cNvPr id="2" name="Tittel 1"/>
          <p:cNvSpPr>
            <a:spLocks noGrp="1"/>
          </p:cNvSpPr>
          <p:nvPr>
            <p:ph type="title"/>
          </p:nvPr>
        </p:nvSpPr>
        <p:spPr>
          <a:xfrm>
            <a:off x="1194628" y="274638"/>
            <a:ext cx="5212034" cy="646331"/>
          </a:xfrm>
        </p:spPr>
        <p:txBody>
          <a:bodyPr/>
          <a:lstStyle/>
          <a:p>
            <a:pPr algn="ctr"/>
            <a:r>
              <a:rPr lang="nb-NO"/>
              <a:t>Arduino MKR NB 1500</a:t>
            </a:r>
          </a:p>
        </p:txBody>
      </p:sp>
      <p:sp>
        <p:nvSpPr>
          <p:cNvPr id="3" name="Plassholder for innhold 2"/>
          <p:cNvSpPr>
            <a:spLocks noGrp="1"/>
          </p:cNvSpPr>
          <p:nvPr>
            <p:ph idx="1"/>
          </p:nvPr>
        </p:nvSpPr>
        <p:spPr>
          <a:xfrm>
            <a:off x="1194628" y="5316415"/>
            <a:ext cx="3866322" cy="1516185"/>
          </a:xfrm>
        </p:spPr>
        <p:txBody>
          <a:bodyPr>
            <a:normAutofit/>
          </a:bodyPr>
          <a:lstStyle/>
          <a:p>
            <a:r>
              <a:rPr lang="nb-NO" sz="1800"/>
              <a:t>NB-IoT og M-LTE, 4G</a:t>
            </a:r>
          </a:p>
          <a:p>
            <a:r>
              <a:rPr lang="nb-NO" sz="1800"/>
              <a:t>7 Analoge Innganger</a:t>
            </a:r>
          </a:p>
          <a:p>
            <a:r>
              <a:rPr lang="nb-NO" sz="1800"/>
              <a:t>22 Digitale I/O</a:t>
            </a:r>
          </a:p>
          <a:p>
            <a:r>
              <a:rPr lang="nb-NO" sz="1800"/>
              <a:t>Klokkefrekvens 48 MHz</a:t>
            </a:r>
          </a:p>
        </p:txBody>
      </p:sp>
      <p:pic>
        <p:nvPicPr>
          <p:cNvPr id="3075" name="Picture 3"/>
          <p:cNvPicPr>
            <a:picLocks noChangeAspect="1" noChangeArrowheads="1"/>
          </p:cNvPicPr>
          <p:nvPr/>
        </p:nvPicPr>
        <p:blipFill>
          <a:blip r:embed="rId4"/>
          <a:srcRect/>
          <a:stretch>
            <a:fillRect/>
          </a:stretch>
        </p:blipFill>
        <p:spPr bwMode="auto">
          <a:xfrm>
            <a:off x="1194628" y="2052803"/>
            <a:ext cx="3781425" cy="297815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867400" y="2604917"/>
            <a:ext cx="2542842" cy="1386058"/>
          </a:xfrm>
          <a:prstGeom prst="rect">
            <a:avLst/>
          </a:prstGeom>
          <a:noFill/>
          <a:ln w="9525">
            <a:noFill/>
            <a:miter lim="800000"/>
            <a:headEnd/>
            <a:tailEnd/>
          </a:ln>
          <a:effectLst/>
        </p:spPr>
      </p:pic>
      <p:sp>
        <p:nvSpPr>
          <p:cNvPr id="9" name="TekstSylinder 8"/>
          <p:cNvSpPr txBox="1"/>
          <p:nvPr/>
        </p:nvSpPr>
        <p:spPr>
          <a:xfrm>
            <a:off x="7529021" y="1752600"/>
            <a:ext cx="1388457" cy="646331"/>
          </a:xfrm>
          <a:prstGeom prst="rect">
            <a:avLst/>
          </a:prstGeom>
          <a:noFill/>
        </p:spPr>
        <p:txBody>
          <a:bodyPr wrap="none" rtlCol="0">
            <a:spAutoFit/>
          </a:bodyPr>
          <a:lstStyle/>
          <a:p>
            <a:r>
              <a:rPr lang="nb-NO"/>
              <a:t>Environment</a:t>
            </a:r>
          </a:p>
          <a:p>
            <a:r>
              <a:rPr lang="nb-NO"/>
              <a:t>shield</a:t>
            </a:r>
          </a:p>
        </p:txBody>
      </p:sp>
      <p:sp>
        <p:nvSpPr>
          <p:cNvPr id="10" name="TekstSylinder 9"/>
          <p:cNvSpPr txBox="1"/>
          <p:nvPr/>
        </p:nvSpPr>
        <p:spPr>
          <a:xfrm>
            <a:off x="4989747" y="3009900"/>
            <a:ext cx="739305" cy="646331"/>
          </a:xfrm>
          <a:prstGeom prst="rect">
            <a:avLst/>
          </a:prstGeom>
          <a:noFill/>
        </p:spPr>
        <p:txBody>
          <a:bodyPr wrap="none" rtlCol="0">
            <a:spAutoFit/>
          </a:bodyPr>
          <a:lstStyle/>
          <a:p>
            <a:r>
              <a:rPr lang="nb-NO"/>
              <a:t>GPS</a:t>
            </a:r>
          </a:p>
          <a:p>
            <a:r>
              <a:rPr lang="nb-NO"/>
              <a:t>shield</a:t>
            </a:r>
          </a:p>
        </p:txBody>
      </p:sp>
      <p:sp>
        <p:nvSpPr>
          <p:cNvPr id="11" name="TekstSylinder 10"/>
          <p:cNvSpPr txBox="1"/>
          <p:nvPr/>
        </p:nvSpPr>
        <p:spPr>
          <a:xfrm>
            <a:off x="5867399" y="4129330"/>
            <a:ext cx="2787559" cy="369332"/>
          </a:xfrm>
          <a:prstGeom prst="rect">
            <a:avLst/>
          </a:prstGeom>
          <a:noFill/>
        </p:spPr>
        <p:txBody>
          <a:bodyPr wrap="square" rtlCol="0">
            <a:spAutoFit/>
          </a:bodyPr>
          <a:lstStyle/>
          <a:p>
            <a:r>
              <a:rPr lang="nb-NO" dirty="0"/>
              <a:t>DS18B20 Temp. sensor</a:t>
            </a:r>
          </a:p>
        </p:txBody>
      </p:sp>
      <p:sp>
        <p:nvSpPr>
          <p:cNvPr id="12" name="TekstSylinder 11"/>
          <p:cNvSpPr txBox="1"/>
          <p:nvPr/>
        </p:nvSpPr>
        <p:spPr>
          <a:xfrm>
            <a:off x="966665" y="2398931"/>
            <a:ext cx="1697644" cy="646331"/>
          </a:xfrm>
          <a:prstGeom prst="rect">
            <a:avLst/>
          </a:prstGeom>
          <a:noFill/>
        </p:spPr>
        <p:txBody>
          <a:bodyPr wrap="none" rtlCol="0">
            <a:spAutoFit/>
          </a:bodyPr>
          <a:lstStyle/>
          <a:p>
            <a:r>
              <a:rPr lang="nb-NO"/>
              <a:t>Microcontroller</a:t>
            </a:r>
          </a:p>
          <a:p>
            <a:r>
              <a:rPr lang="nb-NO"/>
              <a:t>NB radio</a:t>
            </a:r>
          </a:p>
        </p:txBody>
      </p:sp>
      <p:pic>
        <p:nvPicPr>
          <p:cNvPr id="13" name="Picture 4"/>
          <p:cNvPicPr>
            <a:picLocks noChangeAspect="1" noChangeArrowheads="1"/>
          </p:cNvPicPr>
          <p:nvPr/>
        </p:nvPicPr>
        <p:blipFill>
          <a:blip r:embed="rId6"/>
          <a:srcRect/>
          <a:stretch>
            <a:fillRect/>
          </a:stretch>
        </p:blipFill>
        <p:spPr bwMode="auto">
          <a:xfrm>
            <a:off x="966665" y="882866"/>
            <a:ext cx="2116504" cy="1516065"/>
          </a:xfrm>
          <a:prstGeom prst="rect">
            <a:avLst/>
          </a:prstGeom>
          <a:noFill/>
          <a:ln w="9525">
            <a:noFill/>
            <a:miter lim="800000"/>
            <a:headEnd/>
            <a:tailEnd/>
          </a:ln>
          <a:effectLst/>
        </p:spPr>
      </p:pic>
      <p:sp>
        <p:nvSpPr>
          <p:cNvPr id="14" name="TekstSylinder 13"/>
          <p:cNvSpPr txBox="1"/>
          <p:nvPr/>
        </p:nvSpPr>
        <p:spPr>
          <a:xfrm>
            <a:off x="5667356" y="6342699"/>
            <a:ext cx="2987603" cy="369332"/>
          </a:xfrm>
          <a:prstGeom prst="rect">
            <a:avLst/>
          </a:prstGeom>
          <a:noFill/>
        </p:spPr>
        <p:txBody>
          <a:bodyPr wrap="square" rtlCol="0">
            <a:spAutoFit/>
          </a:bodyPr>
          <a:lstStyle/>
          <a:p>
            <a:r>
              <a:rPr lang="nb-NO" dirty="0" err="1"/>
              <a:t>Proto</a:t>
            </a:r>
            <a:r>
              <a:rPr lang="nb-NO" dirty="0"/>
              <a:t> SD, </a:t>
            </a:r>
            <a:r>
              <a:rPr lang="nb-NO" dirty="0" err="1"/>
              <a:t>shield</a:t>
            </a:r>
            <a:r>
              <a:rPr lang="nb-NO" dirty="0"/>
              <a:t> </a:t>
            </a:r>
            <a:r>
              <a:rPr lang="nb-NO" dirty="0" err="1"/>
              <a:t>large</a:t>
            </a:r>
            <a:endParaRPr lang="nb-NO" dirty="0"/>
          </a:p>
        </p:txBody>
      </p:sp>
      <p:sp>
        <p:nvSpPr>
          <p:cNvPr id="15" name="TekstSylinder 14"/>
          <p:cNvSpPr txBox="1"/>
          <p:nvPr/>
        </p:nvSpPr>
        <p:spPr>
          <a:xfrm>
            <a:off x="4023821" y="920969"/>
            <a:ext cx="2056973" cy="923330"/>
          </a:xfrm>
          <a:prstGeom prst="rect">
            <a:avLst/>
          </a:prstGeom>
          <a:noFill/>
        </p:spPr>
        <p:txBody>
          <a:bodyPr wrap="none" rtlCol="0">
            <a:spAutoFit/>
          </a:bodyPr>
          <a:lstStyle/>
          <a:p>
            <a:r>
              <a:rPr lang="nb-NO"/>
              <a:t>Lufttrykk, fuktighet</a:t>
            </a:r>
            <a:br>
              <a:rPr lang="nb-NO"/>
            </a:br>
            <a:r>
              <a:rPr lang="nb-NO"/>
              <a:t>temperatur,</a:t>
            </a:r>
            <a:br>
              <a:rPr lang="nb-NO"/>
            </a:br>
            <a:r>
              <a:rPr lang="nb-NO"/>
              <a:t>lys</a:t>
            </a:r>
          </a:p>
        </p:txBody>
      </p:sp>
      <p:sp>
        <p:nvSpPr>
          <p:cNvPr id="16" name="Pil ned 15"/>
          <p:cNvSpPr/>
          <p:nvPr/>
        </p:nvSpPr>
        <p:spPr>
          <a:xfrm>
            <a:off x="4049510" y="1883381"/>
            <a:ext cx="339926" cy="455579"/>
          </a:xfrm>
          <a:prstGeom prst="down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5" name="Picture 4">
            <a:extLst>
              <a:ext uri="{FF2B5EF4-FFF2-40B4-BE49-F238E27FC236}">
                <a16:creationId xmlns:a16="http://schemas.microsoft.com/office/drawing/2014/main" id="{5EAFF744-7B16-F9E7-7437-0A0475F4A9B7}"/>
              </a:ext>
            </a:extLst>
          </p:cNvPr>
          <p:cNvPicPr>
            <a:picLocks noChangeAspect="1"/>
          </p:cNvPicPr>
          <p:nvPr/>
        </p:nvPicPr>
        <p:blipFill>
          <a:blip r:embed="rId7"/>
          <a:stretch>
            <a:fillRect/>
          </a:stretch>
        </p:blipFill>
        <p:spPr>
          <a:xfrm rot="5400000">
            <a:off x="3628976" y="4639305"/>
            <a:ext cx="2530590" cy="1609727"/>
          </a:xfrm>
          <a:prstGeom prst="rect">
            <a:avLst/>
          </a:prstGeom>
        </p:spPr>
      </p:pic>
      <p:pic>
        <p:nvPicPr>
          <p:cNvPr id="7" name="Picture 6" descr="A picture containing text, electronics&#10;&#10;Description automatically generated">
            <a:extLst>
              <a:ext uri="{FF2B5EF4-FFF2-40B4-BE49-F238E27FC236}">
                <a16:creationId xmlns:a16="http://schemas.microsoft.com/office/drawing/2014/main" id="{73FD33F5-E8A2-13D7-7659-7E66AF394F2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8024" t="21046" r="10572" b="18254"/>
          <a:stretch/>
        </p:blipFill>
        <p:spPr>
          <a:xfrm>
            <a:off x="5937225" y="4562757"/>
            <a:ext cx="3011536" cy="1684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2000"/>
                                        <p:tgtEl>
                                          <p:spTgt spid="307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7"/>
                                        </p:tgtEl>
                                        <p:attrNameLst>
                                          <p:attrName>style.visibility</p:attrName>
                                        </p:attrNameLst>
                                      </p:cBhvr>
                                      <p:to>
                                        <p:strVal val="visible"/>
                                      </p:to>
                                    </p:set>
                                    <p:animEffect transition="in" filter="fade">
                                      <p:cBhvr>
                                        <p:cTn id="47" dur="2000"/>
                                        <p:tgtEl>
                                          <p:spTgt spid="30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0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0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P spid="12" grpId="0"/>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Kortene kan stables</a:t>
            </a:r>
          </a:p>
        </p:txBody>
      </p:sp>
      <p:sp>
        <p:nvSpPr>
          <p:cNvPr id="3" name="Plassholder for innhold 2"/>
          <p:cNvSpPr>
            <a:spLocks noGrp="1"/>
          </p:cNvSpPr>
          <p:nvPr>
            <p:ph idx="1"/>
          </p:nvPr>
        </p:nvSpPr>
        <p:spPr>
          <a:xfrm>
            <a:off x="1194628" y="5720879"/>
            <a:ext cx="7461364" cy="893815"/>
          </a:xfrm>
        </p:spPr>
        <p:txBody>
          <a:bodyPr/>
          <a:lstStyle/>
          <a:p>
            <a:r>
              <a:rPr lang="nb-NO" dirty="0"/>
              <a:t>Med litt omtanke kan signalene fra et kort passe sammen med de andre kortene i stabelen</a:t>
            </a:r>
          </a:p>
        </p:txBody>
      </p:sp>
      <p:pic>
        <p:nvPicPr>
          <p:cNvPr id="5" name="Picture 4" descr="A pair of headphones on a piece of paper&#10;&#10;Description automatically generated with medium confidence">
            <a:extLst>
              <a:ext uri="{FF2B5EF4-FFF2-40B4-BE49-F238E27FC236}">
                <a16:creationId xmlns:a16="http://schemas.microsoft.com/office/drawing/2014/main" id="{42412330-8858-FA8C-C548-1C412E9ED52C}"/>
              </a:ext>
            </a:extLst>
          </p:cNvPr>
          <p:cNvPicPr>
            <a:picLocks noChangeAspect="1"/>
          </p:cNvPicPr>
          <p:nvPr/>
        </p:nvPicPr>
        <p:blipFill rotWithShape="1">
          <a:blip r:embed="rId3"/>
          <a:srcRect l="20595" t="8413" r="15000" b="38571"/>
          <a:stretch/>
        </p:blipFill>
        <p:spPr>
          <a:xfrm>
            <a:off x="1240281" y="920969"/>
            <a:ext cx="7461364" cy="46064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606A-ACDB-AF4A-026A-506EB339920B}"/>
              </a:ext>
            </a:extLst>
          </p:cNvPr>
          <p:cNvSpPr>
            <a:spLocks noGrp="1"/>
          </p:cNvSpPr>
          <p:nvPr>
            <p:ph type="title"/>
          </p:nvPr>
        </p:nvSpPr>
        <p:spPr>
          <a:xfrm>
            <a:off x="1194628" y="274638"/>
            <a:ext cx="7407404" cy="523220"/>
          </a:xfrm>
        </p:spPr>
        <p:txBody>
          <a:bodyPr/>
          <a:lstStyle/>
          <a:p>
            <a:pPr algn="ctr"/>
            <a:r>
              <a:rPr lang="nb-NO" sz="2800" dirty="0"/>
              <a:t>Signalene må ikke kollidere (side 30/105)</a:t>
            </a:r>
          </a:p>
        </p:txBody>
      </p:sp>
      <p:pic>
        <p:nvPicPr>
          <p:cNvPr id="5" name="Picture 4">
            <a:extLst>
              <a:ext uri="{FF2B5EF4-FFF2-40B4-BE49-F238E27FC236}">
                <a16:creationId xmlns:a16="http://schemas.microsoft.com/office/drawing/2014/main" id="{CA76862A-5003-CCA1-C3AE-0C366AFF4F08}"/>
              </a:ext>
            </a:extLst>
          </p:cNvPr>
          <p:cNvPicPr>
            <a:picLocks noChangeAspect="1"/>
          </p:cNvPicPr>
          <p:nvPr/>
        </p:nvPicPr>
        <p:blipFill>
          <a:blip r:embed="rId2"/>
          <a:stretch>
            <a:fillRect/>
          </a:stretch>
        </p:blipFill>
        <p:spPr>
          <a:xfrm>
            <a:off x="1107523" y="1045029"/>
            <a:ext cx="7783209" cy="5355771"/>
          </a:xfrm>
          <a:prstGeom prst="rect">
            <a:avLst/>
          </a:prstGeom>
        </p:spPr>
      </p:pic>
    </p:spTree>
    <p:extLst>
      <p:ext uri="{BB962C8B-B14F-4D97-AF65-F5344CB8AC3E}">
        <p14:creationId xmlns:p14="http://schemas.microsoft.com/office/powerpoint/2010/main" val="59875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BC19-8548-2B27-F397-E8E2ECF573D7}"/>
              </a:ext>
            </a:extLst>
          </p:cNvPr>
          <p:cNvSpPr>
            <a:spLocks noGrp="1"/>
          </p:cNvSpPr>
          <p:nvPr>
            <p:ph type="title"/>
          </p:nvPr>
        </p:nvSpPr>
        <p:spPr/>
        <p:txBody>
          <a:bodyPr/>
          <a:lstStyle/>
          <a:p>
            <a:pPr algn="ctr"/>
            <a:r>
              <a:rPr lang="nb-NO" dirty="0"/>
              <a:t>Arbeidsboka</a:t>
            </a:r>
          </a:p>
        </p:txBody>
      </p:sp>
      <p:sp>
        <p:nvSpPr>
          <p:cNvPr id="3" name="Content Placeholder 2">
            <a:extLst>
              <a:ext uri="{FF2B5EF4-FFF2-40B4-BE49-F238E27FC236}">
                <a16:creationId xmlns:a16="http://schemas.microsoft.com/office/drawing/2014/main" id="{DF567E5E-2BDD-39F0-F492-C66AE7B27359}"/>
              </a:ext>
            </a:extLst>
          </p:cNvPr>
          <p:cNvSpPr>
            <a:spLocks noGrp="1"/>
          </p:cNvSpPr>
          <p:nvPr>
            <p:ph idx="1"/>
          </p:nvPr>
        </p:nvSpPr>
        <p:spPr>
          <a:xfrm>
            <a:off x="4572000" y="1063487"/>
            <a:ext cx="4030032" cy="5357759"/>
          </a:xfrm>
        </p:spPr>
        <p:txBody>
          <a:bodyPr/>
          <a:lstStyle/>
          <a:p>
            <a:pPr marL="457200" indent="-457200">
              <a:buFont typeface="+mj-lt"/>
              <a:buAutoNum type="arabicPeriod"/>
            </a:pPr>
            <a:r>
              <a:rPr lang="nb-NO" dirty="0"/>
              <a:t>Innledning</a:t>
            </a:r>
          </a:p>
          <a:p>
            <a:pPr marL="457200" indent="-457200">
              <a:buFont typeface="+mj-lt"/>
              <a:buAutoNum type="arabicPeriod"/>
            </a:pPr>
            <a:r>
              <a:rPr lang="nb-NO" dirty="0" err="1"/>
              <a:t>Internet</a:t>
            </a:r>
            <a:r>
              <a:rPr lang="nb-NO" dirty="0"/>
              <a:t> </a:t>
            </a:r>
            <a:r>
              <a:rPr lang="nb-NO" dirty="0" err="1"/>
              <a:t>of</a:t>
            </a:r>
            <a:r>
              <a:rPr lang="nb-NO" dirty="0"/>
              <a:t> Things</a:t>
            </a:r>
          </a:p>
          <a:p>
            <a:pPr marL="457200" indent="-457200">
              <a:buFont typeface="+mj-lt"/>
              <a:buAutoNum type="arabicPeriod"/>
            </a:pPr>
            <a:r>
              <a:rPr lang="nb-NO" dirty="0" err="1"/>
              <a:t>Arduino</a:t>
            </a:r>
            <a:r>
              <a:rPr lang="nb-NO" dirty="0"/>
              <a:t> MKR NB 1500</a:t>
            </a:r>
          </a:p>
          <a:p>
            <a:pPr lvl="1"/>
            <a:r>
              <a:rPr lang="nb-NO" sz="1600" dirty="0"/>
              <a:t>Shield</a:t>
            </a:r>
          </a:p>
          <a:p>
            <a:pPr lvl="1"/>
            <a:r>
              <a:rPr lang="nb-NO" sz="1600" dirty="0"/>
              <a:t>Dvale</a:t>
            </a:r>
          </a:p>
          <a:p>
            <a:pPr lvl="1"/>
            <a:r>
              <a:rPr lang="nb-NO" sz="1600" dirty="0"/>
              <a:t>Reduksjon av strømforbruk</a:t>
            </a:r>
          </a:p>
          <a:p>
            <a:pPr lvl="1"/>
            <a:r>
              <a:rPr lang="nb-NO" sz="1600" dirty="0"/>
              <a:t>Bruk av RTC</a:t>
            </a:r>
          </a:p>
          <a:p>
            <a:pPr lvl="1"/>
            <a:r>
              <a:rPr lang="nb-NO" sz="1600" dirty="0"/>
              <a:t>Bruk av </a:t>
            </a:r>
            <a:r>
              <a:rPr lang="nb-NO" sz="1600" dirty="0" err="1"/>
              <a:t>Watchdog</a:t>
            </a:r>
            <a:endParaRPr lang="nb-NO" sz="1600" dirty="0"/>
          </a:p>
          <a:p>
            <a:pPr marL="457200" indent="-457200">
              <a:buFont typeface="+mj-lt"/>
              <a:buAutoNum type="arabicPeriod"/>
            </a:pPr>
            <a:r>
              <a:rPr lang="nb-NO" dirty="0"/>
              <a:t>Oppgavesamlingen</a:t>
            </a:r>
          </a:p>
          <a:p>
            <a:pPr marL="457200" indent="-457200">
              <a:buFont typeface="+mj-lt"/>
              <a:buAutoNum type="arabicPeriod"/>
            </a:pPr>
            <a:r>
              <a:rPr lang="nb-NO" dirty="0"/>
              <a:t>Montering og installasjon av programvare</a:t>
            </a:r>
          </a:p>
          <a:p>
            <a:pPr marL="457200" indent="-457200">
              <a:buFont typeface="+mj-lt"/>
              <a:buAutoNum type="arabicPeriod"/>
            </a:pPr>
            <a:r>
              <a:rPr lang="nb-NO" dirty="0"/>
              <a:t>Behandling av data</a:t>
            </a:r>
          </a:p>
          <a:p>
            <a:pPr marL="457200" indent="-457200">
              <a:buFont typeface="+mj-lt"/>
              <a:buAutoNum type="arabicPeriod"/>
            </a:pPr>
            <a:r>
              <a:rPr lang="nb-NO" dirty="0"/>
              <a:t>Sensorer</a:t>
            </a:r>
          </a:p>
        </p:txBody>
      </p:sp>
      <p:pic>
        <p:nvPicPr>
          <p:cNvPr id="1026" name="Picture 2" descr="Lenke til heftet Miljøovervåking med havbøye.">
            <a:extLst>
              <a:ext uri="{FF2B5EF4-FFF2-40B4-BE49-F238E27FC236}">
                <a16:creationId xmlns:a16="http://schemas.microsoft.com/office/drawing/2014/main" id="{5A2E02BD-858B-1F80-828B-CA3800114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438" y="1063487"/>
            <a:ext cx="3234649" cy="462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89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BC19-8548-2B27-F397-E8E2ECF573D7}"/>
              </a:ext>
            </a:extLst>
          </p:cNvPr>
          <p:cNvSpPr>
            <a:spLocks noGrp="1"/>
          </p:cNvSpPr>
          <p:nvPr>
            <p:ph type="title"/>
          </p:nvPr>
        </p:nvSpPr>
        <p:spPr/>
        <p:txBody>
          <a:bodyPr/>
          <a:lstStyle/>
          <a:p>
            <a:pPr algn="ctr"/>
            <a:r>
              <a:rPr lang="nb-NO" dirty="0"/>
              <a:t>Arbeidsboka – Vedlegg</a:t>
            </a:r>
          </a:p>
        </p:txBody>
      </p:sp>
      <p:sp>
        <p:nvSpPr>
          <p:cNvPr id="3" name="Content Placeholder 2">
            <a:extLst>
              <a:ext uri="{FF2B5EF4-FFF2-40B4-BE49-F238E27FC236}">
                <a16:creationId xmlns:a16="http://schemas.microsoft.com/office/drawing/2014/main" id="{DF567E5E-2BDD-39F0-F492-C66AE7B27359}"/>
              </a:ext>
            </a:extLst>
          </p:cNvPr>
          <p:cNvSpPr>
            <a:spLocks noGrp="1"/>
          </p:cNvSpPr>
          <p:nvPr>
            <p:ph idx="1"/>
          </p:nvPr>
        </p:nvSpPr>
        <p:spPr>
          <a:xfrm>
            <a:off x="4397829" y="1063487"/>
            <a:ext cx="4506685" cy="5357759"/>
          </a:xfrm>
        </p:spPr>
        <p:txBody>
          <a:bodyPr/>
          <a:lstStyle/>
          <a:p>
            <a:pPr marL="0" indent="0">
              <a:buNone/>
            </a:pPr>
            <a:r>
              <a:rPr lang="nb-NO" dirty="0"/>
              <a:t>Vedlegg A – F:</a:t>
            </a:r>
          </a:p>
          <a:p>
            <a:pPr marL="457200" indent="-457200">
              <a:buFont typeface="+mj-lt"/>
              <a:buAutoNum type="alphaUcPeriod"/>
            </a:pPr>
            <a:r>
              <a:rPr lang="nb-NO" dirty="0"/>
              <a:t>Komponentliste</a:t>
            </a:r>
          </a:p>
          <a:p>
            <a:pPr marL="457200" indent="-457200">
              <a:buFont typeface="+mj-lt"/>
              <a:buAutoNum type="alphaUcPeriod"/>
            </a:pPr>
            <a:r>
              <a:rPr lang="nb-NO" dirty="0"/>
              <a:t>Programmering av </a:t>
            </a:r>
            <a:r>
              <a:rPr lang="nb-NO" dirty="0" err="1"/>
              <a:t>Arduino</a:t>
            </a:r>
            <a:endParaRPr lang="nb-NO" dirty="0"/>
          </a:p>
          <a:p>
            <a:pPr marL="457200" indent="-457200">
              <a:buFont typeface="+mj-lt"/>
              <a:buAutoNum type="alphaUcPeriod"/>
            </a:pPr>
            <a:r>
              <a:rPr lang="nb-NO" dirty="0"/>
              <a:t>Omregning fra ledningsevne til saltholdighet</a:t>
            </a:r>
          </a:p>
          <a:p>
            <a:pPr marL="457200" indent="-457200">
              <a:buFont typeface="+mj-lt"/>
              <a:buAutoNum type="alphaUcPeriod"/>
            </a:pPr>
            <a:r>
              <a:rPr lang="nb-NO" dirty="0"/>
              <a:t>Feilfinning</a:t>
            </a:r>
          </a:p>
          <a:p>
            <a:pPr marL="457200" indent="-457200">
              <a:buFont typeface="+mj-lt"/>
              <a:buAutoNum type="alphaUcPeriod"/>
            </a:pPr>
            <a:r>
              <a:rPr lang="nb-NO" dirty="0"/>
              <a:t>Ressursprogrammer</a:t>
            </a:r>
          </a:p>
          <a:p>
            <a:pPr marL="457200" indent="-457200">
              <a:buFont typeface="+mj-lt"/>
              <a:buAutoNum type="alphaUcPeriod"/>
            </a:pPr>
            <a:r>
              <a:rPr lang="nb-NO" dirty="0"/>
              <a:t>Løsningsforslag</a:t>
            </a:r>
          </a:p>
        </p:txBody>
      </p:sp>
      <p:pic>
        <p:nvPicPr>
          <p:cNvPr id="1026" name="Picture 2" descr="Lenke til heftet Miljøovervåking med havbøye.">
            <a:extLst>
              <a:ext uri="{FF2B5EF4-FFF2-40B4-BE49-F238E27FC236}">
                <a16:creationId xmlns:a16="http://schemas.microsoft.com/office/drawing/2014/main" id="{5A2E02BD-858B-1F80-828B-CA3800114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438" y="1063487"/>
            <a:ext cx="3234649" cy="462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58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EE8BD-9054-52BC-B9E5-D6EAF7A0D426}"/>
              </a:ext>
            </a:extLst>
          </p:cNvPr>
          <p:cNvSpPr>
            <a:spLocks noGrp="1"/>
          </p:cNvSpPr>
          <p:nvPr>
            <p:ph type="title"/>
          </p:nvPr>
        </p:nvSpPr>
        <p:spPr>
          <a:xfrm>
            <a:off x="1194628" y="274638"/>
            <a:ext cx="7407404" cy="954107"/>
          </a:xfrm>
        </p:spPr>
        <p:txBody>
          <a:bodyPr/>
          <a:lstStyle/>
          <a:p>
            <a:pPr algn="ctr"/>
            <a:r>
              <a:rPr lang="nb-NO" dirty="0"/>
              <a:t>Hjemmeside</a:t>
            </a:r>
            <a:br>
              <a:rPr lang="nb-NO" dirty="0"/>
            </a:br>
            <a:r>
              <a:rPr lang="nb-NO" sz="2000" b="0" dirty="0">
                <a:solidFill>
                  <a:srgbClr val="0070C0"/>
                </a:solidFill>
              </a:rPr>
              <a:t>https://www.ntnu.no/skolelab/bla-hefteserie</a:t>
            </a:r>
            <a:endParaRPr lang="nb-NO" b="0" dirty="0">
              <a:solidFill>
                <a:srgbClr val="0070C0"/>
              </a:solidFill>
            </a:endParaRPr>
          </a:p>
        </p:txBody>
      </p:sp>
      <p:pic>
        <p:nvPicPr>
          <p:cNvPr id="5" name="Picture 4">
            <a:hlinkClick r:id="rId2"/>
            <a:extLst>
              <a:ext uri="{FF2B5EF4-FFF2-40B4-BE49-F238E27FC236}">
                <a16:creationId xmlns:a16="http://schemas.microsoft.com/office/drawing/2014/main" id="{B9122FB5-B00D-3F4A-2E75-1DC1D337AD13}"/>
              </a:ext>
            </a:extLst>
          </p:cNvPr>
          <p:cNvPicPr>
            <a:picLocks noChangeAspect="1"/>
          </p:cNvPicPr>
          <p:nvPr/>
        </p:nvPicPr>
        <p:blipFill>
          <a:blip r:embed="rId3"/>
          <a:stretch>
            <a:fillRect/>
          </a:stretch>
        </p:blipFill>
        <p:spPr>
          <a:xfrm>
            <a:off x="1948542" y="1449945"/>
            <a:ext cx="5924915" cy="4786724"/>
          </a:xfrm>
          <a:prstGeom prst="rect">
            <a:avLst/>
          </a:prstGeom>
        </p:spPr>
      </p:pic>
      <p:pic>
        <p:nvPicPr>
          <p:cNvPr id="7" name="Picture 6">
            <a:extLst>
              <a:ext uri="{FF2B5EF4-FFF2-40B4-BE49-F238E27FC236}">
                <a16:creationId xmlns:a16="http://schemas.microsoft.com/office/drawing/2014/main" id="{B4881EBF-9698-E835-8B4A-3BE7906E895D}"/>
              </a:ext>
            </a:extLst>
          </p:cNvPr>
          <p:cNvPicPr>
            <a:picLocks noChangeAspect="1"/>
          </p:cNvPicPr>
          <p:nvPr/>
        </p:nvPicPr>
        <p:blipFill>
          <a:blip r:embed="rId4"/>
          <a:stretch>
            <a:fillRect/>
          </a:stretch>
        </p:blipFill>
        <p:spPr>
          <a:xfrm>
            <a:off x="2608380" y="1290475"/>
            <a:ext cx="4336705" cy="5258991"/>
          </a:xfrm>
          <a:prstGeom prst="rect">
            <a:avLst/>
          </a:prstGeom>
        </p:spPr>
      </p:pic>
    </p:spTree>
    <p:extLst>
      <p:ext uri="{BB962C8B-B14F-4D97-AF65-F5344CB8AC3E}">
        <p14:creationId xmlns:p14="http://schemas.microsoft.com/office/powerpoint/2010/main" val="42371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p:cNvSpPr>
            <a:spLocks noGrp="1"/>
          </p:cNvSpPr>
          <p:nvPr>
            <p:ph type="title"/>
          </p:nvPr>
        </p:nvSpPr>
        <p:spPr>
          <a:xfrm>
            <a:off x="848797" y="3022992"/>
            <a:ext cx="7732495" cy="646331"/>
          </a:xfrm>
        </p:spPr>
        <p:txBody>
          <a:bodyPr/>
          <a:lstStyle/>
          <a:p>
            <a:pPr algn="ctr"/>
            <a:r>
              <a:rPr lang="nb-NO" dirty="0"/>
              <a:t>Kursstruktur</a:t>
            </a:r>
          </a:p>
        </p:txBody>
      </p:sp>
    </p:spTree>
    <p:extLst>
      <p:ext uri="{BB962C8B-B14F-4D97-AF65-F5344CB8AC3E}">
        <p14:creationId xmlns:p14="http://schemas.microsoft.com/office/powerpoint/2010/main" val="374164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873E-E7A5-8A36-99B3-4D6AD126BFDE}"/>
              </a:ext>
            </a:extLst>
          </p:cNvPr>
          <p:cNvSpPr>
            <a:spLocks noGrp="1"/>
          </p:cNvSpPr>
          <p:nvPr>
            <p:ph type="title"/>
          </p:nvPr>
        </p:nvSpPr>
        <p:spPr/>
        <p:txBody>
          <a:bodyPr/>
          <a:lstStyle/>
          <a:p>
            <a:pPr algn="ctr"/>
            <a:r>
              <a:rPr lang="nb-NO" dirty="0"/>
              <a:t>Program 06.09.22</a:t>
            </a:r>
          </a:p>
        </p:txBody>
      </p:sp>
      <p:pic>
        <p:nvPicPr>
          <p:cNvPr id="5" name="Picture 4">
            <a:extLst>
              <a:ext uri="{FF2B5EF4-FFF2-40B4-BE49-F238E27FC236}">
                <a16:creationId xmlns:a16="http://schemas.microsoft.com/office/drawing/2014/main" id="{3F846339-8795-2C76-B987-36889E237159}"/>
              </a:ext>
            </a:extLst>
          </p:cNvPr>
          <p:cNvPicPr>
            <a:picLocks noChangeAspect="1"/>
          </p:cNvPicPr>
          <p:nvPr/>
        </p:nvPicPr>
        <p:blipFill>
          <a:blip r:embed="rId2"/>
          <a:stretch>
            <a:fillRect/>
          </a:stretch>
        </p:blipFill>
        <p:spPr>
          <a:xfrm>
            <a:off x="981501" y="1150793"/>
            <a:ext cx="8096031" cy="2459305"/>
          </a:xfrm>
          <a:prstGeom prst="rect">
            <a:avLst/>
          </a:prstGeom>
        </p:spPr>
      </p:pic>
    </p:spTree>
    <p:extLst>
      <p:ext uri="{BB962C8B-B14F-4D97-AF65-F5344CB8AC3E}">
        <p14:creationId xmlns:p14="http://schemas.microsoft.com/office/powerpoint/2010/main" val="3138421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F123-688E-C5AE-B508-C2E8BE6200B3}"/>
              </a:ext>
            </a:extLst>
          </p:cNvPr>
          <p:cNvSpPr>
            <a:spLocks noGrp="1"/>
          </p:cNvSpPr>
          <p:nvPr>
            <p:ph type="title"/>
          </p:nvPr>
        </p:nvSpPr>
        <p:spPr/>
        <p:txBody>
          <a:bodyPr/>
          <a:lstStyle/>
          <a:p>
            <a:pPr algn="ctr"/>
            <a:r>
              <a:rPr lang="nb-NO" dirty="0"/>
              <a:t>Oversikt kursstruktur – side 67</a:t>
            </a:r>
          </a:p>
        </p:txBody>
      </p:sp>
      <p:sp>
        <p:nvSpPr>
          <p:cNvPr id="3" name="Content Placeholder 2">
            <a:extLst>
              <a:ext uri="{FF2B5EF4-FFF2-40B4-BE49-F238E27FC236}">
                <a16:creationId xmlns:a16="http://schemas.microsoft.com/office/drawing/2014/main" id="{2962BFB0-84FD-44BD-C29B-A65E05C25288}"/>
              </a:ext>
            </a:extLst>
          </p:cNvPr>
          <p:cNvSpPr>
            <a:spLocks noGrp="1"/>
          </p:cNvSpPr>
          <p:nvPr>
            <p:ph idx="1"/>
          </p:nvPr>
        </p:nvSpPr>
        <p:spPr>
          <a:xfrm>
            <a:off x="914400" y="1063487"/>
            <a:ext cx="8129239" cy="5357759"/>
          </a:xfrm>
        </p:spPr>
        <p:txBody>
          <a:bodyPr>
            <a:normAutofit fontScale="92500" lnSpcReduction="20000"/>
          </a:bodyPr>
          <a:lstStyle/>
          <a:p>
            <a:pPr marR="0" algn="l">
              <a:spcBef>
                <a:spcPts val="1200"/>
              </a:spcBef>
            </a:pPr>
            <a:r>
              <a:rPr lang="nb-NO" b="1" i="0" u="none" strike="noStrike" baseline="0" dirty="0">
                <a:solidFill>
                  <a:srgbClr val="000000"/>
                </a:solidFill>
                <a:latin typeface="Times New Roman" panose="02020603050405020304" pitchFamily="18" charset="0"/>
              </a:rPr>
              <a:t>Deloppdrag 1: </a:t>
            </a:r>
            <a:r>
              <a:rPr lang="nb-NO" b="0" i="1" u="none" strike="noStrike" baseline="0" dirty="0">
                <a:solidFill>
                  <a:srgbClr val="000000"/>
                </a:solidFill>
                <a:latin typeface="Times New Roman" panose="02020603050405020304" pitchFamily="18" charset="0"/>
              </a:rPr>
              <a:t>Installasjon nødvendig programvare.</a:t>
            </a:r>
          </a:p>
          <a:p>
            <a:pPr marR="0" algn="l">
              <a:spcBef>
                <a:spcPts val="1200"/>
              </a:spcBef>
            </a:pPr>
            <a:r>
              <a:rPr lang="nb-NO" b="1" i="0" u="none" strike="noStrike" baseline="0" dirty="0">
                <a:solidFill>
                  <a:srgbClr val="000000"/>
                </a:solidFill>
                <a:latin typeface="Times New Roman" panose="02020603050405020304" pitchFamily="18" charset="0"/>
              </a:rPr>
              <a:t>Deloppdrag 2: </a:t>
            </a:r>
            <a:r>
              <a:rPr lang="nb-NO" b="0" i="1" u="none" strike="noStrike" baseline="0" dirty="0">
                <a:solidFill>
                  <a:srgbClr val="000000"/>
                </a:solidFill>
                <a:latin typeface="Times New Roman" panose="02020603050405020304" pitchFamily="18" charset="0"/>
              </a:rPr>
              <a:t>Oppkobling av hårdvare, MKR NB 1500, ANT, SIM</a:t>
            </a:r>
          </a:p>
          <a:p>
            <a:pPr marR="0" algn="l">
              <a:spcBef>
                <a:spcPts val="1200"/>
              </a:spcBef>
            </a:pPr>
            <a:r>
              <a:rPr lang="nb-NO" b="1" i="0" u="none" strike="noStrike" baseline="0" dirty="0">
                <a:solidFill>
                  <a:srgbClr val="FF0000"/>
                </a:solidFill>
                <a:latin typeface="Times New Roman" panose="02020603050405020304" pitchFamily="18" charset="0"/>
              </a:rPr>
              <a:t>Deloppdrag 3: </a:t>
            </a:r>
            <a:r>
              <a:rPr lang="nb-NO" b="0" i="1" u="none" strike="noStrike" baseline="0" dirty="0">
                <a:solidFill>
                  <a:srgbClr val="FF0000"/>
                </a:solidFill>
                <a:latin typeface="Times New Roman" panose="02020603050405020304" pitchFamily="18" charset="0"/>
              </a:rPr>
              <a:t>Lese av IMSI og IMEI identiteten</a:t>
            </a:r>
          </a:p>
          <a:p>
            <a:pPr marR="0" algn="l">
              <a:spcBef>
                <a:spcPts val="1200"/>
              </a:spcBef>
              <a:tabLst>
                <a:tab pos="2155825" algn="l"/>
              </a:tabLst>
            </a:pPr>
            <a:r>
              <a:rPr lang="nb-NO" b="1" i="0" u="none" strike="noStrike" baseline="0" dirty="0">
                <a:solidFill>
                  <a:srgbClr val="000000"/>
                </a:solidFill>
                <a:latin typeface="Times New Roman" panose="02020603050405020304" pitchFamily="18" charset="0"/>
              </a:rPr>
              <a:t>Deloppdrag 4: </a:t>
            </a:r>
            <a:r>
              <a:rPr lang="nb-NO" b="0" i="1" u="none" strike="noStrike" baseline="0" dirty="0">
                <a:solidFill>
                  <a:srgbClr val="000000"/>
                </a:solidFill>
                <a:latin typeface="Times New Roman" panose="02020603050405020304" pitchFamily="18" charset="0"/>
              </a:rPr>
              <a:t>Opprett kontakt med server via 4G</a:t>
            </a:r>
            <a:br>
              <a:rPr lang="nb-NO" b="0" i="1" u="none" strike="noStrike" baseline="0" dirty="0">
                <a:solidFill>
                  <a:srgbClr val="000000"/>
                </a:solidFill>
                <a:latin typeface="Times New Roman" panose="02020603050405020304" pitchFamily="18" charset="0"/>
              </a:rPr>
            </a:br>
            <a:r>
              <a:rPr lang="nb-NO" b="0" i="1" u="none" strike="noStrike" baseline="0" dirty="0">
                <a:solidFill>
                  <a:srgbClr val="000000"/>
                </a:solidFill>
                <a:latin typeface="Times New Roman" panose="02020603050405020304" pitchFamily="18" charset="0"/>
              </a:rPr>
              <a:t>	Bygge opp program som sender dummydata</a:t>
            </a:r>
          </a:p>
          <a:p>
            <a:pPr marR="0" algn="l">
              <a:spcBef>
                <a:spcPts val="1200"/>
              </a:spcBef>
              <a:tabLst>
                <a:tab pos="2155825" algn="l"/>
              </a:tabLst>
            </a:pPr>
            <a:r>
              <a:rPr lang="nb-NO" b="1" i="0" u="none" strike="noStrike" baseline="0" dirty="0">
                <a:solidFill>
                  <a:srgbClr val="000000"/>
                </a:solidFill>
                <a:latin typeface="Times New Roman" panose="02020603050405020304" pitchFamily="18" charset="0"/>
              </a:rPr>
              <a:t>Deloppdrag 5: </a:t>
            </a:r>
            <a:r>
              <a:rPr lang="nb-NO" b="0" i="1" u="none" strike="noStrike" baseline="0" dirty="0">
                <a:solidFill>
                  <a:srgbClr val="000000"/>
                </a:solidFill>
                <a:latin typeface="Times New Roman" panose="02020603050405020304" pitchFamily="18" charset="0"/>
              </a:rPr>
              <a:t>Monter og test MKR ENV-kortet og </a:t>
            </a:r>
            <a:br>
              <a:rPr lang="nb-NO" b="0" i="1" u="none" strike="noStrike" baseline="0" dirty="0">
                <a:solidFill>
                  <a:srgbClr val="000000"/>
                </a:solidFill>
                <a:latin typeface="Times New Roman" panose="02020603050405020304" pitchFamily="18" charset="0"/>
              </a:rPr>
            </a:br>
            <a:r>
              <a:rPr lang="nb-NO" b="0" i="1" u="none" strike="noStrike" baseline="0" dirty="0">
                <a:solidFill>
                  <a:srgbClr val="000000"/>
                </a:solidFill>
                <a:latin typeface="Times New Roman" panose="02020603050405020304" pitchFamily="18" charset="0"/>
              </a:rPr>
              <a:t>	inkluder i hovedprogrammet</a:t>
            </a:r>
          </a:p>
          <a:p>
            <a:pPr marR="0" algn="l">
              <a:spcBef>
                <a:spcPts val="1200"/>
              </a:spcBef>
              <a:tabLst>
                <a:tab pos="2155825" algn="l"/>
              </a:tabLst>
            </a:pPr>
            <a:r>
              <a:rPr lang="nb-NO" b="1" i="0" u="none" strike="noStrike" baseline="0" dirty="0">
                <a:solidFill>
                  <a:srgbClr val="000000"/>
                </a:solidFill>
                <a:latin typeface="Times New Roman" panose="02020603050405020304" pitchFamily="18" charset="0"/>
              </a:rPr>
              <a:t>Deloppdrag 6: </a:t>
            </a:r>
            <a:r>
              <a:rPr lang="nb-NO" b="0" i="1" u="none" strike="noStrike" baseline="0" dirty="0">
                <a:solidFill>
                  <a:srgbClr val="000000"/>
                </a:solidFill>
                <a:latin typeface="Times New Roman" panose="02020603050405020304" pitchFamily="18" charset="0"/>
              </a:rPr>
              <a:t>Monter og test MKR GPS-kortet og</a:t>
            </a:r>
            <a:br>
              <a:rPr lang="nb-NO" b="0" i="1" u="none" strike="noStrike" baseline="0" dirty="0">
                <a:solidFill>
                  <a:srgbClr val="000000"/>
                </a:solidFill>
                <a:latin typeface="Times New Roman" panose="02020603050405020304" pitchFamily="18" charset="0"/>
              </a:rPr>
            </a:br>
            <a:r>
              <a:rPr lang="nb-NO" b="0" i="1" u="none" strike="noStrike" baseline="0" dirty="0">
                <a:solidFill>
                  <a:srgbClr val="000000"/>
                </a:solidFill>
                <a:latin typeface="Times New Roman" panose="02020603050405020304" pitchFamily="18" charset="0"/>
              </a:rPr>
              <a:t>	inkluder i hovedprogrammet</a:t>
            </a:r>
          </a:p>
          <a:p>
            <a:pPr marR="0" algn="l">
              <a:spcBef>
                <a:spcPts val="1200"/>
              </a:spcBef>
            </a:pPr>
            <a:r>
              <a:rPr lang="nb-NO" b="1" i="0" u="none" strike="noStrike" baseline="0" dirty="0">
                <a:solidFill>
                  <a:srgbClr val="000000"/>
                </a:solidFill>
                <a:latin typeface="Times New Roman" panose="02020603050405020304" pitchFamily="18" charset="0"/>
              </a:rPr>
              <a:t>Deloppdrag 7:</a:t>
            </a:r>
            <a:r>
              <a:rPr lang="nb-NO" b="0" i="1" u="none" strike="noStrike" baseline="0" dirty="0">
                <a:solidFill>
                  <a:srgbClr val="000000"/>
                </a:solidFill>
                <a:latin typeface="Times New Roman" panose="02020603050405020304" pitchFamily="18" charset="0"/>
              </a:rPr>
              <a:t> Monter og test sensor-kortet, vanntemperatur</a:t>
            </a:r>
          </a:p>
          <a:p>
            <a:pPr marR="0" algn="l">
              <a:spcBef>
                <a:spcPts val="1200"/>
              </a:spcBef>
            </a:pPr>
            <a:r>
              <a:rPr lang="nb-NO" b="1" i="0" u="none" strike="noStrike" baseline="0" dirty="0">
                <a:solidFill>
                  <a:srgbClr val="000000"/>
                </a:solidFill>
                <a:latin typeface="Times New Roman" panose="02020603050405020304" pitchFamily="18" charset="0"/>
              </a:rPr>
              <a:t>Deloppdrag 8:</a:t>
            </a:r>
            <a:r>
              <a:rPr lang="nb-NO" b="0" i="1" u="none" strike="noStrike" baseline="0" dirty="0">
                <a:solidFill>
                  <a:srgbClr val="000000"/>
                </a:solidFill>
                <a:latin typeface="Times New Roman" panose="02020603050405020304" pitchFamily="18" charset="0"/>
              </a:rPr>
              <a:t> Inkluder vanntemperatur i hovedprogrammet</a:t>
            </a:r>
          </a:p>
          <a:p>
            <a:pPr marR="0" algn="l">
              <a:spcBef>
                <a:spcPts val="1200"/>
              </a:spcBef>
            </a:pPr>
            <a:r>
              <a:rPr lang="nb-NO" b="1" i="0" u="none" strike="noStrike" baseline="0" dirty="0">
                <a:solidFill>
                  <a:srgbClr val="FF0000"/>
                </a:solidFill>
                <a:latin typeface="Times New Roman" panose="02020603050405020304" pitchFamily="18" charset="0"/>
              </a:rPr>
              <a:t>Deloppdrag 9: </a:t>
            </a:r>
            <a:r>
              <a:rPr lang="nb-NO" b="0" i="1" u="none" strike="noStrike" baseline="0" dirty="0">
                <a:solidFill>
                  <a:srgbClr val="FF0000"/>
                </a:solidFill>
                <a:latin typeface="Times New Roman" panose="02020603050405020304" pitchFamily="18" charset="0"/>
              </a:rPr>
              <a:t>Presentasjon av data m/Excel og Google Earth</a:t>
            </a:r>
          </a:p>
          <a:p>
            <a:pPr marR="0" algn="l">
              <a:spcBef>
                <a:spcPts val="1200"/>
              </a:spcBef>
            </a:pPr>
            <a:r>
              <a:rPr lang="nb-NO" b="1" i="0" u="none" strike="noStrike" baseline="0" dirty="0">
                <a:solidFill>
                  <a:srgbClr val="FF0000"/>
                </a:solidFill>
                <a:latin typeface="Times New Roman" panose="02020603050405020304" pitchFamily="18" charset="0"/>
              </a:rPr>
              <a:t>Deloppdrag 10</a:t>
            </a:r>
            <a:r>
              <a:rPr lang="nb-NO" b="1" u="none" strike="noStrike" baseline="0" dirty="0">
                <a:solidFill>
                  <a:srgbClr val="FF0000"/>
                </a:solidFill>
                <a:latin typeface="Times New Roman" panose="02020603050405020304" pitchFamily="18" charset="0"/>
              </a:rPr>
              <a:t>:</a:t>
            </a:r>
            <a:r>
              <a:rPr lang="nb-NO" i="1" u="none" strike="noStrike" baseline="0" dirty="0">
                <a:solidFill>
                  <a:srgbClr val="FF0000"/>
                </a:solidFill>
                <a:latin typeface="Times New Roman" panose="02020603050405020304" pitchFamily="18" charset="0"/>
              </a:rPr>
              <a:t> </a:t>
            </a:r>
            <a:r>
              <a:rPr lang="nb-NO" i="1" dirty="0">
                <a:solidFill>
                  <a:srgbClr val="FF0000"/>
                </a:solidFill>
                <a:latin typeface="Times New Roman" panose="02020603050405020304" pitchFamily="18" charset="0"/>
              </a:rPr>
              <a:t>Legg mikrokontrolleren i dvale</a:t>
            </a:r>
            <a:endParaRPr lang="nb-NO" i="1" u="none" strike="noStrike" baseline="0" dirty="0">
              <a:solidFill>
                <a:srgbClr val="FF0000"/>
              </a:solidFill>
              <a:latin typeface="Times New Roman" panose="02020603050405020304" pitchFamily="18" charset="0"/>
            </a:endParaRPr>
          </a:p>
          <a:p>
            <a:endParaRPr lang="nb-NO" dirty="0"/>
          </a:p>
        </p:txBody>
      </p:sp>
    </p:spTree>
    <p:extLst>
      <p:ext uri="{BB962C8B-B14F-4D97-AF65-F5344CB8AC3E}">
        <p14:creationId xmlns:p14="http://schemas.microsoft.com/office/powerpoint/2010/main" val="1677362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FD16-06E8-27E3-8163-A987587F9CEF}"/>
              </a:ext>
            </a:extLst>
          </p:cNvPr>
          <p:cNvSpPr>
            <a:spLocks noGrp="1"/>
          </p:cNvSpPr>
          <p:nvPr>
            <p:ph type="title"/>
          </p:nvPr>
        </p:nvSpPr>
        <p:spPr>
          <a:xfrm>
            <a:off x="1194628" y="479049"/>
            <a:ext cx="7407404" cy="646331"/>
          </a:xfrm>
        </p:spPr>
        <p:txBody>
          <a:bodyPr/>
          <a:lstStyle/>
          <a:p>
            <a:pPr algn="ctr"/>
            <a:r>
              <a:rPr lang="nb-NO" dirty="0"/>
              <a:t>Bruk av ferdig programvare</a:t>
            </a:r>
          </a:p>
        </p:txBody>
      </p:sp>
      <p:sp>
        <p:nvSpPr>
          <p:cNvPr id="3" name="Content Placeholder 2">
            <a:extLst>
              <a:ext uri="{FF2B5EF4-FFF2-40B4-BE49-F238E27FC236}">
                <a16:creationId xmlns:a16="http://schemas.microsoft.com/office/drawing/2014/main" id="{5A620560-40B3-3D0E-DA63-928811386826}"/>
              </a:ext>
            </a:extLst>
          </p:cNvPr>
          <p:cNvSpPr>
            <a:spLocks noGrp="1"/>
          </p:cNvSpPr>
          <p:nvPr>
            <p:ph idx="1"/>
          </p:nvPr>
        </p:nvSpPr>
        <p:spPr>
          <a:xfrm>
            <a:off x="1021278" y="1531918"/>
            <a:ext cx="7920841" cy="4487882"/>
          </a:xfrm>
        </p:spPr>
        <p:txBody>
          <a:bodyPr/>
          <a:lstStyle/>
          <a:p>
            <a:r>
              <a:rPr lang="nb-NO" sz="2000" dirty="0"/>
              <a:t>Opprette kontakt med server (</a:t>
            </a:r>
            <a:r>
              <a:rPr lang="nb-NO" sz="2000" dirty="0">
                <a:solidFill>
                  <a:srgbClr val="FF0000"/>
                </a:solidFill>
              </a:rPr>
              <a:t>Eksempel-kode-1</a:t>
            </a:r>
            <a:r>
              <a:rPr lang="nb-NO" sz="2000" dirty="0"/>
              <a:t>)</a:t>
            </a:r>
          </a:p>
          <a:p>
            <a:r>
              <a:rPr lang="nb-NO" sz="2000" dirty="0"/>
              <a:t>Overføring av dummydata (</a:t>
            </a:r>
            <a:r>
              <a:rPr lang="nb-NO" sz="2000" dirty="0">
                <a:solidFill>
                  <a:srgbClr val="FF0000"/>
                </a:solidFill>
              </a:rPr>
              <a:t>Eksempel-kode-3</a:t>
            </a:r>
            <a:r>
              <a:rPr lang="nb-NO" sz="2000" dirty="0"/>
              <a:t>)</a:t>
            </a:r>
          </a:p>
          <a:p>
            <a:pPr>
              <a:spcBef>
                <a:spcPts val="1200"/>
              </a:spcBef>
            </a:pPr>
            <a:r>
              <a:rPr lang="nb-NO" sz="2000" dirty="0"/>
              <a:t>Uttesting av ENV-kortet (</a:t>
            </a:r>
            <a:r>
              <a:rPr lang="nb-NO" sz="2000" dirty="0">
                <a:solidFill>
                  <a:srgbClr val="FF0000"/>
                </a:solidFill>
              </a:rPr>
              <a:t>Testprogram-MKR-ENV-1</a:t>
            </a:r>
            <a:r>
              <a:rPr lang="nb-NO" sz="2000" dirty="0"/>
              <a:t>)</a:t>
            </a:r>
          </a:p>
          <a:p>
            <a:r>
              <a:rPr lang="nb-NO" sz="2000" dirty="0"/>
              <a:t>Inkluder ENV-kortet i totalprogrammet: </a:t>
            </a:r>
            <a:br>
              <a:rPr lang="nb-NO" sz="2000" dirty="0"/>
            </a:br>
            <a:r>
              <a:rPr lang="nb-NO" sz="2000" dirty="0">
                <a:solidFill>
                  <a:srgbClr val="FF0000"/>
                </a:solidFill>
              </a:rPr>
              <a:t>Testprogram-MKR-ENV-1 </a:t>
            </a:r>
            <a:r>
              <a:rPr lang="nb-NO" sz="2000" dirty="0">
                <a:solidFill>
                  <a:srgbClr val="FF0000"/>
                </a:solidFill>
                <a:sym typeface="Wingdings" panose="05000000000000000000" pitchFamily="2" charset="2"/>
              </a:rPr>
              <a:t>+ </a:t>
            </a:r>
            <a:r>
              <a:rPr lang="nb-NO" sz="2000" dirty="0">
                <a:solidFill>
                  <a:srgbClr val="FF0000"/>
                </a:solidFill>
              </a:rPr>
              <a:t>Eksempel-kode-3 </a:t>
            </a:r>
            <a:r>
              <a:rPr lang="nb-NO" sz="2000" dirty="0">
                <a:solidFill>
                  <a:srgbClr val="FF0000"/>
                </a:solidFill>
                <a:sym typeface="Wingdings" panose="05000000000000000000" pitchFamily="2" charset="2"/>
              </a:rPr>
              <a:t> Sea-buoy-2</a:t>
            </a:r>
          </a:p>
          <a:p>
            <a:pPr>
              <a:spcBef>
                <a:spcPts val="1200"/>
              </a:spcBef>
            </a:pPr>
            <a:r>
              <a:rPr lang="nb-NO" sz="2000" dirty="0"/>
              <a:t>Uttesting av GPS (</a:t>
            </a:r>
            <a:r>
              <a:rPr lang="nb-NO" sz="2000" dirty="0">
                <a:solidFill>
                  <a:srgbClr val="FF0000"/>
                </a:solidFill>
              </a:rPr>
              <a:t>Testprogram-MKR-GPS-2B</a:t>
            </a:r>
            <a:r>
              <a:rPr lang="nb-NO" sz="2000" dirty="0"/>
              <a:t>)</a:t>
            </a:r>
          </a:p>
          <a:p>
            <a:r>
              <a:rPr lang="nb-NO" sz="2000" dirty="0"/>
              <a:t>Inkluder GPS i totalprogrammet:</a:t>
            </a:r>
            <a:br>
              <a:rPr lang="nb-NO" sz="2000" dirty="0"/>
            </a:br>
            <a:r>
              <a:rPr lang="nb-NO" sz="2000" dirty="0">
                <a:solidFill>
                  <a:srgbClr val="FF0000"/>
                </a:solidFill>
              </a:rPr>
              <a:t>Testprogram-MKR-GPS-2B </a:t>
            </a:r>
            <a:r>
              <a:rPr lang="nb-NO" sz="2000" dirty="0">
                <a:solidFill>
                  <a:srgbClr val="FF0000"/>
                </a:solidFill>
                <a:sym typeface="Wingdings" panose="05000000000000000000" pitchFamily="2" charset="2"/>
              </a:rPr>
              <a:t>+ Sea-buoy-2  Sea-buoy-3</a:t>
            </a:r>
          </a:p>
          <a:p>
            <a:pPr>
              <a:spcBef>
                <a:spcPts val="1200"/>
              </a:spcBef>
            </a:pPr>
            <a:r>
              <a:rPr lang="nb-NO" sz="2000" dirty="0"/>
              <a:t>Uttesting av vanntemp. sensor (</a:t>
            </a:r>
            <a:r>
              <a:rPr lang="nb-NO" sz="2000" dirty="0">
                <a:solidFill>
                  <a:srgbClr val="FF0000"/>
                </a:solidFill>
              </a:rPr>
              <a:t>Testprogram-DS18B20-Temp-1</a:t>
            </a:r>
            <a:r>
              <a:rPr lang="nb-NO" sz="2000" dirty="0"/>
              <a:t>)</a:t>
            </a:r>
          </a:p>
          <a:p>
            <a:r>
              <a:rPr lang="nb-NO" sz="2000" dirty="0"/>
              <a:t>Inkluder vanntemp. i totalprogram:</a:t>
            </a:r>
            <a:br>
              <a:rPr lang="nb-NO" sz="2000" dirty="0"/>
            </a:br>
            <a:r>
              <a:rPr lang="nb-NO" sz="2000" dirty="0">
                <a:solidFill>
                  <a:srgbClr val="FF0000"/>
                </a:solidFill>
              </a:rPr>
              <a:t>Testprogram-DS18B20-Temp-1 </a:t>
            </a:r>
            <a:r>
              <a:rPr lang="nb-NO" sz="2000" dirty="0">
                <a:solidFill>
                  <a:srgbClr val="FF0000"/>
                </a:solidFill>
                <a:sym typeface="Wingdings" panose="05000000000000000000" pitchFamily="2" charset="2"/>
              </a:rPr>
              <a:t>+ Sea-buoy-3  Sea-buoy-4</a:t>
            </a:r>
          </a:p>
          <a:p>
            <a:endParaRPr lang="nb-NO" sz="2000" dirty="0">
              <a:sym typeface="Wingdings" panose="05000000000000000000" pitchFamily="2" charset="2"/>
            </a:endParaRPr>
          </a:p>
          <a:p>
            <a:endParaRPr lang="nb-NO" sz="2000" dirty="0"/>
          </a:p>
          <a:p>
            <a:endParaRPr lang="nb-NO" dirty="0"/>
          </a:p>
          <a:p>
            <a:endParaRPr lang="nb-NO" dirty="0"/>
          </a:p>
        </p:txBody>
      </p:sp>
    </p:spTree>
    <p:extLst>
      <p:ext uri="{BB962C8B-B14F-4D97-AF65-F5344CB8AC3E}">
        <p14:creationId xmlns:p14="http://schemas.microsoft.com/office/powerpoint/2010/main" val="9710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A1C9-D974-5E3E-A065-C7D5717EB168}"/>
              </a:ext>
            </a:extLst>
          </p:cNvPr>
          <p:cNvSpPr>
            <a:spLocks noGrp="1"/>
          </p:cNvSpPr>
          <p:nvPr>
            <p:ph type="title"/>
          </p:nvPr>
        </p:nvSpPr>
        <p:spPr>
          <a:xfrm>
            <a:off x="1194628" y="274638"/>
            <a:ext cx="7407404" cy="954107"/>
          </a:xfrm>
        </p:spPr>
        <p:txBody>
          <a:bodyPr/>
          <a:lstStyle/>
          <a:p>
            <a:pPr algn="ctr"/>
            <a:r>
              <a:rPr lang="nb-NO" dirty="0"/>
              <a:t>Hjemmeside</a:t>
            </a:r>
            <a:br>
              <a:rPr lang="nb-NO" dirty="0"/>
            </a:br>
            <a:r>
              <a:rPr lang="nb-NO" sz="1800" u="sng" dirty="0">
                <a:solidFill>
                  <a:schemeClr val="accent1">
                    <a:lumMod val="50000"/>
                  </a:schemeClr>
                </a:solidFill>
              </a:rPr>
              <a:t>https://www.ntnu.no/skolelab/bla-hefteserie</a:t>
            </a:r>
            <a:endParaRPr lang="nb-NO" u="sng" dirty="0">
              <a:solidFill>
                <a:schemeClr val="accent1">
                  <a:lumMod val="50000"/>
                </a:schemeClr>
              </a:solidFill>
            </a:endParaRPr>
          </a:p>
        </p:txBody>
      </p:sp>
      <p:pic>
        <p:nvPicPr>
          <p:cNvPr id="5" name="Picture 4">
            <a:extLst>
              <a:ext uri="{FF2B5EF4-FFF2-40B4-BE49-F238E27FC236}">
                <a16:creationId xmlns:a16="http://schemas.microsoft.com/office/drawing/2014/main" id="{00F49ED1-9502-E607-078B-09A2B9708B69}"/>
              </a:ext>
            </a:extLst>
          </p:cNvPr>
          <p:cNvPicPr>
            <a:picLocks noChangeAspect="1"/>
          </p:cNvPicPr>
          <p:nvPr/>
        </p:nvPicPr>
        <p:blipFill>
          <a:blip r:embed="rId2"/>
          <a:stretch>
            <a:fillRect/>
          </a:stretch>
        </p:blipFill>
        <p:spPr>
          <a:xfrm>
            <a:off x="1479636" y="1228745"/>
            <a:ext cx="7245722" cy="5181866"/>
          </a:xfrm>
          <a:prstGeom prst="rect">
            <a:avLst/>
          </a:prstGeom>
        </p:spPr>
      </p:pic>
    </p:spTree>
    <p:extLst>
      <p:ext uri="{BB962C8B-B14F-4D97-AF65-F5344CB8AC3E}">
        <p14:creationId xmlns:p14="http://schemas.microsoft.com/office/powerpoint/2010/main" val="17686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2308324"/>
          </a:xfrm>
        </p:spPr>
        <p:txBody>
          <a:bodyPr/>
          <a:lstStyle/>
          <a:p>
            <a:pPr algn="ctr"/>
            <a:r>
              <a:rPr lang="nb-NO" b="1" i="0" u="none" strike="noStrike" baseline="0" dirty="0">
                <a:solidFill>
                  <a:srgbClr val="000000"/>
                </a:solidFill>
                <a:latin typeface="Times New Roman" panose="02020603050405020304" pitchFamily="18" charset="0"/>
              </a:rPr>
              <a:t>Deloppdrag 1: </a:t>
            </a:r>
            <a:br>
              <a:rPr lang="nb-NO"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Installasjon nødvendig programvare</a:t>
            </a:r>
            <a:br>
              <a:rPr lang="nb-NO" sz="3600" b="0" i="1"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(s 77)</a:t>
            </a:r>
            <a:br>
              <a:rPr lang="nb-NO" sz="2000" b="0" i="1" u="none" strike="noStrike" baseline="0" dirty="0">
                <a:solidFill>
                  <a:srgbClr val="000000"/>
                </a:solidFill>
                <a:latin typeface="Times New Roman" panose="02020603050405020304" pitchFamily="18" charset="0"/>
              </a:rPr>
            </a:br>
            <a:endParaRPr lang="nb-NO" b="0" i="1" dirty="0"/>
          </a:p>
        </p:txBody>
      </p:sp>
    </p:spTree>
    <p:extLst>
      <p:ext uri="{BB962C8B-B14F-4D97-AF65-F5344CB8AC3E}">
        <p14:creationId xmlns:p14="http://schemas.microsoft.com/office/powerpoint/2010/main" val="336634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8A96-409E-B9DA-BEC0-663E18D53CE8}"/>
              </a:ext>
            </a:extLst>
          </p:cNvPr>
          <p:cNvSpPr>
            <a:spLocks noGrp="1"/>
          </p:cNvSpPr>
          <p:nvPr>
            <p:ph type="title"/>
          </p:nvPr>
        </p:nvSpPr>
        <p:spPr>
          <a:xfrm>
            <a:off x="1194628" y="274638"/>
            <a:ext cx="7407404" cy="1138773"/>
          </a:xfrm>
        </p:spPr>
        <p:txBody>
          <a:bodyPr/>
          <a:lstStyle/>
          <a:p>
            <a:pPr algn="ctr"/>
            <a:r>
              <a:rPr lang="nb-NO" b="1" i="0" u="none" strike="noStrike" baseline="0" dirty="0">
                <a:solidFill>
                  <a:srgbClr val="000000"/>
                </a:solidFill>
                <a:latin typeface="Times New Roman" panose="02020603050405020304" pitchFamily="18" charset="0"/>
              </a:rPr>
              <a:t>Deloppdrag 1: </a:t>
            </a:r>
            <a:br>
              <a:rPr lang="nb-NO"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Installasjon nødvendig programvare</a:t>
            </a:r>
            <a:endParaRPr lang="nb-NO" dirty="0"/>
          </a:p>
        </p:txBody>
      </p:sp>
      <p:sp>
        <p:nvSpPr>
          <p:cNvPr id="3" name="Content Placeholder 2">
            <a:extLst>
              <a:ext uri="{FF2B5EF4-FFF2-40B4-BE49-F238E27FC236}">
                <a16:creationId xmlns:a16="http://schemas.microsoft.com/office/drawing/2014/main" id="{46828D50-7591-6389-3ED6-1B7AE5B81848}"/>
              </a:ext>
            </a:extLst>
          </p:cNvPr>
          <p:cNvSpPr>
            <a:spLocks noGrp="1"/>
          </p:cNvSpPr>
          <p:nvPr>
            <p:ph idx="1"/>
          </p:nvPr>
        </p:nvSpPr>
        <p:spPr>
          <a:xfrm>
            <a:off x="1194628" y="1795346"/>
            <a:ext cx="7407404" cy="4625900"/>
          </a:xfrm>
        </p:spPr>
        <p:txBody>
          <a:bodyPr>
            <a:normAutofit/>
          </a:bodyPr>
          <a:lstStyle/>
          <a:p>
            <a:pPr marL="0" indent="0">
              <a:buNone/>
            </a:pPr>
            <a:r>
              <a:rPr lang="nb-NO" b="1" dirty="0"/>
              <a:t>Deloppdrag 1: </a:t>
            </a:r>
            <a:br>
              <a:rPr lang="nb-NO" dirty="0"/>
            </a:br>
            <a:r>
              <a:rPr lang="nb-NO" sz="2000" i="1" dirty="0"/>
              <a:t>Installer programeditor for </a:t>
            </a:r>
            <a:r>
              <a:rPr lang="nb-NO" sz="2000" i="1" dirty="0" err="1"/>
              <a:t>Arduino</a:t>
            </a:r>
            <a:r>
              <a:rPr lang="nb-NO" sz="2000" i="1" dirty="0"/>
              <a:t> og tilleggsmoduler for programmering av MKR NB 1500.</a:t>
            </a:r>
          </a:p>
          <a:p>
            <a:pPr>
              <a:spcBef>
                <a:spcPts val="1800"/>
              </a:spcBef>
            </a:pPr>
            <a:r>
              <a:rPr lang="nb-NO" dirty="0"/>
              <a:t>Installasjon av </a:t>
            </a:r>
            <a:r>
              <a:rPr lang="nb-NO" dirty="0" err="1"/>
              <a:t>Arduino</a:t>
            </a:r>
            <a:r>
              <a:rPr lang="nb-NO" dirty="0"/>
              <a:t> IDE</a:t>
            </a:r>
          </a:p>
          <a:p>
            <a:pPr>
              <a:spcBef>
                <a:spcPts val="1200"/>
              </a:spcBef>
            </a:pPr>
            <a:r>
              <a:rPr lang="nb-NO" dirty="0"/>
              <a:t>Installasjon av tilleggsmodul for MKR NB 1500</a:t>
            </a:r>
          </a:p>
          <a:p>
            <a:pPr>
              <a:spcBef>
                <a:spcPts val="1200"/>
              </a:spcBef>
            </a:pPr>
            <a:r>
              <a:rPr lang="nb-NO" dirty="0"/>
              <a:t>Installasjon av bibliotek for å kunne programmere MKR NB 1500</a:t>
            </a:r>
          </a:p>
        </p:txBody>
      </p:sp>
    </p:spTree>
    <p:extLst>
      <p:ext uri="{BB962C8B-B14F-4D97-AF65-F5344CB8AC3E}">
        <p14:creationId xmlns:p14="http://schemas.microsoft.com/office/powerpoint/2010/main" val="419807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6F0F-E9E1-A790-49D1-C08DF7CBF4C7}"/>
              </a:ext>
            </a:extLst>
          </p:cNvPr>
          <p:cNvSpPr>
            <a:spLocks noGrp="1"/>
          </p:cNvSpPr>
          <p:nvPr>
            <p:ph type="title"/>
          </p:nvPr>
        </p:nvSpPr>
        <p:spPr>
          <a:xfrm>
            <a:off x="1194628" y="274638"/>
            <a:ext cx="7407404" cy="954107"/>
          </a:xfrm>
        </p:spPr>
        <p:txBody>
          <a:bodyPr/>
          <a:lstStyle/>
          <a:p>
            <a:pPr algn="ctr"/>
            <a:r>
              <a:rPr lang="nb-NO" sz="2800" b="1" i="0" u="none" strike="noStrike" baseline="0" dirty="0">
                <a:solidFill>
                  <a:srgbClr val="000000"/>
                </a:solidFill>
                <a:latin typeface="Times New Roman" panose="02020603050405020304" pitchFamily="18" charset="0"/>
              </a:rPr>
              <a:t>Installasjon av tilleggsmodul for programmering av MKR NB 1500</a:t>
            </a:r>
            <a:endParaRPr lang="nb-NO" dirty="0"/>
          </a:p>
        </p:txBody>
      </p:sp>
      <p:pic>
        <p:nvPicPr>
          <p:cNvPr id="5" name="Picture 4">
            <a:extLst>
              <a:ext uri="{FF2B5EF4-FFF2-40B4-BE49-F238E27FC236}">
                <a16:creationId xmlns:a16="http://schemas.microsoft.com/office/drawing/2014/main" id="{1EE29EB0-D453-7972-00E5-7DA647C233B9}"/>
              </a:ext>
            </a:extLst>
          </p:cNvPr>
          <p:cNvPicPr>
            <a:picLocks noChangeAspect="1"/>
          </p:cNvPicPr>
          <p:nvPr/>
        </p:nvPicPr>
        <p:blipFill rotWithShape="1">
          <a:blip r:embed="rId2"/>
          <a:srcRect l="17648" t="3516" r="3851"/>
          <a:stretch/>
        </p:blipFill>
        <p:spPr>
          <a:xfrm>
            <a:off x="1053019" y="1282391"/>
            <a:ext cx="7796468" cy="5390181"/>
          </a:xfrm>
          <a:prstGeom prst="rect">
            <a:avLst/>
          </a:prstGeom>
        </p:spPr>
      </p:pic>
      <p:sp>
        <p:nvSpPr>
          <p:cNvPr id="6" name="Arrow: Left 5">
            <a:extLst>
              <a:ext uri="{FF2B5EF4-FFF2-40B4-BE49-F238E27FC236}">
                <a16:creationId xmlns:a16="http://schemas.microsoft.com/office/drawing/2014/main" id="{61C8FD44-8267-C16A-1032-28BB565F2C71}"/>
              </a:ext>
            </a:extLst>
          </p:cNvPr>
          <p:cNvSpPr/>
          <p:nvPr/>
        </p:nvSpPr>
        <p:spPr>
          <a:xfrm>
            <a:off x="5954751" y="2386360"/>
            <a:ext cx="780585" cy="641195"/>
          </a:xfrm>
          <a:prstGeom prst="leftArrow">
            <a:avLst/>
          </a:prstGeom>
          <a:solidFill>
            <a:srgbClr val="FF0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493606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B981-5AD5-9415-3368-195503CF86F9}"/>
              </a:ext>
            </a:extLst>
          </p:cNvPr>
          <p:cNvSpPr>
            <a:spLocks noGrp="1"/>
          </p:cNvSpPr>
          <p:nvPr>
            <p:ph type="title"/>
          </p:nvPr>
        </p:nvSpPr>
        <p:spPr>
          <a:xfrm>
            <a:off x="1194628" y="274638"/>
            <a:ext cx="7407404" cy="954107"/>
          </a:xfrm>
        </p:spPr>
        <p:txBody>
          <a:bodyPr/>
          <a:lstStyle/>
          <a:p>
            <a:pPr algn="ctr"/>
            <a:r>
              <a:rPr lang="nb-NO" sz="2800" b="1" i="0" u="none" strike="noStrike" baseline="0" dirty="0">
                <a:solidFill>
                  <a:srgbClr val="000000"/>
                </a:solidFill>
                <a:latin typeface="Times New Roman" panose="02020603050405020304" pitchFamily="18" charset="0"/>
              </a:rPr>
              <a:t>Installasjon av tilleggsmodul for programmering av MKR NB 1500</a:t>
            </a:r>
            <a:endParaRPr lang="nb-NO" sz="2800" dirty="0"/>
          </a:p>
        </p:txBody>
      </p:sp>
      <p:pic>
        <p:nvPicPr>
          <p:cNvPr id="5" name="Picture 4">
            <a:extLst>
              <a:ext uri="{FF2B5EF4-FFF2-40B4-BE49-F238E27FC236}">
                <a16:creationId xmlns:a16="http://schemas.microsoft.com/office/drawing/2014/main" id="{9D2F5E4B-2859-1BB4-14C1-A4B08F0F8415}"/>
              </a:ext>
            </a:extLst>
          </p:cNvPr>
          <p:cNvPicPr>
            <a:picLocks noChangeAspect="1"/>
          </p:cNvPicPr>
          <p:nvPr/>
        </p:nvPicPr>
        <p:blipFill>
          <a:blip r:embed="rId2"/>
          <a:stretch>
            <a:fillRect/>
          </a:stretch>
        </p:blipFill>
        <p:spPr>
          <a:xfrm>
            <a:off x="969463" y="2620975"/>
            <a:ext cx="7940361" cy="1904829"/>
          </a:xfrm>
          <a:prstGeom prst="rect">
            <a:avLst/>
          </a:prstGeom>
        </p:spPr>
      </p:pic>
      <p:sp>
        <p:nvSpPr>
          <p:cNvPr id="6" name="Content Placeholder 2">
            <a:extLst>
              <a:ext uri="{FF2B5EF4-FFF2-40B4-BE49-F238E27FC236}">
                <a16:creationId xmlns:a16="http://schemas.microsoft.com/office/drawing/2014/main" id="{63E62EBE-F6AE-0AB7-5428-8124F761EC1E}"/>
              </a:ext>
            </a:extLst>
          </p:cNvPr>
          <p:cNvSpPr>
            <a:spLocks noGrp="1"/>
          </p:cNvSpPr>
          <p:nvPr>
            <p:ph idx="1"/>
          </p:nvPr>
        </p:nvSpPr>
        <p:spPr>
          <a:xfrm>
            <a:off x="1194628" y="1338146"/>
            <a:ext cx="7407404" cy="1048216"/>
          </a:xfrm>
        </p:spPr>
        <p:txBody>
          <a:bodyPr/>
          <a:lstStyle/>
          <a:p>
            <a:pPr marL="0" indent="0">
              <a:buNone/>
            </a:pPr>
            <a:r>
              <a:rPr lang="nb-NO" dirty="0"/>
              <a:t>Skriv følgende i søkefeltet:</a:t>
            </a:r>
          </a:p>
          <a:p>
            <a:pPr marL="0" indent="0">
              <a:buNone/>
            </a:pPr>
            <a:r>
              <a:rPr lang="en-US" b="0" i="1" u="none" strike="noStrike" baseline="0" dirty="0">
                <a:solidFill>
                  <a:srgbClr val="000000"/>
                </a:solidFill>
                <a:latin typeface="Times New Roman" panose="02020603050405020304" pitchFamily="18" charset="0"/>
              </a:rPr>
              <a:t>Arduino SAMD Boards (32-bits ARM Cortex M0+)</a:t>
            </a:r>
          </a:p>
        </p:txBody>
      </p:sp>
      <p:sp>
        <p:nvSpPr>
          <p:cNvPr id="7" name="Content Placeholder 2">
            <a:extLst>
              <a:ext uri="{FF2B5EF4-FFF2-40B4-BE49-F238E27FC236}">
                <a16:creationId xmlns:a16="http://schemas.microsoft.com/office/drawing/2014/main" id="{1B586A9A-3E0B-178F-6DFF-DA250E428D8D}"/>
              </a:ext>
            </a:extLst>
          </p:cNvPr>
          <p:cNvSpPr txBox="1">
            <a:spLocks/>
          </p:cNvSpPr>
          <p:nvPr/>
        </p:nvSpPr>
        <p:spPr>
          <a:xfrm>
            <a:off x="1235941" y="4760417"/>
            <a:ext cx="7407404" cy="6479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i="1" dirty="0" err="1">
                <a:solidFill>
                  <a:srgbClr val="000000"/>
                </a:solidFill>
                <a:latin typeface="Times New Roman" panose="02020603050405020304" pitchFamily="18" charset="0"/>
              </a:rPr>
              <a:t>Velg</a:t>
            </a:r>
            <a:r>
              <a:rPr lang="en-US" i="1" dirty="0">
                <a:solidFill>
                  <a:srgbClr val="000000"/>
                </a:solidFill>
                <a:latin typeface="Times New Roman" panose="02020603050405020304" pitchFamily="18" charset="0"/>
              </a:rPr>
              <a:t> “Install”</a:t>
            </a:r>
          </a:p>
        </p:txBody>
      </p:sp>
    </p:spTree>
    <p:extLst>
      <p:ext uri="{BB962C8B-B14F-4D97-AF65-F5344CB8AC3E}">
        <p14:creationId xmlns:p14="http://schemas.microsoft.com/office/powerpoint/2010/main" val="27619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4A63-895D-CD24-E514-3955EC43BBB5}"/>
              </a:ext>
            </a:extLst>
          </p:cNvPr>
          <p:cNvSpPr>
            <a:spLocks noGrp="1"/>
          </p:cNvSpPr>
          <p:nvPr>
            <p:ph type="title"/>
          </p:nvPr>
        </p:nvSpPr>
        <p:spPr>
          <a:xfrm>
            <a:off x="1194628" y="274638"/>
            <a:ext cx="7407404" cy="646331"/>
          </a:xfrm>
        </p:spPr>
        <p:txBody>
          <a:bodyPr/>
          <a:lstStyle/>
          <a:p>
            <a:pPr algn="ctr"/>
            <a:r>
              <a:rPr lang="nb-NO" dirty="0"/>
              <a:t>Velg kortet MKR NB 1500</a:t>
            </a:r>
          </a:p>
        </p:txBody>
      </p:sp>
      <p:pic>
        <p:nvPicPr>
          <p:cNvPr id="5" name="Picture 4">
            <a:extLst>
              <a:ext uri="{FF2B5EF4-FFF2-40B4-BE49-F238E27FC236}">
                <a16:creationId xmlns:a16="http://schemas.microsoft.com/office/drawing/2014/main" id="{B0F5900A-0524-C0F1-F89F-E2E828F6E0A4}"/>
              </a:ext>
            </a:extLst>
          </p:cNvPr>
          <p:cNvPicPr>
            <a:picLocks noChangeAspect="1"/>
          </p:cNvPicPr>
          <p:nvPr/>
        </p:nvPicPr>
        <p:blipFill rotWithShape="1">
          <a:blip r:embed="rId2"/>
          <a:srcRect l="16970"/>
          <a:stretch/>
        </p:blipFill>
        <p:spPr>
          <a:xfrm>
            <a:off x="927542" y="1044012"/>
            <a:ext cx="7941575" cy="5389481"/>
          </a:xfrm>
          <a:prstGeom prst="rect">
            <a:avLst/>
          </a:prstGeom>
        </p:spPr>
      </p:pic>
    </p:spTree>
    <p:extLst>
      <p:ext uri="{BB962C8B-B14F-4D97-AF65-F5344CB8AC3E}">
        <p14:creationId xmlns:p14="http://schemas.microsoft.com/office/powerpoint/2010/main" val="87581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7B3A-B22F-5E46-1D01-259120682745}"/>
              </a:ext>
            </a:extLst>
          </p:cNvPr>
          <p:cNvSpPr>
            <a:spLocks noGrp="1"/>
          </p:cNvSpPr>
          <p:nvPr>
            <p:ph type="title"/>
          </p:nvPr>
        </p:nvSpPr>
        <p:spPr>
          <a:xfrm>
            <a:off x="1237187" y="131663"/>
            <a:ext cx="7407404" cy="1200329"/>
          </a:xfrm>
        </p:spPr>
        <p:txBody>
          <a:bodyPr/>
          <a:lstStyle/>
          <a:p>
            <a:pPr algn="ctr"/>
            <a:r>
              <a:rPr lang="nb-NO" dirty="0"/>
              <a:t>Installasjon av bibliotek for programmering av MKR NB 1500</a:t>
            </a:r>
          </a:p>
        </p:txBody>
      </p:sp>
      <p:sp>
        <p:nvSpPr>
          <p:cNvPr id="3" name="Content Placeholder 2">
            <a:extLst>
              <a:ext uri="{FF2B5EF4-FFF2-40B4-BE49-F238E27FC236}">
                <a16:creationId xmlns:a16="http://schemas.microsoft.com/office/drawing/2014/main" id="{0A1B484B-2FCA-B434-2D6B-B037F753AAD3}"/>
              </a:ext>
            </a:extLst>
          </p:cNvPr>
          <p:cNvSpPr>
            <a:spLocks noGrp="1"/>
          </p:cNvSpPr>
          <p:nvPr>
            <p:ph idx="1"/>
          </p:nvPr>
        </p:nvSpPr>
        <p:spPr>
          <a:xfrm>
            <a:off x="-5696825" y="4371279"/>
            <a:ext cx="7407404" cy="689519"/>
          </a:xfrm>
        </p:spPr>
        <p:txBody>
          <a:bodyPr/>
          <a:lstStyle/>
          <a:p>
            <a:endParaRPr lang="nb-NO"/>
          </a:p>
        </p:txBody>
      </p:sp>
      <p:pic>
        <p:nvPicPr>
          <p:cNvPr id="5" name="Picture 4">
            <a:extLst>
              <a:ext uri="{FF2B5EF4-FFF2-40B4-BE49-F238E27FC236}">
                <a16:creationId xmlns:a16="http://schemas.microsoft.com/office/drawing/2014/main" id="{0CA4D4BD-5A57-E574-EAE1-9B675B3F5B59}"/>
              </a:ext>
            </a:extLst>
          </p:cNvPr>
          <p:cNvPicPr>
            <a:picLocks noChangeAspect="1"/>
          </p:cNvPicPr>
          <p:nvPr/>
        </p:nvPicPr>
        <p:blipFill rotWithShape="1">
          <a:blip r:embed="rId2"/>
          <a:srcRect l="16667"/>
          <a:stretch/>
        </p:blipFill>
        <p:spPr>
          <a:xfrm>
            <a:off x="1038722" y="1454067"/>
            <a:ext cx="7804335" cy="5267927"/>
          </a:xfrm>
          <a:prstGeom prst="rect">
            <a:avLst/>
          </a:prstGeom>
        </p:spPr>
      </p:pic>
    </p:spTree>
    <p:extLst>
      <p:ext uri="{BB962C8B-B14F-4D97-AF65-F5344CB8AC3E}">
        <p14:creationId xmlns:p14="http://schemas.microsoft.com/office/powerpoint/2010/main" val="1108928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E8A93-F9B9-8B54-227A-003EBDE11E8D}"/>
              </a:ext>
            </a:extLst>
          </p:cNvPr>
          <p:cNvSpPr>
            <a:spLocks noGrp="1"/>
          </p:cNvSpPr>
          <p:nvPr>
            <p:ph idx="1"/>
          </p:nvPr>
        </p:nvSpPr>
        <p:spPr>
          <a:xfrm>
            <a:off x="1028241" y="3794187"/>
            <a:ext cx="7407404" cy="713678"/>
          </a:xfrm>
        </p:spPr>
        <p:txBody>
          <a:bodyPr/>
          <a:lstStyle/>
          <a:p>
            <a:r>
              <a:rPr lang="nb-NO" dirty="0"/>
              <a:t>Velg å installer det biblioteket som kommer opp</a:t>
            </a:r>
          </a:p>
        </p:txBody>
      </p:sp>
      <p:sp>
        <p:nvSpPr>
          <p:cNvPr id="4" name="Title 1">
            <a:extLst>
              <a:ext uri="{FF2B5EF4-FFF2-40B4-BE49-F238E27FC236}">
                <a16:creationId xmlns:a16="http://schemas.microsoft.com/office/drawing/2014/main" id="{5191C1BD-A0EE-EB87-B90C-86C513BDD569}"/>
              </a:ext>
            </a:extLst>
          </p:cNvPr>
          <p:cNvSpPr>
            <a:spLocks noGrp="1"/>
          </p:cNvSpPr>
          <p:nvPr>
            <p:ph type="title"/>
          </p:nvPr>
        </p:nvSpPr>
        <p:spPr>
          <a:xfrm>
            <a:off x="1237187" y="131664"/>
            <a:ext cx="7407404" cy="1077218"/>
          </a:xfrm>
        </p:spPr>
        <p:txBody>
          <a:bodyPr/>
          <a:lstStyle/>
          <a:p>
            <a:pPr algn="ctr"/>
            <a:r>
              <a:rPr lang="nb-NO" dirty="0"/>
              <a:t>Installasjon av bibliotek for </a:t>
            </a:r>
            <a:r>
              <a:rPr lang="nb-NO" sz="2800" dirty="0"/>
              <a:t>programmering av MKR NB 1500 (side 81)</a:t>
            </a:r>
            <a:endParaRPr lang="nb-NO" dirty="0"/>
          </a:p>
        </p:txBody>
      </p:sp>
      <p:pic>
        <p:nvPicPr>
          <p:cNvPr id="6" name="Picture 5">
            <a:extLst>
              <a:ext uri="{FF2B5EF4-FFF2-40B4-BE49-F238E27FC236}">
                <a16:creationId xmlns:a16="http://schemas.microsoft.com/office/drawing/2014/main" id="{A90B1D81-E49B-4EC5-0F22-C56FB14B46DD}"/>
              </a:ext>
            </a:extLst>
          </p:cNvPr>
          <p:cNvPicPr>
            <a:picLocks noChangeAspect="1"/>
          </p:cNvPicPr>
          <p:nvPr/>
        </p:nvPicPr>
        <p:blipFill>
          <a:blip r:embed="rId2"/>
          <a:stretch>
            <a:fillRect/>
          </a:stretch>
        </p:blipFill>
        <p:spPr>
          <a:xfrm>
            <a:off x="1028241" y="2199688"/>
            <a:ext cx="7970793" cy="1346276"/>
          </a:xfrm>
          <a:prstGeom prst="rect">
            <a:avLst/>
          </a:prstGeom>
        </p:spPr>
      </p:pic>
      <p:sp>
        <p:nvSpPr>
          <p:cNvPr id="7" name="Content Placeholder 2">
            <a:extLst>
              <a:ext uri="{FF2B5EF4-FFF2-40B4-BE49-F238E27FC236}">
                <a16:creationId xmlns:a16="http://schemas.microsoft.com/office/drawing/2014/main" id="{874DE329-0E29-98BC-3396-87F709B57ACD}"/>
              </a:ext>
            </a:extLst>
          </p:cNvPr>
          <p:cNvSpPr txBox="1">
            <a:spLocks/>
          </p:cNvSpPr>
          <p:nvPr/>
        </p:nvSpPr>
        <p:spPr>
          <a:xfrm>
            <a:off x="1028241" y="1511966"/>
            <a:ext cx="7407404" cy="86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a:t>Skriv MKRNB i søkefeltet</a:t>
            </a:r>
          </a:p>
        </p:txBody>
      </p:sp>
    </p:spTree>
    <p:extLst>
      <p:ext uri="{BB962C8B-B14F-4D97-AF65-F5344CB8AC3E}">
        <p14:creationId xmlns:p14="http://schemas.microsoft.com/office/powerpoint/2010/main" val="1126132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FD16-06E8-27E3-8163-A987587F9CEF}"/>
              </a:ext>
            </a:extLst>
          </p:cNvPr>
          <p:cNvSpPr>
            <a:spLocks noGrp="1"/>
          </p:cNvSpPr>
          <p:nvPr>
            <p:ph type="title"/>
          </p:nvPr>
        </p:nvSpPr>
        <p:spPr>
          <a:xfrm>
            <a:off x="1194628" y="155884"/>
            <a:ext cx="7407404" cy="1015663"/>
          </a:xfrm>
        </p:spPr>
        <p:txBody>
          <a:bodyPr/>
          <a:lstStyle/>
          <a:p>
            <a:pPr algn="ctr"/>
            <a:r>
              <a:rPr lang="nb-NO" dirty="0"/>
              <a:t>Program</a:t>
            </a:r>
            <a:br>
              <a:rPr lang="nb-NO" dirty="0"/>
            </a:br>
            <a:r>
              <a:rPr lang="nb-NO" sz="2400" dirty="0"/>
              <a:t>Innsamling og overføring av måledata</a:t>
            </a:r>
            <a:endParaRPr lang="nb-NO" dirty="0"/>
          </a:p>
        </p:txBody>
      </p:sp>
      <p:sp>
        <p:nvSpPr>
          <p:cNvPr id="3" name="Content Placeholder 2">
            <a:extLst>
              <a:ext uri="{FF2B5EF4-FFF2-40B4-BE49-F238E27FC236}">
                <a16:creationId xmlns:a16="http://schemas.microsoft.com/office/drawing/2014/main" id="{5A620560-40B3-3D0E-DA63-928811386826}"/>
              </a:ext>
            </a:extLst>
          </p:cNvPr>
          <p:cNvSpPr>
            <a:spLocks noGrp="1"/>
          </p:cNvSpPr>
          <p:nvPr>
            <p:ph idx="1"/>
          </p:nvPr>
        </p:nvSpPr>
        <p:spPr>
          <a:xfrm>
            <a:off x="1021278" y="1306286"/>
            <a:ext cx="7920841" cy="5551714"/>
          </a:xfrm>
        </p:spPr>
        <p:txBody>
          <a:bodyPr>
            <a:normAutofit lnSpcReduction="10000"/>
          </a:bodyPr>
          <a:lstStyle/>
          <a:p>
            <a:r>
              <a:rPr lang="nb-NO" sz="2800" dirty="0"/>
              <a:t>Introduksjon</a:t>
            </a:r>
          </a:p>
          <a:p>
            <a:r>
              <a:rPr lang="nb-NO" sz="2800" dirty="0"/>
              <a:t>Installasjon av programvare og biblioteker</a:t>
            </a:r>
          </a:p>
          <a:p>
            <a:r>
              <a:rPr lang="nb-NO" sz="2800" dirty="0"/>
              <a:t>Opprette kontakt med server</a:t>
            </a:r>
          </a:p>
          <a:p>
            <a:r>
              <a:rPr lang="nb-NO" sz="2800" dirty="0"/>
              <a:t>Overføring av dummydata</a:t>
            </a:r>
          </a:p>
          <a:p>
            <a:pPr>
              <a:spcBef>
                <a:spcPts val="1200"/>
              </a:spcBef>
            </a:pPr>
            <a:r>
              <a:rPr lang="nb-NO" sz="2800" dirty="0"/>
              <a:t>Uttesting av miljøkortet</a:t>
            </a:r>
            <a:br>
              <a:rPr lang="nb-NO" sz="2800" dirty="0"/>
            </a:br>
            <a:r>
              <a:rPr lang="nb-NO" sz="2800" dirty="0"/>
              <a:t>Inkluder ENV i totalprogrammet: </a:t>
            </a:r>
            <a:endParaRPr lang="nb-NO" sz="2800" dirty="0">
              <a:sym typeface="Wingdings" panose="05000000000000000000" pitchFamily="2" charset="2"/>
            </a:endParaRPr>
          </a:p>
          <a:p>
            <a:pPr>
              <a:spcBef>
                <a:spcPts val="1200"/>
              </a:spcBef>
            </a:pPr>
            <a:r>
              <a:rPr lang="nb-NO" sz="2800" dirty="0"/>
              <a:t>Uttesting av GPS</a:t>
            </a:r>
            <a:br>
              <a:rPr lang="nb-NO" sz="2800" dirty="0"/>
            </a:br>
            <a:r>
              <a:rPr lang="nb-NO" sz="2800" dirty="0"/>
              <a:t>Inkluder GPS i totalprogram</a:t>
            </a:r>
            <a:endParaRPr lang="nb-NO" sz="2800" dirty="0">
              <a:sym typeface="Wingdings" panose="05000000000000000000" pitchFamily="2" charset="2"/>
            </a:endParaRPr>
          </a:p>
          <a:p>
            <a:pPr>
              <a:spcBef>
                <a:spcPts val="1200"/>
              </a:spcBef>
            </a:pPr>
            <a:r>
              <a:rPr lang="nb-NO" sz="2800" dirty="0"/>
              <a:t>Uttesting av vanntemp. sensor</a:t>
            </a:r>
            <a:br>
              <a:rPr lang="nb-NO" sz="2800" dirty="0"/>
            </a:br>
            <a:r>
              <a:rPr lang="nb-NO" sz="2800" dirty="0"/>
              <a:t>Inkluder vanntemp. i totalprogram</a:t>
            </a:r>
          </a:p>
          <a:p>
            <a:pPr>
              <a:spcBef>
                <a:spcPts val="1200"/>
              </a:spcBef>
            </a:pPr>
            <a:r>
              <a:rPr lang="nb-NO" sz="2800" dirty="0">
                <a:sym typeface="Wingdings" panose="05000000000000000000" pitchFamily="2" charset="2"/>
              </a:rPr>
              <a:t>Presentasjon av måledata</a:t>
            </a:r>
          </a:p>
          <a:p>
            <a:endParaRPr lang="nb-NO" sz="2000" dirty="0"/>
          </a:p>
          <a:p>
            <a:endParaRPr lang="nb-NO" dirty="0"/>
          </a:p>
          <a:p>
            <a:endParaRPr lang="nb-NO" dirty="0"/>
          </a:p>
        </p:txBody>
      </p:sp>
    </p:spTree>
    <p:extLst>
      <p:ext uri="{BB962C8B-B14F-4D97-AF65-F5344CB8AC3E}">
        <p14:creationId xmlns:p14="http://schemas.microsoft.com/office/powerpoint/2010/main" val="28301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2185214"/>
          </a:xfrm>
        </p:spPr>
        <p:txBody>
          <a:bodyPr/>
          <a:lstStyle/>
          <a:p>
            <a:pPr algn="ctr"/>
            <a:r>
              <a:rPr lang="nb-NO" b="1" i="0" u="none" strike="noStrike" baseline="0" dirty="0">
                <a:solidFill>
                  <a:srgbClr val="000000"/>
                </a:solidFill>
                <a:latin typeface="Times New Roman" panose="02020603050405020304" pitchFamily="18" charset="0"/>
              </a:rPr>
              <a:t>Deloppdrag 2:</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Oppkobling av hårdvare og montering av SIM-kort</a:t>
            </a:r>
            <a:br>
              <a:rPr lang="nb-NO" sz="3600" b="0" i="1" u="none" strike="noStrike" baseline="0" dirty="0">
                <a:solidFill>
                  <a:srgbClr val="000000"/>
                </a:solidFill>
                <a:latin typeface="Times New Roman" panose="02020603050405020304" pitchFamily="18" charset="0"/>
              </a:rPr>
            </a:br>
            <a:r>
              <a:rPr lang="nb-NO" sz="2800" b="0" i="1" dirty="0"/>
              <a:t>side (81)</a:t>
            </a:r>
            <a:endParaRPr lang="nb-NO" b="0" i="1" dirty="0"/>
          </a:p>
        </p:txBody>
      </p:sp>
    </p:spTree>
    <p:extLst>
      <p:ext uri="{BB962C8B-B14F-4D97-AF65-F5344CB8AC3E}">
        <p14:creationId xmlns:p14="http://schemas.microsoft.com/office/powerpoint/2010/main" val="569605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F63E-6C91-72C9-A39C-C6ED6D659C5A}"/>
              </a:ext>
            </a:extLst>
          </p:cNvPr>
          <p:cNvSpPr>
            <a:spLocks noGrp="1"/>
          </p:cNvSpPr>
          <p:nvPr>
            <p:ph type="title"/>
          </p:nvPr>
        </p:nvSpPr>
        <p:spPr>
          <a:xfrm>
            <a:off x="1194628" y="274638"/>
            <a:ext cx="7407404" cy="1631216"/>
          </a:xfrm>
        </p:spPr>
        <p:txBody>
          <a:bodyPr/>
          <a:lstStyle/>
          <a:p>
            <a:pPr algn="ctr"/>
            <a:r>
              <a:rPr lang="nb-NO" b="1" i="0" u="none" strike="noStrike" baseline="0" dirty="0">
                <a:solidFill>
                  <a:srgbClr val="000000"/>
                </a:solidFill>
                <a:latin typeface="Times New Roman" panose="02020603050405020304" pitchFamily="18" charset="0"/>
              </a:rPr>
              <a:t>Deloppdrag 2:</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Oppkobling av hårdvare og montering av SIM-kort</a:t>
            </a:r>
            <a:endParaRPr lang="nb-NO" b="0" i="1" dirty="0"/>
          </a:p>
        </p:txBody>
      </p:sp>
      <p:sp>
        <p:nvSpPr>
          <p:cNvPr id="3" name="Content Placeholder 2">
            <a:extLst>
              <a:ext uri="{FF2B5EF4-FFF2-40B4-BE49-F238E27FC236}">
                <a16:creationId xmlns:a16="http://schemas.microsoft.com/office/drawing/2014/main" id="{B63200EC-B5E5-E729-940D-D8AB3189BE5D}"/>
              </a:ext>
            </a:extLst>
          </p:cNvPr>
          <p:cNvSpPr>
            <a:spLocks noGrp="1"/>
          </p:cNvSpPr>
          <p:nvPr>
            <p:ph idx="1"/>
          </p:nvPr>
        </p:nvSpPr>
        <p:spPr>
          <a:xfrm>
            <a:off x="1194628" y="2129883"/>
            <a:ext cx="7407404" cy="4291363"/>
          </a:xfrm>
        </p:spPr>
        <p:txBody>
          <a:bodyPr/>
          <a:lstStyle/>
          <a:p>
            <a:pPr marL="0" indent="0">
              <a:buNone/>
            </a:pPr>
            <a:r>
              <a:rPr lang="nb-NO" b="1" dirty="0"/>
              <a:t>Deloppdrag 2: </a:t>
            </a:r>
            <a:br>
              <a:rPr lang="nb-NO" dirty="0"/>
            </a:br>
            <a:r>
              <a:rPr lang="nb-NO" sz="2400" i="1" dirty="0"/>
              <a:t>Koble opp hårdvaren, monter antennen og installer SIM-kortet.</a:t>
            </a:r>
          </a:p>
          <a:p>
            <a:pPr>
              <a:spcBef>
                <a:spcPts val="1800"/>
              </a:spcBef>
            </a:pPr>
            <a:r>
              <a:rPr lang="nb-NO" dirty="0"/>
              <a:t>Anskaffelse av hårdvare</a:t>
            </a:r>
          </a:p>
          <a:p>
            <a:r>
              <a:rPr lang="nb-NO" dirty="0"/>
              <a:t>Anskaffelse av SIM-kort</a:t>
            </a:r>
          </a:p>
          <a:p>
            <a:r>
              <a:rPr lang="nb-NO" dirty="0"/>
              <a:t>Monter antennen og SIM-kort</a:t>
            </a:r>
          </a:p>
          <a:p>
            <a:pPr marL="0" indent="0">
              <a:buNone/>
            </a:pPr>
            <a:endParaRPr lang="nb-NO" dirty="0"/>
          </a:p>
        </p:txBody>
      </p:sp>
    </p:spTree>
    <p:extLst>
      <p:ext uri="{BB962C8B-B14F-4D97-AF65-F5344CB8AC3E}">
        <p14:creationId xmlns:p14="http://schemas.microsoft.com/office/powerpoint/2010/main" val="3420299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E15A-01E5-F20A-128A-744461F9CBF1}"/>
              </a:ext>
            </a:extLst>
          </p:cNvPr>
          <p:cNvSpPr>
            <a:spLocks noGrp="1"/>
          </p:cNvSpPr>
          <p:nvPr>
            <p:ph type="title"/>
          </p:nvPr>
        </p:nvSpPr>
        <p:spPr>
          <a:xfrm>
            <a:off x="1194628" y="274638"/>
            <a:ext cx="7407404" cy="646331"/>
          </a:xfrm>
        </p:spPr>
        <p:txBody>
          <a:bodyPr/>
          <a:lstStyle/>
          <a:p>
            <a:pPr algn="ctr"/>
            <a:r>
              <a:rPr lang="nb-NO" dirty="0"/>
              <a:t>Valg og installasjon av SIM-kort</a:t>
            </a:r>
          </a:p>
        </p:txBody>
      </p:sp>
      <p:pic>
        <p:nvPicPr>
          <p:cNvPr id="5" name="Picture 4">
            <a:extLst>
              <a:ext uri="{FF2B5EF4-FFF2-40B4-BE49-F238E27FC236}">
                <a16:creationId xmlns:a16="http://schemas.microsoft.com/office/drawing/2014/main" id="{69E9C365-F128-1946-EF1E-42CAD326BC36}"/>
              </a:ext>
            </a:extLst>
          </p:cNvPr>
          <p:cNvPicPr>
            <a:picLocks noChangeAspect="1"/>
          </p:cNvPicPr>
          <p:nvPr/>
        </p:nvPicPr>
        <p:blipFill>
          <a:blip r:embed="rId3"/>
          <a:stretch>
            <a:fillRect/>
          </a:stretch>
        </p:blipFill>
        <p:spPr>
          <a:xfrm>
            <a:off x="1040732" y="958313"/>
            <a:ext cx="7715196" cy="3382900"/>
          </a:xfrm>
          <a:prstGeom prst="rect">
            <a:avLst/>
          </a:prstGeom>
        </p:spPr>
      </p:pic>
      <p:sp>
        <p:nvSpPr>
          <p:cNvPr id="3" name="Arrow: Up 2">
            <a:extLst>
              <a:ext uri="{FF2B5EF4-FFF2-40B4-BE49-F238E27FC236}">
                <a16:creationId xmlns:a16="http://schemas.microsoft.com/office/drawing/2014/main" id="{CA936E32-9799-FAB5-2BB7-99535793D4F5}"/>
              </a:ext>
            </a:extLst>
          </p:cNvPr>
          <p:cNvSpPr/>
          <p:nvPr/>
        </p:nvSpPr>
        <p:spPr>
          <a:xfrm>
            <a:off x="2731324" y="4073236"/>
            <a:ext cx="1021278" cy="1033154"/>
          </a:xfrm>
          <a:prstGeom prst="upArrow">
            <a:avLst/>
          </a:prstGeom>
          <a:solidFill>
            <a:srgbClr val="FF0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pic>
        <p:nvPicPr>
          <p:cNvPr id="4" name="Picture 3" descr="A picture containing graphical user interface&#10;&#10;Description automatically generated">
            <a:extLst>
              <a:ext uri="{FF2B5EF4-FFF2-40B4-BE49-F238E27FC236}">
                <a16:creationId xmlns:a16="http://schemas.microsoft.com/office/drawing/2014/main" id="{5F6B3745-08BE-BA9E-5606-2AB4916733FF}"/>
              </a:ext>
            </a:extLst>
          </p:cNvPr>
          <p:cNvPicPr>
            <a:picLocks noChangeAspect="1"/>
          </p:cNvPicPr>
          <p:nvPr/>
        </p:nvPicPr>
        <p:blipFill rotWithShape="1">
          <a:blip r:embed="rId4"/>
          <a:srcRect l="50473" t="75727" r="38335" b="15560"/>
          <a:stretch/>
        </p:blipFill>
        <p:spPr>
          <a:xfrm>
            <a:off x="4355634" y="4140796"/>
            <a:ext cx="4246398" cy="2479442"/>
          </a:xfrm>
          <a:prstGeom prst="rect">
            <a:avLst/>
          </a:prstGeom>
        </p:spPr>
      </p:pic>
      <p:sp>
        <p:nvSpPr>
          <p:cNvPr id="7" name="Free-form: Shape 6">
            <a:extLst>
              <a:ext uri="{FF2B5EF4-FFF2-40B4-BE49-F238E27FC236}">
                <a16:creationId xmlns:a16="http://schemas.microsoft.com/office/drawing/2014/main" id="{7D1D1613-4E84-478D-D5F3-3BDBDCCAD050}"/>
              </a:ext>
            </a:extLst>
          </p:cNvPr>
          <p:cNvSpPr/>
          <p:nvPr/>
        </p:nvSpPr>
        <p:spPr>
          <a:xfrm rot="5400000">
            <a:off x="4823306" y="4761635"/>
            <a:ext cx="610572" cy="744531"/>
          </a:xfrm>
          <a:custGeom>
            <a:avLst/>
            <a:gdLst>
              <a:gd name="connsiteX0" fmla="*/ 805973 w 1105954"/>
              <a:gd name="connsiteY0" fmla="*/ 0 h 1373407"/>
              <a:gd name="connsiteX1" fmla="*/ 68670 w 1105954"/>
              <a:gd name="connsiteY1" fmla="*/ 0 h 1373407"/>
              <a:gd name="connsiteX2" fmla="*/ 21686 w 1105954"/>
              <a:gd name="connsiteY2" fmla="*/ 39756 h 1373407"/>
              <a:gd name="connsiteX3" fmla="*/ 0 w 1105954"/>
              <a:gd name="connsiteY3" fmla="*/ 90355 h 1373407"/>
              <a:gd name="connsiteX4" fmla="*/ 3614 w 1105954"/>
              <a:gd name="connsiteY4" fmla="*/ 1322807 h 1373407"/>
              <a:gd name="connsiteX5" fmla="*/ 28914 w 1105954"/>
              <a:gd name="connsiteY5" fmla="*/ 1362564 h 1373407"/>
              <a:gd name="connsiteX6" fmla="*/ 90356 w 1105954"/>
              <a:gd name="connsiteY6" fmla="*/ 1373407 h 1373407"/>
              <a:gd name="connsiteX7" fmla="*/ 1037284 w 1105954"/>
              <a:gd name="connsiteY7" fmla="*/ 1373407 h 1373407"/>
              <a:gd name="connsiteX8" fmla="*/ 1080655 w 1105954"/>
              <a:gd name="connsiteY8" fmla="*/ 1344493 h 1373407"/>
              <a:gd name="connsiteX9" fmla="*/ 1105954 w 1105954"/>
              <a:gd name="connsiteY9" fmla="*/ 1279437 h 1373407"/>
              <a:gd name="connsiteX10" fmla="*/ 1105954 w 1105954"/>
              <a:gd name="connsiteY10" fmla="*/ 260224 h 1373407"/>
              <a:gd name="connsiteX11" fmla="*/ 1087883 w 1105954"/>
              <a:gd name="connsiteY11" fmla="*/ 224082 h 1373407"/>
              <a:gd name="connsiteX12" fmla="*/ 867415 w 1105954"/>
              <a:gd name="connsiteY12" fmla="*/ 18071 h 1373407"/>
              <a:gd name="connsiteX13" fmla="*/ 805973 w 1105954"/>
              <a:gd name="connsiteY13" fmla="*/ 0 h 13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954" h="1373407">
                <a:moveTo>
                  <a:pt x="805973" y="0"/>
                </a:moveTo>
                <a:lnTo>
                  <a:pt x="68670" y="0"/>
                </a:lnTo>
                <a:lnTo>
                  <a:pt x="21686" y="39756"/>
                </a:lnTo>
                <a:lnTo>
                  <a:pt x="0" y="90355"/>
                </a:lnTo>
                <a:cubicBezTo>
                  <a:pt x="1205" y="501172"/>
                  <a:pt x="2409" y="911990"/>
                  <a:pt x="3614" y="1322807"/>
                </a:cubicBezTo>
                <a:lnTo>
                  <a:pt x="28914" y="1362564"/>
                </a:lnTo>
                <a:lnTo>
                  <a:pt x="90356" y="1373407"/>
                </a:lnTo>
                <a:lnTo>
                  <a:pt x="1037284" y="1373407"/>
                </a:lnTo>
                <a:lnTo>
                  <a:pt x="1080655" y="1344493"/>
                </a:lnTo>
                <a:lnTo>
                  <a:pt x="1105954" y="1279437"/>
                </a:lnTo>
                <a:lnTo>
                  <a:pt x="1105954" y="260224"/>
                </a:lnTo>
                <a:lnTo>
                  <a:pt x="1087883" y="224082"/>
                </a:lnTo>
                <a:lnTo>
                  <a:pt x="867415" y="18071"/>
                </a:lnTo>
                <a:lnTo>
                  <a:pt x="805973" y="0"/>
                </a:lnTo>
                <a:close/>
              </a:path>
            </a:pathLst>
          </a:custGeom>
          <a:no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1445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FD20-EA17-BD95-6E5F-83C93F8ECD1B}"/>
              </a:ext>
            </a:extLst>
          </p:cNvPr>
          <p:cNvSpPr>
            <a:spLocks noGrp="1"/>
          </p:cNvSpPr>
          <p:nvPr>
            <p:ph type="title"/>
          </p:nvPr>
        </p:nvSpPr>
        <p:spPr/>
        <p:txBody>
          <a:bodyPr/>
          <a:lstStyle/>
          <a:p>
            <a:pPr algn="ctr"/>
            <a:r>
              <a:rPr lang="nb-NO" dirty="0"/>
              <a:t>Montering av antenne</a:t>
            </a:r>
          </a:p>
        </p:txBody>
      </p:sp>
      <p:pic>
        <p:nvPicPr>
          <p:cNvPr id="7" name="Picture 6">
            <a:extLst>
              <a:ext uri="{FF2B5EF4-FFF2-40B4-BE49-F238E27FC236}">
                <a16:creationId xmlns:a16="http://schemas.microsoft.com/office/drawing/2014/main" id="{6E7790E7-1EC7-7618-4579-AD760BDDB00C}"/>
              </a:ext>
            </a:extLst>
          </p:cNvPr>
          <p:cNvPicPr>
            <a:picLocks noChangeAspect="1"/>
          </p:cNvPicPr>
          <p:nvPr/>
        </p:nvPicPr>
        <p:blipFill>
          <a:blip r:embed="rId2"/>
          <a:stretch>
            <a:fillRect/>
          </a:stretch>
        </p:blipFill>
        <p:spPr>
          <a:xfrm>
            <a:off x="1242004" y="2320844"/>
            <a:ext cx="7360028" cy="3130711"/>
          </a:xfrm>
          <a:prstGeom prst="rect">
            <a:avLst/>
          </a:prstGeom>
        </p:spPr>
      </p:pic>
    </p:spTree>
    <p:extLst>
      <p:ext uri="{BB962C8B-B14F-4D97-AF65-F5344CB8AC3E}">
        <p14:creationId xmlns:p14="http://schemas.microsoft.com/office/powerpoint/2010/main" val="399952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1200329"/>
          </a:xfrm>
        </p:spPr>
        <p:txBody>
          <a:bodyPr/>
          <a:lstStyle/>
          <a:p>
            <a:pPr algn="ctr"/>
            <a:r>
              <a:rPr lang="nb-NO" b="1" i="0" u="none" strike="noStrike" baseline="0" dirty="0">
                <a:solidFill>
                  <a:srgbClr val="000000"/>
                </a:solidFill>
                <a:latin typeface="Times New Roman" panose="02020603050405020304" pitchFamily="18" charset="0"/>
              </a:rPr>
              <a:t>Deloppdrag 3:</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ID-numrene for SIM-kort og hårdvare</a:t>
            </a:r>
            <a:endParaRPr lang="nb-NO" b="0" i="1" dirty="0"/>
          </a:p>
        </p:txBody>
      </p:sp>
    </p:spTree>
    <p:extLst>
      <p:ext uri="{BB962C8B-B14F-4D97-AF65-F5344CB8AC3E}">
        <p14:creationId xmlns:p14="http://schemas.microsoft.com/office/powerpoint/2010/main" val="1915943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728439"/>
            <a:ext cx="7407404" cy="4692807"/>
          </a:xfrm>
        </p:spPr>
        <p:txBody>
          <a:bodyPr/>
          <a:lstStyle/>
          <a:p>
            <a:pPr marL="0" indent="0">
              <a:buNone/>
            </a:pPr>
            <a:r>
              <a:rPr lang="nb-NO" b="1" dirty="0"/>
              <a:t>Deloppdrag 3: </a:t>
            </a:r>
            <a:br>
              <a:rPr lang="nb-NO" dirty="0"/>
            </a:br>
            <a:r>
              <a:rPr lang="nb-NO" sz="2400" i="1" dirty="0"/>
              <a:t>Installer og kjør programvare for å lese av IMSI og IMEI numrene til mikrokontrollerkortet og SIM-kortet.</a:t>
            </a:r>
          </a:p>
          <a:p>
            <a:pPr>
              <a:spcBef>
                <a:spcPts val="1800"/>
              </a:spcBef>
            </a:pPr>
            <a:r>
              <a:rPr lang="nb-NO" dirty="0"/>
              <a:t>Installer og kjør program for avlesning</a:t>
            </a:r>
          </a:p>
          <a:p>
            <a:r>
              <a:rPr lang="nb-NO" dirty="0"/>
              <a:t>Les av IMSI og IMEI numrene</a:t>
            </a:r>
          </a:p>
          <a:p>
            <a:endParaRPr lang="nb-NO" dirty="0"/>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138773"/>
          </a:xfrm>
        </p:spPr>
        <p:txBody>
          <a:bodyPr/>
          <a:lstStyle/>
          <a:p>
            <a:pPr algn="ctr"/>
            <a:r>
              <a:rPr lang="nb-NO" b="1" i="0" u="none" strike="noStrike" baseline="0" dirty="0">
                <a:solidFill>
                  <a:srgbClr val="000000"/>
                </a:solidFill>
                <a:latin typeface="Times New Roman" panose="02020603050405020304" pitchFamily="18" charset="0"/>
              </a:rPr>
              <a:t>Deloppdrag 3:</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ID-numrene for SIM-kort og hårdvare</a:t>
            </a:r>
            <a:endParaRPr lang="nb-NO" b="0" i="1" dirty="0"/>
          </a:p>
        </p:txBody>
      </p:sp>
    </p:spTree>
    <p:extLst>
      <p:ext uri="{BB962C8B-B14F-4D97-AF65-F5344CB8AC3E}">
        <p14:creationId xmlns:p14="http://schemas.microsoft.com/office/powerpoint/2010/main" val="520269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725-6778-50A5-C5B8-42FE59517416}"/>
              </a:ext>
            </a:extLst>
          </p:cNvPr>
          <p:cNvSpPr>
            <a:spLocks noGrp="1"/>
          </p:cNvSpPr>
          <p:nvPr>
            <p:ph type="title"/>
          </p:nvPr>
        </p:nvSpPr>
        <p:spPr/>
        <p:txBody>
          <a:bodyPr/>
          <a:lstStyle/>
          <a:p>
            <a:r>
              <a:rPr lang="nb-NO" sz="3600" b="0" i="1" u="none" strike="noStrike" baseline="0" dirty="0">
                <a:solidFill>
                  <a:srgbClr val="000000"/>
                </a:solidFill>
                <a:latin typeface="Times New Roman" panose="02020603050405020304" pitchFamily="18" charset="0"/>
              </a:rPr>
              <a:t>ID-numrene for SIM-kort og hårdvare</a:t>
            </a:r>
            <a:endParaRPr lang="nb-NO" dirty="0"/>
          </a:p>
        </p:txBody>
      </p:sp>
      <p:sp>
        <p:nvSpPr>
          <p:cNvPr id="3" name="Content Placeholder 2">
            <a:extLst>
              <a:ext uri="{FF2B5EF4-FFF2-40B4-BE49-F238E27FC236}">
                <a16:creationId xmlns:a16="http://schemas.microsoft.com/office/drawing/2014/main" id="{64880F92-B6AD-3FF8-C7D4-CC9289256047}"/>
              </a:ext>
            </a:extLst>
          </p:cNvPr>
          <p:cNvSpPr>
            <a:spLocks noGrp="1"/>
          </p:cNvSpPr>
          <p:nvPr>
            <p:ph idx="1"/>
          </p:nvPr>
        </p:nvSpPr>
        <p:spPr/>
        <p:txBody>
          <a:bodyPr/>
          <a:lstStyle/>
          <a:p>
            <a:r>
              <a:rPr lang="nb-NO" b="1" dirty="0"/>
              <a:t>IMSI – International Mobile </a:t>
            </a:r>
            <a:r>
              <a:rPr lang="nb-NO" b="1" dirty="0" err="1"/>
              <a:t>Subscriber</a:t>
            </a:r>
            <a:r>
              <a:rPr lang="nb-NO" b="1" dirty="0"/>
              <a:t> Identity</a:t>
            </a:r>
            <a:r>
              <a:rPr lang="nb-NO" dirty="0"/>
              <a:t>. Dette er en unik identifikator som definerer en abonnent i den trådløse verdenen, inkludert landet og mobilnettverket som abonnenten tilhører. </a:t>
            </a:r>
          </a:p>
          <a:p>
            <a:pPr>
              <a:tabLst>
                <a:tab pos="1081088" algn="l"/>
              </a:tabLst>
            </a:pPr>
            <a:r>
              <a:rPr lang="nb-NO" sz="2000" dirty="0"/>
              <a:t>Den har formatet MCC-MNC-MSIN (totalt 15 siffer). </a:t>
            </a:r>
            <a:br>
              <a:rPr lang="nb-NO" sz="2000" dirty="0"/>
            </a:br>
            <a:r>
              <a:rPr lang="nb-NO" sz="2000" dirty="0"/>
              <a:t>MCC 	= Mobile Country Code (f.eks. 047 for Norge); </a:t>
            </a:r>
            <a:br>
              <a:rPr lang="nb-NO" sz="2000" dirty="0"/>
            </a:br>
            <a:r>
              <a:rPr lang="nb-NO" sz="2000" dirty="0"/>
              <a:t>MNC 	= Mobile Network Code (f.eks. 242 for Telenor), </a:t>
            </a:r>
            <a:br>
              <a:rPr lang="nb-NO" sz="2000" dirty="0"/>
            </a:br>
            <a:r>
              <a:rPr lang="nb-NO" sz="2000" dirty="0"/>
              <a:t>MSIN 	= Sekvensielt serienummer. </a:t>
            </a:r>
          </a:p>
          <a:p>
            <a:r>
              <a:rPr lang="nb-NO" dirty="0"/>
              <a:t>All signalering og meldinger i GSM- og UMTS-nettverk bruker IMSI som den </a:t>
            </a:r>
            <a:r>
              <a:rPr lang="nb-NO" dirty="0">
                <a:solidFill>
                  <a:srgbClr val="FF0000"/>
                </a:solidFill>
              </a:rPr>
              <a:t>primære identifikatoren til en abonnent</a:t>
            </a:r>
            <a:r>
              <a:rPr lang="nb-NO" dirty="0"/>
              <a:t>. IMSI er lagret på SIM-kortet.</a:t>
            </a:r>
          </a:p>
        </p:txBody>
      </p:sp>
    </p:spTree>
    <p:extLst>
      <p:ext uri="{BB962C8B-B14F-4D97-AF65-F5344CB8AC3E}">
        <p14:creationId xmlns:p14="http://schemas.microsoft.com/office/powerpoint/2010/main" val="345077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2871-B9BD-ECAF-F861-BED571144913}"/>
              </a:ext>
            </a:extLst>
          </p:cNvPr>
          <p:cNvSpPr>
            <a:spLocks noGrp="1"/>
          </p:cNvSpPr>
          <p:nvPr>
            <p:ph type="title"/>
          </p:nvPr>
        </p:nvSpPr>
        <p:spPr/>
        <p:txBody>
          <a:bodyPr/>
          <a:lstStyle/>
          <a:p>
            <a:r>
              <a:rPr lang="nb-NO" sz="3600" b="0" i="1" u="none" strike="noStrike" baseline="0" dirty="0">
                <a:solidFill>
                  <a:srgbClr val="000000"/>
                </a:solidFill>
                <a:latin typeface="Times New Roman" panose="02020603050405020304" pitchFamily="18" charset="0"/>
              </a:rPr>
              <a:t>ID-numrene for SIM-kort og hårdvare</a:t>
            </a:r>
            <a:endParaRPr lang="nb-NO" dirty="0"/>
          </a:p>
        </p:txBody>
      </p:sp>
      <p:sp>
        <p:nvSpPr>
          <p:cNvPr id="3" name="Content Placeholder 2">
            <a:extLst>
              <a:ext uri="{FF2B5EF4-FFF2-40B4-BE49-F238E27FC236}">
                <a16:creationId xmlns:a16="http://schemas.microsoft.com/office/drawing/2014/main" id="{61DB38DE-A232-A66B-AB73-E02B1ED8DFE3}"/>
              </a:ext>
            </a:extLst>
          </p:cNvPr>
          <p:cNvSpPr>
            <a:spLocks noGrp="1"/>
          </p:cNvSpPr>
          <p:nvPr>
            <p:ph idx="1"/>
          </p:nvPr>
        </p:nvSpPr>
        <p:spPr/>
        <p:txBody>
          <a:bodyPr/>
          <a:lstStyle/>
          <a:p>
            <a:r>
              <a:rPr lang="nb-NO" b="1" dirty="0"/>
              <a:t>IMEI – International Mobile Equipment Identity </a:t>
            </a:r>
            <a:r>
              <a:rPr lang="nb-NO" dirty="0"/>
              <a:t>er et </a:t>
            </a:r>
            <a:r>
              <a:rPr lang="nb-NO" dirty="0">
                <a:solidFill>
                  <a:srgbClr val="FF0000"/>
                </a:solidFill>
              </a:rPr>
              <a:t>unikt nummer som gis til hver enkelt mobiltelefon eller enhet</a:t>
            </a:r>
            <a:r>
              <a:rPr lang="nb-NO" dirty="0"/>
              <a:t>, vanligvis finnes det bak batteriet. IMEI-nummeret til mobiltelefoner koblet til et GSM-nettverk, lagres i en database (EIR – Equipment Identity Register) som inneholder numrene til alt gyldig mobiltelefonutstyr. Når en telefon meldes stjålet eller ikke er typegodkjent, merkes nummeret som ugyldig. IMEI-nummeret består også av 15 siffer.</a:t>
            </a:r>
          </a:p>
        </p:txBody>
      </p:sp>
    </p:spTree>
    <p:extLst>
      <p:ext uri="{BB962C8B-B14F-4D97-AF65-F5344CB8AC3E}">
        <p14:creationId xmlns:p14="http://schemas.microsoft.com/office/powerpoint/2010/main" val="3054950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CD6F-8FAE-0423-6F7E-0F178A7E523E}"/>
              </a:ext>
            </a:extLst>
          </p:cNvPr>
          <p:cNvSpPr>
            <a:spLocks noGrp="1"/>
          </p:cNvSpPr>
          <p:nvPr>
            <p:ph type="title"/>
          </p:nvPr>
        </p:nvSpPr>
        <p:spPr>
          <a:xfrm>
            <a:off x="1004622" y="100940"/>
            <a:ext cx="7407404" cy="646331"/>
          </a:xfrm>
        </p:spPr>
        <p:txBody>
          <a:bodyPr/>
          <a:lstStyle/>
          <a:p>
            <a:pPr algn="ctr"/>
            <a:r>
              <a:rPr lang="nb-NO" dirty="0"/>
              <a:t>Avlesning av IMSI og IMEI </a:t>
            </a:r>
          </a:p>
        </p:txBody>
      </p:sp>
      <p:sp>
        <p:nvSpPr>
          <p:cNvPr id="3" name="Content Placeholder 2">
            <a:extLst>
              <a:ext uri="{FF2B5EF4-FFF2-40B4-BE49-F238E27FC236}">
                <a16:creationId xmlns:a16="http://schemas.microsoft.com/office/drawing/2014/main" id="{5FFE734E-30CF-EBEF-A31E-28E3FA3841D5}"/>
              </a:ext>
            </a:extLst>
          </p:cNvPr>
          <p:cNvSpPr>
            <a:spLocks noGrp="1"/>
          </p:cNvSpPr>
          <p:nvPr>
            <p:ph idx="1"/>
          </p:nvPr>
        </p:nvSpPr>
        <p:spPr>
          <a:xfrm>
            <a:off x="890650" y="747271"/>
            <a:ext cx="3241964" cy="6009789"/>
          </a:xfrm>
        </p:spPr>
        <p:txBody>
          <a:bodyPr>
            <a:noAutofit/>
          </a:bodyPr>
          <a:lstStyle/>
          <a:p>
            <a:pPr marL="0" indent="0">
              <a:buNone/>
            </a:pPr>
            <a:r>
              <a:rPr lang="nb-NO" sz="1200" dirty="0"/>
              <a:t>// baud rate used for </a:t>
            </a:r>
            <a:r>
              <a:rPr lang="nb-NO" sz="1200" dirty="0" err="1"/>
              <a:t>both</a:t>
            </a:r>
            <a:r>
              <a:rPr lang="nb-NO" sz="1200" dirty="0"/>
              <a:t> Serial ports</a:t>
            </a:r>
          </a:p>
          <a:p>
            <a:pPr marL="0" indent="0">
              <a:buNone/>
            </a:pPr>
            <a:r>
              <a:rPr lang="nb-NO" sz="1200" dirty="0"/>
              <a:t>  </a:t>
            </a:r>
            <a:r>
              <a:rPr lang="nb-NO" sz="1200" dirty="0" err="1"/>
              <a:t>unsigned</a:t>
            </a:r>
            <a:r>
              <a:rPr lang="nb-NO" sz="1200" dirty="0"/>
              <a:t> </a:t>
            </a:r>
            <a:r>
              <a:rPr lang="nb-NO" sz="1200" dirty="0" err="1"/>
              <a:t>long</a:t>
            </a:r>
            <a:r>
              <a:rPr lang="nb-NO" sz="1200" dirty="0"/>
              <a:t> baud = 115200;</a:t>
            </a:r>
          </a:p>
          <a:p>
            <a:pPr marL="0" indent="0">
              <a:buNone/>
            </a:pPr>
            <a:endParaRPr lang="nb-NO" sz="1200" dirty="0"/>
          </a:p>
          <a:p>
            <a:pPr marL="0" indent="0">
              <a:buNone/>
            </a:pPr>
            <a:r>
              <a:rPr lang="nb-NO" sz="1200" dirty="0"/>
              <a:t>  </a:t>
            </a:r>
            <a:r>
              <a:rPr lang="nb-NO" sz="1200" dirty="0" err="1"/>
              <a:t>void</a:t>
            </a:r>
            <a:r>
              <a:rPr lang="nb-NO" sz="1200" dirty="0"/>
              <a:t> </a:t>
            </a:r>
            <a:r>
              <a:rPr lang="nb-NO" sz="1200" dirty="0" err="1"/>
              <a:t>setup</a:t>
            </a:r>
            <a:r>
              <a:rPr lang="nb-NO" sz="1200" dirty="0"/>
              <a:t>() {</a:t>
            </a:r>
          </a:p>
          <a:p>
            <a:pPr marL="0" indent="0">
              <a:buNone/>
            </a:pPr>
            <a:r>
              <a:rPr lang="nb-NO" sz="1200" dirty="0"/>
              <a:t>    // </a:t>
            </a:r>
            <a:r>
              <a:rPr lang="nb-NO" sz="1200" dirty="0" err="1"/>
              <a:t>enable</a:t>
            </a:r>
            <a:r>
              <a:rPr lang="nb-NO" sz="1200" dirty="0"/>
              <a:t> </a:t>
            </a:r>
            <a:r>
              <a:rPr lang="nb-NO" sz="1200" dirty="0" err="1"/>
              <a:t>the</a:t>
            </a:r>
            <a:r>
              <a:rPr lang="nb-NO" sz="1200" dirty="0"/>
              <a:t> POW_ON pin</a:t>
            </a:r>
          </a:p>
          <a:p>
            <a:pPr marL="0" indent="0">
              <a:buNone/>
            </a:pPr>
            <a:r>
              <a:rPr lang="nb-NO" sz="1200" dirty="0"/>
              <a:t>    </a:t>
            </a:r>
            <a:r>
              <a:rPr lang="nb-NO" sz="1200" dirty="0" err="1"/>
              <a:t>pinMode</a:t>
            </a:r>
            <a:r>
              <a:rPr lang="nb-NO" sz="1200" dirty="0"/>
              <a:t>(SARA_PWR_ON, OUTPUT);</a:t>
            </a:r>
          </a:p>
          <a:p>
            <a:pPr marL="0" indent="0">
              <a:buNone/>
            </a:pPr>
            <a:r>
              <a:rPr lang="nb-NO" sz="1200" dirty="0"/>
              <a:t>    </a:t>
            </a:r>
            <a:r>
              <a:rPr lang="nb-NO" sz="1200" dirty="0" err="1"/>
              <a:t>digitalWrite</a:t>
            </a:r>
            <a:r>
              <a:rPr lang="nb-NO" sz="1200" dirty="0"/>
              <a:t>(SARA_PWR_ON, HIGH);</a:t>
            </a:r>
          </a:p>
          <a:p>
            <a:pPr marL="0" indent="0">
              <a:buNone/>
            </a:pPr>
            <a:endParaRPr lang="nb-NO" sz="1200" dirty="0"/>
          </a:p>
          <a:p>
            <a:pPr marL="0" indent="0">
              <a:buNone/>
            </a:pPr>
            <a:r>
              <a:rPr lang="nb-NO" sz="1200" dirty="0"/>
              <a:t>    // reset </a:t>
            </a:r>
            <a:r>
              <a:rPr lang="nb-NO" sz="1200" dirty="0" err="1"/>
              <a:t>the</a:t>
            </a:r>
            <a:r>
              <a:rPr lang="nb-NO" sz="1200" dirty="0"/>
              <a:t> </a:t>
            </a:r>
            <a:r>
              <a:rPr lang="nb-NO" sz="1200" dirty="0" err="1"/>
              <a:t>ublox</a:t>
            </a:r>
            <a:r>
              <a:rPr lang="nb-NO" sz="1200" dirty="0"/>
              <a:t> </a:t>
            </a:r>
            <a:r>
              <a:rPr lang="nb-NO" sz="1200" dirty="0" err="1"/>
              <a:t>module</a:t>
            </a:r>
            <a:endParaRPr lang="nb-NO" sz="1200" dirty="0"/>
          </a:p>
          <a:p>
            <a:pPr marL="0" indent="0">
              <a:buNone/>
            </a:pPr>
            <a:r>
              <a:rPr lang="nb-NO" sz="1200" dirty="0"/>
              <a:t>    </a:t>
            </a:r>
            <a:r>
              <a:rPr lang="nb-NO" sz="1200" dirty="0" err="1"/>
              <a:t>pinMode</a:t>
            </a:r>
            <a:r>
              <a:rPr lang="nb-NO" sz="1200" dirty="0"/>
              <a:t>(SARA_RESETN, OUTPUT);</a:t>
            </a:r>
          </a:p>
          <a:p>
            <a:pPr marL="0" indent="0">
              <a:buNone/>
            </a:pPr>
            <a:r>
              <a:rPr lang="nb-NO" sz="1200" dirty="0"/>
              <a:t>    </a:t>
            </a:r>
            <a:r>
              <a:rPr lang="nb-NO" sz="1200" dirty="0" err="1"/>
              <a:t>digitalWrite</a:t>
            </a:r>
            <a:r>
              <a:rPr lang="nb-NO" sz="1200" dirty="0"/>
              <a:t>(SARA_RESETN, HIGH);</a:t>
            </a:r>
          </a:p>
          <a:p>
            <a:pPr marL="0" indent="0">
              <a:buNone/>
            </a:pPr>
            <a:r>
              <a:rPr lang="nb-NO" sz="1200" dirty="0"/>
              <a:t>    </a:t>
            </a:r>
            <a:r>
              <a:rPr lang="nb-NO" sz="1200" dirty="0" err="1"/>
              <a:t>delay</a:t>
            </a:r>
            <a:r>
              <a:rPr lang="nb-NO" sz="1200" dirty="0"/>
              <a:t>(100);</a:t>
            </a:r>
          </a:p>
          <a:p>
            <a:pPr marL="0" indent="0">
              <a:buNone/>
            </a:pPr>
            <a:r>
              <a:rPr lang="nb-NO" sz="1200" dirty="0"/>
              <a:t>    </a:t>
            </a:r>
            <a:r>
              <a:rPr lang="nb-NO" sz="1200" dirty="0" err="1"/>
              <a:t>digitalWrite</a:t>
            </a:r>
            <a:r>
              <a:rPr lang="nb-NO" sz="1200" dirty="0"/>
              <a:t>(SARA_RESETN, LOW);</a:t>
            </a:r>
          </a:p>
          <a:p>
            <a:pPr marL="0" indent="0">
              <a:buNone/>
            </a:pPr>
            <a:endParaRPr lang="nb-NO" sz="1200" dirty="0"/>
          </a:p>
          <a:p>
            <a:pPr marL="0" indent="0">
              <a:buNone/>
            </a:pPr>
            <a:r>
              <a:rPr lang="nb-NO" sz="1200" dirty="0"/>
              <a:t>    </a:t>
            </a:r>
            <a:r>
              <a:rPr lang="nb-NO" sz="1200" dirty="0" err="1"/>
              <a:t>Serial.begin</a:t>
            </a:r>
            <a:r>
              <a:rPr lang="nb-NO" sz="1200" dirty="0"/>
              <a:t>(baud);</a:t>
            </a:r>
          </a:p>
          <a:p>
            <a:pPr marL="0" indent="0">
              <a:buNone/>
            </a:pPr>
            <a:r>
              <a:rPr lang="nb-NO" sz="1200" dirty="0"/>
              <a:t>    </a:t>
            </a:r>
            <a:r>
              <a:rPr lang="nb-NO" sz="1200" dirty="0" err="1"/>
              <a:t>SerialSARA.begin</a:t>
            </a:r>
            <a:r>
              <a:rPr lang="nb-NO" sz="1200" dirty="0"/>
              <a:t>(baud);</a:t>
            </a:r>
          </a:p>
          <a:p>
            <a:pPr marL="0" indent="0">
              <a:buNone/>
            </a:pPr>
            <a:r>
              <a:rPr lang="nb-NO" sz="1200" dirty="0"/>
              <a:t>  }</a:t>
            </a:r>
          </a:p>
          <a:p>
            <a:pPr marL="0" indent="0">
              <a:buNone/>
            </a:pPr>
            <a:endParaRPr lang="nb-NO" sz="1200" dirty="0"/>
          </a:p>
          <a:p>
            <a:pPr marL="0" indent="0">
              <a:buNone/>
            </a:pPr>
            <a:r>
              <a:rPr lang="nb-NO" sz="1200" dirty="0"/>
              <a:t>  </a:t>
            </a:r>
            <a:r>
              <a:rPr lang="nb-NO" sz="1200" dirty="0" err="1"/>
              <a:t>void</a:t>
            </a:r>
            <a:r>
              <a:rPr lang="nb-NO" sz="1200" dirty="0"/>
              <a:t> loop() {</a:t>
            </a:r>
          </a:p>
          <a:p>
            <a:pPr marL="0" indent="0">
              <a:buNone/>
            </a:pPr>
            <a:r>
              <a:rPr lang="nb-NO" sz="1200" dirty="0"/>
              <a:t>    </a:t>
            </a:r>
            <a:r>
              <a:rPr lang="nb-NO" sz="1200" dirty="0" err="1"/>
              <a:t>if</a:t>
            </a:r>
            <a:r>
              <a:rPr lang="nb-NO" sz="1200" dirty="0"/>
              <a:t> (</a:t>
            </a:r>
            <a:r>
              <a:rPr lang="nb-NO" sz="1200" dirty="0" err="1"/>
              <a:t>Serial.available</a:t>
            </a:r>
            <a:r>
              <a:rPr lang="nb-NO" sz="1200" dirty="0"/>
              <a:t>()) {</a:t>
            </a:r>
          </a:p>
          <a:p>
            <a:pPr marL="0" indent="0">
              <a:buNone/>
            </a:pPr>
            <a:r>
              <a:rPr lang="nb-NO" sz="1200" dirty="0"/>
              <a:t>      </a:t>
            </a:r>
            <a:r>
              <a:rPr lang="nb-NO" sz="1200" dirty="0" err="1"/>
              <a:t>SerialSARA.write</a:t>
            </a:r>
            <a:r>
              <a:rPr lang="nb-NO" sz="1200" dirty="0"/>
              <a:t>(</a:t>
            </a:r>
            <a:r>
              <a:rPr lang="nb-NO" sz="1200" dirty="0" err="1"/>
              <a:t>Serial.read</a:t>
            </a:r>
            <a:r>
              <a:rPr lang="nb-NO" sz="1200" dirty="0"/>
              <a:t>());</a:t>
            </a:r>
          </a:p>
          <a:p>
            <a:pPr marL="0" indent="0">
              <a:buNone/>
            </a:pPr>
            <a:r>
              <a:rPr lang="nb-NO" sz="1200" dirty="0"/>
              <a:t>    }</a:t>
            </a:r>
          </a:p>
          <a:p>
            <a:pPr marL="0" indent="0">
              <a:buNone/>
            </a:pPr>
            <a:endParaRPr lang="nb-NO" sz="1200" dirty="0"/>
          </a:p>
          <a:p>
            <a:pPr marL="0" indent="0">
              <a:buNone/>
            </a:pPr>
            <a:r>
              <a:rPr lang="nb-NO" sz="1200" dirty="0"/>
              <a:t>    </a:t>
            </a:r>
            <a:r>
              <a:rPr lang="nb-NO" sz="1200" dirty="0" err="1"/>
              <a:t>if</a:t>
            </a:r>
            <a:r>
              <a:rPr lang="nb-NO" sz="1200" dirty="0"/>
              <a:t> (</a:t>
            </a:r>
            <a:r>
              <a:rPr lang="nb-NO" sz="1200" dirty="0" err="1"/>
              <a:t>SerialSARA.available</a:t>
            </a:r>
            <a:r>
              <a:rPr lang="nb-NO" sz="1200" dirty="0"/>
              <a:t>()) {</a:t>
            </a:r>
          </a:p>
          <a:p>
            <a:pPr marL="0" indent="0">
              <a:buNone/>
            </a:pPr>
            <a:r>
              <a:rPr lang="nb-NO" sz="1200" dirty="0"/>
              <a:t>     </a:t>
            </a:r>
            <a:r>
              <a:rPr lang="nb-NO" sz="1200" dirty="0" err="1"/>
              <a:t>Serial.write</a:t>
            </a:r>
            <a:r>
              <a:rPr lang="nb-NO" sz="1200" dirty="0"/>
              <a:t>(</a:t>
            </a:r>
            <a:r>
              <a:rPr lang="nb-NO" sz="1200" dirty="0" err="1"/>
              <a:t>SerialSARA.read</a:t>
            </a:r>
            <a:r>
              <a:rPr lang="nb-NO" sz="1200" dirty="0"/>
              <a:t>());</a:t>
            </a:r>
          </a:p>
          <a:p>
            <a:pPr marL="0" indent="0">
              <a:buNone/>
            </a:pPr>
            <a:r>
              <a:rPr lang="nb-NO" sz="1200" dirty="0"/>
              <a:t>   }</a:t>
            </a:r>
          </a:p>
          <a:p>
            <a:pPr marL="0" indent="0">
              <a:buNone/>
            </a:pPr>
            <a:r>
              <a:rPr lang="nb-NO" sz="1200" dirty="0"/>
              <a:t> }</a:t>
            </a:r>
            <a:endParaRPr lang="nb-NO" sz="1400" dirty="0"/>
          </a:p>
        </p:txBody>
      </p:sp>
      <p:pic>
        <p:nvPicPr>
          <p:cNvPr id="5" name="Picture 4">
            <a:extLst>
              <a:ext uri="{FF2B5EF4-FFF2-40B4-BE49-F238E27FC236}">
                <a16:creationId xmlns:a16="http://schemas.microsoft.com/office/drawing/2014/main" id="{30EC8015-3854-8486-CA19-3CD70237E225}"/>
              </a:ext>
            </a:extLst>
          </p:cNvPr>
          <p:cNvPicPr>
            <a:picLocks noChangeAspect="1"/>
          </p:cNvPicPr>
          <p:nvPr/>
        </p:nvPicPr>
        <p:blipFill>
          <a:blip r:embed="rId3"/>
          <a:stretch>
            <a:fillRect/>
          </a:stretch>
        </p:blipFill>
        <p:spPr>
          <a:xfrm>
            <a:off x="3951751" y="825335"/>
            <a:ext cx="5108308" cy="3354134"/>
          </a:xfrm>
          <a:prstGeom prst="rect">
            <a:avLst/>
          </a:prstGeom>
        </p:spPr>
      </p:pic>
      <p:sp>
        <p:nvSpPr>
          <p:cNvPr id="6" name="TextBox 5">
            <a:extLst>
              <a:ext uri="{FF2B5EF4-FFF2-40B4-BE49-F238E27FC236}">
                <a16:creationId xmlns:a16="http://schemas.microsoft.com/office/drawing/2014/main" id="{B6C54401-4AE2-AA5A-B62C-6B7B7F156315}"/>
              </a:ext>
            </a:extLst>
          </p:cNvPr>
          <p:cNvSpPr txBox="1"/>
          <p:nvPr/>
        </p:nvSpPr>
        <p:spPr>
          <a:xfrm>
            <a:off x="4006951" y="1574401"/>
            <a:ext cx="2498954" cy="461665"/>
          </a:xfrm>
          <a:prstGeom prst="rect">
            <a:avLst/>
          </a:prstGeom>
          <a:noFill/>
        </p:spPr>
        <p:txBody>
          <a:bodyPr wrap="none" rtlCol="0">
            <a:spAutoFit/>
          </a:bodyPr>
          <a:lstStyle/>
          <a:p>
            <a:r>
              <a:rPr lang="nb-NO" sz="2400" b="0" i="0" u="none" strike="noStrike" baseline="0" dirty="0">
                <a:solidFill>
                  <a:srgbClr val="000000"/>
                </a:solidFill>
                <a:latin typeface="Times New Roman" panose="02020603050405020304" pitchFamily="18" charset="0"/>
              </a:rPr>
              <a:t>AT+CIMI;+CGSN</a:t>
            </a:r>
          </a:p>
        </p:txBody>
      </p:sp>
      <p:pic>
        <p:nvPicPr>
          <p:cNvPr id="8" name="Picture 7">
            <a:extLst>
              <a:ext uri="{FF2B5EF4-FFF2-40B4-BE49-F238E27FC236}">
                <a16:creationId xmlns:a16="http://schemas.microsoft.com/office/drawing/2014/main" id="{870DC6E6-0293-03E7-5CB9-30B822808154}"/>
              </a:ext>
            </a:extLst>
          </p:cNvPr>
          <p:cNvPicPr>
            <a:picLocks noChangeAspect="1"/>
          </p:cNvPicPr>
          <p:nvPr/>
        </p:nvPicPr>
        <p:blipFill>
          <a:blip r:embed="rId4"/>
          <a:stretch>
            <a:fillRect/>
          </a:stretch>
        </p:blipFill>
        <p:spPr>
          <a:xfrm>
            <a:off x="3951751" y="4386713"/>
            <a:ext cx="3394142" cy="2180341"/>
          </a:xfrm>
          <a:prstGeom prst="rect">
            <a:avLst/>
          </a:prstGeom>
        </p:spPr>
      </p:pic>
    </p:spTree>
    <p:extLst>
      <p:ext uri="{BB962C8B-B14F-4D97-AF65-F5344CB8AC3E}">
        <p14:creationId xmlns:p14="http://schemas.microsoft.com/office/powerpoint/2010/main" val="18693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9" end="1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20" end="2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21" end="2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23" end="2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24" end="2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25" end="2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3384E-E14F-D43E-8E21-C21BDBE03881}"/>
              </a:ext>
            </a:extLst>
          </p:cNvPr>
          <p:cNvSpPr/>
          <p:nvPr/>
        </p:nvSpPr>
        <p:spPr>
          <a:xfrm>
            <a:off x="0" y="0"/>
            <a:ext cx="9144000" cy="6858000"/>
          </a:xfrm>
          <a:prstGeom prst="rect">
            <a:avLst/>
          </a:prstGeom>
          <a:solidFill>
            <a:srgbClr val="92D05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1DCD0D-A803-4354-F338-9028E6C6CE0E}"/>
              </a:ext>
            </a:extLst>
          </p:cNvPr>
          <p:cNvSpPr>
            <a:spLocks noGrp="1"/>
          </p:cNvSpPr>
          <p:nvPr>
            <p:ph type="title"/>
          </p:nvPr>
        </p:nvSpPr>
        <p:spPr>
          <a:xfrm>
            <a:off x="1031342" y="2756581"/>
            <a:ext cx="7407404" cy="1754326"/>
          </a:xfrm>
        </p:spPr>
        <p:txBody>
          <a:bodyPr/>
          <a:lstStyle/>
          <a:p>
            <a:pPr algn="ctr"/>
            <a:r>
              <a:rPr lang="nb-NO" dirty="0"/>
              <a:t>Individuelt arbeid</a:t>
            </a:r>
            <a:br>
              <a:rPr lang="nb-NO" dirty="0"/>
            </a:br>
            <a:r>
              <a:rPr lang="nb-NO" dirty="0"/>
              <a:t>med</a:t>
            </a:r>
            <a:br>
              <a:rPr lang="nb-NO" dirty="0"/>
            </a:br>
            <a:r>
              <a:rPr lang="nb-NO" dirty="0"/>
              <a:t>Oppdrag 1 – 3 </a:t>
            </a:r>
          </a:p>
        </p:txBody>
      </p:sp>
    </p:spTree>
    <p:extLst>
      <p:ext uri="{BB962C8B-B14F-4D97-AF65-F5344CB8AC3E}">
        <p14:creationId xmlns:p14="http://schemas.microsoft.com/office/powerpoint/2010/main" val="1172940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p:cNvSpPr>
            <a:spLocks noGrp="1"/>
          </p:cNvSpPr>
          <p:nvPr>
            <p:ph type="title"/>
          </p:nvPr>
        </p:nvSpPr>
        <p:spPr>
          <a:xfrm>
            <a:off x="848797" y="2299009"/>
            <a:ext cx="7732495" cy="1200329"/>
          </a:xfrm>
        </p:spPr>
        <p:txBody>
          <a:bodyPr/>
          <a:lstStyle/>
          <a:p>
            <a:pPr algn="ctr"/>
            <a:r>
              <a:rPr lang="nb-NO"/>
              <a:t>IoT</a:t>
            </a:r>
            <a:br>
              <a:rPr lang="nb-NO"/>
            </a:br>
            <a:r>
              <a:rPr lang="nb-NO"/>
              <a:t>Internet of Things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2308324"/>
          </a:xfrm>
        </p:spPr>
        <p:txBody>
          <a:bodyPr/>
          <a:lstStyle/>
          <a:p>
            <a:pPr algn="ctr"/>
            <a:r>
              <a:rPr lang="nb-NO" b="1" i="0" u="none" strike="noStrike" baseline="0" dirty="0">
                <a:solidFill>
                  <a:srgbClr val="000000"/>
                </a:solidFill>
                <a:latin typeface="Times New Roman" panose="02020603050405020304" pitchFamily="18" charset="0"/>
              </a:rPr>
              <a:t>Deloppdrag 4:</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Opprett kontakt med server via 4G</a:t>
            </a:r>
            <a:br>
              <a:rPr lang="nb-NO" sz="3600" b="0" i="1"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(s 84)</a:t>
            </a:r>
            <a:br>
              <a:rPr lang="nb-NO" sz="3200" b="0" i="1" u="none" strike="noStrike" baseline="0" dirty="0">
                <a:solidFill>
                  <a:srgbClr val="000000"/>
                </a:solidFill>
                <a:latin typeface="Times New Roman" panose="02020603050405020304" pitchFamily="18" charset="0"/>
              </a:rPr>
            </a:br>
            <a:endParaRPr lang="nb-NO" b="0" i="1" dirty="0"/>
          </a:p>
        </p:txBody>
      </p:sp>
    </p:spTree>
    <p:extLst>
      <p:ext uri="{BB962C8B-B14F-4D97-AF65-F5344CB8AC3E}">
        <p14:creationId xmlns:p14="http://schemas.microsoft.com/office/powerpoint/2010/main" val="807683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728439"/>
            <a:ext cx="7407404" cy="4692807"/>
          </a:xfrm>
        </p:spPr>
        <p:txBody>
          <a:bodyPr/>
          <a:lstStyle/>
          <a:p>
            <a:pPr marL="0" indent="0">
              <a:buNone/>
            </a:pPr>
            <a:r>
              <a:rPr lang="nb-NO" b="1" dirty="0"/>
              <a:t>Deloppdrag 4: </a:t>
            </a:r>
            <a:br>
              <a:rPr lang="nb-NO" dirty="0"/>
            </a:br>
            <a:r>
              <a:rPr lang="nb-NO" sz="2400" i="1" dirty="0"/>
              <a:t>Installer bibliotek og last opp og kjør testprogram for overføring av dummy-data.</a:t>
            </a:r>
          </a:p>
          <a:p>
            <a:pPr marL="324000">
              <a:spcBef>
                <a:spcPts val="1800"/>
              </a:spcBef>
            </a:pPr>
            <a:r>
              <a:rPr lang="nb-NO" dirty="0"/>
              <a:t>Hent og installer bibliotek og </a:t>
            </a:r>
            <a:r>
              <a:rPr lang="nb-NO" b="1" dirty="0"/>
              <a:t>enkelt testprogram</a:t>
            </a:r>
          </a:p>
          <a:p>
            <a:r>
              <a:rPr lang="nb-NO" dirty="0"/>
              <a:t>Studer koden hos </a:t>
            </a:r>
            <a:r>
              <a:rPr lang="nb-NO" b="1" dirty="0"/>
              <a:t>enkelt testprogram</a:t>
            </a:r>
            <a:br>
              <a:rPr lang="nb-NO" b="1" dirty="0"/>
            </a:br>
            <a:r>
              <a:rPr lang="nb-NO" sz="2400" dirty="0"/>
              <a:t>(</a:t>
            </a:r>
            <a:r>
              <a:rPr lang="nb-NO" sz="2400" dirty="0">
                <a:solidFill>
                  <a:srgbClr val="FF0000"/>
                </a:solidFill>
              </a:rPr>
              <a:t>Eksempel-kode-1</a:t>
            </a:r>
            <a:r>
              <a:rPr lang="nb-NO" sz="2400" dirty="0"/>
              <a:t>)</a:t>
            </a:r>
            <a:endParaRPr lang="nb-NO" b="1" dirty="0"/>
          </a:p>
          <a:p>
            <a:r>
              <a:rPr lang="nb-NO" dirty="0"/>
              <a:t>Kompiler og kjør </a:t>
            </a:r>
            <a:r>
              <a:rPr lang="nb-NO" b="1" dirty="0"/>
              <a:t>enkelt testprogrammet</a:t>
            </a:r>
          </a:p>
          <a:p>
            <a:r>
              <a:rPr lang="nb-NO" dirty="0"/>
              <a:t>Last opp, kompiler og kjør </a:t>
            </a:r>
            <a:r>
              <a:rPr lang="nb-NO" b="1" dirty="0"/>
              <a:t>komplett testprogram </a:t>
            </a:r>
            <a:r>
              <a:rPr lang="nb-NO" dirty="0"/>
              <a:t>med dummy-data </a:t>
            </a:r>
            <a:r>
              <a:rPr lang="nb-NO" sz="2400" dirty="0"/>
              <a:t>(</a:t>
            </a:r>
            <a:r>
              <a:rPr lang="nb-NO" sz="2400" dirty="0">
                <a:solidFill>
                  <a:srgbClr val="FF0000"/>
                </a:solidFill>
              </a:rPr>
              <a:t>Eksempel-kode-3</a:t>
            </a:r>
            <a:r>
              <a:rPr lang="nb-NO" sz="2400" dirty="0"/>
              <a:t>)</a:t>
            </a:r>
            <a:endParaRPr lang="nb-NO" b="1" dirty="0"/>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138773"/>
          </a:xfrm>
        </p:spPr>
        <p:txBody>
          <a:bodyPr/>
          <a:lstStyle/>
          <a:p>
            <a:pPr algn="ctr"/>
            <a:r>
              <a:rPr lang="nb-NO" b="1" i="0" u="none" strike="noStrike" baseline="0" dirty="0">
                <a:solidFill>
                  <a:srgbClr val="000000"/>
                </a:solidFill>
                <a:latin typeface="Times New Roman" panose="02020603050405020304" pitchFamily="18" charset="0"/>
              </a:rPr>
              <a:t>Deloppdrag 4:</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Opprett kontakt med server via 4G</a:t>
            </a:r>
            <a:endParaRPr lang="nb-NO" b="0" i="1" dirty="0"/>
          </a:p>
        </p:txBody>
      </p:sp>
    </p:spTree>
    <p:extLst>
      <p:ext uri="{BB962C8B-B14F-4D97-AF65-F5344CB8AC3E}">
        <p14:creationId xmlns:p14="http://schemas.microsoft.com/office/powerpoint/2010/main" val="1193102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D671-E470-B905-71D7-D14B4102B53F}"/>
              </a:ext>
            </a:extLst>
          </p:cNvPr>
          <p:cNvSpPr>
            <a:spLocks noGrp="1"/>
          </p:cNvSpPr>
          <p:nvPr>
            <p:ph type="title"/>
          </p:nvPr>
        </p:nvSpPr>
        <p:spPr/>
        <p:txBody>
          <a:bodyPr/>
          <a:lstStyle/>
          <a:p>
            <a:pPr algn="ctr"/>
            <a:r>
              <a:rPr lang="nb-NO" dirty="0"/>
              <a:t>Eksempel-kode-1.ino</a:t>
            </a:r>
          </a:p>
        </p:txBody>
      </p:sp>
      <p:sp>
        <p:nvSpPr>
          <p:cNvPr id="4" name="Rectangle: Rounded Corners 3">
            <a:extLst>
              <a:ext uri="{FF2B5EF4-FFF2-40B4-BE49-F238E27FC236}">
                <a16:creationId xmlns:a16="http://schemas.microsoft.com/office/drawing/2014/main" id="{3869FF2F-C1CB-FAE4-8B76-10895EC7EC92}"/>
              </a:ext>
            </a:extLst>
          </p:cNvPr>
          <p:cNvSpPr/>
          <p:nvPr/>
        </p:nvSpPr>
        <p:spPr>
          <a:xfrm>
            <a:off x="3429001" y="1317171"/>
            <a:ext cx="3211284" cy="827315"/>
          </a:xfrm>
          <a:prstGeom prst="round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err="1"/>
              <a:t>Inkl</a:t>
            </a:r>
            <a:r>
              <a:rPr lang="nb-NO" dirty="0"/>
              <a:t> biblioteker</a:t>
            </a:r>
          </a:p>
          <a:p>
            <a:pPr algn="ctr"/>
            <a:r>
              <a:rPr lang="nb-NO" dirty="0"/>
              <a:t>Deklarasjoner</a:t>
            </a:r>
          </a:p>
        </p:txBody>
      </p:sp>
      <p:sp>
        <p:nvSpPr>
          <p:cNvPr id="5" name="Rectangle: Rounded Corners 4">
            <a:extLst>
              <a:ext uri="{FF2B5EF4-FFF2-40B4-BE49-F238E27FC236}">
                <a16:creationId xmlns:a16="http://schemas.microsoft.com/office/drawing/2014/main" id="{7B39A568-4496-811B-ABC8-8F96CADC6858}"/>
              </a:ext>
            </a:extLst>
          </p:cNvPr>
          <p:cNvSpPr/>
          <p:nvPr/>
        </p:nvSpPr>
        <p:spPr>
          <a:xfrm>
            <a:off x="3429000" y="2540688"/>
            <a:ext cx="3211285" cy="827315"/>
          </a:xfrm>
          <a:prstGeom prst="round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a:t>Oppkobling til 4G (GPRS)</a:t>
            </a:r>
          </a:p>
        </p:txBody>
      </p:sp>
      <p:sp>
        <p:nvSpPr>
          <p:cNvPr id="6" name="Rectangle: Rounded Corners 5">
            <a:extLst>
              <a:ext uri="{FF2B5EF4-FFF2-40B4-BE49-F238E27FC236}">
                <a16:creationId xmlns:a16="http://schemas.microsoft.com/office/drawing/2014/main" id="{867E7BAE-7B5B-377A-AC5E-552EC5D34E7E}"/>
              </a:ext>
            </a:extLst>
          </p:cNvPr>
          <p:cNvSpPr/>
          <p:nvPr/>
        </p:nvSpPr>
        <p:spPr>
          <a:xfrm>
            <a:off x="3429000" y="3489998"/>
            <a:ext cx="3211285" cy="1256173"/>
          </a:xfrm>
          <a:prstGeom prst="roundRect">
            <a:avLst/>
          </a:prstGeom>
          <a:solidFill>
            <a:schemeClr val="tx2">
              <a:lumMod val="40000"/>
              <a:lumOff val="6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a:t>Bygge opp databuffer</a:t>
            </a:r>
          </a:p>
          <a:p>
            <a:pPr algn="ctr"/>
            <a:r>
              <a:rPr lang="nb-NO" dirty="0"/>
              <a:t>Oppkobling til klient (server)</a:t>
            </a:r>
          </a:p>
          <a:p>
            <a:pPr algn="ctr"/>
            <a:r>
              <a:rPr lang="nb-NO" dirty="0"/>
              <a:t>Overføring av buffer</a:t>
            </a:r>
          </a:p>
        </p:txBody>
      </p:sp>
      <p:sp>
        <p:nvSpPr>
          <p:cNvPr id="7" name="Rectangle: Rounded Corners 6">
            <a:extLst>
              <a:ext uri="{FF2B5EF4-FFF2-40B4-BE49-F238E27FC236}">
                <a16:creationId xmlns:a16="http://schemas.microsoft.com/office/drawing/2014/main" id="{A1FDE407-E74C-5FA0-175B-8CCC94BD1092}"/>
              </a:ext>
            </a:extLst>
          </p:cNvPr>
          <p:cNvSpPr/>
          <p:nvPr/>
        </p:nvSpPr>
        <p:spPr>
          <a:xfrm>
            <a:off x="3428999" y="5144626"/>
            <a:ext cx="3211285" cy="1256173"/>
          </a:xfrm>
          <a:prstGeom prst="roundRect">
            <a:avLst/>
          </a:prstGeom>
          <a:solidFill>
            <a:srgbClr val="FF0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dirty="0"/>
              <a:t>Lytt etter melding fra klient</a:t>
            </a:r>
          </a:p>
          <a:p>
            <a:pPr algn="ctr"/>
            <a:r>
              <a:rPr lang="nb-NO" dirty="0"/>
              <a:t>Stopp programmet</a:t>
            </a:r>
          </a:p>
        </p:txBody>
      </p:sp>
      <p:sp>
        <p:nvSpPr>
          <p:cNvPr id="8" name="Arrow: Up-Down 7">
            <a:extLst>
              <a:ext uri="{FF2B5EF4-FFF2-40B4-BE49-F238E27FC236}">
                <a16:creationId xmlns:a16="http://schemas.microsoft.com/office/drawing/2014/main" id="{D2EC93E2-33EC-4160-58C7-E3021F514373}"/>
              </a:ext>
            </a:extLst>
          </p:cNvPr>
          <p:cNvSpPr/>
          <p:nvPr/>
        </p:nvSpPr>
        <p:spPr>
          <a:xfrm>
            <a:off x="2057400" y="2540688"/>
            <a:ext cx="794657" cy="2205483"/>
          </a:xfrm>
          <a:prstGeom prst="upDownArrow">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nb-NO" dirty="0" err="1"/>
              <a:t>Settup</a:t>
            </a:r>
            <a:r>
              <a:rPr lang="nb-NO" dirty="0"/>
              <a:t>()</a:t>
            </a:r>
          </a:p>
        </p:txBody>
      </p:sp>
      <p:sp>
        <p:nvSpPr>
          <p:cNvPr id="9" name="Arrow: Up-Down 8">
            <a:extLst>
              <a:ext uri="{FF2B5EF4-FFF2-40B4-BE49-F238E27FC236}">
                <a16:creationId xmlns:a16="http://schemas.microsoft.com/office/drawing/2014/main" id="{3E560205-25B7-4F10-9FA0-51C4EE9550B9}"/>
              </a:ext>
            </a:extLst>
          </p:cNvPr>
          <p:cNvSpPr/>
          <p:nvPr/>
        </p:nvSpPr>
        <p:spPr>
          <a:xfrm>
            <a:off x="2057399" y="5144626"/>
            <a:ext cx="794657" cy="1256173"/>
          </a:xfrm>
          <a:prstGeom prst="upDownArrow">
            <a:avLst/>
          </a:prstGeom>
          <a:solidFill>
            <a:srgbClr val="FF0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nb-NO" dirty="0"/>
              <a:t>Loop()</a:t>
            </a:r>
          </a:p>
        </p:txBody>
      </p:sp>
      <p:sp>
        <p:nvSpPr>
          <p:cNvPr id="10" name="Arrow: Down 9">
            <a:extLst>
              <a:ext uri="{FF2B5EF4-FFF2-40B4-BE49-F238E27FC236}">
                <a16:creationId xmlns:a16="http://schemas.microsoft.com/office/drawing/2014/main" id="{3823C784-BB1A-0196-5D69-3AFEBD6508BE}"/>
              </a:ext>
            </a:extLst>
          </p:cNvPr>
          <p:cNvSpPr/>
          <p:nvPr/>
        </p:nvSpPr>
        <p:spPr>
          <a:xfrm>
            <a:off x="4713514" y="2144486"/>
            <a:ext cx="402772" cy="396202"/>
          </a:xfrm>
          <a:prstGeom prst="down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Arrow: Down 10">
            <a:extLst>
              <a:ext uri="{FF2B5EF4-FFF2-40B4-BE49-F238E27FC236}">
                <a16:creationId xmlns:a16="http://schemas.microsoft.com/office/drawing/2014/main" id="{C9559645-532A-8BC7-2F75-69199F7EBDE5}"/>
              </a:ext>
            </a:extLst>
          </p:cNvPr>
          <p:cNvSpPr/>
          <p:nvPr/>
        </p:nvSpPr>
        <p:spPr>
          <a:xfrm>
            <a:off x="4713514" y="4746171"/>
            <a:ext cx="402772" cy="396202"/>
          </a:xfrm>
          <a:prstGeom prst="downArrow">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64881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59E1-FB99-6BC8-F3D4-BA4D82603404}"/>
              </a:ext>
            </a:extLst>
          </p:cNvPr>
          <p:cNvSpPr>
            <a:spLocks noGrp="1"/>
          </p:cNvSpPr>
          <p:nvPr>
            <p:ph type="title"/>
          </p:nvPr>
        </p:nvSpPr>
        <p:spPr/>
        <p:txBody>
          <a:bodyPr/>
          <a:lstStyle/>
          <a:p>
            <a:r>
              <a:rPr lang="nb-NO" dirty="0"/>
              <a:t>Testprogram: </a:t>
            </a:r>
            <a:r>
              <a:rPr lang="nb-NO" i="1" dirty="0"/>
              <a:t>Eksempel-kode-1 </a:t>
            </a:r>
          </a:p>
        </p:txBody>
      </p:sp>
      <p:pic>
        <p:nvPicPr>
          <p:cNvPr id="8" name="Picture 7">
            <a:extLst>
              <a:ext uri="{FF2B5EF4-FFF2-40B4-BE49-F238E27FC236}">
                <a16:creationId xmlns:a16="http://schemas.microsoft.com/office/drawing/2014/main" id="{0FED98CF-622D-B223-D265-F3CE7B30807E}"/>
              </a:ext>
            </a:extLst>
          </p:cNvPr>
          <p:cNvPicPr>
            <a:picLocks noChangeAspect="1"/>
          </p:cNvPicPr>
          <p:nvPr/>
        </p:nvPicPr>
        <p:blipFill>
          <a:blip r:embed="rId2"/>
          <a:stretch>
            <a:fillRect/>
          </a:stretch>
        </p:blipFill>
        <p:spPr>
          <a:xfrm>
            <a:off x="1369956" y="1104964"/>
            <a:ext cx="7365747" cy="1680901"/>
          </a:xfrm>
          <a:prstGeom prst="rect">
            <a:avLst/>
          </a:prstGeom>
        </p:spPr>
      </p:pic>
      <p:pic>
        <p:nvPicPr>
          <p:cNvPr id="11" name="Picture 10">
            <a:extLst>
              <a:ext uri="{FF2B5EF4-FFF2-40B4-BE49-F238E27FC236}">
                <a16:creationId xmlns:a16="http://schemas.microsoft.com/office/drawing/2014/main" id="{A167504E-E254-C511-BF3A-F676D9FB1AF8}"/>
              </a:ext>
            </a:extLst>
          </p:cNvPr>
          <p:cNvPicPr>
            <a:picLocks noChangeAspect="1"/>
          </p:cNvPicPr>
          <p:nvPr/>
        </p:nvPicPr>
        <p:blipFill>
          <a:blip r:embed="rId3"/>
          <a:stretch>
            <a:fillRect/>
          </a:stretch>
        </p:blipFill>
        <p:spPr>
          <a:xfrm>
            <a:off x="1181324" y="2915431"/>
            <a:ext cx="7554379" cy="2095792"/>
          </a:xfrm>
          <a:prstGeom prst="rect">
            <a:avLst/>
          </a:prstGeom>
        </p:spPr>
      </p:pic>
    </p:spTree>
    <p:extLst>
      <p:ext uri="{BB962C8B-B14F-4D97-AF65-F5344CB8AC3E}">
        <p14:creationId xmlns:p14="http://schemas.microsoft.com/office/powerpoint/2010/main" val="1046956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59E1-FB99-6BC8-F3D4-BA4D82603404}"/>
              </a:ext>
            </a:extLst>
          </p:cNvPr>
          <p:cNvSpPr>
            <a:spLocks noGrp="1"/>
          </p:cNvSpPr>
          <p:nvPr>
            <p:ph type="title"/>
          </p:nvPr>
        </p:nvSpPr>
        <p:spPr>
          <a:xfrm>
            <a:off x="1194628" y="274638"/>
            <a:ext cx="7407404" cy="1015663"/>
          </a:xfrm>
        </p:spPr>
        <p:txBody>
          <a:bodyPr/>
          <a:lstStyle/>
          <a:p>
            <a:pPr algn="ctr"/>
            <a:r>
              <a:rPr lang="nb-NO" dirty="0"/>
              <a:t>Testprogram: </a:t>
            </a:r>
            <a:r>
              <a:rPr lang="nb-NO" i="1" dirty="0"/>
              <a:t>Eksempel-kode-1</a:t>
            </a:r>
            <a:br>
              <a:rPr lang="nb-NO" i="1" dirty="0"/>
            </a:br>
            <a:r>
              <a:rPr lang="nb-NO" sz="2400" b="0" i="1" dirty="0"/>
              <a:t>Koble opp mot 4G-nettverket </a:t>
            </a:r>
            <a:endParaRPr lang="nb-NO" b="0" i="1" dirty="0"/>
          </a:p>
        </p:txBody>
      </p:sp>
      <p:pic>
        <p:nvPicPr>
          <p:cNvPr id="4" name="Picture 3">
            <a:extLst>
              <a:ext uri="{FF2B5EF4-FFF2-40B4-BE49-F238E27FC236}">
                <a16:creationId xmlns:a16="http://schemas.microsoft.com/office/drawing/2014/main" id="{B2709FD9-C9E7-0BDD-FD4F-9F0B206BB87E}"/>
              </a:ext>
            </a:extLst>
          </p:cNvPr>
          <p:cNvPicPr>
            <a:picLocks noChangeAspect="1"/>
          </p:cNvPicPr>
          <p:nvPr/>
        </p:nvPicPr>
        <p:blipFill>
          <a:blip r:embed="rId2"/>
          <a:stretch>
            <a:fillRect/>
          </a:stretch>
        </p:blipFill>
        <p:spPr>
          <a:xfrm>
            <a:off x="1099625" y="1783955"/>
            <a:ext cx="7855362" cy="4664346"/>
          </a:xfrm>
          <a:prstGeom prst="rect">
            <a:avLst/>
          </a:prstGeom>
        </p:spPr>
      </p:pic>
    </p:spTree>
    <p:extLst>
      <p:ext uri="{BB962C8B-B14F-4D97-AF65-F5344CB8AC3E}">
        <p14:creationId xmlns:p14="http://schemas.microsoft.com/office/powerpoint/2010/main" val="3557825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59E1-FB99-6BC8-F3D4-BA4D82603404}"/>
              </a:ext>
            </a:extLst>
          </p:cNvPr>
          <p:cNvSpPr>
            <a:spLocks noGrp="1"/>
          </p:cNvSpPr>
          <p:nvPr>
            <p:ph type="title"/>
          </p:nvPr>
        </p:nvSpPr>
        <p:spPr>
          <a:xfrm>
            <a:off x="1194628" y="274638"/>
            <a:ext cx="7407404" cy="1015663"/>
          </a:xfrm>
        </p:spPr>
        <p:txBody>
          <a:bodyPr/>
          <a:lstStyle/>
          <a:p>
            <a:pPr algn="ctr"/>
            <a:r>
              <a:rPr lang="nb-NO" dirty="0"/>
              <a:t>Testprogram: </a:t>
            </a:r>
            <a:r>
              <a:rPr lang="nb-NO" i="1" dirty="0"/>
              <a:t>Eksempel-kode-1</a:t>
            </a:r>
            <a:br>
              <a:rPr lang="nb-NO" i="1" dirty="0"/>
            </a:br>
            <a:r>
              <a:rPr lang="nb-NO" sz="2400" b="0" i="1" dirty="0"/>
              <a:t>Koble opp mot serveren ved «</a:t>
            </a:r>
            <a:r>
              <a:rPr lang="nb-NO" sz="2400" b="0" i="1" dirty="0" err="1"/>
              <a:t>Marintek</a:t>
            </a:r>
            <a:r>
              <a:rPr lang="nb-NO" sz="2400" b="0" i="1" dirty="0"/>
              <a:t>»</a:t>
            </a:r>
            <a:endParaRPr lang="nb-NO" b="0" i="1" dirty="0"/>
          </a:p>
        </p:txBody>
      </p:sp>
      <p:pic>
        <p:nvPicPr>
          <p:cNvPr id="4" name="Picture 3">
            <a:extLst>
              <a:ext uri="{FF2B5EF4-FFF2-40B4-BE49-F238E27FC236}">
                <a16:creationId xmlns:a16="http://schemas.microsoft.com/office/drawing/2014/main" id="{E41C632D-FE9C-95B4-0225-EB08ED747E10}"/>
              </a:ext>
            </a:extLst>
          </p:cNvPr>
          <p:cNvPicPr>
            <a:picLocks noChangeAspect="1"/>
          </p:cNvPicPr>
          <p:nvPr/>
        </p:nvPicPr>
        <p:blipFill>
          <a:blip r:embed="rId3"/>
          <a:stretch>
            <a:fillRect/>
          </a:stretch>
        </p:blipFill>
        <p:spPr>
          <a:xfrm>
            <a:off x="1194628" y="1405069"/>
            <a:ext cx="6845035" cy="5096811"/>
          </a:xfrm>
          <a:prstGeom prst="rect">
            <a:avLst/>
          </a:prstGeom>
        </p:spPr>
      </p:pic>
      <p:pic>
        <p:nvPicPr>
          <p:cNvPr id="6" name="Picture 5">
            <a:extLst>
              <a:ext uri="{FF2B5EF4-FFF2-40B4-BE49-F238E27FC236}">
                <a16:creationId xmlns:a16="http://schemas.microsoft.com/office/drawing/2014/main" id="{95D60FA4-AAB5-F388-FC64-98CA3A02D383}"/>
              </a:ext>
            </a:extLst>
          </p:cNvPr>
          <p:cNvPicPr>
            <a:picLocks noChangeAspect="1"/>
          </p:cNvPicPr>
          <p:nvPr/>
        </p:nvPicPr>
        <p:blipFill rotWithShape="1">
          <a:blip r:embed="rId3"/>
          <a:srcRect t="15210" b="42502"/>
          <a:stretch/>
        </p:blipFill>
        <p:spPr>
          <a:xfrm>
            <a:off x="834924" y="2285999"/>
            <a:ext cx="8331580" cy="2623457"/>
          </a:xfrm>
          <a:prstGeom prst="rect">
            <a:avLst/>
          </a:prstGeom>
        </p:spPr>
      </p:pic>
    </p:spTree>
    <p:extLst>
      <p:ext uri="{BB962C8B-B14F-4D97-AF65-F5344CB8AC3E}">
        <p14:creationId xmlns:p14="http://schemas.microsoft.com/office/powerpoint/2010/main" val="38401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9C25-ED67-23AE-81E8-3DAAB5464D28}"/>
              </a:ext>
            </a:extLst>
          </p:cNvPr>
          <p:cNvSpPr>
            <a:spLocks noGrp="1"/>
          </p:cNvSpPr>
          <p:nvPr>
            <p:ph type="title"/>
          </p:nvPr>
        </p:nvSpPr>
        <p:spPr/>
        <p:txBody>
          <a:bodyPr/>
          <a:lstStyle/>
          <a:p>
            <a:pPr algn="ctr"/>
            <a:r>
              <a:rPr lang="nb-NO" dirty="0"/>
              <a:t>Velg et unikt filnavn</a:t>
            </a:r>
          </a:p>
        </p:txBody>
      </p:sp>
      <p:pic>
        <p:nvPicPr>
          <p:cNvPr id="5" name="Picture 4">
            <a:extLst>
              <a:ext uri="{FF2B5EF4-FFF2-40B4-BE49-F238E27FC236}">
                <a16:creationId xmlns:a16="http://schemas.microsoft.com/office/drawing/2014/main" id="{7B0996D7-35E3-871E-1DFB-FA4CD8A12804}"/>
              </a:ext>
            </a:extLst>
          </p:cNvPr>
          <p:cNvPicPr>
            <a:picLocks noChangeAspect="1"/>
          </p:cNvPicPr>
          <p:nvPr/>
        </p:nvPicPr>
        <p:blipFill>
          <a:blip r:embed="rId3"/>
          <a:stretch>
            <a:fillRect/>
          </a:stretch>
        </p:blipFill>
        <p:spPr>
          <a:xfrm>
            <a:off x="1713019" y="1002114"/>
            <a:ext cx="6277095" cy="5398819"/>
          </a:xfrm>
          <a:prstGeom prst="rect">
            <a:avLst/>
          </a:prstGeom>
        </p:spPr>
      </p:pic>
    </p:spTree>
    <p:extLst>
      <p:ext uri="{BB962C8B-B14F-4D97-AF65-F5344CB8AC3E}">
        <p14:creationId xmlns:p14="http://schemas.microsoft.com/office/powerpoint/2010/main" val="2351999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A110-9F79-F222-7A0E-8E92B4DFE8FA}"/>
              </a:ext>
            </a:extLst>
          </p:cNvPr>
          <p:cNvSpPr>
            <a:spLocks noGrp="1"/>
          </p:cNvSpPr>
          <p:nvPr>
            <p:ph type="title"/>
          </p:nvPr>
        </p:nvSpPr>
        <p:spPr/>
        <p:txBody>
          <a:bodyPr/>
          <a:lstStyle/>
          <a:p>
            <a:pPr algn="ctr"/>
            <a:r>
              <a:rPr lang="nb-NO" dirty="0"/>
              <a:t>Fordeling av sett og filnavn</a:t>
            </a:r>
          </a:p>
        </p:txBody>
      </p:sp>
      <p:pic>
        <p:nvPicPr>
          <p:cNvPr id="6" name="Picture 5">
            <a:extLst>
              <a:ext uri="{FF2B5EF4-FFF2-40B4-BE49-F238E27FC236}">
                <a16:creationId xmlns:a16="http://schemas.microsoft.com/office/drawing/2014/main" id="{69798C6B-856C-C801-9728-26CF2C9A09A7}"/>
              </a:ext>
            </a:extLst>
          </p:cNvPr>
          <p:cNvPicPr>
            <a:picLocks noChangeAspect="1"/>
          </p:cNvPicPr>
          <p:nvPr/>
        </p:nvPicPr>
        <p:blipFill>
          <a:blip r:embed="rId2"/>
          <a:stretch>
            <a:fillRect/>
          </a:stretch>
        </p:blipFill>
        <p:spPr>
          <a:xfrm>
            <a:off x="1048126" y="1325564"/>
            <a:ext cx="7994803" cy="4844142"/>
          </a:xfrm>
          <a:prstGeom prst="rect">
            <a:avLst/>
          </a:prstGeom>
        </p:spPr>
      </p:pic>
    </p:spTree>
    <p:extLst>
      <p:ext uri="{BB962C8B-B14F-4D97-AF65-F5344CB8AC3E}">
        <p14:creationId xmlns:p14="http://schemas.microsoft.com/office/powerpoint/2010/main" val="1588885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1312A6-6ECA-D96A-1066-BA1C393B9923}"/>
              </a:ext>
            </a:extLst>
          </p:cNvPr>
          <p:cNvSpPr>
            <a:spLocks noGrp="1"/>
          </p:cNvSpPr>
          <p:nvPr>
            <p:ph type="title"/>
          </p:nvPr>
        </p:nvSpPr>
        <p:spPr>
          <a:xfrm>
            <a:off x="1194628" y="274638"/>
            <a:ext cx="7407404" cy="1015663"/>
          </a:xfrm>
        </p:spPr>
        <p:txBody>
          <a:bodyPr/>
          <a:lstStyle/>
          <a:p>
            <a:pPr algn="ctr"/>
            <a:r>
              <a:rPr lang="nb-NO" dirty="0"/>
              <a:t>Testprogram: </a:t>
            </a:r>
            <a:r>
              <a:rPr lang="nb-NO" i="1" dirty="0"/>
              <a:t>Eksempel-kode-1</a:t>
            </a:r>
            <a:br>
              <a:rPr lang="nb-NO" i="1" dirty="0"/>
            </a:br>
            <a:r>
              <a:rPr lang="nb-NO" sz="2400" b="0" i="1" dirty="0"/>
              <a:t>Avslutt og frakoble</a:t>
            </a:r>
            <a:endParaRPr lang="nb-NO" b="0" i="1" dirty="0"/>
          </a:p>
        </p:txBody>
      </p:sp>
      <p:pic>
        <p:nvPicPr>
          <p:cNvPr id="3" name="Picture 2">
            <a:extLst>
              <a:ext uri="{FF2B5EF4-FFF2-40B4-BE49-F238E27FC236}">
                <a16:creationId xmlns:a16="http://schemas.microsoft.com/office/drawing/2014/main" id="{DE17EB3F-7719-6B90-15ED-301586358761}"/>
              </a:ext>
            </a:extLst>
          </p:cNvPr>
          <p:cNvPicPr>
            <a:picLocks noChangeAspect="1"/>
          </p:cNvPicPr>
          <p:nvPr/>
        </p:nvPicPr>
        <p:blipFill>
          <a:blip r:embed="rId3"/>
          <a:stretch>
            <a:fillRect/>
          </a:stretch>
        </p:blipFill>
        <p:spPr>
          <a:xfrm>
            <a:off x="921602" y="1662545"/>
            <a:ext cx="8016113" cy="4191990"/>
          </a:xfrm>
          <a:prstGeom prst="rect">
            <a:avLst/>
          </a:prstGeom>
        </p:spPr>
      </p:pic>
    </p:spTree>
    <p:extLst>
      <p:ext uri="{BB962C8B-B14F-4D97-AF65-F5344CB8AC3E}">
        <p14:creationId xmlns:p14="http://schemas.microsoft.com/office/powerpoint/2010/main" val="2843099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1312A6-6ECA-D96A-1066-BA1C393B9923}"/>
              </a:ext>
            </a:extLst>
          </p:cNvPr>
          <p:cNvSpPr>
            <a:spLocks noGrp="1"/>
          </p:cNvSpPr>
          <p:nvPr>
            <p:ph type="title"/>
          </p:nvPr>
        </p:nvSpPr>
        <p:spPr>
          <a:xfrm>
            <a:off x="1194628" y="274638"/>
            <a:ext cx="7407404" cy="646331"/>
          </a:xfrm>
        </p:spPr>
        <p:txBody>
          <a:bodyPr/>
          <a:lstStyle/>
          <a:p>
            <a:pPr algn="ctr"/>
            <a:r>
              <a:rPr lang="nb-NO" dirty="0"/>
              <a:t>Testprogram: </a:t>
            </a:r>
            <a:r>
              <a:rPr lang="nb-NO" i="1" dirty="0"/>
              <a:t>Eksempel-kode-3</a:t>
            </a:r>
            <a:endParaRPr lang="nb-NO" b="0" i="1" dirty="0"/>
          </a:p>
        </p:txBody>
      </p:sp>
      <p:pic>
        <p:nvPicPr>
          <p:cNvPr id="4" name="Picture 3">
            <a:hlinkClick r:id="rId3" action="ppaction://hlinkfile"/>
            <a:extLst>
              <a:ext uri="{FF2B5EF4-FFF2-40B4-BE49-F238E27FC236}">
                <a16:creationId xmlns:a16="http://schemas.microsoft.com/office/drawing/2014/main" id="{597FD687-410F-433A-7150-450F118E2A09}"/>
              </a:ext>
            </a:extLst>
          </p:cNvPr>
          <p:cNvPicPr>
            <a:picLocks noChangeAspect="1"/>
          </p:cNvPicPr>
          <p:nvPr/>
        </p:nvPicPr>
        <p:blipFill>
          <a:blip r:embed="rId4"/>
          <a:stretch>
            <a:fillRect/>
          </a:stretch>
        </p:blipFill>
        <p:spPr>
          <a:xfrm>
            <a:off x="928591" y="1555668"/>
            <a:ext cx="7991250" cy="4108862"/>
          </a:xfrm>
          <a:prstGeom prst="rect">
            <a:avLst/>
          </a:prstGeom>
        </p:spPr>
      </p:pic>
    </p:spTree>
    <p:extLst>
      <p:ext uri="{BB962C8B-B14F-4D97-AF65-F5344CB8AC3E}">
        <p14:creationId xmlns:p14="http://schemas.microsoft.com/office/powerpoint/2010/main" val="8787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38529"/>
            <a:ext cx="7407404" cy="646331"/>
          </a:xfrm>
        </p:spPr>
        <p:txBody>
          <a:bodyPr/>
          <a:lstStyle/>
          <a:p>
            <a:pPr algn="ctr"/>
            <a:r>
              <a:rPr lang="nb-NO"/>
              <a:t>Ting som kan styres via nettet</a:t>
            </a:r>
          </a:p>
        </p:txBody>
      </p:sp>
      <p:sp>
        <p:nvSpPr>
          <p:cNvPr id="3" name="Plassholder for innhold 2"/>
          <p:cNvSpPr>
            <a:spLocks noGrp="1"/>
          </p:cNvSpPr>
          <p:nvPr>
            <p:ph idx="1"/>
          </p:nvPr>
        </p:nvSpPr>
        <p:spPr>
          <a:xfrm>
            <a:off x="1043941" y="1063488"/>
            <a:ext cx="2633344" cy="4687976"/>
          </a:xfrm>
        </p:spPr>
        <p:txBody>
          <a:bodyPr/>
          <a:lstStyle/>
          <a:p>
            <a:r>
              <a:rPr lang="nb-NO" sz="2000"/>
              <a:t>Dørlåsen</a:t>
            </a:r>
          </a:p>
          <a:p>
            <a:r>
              <a:rPr lang="nb-NO" sz="2000"/>
              <a:t>Hengelåsen</a:t>
            </a:r>
          </a:p>
          <a:p>
            <a:r>
              <a:rPr lang="nb-NO" sz="2000"/>
              <a:t>Ring hytta varm</a:t>
            </a:r>
          </a:p>
          <a:p>
            <a:r>
              <a:rPr lang="nb-NO" sz="2000"/>
              <a:t>Viltkamera</a:t>
            </a:r>
          </a:p>
          <a:p>
            <a:r>
              <a:rPr lang="nb-NO" sz="2000"/>
              <a:t>Fuglekasse </a:t>
            </a:r>
            <a:br>
              <a:rPr lang="nb-NO" sz="2000"/>
            </a:br>
            <a:r>
              <a:rPr lang="nb-NO" sz="2000"/>
              <a:t>m/kamera</a:t>
            </a:r>
          </a:p>
          <a:p>
            <a:r>
              <a:rPr lang="nb-NO" sz="2000"/>
              <a:t>Sporing av stjålne sykler</a:t>
            </a:r>
          </a:p>
          <a:p>
            <a:r>
              <a:rPr lang="nb-NO" sz="2000"/>
              <a:t>Bilen på nett</a:t>
            </a:r>
          </a:p>
          <a:p>
            <a:r>
              <a:rPr lang="nb-NO" sz="2000"/>
              <a:t>Trådløst hundegjerde</a:t>
            </a:r>
          </a:p>
          <a:p>
            <a:r>
              <a:rPr lang="nb-NO" sz="2000"/>
              <a:t>Husdyr på beite</a:t>
            </a:r>
          </a:p>
          <a:p>
            <a:endParaRPr lang="nb-NO"/>
          </a:p>
          <a:p>
            <a:pPr algn="ctr"/>
            <a:endParaRPr lang="nb-NO"/>
          </a:p>
          <a:p>
            <a:endParaRPr lang="nb-NO"/>
          </a:p>
          <a:p>
            <a:endParaRPr lang="nb-NO"/>
          </a:p>
          <a:p>
            <a:endParaRPr lang="nb-NO"/>
          </a:p>
          <a:p>
            <a:endParaRPr lang="nb-NO"/>
          </a:p>
          <a:p>
            <a:endParaRPr lang="nb-NO"/>
          </a:p>
        </p:txBody>
      </p:sp>
      <p:pic>
        <p:nvPicPr>
          <p:cNvPr id="1026" name="Picture 2"/>
          <p:cNvPicPr>
            <a:picLocks noChangeAspect="1" noChangeArrowheads="1"/>
          </p:cNvPicPr>
          <p:nvPr/>
        </p:nvPicPr>
        <p:blipFill>
          <a:blip r:embed="rId3"/>
          <a:srcRect l="5297"/>
          <a:stretch>
            <a:fillRect/>
          </a:stretch>
        </p:blipFill>
        <p:spPr bwMode="auto">
          <a:xfrm>
            <a:off x="7290744" y="1063487"/>
            <a:ext cx="1147782" cy="196927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387137" y="1195289"/>
            <a:ext cx="1519969" cy="1746031"/>
          </a:xfrm>
          <a:prstGeom prst="rect">
            <a:avLst/>
          </a:prstGeom>
          <a:noFill/>
          <a:ln w="9525">
            <a:noFill/>
            <a:miter lim="800000"/>
            <a:headEnd/>
            <a:tailEnd/>
          </a:ln>
          <a:effectLst/>
        </p:spPr>
      </p:pic>
      <p:pic>
        <p:nvPicPr>
          <p:cNvPr id="6" name="Picture 1"/>
          <p:cNvPicPr>
            <a:picLocks noChangeAspect="1" noChangeArrowheads="1"/>
          </p:cNvPicPr>
          <p:nvPr/>
        </p:nvPicPr>
        <p:blipFill>
          <a:blip r:embed="rId5"/>
          <a:srcRect/>
          <a:stretch>
            <a:fillRect/>
          </a:stretch>
        </p:blipFill>
        <p:spPr bwMode="auto">
          <a:xfrm>
            <a:off x="6147122" y="3341778"/>
            <a:ext cx="2454910" cy="1907258"/>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3677285" y="1095718"/>
            <a:ext cx="1610995" cy="2246060"/>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a:srcRect/>
          <a:stretch>
            <a:fillRect/>
          </a:stretch>
        </p:blipFill>
        <p:spPr bwMode="auto">
          <a:xfrm>
            <a:off x="3497580" y="3341778"/>
            <a:ext cx="2421249" cy="2098416"/>
          </a:xfrm>
          <a:prstGeom prst="rect">
            <a:avLst/>
          </a:prstGeom>
          <a:noFill/>
          <a:ln w="9525">
            <a:noFill/>
            <a:miter lim="800000"/>
            <a:headEnd/>
            <a:tailEnd/>
          </a:ln>
          <a:effectLst/>
        </p:spPr>
      </p:pic>
      <p:pic>
        <p:nvPicPr>
          <p:cNvPr id="1030" name="Picture 6"/>
          <p:cNvPicPr>
            <a:picLocks noChangeAspect="1" noChangeArrowheads="1"/>
          </p:cNvPicPr>
          <p:nvPr/>
        </p:nvPicPr>
        <p:blipFill>
          <a:blip r:embed="rId8"/>
          <a:srcRect/>
          <a:stretch>
            <a:fillRect/>
          </a:stretch>
        </p:blipFill>
        <p:spPr bwMode="auto">
          <a:xfrm>
            <a:off x="6431280" y="5345922"/>
            <a:ext cx="2440934" cy="405541"/>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a:srcRect/>
          <a:stretch>
            <a:fillRect/>
          </a:stretch>
        </p:blipFill>
        <p:spPr bwMode="auto">
          <a:xfrm>
            <a:off x="6570974" y="5751463"/>
            <a:ext cx="2301240" cy="1006793"/>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a:srcRect/>
          <a:stretch>
            <a:fillRect/>
          </a:stretch>
        </p:blipFill>
        <p:spPr bwMode="auto">
          <a:xfrm>
            <a:off x="3497580" y="5552839"/>
            <a:ext cx="2840355" cy="1102279"/>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1"/>
          <a:srcRect/>
          <a:stretch>
            <a:fillRect/>
          </a:stretch>
        </p:blipFill>
        <p:spPr bwMode="auto">
          <a:xfrm>
            <a:off x="1486853" y="5281568"/>
            <a:ext cx="1538287" cy="1373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20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20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20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2000"/>
                                        <p:tgtEl>
                                          <p:spTgt spid="1031"/>
                                        </p:tgtEl>
                                      </p:cBhvr>
                                    </p:animEffect>
                                  </p:child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2000"/>
                                        <p:tgtEl>
                                          <p:spTgt spid="10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2000"/>
                                        <p:tgtEl>
                                          <p:spTgt spid="3">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animEffect transition="in" filter="fade">
                                      <p:cBhvr>
                                        <p:cTn id="61" dur="2000"/>
                                        <p:tgtEl>
                                          <p:spTgt spid="10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2000"/>
                                        <p:tgtEl>
                                          <p:spTgt spid="3">
                                            <p:txEl>
                                              <p:pRg st="7" end="7"/>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034"/>
                                        </p:tgtEl>
                                        <p:attrNameLst>
                                          <p:attrName>style.visibility</p:attrName>
                                        </p:attrNameLst>
                                      </p:cBhvr>
                                      <p:to>
                                        <p:strVal val="visible"/>
                                      </p:to>
                                    </p:set>
                                    <p:animEffect transition="in" filter="fade">
                                      <p:cBhvr>
                                        <p:cTn id="69" dur="2000"/>
                                        <p:tgtEl>
                                          <p:spTgt spid="10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3384E-E14F-D43E-8E21-C21BDBE03881}"/>
              </a:ext>
            </a:extLst>
          </p:cNvPr>
          <p:cNvSpPr/>
          <p:nvPr/>
        </p:nvSpPr>
        <p:spPr>
          <a:xfrm>
            <a:off x="0" y="0"/>
            <a:ext cx="9144000" cy="6858000"/>
          </a:xfrm>
          <a:prstGeom prst="rect">
            <a:avLst/>
          </a:prstGeom>
          <a:solidFill>
            <a:srgbClr val="92D05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1DCD0D-A803-4354-F338-9028E6C6CE0E}"/>
              </a:ext>
            </a:extLst>
          </p:cNvPr>
          <p:cNvSpPr>
            <a:spLocks noGrp="1"/>
          </p:cNvSpPr>
          <p:nvPr>
            <p:ph type="title"/>
          </p:nvPr>
        </p:nvSpPr>
        <p:spPr>
          <a:xfrm>
            <a:off x="1031342" y="2059895"/>
            <a:ext cx="7407404" cy="1754326"/>
          </a:xfrm>
        </p:spPr>
        <p:txBody>
          <a:bodyPr/>
          <a:lstStyle/>
          <a:p>
            <a:pPr algn="ctr"/>
            <a:r>
              <a:rPr lang="nb-NO" dirty="0"/>
              <a:t>Individuelt arbeid</a:t>
            </a:r>
            <a:br>
              <a:rPr lang="nb-NO" dirty="0"/>
            </a:br>
            <a:r>
              <a:rPr lang="nb-NO" dirty="0"/>
              <a:t>med</a:t>
            </a:r>
            <a:br>
              <a:rPr lang="nb-NO" dirty="0"/>
            </a:br>
            <a:r>
              <a:rPr lang="nb-NO" dirty="0"/>
              <a:t>Oppdrag 4 – Oppkobling til klient</a:t>
            </a:r>
          </a:p>
        </p:txBody>
      </p:sp>
    </p:spTree>
    <p:extLst>
      <p:ext uri="{BB962C8B-B14F-4D97-AF65-F5344CB8AC3E}">
        <p14:creationId xmlns:p14="http://schemas.microsoft.com/office/powerpoint/2010/main" val="1857818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2185214"/>
          </a:xfrm>
        </p:spPr>
        <p:txBody>
          <a:bodyPr/>
          <a:lstStyle/>
          <a:p>
            <a:pPr algn="ctr"/>
            <a:r>
              <a:rPr lang="nb-NO" b="1" i="0" u="none" strike="noStrike" baseline="0" dirty="0">
                <a:solidFill>
                  <a:srgbClr val="000000"/>
                </a:solidFill>
                <a:latin typeface="Times New Roman" panose="02020603050405020304" pitchFamily="18" charset="0"/>
              </a:rPr>
              <a:t>Deloppdrag 5:</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Monter miljøkortet og overfør reelle måledata</a:t>
            </a:r>
            <a:br>
              <a:rPr lang="nb-NO" sz="3200" b="0" i="1"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(side 31)</a:t>
            </a:r>
            <a:endParaRPr lang="nb-NO" b="0" i="1" dirty="0"/>
          </a:p>
        </p:txBody>
      </p:sp>
    </p:spTree>
    <p:extLst>
      <p:ext uri="{BB962C8B-B14F-4D97-AF65-F5344CB8AC3E}">
        <p14:creationId xmlns:p14="http://schemas.microsoft.com/office/powerpoint/2010/main" val="1496894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905854"/>
            <a:ext cx="7407404" cy="4952145"/>
          </a:xfrm>
        </p:spPr>
        <p:txBody>
          <a:bodyPr>
            <a:normAutofit/>
          </a:bodyPr>
          <a:lstStyle/>
          <a:p>
            <a:pPr marL="0" indent="0">
              <a:buNone/>
            </a:pPr>
            <a:r>
              <a:rPr lang="nb-NO" b="1" dirty="0"/>
              <a:t>Deloppdrag 5: </a:t>
            </a:r>
            <a:br>
              <a:rPr lang="nb-NO" dirty="0"/>
            </a:br>
            <a:r>
              <a:rPr lang="nb-NO" sz="2400" i="1" dirty="0"/>
              <a:t>Monter, programmer og test ut MKR ENV-miljøkortet (lufttemperatur, luftfuktighet, lufttrykk og lys).</a:t>
            </a:r>
          </a:p>
          <a:p>
            <a:pPr>
              <a:spcBef>
                <a:spcPts val="1800"/>
              </a:spcBef>
            </a:pPr>
            <a:r>
              <a:rPr lang="nn-NO" dirty="0"/>
              <a:t>Hent og installer MKR ENV-biblioteket</a:t>
            </a:r>
          </a:p>
          <a:p>
            <a:r>
              <a:rPr lang="nb-NO" dirty="0"/>
              <a:t>Monter kortet MKR ENV</a:t>
            </a:r>
          </a:p>
          <a:p>
            <a:r>
              <a:rPr lang="nb-NO" dirty="0"/>
              <a:t>Hent og kjør MKR ENV-testprogram</a:t>
            </a:r>
            <a:br>
              <a:rPr lang="nb-NO" dirty="0"/>
            </a:br>
            <a:r>
              <a:rPr lang="nb-NO" sz="2000" dirty="0"/>
              <a:t>(</a:t>
            </a:r>
            <a:r>
              <a:rPr lang="nb-NO" sz="2000" dirty="0">
                <a:solidFill>
                  <a:srgbClr val="FF0000"/>
                </a:solidFill>
              </a:rPr>
              <a:t>Testprogram-MKR-ENV-1</a:t>
            </a:r>
            <a:r>
              <a:rPr lang="nb-NO" sz="2000" dirty="0"/>
              <a:t>)</a:t>
            </a:r>
          </a:p>
          <a:p>
            <a:r>
              <a:rPr lang="nb-NO" dirty="0"/>
              <a:t>Inkluder ENV-testprogrammet i hovedprogrammet</a:t>
            </a:r>
            <a:br>
              <a:rPr lang="nb-NO" dirty="0"/>
            </a:br>
            <a:r>
              <a:rPr lang="nb-NO" sz="2000" dirty="0">
                <a:solidFill>
                  <a:srgbClr val="FF0000"/>
                </a:solidFill>
              </a:rPr>
              <a:t>Testprogram-MKR-ENV-1 </a:t>
            </a:r>
            <a:r>
              <a:rPr lang="nb-NO" sz="2000" dirty="0">
                <a:solidFill>
                  <a:srgbClr val="FF0000"/>
                </a:solidFill>
                <a:sym typeface="Wingdings" panose="05000000000000000000" pitchFamily="2" charset="2"/>
              </a:rPr>
              <a:t>+ </a:t>
            </a:r>
            <a:r>
              <a:rPr lang="nb-NO" sz="2000" dirty="0">
                <a:solidFill>
                  <a:srgbClr val="FF0000"/>
                </a:solidFill>
              </a:rPr>
              <a:t>Eksempel-kode-3 </a:t>
            </a:r>
            <a:r>
              <a:rPr lang="nb-NO" sz="2000" dirty="0">
                <a:solidFill>
                  <a:srgbClr val="FF0000"/>
                </a:solidFill>
                <a:sym typeface="Wingdings" panose="05000000000000000000" pitchFamily="2" charset="2"/>
              </a:rPr>
              <a:t> Sea-buoy-2</a:t>
            </a:r>
            <a:endParaRPr lang="nb-NO" dirty="0"/>
          </a:p>
          <a:p>
            <a:r>
              <a:rPr lang="nb-NO" dirty="0"/>
              <a:t>Test og kjør hovedprogrammet, overfør reelle data til serveren</a:t>
            </a:r>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631216"/>
          </a:xfrm>
        </p:spPr>
        <p:txBody>
          <a:bodyPr/>
          <a:lstStyle/>
          <a:p>
            <a:pPr algn="ctr"/>
            <a:r>
              <a:rPr lang="nb-NO" b="1" i="0" u="none" strike="noStrike" baseline="0" dirty="0">
                <a:solidFill>
                  <a:srgbClr val="000000"/>
                </a:solidFill>
                <a:latin typeface="Times New Roman" panose="02020603050405020304" pitchFamily="18" charset="0"/>
              </a:rPr>
              <a:t>Deloppdrag 5:</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Monter miljøkortet og overfør reelle måledata</a:t>
            </a:r>
            <a:endParaRPr lang="nb-NO" b="0" i="1" dirty="0"/>
          </a:p>
        </p:txBody>
      </p:sp>
    </p:spTree>
    <p:extLst>
      <p:ext uri="{BB962C8B-B14F-4D97-AF65-F5344CB8AC3E}">
        <p14:creationId xmlns:p14="http://schemas.microsoft.com/office/powerpoint/2010/main" val="4035066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E4EE-46E8-F8D0-9BD2-2AF5D08C877A}"/>
              </a:ext>
            </a:extLst>
          </p:cNvPr>
          <p:cNvSpPr>
            <a:spLocks noGrp="1"/>
          </p:cNvSpPr>
          <p:nvPr>
            <p:ph type="title"/>
          </p:nvPr>
        </p:nvSpPr>
        <p:spPr>
          <a:xfrm>
            <a:off x="1194628" y="274638"/>
            <a:ext cx="7407404" cy="1015663"/>
          </a:xfrm>
        </p:spPr>
        <p:txBody>
          <a:bodyPr/>
          <a:lstStyle/>
          <a:p>
            <a:pPr algn="ctr"/>
            <a:r>
              <a:rPr lang="nb-NO" dirty="0"/>
              <a:t>MKR ENV (Environment)</a:t>
            </a:r>
            <a:br>
              <a:rPr lang="nb-NO" dirty="0"/>
            </a:br>
            <a:r>
              <a:rPr lang="nb-NO" sz="2400" dirty="0"/>
              <a:t>Miljøkort (side 31)</a:t>
            </a:r>
            <a:endParaRPr lang="nb-NO" dirty="0"/>
          </a:p>
        </p:txBody>
      </p:sp>
      <p:pic>
        <p:nvPicPr>
          <p:cNvPr id="5" name="Picture 4">
            <a:extLst>
              <a:ext uri="{FF2B5EF4-FFF2-40B4-BE49-F238E27FC236}">
                <a16:creationId xmlns:a16="http://schemas.microsoft.com/office/drawing/2014/main" id="{492C4231-6D5C-7FFB-5DBB-4C3F75AF0EFF}"/>
              </a:ext>
            </a:extLst>
          </p:cNvPr>
          <p:cNvPicPr>
            <a:picLocks noChangeAspect="1"/>
          </p:cNvPicPr>
          <p:nvPr/>
        </p:nvPicPr>
        <p:blipFill>
          <a:blip r:embed="rId2"/>
          <a:stretch>
            <a:fillRect/>
          </a:stretch>
        </p:blipFill>
        <p:spPr>
          <a:xfrm>
            <a:off x="927041" y="1852778"/>
            <a:ext cx="7942578" cy="3532453"/>
          </a:xfrm>
          <a:prstGeom prst="rect">
            <a:avLst/>
          </a:prstGeom>
        </p:spPr>
      </p:pic>
    </p:spTree>
    <p:extLst>
      <p:ext uri="{BB962C8B-B14F-4D97-AF65-F5344CB8AC3E}">
        <p14:creationId xmlns:p14="http://schemas.microsoft.com/office/powerpoint/2010/main" val="3511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2CC0C8-62D5-AD1F-FD03-C3AA0BBFBC4B}"/>
              </a:ext>
            </a:extLst>
          </p:cNvPr>
          <p:cNvPicPr>
            <a:picLocks noChangeAspect="1"/>
          </p:cNvPicPr>
          <p:nvPr/>
        </p:nvPicPr>
        <p:blipFill>
          <a:blip r:embed="rId2"/>
          <a:stretch>
            <a:fillRect/>
          </a:stretch>
        </p:blipFill>
        <p:spPr>
          <a:xfrm>
            <a:off x="1459151" y="1108093"/>
            <a:ext cx="6390439" cy="4473308"/>
          </a:xfrm>
          <a:prstGeom prst="rect">
            <a:avLst/>
          </a:prstGeom>
        </p:spPr>
      </p:pic>
      <p:sp>
        <p:nvSpPr>
          <p:cNvPr id="4" name="Title 1">
            <a:extLst>
              <a:ext uri="{FF2B5EF4-FFF2-40B4-BE49-F238E27FC236}">
                <a16:creationId xmlns:a16="http://schemas.microsoft.com/office/drawing/2014/main" id="{03A6A9B2-E5AB-360C-F93D-A73FE5564C7C}"/>
              </a:ext>
            </a:extLst>
          </p:cNvPr>
          <p:cNvSpPr>
            <a:spLocks noGrp="1"/>
          </p:cNvSpPr>
          <p:nvPr>
            <p:ph type="title"/>
          </p:nvPr>
        </p:nvSpPr>
        <p:spPr>
          <a:xfrm>
            <a:off x="1194628" y="274638"/>
            <a:ext cx="7407404" cy="1015663"/>
          </a:xfrm>
        </p:spPr>
        <p:txBody>
          <a:bodyPr/>
          <a:lstStyle/>
          <a:p>
            <a:pPr algn="ctr"/>
            <a:r>
              <a:rPr lang="nb-NO" dirty="0"/>
              <a:t>MKR ENV (Environment)</a:t>
            </a:r>
            <a:br>
              <a:rPr lang="nb-NO" dirty="0"/>
            </a:br>
            <a:r>
              <a:rPr lang="nb-NO" sz="2400" dirty="0"/>
              <a:t>Kommunikasjon</a:t>
            </a:r>
            <a:endParaRPr lang="nb-NO" dirty="0"/>
          </a:p>
        </p:txBody>
      </p:sp>
      <p:grpSp>
        <p:nvGrpSpPr>
          <p:cNvPr id="13" name="Group 12">
            <a:extLst>
              <a:ext uri="{FF2B5EF4-FFF2-40B4-BE49-F238E27FC236}">
                <a16:creationId xmlns:a16="http://schemas.microsoft.com/office/drawing/2014/main" id="{FFB7300E-E8DC-0BFF-D712-F62534A9FEF9}"/>
              </a:ext>
            </a:extLst>
          </p:cNvPr>
          <p:cNvGrpSpPr/>
          <p:nvPr/>
        </p:nvGrpSpPr>
        <p:grpSpPr>
          <a:xfrm>
            <a:off x="1638795" y="5498276"/>
            <a:ext cx="6046054" cy="1189974"/>
            <a:chOff x="1554154" y="5777398"/>
            <a:chExt cx="5295347" cy="910851"/>
          </a:xfrm>
        </p:grpSpPr>
        <p:pic>
          <p:nvPicPr>
            <p:cNvPr id="8" name="Picture 7">
              <a:extLst>
                <a:ext uri="{FF2B5EF4-FFF2-40B4-BE49-F238E27FC236}">
                  <a16:creationId xmlns:a16="http://schemas.microsoft.com/office/drawing/2014/main" id="{F19A7850-1375-2CE7-5AC8-90E71E6DDE3F}"/>
                </a:ext>
              </a:extLst>
            </p:cNvPr>
            <p:cNvPicPr>
              <a:picLocks noChangeAspect="1"/>
            </p:cNvPicPr>
            <p:nvPr/>
          </p:nvPicPr>
          <p:blipFill>
            <a:blip r:embed="rId3"/>
            <a:stretch>
              <a:fillRect/>
            </a:stretch>
          </p:blipFill>
          <p:spPr>
            <a:xfrm>
              <a:off x="1554154" y="5777398"/>
              <a:ext cx="3886400" cy="311166"/>
            </a:xfrm>
            <a:prstGeom prst="rect">
              <a:avLst/>
            </a:prstGeom>
          </p:spPr>
        </p:pic>
        <p:pic>
          <p:nvPicPr>
            <p:cNvPr id="10" name="Picture 9">
              <a:extLst>
                <a:ext uri="{FF2B5EF4-FFF2-40B4-BE49-F238E27FC236}">
                  <a16:creationId xmlns:a16="http://schemas.microsoft.com/office/drawing/2014/main" id="{9AA2B99E-6002-5C18-0822-890DB8D0A3D4}"/>
                </a:ext>
              </a:extLst>
            </p:cNvPr>
            <p:cNvPicPr>
              <a:picLocks noChangeAspect="1"/>
            </p:cNvPicPr>
            <p:nvPr/>
          </p:nvPicPr>
          <p:blipFill>
            <a:blip r:embed="rId4"/>
            <a:stretch>
              <a:fillRect/>
            </a:stretch>
          </p:blipFill>
          <p:spPr>
            <a:xfrm>
              <a:off x="1566029" y="6088564"/>
              <a:ext cx="5283472" cy="311166"/>
            </a:xfrm>
            <a:prstGeom prst="rect">
              <a:avLst/>
            </a:prstGeom>
          </p:spPr>
        </p:pic>
        <p:pic>
          <p:nvPicPr>
            <p:cNvPr id="12" name="Picture 11">
              <a:extLst>
                <a:ext uri="{FF2B5EF4-FFF2-40B4-BE49-F238E27FC236}">
                  <a16:creationId xmlns:a16="http://schemas.microsoft.com/office/drawing/2014/main" id="{307CD751-86AD-E5FD-4AAC-2AA88E6848C2}"/>
                </a:ext>
              </a:extLst>
            </p:cNvPr>
            <p:cNvPicPr>
              <a:picLocks noChangeAspect="1"/>
            </p:cNvPicPr>
            <p:nvPr/>
          </p:nvPicPr>
          <p:blipFill>
            <a:blip r:embed="rId5"/>
            <a:stretch>
              <a:fillRect/>
            </a:stretch>
          </p:blipFill>
          <p:spPr>
            <a:xfrm>
              <a:off x="1566029" y="6399730"/>
              <a:ext cx="3005971" cy="288519"/>
            </a:xfrm>
            <a:prstGeom prst="rect">
              <a:avLst/>
            </a:prstGeom>
          </p:spPr>
        </p:pic>
      </p:grpSp>
    </p:spTree>
    <p:extLst>
      <p:ext uri="{BB962C8B-B14F-4D97-AF65-F5344CB8AC3E}">
        <p14:creationId xmlns:p14="http://schemas.microsoft.com/office/powerpoint/2010/main" val="133897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AF9FD-6559-8337-53A3-34DF8867942B}"/>
              </a:ext>
            </a:extLst>
          </p:cNvPr>
          <p:cNvPicPr>
            <a:picLocks noChangeAspect="1"/>
          </p:cNvPicPr>
          <p:nvPr/>
        </p:nvPicPr>
        <p:blipFill>
          <a:blip r:embed="rId2"/>
          <a:stretch>
            <a:fillRect/>
          </a:stretch>
        </p:blipFill>
        <p:spPr>
          <a:xfrm>
            <a:off x="926107" y="1787509"/>
            <a:ext cx="8134768" cy="3829247"/>
          </a:xfrm>
          <a:prstGeom prst="rect">
            <a:avLst/>
          </a:prstGeom>
        </p:spPr>
      </p:pic>
      <p:sp>
        <p:nvSpPr>
          <p:cNvPr id="6" name="Title 1">
            <a:extLst>
              <a:ext uri="{FF2B5EF4-FFF2-40B4-BE49-F238E27FC236}">
                <a16:creationId xmlns:a16="http://schemas.microsoft.com/office/drawing/2014/main" id="{41596D25-D9D2-5788-1477-2C2F5DE14122}"/>
              </a:ext>
            </a:extLst>
          </p:cNvPr>
          <p:cNvSpPr>
            <a:spLocks noGrp="1"/>
          </p:cNvSpPr>
          <p:nvPr>
            <p:ph type="title"/>
          </p:nvPr>
        </p:nvSpPr>
        <p:spPr>
          <a:xfrm>
            <a:off x="1194628" y="274638"/>
            <a:ext cx="7407404" cy="1015663"/>
          </a:xfrm>
        </p:spPr>
        <p:txBody>
          <a:bodyPr/>
          <a:lstStyle/>
          <a:p>
            <a:pPr algn="ctr"/>
            <a:r>
              <a:rPr lang="nb-NO" dirty="0"/>
              <a:t>MKR ENV (Environment)</a:t>
            </a:r>
            <a:br>
              <a:rPr lang="nb-NO" dirty="0"/>
            </a:br>
            <a:r>
              <a:rPr lang="nb-NO" sz="2400" dirty="0"/>
              <a:t>Montering</a:t>
            </a:r>
            <a:endParaRPr lang="nb-NO" dirty="0"/>
          </a:p>
        </p:txBody>
      </p:sp>
    </p:spTree>
    <p:extLst>
      <p:ext uri="{BB962C8B-B14F-4D97-AF65-F5344CB8AC3E}">
        <p14:creationId xmlns:p14="http://schemas.microsoft.com/office/powerpoint/2010/main" val="22841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6F1C-1990-E2EA-E3FD-F76681A87504}"/>
              </a:ext>
            </a:extLst>
          </p:cNvPr>
          <p:cNvSpPr>
            <a:spLocks noGrp="1"/>
          </p:cNvSpPr>
          <p:nvPr>
            <p:ph type="title"/>
          </p:nvPr>
        </p:nvSpPr>
        <p:spPr/>
        <p:txBody>
          <a:bodyPr/>
          <a:lstStyle/>
          <a:p>
            <a:pPr algn="ctr"/>
            <a:r>
              <a:rPr lang="nb-NO" dirty="0"/>
              <a:t>Oversikt over tilkoblinger</a:t>
            </a:r>
          </a:p>
        </p:txBody>
      </p:sp>
      <p:pic>
        <p:nvPicPr>
          <p:cNvPr id="5" name="Picture 4">
            <a:extLst>
              <a:ext uri="{FF2B5EF4-FFF2-40B4-BE49-F238E27FC236}">
                <a16:creationId xmlns:a16="http://schemas.microsoft.com/office/drawing/2014/main" id="{790C1F0C-E7A3-577D-977C-BA6BAA9F68C9}"/>
              </a:ext>
            </a:extLst>
          </p:cNvPr>
          <p:cNvPicPr>
            <a:picLocks noChangeAspect="1"/>
          </p:cNvPicPr>
          <p:nvPr/>
        </p:nvPicPr>
        <p:blipFill>
          <a:blip r:embed="rId2"/>
          <a:stretch>
            <a:fillRect/>
          </a:stretch>
        </p:blipFill>
        <p:spPr>
          <a:xfrm>
            <a:off x="968190" y="1444970"/>
            <a:ext cx="8040988" cy="4718324"/>
          </a:xfrm>
          <a:prstGeom prst="rect">
            <a:avLst/>
          </a:prstGeom>
        </p:spPr>
      </p:pic>
    </p:spTree>
    <p:extLst>
      <p:ext uri="{BB962C8B-B14F-4D97-AF65-F5344CB8AC3E}">
        <p14:creationId xmlns:p14="http://schemas.microsoft.com/office/powerpoint/2010/main" val="202903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1194628" y="274638"/>
            <a:ext cx="7407404" cy="1384995"/>
          </a:xfrm>
        </p:spPr>
        <p:txBody>
          <a:bodyPr/>
          <a:lstStyle/>
          <a:p>
            <a:pPr algn="ctr"/>
            <a:r>
              <a:rPr lang="nb-NO" dirty="0"/>
              <a:t>MKR ENV (Environment)</a:t>
            </a:r>
            <a:br>
              <a:rPr lang="nb-NO" dirty="0"/>
            </a:br>
            <a:r>
              <a:rPr lang="nb-NO" sz="2400" dirty="0"/>
              <a:t>Programmering (Testprogram-MKR-ENV-1.ino)</a:t>
            </a:r>
            <a:br>
              <a:rPr lang="nb-NO" sz="2400" dirty="0"/>
            </a:br>
            <a:r>
              <a:rPr lang="nb-NO" sz="2400" dirty="0"/>
              <a:t>Installasjon av bibliotek</a:t>
            </a:r>
            <a:endParaRPr lang="nb-NO" dirty="0"/>
          </a:p>
        </p:txBody>
      </p:sp>
      <p:pic>
        <p:nvPicPr>
          <p:cNvPr id="6" name="Picture 5">
            <a:extLst>
              <a:ext uri="{FF2B5EF4-FFF2-40B4-BE49-F238E27FC236}">
                <a16:creationId xmlns:a16="http://schemas.microsoft.com/office/drawing/2014/main" id="{E85B7190-E0EE-06F7-4E1D-EC59FF989CDC}"/>
              </a:ext>
            </a:extLst>
          </p:cNvPr>
          <p:cNvPicPr>
            <a:picLocks noChangeAspect="1"/>
          </p:cNvPicPr>
          <p:nvPr/>
        </p:nvPicPr>
        <p:blipFill>
          <a:blip r:embed="rId2"/>
          <a:stretch>
            <a:fillRect/>
          </a:stretch>
        </p:blipFill>
        <p:spPr>
          <a:xfrm>
            <a:off x="919145" y="1902779"/>
            <a:ext cx="8153605" cy="1384995"/>
          </a:xfrm>
          <a:prstGeom prst="rect">
            <a:avLst/>
          </a:prstGeom>
        </p:spPr>
      </p:pic>
      <p:pic>
        <p:nvPicPr>
          <p:cNvPr id="8" name="Picture 7">
            <a:extLst>
              <a:ext uri="{FF2B5EF4-FFF2-40B4-BE49-F238E27FC236}">
                <a16:creationId xmlns:a16="http://schemas.microsoft.com/office/drawing/2014/main" id="{2E85E54F-FD34-2174-5078-B666BF385583}"/>
              </a:ext>
            </a:extLst>
          </p:cNvPr>
          <p:cNvPicPr>
            <a:picLocks noChangeAspect="1"/>
          </p:cNvPicPr>
          <p:nvPr/>
        </p:nvPicPr>
        <p:blipFill rotWithShape="1">
          <a:blip r:embed="rId2"/>
          <a:srcRect r="53306"/>
          <a:stretch/>
        </p:blipFill>
        <p:spPr>
          <a:xfrm>
            <a:off x="990396" y="3672202"/>
            <a:ext cx="8082354" cy="2940196"/>
          </a:xfrm>
          <a:prstGeom prst="rect">
            <a:avLst/>
          </a:prstGeom>
        </p:spPr>
      </p:pic>
    </p:spTree>
    <p:extLst>
      <p:ext uri="{BB962C8B-B14F-4D97-AF65-F5344CB8AC3E}">
        <p14:creationId xmlns:p14="http://schemas.microsoft.com/office/powerpoint/2010/main" val="37202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1194628" y="274638"/>
            <a:ext cx="7407404" cy="1015663"/>
          </a:xfrm>
        </p:spPr>
        <p:txBody>
          <a:bodyPr/>
          <a:lstStyle/>
          <a:p>
            <a:pPr algn="ctr"/>
            <a:r>
              <a:rPr lang="nb-NO" dirty="0"/>
              <a:t>MKR ENV (Environment)</a:t>
            </a:r>
            <a:br>
              <a:rPr lang="nb-NO" dirty="0"/>
            </a:br>
            <a:r>
              <a:rPr lang="nb-NO" sz="2400" dirty="0"/>
              <a:t>Programmering (Testprogram-MKR-ENV-1.ino)</a:t>
            </a:r>
            <a:endParaRPr lang="nb-NO" dirty="0"/>
          </a:p>
        </p:txBody>
      </p:sp>
      <p:pic>
        <p:nvPicPr>
          <p:cNvPr id="10" name="Picture 9">
            <a:hlinkClick r:id="rId2" action="ppaction://hlinkfile"/>
            <a:extLst>
              <a:ext uri="{FF2B5EF4-FFF2-40B4-BE49-F238E27FC236}">
                <a16:creationId xmlns:a16="http://schemas.microsoft.com/office/drawing/2014/main" id="{9CA6C339-BC4A-D238-D077-B6193EF0D289}"/>
              </a:ext>
            </a:extLst>
          </p:cNvPr>
          <p:cNvPicPr>
            <a:picLocks noChangeAspect="1"/>
          </p:cNvPicPr>
          <p:nvPr/>
        </p:nvPicPr>
        <p:blipFill>
          <a:blip r:embed="rId3"/>
          <a:stretch>
            <a:fillRect/>
          </a:stretch>
        </p:blipFill>
        <p:spPr>
          <a:xfrm>
            <a:off x="1644682" y="1369005"/>
            <a:ext cx="6478041" cy="5360330"/>
          </a:xfrm>
          <a:prstGeom prst="rect">
            <a:avLst/>
          </a:prstGeom>
        </p:spPr>
      </p:pic>
    </p:spTree>
    <p:extLst>
      <p:ext uri="{BB962C8B-B14F-4D97-AF65-F5344CB8AC3E}">
        <p14:creationId xmlns:p14="http://schemas.microsoft.com/office/powerpoint/2010/main" val="319834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AE2C6-1C90-4995-D38E-B317FF8A001F}"/>
              </a:ext>
            </a:extLst>
          </p:cNvPr>
          <p:cNvSpPr>
            <a:spLocks noGrp="1"/>
          </p:cNvSpPr>
          <p:nvPr>
            <p:ph idx="1"/>
          </p:nvPr>
        </p:nvSpPr>
        <p:spPr>
          <a:xfrm>
            <a:off x="1194627" y="1923803"/>
            <a:ext cx="7611915" cy="4497443"/>
          </a:xfrm>
        </p:spPr>
        <p:txBody>
          <a:bodyPr/>
          <a:lstStyle/>
          <a:p>
            <a:r>
              <a:rPr lang="nb-NO" dirty="0"/>
              <a:t>Inkluder biblioteket</a:t>
            </a:r>
          </a:p>
          <a:p>
            <a:r>
              <a:rPr lang="nb-NO" dirty="0"/>
              <a:t>Initialiser lesing av ENV-parametere</a:t>
            </a:r>
          </a:p>
          <a:p>
            <a:r>
              <a:rPr lang="nb-NO" dirty="0"/>
              <a:t>Les parametere i den aktuelle funksjonen</a:t>
            </a:r>
          </a:p>
          <a:p>
            <a:r>
              <a:rPr lang="nb-NO" dirty="0"/>
              <a:t>Inkluder testprogram i Eksempel-kode-1</a:t>
            </a:r>
            <a:br>
              <a:rPr lang="nb-NO" dirty="0"/>
            </a:br>
            <a:r>
              <a:rPr lang="nb-NO" dirty="0"/>
              <a:t>(</a:t>
            </a:r>
            <a:r>
              <a:rPr lang="nb-NO" sz="2000" dirty="0">
                <a:solidFill>
                  <a:srgbClr val="FF0000"/>
                </a:solidFill>
              </a:rPr>
              <a:t>Testprogram-MKR-ENV-1 </a:t>
            </a:r>
            <a:r>
              <a:rPr lang="nb-NO" sz="2000" dirty="0">
                <a:solidFill>
                  <a:srgbClr val="FF0000"/>
                </a:solidFill>
                <a:sym typeface="Wingdings" panose="05000000000000000000" pitchFamily="2" charset="2"/>
              </a:rPr>
              <a:t>+ </a:t>
            </a:r>
            <a:r>
              <a:rPr lang="nb-NO" sz="2000" dirty="0">
                <a:solidFill>
                  <a:srgbClr val="FF0000"/>
                </a:solidFill>
              </a:rPr>
              <a:t>Eksempel-kode-3 </a:t>
            </a:r>
            <a:r>
              <a:rPr lang="nb-NO" sz="2000" dirty="0">
                <a:solidFill>
                  <a:srgbClr val="FF0000"/>
                </a:solidFill>
                <a:sym typeface="Wingdings" panose="05000000000000000000" pitchFamily="2" charset="2"/>
              </a:rPr>
              <a:t> Sea-buoy-2)</a:t>
            </a:r>
            <a:endParaRPr lang="nb-NO" dirty="0"/>
          </a:p>
        </p:txBody>
      </p:sp>
      <p:sp>
        <p:nvSpPr>
          <p:cNvPr id="4" name="Title 1">
            <a:extLst>
              <a:ext uri="{FF2B5EF4-FFF2-40B4-BE49-F238E27FC236}">
                <a16:creationId xmlns:a16="http://schemas.microsoft.com/office/drawing/2014/main" id="{C6BFCD02-0027-5B87-D97F-6CF7599ED2BA}"/>
              </a:ext>
            </a:extLst>
          </p:cNvPr>
          <p:cNvSpPr>
            <a:spLocks noGrp="1"/>
          </p:cNvSpPr>
          <p:nvPr>
            <p:ph type="title"/>
          </p:nvPr>
        </p:nvSpPr>
        <p:spPr>
          <a:xfrm>
            <a:off x="1194628" y="274638"/>
            <a:ext cx="7407404" cy="1384995"/>
          </a:xfrm>
        </p:spPr>
        <p:txBody>
          <a:bodyPr/>
          <a:lstStyle/>
          <a:p>
            <a:pPr algn="ctr"/>
            <a:r>
              <a:rPr lang="nb-NO" dirty="0"/>
              <a:t>MKR ENV (Environment)</a:t>
            </a:r>
            <a:br>
              <a:rPr lang="nb-NO" dirty="0"/>
            </a:br>
            <a:r>
              <a:rPr lang="nb-NO" sz="2400" dirty="0"/>
              <a:t>Inkluder testprogrammet i hovedprogrammet (Sea-bouy-2.ino)</a:t>
            </a:r>
            <a:endParaRPr lang="nb-NO" dirty="0"/>
          </a:p>
        </p:txBody>
      </p:sp>
    </p:spTree>
    <p:extLst>
      <p:ext uri="{BB962C8B-B14F-4D97-AF65-F5344CB8AC3E}">
        <p14:creationId xmlns:p14="http://schemas.microsoft.com/office/powerpoint/2010/main" val="1572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44977"/>
            <a:ext cx="7407404" cy="646331"/>
          </a:xfrm>
        </p:spPr>
        <p:txBody>
          <a:bodyPr/>
          <a:lstStyle/>
          <a:p>
            <a:pPr algn="ctr"/>
            <a:r>
              <a:rPr lang="nb-NO"/>
              <a:t>IoT</a:t>
            </a:r>
          </a:p>
        </p:txBody>
      </p:sp>
      <p:sp>
        <p:nvSpPr>
          <p:cNvPr id="3" name="Plassholder for innhold 2"/>
          <p:cNvSpPr>
            <a:spLocks noGrp="1"/>
          </p:cNvSpPr>
          <p:nvPr>
            <p:ph idx="1"/>
          </p:nvPr>
        </p:nvSpPr>
        <p:spPr>
          <a:xfrm>
            <a:off x="1194628" y="4366846"/>
            <a:ext cx="7407404" cy="2414954"/>
          </a:xfrm>
        </p:spPr>
        <p:txBody>
          <a:bodyPr>
            <a:normAutofit fontScale="92500" lnSpcReduction="10000"/>
          </a:bodyPr>
          <a:lstStyle/>
          <a:p>
            <a:r>
              <a:rPr lang="nb-NO"/>
              <a:t>Hver sau sin </a:t>
            </a:r>
            <a:r>
              <a:rPr lang="nb-NO" i="1"/>
              <a:t>Smartbjelle</a:t>
            </a:r>
          </a:p>
          <a:p>
            <a:r>
              <a:rPr lang="nb-NO"/>
              <a:t>Varsler om GPS-posisjon og temperatur</a:t>
            </a:r>
          </a:p>
          <a:p>
            <a:r>
              <a:rPr lang="nb-NO"/>
              <a:t>Gir alarm om dyret er i ro mellom to sendinger</a:t>
            </a:r>
          </a:p>
          <a:p>
            <a:r>
              <a:rPr lang="nb-NO"/>
              <a:t>Batteriet holder 10 000 sendinger, dvs. i flere år</a:t>
            </a:r>
          </a:p>
          <a:p>
            <a:r>
              <a:rPr lang="nb-NO"/>
              <a:t>Gjenbrukes derfor årvist</a:t>
            </a:r>
          </a:p>
          <a:p>
            <a:r>
              <a:rPr lang="nb-NO"/>
              <a:t>Utviklet av gründer og bonde: Peter Asle Mona</a:t>
            </a:r>
          </a:p>
        </p:txBody>
      </p:sp>
      <p:pic>
        <p:nvPicPr>
          <p:cNvPr id="5122" name="Picture 2"/>
          <p:cNvPicPr>
            <a:picLocks noChangeAspect="1" noChangeArrowheads="1"/>
          </p:cNvPicPr>
          <p:nvPr/>
        </p:nvPicPr>
        <p:blipFill>
          <a:blip r:embed="rId3"/>
          <a:srcRect/>
          <a:stretch>
            <a:fillRect/>
          </a:stretch>
        </p:blipFill>
        <p:spPr bwMode="auto">
          <a:xfrm>
            <a:off x="1542196" y="791308"/>
            <a:ext cx="6880225" cy="3479800"/>
          </a:xfrm>
          <a:prstGeom prst="rect">
            <a:avLst/>
          </a:prstGeom>
          <a:noFill/>
          <a:ln w="9525">
            <a:noFill/>
            <a:miter lim="800000"/>
            <a:headEnd/>
            <a:tailEnd/>
          </a:ln>
          <a:effectLst/>
        </p:spPr>
      </p:pic>
      <p:sp>
        <p:nvSpPr>
          <p:cNvPr id="5" name="TekstSylinder 4"/>
          <p:cNvSpPr txBox="1"/>
          <p:nvPr/>
        </p:nvSpPr>
        <p:spPr>
          <a:xfrm>
            <a:off x="4470220" y="6581001"/>
            <a:ext cx="4673780" cy="276999"/>
          </a:xfrm>
          <a:prstGeom prst="rect">
            <a:avLst/>
          </a:prstGeom>
          <a:noFill/>
        </p:spPr>
        <p:txBody>
          <a:bodyPr wrap="none" rtlCol="0">
            <a:spAutoFit/>
          </a:bodyPr>
          <a:lstStyle/>
          <a:p>
            <a:r>
              <a:rPr lang="nb-NO" sz="1200"/>
              <a:t>https://www.telenor.no/bedrift/aktuelt/internet-of-things/smartbjella/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3384E-E14F-D43E-8E21-C21BDBE03881}"/>
              </a:ext>
            </a:extLst>
          </p:cNvPr>
          <p:cNvSpPr/>
          <p:nvPr/>
        </p:nvSpPr>
        <p:spPr>
          <a:xfrm>
            <a:off x="0" y="0"/>
            <a:ext cx="9144000" cy="6858000"/>
          </a:xfrm>
          <a:prstGeom prst="rect">
            <a:avLst/>
          </a:prstGeom>
          <a:solidFill>
            <a:srgbClr val="92D05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1DCD0D-A803-4354-F338-9028E6C6CE0E}"/>
              </a:ext>
            </a:extLst>
          </p:cNvPr>
          <p:cNvSpPr>
            <a:spLocks noGrp="1"/>
          </p:cNvSpPr>
          <p:nvPr>
            <p:ph type="title"/>
          </p:nvPr>
        </p:nvSpPr>
        <p:spPr>
          <a:xfrm>
            <a:off x="1031342" y="1961925"/>
            <a:ext cx="7407404" cy="1754326"/>
          </a:xfrm>
        </p:spPr>
        <p:txBody>
          <a:bodyPr/>
          <a:lstStyle/>
          <a:p>
            <a:pPr algn="ctr"/>
            <a:r>
              <a:rPr lang="nb-NO" dirty="0"/>
              <a:t>Individuelt arbeid</a:t>
            </a:r>
            <a:br>
              <a:rPr lang="nb-NO" dirty="0"/>
            </a:br>
            <a:r>
              <a:rPr lang="nb-NO" dirty="0"/>
              <a:t>med</a:t>
            </a:r>
            <a:br>
              <a:rPr lang="nb-NO" dirty="0"/>
            </a:br>
            <a:r>
              <a:rPr lang="nb-NO" dirty="0"/>
              <a:t>Oppdrag 5 – Miljøkort </a:t>
            </a:r>
          </a:p>
        </p:txBody>
      </p:sp>
    </p:spTree>
    <p:extLst>
      <p:ext uri="{BB962C8B-B14F-4D97-AF65-F5344CB8AC3E}">
        <p14:creationId xmlns:p14="http://schemas.microsoft.com/office/powerpoint/2010/main" val="3247682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619206" y="2269693"/>
            <a:ext cx="7905588" cy="2308324"/>
          </a:xfrm>
        </p:spPr>
        <p:txBody>
          <a:bodyPr/>
          <a:lstStyle/>
          <a:p>
            <a:pPr algn="ctr"/>
            <a:r>
              <a:rPr lang="nb-NO" b="1" i="0" u="none" strike="noStrike" baseline="0" dirty="0">
                <a:solidFill>
                  <a:srgbClr val="000000"/>
                </a:solidFill>
                <a:latin typeface="Times New Roman" panose="02020603050405020304" pitchFamily="18" charset="0"/>
              </a:rPr>
              <a:t>Deloppdrag 6:</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Monter GPS-kortet og inkluder GPS data</a:t>
            </a:r>
            <a:br>
              <a:rPr lang="nb-NO" sz="3600" b="0" i="1"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side 38</a:t>
            </a:r>
            <a:endParaRPr lang="nb-NO" b="0" i="1" dirty="0"/>
          </a:p>
        </p:txBody>
      </p:sp>
    </p:spTree>
    <p:extLst>
      <p:ext uri="{BB962C8B-B14F-4D97-AF65-F5344CB8AC3E}">
        <p14:creationId xmlns:p14="http://schemas.microsoft.com/office/powerpoint/2010/main" val="4200347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616927"/>
            <a:ext cx="7407404" cy="4804320"/>
          </a:xfrm>
        </p:spPr>
        <p:txBody>
          <a:bodyPr>
            <a:normAutofit/>
          </a:bodyPr>
          <a:lstStyle/>
          <a:p>
            <a:pPr marL="0" indent="0">
              <a:buNone/>
            </a:pPr>
            <a:r>
              <a:rPr lang="nb-NO" b="1" dirty="0"/>
              <a:t>Deloppdrag 6: </a:t>
            </a:r>
            <a:br>
              <a:rPr lang="nb-NO" dirty="0"/>
            </a:br>
            <a:r>
              <a:rPr lang="nb-NO" sz="2400" i="1" dirty="0"/>
              <a:t>Monter, programmer og test ut GPS ENV-kortet (lengde- og breddegrad, høyde, tid).</a:t>
            </a:r>
          </a:p>
          <a:p>
            <a:pPr>
              <a:spcBef>
                <a:spcPts val="1800"/>
              </a:spcBef>
            </a:pPr>
            <a:r>
              <a:rPr lang="nn-NO" dirty="0"/>
              <a:t>Hent og installer MKR GPS-biblioteket</a:t>
            </a:r>
          </a:p>
          <a:p>
            <a:r>
              <a:rPr lang="nb-NO" dirty="0"/>
              <a:t>Monter kortet MKR GPS-kortet</a:t>
            </a:r>
          </a:p>
          <a:p>
            <a:r>
              <a:rPr lang="nb-NO" dirty="0"/>
              <a:t>Hent, inkluder og kjør MKR GPS-testprogram</a:t>
            </a:r>
            <a:br>
              <a:rPr lang="nb-NO" dirty="0"/>
            </a:br>
            <a:r>
              <a:rPr lang="nb-NO" sz="2400" dirty="0"/>
              <a:t>(</a:t>
            </a:r>
            <a:r>
              <a:rPr lang="nb-NO" sz="2400" dirty="0">
                <a:solidFill>
                  <a:srgbClr val="FF0000"/>
                </a:solidFill>
              </a:rPr>
              <a:t>Testprogram-MKR-GPS-2B</a:t>
            </a:r>
            <a:r>
              <a:rPr lang="nb-NO" sz="2400" dirty="0"/>
              <a:t>)</a:t>
            </a:r>
            <a:endParaRPr lang="nb-NO" dirty="0"/>
          </a:p>
          <a:p>
            <a:r>
              <a:rPr lang="nb-NO" dirty="0"/>
              <a:t>Inkluder GPS-testprogrammet i hovedprogrammet</a:t>
            </a:r>
            <a:br>
              <a:rPr lang="nb-NO" dirty="0"/>
            </a:br>
            <a:r>
              <a:rPr lang="nb-NO" dirty="0"/>
              <a:t>(</a:t>
            </a:r>
            <a:r>
              <a:rPr lang="nb-NO" sz="2000" dirty="0">
                <a:solidFill>
                  <a:srgbClr val="FF0000"/>
                </a:solidFill>
              </a:rPr>
              <a:t>Testprogram-MKR-GPS-2B </a:t>
            </a:r>
            <a:r>
              <a:rPr lang="nb-NO" sz="2000" dirty="0">
                <a:solidFill>
                  <a:srgbClr val="FF0000"/>
                </a:solidFill>
                <a:sym typeface="Wingdings" panose="05000000000000000000" pitchFamily="2" charset="2"/>
              </a:rPr>
              <a:t>+ Sea-buoy-2  Sea-buoy-3</a:t>
            </a:r>
            <a:r>
              <a:rPr lang="nb-NO" sz="2000" dirty="0"/>
              <a:t>)</a:t>
            </a:r>
            <a:endParaRPr lang="nb-NO" dirty="0"/>
          </a:p>
          <a:p>
            <a:r>
              <a:rPr lang="nb-NO" dirty="0"/>
              <a:t>Test og kjør hovedprogrammet, overfør reelle data til serveren (</a:t>
            </a:r>
            <a:r>
              <a:rPr lang="nb-NO" sz="2400" dirty="0">
                <a:solidFill>
                  <a:srgbClr val="FF0000"/>
                </a:solidFill>
                <a:sym typeface="Wingdings" panose="05000000000000000000" pitchFamily="2" charset="2"/>
              </a:rPr>
              <a:t>Sea-buoy-3</a:t>
            </a:r>
            <a:r>
              <a:rPr lang="nb-NO" sz="2400" dirty="0"/>
              <a:t>)</a:t>
            </a:r>
            <a:endParaRPr lang="nb-NO" dirty="0"/>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138773"/>
          </a:xfrm>
        </p:spPr>
        <p:txBody>
          <a:bodyPr/>
          <a:lstStyle/>
          <a:p>
            <a:pPr algn="ctr"/>
            <a:r>
              <a:rPr lang="nb-NO" b="1" i="0" u="none" strike="noStrike" baseline="0" dirty="0">
                <a:solidFill>
                  <a:srgbClr val="000000"/>
                </a:solidFill>
                <a:latin typeface="Times New Roman" panose="02020603050405020304" pitchFamily="18" charset="0"/>
              </a:rPr>
              <a:t>Deloppdrag 6:</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Monter GPS-kortet og inkluder GPS data</a:t>
            </a:r>
            <a:endParaRPr lang="nb-NO" b="0" i="1" dirty="0"/>
          </a:p>
        </p:txBody>
      </p:sp>
    </p:spTree>
    <p:extLst>
      <p:ext uri="{BB962C8B-B14F-4D97-AF65-F5344CB8AC3E}">
        <p14:creationId xmlns:p14="http://schemas.microsoft.com/office/powerpoint/2010/main" val="3345910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a:t>GPS – Global Positioning System</a:t>
            </a:r>
          </a:p>
        </p:txBody>
      </p:sp>
      <p:sp>
        <p:nvSpPr>
          <p:cNvPr id="3" name="Plassholder for innhold 2"/>
          <p:cNvSpPr>
            <a:spLocks noGrp="1"/>
          </p:cNvSpPr>
          <p:nvPr>
            <p:ph idx="1"/>
          </p:nvPr>
        </p:nvSpPr>
        <p:spPr>
          <a:xfrm>
            <a:off x="865414" y="1600200"/>
            <a:ext cx="3167743" cy="4525963"/>
          </a:xfrm>
        </p:spPr>
        <p:txBody>
          <a:bodyPr>
            <a:normAutofit/>
          </a:bodyPr>
          <a:lstStyle/>
          <a:p>
            <a:r>
              <a:rPr lang="nb-NO" sz="1800" dirty="0"/>
              <a:t>Startet utvikling i 1973</a:t>
            </a:r>
          </a:p>
          <a:p>
            <a:r>
              <a:rPr lang="nb-NO" sz="1800" dirty="0"/>
              <a:t>Første oppskyting 78</a:t>
            </a:r>
          </a:p>
          <a:p>
            <a:r>
              <a:rPr lang="nb-NO" sz="1800" dirty="0"/>
              <a:t>Åpnet februar 1993,</a:t>
            </a:r>
            <a:br>
              <a:rPr lang="nb-NO" sz="1800" dirty="0"/>
            </a:br>
            <a:r>
              <a:rPr lang="nb-NO" sz="1800" dirty="0"/>
              <a:t>24 aktive</a:t>
            </a:r>
          </a:p>
          <a:p>
            <a:r>
              <a:rPr lang="nb-NO" sz="1800" dirty="0"/>
              <a:t>33 satellitter, </a:t>
            </a:r>
            <a:br>
              <a:rPr lang="nb-NO" sz="1800" dirty="0"/>
            </a:br>
            <a:r>
              <a:rPr lang="nb-NO" sz="1800" dirty="0"/>
              <a:t>31 aktive i 6 MEO plan</a:t>
            </a:r>
            <a:br>
              <a:rPr lang="nb-NO" sz="1800" dirty="0"/>
            </a:br>
            <a:r>
              <a:rPr lang="nb-NO" sz="1800" dirty="0"/>
              <a:t>ca. 20 000 km</a:t>
            </a:r>
          </a:p>
          <a:p>
            <a:r>
              <a:rPr lang="nb-NO" sz="1800" dirty="0"/>
              <a:t>Omløpstid 11 t 50 min.</a:t>
            </a:r>
          </a:p>
        </p:txBody>
      </p:sp>
      <p:pic>
        <p:nvPicPr>
          <p:cNvPr id="2050" name="Picture 2"/>
          <p:cNvPicPr>
            <a:picLocks noChangeAspect="1" noChangeArrowheads="1"/>
          </p:cNvPicPr>
          <p:nvPr/>
        </p:nvPicPr>
        <p:blipFill>
          <a:blip r:embed="rId2"/>
          <a:srcRect/>
          <a:stretch>
            <a:fillRect/>
          </a:stretch>
        </p:blipFill>
        <p:spPr bwMode="auto">
          <a:xfrm>
            <a:off x="3913666" y="1369559"/>
            <a:ext cx="4962274" cy="49985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a:t>GPS – Global Positioning System</a:t>
            </a:r>
          </a:p>
        </p:txBody>
      </p:sp>
      <p:sp>
        <p:nvSpPr>
          <p:cNvPr id="3" name="Plassholder for innhold 2"/>
          <p:cNvSpPr>
            <a:spLocks noGrp="1"/>
          </p:cNvSpPr>
          <p:nvPr>
            <p:ph idx="1"/>
          </p:nvPr>
        </p:nvSpPr>
        <p:spPr>
          <a:xfrm>
            <a:off x="1012372" y="1600200"/>
            <a:ext cx="3820886" cy="4525963"/>
          </a:xfrm>
        </p:spPr>
        <p:txBody>
          <a:bodyPr/>
          <a:lstStyle/>
          <a:p>
            <a:r>
              <a:rPr lang="nb-NO"/>
              <a:t>6 – 10 satellitter synlig samtidig</a:t>
            </a:r>
          </a:p>
          <a:p>
            <a:r>
              <a:rPr lang="nb-NO"/>
              <a:t>Basert på tidsmåling av signaler fra minst 4 sat.</a:t>
            </a:r>
          </a:p>
          <a:p>
            <a:r>
              <a:rPr lang="nb-NO"/>
              <a:t>Tidsnøyaktighet 100ns</a:t>
            </a:r>
          </a:p>
          <a:p>
            <a:r>
              <a:rPr lang="nb-NO"/>
              <a:t>Nøyaktighet 0,3 – 5 m</a:t>
            </a:r>
          </a:p>
          <a:p>
            <a:endParaRPr lang="nb-NO"/>
          </a:p>
        </p:txBody>
      </p:sp>
      <p:pic>
        <p:nvPicPr>
          <p:cNvPr id="4" name="Picture 4" descr="https://upload.wikimedia.org/wikipedia/commons/2/27/GPS24goldenSML.gif">
            <a:hlinkClick r:id="rId2"/>
          </p:cNvPr>
          <p:cNvPicPr>
            <a:picLocks noChangeAspect="1" noChangeArrowheads="1" noCrop="1"/>
          </p:cNvPicPr>
          <p:nvPr/>
        </p:nvPicPr>
        <p:blipFill>
          <a:blip r:embed="rId3"/>
          <a:srcRect/>
          <a:stretch>
            <a:fillRect/>
          </a:stretch>
        </p:blipFill>
        <p:spPr bwMode="auto">
          <a:xfrm>
            <a:off x="5023302" y="1635350"/>
            <a:ext cx="3854431" cy="42048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E4EE-46E8-F8D0-9BD2-2AF5D08C877A}"/>
              </a:ext>
            </a:extLst>
          </p:cNvPr>
          <p:cNvSpPr>
            <a:spLocks noGrp="1"/>
          </p:cNvSpPr>
          <p:nvPr>
            <p:ph type="title"/>
          </p:nvPr>
        </p:nvSpPr>
        <p:spPr>
          <a:xfrm>
            <a:off x="1194628" y="274638"/>
            <a:ext cx="7407404" cy="1015663"/>
          </a:xfrm>
        </p:spPr>
        <p:txBody>
          <a:bodyPr/>
          <a:lstStyle/>
          <a:p>
            <a:pPr algn="ctr"/>
            <a:r>
              <a:rPr lang="nb-NO" dirty="0"/>
              <a:t>MKR GPS</a:t>
            </a:r>
            <a:br>
              <a:rPr lang="nb-NO" dirty="0"/>
            </a:br>
            <a:r>
              <a:rPr lang="nb-NO" sz="2400" dirty="0"/>
              <a:t>GPS-kort</a:t>
            </a:r>
            <a:endParaRPr lang="nb-NO" dirty="0"/>
          </a:p>
        </p:txBody>
      </p:sp>
      <p:pic>
        <p:nvPicPr>
          <p:cNvPr id="7" name="Picture 6">
            <a:extLst>
              <a:ext uri="{FF2B5EF4-FFF2-40B4-BE49-F238E27FC236}">
                <a16:creationId xmlns:a16="http://schemas.microsoft.com/office/drawing/2014/main" id="{2FC196A1-BB6A-7603-B298-3A0C3778BA2D}"/>
              </a:ext>
            </a:extLst>
          </p:cNvPr>
          <p:cNvPicPr>
            <a:picLocks noChangeAspect="1"/>
          </p:cNvPicPr>
          <p:nvPr/>
        </p:nvPicPr>
        <p:blipFill>
          <a:blip r:embed="rId2"/>
          <a:stretch>
            <a:fillRect/>
          </a:stretch>
        </p:blipFill>
        <p:spPr>
          <a:xfrm>
            <a:off x="1015507" y="1962074"/>
            <a:ext cx="7944258" cy="2933851"/>
          </a:xfrm>
          <a:prstGeom prst="rect">
            <a:avLst/>
          </a:prstGeom>
        </p:spPr>
      </p:pic>
    </p:spTree>
    <p:extLst>
      <p:ext uri="{BB962C8B-B14F-4D97-AF65-F5344CB8AC3E}">
        <p14:creationId xmlns:p14="http://schemas.microsoft.com/office/powerpoint/2010/main" val="657208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A6A9B2-E5AB-360C-F93D-A73FE5564C7C}"/>
              </a:ext>
            </a:extLst>
          </p:cNvPr>
          <p:cNvSpPr>
            <a:spLocks noGrp="1"/>
          </p:cNvSpPr>
          <p:nvPr>
            <p:ph type="title"/>
          </p:nvPr>
        </p:nvSpPr>
        <p:spPr>
          <a:xfrm>
            <a:off x="1194628" y="274638"/>
            <a:ext cx="7407404" cy="1015663"/>
          </a:xfrm>
        </p:spPr>
        <p:txBody>
          <a:bodyPr/>
          <a:lstStyle/>
          <a:p>
            <a:pPr algn="ctr"/>
            <a:r>
              <a:rPr lang="nb-NO" dirty="0"/>
              <a:t>MKR GPS</a:t>
            </a:r>
            <a:br>
              <a:rPr lang="nb-NO" dirty="0"/>
            </a:br>
            <a:r>
              <a:rPr lang="nb-NO" sz="2400" dirty="0"/>
              <a:t>Kommunikasjon</a:t>
            </a:r>
            <a:endParaRPr lang="nb-NO" dirty="0"/>
          </a:p>
        </p:txBody>
      </p:sp>
      <p:pic>
        <p:nvPicPr>
          <p:cNvPr id="3" name="Picture 2">
            <a:extLst>
              <a:ext uri="{FF2B5EF4-FFF2-40B4-BE49-F238E27FC236}">
                <a16:creationId xmlns:a16="http://schemas.microsoft.com/office/drawing/2014/main" id="{042C75B5-6B91-80EA-DD07-65096AA05964}"/>
              </a:ext>
            </a:extLst>
          </p:cNvPr>
          <p:cNvPicPr>
            <a:picLocks noChangeAspect="1"/>
          </p:cNvPicPr>
          <p:nvPr/>
        </p:nvPicPr>
        <p:blipFill>
          <a:blip r:embed="rId2"/>
          <a:stretch>
            <a:fillRect/>
          </a:stretch>
        </p:blipFill>
        <p:spPr>
          <a:xfrm>
            <a:off x="1520042" y="1644558"/>
            <a:ext cx="6904102" cy="4646832"/>
          </a:xfrm>
          <a:prstGeom prst="rect">
            <a:avLst/>
          </a:prstGeom>
        </p:spPr>
      </p:pic>
      <p:sp>
        <p:nvSpPr>
          <p:cNvPr id="5" name="TextBox 4">
            <a:extLst>
              <a:ext uri="{FF2B5EF4-FFF2-40B4-BE49-F238E27FC236}">
                <a16:creationId xmlns:a16="http://schemas.microsoft.com/office/drawing/2014/main" id="{E204160E-71C3-733A-434E-CDC056851900}"/>
              </a:ext>
            </a:extLst>
          </p:cNvPr>
          <p:cNvSpPr txBox="1"/>
          <p:nvPr/>
        </p:nvSpPr>
        <p:spPr>
          <a:xfrm>
            <a:off x="6560073" y="2624447"/>
            <a:ext cx="1994457" cy="400110"/>
          </a:xfrm>
          <a:prstGeom prst="rect">
            <a:avLst/>
          </a:prstGeom>
          <a:noFill/>
        </p:spPr>
        <p:txBody>
          <a:bodyPr wrap="none" rtlCol="0">
            <a:spAutoFit/>
          </a:bodyPr>
          <a:lstStyle/>
          <a:p>
            <a:r>
              <a:rPr lang="nb-NO" sz="2000" dirty="0"/>
              <a:t>MKR GPS 0x42</a:t>
            </a:r>
          </a:p>
        </p:txBody>
      </p:sp>
    </p:spTree>
    <p:extLst>
      <p:ext uri="{BB962C8B-B14F-4D97-AF65-F5344CB8AC3E}">
        <p14:creationId xmlns:p14="http://schemas.microsoft.com/office/powerpoint/2010/main" val="3412265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596D25-D9D2-5788-1477-2C2F5DE14122}"/>
              </a:ext>
            </a:extLst>
          </p:cNvPr>
          <p:cNvSpPr>
            <a:spLocks noGrp="1"/>
          </p:cNvSpPr>
          <p:nvPr>
            <p:ph type="title"/>
          </p:nvPr>
        </p:nvSpPr>
        <p:spPr>
          <a:xfrm>
            <a:off x="1194628" y="274638"/>
            <a:ext cx="7407404" cy="1015663"/>
          </a:xfrm>
        </p:spPr>
        <p:txBody>
          <a:bodyPr/>
          <a:lstStyle/>
          <a:p>
            <a:pPr algn="ctr"/>
            <a:r>
              <a:rPr lang="nb-NO" dirty="0"/>
              <a:t>MKR GPS</a:t>
            </a:r>
            <a:br>
              <a:rPr lang="nb-NO" dirty="0"/>
            </a:br>
            <a:r>
              <a:rPr lang="nb-NO" sz="2400" dirty="0"/>
              <a:t>Montering</a:t>
            </a:r>
            <a:endParaRPr lang="nb-NO" dirty="0"/>
          </a:p>
        </p:txBody>
      </p:sp>
      <p:pic>
        <p:nvPicPr>
          <p:cNvPr id="8" name="Picture 7">
            <a:extLst>
              <a:ext uri="{FF2B5EF4-FFF2-40B4-BE49-F238E27FC236}">
                <a16:creationId xmlns:a16="http://schemas.microsoft.com/office/drawing/2014/main" id="{89C1674F-B380-60EF-C266-48F55920772D}"/>
              </a:ext>
            </a:extLst>
          </p:cNvPr>
          <p:cNvPicPr>
            <a:picLocks noChangeAspect="1"/>
          </p:cNvPicPr>
          <p:nvPr/>
        </p:nvPicPr>
        <p:blipFill>
          <a:blip r:embed="rId2"/>
          <a:stretch>
            <a:fillRect/>
          </a:stretch>
        </p:blipFill>
        <p:spPr>
          <a:xfrm>
            <a:off x="1040909" y="1853557"/>
            <a:ext cx="7893456" cy="4172164"/>
          </a:xfrm>
          <a:prstGeom prst="rect">
            <a:avLst/>
          </a:prstGeom>
        </p:spPr>
      </p:pic>
    </p:spTree>
    <p:extLst>
      <p:ext uri="{BB962C8B-B14F-4D97-AF65-F5344CB8AC3E}">
        <p14:creationId xmlns:p14="http://schemas.microsoft.com/office/powerpoint/2010/main" val="900313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1194628" y="274638"/>
            <a:ext cx="7407404" cy="1384995"/>
          </a:xfrm>
        </p:spPr>
        <p:txBody>
          <a:bodyPr/>
          <a:lstStyle/>
          <a:p>
            <a:pPr algn="ctr"/>
            <a:r>
              <a:rPr lang="nb-NO" dirty="0"/>
              <a:t>MKR GPS</a:t>
            </a:r>
            <a:br>
              <a:rPr lang="nb-NO" dirty="0"/>
            </a:br>
            <a:r>
              <a:rPr lang="nb-NO" sz="2400" dirty="0"/>
              <a:t>Programmering (Testprogram-MKR-GPS-2B.ino)</a:t>
            </a:r>
            <a:br>
              <a:rPr lang="nb-NO" sz="2400" dirty="0"/>
            </a:br>
            <a:r>
              <a:rPr lang="nb-NO" sz="2400" dirty="0"/>
              <a:t>Installasjon av bibliotek</a:t>
            </a:r>
            <a:endParaRPr lang="nb-NO" dirty="0"/>
          </a:p>
        </p:txBody>
      </p:sp>
      <p:pic>
        <p:nvPicPr>
          <p:cNvPr id="3" name="Picture 2">
            <a:extLst>
              <a:ext uri="{FF2B5EF4-FFF2-40B4-BE49-F238E27FC236}">
                <a16:creationId xmlns:a16="http://schemas.microsoft.com/office/drawing/2014/main" id="{08962601-ACFD-07DD-5D77-DFB9A956F403}"/>
              </a:ext>
            </a:extLst>
          </p:cNvPr>
          <p:cNvPicPr>
            <a:picLocks noChangeAspect="1"/>
          </p:cNvPicPr>
          <p:nvPr/>
        </p:nvPicPr>
        <p:blipFill>
          <a:blip r:embed="rId2"/>
          <a:stretch>
            <a:fillRect/>
          </a:stretch>
        </p:blipFill>
        <p:spPr>
          <a:xfrm>
            <a:off x="941486" y="1808260"/>
            <a:ext cx="8131264" cy="1384995"/>
          </a:xfrm>
          <a:prstGeom prst="rect">
            <a:avLst/>
          </a:prstGeom>
        </p:spPr>
      </p:pic>
      <p:pic>
        <p:nvPicPr>
          <p:cNvPr id="9" name="Picture 8">
            <a:extLst>
              <a:ext uri="{FF2B5EF4-FFF2-40B4-BE49-F238E27FC236}">
                <a16:creationId xmlns:a16="http://schemas.microsoft.com/office/drawing/2014/main" id="{5FAF7F1C-DFF6-E56B-8C42-4AE45427B865}"/>
              </a:ext>
            </a:extLst>
          </p:cNvPr>
          <p:cNvPicPr>
            <a:picLocks noChangeAspect="1"/>
          </p:cNvPicPr>
          <p:nvPr/>
        </p:nvPicPr>
        <p:blipFill rotWithShape="1">
          <a:blip r:embed="rId2"/>
          <a:srcRect r="48049"/>
          <a:stretch/>
        </p:blipFill>
        <p:spPr>
          <a:xfrm>
            <a:off x="941485" y="3429000"/>
            <a:ext cx="8122365" cy="2663042"/>
          </a:xfrm>
          <a:prstGeom prst="rect">
            <a:avLst/>
          </a:prstGeom>
        </p:spPr>
      </p:pic>
    </p:spTree>
    <p:extLst>
      <p:ext uri="{BB962C8B-B14F-4D97-AF65-F5344CB8AC3E}">
        <p14:creationId xmlns:p14="http://schemas.microsoft.com/office/powerpoint/2010/main" val="195001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1194628" y="274638"/>
            <a:ext cx="7407404" cy="1015663"/>
          </a:xfrm>
        </p:spPr>
        <p:txBody>
          <a:bodyPr/>
          <a:lstStyle/>
          <a:p>
            <a:pPr algn="ctr"/>
            <a:r>
              <a:rPr lang="nb-NO" dirty="0"/>
              <a:t>MKR GPS</a:t>
            </a:r>
            <a:br>
              <a:rPr lang="nb-NO" dirty="0"/>
            </a:br>
            <a:r>
              <a:rPr lang="nb-NO" sz="2400" dirty="0"/>
              <a:t>Programmering (Testprogram-MKR-GPS-2B.ino)</a:t>
            </a:r>
            <a:endParaRPr lang="nb-NO" dirty="0"/>
          </a:p>
        </p:txBody>
      </p:sp>
      <p:pic>
        <p:nvPicPr>
          <p:cNvPr id="3" name="Picture 2">
            <a:hlinkClick r:id="rId2" action="ppaction://hlinkfile"/>
            <a:extLst>
              <a:ext uri="{FF2B5EF4-FFF2-40B4-BE49-F238E27FC236}">
                <a16:creationId xmlns:a16="http://schemas.microsoft.com/office/drawing/2014/main" id="{ACA1DE78-AD71-AD2C-68BC-33F7E238AD29}"/>
              </a:ext>
            </a:extLst>
          </p:cNvPr>
          <p:cNvPicPr>
            <a:picLocks noChangeAspect="1"/>
          </p:cNvPicPr>
          <p:nvPr/>
        </p:nvPicPr>
        <p:blipFill>
          <a:blip r:embed="rId3"/>
          <a:stretch>
            <a:fillRect/>
          </a:stretch>
        </p:blipFill>
        <p:spPr>
          <a:xfrm>
            <a:off x="1696671" y="1345247"/>
            <a:ext cx="6532930" cy="5238115"/>
          </a:xfrm>
          <a:prstGeom prst="rect">
            <a:avLst/>
          </a:prstGeom>
        </p:spPr>
      </p:pic>
    </p:spTree>
    <p:extLst>
      <p:ext uri="{BB962C8B-B14F-4D97-AF65-F5344CB8AC3E}">
        <p14:creationId xmlns:p14="http://schemas.microsoft.com/office/powerpoint/2010/main" val="399038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697326" cy="1200329"/>
          </a:xfrm>
        </p:spPr>
        <p:txBody>
          <a:bodyPr/>
          <a:lstStyle/>
          <a:p>
            <a:pPr algn="ctr"/>
            <a:r>
              <a:rPr lang="nb-NO"/>
              <a:t>To aktuelle landsdekkende smalbåndskanaler som bruker 4G</a:t>
            </a:r>
          </a:p>
        </p:txBody>
      </p:sp>
      <p:sp>
        <p:nvSpPr>
          <p:cNvPr id="3" name="Plassholder for innhold 2"/>
          <p:cNvSpPr>
            <a:spLocks noGrp="1"/>
          </p:cNvSpPr>
          <p:nvPr>
            <p:ph idx="1"/>
          </p:nvPr>
        </p:nvSpPr>
        <p:spPr>
          <a:xfrm>
            <a:off x="955431" y="1735015"/>
            <a:ext cx="8036169" cy="5046785"/>
          </a:xfrm>
        </p:spPr>
        <p:txBody>
          <a:bodyPr>
            <a:normAutofit/>
          </a:bodyPr>
          <a:lstStyle/>
          <a:p>
            <a:r>
              <a:rPr lang="nb-NO" b="1"/>
              <a:t>NB-IoT</a:t>
            </a:r>
            <a:r>
              <a:rPr lang="nb-NO"/>
              <a:t> er ideell for ting som </a:t>
            </a:r>
            <a:r>
              <a:rPr lang="nb-NO">
                <a:solidFill>
                  <a:srgbClr val="FF0000"/>
                </a:solidFill>
              </a:rPr>
              <a:t>går på batteri og som bare av og til sender data via nettet</a:t>
            </a:r>
            <a:r>
              <a:rPr lang="nb-NO"/>
              <a:t>. Det gjør at batterilevetiden kan bli svært lang, i noen tilfeller opp til 10 år. </a:t>
            </a:r>
            <a:r>
              <a:rPr lang="nb-NO">
                <a:solidFill>
                  <a:srgbClr val="FF0000"/>
                </a:solidFill>
              </a:rPr>
              <a:t>Sporing</a:t>
            </a:r>
            <a:r>
              <a:rPr lang="nb-NO"/>
              <a:t> ved hjelp av NB-IoT er ett viktig område innen IoT, og kan i praksis brukes på omtrent alt som flytter på seg, ikke bare </a:t>
            </a:r>
            <a:r>
              <a:rPr lang="nb-NO">
                <a:solidFill>
                  <a:srgbClr val="FF0000"/>
                </a:solidFill>
              </a:rPr>
              <a:t>dyr</a:t>
            </a:r>
            <a:r>
              <a:rPr lang="nb-NO"/>
              <a:t>, men </a:t>
            </a:r>
            <a:r>
              <a:rPr lang="nb-NO">
                <a:solidFill>
                  <a:srgbClr val="FF0000"/>
                </a:solidFill>
              </a:rPr>
              <a:t>som frakt, containere og transportmidler</a:t>
            </a:r>
            <a:r>
              <a:rPr lang="nb-NO"/>
              <a:t>.</a:t>
            </a:r>
          </a:p>
          <a:p>
            <a:r>
              <a:rPr lang="nb-NO" b="1"/>
              <a:t>LTE-M</a:t>
            </a:r>
            <a:r>
              <a:rPr lang="nb-NO"/>
              <a:t> (Long Term-Evolution) passer for aktive sensorer </a:t>
            </a:r>
            <a:r>
              <a:rPr lang="nb-NO">
                <a:solidFill>
                  <a:srgbClr val="FF0000"/>
                </a:solidFill>
              </a:rPr>
              <a:t>med behov for høyere hastigheter og større båndbredde</a:t>
            </a:r>
            <a:r>
              <a:rPr lang="nb-NO"/>
              <a:t>, og samtidig har behov for god batterilevetid og/eller bedre inntrengende dekning. LTE-M </a:t>
            </a:r>
            <a:r>
              <a:rPr lang="nb-NO">
                <a:solidFill>
                  <a:srgbClr val="FF0000"/>
                </a:solidFill>
              </a:rPr>
              <a:t>støtter SMS</a:t>
            </a:r>
            <a:r>
              <a:rPr lang="nb-NO"/>
              <a:t>, men foreløpig ikke Voice LTE (VoLTE).</a:t>
            </a:r>
          </a:p>
        </p:txBody>
      </p:sp>
      <p:sp>
        <p:nvSpPr>
          <p:cNvPr id="4" name="TekstSylinder 3"/>
          <p:cNvSpPr txBox="1"/>
          <p:nvPr/>
        </p:nvSpPr>
        <p:spPr>
          <a:xfrm>
            <a:off x="4536831" y="6412468"/>
            <a:ext cx="3447867" cy="307777"/>
          </a:xfrm>
          <a:prstGeom prst="rect">
            <a:avLst/>
          </a:prstGeom>
          <a:noFill/>
        </p:spPr>
        <p:txBody>
          <a:bodyPr wrap="none" rtlCol="0">
            <a:spAutoFit/>
          </a:bodyPr>
          <a:lstStyle/>
          <a:p>
            <a:r>
              <a:rPr lang="nb-NO" sz="1400"/>
              <a:t>https://www.telenor.no/bedrift/iot/dekning/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DCAE2D-2F0D-7C28-CDED-8E8785CF95ED}"/>
              </a:ext>
            </a:extLst>
          </p:cNvPr>
          <p:cNvSpPr>
            <a:spLocks noGrp="1"/>
          </p:cNvSpPr>
          <p:nvPr>
            <p:ph type="title"/>
          </p:nvPr>
        </p:nvSpPr>
        <p:spPr>
          <a:xfrm>
            <a:off x="1194628" y="274638"/>
            <a:ext cx="7407404" cy="1015663"/>
          </a:xfrm>
        </p:spPr>
        <p:txBody>
          <a:bodyPr/>
          <a:lstStyle/>
          <a:p>
            <a:pPr algn="ctr"/>
            <a:r>
              <a:rPr lang="nb-NO" dirty="0"/>
              <a:t>MKR GPS og ENV</a:t>
            </a:r>
            <a:br>
              <a:rPr lang="nb-NO" dirty="0"/>
            </a:br>
            <a:r>
              <a:rPr lang="nb-NO" sz="2400" dirty="0"/>
              <a:t>Testprogram-MKR-EVN-GPS-1.ino</a:t>
            </a:r>
            <a:endParaRPr lang="nb-NO" dirty="0"/>
          </a:p>
        </p:txBody>
      </p:sp>
      <p:sp>
        <p:nvSpPr>
          <p:cNvPr id="5" name="Content Placeholder 2">
            <a:extLst>
              <a:ext uri="{FF2B5EF4-FFF2-40B4-BE49-F238E27FC236}">
                <a16:creationId xmlns:a16="http://schemas.microsoft.com/office/drawing/2014/main" id="{E04FBD6A-13A6-44D0-887A-87A45DF2D29A}"/>
              </a:ext>
            </a:extLst>
          </p:cNvPr>
          <p:cNvSpPr>
            <a:spLocks noGrp="1"/>
          </p:cNvSpPr>
          <p:nvPr>
            <p:ph idx="1"/>
          </p:nvPr>
        </p:nvSpPr>
        <p:spPr>
          <a:xfrm>
            <a:off x="1194628" y="1923803"/>
            <a:ext cx="7407404" cy="4497443"/>
          </a:xfrm>
        </p:spPr>
        <p:txBody>
          <a:bodyPr/>
          <a:lstStyle/>
          <a:p>
            <a:pPr marL="0" indent="0">
              <a:buNone/>
            </a:pPr>
            <a:r>
              <a:rPr lang="nb-NO" dirty="0"/>
              <a:t>Om ønskelig kan man:</a:t>
            </a:r>
          </a:p>
          <a:p>
            <a:r>
              <a:rPr lang="nb-NO" dirty="0"/>
              <a:t>Sammenstille test-programmene:</a:t>
            </a:r>
          </a:p>
          <a:p>
            <a:pPr lvl="1"/>
            <a:r>
              <a:rPr lang="nb-NO" dirty="0"/>
              <a:t>Testprogram-MKR-GPS-2B.ino</a:t>
            </a:r>
          </a:p>
          <a:p>
            <a:pPr lvl="1"/>
            <a:r>
              <a:rPr lang="nb-NO" dirty="0"/>
              <a:t>Testprogram-MKR-ENV-1.ino</a:t>
            </a:r>
          </a:p>
          <a:p>
            <a:r>
              <a:rPr lang="nb-NO" dirty="0"/>
              <a:t>Utfordring:</a:t>
            </a:r>
          </a:p>
          <a:p>
            <a:pPr lvl="1"/>
            <a:r>
              <a:rPr lang="nb-NO" dirty="0"/>
              <a:t>Det kan se ut til at tilkobling av MKR GPS forstyrrer målingen av lufttrykket hos MKR ENV</a:t>
            </a:r>
          </a:p>
        </p:txBody>
      </p:sp>
    </p:spTree>
    <p:extLst>
      <p:ext uri="{BB962C8B-B14F-4D97-AF65-F5344CB8AC3E}">
        <p14:creationId xmlns:p14="http://schemas.microsoft.com/office/powerpoint/2010/main" val="18963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AE2C6-1C90-4995-D38E-B317FF8A001F}"/>
              </a:ext>
            </a:extLst>
          </p:cNvPr>
          <p:cNvSpPr>
            <a:spLocks noGrp="1"/>
          </p:cNvSpPr>
          <p:nvPr>
            <p:ph idx="1"/>
          </p:nvPr>
        </p:nvSpPr>
        <p:spPr>
          <a:xfrm>
            <a:off x="1194628" y="1923803"/>
            <a:ext cx="7407404" cy="4497443"/>
          </a:xfrm>
        </p:spPr>
        <p:txBody>
          <a:bodyPr/>
          <a:lstStyle/>
          <a:p>
            <a:r>
              <a:rPr lang="nb-NO" dirty="0"/>
              <a:t>Inkluder biblioteket</a:t>
            </a:r>
          </a:p>
          <a:p>
            <a:r>
              <a:rPr lang="nb-NO" dirty="0"/>
              <a:t>Initialiser lesing av GPS-parametere</a:t>
            </a:r>
          </a:p>
          <a:p>
            <a:r>
              <a:rPr lang="nb-NO" dirty="0"/>
              <a:t>Les parametere i den aktuelle funksjonen</a:t>
            </a:r>
          </a:p>
          <a:p>
            <a:r>
              <a:rPr lang="nb-NO" dirty="0"/>
              <a:t>Inkluder GPS-testprogrammet i hovedprogrammet</a:t>
            </a:r>
            <a:br>
              <a:rPr lang="nb-NO" dirty="0"/>
            </a:br>
            <a:r>
              <a:rPr lang="nb-NO" dirty="0"/>
              <a:t>(</a:t>
            </a:r>
            <a:r>
              <a:rPr lang="nb-NO" dirty="0">
                <a:solidFill>
                  <a:srgbClr val="FF0000"/>
                </a:solidFill>
              </a:rPr>
              <a:t>Testprogram-MKR-GPS-2B </a:t>
            </a:r>
            <a:r>
              <a:rPr lang="nb-NO" dirty="0">
                <a:solidFill>
                  <a:srgbClr val="FF0000"/>
                </a:solidFill>
                <a:sym typeface="Wingdings" panose="05000000000000000000" pitchFamily="2" charset="2"/>
              </a:rPr>
              <a:t>+ Sea-buoy-2  Sea-buoy-3</a:t>
            </a:r>
            <a:r>
              <a:rPr lang="nb-NO" dirty="0"/>
              <a:t>)</a:t>
            </a:r>
          </a:p>
        </p:txBody>
      </p:sp>
      <p:sp>
        <p:nvSpPr>
          <p:cNvPr id="4" name="Title 1">
            <a:extLst>
              <a:ext uri="{FF2B5EF4-FFF2-40B4-BE49-F238E27FC236}">
                <a16:creationId xmlns:a16="http://schemas.microsoft.com/office/drawing/2014/main" id="{C6BFCD02-0027-5B87-D97F-6CF7599ED2BA}"/>
              </a:ext>
            </a:extLst>
          </p:cNvPr>
          <p:cNvSpPr>
            <a:spLocks noGrp="1"/>
          </p:cNvSpPr>
          <p:nvPr>
            <p:ph type="title"/>
          </p:nvPr>
        </p:nvSpPr>
        <p:spPr>
          <a:xfrm>
            <a:off x="1194628" y="274638"/>
            <a:ext cx="7407404" cy="1384995"/>
          </a:xfrm>
        </p:spPr>
        <p:txBody>
          <a:bodyPr/>
          <a:lstStyle/>
          <a:p>
            <a:pPr algn="ctr"/>
            <a:r>
              <a:rPr lang="nb-NO" dirty="0"/>
              <a:t>MKR GPS</a:t>
            </a:r>
            <a:br>
              <a:rPr lang="nb-NO" dirty="0"/>
            </a:br>
            <a:r>
              <a:rPr lang="nb-NO" sz="2400" dirty="0"/>
              <a:t>Inkluder testprogrammet i hovedprogrammet (Sea-bouy-3.ino)</a:t>
            </a:r>
            <a:endParaRPr lang="nb-NO" dirty="0"/>
          </a:p>
        </p:txBody>
      </p:sp>
    </p:spTree>
    <p:extLst>
      <p:ext uri="{BB962C8B-B14F-4D97-AF65-F5344CB8AC3E}">
        <p14:creationId xmlns:p14="http://schemas.microsoft.com/office/powerpoint/2010/main" val="330041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3384E-E14F-D43E-8E21-C21BDBE03881}"/>
              </a:ext>
            </a:extLst>
          </p:cNvPr>
          <p:cNvSpPr/>
          <p:nvPr/>
        </p:nvSpPr>
        <p:spPr>
          <a:xfrm>
            <a:off x="0" y="0"/>
            <a:ext cx="9144000" cy="6858000"/>
          </a:xfrm>
          <a:prstGeom prst="rect">
            <a:avLst/>
          </a:prstGeom>
          <a:solidFill>
            <a:srgbClr val="92D05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1DCD0D-A803-4354-F338-9028E6C6CE0E}"/>
              </a:ext>
            </a:extLst>
          </p:cNvPr>
          <p:cNvSpPr>
            <a:spLocks noGrp="1"/>
          </p:cNvSpPr>
          <p:nvPr>
            <p:ph type="title"/>
          </p:nvPr>
        </p:nvSpPr>
        <p:spPr>
          <a:xfrm>
            <a:off x="1031342" y="1983695"/>
            <a:ext cx="7407404" cy="1754326"/>
          </a:xfrm>
        </p:spPr>
        <p:txBody>
          <a:bodyPr/>
          <a:lstStyle/>
          <a:p>
            <a:pPr algn="ctr"/>
            <a:r>
              <a:rPr lang="nb-NO" dirty="0"/>
              <a:t>Individuelt arbeid</a:t>
            </a:r>
            <a:br>
              <a:rPr lang="nb-NO" dirty="0"/>
            </a:br>
            <a:r>
              <a:rPr lang="nb-NO" dirty="0"/>
              <a:t>med</a:t>
            </a:r>
            <a:br>
              <a:rPr lang="nb-NO" dirty="0"/>
            </a:br>
            <a:r>
              <a:rPr lang="nb-NO" dirty="0"/>
              <a:t>Oppdrag 6 – GPS </a:t>
            </a:r>
          </a:p>
        </p:txBody>
      </p:sp>
    </p:spTree>
    <p:extLst>
      <p:ext uri="{BB962C8B-B14F-4D97-AF65-F5344CB8AC3E}">
        <p14:creationId xmlns:p14="http://schemas.microsoft.com/office/powerpoint/2010/main" val="1587126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1754326"/>
          </a:xfrm>
        </p:spPr>
        <p:txBody>
          <a:bodyPr/>
          <a:lstStyle/>
          <a:p>
            <a:pPr algn="ctr"/>
            <a:r>
              <a:rPr lang="nb-NO" b="1" i="0" u="none" strike="noStrike" baseline="0" dirty="0">
                <a:solidFill>
                  <a:srgbClr val="000000"/>
                </a:solidFill>
                <a:latin typeface="Times New Roman" panose="02020603050405020304" pitchFamily="18" charset="0"/>
              </a:rPr>
              <a:t>Deloppdrag 7:</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Monter sensorkortet for måling av vanntemperaturen</a:t>
            </a:r>
            <a:endParaRPr lang="nb-NO" b="0" i="1" dirty="0"/>
          </a:p>
        </p:txBody>
      </p:sp>
    </p:spTree>
    <p:extLst>
      <p:ext uri="{BB962C8B-B14F-4D97-AF65-F5344CB8AC3E}">
        <p14:creationId xmlns:p14="http://schemas.microsoft.com/office/powerpoint/2010/main" val="3150444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2051823"/>
            <a:ext cx="7407404" cy="4369423"/>
          </a:xfrm>
        </p:spPr>
        <p:txBody>
          <a:bodyPr/>
          <a:lstStyle/>
          <a:p>
            <a:pPr marL="0" indent="0">
              <a:buNone/>
            </a:pPr>
            <a:r>
              <a:rPr lang="nb-NO" b="1" dirty="0"/>
              <a:t>Deloppdrag 7: </a:t>
            </a:r>
            <a:br>
              <a:rPr lang="nb-NO" dirty="0"/>
            </a:br>
            <a:r>
              <a:rPr lang="nb-NO" sz="2400" i="1" dirty="0"/>
              <a:t>Monter, programmer og test ut sensor for måling av vanntemperatur (DS18B20).</a:t>
            </a:r>
          </a:p>
          <a:p>
            <a:pPr>
              <a:spcBef>
                <a:spcPts val="1800"/>
              </a:spcBef>
            </a:pPr>
            <a:r>
              <a:rPr lang="nn-NO" dirty="0"/>
              <a:t>Monter sensorkortet</a:t>
            </a:r>
          </a:p>
          <a:p>
            <a:pPr>
              <a:spcBef>
                <a:spcPts val="600"/>
              </a:spcBef>
            </a:pPr>
            <a:r>
              <a:rPr lang="nb-NO" dirty="0"/>
              <a:t>Installer biblioteket</a:t>
            </a:r>
          </a:p>
          <a:p>
            <a:r>
              <a:rPr lang="nb-NO" dirty="0"/>
              <a:t>Mål kjent temperatur i vann</a:t>
            </a:r>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631216"/>
          </a:xfrm>
        </p:spPr>
        <p:txBody>
          <a:bodyPr/>
          <a:lstStyle/>
          <a:p>
            <a:pPr algn="ctr"/>
            <a:r>
              <a:rPr lang="nb-NO" b="1" i="0" u="none" strike="noStrike" baseline="0" dirty="0">
                <a:solidFill>
                  <a:srgbClr val="000000"/>
                </a:solidFill>
                <a:latin typeface="Times New Roman" panose="02020603050405020304" pitchFamily="18" charset="0"/>
              </a:rPr>
              <a:t>Deloppdrag 7:</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Monter sensorkortet for måling av vanntemperaturen</a:t>
            </a:r>
            <a:endParaRPr lang="nb-NO" b="0" i="1" dirty="0"/>
          </a:p>
        </p:txBody>
      </p:sp>
    </p:spTree>
    <p:extLst>
      <p:ext uri="{BB962C8B-B14F-4D97-AF65-F5344CB8AC3E}">
        <p14:creationId xmlns:p14="http://schemas.microsoft.com/office/powerpoint/2010/main" val="3756486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6F1C-1990-E2EA-E3FD-F76681A87504}"/>
              </a:ext>
            </a:extLst>
          </p:cNvPr>
          <p:cNvSpPr>
            <a:spLocks noGrp="1"/>
          </p:cNvSpPr>
          <p:nvPr>
            <p:ph type="title"/>
          </p:nvPr>
        </p:nvSpPr>
        <p:spPr/>
        <p:txBody>
          <a:bodyPr/>
          <a:lstStyle/>
          <a:p>
            <a:pPr algn="ctr"/>
            <a:r>
              <a:rPr lang="nb-NO" dirty="0"/>
              <a:t>Oversikt over tilkoblinger</a:t>
            </a:r>
          </a:p>
        </p:txBody>
      </p:sp>
      <p:pic>
        <p:nvPicPr>
          <p:cNvPr id="5" name="Picture 4">
            <a:extLst>
              <a:ext uri="{FF2B5EF4-FFF2-40B4-BE49-F238E27FC236}">
                <a16:creationId xmlns:a16="http://schemas.microsoft.com/office/drawing/2014/main" id="{790C1F0C-E7A3-577D-977C-BA6BAA9F68C9}"/>
              </a:ext>
            </a:extLst>
          </p:cNvPr>
          <p:cNvPicPr>
            <a:picLocks noChangeAspect="1"/>
          </p:cNvPicPr>
          <p:nvPr/>
        </p:nvPicPr>
        <p:blipFill>
          <a:blip r:embed="rId2"/>
          <a:stretch>
            <a:fillRect/>
          </a:stretch>
        </p:blipFill>
        <p:spPr>
          <a:xfrm>
            <a:off x="968190" y="1444970"/>
            <a:ext cx="8040988" cy="4718324"/>
          </a:xfrm>
          <a:prstGeom prst="rect">
            <a:avLst/>
          </a:prstGeom>
        </p:spPr>
      </p:pic>
      <p:sp>
        <p:nvSpPr>
          <p:cNvPr id="3" name="Rectangle 2">
            <a:extLst>
              <a:ext uri="{FF2B5EF4-FFF2-40B4-BE49-F238E27FC236}">
                <a16:creationId xmlns:a16="http://schemas.microsoft.com/office/drawing/2014/main" id="{7B7FC206-B603-DCE1-151E-9A166932DF04}"/>
              </a:ext>
            </a:extLst>
          </p:cNvPr>
          <p:cNvSpPr/>
          <p:nvPr/>
        </p:nvSpPr>
        <p:spPr>
          <a:xfrm>
            <a:off x="3206338" y="4453247"/>
            <a:ext cx="1662545" cy="308758"/>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026240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596D25-D9D2-5788-1477-2C2F5DE14122}"/>
              </a:ext>
            </a:extLst>
          </p:cNvPr>
          <p:cNvSpPr>
            <a:spLocks noGrp="1"/>
          </p:cNvSpPr>
          <p:nvPr>
            <p:ph type="title"/>
          </p:nvPr>
        </p:nvSpPr>
        <p:spPr>
          <a:xfrm>
            <a:off x="1194628" y="274638"/>
            <a:ext cx="7407404" cy="1015663"/>
          </a:xfrm>
        </p:spPr>
        <p:txBody>
          <a:bodyPr/>
          <a:lstStyle/>
          <a:p>
            <a:pPr algn="ctr"/>
            <a:r>
              <a:rPr lang="nb-NO" dirty="0"/>
              <a:t>DS18B20</a:t>
            </a:r>
            <a:br>
              <a:rPr lang="nb-NO" dirty="0"/>
            </a:br>
            <a:r>
              <a:rPr lang="nb-NO" sz="2400" dirty="0"/>
              <a:t>Montering</a:t>
            </a:r>
            <a:endParaRPr lang="nb-NO" dirty="0"/>
          </a:p>
        </p:txBody>
      </p:sp>
      <p:pic>
        <p:nvPicPr>
          <p:cNvPr id="3" name="Picture 2">
            <a:extLst>
              <a:ext uri="{FF2B5EF4-FFF2-40B4-BE49-F238E27FC236}">
                <a16:creationId xmlns:a16="http://schemas.microsoft.com/office/drawing/2014/main" id="{88B17F57-8DCA-4414-7EDF-B1502E802FA0}"/>
              </a:ext>
            </a:extLst>
          </p:cNvPr>
          <p:cNvPicPr>
            <a:picLocks noChangeAspect="1"/>
          </p:cNvPicPr>
          <p:nvPr/>
        </p:nvPicPr>
        <p:blipFill rotWithShape="1">
          <a:blip r:embed="rId2"/>
          <a:srcRect l="7158" t="6860" b="1999"/>
          <a:stretch/>
        </p:blipFill>
        <p:spPr>
          <a:xfrm>
            <a:off x="1471929" y="1370107"/>
            <a:ext cx="7068566" cy="5213256"/>
          </a:xfrm>
          <a:prstGeom prst="rect">
            <a:avLst/>
          </a:prstGeom>
        </p:spPr>
      </p:pic>
      <p:pic>
        <p:nvPicPr>
          <p:cNvPr id="7" name="Picture 6">
            <a:extLst>
              <a:ext uri="{FF2B5EF4-FFF2-40B4-BE49-F238E27FC236}">
                <a16:creationId xmlns:a16="http://schemas.microsoft.com/office/drawing/2014/main" id="{989D9FE3-E0A3-9541-B19B-E737696452BE}"/>
              </a:ext>
            </a:extLst>
          </p:cNvPr>
          <p:cNvPicPr>
            <a:picLocks noChangeAspect="1"/>
          </p:cNvPicPr>
          <p:nvPr/>
        </p:nvPicPr>
        <p:blipFill rotWithShape="1">
          <a:blip r:embed="rId2"/>
          <a:srcRect l="36206" t="8674" r="14506" b="55640"/>
          <a:stretch/>
        </p:blipFill>
        <p:spPr>
          <a:xfrm>
            <a:off x="1460431" y="2088292"/>
            <a:ext cx="7076695" cy="3849370"/>
          </a:xfrm>
          <a:prstGeom prst="rect">
            <a:avLst/>
          </a:prstGeom>
        </p:spPr>
      </p:pic>
    </p:spTree>
    <p:extLst>
      <p:ext uri="{BB962C8B-B14F-4D97-AF65-F5344CB8AC3E}">
        <p14:creationId xmlns:p14="http://schemas.microsoft.com/office/powerpoint/2010/main" val="395678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6CE5EA-31F4-783C-BA88-BBDCBFD64DD0}"/>
              </a:ext>
            </a:extLst>
          </p:cNvPr>
          <p:cNvSpPr>
            <a:spLocks noGrp="1"/>
          </p:cNvSpPr>
          <p:nvPr>
            <p:ph type="title"/>
          </p:nvPr>
        </p:nvSpPr>
        <p:spPr>
          <a:xfrm>
            <a:off x="1194628" y="274638"/>
            <a:ext cx="7407404" cy="1015663"/>
          </a:xfrm>
        </p:spPr>
        <p:txBody>
          <a:bodyPr/>
          <a:lstStyle/>
          <a:p>
            <a:pPr algn="ctr"/>
            <a:r>
              <a:rPr lang="nb-NO" dirty="0"/>
              <a:t>DS18B20</a:t>
            </a:r>
            <a:br>
              <a:rPr lang="nb-NO" dirty="0"/>
            </a:br>
            <a:r>
              <a:rPr lang="nb-NO" sz="2400" dirty="0"/>
              <a:t>Montering</a:t>
            </a:r>
            <a:endParaRPr lang="nb-NO" dirty="0"/>
          </a:p>
        </p:txBody>
      </p:sp>
      <p:pic>
        <p:nvPicPr>
          <p:cNvPr id="8" name="Picture 7">
            <a:extLst>
              <a:ext uri="{FF2B5EF4-FFF2-40B4-BE49-F238E27FC236}">
                <a16:creationId xmlns:a16="http://schemas.microsoft.com/office/drawing/2014/main" id="{725CBFCB-1B7C-D096-A6FB-2408374E03D4}"/>
              </a:ext>
            </a:extLst>
          </p:cNvPr>
          <p:cNvPicPr>
            <a:picLocks noChangeAspect="1"/>
          </p:cNvPicPr>
          <p:nvPr/>
        </p:nvPicPr>
        <p:blipFill>
          <a:blip r:embed="rId2"/>
          <a:stretch>
            <a:fillRect/>
          </a:stretch>
        </p:blipFill>
        <p:spPr>
          <a:xfrm>
            <a:off x="973828" y="1881216"/>
            <a:ext cx="7849003" cy="3886400"/>
          </a:xfrm>
          <a:prstGeom prst="rect">
            <a:avLst/>
          </a:prstGeom>
        </p:spPr>
      </p:pic>
    </p:spTree>
    <p:extLst>
      <p:ext uri="{BB962C8B-B14F-4D97-AF65-F5344CB8AC3E}">
        <p14:creationId xmlns:p14="http://schemas.microsoft.com/office/powerpoint/2010/main" val="564097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941486" y="274638"/>
            <a:ext cx="8122364" cy="1384995"/>
          </a:xfrm>
        </p:spPr>
        <p:txBody>
          <a:bodyPr/>
          <a:lstStyle/>
          <a:p>
            <a:pPr algn="ctr"/>
            <a:r>
              <a:rPr lang="nb-NO" dirty="0"/>
              <a:t>DS18B20</a:t>
            </a:r>
            <a:br>
              <a:rPr lang="nb-NO" dirty="0"/>
            </a:br>
            <a:r>
              <a:rPr lang="nb-NO" sz="2400" dirty="0"/>
              <a:t>Programmering (Testprogram-DS18B20-Temp-1.ino)</a:t>
            </a:r>
            <a:br>
              <a:rPr lang="nb-NO" sz="2400" dirty="0"/>
            </a:br>
            <a:r>
              <a:rPr lang="nb-NO" sz="2400" dirty="0"/>
              <a:t>Installasjon av bibliotek: DS18B20</a:t>
            </a:r>
            <a:endParaRPr lang="nb-NO" dirty="0"/>
          </a:p>
        </p:txBody>
      </p:sp>
      <p:pic>
        <p:nvPicPr>
          <p:cNvPr id="5" name="Picture 4">
            <a:extLst>
              <a:ext uri="{FF2B5EF4-FFF2-40B4-BE49-F238E27FC236}">
                <a16:creationId xmlns:a16="http://schemas.microsoft.com/office/drawing/2014/main" id="{1078D255-6AC5-1DE7-9962-7031F3F24E03}"/>
              </a:ext>
            </a:extLst>
          </p:cNvPr>
          <p:cNvPicPr>
            <a:picLocks noChangeAspect="1"/>
          </p:cNvPicPr>
          <p:nvPr/>
        </p:nvPicPr>
        <p:blipFill>
          <a:blip r:embed="rId2"/>
          <a:stretch>
            <a:fillRect/>
          </a:stretch>
        </p:blipFill>
        <p:spPr>
          <a:xfrm>
            <a:off x="991753" y="2025073"/>
            <a:ext cx="7944258" cy="3187864"/>
          </a:xfrm>
          <a:prstGeom prst="rect">
            <a:avLst/>
          </a:prstGeom>
        </p:spPr>
      </p:pic>
    </p:spTree>
    <p:extLst>
      <p:ext uri="{BB962C8B-B14F-4D97-AF65-F5344CB8AC3E}">
        <p14:creationId xmlns:p14="http://schemas.microsoft.com/office/powerpoint/2010/main" val="6899327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DF926E-68F8-9D21-258B-015D8789316B}"/>
              </a:ext>
            </a:extLst>
          </p:cNvPr>
          <p:cNvSpPr>
            <a:spLocks noGrp="1"/>
          </p:cNvSpPr>
          <p:nvPr>
            <p:ph type="title"/>
          </p:nvPr>
        </p:nvSpPr>
        <p:spPr>
          <a:xfrm>
            <a:off x="941486" y="274638"/>
            <a:ext cx="8122364" cy="1384995"/>
          </a:xfrm>
        </p:spPr>
        <p:txBody>
          <a:bodyPr/>
          <a:lstStyle/>
          <a:p>
            <a:pPr algn="ctr"/>
            <a:r>
              <a:rPr lang="nb-NO" dirty="0"/>
              <a:t>DS18B20</a:t>
            </a:r>
            <a:br>
              <a:rPr lang="nb-NO" dirty="0"/>
            </a:br>
            <a:r>
              <a:rPr lang="nb-NO" sz="2400" dirty="0"/>
              <a:t>Programmering (Testprogram-DS18B20-Temp-1.ino)</a:t>
            </a:r>
            <a:br>
              <a:rPr lang="nb-NO" sz="2400" dirty="0"/>
            </a:br>
            <a:r>
              <a:rPr lang="nb-NO" sz="2400" dirty="0"/>
              <a:t>Installasjon av bibliotek: </a:t>
            </a:r>
            <a:r>
              <a:rPr lang="nb-NO" sz="2400" dirty="0" err="1"/>
              <a:t>oneWire</a:t>
            </a:r>
            <a:endParaRPr lang="nb-NO" dirty="0"/>
          </a:p>
        </p:txBody>
      </p:sp>
      <p:pic>
        <p:nvPicPr>
          <p:cNvPr id="7" name="Picture 6">
            <a:extLst>
              <a:ext uri="{FF2B5EF4-FFF2-40B4-BE49-F238E27FC236}">
                <a16:creationId xmlns:a16="http://schemas.microsoft.com/office/drawing/2014/main" id="{461849D1-B972-E231-837A-73EA90548A7C}"/>
              </a:ext>
            </a:extLst>
          </p:cNvPr>
          <p:cNvPicPr>
            <a:picLocks noChangeAspect="1"/>
          </p:cNvPicPr>
          <p:nvPr/>
        </p:nvPicPr>
        <p:blipFill>
          <a:blip r:embed="rId2"/>
          <a:stretch>
            <a:fillRect/>
          </a:stretch>
        </p:blipFill>
        <p:spPr>
          <a:xfrm>
            <a:off x="1126480" y="1813901"/>
            <a:ext cx="7752376" cy="2552916"/>
          </a:xfrm>
          <a:prstGeom prst="rect">
            <a:avLst/>
          </a:prstGeom>
        </p:spPr>
      </p:pic>
      <p:pic>
        <p:nvPicPr>
          <p:cNvPr id="10" name="Picture 9">
            <a:extLst>
              <a:ext uri="{FF2B5EF4-FFF2-40B4-BE49-F238E27FC236}">
                <a16:creationId xmlns:a16="http://schemas.microsoft.com/office/drawing/2014/main" id="{6658D45A-0E2F-0ED3-314E-9534CE2F4A2C}"/>
              </a:ext>
            </a:extLst>
          </p:cNvPr>
          <p:cNvPicPr>
            <a:picLocks noChangeAspect="1"/>
          </p:cNvPicPr>
          <p:nvPr/>
        </p:nvPicPr>
        <p:blipFill rotWithShape="1">
          <a:blip r:embed="rId2"/>
          <a:srcRect t="18829" r="48662" b="14653"/>
          <a:stretch/>
        </p:blipFill>
        <p:spPr>
          <a:xfrm>
            <a:off x="1126479" y="4366817"/>
            <a:ext cx="5642455" cy="2407555"/>
          </a:xfrm>
          <a:prstGeom prst="rect">
            <a:avLst/>
          </a:prstGeom>
        </p:spPr>
      </p:pic>
    </p:spTree>
    <p:extLst>
      <p:ext uri="{BB962C8B-B14F-4D97-AF65-F5344CB8AC3E}">
        <p14:creationId xmlns:p14="http://schemas.microsoft.com/office/powerpoint/2010/main" val="4268018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7899" y="274638"/>
            <a:ext cx="7983538" cy="1200329"/>
          </a:xfrm>
        </p:spPr>
        <p:txBody>
          <a:bodyPr/>
          <a:lstStyle/>
          <a:p>
            <a:pPr algn="ctr"/>
            <a:r>
              <a:rPr lang="nb-NO" dirty="0"/>
              <a:t>Prisen for smalbåndsabonnement under uttesting</a:t>
            </a:r>
          </a:p>
        </p:txBody>
      </p:sp>
      <p:sp>
        <p:nvSpPr>
          <p:cNvPr id="3" name="Plassholder for innhold 2"/>
          <p:cNvSpPr>
            <a:spLocks noGrp="1"/>
          </p:cNvSpPr>
          <p:nvPr>
            <p:ph idx="1"/>
          </p:nvPr>
        </p:nvSpPr>
        <p:spPr>
          <a:xfrm>
            <a:off x="977899" y="1790700"/>
            <a:ext cx="2838451" cy="4827296"/>
          </a:xfrm>
        </p:spPr>
        <p:txBody>
          <a:bodyPr/>
          <a:lstStyle/>
          <a:p>
            <a:r>
              <a:rPr lang="nb-NO"/>
              <a:t>Telenor tilbyr gratis prøve-abonnement i </a:t>
            </a:r>
            <a:br>
              <a:rPr lang="nb-NO"/>
            </a:br>
            <a:r>
              <a:rPr lang="nb-NO"/>
              <a:t>5 måneder for utprøving</a:t>
            </a:r>
          </a:p>
          <a:p>
            <a:r>
              <a:rPr lang="nb-NO"/>
              <a:t>Deretter er det ulike abonne-menter</a:t>
            </a:r>
          </a:p>
          <a:p>
            <a:endParaRPr lang="nb-NO"/>
          </a:p>
        </p:txBody>
      </p:sp>
      <p:pic>
        <p:nvPicPr>
          <p:cNvPr id="21505" name="Picture 1"/>
          <p:cNvPicPr>
            <a:picLocks noChangeAspect="1" noChangeArrowheads="1"/>
          </p:cNvPicPr>
          <p:nvPr/>
        </p:nvPicPr>
        <p:blipFill>
          <a:blip r:embed="rId3"/>
          <a:srcRect/>
          <a:stretch>
            <a:fillRect/>
          </a:stretch>
        </p:blipFill>
        <p:spPr bwMode="auto">
          <a:xfrm>
            <a:off x="3905251" y="1474966"/>
            <a:ext cx="4923420" cy="5225579"/>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3246BF-BC93-A6CE-AA95-741C91094DB6}"/>
              </a:ext>
            </a:extLst>
          </p:cNvPr>
          <p:cNvSpPr>
            <a:spLocks noGrp="1"/>
          </p:cNvSpPr>
          <p:nvPr>
            <p:ph type="title"/>
          </p:nvPr>
        </p:nvSpPr>
        <p:spPr>
          <a:xfrm>
            <a:off x="941486" y="274638"/>
            <a:ext cx="8122364" cy="1015663"/>
          </a:xfrm>
        </p:spPr>
        <p:txBody>
          <a:bodyPr/>
          <a:lstStyle/>
          <a:p>
            <a:pPr algn="ctr"/>
            <a:r>
              <a:rPr lang="nb-NO" dirty="0"/>
              <a:t>DS18B20</a:t>
            </a:r>
            <a:br>
              <a:rPr lang="nb-NO" dirty="0"/>
            </a:br>
            <a:r>
              <a:rPr lang="nb-NO" sz="2400" dirty="0"/>
              <a:t>Programmering (</a:t>
            </a:r>
            <a:r>
              <a:rPr lang="nb-NO" sz="2000" b="0" dirty="0">
                <a:solidFill>
                  <a:srgbClr val="FF0000"/>
                </a:solidFill>
              </a:rPr>
              <a:t>Testprogram-DS18B20-Temp-1.ino</a:t>
            </a:r>
            <a:r>
              <a:rPr lang="nb-NO" sz="2400" dirty="0"/>
              <a:t>)</a:t>
            </a:r>
            <a:endParaRPr lang="nb-NO" dirty="0"/>
          </a:p>
        </p:txBody>
      </p:sp>
      <p:pic>
        <p:nvPicPr>
          <p:cNvPr id="6" name="Picture 5">
            <a:hlinkClick r:id="rId2" action="ppaction://hlinkfile"/>
            <a:extLst>
              <a:ext uri="{FF2B5EF4-FFF2-40B4-BE49-F238E27FC236}">
                <a16:creationId xmlns:a16="http://schemas.microsoft.com/office/drawing/2014/main" id="{D361DD76-C491-9678-D371-22CBF8FFB367}"/>
              </a:ext>
            </a:extLst>
          </p:cNvPr>
          <p:cNvPicPr>
            <a:picLocks noChangeAspect="1"/>
          </p:cNvPicPr>
          <p:nvPr/>
        </p:nvPicPr>
        <p:blipFill>
          <a:blip r:embed="rId3"/>
          <a:stretch>
            <a:fillRect/>
          </a:stretch>
        </p:blipFill>
        <p:spPr>
          <a:xfrm>
            <a:off x="2029462" y="1395255"/>
            <a:ext cx="5702593" cy="5302523"/>
          </a:xfrm>
          <a:prstGeom prst="rect">
            <a:avLst/>
          </a:prstGeom>
        </p:spPr>
      </p:pic>
    </p:spTree>
    <p:extLst>
      <p:ext uri="{BB962C8B-B14F-4D97-AF65-F5344CB8AC3E}">
        <p14:creationId xmlns:p14="http://schemas.microsoft.com/office/powerpoint/2010/main" val="1252054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2308324"/>
          </a:xfrm>
        </p:spPr>
        <p:txBody>
          <a:bodyPr/>
          <a:lstStyle/>
          <a:p>
            <a:pPr algn="ctr"/>
            <a:r>
              <a:rPr lang="nb-NO" b="1" i="0" u="none" strike="noStrike" baseline="0" dirty="0">
                <a:solidFill>
                  <a:srgbClr val="000000"/>
                </a:solidFill>
                <a:latin typeface="Times New Roman" panose="02020603050405020304" pitchFamily="18" charset="0"/>
              </a:rPr>
              <a:t>Deloppdrag 8:</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Inkludere vanntemperatur i hovedprogrammet</a:t>
            </a:r>
            <a:br>
              <a:rPr lang="nb-NO" sz="3600" b="0" i="1"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side 112</a:t>
            </a:r>
            <a:endParaRPr lang="nb-NO" b="0" i="1" dirty="0"/>
          </a:p>
        </p:txBody>
      </p:sp>
    </p:spTree>
    <p:extLst>
      <p:ext uri="{BB962C8B-B14F-4D97-AF65-F5344CB8AC3E}">
        <p14:creationId xmlns:p14="http://schemas.microsoft.com/office/powerpoint/2010/main" val="15456844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2051823"/>
            <a:ext cx="7407404" cy="4369423"/>
          </a:xfrm>
        </p:spPr>
        <p:txBody>
          <a:bodyPr/>
          <a:lstStyle/>
          <a:p>
            <a:pPr marL="0" indent="0">
              <a:buNone/>
            </a:pPr>
            <a:r>
              <a:rPr lang="nb-NO" b="1" dirty="0"/>
              <a:t>Deloppdrag 8: </a:t>
            </a:r>
            <a:br>
              <a:rPr lang="nb-NO" dirty="0"/>
            </a:br>
            <a:r>
              <a:rPr lang="nb-NO" dirty="0"/>
              <a:t>Inkluder måleresultatene fra vanntemperatursensoren i hovedprogrammet og send samtlige målinger til serveren.</a:t>
            </a:r>
            <a:endParaRPr lang="nb-NO" sz="2400" i="1" dirty="0"/>
          </a:p>
          <a:p>
            <a:pPr>
              <a:spcBef>
                <a:spcPts val="1800"/>
              </a:spcBef>
            </a:pPr>
            <a:r>
              <a:rPr lang="nn-NO" dirty="0"/>
              <a:t>Inkluder </a:t>
            </a:r>
            <a:r>
              <a:rPr lang="nn-NO" dirty="0" err="1"/>
              <a:t>temperaturmålinger</a:t>
            </a:r>
            <a:r>
              <a:rPr lang="nn-NO" dirty="0"/>
              <a:t> i </a:t>
            </a:r>
            <a:r>
              <a:rPr lang="nn-NO" dirty="0" err="1"/>
              <a:t>hovedprogrammet</a:t>
            </a:r>
            <a:br>
              <a:rPr lang="nn-NO" dirty="0"/>
            </a:br>
            <a:r>
              <a:rPr lang="nb-NO" sz="2000" dirty="0">
                <a:solidFill>
                  <a:srgbClr val="FF0000"/>
                </a:solidFill>
              </a:rPr>
              <a:t>Testprogram-DS18B20-Temp-1 </a:t>
            </a:r>
            <a:r>
              <a:rPr lang="nb-NO" sz="2000" dirty="0">
                <a:solidFill>
                  <a:srgbClr val="FF0000"/>
                </a:solidFill>
                <a:sym typeface="Wingdings" panose="05000000000000000000" pitchFamily="2" charset="2"/>
              </a:rPr>
              <a:t>+ Sea-buoy-3  Sea-buoy-4</a:t>
            </a:r>
            <a:endParaRPr lang="nn-NO" dirty="0"/>
          </a:p>
          <a:p>
            <a:pPr>
              <a:spcBef>
                <a:spcPts val="600"/>
              </a:spcBef>
            </a:pPr>
            <a:r>
              <a:rPr lang="nb-NO" dirty="0"/>
              <a:t>Overfør data til serveren</a:t>
            </a:r>
          </a:p>
          <a:p>
            <a:pPr>
              <a:spcBef>
                <a:spcPts val="600"/>
              </a:spcBef>
            </a:pPr>
            <a:r>
              <a:rPr lang="nb-NO" dirty="0"/>
              <a:t>Sjekk at dataene kommer til riktig sted</a:t>
            </a:r>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631216"/>
          </a:xfrm>
        </p:spPr>
        <p:txBody>
          <a:bodyPr/>
          <a:lstStyle/>
          <a:p>
            <a:pPr algn="ctr"/>
            <a:r>
              <a:rPr lang="nb-NO" b="1" i="0" u="none" strike="noStrike" baseline="0" dirty="0">
                <a:solidFill>
                  <a:srgbClr val="000000"/>
                </a:solidFill>
                <a:latin typeface="Times New Roman" panose="02020603050405020304" pitchFamily="18" charset="0"/>
              </a:rPr>
              <a:t>Deloppdrag 8:</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Inkludere vanntemperatur i hovedprogrammet</a:t>
            </a:r>
            <a:endParaRPr lang="nb-NO" b="0" i="1" dirty="0"/>
          </a:p>
        </p:txBody>
      </p:sp>
    </p:spTree>
    <p:extLst>
      <p:ext uri="{BB962C8B-B14F-4D97-AF65-F5344CB8AC3E}">
        <p14:creationId xmlns:p14="http://schemas.microsoft.com/office/powerpoint/2010/main" val="892700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AE2C6-1C90-4995-D38E-B317FF8A001F}"/>
              </a:ext>
            </a:extLst>
          </p:cNvPr>
          <p:cNvSpPr>
            <a:spLocks noGrp="1"/>
          </p:cNvSpPr>
          <p:nvPr>
            <p:ph idx="1"/>
          </p:nvPr>
        </p:nvSpPr>
        <p:spPr>
          <a:xfrm>
            <a:off x="1194628" y="1923803"/>
            <a:ext cx="7407404" cy="4497443"/>
          </a:xfrm>
        </p:spPr>
        <p:txBody>
          <a:bodyPr/>
          <a:lstStyle/>
          <a:p>
            <a:r>
              <a:rPr lang="nb-NO" dirty="0"/>
              <a:t>Inkluder biblioteket</a:t>
            </a:r>
          </a:p>
          <a:p>
            <a:r>
              <a:rPr lang="nb-NO" dirty="0"/>
              <a:t>Initialiser lesing av temp. fra DS18B20</a:t>
            </a:r>
          </a:p>
          <a:p>
            <a:r>
              <a:rPr lang="nb-NO" dirty="0"/>
              <a:t>Les </a:t>
            </a:r>
            <a:r>
              <a:rPr lang="nb-NO" dirty="0" err="1"/>
              <a:t>temperartur</a:t>
            </a:r>
            <a:r>
              <a:rPr lang="nb-NO" dirty="0"/>
              <a:t> i den aktuelle funksjonen</a:t>
            </a:r>
          </a:p>
        </p:txBody>
      </p:sp>
      <p:sp>
        <p:nvSpPr>
          <p:cNvPr id="4" name="Title 1">
            <a:extLst>
              <a:ext uri="{FF2B5EF4-FFF2-40B4-BE49-F238E27FC236}">
                <a16:creationId xmlns:a16="http://schemas.microsoft.com/office/drawing/2014/main" id="{C6BFCD02-0027-5B87-D97F-6CF7599ED2BA}"/>
              </a:ext>
            </a:extLst>
          </p:cNvPr>
          <p:cNvSpPr>
            <a:spLocks noGrp="1"/>
          </p:cNvSpPr>
          <p:nvPr>
            <p:ph type="title"/>
          </p:nvPr>
        </p:nvSpPr>
        <p:spPr>
          <a:xfrm>
            <a:off x="1194628" y="274638"/>
            <a:ext cx="7407404" cy="1384995"/>
          </a:xfrm>
        </p:spPr>
        <p:txBody>
          <a:bodyPr/>
          <a:lstStyle/>
          <a:p>
            <a:pPr algn="ctr"/>
            <a:r>
              <a:rPr lang="nb-NO" dirty="0"/>
              <a:t>Inkluder DS18B20</a:t>
            </a:r>
            <a:br>
              <a:rPr lang="nb-NO" dirty="0"/>
            </a:br>
            <a:r>
              <a:rPr lang="nb-NO" sz="2400" dirty="0"/>
              <a:t>Inkluder testprogrammet i hovedprogrammet (Sea-bouy-4.ino)</a:t>
            </a:r>
            <a:endParaRPr lang="nb-NO" dirty="0"/>
          </a:p>
        </p:txBody>
      </p:sp>
    </p:spTree>
    <p:extLst>
      <p:ext uri="{BB962C8B-B14F-4D97-AF65-F5344CB8AC3E}">
        <p14:creationId xmlns:p14="http://schemas.microsoft.com/office/powerpoint/2010/main" val="10728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3384E-E14F-D43E-8E21-C21BDBE03881}"/>
              </a:ext>
            </a:extLst>
          </p:cNvPr>
          <p:cNvSpPr/>
          <p:nvPr/>
        </p:nvSpPr>
        <p:spPr>
          <a:xfrm>
            <a:off x="0" y="0"/>
            <a:ext cx="9144000" cy="6858000"/>
          </a:xfrm>
          <a:prstGeom prst="rect">
            <a:avLst/>
          </a:prstGeom>
          <a:solidFill>
            <a:srgbClr val="92D05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D51DCD0D-A803-4354-F338-9028E6C6CE0E}"/>
              </a:ext>
            </a:extLst>
          </p:cNvPr>
          <p:cNvSpPr>
            <a:spLocks noGrp="1"/>
          </p:cNvSpPr>
          <p:nvPr>
            <p:ph type="title"/>
          </p:nvPr>
        </p:nvSpPr>
        <p:spPr>
          <a:xfrm>
            <a:off x="1031342" y="2274838"/>
            <a:ext cx="7407404" cy="2308324"/>
          </a:xfrm>
        </p:spPr>
        <p:txBody>
          <a:bodyPr/>
          <a:lstStyle/>
          <a:p>
            <a:pPr algn="ctr"/>
            <a:r>
              <a:rPr lang="nb-NO" dirty="0"/>
              <a:t>Individuelt arbeid</a:t>
            </a:r>
            <a:br>
              <a:rPr lang="nb-NO" dirty="0"/>
            </a:br>
            <a:r>
              <a:rPr lang="nb-NO" dirty="0"/>
              <a:t>med</a:t>
            </a:r>
            <a:br>
              <a:rPr lang="nb-NO" dirty="0"/>
            </a:br>
            <a:r>
              <a:rPr lang="nb-NO" dirty="0"/>
              <a:t>Oppdrag 7 og 8 – Sensorkort (vanntemperatur) </a:t>
            </a:r>
          </a:p>
        </p:txBody>
      </p:sp>
    </p:spTree>
    <p:extLst>
      <p:ext uri="{BB962C8B-B14F-4D97-AF65-F5344CB8AC3E}">
        <p14:creationId xmlns:p14="http://schemas.microsoft.com/office/powerpoint/2010/main" val="2834759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p:cNvSpPr>
            <a:spLocks noGrp="1"/>
          </p:cNvSpPr>
          <p:nvPr>
            <p:ph type="title"/>
          </p:nvPr>
        </p:nvSpPr>
        <p:spPr>
          <a:xfrm>
            <a:off x="848797" y="3022992"/>
            <a:ext cx="7732495" cy="646331"/>
          </a:xfrm>
        </p:spPr>
        <p:txBody>
          <a:bodyPr/>
          <a:lstStyle/>
          <a:p>
            <a:pPr algn="ctr"/>
            <a:r>
              <a:rPr lang="nb-NO"/>
              <a:t>Sensorer</a:t>
            </a:r>
          </a:p>
        </p:txBody>
      </p:sp>
    </p:spTree>
    <p:extLst>
      <p:ext uri="{BB962C8B-B14F-4D97-AF65-F5344CB8AC3E}">
        <p14:creationId xmlns:p14="http://schemas.microsoft.com/office/powerpoint/2010/main" val="688570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62845" y="274638"/>
            <a:ext cx="7926819" cy="523220"/>
          </a:xfrm>
        </p:spPr>
        <p:txBody>
          <a:bodyPr/>
          <a:lstStyle/>
          <a:p>
            <a:pPr algn="ctr"/>
            <a:r>
              <a:rPr lang="nb-NO" sz="2800"/>
              <a:t>Kort presentasjon av noen sensorer</a:t>
            </a:r>
          </a:p>
        </p:txBody>
      </p:sp>
      <p:sp>
        <p:nvSpPr>
          <p:cNvPr id="3" name="Plassholder for innhold 2"/>
          <p:cNvSpPr>
            <a:spLocks noGrp="1"/>
          </p:cNvSpPr>
          <p:nvPr>
            <p:ph idx="1"/>
          </p:nvPr>
        </p:nvSpPr>
        <p:spPr>
          <a:xfrm>
            <a:off x="1194628" y="878066"/>
            <a:ext cx="7407404" cy="5880016"/>
          </a:xfrm>
        </p:spPr>
        <p:txBody>
          <a:bodyPr>
            <a:normAutofit/>
          </a:bodyPr>
          <a:lstStyle/>
          <a:p>
            <a:pPr>
              <a:buNone/>
            </a:pPr>
            <a:r>
              <a:rPr lang="nb-NO" b="1" dirty="0"/>
              <a:t>Målinger i havet:</a:t>
            </a:r>
          </a:p>
          <a:p>
            <a:r>
              <a:rPr lang="nb-NO" sz="2000" dirty="0"/>
              <a:t>Havtemperatur (enkel)</a:t>
            </a:r>
          </a:p>
          <a:p>
            <a:r>
              <a:rPr lang="nb-NO" sz="2000" dirty="0"/>
              <a:t>pH (krevende over tid)</a:t>
            </a:r>
          </a:p>
          <a:p>
            <a:r>
              <a:rPr lang="nb-NO" sz="2000" dirty="0"/>
              <a:t>Oppløst oksygen (krevende over tid)</a:t>
            </a:r>
          </a:p>
          <a:p>
            <a:r>
              <a:rPr lang="nb-NO" sz="2000" dirty="0"/>
              <a:t>Trykk, dybde (enkel)</a:t>
            </a:r>
          </a:p>
          <a:p>
            <a:r>
              <a:rPr lang="nb-NO" sz="2000" dirty="0"/>
              <a:t>Salinitet (saltholdighet) (middels) </a:t>
            </a:r>
          </a:p>
          <a:p>
            <a:r>
              <a:rPr lang="nb-NO" sz="2000" dirty="0"/>
              <a:t>Turbiditet  (partikkeltetthet) </a:t>
            </a:r>
          </a:p>
          <a:p>
            <a:pPr>
              <a:spcBef>
                <a:spcPts val="1800"/>
              </a:spcBef>
              <a:buNone/>
            </a:pPr>
            <a:r>
              <a:rPr lang="nb-NO" b="1" dirty="0"/>
              <a:t>Meteorologiske målinger:</a:t>
            </a:r>
          </a:p>
          <a:p>
            <a:r>
              <a:rPr lang="nb-NO" sz="2000" dirty="0"/>
              <a:t>GPS (enkel)</a:t>
            </a:r>
          </a:p>
          <a:p>
            <a:r>
              <a:rPr lang="nb-NO" sz="2000" dirty="0"/>
              <a:t>Lufttemperatur (enkel)</a:t>
            </a:r>
          </a:p>
          <a:p>
            <a:r>
              <a:rPr lang="nb-NO" sz="2000" dirty="0"/>
              <a:t>Lufttrykk (enkel, men …)</a:t>
            </a:r>
          </a:p>
          <a:p>
            <a:r>
              <a:rPr lang="nb-NO" sz="2000" dirty="0"/>
              <a:t>Luftfuktighet (enkel, men …)</a:t>
            </a:r>
          </a:p>
          <a:p>
            <a:r>
              <a:rPr lang="nb-NO" sz="2000" dirty="0"/>
              <a:t>Lysstyrke (enkel)</a:t>
            </a:r>
          </a:p>
          <a:p>
            <a:r>
              <a:rPr lang="nb-NO" sz="2000" dirty="0"/>
              <a:t>Vindstyrke, vindretning, nedbør (enkel, men …)</a:t>
            </a:r>
          </a:p>
          <a:p>
            <a:r>
              <a:rPr lang="nb-NO" sz="2000" dirty="0"/>
              <a:t>Bølgehøyde (krevende)</a:t>
            </a:r>
            <a:endParaRPr lang="nb-NO" dirty="0"/>
          </a:p>
        </p:txBody>
      </p:sp>
    </p:spTree>
    <p:extLst>
      <p:ext uri="{BB962C8B-B14F-4D97-AF65-F5344CB8AC3E}">
        <p14:creationId xmlns:p14="http://schemas.microsoft.com/office/powerpoint/2010/main" val="17418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20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20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20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20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20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20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20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fade">
                                      <p:cBhvr>
                                        <p:cTn id="28"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7" y="468418"/>
            <a:ext cx="7676869" cy="803264"/>
          </a:xfrm>
        </p:spPr>
        <p:txBody>
          <a:bodyPr/>
          <a:lstStyle/>
          <a:p>
            <a:r>
              <a:rPr lang="nb-NO"/>
              <a:t>MKR NB 1500 + ENV + GPS shield</a:t>
            </a:r>
          </a:p>
        </p:txBody>
      </p:sp>
      <p:pic>
        <p:nvPicPr>
          <p:cNvPr id="5" name="Picture 4" descr="A pair of headphones on a piece of paper&#10;&#10;Description automatically generated with medium confidence">
            <a:extLst>
              <a:ext uri="{FF2B5EF4-FFF2-40B4-BE49-F238E27FC236}">
                <a16:creationId xmlns:a16="http://schemas.microsoft.com/office/drawing/2014/main" id="{936AF788-1E40-CF35-919C-B23CB326E4C5}"/>
              </a:ext>
            </a:extLst>
          </p:cNvPr>
          <p:cNvPicPr>
            <a:picLocks noChangeAspect="1"/>
          </p:cNvPicPr>
          <p:nvPr/>
        </p:nvPicPr>
        <p:blipFill rotWithShape="1">
          <a:blip r:embed="rId3"/>
          <a:srcRect l="8572" t="6830" r="14025" b="3550"/>
          <a:stretch/>
        </p:blipFill>
        <p:spPr>
          <a:xfrm>
            <a:off x="1821705" y="1180915"/>
            <a:ext cx="6127668" cy="5321153"/>
          </a:xfrm>
          <a:prstGeom prst="rect">
            <a:avLst/>
          </a:prstGeom>
        </p:spPr>
      </p:pic>
      <p:pic>
        <p:nvPicPr>
          <p:cNvPr id="6" name="Picture 5" descr="A pair of headphones on a piece of paper&#10;&#10;Description automatically generated with medium confidence">
            <a:extLst>
              <a:ext uri="{FF2B5EF4-FFF2-40B4-BE49-F238E27FC236}">
                <a16:creationId xmlns:a16="http://schemas.microsoft.com/office/drawing/2014/main" id="{E43BE654-DE96-F62D-A495-560A62DE4C7E}"/>
              </a:ext>
            </a:extLst>
          </p:cNvPr>
          <p:cNvPicPr>
            <a:picLocks noChangeAspect="1"/>
          </p:cNvPicPr>
          <p:nvPr/>
        </p:nvPicPr>
        <p:blipFill rotWithShape="1">
          <a:blip r:embed="rId3"/>
          <a:srcRect l="38543" t="6830" r="16156" b="56057"/>
          <a:stretch/>
        </p:blipFill>
        <p:spPr>
          <a:xfrm>
            <a:off x="1049040" y="1484239"/>
            <a:ext cx="7672997" cy="4714503"/>
          </a:xfrm>
          <a:prstGeom prst="rect">
            <a:avLst/>
          </a:prstGeom>
        </p:spPr>
      </p:pic>
    </p:spTree>
    <p:extLst>
      <p:ext uri="{BB962C8B-B14F-4D97-AF65-F5344CB8AC3E}">
        <p14:creationId xmlns:p14="http://schemas.microsoft.com/office/powerpoint/2010/main" val="35483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100"/>
                                        <p:tgtEl>
                                          <p:spTgt spid="5"/>
                                        </p:tgtEl>
                                      </p:cBhvr>
                                    </p:animEffect>
                                    <p:set>
                                      <p:cBhvr>
                                        <p:cTn id="12" dur="1" fill="hold">
                                          <p:stCondLst>
                                            <p:cond delay="10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56622"/>
            <a:ext cx="7407404" cy="646331"/>
          </a:xfrm>
        </p:spPr>
        <p:txBody>
          <a:bodyPr/>
          <a:lstStyle/>
          <a:p>
            <a:pPr algn="ctr"/>
            <a:r>
              <a:rPr lang="nb-NO"/>
              <a:t>Temperatur</a:t>
            </a:r>
          </a:p>
        </p:txBody>
      </p:sp>
      <p:pic>
        <p:nvPicPr>
          <p:cNvPr id="61442" name="Picture 2"/>
          <p:cNvPicPr>
            <a:picLocks noGrp="1" noChangeAspect="1" noChangeArrowheads="1"/>
          </p:cNvPicPr>
          <p:nvPr>
            <p:ph idx="1"/>
          </p:nvPr>
        </p:nvPicPr>
        <p:blipFill>
          <a:blip r:embed="rId3"/>
          <a:srcRect/>
          <a:stretch>
            <a:fillRect/>
          </a:stretch>
        </p:blipFill>
        <p:spPr bwMode="auto">
          <a:xfrm>
            <a:off x="1332149" y="865795"/>
            <a:ext cx="3223079" cy="1968227"/>
          </a:xfrm>
          <a:prstGeom prst="rect">
            <a:avLst/>
          </a:prstGeom>
          <a:noFill/>
          <a:ln w="9525">
            <a:noFill/>
            <a:miter lim="800000"/>
            <a:headEnd/>
            <a:tailEnd/>
          </a:ln>
          <a:effectLst/>
        </p:spPr>
      </p:pic>
      <p:sp>
        <p:nvSpPr>
          <p:cNvPr id="5" name="TekstSylinder 4"/>
          <p:cNvSpPr txBox="1"/>
          <p:nvPr/>
        </p:nvSpPr>
        <p:spPr>
          <a:xfrm>
            <a:off x="1701632" y="2787770"/>
            <a:ext cx="2768707" cy="646331"/>
          </a:xfrm>
          <a:prstGeom prst="rect">
            <a:avLst/>
          </a:prstGeom>
          <a:noFill/>
        </p:spPr>
        <p:txBody>
          <a:bodyPr wrap="none" rtlCol="0">
            <a:spAutoFit/>
          </a:bodyPr>
          <a:lstStyle/>
          <a:p>
            <a:pPr algn="ctr"/>
            <a:r>
              <a:rPr lang="nb-NO"/>
              <a:t>Vanntemperatur</a:t>
            </a:r>
            <a:br>
              <a:rPr lang="nb-NO"/>
            </a:br>
            <a:r>
              <a:rPr lang="nb-NO"/>
              <a:t>(DS18B20 -55 til +125 C)</a:t>
            </a:r>
          </a:p>
        </p:txBody>
      </p:sp>
      <p:pic>
        <p:nvPicPr>
          <p:cNvPr id="61443" name="Picture 3"/>
          <p:cNvPicPr>
            <a:picLocks noChangeAspect="1" noChangeArrowheads="1"/>
          </p:cNvPicPr>
          <p:nvPr/>
        </p:nvPicPr>
        <p:blipFill>
          <a:blip r:embed="rId4"/>
          <a:srcRect/>
          <a:stretch>
            <a:fillRect/>
          </a:stretch>
        </p:blipFill>
        <p:spPr bwMode="auto">
          <a:xfrm>
            <a:off x="5690609" y="702953"/>
            <a:ext cx="1588257" cy="1908304"/>
          </a:xfrm>
          <a:prstGeom prst="rect">
            <a:avLst/>
          </a:prstGeom>
          <a:noFill/>
          <a:ln w="9525">
            <a:noFill/>
            <a:miter lim="800000"/>
            <a:headEnd/>
            <a:tailEnd/>
          </a:ln>
          <a:effectLst/>
        </p:spPr>
      </p:pic>
      <p:sp>
        <p:nvSpPr>
          <p:cNvPr id="7" name="TekstSylinder 6"/>
          <p:cNvSpPr txBox="1"/>
          <p:nvPr/>
        </p:nvSpPr>
        <p:spPr>
          <a:xfrm>
            <a:off x="4951367" y="2787770"/>
            <a:ext cx="2525051" cy="646331"/>
          </a:xfrm>
          <a:prstGeom prst="rect">
            <a:avLst/>
          </a:prstGeom>
          <a:noFill/>
        </p:spPr>
        <p:txBody>
          <a:bodyPr wrap="none" rtlCol="0">
            <a:spAutoFit/>
          </a:bodyPr>
          <a:lstStyle/>
          <a:p>
            <a:pPr algn="ctr"/>
            <a:r>
              <a:rPr lang="nb-NO" dirty="0"/>
              <a:t>Lufttemperatur</a:t>
            </a:r>
            <a:br>
              <a:rPr lang="nb-NO" dirty="0"/>
            </a:br>
            <a:r>
              <a:rPr lang="nb-NO" dirty="0"/>
              <a:t>(TMP36 -40 til +125 C)</a:t>
            </a:r>
          </a:p>
        </p:txBody>
      </p:sp>
      <p:sp>
        <p:nvSpPr>
          <p:cNvPr id="8" name="Tittel 1"/>
          <p:cNvSpPr txBox="1">
            <a:spLocks/>
          </p:cNvSpPr>
          <p:nvPr/>
        </p:nvSpPr>
        <p:spPr>
          <a:xfrm>
            <a:off x="1332149" y="3570044"/>
            <a:ext cx="7407404" cy="646331"/>
          </a:xfrm>
          <a:prstGeom prst="rect">
            <a:avLst/>
          </a:prstGeom>
        </p:spPr>
        <p:txBody>
          <a:bodyPr vert="horz"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a:ln>
                  <a:noFill/>
                </a:ln>
                <a:solidFill>
                  <a:schemeClr val="tx1"/>
                </a:solidFill>
                <a:effectLst/>
                <a:uLnTx/>
                <a:uFillTx/>
                <a:latin typeface="Arial"/>
                <a:ea typeface="+mj-ea"/>
                <a:cs typeface="Arial"/>
              </a:rPr>
              <a:t>Luftfuktighet</a:t>
            </a:r>
          </a:p>
        </p:txBody>
      </p:sp>
      <p:pic>
        <p:nvPicPr>
          <p:cNvPr id="4" name="Picture 3">
            <a:extLst>
              <a:ext uri="{FF2B5EF4-FFF2-40B4-BE49-F238E27FC236}">
                <a16:creationId xmlns:a16="http://schemas.microsoft.com/office/drawing/2014/main" id="{D9F87E1E-C2AF-4918-2D4A-07AD1133A335}"/>
              </a:ext>
            </a:extLst>
          </p:cNvPr>
          <p:cNvPicPr>
            <a:picLocks noChangeAspect="1"/>
          </p:cNvPicPr>
          <p:nvPr/>
        </p:nvPicPr>
        <p:blipFill>
          <a:blip r:embed="rId5"/>
          <a:stretch>
            <a:fillRect/>
          </a:stretch>
        </p:blipFill>
        <p:spPr>
          <a:xfrm>
            <a:off x="3085985" y="4446897"/>
            <a:ext cx="1085906" cy="1854295"/>
          </a:xfrm>
          <a:prstGeom prst="rect">
            <a:avLst/>
          </a:prstGeom>
        </p:spPr>
      </p:pic>
      <p:sp>
        <p:nvSpPr>
          <p:cNvPr id="6" name="TekstSylinder 6">
            <a:extLst>
              <a:ext uri="{FF2B5EF4-FFF2-40B4-BE49-F238E27FC236}">
                <a16:creationId xmlns:a16="http://schemas.microsoft.com/office/drawing/2014/main" id="{39EA9E8B-7059-FBA5-5BAE-A8ABF0BFD3D2}"/>
              </a:ext>
            </a:extLst>
          </p:cNvPr>
          <p:cNvSpPr txBox="1"/>
          <p:nvPr/>
        </p:nvSpPr>
        <p:spPr>
          <a:xfrm>
            <a:off x="4449064" y="4695604"/>
            <a:ext cx="2941832" cy="646331"/>
          </a:xfrm>
          <a:prstGeom prst="rect">
            <a:avLst/>
          </a:prstGeom>
          <a:noFill/>
        </p:spPr>
        <p:txBody>
          <a:bodyPr wrap="none" rtlCol="0">
            <a:spAutoFit/>
          </a:bodyPr>
          <a:lstStyle/>
          <a:p>
            <a:pPr algn="ctr"/>
            <a:r>
              <a:rPr lang="nb-NO" dirty="0"/>
              <a:t>Luftfuktighet og temperatur</a:t>
            </a:r>
            <a:br>
              <a:rPr lang="nb-NO" dirty="0"/>
            </a:br>
            <a:r>
              <a:rPr lang="nb-NO" dirty="0"/>
              <a:t>(HDT11 0 – 100%)</a:t>
            </a:r>
          </a:p>
        </p:txBody>
      </p:sp>
    </p:spTree>
    <p:extLst>
      <p:ext uri="{BB962C8B-B14F-4D97-AF65-F5344CB8AC3E}">
        <p14:creationId xmlns:p14="http://schemas.microsoft.com/office/powerpoint/2010/main" val="28298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74790"/>
            <a:ext cx="7407404" cy="646331"/>
          </a:xfrm>
        </p:spPr>
        <p:txBody>
          <a:bodyPr/>
          <a:lstStyle/>
          <a:p>
            <a:pPr algn="ctr"/>
            <a:r>
              <a:rPr lang="nb-NO"/>
              <a:t>Trykk</a:t>
            </a:r>
          </a:p>
        </p:txBody>
      </p:sp>
      <p:pic>
        <p:nvPicPr>
          <p:cNvPr id="5" name="Plassholder for innhold 4" descr="drucksensor_0.jpg"/>
          <p:cNvPicPr>
            <a:picLocks noGrp="1" noChangeAspect="1"/>
          </p:cNvPicPr>
          <p:nvPr>
            <p:ph idx="1"/>
          </p:nvPr>
        </p:nvPicPr>
        <p:blipFill>
          <a:blip r:embed="rId2"/>
          <a:stretch>
            <a:fillRect/>
          </a:stretch>
        </p:blipFill>
        <p:spPr>
          <a:xfrm>
            <a:off x="5130778" y="974639"/>
            <a:ext cx="2633550" cy="1474788"/>
          </a:xfrm>
        </p:spPr>
      </p:pic>
      <p:pic>
        <p:nvPicPr>
          <p:cNvPr id="12290" name="Picture 2" descr="https://images.nexusapp.co/assets/08/ad/ab/113429665.jpg"/>
          <p:cNvPicPr>
            <a:picLocks noChangeAspect="1" noChangeArrowheads="1"/>
          </p:cNvPicPr>
          <p:nvPr/>
        </p:nvPicPr>
        <p:blipFill>
          <a:blip r:embed="rId3"/>
          <a:srcRect t="15911" b="14163"/>
          <a:stretch>
            <a:fillRect/>
          </a:stretch>
        </p:blipFill>
        <p:spPr bwMode="auto">
          <a:xfrm>
            <a:off x="1550817" y="708486"/>
            <a:ext cx="2606675" cy="1822744"/>
          </a:xfrm>
          <a:prstGeom prst="rect">
            <a:avLst/>
          </a:prstGeom>
          <a:noFill/>
        </p:spPr>
      </p:pic>
      <p:sp>
        <p:nvSpPr>
          <p:cNvPr id="6" name="Tittel 1"/>
          <p:cNvSpPr txBox="1">
            <a:spLocks/>
          </p:cNvSpPr>
          <p:nvPr/>
        </p:nvSpPr>
        <p:spPr>
          <a:xfrm>
            <a:off x="1194628" y="3471487"/>
            <a:ext cx="7407404" cy="646331"/>
          </a:xfrm>
          <a:prstGeom prst="rect">
            <a:avLst/>
          </a:prstGeom>
        </p:spPr>
        <p:txBody>
          <a:bodyPr vert="horz"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a:ln>
                  <a:noFill/>
                </a:ln>
                <a:solidFill>
                  <a:schemeClr val="tx1"/>
                </a:solidFill>
                <a:effectLst/>
                <a:uLnTx/>
                <a:uFillTx/>
                <a:latin typeface="Arial"/>
                <a:ea typeface="+mj-ea"/>
                <a:cs typeface="Arial"/>
              </a:rPr>
              <a:t>Lysstyrke og UV</a:t>
            </a:r>
          </a:p>
        </p:txBody>
      </p:sp>
      <p:sp>
        <p:nvSpPr>
          <p:cNvPr id="7" name="TekstSylinder 6"/>
          <p:cNvSpPr txBox="1"/>
          <p:nvPr/>
        </p:nvSpPr>
        <p:spPr>
          <a:xfrm>
            <a:off x="1701632" y="2682621"/>
            <a:ext cx="2800767" cy="646331"/>
          </a:xfrm>
          <a:prstGeom prst="rect">
            <a:avLst/>
          </a:prstGeom>
          <a:noFill/>
        </p:spPr>
        <p:txBody>
          <a:bodyPr wrap="none" rtlCol="0">
            <a:spAutoFit/>
          </a:bodyPr>
          <a:lstStyle/>
          <a:p>
            <a:pPr algn="ctr"/>
            <a:r>
              <a:rPr lang="nb-NO"/>
              <a:t>Barometrisk lufttrykk</a:t>
            </a:r>
            <a:br>
              <a:rPr lang="nb-NO"/>
            </a:br>
            <a:r>
              <a:rPr lang="nb-NO"/>
              <a:t>(BMP280 – 0,3 – 1,1 Bar)</a:t>
            </a:r>
          </a:p>
        </p:txBody>
      </p:sp>
      <p:sp>
        <p:nvSpPr>
          <p:cNvPr id="8" name="TekstSylinder 7"/>
          <p:cNvSpPr txBox="1"/>
          <p:nvPr/>
        </p:nvSpPr>
        <p:spPr>
          <a:xfrm>
            <a:off x="4743217" y="2682621"/>
            <a:ext cx="3826690" cy="646331"/>
          </a:xfrm>
          <a:prstGeom prst="rect">
            <a:avLst/>
          </a:prstGeom>
          <a:noFill/>
        </p:spPr>
        <p:txBody>
          <a:bodyPr wrap="none" rtlCol="0">
            <a:spAutoFit/>
          </a:bodyPr>
          <a:lstStyle/>
          <a:p>
            <a:pPr algn="ctr"/>
            <a:r>
              <a:rPr lang="nb-NO"/>
              <a:t>Lufttrykk for måling av dybde</a:t>
            </a:r>
            <a:br>
              <a:rPr lang="nb-NO"/>
            </a:br>
            <a:r>
              <a:rPr lang="nb-NO"/>
              <a:t>(ABPMANN004BGAA5 – 0 – 4 Bar)</a:t>
            </a:r>
          </a:p>
        </p:txBody>
      </p:sp>
      <p:pic>
        <p:nvPicPr>
          <p:cNvPr id="12291" name="Picture 3"/>
          <p:cNvPicPr>
            <a:picLocks noChangeAspect="1" noChangeArrowheads="1"/>
          </p:cNvPicPr>
          <p:nvPr/>
        </p:nvPicPr>
        <p:blipFill>
          <a:blip r:embed="rId4"/>
          <a:srcRect/>
          <a:stretch>
            <a:fillRect/>
          </a:stretch>
        </p:blipFill>
        <p:spPr bwMode="auto">
          <a:xfrm>
            <a:off x="1701632" y="4242817"/>
            <a:ext cx="2243674" cy="1805340"/>
          </a:xfrm>
          <a:prstGeom prst="rect">
            <a:avLst/>
          </a:prstGeom>
          <a:noFill/>
          <a:ln w="9525">
            <a:noFill/>
            <a:miter lim="800000"/>
            <a:headEnd/>
            <a:tailEnd/>
          </a:ln>
          <a:effectLst/>
        </p:spPr>
      </p:pic>
      <p:sp>
        <p:nvSpPr>
          <p:cNvPr id="10" name="TekstSylinder 9"/>
          <p:cNvSpPr txBox="1"/>
          <p:nvPr/>
        </p:nvSpPr>
        <p:spPr>
          <a:xfrm>
            <a:off x="1433669" y="6048157"/>
            <a:ext cx="2698175" cy="646331"/>
          </a:xfrm>
          <a:prstGeom prst="rect">
            <a:avLst/>
          </a:prstGeom>
          <a:noFill/>
        </p:spPr>
        <p:txBody>
          <a:bodyPr wrap="none" rtlCol="0">
            <a:spAutoFit/>
          </a:bodyPr>
          <a:lstStyle/>
          <a:p>
            <a:pPr algn="ctr"/>
            <a:r>
              <a:rPr lang="nb-NO"/>
              <a:t>Lysstyrke i Lux</a:t>
            </a:r>
            <a:br>
              <a:rPr lang="nb-NO"/>
            </a:br>
            <a:r>
              <a:rPr lang="nb-NO"/>
              <a:t>(BH1750, 0 – 40000Lux)</a:t>
            </a:r>
          </a:p>
        </p:txBody>
      </p:sp>
      <p:pic>
        <p:nvPicPr>
          <p:cNvPr id="12292" name="Picture 4"/>
          <p:cNvPicPr>
            <a:picLocks noChangeAspect="1" noChangeArrowheads="1"/>
          </p:cNvPicPr>
          <p:nvPr/>
        </p:nvPicPr>
        <p:blipFill>
          <a:blip r:embed="rId5"/>
          <a:srcRect/>
          <a:stretch>
            <a:fillRect/>
          </a:stretch>
        </p:blipFill>
        <p:spPr bwMode="auto">
          <a:xfrm>
            <a:off x="5515829" y="4117818"/>
            <a:ext cx="1999208" cy="1822895"/>
          </a:xfrm>
          <a:prstGeom prst="rect">
            <a:avLst/>
          </a:prstGeom>
          <a:noFill/>
          <a:ln w="9525">
            <a:noFill/>
            <a:miter lim="800000"/>
            <a:headEnd/>
            <a:tailEnd/>
          </a:ln>
          <a:effectLst/>
        </p:spPr>
      </p:pic>
      <p:sp>
        <p:nvSpPr>
          <p:cNvPr id="12" name="TekstSylinder 11"/>
          <p:cNvSpPr txBox="1"/>
          <p:nvPr/>
        </p:nvSpPr>
        <p:spPr>
          <a:xfrm>
            <a:off x="5143098" y="6048157"/>
            <a:ext cx="3557512" cy="646331"/>
          </a:xfrm>
          <a:prstGeom prst="rect">
            <a:avLst/>
          </a:prstGeom>
          <a:noFill/>
        </p:spPr>
        <p:txBody>
          <a:bodyPr wrap="none" rtlCol="0">
            <a:spAutoFit/>
          </a:bodyPr>
          <a:lstStyle/>
          <a:p>
            <a:pPr algn="ctr"/>
            <a:r>
              <a:rPr lang="nb-NO"/>
              <a:t>UV bestråling</a:t>
            </a:r>
            <a:br>
              <a:rPr lang="nb-NO"/>
            </a:br>
            <a:r>
              <a:rPr lang="nb-NO"/>
              <a:t>(Adafruit UV-sensor, 240-370nm)</a:t>
            </a:r>
          </a:p>
        </p:txBody>
      </p:sp>
    </p:spTree>
    <p:extLst>
      <p:ext uri="{BB962C8B-B14F-4D97-AF65-F5344CB8AC3E}">
        <p14:creationId xmlns:p14="http://schemas.microsoft.com/office/powerpoint/2010/main" val="352423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2000"/>
                                        <p:tgtEl>
                                          <p:spTgt spid="122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2291"/>
                                        </p:tgtEl>
                                        <p:attrNameLst>
                                          <p:attrName>style.visibility</p:attrName>
                                        </p:attrNameLst>
                                      </p:cBhvr>
                                      <p:to>
                                        <p:strVal val="visible"/>
                                      </p:to>
                                    </p:set>
                                    <p:animEffect transition="in" filter="fade">
                                      <p:cBhvr>
                                        <p:cTn id="27" dur="2000"/>
                                        <p:tgtEl>
                                          <p:spTgt spid="1229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2292"/>
                                        </p:tgtEl>
                                        <p:attrNameLst>
                                          <p:attrName>style.visibility</p:attrName>
                                        </p:attrNameLst>
                                      </p:cBhvr>
                                      <p:to>
                                        <p:strVal val="visible"/>
                                      </p:to>
                                    </p:set>
                                    <p:animEffect transition="in" filter="fade">
                                      <p:cBhvr>
                                        <p:cTn id="33" dur="2000"/>
                                        <p:tgtEl>
                                          <p:spTgt spid="122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p:cNvSpPr>
            <a:spLocks noGrp="1"/>
          </p:cNvSpPr>
          <p:nvPr>
            <p:ph type="title"/>
          </p:nvPr>
        </p:nvSpPr>
        <p:spPr>
          <a:xfrm>
            <a:off x="848797" y="2299009"/>
            <a:ext cx="7732495" cy="1200329"/>
          </a:xfrm>
        </p:spPr>
        <p:txBody>
          <a:bodyPr/>
          <a:lstStyle/>
          <a:p>
            <a:pPr algn="ctr"/>
            <a:r>
              <a:rPr lang="nb-NO" dirty="0"/>
              <a:t>Mikrokontroller med tilleggsutstyret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2C1C-207A-28D9-DCAC-D3C9F7E31953}"/>
              </a:ext>
            </a:extLst>
          </p:cNvPr>
          <p:cNvSpPr>
            <a:spLocks noGrp="1"/>
          </p:cNvSpPr>
          <p:nvPr>
            <p:ph type="title"/>
          </p:nvPr>
        </p:nvSpPr>
        <p:spPr>
          <a:xfrm>
            <a:off x="1172856" y="13825"/>
            <a:ext cx="7407404" cy="954107"/>
          </a:xfrm>
        </p:spPr>
        <p:txBody>
          <a:bodyPr/>
          <a:lstStyle/>
          <a:p>
            <a:pPr algn="ctr"/>
            <a:r>
              <a:rPr lang="nb-NO" dirty="0"/>
              <a:t>Sensorer for måling i væske</a:t>
            </a:r>
            <a:br>
              <a:rPr lang="nb-NO" dirty="0"/>
            </a:br>
            <a:r>
              <a:rPr lang="nb-NO" sz="2000" dirty="0"/>
              <a:t>https://www.dfrobot.com/category-68.html</a:t>
            </a:r>
            <a:endParaRPr lang="nb-NO" dirty="0"/>
          </a:p>
        </p:txBody>
      </p:sp>
      <p:pic>
        <p:nvPicPr>
          <p:cNvPr id="5" name="Picture 4">
            <a:extLst>
              <a:ext uri="{FF2B5EF4-FFF2-40B4-BE49-F238E27FC236}">
                <a16:creationId xmlns:a16="http://schemas.microsoft.com/office/drawing/2014/main" id="{A4D43E70-6B41-8029-7DB3-A1B8C1DEE399}"/>
              </a:ext>
            </a:extLst>
          </p:cNvPr>
          <p:cNvPicPr>
            <a:picLocks noChangeAspect="1"/>
          </p:cNvPicPr>
          <p:nvPr/>
        </p:nvPicPr>
        <p:blipFill>
          <a:blip r:embed="rId3"/>
          <a:stretch>
            <a:fillRect/>
          </a:stretch>
        </p:blipFill>
        <p:spPr>
          <a:xfrm>
            <a:off x="1194628" y="1428630"/>
            <a:ext cx="7441096" cy="2305173"/>
          </a:xfrm>
          <a:prstGeom prst="rect">
            <a:avLst/>
          </a:prstGeom>
        </p:spPr>
      </p:pic>
      <p:pic>
        <p:nvPicPr>
          <p:cNvPr id="7" name="Picture 6">
            <a:extLst>
              <a:ext uri="{FF2B5EF4-FFF2-40B4-BE49-F238E27FC236}">
                <a16:creationId xmlns:a16="http://schemas.microsoft.com/office/drawing/2014/main" id="{E39E6C54-5200-8E2C-5089-1844A4A960AA}"/>
              </a:ext>
            </a:extLst>
          </p:cNvPr>
          <p:cNvPicPr>
            <a:picLocks noChangeAspect="1"/>
          </p:cNvPicPr>
          <p:nvPr/>
        </p:nvPicPr>
        <p:blipFill>
          <a:blip r:embed="rId4"/>
          <a:stretch>
            <a:fillRect/>
          </a:stretch>
        </p:blipFill>
        <p:spPr>
          <a:xfrm>
            <a:off x="1172856" y="4067289"/>
            <a:ext cx="7462868" cy="2330918"/>
          </a:xfrm>
          <a:prstGeom prst="rect">
            <a:avLst/>
          </a:prstGeom>
        </p:spPr>
      </p:pic>
      <p:sp>
        <p:nvSpPr>
          <p:cNvPr id="8" name="TextBox 7">
            <a:extLst>
              <a:ext uri="{FF2B5EF4-FFF2-40B4-BE49-F238E27FC236}">
                <a16:creationId xmlns:a16="http://schemas.microsoft.com/office/drawing/2014/main" id="{CDBBDD83-BBC8-8385-6949-BB950D653540}"/>
              </a:ext>
            </a:extLst>
          </p:cNvPr>
          <p:cNvSpPr txBox="1"/>
          <p:nvPr/>
        </p:nvSpPr>
        <p:spPr>
          <a:xfrm>
            <a:off x="1099457" y="998541"/>
            <a:ext cx="4198585" cy="369332"/>
          </a:xfrm>
          <a:prstGeom prst="rect">
            <a:avLst/>
          </a:prstGeom>
          <a:noFill/>
        </p:spPr>
        <p:txBody>
          <a:bodyPr wrap="none" rtlCol="0">
            <a:spAutoFit/>
          </a:bodyPr>
          <a:lstStyle/>
          <a:p>
            <a:r>
              <a:rPr lang="nb-NO" dirty="0"/>
              <a:t>Måling av konduktivitet og saltholdighet</a:t>
            </a:r>
          </a:p>
        </p:txBody>
      </p:sp>
      <p:sp>
        <p:nvSpPr>
          <p:cNvPr id="9" name="TextBox 8">
            <a:extLst>
              <a:ext uri="{FF2B5EF4-FFF2-40B4-BE49-F238E27FC236}">
                <a16:creationId xmlns:a16="http://schemas.microsoft.com/office/drawing/2014/main" id="{3DA01A7A-DD7B-A4C9-884C-FCA31EC2D623}"/>
              </a:ext>
            </a:extLst>
          </p:cNvPr>
          <p:cNvSpPr txBox="1"/>
          <p:nvPr/>
        </p:nvSpPr>
        <p:spPr>
          <a:xfrm>
            <a:off x="1099457" y="3733803"/>
            <a:ext cx="3775393" cy="369332"/>
          </a:xfrm>
          <a:prstGeom prst="rect">
            <a:avLst/>
          </a:prstGeom>
          <a:noFill/>
        </p:spPr>
        <p:txBody>
          <a:bodyPr wrap="none" rtlCol="0">
            <a:spAutoFit/>
          </a:bodyPr>
          <a:lstStyle/>
          <a:p>
            <a:r>
              <a:rPr lang="nb-NO" dirty="0"/>
              <a:t>Måling av oppløst oksygen i væske</a:t>
            </a:r>
          </a:p>
        </p:txBody>
      </p:sp>
    </p:spTree>
    <p:extLst>
      <p:ext uri="{BB962C8B-B14F-4D97-AF65-F5344CB8AC3E}">
        <p14:creationId xmlns:p14="http://schemas.microsoft.com/office/powerpoint/2010/main" val="3601110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2C1C-207A-28D9-DCAC-D3C9F7E31953}"/>
              </a:ext>
            </a:extLst>
          </p:cNvPr>
          <p:cNvSpPr>
            <a:spLocks noGrp="1"/>
          </p:cNvSpPr>
          <p:nvPr>
            <p:ph type="title"/>
          </p:nvPr>
        </p:nvSpPr>
        <p:spPr>
          <a:xfrm>
            <a:off x="1172856" y="13825"/>
            <a:ext cx="7407404" cy="954107"/>
          </a:xfrm>
        </p:spPr>
        <p:txBody>
          <a:bodyPr/>
          <a:lstStyle/>
          <a:p>
            <a:pPr algn="ctr"/>
            <a:r>
              <a:rPr lang="nb-NO" dirty="0"/>
              <a:t>Sensorer for måling i væske</a:t>
            </a:r>
            <a:br>
              <a:rPr lang="nb-NO" dirty="0"/>
            </a:br>
            <a:r>
              <a:rPr lang="nb-NO" sz="2000" dirty="0"/>
              <a:t>https://www.dfrobot.com/category-68.html</a:t>
            </a:r>
            <a:endParaRPr lang="nb-NO" dirty="0"/>
          </a:p>
        </p:txBody>
      </p:sp>
      <p:sp>
        <p:nvSpPr>
          <p:cNvPr id="8" name="TextBox 7">
            <a:extLst>
              <a:ext uri="{FF2B5EF4-FFF2-40B4-BE49-F238E27FC236}">
                <a16:creationId xmlns:a16="http://schemas.microsoft.com/office/drawing/2014/main" id="{CDBBDD83-BBC8-8385-6949-BB950D653540}"/>
              </a:ext>
            </a:extLst>
          </p:cNvPr>
          <p:cNvSpPr txBox="1"/>
          <p:nvPr/>
        </p:nvSpPr>
        <p:spPr>
          <a:xfrm>
            <a:off x="1099457" y="998541"/>
            <a:ext cx="3839513" cy="369332"/>
          </a:xfrm>
          <a:prstGeom prst="rect">
            <a:avLst/>
          </a:prstGeom>
          <a:noFill/>
        </p:spPr>
        <p:txBody>
          <a:bodyPr wrap="none" rtlCol="0">
            <a:spAutoFit/>
          </a:bodyPr>
          <a:lstStyle/>
          <a:p>
            <a:r>
              <a:rPr lang="nb-NO" dirty="0"/>
              <a:t>Måling av turbiditet (partikler i vann)</a:t>
            </a:r>
          </a:p>
        </p:txBody>
      </p:sp>
      <p:sp>
        <p:nvSpPr>
          <p:cNvPr id="9" name="TextBox 8">
            <a:extLst>
              <a:ext uri="{FF2B5EF4-FFF2-40B4-BE49-F238E27FC236}">
                <a16:creationId xmlns:a16="http://schemas.microsoft.com/office/drawing/2014/main" id="{3DA01A7A-DD7B-A4C9-884C-FCA31EC2D623}"/>
              </a:ext>
            </a:extLst>
          </p:cNvPr>
          <p:cNvSpPr txBox="1"/>
          <p:nvPr/>
        </p:nvSpPr>
        <p:spPr>
          <a:xfrm>
            <a:off x="1099457" y="3733803"/>
            <a:ext cx="1531188" cy="369332"/>
          </a:xfrm>
          <a:prstGeom prst="rect">
            <a:avLst/>
          </a:prstGeom>
          <a:noFill/>
        </p:spPr>
        <p:txBody>
          <a:bodyPr wrap="none" rtlCol="0">
            <a:spAutoFit/>
          </a:bodyPr>
          <a:lstStyle/>
          <a:p>
            <a:r>
              <a:rPr lang="nb-NO" dirty="0"/>
              <a:t>Måling av pH</a:t>
            </a:r>
          </a:p>
        </p:txBody>
      </p:sp>
      <p:pic>
        <p:nvPicPr>
          <p:cNvPr id="4" name="Picture 3">
            <a:extLst>
              <a:ext uri="{FF2B5EF4-FFF2-40B4-BE49-F238E27FC236}">
                <a16:creationId xmlns:a16="http://schemas.microsoft.com/office/drawing/2014/main" id="{B1DF7923-797F-49B5-AC01-7D42E66EDBE3}"/>
              </a:ext>
            </a:extLst>
          </p:cNvPr>
          <p:cNvPicPr>
            <a:picLocks noChangeAspect="1"/>
          </p:cNvPicPr>
          <p:nvPr/>
        </p:nvPicPr>
        <p:blipFill>
          <a:blip r:embed="rId3"/>
          <a:stretch>
            <a:fillRect/>
          </a:stretch>
        </p:blipFill>
        <p:spPr>
          <a:xfrm>
            <a:off x="1172856" y="1339227"/>
            <a:ext cx="7462868" cy="2328121"/>
          </a:xfrm>
          <a:prstGeom prst="rect">
            <a:avLst/>
          </a:prstGeom>
        </p:spPr>
      </p:pic>
      <p:pic>
        <p:nvPicPr>
          <p:cNvPr id="10" name="Picture 9">
            <a:extLst>
              <a:ext uri="{FF2B5EF4-FFF2-40B4-BE49-F238E27FC236}">
                <a16:creationId xmlns:a16="http://schemas.microsoft.com/office/drawing/2014/main" id="{6ABBEF3F-41C1-D44C-1C3F-BF00EA5E8497}"/>
              </a:ext>
            </a:extLst>
          </p:cNvPr>
          <p:cNvPicPr>
            <a:picLocks noChangeAspect="1"/>
          </p:cNvPicPr>
          <p:nvPr/>
        </p:nvPicPr>
        <p:blipFill>
          <a:blip r:embed="rId4"/>
          <a:stretch>
            <a:fillRect/>
          </a:stretch>
        </p:blipFill>
        <p:spPr>
          <a:xfrm>
            <a:off x="1172856" y="4038643"/>
            <a:ext cx="7446292" cy="2328121"/>
          </a:xfrm>
          <a:prstGeom prst="rect">
            <a:avLst/>
          </a:prstGeom>
        </p:spPr>
      </p:pic>
    </p:spTree>
    <p:extLst>
      <p:ext uri="{BB962C8B-B14F-4D97-AF65-F5344CB8AC3E}">
        <p14:creationId xmlns:p14="http://schemas.microsoft.com/office/powerpoint/2010/main" val="6998066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Måling av værdata på sjøen</a:t>
            </a:r>
          </a:p>
        </p:txBody>
      </p:sp>
      <p:sp>
        <p:nvSpPr>
          <p:cNvPr id="3" name="Plassholder for innhold 2"/>
          <p:cNvSpPr>
            <a:spLocks noGrp="1"/>
          </p:cNvSpPr>
          <p:nvPr>
            <p:ph idx="1"/>
          </p:nvPr>
        </p:nvSpPr>
        <p:spPr>
          <a:xfrm>
            <a:off x="1194628" y="920969"/>
            <a:ext cx="3160089" cy="5500277"/>
          </a:xfrm>
        </p:spPr>
        <p:txBody>
          <a:bodyPr>
            <a:normAutofit/>
          </a:bodyPr>
          <a:lstStyle/>
          <a:p>
            <a:r>
              <a:rPr lang="nb-NO" sz="2000"/>
              <a:t>Lufttemperatur</a:t>
            </a:r>
          </a:p>
          <a:p>
            <a:r>
              <a:rPr lang="nb-NO" sz="2000"/>
              <a:t>Lufttrykk</a:t>
            </a:r>
          </a:p>
          <a:p>
            <a:r>
              <a:rPr lang="nb-NO" sz="2000"/>
              <a:t>Lysstyrke, UV</a:t>
            </a:r>
          </a:p>
          <a:p>
            <a:r>
              <a:rPr lang="nb-NO" sz="2000"/>
              <a:t>Luftfuktighet?</a:t>
            </a:r>
          </a:p>
          <a:p>
            <a:r>
              <a:rPr lang="nb-NO" sz="2000"/>
              <a:t>Vindstyrke?</a:t>
            </a:r>
          </a:p>
          <a:p>
            <a:r>
              <a:rPr lang="nb-NO" sz="2000"/>
              <a:t>Vindretning?</a:t>
            </a:r>
          </a:p>
          <a:p>
            <a:r>
              <a:rPr lang="nb-NO" sz="2000"/>
              <a:t>Nedbør?</a:t>
            </a:r>
          </a:p>
          <a:p>
            <a:r>
              <a:rPr lang="nb-NO" sz="2000"/>
              <a:t>Bølgehøyde (lufttrykk?)</a:t>
            </a:r>
          </a:p>
        </p:txBody>
      </p:sp>
      <p:pic>
        <p:nvPicPr>
          <p:cNvPr id="4" name="Picture 2"/>
          <p:cNvPicPr>
            <a:picLocks noChangeAspect="1" noChangeArrowheads="1"/>
          </p:cNvPicPr>
          <p:nvPr/>
        </p:nvPicPr>
        <p:blipFill>
          <a:blip r:embed="rId3"/>
          <a:srcRect r="52831"/>
          <a:stretch>
            <a:fillRect/>
          </a:stretch>
        </p:blipFill>
        <p:spPr bwMode="auto">
          <a:xfrm>
            <a:off x="5227299" y="1382486"/>
            <a:ext cx="3056622" cy="1710788"/>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r="46147"/>
          <a:stretch>
            <a:fillRect/>
          </a:stretch>
        </p:blipFill>
        <p:spPr bwMode="auto">
          <a:xfrm>
            <a:off x="4638932" y="3492465"/>
            <a:ext cx="1933884" cy="2058028"/>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l="24224" r="49658"/>
          <a:stretch>
            <a:fillRect/>
          </a:stretch>
        </p:blipFill>
        <p:spPr bwMode="auto">
          <a:xfrm>
            <a:off x="6826313" y="3357685"/>
            <a:ext cx="1991763" cy="2344058"/>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a:stretch>
            <a:fillRect/>
          </a:stretch>
        </p:blipFill>
        <p:spPr bwMode="auto">
          <a:xfrm>
            <a:off x="1194628" y="4101220"/>
            <a:ext cx="1785955" cy="2543088"/>
          </a:xfrm>
          <a:prstGeom prst="rect">
            <a:avLst/>
          </a:prstGeom>
          <a:noFill/>
          <a:ln w="9525">
            <a:noFill/>
            <a:miter lim="800000"/>
            <a:headEnd/>
            <a:tailEnd/>
          </a:ln>
          <a:effectLst/>
        </p:spPr>
      </p:pic>
      <p:sp>
        <p:nvSpPr>
          <p:cNvPr id="8" name="TekstSylinder 7"/>
          <p:cNvSpPr txBox="1"/>
          <p:nvPr/>
        </p:nvSpPr>
        <p:spPr>
          <a:xfrm>
            <a:off x="3684760" y="6274976"/>
            <a:ext cx="5117748" cy="461665"/>
          </a:xfrm>
          <a:prstGeom prst="rect">
            <a:avLst/>
          </a:prstGeom>
          <a:noFill/>
        </p:spPr>
        <p:txBody>
          <a:bodyPr wrap="none" rtlCol="0">
            <a:spAutoFit/>
          </a:bodyPr>
          <a:lstStyle/>
          <a:p>
            <a:r>
              <a:rPr lang="nb-NO" sz="2400">
                <a:solidFill>
                  <a:srgbClr val="0000FF"/>
                </a:solidFill>
              </a:rPr>
              <a:t>www.ntnu.no/skolelab/bla-hefteserie</a:t>
            </a:r>
          </a:p>
        </p:txBody>
      </p:sp>
      <p:sp>
        <p:nvSpPr>
          <p:cNvPr id="9" name="TekstSylinder 8"/>
          <p:cNvSpPr txBox="1"/>
          <p:nvPr/>
        </p:nvSpPr>
        <p:spPr>
          <a:xfrm>
            <a:off x="5227299" y="5807122"/>
            <a:ext cx="2339102" cy="369332"/>
          </a:xfrm>
          <a:prstGeom prst="rect">
            <a:avLst/>
          </a:prstGeom>
          <a:noFill/>
        </p:spPr>
        <p:txBody>
          <a:bodyPr wrap="none" rtlCol="0">
            <a:spAutoFit/>
          </a:bodyPr>
          <a:lstStyle/>
          <a:p>
            <a:r>
              <a:rPr lang="nb-NO"/>
              <a:t>Sparkfun (RS-online)</a:t>
            </a:r>
          </a:p>
        </p:txBody>
      </p:sp>
    </p:spTree>
    <p:extLst>
      <p:ext uri="{BB962C8B-B14F-4D97-AF65-F5344CB8AC3E}">
        <p14:creationId xmlns:p14="http://schemas.microsoft.com/office/powerpoint/2010/main" val="37297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20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0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00B0F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1754326"/>
          </a:xfrm>
        </p:spPr>
        <p:txBody>
          <a:bodyPr/>
          <a:lstStyle/>
          <a:p>
            <a:pPr algn="ctr"/>
            <a:r>
              <a:rPr lang="nb-NO" b="1" i="0" u="none" strike="noStrike" baseline="0" dirty="0">
                <a:solidFill>
                  <a:srgbClr val="000000"/>
                </a:solidFill>
                <a:latin typeface="Times New Roman" panose="02020603050405020304" pitchFamily="18" charset="0"/>
              </a:rPr>
              <a:t>Deloppdrag 9:</a:t>
            </a:r>
            <a:br>
              <a:rPr lang="nb-NO" sz="2000" b="1" i="0"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Presentasjon av måleresultatene</a:t>
            </a:r>
            <a:br>
              <a:rPr lang="nb-NO" sz="3600" b="0" i="1" u="none" strike="noStrike" baseline="0" dirty="0">
                <a:solidFill>
                  <a:srgbClr val="000000"/>
                </a:solidFill>
                <a:latin typeface="Times New Roman" panose="02020603050405020304" pitchFamily="18" charset="0"/>
              </a:rPr>
            </a:br>
            <a:r>
              <a:rPr lang="nb-NO" sz="3600" b="0" i="1" u="none" strike="noStrike" baseline="0" dirty="0">
                <a:solidFill>
                  <a:srgbClr val="000000"/>
                </a:solidFill>
                <a:latin typeface="Times New Roman" panose="02020603050405020304" pitchFamily="18" charset="0"/>
              </a:rPr>
              <a:t>side 92</a:t>
            </a:r>
            <a:endParaRPr lang="nb-NO" b="0" i="1" dirty="0"/>
          </a:p>
        </p:txBody>
      </p:sp>
    </p:spTree>
    <p:extLst>
      <p:ext uri="{BB962C8B-B14F-4D97-AF65-F5344CB8AC3E}">
        <p14:creationId xmlns:p14="http://schemas.microsoft.com/office/powerpoint/2010/main" val="29577151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86C5-7E3E-B959-FADA-B81796DA0E2A}"/>
              </a:ext>
            </a:extLst>
          </p:cNvPr>
          <p:cNvSpPr>
            <a:spLocks noGrp="1"/>
          </p:cNvSpPr>
          <p:nvPr>
            <p:ph idx="1"/>
          </p:nvPr>
        </p:nvSpPr>
        <p:spPr>
          <a:xfrm>
            <a:off x="1194628" y="1728439"/>
            <a:ext cx="7407404" cy="4692807"/>
          </a:xfrm>
        </p:spPr>
        <p:txBody>
          <a:bodyPr/>
          <a:lstStyle/>
          <a:p>
            <a:pPr marL="0" indent="0">
              <a:buNone/>
            </a:pPr>
            <a:r>
              <a:rPr lang="nb-NO" b="1" dirty="0"/>
              <a:t>Deloppdrag 9: </a:t>
            </a:r>
            <a:br>
              <a:rPr lang="nb-NO" dirty="0"/>
            </a:br>
            <a:r>
              <a:rPr lang="nb-NO" i="1" dirty="0"/>
              <a:t>Presenter måleresultatene med passende programvare, f.eks. Excel og Google Earth. Kommenter resultatene.</a:t>
            </a:r>
            <a:endParaRPr lang="nb-NO" sz="2400" i="1" dirty="0"/>
          </a:p>
          <a:p>
            <a:pPr>
              <a:spcBef>
                <a:spcPts val="1800"/>
              </a:spcBef>
            </a:pPr>
            <a:r>
              <a:rPr lang="nn-NO" dirty="0"/>
              <a:t>Lag </a:t>
            </a:r>
            <a:r>
              <a:rPr lang="nn-NO" dirty="0" err="1"/>
              <a:t>grafer</a:t>
            </a:r>
            <a:r>
              <a:rPr lang="nn-NO" dirty="0"/>
              <a:t> av </a:t>
            </a:r>
            <a:r>
              <a:rPr lang="nn-NO" dirty="0" err="1"/>
              <a:t>målinger</a:t>
            </a:r>
            <a:endParaRPr lang="nn-NO" dirty="0"/>
          </a:p>
          <a:p>
            <a:pPr>
              <a:spcBef>
                <a:spcPts val="1200"/>
              </a:spcBef>
            </a:pPr>
            <a:r>
              <a:rPr lang="nb-NO" dirty="0"/>
              <a:t>Plott posisjonen i Google Earth</a:t>
            </a:r>
          </a:p>
          <a:p>
            <a:pPr>
              <a:spcBef>
                <a:spcPts val="1200"/>
              </a:spcBef>
            </a:pPr>
            <a:r>
              <a:rPr lang="nb-NO" dirty="0"/>
              <a:t>Sjekk at dataene kommer til riktig sted</a:t>
            </a:r>
          </a:p>
        </p:txBody>
      </p:sp>
      <p:sp>
        <p:nvSpPr>
          <p:cNvPr id="5" name="Title 1">
            <a:extLst>
              <a:ext uri="{FF2B5EF4-FFF2-40B4-BE49-F238E27FC236}">
                <a16:creationId xmlns:a16="http://schemas.microsoft.com/office/drawing/2014/main" id="{BBD5ED90-338A-79DD-EE9F-59091B04781B}"/>
              </a:ext>
            </a:extLst>
          </p:cNvPr>
          <p:cNvSpPr>
            <a:spLocks noGrp="1"/>
          </p:cNvSpPr>
          <p:nvPr>
            <p:ph type="title"/>
          </p:nvPr>
        </p:nvSpPr>
        <p:spPr>
          <a:xfrm>
            <a:off x="1194628" y="274638"/>
            <a:ext cx="7407404" cy="1138773"/>
          </a:xfrm>
        </p:spPr>
        <p:txBody>
          <a:bodyPr/>
          <a:lstStyle/>
          <a:p>
            <a:pPr algn="ctr"/>
            <a:r>
              <a:rPr lang="nb-NO" b="1" i="0" u="none" strike="noStrike" baseline="0" dirty="0">
                <a:solidFill>
                  <a:srgbClr val="000000"/>
                </a:solidFill>
                <a:latin typeface="Times New Roman" panose="02020603050405020304" pitchFamily="18" charset="0"/>
              </a:rPr>
              <a:t>Deloppdrag 9:</a:t>
            </a:r>
            <a:br>
              <a:rPr lang="nb-NO" sz="1800" b="1" i="0" u="none" strike="noStrike" baseline="0" dirty="0">
                <a:solidFill>
                  <a:srgbClr val="000000"/>
                </a:solidFill>
                <a:latin typeface="Times New Roman" panose="02020603050405020304" pitchFamily="18" charset="0"/>
              </a:rPr>
            </a:br>
            <a:r>
              <a:rPr lang="nb-NO" sz="3200" b="0" i="1" u="none" strike="noStrike" baseline="0" dirty="0">
                <a:solidFill>
                  <a:srgbClr val="000000"/>
                </a:solidFill>
                <a:latin typeface="Times New Roman" panose="02020603050405020304" pitchFamily="18" charset="0"/>
              </a:rPr>
              <a:t>Presentasjon av måleresultatene</a:t>
            </a:r>
            <a:endParaRPr lang="nb-NO" b="0" i="1" dirty="0"/>
          </a:p>
        </p:txBody>
      </p:sp>
    </p:spTree>
    <p:extLst>
      <p:ext uri="{BB962C8B-B14F-4D97-AF65-F5344CB8AC3E}">
        <p14:creationId xmlns:p14="http://schemas.microsoft.com/office/powerpoint/2010/main" val="37490360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E915A-533D-6917-EE4E-FCB5AA5D3E4D}"/>
              </a:ext>
            </a:extLst>
          </p:cNvPr>
          <p:cNvSpPr/>
          <p:nvPr/>
        </p:nvSpPr>
        <p:spPr>
          <a:xfrm>
            <a:off x="0" y="0"/>
            <a:ext cx="9144000" cy="6858000"/>
          </a:xfrm>
          <a:prstGeom prst="rect">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789503"/>
            <a:ext cx="7407404" cy="646331"/>
          </a:xfrm>
        </p:spPr>
        <p:txBody>
          <a:bodyPr/>
          <a:lstStyle/>
          <a:p>
            <a:pPr algn="ctr"/>
            <a:r>
              <a:rPr lang="nb-NO" b="1" i="0" u="none" strike="noStrike" baseline="0" dirty="0">
                <a:solidFill>
                  <a:srgbClr val="000000"/>
                </a:solidFill>
                <a:latin typeface="Times New Roman" panose="02020603050405020304" pitchFamily="18" charset="0"/>
              </a:rPr>
              <a:t>Importer data til Excel</a:t>
            </a:r>
            <a:endParaRPr lang="nb-NO" b="0" i="1" dirty="0"/>
          </a:p>
        </p:txBody>
      </p:sp>
    </p:spTree>
    <p:extLst>
      <p:ext uri="{BB962C8B-B14F-4D97-AF65-F5344CB8AC3E}">
        <p14:creationId xmlns:p14="http://schemas.microsoft.com/office/powerpoint/2010/main" val="3090897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45B-6CB3-2E02-0E93-198477DF341B}"/>
              </a:ext>
            </a:extLst>
          </p:cNvPr>
          <p:cNvSpPr>
            <a:spLocks noGrp="1"/>
          </p:cNvSpPr>
          <p:nvPr>
            <p:ph type="title"/>
          </p:nvPr>
        </p:nvSpPr>
        <p:spPr>
          <a:xfrm>
            <a:off x="1194628" y="274638"/>
            <a:ext cx="7407404" cy="954107"/>
          </a:xfrm>
        </p:spPr>
        <p:txBody>
          <a:bodyPr/>
          <a:lstStyle/>
          <a:p>
            <a:pPr algn="ctr"/>
            <a:r>
              <a:rPr lang="nb-NO" dirty="0"/>
              <a:t>Importer data i Excel</a:t>
            </a:r>
            <a:br>
              <a:rPr lang="nb-NO" dirty="0"/>
            </a:br>
            <a:r>
              <a:rPr lang="nb-NO" sz="2000" dirty="0"/>
              <a:t>Bruk «Open»</a:t>
            </a:r>
            <a:endParaRPr lang="nb-NO" dirty="0"/>
          </a:p>
        </p:txBody>
      </p:sp>
      <p:pic>
        <p:nvPicPr>
          <p:cNvPr id="5" name="Picture 4">
            <a:extLst>
              <a:ext uri="{FF2B5EF4-FFF2-40B4-BE49-F238E27FC236}">
                <a16:creationId xmlns:a16="http://schemas.microsoft.com/office/drawing/2014/main" id="{422E7AC1-7808-1715-1123-224BC147B5C4}"/>
              </a:ext>
            </a:extLst>
          </p:cNvPr>
          <p:cNvPicPr>
            <a:picLocks noChangeAspect="1"/>
          </p:cNvPicPr>
          <p:nvPr/>
        </p:nvPicPr>
        <p:blipFill>
          <a:blip r:embed="rId2"/>
          <a:stretch>
            <a:fillRect/>
          </a:stretch>
        </p:blipFill>
        <p:spPr>
          <a:xfrm>
            <a:off x="1431238" y="1213166"/>
            <a:ext cx="7170794" cy="5370196"/>
          </a:xfrm>
          <a:prstGeom prst="rect">
            <a:avLst/>
          </a:prstGeom>
        </p:spPr>
      </p:pic>
      <p:sp>
        <p:nvSpPr>
          <p:cNvPr id="6" name="Rectangle 5">
            <a:extLst>
              <a:ext uri="{FF2B5EF4-FFF2-40B4-BE49-F238E27FC236}">
                <a16:creationId xmlns:a16="http://schemas.microsoft.com/office/drawing/2014/main" id="{5DA05A8C-1F78-0D7A-086E-F05FF41128DD}"/>
              </a:ext>
            </a:extLst>
          </p:cNvPr>
          <p:cNvSpPr/>
          <p:nvPr/>
        </p:nvSpPr>
        <p:spPr>
          <a:xfrm>
            <a:off x="6246421" y="5854535"/>
            <a:ext cx="2185060"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4343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45B-6CB3-2E02-0E93-198477DF341B}"/>
              </a:ext>
            </a:extLst>
          </p:cNvPr>
          <p:cNvSpPr>
            <a:spLocks noGrp="1"/>
          </p:cNvSpPr>
          <p:nvPr>
            <p:ph type="title"/>
          </p:nvPr>
        </p:nvSpPr>
        <p:spPr>
          <a:xfrm>
            <a:off x="1194628" y="274638"/>
            <a:ext cx="7407404" cy="954107"/>
          </a:xfrm>
        </p:spPr>
        <p:txBody>
          <a:bodyPr/>
          <a:lstStyle/>
          <a:p>
            <a:pPr algn="ctr"/>
            <a:r>
              <a:rPr lang="nb-NO" dirty="0"/>
              <a:t>Importer data i Excel</a:t>
            </a:r>
            <a:br>
              <a:rPr lang="nb-NO" dirty="0"/>
            </a:br>
            <a:r>
              <a:rPr lang="nb-NO" sz="2000" dirty="0"/>
              <a:t>Bruk skilletegn, «</a:t>
            </a:r>
            <a:r>
              <a:rPr lang="nb-NO" sz="2000" dirty="0" err="1"/>
              <a:t>Delimited</a:t>
            </a:r>
            <a:r>
              <a:rPr lang="nb-NO" sz="2000" dirty="0"/>
              <a:t>»</a:t>
            </a:r>
            <a:endParaRPr lang="nb-NO" dirty="0"/>
          </a:p>
        </p:txBody>
      </p:sp>
      <p:pic>
        <p:nvPicPr>
          <p:cNvPr id="4" name="Picture 3">
            <a:extLst>
              <a:ext uri="{FF2B5EF4-FFF2-40B4-BE49-F238E27FC236}">
                <a16:creationId xmlns:a16="http://schemas.microsoft.com/office/drawing/2014/main" id="{082A1B10-3FA8-40A3-2838-3392592983D2}"/>
              </a:ext>
            </a:extLst>
          </p:cNvPr>
          <p:cNvPicPr>
            <a:picLocks noChangeAspect="1"/>
          </p:cNvPicPr>
          <p:nvPr/>
        </p:nvPicPr>
        <p:blipFill>
          <a:blip r:embed="rId2"/>
          <a:stretch>
            <a:fillRect/>
          </a:stretch>
        </p:blipFill>
        <p:spPr>
          <a:xfrm>
            <a:off x="1511714" y="1397750"/>
            <a:ext cx="6773232" cy="5242295"/>
          </a:xfrm>
          <a:prstGeom prst="rect">
            <a:avLst/>
          </a:prstGeom>
        </p:spPr>
      </p:pic>
      <p:sp>
        <p:nvSpPr>
          <p:cNvPr id="6" name="Rectangle 5">
            <a:extLst>
              <a:ext uri="{FF2B5EF4-FFF2-40B4-BE49-F238E27FC236}">
                <a16:creationId xmlns:a16="http://schemas.microsoft.com/office/drawing/2014/main" id="{5DA05A8C-1F78-0D7A-086E-F05FF41128DD}"/>
              </a:ext>
            </a:extLst>
          </p:cNvPr>
          <p:cNvSpPr/>
          <p:nvPr/>
        </p:nvSpPr>
        <p:spPr>
          <a:xfrm>
            <a:off x="1805049" y="2731325"/>
            <a:ext cx="4085112"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ctangle 6">
            <a:extLst>
              <a:ext uri="{FF2B5EF4-FFF2-40B4-BE49-F238E27FC236}">
                <a16:creationId xmlns:a16="http://schemas.microsoft.com/office/drawing/2014/main" id="{9B8F3DA5-08B4-3A9D-CFEA-69E784B363A3}"/>
              </a:ext>
            </a:extLst>
          </p:cNvPr>
          <p:cNvSpPr/>
          <p:nvPr/>
        </p:nvSpPr>
        <p:spPr>
          <a:xfrm>
            <a:off x="1511714" y="4088651"/>
            <a:ext cx="1468992"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ctangle 7">
            <a:extLst>
              <a:ext uri="{FF2B5EF4-FFF2-40B4-BE49-F238E27FC236}">
                <a16:creationId xmlns:a16="http://schemas.microsoft.com/office/drawing/2014/main" id="{BE8B404C-A240-4696-5260-EBF9E0E1DDE3}"/>
              </a:ext>
            </a:extLst>
          </p:cNvPr>
          <p:cNvSpPr/>
          <p:nvPr/>
        </p:nvSpPr>
        <p:spPr>
          <a:xfrm>
            <a:off x="6151418" y="6198920"/>
            <a:ext cx="1009402" cy="396317"/>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386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45B-6CB3-2E02-0E93-198477DF341B}"/>
              </a:ext>
            </a:extLst>
          </p:cNvPr>
          <p:cNvSpPr>
            <a:spLocks noGrp="1"/>
          </p:cNvSpPr>
          <p:nvPr>
            <p:ph type="title"/>
          </p:nvPr>
        </p:nvSpPr>
        <p:spPr>
          <a:xfrm>
            <a:off x="1194628" y="274638"/>
            <a:ext cx="7407404" cy="954107"/>
          </a:xfrm>
        </p:spPr>
        <p:txBody>
          <a:bodyPr/>
          <a:lstStyle/>
          <a:p>
            <a:pPr algn="ctr"/>
            <a:r>
              <a:rPr lang="nb-NO" dirty="0"/>
              <a:t>Importer data i Excel</a:t>
            </a:r>
            <a:br>
              <a:rPr lang="nb-NO" dirty="0"/>
            </a:br>
            <a:r>
              <a:rPr lang="nb-NO" sz="2000" dirty="0"/>
              <a:t>Velg skilletegn</a:t>
            </a:r>
            <a:endParaRPr lang="nb-NO" dirty="0"/>
          </a:p>
        </p:txBody>
      </p:sp>
      <p:pic>
        <p:nvPicPr>
          <p:cNvPr id="4" name="Picture 3">
            <a:extLst>
              <a:ext uri="{FF2B5EF4-FFF2-40B4-BE49-F238E27FC236}">
                <a16:creationId xmlns:a16="http://schemas.microsoft.com/office/drawing/2014/main" id="{EE96F20B-2F84-E073-D625-5DE2AA0560FC}"/>
              </a:ext>
            </a:extLst>
          </p:cNvPr>
          <p:cNvPicPr>
            <a:picLocks noChangeAspect="1"/>
          </p:cNvPicPr>
          <p:nvPr/>
        </p:nvPicPr>
        <p:blipFill>
          <a:blip r:embed="rId2"/>
          <a:stretch>
            <a:fillRect/>
          </a:stretch>
        </p:blipFill>
        <p:spPr>
          <a:xfrm>
            <a:off x="1554495" y="1323030"/>
            <a:ext cx="7047537" cy="5433956"/>
          </a:xfrm>
          <a:prstGeom prst="rect">
            <a:avLst/>
          </a:prstGeom>
        </p:spPr>
      </p:pic>
      <p:sp>
        <p:nvSpPr>
          <p:cNvPr id="6" name="Rectangle 5">
            <a:extLst>
              <a:ext uri="{FF2B5EF4-FFF2-40B4-BE49-F238E27FC236}">
                <a16:creationId xmlns:a16="http://schemas.microsoft.com/office/drawing/2014/main" id="{5DA05A8C-1F78-0D7A-086E-F05FF41128DD}"/>
              </a:ext>
            </a:extLst>
          </p:cNvPr>
          <p:cNvSpPr/>
          <p:nvPr/>
        </p:nvSpPr>
        <p:spPr>
          <a:xfrm>
            <a:off x="1686296" y="2755076"/>
            <a:ext cx="807522"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ctangle 6">
            <a:extLst>
              <a:ext uri="{FF2B5EF4-FFF2-40B4-BE49-F238E27FC236}">
                <a16:creationId xmlns:a16="http://schemas.microsoft.com/office/drawing/2014/main" id="{00D4AFD3-6D81-148A-3DC3-272285E30360}"/>
              </a:ext>
            </a:extLst>
          </p:cNvPr>
          <p:cNvSpPr/>
          <p:nvPr/>
        </p:nvSpPr>
        <p:spPr>
          <a:xfrm>
            <a:off x="6400800" y="6310230"/>
            <a:ext cx="1021278" cy="446756"/>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45060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245B-6CB3-2E02-0E93-198477DF341B}"/>
              </a:ext>
            </a:extLst>
          </p:cNvPr>
          <p:cNvSpPr>
            <a:spLocks noGrp="1"/>
          </p:cNvSpPr>
          <p:nvPr>
            <p:ph type="title"/>
          </p:nvPr>
        </p:nvSpPr>
        <p:spPr>
          <a:xfrm>
            <a:off x="1194628" y="274638"/>
            <a:ext cx="7407404" cy="954107"/>
          </a:xfrm>
        </p:spPr>
        <p:txBody>
          <a:bodyPr/>
          <a:lstStyle/>
          <a:p>
            <a:pPr algn="ctr"/>
            <a:r>
              <a:rPr lang="nb-NO" dirty="0"/>
              <a:t>Importer data i Excel</a:t>
            </a:r>
            <a:br>
              <a:rPr lang="nb-NO" dirty="0"/>
            </a:br>
            <a:r>
              <a:rPr lang="nb-NO" sz="2000" dirty="0"/>
              <a:t>Bruk «General», komma/punktum</a:t>
            </a:r>
            <a:endParaRPr lang="nb-NO" dirty="0"/>
          </a:p>
        </p:txBody>
      </p:sp>
      <p:pic>
        <p:nvPicPr>
          <p:cNvPr id="4" name="Picture 3">
            <a:extLst>
              <a:ext uri="{FF2B5EF4-FFF2-40B4-BE49-F238E27FC236}">
                <a16:creationId xmlns:a16="http://schemas.microsoft.com/office/drawing/2014/main" id="{B74B5856-4022-12FA-CC2C-72104050EE95}"/>
              </a:ext>
            </a:extLst>
          </p:cNvPr>
          <p:cNvPicPr>
            <a:picLocks noChangeAspect="1"/>
          </p:cNvPicPr>
          <p:nvPr/>
        </p:nvPicPr>
        <p:blipFill>
          <a:blip r:embed="rId2"/>
          <a:stretch>
            <a:fillRect/>
          </a:stretch>
        </p:blipFill>
        <p:spPr>
          <a:xfrm>
            <a:off x="1588229" y="1298750"/>
            <a:ext cx="6843252" cy="5314172"/>
          </a:xfrm>
          <a:prstGeom prst="rect">
            <a:avLst/>
          </a:prstGeom>
        </p:spPr>
      </p:pic>
      <p:sp>
        <p:nvSpPr>
          <p:cNvPr id="6" name="Rectangle 5">
            <a:extLst>
              <a:ext uri="{FF2B5EF4-FFF2-40B4-BE49-F238E27FC236}">
                <a16:creationId xmlns:a16="http://schemas.microsoft.com/office/drawing/2014/main" id="{5DA05A8C-1F78-0D7A-086E-F05FF41128DD}"/>
              </a:ext>
            </a:extLst>
          </p:cNvPr>
          <p:cNvSpPr/>
          <p:nvPr/>
        </p:nvSpPr>
        <p:spPr>
          <a:xfrm>
            <a:off x="1723582" y="2177271"/>
            <a:ext cx="763979"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ctangle 6">
            <a:extLst>
              <a:ext uri="{FF2B5EF4-FFF2-40B4-BE49-F238E27FC236}">
                <a16:creationId xmlns:a16="http://schemas.microsoft.com/office/drawing/2014/main" id="{C6774878-E0F4-EC14-6D4D-E8BA8F533030}"/>
              </a:ext>
            </a:extLst>
          </p:cNvPr>
          <p:cNvSpPr/>
          <p:nvPr/>
        </p:nvSpPr>
        <p:spPr>
          <a:xfrm>
            <a:off x="5553247" y="2732794"/>
            <a:ext cx="1014701"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ctangle 7">
            <a:extLst>
              <a:ext uri="{FF2B5EF4-FFF2-40B4-BE49-F238E27FC236}">
                <a16:creationId xmlns:a16="http://schemas.microsoft.com/office/drawing/2014/main" id="{71E95B4D-123B-E574-8030-2C5C04321792}"/>
              </a:ext>
            </a:extLst>
          </p:cNvPr>
          <p:cNvSpPr/>
          <p:nvPr/>
        </p:nvSpPr>
        <p:spPr>
          <a:xfrm>
            <a:off x="7387284" y="6237994"/>
            <a:ext cx="1014701" cy="296883"/>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0" name="Picture 9">
            <a:extLst>
              <a:ext uri="{FF2B5EF4-FFF2-40B4-BE49-F238E27FC236}">
                <a16:creationId xmlns:a16="http://schemas.microsoft.com/office/drawing/2014/main" id="{6FB26A5B-D440-A41F-DD74-66EE5A691640}"/>
              </a:ext>
            </a:extLst>
          </p:cNvPr>
          <p:cNvPicPr>
            <a:picLocks noChangeAspect="1"/>
          </p:cNvPicPr>
          <p:nvPr/>
        </p:nvPicPr>
        <p:blipFill>
          <a:blip r:embed="rId3"/>
          <a:stretch>
            <a:fillRect/>
          </a:stretch>
        </p:blipFill>
        <p:spPr>
          <a:xfrm>
            <a:off x="5553247" y="3193389"/>
            <a:ext cx="2156470" cy="1339282"/>
          </a:xfrm>
          <a:prstGeom prst="rect">
            <a:avLst/>
          </a:prstGeom>
        </p:spPr>
      </p:pic>
      <p:sp>
        <p:nvSpPr>
          <p:cNvPr id="11" name="Rectangle 10">
            <a:extLst>
              <a:ext uri="{FF2B5EF4-FFF2-40B4-BE49-F238E27FC236}">
                <a16:creationId xmlns:a16="http://schemas.microsoft.com/office/drawing/2014/main" id="{252001E2-798F-7293-9268-D0F4FCA51F84}"/>
              </a:ext>
            </a:extLst>
          </p:cNvPr>
          <p:cNvSpPr/>
          <p:nvPr/>
        </p:nvSpPr>
        <p:spPr>
          <a:xfrm>
            <a:off x="6212331" y="3467827"/>
            <a:ext cx="650588" cy="445414"/>
          </a:xfrm>
          <a:prstGeom prst="rect">
            <a:avLst/>
          </a:prstGeom>
          <a:noFill/>
          <a:ln w="38100">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5436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22887</TotalTime>
  <Words>3901</Words>
  <Application>Microsoft Office PowerPoint</Application>
  <PresentationFormat>On-screen Show (4:3)</PresentationFormat>
  <Paragraphs>468</Paragraphs>
  <Slides>115</Slides>
  <Notes>32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Arial</vt:lpstr>
      <vt:lpstr>Arial</vt:lpstr>
      <vt:lpstr>Calibri</vt:lpstr>
      <vt:lpstr>Times New Roman</vt:lpstr>
      <vt:lpstr>Office-tema</vt:lpstr>
      <vt:lpstr>Miljøovervåking med Havbøye Trådløs dataoverføring med 4G av  Nils Kr. Rossing Johannes Ravn Munkvold (Læringsass) Skolelaboratoriet</vt:lpstr>
      <vt:lpstr>Program 06.09.22</vt:lpstr>
      <vt:lpstr>Program Innsamling og overføring av måledata</vt:lpstr>
      <vt:lpstr>IoT Internet of Things</vt:lpstr>
      <vt:lpstr>Ting som kan styres via nettet</vt:lpstr>
      <vt:lpstr>IoT</vt:lpstr>
      <vt:lpstr>To aktuelle landsdekkende smalbåndskanaler som bruker 4G</vt:lpstr>
      <vt:lpstr>Prisen for smalbåndsabonnement under uttesting</vt:lpstr>
      <vt:lpstr>Mikrokontroller med tilleggsutstyret</vt:lpstr>
      <vt:lpstr>Utstyrspakke</vt:lpstr>
      <vt:lpstr>Komponentoversikt (side 131)</vt:lpstr>
      <vt:lpstr>Fordeling av sett og filnavn</vt:lpstr>
      <vt:lpstr>Arduino MKR NB 1500</vt:lpstr>
      <vt:lpstr>Kortene kan stables</vt:lpstr>
      <vt:lpstr>Signalene må ikke kollidere (side 30/105)</vt:lpstr>
      <vt:lpstr>Arbeidsboka</vt:lpstr>
      <vt:lpstr>Arbeidsboka – Vedlegg</vt:lpstr>
      <vt:lpstr>Hjemmeside https://www.ntnu.no/skolelab/bla-hefteserie</vt:lpstr>
      <vt:lpstr>Kursstruktur</vt:lpstr>
      <vt:lpstr>Oversikt kursstruktur – side 67</vt:lpstr>
      <vt:lpstr>Bruk av ferdig programvare</vt:lpstr>
      <vt:lpstr>Hjemmeside https://www.ntnu.no/skolelab/bla-hefteserie</vt:lpstr>
      <vt:lpstr>Deloppdrag 1:  Installasjon nødvendig programvare (s 77) </vt:lpstr>
      <vt:lpstr>Deloppdrag 1:  Installasjon nødvendig programvare</vt:lpstr>
      <vt:lpstr>Installasjon av tilleggsmodul for programmering av MKR NB 1500</vt:lpstr>
      <vt:lpstr>Installasjon av tilleggsmodul for programmering av MKR NB 1500</vt:lpstr>
      <vt:lpstr>Velg kortet MKR NB 1500</vt:lpstr>
      <vt:lpstr>Installasjon av bibliotek for programmering av MKR NB 1500</vt:lpstr>
      <vt:lpstr>Installasjon av bibliotek for programmering av MKR NB 1500 (side 81)</vt:lpstr>
      <vt:lpstr>Deloppdrag 2: Oppkobling av hårdvare og montering av SIM-kort side (81)</vt:lpstr>
      <vt:lpstr>Deloppdrag 2: Oppkobling av hårdvare og montering av SIM-kort</vt:lpstr>
      <vt:lpstr>Valg og installasjon av SIM-kort</vt:lpstr>
      <vt:lpstr>Montering av antenne</vt:lpstr>
      <vt:lpstr>Deloppdrag 3: ID-numrene for SIM-kort og hårdvare</vt:lpstr>
      <vt:lpstr>Deloppdrag 3: ID-numrene for SIM-kort og hårdvare</vt:lpstr>
      <vt:lpstr>ID-numrene for SIM-kort og hårdvare</vt:lpstr>
      <vt:lpstr>ID-numrene for SIM-kort og hårdvare</vt:lpstr>
      <vt:lpstr>Avlesning av IMSI og IMEI </vt:lpstr>
      <vt:lpstr>Individuelt arbeid med Oppdrag 1 – 3 </vt:lpstr>
      <vt:lpstr>Deloppdrag 4: Opprett kontakt med server via 4G (s 84) </vt:lpstr>
      <vt:lpstr>Deloppdrag 4: Opprett kontakt med server via 4G</vt:lpstr>
      <vt:lpstr>Eksempel-kode-1.ino</vt:lpstr>
      <vt:lpstr>Testprogram: Eksempel-kode-1 </vt:lpstr>
      <vt:lpstr>Testprogram: Eksempel-kode-1 Koble opp mot 4G-nettverket </vt:lpstr>
      <vt:lpstr>Testprogram: Eksempel-kode-1 Koble opp mot serveren ved «Marintek»</vt:lpstr>
      <vt:lpstr>Velg et unikt filnavn</vt:lpstr>
      <vt:lpstr>Fordeling av sett og filnavn</vt:lpstr>
      <vt:lpstr>Testprogram: Eksempel-kode-1 Avslutt og frakoble</vt:lpstr>
      <vt:lpstr>Testprogram: Eksempel-kode-3</vt:lpstr>
      <vt:lpstr>Individuelt arbeid med Oppdrag 4 – Oppkobling til klient</vt:lpstr>
      <vt:lpstr>Deloppdrag 5: Monter miljøkortet og overfør reelle måledata (side 31)</vt:lpstr>
      <vt:lpstr>Deloppdrag 5: Monter miljøkortet og overfør reelle måledata</vt:lpstr>
      <vt:lpstr>MKR ENV (Environment) Miljøkort (side 31)</vt:lpstr>
      <vt:lpstr>MKR ENV (Environment) Kommunikasjon</vt:lpstr>
      <vt:lpstr>MKR ENV (Environment) Montering</vt:lpstr>
      <vt:lpstr>Oversikt over tilkoblinger</vt:lpstr>
      <vt:lpstr>MKR ENV (Environment) Programmering (Testprogram-MKR-ENV-1.ino) Installasjon av bibliotek</vt:lpstr>
      <vt:lpstr>MKR ENV (Environment) Programmering (Testprogram-MKR-ENV-1.ino)</vt:lpstr>
      <vt:lpstr>MKR ENV (Environment) Inkluder testprogrammet i hovedprogrammet (Sea-bouy-2.ino)</vt:lpstr>
      <vt:lpstr>Individuelt arbeid med Oppdrag 5 – Miljøkort </vt:lpstr>
      <vt:lpstr>Deloppdrag 6: Monter GPS-kortet og inkluder GPS data side 38</vt:lpstr>
      <vt:lpstr>Deloppdrag 6: Monter GPS-kortet og inkluder GPS data</vt:lpstr>
      <vt:lpstr>GPS – Global Positioning System</vt:lpstr>
      <vt:lpstr>GPS – Global Positioning System</vt:lpstr>
      <vt:lpstr>MKR GPS GPS-kort</vt:lpstr>
      <vt:lpstr>MKR GPS Kommunikasjon</vt:lpstr>
      <vt:lpstr>MKR GPS Montering</vt:lpstr>
      <vt:lpstr>MKR GPS Programmering (Testprogram-MKR-GPS-2B.ino) Installasjon av bibliotek</vt:lpstr>
      <vt:lpstr>MKR GPS Programmering (Testprogram-MKR-GPS-2B.ino)</vt:lpstr>
      <vt:lpstr>MKR GPS og ENV Testprogram-MKR-EVN-GPS-1.ino</vt:lpstr>
      <vt:lpstr>MKR GPS Inkluder testprogrammet i hovedprogrammet (Sea-bouy-3.ino)</vt:lpstr>
      <vt:lpstr>Individuelt arbeid med Oppdrag 6 – GPS </vt:lpstr>
      <vt:lpstr>Deloppdrag 7: Monter sensorkortet for måling av vanntemperaturen</vt:lpstr>
      <vt:lpstr>Deloppdrag 7: Monter sensorkortet for måling av vanntemperaturen</vt:lpstr>
      <vt:lpstr>Oversikt over tilkoblinger</vt:lpstr>
      <vt:lpstr>DS18B20 Montering</vt:lpstr>
      <vt:lpstr>DS18B20 Montering</vt:lpstr>
      <vt:lpstr>DS18B20 Programmering (Testprogram-DS18B20-Temp-1.ino) Installasjon av bibliotek: DS18B20</vt:lpstr>
      <vt:lpstr>DS18B20 Programmering (Testprogram-DS18B20-Temp-1.ino) Installasjon av bibliotek: oneWire</vt:lpstr>
      <vt:lpstr>DS18B20 Programmering (Testprogram-DS18B20-Temp-1.ino)</vt:lpstr>
      <vt:lpstr>Deloppdrag 8: Inkludere vanntemperatur i hovedprogrammet side 112</vt:lpstr>
      <vt:lpstr>Deloppdrag 8: Inkludere vanntemperatur i hovedprogrammet</vt:lpstr>
      <vt:lpstr>Inkluder DS18B20 Inkluder testprogrammet i hovedprogrammet (Sea-bouy-4.ino)</vt:lpstr>
      <vt:lpstr>Individuelt arbeid med Oppdrag 7 og 8 – Sensorkort (vanntemperatur) </vt:lpstr>
      <vt:lpstr>Sensorer</vt:lpstr>
      <vt:lpstr>Kort presentasjon av noen sensorer</vt:lpstr>
      <vt:lpstr>MKR NB 1500 + ENV + GPS shield</vt:lpstr>
      <vt:lpstr>Temperatur</vt:lpstr>
      <vt:lpstr>Trykk</vt:lpstr>
      <vt:lpstr>Sensorer for måling i væske https://www.dfrobot.com/category-68.html</vt:lpstr>
      <vt:lpstr>Sensorer for måling i væske https://www.dfrobot.com/category-68.html</vt:lpstr>
      <vt:lpstr>Måling av værdata på sjøen</vt:lpstr>
      <vt:lpstr>Deloppdrag 9: Presentasjon av måleresultatene side 92</vt:lpstr>
      <vt:lpstr>Deloppdrag 9: Presentasjon av måleresultatene</vt:lpstr>
      <vt:lpstr>Importer data til Excel</vt:lpstr>
      <vt:lpstr>Importer data i Excel Bruk «Open»</vt:lpstr>
      <vt:lpstr>Importer data i Excel Bruk skilletegn, «Delimited»</vt:lpstr>
      <vt:lpstr>Importer data i Excel Velg skilletegn</vt:lpstr>
      <vt:lpstr>Importer data i Excel Bruk «General», komma/punktum</vt:lpstr>
      <vt:lpstr>Importerte data i Excel</vt:lpstr>
      <vt:lpstr>Tegn grafer i Excel</vt:lpstr>
      <vt:lpstr>Tegn grafer i Excel</vt:lpstr>
      <vt:lpstr>Tegn grafer i Excel</vt:lpstr>
      <vt:lpstr>Vis posisjon i Google Earth</vt:lpstr>
      <vt:lpstr>Eksempler på data</vt:lpstr>
      <vt:lpstr>Visning av GPS-data Bruk av kml-filer (Keyhole Markup Language)</vt:lpstr>
      <vt:lpstr>Visning i Google Earth</vt:lpstr>
      <vt:lpstr>Deloppdrag 10: Energitilførsel side 46 og side 50</vt:lpstr>
      <vt:lpstr>Energitilførsel</vt:lpstr>
      <vt:lpstr>Anbefaling</vt:lpstr>
      <vt:lpstr>Lading med solcelle Adafruit  (side 55)</vt:lpstr>
      <vt:lpstr>Solcellepanel Adafruit: 6V – 2W (side 55)</vt:lpstr>
      <vt:lpstr>Bruk av powerbooster (side 63)</vt:lpstr>
      <vt:lpstr>«Vakthund» (side 64)</vt:lpstr>
      <vt:lpstr>Deloppdrag 10: Legg mikrokontrollerkortet i dvale mellom hver måling</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Nils Kristian Rossing</cp:lastModifiedBy>
  <cp:revision>132</cp:revision>
  <dcterms:created xsi:type="dcterms:W3CDTF">2013-06-10T16:56:09Z</dcterms:created>
  <dcterms:modified xsi:type="dcterms:W3CDTF">2022-09-04T16:42:33Z</dcterms:modified>
</cp:coreProperties>
</file>