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620" r:id="rId3"/>
    <p:sldId id="613" r:id="rId4"/>
    <p:sldId id="614" r:id="rId5"/>
    <p:sldId id="615" r:id="rId6"/>
    <p:sldId id="616" r:id="rId7"/>
    <p:sldId id="617" r:id="rId8"/>
    <p:sldId id="618" r:id="rId9"/>
    <p:sldId id="619" r:id="rId10"/>
    <p:sldId id="621" r:id="rId11"/>
    <p:sldId id="622" r:id="rId12"/>
    <p:sldId id="623" r:id="rId13"/>
    <p:sldId id="624" r:id="rId14"/>
    <p:sldId id="625" r:id="rId15"/>
    <p:sldId id="626" r:id="rId16"/>
    <p:sldId id="627" r:id="rId17"/>
    <p:sldId id="612" r:id="rId18"/>
    <p:sldId id="628" r:id="rId19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475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9" autoAdjust="0"/>
    <p:restoredTop sz="93792" autoAdjust="0"/>
  </p:normalViewPr>
  <p:slideViewPr>
    <p:cSldViewPr snapToGrid="0" snapToObjects="1">
      <p:cViewPr varScale="1">
        <p:scale>
          <a:sx n="59" d="100"/>
          <a:sy n="59" d="100"/>
        </p:scale>
        <p:origin x="126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F629B-291B-4BE9-9E9F-4E6CA9B9D4F3}" type="datetimeFigureOut">
              <a:rPr lang="nb-NO" smtClean="0"/>
              <a:t>01.08.2023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583BF-FAF6-4B26-B715-AE96978115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319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583BF-FAF6-4B26-B715-AE96978115B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5041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583BF-FAF6-4B26-B715-AE96978115B0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6080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4753" y="2677415"/>
            <a:ext cx="7772400" cy="901094"/>
          </a:xfr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4753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17750" y="274638"/>
            <a:ext cx="5459249" cy="5851525"/>
          </a:xfrm>
        </p:spPr>
        <p:txBody>
          <a:bodyPr vert="eaVert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5"/>
          <p:cNvSpPr txBox="1">
            <a:spLocks/>
          </p:cNvSpPr>
          <p:nvPr userDrawn="1"/>
        </p:nvSpPr>
        <p:spPr>
          <a:xfrm>
            <a:off x="-1" y="6421247"/>
            <a:ext cx="862779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latin typeface="Arial"/>
                <a:cs typeface="Arial"/>
              </a:rPr>
              <a:pPr algn="ctr"/>
              <a:t>‹#›</a:t>
            </a:fld>
            <a:endParaRPr lang="nb-NO" b="1" i="0" dirty="0"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FDADA50-9BEE-6246-AA16-1729DA45E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646331"/>
          </a:xfrm>
        </p:spPr>
        <p:txBody>
          <a:bodyPr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F486B6F-A89E-CF41-ABF1-BCC6ABDB2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628" y="1063487"/>
            <a:ext cx="7407404" cy="5357759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5765" y="4406900"/>
            <a:ext cx="74589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35765" y="2906713"/>
            <a:ext cx="74589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95551" y="274638"/>
            <a:ext cx="7407404" cy="1143000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14711" y="1600200"/>
            <a:ext cx="36678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305711" y="1600200"/>
            <a:ext cx="367394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59523" y="274638"/>
            <a:ext cx="740740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69676" y="1535113"/>
            <a:ext cx="376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69676" y="2174875"/>
            <a:ext cx="376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257502" y="1535113"/>
            <a:ext cx="38122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257501" y="2174875"/>
            <a:ext cx="381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464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142491" y="273050"/>
            <a:ext cx="476508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464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94628" y="1043610"/>
            <a:ext cx="7407404" cy="5539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6" name="Bilde 5" descr="strip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0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10" Type="http://schemas.openxmlformats.org/officeDocument/2006/relationships/image" Target="../media/image23.png"/><Relationship Id="rId4" Type="http://schemas.openxmlformats.org/officeDocument/2006/relationships/image" Target="../media/image17.JP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67185" y="1467214"/>
            <a:ext cx="7772400" cy="2369880"/>
          </a:xfrm>
        </p:spPr>
        <p:txBody>
          <a:bodyPr/>
          <a:lstStyle/>
          <a:p>
            <a:r>
              <a:rPr lang="nb-NO" dirty="0"/>
              <a:t>Havbøye bygging</a:t>
            </a:r>
            <a:br>
              <a:rPr lang="nb-NO" dirty="0"/>
            </a:br>
            <a:r>
              <a:rPr lang="nb-NO" sz="2800" dirty="0">
                <a:solidFill>
                  <a:schemeClr val="bg1">
                    <a:lumMod val="75000"/>
                  </a:schemeClr>
                </a:solidFill>
              </a:rPr>
              <a:t>Alternativ teknologi</a:t>
            </a:r>
            <a:br>
              <a:rPr lang="nb-NO" sz="28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nb-NO" sz="2800" dirty="0">
                <a:solidFill>
                  <a:schemeClr val="bg1">
                    <a:lumMod val="75000"/>
                  </a:schemeClr>
                </a:solidFill>
              </a:rPr>
              <a:t>av </a:t>
            </a:r>
            <a:br>
              <a:rPr lang="nb-NO" sz="28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nb-NO" sz="2800" dirty="0">
                <a:solidFill>
                  <a:schemeClr val="bg1">
                    <a:lumMod val="75000"/>
                  </a:schemeClr>
                </a:solidFill>
              </a:rPr>
              <a:t>Nils Kr. Rossing</a:t>
            </a:r>
            <a:br>
              <a:rPr lang="nb-NO" sz="28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nb-NO" sz="2800" dirty="0">
                <a:solidFill>
                  <a:schemeClr val="bg1">
                    <a:lumMod val="75000"/>
                  </a:schemeClr>
                </a:solidFill>
              </a:rPr>
              <a:t>Skolelaboratoriet</a:t>
            </a:r>
            <a:endParaRPr lang="nb-NO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213D219-FE5E-A142-8D89-370DA72D0EE7}"/>
              </a:ext>
            </a:extLst>
          </p:cNvPr>
          <p:cNvSpPr txBox="1"/>
          <p:nvPr/>
        </p:nvSpPr>
        <p:spPr>
          <a:xfrm rot="16200000">
            <a:off x="-1251027" y="2958567"/>
            <a:ext cx="327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Kunnskap for en bedre verden</a:t>
            </a: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B8B52F-60B6-D9E0-11B1-A3D824DDF0A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0FFBD1-CD26-0864-5DBA-D08EC4D90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876" y="2636419"/>
            <a:ext cx="7407404" cy="646331"/>
          </a:xfrm>
        </p:spPr>
        <p:txBody>
          <a:bodyPr/>
          <a:lstStyle/>
          <a:p>
            <a:pPr algn="ctr"/>
            <a:r>
              <a:rPr lang="nb-NO" dirty="0" err="1">
                <a:solidFill>
                  <a:schemeClr val="bg1"/>
                </a:solidFill>
              </a:rPr>
              <a:t>IoT</a:t>
            </a:r>
            <a:r>
              <a:rPr lang="nb-NO" dirty="0">
                <a:solidFill>
                  <a:schemeClr val="bg1"/>
                </a:solidFill>
              </a:rPr>
              <a:t> med </a:t>
            </a:r>
            <a:r>
              <a:rPr lang="nb-NO" dirty="0" err="1">
                <a:solidFill>
                  <a:schemeClr val="bg1"/>
                </a:solidFill>
              </a:rPr>
              <a:t>Raspberry</a:t>
            </a:r>
            <a:r>
              <a:rPr lang="nb-NO" dirty="0">
                <a:solidFill>
                  <a:schemeClr val="bg1"/>
                </a:solidFill>
              </a:rPr>
              <a:t> Pi Pico</a:t>
            </a:r>
          </a:p>
        </p:txBody>
      </p:sp>
    </p:spTree>
    <p:extLst>
      <p:ext uri="{BB962C8B-B14F-4D97-AF65-F5344CB8AC3E}">
        <p14:creationId xmlns:p14="http://schemas.microsoft.com/office/powerpoint/2010/main" val="1863622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2EC00-E764-BF69-AAFE-B6BF8EC90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1077218"/>
          </a:xfrm>
        </p:spPr>
        <p:txBody>
          <a:bodyPr/>
          <a:lstStyle/>
          <a:p>
            <a:pPr algn="ctr"/>
            <a:r>
              <a:rPr lang="nb-NO" dirty="0" err="1"/>
              <a:t>Raspberry</a:t>
            </a:r>
            <a:r>
              <a:rPr lang="nb-NO" dirty="0"/>
              <a:t> Pi Pico</a:t>
            </a:r>
            <a:br>
              <a:rPr lang="nb-NO" dirty="0"/>
            </a:br>
            <a:r>
              <a:rPr lang="nb-NO" sz="2800" dirty="0"/>
              <a:t>Flere varianter med og uten </a:t>
            </a:r>
            <a:r>
              <a:rPr lang="nb-NO" sz="2800" dirty="0" err="1"/>
              <a:t>WiFi</a:t>
            </a: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5CBE12-6E3D-2314-B95B-7F96A89F9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663" y="2178307"/>
            <a:ext cx="7449016" cy="35822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2B8C4A-9923-3585-FE89-CF529FBB9C9A}"/>
              </a:ext>
            </a:extLst>
          </p:cNvPr>
          <p:cNvSpPr txBox="1"/>
          <p:nvPr/>
        </p:nvSpPr>
        <p:spPr>
          <a:xfrm>
            <a:off x="5052905" y="5760591"/>
            <a:ext cx="189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Pris Pico W: $7,-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E40127-EE31-EBA9-E2EF-C7732B008387}"/>
              </a:ext>
            </a:extLst>
          </p:cNvPr>
          <p:cNvSpPr txBox="1"/>
          <p:nvPr/>
        </p:nvSpPr>
        <p:spPr>
          <a:xfrm>
            <a:off x="1615596" y="6237905"/>
            <a:ext cx="6353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https://www.waveshare.com/product/raspberry-pi-pico-w.htm</a:t>
            </a:r>
          </a:p>
        </p:txBody>
      </p:sp>
    </p:spTree>
    <p:extLst>
      <p:ext uri="{BB962C8B-B14F-4D97-AF65-F5344CB8AC3E}">
        <p14:creationId xmlns:p14="http://schemas.microsoft.com/office/powerpoint/2010/main" val="1089173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BB0F8-00B1-5BA0-E4AC-B8FD190F7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1015663"/>
          </a:xfrm>
        </p:spPr>
        <p:txBody>
          <a:bodyPr/>
          <a:lstStyle/>
          <a:p>
            <a:pPr algn="ctr"/>
            <a:r>
              <a:rPr lang="nb-NO" dirty="0" err="1"/>
              <a:t>Raspberry</a:t>
            </a:r>
            <a:r>
              <a:rPr lang="nb-NO" dirty="0"/>
              <a:t> Pi Pico</a:t>
            </a:r>
            <a:br>
              <a:rPr lang="nb-NO" dirty="0"/>
            </a:br>
            <a:r>
              <a:rPr lang="nb-NO" sz="2400" dirty="0"/>
              <a:t>Shield-kort med NB </a:t>
            </a:r>
            <a:r>
              <a:rPr lang="nb-NO" sz="2400" dirty="0" err="1"/>
              <a:t>IoT</a:t>
            </a:r>
            <a:r>
              <a:rPr lang="nb-NO" sz="2400" dirty="0"/>
              <a:t>, GPS – SIM7080G</a:t>
            </a:r>
            <a:endParaRPr lang="nb-NO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C5EC47-62EE-8C60-D758-20F505A7D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63" y="3061201"/>
            <a:ext cx="4407127" cy="379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93A6A3-336C-F2F0-0046-8C237E2D1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665" y="1430907"/>
            <a:ext cx="4407126" cy="2438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D04678-C86D-A2DE-BD39-5117FB715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319044" y="3106717"/>
            <a:ext cx="4644226" cy="19217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8C889DF-CCD7-DB24-9C58-1816EFF6ADD5}"/>
              </a:ext>
            </a:extLst>
          </p:cNvPr>
          <p:cNvSpPr txBox="1"/>
          <p:nvPr/>
        </p:nvSpPr>
        <p:spPr>
          <a:xfrm>
            <a:off x="1584665" y="4191391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NB </a:t>
            </a:r>
            <a:r>
              <a:rPr lang="nb-NO" dirty="0" err="1"/>
              <a:t>IoT</a:t>
            </a:r>
            <a:endParaRPr lang="nb-NO" dirty="0"/>
          </a:p>
          <a:p>
            <a:r>
              <a:rPr lang="nb-NO" dirty="0"/>
              <a:t>antenne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97E595-25E4-3A12-0F66-3632AFED6A46}"/>
              </a:ext>
            </a:extLst>
          </p:cNvPr>
          <p:cNvSpPr txBox="1"/>
          <p:nvPr/>
        </p:nvSpPr>
        <p:spPr>
          <a:xfrm>
            <a:off x="1356065" y="524242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Raspberry</a:t>
            </a:r>
            <a:r>
              <a:rPr lang="nb-NO" dirty="0"/>
              <a:t> Pi Pico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F3813F-9DC6-87AF-9E78-9149DB34745B}"/>
              </a:ext>
            </a:extLst>
          </p:cNvPr>
          <p:cNvSpPr txBox="1"/>
          <p:nvPr/>
        </p:nvSpPr>
        <p:spPr>
          <a:xfrm>
            <a:off x="4085258" y="5815277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SIM7080G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8B273C-AF61-4AE8-E7FE-645F6E87FADD}"/>
              </a:ext>
            </a:extLst>
          </p:cNvPr>
          <p:cNvSpPr txBox="1"/>
          <p:nvPr/>
        </p:nvSpPr>
        <p:spPr>
          <a:xfrm>
            <a:off x="4572000" y="381059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GPS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E58752-856D-18DF-6FAB-FF0C82C0F51F}"/>
              </a:ext>
            </a:extLst>
          </p:cNvPr>
          <p:cNvSpPr txBox="1"/>
          <p:nvPr/>
        </p:nvSpPr>
        <p:spPr>
          <a:xfrm>
            <a:off x="6357724" y="1314782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Pris SIM7080G: $30,-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23FCCB-139F-3736-A60F-38E6EE63881B}"/>
              </a:ext>
            </a:extLst>
          </p:cNvPr>
          <p:cNvSpPr txBox="1"/>
          <p:nvPr/>
        </p:nvSpPr>
        <p:spPr>
          <a:xfrm>
            <a:off x="2872839" y="6458828"/>
            <a:ext cx="636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https://www.waveshare.com/pico-sim7080g-cat-m-nb-iot.htm</a:t>
            </a:r>
          </a:p>
        </p:txBody>
      </p:sp>
    </p:spTree>
    <p:extLst>
      <p:ext uri="{BB962C8B-B14F-4D97-AF65-F5344CB8AC3E}">
        <p14:creationId xmlns:p14="http://schemas.microsoft.com/office/powerpoint/2010/main" val="2373722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B8B52F-60B6-D9E0-11B1-A3D824DDF0A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0FFBD1-CD26-0864-5DBA-D08EC4D90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876" y="2636419"/>
            <a:ext cx="7407404" cy="646331"/>
          </a:xfrm>
        </p:spPr>
        <p:txBody>
          <a:bodyPr/>
          <a:lstStyle/>
          <a:p>
            <a:pPr algn="ctr"/>
            <a:r>
              <a:rPr lang="nb-NO" dirty="0" err="1">
                <a:solidFill>
                  <a:schemeClr val="bg1"/>
                </a:solidFill>
              </a:rPr>
              <a:t>IoT</a:t>
            </a:r>
            <a:r>
              <a:rPr lang="nb-NO" dirty="0">
                <a:solidFill>
                  <a:schemeClr val="bg1"/>
                </a:solidFill>
              </a:rPr>
              <a:t> med </a:t>
            </a:r>
            <a:r>
              <a:rPr lang="nb-NO" dirty="0" err="1">
                <a:solidFill>
                  <a:schemeClr val="bg1"/>
                </a:solidFill>
              </a:rPr>
              <a:t>Arduino</a:t>
            </a:r>
            <a:r>
              <a:rPr lang="nb-NO" dirty="0">
                <a:solidFill>
                  <a:schemeClr val="bg1"/>
                </a:solidFill>
              </a:rPr>
              <a:t> MKR NB 1500</a:t>
            </a:r>
          </a:p>
        </p:txBody>
      </p:sp>
    </p:spTree>
    <p:extLst>
      <p:ext uri="{BB962C8B-B14F-4D97-AF65-F5344CB8AC3E}">
        <p14:creationId xmlns:p14="http://schemas.microsoft.com/office/powerpoint/2010/main" val="1508469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54621-2C5B-28AB-A416-ABD874E38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862" y="274638"/>
            <a:ext cx="7067624" cy="646331"/>
          </a:xfrm>
        </p:spPr>
        <p:txBody>
          <a:bodyPr/>
          <a:lstStyle/>
          <a:p>
            <a:pPr algn="ctr"/>
            <a:r>
              <a:rPr lang="nb-NO" dirty="0"/>
              <a:t>Utstyret</a:t>
            </a: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B28BFAD0-C3FA-DC43-ADEE-BC37DE8C8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39" y="4077244"/>
            <a:ext cx="1937737" cy="2537478"/>
          </a:xfrm>
          <a:prstGeom prst="rect">
            <a:avLst/>
          </a:prstGeom>
        </p:spPr>
      </p:pic>
      <p:pic>
        <p:nvPicPr>
          <p:cNvPr id="7" name="Picture 6" descr="A picture containing electronics, circuit&#10;&#10;Description automatically generated">
            <a:extLst>
              <a:ext uri="{FF2B5EF4-FFF2-40B4-BE49-F238E27FC236}">
                <a16:creationId xmlns:a16="http://schemas.microsoft.com/office/drawing/2014/main" id="{089DF280-964E-7BB2-CCA0-253399FA6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523" y="1121070"/>
            <a:ext cx="2273829" cy="1790672"/>
          </a:xfrm>
          <a:prstGeom prst="rect">
            <a:avLst/>
          </a:prstGeom>
        </p:spPr>
      </p:pic>
      <p:pic>
        <p:nvPicPr>
          <p:cNvPr id="9" name="Picture 8" descr="A close-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566DFADE-886B-F77B-C324-0D41247F6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772" y="1429621"/>
            <a:ext cx="2586997" cy="1922544"/>
          </a:xfrm>
          <a:prstGeom prst="rect">
            <a:avLst/>
          </a:prstGeom>
        </p:spPr>
      </p:pic>
      <p:pic>
        <p:nvPicPr>
          <p:cNvPr id="11" name="Picture 10" descr="A picture containing circuit, electronics&#10;&#10;Description automatically generated">
            <a:extLst>
              <a:ext uri="{FF2B5EF4-FFF2-40B4-BE49-F238E27FC236}">
                <a16:creationId xmlns:a16="http://schemas.microsoft.com/office/drawing/2014/main" id="{D9BB6B33-25C2-0325-776E-5473B298F4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434" y="1087225"/>
            <a:ext cx="2273829" cy="1990234"/>
          </a:xfrm>
          <a:prstGeom prst="rect">
            <a:avLst/>
          </a:prstGeom>
        </p:spPr>
      </p:pic>
      <p:pic>
        <p:nvPicPr>
          <p:cNvPr id="13" name="Picture 12" descr="A picture containing weapon&#10;&#10;Description automatically generated">
            <a:extLst>
              <a:ext uri="{FF2B5EF4-FFF2-40B4-BE49-F238E27FC236}">
                <a16:creationId xmlns:a16="http://schemas.microsoft.com/office/drawing/2014/main" id="{45B8A757-75A5-A9E9-4524-8BAB80B62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739" y="137988"/>
            <a:ext cx="1700269" cy="1256075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A280E66-50B5-38C7-5059-7B25C9FBAEA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397" t="27977" r="42164"/>
          <a:stretch/>
        </p:blipFill>
        <p:spPr>
          <a:xfrm>
            <a:off x="2769905" y="2733218"/>
            <a:ext cx="899180" cy="13915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359024-1DEE-1E5D-D925-E6C28486A0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2196" y="3265257"/>
            <a:ext cx="843179" cy="6711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16081B-9B0A-E36F-81B2-5DD8218A16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2173" y="4445122"/>
            <a:ext cx="2586997" cy="19986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E3DAB06-9F74-6C7D-D8A4-40BF982240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5563" y="3652633"/>
            <a:ext cx="1750674" cy="151934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730CDE4-44F2-05EB-19F6-E8C06782B4ED}"/>
              </a:ext>
            </a:extLst>
          </p:cNvPr>
          <p:cNvSpPr txBox="1"/>
          <p:nvPr/>
        </p:nvSpPr>
        <p:spPr>
          <a:xfrm>
            <a:off x="904772" y="265901"/>
            <a:ext cx="104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GSM ant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C353AA-96A0-AD10-50D1-7FC8A7685E70}"/>
              </a:ext>
            </a:extLst>
          </p:cNvPr>
          <p:cNvSpPr txBox="1"/>
          <p:nvPr/>
        </p:nvSpPr>
        <p:spPr>
          <a:xfrm>
            <a:off x="2632731" y="1143635"/>
            <a:ext cx="1583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MKR NB 1500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A318A3-6612-D496-FC87-B8FA576C853F}"/>
              </a:ext>
            </a:extLst>
          </p:cNvPr>
          <p:cNvSpPr txBox="1"/>
          <p:nvPr/>
        </p:nvSpPr>
        <p:spPr>
          <a:xfrm>
            <a:off x="5524337" y="958822"/>
            <a:ext cx="1191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MKR GPS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07F793-84A4-AE45-D60B-7A28A9543252}"/>
              </a:ext>
            </a:extLst>
          </p:cNvPr>
          <p:cNvSpPr txBox="1"/>
          <p:nvPr/>
        </p:nvSpPr>
        <p:spPr>
          <a:xfrm>
            <a:off x="6912158" y="3103310"/>
            <a:ext cx="1705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MKR SD Shield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15657A-598D-66BA-E45D-0C6F59FCC62C}"/>
              </a:ext>
            </a:extLst>
          </p:cNvPr>
          <p:cNvSpPr txBox="1"/>
          <p:nvPr/>
        </p:nvSpPr>
        <p:spPr>
          <a:xfrm>
            <a:off x="6647935" y="5259800"/>
            <a:ext cx="1875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Micro SD-kort 4Byte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0ED2C8-582F-C5D7-89EB-71295345A054}"/>
              </a:ext>
            </a:extLst>
          </p:cNvPr>
          <p:cNvSpPr txBox="1"/>
          <p:nvPr/>
        </p:nvSpPr>
        <p:spPr>
          <a:xfrm>
            <a:off x="5505911" y="3213808"/>
            <a:ext cx="104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CR 1216</a:t>
            </a:r>
            <a:br>
              <a:rPr lang="nb-NO" dirty="0"/>
            </a:br>
            <a:r>
              <a:rPr lang="nb-NO" dirty="0"/>
              <a:t>til GPS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1AD83F-E858-4C99-EF1C-98ADAF95487E}"/>
              </a:ext>
            </a:extLst>
          </p:cNvPr>
          <p:cNvSpPr txBox="1"/>
          <p:nvPr/>
        </p:nvSpPr>
        <p:spPr>
          <a:xfrm>
            <a:off x="5137863" y="4259878"/>
            <a:ext cx="702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USB</a:t>
            </a:r>
            <a:br>
              <a:rPr lang="nb-NO" dirty="0"/>
            </a:br>
            <a:r>
              <a:rPr lang="nb-NO" dirty="0"/>
              <a:t>kabel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DDCE48-616E-9ABE-C35D-D07606E766DF}"/>
              </a:ext>
            </a:extLst>
          </p:cNvPr>
          <p:cNvSpPr txBox="1"/>
          <p:nvPr/>
        </p:nvSpPr>
        <p:spPr>
          <a:xfrm>
            <a:off x="2384294" y="5797479"/>
            <a:ext cx="128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Temperatur</a:t>
            </a:r>
            <a:br>
              <a:rPr lang="nb-NO" dirty="0"/>
            </a:br>
            <a:r>
              <a:rPr lang="nb-NO" dirty="0"/>
              <a:t>DS18B20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68003B-79E5-A925-EAEF-9C6EDCCDEA9F}"/>
              </a:ext>
            </a:extLst>
          </p:cNvPr>
          <p:cNvSpPr txBox="1"/>
          <p:nvPr/>
        </p:nvSpPr>
        <p:spPr>
          <a:xfrm>
            <a:off x="1732106" y="3343309"/>
            <a:ext cx="1008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Micro</a:t>
            </a:r>
            <a:br>
              <a:rPr lang="nb-NO" dirty="0"/>
            </a:br>
            <a:r>
              <a:rPr lang="nb-NO" dirty="0"/>
              <a:t>SIM-kort</a:t>
            </a:r>
          </a:p>
        </p:txBody>
      </p:sp>
    </p:spTree>
    <p:extLst>
      <p:ext uri="{BB962C8B-B14F-4D97-AF65-F5344CB8AC3E}">
        <p14:creationId xmlns:p14="http://schemas.microsoft.com/office/powerpoint/2010/main" val="101431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B8B52F-60B6-D9E0-11B1-A3D824DDF0A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0FFBD1-CD26-0864-5DBA-D08EC4D90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298" y="2636419"/>
            <a:ext cx="7407404" cy="646331"/>
          </a:xfrm>
        </p:spPr>
        <p:txBody>
          <a:bodyPr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Sammenligning</a:t>
            </a:r>
          </a:p>
        </p:txBody>
      </p:sp>
    </p:spTree>
    <p:extLst>
      <p:ext uri="{BB962C8B-B14F-4D97-AF65-F5344CB8AC3E}">
        <p14:creationId xmlns:p14="http://schemas.microsoft.com/office/powerpoint/2010/main" val="498474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D427B-52DF-BE66-130B-2BE8570F2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Sammenligning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B87CC1C-E805-AC5D-77CE-1F0A6A7CDC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419463"/>
              </p:ext>
            </p:extLst>
          </p:nvPr>
        </p:nvGraphicFramePr>
        <p:xfrm>
          <a:off x="1195388" y="1063625"/>
          <a:ext cx="7426098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3612">
                  <a:extLst>
                    <a:ext uri="{9D8B030D-6E8A-4147-A177-3AD203B41FA5}">
                      <a16:colId xmlns:a16="http://schemas.microsoft.com/office/drawing/2014/main" val="624200989"/>
                    </a:ext>
                  </a:extLst>
                </a:gridCol>
                <a:gridCol w="1719943">
                  <a:extLst>
                    <a:ext uri="{9D8B030D-6E8A-4147-A177-3AD203B41FA5}">
                      <a16:colId xmlns:a16="http://schemas.microsoft.com/office/drawing/2014/main" val="3897983060"/>
                    </a:ext>
                  </a:extLst>
                </a:gridCol>
                <a:gridCol w="1894114">
                  <a:extLst>
                    <a:ext uri="{9D8B030D-6E8A-4147-A177-3AD203B41FA5}">
                      <a16:colId xmlns:a16="http://schemas.microsoft.com/office/drawing/2014/main" val="4195023406"/>
                    </a:ext>
                  </a:extLst>
                </a:gridCol>
                <a:gridCol w="1578429">
                  <a:extLst>
                    <a:ext uri="{9D8B030D-6E8A-4147-A177-3AD203B41FA5}">
                      <a16:colId xmlns:a16="http://schemas.microsoft.com/office/drawing/2014/main" val="3190805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Teknologi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Inkluderer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Pris (inkl. MVA)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Leverandør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840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/>
                        <a:t>Wappsto:bit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IoT</a:t>
                      </a:r>
                      <a:r>
                        <a:rPr lang="nb-NO" dirty="0"/>
                        <a:t>+</a:t>
                      </a:r>
                      <a:br>
                        <a:rPr lang="nb-NO" dirty="0"/>
                      </a:br>
                      <a:br>
                        <a:rPr lang="nb-NO" dirty="0"/>
                      </a:br>
                      <a:br>
                        <a:rPr lang="nb-NO" dirty="0"/>
                      </a:b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err="1"/>
                        <a:t>MicrokontrollerWiFi</a:t>
                      </a:r>
                      <a:r>
                        <a:rPr lang="nb-NO" dirty="0"/>
                        <a:t>, NB </a:t>
                      </a:r>
                      <a:r>
                        <a:rPr lang="nb-NO" dirty="0" err="1"/>
                        <a:t>IoT</a:t>
                      </a:r>
                      <a:br>
                        <a:rPr lang="nb-NO" dirty="0"/>
                      </a:br>
                      <a:r>
                        <a:rPr lang="nb-NO" dirty="0"/>
                        <a:t>GPS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u="sng" dirty="0"/>
                        <a:t>895,18 NOK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RS-online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849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/>
                        <a:t>Arduino</a:t>
                      </a:r>
                      <a:r>
                        <a:rPr lang="nb-NO" dirty="0"/>
                        <a:t> </a:t>
                      </a:r>
                      <a:br>
                        <a:rPr lang="nb-NO" dirty="0"/>
                      </a:br>
                      <a:r>
                        <a:rPr lang="nb-NO" dirty="0"/>
                        <a:t>MKR NB 1500 +</a:t>
                      </a:r>
                      <a:br>
                        <a:rPr lang="nb-NO" dirty="0"/>
                      </a:br>
                      <a:r>
                        <a:rPr lang="nb-NO" dirty="0"/>
                        <a:t>MKR GPS</a:t>
                      </a:r>
                      <a:br>
                        <a:rPr lang="nb-NO" dirty="0"/>
                      </a:b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err="1"/>
                        <a:t>MicrokontrollerNB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IoT</a:t>
                      </a:r>
                      <a:br>
                        <a:rPr lang="nb-NO" dirty="0"/>
                      </a:br>
                      <a:r>
                        <a:rPr lang="nb-NO" dirty="0"/>
                        <a:t>GPS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   1 138,19</a:t>
                      </a:r>
                      <a:br>
                        <a:rPr lang="nb-NO" dirty="0"/>
                      </a:br>
                      <a:r>
                        <a:rPr lang="nb-NO" u="sng" dirty="0"/>
                        <a:t>+    491,10</a:t>
                      </a:r>
                      <a:br>
                        <a:rPr lang="nb-NO" dirty="0"/>
                      </a:br>
                      <a:r>
                        <a:rPr lang="nb-NO" u="sng" dirty="0"/>
                        <a:t>= 1 629,29 NOK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RS-online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407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/>
                        <a:t>Raspberry</a:t>
                      </a:r>
                      <a:r>
                        <a:rPr lang="nb-NO" dirty="0"/>
                        <a:t> Pi Pico +</a:t>
                      </a:r>
                      <a:br>
                        <a:rPr lang="nb-NO" dirty="0"/>
                      </a:br>
                      <a:r>
                        <a:rPr lang="nb-NO" dirty="0"/>
                        <a:t>SIM7080G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err="1"/>
                        <a:t>MicrokontrollerWiFi</a:t>
                      </a:r>
                      <a:r>
                        <a:rPr lang="nb-NO" dirty="0"/>
                        <a:t>, NB </a:t>
                      </a:r>
                      <a:r>
                        <a:rPr lang="nb-NO" dirty="0" err="1"/>
                        <a:t>IoT</a:t>
                      </a:r>
                      <a:br>
                        <a:rPr lang="nb-NO" dirty="0"/>
                      </a:br>
                      <a:r>
                        <a:rPr lang="nb-NO" dirty="0"/>
                        <a:t>GPS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   377,25</a:t>
                      </a:r>
                      <a:br>
                        <a:rPr lang="nb-NO" dirty="0"/>
                      </a:br>
                      <a:r>
                        <a:rPr lang="nb-NO" u="sng" dirty="0"/>
                        <a:t>+   88,02</a:t>
                      </a:r>
                      <a:br>
                        <a:rPr lang="nb-NO" dirty="0"/>
                      </a:br>
                      <a:r>
                        <a:rPr lang="nb-NO" u="sng" dirty="0"/>
                        <a:t>= 465,27 NOK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Waveshare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391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292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971789F-58C1-A072-BD48-9CE8996A2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29" y="2782669"/>
            <a:ext cx="7369628" cy="646331"/>
          </a:xfrm>
        </p:spPr>
        <p:txBody>
          <a:bodyPr/>
          <a:lstStyle/>
          <a:p>
            <a:pPr algn="ctr"/>
            <a:r>
              <a:rPr lang="nb-NO" dirty="0"/>
              <a:t>Spørsmål?</a:t>
            </a:r>
          </a:p>
        </p:txBody>
      </p:sp>
    </p:spTree>
    <p:extLst>
      <p:ext uri="{BB962C8B-B14F-4D97-AF65-F5344CB8AC3E}">
        <p14:creationId xmlns:p14="http://schemas.microsoft.com/office/powerpoint/2010/main" val="178747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B8B52F-60B6-D9E0-11B1-A3D824DDF0A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0FFBD1-CD26-0864-5DBA-D08EC4D90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298" y="2636419"/>
            <a:ext cx="7407404" cy="646331"/>
          </a:xfrm>
        </p:spPr>
        <p:txBody>
          <a:bodyPr/>
          <a:lstStyle/>
          <a:p>
            <a:pPr algn="ctr"/>
            <a:r>
              <a:rPr lang="nb-NO" dirty="0" err="1">
                <a:solidFill>
                  <a:schemeClr val="bg1"/>
                </a:solidFill>
              </a:rPr>
              <a:t>Deploii</a:t>
            </a:r>
            <a:r>
              <a:rPr lang="nb-NO" dirty="0">
                <a:solidFill>
                  <a:schemeClr val="bg1"/>
                </a:solidFill>
              </a:rPr>
              <a:t> (Skytjeneste)</a:t>
            </a:r>
          </a:p>
        </p:txBody>
      </p:sp>
    </p:spTree>
    <p:extLst>
      <p:ext uri="{BB962C8B-B14F-4D97-AF65-F5344CB8AC3E}">
        <p14:creationId xmlns:p14="http://schemas.microsoft.com/office/powerpoint/2010/main" val="2549852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B8B52F-60B6-D9E0-11B1-A3D824DDF0A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0FFBD1-CD26-0864-5DBA-D08EC4D90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876" y="2636419"/>
            <a:ext cx="7407404" cy="646331"/>
          </a:xfrm>
        </p:spPr>
        <p:txBody>
          <a:bodyPr/>
          <a:lstStyle/>
          <a:p>
            <a:pPr algn="ctr"/>
            <a:r>
              <a:rPr lang="nb-NO" dirty="0" err="1">
                <a:solidFill>
                  <a:schemeClr val="bg1"/>
                </a:solidFill>
              </a:rPr>
              <a:t>IoT</a:t>
            </a:r>
            <a:r>
              <a:rPr lang="nb-NO" dirty="0">
                <a:solidFill>
                  <a:schemeClr val="bg1"/>
                </a:solidFill>
              </a:rPr>
              <a:t> med </a:t>
            </a:r>
            <a:r>
              <a:rPr lang="nb-NO" dirty="0" err="1">
                <a:solidFill>
                  <a:schemeClr val="bg1"/>
                </a:solidFill>
              </a:rPr>
              <a:t>micro:bit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3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AEEFB-4286-0216-3D19-CF3E0A15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1077218"/>
          </a:xfrm>
        </p:spPr>
        <p:txBody>
          <a:bodyPr/>
          <a:lstStyle/>
          <a:p>
            <a:pPr algn="ctr"/>
            <a:r>
              <a:rPr lang="nb-NO" dirty="0" err="1"/>
              <a:t>Wappsto:bit</a:t>
            </a:r>
            <a:br>
              <a:rPr lang="nb-NO" dirty="0"/>
            </a:br>
            <a:r>
              <a:rPr lang="nb-NO" sz="2800" dirty="0"/>
              <a:t>Levert av det danske firmaet </a:t>
            </a:r>
            <a:r>
              <a:rPr lang="nb-NO" sz="2800" dirty="0" err="1"/>
              <a:t>Seluxit</a:t>
            </a: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3AA437-78D2-3CDE-A119-FE5BC29D1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43" y="1632958"/>
            <a:ext cx="7848600" cy="359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73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593CC-78D7-4632-9867-F82B58D89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1200329"/>
          </a:xfrm>
        </p:spPr>
        <p:txBody>
          <a:bodyPr/>
          <a:lstStyle/>
          <a:p>
            <a:pPr algn="ctr"/>
            <a:r>
              <a:rPr lang="nb-NO" dirty="0" err="1"/>
              <a:t>Micro:bit</a:t>
            </a:r>
            <a:r>
              <a:rPr lang="nb-NO" dirty="0"/>
              <a:t> – </a:t>
            </a:r>
            <a:r>
              <a:rPr lang="nb-NO" dirty="0" err="1">
                <a:solidFill>
                  <a:srgbClr val="FF0000"/>
                </a:solidFill>
              </a:rPr>
              <a:t>Wappsto:bit</a:t>
            </a:r>
            <a:r>
              <a:rPr lang="nb-NO" dirty="0">
                <a:solidFill>
                  <a:srgbClr val="FF0000"/>
                </a:solidFill>
              </a:rPr>
              <a:t> Basic</a:t>
            </a:r>
            <a:br>
              <a:rPr lang="nb-NO" dirty="0"/>
            </a:br>
            <a:r>
              <a:rPr lang="nb-NO" dirty="0"/>
              <a:t>m/</a:t>
            </a:r>
            <a:r>
              <a:rPr lang="nb-NO" dirty="0" err="1"/>
              <a:t>WiFi</a:t>
            </a: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C99A15-17A8-4667-625B-410C9BE37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628" y="3219502"/>
            <a:ext cx="7565571" cy="2867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ADAA11-FF7D-0E24-4928-A7589D29A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752" y="2044218"/>
            <a:ext cx="1312992" cy="10528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3297DD-4A8F-1DEA-6EF4-972ACBBBBF0C}"/>
              </a:ext>
            </a:extLst>
          </p:cNvPr>
          <p:cNvSpPr/>
          <p:nvPr/>
        </p:nvSpPr>
        <p:spPr>
          <a:xfrm>
            <a:off x="5981700" y="4504267"/>
            <a:ext cx="1439333" cy="24553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442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74 0.22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593CC-78D7-4632-9867-F82B58D89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1200329"/>
          </a:xfrm>
        </p:spPr>
        <p:txBody>
          <a:bodyPr/>
          <a:lstStyle/>
          <a:p>
            <a:pPr algn="ctr"/>
            <a:r>
              <a:rPr lang="nb-NO" dirty="0" err="1"/>
              <a:t>Micro:bit</a:t>
            </a:r>
            <a:r>
              <a:rPr lang="nb-NO" dirty="0"/>
              <a:t> – </a:t>
            </a:r>
            <a:r>
              <a:rPr lang="nb-NO" dirty="0" err="1">
                <a:solidFill>
                  <a:srgbClr val="FF0000"/>
                </a:solidFill>
              </a:rPr>
              <a:t>Wappsto:bit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IoT</a:t>
            </a:r>
            <a:br>
              <a:rPr lang="nb-NO" dirty="0"/>
            </a:br>
            <a:r>
              <a:rPr lang="nb-NO" dirty="0"/>
              <a:t>m/</a:t>
            </a:r>
            <a:r>
              <a:rPr lang="nb-NO" dirty="0" err="1"/>
              <a:t>WiFi</a:t>
            </a:r>
            <a:r>
              <a:rPr lang="nb-NO" dirty="0"/>
              <a:t> + NB </a:t>
            </a:r>
            <a:r>
              <a:rPr lang="nb-NO" dirty="0" err="1"/>
              <a:t>IoT</a:t>
            </a:r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054F5F-BB8F-8148-C73A-59B73B06E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15" y="2613535"/>
            <a:ext cx="8002849" cy="299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57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593CC-78D7-4632-9867-F82B58D89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1200329"/>
          </a:xfrm>
        </p:spPr>
        <p:txBody>
          <a:bodyPr/>
          <a:lstStyle/>
          <a:p>
            <a:pPr algn="ctr"/>
            <a:r>
              <a:rPr lang="nb-NO" dirty="0" err="1"/>
              <a:t>Micro:bit</a:t>
            </a:r>
            <a:r>
              <a:rPr lang="nb-NO" dirty="0"/>
              <a:t> – </a:t>
            </a:r>
            <a:r>
              <a:rPr lang="nb-NO" dirty="0" err="1">
                <a:solidFill>
                  <a:srgbClr val="FF0000"/>
                </a:solidFill>
              </a:rPr>
              <a:t>Wappsto:bit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IoT</a:t>
            </a:r>
            <a:r>
              <a:rPr lang="nb-NO" dirty="0">
                <a:solidFill>
                  <a:srgbClr val="FF0000"/>
                </a:solidFill>
              </a:rPr>
              <a:t>+</a:t>
            </a:r>
            <a:br>
              <a:rPr lang="nb-NO" dirty="0">
                <a:solidFill>
                  <a:srgbClr val="FF0000"/>
                </a:solidFill>
              </a:rPr>
            </a:br>
            <a:r>
              <a:rPr lang="nb-NO" dirty="0"/>
              <a:t>m/</a:t>
            </a:r>
            <a:r>
              <a:rPr lang="nb-NO" dirty="0" err="1"/>
              <a:t>WiFi</a:t>
            </a:r>
            <a:r>
              <a:rPr lang="nb-NO" dirty="0"/>
              <a:t> + NB </a:t>
            </a:r>
            <a:r>
              <a:rPr lang="nb-NO" dirty="0" err="1"/>
              <a:t>IoT</a:t>
            </a:r>
            <a:r>
              <a:rPr lang="nb-NO" dirty="0"/>
              <a:t> + GPS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4BD227-2166-C617-86CD-445FCBB83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73" y="2374780"/>
            <a:ext cx="8039513" cy="24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13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0DEC4F-0604-CD0A-248E-A08214D8B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596" y="1218227"/>
            <a:ext cx="7512436" cy="417216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C603E5C-F454-3F61-BA2C-511F62CEC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1200329"/>
          </a:xfrm>
        </p:spPr>
        <p:txBody>
          <a:bodyPr/>
          <a:lstStyle/>
          <a:p>
            <a:pPr algn="ctr"/>
            <a:r>
              <a:rPr lang="nb-NO" dirty="0" err="1"/>
              <a:t>Micro:bit</a:t>
            </a:r>
            <a:r>
              <a:rPr lang="nb-NO" dirty="0"/>
              <a:t> – </a:t>
            </a:r>
            <a:r>
              <a:rPr lang="nb-NO" dirty="0" err="1">
                <a:solidFill>
                  <a:srgbClr val="FF0000"/>
                </a:solidFill>
              </a:rPr>
              <a:t>Wappsto:bit</a:t>
            </a:r>
            <a:r>
              <a:rPr lang="nb-NO" dirty="0">
                <a:solidFill>
                  <a:srgbClr val="FF0000"/>
                </a:solidFill>
              </a:rPr>
              <a:t> Go</a:t>
            </a:r>
            <a:br>
              <a:rPr lang="nb-NO" dirty="0"/>
            </a:br>
            <a:r>
              <a:rPr lang="nb-NO" dirty="0"/>
              <a:t>m/</a:t>
            </a:r>
            <a:r>
              <a:rPr lang="nb-NO" dirty="0" err="1"/>
              <a:t>WiFi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196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4BF1D-DF3F-591F-6DE3-6432125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1015663"/>
          </a:xfrm>
        </p:spPr>
        <p:txBody>
          <a:bodyPr/>
          <a:lstStyle/>
          <a:p>
            <a:pPr algn="ctr"/>
            <a:r>
              <a:rPr lang="nb-NO" dirty="0" err="1"/>
              <a:t>Wappsto</a:t>
            </a:r>
            <a:r>
              <a:rPr lang="nb-NO" dirty="0"/>
              <a:t> tilbyr skytjeneste</a:t>
            </a:r>
            <a:br>
              <a:rPr lang="nb-NO" dirty="0"/>
            </a:br>
            <a:r>
              <a:rPr lang="nb-NO" sz="2400" dirty="0"/>
              <a:t>Gratis inntil en viss mengde data</a:t>
            </a: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F6A1E8-E089-150F-F18E-B455BBFEE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455229"/>
            <a:ext cx="7937445" cy="328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94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BD96B-53D3-D314-E09A-7B17D6E76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1200329"/>
          </a:xfrm>
        </p:spPr>
        <p:txBody>
          <a:bodyPr/>
          <a:lstStyle/>
          <a:p>
            <a:pPr algn="ctr"/>
            <a:r>
              <a:rPr lang="nb-NO" dirty="0"/>
              <a:t>Programmeres som </a:t>
            </a:r>
            <a:r>
              <a:rPr lang="nb-NO" dirty="0" err="1"/>
              <a:t>micro:bit</a:t>
            </a:r>
            <a:r>
              <a:rPr lang="nb-NO" dirty="0"/>
              <a:t> ved bruk av </a:t>
            </a:r>
            <a:r>
              <a:rPr lang="nb-NO" dirty="0" err="1"/>
              <a:t>Makecode</a:t>
            </a:r>
            <a:r>
              <a:rPr lang="nb-NO" dirty="0"/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1EC7E5-E553-4453-D7CD-A77C35FFB533}"/>
              </a:ext>
            </a:extLst>
          </p:cNvPr>
          <p:cNvGrpSpPr/>
          <p:nvPr/>
        </p:nvGrpSpPr>
        <p:grpSpPr>
          <a:xfrm>
            <a:off x="1065555" y="1886989"/>
            <a:ext cx="7757604" cy="2618509"/>
            <a:chOff x="1682485" y="2635555"/>
            <a:chExt cx="3617721" cy="122112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6052480-A50B-1F98-722F-5A39AE0BE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2485" y="2635555"/>
              <a:ext cx="1672542" cy="122112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C781D1F-F098-7F72-4853-8BB920D80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27664" y="2635555"/>
              <a:ext cx="1672542" cy="1221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4605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22338</TotalTime>
  <Words>300</Words>
  <Application>Microsoft Office PowerPoint</Application>
  <PresentationFormat>On-screen Show (4:3)</PresentationFormat>
  <Paragraphs>55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Office-tema</vt:lpstr>
      <vt:lpstr>Havbøye bygging Alternativ teknologi av  Nils Kr. Rossing Skolelaboratoriet</vt:lpstr>
      <vt:lpstr>IoT med micro:bit</vt:lpstr>
      <vt:lpstr>Wappsto:bit Levert av det danske firmaet Seluxit</vt:lpstr>
      <vt:lpstr>Micro:bit – Wappsto:bit Basic m/WiFi</vt:lpstr>
      <vt:lpstr>Micro:bit – Wappsto:bit IoT m/WiFi + NB IoT</vt:lpstr>
      <vt:lpstr>Micro:bit – Wappsto:bit IoT+ m/WiFi + NB IoT + GPS</vt:lpstr>
      <vt:lpstr>Micro:bit – Wappsto:bit Go m/WiFi</vt:lpstr>
      <vt:lpstr>Wappsto tilbyr skytjeneste Gratis inntil en viss mengde data</vt:lpstr>
      <vt:lpstr>Programmeres som micro:bit ved bruk av Makecode </vt:lpstr>
      <vt:lpstr>IoT med Raspberry Pi Pico</vt:lpstr>
      <vt:lpstr>Raspberry Pi Pico Flere varianter med og uten WiFi</vt:lpstr>
      <vt:lpstr>Raspberry Pi Pico Shield-kort med NB IoT, GPS – SIM7080G</vt:lpstr>
      <vt:lpstr>IoT med Arduino MKR NB 1500</vt:lpstr>
      <vt:lpstr>Utstyret</vt:lpstr>
      <vt:lpstr>Sammenligning</vt:lpstr>
      <vt:lpstr>Sammenligning</vt:lpstr>
      <vt:lpstr>Spørsmål?</vt:lpstr>
      <vt:lpstr>Deploii (Skytjeneste)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Nils Kristian Rossing</cp:lastModifiedBy>
  <cp:revision>139</cp:revision>
  <dcterms:created xsi:type="dcterms:W3CDTF">2013-06-10T16:56:09Z</dcterms:created>
  <dcterms:modified xsi:type="dcterms:W3CDTF">2023-08-01T20:27:31Z</dcterms:modified>
</cp:coreProperties>
</file>