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433" r:id="rId4"/>
    <p:sldId id="258" r:id="rId5"/>
    <p:sldId id="395" r:id="rId6"/>
    <p:sldId id="325" r:id="rId7"/>
    <p:sldId id="328" r:id="rId8"/>
    <p:sldId id="436" r:id="rId9"/>
    <p:sldId id="437" r:id="rId10"/>
    <p:sldId id="438" r:id="rId11"/>
    <p:sldId id="439" r:id="rId12"/>
    <p:sldId id="440" r:id="rId13"/>
    <p:sldId id="441" r:id="rId14"/>
    <p:sldId id="442" r:id="rId15"/>
    <p:sldId id="443" r:id="rId16"/>
    <p:sldId id="435" r:id="rId17"/>
    <p:sldId id="434" r:id="rId18"/>
    <p:sldId id="403" r:id="rId19"/>
    <p:sldId id="405" r:id="rId20"/>
    <p:sldId id="404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44" r:id="rId32"/>
    <p:sldId id="446" r:id="rId33"/>
    <p:sldId id="445" r:id="rId34"/>
    <p:sldId id="447" r:id="rId35"/>
    <p:sldId id="457" r:id="rId36"/>
    <p:sldId id="456" r:id="rId37"/>
    <p:sldId id="448" r:id="rId38"/>
    <p:sldId id="449" r:id="rId39"/>
    <p:sldId id="450" r:id="rId40"/>
    <p:sldId id="451" r:id="rId41"/>
    <p:sldId id="452" r:id="rId42"/>
    <p:sldId id="453" r:id="rId43"/>
    <p:sldId id="454" r:id="rId44"/>
    <p:sldId id="455" r:id="rId45"/>
    <p:sldId id="359" r:id="rId46"/>
    <p:sldId id="368" r:id="rId47"/>
    <p:sldId id="369" r:id="rId48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908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638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8394A-ECA7-40E7-B53A-2F03A8026B4D}" type="datetimeFigureOut">
              <a:rPr lang="nb-NO" smtClean="0"/>
              <a:pPr/>
              <a:t>21.03.2022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FD85-A5B2-4EB9-AEDA-67CB1B05C715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FD85-A5B2-4EB9-AEDA-67CB1B05C715}" type="slidenum">
              <a:rPr lang="nb-NO" smtClean="0"/>
              <a:pPr/>
              <a:t>1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Vi har en planlagt</a:t>
            </a:r>
            <a:r>
              <a:rPr lang="en-GB" baseline="0" smtClean="0"/>
              <a:t> struktur for hver kursdag, hvor vi starter med å introdusere dagens prosjekt. Hver dag har et gjennomgående prosjekt som I teorien skal føre oss en gradvis økning av kunnskap om programmering av Arduino og etter hvert ESP32. Et gjennomgående tema I kurset er at alle skal jobbe I eget tempo under veiledning for å få til dette har vi blant annet utarbeidet arbeidsbøker som vi vil at dere skal jobbe med. Så vil vi tilføre teori I løpet av dagene når vi tror at behovet er der. På slutten av dagen har vi felle samling og oppsummering.</a:t>
            </a:r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FD85-A5B2-4EB9-AEDA-67CB1B05C715}" type="slidenum">
              <a:rPr lang="nb-NO" smtClean="0"/>
              <a:pPr/>
              <a:t>5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FD85-A5B2-4EB9-AEDA-67CB1B05C715}" type="slidenum">
              <a:rPr lang="nb-NO" smtClean="0"/>
              <a:pPr/>
              <a:t>32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600200"/>
            <a:ext cx="74074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ntnu.no/skolelab/bla-hefteseri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7185" y="503499"/>
            <a:ext cx="7772400" cy="1864809"/>
          </a:xfrm>
        </p:spPr>
        <p:txBody>
          <a:bodyPr>
            <a:normAutofit/>
          </a:bodyPr>
          <a:lstStyle/>
          <a:p>
            <a:r>
              <a:rPr lang="nb-NO" smtClean="0"/>
              <a:t>Videregående kurs </a:t>
            </a:r>
            <a:br>
              <a:rPr lang="nb-NO" smtClean="0"/>
            </a:br>
            <a:r>
              <a:rPr lang="nb-NO" smtClean="0"/>
              <a:t>programmering Arduino</a:t>
            </a:r>
            <a:br>
              <a:rPr lang="nb-NO" smtClean="0"/>
            </a:br>
            <a:r>
              <a:rPr lang="nb-NO" smtClean="0"/>
              <a:t>Introduksjon 2. samling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7185" y="2368307"/>
            <a:ext cx="7772400" cy="2698993"/>
          </a:xfrm>
        </p:spPr>
        <p:txBody>
          <a:bodyPr>
            <a:normAutofit/>
          </a:bodyPr>
          <a:lstStyle/>
          <a:p>
            <a:r>
              <a:rPr lang="nb-NO" sz="2400" smtClean="0"/>
              <a:t>for</a:t>
            </a:r>
            <a:br>
              <a:rPr lang="nb-NO" sz="2400" smtClean="0"/>
            </a:br>
            <a:r>
              <a:rPr lang="nb-NO" sz="2400" smtClean="0"/>
              <a:t>Yrkesfag elektro</a:t>
            </a:r>
            <a:br>
              <a:rPr lang="nb-NO" sz="2400" smtClean="0"/>
            </a:br>
            <a:r>
              <a:rPr lang="nb-NO" smtClean="0"/>
              <a:t>med</a:t>
            </a:r>
          </a:p>
          <a:p>
            <a:r>
              <a:rPr lang="nb-NO" sz="2400" smtClean="0"/>
              <a:t>Nils Kr. Rossing, Skolelaboratoriet og</a:t>
            </a:r>
            <a:br>
              <a:rPr lang="nb-NO" sz="2400" smtClean="0"/>
            </a:br>
            <a:r>
              <a:rPr lang="nb-NO" sz="2400" smtClean="0"/>
              <a:t>Johannes Ravn Munkvoll</a:t>
            </a:r>
            <a:endParaRPr lang="nb-NO" sz="2400" dirty="0"/>
          </a:p>
        </p:txBody>
      </p:sp>
      <p:pic>
        <p:nvPicPr>
          <p:cNvPr id="4" name="Bilde 3" descr="stripe_tek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6163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Utfordringen</a:t>
            </a:r>
            <a:br>
              <a:rPr lang="nb-NO" smtClean="0"/>
            </a:br>
            <a:r>
              <a:rPr lang="nb-NO" smtClean="0"/>
              <a:t>Åpen, halvåpen eller lukket oppgave?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600201"/>
            <a:ext cx="7407404" cy="4721876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nb-NO" smtClean="0"/>
              <a:t>Problemstillingen er det eneste elevene får vite</a:t>
            </a:r>
            <a:br>
              <a:rPr lang="nb-NO" smtClean="0"/>
            </a:br>
            <a:r>
              <a:rPr lang="nb-NO" smtClean="0"/>
              <a:t>De står helt fritt til å velge utstyr og metode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nb-NO" smtClean="0"/>
              <a:t>De får vite problemstillingen og </a:t>
            </a:r>
            <a:r>
              <a:rPr lang="nb-NO" smtClean="0"/>
              <a:t>hvilket </a:t>
            </a:r>
            <a:r>
              <a:rPr lang="nb-NO" smtClean="0"/>
              <a:t>utstyr de har til rådighet, men kan selv velge metode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nb-NO" smtClean="0"/>
              <a:t>De får problemstillingen, verktøy og forslag til en struktur å arbeide etter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nb-NO" smtClean="0"/>
              <a:t>De får problemstilling alt utstyr og en oppskrift for hvordan oppgaven kan løses.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nb-NO" smtClean="0"/>
              <a:t>De har mulighet til å be om så mye veiledning </a:t>
            </a:r>
            <a:r>
              <a:rPr lang="nb-NO" smtClean="0"/>
              <a:t>underveis </a:t>
            </a:r>
            <a:r>
              <a:rPr lang="nb-NO" smtClean="0"/>
              <a:t>som de måtte ha behov for. Veilederen gir ikke </a:t>
            </a:r>
            <a:r>
              <a:rPr lang="nb-NO" smtClean="0"/>
              <a:t>svarene</a:t>
            </a:r>
            <a:r>
              <a:rPr lang="nb-NO" smtClean="0"/>
              <a:t>, men stiller i størst mulig grad oppklarende eller utfordrende spørsmål.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ilderesultat for Arduino inventors kit"/>
          <p:cNvPicPr>
            <a:picLocks noChangeAspect="1" noChangeArrowheads="1"/>
          </p:cNvPicPr>
          <p:nvPr/>
        </p:nvPicPr>
        <p:blipFill>
          <a:blip r:embed="rId2"/>
          <a:srcRect l="2625" t="15027" b="9317"/>
          <a:stretch>
            <a:fillRect/>
          </a:stretch>
        </p:blipFill>
        <p:spPr bwMode="auto">
          <a:xfrm>
            <a:off x="4408498" y="849258"/>
            <a:ext cx="3724211" cy="2893523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08016" y="-6064"/>
            <a:ext cx="7294015" cy="823566"/>
          </a:xfrm>
        </p:spPr>
        <p:txBody>
          <a:bodyPr/>
          <a:lstStyle/>
          <a:p>
            <a:pPr algn="ctr"/>
            <a:r>
              <a:rPr lang="nb-NO" smtClean="0"/>
              <a:t>Hjelp til å komme igang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38624" y="950724"/>
            <a:ext cx="3318484" cy="2646311"/>
          </a:xfrm>
        </p:spPr>
        <p:txBody>
          <a:bodyPr>
            <a:normAutofit/>
          </a:bodyPr>
          <a:lstStyle/>
          <a:p>
            <a:r>
              <a:rPr lang="nb-NO" sz="2000" smtClean="0"/>
              <a:t>Problemstilling</a:t>
            </a:r>
          </a:p>
          <a:p>
            <a:r>
              <a:rPr lang="nb-NO" sz="2000" smtClean="0"/>
              <a:t>Ulike tilnærminger</a:t>
            </a:r>
          </a:p>
          <a:p>
            <a:r>
              <a:rPr lang="nb-NO" sz="2000" smtClean="0"/>
              <a:t>Bygging av kyvettekammer</a:t>
            </a:r>
          </a:p>
          <a:p>
            <a:r>
              <a:rPr lang="nb-NO" sz="2000" smtClean="0"/>
              <a:t>Programmering</a:t>
            </a:r>
          </a:p>
          <a:p>
            <a:r>
              <a:rPr lang="nb-NO" sz="2000" smtClean="0"/>
              <a:t>Måling</a:t>
            </a:r>
          </a:p>
          <a:p>
            <a:r>
              <a:rPr lang="nb-NO" sz="2000" smtClean="0"/>
              <a:t>Kalibrering</a:t>
            </a:r>
            <a:endParaRPr lang="nb-NO" sz="2000"/>
          </a:p>
        </p:txBody>
      </p:sp>
      <p:pic>
        <p:nvPicPr>
          <p:cNvPr id="4" name="Bilde 3" descr="Forside Turbidimeter 1.2 – Kopi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 rot="428961">
            <a:off x="1714167" y="3771891"/>
            <a:ext cx="2011633" cy="287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F:\DCIM\102CASIO\CIMG0305.JPG"/>
          <p:cNvPicPr>
            <a:picLocks noChangeAspect="1" noChangeArrowheads="1"/>
          </p:cNvPicPr>
          <p:nvPr/>
        </p:nvPicPr>
        <p:blipFill>
          <a:blip r:embed="rId4">
            <a:lum bright="20000" contrast="10000"/>
          </a:blip>
          <a:srcRect l="4367" t="1671" r="2225" b="9799"/>
          <a:stretch>
            <a:fillRect/>
          </a:stretch>
        </p:blipFill>
        <p:spPr bwMode="auto">
          <a:xfrm>
            <a:off x="4408499" y="3896518"/>
            <a:ext cx="3827157" cy="2720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706374"/>
          </a:xfrm>
        </p:spPr>
        <p:txBody>
          <a:bodyPr/>
          <a:lstStyle/>
          <a:p>
            <a:pPr algn="ctr"/>
            <a:r>
              <a:rPr lang="nb-NO" smtClean="0"/>
              <a:t>Montering av kyvettehus</a:t>
            </a:r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9102" y="1096070"/>
            <a:ext cx="7739788" cy="304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4628" y="4410391"/>
            <a:ext cx="7412732" cy="209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063945" y="2146935"/>
            <a:ext cx="261364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Oppkobling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5963" y="5258221"/>
            <a:ext cx="3494099" cy="43137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nb-NO" smtClean="0"/>
              <a:t>Merk stiftlista</a:t>
            </a:r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8474" y="1417638"/>
            <a:ext cx="7359688" cy="374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736652"/>
          </a:xfrm>
        </p:spPr>
        <p:txBody>
          <a:bodyPr/>
          <a:lstStyle/>
          <a:p>
            <a:pPr algn="ctr"/>
            <a:r>
              <a:rPr lang="nb-NO" smtClean="0"/>
              <a:t>Oppkobling</a:t>
            </a:r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441862"/>
            <a:ext cx="7475492" cy="415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Oppkobling</a:t>
            </a:r>
            <a:endParaRPr lang="nb-NO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757" y="1569029"/>
            <a:ext cx="7515615" cy="364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mtClean="0"/>
              <a:t>Forslag til åpne oppgaver?</a:t>
            </a:r>
            <a:br>
              <a:rPr lang="nb-NO" smtClean="0"/>
            </a:br>
            <a:r>
              <a:rPr lang="nb-NO" sz="2000" smtClean="0"/>
              <a:t>Det beste er om elevene selv kommer opp med egne forslag.</a:t>
            </a:r>
            <a:endParaRPr lang="nb-NO" sz="20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mtClean="0"/>
              <a:t>Fylle en kopp med drikke, alltid passe full</a:t>
            </a:r>
          </a:p>
          <a:p>
            <a:r>
              <a:rPr lang="nb-NO" smtClean="0"/>
              <a:t>Når er åkeren klar for såing</a:t>
            </a:r>
            <a:r>
              <a:rPr lang="nb-NO" smtClean="0"/>
              <a:t>?</a:t>
            </a:r>
            <a:endParaRPr lang="nb-NO" smtClean="0"/>
          </a:p>
          <a:p>
            <a:r>
              <a:rPr lang="nb-NO" smtClean="0"/>
              <a:t>Lag en fjernstyrt </a:t>
            </a:r>
            <a:r>
              <a:rPr lang="nb-NO" smtClean="0"/>
              <a:t>lureterning</a:t>
            </a:r>
          </a:p>
          <a:p>
            <a:r>
              <a:rPr lang="nb-NO" smtClean="0"/>
              <a:t>…</a:t>
            </a:r>
            <a:endParaRPr lang="nb-NO" smtClean="0"/>
          </a:p>
          <a:p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Værstasjon</a:t>
            </a:r>
            <a:br>
              <a:rPr lang="nn-NO" smtClean="0"/>
            </a:br>
            <a:r>
              <a:rPr lang="nn-NO" sz="2800" smtClean="0"/>
              <a:t>Kva skjedde sist?</a:t>
            </a:r>
            <a:endParaRPr lang="nb-NO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3708765" cy="1143000"/>
          </a:xfrm>
        </p:spPr>
        <p:txBody>
          <a:bodyPr/>
          <a:lstStyle/>
          <a:p>
            <a:pPr algn="ctr"/>
            <a:r>
              <a:rPr lang="nb-NO" smtClean="0"/>
              <a:t>Oppgaver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32811" y="1308100"/>
            <a:ext cx="4535177" cy="5200650"/>
          </a:xfrm>
        </p:spPr>
        <p:txBody>
          <a:bodyPr>
            <a:normAutofit/>
          </a:bodyPr>
          <a:lstStyle/>
          <a:p>
            <a:r>
              <a:rPr lang="nb-NO" sz="2800" b="1" smtClean="0"/>
              <a:t>Innledning</a:t>
            </a:r>
            <a:r>
              <a:rPr lang="nb-NO" smtClean="0"/>
              <a:t/>
            </a:r>
            <a:br>
              <a:rPr lang="nb-NO" smtClean="0"/>
            </a:br>
            <a:r>
              <a:rPr lang="nb-NO" sz="1800" smtClean="0"/>
              <a:t>- Litt om fagfornyelsen og læreplanmål</a:t>
            </a:r>
          </a:p>
          <a:p>
            <a:r>
              <a:rPr lang="nb-NO" b="1" smtClean="0"/>
              <a:t>Bakgrunn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Litt om Arduino</a:t>
            </a:r>
            <a:br>
              <a:rPr lang="nb-NO" sz="1800" smtClean="0"/>
            </a:br>
            <a:r>
              <a:rPr lang="nb-NO" sz="1800" smtClean="0"/>
              <a:t>- Litt om byggesettet</a:t>
            </a:r>
          </a:p>
          <a:p>
            <a:r>
              <a:rPr lang="nb-NO" b="1" smtClean="0"/>
              <a:t>Programmering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Grunnleggende programstruktur </a:t>
            </a:r>
            <a:br>
              <a:rPr lang="nb-NO" sz="1800" smtClean="0"/>
            </a:br>
            <a:r>
              <a:rPr lang="nb-NO" sz="1800" smtClean="0"/>
              <a:t>- Viktige komandoer</a:t>
            </a:r>
          </a:p>
          <a:p>
            <a:r>
              <a:rPr lang="nb-NO" b="1" smtClean="0"/>
              <a:t>Oppgavesamling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Oppdrag 1 – 12 og 13 – 24 </a:t>
            </a:r>
          </a:p>
          <a:p>
            <a:r>
              <a:rPr lang="nb-NO" b="1" smtClean="0"/>
              <a:t>Værstasjon, ventilasjon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Sensorer, display</a:t>
            </a:r>
            <a:br>
              <a:rPr lang="nb-NO" sz="1800" smtClean="0"/>
            </a:br>
            <a:r>
              <a:rPr lang="nb-NO" sz="1800" smtClean="0"/>
              <a:t>- Aktuatorer (rele, motor)</a:t>
            </a:r>
            <a:br>
              <a:rPr lang="nb-NO" sz="1800" smtClean="0"/>
            </a:br>
            <a:r>
              <a:rPr lang="nb-NO" sz="1800" smtClean="0"/>
              <a:t>- WiFi, IoT</a:t>
            </a:r>
            <a:br>
              <a:rPr lang="nb-NO" sz="1800" smtClean="0"/>
            </a:br>
            <a:r>
              <a:rPr lang="nb-NO" sz="1800" smtClean="0"/>
              <a:t>- Fjernstyring/overvåking</a:t>
            </a:r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1917700" y="6290617"/>
            <a:ext cx="5905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smtClean="0">
                <a:hlinkClick r:id="rId2"/>
              </a:rPr>
              <a:t>https://www.ntnu.no/skolelab/bla-hefteserie</a:t>
            </a:r>
            <a:r>
              <a:rPr lang="nb-NO" sz="2400" smtClean="0"/>
              <a:t> </a:t>
            </a:r>
            <a:endParaRPr lang="nb-NO" sz="24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7988" y="924210"/>
            <a:ext cx="3437709" cy="48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24176"/>
            <a:ext cx="7407404" cy="906462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Rikelig utvalg av sensorer</a:t>
            </a:r>
            <a:br>
              <a:rPr lang="nb-NO" smtClean="0"/>
            </a:br>
            <a:r>
              <a:rPr lang="nb-NO" smtClean="0"/>
              <a:t>med variert læringsutbytte</a:t>
            </a:r>
            <a:endParaRPr lang="nb-NO"/>
          </a:p>
        </p:txBody>
      </p:sp>
      <p:sp>
        <p:nvSpPr>
          <p:cNvPr id="5" name="Avrundet rektangel 4"/>
          <p:cNvSpPr/>
          <p:nvPr/>
        </p:nvSpPr>
        <p:spPr>
          <a:xfrm>
            <a:off x="2559050" y="1885950"/>
            <a:ext cx="85725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Temp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6" name="Avrundet rektangel 5"/>
          <p:cNvSpPr/>
          <p:nvPr/>
        </p:nvSpPr>
        <p:spPr>
          <a:xfrm>
            <a:off x="2133600" y="2921000"/>
            <a:ext cx="85725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Lys-styrke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7" name="Avrundet rektangel 6"/>
          <p:cNvSpPr/>
          <p:nvPr/>
        </p:nvSpPr>
        <p:spPr>
          <a:xfrm>
            <a:off x="2133600" y="4038600"/>
            <a:ext cx="85725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Følt temp.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8" name="Avrundet rektangel 7"/>
          <p:cNvSpPr/>
          <p:nvPr/>
        </p:nvSpPr>
        <p:spPr>
          <a:xfrm>
            <a:off x="2641600" y="5181600"/>
            <a:ext cx="1063625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Varme- indeks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9" name="Avrundet rektangel 8"/>
          <p:cNvSpPr/>
          <p:nvPr/>
        </p:nvSpPr>
        <p:spPr>
          <a:xfrm>
            <a:off x="3879850" y="5715000"/>
            <a:ext cx="85725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Snø-dybde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10" name="Avrundet rektangel 9"/>
          <p:cNvSpPr/>
          <p:nvPr/>
        </p:nvSpPr>
        <p:spPr>
          <a:xfrm>
            <a:off x="4991100" y="5712569"/>
            <a:ext cx="101600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Vind-retning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11" name="Avrundet rektangel 10"/>
          <p:cNvSpPr/>
          <p:nvPr/>
        </p:nvSpPr>
        <p:spPr>
          <a:xfrm>
            <a:off x="6210300" y="5225306"/>
            <a:ext cx="1003300" cy="8826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UV-stråling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12" name="Avrundet rektangel 11"/>
          <p:cNvSpPr/>
          <p:nvPr/>
        </p:nvSpPr>
        <p:spPr>
          <a:xfrm>
            <a:off x="6591300" y="4095750"/>
            <a:ext cx="1003300" cy="8826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CO</a:t>
            </a:r>
            <a:r>
              <a:rPr lang="nb-NO" b="1" baseline="-25000" smtClean="0">
                <a:solidFill>
                  <a:schemeClr val="tx1"/>
                </a:solidFill>
              </a:rPr>
              <a:t>2</a:t>
            </a:r>
            <a:endParaRPr lang="nb-NO" b="1" baseline="-25000">
              <a:solidFill>
                <a:schemeClr val="tx1"/>
              </a:solidFill>
            </a:endParaRPr>
          </a:p>
        </p:txBody>
      </p:sp>
      <p:sp>
        <p:nvSpPr>
          <p:cNvPr id="13" name="Avrundet rektangel 12"/>
          <p:cNvSpPr/>
          <p:nvPr/>
        </p:nvSpPr>
        <p:spPr>
          <a:xfrm>
            <a:off x="6591300" y="2946400"/>
            <a:ext cx="100330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Vind-styrke</a:t>
            </a:r>
            <a:endParaRPr lang="nb-NO" b="1" baseline="-25000">
              <a:solidFill>
                <a:schemeClr val="tx1"/>
              </a:solidFill>
            </a:endParaRPr>
          </a:p>
        </p:txBody>
      </p:sp>
      <p:sp>
        <p:nvSpPr>
          <p:cNvPr id="14" name="Avrundet rektangel 13"/>
          <p:cNvSpPr/>
          <p:nvPr/>
        </p:nvSpPr>
        <p:spPr>
          <a:xfrm>
            <a:off x="6089650" y="1879600"/>
            <a:ext cx="100330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Nedbør</a:t>
            </a:r>
            <a:endParaRPr lang="nb-NO" b="1" baseline="-25000">
              <a:solidFill>
                <a:schemeClr val="tx1"/>
              </a:solidFill>
            </a:endParaRPr>
          </a:p>
        </p:txBody>
      </p:sp>
      <p:sp>
        <p:nvSpPr>
          <p:cNvPr id="15" name="Avrundet rektangel 14"/>
          <p:cNvSpPr/>
          <p:nvPr/>
        </p:nvSpPr>
        <p:spPr>
          <a:xfrm>
            <a:off x="4870450" y="1279525"/>
            <a:ext cx="100330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Luft-trykk</a:t>
            </a:r>
            <a:endParaRPr lang="nb-NO" b="1" baseline="-25000">
              <a:solidFill>
                <a:schemeClr val="tx1"/>
              </a:solidFill>
            </a:endParaRPr>
          </a:p>
        </p:txBody>
      </p:sp>
      <p:sp>
        <p:nvSpPr>
          <p:cNvPr id="16" name="Avrundet rektangel 15"/>
          <p:cNvSpPr/>
          <p:nvPr/>
        </p:nvSpPr>
        <p:spPr>
          <a:xfrm>
            <a:off x="3625850" y="1279525"/>
            <a:ext cx="100330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Luft-fukt.</a:t>
            </a:r>
            <a:endParaRPr lang="nb-NO" b="1" baseline="-25000">
              <a:solidFill>
                <a:schemeClr val="tx1"/>
              </a:solidFill>
            </a:endParaRPr>
          </a:p>
        </p:txBody>
      </p:sp>
      <p:sp>
        <p:nvSpPr>
          <p:cNvPr id="17" name="Avrundet rektangel 16"/>
          <p:cNvSpPr/>
          <p:nvPr/>
        </p:nvSpPr>
        <p:spPr>
          <a:xfrm>
            <a:off x="3790950" y="3044825"/>
            <a:ext cx="2044700" cy="17938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smtClean="0"/>
              <a:t>Circus of Things</a:t>
            </a:r>
            <a:endParaRPr lang="nb-NO" sz="2800"/>
          </a:p>
        </p:txBody>
      </p:sp>
      <p:cxnSp>
        <p:nvCxnSpPr>
          <p:cNvPr id="19" name="Rett linje 18"/>
          <p:cNvCxnSpPr>
            <a:stCxn id="16" idx="2"/>
          </p:cNvCxnSpPr>
          <p:nvPr/>
        </p:nvCxnSpPr>
        <p:spPr>
          <a:xfrm rot="16200000" flipH="1">
            <a:off x="3813175" y="2476500"/>
            <a:ext cx="882650" cy="25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>
            <a:stCxn id="15" idx="2"/>
          </p:cNvCxnSpPr>
          <p:nvPr/>
        </p:nvCxnSpPr>
        <p:spPr>
          <a:xfrm rot="5400000">
            <a:off x="4867275" y="2540000"/>
            <a:ext cx="882650" cy="127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/>
          <p:cNvCxnSpPr/>
          <p:nvPr/>
        </p:nvCxnSpPr>
        <p:spPr>
          <a:xfrm rot="10800000" flipV="1">
            <a:off x="5722621" y="2726054"/>
            <a:ext cx="412435" cy="379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/>
          <p:cNvCxnSpPr>
            <a:stCxn id="13" idx="1"/>
          </p:cNvCxnSpPr>
          <p:nvPr/>
        </p:nvCxnSpPr>
        <p:spPr>
          <a:xfrm rot="10800000" flipV="1">
            <a:off x="5835650" y="3387725"/>
            <a:ext cx="755650" cy="2336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ett linje 34"/>
          <p:cNvCxnSpPr>
            <a:stCxn id="12" idx="1"/>
          </p:cNvCxnSpPr>
          <p:nvPr/>
        </p:nvCxnSpPr>
        <p:spPr>
          <a:xfrm rot="10800000">
            <a:off x="5835650" y="4320541"/>
            <a:ext cx="755650" cy="21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/>
          <p:cNvCxnSpPr/>
          <p:nvPr/>
        </p:nvCxnSpPr>
        <p:spPr>
          <a:xfrm rot="16200000" flipV="1">
            <a:off x="5740242" y="4757262"/>
            <a:ext cx="521017" cy="4991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tt linje 38"/>
          <p:cNvCxnSpPr>
            <a:stCxn id="10" idx="0"/>
          </p:cNvCxnSpPr>
          <p:nvPr/>
        </p:nvCxnSpPr>
        <p:spPr>
          <a:xfrm rot="16200000" flipV="1">
            <a:off x="4841980" y="5055449"/>
            <a:ext cx="873869" cy="4403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Rett linje 40"/>
          <p:cNvCxnSpPr>
            <a:stCxn id="9" idx="0"/>
          </p:cNvCxnSpPr>
          <p:nvPr/>
        </p:nvCxnSpPr>
        <p:spPr>
          <a:xfrm rot="5400000" flipH="1" flipV="1">
            <a:off x="4030662" y="5116513"/>
            <a:ext cx="876300" cy="320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Rett linje 44"/>
          <p:cNvCxnSpPr/>
          <p:nvPr/>
        </p:nvCxnSpPr>
        <p:spPr>
          <a:xfrm rot="5400000" flipH="1" flipV="1">
            <a:off x="3552827" y="4854895"/>
            <a:ext cx="431482" cy="2619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Rett linje 49"/>
          <p:cNvCxnSpPr>
            <a:stCxn id="7" idx="3"/>
          </p:cNvCxnSpPr>
          <p:nvPr/>
        </p:nvCxnSpPr>
        <p:spPr>
          <a:xfrm flipV="1">
            <a:off x="2990850" y="4095750"/>
            <a:ext cx="800100" cy="384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Rett linje 54"/>
          <p:cNvCxnSpPr>
            <a:stCxn id="6" idx="3"/>
          </p:cNvCxnSpPr>
          <p:nvPr/>
        </p:nvCxnSpPr>
        <p:spPr>
          <a:xfrm>
            <a:off x="2990850" y="3362325"/>
            <a:ext cx="800100" cy="2171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Rett linje 56"/>
          <p:cNvCxnSpPr/>
          <p:nvPr/>
        </p:nvCxnSpPr>
        <p:spPr>
          <a:xfrm>
            <a:off x="3380423" y="2726054"/>
            <a:ext cx="499427" cy="4019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Avrundet rektangel 27">
            <a:hlinkClick r:id="rId2" action="ppaction://hlinksldjump"/>
          </p:cNvPr>
          <p:cNvSpPr/>
          <p:nvPr/>
        </p:nvSpPr>
        <p:spPr>
          <a:xfrm>
            <a:off x="7934446" y="6064250"/>
            <a:ext cx="781291" cy="6143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7682" y="0"/>
            <a:ext cx="7242650" cy="717630"/>
          </a:xfrm>
        </p:spPr>
        <p:txBody>
          <a:bodyPr/>
          <a:lstStyle/>
          <a:p>
            <a:pPr algn="ctr"/>
            <a:r>
              <a:rPr lang="nb-NO" smtClean="0"/>
              <a:t>Program 22.03.22</a:t>
            </a:r>
            <a:endParaRPr lang="nb-NO" dirty="0"/>
          </a:p>
        </p:txBody>
      </p:sp>
      <p:sp>
        <p:nvSpPr>
          <p:cNvPr id="14" name="Plassholder for innhold 2"/>
          <p:cNvSpPr>
            <a:spLocks noGrp="1"/>
          </p:cNvSpPr>
          <p:nvPr>
            <p:ph idx="1"/>
          </p:nvPr>
        </p:nvSpPr>
        <p:spPr>
          <a:xfrm>
            <a:off x="1327682" y="717630"/>
            <a:ext cx="7242650" cy="614037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09.00 – 09.10	</a:t>
            </a:r>
            <a:r>
              <a:rPr lang="nb-NO" sz="1800" b="1" smtClean="0"/>
              <a:t>Velkommen, praktisk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09:10 – 10:15 	</a:t>
            </a:r>
            <a:r>
              <a:rPr lang="nb-NO" sz="1800" b="1" smtClean="0"/>
              <a:t>Økt 1 Oversikt, 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	</a:t>
            </a:r>
            <a:r>
              <a:rPr lang="nb-NO" sz="1700" smtClean="0"/>
              <a:t>- Gjennomgang av oppgavene</a:t>
            </a:r>
            <a:br>
              <a:rPr lang="nb-NO" sz="1700" smtClean="0"/>
            </a:br>
            <a:r>
              <a:rPr lang="nb-NO" sz="1700" smtClean="0"/>
              <a:t>	- Bruk av åpne oppgaver?</a:t>
            </a:r>
            <a:endParaRPr lang="nb-NO" sz="1800" smtClean="0"/>
          </a:p>
          <a:p>
            <a:pPr>
              <a:spcBef>
                <a:spcPts val="6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10:15 – 10:30	Vaffel og kaffepause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10:30 – 12:00	</a:t>
            </a:r>
            <a:r>
              <a:rPr lang="nb-NO" sz="1800" b="1" smtClean="0"/>
              <a:t>Økt 2 Oppkobling DHT11/ESP01</a:t>
            </a:r>
            <a:br>
              <a:rPr lang="nb-NO" sz="1800" b="1" smtClean="0"/>
            </a:br>
            <a:r>
              <a:rPr lang="nb-NO" sz="1800" b="1" smtClean="0"/>
              <a:t>	</a:t>
            </a:r>
            <a:r>
              <a:rPr lang="nb-NO" sz="1700" b="1" smtClean="0"/>
              <a:t>- </a:t>
            </a:r>
            <a:r>
              <a:rPr lang="nb-NO" sz="1700" smtClean="0"/>
              <a:t>Måling av temp. og fuktighet</a:t>
            </a:r>
            <a:br>
              <a:rPr lang="nb-NO" sz="1700" smtClean="0"/>
            </a:br>
            <a:r>
              <a:rPr lang="nb-NO" sz="1700" smtClean="0"/>
              <a:t>	- Entrådbuss</a:t>
            </a:r>
            <a:br>
              <a:rPr lang="nb-NO" sz="1700" smtClean="0"/>
            </a:br>
            <a:r>
              <a:rPr lang="nb-NO" sz="1700" smtClean="0"/>
              <a:t>	- Programmering og oppkobling av ESP01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12:00 – 12:30	Lunsj i kantina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12:30 – 14:15 	</a:t>
            </a:r>
            <a:r>
              <a:rPr lang="nb-NO" sz="1800" b="1" smtClean="0"/>
              <a:t>Økt 3 Circus of Things</a:t>
            </a:r>
            <a:br>
              <a:rPr lang="nb-NO" sz="1800" b="1" smtClean="0"/>
            </a:br>
            <a:r>
              <a:rPr lang="nb-NO" sz="1800" b="1" smtClean="0"/>
              <a:t>	</a:t>
            </a:r>
            <a:r>
              <a:rPr lang="nb-NO" sz="1700" smtClean="0"/>
              <a:t>- Opprett konto</a:t>
            </a:r>
            <a:br>
              <a:rPr lang="nb-NO" sz="1700" smtClean="0"/>
            </a:br>
            <a:r>
              <a:rPr lang="nb-NO" sz="1700" smtClean="0"/>
              <a:t>	- Skriv programmet og opprett forbindelse</a:t>
            </a:r>
            <a:endParaRPr lang="nb-NO" sz="1800" smtClean="0"/>
          </a:p>
          <a:p>
            <a:pPr>
              <a:spcBef>
                <a:spcPts val="6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14:15 – 14:30	Kaffepause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14:30 – 15:45	</a:t>
            </a:r>
            <a:r>
              <a:rPr lang="nb-NO" sz="1800" b="1" smtClean="0"/>
              <a:t>Økt 4 Fjernstyring av rele</a:t>
            </a:r>
            <a:br>
              <a:rPr lang="nb-NO" sz="1800" b="1" smtClean="0"/>
            </a:br>
            <a:r>
              <a:rPr lang="nb-NO" sz="1800" b="1" smtClean="0"/>
              <a:t>	</a:t>
            </a:r>
            <a:r>
              <a:rPr lang="nb-NO" sz="1700" smtClean="0"/>
              <a:t>- Bruk og styring av aktuatorer</a:t>
            </a:r>
            <a:endParaRPr lang="nb-NO" sz="1800" smtClean="0"/>
          </a:p>
          <a:p>
            <a:pPr>
              <a:spcBef>
                <a:spcPts val="6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15:45 – 16:00	</a:t>
            </a:r>
            <a:r>
              <a:rPr lang="nb-NO" sz="1800" b="1" smtClean="0"/>
              <a:t>Oppsummering</a:t>
            </a:r>
            <a:r>
              <a:rPr lang="nb-NO" sz="1800" smtClean="0"/>
              <a:t>, </a:t>
            </a:r>
            <a:r>
              <a:rPr lang="nb-NO" sz="1700" smtClean="0"/>
              <a:t>refleksjon og diskusjon om</a:t>
            </a:r>
            <a:br>
              <a:rPr lang="nb-NO" sz="1700" smtClean="0"/>
            </a:br>
            <a:r>
              <a:rPr lang="nb-NO" sz="1700" smtClean="0"/>
              <a:t>	hvordan ta erfaringene inn i klasserommet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xmlns="" val="33068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40722"/>
            <a:ext cx="7407404" cy="924478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Oversikt over sensorer og aktuatorer</a:t>
            </a:r>
            <a:br>
              <a:rPr lang="nb-NO" smtClean="0"/>
            </a:br>
            <a:r>
              <a:rPr lang="nb-NO" sz="2200" smtClean="0"/>
              <a:t>side 68</a:t>
            </a:r>
            <a:endParaRPr lang="nb-NO" sz="220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5610" y="895780"/>
            <a:ext cx="6142879" cy="585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ktangel 5"/>
          <p:cNvSpPr/>
          <p:nvPr/>
        </p:nvSpPr>
        <p:spPr>
          <a:xfrm>
            <a:off x="5445889" y="895781"/>
            <a:ext cx="856526" cy="57828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6302414" y="895781"/>
            <a:ext cx="1365813" cy="57828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Lufttrykk (1 side 70)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av I</a:t>
            </a:r>
            <a:r>
              <a:rPr lang="nb-NO" sz="1800" baseline="30000" smtClean="0"/>
              <a:t>2</a:t>
            </a:r>
            <a:r>
              <a:rPr lang="nb-NO" sz="1800" smtClean="0"/>
              <a:t>C-buss</a:t>
            </a:r>
          </a:p>
          <a:p>
            <a:r>
              <a:rPr lang="nb-NO" sz="1800" smtClean="0"/>
              <a:t>Modellering av naturfaglig fenomen (Lufttrykk </a:t>
            </a:r>
            <a:r>
              <a:rPr lang="nb-NO" sz="1800" smtClean="0">
                <a:sym typeface="Wingdings" pitchFamily="2" charset="2"/>
              </a:rPr>
              <a:t> Høyde over havet</a:t>
            </a:r>
            <a:endParaRPr lang="nb-NO" sz="1800" smtClean="0"/>
          </a:p>
          <a:p>
            <a:r>
              <a:rPr lang="nb-NO" sz="1800" smtClean="0"/>
              <a:t>Bruk av matematikk</a:t>
            </a:r>
          </a:p>
          <a:p>
            <a:r>
              <a:rPr lang="nb-NO" sz="1800" smtClean="0"/>
              <a:t>Kalibrering</a:t>
            </a:r>
          </a:p>
          <a:p>
            <a:endParaRPr lang="nb-NO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1707" y="1112349"/>
            <a:ext cx="4890304" cy="383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OLED display (2 side 73)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4886808"/>
            <a:ext cx="7407404" cy="1704974"/>
          </a:xfrm>
        </p:spPr>
        <p:txBody>
          <a:bodyPr>
            <a:normAutofit/>
          </a:bodyPr>
          <a:lstStyle/>
          <a:p>
            <a:r>
              <a:rPr lang="nb-NO" sz="1800" smtClean="0"/>
              <a:t>Bruk av biblioteket SSD1306</a:t>
            </a:r>
          </a:p>
          <a:p>
            <a:r>
              <a:rPr lang="nb-NO" sz="1800" smtClean="0"/>
              <a:t>Bruk av I</a:t>
            </a:r>
            <a:r>
              <a:rPr lang="nb-NO" sz="1800" baseline="30000" smtClean="0"/>
              <a:t>2</a:t>
            </a:r>
            <a:r>
              <a:rPr lang="nb-NO" sz="1800" smtClean="0"/>
              <a:t>C-buss</a:t>
            </a:r>
          </a:p>
          <a:p>
            <a:r>
              <a:rPr lang="nb-NO" sz="1800" smtClean="0"/>
              <a:t>Skriv til display</a:t>
            </a:r>
          </a:p>
          <a:p>
            <a:r>
              <a:rPr lang="nb-NO" sz="1800" smtClean="0"/>
              <a:t>Plassering av tekst i koordinatsystem</a:t>
            </a:r>
          </a:p>
          <a:p>
            <a:r>
              <a:rPr lang="nb-NO" sz="1800" smtClean="0"/>
              <a:t>Installasjon av biblioteker</a:t>
            </a:r>
          </a:p>
          <a:p>
            <a:endParaRPr lang="nb-NO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111" y="1030147"/>
            <a:ext cx="6186121" cy="385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Temperatursensor (3 side 77)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av TC74</a:t>
            </a:r>
          </a:p>
          <a:p>
            <a:r>
              <a:rPr lang="nb-NO" sz="1800" smtClean="0"/>
              <a:t>Bruk av I</a:t>
            </a:r>
            <a:r>
              <a:rPr lang="nb-NO" sz="1800" baseline="30000" smtClean="0"/>
              <a:t>2</a:t>
            </a:r>
            <a:r>
              <a:rPr lang="nb-NO" sz="1800" smtClean="0"/>
              <a:t>C-buss</a:t>
            </a:r>
          </a:p>
          <a:p>
            <a:r>
              <a:rPr lang="nb-NO" sz="1800" smtClean="0"/>
              <a:t>Temperaturmåling</a:t>
            </a:r>
          </a:p>
          <a:p>
            <a:r>
              <a:rPr lang="nb-NO" sz="1800" smtClean="0"/>
              <a:t>Installasjon av biblioteket TC74</a:t>
            </a:r>
          </a:p>
          <a:p>
            <a:endParaRPr lang="nb-NO" sz="20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2300" y="1076446"/>
            <a:ext cx="5195808" cy="413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Luftfuktighet og temperatur </a:t>
            </a:r>
            <a:br>
              <a:rPr lang="nb-NO" smtClean="0"/>
            </a:br>
            <a:r>
              <a:rPr lang="nb-NO" smtClean="0"/>
              <a:t>(4 side 81)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4815068"/>
            <a:ext cx="7407404" cy="1776713"/>
          </a:xfrm>
        </p:spPr>
        <p:txBody>
          <a:bodyPr>
            <a:normAutofit/>
          </a:bodyPr>
          <a:lstStyle/>
          <a:p>
            <a:r>
              <a:rPr lang="nb-NO" sz="1800" smtClean="0"/>
              <a:t>Bruk av DHT11-sensoren</a:t>
            </a:r>
          </a:p>
          <a:p>
            <a:r>
              <a:rPr lang="nb-NO" sz="1800" smtClean="0"/>
              <a:t>Bruk entråd-buss</a:t>
            </a:r>
          </a:p>
          <a:p>
            <a:r>
              <a:rPr lang="nb-NO" sz="1800" smtClean="0"/>
              <a:t>Måling av temperatur</a:t>
            </a:r>
          </a:p>
          <a:p>
            <a:r>
              <a:rPr lang="nb-NO" sz="1800" smtClean="0"/>
              <a:t>Måling av luftfuktighet</a:t>
            </a:r>
          </a:p>
          <a:p>
            <a:r>
              <a:rPr lang="nb-NO" sz="1800" smtClean="0"/>
              <a:t>Installasjon av bibliotek til DHT11</a:t>
            </a:r>
          </a:p>
          <a:p>
            <a:endParaRPr lang="nb-NO" sz="1800" smtClean="0"/>
          </a:p>
          <a:p>
            <a:endParaRPr lang="nb-NO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1437" y="1250066"/>
            <a:ext cx="4652084" cy="348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Lysdetektor (5 side 86)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av LDR (Light Dependent Resistor)</a:t>
            </a:r>
          </a:p>
          <a:p>
            <a:r>
              <a:rPr lang="nb-NO" sz="1800" smtClean="0"/>
              <a:t>Spenningsdelern</a:t>
            </a:r>
          </a:p>
          <a:p>
            <a:r>
              <a:rPr lang="nb-NO" sz="1800" smtClean="0"/>
              <a:t>Bruk av terskelverdi</a:t>
            </a:r>
          </a:p>
          <a:p>
            <a:endParaRPr lang="nb-NO" sz="1800" smtClean="0"/>
          </a:p>
          <a:p>
            <a:endParaRPr lang="nb-NO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0724" y="1026767"/>
            <a:ext cx="5463251" cy="408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Lyssensor (6 side 88)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av lyssensoren BH1750</a:t>
            </a:r>
          </a:p>
          <a:p>
            <a:r>
              <a:rPr lang="nb-NO" sz="1800" smtClean="0"/>
              <a:t>Forstå måleenheter for lys, candela, lumen, lux</a:t>
            </a:r>
          </a:p>
          <a:p>
            <a:r>
              <a:rPr lang="nb-NO" sz="1800" smtClean="0"/>
              <a:t>Bruk av I</a:t>
            </a:r>
            <a:r>
              <a:rPr lang="nb-NO" sz="1800" baseline="30000" smtClean="0"/>
              <a:t>2</a:t>
            </a:r>
            <a:r>
              <a:rPr lang="nb-NO" sz="1800" smtClean="0"/>
              <a:t>C-buss</a:t>
            </a:r>
          </a:p>
          <a:p>
            <a:r>
              <a:rPr lang="nb-NO" sz="1800" smtClean="0"/>
              <a:t>Installasjon av bibliotek</a:t>
            </a:r>
          </a:p>
          <a:p>
            <a:endParaRPr lang="nb-NO" sz="1800" smtClean="0"/>
          </a:p>
          <a:p>
            <a:endParaRPr lang="nb-NO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488" y="1585732"/>
            <a:ext cx="8034503" cy="26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Vindstyrke (7 side 92)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og virkemåte hos aneometeret SEN-15901</a:t>
            </a:r>
          </a:p>
          <a:p>
            <a:r>
              <a:rPr lang="nb-NO" sz="1800" smtClean="0"/>
              <a:t>Omregning fra pulser i sekundet til m/s</a:t>
            </a:r>
          </a:p>
          <a:p>
            <a:r>
              <a:rPr lang="nb-NO" sz="1800" smtClean="0"/>
              <a:t>Håndtere ”prell” i mekanisk bryter</a:t>
            </a:r>
          </a:p>
          <a:p>
            <a:pPr>
              <a:buNone/>
            </a:pPr>
            <a:endParaRPr lang="nb-NO" sz="1800" smtClean="0"/>
          </a:p>
          <a:p>
            <a:endParaRPr lang="nb-NO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3978" y="1145894"/>
            <a:ext cx="7527830" cy="368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Vindretning (8 side 97)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og virkemåte av vindretningsmåleren SEN-15901</a:t>
            </a:r>
          </a:p>
          <a:p>
            <a:r>
              <a:rPr lang="nb-NO" sz="1800" smtClean="0"/>
              <a:t>Bruk av oppslagstabell</a:t>
            </a:r>
          </a:p>
          <a:p>
            <a:r>
              <a:rPr lang="nb-NO" sz="1800" smtClean="0"/>
              <a:t>Bruk av switch … case - kommandoen</a:t>
            </a:r>
          </a:p>
          <a:p>
            <a:r>
              <a:rPr lang="nb-NO" sz="1800" smtClean="0"/>
              <a:t>Kalibrering</a:t>
            </a:r>
          </a:p>
          <a:p>
            <a:pPr>
              <a:buNone/>
            </a:pPr>
            <a:endParaRPr lang="nb-NO" sz="1800" smtClean="0"/>
          </a:p>
          <a:p>
            <a:endParaRPr lang="nb-NO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134151"/>
            <a:ext cx="7737491" cy="358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Nedbør (9 side 101)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og virkemåte av nedbørsmåleren SEN-15901</a:t>
            </a:r>
          </a:p>
          <a:p>
            <a:r>
              <a:rPr lang="nb-NO" sz="1800" smtClean="0"/>
              <a:t>Omregning fra pulser akkumulert nedbør</a:t>
            </a:r>
          </a:p>
          <a:p>
            <a:r>
              <a:rPr lang="nb-NO" sz="1800" smtClean="0"/>
              <a:t>Håndtere ”prell” i mekanisk bryter</a:t>
            </a:r>
          </a:p>
          <a:p>
            <a:pPr>
              <a:buNone/>
            </a:pPr>
            <a:endParaRPr lang="nb-NO" sz="1800" smtClean="0"/>
          </a:p>
          <a:p>
            <a:endParaRPr lang="nb-NO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452" y="1151681"/>
            <a:ext cx="7812119" cy="369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7682" y="1"/>
            <a:ext cx="7242650" cy="706056"/>
          </a:xfrm>
        </p:spPr>
        <p:txBody>
          <a:bodyPr/>
          <a:lstStyle/>
          <a:p>
            <a:pPr algn="ctr"/>
            <a:r>
              <a:rPr lang="nb-NO" smtClean="0"/>
              <a:t>Program 23.03.22</a:t>
            </a:r>
            <a:endParaRPr lang="nb-NO" dirty="0"/>
          </a:p>
        </p:txBody>
      </p:sp>
      <p:sp>
        <p:nvSpPr>
          <p:cNvPr id="14" name="Plassholder for innhold 2"/>
          <p:cNvSpPr>
            <a:spLocks noGrp="1"/>
          </p:cNvSpPr>
          <p:nvPr>
            <p:ph idx="1"/>
          </p:nvPr>
        </p:nvSpPr>
        <p:spPr>
          <a:xfrm>
            <a:off x="1327682" y="839165"/>
            <a:ext cx="7242650" cy="6018835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09.00 – 09.10	Velkommen, praktisk </a:t>
            </a:r>
            <a:endParaRPr lang="nb-NO" sz="1800" b="1" smtClean="0"/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09:10 – 10:15 	</a:t>
            </a:r>
            <a:r>
              <a:rPr lang="nb-NO" sz="1800" b="1" smtClean="0"/>
              <a:t>Økt 1 </a:t>
            </a:r>
            <a:r>
              <a:rPr lang="nb-NO" sz="1800" smtClean="0"/>
              <a:t>Arduino MKR NB 1500</a:t>
            </a:r>
            <a:br>
              <a:rPr lang="nb-NO" sz="1800" smtClean="0"/>
            </a:br>
            <a:r>
              <a:rPr lang="nb-NO" sz="1800" smtClean="0"/>
              <a:t>	</a:t>
            </a:r>
            <a:r>
              <a:rPr lang="nb-NO" sz="1600" smtClean="0"/>
              <a:t>- Orientering om Miljøovervåking med havbøye</a:t>
            </a:r>
            <a:endParaRPr lang="nb-NO" sz="1800" smtClean="0"/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10:15 – 10:30	Vaffel og kaffepause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10:30 – 12:00	</a:t>
            </a:r>
            <a:r>
              <a:rPr lang="nb-NO" sz="1800" b="1" smtClean="0"/>
              <a:t>Økt 2 Automatisk styring av rele</a:t>
            </a:r>
            <a:br>
              <a:rPr lang="nb-NO" sz="1800" b="1" smtClean="0"/>
            </a:br>
            <a:r>
              <a:rPr lang="nb-NO" sz="1800" b="1" smtClean="0"/>
              <a:t>	</a:t>
            </a:r>
            <a:r>
              <a:rPr lang="nb-NO" sz="1600" smtClean="0"/>
              <a:t>- Legg inn terskelverdi i CoT</a:t>
            </a:r>
            <a:endParaRPr lang="nb-NO" sz="1800" smtClean="0"/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12:00 – 12:30	Lunsj i kantina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12:30 – 14:15 	</a:t>
            </a:r>
            <a:r>
              <a:rPr lang="nb-NO" sz="1800" b="1" smtClean="0"/>
              <a:t>Økt 3 Motorstyring med H-bro</a:t>
            </a:r>
            <a:br>
              <a:rPr lang="nb-NO" sz="1800" b="1" smtClean="0"/>
            </a:br>
            <a:r>
              <a:rPr lang="nb-NO" sz="1800" b="1" smtClean="0"/>
              <a:t>	</a:t>
            </a:r>
            <a:r>
              <a:rPr lang="nb-NO" sz="1600" smtClean="0"/>
              <a:t>- Snu retningen hos motoren</a:t>
            </a:r>
            <a:br>
              <a:rPr lang="nb-NO" sz="1600" smtClean="0"/>
            </a:br>
            <a:r>
              <a:rPr lang="nb-NO" sz="1600" smtClean="0"/>
              <a:t>	- Endre farten med pulsbredde modulasjon</a:t>
            </a:r>
            <a:endParaRPr lang="nb-NO" sz="1800" smtClean="0"/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14:15 – 14:30	Kaffepause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14:30 – 15:45	</a:t>
            </a:r>
            <a:r>
              <a:rPr lang="nb-NO" sz="1800" b="1" smtClean="0"/>
              <a:t>Økt 4 Motorstyring med sensorer</a:t>
            </a:r>
            <a:br>
              <a:rPr lang="nb-NO" sz="1800" b="1" smtClean="0"/>
            </a:br>
            <a:r>
              <a:rPr lang="nb-NO" sz="1800" b="1" smtClean="0"/>
              <a:t>	</a:t>
            </a:r>
            <a:r>
              <a:rPr lang="nb-NO" sz="1600" smtClean="0"/>
              <a:t>- Fuktighetssensoren styrer motoren</a:t>
            </a:r>
            <a:endParaRPr lang="nb-NO" sz="1800" smtClean="0"/>
          </a:p>
          <a:p>
            <a:pPr>
              <a:spcBef>
                <a:spcPts val="1200"/>
              </a:spcBef>
              <a:spcAft>
                <a:spcPts val="600"/>
              </a:spcAft>
              <a:buNone/>
              <a:tabLst>
                <a:tab pos="1884363" algn="l"/>
              </a:tabLst>
            </a:pPr>
            <a:r>
              <a:rPr lang="nb-NO" sz="1800" smtClean="0"/>
              <a:t>15:45 – 16:00	</a:t>
            </a:r>
            <a:r>
              <a:rPr lang="nb-NO" sz="1800" b="1" smtClean="0"/>
              <a:t>Oppsummering</a:t>
            </a:r>
            <a:r>
              <a:rPr lang="nb-NO" sz="1800" smtClean="0"/>
              <a:t>, </a:t>
            </a:r>
            <a:r>
              <a:rPr lang="nb-NO" sz="1600" smtClean="0"/>
              <a:t>refleksjon og diskusjon om</a:t>
            </a:r>
            <a:br>
              <a:rPr lang="nb-NO" sz="1600" smtClean="0"/>
            </a:br>
            <a:r>
              <a:rPr lang="nb-NO" sz="1600" smtClean="0"/>
              <a:t>	hvordan ta erfaringene inn i klasserommet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xmlns="" val="33068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Snødybdemåler (10 side 107)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Virkemåte til avstandsmåleren HC-SR04</a:t>
            </a:r>
          </a:p>
          <a:p>
            <a:r>
              <a:rPr lang="nb-NO" sz="1800" smtClean="0"/>
              <a:t>Bruk av kommandoen delayMicroseconds(); og pulseIn();</a:t>
            </a:r>
          </a:p>
          <a:p>
            <a:r>
              <a:rPr lang="nb-NO" sz="1800" smtClean="0"/>
              <a:t>Kvaliteten for måling mot ulike flater, f.eks. ulike typer av snø</a:t>
            </a:r>
          </a:p>
          <a:p>
            <a:r>
              <a:rPr lang="nb-NO" sz="1800" smtClean="0"/>
              <a:t>Kalibrering</a:t>
            </a:r>
          </a:p>
          <a:p>
            <a:endParaRPr lang="nb-NO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4465" y="1055315"/>
            <a:ext cx="5789334" cy="384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384404"/>
            <a:ext cx="7407404" cy="161466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Samling 2 – Aktuatorer</a:t>
            </a:r>
            <a:br>
              <a:rPr lang="nb-NO" smtClean="0"/>
            </a:br>
            <a:r>
              <a:rPr lang="nb-NO" smtClean="0"/>
              <a:t>Internet of Things 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2314" y="0"/>
            <a:ext cx="8281686" cy="781030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13. Luftfuktighet og temperatur (side 119)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87210" y="5075410"/>
            <a:ext cx="3431894" cy="1209644"/>
          </a:xfrm>
        </p:spPr>
        <p:txBody>
          <a:bodyPr>
            <a:normAutofit/>
          </a:bodyPr>
          <a:lstStyle/>
          <a:p>
            <a:r>
              <a:rPr lang="nb-NO" sz="1800" smtClean="0"/>
              <a:t>Måling av temperatur</a:t>
            </a:r>
          </a:p>
          <a:p>
            <a:r>
              <a:rPr lang="nb-NO" sz="1800" smtClean="0"/>
              <a:t>Måling av luftfuktighet</a:t>
            </a:r>
          </a:p>
          <a:p>
            <a:r>
              <a:rPr lang="nb-NO" sz="1800" smtClean="0"/>
              <a:t>Bruk av entråds-buss</a:t>
            </a:r>
            <a:endParaRPr lang="nb-NO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2826" y="948863"/>
            <a:ext cx="5522780" cy="402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Oppkobling til Internett</a:t>
            </a:r>
            <a:br>
              <a:rPr lang="nb-NO" smtClean="0"/>
            </a:br>
            <a:r>
              <a:rPr lang="nb-NO" sz="2800" smtClean="0"/>
              <a:t>IoT – Internet of Things</a:t>
            </a:r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375" y="1655181"/>
            <a:ext cx="8229020" cy="291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64076" y="5058137"/>
            <a:ext cx="2769701" cy="1423686"/>
          </a:xfrm>
        </p:spPr>
        <p:txBody>
          <a:bodyPr/>
          <a:lstStyle/>
          <a:p>
            <a:r>
              <a:rPr lang="nb-NO" smtClean="0"/>
              <a:t>Fjernovervåking</a:t>
            </a:r>
          </a:p>
          <a:p>
            <a:r>
              <a:rPr lang="nb-NO" smtClean="0"/>
              <a:t>Fjernstyring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14. Oppkobling til nett (side 125)</a:t>
            </a:r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8340" y="948862"/>
            <a:ext cx="5930617" cy="564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1097" y="1360025"/>
            <a:ext cx="2486113" cy="2990995"/>
          </a:xfrm>
        </p:spPr>
        <p:txBody>
          <a:bodyPr>
            <a:normAutofit/>
          </a:bodyPr>
          <a:lstStyle/>
          <a:p>
            <a:r>
              <a:rPr lang="nb-NO" sz="1800" smtClean="0"/>
              <a:t>Bli kjent med</a:t>
            </a:r>
            <a:br>
              <a:rPr lang="nb-NO" sz="1800" smtClean="0"/>
            </a:br>
            <a:r>
              <a:rPr lang="nb-NO" sz="1800" smtClean="0"/>
              <a:t>ESP01</a:t>
            </a:r>
          </a:p>
          <a:p>
            <a:r>
              <a:rPr lang="nb-NO" sz="1800" smtClean="0"/>
              <a:t>Bruk av AT-kommandoer</a:t>
            </a:r>
          </a:p>
          <a:p>
            <a:r>
              <a:rPr lang="nb-NO" sz="1800" smtClean="0"/>
              <a:t>Oppkobling av </a:t>
            </a:r>
            <a:br>
              <a:rPr lang="nb-NO" sz="1800" smtClean="0"/>
            </a:br>
            <a:r>
              <a:rPr lang="nb-NO" sz="1800" smtClean="0"/>
              <a:t>ESP01</a:t>
            </a:r>
          </a:p>
          <a:p>
            <a:r>
              <a:rPr lang="nb-NO" sz="1800" smtClean="0"/>
              <a:t>Bruk av spennings-</a:t>
            </a:r>
            <a:br>
              <a:rPr lang="nb-NO" sz="1800" smtClean="0"/>
            </a:br>
            <a:r>
              <a:rPr lang="nb-NO" sz="1800" smtClean="0"/>
              <a:t>regulator LD1117</a:t>
            </a:r>
          </a:p>
          <a:p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4628" y="4951209"/>
            <a:ext cx="1708893" cy="154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905980"/>
          </a:xfrm>
        </p:spPr>
        <p:txBody>
          <a:bodyPr/>
          <a:lstStyle/>
          <a:p>
            <a:pPr algn="ctr"/>
            <a:r>
              <a:rPr lang="nb-NO" smtClean="0"/>
              <a:t>ESP01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4500744"/>
            <a:ext cx="7407404" cy="2206786"/>
          </a:xfrm>
        </p:spPr>
        <p:txBody>
          <a:bodyPr>
            <a:normAutofit/>
          </a:bodyPr>
          <a:lstStyle/>
          <a:p>
            <a:r>
              <a:rPr lang="nb-NO" smtClean="0"/>
              <a:t>Finn MAC-adressen</a:t>
            </a:r>
            <a:br>
              <a:rPr lang="nb-NO" smtClean="0"/>
            </a:br>
            <a:r>
              <a:rPr lang="nb-NO" sz="1800" smtClean="0"/>
              <a:t>AT+CIPSTAMAC</a:t>
            </a:r>
            <a:r>
              <a:rPr lang="nb-NO" sz="1800" smtClean="0"/>
              <a:t>?</a:t>
            </a:r>
            <a:endParaRPr lang="nb-NO" smtClean="0"/>
          </a:p>
          <a:p>
            <a:r>
              <a:rPr lang="nb-NO" smtClean="0"/>
              <a:t>Endre kommunikasjonshastigheten</a:t>
            </a:r>
            <a:r>
              <a:rPr lang="nb-NO" smtClean="0"/>
              <a:t/>
            </a:r>
            <a:br>
              <a:rPr lang="nb-NO" smtClean="0"/>
            </a:br>
            <a:r>
              <a:rPr lang="nb-NO" sz="1800" smtClean="0"/>
              <a:t>AT+UART_DEF=9600,8,1,0,0</a:t>
            </a:r>
            <a:br>
              <a:rPr lang="nb-NO" sz="1800" smtClean="0"/>
            </a:br>
            <a:r>
              <a:rPr lang="nb-NO" sz="1800" smtClean="0"/>
              <a:t> AT+CIOBAUD=9600</a:t>
            </a:r>
            <a:endParaRPr lang="nb-NO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0657" y="927783"/>
            <a:ext cx="71913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02558"/>
            <a:ext cx="7407404" cy="810228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Arduino UNO og Arduino UNO WiFi</a:t>
            </a:r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938" y="1198163"/>
            <a:ext cx="34353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9610" y="1198163"/>
            <a:ext cx="3386866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7138" y="3869863"/>
            <a:ext cx="62103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ktangel 8"/>
          <p:cNvSpPr/>
          <p:nvPr/>
        </p:nvSpPr>
        <p:spPr>
          <a:xfrm>
            <a:off x="5920451" y="5318567"/>
            <a:ext cx="2096987" cy="555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2477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15. Circus of Things (side 127)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11300" y="948863"/>
            <a:ext cx="7270750" cy="1364125"/>
          </a:xfrm>
        </p:spPr>
        <p:txBody>
          <a:bodyPr>
            <a:normAutofit/>
          </a:bodyPr>
          <a:lstStyle/>
          <a:p>
            <a:r>
              <a:rPr lang="nb-NO" smtClean="0"/>
              <a:t>Opprett konto på CoT</a:t>
            </a:r>
          </a:p>
          <a:p>
            <a:r>
              <a:rPr lang="nb-NO" smtClean="0"/>
              <a:t>Definer signaler ved CoT</a:t>
            </a:r>
          </a:p>
          <a:p>
            <a:r>
              <a:rPr lang="nb-NO" smtClean="0"/>
              <a:t>Etabler konsoller som viser målinger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277178" y="2400300"/>
            <a:ext cx="7407404" cy="781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16. Overføring av målinger (side 132)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511300" y="3181330"/>
            <a:ext cx="7270750" cy="136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Skriv programmet som sender data til CoT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 overføring av målinger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 at målingen vises på konsollene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536964"/>
            <a:ext cx="6990522" cy="1149586"/>
          </a:xfrm>
        </p:spPr>
        <p:txBody>
          <a:bodyPr>
            <a:normAutofit fontScale="92500" lnSpcReduction="10000"/>
          </a:bodyPr>
          <a:lstStyle/>
          <a:p>
            <a:r>
              <a:rPr lang="nb-NO" smtClean="0"/>
              <a:t>Lag konsoll som slår av og på releet</a:t>
            </a:r>
          </a:p>
          <a:p>
            <a:r>
              <a:rPr lang="nb-NO" smtClean="0"/>
              <a:t>Motta styresignaler hos sensornoden fra CoT</a:t>
            </a:r>
          </a:p>
          <a:p>
            <a:r>
              <a:rPr lang="nb-NO" smtClean="0"/>
              <a:t>Styr releet </a:t>
            </a:r>
            <a:endParaRPr lang="nb-NO"/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1194628" y="330200"/>
            <a:ext cx="7407404" cy="781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17. Fjernstyring av rele (side 135)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950" y="1111230"/>
            <a:ext cx="5949950" cy="442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536964"/>
            <a:ext cx="7657272" cy="1149586"/>
          </a:xfrm>
        </p:spPr>
        <p:txBody>
          <a:bodyPr>
            <a:normAutofit/>
          </a:bodyPr>
          <a:lstStyle/>
          <a:p>
            <a:r>
              <a:rPr lang="nb-NO" smtClean="0"/>
              <a:t>Lag konsoll for å sette terskelverdi for styring av rele</a:t>
            </a:r>
          </a:p>
          <a:p>
            <a:r>
              <a:rPr lang="nb-NO" smtClean="0"/>
              <a:t>Lag konsoll med valg av autostyring av rele</a:t>
            </a:r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1194628" y="330200"/>
            <a:ext cx="7407404" cy="781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18. Automatisk styring av rele (side 139)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5097" y="1095502"/>
            <a:ext cx="5366304" cy="444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2055866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Kort intro om Arduino, </a:t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Hva er en mikrokontroller?</a:t>
            </a:r>
            <a:br>
              <a:rPr lang="nb-NO" smtClean="0"/>
            </a:br>
            <a:r>
              <a:rPr lang="nb-NO" smtClean="0"/>
              <a:t>(NTNU)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0" y="5670550"/>
            <a:ext cx="7842250" cy="1016000"/>
          </a:xfrm>
        </p:spPr>
        <p:txBody>
          <a:bodyPr>
            <a:normAutofit/>
          </a:bodyPr>
          <a:lstStyle/>
          <a:p>
            <a:r>
              <a:rPr lang="nb-NO" smtClean="0"/>
              <a:t>Bruk av H-bro for styring av rotasjonsretning av motor</a:t>
            </a:r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1194628" y="82550"/>
            <a:ext cx="7407404" cy="102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nb-NO" sz="3600" b="1" smtClean="0">
                <a:latin typeface="Arial"/>
                <a:ea typeface="+mj-ea"/>
                <a:cs typeface="Arial"/>
              </a:rPr>
              <a:t>19. Styring av viftemotor med H-bro </a:t>
            </a:r>
            <a:br>
              <a:rPr lang="nb-NO" sz="3600" b="1" smtClean="0">
                <a:latin typeface="Arial"/>
                <a:ea typeface="+mj-ea"/>
                <a:cs typeface="Arial"/>
              </a:rPr>
            </a:br>
            <a:r>
              <a:rPr lang="nb-NO" sz="3600" b="1" smtClean="0">
                <a:latin typeface="Arial"/>
                <a:ea typeface="+mj-ea"/>
                <a:cs typeface="Arial"/>
              </a:rPr>
              <a:t>(side 142)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240322"/>
            <a:ext cx="7626350" cy="39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Impeller 4 bla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0" y="4100098"/>
            <a:ext cx="1040226" cy="1040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0" y="2781280"/>
            <a:ext cx="7842250" cy="1016000"/>
          </a:xfrm>
        </p:spPr>
        <p:txBody>
          <a:bodyPr>
            <a:normAutofit/>
          </a:bodyPr>
          <a:lstStyle/>
          <a:p>
            <a:r>
              <a:rPr lang="nb-NO" smtClean="0"/>
              <a:t>Bruk av H-bro for styring av rotasjonsretning og farten av en DC-motor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4663" y="908030"/>
            <a:ext cx="59975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tel 1"/>
          <p:cNvSpPr txBox="1">
            <a:spLocks/>
          </p:cNvSpPr>
          <p:nvPr/>
        </p:nvSpPr>
        <p:spPr>
          <a:xfrm>
            <a:off x="1194628" y="82550"/>
            <a:ext cx="7407404" cy="102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nb-NO" sz="3600" b="1" smtClean="0">
                <a:latin typeface="Arial"/>
                <a:ea typeface="+mj-ea"/>
                <a:cs typeface="Arial"/>
              </a:rPr>
              <a:t>20. Styring av farten til viftemotor med PWM</a:t>
            </a:r>
            <a:br>
              <a:rPr lang="nb-NO" sz="3600" b="1" smtClean="0">
                <a:latin typeface="Arial"/>
                <a:ea typeface="+mj-ea"/>
                <a:cs typeface="Arial"/>
              </a:rPr>
            </a:br>
            <a:r>
              <a:rPr lang="nb-NO" sz="3600" b="1" smtClean="0">
                <a:latin typeface="Arial"/>
                <a:ea typeface="+mj-ea"/>
                <a:cs typeface="Arial"/>
              </a:rPr>
              <a:t>(side 145)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1194628" y="3594120"/>
            <a:ext cx="7407404" cy="895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nb-NO" sz="2400" b="1" smtClean="0">
                <a:latin typeface="Arial"/>
                <a:ea typeface="+mj-ea"/>
                <a:cs typeface="Arial"/>
              </a:rPr>
              <a:t>21. Styring av farten til vifta fra CoT (side 147)</a:t>
            </a: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4918" y="4293182"/>
            <a:ext cx="5499738" cy="176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lassholder for innhold 2"/>
          <p:cNvSpPr txBox="1">
            <a:spLocks/>
          </p:cNvSpPr>
          <p:nvPr/>
        </p:nvSpPr>
        <p:spPr>
          <a:xfrm>
            <a:off x="1583218" y="6207470"/>
            <a:ext cx="7268682" cy="61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Lag glide-konsoll for styring av fart og retning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1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 txBox="1">
            <a:spLocks/>
          </p:cNvSpPr>
          <p:nvPr/>
        </p:nvSpPr>
        <p:spPr>
          <a:xfrm>
            <a:off x="1277178" y="271707"/>
            <a:ext cx="7407404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nb-NO" sz="3600" b="1" smtClean="0">
                <a:latin typeface="Arial"/>
                <a:ea typeface="+mj-ea"/>
                <a:cs typeface="Arial"/>
              </a:rPr>
              <a:t>22. Sammenstill måling av luftfuktighet med styring av ventilasjonsvifta (side 150)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277178" y="4242453"/>
            <a:ext cx="7270750" cy="136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7592" y="1367016"/>
            <a:ext cx="4251142" cy="486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1009650" y="1442139"/>
            <a:ext cx="3060736" cy="4786231"/>
          </a:xfrm>
        </p:spPr>
        <p:txBody>
          <a:bodyPr>
            <a:normAutofit/>
          </a:bodyPr>
          <a:lstStyle/>
          <a:p>
            <a:r>
              <a:rPr lang="nb-NO" smtClean="0"/>
              <a:t>Automatisk styring av vifteretning avhengig av over eller under terskel-temperaturen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0" y="1111230"/>
            <a:ext cx="8024622" cy="1955929"/>
          </a:xfrm>
        </p:spPr>
        <p:txBody>
          <a:bodyPr>
            <a:normAutofit/>
          </a:bodyPr>
          <a:lstStyle/>
          <a:p>
            <a:r>
              <a:rPr lang="nb-NO" smtClean="0"/>
              <a:t>Velg en sensor fra sortementet, forskjellig fra de andre</a:t>
            </a:r>
          </a:p>
          <a:p>
            <a:r>
              <a:rPr lang="nb-NO" smtClean="0"/>
              <a:t>Koble opp og skriv program for overføring til CoT </a:t>
            </a:r>
          </a:p>
          <a:p>
            <a:r>
              <a:rPr lang="nb-NO" smtClean="0"/>
              <a:t>Publiser målingene slik at de blir tilgjengelig for andre</a:t>
            </a:r>
          </a:p>
          <a:p>
            <a:r>
              <a:rPr lang="nb-NO" smtClean="0"/>
              <a:t>Lag et konsoll </a:t>
            </a:r>
          </a:p>
          <a:p>
            <a:endParaRPr lang="nb-NO" smtClean="0"/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1194628" y="82550"/>
            <a:ext cx="7407404" cy="102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nb-NO" sz="2800" b="1" smtClean="0">
                <a:latin typeface="Arial"/>
                <a:ea typeface="+mj-ea"/>
                <a:cs typeface="Arial"/>
              </a:rPr>
              <a:t>23. Værstasjon (side 155)</a:t>
            </a:r>
            <a:endParaRPr kumimoji="0" lang="nb-NO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347028" y="3067159"/>
            <a:ext cx="7407404" cy="747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nb-NO" sz="2400" b="1" smtClean="0">
                <a:latin typeface="Arial"/>
                <a:ea typeface="+mj-ea"/>
                <a:cs typeface="Arial"/>
              </a:rPr>
              <a:t>24. Presentasjon målinger over tid (side 157)</a:t>
            </a: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7462" y="3939758"/>
            <a:ext cx="706457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0" y="4666053"/>
            <a:ext cx="7842250" cy="1504841"/>
          </a:xfrm>
        </p:spPr>
        <p:txBody>
          <a:bodyPr>
            <a:normAutofit fontScale="92500"/>
          </a:bodyPr>
          <a:lstStyle/>
          <a:p>
            <a:r>
              <a:rPr lang="nb-NO" smtClean="0"/>
              <a:t>Inkluder målinger i panelet fra andre deltakere</a:t>
            </a:r>
          </a:p>
          <a:p>
            <a:r>
              <a:rPr lang="nb-NO" smtClean="0"/>
              <a:t>La elevene spesialisere seg på en eller to sensorer</a:t>
            </a:r>
          </a:p>
          <a:p>
            <a:r>
              <a:rPr lang="nb-NO" smtClean="0"/>
              <a:t>La dem dele målinger, og bygg opp komplekse paneler</a:t>
            </a:r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1194628" y="82550"/>
            <a:ext cx="7407404" cy="102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nb-NO" sz="3600" b="1" smtClean="0">
                <a:latin typeface="Arial"/>
                <a:ea typeface="+mj-ea"/>
                <a:cs typeface="Arial"/>
              </a:rPr>
              <a:t>25. </a:t>
            </a:r>
            <a:r>
              <a:rPr lang="nb-NO" sz="3600" b="1" smtClean="0"/>
              <a:t>Inkluder målinger fra andre publiseringskilder</a:t>
            </a:r>
            <a:r>
              <a:rPr lang="nb-NO" sz="3600" b="1" smtClean="0">
                <a:latin typeface="Arial"/>
                <a:ea typeface="+mj-ea"/>
                <a:cs typeface="Arial"/>
              </a:rPr>
              <a:t> </a:t>
            </a:r>
            <a:br>
              <a:rPr lang="nb-NO" sz="3600" b="1" smtClean="0">
                <a:latin typeface="Arial"/>
                <a:ea typeface="+mj-ea"/>
                <a:cs typeface="Arial"/>
              </a:rPr>
            </a:br>
            <a:r>
              <a:rPr lang="nb-NO" sz="3600" b="1" smtClean="0">
                <a:latin typeface="Arial"/>
                <a:ea typeface="+mj-ea"/>
                <a:cs typeface="Arial"/>
              </a:rPr>
              <a:t>og bygg opp komplekse paneler (side 159)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2231" y="1111230"/>
            <a:ext cx="7308028" cy="31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vrundet rektangel 8"/>
          <p:cNvSpPr/>
          <p:nvPr/>
        </p:nvSpPr>
        <p:spPr>
          <a:xfrm>
            <a:off x="3213463" y="1499616"/>
            <a:ext cx="971876" cy="12958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3"/>
          <p:cNvSpPr>
            <a:spLocks noChangeArrowheads="1"/>
          </p:cNvSpPr>
          <p:nvPr/>
        </p:nvSpPr>
        <p:spPr bwMode="auto">
          <a:xfrm>
            <a:off x="1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2450437"/>
            <a:ext cx="7767638" cy="150977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Innledende programmering</a:t>
            </a:r>
            <a:br>
              <a:rPr lang="nb-NO" smtClean="0"/>
            </a:br>
            <a:r>
              <a:rPr lang="nb-NO" smtClean="0"/>
              <a:t>Litt repetisjon</a:t>
            </a:r>
            <a:endParaRPr lang="nb-NO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5852" y="0"/>
            <a:ext cx="7767638" cy="887104"/>
          </a:xfrm>
        </p:spPr>
        <p:txBody>
          <a:bodyPr/>
          <a:lstStyle/>
          <a:p>
            <a:pPr algn="ctr"/>
            <a:r>
              <a:rPr lang="nb-NO" dirty="0" smtClean="0"/>
              <a:t>Enkel programmeringsstruktur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1" y="709684"/>
            <a:ext cx="5016500" cy="59367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nb-NO" sz="1600" dirty="0" smtClean="0"/>
              <a:t>#</a:t>
            </a:r>
            <a:r>
              <a:rPr lang="nb-NO" sz="1600" dirty="0" err="1" smtClean="0"/>
              <a:t>include</a:t>
            </a:r>
            <a:r>
              <a:rPr lang="nb-NO" sz="1600" dirty="0" smtClean="0"/>
              <a:t> &lt;bibliotek&gt; // Inkluderer spesielle biblioteker</a:t>
            </a:r>
          </a:p>
          <a:p>
            <a:pPr>
              <a:buNone/>
            </a:pPr>
            <a:r>
              <a:rPr lang="nb-NO" sz="1600" dirty="0" smtClean="0"/>
              <a:t>Deklarer globale variable</a:t>
            </a:r>
          </a:p>
          <a:p>
            <a:pPr>
              <a:buNone/>
            </a:pPr>
            <a:endParaRPr lang="nb-NO" sz="1600" dirty="0" smtClean="0"/>
          </a:p>
          <a:p>
            <a:pPr>
              <a:buNone/>
            </a:pPr>
            <a:r>
              <a:rPr lang="nb-NO" sz="1600" dirty="0" err="1" smtClean="0"/>
              <a:t>void</a:t>
            </a:r>
            <a:r>
              <a:rPr lang="nb-NO" sz="1600" dirty="0" smtClean="0"/>
              <a:t> </a:t>
            </a:r>
            <a:r>
              <a:rPr lang="nb-NO" sz="1600" dirty="0" err="1" smtClean="0"/>
              <a:t>setup</a:t>
            </a:r>
            <a:r>
              <a:rPr lang="nb-NO" sz="1600" dirty="0" smtClean="0"/>
              <a:t>()</a:t>
            </a:r>
          </a:p>
          <a:p>
            <a:pPr>
              <a:buNone/>
            </a:pPr>
            <a:r>
              <a:rPr lang="nb-NO" sz="1600" dirty="0" smtClean="0"/>
              <a:t>{</a:t>
            </a:r>
          </a:p>
          <a:p>
            <a:pPr>
              <a:buNone/>
            </a:pPr>
            <a:r>
              <a:rPr lang="nb-NO" sz="1600" dirty="0" smtClean="0"/>
              <a:t>	// </a:t>
            </a:r>
            <a:r>
              <a:rPr lang="nb-NO" sz="1600" smtClean="0"/>
              <a:t>Koden i setup() kjører bare ved start</a:t>
            </a:r>
            <a:endParaRPr lang="nb-NO" sz="1600" dirty="0" smtClean="0"/>
          </a:p>
          <a:p>
            <a:pPr>
              <a:buNone/>
            </a:pPr>
            <a:r>
              <a:rPr lang="nb-NO" sz="1600" dirty="0" smtClean="0"/>
              <a:t>….</a:t>
            </a:r>
          </a:p>
          <a:p>
            <a:pPr>
              <a:buNone/>
            </a:pPr>
            <a:r>
              <a:rPr lang="nb-NO" sz="1600" dirty="0" smtClean="0"/>
              <a:t>}</a:t>
            </a:r>
          </a:p>
          <a:p>
            <a:pPr>
              <a:buNone/>
            </a:pPr>
            <a:endParaRPr lang="nb-NO" sz="1600" dirty="0" smtClean="0"/>
          </a:p>
          <a:p>
            <a:pPr>
              <a:buNone/>
            </a:pPr>
            <a:r>
              <a:rPr lang="nb-NO" sz="1600" dirty="0" err="1" smtClean="0"/>
              <a:t>void</a:t>
            </a:r>
            <a:r>
              <a:rPr lang="nb-NO" sz="1600" dirty="0" smtClean="0"/>
              <a:t> </a:t>
            </a:r>
            <a:r>
              <a:rPr lang="nb-NO" sz="1600" smtClean="0"/>
              <a:t>loop() {</a:t>
            </a:r>
            <a:endParaRPr lang="nb-NO" sz="1600" dirty="0" smtClean="0"/>
          </a:p>
          <a:p>
            <a:pPr>
              <a:buNone/>
            </a:pPr>
            <a:r>
              <a:rPr lang="nb-NO" sz="1600" dirty="0" smtClean="0"/>
              <a:t>	// Deklarer lokale variable</a:t>
            </a:r>
          </a:p>
          <a:p>
            <a:pPr>
              <a:buNone/>
            </a:pPr>
            <a:r>
              <a:rPr lang="nb-NO" sz="1600" dirty="0" smtClean="0"/>
              <a:t>	// Programlinjer</a:t>
            </a:r>
          </a:p>
          <a:p>
            <a:pPr>
              <a:buNone/>
            </a:pPr>
            <a:r>
              <a:rPr lang="nb-NO" sz="1600" smtClean="0"/>
              <a:t>	</a:t>
            </a:r>
            <a:br>
              <a:rPr lang="nb-NO" sz="1600" smtClean="0"/>
            </a:br>
            <a:r>
              <a:rPr lang="nb-NO" sz="1600" smtClean="0"/>
              <a:t>funksjon1( ); // Kaller funksjon 1</a:t>
            </a:r>
            <a:endParaRPr lang="nb-NO" sz="1600" dirty="0" smtClean="0"/>
          </a:p>
          <a:p>
            <a:pPr>
              <a:buNone/>
            </a:pPr>
            <a:r>
              <a:rPr lang="nb-NO" sz="1600" dirty="0" smtClean="0"/>
              <a:t>…</a:t>
            </a:r>
          </a:p>
          <a:p>
            <a:pPr>
              <a:buNone/>
            </a:pPr>
            <a:r>
              <a:rPr lang="nb-NO" sz="1600" dirty="0" smtClean="0"/>
              <a:t>}</a:t>
            </a:r>
          </a:p>
          <a:p>
            <a:pPr>
              <a:buNone/>
            </a:pPr>
            <a:endParaRPr lang="nb-NO" sz="1600" dirty="0" smtClean="0"/>
          </a:p>
          <a:p>
            <a:pPr>
              <a:buNone/>
            </a:pPr>
            <a:r>
              <a:rPr lang="nb-NO" sz="1600" smtClean="0"/>
              <a:t>void funksjon1()</a:t>
            </a:r>
            <a:endParaRPr lang="nb-NO" sz="1600" dirty="0" smtClean="0"/>
          </a:p>
          <a:p>
            <a:pPr>
              <a:buNone/>
            </a:pPr>
            <a:r>
              <a:rPr lang="nb-NO" sz="1600" dirty="0" smtClean="0"/>
              <a:t>{</a:t>
            </a:r>
          </a:p>
          <a:p>
            <a:pPr>
              <a:buNone/>
            </a:pPr>
            <a:r>
              <a:rPr lang="nb-NO" sz="1600" dirty="0" smtClean="0"/>
              <a:t>      // Deklarer lokale variable  </a:t>
            </a:r>
            <a:br>
              <a:rPr lang="nb-NO" sz="1600" dirty="0" smtClean="0"/>
            </a:br>
            <a:r>
              <a:rPr lang="nb-NO" sz="1600" dirty="0" smtClean="0"/>
              <a:t>// kode</a:t>
            </a:r>
          </a:p>
          <a:p>
            <a:pPr>
              <a:buNone/>
            </a:pPr>
            <a:r>
              <a:rPr lang="nb-NO" sz="1600" dirty="0" smtClean="0"/>
              <a:t> }</a:t>
            </a:r>
          </a:p>
          <a:p>
            <a:pPr>
              <a:buNone/>
            </a:pPr>
            <a:endParaRPr lang="nb-NO" sz="1800" dirty="0" smtClean="0"/>
          </a:p>
          <a:p>
            <a:pPr>
              <a:buNone/>
            </a:pPr>
            <a:endParaRPr lang="nb-NO" sz="1800" dirty="0"/>
          </a:p>
        </p:txBody>
      </p:sp>
      <p:sp>
        <p:nvSpPr>
          <p:cNvPr id="5" name="Rektangel 4"/>
          <p:cNvSpPr/>
          <p:nvPr/>
        </p:nvSpPr>
        <p:spPr bwMode="auto">
          <a:xfrm>
            <a:off x="6293510" y="2129040"/>
            <a:ext cx="1187355" cy="65509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r>
              <a:rPr kumimoji="0" lang="nb-NO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rPr>
              <a:t>setup</a:t>
            </a:r>
            <a:endParaRPr kumimoji="0" lang="nb-NO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6293510" y="3384634"/>
            <a:ext cx="1187355" cy="65509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r>
              <a:rPr lang="nb-NO" dirty="0" smtClean="0">
                <a:latin typeface="Times" pitchFamily="16" charset="0"/>
              </a:rPr>
              <a:t>loop</a:t>
            </a:r>
            <a:endParaRPr kumimoji="0" lang="nb-NO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cxnSp>
        <p:nvCxnSpPr>
          <p:cNvPr id="8" name="Rett linje 7"/>
          <p:cNvCxnSpPr>
            <a:stCxn id="5" idx="2"/>
            <a:endCxn id="6" idx="0"/>
          </p:cNvCxnSpPr>
          <p:nvPr/>
        </p:nvCxnSpPr>
        <p:spPr bwMode="auto">
          <a:xfrm>
            <a:off x="6887188" y="2784132"/>
            <a:ext cx="0" cy="60050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Frihåndsform 9"/>
          <p:cNvSpPr/>
          <p:nvPr/>
        </p:nvSpPr>
        <p:spPr bwMode="auto">
          <a:xfrm>
            <a:off x="5965964" y="3111679"/>
            <a:ext cx="941695" cy="1310185"/>
          </a:xfrm>
          <a:custGeom>
            <a:avLst/>
            <a:gdLst>
              <a:gd name="connsiteX0" fmla="*/ 941695 w 941695"/>
              <a:gd name="connsiteY0" fmla="*/ 941695 h 1310185"/>
              <a:gd name="connsiteX1" fmla="*/ 941695 w 941695"/>
              <a:gd name="connsiteY1" fmla="*/ 1310185 h 1310185"/>
              <a:gd name="connsiteX2" fmla="*/ 0 w 941695"/>
              <a:gd name="connsiteY2" fmla="*/ 1310185 h 1310185"/>
              <a:gd name="connsiteX3" fmla="*/ 0 w 941695"/>
              <a:gd name="connsiteY3" fmla="*/ 0 h 1310185"/>
              <a:gd name="connsiteX4" fmla="*/ 928048 w 941695"/>
              <a:gd name="connsiteY4" fmla="*/ 0 h 131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95" h="1310185">
                <a:moveTo>
                  <a:pt x="941695" y="941695"/>
                </a:moveTo>
                <a:lnTo>
                  <a:pt x="941695" y="1310185"/>
                </a:lnTo>
                <a:lnTo>
                  <a:pt x="0" y="1310185"/>
                </a:lnTo>
                <a:lnTo>
                  <a:pt x="0" y="0"/>
                </a:lnTo>
                <a:lnTo>
                  <a:pt x="928048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11" name="Avrundet rektangel 10"/>
          <p:cNvSpPr/>
          <p:nvPr/>
        </p:nvSpPr>
        <p:spPr bwMode="auto">
          <a:xfrm>
            <a:off x="6179157" y="1228288"/>
            <a:ext cx="1399309" cy="504967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r>
              <a: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rPr>
              <a:t>start/reset</a:t>
            </a:r>
          </a:p>
        </p:txBody>
      </p:sp>
      <p:cxnSp>
        <p:nvCxnSpPr>
          <p:cNvPr id="13" name="Rett pil 12"/>
          <p:cNvCxnSpPr>
            <a:stCxn id="11" idx="2"/>
            <a:endCxn id="5" idx="0"/>
          </p:cNvCxnSpPr>
          <p:nvPr/>
        </p:nvCxnSpPr>
        <p:spPr bwMode="auto">
          <a:xfrm rot="16200000" flipH="1">
            <a:off x="6685108" y="1926959"/>
            <a:ext cx="395785" cy="83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uppe 22"/>
          <p:cNvGrpSpPr/>
          <p:nvPr/>
        </p:nvGrpSpPr>
        <p:grpSpPr>
          <a:xfrm>
            <a:off x="6201242" y="4722125"/>
            <a:ext cx="1310185" cy="1719621"/>
            <a:chOff x="7670042" y="4722125"/>
            <a:chExt cx="1310185" cy="1719621"/>
          </a:xfrm>
        </p:grpSpPr>
        <p:sp>
          <p:nvSpPr>
            <p:cNvPr id="14" name="Rektangel 13"/>
            <p:cNvSpPr/>
            <p:nvPr/>
          </p:nvSpPr>
          <p:spPr bwMode="auto">
            <a:xfrm>
              <a:off x="7792872" y="5172497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r>
                <a:rPr kumimoji="0" lang="nb-NO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rPr>
                <a:t>Funksjon 1</a:t>
              </a:r>
            </a:p>
          </p:txBody>
        </p:sp>
        <p:sp>
          <p:nvSpPr>
            <p:cNvPr id="15" name="Rektangel 14"/>
            <p:cNvSpPr/>
            <p:nvPr/>
          </p:nvSpPr>
          <p:spPr bwMode="auto">
            <a:xfrm>
              <a:off x="7792872" y="5854885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r>
                <a:rPr kumimoji="0" lang="nb-NO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rPr>
                <a:t>Funksjon 2</a:t>
              </a:r>
            </a:p>
          </p:txBody>
        </p:sp>
        <p:sp>
          <p:nvSpPr>
            <p:cNvPr id="18" name="Rektangel 17"/>
            <p:cNvSpPr/>
            <p:nvPr/>
          </p:nvSpPr>
          <p:spPr bwMode="auto">
            <a:xfrm>
              <a:off x="7670042" y="4722125"/>
              <a:ext cx="1310185" cy="171962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19" name="TekstSylinder 18"/>
            <p:cNvSpPr txBox="1"/>
            <p:nvPr/>
          </p:nvSpPr>
          <p:spPr>
            <a:xfrm>
              <a:off x="7861111" y="4722126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dirty="0" err="1" smtClean="0">
                  <a:solidFill>
                    <a:srgbClr val="FF0000"/>
                  </a:solidFill>
                </a:rPr>
                <a:t>Egendef</a:t>
              </a:r>
              <a:r>
                <a:rPr lang="nb-NO" sz="1800" dirty="0" smtClean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7" name="Gruppe 21"/>
          <p:cNvGrpSpPr/>
          <p:nvPr/>
        </p:nvGrpSpPr>
        <p:grpSpPr>
          <a:xfrm>
            <a:off x="4645394" y="4735772"/>
            <a:ext cx="1310188" cy="1719621"/>
            <a:chOff x="6114194" y="4735772"/>
            <a:chExt cx="1310188" cy="1719621"/>
          </a:xfrm>
        </p:grpSpPr>
        <p:sp>
          <p:nvSpPr>
            <p:cNvPr id="16" name="Rektangel 15"/>
            <p:cNvSpPr/>
            <p:nvPr/>
          </p:nvSpPr>
          <p:spPr bwMode="auto">
            <a:xfrm>
              <a:off x="6209731" y="5172497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r>
                <a:rPr kumimoji="0" lang="nb-NO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rPr>
                <a:t>Funksjon A</a:t>
              </a:r>
              <a:endParaRPr kumimoji="0" lang="nb-NO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17" name="Rektangel 16"/>
            <p:cNvSpPr/>
            <p:nvPr/>
          </p:nvSpPr>
          <p:spPr bwMode="auto">
            <a:xfrm>
              <a:off x="6209731" y="5854885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r>
                <a:rPr kumimoji="0" lang="nb-NO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rPr>
                <a:t>Funksjon B</a:t>
              </a:r>
              <a:endParaRPr kumimoji="0" lang="nb-NO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20" name="Rektangel 19"/>
            <p:cNvSpPr/>
            <p:nvPr/>
          </p:nvSpPr>
          <p:spPr bwMode="auto">
            <a:xfrm>
              <a:off x="6114197" y="4735772"/>
              <a:ext cx="1310185" cy="171962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21" name="TekstSylinder 20"/>
            <p:cNvSpPr txBox="1"/>
            <p:nvPr/>
          </p:nvSpPr>
          <p:spPr>
            <a:xfrm>
              <a:off x="6114194" y="4735773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dirty="0" err="1" smtClean="0">
                  <a:solidFill>
                    <a:srgbClr val="FF0000"/>
                  </a:solidFill>
                </a:rPr>
                <a:t>Arduinodef</a:t>
              </a:r>
              <a:r>
                <a:rPr lang="nb-NO" sz="1800" dirty="0" smtClean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9" name="Gruppe 22"/>
          <p:cNvGrpSpPr/>
          <p:nvPr/>
        </p:nvGrpSpPr>
        <p:grpSpPr>
          <a:xfrm>
            <a:off x="7676866" y="4722126"/>
            <a:ext cx="1310185" cy="1719621"/>
            <a:chOff x="7670042" y="4722125"/>
            <a:chExt cx="1310185" cy="1719621"/>
          </a:xfrm>
        </p:grpSpPr>
        <p:sp>
          <p:nvSpPr>
            <p:cNvPr id="23" name="Rektangel 22"/>
            <p:cNvSpPr/>
            <p:nvPr/>
          </p:nvSpPr>
          <p:spPr bwMode="auto">
            <a:xfrm>
              <a:off x="7792872" y="5172497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r>
                <a:rPr kumimoji="0" lang="nb-NO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6" charset="0"/>
                </a:rPr>
                <a:t>Funksjon I</a:t>
              </a:r>
              <a:endParaRPr kumimoji="0" lang="nb-NO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24" name="Rektangel 23"/>
            <p:cNvSpPr/>
            <p:nvPr/>
          </p:nvSpPr>
          <p:spPr bwMode="auto">
            <a:xfrm>
              <a:off x="7792872" y="5854885"/>
              <a:ext cx="1119116" cy="49132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nb-NO" sz="1400" smtClean="0">
                  <a:solidFill>
                    <a:schemeClr val="bg1"/>
                  </a:solidFill>
                  <a:latin typeface="Times" pitchFamily="16" charset="0"/>
                </a:rPr>
                <a:t>Funksjon II</a:t>
              </a:r>
              <a:endParaRPr lang="nb-NO" sz="1400" dirty="0" smtClean="0">
                <a:solidFill>
                  <a:schemeClr val="bg1"/>
                </a:solidFill>
                <a:latin typeface="Times" pitchFamily="16" charset="0"/>
              </a:endParaRPr>
            </a:p>
          </p:txBody>
        </p:sp>
        <p:sp>
          <p:nvSpPr>
            <p:cNvPr id="25" name="Rektangel 24"/>
            <p:cNvSpPr/>
            <p:nvPr/>
          </p:nvSpPr>
          <p:spPr bwMode="auto">
            <a:xfrm>
              <a:off x="7670042" y="4722125"/>
              <a:ext cx="1310185" cy="171962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" pitchFamily="16" charset="0"/>
                <a:buNone/>
                <a:tabLst/>
              </a:pPr>
              <a:endParaRPr kumimoji="0" lang="nb-NO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6" charset="0"/>
              </a:endParaRPr>
            </a:p>
          </p:txBody>
        </p:sp>
        <p:sp>
          <p:nvSpPr>
            <p:cNvPr id="26" name="TekstSylinder 25"/>
            <p:cNvSpPr txBox="1"/>
            <p:nvPr/>
          </p:nvSpPr>
          <p:spPr>
            <a:xfrm>
              <a:off x="7861111" y="4722126"/>
              <a:ext cx="1059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smtClean="0">
                  <a:solidFill>
                    <a:srgbClr val="FF0000"/>
                  </a:solidFill>
                </a:rPr>
                <a:t>Andredef</a:t>
              </a:r>
              <a:endParaRPr lang="nb-NO" sz="1800" dirty="0" smtClean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36098"/>
            <a:ext cx="7407404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Oversikt over kommandoer</a:t>
            </a:r>
            <a:br>
              <a:rPr lang="nb-NO" smtClean="0"/>
            </a:br>
            <a:r>
              <a:rPr lang="nb-NO" sz="2400" smtClean="0"/>
              <a:t>”Referance”</a:t>
            </a:r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30725"/>
          <a:stretch>
            <a:fillRect/>
          </a:stretch>
        </p:blipFill>
        <p:spPr bwMode="auto">
          <a:xfrm>
            <a:off x="1543106" y="2893326"/>
            <a:ext cx="7194043" cy="35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9130" y="1334513"/>
            <a:ext cx="7147331" cy="129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llipse 5"/>
          <p:cNvSpPr/>
          <p:nvPr/>
        </p:nvSpPr>
        <p:spPr>
          <a:xfrm>
            <a:off x="2798618" y="1461656"/>
            <a:ext cx="554182" cy="554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l høyre 6"/>
          <p:cNvSpPr/>
          <p:nvPr/>
        </p:nvSpPr>
        <p:spPr>
          <a:xfrm rot="10800000" flipV="1">
            <a:off x="3435927" y="1334513"/>
            <a:ext cx="1835727" cy="7829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Reference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Kursopplegg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1508" y="1594144"/>
            <a:ext cx="3704376" cy="4497819"/>
          </a:xfrm>
        </p:spPr>
        <p:txBody>
          <a:bodyPr>
            <a:normAutofit/>
          </a:bodyPr>
          <a:lstStyle/>
          <a:p>
            <a:r>
              <a:rPr lang="nb-NO" sz="2000" smtClean="0"/>
              <a:t>Starter med å introdusere dagens prosjekt</a:t>
            </a:r>
          </a:p>
          <a:p>
            <a:r>
              <a:rPr lang="nb-NO" sz="2000" smtClean="0"/>
              <a:t>Hver dag har et gjennomgående prosjekt</a:t>
            </a:r>
          </a:p>
          <a:p>
            <a:r>
              <a:rPr lang="nb-NO" sz="2000" smtClean="0"/>
              <a:t>Alle jobber hver for seg eller helst i par under veiledning etter arbeidsbok</a:t>
            </a:r>
          </a:p>
          <a:p>
            <a:r>
              <a:rPr lang="nb-NO" sz="2000" smtClean="0"/>
              <a:t>Det tilføres teori når vi mener det naturlig hører hjemme i prosjektet</a:t>
            </a:r>
          </a:p>
        </p:txBody>
      </p:sp>
      <p:sp>
        <p:nvSpPr>
          <p:cNvPr id="4" name="Avrundet rektangel 3"/>
          <p:cNvSpPr/>
          <p:nvPr/>
        </p:nvSpPr>
        <p:spPr>
          <a:xfrm>
            <a:off x="1186904" y="2513086"/>
            <a:ext cx="1447296" cy="23738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Gjennom-gående prosjekt</a:t>
            </a:r>
            <a:endParaRPr lang="nb-NO"/>
          </a:p>
        </p:txBody>
      </p:sp>
      <p:sp>
        <p:nvSpPr>
          <p:cNvPr id="5" name="Avrundet rektangel 4"/>
          <p:cNvSpPr/>
          <p:nvPr/>
        </p:nvSpPr>
        <p:spPr>
          <a:xfrm>
            <a:off x="1132403" y="1731910"/>
            <a:ext cx="3575849" cy="37544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Introduksjon</a:t>
            </a:r>
            <a:endParaRPr lang="nb-NO"/>
          </a:p>
        </p:txBody>
      </p:sp>
      <p:sp>
        <p:nvSpPr>
          <p:cNvPr id="6" name="Avrundet rektangel 5"/>
          <p:cNvSpPr/>
          <p:nvPr/>
        </p:nvSpPr>
        <p:spPr>
          <a:xfrm>
            <a:off x="3070204" y="3391153"/>
            <a:ext cx="1638048" cy="37544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Aktuell teori</a:t>
            </a:r>
            <a:endParaRPr lang="nb-NO"/>
          </a:p>
        </p:txBody>
      </p:sp>
      <p:sp>
        <p:nvSpPr>
          <p:cNvPr id="7" name="Avrundet rektangel 6"/>
          <p:cNvSpPr/>
          <p:nvPr/>
        </p:nvSpPr>
        <p:spPr>
          <a:xfrm>
            <a:off x="3070205" y="4099662"/>
            <a:ext cx="1638048" cy="37544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Aktuell teori</a:t>
            </a:r>
            <a:endParaRPr lang="nb-NO"/>
          </a:p>
        </p:txBody>
      </p:sp>
      <p:sp>
        <p:nvSpPr>
          <p:cNvPr id="8" name="Avrundet rektangel 7"/>
          <p:cNvSpPr/>
          <p:nvPr/>
        </p:nvSpPr>
        <p:spPr>
          <a:xfrm>
            <a:off x="1211127" y="5244176"/>
            <a:ext cx="3497126" cy="37544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Oppsummering og Quiz</a:t>
            </a:r>
            <a:endParaRPr lang="nb-NO"/>
          </a:p>
        </p:txBody>
      </p:sp>
      <p:sp>
        <p:nvSpPr>
          <p:cNvPr id="9" name="Avrundet rektangel 8"/>
          <p:cNvSpPr/>
          <p:nvPr/>
        </p:nvSpPr>
        <p:spPr>
          <a:xfrm>
            <a:off x="3045981" y="2682645"/>
            <a:ext cx="1662271" cy="37544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mtClean="0"/>
              <a:t>Aktuell teori</a:t>
            </a:r>
            <a:endParaRPr lang="nb-NO"/>
          </a:p>
        </p:txBody>
      </p:sp>
      <p:sp>
        <p:nvSpPr>
          <p:cNvPr id="10" name="Pil høyre 9"/>
          <p:cNvSpPr/>
          <p:nvPr/>
        </p:nvSpPr>
        <p:spPr>
          <a:xfrm flipH="1">
            <a:off x="2676588" y="2746229"/>
            <a:ext cx="302782" cy="2482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 høyre 10"/>
          <p:cNvSpPr/>
          <p:nvPr/>
        </p:nvSpPr>
        <p:spPr>
          <a:xfrm flipH="1">
            <a:off x="2683653" y="3454737"/>
            <a:ext cx="302782" cy="2482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 høyre 11"/>
          <p:cNvSpPr/>
          <p:nvPr/>
        </p:nvSpPr>
        <p:spPr>
          <a:xfrm flipH="1">
            <a:off x="2702829" y="4163246"/>
            <a:ext cx="302782" cy="2482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il høyre 12"/>
          <p:cNvSpPr/>
          <p:nvPr/>
        </p:nvSpPr>
        <p:spPr>
          <a:xfrm rot="16200000" flipH="1">
            <a:off x="1759161" y="2214343"/>
            <a:ext cx="302782" cy="2482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l høyre 13"/>
          <p:cNvSpPr/>
          <p:nvPr/>
        </p:nvSpPr>
        <p:spPr>
          <a:xfrm rot="16200000" flipH="1">
            <a:off x="1759161" y="4958552"/>
            <a:ext cx="302782" cy="2482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83528" y="0"/>
            <a:ext cx="7407404" cy="927100"/>
          </a:xfrm>
        </p:spPr>
        <p:txBody>
          <a:bodyPr/>
          <a:lstStyle/>
          <a:p>
            <a:pPr algn="ctr"/>
            <a:r>
              <a:rPr lang="nb-NO" smtClean="0"/>
              <a:t>Hva skal man velge?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927100"/>
            <a:ext cx="7407404" cy="5930900"/>
          </a:xfrm>
        </p:spPr>
        <p:txBody>
          <a:bodyPr>
            <a:normAutofit/>
          </a:bodyPr>
          <a:lstStyle/>
          <a:p>
            <a:r>
              <a:rPr lang="nb-NO" sz="2000" smtClean="0"/>
              <a:t>Nybegynner</a:t>
            </a:r>
          </a:p>
          <a:p>
            <a:pPr lvl="1"/>
            <a:r>
              <a:rPr lang="nb-NO" sz="1800" smtClean="0"/>
              <a:t>Micro:bit og blokkprogrammering</a:t>
            </a:r>
          </a:p>
          <a:p>
            <a:pPr lvl="1"/>
            <a:r>
              <a:rPr lang="nb-NO" sz="1800" smtClean="0"/>
              <a:t>Har innebygde sensorer (mikrofon og høyttaler (v2))</a:t>
            </a:r>
          </a:p>
          <a:p>
            <a:r>
              <a:rPr lang="nb-NO" sz="2000" smtClean="0"/>
              <a:t>Småprosjekter med styring og kontroll</a:t>
            </a:r>
          </a:p>
          <a:p>
            <a:pPr lvl="1"/>
            <a:r>
              <a:rPr lang="nb-NO" sz="1800" smtClean="0"/>
              <a:t>Arduino UNO eller MEGA</a:t>
            </a:r>
          </a:p>
          <a:p>
            <a:pPr lvl="1"/>
            <a:r>
              <a:rPr lang="nb-NO" sz="1800" smtClean="0"/>
              <a:t>Blokkprogrammering eller tekstbasert programmering</a:t>
            </a:r>
          </a:p>
          <a:p>
            <a:pPr lvl="1"/>
            <a:r>
              <a:rPr lang="nb-NO" sz="1800" smtClean="0"/>
              <a:t>Stort utvalg av sensorer, aktuatorer og biblioteker</a:t>
            </a:r>
          </a:p>
          <a:p>
            <a:r>
              <a:rPr lang="nb-NO" sz="2000" smtClean="0"/>
              <a:t>Større prosjekter som krever datakraft og fart</a:t>
            </a:r>
          </a:p>
          <a:p>
            <a:pPr lvl="1"/>
            <a:r>
              <a:rPr lang="nb-NO" sz="1800" smtClean="0"/>
              <a:t>Teensy, ESP32, …</a:t>
            </a:r>
          </a:p>
          <a:p>
            <a:pPr lvl="1"/>
            <a:r>
              <a:rPr lang="nb-NO" sz="1800" smtClean="0"/>
              <a:t>Tekstbasert programmering</a:t>
            </a:r>
          </a:p>
          <a:p>
            <a:r>
              <a:rPr lang="nb-NO" sz="2000" smtClean="0"/>
              <a:t>Større prosjekter med ”window”grensesnitt</a:t>
            </a:r>
          </a:p>
          <a:p>
            <a:pPr lvl="1"/>
            <a:r>
              <a:rPr lang="nb-NO" sz="1800" smtClean="0"/>
              <a:t>Raspberry Pi, egen skjerm, tastatur og mus</a:t>
            </a:r>
          </a:p>
          <a:p>
            <a:r>
              <a:rPr lang="nb-NO" sz="2000" smtClean="0"/>
              <a:t>IoT og oppkobling mot LAN – Wi-Fi</a:t>
            </a:r>
          </a:p>
          <a:p>
            <a:pPr lvl="1"/>
            <a:r>
              <a:rPr lang="nb-NO" sz="1800" smtClean="0"/>
              <a:t>ESP32</a:t>
            </a:r>
          </a:p>
          <a:p>
            <a:pPr lvl="1"/>
            <a:r>
              <a:rPr lang="nb-NO" sz="1800" smtClean="0"/>
              <a:t>Arduino UNO WiFi, ev. ved bruk av ESP01</a:t>
            </a:r>
          </a:p>
          <a:p>
            <a:r>
              <a:rPr lang="nb-NO" sz="2000" smtClean="0"/>
              <a:t>IoT og oppkobling mot 4G</a:t>
            </a:r>
          </a:p>
          <a:p>
            <a:pPr lvl="1"/>
            <a:r>
              <a:rPr lang="nb-NO" sz="1600" smtClean="0"/>
              <a:t>MKR NB 1500</a:t>
            </a:r>
            <a:endParaRPr lang="nb-NO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n-NO" smtClean="0"/>
              <a:t>Åpne oppgaver</a:t>
            </a:r>
            <a:br>
              <a:rPr lang="nn-NO" smtClean="0"/>
            </a:br>
            <a:r>
              <a:rPr lang="nn-NO" smtClean="0"/>
              <a:t>Et eksempel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7682" y="681828"/>
            <a:ext cx="7242650" cy="965303"/>
          </a:xfrm>
        </p:spPr>
        <p:txBody>
          <a:bodyPr/>
          <a:lstStyle/>
          <a:p>
            <a:pPr algn="ctr"/>
            <a:r>
              <a:rPr lang="nb-NO" smtClean="0"/>
              <a:t>Problemstilling</a:t>
            </a:r>
            <a:endParaRPr lang="nb-NO" dirty="0"/>
          </a:p>
        </p:txBody>
      </p:sp>
      <p:sp>
        <p:nvSpPr>
          <p:cNvPr id="14" name="Plassholder for innhold 2"/>
          <p:cNvSpPr>
            <a:spLocks noGrp="1"/>
          </p:cNvSpPr>
          <p:nvPr>
            <p:ph idx="1"/>
          </p:nvPr>
        </p:nvSpPr>
        <p:spPr>
          <a:xfrm>
            <a:off x="1327682" y="3566766"/>
            <a:ext cx="7242650" cy="2137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mtClean="0"/>
              <a:t>Ti beger, hvert beger er fylt med 1,5 dL vann tilsatt fra 1 til 10 dråper melk. </a:t>
            </a:r>
          </a:p>
          <a:p>
            <a:pPr marL="0" indent="0">
              <a:buNone/>
            </a:pPr>
            <a:r>
              <a:rPr lang="nb-NO" smtClean="0"/>
              <a:t>Det skal lages et måleinstrument som kan måle melkemengden slik at begrene kan settes i riktig rekkefølge fra 1 til 10 dråper melk.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6046" y="2000452"/>
            <a:ext cx="7768912" cy="9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0688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471668"/>
            <a:ext cx="7407404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Målemetoder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938759"/>
            <a:ext cx="7407404" cy="4187404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b-NO" smtClean="0"/>
              <a:t>Foreslå flest mulig målemetoder som kan brukes for å bestemme rekkefølgen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b-NO" smtClean="0"/>
              <a:t>Hvilken metode har dere mest tro på dersom dere skal bruke elektronikk og en mikrokontroller (for eksempel. Arduino)?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36144</TotalTime>
  <Words>1030</Words>
  <Application>Microsoft Office PowerPoint</Application>
  <PresentationFormat>Skjermfremvisning (4:3)</PresentationFormat>
  <Paragraphs>245</Paragraphs>
  <Slides>47</Slides>
  <Notes>3</Notes>
  <HiddenSlides>2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47</vt:i4>
      </vt:variant>
    </vt:vector>
  </HeadingPairs>
  <TitlesOfParts>
    <vt:vector size="48" baseType="lpstr">
      <vt:lpstr>Office-tema</vt:lpstr>
      <vt:lpstr>Videregående kurs  programmering Arduino Introduksjon 2. samling</vt:lpstr>
      <vt:lpstr>Program 22.03.22</vt:lpstr>
      <vt:lpstr>Program 23.03.22</vt:lpstr>
      <vt:lpstr>Kort intro om Arduino,   Hva er en mikrokontroller? (NTNU)</vt:lpstr>
      <vt:lpstr>Kursopplegg</vt:lpstr>
      <vt:lpstr>Hva skal man velge?</vt:lpstr>
      <vt:lpstr>Åpne oppgaver Et eksempel</vt:lpstr>
      <vt:lpstr>Problemstilling</vt:lpstr>
      <vt:lpstr>Målemetoder</vt:lpstr>
      <vt:lpstr>Utfordringen Åpen, halvåpen eller lukket oppgave?</vt:lpstr>
      <vt:lpstr>Hjelp til å komme igang</vt:lpstr>
      <vt:lpstr>Montering av kyvettehus</vt:lpstr>
      <vt:lpstr>Oppkobling</vt:lpstr>
      <vt:lpstr>Oppkobling</vt:lpstr>
      <vt:lpstr>Oppkobling</vt:lpstr>
      <vt:lpstr>Forslag til åpne oppgaver? Det beste er om elevene selv kommer opp med egne forslag.</vt:lpstr>
      <vt:lpstr>Værstasjon Kva skjedde sist?</vt:lpstr>
      <vt:lpstr>Oppgaver</vt:lpstr>
      <vt:lpstr>Rikelig utvalg av sensorer med variert læringsutbytte</vt:lpstr>
      <vt:lpstr>Oversikt over sensorer og aktuatorer side 68</vt:lpstr>
      <vt:lpstr>Lufttrykk (1 side 70)</vt:lpstr>
      <vt:lpstr>OLED display (2 side 73)</vt:lpstr>
      <vt:lpstr>Temperatursensor (3 side 77)</vt:lpstr>
      <vt:lpstr>Luftfuktighet og temperatur  (4 side 81)</vt:lpstr>
      <vt:lpstr>Lysdetektor (5 side 86)</vt:lpstr>
      <vt:lpstr>Lyssensor (6 side 88)</vt:lpstr>
      <vt:lpstr>Vindstyrke (7 side 92)</vt:lpstr>
      <vt:lpstr>Vindretning (8 side 97)</vt:lpstr>
      <vt:lpstr>Nedbør (9 side 101)</vt:lpstr>
      <vt:lpstr>Snødybdemåler (10 side 107)</vt:lpstr>
      <vt:lpstr>Samling 2 – Aktuatorer Internet of Things </vt:lpstr>
      <vt:lpstr>13. Luftfuktighet og temperatur (side 119)</vt:lpstr>
      <vt:lpstr>Oppkobling til Internett IoT – Internet of Things</vt:lpstr>
      <vt:lpstr>14. Oppkobling til nett (side 125)</vt:lpstr>
      <vt:lpstr>ESP01</vt:lpstr>
      <vt:lpstr>Arduino UNO og Arduino UNO WiFi</vt:lpstr>
      <vt:lpstr>15. Circus of Things (side 127)</vt:lpstr>
      <vt:lpstr>Lysbilde 38</vt:lpstr>
      <vt:lpstr>Lysbilde 39</vt:lpstr>
      <vt:lpstr>Lysbilde 40</vt:lpstr>
      <vt:lpstr>Lysbilde 41</vt:lpstr>
      <vt:lpstr>Lysbilde 42</vt:lpstr>
      <vt:lpstr>Lysbilde 43</vt:lpstr>
      <vt:lpstr>Lysbilde 44</vt:lpstr>
      <vt:lpstr>Innledende programmering Litt repetisjon</vt:lpstr>
      <vt:lpstr>Enkel programmeringsstruktur</vt:lpstr>
      <vt:lpstr>Oversikt over kommandoer ”Referance”</vt:lpstr>
    </vt:vector>
  </TitlesOfParts>
  <Company>NTNU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Nikro</cp:lastModifiedBy>
  <cp:revision>147</cp:revision>
  <dcterms:created xsi:type="dcterms:W3CDTF">2013-06-10T16:56:09Z</dcterms:created>
  <dcterms:modified xsi:type="dcterms:W3CDTF">2022-03-25T06:31:41Z</dcterms:modified>
</cp:coreProperties>
</file>