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5" r:id="rId4"/>
    <p:sldId id="266" r:id="rId5"/>
    <p:sldId id="267" r:id="rId6"/>
    <p:sldId id="269" r:id="rId7"/>
    <p:sldId id="258" r:id="rId8"/>
    <p:sldId id="270" r:id="rId9"/>
    <p:sldId id="268" r:id="rId10"/>
    <p:sldId id="271" r:id="rId11"/>
    <p:sldId id="273" r:id="rId12"/>
    <p:sldId id="274" r:id="rId13"/>
    <p:sldId id="278" r:id="rId14"/>
    <p:sldId id="277" r:id="rId15"/>
    <p:sldId id="279" r:id="rId16"/>
    <p:sldId id="280" r:id="rId17"/>
    <p:sldId id="282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5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ddels stil 4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FC92F-C162-4C28-BACB-29D986068FEB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AE5F39BB-1F4D-42E1-A47B-66C55703EE23}">
      <dgm:prSet phldrT="[Teks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En attest dokumenterer et arbeidsforhold, og er i tillegg et slags «godkjentstempel» på deg som arbeidstaker, men det er ikke sikkert den gir svar på det arbeidsgiver vil vite om deg</a:t>
          </a:r>
        </a:p>
      </dgm:t>
    </dgm:pt>
    <dgm:pt modelId="{BABFE2EE-8689-4D78-8483-5DBB2E49C2A3}" type="parTrans" cxnId="{36EE77EF-69A5-4B55-9EAC-545400E564F0}">
      <dgm:prSet/>
      <dgm:spPr/>
      <dgm:t>
        <a:bodyPr/>
        <a:lstStyle/>
        <a:p>
          <a:endParaRPr lang="nb-NO"/>
        </a:p>
      </dgm:t>
    </dgm:pt>
    <dgm:pt modelId="{5714605A-1AA5-42A3-9770-4778927326C4}" type="sibTrans" cxnId="{36EE77EF-69A5-4B55-9EAC-545400E564F0}">
      <dgm:prSet/>
      <dgm:spPr/>
      <dgm:t>
        <a:bodyPr/>
        <a:lstStyle/>
        <a:p>
          <a:endParaRPr lang="nb-NO"/>
        </a:p>
      </dgm:t>
    </dgm:pt>
    <dgm:pt modelId="{B147DB2A-B1C2-4582-A885-BC28929436AB}" type="pres">
      <dgm:prSet presAssocID="{B4AFC92F-C162-4C28-BACB-29D986068FEB}" presName="Name0" presStyleCnt="0">
        <dgm:presLayoutVars>
          <dgm:dir/>
          <dgm:animLvl val="lvl"/>
          <dgm:resizeHandles val="exact"/>
        </dgm:presLayoutVars>
      </dgm:prSet>
      <dgm:spPr/>
    </dgm:pt>
    <dgm:pt modelId="{F93F5F8A-8967-443C-A55F-1E0672456B9D}" type="pres">
      <dgm:prSet presAssocID="{AE5F39BB-1F4D-42E1-A47B-66C55703EE23}" presName="parTxOnly" presStyleLbl="node1" presStyleIdx="0" presStyleCnt="1" custScaleX="100000" custScaleY="63999" custLinFactNeighborX="1904" custLinFactNeighborY="-10142">
        <dgm:presLayoutVars>
          <dgm:chMax val="0"/>
          <dgm:chPref val="0"/>
          <dgm:bulletEnabled val="1"/>
        </dgm:presLayoutVars>
      </dgm:prSet>
      <dgm:spPr/>
    </dgm:pt>
  </dgm:ptLst>
  <dgm:cxnLst>
    <dgm:cxn modelId="{A349280A-7831-4A26-B8DE-5A91C6741433}" type="presOf" srcId="{AE5F39BB-1F4D-42E1-A47B-66C55703EE23}" destId="{F93F5F8A-8967-443C-A55F-1E0672456B9D}" srcOrd="0" destOrd="0" presId="urn:microsoft.com/office/officeart/2005/8/layout/chevron1"/>
    <dgm:cxn modelId="{B46AEC58-7527-4EB3-A8DD-2C96FF8045F1}" type="presOf" srcId="{B4AFC92F-C162-4C28-BACB-29D986068FEB}" destId="{B147DB2A-B1C2-4582-A885-BC28929436AB}" srcOrd="0" destOrd="0" presId="urn:microsoft.com/office/officeart/2005/8/layout/chevron1"/>
    <dgm:cxn modelId="{36EE77EF-69A5-4B55-9EAC-545400E564F0}" srcId="{B4AFC92F-C162-4C28-BACB-29D986068FEB}" destId="{AE5F39BB-1F4D-42E1-A47B-66C55703EE23}" srcOrd="0" destOrd="0" parTransId="{BABFE2EE-8689-4D78-8483-5DBB2E49C2A3}" sibTransId="{5714605A-1AA5-42A3-9770-4778927326C4}"/>
    <dgm:cxn modelId="{D17ECB38-C44B-40D1-8662-BA9B83392D66}" type="presParOf" srcId="{B147DB2A-B1C2-4582-A885-BC28929436AB}" destId="{F93F5F8A-8967-443C-A55F-1E0672456B9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F5F8A-8967-443C-A55F-1E0672456B9D}">
      <dsp:nvSpPr>
        <dsp:cNvPr id="0" name=""/>
        <dsp:cNvSpPr/>
      </dsp:nvSpPr>
      <dsp:spPr>
        <a:xfrm>
          <a:off x="0" y="146500"/>
          <a:ext cx="5880359" cy="150534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>
              <a:solidFill>
                <a:schemeClr val="tx1"/>
              </a:solidFill>
            </a:rPr>
            <a:t>En attest dokumenterer et arbeidsforhold, og er i tillegg et slags «godkjentstempel» på deg som arbeidstaker, men det er ikke sikkert den gir svar på det arbeidsgiver vil vite om deg</a:t>
          </a:r>
        </a:p>
      </dsp:txBody>
      <dsp:txXfrm>
        <a:off x="752674" y="146500"/>
        <a:ext cx="4375011" cy="1505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08:59:00.68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0 315,'90'-49,"-45"15,-17 23,0 1,0 2,1 0,0 2,0 1,1 2,-1 1,25 1,23-4,112-19,-1-8,57-23,-191 43,255-26,227 27,-329 13,250 31,238 40,192 14,-232 26,-174 20,-234-64,-217-61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5T12:16:36.2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0 260,'107'-62,"-97"54,0 0,1 1,0 0,0 1,0 0,1 0,0 1,0 1,0 0,1 1,-1 0,1 1,0 0,0 1,-1 1,1 0,2 0,360 54,-58-25,46-15,-27-1,-207-16,88-12,1-21,-173 22,0 2,2 2,-1 2,1 2,0 3,0 1,31 3,1935 0,-1832-27,1 11,-16-12,160 8,-92-18,215 32,-121 6,-106 51,256 78,-116-79,151 2,-81-39,73-2,-316-14,636 2,-504-53,-267 54,-36 0,1 0,-1-1,0-1,1-1,-1-1,0 0,0-1,-1-1,1-1,2-2,-1-1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08:59:00.68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1 405,'121'-103,"-108"95,0 0,1 1,0 0,0 1,0 0,1 2,0 0,0 0,0 1,0 1,1 1,-1 0,1 1,-1 0,0 1,9 3,25-3,861 1,-342-28,-179 27,164 0,158-36,-349 16,151 18,-233 3,-229-2,450-3,37-24,260 6,-383 19,-29-46,-103-14,-261 54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12:41:13.2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52,'258'-15,"-37"-9,40 12,-161 14,224-1,-155 23,-124-21,0 3,0 1,-1 2,0 2,29 12,-43-13,0-1,1-2,0-1,0-2,1-1,-1-1,25-2,806-2,-689 27,158 1,53-27,-136 26,19-27,-112-22,83-11,-52-5,169 16,1801 25,-1989 23,6 2,93 18,-13-14,586-31,-559-49,-17 32,-87-17,-59-2,-96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12:41:17.72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0 152,'16'-17,"-7"6,0 0,1 0,0 1,1 0,0 1,0 0,1 0,0 2,1-1,-1 2,2-1,-1 2,0 0,1 0,0 2,14-3,69 4,0 4,0 4,0 4,87 22,-70-12,198 37,6-32,390-2,-123-23,-377-25,11-19,205 39,143 5,-357-25,1044 26,-834 74,266-76,-663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12:41:22.7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1 348,'69'-68,"99"-25,-136 86,-1 2,1 1,0 1,0 1,0 3,0 0,2 2,60 0,119-17,-52-16,-94 9,1 3,1 3,0 3,54-2,172-35,-1 69,-59 1,108 15,-5 7,-127-23,-23-8,76 17,90 12,-286-29,0-2,0-4,1-2,0-3,29-6,41 3,558 2,-526-26,2 1,-50 22,-102-3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3T12:41:26.27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0 124,'433'-25,"-121"25,-131-24,79-1,159 26,-149-52,75 53,-196 23,195-26,-323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5T11:14:43.51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257 0,'35'42,"159"333,-75-220,54 79,-143-202,-1 2,-2 0,-1 2,-2 1,-1 0,1 9,-13-24</inkml:trace>
  <inkml:trace contextRef="#ctx0" brushRef="#br0" timeOffset="1931.615">1294 182,'-181'98,"-138"31,101-39,2-28,9-1,77-36,108-24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5T12:07:06.33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1,'679'16,"-116"-3,-352-16,1008 3,-1029-27,112 28,22 67,-107-55,-137-16,23 3,-81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5T12:07:09.3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0 338,'324'-37,"162"-5,-254 18,176-31,140-71,-187 72,599 55,-805 23,-133-22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48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31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57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2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5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31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57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30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6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1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15F6F16-E7E4-47C1-A92C-180803F8B8F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3F2288-6EDB-4473-AA32-6FA3F1882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92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5" Type="http://schemas.openxmlformats.org/officeDocument/2006/relationships/customXml" Target="../ink/ink9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26.sv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5A8E7C-8BD5-482F-B4B5-9DE99D45E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Hvordan SKRIVE en god CV?</a:t>
            </a:r>
          </a:p>
        </p:txBody>
      </p:sp>
      <p:sp>
        <p:nvSpPr>
          <p:cNvPr id="5" name="Rulle: loddrett 4">
            <a:extLst>
              <a:ext uri="{FF2B5EF4-FFF2-40B4-BE49-F238E27FC236}">
                <a16:creationId xmlns:a16="http://schemas.microsoft.com/office/drawing/2014/main" id="{F87610CD-3AC0-4FA1-B9CC-B47BD956C46A}"/>
              </a:ext>
            </a:extLst>
          </p:cNvPr>
          <p:cNvSpPr/>
          <p:nvPr/>
        </p:nvSpPr>
        <p:spPr>
          <a:xfrm>
            <a:off x="8393637" y="3093098"/>
            <a:ext cx="3032449" cy="239330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600" b="1" dirty="0">
                <a:solidFill>
                  <a:schemeClr val="accent1">
                    <a:lumMod val="75000"/>
                  </a:schemeClr>
                </a:solidFill>
              </a:rPr>
              <a:t>Pluss seks tips til skriving av søknad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03337AC-1B48-490E-ACD9-2C7D72664553}"/>
              </a:ext>
            </a:extLst>
          </p:cNvPr>
          <p:cNvSpPr/>
          <p:nvPr/>
        </p:nvSpPr>
        <p:spPr>
          <a:xfrm rot="21068786">
            <a:off x="4124700" y="4231951"/>
            <a:ext cx="3937519" cy="11668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500" b="1" dirty="0"/>
              <a:t>Tips og triks</a:t>
            </a:r>
          </a:p>
        </p:txBody>
      </p:sp>
    </p:spTree>
    <p:extLst>
      <p:ext uri="{BB962C8B-B14F-4D97-AF65-F5344CB8AC3E}">
        <p14:creationId xmlns:p14="http://schemas.microsoft.com/office/powerpoint/2010/main" val="12457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b-NO" sz="5000" b="1" dirty="0"/>
              <a:t>Referanser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359934B-5D84-4D92-A6F1-08D930C7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2817"/>
            <a:ext cx="9872871" cy="43231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nb-NO" sz="2500" dirty="0"/>
              <a:t>Oppgi én eller flere referansepersoner, selv om du eventuelt legger ved attester.</a:t>
            </a:r>
          </a:p>
          <a:p>
            <a:pPr marL="45720" indent="0">
              <a:buNone/>
            </a:pPr>
            <a:endParaRPr lang="nb-NO" sz="2500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45720" indent="0">
              <a:buNone/>
            </a:pPr>
            <a:endParaRPr lang="nb-NO" sz="2500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45720" indent="0">
              <a:buNone/>
            </a:pPr>
            <a:endParaRPr lang="nb-NO" sz="2500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45720" indent="0">
              <a:buNone/>
            </a:pPr>
            <a:r>
              <a:rPr lang="nb-NO" sz="2500" dirty="0">
                <a:solidFill>
                  <a:schemeClr val="bg1"/>
                </a:solidFill>
                <a:highlight>
                  <a:srgbClr val="000000"/>
                </a:highlight>
              </a:rPr>
              <a:t>Oppgi referanse, selv om du «bare» har jobbet på vaskeri, og søker jobb på et bibliotek. Den viktigste funksjonen for en referanseperson er ofte å si noe om </a:t>
            </a:r>
            <a:r>
              <a:rPr lang="nb-NO" sz="2500" b="1" dirty="0">
                <a:solidFill>
                  <a:schemeClr val="bg1"/>
                </a:solidFill>
                <a:highlight>
                  <a:srgbClr val="000000"/>
                </a:highlight>
              </a:rPr>
              <a:t>hvordan du er som arbeidstaker</a:t>
            </a:r>
            <a:r>
              <a:rPr lang="nb-NO" sz="2500" dirty="0">
                <a:solidFill>
                  <a:schemeClr val="bg1"/>
                </a:solidFill>
                <a:highlight>
                  <a:srgbClr val="000000"/>
                </a:highlight>
              </a:rPr>
              <a:t>. Dette er overførbare egenskaper.</a:t>
            </a:r>
          </a:p>
          <a:p>
            <a:pPr marL="45720" indent="0">
              <a:buNone/>
            </a:pPr>
            <a:r>
              <a:rPr lang="nb-NO" sz="2500" dirty="0"/>
              <a:t>Det er vanlig å oppgi referanse fra sin </a:t>
            </a:r>
            <a:r>
              <a:rPr lang="nb-NO" sz="2500" b="1" dirty="0">
                <a:solidFill>
                  <a:schemeClr val="accent1">
                    <a:lumMod val="50000"/>
                  </a:schemeClr>
                </a:solidFill>
              </a:rPr>
              <a:t>nåværende/siste jobb.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E599ED0-7BAA-4447-84CF-6F818C5C0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888373"/>
              </p:ext>
            </p:extLst>
          </p:nvPr>
        </p:nvGraphicFramePr>
        <p:xfrm>
          <a:off x="2610498" y="2072606"/>
          <a:ext cx="5880359" cy="2275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k 7" descr="Spørsmål">
            <a:extLst>
              <a:ext uri="{FF2B5EF4-FFF2-40B4-BE49-F238E27FC236}">
                <a16:creationId xmlns:a16="http://schemas.microsoft.com/office/drawing/2014/main" id="{DAADB0CE-F71C-4A1F-8294-85A89E557B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89790" y="4690691"/>
            <a:ext cx="1854812" cy="185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000" b="1" dirty="0"/>
              <a:t>Referanser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359934B-5D84-4D92-A6F1-08D930C7D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b-NO" dirty="0"/>
              <a:t>Oppgi navn, telefonnummer og e-postadresse, samt hvordan du er relatert til vedkommende:</a:t>
            </a:r>
          </a:p>
          <a:p>
            <a:pPr marL="45720" indent="0">
              <a:buNone/>
            </a:pPr>
            <a:endParaRPr lang="nb-NO" dirty="0"/>
          </a:p>
          <a:p>
            <a:pPr marL="45720" indent="0">
              <a:buNone/>
            </a:pPr>
            <a:endParaRPr lang="nb-NO" dirty="0"/>
          </a:p>
          <a:p>
            <a:pPr marL="45720" indent="0">
              <a:buNone/>
            </a:pPr>
            <a:endParaRPr lang="nb-NO" b="1" u="sng" dirty="0"/>
          </a:p>
          <a:p>
            <a:pPr marL="45720" indent="0">
              <a:buNone/>
            </a:pPr>
            <a:r>
              <a:rPr lang="nb-NO" b="1" u="sng" dirty="0"/>
              <a:t>Husk alltid å avtale at du setter noen opp som din referanseperson</a:t>
            </a:r>
            <a:r>
              <a:rPr lang="nb-NO" b="1" dirty="0"/>
              <a:t>! </a:t>
            </a:r>
            <a:r>
              <a:rPr lang="nb-NO" dirty="0"/>
              <a:t>Gi også en påminnelse dersom det er lenge siden sist du brukte referansen!</a:t>
            </a:r>
          </a:p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48EE234-7DFB-4627-8431-3C5FA887C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19" y="2993098"/>
            <a:ext cx="9900762" cy="871804"/>
          </a:xfrm>
          <a:prstGeom prst="rect">
            <a:avLst/>
          </a:prstGeom>
        </p:spPr>
      </p:pic>
      <p:pic>
        <p:nvPicPr>
          <p:cNvPr id="5" name="Grafikk 4" descr="Spørsmål">
            <a:extLst>
              <a:ext uri="{FF2B5EF4-FFF2-40B4-BE49-F238E27FC236}">
                <a16:creationId xmlns:a16="http://schemas.microsoft.com/office/drawing/2014/main" id="{F5B67DC0-537A-4D97-906E-E2AFB5F34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8202" y="447165"/>
            <a:ext cx="1854812" cy="185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400" b="1" dirty="0"/>
              <a:t>CV-en skal være enkel å manøvrere i</a:t>
            </a:r>
            <a:endParaRPr lang="nb-NO" sz="5000" b="1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359934B-5D84-4D92-A6F1-08D930C7D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b-NO" sz="2400" b="1" dirty="0"/>
              <a:t>DERFOR BØR DEN</a:t>
            </a:r>
          </a:p>
        </p:txBody>
      </p:sp>
      <p:sp>
        <p:nvSpPr>
          <p:cNvPr id="4" name="Sekskant 3">
            <a:extLst>
              <a:ext uri="{FF2B5EF4-FFF2-40B4-BE49-F238E27FC236}">
                <a16:creationId xmlns:a16="http://schemas.microsoft.com/office/drawing/2014/main" id="{D43D01BC-6E9D-4177-9F3B-91554D12F6C2}"/>
              </a:ext>
            </a:extLst>
          </p:cNvPr>
          <p:cNvSpPr/>
          <p:nvPr/>
        </p:nvSpPr>
        <p:spPr>
          <a:xfrm>
            <a:off x="964407" y="2780522"/>
            <a:ext cx="2267340" cy="1688842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Være på 1-2 sider</a:t>
            </a:r>
          </a:p>
        </p:txBody>
      </p:sp>
      <p:sp>
        <p:nvSpPr>
          <p:cNvPr id="7" name="Sekskant 6">
            <a:extLst>
              <a:ext uri="{FF2B5EF4-FFF2-40B4-BE49-F238E27FC236}">
                <a16:creationId xmlns:a16="http://schemas.microsoft.com/office/drawing/2014/main" id="{0F41561E-91FE-4012-8BB1-4326A616C780}"/>
              </a:ext>
            </a:extLst>
          </p:cNvPr>
          <p:cNvSpPr/>
          <p:nvPr/>
        </p:nvSpPr>
        <p:spPr>
          <a:xfrm>
            <a:off x="4044873" y="2366087"/>
            <a:ext cx="2379307" cy="188478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Ha tydelige overskrifter</a:t>
            </a:r>
          </a:p>
        </p:txBody>
      </p:sp>
      <p:sp>
        <p:nvSpPr>
          <p:cNvPr id="8" name="Sekskant 7">
            <a:extLst>
              <a:ext uri="{FF2B5EF4-FFF2-40B4-BE49-F238E27FC236}">
                <a16:creationId xmlns:a16="http://schemas.microsoft.com/office/drawing/2014/main" id="{ABB1FCEE-74FE-4EA3-A70A-C6BA19B132EC}"/>
              </a:ext>
            </a:extLst>
          </p:cNvPr>
          <p:cNvSpPr/>
          <p:nvPr/>
        </p:nvSpPr>
        <p:spPr>
          <a:xfrm>
            <a:off x="5531030" y="3624943"/>
            <a:ext cx="2806954" cy="2110740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Inneholde korte forklaringer der det trengs</a:t>
            </a:r>
          </a:p>
        </p:txBody>
      </p:sp>
      <p:sp>
        <p:nvSpPr>
          <p:cNvPr id="9" name="Sekskant 8">
            <a:extLst>
              <a:ext uri="{FF2B5EF4-FFF2-40B4-BE49-F238E27FC236}">
                <a16:creationId xmlns:a16="http://schemas.microsoft.com/office/drawing/2014/main" id="{B2766D61-F969-40C4-B6E1-4795674AD446}"/>
              </a:ext>
            </a:extLst>
          </p:cNvPr>
          <p:cNvSpPr/>
          <p:nvPr/>
        </p:nvSpPr>
        <p:spPr>
          <a:xfrm>
            <a:off x="2448138" y="3787842"/>
            <a:ext cx="2676329" cy="215381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Utformes med vanlige fonter og farger</a:t>
            </a:r>
          </a:p>
        </p:txBody>
      </p:sp>
      <p:sp>
        <p:nvSpPr>
          <p:cNvPr id="10" name="Sekskant 9">
            <a:extLst>
              <a:ext uri="{FF2B5EF4-FFF2-40B4-BE49-F238E27FC236}">
                <a16:creationId xmlns:a16="http://schemas.microsoft.com/office/drawing/2014/main" id="{3B335682-2D18-414F-84BF-72952134DC77}"/>
              </a:ext>
            </a:extLst>
          </p:cNvPr>
          <p:cNvSpPr/>
          <p:nvPr/>
        </p:nvSpPr>
        <p:spPr>
          <a:xfrm>
            <a:off x="7148330" y="2191915"/>
            <a:ext cx="2379307" cy="188478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Ikke inneholde skrivefeil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D9F3633-EEC4-4D8E-889C-6B7203DD2E45}"/>
              </a:ext>
            </a:extLst>
          </p:cNvPr>
          <p:cNvSpPr/>
          <p:nvPr/>
        </p:nvSpPr>
        <p:spPr>
          <a:xfrm rot="1142513">
            <a:off x="8730476" y="4389282"/>
            <a:ext cx="2687652" cy="1537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Comic </a:t>
            </a:r>
            <a:r>
              <a:rPr lang="nb-NO" sz="30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Sannns</a:t>
            </a:r>
            <a:endParaRPr lang="nb-NO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Håndskrift 14">
                <a:extLst>
                  <a:ext uri="{FF2B5EF4-FFF2-40B4-BE49-F238E27FC236}">
                    <a16:creationId xmlns:a16="http://schemas.microsoft.com/office/drawing/2014/main" id="{C8F71822-8EC0-482E-88E1-C0261A6E69C8}"/>
                  </a:ext>
                </a:extLst>
              </p14:cNvPr>
              <p14:cNvContentPartPr/>
              <p14:nvPr/>
            </p14:nvContentPartPr>
            <p14:xfrm>
              <a:off x="10628236" y="5290163"/>
              <a:ext cx="465840" cy="390600"/>
            </p14:xfrm>
          </p:contentPart>
        </mc:Choice>
        <mc:Fallback xmlns="">
          <p:pic>
            <p:nvPicPr>
              <p:cNvPr id="15" name="Håndskrift 14">
                <a:extLst>
                  <a:ext uri="{FF2B5EF4-FFF2-40B4-BE49-F238E27FC236}">
                    <a16:creationId xmlns:a16="http://schemas.microsoft.com/office/drawing/2014/main" id="{C8F71822-8EC0-482E-88E1-C0261A6E69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10596" y="5272163"/>
                <a:ext cx="501480" cy="42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88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2742F0A-0F0D-40C9-9836-937869D99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19598205">
            <a:off x="1916141" y="2156699"/>
            <a:ext cx="4431108" cy="521074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b-NO" sz="7000" b="1" dirty="0"/>
              <a:t>Eksempel på CV</a:t>
            </a:r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6B23313E-57F8-4BF2-A60B-E86EED9791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9247" y="0"/>
            <a:ext cx="4902168" cy="6858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C68FEE9C-3527-48D0-BEB7-3493C6744F43}"/>
              </a:ext>
            </a:extLst>
          </p:cNvPr>
          <p:cNvSpPr/>
          <p:nvPr/>
        </p:nvSpPr>
        <p:spPr>
          <a:xfrm>
            <a:off x="513184" y="5490371"/>
            <a:ext cx="5582816" cy="858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b="1" dirty="0">
                <a:solidFill>
                  <a:srgbClr val="FF0000"/>
                </a:solidFill>
              </a:rPr>
              <a:t>(PS: Det ligger mange gode maler i Word!)</a:t>
            </a:r>
          </a:p>
        </p:txBody>
      </p:sp>
      <p:pic>
        <p:nvPicPr>
          <p:cNvPr id="6" name="Grafikk 5" descr="Binders">
            <a:extLst>
              <a:ext uri="{FF2B5EF4-FFF2-40B4-BE49-F238E27FC236}">
                <a16:creationId xmlns:a16="http://schemas.microsoft.com/office/drawing/2014/main" id="{169A05EA-5E07-47B0-A830-73F3B363F5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184" y="602120"/>
            <a:ext cx="2329040" cy="232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9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innhold 15">
            <a:extLst>
              <a:ext uri="{FF2B5EF4-FFF2-40B4-BE49-F238E27FC236}">
                <a16:creationId xmlns:a16="http://schemas.microsoft.com/office/drawing/2014/main" id="{C7B679D7-E3F1-4FA6-B59E-72940B054B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97F090F-9504-4CF9-91C7-DEFB8055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607" y="111968"/>
            <a:ext cx="9014511" cy="6416304"/>
          </a:xfrm>
          <a:prstGeom prst="rect">
            <a:avLst/>
          </a:prstGeom>
        </p:spPr>
      </p:pic>
      <p:sp>
        <p:nvSpPr>
          <p:cNvPr id="20" name="Rektangel 19">
            <a:extLst>
              <a:ext uri="{FF2B5EF4-FFF2-40B4-BE49-F238E27FC236}">
                <a16:creationId xmlns:a16="http://schemas.microsoft.com/office/drawing/2014/main" id="{8998E09F-B245-4667-B087-6677F127AF92}"/>
              </a:ext>
            </a:extLst>
          </p:cNvPr>
          <p:cNvSpPr/>
          <p:nvPr/>
        </p:nvSpPr>
        <p:spPr>
          <a:xfrm>
            <a:off x="609672" y="1119674"/>
            <a:ext cx="3046607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Navnet ditt stort, som et varemerke – det trenger ikke stå «CV» noe sted!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BA035EE2-8107-432B-8AAD-6136CBAAA390}"/>
              </a:ext>
            </a:extLst>
          </p:cNvPr>
          <p:cNvSpPr/>
          <p:nvPr/>
        </p:nvSpPr>
        <p:spPr>
          <a:xfrm>
            <a:off x="4061855" y="627484"/>
            <a:ext cx="7520473" cy="1751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DEF05F73-24CB-4193-B71B-A5F88A47714C}"/>
              </a:ext>
            </a:extLst>
          </p:cNvPr>
          <p:cNvCxnSpPr>
            <a:stCxn id="21" idx="2"/>
          </p:cNvCxnSpPr>
          <p:nvPr/>
        </p:nvCxnSpPr>
        <p:spPr>
          <a:xfrm flipH="1">
            <a:off x="3656279" y="1503395"/>
            <a:ext cx="405576" cy="361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2670C2D6-E677-473E-89B3-6CBC2074FE0C}"/>
              </a:ext>
            </a:extLst>
          </p:cNvPr>
          <p:cNvCxnSpPr>
            <a:cxnSpLocks/>
          </p:cNvCxnSpPr>
          <p:nvPr/>
        </p:nvCxnSpPr>
        <p:spPr>
          <a:xfrm flipH="1">
            <a:off x="2567817" y="1855501"/>
            <a:ext cx="3699796" cy="55996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Rektangel 26">
            <a:extLst>
              <a:ext uri="{FF2B5EF4-FFF2-40B4-BE49-F238E27FC236}">
                <a16:creationId xmlns:a16="http://schemas.microsoft.com/office/drawing/2014/main" id="{EC293B54-3A74-4453-BA5B-8B52E7AD692B}"/>
              </a:ext>
            </a:extLst>
          </p:cNvPr>
          <p:cNvSpPr/>
          <p:nvPr/>
        </p:nvSpPr>
        <p:spPr>
          <a:xfrm>
            <a:off x="130882" y="2103123"/>
            <a:ext cx="3046607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Lett tilgjengelig kontaktinformasjon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Håndskrift 28">
                <a:extLst>
                  <a:ext uri="{FF2B5EF4-FFF2-40B4-BE49-F238E27FC236}">
                    <a16:creationId xmlns:a16="http://schemas.microsoft.com/office/drawing/2014/main" id="{8389929E-DB49-44CC-8AA3-E3F20DC8A128}"/>
                  </a:ext>
                </a:extLst>
              </p14:cNvPr>
              <p14:cNvContentPartPr/>
              <p14:nvPr/>
            </p14:nvContentPartPr>
            <p14:xfrm>
              <a:off x="4329316" y="2798603"/>
              <a:ext cx="1407960" cy="29880"/>
            </p14:xfrm>
          </p:contentPart>
        </mc:Choice>
        <mc:Fallback xmlns="">
          <p:pic>
            <p:nvPicPr>
              <p:cNvPr id="29" name="Håndskrift 28">
                <a:extLst>
                  <a:ext uri="{FF2B5EF4-FFF2-40B4-BE49-F238E27FC236}">
                    <a16:creationId xmlns:a16="http://schemas.microsoft.com/office/drawing/2014/main" id="{8389929E-DB49-44CC-8AA3-E3F20DC8A1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5316" y="2690603"/>
                <a:ext cx="151560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" name="Håndskrift 29">
                <a:extLst>
                  <a:ext uri="{FF2B5EF4-FFF2-40B4-BE49-F238E27FC236}">
                    <a16:creationId xmlns:a16="http://schemas.microsoft.com/office/drawing/2014/main" id="{5D5BE168-B9C9-47C6-941A-30437EBCE773}"/>
                  </a:ext>
                </a:extLst>
              </p14:cNvPr>
              <p14:cNvContentPartPr/>
              <p14:nvPr/>
            </p14:nvContentPartPr>
            <p14:xfrm>
              <a:off x="4329316" y="5280443"/>
              <a:ext cx="1258920" cy="122040"/>
            </p14:xfrm>
          </p:contentPart>
        </mc:Choice>
        <mc:Fallback xmlns="">
          <p:pic>
            <p:nvPicPr>
              <p:cNvPr id="30" name="Håndskrift 29">
                <a:extLst>
                  <a:ext uri="{FF2B5EF4-FFF2-40B4-BE49-F238E27FC236}">
                    <a16:creationId xmlns:a16="http://schemas.microsoft.com/office/drawing/2014/main" id="{5D5BE168-B9C9-47C6-941A-30437EBCE7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75316" y="5172443"/>
                <a:ext cx="1366560" cy="337680"/>
              </a:xfrm>
              <a:prstGeom prst="rect">
                <a:avLst/>
              </a:prstGeom>
            </p:spPr>
          </p:pic>
        </mc:Fallback>
      </mc:AlternateContent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BF74BB2E-FEF3-4663-9DA8-F60ADA611849}"/>
              </a:ext>
            </a:extLst>
          </p:cNvPr>
          <p:cNvCxnSpPr>
            <a:cxnSpLocks/>
          </p:cNvCxnSpPr>
          <p:nvPr/>
        </p:nvCxnSpPr>
        <p:spPr>
          <a:xfrm flipH="1">
            <a:off x="2554824" y="2796349"/>
            <a:ext cx="1703145" cy="4588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4D871B9B-3815-4360-B0CD-70E507B81E9F}"/>
              </a:ext>
            </a:extLst>
          </p:cNvPr>
          <p:cNvCxnSpPr>
            <a:cxnSpLocks/>
          </p:cNvCxnSpPr>
          <p:nvPr/>
        </p:nvCxnSpPr>
        <p:spPr>
          <a:xfrm flipH="1" flipV="1">
            <a:off x="2567817" y="3320120"/>
            <a:ext cx="1690152" cy="197361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Rektangel 35">
            <a:extLst>
              <a:ext uri="{FF2B5EF4-FFF2-40B4-BE49-F238E27FC236}">
                <a16:creationId xmlns:a16="http://schemas.microsoft.com/office/drawing/2014/main" id="{8E9CC4E6-F235-485E-B8D6-4D980F1DEC10}"/>
              </a:ext>
            </a:extLst>
          </p:cNvPr>
          <p:cNvSpPr/>
          <p:nvPr/>
        </p:nvSpPr>
        <p:spPr>
          <a:xfrm>
            <a:off x="222002" y="2967786"/>
            <a:ext cx="2656001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Tydelige overskrifter. </a:t>
            </a:r>
            <a:r>
              <a:rPr lang="nb-NO" dirty="0" err="1">
                <a:solidFill>
                  <a:schemeClr val="tx1"/>
                </a:solidFill>
              </a:rPr>
              <a:t>Sortér</a:t>
            </a:r>
            <a:r>
              <a:rPr lang="nb-NO" dirty="0">
                <a:solidFill>
                  <a:schemeClr val="tx1"/>
                </a:solidFill>
              </a:rPr>
              <a:t> kronologisk bakover</a:t>
            </a:r>
          </a:p>
        </p:txBody>
      </p: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0299F1F4-5B0F-4024-9C12-E5D152579D7C}"/>
              </a:ext>
            </a:extLst>
          </p:cNvPr>
          <p:cNvCxnSpPr>
            <a:cxnSpLocks/>
          </p:cNvCxnSpPr>
          <p:nvPr/>
        </p:nvCxnSpPr>
        <p:spPr>
          <a:xfrm>
            <a:off x="5793728" y="3794239"/>
            <a:ext cx="2351896" cy="2154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6323938E-565D-4DBA-9E1D-D225BA65972F}"/>
              </a:ext>
            </a:extLst>
          </p:cNvPr>
          <p:cNvSpPr/>
          <p:nvPr/>
        </p:nvSpPr>
        <p:spPr>
          <a:xfrm>
            <a:off x="7291507" y="3655853"/>
            <a:ext cx="2656001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Korte </a:t>
            </a:r>
            <a:r>
              <a:rPr lang="nb-NO" dirty="0" err="1">
                <a:solidFill>
                  <a:schemeClr val="tx1"/>
                </a:solidFill>
              </a:rPr>
              <a:t>innholdsforklaringer</a:t>
            </a:r>
            <a:endParaRPr lang="nb-NO" dirty="0">
              <a:solidFill>
                <a:schemeClr val="tx1"/>
              </a:solidFill>
            </a:endParaRPr>
          </a:p>
        </p:txBody>
      </p: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245E89D9-244A-41E2-93BC-CCD9A12DCE1F}"/>
              </a:ext>
            </a:extLst>
          </p:cNvPr>
          <p:cNvCxnSpPr>
            <a:cxnSpLocks/>
          </p:cNvCxnSpPr>
          <p:nvPr/>
        </p:nvCxnSpPr>
        <p:spPr>
          <a:xfrm flipV="1">
            <a:off x="7547084" y="4384127"/>
            <a:ext cx="729169" cy="16184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96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7" grpId="0"/>
      <p:bldP spid="36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ktangel 41">
            <a:extLst>
              <a:ext uri="{FF2B5EF4-FFF2-40B4-BE49-F238E27FC236}">
                <a16:creationId xmlns:a16="http://schemas.microsoft.com/office/drawing/2014/main" id="{6323938E-565D-4DBA-9E1D-D225BA65972F}"/>
              </a:ext>
            </a:extLst>
          </p:cNvPr>
          <p:cNvSpPr/>
          <p:nvPr/>
        </p:nvSpPr>
        <p:spPr>
          <a:xfrm>
            <a:off x="7291507" y="3655853"/>
            <a:ext cx="2656001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Korte </a:t>
            </a:r>
            <a:r>
              <a:rPr lang="nb-NO" dirty="0" err="1">
                <a:solidFill>
                  <a:schemeClr val="tx1"/>
                </a:solidFill>
              </a:rPr>
              <a:t>innholdsforklaringer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EB0B19A6-C9A7-41A1-954D-7AE6F7D82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426" y="132632"/>
            <a:ext cx="9268034" cy="65804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Håndskrift 7">
                <a:extLst>
                  <a:ext uri="{FF2B5EF4-FFF2-40B4-BE49-F238E27FC236}">
                    <a16:creationId xmlns:a16="http://schemas.microsoft.com/office/drawing/2014/main" id="{BD5CEDA7-2E25-4E72-8682-9F5C9C138687}"/>
                  </a:ext>
                </a:extLst>
              </p14:cNvPr>
              <p14:cNvContentPartPr/>
              <p14:nvPr/>
            </p14:nvContentPartPr>
            <p14:xfrm>
              <a:off x="4011796" y="2687003"/>
              <a:ext cx="3844800" cy="113040"/>
            </p14:xfrm>
          </p:contentPart>
        </mc:Choice>
        <mc:Fallback xmlns="">
          <p:pic>
            <p:nvPicPr>
              <p:cNvPr id="8" name="Håndskrift 7">
                <a:extLst>
                  <a:ext uri="{FF2B5EF4-FFF2-40B4-BE49-F238E27FC236}">
                    <a16:creationId xmlns:a16="http://schemas.microsoft.com/office/drawing/2014/main" id="{BD5CEDA7-2E25-4E72-8682-9F5C9C1386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7796" y="2579003"/>
                <a:ext cx="3952440" cy="328680"/>
              </a:xfrm>
              <a:prstGeom prst="rect">
                <a:avLst/>
              </a:prstGeom>
            </p:spPr>
          </p:pic>
        </mc:Fallback>
      </mc:AlternateContent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0048AF61-7F6A-42E4-B203-3CE71E745A1F}"/>
              </a:ext>
            </a:extLst>
          </p:cNvPr>
          <p:cNvCxnSpPr>
            <a:cxnSpLocks/>
          </p:cNvCxnSpPr>
          <p:nvPr/>
        </p:nvCxnSpPr>
        <p:spPr>
          <a:xfrm flipH="1" flipV="1">
            <a:off x="2369977" y="1036235"/>
            <a:ext cx="1483566" cy="17072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Rektangel 33">
            <a:extLst>
              <a:ext uri="{FF2B5EF4-FFF2-40B4-BE49-F238E27FC236}">
                <a16:creationId xmlns:a16="http://schemas.microsoft.com/office/drawing/2014/main" id="{79129EAA-9930-4F49-BF72-72FCB821EB28}"/>
              </a:ext>
            </a:extLst>
          </p:cNvPr>
          <p:cNvSpPr/>
          <p:nvPr/>
        </p:nvSpPr>
        <p:spPr>
          <a:xfrm>
            <a:off x="291347" y="623008"/>
            <a:ext cx="2472360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Hvilke da, for eksempel?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D0DD7C0-C801-4621-9BE5-BEEEBF006F87}"/>
              </a:ext>
            </a:extLst>
          </p:cNvPr>
          <p:cNvSpPr/>
          <p:nvPr/>
        </p:nvSpPr>
        <p:spPr>
          <a:xfrm>
            <a:off x="334981" y="1367384"/>
            <a:ext cx="1755076" cy="826453"/>
          </a:xfrm>
          <a:prstGeom prst="ellips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Analytisk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22E12AD-0B00-4CCF-9D41-FC62DEAC0E73}"/>
              </a:ext>
            </a:extLst>
          </p:cNvPr>
          <p:cNvSpPr/>
          <p:nvPr/>
        </p:nvSpPr>
        <p:spPr>
          <a:xfrm>
            <a:off x="1468649" y="2262668"/>
            <a:ext cx="1242816" cy="739342"/>
          </a:xfrm>
          <a:prstGeom prst="ellipse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Idérik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FCB807E-6953-4DA2-BED5-42DDD374A6DA}"/>
              </a:ext>
            </a:extLst>
          </p:cNvPr>
          <p:cNvSpPr/>
          <p:nvPr/>
        </p:nvSpPr>
        <p:spPr>
          <a:xfrm>
            <a:off x="63470" y="2069008"/>
            <a:ext cx="1549803" cy="739343"/>
          </a:xfrm>
          <a:prstGeom prst="ellips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Språklig sterk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5DF4B2A8-D59F-4914-8A90-924E05C8DAFA}"/>
              </a:ext>
            </a:extLst>
          </p:cNvPr>
          <p:cNvSpPr/>
          <p:nvPr/>
        </p:nvSpPr>
        <p:spPr>
          <a:xfrm>
            <a:off x="1212519" y="3254479"/>
            <a:ext cx="1728983" cy="929579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Nysgjerrig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AA5FAB25-5325-4960-9EEA-FAF00E401743}"/>
              </a:ext>
            </a:extLst>
          </p:cNvPr>
          <p:cNvSpPr/>
          <p:nvPr/>
        </p:nvSpPr>
        <p:spPr>
          <a:xfrm>
            <a:off x="63470" y="2831932"/>
            <a:ext cx="1886682" cy="590934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Selvstendig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37111A47-DA04-4B41-AB08-765297943577}"/>
              </a:ext>
            </a:extLst>
          </p:cNvPr>
          <p:cNvSpPr/>
          <p:nvPr/>
        </p:nvSpPr>
        <p:spPr>
          <a:xfrm>
            <a:off x="244366" y="3647702"/>
            <a:ext cx="1368907" cy="1094788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Ryddig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45DA592C-7ADF-426F-9D9B-B73C3CA00655}"/>
              </a:ext>
            </a:extLst>
          </p:cNvPr>
          <p:cNvSpPr/>
          <p:nvPr/>
        </p:nvSpPr>
        <p:spPr>
          <a:xfrm>
            <a:off x="1414538" y="4140873"/>
            <a:ext cx="1827388" cy="929579"/>
          </a:xfrm>
          <a:prstGeom prst="ellipse">
            <a:avLst/>
          </a:prstGeom>
          <a:solidFill>
            <a:srgbClr val="DCC5ED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Utadvendt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45CBF14-E727-4AD1-A85E-C915F7C4BEC2}"/>
              </a:ext>
            </a:extLst>
          </p:cNvPr>
          <p:cNvSpPr/>
          <p:nvPr/>
        </p:nvSpPr>
        <p:spPr>
          <a:xfrm>
            <a:off x="430159" y="4804080"/>
            <a:ext cx="1968758" cy="929579"/>
          </a:xfrm>
          <a:prstGeom prst="ellips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Gode IT-ferdigheter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690773CA-BED7-441A-965B-69370F731DE6}"/>
              </a:ext>
            </a:extLst>
          </p:cNvPr>
          <p:cNvSpPr/>
          <p:nvPr/>
        </p:nvSpPr>
        <p:spPr>
          <a:xfrm>
            <a:off x="628894" y="5795249"/>
            <a:ext cx="705384" cy="582713"/>
          </a:xfrm>
          <a:prstGeom prst="ellips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…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6E6F07E0-E812-4D6D-B462-A9517BBD5CF0}"/>
              </a:ext>
            </a:extLst>
          </p:cNvPr>
          <p:cNvSpPr/>
          <p:nvPr/>
        </p:nvSpPr>
        <p:spPr>
          <a:xfrm>
            <a:off x="3549351" y="5276880"/>
            <a:ext cx="7563407" cy="826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F0000"/>
                </a:solidFill>
              </a:rPr>
              <a:t>Andre punkter som kan være aktuelle å ta med på en CV:</a:t>
            </a:r>
          </a:p>
          <a:p>
            <a:pPr algn="ctr"/>
            <a:r>
              <a:rPr lang="nb-NO" b="1" dirty="0">
                <a:solidFill>
                  <a:srgbClr val="FF0000"/>
                </a:solidFill>
              </a:rPr>
              <a:t>Språkferdigheter, sertifikater, autorisasjoner, og så videre</a:t>
            </a:r>
          </a:p>
        </p:txBody>
      </p:sp>
    </p:spTree>
    <p:extLst>
      <p:ext uri="{BB962C8B-B14F-4D97-AF65-F5344CB8AC3E}">
        <p14:creationId xmlns:p14="http://schemas.microsoft.com/office/powerpoint/2010/main" val="37837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2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Søknaden – seks kjappe tips</a:t>
            </a:r>
            <a:endParaRPr lang="nb-NO" sz="5000" b="1" dirty="0"/>
          </a:p>
        </p:txBody>
      </p:sp>
      <p:sp>
        <p:nvSpPr>
          <p:cNvPr id="4" name="Sekskant 3">
            <a:extLst>
              <a:ext uri="{FF2B5EF4-FFF2-40B4-BE49-F238E27FC236}">
                <a16:creationId xmlns:a16="http://schemas.microsoft.com/office/drawing/2014/main" id="{D43D01BC-6E9D-4177-9F3B-91554D12F6C2}"/>
              </a:ext>
            </a:extLst>
          </p:cNvPr>
          <p:cNvSpPr/>
          <p:nvPr/>
        </p:nvSpPr>
        <p:spPr>
          <a:xfrm>
            <a:off x="464717" y="1842598"/>
            <a:ext cx="3078389" cy="2455120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Les utlysninga nøye, og svar på det som etterspørres</a:t>
            </a:r>
          </a:p>
        </p:txBody>
      </p:sp>
      <p:sp>
        <p:nvSpPr>
          <p:cNvPr id="7" name="Sekskant 6">
            <a:extLst>
              <a:ext uri="{FF2B5EF4-FFF2-40B4-BE49-F238E27FC236}">
                <a16:creationId xmlns:a16="http://schemas.microsoft.com/office/drawing/2014/main" id="{0F41561E-91FE-4012-8BB1-4326A616C780}"/>
              </a:ext>
            </a:extLst>
          </p:cNvPr>
          <p:cNvSpPr/>
          <p:nvPr/>
        </p:nvSpPr>
        <p:spPr>
          <a:xfrm>
            <a:off x="3826941" y="1658985"/>
            <a:ext cx="2676328" cy="2284912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Legg vekt på hva du kan bidra med i denne jobben</a:t>
            </a:r>
          </a:p>
        </p:txBody>
      </p:sp>
      <p:sp>
        <p:nvSpPr>
          <p:cNvPr id="8" name="Sekskant 7">
            <a:extLst>
              <a:ext uri="{FF2B5EF4-FFF2-40B4-BE49-F238E27FC236}">
                <a16:creationId xmlns:a16="http://schemas.microsoft.com/office/drawing/2014/main" id="{ABB1FCEE-74FE-4EA3-A70A-C6BA19B132EC}"/>
              </a:ext>
            </a:extLst>
          </p:cNvPr>
          <p:cNvSpPr/>
          <p:nvPr/>
        </p:nvSpPr>
        <p:spPr>
          <a:xfrm>
            <a:off x="5082300" y="3587598"/>
            <a:ext cx="3291233" cy="2811368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Kom gjerne med konkrete eksempler som tilfører troverdighet til ferdighetene/egenskapene du sier du har</a:t>
            </a:r>
          </a:p>
        </p:txBody>
      </p:sp>
      <p:sp>
        <p:nvSpPr>
          <p:cNvPr id="9" name="Sekskant 8">
            <a:extLst>
              <a:ext uri="{FF2B5EF4-FFF2-40B4-BE49-F238E27FC236}">
                <a16:creationId xmlns:a16="http://schemas.microsoft.com/office/drawing/2014/main" id="{B2766D61-F969-40C4-B6E1-4795674AD446}"/>
              </a:ext>
            </a:extLst>
          </p:cNvPr>
          <p:cNvSpPr/>
          <p:nvPr/>
        </p:nvSpPr>
        <p:spPr>
          <a:xfrm>
            <a:off x="2003911" y="3636921"/>
            <a:ext cx="2676329" cy="215381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Få fram hva som er motivasjonen din for å søke</a:t>
            </a:r>
          </a:p>
        </p:txBody>
      </p:sp>
      <p:sp>
        <p:nvSpPr>
          <p:cNvPr id="10" name="Sekskant 9">
            <a:extLst>
              <a:ext uri="{FF2B5EF4-FFF2-40B4-BE49-F238E27FC236}">
                <a16:creationId xmlns:a16="http://schemas.microsoft.com/office/drawing/2014/main" id="{3B335682-2D18-414F-84BF-72952134DC77}"/>
              </a:ext>
            </a:extLst>
          </p:cNvPr>
          <p:cNvSpPr/>
          <p:nvPr/>
        </p:nvSpPr>
        <p:spPr>
          <a:xfrm>
            <a:off x="8509263" y="3905951"/>
            <a:ext cx="2379307" cy="188478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Hold gjerne søknaden på </a:t>
            </a:r>
            <a:r>
              <a:rPr lang="nb-NO" sz="2000" b="1" u="sng" dirty="0">
                <a:solidFill>
                  <a:schemeClr val="accent1">
                    <a:lumMod val="50000"/>
                  </a:schemeClr>
                </a:solidFill>
              </a:rPr>
              <a:t>ei</a:t>
            </a:r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 side</a:t>
            </a:r>
          </a:p>
        </p:txBody>
      </p:sp>
      <p:sp>
        <p:nvSpPr>
          <p:cNvPr id="12" name="Sekskant 11">
            <a:extLst>
              <a:ext uri="{FF2B5EF4-FFF2-40B4-BE49-F238E27FC236}">
                <a16:creationId xmlns:a16="http://schemas.microsoft.com/office/drawing/2014/main" id="{6ADF8A86-ABCB-4BA4-96E2-C08EC4D38FBD}"/>
              </a:ext>
            </a:extLst>
          </p:cNvPr>
          <p:cNvSpPr/>
          <p:nvPr/>
        </p:nvSpPr>
        <p:spPr>
          <a:xfrm>
            <a:off x="7492299" y="1859048"/>
            <a:ext cx="2379307" cy="1884785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Gi søknaden en positiv tone. Ikke skriv om hva du </a:t>
            </a:r>
            <a:r>
              <a:rPr lang="nb-NO" sz="2000" b="1" i="1" dirty="0">
                <a:solidFill>
                  <a:schemeClr val="accent1">
                    <a:lumMod val="50000"/>
                  </a:schemeClr>
                </a:solidFill>
              </a:rPr>
              <a:t>ikke </a:t>
            </a:r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kan</a:t>
            </a:r>
          </a:p>
        </p:txBody>
      </p:sp>
    </p:spTree>
    <p:extLst>
      <p:ext uri="{BB962C8B-B14F-4D97-AF65-F5344CB8AC3E}">
        <p14:creationId xmlns:p14="http://schemas.microsoft.com/office/powerpoint/2010/main" val="24785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nb-NO" sz="2800" b="1">
                <a:solidFill>
                  <a:srgbClr val="FFFFFF"/>
                </a:solidFill>
              </a:rPr>
              <a:t>…Og noen velmente råd til slutt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2FCED97-4BDF-4164-8866-4CE797BB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451693"/>
            <a:ext cx="6020790" cy="5644308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chemeClr val="tx1"/>
                </a:solidFill>
              </a:rPr>
              <a:t>Oppgi en e-postadresse som oppfattes som seriøs</a:t>
            </a:r>
          </a:p>
          <a:p>
            <a:pPr marL="45720" indent="0">
              <a:buNone/>
            </a:pPr>
            <a:endParaRPr lang="nb-NO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Se over kontoene dine i sosiale medier med et </a:t>
            </a:r>
            <a:r>
              <a:rPr lang="nb-NO" dirty="0" err="1">
                <a:solidFill>
                  <a:schemeClr val="tx1"/>
                </a:solidFill>
              </a:rPr>
              <a:t>utenfrablikk</a:t>
            </a:r>
            <a:r>
              <a:rPr lang="nb-NO" dirty="0">
                <a:solidFill>
                  <a:schemeClr val="tx1"/>
                </a:solidFill>
              </a:rPr>
              <a:t>: Hvordan framstår du hvis en potensiell arbeidsgiver googler deg?</a:t>
            </a:r>
          </a:p>
          <a:p>
            <a:r>
              <a:rPr lang="nb-NO" dirty="0">
                <a:solidFill>
                  <a:schemeClr val="tx1"/>
                </a:solidFill>
              </a:rPr>
              <a:t>Forbered deg til intervju! Les deg opp på bedriften/organisasjonen du søker jobb i, og forbered gjerne noen spørsmål.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7DAA342-DF2D-4FED-A518-8752213E258A}"/>
              </a:ext>
            </a:extLst>
          </p:cNvPr>
          <p:cNvSpPr/>
          <p:nvPr/>
        </p:nvSpPr>
        <p:spPr>
          <a:xfrm rot="21064845">
            <a:off x="4400079" y="1805566"/>
            <a:ext cx="3867150" cy="676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Hot_bubblefun_97@hotmail.com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3D32A6A-FC2A-49AD-8A13-9798BEEA1E2C}"/>
              </a:ext>
            </a:extLst>
          </p:cNvPr>
          <p:cNvSpPr/>
          <p:nvPr/>
        </p:nvSpPr>
        <p:spPr>
          <a:xfrm rot="518725">
            <a:off x="6239954" y="2644549"/>
            <a:ext cx="3867150" cy="676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hailthebeast666@yahoo.com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8A89C4C-E38E-421C-ACB9-A88FAF9B66FC}"/>
              </a:ext>
            </a:extLst>
          </p:cNvPr>
          <p:cNvSpPr/>
          <p:nvPr/>
        </p:nvSpPr>
        <p:spPr>
          <a:xfrm rot="21368988">
            <a:off x="7883841" y="2101264"/>
            <a:ext cx="3867150" cy="676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nazikokken@live.com</a:t>
            </a:r>
          </a:p>
        </p:txBody>
      </p: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A8C7CBAE-1A72-4FF7-804B-A5B1DB8AFBB3}"/>
              </a:ext>
            </a:extLst>
          </p:cNvPr>
          <p:cNvCxnSpPr/>
          <p:nvPr/>
        </p:nvCxnSpPr>
        <p:spPr>
          <a:xfrm flipV="1">
            <a:off x="5905500" y="1428750"/>
            <a:ext cx="3505200" cy="2055978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26460E3D-7DB6-4889-AB98-3BB56A51C9EC}"/>
              </a:ext>
            </a:extLst>
          </p:cNvPr>
          <p:cNvCxnSpPr>
            <a:cxnSpLocks/>
          </p:cNvCxnSpPr>
          <p:nvPr/>
        </p:nvCxnSpPr>
        <p:spPr>
          <a:xfrm>
            <a:off x="6333654" y="1356892"/>
            <a:ext cx="2586667" cy="2250744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73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6896D1-BFB1-4C84-82DD-31073BED3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tel 3">
            <a:extLst>
              <a:ext uri="{FF2B5EF4-FFF2-40B4-BE49-F238E27FC236}">
                <a16:creationId xmlns:a16="http://schemas.microsoft.com/office/drawing/2014/main" id="{FE4D0A1D-27D7-4D29-AC08-1DDE4FD4C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8424"/>
            <a:ext cx="9966960" cy="1325880"/>
          </a:xfrm>
        </p:spPr>
        <p:txBody>
          <a:bodyPr>
            <a:normAutofit/>
          </a:bodyPr>
          <a:lstStyle/>
          <a:p>
            <a:r>
              <a:rPr lang="nb-NO" sz="6600"/>
              <a:t>Lykke til!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2FDFB1-2B6D-49EB-B6C0-FA923806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Grafikk 10" descr="Fyrverkeri">
            <a:extLst>
              <a:ext uri="{FF2B5EF4-FFF2-40B4-BE49-F238E27FC236}">
                <a16:creationId xmlns:a16="http://schemas.microsoft.com/office/drawing/2014/main" id="{8E9174E8-1C4F-4DEC-B86B-E17C722DC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8531" y="728472"/>
            <a:ext cx="3027316" cy="302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7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810C276-0E81-412D-9F8E-D85C2D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18" y="693489"/>
            <a:ext cx="9875520" cy="4717409"/>
          </a:xfrm>
        </p:spPr>
        <p:txBody>
          <a:bodyPr>
            <a:normAutofit/>
          </a:bodyPr>
          <a:lstStyle/>
          <a:p>
            <a:r>
              <a:rPr lang="nb-NO" sz="5000" b="1" dirty="0"/>
              <a:t>Det er ingen fasit på hvordan en CV skal se ut, men her er noen tommelfingerregler</a:t>
            </a:r>
          </a:p>
        </p:txBody>
      </p:sp>
      <p:pic>
        <p:nvPicPr>
          <p:cNvPr id="8" name="Grafikk 7" descr="Tommelen-opp-tegn">
            <a:extLst>
              <a:ext uri="{FF2B5EF4-FFF2-40B4-BE49-F238E27FC236}">
                <a16:creationId xmlns:a16="http://schemas.microsoft.com/office/drawing/2014/main" id="{7C56E2E7-9EE3-41AA-A977-ED87A5DE8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6146" y="3290581"/>
            <a:ext cx="2582411" cy="25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6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61FE7D0-2564-4C40-8685-223C11C5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926702"/>
          </a:xfrm>
        </p:spPr>
        <p:txBody>
          <a:bodyPr>
            <a:normAutofit/>
          </a:bodyPr>
          <a:lstStyle/>
          <a:p>
            <a:pPr algn="ctr"/>
            <a:r>
              <a:rPr lang="nb-NO" sz="5500" b="1" dirty="0"/>
              <a:t>CV-en bør være ryddig og oversiktlig</a:t>
            </a:r>
            <a:endParaRPr lang="nb-NO" sz="55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CDA0DEF-54F2-4758-B43A-A2644C44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536302"/>
            <a:ext cx="9872871" cy="255969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nb-NO" sz="3500" b="1" dirty="0">
                <a:solidFill>
                  <a:schemeClr val="bg1"/>
                </a:solidFill>
                <a:highlight>
                  <a:srgbClr val="000000"/>
                </a:highlight>
              </a:rPr>
              <a:t>Den skal være arbeidsgivers SNARVEI til å bli kjent med deg og kompetansen din</a:t>
            </a:r>
            <a:endParaRPr lang="nb-NO" sz="35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Håndskrift 4">
                <a:extLst>
                  <a:ext uri="{FF2B5EF4-FFF2-40B4-BE49-F238E27FC236}">
                    <a16:creationId xmlns:a16="http://schemas.microsoft.com/office/drawing/2014/main" id="{532C2A83-64BF-44D2-A84A-35E922F55F5C}"/>
                  </a:ext>
                </a:extLst>
              </p14:cNvPr>
              <p14:cNvContentPartPr/>
              <p14:nvPr/>
            </p14:nvContentPartPr>
            <p14:xfrm>
              <a:off x="6913844" y="1971804"/>
              <a:ext cx="2043360" cy="186840"/>
            </p14:xfrm>
          </p:contentPart>
        </mc:Choice>
        <mc:Fallback xmlns="">
          <p:pic>
            <p:nvPicPr>
              <p:cNvPr id="5" name="Håndskrift 4">
                <a:extLst>
                  <a:ext uri="{FF2B5EF4-FFF2-40B4-BE49-F238E27FC236}">
                    <a16:creationId xmlns:a16="http://schemas.microsoft.com/office/drawing/2014/main" id="{532C2A83-64BF-44D2-A84A-35E922F55F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7844" y="1936164"/>
                <a:ext cx="211500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3A8FD628-E15A-4505-949C-860919498719}"/>
                  </a:ext>
                </a:extLst>
              </p14:cNvPr>
              <p14:cNvContentPartPr/>
              <p14:nvPr/>
            </p14:nvContentPartPr>
            <p14:xfrm>
              <a:off x="4599301" y="2701313"/>
              <a:ext cx="2775240" cy="146160"/>
            </p14:xfrm>
          </p:contentPart>
        </mc:Choice>
        <mc:Fallback xmlns=""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3A8FD628-E15A-4505-949C-8609194987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3661" y="2665673"/>
                <a:ext cx="2846880" cy="21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04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61FE7D0-2564-4C40-8685-223C11C5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926702"/>
          </a:xfrm>
        </p:spPr>
        <p:txBody>
          <a:bodyPr>
            <a:normAutofit/>
          </a:bodyPr>
          <a:lstStyle/>
          <a:p>
            <a:pPr algn="ctr"/>
            <a:r>
              <a:rPr lang="nb-NO" sz="5500" b="1" dirty="0"/>
              <a:t>Sorter CV-en kronologisk bakover – den ferskeste erfaringa øverst</a:t>
            </a:r>
            <a:endParaRPr lang="nb-NO" sz="5500" dirty="0"/>
          </a:p>
        </p:txBody>
      </p:sp>
      <p:pic>
        <p:nvPicPr>
          <p:cNvPr id="7" name="Plassholder for innhold 6" descr="Kvinne">
            <a:extLst>
              <a:ext uri="{FF2B5EF4-FFF2-40B4-BE49-F238E27FC236}">
                <a16:creationId xmlns:a16="http://schemas.microsoft.com/office/drawing/2014/main" id="{0839AE92-5708-46EE-8A5B-9E8DE4ADD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362" y="3429000"/>
            <a:ext cx="2434085" cy="2434085"/>
          </a:xfrm>
        </p:spPr>
      </p:pic>
      <p:pic>
        <p:nvPicPr>
          <p:cNvPr id="9" name="Grafikk 8" descr="Barn med ballong">
            <a:extLst>
              <a:ext uri="{FF2B5EF4-FFF2-40B4-BE49-F238E27FC236}">
                <a16:creationId xmlns:a16="http://schemas.microsoft.com/office/drawing/2014/main" id="{32C621A1-2E95-41EA-92CB-81E69D733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3447" y="3650281"/>
            <a:ext cx="2212804" cy="2212804"/>
          </a:xfrm>
          <a:prstGeom prst="rect">
            <a:avLst/>
          </a:prstGeom>
        </p:spPr>
      </p:pic>
      <p:pic>
        <p:nvPicPr>
          <p:cNvPr id="11" name="Grafikk 10" descr="Baby som krabber">
            <a:extLst>
              <a:ext uri="{FF2B5EF4-FFF2-40B4-BE49-F238E27FC236}">
                <a16:creationId xmlns:a16="http://schemas.microsoft.com/office/drawing/2014/main" id="{B43BE2E8-EDEE-4161-8CDB-0D0E4B896B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9911" y="4756683"/>
            <a:ext cx="1313265" cy="1313265"/>
          </a:xfrm>
          <a:prstGeom prst="rect">
            <a:avLst/>
          </a:prstGeom>
        </p:spPr>
      </p:pic>
      <p:pic>
        <p:nvPicPr>
          <p:cNvPr id="12" name="Plassholder for innhold 6" descr="Kvinne">
            <a:extLst>
              <a:ext uri="{FF2B5EF4-FFF2-40B4-BE49-F238E27FC236}">
                <a16:creationId xmlns:a16="http://schemas.microsoft.com/office/drawing/2014/main" id="{7FF042D4-C844-48CA-B448-557EE8600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865" y="4069921"/>
            <a:ext cx="1793164" cy="1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61FE7D0-2564-4C40-8685-223C11C5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347317"/>
          </a:xfrm>
        </p:spPr>
        <p:txBody>
          <a:bodyPr anchor="t">
            <a:normAutofit/>
          </a:bodyPr>
          <a:lstStyle/>
          <a:p>
            <a:pPr algn="ctr"/>
            <a:br>
              <a:rPr lang="nb-NO" sz="5500" b="1" dirty="0"/>
            </a:br>
            <a:r>
              <a:rPr lang="nb-NO" sz="5500" b="1" dirty="0" err="1"/>
              <a:t>Gruppér</a:t>
            </a:r>
            <a:r>
              <a:rPr lang="nb-NO" sz="5500" b="1" dirty="0"/>
              <a:t> erfaringene dine under overskrifter. De vanligste er</a:t>
            </a:r>
            <a:br>
              <a:rPr lang="nb-NO" sz="5500" b="1" dirty="0"/>
            </a:br>
            <a:endParaRPr lang="nb-NO" sz="55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58F7C4F-3780-4EFC-9858-E4F096EF1921}"/>
              </a:ext>
            </a:extLst>
          </p:cNvPr>
          <p:cNvSpPr/>
          <p:nvPr/>
        </p:nvSpPr>
        <p:spPr>
          <a:xfrm>
            <a:off x="836128" y="3069167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500" b="1" dirty="0"/>
              <a:t>Utdanning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9FA8708-61BF-4F22-98F0-87DB34BFE0FA}"/>
              </a:ext>
            </a:extLst>
          </p:cNvPr>
          <p:cNvSpPr/>
          <p:nvPr/>
        </p:nvSpPr>
        <p:spPr>
          <a:xfrm>
            <a:off x="4316840" y="3069166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500" b="1" dirty="0"/>
              <a:t>Arbeids-erfaring 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D3A6EEE-77FB-456A-BA98-8B2DD012D6B4}"/>
              </a:ext>
            </a:extLst>
          </p:cNvPr>
          <p:cNvSpPr/>
          <p:nvPr/>
        </p:nvSpPr>
        <p:spPr>
          <a:xfrm>
            <a:off x="7862989" y="3069165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500" b="1" dirty="0"/>
              <a:t>Frivillig arbeid/verv </a:t>
            </a:r>
          </a:p>
        </p:txBody>
      </p:sp>
      <p:pic>
        <p:nvPicPr>
          <p:cNvPr id="10" name="Grafikk 9" descr="Skoleavslutningslue">
            <a:extLst>
              <a:ext uri="{FF2B5EF4-FFF2-40B4-BE49-F238E27FC236}">
                <a16:creationId xmlns:a16="http://schemas.microsoft.com/office/drawing/2014/main" id="{A6C4E52E-5D03-4F89-9EB7-2306EADF4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9763" y="4941323"/>
            <a:ext cx="1307078" cy="1307078"/>
          </a:xfrm>
          <a:prstGeom prst="rect">
            <a:avLst/>
          </a:prstGeom>
        </p:spPr>
      </p:pic>
      <p:pic>
        <p:nvPicPr>
          <p:cNvPr id="17" name="Grafikk 16" descr="Astronaut">
            <a:extLst>
              <a:ext uri="{FF2B5EF4-FFF2-40B4-BE49-F238E27FC236}">
                <a16:creationId xmlns:a16="http://schemas.microsoft.com/office/drawing/2014/main" id="{B7841411-D358-49EB-A91A-50D4267E5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4208" y="4941323"/>
            <a:ext cx="1307078" cy="1307078"/>
          </a:xfrm>
          <a:prstGeom prst="rect">
            <a:avLst/>
          </a:prstGeom>
        </p:spPr>
      </p:pic>
      <p:pic>
        <p:nvPicPr>
          <p:cNvPr id="21" name="Grafikk 20" descr="Gruppe med personer">
            <a:extLst>
              <a:ext uri="{FF2B5EF4-FFF2-40B4-BE49-F238E27FC236}">
                <a16:creationId xmlns:a16="http://schemas.microsoft.com/office/drawing/2014/main" id="{BF97873A-771D-430D-B89D-F0131C2004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77638" y="4941323"/>
            <a:ext cx="1307078" cy="130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61FE7D0-2564-4C40-8685-223C11C5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347317"/>
          </a:xfrm>
        </p:spPr>
        <p:txBody>
          <a:bodyPr anchor="t">
            <a:normAutofit/>
          </a:bodyPr>
          <a:lstStyle/>
          <a:p>
            <a:pPr algn="ctr"/>
            <a:r>
              <a:rPr lang="nb-NO" sz="5500" b="1" dirty="0"/>
              <a:t>Du kan også velge å ta med for eksempel  </a:t>
            </a:r>
            <a:br>
              <a:rPr lang="nb-NO" sz="5500" b="1" dirty="0"/>
            </a:br>
            <a:endParaRPr lang="nb-NO" sz="55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58F7C4F-3780-4EFC-9858-E4F096EF1921}"/>
              </a:ext>
            </a:extLst>
          </p:cNvPr>
          <p:cNvSpPr/>
          <p:nvPr/>
        </p:nvSpPr>
        <p:spPr>
          <a:xfrm>
            <a:off x="889394" y="2421097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000" b="1" dirty="0"/>
              <a:t>Kurs, sertifikater, språk-ferdigheter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9FA8708-61BF-4F22-98F0-87DB34BFE0FA}"/>
              </a:ext>
            </a:extLst>
          </p:cNvPr>
          <p:cNvSpPr/>
          <p:nvPr/>
        </p:nvSpPr>
        <p:spPr>
          <a:xfrm>
            <a:off x="4370106" y="2421096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500" b="1" dirty="0"/>
              <a:t>Interesser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D3A6EEE-77FB-456A-BA98-8B2DD012D6B4}"/>
              </a:ext>
            </a:extLst>
          </p:cNvPr>
          <p:cNvSpPr/>
          <p:nvPr/>
        </p:nvSpPr>
        <p:spPr>
          <a:xfrm>
            <a:off x="7916255" y="2421095"/>
            <a:ext cx="3336377" cy="25256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400" b="1" dirty="0"/>
              <a:t>Personlige egenskaper</a:t>
            </a:r>
          </a:p>
        </p:txBody>
      </p:sp>
      <p:pic>
        <p:nvPicPr>
          <p:cNvPr id="7" name="Grafikk 6" descr="Drama">
            <a:extLst>
              <a:ext uri="{FF2B5EF4-FFF2-40B4-BE49-F238E27FC236}">
                <a16:creationId xmlns:a16="http://schemas.microsoft.com/office/drawing/2014/main" id="{E1D3D563-EA00-42F9-97E1-EE9252DEF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95" y="4250874"/>
            <a:ext cx="1391835" cy="1391835"/>
          </a:xfrm>
          <a:prstGeom prst="rect">
            <a:avLst/>
          </a:prstGeom>
        </p:spPr>
      </p:pic>
      <p:pic>
        <p:nvPicPr>
          <p:cNvPr id="9" name="Grafikk 8" descr="Hode med tannhjul">
            <a:extLst>
              <a:ext uri="{FF2B5EF4-FFF2-40B4-BE49-F238E27FC236}">
                <a16:creationId xmlns:a16="http://schemas.microsoft.com/office/drawing/2014/main" id="{B902642B-8BA6-4B44-B74A-B387967C2B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8525" y="4260990"/>
            <a:ext cx="1391835" cy="1391835"/>
          </a:xfrm>
          <a:prstGeom prst="rect">
            <a:avLst/>
          </a:prstGeom>
        </p:spPr>
      </p:pic>
      <p:pic>
        <p:nvPicPr>
          <p:cNvPr id="12" name="Grafikk 11" descr="Chat">
            <a:extLst>
              <a:ext uri="{FF2B5EF4-FFF2-40B4-BE49-F238E27FC236}">
                <a16:creationId xmlns:a16="http://schemas.microsoft.com/office/drawing/2014/main" id="{D30F4E15-ECC0-4A24-BE2B-0EF5E7DDEC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24227" y="4418859"/>
            <a:ext cx="1391835" cy="1391835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39F32BBF-41BC-4259-BBCB-0392007FB66B}"/>
              </a:ext>
            </a:extLst>
          </p:cNvPr>
          <p:cNvSpPr/>
          <p:nvPr/>
        </p:nvSpPr>
        <p:spPr>
          <a:xfrm rot="21184579">
            <a:off x="1424684" y="2809694"/>
            <a:ext cx="9554547" cy="17355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00" b="1" dirty="0"/>
              <a:t>Vurder i hvert enkelt tilfelle hvilke opplysninger som er relevante for jobben du søker på.</a:t>
            </a:r>
          </a:p>
        </p:txBody>
      </p:sp>
    </p:spTree>
    <p:extLst>
      <p:ext uri="{BB962C8B-B14F-4D97-AF65-F5344CB8AC3E}">
        <p14:creationId xmlns:p14="http://schemas.microsoft.com/office/powerpoint/2010/main" val="4312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177CB5-5146-4B6E-8306-7E59C8E1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Skreddersy CV-en til jobben du søker på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F9265CCF-19E5-44FC-8E8B-DAEA5287D952}"/>
              </a:ext>
            </a:extLst>
          </p:cNvPr>
          <p:cNvSpPr/>
          <p:nvPr/>
        </p:nvSpPr>
        <p:spPr>
          <a:xfrm>
            <a:off x="1173480" y="1866121"/>
            <a:ext cx="9678022" cy="403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2800" dirty="0"/>
              <a:t>Eksempel 1:</a:t>
            </a:r>
          </a:p>
          <a:p>
            <a:pPr lvl="0"/>
            <a:r>
              <a:rPr lang="nb-NO" sz="2800" dirty="0"/>
              <a:t>Frivillig verv i sopp- og nyttevekstforeninga</a:t>
            </a:r>
          </a:p>
          <a:p>
            <a:pPr lvl="0"/>
            <a:endParaRPr lang="nb-NO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2800" dirty="0"/>
              <a:t>Kanskje relevant hvis du søker jobb i </a:t>
            </a:r>
            <a:r>
              <a:rPr lang="nb-NO" sz="2800" b="1" dirty="0"/>
              <a:t>administrasjonen til botanisk hage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2800" dirty="0"/>
              <a:t>Trenger ikke nødvendigvis ha det med dersom du søker på ei stilling som </a:t>
            </a:r>
            <a:r>
              <a:rPr lang="nb-NO" sz="2800" b="1" dirty="0"/>
              <a:t>museumsvert</a:t>
            </a:r>
            <a:r>
              <a:rPr lang="nb-NO" sz="2800" dirty="0"/>
              <a:t>.</a:t>
            </a:r>
          </a:p>
        </p:txBody>
      </p:sp>
      <p:pic>
        <p:nvPicPr>
          <p:cNvPr id="9" name="Grafikk 8" descr="Grantre">
            <a:extLst>
              <a:ext uri="{FF2B5EF4-FFF2-40B4-BE49-F238E27FC236}">
                <a16:creationId xmlns:a16="http://schemas.microsoft.com/office/drawing/2014/main" id="{22670BDC-7856-4ECE-8F9C-B7409D1F7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228" y="1634858"/>
            <a:ext cx="2113684" cy="211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177CB5-5146-4B6E-8306-7E59C8E1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Skreddersy CV-en til jobben du søker på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F9265CCF-19E5-44FC-8E8B-DAEA5287D952}"/>
              </a:ext>
            </a:extLst>
          </p:cNvPr>
          <p:cNvSpPr/>
          <p:nvPr/>
        </p:nvSpPr>
        <p:spPr>
          <a:xfrm>
            <a:off x="1173480" y="1866121"/>
            <a:ext cx="9678022" cy="403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2800" dirty="0"/>
              <a:t>Eksempel 2:</a:t>
            </a:r>
          </a:p>
          <a:p>
            <a:pPr lvl="0"/>
            <a:r>
              <a:rPr lang="nb-NO" sz="2800" dirty="0"/>
              <a:t>Vurder hvilke personlige egenskaper du vil framheve for den enkelte jobben. </a:t>
            </a:r>
          </a:p>
          <a:p>
            <a:pPr lvl="0"/>
            <a:endParaRPr lang="nb-NO" sz="2800" dirty="0"/>
          </a:p>
          <a:p>
            <a:pPr lvl="0"/>
            <a:r>
              <a:rPr lang="nb-NO" sz="2800" dirty="0"/>
              <a:t>Kanskje framhever du din utadvendte personlighet dersom du søker en jobb som har nettverksbygging som en sentral arbeidsoppgave, mens du heller framhever nøyaktigheten din dersom du søker jobb som arkivar.</a:t>
            </a:r>
          </a:p>
        </p:txBody>
      </p:sp>
      <p:pic>
        <p:nvPicPr>
          <p:cNvPr id="5" name="Grafikk 4" descr="Tilkoblinger">
            <a:extLst>
              <a:ext uri="{FF2B5EF4-FFF2-40B4-BE49-F238E27FC236}">
                <a16:creationId xmlns:a16="http://schemas.microsoft.com/office/drawing/2014/main" id="{1F3D63C4-245C-44AD-9D8A-ADF53D27D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8842" y="4651898"/>
            <a:ext cx="2005319" cy="20053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Håndskrift 15">
                <a:extLst>
                  <a:ext uri="{FF2B5EF4-FFF2-40B4-BE49-F238E27FC236}">
                    <a16:creationId xmlns:a16="http://schemas.microsoft.com/office/drawing/2014/main" id="{56948D14-EF74-4E38-BC25-4E6AE4A9025F}"/>
                  </a:ext>
                </a:extLst>
              </p14:cNvPr>
              <p14:cNvContentPartPr/>
              <p14:nvPr/>
            </p14:nvContentPartPr>
            <p14:xfrm>
              <a:off x="5335364" y="4091376"/>
              <a:ext cx="3532320" cy="72360"/>
            </p14:xfrm>
          </p:contentPart>
        </mc:Choice>
        <mc:Fallback xmlns="">
          <p:pic>
            <p:nvPicPr>
              <p:cNvPr id="16" name="Håndskrift 15">
                <a:extLst>
                  <a:ext uri="{FF2B5EF4-FFF2-40B4-BE49-F238E27FC236}">
                    <a16:creationId xmlns:a16="http://schemas.microsoft.com/office/drawing/2014/main" id="{56948D14-EF74-4E38-BC25-4E6AE4A902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81364" y="3983736"/>
                <a:ext cx="36399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Håndskrift 16">
                <a:extLst>
                  <a:ext uri="{FF2B5EF4-FFF2-40B4-BE49-F238E27FC236}">
                    <a16:creationId xmlns:a16="http://schemas.microsoft.com/office/drawing/2014/main" id="{0EBDA515-92E3-41AE-B794-80AFD0301B89}"/>
                  </a:ext>
                </a:extLst>
              </p14:cNvPr>
              <p14:cNvContentPartPr/>
              <p14:nvPr/>
            </p14:nvContentPartPr>
            <p14:xfrm>
              <a:off x="4811564" y="4490616"/>
              <a:ext cx="2467080" cy="63720"/>
            </p14:xfrm>
          </p:contentPart>
        </mc:Choice>
        <mc:Fallback xmlns="">
          <p:pic>
            <p:nvPicPr>
              <p:cNvPr id="17" name="Håndskrift 16">
                <a:extLst>
                  <a:ext uri="{FF2B5EF4-FFF2-40B4-BE49-F238E27FC236}">
                    <a16:creationId xmlns:a16="http://schemas.microsoft.com/office/drawing/2014/main" id="{0EBDA515-92E3-41AE-B794-80AFD0301B8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57564" y="4382976"/>
                <a:ext cx="257472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32ED650E-B491-47CA-A2E1-7F21C55BE424}"/>
                  </a:ext>
                </a:extLst>
              </p14:cNvPr>
              <p14:cNvContentPartPr/>
              <p14:nvPr/>
            </p14:nvContentPartPr>
            <p14:xfrm>
              <a:off x="7865084" y="4899576"/>
              <a:ext cx="2032560" cy="12528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32ED650E-B491-47CA-A2E1-7F21C55BE4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11444" y="4791936"/>
                <a:ext cx="2140200" cy="34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701C202E-B964-4D6A-98AC-C863E5D432B0}"/>
                  </a:ext>
                </a:extLst>
              </p14:cNvPr>
              <p14:cNvContentPartPr/>
              <p14:nvPr/>
            </p14:nvContentPartPr>
            <p14:xfrm>
              <a:off x="5459564" y="5361456"/>
              <a:ext cx="984600" cy="4500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701C202E-B964-4D6A-98AC-C863E5D432B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05564" y="5253456"/>
                <a:ext cx="1092240" cy="26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9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61FE7D0-2564-4C40-8685-223C11C5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637453"/>
          </a:xfrm>
        </p:spPr>
        <p:txBody>
          <a:bodyPr>
            <a:normAutofit/>
          </a:bodyPr>
          <a:lstStyle/>
          <a:p>
            <a:pPr algn="ctr"/>
            <a:r>
              <a:rPr lang="nb-NO" sz="5500" dirty="0"/>
              <a:t>CV-en bør ikke inneholde uforklarte «hull»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CDA0DEF-54F2-4758-B43A-A2644C44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060441"/>
            <a:ext cx="9872871" cy="255969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nb-NO" sz="3500" b="1" dirty="0">
                <a:solidFill>
                  <a:schemeClr val="bg1"/>
                </a:solidFill>
                <a:highlight>
                  <a:srgbClr val="000000"/>
                </a:highlight>
              </a:rPr>
              <a:t>Det er så klart helt i orden å ikke ha studert eller jobbet et år, men ikke lat som om året ikke har funnet sted. Sett inn en kort forklarende tekst.</a:t>
            </a:r>
            <a:endParaRPr lang="nb-NO" sz="3500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A58FF09-918A-4095-ACA4-04263CD95BF3}"/>
              </a:ext>
            </a:extLst>
          </p:cNvPr>
          <p:cNvSpPr/>
          <p:nvPr/>
        </p:nvSpPr>
        <p:spPr>
          <a:xfrm rot="21226985">
            <a:off x="870012" y="4971495"/>
            <a:ext cx="4314547" cy="1029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Juli 2017 – mai 2018: Arbeidssøkende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D0A5693-FC1F-4FA2-B07D-CB3D0830F952}"/>
              </a:ext>
            </a:extLst>
          </p:cNvPr>
          <p:cNvSpPr/>
          <p:nvPr/>
        </p:nvSpPr>
        <p:spPr>
          <a:xfrm>
            <a:off x="3378753" y="5315908"/>
            <a:ext cx="5194500" cy="1029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Oktober 2016 – februar 2017: Strøjobber og reiser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9B789FD-EA44-4FB6-AD60-EC1A10DFD07C}"/>
              </a:ext>
            </a:extLst>
          </p:cNvPr>
          <p:cNvSpPr/>
          <p:nvPr/>
        </p:nvSpPr>
        <p:spPr>
          <a:xfrm rot="364096">
            <a:off x="5826324" y="5028406"/>
            <a:ext cx="5493859" cy="1029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August 2015 – juni 2016: Tok opp fag på privatgymnas</a:t>
            </a:r>
          </a:p>
        </p:txBody>
      </p:sp>
    </p:spTree>
    <p:extLst>
      <p:ext uri="{BB962C8B-B14F-4D97-AF65-F5344CB8AC3E}">
        <p14:creationId xmlns:p14="http://schemas.microsoft.com/office/powerpoint/2010/main" val="13529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asis">
  <a:themeElements>
    <a:clrScheme name="Rulleteks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Comic Sans MS</vt:lpstr>
      <vt:lpstr>Corbel</vt:lpstr>
      <vt:lpstr>Basis</vt:lpstr>
      <vt:lpstr>Hvordan SKRIVE en god CV?</vt:lpstr>
      <vt:lpstr>Det er ingen fasit på hvordan en CV skal se ut, men her er noen tommelfingerregler</vt:lpstr>
      <vt:lpstr>CV-en bør være ryddig og oversiktlig</vt:lpstr>
      <vt:lpstr>Sorter CV-en kronologisk bakover – den ferskeste erfaringa øverst</vt:lpstr>
      <vt:lpstr> Gruppér erfaringene dine under overskrifter. De vanligste er </vt:lpstr>
      <vt:lpstr>Du kan også velge å ta med for eksempel   </vt:lpstr>
      <vt:lpstr>Skreddersy CV-en til jobben du søker på</vt:lpstr>
      <vt:lpstr>Skreddersy CV-en til jobben du søker på</vt:lpstr>
      <vt:lpstr>CV-en bør ikke inneholde uforklarte «hull»</vt:lpstr>
      <vt:lpstr>Referanser</vt:lpstr>
      <vt:lpstr>Referanser</vt:lpstr>
      <vt:lpstr>CV-en skal være enkel å manøvrere i</vt:lpstr>
      <vt:lpstr>PowerPoint-presentasjon</vt:lpstr>
      <vt:lpstr>PowerPoint-presentasjon</vt:lpstr>
      <vt:lpstr>PowerPoint-presentasjon</vt:lpstr>
      <vt:lpstr>Søknaden – seks kjappe tips</vt:lpstr>
      <vt:lpstr>…Og noen velmente råd til slutt</vt:lpstr>
      <vt:lpstr>Lykke til!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SKRIVE en god CV?</dc:title>
  <dc:creator>Marianne Løvdal</dc:creator>
  <cp:lastModifiedBy>Marianne Løvdal</cp:lastModifiedBy>
  <cp:revision>3</cp:revision>
  <dcterms:created xsi:type="dcterms:W3CDTF">2019-07-31T21:33:56Z</dcterms:created>
  <dcterms:modified xsi:type="dcterms:W3CDTF">2019-08-09T07:34:01Z</dcterms:modified>
</cp:coreProperties>
</file>