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6"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F7B"/>
    <a:srgbClr val="8A7465"/>
    <a:srgbClr val="005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2"/>
    <p:restoredTop sz="94656"/>
  </p:normalViewPr>
  <p:slideViewPr>
    <p:cSldViewPr snapToGrid="0" snapToObjects="1">
      <p:cViewPr varScale="1">
        <p:scale>
          <a:sx n="135" d="100"/>
          <a:sy n="135" d="100"/>
        </p:scale>
        <p:origin x="19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5.34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9.264"/>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5.34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63BA00-4000-EB4A-88BA-A0A0396DFFD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AA198E4-B0CB-2040-B871-358E46E8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62B417-D723-B643-B1A8-1965A8A28140}"/>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1E5BF548-5078-3B43-A60A-FC580AFE2D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6A71AE-A843-7641-8874-46FF968646C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131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19E73E-86D2-2E4B-9AD2-11CAEAD09F1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8BF738E-C718-8A49-A6B9-A373772D1F1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040A7A-67F9-7D46-9C66-28FC931BF57D}"/>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E38BD0F8-5BDC-2E4F-B79F-881E20D8B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5723AE-0DC5-C34D-A3F2-7ACAAD69D7CE}"/>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672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415B8C0-C2F3-214A-AF99-2CEBE3E2871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70CAA2E-3E31-F24E-A5EE-A65D470D3DB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FE54A9-DE5C-9C47-AB27-AD4BA3BEE376}"/>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D8110968-E4DC-864F-9DBB-4656DBC9D0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7959C4-0695-FA4E-84FC-54D5D9AD61C3}"/>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2076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13B0AB-049A-1949-B84A-1B78E53ABF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B73678E-F95D-9442-8944-BB3A4EA426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117B63-AAAC-564D-8690-C661B9A497B8}"/>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2195B166-EAC5-4744-84A7-D232801957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48049D-53F5-AE40-9E04-0587F63DCE6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1863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D7310F-90DD-DD40-883F-21241596025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BA49ED4-734C-4445-953E-30E9BBA0B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7E15C1-5D03-1E47-9E0A-2EFC704E28C2}"/>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7FB9FF6D-6443-D34E-9715-F309330711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A8B9CC-5D2D-CE42-9937-542E8B1E8358}"/>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6300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7E2F26-7691-3D4D-8237-A62812B1B5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8FD83C-6A97-674D-9DEC-6C135A97860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FD78C0-08FC-C14F-B482-6B913198641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AB63B6E-8D8D-A041-AFB2-9FF0AC0AEA98}"/>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6" name="Plassholder for bunntekst 5">
            <a:extLst>
              <a:ext uri="{FF2B5EF4-FFF2-40B4-BE49-F238E27FC236}">
                <a16:creationId xmlns:a16="http://schemas.microsoft.com/office/drawing/2014/main" id="{7EF401D1-B848-874B-A619-0E683952DB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67B9D0-CA11-4347-BD4F-7D3BDF3D23C9}"/>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43766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26BBB8-FA5C-0A45-98B0-AE5077A19F5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459B97B-02E3-264C-87C2-29BEC563A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43B061D-939A-274E-80FC-CA3B6FEEE32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EC96A39-B974-2E4F-BD83-1B7E0C2BA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34D9EB3-1A97-794D-AC2A-6ED43AD7119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3CBCCA2-5DBD-0440-8A7B-95B37B366676}"/>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8" name="Plassholder for bunntekst 7">
            <a:extLst>
              <a:ext uri="{FF2B5EF4-FFF2-40B4-BE49-F238E27FC236}">
                <a16:creationId xmlns:a16="http://schemas.microsoft.com/office/drawing/2014/main" id="{8DD1EF8F-9AE5-8A49-A79A-8C4C3B83E6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9136D41-94DE-A54F-A1A4-5BBB3438CC42}"/>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66790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A781A1-A92C-C746-933D-CCD3A2B163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0191B46-2ACF-8C4F-BB69-F6A823DC46D7}"/>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4" name="Plassholder for bunntekst 3">
            <a:extLst>
              <a:ext uri="{FF2B5EF4-FFF2-40B4-BE49-F238E27FC236}">
                <a16:creationId xmlns:a16="http://schemas.microsoft.com/office/drawing/2014/main" id="{700C719A-3A99-1640-BD27-7CE8C77F7D8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0043E9-E36A-874B-9D7C-FDB93858CCB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145304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F0B6CB-DBD4-2540-B70F-BF83095C8F3F}"/>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3" name="Plassholder for bunntekst 2">
            <a:extLst>
              <a:ext uri="{FF2B5EF4-FFF2-40B4-BE49-F238E27FC236}">
                <a16:creationId xmlns:a16="http://schemas.microsoft.com/office/drawing/2014/main" id="{F9FA01B7-BA6A-E544-A852-2BC10D2E1A4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76B9BF8-CF99-C848-B3A6-725CF4871364}"/>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951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3D19CB-31E7-3B42-A0C8-4D48B58D83B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68E1FFB-CDBF-EE41-8ABB-112E3BC87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5F7153C-E280-2540-AA0E-3A34E6D45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734B547-DB2A-6945-87B7-1C296D039C09}"/>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6" name="Plassholder for bunntekst 5">
            <a:extLst>
              <a:ext uri="{FF2B5EF4-FFF2-40B4-BE49-F238E27FC236}">
                <a16:creationId xmlns:a16="http://schemas.microsoft.com/office/drawing/2014/main" id="{30E1AD40-6A09-274B-95E7-7C23E0D493B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70DABA-502A-C74D-A483-64F74F1305A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68569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05CB8-3CF5-1A4A-B8A2-1459D4E985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9A36E7-60A0-8A48-A467-86E7B208F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54D449B-92FB-C14A-8E88-2227FE317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2F0A59-F0F0-E94F-9DA2-894D81BBAB9E}"/>
              </a:ext>
            </a:extLst>
          </p:cNvPr>
          <p:cNvSpPr>
            <a:spLocks noGrp="1"/>
          </p:cNvSpPr>
          <p:nvPr>
            <p:ph type="dt" sz="half" idx="10"/>
          </p:nvPr>
        </p:nvSpPr>
        <p:spPr/>
        <p:txBody>
          <a:bodyPr/>
          <a:lstStyle/>
          <a:p>
            <a:fld id="{40178613-FD68-E94F-9876-8F616DAFB701}" type="datetimeFigureOut">
              <a:rPr lang="nb-NO" smtClean="0"/>
              <a:t>07.03.2022</a:t>
            </a:fld>
            <a:endParaRPr lang="nb-NO"/>
          </a:p>
        </p:txBody>
      </p:sp>
      <p:sp>
        <p:nvSpPr>
          <p:cNvPr id="6" name="Plassholder for bunntekst 5">
            <a:extLst>
              <a:ext uri="{FF2B5EF4-FFF2-40B4-BE49-F238E27FC236}">
                <a16:creationId xmlns:a16="http://schemas.microsoft.com/office/drawing/2014/main" id="{EF22C73C-0715-0347-8AF1-22F1F0862F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D21C5E-86DB-6848-B104-385D28D3AF00}"/>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432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F80C6A1-D6A5-8146-9CB9-22EC02757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6119C96-6569-884E-B0E6-1B16C6F9B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D9B400-27BC-5347-A220-27FE30128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8613-FD68-E94F-9876-8F616DAFB701}" type="datetimeFigureOut">
              <a:rPr lang="nb-NO" smtClean="0"/>
              <a:t>07.03.2022</a:t>
            </a:fld>
            <a:endParaRPr lang="nb-NO"/>
          </a:p>
        </p:txBody>
      </p:sp>
      <p:sp>
        <p:nvSpPr>
          <p:cNvPr id="5" name="Plassholder for bunntekst 4">
            <a:extLst>
              <a:ext uri="{FF2B5EF4-FFF2-40B4-BE49-F238E27FC236}">
                <a16:creationId xmlns:a16="http://schemas.microsoft.com/office/drawing/2014/main" id="{82DB5AA3-3D52-E24A-9A3A-7FB71AF17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1C25731-ACBA-BB40-9E7B-93E2363E5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006F-BB71-FF4A-A676-7CEA21DAE727}" type="slidenum">
              <a:rPr lang="nb-NO" smtClean="0"/>
              <a:t>‹#›</a:t>
            </a:fld>
            <a:endParaRPr lang="nb-NO"/>
          </a:p>
        </p:txBody>
      </p:sp>
    </p:spTree>
    <p:extLst>
      <p:ext uri="{BB962C8B-B14F-4D97-AF65-F5344CB8AC3E}">
        <p14:creationId xmlns:p14="http://schemas.microsoft.com/office/powerpoint/2010/main" val="417475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nnsida.ntnu.no/documents/portlet_file_entry/10157/konfidensialitetsavtale+-+studentoppgaver+-+101220.odt/4121d8f6-0ea9-4007-83bf-22940962184d?status=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innsida.ntnu.no/documents/portlet_file_entry/10157/konfidensialitetsavtale+-+studentoppgaver+-+101220.odt/4121d8f6-0ea9-4007-83bf-22940962184d?status=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ustomXml" Target="../ink/ink4.xml"/><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3.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1.xml"/><Relationship Id="rId5" Type="http://schemas.openxmlformats.org/officeDocument/2006/relationships/customXml" Target="../ink/ink6.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nsida.ntnu.no/documents/portlet_file_entry/10157/standardavtale+-+studentopppgaver+-101220.pdf/e1172beb-7110-47c6-8dc0-441716d5d711?status=0"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hyperlink" Target="https://ntnuopen.ntnu.no/ntnu-xmlui/" TargetMode="Externa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nsida.ntnu.no/wiki/-/wiki/Norsk/Standardavtale+mellom+bedrift+og+student"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innsida.ntnu.no/documents/portlet_file_entry/10157/konfidensialitetsavtale+-+studentoppgaver+-+101220.odt/4121d8f6-0ea9-4007-83bf-22940962184d?status=0" TargetMode="External"/><Relationship Id="rId2" Type="http://schemas.openxmlformats.org/officeDocument/2006/relationships/hyperlink" Target="https://ntnuopen.ntnu.no/ntnu-xmlui/" TargetMode="External"/><Relationship Id="rId1" Type="http://schemas.openxmlformats.org/officeDocument/2006/relationships/slideLayout" Target="../slideLayouts/slideLayout1.xml"/><Relationship Id="rId5" Type="http://schemas.openxmlformats.org/officeDocument/2006/relationships/hyperlink" Target="https://innsida.ntnu.no/documents/portlet_file_entry/10157/standardavtale+-+studentopppgaver+-101220.pdf/e1172beb-7110-47c6-8dc0-441716d5d711?status=0" TargetMode="External"/><Relationship Id="rId4" Type="http://schemas.openxmlformats.org/officeDocument/2006/relationships/hyperlink" Target="https://innsida.ntnu.no/wiki/-/wiki/Norsk/Standardavtale+mellom+bedrift+og+stud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83094"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Introduksjon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4582514" cy="412530"/>
          </a:xfrm>
        </p:spPr>
        <p:txBody>
          <a:bodyPr>
            <a:normAutofit/>
          </a:bodyPr>
          <a:lstStyle/>
          <a:p>
            <a:pPr algn="l"/>
            <a:r>
              <a:rPr lang="nb-NO" sz="1800" b="1" i="1" dirty="0">
                <a:latin typeface="Open Sans SemiBold" panose="020B0606030504020204" pitchFamily="34" charset="0"/>
                <a:ea typeface="Open Sans SemiBold" panose="020B0606030504020204" pitchFamily="34" charset="0"/>
                <a:cs typeface="Open Sans SemiBold" panose="020B0606030504020204" pitchFamily="34" charset="0"/>
              </a:rPr>
              <a:t>Spørsmål</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961627"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873604"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Denne veilederen er for deg som skal skrive en studentoppgave i samarbeid med en ekstern virksomhet. Dette samarbeidet krever at du skriver under på en standardavtale, som ivaretar rettighetene dine til resultatene av oppgaven.</a:t>
            </a:r>
          </a:p>
          <a:p>
            <a:pPr algn="l">
              <a:lnSpc>
                <a:spcPct val="150000"/>
              </a:lnSpc>
            </a:pPr>
            <a:endParaRPr lang="nb-NO" sz="1600" dirty="0">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finne standardkontrakten for samarbeid med ekstern virksomhet her:</a:t>
            </a:r>
          </a:p>
        </p:txBody>
      </p:sp>
      <p:sp>
        <p:nvSpPr>
          <p:cNvPr id="11" name="Undertittel 2">
            <a:extLst>
              <a:ext uri="{FF2B5EF4-FFF2-40B4-BE49-F238E27FC236}">
                <a16:creationId xmlns:a16="http://schemas.microsoft.com/office/drawing/2014/main" id="{6B41A1D0-E6F9-3A4B-8C14-249E1D935C55}"/>
              </a:ext>
            </a:extLst>
          </p:cNvPr>
          <p:cNvSpPr txBox="1">
            <a:spLocks/>
          </p:cNvSpPr>
          <p:nvPr/>
        </p:nvSpPr>
        <p:spPr>
          <a:xfrm>
            <a:off x="7693804" y="2049094"/>
            <a:ext cx="4582514"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b="1" i="1" dirty="0">
                <a:latin typeface="Open Sans SemiBold" panose="020B0606030504020204" pitchFamily="34" charset="0"/>
                <a:ea typeface="Open Sans SemiBold" panose="020B0606030504020204" pitchFamily="34" charset="0"/>
                <a:cs typeface="Open Sans SemiBold" panose="020B0606030504020204" pitchFamily="34" charset="0"/>
              </a:rPr>
              <a:t>Tips</a:t>
            </a:r>
          </a:p>
        </p:txBody>
      </p:sp>
      <p:sp>
        <p:nvSpPr>
          <p:cNvPr id="12" name="Undertittel 2">
            <a:extLst>
              <a:ext uri="{FF2B5EF4-FFF2-40B4-BE49-F238E27FC236}">
                <a16:creationId xmlns:a16="http://schemas.microsoft.com/office/drawing/2014/main" id="{9FD0BC44-DE5A-E742-950B-336629B96ECD}"/>
              </a:ext>
            </a:extLst>
          </p:cNvPr>
          <p:cNvSpPr txBox="1">
            <a:spLocks/>
          </p:cNvSpPr>
          <p:nvPr/>
        </p:nvSpPr>
        <p:spPr>
          <a:xfrm>
            <a:off x="7693804" y="2822115"/>
            <a:ext cx="4582514"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b="1" i="1" dirty="0">
                <a:latin typeface="Open Sans SemiBold" panose="020B0606030504020204" pitchFamily="34" charset="0"/>
                <a:ea typeface="Open Sans SemiBold" panose="020B0606030504020204" pitchFamily="34" charset="0"/>
                <a:cs typeface="Open Sans SemiBold" panose="020B0606030504020204" pitchFamily="34" charset="0"/>
              </a:rPr>
              <a:t>Definisjon</a:t>
            </a:r>
          </a:p>
        </p:txBody>
      </p:sp>
      <p:pic>
        <p:nvPicPr>
          <p:cNvPr id="14" name="Bilde 13" descr="Spørsmålstegn">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39155" y="1152718"/>
            <a:ext cx="549165" cy="549165"/>
          </a:xfrm>
          <a:prstGeom prst="rect">
            <a:avLst/>
          </a:prstGeom>
        </p:spPr>
      </p:pic>
      <p:pic>
        <p:nvPicPr>
          <p:cNvPr id="16" name="Bilde 15" descr="Idé">
            <a:extLst>
              <a:ext uri="{FF2B5EF4-FFF2-40B4-BE49-F238E27FC236}">
                <a16:creationId xmlns:a16="http://schemas.microsoft.com/office/drawing/2014/main" id="{3033182F-F906-304F-9B59-101EBEFF3CD2}"/>
              </a:ext>
            </a:extLst>
          </p:cNvPr>
          <p:cNvPicPr>
            <a:picLocks noChangeAspect="1"/>
          </p:cNvPicPr>
          <p:nvPr/>
        </p:nvPicPr>
        <p:blipFill>
          <a:blip r:embed="rId3"/>
          <a:stretch>
            <a:fillRect/>
          </a:stretch>
        </p:blipFill>
        <p:spPr>
          <a:xfrm>
            <a:off x="7139154" y="1925737"/>
            <a:ext cx="549166" cy="549166"/>
          </a:xfrm>
          <a:prstGeom prst="rect">
            <a:avLst/>
          </a:prstGeom>
        </p:spPr>
      </p:pic>
      <p:pic>
        <p:nvPicPr>
          <p:cNvPr id="18" name="Bilde 17" descr="Definisjon">
            <a:extLst>
              <a:ext uri="{FF2B5EF4-FFF2-40B4-BE49-F238E27FC236}">
                <a16:creationId xmlns:a16="http://schemas.microsoft.com/office/drawing/2014/main" id="{0D1D51CE-86C0-B649-8D3C-231C6086B650}"/>
              </a:ext>
            </a:extLst>
          </p:cNvPr>
          <p:cNvPicPr>
            <a:picLocks noChangeAspect="1"/>
          </p:cNvPicPr>
          <p:nvPr/>
        </p:nvPicPr>
        <p:blipFill>
          <a:blip r:embed="rId4"/>
          <a:stretch>
            <a:fillRect/>
          </a:stretch>
        </p:blipFill>
        <p:spPr>
          <a:xfrm>
            <a:off x="7144637" y="2734577"/>
            <a:ext cx="549166" cy="549166"/>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4582514"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latin typeface="Open Sans" panose="020B0606030504020204" pitchFamily="34" charset="0"/>
                <a:ea typeface="Open Sans" panose="020B0606030504020204" pitchFamily="34" charset="0"/>
                <a:cs typeface="Open Sans" panose="020B0606030504020204" pitchFamily="34" charset="0"/>
              </a:rPr>
              <a:t>Svar</a:t>
            </a:r>
          </a:p>
        </p:txBody>
      </p:sp>
      <p:sp>
        <p:nvSpPr>
          <p:cNvPr id="20" name="Undertittel 2">
            <a:extLst>
              <a:ext uri="{FF2B5EF4-FFF2-40B4-BE49-F238E27FC236}">
                <a16:creationId xmlns:a16="http://schemas.microsoft.com/office/drawing/2014/main" id="{A8126993-CD77-2D4B-9863-A02731E93818}"/>
              </a:ext>
            </a:extLst>
          </p:cNvPr>
          <p:cNvSpPr txBox="1">
            <a:spLocks/>
          </p:cNvSpPr>
          <p:nvPr/>
        </p:nvSpPr>
        <p:spPr>
          <a:xfrm>
            <a:off x="7693804" y="2352537"/>
            <a:ext cx="4582514"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latin typeface="Open Sans" panose="020B0606030504020204" pitchFamily="34" charset="0"/>
                <a:ea typeface="Open Sans" panose="020B0606030504020204" pitchFamily="34" charset="0"/>
                <a:cs typeface="Open Sans" panose="020B0606030504020204" pitchFamily="34" charset="0"/>
              </a:rPr>
              <a:t>Utbrodering</a:t>
            </a:r>
          </a:p>
        </p:txBody>
      </p:sp>
      <p:sp>
        <p:nvSpPr>
          <p:cNvPr id="21" name="Undertittel 2">
            <a:extLst>
              <a:ext uri="{FF2B5EF4-FFF2-40B4-BE49-F238E27FC236}">
                <a16:creationId xmlns:a16="http://schemas.microsoft.com/office/drawing/2014/main" id="{D54645E9-E1B6-F54E-8859-D0CB68482C22}"/>
              </a:ext>
            </a:extLst>
          </p:cNvPr>
          <p:cNvSpPr txBox="1">
            <a:spLocks/>
          </p:cNvSpPr>
          <p:nvPr/>
        </p:nvSpPr>
        <p:spPr>
          <a:xfrm>
            <a:off x="7693804" y="3125558"/>
            <a:ext cx="4582514"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latin typeface="Open Sans" panose="020B0606030504020204" pitchFamily="34" charset="0"/>
                <a:ea typeface="Open Sans" panose="020B0606030504020204" pitchFamily="34" charset="0"/>
                <a:cs typeface="Open Sans" panose="020B0606030504020204" pitchFamily="34" charset="0"/>
              </a:rPr>
              <a:t>Utbrodering</a:t>
            </a:r>
          </a:p>
        </p:txBody>
      </p:sp>
      <p:sp>
        <p:nvSpPr>
          <p:cNvPr id="23" name="Undertittel 2">
            <a:extLst>
              <a:ext uri="{FF2B5EF4-FFF2-40B4-BE49-F238E27FC236}">
                <a16:creationId xmlns:a16="http://schemas.microsoft.com/office/drawing/2014/main" id="{EBEF3790-3104-E941-AD74-86191E517E57}"/>
              </a:ext>
            </a:extLst>
          </p:cNvPr>
          <p:cNvSpPr txBox="1">
            <a:spLocks/>
          </p:cNvSpPr>
          <p:nvPr/>
        </p:nvSpPr>
        <p:spPr>
          <a:xfrm>
            <a:off x="4374157" y="798556"/>
            <a:ext cx="2600002" cy="41253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solidFill>
                  <a:schemeClr val="tx1">
                    <a:lumMod val="65000"/>
                    <a:lumOff val="35000"/>
                  </a:schemeClr>
                </a:solidFill>
                <a:latin typeface=""/>
              </a:rPr>
              <a:t>Disse numrene indikerer hvilket punkt i kontrakten informasjonen er relevant for.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0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Underkapitteltittel</a:t>
            </a:r>
          </a:p>
        </p:txBody>
      </p:sp>
    </p:spTree>
    <p:extLst>
      <p:ext uri="{BB962C8B-B14F-4D97-AF65-F5344CB8AC3E}">
        <p14:creationId xmlns:p14="http://schemas.microsoft.com/office/powerpoint/2010/main" val="211603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Prosjektbakgrunn?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oppgaven baserer seg på prosjektbakgrunn som du eller noen andre har immaterielle rettigheter til, skal dette avklares på forhånd og spesifiseres i et eget vedlegg.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Vedlegget spesifiserer hva prosjektbakgrunnen består av, og hvilke begrensninger dette gir.</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kan for eksempel være data innsamlet i et annet prosjekt eller data fra den eksterne virksomheten.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Avklaring av immaterielle rettigheter</a:t>
            </a:r>
          </a:p>
        </p:txBody>
      </p:sp>
      <p:pic>
        <p:nvPicPr>
          <p:cNvPr id="7" name="Bilde 6" descr="Student og bedrift blir enige om rettighetene til prosjektbakgrunnen">
            <a:extLst>
              <a:ext uri="{FF2B5EF4-FFF2-40B4-BE49-F238E27FC236}">
                <a16:creationId xmlns:a16="http://schemas.microsoft.com/office/drawing/2014/main" id="{9C87E278-1420-BD41-929C-5028FFC46BBD}"/>
              </a:ext>
            </a:extLst>
          </p:cNvPr>
          <p:cNvPicPr>
            <a:picLocks noChangeAspect="1"/>
          </p:cNvPicPr>
          <p:nvPr/>
        </p:nvPicPr>
        <p:blipFill>
          <a:blip r:embed="rId3"/>
          <a:srcRect/>
          <a:stretch/>
        </p:blipFill>
        <p:spPr>
          <a:xfrm>
            <a:off x="6695088" y="2256541"/>
            <a:ext cx="4601459" cy="4601459"/>
          </a:xfrm>
          <a:prstGeom prst="rect">
            <a:avLst/>
          </a:prstGeom>
        </p:spPr>
      </p:pic>
    </p:spTree>
    <p:extLst>
      <p:ext uri="{BB962C8B-B14F-4D97-AF65-F5344CB8AC3E}">
        <p14:creationId xmlns:p14="http://schemas.microsoft.com/office/powerpoint/2010/main" val="28301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Får du innsyn i informasjon som det er viktig for den eksterne å holde hemmelig, kan dere inngå en konfidensialitetsavtale. Her forplikter du deg til å ikke røpe opplysninger til andre om det den eksterne har definert som konfidensielt.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har laget en mal som kan benyttes for dette.</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usikker på hva du kan fortelle andre burde du snakke med kontaktpersonen i bedriften for å få noen praktiske eksempler på hvor grensen går. Taushetsbelagt informasjon bør også spesifiseres i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Konfidensialitetsavtale – del 1</a:t>
            </a:r>
          </a:p>
        </p:txBody>
      </p:sp>
      <p:sp>
        <p:nvSpPr>
          <p:cNvPr id="11" name="Friform 10">
            <a:extLst>
              <a:ext uri="{FF2B5EF4-FFF2-40B4-BE49-F238E27FC236}">
                <a16:creationId xmlns:a16="http://schemas.microsoft.com/office/drawing/2014/main" id="{5F805994-88FA-CD4A-B965-29C5FD7D3F99}"/>
              </a:ext>
            </a:extLst>
          </p:cNvPr>
          <p:cNvSpPr/>
          <p:nvPr/>
        </p:nvSpPr>
        <p:spPr>
          <a:xfrm>
            <a:off x="7835480" y="2641460"/>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12" name="Undertittel 2">
            <a:extLst>
              <a:ext uri="{FF2B5EF4-FFF2-40B4-BE49-F238E27FC236}">
                <a16:creationId xmlns:a16="http://schemas.microsoft.com/office/drawing/2014/main" id="{CB5DE7D4-F8DE-C440-A21D-0800F80A1403}"/>
              </a:ext>
            </a:extLst>
          </p:cNvPr>
          <p:cNvSpPr txBox="1">
            <a:spLocks/>
          </p:cNvSpPr>
          <p:nvPr/>
        </p:nvSpPr>
        <p:spPr>
          <a:xfrm>
            <a:off x="7693804" y="2713027"/>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Egen konfidensialitetsavtale?</a:t>
            </a:r>
          </a:p>
        </p:txBody>
      </p:sp>
      <p:pic>
        <p:nvPicPr>
          <p:cNvPr id="13" name="Bilde 12">
            <a:extLst>
              <a:ext uri="{FF2B5EF4-FFF2-40B4-BE49-F238E27FC236}">
                <a16:creationId xmlns:a16="http://schemas.microsoft.com/office/drawing/2014/main" id="{4BF88C41-92CB-CC4D-BAEB-C47D229619A2}"/>
              </a:ext>
            </a:extLst>
          </p:cNvPr>
          <p:cNvPicPr>
            <a:picLocks noChangeAspect="1"/>
          </p:cNvPicPr>
          <p:nvPr/>
        </p:nvPicPr>
        <p:blipFill>
          <a:blip r:embed="rId2"/>
          <a:stretch>
            <a:fillRect/>
          </a:stretch>
        </p:blipFill>
        <p:spPr>
          <a:xfrm>
            <a:off x="7144639" y="2741887"/>
            <a:ext cx="549165" cy="549165"/>
          </a:xfrm>
          <a:prstGeom prst="rect">
            <a:avLst/>
          </a:prstGeom>
        </p:spPr>
      </p:pic>
      <p:sp>
        <p:nvSpPr>
          <p:cNvPr id="15" name="Undertittel 2">
            <a:extLst>
              <a:ext uri="{FF2B5EF4-FFF2-40B4-BE49-F238E27FC236}">
                <a16:creationId xmlns:a16="http://schemas.microsoft.com/office/drawing/2014/main" id="{CE61E3CF-37AF-6D46-95FD-21F92F484583}"/>
              </a:ext>
            </a:extLst>
          </p:cNvPr>
          <p:cNvSpPr txBox="1">
            <a:spLocks/>
          </p:cNvSpPr>
          <p:nvPr/>
        </p:nvSpPr>
        <p:spPr>
          <a:xfrm>
            <a:off x="7693804" y="3016470"/>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eksterne kan også benytte sin egen konfidensialitetsavtale så lenge den ikke er i strid med standardavtalen for oppgaven. Er den det, går NTNU sin standardavtale for oppgaven foran.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Avrundet rektangel 17">
            <a:extLst>
              <a:ext uri="{FF2B5EF4-FFF2-40B4-BE49-F238E27FC236}">
                <a16:creationId xmlns:a16="http://schemas.microsoft.com/office/drawing/2014/main" id="{025EAC6A-01CE-0C4B-8298-FFE4D39C2495}"/>
              </a:ext>
            </a:extLst>
          </p:cNvPr>
          <p:cNvSpPr/>
          <p:nvPr/>
        </p:nvSpPr>
        <p:spPr>
          <a:xfrm>
            <a:off x="644893"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9B280862-D468-4E43-9B3B-1FDC5F3D48B2}"/>
              </a:ext>
            </a:extLst>
          </p:cNvPr>
          <p:cNvSpPr txBox="1"/>
          <p:nvPr/>
        </p:nvSpPr>
        <p:spPr>
          <a:xfrm>
            <a:off x="644893" y="5620094"/>
            <a:ext cx="3393706" cy="369332"/>
          </a:xfrm>
          <a:prstGeom prst="rect">
            <a:avLst/>
          </a:prstGeom>
          <a:noFill/>
        </p:spPr>
        <p:txBody>
          <a:bodyPr wrap="square" rtlCol="0">
            <a:spAutoFit/>
          </a:bodyPr>
          <a:lstStyle/>
          <a:p>
            <a:pPr algn="ctr"/>
            <a:r>
              <a:rPr lang="nb-NO" u="sng" dirty="0">
                <a:solidFill>
                  <a:srgbClr val="00509E"/>
                </a:solidFill>
                <a:latin typeface=""/>
                <a:hlinkClick r:id="rId3"/>
              </a:rPr>
              <a:t>Mal for konfidensialitetsavtale</a:t>
            </a:r>
            <a:endParaRPr lang="nb-NO" u="sng" dirty="0">
              <a:solidFill>
                <a:srgbClr val="00509E"/>
              </a:solidFill>
              <a:latin typeface=""/>
            </a:endParaRPr>
          </a:p>
        </p:txBody>
      </p:sp>
    </p:spTree>
    <p:extLst>
      <p:ext uri="{BB962C8B-B14F-4D97-AF65-F5344CB8AC3E}">
        <p14:creationId xmlns:p14="http://schemas.microsoft.com/office/powerpoint/2010/main" val="85094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forplikter deg til å bevare taushet om de konfidensielle forholdene i 5 år, og avtalen skal legges ved standardavtalen for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Når du skriver under en konfidensialitetsavtale vil du være underlagt de alminnelige reglene om straff og erstatning ved eventuelt brudd på taushetsplikten.</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usikker på hva du kan fortelle andre burde du snakke med kontaktpersonen i bedriften for å få noen praktiske eksempler på hvor grensen går. Taushetsbelagt informasjon bør også spesifiseres i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Konfidensialitetsavtale – del 2</a:t>
            </a:r>
          </a:p>
        </p:txBody>
      </p:sp>
      <p:sp>
        <p:nvSpPr>
          <p:cNvPr id="18" name="Avrundet rektangel 17">
            <a:extLst>
              <a:ext uri="{FF2B5EF4-FFF2-40B4-BE49-F238E27FC236}">
                <a16:creationId xmlns:a16="http://schemas.microsoft.com/office/drawing/2014/main" id="{025EAC6A-01CE-0C4B-8298-FFE4D39C2495}"/>
              </a:ext>
            </a:extLst>
          </p:cNvPr>
          <p:cNvSpPr/>
          <p:nvPr/>
        </p:nvSpPr>
        <p:spPr>
          <a:xfrm>
            <a:off x="644893"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9B280862-D468-4E43-9B3B-1FDC5F3D48B2}"/>
              </a:ext>
            </a:extLst>
          </p:cNvPr>
          <p:cNvSpPr txBox="1"/>
          <p:nvPr/>
        </p:nvSpPr>
        <p:spPr>
          <a:xfrm>
            <a:off x="644893" y="5620094"/>
            <a:ext cx="3393706" cy="369332"/>
          </a:xfrm>
          <a:prstGeom prst="rect">
            <a:avLst/>
          </a:prstGeom>
          <a:noFill/>
        </p:spPr>
        <p:txBody>
          <a:bodyPr wrap="square" rtlCol="0">
            <a:spAutoFit/>
          </a:bodyPr>
          <a:lstStyle/>
          <a:p>
            <a:pPr algn="ctr"/>
            <a:r>
              <a:rPr lang="nb-NO" u="sng" dirty="0">
                <a:solidFill>
                  <a:srgbClr val="00509E"/>
                </a:solidFill>
                <a:latin typeface=""/>
                <a:hlinkClick r:id="rId3"/>
              </a:rPr>
              <a:t>Mal for konfidensialitetsavtale</a:t>
            </a:r>
            <a:endParaRPr lang="nb-NO" u="sng" dirty="0">
              <a:solidFill>
                <a:srgbClr val="00509E"/>
              </a:solidFill>
              <a:latin typeface=""/>
            </a:endParaRPr>
          </a:p>
        </p:txBody>
      </p:sp>
    </p:spTree>
    <p:extLst>
      <p:ext uri="{BB962C8B-B14F-4D97-AF65-F5344CB8AC3E}">
        <p14:creationId xmlns:p14="http://schemas.microsoft.com/office/powerpoint/2010/main" val="265787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4042" y="1259828"/>
                <a:ext cx="1257480" cy="29844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Voldgift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Partene skal først forsøke å løse uenigheter med forhandlinger seg imellom. Dersom dette ikke lykkes, skal tvisten avgjøres ved voldgift.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Voldgift har den fordel at saken kan løses hurtigere og at avgjørelsen som hovedregel ikke kan ankes hvilket også bidrar til at det går raskere å få en endelig avgjørelse.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er en form for privat rettergang der tvisten løses utenfor domstolene, men med en prosess stort sett som ved en rettssak.</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Uenigheter</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p:pic>
        <p:nvPicPr>
          <p:cNvPr id="10" name="Bilde 9" descr="Studenter, veileder og bedrift diskuterer i voldgift og kommer til enighet">
            <a:extLst>
              <a:ext uri="{FF2B5EF4-FFF2-40B4-BE49-F238E27FC236}">
                <a16:creationId xmlns:a16="http://schemas.microsoft.com/office/drawing/2014/main" id="{6044D90C-5555-3944-AFB3-5924B5E8D24E}"/>
              </a:ext>
            </a:extLst>
          </p:cNvPr>
          <p:cNvPicPr>
            <a:picLocks noChangeAspect="1"/>
          </p:cNvPicPr>
          <p:nvPr/>
        </p:nvPicPr>
        <p:blipFill>
          <a:blip r:embed="rId5"/>
          <a:srcRect/>
          <a:stretch/>
        </p:blipFill>
        <p:spPr>
          <a:xfrm>
            <a:off x="6872714" y="2299187"/>
            <a:ext cx="4374682" cy="4374682"/>
          </a:xfrm>
          <a:prstGeom prst="rect">
            <a:avLst/>
          </a:prstGeom>
        </p:spPr>
      </p:pic>
    </p:spTree>
    <p:extLst>
      <p:ext uri="{BB962C8B-B14F-4D97-AF65-F5344CB8AC3E}">
        <p14:creationId xmlns:p14="http://schemas.microsoft.com/office/powerpoint/2010/main" val="227667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2. Studentens rettigheter</a:t>
            </a:r>
          </a:p>
        </p:txBody>
      </p:sp>
    </p:spTree>
    <p:extLst>
      <p:ext uri="{BB962C8B-B14F-4D97-AF65-F5344CB8AC3E}">
        <p14:creationId xmlns:p14="http://schemas.microsoft.com/office/powerpoint/2010/main" val="105687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644061"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Opphavsrett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Uansett hva som skjer har du opphavsrett til oppgaven din</a:t>
            </a:r>
            <a:r>
              <a:rPr lang="nb-NO" sz="1600" dirty="0">
                <a:latin typeface="Open Sans" panose="020B0606030504020204" pitchFamily="34" charset="0"/>
                <a:ea typeface="Open Sans" panose="020B0606030504020204" pitchFamily="34" charset="0"/>
                <a:cs typeface="Open Sans" panose="020B0606030504020204" pitchFamily="34" charset="0"/>
              </a:rPr>
              <a:t>, og du beholder de ideelle rettighetene uansett hvem som har fått bruksrett eller eiendomsrett til resultatene. Du har rett til å bli navngitt og vern mot krenkende bruk.</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eier </a:t>
            </a:r>
            <a:r>
              <a:rPr lang="nb-NO" sz="1600" dirty="0" err="1">
                <a:latin typeface="Open Sans" panose="020B0606030504020204" pitchFamily="34" charset="0"/>
                <a:ea typeface="Open Sans" panose="020B0606030504020204" pitchFamily="34" charset="0"/>
                <a:cs typeface="Open Sans" panose="020B0606030504020204" pitchFamily="34" charset="0"/>
              </a:rPr>
              <a:t>oså</a:t>
            </a:r>
            <a:r>
              <a:rPr lang="nb-NO" sz="1600" dirty="0">
                <a:latin typeface="Open Sans" panose="020B0606030504020204" pitchFamily="34" charset="0"/>
                <a:ea typeface="Open Sans" panose="020B0606030504020204" pitchFamily="34" charset="0"/>
                <a:cs typeface="Open Sans" panose="020B0606030504020204" pitchFamily="34" charset="0"/>
              </a:rPr>
              <a:t> resultatene, men du kan gjennom avtale gi andre rett til å bruke eller eie resultatene.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Retten den som skaper et åndsverk har til å fremstille eksemplar av åndsverket og gjøre det tilgjengelig for allmennheten.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Håndskrift 15">
                <a:extLst>
                  <a:ext uri="{FF2B5EF4-FFF2-40B4-BE49-F238E27FC236}">
                    <a16:creationId xmlns:a16="http://schemas.microsoft.com/office/drawing/2014/main" id="{ACAD7A7E-89B5-5E42-A4C6-58E58A7E4E5C}"/>
                  </a:ext>
                </a:extLst>
              </p14:cNvPr>
              <p14:cNvContentPartPr/>
              <p14:nvPr/>
            </p14:nvContentPartPr>
            <p14:xfrm>
              <a:off x="7854442" y="2417493"/>
              <a:ext cx="1156320" cy="196920"/>
            </p14:xfrm>
          </p:contentPart>
        </mc:Choice>
        <mc:Fallback xmlns="">
          <p:pic>
            <p:nvPicPr>
              <p:cNvPr id="16" name="Håndskrift 15">
                <a:extLst>
                  <a:ext uri="{FF2B5EF4-FFF2-40B4-BE49-F238E27FC236}">
                    <a16:creationId xmlns:a16="http://schemas.microsoft.com/office/drawing/2014/main" id="{ACAD7A7E-89B5-5E42-A4C6-58E58A7E4E5C}"/>
                  </a:ext>
                </a:extLst>
              </p:cNvPr>
              <p:cNvPicPr/>
              <p:nvPr/>
            </p:nvPicPr>
            <p:blipFill>
              <a:blip r:embed="rId6"/>
              <a:stretch>
                <a:fillRect/>
              </a:stretch>
            </p:blipFill>
            <p:spPr>
              <a:xfrm>
                <a:off x="7803682" y="2366733"/>
                <a:ext cx="1257480" cy="298080"/>
              </a:xfrm>
              <a:prstGeom prst="rect">
                <a:avLst/>
              </a:prstGeom>
            </p:spPr>
          </p:pic>
        </mc:Fallback>
      </mc:AlternateContent>
      <p:sp>
        <p:nvSpPr>
          <p:cNvPr id="17" name="Undertittel 2">
            <a:extLst>
              <a:ext uri="{FF2B5EF4-FFF2-40B4-BE49-F238E27FC236}">
                <a16:creationId xmlns:a16="http://schemas.microsoft.com/office/drawing/2014/main" id="{491C464D-F664-6144-A08C-02B16E0410CE}"/>
              </a:ext>
            </a:extLst>
          </p:cNvPr>
          <p:cNvSpPr txBox="1">
            <a:spLocks/>
          </p:cNvSpPr>
          <p:nvPr/>
        </p:nvSpPr>
        <p:spPr>
          <a:xfrm>
            <a:off x="7693804" y="2382979"/>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Bruksrett</a:t>
            </a:r>
          </a:p>
        </p:txBody>
      </p:sp>
      <p:sp>
        <p:nvSpPr>
          <p:cNvPr id="20" name="Undertittel 2">
            <a:extLst>
              <a:ext uri="{FF2B5EF4-FFF2-40B4-BE49-F238E27FC236}">
                <a16:creationId xmlns:a16="http://schemas.microsoft.com/office/drawing/2014/main" id="{385F3502-D9DB-0C4A-952F-6E85DCB22AF0}"/>
              </a:ext>
            </a:extLst>
          </p:cNvPr>
          <p:cNvSpPr txBox="1">
            <a:spLocks/>
          </p:cNvSpPr>
          <p:nvPr/>
        </p:nvSpPr>
        <p:spPr>
          <a:xfrm>
            <a:off x="7693804" y="2686422"/>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som eier resultatene kan gi andre en rett til å bruke resultatene. Studenten gir for eksempel den eksterne virksomheten rett til å bruke resultatene fra </a:t>
            </a:r>
            <a:r>
              <a:rPr lang="nb-NO" sz="1000" i="1" dirty="0">
                <a:latin typeface="Open Sans" panose="020B0606030504020204" pitchFamily="34" charset="0"/>
                <a:ea typeface="Open Sans" panose="020B0606030504020204" pitchFamily="34" charset="0"/>
                <a:cs typeface="Open Sans" panose="020B0606030504020204" pitchFamily="34" charset="0"/>
              </a:rPr>
              <a:t>studentoppgaven</a:t>
            </a:r>
            <a:r>
              <a:rPr lang="nb-NO" sz="1000" i="1" dirty="0"/>
              <a: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3189A575-63A9-904F-B90E-E8933AAF7681}"/>
              </a:ext>
            </a:extLst>
          </p:cNvPr>
          <p:cNvPicPr>
            <a:picLocks noChangeAspect="1"/>
          </p:cNvPicPr>
          <p:nvPr/>
        </p:nvPicPr>
        <p:blipFill>
          <a:blip r:embed="rId4"/>
          <a:stretch>
            <a:fillRect/>
          </a:stretch>
        </p:blipFill>
        <p:spPr>
          <a:xfrm>
            <a:off x="7144638" y="2246343"/>
            <a:ext cx="549166" cy="549166"/>
          </a:xfrm>
          <a:prstGeom prst="rect">
            <a:avLst/>
          </a:prstGeom>
        </p:spPr>
      </p:pic>
      <mc:AlternateContent xmlns:mc="http://schemas.openxmlformats.org/markup-compatibility/2006" xmlns:p14="http://schemas.microsoft.com/office/powerpoint/2010/main">
        <mc:Choice Requires="p14">
          <p:contentPart p14:bwMode="auto" r:id="rId7">
            <p14:nvContentPartPr>
              <p14:cNvPr id="22" name="Håndskrift 21">
                <a:extLst>
                  <a:ext uri="{FF2B5EF4-FFF2-40B4-BE49-F238E27FC236}">
                    <a16:creationId xmlns:a16="http://schemas.microsoft.com/office/drawing/2014/main" id="{5B583DBB-4CAA-1E44-AF2E-93F047B3A0E0}"/>
                  </a:ext>
                </a:extLst>
              </p14:cNvPr>
              <p14:cNvContentPartPr/>
              <p14:nvPr/>
            </p14:nvContentPartPr>
            <p14:xfrm>
              <a:off x="7854442" y="3534024"/>
              <a:ext cx="1156320" cy="196920"/>
            </p14:xfrm>
          </p:contentPart>
        </mc:Choice>
        <mc:Fallback xmlns="">
          <p:pic>
            <p:nvPicPr>
              <p:cNvPr id="22" name="Håndskrift 21">
                <a:extLst>
                  <a:ext uri="{FF2B5EF4-FFF2-40B4-BE49-F238E27FC236}">
                    <a16:creationId xmlns:a16="http://schemas.microsoft.com/office/drawing/2014/main" id="{5B583DBB-4CAA-1E44-AF2E-93F047B3A0E0}"/>
                  </a:ext>
                </a:extLst>
              </p:cNvPr>
              <p:cNvPicPr/>
              <p:nvPr/>
            </p:nvPicPr>
            <p:blipFill>
              <a:blip r:embed="rId6"/>
              <a:stretch>
                <a:fillRect/>
              </a:stretch>
            </p:blipFill>
            <p:spPr>
              <a:xfrm>
                <a:off x="7803682" y="3483264"/>
                <a:ext cx="1257480" cy="298080"/>
              </a:xfrm>
              <a:prstGeom prst="rect">
                <a:avLst/>
              </a:prstGeom>
            </p:spPr>
          </p:pic>
        </mc:Fallback>
      </mc:AlternateContent>
      <p:sp>
        <p:nvSpPr>
          <p:cNvPr id="23" name="Undertittel 2">
            <a:extLst>
              <a:ext uri="{FF2B5EF4-FFF2-40B4-BE49-F238E27FC236}">
                <a16:creationId xmlns:a16="http://schemas.microsoft.com/office/drawing/2014/main" id="{D40AC9BF-82FA-6B4B-87AF-6004B002C544}"/>
              </a:ext>
            </a:extLst>
          </p:cNvPr>
          <p:cNvSpPr txBox="1">
            <a:spLocks/>
          </p:cNvSpPr>
          <p:nvPr/>
        </p:nvSpPr>
        <p:spPr>
          <a:xfrm>
            <a:off x="7693804" y="3499510"/>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Eiendomsrett</a:t>
            </a:r>
          </a:p>
        </p:txBody>
      </p:sp>
      <p:sp>
        <p:nvSpPr>
          <p:cNvPr id="24" name="Undertittel 2">
            <a:extLst>
              <a:ext uri="{FF2B5EF4-FFF2-40B4-BE49-F238E27FC236}">
                <a16:creationId xmlns:a16="http://schemas.microsoft.com/office/drawing/2014/main" id="{E4A6B7DA-D041-D545-908E-63164962C91A}"/>
              </a:ext>
            </a:extLst>
          </p:cNvPr>
          <p:cNvSpPr txBox="1">
            <a:spLocks/>
          </p:cNvSpPr>
          <p:nvPr/>
        </p:nvSpPr>
        <p:spPr>
          <a:xfrm>
            <a:off x="7693804" y="3802953"/>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som eier resultatene bestemmer over dem. Utgangspunktet er at studenten eier resultatene fra sitt studentarbeid. Eiendomsretten kan også gjennom avtale overføres til andre.</a:t>
            </a:r>
            <a:endParaRPr lang="nb-NO"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Bilde 25">
            <a:extLst>
              <a:ext uri="{FF2B5EF4-FFF2-40B4-BE49-F238E27FC236}">
                <a16:creationId xmlns:a16="http://schemas.microsoft.com/office/drawing/2014/main" id="{ED4E3477-CAED-674A-8A3D-CA1E3D5A83AD}"/>
              </a:ext>
            </a:extLst>
          </p:cNvPr>
          <p:cNvPicPr>
            <a:picLocks noChangeAspect="1"/>
          </p:cNvPicPr>
          <p:nvPr/>
        </p:nvPicPr>
        <p:blipFill>
          <a:blip r:embed="rId4"/>
          <a:stretch>
            <a:fillRect/>
          </a:stretch>
        </p:blipFill>
        <p:spPr>
          <a:xfrm>
            <a:off x="7144638" y="3362874"/>
            <a:ext cx="549166" cy="549166"/>
          </a:xfrm>
          <a:prstGeom prst="rect">
            <a:avLst/>
          </a:prstGeom>
        </p:spPr>
      </p:pic>
    </p:spTree>
    <p:extLst>
      <p:ext uri="{BB962C8B-B14F-4D97-AF65-F5344CB8AC3E}">
        <p14:creationId xmlns:p14="http://schemas.microsoft.com/office/powerpoint/2010/main" val="371821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får betalt for arbeidet og blir dermed en ansatt">
            <a:extLst>
              <a:ext uri="{FF2B5EF4-FFF2-40B4-BE49-F238E27FC236}">
                <a16:creationId xmlns:a16="http://schemas.microsoft.com/office/drawing/2014/main" id="{DE4BB1E2-40D8-E34D-A26C-085C130A606A}"/>
              </a:ext>
            </a:extLst>
          </p:cNvPr>
          <p:cNvPicPr>
            <a:picLocks noChangeAspect="1"/>
          </p:cNvPicPr>
          <p:nvPr/>
        </p:nvPicPr>
        <p:blipFill>
          <a:blip r:embed="rId2"/>
          <a:stretch>
            <a:fillRect/>
          </a:stretch>
        </p:blipFill>
        <p:spPr>
          <a:xfrm>
            <a:off x="6508530" y="1287179"/>
            <a:ext cx="5224435" cy="522443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644061"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Oppgaven skal være et selvstendig studentarbeid. Dersom du mottar lønn for oppgaven er du i et arbeidsforhold, og da gjelder andre rettigheter – for eksempel at det er den eksterne parten som eier resultatene dine.</a:t>
            </a:r>
          </a:p>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For at oppgaven skal være et selvstendig studentarbeid kan du altså ikke motta lønn fra ekstern virksomhet i løpet av oppgaven.</a:t>
            </a:r>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Kan jeg motta lønn for oppgaven?</a:t>
            </a:r>
          </a:p>
        </p:txBody>
      </p:sp>
    </p:spTree>
    <p:extLst>
      <p:ext uri="{BB962C8B-B14F-4D97-AF65-F5344CB8AC3E}">
        <p14:creationId xmlns:p14="http://schemas.microsoft.com/office/powerpoint/2010/main" val="85110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overfører eiendomsretten til bedriften">
            <a:extLst>
              <a:ext uri="{FF2B5EF4-FFF2-40B4-BE49-F238E27FC236}">
                <a16:creationId xmlns:a16="http://schemas.microsoft.com/office/drawing/2014/main" id="{53929F64-55D3-3549-AF5E-9F37140D94D9}"/>
              </a:ext>
            </a:extLst>
          </p:cNvPr>
          <p:cNvPicPr>
            <a:picLocks noChangeAspect="1"/>
          </p:cNvPicPr>
          <p:nvPr/>
        </p:nvPicPr>
        <p:blipFill>
          <a:blip r:embed="rId2"/>
          <a:stretch>
            <a:fillRect/>
          </a:stretch>
        </p:blipFill>
        <p:spPr>
          <a:xfrm>
            <a:off x="6809874" y="2128682"/>
            <a:ext cx="4345806" cy="4345806"/>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skal jeg overføre?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10450"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22427"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gir deg anledning til å føre over eiendomsretten til den eksterne virksomhet før oppgaven er påbegynt.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Overføringen kan være en forutsetning for samarbeidet, men avtalen kan kanskje nyanseres slik at du ivaretar rettighetene du eventuelt har behov for i fremtiden.</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eksterne virksomheten skal særskilt begrunne hvorfor en slik overføring er nødvendig. Det kan for eksempel være fordi prosjektet er en del av et større samarbeidsprosjekt eller er kritisk for bedriftens virksomhet.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spTree>
    <p:extLst>
      <p:ext uri="{BB962C8B-B14F-4D97-AF65-F5344CB8AC3E}">
        <p14:creationId xmlns:p14="http://schemas.microsoft.com/office/powerpoint/2010/main" val="235691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student overfører eiendomsretten til bedriften">
            <a:extLst>
              <a:ext uri="{FF2B5EF4-FFF2-40B4-BE49-F238E27FC236}">
                <a16:creationId xmlns:a16="http://schemas.microsoft.com/office/drawing/2014/main" id="{08700010-6040-8244-9E4F-C666017AE041}"/>
              </a:ext>
            </a:extLst>
          </p:cNvPr>
          <p:cNvPicPr>
            <a:picLocks noChangeAspect="1"/>
          </p:cNvPicPr>
          <p:nvPr/>
        </p:nvPicPr>
        <p:blipFill>
          <a:blip r:embed="rId2"/>
          <a:stretch>
            <a:fillRect/>
          </a:stretch>
        </p:blipFill>
        <p:spPr>
          <a:xfrm>
            <a:off x="6605624" y="2157542"/>
            <a:ext cx="4463204" cy="4463204"/>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I tvil om overføring?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10450"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22427"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for eksempel overføre eiendomsretten til et datamaskinprogram du har utviklet. Da vil det være den nye eieren som bestemmer over programmet i fremtiden.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Da har du ikke lenger rett til å kommersialisere datamaskinprogrammet, ettersom den nye eieren vil ha overtatt denne retten.</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i tvil om du bør overføre eiendomsretten, eller eventuelt hvilke resultater du bør overføre, til den eksterne virksomheten bør du diskutere dette med veilederen din!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205758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3. Patenterbare oppfinnelser</a:t>
            </a:r>
          </a:p>
        </p:txBody>
      </p:sp>
    </p:spTree>
    <p:extLst>
      <p:ext uri="{BB962C8B-B14F-4D97-AF65-F5344CB8AC3E}">
        <p14:creationId xmlns:p14="http://schemas.microsoft.com/office/powerpoint/2010/main" val="142393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5E322DE-8179-594A-846C-DFC272048CC4}"/>
              </a:ext>
            </a:extLst>
          </p:cNvPr>
          <p:cNvSpPr/>
          <p:nvPr/>
        </p:nvSpPr>
        <p:spPr>
          <a:xfrm>
            <a:off x="0" y="0"/>
            <a:ext cx="12192000" cy="6858000"/>
          </a:xfrm>
          <a:prstGeom prst="rect">
            <a:avLst/>
          </a:prstGeom>
          <a:solidFill>
            <a:srgbClr val="00509E"/>
          </a:solidFill>
          <a:ln>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A1B85EB-CA16-B841-B054-E2BDE9A159BB}"/>
              </a:ext>
            </a:extLst>
          </p:cNvPr>
          <p:cNvSpPr>
            <a:spLocks noGrp="1"/>
          </p:cNvSpPr>
          <p:nvPr>
            <p:ph type="ctrTitle"/>
          </p:nvPr>
        </p:nvSpPr>
        <p:spPr>
          <a:xfrm>
            <a:off x="4589253" y="2670955"/>
            <a:ext cx="5656052" cy="1853003"/>
          </a:xfrm>
        </p:spPr>
        <p:txBody>
          <a:bodyPr>
            <a:normAutofit fontScale="90000"/>
          </a:bodyPr>
          <a:lstStyle/>
          <a:p>
            <a:pPr algn="l"/>
            <a:r>
              <a:rPr lang="nb-NO"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Studentoppgave i samarbeid med ekstern virksomhet</a:t>
            </a:r>
          </a:p>
        </p:txBody>
      </p:sp>
      <p:pic>
        <p:nvPicPr>
          <p:cNvPr id="6" name="Bilde 5">
            <a:extLst>
              <a:ext uri="{FF2B5EF4-FFF2-40B4-BE49-F238E27FC236}">
                <a16:creationId xmlns:a16="http://schemas.microsoft.com/office/drawing/2014/main" id="{7C7489DC-8BB9-9642-A71A-C8CCC1130B1D}"/>
              </a:ext>
            </a:extLst>
          </p:cNvPr>
          <p:cNvPicPr>
            <a:picLocks noChangeAspect="1"/>
          </p:cNvPicPr>
          <p:nvPr/>
        </p:nvPicPr>
        <p:blipFill>
          <a:blip r:embed="rId2"/>
          <a:stretch>
            <a:fillRect/>
          </a:stretch>
        </p:blipFill>
        <p:spPr>
          <a:xfrm>
            <a:off x="2111366" y="2615482"/>
            <a:ext cx="1383888" cy="1853002"/>
          </a:xfrm>
          <a:prstGeom prst="rect">
            <a:avLst/>
          </a:prstGeom>
        </p:spPr>
      </p:pic>
    </p:spTree>
    <p:extLst>
      <p:ext uri="{BB962C8B-B14F-4D97-AF65-F5344CB8AC3E}">
        <p14:creationId xmlns:p14="http://schemas.microsoft.com/office/powerpoint/2010/main" val="123574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patent">
            <a:extLst>
              <a:ext uri="{FF2B5EF4-FFF2-40B4-BE49-F238E27FC236}">
                <a16:creationId xmlns:a16="http://schemas.microsoft.com/office/drawing/2014/main" id="{A91BE4F3-F59A-3A44-AD61-313E359EEE09}"/>
              </a:ext>
            </a:extLst>
          </p:cNvPr>
          <p:cNvPicPr>
            <a:picLocks noChangeAspect="1"/>
          </p:cNvPicPr>
          <p:nvPr/>
        </p:nvPicPr>
        <p:blipFill>
          <a:blip r:embed="rId2"/>
          <a:stretch>
            <a:fillRect/>
          </a:stretch>
        </p:blipFill>
        <p:spPr>
          <a:xfrm>
            <a:off x="6528296" y="1706122"/>
            <a:ext cx="4649233" cy="4649233"/>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patenteres?</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Patentering innebærer en enerett til å utnytte en oppfinnelse kommersielt for et begrenset tidsrom, vanligvis i 20 år. I enkelte tilfeller kan resultatet av studentoppgaver være en patenterbar oppfinnelse.</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Patentering gjøres gjennom Patentstyret i Norge. Det innebærer noen gebyrer og tar ofte en del tid å fullføre, gjerne flere år.</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Konkrete tekniske løsninger eller oppfinnelser kan patenteres. Idéen må også være ny og du må inneha retten til å patentere den.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Hva er en patent?</a:t>
            </a:r>
          </a:p>
        </p:txBody>
      </p:sp>
    </p:spTree>
    <p:extLst>
      <p:ext uri="{BB962C8B-B14F-4D97-AF65-F5344CB8AC3E}">
        <p14:creationId xmlns:p14="http://schemas.microsoft.com/office/powerpoint/2010/main" val="389472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overfører retten til patentering til bedriften">
            <a:extLst>
              <a:ext uri="{FF2B5EF4-FFF2-40B4-BE49-F238E27FC236}">
                <a16:creationId xmlns:a16="http://schemas.microsoft.com/office/drawing/2014/main" id="{74F81BB6-2DD6-C043-8590-B84E10E6D16E}"/>
              </a:ext>
            </a:extLst>
          </p:cNvPr>
          <p:cNvPicPr>
            <a:picLocks noChangeAspect="1"/>
          </p:cNvPicPr>
          <p:nvPr/>
        </p:nvPicPr>
        <p:blipFill>
          <a:blip r:embed="rId2"/>
          <a:stretch>
            <a:fillRect/>
          </a:stretch>
        </p:blipFill>
        <p:spPr>
          <a:xfrm>
            <a:off x="6774755" y="2128682"/>
            <a:ext cx="4380925" cy="4380925"/>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skal jeg overføre?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Studenten kan gjennom avtale overføre retten til å patentere en oppfinnelse til den eksterne dersom oppfinnelsen faller inn under den eksterne sitt virksomhetsområde.</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eksterne virksomheten kan også kreve dette som en forutsetning for samarbeid. Studenten skal i tilfelle kompenseres.</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eksterne virksomheten skal særskilt begrunne hvorfor en slik overføring er nødvendig. Dersom studenten får patent på noe bedriften trenger kan dette skape problemer for andre relaterte prosjekter.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rett til patentering</a:t>
            </a:r>
          </a:p>
        </p:txBody>
      </p:sp>
    </p:spTree>
    <p:extLst>
      <p:ext uri="{BB962C8B-B14F-4D97-AF65-F5344CB8AC3E}">
        <p14:creationId xmlns:p14="http://schemas.microsoft.com/office/powerpoint/2010/main" val="221973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Studenten mottar rettferdig kompensasjon for overføring av rettigheter">
            <a:extLst>
              <a:ext uri="{FF2B5EF4-FFF2-40B4-BE49-F238E27FC236}">
                <a16:creationId xmlns:a16="http://schemas.microsoft.com/office/drawing/2014/main" id="{0569E772-3CF9-EC46-97BB-23AA3B5541C7}"/>
              </a:ext>
            </a:extLst>
          </p:cNvPr>
          <p:cNvPicPr>
            <a:picLocks noChangeAspect="1"/>
          </p:cNvPicPr>
          <p:nvPr/>
        </p:nvPicPr>
        <p:blipFill>
          <a:blip r:embed="rId2"/>
          <a:stretch>
            <a:fillRect/>
          </a:stretch>
        </p:blipFill>
        <p:spPr>
          <a:xfrm>
            <a:off x="6759978" y="1992047"/>
            <a:ext cx="4395702" cy="439570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I tvil om overføring?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4078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5276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du overfører retten til å patentere oppfinnelsen din skal du ifølge loven om arbeidstakeroppfinnelser sikres en rimelig kompensasjon.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 fastsettelse av godtgjørelsen skal det tas hensyn til oppfinnelsens verdi og omfanget av retten den eksterne virksomheten overtar.</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i tvil om du bør overføre eiendomsretten, eller eventuelt hvilke resultater du bør overføre, til den eksterne virksomheten bør du diskutere dette med veilederen din!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110920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4. Den eksterne virksomheten</a:t>
            </a:r>
          </a:p>
        </p:txBody>
      </p:sp>
    </p:spTree>
    <p:extLst>
      <p:ext uri="{BB962C8B-B14F-4D97-AF65-F5344CB8AC3E}">
        <p14:creationId xmlns:p14="http://schemas.microsoft.com/office/powerpoint/2010/main" val="93249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student spør veileder og en representant for bedriften om råd">
            <a:extLst>
              <a:ext uri="{FF2B5EF4-FFF2-40B4-BE49-F238E27FC236}">
                <a16:creationId xmlns:a16="http://schemas.microsoft.com/office/drawing/2014/main" id="{C41467E1-C817-E649-B1C7-60A7EE6A24F6}"/>
              </a:ext>
            </a:extLst>
          </p:cNvPr>
          <p:cNvPicPr>
            <a:picLocks noChangeAspect="1"/>
          </p:cNvPicPr>
          <p:nvPr/>
        </p:nvPicPr>
        <p:blipFill>
          <a:blip r:embed="rId2"/>
          <a:stretch>
            <a:fillRect/>
          </a:stretch>
        </p:blipFill>
        <p:spPr>
          <a:xfrm>
            <a:off x="6553713" y="1992047"/>
            <a:ext cx="4390312" cy="439031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639825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Kompetanse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35471"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347448"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som er kontaktperson ved den eksterne virksomheten skal ha nødvendig faglig kompetanse til å gi deg veiledning i utføringen av oppgaven, sammen med veileder fra NTNU.</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ingen spesifikke krav til utdanning, men vedkommende må gjennom utdanning og/eller yrkespraksis ha mulighet til å gi deg veiledning i din konkrete oppgave.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Bedriften forplikter seg her til å legge til rette for at du kan skrive en god oppgave på tema. Dersom samarbeidet ikke fungerer må du ta dette opp med veileder.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Kompetanse</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3976554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Hvilke utgifter kan dekkes?</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vanlig at det er den eksterne virksomheten som dekker utgifter til gjennomføring av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rom for å avklare utgifter underveis i arbeidet, men det er en fordel å spesifisere dette i grove trekk ved starten av oppgaven.</a:t>
            </a:r>
          </a:p>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Husk å alltid avklare utlegg på forhånd.</a:t>
            </a:r>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Dette kan for eksempel være reiser, materialer for bygging av prototype, utgifter i forbindelse med innsamling av data, innkjøp av prøver, tester på lab, kjemikalier etc.</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Utgifter til gjennomføring av oppgaven</a:t>
            </a:r>
          </a:p>
        </p:txBody>
      </p:sp>
      <p:pic>
        <p:nvPicPr>
          <p:cNvPr id="7" name="Bilde 6" descr="Bedriften finansierer utgifter som er relevante for prosjektet">
            <a:extLst>
              <a:ext uri="{FF2B5EF4-FFF2-40B4-BE49-F238E27FC236}">
                <a16:creationId xmlns:a16="http://schemas.microsoft.com/office/drawing/2014/main" id="{87A5186E-AF1F-FF4E-B538-A87894D72AAD}"/>
              </a:ext>
            </a:extLst>
          </p:cNvPr>
          <p:cNvPicPr>
            <a:picLocks noChangeAspect="1"/>
          </p:cNvPicPr>
          <p:nvPr/>
        </p:nvPicPr>
        <p:blipFill>
          <a:blip r:embed="rId3"/>
          <a:stretch>
            <a:fillRect/>
          </a:stretch>
        </p:blipFill>
        <p:spPr>
          <a:xfrm>
            <a:off x="6953374" y="2335373"/>
            <a:ext cx="4189778" cy="4189778"/>
          </a:xfrm>
          <a:prstGeom prst="rect">
            <a:avLst/>
          </a:prstGeom>
        </p:spPr>
      </p:pic>
    </p:spTree>
    <p:extLst>
      <p:ext uri="{BB962C8B-B14F-4D97-AF65-F5344CB8AC3E}">
        <p14:creationId xmlns:p14="http://schemas.microsoft.com/office/powerpoint/2010/main" val="85650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700765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a:latin typeface="Open Sans" panose="020B0606030504020204" pitchFamily="34" charset="0"/>
                <a:ea typeface="Open Sans" panose="020B0606030504020204" pitchFamily="34" charset="0"/>
                <a:cs typeface="Open Sans" panose="020B0606030504020204" pitchFamily="34" charset="0"/>
              </a:rPr>
              <a:t>Bruksrett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65290" y="916627"/>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77267" y="808505"/>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gir den eksterne virksomheten bruksrett. I hovedsak vil studenten bevare eiendomsretten og kan ved et senere tidspunkt også gi andre aktører bruksrett.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at du beholder eiendomsretten vil si at du også senere kan velge å kommersialisere resultatene selv eller overføre eiendomsretten til noen andre.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som eier resultatene kan gi andre en rett til å bruke resultatene. Studenten gir for eksempel den eksterne virksomheten rett til å bruke resultatene fra </a:t>
            </a:r>
            <a:r>
              <a:rPr lang="nb-NO" sz="1000" i="1" dirty="0">
                <a:latin typeface="Open Sans" panose="020B0606030504020204" pitchFamily="34" charset="0"/>
                <a:ea typeface="Open Sans" panose="020B0606030504020204" pitchFamily="34" charset="0"/>
                <a:cs typeface="Open Sans" panose="020B0606030504020204" pitchFamily="34" charset="0"/>
              </a:rPr>
              <a:t>studentoppgaven</a:t>
            </a:r>
            <a:r>
              <a:rPr lang="nb-NO" sz="1000" i="1" dirty="0"/>
              <a: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Hovedregel om rettigheter</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Håndskrift 15">
                <a:extLst>
                  <a:ext uri="{FF2B5EF4-FFF2-40B4-BE49-F238E27FC236}">
                    <a16:creationId xmlns:a16="http://schemas.microsoft.com/office/drawing/2014/main" id="{ACAD7A7E-89B5-5E42-A4C6-58E58A7E4E5C}"/>
                  </a:ext>
                </a:extLst>
              </p14:cNvPr>
              <p14:cNvContentPartPr/>
              <p14:nvPr/>
            </p14:nvContentPartPr>
            <p14:xfrm>
              <a:off x="7854442" y="2417493"/>
              <a:ext cx="1156320" cy="196920"/>
            </p14:xfrm>
          </p:contentPart>
        </mc:Choice>
        <mc:Fallback xmlns="">
          <p:pic>
            <p:nvPicPr>
              <p:cNvPr id="16" name="Håndskrift 15">
                <a:extLst>
                  <a:ext uri="{FF2B5EF4-FFF2-40B4-BE49-F238E27FC236}">
                    <a16:creationId xmlns:a16="http://schemas.microsoft.com/office/drawing/2014/main" id="{ACAD7A7E-89B5-5E42-A4C6-58E58A7E4E5C}"/>
                  </a:ext>
                </a:extLst>
              </p:cNvPr>
              <p:cNvPicPr/>
              <p:nvPr/>
            </p:nvPicPr>
            <p:blipFill>
              <a:blip r:embed="rId3"/>
              <a:stretch>
                <a:fillRect/>
              </a:stretch>
            </p:blipFill>
            <p:spPr>
              <a:xfrm>
                <a:off x="7803682" y="2366733"/>
                <a:ext cx="1257480" cy="298080"/>
              </a:xfrm>
              <a:prstGeom prst="rect">
                <a:avLst/>
              </a:prstGeom>
            </p:spPr>
          </p:pic>
        </mc:Fallback>
      </mc:AlternateContent>
      <p:sp>
        <p:nvSpPr>
          <p:cNvPr id="17" name="Undertittel 2">
            <a:extLst>
              <a:ext uri="{FF2B5EF4-FFF2-40B4-BE49-F238E27FC236}">
                <a16:creationId xmlns:a16="http://schemas.microsoft.com/office/drawing/2014/main" id="{491C464D-F664-6144-A08C-02B16E0410CE}"/>
              </a:ext>
            </a:extLst>
          </p:cNvPr>
          <p:cNvSpPr txBox="1">
            <a:spLocks/>
          </p:cNvSpPr>
          <p:nvPr/>
        </p:nvSpPr>
        <p:spPr>
          <a:xfrm>
            <a:off x="7693804" y="2382979"/>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Eiendomsrett</a:t>
            </a:r>
          </a:p>
        </p:txBody>
      </p:sp>
      <p:sp>
        <p:nvSpPr>
          <p:cNvPr id="20" name="Undertittel 2">
            <a:extLst>
              <a:ext uri="{FF2B5EF4-FFF2-40B4-BE49-F238E27FC236}">
                <a16:creationId xmlns:a16="http://schemas.microsoft.com/office/drawing/2014/main" id="{385F3502-D9DB-0C4A-952F-6E85DCB22AF0}"/>
              </a:ext>
            </a:extLst>
          </p:cNvPr>
          <p:cNvSpPr txBox="1">
            <a:spLocks/>
          </p:cNvSpPr>
          <p:nvPr/>
        </p:nvSpPr>
        <p:spPr>
          <a:xfrm>
            <a:off x="7693804" y="2686422"/>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som eier resultatene bestemmer over dem. Utgangspunktet er at studenten eier resultatene fra sitt studentarbeid. Eiendomsretten kan også gjennom avtale overføres til andre.</a:t>
            </a:r>
            <a:endParaRPr lang="nb-NO"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3189A575-63A9-904F-B90E-E8933AAF7681}"/>
              </a:ext>
            </a:extLst>
          </p:cNvPr>
          <p:cNvPicPr>
            <a:picLocks noChangeAspect="1"/>
          </p:cNvPicPr>
          <p:nvPr/>
        </p:nvPicPr>
        <p:blipFill>
          <a:blip r:embed="rId4"/>
          <a:stretch>
            <a:fillRect/>
          </a:stretch>
        </p:blipFill>
        <p:spPr>
          <a:xfrm>
            <a:off x="7144638" y="2246343"/>
            <a:ext cx="549166" cy="549166"/>
          </a:xfrm>
          <a:prstGeom prst="rect">
            <a:avLst/>
          </a:prstGeom>
        </p:spPr>
      </p:pic>
    </p:spTree>
    <p:extLst>
      <p:ext uri="{BB962C8B-B14F-4D97-AF65-F5344CB8AC3E}">
        <p14:creationId xmlns:p14="http://schemas.microsoft.com/office/powerpoint/2010/main" val="198970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Unntaksvis kan den eksterne virksomheten overta eiendomsretten til resultatene. I fremtiden vil det da være den eksterne som bestemmer over videre bruk.</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Ekstern virksomhet må særskilt begrunne hvorfor det er behov for overføring av eiendomsrett i avtalen.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Unntak – del 1</a:t>
            </a:r>
          </a:p>
        </p:txBody>
      </p:sp>
      <p:pic>
        <p:nvPicPr>
          <p:cNvPr id="12" name="Bilde 11" descr="En student overfører eiendomsretten til bedriften">
            <a:extLst>
              <a:ext uri="{FF2B5EF4-FFF2-40B4-BE49-F238E27FC236}">
                <a16:creationId xmlns:a16="http://schemas.microsoft.com/office/drawing/2014/main" id="{0ABC9870-1249-5A49-BEF2-C35086CB043E}"/>
              </a:ext>
            </a:extLst>
          </p:cNvPr>
          <p:cNvPicPr>
            <a:picLocks noChangeAspect="1"/>
          </p:cNvPicPr>
          <p:nvPr/>
        </p:nvPicPr>
        <p:blipFill>
          <a:blip r:embed="rId2"/>
          <a:stretch>
            <a:fillRect/>
          </a:stretch>
        </p:blipFill>
        <p:spPr>
          <a:xfrm>
            <a:off x="6450248" y="1365392"/>
            <a:ext cx="5216236" cy="5216236"/>
          </a:xfrm>
          <a:prstGeom prst="rect">
            <a:avLst/>
          </a:prstGeom>
        </p:spPr>
      </p:pic>
    </p:spTree>
    <p:extLst>
      <p:ext uri="{BB962C8B-B14F-4D97-AF65-F5344CB8AC3E}">
        <p14:creationId xmlns:p14="http://schemas.microsoft.com/office/powerpoint/2010/main" val="162061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Enkelte virksomheter kan ønske å få overført eiendomsrettigheten fordi studenten er en av flere aktører som jobber på samme prosjekt. </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bli vanskelig å utnytte resultatene hvis studenten har eiendomsrett til en mindre del av prosjektet. Derfor kan dette være en forutsetning for at studenten skal kunne gjennomføre oppgaven.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Unntak – del 2</a:t>
            </a:r>
          </a:p>
        </p:txBody>
      </p:sp>
      <p:pic>
        <p:nvPicPr>
          <p:cNvPr id="5" name="Bilde 4" descr="Bedriften har flere underprosjekter med studenter og ønsker å overta eiendomsretten for å unngå konflikter i fremtiden">
            <a:extLst>
              <a:ext uri="{FF2B5EF4-FFF2-40B4-BE49-F238E27FC236}">
                <a16:creationId xmlns:a16="http://schemas.microsoft.com/office/drawing/2014/main" id="{F502C6FB-22AF-3747-AFFA-4C421A57FD7E}"/>
              </a:ext>
            </a:extLst>
          </p:cNvPr>
          <p:cNvPicPr>
            <a:picLocks noChangeAspect="1"/>
          </p:cNvPicPr>
          <p:nvPr/>
        </p:nvPicPr>
        <p:blipFill>
          <a:blip r:embed="rId2"/>
          <a:stretch>
            <a:fillRect/>
          </a:stretch>
        </p:blipFill>
        <p:spPr>
          <a:xfrm>
            <a:off x="6247230" y="1367179"/>
            <a:ext cx="5419254" cy="5419254"/>
          </a:xfrm>
          <a:prstGeom prst="rect">
            <a:avLst/>
          </a:prstGeom>
        </p:spPr>
      </p:pic>
    </p:spTree>
    <p:extLst>
      <p:ext uri="{BB962C8B-B14F-4D97-AF65-F5344CB8AC3E}">
        <p14:creationId xmlns:p14="http://schemas.microsoft.com/office/powerpoint/2010/main" val="93186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5. NTNUs rettigheter</a:t>
            </a:r>
          </a:p>
        </p:txBody>
      </p:sp>
    </p:spTree>
    <p:extLst>
      <p:ext uri="{BB962C8B-B14F-4D97-AF65-F5344CB8AC3E}">
        <p14:creationId xmlns:p14="http://schemas.microsoft.com/office/powerpoint/2010/main" val="298470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e 30" descr="Et bilde som inneholder tekst&#10;&#10;Automatisk generert beskrivelse">
            <a:extLst>
              <a:ext uri="{FF2B5EF4-FFF2-40B4-BE49-F238E27FC236}">
                <a16:creationId xmlns:a16="http://schemas.microsoft.com/office/drawing/2014/main" id="{202D7174-EDAA-384F-806E-884A2A17A66A}"/>
              </a:ext>
            </a:extLst>
          </p:cNvPr>
          <p:cNvPicPr>
            <a:picLocks noChangeAspect="1"/>
          </p:cNvPicPr>
          <p:nvPr/>
        </p:nvPicPr>
        <p:blipFill>
          <a:blip r:embed="rId2"/>
          <a:stretch>
            <a:fillRect/>
          </a:stretch>
        </p:blipFill>
        <p:spPr>
          <a:xfrm>
            <a:off x="5907043" y="286521"/>
            <a:ext cx="6284957" cy="6284957"/>
          </a:xfrm>
          <a:prstGeom prst="rect">
            <a:avLst/>
          </a:prstGeom>
        </p:spPr>
      </p:pic>
      <p:pic>
        <p:nvPicPr>
          <p:cNvPr id="27" name="Bilde 26" descr="En student inngår en avtale med en bedrift">
            <a:extLst>
              <a:ext uri="{FF2B5EF4-FFF2-40B4-BE49-F238E27FC236}">
                <a16:creationId xmlns:a16="http://schemas.microsoft.com/office/drawing/2014/main" id="{3E338082-628D-E849-990C-55A8F3807BF3}"/>
              </a:ext>
            </a:extLst>
          </p:cNvPr>
          <p:cNvPicPr>
            <a:picLocks noChangeAspect="1"/>
          </p:cNvPicPr>
          <p:nvPr/>
        </p:nvPicPr>
        <p:blipFill>
          <a:blip r:embed="rId2"/>
          <a:stretch>
            <a:fillRect/>
          </a:stretch>
        </p:blipFill>
        <p:spPr>
          <a:xfrm>
            <a:off x="5709975" y="573042"/>
            <a:ext cx="6284957" cy="6284957"/>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3" y="629305"/>
            <a:ext cx="3689131" cy="646769"/>
          </a:xfrm>
        </p:spPr>
        <p:txBody>
          <a:bodyPr>
            <a:no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Introduksjon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302667"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
              </a:rPr>
              <a:t>1</a:t>
            </a:r>
          </a:p>
        </p:txBody>
      </p:sp>
      <p:sp>
        <p:nvSpPr>
          <p:cNvPr id="6" name="Ellipse 5">
            <a:extLst>
              <a:ext uri="{FF2B5EF4-FFF2-40B4-BE49-F238E27FC236}">
                <a16:creationId xmlns:a16="http://schemas.microsoft.com/office/drawing/2014/main" id="{7226D5B0-064A-5649-BDFE-BEBDF5B5AFA5}"/>
              </a:ext>
            </a:extLst>
          </p:cNvPr>
          <p:cNvSpPr/>
          <p:nvPr/>
        </p:nvSpPr>
        <p:spPr>
          <a:xfrm>
            <a:off x="4214644"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Denne veilederen er for deg som skal skrive en studentoppgave i samarbeid med en ekstern virksomhet. Dette samarbeidet krever at du skriver under på en standardavtale, som ivaretar rettighetene dine til resultatene av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finne standardkontrakten for samarbeid med ekstern virksomhet her:</a:t>
            </a:r>
          </a:p>
        </p:txBody>
      </p:sp>
      <p:sp>
        <p:nvSpPr>
          <p:cNvPr id="23" name="Undertittel 2">
            <a:extLst>
              <a:ext uri="{FF2B5EF4-FFF2-40B4-BE49-F238E27FC236}">
                <a16:creationId xmlns:a16="http://schemas.microsoft.com/office/drawing/2014/main" id="{EBEF3790-3104-E941-AD74-86191E517E57}"/>
              </a:ext>
            </a:extLst>
          </p:cNvPr>
          <p:cNvSpPr txBox="1">
            <a:spLocks/>
          </p:cNvSpPr>
          <p:nvPr/>
        </p:nvSpPr>
        <p:spPr>
          <a:xfrm>
            <a:off x="4715197" y="798556"/>
            <a:ext cx="2600002" cy="41253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Disse numrene indikerer hvilket punkt i kontrakten informasjonen er relevant for.</a:t>
            </a:r>
          </a:p>
        </p:txBody>
      </p:sp>
      <p:sp>
        <p:nvSpPr>
          <p:cNvPr id="30" name="Avrundet rektangel 29">
            <a:extLst>
              <a:ext uri="{FF2B5EF4-FFF2-40B4-BE49-F238E27FC236}">
                <a16:creationId xmlns:a16="http://schemas.microsoft.com/office/drawing/2014/main" id="{F120CC99-DF29-5C4B-9C1A-10BE96F748C5}"/>
              </a:ext>
            </a:extLst>
          </p:cNvPr>
          <p:cNvSpPr/>
          <p:nvPr/>
        </p:nvSpPr>
        <p:spPr>
          <a:xfrm>
            <a:off x="644893" y="5420173"/>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362D2F1A-1915-F147-B4FD-D4534083F0AF}"/>
              </a:ext>
            </a:extLst>
          </p:cNvPr>
          <p:cNvSpPr txBox="1"/>
          <p:nvPr/>
        </p:nvSpPr>
        <p:spPr>
          <a:xfrm>
            <a:off x="644893" y="5620094"/>
            <a:ext cx="2981176" cy="369332"/>
          </a:xfrm>
          <a:prstGeom prst="rect">
            <a:avLst/>
          </a:prstGeom>
          <a:noFill/>
        </p:spPr>
        <p:txBody>
          <a:bodyPr wrap="square" rtlCol="0">
            <a:spAutoFit/>
          </a:bodyPr>
          <a:lstStyle/>
          <a:p>
            <a:pPr algn="ctr"/>
            <a:r>
              <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hlinkClick r:id="rId3"/>
              </a:rPr>
              <a:t>Standardkontrakt</a:t>
            </a:r>
            <a:endPar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6823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pyramide av studentoppgaver">
            <a:extLst>
              <a:ext uri="{FF2B5EF4-FFF2-40B4-BE49-F238E27FC236}">
                <a16:creationId xmlns:a16="http://schemas.microsoft.com/office/drawing/2014/main" id="{5B27E189-F01D-C847-A45E-17D5858401A9}"/>
              </a:ext>
            </a:extLst>
          </p:cNvPr>
          <p:cNvPicPr>
            <a:picLocks noChangeAspect="1"/>
          </p:cNvPicPr>
          <p:nvPr/>
        </p:nvPicPr>
        <p:blipFill>
          <a:blip r:embed="rId2"/>
          <a:stretch>
            <a:fillRect/>
          </a:stretch>
        </p:blipFill>
        <p:spPr>
          <a:xfrm>
            <a:off x="5622757" y="510139"/>
            <a:ext cx="6136105" cy="613610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NTNUs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852454"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6" name="Ellipse 5">
            <a:extLst>
              <a:ext uri="{FF2B5EF4-FFF2-40B4-BE49-F238E27FC236}">
                <a16:creationId xmlns:a16="http://schemas.microsoft.com/office/drawing/2014/main" id="{7226D5B0-064A-5649-BDFE-BEBDF5B5AFA5}"/>
              </a:ext>
            </a:extLst>
          </p:cNvPr>
          <p:cNvSpPr/>
          <p:nvPr/>
        </p:nvSpPr>
        <p:spPr>
          <a:xfrm>
            <a:off x="4764431"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er en utdanningsinstitusjon og bygger kunnskap på kunnskap. Ved samarbeid med eksterne skal NTNU alltid sikres bruksrett til undervisnings- og forskningsmål, uavhengig av hvem som har eiendomsrett.</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Universitetets bruksrett</a:t>
            </a:r>
          </a:p>
        </p:txBody>
      </p:sp>
    </p:spTree>
    <p:extLst>
      <p:ext uri="{BB962C8B-B14F-4D97-AF65-F5344CB8AC3E}">
        <p14:creationId xmlns:p14="http://schemas.microsoft.com/office/powerpoint/2010/main" val="120134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NTNUs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852454"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6" name="Ellipse 5">
            <a:extLst>
              <a:ext uri="{FF2B5EF4-FFF2-40B4-BE49-F238E27FC236}">
                <a16:creationId xmlns:a16="http://schemas.microsoft.com/office/drawing/2014/main" id="{7226D5B0-064A-5649-BDFE-BEBDF5B5AFA5}"/>
              </a:ext>
            </a:extLst>
          </p:cNvPr>
          <p:cNvSpPr/>
          <p:nvPr/>
        </p:nvSpPr>
        <p:spPr>
          <a:xfrm>
            <a:off x="4764431"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har kun bruksrett til resultatene for sin kjernevirksomhet og kan ikke bruke dem til kommersielle formål med mindre eiendomsretten overføres til universitetet.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Dette kan for eksempel være aktuelt dersom prosjektet er en del av et større forskningsprosjekt finansiert av en ekstern aktør.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Universitetets bruk av resultater</a:t>
            </a:r>
          </a:p>
        </p:txBody>
      </p:sp>
      <p:pic>
        <p:nvPicPr>
          <p:cNvPr id="5" name="Bilde 4" descr="NTNU-ansatte bruker kunnskapen fra prosjektet til videre forskning og undervisning">
            <a:extLst>
              <a:ext uri="{FF2B5EF4-FFF2-40B4-BE49-F238E27FC236}">
                <a16:creationId xmlns:a16="http://schemas.microsoft.com/office/drawing/2014/main" id="{FDF8BEB4-6BB9-A84E-8E64-EB9287F86895}"/>
              </a:ext>
            </a:extLst>
          </p:cNvPr>
          <p:cNvPicPr>
            <a:picLocks noChangeAspect="1"/>
          </p:cNvPicPr>
          <p:nvPr/>
        </p:nvPicPr>
        <p:blipFill>
          <a:blip r:embed="rId2"/>
          <a:stretch>
            <a:fillRect/>
          </a:stretch>
        </p:blipFill>
        <p:spPr>
          <a:xfrm>
            <a:off x="6453872" y="1054407"/>
            <a:ext cx="5414743" cy="5414743"/>
          </a:xfrm>
          <a:prstGeom prst="rect">
            <a:avLst/>
          </a:prstGeom>
        </p:spPr>
      </p:pic>
    </p:spTree>
    <p:extLst>
      <p:ext uri="{BB962C8B-B14F-4D97-AF65-F5344CB8AC3E}">
        <p14:creationId xmlns:p14="http://schemas.microsoft.com/office/powerpoint/2010/main" val="1447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6. Offentliggjøring</a:t>
            </a:r>
          </a:p>
        </p:txBody>
      </p:sp>
    </p:spTree>
    <p:extLst>
      <p:ext uri="{BB962C8B-B14F-4D97-AF65-F5344CB8AC3E}">
        <p14:creationId xmlns:p14="http://schemas.microsoft.com/office/powerpoint/2010/main" val="1576031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700765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NTNU Open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356530" y="916627"/>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268507" y="808505"/>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Målet til NTNU er at det skal være størst mulig åpenhet rundt hvilket grunnlag en akademisk grad er tildelt – altså hva som er grunnen til at en student for eksempel har oppnådd en mastergrad.</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 å legge til rette for at studentoppgaver kan publiseres i NTNU Open vil de være tilgjengelig for alle, og kunne komme samfunnet til nytte.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er universitetets database for publikasjoner gjort av studenter og ansatte ved NTNU. Her kan du for eksempel finne alle masteroppgaver som er utført. Noen av disse er helt eller delvis låst og dermed unntatt offentlighet.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Åpen kunnskap ved NTNU</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p:sp>
        <p:nvSpPr>
          <p:cNvPr id="15" name="Avrundet rektangel 14">
            <a:extLst>
              <a:ext uri="{FF2B5EF4-FFF2-40B4-BE49-F238E27FC236}">
                <a16:creationId xmlns:a16="http://schemas.microsoft.com/office/drawing/2014/main" id="{2722C273-722B-6347-BF94-78F1EF3D0576}"/>
              </a:ext>
            </a:extLst>
          </p:cNvPr>
          <p:cNvSpPr/>
          <p:nvPr/>
        </p:nvSpPr>
        <p:spPr>
          <a:xfrm>
            <a:off x="644893" y="5420173"/>
            <a:ext cx="2117558"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a:extLst>
              <a:ext uri="{FF2B5EF4-FFF2-40B4-BE49-F238E27FC236}">
                <a16:creationId xmlns:a16="http://schemas.microsoft.com/office/drawing/2014/main" id="{71565D4D-FF43-724B-BCA8-13AB16B7D396}"/>
              </a:ext>
            </a:extLst>
          </p:cNvPr>
          <p:cNvSpPr txBox="1"/>
          <p:nvPr/>
        </p:nvSpPr>
        <p:spPr>
          <a:xfrm>
            <a:off x="644893" y="5620094"/>
            <a:ext cx="2117558" cy="369332"/>
          </a:xfrm>
          <a:prstGeom prst="rect">
            <a:avLst/>
          </a:prstGeom>
          <a:noFill/>
        </p:spPr>
        <p:txBody>
          <a:bodyPr wrap="square" rtlCol="0">
            <a:spAutoFit/>
          </a:bodyPr>
          <a:lstStyle/>
          <a:p>
            <a:pPr algn="ctr"/>
            <a:r>
              <a:rPr lang="nb-NO" u="sng" dirty="0">
                <a:solidFill>
                  <a:srgbClr val="00509E"/>
                </a:solidFill>
                <a:latin typeface=""/>
                <a:hlinkClick r:id="rId5"/>
              </a:rPr>
              <a:t>NTNU Open</a:t>
            </a:r>
            <a:endParaRPr lang="nb-NO" u="sng" dirty="0">
              <a:solidFill>
                <a:srgbClr val="00509E"/>
              </a:solidFill>
              <a:latin typeface=""/>
            </a:endParaRPr>
          </a:p>
        </p:txBody>
      </p:sp>
    </p:spTree>
    <p:extLst>
      <p:ext uri="{BB962C8B-B14F-4D97-AF65-F5344CB8AC3E}">
        <p14:creationId xmlns:p14="http://schemas.microsoft.com/office/powerpoint/2010/main" val="2929826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oppgave med hengelås">
            <a:extLst>
              <a:ext uri="{FF2B5EF4-FFF2-40B4-BE49-F238E27FC236}">
                <a16:creationId xmlns:a16="http://schemas.microsoft.com/office/drawing/2014/main" id="{91D9A6B8-74F5-A54A-84F1-4B75DCA7C966}"/>
              </a:ext>
            </a:extLst>
          </p:cNvPr>
          <p:cNvPicPr>
            <a:picLocks noChangeAspect="1"/>
          </p:cNvPicPr>
          <p:nvPr/>
        </p:nvPicPr>
        <p:blipFill>
          <a:blip r:embed="rId2"/>
          <a:stretch>
            <a:fillRect/>
          </a:stretch>
        </p:blipFill>
        <p:spPr>
          <a:xfrm>
            <a:off x="6836859" y="2391744"/>
            <a:ext cx="3980182" cy="398018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Konfidensiell informasjon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Offentliggjøring av oppgaven utsettes, helt eller delvis, i maksimalt tre år. Dette kan for eksempel være praktisk for å verne om den eksterne parten sine forretningshemmeligheter.</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Er det inngått avtale om utsatt offentlighet ved oppstart av oppgaven, bør partene vurdere om det fortsatt er behov for dette ved levering.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Behovet for utsatt offentliggjøring må begrunnes.</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oppgaven baserer seg på informasjon som den eksterne virksomheten vil holde hemmelig vil det også være naturlig å underskrive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Helt eller delvis utsatt offentliggjøring</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405820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Absolutt behov?</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Endringer skjer så raskt at tre år bør være tilstrekkelig for å vurdere kommersialisering eller eventuell søknad om patent.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den eksterne virksomheten mener det vil være behov for utsatt offentliggjøring i lenger tid, er kanskje ikke oppgaven egnet som et studentarbeid.</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Dersom oppgaven må unntas offentlighet over lengre tid kan man se på muligheten for å omformulere eller begrense oppgaven slik at offentliggjøring innen tre år er mulig.</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Utsettelse i mer enn 3 år</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2"/>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338648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det skal inngå taushetsbelagte opplysninger i oppgaven, f.eks. forretningshemmeligheter, bør det vurderes om dette kan framkomme i et vedlegg til oppgaven slik at vedlegget kan unntas, mens resten kan være offentlig.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 kan unntas offentlighet i lenger tid enn tre år ved behov.</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Taushetsbelagte opplysninger i vedlegg</a:t>
            </a:r>
          </a:p>
        </p:txBody>
      </p:sp>
      <p:pic>
        <p:nvPicPr>
          <p:cNvPr id="11" name="Bilde 10" descr="En åpen studentoppgave og et vedlegg med hengelås">
            <a:extLst>
              <a:ext uri="{FF2B5EF4-FFF2-40B4-BE49-F238E27FC236}">
                <a16:creationId xmlns:a16="http://schemas.microsoft.com/office/drawing/2014/main" id="{C3F5357C-7093-764A-A3BB-E3C0C270773B}"/>
              </a:ext>
            </a:extLst>
          </p:cNvPr>
          <p:cNvPicPr>
            <a:picLocks noChangeAspect="1"/>
          </p:cNvPicPr>
          <p:nvPr/>
        </p:nvPicPr>
        <p:blipFill>
          <a:blip r:embed="rId2"/>
          <a:stretch>
            <a:fillRect/>
          </a:stretch>
        </p:blipFill>
        <p:spPr>
          <a:xfrm>
            <a:off x="6110450" y="796503"/>
            <a:ext cx="5686112" cy="5686112"/>
          </a:xfrm>
          <a:prstGeom prst="rect">
            <a:avLst/>
          </a:prstGeom>
        </p:spPr>
      </p:pic>
    </p:spTree>
    <p:extLst>
      <p:ext uri="{BB962C8B-B14F-4D97-AF65-F5344CB8AC3E}">
        <p14:creationId xmlns:p14="http://schemas.microsoft.com/office/powerpoint/2010/main" val="2774829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81957"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93934"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Hvis oppgaven ikke er offentlig vil det kun være studenten, veileder, ekstern virksomhet og sensor som har tilgang. Du kan ikke publisere oppgaven i NTNUs Open i denne perioden.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eksterne virksomheten skal likevel legge til rette for at du skal kunne benytte hele eller deler av oppgaven i forbindelse med jobbsøknader eller videre akademisk arbeid.</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Dersom du er usikker på hva du kan fortelle andre burde du snakke med kontaktpersonen i bedriften for å få noen praktiske eksempler på hvor grensen går. Taushetsbelagt informasjon bør også spesifiseres i en konfidensialitetsavtale.</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Tilgang og bruk</a:t>
            </a:r>
          </a:p>
        </p:txBody>
      </p:sp>
      <p:sp>
        <p:nvSpPr>
          <p:cNvPr id="12" name="Friform 11">
            <a:extLst>
              <a:ext uri="{FF2B5EF4-FFF2-40B4-BE49-F238E27FC236}">
                <a16:creationId xmlns:a16="http://schemas.microsoft.com/office/drawing/2014/main" id="{ACFECE97-A0E8-BE41-9D40-6AD43D7258EA}"/>
              </a:ext>
            </a:extLst>
          </p:cNvPr>
          <p:cNvSpPr/>
          <p:nvPr/>
        </p:nvSpPr>
        <p:spPr>
          <a:xfrm>
            <a:off x="7835480" y="2744549"/>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13" name="Undertittel 2">
            <a:extLst>
              <a:ext uri="{FF2B5EF4-FFF2-40B4-BE49-F238E27FC236}">
                <a16:creationId xmlns:a16="http://schemas.microsoft.com/office/drawing/2014/main" id="{7F26147D-022A-A84D-9A18-129BBD1347C5}"/>
              </a:ext>
            </a:extLst>
          </p:cNvPr>
          <p:cNvSpPr txBox="1">
            <a:spLocks/>
          </p:cNvSpPr>
          <p:nvPr/>
        </p:nvSpPr>
        <p:spPr>
          <a:xfrm>
            <a:off x="7693804" y="2816116"/>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med sensor?</a:t>
            </a:r>
          </a:p>
        </p:txBody>
      </p:sp>
      <p:pic>
        <p:nvPicPr>
          <p:cNvPr id="15" name="Bilde 14">
            <a:extLst>
              <a:ext uri="{FF2B5EF4-FFF2-40B4-BE49-F238E27FC236}">
                <a16:creationId xmlns:a16="http://schemas.microsoft.com/office/drawing/2014/main" id="{EC9AC6D9-848D-364E-97F6-4DF3AC3EEF63}"/>
              </a:ext>
            </a:extLst>
          </p:cNvPr>
          <p:cNvPicPr>
            <a:picLocks noChangeAspect="1"/>
          </p:cNvPicPr>
          <p:nvPr/>
        </p:nvPicPr>
        <p:blipFill>
          <a:blip r:embed="rId2"/>
          <a:stretch>
            <a:fillRect/>
          </a:stretch>
        </p:blipFill>
        <p:spPr>
          <a:xfrm>
            <a:off x="7144639" y="2844976"/>
            <a:ext cx="549165" cy="549165"/>
          </a:xfrm>
          <a:prstGeom prst="rect">
            <a:avLst/>
          </a:prstGeom>
        </p:spPr>
      </p:pic>
      <p:sp>
        <p:nvSpPr>
          <p:cNvPr id="16" name="Undertittel 2">
            <a:extLst>
              <a:ext uri="{FF2B5EF4-FFF2-40B4-BE49-F238E27FC236}">
                <a16:creationId xmlns:a16="http://schemas.microsoft.com/office/drawing/2014/main" id="{5474AD13-BE75-0D4F-BD50-B5F89649F35F}"/>
              </a:ext>
            </a:extLst>
          </p:cNvPr>
          <p:cNvSpPr txBox="1">
            <a:spLocks/>
          </p:cNvSpPr>
          <p:nvPr/>
        </p:nvSpPr>
        <p:spPr>
          <a:xfrm>
            <a:off x="7693804" y="3119559"/>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Sensorer, både interne ved NTNU og eksterne, vil ha taushetsplikt etter forvaltningslovens §13. Denne dekker også identifiserbare personopplysninger.</a:t>
            </a:r>
          </a:p>
        </p:txBody>
      </p:sp>
    </p:spTree>
    <p:extLst>
      <p:ext uri="{BB962C8B-B14F-4D97-AF65-F5344CB8AC3E}">
        <p14:creationId xmlns:p14="http://schemas.microsoft.com/office/powerpoint/2010/main" val="3058385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7. Oppsummering</a:t>
            </a:r>
          </a:p>
        </p:txBody>
      </p:sp>
    </p:spTree>
    <p:extLst>
      <p:ext uri="{BB962C8B-B14F-4D97-AF65-F5344CB8AC3E}">
        <p14:creationId xmlns:p14="http://schemas.microsoft.com/office/powerpoint/2010/main" val="1641220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Oppsummering</a:t>
            </a: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er til for å bevare dine rettigheter. Derfor er det hovedavtalen som gjelder i eventuelle konflikter med vedlegg eller andre avtaler.</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har opphavsrett til oppgaven. Du har også eiendomsrett, men denne kan overføres til ekstern virksomhet om nødvendig.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kan bruke resultatene dine til videre forskning og undervisning, men kan ikke kommersialisere dem.</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De viktigste tingene</a:t>
            </a:r>
          </a:p>
        </p:txBody>
      </p:sp>
    </p:spTree>
    <p:extLst>
      <p:ext uri="{BB962C8B-B14F-4D97-AF65-F5344CB8AC3E}">
        <p14:creationId xmlns:p14="http://schemas.microsoft.com/office/powerpoint/2010/main" val="258163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har spørsmål om samarbeidsavtaler med næringsliv">
            <a:extLst>
              <a:ext uri="{FF2B5EF4-FFF2-40B4-BE49-F238E27FC236}">
                <a16:creationId xmlns:a16="http://schemas.microsoft.com/office/drawing/2014/main" id="{A800F7B4-C6FF-AA43-8A04-F67D7002BEC4}"/>
              </a:ext>
            </a:extLst>
          </p:cNvPr>
          <p:cNvPicPr>
            <a:picLocks noChangeAspect="1"/>
          </p:cNvPicPr>
          <p:nvPr/>
        </p:nvPicPr>
        <p:blipFill>
          <a:blip r:embed="rId2"/>
          <a:stretch>
            <a:fillRect/>
          </a:stretch>
        </p:blipFill>
        <p:spPr>
          <a:xfrm>
            <a:off x="4706754" y="-627246"/>
            <a:ext cx="7485246" cy="7485246"/>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3" y="629305"/>
            <a:ext cx="3507471" cy="646769"/>
          </a:xfrm>
        </p:spPr>
        <p:txBody>
          <a:bodyPr>
            <a:no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Introduksjon</a:t>
            </a: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90733"/>
            <a:ext cx="5933036" cy="21890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viktig at du setter deg godt inn i avtalen.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Denne veilederen tar deg gjennom de sentrale temaene i avtalen slik du kan få bedre oversikt.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finne mer informasjon om samarbeidsoppgaver med eksterne virksomheter her:</a:t>
            </a:r>
          </a:p>
        </p:txBody>
      </p:sp>
      <p:sp>
        <p:nvSpPr>
          <p:cNvPr id="22" name="Avrundet rektangel 21">
            <a:extLst>
              <a:ext uri="{FF2B5EF4-FFF2-40B4-BE49-F238E27FC236}">
                <a16:creationId xmlns:a16="http://schemas.microsoft.com/office/drawing/2014/main" id="{09B1FD2F-32BF-A04F-9D4F-B0F3F6698DF0}"/>
              </a:ext>
            </a:extLst>
          </p:cNvPr>
          <p:cNvSpPr/>
          <p:nvPr/>
        </p:nvSpPr>
        <p:spPr>
          <a:xfrm>
            <a:off x="644893" y="5420173"/>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a:extLst>
              <a:ext uri="{FF2B5EF4-FFF2-40B4-BE49-F238E27FC236}">
                <a16:creationId xmlns:a16="http://schemas.microsoft.com/office/drawing/2014/main" id="{D5D5E566-AE4F-434B-B826-BB966088278A}"/>
              </a:ext>
            </a:extLst>
          </p:cNvPr>
          <p:cNvSpPr txBox="1"/>
          <p:nvPr/>
        </p:nvSpPr>
        <p:spPr>
          <a:xfrm>
            <a:off x="644893" y="5620094"/>
            <a:ext cx="2981176" cy="369332"/>
          </a:xfrm>
          <a:prstGeom prst="rect">
            <a:avLst/>
          </a:prstGeom>
          <a:noFill/>
        </p:spPr>
        <p:txBody>
          <a:bodyPr wrap="square" rtlCol="0">
            <a:spAutoFit/>
          </a:bodyPr>
          <a:lstStyle/>
          <a:p>
            <a:pPr algn="ctr"/>
            <a:r>
              <a:rPr lang="nb-NO" u="sng" dirty="0">
                <a:solidFill>
                  <a:srgbClr val="00509E"/>
                </a:solidFill>
                <a:latin typeface=""/>
                <a:hlinkClick r:id="rId3"/>
              </a:rPr>
              <a:t>Samarbeidsoppgaver</a:t>
            </a:r>
            <a:endParaRPr lang="nb-NO" u="sng" dirty="0">
              <a:solidFill>
                <a:srgbClr val="00509E"/>
              </a:solidFill>
              <a:latin typeface=""/>
            </a:endParaRPr>
          </a:p>
        </p:txBody>
      </p:sp>
    </p:spTree>
    <p:extLst>
      <p:ext uri="{BB962C8B-B14F-4D97-AF65-F5344CB8AC3E}">
        <p14:creationId xmlns:p14="http://schemas.microsoft.com/office/powerpoint/2010/main" val="2715248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Oppsummering</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Ressurser</a:t>
            </a:r>
          </a:p>
        </p:txBody>
      </p:sp>
      <p:sp>
        <p:nvSpPr>
          <p:cNvPr id="5" name="Avrundet rektangel 4">
            <a:extLst>
              <a:ext uri="{FF2B5EF4-FFF2-40B4-BE49-F238E27FC236}">
                <a16:creationId xmlns:a16="http://schemas.microsoft.com/office/drawing/2014/main" id="{7F8FC4DD-24BC-014F-AF1E-3FD8E99F206B}"/>
              </a:ext>
            </a:extLst>
          </p:cNvPr>
          <p:cNvSpPr/>
          <p:nvPr/>
        </p:nvSpPr>
        <p:spPr>
          <a:xfrm>
            <a:off x="644893" y="5420173"/>
            <a:ext cx="2117558"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4F1CD968-3EF2-7C4C-B468-E684F94E7222}"/>
              </a:ext>
            </a:extLst>
          </p:cNvPr>
          <p:cNvSpPr txBox="1"/>
          <p:nvPr/>
        </p:nvSpPr>
        <p:spPr>
          <a:xfrm>
            <a:off x="644893" y="5620094"/>
            <a:ext cx="2117558" cy="369332"/>
          </a:xfrm>
          <a:prstGeom prst="rect">
            <a:avLst/>
          </a:prstGeom>
          <a:noFill/>
        </p:spPr>
        <p:txBody>
          <a:bodyPr wrap="square" rtlCol="0">
            <a:spAutoFit/>
          </a:bodyPr>
          <a:lstStyle/>
          <a:p>
            <a:pPr algn="ctr"/>
            <a:r>
              <a:rPr lang="nb-NO" u="sng" dirty="0">
                <a:solidFill>
                  <a:srgbClr val="00509E"/>
                </a:solidFill>
                <a:latin typeface=""/>
                <a:hlinkClick r:id="rId2"/>
              </a:rPr>
              <a:t>NTNU Open</a:t>
            </a:r>
            <a:endParaRPr lang="nb-NO" u="sng" dirty="0">
              <a:solidFill>
                <a:srgbClr val="00509E"/>
              </a:solidFill>
              <a:latin typeface=""/>
            </a:endParaRPr>
          </a:p>
        </p:txBody>
      </p:sp>
      <p:sp>
        <p:nvSpPr>
          <p:cNvPr id="7" name="Avrundet rektangel 6">
            <a:extLst>
              <a:ext uri="{FF2B5EF4-FFF2-40B4-BE49-F238E27FC236}">
                <a16:creationId xmlns:a16="http://schemas.microsoft.com/office/drawing/2014/main" id="{270E8036-C575-5C4B-8813-ACE3D7F97650}"/>
              </a:ext>
            </a:extLst>
          </p:cNvPr>
          <p:cNvSpPr/>
          <p:nvPr/>
        </p:nvSpPr>
        <p:spPr>
          <a:xfrm>
            <a:off x="2926081"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9CA585EF-7CE9-4A47-99DE-1241BA22C80E}"/>
              </a:ext>
            </a:extLst>
          </p:cNvPr>
          <p:cNvSpPr txBox="1"/>
          <p:nvPr/>
        </p:nvSpPr>
        <p:spPr>
          <a:xfrm>
            <a:off x="2926081" y="5620094"/>
            <a:ext cx="3393706" cy="369332"/>
          </a:xfrm>
          <a:prstGeom prst="rect">
            <a:avLst/>
          </a:prstGeom>
          <a:noFill/>
        </p:spPr>
        <p:txBody>
          <a:bodyPr wrap="square" rtlCol="0">
            <a:spAutoFit/>
          </a:bodyPr>
          <a:lstStyle/>
          <a:p>
            <a:pPr algn="ctr"/>
            <a:r>
              <a:rPr lang="nb-NO" u="sng" dirty="0">
                <a:solidFill>
                  <a:srgbClr val="00509E"/>
                </a:solidFill>
                <a:latin typeface=""/>
                <a:hlinkClick r:id="rId3"/>
              </a:rPr>
              <a:t>Mal for konfidensialitetsavtale</a:t>
            </a:r>
            <a:endParaRPr lang="nb-NO" u="sng" dirty="0">
              <a:solidFill>
                <a:srgbClr val="00509E"/>
              </a:solidFill>
              <a:latin typeface=""/>
            </a:endParaRPr>
          </a:p>
        </p:txBody>
      </p:sp>
      <p:sp>
        <p:nvSpPr>
          <p:cNvPr id="10" name="Avrundet rektangel 9">
            <a:extLst>
              <a:ext uri="{FF2B5EF4-FFF2-40B4-BE49-F238E27FC236}">
                <a16:creationId xmlns:a16="http://schemas.microsoft.com/office/drawing/2014/main" id="{5DEBB082-10A1-AA43-8027-7EF843E5670D}"/>
              </a:ext>
            </a:extLst>
          </p:cNvPr>
          <p:cNvSpPr/>
          <p:nvPr/>
        </p:nvSpPr>
        <p:spPr>
          <a:xfrm>
            <a:off x="3811605" y="4440908"/>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A792A4FF-BD73-6544-BDB9-ECB3CDB56CEE}"/>
              </a:ext>
            </a:extLst>
          </p:cNvPr>
          <p:cNvSpPr txBox="1"/>
          <p:nvPr/>
        </p:nvSpPr>
        <p:spPr>
          <a:xfrm>
            <a:off x="3811605" y="4640829"/>
            <a:ext cx="2981176" cy="369332"/>
          </a:xfrm>
          <a:prstGeom prst="rect">
            <a:avLst/>
          </a:prstGeom>
          <a:noFill/>
        </p:spPr>
        <p:txBody>
          <a:bodyPr wrap="square" rtlCol="0">
            <a:spAutoFit/>
          </a:bodyPr>
          <a:lstStyle/>
          <a:p>
            <a:pPr algn="ctr"/>
            <a:r>
              <a:rPr lang="nb-NO" u="sng" dirty="0">
                <a:solidFill>
                  <a:srgbClr val="00509E"/>
                </a:solidFill>
                <a:latin typeface=""/>
                <a:hlinkClick r:id="rId4"/>
              </a:rPr>
              <a:t>Samarbeidsoppgaver</a:t>
            </a:r>
            <a:endParaRPr lang="nb-NO" u="sng" dirty="0">
              <a:solidFill>
                <a:srgbClr val="00509E"/>
              </a:solidFill>
              <a:latin typeface=""/>
            </a:endParaRPr>
          </a:p>
        </p:txBody>
      </p:sp>
      <p:sp>
        <p:nvSpPr>
          <p:cNvPr id="12" name="Avrundet rektangel 11">
            <a:extLst>
              <a:ext uri="{FF2B5EF4-FFF2-40B4-BE49-F238E27FC236}">
                <a16:creationId xmlns:a16="http://schemas.microsoft.com/office/drawing/2014/main" id="{6AEFFBCF-48E0-4C4F-9856-D81F94638B82}"/>
              </a:ext>
            </a:extLst>
          </p:cNvPr>
          <p:cNvSpPr/>
          <p:nvPr/>
        </p:nvSpPr>
        <p:spPr>
          <a:xfrm>
            <a:off x="644893" y="4440908"/>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6AE480BD-7999-3244-853E-35524704F820}"/>
              </a:ext>
            </a:extLst>
          </p:cNvPr>
          <p:cNvSpPr txBox="1"/>
          <p:nvPr/>
        </p:nvSpPr>
        <p:spPr>
          <a:xfrm>
            <a:off x="644893" y="4640829"/>
            <a:ext cx="2981176" cy="369332"/>
          </a:xfrm>
          <a:prstGeom prst="rect">
            <a:avLst/>
          </a:prstGeom>
          <a:noFill/>
        </p:spPr>
        <p:txBody>
          <a:bodyPr wrap="square" rtlCol="0">
            <a:spAutoFit/>
          </a:bodyPr>
          <a:lstStyle/>
          <a:p>
            <a:pPr algn="ctr"/>
            <a:r>
              <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hlinkClick r:id="rId5"/>
              </a:rPr>
              <a:t>Standardkontrakt</a:t>
            </a:r>
            <a:endPar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620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1. Generelt</a:t>
            </a:r>
          </a:p>
        </p:txBody>
      </p:sp>
    </p:spTree>
    <p:extLst>
      <p:ext uri="{BB962C8B-B14F-4D97-AF65-F5344CB8AC3E}">
        <p14:creationId xmlns:p14="http://schemas.microsoft.com/office/powerpoint/2010/main" val="368510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o studenter, en instituttleder, en veileder og en representant for bedriften">
            <a:extLst>
              <a:ext uri="{FF2B5EF4-FFF2-40B4-BE49-F238E27FC236}">
                <a16:creationId xmlns:a16="http://schemas.microsoft.com/office/drawing/2014/main" id="{E43B3E65-075C-434D-878F-B573E9A14285}"/>
              </a:ext>
            </a:extLst>
          </p:cNvPr>
          <p:cNvPicPr>
            <a:picLocks noChangeAspect="1"/>
          </p:cNvPicPr>
          <p:nvPr/>
        </p:nvPicPr>
        <p:blipFill>
          <a:blip r:embed="rId2"/>
          <a:srcRect/>
          <a:stretch/>
        </p:blipFill>
        <p:spPr>
          <a:xfrm>
            <a:off x="5947710" y="629305"/>
            <a:ext cx="6244290" cy="6244290"/>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er dette nødvendig?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Instituttleder signerer på vegne av NTNU. Veileder har overordnet faglig ansvar og innsikt i prosjektet på vegne av NTNU.</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Én representant signerer på vegne av ekstern virksomhet.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Studenten(e) signerer på vegne av seg selv.</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3028739"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Du har ansvar for å ivareta dine egne rettigheter i samarbeidet. Standardkontrakten er et virkemiddel for dette</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Hvem er involvert?</a:t>
            </a:r>
          </a:p>
        </p:txBody>
      </p:sp>
    </p:spTree>
    <p:extLst>
      <p:ext uri="{BB962C8B-B14F-4D97-AF65-F5344CB8AC3E}">
        <p14:creationId xmlns:p14="http://schemas.microsoft.com/office/powerpoint/2010/main" val="108528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n hovedkontrakt og flere vedlegg">
            <a:extLst>
              <a:ext uri="{FF2B5EF4-FFF2-40B4-BE49-F238E27FC236}">
                <a16:creationId xmlns:a16="http://schemas.microsoft.com/office/drawing/2014/main" id="{095B106B-CD06-A442-A716-DC0AE9A2EABA}"/>
              </a:ext>
            </a:extLst>
          </p:cNvPr>
          <p:cNvPicPr>
            <a:picLocks noChangeAspect="1"/>
          </p:cNvPicPr>
          <p:nvPr/>
        </p:nvPicPr>
        <p:blipFill>
          <a:blip r:embed="rId2"/>
          <a:srcRect/>
          <a:stretch/>
        </p:blipFill>
        <p:spPr>
          <a:xfrm>
            <a:off x="5334000" y="0"/>
            <a:ext cx="6858000" cy="6858000"/>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består av en hoveddel - "Standardavtale for utføring av studentoppgave i samarbeid med ekstern bedrift" - samt eventuelle vedlegg.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 kan være en konfidensialitetsavtale, spesifikasjon av prosjektgrunnlag eid av avtalepart eller tredjepart, eller en tilleggsavtale med bedriften.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Hovedkontrakt og vedlegg</a:t>
            </a:r>
          </a:p>
        </p:txBody>
      </p:sp>
    </p:spTree>
    <p:extLst>
      <p:ext uri="{BB962C8B-B14F-4D97-AF65-F5344CB8AC3E}">
        <p14:creationId xmlns:p14="http://schemas.microsoft.com/office/powerpoint/2010/main" val="28904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Hovedkontrakten gjelder alltid in konflikter med andre avtaler eller vedlegg">
            <a:extLst>
              <a:ext uri="{FF2B5EF4-FFF2-40B4-BE49-F238E27FC236}">
                <a16:creationId xmlns:a16="http://schemas.microsoft.com/office/drawing/2014/main" id="{36CE6E32-D7A3-9E4F-8C6A-5272576972C2}"/>
              </a:ext>
            </a:extLst>
          </p:cNvPr>
          <p:cNvPicPr>
            <a:picLocks noChangeAspect="1"/>
          </p:cNvPicPr>
          <p:nvPr/>
        </p:nvPicPr>
        <p:blipFill>
          <a:blip r:embed="rId2"/>
          <a:srcRect/>
          <a:stretch/>
        </p:blipFill>
        <p:spPr>
          <a:xfrm>
            <a:off x="5963304" y="629304"/>
            <a:ext cx="6228695" cy="622869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skal ha gyldighet foran eventuelle vedlegg og andre avtaler som opprettes mellom partene i avtalen.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Dette er for å hindre at standardavtalen omgås ved at det blir opprettet andre motstridende avtaler, for eksempel mellom student og ekstern virksomhet, som kan føre til uklarhet i hva som gjelder.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Gyldighet foran andre avtaler</a:t>
            </a:r>
          </a:p>
        </p:txBody>
      </p:sp>
    </p:spTree>
    <p:extLst>
      <p:ext uri="{BB962C8B-B14F-4D97-AF65-F5344CB8AC3E}">
        <p14:creationId xmlns:p14="http://schemas.microsoft.com/office/powerpoint/2010/main" val="347729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Har vi like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I utgangspunktet skal hver masterstudent skrive avtale med bedriften, men dersom du skriver oppgaven i samarbeid med andre kan dere også inngå denne avtalen i fellesskap.</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Forutsetningen er at den eksterne parten godtar en felles avtale.</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Ja. Såfremt ikke noe annet er avtalt er samarbeidende studenter juridisk likestilte. Dette kan justeres, for eksempel hvis oppgaven baseres på resultater fra et tidligere prosjekt som en av studentene eier.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Når flere studenter skriver sammen</a:t>
            </a:r>
          </a:p>
        </p:txBody>
      </p:sp>
      <p:pic>
        <p:nvPicPr>
          <p:cNvPr id="10" name="Bilde 9" descr="To studenter">
            <a:extLst>
              <a:ext uri="{FF2B5EF4-FFF2-40B4-BE49-F238E27FC236}">
                <a16:creationId xmlns:a16="http://schemas.microsoft.com/office/drawing/2014/main" id="{BC3D71F2-11BF-7F49-8636-731A4F2FD5C4}"/>
              </a:ext>
            </a:extLst>
          </p:cNvPr>
          <p:cNvPicPr>
            <a:picLocks noChangeAspect="1"/>
          </p:cNvPicPr>
          <p:nvPr/>
        </p:nvPicPr>
        <p:blipFill>
          <a:blip r:embed="rId3"/>
          <a:srcRect/>
          <a:stretch/>
        </p:blipFill>
        <p:spPr>
          <a:xfrm>
            <a:off x="7144639" y="2550695"/>
            <a:ext cx="4307305" cy="4307305"/>
          </a:xfrm>
          <a:prstGeom prst="rect">
            <a:avLst/>
          </a:prstGeom>
        </p:spPr>
      </p:pic>
    </p:spTree>
    <p:extLst>
      <p:ext uri="{BB962C8B-B14F-4D97-AF65-F5344CB8AC3E}">
        <p14:creationId xmlns:p14="http://schemas.microsoft.com/office/powerpoint/2010/main" val="5332692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2903</TotalTime>
  <Words>2581</Words>
  <Application>Microsoft Macintosh PowerPoint</Application>
  <PresentationFormat>Widescreen</PresentationFormat>
  <Paragraphs>231</Paragraphs>
  <Slides>40</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40</vt:i4>
      </vt:variant>
    </vt:vector>
  </HeadingPairs>
  <TitlesOfParts>
    <vt:vector size="46" baseType="lpstr">
      <vt:lpstr>Arial</vt:lpstr>
      <vt:lpstr>Calibri</vt:lpstr>
      <vt:lpstr>Calibri Light</vt:lpstr>
      <vt:lpstr>Open Sans</vt:lpstr>
      <vt:lpstr>Open Sans SemiBold</vt:lpstr>
      <vt:lpstr>Office-tema</vt:lpstr>
      <vt:lpstr>Introduksjon</vt:lpstr>
      <vt:lpstr>Studentoppgave i samarbeid med ekstern virksomhet</vt:lpstr>
      <vt:lpstr>Introduksjon</vt:lpstr>
      <vt:lpstr>Introduksjon</vt:lpstr>
      <vt:lpstr>1. Generelt</vt:lpstr>
      <vt:lpstr>Generelt</vt:lpstr>
      <vt:lpstr>Generelt</vt:lpstr>
      <vt:lpstr>Generelt</vt:lpstr>
      <vt:lpstr>Generelt</vt:lpstr>
      <vt:lpstr>Generelt</vt:lpstr>
      <vt:lpstr>Generelt</vt:lpstr>
      <vt:lpstr>Generelt</vt:lpstr>
      <vt:lpstr>Generelt</vt:lpstr>
      <vt:lpstr>2. Studentens rettigheter</vt:lpstr>
      <vt:lpstr>Studentens rettigheter</vt:lpstr>
      <vt:lpstr>Studentens rettigheter</vt:lpstr>
      <vt:lpstr>Studentens rettigheter</vt:lpstr>
      <vt:lpstr>Studentens rettigheter</vt:lpstr>
      <vt:lpstr>3. Patenterbare oppfinnelser</vt:lpstr>
      <vt:lpstr>Patenterbare oppfinnelser</vt:lpstr>
      <vt:lpstr>Patenterbare oppfinnelser</vt:lpstr>
      <vt:lpstr>Patenterbare oppfinnelser</vt:lpstr>
      <vt:lpstr>4. Den eksterne virksomheten</vt:lpstr>
      <vt:lpstr>Den eksterne virksomheten</vt:lpstr>
      <vt:lpstr>Den eksterne virksomheten</vt:lpstr>
      <vt:lpstr>Den eksterne virksomheten</vt:lpstr>
      <vt:lpstr>Den eksterne virksomheten</vt:lpstr>
      <vt:lpstr>Den eksterne virksomheten</vt:lpstr>
      <vt:lpstr>5. NTNUs rettigheter</vt:lpstr>
      <vt:lpstr>NTNUs rettigheter</vt:lpstr>
      <vt:lpstr>NTNUs rettigheter</vt:lpstr>
      <vt:lpstr>6. Offentliggjøring</vt:lpstr>
      <vt:lpstr>Offentliggjøring</vt:lpstr>
      <vt:lpstr>Offentliggjøring</vt:lpstr>
      <vt:lpstr>Offentliggjøring</vt:lpstr>
      <vt:lpstr>Offentliggjøring</vt:lpstr>
      <vt:lpstr>Offentliggjøring</vt:lpstr>
      <vt:lpstr>7. Oppsummering</vt:lpstr>
      <vt:lpstr>Oppsummering</vt:lpstr>
      <vt:lpstr>Oppsummering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Studentoppgave i samarbeid med ekstern virksomhet</dc:title>
  <dc:creator>Aslak Liaaen</dc:creator>
  <cp:lastModifiedBy>Aslak Liaaen</cp:lastModifiedBy>
  <cp:revision>11</cp:revision>
  <dcterms:created xsi:type="dcterms:W3CDTF">2021-09-22T10:53:53Z</dcterms:created>
  <dcterms:modified xsi:type="dcterms:W3CDTF">2022-03-07T15:07:29Z</dcterms:modified>
</cp:coreProperties>
</file>