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304" r:id="rId3"/>
    <p:sldId id="305" r:id="rId4"/>
    <p:sldId id="263" r:id="rId5"/>
    <p:sldId id="287" r:id="rId6"/>
    <p:sldId id="274" r:id="rId7"/>
    <p:sldId id="264" r:id="rId8"/>
    <p:sldId id="266" r:id="rId9"/>
    <p:sldId id="267" r:id="rId10"/>
    <p:sldId id="273" r:id="rId11"/>
    <p:sldId id="291" r:id="rId12"/>
    <p:sldId id="265" r:id="rId13"/>
    <p:sldId id="292" r:id="rId14"/>
    <p:sldId id="271" r:id="rId15"/>
    <p:sldId id="27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8A5D26-9F2A-1AAA-15C8-F04BD207FC11}" name="Berit Alvestrand" initials="BA" userId="S::berit@wearenice.com::6b17d49d-d6d7-447c-a3fb-721e12e8b0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8A7465"/>
    <a:srgbClr val="FBD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 autoAdjust="0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58249-0B1B-A946-8AC1-15FD04D07DDF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C9DD1-97E6-C74B-A226-EA89E88B7C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64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06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Funker siste setningen i hovedbolken?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56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Funker siste setningen i hovedbolken?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12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Funker siste setningen i hovedbolken?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908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Funker siste setningen i hovedbolken?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81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Minitanke: skulle vi byttet ut den blå boksen med en stiplet, kanskje gul en? For å vise at det er ideer, ikke produkter.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5586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43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3BA00-4000-EB4A-88BA-A0A0396DF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A198E4-B0CB-2040-B871-358E46E86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62B417-D723-B643-B1A8-1965A8A2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5BF548-5078-3B43-A60A-FC580AFE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6A71AE-A843-7641-8874-46FF9686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1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19E73E-86D2-2E4B-9AD2-11CAEAD0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BF738E-C718-8A49-A6B9-A373772D1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040A7A-67F9-7D46-9C66-28FC931B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8BD0F8-5BDC-2E4F-B79F-881E20D8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5723AE-0DC5-C34D-A3F2-7ACAAD69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415B8C0-C2F3-214A-AF99-2CEBE3E28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70CAA2E-3E31-F24E-A5EE-A65D470D3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FE54A9-DE5C-9C47-AB27-AD4BA3BE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110968-E4DC-864F-9DBB-4656DBC9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7959C4-0695-FA4E-84FC-54D5D9AD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13B0AB-049A-1949-B84A-1B78E53A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73678E-F95D-9442-8944-BB3A4EA4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117B63-AAAC-564D-8690-C661B9A4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95B166-EAC5-4744-84A7-D2328019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48049D-53F5-AE40-9E04-0587F63D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3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7310F-90DD-DD40-883F-21241596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A49ED4-734C-4445-953E-30E9BBA0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7E15C1-5D03-1E47-9E0A-2EFC704E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B9FF6D-6443-D34E-9715-F3093307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8B9CC-5D2D-CE42-9937-542E8B1E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00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E2F26-7691-3D4D-8237-A62812B1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8FD83C-6A97-674D-9DEC-6C135A978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FD78C0-08FC-C14F-B482-6B913198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B63B6E-8D8D-A041-AFB2-9FF0AC0A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F401D1-B848-874B-A619-0E683952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A67B9D0-CA11-4347-BD4F-7D3BDF3D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66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26BBB8-FA5C-0A45-98B0-AE5077A1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59B97B-02E3-264C-87C2-29BEC563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3B061D-939A-274E-80FC-CA3B6FEEE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C96A39-B974-2E4F-BD83-1B7E0C2BA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4D9EB3-1A97-794D-AC2A-6ED43AD71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CBCCA2-5DBD-0440-8A7B-95B37B36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DD1EF8F-9AE5-8A49-A79A-8C4C3B83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9136D41-94DE-A54F-A1A4-5BBB3438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9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A781A1-A92C-C746-933D-CCD3A2B1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0191B46-2ACF-8C4F-BB69-F6A823DC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0C719A-3A99-1640-BD27-7CE8C77F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0043E9-E36A-874B-9D7C-FDB93858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04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6F0B6CB-DBD4-2540-B70F-BF83095C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FA01B7-BA6A-E544-A852-2BC10D2E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6B9BF8-CF99-C848-B3A6-725CF487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D19CB-31E7-3B42-A0C8-4D48B58D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E1FFB-CDBF-EE41-8ABB-112E3BC8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F7153C-E280-2540-AA0E-3A34E6D4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34B547-DB2A-6945-87B7-1C296D0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E1AD40-6A09-274B-95E7-7C23E0D4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B70DABA-502A-C74D-A483-64F74F13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6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405CB8-3CF5-1A4A-B8A2-1459D4E9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09A36E7-60A0-8A48-A467-86E7B208F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54D449B-92FB-C14A-8E88-2227FE317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C2F0A59-F0F0-E94F-9DA2-894D81BB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22C73C-0715-0347-8AF1-22F1F086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D21C5E-86DB-6848-B104-385D28D3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24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F80C6A1-D6A5-8146-9CB9-22EC0275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119C96-6569-884E-B0E6-1B16C6F9B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D9B400-27BC-5347-A220-27FE30128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8613-FD68-E94F-9876-8F616DAFB701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DB5AA3-3D52-E24A-9A3A-7FB71AF1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C25731-ACBA-BB40-9E7B-93E2363E5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7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.ntnu.no/wiki/-/wiki/Norsk/Politikk+for+immaterielle+rettigheter+-+IP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ip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Politikk+for+immaterielle+rettigheter+-+IP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NL/lov/1970-04-17-2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5E322DE-8179-594A-846C-DFC272048C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  <a:ln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1B85EB-CA16-B841-B054-E2BDE9A15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9253" y="2749124"/>
            <a:ext cx="5656052" cy="1359751"/>
          </a:xfrm>
        </p:spPr>
        <p:txBody>
          <a:bodyPr>
            <a:normAutofit fontScale="90000"/>
          </a:bodyPr>
          <a:lstStyle/>
          <a:p>
            <a:pPr algn="l"/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Hvorfor har vi en </a:t>
            </a:r>
            <a:b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IPR-politikk?</a:t>
            </a:r>
          </a:p>
        </p:txBody>
      </p:sp>
      <p:pic>
        <p:nvPicPr>
          <p:cNvPr id="6" name="Bilde 5" descr="Logo: NTNU">
            <a:extLst>
              <a:ext uri="{FF2B5EF4-FFF2-40B4-BE49-F238E27FC236}">
                <a16:creationId xmlns:a16="http://schemas.microsoft.com/office/drawing/2014/main" id="{7C7489DC-8BB9-9642-A71A-C8CCC113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66" y="2615482"/>
            <a:ext cx="1383888" cy="1853002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8754C5F9-4945-BD44-91D8-D87ABBDC0373}"/>
              </a:ext>
            </a:extLst>
          </p:cNvPr>
          <p:cNvSpPr txBox="1">
            <a:spLocks/>
          </p:cNvSpPr>
          <p:nvPr/>
        </p:nvSpPr>
        <p:spPr>
          <a:xfrm>
            <a:off x="4589253" y="3672413"/>
            <a:ext cx="5656052" cy="1359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vil det si for deg?</a:t>
            </a:r>
          </a:p>
        </p:txBody>
      </p:sp>
      <p:pic>
        <p:nvPicPr>
          <p:cNvPr id="7" name="Bilde 6" descr="Logo: Nice industridesign">
            <a:extLst>
              <a:ext uri="{FF2B5EF4-FFF2-40B4-BE49-F238E27FC236}">
                <a16:creationId xmlns:a16="http://schemas.microsoft.com/office/drawing/2014/main" id="{B543187D-F821-6D47-AFBB-7E8E1CEEE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358" y="6004560"/>
            <a:ext cx="614289" cy="6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n person tenker på en idé">
            <a:extLst>
              <a:ext uri="{FF2B5EF4-FFF2-40B4-BE49-F238E27FC236}">
                <a16:creationId xmlns:a16="http://schemas.microsoft.com/office/drawing/2014/main" id="{FEEC6406-FDD2-ED4F-9789-C6A00169D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53" b="36020"/>
          <a:stretch/>
        </p:blipFill>
        <p:spPr>
          <a:xfrm>
            <a:off x="6565107" y="752496"/>
            <a:ext cx="4787106" cy="5140304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C06AA919-17AB-4E4F-9377-1C919BD4CA59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vil det si for deg?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AD201E0A-F3DC-3549-8D23-1A69567FE76D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har en del rettigheter til det du lager som ansatt, spesielt når det er relevant for universitetets kjerneoppgaver.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kan lese mer om hva dette gjelder i 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punkt 4.3 i IPR-politikken.</a:t>
            </a: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559BACB-FB65-F844-AF32-86ABAC7CD790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0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C06AA919-17AB-4E4F-9377-1C919BD4CA59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vil det si for deg?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AD201E0A-F3DC-3549-8D23-1A69567FE76D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bevarer alltid de ideelle rettighetene. Dette innebærer retten til å bli navngitt og beskyttelse mot krenkende omtale som opphavsperson.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har også eierrettigheter til materiell med klart personlig preg, gitt at universitetet kan bruke det i sin kjernevirksomhet.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559BACB-FB65-F844-AF32-86ABAC7CD790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2" descr="En person tenker på en idé">
            <a:extLst>
              <a:ext uri="{FF2B5EF4-FFF2-40B4-BE49-F238E27FC236}">
                <a16:creationId xmlns:a16="http://schemas.microsoft.com/office/drawing/2014/main" id="{91AF3E0C-A2B8-D645-859E-76515E31A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53" b="36020"/>
          <a:stretch/>
        </p:blipFill>
        <p:spPr>
          <a:xfrm>
            <a:off x="6565107" y="752496"/>
            <a:ext cx="4787106" cy="51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Veien mot målet - mange innovasjoner i fremtiden">
            <a:extLst>
              <a:ext uri="{FF2B5EF4-FFF2-40B4-BE49-F238E27FC236}">
                <a16:creationId xmlns:a16="http://schemas.microsoft.com/office/drawing/2014/main" id="{6FBD2409-2D2D-3F4D-9B3B-B75AE837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00340" y="678426"/>
            <a:ext cx="5491659" cy="6179573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536B6C7A-D9D7-CC4E-B013-44025DD1986B}"/>
              </a:ext>
            </a:extLst>
          </p:cNvPr>
          <p:cNvSpPr txBox="1">
            <a:spLocks/>
          </p:cNvSpPr>
          <p:nvPr/>
        </p:nvSpPr>
        <p:spPr>
          <a:xfrm>
            <a:off x="839789" y="457200"/>
            <a:ext cx="56299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Innovasjonsfokus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BC41C71-2916-A742-B3C8-DB1BECB9CB5E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4775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Siden lovendringen i 2003 har vi fått et større fokus på innovasjon i akademia.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den nye IPR-politikken håper vi å fortsette denne utviklingen.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Målet er å få mer og bedre innovasjon og forskning ut i samfunnet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BD5B45B-596C-9B41-A273-69529C28AA9B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3541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6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536B6C7A-D9D7-CC4E-B013-44025DD1986B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er innovasjon?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BC41C71-2916-A742-B3C8-DB1BECB9CB5E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Innovasjon kan være så mangt, men NTNUs hoveddefinisjon er at innovasjon er noe som er </a:t>
            </a:r>
            <a:r>
              <a:rPr lang="nb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nytt, nyttig og nyttiggjort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kan med andre ord være alt fra nye undervisningsmetoder til dataprogrammer til betongskruer.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BD5B45B-596C-9B41-A273-69529C28AA9B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Et forskningsdokument blir til konkrete løsninger og tjenester">
            <a:extLst>
              <a:ext uri="{FF2B5EF4-FFF2-40B4-BE49-F238E27FC236}">
                <a16:creationId xmlns:a16="http://schemas.microsoft.com/office/drawing/2014/main" id="{4BAB4D39-9463-4E12-A782-7F7BFC03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05" y="627947"/>
            <a:ext cx="4978475" cy="56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5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n person holder en løsning">
            <a:extLst>
              <a:ext uri="{FF2B5EF4-FFF2-40B4-BE49-F238E27FC236}">
                <a16:creationId xmlns:a16="http://schemas.microsoft.com/office/drawing/2014/main" id="{B72EAF2A-31EB-4976-9A2B-EFFDA2C7D1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94" t="44535"/>
          <a:stretch/>
        </p:blipFill>
        <p:spPr>
          <a:xfrm>
            <a:off x="6776963" y="1239520"/>
            <a:ext cx="4212979" cy="445621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C6A73B5-F70A-1F4E-8DEE-5013D2053F81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vil det si for deg?</a:t>
            </a:r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83376BBF-AA51-CD42-B8FB-0627DF9C2F1D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skal sørge for at ansatte får hjelp og veiledning til å forfølge ideer og resultater som kan komme samfunnet til gode – gjennom kommersialisering, videre forskning og undervisning i ny kunnskap.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51BE6524-7B0B-9A43-A01B-9525D5881491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6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TO sørger for økt innovasjon">
            <a:extLst>
              <a:ext uri="{FF2B5EF4-FFF2-40B4-BE49-F238E27FC236}">
                <a16:creationId xmlns:a16="http://schemas.microsoft.com/office/drawing/2014/main" id="{C4033353-DFD1-EC46-A7C6-1D1309A6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0"/>
            <a:ext cx="6094562" cy="6857999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2A88A3AF-4C57-4345-A330-A4C903B52206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Transfer</a:t>
            </a:r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80C2EB3-B4F7-034B-AB81-10C1094D8BDB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Technology Transfer (TTO) skal hjelpe de ansatte med utvikling og kommersialisering av ideer og forskningsresultater.</a:t>
            </a:r>
            <a:b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Transfer er eksperter på kunnskapsforvaltning og kommersialisering og har en viktig støttefunksjon i slike prosjekter.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C18F0095-2F42-454F-8633-9F70F4EBFB88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1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n person ligger i en haug av innovasjoner og lisensavtaler">
            <a:extLst>
              <a:ext uri="{FF2B5EF4-FFF2-40B4-BE49-F238E27FC236}">
                <a16:creationId xmlns:a16="http://schemas.microsoft.com/office/drawing/2014/main" id="{CD43F211-0210-F84A-B46A-C317D49B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501" y="0"/>
            <a:ext cx="6094562" cy="685800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CFECC5F0-3714-1649-9E83-1E88B1202293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57308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 innovasjon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FA530701-C95E-DA47-B5FB-3E50DC32F511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01713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gode støtteordninger får vi mer innovasjon og mer kommersialisering.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Siden starten har Technology Transfer mottatt over 1900 idéer som har resultert i 73 «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»-bedrifter og 171 lisensavtaler.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128F689-DCCE-A945-AB8C-4192D0F41787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091603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654B1133-3193-244D-80B7-D4620C774C8B}"/>
              </a:ext>
            </a:extLst>
          </p:cNvPr>
          <p:cNvSpPr/>
          <p:nvPr/>
        </p:nvSpPr>
        <p:spPr>
          <a:xfrm>
            <a:off x="6938128" y="2988297"/>
            <a:ext cx="1131216" cy="44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3C867F3-33AA-464B-B4F2-978587CE76E2}"/>
              </a:ext>
            </a:extLst>
          </p:cNvPr>
          <p:cNvSpPr/>
          <p:nvPr/>
        </p:nvSpPr>
        <p:spPr>
          <a:xfrm>
            <a:off x="8663233" y="1837048"/>
            <a:ext cx="1131216" cy="44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A8B42E2-6D74-B440-9936-9AB9FFBE620B}"/>
              </a:ext>
            </a:extLst>
          </p:cNvPr>
          <p:cNvSpPr/>
          <p:nvPr/>
        </p:nvSpPr>
        <p:spPr>
          <a:xfrm>
            <a:off x="9945278" y="3053106"/>
            <a:ext cx="1131216" cy="44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8E4D970-4BDE-2D48-A9C9-0729C8BA25C9}"/>
              </a:ext>
            </a:extLst>
          </p:cNvPr>
          <p:cNvSpPr txBox="1"/>
          <p:nvPr/>
        </p:nvSpPr>
        <p:spPr>
          <a:xfrm>
            <a:off x="7265530" y="2929909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24792E-6BFC-7847-B9D9-DB03C3C0AF68}"/>
              </a:ext>
            </a:extLst>
          </p:cNvPr>
          <p:cNvSpPr txBox="1"/>
          <p:nvPr/>
        </p:nvSpPr>
        <p:spPr>
          <a:xfrm>
            <a:off x="8715264" y="1892961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1900+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CCA33CE-7E6F-3D47-A8F0-3F7B366BAE10}"/>
              </a:ext>
            </a:extLst>
          </p:cNvPr>
          <p:cNvSpPr txBox="1"/>
          <p:nvPr/>
        </p:nvSpPr>
        <p:spPr>
          <a:xfrm>
            <a:off x="10463694" y="2929909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171</a:t>
            </a:r>
          </a:p>
        </p:txBody>
      </p:sp>
    </p:spTree>
    <p:extLst>
      <p:ext uri="{BB962C8B-B14F-4D97-AF65-F5344CB8AC3E}">
        <p14:creationId xmlns:p14="http://schemas.microsoft.com/office/powerpoint/2010/main" val="228667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210052BC-A432-B941-B400-3F65E721BCC7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42129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Så hvorfor har vi IPR?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31B1159-EF90-C248-8D70-4F833D26DBCD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3932237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å sikre at gode NTNU-ideer kan komme verden til gode!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EC481AE-D9CA-5A41-B615-C7FDDB800985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3848999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 descr="Mange idéer blior til mange konkrete løsninger">
            <a:extLst>
              <a:ext uri="{FF2B5EF4-FFF2-40B4-BE49-F238E27FC236}">
                <a16:creationId xmlns:a16="http://schemas.microsoft.com/office/drawing/2014/main" id="{8E635E83-3163-E447-A3D4-3A218CB13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438" y="0"/>
            <a:ext cx="6094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6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839788" y="2267234"/>
            <a:ext cx="5570484" cy="2323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28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mer på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ntnu.no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/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ipr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Bilde 2" descr="En konkret løsning">
            <a:extLst>
              <a:ext uri="{FF2B5EF4-FFF2-40B4-BE49-F238E27FC236}">
                <a16:creationId xmlns:a16="http://schemas.microsoft.com/office/drawing/2014/main" id="{636BA053-8A8B-8F46-9547-3420428F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438" y="0"/>
            <a:ext cx="6094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8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8E4318E9-1CF2-C441-8288-1CAEDFDB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3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Kunnskapsforvaltning for en bedre verden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lassholder for innhold 2" descr="En idé blir til en konkret løsning">
            <a:extLst>
              <a:ext uri="{FF2B5EF4-FFF2-40B4-BE49-F238E27FC236}">
                <a16:creationId xmlns:a16="http://schemas.microsoft.com/office/drawing/2014/main" id="{D20D86E4-45CB-204F-8850-0DB69D3FA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200" y="2057400"/>
            <a:ext cx="4992012" cy="2602603"/>
          </a:xfr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2445908-66C4-A745-9176-F98486E75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3"/>
            <a:ext cx="5256212" cy="39835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som universitet har et ansvar for å sørge for at kunnskapen vi produserer kommer samfunnet til gode.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 er en av flere moduler om hvordan god kunnskapsforvaltning underbygger NTNU sitt slagord «Kunnskap for en bedre verden».</a:t>
            </a:r>
          </a:p>
          <a:p>
            <a:pPr>
              <a:lnSpc>
                <a:spcPct val="150000"/>
              </a:lnSpc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NTNUs IPR-politikk 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ett av verktøyene vi kan bruke.</a:t>
            </a:r>
            <a:endParaRPr lang="nb-NO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3CCEACB8-5FE4-7B47-8AAE-772BF7E9D745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72974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9151BD-D8C0-FB45-A94E-F9EF23E7B144}"/>
              </a:ext>
            </a:extLst>
          </p:cNvPr>
          <p:cNvSpPr txBox="1"/>
          <p:nvPr/>
        </p:nvSpPr>
        <p:spPr>
          <a:xfrm>
            <a:off x="7280446" y="4506114"/>
            <a:ext cx="3151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 kunnskap til løsning</a:t>
            </a:r>
          </a:p>
        </p:txBody>
      </p:sp>
    </p:spTree>
    <p:extLst>
      <p:ext uri="{BB962C8B-B14F-4D97-AF65-F5344CB8AC3E}">
        <p14:creationId xmlns:p14="http://schemas.microsoft.com/office/powerpoint/2010/main" val="49398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 illustrasjoner: Et skjold, et dokument med et bilde av et skjold og en person som holder et skjold">
            <a:extLst>
              <a:ext uri="{FF2B5EF4-FFF2-40B4-BE49-F238E27FC236}">
                <a16:creationId xmlns:a16="http://schemas.microsoft.com/office/drawing/2014/main" id="{E99981D6-7473-284A-B5EA-11805A69C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67" b="27182"/>
          <a:stretch/>
        </p:blipFill>
        <p:spPr>
          <a:xfrm>
            <a:off x="752585" y="-86339"/>
            <a:ext cx="9933343" cy="3041720"/>
          </a:xfrm>
          <a:prstGeom prst="rect">
            <a:avLst/>
          </a:prstGeom>
        </p:spPr>
      </p:pic>
      <p:sp>
        <p:nvSpPr>
          <p:cNvPr id="3" name="Plassholder for tekst 12">
            <a:extLst>
              <a:ext uri="{FF2B5EF4-FFF2-40B4-BE49-F238E27FC236}">
                <a16:creationId xmlns:a16="http://schemas.microsoft.com/office/drawing/2014/main" id="{4AD2D759-C9F3-4C07-98BD-87EBAB26E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9661" y="3491774"/>
            <a:ext cx="3198812" cy="27705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Immaterielle rettigheter, eller IPR (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Intellectual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Property Rights), er de formelle rettighetene knyttet til det vi produserer av forskning, formidling og innovasjon ved universitetet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99E87810-E814-488F-AA55-FF387339A9E8}"/>
              </a:ext>
            </a:extLst>
          </p:cNvPr>
          <p:cNvSpPr txBox="1">
            <a:spLocks/>
          </p:cNvSpPr>
          <p:nvPr/>
        </p:nvSpPr>
        <p:spPr>
          <a:xfrm>
            <a:off x="8290043" y="3497391"/>
            <a:ext cx="3198812" cy="27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 av IPR og andre virkemidler for å beskytte kunnskap og dele kunnskap.</a:t>
            </a:r>
          </a:p>
        </p:txBody>
      </p:sp>
      <p:sp>
        <p:nvSpPr>
          <p:cNvPr id="5" name="Plassholder for tekst 12">
            <a:extLst>
              <a:ext uri="{FF2B5EF4-FFF2-40B4-BE49-F238E27FC236}">
                <a16:creationId xmlns:a16="http://schemas.microsoft.com/office/drawing/2014/main" id="{2B179D5B-6374-4755-9F4B-4C323E9BD64F}"/>
              </a:ext>
            </a:extLst>
          </p:cNvPr>
          <p:cNvSpPr txBox="1">
            <a:spLocks/>
          </p:cNvSpPr>
          <p:nvPr/>
        </p:nvSpPr>
        <p:spPr>
          <a:xfrm>
            <a:off x="4594852" y="3497391"/>
            <a:ext cx="3198812" cy="27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NTNUs regler og retningslinjer for å ivareta ansattes rettigheter i spørsmål om deling, distribusjon og kommersialisering av kunnskapen vi produserer.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FCB763F-8F8C-AA49-8EFC-C832B5F5AB82}"/>
              </a:ext>
            </a:extLst>
          </p:cNvPr>
          <p:cNvSpPr/>
          <p:nvPr/>
        </p:nvSpPr>
        <p:spPr>
          <a:xfrm>
            <a:off x="899661" y="3053783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44D2E2-35B9-E744-9073-EE2FFF5AABF6}"/>
              </a:ext>
            </a:extLst>
          </p:cNvPr>
          <p:cNvSpPr/>
          <p:nvPr/>
        </p:nvSpPr>
        <p:spPr>
          <a:xfrm>
            <a:off x="4594852" y="304172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IPR-politikken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4DCCB2-079D-A74A-B158-E05BC98D5C20}"/>
              </a:ext>
            </a:extLst>
          </p:cNvPr>
          <p:cNvSpPr/>
          <p:nvPr/>
        </p:nvSpPr>
        <p:spPr>
          <a:xfrm>
            <a:off x="8290043" y="3041720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Kunnskapsforvaltning</a:t>
            </a:r>
          </a:p>
        </p:txBody>
      </p:sp>
    </p:spTree>
    <p:extLst>
      <p:ext uri="{BB962C8B-B14F-4D97-AF65-F5344CB8AC3E}">
        <p14:creationId xmlns:p14="http://schemas.microsoft.com/office/powerpoint/2010/main" val="321914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Undrende person">
            <a:extLst>
              <a:ext uri="{FF2B5EF4-FFF2-40B4-BE49-F238E27FC236}">
                <a16:creationId xmlns:a16="http://schemas.microsoft.com/office/drawing/2014/main" id="{D4F6A9D1-F642-2E42-A435-61854F757A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69216" y="1093509"/>
            <a:ext cx="5122783" cy="5764490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A87FED18-F010-0C44-BAD4-A518D28A0DAB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122783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handler denne modulen om?</a:t>
            </a:r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271A16AC-A112-0F4D-B09F-D144F75BB953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NTNUs politikk for immaterielle verdier sier at NTNU har en del rettigheter til de ansattes arbeid.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Hvorfor er det slik, og hva betyr det for deg som ansatt?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B41ACB3E-C63E-274E-A145-5D5AB1D044C3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2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5C6A73B5-F70A-1F4E-8DEE-5013D2053F81}"/>
              </a:ext>
            </a:extLst>
          </p:cNvPr>
          <p:cNvSpPr txBox="1">
            <a:spLocks/>
          </p:cNvSpPr>
          <p:nvPr/>
        </p:nvSpPr>
        <p:spPr>
          <a:xfrm>
            <a:off x="839789" y="457200"/>
            <a:ext cx="522818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 og godt</a:t>
            </a:r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83376BBF-AA51-CD42-B8FB-0627DF9C2F1D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vil sørge for at så mange gode idéer som mulig når ut i samfunnet. Det er lettere å få til med god kunnskapsforvaltning.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ønsker også at ansatte skal ha mulighet til å oppnå suksess både som akademikere og entreprenører.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51BE6524-7B0B-9A43-A01B-9525D5881491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Undrende person">
            <a:extLst>
              <a:ext uri="{FF2B5EF4-FFF2-40B4-BE49-F238E27FC236}">
                <a16:creationId xmlns:a16="http://schemas.microsoft.com/office/drawing/2014/main" id="{1933C572-764B-48EF-BE55-55A9FBBD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69216" y="1093509"/>
            <a:ext cx="5122783" cy="57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4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Person sitter på skuldrene til NTNU-ansatt">
            <a:extLst>
              <a:ext uri="{FF2B5EF4-FFF2-40B4-BE49-F238E27FC236}">
                <a16:creationId xmlns:a16="http://schemas.microsoft.com/office/drawing/2014/main" id="{F4BC6A97-D318-4E60-AF6D-9ECC06ED6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94" b="43944"/>
          <a:stretch/>
        </p:blipFill>
        <p:spPr>
          <a:xfrm>
            <a:off x="6227597" y="2545845"/>
            <a:ext cx="2878241" cy="3580481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4277C37F-886D-E344-8A83-0F654245B77D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i ryggen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E53CB94-0E30-014A-B8D1-ED7A901B6626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Derfor er NTNU opptatt av å bistå ansatte forskere, formidlere og innovatører med å utvikle sine idéer.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får støtte, veiledning, fasiliteter og tid til å jobbe videre med dine ideer og forskningsprosjekter.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har med andre ord NTNU i ryggen.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FDD3A889-406C-204B-A76A-5E111FDAC1B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En pokal med blomster">
            <a:extLst>
              <a:ext uri="{FF2B5EF4-FFF2-40B4-BE49-F238E27FC236}">
                <a16:creationId xmlns:a16="http://schemas.microsoft.com/office/drawing/2014/main" id="{3FB879D4-7C39-4BC5-9700-1DB68325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92" r="52173"/>
          <a:stretch/>
        </p:blipFill>
        <p:spPr>
          <a:xfrm>
            <a:off x="8561513" y="1593150"/>
            <a:ext cx="2589774" cy="27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oppdatert lovdokument">
            <a:extLst>
              <a:ext uri="{FF2B5EF4-FFF2-40B4-BE49-F238E27FC236}">
                <a16:creationId xmlns:a16="http://schemas.microsoft.com/office/drawing/2014/main" id="{4F99ECD2-451E-4647-9C7B-4C32781D72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74683" y="1"/>
            <a:ext cx="6094562" cy="6857999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2A88A3AF-4C57-4345-A330-A4C903B52206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Lovendringen i 2003</a:t>
            </a:r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80C2EB3-B4F7-034B-AB81-10C1094D8BDB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2003 endret Norge </a:t>
            </a:r>
            <a:r>
              <a:rPr lang="nb-NO" sz="1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loven om arbeidstakeroppfinnelser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Da fikk NTNU rettighetene til mer av det som skapes ved Universitetet, blant annet det du produserer som arbeidstaker.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C18F0095-2F42-454F-8633-9F70F4EBFB88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7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gammelt dokument">
            <a:extLst>
              <a:ext uri="{FF2B5EF4-FFF2-40B4-BE49-F238E27FC236}">
                <a16:creationId xmlns:a16="http://schemas.microsoft.com/office/drawing/2014/main" id="{8C74C61C-F08A-1B48-9B35-945903BF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86010" y="1"/>
            <a:ext cx="6094562" cy="6857999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0099078B-F45E-C247-91A3-CE463BB21566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Offentlig informasjon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678456BE-C311-1E46-A85D-6746958C0F04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Tanken om at det offentlige skal ha tilgang til forskningsresultater betalt av samfunnet er relativt gammel, og er sentral også i dag.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Fellesskapet finansierer vårt arbeid og det er dermed vår plikt å gi tilbake til samfunnet.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09EE2E0-7879-C445-9A25-E4F8C486FEE6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90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Mysende øyne med briller">
            <a:extLst>
              <a:ext uri="{FF2B5EF4-FFF2-40B4-BE49-F238E27FC236}">
                <a16:creationId xmlns:a16="http://schemas.microsoft.com/office/drawing/2014/main" id="{A8335FC9-9988-4CFA-BA43-0A33C89DF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33" t="39155" b="31012"/>
          <a:stretch/>
        </p:blipFill>
        <p:spPr>
          <a:xfrm>
            <a:off x="6997155" y="2132151"/>
            <a:ext cx="4355057" cy="2593697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4277C37F-886D-E344-8A83-0F654245B77D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Tydeligere IPR-politikk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E53CB94-0E30-014A-B8D1-ED7A901B6626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2021 tydeliggjorde NTNU sin IPR-politikk.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nå tydeligere hvem som har rettigheter til hva, og hvordan en eventuell gevinst skal fordeles.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FDD3A889-406C-204B-A76A-5E111FDAC1B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9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15763</TotalTime>
  <Words>752</Words>
  <Application>Microsoft Macintosh PowerPoint</Application>
  <PresentationFormat>Widescreen</PresentationFormat>
  <Paragraphs>70</Paragraphs>
  <Slides>18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Office-tema</vt:lpstr>
      <vt:lpstr>Hvorfor har vi en  IPR-politikk?</vt:lpstr>
      <vt:lpstr>Kunnskapsforvaltning for en bedre verden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Studentoppgave i samarbeid med ekstern virksomhet</dc:title>
  <dc:creator>Aslak Liaaen</dc:creator>
  <cp:lastModifiedBy>Aslak Liaaen</cp:lastModifiedBy>
  <cp:revision>44</cp:revision>
  <dcterms:created xsi:type="dcterms:W3CDTF">2021-09-22T10:53:53Z</dcterms:created>
  <dcterms:modified xsi:type="dcterms:W3CDTF">2022-05-02T11:57:43Z</dcterms:modified>
</cp:coreProperties>
</file>