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6"/>
  </p:notesMasterIdLst>
  <p:sldIdLst>
    <p:sldId id="277" r:id="rId4"/>
    <p:sldId id="271" r:id="rId5"/>
    <p:sldId id="270" r:id="rId6"/>
    <p:sldId id="276" r:id="rId7"/>
    <p:sldId id="275" r:id="rId8"/>
    <p:sldId id="274" r:id="rId9"/>
    <p:sldId id="273" r:id="rId10"/>
    <p:sldId id="268" r:id="rId11"/>
    <p:sldId id="267" r:id="rId12"/>
    <p:sldId id="278" r:id="rId13"/>
    <p:sldId id="264" r:id="rId14"/>
    <p:sldId id="272" r:id="rId15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  <a:srgbClr val="43B7B0"/>
    <a:srgbClr val="C7B98A"/>
    <a:srgbClr val="22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/>
    <p:restoredTop sz="82309"/>
  </p:normalViewPr>
  <p:slideViewPr>
    <p:cSldViewPr snapToGrid="0">
      <p:cViewPr varScale="1">
        <p:scale>
          <a:sx n="134" d="100"/>
          <a:sy n="134" d="100"/>
        </p:scale>
        <p:origin x="62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 Skaug Rønning" userId="5fdf545c-2225-4290-9f69-9e4ceb2698ad" providerId="ADAL" clId="{F54E9637-7A0E-41B3-8CBB-06160D5B9A91}"/>
    <pc:docChg chg="modSld">
      <pc:chgData name="Eli Skaug Rønning" userId="5fdf545c-2225-4290-9f69-9e4ceb2698ad" providerId="ADAL" clId="{F54E9637-7A0E-41B3-8CBB-06160D5B9A91}" dt="2023-11-23T12:30:10.830" v="2" actId="20577"/>
      <pc:docMkLst>
        <pc:docMk/>
      </pc:docMkLst>
      <pc:sldChg chg="modNotesTx">
        <pc:chgData name="Eli Skaug Rønning" userId="5fdf545c-2225-4290-9f69-9e4ceb2698ad" providerId="ADAL" clId="{F54E9637-7A0E-41B3-8CBB-06160D5B9A91}" dt="2023-11-23T12:30:10.830" v="2" actId="20577"/>
        <pc:sldMkLst>
          <pc:docMk/>
          <pc:sldMk cId="785202735" sldId="264"/>
        </pc:sldMkLst>
      </pc:sldChg>
      <pc:sldChg chg="modNotesTx">
        <pc:chgData name="Eli Skaug Rønning" userId="5fdf545c-2225-4290-9f69-9e4ceb2698ad" providerId="ADAL" clId="{F54E9637-7A0E-41B3-8CBB-06160D5B9A91}" dt="2023-11-23T12:29:58.165" v="1" actId="20577"/>
        <pc:sldMkLst>
          <pc:docMk/>
          <pc:sldMk cId="2418200294" sldId="270"/>
        </pc:sldMkLst>
      </pc:sldChg>
      <pc:sldChg chg="modNotesTx">
        <pc:chgData name="Eli Skaug Rønning" userId="5fdf545c-2225-4290-9f69-9e4ceb2698ad" providerId="ADAL" clId="{F54E9637-7A0E-41B3-8CBB-06160D5B9A91}" dt="2023-11-23T12:29:53.333" v="0" actId="20577"/>
        <pc:sldMkLst>
          <pc:docMk/>
          <pc:sldMk cId="909258527" sldId="2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18C3F-DB34-427C-A4B4-2E20DCD3D639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FB90F1-3FE0-4685-8B27-6CA1D42D9B93}">
      <dgm:prSet phldrT="[Text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en-US" sz="1200" b="1">
              <a:solidFill>
                <a:srgbClr val="FFFF00"/>
              </a:solidFill>
            </a:rPr>
            <a:t>Human element &amp; Trust</a:t>
          </a:r>
        </a:p>
      </dgm:t>
    </dgm:pt>
    <dgm:pt modelId="{12C49F28-DF57-4CD4-AB96-5902C8761A75}" type="parTrans" cxnId="{9990CF8F-B0BB-4846-8119-3D1A40C15E14}">
      <dgm:prSet/>
      <dgm:spPr/>
      <dgm:t>
        <a:bodyPr/>
        <a:lstStyle/>
        <a:p>
          <a:endParaRPr lang="en-US"/>
        </a:p>
      </dgm:t>
    </dgm:pt>
    <dgm:pt modelId="{824B5865-697D-43C3-80A7-123D926EF00C}" type="sibTrans" cxnId="{9990CF8F-B0BB-4846-8119-3D1A40C15E14}">
      <dgm:prSet/>
      <dgm:spPr/>
      <dgm:t>
        <a:bodyPr/>
        <a:lstStyle/>
        <a:p>
          <a:endParaRPr lang="en-US"/>
        </a:p>
      </dgm:t>
    </dgm:pt>
    <dgm:pt modelId="{8129FC30-7C16-46A1-8B30-86587C98C07D}">
      <dgm:prSet phldrT="[Text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en-US" sz="1200" b="1">
              <a:solidFill>
                <a:srgbClr val="FFFF00"/>
              </a:solidFill>
            </a:rPr>
            <a:t>Flexibility and Quality</a:t>
          </a:r>
        </a:p>
      </dgm:t>
    </dgm:pt>
    <dgm:pt modelId="{06089EBC-7C47-4069-AEFF-AE870A862A96}" type="parTrans" cxnId="{842A5412-5918-41A9-A1E0-02521994279D}">
      <dgm:prSet/>
      <dgm:spPr/>
      <dgm:t>
        <a:bodyPr/>
        <a:lstStyle/>
        <a:p>
          <a:endParaRPr lang="en-US"/>
        </a:p>
      </dgm:t>
    </dgm:pt>
    <dgm:pt modelId="{04EB3088-3381-4361-A6F9-7F9BD3C9D05C}" type="sibTrans" cxnId="{842A5412-5918-41A9-A1E0-02521994279D}">
      <dgm:prSet/>
      <dgm:spPr/>
      <dgm:t>
        <a:bodyPr/>
        <a:lstStyle/>
        <a:p>
          <a:endParaRPr lang="en-US"/>
        </a:p>
      </dgm:t>
    </dgm:pt>
    <dgm:pt modelId="{348E2AD1-CA24-4E9B-ADE0-1903959E7884}">
      <dgm:prSet phldrT="[Text]" custT="1"/>
      <dgm:spPr>
        <a:ln w="38100">
          <a:solidFill>
            <a:srgbClr val="FFFF00"/>
          </a:solidFill>
        </a:ln>
      </dgm:spPr>
      <dgm:t>
        <a:bodyPr/>
        <a:lstStyle/>
        <a:p>
          <a:endParaRPr lang="en-US" sz="1200" b="1"/>
        </a:p>
      </dgm:t>
    </dgm:pt>
    <dgm:pt modelId="{EA153849-1089-4748-893D-AAB579CEEC2D}" type="parTrans" cxnId="{54AF1CF6-4437-4C3A-9F34-7B31CC77E96A}">
      <dgm:prSet/>
      <dgm:spPr/>
      <dgm:t>
        <a:bodyPr/>
        <a:lstStyle/>
        <a:p>
          <a:endParaRPr lang="en-US"/>
        </a:p>
      </dgm:t>
    </dgm:pt>
    <dgm:pt modelId="{B7DDAF02-AEC2-4401-98BE-02F5CBFEAB82}" type="sibTrans" cxnId="{54AF1CF6-4437-4C3A-9F34-7B31CC77E96A}">
      <dgm:prSet/>
      <dgm:spPr/>
      <dgm:t>
        <a:bodyPr/>
        <a:lstStyle/>
        <a:p>
          <a:endParaRPr lang="en-US"/>
        </a:p>
      </dgm:t>
    </dgm:pt>
    <dgm:pt modelId="{038998BA-0505-4E4C-A8F9-5456D1EEB688}">
      <dgm:prSet phldrT="[Text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en-US" sz="1200" b="1" dirty="0">
              <a:solidFill>
                <a:srgbClr val="FFFF00"/>
              </a:solidFill>
            </a:rPr>
            <a:t>Building Owner-ship</a:t>
          </a:r>
        </a:p>
      </dgm:t>
    </dgm:pt>
    <dgm:pt modelId="{ED0E3B59-387A-404F-8EAE-27D07F3FB17E}" type="parTrans" cxnId="{4FF610A5-86D3-46C9-92C2-34FF531DDA7B}">
      <dgm:prSet/>
      <dgm:spPr/>
      <dgm:t>
        <a:bodyPr/>
        <a:lstStyle/>
        <a:p>
          <a:endParaRPr lang="en-US"/>
        </a:p>
      </dgm:t>
    </dgm:pt>
    <dgm:pt modelId="{6B86DAC9-F144-49DA-91A9-05555E55B133}" type="sibTrans" cxnId="{4FF610A5-86D3-46C9-92C2-34FF531DDA7B}">
      <dgm:prSet/>
      <dgm:spPr/>
      <dgm:t>
        <a:bodyPr/>
        <a:lstStyle/>
        <a:p>
          <a:endParaRPr lang="en-US"/>
        </a:p>
      </dgm:t>
    </dgm:pt>
    <dgm:pt modelId="{26CFBD55-F027-4299-A1CA-36BA74291977}">
      <dgm:prSet phldrT="[Text]" custT="1"/>
      <dgm:spPr>
        <a:ln w="3175">
          <a:noFill/>
        </a:ln>
      </dgm:spPr>
      <dgm:t>
        <a:bodyPr/>
        <a:lstStyle/>
        <a:p>
          <a:endParaRPr lang="en-US" sz="1200" b="1"/>
        </a:p>
      </dgm:t>
    </dgm:pt>
    <dgm:pt modelId="{0F024DE8-664C-45E7-8AA0-3AD089EA2450}" type="parTrans" cxnId="{77F52FDD-E0EA-4D78-876A-359AD4E55E9D}">
      <dgm:prSet/>
      <dgm:spPr/>
      <dgm:t>
        <a:bodyPr/>
        <a:lstStyle/>
        <a:p>
          <a:endParaRPr lang="en-US"/>
        </a:p>
      </dgm:t>
    </dgm:pt>
    <dgm:pt modelId="{40031ED6-BED8-467B-A97B-FF795283E3FC}" type="sibTrans" cxnId="{77F52FDD-E0EA-4D78-876A-359AD4E55E9D}">
      <dgm:prSet/>
      <dgm:spPr/>
      <dgm:t>
        <a:bodyPr/>
        <a:lstStyle/>
        <a:p>
          <a:endParaRPr lang="en-US"/>
        </a:p>
      </dgm:t>
    </dgm:pt>
    <dgm:pt modelId="{8BF74A14-BEE3-4424-BADA-3A728C4A2974}" type="pres">
      <dgm:prSet presAssocID="{47218C3F-DB34-427C-A4B4-2E20DCD3D639}" presName="compositeShape" presStyleCnt="0">
        <dgm:presLayoutVars>
          <dgm:chMax val="9"/>
          <dgm:dir/>
          <dgm:resizeHandles val="exact"/>
        </dgm:presLayoutVars>
      </dgm:prSet>
      <dgm:spPr/>
    </dgm:pt>
    <dgm:pt modelId="{D415C770-33B2-4823-A8AF-6C93B959FE4E}" type="pres">
      <dgm:prSet presAssocID="{47218C3F-DB34-427C-A4B4-2E20DCD3D639}" presName="triangle1" presStyleLbl="node1" presStyleIdx="0" presStyleCnt="9">
        <dgm:presLayoutVars>
          <dgm:bulletEnabled val="1"/>
        </dgm:presLayoutVars>
      </dgm:prSet>
      <dgm:spPr/>
    </dgm:pt>
    <dgm:pt modelId="{4D437FFC-6312-4B30-801A-012190FA382C}" type="pres">
      <dgm:prSet presAssocID="{47218C3F-DB34-427C-A4B4-2E20DCD3D639}" presName="triangle2" presStyleLbl="node1" presStyleIdx="1" presStyleCnt="9">
        <dgm:presLayoutVars>
          <dgm:bulletEnabled val="1"/>
        </dgm:presLayoutVars>
      </dgm:prSet>
      <dgm:spPr/>
    </dgm:pt>
    <dgm:pt modelId="{DAD7842D-8354-4331-A9BB-FA6BB1E9DAA8}" type="pres">
      <dgm:prSet presAssocID="{47218C3F-DB34-427C-A4B4-2E20DCD3D639}" presName="triangle3" presStyleLbl="node1" presStyleIdx="2" presStyleCnt="9" custScaleX="100748">
        <dgm:presLayoutVars>
          <dgm:bulletEnabled val="1"/>
        </dgm:presLayoutVars>
      </dgm:prSet>
      <dgm:spPr/>
    </dgm:pt>
    <dgm:pt modelId="{589DDE21-9B0F-4742-8CCE-2A3B82F79568}" type="pres">
      <dgm:prSet presAssocID="{47218C3F-DB34-427C-A4B4-2E20DCD3D639}" presName="triangle4" presStyleLbl="node1" presStyleIdx="3" presStyleCnt="9">
        <dgm:presLayoutVars>
          <dgm:bulletEnabled val="1"/>
        </dgm:presLayoutVars>
      </dgm:prSet>
      <dgm:spPr/>
    </dgm:pt>
    <dgm:pt modelId="{38288B2C-748E-4F83-B204-66A9E63ACB45}" type="pres">
      <dgm:prSet presAssocID="{47218C3F-DB34-427C-A4B4-2E20DCD3D639}" presName="triangle5" presStyleLbl="node1" presStyleIdx="4" presStyleCnt="9" custLinFactNeighborX="266">
        <dgm:presLayoutVars>
          <dgm:bulletEnabled val="1"/>
        </dgm:presLayoutVars>
      </dgm:prSet>
      <dgm:spPr/>
    </dgm:pt>
    <dgm:pt modelId="{5B96D2B9-669D-4FD0-8396-49A6177B27FE}" type="pres">
      <dgm:prSet presAssocID="{47218C3F-DB34-427C-A4B4-2E20DCD3D639}" presName="triangle6" presStyleLbl="node1" presStyleIdx="5" presStyleCnt="9">
        <dgm:presLayoutVars>
          <dgm:bulletEnabled val="1"/>
        </dgm:presLayoutVars>
      </dgm:prSet>
      <dgm:spPr>
        <a:ln w="3175">
          <a:noFill/>
        </a:ln>
      </dgm:spPr>
    </dgm:pt>
    <dgm:pt modelId="{E3515C15-D7E1-49D3-8E41-D200DD2F4EDD}" type="pres">
      <dgm:prSet presAssocID="{47218C3F-DB34-427C-A4B4-2E20DCD3D639}" presName="triangle7" presStyleLbl="node1" presStyleIdx="6" presStyleCnt="9" custLinFactNeighborX="-266">
        <dgm:presLayoutVars>
          <dgm:bulletEnabled val="1"/>
        </dgm:presLayoutVars>
      </dgm:prSet>
      <dgm:spPr>
        <a:ln w="3175">
          <a:noFill/>
        </a:ln>
      </dgm:spPr>
    </dgm:pt>
    <dgm:pt modelId="{DFF048C6-2760-42A5-9A06-AE96C850DC6B}" type="pres">
      <dgm:prSet presAssocID="{47218C3F-DB34-427C-A4B4-2E20DCD3D639}" presName="triangle8" presStyleLbl="node1" presStyleIdx="7" presStyleCnt="9" custLinFactNeighborX="-532">
        <dgm:presLayoutVars>
          <dgm:bulletEnabled val="1"/>
        </dgm:presLayoutVars>
      </dgm:prSet>
      <dgm:spPr>
        <a:ln w="3175">
          <a:noFill/>
        </a:ln>
      </dgm:spPr>
    </dgm:pt>
    <dgm:pt modelId="{969B5506-2D03-424E-94E8-5B806983CDFB}" type="pres">
      <dgm:prSet presAssocID="{47218C3F-DB34-427C-A4B4-2E20DCD3D639}" presName="triangle9" presStyleLbl="node1" presStyleIdx="8" presStyleCnt="9" custLinFactNeighborX="-798">
        <dgm:presLayoutVars>
          <dgm:bulletEnabled val="1"/>
        </dgm:presLayoutVars>
      </dgm:prSet>
      <dgm:spPr>
        <a:ln w="3175">
          <a:noFill/>
        </a:ln>
      </dgm:spPr>
    </dgm:pt>
  </dgm:ptLst>
  <dgm:cxnLst>
    <dgm:cxn modelId="{842A5412-5918-41A9-A1E0-02521994279D}" srcId="{47218C3F-DB34-427C-A4B4-2E20DCD3D639}" destId="{8129FC30-7C16-46A1-8B30-86587C98C07D}" srcOrd="1" destOrd="0" parTransId="{06089EBC-7C47-4069-AEFF-AE870A862A96}" sibTransId="{04EB3088-3381-4361-A6F9-7F9BD3C9D05C}"/>
    <dgm:cxn modelId="{19219119-2A88-4618-B3F9-95FA989FEDF7}" type="presOf" srcId="{26CFBD55-F027-4299-A1CA-36BA74291977}" destId="{38288B2C-748E-4F83-B204-66A9E63ACB45}" srcOrd="0" destOrd="0" presId="urn:microsoft.com/office/officeart/2005/8/layout/pyramid4"/>
    <dgm:cxn modelId="{0A2EC841-6BE7-4A1B-9311-2A088C52D97B}" type="presOf" srcId="{038998BA-0505-4E4C-A8F9-5456D1EEB688}" destId="{DAD7842D-8354-4331-A9BB-FA6BB1E9DAA8}" srcOrd="0" destOrd="0" presId="urn:microsoft.com/office/officeart/2005/8/layout/pyramid4"/>
    <dgm:cxn modelId="{AA349A42-8789-4E64-8F51-1D38B1E4BA3B}" type="presOf" srcId="{B5FB90F1-3FE0-4685-8B27-6CA1D42D9B93}" destId="{589DDE21-9B0F-4742-8CCE-2A3B82F79568}" srcOrd="0" destOrd="0" presId="urn:microsoft.com/office/officeart/2005/8/layout/pyramid4"/>
    <dgm:cxn modelId="{49A18264-00BF-47E1-97E3-A2A1DACCE44A}" type="presOf" srcId="{8129FC30-7C16-46A1-8B30-86587C98C07D}" destId="{4D437FFC-6312-4B30-801A-012190FA382C}" srcOrd="0" destOrd="0" presId="urn:microsoft.com/office/officeart/2005/8/layout/pyramid4"/>
    <dgm:cxn modelId="{BA2A7C53-2ED6-46C3-9512-7FDB80904286}" type="presOf" srcId="{348E2AD1-CA24-4E9B-ADE0-1903959E7884}" destId="{D415C770-33B2-4823-A8AF-6C93B959FE4E}" srcOrd="0" destOrd="0" presId="urn:microsoft.com/office/officeart/2005/8/layout/pyramid4"/>
    <dgm:cxn modelId="{9990CF8F-B0BB-4846-8119-3D1A40C15E14}" srcId="{47218C3F-DB34-427C-A4B4-2E20DCD3D639}" destId="{B5FB90F1-3FE0-4685-8B27-6CA1D42D9B93}" srcOrd="3" destOrd="0" parTransId="{12C49F28-DF57-4CD4-AB96-5902C8761A75}" sibTransId="{824B5865-697D-43C3-80A7-123D926EF00C}"/>
    <dgm:cxn modelId="{4FF610A5-86D3-46C9-92C2-34FF531DDA7B}" srcId="{47218C3F-DB34-427C-A4B4-2E20DCD3D639}" destId="{038998BA-0505-4E4C-A8F9-5456D1EEB688}" srcOrd="2" destOrd="0" parTransId="{ED0E3B59-387A-404F-8EAE-27D07F3FB17E}" sibTransId="{6B86DAC9-F144-49DA-91A9-05555E55B133}"/>
    <dgm:cxn modelId="{DD7AC8D2-5D85-4930-963B-976B09B3BE31}" type="presOf" srcId="{47218C3F-DB34-427C-A4B4-2E20DCD3D639}" destId="{8BF74A14-BEE3-4424-BADA-3A728C4A2974}" srcOrd="0" destOrd="0" presId="urn:microsoft.com/office/officeart/2005/8/layout/pyramid4"/>
    <dgm:cxn modelId="{77F52FDD-E0EA-4D78-876A-359AD4E55E9D}" srcId="{47218C3F-DB34-427C-A4B4-2E20DCD3D639}" destId="{26CFBD55-F027-4299-A1CA-36BA74291977}" srcOrd="4" destOrd="0" parTransId="{0F024DE8-664C-45E7-8AA0-3AD089EA2450}" sibTransId="{40031ED6-BED8-467B-A97B-FF795283E3FC}"/>
    <dgm:cxn modelId="{54AF1CF6-4437-4C3A-9F34-7B31CC77E96A}" srcId="{47218C3F-DB34-427C-A4B4-2E20DCD3D639}" destId="{348E2AD1-CA24-4E9B-ADE0-1903959E7884}" srcOrd="0" destOrd="0" parTransId="{EA153849-1089-4748-893D-AAB579CEEC2D}" sibTransId="{B7DDAF02-AEC2-4401-98BE-02F5CBFEAB82}"/>
    <dgm:cxn modelId="{D2C1E398-2AFC-4E66-B5A4-95E3911627F2}" type="presParOf" srcId="{8BF74A14-BEE3-4424-BADA-3A728C4A2974}" destId="{D415C770-33B2-4823-A8AF-6C93B959FE4E}" srcOrd="0" destOrd="0" presId="urn:microsoft.com/office/officeart/2005/8/layout/pyramid4"/>
    <dgm:cxn modelId="{0FBE54B5-0977-400B-85E4-C36C68780A40}" type="presParOf" srcId="{8BF74A14-BEE3-4424-BADA-3A728C4A2974}" destId="{4D437FFC-6312-4B30-801A-012190FA382C}" srcOrd="1" destOrd="0" presId="urn:microsoft.com/office/officeart/2005/8/layout/pyramid4"/>
    <dgm:cxn modelId="{69BAA8C0-7F25-4388-B8B3-2001520D9363}" type="presParOf" srcId="{8BF74A14-BEE3-4424-BADA-3A728C4A2974}" destId="{DAD7842D-8354-4331-A9BB-FA6BB1E9DAA8}" srcOrd="2" destOrd="0" presId="urn:microsoft.com/office/officeart/2005/8/layout/pyramid4"/>
    <dgm:cxn modelId="{EAADB70A-2FFB-48B3-93A3-9764D8738A3D}" type="presParOf" srcId="{8BF74A14-BEE3-4424-BADA-3A728C4A2974}" destId="{589DDE21-9B0F-4742-8CCE-2A3B82F79568}" srcOrd="3" destOrd="0" presId="urn:microsoft.com/office/officeart/2005/8/layout/pyramid4"/>
    <dgm:cxn modelId="{45C39C56-9EBE-4E9A-84BB-1ECFB6B347DE}" type="presParOf" srcId="{8BF74A14-BEE3-4424-BADA-3A728C4A2974}" destId="{38288B2C-748E-4F83-B204-66A9E63ACB45}" srcOrd="4" destOrd="0" presId="urn:microsoft.com/office/officeart/2005/8/layout/pyramid4"/>
    <dgm:cxn modelId="{720B82C0-779A-403C-916E-AA399A41769C}" type="presParOf" srcId="{8BF74A14-BEE3-4424-BADA-3A728C4A2974}" destId="{5B96D2B9-669D-4FD0-8396-49A6177B27FE}" srcOrd="5" destOrd="0" presId="urn:microsoft.com/office/officeart/2005/8/layout/pyramid4"/>
    <dgm:cxn modelId="{2579ADCA-E887-43A4-9F78-3A242FA0822F}" type="presParOf" srcId="{8BF74A14-BEE3-4424-BADA-3A728C4A2974}" destId="{E3515C15-D7E1-49D3-8E41-D200DD2F4EDD}" srcOrd="6" destOrd="0" presId="urn:microsoft.com/office/officeart/2005/8/layout/pyramid4"/>
    <dgm:cxn modelId="{5DC7D8D2-C073-4C51-A6D1-9C9A876AC046}" type="presParOf" srcId="{8BF74A14-BEE3-4424-BADA-3A728C4A2974}" destId="{DFF048C6-2760-42A5-9A06-AE96C850DC6B}" srcOrd="7" destOrd="0" presId="urn:microsoft.com/office/officeart/2005/8/layout/pyramid4"/>
    <dgm:cxn modelId="{34BF0A64-61A0-4A9C-BA17-56909F56014F}" type="presParOf" srcId="{8BF74A14-BEE3-4424-BADA-3A728C4A2974}" destId="{969B5506-2D03-424E-94E8-5B806983CDFB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18C3F-DB34-427C-A4B4-2E20DCD3D63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FB90F1-3FE0-4685-8B27-6CA1D42D9B93}">
      <dgm:prSet phldrT="[Text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en-US" sz="1400" b="1">
              <a:solidFill>
                <a:srgbClr val="FFFF00"/>
              </a:solidFill>
            </a:rPr>
            <a:t>Human element &amp; Trust</a:t>
          </a:r>
        </a:p>
      </dgm:t>
    </dgm:pt>
    <dgm:pt modelId="{12C49F28-DF57-4CD4-AB96-5902C8761A75}" type="parTrans" cxnId="{9990CF8F-B0BB-4846-8119-3D1A40C15E14}">
      <dgm:prSet/>
      <dgm:spPr/>
      <dgm:t>
        <a:bodyPr/>
        <a:lstStyle/>
        <a:p>
          <a:endParaRPr lang="en-US" sz="2400"/>
        </a:p>
      </dgm:t>
    </dgm:pt>
    <dgm:pt modelId="{824B5865-697D-43C3-80A7-123D926EF00C}" type="sibTrans" cxnId="{9990CF8F-B0BB-4846-8119-3D1A40C15E14}">
      <dgm:prSet/>
      <dgm:spPr/>
      <dgm:t>
        <a:bodyPr/>
        <a:lstStyle/>
        <a:p>
          <a:endParaRPr lang="en-US" sz="2400"/>
        </a:p>
      </dgm:t>
    </dgm:pt>
    <dgm:pt modelId="{348E2AD1-CA24-4E9B-ADE0-1903959E7884}">
      <dgm:prSet phldrT="[Text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en-US" sz="1400" b="1">
              <a:solidFill>
                <a:srgbClr val="FFFF00"/>
              </a:solidFill>
            </a:rPr>
            <a:t>Flexibility and Quality</a:t>
          </a:r>
          <a:endParaRPr lang="en-US" sz="1400" b="1"/>
        </a:p>
      </dgm:t>
    </dgm:pt>
    <dgm:pt modelId="{EA153849-1089-4748-893D-AAB579CEEC2D}" type="parTrans" cxnId="{54AF1CF6-4437-4C3A-9F34-7B31CC77E96A}">
      <dgm:prSet/>
      <dgm:spPr/>
      <dgm:t>
        <a:bodyPr/>
        <a:lstStyle/>
        <a:p>
          <a:endParaRPr lang="en-US" sz="2400"/>
        </a:p>
      </dgm:t>
    </dgm:pt>
    <dgm:pt modelId="{B7DDAF02-AEC2-4401-98BE-02F5CBFEAB82}" type="sibTrans" cxnId="{54AF1CF6-4437-4C3A-9F34-7B31CC77E96A}">
      <dgm:prSet/>
      <dgm:spPr/>
      <dgm:t>
        <a:bodyPr/>
        <a:lstStyle/>
        <a:p>
          <a:endParaRPr lang="en-US" sz="2400"/>
        </a:p>
      </dgm:t>
    </dgm:pt>
    <dgm:pt modelId="{038998BA-0505-4E4C-A8F9-5456D1EEB688}">
      <dgm:prSet phldrT="[Text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en-US" sz="1400" b="1">
              <a:solidFill>
                <a:srgbClr val="FFFF00"/>
              </a:solidFill>
            </a:rPr>
            <a:t>Building Ownership</a:t>
          </a:r>
        </a:p>
      </dgm:t>
    </dgm:pt>
    <dgm:pt modelId="{ED0E3B59-387A-404F-8EAE-27D07F3FB17E}" type="parTrans" cxnId="{4FF610A5-86D3-46C9-92C2-34FF531DDA7B}">
      <dgm:prSet/>
      <dgm:spPr/>
      <dgm:t>
        <a:bodyPr/>
        <a:lstStyle/>
        <a:p>
          <a:endParaRPr lang="en-US" sz="2400"/>
        </a:p>
      </dgm:t>
    </dgm:pt>
    <dgm:pt modelId="{6B86DAC9-F144-49DA-91A9-05555E55B133}" type="sibTrans" cxnId="{4FF610A5-86D3-46C9-92C2-34FF531DDA7B}">
      <dgm:prSet/>
      <dgm:spPr/>
      <dgm:t>
        <a:bodyPr/>
        <a:lstStyle/>
        <a:p>
          <a:endParaRPr lang="en-US" sz="2400"/>
        </a:p>
      </dgm:t>
    </dgm:pt>
    <dgm:pt modelId="{C0DDD1AC-665D-47A9-9D43-99B928910A9D}" type="pres">
      <dgm:prSet presAssocID="{47218C3F-DB34-427C-A4B4-2E20DCD3D6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36F83C-A408-4DEA-8D8F-E3CCDA15C04B}" type="pres">
      <dgm:prSet presAssocID="{348E2AD1-CA24-4E9B-ADE0-1903959E7884}" presName="root" presStyleCnt="0"/>
      <dgm:spPr/>
    </dgm:pt>
    <dgm:pt modelId="{269FD682-26D2-4B94-BB6F-76AD10BE21C9}" type="pres">
      <dgm:prSet presAssocID="{348E2AD1-CA24-4E9B-ADE0-1903959E7884}" presName="rootComposite" presStyleCnt="0"/>
      <dgm:spPr/>
    </dgm:pt>
    <dgm:pt modelId="{F6B7F6FF-8487-4926-9274-A717F97B817F}" type="pres">
      <dgm:prSet presAssocID="{348E2AD1-CA24-4E9B-ADE0-1903959E7884}" presName="rootText" presStyleLbl="node1" presStyleIdx="0" presStyleCnt="3"/>
      <dgm:spPr/>
    </dgm:pt>
    <dgm:pt modelId="{A404FADE-1294-4A7E-8F10-278591D6DCEA}" type="pres">
      <dgm:prSet presAssocID="{348E2AD1-CA24-4E9B-ADE0-1903959E7884}" presName="rootConnector" presStyleLbl="node1" presStyleIdx="0" presStyleCnt="3"/>
      <dgm:spPr/>
    </dgm:pt>
    <dgm:pt modelId="{900C6468-EBC4-4CEA-954F-B7D0967AAB3C}" type="pres">
      <dgm:prSet presAssocID="{348E2AD1-CA24-4E9B-ADE0-1903959E7884}" presName="childShape" presStyleCnt="0"/>
      <dgm:spPr/>
    </dgm:pt>
    <dgm:pt modelId="{F396B8FF-CBFA-4AEC-B410-34A066AA1082}" type="pres">
      <dgm:prSet presAssocID="{038998BA-0505-4E4C-A8F9-5456D1EEB688}" presName="root" presStyleCnt="0"/>
      <dgm:spPr/>
    </dgm:pt>
    <dgm:pt modelId="{7284E2B9-2E4D-4CD4-B73C-F0B2AAB361FD}" type="pres">
      <dgm:prSet presAssocID="{038998BA-0505-4E4C-A8F9-5456D1EEB688}" presName="rootComposite" presStyleCnt="0"/>
      <dgm:spPr/>
    </dgm:pt>
    <dgm:pt modelId="{D9B141F3-6812-4CD2-9059-1FCFB278D8DE}" type="pres">
      <dgm:prSet presAssocID="{038998BA-0505-4E4C-A8F9-5456D1EEB688}" presName="rootText" presStyleLbl="node1" presStyleIdx="1" presStyleCnt="3"/>
      <dgm:spPr/>
    </dgm:pt>
    <dgm:pt modelId="{F4A65D17-AC81-4BB5-9A14-9FA5749091E8}" type="pres">
      <dgm:prSet presAssocID="{038998BA-0505-4E4C-A8F9-5456D1EEB688}" presName="rootConnector" presStyleLbl="node1" presStyleIdx="1" presStyleCnt="3"/>
      <dgm:spPr/>
    </dgm:pt>
    <dgm:pt modelId="{3AC83046-CFA8-4C7B-B9AF-FE1ABA4D2F6A}" type="pres">
      <dgm:prSet presAssocID="{038998BA-0505-4E4C-A8F9-5456D1EEB688}" presName="childShape" presStyleCnt="0"/>
      <dgm:spPr/>
    </dgm:pt>
    <dgm:pt modelId="{7FB6979B-D3CA-4C63-9A2D-64A1AEC96C67}" type="pres">
      <dgm:prSet presAssocID="{B5FB90F1-3FE0-4685-8B27-6CA1D42D9B93}" presName="root" presStyleCnt="0"/>
      <dgm:spPr/>
    </dgm:pt>
    <dgm:pt modelId="{95A77BA5-7547-4795-98AD-459FE8B5C09A}" type="pres">
      <dgm:prSet presAssocID="{B5FB90F1-3FE0-4685-8B27-6CA1D42D9B93}" presName="rootComposite" presStyleCnt="0"/>
      <dgm:spPr/>
    </dgm:pt>
    <dgm:pt modelId="{3D8CEE24-8FE7-4495-A4C0-3C4C60E6E7A8}" type="pres">
      <dgm:prSet presAssocID="{B5FB90F1-3FE0-4685-8B27-6CA1D42D9B93}" presName="rootText" presStyleLbl="node1" presStyleIdx="2" presStyleCnt="3"/>
      <dgm:spPr/>
    </dgm:pt>
    <dgm:pt modelId="{C2082C1D-5BED-431F-9EAD-1560CBD33E8F}" type="pres">
      <dgm:prSet presAssocID="{B5FB90F1-3FE0-4685-8B27-6CA1D42D9B93}" presName="rootConnector" presStyleLbl="node1" presStyleIdx="2" presStyleCnt="3"/>
      <dgm:spPr/>
    </dgm:pt>
    <dgm:pt modelId="{6479650C-C6D3-4791-A00B-92E9C65BF053}" type="pres">
      <dgm:prSet presAssocID="{B5FB90F1-3FE0-4685-8B27-6CA1D42D9B93}" presName="childShape" presStyleCnt="0"/>
      <dgm:spPr/>
    </dgm:pt>
  </dgm:ptLst>
  <dgm:cxnLst>
    <dgm:cxn modelId="{49252D19-AC3D-41EF-B68D-5F2E1B33B1C9}" type="presOf" srcId="{348E2AD1-CA24-4E9B-ADE0-1903959E7884}" destId="{A404FADE-1294-4A7E-8F10-278591D6DCEA}" srcOrd="1" destOrd="0" presId="urn:microsoft.com/office/officeart/2005/8/layout/hierarchy3"/>
    <dgm:cxn modelId="{AEA0452E-ACE6-4234-9D86-900101202224}" type="presOf" srcId="{038998BA-0505-4E4C-A8F9-5456D1EEB688}" destId="{F4A65D17-AC81-4BB5-9A14-9FA5749091E8}" srcOrd="1" destOrd="0" presId="urn:microsoft.com/office/officeart/2005/8/layout/hierarchy3"/>
    <dgm:cxn modelId="{5F645F7F-0362-4AA6-916F-E43BC0C8C750}" type="presOf" srcId="{B5FB90F1-3FE0-4685-8B27-6CA1D42D9B93}" destId="{C2082C1D-5BED-431F-9EAD-1560CBD33E8F}" srcOrd="1" destOrd="0" presId="urn:microsoft.com/office/officeart/2005/8/layout/hierarchy3"/>
    <dgm:cxn modelId="{49003A8B-DCD1-41DD-A67A-D99B025EFCEB}" type="presOf" srcId="{038998BA-0505-4E4C-A8F9-5456D1EEB688}" destId="{D9B141F3-6812-4CD2-9059-1FCFB278D8DE}" srcOrd="0" destOrd="0" presId="urn:microsoft.com/office/officeart/2005/8/layout/hierarchy3"/>
    <dgm:cxn modelId="{9990CF8F-B0BB-4846-8119-3D1A40C15E14}" srcId="{47218C3F-DB34-427C-A4B4-2E20DCD3D639}" destId="{B5FB90F1-3FE0-4685-8B27-6CA1D42D9B93}" srcOrd="2" destOrd="0" parTransId="{12C49F28-DF57-4CD4-AB96-5902C8761A75}" sibTransId="{824B5865-697D-43C3-80A7-123D926EF00C}"/>
    <dgm:cxn modelId="{4FF610A5-86D3-46C9-92C2-34FF531DDA7B}" srcId="{47218C3F-DB34-427C-A4B4-2E20DCD3D639}" destId="{038998BA-0505-4E4C-A8F9-5456D1EEB688}" srcOrd="1" destOrd="0" parTransId="{ED0E3B59-387A-404F-8EAE-27D07F3FB17E}" sibTransId="{6B86DAC9-F144-49DA-91A9-05555E55B133}"/>
    <dgm:cxn modelId="{C3F734B3-1B9D-4272-AAB8-0146E3DCB9D7}" type="presOf" srcId="{B5FB90F1-3FE0-4685-8B27-6CA1D42D9B93}" destId="{3D8CEE24-8FE7-4495-A4C0-3C4C60E6E7A8}" srcOrd="0" destOrd="0" presId="urn:microsoft.com/office/officeart/2005/8/layout/hierarchy3"/>
    <dgm:cxn modelId="{F7DCADB8-5DCC-42B2-88D3-95249A270605}" type="presOf" srcId="{47218C3F-DB34-427C-A4B4-2E20DCD3D639}" destId="{C0DDD1AC-665D-47A9-9D43-99B928910A9D}" srcOrd="0" destOrd="0" presId="urn:microsoft.com/office/officeart/2005/8/layout/hierarchy3"/>
    <dgm:cxn modelId="{3FE2D7CE-E2FA-448D-B9FA-24B40CB4A129}" type="presOf" srcId="{348E2AD1-CA24-4E9B-ADE0-1903959E7884}" destId="{F6B7F6FF-8487-4926-9274-A717F97B817F}" srcOrd="0" destOrd="0" presId="urn:microsoft.com/office/officeart/2005/8/layout/hierarchy3"/>
    <dgm:cxn modelId="{54AF1CF6-4437-4C3A-9F34-7B31CC77E96A}" srcId="{47218C3F-DB34-427C-A4B4-2E20DCD3D639}" destId="{348E2AD1-CA24-4E9B-ADE0-1903959E7884}" srcOrd="0" destOrd="0" parTransId="{EA153849-1089-4748-893D-AAB579CEEC2D}" sibTransId="{B7DDAF02-AEC2-4401-98BE-02F5CBFEAB82}"/>
    <dgm:cxn modelId="{04042637-F163-4FE3-94C8-52F466D8B84A}" type="presParOf" srcId="{C0DDD1AC-665D-47A9-9D43-99B928910A9D}" destId="{FA36F83C-A408-4DEA-8D8F-E3CCDA15C04B}" srcOrd="0" destOrd="0" presId="urn:microsoft.com/office/officeart/2005/8/layout/hierarchy3"/>
    <dgm:cxn modelId="{23CF8AAC-212A-43ED-BFE8-23D7E0DCF8A9}" type="presParOf" srcId="{FA36F83C-A408-4DEA-8D8F-E3CCDA15C04B}" destId="{269FD682-26D2-4B94-BB6F-76AD10BE21C9}" srcOrd="0" destOrd="0" presId="urn:microsoft.com/office/officeart/2005/8/layout/hierarchy3"/>
    <dgm:cxn modelId="{C3968E05-D865-4AF2-8CE5-36B77D053428}" type="presParOf" srcId="{269FD682-26D2-4B94-BB6F-76AD10BE21C9}" destId="{F6B7F6FF-8487-4926-9274-A717F97B817F}" srcOrd="0" destOrd="0" presId="urn:microsoft.com/office/officeart/2005/8/layout/hierarchy3"/>
    <dgm:cxn modelId="{66DF0779-CC98-4A06-A1EC-F79F53160916}" type="presParOf" srcId="{269FD682-26D2-4B94-BB6F-76AD10BE21C9}" destId="{A404FADE-1294-4A7E-8F10-278591D6DCEA}" srcOrd="1" destOrd="0" presId="urn:microsoft.com/office/officeart/2005/8/layout/hierarchy3"/>
    <dgm:cxn modelId="{52CD35E5-3923-4F7C-B29D-CC168D84609B}" type="presParOf" srcId="{FA36F83C-A408-4DEA-8D8F-E3CCDA15C04B}" destId="{900C6468-EBC4-4CEA-954F-B7D0967AAB3C}" srcOrd="1" destOrd="0" presId="urn:microsoft.com/office/officeart/2005/8/layout/hierarchy3"/>
    <dgm:cxn modelId="{52536AB6-EC9C-40AD-8351-2DAB3C216041}" type="presParOf" srcId="{C0DDD1AC-665D-47A9-9D43-99B928910A9D}" destId="{F396B8FF-CBFA-4AEC-B410-34A066AA1082}" srcOrd="1" destOrd="0" presId="urn:microsoft.com/office/officeart/2005/8/layout/hierarchy3"/>
    <dgm:cxn modelId="{A47575E5-1CA0-469C-98D7-8E42B5293AB5}" type="presParOf" srcId="{F396B8FF-CBFA-4AEC-B410-34A066AA1082}" destId="{7284E2B9-2E4D-4CD4-B73C-F0B2AAB361FD}" srcOrd="0" destOrd="0" presId="urn:microsoft.com/office/officeart/2005/8/layout/hierarchy3"/>
    <dgm:cxn modelId="{718714C8-EEC7-4C48-87CE-369B9EF031FC}" type="presParOf" srcId="{7284E2B9-2E4D-4CD4-B73C-F0B2AAB361FD}" destId="{D9B141F3-6812-4CD2-9059-1FCFB278D8DE}" srcOrd="0" destOrd="0" presId="urn:microsoft.com/office/officeart/2005/8/layout/hierarchy3"/>
    <dgm:cxn modelId="{8BFF2612-779A-4EAF-B452-F85168415E44}" type="presParOf" srcId="{7284E2B9-2E4D-4CD4-B73C-F0B2AAB361FD}" destId="{F4A65D17-AC81-4BB5-9A14-9FA5749091E8}" srcOrd="1" destOrd="0" presId="urn:microsoft.com/office/officeart/2005/8/layout/hierarchy3"/>
    <dgm:cxn modelId="{CB9E8CB7-2DA2-44CE-80A5-0980BC9F9A2A}" type="presParOf" srcId="{F396B8FF-CBFA-4AEC-B410-34A066AA1082}" destId="{3AC83046-CFA8-4C7B-B9AF-FE1ABA4D2F6A}" srcOrd="1" destOrd="0" presId="urn:microsoft.com/office/officeart/2005/8/layout/hierarchy3"/>
    <dgm:cxn modelId="{C371AD9B-6428-4B07-B062-E27AAD807937}" type="presParOf" srcId="{C0DDD1AC-665D-47A9-9D43-99B928910A9D}" destId="{7FB6979B-D3CA-4C63-9A2D-64A1AEC96C67}" srcOrd="2" destOrd="0" presId="urn:microsoft.com/office/officeart/2005/8/layout/hierarchy3"/>
    <dgm:cxn modelId="{E6C7D7B4-17FE-4077-A388-F16AC7BC8B65}" type="presParOf" srcId="{7FB6979B-D3CA-4C63-9A2D-64A1AEC96C67}" destId="{95A77BA5-7547-4795-98AD-459FE8B5C09A}" srcOrd="0" destOrd="0" presId="urn:microsoft.com/office/officeart/2005/8/layout/hierarchy3"/>
    <dgm:cxn modelId="{4CD85C43-92CF-48EB-9325-B9387D3644FF}" type="presParOf" srcId="{95A77BA5-7547-4795-98AD-459FE8B5C09A}" destId="{3D8CEE24-8FE7-4495-A4C0-3C4C60E6E7A8}" srcOrd="0" destOrd="0" presId="urn:microsoft.com/office/officeart/2005/8/layout/hierarchy3"/>
    <dgm:cxn modelId="{08962350-9103-4A42-9037-39927C7C6451}" type="presParOf" srcId="{95A77BA5-7547-4795-98AD-459FE8B5C09A}" destId="{C2082C1D-5BED-431F-9EAD-1560CBD33E8F}" srcOrd="1" destOrd="0" presId="urn:microsoft.com/office/officeart/2005/8/layout/hierarchy3"/>
    <dgm:cxn modelId="{68EC943D-2FFE-4DDF-BC3A-78E852120FA7}" type="presParOf" srcId="{7FB6979B-D3CA-4C63-9A2D-64A1AEC96C67}" destId="{6479650C-C6D3-4791-A00B-92E9C65BF05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5C770-33B2-4823-A8AF-6C93B959FE4E}">
      <dsp:nvSpPr>
        <dsp:cNvPr id="0" name=""/>
        <dsp:cNvSpPr/>
      </dsp:nvSpPr>
      <dsp:spPr>
        <a:xfrm>
          <a:off x="2250188" y="24945"/>
          <a:ext cx="1646372" cy="16463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>
        <a:off x="2661781" y="848131"/>
        <a:ext cx="823186" cy="823186"/>
      </dsp:txXfrm>
    </dsp:sp>
    <dsp:sp modelId="{4D437FFC-6312-4B30-801A-012190FA382C}">
      <dsp:nvSpPr>
        <dsp:cNvPr id="0" name=""/>
        <dsp:cNvSpPr/>
      </dsp:nvSpPr>
      <dsp:spPr>
        <a:xfrm>
          <a:off x="1427001" y="1671317"/>
          <a:ext cx="1646372" cy="16463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FFFF00"/>
              </a:solidFill>
            </a:rPr>
            <a:t>Flexibility and Quality</a:t>
          </a:r>
        </a:p>
      </dsp:txBody>
      <dsp:txXfrm>
        <a:off x="1838594" y="2494503"/>
        <a:ext cx="823186" cy="823186"/>
      </dsp:txXfrm>
    </dsp:sp>
    <dsp:sp modelId="{DAD7842D-8354-4331-A9BB-FA6BB1E9DAA8}">
      <dsp:nvSpPr>
        <dsp:cNvPr id="0" name=""/>
        <dsp:cNvSpPr/>
      </dsp:nvSpPr>
      <dsp:spPr>
        <a:xfrm rot="10800000">
          <a:off x="2244030" y="1671317"/>
          <a:ext cx="1658687" cy="16463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Building Owner-ship</a:t>
          </a:r>
        </a:p>
      </dsp:txBody>
      <dsp:txXfrm rot="10800000">
        <a:off x="2658702" y="1671317"/>
        <a:ext cx="829343" cy="823186"/>
      </dsp:txXfrm>
    </dsp:sp>
    <dsp:sp modelId="{589DDE21-9B0F-4742-8CCE-2A3B82F79568}">
      <dsp:nvSpPr>
        <dsp:cNvPr id="0" name=""/>
        <dsp:cNvSpPr/>
      </dsp:nvSpPr>
      <dsp:spPr>
        <a:xfrm>
          <a:off x="3073374" y="1671317"/>
          <a:ext cx="1646372" cy="16463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FFFF00"/>
              </a:solidFill>
            </a:rPr>
            <a:t>Human element &amp; Trust</a:t>
          </a:r>
        </a:p>
      </dsp:txBody>
      <dsp:txXfrm>
        <a:off x="3484967" y="2494503"/>
        <a:ext cx="823186" cy="823186"/>
      </dsp:txXfrm>
    </dsp:sp>
    <dsp:sp modelId="{38288B2C-748E-4F83-B204-66A9E63ACB45}">
      <dsp:nvSpPr>
        <dsp:cNvPr id="0" name=""/>
        <dsp:cNvSpPr/>
      </dsp:nvSpPr>
      <dsp:spPr>
        <a:xfrm>
          <a:off x="608194" y="3317690"/>
          <a:ext cx="1646372" cy="16463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>
        <a:off x="1019787" y="4140876"/>
        <a:ext cx="823186" cy="823186"/>
      </dsp:txXfrm>
    </dsp:sp>
    <dsp:sp modelId="{5B96D2B9-669D-4FD0-8396-49A6177B27FE}">
      <dsp:nvSpPr>
        <dsp:cNvPr id="0" name=""/>
        <dsp:cNvSpPr/>
      </dsp:nvSpPr>
      <dsp:spPr>
        <a:xfrm rot="10800000">
          <a:off x="1427001" y="3317690"/>
          <a:ext cx="1646372" cy="16463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15C15-D7E1-49D3-8E41-D200DD2F4EDD}">
      <dsp:nvSpPr>
        <dsp:cNvPr id="0" name=""/>
        <dsp:cNvSpPr/>
      </dsp:nvSpPr>
      <dsp:spPr>
        <a:xfrm>
          <a:off x="2245808" y="3317690"/>
          <a:ext cx="1646372" cy="16463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048C6-2760-42A5-9A06-AE96C850DC6B}">
      <dsp:nvSpPr>
        <dsp:cNvPr id="0" name=""/>
        <dsp:cNvSpPr/>
      </dsp:nvSpPr>
      <dsp:spPr>
        <a:xfrm rot="10800000">
          <a:off x="3064615" y="3317690"/>
          <a:ext cx="1646372" cy="16463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B5506-2D03-424E-94E8-5B806983CDFB}">
      <dsp:nvSpPr>
        <dsp:cNvPr id="0" name=""/>
        <dsp:cNvSpPr/>
      </dsp:nvSpPr>
      <dsp:spPr>
        <a:xfrm>
          <a:off x="3883422" y="3317690"/>
          <a:ext cx="1646372" cy="16463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7F6FF-8487-4926-9274-A717F97B817F}">
      <dsp:nvSpPr>
        <dsp:cNvPr id="0" name=""/>
        <dsp:cNvSpPr/>
      </dsp:nvSpPr>
      <dsp:spPr>
        <a:xfrm>
          <a:off x="513" y="1699232"/>
          <a:ext cx="1201341" cy="60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Flexibility and Quality</a:t>
          </a:r>
          <a:endParaRPr lang="en-US" sz="1400" b="1" kern="1200"/>
        </a:p>
      </dsp:txBody>
      <dsp:txXfrm>
        <a:off x="18106" y="1716825"/>
        <a:ext cx="1166155" cy="565484"/>
      </dsp:txXfrm>
    </dsp:sp>
    <dsp:sp modelId="{D9B141F3-6812-4CD2-9059-1FCFB278D8DE}">
      <dsp:nvSpPr>
        <dsp:cNvPr id="0" name=""/>
        <dsp:cNvSpPr/>
      </dsp:nvSpPr>
      <dsp:spPr>
        <a:xfrm>
          <a:off x="1502190" y="1699232"/>
          <a:ext cx="1201341" cy="60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Building Ownership</a:t>
          </a:r>
        </a:p>
      </dsp:txBody>
      <dsp:txXfrm>
        <a:off x="1519783" y="1716825"/>
        <a:ext cx="1166155" cy="565484"/>
      </dsp:txXfrm>
    </dsp:sp>
    <dsp:sp modelId="{3D8CEE24-8FE7-4495-A4C0-3C4C60E6E7A8}">
      <dsp:nvSpPr>
        <dsp:cNvPr id="0" name=""/>
        <dsp:cNvSpPr/>
      </dsp:nvSpPr>
      <dsp:spPr>
        <a:xfrm>
          <a:off x="3003867" y="1699232"/>
          <a:ext cx="1201341" cy="600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Human element &amp; Trust</a:t>
          </a:r>
        </a:p>
      </dsp:txBody>
      <dsp:txXfrm>
        <a:off x="3021460" y="1716825"/>
        <a:ext cx="1166155" cy="565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283C6-1AC9-0D44-AA47-24860D001CCE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75F1E-BBE1-A24D-AB44-72FE835B47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52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D8AC2-F4A3-4A67-AA79-B6A3BAFECD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6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>
              <a:solidFill>
                <a:srgbClr val="43B7B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3AC95-DEAB-0D47-8142-839CAD552C0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54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3AC95-DEAB-0D47-8142-839CAD552C0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082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5F1E-BBE1-A24D-AB44-72FE835B471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4764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5F1E-BBE1-A24D-AB44-72FE835B471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74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a.eu/downloads/publications/universities%20without%20walls%20%20a%20vision%20for%202030.pdf" TargetMode="Externa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198483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4" name="Gruppe 13"/>
          <p:cNvGrpSpPr/>
          <p:nvPr/>
        </p:nvGrpSpPr>
        <p:grpSpPr>
          <a:xfrm>
            <a:off x="6814587" y="3193692"/>
            <a:ext cx="2155389" cy="1751325"/>
            <a:chOff x="6429510" y="337780"/>
            <a:chExt cx="2155389" cy="1751325"/>
          </a:xfrm>
        </p:grpSpPr>
        <p:sp>
          <p:nvSpPr>
            <p:cNvPr id="15" name="Ellipse 1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2" name="Bilde 11">
            <a:extLst>
              <a:ext uri="{FF2B5EF4-FFF2-40B4-BE49-F238E27FC236}">
                <a16:creationId xmlns:a16="http://schemas.microsoft.com/office/drawing/2014/main" id="{375B7BF6-34AC-534B-834C-E43610CB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34" y="341868"/>
            <a:ext cx="3094007" cy="1082356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21C95AF-9FBC-F64F-AA0B-5D9D983BD679}"/>
              </a:ext>
            </a:extLst>
          </p:cNvPr>
          <p:cNvSpPr txBox="1">
            <a:spLocks/>
          </p:cNvSpPr>
          <p:nvPr/>
        </p:nvSpPr>
        <p:spPr>
          <a:xfrm>
            <a:off x="393929" y="1935457"/>
            <a:ext cx="7772400" cy="675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Fremtidens campus – 21. november</a:t>
            </a:r>
          </a:p>
        </p:txBody>
      </p:sp>
      <p:sp>
        <p:nvSpPr>
          <p:cNvPr id="17" name="Undertittel 2">
            <a:extLst>
              <a:ext uri="{FF2B5EF4-FFF2-40B4-BE49-F238E27FC236}">
                <a16:creationId xmlns:a16="http://schemas.microsoft.com/office/drawing/2014/main" id="{79CAFBD3-6CDE-EB4F-91C4-8A6BE8B6927A}"/>
              </a:ext>
            </a:extLst>
          </p:cNvPr>
          <p:cNvSpPr txBox="1">
            <a:spLocks/>
          </p:cNvSpPr>
          <p:nvPr/>
        </p:nvSpPr>
        <p:spPr>
          <a:xfrm>
            <a:off x="388463" y="2776639"/>
            <a:ext cx="77724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nb-NO" dirty="0"/>
              <a:t>Forskergruppa i Saltomortale: </a:t>
            </a:r>
          </a:p>
          <a:p>
            <a:pPr fontAlgn="base"/>
            <a:r>
              <a:rPr lang="nb-NO" dirty="0"/>
              <a:t>Dag Atle Lysne, </a:t>
            </a:r>
            <a:r>
              <a:rPr lang="nb-NO" dirty="0" err="1"/>
              <a:t>Veruska</a:t>
            </a:r>
            <a:r>
              <a:rPr lang="nb-NO" dirty="0"/>
              <a:t> De </a:t>
            </a:r>
            <a:r>
              <a:rPr lang="nb-NO" dirty="0" err="1"/>
              <a:t>Caro-Barek</a:t>
            </a:r>
            <a:r>
              <a:rPr lang="nb-NO" dirty="0"/>
              <a:t>, Kari Anne Flem Røren, Ole K. Solbjørg og Robin </a:t>
            </a:r>
            <a:r>
              <a:rPr lang="nb-NO" dirty="0" err="1"/>
              <a:t>Støckert</a:t>
            </a:r>
            <a:endParaRPr lang="nb-NO" dirty="0"/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FBB5EC23-FB21-4807-87F5-59A082C7D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149" y="125287"/>
            <a:ext cx="2057400" cy="17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61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192053-CB1F-8644-DEE2-37ECFB2D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kan dette se ut?</a:t>
            </a:r>
          </a:p>
        </p:txBody>
      </p:sp>
      <p:pic>
        <p:nvPicPr>
          <p:cNvPr id="5" name="Plassholder for innhold 4" descr="Et bilde som inneholder sketch, diagram, plan, Teknisk tegning&#10;&#10;Automatisk generert beskrivelse">
            <a:extLst>
              <a:ext uri="{FF2B5EF4-FFF2-40B4-BE49-F238E27FC236}">
                <a16:creationId xmlns:a16="http://schemas.microsoft.com/office/drawing/2014/main" id="{38E43D72-9EA3-243C-7EC0-2CD61FEB1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3478" y="1053742"/>
            <a:ext cx="7525335" cy="4233001"/>
          </a:xfrm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04C7ED2F-9829-FA7C-A568-18E604D504C2}"/>
              </a:ext>
            </a:extLst>
          </p:cNvPr>
          <p:cNvGrpSpPr/>
          <p:nvPr/>
        </p:nvGrpSpPr>
        <p:grpSpPr>
          <a:xfrm>
            <a:off x="3709851" y="1924594"/>
            <a:ext cx="1907177" cy="1811383"/>
            <a:chOff x="3709851" y="1924594"/>
            <a:chExt cx="1907177" cy="1811383"/>
          </a:xfrm>
        </p:grpSpPr>
        <p:cxnSp>
          <p:nvCxnSpPr>
            <p:cNvPr id="7" name="Rett pil 6">
              <a:extLst>
                <a:ext uri="{FF2B5EF4-FFF2-40B4-BE49-F238E27FC236}">
                  <a16:creationId xmlns:a16="http://schemas.microsoft.com/office/drawing/2014/main" id="{506CA9AB-FCE7-40E8-8CA2-441B3082C858}"/>
                </a:ext>
              </a:extLst>
            </p:cNvPr>
            <p:cNvCxnSpPr/>
            <p:nvPr/>
          </p:nvCxnSpPr>
          <p:spPr>
            <a:xfrm>
              <a:off x="3709851" y="2011680"/>
              <a:ext cx="618309" cy="1724297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pil 7">
              <a:extLst>
                <a:ext uri="{FF2B5EF4-FFF2-40B4-BE49-F238E27FC236}">
                  <a16:creationId xmlns:a16="http://schemas.microsoft.com/office/drawing/2014/main" id="{C8548834-8857-B817-0FD1-513DD41A1E54}"/>
                </a:ext>
              </a:extLst>
            </p:cNvPr>
            <p:cNvCxnSpPr>
              <a:cxnSpLocks/>
            </p:cNvCxnSpPr>
            <p:nvPr/>
          </p:nvCxnSpPr>
          <p:spPr>
            <a:xfrm>
              <a:off x="4706983" y="1943203"/>
              <a:ext cx="65314" cy="1766647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pil 8">
              <a:extLst>
                <a:ext uri="{FF2B5EF4-FFF2-40B4-BE49-F238E27FC236}">
                  <a16:creationId xmlns:a16="http://schemas.microsoft.com/office/drawing/2014/main" id="{9524E921-187B-0462-D147-1B83BE8EA5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7062" y="1924594"/>
              <a:ext cx="269966" cy="1811383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3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4A9002-6E45-5B44-802E-53E31C77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Å lære å lære </a:t>
            </a: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2491C0-2A8C-F843-A175-C2DBA269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804"/>
            <a:ext cx="8229600" cy="3794443"/>
          </a:xfrm>
        </p:spPr>
        <p:txBody>
          <a:bodyPr/>
          <a:lstStyle/>
          <a:p>
            <a:r>
              <a:rPr lang="nb-NO" dirty="0">
                <a:solidFill>
                  <a:srgbClr val="43B7B0"/>
                </a:solidFill>
              </a:rPr>
              <a:t>Studentene må undervises i hva problembasert læring er, og hva som forventes av dem</a:t>
            </a:r>
          </a:p>
          <a:p>
            <a:r>
              <a:rPr lang="nb-NO" dirty="0">
                <a:solidFill>
                  <a:srgbClr val="BBAC76"/>
                </a:solidFill>
              </a:rPr>
              <a:t>Problemløsning ikke bare som form, men også som innhold</a:t>
            </a:r>
          </a:p>
          <a:p>
            <a:r>
              <a:rPr lang="nb-NO" dirty="0">
                <a:solidFill>
                  <a:srgbClr val="43B7B0"/>
                </a:solidFill>
              </a:rPr>
              <a:t>Undervisere er med i prosessen på lik linje med studentene </a:t>
            </a:r>
            <a:r>
              <a:rPr lang="nb-NO" dirty="0">
                <a:solidFill>
                  <a:srgbClr val="FF0000"/>
                </a:solidFill>
              </a:rPr>
              <a:t>/ Reelle problemer - underviserne vet heller ikke svaret</a:t>
            </a:r>
            <a:endParaRPr lang="nb-NO" dirty="0">
              <a:solidFill>
                <a:srgbClr val="43B7B0"/>
              </a:solidFill>
            </a:endParaRPr>
          </a:p>
          <a:p>
            <a:r>
              <a:rPr lang="nb-NO" dirty="0">
                <a:solidFill>
                  <a:srgbClr val="BBAC76"/>
                </a:solidFill>
              </a:rPr>
              <a:t>Forhandler om kunnskap, ikke enveiskommunikasjon</a:t>
            </a:r>
          </a:p>
          <a:p>
            <a:endParaRPr lang="nb-NO" dirty="0">
              <a:solidFill>
                <a:srgbClr val="BBAC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0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CDDE0C8-886B-42B4-A941-0C540BE3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526"/>
          <a:stretch/>
        </p:blipFill>
        <p:spPr>
          <a:xfrm>
            <a:off x="2347458" y="141868"/>
            <a:ext cx="4284496" cy="428567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EBB014C-F761-B043-9E1F-A617C1556995}"/>
              </a:ext>
            </a:extLst>
          </p:cNvPr>
          <p:cNvSpPr txBox="1"/>
          <p:nvPr/>
        </p:nvSpPr>
        <p:spPr>
          <a:xfrm>
            <a:off x="1097280" y="4476583"/>
            <a:ext cx="7488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Delft University of Technology: Governance model</a:t>
            </a:r>
          </a:p>
          <a:p>
            <a:pPr marL="171450" indent="-171450">
              <a:buFontTx/>
              <a:buChar char="-"/>
            </a:pPr>
            <a:r>
              <a:rPr lang="en-GB" sz="1000" err="1"/>
              <a:t>Støckert</a:t>
            </a:r>
            <a:r>
              <a:rPr lang="en-GB" sz="1000"/>
              <a:t>, Robin, Piet Van Der </a:t>
            </a:r>
            <a:r>
              <a:rPr lang="en-GB" sz="1000" err="1"/>
              <a:t>Zanden</a:t>
            </a:r>
            <a:r>
              <a:rPr lang="en-GB" sz="1000"/>
              <a:t>, and Duncan </a:t>
            </a:r>
            <a:r>
              <a:rPr lang="en-GB" sz="1000" err="1"/>
              <a:t>Peberdy</a:t>
            </a:r>
            <a:r>
              <a:rPr lang="en-GB" sz="1000"/>
              <a:t>. 2019. "Finding General Guidelines for Redesign of Learning Spaces." In, 383-92. Bucharest: "Carol I" National Defence University.</a:t>
            </a:r>
          </a:p>
        </p:txBody>
      </p:sp>
    </p:spTree>
    <p:extLst>
      <p:ext uri="{BB962C8B-B14F-4D97-AF65-F5344CB8AC3E}">
        <p14:creationId xmlns:p14="http://schemas.microsoft.com/office/powerpoint/2010/main" val="31919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AC330B-2145-724B-93FA-3839B5D4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482"/>
            <a:ext cx="7615382" cy="1079399"/>
          </a:xfrm>
        </p:spPr>
        <p:txBody>
          <a:bodyPr/>
          <a:lstStyle/>
          <a:p>
            <a:r>
              <a:rPr lang="nb-NO" sz="3200" dirty="0">
                <a:solidFill>
                  <a:srgbClr val="43B7B0"/>
                </a:solidFill>
              </a:rPr>
              <a:t>Hvordan få til likeverdig og fleksibel</a:t>
            </a:r>
            <a:br>
              <a:rPr lang="nb-NO" sz="3200" dirty="0">
                <a:solidFill>
                  <a:srgbClr val="43B7B0"/>
                </a:solidFill>
              </a:rPr>
            </a:br>
            <a:r>
              <a:rPr lang="nb-NO" sz="3200" dirty="0">
                <a:solidFill>
                  <a:srgbClr val="43B7B0"/>
                </a:solidFill>
              </a:rPr>
              <a:t>flercampus-undervisning</a:t>
            </a:r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8009998E-B9CA-6341-82B0-78FC8274A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00"/>
          <a:stretch/>
        </p:blipFill>
        <p:spPr>
          <a:xfrm rot="10800000" flipV="1">
            <a:off x="947591" y="1498754"/>
            <a:ext cx="3206072" cy="182061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A091E63-B23F-7142-BA7E-EAE90FC0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499" y="3079639"/>
            <a:ext cx="2575743" cy="132267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3F4917F-6165-FC41-82E2-32D18A68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338" y="1288002"/>
            <a:ext cx="2585008" cy="171903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Friform 6">
            <a:extLst>
              <a:ext uri="{FF2B5EF4-FFF2-40B4-BE49-F238E27FC236}">
                <a16:creationId xmlns:a16="http://schemas.microsoft.com/office/drawing/2014/main" id="{72F50946-2673-AB49-B0CB-32F5216CA800}"/>
              </a:ext>
            </a:extLst>
          </p:cNvPr>
          <p:cNvSpPr/>
          <p:nvPr/>
        </p:nvSpPr>
        <p:spPr>
          <a:xfrm>
            <a:off x="1225485" y="3855563"/>
            <a:ext cx="1707041" cy="546755"/>
          </a:xfrm>
          <a:custGeom>
            <a:avLst/>
            <a:gdLst>
              <a:gd name="connsiteX0" fmla="*/ 0 w 1707041"/>
              <a:gd name="connsiteY0" fmla="*/ 0 h 546755"/>
              <a:gd name="connsiteX1" fmla="*/ 18853 w 1707041"/>
              <a:gd name="connsiteY1" fmla="*/ 94268 h 546755"/>
              <a:gd name="connsiteX2" fmla="*/ 37707 w 1707041"/>
              <a:gd name="connsiteY2" fmla="*/ 122548 h 546755"/>
              <a:gd name="connsiteX3" fmla="*/ 56560 w 1707041"/>
              <a:gd name="connsiteY3" fmla="*/ 179109 h 546755"/>
              <a:gd name="connsiteX4" fmla="*/ 150828 w 1707041"/>
              <a:gd name="connsiteY4" fmla="*/ 292231 h 546755"/>
              <a:gd name="connsiteX5" fmla="*/ 216816 w 1707041"/>
              <a:gd name="connsiteY5" fmla="*/ 329938 h 546755"/>
              <a:gd name="connsiteX6" fmla="*/ 273377 w 1707041"/>
              <a:gd name="connsiteY6" fmla="*/ 367645 h 546755"/>
              <a:gd name="connsiteX7" fmla="*/ 301657 w 1707041"/>
              <a:gd name="connsiteY7" fmla="*/ 377072 h 546755"/>
              <a:gd name="connsiteX8" fmla="*/ 358218 w 1707041"/>
              <a:gd name="connsiteY8" fmla="*/ 414779 h 546755"/>
              <a:gd name="connsiteX9" fmla="*/ 433633 w 1707041"/>
              <a:gd name="connsiteY9" fmla="*/ 443060 h 546755"/>
              <a:gd name="connsiteX10" fmla="*/ 490193 w 1707041"/>
              <a:gd name="connsiteY10" fmla="*/ 461913 h 546755"/>
              <a:gd name="connsiteX11" fmla="*/ 518474 w 1707041"/>
              <a:gd name="connsiteY11" fmla="*/ 471340 h 546755"/>
              <a:gd name="connsiteX12" fmla="*/ 546754 w 1707041"/>
              <a:gd name="connsiteY12" fmla="*/ 480767 h 546755"/>
              <a:gd name="connsiteX13" fmla="*/ 631595 w 1707041"/>
              <a:gd name="connsiteY13" fmla="*/ 499621 h 546755"/>
              <a:gd name="connsiteX14" fmla="*/ 659876 w 1707041"/>
              <a:gd name="connsiteY14" fmla="*/ 509047 h 546755"/>
              <a:gd name="connsiteX15" fmla="*/ 782424 w 1707041"/>
              <a:gd name="connsiteY15" fmla="*/ 537328 h 546755"/>
              <a:gd name="connsiteX16" fmla="*/ 886119 w 1707041"/>
              <a:gd name="connsiteY16" fmla="*/ 546755 h 546755"/>
              <a:gd name="connsiteX17" fmla="*/ 1244338 w 1707041"/>
              <a:gd name="connsiteY17" fmla="*/ 537328 h 546755"/>
              <a:gd name="connsiteX18" fmla="*/ 1282045 w 1707041"/>
              <a:gd name="connsiteY18" fmla="*/ 527901 h 546755"/>
              <a:gd name="connsiteX19" fmla="*/ 1395167 w 1707041"/>
              <a:gd name="connsiteY19" fmla="*/ 509047 h 546755"/>
              <a:gd name="connsiteX20" fmla="*/ 1451727 w 1707041"/>
              <a:gd name="connsiteY20" fmla="*/ 490194 h 546755"/>
              <a:gd name="connsiteX21" fmla="*/ 1527142 w 1707041"/>
              <a:gd name="connsiteY21" fmla="*/ 471340 h 546755"/>
              <a:gd name="connsiteX22" fmla="*/ 1583703 w 1707041"/>
              <a:gd name="connsiteY22" fmla="*/ 452486 h 546755"/>
              <a:gd name="connsiteX23" fmla="*/ 1611983 w 1707041"/>
              <a:gd name="connsiteY23" fmla="*/ 443060 h 546755"/>
              <a:gd name="connsiteX24" fmla="*/ 1649690 w 1707041"/>
              <a:gd name="connsiteY24" fmla="*/ 433633 h 546755"/>
              <a:gd name="connsiteX25" fmla="*/ 1677971 w 1707041"/>
              <a:gd name="connsiteY25" fmla="*/ 414779 h 546755"/>
              <a:gd name="connsiteX26" fmla="*/ 1706251 w 1707041"/>
              <a:gd name="connsiteY26" fmla="*/ 358218 h 546755"/>
              <a:gd name="connsiteX27" fmla="*/ 1706251 w 1707041"/>
              <a:gd name="connsiteY27" fmla="*/ 320511 h 54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07041" h="546755">
                <a:moveTo>
                  <a:pt x="0" y="0"/>
                </a:moveTo>
                <a:cubicBezTo>
                  <a:pt x="3474" y="24321"/>
                  <a:pt x="5690" y="67942"/>
                  <a:pt x="18853" y="94268"/>
                </a:cubicBezTo>
                <a:cubicBezTo>
                  <a:pt x="23920" y="104401"/>
                  <a:pt x="31422" y="113121"/>
                  <a:pt x="37707" y="122548"/>
                </a:cubicBezTo>
                <a:cubicBezTo>
                  <a:pt x="43991" y="141402"/>
                  <a:pt x="45536" y="162573"/>
                  <a:pt x="56560" y="179109"/>
                </a:cubicBezTo>
                <a:cubicBezTo>
                  <a:pt x="84381" y="220839"/>
                  <a:pt x="107283" y="263202"/>
                  <a:pt x="150828" y="292231"/>
                </a:cubicBezTo>
                <a:cubicBezTo>
                  <a:pt x="248683" y="357465"/>
                  <a:pt x="97182" y="258158"/>
                  <a:pt x="216816" y="329938"/>
                </a:cubicBezTo>
                <a:cubicBezTo>
                  <a:pt x="236246" y="341596"/>
                  <a:pt x="251881" y="360479"/>
                  <a:pt x="273377" y="367645"/>
                </a:cubicBezTo>
                <a:cubicBezTo>
                  <a:pt x="282804" y="370787"/>
                  <a:pt x="292971" y="372246"/>
                  <a:pt x="301657" y="377072"/>
                </a:cubicBezTo>
                <a:cubicBezTo>
                  <a:pt x="321465" y="388076"/>
                  <a:pt x="336235" y="409283"/>
                  <a:pt x="358218" y="414779"/>
                </a:cubicBezTo>
                <a:cubicBezTo>
                  <a:pt x="439859" y="435190"/>
                  <a:pt x="351470" y="410195"/>
                  <a:pt x="433633" y="443060"/>
                </a:cubicBezTo>
                <a:cubicBezTo>
                  <a:pt x="452085" y="450441"/>
                  <a:pt x="471340" y="455629"/>
                  <a:pt x="490193" y="461913"/>
                </a:cubicBezTo>
                <a:lnTo>
                  <a:pt x="518474" y="471340"/>
                </a:lnTo>
                <a:cubicBezTo>
                  <a:pt x="527901" y="474482"/>
                  <a:pt x="537010" y="478818"/>
                  <a:pt x="546754" y="480767"/>
                </a:cubicBezTo>
                <a:cubicBezTo>
                  <a:pt x="579161" y="487249"/>
                  <a:pt x="600525" y="490744"/>
                  <a:pt x="631595" y="499621"/>
                </a:cubicBezTo>
                <a:cubicBezTo>
                  <a:pt x="641150" y="502351"/>
                  <a:pt x="650289" y="506432"/>
                  <a:pt x="659876" y="509047"/>
                </a:cubicBezTo>
                <a:cubicBezTo>
                  <a:pt x="677282" y="513794"/>
                  <a:pt x="755362" y="533945"/>
                  <a:pt x="782424" y="537328"/>
                </a:cubicBezTo>
                <a:cubicBezTo>
                  <a:pt x="816864" y="541633"/>
                  <a:pt x="851554" y="543613"/>
                  <a:pt x="886119" y="546755"/>
                </a:cubicBezTo>
                <a:cubicBezTo>
                  <a:pt x="1005525" y="543613"/>
                  <a:pt x="1125026" y="543010"/>
                  <a:pt x="1244338" y="537328"/>
                </a:cubicBezTo>
                <a:cubicBezTo>
                  <a:pt x="1257279" y="536712"/>
                  <a:pt x="1269298" y="530219"/>
                  <a:pt x="1282045" y="527901"/>
                </a:cubicBezTo>
                <a:cubicBezTo>
                  <a:pt x="1322516" y="520543"/>
                  <a:pt x="1356084" y="519706"/>
                  <a:pt x="1395167" y="509047"/>
                </a:cubicBezTo>
                <a:cubicBezTo>
                  <a:pt x="1414340" y="503818"/>
                  <a:pt x="1432447" y="495014"/>
                  <a:pt x="1451727" y="490194"/>
                </a:cubicBezTo>
                <a:cubicBezTo>
                  <a:pt x="1476865" y="483909"/>
                  <a:pt x="1502560" y="479534"/>
                  <a:pt x="1527142" y="471340"/>
                </a:cubicBezTo>
                <a:lnTo>
                  <a:pt x="1583703" y="452486"/>
                </a:lnTo>
                <a:cubicBezTo>
                  <a:pt x="1593130" y="449344"/>
                  <a:pt x="1602343" y="445470"/>
                  <a:pt x="1611983" y="443060"/>
                </a:cubicBezTo>
                <a:lnTo>
                  <a:pt x="1649690" y="433633"/>
                </a:lnTo>
                <a:cubicBezTo>
                  <a:pt x="1659117" y="427348"/>
                  <a:pt x="1669960" y="422790"/>
                  <a:pt x="1677971" y="414779"/>
                </a:cubicBezTo>
                <a:cubicBezTo>
                  <a:pt x="1690417" y="402333"/>
                  <a:pt x="1703695" y="376107"/>
                  <a:pt x="1706251" y="358218"/>
                </a:cubicBezTo>
                <a:cubicBezTo>
                  <a:pt x="1708029" y="345775"/>
                  <a:pt x="1706251" y="333080"/>
                  <a:pt x="1706251" y="320511"/>
                </a:cubicBezTo>
              </a:path>
            </a:pathLst>
          </a:cu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88EB64A-EA28-D102-9011-3517CF4C727F}"/>
              </a:ext>
            </a:extLst>
          </p:cNvPr>
          <p:cNvSpPr txBox="1"/>
          <p:nvPr/>
        </p:nvSpPr>
        <p:spPr>
          <a:xfrm>
            <a:off x="88758" y="3631710"/>
            <a:ext cx="6275466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nb-NO" sz="1100" dirty="0"/>
              <a:t>Strategi for digital omstilling i universitets- og høyskolesektoren (10.09.2021):</a:t>
            </a:r>
          </a:p>
          <a:p>
            <a:pPr lvl="1"/>
            <a:r>
              <a:rPr lang="nb-NO" sz="1100" dirty="0"/>
              <a:t>Hybrid undervisning: Noen studenter er til stede fysisk, </a:t>
            </a:r>
            <a:br>
              <a:rPr lang="nb-NO" sz="1100" dirty="0"/>
            </a:br>
            <a:r>
              <a:rPr lang="nb-NO" sz="1100" dirty="0"/>
              <a:t>og noen studenter deltar i undervisningen digitalt</a:t>
            </a:r>
          </a:p>
          <a:p>
            <a:pPr lvl="1"/>
            <a:endParaRPr lang="nb-NO" sz="1100" dirty="0"/>
          </a:p>
          <a:p>
            <a:pPr lvl="1"/>
            <a:r>
              <a:rPr lang="nb-NO" sz="1100" dirty="0"/>
              <a:t>EU-universitet uten vegger </a:t>
            </a:r>
          </a:p>
          <a:p>
            <a:pPr lvl="1"/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European University Association. (2021).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</a:rPr>
              <a:t>Universities without walls A vision for 2030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1100" b="0" i="0" u="sng" strike="noStrike" dirty="0">
                <a:solidFill>
                  <a:srgbClr val="0000FF"/>
                </a:solidFill>
                <a:effectLst/>
                <a:hlinkClick r:id="rId6"/>
              </a:rPr>
              <a:t>https://www.eua.eu/downloads/publications/universities%20without%20walls%20%20a%20vision%20for%202030.pdf</a:t>
            </a:r>
            <a:r>
              <a:rPr lang="en-US" sz="1100" b="0" i="0" u="none" strike="noStrike" dirty="0">
                <a:effectLst/>
              </a:rPr>
              <a:t> 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90925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E55255-1C4A-A84C-AFA1-CF92E4F8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035"/>
            <a:ext cx="7615382" cy="648512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SALTO OG SALTOMORTALE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A452236-8D3F-644B-C572-6CA191BCA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969973"/>
          </a:xfrm>
        </p:spPr>
        <p:txBody>
          <a:bodyPr/>
          <a:lstStyle/>
          <a:p>
            <a:pPr marL="0" indent="0" algn="ctr">
              <a:buNone/>
            </a:pPr>
            <a:r>
              <a:rPr lang="nb-NO" sz="1800" b="1" dirty="0">
                <a:solidFill>
                  <a:srgbClr val="43B7B0"/>
                </a:solidFill>
              </a:rPr>
              <a:t>Deltakere:</a:t>
            </a:r>
          </a:p>
          <a:p>
            <a:pPr marL="0" indent="0" algn="ctr">
              <a:buNone/>
            </a:pPr>
            <a:r>
              <a:rPr lang="nb-NO" sz="1800" dirty="0">
                <a:solidFill>
                  <a:schemeClr val="tx2">
                    <a:lumMod val="75000"/>
                  </a:schemeClr>
                </a:solidFill>
              </a:rPr>
              <a:t>6 undervisere og 12 studenter fra masterprogrammet i</a:t>
            </a:r>
            <a:br>
              <a:rPr lang="nb-NO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800" dirty="0">
                <a:solidFill>
                  <a:schemeClr val="tx2">
                    <a:lumMod val="75000"/>
                  </a:schemeClr>
                </a:solidFill>
              </a:rPr>
              <a:t>Musikk, kommunikasjon og teknologi (MCT)</a:t>
            </a:r>
            <a:br>
              <a:rPr lang="nb-NO" sz="1800" dirty="0">
                <a:solidFill>
                  <a:schemeClr val="tx2">
                    <a:lumMod val="75000"/>
                  </a:schemeClr>
                </a:solidFill>
              </a:rPr>
            </a:br>
            <a:endParaRPr lang="nb-NO" sz="1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nb-NO" sz="1800" b="1" dirty="0">
                <a:solidFill>
                  <a:srgbClr val="43B7B0"/>
                </a:solidFill>
              </a:rPr>
              <a:t>Kontekst:</a:t>
            </a:r>
          </a:p>
          <a:p>
            <a:pPr marL="0" indent="0" algn="ctr">
              <a:buNone/>
            </a:pPr>
            <a:r>
              <a:rPr lang="nb-NO" sz="1800" dirty="0">
                <a:solidFill>
                  <a:srgbClr val="0D3475"/>
                </a:solidFill>
              </a:rPr>
              <a:t>To campusgrupper samarbeider på tvers</a:t>
            </a:r>
          </a:p>
          <a:p>
            <a:pPr marL="0" indent="0" algn="ctr">
              <a:buNone/>
            </a:pPr>
            <a:endParaRPr lang="nb-NO" sz="1800" dirty="0">
              <a:solidFill>
                <a:srgbClr val="0D3475"/>
              </a:solidFill>
            </a:endParaRPr>
          </a:p>
          <a:p>
            <a:pPr marL="0" indent="0" algn="ctr">
              <a:buNone/>
            </a:pPr>
            <a:r>
              <a:rPr lang="nb-NO" sz="1800" b="1" dirty="0">
                <a:solidFill>
                  <a:srgbClr val="43B7B0"/>
                </a:solidFill>
              </a:rPr>
              <a:t>Metode:</a:t>
            </a:r>
          </a:p>
          <a:p>
            <a:pPr marL="0" indent="0" algn="ctr">
              <a:buNone/>
            </a:pPr>
            <a:r>
              <a:rPr lang="nb-NO" sz="1800" dirty="0">
                <a:solidFill>
                  <a:schemeClr val="tx2">
                    <a:lumMod val="75000"/>
                  </a:schemeClr>
                </a:solidFill>
              </a:rPr>
              <a:t>Semistrukturerte intervju </a:t>
            </a:r>
          </a:p>
          <a:p>
            <a:pPr marL="0" indent="0" algn="ctr">
              <a:buNone/>
            </a:pPr>
            <a:r>
              <a:rPr lang="nb-NO" sz="1800" dirty="0">
                <a:solidFill>
                  <a:schemeClr val="tx2">
                    <a:lumMod val="75000"/>
                  </a:schemeClr>
                </a:solidFill>
              </a:rPr>
              <a:t>Audioopptak og transkriberte tekster </a:t>
            </a:r>
          </a:p>
          <a:p>
            <a:pPr marL="0" indent="0" algn="ctr">
              <a:buNone/>
            </a:pPr>
            <a:r>
              <a:rPr lang="nb-NO" sz="1800" dirty="0">
                <a:solidFill>
                  <a:schemeClr val="tx2">
                    <a:lumMod val="75000"/>
                  </a:schemeClr>
                </a:solidFill>
              </a:rPr>
              <a:t>Induktiv tematisk analyse </a:t>
            </a:r>
          </a:p>
          <a:p>
            <a:pPr marL="0" indent="0" algn="ctr">
              <a:buNone/>
            </a:pPr>
            <a:r>
              <a:rPr lang="nb-NO" sz="1800" dirty="0">
                <a:solidFill>
                  <a:schemeClr val="tx2">
                    <a:lumMod val="75000"/>
                  </a:schemeClr>
                </a:solidFill>
              </a:rPr>
              <a:t>(Braun &amp; Clark, 2006)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41820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E2F36754-A3C4-7D4B-8BFA-DEB565D05CBC}"/>
              </a:ext>
            </a:extLst>
          </p:cNvPr>
          <p:cNvGrpSpPr/>
          <p:nvPr/>
        </p:nvGrpSpPr>
        <p:grpSpPr>
          <a:xfrm>
            <a:off x="4498321" y="119212"/>
            <a:ext cx="3945277" cy="4161035"/>
            <a:chOff x="3402658" y="88891"/>
            <a:chExt cx="6652011" cy="6652011"/>
          </a:xfrm>
          <a:solidFill>
            <a:srgbClr val="0070C0"/>
          </a:solidFill>
        </p:grpSpPr>
        <p:sp>
          <p:nvSpPr>
            <p:cNvPr id="4" name="Friform 3">
              <a:extLst>
                <a:ext uri="{FF2B5EF4-FFF2-40B4-BE49-F238E27FC236}">
                  <a16:creationId xmlns:a16="http://schemas.microsoft.com/office/drawing/2014/main" id="{6CFE605A-6D09-B844-ACA0-04FEFCB0604E}"/>
                </a:ext>
              </a:extLst>
            </p:cNvPr>
            <p:cNvSpPr/>
            <p:nvPr/>
          </p:nvSpPr>
          <p:spPr>
            <a:xfrm>
              <a:off x="3402658" y="88891"/>
              <a:ext cx="6652011" cy="6652011"/>
            </a:xfrm>
            <a:custGeom>
              <a:avLst/>
              <a:gdLst>
                <a:gd name="connsiteX0" fmla="*/ 0 w 6652011"/>
                <a:gd name="connsiteY0" fmla="*/ 6652011 h 6652011"/>
                <a:gd name="connsiteX1" fmla="*/ 3326006 w 6652011"/>
                <a:gd name="connsiteY1" fmla="*/ 0 h 6652011"/>
                <a:gd name="connsiteX2" fmla="*/ 6652011 w 6652011"/>
                <a:gd name="connsiteY2" fmla="*/ 6652011 h 6652011"/>
                <a:gd name="connsiteX3" fmla="*/ 0 w 6652011"/>
                <a:gd name="connsiteY3" fmla="*/ 6652011 h 665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2011" h="6652011">
                  <a:moveTo>
                    <a:pt x="0" y="6652011"/>
                  </a:moveTo>
                  <a:lnTo>
                    <a:pt x="3326006" y="0"/>
                  </a:lnTo>
                  <a:lnTo>
                    <a:pt x="6652011" y="6652011"/>
                  </a:lnTo>
                  <a:lnTo>
                    <a:pt x="0" y="6652011"/>
                  </a:lnTo>
                  <a:close/>
                </a:path>
              </a:pathLst>
            </a:custGeom>
            <a:grpFill/>
            <a:ln w="38100"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1542" tIns="2528795" rIns="1281542" bIns="342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b="1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3AAD13EE-7997-4D5B-94DC-9CC6F048DBC2}"/>
                </a:ext>
              </a:extLst>
            </p:cNvPr>
            <p:cNvSpPr/>
            <p:nvPr/>
          </p:nvSpPr>
          <p:spPr>
            <a:xfrm>
              <a:off x="6255514" y="804316"/>
              <a:ext cx="1013989" cy="223256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nb-NO" sz="8625" b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P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9CA284A-455A-4C8B-8D2B-5F0420FD7E13}"/>
                </a:ext>
              </a:extLst>
            </p:cNvPr>
            <p:cNvSpPr/>
            <p:nvPr/>
          </p:nvSpPr>
          <p:spPr>
            <a:xfrm>
              <a:off x="8324059" y="5329533"/>
              <a:ext cx="887592" cy="1328468"/>
            </a:xfrm>
            <a:prstGeom prst="rect">
              <a:avLst/>
            </a:prstGeom>
            <a:grp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nb-NO" sz="4950" b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C30AD796-DDBF-4A90-9D72-7033E301C389}"/>
                </a:ext>
              </a:extLst>
            </p:cNvPr>
            <p:cNvSpPr/>
            <p:nvPr/>
          </p:nvSpPr>
          <p:spPr>
            <a:xfrm>
              <a:off x="4146628" y="5360969"/>
              <a:ext cx="947052" cy="1328468"/>
            </a:xfrm>
            <a:prstGeom prst="rect">
              <a:avLst/>
            </a:prstGeom>
            <a:grp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nb-NO" sz="4950" b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06EC1F4-6D40-A84A-AF69-36990E865B48}"/>
              </a:ext>
            </a:extLst>
          </p:cNvPr>
          <p:cNvSpPr txBox="1"/>
          <p:nvPr/>
        </p:nvSpPr>
        <p:spPr>
          <a:xfrm>
            <a:off x="176090" y="155025"/>
            <a:ext cx="548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Planlegging</a:t>
            </a:r>
            <a:r>
              <a:rPr lang="en-GB" sz="2800" dirty="0"/>
              <a:t> </a:t>
            </a:r>
            <a:r>
              <a:rPr lang="en-GB" sz="2800" dirty="0" err="1"/>
              <a:t>av</a:t>
            </a:r>
            <a:r>
              <a:rPr lang="en-GB" sz="2800" dirty="0"/>
              <a:t> MCT </a:t>
            </a:r>
            <a:r>
              <a:rPr lang="en-GB" sz="2800" dirty="0" err="1"/>
              <a:t>programmet</a:t>
            </a:r>
            <a:endParaRPr lang="en-GB" sz="2800" dirty="0"/>
          </a:p>
          <a:p>
            <a:r>
              <a:rPr lang="en-GB" sz="2800" dirty="0"/>
              <a:t>- </a:t>
            </a:r>
            <a:r>
              <a:rPr lang="en-GB" sz="2800" dirty="0" err="1"/>
              <a:t>Pedagogikk</a:t>
            </a:r>
            <a:r>
              <a:rPr lang="en-GB" sz="2800" dirty="0"/>
              <a:t> </a:t>
            </a:r>
            <a:r>
              <a:rPr lang="en-GB" sz="2800" dirty="0" err="1"/>
              <a:t>først</a:t>
            </a:r>
            <a:r>
              <a:rPr lang="en-GB" sz="2800" dirty="0"/>
              <a:t>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14D5ABB-A236-264E-9DC5-511EACFCF159}"/>
              </a:ext>
            </a:extLst>
          </p:cNvPr>
          <p:cNvSpPr/>
          <p:nvPr/>
        </p:nvSpPr>
        <p:spPr>
          <a:xfrm>
            <a:off x="5503806" y="22244"/>
            <a:ext cx="1918385" cy="204219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3" name="Bildeforklaring med linje 1 12">
            <a:extLst>
              <a:ext uri="{FF2B5EF4-FFF2-40B4-BE49-F238E27FC236}">
                <a16:creationId xmlns:a16="http://schemas.microsoft.com/office/drawing/2014/main" id="{34420701-EB64-9F49-8AF8-CBC1C06A166B}"/>
              </a:ext>
            </a:extLst>
          </p:cNvPr>
          <p:cNvSpPr/>
          <p:nvPr/>
        </p:nvSpPr>
        <p:spPr>
          <a:xfrm>
            <a:off x="881005" y="2051526"/>
            <a:ext cx="2437975" cy="1114683"/>
          </a:xfrm>
          <a:prstGeom prst="borderCallout1">
            <a:avLst>
              <a:gd name="adj1" fmla="val 15170"/>
              <a:gd name="adj2" fmla="val 106871"/>
              <a:gd name="adj3" fmla="val -81838"/>
              <a:gd name="adj4" fmla="val 215725"/>
            </a:avLst>
          </a:prstGeom>
          <a:solidFill>
            <a:schemeClr val="bg1">
              <a:lumMod val="8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600">
                <a:solidFill>
                  <a:schemeClr val="tx1"/>
                </a:solidFill>
              </a:rPr>
              <a:t>Team based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Flipping</a:t>
            </a:r>
          </a:p>
          <a:p>
            <a:pPr marL="285750" indent="-285750">
              <a:buFontTx/>
              <a:buChar char="-"/>
            </a:pPr>
            <a:r>
              <a:rPr lang="en-GB" sz="1600">
                <a:solidFill>
                  <a:schemeClr val="tx1"/>
                </a:solidFill>
              </a:rPr>
              <a:t>Hands-on problem solving</a:t>
            </a:r>
            <a:endParaRPr lang="nb-NO" sz="1600">
              <a:solidFill>
                <a:schemeClr val="tx1"/>
              </a:solidFill>
            </a:endParaRPr>
          </a:p>
          <a:p>
            <a:pPr algn="ctr"/>
            <a:endParaRPr lang="nb-NO" sz="135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2B546C3-259C-EA4F-939F-643C304FEA73}"/>
              </a:ext>
            </a:extLst>
          </p:cNvPr>
          <p:cNvSpPr/>
          <p:nvPr/>
        </p:nvSpPr>
        <p:spPr>
          <a:xfrm>
            <a:off x="4265272" y="416385"/>
            <a:ext cx="4414913" cy="421821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A04A343-1991-3342-9780-F5ABA06D3C12}"/>
              </a:ext>
            </a:extLst>
          </p:cNvPr>
          <p:cNvSpPr txBox="1"/>
          <p:nvPr/>
        </p:nvSpPr>
        <p:spPr>
          <a:xfrm>
            <a:off x="5651887" y="3103453"/>
            <a:ext cx="166697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/>
              <a:t>Students should be responsible for developing and running the portal </a:t>
            </a:r>
          </a:p>
        </p:txBody>
      </p:sp>
      <p:sp>
        <p:nvSpPr>
          <p:cNvPr id="14" name="Bildeforklaring med linje 1 13">
            <a:extLst>
              <a:ext uri="{FF2B5EF4-FFF2-40B4-BE49-F238E27FC236}">
                <a16:creationId xmlns:a16="http://schemas.microsoft.com/office/drawing/2014/main" id="{7E5E70FD-47CE-044A-8072-8FD53251DA8D}"/>
              </a:ext>
            </a:extLst>
          </p:cNvPr>
          <p:cNvSpPr/>
          <p:nvPr/>
        </p:nvSpPr>
        <p:spPr>
          <a:xfrm>
            <a:off x="2145840" y="3730389"/>
            <a:ext cx="1952843" cy="592788"/>
          </a:xfrm>
          <a:prstGeom prst="borderCallout1">
            <a:avLst>
              <a:gd name="adj1" fmla="val 15170"/>
              <a:gd name="adj2" fmla="val 106871"/>
              <a:gd name="adj3" fmla="val -76681"/>
              <a:gd name="adj4" fmla="val 172375"/>
            </a:avLst>
          </a:prstGeom>
          <a:solidFill>
            <a:schemeClr val="bg1">
              <a:lumMod val="8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Should be able to play music together across the portal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9FAE42F-F74B-BDBC-69B3-588F81DBECED}"/>
              </a:ext>
            </a:extLst>
          </p:cNvPr>
          <p:cNvSpPr txBox="1"/>
          <p:nvPr/>
        </p:nvSpPr>
        <p:spPr>
          <a:xfrm>
            <a:off x="765719" y="4725504"/>
            <a:ext cx="77601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spcBef>
                <a:spcPts val="0"/>
              </a:spcBef>
              <a:buFont typeface="Arial"/>
              <a:buNone/>
              <a:defRPr/>
            </a:pPr>
            <a:r>
              <a:rPr lang="nb-NO" sz="1100" dirty="0" err="1">
                <a:solidFill>
                  <a:schemeClr val="accent2"/>
                </a:solidFill>
              </a:rPr>
              <a:t>Radcliffe</a:t>
            </a:r>
            <a:r>
              <a:rPr lang="nb-NO" sz="1100" dirty="0">
                <a:solidFill>
                  <a:schemeClr val="accent2"/>
                </a:solidFill>
              </a:rPr>
              <a:t>, D., Wilson, H., Powell, D., &amp; </a:t>
            </a:r>
            <a:r>
              <a:rPr lang="nb-NO" sz="1100" dirty="0" err="1">
                <a:solidFill>
                  <a:schemeClr val="accent2"/>
                </a:solidFill>
              </a:rPr>
              <a:t>Tibbetts</a:t>
            </a:r>
            <a:r>
              <a:rPr lang="nb-NO" sz="1100" dirty="0">
                <a:solidFill>
                  <a:schemeClr val="accent2"/>
                </a:solidFill>
              </a:rPr>
              <a:t>, B. (2008). Designing </a:t>
            </a:r>
            <a:r>
              <a:rPr lang="nb-NO" sz="1100" dirty="0" err="1">
                <a:solidFill>
                  <a:schemeClr val="accent2"/>
                </a:solidFill>
              </a:rPr>
              <a:t>next</a:t>
            </a:r>
            <a:r>
              <a:rPr lang="nb-NO" sz="1100" dirty="0">
                <a:solidFill>
                  <a:schemeClr val="accent2"/>
                </a:solidFill>
              </a:rPr>
              <a:t> </a:t>
            </a:r>
            <a:r>
              <a:rPr lang="nb-NO" sz="1100" dirty="0" err="1">
                <a:solidFill>
                  <a:schemeClr val="accent2"/>
                </a:solidFill>
              </a:rPr>
              <a:t>generation</a:t>
            </a:r>
            <a:r>
              <a:rPr lang="nb-NO" sz="1100" dirty="0">
                <a:solidFill>
                  <a:schemeClr val="accent2"/>
                </a:solidFill>
              </a:rPr>
              <a:t> </a:t>
            </a:r>
            <a:r>
              <a:rPr lang="nb-NO" sz="1100" dirty="0" err="1">
                <a:solidFill>
                  <a:schemeClr val="accent2"/>
                </a:solidFill>
              </a:rPr>
              <a:t>places</a:t>
            </a:r>
            <a:r>
              <a:rPr lang="nb-NO" sz="1100" dirty="0">
                <a:solidFill>
                  <a:schemeClr val="accent2"/>
                </a:solidFill>
              </a:rPr>
              <a:t> </a:t>
            </a:r>
            <a:r>
              <a:rPr lang="nb-NO" sz="1100" dirty="0" err="1">
                <a:solidFill>
                  <a:schemeClr val="accent2"/>
                </a:solidFill>
              </a:rPr>
              <a:t>of</a:t>
            </a:r>
            <a:r>
              <a:rPr lang="nb-NO" sz="1100" dirty="0">
                <a:solidFill>
                  <a:schemeClr val="accent2"/>
                </a:solidFill>
              </a:rPr>
              <a:t> </a:t>
            </a:r>
            <a:r>
              <a:rPr lang="nb-NO" sz="1100" dirty="0" err="1">
                <a:solidFill>
                  <a:schemeClr val="accent2"/>
                </a:solidFill>
              </a:rPr>
              <a:t>learning</a:t>
            </a:r>
            <a:r>
              <a:rPr lang="nb-NO" sz="1100" dirty="0">
                <a:solidFill>
                  <a:schemeClr val="accent2"/>
                </a:solidFill>
              </a:rPr>
              <a:t>: Collaboration at </a:t>
            </a:r>
            <a:r>
              <a:rPr lang="nb-NO" sz="1100" dirty="0" err="1">
                <a:solidFill>
                  <a:schemeClr val="accent2"/>
                </a:solidFill>
              </a:rPr>
              <a:t>the</a:t>
            </a:r>
            <a:r>
              <a:rPr lang="nb-NO" sz="1100" dirty="0">
                <a:solidFill>
                  <a:schemeClr val="accent2"/>
                </a:solidFill>
              </a:rPr>
              <a:t> </a:t>
            </a:r>
            <a:r>
              <a:rPr lang="nb-NO" sz="1100" dirty="0" err="1">
                <a:solidFill>
                  <a:schemeClr val="accent2"/>
                </a:solidFill>
              </a:rPr>
              <a:t>pedagogy-space-technology</a:t>
            </a:r>
            <a:r>
              <a:rPr lang="nb-NO" sz="1100" dirty="0">
                <a:solidFill>
                  <a:schemeClr val="accent2"/>
                </a:solidFill>
              </a:rPr>
              <a:t> </a:t>
            </a:r>
            <a:r>
              <a:rPr lang="nb-NO" sz="1100" dirty="0" err="1">
                <a:solidFill>
                  <a:schemeClr val="accent2"/>
                </a:solidFill>
              </a:rPr>
              <a:t>nexus</a:t>
            </a:r>
            <a:r>
              <a:rPr lang="nb-NO" sz="1100" dirty="0">
                <a:solidFill>
                  <a:schemeClr val="accent2"/>
                </a:solidFill>
              </a:rPr>
              <a:t>. </a:t>
            </a:r>
            <a:r>
              <a:rPr lang="nb-NO" sz="1100" i="1" dirty="0">
                <a:solidFill>
                  <a:schemeClr val="accent2"/>
                </a:solidFill>
              </a:rPr>
              <a:t>The </a:t>
            </a:r>
            <a:r>
              <a:rPr lang="nb-NO" sz="1100" i="1" dirty="0" err="1">
                <a:solidFill>
                  <a:schemeClr val="accent2"/>
                </a:solidFill>
              </a:rPr>
              <a:t>University</a:t>
            </a:r>
            <a:r>
              <a:rPr lang="nb-NO" sz="1100" i="1" dirty="0">
                <a:solidFill>
                  <a:schemeClr val="accent2"/>
                </a:solidFill>
              </a:rPr>
              <a:t> </a:t>
            </a:r>
            <a:r>
              <a:rPr lang="nb-NO" sz="1100" i="1" dirty="0" err="1">
                <a:solidFill>
                  <a:schemeClr val="accent2"/>
                </a:solidFill>
              </a:rPr>
              <a:t>of</a:t>
            </a:r>
            <a:r>
              <a:rPr lang="nb-NO" sz="1100" i="1" dirty="0">
                <a:solidFill>
                  <a:schemeClr val="accent2"/>
                </a:solidFill>
              </a:rPr>
              <a:t> Queensland</a:t>
            </a:r>
            <a:r>
              <a:rPr lang="nb-NO" sz="11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0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7" grpId="0" animBg="1"/>
      <p:bldP spid="2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E2F36754-A3C4-7D4B-8BFA-DEB565D05CBC}"/>
              </a:ext>
            </a:extLst>
          </p:cNvPr>
          <p:cNvGrpSpPr/>
          <p:nvPr/>
        </p:nvGrpSpPr>
        <p:grpSpPr>
          <a:xfrm>
            <a:off x="4205713" y="594700"/>
            <a:ext cx="3945277" cy="4161035"/>
            <a:chOff x="3402658" y="88891"/>
            <a:chExt cx="6652011" cy="6652011"/>
          </a:xfrm>
          <a:solidFill>
            <a:srgbClr val="0070C0"/>
          </a:solidFill>
        </p:grpSpPr>
        <p:sp>
          <p:nvSpPr>
            <p:cNvPr id="4" name="Friform 3">
              <a:extLst>
                <a:ext uri="{FF2B5EF4-FFF2-40B4-BE49-F238E27FC236}">
                  <a16:creationId xmlns:a16="http://schemas.microsoft.com/office/drawing/2014/main" id="{6CFE605A-6D09-B844-ACA0-04FEFCB0604E}"/>
                </a:ext>
              </a:extLst>
            </p:cNvPr>
            <p:cNvSpPr/>
            <p:nvPr/>
          </p:nvSpPr>
          <p:spPr>
            <a:xfrm>
              <a:off x="3402658" y="88891"/>
              <a:ext cx="6652011" cy="6652011"/>
            </a:xfrm>
            <a:custGeom>
              <a:avLst/>
              <a:gdLst>
                <a:gd name="connsiteX0" fmla="*/ 0 w 6652011"/>
                <a:gd name="connsiteY0" fmla="*/ 6652011 h 6652011"/>
                <a:gd name="connsiteX1" fmla="*/ 3326006 w 6652011"/>
                <a:gd name="connsiteY1" fmla="*/ 0 h 6652011"/>
                <a:gd name="connsiteX2" fmla="*/ 6652011 w 6652011"/>
                <a:gd name="connsiteY2" fmla="*/ 6652011 h 6652011"/>
                <a:gd name="connsiteX3" fmla="*/ 0 w 6652011"/>
                <a:gd name="connsiteY3" fmla="*/ 6652011 h 665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2011" h="6652011">
                  <a:moveTo>
                    <a:pt x="0" y="6652011"/>
                  </a:moveTo>
                  <a:lnTo>
                    <a:pt x="3326006" y="0"/>
                  </a:lnTo>
                  <a:lnTo>
                    <a:pt x="6652011" y="6652011"/>
                  </a:lnTo>
                  <a:lnTo>
                    <a:pt x="0" y="6652011"/>
                  </a:lnTo>
                  <a:close/>
                </a:path>
              </a:pathLst>
            </a:custGeom>
            <a:grpFill/>
            <a:ln w="38100"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1542" tIns="2528795" rIns="1281542" bIns="342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b="1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3AAD13EE-7997-4D5B-94DC-9CC6F048DBC2}"/>
                </a:ext>
              </a:extLst>
            </p:cNvPr>
            <p:cNvSpPr/>
            <p:nvPr/>
          </p:nvSpPr>
          <p:spPr>
            <a:xfrm>
              <a:off x="6255514" y="804316"/>
              <a:ext cx="1013989" cy="223256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nb-NO" sz="8625" b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P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9CA284A-455A-4C8B-8D2B-5F0420FD7E13}"/>
                </a:ext>
              </a:extLst>
            </p:cNvPr>
            <p:cNvSpPr/>
            <p:nvPr/>
          </p:nvSpPr>
          <p:spPr>
            <a:xfrm>
              <a:off x="8324059" y="5329533"/>
              <a:ext cx="887592" cy="1328468"/>
            </a:xfrm>
            <a:prstGeom prst="rect">
              <a:avLst/>
            </a:prstGeom>
            <a:grp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nb-NO" sz="4950" b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C30AD796-DDBF-4A90-9D72-7033E301C389}"/>
                </a:ext>
              </a:extLst>
            </p:cNvPr>
            <p:cNvSpPr/>
            <p:nvPr/>
          </p:nvSpPr>
          <p:spPr>
            <a:xfrm>
              <a:off x="4146628" y="5360969"/>
              <a:ext cx="947052" cy="1328468"/>
            </a:xfrm>
            <a:prstGeom prst="rect">
              <a:avLst/>
            </a:prstGeom>
            <a:grp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nb-NO" sz="4950" b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06EC1F4-6D40-A84A-AF69-36990E865B48}"/>
              </a:ext>
            </a:extLst>
          </p:cNvPr>
          <p:cNvSpPr txBox="1"/>
          <p:nvPr/>
        </p:nvSpPr>
        <p:spPr>
          <a:xfrm>
            <a:off x="174929" y="238542"/>
            <a:ext cx="632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Det </a:t>
            </a:r>
            <a:r>
              <a:rPr lang="en-GB" sz="2800" dirty="0" err="1">
                <a:solidFill>
                  <a:srgbClr val="FF0000"/>
                </a:solidFill>
              </a:rPr>
              <a:t>første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året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/>
              <a:t>- Rom </a:t>
            </a:r>
            <a:r>
              <a:rPr lang="en-GB" sz="2800" dirty="0" err="1"/>
              <a:t>og</a:t>
            </a:r>
            <a:r>
              <a:rPr lang="en-GB" sz="2800" dirty="0"/>
              <a:t> </a:t>
            </a:r>
            <a:r>
              <a:rPr lang="en-GB" sz="2800" dirty="0" err="1"/>
              <a:t>teknologi</a:t>
            </a:r>
            <a:r>
              <a:rPr lang="en-GB" sz="2800" dirty="0"/>
              <a:t> </a:t>
            </a:r>
            <a:r>
              <a:rPr lang="en-GB" sz="2800" dirty="0" err="1"/>
              <a:t>kom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fokus</a:t>
            </a:r>
            <a:endParaRPr lang="en-GB" sz="2800" dirty="0"/>
          </a:p>
        </p:txBody>
      </p:sp>
      <p:sp>
        <p:nvSpPr>
          <p:cNvPr id="13" name="Bildeforklaring med linje 1 12">
            <a:extLst>
              <a:ext uri="{FF2B5EF4-FFF2-40B4-BE49-F238E27FC236}">
                <a16:creationId xmlns:a16="http://schemas.microsoft.com/office/drawing/2014/main" id="{34420701-EB64-9F49-8AF8-CBC1C06A166B}"/>
              </a:ext>
            </a:extLst>
          </p:cNvPr>
          <p:cNvSpPr/>
          <p:nvPr/>
        </p:nvSpPr>
        <p:spPr>
          <a:xfrm>
            <a:off x="604299" y="2527810"/>
            <a:ext cx="2459487" cy="1051132"/>
          </a:xfrm>
          <a:prstGeom prst="borderCallout1">
            <a:avLst>
              <a:gd name="adj1" fmla="val 15170"/>
              <a:gd name="adj2" fmla="val 106871"/>
              <a:gd name="adj3" fmla="val -79409"/>
              <a:gd name="adj4" fmla="val 211770"/>
            </a:avLst>
          </a:prstGeom>
          <a:solidFill>
            <a:schemeClr val="bg1">
              <a:lumMod val="8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GB" sz="1600">
                <a:solidFill>
                  <a:schemeClr val="tx1"/>
                </a:solidFill>
              </a:rPr>
              <a:t>Team based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Flipping</a:t>
            </a:r>
          </a:p>
          <a:p>
            <a:pPr marL="285750" indent="-285750">
              <a:buFontTx/>
              <a:buChar char="-"/>
            </a:pPr>
            <a:r>
              <a:rPr lang="en-GB" sz="1600">
                <a:solidFill>
                  <a:schemeClr val="tx1"/>
                </a:solidFill>
              </a:rPr>
              <a:t>Hands-on problem solving</a:t>
            </a:r>
            <a:endParaRPr lang="nb-NO" sz="1600">
              <a:solidFill>
                <a:schemeClr val="tx1"/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A04A343-1991-3342-9780-F5ABA06D3C12}"/>
              </a:ext>
            </a:extLst>
          </p:cNvPr>
          <p:cNvSpPr txBox="1"/>
          <p:nvPr/>
        </p:nvSpPr>
        <p:spPr>
          <a:xfrm>
            <a:off x="5359279" y="3578941"/>
            <a:ext cx="166697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/>
              <a:t>Students should be responsible for developing and running the portal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7AD0F1C-788B-CD4C-8D21-A242FBDB43B3}"/>
              </a:ext>
            </a:extLst>
          </p:cNvPr>
          <p:cNvSpPr/>
          <p:nvPr/>
        </p:nvSpPr>
        <p:spPr>
          <a:xfrm>
            <a:off x="3902464" y="3382662"/>
            <a:ext cx="4414913" cy="172742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2" name="Bildeforklaring med linje 1 11">
            <a:extLst>
              <a:ext uri="{FF2B5EF4-FFF2-40B4-BE49-F238E27FC236}">
                <a16:creationId xmlns:a16="http://schemas.microsoft.com/office/drawing/2014/main" id="{8F7B5815-4BD3-5F45-A0F0-58B2285CE895}"/>
              </a:ext>
            </a:extLst>
          </p:cNvPr>
          <p:cNvSpPr/>
          <p:nvPr/>
        </p:nvSpPr>
        <p:spPr>
          <a:xfrm>
            <a:off x="1605017" y="4246376"/>
            <a:ext cx="1952843" cy="625241"/>
          </a:xfrm>
          <a:prstGeom prst="borderCallout1">
            <a:avLst>
              <a:gd name="adj1" fmla="val 15170"/>
              <a:gd name="adj2" fmla="val 106871"/>
              <a:gd name="adj3" fmla="val -78628"/>
              <a:gd name="adj4" fmla="val 183473"/>
            </a:avLst>
          </a:prstGeom>
          <a:solidFill>
            <a:schemeClr val="bg1">
              <a:lumMod val="8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Should be able to play music together across the portal</a:t>
            </a:r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42A091-8300-40FB-BF8D-2A3AA6C20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380236"/>
              </p:ext>
            </p:extLst>
          </p:nvPr>
        </p:nvGraphicFramePr>
        <p:xfrm>
          <a:off x="2114038" y="-1"/>
          <a:ext cx="6146749" cy="498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3AAD13EE-7997-4D5B-94DC-9CC6F048DBC2}"/>
              </a:ext>
            </a:extLst>
          </p:cNvPr>
          <p:cNvSpPr/>
          <p:nvPr/>
        </p:nvSpPr>
        <p:spPr>
          <a:xfrm>
            <a:off x="4760325" y="400750"/>
            <a:ext cx="875882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nb-NO" sz="8625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9CA284A-455A-4C8B-8D2B-5F0420FD7E13}"/>
              </a:ext>
            </a:extLst>
          </p:cNvPr>
          <p:cNvSpPr/>
          <p:nvPr/>
        </p:nvSpPr>
        <p:spPr>
          <a:xfrm>
            <a:off x="6464445" y="4067880"/>
            <a:ext cx="526427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nb-NO" sz="495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30AD796-DDBF-4A90-9D72-7033E301C389}"/>
              </a:ext>
            </a:extLst>
          </p:cNvPr>
          <p:cNvSpPr/>
          <p:nvPr/>
        </p:nvSpPr>
        <p:spPr>
          <a:xfrm>
            <a:off x="3120804" y="4067880"/>
            <a:ext cx="561692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nb-NO" sz="495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E772EF5-71C5-AC4C-8006-20DA2DF7CA73}"/>
              </a:ext>
            </a:extLst>
          </p:cNvPr>
          <p:cNvSpPr txBox="1"/>
          <p:nvPr/>
        </p:nvSpPr>
        <p:spPr>
          <a:xfrm>
            <a:off x="134317" y="122667"/>
            <a:ext cx="4626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Etter</a:t>
            </a:r>
            <a:r>
              <a:rPr lang="en-GB" sz="2800" dirty="0">
                <a:solidFill>
                  <a:srgbClr val="FF0000"/>
                </a:solidFill>
              </a:rPr>
              <a:t> to </a:t>
            </a:r>
            <a:r>
              <a:rPr lang="en-GB" sz="2800" dirty="0" err="1">
                <a:solidFill>
                  <a:srgbClr val="FF0000"/>
                </a:solidFill>
              </a:rPr>
              <a:t>år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</a:p>
          <a:p>
            <a:r>
              <a:rPr lang="en-GB" sz="2800" dirty="0"/>
              <a:t>- Det handler om </a:t>
            </a:r>
            <a:r>
              <a:rPr lang="en-GB" sz="2800" dirty="0" err="1"/>
              <a:t>pedagogikk</a:t>
            </a:r>
            <a:endParaRPr lang="en-GB" sz="2800" dirty="0"/>
          </a:p>
        </p:txBody>
      </p:sp>
      <p:sp>
        <p:nvSpPr>
          <p:cNvPr id="10" name="Bildeforklaring med linje 1 9">
            <a:extLst>
              <a:ext uri="{FF2B5EF4-FFF2-40B4-BE49-F238E27FC236}">
                <a16:creationId xmlns:a16="http://schemas.microsoft.com/office/drawing/2014/main" id="{58DDB98C-A766-CE44-8CC4-C6C71B92F2DB}"/>
              </a:ext>
            </a:extLst>
          </p:cNvPr>
          <p:cNvSpPr/>
          <p:nvPr/>
        </p:nvSpPr>
        <p:spPr>
          <a:xfrm>
            <a:off x="6464445" y="567949"/>
            <a:ext cx="2631846" cy="1650470"/>
          </a:xfrm>
          <a:prstGeom prst="borderCallout1">
            <a:avLst>
              <a:gd name="adj1" fmla="val 9028"/>
              <a:gd name="adj2" fmla="val -2593"/>
              <a:gd name="adj3" fmla="val 76812"/>
              <a:gd name="adj4" fmla="val -48896"/>
            </a:avLst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>
                <a:solidFill>
                  <a:schemeClr val="tx1"/>
                </a:solidFill>
              </a:rPr>
              <a:t>students and educators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>
                <a:solidFill>
                  <a:schemeClr val="tx1"/>
                </a:solidFill>
              </a:rPr>
              <a:t>social interaction and good communication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>
                <a:solidFill>
                  <a:schemeClr val="tx1"/>
                </a:solidFill>
              </a:rPr>
              <a:t>regular reflective practice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>
                <a:solidFill>
                  <a:schemeClr val="tx1"/>
                </a:solidFill>
              </a:rPr>
              <a:t>self-regulated learning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nb-NO" sz="1600">
              <a:solidFill>
                <a:schemeClr val="tx1"/>
              </a:solidFill>
            </a:endParaRPr>
          </a:p>
        </p:txBody>
      </p:sp>
      <p:sp>
        <p:nvSpPr>
          <p:cNvPr id="11" name="Bildeforklaring med linje 1 10">
            <a:extLst>
              <a:ext uri="{FF2B5EF4-FFF2-40B4-BE49-F238E27FC236}">
                <a16:creationId xmlns:a16="http://schemas.microsoft.com/office/drawing/2014/main" id="{F20B996B-49BE-2C4E-9345-A6B5D39BD9AA}"/>
              </a:ext>
            </a:extLst>
          </p:cNvPr>
          <p:cNvSpPr/>
          <p:nvPr/>
        </p:nvSpPr>
        <p:spPr>
          <a:xfrm>
            <a:off x="6301033" y="3467008"/>
            <a:ext cx="2771404" cy="1620815"/>
          </a:xfrm>
          <a:prstGeom prst="borderCallout1">
            <a:avLst>
              <a:gd name="adj1" fmla="val 8448"/>
              <a:gd name="adj2" fmla="val -3743"/>
              <a:gd name="adj3" fmla="val -16510"/>
              <a:gd name="adj4" fmla="val -10063"/>
            </a:avLst>
          </a:prstGeom>
          <a:solidFill>
            <a:schemeClr val="bg1">
              <a:lumMod val="85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GB">
              <a:solidFill>
                <a:schemeClr val="tx1"/>
              </a:solidFill>
            </a:endParaRPr>
          </a:p>
          <a:p>
            <a:pPr marL="285750" indent="-285750" fontAlgn="base">
              <a:spcAft>
                <a:spcPts val="600"/>
              </a:spcAft>
              <a:buFontTx/>
              <a:buChar char="-"/>
            </a:pPr>
            <a:r>
              <a:rPr lang="en-GB" sz="1600">
                <a:solidFill>
                  <a:schemeClr val="tx1"/>
                </a:solidFill>
              </a:rPr>
              <a:t>learner centred teaching approaches </a:t>
            </a:r>
          </a:p>
          <a:p>
            <a:pPr marL="285750" indent="-285750" fontAlgn="base">
              <a:spcAft>
                <a:spcPts val="600"/>
              </a:spcAft>
              <a:buFontTx/>
              <a:buChar char="-"/>
            </a:pPr>
            <a:r>
              <a:rPr lang="en-GB" sz="1600">
                <a:solidFill>
                  <a:schemeClr val="tx1"/>
                </a:solidFill>
              </a:rPr>
              <a:t>an informal area for social activities</a:t>
            </a:r>
          </a:p>
          <a:p>
            <a:pPr marL="285750" indent="-285750" fontAlgn="base">
              <a:spcAft>
                <a:spcPts val="600"/>
              </a:spcAft>
              <a:buFontTx/>
              <a:buChar char="-"/>
            </a:pPr>
            <a:r>
              <a:rPr lang="en-GB" sz="1600">
                <a:solidFill>
                  <a:schemeClr val="tx1"/>
                </a:solidFill>
              </a:rPr>
              <a:t>transparency in assessment </a:t>
            </a:r>
            <a:endParaRPr lang="nb-NO" sz="1600">
              <a:solidFill>
                <a:schemeClr val="tx1"/>
              </a:solidFill>
            </a:endParaRPr>
          </a:p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12" name="Bildeforklaring med linje 1 11">
            <a:extLst>
              <a:ext uri="{FF2B5EF4-FFF2-40B4-BE49-F238E27FC236}">
                <a16:creationId xmlns:a16="http://schemas.microsoft.com/office/drawing/2014/main" id="{4C80DE3F-9059-904E-B41E-822E0209DB21}"/>
              </a:ext>
            </a:extLst>
          </p:cNvPr>
          <p:cNvSpPr/>
          <p:nvPr/>
        </p:nvSpPr>
        <p:spPr>
          <a:xfrm>
            <a:off x="254440" y="1951574"/>
            <a:ext cx="2976644" cy="1437272"/>
          </a:xfrm>
          <a:prstGeom prst="borderCallout1">
            <a:avLst>
              <a:gd name="adj1" fmla="val 13011"/>
              <a:gd name="adj2" fmla="val 102425"/>
              <a:gd name="adj3" fmla="val 39389"/>
              <a:gd name="adj4" fmla="val 135639"/>
            </a:avLst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solidFill>
                  <a:schemeClr val="tx1"/>
                </a:solidFill>
              </a:rPr>
              <a:t>authentic and meaningful tasks - despite diversity in students’ backgrounds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1600" dirty="0">
                <a:solidFill>
                  <a:schemeClr val="tx1"/>
                </a:solidFill>
              </a:rPr>
              <a:t>to fully support hands-on activities </a:t>
            </a:r>
            <a:endParaRPr lang="nb-NO" sz="1600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A5A2F2D-3A18-441F-BFB1-5728737FE519}"/>
              </a:ext>
            </a:extLst>
          </p:cNvPr>
          <p:cNvSpPr/>
          <p:nvPr/>
        </p:nvSpPr>
        <p:spPr>
          <a:xfrm>
            <a:off x="1509699" y="2187696"/>
            <a:ext cx="6169663" cy="14137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0" bIns="342900"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Mediated through Technology</a:t>
            </a:r>
          </a:p>
        </p:txBody>
      </p:sp>
      <p:sp>
        <p:nvSpPr>
          <p:cNvPr id="17" name="Bildeforklaring: pil ned 16">
            <a:extLst>
              <a:ext uri="{FF2B5EF4-FFF2-40B4-BE49-F238E27FC236}">
                <a16:creationId xmlns:a16="http://schemas.microsoft.com/office/drawing/2014/main" id="{E35E479F-A01F-470B-A4A1-231A1C7875BA}"/>
              </a:ext>
            </a:extLst>
          </p:cNvPr>
          <p:cNvSpPr/>
          <p:nvPr/>
        </p:nvSpPr>
        <p:spPr>
          <a:xfrm>
            <a:off x="1590589" y="396161"/>
            <a:ext cx="5986184" cy="2767163"/>
          </a:xfrm>
          <a:prstGeom prst="downArrowCallou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>
                <a:ln w="0"/>
                <a:solidFill>
                  <a:schemeClr val="tx1"/>
                </a:solidFill>
              </a:rPr>
              <a:t>Pedagogy</a:t>
            </a:r>
          </a:p>
        </p:txBody>
      </p:sp>
      <p:sp>
        <p:nvSpPr>
          <p:cNvPr id="16" name="Likebent trekant 15">
            <a:extLst>
              <a:ext uri="{FF2B5EF4-FFF2-40B4-BE49-F238E27FC236}">
                <a16:creationId xmlns:a16="http://schemas.microsoft.com/office/drawing/2014/main" id="{FAC19EE0-6F39-43CF-8E86-7847978304DA}"/>
              </a:ext>
            </a:extLst>
          </p:cNvPr>
          <p:cNvSpPr/>
          <p:nvPr/>
        </p:nvSpPr>
        <p:spPr>
          <a:xfrm>
            <a:off x="-21045" y="145733"/>
            <a:ext cx="3465569" cy="42547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Likebent trekant 24">
            <a:extLst>
              <a:ext uri="{FF2B5EF4-FFF2-40B4-BE49-F238E27FC236}">
                <a16:creationId xmlns:a16="http://schemas.microsoft.com/office/drawing/2014/main" id="{6573B15B-1B77-4DE3-B2CE-6334F433F351}"/>
              </a:ext>
            </a:extLst>
          </p:cNvPr>
          <p:cNvSpPr/>
          <p:nvPr/>
        </p:nvSpPr>
        <p:spPr>
          <a:xfrm>
            <a:off x="5827174" y="139426"/>
            <a:ext cx="3316826" cy="42610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DFF16B5-6CE3-4111-8AE3-6003E0FA7019}"/>
              </a:ext>
            </a:extLst>
          </p:cNvPr>
          <p:cNvSpPr txBox="1"/>
          <p:nvPr/>
        </p:nvSpPr>
        <p:spPr>
          <a:xfrm>
            <a:off x="4342292" y="3491190"/>
            <a:ext cx="45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" name="Bildeforklaring: pil opp 2">
            <a:extLst>
              <a:ext uri="{FF2B5EF4-FFF2-40B4-BE49-F238E27FC236}">
                <a16:creationId xmlns:a16="http://schemas.microsoft.com/office/drawing/2014/main" id="{4C7ED3FF-A626-43C3-8A58-F4D203334277}"/>
              </a:ext>
            </a:extLst>
          </p:cNvPr>
          <p:cNvSpPr/>
          <p:nvPr/>
        </p:nvSpPr>
        <p:spPr>
          <a:xfrm>
            <a:off x="349494" y="3163324"/>
            <a:ext cx="8473588" cy="1251191"/>
          </a:xfrm>
          <a:prstGeom prst="upArrowCallou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One shared space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2A1B1771-1546-4B49-BD92-F7F36A758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774170"/>
              </p:ext>
            </p:extLst>
          </p:nvPr>
        </p:nvGraphicFramePr>
        <p:xfrm>
          <a:off x="2549158" y="-699282"/>
          <a:ext cx="4205723" cy="399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524AEEA-41D1-4AE3-8FCA-244F7D15EA4E}"/>
              </a:ext>
            </a:extLst>
          </p:cNvPr>
          <p:cNvSpPr txBox="1"/>
          <p:nvPr/>
        </p:nvSpPr>
        <p:spPr>
          <a:xfrm>
            <a:off x="1446652" y="572346"/>
            <a:ext cx="26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E74E7A1B-20CF-418E-B6B5-4829F250F2BC}"/>
              </a:ext>
            </a:extLst>
          </p:cNvPr>
          <p:cNvSpPr txBox="1"/>
          <p:nvPr/>
        </p:nvSpPr>
        <p:spPr>
          <a:xfrm>
            <a:off x="479392" y="3246900"/>
            <a:ext cx="26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3235E77-6123-4026-806E-B3B8D5A19CCF}"/>
              </a:ext>
            </a:extLst>
          </p:cNvPr>
          <p:cNvSpPr txBox="1"/>
          <p:nvPr/>
        </p:nvSpPr>
        <p:spPr>
          <a:xfrm>
            <a:off x="2406469" y="3244755"/>
            <a:ext cx="26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A155B12-84B6-4B36-AEEB-280D2D531672}"/>
              </a:ext>
            </a:extLst>
          </p:cNvPr>
          <p:cNvSpPr txBox="1"/>
          <p:nvPr/>
        </p:nvSpPr>
        <p:spPr>
          <a:xfrm>
            <a:off x="7222111" y="572346"/>
            <a:ext cx="26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BCFB8DD1-7875-4DEC-A6F5-0F9BC9911A2A}"/>
              </a:ext>
            </a:extLst>
          </p:cNvPr>
          <p:cNvSpPr txBox="1"/>
          <p:nvPr/>
        </p:nvSpPr>
        <p:spPr>
          <a:xfrm>
            <a:off x="8296431" y="3244755"/>
            <a:ext cx="26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8A489E2-4C10-4B21-93DE-E7A3EEB2D222}"/>
              </a:ext>
            </a:extLst>
          </p:cNvPr>
          <p:cNvSpPr txBox="1"/>
          <p:nvPr/>
        </p:nvSpPr>
        <p:spPr>
          <a:xfrm>
            <a:off x="6329755" y="3244755"/>
            <a:ext cx="26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28972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1.11111E-6 L -0.04987 -0.21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06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6.25E-7 1.11111E-6 L 0.04089 -0.2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 animBg="1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F204E2-F8E6-4941-A2D8-DEECB49A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783"/>
            <a:ext cx="7886700" cy="994172"/>
          </a:xfrm>
        </p:spPr>
        <p:txBody>
          <a:bodyPr/>
          <a:lstStyle/>
          <a:p>
            <a:r>
              <a:rPr lang="nb-NO"/>
              <a:t>Hva kan dette bety for campusutbyggingen?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1A4C69-BA97-B743-94E2-A6A9FFDD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2736"/>
            <a:ext cx="6457950" cy="2432886"/>
          </a:xfrm>
        </p:spPr>
        <p:txBody>
          <a:bodyPr vert="horz" lIns="68580" tIns="34290" rIns="68580" bIns="34290" rtlCol="0" anchor="t">
            <a:normAutofit fontScale="85000" lnSpcReduction="10000"/>
          </a:bodyPr>
          <a:lstStyle/>
          <a:p>
            <a:r>
              <a:rPr lang="nb-NO" dirty="0"/>
              <a:t>Campus bør i hovedsak brukes til samarbeidslæring</a:t>
            </a:r>
          </a:p>
          <a:p>
            <a:pPr lvl="1"/>
            <a:endParaRPr lang="nb-NO" dirty="0">
              <a:cs typeface="Calibri"/>
            </a:endParaRPr>
          </a:p>
          <a:p>
            <a:pPr lvl="1"/>
            <a:r>
              <a:rPr lang="nb-NO" dirty="0"/>
              <a:t>Det er ikke hensiktsmessig å bygge mange nye store auditorium </a:t>
            </a:r>
            <a:endParaRPr lang="nb-NO" dirty="0">
              <a:cs typeface="Calibri"/>
            </a:endParaRPr>
          </a:p>
          <a:p>
            <a:pPr lvl="1"/>
            <a:endParaRPr lang="nb-NO" dirty="0">
              <a:cs typeface="Calibri"/>
            </a:endParaRPr>
          </a:p>
          <a:p>
            <a:pPr lvl="1"/>
            <a:r>
              <a:rPr lang="nb-NO" dirty="0">
                <a:cs typeface="Calibri"/>
              </a:rPr>
              <a:t>Derimot er det behov for hybride arenaer for samarbeid </a:t>
            </a:r>
          </a:p>
          <a:p>
            <a:pPr lvl="2"/>
            <a:r>
              <a:rPr lang="nb-NO" dirty="0">
                <a:cs typeface="Calibri"/>
              </a:rPr>
              <a:t>Som gir like muligheter for aktiv deltakelse fysisk og heldigitalt</a:t>
            </a:r>
          </a:p>
          <a:p>
            <a:pPr lvl="2"/>
            <a:endParaRPr lang="nb-NO" dirty="0"/>
          </a:p>
          <a:p>
            <a:pPr marL="685800" lvl="2" indent="0">
              <a:buNone/>
            </a:pPr>
            <a:endParaRPr lang="nb-NO" dirty="0">
              <a:cs typeface="Calibri"/>
            </a:endParaRP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054D6D29-728C-454C-996A-54385F170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537" y="3136733"/>
            <a:ext cx="2057400" cy="18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6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F65FED-1304-4010-92B8-68B8A420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Fremtidens behov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F770EE-948F-468C-BDD0-32B5F60D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6846"/>
            <a:ext cx="7886700" cy="3263504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r>
              <a:rPr lang="nb-NO" dirty="0">
                <a:cs typeface="Calibri"/>
              </a:rPr>
              <a:t>Større fellesarenaer (fysiske og digitale arenaer koblet sammen) der man kan utveksle faglig informasjon  </a:t>
            </a:r>
          </a:p>
          <a:p>
            <a:pPr lvl="1"/>
            <a:r>
              <a:rPr lang="nb-NO" dirty="0">
                <a:ea typeface="+mn-lt"/>
                <a:cs typeface="+mn-lt"/>
              </a:rPr>
              <a:t>Synkron aktivitet </a:t>
            </a:r>
            <a:endParaRPr lang="nb-NO" dirty="0">
              <a:cs typeface="Calibri"/>
            </a:endParaRPr>
          </a:p>
          <a:p>
            <a:pPr lvl="1"/>
            <a:r>
              <a:rPr lang="nb-NO" dirty="0">
                <a:ea typeface="+mn-lt"/>
                <a:cs typeface="+mn-lt"/>
              </a:rPr>
              <a:t>Digital symmetri i flercampus: Tilsvarende rom med samme teknologi på annet campus (likeverdighet)</a:t>
            </a:r>
            <a:endParaRPr lang="nb-NO" dirty="0">
              <a:ea typeface="+mn-lt"/>
              <a:cs typeface="Calibri"/>
            </a:endParaRPr>
          </a:p>
          <a:p>
            <a:pPr lvl="1"/>
            <a:endParaRPr lang="nb-NO" dirty="0">
              <a:highlight>
                <a:srgbClr val="FFFF00"/>
              </a:highlight>
              <a:ea typeface="+mn-lt"/>
              <a:cs typeface="Calibri"/>
            </a:endParaRPr>
          </a:p>
          <a:p>
            <a:r>
              <a:rPr lang="nb-NO" dirty="0">
                <a:cs typeface="Calibri"/>
              </a:rPr>
              <a:t>Klynger av mindre rom der grupper (3-5 personer) kan </a:t>
            </a:r>
            <a:br>
              <a:rPr lang="nb-NO" dirty="0">
                <a:cs typeface="Calibri"/>
              </a:rPr>
            </a:br>
            <a:r>
              <a:rPr lang="nb-NO" dirty="0">
                <a:cs typeface="Calibri"/>
              </a:rPr>
              <a:t>samarbeide og få veiledning</a:t>
            </a:r>
          </a:p>
          <a:p>
            <a:pPr lvl="1"/>
            <a:r>
              <a:rPr lang="nb-NO" dirty="0">
                <a:cs typeface="Calibri"/>
              </a:rPr>
              <a:t>Der en eller flere av deltakerne kan være på nett og på annet campus</a:t>
            </a:r>
          </a:p>
          <a:p>
            <a:pPr lvl="1"/>
            <a:r>
              <a:rPr lang="nb-NO" dirty="0">
                <a:cs typeface="Calibri"/>
              </a:rPr>
              <a:t>Både synkron og asynkron aktivitet</a:t>
            </a:r>
          </a:p>
          <a:p>
            <a:pPr lvl="1"/>
            <a:endParaRPr lang="nb-NO" dirty="0">
              <a:cs typeface="Calibri"/>
            </a:endParaRPr>
          </a:p>
          <a:p>
            <a:pPr marL="342900" lvl="1" indent="0">
              <a:buNone/>
            </a:pPr>
            <a:endParaRPr lang="nb-NO" dirty="0">
              <a:cs typeface="Calibri"/>
            </a:endParaRPr>
          </a:p>
          <a:p>
            <a:pPr lvl="1"/>
            <a:endParaRPr lang="nb-NO" dirty="0">
              <a:cs typeface="Calibri"/>
            </a:endParaRPr>
          </a:p>
          <a:p>
            <a:pPr lvl="1"/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07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B9AA7E32DB6642B7334468D5F94369" ma:contentTypeVersion="14" ma:contentTypeDescription="Opprett et nytt dokument." ma:contentTypeScope="" ma:versionID="60283d1341bd5c410b5eecdce2ac1cc9">
  <xsd:schema xmlns:xsd="http://www.w3.org/2001/XMLSchema" xmlns:xs="http://www.w3.org/2001/XMLSchema" xmlns:p="http://schemas.microsoft.com/office/2006/metadata/properties" xmlns:ns2="3bcb2822-b318-4829-a79a-e2580a1b11e3" xmlns:ns3="2e6cf807-387c-415e-9a97-eee481b0bef1" targetNamespace="http://schemas.microsoft.com/office/2006/metadata/properties" ma:root="true" ma:fieldsID="a83fe69aa1872d6f0a4394a70888435e" ns2:_="" ns3:_="">
    <xsd:import namespace="3bcb2822-b318-4829-a79a-e2580a1b11e3"/>
    <xsd:import namespace="2e6cf807-387c-415e-9a97-eee481b0b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b2822-b318-4829-a79a-e2580a1b11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7bbfc824-dc3a-413a-ba08-99b8fb92bd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cf807-387c-415e-9a97-eee481b0bef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f6562e-6736-4df3-b261-51d7e7986c62}" ma:internalName="TaxCatchAll" ma:showField="CatchAllData" ma:web="2e6cf807-387c-415e-9a97-eee481b0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CAC72D-71D1-4EE6-BED5-21258B194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b2822-b318-4829-a79a-e2580a1b11e3"/>
    <ds:schemaRef ds:uri="2e6cf807-387c-415e-9a97-eee481b0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03610-B610-4678-831C-9C45C45CA2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4907</TotalTime>
  <Words>582</Words>
  <Application>Microsoft Office PowerPoint</Application>
  <PresentationFormat>Skjermfremvisning (16:9)</PresentationFormat>
  <Paragraphs>106</Paragraphs>
  <Slides>12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PowerPoint-presentasjon</vt:lpstr>
      <vt:lpstr>Hvordan få til likeverdig og fleksibel flercampus-undervisning</vt:lpstr>
      <vt:lpstr>SALTO OG SALTOMORTALE</vt:lpstr>
      <vt:lpstr>PowerPoint-presentasjon</vt:lpstr>
      <vt:lpstr>PowerPoint-presentasjon</vt:lpstr>
      <vt:lpstr>PowerPoint-presentasjon</vt:lpstr>
      <vt:lpstr>PowerPoint-presentasjon</vt:lpstr>
      <vt:lpstr>Hva kan dette bety for campusutbyggingen?</vt:lpstr>
      <vt:lpstr>Fremtidens behov</vt:lpstr>
      <vt:lpstr>Hvordan kan dette se ut?</vt:lpstr>
      <vt:lpstr>Å lære å lære 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Eli Skaug Rønning</cp:lastModifiedBy>
  <cp:revision>7</cp:revision>
  <dcterms:created xsi:type="dcterms:W3CDTF">2013-06-10T16:56:09Z</dcterms:created>
  <dcterms:modified xsi:type="dcterms:W3CDTF">2023-11-23T12:30:14Z</dcterms:modified>
</cp:coreProperties>
</file>