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4"/>
  </p:notesMasterIdLst>
  <p:sldIdLst>
    <p:sldId id="257" r:id="rId6"/>
    <p:sldId id="465" r:id="rId7"/>
    <p:sldId id="466" r:id="rId8"/>
    <p:sldId id="474" r:id="rId9"/>
    <p:sldId id="470" r:id="rId10"/>
    <p:sldId id="471" r:id="rId11"/>
    <p:sldId id="472" r:id="rId12"/>
    <p:sldId id="473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119" autoAdjust="0"/>
  </p:normalViewPr>
  <p:slideViewPr>
    <p:cSldViewPr snapToGrid="0">
      <p:cViewPr varScale="1">
        <p:scale>
          <a:sx n="76" d="100"/>
          <a:sy n="76" d="100"/>
        </p:scale>
        <p:origin x="6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 Skaug Rønning" userId="5fdf545c-2225-4290-9f69-9e4ceb2698ad" providerId="ADAL" clId="{09E0CB5F-0AEB-41DE-B6F0-4E2DE983A924}"/>
    <pc:docChg chg="modSld">
      <pc:chgData name="Eli Skaug Rønning" userId="5fdf545c-2225-4290-9f69-9e4ceb2698ad" providerId="ADAL" clId="{09E0CB5F-0AEB-41DE-B6F0-4E2DE983A924}" dt="2023-11-23T12:17:54.334" v="6" actId="20577"/>
      <pc:docMkLst>
        <pc:docMk/>
      </pc:docMkLst>
      <pc:sldChg chg="modNotesTx">
        <pc:chgData name="Eli Skaug Rønning" userId="5fdf545c-2225-4290-9f69-9e4ceb2698ad" providerId="ADAL" clId="{09E0CB5F-0AEB-41DE-B6F0-4E2DE983A924}" dt="2023-11-23T12:17:31.681" v="0" actId="20577"/>
        <pc:sldMkLst>
          <pc:docMk/>
          <pc:sldMk cId="2438680874" sldId="257"/>
        </pc:sldMkLst>
      </pc:sldChg>
      <pc:sldChg chg="modNotesTx">
        <pc:chgData name="Eli Skaug Rønning" userId="5fdf545c-2225-4290-9f69-9e4ceb2698ad" providerId="ADAL" clId="{09E0CB5F-0AEB-41DE-B6F0-4E2DE983A924}" dt="2023-11-23T12:17:35.925" v="1" actId="20577"/>
        <pc:sldMkLst>
          <pc:docMk/>
          <pc:sldMk cId="1488659661" sldId="465"/>
        </pc:sldMkLst>
      </pc:sldChg>
      <pc:sldChg chg="modNotesTx">
        <pc:chgData name="Eli Skaug Rønning" userId="5fdf545c-2225-4290-9f69-9e4ceb2698ad" providerId="ADAL" clId="{09E0CB5F-0AEB-41DE-B6F0-4E2DE983A924}" dt="2023-11-23T12:17:39.166" v="2" actId="20577"/>
        <pc:sldMkLst>
          <pc:docMk/>
          <pc:sldMk cId="398966041" sldId="466"/>
        </pc:sldMkLst>
      </pc:sldChg>
      <pc:sldChg chg="modNotesTx">
        <pc:chgData name="Eli Skaug Rønning" userId="5fdf545c-2225-4290-9f69-9e4ceb2698ad" providerId="ADAL" clId="{09E0CB5F-0AEB-41DE-B6F0-4E2DE983A924}" dt="2023-11-23T12:17:44" v="3" actId="20577"/>
        <pc:sldMkLst>
          <pc:docMk/>
          <pc:sldMk cId="3136306067" sldId="470"/>
        </pc:sldMkLst>
      </pc:sldChg>
      <pc:sldChg chg="modNotesTx">
        <pc:chgData name="Eli Skaug Rønning" userId="5fdf545c-2225-4290-9f69-9e4ceb2698ad" providerId="ADAL" clId="{09E0CB5F-0AEB-41DE-B6F0-4E2DE983A924}" dt="2023-11-23T12:17:47.386" v="4" actId="20577"/>
        <pc:sldMkLst>
          <pc:docMk/>
          <pc:sldMk cId="1493501375" sldId="471"/>
        </pc:sldMkLst>
      </pc:sldChg>
      <pc:sldChg chg="modNotesTx">
        <pc:chgData name="Eli Skaug Rønning" userId="5fdf545c-2225-4290-9f69-9e4ceb2698ad" providerId="ADAL" clId="{09E0CB5F-0AEB-41DE-B6F0-4E2DE983A924}" dt="2023-11-23T12:17:50.965" v="5" actId="20577"/>
        <pc:sldMkLst>
          <pc:docMk/>
          <pc:sldMk cId="1707553874" sldId="472"/>
        </pc:sldMkLst>
      </pc:sldChg>
      <pc:sldChg chg="modNotesTx">
        <pc:chgData name="Eli Skaug Rønning" userId="5fdf545c-2225-4290-9f69-9e4ceb2698ad" providerId="ADAL" clId="{09E0CB5F-0AEB-41DE-B6F0-4E2DE983A924}" dt="2023-11-23T12:17:54.334" v="6" actId="20577"/>
        <pc:sldMkLst>
          <pc:docMk/>
          <pc:sldMk cId="1412439862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22AB-48AC-4947-AE83-074A9CB454AD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3BFB8-06EC-48C6-9AB6-B24CD4807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01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558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81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840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12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81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56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87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3BFB8-06EC-48C6-9AB6-B24CD4807B5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94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03CE-B4D7-4D81-BFAC-279CEB419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01947-3628-4D3C-89F0-CF646D4EB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2B56-B331-49D2-8E70-3B0FAF4B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A2273-144C-4F21-A716-DA9D2B49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48845-A45E-4A1B-9810-DB42C9E1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85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01EA-0AD5-45BF-BC1C-503322DE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6EB6B-7765-423B-81D1-2D4E257A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E2A0-6FAA-4613-8482-EFFE7FD3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0CDD-A149-47AD-A2AB-B1C0282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6A28-A460-4BB1-A7A2-0AEF2B38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65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FFC3C-9E3F-4F32-9520-D13B1EA11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02A5-FF22-494F-990C-183178888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766BA-5655-4ED8-A548-804A91DA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87AA7-99C5-48C2-BD6B-C157BFFD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48A37-84C4-4CA8-B299-F604706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11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6337" y="2677415"/>
            <a:ext cx="10363200" cy="83099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6337" y="3645155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81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8"/>
            <a:ext cx="85403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latin typeface="Arial"/>
                <a:cs typeface="Arial"/>
              </a:rPr>
              <a:pPr algn="ctr"/>
              <a:t>‹#›</a:t>
            </a:fld>
            <a:endParaRPr lang="nb-NO" sz="1333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D937378-229C-1949-B054-BBD9C0C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91" y="274639"/>
            <a:ext cx="10242021" cy="861775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C91E42C-57DE-0347-977E-6B972EE4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91" y="1258528"/>
            <a:ext cx="10242021" cy="5162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830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81020" y="4406901"/>
            <a:ext cx="9945264" cy="173368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81020" y="2906713"/>
            <a:ext cx="9945264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69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0735" y="274639"/>
            <a:ext cx="9876539" cy="8309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86283" y="1600201"/>
            <a:ext cx="489046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4283" y="1600201"/>
            <a:ext cx="489859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653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CDCCE35-0F13-7E43-B915-27AECD9F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82" y="324199"/>
            <a:ext cx="10579353" cy="861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6C7D8F5B-4488-624E-9B7E-DA67D487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5982" y="1975350"/>
            <a:ext cx="5147469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A4593312-CBE8-2646-A9D3-533DF0750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1946" y="1335589"/>
            <a:ext cx="5243389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B26063-6A57-B84C-A306-43905FC06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1946" y="1975350"/>
            <a:ext cx="5243389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B91E079-BBA0-8E45-BAA3-55605ED0A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981" y="1335588"/>
            <a:ext cx="5149491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43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86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6190" y="521901"/>
            <a:ext cx="4011084" cy="91319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23322" y="273052"/>
            <a:ext cx="635344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6190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8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5572-2AB4-41CC-8CFB-C0CD7A58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D3D7-1B1D-4A22-BF82-48C73114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1A27-1DCD-438A-B8C2-97BCCC5B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8D41-5351-4590-BE92-03541523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CE84B-A9A2-43B8-B910-9D1B9EDE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35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968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36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57002" y="274639"/>
            <a:ext cx="72789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653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BB50-A3A7-458C-B77E-A494207F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47616-4228-415C-85F8-1E099A2D6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4FDD8-96BC-437D-A917-87CADF41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00C29-80C5-48F6-A44F-4A84FDB2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31093-0AF2-4921-B1BA-638B03ED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13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61C-7575-4CF1-817E-FA45A9EA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351F-E31A-4A1C-9DB6-5192F0212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62AFD-76B6-4D15-A4F7-DE6021AA7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B2B4F-4AE6-47F7-A0FB-F9763815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132C-110A-4C9F-9EE3-83CA18DC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3ADD-365F-4C6A-A446-359C6D4E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20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A737-9FAD-4008-B018-6612DF98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8F4D9-B149-4663-AF31-09ACA50C7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12ED-5557-4481-94C8-13D08473A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C3385-8D83-4FDB-960A-DB614A6D8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05D10-194A-4B33-A41A-52363E861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4BB74-C6E2-4BA2-8F66-79364162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5FF0B-9107-443F-9CB6-1C03D62D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DDC47-175B-4C71-84DE-068EB2D1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42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64B4-F91C-43BE-B666-6E0EE482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E4CF1-4D1B-4BB4-B4D0-E4DD0852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0496A-8CE3-46AD-940A-D19C118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54AA6-2E8E-41D1-ACB6-9A3C411A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47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5A659-2B98-42C0-A19A-05B43057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1C0B9-7795-47CD-B4C5-0E498F72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25A4-71DD-4609-A556-C2006B75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D0B4-92C2-4704-B59B-9C302F22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6DE3-DEAC-4C96-AB45-A3803450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A272E-3266-4A72-B50D-608ABD0EC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93462-DE61-4F2D-8CD5-78141D7F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D8361-C49A-4B0A-8F0E-986B926D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5E3A-DED6-451A-9268-ED7A987F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8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8F79-A96F-406E-975C-C8FF389E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15E01-4B1A-4A35-A968-B0F31A71B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296BC-693F-4AA6-B291-FD1D55D3C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EAE26-E369-4312-AEFF-8BE87E83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5D3F0-B52F-4078-A0EB-3DE26070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3183A-C114-4550-95C6-1A32B475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718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0A1EF-0023-49A8-BCB4-64C431F6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32B3B-C500-439C-9DB5-A5FFA413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786C-6802-4BA3-9377-79D70323D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7E32-2E67-4287-BA78-39007549389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F0973-23A9-49C0-870A-CE3E290D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6F99A-80F7-490D-A583-48431EF62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D91C0-A59F-4379-8677-4C40B4F1F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57730" y="274639"/>
            <a:ext cx="10578308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57730" y="1245420"/>
            <a:ext cx="10578308" cy="533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595-AE1D-48A7-8FFC-D7ABEAA5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51" y="126339"/>
            <a:ext cx="4741563" cy="18098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5400" dirty="0"/>
              <a:t>Erfaringer fra ZEB-laboratoriet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sky, outdoor, water, river&#10;&#10;Description automatically generated">
            <a:extLst>
              <a:ext uri="{FF2B5EF4-FFF2-40B4-BE49-F238E27FC236}">
                <a16:creationId xmlns:a16="http://schemas.microsoft.com/office/drawing/2014/main" id="{8DF71766-8C0E-4BAA-82D0-6443A9742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TekstSylinder 8">
            <a:extLst>
              <a:ext uri="{FF2B5EF4-FFF2-40B4-BE49-F238E27FC236}">
                <a16:creationId xmlns:a16="http://schemas.microsoft.com/office/drawing/2014/main" id="{A5F5EF74-5202-4B8A-956C-75CE084B577A}"/>
              </a:ext>
            </a:extLst>
          </p:cNvPr>
          <p:cNvSpPr txBox="1"/>
          <p:nvPr/>
        </p:nvSpPr>
        <p:spPr>
          <a:xfrm>
            <a:off x="128789" y="6638632"/>
            <a:ext cx="2743200" cy="16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nb-NO" sz="1100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Foto: </a:t>
            </a:r>
            <a:r>
              <a:rPr lang="nb-NO" sz="11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m.herzog</a:t>
            </a:r>
            <a:r>
              <a:rPr lang="nb-NO" sz="1100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/ www.visualis-images.com</a:t>
            </a: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348F58-0A6F-DE02-694C-67AEB99E3128}"/>
              </a:ext>
            </a:extLst>
          </p:cNvPr>
          <p:cNvSpPr txBox="1">
            <a:spLocks/>
          </p:cNvSpPr>
          <p:nvPr/>
        </p:nvSpPr>
        <p:spPr>
          <a:xfrm>
            <a:off x="7130751" y="1784062"/>
            <a:ext cx="5111574" cy="996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/>
              <a:t>Ola Lædre, Atle Engebø, Erlend Andenæs, Sara Hajizadeh, Ole Jonny Klakegg og Tore Kvande</a:t>
            </a:r>
          </a:p>
          <a:p>
            <a:r>
              <a:rPr lang="nn-NO" sz="2000" dirty="0"/>
              <a:t>Institutt for bygg- og miljøteknikk, NTNU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9C06B991-AACD-E008-72E5-294A2DB31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/>
        </p:blipFill>
        <p:spPr>
          <a:xfrm>
            <a:off x="7890076" y="2947551"/>
            <a:ext cx="1921212" cy="1921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x_Picture 1">
            <a:extLst>
              <a:ext uri="{FF2B5EF4-FFF2-40B4-BE49-F238E27FC236}">
                <a16:creationId xmlns:a16="http://schemas.microsoft.com/office/drawing/2014/main" id="{E32512D5-F72B-5333-B254-404520E5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26" y="4868763"/>
            <a:ext cx="1931181" cy="1931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mann, person, vegg, skjorte&#10;&#10;Automatisk generert beskrivelse">
            <a:extLst>
              <a:ext uri="{FF2B5EF4-FFF2-40B4-BE49-F238E27FC236}">
                <a16:creationId xmlns:a16="http://schemas.microsoft.com/office/drawing/2014/main" id="{F1B49815-227E-2B18-783E-B428E28B42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18254"/>
          <a:stretch/>
        </p:blipFill>
        <p:spPr>
          <a:xfrm>
            <a:off x="10099058" y="2939632"/>
            <a:ext cx="2019051" cy="1929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D042E7CB-9979-CE00-E60A-82ADFC309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b="2227"/>
          <a:stretch/>
        </p:blipFill>
        <p:spPr>
          <a:xfrm>
            <a:off x="5583256" y="2897506"/>
            <a:ext cx="2019051" cy="1929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53A6BDD4-7DF3-CF5F-1981-D184D17C6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b="2227"/>
          <a:stretch/>
        </p:blipFill>
        <p:spPr>
          <a:xfrm>
            <a:off x="7841157" y="4886708"/>
            <a:ext cx="2019051" cy="1929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Bilde 9">
            <a:extLst>
              <a:ext uri="{FF2B5EF4-FFF2-40B4-BE49-F238E27FC236}">
                <a16:creationId xmlns:a16="http://schemas.microsoft.com/office/drawing/2014/main" id="{CE0201CB-19D7-2162-9422-36CC2BBEF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b="2227"/>
          <a:stretch/>
        </p:blipFill>
        <p:spPr>
          <a:xfrm>
            <a:off x="10099058" y="4886708"/>
            <a:ext cx="2019051" cy="1929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868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4639"/>
            <a:ext cx="11182350" cy="1569660"/>
          </a:xfrm>
        </p:spPr>
        <p:txBody>
          <a:bodyPr/>
          <a:lstStyle/>
          <a:p>
            <a:r>
              <a:rPr lang="nb-NO" dirty="0"/>
              <a:t>Om «Erfaringer fra ZEB-laboratoriet»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92" y="1258528"/>
            <a:ext cx="7140726" cy="51627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Intro og problemstillinger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Fremgangsmåte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Funn – </a:t>
            </a:r>
            <a:r>
              <a:rPr lang="nb-NO" i="1" dirty="0"/>
              <a:t>byggeprosess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Funn – </a:t>
            </a:r>
            <a:r>
              <a:rPr lang="nb-NO" i="1" dirty="0"/>
              <a:t>bygningsteknologi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Funn – </a:t>
            </a:r>
            <a:r>
              <a:rPr lang="nb-NO" i="1" dirty="0"/>
              <a:t>brukertilfredshet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Oppsummering, til NTNU Campusutvikling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252C0-3AD9-9183-0A65-073B54F2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44" y="1645920"/>
            <a:ext cx="4039182" cy="5027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865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4639"/>
            <a:ext cx="11182350" cy="830997"/>
          </a:xfrm>
        </p:spPr>
        <p:txBody>
          <a:bodyPr/>
          <a:lstStyle/>
          <a:p>
            <a:r>
              <a:rPr lang="nb-NO" dirty="0"/>
              <a:t>Introduksjon – ZEB-laboratoriet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NTNU og SINTEF </a:t>
            </a:r>
            <a:r>
              <a:rPr lang="nb-NO" dirty="0" err="1"/>
              <a:t>Community</a:t>
            </a:r>
            <a:r>
              <a:rPr lang="nb-NO" dirty="0"/>
              <a:t> var byggherre</a:t>
            </a:r>
          </a:p>
          <a:p>
            <a:r>
              <a:rPr lang="nb-NO" dirty="0"/>
              <a:t>Delfinansiert av </a:t>
            </a:r>
            <a:r>
              <a:rPr lang="nb-NO" dirty="0" err="1"/>
              <a:t>Enova</a:t>
            </a:r>
            <a:r>
              <a:rPr lang="nb-NO" dirty="0"/>
              <a:t> og Norges forskningsråd</a:t>
            </a:r>
          </a:p>
          <a:p>
            <a:r>
              <a:rPr lang="nb-NO" dirty="0"/>
              <a:t>Fleksibelt (kontor og undervisning)</a:t>
            </a:r>
          </a:p>
          <a:p>
            <a:r>
              <a:rPr lang="nb-NO" dirty="0"/>
              <a:t>Bærekraftig (ZEB-COM)</a:t>
            </a:r>
          </a:p>
          <a:p>
            <a:r>
              <a:rPr lang="nb-NO" dirty="0"/>
              <a:t>Kombinerer mange tekniske løsninger</a:t>
            </a:r>
          </a:p>
          <a:p>
            <a:r>
              <a:rPr lang="nb-NO" dirty="0"/>
              <a:t>Fullskala laboratorium</a:t>
            </a:r>
          </a:p>
          <a:p>
            <a:r>
              <a:rPr lang="nb-NO" dirty="0"/>
              <a:t>2.000 m</a:t>
            </a:r>
            <a:r>
              <a:rPr lang="nb-NO" baseline="30000" dirty="0"/>
              <a:t>2</a:t>
            </a:r>
            <a:r>
              <a:rPr lang="nb-NO" dirty="0"/>
              <a:t> og 46.500 kr/m</a:t>
            </a:r>
            <a:r>
              <a:rPr lang="nb-NO" baseline="30000" dirty="0"/>
              <a:t>2</a:t>
            </a:r>
            <a:r>
              <a:rPr lang="nb-NO" dirty="0"/>
              <a:t> BRA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96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01B45-7BDF-5FDC-0B9E-C250AB7F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412" y="0"/>
            <a:ext cx="767207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456" y="4687556"/>
            <a:ext cx="6446080" cy="830997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ZEB-laboratoriet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FDBE31E-1BEF-AD58-75DE-B41BD6D93140}"/>
              </a:ext>
            </a:extLst>
          </p:cNvPr>
          <p:cNvSpPr txBox="1">
            <a:spLocks/>
          </p:cNvSpPr>
          <p:nvPr/>
        </p:nvSpPr>
        <p:spPr>
          <a:xfrm>
            <a:off x="7160456" y="6027003"/>
            <a:ext cx="6446080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Lerkendal – RBK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5DE445CE-3541-36EE-5609-2C5B875ED0FE}"/>
              </a:ext>
            </a:extLst>
          </p:cNvPr>
          <p:cNvSpPr txBox="1">
            <a:spLocks/>
          </p:cNvSpPr>
          <p:nvPr/>
        </p:nvSpPr>
        <p:spPr>
          <a:xfrm>
            <a:off x="7160456" y="0"/>
            <a:ext cx="6446080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Hovedbygget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DC064A7-E26B-4B8C-6BD1-7B72182C4164}"/>
              </a:ext>
            </a:extLst>
          </p:cNvPr>
          <p:cNvSpPr/>
          <p:nvPr/>
        </p:nvSpPr>
        <p:spPr>
          <a:xfrm rot="10800000">
            <a:off x="3207434" y="255729"/>
            <a:ext cx="3953022" cy="3195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9774077-E7B6-FCAB-DAEC-A99CF3558381}"/>
              </a:ext>
            </a:extLst>
          </p:cNvPr>
          <p:cNvSpPr/>
          <p:nvPr/>
        </p:nvSpPr>
        <p:spPr>
          <a:xfrm rot="10800000">
            <a:off x="5031545" y="4904599"/>
            <a:ext cx="2128911" cy="3195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25824F-483F-A4EB-8DC8-C43C71DD2E1D}"/>
              </a:ext>
            </a:extLst>
          </p:cNvPr>
          <p:cNvSpPr/>
          <p:nvPr/>
        </p:nvSpPr>
        <p:spPr>
          <a:xfrm rot="10800000">
            <a:off x="4093698" y="6276535"/>
            <a:ext cx="3066758" cy="3195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76BF4-FD7B-0D11-F61C-A687CD265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103" y="2842677"/>
            <a:ext cx="2002019" cy="19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6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4639"/>
            <a:ext cx="11182350" cy="830997"/>
          </a:xfrm>
        </p:spPr>
        <p:txBody>
          <a:bodyPr/>
          <a:lstStyle/>
          <a:p>
            <a:r>
              <a:rPr lang="nb-NO" dirty="0"/>
              <a:t>Funn – byggeprosess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1" y="1258528"/>
            <a:ext cx="10772774" cy="20466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err="1"/>
              <a:t>Tostegs</a:t>
            </a:r>
            <a:r>
              <a:rPr lang="nb-NO" dirty="0"/>
              <a:t> samspillskontrakt (</a:t>
            </a:r>
            <a:r>
              <a:rPr lang="nb-NO" dirty="0" err="1"/>
              <a:t>kontraktuelle</a:t>
            </a:r>
            <a:r>
              <a:rPr lang="nb-NO" dirty="0"/>
              <a:t>, organisatoriske og kulturelle virkemidler)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Prosjektering med egne fageksperter (Time et al. 2019):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0AC6F-5CED-BCC0-A9AC-CB6F239B7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60" y="4732339"/>
            <a:ext cx="2383743" cy="3054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906C6-7369-7AFF-3666-94BB74156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104" y="3218190"/>
            <a:ext cx="60721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4639"/>
            <a:ext cx="11182350" cy="830997"/>
          </a:xfrm>
        </p:spPr>
        <p:txBody>
          <a:bodyPr/>
          <a:lstStyle/>
          <a:p>
            <a:r>
              <a:rPr lang="nb-NO" dirty="0"/>
              <a:t>Funn - bygningsteknologi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Referansetall for energibruk i bygninger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Klimatilpassing av bygninger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Voksboks</a:t>
            </a:r>
            <a:r>
              <a:rPr lang="nb-NO" dirty="0"/>
              <a:t>/varmebatteri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Solskjerming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Ventilasjon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Passiv kjøling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Fuktsikring i byggeprosessen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D7CC5-3061-5AF7-E76F-C7324129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549" y="4746746"/>
            <a:ext cx="2456901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4639"/>
            <a:ext cx="11182350" cy="830997"/>
          </a:xfrm>
        </p:spPr>
        <p:txBody>
          <a:bodyPr/>
          <a:lstStyle/>
          <a:p>
            <a:r>
              <a:rPr lang="nb-NO" dirty="0"/>
              <a:t>Funn - brukertilfredshet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Fysisk miljø – belysning, akustikk, innetemperatur, luftkvalitet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Tekniske system – solskjerming, bevegelsessensor, Zeb-APP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Fasilitetene – arbeidsplasser, stilleboksene, møterom, fellesareal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BC47E-2219-97E6-6DBE-ED3BCBB33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803" y="4775321"/>
            <a:ext cx="2383743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5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4639"/>
            <a:ext cx="11182350" cy="830997"/>
          </a:xfrm>
        </p:spPr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91" y="1258528"/>
            <a:ext cx="10491884" cy="516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Vil formidle erfaringene fra bygging av ZEB-laboratoriet – forfatterne kan kontaktes for utgreiing: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Byggeprosess: </a:t>
            </a:r>
            <a:r>
              <a:rPr lang="nb-NO" sz="2800" dirty="0" err="1"/>
              <a:t>Tostegs</a:t>
            </a:r>
            <a:r>
              <a:rPr lang="nb-NO" sz="2800" dirty="0"/>
              <a:t> kontrakt og prosjektering med egne fageksperter bra om mange nye løsninger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Bygningsteknologi: Går fint å kombinere løsninger for ZEB-COM, men maksimal ytelse krever finjustering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Brukertilfredshet: Bygget fungerer fint til kontorplasser og undervisning. ZEB-COM gir bra image og påvirker adferd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FDD16-823E-D712-652D-B1162C51F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4955835"/>
            <a:ext cx="3914775" cy="23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16_9" id="{58D9072F-38B0-854F-882E-ED63E43BD4B6}" vid="{386DF201-3323-4D4C-9B74-D5F0DDCE90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B9AA7E32DB6642B7334468D5F94369" ma:contentTypeVersion="14" ma:contentTypeDescription="Opprett et nytt dokument." ma:contentTypeScope="" ma:versionID="60283d1341bd5c410b5eecdce2ac1cc9">
  <xsd:schema xmlns:xsd="http://www.w3.org/2001/XMLSchema" xmlns:xs="http://www.w3.org/2001/XMLSchema" xmlns:p="http://schemas.microsoft.com/office/2006/metadata/properties" xmlns:ns2="3bcb2822-b318-4829-a79a-e2580a1b11e3" xmlns:ns3="2e6cf807-387c-415e-9a97-eee481b0bef1" targetNamespace="http://schemas.microsoft.com/office/2006/metadata/properties" ma:root="true" ma:fieldsID="a83fe69aa1872d6f0a4394a70888435e" ns2:_="" ns3:_="">
    <xsd:import namespace="3bcb2822-b318-4829-a79a-e2580a1b11e3"/>
    <xsd:import namespace="2e6cf807-387c-415e-9a97-eee481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2822-b318-4829-a79a-e2580a1b1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bbfc824-dc3a-413a-ba08-99b8fb92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cf807-387c-415e-9a97-eee481b0bef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6562e-6736-4df3-b261-51d7e7986c62}" ma:internalName="TaxCatchAll" ma:showField="CatchAllData" ma:web="2e6cf807-387c-415e-9a97-eee481b0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cb2822-b318-4829-a79a-e2580a1b11e3">
      <Terms xmlns="http://schemas.microsoft.com/office/infopath/2007/PartnerControls"/>
    </lcf76f155ced4ddcb4097134ff3c332f>
    <TaxCatchAll xmlns="2e6cf807-387c-415e-9a97-eee481b0bef1" xsi:nil="true"/>
  </documentManagement>
</p:properties>
</file>

<file path=customXml/itemProps1.xml><?xml version="1.0" encoding="utf-8"?>
<ds:datastoreItem xmlns:ds="http://schemas.openxmlformats.org/officeDocument/2006/customXml" ds:itemID="{6C43B2F6-5D63-4FEE-97B3-96D37E610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92EC1F-42E8-4AF8-89A1-48592B7C5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b2822-b318-4829-a79a-e2580a1b11e3"/>
    <ds:schemaRef ds:uri="2e6cf807-387c-415e-9a97-eee481b0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C25BE3-2FF0-4582-8D90-D98C83F12F07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ea68a8c3-1131-4743-a9bb-8b73e61078de"/>
    <ds:schemaRef ds:uri="http://purl.org/dc/elements/1.1/"/>
    <ds:schemaRef ds:uri="http://schemas.microsoft.com/office/2006/metadata/properties"/>
    <ds:schemaRef ds:uri="74b57cdf-2cf5-4122-8b4e-deee28142f9a"/>
    <ds:schemaRef ds:uri="8bbd4995-53b7-43e2-b62f-10947586ac31"/>
    <ds:schemaRef ds:uri="http://www.w3.org/XML/1998/namespace"/>
    <ds:schemaRef ds:uri="3bcb2822-b318-4829-a79a-e2580a1b11e3"/>
    <ds:schemaRef ds:uri="2e6cf807-387c-415e-9a97-eee481b0be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Office-tema</vt:lpstr>
      <vt:lpstr>Erfaringer fra ZEB-laboratoriet</vt:lpstr>
      <vt:lpstr>Om «Erfaringer fra ZEB-laboratoriet»</vt:lpstr>
      <vt:lpstr>Introduksjon – ZEB-laboratoriet</vt:lpstr>
      <vt:lpstr>ZEB-laboratoriet</vt:lpstr>
      <vt:lpstr>Funn – byggeprosess </vt:lpstr>
      <vt:lpstr>Funn - bygningsteknologi</vt:lpstr>
      <vt:lpstr>Funn - brukertilfredshet</vt:lpstr>
      <vt:lpstr>Oppsummert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 om prisen</dc:title>
  <dc:creator>Tore Kvande</dc:creator>
  <cp:lastModifiedBy>Eli Skaug Rønning</cp:lastModifiedBy>
  <cp:revision>43</cp:revision>
  <cp:lastPrinted>2023-08-21T13:10:32Z</cp:lastPrinted>
  <dcterms:created xsi:type="dcterms:W3CDTF">2022-06-16T05:14:44Z</dcterms:created>
  <dcterms:modified xsi:type="dcterms:W3CDTF">2023-11-23T12:17:56Z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0x010100EDB9AA7E32DB6642B7334468D5F94369</vt:lpwstr>
  </property>
  <property fmtid="{D5CDD505-2E9C-101B-9397-08002B2CF9AE}" pid="3" name="MediaServiceImageTags">
    <vt:lpwstr/>
  </property>
</Properties>
</file>