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836" r:id="rId2"/>
    <p:sldId id="908" r:id="rId3"/>
    <p:sldId id="907" r:id="rId4"/>
    <p:sldId id="606" r:id="rId5"/>
    <p:sldId id="605" r:id="rId6"/>
    <p:sldId id="870" r:id="rId7"/>
    <p:sldId id="717" r:id="rId8"/>
    <p:sldId id="824" r:id="rId9"/>
    <p:sldId id="917" r:id="rId10"/>
    <p:sldId id="918" r:id="rId11"/>
    <p:sldId id="876" r:id="rId12"/>
    <p:sldId id="875" r:id="rId13"/>
    <p:sldId id="877" r:id="rId14"/>
    <p:sldId id="909" r:id="rId15"/>
    <p:sldId id="910" r:id="rId16"/>
    <p:sldId id="812" r:id="rId17"/>
    <p:sldId id="780" r:id="rId18"/>
    <p:sldId id="902" r:id="rId19"/>
    <p:sldId id="782" r:id="rId20"/>
    <p:sldId id="783" r:id="rId21"/>
    <p:sldId id="786" r:id="rId22"/>
    <p:sldId id="787" r:id="rId23"/>
    <p:sldId id="911" r:id="rId24"/>
    <p:sldId id="912" r:id="rId25"/>
    <p:sldId id="887" r:id="rId26"/>
    <p:sldId id="888" r:id="rId27"/>
    <p:sldId id="832" r:id="rId28"/>
    <p:sldId id="889" r:id="rId29"/>
    <p:sldId id="913" r:id="rId30"/>
    <p:sldId id="914" r:id="rId31"/>
    <p:sldId id="906" r:id="rId32"/>
    <p:sldId id="916" r:id="rId33"/>
    <p:sldId id="919" r:id="rId34"/>
    <p:sldId id="800" r:id="rId35"/>
    <p:sldId id="752" r:id="rId36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libri Light" panose="020F0302020204030204" pitchFamily="34" charset="0"/>
      <p:regular r:id="rId43"/>
      <p: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Open Sans Condensed" panose="020B0606030504020204" pitchFamily="34" charset="0"/>
      <p:regular r:id="rId49"/>
      <p:bold r:id="rId50"/>
    </p:embeddedFont>
    <p:embeddedFont>
      <p:font typeface="Open Sans Condensed Light" panose="020B0306030504020204" pitchFamily="34" charset="0"/>
      <p:regular r:id="rId51"/>
      <p:italic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9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87799E-79A9-B644-AC1D-AC600C7B9DEB}">
          <p14:sldIdLst>
            <p14:sldId id="836"/>
            <p14:sldId id="908"/>
            <p14:sldId id="907"/>
            <p14:sldId id="606"/>
            <p14:sldId id="605"/>
            <p14:sldId id="870"/>
            <p14:sldId id="717"/>
            <p14:sldId id="824"/>
            <p14:sldId id="917"/>
            <p14:sldId id="918"/>
            <p14:sldId id="876"/>
            <p14:sldId id="875"/>
            <p14:sldId id="877"/>
            <p14:sldId id="909"/>
            <p14:sldId id="910"/>
            <p14:sldId id="812"/>
            <p14:sldId id="780"/>
            <p14:sldId id="902"/>
            <p14:sldId id="782"/>
            <p14:sldId id="783"/>
            <p14:sldId id="786"/>
            <p14:sldId id="787"/>
            <p14:sldId id="911"/>
            <p14:sldId id="912"/>
            <p14:sldId id="887"/>
            <p14:sldId id="888"/>
            <p14:sldId id="832"/>
            <p14:sldId id="889"/>
            <p14:sldId id="913"/>
            <p14:sldId id="914"/>
            <p14:sldId id="906"/>
            <p14:sldId id="916"/>
            <p14:sldId id="919"/>
            <p14:sldId id="800"/>
            <p14:sldId id="752"/>
          </p14:sldIdLst>
        </p14:section>
        <p14:section name="section 2" id="{169FB28A-9EA5-B342-B879-842A9DEFB8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6445D"/>
    <a:srgbClr val="F58220"/>
    <a:srgbClr val="3FA734"/>
    <a:srgbClr val="BA411E"/>
    <a:srgbClr val="59924C"/>
    <a:srgbClr val="00A249"/>
    <a:srgbClr val="F3F8F8"/>
    <a:srgbClr val="F1F6F6"/>
    <a:srgbClr val="F4F8F8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3" autoAdjust="0"/>
    <p:restoredTop sz="84354" autoAdjust="0"/>
  </p:normalViewPr>
  <p:slideViewPr>
    <p:cSldViewPr snapToGrid="0">
      <p:cViewPr varScale="1">
        <p:scale>
          <a:sx n="127" d="100"/>
          <a:sy n="127" d="100"/>
        </p:scale>
        <p:origin x="192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3616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th\Dropbox\Teaching%20Culture%20Survey\2019%20TCS%20Run%202\07%20Outputs\01%20Reports\05%20Amalgamated%20Report\Graphs%20for%20updated%20amal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th\Dropbox\Teaching%20Culture%20Survey\2019%20TCS%20Run%202\07%20Outputs\01%20Reports\05%20Amalgamated%20Report\Graphs%20for%20updated%20amal%20repo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Ruth\Dropbox\Teaching%20Culture%20Survey\2019%20TCS%20Run%202\07%20Outputs\01%20Reports\05%20Amalgamated%20Report\Graphs%20for%20updated%20amal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62771109707308E-2"/>
          <c:y val="2.9542097488921712E-2"/>
          <c:w val="0.95367445778058535"/>
          <c:h val="0.7734612937046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'Q11+12'!$B$3</c:f>
              <c:strCache>
                <c:ptCount val="1"/>
                <c:pt idx="0">
                  <c:v>Are currently 'very important'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'Q11+12'!$A$4:$A$7</c:f>
              <c:strCache>
                <c:ptCount val="4"/>
                <c:pt idx="0">
                  <c:v>Research</c:v>
                </c:pt>
                <c:pt idx="1">
                  <c:v>University teaching</c:v>
                </c:pt>
                <c:pt idx="2">
                  <c:v>Entrepreneurship, enterprise and/or external engagement</c:v>
                </c:pt>
                <c:pt idx="3">
                  <c:v>Service to the university/administration</c:v>
                </c:pt>
              </c:strCache>
            </c:strRef>
          </c:cat>
          <c:val>
            <c:numRef>
              <c:f>'Q11+12'!$B$4:$B$7</c:f>
              <c:numCache>
                <c:formatCode>0%</c:formatCode>
                <c:ptCount val="4"/>
                <c:pt idx="0">
                  <c:v>0.87970000000000004</c:v>
                </c:pt>
                <c:pt idx="1">
                  <c:v>0.253</c:v>
                </c:pt>
                <c:pt idx="2">
                  <c:v>0.22559999999999999</c:v>
                </c:pt>
                <c:pt idx="3">
                  <c:v>0.18679999999999999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8-D341-BD01-2A80CD6C548F}"/>
            </c:ext>
          </c:extLst>
        </c:ser>
        <c:ser>
          <c:idx val="1"/>
          <c:order val="1"/>
          <c:tx>
            <c:strRef>
              <c:f>'Q11+12'!$C$3</c:f>
              <c:strCache>
                <c:ptCount val="1"/>
                <c:pt idx="0">
                  <c:v>Would like to be 'very important'</c:v>
                </c:pt>
              </c:strCache>
            </c:strRef>
          </c:tx>
          <c:spPr>
            <a:solidFill>
              <a:srgbClr val="E36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'Q11+12'!$A$4:$A$7</c:f>
              <c:strCache>
                <c:ptCount val="4"/>
                <c:pt idx="0">
                  <c:v>Research</c:v>
                </c:pt>
                <c:pt idx="1">
                  <c:v>University teaching</c:v>
                </c:pt>
                <c:pt idx="2">
                  <c:v>Entrepreneurship, enterprise and/or external engagement</c:v>
                </c:pt>
                <c:pt idx="3">
                  <c:v>Service to the university/administration</c:v>
                </c:pt>
              </c:strCache>
            </c:strRef>
          </c:cat>
          <c:val>
            <c:numRef>
              <c:f>'Q11+12'!$C$4:$C$7</c:f>
              <c:numCache>
                <c:formatCode>0%</c:formatCode>
                <c:ptCount val="4"/>
                <c:pt idx="0">
                  <c:v>0.78849999999999998</c:v>
                </c:pt>
                <c:pt idx="1">
                  <c:v>0.65749999999999997</c:v>
                </c:pt>
                <c:pt idx="2">
                  <c:v>0.19089999999999999</c:v>
                </c:pt>
                <c:pt idx="3">
                  <c:v>0.17030000000000001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8-D341-BD01-2A80CD6C5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7077728"/>
        <c:axId val="1817025584"/>
      </c:barChart>
      <c:catAx>
        <c:axId val="18170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7025584"/>
        <c:crosses val="autoZero"/>
        <c:auto val="1"/>
        <c:lblAlgn val="ctr"/>
        <c:lblOffset val="100"/>
        <c:noMultiLvlLbl val="0"/>
      </c:catAx>
      <c:valAx>
        <c:axId val="1817025584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170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38198841695646"/>
          <c:y val="3.2992441675957482E-2"/>
          <c:w val="0.37178502560837506"/>
          <c:h val="0.17781152540570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62771109707308E-2"/>
          <c:y val="2.9542097488921712E-2"/>
          <c:w val="0.95367445778058535"/>
          <c:h val="0.7734612937046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'Q11+12'!$B$3</c:f>
              <c:strCache>
                <c:ptCount val="1"/>
                <c:pt idx="0">
                  <c:v>Are currently 'very important'</c:v>
                </c:pt>
              </c:strCache>
            </c:strRef>
          </c:tx>
          <c:spPr>
            <a:solidFill>
              <a:srgbClr val="3E64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'Q11+12'!$A$4:$A$7</c:f>
              <c:strCache>
                <c:ptCount val="4"/>
                <c:pt idx="0">
                  <c:v>Research</c:v>
                </c:pt>
                <c:pt idx="1">
                  <c:v>University teaching</c:v>
                </c:pt>
                <c:pt idx="2">
                  <c:v>Entrepreneurship, enterprise and/or external engagement</c:v>
                </c:pt>
                <c:pt idx="3">
                  <c:v>Service to the university/administration</c:v>
                </c:pt>
              </c:strCache>
            </c:strRef>
          </c:cat>
          <c:val>
            <c:numRef>
              <c:f>'Q11+12'!$B$4:$B$7</c:f>
              <c:numCache>
                <c:formatCode>0%</c:formatCode>
                <c:ptCount val="4"/>
                <c:pt idx="0">
                  <c:v>0.87970000000000004</c:v>
                </c:pt>
                <c:pt idx="1">
                  <c:v>0.253</c:v>
                </c:pt>
                <c:pt idx="2">
                  <c:v>0.22559999999999999</c:v>
                </c:pt>
                <c:pt idx="3">
                  <c:v>0.18679999999999999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2-0245-AD72-D2208CDB7CB9}"/>
            </c:ext>
          </c:extLst>
        </c:ser>
        <c:ser>
          <c:idx val="1"/>
          <c:order val="1"/>
          <c:tx>
            <c:strRef>
              <c:f>'Q11+12'!$C$3</c:f>
              <c:strCache>
                <c:ptCount val="1"/>
                <c:pt idx="0">
                  <c:v>Would like to be 'very important'</c:v>
                </c:pt>
              </c:strCache>
            </c:strRef>
          </c:tx>
          <c:spPr>
            <a:solidFill>
              <a:srgbClr val="E36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'Q11+12'!$A$4:$A$7</c:f>
              <c:strCache>
                <c:ptCount val="4"/>
                <c:pt idx="0">
                  <c:v>Research</c:v>
                </c:pt>
                <c:pt idx="1">
                  <c:v>University teaching</c:v>
                </c:pt>
                <c:pt idx="2">
                  <c:v>Entrepreneurship, enterprise and/or external engagement</c:v>
                </c:pt>
                <c:pt idx="3">
                  <c:v>Service to the university/administration</c:v>
                </c:pt>
              </c:strCache>
            </c:strRef>
          </c:cat>
          <c:val>
            <c:numRef>
              <c:f>'Q11+12'!$C$4:$C$7</c:f>
              <c:numCache>
                <c:formatCode>0%</c:formatCode>
                <c:ptCount val="4"/>
                <c:pt idx="0">
                  <c:v>0.78849999999999998</c:v>
                </c:pt>
                <c:pt idx="1">
                  <c:v>0.65749999999999997</c:v>
                </c:pt>
                <c:pt idx="2">
                  <c:v>0.19089999999999999</c:v>
                </c:pt>
                <c:pt idx="3">
                  <c:v>0.17030000000000001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2-0245-AD72-D2208CDB7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7077728"/>
        <c:axId val="1817025584"/>
      </c:barChart>
      <c:catAx>
        <c:axId val="18170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7025584"/>
        <c:crosses val="autoZero"/>
        <c:auto val="1"/>
        <c:lblAlgn val="ctr"/>
        <c:lblOffset val="100"/>
        <c:noMultiLvlLbl val="0"/>
      </c:catAx>
      <c:valAx>
        <c:axId val="1817025584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170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38198841695646"/>
          <c:y val="3.2992441675957482E-2"/>
          <c:w val="0.37178502560837506"/>
          <c:h val="0.17781152540570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62771109707308E-2"/>
          <c:y val="2.9542097488921712E-2"/>
          <c:w val="0.95367445778058535"/>
          <c:h val="0.773461293704608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'Q11+12'!$B$3</c:f>
              <c:strCache>
                <c:ptCount val="1"/>
                <c:pt idx="0">
                  <c:v>Are currently 'very important'</c:v>
                </c:pt>
              </c:strCache>
            </c:strRef>
          </c:tx>
          <c:spPr>
            <a:solidFill>
              <a:srgbClr val="3E648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'Q11+12'!$A$4:$A$7</c:f>
              <c:strCache>
                <c:ptCount val="4"/>
                <c:pt idx="0">
                  <c:v>Research</c:v>
                </c:pt>
                <c:pt idx="1">
                  <c:v>University teaching</c:v>
                </c:pt>
                <c:pt idx="2">
                  <c:v>Entrepreneurship, enterprise and/or external engagement</c:v>
                </c:pt>
                <c:pt idx="3">
                  <c:v>Service to the university/administration</c:v>
                </c:pt>
              </c:strCache>
            </c:strRef>
          </c:cat>
          <c:val>
            <c:numRef>
              <c:f>'Q11+12'!$B$4:$B$7</c:f>
              <c:numCache>
                <c:formatCode>0%</c:formatCode>
                <c:ptCount val="4"/>
                <c:pt idx="0">
                  <c:v>0.87970000000000004</c:v>
                </c:pt>
                <c:pt idx="1">
                  <c:v>0.253</c:v>
                </c:pt>
                <c:pt idx="2">
                  <c:v>0.22559999999999999</c:v>
                </c:pt>
                <c:pt idx="3">
                  <c:v>0.18679999999999999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8-D341-BD01-2A80CD6C548F}"/>
            </c:ext>
          </c:extLst>
        </c:ser>
        <c:ser>
          <c:idx val="1"/>
          <c:order val="1"/>
          <c:tx>
            <c:strRef>
              <c:f>'Q11+12'!$C$3</c:f>
              <c:strCache>
                <c:ptCount val="1"/>
                <c:pt idx="0">
                  <c:v>Would like to be 'very important'</c:v>
                </c:pt>
              </c:strCache>
            </c:strRef>
          </c:tx>
          <c:spPr>
            <a:solidFill>
              <a:srgbClr val="E36C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'Q11+12'!$A$4:$A$7</c:f>
              <c:strCache>
                <c:ptCount val="4"/>
                <c:pt idx="0">
                  <c:v>Research</c:v>
                </c:pt>
                <c:pt idx="1">
                  <c:v>University teaching</c:v>
                </c:pt>
                <c:pt idx="2">
                  <c:v>Entrepreneurship, enterprise and/or external engagement</c:v>
                </c:pt>
                <c:pt idx="3">
                  <c:v>Service to the university/administration</c:v>
                </c:pt>
              </c:strCache>
            </c:strRef>
          </c:cat>
          <c:val>
            <c:numRef>
              <c:f>'Q11+12'!$C$4:$C$7</c:f>
              <c:numCache>
                <c:formatCode>0%</c:formatCode>
                <c:ptCount val="4"/>
                <c:pt idx="0">
                  <c:v>0.78849999999999998</c:v>
                </c:pt>
                <c:pt idx="1">
                  <c:v>0.65749999999999997</c:v>
                </c:pt>
                <c:pt idx="2">
                  <c:v>0.19089999999999999</c:v>
                </c:pt>
                <c:pt idx="3">
                  <c:v>0.17030000000000001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8-D341-BD01-2A80CD6C5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7077728"/>
        <c:axId val="1817025584"/>
      </c:barChart>
      <c:catAx>
        <c:axId val="181707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7025584"/>
        <c:crosses val="autoZero"/>
        <c:auto val="1"/>
        <c:lblAlgn val="ctr"/>
        <c:lblOffset val="100"/>
        <c:noMultiLvlLbl val="0"/>
      </c:catAx>
      <c:valAx>
        <c:axId val="1817025584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81707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838198841695646"/>
          <c:y val="3.2992441675957482E-2"/>
          <c:w val="0.37178502560837506"/>
          <c:h val="0.17781152540570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0" charset="-128"/>
              </a:defRPr>
            </a:lvl1pPr>
          </a:lstStyle>
          <a:p>
            <a:pPr>
              <a:defRPr/>
            </a:pPr>
            <a:fld id="{7A49F879-2455-4F36-9C8D-10EFB9EFDE7F}" type="datetime1">
              <a:rPr lang="en-US" altLang="en-US"/>
              <a:pPr>
                <a:defRPr/>
              </a:pPr>
              <a:t>6/13/21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0" charset="-128"/>
              </a:defRPr>
            </a:lvl1pPr>
          </a:lstStyle>
          <a:p>
            <a:pPr>
              <a:defRPr/>
            </a:pPr>
            <a:fld id="{54F6BB37-C4E7-4B15-B54E-86FADA27C7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963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0" charset="-128"/>
              </a:defRPr>
            </a:lvl1pPr>
          </a:lstStyle>
          <a:p>
            <a:pPr>
              <a:defRPr/>
            </a:pPr>
            <a:fld id="{7E60CAD7-8B11-4E5A-86A4-004614F735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96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09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9A22E9F-03AB-452F-B52E-6AADEFEC609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charset="0"/>
              </a:rPr>
              <a:t>I am engaged with supporting change</a:t>
            </a:r>
          </a:p>
        </p:txBody>
      </p:sp>
    </p:spTree>
    <p:extLst>
      <p:ext uri="{BB962C8B-B14F-4D97-AF65-F5344CB8AC3E}">
        <p14:creationId xmlns:p14="http://schemas.microsoft.com/office/powerpoint/2010/main" val="297738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 leaders acknowledging problem – educational innovation is contingent on </a:t>
            </a:r>
            <a:r>
              <a:rPr lang="en-US" dirty="0" err="1"/>
              <a:t>rewad</a:t>
            </a:r>
            <a:r>
              <a:rPr lang="en-US" dirty="0"/>
              <a:t> and </a:t>
            </a:r>
            <a:r>
              <a:rPr lang="en-US" dirty="0" err="1"/>
              <a:t>recognistion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208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84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10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82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4577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Position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9804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1338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06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575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825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Self selecting group of </a:t>
            </a:r>
            <a:r>
              <a:rPr lang="en-GB" dirty="0" err="1"/>
              <a:t>unis</a:t>
            </a:r>
            <a:endParaRPr lang="en-GB" dirty="0"/>
          </a:p>
          <a:p>
            <a:r>
              <a:rPr lang="en-GB" dirty="0"/>
              <a:t>Anyone else</a:t>
            </a:r>
            <a:r>
              <a:rPr lang="en-GB" baseline="0" dirty="0"/>
              <a:t> lie to join?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484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Anyone else?</a:t>
            </a:r>
          </a:p>
          <a:p>
            <a:r>
              <a:rPr lang="en-GB" dirty="0"/>
              <a:t>Survey</a:t>
            </a:r>
            <a:r>
              <a:rPr lang="en-GB" baseline="0" dirty="0"/>
              <a:t> was designed this year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007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32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241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391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60CAD7-8B11-4E5A-86A4-004614F7354E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92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0000" y="2025001"/>
            <a:ext cx="6840000" cy="492443"/>
          </a:xfrm>
        </p:spPr>
        <p:txBody>
          <a:bodyPr>
            <a:spAutoFit/>
          </a:bodyPr>
          <a:lstStyle>
            <a:lvl1pPr>
              <a:defRPr sz="3200" b="0" i="0">
                <a:solidFill>
                  <a:schemeClr val="accent1">
                    <a:lumMod val="75000"/>
                  </a:schemeClr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0000" y="2700000"/>
            <a:ext cx="6840000" cy="596504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spcAft>
                <a:spcPct val="0"/>
              </a:spcAft>
              <a:defRPr sz="2000" b="0" i="0">
                <a:solidFill>
                  <a:schemeClr val="accent1">
                    <a:lumMod val="75000"/>
                  </a:schemeClr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37630B-6E1D-4C46-B814-1A92F34FD74D}"/>
              </a:ext>
            </a:extLst>
          </p:cNvPr>
          <p:cNvSpPr txBox="1"/>
          <p:nvPr userDrawn="1"/>
        </p:nvSpPr>
        <p:spPr>
          <a:xfrm>
            <a:off x="712533" y="3915001"/>
            <a:ext cx="3690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b="1" i="0" spc="50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rPr>
              <a:t>Dr Ruth Graham</a:t>
            </a:r>
          </a:p>
        </p:txBody>
      </p:sp>
    </p:spTree>
    <p:extLst>
      <p:ext uri="{BB962C8B-B14F-4D97-AF65-F5344CB8AC3E}">
        <p14:creationId xmlns:p14="http://schemas.microsoft.com/office/powerpoint/2010/main" val="376190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C2F0268-D18A-6A42-B4BD-F406CD766F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80000" y="2025000"/>
            <a:ext cx="6840000" cy="430887"/>
          </a:xfrm>
        </p:spPr>
        <p:txBody>
          <a:bodyPr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FFD1D54-0036-0743-A091-FC5C3644CF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80000" y="2700000"/>
            <a:ext cx="6840000" cy="596504"/>
          </a:xfrm>
        </p:spPr>
        <p:txBody>
          <a:bodyPr lIns="0" tIns="0" rIns="0" bIns="0">
            <a:normAutofit/>
          </a:bodyPr>
          <a:lstStyle>
            <a:lvl1pPr>
              <a:lnSpc>
                <a:spcPts val="2000"/>
              </a:lnSpc>
              <a:spcAft>
                <a:spcPct val="0"/>
              </a:spcAft>
              <a:defRPr sz="2000" b="0" i="0">
                <a:solidFill>
                  <a:schemeClr val="bg1">
                    <a:lumMod val="85000"/>
                    <a:alpha val="80000"/>
                  </a:schemeClr>
                </a:solidFill>
                <a:latin typeface="+mj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446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080000"/>
            <a:ext cx="8460000" cy="34560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173BAE-7977-6F40-BBFC-9C49E0716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269999"/>
            <a:ext cx="7560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17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5173BAE-7977-6F40-BBFC-9C49E0716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269999"/>
            <a:ext cx="7560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88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footer and slide 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15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31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lide no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>
            <a:extLst>
              <a:ext uri="{FF2B5EF4-FFF2-40B4-BE49-F238E27FC236}">
                <a16:creationId xmlns:a16="http://schemas.microsoft.com/office/drawing/2014/main" id="{9E6F0E06-92D0-6D44-A63D-549E85644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0000"/>
            <a:ext cx="7560000" cy="648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itle Placeholder 3">
            <a:extLst>
              <a:ext uri="{FF2B5EF4-FFF2-40B4-BE49-F238E27FC236}">
                <a16:creationId xmlns:a16="http://schemas.microsoft.com/office/drawing/2014/main" id="{2DE22BEB-A393-4F48-A01D-8A2AC303FAA0}"/>
              </a:ext>
            </a:extLst>
          </p:cNvPr>
          <p:cNvSpPr txBox="1">
            <a:spLocks/>
          </p:cNvSpPr>
          <p:nvPr userDrawn="1"/>
        </p:nvSpPr>
        <p:spPr>
          <a:xfrm>
            <a:off x="8082846" y="270000"/>
            <a:ext cx="688623" cy="64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algn="r"/>
            <a:fld id="{4B777959-DBF7-4147-870E-C8AA3CCC3A51}" type="slidenum">
              <a:rPr lang="en-US" sz="2400" b="0" i="0" kern="0" smtClean="0">
                <a:solidFill>
                  <a:schemeClr val="bg1">
                    <a:lumMod val="7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‹#›</a:t>
            </a:fld>
            <a:endParaRPr lang="en-GB" sz="2400" b="0" i="0" kern="0" dirty="0">
              <a:solidFill>
                <a:schemeClr val="bg1">
                  <a:lumMod val="7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526" y="1666754"/>
            <a:ext cx="7737475" cy="2992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173BAE-7977-6F40-BBFC-9C49E0716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8526" y="1068873"/>
            <a:ext cx="7737475" cy="47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77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9EFF668-E652-C34D-87AE-7674D9BE5E13}"/>
              </a:ext>
            </a:extLst>
          </p:cNvPr>
          <p:cNvSpPr/>
          <p:nvPr userDrawn="1"/>
        </p:nvSpPr>
        <p:spPr>
          <a:xfrm>
            <a:off x="0" y="4725000"/>
            <a:ext cx="9144000" cy="418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E6D309-0FBD-6648-9A3B-C5054E811FD8}"/>
              </a:ext>
            </a:extLst>
          </p:cNvPr>
          <p:cNvSpPr txBox="1"/>
          <p:nvPr userDrawn="1"/>
        </p:nvSpPr>
        <p:spPr>
          <a:xfrm>
            <a:off x="131402" y="4855794"/>
            <a:ext cx="431722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i="0" spc="10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FTS Open Webinar, 14</a:t>
            </a:r>
            <a:r>
              <a:rPr lang="en-GB" sz="1100" b="1" i="0" spc="100" baseline="30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th</a:t>
            </a:r>
            <a:r>
              <a:rPr lang="en-GB" sz="1100" b="1" i="0" spc="10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Open Sans SemiBold" panose="020B0606030504020204" pitchFamily="34" charset="0"/>
                <a:cs typeface="Calibri" panose="020F0502020204030204" pitchFamily="34" charset="0"/>
              </a:rPr>
              <a:t> June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54660-3CE4-224A-958B-7945460ECB06}"/>
              </a:ext>
            </a:extLst>
          </p:cNvPr>
          <p:cNvSpPr txBox="1"/>
          <p:nvPr userDrawn="1"/>
        </p:nvSpPr>
        <p:spPr>
          <a:xfrm>
            <a:off x="7428602" y="4848537"/>
            <a:ext cx="15974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100" b="1" i="0" spc="50" baseline="0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DR RUTH GRAHAM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F92F418-4C41-A445-860B-CD038B33F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70000"/>
            <a:ext cx="7560000" cy="648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8068AA-8269-6D4E-BF2A-BF4F8A008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080000"/>
            <a:ext cx="8460000" cy="34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3">
            <a:extLst>
              <a:ext uri="{FF2B5EF4-FFF2-40B4-BE49-F238E27FC236}">
                <a16:creationId xmlns:a16="http://schemas.microsoft.com/office/drawing/2014/main" id="{CC4314F8-B7EB-7B44-930A-CD5C750EC5B8}"/>
              </a:ext>
            </a:extLst>
          </p:cNvPr>
          <p:cNvSpPr txBox="1">
            <a:spLocks/>
          </p:cNvSpPr>
          <p:nvPr userDrawn="1"/>
        </p:nvSpPr>
        <p:spPr>
          <a:xfrm>
            <a:off x="8082846" y="270000"/>
            <a:ext cx="688623" cy="64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algn="r"/>
            <a:fld id="{4B777959-DBF7-4147-870E-C8AA3CCC3A51}" type="slidenum">
              <a:rPr lang="en-US" sz="2400" b="0" i="0" kern="0" smtClean="0">
                <a:solidFill>
                  <a:schemeClr val="bg1">
                    <a:lumMod val="7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‹#›</a:t>
            </a:fld>
            <a:endParaRPr lang="en-GB" sz="2400" b="0" i="0" kern="0" dirty="0">
              <a:solidFill>
                <a:schemeClr val="bg1">
                  <a:lumMod val="7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32" r:id="rId2"/>
    <p:sldLayoutId id="2147484344" r:id="rId3"/>
    <p:sldLayoutId id="2147484347" r:id="rId4"/>
    <p:sldLayoutId id="2147484328" r:id="rId5"/>
    <p:sldLayoutId id="2147484330" r:id="rId6"/>
    <p:sldLayoutId id="2147484348" r:id="rId7"/>
    <p:sldLayoutId id="2147484349" r:id="rId8"/>
  </p:sldLayoutIdLst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2400" b="0" i="0">
          <a:solidFill>
            <a:schemeClr val="accent1">
              <a:lumMod val="75000"/>
            </a:schemeClr>
          </a:solidFill>
          <a:latin typeface="+mj-lt"/>
          <a:ea typeface="Open Sans Condensed Light" panose="020B0306030504020204" pitchFamily="34" charset="0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0"/>
        </a:spcBef>
        <a:spcAft>
          <a:spcPts val="1400"/>
        </a:spcAft>
        <a:defRPr sz="2000">
          <a:solidFill>
            <a:schemeClr val="accent2">
              <a:lumMod val="50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185738" indent="-1841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accent1">
            <a:lumMod val="75000"/>
          </a:schemeClr>
        </a:buClr>
        <a:buSzPct val="100000"/>
        <a:buFont typeface="System Font Regular"/>
        <a:buChar char="›"/>
        <a:defRPr sz="2000">
          <a:solidFill>
            <a:schemeClr val="accent2">
              <a:lumMod val="50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358775" indent="-1714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accent1">
            <a:lumMod val="75000"/>
          </a:schemeClr>
        </a:buClr>
        <a:buFont typeface="System Font Regular"/>
        <a:buChar char="»"/>
        <a:defRPr sz="2000">
          <a:solidFill>
            <a:schemeClr val="accent2">
              <a:lumMod val="50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544513" indent="-18415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accent1">
            <a:lumMod val="75000"/>
          </a:schemeClr>
        </a:buClr>
        <a:buSzPct val="100000"/>
        <a:buFont typeface="System Font Regular"/>
        <a:buChar char="−"/>
        <a:defRPr sz="2000">
          <a:solidFill>
            <a:schemeClr val="accent2">
              <a:lumMod val="50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719138" indent="-163513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lr>
          <a:schemeClr val="accent1">
            <a:lumMod val="75000"/>
          </a:schemeClr>
        </a:buClr>
        <a:buSzPct val="100000"/>
        <a:buFont typeface="System Font Regular"/>
        <a:buChar char="-"/>
        <a:defRPr sz="2000">
          <a:solidFill>
            <a:schemeClr val="accent2">
              <a:lumMod val="50000"/>
            </a:schemeClr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1012825" indent="0" algn="l" rtl="0" fontAlgn="base">
        <a:lnSpc>
          <a:spcPts val="3000"/>
        </a:lnSpc>
        <a:spcBef>
          <a:spcPct val="0"/>
        </a:spcBef>
        <a:spcAft>
          <a:spcPct val="0"/>
        </a:spcAft>
        <a:buNone/>
        <a:defRPr sz="2400">
          <a:solidFill>
            <a:schemeClr val="bg1"/>
          </a:solidFill>
          <a:latin typeface="+mn-lt"/>
          <a:ea typeface="ＭＳ Ｐゴシック" pitchFamily="-109" charset="-128"/>
        </a:defRPr>
      </a:lvl6pPr>
      <a:lvl7pPr marL="1633538" indent="-163513" algn="l" rtl="0" fontAlgn="base">
        <a:lnSpc>
          <a:spcPts val="3000"/>
        </a:lnSpc>
        <a:spcBef>
          <a:spcPct val="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7pPr>
      <a:lvl8pPr marL="2090738" indent="-163513" algn="l" rtl="0" fontAlgn="base">
        <a:lnSpc>
          <a:spcPts val="3000"/>
        </a:lnSpc>
        <a:spcBef>
          <a:spcPct val="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8pPr>
      <a:lvl9pPr marL="2547938" indent="-163513" algn="l" rtl="0" fontAlgn="base">
        <a:lnSpc>
          <a:spcPts val="3000"/>
        </a:lnSpc>
        <a:spcBef>
          <a:spcPct val="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teachingframework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5A82C92-008D-D641-93AF-A4BED6885874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6852" b="19786"/>
          <a:stretch/>
        </p:blipFill>
        <p:spPr>
          <a:xfrm>
            <a:off x="6206024" y="3912667"/>
            <a:ext cx="1620000" cy="12308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F57DB51-3FC1-7041-A24F-069AAD724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206" y="1083231"/>
            <a:ext cx="5301136" cy="984885"/>
          </a:xfrm>
        </p:spPr>
        <p:txBody>
          <a:bodyPr/>
          <a:lstStyle/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en-GB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Rewarding and recognising teaching in academic careers</a:t>
            </a:r>
            <a:endParaRPr lang="en-GB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6DBBD45-211F-5045-A508-83837BEF4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206" y="3251755"/>
            <a:ext cx="6840000" cy="596504"/>
          </a:xfrm>
        </p:spPr>
        <p:txBody>
          <a:bodyPr/>
          <a:lstStyle/>
          <a:p>
            <a:r>
              <a:rPr lang="en-US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14</a:t>
            </a:r>
            <a:r>
              <a:rPr lang="en-US" b="1" baseline="30000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th</a:t>
            </a:r>
            <a:r>
              <a:rPr lang="en-US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 June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6098EB-3B5C-8D48-8948-A9955E820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227"/>
          <a:stretch/>
        </p:blipFill>
        <p:spPr>
          <a:xfrm>
            <a:off x="6206025" y="0"/>
            <a:ext cx="1620000" cy="13409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439C86-751B-5A43-81FD-6D00DF7BF7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23"/>
          <a:stretch/>
        </p:blipFill>
        <p:spPr>
          <a:xfrm>
            <a:off x="6206024" y="2621855"/>
            <a:ext cx="1620000" cy="13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C70E6A-2328-014A-BAA4-AE222FC42F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7228"/>
          <a:stretch/>
        </p:blipFill>
        <p:spPr>
          <a:xfrm>
            <a:off x="6206024" y="1341855"/>
            <a:ext cx="1620000" cy="13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5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>
            <a:extLst>
              <a:ext uri="{FF2B5EF4-FFF2-40B4-BE49-F238E27FC236}">
                <a16:creationId xmlns:a16="http://schemas.microsoft.com/office/drawing/2014/main" id="{A48AB171-B1DC-2740-AFB8-ACCB9683B89E}"/>
              </a:ext>
            </a:extLst>
          </p:cNvPr>
          <p:cNvSpPr/>
          <p:nvPr/>
        </p:nvSpPr>
        <p:spPr>
          <a:xfrm>
            <a:off x="6115507" y="2535062"/>
            <a:ext cx="2727351" cy="1217636"/>
          </a:xfrm>
          <a:prstGeom prst="rightArrowCallout">
            <a:avLst>
              <a:gd name="adj1" fmla="val 9713"/>
              <a:gd name="adj2" fmla="val 16720"/>
              <a:gd name="adj3" fmla="val 34554"/>
              <a:gd name="adj4" fmla="val 6652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BB121D-C58D-7346-AAB5-05C25DFBE3E9}"/>
              </a:ext>
            </a:extLst>
          </p:cNvPr>
          <p:cNvGrpSpPr/>
          <p:nvPr/>
        </p:nvGrpSpPr>
        <p:grpSpPr>
          <a:xfrm>
            <a:off x="1137665" y="2859515"/>
            <a:ext cx="6734164" cy="1771417"/>
            <a:chOff x="1137665" y="3541205"/>
            <a:chExt cx="6734164" cy="17714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5693E2B-373B-5948-8675-A72F98D1A5CF}"/>
                </a:ext>
              </a:extLst>
            </p:cNvPr>
            <p:cNvGrpSpPr/>
            <p:nvPr/>
          </p:nvGrpSpPr>
          <p:grpSpPr>
            <a:xfrm>
              <a:off x="1137665" y="3541205"/>
              <a:ext cx="6734164" cy="776488"/>
              <a:chOff x="1046225" y="5385558"/>
              <a:chExt cx="6734164" cy="77648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97197B-8E16-934E-B1EF-952862C6E61E}"/>
                  </a:ext>
                </a:extLst>
              </p:cNvPr>
              <p:cNvSpPr/>
              <p:nvPr/>
            </p:nvSpPr>
            <p:spPr>
              <a:xfrm>
                <a:off x="1046225" y="5792714"/>
                <a:ext cx="1558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+mn-lt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Not important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70D13F-0362-EE47-A246-DA4E91E51705}"/>
                  </a:ext>
                </a:extLst>
              </p:cNvPr>
              <p:cNvSpPr/>
              <p:nvPr/>
            </p:nvSpPr>
            <p:spPr>
              <a:xfrm>
                <a:off x="3270137" y="5792714"/>
                <a:ext cx="2224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B0F0"/>
                    </a:solidFill>
                    <a:latin typeface="+mn-lt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Somewhat important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0190368-C617-B542-A5FD-16295F6900E4}"/>
                  </a:ext>
                </a:extLst>
              </p:cNvPr>
              <p:cNvSpPr/>
              <p:nvPr/>
            </p:nvSpPr>
            <p:spPr>
              <a:xfrm>
                <a:off x="6143402" y="5792714"/>
                <a:ext cx="1636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Open Sans Condensed" panose="020B0606030504020204" pitchFamily="34" charset="0"/>
                    <a:cs typeface="Open Sans Condensed" panose="020B0606030504020204" pitchFamily="34" charset="0"/>
                  </a:rPr>
                  <a:t>Very important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8187A10-D891-8B46-B342-1031EB89A374}"/>
                  </a:ext>
                </a:extLst>
              </p:cNvPr>
              <p:cNvCxnSpPr/>
              <p:nvPr/>
            </p:nvCxnSpPr>
            <p:spPr>
              <a:xfrm>
                <a:off x="1815161" y="5565423"/>
                <a:ext cx="5101887" cy="0"/>
              </a:xfrm>
              <a:prstGeom prst="line">
                <a:avLst/>
              </a:prstGeom>
              <a:ln w="31750">
                <a:solidFill>
                  <a:schemeClr val="tx2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B4AD2B3-5BAB-2A43-ABC3-D05A5D70D337}"/>
                  </a:ext>
                </a:extLst>
              </p:cNvPr>
              <p:cNvSpPr/>
              <p:nvPr/>
            </p:nvSpPr>
            <p:spPr>
              <a:xfrm>
                <a:off x="1662761" y="538555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4A0B7D9-5EE2-8F47-BBC9-6DF309F09C70}"/>
                  </a:ext>
                </a:extLst>
              </p:cNvPr>
              <p:cNvSpPr/>
              <p:nvPr/>
            </p:nvSpPr>
            <p:spPr>
              <a:xfrm>
                <a:off x="4214050" y="538555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6A2550D-65E7-F541-951D-693726974E79}"/>
                  </a:ext>
                </a:extLst>
              </p:cNvPr>
              <p:cNvSpPr/>
              <p:nvPr/>
            </p:nvSpPr>
            <p:spPr>
              <a:xfrm>
                <a:off x="6765339" y="5385558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F7E3BE9-21EC-E54F-8048-64553E12A216}"/>
                </a:ext>
              </a:extLst>
            </p:cNvPr>
            <p:cNvSpPr/>
            <p:nvPr/>
          </p:nvSpPr>
          <p:spPr>
            <a:xfrm>
              <a:off x="1558494" y="4943290"/>
              <a:ext cx="28202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It depends on the academic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EA93A7F-F455-C842-94B2-EE1396780FFE}"/>
                </a:ext>
              </a:extLst>
            </p:cNvPr>
            <p:cNvSpPr/>
            <p:nvPr/>
          </p:nvSpPr>
          <p:spPr>
            <a:xfrm>
              <a:off x="2816224" y="452864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6582418-2479-2F46-A149-33815B8F3366}"/>
                </a:ext>
              </a:extLst>
            </p:cNvPr>
            <p:cNvSpPr/>
            <p:nvPr/>
          </p:nvSpPr>
          <p:spPr>
            <a:xfrm>
              <a:off x="5222692" y="4935801"/>
              <a:ext cx="1298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Open Sans Condensed" panose="020B0606030504020204" pitchFamily="34" charset="0"/>
                  <a:cs typeface="Open Sans Condensed" panose="020B0606030504020204" pitchFamily="34" charset="0"/>
                </a:rPr>
                <a:t>Don’t know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E0C5012-77B0-D24F-912F-4C331091DF5B}"/>
                </a:ext>
              </a:extLst>
            </p:cNvPr>
            <p:cNvSpPr/>
            <p:nvPr/>
          </p:nvSpPr>
          <p:spPr>
            <a:xfrm>
              <a:off x="5719444" y="4528645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2">
            <a:extLst>
              <a:ext uri="{FF2B5EF4-FFF2-40B4-BE49-F238E27FC236}">
                <a16:creationId xmlns:a16="http://schemas.microsoft.com/office/drawing/2014/main" id="{10603CCE-FA31-E849-A9D5-2AF30DBC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69999"/>
            <a:ext cx="8169524" cy="648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criteria to full professorship</a:t>
            </a:r>
            <a:b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7C33ABD1-DAA5-B344-B8BC-866DD96D3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917999"/>
            <a:ext cx="8330459" cy="3342710"/>
          </a:xfrm>
        </p:spPr>
        <p:txBody>
          <a:bodyPr>
            <a:normAutofit/>
          </a:bodyPr>
          <a:lstStyle/>
          <a:p>
            <a:pPr marL="0" indent="0">
              <a:lnSpc>
                <a:spcPts val="3200"/>
              </a:lnSpc>
              <a:spcAft>
                <a:spcPts val="2000"/>
              </a:spcAft>
            </a:pP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“How important </a:t>
            </a:r>
            <a:r>
              <a:rPr lang="en-US" sz="2200" b="1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would you like </a:t>
            </a: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each of the following activities to be for promotion to full professor at your university (for a typical academic on a research/teaching contract)?”</a:t>
            </a:r>
          </a:p>
        </p:txBody>
      </p:sp>
    </p:spTree>
    <p:extLst>
      <p:ext uri="{BB962C8B-B14F-4D97-AF65-F5344CB8AC3E}">
        <p14:creationId xmlns:p14="http://schemas.microsoft.com/office/powerpoint/2010/main" val="291399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584101-8B43-3141-98E8-13788E22D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695776"/>
              </p:ext>
            </p:extLst>
          </p:nvPr>
        </p:nvGraphicFramePr>
        <p:xfrm>
          <a:off x="134754" y="1069644"/>
          <a:ext cx="8922619" cy="407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0FA0302-23D9-4040-92CD-7C761BC52E75}"/>
              </a:ext>
            </a:extLst>
          </p:cNvPr>
          <p:cNvSpPr/>
          <p:nvPr/>
        </p:nvSpPr>
        <p:spPr>
          <a:xfrm>
            <a:off x="5821106" y="966509"/>
            <a:ext cx="2957133" cy="540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B191F8D-50B1-DF4C-8B72-62BF3BD6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9999"/>
            <a:ext cx="8197847" cy="864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Respondents who </a:t>
            </a:r>
            <a:r>
              <a:rPr lang="en-US" b="1" u="sng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would like</a:t>
            </a:r>
            <a:r>
              <a:rPr lang="en-US" b="1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 each activity to be very important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D6122-6D20-2D44-8133-E8B4E3CBFED1}"/>
              </a:ext>
            </a:extLst>
          </p:cNvPr>
          <p:cNvSpPr txBox="1"/>
          <p:nvPr/>
        </p:nvSpPr>
        <p:spPr>
          <a:xfrm>
            <a:off x="7828419" y="4489306"/>
            <a:ext cx="12289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 = 15,502</a:t>
            </a:r>
          </a:p>
        </p:txBody>
      </p:sp>
    </p:spTree>
    <p:extLst>
      <p:ext uri="{BB962C8B-B14F-4D97-AF65-F5344CB8AC3E}">
        <p14:creationId xmlns:p14="http://schemas.microsoft.com/office/powerpoint/2010/main" val="32074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59D847C-A8F2-2D41-9881-CDE01C484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59999"/>
            <a:ext cx="8197847" cy="864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… respondents who report each activity </a:t>
            </a:r>
            <a:r>
              <a:rPr lang="en-US" b="1" u="sng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currently is</a:t>
            </a:r>
            <a:r>
              <a:rPr lang="en-US" b="1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 very important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8F6F902-AAD4-AB48-9211-809ECEA19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450788"/>
              </p:ext>
            </p:extLst>
          </p:nvPr>
        </p:nvGraphicFramePr>
        <p:xfrm>
          <a:off x="134754" y="1069644"/>
          <a:ext cx="8922619" cy="407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6B68CBF-6E8E-B14C-8E1F-64A56DC84B2C}"/>
              </a:ext>
            </a:extLst>
          </p:cNvPr>
          <p:cNvSpPr txBox="1"/>
          <p:nvPr/>
        </p:nvSpPr>
        <p:spPr>
          <a:xfrm>
            <a:off x="7828419" y="4489306"/>
            <a:ext cx="12289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n = 15,502</a:t>
            </a:r>
          </a:p>
        </p:txBody>
      </p:sp>
    </p:spTree>
    <p:extLst>
      <p:ext uri="{BB962C8B-B14F-4D97-AF65-F5344CB8AC3E}">
        <p14:creationId xmlns:p14="http://schemas.microsoft.com/office/powerpoint/2010/main" val="150746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8584101-8B43-3141-98E8-13788E22DB30}"/>
              </a:ext>
            </a:extLst>
          </p:cNvPr>
          <p:cNvGraphicFramePr/>
          <p:nvPr/>
        </p:nvGraphicFramePr>
        <p:xfrm>
          <a:off x="134754" y="1069644"/>
          <a:ext cx="8922619" cy="4073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63FC9B9-0C32-7549-BDDE-9E712B27EE35}"/>
              </a:ext>
            </a:extLst>
          </p:cNvPr>
          <p:cNvSpPr/>
          <p:nvPr/>
        </p:nvSpPr>
        <p:spPr>
          <a:xfrm>
            <a:off x="4589550" y="988374"/>
            <a:ext cx="4419696" cy="368665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BA5E48-0730-F24D-9793-ED1A7F0E69A6}"/>
              </a:ext>
            </a:extLst>
          </p:cNvPr>
          <p:cNvSpPr/>
          <p:nvPr/>
        </p:nvSpPr>
        <p:spPr>
          <a:xfrm>
            <a:off x="220718" y="1154285"/>
            <a:ext cx="1809882" cy="32511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14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changing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</p:spTree>
    <p:extLst>
      <p:ext uri="{BB962C8B-B14F-4D97-AF65-F5344CB8AC3E}">
        <p14:creationId xmlns:p14="http://schemas.microsoft.com/office/powerpoint/2010/main" val="218601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changing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3782B-E652-8C41-8804-50B488696105}"/>
              </a:ext>
            </a:extLst>
          </p:cNvPr>
          <p:cNvSpPr/>
          <p:nvPr/>
        </p:nvSpPr>
        <p:spPr>
          <a:xfrm>
            <a:off x="3758084" y="2069098"/>
            <a:ext cx="4932485" cy="586049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515EF-C93C-CE46-8E4F-82396770941E}"/>
              </a:ext>
            </a:extLst>
          </p:cNvPr>
          <p:cNvSpPr/>
          <p:nvPr/>
        </p:nvSpPr>
        <p:spPr>
          <a:xfrm>
            <a:off x="658471" y="100693"/>
            <a:ext cx="7556405" cy="1950689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571F-2517-7144-8CCB-DB819C1D64E1}"/>
              </a:ext>
            </a:extLst>
          </p:cNvPr>
          <p:cNvSpPr/>
          <p:nvPr/>
        </p:nvSpPr>
        <p:spPr>
          <a:xfrm>
            <a:off x="580194" y="2672862"/>
            <a:ext cx="8009739" cy="1712526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85380-DF69-FF4A-8BA0-57EF64F47EB1}"/>
              </a:ext>
            </a:extLst>
          </p:cNvPr>
          <p:cNvSpPr txBox="1"/>
          <p:nvPr/>
        </p:nvSpPr>
        <p:spPr>
          <a:xfrm>
            <a:off x="951396" y="1977401"/>
            <a:ext cx="470000" cy="769441"/>
          </a:xfrm>
          <a:prstGeom prst="rect">
            <a:avLst/>
          </a:prstGeom>
          <a:solidFill>
            <a:srgbClr val="26445D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 Condensed" panose="020B0606030504020204" pitchFamily="34" charset="0"/>
                <a:cs typeface="Open Sans Condensed" panose="020B0606030504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5369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CF5AD17-5FCC-E74B-8355-B1084BEB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42751"/>
            <a:ext cx="8629914" cy="34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98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BFBD4-88F8-9448-815B-40E9B0AF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942752"/>
            <a:ext cx="8629914" cy="34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0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26548-4594-E948-9898-27549304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the absence of clear and accepted </a:t>
            </a:r>
            <a:r>
              <a:rPr lang="en-US" sz="2200" b="1" dirty="0">
                <a:latin typeface="Open Sans" panose="020B0606030504020204" pitchFamily="34" charset="0"/>
                <a:cs typeface="Open Sans" panose="020B0606030504020204" pitchFamily="34" charset="0"/>
              </a:rPr>
              <a:t>definitions</a:t>
            </a: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 of progressive ‘levels’ of teaching achievement that punctuate each stage of the career ladder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821C63-46B6-FA47-9FB3-18A3E9C4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Challenges:</a:t>
            </a:r>
          </a:p>
        </p:txBody>
      </p:sp>
    </p:spTree>
    <p:extLst>
      <p:ext uri="{BB962C8B-B14F-4D97-AF65-F5344CB8AC3E}">
        <p14:creationId xmlns:p14="http://schemas.microsoft.com/office/powerpoint/2010/main" val="1506735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BFBD4-88F8-9448-815B-40E9B0AF7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942752"/>
            <a:ext cx="8629914" cy="34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8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changing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</p:spTree>
    <p:extLst>
      <p:ext uri="{BB962C8B-B14F-4D97-AF65-F5344CB8AC3E}">
        <p14:creationId xmlns:p14="http://schemas.microsoft.com/office/powerpoint/2010/main" val="2294083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26548-4594-E948-9898-275493042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the absence of clear and accepted </a:t>
            </a:r>
            <a:r>
              <a:rPr lang="en-US" sz="2200" b="1" dirty="0">
                <a:latin typeface="Open Sans" panose="020B0606030504020204" pitchFamily="34" charset="0"/>
                <a:cs typeface="Open Sans" panose="020B0606030504020204" pitchFamily="34" charset="0"/>
              </a:rPr>
              <a:t>definitions</a:t>
            </a: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 of progressive ‘levels’ of teaching achievement that punctuate each stage of the career ladder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the inadequacy of the forms of </a:t>
            </a:r>
            <a:r>
              <a:rPr lang="en-US" sz="2200" b="1" dirty="0">
                <a:latin typeface="Open Sans" panose="020B0606030504020204" pitchFamily="34" charset="0"/>
                <a:cs typeface="Open Sans" panose="020B0606030504020204" pitchFamily="34" charset="0"/>
              </a:rPr>
              <a:t>evidence</a:t>
            </a:r>
            <a:r>
              <a:rPr lang="en-US" sz="2200" dirty="0">
                <a:latin typeface="Open Sans" panose="020B0606030504020204" pitchFamily="34" charset="0"/>
                <a:cs typeface="Open Sans" panose="020B0606030504020204" pitchFamily="34" charset="0"/>
              </a:rPr>
              <a:t> currently used to demonstrate and evaluate the teaching contribution of academics at each stage in their career progression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821C63-46B6-FA47-9FB3-18A3E9C4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Challenges:</a:t>
            </a:r>
          </a:p>
        </p:txBody>
      </p:sp>
    </p:spTree>
    <p:extLst>
      <p:ext uri="{BB962C8B-B14F-4D97-AF65-F5344CB8AC3E}">
        <p14:creationId xmlns:p14="http://schemas.microsoft.com/office/powerpoint/2010/main" val="4264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794D31-BE12-F545-976D-013E20CE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224000"/>
            <a:ext cx="8616480" cy="34343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5115" y="1126540"/>
            <a:ext cx="1936006" cy="343408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A084BD6-D327-A446-8900-2B1861120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The Career Framework for University Teaching</a:t>
            </a:r>
          </a:p>
        </p:txBody>
      </p:sp>
    </p:spTree>
    <p:extLst>
      <p:ext uri="{BB962C8B-B14F-4D97-AF65-F5344CB8AC3E}">
        <p14:creationId xmlns:p14="http://schemas.microsoft.com/office/powerpoint/2010/main" val="293635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36C26-5ED4-A644-ABC1-EE2A5BC0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224000"/>
            <a:ext cx="8615680" cy="343408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344D580-E051-E342-8233-A021F3C16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The Career Framework for University Teaching</a:t>
            </a:r>
          </a:p>
        </p:txBody>
      </p:sp>
    </p:spTree>
    <p:extLst>
      <p:ext uri="{BB962C8B-B14F-4D97-AF65-F5344CB8AC3E}">
        <p14:creationId xmlns:p14="http://schemas.microsoft.com/office/powerpoint/2010/main" val="3726986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changing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</p:spTree>
    <p:extLst>
      <p:ext uri="{BB962C8B-B14F-4D97-AF65-F5344CB8AC3E}">
        <p14:creationId xmlns:p14="http://schemas.microsoft.com/office/powerpoint/2010/main" val="974084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change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3782B-E652-8C41-8804-50B488696105}"/>
              </a:ext>
            </a:extLst>
          </p:cNvPr>
          <p:cNvSpPr/>
          <p:nvPr/>
        </p:nvSpPr>
        <p:spPr>
          <a:xfrm>
            <a:off x="1316334" y="3082259"/>
            <a:ext cx="6029011" cy="1349064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515EF-C93C-CE46-8E4F-82396770941E}"/>
              </a:ext>
            </a:extLst>
          </p:cNvPr>
          <p:cNvSpPr/>
          <p:nvPr/>
        </p:nvSpPr>
        <p:spPr>
          <a:xfrm>
            <a:off x="658472" y="100694"/>
            <a:ext cx="5930636" cy="1270852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571F-2517-7144-8CCB-DB819C1D64E1}"/>
              </a:ext>
            </a:extLst>
          </p:cNvPr>
          <p:cNvSpPr/>
          <p:nvPr/>
        </p:nvSpPr>
        <p:spPr>
          <a:xfrm>
            <a:off x="475789" y="156411"/>
            <a:ext cx="8009739" cy="2549468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85380-DF69-FF4A-8BA0-57EF64F47EB1}"/>
              </a:ext>
            </a:extLst>
          </p:cNvPr>
          <p:cNvSpPr txBox="1"/>
          <p:nvPr/>
        </p:nvSpPr>
        <p:spPr>
          <a:xfrm>
            <a:off x="959268" y="2571750"/>
            <a:ext cx="470000" cy="769441"/>
          </a:xfrm>
          <a:prstGeom prst="rect">
            <a:avLst/>
          </a:prstGeom>
          <a:solidFill>
            <a:srgbClr val="26445D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 Condensed" panose="020B0606030504020204" pitchFamily="34" charset="0"/>
                <a:cs typeface="Open Sans Condensed" panose="020B0606030504020204" pitchFamily="34" charset="0"/>
              </a:rPr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5ED952-BFFB-6F46-953D-65DCC4FEDE90}"/>
              </a:ext>
            </a:extLst>
          </p:cNvPr>
          <p:cNvSpPr/>
          <p:nvPr/>
        </p:nvSpPr>
        <p:spPr>
          <a:xfrm>
            <a:off x="242835" y="3300538"/>
            <a:ext cx="1186433" cy="1383157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0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 Map Blue and White.jpg">
            <a:extLst>
              <a:ext uri="{FF2B5EF4-FFF2-40B4-BE49-F238E27FC236}">
                <a16:creationId xmlns:a16="http://schemas.microsoft.com/office/drawing/2014/main" id="{CB3BE5AD-9CF1-0E4A-85C7-10197C1D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r="2053" b="4339"/>
          <a:stretch/>
        </p:blipFill>
        <p:spPr>
          <a:xfrm>
            <a:off x="1300781" y="612000"/>
            <a:ext cx="7843219" cy="3933190"/>
          </a:xfrm>
          <a:prstGeom prst="rect">
            <a:avLst/>
          </a:prstGeom>
          <a:noFill/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CEAD640B-6A30-4141-AD4B-0CBE987B138F}"/>
              </a:ext>
            </a:extLst>
          </p:cNvPr>
          <p:cNvSpPr/>
          <p:nvPr/>
        </p:nvSpPr>
        <p:spPr>
          <a:xfrm rot="8100000">
            <a:off x="4933620" y="1655898"/>
            <a:ext cx="214004" cy="214004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UCL to ban intimate relationships between staff and their students | UCL (University  College London) | The Guardian">
            <a:extLst>
              <a:ext uri="{FF2B5EF4-FFF2-40B4-BE49-F238E27FC236}">
                <a16:creationId xmlns:a16="http://schemas.microsoft.com/office/drawing/2014/main" id="{46E0BBAA-7617-D04C-80A2-95D02D271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2" y="1133803"/>
            <a:ext cx="3289300" cy="24765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AEA87615-8B53-3C45-9129-6CF91EB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69999"/>
            <a:ext cx="7560000" cy="648000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Institutional reform:  UCL (UK)</a:t>
            </a:r>
          </a:p>
        </p:txBody>
      </p:sp>
    </p:spTree>
    <p:extLst>
      <p:ext uri="{BB962C8B-B14F-4D97-AF65-F5344CB8AC3E}">
        <p14:creationId xmlns:p14="http://schemas.microsoft.com/office/powerpoint/2010/main" val="261418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ld Map Blue and White.jpg">
            <a:extLst>
              <a:ext uri="{FF2B5EF4-FFF2-40B4-BE49-F238E27FC236}">
                <a16:creationId xmlns:a16="http://schemas.microsoft.com/office/drawing/2014/main" id="{CB3BE5AD-9CF1-0E4A-85C7-10197C1D38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9" r="2053" b="4339"/>
          <a:stretch/>
        </p:blipFill>
        <p:spPr>
          <a:xfrm>
            <a:off x="1300781" y="612000"/>
            <a:ext cx="7843219" cy="3933190"/>
          </a:xfrm>
          <a:prstGeom prst="rect">
            <a:avLst/>
          </a:prstGeom>
          <a:noFill/>
        </p:spPr>
      </p:pic>
      <p:sp>
        <p:nvSpPr>
          <p:cNvPr id="6" name="Teardrop 5">
            <a:extLst>
              <a:ext uri="{FF2B5EF4-FFF2-40B4-BE49-F238E27FC236}">
                <a16:creationId xmlns:a16="http://schemas.microsoft.com/office/drawing/2014/main" id="{CEAD640B-6A30-4141-AD4B-0CBE987B138F}"/>
              </a:ext>
            </a:extLst>
          </p:cNvPr>
          <p:cNvSpPr/>
          <p:nvPr/>
        </p:nvSpPr>
        <p:spPr>
          <a:xfrm rot="8100000">
            <a:off x="4933620" y="1655898"/>
            <a:ext cx="214004" cy="214004"/>
          </a:xfrm>
          <a:prstGeom prst="teardrop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B433F-99F0-5E4E-B257-93B31C05F74C}"/>
              </a:ext>
            </a:extLst>
          </p:cNvPr>
          <p:cNvSpPr txBox="1"/>
          <p:nvPr/>
        </p:nvSpPr>
        <p:spPr>
          <a:xfrm>
            <a:off x="538676" y="963576"/>
            <a:ext cx="4033324" cy="34507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UCL Academic Careers Framework</a:t>
            </a:r>
            <a:r>
              <a:rPr lang="en-US" sz="2000" b="1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 2017, UCL launched its Academic Careers Framework for 2017/18 promotion round. </a:t>
            </a:r>
          </a:p>
          <a:p>
            <a:pPr>
              <a:lnSpc>
                <a:spcPct val="125000"/>
              </a:lnSpc>
              <a:spcAft>
                <a:spcPts val="1200"/>
              </a:spcAft>
            </a:pP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Framework focuses on the candidate’s impact across four domains: teaching, research, institutional citizenship and enterprise/external engagement.  Candidates must identify which of these four domains is: a threshold ability, a core ability and an extended/specialist ability.</a:t>
            </a: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BA3F5CF-ADC1-8141-9DE7-5019F8F9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69999"/>
            <a:ext cx="7560000" cy="648000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Institutional reform:  UCL (UK)</a:t>
            </a:r>
          </a:p>
        </p:txBody>
      </p:sp>
    </p:spTree>
    <p:extLst>
      <p:ext uri="{BB962C8B-B14F-4D97-AF65-F5344CB8AC3E}">
        <p14:creationId xmlns:p14="http://schemas.microsoft.com/office/powerpoint/2010/main" val="1279642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821C63-46B6-FA47-9FB3-18A3E9C4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National reform: Netherlands</a:t>
            </a:r>
          </a:p>
        </p:txBody>
      </p:sp>
      <p:pic>
        <p:nvPicPr>
          <p:cNvPr id="15" name="Picture 14" descr="World Map Blue and White.jpg">
            <a:extLst>
              <a:ext uri="{FF2B5EF4-FFF2-40B4-BE49-F238E27FC236}">
                <a16:creationId xmlns:a16="http://schemas.microsoft.com/office/drawing/2014/main" id="{3BEE06EC-7854-A144-A0ED-4CF434D5BC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49" r="24603" b="4339"/>
          <a:stretch/>
        </p:blipFill>
        <p:spPr>
          <a:xfrm>
            <a:off x="3220238" y="642499"/>
            <a:ext cx="5923762" cy="3858501"/>
          </a:xfrm>
          <a:prstGeom prst="rect">
            <a:avLst/>
          </a:prstGeom>
          <a:noFill/>
        </p:spPr>
      </p:pic>
      <p:sp>
        <p:nvSpPr>
          <p:cNvPr id="16" name="Teardrop 15">
            <a:extLst>
              <a:ext uri="{FF2B5EF4-FFF2-40B4-BE49-F238E27FC236}">
                <a16:creationId xmlns:a16="http://schemas.microsoft.com/office/drawing/2014/main" id="{15B61341-04E6-D945-8DF9-2BD2CCC372FD}"/>
              </a:ext>
            </a:extLst>
          </p:cNvPr>
          <p:cNvSpPr/>
          <p:nvPr/>
        </p:nvSpPr>
        <p:spPr>
          <a:xfrm rot="8100000">
            <a:off x="6898506" y="1679640"/>
            <a:ext cx="214004" cy="214004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3951D-47CC-D142-A7B3-679A272B9DA2}"/>
              </a:ext>
            </a:extLst>
          </p:cNvPr>
          <p:cNvSpPr txBox="1"/>
          <p:nvPr/>
        </p:nvSpPr>
        <p:spPr>
          <a:xfrm>
            <a:off x="367016" y="1051118"/>
            <a:ext cx="4500000" cy="326863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chemeClr val="accent3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Agreement across all 13 Dutch research universities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National agreement across all research universities to radically reform academic career pathways, with change in all domains, including research, leadership and teaching.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6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Supported by new national bursary scheme – Comenius Grant scheme – to support teaching, which is also structured around the Framework. </a:t>
            </a:r>
            <a:endParaRPr lang="en-US" sz="16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25000"/>
              </a:lnSpc>
              <a:spcAft>
                <a:spcPts val="1200"/>
              </a:spcAft>
              <a:buFont typeface="+mj-lt"/>
              <a:buAutoNum type="arabicPeriod"/>
            </a:pPr>
            <a:endParaRPr lang="en-US" sz="15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World Map Blue and White.jpg">
            <a:extLst>
              <a:ext uri="{FF2B5EF4-FFF2-40B4-BE49-F238E27FC236}">
                <a16:creationId xmlns:a16="http://schemas.microsoft.com/office/drawing/2014/main" id="{3BEE06EC-7854-A144-A0ED-4CF434D5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249" r="24603" b="4339"/>
          <a:stretch/>
        </p:blipFill>
        <p:spPr>
          <a:xfrm>
            <a:off x="3220238" y="642499"/>
            <a:ext cx="5923762" cy="3858501"/>
          </a:xfrm>
          <a:prstGeom prst="rect">
            <a:avLst/>
          </a:prstGeom>
          <a:noFill/>
        </p:spPr>
      </p:pic>
      <p:sp>
        <p:nvSpPr>
          <p:cNvPr id="16" name="Teardrop 15">
            <a:extLst>
              <a:ext uri="{FF2B5EF4-FFF2-40B4-BE49-F238E27FC236}">
                <a16:creationId xmlns:a16="http://schemas.microsoft.com/office/drawing/2014/main" id="{15B61341-04E6-D945-8DF9-2BD2CCC372FD}"/>
              </a:ext>
            </a:extLst>
          </p:cNvPr>
          <p:cNvSpPr/>
          <p:nvPr/>
        </p:nvSpPr>
        <p:spPr>
          <a:xfrm rot="8100000">
            <a:off x="6898506" y="1679640"/>
            <a:ext cx="214004" cy="214004"/>
          </a:xfrm>
          <a:prstGeom prst="teardrop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35FA546-70EF-884D-A8BA-63F1309B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269999"/>
            <a:ext cx="7560000" cy="648000"/>
          </a:xfrm>
        </p:spPr>
        <p:txBody>
          <a:bodyPr/>
          <a:lstStyle/>
          <a:p>
            <a:r>
              <a:rPr lang="en-GB" b="1" dirty="0">
                <a:solidFill>
                  <a:srgbClr val="00B050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National reform: Netherlands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C645719-F9F6-EA4C-88C4-DA81A937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42" y="917999"/>
            <a:ext cx="2262730" cy="320553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3516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changing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</p:spTree>
    <p:extLst>
      <p:ext uri="{BB962C8B-B14F-4D97-AF65-F5344CB8AC3E}">
        <p14:creationId xmlns:p14="http://schemas.microsoft.com/office/powerpoint/2010/main" val="423527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changing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3782B-E652-8C41-8804-50B488696105}"/>
              </a:ext>
            </a:extLst>
          </p:cNvPr>
          <p:cNvSpPr/>
          <p:nvPr/>
        </p:nvSpPr>
        <p:spPr>
          <a:xfrm>
            <a:off x="5686584" y="1262512"/>
            <a:ext cx="3024081" cy="466559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515EF-C93C-CE46-8E4F-82396770941E}"/>
              </a:ext>
            </a:extLst>
          </p:cNvPr>
          <p:cNvSpPr/>
          <p:nvPr/>
        </p:nvSpPr>
        <p:spPr>
          <a:xfrm>
            <a:off x="658472" y="100694"/>
            <a:ext cx="5930636" cy="1270852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571F-2517-7144-8CCB-DB819C1D64E1}"/>
              </a:ext>
            </a:extLst>
          </p:cNvPr>
          <p:cNvSpPr/>
          <p:nvPr/>
        </p:nvSpPr>
        <p:spPr>
          <a:xfrm>
            <a:off x="580194" y="1729071"/>
            <a:ext cx="8009739" cy="2656317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85380-DF69-FF4A-8BA0-57EF64F47EB1}"/>
              </a:ext>
            </a:extLst>
          </p:cNvPr>
          <p:cNvSpPr txBox="1"/>
          <p:nvPr/>
        </p:nvSpPr>
        <p:spPr>
          <a:xfrm>
            <a:off x="959268" y="1094719"/>
            <a:ext cx="470000" cy="769441"/>
          </a:xfrm>
          <a:prstGeom prst="rect">
            <a:avLst/>
          </a:prstGeom>
          <a:solidFill>
            <a:srgbClr val="26445D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 Condensed" panose="020B0606030504020204" pitchFamily="34" charset="0"/>
                <a:cs typeface="Open Sans Condensed" panose="020B0606030504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4767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295" y="212662"/>
            <a:ext cx="7507409" cy="800219"/>
          </a:xfrm>
        </p:spPr>
        <p:txBody>
          <a:bodyPr/>
          <a:lstStyle/>
          <a:p>
            <a:br>
              <a:rPr lang="en-GB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GB" b="1" dirty="0">
                <a:latin typeface="+mn-lt"/>
              </a:rPr>
              <a:t>Key messages of presentation:</a:t>
            </a: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 txBox="1">
            <a:spLocks/>
          </p:cNvSpPr>
          <p:nvPr/>
        </p:nvSpPr>
        <p:spPr>
          <a:xfrm>
            <a:off x="1080000" y="1389261"/>
            <a:ext cx="7006272" cy="2846933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Widespread perception of disparity between reward of teaching and reward of research in higher education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Engrained barriers to addressing the imbalance 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collaborative movement for change academic career pathways and reward systems</a:t>
            </a:r>
          </a:p>
          <a:p>
            <a:pPr marL="457200" indent="-457200">
              <a:spcAft>
                <a:spcPts val="1800"/>
              </a:spcAft>
              <a:buClr>
                <a:schemeClr val="accent2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learnt from universities that have implemented change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E3782B-E652-8C41-8804-50B488696105}"/>
              </a:ext>
            </a:extLst>
          </p:cNvPr>
          <p:cNvSpPr/>
          <p:nvPr/>
        </p:nvSpPr>
        <p:spPr>
          <a:xfrm>
            <a:off x="3295860" y="3466753"/>
            <a:ext cx="4561952" cy="913083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515EF-C93C-CE46-8E4F-82396770941E}"/>
              </a:ext>
            </a:extLst>
          </p:cNvPr>
          <p:cNvSpPr/>
          <p:nvPr/>
        </p:nvSpPr>
        <p:spPr>
          <a:xfrm>
            <a:off x="658472" y="100694"/>
            <a:ext cx="5930636" cy="1270852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6B571F-2517-7144-8CCB-DB819C1D64E1}"/>
              </a:ext>
            </a:extLst>
          </p:cNvPr>
          <p:cNvSpPr/>
          <p:nvPr/>
        </p:nvSpPr>
        <p:spPr>
          <a:xfrm>
            <a:off x="475789" y="156410"/>
            <a:ext cx="8009739" cy="3292628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85380-DF69-FF4A-8BA0-57EF64F47EB1}"/>
              </a:ext>
            </a:extLst>
          </p:cNvPr>
          <p:cNvSpPr txBox="1"/>
          <p:nvPr/>
        </p:nvSpPr>
        <p:spPr>
          <a:xfrm>
            <a:off x="905867" y="3387234"/>
            <a:ext cx="470000" cy="769441"/>
          </a:xfrm>
          <a:prstGeom prst="rect">
            <a:avLst/>
          </a:prstGeom>
          <a:solidFill>
            <a:srgbClr val="26445D"/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Open Sans Condensed" panose="020B0606030504020204" pitchFamily="34" charset="0"/>
                <a:cs typeface="Open Sans Condensed" panose="020B0606030504020204" pitchFamily="34" charset="0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6D56D-907C-E641-8A15-3B1507B5ED42}"/>
              </a:ext>
            </a:extLst>
          </p:cNvPr>
          <p:cNvSpPr/>
          <p:nvPr/>
        </p:nvSpPr>
        <p:spPr>
          <a:xfrm>
            <a:off x="1442972" y="3851473"/>
            <a:ext cx="1852888" cy="761101"/>
          </a:xfrm>
          <a:prstGeom prst="rect">
            <a:avLst/>
          </a:prstGeom>
          <a:solidFill>
            <a:schemeClr val="accent2">
              <a:lumMod val="50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8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75B11-BAA1-2C42-B41B-435723EE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6" y="983973"/>
            <a:ext cx="7890566" cy="37764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Misalignment of the policies and practices: </a:t>
            </a:r>
            <a:r>
              <a:rPr lang="en-US" dirty="0"/>
              <a:t>same profile of candidate promoted, or candidates applying with insufficient evidence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Low participation in the new career opportunities: </a:t>
            </a:r>
            <a:r>
              <a:rPr lang="en-GB" dirty="0"/>
              <a:t>lack of trust in the new systems and opportunities for career advancement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Education-focused faculty become teaching ‘work horses’: </a:t>
            </a:r>
            <a:r>
              <a:rPr lang="en-GB" dirty="0"/>
              <a:t>with no opportunities to engage in activities to advance their career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Strongly voiced ‘push back’ from a core group of faculty: </a:t>
            </a:r>
            <a:r>
              <a:rPr lang="en-GB" dirty="0"/>
              <a:t>particularly from research-focused faculty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67A098-7798-7248-966B-DA385201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17" y="383073"/>
            <a:ext cx="7737475" cy="476348"/>
          </a:xfrm>
        </p:spPr>
        <p:txBody>
          <a:bodyPr/>
          <a:lstStyle/>
          <a:p>
            <a:r>
              <a:rPr lang="en-US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Major (and sometimes catastrophic) challenges faced:</a:t>
            </a:r>
          </a:p>
        </p:txBody>
      </p:sp>
    </p:spTree>
    <p:extLst>
      <p:ext uri="{BB962C8B-B14F-4D97-AF65-F5344CB8AC3E}">
        <p14:creationId xmlns:p14="http://schemas.microsoft.com/office/powerpoint/2010/main" val="6544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F75B11-BAA1-2C42-B41B-435723EE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6" y="983973"/>
            <a:ext cx="7890566" cy="3961251"/>
          </a:xfrm>
        </p:spPr>
        <p:txBody>
          <a:bodyPr>
            <a:normAutofit/>
          </a:bodyPr>
          <a:lstStyle/>
          <a:p>
            <a:pPr marL="0" indent="0">
              <a:lnSpc>
                <a:spcPts val="1400"/>
              </a:lnSpc>
              <a:spcBef>
                <a:spcPts val="0"/>
              </a:spcBef>
            </a:pPr>
            <a:r>
              <a:rPr lang="en-US" b="1" dirty="0"/>
              <a:t>1. The academic community is convinced that:</a:t>
            </a:r>
          </a:p>
          <a:p>
            <a:pPr marL="539750" indent="-220663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university is genuinely committed to rewarding teaching</a:t>
            </a:r>
          </a:p>
          <a:p>
            <a:pPr marL="539750" indent="-220663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 sound evidence-based base had been made for change</a:t>
            </a:r>
          </a:p>
          <a:p>
            <a:pPr marL="539750" indent="-220663">
              <a:lnSpc>
                <a:spcPts val="14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any changes would respect academic autonomy</a:t>
            </a:r>
          </a:p>
          <a:p>
            <a:pPr marL="0" indent="0">
              <a:lnSpc>
                <a:spcPts val="1800"/>
              </a:lnSpc>
              <a:spcBef>
                <a:spcPts val="1200"/>
              </a:spcBef>
            </a:pPr>
            <a:r>
              <a:rPr lang="en-US" b="1" dirty="0"/>
              <a:t>2. Potential candidates for new opportunities are confident that:</a:t>
            </a:r>
          </a:p>
          <a:p>
            <a:pPr marL="539750" indent="-22066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genuine opportunities for professional development and career advancement will continue to be available</a:t>
            </a:r>
          </a:p>
          <a:p>
            <a:pPr marL="539750" indent="-22066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education-focused pathways will not become ‘second rate’</a:t>
            </a:r>
          </a:p>
          <a:p>
            <a:pPr marL="539750" indent="-220663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line managers, department heads and promotion board members will consistently recognize, endorse and reward teaching achievements</a:t>
            </a:r>
          </a:p>
          <a:p>
            <a:pPr marL="0" indent="0">
              <a:lnSpc>
                <a:spcPts val="2400"/>
              </a:lnSpc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67A098-7798-7248-966B-DA385201C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17" y="383073"/>
            <a:ext cx="7737475" cy="476348"/>
          </a:xfrm>
        </p:spPr>
        <p:txBody>
          <a:bodyPr/>
          <a:lstStyle/>
          <a:p>
            <a:r>
              <a:rPr lang="en-US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Common factors associated with successful change:</a:t>
            </a:r>
          </a:p>
        </p:txBody>
      </p:sp>
    </p:spTree>
    <p:extLst>
      <p:ext uri="{BB962C8B-B14F-4D97-AF65-F5344CB8AC3E}">
        <p14:creationId xmlns:p14="http://schemas.microsoft.com/office/powerpoint/2010/main" val="2476370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3756-3DFF-0F48-9DE4-C8BBD1652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0" y="493148"/>
            <a:ext cx="6755380" cy="1015663"/>
          </a:xfrm>
        </p:spPr>
        <p:txBody>
          <a:bodyPr/>
          <a:lstStyle/>
          <a:p>
            <a:r>
              <a:rPr lang="en-US" sz="3300" b="1" dirty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Teaching  Cultures Survey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94471-655E-B548-8A88-2ADC8D61986E}"/>
              </a:ext>
            </a:extLst>
          </p:cNvPr>
          <p:cNvSpPr txBox="1"/>
          <p:nvPr/>
        </p:nvSpPr>
        <p:spPr>
          <a:xfrm>
            <a:off x="620110" y="1303282"/>
            <a:ext cx="79037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 in the system: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perceived institutional commitment to rewarding university teaching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levers for change: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university teaching in key institutional processes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priorities: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university teaching in promotion to full professorship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Aspirations: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expectations and desires for change to how university teaching is rewarded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A57729-2D81-1A4B-8683-0BA0F8C1EA62}"/>
              </a:ext>
            </a:extLst>
          </p:cNvPr>
          <p:cNvSpPr/>
          <p:nvPr/>
        </p:nvSpPr>
        <p:spPr>
          <a:xfrm>
            <a:off x="472628" y="1303282"/>
            <a:ext cx="8459999" cy="786129"/>
          </a:xfrm>
          <a:prstGeom prst="roundRect">
            <a:avLst>
              <a:gd name="adj" fmla="val 6054"/>
            </a:avLst>
          </a:prstGeom>
          <a:noFill/>
          <a:ln w="3492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02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960EEBFD-6051-CA43-8438-CB4DDDAA4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792" y="3865896"/>
            <a:ext cx="3800109" cy="648000"/>
          </a:xfrm>
        </p:spPr>
        <p:txBody>
          <a:bodyPr/>
          <a:lstStyle/>
          <a:p>
            <a:pPr marL="0" indent="0" algn="ctr"/>
            <a:r>
              <a:rPr lang="en-GB" sz="1800" u="sng" dirty="0" err="1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GB" sz="1800" u="sng" dirty="0" err="1">
                <a:solidFill>
                  <a:schemeClr val="accent2"/>
                </a:solidFill>
              </a:rPr>
              <a:t>advancingteaching.com</a:t>
            </a:r>
            <a:endParaRPr lang="en-GB" sz="1800" u="sng" dirty="0">
              <a:solidFill>
                <a:schemeClr val="accent2"/>
              </a:solidFill>
            </a:endParaRPr>
          </a:p>
          <a:p>
            <a:pPr marL="0" indent="0" algn="ctr"/>
            <a:endParaRPr lang="en-GB" sz="1800" dirty="0">
              <a:solidFill>
                <a:schemeClr val="accent3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0602EE-353D-BE41-B531-9D64D4DA8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08" y="294290"/>
            <a:ext cx="3498876" cy="3322939"/>
          </a:xfrm>
          <a:prstGeom prst="rect">
            <a:avLst/>
          </a:prstGeom>
          <a:ln w="3175">
            <a:solidFill>
              <a:schemeClr val="tx1">
                <a:lumMod val="90000"/>
                <a:lumOff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E4DED7-1BAE-FD4B-A458-507CBDAE3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101" y="294290"/>
            <a:ext cx="3385795" cy="39624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228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660653-E14D-CA43-AC4B-351CA08D5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63477"/>
            <a:ext cx="9144000" cy="553998"/>
          </a:xfrm>
        </p:spPr>
        <p:txBody>
          <a:bodyPr/>
          <a:lstStyle/>
          <a:p>
            <a:pPr algn="ctr"/>
            <a:r>
              <a:rPr lang="en-GB" sz="3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29282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7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3ED7203-324A-7048-8BA8-0F13B62C71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16613" y="152252"/>
            <a:ext cx="698899" cy="729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42461-1419-DD43-B228-B78BB34336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7572834">
            <a:off x="2589377" y="848600"/>
            <a:ext cx="4067063" cy="41387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821C63-46B6-FA47-9FB3-18A3E9C48B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488" y="239844"/>
            <a:ext cx="4843760" cy="1284740"/>
          </a:xfrm>
        </p:spPr>
        <p:txBody>
          <a:bodyPr>
            <a:normAutofit/>
          </a:bodyPr>
          <a:lstStyle/>
          <a:p>
            <a:r>
              <a:rPr lang="en-GB" sz="3300" b="1" dirty="0">
                <a:solidFill>
                  <a:schemeClr val="bg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Teaching Cultures Survey </a:t>
            </a:r>
            <a:br>
              <a:rPr lang="en-GB" sz="3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sz="2325" dirty="0">
              <a:solidFill>
                <a:srgbClr val="2055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9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AA46E-7646-354F-A047-579C0319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63" y="1190625"/>
            <a:ext cx="6315075" cy="3095625"/>
          </a:xfrm>
          <a:prstGeom prst="rect">
            <a:avLst/>
          </a:prstGeom>
          <a:solidFill>
            <a:schemeClr val="bg1"/>
          </a:solidFill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53ECC9-87B6-4F44-8E9C-C969B694A155}"/>
              </a:ext>
            </a:extLst>
          </p:cNvPr>
          <p:cNvGrpSpPr/>
          <p:nvPr/>
        </p:nvGrpSpPr>
        <p:grpSpPr>
          <a:xfrm>
            <a:off x="3226522" y="1847711"/>
            <a:ext cx="3849344" cy="1921684"/>
            <a:chOff x="2474328" y="2226407"/>
            <a:chExt cx="5579337" cy="2785337"/>
          </a:xfrm>
          <a:solidFill>
            <a:schemeClr val="bg2"/>
          </a:solidFill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9E60582-5E8C-984D-B391-BC16CC167510}"/>
                </a:ext>
              </a:extLst>
            </p:cNvPr>
            <p:cNvSpPr/>
            <p:nvPr/>
          </p:nvSpPr>
          <p:spPr>
            <a:xfrm rot="8100000">
              <a:off x="2474328" y="477275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1FD36CC-84E5-6243-B9C3-5271BCCA9CF8}"/>
                </a:ext>
              </a:extLst>
            </p:cNvPr>
            <p:cNvSpPr/>
            <p:nvPr/>
          </p:nvSpPr>
          <p:spPr>
            <a:xfrm rot="8100000">
              <a:off x="5160378" y="24296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`</a:t>
              </a:r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7B553FD8-9E68-0E47-84F0-46442923574A}"/>
                </a:ext>
              </a:extLst>
            </p:cNvPr>
            <p:cNvSpPr/>
            <p:nvPr/>
          </p:nvSpPr>
          <p:spPr>
            <a:xfrm rot="8100000">
              <a:off x="7821028" y="47791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0E9597F0-2BD8-7047-A818-919360D98206}"/>
                </a:ext>
              </a:extLst>
            </p:cNvPr>
            <p:cNvSpPr/>
            <p:nvPr/>
          </p:nvSpPr>
          <p:spPr>
            <a:xfrm rot="8100000">
              <a:off x="4169777" y="25439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25A30ED2-3001-9048-92F4-D26A970D8353}"/>
                </a:ext>
              </a:extLst>
            </p:cNvPr>
            <p:cNvSpPr/>
            <p:nvPr/>
          </p:nvSpPr>
          <p:spPr>
            <a:xfrm rot="8100000">
              <a:off x="4392027" y="277885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```````</a:t>
              </a:r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B39D7FE0-4B89-C548-AA8F-CB9DF253F7E5}"/>
                </a:ext>
              </a:extLst>
            </p:cNvPr>
            <p:cNvSpPr/>
            <p:nvPr/>
          </p:nvSpPr>
          <p:spPr>
            <a:xfrm rot="8100000">
              <a:off x="4290427" y="2499456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D70FA5F0-1D22-0C44-A53C-6B33637717CC}"/>
                </a:ext>
              </a:extLst>
            </p:cNvPr>
            <p:cNvSpPr/>
            <p:nvPr/>
          </p:nvSpPr>
          <p:spPr>
            <a:xfrm rot="8100000">
              <a:off x="4455527" y="2372456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D9D14AED-643D-A540-8CC7-05E446057051}"/>
                </a:ext>
              </a:extLst>
            </p:cNvPr>
            <p:cNvSpPr/>
            <p:nvPr/>
          </p:nvSpPr>
          <p:spPr>
            <a:xfrm rot="8100000">
              <a:off x="4474577" y="22264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42BA437D-298D-4D43-9DE2-F5000CED14CB}"/>
                </a:ext>
              </a:extLst>
            </p:cNvPr>
            <p:cNvSpPr/>
            <p:nvPr/>
          </p:nvSpPr>
          <p:spPr>
            <a:xfrm rot="8100000">
              <a:off x="4125326" y="247405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ardrop 27">
            <a:extLst>
              <a:ext uri="{FF2B5EF4-FFF2-40B4-BE49-F238E27FC236}">
                <a16:creationId xmlns:a16="http://schemas.microsoft.com/office/drawing/2014/main" id="{AE4C90F5-C584-E546-9724-0CA06E3E22F3}"/>
              </a:ext>
            </a:extLst>
          </p:cNvPr>
          <p:cNvSpPr/>
          <p:nvPr/>
        </p:nvSpPr>
        <p:spPr>
          <a:xfrm rot="8100000">
            <a:off x="7274868" y="3718003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805131FC-23C9-2B40-BF99-DAC3602F944A}"/>
              </a:ext>
            </a:extLst>
          </p:cNvPr>
          <p:cNvSpPr/>
          <p:nvPr/>
        </p:nvSpPr>
        <p:spPr>
          <a:xfrm rot="8100000">
            <a:off x="4720850" y="1962011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482F4D3E-B7B1-2844-9584-D3DC8B76BE5A}"/>
              </a:ext>
            </a:extLst>
          </p:cNvPr>
          <p:cNvSpPr/>
          <p:nvPr/>
        </p:nvSpPr>
        <p:spPr>
          <a:xfrm rot="8100000">
            <a:off x="4835150" y="2076311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1B19576D-BBCC-D940-AC50-A2723399F929}"/>
              </a:ext>
            </a:extLst>
          </p:cNvPr>
          <p:cNvSpPr/>
          <p:nvPr/>
        </p:nvSpPr>
        <p:spPr>
          <a:xfrm rot="8100000">
            <a:off x="4581148" y="1873109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93821C63-46B6-FA47-9FB3-18A3E9C4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802" y="269999"/>
            <a:ext cx="1377921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15,659 participants</a:t>
            </a:r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3B2ADFC3-6724-6543-AB86-E6046162167B}"/>
              </a:ext>
            </a:extLst>
          </p:cNvPr>
          <p:cNvSpPr/>
          <p:nvPr/>
        </p:nvSpPr>
        <p:spPr>
          <a:xfrm rot="8100000">
            <a:off x="6132184" y="2978535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AE0AF60F-346A-A947-85B9-121C3AB9DCDB}"/>
              </a:ext>
            </a:extLst>
          </p:cNvPr>
          <p:cNvSpPr/>
          <p:nvPr/>
        </p:nvSpPr>
        <p:spPr>
          <a:xfrm rot="8100000">
            <a:off x="4132892" y="1721489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048DBCCD-F16B-5C4A-B6CF-24409F5B312E}"/>
              </a:ext>
            </a:extLst>
          </p:cNvPr>
          <p:cNvSpPr/>
          <p:nvPr/>
        </p:nvSpPr>
        <p:spPr>
          <a:xfrm rot="8100000">
            <a:off x="4628043" y="2023232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33E2B32A-4FEA-AA45-9CBE-7A834B6A4775}"/>
              </a:ext>
            </a:extLst>
          </p:cNvPr>
          <p:cNvSpPr/>
          <p:nvPr/>
        </p:nvSpPr>
        <p:spPr>
          <a:xfrm rot="8100000">
            <a:off x="4571916" y="2031434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1AAC1D54-12C2-5E41-824D-1BA71AB2709D}"/>
              </a:ext>
            </a:extLst>
          </p:cNvPr>
          <p:cNvSpPr txBox="1">
            <a:spLocks/>
          </p:cNvSpPr>
          <p:nvPr/>
        </p:nvSpPr>
        <p:spPr bwMode="auto">
          <a:xfrm>
            <a:off x="3945686" y="269999"/>
            <a:ext cx="1069553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algn="ctr"/>
            <a:r>
              <a:rPr lang="en-GB" kern="0" dirty="0">
                <a:solidFill>
                  <a:srgbClr val="20551B"/>
                </a:solidFill>
              </a:rPr>
              <a:t>10</a:t>
            </a:r>
            <a:r>
              <a:rPr lang="en-GB" sz="1800" kern="0" dirty="0">
                <a:solidFill>
                  <a:srgbClr val="20551B"/>
                </a:solidFill>
              </a:rPr>
              <a:t> countries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0BACF641-6DDD-1243-AD7B-2F6ED91D2EC3}"/>
              </a:ext>
            </a:extLst>
          </p:cNvPr>
          <p:cNvSpPr txBox="1">
            <a:spLocks/>
          </p:cNvSpPr>
          <p:nvPr/>
        </p:nvSpPr>
        <p:spPr bwMode="auto">
          <a:xfrm>
            <a:off x="5717992" y="269999"/>
            <a:ext cx="1069553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algn="ctr"/>
            <a:r>
              <a:rPr lang="en-GB" kern="0" dirty="0">
                <a:solidFill>
                  <a:srgbClr val="20551B"/>
                </a:solidFill>
              </a:rPr>
              <a:t>21</a:t>
            </a:r>
            <a:r>
              <a:rPr lang="en-GB" sz="1800" kern="0" dirty="0">
                <a:solidFill>
                  <a:srgbClr val="20551B"/>
                </a:solidFill>
              </a:rPr>
              <a:t> universities</a:t>
            </a: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B0672FDC-DAF8-FC41-8FE0-60C1BD81A417}"/>
              </a:ext>
            </a:extLst>
          </p:cNvPr>
          <p:cNvSpPr/>
          <p:nvPr/>
        </p:nvSpPr>
        <p:spPr>
          <a:xfrm rot="8100000">
            <a:off x="4546001" y="2230778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466D040A-6E71-044D-B733-D83FB788C158}"/>
              </a:ext>
            </a:extLst>
          </p:cNvPr>
          <p:cNvSpPr/>
          <p:nvPr/>
        </p:nvSpPr>
        <p:spPr>
          <a:xfrm rot="8100000">
            <a:off x="5079705" y="1986602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2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AA46E-7646-354F-A047-579C0319F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63" y="1190625"/>
            <a:ext cx="6315075" cy="3095625"/>
          </a:xfrm>
          <a:prstGeom prst="rect">
            <a:avLst/>
          </a:prstGeom>
          <a:solidFill>
            <a:schemeClr val="bg1"/>
          </a:solidFill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053ECC9-87B6-4F44-8E9C-C969B694A155}"/>
              </a:ext>
            </a:extLst>
          </p:cNvPr>
          <p:cNvGrpSpPr/>
          <p:nvPr/>
        </p:nvGrpSpPr>
        <p:grpSpPr>
          <a:xfrm>
            <a:off x="3226522" y="1847711"/>
            <a:ext cx="3849344" cy="1921684"/>
            <a:chOff x="2474328" y="2226407"/>
            <a:chExt cx="5579337" cy="2785337"/>
          </a:xfrm>
          <a:solidFill>
            <a:schemeClr val="bg2"/>
          </a:solidFill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9E60582-5E8C-984D-B391-BC16CC167510}"/>
                </a:ext>
              </a:extLst>
            </p:cNvPr>
            <p:cNvSpPr/>
            <p:nvPr/>
          </p:nvSpPr>
          <p:spPr>
            <a:xfrm rot="8100000">
              <a:off x="2474328" y="477275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id="{21FD36CC-84E5-6243-B9C3-5271BCCA9CF8}"/>
                </a:ext>
              </a:extLst>
            </p:cNvPr>
            <p:cNvSpPr/>
            <p:nvPr/>
          </p:nvSpPr>
          <p:spPr>
            <a:xfrm rot="8100000">
              <a:off x="5160378" y="24296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`</a:t>
              </a:r>
            </a:p>
          </p:txBody>
        </p:sp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7B553FD8-9E68-0E47-84F0-46442923574A}"/>
                </a:ext>
              </a:extLst>
            </p:cNvPr>
            <p:cNvSpPr/>
            <p:nvPr/>
          </p:nvSpPr>
          <p:spPr>
            <a:xfrm rot="8100000">
              <a:off x="7821028" y="47791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id="{0E9597F0-2BD8-7047-A818-919360D98206}"/>
                </a:ext>
              </a:extLst>
            </p:cNvPr>
            <p:cNvSpPr/>
            <p:nvPr/>
          </p:nvSpPr>
          <p:spPr>
            <a:xfrm rot="8100000">
              <a:off x="4169777" y="25439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25A30ED2-3001-9048-92F4-D26A970D8353}"/>
                </a:ext>
              </a:extLst>
            </p:cNvPr>
            <p:cNvSpPr/>
            <p:nvPr/>
          </p:nvSpPr>
          <p:spPr>
            <a:xfrm rot="8100000">
              <a:off x="4392027" y="277885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```````</a:t>
              </a:r>
            </a:p>
          </p:txBody>
        </p:sp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B39D7FE0-4B89-C548-AA8F-CB9DF253F7E5}"/>
                </a:ext>
              </a:extLst>
            </p:cNvPr>
            <p:cNvSpPr/>
            <p:nvPr/>
          </p:nvSpPr>
          <p:spPr>
            <a:xfrm rot="8100000">
              <a:off x="4290427" y="2499456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D70FA5F0-1D22-0C44-A53C-6B33637717CC}"/>
                </a:ext>
              </a:extLst>
            </p:cNvPr>
            <p:cNvSpPr/>
            <p:nvPr/>
          </p:nvSpPr>
          <p:spPr>
            <a:xfrm rot="8100000">
              <a:off x="4455527" y="2372456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D9D14AED-643D-A540-8CC7-05E446057051}"/>
                </a:ext>
              </a:extLst>
            </p:cNvPr>
            <p:cNvSpPr/>
            <p:nvPr/>
          </p:nvSpPr>
          <p:spPr>
            <a:xfrm rot="8100000">
              <a:off x="4474577" y="222640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42BA437D-298D-4D43-9DE2-F5000CED14CB}"/>
                </a:ext>
              </a:extLst>
            </p:cNvPr>
            <p:cNvSpPr/>
            <p:nvPr/>
          </p:nvSpPr>
          <p:spPr>
            <a:xfrm rot="8100000">
              <a:off x="4125326" y="2474057"/>
              <a:ext cx="232637" cy="232637"/>
            </a:xfrm>
            <a:prstGeom prst="teardrop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ardrop 27">
            <a:extLst>
              <a:ext uri="{FF2B5EF4-FFF2-40B4-BE49-F238E27FC236}">
                <a16:creationId xmlns:a16="http://schemas.microsoft.com/office/drawing/2014/main" id="{AE4C90F5-C584-E546-9724-0CA06E3E22F3}"/>
              </a:ext>
            </a:extLst>
          </p:cNvPr>
          <p:cNvSpPr/>
          <p:nvPr/>
        </p:nvSpPr>
        <p:spPr>
          <a:xfrm rot="8100000">
            <a:off x="7274868" y="3718003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ardrop 28">
            <a:extLst>
              <a:ext uri="{FF2B5EF4-FFF2-40B4-BE49-F238E27FC236}">
                <a16:creationId xmlns:a16="http://schemas.microsoft.com/office/drawing/2014/main" id="{805131FC-23C9-2B40-BF99-DAC3602F944A}"/>
              </a:ext>
            </a:extLst>
          </p:cNvPr>
          <p:cNvSpPr/>
          <p:nvPr/>
        </p:nvSpPr>
        <p:spPr>
          <a:xfrm rot="8100000">
            <a:off x="4720850" y="1962011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ardrop 29">
            <a:extLst>
              <a:ext uri="{FF2B5EF4-FFF2-40B4-BE49-F238E27FC236}">
                <a16:creationId xmlns:a16="http://schemas.microsoft.com/office/drawing/2014/main" id="{482F4D3E-B7B1-2844-9584-D3DC8B76BE5A}"/>
              </a:ext>
            </a:extLst>
          </p:cNvPr>
          <p:cNvSpPr/>
          <p:nvPr/>
        </p:nvSpPr>
        <p:spPr>
          <a:xfrm rot="8100000">
            <a:off x="4835150" y="2076311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1B19576D-BBCC-D940-AC50-A2723399F929}"/>
              </a:ext>
            </a:extLst>
          </p:cNvPr>
          <p:cNvSpPr/>
          <p:nvPr/>
        </p:nvSpPr>
        <p:spPr>
          <a:xfrm rot="8100000">
            <a:off x="4581148" y="1873109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3B2ADFC3-6724-6543-AB86-E6046162167B}"/>
              </a:ext>
            </a:extLst>
          </p:cNvPr>
          <p:cNvSpPr/>
          <p:nvPr/>
        </p:nvSpPr>
        <p:spPr>
          <a:xfrm rot="8100000">
            <a:off x="6132184" y="2978535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ardrop 32">
            <a:extLst>
              <a:ext uri="{FF2B5EF4-FFF2-40B4-BE49-F238E27FC236}">
                <a16:creationId xmlns:a16="http://schemas.microsoft.com/office/drawing/2014/main" id="{AE0AF60F-346A-A947-85B9-121C3AB9DCDB}"/>
              </a:ext>
            </a:extLst>
          </p:cNvPr>
          <p:cNvSpPr/>
          <p:nvPr/>
        </p:nvSpPr>
        <p:spPr>
          <a:xfrm rot="8100000">
            <a:off x="4132892" y="1721489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ardrop 33">
            <a:extLst>
              <a:ext uri="{FF2B5EF4-FFF2-40B4-BE49-F238E27FC236}">
                <a16:creationId xmlns:a16="http://schemas.microsoft.com/office/drawing/2014/main" id="{048DBCCD-F16B-5C4A-B6CF-24409F5B312E}"/>
              </a:ext>
            </a:extLst>
          </p:cNvPr>
          <p:cNvSpPr/>
          <p:nvPr/>
        </p:nvSpPr>
        <p:spPr>
          <a:xfrm rot="8100000">
            <a:off x="4628043" y="2023232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ardrop 34">
            <a:extLst>
              <a:ext uri="{FF2B5EF4-FFF2-40B4-BE49-F238E27FC236}">
                <a16:creationId xmlns:a16="http://schemas.microsoft.com/office/drawing/2014/main" id="{33E2B32A-4FEA-AA45-9CBE-7A834B6A4775}"/>
              </a:ext>
            </a:extLst>
          </p:cNvPr>
          <p:cNvSpPr/>
          <p:nvPr/>
        </p:nvSpPr>
        <p:spPr>
          <a:xfrm rot="8100000">
            <a:off x="4571916" y="2031434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0BACF641-6DDD-1243-AD7B-2F6ED91D2EC3}"/>
              </a:ext>
            </a:extLst>
          </p:cNvPr>
          <p:cNvSpPr txBox="1">
            <a:spLocks/>
          </p:cNvSpPr>
          <p:nvPr/>
        </p:nvSpPr>
        <p:spPr bwMode="auto">
          <a:xfrm>
            <a:off x="4911131" y="331976"/>
            <a:ext cx="1069553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algn="ctr"/>
            <a:r>
              <a:rPr lang="en-GB" sz="2700" kern="0" dirty="0">
                <a:solidFill>
                  <a:srgbClr val="20551B"/>
                </a:solidFill>
              </a:rPr>
              <a:t>32%</a:t>
            </a:r>
          </a:p>
        </p:txBody>
      </p:sp>
      <p:sp>
        <p:nvSpPr>
          <p:cNvPr id="37" name="Teardrop 36">
            <a:extLst>
              <a:ext uri="{FF2B5EF4-FFF2-40B4-BE49-F238E27FC236}">
                <a16:creationId xmlns:a16="http://schemas.microsoft.com/office/drawing/2014/main" id="{B0672FDC-DAF8-FC41-8FE0-60C1BD81A417}"/>
              </a:ext>
            </a:extLst>
          </p:cNvPr>
          <p:cNvSpPr/>
          <p:nvPr/>
        </p:nvSpPr>
        <p:spPr>
          <a:xfrm rot="8100000">
            <a:off x="4546001" y="2230778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ardrop 37">
            <a:extLst>
              <a:ext uri="{FF2B5EF4-FFF2-40B4-BE49-F238E27FC236}">
                <a16:creationId xmlns:a16="http://schemas.microsoft.com/office/drawing/2014/main" id="{466D040A-6E71-044D-B733-D83FB788C158}"/>
              </a:ext>
            </a:extLst>
          </p:cNvPr>
          <p:cNvSpPr/>
          <p:nvPr/>
        </p:nvSpPr>
        <p:spPr>
          <a:xfrm rot="8100000">
            <a:off x="5079705" y="1986602"/>
            <a:ext cx="160503" cy="160503"/>
          </a:xfrm>
          <a:prstGeom prst="teardrop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24E54A88-53A8-A14A-81EE-1B9C3D3F0F14}"/>
              </a:ext>
            </a:extLst>
          </p:cNvPr>
          <p:cNvSpPr txBox="1">
            <a:spLocks/>
          </p:cNvSpPr>
          <p:nvPr/>
        </p:nvSpPr>
        <p:spPr bwMode="auto">
          <a:xfrm>
            <a:off x="3083903" y="331976"/>
            <a:ext cx="1766678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accent1">
                    <a:lumMod val="75000"/>
                  </a:schemeClr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-109" charset="0"/>
              </a:defRPr>
            </a:lvl9pPr>
          </a:lstStyle>
          <a:p>
            <a:pPr algn="ctr"/>
            <a:r>
              <a:rPr lang="en-GB" sz="1800" kern="0" dirty="0">
                <a:solidFill>
                  <a:srgbClr val="20551B"/>
                </a:solidFill>
              </a:rPr>
              <a:t>Average institutional response rate</a:t>
            </a:r>
          </a:p>
        </p:txBody>
      </p:sp>
    </p:spTree>
    <p:extLst>
      <p:ext uri="{BB962C8B-B14F-4D97-AF65-F5344CB8AC3E}">
        <p14:creationId xmlns:p14="http://schemas.microsoft.com/office/powerpoint/2010/main" val="354148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61B55-1B9F-0B46-9987-F195C343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" y="1323242"/>
            <a:ext cx="6400625" cy="3212758"/>
          </a:xfrm>
        </p:spPr>
        <p:txBody>
          <a:bodyPr>
            <a:normAutofit/>
          </a:bodyPr>
          <a:lstStyle/>
          <a:p>
            <a:pPr marL="0" indent="0"/>
            <a:r>
              <a:rPr lang="en-GB" sz="1800" b="1" dirty="0">
                <a:latin typeface="Open Sans" panose="020B0606030504020204" pitchFamily="34" charset="0"/>
                <a:cs typeface="Open Sans" panose="020B0606030504020204" pitchFamily="34" charset="0"/>
              </a:rPr>
              <a:t>‘University teaching’ refers to all activities relating to teaching and learning at universities. </a:t>
            </a:r>
          </a:p>
          <a:p>
            <a:pPr marL="0" indent="0"/>
            <a:r>
              <a:rPr lang="en-GB" sz="1800" dirty="0">
                <a:latin typeface="Open Sans" panose="020B0606030504020204" pitchFamily="34" charset="0"/>
                <a:cs typeface="Open Sans" panose="020B0606030504020204" pitchFamily="34" charset="0"/>
              </a:rPr>
              <a:t>Examples could include: teaching students; curriculum development; pedagogical research in higher education; student supervision and the development of university educational policy/strategy.</a:t>
            </a:r>
            <a:endParaRPr lang="en-US" sz="18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0C3FB-41F5-0843-9DFB-9E7DCD1C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Definition of ‘university teaching’</a:t>
            </a:r>
          </a:p>
        </p:txBody>
      </p:sp>
    </p:spTree>
    <p:extLst>
      <p:ext uri="{BB962C8B-B14F-4D97-AF65-F5344CB8AC3E}">
        <p14:creationId xmlns:p14="http://schemas.microsoft.com/office/powerpoint/2010/main" val="14012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3756-3DFF-0F48-9DE4-C8BBD16520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0" y="493148"/>
            <a:ext cx="5130000" cy="507831"/>
          </a:xfrm>
        </p:spPr>
        <p:txBody>
          <a:bodyPr/>
          <a:lstStyle/>
          <a:p>
            <a:r>
              <a:rPr lang="en-US" sz="3300" b="1" dirty="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Survey focus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94471-655E-B548-8A88-2ADC8D61986E}"/>
              </a:ext>
            </a:extLst>
          </p:cNvPr>
          <p:cNvSpPr txBox="1"/>
          <p:nvPr/>
        </p:nvSpPr>
        <p:spPr>
          <a:xfrm>
            <a:off x="620110" y="1303282"/>
            <a:ext cx="7903779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 in the system: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perceived institutional commitment to rewarding university teaching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levers for change: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university teaching in key institutional processes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priorities: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role of university teaching in promotion to full professorship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F582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Aspirations: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expectations and desires for change to how university teaching is rewarded</a:t>
            </a:r>
          </a:p>
        </p:txBody>
      </p:sp>
    </p:spTree>
    <p:extLst>
      <p:ext uri="{BB962C8B-B14F-4D97-AF65-F5344CB8AC3E}">
        <p14:creationId xmlns:p14="http://schemas.microsoft.com/office/powerpoint/2010/main" val="39777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AF94A9-0890-A64F-8216-D995206B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917999"/>
            <a:ext cx="8330459" cy="3342710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200"/>
              </a:lnSpc>
              <a:spcAft>
                <a:spcPts val="2000"/>
              </a:spcAft>
            </a:pPr>
            <a:r>
              <a:rPr 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“How important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would you like </a:t>
            </a:r>
            <a:r>
              <a:rPr lang="en-US" sz="2400" dirty="0">
                <a:latin typeface="Open Sans" panose="020B0606030504020204" pitchFamily="34" charset="0"/>
                <a:cs typeface="Open Sans" panose="020B0606030504020204" pitchFamily="34" charset="0"/>
              </a:rPr>
              <a:t>each of the following activities to be for promotion to full professor at your university (for a typical academic on a research/teaching contract)?”</a:t>
            </a:r>
          </a:p>
          <a:p>
            <a:pPr marL="833438" lvl="4" indent="-457200">
              <a:lnSpc>
                <a:spcPct val="135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cs typeface="Open Sans" panose="020B0606030504020204" pitchFamily="34" charset="0"/>
              </a:rPr>
              <a:t>university teaching</a:t>
            </a:r>
          </a:p>
          <a:p>
            <a:pPr marL="833438" lvl="4" indent="-457200">
              <a:lnSpc>
                <a:spcPct val="135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cs typeface="Open Sans" panose="020B0606030504020204" pitchFamily="34" charset="0"/>
              </a:rPr>
              <a:t>research</a:t>
            </a:r>
          </a:p>
          <a:p>
            <a:pPr marL="833438" lvl="4" indent="-457200">
              <a:lnSpc>
                <a:spcPct val="135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cs typeface="Open Sans" panose="020B0606030504020204" pitchFamily="34" charset="0"/>
              </a:rPr>
              <a:t>entrepreneurship</a:t>
            </a:r>
            <a:r>
              <a:rPr lang="en-US" dirty="0">
                <a:latin typeface="Open Sans" panose="020B0606030504020204" pitchFamily="34" charset="0"/>
                <a:cs typeface="Open Sans" panose="020B0606030504020204" pitchFamily="34" charset="0"/>
              </a:rPr>
              <a:t>, enterprise &amp; external engagement</a:t>
            </a:r>
          </a:p>
          <a:p>
            <a:pPr marL="833438" lvl="4" indent="-457200">
              <a:lnSpc>
                <a:spcPct val="135000"/>
              </a:lnSpc>
              <a:buFont typeface="+mj-lt"/>
              <a:buAutoNum type="arabicPeriod"/>
            </a:pPr>
            <a:r>
              <a:rPr lang="en-US" b="1" dirty="0">
                <a:latin typeface="Open Sans" panose="020B0606030504020204" pitchFamily="34" charset="0"/>
                <a:cs typeface="Open Sans" panose="020B0606030504020204" pitchFamily="34" charset="0"/>
              </a:rPr>
              <a:t>service</a:t>
            </a:r>
            <a:r>
              <a:rPr lang="en-US" dirty="0">
                <a:latin typeface="Open Sans" panose="020B0606030504020204" pitchFamily="34" charset="0"/>
                <a:cs typeface="Open Sans" panose="020B0606030504020204" pitchFamily="34" charset="0"/>
              </a:rPr>
              <a:t> to the university / administration</a:t>
            </a:r>
          </a:p>
          <a:p>
            <a:pPr marL="0" indent="0"/>
            <a:endParaRPr lang="en-US" sz="18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10603CCE-FA31-E849-A9D5-2AF30DBC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269999"/>
            <a:ext cx="8169524" cy="648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 criteria to full professorship</a:t>
            </a:r>
            <a:br>
              <a:rPr lang="en-US" sz="2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43674"/>
      </p:ext>
    </p:extLst>
  </p:cSld>
  <p:clrMapOvr>
    <a:masterClrMapping/>
  </p:clrMapOvr>
</p:sld>
</file>

<file path=ppt/theme/theme1.xml><?xml version="1.0" encoding="utf-8"?>
<a:theme xmlns:a="http://schemas.openxmlformats.org/drawingml/2006/main" name="RHG base">
  <a:themeElements>
    <a:clrScheme name="Ruth Graham v1">
      <a:dk1>
        <a:srgbClr val="1D1D1B"/>
      </a:dk1>
      <a:lt1>
        <a:srgbClr val="FFFFFF"/>
      </a:lt1>
      <a:dk2>
        <a:srgbClr val="2C3F58"/>
      </a:dk2>
      <a:lt2>
        <a:srgbClr val="DBD2AE"/>
      </a:lt2>
      <a:accent1>
        <a:srgbClr val="EA764B"/>
      </a:accent1>
      <a:accent2>
        <a:srgbClr val="518AB6"/>
      </a:accent2>
      <a:accent3>
        <a:srgbClr val="7FB673"/>
      </a:accent3>
      <a:accent4>
        <a:srgbClr val="EAE334"/>
      </a:accent4>
      <a:accent5>
        <a:srgbClr val="BA411E"/>
      </a:accent5>
      <a:accent6>
        <a:srgbClr val="91B8BA"/>
      </a:accent6>
      <a:hlink>
        <a:srgbClr val="1FA5C9"/>
      </a:hlink>
      <a:folHlink>
        <a:srgbClr val="8E61B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_Grey-White 1">
        <a:dk1>
          <a:srgbClr val="E60D2E"/>
        </a:dk1>
        <a:lt1>
          <a:srgbClr val="FFFFFF"/>
        </a:lt1>
        <a:dk2>
          <a:srgbClr val="000302"/>
        </a:dk2>
        <a:lt2>
          <a:srgbClr val="FFFFFF"/>
        </a:lt2>
        <a:accent1>
          <a:srgbClr val="00ABC9"/>
        </a:accent1>
        <a:accent2>
          <a:srgbClr val="D4B012"/>
        </a:accent2>
        <a:accent3>
          <a:srgbClr val="AAAAAA"/>
        </a:accent3>
        <a:accent4>
          <a:srgbClr val="DADADA"/>
        </a:accent4>
        <a:accent5>
          <a:srgbClr val="AAD2E1"/>
        </a:accent5>
        <a:accent6>
          <a:srgbClr val="C09F0F"/>
        </a:accent6>
        <a:hlink>
          <a:srgbClr val="8273BA"/>
        </a:hlink>
        <a:folHlink>
          <a:srgbClr val="D97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49478</TotalTime>
  <Words>1162</Words>
  <Application>Microsoft Macintosh PowerPoint</Application>
  <PresentationFormat>On-screen Show (16:9)</PresentationFormat>
  <Paragraphs>145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Open Sans</vt:lpstr>
      <vt:lpstr>Calibri</vt:lpstr>
      <vt:lpstr>Arial</vt:lpstr>
      <vt:lpstr>Open Sans Condensed Light</vt:lpstr>
      <vt:lpstr>Open Sans Condensed</vt:lpstr>
      <vt:lpstr>Calibri Light</vt:lpstr>
      <vt:lpstr>System Font Regular</vt:lpstr>
      <vt:lpstr>RHG base</vt:lpstr>
      <vt:lpstr>Rewarding and recognising teaching in academic careers</vt:lpstr>
      <vt:lpstr> Key messages of presentation:</vt:lpstr>
      <vt:lpstr> Key messages of presentation:</vt:lpstr>
      <vt:lpstr>Teaching Cultures Survey   </vt:lpstr>
      <vt:lpstr>15,659 participants</vt:lpstr>
      <vt:lpstr>PowerPoint Presentation</vt:lpstr>
      <vt:lpstr>Definition of ‘university teaching’</vt:lpstr>
      <vt:lpstr>Survey focus</vt:lpstr>
      <vt:lpstr>Promotion criteria to full professorship </vt:lpstr>
      <vt:lpstr>Promotion criteria to full professorship </vt:lpstr>
      <vt:lpstr>Respondents who would like each activity to be very important ….</vt:lpstr>
      <vt:lpstr>… respondents who report each activity currently is very important</vt:lpstr>
      <vt:lpstr>PowerPoint Presentation</vt:lpstr>
      <vt:lpstr> Key messages of presentation:</vt:lpstr>
      <vt:lpstr> Key messages of presentation:</vt:lpstr>
      <vt:lpstr>PowerPoint Presentation</vt:lpstr>
      <vt:lpstr>PowerPoint Presentation</vt:lpstr>
      <vt:lpstr>Challenges:</vt:lpstr>
      <vt:lpstr>PowerPoint Presentation</vt:lpstr>
      <vt:lpstr>Challenges:</vt:lpstr>
      <vt:lpstr>The Career Framework for University Teaching</vt:lpstr>
      <vt:lpstr>The Career Framework for University Teaching</vt:lpstr>
      <vt:lpstr> Key messages of presentation:</vt:lpstr>
      <vt:lpstr> Key messages of presentation:</vt:lpstr>
      <vt:lpstr>Institutional reform:  UCL (UK)</vt:lpstr>
      <vt:lpstr>Institutional reform:  UCL (UK)</vt:lpstr>
      <vt:lpstr>National reform: Netherlands</vt:lpstr>
      <vt:lpstr>National reform: Netherlands</vt:lpstr>
      <vt:lpstr> Key messages of presentation:</vt:lpstr>
      <vt:lpstr> Key messages of presentation:</vt:lpstr>
      <vt:lpstr>Major (and sometimes catastrophic) challenges faced:</vt:lpstr>
      <vt:lpstr>Common factors associated with successful change:</vt:lpstr>
      <vt:lpstr>Teaching  Cultures Survey focus</vt:lpstr>
      <vt:lpstr>PowerPoint Presentation</vt:lpstr>
      <vt:lpstr>Thank you</vt:lpstr>
    </vt:vector>
  </TitlesOfParts>
  <Manager/>
  <Company>RH Graham Consulting Ltd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Dr Ruth Graham</dc:creator>
  <cp:keywords/>
  <dc:description/>
  <cp:lastModifiedBy>Ruth Graham</cp:lastModifiedBy>
  <cp:revision>632</cp:revision>
  <cp:lastPrinted>2016-02-23T15:09:56Z</cp:lastPrinted>
  <dcterms:created xsi:type="dcterms:W3CDTF">2013-10-11T10:36:06Z</dcterms:created>
  <dcterms:modified xsi:type="dcterms:W3CDTF">2021-06-13T19:50:42Z</dcterms:modified>
  <cp:category/>
</cp:coreProperties>
</file>