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303" r:id="rId2"/>
    <p:sldId id="298" r:id="rId3"/>
    <p:sldId id="294" r:id="rId4"/>
    <p:sldId id="295" r:id="rId5"/>
    <p:sldId id="288" r:id="rId6"/>
    <p:sldId id="297" r:id="rId7"/>
    <p:sldId id="289" r:id="rId8"/>
    <p:sldId id="300" r:id="rId9"/>
    <p:sldId id="299" r:id="rId10"/>
    <p:sldId id="302" r:id="rId11"/>
    <p:sldId id="304" r:id="rId12"/>
  </p:sldIdLst>
  <p:sldSz cx="9144000" cy="6858000" type="screen4x3"/>
  <p:notesSz cx="6797675" cy="9926638"/>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BBAC76"/>
    <a:srgbClr val="0D347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45" autoAdjust="0"/>
    <p:restoredTop sz="90262" autoAdjust="0"/>
  </p:normalViewPr>
  <p:slideViewPr>
    <p:cSldViewPr snapToGrid="0" snapToObjects="1">
      <p:cViewPr varScale="1">
        <p:scale>
          <a:sx n="117" d="100"/>
          <a:sy n="117" d="100"/>
        </p:scale>
        <p:origin x="128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23E070F-056A-EF46-8F28-B603D057C661}" type="datetimeFigureOut">
              <a:rPr lang="nb-NO" smtClean="0"/>
              <a:t>11.04.2023</a:t>
            </a:fld>
            <a:endParaRPr lang="nb-NO"/>
          </a:p>
        </p:txBody>
      </p:sp>
      <p:sp>
        <p:nvSpPr>
          <p:cNvPr id="4" name="Plassholder for lysbil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3B71C88-A8C4-B64E-9416-E16EC2564890}" type="slidenum">
              <a:rPr lang="nb-NO" smtClean="0"/>
              <a:t>‹#›</a:t>
            </a:fld>
            <a:endParaRPr lang="nb-NO"/>
          </a:p>
        </p:txBody>
      </p:sp>
    </p:spTree>
    <p:extLst>
      <p:ext uri="{BB962C8B-B14F-4D97-AF65-F5344CB8AC3E}">
        <p14:creationId xmlns:p14="http://schemas.microsoft.com/office/powerpoint/2010/main" val="37606780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Marker forskjell høst og vår</a:t>
            </a:r>
          </a:p>
        </p:txBody>
      </p:sp>
      <p:sp>
        <p:nvSpPr>
          <p:cNvPr id="4" name="Slide Number Placeholder 3"/>
          <p:cNvSpPr>
            <a:spLocks noGrp="1"/>
          </p:cNvSpPr>
          <p:nvPr>
            <p:ph type="sldNum" sz="quarter" idx="5"/>
          </p:nvPr>
        </p:nvSpPr>
        <p:spPr/>
        <p:txBody>
          <a:bodyPr/>
          <a:lstStyle/>
          <a:p>
            <a:fld id="{13B71C88-A8C4-B64E-9416-E16EC2564890}" type="slidenum">
              <a:rPr lang="nb-NO" smtClean="0"/>
              <a:t>3</a:t>
            </a:fld>
            <a:endParaRPr lang="nb-NO"/>
          </a:p>
        </p:txBody>
      </p:sp>
    </p:spTree>
    <p:extLst>
      <p:ext uri="{BB962C8B-B14F-4D97-AF65-F5344CB8AC3E}">
        <p14:creationId xmlns:p14="http://schemas.microsoft.com/office/powerpoint/2010/main" val="923181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Må oppdateres</a:t>
            </a:r>
          </a:p>
        </p:txBody>
      </p:sp>
      <p:sp>
        <p:nvSpPr>
          <p:cNvPr id="4" name="Slide Number Placeholder 3"/>
          <p:cNvSpPr>
            <a:spLocks noGrp="1"/>
          </p:cNvSpPr>
          <p:nvPr>
            <p:ph type="sldNum" sz="quarter" idx="5"/>
          </p:nvPr>
        </p:nvSpPr>
        <p:spPr/>
        <p:txBody>
          <a:bodyPr/>
          <a:lstStyle/>
          <a:p>
            <a:fld id="{13B71C88-A8C4-B64E-9416-E16EC2564890}" type="slidenum">
              <a:rPr lang="nb-NO" smtClean="0"/>
              <a:t>5</a:t>
            </a:fld>
            <a:endParaRPr lang="nb-NO"/>
          </a:p>
        </p:txBody>
      </p:sp>
    </p:spTree>
    <p:extLst>
      <p:ext uri="{BB962C8B-B14F-4D97-AF65-F5344CB8AC3E}">
        <p14:creationId xmlns:p14="http://schemas.microsoft.com/office/powerpoint/2010/main" val="1114425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Dobbeltsjekk!</a:t>
            </a:r>
          </a:p>
        </p:txBody>
      </p:sp>
      <p:sp>
        <p:nvSpPr>
          <p:cNvPr id="4" name="Slide Number Placeholder 3"/>
          <p:cNvSpPr>
            <a:spLocks noGrp="1"/>
          </p:cNvSpPr>
          <p:nvPr>
            <p:ph type="sldNum" sz="quarter" idx="5"/>
          </p:nvPr>
        </p:nvSpPr>
        <p:spPr/>
        <p:txBody>
          <a:bodyPr/>
          <a:lstStyle/>
          <a:p>
            <a:fld id="{13B71C88-A8C4-B64E-9416-E16EC2564890}" type="slidenum">
              <a:rPr lang="nb-NO" smtClean="0"/>
              <a:t>8</a:t>
            </a:fld>
            <a:endParaRPr lang="nb-NO"/>
          </a:p>
        </p:txBody>
      </p:sp>
    </p:spTree>
    <p:extLst>
      <p:ext uri="{BB962C8B-B14F-4D97-AF65-F5344CB8AC3E}">
        <p14:creationId xmlns:p14="http://schemas.microsoft.com/office/powerpoint/2010/main" val="3093768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13B71C88-A8C4-B64E-9416-E16EC2564890}" type="slidenum">
              <a:rPr lang="nb-NO" smtClean="0"/>
              <a:t>10</a:t>
            </a:fld>
            <a:endParaRPr lang="nb-NO"/>
          </a:p>
        </p:txBody>
      </p:sp>
    </p:spTree>
    <p:extLst>
      <p:ext uri="{BB962C8B-B14F-4D97-AF65-F5344CB8AC3E}">
        <p14:creationId xmlns:p14="http://schemas.microsoft.com/office/powerpoint/2010/main" val="4265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368315" y="2677415"/>
            <a:ext cx="7772400" cy="901094"/>
          </a:xfrm>
        </p:spPr>
        <p:txBody>
          <a:bodyPr anchor="t" anchorCtr="0"/>
          <a:lstStyle/>
          <a:p>
            <a:r>
              <a:rPr lang="nb-NO" dirty="0"/>
              <a:t>Klikk for å redigere tittelstil</a:t>
            </a:r>
          </a:p>
        </p:txBody>
      </p:sp>
      <p:sp>
        <p:nvSpPr>
          <p:cNvPr id="3" name="Undertittel 2"/>
          <p:cNvSpPr>
            <a:spLocks noGrp="1"/>
          </p:cNvSpPr>
          <p:nvPr>
            <p:ph type="subTitle" idx="1"/>
          </p:nvPr>
        </p:nvSpPr>
        <p:spPr>
          <a:xfrm>
            <a:off x="368315" y="3645154"/>
            <a:ext cx="77724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Klikk for å redigere undertittelstil i malen</a:t>
            </a:r>
          </a:p>
        </p:txBody>
      </p:sp>
    </p:spTree>
    <p:extLst>
      <p:ext uri="{BB962C8B-B14F-4D97-AF65-F5344CB8AC3E}">
        <p14:creationId xmlns:p14="http://schemas.microsoft.com/office/powerpoint/2010/main" val="1000159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98385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03183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4" name="Plassholder for lysbildenummer 5"/>
          <p:cNvSpPr txBox="1">
            <a:spLocks/>
          </p:cNvSpPr>
          <p:nvPr userDrawn="1"/>
        </p:nvSpPr>
        <p:spPr>
          <a:xfrm>
            <a:off x="115119" y="6537870"/>
            <a:ext cx="342081" cy="252102"/>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b="1" i="0" smtClean="0">
                <a:solidFill>
                  <a:schemeClr val="bg1"/>
                </a:solidFill>
                <a:latin typeface="Arial"/>
                <a:cs typeface="Arial"/>
              </a:rPr>
              <a:pPr algn="ctr"/>
              <a:t>‹#›</a:t>
            </a:fld>
            <a:endParaRPr lang="nb-NO" b="1" i="0" dirty="0">
              <a:solidFill>
                <a:schemeClr val="bg1"/>
              </a:solidFill>
              <a:latin typeface="Arial"/>
              <a:cs typeface="Arial"/>
            </a:endParaRPr>
          </a:p>
        </p:txBody>
      </p:sp>
    </p:spTree>
    <p:extLst>
      <p:ext uri="{BB962C8B-B14F-4D97-AF65-F5344CB8AC3E}">
        <p14:creationId xmlns:p14="http://schemas.microsoft.com/office/powerpoint/2010/main" val="206001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7" name="Plassholder for lysbildenummer 5"/>
          <p:cNvSpPr>
            <a:spLocks noGrp="1"/>
          </p:cNvSpPr>
          <p:nvPr>
            <p:ph type="sldNum" sz="quarter" idx="12"/>
          </p:nvPr>
        </p:nvSpPr>
        <p:spPr>
          <a:xfrm>
            <a:off x="8241294" y="6421247"/>
            <a:ext cx="426966" cy="365125"/>
          </a:xfrm>
          <a:prstGeom prst="rect">
            <a:avLst/>
          </a:prstGeom>
        </p:spPr>
        <p:txBody>
          <a:bodyPr/>
          <a:lstStyle>
            <a:lvl1pPr>
              <a:defRPr sz="1000"/>
            </a:lvl1pPr>
          </a:lstStyle>
          <a:p>
            <a:pPr algn="r"/>
            <a:fld id="{91853A39-49B3-554A-AE82-85611CEBD8E3}" type="slidenum">
              <a:rPr lang="nb-NO" smtClean="0">
                <a:latin typeface="Arial"/>
                <a:cs typeface="Arial"/>
              </a:rPr>
              <a:pPr algn="r"/>
              <a:t>‹#›</a:t>
            </a:fld>
            <a:endParaRPr lang="nb-NO" dirty="0">
              <a:latin typeface="Arial"/>
              <a:cs typeface="Arial"/>
            </a:endParaRPr>
          </a:p>
        </p:txBody>
      </p:sp>
    </p:spTree>
    <p:extLst>
      <p:ext uri="{BB962C8B-B14F-4D97-AF65-F5344CB8AC3E}">
        <p14:creationId xmlns:p14="http://schemas.microsoft.com/office/powerpoint/2010/main" val="298246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37291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70223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3172249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9718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159648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353223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4" name="Bilde 3" descr="hor_blaa_stripe.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498336"/>
            <a:ext cx="9144000" cy="359664"/>
          </a:xfrm>
          <a:prstGeom prst="rect">
            <a:avLst/>
          </a:prstGeom>
        </p:spPr>
      </p:pic>
    </p:spTree>
    <p:extLst>
      <p:ext uri="{BB962C8B-B14F-4D97-AF65-F5344CB8AC3E}">
        <p14:creationId xmlns:p14="http://schemas.microsoft.com/office/powerpoint/2010/main" val="5777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kontakt@hhs.ntnu.n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kontakt@hhs.ntnu.n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9493946-749E-4503-894A-80314CB67037}"/>
              </a:ext>
            </a:extLst>
          </p:cNvPr>
          <p:cNvSpPr>
            <a:spLocks noGrp="1"/>
          </p:cNvSpPr>
          <p:nvPr>
            <p:ph type="title"/>
          </p:nvPr>
        </p:nvSpPr>
        <p:spPr>
          <a:xfrm>
            <a:off x="457200" y="274638"/>
            <a:ext cx="8229600" cy="3154362"/>
          </a:xfrm>
        </p:spPr>
        <p:txBody>
          <a:bodyPr>
            <a:normAutofit/>
          </a:bodyPr>
          <a:lstStyle/>
          <a:p>
            <a:r>
              <a:rPr lang="nb-NO" sz="6600" dirty="0"/>
              <a:t>Neste studieår – hva nå?</a:t>
            </a:r>
          </a:p>
        </p:txBody>
      </p:sp>
      <p:sp>
        <p:nvSpPr>
          <p:cNvPr id="3" name="Plassholder for innhold 2">
            <a:extLst>
              <a:ext uri="{FF2B5EF4-FFF2-40B4-BE49-F238E27FC236}">
                <a16:creationId xmlns:a16="http://schemas.microsoft.com/office/drawing/2014/main" id="{0A9AFB1D-7961-4C01-B7B8-92D7E349D5E6}"/>
              </a:ext>
            </a:extLst>
          </p:cNvPr>
          <p:cNvSpPr>
            <a:spLocks noGrp="1"/>
          </p:cNvSpPr>
          <p:nvPr>
            <p:ph idx="1"/>
          </p:nvPr>
        </p:nvSpPr>
        <p:spPr>
          <a:xfrm>
            <a:off x="457200" y="2974554"/>
            <a:ext cx="8229600" cy="2357610"/>
          </a:xfrm>
        </p:spPr>
        <p:txBody>
          <a:bodyPr>
            <a:normAutofit fontScale="62500" lnSpcReduction="20000"/>
          </a:bodyPr>
          <a:lstStyle/>
          <a:p>
            <a:endParaRPr lang="nb-NO" sz="4800" dirty="0"/>
          </a:p>
          <a:p>
            <a:endParaRPr lang="nb-NO" sz="4800" dirty="0"/>
          </a:p>
          <a:p>
            <a:pPr marL="0" indent="0">
              <a:buNone/>
            </a:pPr>
            <a:r>
              <a:rPr lang="nb-NO" sz="7700" dirty="0"/>
              <a:t>Valgfag og studieretninger!</a:t>
            </a:r>
          </a:p>
        </p:txBody>
      </p:sp>
    </p:spTree>
    <p:extLst>
      <p:ext uri="{BB962C8B-B14F-4D97-AF65-F5344CB8AC3E}">
        <p14:creationId xmlns:p14="http://schemas.microsoft.com/office/powerpoint/2010/main" val="1949070413"/>
      </p:ext>
    </p:extLst>
  </p:cSld>
  <p:clrMapOvr>
    <a:masterClrMapping/>
  </p:clrMapOvr>
  <mc:AlternateContent xmlns:mc="http://schemas.openxmlformats.org/markup-compatibility/2006" xmlns:p14="http://schemas.microsoft.com/office/powerpoint/2010/main">
    <mc:Choice Requires="p14">
      <p:transition spd="slow" p14:dur="2000" advTm="31231"/>
    </mc:Choice>
    <mc:Fallback xmlns="">
      <p:transition spd="slow" advTm="3123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4000" dirty="0">
                <a:latin typeface="Garamond" panose="02020404030301010803" pitchFamily="18" charset="0"/>
              </a:rPr>
              <a:t>Hva om jeg vil vite mer – 3. år?</a:t>
            </a:r>
          </a:p>
        </p:txBody>
      </p:sp>
      <p:sp>
        <p:nvSpPr>
          <p:cNvPr id="8" name="Rektangel 7"/>
          <p:cNvSpPr/>
          <p:nvPr/>
        </p:nvSpPr>
        <p:spPr>
          <a:xfrm>
            <a:off x="593436" y="1190276"/>
            <a:ext cx="7828024" cy="4905189"/>
          </a:xfrm>
          <a:prstGeom prst="rect">
            <a:avLst/>
          </a:prstGeom>
        </p:spPr>
        <p:txBody>
          <a:bodyPr wrap="square">
            <a:spAutoFit/>
          </a:bodyPr>
          <a:lstStyle/>
          <a:p>
            <a:pPr>
              <a:lnSpc>
                <a:spcPct val="107000"/>
              </a:lnSpc>
              <a:spcAft>
                <a:spcPts val="800"/>
              </a:spcAft>
            </a:pPr>
            <a:r>
              <a:rPr lang="nb-NO" sz="2000" dirty="0">
                <a:latin typeface="Garamond" panose="02020404030301010803" pitchFamily="18" charset="0"/>
                <a:ea typeface="Calibri" panose="020F0502020204030204" pitchFamily="34" charset="0"/>
                <a:cs typeface="Cordia New"/>
              </a:rPr>
              <a:t>Du kan ta en prat med de retningsansvarlige:</a:t>
            </a:r>
          </a:p>
          <a:p>
            <a:pPr marL="1371600" lvl="1" indent="-914400">
              <a:lnSpc>
                <a:spcPct val="107000"/>
              </a:lnSpc>
              <a:spcAft>
                <a:spcPts val="800"/>
              </a:spcAft>
              <a:buFont typeface="+mj-lt"/>
              <a:buAutoNum type="arabicPeriod"/>
            </a:pPr>
            <a:r>
              <a:rPr lang="nb-NO" dirty="0">
                <a:latin typeface="Garamond" panose="02020404030301010803" pitchFamily="18" charset="0"/>
                <a:ea typeface="Calibri" panose="020F0502020204030204" pitchFamily="34" charset="0"/>
                <a:cs typeface="Cordia New"/>
              </a:rPr>
              <a:t>Tor-Eirik Olsen (økonomisk styring)</a:t>
            </a:r>
          </a:p>
          <a:p>
            <a:pPr marL="1371600" lvl="1" indent="-914400">
              <a:lnSpc>
                <a:spcPct val="107000"/>
              </a:lnSpc>
              <a:spcAft>
                <a:spcPts val="800"/>
              </a:spcAft>
              <a:buFont typeface="+mj-lt"/>
              <a:buAutoNum type="arabicPeriod"/>
            </a:pPr>
            <a:r>
              <a:rPr lang="nb-NO" dirty="0">
                <a:latin typeface="Garamond" panose="02020404030301010803" pitchFamily="18" charset="0"/>
                <a:ea typeface="Calibri" panose="020F0502020204030204" pitchFamily="34" charset="0"/>
                <a:cs typeface="Cordia New"/>
              </a:rPr>
              <a:t>Morten Kringstad (regnskap)</a:t>
            </a:r>
          </a:p>
          <a:p>
            <a:pPr marL="1371600" lvl="1" indent="-914400">
              <a:lnSpc>
                <a:spcPct val="107000"/>
              </a:lnSpc>
              <a:spcAft>
                <a:spcPts val="800"/>
              </a:spcAft>
              <a:buFont typeface="+mj-lt"/>
              <a:buAutoNum type="arabicPeriod"/>
            </a:pPr>
            <a:r>
              <a:rPr lang="nb-NO" dirty="0">
                <a:latin typeface="Garamond" panose="02020404030301010803" pitchFamily="18" charset="0"/>
                <a:ea typeface="Calibri" panose="020F0502020204030204" pitchFamily="34" charset="0"/>
                <a:cs typeface="Cordia New"/>
              </a:rPr>
              <a:t>Hans Marius Eikseth (finans)</a:t>
            </a:r>
          </a:p>
          <a:p>
            <a:pPr marL="1371600" lvl="1" indent="-914400">
              <a:lnSpc>
                <a:spcPct val="107000"/>
              </a:lnSpc>
              <a:spcAft>
                <a:spcPts val="800"/>
              </a:spcAft>
              <a:buFont typeface="+mj-lt"/>
              <a:buAutoNum type="arabicPeriod"/>
            </a:pPr>
            <a:r>
              <a:rPr lang="nb-NO" dirty="0">
                <a:latin typeface="Garamond" panose="02020404030301010803" pitchFamily="18" charset="0"/>
                <a:ea typeface="Calibri" panose="020F0502020204030204" pitchFamily="34" charset="0"/>
                <a:cs typeface="Cordia New"/>
              </a:rPr>
              <a:t>Denis Becker (business analytics)</a:t>
            </a:r>
          </a:p>
          <a:p>
            <a:pPr marL="1371600" lvl="1" indent="-914400">
              <a:lnSpc>
                <a:spcPct val="107000"/>
              </a:lnSpc>
              <a:spcAft>
                <a:spcPts val="800"/>
              </a:spcAft>
              <a:buFont typeface="+mj-lt"/>
              <a:buAutoNum type="arabicPeriod"/>
            </a:pPr>
            <a:r>
              <a:rPr lang="nb-NO" dirty="0">
                <a:latin typeface="Garamond" panose="02020404030301010803" pitchFamily="18" charset="0"/>
                <a:ea typeface="Calibri" panose="020F0502020204030204" pitchFamily="34" charset="0"/>
                <a:cs typeface="Cordia New"/>
              </a:rPr>
              <a:t>Jan Tore Solstad (samfunnsøkonomi).</a:t>
            </a:r>
          </a:p>
          <a:p>
            <a:pPr marL="1371600" lvl="1" indent="-914400">
              <a:lnSpc>
                <a:spcPct val="107000"/>
              </a:lnSpc>
              <a:spcAft>
                <a:spcPts val="800"/>
              </a:spcAft>
              <a:buFont typeface="+mj-lt"/>
              <a:buAutoNum type="arabicPeriod"/>
            </a:pPr>
            <a:r>
              <a:rPr lang="nb-NO" dirty="0">
                <a:latin typeface="Garamond" panose="02020404030301010803" pitchFamily="18" charset="0"/>
                <a:ea typeface="Calibri" panose="020F0502020204030204" pitchFamily="34" charset="0"/>
                <a:cs typeface="Cordia New"/>
              </a:rPr>
              <a:t>Arne Morten Ulvnes (markedsføring)</a:t>
            </a:r>
          </a:p>
          <a:p>
            <a:pPr marL="1371600" lvl="1" indent="-914400">
              <a:lnSpc>
                <a:spcPct val="107000"/>
              </a:lnSpc>
              <a:spcAft>
                <a:spcPts val="800"/>
              </a:spcAft>
              <a:buFont typeface="+mj-lt"/>
              <a:buAutoNum type="arabicPeriod"/>
            </a:pPr>
            <a:r>
              <a:rPr lang="nb-NO" dirty="0">
                <a:latin typeface="Garamond" panose="02020404030301010803" pitchFamily="18" charset="0"/>
                <a:ea typeface="Calibri" panose="020F0502020204030204" pitchFamily="34" charset="0"/>
                <a:cs typeface="Cordia New"/>
              </a:rPr>
              <a:t>Ekaterina S. Bjørnåli (organisasjon)</a:t>
            </a:r>
          </a:p>
          <a:p>
            <a:pPr marL="1371600" lvl="1" indent="-914400">
              <a:lnSpc>
                <a:spcPct val="107000"/>
              </a:lnSpc>
              <a:spcAft>
                <a:spcPts val="800"/>
              </a:spcAft>
              <a:buFont typeface="+mj-lt"/>
              <a:buAutoNum type="arabicPeriod"/>
            </a:pPr>
            <a:endParaRPr lang="nb-NO" sz="2800" dirty="0">
              <a:latin typeface="Garamond" panose="02020404030301010803" pitchFamily="18" charset="0"/>
              <a:ea typeface="Calibri" panose="020F0502020204030204" pitchFamily="34" charset="0"/>
              <a:cs typeface="Cordia New"/>
            </a:endParaRPr>
          </a:p>
          <a:p>
            <a:pPr marL="1371600" lvl="1" indent="-914400">
              <a:lnSpc>
                <a:spcPct val="107000"/>
              </a:lnSpc>
              <a:spcAft>
                <a:spcPts val="800"/>
              </a:spcAft>
              <a:buFont typeface="+mj-lt"/>
              <a:buAutoNum type="arabicPeriod"/>
            </a:pPr>
            <a:endParaRPr lang="nb-NO" sz="2800" dirty="0">
              <a:latin typeface="Garamond" panose="02020404030301010803" pitchFamily="18" charset="0"/>
              <a:ea typeface="Calibri" panose="020F0502020204030204" pitchFamily="34" charset="0"/>
              <a:cs typeface="Cordia New"/>
            </a:endParaRPr>
          </a:p>
          <a:p>
            <a:pPr>
              <a:lnSpc>
                <a:spcPct val="107000"/>
              </a:lnSpc>
              <a:spcAft>
                <a:spcPts val="800"/>
              </a:spcAft>
            </a:pPr>
            <a:endParaRPr lang="nb-NO" sz="2800" dirty="0">
              <a:latin typeface="Garamond" panose="02020404030301010803" pitchFamily="18" charset="0"/>
              <a:ea typeface="Calibri" panose="020F0502020204030204" pitchFamily="34" charset="0"/>
              <a:cs typeface="Cordia New"/>
            </a:endParaRPr>
          </a:p>
        </p:txBody>
      </p:sp>
    </p:spTree>
    <p:extLst>
      <p:ext uri="{BB962C8B-B14F-4D97-AF65-F5344CB8AC3E}">
        <p14:creationId xmlns:p14="http://schemas.microsoft.com/office/powerpoint/2010/main" val="2896633904"/>
      </p:ext>
    </p:extLst>
  </p:cSld>
  <p:clrMapOvr>
    <a:masterClrMapping/>
  </p:clrMapOvr>
  <mc:AlternateContent xmlns:mc="http://schemas.openxmlformats.org/markup-compatibility/2006" xmlns:p14="http://schemas.microsoft.com/office/powerpoint/2010/main">
    <mc:Choice Requires="p14">
      <p:transition spd="slow" p14:dur="2000" advTm="43207"/>
    </mc:Choice>
    <mc:Fallback xmlns="">
      <p:transition spd="slow" advTm="4320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sz="4000" dirty="0"/>
              <a:t>Frist i </a:t>
            </a:r>
            <a:r>
              <a:rPr lang="nb-NO" sz="4000" dirty="0" err="1"/>
              <a:t>studentweb</a:t>
            </a:r>
            <a:endParaRPr lang="nb-NO" sz="4000" dirty="0"/>
          </a:p>
        </p:txBody>
      </p:sp>
      <p:sp>
        <p:nvSpPr>
          <p:cNvPr id="3" name="Content Placeholder 2"/>
          <p:cNvSpPr>
            <a:spLocks noGrp="1"/>
          </p:cNvSpPr>
          <p:nvPr>
            <p:ph idx="1"/>
          </p:nvPr>
        </p:nvSpPr>
        <p:spPr/>
        <p:txBody>
          <a:bodyPr/>
          <a:lstStyle/>
          <a:p>
            <a:pPr marL="742950" indent="-742950">
              <a:buAutoNum type="arabicPeriod"/>
            </a:pPr>
            <a:r>
              <a:rPr lang="nb-NO" sz="4400" dirty="0"/>
              <a:t>mai 2023</a:t>
            </a:r>
          </a:p>
          <a:p>
            <a:pPr marL="742950" indent="-742950">
              <a:buAutoNum type="arabicPeriod"/>
            </a:pPr>
            <a:endParaRPr lang="nb-NO" sz="4400" dirty="0"/>
          </a:p>
          <a:p>
            <a:pPr marL="0" indent="0">
              <a:buNone/>
            </a:pPr>
            <a:r>
              <a:rPr lang="nb-NO" sz="4400" dirty="0"/>
              <a:t>Kontakt eventuelt studieadministrasjonen</a:t>
            </a:r>
            <a:endParaRPr lang="nb-NO" dirty="0"/>
          </a:p>
        </p:txBody>
      </p:sp>
    </p:spTree>
    <p:extLst>
      <p:ext uri="{BB962C8B-B14F-4D97-AF65-F5344CB8AC3E}">
        <p14:creationId xmlns:p14="http://schemas.microsoft.com/office/powerpoint/2010/main" val="99555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4000" dirty="0">
                <a:latin typeface="Garamond" panose="02020404030301010803" pitchFamily="18" charset="0"/>
              </a:rPr>
              <a:t>Studieretninger</a:t>
            </a:r>
          </a:p>
        </p:txBody>
      </p:sp>
      <p:sp>
        <p:nvSpPr>
          <p:cNvPr id="8" name="Rektangel 7"/>
          <p:cNvSpPr/>
          <p:nvPr/>
        </p:nvSpPr>
        <p:spPr>
          <a:xfrm>
            <a:off x="0" y="1417638"/>
            <a:ext cx="8091288" cy="4068421"/>
          </a:xfrm>
          <a:prstGeom prst="rect">
            <a:avLst/>
          </a:prstGeom>
        </p:spPr>
        <p:txBody>
          <a:bodyPr wrap="square">
            <a:spAutoFit/>
          </a:bodyPr>
          <a:lstStyle/>
          <a:p>
            <a:pPr marL="457200" indent="-457200">
              <a:lnSpc>
                <a:spcPct val="107000"/>
              </a:lnSpc>
              <a:spcAft>
                <a:spcPts val="800"/>
              </a:spcAft>
              <a:buFont typeface="+mj-lt"/>
              <a:buAutoNum type="arabicPeriod"/>
            </a:pPr>
            <a:r>
              <a:rPr lang="nb-NO" sz="2000" dirty="0">
                <a:latin typeface="Garamond" panose="02020404030301010803" pitchFamily="18" charset="0"/>
              </a:rPr>
              <a:t>Business analytics</a:t>
            </a:r>
          </a:p>
          <a:p>
            <a:pPr marL="457200" indent="-457200">
              <a:lnSpc>
                <a:spcPct val="107000"/>
              </a:lnSpc>
              <a:spcAft>
                <a:spcPts val="800"/>
              </a:spcAft>
              <a:buFont typeface="+mj-lt"/>
              <a:buAutoNum type="arabicPeriod"/>
            </a:pPr>
            <a:r>
              <a:rPr lang="nb-NO" sz="2000" dirty="0">
                <a:latin typeface="Garamond" panose="02020404030301010803" pitchFamily="18" charset="0"/>
              </a:rPr>
              <a:t>Finansiell styring</a:t>
            </a:r>
          </a:p>
          <a:p>
            <a:pPr marL="457200" indent="-457200">
              <a:lnSpc>
                <a:spcPct val="107000"/>
              </a:lnSpc>
              <a:spcAft>
                <a:spcPts val="800"/>
              </a:spcAft>
              <a:buFont typeface="+mj-lt"/>
              <a:buAutoNum type="arabicPeriod"/>
            </a:pPr>
            <a:r>
              <a:rPr lang="nb-NO" sz="2000" dirty="0">
                <a:latin typeface="Garamond" panose="02020404030301010803" pitchFamily="18" charset="0"/>
              </a:rPr>
              <a:t>Markedsføring</a:t>
            </a:r>
          </a:p>
          <a:p>
            <a:pPr marL="457200" indent="-457200">
              <a:lnSpc>
                <a:spcPct val="107000"/>
              </a:lnSpc>
              <a:spcAft>
                <a:spcPts val="800"/>
              </a:spcAft>
              <a:buFont typeface="+mj-lt"/>
              <a:buAutoNum type="arabicPeriod"/>
            </a:pPr>
            <a:r>
              <a:rPr lang="nb-NO" sz="2000" dirty="0">
                <a:latin typeface="Garamond" panose="02020404030301010803" pitchFamily="18" charset="0"/>
              </a:rPr>
              <a:t>Organisering og endring</a:t>
            </a:r>
          </a:p>
          <a:p>
            <a:pPr marL="457200" indent="-457200">
              <a:lnSpc>
                <a:spcPct val="107000"/>
              </a:lnSpc>
              <a:spcAft>
                <a:spcPts val="800"/>
              </a:spcAft>
              <a:buFont typeface="+mj-lt"/>
              <a:buAutoNum type="arabicPeriod"/>
            </a:pPr>
            <a:r>
              <a:rPr lang="nb-NO" sz="2000" dirty="0">
                <a:latin typeface="Garamond" panose="02020404030301010803" pitchFamily="18" charset="0"/>
              </a:rPr>
              <a:t>Regnskap (inkl. regnskapsførerutdanning)</a:t>
            </a:r>
          </a:p>
          <a:p>
            <a:pPr marL="457200" indent="-457200">
              <a:lnSpc>
                <a:spcPct val="107000"/>
              </a:lnSpc>
              <a:spcAft>
                <a:spcPts val="800"/>
              </a:spcAft>
              <a:buFont typeface="+mj-lt"/>
              <a:buAutoNum type="arabicPeriod"/>
            </a:pPr>
            <a:r>
              <a:rPr lang="nb-NO" sz="2000" dirty="0">
                <a:latin typeface="Garamond" panose="02020404030301010803" pitchFamily="18" charset="0"/>
              </a:rPr>
              <a:t>Samfunnsøkonomi</a:t>
            </a:r>
          </a:p>
          <a:p>
            <a:pPr marL="457200" indent="-457200">
              <a:lnSpc>
                <a:spcPct val="107000"/>
              </a:lnSpc>
              <a:spcAft>
                <a:spcPts val="800"/>
              </a:spcAft>
              <a:buFont typeface="+mj-lt"/>
              <a:buAutoNum type="arabicPeriod"/>
            </a:pPr>
            <a:r>
              <a:rPr lang="nb-NO" sz="2000" dirty="0">
                <a:latin typeface="Garamond" panose="02020404030301010803" pitchFamily="18" charset="0"/>
              </a:rPr>
              <a:t>Økonomisk styring</a:t>
            </a:r>
          </a:p>
          <a:p>
            <a:pPr>
              <a:lnSpc>
                <a:spcPct val="107000"/>
              </a:lnSpc>
              <a:spcAft>
                <a:spcPts val="800"/>
              </a:spcAft>
            </a:pPr>
            <a:r>
              <a:rPr lang="nb-NO" sz="2000" i="1" dirty="0">
                <a:latin typeface="Garamond" panose="02020404030301010803" pitchFamily="18" charset="0"/>
              </a:rPr>
              <a:t>Med unntak av Regnskap og Samfunnsøkonomi består alle retninger av 30 studiepoeng obligatoriske emner og tilsvarende valgfag. For Regnskap er alt obligatorisk</a:t>
            </a:r>
            <a:r>
              <a:rPr lang="nb-NO" sz="2000" dirty="0">
                <a:latin typeface="Garamond" panose="02020404030301010803" pitchFamily="18" charset="0"/>
              </a:rPr>
              <a:t>.</a:t>
            </a:r>
          </a:p>
          <a:p>
            <a:pPr marL="914400" lvl="1" indent="-457200">
              <a:lnSpc>
                <a:spcPct val="107000"/>
              </a:lnSpc>
              <a:spcAft>
                <a:spcPts val="800"/>
              </a:spcAft>
              <a:buFont typeface="Arial" panose="020B0604020202020204" pitchFamily="34" charset="0"/>
              <a:buChar char="•"/>
            </a:pPr>
            <a:endParaRPr lang="nb-NO" sz="1200" dirty="0">
              <a:latin typeface="Garamond" panose="02020404030301010803" pitchFamily="18" charset="0"/>
            </a:endParaRPr>
          </a:p>
        </p:txBody>
      </p:sp>
    </p:spTree>
    <p:extLst>
      <p:ext uri="{BB962C8B-B14F-4D97-AF65-F5344CB8AC3E}">
        <p14:creationId xmlns:p14="http://schemas.microsoft.com/office/powerpoint/2010/main" val="3813112524"/>
      </p:ext>
    </p:extLst>
  </p:cSld>
  <p:clrMapOvr>
    <a:masterClrMapping/>
  </p:clrMapOvr>
  <mc:AlternateContent xmlns:mc="http://schemas.openxmlformats.org/markup-compatibility/2006" xmlns:p14="http://schemas.microsoft.com/office/powerpoint/2010/main">
    <mc:Choice Requires="p14">
      <p:transition spd="slow" p14:dur="2000" advTm="65241"/>
    </mc:Choice>
    <mc:Fallback xmlns="">
      <p:transition spd="slow" advTm="6524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4000" dirty="0">
                <a:latin typeface="Garamond" panose="02020404030301010803" pitchFamily="18" charset="0"/>
              </a:rPr>
              <a:t>Studieretninger 3. år</a:t>
            </a:r>
          </a:p>
        </p:txBody>
      </p:sp>
      <p:sp>
        <p:nvSpPr>
          <p:cNvPr id="8" name="Rektangel 7"/>
          <p:cNvSpPr/>
          <p:nvPr/>
        </p:nvSpPr>
        <p:spPr>
          <a:xfrm>
            <a:off x="595512" y="1305860"/>
            <a:ext cx="3807439" cy="4742580"/>
          </a:xfrm>
          <a:prstGeom prst="rect">
            <a:avLst/>
          </a:prstGeom>
        </p:spPr>
        <p:txBody>
          <a:bodyPr wrap="square">
            <a:spAutoFit/>
          </a:bodyPr>
          <a:lstStyle/>
          <a:p>
            <a:pPr marL="457200" indent="-457200">
              <a:lnSpc>
                <a:spcPct val="107000"/>
              </a:lnSpc>
              <a:spcAft>
                <a:spcPts val="800"/>
              </a:spcAft>
              <a:buFont typeface="Arial" panose="020B0604020202020204" pitchFamily="34" charset="0"/>
              <a:buChar char="•"/>
            </a:pPr>
            <a:r>
              <a:rPr lang="nb-NO" sz="2000" dirty="0">
                <a:latin typeface="Garamond" panose="02020404030301010803" pitchFamily="18" charset="0"/>
              </a:rPr>
              <a:t>Finansiell styring</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Corporate Finance (høst)</a:t>
            </a:r>
          </a:p>
          <a:p>
            <a:pPr marL="914400" lvl="1" indent="-457200">
              <a:lnSpc>
                <a:spcPct val="107000"/>
              </a:lnSpc>
              <a:spcAft>
                <a:spcPts val="800"/>
              </a:spcAft>
              <a:buFont typeface="Arial" panose="020B0604020202020204" pitchFamily="34" charset="0"/>
              <a:buChar char="•"/>
            </a:pPr>
            <a:r>
              <a:rPr lang="en-US" sz="1200" dirty="0">
                <a:latin typeface="Garamond" panose="02020404030301010803" pitchFamily="18" charset="0"/>
              </a:rPr>
              <a:t>Financial Institutions, Markets and Regulations (</a:t>
            </a:r>
            <a:r>
              <a:rPr lang="en-US" sz="1200" dirty="0" err="1">
                <a:latin typeface="Garamond" panose="02020404030301010803" pitchFamily="18" charset="0"/>
              </a:rPr>
              <a:t>vår</a:t>
            </a:r>
            <a:r>
              <a:rPr lang="en-US" sz="1200" dirty="0">
                <a:latin typeface="Garamond" panose="02020404030301010803" pitchFamily="18" charset="0"/>
              </a:rPr>
              <a:t>)</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Financial Modelling </a:t>
            </a:r>
            <a:r>
              <a:rPr lang="nb-NO" sz="1200" dirty="0" err="1">
                <a:latin typeface="Garamond" panose="02020404030301010803" pitchFamily="18" charset="0"/>
              </a:rPr>
              <a:t>using</a:t>
            </a:r>
            <a:r>
              <a:rPr lang="nb-NO" sz="1200" dirty="0">
                <a:latin typeface="Garamond" panose="02020404030301010803" pitchFamily="18" charset="0"/>
              </a:rPr>
              <a:t> Excel (vår)</a:t>
            </a:r>
          </a:p>
          <a:p>
            <a:pPr marL="914400" lvl="1" indent="-457200">
              <a:lnSpc>
                <a:spcPct val="107000"/>
              </a:lnSpc>
              <a:spcAft>
                <a:spcPts val="800"/>
              </a:spcAft>
              <a:buFont typeface="Arial" panose="020B0604020202020204" pitchFamily="34" charset="0"/>
              <a:buChar char="•"/>
            </a:pPr>
            <a:r>
              <a:rPr lang="en-US" sz="1200" dirty="0" err="1">
                <a:latin typeface="Garamond" panose="02020404030301010803" pitchFamily="18" charset="0"/>
              </a:rPr>
              <a:t>Bacheloroppgave</a:t>
            </a:r>
            <a:r>
              <a:rPr lang="en-US" sz="1200" dirty="0">
                <a:latin typeface="Garamond" panose="02020404030301010803" pitchFamily="18" charset="0"/>
              </a:rPr>
              <a:t> (</a:t>
            </a:r>
            <a:r>
              <a:rPr lang="en-US" sz="1200" dirty="0" err="1">
                <a:latin typeface="Garamond" panose="02020404030301010803" pitchFamily="18" charset="0"/>
              </a:rPr>
              <a:t>vår</a:t>
            </a:r>
            <a:r>
              <a:rPr lang="en-US" sz="1200" dirty="0">
                <a:latin typeface="Garamond" panose="02020404030301010803" pitchFamily="18" charset="0"/>
              </a:rPr>
              <a:t>)</a:t>
            </a:r>
          </a:p>
          <a:p>
            <a:pPr marL="914400" lvl="1" indent="-457200">
              <a:lnSpc>
                <a:spcPct val="107000"/>
              </a:lnSpc>
              <a:spcAft>
                <a:spcPts val="800"/>
              </a:spcAft>
              <a:buFont typeface="Arial" panose="020B0604020202020204" pitchFamily="34" charset="0"/>
              <a:buChar char="•"/>
            </a:pPr>
            <a:r>
              <a:rPr lang="en-US" sz="1200" dirty="0">
                <a:latin typeface="Garamond" panose="02020404030301010803" pitchFamily="18" charset="0"/>
              </a:rPr>
              <a:t>4 valgfag</a:t>
            </a:r>
            <a:endParaRPr lang="nb-NO" sz="1200" dirty="0">
              <a:latin typeface="Garamond" panose="02020404030301010803" pitchFamily="18" charset="0"/>
            </a:endParaRPr>
          </a:p>
          <a:p>
            <a:pPr marL="457200" indent="-457200">
              <a:lnSpc>
                <a:spcPct val="107000"/>
              </a:lnSpc>
              <a:spcAft>
                <a:spcPts val="800"/>
              </a:spcAft>
              <a:buFont typeface="Arial" panose="020B0604020202020204" pitchFamily="34" charset="0"/>
              <a:buChar char="•"/>
            </a:pPr>
            <a:r>
              <a:rPr lang="nb-NO" sz="2000" dirty="0">
                <a:latin typeface="Garamond" panose="02020404030301010803" pitchFamily="18" charset="0"/>
              </a:rPr>
              <a:t>Markedsføring</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Markedskommunikasjon og merkevarebygging (høst)</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Serviceledelse </a:t>
            </a:r>
            <a:br>
              <a:rPr lang="nb-NO" sz="1200" dirty="0">
                <a:latin typeface="Garamond" panose="02020404030301010803" pitchFamily="18" charset="0"/>
              </a:rPr>
            </a:br>
            <a:r>
              <a:rPr lang="nb-NO" sz="1200" dirty="0">
                <a:latin typeface="Garamond" panose="02020404030301010803" pitchFamily="18" charset="0"/>
              </a:rPr>
              <a:t>og relasjonsmarkedsføring (høst)</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Consumer </a:t>
            </a:r>
            <a:r>
              <a:rPr lang="nb-NO" sz="1200" dirty="0" err="1">
                <a:latin typeface="Garamond" panose="02020404030301010803" pitchFamily="18" charset="0"/>
              </a:rPr>
              <a:t>Behaviour</a:t>
            </a:r>
            <a:r>
              <a:rPr lang="nb-NO" sz="1200" dirty="0">
                <a:latin typeface="Garamond" panose="02020404030301010803" pitchFamily="18" charset="0"/>
              </a:rPr>
              <a:t> (høst)</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Bacheloroppgave (vår)</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4 valgfag</a:t>
            </a:r>
          </a:p>
          <a:p>
            <a:pPr marL="457200" indent="-457200">
              <a:lnSpc>
                <a:spcPct val="107000"/>
              </a:lnSpc>
              <a:spcAft>
                <a:spcPts val="800"/>
              </a:spcAft>
              <a:buFont typeface="Arial" panose="020B0604020202020204" pitchFamily="34" charset="0"/>
              <a:buChar char="•"/>
            </a:pPr>
            <a:endParaRPr lang="nb-NO" sz="1200" dirty="0">
              <a:latin typeface="Garamond" panose="02020404030301010803" pitchFamily="18" charset="0"/>
            </a:endParaRPr>
          </a:p>
        </p:txBody>
      </p:sp>
      <p:sp>
        <p:nvSpPr>
          <p:cNvPr id="9" name="Rektangel 8"/>
          <p:cNvSpPr/>
          <p:nvPr/>
        </p:nvSpPr>
        <p:spPr>
          <a:xfrm>
            <a:off x="4787152" y="1305861"/>
            <a:ext cx="4134011" cy="5136984"/>
          </a:xfrm>
          <a:prstGeom prst="rect">
            <a:avLst/>
          </a:prstGeom>
        </p:spPr>
        <p:txBody>
          <a:bodyPr wrap="square">
            <a:spAutoFit/>
          </a:bodyPr>
          <a:lstStyle/>
          <a:p>
            <a:pPr marL="457200" indent="-457200">
              <a:lnSpc>
                <a:spcPct val="107000"/>
              </a:lnSpc>
              <a:spcAft>
                <a:spcPts val="800"/>
              </a:spcAft>
              <a:buFont typeface="Arial" panose="020B0604020202020204" pitchFamily="34" charset="0"/>
              <a:buChar char="•"/>
            </a:pPr>
            <a:r>
              <a:rPr lang="nb-NO" sz="2000" dirty="0">
                <a:latin typeface="Garamond" panose="02020404030301010803" pitchFamily="18" charset="0"/>
              </a:rPr>
              <a:t>Samfunnsøkonomi</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Offentlig økonomi og økonomisk politikk (høst)</a:t>
            </a:r>
          </a:p>
          <a:p>
            <a:pPr marL="914400" lvl="1" indent="-457200">
              <a:lnSpc>
                <a:spcPct val="107000"/>
              </a:lnSpc>
              <a:spcAft>
                <a:spcPts val="800"/>
              </a:spcAft>
              <a:buFont typeface="Arial" panose="020B0604020202020204" pitchFamily="34" charset="0"/>
              <a:buChar char="•"/>
            </a:pPr>
            <a:r>
              <a:rPr lang="nb-NO" sz="1200" dirty="0" err="1">
                <a:latin typeface="Garamond" panose="02020404030301010803" pitchFamily="18" charset="0"/>
              </a:rPr>
              <a:t>Behavioural</a:t>
            </a:r>
            <a:r>
              <a:rPr lang="nb-NO" sz="1200" dirty="0">
                <a:latin typeface="Garamond" panose="02020404030301010803" pitchFamily="18" charset="0"/>
              </a:rPr>
              <a:t> </a:t>
            </a:r>
            <a:r>
              <a:rPr lang="nb-NO" sz="1200" dirty="0" err="1">
                <a:latin typeface="Garamond" panose="02020404030301010803" pitchFamily="18" charset="0"/>
              </a:rPr>
              <a:t>Economics</a:t>
            </a:r>
            <a:r>
              <a:rPr lang="nb-NO" sz="1200" dirty="0">
                <a:latin typeface="Garamond" panose="02020404030301010803" pitchFamily="18" charset="0"/>
              </a:rPr>
              <a:t> (høst)</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Makroøkonomisk analyse (15 SP) (vår)</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Bacheloroppgave (vår)</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3 valgfag</a:t>
            </a:r>
          </a:p>
          <a:p>
            <a:pPr marL="1371600" lvl="2" indent="-457200">
              <a:lnSpc>
                <a:spcPct val="107000"/>
              </a:lnSpc>
              <a:spcAft>
                <a:spcPts val="800"/>
              </a:spcAft>
              <a:buFont typeface="Arial" panose="020B0604020202020204" pitchFamily="34" charset="0"/>
              <a:buChar char="•"/>
            </a:pPr>
            <a:r>
              <a:rPr lang="nb-NO" sz="1200" dirty="0">
                <a:latin typeface="Garamond" panose="02020404030301010803" pitchFamily="18" charset="0"/>
              </a:rPr>
              <a:t>Økonometri (vår), kun anbefalt</a:t>
            </a:r>
          </a:p>
          <a:p>
            <a:pPr marL="457200" indent="-457200">
              <a:lnSpc>
                <a:spcPct val="107000"/>
              </a:lnSpc>
              <a:spcAft>
                <a:spcPts val="800"/>
              </a:spcAft>
              <a:buFont typeface="Arial" panose="020B0604020202020204" pitchFamily="34" charset="0"/>
              <a:buChar char="•"/>
            </a:pPr>
            <a:r>
              <a:rPr lang="nb-NO" sz="2000" dirty="0">
                <a:latin typeface="Garamond" panose="02020404030301010803" pitchFamily="18" charset="0"/>
              </a:rPr>
              <a:t>Økonomisk styring</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Sentrale verktøy i økonomistyring (høst)</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Økonomistyringssystemer (vår)</a:t>
            </a:r>
          </a:p>
          <a:p>
            <a:pPr marL="914400" lvl="1" indent="-457200">
              <a:lnSpc>
                <a:spcPct val="107000"/>
              </a:lnSpc>
              <a:spcAft>
                <a:spcPts val="800"/>
              </a:spcAft>
              <a:buFont typeface="Arial" panose="020B0604020202020204" pitchFamily="34" charset="0"/>
              <a:buChar char="•"/>
            </a:pPr>
            <a:r>
              <a:rPr lang="nb-NO" sz="1200" dirty="0" err="1">
                <a:latin typeface="Garamond" panose="02020404030301010803" pitchFamily="18" charset="0"/>
              </a:rPr>
              <a:t>Decision</a:t>
            </a:r>
            <a:r>
              <a:rPr lang="nb-NO" sz="1200" dirty="0">
                <a:latin typeface="Garamond" panose="02020404030301010803" pitchFamily="18" charset="0"/>
              </a:rPr>
              <a:t> Modelling and </a:t>
            </a:r>
            <a:r>
              <a:rPr lang="nb-NO" sz="1200" dirty="0" err="1">
                <a:latin typeface="Garamond" panose="02020404030301010803" pitchFamily="18" charset="0"/>
              </a:rPr>
              <a:t>Optimization</a:t>
            </a:r>
            <a:r>
              <a:rPr lang="nb-NO" sz="1200" dirty="0">
                <a:latin typeface="Garamond" panose="02020404030301010803" pitchFamily="18" charset="0"/>
              </a:rPr>
              <a:t> (vår)</a:t>
            </a:r>
          </a:p>
          <a:p>
            <a:pPr marL="914400" lvl="1" indent="-457200">
              <a:lnSpc>
                <a:spcPct val="107000"/>
              </a:lnSpc>
              <a:spcAft>
                <a:spcPts val="800"/>
              </a:spcAft>
              <a:buFont typeface="Arial" panose="020B0604020202020204" pitchFamily="34" charset="0"/>
              <a:buChar char="•"/>
            </a:pPr>
            <a:r>
              <a:rPr lang="en-US" sz="1200" dirty="0" err="1">
                <a:latin typeface="Garamond" panose="02020404030301010803" pitchFamily="18" charset="0"/>
              </a:rPr>
              <a:t>Bacheloroppgave</a:t>
            </a:r>
            <a:r>
              <a:rPr lang="en-US" sz="1200" dirty="0">
                <a:latin typeface="Garamond" panose="02020404030301010803" pitchFamily="18" charset="0"/>
              </a:rPr>
              <a:t> (</a:t>
            </a:r>
            <a:r>
              <a:rPr lang="en-US" sz="1200" dirty="0" err="1">
                <a:latin typeface="Garamond" panose="02020404030301010803" pitchFamily="18" charset="0"/>
              </a:rPr>
              <a:t>vår</a:t>
            </a:r>
            <a:r>
              <a:rPr lang="en-US" sz="1200" dirty="0">
                <a:latin typeface="Garamond" panose="02020404030301010803" pitchFamily="18" charset="0"/>
              </a:rPr>
              <a:t>)</a:t>
            </a:r>
          </a:p>
          <a:p>
            <a:pPr marL="914400" lvl="1" indent="-457200">
              <a:lnSpc>
                <a:spcPct val="107000"/>
              </a:lnSpc>
              <a:spcAft>
                <a:spcPts val="800"/>
              </a:spcAft>
              <a:buFont typeface="Arial" panose="020B0604020202020204" pitchFamily="34" charset="0"/>
              <a:buChar char="•"/>
            </a:pPr>
            <a:r>
              <a:rPr lang="en-US" sz="1200" dirty="0">
                <a:latin typeface="Garamond" panose="02020404030301010803" pitchFamily="18" charset="0"/>
              </a:rPr>
              <a:t>4 valgfag</a:t>
            </a:r>
            <a:endParaRPr lang="nb-NO" sz="1200" dirty="0">
              <a:latin typeface="Garamond" panose="02020404030301010803" pitchFamily="18" charset="0"/>
            </a:endParaRPr>
          </a:p>
          <a:p>
            <a:pPr marL="914400" lvl="1" indent="-457200">
              <a:lnSpc>
                <a:spcPct val="107000"/>
              </a:lnSpc>
              <a:spcAft>
                <a:spcPts val="800"/>
              </a:spcAft>
              <a:buFont typeface="Arial" panose="020B0604020202020204" pitchFamily="34" charset="0"/>
              <a:buChar char="•"/>
            </a:pPr>
            <a:endParaRPr lang="nb-NO" sz="2000" dirty="0">
              <a:latin typeface="Garamond" panose="02020404030301010803" pitchFamily="18" charset="0"/>
            </a:endParaRPr>
          </a:p>
          <a:p>
            <a:pPr marL="457200" indent="-457200">
              <a:lnSpc>
                <a:spcPct val="107000"/>
              </a:lnSpc>
              <a:spcAft>
                <a:spcPts val="800"/>
              </a:spcAft>
              <a:buFont typeface="Arial" panose="020B0604020202020204" pitchFamily="34" charset="0"/>
              <a:buChar char="•"/>
            </a:pPr>
            <a:endParaRPr lang="nb-NO" sz="2800" dirty="0">
              <a:latin typeface="Garamond" panose="02020404030301010803" pitchFamily="18" charset="0"/>
            </a:endParaRPr>
          </a:p>
        </p:txBody>
      </p:sp>
    </p:spTree>
    <p:extLst>
      <p:ext uri="{BB962C8B-B14F-4D97-AF65-F5344CB8AC3E}">
        <p14:creationId xmlns:p14="http://schemas.microsoft.com/office/powerpoint/2010/main" val="1098804357"/>
      </p:ext>
    </p:extLst>
  </p:cSld>
  <p:clrMapOvr>
    <a:masterClrMapping/>
  </p:clrMapOvr>
  <mc:AlternateContent xmlns:mc="http://schemas.openxmlformats.org/markup-compatibility/2006" xmlns:p14="http://schemas.microsoft.com/office/powerpoint/2010/main">
    <mc:Choice Requires="p14">
      <p:transition spd="slow" p14:dur="2000" advTm="109714"/>
    </mc:Choice>
    <mc:Fallback xmlns="">
      <p:transition spd="slow" advTm="10971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4000" dirty="0">
                <a:latin typeface="Garamond" panose="02020404030301010803" pitchFamily="18" charset="0"/>
              </a:rPr>
              <a:t>Studieretninger 3. år</a:t>
            </a:r>
          </a:p>
        </p:txBody>
      </p:sp>
      <p:sp>
        <p:nvSpPr>
          <p:cNvPr id="8" name="Rektangel 7"/>
          <p:cNvSpPr/>
          <p:nvPr/>
        </p:nvSpPr>
        <p:spPr>
          <a:xfrm>
            <a:off x="595512" y="1305860"/>
            <a:ext cx="3807439" cy="4750147"/>
          </a:xfrm>
          <a:prstGeom prst="rect">
            <a:avLst/>
          </a:prstGeom>
        </p:spPr>
        <p:txBody>
          <a:bodyPr wrap="square">
            <a:spAutoFit/>
          </a:bodyPr>
          <a:lstStyle/>
          <a:p>
            <a:pPr marL="457200" indent="-457200">
              <a:lnSpc>
                <a:spcPct val="107000"/>
              </a:lnSpc>
              <a:spcAft>
                <a:spcPts val="800"/>
              </a:spcAft>
              <a:buFont typeface="Arial" panose="020B0604020202020204" pitchFamily="34" charset="0"/>
              <a:buChar char="•"/>
            </a:pPr>
            <a:r>
              <a:rPr lang="nb-NO" sz="2000" dirty="0">
                <a:latin typeface="Garamond" panose="02020404030301010803" pitchFamily="18" charset="0"/>
              </a:rPr>
              <a:t>Regnskap</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Årsregnskap (høst)</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Innføring i skatterett (høst)</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Digitale regnskapsprosesser (høst)</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Sentrale verktøy i økonomistyring (høst)</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Videregående skatte- og avgiftsrett (vår)</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Videregående finansregnskap (vår)</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Økonomistyringssystemer (vår)</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Bacheloroppgave (vår)</a:t>
            </a:r>
          </a:p>
          <a:p>
            <a:pPr marL="457200" indent="-457200">
              <a:lnSpc>
                <a:spcPct val="107000"/>
              </a:lnSpc>
              <a:spcAft>
                <a:spcPts val="800"/>
              </a:spcAft>
              <a:buFont typeface="Arial" panose="020B0604020202020204" pitchFamily="34" charset="0"/>
              <a:buChar char="•"/>
            </a:pPr>
            <a:r>
              <a:rPr lang="nb-NO" sz="2000" dirty="0">
                <a:latin typeface="Garamond" panose="02020404030301010803" pitchFamily="18" charset="0"/>
              </a:rPr>
              <a:t>Organisering og endring</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Endringsledelse og trender (høst)</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Strategic leadership (vår)</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Organisasjonspsykologi og ledelse (vår)</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Bacheloroppgave (vår)</a:t>
            </a: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4 valgfag</a:t>
            </a:r>
          </a:p>
        </p:txBody>
      </p:sp>
      <p:sp>
        <p:nvSpPr>
          <p:cNvPr id="9" name="Rektangel 8"/>
          <p:cNvSpPr/>
          <p:nvPr/>
        </p:nvSpPr>
        <p:spPr>
          <a:xfrm>
            <a:off x="4787152" y="1305861"/>
            <a:ext cx="4134011" cy="985270"/>
          </a:xfrm>
          <a:prstGeom prst="rect">
            <a:avLst/>
          </a:prstGeom>
        </p:spPr>
        <p:txBody>
          <a:bodyPr wrap="square">
            <a:spAutoFit/>
          </a:bodyPr>
          <a:lstStyle/>
          <a:p>
            <a:pPr marL="914400" lvl="1" indent="-457200">
              <a:lnSpc>
                <a:spcPct val="107000"/>
              </a:lnSpc>
              <a:spcAft>
                <a:spcPts val="800"/>
              </a:spcAft>
              <a:buFont typeface="Arial" panose="020B0604020202020204" pitchFamily="34" charset="0"/>
              <a:buChar char="•"/>
            </a:pPr>
            <a:endParaRPr lang="nb-NO" sz="2000" dirty="0">
              <a:latin typeface="Garamond" panose="02020404030301010803" pitchFamily="18" charset="0"/>
            </a:endParaRPr>
          </a:p>
          <a:p>
            <a:pPr marL="457200" indent="-457200">
              <a:lnSpc>
                <a:spcPct val="107000"/>
              </a:lnSpc>
              <a:spcAft>
                <a:spcPts val="800"/>
              </a:spcAft>
              <a:buFont typeface="Arial" panose="020B0604020202020204" pitchFamily="34" charset="0"/>
              <a:buChar char="•"/>
            </a:pPr>
            <a:endParaRPr lang="nb-NO" sz="2800" dirty="0">
              <a:latin typeface="Garamond" panose="02020404030301010803" pitchFamily="18" charset="0"/>
            </a:endParaRPr>
          </a:p>
        </p:txBody>
      </p:sp>
      <p:sp>
        <p:nvSpPr>
          <p:cNvPr id="6" name="Rektangel 8">
            <a:extLst>
              <a:ext uri="{FF2B5EF4-FFF2-40B4-BE49-F238E27FC236}">
                <a16:creationId xmlns:a16="http://schemas.microsoft.com/office/drawing/2014/main" id="{7AB173EC-6DFF-4EFA-8DFE-10790A605F55}"/>
              </a:ext>
            </a:extLst>
          </p:cNvPr>
          <p:cNvSpPr/>
          <p:nvPr/>
        </p:nvSpPr>
        <p:spPr>
          <a:xfrm>
            <a:off x="4787152" y="1305861"/>
            <a:ext cx="4134011" cy="3204019"/>
          </a:xfrm>
          <a:prstGeom prst="rect">
            <a:avLst/>
          </a:prstGeom>
        </p:spPr>
        <p:txBody>
          <a:bodyPr wrap="square">
            <a:spAutoFit/>
          </a:bodyPr>
          <a:lstStyle/>
          <a:p>
            <a:pPr marL="457200" indent="-457200">
              <a:lnSpc>
                <a:spcPct val="107000"/>
              </a:lnSpc>
              <a:spcAft>
                <a:spcPts val="800"/>
              </a:spcAft>
              <a:buFont typeface="Arial" panose="020B0604020202020204" pitchFamily="34" charset="0"/>
              <a:buChar char="•"/>
            </a:pPr>
            <a:r>
              <a:rPr lang="nb-NO" sz="2000" dirty="0">
                <a:latin typeface="Garamond" panose="02020404030301010803" pitchFamily="18" charset="0"/>
              </a:rPr>
              <a:t>Business analytics</a:t>
            </a:r>
          </a:p>
          <a:p>
            <a:pPr marL="914400" lvl="1" indent="-457200">
              <a:lnSpc>
                <a:spcPct val="107000"/>
              </a:lnSpc>
              <a:spcAft>
                <a:spcPts val="800"/>
              </a:spcAft>
              <a:buFont typeface="Arial" panose="020B0604020202020204" pitchFamily="34" charset="0"/>
              <a:buChar char="•"/>
            </a:pPr>
            <a:r>
              <a:rPr lang="en-US" sz="1200" dirty="0">
                <a:latin typeface="Garamond" panose="02020404030301010803" pitchFamily="18" charset="0"/>
              </a:rPr>
              <a:t>Essentials of Business Analytics (</a:t>
            </a:r>
            <a:r>
              <a:rPr lang="en-US" sz="1200" dirty="0" err="1">
                <a:latin typeface="Garamond" panose="02020404030301010803" pitchFamily="18" charset="0"/>
              </a:rPr>
              <a:t>høst</a:t>
            </a:r>
            <a:r>
              <a:rPr lang="en-US" sz="1200" dirty="0">
                <a:latin typeface="Garamond" panose="02020404030301010803" pitchFamily="18" charset="0"/>
              </a:rPr>
              <a:t>)</a:t>
            </a:r>
            <a:endParaRPr lang="nb-NO" sz="1200" dirty="0">
              <a:latin typeface="Garamond" panose="02020404030301010803" pitchFamily="18" charset="0"/>
            </a:endParaRPr>
          </a:p>
          <a:p>
            <a:pPr marL="914400" lvl="1" indent="-457200">
              <a:lnSpc>
                <a:spcPct val="107000"/>
              </a:lnSpc>
              <a:spcAft>
                <a:spcPts val="800"/>
              </a:spcAft>
              <a:buFont typeface="Arial" panose="020B0604020202020204" pitchFamily="34" charset="0"/>
              <a:buChar char="•"/>
            </a:pPr>
            <a:r>
              <a:rPr lang="nb-NO" sz="1200" dirty="0">
                <a:latin typeface="Garamond" panose="02020404030301010803" pitchFamily="18" charset="0"/>
              </a:rPr>
              <a:t>Financial Modelling </a:t>
            </a:r>
            <a:r>
              <a:rPr lang="nb-NO" sz="1200" dirty="0" err="1">
                <a:latin typeface="Garamond" panose="02020404030301010803" pitchFamily="18" charset="0"/>
              </a:rPr>
              <a:t>using</a:t>
            </a:r>
            <a:r>
              <a:rPr lang="nb-NO" sz="1200" dirty="0">
                <a:latin typeface="Garamond" panose="02020404030301010803" pitchFamily="18" charset="0"/>
              </a:rPr>
              <a:t> Excel (vår)</a:t>
            </a:r>
          </a:p>
          <a:p>
            <a:pPr marL="914400" lvl="1" indent="-457200">
              <a:lnSpc>
                <a:spcPct val="107000"/>
              </a:lnSpc>
              <a:spcAft>
                <a:spcPts val="800"/>
              </a:spcAft>
              <a:buFont typeface="Arial" panose="020B0604020202020204" pitchFamily="34" charset="0"/>
              <a:buChar char="•"/>
            </a:pPr>
            <a:r>
              <a:rPr lang="nb-NO" sz="1200" dirty="0" err="1">
                <a:latin typeface="Garamond" panose="02020404030301010803" pitchFamily="18" charset="0"/>
              </a:rPr>
              <a:t>Decision</a:t>
            </a:r>
            <a:r>
              <a:rPr lang="nb-NO" sz="1200" dirty="0">
                <a:latin typeface="Garamond" panose="02020404030301010803" pitchFamily="18" charset="0"/>
              </a:rPr>
              <a:t> Modelling and </a:t>
            </a:r>
            <a:r>
              <a:rPr lang="nb-NO" sz="1200" dirty="0" err="1">
                <a:latin typeface="Garamond" panose="02020404030301010803" pitchFamily="18" charset="0"/>
              </a:rPr>
              <a:t>Optimization</a:t>
            </a:r>
            <a:r>
              <a:rPr lang="nb-NO" sz="1200" dirty="0">
                <a:latin typeface="Garamond" panose="02020404030301010803" pitchFamily="18" charset="0"/>
              </a:rPr>
              <a:t> (vår)</a:t>
            </a:r>
          </a:p>
          <a:p>
            <a:pPr marL="914400" lvl="1" indent="-457200">
              <a:lnSpc>
                <a:spcPct val="107000"/>
              </a:lnSpc>
              <a:spcAft>
                <a:spcPts val="800"/>
              </a:spcAft>
              <a:buFont typeface="Arial" panose="020B0604020202020204" pitchFamily="34" charset="0"/>
              <a:buChar char="•"/>
            </a:pPr>
            <a:r>
              <a:rPr lang="en-US" sz="1200" dirty="0" err="1">
                <a:latin typeface="Garamond" panose="02020404030301010803" pitchFamily="18" charset="0"/>
              </a:rPr>
              <a:t>Bacheloroppgave</a:t>
            </a:r>
            <a:r>
              <a:rPr lang="en-US" sz="1200" dirty="0">
                <a:latin typeface="Garamond" panose="02020404030301010803" pitchFamily="18" charset="0"/>
              </a:rPr>
              <a:t> (</a:t>
            </a:r>
            <a:r>
              <a:rPr lang="en-US" sz="1200" dirty="0" err="1">
                <a:latin typeface="Garamond" panose="02020404030301010803" pitchFamily="18" charset="0"/>
              </a:rPr>
              <a:t>vår</a:t>
            </a:r>
            <a:r>
              <a:rPr lang="en-US" sz="1200" dirty="0">
                <a:latin typeface="Garamond" panose="02020404030301010803" pitchFamily="18" charset="0"/>
              </a:rPr>
              <a:t>)</a:t>
            </a:r>
          </a:p>
          <a:p>
            <a:pPr marL="914400" lvl="1" indent="-457200">
              <a:lnSpc>
                <a:spcPct val="107000"/>
              </a:lnSpc>
              <a:spcAft>
                <a:spcPts val="800"/>
              </a:spcAft>
              <a:buFont typeface="Arial" panose="020B0604020202020204" pitchFamily="34" charset="0"/>
              <a:buChar char="•"/>
            </a:pPr>
            <a:r>
              <a:rPr lang="en-US" sz="1200" dirty="0">
                <a:latin typeface="Garamond" panose="02020404030301010803" pitchFamily="18" charset="0"/>
              </a:rPr>
              <a:t>4 </a:t>
            </a:r>
            <a:r>
              <a:rPr lang="en-US" sz="1200" dirty="0" err="1">
                <a:latin typeface="Garamond" panose="02020404030301010803" pitchFamily="18" charset="0"/>
              </a:rPr>
              <a:t>valgfag</a:t>
            </a:r>
            <a:endParaRPr lang="en-US" sz="1200" dirty="0">
              <a:latin typeface="Garamond" panose="02020404030301010803" pitchFamily="18" charset="0"/>
            </a:endParaRPr>
          </a:p>
          <a:p>
            <a:pPr marL="1371600" lvl="2" indent="-457200">
              <a:lnSpc>
                <a:spcPct val="107000"/>
              </a:lnSpc>
              <a:spcAft>
                <a:spcPts val="800"/>
              </a:spcAft>
              <a:buFont typeface="Arial" panose="020B0604020202020204" pitchFamily="34" charset="0"/>
              <a:buChar char="•"/>
            </a:pPr>
            <a:r>
              <a:rPr lang="en-US" sz="1200" dirty="0" err="1">
                <a:latin typeface="Garamond" panose="02020404030301010803" pitchFamily="18" charset="0"/>
              </a:rPr>
              <a:t>Anvendt</a:t>
            </a:r>
            <a:r>
              <a:rPr lang="en-US" sz="1200" dirty="0">
                <a:latin typeface="Garamond" panose="02020404030301010803" pitchFamily="18" charset="0"/>
              </a:rPr>
              <a:t> </a:t>
            </a:r>
            <a:r>
              <a:rPr lang="en-US" sz="1200" dirty="0" err="1">
                <a:latin typeface="Garamond" panose="02020404030301010803" pitchFamily="18" charset="0"/>
              </a:rPr>
              <a:t>statistikk</a:t>
            </a:r>
            <a:r>
              <a:rPr lang="en-US" sz="1200" dirty="0">
                <a:latin typeface="Garamond" panose="02020404030301010803" pitchFamily="18" charset="0"/>
              </a:rPr>
              <a:t> (</a:t>
            </a:r>
            <a:r>
              <a:rPr lang="en-US" sz="1200" dirty="0" err="1">
                <a:latin typeface="Garamond" panose="02020404030301010803" pitchFamily="18" charset="0"/>
              </a:rPr>
              <a:t>høst</a:t>
            </a:r>
            <a:r>
              <a:rPr lang="en-US" sz="1200" dirty="0">
                <a:latin typeface="Garamond" panose="02020404030301010803" pitchFamily="18" charset="0"/>
              </a:rPr>
              <a:t>), </a:t>
            </a:r>
            <a:r>
              <a:rPr lang="en-US" sz="1200" dirty="0" err="1">
                <a:latin typeface="Garamond" panose="02020404030301010803" pitchFamily="18" charset="0"/>
              </a:rPr>
              <a:t>kun</a:t>
            </a:r>
            <a:r>
              <a:rPr lang="en-US" sz="1200" dirty="0">
                <a:latin typeface="Garamond" panose="02020404030301010803" pitchFamily="18" charset="0"/>
              </a:rPr>
              <a:t> </a:t>
            </a:r>
            <a:r>
              <a:rPr lang="en-US" sz="1200" dirty="0" err="1">
                <a:latin typeface="Garamond" panose="02020404030301010803" pitchFamily="18" charset="0"/>
              </a:rPr>
              <a:t>anbefalt</a:t>
            </a:r>
            <a:endParaRPr lang="nb-NO" sz="1200" dirty="0">
              <a:latin typeface="Garamond" panose="02020404030301010803" pitchFamily="18" charset="0"/>
            </a:endParaRPr>
          </a:p>
          <a:p>
            <a:pPr marL="914400" lvl="1" indent="-457200">
              <a:lnSpc>
                <a:spcPct val="107000"/>
              </a:lnSpc>
              <a:spcAft>
                <a:spcPts val="800"/>
              </a:spcAft>
              <a:buFont typeface="Arial" panose="020B0604020202020204" pitchFamily="34" charset="0"/>
              <a:buChar char="•"/>
            </a:pPr>
            <a:endParaRPr lang="nb-NO" sz="2000" dirty="0">
              <a:latin typeface="Garamond" panose="02020404030301010803" pitchFamily="18" charset="0"/>
            </a:endParaRPr>
          </a:p>
          <a:p>
            <a:pPr marL="457200" indent="-457200">
              <a:lnSpc>
                <a:spcPct val="107000"/>
              </a:lnSpc>
              <a:spcAft>
                <a:spcPts val="800"/>
              </a:spcAft>
              <a:buFont typeface="Arial" panose="020B0604020202020204" pitchFamily="34" charset="0"/>
              <a:buChar char="•"/>
            </a:pPr>
            <a:endParaRPr lang="nb-NO" sz="2800" dirty="0">
              <a:latin typeface="Garamond" panose="02020404030301010803" pitchFamily="18" charset="0"/>
            </a:endParaRPr>
          </a:p>
        </p:txBody>
      </p:sp>
    </p:spTree>
    <p:extLst>
      <p:ext uri="{BB962C8B-B14F-4D97-AF65-F5344CB8AC3E}">
        <p14:creationId xmlns:p14="http://schemas.microsoft.com/office/powerpoint/2010/main" val="2531727708"/>
      </p:ext>
    </p:extLst>
  </p:cSld>
  <p:clrMapOvr>
    <a:masterClrMapping/>
  </p:clrMapOvr>
  <mc:AlternateContent xmlns:mc="http://schemas.openxmlformats.org/markup-compatibility/2006" xmlns:p14="http://schemas.microsoft.com/office/powerpoint/2010/main">
    <mc:Choice Requires="p14">
      <p:transition spd="slow" p14:dur="2000" advTm="69032"/>
    </mc:Choice>
    <mc:Fallback xmlns="">
      <p:transition spd="slow" advTm="6903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2141145" cy="1143000"/>
          </a:xfrm>
        </p:spPr>
        <p:txBody>
          <a:bodyPr>
            <a:normAutofit/>
          </a:bodyPr>
          <a:lstStyle/>
          <a:p>
            <a:r>
              <a:rPr lang="nb-NO" sz="4000" dirty="0">
                <a:latin typeface="Garamond" panose="02020404030301010803" pitchFamily="18" charset="0"/>
              </a:rPr>
              <a:t>Valgfag</a:t>
            </a:r>
          </a:p>
        </p:txBody>
      </p:sp>
      <p:pic>
        <p:nvPicPr>
          <p:cNvPr id="7" name="Bilde 6" descr="Et bilde som inneholder bord&#10;&#10;Automatisk generert beskrivelse">
            <a:extLst>
              <a:ext uri="{FF2B5EF4-FFF2-40B4-BE49-F238E27FC236}">
                <a16:creationId xmlns:a16="http://schemas.microsoft.com/office/drawing/2014/main" id="{1AA76A02-5556-D3D6-BA44-DB3CD58DCB6A}"/>
              </a:ext>
            </a:extLst>
          </p:cNvPr>
          <p:cNvPicPr>
            <a:picLocks noChangeAspect="1"/>
          </p:cNvPicPr>
          <p:nvPr/>
        </p:nvPicPr>
        <p:blipFill>
          <a:blip r:embed="rId3"/>
          <a:stretch>
            <a:fillRect/>
          </a:stretch>
        </p:blipFill>
        <p:spPr>
          <a:xfrm>
            <a:off x="2161838" y="1314816"/>
            <a:ext cx="4820323" cy="4505954"/>
          </a:xfrm>
          <a:prstGeom prst="rect">
            <a:avLst/>
          </a:prstGeom>
        </p:spPr>
      </p:pic>
    </p:spTree>
    <p:extLst>
      <p:ext uri="{BB962C8B-B14F-4D97-AF65-F5344CB8AC3E}">
        <p14:creationId xmlns:p14="http://schemas.microsoft.com/office/powerpoint/2010/main" val="1849383923"/>
      </p:ext>
    </p:extLst>
  </p:cSld>
  <p:clrMapOvr>
    <a:masterClrMapping/>
  </p:clrMapOvr>
  <mc:AlternateContent xmlns:mc="http://schemas.openxmlformats.org/markup-compatibility/2006" xmlns:p14="http://schemas.microsoft.com/office/powerpoint/2010/main">
    <mc:Choice Requires="p14">
      <p:transition spd="slow" p14:dur="2000" advTm="86104"/>
    </mc:Choice>
    <mc:Fallback xmlns="">
      <p:transition spd="slow" advTm="8610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4000" dirty="0">
                <a:latin typeface="Garamond" panose="02020404030301010803" pitchFamily="18" charset="0"/>
              </a:rPr>
              <a:t>Hvilke valg har jeg?</a:t>
            </a:r>
          </a:p>
        </p:txBody>
      </p:sp>
      <p:sp>
        <p:nvSpPr>
          <p:cNvPr id="9" name="Rektangel 8"/>
          <p:cNvSpPr/>
          <p:nvPr/>
        </p:nvSpPr>
        <p:spPr>
          <a:xfrm>
            <a:off x="457200" y="1347041"/>
            <a:ext cx="8579224" cy="3651705"/>
          </a:xfrm>
          <a:prstGeom prst="rect">
            <a:avLst/>
          </a:prstGeom>
        </p:spPr>
        <p:txBody>
          <a:bodyPr wrap="square">
            <a:spAutoFit/>
          </a:bodyPr>
          <a:lstStyle/>
          <a:p>
            <a:pPr marL="342900" indent="-342900">
              <a:lnSpc>
                <a:spcPct val="107000"/>
              </a:lnSpc>
              <a:spcAft>
                <a:spcPts val="800"/>
              </a:spcAft>
              <a:buFont typeface="+mj-lt"/>
              <a:buAutoNum type="arabicPeriod"/>
            </a:pPr>
            <a:r>
              <a:rPr lang="nb-NO" sz="2400" dirty="0">
                <a:latin typeface="Garamond" panose="02020404030301010803" pitchFamily="18" charset="0"/>
              </a:rPr>
              <a:t>Du kan få innpasset inntil 22,5 studiepoeng som </a:t>
            </a:r>
            <a:r>
              <a:rPr lang="nb-NO" sz="2400" dirty="0">
                <a:latin typeface="Garamond" panose="02020404030301010803" pitchFamily="18" charset="0"/>
                <a:hlinkClick r:id="" action="ppaction://noaction"/>
              </a:rPr>
              <a:t>alternative valgemner</a:t>
            </a:r>
            <a:r>
              <a:rPr lang="nb-NO" sz="2400" dirty="0">
                <a:latin typeface="Garamond" panose="02020404030301010803" pitchFamily="18" charset="0"/>
              </a:rPr>
              <a:t> fra andre institutter ved NTNU.</a:t>
            </a:r>
          </a:p>
          <a:p>
            <a:pPr marL="342900" indent="-342900">
              <a:lnSpc>
                <a:spcPct val="107000"/>
              </a:lnSpc>
              <a:spcAft>
                <a:spcPts val="800"/>
              </a:spcAft>
              <a:buFont typeface="+mj-lt"/>
              <a:buAutoNum type="arabicPeriod"/>
            </a:pPr>
            <a:r>
              <a:rPr lang="nb-NO" sz="2400" dirty="0">
                <a:latin typeface="Garamond" panose="02020404030301010803" pitchFamily="18" charset="0"/>
              </a:rPr>
              <a:t>Er dette aktuelt, må du selv sjekke emnebeskrivelsen om emnet er åpent tilgjengelig.</a:t>
            </a:r>
          </a:p>
          <a:p>
            <a:pPr marL="342900" indent="-342900">
              <a:lnSpc>
                <a:spcPct val="107000"/>
              </a:lnSpc>
              <a:spcAft>
                <a:spcPts val="800"/>
              </a:spcAft>
              <a:buFont typeface="+mj-lt"/>
              <a:buAutoNum type="arabicPeriod"/>
            </a:pPr>
            <a:r>
              <a:rPr lang="nb-NO" sz="2400" dirty="0">
                <a:latin typeface="Garamond" panose="02020404030301010803" pitchFamily="18" charset="0"/>
              </a:rPr>
              <a:t>NB! Det er ingen garanti for at emner settes i gang.</a:t>
            </a:r>
          </a:p>
          <a:p>
            <a:pPr marL="342900" indent="-342900">
              <a:lnSpc>
                <a:spcPct val="107000"/>
              </a:lnSpc>
              <a:spcAft>
                <a:spcPts val="800"/>
              </a:spcAft>
              <a:buFont typeface="+mj-lt"/>
              <a:buAutoNum type="arabicPeriod"/>
            </a:pPr>
            <a:r>
              <a:rPr lang="nb-NO" sz="2400" dirty="0">
                <a:latin typeface="Garamond" panose="02020404030301010803" pitchFamily="18" charset="0"/>
              </a:rPr>
              <a:t>Det er dessverre ingen garanti for kollisjonsfri timeplan.</a:t>
            </a:r>
          </a:p>
          <a:p>
            <a:pPr marL="342900" indent="-342900">
              <a:lnSpc>
                <a:spcPct val="107000"/>
              </a:lnSpc>
              <a:spcAft>
                <a:spcPts val="800"/>
              </a:spcAft>
              <a:buFont typeface="+mj-lt"/>
              <a:buAutoNum type="arabicPeriod"/>
            </a:pPr>
            <a:r>
              <a:rPr lang="nb-NO" sz="2400" dirty="0">
                <a:latin typeface="Garamond" panose="02020404030301010803" pitchFamily="18" charset="0"/>
              </a:rPr>
              <a:t>Alternative valgemner må godkjennes; send søknad til </a:t>
            </a:r>
            <a:r>
              <a:rPr lang="nb-NO" sz="2400" dirty="0">
                <a:latin typeface="Garamond" panose="02020404030301010803" pitchFamily="18" charset="0"/>
                <a:hlinkClick r:id="rId2"/>
              </a:rPr>
              <a:t>kontakt@hhs.ntnu.no</a:t>
            </a:r>
            <a:r>
              <a:rPr lang="nb-NO" sz="2400" dirty="0">
                <a:latin typeface="Garamond" panose="02020404030301010803" pitchFamily="18" charset="0"/>
              </a:rPr>
              <a:t> Legg ved emnebeskrivelse.</a:t>
            </a:r>
          </a:p>
        </p:txBody>
      </p:sp>
    </p:spTree>
    <p:extLst>
      <p:ext uri="{BB962C8B-B14F-4D97-AF65-F5344CB8AC3E}">
        <p14:creationId xmlns:p14="http://schemas.microsoft.com/office/powerpoint/2010/main" val="2214266070"/>
      </p:ext>
    </p:extLst>
  </p:cSld>
  <p:clrMapOvr>
    <a:masterClrMapping/>
  </p:clrMapOvr>
  <mc:AlternateContent xmlns:mc="http://schemas.openxmlformats.org/markup-compatibility/2006" xmlns:p14="http://schemas.microsoft.com/office/powerpoint/2010/main">
    <mc:Choice Requires="p14">
      <p:transition spd="slow" p14:dur="2000" advTm="50960"/>
    </mc:Choice>
    <mc:Fallback xmlns="">
      <p:transition spd="slow" advTm="5096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4000" dirty="0">
                <a:latin typeface="Garamond" panose="02020404030301010803" pitchFamily="18" charset="0"/>
              </a:rPr>
              <a:t>Hva bør jeg velge?</a:t>
            </a:r>
          </a:p>
        </p:txBody>
      </p:sp>
      <p:sp>
        <p:nvSpPr>
          <p:cNvPr id="8" name="Rektangel 7"/>
          <p:cNvSpPr/>
          <p:nvPr/>
        </p:nvSpPr>
        <p:spPr>
          <a:xfrm>
            <a:off x="457199" y="1417638"/>
            <a:ext cx="8323243" cy="1460977"/>
          </a:xfrm>
          <a:prstGeom prst="rect">
            <a:avLst/>
          </a:prstGeom>
        </p:spPr>
        <p:txBody>
          <a:bodyPr wrap="square">
            <a:spAutoFit/>
          </a:bodyPr>
          <a:lstStyle/>
          <a:p>
            <a:pPr>
              <a:lnSpc>
                <a:spcPct val="107000"/>
              </a:lnSpc>
              <a:spcAft>
                <a:spcPts val="800"/>
              </a:spcAft>
            </a:pPr>
            <a:r>
              <a:rPr lang="nb-NO" sz="2800" b="1" i="1" dirty="0">
                <a:latin typeface="Garamond" panose="02020404030301010803" pitchFamily="18" charset="0"/>
              </a:rPr>
              <a:t>Du bør først og fremst velge det du tror du er interessert i; «strategiske» valg gir sjelden det beste vitnemålet eller den jobben man vil trives best i.</a:t>
            </a:r>
          </a:p>
        </p:txBody>
      </p:sp>
    </p:spTree>
    <p:extLst>
      <p:ext uri="{BB962C8B-B14F-4D97-AF65-F5344CB8AC3E}">
        <p14:creationId xmlns:p14="http://schemas.microsoft.com/office/powerpoint/2010/main" val="4124772715"/>
      </p:ext>
    </p:extLst>
  </p:cSld>
  <p:clrMapOvr>
    <a:masterClrMapping/>
  </p:clrMapOvr>
  <mc:AlternateContent xmlns:mc="http://schemas.openxmlformats.org/markup-compatibility/2006" xmlns:p14="http://schemas.microsoft.com/office/powerpoint/2010/main">
    <mc:Choice Requires="p14">
      <p:transition spd="slow" p14:dur="2000" advTm="29201"/>
    </mc:Choice>
    <mc:Fallback xmlns="">
      <p:transition spd="slow" advTm="2920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4000" dirty="0">
                <a:latin typeface="Garamond" panose="02020404030301010803" pitchFamily="18" charset="0"/>
              </a:rPr>
              <a:t>Noen mulige alternativer</a:t>
            </a:r>
          </a:p>
        </p:txBody>
      </p:sp>
      <p:sp>
        <p:nvSpPr>
          <p:cNvPr id="9" name="Rektangel 8"/>
          <p:cNvSpPr/>
          <p:nvPr/>
        </p:nvSpPr>
        <p:spPr>
          <a:xfrm>
            <a:off x="457200" y="1347041"/>
            <a:ext cx="8579224" cy="4733475"/>
          </a:xfrm>
          <a:prstGeom prst="rect">
            <a:avLst/>
          </a:prstGeom>
        </p:spPr>
        <p:txBody>
          <a:bodyPr wrap="square">
            <a:spAutoFit/>
          </a:bodyPr>
          <a:lstStyle/>
          <a:p>
            <a:pPr>
              <a:lnSpc>
                <a:spcPct val="107000"/>
              </a:lnSpc>
              <a:spcAft>
                <a:spcPts val="800"/>
              </a:spcAft>
            </a:pPr>
            <a:r>
              <a:rPr lang="nb-NO" sz="2000" b="1" dirty="0">
                <a:latin typeface="Garamond" panose="02020404030301010803" pitchFamily="18" charset="0"/>
              </a:rPr>
              <a:t>Noen emner anbefaler forkunnskaper, husk å sjekk dette! For spørsmål om disse emnene, må dere kontakte instituttene som eier emnet. Det er viktig at dere leser emnebeskrivelser generelt, men særlig for emner fra andre institutt. Noen eksempler:</a:t>
            </a:r>
          </a:p>
          <a:p>
            <a:pPr marL="342900" indent="-342900">
              <a:lnSpc>
                <a:spcPct val="107000"/>
              </a:lnSpc>
              <a:spcAft>
                <a:spcPts val="800"/>
              </a:spcAft>
              <a:buFont typeface="+mj-lt"/>
              <a:buAutoNum type="arabicPeriod"/>
            </a:pPr>
            <a:r>
              <a:rPr lang="nb-NO" sz="1400" dirty="0">
                <a:latin typeface="Garamond" panose="02020404030301010803" pitchFamily="18" charset="0"/>
              </a:rPr>
              <a:t>IFUD1123 Big data</a:t>
            </a:r>
          </a:p>
          <a:p>
            <a:pPr marL="342900" indent="-342900">
              <a:lnSpc>
                <a:spcPct val="107000"/>
              </a:lnSpc>
              <a:spcAft>
                <a:spcPts val="800"/>
              </a:spcAft>
              <a:buFont typeface="+mj-lt"/>
              <a:buAutoNum type="arabicPeriod"/>
            </a:pPr>
            <a:r>
              <a:rPr lang="nb-NO" sz="1400" dirty="0">
                <a:latin typeface="Garamond" panose="02020404030301010803" pitchFamily="18" charset="0"/>
              </a:rPr>
              <a:t>IINI1003 Databaser (nettstudium)</a:t>
            </a:r>
          </a:p>
          <a:p>
            <a:pPr marL="342900" indent="-342900">
              <a:lnSpc>
                <a:spcPct val="107000"/>
              </a:lnSpc>
              <a:spcAft>
                <a:spcPts val="800"/>
              </a:spcAft>
              <a:buFont typeface="+mj-lt"/>
              <a:buAutoNum type="arabicPeriod"/>
            </a:pPr>
            <a:r>
              <a:rPr lang="nb-NO" sz="1400" dirty="0">
                <a:latin typeface="Garamond" panose="02020404030301010803" pitchFamily="18" charset="0"/>
              </a:rPr>
              <a:t>MA0002 Brukerkurs matematikk B</a:t>
            </a:r>
          </a:p>
          <a:p>
            <a:pPr marL="342900" indent="-342900">
              <a:lnSpc>
                <a:spcPct val="107000"/>
              </a:lnSpc>
              <a:spcAft>
                <a:spcPts val="800"/>
              </a:spcAft>
              <a:buFont typeface="+mj-lt"/>
              <a:buAutoNum type="arabicPeriod"/>
            </a:pPr>
            <a:r>
              <a:rPr lang="nb-NO" sz="1400" dirty="0">
                <a:latin typeface="Garamond" panose="02020404030301010803" pitchFamily="18" charset="0"/>
              </a:rPr>
              <a:t>TTM4165 Digital økonomi</a:t>
            </a:r>
          </a:p>
          <a:p>
            <a:pPr marL="342900" indent="-342900">
              <a:lnSpc>
                <a:spcPct val="107000"/>
              </a:lnSpc>
              <a:spcAft>
                <a:spcPts val="800"/>
              </a:spcAft>
              <a:buFont typeface="+mj-lt"/>
              <a:buAutoNum type="arabicPeriod"/>
            </a:pPr>
            <a:r>
              <a:rPr lang="nb-NO" sz="1400" dirty="0">
                <a:latin typeface="Garamond" panose="02020404030301010803" pitchFamily="18" charset="0"/>
              </a:rPr>
              <a:t>TTK4220 Dynamikk i sosiale systemer</a:t>
            </a:r>
          </a:p>
          <a:p>
            <a:pPr marL="342900" indent="-342900">
              <a:lnSpc>
                <a:spcPct val="107000"/>
              </a:lnSpc>
              <a:spcAft>
                <a:spcPts val="800"/>
              </a:spcAft>
              <a:buFont typeface="+mj-lt"/>
              <a:buAutoNum type="arabicPeriod"/>
            </a:pPr>
            <a:r>
              <a:rPr lang="nb-NO" sz="1400" dirty="0">
                <a:latin typeface="Garamond" panose="02020404030301010803" pitchFamily="18" charset="0"/>
              </a:rPr>
              <a:t>HIST2008 Økonomisk historie</a:t>
            </a:r>
          </a:p>
          <a:p>
            <a:pPr marL="342900" indent="-342900">
              <a:lnSpc>
                <a:spcPct val="107000"/>
              </a:lnSpc>
              <a:spcAft>
                <a:spcPts val="800"/>
              </a:spcAft>
              <a:buFont typeface="+mj-lt"/>
              <a:buAutoNum type="arabicPeriod"/>
            </a:pPr>
            <a:r>
              <a:rPr lang="nb-NO" sz="1400" dirty="0">
                <a:latin typeface="Garamond" panose="02020404030301010803" pitchFamily="18" charset="0"/>
              </a:rPr>
              <a:t>IT2805 Webteknologi</a:t>
            </a:r>
          </a:p>
          <a:p>
            <a:pPr marL="342900" indent="-342900">
              <a:lnSpc>
                <a:spcPct val="107000"/>
              </a:lnSpc>
              <a:spcAft>
                <a:spcPts val="800"/>
              </a:spcAft>
              <a:buFont typeface="+mj-lt"/>
              <a:buAutoNum type="arabicPeriod"/>
            </a:pPr>
            <a:r>
              <a:rPr lang="nb-NO" sz="1400" dirty="0">
                <a:latin typeface="Garamond" panose="02020404030301010803" pitchFamily="18" charset="0"/>
              </a:rPr>
              <a:t>TDT4100 </a:t>
            </a:r>
            <a:r>
              <a:rPr lang="nb-NO" sz="1400" dirty="0" err="1">
                <a:latin typeface="Garamond" panose="02020404030301010803" pitchFamily="18" charset="0"/>
              </a:rPr>
              <a:t>Objektorientert</a:t>
            </a:r>
            <a:r>
              <a:rPr lang="nb-NO" sz="1400" dirty="0">
                <a:latin typeface="Garamond" panose="02020404030301010803" pitchFamily="18" charset="0"/>
              </a:rPr>
              <a:t> programmering</a:t>
            </a:r>
          </a:p>
          <a:p>
            <a:pPr marL="342900" indent="-342900">
              <a:lnSpc>
                <a:spcPct val="107000"/>
              </a:lnSpc>
              <a:spcAft>
                <a:spcPts val="800"/>
              </a:spcAft>
              <a:buFont typeface="+mj-lt"/>
              <a:buAutoNum type="arabicPeriod"/>
            </a:pPr>
            <a:r>
              <a:rPr lang="nb-NO" sz="1400" dirty="0">
                <a:latin typeface="Garamond" panose="02020404030301010803" pitchFamily="18" charset="0"/>
              </a:rPr>
              <a:t>PSY1014 Sosialpsykologi</a:t>
            </a:r>
          </a:p>
          <a:p>
            <a:pPr marL="342900" indent="-342900">
              <a:lnSpc>
                <a:spcPct val="107000"/>
              </a:lnSpc>
              <a:spcAft>
                <a:spcPts val="800"/>
              </a:spcAft>
              <a:buFont typeface="+mj-lt"/>
              <a:buAutoNum type="arabicPeriod"/>
            </a:pPr>
            <a:r>
              <a:rPr lang="nb-NO" sz="1400" dirty="0">
                <a:latin typeface="Garamond" panose="02020404030301010803" pitchFamily="18" charset="0"/>
              </a:rPr>
              <a:t>PSY1016 Personlighetspsykologi I</a:t>
            </a:r>
          </a:p>
        </p:txBody>
      </p:sp>
    </p:spTree>
    <p:extLst>
      <p:ext uri="{BB962C8B-B14F-4D97-AF65-F5344CB8AC3E}">
        <p14:creationId xmlns:p14="http://schemas.microsoft.com/office/powerpoint/2010/main" val="2042267001"/>
      </p:ext>
    </p:extLst>
  </p:cSld>
  <p:clrMapOvr>
    <a:masterClrMapping/>
  </p:clrMapOvr>
  <mc:AlternateContent xmlns:mc="http://schemas.openxmlformats.org/markup-compatibility/2006" xmlns:p14="http://schemas.microsoft.com/office/powerpoint/2010/main">
    <mc:Choice Requires="p14">
      <p:transition spd="slow" p14:dur="2000" advTm="35513"/>
    </mc:Choice>
    <mc:Fallback xmlns="">
      <p:transition spd="slow" advTm="3551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4000" dirty="0">
                <a:latin typeface="Garamond" panose="02020404030301010803" pitchFamily="18" charset="0"/>
              </a:rPr>
              <a:t>Hva om jeg vil vite mer?</a:t>
            </a:r>
          </a:p>
        </p:txBody>
      </p:sp>
      <p:sp>
        <p:nvSpPr>
          <p:cNvPr id="8" name="Rektangel 7"/>
          <p:cNvSpPr/>
          <p:nvPr/>
        </p:nvSpPr>
        <p:spPr>
          <a:xfrm>
            <a:off x="593436" y="1190276"/>
            <a:ext cx="7828024" cy="4740080"/>
          </a:xfrm>
          <a:prstGeom prst="rect">
            <a:avLst/>
          </a:prstGeom>
        </p:spPr>
        <p:txBody>
          <a:bodyPr wrap="square">
            <a:spAutoFit/>
          </a:bodyPr>
          <a:lstStyle/>
          <a:p>
            <a:pPr marL="914400" indent="-914400">
              <a:lnSpc>
                <a:spcPct val="107000"/>
              </a:lnSpc>
              <a:spcAft>
                <a:spcPts val="800"/>
              </a:spcAft>
              <a:buFont typeface="+mj-lt"/>
              <a:buAutoNum type="arabicPeriod"/>
            </a:pPr>
            <a:r>
              <a:rPr lang="nb-NO" sz="2800" dirty="0">
                <a:latin typeface="Garamond" panose="02020404030301010803" pitchFamily="18" charset="0"/>
                <a:ea typeface="Calibri" panose="020F0502020204030204" pitchFamily="34" charset="0"/>
                <a:cs typeface="Cordia New"/>
              </a:rPr>
              <a:t>Bestill studieveiledning hos </a:t>
            </a:r>
            <a:r>
              <a:rPr lang="nb-NO" sz="2800" dirty="0">
                <a:latin typeface="Garamond" panose="02020404030301010803" pitchFamily="18" charset="0"/>
                <a:ea typeface="Calibri" panose="020F0502020204030204" pitchFamily="34" charset="0"/>
                <a:cs typeface="Cordia New"/>
                <a:hlinkClick r:id="rId2"/>
              </a:rPr>
              <a:t>kontakt@hhs.ntnu.no</a:t>
            </a:r>
            <a:r>
              <a:rPr lang="nb-NO" sz="2800" dirty="0">
                <a:latin typeface="Garamond" panose="02020404030301010803" pitchFamily="18" charset="0"/>
                <a:ea typeface="Calibri" panose="020F0502020204030204" pitchFamily="34" charset="0"/>
                <a:cs typeface="Cordia New"/>
              </a:rPr>
              <a:t> eller i Servicesenteret:</a:t>
            </a:r>
          </a:p>
          <a:p>
            <a:pPr marL="1371600" lvl="1" indent="-914400">
              <a:lnSpc>
                <a:spcPct val="107000"/>
              </a:lnSpc>
              <a:spcAft>
                <a:spcPts val="800"/>
              </a:spcAft>
              <a:buFont typeface="Arial" panose="020B0604020202020204" pitchFamily="34" charset="0"/>
              <a:buChar char="•"/>
            </a:pPr>
            <a:r>
              <a:rPr lang="nb-NO" sz="2800" dirty="0">
                <a:latin typeface="Garamond" panose="02020404030301010803" pitchFamily="18" charset="0"/>
                <a:ea typeface="Calibri" panose="020F0502020204030204" pitchFamily="34" charset="0"/>
                <a:cs typeface="Cordia New"/>
              </a:rPr>
              <a:t>Thomas </a:t>
            </a:r>
          </a:p>
          <a:p>
            <a:pPr marL="1371600" lvl="1" indent="-914400">
              <a:lnSpc>
                <a:spcPct val="107000"/>
              </a:lnSpc>
              <a:spcAft>
                <a:spcPts val="800"/>
              </a:spcAft>
              <a:buFont typeface="Arial" panose="020B0604020202020204" pitchFamily="34" charset="0"/>
              <a:buChar char="•"/>
            </a:pPr>
            <a:r>
              <a:rPr lang="nb-NO" sz="2800" dirty="0">
                <a:latin typeface="Garamond" panose="02020404030301010803" pitchFamily="18" charset="0"/>
                <a:ea typeface="Calibri" panose="020F0502020204030204" pitchFamily="34" charset="0"/>
                <a:cs typeface="Cordia New"/>
              </a:rPr>
              <a:t>Frøydis</a:t>
            </a:r>
          </a:p>
          <a:p>
            <a:pPr marL="914400" indent="-914400">
              <a:lnSpc>
                <a:spcPct val="107000"/>
              </a:lnSpc>
              <a:spcAft>
                <a:spcPts val="800"/>
              </a:spcAft>
              <a:buFont typeface="+mj-lt"/>
              <a:buAutoNum type="arabicPeriod"/>
            </a:pPr>
            <a:r>
              <a:rPr lang="nb-NO" sz="2800" dirty="0">
                <a:latin typeface="Garamond" panose="02020404030301010803" pitchFamily="18" charset="0"/>
                <a:ea typeface="Calibri" panose="020F0502020204030204" pitchFamily="34" charset="0"/>
                <a:cs typeface="Cordia New"/>
              </a:rPr>
              <a:t>Du kan også slå opp i emnebeskrivelsen og ta en prat med de som underviser i emnet. De har jo skikkelig peiling (på emnet).</a:t>
            </a:r>
          </a:p>
          <a:p>
            <a:pPr marL="1371600" lvl="1" indent="-914400">
              <a:lnSpc>
                <a:spcPct val="107000"/>
              </a:lnSpc>
              <a:spcAft>
                <a:spcPts val="800"/>
              </a:spcAft>
              <a:buFont typeface="+mj-lt"/>
              <a:buAutoNum type="arabicPeriod"/>
            </a:pPr>
            <a:endParaRPr lang="nb-NO" sz="2800" dirty="0">
              <a:latin typeface="Garamond" panose="02020404030301010803" pitchFamily="18" charset="0"/>
              <a:ea typeface="Calibri" panose="020F0502020204030204" pitchFamily="34" charset="0"/>
              <a:cs typeface="Cordia New"/>
            </a:endParaRPr>
          </a:p>
          <a:p>
            <a:pPr>
              <a:lnSpc>
                <a:spcPct val="107000"/>
              </a:lnSpc>
              <a:spcAft>
                <a:spcPts val="800"/>
              </a:spcAft>
            </a:pPr>
            <a:endParaRPr lang="nb-NO" sz="2800" dirty="0">
              <a:latin typeface="Garamond" panose="02020404030301010803" pitchFamily="18" charset="0"/>
              <a:ea typeface="Calibri" panose="020F0502020204030204" pitchFamily="34" charset="0"/>
              <a:cs typeface="Cordia New"/>
            </a:endParaRPr>
          </a:p>
        </p:txBody>
      </p:sp>
    </p:spTree>
    <p:extLst>
      <p:ext uri="{BB962C8B-B14F-4D97-AF65-F5344CB8AC3E}">
        <p14:creationId xmlns:p14="http://schemas.microsoft.com/office/powerpoint/2010/main" val="3744748991"/>
      </p:ext>
    </p:extLst>
  </p:cSld>
  <p:clrMapOvr>
    <a:masterClrMapping/>
  </p:clrMapOvr>
  <mc:AlternateContent xmlns:mc="http://schemas.openxmlformats.org/markup-compatibility/2006" xmlns:p14="http://schemas.microsoft.com/office/powerpoint/2010/main">
    <mc:Choice Requires="p14">
      <p:transition spd="slow" p14:dur="2000" advTm="34384"/>
    </mc:Choice>
    <mc:Fallback xmlns="">
      <p:transition spd="slow" advTm="34384"/>
    </mc:Fallback>
  </mc:AlternateContent>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608</Words>
  <Application>Microsoft Office PowerPoint</Application>
  <PresentationFormat>On-screen Show (4:3)</PresentationFormat>
  <Paragraphs>109</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Office-tema</vt:lpstr>
      <vt:lpstr>Neste studieår – hva nå?</vt:lpstr>
      <vt:lpstr>Studieretninger</vt:lpstr>
      <vt:lpstr>Studieretninger 3. år</vt:lpstr>
      <vt:lpstr>Studieretninger 3. år</vt:lpstr>
      <vt:lpstr>Valgfag</vt:lpstr>
      <vt:lpstr>Hvilke valg har jeg?</vt:lpstr>
      <vt:lpstr>Hva bør jeg velge?</vt:lpstr>
      <vt:lpstr>Noen mulige alternativer</vt:lpstr>
      <vt:lpstr>Hva om jeg vil vite mer?</vt:lpstr>
      <vt:lpstr>Hva om jeg vil vite mer – 3. år?</vt:lpstr>
      <vt:lpstr>Frist i studentweb</vt:lpstr>
    </vt:vector>
  </TitlesOfParts>
  <Company>NTNU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Kolbjørn Skarpnes;TB</dc:creator>
  <cp:lastModifiedBy>Thomas Høyholm Hermansen</cp:lastModifiedBy>
  <cp:revision>174</cp:revision>
  <cp:lastPrinted>2022-04-05T09:43:09Z</cp:lastPrinted>
  <dcterms:created xsi:type="dcterms:W3CDTF">2013-06-10T16:56:09Z</dcterms:created>
  <dcterms:modified xsi:type="dcterms:W3CDTF">2023-04-11T10:07:39Z</dcterms:modified>
</cp:coreProperties>
</file>