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03" r:id="rId2"/>
    <p:sldId id="298" r:id="rId3"/>
    <p:sldId id="294" r:id="rId4"/>
    <p:sldId id="295" r:id="rId5"/>
    <p:sldId id="288" r:id="rId6"/>
    <p:sldId id="297" r:id="rId7"/>
    <p:sldId id="289" r:id="rId8"/>
    <p:sldId id="300" r:id="rId9"/>
    <p:sldId id="299" r:id="rId10"/>
    <p:sldId id="302" r:id="rId11"/>
    <p:sldId id="304" r:id="rId12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5" autoAdjust="0"/>
    <p:restoredTop sz="95714" autoAdjust="0"/>
  </p:normalViewPr>
  <p:slideViewPr>
    <p:cSldViewPr snapToGrid="0" snapToObjects="1">
      <p:cViewPr varScale="1">
        <p:scale>
          <a:sx n="124" d="100"/>
          <a:sy n="124" d="100"/>
        </p:scale>
        <p:origin x="10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E070F-056A-EF46-8F28-B603D057C661}" type="datetimeFigureOut">
              <a:rPr lang="nb-NO" smtClean="0"/>
              <a:t>06.04.2022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1C88-A8C4-B64E-9416-E16EC25648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0678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71C88-A8C4-B64E-9416-E16EC2564890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5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4" name="Bilde 3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kontakt@hhs.ntnu.n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ontakt@hhs.ntnu.n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493946-749E-4503-894A-80314CB6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nb-NO" sz="6600" dirty="0"/>
              <a:t>Neste studieår – hva nå?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9AFB1D-7961-4C01-B7B8-92D7E349D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74554"/>
            <a:ext cx="8229600" cy="2357610"/>
          </a:xfrm>
        </p:spPr>
        <p:txBody>
          <a:bodyPr>
            <a:normAutofit fontScale="62500" lnSpcReduction="20000"/>
          </a:bodyPr>
          <a:lstStyle/>
          <a:p>
            <a:endParaRPr lang="nb-NO" sz="4800" dirty="0"/>
          </a:p>
          <a:p>
            <a:endParaRPr lang="nb-NO" sz="4800" dirty="0"/>
          </a:p>
          <a:p>
            <a:pPr marL="0" indent="0">
              <a:buNone/>
            </a:pPr>
            <a:r>
              <a:rPr lang="nb-NO" sz="7700" dirty="0"/>
              <a:t>Valgfag og studieretninger!</a:t>
            </a:r>
          </a:p>
        </p:txBody>
      </p:sp>
    </p:spTree>
    <p:extLst>
      <p:ext uri="{BB962C8B-B14F-4D97-AF65-F5344CB8AC3E}">
        <p14:creationId xmlns:p14="http://schemas.microsoft.com/office/powerpoint/2010/main" val="194907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231"/>
    </mc:Choice>
    <mc:Fallback xmlns="">
      <p:transition spd="slow" advTm="3123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>
                <a:latin typeface="Garamond" panose="02020404030301010803" pitchFamily="18" charset="0"/>
              </a:rPr>
              <a:t>Hva om jeg vil vite mer – 3. år?</a:t>
            </a:r>
          </a:p>
        </p:txBody>
      </p:sp>
      <p:sp>
        <p:nvSpPr>
          <p:cNvPr id="8" name="Rektangel 7"/>
          <p:cNvSpPr/>
          <p:nvPr/>
        </p:nvSpPr>
        <p:spPr>
          <a:xfrm>
            <a:off x="593436" y="1190276"/>
            <a:ext cx="7828024" cy="4905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2000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Du kan ta en prat med de retningsansvarlige:</a:t>
            </a:r>
          </a:p>
          <a:p>
            <a:pPr marL="1371600" lvl="1" indent="-9144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Tor-Eirik Olsen (økonomisk styring)</a:t>
            </a:r>
          </a:p>
          <a:p>
            <a:pPr marL="1371600" lvl="1" indent="-9144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Morten Kringstad (regnskap)</a:t>
            </a:r>
          </a:p>
          <a:p>
            <a:pPr marL="1371600" lvl="1" indent="-9144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Are Oust (finans)</a:t>
            </a:r>
          </a:p>
          <a:p>
            <a:pPr marL="1371600" lvl="1" indent="-9144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Denis Becker (business analytics)</a:t>
            </a:r>
          </a:p>
          <a:p>
            <a:pPr marL="1371600" lvl="1" indent="-9144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Jan Tore Solstad (samfunnsøkonomi).</a:t>
            </a:r>
          </a:p>
          <a:p>
            <a:pPr marL="1371600" lvl="1" indent="-9144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Arne Morten Ulvnes (markedsføring)</a:t>
            </a:r>
          </a:p>
          <a:p>
            <a:pPr marL="1371600" lvl="1" indent="-9144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Organisasjon - uavklart</a:t>
            </a:r>
          </a:p>
          <a:p>
            <a:pPr marL="1371600" lvl="1" indent="-9144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nb-NO" sz="2800" dirty="0">
              <a:latin typeface="Garamond" panose="02020404030301010803" pitchFamily="18" charset="0"/>
              <a:ea typeface="Calibri" panose="020F0502020204030204" pitchFamily="34" charset="0"/>
              <a:cs typeface="Cordia New"/>
            </a:endParaRPr>
          </a:p>
          <a:p>
            <a:pPr marL="1371600" lvl="1" indent="-9144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nb-NO" sz="2800" dirty="0">
              <a:latin typeface="Garamond" panose="02020404030301010803" pitchFamily="18" charset="0"/>
              <a:ea typeface="Calibri" panose="020F0502020204030204" pitchFamily="34" charset="0"/>
              <a:cs typeface="Cordia New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b-NO" sz="2800" dirty="0">
              <a:latin typeface="Garamond" panose="02020404030301010803" pitchFamily="18" charset="0"/>
              <a:ea typeface="Calibri" panose="020F0502020204030204" pitchFamily="34" charset="0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289663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207"/>
    </mc:Choice>
    <mc:Fallback xmlns="">
      <p:transition spd="slow" advTm="4320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Frist i </a:t>
            </a:r>
            <a:r>
              <a:rPr lang="nb-NO" sz="4000" dirty="0" err="1"/>
              <a:t>studentweb</a:t>
            </a:r>
            <a:endParaRPr lang="nb-N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nb-NO" sz="4400" dirty="0"/>
              <a:t>mai 2022</a:t>
            </a:r>
          </a:p>
          <a:p>
            <a:pPr marL="742950" indent="-742950">
              <a:buAutoNum type="arabicPeriod"/>
            </a:pPr>
            <a:endParaRPr lang="nb-NO" sz="4400" dirty="0"/>
          </a:p>
          <a:p>
            <a:pPr marL="0" indent="0">
              <a:buNone/>
            </a:pPr>
            <a:r>
              <a:rPr lang="nb-NO" sz="4400" dirty="0"/>
              <a:t>Eventuelt </a:t>
            </a:r>
            <a:r>
              <a:rPr lang="nb-NO" sz="4400"/>
              <a:t>kontakt studieadministrasjonen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955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>
                <a:latin typeface="Garamond" panose="02020404030301010803" pitchFamily="18" charset="0"/>
              </a:rPr>
              <a:t>Dere som skal begynne på tredjeåret</a:t>
            </a:r>
          </a:p>
        </p:txBody>
      </p:sp>
      <p:sp>
        <p:nvSpPr>
          <p:cNvPr id="8" name="Rektangel 7"/>
          <p:cNvSpPr/>
          <p:nvPr/>
        </p:nvSpPr>
        <p:spPr>
          <a:xfrm>
            <a:off x="0" y="1417638"/>
            <a:ext cx="8091288" cy="4500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000" i="1" dirty="0">
                <a:latin typeface="Garamond" panose="02020404030301010803" pitchFamily="18" charset="0"/>
              </a:rPr>
              <a:t>Fordypningsområder på tredjeåret er som følger:</a:t>
            </a:r>
            <a:endParaRPr lang="nb-NO" sz="1200" dirty="0">
              <a:latin typeface="Garamond" panose="02020404030301010803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000" dirty="0">
                <a:latin typeface="Garamond" panose="02020404030301010803" pitchFamily="18" charset="0"/>
              </a:rPr>
              <a:t>Business analytics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000" dirty="0">
                <a:latin typeface="Garamond" panose="02020404030301010803" pitchFamily="18" charset="0"/>
              </a:rPr>
              <a:t>Finansiell styring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000" dirty="0">
                <a:latin typeface="Garamond" panose="02020404030301010803" pitchFamily="18" charset="0"/>
              </a:rPr>
              <a:t>Markedsføring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000" dirty="0">
                <a:latin typeface="Garamond" panose="02020404030301010803" pitchFamily="18" charset="0"/>
              </a:rPr>
              <a:t>Organisering og endring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000" dirty="0">
                <a:latin typeface="Garamond" panose="02020404030301010803" pitchFamily="18" charset="0"/>
              </a:rPr>
              <a:t>Regnskap (inkl. regnskapsførerutdanning)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000" dirty="0">
                <a:latin typeface="Garamond" panose="02020404030301010803" pitchFamily="18" charset="0"/>
              </a:rPr>
              <a:t>Samfunnsøkonomi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000" dirty="0">
                <a:latin typeface="Garamond" panose="02020404030301010803" pitchFamily="18" charset="0"/>
              </a:rPr>
              <a:t>Økonomisk styring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000" i="1" dirty="0">
                <a:latin typeface="Garamond" panose="02020404030301010803" pitchFamily="18" charset="0"/>
              </a:rPr>
              <a:t>Med unntak av Regnskap og Samfunnsøkonomi, består alle retninger av 30 studiepoeng obligatoriske emner og tilsvarende valgfag. For Regnskap er alt obligatorisk</a:t>
            </a:r>
            <a:r>
              <a:rPr lang="nb-NO" sz="2000" dirty="0">
                <a:latin typeface="Garamond" panose="02020404030301010803" pitchFamily="18" charset="0"/>
              </a:rPr>
              <a:t>.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nb-NO" sz="1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11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241"/>
    </mc:Choice>
    <mc:Fallback xmlns="">
      <p:transition spd="slow" advTm="6524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>
                <a:latin typeface="Garamond" panose="02020404030301010803" pitchFamily="18" charset="0"/>
              </a:rPr>
              <a:t>Fordypningsområder 3. år</a:t>
            </a:r>
          </a:p>
        </p:txBody>
      </p:sp>
      <p:sp>
        <p:nvSpPr>
          <p:cNvPr id="8" name="Rektangel 7"/>
          <p:cNvSpPr/>
          <p:nvPr/>
        </p:nvSpPr>
        <p:spPr>
          <a:xfrm>
            <a:off x="595512" y="1305860"/>
            <a:ext cx="3807439" cy="4742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2000" dirty="0">
                <a:latin typeface="Garamond" panose="02020404030301010803" pitchFamily="18" charset="0"/>
              </a:rPr>
              <a:t>Finansiell styring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i="1" dirty="0">
                <a:latin typeface="Garamond" panose="02020404030301010803" pitchFamily="18" charset="0"/>
              </a:rPr>
              <a:t>Corporate Finance (høst)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i="1" dirty="0">
                <a:latin typeface="Garamond" panose="02020404030301010803" pitchFamily="18" charset="0"/>
              </a:rPr>
              <a:t>Financial Institutions, Markets and Regulations (</a:t>
            </a:r>
            <a:r>
              <a:rPr lang="en-US" sz="1200" i="1" dirty="0" err="1">
                <a:latin typeface="Garamond" panose="02020404030301010803" pitchFamily="18" charset="0"/>
              </a:rPr>
              <a:t>vår</a:t>
            </a:r>
            <a:r>
              <a:rPr lang="en-US" sz="1200" i="1" dirty="0">
                <a:latin typeface="Garamond" panose="02020404030301010803" pitchFamily="18" charset="0"/>
              </a:rPr>
              <a:t>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i="1" dirty="0">
                <a:latin typeface="Garamond" panose="02020404030301010803" pitchFamily="18" charset="0"/>
              </a:rPr>
              <a:t>Financial Modelling </a:t>
            </a:r>
            <a:r>
              <a:rPr lang="nb-NO" sz="1200" i="1" dirty="0" err="1">
                <a:latin typeface="Garamond" panose="02020404030301010803" pitchFamily="18" charset="0"/>
              </a:rPr>
              <a:t>using</a:t>
            </a:r>
            <a:r>
              <a:rPr lang="nb-NO" sz="1200" i="1" dirty="0">
                <a:latin typeface="Garamond" panose="02020404030301010803" pitchFamily="18" charset="0"/>
              </a:rPr>
              <a:t> Excel (vår)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 err="1">
                <a:latin typeface="Garamond" panose="02020404030301010803" pitchFamily="18" charset="0"/>
              </a:rPr>
              <a:t>Bacheloroppgave</a:t>
            </a:r>
            <a:r>
              <a:rPr lang="en-US" sz="1200" dirty="0">
                <a:latin typeface="Garamond" panose="02020404030301010803" pitchFamily="18" charset="0"/>
              </a:rPr>
              <a:t> (</a:t>
            </a:r>
            <a:r>
              <a:rPr lang="en-US" sz="1200" dirty="0" err="1">
                <a:latin typeface="Garamond" panose="02020404030301010803" pitchFamily="18" charset="0"/>
              </a:rPr>
              <a:t>vår</a:t>
            </a:r>
            <a:r>
              <a:rPr lang="en-US" sz="1200" dirty="0">
                <a:latin typeface="Garamond" panose="02020404030301010803" pitchFamily="18" charset="0"/>
              </a:rPr>
              <a:t>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aramond" panose="02020404030301010803" pitchFamily="18" charset="0"/>
              </a:rPr>
              <a:t>4 valgfag</a:t>
            </a:r>
            <a:endParaRPr lang="nb-NO" sz="1200" dirty="0">
              <a:latin typeface="Garamond" panose="02020404030301010803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2000" dirty="0">
                <a:latin typeface="Garamond" panose="02020404030301010803" pitchFamily="18" charset="0"/>
              </a:rPr>
              <a:t>Markedsføring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Markedskommunikasjon og merkevarebygging (høst)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Serviceledelse </a:t>
            </a:r>
            <a:br>
              <a:rPr lang="nb-NO" sz="1200" dirty="0">
                <a:latin typeface="Garamond" panose="02020404030301010803" pitchFamily="18" charset="0"/>
              </a:rPr>
            </a:br>
            <a:r>
              <a:rPr lang="nb-NO" sz="1200" dirty="0">
                <a:latin typeface="Garamond" panose="02020404030301010803" pitchFamily="18" charset="0"/>
              </a:rPr>
              <a:t>og relasjonsmarkedsføring (høst)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i="1" dirty="0">
                <a:latin typeface="Garamond" panose="02020404030301010803" pitchFamily="18" charset="0"/>
              </a:rPr>
              <a:t>Consumer </a:t>
            </a:r>
            <a:r>
              <a:rPr lang="nb-NO" sz="1200" i="1" dirty="0" err="1">
                <a:latin typeface="Garamond" panose="02020404030301010803" pitchFamily="18" charset="0"/>
              </a:rPr>
              <a:t>Behaviour</a:t>
            </a:r>
            <a:r>
              <a:rPr lang="nb-NO" sz="1200" i="1" dirty="0">
                <a:latin typeface="Garamond" panose="02020404030301010803" pitchFamily="18" charset="0"/>
              </a:rPr>
              <a:t> (høst)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Bacheloroppgave (vår)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4 valgfag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nb-NO" sz="1200" dirty="0">
              <a:latin typeface="Garamond" panose="02020404030301010803" pitchFamily="18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4787152" y="1305861"/>
            <a:ext cx="4134011" cy="5136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2000" dirty="0">
                <a:latin typeface="Garamond" panose="02020404030301010803" pitchFamily="18" charset="0"/>
              </a:rPr>
              <a:t>Samfunnsøkonomi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Offentlig økonomi og økonomisk politikk (høst)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i="1" dirty="0" err="1">
                <a:latin typeface="Garamond" panose="02020404030301010803" pitchFamily="18" charset="0"/>
              </a:rPr>
              <a:t>Behavioural</a:t>
            </a:r>
            <a:r>
              <a:rPr lang="nb-NO" sz="1200" i="1" dirty="0">
                <a:latin typeface="Garamond" panose="02020404030301010803" pitchFamily="18" charset="0"/>
              </a:rPr>
              <a:t> </a:t>
            </a:r>
            <a:r>
              <a:rPr lang="nb-NO" sz="1200" i="1" dirty="0" err="1">
                <a:latin typeface="Garamond" panose="02020404030301010803" pitchFamily="18" charset="0"/>
              </a:rPr>
              <a:t>Economics</a:t>
            </a:r>
            <a:r>
              <a:rPr lang="nb-NO" sz="1200" i="1" dirty="0">
                <a:latin typeface="Garamond" panose="02020404030301010803" pitchFamily="18" charset="0"/>
              </a:rPr>
              <a:t> (høst)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Makroøkonomisk analyse (15 SP) (vår)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Bacheloroppgave (vår)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3 valgfag</a:t>
            </a:r>
          </a:p>
          <a:p>
            <a:pPr marL="1371600" lvl="2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Økonometri (vår), kun anbefalt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2000" dirty="0">
                <a:latin typeface="Garamond" panose="02020404030301010803" pitchFamily="18" charset="0"/>
              </a:rPr>
              <a:t>Økonomisk styring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Sentrale verktøy i økonomistyring (høst)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Økonomistyringssystemer (vår)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i="1" dirty="0" err="1">
                <a:latin typeface="Garamond" panose="02020404030301010803" pitchFamily="18" charset="0"/>
              </a:rPr>
              <a:t>Decision</a:t>
            </a:r>
            <a:r>
              <a:rPr lang="nb-NO" sz="1200" i="1" dirty="0">
                <a:latin typeface="Garamond" panose="02020404030301010803" pitchFamily="18" charset="0"/>
              </a:rPr>
              <a:t> Modelling and </a:t>
            </a:r>
            <a:r>
              <a:rPr lang="nb-NO" sz="1200" i="1" dirty="0" err="1">
                <a:latin typeface="Garamond" panose="02020404030301010803" pitchFamily="18" charset="0"/>
              </a:rPr>
              <a:t>Optimization</a:t>
            </a:r>
            <a:r>
              <a:rPr lang="nb-NO" sz="1200" i="1" dirty="0">
                <a:latin typeface="Garamond" panose="02020404030301010803" pitchFamily="18" charset="0"/>
              </a:rPr>
              <a:t> (vår)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 err="1">
                <a:latin typeface="Garamond" panose="02020404030301010803" pitchFamily="18" charset="0"/>
              </a:rPr>
              <a:t>Bacheloroppgave</a:t>
            </a:r>
            <a:r>
              <a:rPr lang="en-US" sz="1200" dirty="0">
                <a:latin typeface="Garamond" panose="02020404030301010803" pitchFamily="18" charset="0"/>
              </a:rPr>
              <a:t> (</a:t>
            </a:r>
            <a:r>
              <a:rPr lang="en-US" sz="1200" dirty="0" err="1">
                <a:latin typeface="Garamond" panose="02020404030301010803" pitchFamily="18" charset="0"/>
              </a:rPr>
              <a:t>vår</a:t>
            </a:r>
            <a:r>
              <a:rPr lang="en-US" sz="1200" dirty="0">
                <a:latin typeface="Garamond" panose="02020404030301010803" pitchFamily="18" charset="0"/>
              </a:rPr>
              <a:t>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aramond" panose="02020404030301010803" pitchFamily="18" charset="0"/>
              </a:rPr>
              <a:t>4 valgfag</a:t>
            </a:r>
            <a:endParaRPr lang="nb-NO" sz="1200" dirty="0">
              <a:latin typeface="Garamond" panose="02020404030301010803" pitchFamily="18" charset="0"/>
            </a:endParaRP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nb-NO" sz="2000" dirty="0">
              <a:latin typeface="Garamond" panose="02020404030301010803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nb-NO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80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714"/>
    </mc:Choice>
    <mc:Fallback xmlns="">
      <p:transition spd="slow" advTm="109714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>
                <a:latin typeface="Garamond" panose="02020404030301010803" pitchFamily="18" charset="0"/>
              </a:rPr>
              <a:t>Fordypningsområder 3. år</a:t>
            </a:r>
          </a:p>
        </p:txBody>
      </p:sp>
      <p:sp>
        <p:nvSpPr>
          <p:cNvPr id="8" name="Rektangel 7"/>
          <p:cNvSpPr/>
          <p:nvPr/>
        </p:nvSpPr>
        <p:spPr>
          <a:xfrm>
            <a:off x="595512" y="1305860"/>
            <a:ext cx="3807439" cy="4750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2000" dirty="0">
                <a:latin typeface="Garamond" panose="02020404030301010803" pitchFamily="18" charset="0"/>
              </a:rPr>
              <a:t>Regnskap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Årsregnskap (høst)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Innføring i skatterett (høst)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Digitale regnskapsprosesser (høst)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Sentrale verktøy i økonomistyring (høst)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Videregående skatte- og avgiftsrett (vår)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Videregående finansregnskap (vår)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Økonomistyringssystemer (vår)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Bacheloroppgave (vår)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2000" dirty="0">
                <a:latin typeface="Garamond" panose="02020404030301010803" pitchFamily="18" charset="0"/>
              </a:rPr>
              <a:t>Organisering og endring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Endringsledelse og trender (høst)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i="1" dirty="0">
                <a:latin typeface="Garamond" panose="02020404030301010803" pitchFamily="18" charset="0"/>
              </a:rPr>
              <a:t>Strategic leadership (vår)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Organisasjonspsykologi og ledelse (vår)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Bacheloroppgave (vår)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dirty="0">
                <a:latin typeface="Garamond" panose="02020404030301010803" pitchFamily="18" charset="0"/>
              </a:rPr>
              <a:t>4 valgfag</a:t>
            </a:r>
          </a:p>
        </p:txBody>
      </p:sp>
      <p:sp>
        <p:nvSpPr>
          <p:cNvPr id="9" name="Rektangel 8"/>
          <p:cNvSpPr/>
          <p:nvPr/>
        </p:nvSpPr>
        <p:spPr>
          <a:xfrm>
            <a:off x="4787152" y="1305861"/>
            <a:ext cx="4134011" cy="985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nb-NO" sz="2000" dirty="0">
              <a:latin typeface="Garamond" panose="02020404030301010803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nb-NO" sz="2800" dirty="0">
              <a:latin typeface="Garamond" panose="02020404030301010803" pitchFamily="18" charset="0"/>
            </a:endParaRPr>
          </a:p>
        </p:txBody>
      </p:sp>
      <p:sp>
        <p:nvSpPr>
          <p:cNvPr id="6" name="Rektangel 8">
            <a:extLst>
              <a:ext uri="{FF2B5EF4-FFF2-40B4-BE49-F238E27FC236}">
                <a16:creationId xmlns:a16="http://schemas.microsoft.com/office/drawing/2014/main" id="{7AB173EC-6DFF-4EFA-8DFE-10790A605F55}"/>
              </a:ext>
            </a:extLst>
          </p:cNvPr>
          <p:cNvSpPr/>
          <p:nvPr/>
        </p:nvSpPr>
        <p:spPr>
          <a:xfrm>
            <a:off x="4787152" y="1305861"/>
            <a:ext cx="4134011" cy="3204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2000" dirty="0">
                <a:latin typeface="Garamond" panose="02020404030301010803" pitchFamily="18" charset="0"/>
              </a:rPr>
              <a:t>Business analytics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i="1" dirty="0">
                <a:latin typeface="Garamond" panose="02020404030301010803" pitchFamily="18" charset="0"/>
              </a:rPr>
              <a:t>Essentials of Business Analytics (</a:t>
            </a:r>
            <a:r>
              <a:rPr lang="en-US" sz="1200" i="1" dirty="0" err="1">
                <a:latin typeface="Garamond" panose="02020404030301010803" pitchFamily="18" charset="0"/>
              </a:rPr>
              <a:t>høst</a:t>
            </a:r>
            <a:r>
              <a:rPr lang="en-US" sz="1200" i="1" dirty="0">
                <a:latin typeface="Garamond" panose="02020404030301010803" pitchFamily="18" charset="0"/>
              </a:rPr>
              <a:t>)</a:t>
            </a:r>
            <a:endParaRPr lang="nb-NO" sz="1200" i="1" dirty="0">
              <a:latin typeface="Garamond" panose="02020404030301010803" pitchFamily="18" charset="0"/>
            </a:endParaRP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i="1" dirty="0">
                <a:latin typeface="Garamond" panose="02020404030301010803" pitchFamily="18" charset="0"/>
              </a:rPr>
              <a:t>Financial Modelling </a:t>
            </a:r>
            <a:r>
              <a:rPr lang="nb-NO" sz="1200" i="1" dirty="0" err="1">
                <a:latin typeface="Garamond" panose="02020404030301010803" pitchFamily="18" charset="0"/>
              </a:rPr>
              <a:t>using</a:t>
            </a:r>
            <a:r>
              <a:rPr lang="nb-NO" sz="1200" i="1" dirty="0">
                <a:latin typeface="Garamond" panose="02020404030301010803" pitchFamily="18" charset="0"/>
              </a:rPr>
              <a:t> Excel (vår)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1200" i="1" dirty="0" err="1">
                <a:latin typeface="Garamond" panose="02020404030301010803" pitchFamily="18" charset="0"/>
              </a:rPr>
              <a:t>Decision</a:t>
            </a:r>
            <a:r>
              <a:rPr lang="nb-NO" sz="1200" i="1" dirty="0">
                <a:latin typeface="Garamond" panose="02020404030301010803" pitchFamily="18" charset="0"/>
              </a:rPr>
              <a:t> Modelling and </a:t>
            </a:r>
            <a:r>
              <a:rPr lang="nb-NO" sz="1200" i="1" dirty="0" err="1">
                <a:latin typeface="Garamond" panose="02020404030301010803" pitchFamily="18" charset="0"/>
              </a:rPr>
              <a:t>Optimization</a:t>
            </a:r>
            <a:r>
              <a:rPr lang="nb-NO" sz="1200" i="1" dirty="0">
                <a:latin typeface="Garamond" panose="02020404030301010803" pitchFamily="18" charset="0"/>
              </a:rPr>
              <a:t> (vår)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 err="1">
                <a:latin typeface="Garamond" panose="02020404030301010803" pitchFamily="18" charset="0"/>
              </a:rPr>
              <a:t>Bacheloroppgave</a:t>
            </a:r>
            <a:r>
              <a:rPr lang="en-US" sz="1200" dirty="0">
                <a:latin typeface="Garamond" panose="02020404030301010803" pitchFamily="18" charset="0"/>
              </a:rPr>
              <a:t> (</a:t>
            </a:r>
            <a:r>
              <a:rPr lang="en-US" sz="1200" dirty="0" err="1">
                <a:latin typeface="Garamond" panose="02020404030301010803" pitchFamily="18" charset="0"/>
              </a:rPr>
              <a:t>vår</a:t>
            </a:r>
            <a:r>
              <a:rPr lang="en-US" sz="1200" dirty="0">
                <a:latin typeface="Garamond" panose="02020404030301010803" pitchFamily="18" charset="0"/>
              </a:rPr>
              <a:t>)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latin typeface="Garamond" panose="02020404030301010803" pitchFamily="18" charset="0"/>
              </a:rPr>
              <a:t>4 </a:t>
            </a:r>
            <a:r>
              <a:rPr lang="en-US" sz="1200" dirty="0" err="1">
                <a:latin typeface="Garamond" panose="02020404030301010803" pitchFamily="18" charset="0"/>
              </a:rPr>
              <a:t>valgfag</a:t>
            </a:r>
            <a:endParaRPr lang="en-US" sz="1200" dirty="0">
              <a:latin typeface="Garamond" panose="02020404030301010803" pitchFamily="18" charset="0"/>
            </a:endParaRPr>
          </a:p>
          <a:p>
            <a:pPr marL="1371600" lvl="2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200" dirty="0" err="1">
                <a:latin typeface="Garamond" panose="02020404030301010803" pitchFamily="18" charset="0"/>
              </a:rPr>
              <a:t>Anvendt</a:t>
            </a:r>
            <a:r>
              <a:rPr lang="en-US" sz="1200" dirty="0">
                <a:latin typeface="Garamond" panose="02020404030301010803" pitchFamily="18" charset="0"/>
              </a:rPr>
              <a:t> </a:t>
            </a:r>
            <a:r>
              <a:rPr lang="en-US" sz="1200" dirty="0" err="1">
                <a:latin typeface="Garamond" panose="02020404030301010803" pitchFamily="18" charset="0"/>
              </a:rPr>
              <a:t>statistikk</a:t>
            </a:r>
            <a:r>
              <a:rPr lang="en-US" sz="1200" dirty="0">
                <a:latin typeface="Garamond" panose="02020404030301010803" pitchFamily="18" charset="0"/>
              </a:rPr>
              <a:t> (</a:t>
            </a:r>
            <a:r>
              <a:rPr lang="en-US" sz="1200" dirty="0" err="1">
                <a:latin typeface="Garamond" panose="02020404030301010803" pitchFamily="18" charset="0"/>
              </a:rPr>
              <a:t>høst</a:t>
            </a:r>
            <a:r>
              <a:rPr lang="en-US" sz="1200" dirty="0">
                <a:latin typeface="Garamond" panose="02020404030301010803" pitchFamily="18" charset="0"/>
              </a:rPr>
              <a:t>), </a:t>
            </a:r>
            <a:r>
              <a:rPr lang="en-US" sz="1200" dirty="0" err="1">
                <a:latin typeface="Garamond" panose="02020404030301010803" pitchFamily="18" charset="0"/>
              </a:rPr>
              <a:t>kun</a:t>
            </a:r>
            <a:r>
              <a:rPr lang="en-US" sz="1200" dirty="0">
                <a:latin typeface="Garamond" panose="02020404030301010803" pitchFamily="18" charset="0"/>
              </a:rPr>
              <a:t> </a:t>
            </a:r>
            <a:r>
              <a:rPr lang="en-US" sz="1200" dirty="0" err="1">
                <a:latin typeface="Garamond" panose="02020404030301010803" pitchFamily="18" charset="0"/>
              </a:rPr>
              <a:t>anbefalt</a:t>
            </a:r>
            <a:endParaRPr lang="nb-NO" sz="1200" dirty="0">
              <a:latin typeface="Garamond" panose="02020404030301010803" pitchFamily="18" charset="0"/>
            </a:endParaRP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nb-NO" sz="2000" dirty="0">
              <a:latin typeface="Garamond" panose="02020404030301010803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nb-NO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72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032"/>
    </mc:Choice>
    <mc:Fallback xmlns="">
      <p:transition spd="slow" advTm="6903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41145" cy="1143000"/>
          </a:xfrm>
        </p:spPr>
        <p:txBody>
          <a:bodyPr>
            <a:normAutofit/>
          </a:bodyPr>
          <a:lstStyle/>
          <a:p>
            <a:r>
              <a:rPr lang="nb-NO" sz="4000" dirty="0">
                <a:latin typeface="Garamond" panose="02020404030301010803" pitchFamily="18" charset="0"/>
              </a:rPr>
              <a:t>Valgfag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0AC47E-4A09-4AFC-B3A2-7E526B63E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637" y="174084"/>
            <a:ext cx="6858788" cy="650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383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04"/>
    </mc:Choice>
    <mc:Fallback xmlns="">
      <p:transition spd="slow" advTm="8610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>
                <a:latin typeface="Garamond" panose="02020404030301010803" pitchFamily="18" charset="0"/>
              </a:rPr>
              <a:t>Hvilke valg har jeg?</a:t>
            </a:r>
          </a:p>
        </p:txBody>
      </p:sp>
      <p:sp>
        <p:nvSpPr>
          <p:cNvPr id="9" name="Rektangel 8"/>
          <p:cNvSpPr/>
          <p:nvPr/>
        </p:nvSpPr>
        <p:spPr>
          <a:xfrm>
            <a:off x="457200" y="1347041"/>
            <a:ext cx="8579224" cy="3651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400" dirty="0">
                <a:latin typeface="Garamond" panose="02020404030301010803" pitchFamily="18" charset="0"/>
              </a:rPr>
              <a:t>Du kan få innpasset inntil 22,5 studiepoeng som </a:t>
            </a:r>
            <a:r>
              <a:rPr lang="nb-NO" sz="2400" dirty="0">
                <a:latin typeface="Garamond" panose="02020404030301010803" pitchFamily="18" charset="0"/>
                <a:hlinkClick r:id="" action="ppaction://noaction"/>
              </a:rPr>
              <a:t>alternative valgemner</a:t>
            </a:r>
            <a:r>
              <a:rPr lang="nb-NO" sz="2400" dirty="0">
                <a:latin typeface="Garamond" panose="02020404030301010803" pitchFamily="18" charset="0"/>
              </a:rPr>
              <a:t> fra andre institutter ved NTNU.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400" dirty="0">
                <a:latin typeface="Garamond" panose="02020404030301010803" pitchFamily="18" charset="0"/>
              </a:rPr>
              <a:t>Er dette aktuelt, må du selv sjekke emnebeskrivelsen om emnet er åpent tilgjengelig.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400" dirty="0">
                <a:latin typeface="Garamond" panose="02020404030301010803" pitchFamily="18" charset="0"/>
              </a:rPr>
              <a:t>NB! Det er ingen garanti for at emner settes i gang.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400" dirty="0">
                <a:latin typeface="Garamond" panose="02020404030301010803" pitchFamily="18" charset="0"/>
              </a:rPr>
              <a:t>Det er dessverre ingen garanti for kollisjonsfri timeplan.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400" dirty="0">
                <a:latin typeface="Garamond" panose="02020404030301010803" pitchFamily="18" charset="0"/>
              </a:rPr>
              <a:t>Alternative valgemner må godkjennes; send søknad til </a:t>
            </a:r>
            <a:r>
              <a:rPr lang="nb-NO" sz="2400" dirty="0">
                <a:latin typeface="Garamond" panose="02020404030301010803" pitchFamily="18" charset="0"/>
                <a:hlinkClick r:id="rId2"/>
              </a:rPr>
              <a:t>kontakt@hhs.ntnu.no</a:t>
            </a:r>
            <a:r>
              <a:rPr lang="nb-NO" sz="2400" dirty="0">
                <a:latin typeface="Garamond" panose="02020404030301010803" pitchFamily="18" charset="0"/>
              </a:rPr>
              <a:t> Legg ved emnebeskrivelsen.</a:t>
            </a:r>
          </a:p>
        </p:txBody>
      </p:sp>
    </p:spTree>
    <p:extLst>
      <p:ext uri="{BB962C8B-B14F-4D97-AF65-F5344CB8AC3E}">
        <p14:creationId xmlns:p14="http://schemas.microsoft.com/office/powerpoint/2010/main" val="221426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960"/>
    </mc:Choice>
    <mc:Fallback xmlns="">
      <p:transition spd="slow" advTm="5096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>
                <a:latin typeface="Garamond" panose="02020404030301010803" pitchFamily="18" charset="0"/>
              </a:rPr>
              <a:t>Hva bør jeg velge?</a:t>
            </a:r>
          </a:p>
        </p:txBody>
      </p:sp>
      <p:sp>
        <p:nvSpPr>
          <p:cNvPr id="8" name="Rektangel 7"/>
          <p:cNvSpPr/>
          <p:nvPr/>
        </p:nvSpPr>
        <p:spPr>
          <a:xfrm>
            <a:off x="457199" y="1417638"/>
            <a:ext cx="8323243" cy="1460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800" b="1" i="1" dirty="0">
                <a:latin typeface="Garamond" panose="02020404030301010803" pitchFamily="18" charset="0"/>
              </a:rPr>
              <a:t>Du bør først og fremst velge det du tror du er interessert i; «strategiske» valg gir sjelden det beste vitnemålet og den jobben man vil trives best i.</a:t>
            </a:r>
          </a:p>
        </p:txBody>
      </p:sp>
    </p:spTree>
    <p:extLst>
      <p:ext uri="{BB962C8B-B14F-4D97-AF65-F5344CB8AC3E}">
        <p14:creationId xmlns:p14="http://schemas.microsoft.com/office/powerpoint/2010/main" val="4124772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201"/>
    </mc:Choice>
    <mc:Fallback xmlns="">
      <p:transition spd="slow" advTm="2920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>
                <a:latin typeface="Garamond" panose="02020404030301010803" pitchFamily="18" charset="0"/>
              </a:rPr>
              <a:t>Noen mulige alternativer</a:t>
            </a:r>
          </a:p>
        </p:txBody>
      </p:sp>
      <p:sp>
        <p:nvSpPr>
          <p:cNvPr id="9" name="Rektangel 8"/>
          <p:cNvSpPr/>
          <p:nvPr/>
        </p:nvSpPr>
        <p:spPr>
          <a:xfrm>
            <a:off x="457200" y="1347041"/>
            <a:ext cx="8579224" cy="5059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2000" b="1" dirty="0">
                <a:latin typeface="Garamond" panose="02020404030301010803" pitchFamily="18" charset="0"/>
              </a:rPr>
              <a:t>Listen er på langt på nær uttømmende. Noen emner anbefaler forkunnskaper, husk å sjekk dette!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000" dirty="0">
                <a:latin typeface="Garamond" panose="02020404030301010803" pitchFamily="18" charset="0"/>
              </a:rPr>
              <a:t>IFUD1123 Big data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000" dirty="0">
                <a:latin typeface="Garamond" panose="02020404030301010803" pitchFamily="18" charset="0"/>
              </a:rPr>
              <a:t>IINI1003 Databaser (nettstudium)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000" dirty="0">
                <a:latin typeface="Garamond" panose="02020404030301010803" pitchFamily="18" charset="0"/>
              </a:rPr>
              <a:t>MA0002 Brukerkurs matematikk B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000" dirty="0" err="1">
                <a:latin typeface="Garamond" panose="02020404030301010803" pitchFamily="18" charset="0"/>
              </a:rPr>
              <a:t>TTM</a:t>
            </a:r>
            <a:r>
              <a:rPr lang="nb-NO" sz="2000" dirty="0">
                <a:latin typeface="Garamond" panose="02020404030301010803" pitchFamily="18" charset="0"/>
              </a:rPr>
              <a:t> 4165 Digital økonomi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000" dirty="0" err="1">
                <a:latin typeface="Garamond" panose="02020404030301010803" pitchFamily="18" charset="0"/>
              </a:rPr>
              <a:t>TTK</a:t>
            </a:r>
            <a:r>
              <a:rPr lang="nb-NO" sz="2000" dirty="0">
                <a:latin typeface="Garamond" panose="02020404030301010803" pitchFamily="18" charset="0"/>
              </a:rPr>
              <a:t> 4220 Dynamikk i sosiale systemer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000" dirty="0">
                <a:latin typeface="Garamond" panose="02020404030301010803" pitchFamily="18" charset="0"/>
              </a:rPr>
              <a:t>HIST 2008 Økonomisk historie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000" dirty="0">
                <a:latin typeface="Garamond" panose="02020404030301010803" pitchFamily="18" charset="0"/>
              </a:rPr>
              <a:t>IT2805 Webteknologi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000" dirty="0">
                <a:latin typeface="Garamond" panose="02020404030301010803" pitchFamily="18" charset="0"/>
              </a:rPr>
              <a:t>TDT4100 </a:t>
            </a:r>
            <a:r>
              <a:rPr lang="nb-NO" sz="2000" dirty="0" err="1">
                <a:latin typeface="Garamond" panose="02020404030301010803" pitchFamily="18" charset="0"/>
              </a:rPr>
              <a:t>Objektorientert</a:t>
            </a:r>
            <a:r>
              <a:rPr lang="nb-NO" sz="2000" dirty="0">
                <a:latin typeface="Garamond" panose="02020404030301010803" pitchFamily="18" charset="0"/>
              </a:rPr>
              <a:t> programmering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000" dirty="0">
                <a:latin typeface="Garamond" panose="02020404030301010803" pitchFamily="18" charset="0"/>
              </a:rPr>
              <a:t>PSY1014 Sosialpsykologi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000" dirty="0">
                <a:latin typeface="Garamond" panose="02020404030301010803" pitchFamily="18" charset="0"/>
              </a:rPr>
              <a:t>PSY1016 Personlighetspsykologi I</a:t>
            </a:r>
          </a:p>
        </p:txBody>
      </p:sp>
    </p:spTree>
    <p:extLst>
      <p:ext uri="{BB962C8B-B14F-4D97-AF65-F5344CB8AC3E}">
        <p14:creationId xmlns:p14="http://schemas.microsoft.com/office/powerpoint/2010/main" val="2042267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13"/>
    </mc:Choice>
    <mc:Fallback xmlns="">
      <p:transition spd="slow" advTm="3551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>
                <a:latin typeface="Garamond" panose="02020404030301010803" pitchFamily="18" charset="0"/>
              </a:rPr>
              <a:t>Hva om jeg vil vite mer?</a:t>
            </a:r>
          </a:p>
        </p:txBody>
      </p:sp>
      <p:sp>
        <p:nvSpPr>
          <p:cNvPr id="8" name="Rektangel 7"/>
          <p:cNvSpPr/>
          <p:nvPr/>
        </p:nvSpPr>
        <p:spPr>
          <a:xfrm>
            <a:off x="593436" y="1190276"/>
            <a:ext cx="7828024" cy="5303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800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Bestill studieveiledning hos </a:t>
            </a:r>
            <a:r>
              <a:rPr lang="nb-NO" sz="2800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  <a:hlinkClick r:id="rId2"/>
              </a:rPr>
              <a:t>kontakt@hhs.ntnu.no</a:t>
            </a:r>
            <a:r>
              <a:rPr lang="nb-NO" sz="2800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 eller i Servicesenteret:</a:t>
            </a:r>
          </a:p>
          <a:p>
            <a:pPr marL="1371600" lvl="1" indent="-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2800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Thomas (man – </a:t>
            </a:r>
            <a:r>
              <a:rPr lang="nb-NO" sz="2800" dirty="0" err="1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ons</a:t>
            </a:r>
            <a:r>
              <a:rPr lang="nb-NO" sz="2800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 – </a:t>
            </a:r>
            <a:r>
              <a:rPr lang="nb-NO" sz="2800" dirty="0" err="1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fre</a:t>
            </a:r>
            <a:r>
              <a:rPr lang="nb-NO" sz="2800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)</a:t>
            </a:r>
          </a:p>
          <a:p>
            <a:pPr marL="1371600" lvl="1" indent="-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2800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Frøydis (tir – </a:t>
            </a:r>
            <a:r>
              <a:rPr lang="nb-NO" sz="2800" dirty="0" err="1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tor</a:t>
            </a:r>
            <a:r>
              <a:rPr lang="nb-NO" sz="2800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)</a:t>
            </a:r>
          </a:p>
          <a:p>
            <a:pPr marL="1371600" lvl="1" indent="-9144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sz="2800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May A. (tir – </a:t>
            </a:r>
            <a:r>
              <a:rPr lang="nb-NO" sz="2800" dirty="0" err="1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tor</a:t>
            </a:r>
            <a:r>
              <a:rPr lang="nb-NO" sz="2800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)</a:t>
            </a:r>
          </a:p>
          <a:p>
            <a:pPr marL="914400" indent="-9144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b-NO" sz="2800" dirty="0">
                <a:latin typeface="Garamond" panose="02020404030301010803" pitchFamily="18" charset="0"/>
                <a:ea typeface="Calibri" panose="020F0502020204030204" pitchFamily="34" charset="0"/>
                <a:cs typeface="Cordia New"/>
              </a:rPr>
              <a:t>Du kan også slå opp i emnebeskrivelsen og ta en prat med de som underviser i emnet. De har jo skikkelig peiling (på emnet).</a:t>
            </a:r>
          </a:p>
          <a:p>
            <a:pPr marL="1371600" lvl="1" indent="-9144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nb-NO" sz="2800" dirty="0">
              <a:latin typeface="Garamond" panose="02020404030301010803" pitchFamily="18" charset="0"/>
              <a:ea typeface="Calibri" panose="020F0502020204030204" pitchFamily="34" charset="0"/>
              <a:cs typeface="Cordia New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b-NO" sz="2800" dirty="0">
              <a:latin typeface="Garamond" panose="02020404030301010803" pitchFamily="18" charset="0"/>
              <a:ea typeface="Calibri" panose="020F0502020204030204" pitchFamily="34" charset="0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74474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384"/>
    </mc:Choice>
    <mc:Fallback xmlns="">
      <p:transition spd="slow" advTm="34384"/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601</Words>
  <Application>Microsoft Office PowerPoint</Application>
  <PresentationFormat>Skjermfremvisning (4:3)</PresentationFormat>
  <Paragraphs>105</Paragraphs>
  <Slides>11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Garamond</vt:lpstr>
      <vt:lpstr>Office-tema</vt:lpstr>
      <vt:lpstr>Neste studieår – hva nå?</vt:lpstr>
      <vt:lpstr>Dere som skal begynne på tredjeåret</vt:lpstr>
      <vt:lpstr>Fordypningsområder 3. år</vt:lpstr>
      <vt:lpstr>Fordypningsområder 3. år</vt:lpstr>
      <vt:lpstr>Valgfag</vt:lpstr>
      <vt:lpstr>Hvilke valg har jeg?</vt:lpstr>
      <vt:lpstr>Hva bør jeg velge?</vt:lpstr>
      <vt:lpstr>Noen mulige alternativer</vt:lpstr>
      <vt:lpstr>Hva om jeg vil vite mer?</vt:lpstr>
      <vt:lpstr>Hva om jeg vil vite mer – 3. år?</vt:lpstr>
      <vt:lpstr>Frist i studentweb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Skarpnes;TB</dc:creator>
  <cp:lastModifiedBy>Maiken Trane</cp:lastModifiedBy>
  <cp:revision>166</cp:revision>
  <dcterms:created xsi:type="dcterms:W3CDTF">2013-06-10T16:56:09Z</dcterms:created>
  <dcterms:modified xsi:type="dcterms:W3CDTF">2022-04-06T13:13:47Z</dcterms:modified>
</cp:coreProperties>
</file>