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5" r:id="rId3"/>
    <p:sldId id="273" r:id="rId4"/>
    <p:sldId id="274" r:id="rId5"/>
    <p:sldId id="275" r:id="rId6"/>
    <p:sldId id="277" r:id="rId7"/>
    <p:sldId id="278" r:id="rId8"/>
    <p:sldId id="276" r:id="rId9"/>
    <p:sldId id="279" r:id="rId10"/>
    <p:sldId id="280" r:id="rId11"/>
    <p:sldId id="281" r:id="rId12"/>
    <p:sldId id="284" r:id="rId13"/>
    <p:sldId id="285" r:id="rId14"/>
    <p:sldId id="283" r:id="rId15"/>
  </p:sldIdLst>
  <p:sldSz cx="10009188" cy="7561263"/>
  <p:notesSz cx="6797675" cy="9928225"/>
  <p:defaultTextStyle>
    <a:defPPr>
      <a:defRPr lang="nb-NO"/>
    </a:defPPr>
    <a:lvl1pPr marL="0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1D3"/>
    <a:srgbClr val="003A54"/>
    <a:srgbClr val="BCBDC0"/>
    <a:srgbClr val="A89449"/>
    <a:srgbClr val="2F718E"/>
    <a:srgbClr val="00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62" autoAdjust="0"/>
  </p:normalViewPr>
  <p:slideViewPr>
    <p:cSldViewPr>
      <p:cViewPr varScale="1">
        <p:scale>
          <a:sx n="80" d="100"/>
          <a:sy n="80" d="100"/>
        </p:scale>
        <p:origin x="643" y="62"/>
      </p:cViewPr>
      <p:guideLst>
        <p:guide orient="horz" pos="2382"/>
        <p:guide pos="3153"/>
      </p:guideLst>
    </p:cSldViewPr>
  </p:slideViewPr>
  <p:outlineViewPr>
    <p:cViewPr>
      <p:scale>
        <a:sx n="33" d="100"/>
        <a:sy n="33" d="100"/>
      </p:scale>
      <p:origin x="0" y="-56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16"/>
    </p:cViewPr>
  </p:sorterViewPr>
  <p:notesViewPr>
    <p:cSldViewPr>
      <p:cViewPr>
        <p:scale>
          <a:sx n="100" d="100"/>
          <a:sy n="100" d="100"/>
        </p:scale>
        <p:origin x="1648" y="-15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DBD2A-FA58-4AD3-809F-BA8D4A980247}" type="datetimeFigureOut">
              <a:rPr lang="nb-NO" smtClean="0"/>
              <a:pPr/>
              <a:t>01.09.2016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5A8A-F3EC-4E41-9543-E2675E537B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04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9C5D-D8EB-459F-85BC-8C0DD646C392}" type="datetimeFigureOut">
              <a:rPr lang="nb-NO" smtClean="0"/>
              <a:pPr/>
              <a:t>01.09.2016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4538"/>
            <a:ext cx="49276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0AA6-FB05-4A99-A181-D1EF3D6981B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0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Kristin Rygg</a:t>
            </a:r>
          </a:p>
          <a:p>
            <a:r>
              <a:rPr lang="nb-NO" dirty="0" err="1" smtClean="0"/>
              <a:t>Associate</a:t>
            </a:r>
            <a:r>
              <a:rPr lang="nb-NO" dirty="0" smtClean="0"/>
              <a:t> professor at Norwegian School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Economics</a:t>
            </a:r>
            <a:endParaRPr lang="nb-NO" dirty="0" smtClean="0"/>
          </a:p>
          <a:p>
            <a:r>
              <a:rPr lang="nb-NO" dirty="0" smtClean="0"/>
              <a:t>My area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expertice</a:t>
            </a:r>
            <a:r>
              <a:rPr lang="nb-NO" dirty="0" smtClean="0"/>
              <a:t> is Japanese and Japanese/Norwegian business </a:t>
            </a:r>
            <a:r>
              <a:rPr lang="nb-NO" dirty="0" err="1" smtClean="0"/>
              <a:t>cooperations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20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second</a:t>
            </a:r>
            <a:r>
              <a:rPr lang="nb-NO" dirty="0" smtClean="0"/>
              <a:t> Norwegian </a:t>
            </a:r>
            <a:r>
              <a:rPr lang="nb-NO" dirty="0" err="1" smtClean="0"/>
              <a:t>frustration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things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time in Japan, </a:t>
            </a:r>
            <a:r>
              <a:rPr lang="nb-NO" dirty="0" err="1" smtClean="0"/>
              <a:t>especially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it </a:t>
            </a:r>
            <a:r>
              <a:rPr lang="nb-NO" dirty="0" err="1" smtClean="0"/>
              <a:t>comes</a:t>
            </a:r>
            <a:r>
              <a:rPr lang="nb-NO" dirty="0" smtClean="0"/>
              <a:t> to </a:t>
            </a:r>
            <a:r>
              <a:rPr lang="nb-NO" dirty="0" err="1" smtClean="0"/>
              <a:t>meetings</a:t>
            </a:r>
            <a:r>
              <a:rPr lang="nb-NO" dirty="0" smtClean="0"/>
              <a:t> (</a:t>
            </a:r>
            <a:r>
              <a:rPr lang="nb-NO" dirty="0" err="1" smtClean="0"/>
              <a:t>comment</a:t>
            </a:r>
            <a:r>
              <a:rPr lang="nb-NO" dirty="0" smtClean="0"/>
              <a:t> 1) and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(</a:t>
            </a:r>
            <a:r>
              <a:rPr lang="nb-NO" dirty="0" err="1" smtClean="0"/>
              <a:t>comment</a:t>
            </a:r>
            <a:r>
              <a:rPr lang="nb-NO" dirty="0" smtClean="0"/>
              <a:t> 2)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318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However</a:t>
            </a:r>
            <a:r>
              <a:rPr lang="nb-NO" dirty="0"/>
              <a:t>, </a:t>
            </a:r>
            <a:r>
              <a:rPr lang="nb-NO" dirty="0" smtClean="0"/>
              <a:t>from a </a:t>
            </a:r>
            <a:r>
              <a:rPr lang="nb-NO" dirty="0"/>
              <a:t>Japanese </a:t>
            </a:r>
            <a:r>
              <a:rPr lang="nb-NO" dirty="0" err="1"/>
              <a:t>point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 smtClean="0"/>
              <a:t>view</a:t>
            </a:r>
            <a:r>
              <a:rPr lang="nb-NO" dirty="0" smtClean="0"/>
              <a:t> (</a:t>
            </a:r>
            <a:r>
              <a:rPr lang="nb-NO" dirty="0" err="1" smtClean="0"/>
              <a:t>comments</a:t>
            </a:r>
            <a:r>
              <a:rPr lang="nb-NO" dirty="0" smtClean="0"/>
              <a:t> 1 and 2)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625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third</a:t>
            </a:r>
            <a:r>
              <a:rPr lang="nb-NO" dirty="0"/>
              <a:t> </a:t>
            </a:r>
            <a:r>
              <a:rPr lang="nb-NO" dirty="0" smtClean="0"/>
              <a:t>problem area </a:t>
            </a:r>
            <a:r>
              <a:rPr lang="nb-NO" dirty="0" err="1" smtClean="0"/>
              <a:t>may</a:t>
            </a:r>
            <a:r>
              <a:rPr lang="nb-NO" dirty="0" smtClean="0"/>
              <a:t> be </a:t>
            </a:r>
            <a:r>
              <a:rPr lang="nb-NO" dirty="0" err="1" smtClean="0"/>
              <a:t>summed</a:t>
            </a:r>
            <a:r>
              <a:rPr lang="nb-NO" dirty="0" smtClean="0"/>
              <a:t> up as </a:t>
            </a:r>
            <a:r>
              <a:rPr lang="nb-NO" dirty="0" err="1" smtClean="0"/>
              <a:t>differences</a:t>
            </a:r>
            <a:r>
              <a:rPr lang="nb-NO" dirty="0" smtClean="0"/>
              <a:t> in </a:t>
            </a:r>
            <a:r>
              <a:rPr lang="nb-NO" dirty="0" err="1" smtClean="0"/>
              <a:t>thoroughness</a:t>
            </a:r>
            <a:r>
              <a:rPr lang="nb-NO" dirty="0" smtClean="0"/>
              <a:t>, </a:t>
            </a:r>
            <a:r>
              <a:rPr lang="nb-NO" dirty="0" err="1" smtClean="0"/>
              <a:t>concern</a:t>
            </a:r>
            <a:r>
              <a:rPr lang="nb-NO" dirty="0" smtClean="0"/>
              <a:t> for </a:t>
            </a:r>
            <a:r>
              <a:rPr lang="nb-NO" dirty="0" err="1" smtClean="0"/>
              <a:t>details</a:t>
            </a:r>
            <a:r>
              <a:rPr lang="nb-NO" dirty="0" smtClean="0"/>
              <a:t> and </a:t>
            </a:r>
            <a:r>
              <a:rPr lang="nb-NO" dirty="0" err="1" smtClean="0"/>
              <a:t>view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improvisation</a:t>
            </a:r>
            <a:r>
              <a:rPr lang="nb-NO" dirty="0" smtClean="0"/>
              <a:t> (</a:t>
            </a:r>
            <a:r>
              <a:rPr lang="nb-NO" dirty="0" err="1" smtClean="0"/>
              <a:t>comments</a:t>
            </a:r>
            <a:r>
              <a:rPr lang="nb-NO" dirty="0" smtClean="0"/>
              <a:t>).</a:t>
            </a:r>
          </a:p>
          <a:p>
            <a:endParaRPr lang="nb-NO" dirty="0"/>
          </a:p>
          <a:p>
            <a:r>
              <a:rPr lang="nb-NO" dirty="0" err="1" smtClean="0"/>
              <a:t>Another</a:t>
            </a:r>
            <a:r>
              <a:rPr lang="nb-NO" dirty="0" smtClean="0"/>
              <a:t> Norwegian </a:t>
            </a:r>
            <a:r>
              <a:rPr lang="nb-NO" dirty="0" err="1" smtClean="0"/>
              <a:t>says</a:t>
            </a:r>
            <a:r>
              <a:rPr lang="nb-NO" dirty="0" smtClean="0"/>
              <a:t>: (</a:t>
            </a:r>
            <a:r>
              <a:rPr lang="nb-NO" dirty="0" err="1" smtClean="0"/>
              <a:t>comment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r>
              <a:rPr lang="nb-NO" dirty="0" smtClean="0"/>
              <a:t>It is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exaggeration</a:t>
            </a:r>
            <a:r>
              <a:rPr lang="nb-NO" dirty="0" smtClean="0"/>
              <a:t> to </a:t>
            </a:r>
            <a:r>
              <a:rPr lang="nb-NO" dirty="0" err="1" smtClean="0"/>
              <a:t>say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represent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most </a:t>
            </a:r>
            <a:r>
              <a:rPr lang="nb-NO" dirty="0" err="1" smtClean="0"/>
              <a:t>contrastive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Japanese and Norwegian style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doing</a:t>
            </a:r>
            <a:r>
              <a:rPr lang="nb-NO" dirty="0" smtClean="0"/>
              <a:t> business and </a:t>
            </a:r>
            <a:r>
              <a:rPr lang="nb-NO" dirty="0" err="1" smtClean="0"/>
              <a:t>there</a:t>
            </a:r>
            <a:r>
              <a:rPr lang="nb-NO" dirty="0" smtClean="0"/>
              <a:t> is not </a:t>
            </a:r>
            <a:r>
              <a:rPr lang="nb-NO" dirty="0" err="1" smtClean="0"/>
              <a:t>really</a:t>
            </a:r>
            <a:r>
              <a:rPr lang="nb-NO" dirty="0" smtClean="0"/>
              <a:t> an alternative to </a:t>
            </a:r>
            <a:r>
              <a:rPr lang="nb-NO" dirty="0" err="1" smtClean="0"/>
              <a:t>try</a:t>
            </a:r>
            <a:r>
              <a:rPr lang="nb-NO" dirty="0" smtClean="0"/>
              <a:t> to </a:t>
            </a:r>
            <a:r>
              <a:rPr lang="nb-NO" dirty="0" err="1" smtClean="0"/>
              <a:t>meet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middle</a:t>
            </a:r>
            <a:r>
              <a:rPr lang="nb-NO" dirty="0" smtClean="0"/>
              <a:t> </a:t>
            </a:r>
            <a:r>
              <a:rPr lang="nb-NO" dirty="0" err="1" smtClean="0"/>
              <a:t>here</a:t>
            </a:r>
            <a:r>
              <a:rPr lang="nb-NO" dirty="0" smtClean="0"/>
              <a:t> for a Norwegian business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aspires</a:t>
            </a:r>
            <a:r>
              <a:rPr lang="nb-NO" dirty="0" smtClean="0"/>
              <a:t> to </a:t>
            </a:r>
            <a:r>
              <a:rPr lang="nb-NO" dirty="0" err="1" smtClean="0"/>
              <a:t>succeed</a:t>
            </a:r>
            <a:r>
              <a:rPr lang="nb-NO" dirty="0" smtClean="0"/>
              <a:t> in Japan. 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15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This story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told</a:t>
            </a:r>
            <a:r>
              <a:rPr lang="nb-NO" dirty="0" smtClean="0"/>
              <a:t> by a Japanese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wanted</a:t>
            </a:r>
            <a:r>
              <a:rPr lang="nb-NO" dirty="0" smtClean="0"/>
              <a:t> to </a:t>
            </a:r>
            <a:r>
              <a:rPr lang="nb-NO" dirty="0" err="1" smtClean="0"/>
              <a:t>illustrate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difference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Japanese and Norwegians…</a:t>
            </a:r>
          </a:p>
          <a:p>
            <a:endParaRPr lang="nb-NO" dirty="0"/>
          </a:p>
          <a:p>
            <a:r>
              <a:rPr lang="nb-NO" dirty="0" smtClean="0"/>
              <a:t>Her </a:t>
            </a:r>
            <a:r>
              <a:rPr lang="nb-NO" dirty="0" err="1" smtClean="0"/>
              <a:t>point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Norwegians </a:t>
            </a:r>
            <a:r>
              <a:rPr lang="nb-NO" dirty="0" err="1" smtClean="0"/>
              <a:t>choose</a:t>
            </a:r>
            <a:r>
              <a:rPr lang="nb-NO" dirty="0" smtClean="0"/>
              <a:t> a) and Japanese b). </a:t>
            </a:r>
            <a:r>
              <a:rPr lang="nb-NO" dirty="0" err="1" smtClean="0"/>
              <a:t>However</a:t>
            </a:r>
            <a:r>
              <a:rPr lang="nb-NO" dirty="0" smtClean="0"/>
              <a:t>, I have </a:t>
            </a:r>
            <a:r>
              <a:rPr lang="nb-NO" dirty="0" err="1" smtClean="0"/>
              <a:t>asked</a:t>
            </a:r>
            <a:r>
              <a:rPr lang="nb-NO" dirty="0" smtClean="0"/>
              <a:t> my Norwegian students </a:t>
            </a:r>
            <a:r>
              <a:rPr lang="nb-NO" dirty="0" err="1" smtClean="0"/>
              <a:t>several</a:t>
            </a:r>
            <a:r>
              <a:rPr lang="nb-NO" dirty="0" smtClean="0"/>
              <a:t> times to </a:t>
            </a:r>
            <a:r>
              <a:rPr lang="nb-NO" dirty="0" err="1" smtClean="0"/>
              <a:t>choose</a:t>
            </a:r>
            <a:r>
              <a:rPr lang="nb-NO" dirty="0" smtClean="0"/>
              <a:t> a. or b. and most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/>
              <a:t> </a:t>
            </a:r>
            <a:r>
              <a:rPr lang="nb-NO" dirty="0" err="1" smtClean="0"/>
              <a:t>go</a:t>
            </a:r>
            <a:r>
              <a:rPr lang="nb-NO" dirty="0" smtClean="0"/>
              <a:t> for b. </a:t>
            </a:r>
          </a:p>
          <a:p>
            <a:endParaRPr lang="nb-NO" dirty="0" smtClean="0"/>
          </a:p>
          <a:p>
            <a:r>
              <a:rPr lang="nb-NO" dirty="0" smtClean="0"/>
              <a:t>Thus, </a:t>
            </a:r>
            <a:r>
              <a:rPr lang="nb-NO" dirty="0" err="1" smtClean="0"/>
              <a:t>culture</a:t>
            </a:r>
            <a:r>
              <a:rPr lang="nb-NO" dirty="0" smtClean="0"/>
              <a:t> </a:t>
            </a:r>
            <a:r>
              <a:rPr lang="nb-NO" dirty="0" err="1" smtClean="0"/>
              <a:t>differences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not as </a:t>
            </a:r>
            <a:r>
              <a:rPr lang="nb-NO" dirty="0" err="1" smtClean="0"/>
              <a:t>clear</a:t>
            </a:r>
            <a:r>
              <a:rPr lang="nb-NO" dirty="0" smtClean="0"/>
              <a:t> </a:t>
            </a:r>
            <a:r>
              <a:rPr lang="nb-NO" dirty="0" err="1" smtClean="0"/>
              <a:t>cut</a:t>
            </a:r>
            <a:r>
              <a:rPr lang="nb-NO" dirty="0" smtClean="0"/>
              <a:t> as </a:t>
            </a:r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described</a:t>
            </a:r>
            <a:r>
              <a:rPr lang="nb-NO" dirty="0" smtClean="0"/>
              <a:t> by Richard Lewis. </a:t>
            </a:r>
            <a:r>
              <a:rPr lang="nb-NO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more </a:t>
            </a:r>
            <a:r>
              <a:rPr lang="nb-NO" baseline="0" dirty="0" err="1" smtClean="0"/>
              <a:t>contextual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differerences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even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influence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. This is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important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keep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mind</a:t>
            </a:r>
            <a:r>
              <a:rPr lang="nb-NO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061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3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books for Western business executives going</a:t>
            </a:r>
            <a:r>
              <a:rPr lang="en-US" baseline="0" dirty="0" smtClean="0"/>
              <a:t> abroad</a:t>
            </a:r>
            <a:r>
              <a:rPr lang="en-US" dirty="0" smtClean="0"/>
              <a:t>. This is one of the best sellers, called </a:t>
            </a:r>
            <a:r>
              <a:rPr lang="en-US" i="1" dirty="0" smtClean="0"/>
              <a:t>When Cultures Collide</a:t>
            </a:r>
            <a:r>
              <a:rPr lang="en-US" i="0" dirty="0" smtClean="0"/>
              <a:t>,</a:t>
            </a:r>
            <a:r>
              <a:rPr lang="en-US" i="0" baseline="0" dirty="0" smtClean="0"/>
              <a:t> </a:t>
            </a:r>
            <a:r>
              <a:rPr lang="en-US" dirty="0" smtClean="0"/>
              <a:t>written by Richard Lewis.</a:t>
            </a:r>
          </a:p>
          <a:p>
            <a:endParaRPr lang="en-US" dirty="0"/>
          </a:p>
          <a:p>
            <a:r>
              <a:rPr lang="en-US" dirty="0" smtClean="0"/>
              <a:t>About Japanese business executives he writes the following…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060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Japanese are “conditioned” to be a certain way, which tells us that every Japanese has about as much free will to choose to be different from other Japanese as an</a:t>
            </a:r>
            <a:r>
              <a:rPr lang="en-US" baseline="0" dirty="0" smtClean="0"/>
              <a:t> apple </a:t>
            </a:r>
            <a:r>
              <a:rPr lang="en-US" dirty="0" smtClean="0"/>
              <a:t>slice can choose to be different from the apple.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68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Secondly</a:t>
            </a:r>
            <a:r>
              <a:rPr lang="nb-NO" dirty="0" smtClean="0"/>
              <a:t>,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«</a:t>
            </a:r>
            <a:r>
              <a:rPr lang="nb-NO" dirty="0" err="1" smtClean="0"/>
              <a:t>constrained</a:t>
            </a:r>
            <a:r>
              <a:rPr lang="nb-NO" dirty="0" smtClean="0"/>
              <a:t>» to be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way</a:t>
            </a:r>
            <a:r>
              <a:rPr lang="nb-NO" dirty="0" smtClean="0"/>
              <a:t>, </a:t>
            </a:r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illustrated</a:t>
            </a:r>
            <a:r>
              <a:rPr lang="nb-NO" dirty="0" smtClean="0"/>
              <a:t> in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r>
              <a:rPr lang="nb-NO" dirty="0" smtClean="0"/>
              <a:t>,</a:t>
            </a:r>
            <a:r>
              <a:rPr lang="nb-NO" baseline="0" dirty="0" smtClean="0"/>
              <a:t> </a:t>
            </a:r>
            <a:r>
              <a:rPr lang="nb-NO" dirty="0" smtClean="0"/>
              <a:t>I </a:t>
            </a:r>
            <a:r>
              <a:rPr lang="nb-NO" dirty="0" err="1" smtClean="0"/>
              <a:t>thought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20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Third, </a:t>
            </a:r>
            <a:r>
              <a:rPr lang="nb-NO" dirty="0" err="1" smtClean="0"/>
              <a:t>the</a:t>
            </a:r>
            <a:r>
              <a:rPr lang="nb-NO" dirty="0" smtClean="0"/>
              <a:t> Japanese </a:t>
            </a:r>
            <a:r>
              <a:rPr lang="nb-NO" dirty="0" err="1" smtClean="0"/>
              <a:t>language</a:t>
            </a:r>
            <a:r>
              <a:rPr lang="nb-NO" dirty="0" smtClean="0"/>
              <a:t> </a:t>
            </a:r>
            <a:r>
              <a:rPr lang="nb-NO" dirty="0" err="1" smtClean="0"/>
              <a:t>forces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to </a:t>
            </a:r>
            <a:r>
              <a:rPr lang="nb-NO" dirty="0" err="1" smtClean="0"/>
              <a:t>think</a:t>
            </a:r>
            <a:r>
              <a:rPr lang="nb-NO" dirty="0" smtClean="0"/>
              <a:t> and </a:t>
            </a:r>
            <a:r>
              <a:rPr lang="nb-NO" dirty="0" err="1" smtClean="0"/>
              <a:t>behave</a:t>
            </a:r>
            <a:r>
              <a:rPr lang="nb-NO" dirty="0" smtClean="0"/>
              <a:t> different from </a:t>
            </a:r>
            <a:r>
              <a:rPr lang="nb-NO" dirty="0" err="1" smtClean="0"/>
              <a:t>the</a:t>
            </a:r>
            <a:r>
              <a:rPr lang="nb-NO" dirty="0" smtClean="0"/>
              <a:t> rest </a:t>
            </a:r>
            <a:r>
              <a:rPr lang="nb-NO" dirty="0" err="1" smtClean="0"/>
              <a:t>of</a:t>
            </a:r>
            <a:r>
              <a:rPr lang="nb-NO" dirty="0" smtClean="0"/>
              <a:t> us.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096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494A88-9665-417C-8382-66C4595BFA56}" type="slidenum">
              <a:rPr lang="en-US" altLang="nb-NO" smtClean="0"/>
              <a:pPr>
                <a:spcBef>
                  <a:spcPct val="0"/>
                </a:spcBef>
              </a:pPr>
              <a:t>6</a:t>
            </a:fld>
            <a:endParaRPr lang="en-US" altLang="nb-NO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813" y="4827945"/>
            <a:ext cx="4944050" cy="4850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/>
          <a:lstStyle/>
          <a:p>
            <a:pPr>
              <a:lnSpc>
                <a:spcPct val="90000"/>
              </a:lnSpc>
            </a:pP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So,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Japan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became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first non-Western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competitor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Western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industries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first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articles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written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 a Western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audience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about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hopelessly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indirect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language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made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it impossible to understand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Japanese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businessman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alt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said</a:t>
            </a:r>
            <a:r>
              <a:rPr lang="nb-NO" alt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no. 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52964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dirty="0" smtClean="0"/>
              <a:t>Lewis </a:t>
            </a:r>
            <a:r>
              <a:rPr lang="nb-NO" altLang="nb-NO" dirty="0" err="1" smtClean="0"/>
              <a:t>portrays</a:t>
            </a:r>
            <a:r>
              <a:rPr lang="nb-NO" altLang="nb-NO" dirty="0" smtClean="0"/>
              <a:t> a </a:t>
            </a:r>
            <a:r>
              <a:rPr lang="nb-NO" altLang="nb-NO" dirty="0" err="1" smtClean="0"/>
              <a:t>picture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Japanese business men as all </a:t>
            </a:r>
            <a:r>
              <a:rPr lang="nb-NO" altLang="nb-NO" dirty="0" err="1" smtClean="0"/>
              <a:t>alike</a:t>
            </a:r>
            <a:r>
              <a:rPr lang="nb-NO" altLang="nb-NO" dirty="0" smtClean="0"/>
              <a:t> and all different from us. </a:t>
            </a:r>
            <a:r>
              <a:rPr lang="nb-NO" altLang="nb-NO" dirty="0" err="1" smtClean="0"/>
              <a:t>But</a:t>
            </a:r>
            <a:r>
              <a:rPr lang="nb-NO" altLang="nb-NO" dirty="0" smtClean="0"/>
              <a:t> is it true?</a:t>
            </a:r>
          </a:p>
          <a:p>
            <a:endParaRPr lang="nb-NO" altLang="nb-NO" dirty="0"/>
          </a:p>
          <a:p>
            <a:r>
              <a:rPr lang="nb-NO" altLang="nb-NO" dirty="0" smtClean="0"/>
              <a:t>This is </a:t>
            </a:r>
            <a:r>
              <a:rPr lang="nb-NO" altLang="nb-NO" dirty="0" err="1" smtClean="0"/>
              <a:t>something</a:t>
            </a:r>
            <a:r>
              <a:rPr lang="nb-NO" altLang="nb-NO" dirty="0" smtClean="0"/>
              <a:t> I have </a:t>
            </a:r>
            <a:r>
              <a:rPr lang="nb-NO" altLang="nb-NO" dirty="0" err="1" smtClean="0"/>
              <a:t>been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trying</a:t>
            </a:r>
            <a:r>
              <a:rPr lang="nb-NO" altLang="nb-NO" dirty="0" smtClean="0"/>
              <a:t> to </a:t>
            </a:r>
            <a:r>
              <a:rPr lang="nb-NO" altLang="nb-NO" dirty="0" err="1" smtClean="0"/>
              <a:t>find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out</a:t>
            </a:r>
            <a:r>
              <a:rPr lang="nb-NO" altLang="nb-NO" dirty="0" smtClean="0"/>
              <a:t> over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years</a:t>
            </a:r>
            <a:r>
              <a:rPr lang="nb-NO" altLang="nb-NO" dirty="0"/>
              <a:t> </a:t>
            </a:r>
            <a:r>
              <a:rPr lang="nb-NO" altLang="nb-NO" dirty="0" smtClean="0"/>
              <a:t>and it </a:t>
            </a:r>
            <a:r>
              <a:rPr lang="nb-NO" altLang="nb-NO" dirty="0" err="1" smtClean="0"/>
              <a:t>started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with</a:t>
            </a:r>
            <a:r>
              <a:rPr lang="nb-NO" altLang="nb-NO" dirty="0" smtClean="0"/>
              <a:t> my </a:t>
            </a:r>
            <a:r>
              <a:rPr lang="nb-NO" altLang="nb-NO" dirty="0" err="1" smtClean="0"/>
              <a:t>PhD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thesis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where</a:t>
            </a:r>
            <a:r>
              <a:rPr lang="nb-NO" altLang="nb-NO" dirty="0" smtClean="0"/>
              <a:t> I </a:t>
            </a:r>
            <a:r>
              <a:rPr lang="nb-NO" altLang="nb-NO" dirty="0" err="1" smtClean="0"/>
              <a:t>set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out</a:t>
            </a:r>
            <a:r>
              <a:rPr lang="nb-NO" altLang="nb-NO" dirty="0" smtClean="0"/>
              <a:t> to </a:t>
            </a:r>
            <a:r>
              <a:rPr lang="nb-NO" altLang="nb-NO" dirty="0" err="1" smtClean="0"/>
              <a:t>interview</a:t>
            </a:r>
            <a:r>
              <a:rPr lang="nb-NO" altLang="nb-NO" dirty="0" smtClean="0"/>
              <a:t> Japanese and Norwegian business </a:t>
            </a:r>
            <a:r>
              <a:rPr lang="nb-NO" altLang="nb-NO" dirty="0" err="1" smtClean="0"/>
              <a:t>executives</a:t>
            </a:r>
            <a:r>
              <a:rPr lang="nb-NO" altLang="nb-NO" dirty="0" smtClean="0"/>
              <a:t> in Norway and in Japan to </a:t>
            </a:r>
            <a:r>
              <a:rPr lang="nb-NO" altLang="nb-NO" dirty="0" err="1" smtClean="0"/>
              <a:t>learn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about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their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experiences</a:t>
            </a:r>
            <a:r>
              <a:rPr lang="nb-NO" altLang="nb-NO" dirty="0" smtClean="0"/>
              <a:t>. </a:t>
            </a:r>
            <a:r>
              <a:rPr lang="nb-NO" altLang="nb-NO" dirty="0" err="1" smtClean="0"/>
              <a:t>What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you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will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hear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today</a:t>
            </a:r>
            <a:r>
              <a:rPr lang="nb-NO" altLang="nb-NO" baseline="0" dirty="0" smtClean="0"/>
              <a:t> is </a:t>
            </a:r>
            <a:r>
              <a:rPr lang="nb-NO" altLang="nb-NO" baseline="0" dirty="0" err="1" smtClean="0"/>
              <a:t>mostly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answers</a:t>
            </a:r>
            <a:r>
              <a:rPr lang="nb-NO" altLang="nb-NO" baseline="0" dirty="0" smtClean="0"/>
              <a:t> from </a:t>
            </a:r>
            <a:r>
              <a:rPr lang="nb-NO" altLang="nb-NO" baseline="0" dirty="0" err="1" smtClean="0"/>
              <a:t>the</a:t>
            </a:r>
            <a:r>
              <a:rPr lang="nb-NO" altLang="nb-NO" baseline="0" dirty="0" smtClean="0"/>
              <a:t> Norwegians.</a:t>
            </a:r>
            <a:endParaRPr lang="nb-NO" altLang="nb-NO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E7299F-A979-445C-AAB0-C44386166B5D}" type="slidenum">
              <a:rPr lang="nb-NO" altLang="nb-NO" smtClean="0"/>
              <a:pPr>
                <a:spcBef>
                  <a:spcPct val="0"/>
                </a:spcBef>
              </a:pPr>
              <a:t>7</a:t>
            </a:fld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150854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So, </a:t>
            </a:r>
            <a:r>
              <a:rPr lang="nb-NO" dirty="0" err="1" smtClean="0"/>
              <a:t>Yes</a:t>
            </a:r>
            <a:r>
              <a:rPr lang="nb-NO" dirty="0" smtClean="0"/>
              <a:t>, I </a:t>
            </a:r>
            <a:r>
              <a:rPr lang="nb-NO" dirty="0" err="1" smtClean="0"/>
              <a:t>did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Norwegian </a:t>
            </a:r>
            <a:r>
              <a:rPr lang="nb-NO" dirty="0" err="1" smtClean="0"/>
              <a:t>frustration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Japanese </a:t>
            </a:r>
            <a:r>
              <a:rPr lang="nb-NO" dirty="0" err="1" smtClean="0"/>
              <a:t>indirectness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especially</a:t>
            </a:r>
            <a:r>
              <a:rPr lang="nb-NO" dirty="0" smtClean="0"/>
              <a:t> in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situations</a:t>
            </a:r>
            <a:r>
              <a:rPr lang="nb-NO" dirty="0" smtClean="0"/>
              <a:t>;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answer</a:t>
            </a:r>
            <a:r>
              <a:rPr lang="nb-NO" dirty="0" smtClean="0"/>
              <a:t> to a </a:t>
            </a:r>
            <a:r>
              <a:rPr lang="nb-NO" dirty="0" err="1" smtClean="0"/>
              <a:t>request</a:t>
            </a:r>
            <a:r>
              <a:rPr lang="nb-NO" dirty="0" smtClean="0"/>
              <a:t> is negative (</a:t>
            </a:r>
            <a:r>
              <a:rPr lang="nb-NO" dirty="0" err="1" smtClean="0"/>
              <a:t>comment</a:t>
            </a:r>
            <a:r>
              <a:rPr lang="nb-NO" dirty="0" smtClean="0"/>
              <a:t> 1), and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answers</a:t>
            </a:r>
            <a:r>
              <a:rPr lang="nb-NO" dirty="0" smtClean="0"/>
              <a:t> is an </a:t>
            </a:r>
            <a:r>
              <a:rPr lang="nb-NO" dirty="0" err="1" smtClean="0"/>
              <a:t>subordinate</a:t>
            </a:r>
            <a:r>
              <a:rPr lang="nb-NO" dirty="0" smtClean="0"/>
              <a:t> (</a:t>
            </a:r>
            <a:r>
              <a:rPr lang="nb-NO" dirty="0" err="1" smtClean="0"/>
              <a:t>comment</a:t>
            </a:r>
            <a:r>
              <a:rPr lang="nb-NO" dirty="0" smtClean="0"/>
              <a:t> 2)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385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However</a:t>
            </a:r>
            <a:r>
              <a:rPr lang="nb-NO" dirty="0"/>
              <a:t>, half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Norwegians </a:t>
            </a:r>
            <a:r>
              <a:rPr lang="nb-NO" dirty="0" err="1"/>
              <a:t>asked</a:t>
            </a:r>
            <a:r>
              <a:rPr lang="nb-NO" dirty="0"/>
              <a:t> in </a:t>
            </a:r>
            <a:r>
              <a:rPr lang="nb-NO" dirty="0" smtClean="0"/>
              <a:t>Japan</a:t>
            </a:r>
            <a:r>
              <a:rPr lang="nb-NO" dirty="0"/>
              <a:t> </a:t>
            </a:r>
            <a:r>
              <a:rPr lang="nb-NO" dirty="0" err="1" smtClean="0"/>
              <a:t>claimed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/>
              <a:t>«Japanese </a:t>
            </a:r>
            <a:r>
              <a:rPr lang="nb-NO" dirty="0" err="1"/>
              <a:t>colleagues</a:t>
            </a:r>
            <a:r>
              <a:rPr lang="nb-NO" dirty="0"/>
              <a:t>/business </a:t>
            </a:r>
            <a:r>
              <a:rPr lang="nb-NO" dirty="0" err="1"/>
              <a:t>associates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direct</a:t>
            </a:r>
            <a:r>
              <a:rPr lang="nb-NO" dirty="0" smtClean="0"/>
              <a:t>». </a:t>
            </a:r>
            <a:r>
              <a:rPr lang="nb-NO" dirty="0" err="1" smtClean="0"/>
              <a:t>Why</a:t>
            </a:r>
            <a:r>
              <a:rPr lang="nb-NO" dirty="0" smtClean="0"/>
              <a:t> is </a:t>
            </a:r>
            <a:r>
              <a:rPr lang="nb-NO" dirty="0" err="1" smtClean="0"/>
              <a:t>that</a:t>
            </a:r>
            <a:r>
              <a:rPr lang="nb-NO" dirty="0" smtClean="0"/>
              <a:t>? </a:t>
            </a:r>
          </a:p>
          <a:p>
            <a:endParaRPr lang="nb-NO" dirty="0"/>
          </a:p>
          <a:p>
            <a:r>
              <a:rPr lang="nb-NO" dirty="0" smtClean="0"/>
              <a:t>First, most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Norwegian business </a:t>
            </a:r>
            <a:r>
              <a:rPr lang="nb-NO" dirty="0" err="1" smtClean="0"/>
              <a:t>executives</a:t>
            </a:r>
            <a:r>
              <a:rPr lang="nb-NO" dirty="0" smtClean="0"/>
              <a:t> in Japan </a:t>
            </a:r>
            <a:r>
              <a:rPr lang="nb-NO" dirty="0" err="1" smtClean="0"/>
              <a:t>work</a:t>
            </a:r>
            <a:r>
              <a:rPr lang="nb-NO" dirty="0" smtClean="0"/>
              <a:t> in sales. In Japan </a:t>
            </a:r>
            <a:r>
              <a:rPr lang="nb-NO" dirty="0" err="1" smtClean="0"/>
              <a:t>the</a:t>
            </a:r>
            <a:r>
              <a:rPr lang="nb-NO" dirty="0" smtClean="0"/>
              <a:t> seller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byuer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not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footing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comments</a:t>
            </a:r>
            <a:r>
              <a:rPr lang="nb-NO" dirty="0" smtClean="0"/>
              <a:t> 1 and 2).</a:t>
            </a:r>
          </a:p>
          <a:p>
            <a:endParaRPr lang="nb-NO" dirty="0" smtClean="0"/>
          </a:p>
          <a:p>
            <a:r>
              <a:rPr lang="nb-NO" dirty="0" smtClean="0"/>
              <a:t>Japanese managers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be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direct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role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manager different from a Scandinavian </a:t>
            </a:r>
            <a:r>
              <a:rPr lang="nb-NO" dirty="0" err="1" smtClean="0"/>
              <a:t>working</a:t>
            </a:r>
            <a:r>
              <a:rPr lang="nb-NO" dirty="0" smtClean="0"/>
              <a:t> in a more </a:t>
            </a:r>
            <a:r>
              <a:rPr lang="nb-NO" dirty="0" err="1" smtClean="0"/>
              <a:t>egalitarian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 (</a:t>
            </a:r>
            <a:r>
              <a:rPr lang="nb-NO" dirty="0" err="1" smtClean="0"/>
              <a:t>comment</a:t>
            </a:r>
            <a:r>
              <a:rPr lang="nb-NO" dirty="0" smtClean="0"/>
              <a:t> 3: </a:t>
            </a:r>
            <a:r>
              <a:rPr lang="en-US" sz="1400" dirty="0" smtClean="0"/>
              <a:t>the </a:t>
            </a:r>
            <a:r>
              <a:rPr lang="en-US" sz="1400" dirty="0"/>
              <a:t>Norwegian project manager on a project in </a:t>
            </a:r>
            <a:r>
              <a:rPr lang="en-US" sz="1400" dirty="0" smtClean="0"/>
              <a:t>Japan</a:t>
            </a:r>
            <a:r>
              <a:rPr lang="nb-NO" dirty="0" smtClean="0"/>
              <a:t>).</a:t>
            </a:r>
          </a:p>
          <a:p>
            <a:endParaRPr lang="nb-NO" dirty="0" smtClean="0"/>
          </a:p>
          <a:p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actually</a:t>
            </a:r>
            <a:r>
              <a:rPr lang="nb-NO" dirty="0" smtClean="0"/>
              <a:t> </a:t>
            </a:r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colleagues</a:t>
            </a:r>
            <a:r>
              <a:rPr lang="nb-NO" dirty="0" smtClean="0"/>
              <a:t> </a:t>
            </a:r>
            <a:r>
              <a:rPr lang="nb-NO" dirty="0" err="1" smtClean="0"/>
              <a:t>quite</a:t>
            </a:r>
            <a:r>
              <a:rPr lang="nb-NO" dirty="0" smtClean="0"/>
              <a:t> </a:t>
            </a:r>
            <a:r>
              <a:rPr lang="nb-NO" dirty="0" err="1" smtClean="0"/>
              <a:t>similar</a:t>
            </a:r>
            <a:r>
              <a:rPr lang="nb-NO" dirty="0" smtClean="0"/>
              <a:t> to </a:t>
            </a:r>
            <a:r>
              <a:rPr lang="nb-NO" dirty="0" err="1" smtClean="0"/>
              <a:t>home</a:t>
            </a:r>
            <a:r>
              <a:rPr lang="nb-NO" dirty="0" smtClean="0"/>
              <a:t> (</a:t>
            </a:r>
            <a:r>
              <a:rPr lang="nb-NO" dirty="0" err="1" smtClean="0"/>
              <a:t>comment</a:t>
            </a:r>
            <a:r>
              <a:rPr lang="nb-NO" dirty="0" smtClean="0"/>
              <a:t> 4)</a:t>
            </a:r>
          </a:p>
          <a:p>
            <a:endParaRPr lang="nb-NO" dirty="0"/>
          </a:p>
          <a:p>
            <a:r>
              <a:rPr lang="nb-NO" dirty="0" smtClean="0"/>
              <a:t>And </a:t>
            </a:r>
            <a:r>
              <a:rPr lang="nb-NO" dirty="0" err="1" smtClean="0"/>
              <a:t>if</a:t>
            </a:r>
            <a:r>
              <a:rPr lang="nb-NO" dirty="0" smtClean="0"/>
              <a:t> not at </a:t>
            </a:r>
            <a:r>
              <a:rPr lang="nb-NO" dirty="0" err="1" smtClean="0"/>
              <a:t>work</a:t>
            </a:r>
            <a:r>
              <a:rPr lang="nb-NO" dirty="0" smtClean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definitely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(</a:t>
            </a:r>
            <a:r>
              <a:rPr lang="nb-NO" dirty="0" err="1" smtClean="0"/>
              <a:t>comment</a:t>
            </a:r>
            <a:r>
              <a:rPr lang="nb-NO" dirty="0" smtClean="0"/>
              <a:t> 5)</a:t>
            </a:r>
          </a:p>
          <a:p>
            <a:endParaRPr lang="nb-NO" dirty="0" smtClean="0"/>
          </a:p>
          <a:p>
            <a:r>
              <a:rPr lang="nb-NO" dirty="0" err="1" smtClean="0"/>
              <a:t>There</a:t>
            </a:r>
            <a:r>
              <a:rPr lang="nb-NO" dirty="0" smtClean="0"/>
              <a:t>, </a:t>
            </a:r>
            <a:r>
              <a:rPr lang="nb-NO" dirty="0" err="1"/>
              <a:t>t</a:t>
            </a:r>
            <a:r>
              <a:rPr lang="nb-NO" dirty="0" err="1" smtClean="0"/>
              <a:t>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Japanese </a:t>
            </a:r>
            <a:r>
              <a:rPr lang="nb-NO" dirty="0" err="1" smtClean="0"/>
              <a:t>who</a:t>
            </a:r>
            <a:r>
              <a:rPr lang="nb-NO" dirty="0" smtClean="0"/>
              <a:t> have </a:t>
            </a:r>
            <a:r>
              <a:rPr lang="nb-NO" dirty="0" err="1" smtClean="0"/>
              <a:t>become</a:t>
            </a:r>
            <a:r>
              <a:rPr lang="nb-NO" dirty="0" smtClean="0"/>
              <a:t> more </a:t>
            </a:r>
            <a:r>
              <a:rPr lang="nb-NO" dirty="0" err="1" smtClean="0"/>
              <a:t>direct</a:t>
            </a:r>
            <a:r>
              <a:rPr lang="nb-NO" dirty="0" smtClean="0"/>
              <a:t> as a </a:t>
            </a:r>
            <a:r>
              <a:rPr lang="nb-NO" dirty="0" err="1" smtClean="0"/>
              <a:t>result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living</a:t>
            </a:r>
            <a:r>
              <a:rPr lang="nb-NO" dirty="0" smtClean="0"/>
              <a:t> </a:t>
            </a:r>
            <a:r>
              <a:rPr lang="nb-NO" dirty="0" err="1" smtClean="0"/>
              <a:t>abroad</a:t>
            </a:r>
            <a:r>
              <a:rPr lang="nb-NO" dirty="0" smtClean="0"/>
              <a:t> as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career</a:t>
            </a:r>
            <a:r>
              <a:rPr lang="nb-NO" dirty="0" smtClean="0"/>
              <a:t> </a:t>
            </a:r>
            <a:r>
              <a:rPr lang="nb-NO" dirty="0" err="1" smtClean="0"/>
              <a:t>path</a:t>
            </a:r>
            <a:r>
              <a:rPr lang="nb-NO" dirty="0" smtClean="0"/>
              <a:t>. A Japanese </a:t>
            </a:r>
            <a:r>
              <a:rPr lang="nb-NO" dirty="0" err="1" smtClean="0"/>
              <a:t>says</a:t>
            </a:r>
            <a:r>
              <a:rPr lang="nb-NO" dirty="0" smtClean="0"/>
              <a:t>:… (</a:t>
            </a:r>
            <a:r>
              <a:rPr lang="nb-NO" dirty="0" err="1" smtClean="0"/>
              <a:t>comment</a:t>
            </a:r>
            <a:r>
              <a:rPr lang="nb-NO" dirty="0" smtClean="0"/>
              <a:t> 6)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76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1116162" y="1504950"/>
            <a:ext cx="7151538" cy="3176372"/>
          </a:xfr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1116011" y="4678635"/>
            <a:ext cx="7153200" cy="914400"/>
          </a:xfr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3" y="738092"/>
            <a:ext cx="780290" cy="151573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31" y="6372975"/>
            <a:ext cx="331902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8A59-5B52-4FFC-80CC-494697724D96}" type="datetime1">
              <a:rPr lang="nb-NO" smtClean="0"/>
              <a:pPr/>
              <a:t>01.09.2016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99300" y="1893837"/>
            <a:ext cx="4381200" cy="4381748"/>
          </a:xfrm>
          <a:blipFill>
            <a:blip r:embed="rId2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5183174" y="1893837"/>
            <a:ext cx="4381200" cy="4381748"/>
          </a:xfrm>
          <a:blipFill>
            <a:blip r:embed="rId3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42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6C8-BFCB-49AD-9F00-E1D12EBE5D7C}" type="datetime1">
              <a:rPr lang="nb-NO" smtClean="0"/>
              <a:pPr/>
              <a:t>01.09.2016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99300" y="1893837"/>
            <a:ext cx="8778162" cy="4237730"/>
          </a:xfrm>
          <a:blipFill>
            <a:blip r:embed="rId2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23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86B-4220-431B-84E6-0C2F18C57B5A}" type="datetime1">
              <a:rPr lang="nb-NO" smtClean="0"/>
              <a:pPr/>
              <a:t>01.09.2016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82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E81-0328-4994-A0BC-98E8B66B03DF}" type="datetime1">
              <a:rPr lang="nb-NO" smtClean="0"/>
              <a:pPr/>
              <a:t>01.09.2016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5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60" y="301050"/>
            <a:ext cx="3292954" cy="1281214"/>
          </a:xfrm>
        </p:spPr>
        <p:txBody>
          <a:bodyPr/>
          <a:lstStyle>
            <a:lvl1pPr algn="l">
              <a:defRPr sz="2189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315" y="301051"/>
            <a:ext cx="5595414" cy="6453328"/>
          </a:xfrm>
        </p:spPr>
        <p:txBody>
          <a:bodyPr/>
          <a:lstStyle>
            <a:lvl1pPr>
              <a:defRPr sz="3503"/>
            </a:lvl1pPr>
            <a:lvl2pPr>
              <a:defRPr sz="3065"/>
            </a:lvl2pPr>
            <a:lvl3pPr>
              <a:defRPr sz="2627"/>
            </a:lvl3pPr>
            <a:lvl4pPr>
              <a:defRPr sz="2189"/>
            </a:lvl4pPr>
            <a:lvl5pPr>
              <a:defRPr sz="2189"/>
            </a:lvl5pPr>
            <a:lvl6pPr>
              <a:defRPr sz="2189"/>
            </a:lvl6pPr>
            <a:lvl7pPr>
              <a:defRPr sz="2189"/>
            </a:lvl7pPr>
            <a:lvl8pPr>
              <a:defRPr sz="2189"/>
            </a:lvl8pPr>
            <a:lvl9pPr>
              <a:defRPr sz="21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460" y="1582265"/>
            <a:ext cx="3292954" cy="5172114"/>
          </a:xfrm>
        </p:spPr>
        <p:txBody>
          <a:bodyPr/>
          <a:lstStyle>
            <a:lvl1pPr marL="0" indent="0">
              <a:buNone/>
              <a:defRPr sz="1532"/>
            </a:lvl1pPr>
            <a:lvl2pPr marL="500451" indent="0">
              <a:buNone/>
              <a:defRPr sz="1314"/>
            </a:lvl2pPr>
            <a:lvl3pPr marL="1000902" indent="0">
              <a:buNone/>
              <a:defRPr sz="1095"/>
            </a:lvl3pPr>
            <a:lvl4pPr marL="1501353" indent="0">
              <a:buNone/>
              <a:defRPr sz="985"/>
            </a:lvl4pPr>
            <a:lvl5pPr marL="2001804" indent="0">
              <a:buNone/>
              <a:defRPr sz="985"/>
            </a:lvl5pPr>
            <a:lvl6pPr marL="2502256" indent="0">
              <a:buNone/>
              <a:defRPr sz="985"/>
            </a:lvl6pPr>
            <a:lvl7pPr marL="3002707" indent="0">
              <a:buNone/>
              <a:defRPr sz="985"/>
            </a:lvl7pPr>
            <a:lvl8pPr marL="3503158" indent="0">
              <a:buNone/>
              <a:defRPr sz="985"/>
            </a:lvl8pPr>
            <a:lvl9pPr marL="4003609" indent="0">
              <a:buNone/>
              <a:defRPr sz="98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E4E4-14D5-4CCD-B52A-F3EA7A57ADE4}" type="datetime1">
              <a:rPr lang="nb-NO"/>
              <a:pPr>
                <a:defRPr/>
              </a:pPr>
              <a:t>01.09.2016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C2F2-5651-4109-BEA2-70889D2286E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209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6" y="666862"/>
            <a:ext cx="712460" cy="14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3"/>
          <p:cNvSpPr/>
          <p:nvPr/>
        </p:nvSpPr>
        <p:spPr>
          <a:xfrm>
            <a:off x="5065414" y="2509919"/>
            <a:ext cx="4196560" cy="4244460"/>
          </a:xfrm>
          <a:prstGeom prst="rect">
            <a:avLst/>
          </a:prstGeom>
          <a:solidFill>
            <a:srgbClr val="BCB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3" tIns="45577" rIns="91153" bIns="45577" anchor="ctr"/>
          <a:lstStyle/>
          <a:p>
            <a:pPr algn="ctr" eaLnBrk="1" hangingPunct="1">
              <a:defRPr/>
            </a:pPr>
            <a:endParaRPr lang="nb-NO" sz="2189" dirty="0" err="1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1" y="2787378"/>
            <a:ext cx="3703042" cy="1497310"/>
          </a:xfrm>
        </p:spPr>
        <p:txBody>
          <a:bodyPr anchor="t">
            <a:normAutofit/>
          </a:bodyPr>
          <a:lstStyle>
            <a:lvl1pPr>
              <a:defRPr sz="2408" b="0" cap="none" baseline="0"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06400" y="2509200"/>
            <a:ext cx="4186800" cy="4244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tIns="1393371" rtlCol="0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2956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06400" y="2509200"/>
            <a:ext cx="4186800" cy="4244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5065200" y="2509200"/>
            <a:ext cx="4197600" cy="4244400"/>
          </a:xfrm>
          <a:prstGeom prst="rect">
            <a:avLst/>
          </a:prstGeom>
          <a:solidFill>
            <a:srgbClr val="2F7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0" y="2787377"/>
            <a:ext cx="3703042" cy="1497310"/>
          </a:xfrm>
        </p:spPr>
        <p:txBody>
          <a:bodyPr anchor="t">
            <a:normAutofit/>
          </a:bodyPr>
          <a:lstStyle>
            <a:lvl1pPr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687600"/>
            <a:ext cx="732455" cy="14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5065200" y="2509200"/>
            <a:ext cx="4197600" cy="4244400"/>
          </a:xfrm>
          <a:prstGeom prst="rect">
            <a:avLst/>
          </a:prstGeom>
          <a:solidFill>
            <a:srgbClr val="BCB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0" y="2787377"/>
            <a:ext cx="3703042" cy="1497310"/>
          </a:xfrm>
        </p:spPr>
        <p:txBody>
          <a:bodyPr anchor="t">
            <a:normAutofit/>
          </a:bodyPr>
          <a:lstStyle>
            <a:lvl1pPr>
              <a:defRPr sz="2400" b="0" cap="none" baseline="0"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06400" y="2509200"/>
            <a:ext cx="4186800" cy="4244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687686"/>
            <a:ext cx="732455" cy="14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7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pPr/>
              <a:t>01.09.2016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78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0656" y="4858812"/>
            <a:ext cx="862200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0657" y="3204786"/>
            <a:ext cx="862200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0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5CC4-7B54-4DF1-8B6F-6C57FF716578}" type="datetime1">
              <a:rPr lang="nb-NO" smtClean="0"/>
              <a:pPr/>
              <a:t>01.09.2016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65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749A-BD22-4D26-ACE4-A00D4C3D40A4}" type="datetime1">
              <a:rPr lang="nb-NO" smtClean="0"/>
              <a:pPr/>
              <a:t>01.09.2016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99199" y="1893837"/>
            <a:ext cx="4237730" cy="42377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328666" y="1893837"/>
            <a:ext cx="4237730" cy="42377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0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9200" y="1893837"/>
            <a:ext cx="4237200" cy="77737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328666" y="1893837"/>
            <a:ext cx="4237200" cy="77737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B0A6-55C7-41F6-8383-DBFF1D939F92}" type="datetime1">
              <a:rPr lang="nb-NO" smtClean="0"/>
              <a:pPr/>
              <a:t>01.09.2016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3"/>
          </p:nvPr>
        </p:nvSpPr>
        <p:spPr>
          <a:xfrm>
            <a:off x="799199" y="2671212"/>
            <a:ext cx="4237200" cy="3460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4"/>
          </p:nvPr>
        </p:nvSpPr>
        <p:spPr>
          <a:xfrm>
            <a:off x="5328666" y="2671212"/>
            <a:ext cx="4237200" cy="3460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20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7F7-4959-4975-A38C-F3ABC03201FB}" type="datetime1">
              <a:rPr lang="nb-NO" smtClean="0"/>
              <a:pPr/>
              <a:t>01.09.2016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99199" y="1893837"/>
            <a:ext cx="4237200" cy="4237730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5328666" y="1893837"/>
            <a:ext cx="4237200" cy="4237730"/>
          </a:xfrm>
          <a:solidFill>
            <a:srgbClr val="BCBDC0"/>
          </a:solidFill>
        </p:spPr>
        <p:txBody>
          <a:bodyPr lIns="180000" tIns="180000" rIns="180000" b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2C61-E248-44FD-9E47-C07A6E7AB8B7}" type="datetime1">
              <a:rPr lang="nb-NO" smtClean="0"/>
              <a:pPr/>
              <a:t>01.09.2016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99300" y="1893837"/>
            <a:ext cx="4237730" cy="4237730"/>
          </a:xfrm>
          <a:blipFill>
            <a:blip r:embed="rId2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5328666" y="1893837"/>
            <a:ext cx="4237730" cy="4237730"/>
          </a:xfrm>
          <a:blipFill>
            <a:blip r:embed="rId3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14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0101" y="421425"/>
            <a:ext cx="7732885" cy="91705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9200" y="1893837"/>
            <a:ext cx="8778262" cy="42377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A4857E62-4824-477E-9880-4C6D8B4EF632}" type="datetime1">
              <a:rPr lang="nb-NO" smtClean="0"/>
              <a:pPr/>
              <a:t>01.09.2016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889751" y="7103068"/>
            <a:ext cx="687711" cy="4025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0">
                <a:solidFill>
                  <a:srgbClr val="D0D1D3"/>
                </a:solidFill>
                <a:latin typeface="+mj-lt"/>
                <a:cs typeface="Times New Roman" pitchFamily="18" charset="0"/>
              </a:defRPr>
            </a:lvl1pPr>
          </a:lstStyle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8" y="6883200"/>
            <a:ext cx="3276607" cy="62788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5" y="442855"/>
            <a:ext cx="414317" cy="8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60" r:id="rId9"/>
    <p:sldLayoutId id="2147483659" r:id="rId10"/>
    <p:sldLayoutId id="2147483657" r:id="rId11"/>
    <p:sldLayoutId id="2147483654" r:id="rId12"/>
    <p:sldLayoutId id="2147483655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04011" rtl="0" eaLnBrk="1" latinLnBrk="0" hangingPunct="1">
        <a:spcBef>
          <a:spcPct val="0"/>
        </a:spcBef>
        <a:buNone/>
        <a:defRPr sz="3000" b="0" kern="1200" cap="none" baseline="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1004011" rtl="0" eaLnBrk="1" latinLnBrk="0" hangingPunct="1">
        <a:lnSpc>
          <a:spcPct val="125000"/>
        </a:lnSpc>
        <a:spcBef>
          <a:spcPts val="0"/>
        </a:spcBef>
        <a:spcAft>
          <a:spcPts val="200"/>
        </a:spcAft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47675" indent="-180975" algn="l" defTabSz="1004011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2pPr>
      <a:lvl3pPr marL="628650" indent="-180975" algn="l" defTabSz="100401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3pPr>
      <a:lvl4pPr marL="895350" indent="-180975" algn="l" defTabSz="1004011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4pPr>
      <a:lvl5pPr marL="1162050" indent="-266700" algn="l" defTabSz="1004011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5pPr>
      <a:lvl6pPr marL="2761031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036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042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048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06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11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017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022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28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034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039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045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rage.bibsys.no/xmlui/handle/11250/16426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Understanding</a:t>
            </a:r>
            <a:r>
              <a:rPr lang="nb-NO" dirty="0" smtClean="0"/>
              <a:t> Japanese business </a:t>
            </a:r>
            <a:r>
              <a:rPr lang="nb-NO" dirty="0" err="1" smtClean="0"/>
              <a:t>culture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Japanseminar NTNU 07.09.2016</a:t>
            </a:r>
          </a:p>
          <a:p>
            <a:r>
              <a:rPr lang="nb-NO" dirty="0" smtClean="0"/>
              <a:t>Kristin rygg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800" i="1" dirty="0"/>
              <a:t>Problem area </a:t>
            </a:r>
            <a:r>
              <a:rPr lang="nb-NO" sz="1800" i="1" dirty="0" err="1"/>
              <a:t>between</a:t>
            </a:r>
            <a:r>
              <a:rPr lang="nb-NO" sz="1800" i="1" dirty="0"/>
              <a:t> Norwegian and Japanese business </a:t>
            </a:r>
            <a:r>
              <a:rPr lang="nb-NO" sz="1800" i="1" dirty="0" err="1"/>
              <a:t>executives</a:t>
            </a:r>
            <a:endParaRPr lang="nb-NO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Western companies feel very impatient, all these meetings again and again with the Japanese in order for them to be able to reach a decision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C2F2-5651-4109-BEA2-70889D2286E1}" type="slidenum">
              <a:rPr lang="nb-NO" altLang="nb-NO" smtClean="0"/>
              <a:pPr>
                <a:defRPr/>
              </a:pPr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217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However</a:t>
            </a:r>
            <a:r>
              <a:rPr lang="nb-NO" dirty="0" smtClean="0"/>
              <a:t>, from a Japanese </a:t>
            </a:r>
            <a:r>
              <a:rPr lang="nb-NO" dirty="0" err="1" smtClean="0"/>
              <a:t>point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view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Norwegians can make quick decisions, but it is not always sufficiently prepared</a:t>
            </a:r>
            <a:r>
              <a:rPr lang="en-GB" dirty="0"/>
              <a:t>. </a:t>
            </a:r>
            <a:r>
              <a:rPr lang="en-GB" dirty="0" smtClean="0"/>
              <a:t>The </a:t>
            </a:r>
            <a:r>
              <a:rPr lang="en-GB" dirty="0"/>
              <a:t>advantage with the Japanese system is that even if one spends some time on meetings, when decisions are reached, the implementation is relatively uncomplicated.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5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800" i="1" dirty="0"/>
              <a:t>Problem area </a:t>
            </a:r>
            <a:r>
              <a:rPr lang="nb-NO" sz="1800" i="1" dirty="0" err="1"/>
              <a:t>between</a:t>
            </a:r>
            <a:r>
              <a:rPr lang="nb-NO" sz="1800" i="1" dirty="0"/>
              <a:t> Norwegian and Japanese business </a:t>
            </a:r>
            <a:r>
              <a:rPr lang="nb-NO" sz="1800" i="1" dirty="0" err="1"/>
              <a:t>executives</a:t>
            </a:r>
            <a:endParaRPr lang="nb-NO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Yes </a:t>
            </a:r>
            <a:r>
              <a:rPr lang="en-US" dirty="0"/>
              <a:t>it’s thorough, yes </a:t>
            </a:r>
            <a:r>
              <a:rPr lang="en-US" dirty="0" err="1"/>
              <a:t>yes</a:t>
            </a:r>
            <a:r>
              <a:rPr lang="en-US" dirty="0"/>
              <a:t> it’s so, yes, I can hardly bear to talk about it </a:t>
            </a:r>
            <a:endParaRPr lang="en-US" dirty="0" smtClean="0"/>
          </a:p>
          <a:p>
            <a:pPr lvl="0"/>
            <a:r>
              <a:rPr lang="en-US" dirty="0" smtClean="0"/>
              <a:t>Yes, </a:t>
            </a:r>
            <a:r>
              <a:rPr lang="en-US" dirty="0"/>
              <a:t>they are so concerned </a:t>
            </a:r>
            <a:r>
              <a:rPr lang="en-US" dirty="0" smtClean="0"/>
              <a:t>with details, you don’t </a:t>
            </a:r>
            <a:r>
              <a:rPr lang="en-US" dirty="0"/>
              <a:t>even have to ask </a:t>
            </a:r>
            <a:endParaRPr lang="en-US" dirty="0" smtClean="0"/>
          </a:p>
          <a:p>
            <a:pPr lvl="0"/>
            <a:r>
              <a:rPr lang="en-US" dirty="0" smtClean="0"/>
              <a:t>No</a:t>
            </a:r>
            <a:r>
              <a:rPr lang="en-US" dirty="0"/>
              <a:t>, improvise doesn’t </a:t>
            </a:r>
            <a:r>
              <a:rPr lang="en-US" dirty="0" smtClean="0"/>
              <a:t>exist, </a:t>
            </a:r>
            <a:r>
              <a:rPr lang="en-US" dirty="0"/>
              <a:t>I’ve never come across </a:t>
            </a:r>
            <a:r>
              <a:rPr lang="en-US" dirty="0" smtClean="0"/>
              <a:t>it, </a:t>
            </a:r>
            <a:r>
              <a:rPr lang="en-US" dirty="0"/>
              <a:t>it’s, </a:t>
            </a:r>
            <a:r>
              <a:rPr lang="en-US" dirty="0" smtClean="0"/>
              <a:t>no.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Norwegian quality is not good enough in Japan.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C2F2-5651-4109-BEA2-70889D2286E1}" type="slidenum">
              <a:rPr lang="nb-NO" altLang="nb-NO" smtClean="0"/>
              <a:pPr>
                <a:defRPr/>
              </a:pPr>
              <a:t>12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312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However</a:t>
            </a:r>
            <a:r>
              <a:rPr lang="nb-NO" dirty="0" smtClean="0"/>
              <a:t>,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and your friends are having a garden party tomorrow. However, according to the weather forecast, it might rain. How should you proceed from here?</a:t>
            </a:r>
            <a:r>
              <a:rPr lang="nb-NO" dirty="0"/>
              <a:t> </a:t>
            </a:r>
            <a:r>
              <a:rPr lang="en-GB" dirty="0"/>
              <a:t>Choose and defend either position a. or position b.</a:t>
            </a:r>
          </a:p>
          <a:p>
            <a:pPr marL="0" indent="0">
              <a:buNone/>
            </a:pPr>
            <a:endParaRPr lang="nb-NO" dirty="0"/>
          </a:p>
          <a:p>
            <a:pPr marL="342900" lvl="0" indent="-342900">
              <a:buFont typeface="+mj-lt"/>
              <a:buAutoNum type="alphaLcParenR"/>
            </a:pPr>
            <a:r>
              <a:rPr lang="en-GB" dirty="0"/>
              <a:t>Let us wait till tomorrow, and see what the weather is like</a:t>
            </a:r>
            <a:endParaRPr lang="nb-NO" dirty="0"/>
          </a:p>
          <a:p>
            <a:pPr marL="342900" lvl="0" indent="-342900">
              <a:buFont typeface="+mj-lt"/>
              <a:buAutoNum type="alphaLcParenR"/>
            </a:pPr>
            <a:r>
              <a:rPr lang="en-GB" dirty="0"/>
              <a:t>Let us prepare both for the garden party and for an alternative plan today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53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756122" y="1404367"/>
            <a:ext cx="8778875" cy="4237037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Literature:</a:t>
            </a:r>
            <a:r>
              <a:rPr lang="en-GB" dirty="0" smtClean="0"/>
              <a:t> Rygg</a:t>
            </a:r>
            <a:r>
              <a:rPr lang="en-GB" dirty="0"/>
              <a:t>, Kristin (2015) Japanese and Norwegian </a:t>
            </a:r>
            <a:r>
              <a:rPr lang="en-GB" dirty="0" err="1" smtClean="0"/>
              <a:t>metapragmatic</a:t>
            </a:r>
            <a:r>
              <a:rPr lang="en-GB" dirty="0" smtClean="0"/>
              <a:t> </a:t>
            </a:r>
            <a:r>
              <a:rPr lang="en-GB" dirty="0"/>
              <a:t>perceptions of contextual factors in </a:t>
            </a:r>
            <a:r>
              <a:rPr lang="en-GB" dirty="0" smtClean="0"/>
              <a:t>intercultural </a:t>
            </a:r>
            <a:r>
              <a:rPr lang="en-GB" dirty="0"/>
              <a:t>business communication. </a:t>
            </a:r>
            <a:r>
              <a:rPr lang="en-GB" i="1" dirty="0"/>
              <a:t>Journal of </a:t>
            </a:r>
            <a:r>
              <a:rPr lang="en-GB" i="1" dirty="0" smtClean="0"/>
              <a:t>Intercultural </a:t>
            </a:r>
            <a:r>
              <a:rPr lang="en-GB" i="1" dirty="0"/>
              <a:t>Communication</a:t>
            </a:r>
            <a:r>
              <a:rPr lang="en-GB" dirty="0"/>
              <a:t> </a:t>
            </a:r>
            <a:r>
              <a:rPr lang="en-GB" dirty="0" smtClean="0"/>
              <a:t>38.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www.immi.se/intercultural/nr38/rygg.html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endParaRPr lang="nb-NO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Casebank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in collaboration with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Innovasjon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Norge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Oslo/Tokyo: </a:t>
            </a:r>
          </a:p>
          <a:p>
            <a:pPr marL="0" indent="0">
              <a:buNone/>
            </a:pPr>
            <a:r>
              <a:rPr lang="en-US" dirty="0" smtClean="0"/>
              <a:t>We collect successful and unsuccessful stories, involving Norwegians and Japanese. Stories that might benefit from an outsider’s perspective. Contact: </a:t>
            </a:r>
            <a:r>
              <a:rPr lang="en-US" dirty="0" err="1"/>
              <a:t>k</a:t>
            </a:r>
            <a:r>
              <a:rPr lang="en-US" dirty="0" err="1" smtClean="0"/>
              <a:t>ristin.rygg</a:t>
            </a:r>
            <a:r>
              <a:rPr lang="nb-NO" dirty="0" smtClean="0"/>
              <a:t>@nhh.no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76" y="4860751"/>
            <a:ext cx="2686021" cy="18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description</a:t>
            </a:r>
            <a:endParaRPr lang="en-US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Japanese are conditioned by exceptional historical and geographical constraints as well as by their thought processes in a language very different from any other. How does it affect foreign business people dealing with them?</a:t>
            </a:r>
          </a:p>
          <a:p>
            <a:pPr marL="0" indent="0">
              <a:buNone/>
            </a:pPr>
            <a:r>
              <a:rPr lang="en-US" dirty="0" smtClean="0"/>
              <a:t>	Lewis, Richard (2006) </a:t>
            </a:r>
            <a:r>
              <a:rPr lang="en-US" i="1" dirty="0" smtClean="0"/>
              <a:t>When Cultures Collide</a:t>
            </a:r>
            <a:r>
              <a:rPr lang="en-US" dirty="0" smtClean="0"/>
              <a:t>, p. 512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2" name="AutoShape 2" descr="Bilderesultat for Lewis, Richard (2006) When Cultures Collide, p. 512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483">
            <a:off x="4241775" y="4565044"/>
            <a:ext cx="1871999" cy="24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Japanese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B050"/>
                </a:solidFill>
              </a:rPr>
              <a:t>conditioned</a:t>
            </a:r>
            <a:r>
              <a:rPr lang="nb-NO" dirty="0" smtClean="0"/>
              <a:t> by </a:t>
            </a:r>
            <a:r>
              <a:rPr lang="nb-NO" dirty="0" err="1" smtClean="0"/>
              <a:t>exceptional</a:t>
            </a:r>
            <a:r>
              <a:rPr lang="nb-NO" dirty="0" smtClean="0"/>
              <a:t> </a:t>
            </a:r>
            <a:r>
              <a:rPr lang="nb-NO" dirty="0" err="1" smtClean="0"/>
              <a:t>historical</a:t>
            </a:r>
            <a:r>
              <a:rPr lang="nb-NO" dirty="0" smtClean="0"/>
              <a:t> and </a:t>
            </a:r>
            <a:r>
              <a:rPr lang="nb-NO" dirty="0" err="1" smtClean="0"/>
              <a:t>geographical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chemeClr val="tx1"/>
                </a:solidFill>
              </a:rPr>
              <a:t>constraints</a:t>
            </a:r>
            <a:r>
              <a:rPr lang="nb-NO" dirty="0" smtClean="0"/>
              <a:t> as </a:t>
            </a:r>
            <a:r>
              <a:rPr lang="nb-NO" dirty="0" err="1" smtClean="0"/>
              <a:t>well</a:t>
            </a:r>
            <a:r>
              <a:rPr lang="nb-NO" dirty="0" smtClean="0"/>
              <a:t> as by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thought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r>
              <a:rPr lang="nb-NO" dirty="0" smtClean="0"/>
              <a:t> in a </a:t>
            </a:r>
            <a:r>
              <a:rPr lang="nb-NO" dirty="0" err="1" smtClean="0"/>
              <a:t>language</a:t>
            </a:r>
            <a:r>
              <a:rPr lang="nb-NO" dirty="0" smtClean="0"/>
              <a:t> </a:t>
            </a:r>
            <a:r>
              <a:rPr lang="nb-NO" dirty="0" err="1" smtClean="0"/>
              <a:t>very</a:t>
            </a:r>
            <a:r>
              <a:rPr lang="nb-NO" dirty="0" smtClean="0"/>
              <a:t> different from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. 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34" y="3908995"/>
            <a:ext cx="2857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Japanese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conditioned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by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exceptional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historical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geographical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dirty="0" err="1" smtClean="0">
                <a:solidFill>
                  <a:srgbClr val="00B0F0"/>
                </a:solidFill>
              </a:rPr>
              <a:t>constraints</a:t>
            </a:r>
            <a:r>
              <a:rPr lang="nb-NO" dirty="0" smtClean="0"/>
              <a:t> as </a:t>
            </a:r>
            <a:r>
              <a:rPr lang="nb-NO" dirty="0" err="1" smtClean="0"/>
              <a:t>well</a:t>
            </a:r>
            <a:r>
              <a:rPr lang="nb-NO" dirty="0" smtClean="0"/>
              <a:t> as by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thought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r>
              <a:rPr lang="nb-NO" dirty="0" smtClean="0"/>
              <a:t> in a </a:t>
            </a:r>
            <a:r>
              <a:rPr lang="nb-NO" dirty="0" err="1" smtClean="0"/>
              <a:t>language</a:t>
            </a:r>
            <a:r>
              <a:rPr lang="nb-NO" dirty="0" smtClean="0"/>
              <a:t> </a:t>
            </a:r>
            <a:r>
              <a:rPr lang="nb-NO" dirty="0" err="1" smtClean="0"/>
              <a:t>very</a:t>
            </a:r>
            <a:r>
              <a:rPr lang="nb-NO" dirty="0" smtClean="0"/>
              <a:t> different from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66" y="4276425"/>
            <a:ext cx="2473523" cy="18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Japanese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conditioned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by </a:t>
            </a:r>
            <a:r>
              <a:rPr lang="nb-NO" dirty="0" err="1" smtClean="0"/>
              <a:t>exceptional</a:t>
            </a:r>
            <a:r>
              <a:rPr lang="nb-NO" dirty="0" smtClean="0"/>
              <a:t> </a:t>
            </a:r>
            <a:r>
              <a:rPr lang="nb-NO" dirty="0" err="1" smtClean="0"/>
              <a:t>historical</a:t>
            </a:r>
            <a:r>
              <a:rPr lang="nb-NO" dirty="0" smtClean="0"/>
              <a:t> and </a:t>
            </a:r>
            <a:r>
              <a:rPr lang="nb-NO" dirty="0" err="1" smtClean="0"/>
              <a:t>geographical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constraints</a:t>
            </a:r>
            <a:r>
              <a:rPr lang="nb-NO" dirty="0" smtClean="0"/>
              <a:t> as </a:t>
            </a:r>
            <a:r>
              <a:rPr lang="nb-NO" dirty="0" err="1" smtClean="0"/>
              <a:t>well</a:t>
            </a:r>
            <a:r>
              <a:rPr lang="nb-NO" dirty="0" smtClean="0"/>
              <a:t> as by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thought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a </a:t>
            </a:r>
            <a:r>
              <a:rPr lang="nb-NO" dirty="0" err="1" smtClean="0">
                <a:solidFill>
                  <a:srgbClr val="FF0000"/>
                </a:solidFill>
              </a:rPr>
              <a:t>language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very</a:t>
            </a:r>
            <a:r>
              <a:rPr lang="nb-NO" dirty="0" smtClean="0">
                <a:solidFill>
                  <a:srgbClr val="FF0000"/>
                </a:solidFill>
              </a:rPr>
              <a:t> different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any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nb-NO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7" name="Picture 6" descr="nonverbal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48" y="3855092"/>
            <a:ext cx="2640965" cy="227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 err="1" smtClean="0">
                <a:solidFill>
                  <a:srgbClr val="7B9899"/>
                </a:solidFill>
              </a:rPr>
              <a:t>Sixteen</a:t>
            </a:r>
            <a:r>
              <a:rPr lang="nb-NO" altLang="nb-NO" dirty="0" smtClean="0">
                <a:solidFill>
                  <a:srgbClr val="7B9899"/>
                </a:solidFill>
              </a:rPr>
              <a:t> </a:t>
            </a:r>
            <a:r>
              <a:rPr lang="nb-NO" altLang="nb-NO" dirty="0" err="1" smtClean="0">
                <a:solidFill>
                  <a:srgbClr val="7B9899"/>
                </a:solidFill>
              </a:rPr>
              <a:t>ways</a:t>
            </a:r>
            <a:r>
              <a:rPr lang="nb-NO" altLang="nb-NO" dirty="0" smtClean="0">
                <a:solidFill>
                  <a:srgbClr val="7B9899"/>
                </a:solidFill>
              </a:rPr>
              <a:t> to </a:t>
            </a:r>
            <a:r>
              <a:rPr lang="nb-NO" altLang="nb-NO" dirty="0" err="1" smtClean="0">
                <a:solidFill>
                  <a:srgbClr val="7B9899"/>
                </a:solidFill>
              </a:rPr>
              <a:t>avoid</a:t>
            </a:r>
            <a:r>
              <a:rPr lang="nb-NO" altLang="nb-NO" dirty="0" smtClean="0">
                <a:solidFill>
                  <a:srgbClr val="7B9899"/>
                </a:solidFill>
              </a:rPr>
              <a:t> </a:t>
            </a:r>
            <a:r>
              <a:rPr lang="nb-NO" altLang="nb-NO" dirty="0" err="1" smtClean="0">
                <a:solidFill>
                  <a:srgbClr val="7B9899"/>
                </a:solidFill>
              </a:rPr>
              <a:t>saying</a:t>
            </a:r>
            <a:r>
              <a:rPr lang="nb-NO" altLang="nb-NO" dirty="0" smtClean="0">
                <a:solidFill>
                  <a:srgbClr val="7B9899"/>
                </a:solidFill>
              </a:rPr>
              <a:t> «</a:t>
            </a:r>
            <a:r>
              <a:rPr lang="nb-NO" altLang="nb-NO" dirty="0" err="1" smtClean="0">
                <a:solidFill>
                  <a:srgbClr val="7B9899"/>
                </a:solidFill>
              </a:rPr>
              <a:t>no</a:t>
            </a:r>
            <a:r>
              <a:rPr lang="nb-NO" altLang="nb-NO" dirty="0" smtClean="0">
                <a:solidFill>
                  <a:srgbClr val="7B9899"/>
                </a:solidFill>
              </a:rPr>
              <a:t>» in Japan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nb-NO" sz="1751" dirty="0"/>
          </a:p>
          <a:p>
            <a:pPr eaLnBrk="1" hangingPunct="1">
              <a:lnSpc>
                <a:spcPct val="90000"/>
              </a:lnSpc>
            </a:pPr>
            <a:endParaRPr lang="en-GB" altLang="nb-NO" sz="1751" dirty="0"/>
          </a:p>
        </p:txBody>
      </p:sp>
      <p:sp>
        <p:nvSpPr>
          <p:cNvPr id="90116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900138" y="2052439"/>
            <a:ext cx="8064896" cy="468014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nb-NO" dirty="0" smtClean="0"/>
              <a:t>“Hmm, a bit…”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nb-NO" dirty="0" smtClean="0"/>
              <a:t>“We will consider it further”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nb-NO" dirty="0" smtClean="0"/>
              <a:t>“We will do our best”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nb-NO" dirty="0" smtClean="0"/>
              <a:t>“We will check”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nb-NO" dirty="0" smtClean="0"/>
              <a:t>“We will think about it”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nb-NO" dirty="0" smtClean="0"/>
              <a:t>“…difficult…”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nb-NO" dirty="0" smtClean="0"/>
              <a:t>“…make effort”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nb-NO" dirty="0" smtClean="0"/>
              <a:t>“Not sure”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nb-NO" dirty="0" smtClean="0"/>
              <a:t>Nonverbal: Suck one’s teeth, tip one’s head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nb-NO" dirty="0" smtClean="0"/>
              <a:t>Silence</a:t>
            </a:r>
          </a:p>
          <a:p>
            <a:pPr>
              <a:lnSpc>
                <a:spcPct val="90000"/>
              </a:lnSpc>
            </a:pPr>
            <a:endParaRPr lang="en-GB" altLang="nb-NO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nb-NO" dirty="0"/>
              <a:t>	</a:t>
            </a:r>
            <a:r>
              <a:rPr lang="en-GB" altLang="nb-NO" dirty="0" smtClean="0"/>
              <a:t>				(Keiko Ueda 1974)</a:t>
            </a:r>
          </a:p>
          <a:p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768572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000851">
              <a:spcBef>
                <a:spcPts val="0"/>
              </a:spcBef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How different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, </a:t>
            </a:r>
            <a:r>
              <a:rPr lang="nb-NO" dirty="0" err="1" smtClean="0"/>
              <a:t>really</a:t>
            </a:r>
            <a:r>
              <a:rPr lang="nb-NO" dirty="0" smtClean="0"/>
              <a:t>?</a:t>
            </a:r>
          </a:p>
        </p:txBody>
      </p:sp>
      <p:pic>
        <p:nvPicPr>
          <p:cNvPr id="16387" name="Picture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62" y="1889630"/>
            <a:ext cx="3810000" cy="2543175"/>
          </a:xfrm>
          <a:blipFill>
            <a:srcRect l="16846" r="16846"/>
          </a:blipFill>
        </p:spPr>
      </p:pic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Rygg, Kristin (2012) Direct and Indirect Communicative Styles. A Study in </a:t>
            </a:r>
            <a:r>
              <a:rPr lang="en-GB" dirty="0" err="1"/>
              <a:t>Sociopragmatics</a:t>
            </a:r>
            <a:r>
              <a:rPr lang="en-GB" dirty="0"/>
              <a:t> and Intercultural Communication. Based on Interview Discourses with Norwegian and Japanese Business Executives. PhD thesis. Bergen, Norway: University of Bergen. </a:t>
            </a:r>
            <a:r>
              <a:rPr lang="en-GB" u="sng" dirty="0">
                <a:hlinkClick r:id="rId4"/>
              </a:rPr>
              <a:t>https://brage.bibsys.no/xmlui/handle/11250/164267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41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3300" dirty="0"/>
              <a:t/>
            </a:r>
            <a:br>
              <a:rPr lang="nb-NO" sz="3300" dirty="0"/>
            </a:br>
            <a:r>
              <a:rPr lang="nb-NO" sz="2000" i="1" dirty="0" smtClean="0"/>
              <a:t>Problem area </a:t>
            </a:r>
            <a:r>
              <a:rPr lang="nb-NO" sz="2000" i="1" dirty="0" err="1"/>
              <a:t>between</a:t>
            </a:r>
            <a:r>
              <a:rPr lang="nb-NO" sz="2000" i="1" dirty="0"/>
              <a:t> Norwegian and Japanese business </a:t>
            </a:r>
            <a:r>
              <a:rPr lang="nb-NO" sz="2000" i="1" dirty="0" err="1"/>
              <a:t>executives</a:t>
            </a:r>
            <a:endParaRPr lang="nb-NO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Sometimes </a:t>
            </a:r>
            <a:r>
              <a:rPr lang="en-GB" dirty="0"/>
              <a:t>we do not receive clear answers from the Japanese </a:t>
            </a:r>
            <a:r>
              <a:rPr lang="en-GB" dirty="0" smtClean="0"/>
              <a:t>clients, </a:t>
            </a:r>
            <a:r>
              <a:rPr lang="en-GB" dirty="0"/>
              <a:t>if the answer is </a:t>
            </a:r>
            <a:r>
              <a:rPr lang="en-GB" dirty="0" smtClean="0"/>
              <a:t>negative.</a:t>
            </a:r>
          </a:p>
          <a:p>
            <a:endParaRPr lang="en-GB" dirty="0" smtClean="0"/>
          </a:p>
          <a:p>
            <a:r>
              <a:rPr lang="en-US" dirty="0" smtClean="0"/>
              <a:t>If </a:t>
            </a:r>
            <a:r>
              <a:rPr lang="en-US" dirty="0"/>
              <a:t>they (the Japanese) are </a:t>
            </a:r>
            <a:r>
              <a:rPr lang="en-US" dirty="0" smtClean="0"/>
              <a:t>subordinates, </a:t>
            </a:r>
            <a:r>
              <a:rPr lang="en-US" dirty="0"/>
              <a:t>they are not going to say that it can’t be done. </a:t>
            </a:r>
            <a:r>
              <a:rPr lang="en-GB" dirty="0"/>
              <a:t>When I finally get a hint about it being impossible, I think, why didn’t you say that at once?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8" y="1893838"/>
            <a:ext cx="4332955" cy="260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0718" y="4624075"/>
            <a:ext cx="3783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nb-NO" altLang="nb-NO" sz="1200" dirty="0"/>
              <a:t>From: </a:t>
            </a:r>
            <a:r>
              <a:rPr lang="nb-NO" altLang="nb-NO" sz="1200" dirty="0" err="1"/>
              <a:t>Harbom</a:t>
            </a:r>
            <a:r>
              <a:rPr lang="nb-NO" altLang="nb-NO" sz="1200" dirty="0"/>
              <a:t> &amp; </a:t>
            </a:r>
            <a:r>
              <a:rPr lang="nb-NO" altLang="nb-NO" sz="1200" dirty="0" err="1"/>
              <a:t>Tsalapatis</a:t>
            </a:r>
            <a:r>
              <a:rPr lang="nb-NO" altLang="nb-NO" sz="1200" dirty="0"/>
              <a:t> (1996</a:t>
            </a:r>
            <a:r>
              <a:rPr lang="nb-NO" altLang="nb-NO" sz="1200" dirty="0" smtClean="0"/>
              <a:t>)</a:t>
            </a:r>
          </a:p>
          <a:p>
            <a:pPr>
              <a:spcAft>
                <a:spcPct val="0"/>
              </a:spcAft>
            </a:pPr>
            <a:r>
              <a:rPr lang="nb-NO" altLang="nb-NO" sz="1200" dirty="0" smtClean="0"/>
              <a:t> </a:t>
            </a:r>
            <a:r>
              <a:rPr lang="nb-NO" altLang="nb-NO" sz="1200" i="1" dirty="0"/>
              <a:t>Skikk følge eller land fly?</a:t>
            </a:r>
            <a:r>
              <a:rPr lang="nb-NO" altLang="nb-NO" sz="1200" dirty="0"/>
              <a:t> </a:t>
            </a:r>
            <a:r>
              <a:rPr lang="en-US" altLang="nb-NO" sz="1200" dirty="0"/>
              <a:t>Roskilde </a:t>
            </a:r>
            <a:r>
              <a:rPr lang="en-US" altLang="nb-NO" sz="1200" dirty="0" err="1"/>
              <a:t>Universitetsforlag</a:t>
            </a:r>
            <a:endParaRPr lang="nb-NO" altLang="nb-NO" sz="1200" dirty="0"/>
          </a:p>
        </p:txBody>
      </p:sp>
    </p:spTree>
    <p:extLst>
      <p:ext uri="{BB962C8B-B14F-4D97-AF65-F5344CB8AC3E}">
        <p14:creationId xmlns:p14="http://schemas.microsoft.com/office/powerpoint/2010/main" val="8536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However</a:t>
            </a:r>
            <a:r>
              <a:rPr lang="nb-NO" dirty="0"/>
              <a:t>, </a:t>
            </a:r>
            <a:r>
              <a:rPr lang="nb-NO" dirty="0" smtClean="0"/>
              <a:t>half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Norwegians </a:t>
            </a:r>
            <a:r>
              <a:rPr lang="nb-NO" dirty="0" err="1" smtClean="0"/>
              <a:t>said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200" dirty="0" smtClean="0"/>
              <a:t>As </a:t>
            </a:r>
            <a:r>
              <a:rPr lang="en-US" sz="2200" dirty="0"/>
              <a:t>a seller, it was very easy to understand what the </a:t>
            </a:r>
            <a:r>
              <a:rPr lang="en-US" sz="2200" dirty="0" smtClean="0"/>
              <a:t>Japanese </a:t>
            </a:r>
            <a:r>
              <a:rPr lang="en-US" sz="2200" dirty="0"/>
              <a:t>buyers wanted, it went: “cost down”. </a:t>
            </a:r>
            <a:r>
              <a:rPr lang="en-GB" sz="2200" dirty="0"/>
              <a:t>Some of the buyers were very tough clients, yes, </a:t>
            </a:r>
            <a:r>
              <a:rPr lang="en-GB" sz="2200" dirty="0" smtClean="0"/>
              <a:t>yes.</a:t>
            </a:r>
          </a:p>
          <a:p>
            <a:endParaRPr lang="en-GB" sz="2200" dirty="0" smtClean="0"/>
          </a:p>
          <a:p>
            <a:r>
              <a:rPr lang="en-US" sz="2200" dirty="0" smtClean="0"/>
              <a:t>Especially </a:t>
            </a:r>
            <a:r>
              <a:rPr lang="en-US" sz="2200" dirty="0"/>
              <a:t>for the European workers it is ever so demotivating to be accused of doing a bad job by the </a:t>
            </a:r>
            <a:r>
              <a:rPr lang="en-US" sz="2200" dirty="0" smtClean="0"/>
              <a:t>Japanese </a:t>
            </a:r>
            <a:r>
              <a:rPr lang="en-US" sz="2200" dirty="0"/>
              <a:t>client </a:t>
            </a:r>
            <a:r>
              <a:rPr lang="en-US" sz="2200" u="sng" dirty="0"/>
              <a:t>all the </a:t>
            </a:r>
            <a:r>
              <a:rPr lang="en-US" sz="2200" u="sng" dirty="0" smtClean="0"/>
              <a:t>time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Then the </a:t>
            </a:r>
            <a:r>
              <a:rPr lang="en-US" sz="2200" dirty="0"/>
              <a:t>Japanese </a:t>
            </a:r>
            <a:r>
              <a:rPr lang="en-US" sz="2200" dirty="0" smtClean="0"/>
              <a:t>client </a:t>
            </a:r>
            <a:r>
              <a:rPr lang="en-US" sz="2200" dirty="0"/>
              <a:t>complain that I </a:t>
            </a:r>
            <a:r>
              <a:rPr lang="en-US" sz="2200" dirty="0" smtClean="0"/>
              <a:t>don’t </a:t>
            </a:r>
            <a:r>
              <a:rPr lang="en-US" sz="2200" dirty="0"/>
              <a:t>tell my subordinates exactly what they should </a:t>
            </a:r>
            <a:r>
              <a:rPr lang="en-US" sz="2200" dirty="0" smtClean="0"/>
              <a:t>do.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nb-NO" sz="2100" dirty="0"/>
              <a:t>My (Japanese) </a:t>
            </a:r>
            <a:r>
              <a:rPr lang="en-US" sz="2100" dirty="0" smtClean="0"/>
              <a:t>colleagues</a:t>
            </a:r>
            <a:r>
              <a:rPr lang="nb-NO" sz="2100" dirty="0" smtClean="0"/>
              <a:t> </a:t>
            </a:r>
            <a:r>
              <a:rPr lang="en-US" sz="2100" dirty="0" smtClean="0"/>
              <a:t>are</a:t>
            </a:r>
            <a:r>
              <a:rPr lang="nb-NO" sz="2100" dirty="0" smtClean="0"/>
              <a:t> </a:t>
            </a:r>
            <a:r>
              <a:rPr lang="nb-NO" sz="2100" dirty="0" err="1"/>
              <a:t>mostly</a:t>
            </a:r>
            <a:r>
              <a:rPr lang="nb-NO" sz="2100" dirty="0"/>
              <a:t> </a:t>
            </a:r>
            <a:r>
              <a:rPr lang="nb-NO" sz="2100" dirty="0" err="1"/>
              <a:t>direct</a:t>
            </a:r>
            <a:r>
              <a:rPr lang="nb-NO" sz="2100" dirty="0"/>
              <a:t> </a:t>
            </a:r>
            <a:endParaRPr lang="en-US" sz="21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GB" sz="2200" dirty="0" smtClean="0"/>
              <a:t>When </a:t>
            </a:r>
            <a:r>
              <a:rPr lang="en-GB" sz="2200" dirty="0"/>
              <a:t>we are at these company outings, it’s just fantastic fun, I’ve never experienced anything like the one we had last spring, they just become so different, so personal, incredibly </a:t>
            </a:r>
            <a:r>
              <a:rPr lang="en-GB" sz="2200" dirty="0" smtClean="0"/>
              <a:t>cool.</a:t>
            </a:r>
          </a:p>
          <a:p>
            <a:endParaRPr lang="nb-NO" sz="2200" dirty="0" smtClean="0"/>
          </a:p>
          <a:p>
            <a:r>
              <a:rPr lang="en-US" sz="2100" dirty="0" smtClean="0"/>
              <a:t>Japanese comment: The </a:t>
            </a:r>
            <a:r>
              <a:rPr lang="en-US" sz="2100" dirty="0"/>
              <a:t>other </a:t>
            </a:r>
            <a:r>
              <a:rPr lang="en-US" sz="2100" dirty="0" smtClean="0"/>
              <a:t>day I met </a:t>
            </a:r>
            <a:r>
              <a:rPr lang="en-US" sz="2100" dirty="0"/>
              <a:t>this </a:t>
            </a:r>
            <a:r>
              <a:rPr lang="en-US" sz="2100" dirty="0" smtClean="0"/>
              <a:t>fellow Japanese </a:t>
            </a:r>
            <a:r>
              <a:rPr lang="en-US" sz="2100" dirty="0"/>
              <a:t>for the first time </a:t>
            </a:r>
            <a:r>
              <a:rPr lang="en-US" sz="2100" dirty="0" smtClean="0"/>
              <a:t>and he </a:t>
            </a:r>
            <a:r>
              <a:rPr lang="en-US" sz="2100" dirty="0"/>
              <a:t>says </a:t>
            </a:r>
            <a:r>
              <a:rPr lang="en-US" sz="2100" dirty="0" smtClean="0"/>
              <a:t>to me, </a:t>
            </a:r>
            <a:r>
              <a:rPr lang="en-US" sz="2100" dirty="0"/>
              <a:t>are you really 100% </a:t>
            </a:r>
            <a:r>
              <a:rPr lang="en-US" sz="2100" dirty="0" smtClean="0"/>
              <a:t>Japanese?</a:t>
            </a:r>
            <a:endParaRPr lang="nb-NO" sz="2100" dirty="0"/>
          </a:p>
          <a:p>
            <a:pPr marL="266700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3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NHH">
      <a:dk1>
        <a:sysClr val="windowText" lastClr="000000"/>
      </a:dk1>
      <a:lt1>
        <a:sysClr val="window" lastClr="FFFFFF"/>
      </a:lt1>
      <a:dk2>
        <a:srgbClr val="003A54"/>
      </a:dk2>
      <a:lt2>
        <a:srgbClr val="C9CACC"/>
      </a:lt2>
      <a:accent1>
        <a:srgbClr val="D1520F"/>
      </a:accent1>
      <a:accent2>
        <a:srgbClr val="C9CACC"/>
      </a:accent2>
      <a:accent3>
        <a:srgbClr val="919295"/>
      </a:accent3>
      <a:accent4>
        <a:srgbClr val="C8E1E4"/>
      </a:accent4>
      <a:accent5>
        <a:srgbClr val="A1C5CA"/>
      </a:accent5>
      <a:accent6>
        <a:srgbClr val="BEB7AD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00314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9D0EB28-64F1-41AD-8A39-81989DA00349}" vid="{9E82C3E9-DEE9-459A-85C9-04A9DFE9314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1463</Words>
  <Application>Microsoft Office PowerPoint</Application>
  <PresentationFormat>Egendefinert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Office-tema</vt:lpstr>
      <vt:lpstr>Understanding Japanese business culture</vt:lpstr>
      <vt:lpstr>A typical description</vt:lpstr>
      <vt:lpstr>PowerPoint-presentasjon</vt:lpstr>
      <vt:lpstr>PowerPoint-presentasjon</vt:lpstr>
      <vt:lpstr>PowerPoint-presentasjon</vt:lpstr>
      <vt:lpstr>Sixteen ways to avoid saying «no» in Japan</vt:lpstr>
      <vt:lpstr> How different are they, really?</vt:lpstr>
      <vt:lpstr>  Problem area between Norwegian and Japanese business executives</vt:lpstr>
      <vt:lpstr>However, half of the Norwegians said…</vt:lpstr>
      <vt:lpstr>Problem area between Norwegian and Japanese business executives</vt:lpstr>
      <vt:lpstr>However, from a Japanese point of view:</vt:lpstr>
      <vt:lpstr>Problem area between Norwegian and Japanese business executives</vt:lpstr>
      <vt:lpstr>However,</vt:lpstr>
      <vt:lpstr>PowerPoint-presentasjon</vt:lpstr>
    </vt:vector>
  </TitlesOfParts>
  <Company>Norges Handelshøyskole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Japanese business culture</dc:title>
  <dc:creator>Kristin Rygg</dc:creator>
  <dc:description>Template by addpoint.no</dc:description>
  <cp:lastModifiedBy>Sissel Myrold</cp:lastModifiedBy>
  <cp:revision>47</cp:revision>
  <cp:lastPrinted>2016-08-31T12:26:33Z</cp:lastPrinted>
  <dcterms:created xsi:type="dcterms:W3CDTF">2016-08-23T12:33:17Z</dcterms:created>
  <dcterms:modified xsi:type="dcterms:W3CDTF">2016-09-01T08:56:55Z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