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65" r:id="rId2"/>
    <p:sldId id="258" r:id="rId3"/>
    <p:sldId id="261" r:id="rId4"/>
    <p:sldId id="262" r:id="rId5"/>
    <p:sldId id="263" r:id="rId6"/>
    <p:sldId id="259" r:id="rId7"/>
    <p:sldId id="264" r:id="rId8"/>
    <p:sldId id="260" r:id="rId9"/>
    <p:sldId id="266" r:id="rId1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67"/>
    <p:restoredTop sz="94656"/>
  </p:normalViewPr>
  <p:slideViewPr>
    <p:cSldViewPr snapToGrid="0" snapToObjects="1">
      <p:cViewPr>
        <p:scale>
          <a:sx n="100" d="100"/>
          <a:sy n="100" d="100"/>
        </p:scale>
        <p:origin x="4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1AF4B-D55A-9148-B24B-3ACB72CE62FE}" type="datetimeFigureOut">
              <a:rPr kumimoji="1" lang="ja-JP" altLang="en-US" smtClean="0"/>
              <a:t>2016/9/6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33EA2-234D-FA4A-B7EC-DAE609A901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820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1443" y="6356351"/>
            <a:ext cx="1498914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altLang="ja-JP" smtClean="0"/>
              <a:t>7 September 2016</a:t>
            </a:r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89703" y="6356351"/>
            <a:ext cx="5151421" cy="365125"/>
          </a:xfrm>
        </p:spPr>
        <p:txBody>
          <a:bodyPr/>
          <a:lstStyle>
            <a:lvl1pPr>
              <a:defRPr lang="en-US" altLang="ja-JP" sz="1050" smtClean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Seminar on Student and PhD Candidate Mobility between NTNU and Japan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76514" y="6356351"/>
            <a:ext cx="638835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146EFE03-E8BB-1841-A677-B3B272D6452D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Picture 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15" y="221932"/>
            <a:ext cx="1010285" cy="351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../Desktop/87309452@N03_r.jpg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846" y="106239"/>
            <a:ext cx="582540" cy="582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 September 2016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Seminar on Student and PhD Candidate Mobility between NTNU and Japan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E03-E8BB-1841-A677-B3B272D645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 September 2016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Seminar on Student and PhD Candidate Mobility between NTNU and Japan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E03-E8BB-1841-A677-B3B272D645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 September 2016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Seminar on Student and PhD Candidate Mobility between NTNU and Japan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E03-E8BB-1841-A677-B3B272D645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 September 2016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Seminar on Student and PhD Candidate Mobility between NTNU and Japan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E03-E8BB-1841-A677-B3B272D645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 September 2016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Seminar on Student and PhD Candidate Mobility between NTNU and Japan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E03-E8BB-1841-A677-B3B272D645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 September 2016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Seminar on Student and PhD Candidate Mobility between NTNU and Japan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E03-E8BB-1841-A677-B3B272D645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 September 2016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Seminar on Student and PhD Candidate Mobility between NTNU and Japan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E03-E8BB-1841-A677-B3B272D645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 September 2016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Seminar on Student and PhD Candidate Mobility between NTNU and Japan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E03-E8BB-1841-A677-B3B272D645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 September 2016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Seminar on Student and PhD Candidate Mobility between NTNU and Japan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E03-E8BB-1841-A677-B3B272D645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 September 2016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Seminar on Student and PhD Candidate Mobility between NTNU and Japan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E03-E8BB-1841-A677-B3B272D645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719" y="68199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1315" y="6356351"/>
            <a:ext cx="13399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altLang="ja-JP" smtClean="0"/>
              <a:t>7 September 2016</a:t>
            </a:r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91351" y="6356351"/>
            <a:ext cx="5540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altLang="ja-JP" smtClean="0"/>
              <a:t>Seminar on Student and PhD Candidate Mobility between NTNU and Japan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68" y="6356351"/>
            <a:ext cx="629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146EFE03-E8BB-1841-A677-B3B272D6452D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Picture 1"/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15" y="221932"/>
            <a:ext cx="1010285" cy="351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../Desktop/87309452@N03_r.jpg"/>
          <p:cNvPicPr/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846" y="106239"/>
            <a:ext cx="582540" cy="582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65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hyperlink" Target="mailto:Hiroshi.matsumoto@innovationnorway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.waseda.ac.jp/eng/admissions_us/international/" TargetMode="External"/><Relationship Id="rId4" Type="http://schemas.openxmlformats.org/officeDocument/2006/relationships/hyperlink" Target="http://www.sci.waseda.ac.jp/eng/admissions_us/schools/" TargetMode="External"/><Relationship Id="rId5" Type="http://schemas.openxmlformats.org/officeDocument/2006/relationships/hyperlink" Target="http://www.kyoto-u.ac.jp/en/education-campus/international/students1/exchange.html" TargetMode="External"/><Relationship Id="rId6" Type="http://schemas.openxmlformats.org/officeDocument/2006/relationships/hyperlink" Target="http://www.z.k.kyoto-u.ac.jp/pdf_document/introduction/syllabus.pdf?1460678275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itech.ac.jp/english/graduate_school/international/exchange/pdf/Class_List_U.pdf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 September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Seminar on Student and PhD Candidate Mobility between NTNU and Japan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E03-E8BB-1841-A677-B3B272D6452D}" type="slidenum">
              <a:rPr kumimoji="1" lang="ja-JP" altLang="en-US" smtClean="0"/>
              <a:t>1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" t="65067" b="5333"/>
          <a:stretch/>
        </p:blipFill>
        <p:spPr>
          <a:xfrm>
            <a:off x="237744" y="4326383"/>
            <a:ext cx="4541290" cy="202996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1" b="4800"/>
          <a:stretch/>
        </p:blipFill>
        <p:spPr>
          <a:xfrm>
            <a:off x="4468877" y="0"/>
            <a:ext cx="4611116" cy="6528816"/>
          </a:xfrm>
          <a:prstGeom prst="rect">
            <a:avLst/>
          </a:prstGeom>
        </p:spPr>
      </p:pic>
      <p:sp>
        <p:nvSpPr>
          <p:cNvPr id="9" name="サブタイトル 2"/>
          <p:cNvSpPr txBox="1">
            <a:spLocks/>
          </p:cNvSpPr>
          <p:nvPr/>
        </p:nvSpPr>
        <p:spPr>
          <a:xfrm>
            <a:off x="237744" y="2029504"/>
            <a:ext cx="3895344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altLang="ja-JP" sz="2000" dirty="0" smtClean="0"/>
              <a:t>Hiroshi Matsumoto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ja-JP" sz="2000" dirty="0" smtClean="0"/>
              <a:t>NTNU representative in Japan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ja-JP" sz="2000" dirty="0" smtClean="0"/>
              <a:t>Innovation Norway, Tokyo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ja-JP" sz="1200" dirty="0" err="1">
                <a:hlinkClick r:id="rId4"/>
              </a:rPr>
              <a:t>h</a:t>
            </a:r>
            <a:r>
              <a:rPr lang="en-US" altLang="ja-JP" sz="1200" dirty="0" err="1" smtClean="0">
                <a:hlinkClick r:id="rId4"/>
              </a:rPr>
              <a:t>iroshi.matsumoto@innovationnorway</a:t>
            </a:r>
            <a:r>
              <a:rPr lang="en-US" altLang="ja-JP" sz="1200" dirty="0" err="1" smtClean="0"/>
              <a:t>.no</a:t>
            </a:r>
            <a:endParaRPr lang="en-US" altLang="ja-JP" sz="1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64592" y="1108781"/>
            <a:ext cx="4304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/>
              <a:t>Information about studying in Japan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5726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09719" y="681997"/>
            <a:ext cx="7886700" cy="872483"/>
          </a:xfrm>
        </p:spPr>
        <p:txBody>
          <a:bodyPr>
            <a:normAutofit/>
          </a:bodyPr>
          <a:lstStyle/>
          <a:p>
            <a:r>
              <a:rPr kumimoji="1" lang="en-US" altLang="ja-JP" sz="3200" b="1" dirty="0" smtClean="0">
                <a:latin typeface="Calibri" charset="0"/>
                <a:ea typeface="Calibri" charset="0"/>
                <a:cs typeface="Calibri" charset="0"/>
              </a:rPr>
              <a:t>It is time for you to come to Japan for study!</a:t>
            </a:r>
            <a:endParaRPr kumimoji="1" lang="ja-JP" altLang="en-US" sz="32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65226" y="1834769"/>
            <a:ext cx="7886700" cy="4351338"/>
          </a:xfrm>
        </p:spPr>
        <p:txBody>
          <a:bodyPr>
            <a:normAutofit/>
          </a:bodyPr>
          <a:lstStyle/>
          <a:p>
            <a:r>
              <a:rPr kumimoji="1" lang="en-US" altLang="ja-JP" sz="2000" dirty="0" smtClean="0"/>
              <a:t>In the past few years, major Japanese universities have been internationalized rapidly due to strong push / support by the Government.</a:t>
            </a:r>
          </a:p>
          <a:p>
            <a:pPr lvl="1"/>
            <a:r>
              <a:rPr lang="en-US" altLang="ja-JP" sz="1600" dirty="0" smtClean="0"/>
              <a:t>They started offering many courses, classes in English</a:t>
            </a:r>
          </a:p>
          <a:p>
            <a:pPr lvl="1"/>
            <a:r>
              <a:rPr kumimoji="1" lang="en-US" altLang="ja-JP" sz="1600" dirty="0" smtClean="0"/>
              <a:t>Double degree programs, </a:t>
            </a:r>
            <a:r>
              <a:rPr lang="en-US" altLang="ja-JP" sz="1600" dirty="0" smtClean="0"/>
              <a:t>Degree programs in English, One year / half year programs for exchange students</a:t>
            </a:r>
          </a:p>
          <a:p>
            <a:pPr lvl="1"/>
            <a:r>
              <a:rPr kumimoji="1" lang="en-US" altLang="ja-JP" sz="1600" dirty="0" smtClean="0"/>
              <a:t>They are very much improving support for foreign students</a:t>
            </a:r>
          </a:p>
          <a:p>
            <a:pPr lvl="1"/>
            <a:endParaRPr kumimoji="1" lang="en-US" altLang="ja-JP" sz="1600" dirty="0" smtClean="0"/>
          </a:p>
          <a:p>
            <a:r>
              <a:rPr lang="en-US" altLang="ja-JP" sz="2000" dirty="0" smtClean="0"/>
              <a:t>It is a asset to learn Japanese / Asian value standards, perspectives, ways of approaches to science, engineering, and societal challenges.</a:t>
            </a:r>
          </a:p>
          <a:p>
            <a:pPr lvl="1"/>
            <a:r>
              <a:rPr lang="en-US" altLang="ja-JP" sz="1600" dirty="0" smtClean="0"/>
              <a:t>to learn what is more global and local</a:t>
            </a:r>
          </a:p>
          <a:p>
            <a:pPr lvl="1"/>
            <a:r>
              <a:rPr kumimoji="1" lang="en-US" altLang="ja-JP" sz="1600" dirty="0" smtClean="0"/>
              <a:t>Re-define your own culture and value standards</a:t>
            </a:r>
          </a:p>
          <a:p>
            <a:pPr lvl="1"/>
            <a:r>
              <a:rPr lang="en-US" altLang="ja-JP" sz="1600" dirty="0" smtClean="0"/>
              <a:t>Japan is becoming a hub of Asian culture  and economical activities attracting many Asian students, industry people</a:t>
            </a:r>
            <a:endParaRPr kumimoji="1" lang="en-US" altLang="ja-JP" sz="1600" dirty="0" smtClean="0"/>
          </a:p>
          <a:p>
            <a:endParaRPr kumimoji="1" lang="ja-JP" altLang="en-US" sz="2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 September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Seminar on Student and PhD Candidate Mobility between NTNU and Japan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E03-E8BB-1841-A677-B3B272D6452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905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61980" y="519036"/>
            <a:ext cx="6940048" cy="304829"/>
          </a:xfrm>
        </p:spPr>
        <p:txBody>
          <a:bodyPr>
            <a:noAutofit/>
          </a:bodyPr>
          <a:lstStyle/>
          <a:p>
            <a:r>
              <a:rPr kumimoji="1" lang="en-US" altLang="ja-JP" sz="2000" b="1" dirty="0" smtClean="0"/>
              <a:t>Portal site </a:t>
            </a:r>
            <a:r>
              <a:rPr lang="en-US" altLang="ja-JP" sz="2000" b="1" dirty="0"/>
              <a:t>for Study </a:t>
            </a:r>
            <a:r>
              <a:rPr lang="en-US" altLang="ja-JP" sz="2000" b="1" dirty="0" smtClean="0"/>
              <a:t>in Japan: </a:t>
            </a:r>
            <a:r>
              <a:rPr lang="en-US" altLang="ja-JP" sz="1200" dirty="0"/>
              <a:t>Japan</a:t>
            </a:r>
            <a:r>
              <a:rPr lang="en-US" altLang="ja-JP" sz="1200" dirty="0" smtClean="0"/>
              <a:t>: http</a:t>
            </a:r>
            <a:r>
              <a:rPr lang="en-US" altLang="ja-JP" sz="1200" dirty="0"/>
              <a:t>://</a:t>
            </a:r>
            <a:r>
              <a:rPr lang="en-US" altLang="ja-JP" sz="1200" dirty="0" err="1"/>
              <a:t>www.uni.international.mext.go.jp</a:t>
            </a:r>
            <a:r>
              <a:rPr lang="en-US" altLang="ja-JP" sz="1200" dirty="0"/>
              <a:t>/study/</a:t>
            </a:r>
            <a:endParaRPr kumimoji="1" lang="ja-JP" altLang="en-US" sz="12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 September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Seminar on Student and PhD Candidate Mobility between NTNU and Japan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E03-E8BB-1841-A677-B3B272D6452D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1" t="10179" r="16534"/>
          <a:stretch/>
        </p:blipFill>
        <p:spPr>
          <a:xfrm>
            <a:off x="2091351" y="956943"/>
            <a:ext cx="6083929" cy="576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 September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Seminar on Student and PhD Candidate Mobility between NTNU and Japan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E03-E8BB-1841-A677-B3B272D6452D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2612" r="15148" b="13834"/>
          <a:stretch/>
        </p:blipFill>
        <p:spPr>
          <a:xfrm>
            <a:off x="1520982" y="142699"/>
            <a:ext cx="5848539" cy="436592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6" t="45205" r="19901" b="28023"/>
          <a:stretch/>
        </p:blipFill>
        <p:spPr>
          <a:xfrm>
            <a:off x="1991763" y="4599978"/>
            <a:ext cx="5640308" cy="175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9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6920" y="845869"/>
            <a:ext cx="8415761" cy="413472"/>
          </a:xfrm>
        </p:spPr>
        <p:txBody>
          <a:bodyPr>
            <a:noAutofit/>
          </a:bodyPr>
          <a:lstStyle/>
          <a:p>
            <a:r>
              <a:rPr kumimoji="1" lang="en-US" altLang="ja-JP" sz="2000" b="1" dirty="0" smtClean="0"/>
              <a:t>Japanese universities already concluded MoUs with NTNU for student exchanges</a:t>
            </a:r>
            <a:endParaRPr kumimoji="1" lang="ja-JP" altLang="en-US" sz="2000" b="1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 September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Seminar on Student and PhD Candidate Mobility between NTNU and Japan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E03-E8BB-1841-A677-B3B272D6452D}" type="slidenum">
              <a:rPr kumimoji="1" lang="ja-JP" altLang="en-US" smtClean="0"/>
              <a:t>5</a:t>
            </a:fld>
            <a:endParaRPr kumimoji="1" lang="ja-JP" altLang="en-US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401041"/>
              </p:ext>
            </p:extLst>
          </p:nvPr>
        </p:nvGraphicFramePr>
        <p:xfrm>
          <a:off x="362139" y="1580968"/>
          <a:ext cx="8334280" cy="41003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27960"/>
                <a:gridCol w="1255392"/>
                <a:gridCol w="1327129"/>
                <a:gridCol w="848884"/>
                <a:gridCol w="2474915"/>
              </a:tblGrid>
              <a:tr h="457272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Name of university</a:t>
                      </a:r>
                      <a:endParaRPr lang="en-US" sz="13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Yu Gothic" charset="-128"/>
                      </a:endParaRPr>
                    </a:p>
                  </a:txBody>
                  <a:tcPr marL="14904" marR="14904" marT="14904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Bachelor /Master /PhD</a:t>
                      </a:r>
                      <a:endParaRPr lang="en-US" sz="13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Yu Gothic" charset="-128"/>
                      </a:endParaRPr>
                    </a:p>
                  </a:txBody>
                  <a:tcPr marL="14904" marR="14904" marT="14904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Program information</a:t>
                      </a:r>
                      <a:endParaRPr lang="en-US" sz="13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Yu Gothic" charset="-128"/>
                      </a:endParaRPr>
                    </a:p>
                  </a:txBody>
                  <a:tcPr marL="14904" marR="14904" marT="14904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Durations</a:t>
                      </a:r>
                      <a:endParaRPr lang="en-US" sz="13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Yu Gothic" charset="-128"/>
                      </a:endParaRPr>
                    </a:p>
                  </a:txBody>
                  <a:tcPr marL="14904" marR="14904" marT="14904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lectures given in English</a:t>
                      </a:r>
                      <a:endParaRPr lang="en-US" sz="13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Yu Gothic" charset="-128"/>
                      </a:endParaRPr>
                    </a:p>
                  </a:txBody>
                  <a:tcPr marL="14904" marR="14904" marT="14904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7365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u="none" strike="noStrike" dirty="0">
                          <a:effectLst/>
                        </a:rPr>
                        <a:t>The University of Tokyo, The School of Engineering 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14904" marR="14904" marT="14904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undergraduate / graduate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14904" marR="14904" marT="14904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>
                          <a:effectLst/>
                        </a:rPr>
                        <a:t>http://global.t.u-tokyo.ac.jp/t-cens_EAP/general-information/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14904" marR="14904" marT="14904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>
                          <a:effectLst/>
                        </a:rPr>
                        <a:t>6 months ~ 1 year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14904" marR="14904" marT="14904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>
                          <a:effectLst/>
                        </a:rPr>
                        <a:t>http://www.oice.t.u-tokyo.ac.jp/e_lectures/pdf/Lecture_May2015.pdf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14904" marR="14904" marT="14904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1705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u="none" strike="noStrike" dirty="0">
                          <a:effectLst/>
                        </a:rPr>
                        <a:t>Tokyo Institute of Technology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14904" marR="14904" marT="14904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undergraduate / graduate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14904" marR="14904" marT="14904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 dirty="0">
                          <a:effectLst/>
                        </a:rPr>
                        <a:t>http://</a:t>
                      </a:r>
                      <a:r>
                        <a:rPr lang="en-US" sz="900" u="none" strike="noStrike" dirty="0" err="1">
                          <a:effectLst/>
                        </a:rPr>
                        <a:t>www.titech.ac.jp</a:t>
                      </a:r>
                      <a:r>
                        <a:rPr lang="en-US" sz="900" u="none" strike="noStrike" dirty="0">
                          <a:effectLst/>
                        </a:rPr>
                        <a:t>/</a:t>
                      </a:r>
                      <a:r>
                        <a:rPr lang="en-US" sz="900" u="none" strike="noStrike" dirty="0" err="1">
                          <a:effectLst/>
                        </a:rPr>
                        <a:t>english</a:t>
                      </a:r>
                      <a:r>
                        <a:rPr lang="en-US" sz="900" u="none" strike="noStrike" dirty="0">
                          <a:effectLst/>
                        </a:rPr>
                        <a:t>/</a:t>
                      </a:r>
                      <a:r>
                        <a:rPr lang="en-US" sz="900" u="none" strike="noStrike" dirty="0" err="1">
                          <a:effectLst/>
                        </a:rPr>
                        <a:t>graduate_school</a:t>
                      </a:r>
                      <a:r>
                        <a:rPr lang="en-US" sz="900" u="none" strike="noStrike" dirty="0">
                          <a:effectLst/>
                        </a:rPr>
                        <a:t>/international/exchange/</a:t>
                      </a:r>
                      <a:r>
                        <a:rPr lang="en-US" sz="900" u="none" strike="noStrike" dirty="0" err="1">
                          <a:effectLst/>
                        </a:rPr>
                        <a:t>acap.html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14904" marR="14904" marT="14904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>
                          <a:effectLst/>
                        </a:rPr>
                        <a:t>up to 1 year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14904" marR="14904" marT="14904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sng" strike="noStrike">
                          <a:effectLst/>
                          <a:hlinkClick r:id="rId2"/>
                        </a:rPr>
                        <a:t>http://www.titech.ac.jp/english/graduate_school/international/exchange/pdf/Class_List_U.pdf  http://www.titech.ac.jp/english/enrolled/life/graduate_timetables.html</a:t>
                      </a:r>
                      <a:endParaRPr lang="en-US" sz="900" b="0" i="0" u="sng" strike="noStrike">
                        <a:solidFill>
                          <a:srgbClr val="0000FF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14904" marR="14904" marT="14904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3621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u="none" strike="noStrike" dirty="0" err="1">
                          <a:effectLst/>
                        </a:rPr>
                        <a:t>Waseda</a:t>
                      </a:r>
                      <a:r>
                        <a:rPr lang="en-US" sz="1300" b="1" u="none" strike="noStrike" dirty="0">
                          <a:effectLst/>
                        </a:rPr>
                        <a:t> University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14904" marR="14904" marT="14904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>
                          <a:effectLst/>
                        </a:rPr>
                        <a:t>Bachelor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14904" marR="14904" marT="14904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sng" strike="noStrike">
                          <a:effectLst/>
                          <a:hlinkClick r:id="rId3"/>
                        </a:rPr>
                        <a:t>http://www.sci.waseda.ac.jp/eng/admissions_us/international/</a:t>
                      </a:r>
                      <a:endParaRPr lang="en-US" sz="900" b="0" i="0" u="sng" strike="noStrike">
                        <a:solidFill>
                          <a:srgbClr val="0000FF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14904" marR="14904" marT="14904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up to 1 year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14904" marR="14904" marT="14904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sng" strike="noStrike" dirty="0">
                          <a:effectLst/>
                          <a:hlinkClick r:id="rId4"/>
                        </a:rPr>
                        <a:t>http://www.sci.waseda.ac.jp/eng/admissions_us/schools/</a:t>
                      </a:r>
                      <a:endParaRPr lang="en-US" sz="900" b="0" i="0" u="sng" strike="noStrike" dirty="0">
                        <a:solidFill>
                          <a:srgbClr val="0000FF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14904" marR="14904" marT="14904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0388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b="1" u="none" strike="noStrike" dirty="0">
                          <a:effectLst/>
                        </a:rPr>
                        <a:t>Kyoto University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14904" marR="14904" marT="14904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Undergraduate / graduate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14904" marR="14904" marT="14904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sng" strike="noStrike" dirty="0">
                          <a:effectLst/>
                          <a:hlinkClick r:id="rId5"/>
                        </a:rPr>
                        <a:t>http://www.kyoto-u.ac.jp/en/education-campus/international/students1/exchange.html</a:t>
                      </a:r>
                      <a:endParaRPr lang="en-US" sz="900" b="0" i="0" u="sng" strike="noStrike" dirty="0">
                        <a:solidFill>
                          <a:srgbClr val="0000FF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14904" marR="14904" marT="14904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u="none" strike="noStrike" dirty="0">
                          <a:effectLst/>
                        </a:rPr>
                        <a:t>6 </a:t>
                      </a:r>
                      <a:r>
                        <a:rPr lang="en-US" sz="1300" u="none" strike="noStrike" dirty="0" err="1">
                          <a:effectLst/>
                        </a:rPr>
                        <a:t>monts</a:t>
                      </a:r>
                      <a:r>
                        <a:rPr lang="en-US" sz="1300" u="none" strike="noStrike" dirty="0">
                          <a:effectLst/>
                        </a:rPr>
                        <a:t> or 1 year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14904" marR="14904" marT="14904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sng" strike="noStrike" dirty="0">
                          <a:effectLst/>
                          <a:hlinkClick r:id="rId6"/>
                        </a:rPr>
                        <a:t>http://www.z.k.kyoto-u.ac.jp/pdf_document/introduction/syllabus.pdf?1460678275    http://www.kyoto-u.ac.jp/en/education-campus/international/students1/program/guide/documents/Spring_2016_semester.pdf</a:t>
                      </a:r>
                      <a:endParaRPr lang="en-US" sz="900" b="0" i="0" u="sng" strike="noStrike" dirty="0">
                        <a:solidFill>
                          <a:srgbClr val="0000FF"/>
                        </a:solidFill>
                        <a:effectLst/>
                        <a:latin typeface="Yu Gothic" charset="-128"/>
                      </a:endParaRPr>
                    </a:p>
                  </a:txBody>
                  <a:tcPr marL="14904" marR="14904" marT="14904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848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3464" y="813816"/>
            <a:ext cx="8951976" cy="640080"/>
          </a:xfrm>
        </p:spPr>
        <p:txBody>
          <a:bodyPr>
            <a:normAutofit/>
          </a:bodyPr>
          <a:lstStyle/>
          <a:p>
            <a:r>
              <a:rPr kumimoji="1" lang="en-US" altLang="ja-JP" sz="3200" b="1" i="1" dirty="0" smtClean="0">
                <a:latin typeface="Calibri" charset="0"/>
                <a:ea typeface="Calibri" charset="0"/>
                <a:cs typeface="Calibri" charset="0"/>
              </a:rPr>
              <a:t>Links between research, education, and innovation </a:t>
            </a:r>
            <a:endParaRPr kumimoji="1" lang="ja-JP" altLang="en-US" sz="3200" b="1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You will be able to utilize research infrastructures which are not available in NTNU or Norway.</a:t>
            </a:r>
          </a:p>
          <a:p>
            <a:r>
              <a:rPr lang="en-US" altLang="ja-JP" dirty="0" smtClean="0"/>
              <a:t>Researchers / Professors can send their Ph.D. students to Japan to acquire skills to utilize them.</a:t>
            </a:r>
          </a:p>
          <a:p>
            <a:r>
              <a:rPr kumimoji="1" lang="en-US" altLang="ja-JP" dirty="0" smtClean="0"/>
              <a:t>Students having mastered these skills can bridge Norway and Japan for research collaborations.</a:t>
            </a:r>
          </a:p>
          <a:p>
            <a:r>
              <a:rPr lang="en-US" altLang="ja-JP" dirty="0" smtClean="0"/>
              <a:t>There are many front-end </a:t>
            </a:r>
            <a:r>
              <a:rPr lang="en-US" altLang="ja-JP" dirty="0" smtClean="0"/>
              <a:t>element </a:t>
            </a:r>
            <a:r>
              <a:rPr lang="en-US" altLang="ja-JP" dirty="0" smtClean="0"/>
              <a:t>technologies / know-hows in Japan which are not fully utilized.</a:t>
            </a:r>
          </a:p>
          <a:p>
            <a:r>
              <a:rPr kumimoji="1" lang="en-US" altLang="ja-JP" dirty="0" smtClean="0"/>
              <a:t>You might be able to come up with innovative ideas how to utilize/integrate these </a:t>
            </a:r>
            <a:r>
              <a:rPr kumimoji="1" lang="en-US" altLang="ja-JP" dirty="0" smtClean="0"/>
              <a:t>element </a:t>
            </a:r>
            <a:r>
              <a:rPr kumimoji="1" lang="en-US" altLang="ja-JP" dirty="0" smtClean="0"/>
              <a:t>technologies to find solutions to societal challenges / innovations.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 September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Seminar on Student and PhD Candidate Mobility between NTNU and Japan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E03-E8BB-1841-A677-B3B272D6452D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00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602197"/>
            <a:ext cx="7886700" cy="694130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2700" b="1" dirty="0" smtClean="0"/>
              <a:t>An example of internship program in Japan </a:t>
            </a:r>
            <a:br>
              <a:rPr kumimoji="1" lang="en-US" altLang="ja-JP" sz="2700" b="1" dirty="0" smtClean="0"/>
            </a:br>
            <a:r>
              <a:rPr kumimoji="1" lang="en-US" altLang="ja-JP" sz="2400" b="1" dirty="0" smtClean="0"/>
              <a:t> </a:t>
            </a:r>
            <a:r>
              <a:rPr kumimoji="1" lang="en-US" altLang="ja-JP" sz="2700" b="1" dirty="0" smtClean="0"/>
              <a:t>-  </a:t>
            </a:r>
            <a:r>
              <a:rPr kumimoji="1" lang="en-US" altLang="ja-JP" sz="2700" b="1" dirty="0" err="1" smtClean="0"/>
              <a:t>Vulcanus</a:t>
            </a:r>
            <a:r>
              <a:rPr kumimoji="1" lang="en-US" altLang="ja-JP" sz="2700" b="1" dirty="0" smtClean="0"/>
              <a:t> </a:t>
            </a:r>
            <a:r>
              <a:rPr lang="en-US" altLang="ja-JP" sz="2700" b="1" dirty="0"/>
              <a:t>in </a:t>
            </a:r>
            <a:r>
              <a:rPr lang="en-US" altLang="ja-JP" sz="2700" b="1" dirty="0" smtClean="0"/>
              <a:t>Japan</a:t>
            </a:r>
            <a:r>
              <a:rPr lang="en-US" altLang="ja-JP" sz="2400" b="1" dirty="0" smtClean="0"/>
              <a:t>: </a:t>
            </a:r>
            <a:r>
              <a:rPr lang="en-US" altLang="ja-JP" sz="1200" dirty="0" smtClean="0"/>
              <a:t>http</a:t>
            </a:r>
            <a:r>
              <a:rPr lang="en-US" altLang="ja-JP" sz="1200" dirty="0"/>
              <a:t>://</a:t>
            </a:r>
            <a:r>
              <a:rPr lang="en-US" altLang="ja-JP" sz="1200" dirty="0" err="1"/>
              <a:t>www.eu-japan.eu</a:t>
            </a:r>
            <a:r>
              <a:rPr lang="en-US" altLang="ja-JP" sz="1200" dirty="0"/>
              <a:t>/events/</a:t>
            </a:r>
            <a:r>
              <a:rPr lang="en-US" altLang="ja-JP" sz="1200" dirty="0" err="1"/>
              <a:t>vulcanus</a:t>
            </a:r>
            <a:r>
              <a:rPr lang="en-US" altLang="ja-JP" sz="1200" dirty="0"/>
              <a:t>-japan</a:t>
            </a:r>
            <a:endParaRPr kumimoji="1" lang="ja-JP" altLang="en-US" sz="1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475715"/>
            <a:ext cx="7886700" cy="4701248"/>
          </a:xfrm>
        </p:spPr>
        <p:txBody>
          <a:bodyPr>
            <a:noAutofit/>
          </a:bodyPr>
          <a:lstStyle/>
          <a:p>
            <a:r>
              <a:rPr lang="en-US" altLang="ja-JP" sz="2000" b="1" dirty="0" err="1"/>
              <a:t>Vulcanus</a:t>
            </a:r>
            <a:r>
              <a:rPr lang="en-US" altLang="ja-JP" sz="2000" b="1" dirty="0"/>
              <a:t> in Japan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program </a:t>
            </a:r>
            <a:r>
              <a:rPr lang="en-US" altLang="ja-JP" sz="2000" dirty="0"/>
              <a:t>consists of industrial placements for EU / COSME students. It starts in September and ends in August of the following </a:t>
            </a:r>
            <a:r>
              <a:rPr lang="en-US" altLang="ja-JP" sz="2000" dirty="0" smtClean="0"/>
              <a:t>year.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The </a:t>
            </a:r>
            <a:r>
              <a:rPr lang="en-US" altLang="ja-JP" sz="2000" dirty="0"/>
              <a:t>students follow:</a:t>
            </a:r>
          </a:p>
          <a:p>
            <a:pPr lvl="1"/>
            <a:r>
              <a:rPr lang="en-US" altLang="ja-JP" sz="1600" dirty="0"/>
              <a:t>a one-week seminar on Japan,</a:t>
            </a:r>
          </a:p>
          <a:p>
            <a:pPr lvl="1"/>
            <a:r>
              <a:rPr lang="en-US" altLang="ja-JP" sz="1600" dirty="0"/>
              <a:t>a four-month intensive Japanese language course,</a:t>
            </a:r>
          </a:p>
          <a:p>
            <a:pPr lvl="1"/>
            <a:r>
              <a:rPr lang="en-US" altLang="ja-JP" sz="1600" dirty="0"/>
              <a:t>and then an eight-month traineeship in a Japanese company.</a:t>
            </a:r>
          </a:p>
          <a:p>
            <a:r>
              <a:rPr lang="en-US" altLang="ja-JP" sz="2000" b="1" dirty="0"/>
              <a:t>Objectives</a:t>
            </a:r>
            <a:endParaRPr lang="en-US" altLang="ja-JP" sz="2000" dirty="0"/>
          </a:p>
          <a:p>
            <a:pPr lvl="1"/>
            <a:r>
              <a:rPr lang="en-US" altLang="ja-JP" sz="1600" dirty="0"/>
              <a:t>To study the range of advanced technologies employed by a leading Japanese host company.</a:t>
            </a:r>
          </a:p>
          <a:p>
            <a:pPr lvl="1"/>
            <a:r>
              <a:rPr lang="en-US" altLang="ja-JP" sz="1600" dirty="0"/>
              <a:t>To learn Japanese and to understand and appreciate Japanese culture with a view to an enriching one year experience abroad.</a:t>
            </a:r>
          </a:p>
          <a:p>
            <a:pPr lvl="1"/>
            <a:r>
              <a:rPr lang="en-US" altLang="ja-JP" sz="1600" dirty="0"/>
              <a:t>To be well placed in your future career to interact with Japanese businesses and people</a:t>
            </a:r>
            <a:r>
              <a:rPr lang="en-US" altLang="ja-JP" sz="1600" dirty="0" smtClean="0"/>
              <a:t>.</a:t>
            </a:r>
          </a:p>
          <a:p>
            <a:r>
              <a:rPr kumimoji="1" lang="en-US" altLang="ja-JP" sz="2000" b="1" dirty="0" smtClean="0"/>
              <a:t>Example of industries / institutions regularly hosting</a:t>
            </a:r>
          </a:p>
          <a:p>
            <a:pPr lvl="1"/>
            <a:r>
              <a:rPr lang="en-US" altLang="ja-JP" sz="1600" smtClean="0"/>
              <a:t>Hitachi </a:t>
            </a:r>
            <a:r>
              <a:rPr lang="en-US" altLang="ja-JP" sz="1600" dirty="0" smtClean="0"/>
              <a:t>Central Laboratory, NTT Communications, NTT Data, NTT Basic Research Laboratories, Fujitsu Laboratories,  Mitsubishi Chemical</a:t>
            </a:r>
            <a:endParaRPr kumimoji="1" lang="en-US" altLang="ja-JP" sz="1600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 September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Seminar on Student and PhD Candidate Mobility between NTNU and Japan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E03-E8BB-1841-A677-B3B272D6452D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016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09719" y="681997"/>
            <a:ext cx="7886700" cy="589019"/>
          </a:xfrm>
        </p:spPr>
        <p:txBody>
          <a:bodyPr>
            <a:normAutofit/>
          </a:bodyPr>
          <a:lstStyle/>
          <a:p>
            <a:r>
              <a:rPr kumimoji="1" lang="en-US" altLang="ja-JP" sz="3200" b="1" i="1" dirty="0" smtClean="0">
                <a:latin typeface="Calibri" charset="0"/>
                <a:ea typeface="Calibri" charset="0"/>
                <a:cs typeface="Calibri" charset="0"/>
              </a:rPr>
              <a:t>Internship in Japan</a:t>
            </a:r>
            <a:endParaRPr kumimoji="1" lang="ja-JP" altLang="en-US" sz="3200" b="1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399032"/>
            <a:ext cx="7886700" cy="4777931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 smtClean="0"/>
              <a:t>Japanese industries are welcoming / looking for good foreign internship students from following reasons</a:t>
            </a:r>
          </a:p>
          <a:p>
            <a:pPr lvl="1"/>
            <a:r>
              <a:rPr lang="en-US" altLang="ja-JP" sz="1800" dirty="0" smtClean="0"/>
              <a:t>They are in short of good engineers /researchers and they are finding good inters are quite productive</a:t>
            </a:r>
          </a:p>
          <a:p>
            <a:pPr lvl="1"/>
            <a:r>
              <a:rPr kumimoji="1" lang="en-US" altLang="ja-JP" sz="1800" dirty="0" smtClean="0"/>
              <a:t>They want to build connections with abroad through internship and internationalize their activities</a:t>
            </a:r>
          </a:p>
          <a:p>
            <a:pPr lvl="1"/>
            <a:r>
              <a:rPr lang="en-US" altLang="ja-JP" sz="1800" dirty="0" smtClean="0"/>
              <a:t>They regard internship as a part of recruitment process</a:t>
            </a:r>
            <a:endParaRPr kumimoji="1" lang="en-US" altLang="ja-JP" sz="1800" dirty="0" smtClean="0"/>
          </a:p>
          <a:p>
            <a:r>
              <a:rPr lang="en-US" altLang="ja-JP" dirty="0" smtClean="0"/>
              <a:t>Innovation Norway in Tokyo </a:t>
            </a:r>
            <a:r>
              <a:rPr lang="en-US" altLang="ja-JP" dirty="0" smtClean="0"/>
              <a:t>is helping to start a pilot internship program in Japan.</a:t>
            </a:r>
          </a:p>
          <a:p>
            <a:pPr lvl="1"/>
            <a:r>
              <a:rPr kumimoji="1" lang="en-US" altLang="ja-JP" sz="1800" dirty="0" smtClean="0"/>
              <a:t>“</a:t>
            </a:r>
            <a:r>
              <a:rPr kumimoji="1" lang="en-US" altLang="ja-JP" sz="1800" dirty="0" err="1" smtClean="0"/>
              <a:t>Mayekawa</a:t>
            </a:r>
            <a:r>
              <a:rPr kumimoji="1" lang="en-US" altLang="ja-JP" sz="1800" dirty="0" smtClean="0"/>
              <a:t>”, one of the strongest company in industrial refrigeration has agreed to host NTNU students.</a:t>
            </a:r>
          </a:p>
          <a:p>
            <a:pPr lvl="1"/>
            <a:r>
              <a:rPr lang="en-US" altLang="ja-JP" sz="1800" dirty="0" smtClean="0"/>
              <a:t>Arrangement to fulfil academic requirements are </a:t>
            </a:r>
            <a:r>
              <a:rPr kumimoji="1" lang="en-US" altLang="ja-JP" sz="1800" dirty="0" smtClean="0"/>
              <a:t>now investigated. As an example, following arrangement with </a:t>
            </a:r>
            <a:r>
              <a:rPr kumimoji="1" lang="en-US" altLang="ja-JP" sz="1800" dirty="0" err="1" smtClean="0"/>
              <a:t>Waseda</a:t>
            </a:r>
            <a:r>
              <a:rPr kumimoji="1" lang="en-US" altLang="ja-JP" sz="1800" dirty="0" smtClean="0"/>
              <a:t> University in Tokyo is possible.</a:t>
            </a:r>
          </a:p>
          <a:p>
            <a:pPr lvl="2"/>
            <a:r>
              <a:rPr lang="en-US" altLang="ja-JP" sz="1400" dirty="0" smtClean="0"/>
              <a:t>4 weeks of intensive </a:t>
            </a:r>
            <a:r>
              <a:rPr lang="en-US" altLang="ja-JP" sz="1400" dirty="0" err="1" smtClean="0"/>
              <a:t>introductry</a:t>
            </a:r>
            <a:r>
              <a:rPr lang="en-US" altLang="ja-JP" sz="1400" dirty="0" smtClean="0"/>
              <a:t> Japanese course from mid June to mid July.</a:t>
            </a:r>
          </a:p>
          <a:p>
            <a:pPr lvl="2"/>
            <a:r>
              <a:rPr kumimoji="1" lang="en-US" altLang="ja-JP" sz="1400" dirty="0" smtClean="0"/>
              <a:t>One engineering class given in English on Saturdays in fall semester in parallel to internship in industry.</a:t>
            </a:r>
            <a:endParaRPr kumimoji="1" lang="ja-JP" altLang="en-US" sz="14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 September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Seminar on Student and PhD Candidate Mobility between NTNU and Japan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E03-E8BB-1841-A677-B3B272D6452D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244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7 September 2016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Seminar on Student and PhD Candidate Mobility between NTNU and Japan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EFE03-E8BB-1841-A677-B3B272D6452D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00" t="30435" r="2600" b="31091"/>
          <a:stretch/>
        </p:blipFill>
        <p:spPr>
          <a:xfrm>
            <a:off x="5296441" y="4406744"/>
            <a:ext cx="3660930" cy="241107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25060" r="54200" b="5770"/>
          <a:stretch/>
        </p:blipFill>
        <p:spPr>
          <a:xfrm>
            <a:off x="432629" y="822051"/>
            <a:ext cx="5039385" cy="5995765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693024" y="1650209"/>
            <a:ext cx="3043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/>
              <a:t>For more detailed/specific information, please come to ask during the network session!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1693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433</TotalTime>
  <Words>795</Words>
  <Application>Microsoft Macintosh PowerPoint</Application>
  <PresentationFormat>画面に合わせる (4:3)</PresentationFormat>
  <Paragraphs>97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5" baseType="lpstr">
      <vt:lpstr>Calibri</vt:lpstr>
      <vt:lpstr>Calibri Light</vt:lpstr>
      <vt:lpstr>ＭＳ Ｐゴシック</vt:lpstr>
      <vt:lpstr>Yu Gothic</vt:lpstr>
      <vt:lpstr>Arial</vt:lpstr>
      <vt:lpstr>ホワイト</vt:lpstr>
      <vt:lpstr>PowerPoint プレゼンテーション</vt:lpstr>
      <vt:lpstr>It is time for you to come to Japan for study!</vt:lpstr>
      <vt:lpstr>Portal site for Study in Japan: Japan: http://www.uni.international.mext.go.jp/study/</vt:lpstr>
      <vt:lpstr>PowerPoint プレゼンテーション</vt:lpstr>
      <vt:lpstr>Japanese universities already concluded MoUs with NTNU for student exchanges</vt:lpstr>
      <vt:lpstr>Links between research, education, and innovation </vt:lpstr>
      <vt:lpstr>An example of internship program in Japan   -  Vulcanus in Japan: http://www.eu-japan.eu/events/vulcanus-japan</vt:lpstr>
      <vt:lpstr>Internship in Japan</vt:lpstr>
      <vt:lpstr>PowerPoint プレゼンテーション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Hiroshi Matsumoto</dc:creator>
  <cp:lastModifiedBy>Hiroshi Matsumoto</cp:lastModifiedBy>
  <cp:revision>27</cp:revision>
  <dcterms:created xsi:type="dcterms:W3CDTF">2016-08-31T19:23:16Z</dcterms:created>
  <dcterms:modified xsi:type="dcterms:W3CDTF">2016-09-06T14:46:02Z</dcterms:modified>
</cp:coreProperties>
</file>