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722" r:id="rId5"/>
    <p:sldMasterId id="2147483730" r:id="rId6"/>
    <p:sldMasterId id="2147483738" r:id="rId7"/>
  </p:sldMasterIdLst>
  <p:notesMasterIdLst>
    <p:notesMasterId r:id="rId19"/>
  </p:notesMasterIdLst>
  <p:handoutMasterIdLst>
    <p:handoutMasterId r:id="rId20"/>
  </p:handoutMasterIdLst>
  <p:sldIdLst>
    <p:sldId id="325" r:id="rId8"/>
    <p:sldId id="326" r:id="rId9"/>
    <p:sldId id="332" r:id="rId10"/>
    <p:sldId id="327" r:id="rId11"/>
    <p:sldId id="328" r:id="rId12"/>
    <p:sldId id="329" r:id="rId13"/>
    <p:sldId id="330" r:id="rId14"/>
    <p:sldId id="331" r:id="rId15"/>
    <p:sldId id="333" r:id="rId16"/>
    <p:sldId id="334" r:id="rId17"/>
    <p:sldId id="335" r:id="rId18"/>
  </p:sldIdLst>
  <p:sldSz cx="12192000" cy="6858000"/>
  <p:notesSz cx="6858000" cy="97155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8089" autoAdjust="0"/>
  </p:normalViewPr>
  <p:slideViewPr>
    <p:cSldViewPr snapToGrid="0">
      <p:cViewPr varScale="1">
        <p:scale>
          <a:sx n="72" d="100"/>
          <a:sy n="72" d="100"/>
        </p:scale>
        <p:origin x="-11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B3C82-D16C-4301-9BB3-191815050A13}" type="datetimeFigureOut">
              <a:rPr lang="nb-NO" smtClean="0"/>
              <a:t>11.11.2015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28138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228138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9684B-E7BF-4A8E-B8B8-3CAC1110F0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96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874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4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B8358-F7BB-4EB2-83C5-580AD83508F6}" type="datetimeFigureOut">
              <a:rPr lang="nb-NO" smtClean="0"/>
              <a:t>11.11.2015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1214438"/>
            <a:ext cx="5829300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1" y="4675585"/>
            <a:ext cx="5486400" cy="38254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228040"/>
            <a:ext cx="2971800" cy="487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228040"/>
            <a:ext cx="2971800" cy="487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024A4-EF8F-4F95-9C4A-FBFE475D5F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05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024A4-EF8F-4F95-9C4A-FBFE475D5F4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29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oleObject" Target="../embeddings/oleObject5.bin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oleObject" Target="../embeddings/oleObject6.bin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oleObject" Target="../embeddings/oleObject12.bin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oleObject" Target="../embeddings/oleObject13.bin"/><Relationship Id="rId2" Type="http://schemas.openxmlformats.org/officeDocument/2006/relationships/tags" Target="../tags/tag27.xml"/><Relationship Id="rId1" Type="http://schemas.openxmlformats.org/officeDocument/2006/relationships/vmlDrawing" Target="../drawings/vmlDrawing13.v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3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6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8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9.v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oleObject" Target="../embeddings/oleObject20.bin"/><Relationship Id="rId2" Type="http://schemas.openxmlformats.org/officeDocument/2006/relationships/tags" Target="../tags/tag44.xml"/><Relationship Id="rId1" Type="http://schemas.openxmlformats.org/officeDocument/2006/relationships/vmlDrawing" Target="../drawings/vmlDrawing20.vml"/><Relationship Id="rId6" Type="http://schemas.openxmlformats.org/officeDocument/2006/relationships/slideMaster" Target="../slideMasters/slideMaster4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50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5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1087" y="2677415"/>
            <a:ext cx="10363200" cy="901095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1087" y="3645155"/>
            <a:ext cx="10363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 rot="16200000">
            <a:off x="10010584" y="1691005"/>
            <a:ext cx="3751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pc="100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Gjøvik – Trondheim – Ålesund</a:t>
            </a:r>
            <a:endParaRPr lang="nb-NO" spc="100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4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56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85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1D5CD50-6D3F-47FB-B802-DEF25FFC3EB4}" type="datetimeFigureOut">
              <a:rPr lang="nb-NO" smtClean="0"/>
              <a:t>11.11.2015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284BF999-A7DE-4AE7-9E73-235855A442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7745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Subtitle 2"/>
          <p:cNvSpPr>
            <a:spLocks noGrp="1"/>
          </p:cNvSpPr>
          <p:nvPr>
            <p:ph type="subTitle" idx="1"/>
          </p:nvPr>
        </p:nvSpPr>
        <p:spPr>
          <a:xfrm>
            <a:off x="525585" y="4779398"/>
            <a:ext cx="5349959" cy="2283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10" name="Title 1"/>
          <p:cNvSpPr>
            <a:spLocks noGrp="1"/>
          </p:cNvSpPr>
          <p:nvPr>
            <p:ph type="ctrTitle"/>
          </p:nvPr>
        </p:nvSpPr>
        <p:spPr>
          <a:xfrm>
            <a:off x="525247" y="2102328"/>
            <a:ext cx="5348015" cy="788227"/>
          </a:xfrm>
          <a:prstGeom prst="rect">
            <a:avLst/>
          </a:prstGeom>
        </p:spPr>
        <p:txBody>
          <a:bodyPr anchor="b" anchorCtr="0"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pic>
        <p:nvPicPr>
          <p:cNvPr id="6" name="Picture 225" descr="R:\supportfunksjoner\Marked\Marked_for_alle\Logoer\Deloitte\Word og Powerpoint\Deloitte RGB Office.em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76" y="432160"/>
            <a:ext cx="2713893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5586" y="2961708"/>
            <a:ext cx="5347676" cy="9824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031672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25586" y="1115395"/>
            <a:ext cx="111388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5586" y="1393825"/>
            <a:ext cx="11138876" cy="4924425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5998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2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255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27262" y="1393825"/>
            <a:ext cx="5346000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3167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16787" y="1393825"/>
            <a:ext cx="5346050" cy="4923803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29577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objec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255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25585" y="1393825"/>
            <a:ext cx="5347678" cy="4924537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/>
            </a:lvl1pPr>
            <a:lvl2pPr marL="361950" indent="-180975">
              <a:spcBef>
                <a:spcPts val="600"/>
              </a:spcBef>
              <a:buFont typeface="Arial" pitchFamily="34" charset="0"/>
              <a:buChar char="‒"/>
              <a:defRPr sz="1200"/>
            </a:lvl2pPr>
            <a:lvl3pPr marL="54292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/>
            </a:lvl3pPr>
            <a:lvl4pPr marL="714375" indent="-17145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‒"/>
              <a:defRPr baseline="0"/>
            </a:lvl4pPr>
            <a:lvl5pPr marL="895350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/>
            </a:lvl5pPr>
            <a:lvl6pPr marL="542925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6pPr>
            <a:lvl7pPr marL="714375" indent="0"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7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3167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316786" y="1393824"/>
            <a:ext cx="5347676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61062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3EB412-ADD0-4785-835D-74F14F7EE1C4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400" dirty="0" smtClean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523760" y="2886327"/>
            <a:ext cx="5329310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D_VAR_Footer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0734105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FFFFFF"/>
                </a:solidFill>
                <a:cs typeface="Arial" charset="0"/>
              </a:rPr>
              <a:t>© 2015 Deloitte AS</a:t>
            </a:r>
            <a:endParaRPr lang="nb-NO" sz="8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D_USR_Identity" hidden="1"/>
          <p:cNvSpPr>
            <a:spLocks noChangeArrowheads="1"/>
          </p:cNvSpPr>
          <p:nvPr userDrawn="1"/>
        </p:nvSpPr>
        <p:spPr bwMode="auto">
          <a:xfrm>
            <a:off x="9220817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FFFFFF"/>
                </a:solidFill>
                <a:cs typeface="Arial" charset="0"/>
              </a:rPr>
              <a:t>Deloitte AS</a:t>
            </a:r>
            <a:endParaRPr lang="nb-NO" sz="800" dirty="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83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400" dirty="0" smtClean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12062" y="4809600"/>
            <a:ext cx="9304615" cy="1494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5" name="SD_VAR_Footer"/>
          <p:cNvSpPr/>
          <p:nvPr userDrawn="1">
            <p:custDataLst>
              <p:tags r:id="rId1"/>
            </p:custDataLst>
          </p:nvPr>
        </p:nvSpPr>
        <p:spPr>
          <a:xfrm>
            <a:off x="394732" y="6358275"/>
            <a:ext cx="2357169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nb-NO" sz="800" smtClean="0">
                <a:solidFill>
                  <a:srgbClr val="575757"/>
                </a:solidFill>
              </a:rPr>
              <a:t>© 2015 Deloitte AS</a:t>
            </a:r>
            <a:endParaRPr lang="nb-NO" sz="800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7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53494" y="6451038"/>
            <a:ext cx="456108" cy="252103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1" smtClean="0">
                <a:solidFill>
                  <a:prstClr val="white"/>
                </a:solidFill>
                <a:latin typeface="Arial"/>
                <a:cs typeface="Arial"/>
              </a:rPr>
              <a:pPr algn="ctr"/>
              <a:t>‹#›</a:t>
            </a:fld>
            <a:endParaRPr lang="nb-NO" sz="1333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771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Subtitle 2"/>
          <p:cNvSpPr>
            <a:spLocks noGrp="1"/>
          </p:cNvSpPr>
          <p:nvPr>
            <p:ph type="subTitle" idx="1"/>
          </p:nvPr>
        </p:nvSpPr>
        <p:spPr>
          <a:xfrm>
            <a:off x="525585" y="4779398"/>
            <a:ext cx="5349959" cy="2283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10" name="Title 1"/>
          <p:cNvSpPr>
            <a:spLocks noGrp="1"/>
          </p:cNvSpPr>
          <p:nvPr>
            <p:ph type="ctrTitle"/>
          </p:nvPr>
        </p:nvSpPr>
        <p:spPr>
          <a:xfrm>
            <a:off x="525247" y="2102328"/>
            <a:ext cx="5348015" cy="788227"/>
          </a:xfrm>
          <a:prstGeom prst="rect">
            <a:avLst/>
          </a:prstGeom>
        </p:spPr>
        <p:txBody>
          <a:bodyPr anchor="b" anchorCtr="0"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pic>
        <p:nvPicPr>
          <p:cNvPr id="6" name="Picture 225" descr="R:\supportfunksjoner\Marked\Marked_for_alle\Logoer\Deloitte\Word og Powerpoint\Deloitte RGB Office.em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76" y="432160"/>
            <a:ext cx="2713893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5586" y="2961708"/>
            <a:ext cx="5347676" cy="9824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602895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25586" y="1115395"/>
            <a:ext cx="111388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5586" y="1393825"/>
            <a:ext cx="11138876" cy="4924425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26422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0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255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27262" y="1393825"/>
            <a:ext cx="5346000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3167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16787" y="1393825"/>
            <a:ext cx="5346050" cy="4923803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38848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objec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255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25585" y="1393825"/>
            <a:ext cx="5347678" cy="4924537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/>
            </a:lvl1pPr>
            <a:lvl2pPr marL="361950" indent="-180975">
              <a:spcBef>
                <a:spcPts val="600"/>
              </a:spcBef>
              <a:buFont typeface="Arial" pitchFamily="34" charset="0"/>
              <a:buChar char="‒"/>
              <a:defRPr sz="1200"/>
            </a:lvl2pPr>
            <a:lvl3pPr marL="54292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/>
            </a:lvl3pPr>
            <a:lvl4pPr marL="714375" indent="-17145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‒"/>
              <a:defRPr baseline="0"/>
            </a:lvl4pPr>
            <a:lvl5pPr marL="895350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/>
            </a:lvl5pPr>
            <a:lvl6pPr marL="542925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6pPr>
            <a:lvl7pPr marL="714375" indent="0"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7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3167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316786" y="1393824"/>
            <a:ext cx="5347676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05790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3EB412-ADD0-4785-835D-74F14F7EE1C4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400" dirty="0" smtClean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523760" y="2886327"/>
            <a:ext cx="5329310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D_VAR_Footer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0734105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FFFFFF"/>
                </a:solidFill>
                <a:cs typeface="Arial" charset="0"/>
              </a:rPr>
              <a:t>© 2015 Deloitte AS</a:t>
            </a:r>
            <a:endParaRPr lang="nb-NO" sz="8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D_USR_Identity" hidden="1"/>
          <p:cNvSpPr>
            <a:spLocks noChangeArrowheads="1"/>
          </p:cNvSpPr>
          <p:nvPr userDrawn="1"/>
        </p:nvSpPr>
        <p:spPr bwMode="auto">
          <a:xfrm>
            <a:off x="9220817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FFFFFF"/>
                </a:solidFill>
                <a:cs typeface="Arial" charset="0"/>
              </a:rPr>
              <a:t>Deloitte AS</a:t>
            </a:r>
            <a:endParaRPr lang="nb-NO" sz="800" dirty="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5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400" dirty="0" smtClean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12062" y="4809600"/>
            <a:ext cx="9304615" cy="1494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5" name="SD_VAR_Footer"/>
          <p:cNvSpPr/>
          <p:nvPr userDrawn="1">
            <p:custDataLst>
              <p:tags r:id="rId1"/>
            </p:custDataLst>
          </p:nvPr>
        </p:nvSpPr>
        <p:spPr>
          <a:xfrm>
            <a:off x="394732" y="6358275"/>
            <a:ext cx="2357169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nb-NO" sz="800" smtClean="0">
                <a:solidFill>
                  <a:srgbClr val="575757"/>
                </a:solidFill>
              </a:rPr>
              <a:t>© 2015 Deloitte AS</a:t>
            </a:r>
            <a:endParaRPr lang="nb-NO" sz="800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31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6" name="Subtitle 2"/>
          <p:cNvSpPr>
            <a:spLocks noGrp="1"/>
          </p:cNvSpPr>
          <p:nvPr>
            <p:ph type="subTitle" idx="1"/>
          </p:nvPr>
        </p:nvSpPr>
        <p:spPr>
          <a:xfrm>
            <a:off x="525585" y="4779398"/>
            <a:ext cx="5349959" cy="228396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10" name="Title 1"/>
          <p:cNvSpPr>
            <a:spLocks noGrp="1"/>
          </p:cNvSpPr>
          <p:nvPr>
            <p:ph type="ctrTitle"/>
          </p:nvPr>
        </p:nvSpPr>
        <p:spPr>
          <a:xfrm>
            <a:off x="525247" y="2102328"/>
            <a:ext cx="5348015" cy="788227"/>
          </a:xfrm>
          <a:prstGeom prst="rect">
            <a:avLst/>
          </a:prstGeom>
        </p:spPr>
        <p:txBody>
          <a:bodyPr anchor="b" anchorCtr="0"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pic>
        <p:nvPicPr>
          <p:cNvPr id="6" name="Picture 225" descr="R:\supportfunksjoner\Marked\Marked_for_alle\Logoer\Deloitte\Word og Powerpoint\Deloitte RGB Office.emf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76" y="432160"/>
            <a:ext cx="2713893" cy="41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5586" y="2961708"/>
            <a:ext cx="5347676" cy="98249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287162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25586" y="1115395"/>
            <a:ext cx="111388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5586" y="1393825"/>
            <a:ext cx="11138876" cy="4924425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71910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20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988392" y="6421248"/>
            <a:ext cx="569288" cy="365125"/>
          </a:xfrm>
          <a:prstGeom prst="rect">
            <a:avLst/>
          </a:prstGeom>
        </p:spPr>
        <p:txBody>
          <a:bodyPr/>
          <a:lstStyle>
            <a:lvl1pPr>
              <a:defRPr sz="1333"/>
            </a:lvl1pPr>
          </a:lstStyle>
          <a:p>
            <a:pPr algn="r" defTabSz="609585"/>
            <a:fld id="{91853A39-49B3-554A-AE82-85611CEBD8E3}" type="slidenum">
              <a:rPr lang="nb-NO" smtClean="0">
                <a:solidFill>
                  <a:prstClr val="black"/>
                </a:solidFill>
                <a:latin typeface="Arial"/>
                <a:cs typeface="Arial"/>
              </a:rPr>
              <a:pPr algn="r" defTabSz="609585"/>
              <a:t>‹#›</a:t>
            </a:fld>
            <a:endParaRPr lang="nb-NO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7871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5255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27262" y="1393825"/>
            <a:ext cx="5346000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3167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316787" y="1393825"/>
            <a:ext cx="5346050" cy="4923803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6198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objec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529167" y="290515"/>
            <a:ext cx="11133666" cy="59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5255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sz="1600" b="1" smtClean="0"/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25585" y="1393825"/>
            <a:ext cx="5347678" cy="4924537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400"/>
            </a:lvl1pPr>
            <a:lvl2pPr marL="361950" indent="-180975">
              <a:spcBef>
                <a:spcPts val="600"/>
              </a:spcBef>
              <a:buFont typeface="Arial" pitchFamily="34" charset="0"/>
              <a:buChar char="‒"/>
              <a:defRPr sz="1200"/>
            </a:lvl2pPr>
            <a:lvl3pPr marL="542925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sz="1200"/>
            </a:lvl3pPr>
            <a:lvl4pPr marL="714375" indent="-171450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‒"/>
              <a:defRPr baseline="0"/>
            </a:lvl4pPr>
            <a:lvl5pPr marL="895350" indent="-180975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 baseline="0"/>
            </a:lvl5pPr>
            <a:lvl6pPr marL="542925" indent="0">
              <a:lnSpc>
                <a:spcPct val="100000"/>
              </a:lnSpc>
              <a:spcBef>
                <a:spcPts val="600"/>
              </a:spcBef>
              <a:buFont typeface="Arial" pitchFamily="34" charset="0"/>
              <a:buNone/>
              <a:defRPr sz="1200">
                <a:solidFill>
                  <a:schemeClr val="tx2"/>
                </a:solidFill>
              </a:defRPr>
            </a:lvl6pPr>
            <a:lvl7pPr marL="714375" indent="0">
              <a:spcBef>
                <a:spcPts val="600"/>
              </a:spcBef>
              <a:buFont typeface="Arial" pitchFamily="34" charset="0"/>
              <a:buNone/>
              <a:defRPr>
                <a:solidFill>
                  <a:schemeClr val="tx2"/>
                </a:solidFill>
              </a:defRPr>
            </a:lvl7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fld id="{36A1E9A0-255F-48AA-8F8C-9F06434D4319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316786" y="1116001"/>
            <a:ext cx="5347676" cy="26096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316786" y="1393824"/>
            <a:ext cx="5347676" cy="4924800"/>
          </a:xfrm>
          <a:prstGeom prst="rect">
            <a:avLst/>
          </a:prstGeom>
        </p:spPr>
        <p:txBody>
          <a:bodyPr wrap="square" lIns="0" tIns="0" rIns="0" bIns="0"/>
          <a:lstStyle>
            <a:lvl1pPr marL="180975" indent="-18097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</a:defRPr>
            </a:lvl1pPr>
            <a:lvl2pPr marL="360363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2pPr>
            <a:lvl3pPr marL="541338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3pPr>
            <a:lvl4pPr marL="711200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−"/>
              <a:defRPr sz="1200">
                <a:solidFill>
                  <a:schemeClr val="tx2"/>
                </a:solidFill>
              </a:defRPr>
            </a:lvl4pPr>
            <a:lvl5pPr marL="890588" indent="-1793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5pPr>
            <a:lvl6pPr marL="90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6pPr>
            <a:lvl7pPr marL="108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7pPr>
            <a:lvl8pPr marL="126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8pPr>
            <a:lvl9pPr marL="1440000" indent="-1800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48233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3EB412-ADD0-4785-835D-74F14F7EE1C4}" type="slidenum">
              <a:rPr lang="nb-NO" smtClean="0">
                <a:solidFill>
                  <a:srgbClr val="575757"/>
                </a:solidFill>
              </a:rPr>
              <a:pPr/>
              <a:t>‹#›</a:t>
            </a:fld>
            <a:endParaRPr lang="nb-NO" dirty="0">
              <a:solidFill>
                <a:srgbClr val="57575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400" dirty="0" smtClean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1523760" y="2886327"/>
            <a:ext cx="5329310" cy="1128762"/>
          </a:xfrm>
          <a:prstGeom prst="rect">
            <a:avLst/>
          </a:prstGeom>
        </p:spPr>
        <p:txBody>
          <a:bodyPr/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D_VAR_Footer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0734105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FFFFFF"/>
                </a:solidFill>
                <a:cs typeface="Arial" charset="0"/>
              </a:rPr>
              <a:t>© 2015 Deloitte AS</a:t>
            </a:r>
            <a:endParaRPr lang="nb-NO" sz="800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D_USR_Identity" hidden="1"/>
          <p:cNvSpPr>
            <a:spLocks noChangeArrowheads="1"/>
          </p:cNvSpPr>
          <p:nvPr userDrawn="1"/>
        </p:nvSpPr>
        <p:spPr bwMode="auto">
          <a:xfrm>
            <a:off x="9220817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FFFFFF"/>
                </a:solidFill>
                <a:cs typeface="Arial" charset="0"/>
              </a:rPr>
              <a:t>Deloitte AS</a:t>
            </a:r>
            <a:endParaRPr lang="nb-NO" sz="800" dirty="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400" dirty="0" smtClean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12062" y="4809600"/>
            <a:ext cx="9304615" cy="1494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5" name="SD_VAR_Footer"/>
          <p:cNvSpPr/>
          <p:nvPr userDrawn="1">
            <p:custDataLst>
              <p:tags r:id="rId1"/>
            </p:custDataLst>
          </p:nvPr>
        </p:nvSpPr>
        <p:spPr>
          <a:xfrm>
            <a:off x="394732" y="6358275"/>
            <a:ext cx="2357169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nb-NO" sz="800" smtClean="0">
                <a:solidFill>
                  <a:srgbClr val="575757"/>
                </a:solidFill>
              </a:rPr>
              <a:t>© 2015 Deloitte AS</a:t>
            </a:r>
            <a:endParaRPr lang="nb-NO" sz="800" dirty="0">
              <a:solidFill>
                <a:srgbClr val="5757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7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6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298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755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51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11083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2127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16.xml"/><Relationship Id="rId9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ags" Target="../tags/tag19.xml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18.xml"/><Relationship Id="rId4" Type="http://schemas.openxmlformats.org/officeDocument/2006/relationships/slideLayout" Target="../slideLayouts/slideLayout23.xml"/><Relationship Id="rId9" Type="http://schemas.openxmlformats.org/officeDocument/2006/relationships/vmlDrawing" Target="../drawings/vmlDrawing8.v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tags" Target="../tags/tag36.xml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35.xml"/><Relationship Id="rId4" Type="http://schemas.openxmlformats.org/officeDocument/2006/relationships/slideLayout" Target="../slideLayouts/slideLayout30.xml"/><Relationship Id="rId9" Type="http://schemas.openxmlformats.org/officeDocument/2006/relationships/vmlDrawing" Target="../drawings/vmlDrawing15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8448"/>
            <a:ext cx="12192000" cy="47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2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l" defTabSz="609585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10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A1E9A0-255F-48AA-8F8C-9F06434D4319}" type="slidenum">
              <a:rPr lang="nb-NO" smtClean="0">
                <a:solidFill>
                  <a:srgbClr val="57575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dirty="0">
              <a:solidFill>
                <a:srgbClr val="575757"/>
              </a:solidFill>
              <a:cs typeface="Arial" charset="0"/>
            </a:endParaRPr>
          </a:p>
        </p:txBody>
      </p:sp>
      <p:sp>
        <p:nvSpPr>
          <p:cNvPr id="185350" name="SD_FLD_Title"/>
          <p:cNvSpPr>
            <a:spLocks noGrp="1"/>
          </p:cNvSpPr>
          <p:nvPr>
            <p:ph type="title"/>
          </p:nvPr>
        </p:nvSpPr>
        <p:spPr bwMode="auto">
          <a:xfrm>
            <a:off x="529167" y="300038"/>
            <a:ext cx="11133666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</a:p>
        </p:txBody>
      </p:sp>
      <p:sp>
        <p:nvSpPr>
          <p:cNvPr id="9" name="SD_VAR_Footer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10734105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575757"/>
                </a:solidFill>
                <a:cs typeface="Arial" charset="0"/>
              </a:rPr>
              <a:t>© 2015 Deloitte AS</a:t>
            </a:r>
            <a:endParaRPr lang="nb-NO" sz="800" dirty="0" smtClean="0">
              <a:solidFill>
                <a:srgbClr val="575757"/>
              </a:solidFill>
              <a:cs typeface="Arial" charset="0"/>
            </a:endParaRPr>
          </a:p>
        </p:txBody>
      </p:sp>
      <p:sp>
        <p:nvSpPr>
          <p:cNvPr id="6" name="SD_USR_Identity" hidden="1"/>
          <p:cNvSpPr>
            <a:spLocks noChangeArrowheads="1"/>
          </p:cNvSpPr>
          <p:nvPr userDrawn="1"/>
        </p:nvSpPr>
        <p:spPr bwMode="auto">
          <a:xfrm>
            <a:off x="9220817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575757"/>
                </a:solidFill>
                <a:cs typeface="Arial" charset="0"/>
              </a:rPr>
              <a:t>Deloitte AS</a:t>
            </a:r>
            <a:endParaRPr lang="nb-NO" sz="800" dirty="0" smtClean="0">
              <a:solidFill>
                <a:srgbClr val="57575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60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10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A1E9A0-255F-48AA-8F8C-9F06434D4319}" type="slidenum">
              <a:rPr lang="nb-NO" smtClean="0">
                <a:solidFill>
                  <a:srgbClr val="57575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dirty="0">
              <a:solidFill>
                <a:srgbClr val="575757"/>
              </a:solidFill>
              <a:cs typeface="Arial" charset="0"/>
            </a:endParaRPr>
          </a:p>
        </p:txBody>
      </p:sp>
      <p:sp>
        <p:nvSpPr>
          <p:cNvPr id="185350" name="SD_FLD_Title"/>
          <p:cNvSpPr>
            <a:spLocks noGrp="1"/>
          </p:cNvSpPr>
          <p:nvPr>
            <p:ph type="title"/>
          </p:nvPr>
        </p:nvSpPr>
        <p:spPr bwMode="auto">
          <a:xfrm>
            <a:off x="529167" y="300038"/>
            <a:ext cx="11133666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</a:p>
        </p:txBody>
      </p:sp>
      <p:sp>
        <p:nvSpPr>
          <p:cNvPr id="9" name="SD_VAR_Footer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10734105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575757"/>
                </a:solidFill>
                <a:cs typeface="Arial" charset="0"/>
              </a:rPr>
              <a:t>© 2015 Deloitte AS</a:t>
            </a:r>
            <a:endParaRPr lang="nb-NO" sz="800" dirty="0" smtClean="0">
              <a:solidFill>
                <a:srgbClr val="575757"/>
              </a:solidFill>
              <a:cs typeface="Arial" charset="0"/>
            </a:endParaRPr>
          </a:p>
        </p:txBody>
      </p:sp>
      <p:sp>
        <p:nvSpPr>
          <p:cNvPr id="6" name="SD_USR_Identity" hidden="1"/>
          <p:cNvSpPr>
            <a:spLocks noChangeArrowheads="1"/>
          </p:cNvSpPr>
          <p:nvPr userDrawn="1"/>
        </p:nvSpPr>
        <p:spPr bwMode="auto">
          <a:xfrm>
            <a:off x="9220817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575757"/>
                </a:solidFill>
                <a:cs typeface="Arial" charset="0"/>
              </a:rPr>
              <a:t>Deloitte AS</a:t>
            </a:r>
            <a:endParaRPr lang="nb-NO" sz="800" dirty="0" smtClean="0">
              <a:solidFill>
                <a:srgbClr val="57575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5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5" name="Rectangle 1" hidden="1"/>
          <p:cNvGraphicFramePr>
            <a:graphicFrameLocks/>
          </p:cNvGraphicFramePr>
          <p:nvPr>
            <p:custDataLst>
              <p:tags r:id="rId10"/>
            </p:custDataLst>
            <p:extLst/>
          </p:nvPr>
        </p:nvGraphicFramePr>
        <p:xfrm>
          <a:off x="2" y="0"/>
          <a:ext cx="194734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think-cell Slide" r:id="rId12" imgW="0" imgH="0" progId="TCLayout.ActiveDocument.1">
                  <p:embed/>
                </p:oleObj>
              </mc:Choice>
              <mc:Fallback>
                <p:oleObj name="think-cell Slide" r:id="rId12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94734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5855678" y="6576892"/>
            <a:ext cx="461434" cy="141064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ts val="1125"/>
              </a:lnSpc>
              <a:defRPr sz="800" b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A1E9A0-255F-48AA-8F8C-9F06434D4319}" type="slidenum">
              <a:rPr lang="nb-NO" smtClean="0">
                <a:solidFill>
                  <a:srgbClr val="57575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 dirty="0">
              <a:solidFill>
                <a:srgbClr val="575757"/>
              </a:solidFill>
              <a:cs typeface="Arial" charset="0"/>
            </a:endParaRPr>
          </a:p>
        </p:txBody>
      </p:sp>
      <p:sp>
        <p:nvSpPr>
          <p:cNvPr id="185350" name="SD_FLD_Title"/>
          <p:cNvSpPr>
            <a:spLocks noGrp="1"/>
          </p:cNvSpPr>
          <p:nvPr>
            <p:ph type="title"/>
          </p:nvPr>
        </p:nvSpPr>
        <p:spPr bwMode="auto">
          <a:xfrm>
            <a:off x="529167" y="300038"/>
            <a:ext cx="11133666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</a:p>
        </p:txBody>
      </p:sp>
      <p:sp>
        <p:nvSpPr>
          <p:cNvPr id="9" name="SD_VAR_Footer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10734105" y="6576892"/>
            <a:ext cx="880048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575757"/>
                </a:solidFill>
                <a:cs typeface="Arial" charset="0"/>
              </a:rPr>
              <a:t>© 2015 Deloitte AS</a:t>
            </a:r>
            <a:endParaRPr lang="nb-NO" sz="800" dirty="0" smtClean="0">
              <a:solidFill>
                <a:srgbClr val="575757"/>
              </a:solidFill>
              <a:cs typeface="Arial" charset="0"/>
            </a:endParaRPr>
          </a:p>
        </p:txBody>
      </p:sp>
      <p:sp>
        <p:nvSpPr>
          <p:cNvPr id="6" name="SD_USR_Identity" hidden="1"/>
          <p:cNvSpPr>
            <a:spLocks noChangeArrowheads="1"/>
          </p:cNvSpPr>
          <p:nvPr userDrawn="1"/>
        </p:nvSpPr>
        <p:spPr bwMode="auto">
          <a:xfrm>
            <a:off x="9220817" y="6562848"/>
            <a:ext cx="516167" cy="14106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 defTabSz="957998" fontAlgn="base">
              <a:lnSpc>
                <a:spcPts val="1128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nb-NO" sz="800" smtClean="0">
                <a:solidFill>
                  <a:srgbClr val="575757"/>
                </a:solidFill>
                <a:cs typeface="Arial" charset="0"/>
              </a:rPr>
              <a:t>Deloitte AS</a:t>
            </a:r>
            <a:endParaRPr lang="nb-NO" sz="800" dirty="0" smtClean="0">
              <a:solidFill>
                <a:srgbClr val="57575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8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957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29756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6pPr>
      <a:lvl7pPr marL="859512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7pPr>
      <a:lvl8pPr marL="1289268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8pPr>
      <a:lvl9pPr marL="1719024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accent1"/>
          </a:solidFill>
          <a:latin typeface="Arial" charset="0"/>
        </a:defRPr>
      </a:lvl9pPr>
    </p:titleStyle>
    <p:bodyStyle>
      <a:lvl1pPr marL="358775" indent="-358775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defRPr lang="en-US" sz="14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90500" indent="-190500" algn="l" defTabSz="957263" rtl="0" eaLnBrk="1" fontAlgn="base" hangingPunct="1">
        <a:lnSpc>
          <a:spcPct val="106000"/>
        </a:lnSpc>
        <a:spcBef>
          <a:spcPts val="1350"/>
        </a:spcBef>
        <a:spcAft>
          <a:spcPct val="0"/>
        </a:spcAft>
        <a:buFont typeface="Arial" charset="0"/>
        <a:buChar char="•"/>
        <a:defRPr lang="en-US" sz="14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73063" indent="-182563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65150" indent="-190500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44538" indent="-179388" algn="l" defTabSz="957263" rtl="0" eaLnBrk="1" fontAlgn="base" hangingPunct="1">
        <a:lnSpc>
          <a:spcPct val="106000"/>
        </a:lnSpc>
        <a:spcBef>
          <a:spcPts val="575"/>
        </a:spcBef>
        <a:spcAft>
          <a:spcPct val="0"/>
        </a:spcAft>
        <a:buFont typeface="Arial" charset="0"/>
        <a:buChar char="‒"/>
        <a:defRPr lang="en-GB" sz="12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4160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5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1014702" indent="-173096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77353" indent="-162651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348956" indent="-171605" algn="l" defTabSz="859512" rtl="0" eaLnBrk="1" latinLnBrk="0" hangingPunct="1">
        <a:spcBef>
          <a:spcPts val="0"/>
        </a:spcBef>
        <a:spcAft>
          <a:spcPts val="282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75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12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6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024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780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536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291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048" algn="l" defTabSz="85951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nu.no/fusj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nu.no/fusj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Forslag til faglig organisering av </a:t>
            </a:r>
            <a:br>
              <a:rPr lang="nb-NO" dirty="0"/>
            </a:br>
            <a:r>
              <a:rPr lang="nb-NO" dirty="0"/>
              <a:t>nye NTNU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087" y="4280451"/>
            <a:ext cx="10363200" cy="1117303"/>
          </a:xfrm>
        </p:spPr>
        <p:txBody>
          <a:bodyPr/>
          <a:lstStyle/>
          <a:p>
            <a:r>
              <a:rPr lang="nb-NO" sz="2400" dirty="0" smtClean="0"/>
              <a:t>Presentasjon av forslaget fra Gruppe for faglig organisering, nov. 2015.</a:t>
            </a:r>
            <a:br>
              <a:rPr lang="nb-NO" sz="2400" dirty="0" smtClean="0"/>
            </a:br>
            <a:r>
              <a:rPr lang="nb-NO" sz="2400" dirty="0" smtClean="0"/>
              <a:t>Oppdatert </a:t>
            </a:r>
            <a:r>
              <a:rPr lang="nb-NO" sz="2400" dirty="0" smtClean="0"/>
              <a:t>11. </a:t>
            </a:r>
            <a:r>
              <a:rPr lang="nb-NO" sz="2400" dirty="0" smtClean="0"/>
              <a:t>nov. 2015.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03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Medvirkningskanaler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Høringsrunde i </a:t>
            </a:r>
            <a:r>
              <a:rPr lang="nb-NO" dirty="0" smtClean="0"/>
              <a:t>organisasjonene</a:t>
            </a:r>
            <a:endParaRPr lang="nb-NO" dirty="0"/>
          </a:p>
          <a:p>
            <a:r>
              <a:rPr lang="nb-NO" dirty="0"/>
              <a:t>Innspillsrunder i diverse møter og forum</a:t>
            </a:r>
          </a:p>
          <a:p>
            <a:r>
              <a:rPr lang="nb-NO" dirty="0"/>
              <a:t>Åpent webskjema på </a:t>
            </a:r>
            <a:r>
              <a:rPr lang="nb-NO" dirty="0">
                <a:hlinkClick r:id="rId2"/>
              </a:rPr>
              <a:t>www.ntnu.no/fusjon</a:t>
            </a:r>
            <a:r>
              <a:rPr lang="nb-NO" dirty="0"/>
              <a:t>, eller send innspill til fusjon@komm.ntnu.no</a:t>
            </a:r>
          </a:p>
        </p:txBody>
      </p:sp>
    </p:spTree>
    <p:extLst>
      <p:ext uri="{BB962C8B-B14F-4D97-AF65-F5344CB8AC3E}">
        <p14:creationId xmlns:p14="http://schemas.microsoft.com/office/powerpoint/2010/main" val="20583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 modellene er samtlige av høgskolenes og NTNUs grunnenheter tilordnet et fakultet. </a:t>
            </a:r>
          </a:p>
          <a:p>
            <a:r>
              <a:rPr lang="nb-NO" dirty="0"/>
              <a:t>Styret vedtar endelig modell </a:t>
            </a:r>
            <a:r>
              <a:rPr lang="nb-NO" dirty="0" smtClean="0"/>
              <a:t>i </a:t>
            </a:r>
            <a:r>
              <a:rPr lang="nb-NO" dirty="0"/>
              <a:t>februar 2016.</a:t>
            </a:r>
          </a:p>
          <a:p>
            <a:r>
              <a:rPr lang="nb-NO" dirty="0"/>
              <a:t>De nye fakultetene vil være operative fra det tidspunktet styret bestemmer. </a:t>
            </a:r>
          </a:p>
          <a:p>
            <a:r>
              <a:rPr lang="nb-NO" dirty="0"/>
              <a:t>Hvordan NTNU og fakultetene i neste omgang organiserer instituttene, ligger utenfor gruppens mandat å vurdere.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87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NTNU skal etablere en ny faglig struktur som avspeiler fusjonen av fire </a:t>
            </a:r>
            <a:r>
              <a:rPr lang="nb-NO" dirty="0" smtClean="0"/>
              <a:t>institusjoner, </a:t>
            </a:r>
            <a:r>
              <a:rPr lang="nb-NO" dirty="0"/>
              <a:t>med en rekke fagmiljøer.  </a:t>
            </a:r>
            <a:br>
              <a:rPr lang="nb-NO" dirty="0"/>
            </a:br>
            <a:endParaRPr lang="nb-NO" dirty="0"/>
          </a:p>
          <a:p>
            <a:r>
              <a:rPr lang="nb-NO" dirty="0" smtClean="0"/>
              <a:t>Gruppe etablert </a:t>
            </a:r>
            <a:r>
              <a:rPr lang="nb-NO" dirty="0"/>
              <a:t>i mars 2015, med mandat å utarbeide minst to forslag til faglig organisering av nye NTNU.</a:t>
            </a:r>
          </a:p>
          <a:p>
            <a:endParaRPr lang="nb-NO" dirty="0"/>
          </a:p>
          <a:p>
            <a:r>
              <a:rPr lang="nb-NO" dirty="0"/>
              <a:t>Basert på ulike typer bakgrunnsinformasjon, møter, workshops og innspill fra organisasjonene, kom gruppen den </a:t>
            </a:r>
            <a:r>
              <a:rPr lang="nb-NO" dirty="0" smtClean="0"/>
              <a:t>4. </a:t>
            </a:r>
            <a:r>
              <a:rPr lang="nb-NO" dirty="0"/>
              <a:t>nov. 2015 med forslag til to hovedmodeller for organisering.</a:t>
            </a:r>
          </a:p>
          <a:p>
            <a:endParaRPr lang="nb-NO" dirty="0"/>
          </a:p>
          <a:p>
            <a:r>
              <a:rPr lang="nb-NO" dirty="0"/>
              <a:t>Hele utredningen, bakgrunnsinformasjon og detaljert informasjon om gruppas arbeid finnes på </a:t>
            </a:r>
            <a:r>
              <a:rPr lang="nb-NO" dirty="0">
                <a:hlinkClick r:id="rId2"/>
              </a:rPr>
              <a:t>www.ntnu.no/fusjon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6027" y="212726"/>
            <a:ext cx="10515600" cy="785581"/>
          </a:xfrm>
        </p:spPr>
        <p:txBody>
          <a:bodyPr>
            <a:normAutofit/>
          </a:bodyPr>
          <a:lstStyle/>
          <a:p>
            <a:r>
              <a:rPr lang="nb-NO" sz="3200" b="1" dirty="0"/>
              <a:t>Gruppe faglig organisering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6027" y="979344"/>
            <a:ext cx="11206843" cy="54453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r>
              <a:rPr lang="nb-NO" sz="1800" u="sng" dirty="0"/>
              <a:t>Medlemmer:</a:t>
            </a:r>
          </a:p>
          <a:p>
            <a:r>
              <a:rPr lang="nb-NO" sz="1800" dirty="0"/>
              <a:t>Gruppeleder Prorektor </a:t>
            </a:r>
            <a:r>
              <a:rPr lang="nb-NO" sz="1800" b="1" dirty="0"/>
              <a:t>Berit Kjeldstad</a:t>
            </a:r>
            <a:r>
              <a:rPr lang="nb-NO" sz="1800" dirty="0"/>
              <a:t>, NTNU </a:t>
            </a:r>
          </a:p>
          <a:p>
            <a:r>
              <a:rPr lang="nb-NO" sz="1800" dirty="0"/>
              <a:t>Dekan </a:t>
            </a:r>
            <a:r>
              <a:rPr lang="nb-NO" sz="1800" b="1" dirty="0"/>
              <a:t>Marit Reitan</a:t>
            </a:r>
            <a:r>
              <a:rPr lang="nb-NO" sz="1800" dirty="0"/>
              <a:t>, NTNU</a:t>
            </a:r>
          </a:p>
          <a:p>
            <a:r>
              <a:rPr lang="nb-NO" sz="1800" dirty="0"/>
              <a:t>Dekan </a:t>
            </a:r>
            <a:r>
              <a:rPr lang="nb-NO" sz="1800" b="1" dirty="0"/>
              <a:t>Ingvald Strømmen</a:t>
            </a:r>
            <a:r>
              <a:rPr lang="nb-NO" sz="1800" dirty="0"/>
              <a:t>, NTNU </a:t>
            </a:r>
          </a:p>
          <a:p>
            <a:r>
              <a:rPr lang="nb-NO" sz="1800" dirty="0"/>
              <a:t>Dekan </a:t>
            </a:r>
            <a:r>
              <a:rPr lang="nb-NO" sz="1800" b="1" dirty="0"/>
              <a:t>Solrun Valen</a:t>
            </a:r>
            <a:r>
              <a:rPr lang="nb-NO" sz="1800" dirty="0"/>
              <a:t>, </a:t>
            </a:r>
            <a:r>
              <a:rPr lang="nb-NO" sz="1800" dirty="0" err="1"/>
              <a:t>HiST</a:t>
            </a:r>
            <a:r>
              <a:rPr lang="nb-NO" sz="1800" dirty="0"/>
              <a:t> </a:t>
            </a:r>
          </a:p>
          <a:p>
            <a:r>
              <a:rPr lang="nb-NO" sz="1800" dirty="0"/>
              <a:t>Dekan </a:t>
            </a:r>
            <a:r>
              <a:rPr lang="nb-NO" sz="1800" b="1" dirty="0"/>
              <a:t>Camilla Nereid</a:t>
            </a:r>
            <a:r>
              <a:rPr lang="nb-NO" sz="1800" dirty="0"/>
              <a:t>, </a:t>
            </a:r>
            <a:r>
              <a:rPr lang="nb-NO" sz="1800" dirty="0" err="1"/>
              <a:t>HiST</a:t>
            </a:r>
            <a:r>
              <a:rPr lang="nb-NO" sz="1800" dirty="0"/>
              <a:t> </a:t>
            </a:r>
          </a:p>
          <a:p>
            <a:r>
              <a:rPr lang="nb-NO" sz="1800" dirty="0"/>
              <a:t>Dekan </a:t>
            </a:r>
            <a:r>
              <a:rPr lang="nb-NO" sz="1800" b="1" dirty="0"/>
              <a:t>Hans Petter Hildre</a:t>
            </a:r>
            <a:r>
              <a:rPr lang="nb-NO" sz="1800" dirty="0"/>
              <a:t>, </a:t>
            </a:r>
            <a:r>
              <a:rPr lang="nb-NO" sz="1800" dirty="0" err="1"/>
              <a:t>HiÅ</a:t>
            </a:r>
            <a:endParaRPr lang="nb-NO" sz="1800" dirty="0"/>
          </a:p>
          <a:p>
            <a:r>
              <a:rPr lang="nb-NO" sz="1800" dirty="0"/>
              <a:t>Dekan </a:t>
            </a:r>
            <a:r>
              <a:rPr lang="nb-NO" sz="1800" b="1" dirty="0"/>
              <a:t>Nils Kalstad Svendsen</a:t>
            </a:r>
            <a:r>
              <a:rPr lang="nb-NO" sz="1800" dirty="0"/>
              <a:t>, </a:t>
            </a:r>
            <a:r>
              <a:rPr lang="nb-NO" sz="1800" dirty="0" err="1"/>
              <a:t>HiG</a:t>
            </a:r>
            <a:r>
              <a:rPr lang="nb-NO" sz="1800" dirty="0"/>
              <a:t> </a:t>
            </a:r>
          </a:p>
          <a:p>
            <a:r>
              <a:rPr lang="nb-NO" sz="1800" dirty="0"/>
              <a:t>Student </a:t>
            </a:r>
            <a:r>
              <a:rPr lang="nb-NO" sz="1800" b="1" dirty="0"/>
              <a:t>Maria Honerød</a:t>
            </a:r>
            <a:r>
              <a:rPr lang="nb-NO" sz="1800" dirty="0"/>
              <a:t>, NTNU </a:t>
            </a:r>
          </a:p>
          <a:p>
            <a:r>
              <a:rPr lang="nb-NO" sz="1800" dirty="0"/>
              <a:t>Student </a:t>
            </a:r>
            <a:r>
              <a:rPr lang="nb-NO" sz="1800" b="1" dirty="0" smtClean="0"/>
              <a:t>Kaja Meling </a:t>
            </a:r>
            <a:r>
              <a:rPr lang="nb-NO" sz="1800" b="1" dirty="0" err="1" smtClean="0"/>
              <a:t>Holmesland</a:t>
            </a:r>
            <a:r>
              <a:rPr lang="nb-NO" sz="1800" dirty="0" smtClean="0"/>
              <a:t>, </a:t>
            </a:r>
            <a:r>
              <a:rPr lang="nb-NO" sz="1800" dirty="0"/>
              <a:t>HiÅ,</a:t>
            </a:r>
          </a:p>
          <a:p>
            <a:r>
              <a:rPr lang="nb-NO" sz="1800" dirty="0"/>
              <a:t>Arbeidstakerrepresentant </a:t>
            </a:r>
            <a:r>
              <a:rPr lang="nb-NO" sz="1800" b="1" dirty="0"/>
              <a:t>Kristian Steinnes, </a:t>
            </a:r>
            <a:r>
              <a:rPr lang="nb-NO" sz="1800" dirty="0"/>
              <a:t>Forskerforbundet – NTNU</a:t>
            </a:r>
            <a:br>
              <a:rPr lang="nb-NO" sz="1800" dirty="0"/>
            </a:br>
            <a:endParaRPr lang="nb-NO" sz="1800" dirty="0"/>
          </a:p>
          <a:p>
            <a:pPr marL="0" indent="0">
              <a:lnSpc>
                <a:spcPct val="120000"/>
              </a:lnSpc>
              <a:buNone/>
            </a:pPr>
            <a:r>
              <a:rPr lang="nb-NO" sz="1800" dirty="0"/>
              <a:t>Vararepresentanter for </a:t>
            </a:r>
            <a:r>
              <a:rPr lang="nb-NO" sz="1800" dirty="0" smtClean="0"/>
              <a:t>arbeidstakerne: </a:t>
            </a:r>
            <a:r>
              <a:rPr lang="nb-NO" sz="1800" b="1" dirty="0" smtClean="0"/>
              <a:t>Terje </a:t>
            </a:r>
            <a:r>
              <a:rPr lang="nb-NO" sz="1800" b="1" dirty="0"/>
              <a:t>Tvedt</a:t>
            </a:r>
            <a:r>
              <a:rPr lang="nb-NO" sz="1800" dirty="0"/>
              <a:t>, </a:t>
            </a:r>
            <a:r>
              <a:rPr lang="nb-NO" sz="1800" dirty="0" err="1"/>
              <a:t>Tekna</a:t>
            </a:r>
            <a:r>
              <a:rPr lang="nb-NO" sz="1800" dirty="0"/>
              <a:t> </a:t>
            </a:r>
            <a:r>
              <a:rPr lang="nb-NO" sz="1800" dirty="0" err="1"/>
              <a:t>HiÅ</a:t>
            </a:r>
            <a:r>
              <a:rPr lang="nb-NO" sz="1800" dirty="0"/>
              <a:t> og </a:t>
            </a:r>
            <a:r>
              <a:rPr lang="nb-NO" sz="1800" b="1" dirty="0" smtClean="0"/>
              <a:t>Ronny </a:t>
            </a:r>
            <a:r>
              <a:rPr lang="nb-NO" sz="1800" b="1" dirty="0"/>
              <a:t>Kjelsberg</a:t>
            </a:r>
            <a:r>
              <a:rPr lang="nb-NO" sz="1800" dirty="0"/>
              <a:t>, NTL </a:t>
            </a:r>
            <a:r>
              <a:rPr lang="nb-NO" sz="1800" dirty="0" err="1" smtClean="0"/>
              <a:t>HiST</a:t>
            </a:r>
            <a:endParaRPr lang="nb-NO" sz="18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1601808"/>
            <a:ext cx="5334000" cy="32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2"/>
          <p:cNvSpPr txBox="1"/>
          <p:nvPr/>
        </p:nvSpPr>
        <p:spPr>
          <a:xfrm>
            <a:off x="212035" y="171852"/>
            <a:ext cx="175887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nb-N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Foreslåtte hoved-modeller</a:t>
            </a:r>
            <a:endParaRPr lang="nb-N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10100"/>
              </p:ext>
            </p:extLst>
          </p:nvPr>
        </p:nvGraphicFramePr>
        <p:xfrm>
          <a:off x="2502772" y="171853"/>
          <a:ext cx="9689228" cy="5633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6903"/>
                <a:gridCol w="5092325"/>
              </a:tblGrid>
              <a:tr h="238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u="non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 struktur – hovedmodell M1</a:t>
                      </a:r>
                      <a:endParaRPr lang="nb-NO" sz="1100" b="1" u="non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300" marR="503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u="non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Variant M1a</a:t>
                      </a:r>
                      <a:endParaRPr lang="nb-NO" sz="1100" u="non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300" marR="50300" marT="0" marB="0">
                    <a:solidFill>
                      <a:schemeClr val="tx1"/>
                    </a:solidFill>
                  </a:tcPr>
                </a:tc>
              </a:tr>
              <a:tr h="21583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Helsefag, sosialfag, sykepleie, medisin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Naturvitenskap, matematikk, informatikk, elektroteknikk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Ingeniørvitenskap, arkitektur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Humaniora, kunst, samfunnsvitenskap, utdanningsvitenskap, økonomi, psykologi, ledelse</a:t>
                      </a:r>
                    </a:p>
                  </a:txBody>
                  <a:tcPr marL="50300" marR="5030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Helsefag, sosialfag, sykepleie, medisin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Naturvitenskap, matematikk, informatikk, elektroteknikk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Ingeniørvitenskap, arkitektur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Samfunnsvitenskap, utdanningsvitenskap, økonomi, psykologi, ledelse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Humaniora, kunst</a:t>
                      </a:r>
                    </a:p>
                  </a:txBody>
                  <a:tcPr marL="50300" marR="50300" marT="0" marB="0">
                    <a:solidFill>
                      <a:schemeClr val="bg1"/>
                    </a:solidFill>
                  </a:tcPr>
                </a:tc>
              </a:tr>
              <a:tr h="261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u="non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Bred struktur – hovedmodell M2</a:t>
                      </a:r>
                      <a:endParaRPr lang="nb-NO" sz="1400" b="1" u="non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300" marR="503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u="non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Variant M2a</a:t>
                      </a:r>
                      <a:endParaRPr lang="nb-NO" sz="1400" b="1" u="non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0300" marR="50300" marT="0" marB="0">
                    <a:solidFill>
                      <a:schemeClr val="tx1"/>
                    </a:solidFill>
                  </a:tcPr>
                </a:tc>
              </a:tr>
              <a:tr h="29745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Helsefag, medisin, sykepleie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Naturvitenskap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Matematikk, informatikk, elektroteknikk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Ingeniørvitenskap, arkitektur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Humaniora og kunst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Samfunnsvitenskap, sosialfag, økonomi og ledelse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Psykologi, utdanningsvitenskap</a:t>
                      </a:r>
                    </a:p>
                  </a:txBody>
                  <a:tcPr marL="50300" marR="5030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Helsefag, medisin, sykepleie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Naturvitenskap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Matematikk, informatikk, elektroteknikk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Ingeniørvitenskap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Humaniora og kunst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Samfunnsvitenskap, psykologi, sosialfag, </a:t>
                      </a:r>
                      <a:r>
                        <a:rPr lang="nb-NO" sz="14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utdanningsvit</a:t>
                      </a:r>
                      <a:r>
                        <a:rPr lang="nb-NO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Økonomi og ledelse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Arkitektur, billedkunst</a:t>
                      </a:r>
                    </a:p>
                  </a:txBody>
                  <a:tcPr marL="50300" marR="5030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Sylinder 3"/>
          <p:cNvSpPr txBox="1"/>
          <p:nvPr/>
        </p:nvSpPr>
        <p:spPr>
          <a:xfrm>
            <a:off x="212035" y="1353926"/>
            <a:ext cx="1686261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Forslag på høringsrunde til 15.januar. Avgjørelse i styret i februar 2016.</a:t>
            </a:r>
          </a:p>
        </p:txBody>
      </p:sp>
    </p:spTree>
    <p:extLst>
      <p:ext uri="{BB962C8B-B14F-4D97-AF65-F5344CB8AC3E}">
        <p14:creationId xmlns:p14="http://schemas.microsoft.com/office/powerpoint/2010/main" val="13617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Generelt om modellene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Gruppen rangerer ikke modellene i forhold til hverandre.</a:t>
            </a:r>
          </a:p>
          <a:p>
            <a:r>
              <a:rPr lang="nb-NO" sz="2800" dirty="0"/>
              <a:t>Begge modellene er realistiske og gjennomførbare.</a:t>
            </a:r>
          </a:p>
          <a:p>
            <a:r>
              <a:rPr lang="nb-NO" sz="2800" dirty="0"/>
              <a:t>Begge </a:t>
            </a:r>
            <a:r>
              <a:rPr lang="nb-NO" sz="2800" dirty="0" smtClean="0"/>
              <a:t>gir fakulteter inndelt hovedsakelig </a:t>
            </a:r>
            <a:r>
              <a:rPr lang="nb-NO" sz="2800" dirty="0"/>
              <a:t>etter disipliner eller </a:t>
            </a:r>
            <a:r>
              <a:rPr lang="nb-NO" sz="2800" dirty="0" smtClean="0"/>
              <a:t>vitenskapsområder, men av ulik størrelse.</a:t>
            </a:r>
            <a:endParaRPr lang="nb-NO" sz="2800" dirty="0"/>
          </a:p>
          <a:p>
            <a:r>
              <a:rPr lang="nb-NO" sz="2800" dirty="0" smtClean="0"/>
              <a:t>Dagens </a:t>
            </a:r>
            <a:r>
              <a:rPr lang="nb-NO" sz="2800" dirty="0"/>
              <a:t>faglige </a:t>
            </a:r>
            <a:r>
              <a:rPr lang="nb-NO" sz="2800" dirty="0" smtClean="0"/>
              <a:t>grunnenheter er </a:t>
            </a:r>
            <a:r>
              <a:rPr lang="nb-NO" sz="2800" dirty="0"/>
              <a:t>fordelt skjønnsmessig på de ulike modellene. </a:t>
            </a:r>
          </a:p>
          <a:p>
            <a:r>
              <a:rPr lang="nb-NO" sz="2800" dirty="0" smtClean="0"/>
              <a:t>Fakulteter </a:t>
            </a:r>
            <a:r>
              <a:rPr lang="nb-NO" sz="2800" dirty="0" smtClean="0"/>
              <a:t>og avdelinger ved høgskolene innpasses i prinsippet i </a:t>
            </a:r>
            <a:r>
              <a:rPr lang="nb-NO" sz="2800" dirty="0"/>
              <a:t>sin helhet i ny struktur.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91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4400" dirty="0" smtClean="0"/>
              <a:t>Kriterier for gruppens vurdering av modellene</a:t>
            </a:r>
            <a:endParaRPr lang="nb-N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48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Gruppen for faglig organisering har identifisert fire </a:t>
            </a:r>
            <a:r>
              <a:rPr lang="nb-NO" dirty="0" smtClean="0"/>
              <a:t>kriterier som </a:t>
            </a:r>
            <a:r>
              <a:rPr lang="nb-NO" dirty="0"/>
              <a:t>modellene vurderes ut fra: </a:t>
            </a:r>
            <a:br>
              <a:rPr lang="nb-NO" dirty="0"/>
            </a:br>
            <a:endParaRPr lang="nb-NO" dirty="0"/>
          </a:p>
          <a:p>
            <a:r>
              <a:rPr lang="nb-NO" dirty="0"/>
              <a:t>Faglig identitet</a:t>
            </a:r>
          </a:p>
          <a:p>
            <a:r>
              <a:rPr lang="nb-NO" dirty="0"/>
              <a:t>Faglig synergi</a:t>
            </a:r>
          </a:p>
          <a:p>
            <a:r>
              <a:rPr lang="nb-NO" dirty="0"/>
              <a:t>Ledelse, medvirkning og medbestemmelse</a:t>
            </a:r>
          </a:p>
          <a:p>
            <a:r>
              <a:rPr lang="nb-NO" dirty="0"/>
              <a:t>Strategisk evne og økonomisk handlingsrom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37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4"/>
          <p:cNvSpPr txBox="1"/>
          <p:nvPr/>
        </p:nvSpPr>
        <p:spPr>
          <a:xfrm>
            <a:off x="122622" y="191181"/>
            <a:ext cx="1593536" cy="7617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nb-NO" sz="1500" b="1" dirty="0">
                <a:latin typeface="Arial" panose="020B0604020202020204" pitchFamily="34" charset="0"/>
                <a:cs typeface="Arial" panose="020B0604020202020204" pitchFamily="34" charset="0"/>
              </a:rPr>
              <a:t>Karakteristika ved hoved-modellene</a:t>
            </a:r>
          </a:p>
        </p:txBody>
      </p:sp>
      <p:graphicFrame>
        <p:nvGraphicFramePr>
          <p:cNvPr id="5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06386"/>
              </p:ext>
            </p:extLst>
          </p:nvPr>
        </p:nvGraphicFramePr>
        <p:xfrm>
          <a:off x="1699160" y="406825"/>
          <a:ext cx="10360318" cy="5750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510"/>
                <a:gridCol w="4235596"/>
                <a:gridCol w="4664212"/>
              </a:tblGrid>
              <a:tr h="196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Kriterium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 1</a:t>
                      </a:r>
                      <a:endParaRPr lang="nb-NO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 2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1"/>
                    </a:solidFill>
                  </a:tcPr>
                </a:tc>
              </a:tr>
              <a:tr h="1602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 identitet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NTNUs hovedprofil avspeiles godt i fakultetsstruktur; lett gjenkjennelig sett utenfra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fakulteter (M1) gir relativt svakere synlighet for </a:t>
                      </a:r>
                      <a:r>
                        <a:rPr lang="nb-NO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HumSam</a:t>
                      </a: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-disiplinene utad og stor tematisk bredde som kan svekke faglig identitet innad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fakulteter (M1a) gir balanse hovedprofil/breddeuniversitet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 spesialiserte fakulteter skaper intern identifisering med disiplin/fagområde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Noen fakulteter blir mer spesialiserte enn andre – en hybrid organisering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er mulig å profilere flere fagområder spesielt – for eksempel økonomi, utdanningsvitenskap og arkitektur 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bg2"/>
                    </a:solidFill>
                  </a:tcPr>
                </a:tc>
              </a:tr>
              <a:tr h="1180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 synergi</a:t>
                      </a:r>
                      <a:endParaRPr lang="nb-NO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Få, store fakulteter kan skape god intern synergi mellom fagmiljøene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 er en viss fare for at fakultetene blir faglige «siloer» som prioriterer «in-house» kompetanse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Synergi henger sammen med identitet; det er lettere å utløse synergi mellom nærstående fagmiljøer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Mange fakulteter betyr større transaksjonskostnader ved </a:t>
                      </a:r>
                      <a:r>
                        <a:rPr lang="nb-NO" sz="14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tverrfakultært</a:t>
                      </a:r>
                      <a:r>
                        <a:rPr lang="nb-NO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b-NO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samarbeid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21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Ledelse, medvirkning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Få fakulteter vil trolig kreve betydelig reorganisering av nivå 3 og innebære større omstillingskostnader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institutter gir utgangspunkt for å utvikle profesjonell ledelse på nivå 3 og tydelig formelt nivå 4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Lederspennet blir mindre med flere enheter på nivå 2, noe som fremmer bredere involvering i NTNUs ledelse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Mange fakulteter kan gi rom for institutter med få ansatte, og kort avstand mellom den enkelte ansatte og ledelsen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bg2"/>
                    </a:solidFill>
                  </a:tcPr>
                </a:tc>
              </a:tr>
              <a:tr h="1321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Strategisk evne</a:t>
                      </a:r>
                      <a:endParaRPr lang="nb-NO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fakulteter vil lettere generere økonomisk handlingsrom (BOA) og muligheter til intern prioritering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fakulteter er mer robuste overfor variasjoner i rekruttering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Faglig ensartethet/spesialisering kan gi faglig strategisk evne gjennom tydelig fagidentitet og mulighet for profilering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Særlig M2a er krevende </a:t>
                      </a:r>
                      <a:r>
                        <a:rPr lang="nb-NO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pga</a:t>
                      </a:r>
                      <a:r>
                        <a:rPr lang="nb-NO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noen fakulteter får «få bein å stå på» og potensielt svak økonomi; vil kunne kreve kompensatoriske tiltak</a:t>
                      </a:r>
                      <a:endParaRPr lang="nb-N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231" marR="5923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4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Noen dilemmaer i valg av faglig organisering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9530"/>
            <a:ext cx="10972800" cy="4416634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Integrasjon vs. autonomi.</a:t>
            </a:r>
          </a:p>
          <a:p>
            <a:r>
              <a:rPr lang="nb-NO" dirty="0"/>
              <a:t>Forskning vs. utdanning: Hvordan optimalisere på begge områder?</a:t>
            </a:r>
          </a:p>
          <a:p>
            <a:r>
              <a:rPr lang="nb-NO" dirty="0"/>
              <a:t>Disipliner vs. tverrfaglighet og tematisk samarbeid.</a:t>
            </a:r>
          </a:p>
          <a:p>
            <a:r>
              <a:rPr lang="nb-NO" dirty="0"/>
              <a:t>Lik vs. ulik størrelse på enheter: Bryte opp etablerte miljøer og samarbeidsrelasjoner og få mer strømlinjeformede enheter, eller tillate ulike størrelser?</a:t>
            </a:r>
          </a:p>
          <a:p>
            <a:r>
              <a:rPr lang="nb-NO" dirty="0"/>
              <a:t>Små vs. store ledergrupper.</a:t>
            </a:r>
          </a:p>
          <a:p>
            <a:r>
              <a:rPr lang="nb-NO" dirty="0"/>
              <a:t>Endring vs. kontinuitet: Mulighet for nytenking og nye posisjoneringsmuligheter, men store endringer kan hemme faglig virksomhet i kortere eller lengre periode.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39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Høringsrunde – til 15. januar 2016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Både interne og eksterne </a:t>
            </a:r>
            <a:r>
              <a:rPr lang="nb-NO" dirty="0" smtClean="0"/>
              <a:t>kan kommentere</a:t>
            </a:r>
            <a:endParaRPr lang="nb-NO" dirty="0"/>
          </a:p>
          <a:p>
            <a:r>
              <a:rPr lang="nb-NO" dirty="0"/>
              <a:t>Viktige problemstillinger er:</a:t>
            </a:r>
          </a:p>
          <a:p>
            <a:pPr lvl="1"/>
            <a:r>
              <a:rPr lang="nb-NO" sz="2300" dirty="0"/>
              <a:t>Hvilken organisasjonsform legger best til rette for å realisere NTNUs mål?</a:t>
            </a:r>
          </a:p>
          <a:p>
            <a:pPr lvl="1"/>
            <a:r>
              <a:rPr lang="nb-NO" sz="2300" dirty="0"/>
              <a:t>Hvilken faglig organisering gjør universitetet best i stand til å bidra til faglig utvikling og til at universitetet kan ivareta sitt samfunnsoppdrag?</a:t>
            </a:r>
          </a:p>
          <a:p>
            <a:pPr lvl="1"/>
            <a:r>
              <a:rPr lang="nb-NO" sz="2300" dirty="0"/>
              <a:t>Hvilke fordeler og ulemper ser høringsinstansene ved ulike alternativene?</a:t>
            </a:r>
          </a:p>
          <a:p>
            <a:pPr marL="400050" lvl="1" indent="0">
              <a:buNone/>
            </a:pPr>
            <a:r>
              <a:rPr lang="nb-NO" sz="2300" dirty="0"/>
              <a:t>F</a:t>
            </a:r>
            <a:r>
              <a:rPr lang="nb-NO" sz="2300" dirty="0" smtClean="0"/>
              <a:t>ullt </a:t>
            </a:r>
            <a:r>
              <a:rPr lang="nb-NO" sz="2300" dirty="0"/>
              <a:t>mulig å ta opp andre </a:t>
            </a:r>
            <a:r>
              <a:rPr lang="nb-NO" sz="2300" dirty="0" smtClean="0"/>
              <a:t>problemstillinger, eller </a:t>
            </a:r>
            <a:r>
              <a:rPr lang="nb-NO" sz="2300" dirty="0"/>
              <a:t>gi andre forslag til fagkombinasjoner enn de som er </a:t>
            </a:r>
            <a:r>
              <a:rPr lang="nb-NO" sz="2300" dirty="0" smtClean="0"/>
              <a:t>foreslått.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34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tt4qghrOkWWm.Js.7P3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ENT" val="&lt;content&gt;&#10;  &lt;element&gt;&#10;    &lt;prefix&gt;© &lt;/prefix&gt;&#10;    &lt;value&gt;%Date:yyyy%&lt;/value&gt;&#10;    &lt;postfix&gt;&lt;/postfix&gt;&#10;  &lt;/element&gt;&#10;  &lt;element&gt;&#10;    &lt;prefix&gt; &lt;/prefix&gt;&#10;    &lt;value&gt;%SD_USR_Identity%&lt;/value&gt;&#10;    &lt;postfix&gt;&lt;/postfix&gt;&#10;  &lt;/element&gt;&#10;&lt;/conten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rOAfh9x0SClT9j6N8U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LDglv5U06EnDdhVprkn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6gZUHI7U.w1ICioesDWQ"/>
</p:tagLst>
</file>

<file path=ppt/theme/theme1.xml><?xml version="1.0" encoding="utf-8"?>
<a:theme xmlns:a="http://schemas.openxmlformats.org/drawingml/2006/main" name="3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ntnu_blaa_stripe_bunn_stedsnavn_16_9.pptx [Skrivebeskyttet]" id="{1F32E62B-5DD9-4EB2-AC7D-DF7D3CB60DC5}" vid="{C1294058-BA26-4CFF-AAF0-CE10BBCD42BC}"/>
    </a:ext>
  </a:extLst>
</a:theme>
</file>

<file path=ppt/theme/theme2.xml><?xml version="1.0" encoding="utf-8"?>
<a:theme xmlns:a="http://schemas.openxmlformats.org/drawingml/2006/main" name="Deloitte_AS_mal">
  <a:themeElements>
    <a:clrScheme name="Theme1">
      <a:dk1>
        <a:srgbClr val="000000"/>
      </a:dk1>
      <a:lt1>
        <a:srgbClr val="FFFFFF"/>
      </a:lt1>
      <a:dk2>
        <a:srgbClr val="575757"/>
      </a:dk2>
      <a:lt2>
        <a:srgbClr val="FFFFFF"/>
      </a:lt2>
      <a:accent1>
        <a:srgbClr val="00A1DE"/>
      </a:accent1>
      <a:accent2>
        <a:srgbClr val="81BC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BDD203"/>
      </a:accent6>
      <a:hlink>
        <a:srgbClr val="00A1DE"/>
      </a:hlink>
      <a:folHlink>
        <a:srgbClr val="72C7E7"/>
      </a:folHlink>
    </a:clrScheme>
    <a:fontScheme name="The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.potx" id="{9949079A-5AAF-4CC0-BFC1-C184F4261AF0}" vid="{F532B14A-DEC9-4D64-800A-385F07CC9555}"/>
    </a:ext>
  </a:extLst>
</a:theme>
</file>

<file path=ppt/theme/theme3.xml><?xml version="1.0" encoding="utf-8"?>
<a:theme xmlns:a="http://schemas.openxmlformats.org/drawingml/2006/main" name="1_Deloitte_AS_mal">
  <a:themeElements>
    <a:clrScheme name="Theme1">
      <a:dk1>
        <a:srgbClr val="000000"/>
      </a:dk1>
      <a:lt1>
        <a:srgbClr val="FFFFFF"/>
      </a:lt1>
      <a:dk2>
        <a:srgbClr val="575757"/>
      </a:dk2>
      <a:lt2>
        <a:srgbClr val="FFFFFF"/>
      </a:lt2>
      <a:accent1>
        <a:srgbClr val="00A1DE"/>
      </a:accent1>
      <a:accent2>
        <a:srgbClr val="81BC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BDD203"/>
      </a:accent6>
      <a:hlink>
        <a:srgbClr val="00A1DE"/>
      </a:hlink>
      <a:folHlink>
        <a:srgbClr val="72C7E7"/>
      </a:folHlink>
    </a:clrScheme>
    <a:fontScheme name="The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.potx" id="{9949079A-5AAF-4CC0-BFC1-C184F4261AF0}" vid="{F532B14A-DEC9-4D64-800A-385F07CC9555}"/>
    </a:ext>
  </a:extLst>
</a:theme>
</file>

<file path=ppt/theme/theme4.xml><?xml version="1.0" encoding="utf-8"?>
<a:theme xmlns:a="http://schemas.openxmlformats.org/drawingml/2006/main" name="2_Deloitte_AS_mal">
  <a:themeElements>
    <a:clrScheme name="Theme1">
      <a:dk1>
        <a:srgbClr val="000000"/>
      </a:dk1>
      <a:lt1>
        <a:srgbClr val="FFFFFF"/>
      </a:lt1>
      <a:dk2>
        <a:srgbClr val="575757"/>
      </a:dk2>
      <a:lt2>
        <a:srgbClr val="FFFFFF"/>
      </a:lt2>
      <a:accent1>
        <a:srgbClr val="00A1DE"/>
      </a:accent1>
      <a:accent2>
        <a:srgbClr val="81BC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BDD203"/>
      </a:accent6>
      <a:hlink>
        <a:srgbClr val="00A1DE"/>
      </a:hlink>
      <a:folHlink>
        <a:srgbClr val="72C7E7"/>
      </a:folHlink>
    </a:clrScheme>
    <a:fontScheme name="The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nk.potx" id="{9949079A-5AAF-4CC0-BFC1-C184F4261AF0}" vid="{F532B14A-DEC9-4D64-800A-385F07CC9555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d59fd956-a2bc-4edf-baac-53d24ae3ef9a" xsi:nil="true"/>
    <DocCat xmlns="2b144012-6ed5-4088-8b4f-39b0f4d165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B34B2E5B049ADE438CC980FB8FD73EA30200CF3C5EB2F93F674088027A4E35ABBDF1" ma:contentTypeVersion="5" ma:contentTypeDescription="" ma:contentTypeScope="" ma:versionID="446bc341441971bd0232b55c53c31d2e">
  <xsd:schema xmlns:xsd="http://www.w3.org/2001/XMLSchema" xmlns:xs="http://www.w3.org/2001/XMLSchema" xmlns:p="http://schemas.microsoft.com/office/2006/metadata/properties" xmlns:ns2="d59fd956-a2bc-4edf-baac-53d24ae3ef9a" xmlns:ns3="2b144012-6ed5-4088-8b4f-39b0f4d16577" targetNamespace="http://schemas.microsoft.com/office/2006/metadata/properties" ma:root="true" ma:fieldsID="2b7c3dee617f46caa6120f7b0c58ce81" ns2:_="" ns3:_="">
    <xsd:import namespace="d59fd956-a2bc-4edf-baac-53d24ae3ef9a"/>
    <xsd:import namespace="2b144012-6ed5-4088-8b4f-39b0f4d16577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3:DocC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fd956-a2bc-4edf-baac-53d24ae3ef9a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>
      <xsd:simpleType>
        <xsd:restriction base="dms:Choice">
          <xsd:enumeration value="Budget"/>
          <xsd:enumeration value="Contract"/>
          <xsd:enumeration value="Documentation"/>
          <xsd:enumeration value="Letter"/>
          <xsd:enumeration value="Memo"/>
          <xsd:enumeration value="Minutes of meeting"/>
          <xsd:enumeration value="Presentation"/>
          <xsd:enumeration value="Report"/>
          <xsd:enumeration value="User manu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44012-6ed5-4088-8b4f-39b0f4d16577" elementFormDefault="qualified">
    <xsd:import namespace="http://schemas.microsoft.com/office/2006/documentManagement/types"/>
    <xsd:import namespace="http://schemas.microsoft.com/office/infopath/2007/PartnerControls"/>
    <xsd:element name="DocCat" ma:index="9" nillable="true" ma:displayName="Document category" ma:format="Dropdown" ma:internalName="DocCat">
      <xsd:simpleType>
        <xsd:restriction base="dms:Choice">
          <xsd:enumeration value="Påbegynt"/>
          <xsd:enumeration value="Til arkiver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7AAC85-C17C-44B7-8A45-1EDF2CC6F28D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b144012-6ed5-4088-8b4f-39b0f4d16577"/>
    <ds:schemaRef ds:uri="d59fd956-a2bc-4edf-baac-53d24ae3ef9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9ED6A31-2ED3-48A5-A4A9-8254BB1908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6399F0-1002-4D30-89D2-323311E1F2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9fd956-a2bc-4edf-baac-53d24ae3ef9a"/>
    <ds:schemaRef ds:uri="2b144012-6ed5-4088-8b4f-39b0f4d16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845</Words>
  <Application>Microsoft Office PowerPoint</Application>
  <PresentationFormat>Custom</PresentationFormat>
  <Paragraphs>115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3_Office-tema</vt:lpstr>
      <vt:lpstr>Deloitte_AS_mal</vt:lpstr>
      <vt:lpstr>1_Deloitte_AS_mal</vt:lpstr>
      <vt:lpstr>2_Deloitte_AS_mal</vt:lpstr>
      <vt:lpstr>think-cell Slide</vt:lpstr>
      <vt:lpstr>Forslag til faglig organisering av  nye NTNU</vt:lpstr>
      <vt:lpstr>Bakgrunn</vt:lpstr>
      <vt:lpstr>Gruppe faglig organisering</vt:lpstr>
      <vt:lpstr>PowerPoint Presentation</vt:lpstr>
      <vt:lpstr>Generelt om modellene</vt:lpstr>
      <vt:lpstr>Kriterier for gruppens vurdering av modellene</vt:lpstr>
      <vt:lpstr>PowerPoint Presentation</vt:lpstr>
      <vt:lpstr>Noen dilemmaer i valg av faglig organisering</vt:lpstr>
      <vt:lpstr>Høringsrunde – til 15. januar 2016</vt:lpstr>
      <vt:lpstr>Medvirkningskanaler</vt:lpstr>
      <vt:lpstr>Veien videre</vt:lpstr>
    </vt:vector>
  </TitlesOfParts>
  <Company>Høgskolen i Sør-Trøndelag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for  fusjonsarbeidet</dc:title>
  <dc:creator>Karina Kojedahl Bjørkedal</dc:creator>
  <cp:lastModifiedBy>Pernille Feilberg Langeland</cp:lastModifiedBy>
  <cp:revision>132</cp:revision>
  <cp:lastPrinted>2015-05-20T08:59:43Z</cp:lastPrinted>
  <dcterms:created xsi:type="dcterms:W3CDTF">2015-05-07T09:11:31Z</dcterms:created>
  <dcterms:modified xsi:type="dcterms:W3CDTF">2015-11-11T10:29:23Z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0x010100B34B2E5B049ADE438CC980FB8FD73EA30200CF3C5EB2F93F674088027A4E35ABBDF1</vt:lpwstr>
  </property>
</Properties>
</file>