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70" r:id="rId3"/>
    <p:sldId id="271" r:id="rId4"/>
    <p:sldId id="272" r:id="rId5"/>
    <p:sldId id="273" r:id="rId6"/>
    <p:sldId id="274" r:id="rId7"/>
    <p:sldId id="286" r:id="rId8"/>
    <p:sldId id="287" r:id="rId9"/>
    <p:sldId id="288" r:id="rId10"/>
    <p:sldId id="285" r:id="rId11"/>
  </p:sldIdLst>
  <p:sldSz cx="9144000" cy="5143500" type="screen16x9"/>
  <p:notesSz cx="6805613" cy="99441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475"/>
    <a:srgbClr val="BBA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49" autoAdjust="0"/>
    <p:restoredTop sz="94893"/>
  </p:normalViewPr>
  <p:slideViewPr>
    <p:cSldViewPr snapToGrid="0" snapToObjects="1">
      <p:cViewPr varScale="1">
        <p:scale>
          <a:sx n="128" d="100"/>
          <a:sy n="128" d="100"/>
        </p:scale>
        <p:origin x="126" y="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412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EB257-E8CD-4DAD-8CD0-8B37F89FCA6D}" type="datetimeFigureOut">
              <a:rPr lang="nb-NO" smtClean="0"/>
              <a:t>22.10.2016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18D89-2A32-4F61-A9F3-EF11A3F8BB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001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DA30D-51A3-481D-95EF-01F5197B22A0}" type="datetimeFigureOut">
              <a:rPr lang="nb-NO" smtClean="0"/>
              <a:t>22.10.2016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DFBD8-F0FD-4F12-9DE9-C90FE8805A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446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DFBD8-F0FD-4F12-9DE9-C90FE8805AC2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3099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DFBD8-F0FD-4F12-9DE9-C90FE8805AC2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565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DFBD8-F0FD-4F12-9DE9-C90FE8805AC2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3107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DFBD8-F0FD-4F12-9DE9-C90FE8805AC2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0142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DFBD8-F0FD-4F12-9DE9-C90FE8805AC2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9024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DFBD8-F0FD-4F12-9DE9-C90FE8805AC2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259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4753" y="2008061"/>
            <a:ext cx="7772400" cy="675821"/>
          </a:xfrm>
        </p:spPr>
        <p:txBody>
          <a:bodyPr anchor="t" anchorCtr="0"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4753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17751" y="205979"/>
            <a:ext cx="5459249" cy="4388644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lysbildenummer 5"/>
          <p:cNvSpPr txBox="1">
            <a:spLocks/>
          </p:cNvSpPr>
          <p:nvPr userDrawn="1"/>
        </p:nvSpPr>
        <p:spPr>
          <a:xfrm>
            <a:off x="-1" y="4815936"/>
            <a:ext cx="640523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latin typeface="Arial"/>
                <a:cs typeface="Arial"/>
              </a:rPr>
              <a:pPr algn="ctr"/>
              <a:t>‹#›</a:t>
            </a:fld>
            <a:endParaRPr lang="nb-NO" b="1" i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35765" y="3305176"/>
            <a:ext cx="7458948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35765" y="2180035"/>
            <a:ext cx="7458948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5551" y="205979"/>
            <a:ext cx="7407404" cy="85725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14712" y="1200151"/>
            <a:ext cx="3667845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305712" y="1200151"/>
            <a:ext cx="3673943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59523" y="205979"/>
            <a:ext cx="7407404" cy="85725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676" y="1151335"/>
            <a:ext cx="376691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9676" y="1631156"/>
            <a:ext cx="376691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257502" y="1151335"/>
            <a:ext cx="381221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257502" y="1631156"/>
            <a:ext cx="3812219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64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142491" y="204788"/>
            <a:ext cx="4765084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464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194628" y="205979"/>
            <a:ext cx="740740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94628" y="1200151"/>
            <a:ext cx="7407404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pic>
        <p:nvPicPr>
          <p:cNvPr id="4" name="Bilde 3" descr="stripe_16_9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560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nsida.ntnu.no/wiki/-/wiki/Norsk/Bemanningsplan+-+fusj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73779" y="1036001"/>
            <a:ext cx="6041421" cy="675821"/>
          </a:xfrm>
        </p:spPr>
        <p:txBody>
          <a:bodyPr>
            <a:noAutofit/>
          </a:bodyPr>
          <a:lstStyle/>
          <a:p>
            <a:r>
              <a:rPr lang="nb-NO" dirty="0" smtClean="0"/>
              <a:t>I</a:t>
            </a:r>
            <a:r>
              <a:rPr lang="nb-NO" b="1" dirty="0" smtClean="0"/>
              <a:t>nnplassering</a:t>
            </a:r>
            <a:endParaRPr lang="nb-NO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73779" y="2225958"/>
            <a:ext cx="4611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Personalsjef </a:t>
            </a:r>
            <a:r>
              <a:rPr lang="nb-NO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Arne Kr. Hestnes</a:t>
            </a:r>
          </a:p>
          <a:p>
            <a:r>
              <a:rPr lang="nb-NO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Seniorrådgiver / jurist </a:t>
            </a:r>
            <a:r>
              <a:rPr lang="nb-NO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Arve Skjærvø</a:t>
            </a:r>
            <a:endParaRPr lang="nb-NO" b="1" i="1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77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4628" y="159346"/>
            <a:ext cx="7407404" cy="857250"/>
          </a:xfrm>
        </p:spPr>
        <p:txBody>
          <a:bodyPr>
            <a:normAutofit/>
          </a:bodyPr>
          <a:lstStyle/>
          <a:p>
            <a:r>
              <a:rPr lang="nb-NO" sz="3200" dirty="0" smtClean="0"/>
              <a:t>Prosessen varer i én måned</a:t>
            </a:r>
            <a:endParaRPr lang="nb-NO" sz="3200" dirty="0"/>
          </a:p>
        </p:txBody>
      </p:sp>
      <p:grpSp>
        <p:nvGrpSpPr>
          <p:cNvPr id="8" name="Gruppe 7"/>
          <p:cNvGrpSpPr/>
          <p:nvPr/>
        </p:nvGrpSpPr>
        <p:grpSpPr>
          <a:xfrm>
            <a:off x="2117034" y="2145164"/>
            <a:ext cx="2932045" cy="312234"/>
            <a:chOff x="2205113" y="2596214"/>
            <a:chExt cx="4236816" cy="312234"/>
          </a:xfrm>
        </p:grpSpPr>
        <p:sp>
          <p:nvSpPr>
            <p:cNvPr id="6" name="Rektangel 5"/>
            <p:cNvSpPr/>
            <p:nvPr/>
          </p:nvSpPr>
          <p:spPr>
            <a:xfrm>
              <a:off x="2205113" y="2596214"/>
              <a:ext cx="2118408" cy="312234"/>
            </a:xfrm>
            <a:prstGeom prst="rect">
              <a:avLst/>
            </a:prstGeom>
            <a:gradFill flip="none" rotWithShape="1">
              <a:gsLst>
                <a:gs pos="79000">
                  <a:schemeClr val="accent1">
                    <a:tint val="100000"/>
                    <a:shade val="100000"/>
                    <a:satMod val="130000"/>
                  </a:schemeClr>
                </a:gs>
                <a:gs pos="0">
                  <a:schemeClr val="accent1">
                    <a:lumMod val="20000"/>
                    <a:lumOff val="8000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Rektangel 6"/>
            <p:cNvSpPr/>
            <p:nvPr/>
          </p:nvSpPr>
          <p:spPr>
            <a:xfrm>
              <a:off x="4323521" y="2596214"/>
              <a:ext cx="2118408" cy="31223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bg1"/>
                </a:gs>
                <a:gs pos="77000">
                  <a:schemeClr val="accent1">
                    <a:lumMod val="20000"/>
                    <a:lumOff val="8000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0" name="Rektangel 9"/>
          <p:cNvSpPr/>
          <p:nvPr/>
        </p:nvSpPr>
        <p:spPr>
          <a:xfrm>
            <a:off x="3359427" y="2781268"/>
            <a:ext cx="2055986" cy="312234"/>
          </a:xfrm>
          <a:prstGeom prst="rect">
            <a:avLst/>
          </a:prstGeom>
          <a:gradFill flip="none" rotWithShape="1">
            <a:gsLst>
              <a:gs pos="79000">
                <a:schemeClr val="accent1">
                  <a:tint val="100000"/>
                  <a:shade val="100000"/>
                  <a:satMod val="130000"/>
                </a:schemeClr>
              </a:gs>
              <a:gs pos="0">
                <a:schemeClr val="accent1">
                  <a:lumMod val="20000"/>
                  <a:lumOff val="80000"/>
                </a:schemeClr>
              </a:gs>
            </a:gsLst>
            <a:lin ang="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5415412" y="2781268"/>
            <a:ext cx="1412771" cy="31223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bg1"/>
              </a:gs>
              <a:gs pos="77000">
                <a:schemeClr val="accent1">
                  <a:lumMod val="20000"/>
                  <a:lumOff val="80000"/>
                </a:schemeClr>
              </a:gs>
            </a:gsLst>
            <a:lin ang="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kstSylinder 11"/>
          <p:cNvSpPr txBox="1"/>
          <p:nvPr/>
        </p:nvSpPr>
        <p:spPr>
          <a:xfrm>
            <a:off x="1833368" y="1175643"/>
            <a:ext cx="1005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 smtClean="0">
                <a:latin typeface="Arial" charset="0"/>
                <a:ea typeface="Arial" charset="0"/>
                <a:cs typeface="Arial" charset="0"/>
              </a:rPr>
              <a:t>25. oktober</a:t>
            </a:r>
            <a:endParaRPr lang="nb-NO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3069157" y="1828846"/>
            <a:ext cx="1133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 smtClean="0">
                <a:latin typeface="Arial" charset="0"/>
                <a:ea typeface="Arial" charset="0"/>
                <a:cs typeface="Arial" charset="0"/>
              </a:rPr>
              <a:t>4. november </a:t>
            </a:r>
            <a:endParaRPr lang="nb-NO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kstSylinder 13"/>
          <p:cNvSpPr txBox="1"/>
          <p:nvPr/>
        </p:nvSpPr>
        <p:spPr>
          <a:xfrm>
            <a:off x="4712459" y="2487263"/>
            <a:ext cx="11753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 smtClean="0">
                <a:latin typeface="Arial" charset="0"/>
                <a:ea typeface="Arial" charset="0"/>
                <a:cs typeface="Arial" charset="0"/>
              </a:rPr>
              <a:t>20. november</a:t>
            </a:r>
            <a:endParaRPr lang="nb-NO" sz="1200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0" name="Rett linje 19"/>
          <p:cNvCxnSpPr/>
          <p:nvPr/>
        </p:nvCxnSpPr>
        <p:spPr>
          <a:xfrm>
            <a:off x="4316069" y="2155103"/>
            <a:ext cx="2744096" cy="2710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tt linje 21"/>
          <p:cNvCxnSpPr/>
          <p:nvPr/>
        </p:nvCxnSpPr>
        <p:spPr>
          <a:xfrm>
            <a:off x="4316069" y="2447459"/>
            <a:ext cx="2744096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>
            <a:off x="5591833" y="2781268"/>
            <a:ext cx="1468332" cy="7819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/>
          <p:nvPr/>
        </p:nvCxnSpPr>
        <p:spPr>
          <a:xfrm>
            <a:off x="5591833" y="3083563"/>
            <a:ext cx="1468332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rekant 35"/>
          <p:cNvSpPr/>
          <p:nvPr/>
        </p:nvSpPr>
        <p:spPr>
          <a:xfrm rot="5400000">
            <a:off x="6096869" y="2205297"/>
            <a:ext cx="2722783" cy="796188"/>
          </a:xfrm>
          <a:prstGeom prst="triangle">
            <a:avLst>
              <a:gd name="adj" fmla="val 51029"/>
            </a:avLst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7" name="TekstSylinder 36"/>
          <p:cNvSpPr txBox="1"/>
          <p:nvPr/>
        </p:nvSpPr>
        <p:spPr>
          <a:xfrm>
            <a:off x="7842234" y="2234059"/>
            <a:ext cx="10502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Arial" charset="0"/>
                <a:ea typeface="Arial" charset="0"/>
                <a:cs typeface="Arial" charset="0"/>
              </a:rPr>
              <a:t>Ny </a:t>
            </a:r>
            <a:r>
              <a:rPr lang="nb-NO" sz="1400" dirty="0" smtClean="0">
                <a:latin typeface="Arial" charset="0"/>
                <a:ea typeface="Arial" charset="0"/>
                <a:cs typeface="Arial" charset="0"/>
              </a:rPr>
              <a:t>struktur</a:t>
            </a:r>
          </a:p>
          <a:p>
            <a:pPr algn="ctr"/>
            <a:r>
              <a:rPr lang="nb-NO" sz="1400" dirty="0" smtClean="0">
                <a:latin typeface="Arial" charset="0"/>
                <a:ea typeface="Arial" charset="0"/>
                <a:cs typeface="Arial" charset="0"/>
              </a:rPr>
              <a:t>gjelder fra</a:t>
            </a:r>
          </a:p>
          <a:p>
            <a:pPr algn="ctr"/>
            <a:r>
              <a:rPr lang="nb-NO" sz="1400" dirty="0" smtClean="0">
                <a:latin typeface="Arial" charset="0"/>
                <a:ea typeface="Arial" charset="0"/>
                <a:cs typeface="Arial" charset="0"/>
              </a:rPr>
              <a:t>1.1.2017</a:t>
            </a:r>
            <a:endParaRPr lang="nb-NO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Rektangel 44"/>
          <p:cNvSpPr/>
          <p:nvPr/>
        </p:nvSpPr>
        <p:spPr>
          <a:xfrm>
            <a:off x="882444" y="1500818"/>
            <a:ext cx="1466023" cy="312234"/>
          </a:xfrm>
          <a:prstGeom prst="rect">
            <a:avLst/>
          </a:prstGeom>
          <a:gradFill flip="none" rotWithShape="1">
            <a:gsLst>
              <a:gs pos="79000">
                <a:schemeClr val="accent1">
                  <a:tint val="100000"/>
                  <a:shade val="100000"/>
                  <a:satMod val="130000"/>
                </a:schemeClr>
              </a:gs>
              <a:gs pos="0">
                <a:schemeClr val="accent1">
                  <a:lumMod val="20000"/>
                  <a:lumOff val="80000"/>
                </a:schemeClr>
              </a:gs>
            </a:gsLst>
            <a:lin ang="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6" name="Rektangel 45"/>
          <p:cNvSpPr/>
          <p:nvPr/>
        </p:nvSpPr>
        <p:spPr>
          <a:xfrm>
            <a:off x="2348467" y="1500818"/>
            <a:ext cx="1583355" cy="31223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bg1"/>
              </a:gs>
              <a:gs pos="77000">
                <a:schemeClr val="accent1">
                  <a:lumMod val="20000"/>
                  <a:lumOff val="80000"/>
                </a:schemeClr>
              </a:gs>
            </a:gsLst>
            <a:lin ang="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3" name="Rett linje 52"/>
          <p:cNvCxnSpPr/>
          <p:nvPr/>
        </p:nvCxnSpPr>
        <p:spPr>
          <a:xfrm flipH="1">
            <a:off x="1003852" y="4089082"/>
            <a:ext cx="75981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kstSylinder 54"/>
          <p:cNvSpPr txBox="1"/>
          <p:nvPr/>
        </p:nvSpPr>
        <p:spPr>
          <a:xfrm>
            <a:off x="1740546" y="1507331"/>
            <a:ext cx="1217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Rett og plikt</a:t>
            </a:r>
          </a:p>
        </p:txBody>
      </p:sp>
      <p:sp>
        <p:nvSpPr>
          <p:cNvPr id="56" name="TekstSylinder 55"/>
          <p:cNvSpPr txBox="1"/>
          <p:nvPr/>
        </p:nvSpPr>
        <p:spPr>
          <a:xfrm>
            <a:off x="2508003" y="2147502"/>
            <a:ext cx="2239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Annen passende stilling</a:t>
            </a:r>
          </a:p>
        </p:txBody>
      </p:sp>
      <p:sp>
        <p:nvSpPr>
          <p:cNvPr id="57" name="TekstSylinder 56"/>
          <p:cNvSpPr txBox="1"/>
          <p:nvPr/>
        </p:nvSpPr>
        <p:spPr>
          <a:xfrm>
            <a:off x="4458633" y="2783496"/>
            <a:ext cx="16450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nb-NO" sz="1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assende </a:t>
            </a:r>
            <a:r>
              <a:rPr lang="nb-NO" sz="1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stilling</a:t>
            </a:r>
          </a:p>
        </p:txBody>
      </p:sp>
      <p:sp>
        <p:nvSpPr>
          <p:cNvPr id="58" name="TekstSylinder 57"/>
          <p:cNvSpPr txBox="1"/>
          <p:nvPr/>
        </p:nvSpPr>
        <p:spPr>
          <a:xfrm>
            <a:off x="6275473" y="4467906"/>
            <a:ext cx="15808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100" dirty="0">
                <a:latin typeface="Arial" charset="0"/>
                <a:ea typeface="Arial" charset="0"/>
                <a:cs typeface="Arial" charset="0"/>
              </a:rPr>
              <a:t>Brev om </a:t>
            </a:r>
            <a:r>
              <a:rPr lang="nb-NO" sz="1100" dirty="0" smtClean="0">
                <a:latin typeface="Arial" charset="0"/>
                <a:ea typeface="Arial" charset="0"/>
                <a:cs typeface="Arial" charset="0"/>
              </a:rPr>
              <a:t>innplassering</a:t>
            </a:r>
            <a:br>
              <a:rPr lang="nb-NO" sz="1100" dirty="0" smtClean="0">
                <a:latin typeface="Arial" charset="0"/>
                <a:ea typeface="Arial" charset="0"/>
                <a:cs typeface="Arial" charset="0"/>
              </a:rPr>
            </a:br>
            <a:r>
              <a:rPr lang="nb-NO" sz="1100" dirty="0" smtClean="0">
                <a:latin typeface="Arial" charset="0"/>
                <a:ea typeface="Arial" charset="0"/>
                <a:cs typeface="Arial" charset="0"/>
              </a:rPr>
              <a:t>sendes ut 1.desember</a:t>
            </a:r>
            <a:endParaRPr lang="nb-NO" sz="11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70" name="Gruppe 69"/>
          <p:cNvGrpSpPr/>
          <p:nvPr/>
        </p:nvGrpSpPr>
        <p:grpSpPr>
          <a:xfrm>
            <a:off x="6927401" y="4245021"/>
            <a:ext cx="265529" cy="190849"/>
            <a:chOff x="7593496" y="376762"/>
            <a:chExt cx="596347" cy="428625"/>
          </a:xfrm>
        </p:grpSpPr>
        <p:sp>
          <p:nvSpPr>
            <p:cNvPr id="60" name="Rektangel 59"/>
            <p:cNvSpPr/>
            <p:nvPr/>
          </p:nvSpPr>
          <p:spPr>
            <a:xfrm>
              <a:off x="7593496" y="376762"/>
              <a:ext cx="596347" cy="42862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62" name="Rett linje 61"/>
            <p:cNvCxnSpPr/>
            <p:nvPr/>
          </p:nvCxnSpPr>
          <p:spPr>
            <a:xfrm>
              <a:off x="7593496" y="376762"/>
              <a:ext cx="298173" cy="22499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tt linje 63"/>
            <p:cNvCxnSpPr/>
            <p:nvPr/>
          </p:nvCxnSpPr>
          <p:spPr>
            <a:xfrm flipH="1">
              <a:off x="7891669" y="376762"/>
              <a:ext cx="298174" cy="21431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Rett linje 79"/>
          <p:cNvCxnSpPr/>
          <p:nvPr/>
        </p:nvCxnSpPr>
        <p:spPr>
          <a:xfrm>
            <a:off x="2318028" y="1395496"/>
            <a:ext cx="0" cy="1053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Rett linje 80"/>
          <p:cNvCxnSpPr/>
          <p:nvPr/>
        </p:nvCxnSpPr>
        <p:spPr>
          <a:xfrm>
            <a:off x="3627861" y="2039842"/>
            <a:ext cx="0" cy="1053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Rett linje 81"/>
          <p:cNvCxnSpPr/>
          <p:nvPr/>
        </p:nvCxnSpPr>
        <p:spPr>
          <a:xfrm>
            <a:off x="5281134" y="2683765"/>
            <a:ext cx="0" cy="1053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69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" name="Gruppe 311"/>
          <p:cNvGrpSpPr/>
          <p:nvPr/>
        </p:nvGrpSpPr>
        <p:grpSpPr>
          <a:xfrm>
            <a:off x="2835270" y="526981"/>
            <a:ext cx="3420581" cy="2657100"/>
            <a:chOff x="1000961" y="297642"/>
            <a:chExt cx="1988664" cy="1544790"/>
          </a:xfrm>
        </p:grpSpPr>
        <p:grpSp>
          <p:nvGrpSpPr>
            <p:cNvPr id="316" name="Gruppe 315"/>
            <p:cNvGrpSpPr/>
            <p:nvPr/>
          </p:nvGrpSpPr>
          <p:grpSpPr>
            <a:xfrm>
              <a:off x="1774861" y="1325501"/>
              <a:ext cx="244441" cy="516931"/>
              <a:chOff x="1828798" y="1022620"/>
              <a:chExt cx="244441" cy="516931"/>
            </a:xfrm>
          </p:grpSpPr>
          <p:sp>
            <p:nvSpPr>
              <p:cNvPr id="406" name="Ellipse 405"/>
              <p:cNvSpPr/>
              <p:nvPr/>
            </p:nvSpPr>
            <p:spPr>
              <a:xfrm>
                <a:off x="1853668" y="1022620"/>
                <a:ext cx="188886" cy="1888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07" name="Avrundet rektangel 406"/>
              <p:cNvSpPr/>
              <p:nvPr/>
            </p:nvSpPr>
            <p:spPr>
              <a:xfrm>
                <a:off x="1828798" y="1228444"/>
                <a:ext cx="244441" cy="31110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sp>
          <p:nvSpPr>
            <p:cNvPr id="317" name="Ellipse 316"/>
            <p:cNvSpPr/>
            <p:nvPr/>
          </p:nvSpPr>
          <p:spPr>
            <a:xfrm>
              <a:off x="1324944" y="382555"/>
              <a:ext cx="1418253" cy="1418253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18" name="Gruppe 317"/>
            <p:cNvGrpSpPr/>
            <p:nvPr/>
          </p:nvGrpSpPr>
          <p:grpSpPr>
            <a:xfrm>
              <a:off x="2478982" y="461691"/>
              <a:ext cx="245335" cy="372232"/>
              <a:chOff x="3064443" y="1713743"/>
              <a:chExt cx="351226" cy="532895"/>
            </a:xfrm>
          </p:grpSpPr>
          <p:sp>
            <p:nvSpPr>
              <p:cNvPr id="398" name="Rektangel 397"/>
              <p:cNvSpPr/>
              <p:nvPr/>
            </p:nvSpPr>
            <p:spPr>
              <a:xfrm>
                <a:off x="3064443" y="1713743"/>
                <a:ext cx="351226" cy="53289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99" name="Rett linje 398"/>
              <p:cNvCxnSpPr/>
              <p:nvPr/>
            </p:nvCxnSpPr>
            <p:spPr>
              <a:xfrm>
                <a:off x="3124705" y="1800808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Rett linje 399"/>
              <p:cNvCxnSpPr/>
              <p:nvPr/>
            </p:nvCxnSpPr>
            <p:spPr>
              <a:xfrm>
                <a:off x="3124705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Rett linje 400"/>
              <p:cNvCxnSpPr/>
              <p:nvPr/>
            </p:nvCxnSpPr>
            <p:spPr>
              <a:xfrm>
                <a:off x="3254646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2" name="Rett linje 401"/>
              <p:cNvCxnSpPr/>
              <p:nvPr/>
            </p:nvCxnSpPr>
            <p:spPr>
              <a:xfrm>
                <a:off x="3129580" y="1948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Rett linje 402"/>
              <p:cNvCxnSpPr/>
              <p:nvPr/>
            </p:nvCxnSpPr>
            <p:spPr>
              <a:xfrm>
                <a:off x="3129580" y="2011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Rett linje 403"/>
              <p:cNvCxnSpPr/>
              <p:nvPr/>
            </p:nvCxnSpPr>
            <p:spPr>
              <a:xfrm>
                <a:off x="3129580" y="2075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Rett linje 404"/>
              <p:cNvCxnSpPr/>
              <p:nvPr/>
            </p:nvCxnSpPr>
            <p:spPr>
              <a:xfrm>
                <a:off x="3129580" y="2138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9" name="Gruppe 318"/>
            <p:cNvGrpSpPr/>
            <p:nvPr/>
          </p:nvGrpSpPr>
          <p:grpSpPr>
            <a:xfrm rot="803879">
              <a:off x="2744290" y="704299"/>
              <a:ext cx="245335" cy="372232"/>
              <a:chOff x="3064443" y="1713743"/>
              <a:chExt cx="351226" cy="532895"/>
            </a:xfrm>
          </p:grpSpPr>
          <p:sp>
            <p:nvSpPr>
              <p:cNvPr id="390" name="Rektangel 389"/>
              <p:cNvSpPr/>
              <p:nvPr/>
            </p:nvSpPr>
            <p:spPr>
              <a:xfrm>
                <a:off x="3064443" y="1713743"/>
                <a:ext cx="351226" cy="53289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91" name="Rett linje 390"/>
              <p:cNvCxnSpPr/>
              <p:nvPr/>
            </p:nvCxnSpPr>
            <p:spPr>
              <a:xfrm>
                <a:off x="3124705" y="1800808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Rett linje 391"/>
              <p:cNvCxnSpPr/>
              <p:nvPr/>
            </p:nvCxnSpPr>
            <p:spPr>
              <a:xfrm>
                <a:off x="3124705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Rett linje 392"/>
              <p:cNvCxnSpPr/>
              <p:nvPr/>
            </p:nvCxnSpPr>
            <p:spPr>
              <a:xfrm>
                <a:off x="3254646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Rett linje 393"/>
              <p:cNvCxnSpPr/>
              <p:nvPr/>
            </p:nvCxnSpPr>
            <p:spPr>
              <a:xfrm>
                <a:off x="3129580" y="1948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Rett linje 394"/>
              <p:cNvCxnSpPr/>
              <p:nvPr/>
            </p:nvCxnSpPr>
            <p:spPr>
              <a:xfrm>
                <a:off x="3129580" y="2011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Rett linje 395"/>
              <p:cNvCxnSpPr/>
              <p:nvPr/>
            </p:nvCxnSpPr>
            <p:spPr>
              <a:xfrm>
                <a:off x="3129580" y="2075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Rett linje 396"/>
              <p:cNvCxnSpPr/>
              <p:nvPr/>
            </p:nvCxnSpPr>
            <p:spPr>
              <a:xfrm>
                <a:off x="3129580" y="2138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0" name="Gruppe 319"/>
            <p:cNvGrpSpPr/>
            <p:nvPr/>
          </p:nvGrpSpPr>
          <p:grpSpPr>
            <a:xfrm rot="20688157">
              <a:off x="2468569" y="959533"/>
              <a:ext cx="245335" cy="372232"/>
              <a:chOff x="3064443" y="1713743"/>
              <a:chExt cx="351226" cy="532895"/>
            </a:xfrm>
          </p:grpSpPr>
          <p:sp>
            <p:nvSpPr>
              <p:cNvPr id="382" name="Rektangel 381"/>
              <p:cNvSpPr/>
              <p:nvPr/>
            </p:nvSpPr>
            <p:spPr>
              <a:xfrm>
                <a:off x="3064443" y="1713743"/>
                <a:ext cx="351226" cy="53289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83" name="Rett linje 382"/>
              <p:cNvCxnSpPr/>
              <p:nvPr/>
            </p:nvCxnSpPr>
            <p:spPr>
              <a:xfrm>
                <a:off x="3124705" y="1800808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Rett linje 383"/>
              <p:cNvCxnSpPr/>
              <p:nvPr/>
            </p:nvCxnSpPr>
            <p:spPr>
              <a:xfrm>
                <a:off x="3124705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Rett linje 384"/>
              <p:cNvCxnSpPr/>
              <p:nvPr/>
            </p:nvCxnSpPr>
            <p:spPr>
              <a:xfrm>
                <a:off x="3254646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Rett linje 385"/>
              <p:cNvCxnSpPr/>
              <p:nvPr/>
            </p:nvCxnSpPr>
            <p:spPr>
              <a:xfrm>
                <a:off x="3129580" y="1948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Rett linje 386"/>
              <p:cNvCxnSpPr/>
              <p:nvPr/>
            </p:nvCxnSpPr>
            <p:spPr>
              <a:xfrm>
                <a:off x="3129580" y="2011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Rett linje 387"/>
              <p:cNvCxnSpPr/>
              <p:nvPr/>
            </p:nvCxnSpPr>
            <p:spPr>
              <a:xfrm>
                <a:off x="3129580" y="2075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Rett linje 388"/>
              <p:cNvCxnSpPr/>
              <p:nvPr/>
            </p:nvCxnSpPr>
            <p:spPr>
              <a:xfrm>
                <a:off x="3129580" y="2138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1" name="Gruppe 320"/>
            <p:cNvGrpSpPr/>
            <p:nvPr/>
          </p:nvGrpSpPr>
          <p:grpSpPr>
            <a:xfrm>
              <a:off x="1612604" y="297642"/>
              <a:ext cx="244441" cy="516931"/>
              <a:chOff x="1828798" y="1022620"/>
              <a:chExt cx="244441" cy="516931"/>
            </a:xfrm>
          </p:grpSpPr>
          <p:sp>
            <p:nvSpPr>
              <p:cNvPr id="380" name="Ellipse 379"/>
              <p:cNvSpPr/>
              <p:nvPr/>
            </p:nvSpPr>
            <p:spPr>
              <a:xfrm>
                <a:off x="1853668" y="1022620"/>
                <a:ext cx="188886" cy="1888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81" name="Avrundet rektangel 380"/>
              <p:cNvSpPr/>
              <p:nvPr/>
            </p:nvSpPr>
            <p:spPr>
              <a:xfrm>
                <a:off x="1828798" y="1228444"/>
                <a:ext cx="244441" cy="31110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322" name="Gruppe 321"/>
            <p:cNvGrpSpPr/>
            <p:nvPr/>
          </p:nvGrpSpPr>
          <p:grpSpPr>
            <a:xfrm>
              <a:off x="1895045" y="683457"/>
              <a:ext cx="244441" cy="516932"/>
              <a:chOff x="1828798" y="1022620"/>
              <a:chExt cx="244441" cy="516932"/>
            </a:xfrm>
          </p:grpSpPr>
          <p:sp>
            <p:nvSpPr>
              <p:cNvPr id="378" name="Ellipse 377"/>
              <p:cNvSpPr/>
              <p:nvPr/>
            </p:nvSpPr>
            <p:spPr>
              <a:xfrm>
                <a:off x="1853668" y="1022620"/>
                <a:ext cx="188886" cy="1888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79" name="Avrundet rektangel 378"/>
              <p:cNvSpPr/>
              <p:nvPr/>
            </p:nvSpPr>
            <p:spPr>
              <a:xfrm>
                <a:off x="1828798" y="1228445"/>
                <a:ext cx="244441" cy="31110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323" name="Gruppe 322"/>
            <p:cNvGrpSpPr/>
            <p:nvPr/>
          </p:nvGrpSpPr>
          <p:grpSpPr>
            <a:xfrm>
              <a:off x="2188618" y="1144477"/>
              <a:ext cx="244441" cy="516931"/>
              <a:chOff x="1828798" y="1022620"/>
              <a:chExt cx="244441" cy="516931"/>
            </a:xfrm>
          </p:grpSpPr>
          <p:sp>
            <p:nvSpPr>
              <p:cNvPr id="376" name="Ellipse 375"/>
              <p:cNvSpPr/>
              <p:nvPr/>
            </p:nvSpPr>
            <p:spPr>
              <a:xfrm>
                <a:off x="1853668" y="1022620"/>
                <a:ext cx="188886" cy="1888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77" name="Avrundet rektangel 376"/>
              <p:cNvSpPr/>
              <p:nvPr/>
            </p:nvSpPr>
            <p:spPr>
              <a:xfrm>
                <a:off x="1828798" y="1228444"/>
                <a:ext cx="244441" cy="31110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324" name="Gruppe 323"/>
            <p:cNvGrpSpPr/>
            <p:nvPr/>
          </p:nvGrpSpPr>
          <p:grpSpPr>
            <a:xfrm>
              <a:off x="1481288" y="866534"/>
              <a:ext cx="244441" cy="516931"/>
              <a:chOff x="1828798" y="1022620"/>
              <a:chExt cx="244441" cy="516931"/>
            </a:xfrm>
          </p:grpSpPr>
          <p:sp>
            <p:nvSpPr>
              <p:cNvPr id="374" name="Ellipse 373"/>
              <p:cNvSpPr/>
              <p:nvPr/>
            </p:nvSpPr>
            <p:spPr>
              <a:xfrm>
                <a:off x="1853668" y="1022620"/>
                <a:ext cx="188886" cy="1888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75" name="Avrundet rektangel 374"/>
              <p:cNvSpPr/>
              <p:nvPr/>
            </p:nvSpPr>
            <p:spPr>
              <a:xfrm>
                <a:off x="1828798" y="1228444"/>
                <a:ext cx="244441" cy="31110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325" name="Gruppe 324"/>
            <p:cNvGrpSpPr/>
            <p:nvPr/>
          </p:nvGrpSpPr>
          <p:grpSpPr>
            <a:xfrm rot="20687293">
              <a:off x="1191676" y="487490"/>
              <a:ext cx="245335" cy="372232"/>
              <a:chOff x="2478982" y="2439683"/>
              <a:chExt cx="245335" cy="372232"/>
            </a:xfrm>
          </p:grpSpPr>
          <p:sp>
            <p:nvSpPr>
              <p:cNvPr id="366" name="Rektangel 365"/>
              <p:cNvSpPr/>
              <p:nvPr/>
            </p:nvSpPr>
            <p:spPr>
              <a:xfrm>
                <a:off x="2478982" y="2439683"/>
                <a:ext cx="245335" cy="3722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67" name="Rett linje 366"/>
              <p:cNvCxnSpPr/>
              <p:nvPr/>
            </p:nvCxnSpPr>
            <p:spPr>
              <a:xfrm>
                <a:off x="2521076" y="2500499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Rett linje 367"/>
              <p:cNvCxnSpPr/>
              <p:nvPr/>
            </p:nvCxnSpPr>
            <p:spPr>
              <a:xfrm>
                <a:off x="2521076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Rett linje 368"/>
              <p:cNvCxnSpPr/>
              <p:nvPr/>
            </p:nvCxnSpPr>
            <p:spPr>
              <a:xfrm>
                <a:off x="2611841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Rett linje 369"/>
              <p:cNvCxnSpPr/>
              <p:nvPr/>
            </p:nvCxnSpPr>
            <p:spPr>
              <a:xfrm>
                <a:off x="2524481" y="2603621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Rett linje 370"/>
              <p:cNvCxnSpPr/>
              <p:nvPr/>
            </p:nvCxnSpPr>
            <p:spPr>
              <a:xfrm>
                <a:off x="2524481" y="2647976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Rett linje 371"/>
              <p:cNvCxnSpPr/>
              <p:nvPr/>
            </p:nvCxnSpPr>
            <p:spPr>
              <a:xfrm>
                <a:off x="2524481" y="2692332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Rett linje 372"/>
              <p:cNvCxnSpPr/>
              <p:nvPr/>
            </p:nvCxnSpPr>
            <p:spPr>
              <a:xfrm>
                <a:off x="2524481" y="2736687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6" name="Gruppe 325"/>
            <p:cNvGrpSpPr/>
            <p:nvPr/>
          </p:nvGrpSpPr>
          <p:grpSpPr>
            <a:xfrm rot="810608">
              <a:off x="1147424" y="1123397"/>
              <a:ext cx="245335" cy="372232"/>
              <a:chOff x="2478982" y="2439683"/>
              <a:chExt cx="245335" cy="372232"/>
            </a:xfrm>
          </p:grpSpPr>
          <p:sp>
            <p:nvSpPr>
              <p:cNvPr id="358" name="Rektangel 357"/>
              <p:cNvSpPr/>
              <p:nvPr/>
            </p:nvSpPr>
            <p:spPr>
              <a:xfrm>
                <a:off x="2478982" y="2439683"/>
                <a:ext cx="245335" cy="3722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59" name="Rett linje 358"/>
              <p:cNvCxnSpPr/>
              <p:nvPr/>
            </p:nvCxnSpPr>
            <p:spPr>
              <a:xfrm>
                <a:off x="2521076" y="2500499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Rett linje 359"/>
              <p:cNvCxnSpPr/>
              <p:nvPr/>
            </p:nvCxnSpPr>
            <p:spPr>
              <a:xfrm>
                <a:off x="2521076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Rett linje 360"/>
              <p:cNvCxnSpPr/>
              <p:nvPr/>
            </p:nvCxnSpPr>
            <p:spPr>
              <a:xfrm>
                <a:off x="2611841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Rett linje 361"/>
              <p:cNvCxnSpPr/>
              <p:nvPr/>
            </p:nvCxnSpPr>
            <p:spPr>
              <a:xfrm>
                <a:off x="2524481" y="2603621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Rett linje 362"/>
              <p:cNvCxnSpPr/>
              <p:nvPr/>
            </p:nvCxnSpPr>
            <p:spPr>
              <a:xfrm>
                <a:off x="2524481" y="2647976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Rett linje 363"/>
              <p:cNvCxnSpPr/>
              <p:nvPr/>
            </p:nvCxnSpPr>
            <p:spPr>
              <a:xfrm>
                <a:off x="2524481" y="2692332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Rett linje 364"/>
              <p:cNvCxnSpPr/>
              <p:nvPr/>
            </p:nvCxnSpPr>
            <p:spPr>
              <a:xfrm>
                <a:off x="2524481" y="2736687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7" name="Gruppe 326"/>
            <p:cNvGrpSpPr/>
            <p:nvPr/>
          </p:nvGrpSpPr>
          <p:grpSpPr>
            <a:xfrm>
              <a:off x="1000961" y="778506"/>
              <a:ext cx="245335" cy="372232"/>
              <a:chOff x="2478982" y="2439683"/>
              <a:chExt cx="245335" cy="372232"/>
            </a:xfrm>
          </p:grpSpPr>
          <p:sp>
            <p:nvSpPr>
              <p:cNvPr id="350" name="Rektangel 349"/>
              <p:cNvSpPr/>
              <p:nvPr/>
            </p:nvSpPr>
            <p:spPr>
              <a:xfrm>
                <a:off x="2478982" y="2439683"/>
                <a:ext cx="245335" cy="3722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51" name="Rett linje 350"/>
              <p:cNvCxnSpPr/>
              <p:nvPr/>
            </p:nvCxnSpPr>
            <p:spPr>
              <a:xfrm>
                <a:off x="2521076" y="2500499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Rett linje 351"/>
              <p:cNvCxnSpPr/>
              <p:nvPr/>
            </p:nvCxnSpPr>
            <p:spPr>
              <a:xfrm>
                <a:off x="2521076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Rett linje 352"/>
              <p:cNvCxnSpPr/>
              <p:nvPr/>
            </p:nvCxnSpPr>
            <p:spPr>
              <a:xfrm>
                <a:off x="2611841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Rett linje 353"/>
              <p:cNvCxnSpPr/>
              <p:nvPr/>
            </p:nvCxnSpPr>
            <p:spPr>
              <a:xfrm>
                <a:off x="2524481" y="2603621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Rett linje 354"/>
              <p:cNvCxnSpPr/>
              <p:nvPr/>
            </p:nvCxnSpPr>
            <p:spPr>
              <a:xfrm>
                <a:off x="2524481" y="2647976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Rett linje 355"/>
              <p:cNvCxnSpPr/>
              <p:nvPr/>
            </p:nvCxnSpPr>
            <p:spPr>
              <a:xfrm>
                <a:off x="2524481" y="2692332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Rett linje 356"/>
              <p:cNvCxnSpPr/>
              <p:nvPr/>
            </p:nvCxnSpPr>
            <p:spPr>
              <a:xfrm>
                <a:off x="2524481" y="2736687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8" name="Gruppe 327"/>
            <p:cNvGrpSpPr/>
            <p:nvPr/>
          </p:nvGrpSpPr>
          <p:grpSpPr>
            <a:xfrm>
              <a:off x="2156672" y="297673"/>
              <a:ext cx="244441" cy="516931"/>
              <a:chOff x="1828798" y="1022620"/>
              <a:chExt cx="244441" cy="516931"/>
            </a:xfrm>
          </p:grpSpPr>
          <p:sp>
            <p:nvSpPr>
              <p:cNvPr id="348" name="Ellipse 347"/>
              <p:cNvSpPr/>
              <p:nvPr/>
            </p:nvSpPr>
            <p:spPr>
              <a:xfrm>
                <a:off x="1853668" y="1022620"/>
                <a:ext cx="188886" cy="1888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49" name="Avrundet rektangel 348"/>
              <p:cNvSpPr/>
              <p:nvPr/>
            </p:nvSpPr>
            <p:spPr>
              <a:xfrm>
                <a:off x="1828798" y="1228444"/>
                <a:ext cx="244441" cy="31110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cxnSp>
          <p:nvCxnSpPr>
            <p:cNvPr id="329" name="Rett pil 328"/>
            <p:cNvCxnSpPr/>
            <p:nvPr/>
          </p:nvCxnSpPr>
          <p:spPr>
            <a:xfrm flipV="1">
              <a:off x="1359718" y="974776"/>
              <a:ext cx="1323371" cy="2402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0" name="Gruppe 329"/>
            <p:cNvGrpSpPr/>
            <p:nvPr/>
          </p:nvGrpSpPr>
          <p:grpSpPr>
            <a:xfrm rot="537295">
              <a:off x="2648290" y="1253443"/>
              <a:ext cx="245335" cy="372232"/>
              <a:chOff x="3064443" y="1713743"/>
              <a:chExt cx="351226" cy="532895"/>
            </a:xfrm>
          </p:grpSpPr>
          <p:sp>
            <p:nvSpPr>
              <p:cNvPr id="340" name="Rektangel 339"/>
              <p:cNvSpPr/>
              <p:nvPr/>
            </p:nvSpPr>
            <p:spPr>
              <a:xfrm>
                <a:off x="3064443" y="1713743"/>
                <a:ext cx="351226" cy="53289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41" name="Rett linje 340"/>
              <p:cNvCxnSpPr/>
              <p:nvPr/>
            </p:nvCxnSpPr>
            <p:spPr>
              <a:xfrm>
                <a:off x="3124705" y="1800808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Rett linje 341"/>
              <p:cNvCxnSpPr/>
              <p:nvPr/>
            </p:nvCxnSpPr>
            <p:spPr>
              <a:xfrm>
                <a:off x="3124705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Rett linje 342"/>
              <p:cNvCxnSpPr/>
              <p:nvPr/>
            </p:nvCxnSpPr>
            <p:spPr>
              <a:xfrm>
                <a:off x="3254646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Rett linje 343"/>
              <p:cNvCxnSpPr/>
              <p:nvPr/>
            </p:nvCxnSpPr>
            <p:spPr>
              <a:xfrm>
                <a:off x="3129580" y="1948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Rett linje 344"/>
              <p:cNvCxnSpPr/>
              <p:nvPr/>
            </p:nvCxnSpPr>
            <p:spPr>
              <a:xfrm>
                <a:off x="3129580" y="2011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Rett linje 345"/>
              <p:cNvCxnSpPr/>
              <p:nvPr/>
            </p:nvCxnSpPr>
            <p:spPr>
              <a:xfrm>
                <a:off x="3129580" y="2075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Rett linje 346"/>
              <p:cNvCxnSpPr/>
              <p:nvPr/>
            </p:nvCxnSpPr>
            <p:spPr>
              <a:xfrm>
                <a:off x="3129580" y="2138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1" name="Gruppe 330"/>
            <p:cNvGrpSpPr/>
            <p:nvPr/>
          </p:nvGrpSpPr>
          <p:grpSpPr>
            <a:xfrm rot="20626235">
              <a:off x="1000961" y="1314135"/>
              <a:ext cx="245335" cy="372232"/>
              <a:chOff x="2478982" y="2439683"/>
              <a:chExt cx="245335" cy="372232"/>
            </a:xfrm>
          </p:grpSpPr>
          <p:sp>
            <p:nvSpPr>
              <p:cNvPr id="332" name="Rektangel 331"/>
              <p:cNvSpPr/>
              <p:nvPr/>
            </p:nvSpPr>
            <p:spPr>
              <a:xfrm>
                <a:off x="2478982" y="2439683"/>
                <a:ext cx="245335" cy="3722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33" name="Rett linje 332"/>
              <p:cNvCxnSpPr/>
              <p:nvPr/>
            </p:nvCxnSpPr>
            <p:spPr>
              <a:xfrm>
                <a:off x="2521076" y="2500499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Rett linje 333"/>
              <p:cNvCxnSpPr/>
              <p:nvPr/>
            </p:nvCxnSpPr>
            <p:spPr>
              <a:xfrm>
                <a:off x="2521076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Rett linje 334"/>
              <p:cNvCxnSpPr/>
              <p:nvPr/>
            </p:nvCxnSpPr>
            <p:spPr>
              <a:xfrm>
                <a:off x="2611841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Rett linje 335"/>
              <p:cNvCxnSpPr/>
              <p:nvPr/>
            </p:nvCxnSpPr>
            <p:spPr>
              <a:xfrm>
                <a:off x="2524481" y="2603621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Rett linje 336"/>
              <p:cNvCxnSpPr/>
              <p:nvPr/>
            </p:nvCxnSpPr>
            <p:spPr>
              <a:xfrm>
                <a:off x="2524481" y="2647976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Rett linje 337"/>
              <p:cNvCxnSpPr/>
              <p:nvPr/>
            </p:nvCxnSpPr>
            <p:spPr>
              <a:xfrm>
                <a:off x="2524481" y="2692332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Rett linje 338"/>
              <p:cNvCxnSpPr/>
              <p:nvPr/>
            </p:nvCxnSpPr>
            <p:spPr>
              <a:xfrm>
                <a:off x="2524481" y="2736687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3" name="Gruppe 312"/>
          <p:cNvGrpSpPr/>
          <p:nvPr/>
        </p:nvGrpSpPr>
        <p:grpSpPr>
          <a:xfrm>
            <a:off x="662730" y="3327673"/>
            <a:ext cx="7919208" cy="1107996"/>
            <a:chOff x="810933" y="3441052"/>
            <a:chExt cx="2658989" cy="644170"/>
          </a:xfrm>
        </p:grpSpPr>
        <p:sp>
          <p:nvSpPr>
            <p:cNvPr id="314" name="TekstSylinder 313"/>
            <p:cNvSpPr txBox="1"/>
            <p:nvPr/>
          </p:nvSpPr>
          <p:spPr>
            <a:xfrm>
              <a:off x="810933" y="3441052"/>
              <a:ext cx="2658989" cy="644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b="1" dirty="0" smtClean="0">
                  <a:latin typeface="Arial" charset="0"/>
                  <a:ea typeface="Arial" charset="0"/>
                  <a:cs typeface="Arial" charset="0"/>
                </a:rPr>
                <a:t/>
              </a:r>
              <a:br>
                <a:rPr lang="nb-NO" sz="2400" b="1" dirty="0" smtClean="0">
                  <a:latin typeface="Arial" charset="0"/>
                  <a:ea typeface="Arial" charset="0"/>
                  <a:cs typeface="Arial" charset="0"/>
                </a:rPr>
              </a:br>
              <a:r>
                <a:rPr lang="nb-NO" sz="1400" b="1" dirty="0" smtClean="0">
                  <a:latin typeface="Arial" charset="0"/>
                  <a:ea typeface="Arial" charset="0"/>
                  <a:cs typeface="Arial" charset="0"/>
                </a:rPr>
                <a:t>Stillingsbeskrivelser og</a:t>
              </a:r>
              <a:br>
                <a:rPr lang="nb-NO" sz="1400" b="1" dirty="0" smtClean="0">
                  <a:latin typeface="Arial" charset="0"/>
                  <a:ea typeface="Arial" charset="0"/>
                  <a:cs typeface="Arial" charset="0"/>
                </a:rPr>
              </a:br>
              <a:r>
                <a:rPr lang="nb-NO" sz="1400" b="1" dirty="0" smtClean="0">
                  <a:latin typeface="Arial" charset="0"/>
                  <a:ea typeface="Arial" charset="0"/>
                  <a:cs typeface="Arial" charset="0"/>
                </a:rPr>
                <a:t>bemanningsplaner er ferdige</a:t>
              </a:r>
            </a:p>
            <a:p>
              <a:pPr algn="ctr"/>
              <a:r>
                <a:rPr lang="nb-NO" sz="1400" b="1" dirty="0"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nb-NO" sz="1400" b="1" dirty="0">
                  <a:latin typeface="Arial" charset="0"/>
                  <a:ea typeface="Arial" charset="0"/>
                  <a:cs typeface="Arial" charset="0"/>
                  <a:hlinkClick r:id="rId3"/>
                </a:rPr>
                <a:t>https://innsida.ntnu.no/wiki/-/wiki/Norsk/Bemanningsplan+-+</a:t>
              </a:r>
              <a:r>
                <a:rPr lang="nb-NO" sz="1400" b="1" dirty="0" smtClean="0">
                  <a:latin typeface="Arial" charset="0"/>
                  <a:ea typeface="Arial" charset="0"/>
                  <a:cs typeface="Arial" charset="0"/>
                  <a:hlinkClick r:id="rId3"/>
                </a:rPr>
                <a:t>fusjon</a:t>
              </a:r>
              <a:r>
                <a:rPr lang="nb-NO" sz="1400" b="1" dirty="0" smtClean="0">
                  <a:latin typeface="Arial" charset="0"/>
                  <a:ea typeface="Arial" charset="0"/>
                  <a:cs typeface="Arial" charset="0"/>
                </a:rPr>
                <a:t>) </a:t>
              </a:r>
              <a:endParaRPr lang="nb-NO" sz="14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315" name="Rett linje 314"/>
            <p:cNvCxnSpPr/>
            <p:nvPr/>
          </p:nvCxnSpPr>
          <p:spPr>
            <a:xfrm>
              <a:off x="1373857" y="3560107"/>
              <a:ext cx="1525863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847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e 9"/>
          <p:cNvGrpSpPr/>
          <p:nvPr/>
        </p:nvGrpSpPr>
        <p:grpSpPr>
          <a:xfrm>
            <a:off x="966696" y="1175890"/>
            <a:ext cx="2316150" cy="2915202"/>
            <a:chOff x="966696" y="833982"/>
            <a:chExt cx="2316150" cy="2915202"/>
          </a:xfrm>
        </p:grpSpPr>
        <p:sp>
          <p:nvSpPr>
            <p:cNvPr id="9" name="TekstSylinder 8"/>
            <p:cNvSpPr txBox="1"/>
            <p:nvPr/>
          </p:nvSpPr>
          <p:spPr>
            <a:xfrm>
              <a:off x="966697" y="3102853"/>
              <a:ext cx="23161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>
                  <a:latin typeface="Arial" charset="0"/>
                  <a:ea typeface="Arial" charset="0"/>
                  <a:cs typeface="Arial" charset="0"/>
                </a:rPr>
                <a:t>Kun du har </a:t>
              </a:r>
              <a:r>
                <a:rPr lang="nb-NO" sz="1200" dirty="0">
                  <a:latin typeface="Arial" charset="0"/>
                  <a:ea typeface="Arial" charset="0"/>
                  <a:cs typeface="Arial" charset="0"/>
                </a:rPr>
                <a:t>jobbet med disse oppgavene, </a:t>
              </a:r>
              <a:r>
                <a:rPr lang="nb-NO" sz="1200" dirty="0" smtClean="0">
                  <a:latin typeface="Arial" charset="0"/>
                  <a:ea typeface="Arial" charset="0"/>
                  <a:cs typeface="Arial" charset="0"/>
                </a:rPr>
                <a:t>du har </a:t>
              </a:r>
              <a:r>
                <a:rPr lang="nb-NO" sz="1200" dirty="0">
                  <a:latin typeface="Arial" charset="0"/>
                  <a:ea typeface="Arial" charset="0"/>
                  <a:cs typeface="Arial" charset="0"/>
                </a:rPr>
                <a:t>rett og plikt på stillingen</a:t>
              </a:r>
            </a:p>
          </p:txBody>
        </p:sp>
        <p:grpSp>
          <p:nvGrpSpPr>
            <p:cNvPr id="2" name="Gruppe 1"/>
            <p:cNvGrpSpPr/>
            <p:nvPr/>
          </p:nvGrpSpPr>
          <p:grpSpPr>
            <a:xfrm>
              <a:off x="1138864" y="833982"/>
              <a:ext cx="1677716" cy="1677716"/>
              <a:chOff x="6296327" y="2077313"/>
              <a:chExt cx="1022580" cy="1022580"/>
            </a:xfrm>
          </p:grpSpPr>
          <p:sp>
            <p:nvSpPr>
              <p:cNvPr id="123" name="Ellipse 122"/>
              <p:cNvSpPr/>
              <p:nvPr/>
            </p:nvSpPr>
            <p:spPr>
              <a:xfrm>
                <a:off x="6296327" y="2077313"/>
                <a:ext cx="1022580" cy="1022580"/>
              </a:xfrm>
              <a:prstGeom prst="ellipse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124" name="Gruppe 123"/>
              <p:cNvGrpSpPr/>
              <p:nvPr/>
            </p:nvGrpSpPr>
            <p:grpSpPr>
              <a:xfrm>
                <a:off x="6717931" y="2636583"/>
                <a:ext cx="176245" cy="372714"/>
                <a:chOff x="1828798" y="1022620"/>
                <a:chExt cx="244441" cy="516931"/>
              </a:xfrm>
            </p:grpSpPr>
            <p:sp>
              <p:nvSpPr>
                <p:cNvPr id="125" name="Ellipse 124"/>
                <p:cNvSpPr/>
                <p:nvPr/>
              </p:nvSpPr>
              <p:spPr>
                <a:xfrm>
                  <a:off x="1853668" y="1022620"/>
                  <a:ext cx="188886" cy="18888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26" name="Avrundet rektangel 125"/>
                <p:cNvSpPr/>
                <p:nvPr/>
              </p:nvSpPr>
              <p:spPr>
                <a:xfrm>
                  <a:off x="1828798" y="1228444"/>
                  <a:ext cx="244441" cy="311107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127" name="Gruppe 126"/>
              <p:cNvGrpSpPr/>
              <p:nvPr/>
            </p:nvGrpSpPr>
            <p:grpSpPr>
              <a:xfrm rot="20688157">
                <a:off x="6953008" y="2285495"/>
                <a:ext cx="176890" cy="268384"/>
                <a:chOff x="3064443" y="1713743"/>
                <a:chExt cx="351226" cy="532895"/>
              </a:xfrm>
            </p:grpSpPr>
            <p:sp>
              <p:nvSpPr>
                <p:cNvPr id="128" name="Rektangel 127"/>
                <p:cNvSpPr/>
                <p:nvPr/>
              </p:nvSpPr>
              <p:spPr>
                <a:xfrm>
                  <a:off x="3064443" y="1713743"/>
                  <a:ext cx="351226" cy="532895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cxnSp>
              <p:nvCxnSpPr>
                <p:cNvPr id="129" name="Rett linje 128"/>
                <p:cNvCxnSpPr/>
                <p:nvPr/>
              </p:nvCxnSpPr>
              <p:spPr>
                <a:xfrm>
                  <a:off x="3124705" y="1800808"/>
                  <a:ext cx="90834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Rett linje 129"/>
                <p:cNvCxnSpPr/>
                <p:nvPr/>
              </p:nvCxnSpPr>
              <p:spPr>
                <a:xfrm>
                  <a:off x="3124705" y="1867420"/>
                  <a:ext cx="90834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Rett linje 130"/>
                <p:cNvCxnSpPr/>
                <p:nvPr/>
              </p:nvCxnSpPr>
              <p:spPr>
                <a:xfrm>
                  <a:off x="3254646" y="1867420"/>
                  <a:ext cx="90834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Rett linje 131"/>
                <p:cNvCxnSpPr/>
                <p:nvPr/>
              </p:nvCxnSpPr>
              <p:spPr>
                <a:xfrm>
                  <a:off x="3129580" y="19484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Rett linje 132"/>
                <p:cNvCxnSpPr/>
                <p:nvPr/>
              </p:nvCxnSpPr>
              <p:spPr>
                <a:xfrm>
                  <a:off x="3129580" y="20119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Rett linje 133"/>
                <p:cNvCxnSpPr/>
                <p:nvPr/>
              </p:nvCxnSpPr>
              <p:spPr>
                <a:xfrm>
                  <a:off x="3129580" y="20754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Rett linje 134"/>
                <p:cNvCxnSpPr/>
                <p:nvPr/>
              </p:nvCxnSpPr>
              <p:spPr>
                <a:xfrm>
                  <a:off x="3129580" y="21389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6" name="Gruppe 135"/>
              <p:cNvGrpSpPr/>
              <p:nvPr/>
            </p:nvGrpSpPr>
            <p:grpSpPr>
              <a:xfrm>
                <a:off x="6480343" y="2303088"/>
                <a:ext cx="176890" cy="268384"/>
                <a:chOff x="2478982" y="2439683"/>
                <a:chExt cx="245335" cy="372232"/>
              </a:xfrm>
            </p:grpSpPr>
            <p:sp>
              <p:nvSpPr>
                <p:cNvPr id="137" name="Rektangel 136"/>
                <p:cNvSpPr/>
                <p:nvPr/>
              </p:nvSpPr>
              <p:spPr>
                <a:xfrm>
                  <a:off x="2478982" y="2439683"/>
                  <a:ext cx="245335" cy="372232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cxnSp>
              <p:nvCxnSpPr>
                <p:cNvPr id="138" name="Rett linje 137"/>
                <p:cNvCxnSpPr/>
                <p:nvPr/>
              </p:nvCxnSpPr>
              <p:spPr>
                <a:xfrm>
                  <a:off x="2521076" y="2500499"/>
                  <a:ext cx="63448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Rett linje 138"/>
                <p:cNvCxnSpPr/>
                <p:nvPr/>
              </p:nvCxnSpPr>
              <p:spPr>
                <a:xfrm>
                  <a:off x="2521076" y="2547028"/>
                  <a:ext cx="63448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Rett linje 139"/>
                <p:cNvCxnSpPr/>
                <p:nvPr/>
              </p:nvCxnSpPr>
              <p:spPr>
                <a:xfrm>
                  <a:off x="2611841" y="2547028"/>
                  <a:ext cx="63448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Rett linje 140"/>
                <p:cNvCxnSpPr/>
                <p:nvPr/>
              </p:nvCxnSpPr>
              <p:spPr>
                <a:xfrm>
                  <a:off x="2524481" y="2603621"/>
                  <a:ext cx="148591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Rett linje 141"/>
                <p:cNvCxnSpPr/>
                <p:nvPr/>
              </p:nvCxnSpPr>
              <p:spPr>
                <a:xfrm>
                  <a:off x="2524481" y="2647976"/>
                  <a:ext cx="148591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Rett linje 142"/>
                <p:cNvCxnSpPr/>
                <p:nvPr/>
              </p:nvCxnSpPr>
              <p:spPr>
                <a:xfrm>
                  <a:off x="2524481" y="2692332"/>
                  <a:ext cx="148591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Rett linje 143"/>
                <p:cNvCxnSpPr/>
                <p:nvPr/>
              </p:nvCxnSpPr>
              <p:spPr>
                <a:xfrm>
                  <a:off x="2524481" y="2736687"/>
                  <a:ext cx="148591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5" name="Rett pil 144"/>
              <p:cNvCxnSpPr/>
              <p:nvPr/>
            </p:nvCxnSpPr>
            <p:spPr>
              <a:xfrm>
                <a:off x="6803485" y="2418665"/>
                <a:ext cx="0" cy="17918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Rett pil 145"/>
              <p:cNvCxnSpPr/>
              <p:nvPr/>
            </p:nvCxnSpPr>
            <p:spPr>
              <a:xfrm>
                <a:off x="6657233" y="2406954"/>
                <a:ext cx="28373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kstSylinder 3"/>
            <p:cNvSpPr txBox="1"/>
            <p:nvPr/>
          </p:nvSpPr>
          <p:spPr>
            <a:xfrm>
              <a:off x="966696" y="26741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b="1">
                  <a:latin typeface="Arial" charset="0"/>
                  <a:ea typeface="Arial" charset="0"/>
                  <a:cs typeface="Arial" charset="0"/>
                </a:rPr>
                <a:t>1.</a:t>
              </a:r>
              <a:endParaRPr lang="nb-NO"/>
            </a:p>
          </p:txBody>
        </p:sp>
        <p:cxnSp>
          <p:nvCxnSpPr>
            <p:cNvPr id="15" name="Rett linje 14"/>
            <p:cNvCxnSpPr/>
            <p:nvPr/>
          </p:nvCxnSpPr>
          <p:spPr>
            <a:xfrm>
              <a:off x="1071797" y="3043436"/>
              <a:ext cx="90592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TekstSylinder 171"/>
          <p:cNvSpPr txBox="1"/>
          <p:nvPr/>
        </p:nvSpPr>
        <p:spPr>
          <a:xfrm>
            <a:off x="3648660" y="3444761"/>
            <a:ext cx="23161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latin typeface="Arial" charset="0"/>
                <a:ea typeface="Arial" charset="0"/>
                <a:cs typeface="Arial" charset="0"/>
              </a:rPr>
              <a:t>Også en kollega </a:t>
            </a:r>
            <a:r>
              <a:rPr lang="nb-NO" sz="1200" dirty="0">
                <a:latin typeface="Arial" charset="0"/>
                <a:ea typeface="Arial" charset="0"/>
                <a:cs typeface="Arial" charset="0"/>
              </a:rPr>
              <a:t>har jobbet med disse arbeidsoppgavene </a:t>
            </a:r>
            <a:r>
              <a:rPr lang="nb-NO" sz="1200" dirty="0" smtClean="0">
                <a:latin typeface="Arial" charset="0"/>
                <a:ea typeface="Arial" charset="0"/>
                <a:cs typeface="Arial" charset="0"/>
              </a:rPr>
              <a:t>tidligere.</a:t>
            </a:r>
            <a:endParaRPr lang="nb-NO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nb-NO" sz="1200" dirty="0" smtClean="0">
                <a:latin typeface="Arial" charset="0"/>
                <a:ea typeface="Arial" charset="0"/>
                <a:cs typeface="Arial" charset="0"/>
              </a:rPr>
              <a:t>Det </a:t>
            </a:r>
            <a:r>
              <a:rPr lang="nb-NO" sz="1200" dirty="0">
                <a:latin typeface="Arial" charset="0"/>
                <a:ea typeface="Arial" charset="0"/>
                <a:cs typeface="Arial" charset="0"/>
              </a:rPr>
              <a:t>er </a:t>
            </a:r>
            <a:r>
              <a:rPr lang="nb-NO" sz="1200" dirty="0" smtClean="0">
                <a:latin typeface="Arial" charset="0"/>
                <a:ea typeface="Arial" charset="0"/>
                <a:cs typeface="Arial" charset="0"/>
              </a:rPr>
              <a:t>da to </a:t>
            </a:r>
            <a:r>
              <a:rPr lang="nb-NO" sz="1200" dirty="0">
                <a:latin typeface="Arial" charset="0"/>
                <a:ea typeface="Arial" charset="0"/>
                <a:cs typeface="Arial" charset="0"/>
              </a:rPr>
              <a:t>som har rett og plikt på denne stillingen. </a:t>
            </a:r>
            <a:endParaRPr lang="nb-NO" sz="12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nb-NO" sz="1200" dirty="0" smtClean="0">
                <a:latin typeface="Arial" charset="0"/>
                <a:ea typeface="Arial" charset="0"/>
                <a:cs typeface="Arial" charset="0"/>
              </a:rPr>
              <a:t>Det må gjøres en kvalifikasjons-vurdering</a:t>
            </a:r>
            <a:endParaRPr lang="nb-NO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4" name="TekstSylinder 173"/>
          <p:cNvSpPr txBox="1"/>
          <p:nvPr/>
        </p:nvSpPr>
        <p:spPr>
          <a:xfrm>
            <a:off x="3648659" y="301601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Arial" charset="0"/>
                <a:ea typeface="Arial" charset="0"/>
                <a:cs typeface="Arial" charset="0"/>
              </a:rPr>
              <a:t>2.</a:t>
            </a:r>
            <a:endParaRPr lang="nb-NO" dirty="0"/>
          </a:p>
        </p:txBody>
      </p:sp>
      <p:sp>
        <p:nvSpPr>
          <p:cNvPr id="175" name="Ellipse 174"/>
          <p:cNvSpPr/>
          <p:nvPr/>
        </p:nvSpPr>
        <p:spPr>
          <a:xfrm>
            <a:off x="3820827" y="1175890"/>
            <a:ext cx="1677716" cy="167771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76" name="Gruppe 175"/>
          <p:cNvGrpSpPr/>
          <p:nvPr/>
        </p:nvGrpSpPr>
        <p:grpSpPr>
          <a:xfrm>
            <a:off x="4310239" y="2093467"/>
            <a:ext cx="689114" cy="611501"/>
            <a:chOff x="1657789" y="1022620"/>
            <a:chExt cx="582544" cy="516931"/>
          </a:xfrm>
        </p:grpSpPr>
        <p:sp>
          <p:nvSpPr>
            <p:cNvPr id="197" name="Ellipse 196"/>
            <p:cNvSpPr/>
            <p:nvPr/>
          </p:nvSpPr>
          <p:spPr>
            <a:xfrm>
              <a:off x="1682659" y="1022620"/>
              <a:ext cx="188886" cy="18888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8" name="Avrundet rektangel 197"/>
            <p:cNvSpPr/>
            <p:nvPr/>
          </p:nvSpPr>
          <p:spPr>
            <a:xfrm>
              <a:off x="1657789" y="1228444"/>
              <a:ext cx="244441" cy="31110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7" name="Ellipse 226"/>
            <p:cNvSpPr/>
            <p:nvPr/>
          </p:nvSpPr>
          <p:spPr>
            <a:xfrm>
              <a:off x="2020761" y="1022620"/>
              <a:ext cx="188886" cy="18888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8" name="Avrundet rektangel 227"/>
            <p:cNvSpPr/>
            <p:nvPr/>
          </p:nvSpPr>
          <p:spPr>
            <a:xfrm>
              <a:off x="1995892" y="1228444"/>
              <a:ext cx="244441" cy="31110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77" name="Gruppe 176"/>
          <p:cNvGrpSpPr/>
          <p:nvPr/>
        </p:nvGrpSpPr>
        <p:grpSpPr>
          <a:xfrm rot="20688157">
            <a:off x="4898224" y="1517448"/>
            <a:ext cx="290218" cy="440329"/>
            <a:chOff x="3064443" y="1713743"/>
            <a:chExt cx="351226" cy="532895"/>
          </a:xfrm>
        </p:grpSpPr>
        <p:sp>
          <p:nvSpPr>
            <p:cNvPr id="189" name="Rektangel 188"/>
            <p:cNvSpPr/>
            <p:nvPr/>
          </p:nvSpPr>
          <p:spPr>
            <a:xfrm>
              <a:off x="3064443" y="1713743"/>
              <a:ext cx="351226" cy="53289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190" name="Rett linje 189"/>
            <p:cNvCxnSpPr/>
            <p:nvPr/>
          </p:nvCxnSpPr>
          <p:spPr>
            <a:xfrm>
              <a:off x="3124705" y="1800808"/>
              <a:ext cx="9083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Rett linje 190"/>
            <p:cNvCxnSpPr/>
            <p:nvPr/>
          </p:nvCxnSpPr>
          <p:spPr>
            <a:xfrm>
              <a:off x="3124705" y="1867420"/>
              <a:ext cx="9083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Rett linje 191"/>
            <p:cNvCxnSpPr/>
            <p:nvPr/>
          </p:nvCxnSpPr>
          <p:spPr>
            <a:xfrm>
              <a:off x="3254646" y="1867420"/>
              <a:ext cx="9083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tt linje 192"/>
            <p:cNvCxnSpPr/>
            <p:nvPr/>
          </p:nvCxnSpPr>
          <p:spPr>
            <a:xfrm>
              <a:off x="3129580" y="1948440"/>
              <a:ext cx="212725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tt linje 193"/>
            <p:cNvCxnSpPr/>
            <p:nvPr/>
          </p:nvCxnSpPr>
          <p:spPr>
            <a:xfrm>
              <a:off x="3129580" y="2011940"/>
              <a:ext cx="212725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tt linje 194"/>
            <p:cNvCxnSpPr/>
            <p:nvPr/>
          </p:nvCxnSpPr>
          <p:spPr>
            <a:xfrm>
              <a:off x="3129580" y="2075440"/>
              <a:ext cx="212725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tt linje 195"/>
            <p:cNvCxnSpPr/>
            <p:nvPr/>
          </p:nvCxnSpPr>
          <p:spPr>
            <a:xfrm>
              <a:off x="3129580" y="2138940"/>
              <a:ext cx="212725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uppe 177"/>
          <p:cNvGrpSpPr/>
          <p:nvPr/>
        </p:nvGrpSpPr>
        <p:grpSpPr>
          <a:xfrm>
            <a:off x="4122736" y="1546312"/>
            <a:ext cx="290218" cy="440329"/>
            <a:chOff x="2478982" y="2439683"/>
            <a:chExt cx="245335" cy="372232"/>
          </a:xfrm>
        </p:grpSpPr>
        <p:sp>
          <p:nvSpPr>
            <p:cNvPr id="181" name="Rektangel 180"/>
            <p:cNvSpPr/>
            <p:nvPr/>
          </p:nvSpPr>
          <p:spPr>
            <a:xfrm>
              <a:off x="2478982" y="2439683"/>
              <a:ext cx="245335" cy="37223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182" name="Rett linje 181"/>
            <p:cNvCxnSpPr/>
            <p:nvPr/>
          </p:nvCxnSpPr>
          <p:spPr>
            <a:xfrm>
              <a:off x="2521076" y="2500499"/>
              <a:ext cx="634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Rett linje 182"/>
            <p:cNvCxnSpPr/>
            <p:nvPr/>
          </p:nvCxnSpPr>
          <p:spPr>
            <a:xfrm>
              <a:off x="2521076" y="2547028"/>
              <a:ext cx="634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Rett linje 183"/>
            <p:cNvCxnSpPr/>
            <p:nvPr/>
          </p:nvCxnSpPr>
          <p:spPr>
            <a:xfrm>
              <a:off x="2611841" y="2547028"/>
              <a:ext cx="634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Rett linje 184"/>
            <p:cNvCxnSpPr/>
            <p:nvPr/>
          </p:nvCxnSpPr>
          <p:spPr>
            <a:xfrm>
              <a:off x="2524481" y="2603621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Rett linje 185"/>
            <p:cNvCxnSpPr/>
            <p:nvPr/>
          </p:nvCxnSpPr>
          <p:spPr>
            <a:xfrm>
              <a:off x="2524481" y="2647976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Rett linje 186"/>
            <p:cNvCxnSpPr/>
            <p:nvPr/>
          </p:nvCxnSpPr>
          <p:spPr>
            <a:xfrm>
              <a:off x="2524481" y="2692332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Rett linje 187"/>
            <p:cNvCxnSpPr/>
            <p:nvPr/>
          </p:nvCxnSpPr>
          <p:spPr>
            <a:xfrm>
              <a:off x="2524481" y="2736687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0" name="Rett pil 179"/>
          <p:cNvCxnSpPr/>
          <p:nvPr/>
        </p:nvCxnSpPr>
        <p:spPr>
          <a:xfrm>
            <a:off x="4412955" y="1716722"/>
            <a:ext cx="46552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kstSylinder 12"/>
          <p:cNvSpPr txBox="1"/>
          <p:nvPr/>
        </p:nvSpPr>
        <p:spPr>
          <a:xfrm>
            <a:off x="4518572" y="17213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Arial" charset="0"/>
                <a:ea typeface="Arial" charset="0"/>
                <a:cs typeface="Arial" charset="0"/>
              </a:rPr>
              <a:t>?</a:t>
            </a:r>
            <a:endParaRPr lang="nb-NO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29" name="Gruppe 228"/>
          <p:cNvGrpSpPr/>
          <p:nvPr/>
        </p:nvGrpSpPr>
        <p:grpSpPr>
          <a:xfrm>
            <a:off x="3999643" y="1643623"/>
            <a:ext cx="290218" cy="440329"/>
            <a:chOff x="2478982" y="2439683"/>
            <a:chExt cx="245335" cy="372232"/>
          </a:xfrm>
        </p:grpSpPr>
        <p:sp>
          <p:nvSpPr>
            <p:cNvPr id="230" name="Rektangel 229"/>
            <p:cNvSpPr/>
            <p:nvPr/>
          </p:nvSpPr>
          <p:spPr>
            <a:xfrm>
              <a:off x="2478982" y="2439683"/>
              <a:ext cx="245335" cy="37223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31" name="Rett linje 230"/>
            <p:cNvCxnSpPr/>
            <p:nvPr/>
          </p:nvCxnSpPr>
          <p:spPr>
            <a:xfrm>
              <a:off x="2521076" y="2500499"/>
              <a:ext cx="634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Rett linje 231"/>
            <p:cNvCxnSpPr/>
            <p:nvPr/>
          </p:nvCxnSpPr>
          <p:spPr>
            <a:xfrm>
              <a:off x="2521076" y="2547028"/>
              <a:ext cx="634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Rett linje 232"/>
            <p:cNvCxnSpPr/>
            <p:nvPr/>
          </p:nvCxnSpPr>
          <p:spPr>
            <a:xfrm>
              <a:off x="2611841" y="2547028"/>
              <a:ext cx="634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Rett linje 233"/>
            <p:cNvCxnSpPr/>
            <p:nvPr/>
          </p:nvCxnSpPr>
          <p:spPr>
            <a:xfrm>
              <a:off x="2524481" y="2603621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Rett linje 234"/>
            <p:cNvCxnSpPr/>
            <p:nvPr/>
          </p:nvCxnSpPr>
          <p:spPr>
            <a:xfrm>
              <a:off x="2524481" y="2647976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Rett linje 235"/>
            <p:cNvCxnSpPr/>
            <p:nvPr/>
          </p:nvCxnSpPr>
          <p:spPr>
            <a:xfrm>
              <a:off x="2524481" y="2692332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Rett linje 236"/>
            <p:cNvCxnSpPr/>
            <p:nvPr/>
          </p:nvCxnSpPr>
          <p:spPr>
            <a:xfrm>
              <a:off x="2524481" y="2736687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7" name="Rett linje 246"/>
          <p:cNvCxnSpPr/>
          <p:nvPr/>
        </p:nvCxnSpPr>
        <p:spPr>
          <a:xfrm>
            <a:off x="3719568" y="3385344"/>
            <a:ext cx="9059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0" name="TekstSylinder 199"/>
          <p:cNvSpPr txBox="1"/>
          <p:nvPr/>
        </p:nvSpPr>
        <p:spPr>
          <a:xfrm>
            <a:off x="6334755" y="3444761"/>
            <a:ext cx="2247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latin typeface="Arial" charset="0"/>
                <a:ea typeface="Arial" charset="0"/>
                <a:cs typeface="Arial" charset="0"/>
              </a:rPr>
              <a:t>Arbeidsoppgavene </a:t>
            </a:r>
            <a:r>
              <a:rPr lang="nb-NO" sz="1200" dirty="0">
                <a:latin typeface="Arial" charset="0"/>
                <a:ea typeface="Arial" charset="0"/>
                <a:cs typeface="Arial" charset="0"/>
              </a:rPr>
              <a:t>som </a:t>
            </a:r>
            <a:r>
              <a:rPr lang="nb-NO" sz="1200" dirty="0" smtClean="0">
                <a:latin typeface="Arial" charset="0"/>
                <a:ea typeface="Arial" charset="0"/>
                <a:cs typeface="Arial" charset="0"/>
              </a:rPr>
              <a:t>du </a:t>
            </a:r>
            <a:r>
              <a:rPr lang="nb-NO" sz="1200" dirty="0">
                <a:latin typeface="Arial" charset="0"/>
                <a:ea typeface="Arial" charset="0"/>
                <a:cs typeface="Arial" charset="0"/>
              </a:rPr>
              <a:t>har jobbet med tidligere ligger ikke i </a:t>
            </a:r>
            <a:r>
              <a:rPr lang="nb-NO" sz="1200" dirty="0" smtClean="0">
                <a:latin typeface="Arial" charset="0"/>
                <a:ea typeface="Arial" charset="0"/>
                <a:cs typeface="Arial" charset="0"/>
              </a:rPr>
              <a:t>bemanningsplanen. </a:t>
            </a:r>
          </a:p>
          <a:p>
            <a:r>
              <a:rPr lang="nb-NO" sz="1200" dirty="0" smtClean="0">
                <a:latin typeface="Arial" charset="0"/>
                <a:ea typeface="Arial" charset="0"/>
                <a:cs typeface="Arial" charset="0"/>
              </a:rPr>
              <a:t>Hvis </a:t>
            </a:r>
            <a:r>
              <a:rPr lang="nb-NO" sz="1200" dirty="0">
                <a:latin typeface="Arial" charset="0"/>
                <a:ea typeface="Arial" charset="0"/>
                <a:cs typeface="Arial" charset="0"/>
              </a:rPr>
              <a:t>ikke </a:t>
            </a:r>
            <a:r>
              <a:rPr lang="nb-NO" sz="1200" dirty="0" smtClean="0">
                <a:latin typeface="Arial" charset="0"/>
                <a:ea typeface="Arial" charset="0"/>
                <a:cs typeface="Arial" charset="0"/>
              </a:rPr>
              <a:t>du </a:t>
            </a:r>
            <a:r>
              <a:rPr lang="nb-NO" sz="1200" dirty="0">
                <a:latin typeface="Arial" charset="0"/>
                <a:ea typeface="Arial" charset="0"/>
                <a:cs typeface="Arial" charset="0"/>
              </a:rPr>
              <a:t>blir innplassert på rett og plikt må </a:t>
            </a:r>
            <a:r>
              <a:rPr lang="nb-NO" sz="1200" dirty="0" smtClean="0">
                <a:latin typeface="Arial" charset="0"/>
                <a:ea typeface="Arial" charset="0"/>
                <a:cs typeface="Arial" charset="0"/>
              </a:rPr>
              <a:t>du </a:t>
            </a:r>
            <a:r>
              <a:rPr lang="nb-NO" sz="1200" dirty="0">
                <a:latin typeface="Arial" charset="0"/>
                <a:ea typeface="Arial" charset="0"/>
                <a:cs typeface="Arial" charset="0"/>
              </a:rPr>
              <a:t>vente til 25. </a:t>
            </a:r>
            <a:r>
              <a:rPr lang="nb-NO" sz="1200" dirty="0" smtClean="0">
                <a:latin typeface="Arial" charset="0"/>
                <a:ea typeface="Arial" charset="0"/>
                <a:cs typeface="Arial" charset="0"/>
              </a:rPr>
              <a:t>oktober</a:t>
            </a:r>
            <a:endParaRPr lang="nb-NO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3" name="Ellipse 202"/>
          <p:cNvSpPr/>
          <p:nvPr/>
        </p:nvSpPr>
        <p:spPr>
          <a:xfrm>
            <a:off x="6506921" y="1175890"/>
            <a:ext cx="1677716" cy="167771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204" name="Gruppe 203"/>
          <p:cNvGrpSpPr/>
          <p:nvPr/>
        </p:nvGrpSpPr>
        <p:grpSpPr>
          <a:xfrm>
            <a:off x="7198634" y="2093467"/>
            <a:ext cx="289160" cy="611501"/>
            <a:chOff x="1828798" y="1022620"/>
            <a:chExt cx="244441" cy="516931"/>
          </a:xfrm>
        </p:grpSpPr>
        <p:sp>
          <p:nvSpPr>
            <p:cNvPr id="225" name="Ellipse 224"/>
            <p:cNvSpPr/>
            <p:nvPr/>
          </p:nvSpPr>
          <p:spPr>
            <a:xfrm>
              <a:off x="1853668" y="1022620"/>
              <a:ext cx="188886" cy="18888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6" name="Avrundet rektangel 225"/>
            <p:cNvSpPr/>
            <p:nvPr/>
          </p:nvSpPr>
          <p:spPr>
            <a:xfrm>
              <a:off x="1828798" y="1228444"/>
              <a:ext cx="244441" cy="31110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202" name="TekstSylinder 201"/>
          <p:cNvSpPr txBox="1"/>
          <p:nvPr/>
        </p:nvSpPr>
        <p:spPr>
          <a:xfrm>
            <a:off x="6334753" y="301601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Arial" charset="0"/>
                <a:ea typeface="Arial" charset="0"/>
                <a:cs typeface="Arial" charset="0"/>
              </a:rPr>
              <a:t>3.</a:t>
            </a:r>
            <a:endParaRPr lang="nb-NO" dirty="0"/>
          </a:p>
        </p:txBody>
      </p:sp>
      <p:cxnSp>
        <p:nvCxnSpPr>
          <p:cNvPr id="248" name="Rett linje 247"/>
          <p:cNvCxnSpPr/>
          <p:nvPr/>
        </p:nvCxnSpPr>
        <p:spPr>
          <a:xfrm>
            <a:off x="6405662" y="3385344"/>
            <a:ext cx="9059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9" name="TekstSylinder 248"/>
          <p:cNvSpPr txBox="1"/>
          <p:nvPr/>
        </p:nvSpPr>
        <p:spPr>
          <a:xfrm>
            <a:off x="6994969" y="836289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latin typeface="Arial" charset="0"/>
                <a:ea typeface="Arial" charset="0"/>
                <a:cs typeface="Arial" charset="0"/>
              </a:rPr>
              <a:t>25. okt.</a:t>
            </a:r>
            <a:endParaRPr lang="nb-NO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1001598" y="268421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Arial" charset="0"/>
                <a:ea typeface="Arial" charset="0"/>
                <a:cs typeface="Arial" charset="0"/>
              </a:rPr>
              <a:t>TRINN 1: Rett og plikt</a:t>
            </a:r>
            <a:endParaRPr lang="nb-NO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91" name="Gruppe 90"/>
          <p:cNvGrpSpPr/>
          <p:nvPr/>
        </p:nvGrpSpPr>
        <p:grpSpPr>
          <a:xfrm rot="20532295">
            <a:off x="7166477" y="1406394"/>
            <a:ext cx="290218" cy="440329"/>
            <a:chOff x="2478982" y="2439683"/>
            <a:chExt cx="245335" cy="372232"/>
          </a:xfrm>
        </p:grpSpPr>
        <p:sp>
          <p:nvSpPr>
            <p:cNvPr id="92" name="Rektangel 91"/>
            <p:cNvSpPr/>
            <p:nvPr/>
          </p:nvSpPr>
          <p:spPr>
            <a:xfrm>
              <a:off x="2478982" y="2439683"/>
              <a:ext cx="245335" cy="37223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93" name="Rett linje 92"/>
            <p:cNvCxnSpPr/>
            <p:nvPr/>
          </p:nvCxnSpPr>
          <p:spPr>
            <a:xfrm>
              <a:off x="2521076" y="2500499"/>
              <a:ext cx="634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Rett linje 93"/>
            <p:cNvCxnSpPr/>
            <p:nvPr/>
          </p:nvCxnSpPr>
          <p:spPr>
            <a:xfrm>
              <a:off x="2521076" y="2547028"/>
              <a:ext cx="634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Rett linje 94"/>
            <p:cNvCxnSpPr/>
            <p:nvPr/>
          </p:nvCxnSpPr>
          <p:spPr>
            <a:xfrm>
              <a:off x="2611841" y="2547028"/>
              <a:ext cx="634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Rett linje 95"/>
            <p:cNvCxnSpPr/>
            <p:nvPr/>
          </p:nvCxnSpPr>
          <p:spPr>
            <a:xfrm>
              <a:off x="2524481" y="2603621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Rett linje 96"/>
            <p:cNvCxnSpPr/>
            <p:nvPr/>
          </p:nvCxnSpPr>
          <p:spPr>
            <a:xfrm>
              <a:off x="2524481" y="2647976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Rett linje 97"/>
            <p:cNvCxnSpPr/>
            <p:nvPr/>
          </p:nvCxnSpPr>
          <p:spPr>
            <a:xfrm>
              <a:off x="2524481" y="2692332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Rett linje 98"/>
            <p:cNvCxnSpPr/>
            <p:nvPr/>
          </p:nvCxnSpPr>
          <p:spPr>
            <a:xfrm>
              <a:off x="2524481" y="2736687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428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kstSylinder 248"/>
          <p:cNvSpPr txBox="1"/>
          <p:nvPr/>
        </p:nvSpPr>
        <p:spPr>
          <a:xfrm>
            <a:off x="7050009" y="860675"/>
            <a:ext cx="634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latin typeface="Arial" charset="0"/>
                <a:ea typeface="Arial" charset="0"/>
                <a:cs typeface="Arial" charset="0"/>
              </a:rPr>
              <a:t>4. nov.</a:t>
            </a:r>
            <a:endParaRPr lang="nb-NO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TekstSylinder 84"/>
          <p:cNvSpPr txBox="1"/>
          <p:nvPr/>
        </p:nvSpPr>
        <p:spPr>
          <a:xfrm>
            <a:off x="1001598" y="268421"/>
            <a:ext cx="6690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Arial" charset="0"/>
                <a:ea typeface="Arial" charset="0"/>
                <a:cs typeface="Arial" charset="0"/>
              </a:rPr>
              <a:t>TRINN 2: Annen passende stilling aktuelt fakultet/</a:t>
            </a:r>
            <a:r>
              <a:rPr lang="nb-NO" b="1" dirty="0" err="1" smtClean="0">
                <a:latin typeface="Arial" charset="0"/>
                <a:ea typeface="Arial" charset="0"/>
                <a:cs typeface="Arial" charset="0"/>
              </a:rPr>
              <a:t>fellesadm</a:t>
            </a:r>
            <a:endParaRPr lang="nb-NO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7" name="Gruppe 16"/>
          <p:cNvGrpSpPr/>
          <p:nvPr/>
        </p:nvGrpSpPr>
        <p:grpSpPr>
          <a:xfrm>
            <a:off x="1175455" y="1005430"/>
            <a:ext cx="2144844" cy="4182217"/>
            <a:chOff x="3635171" y="674962"/>
            <a:chExt cx="2144844" cy="4182217"/>
          </a:xfrm>
        </p:grpSpPr>
        <p:sp>
          <p:nvSpPr>
            <p:cNvPr id="172" name="TekstSylinder 171"/>
            <p:cNvSpPr txBox="1"/>
            <p:nvPr/>
          </p:nvSpPr>
          <p:spPr>
            <a:xfrm>
              <a:off x="3648660" y="3102853"/>
              <a:ext cx="2131355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>
                  <a:latin typeface="Arial" charset="0"/>
                  <a:ea typeface="Arial" charset="0"/>
                  <a:cs typeface="Arial" charset="0"/>
                </a:rPr>
                <a:t>Vurderingskrets</a:t>
              </a:r>
              <a:endParaRPr lang="nb-NO" sz="1200" dirty="0">
                <a:latin typeface="Arial" charset="0"/>
                <a:ea typeface="Arial" charset="0"/>
                <a:cs typeface="Arial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nb-NO" sz="1200" dirty="0" smtClean="0">
                  <a:latin typeface="Arial" charset="0"/>
                  <a:ea typeface="Arial" charset="0"/>
                  <a:cs typeface="Arial" charset="0"/>
                </a:rPr>
                <a:t>Arbeidsoppgaver</a:t>
              </a:r>
              <a:endParaRPr lang="nb-NO" sz="1200" dirty="0">
                <a:latin typeface="Arial" charset="0"/>
                <a:ea typeface="Arial" charset="0"/>
                <a:cs typeface="Arial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nb-NO" sz="1200" dirty="0" smtClean="0">
                  <a:latin typeface="Arial" charset="0"/>
                  <a:ea typeface="Arial" charset="0"/>
                  <a:cs typeface="Arial" charset="0"/>
                </a:rPr>
                <a:t>Lønn</a:t>
              </a:r>
              <a:endParaRPr lang="nb-NO" sz="1200" dirty="0">
                <a:latin typeface="Arial" charset="0"/>
                <a:ea typeface="Arial" charset="0"/>
                <a:cs typeface="Arial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nb-NO" sz="1200" dirty="0" smtClean="0">
                  <a:latin typeface="Arial" charset="0"/>
                  <a:ea typeface="Arial" charset="0"/>
                  <a:cs typeface="Arial" charset="0"/>
                </a:rPr>
                <a:t>Geografisk plassering</a:t>
              </a:r>
              <a:endParaRPr lang="nb-NO" sz="1200" dirty="0">
                <a:latin typeface="Arial" charset="0"/>
                <a:ea typeface="Arial" charset="0"/>
                <a:cs typeface="Arial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nb-NO" sz="1200" dirty="0" smtClean="0">
                  <a:latin typeface="Arial" charset="0"/>
                  <a:ea typeface="Arial" charset="0"/>
                  <a:cs typeface="Arial" charset="0"/>
                </a:rPr>
                <a:t>Kvalifikasjoner</a:t>
              </a:r>
              <a:endParaRPr lang="nb-NO" sz="1200" dirty="0">
                <a:latin typeface="Arial" charset="0"/>
                <a:ea typeface="Arial" charset="0"/>
                <a:cs typeface="Arial" charset="0"/>
              </a:endParaRPr>
            </a:p>
            <a:p>
              <a:endParaRPr lang="nb-NO" sz="1200" dirty="0" smtClean="0">
                <a:latin typeface="Arial" charset="0"/>
                <a:ea typeface="Arial" charset="0"/>
                <a:cs typeface="Arial" charset="0"/>
              </a:endParaRPr>
            </a:p>
            <a:p>
              <a:endParaRPr lang="nb-NO" sz="1200" dirty="0">
                <a:latin typeface="Arial" charset="0"/>
                <a:ea typeface="Arial" charset="0"/>
                <a:cs typeface="Arial" charset="0"/>
              </a:endParaRPr>
            </a:p>
            <a:p>
              <a:endParaRPr lang="nb-NO" sz="1200" dirty="0" smtClean="0">
                <a:latin typeface="Arial" charset="0"/>
                <a:ea typeface="Arial" charset="0"/>
                <a:cs typeface="Arial" charset="0"/>
              </a:endParaRPr>
            </a:p>
            <a:p>
              <a:endParaRPr lang="nb-NO" sz="12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74" name="TekstSylinder 173"/>
            <p:cNvSpPr txBox="1"/>
            <p:nvPr/>
          </p:nvSpPr>
          <p:spPr>
            <a:xfrm>
              <a:off x="3648659" y="26741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b="1" dirty="0">
                  <a:latin typeface="Arial" charset="0"/>
                  <a:ea typeface="Arial" charset="0"/>
                  <a:cs typeface="Arial" charset="0"/>
                </a:rPr>
                <a:t>1</a:t>
              </a:r>
              <a:r>
                <a:rPr lang="nb-NO" b="1" dirty="0" smtClean="0">
                  <a:latin typeface="Arial" charset="0"/>
                  <a:ea typeface="Arial" charset="0"/>
                  <a:cs typeface="Arial" charset="0"/>
                </a:rPr>
                <a:t>.</a:t>
              </a:r>
              <a:endParaRPr lang="nb-NO" dirty="0"/>
            </a:p>
          </p:txBody>
        </p:sp>
        <p:cxnSp>
          <p:nvCxnSpPr>
            <p:cNvPr id="247" name="Rett linje 246"/>
            <p:cNvCxnSpPr/>
            <p:nvPr/>
          </p:nvCxnSpPr>
          <p:spPr>
            <a:xfrm>
              <a:off x="3719568" y="3043436"/>
              <a:ext cx="90592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uppe 11"/>
            <p:cNvGrpSpPr/>
            <p:nvPr/>
          </p:nvGrpSpPr>
          <p:grpSpPr>
            <a:xfrm>
              <a:off x="3635171" y="674962"/>
              <a:ext cx="1931182" cy="1941689"/>
              <a:chOff x="3635171" y="674962"/>
              <a:chExt cx="1931182" cy="1941689"/>
            </a:xfrm>
          </p:grpSpPr>
          <p:sp>
            <p:nvSpPr>
              <p:cNvPr id="175" name="Ellipse 174"/>
              <p:cNvSpPr/>
              <p:nvPr/>
            </p:nvSpPr>
            <p:spPr>
              <a:xfrm>
                <a:off x="3820827" y="833982"/>
                <a:ext cx="1677716" cy="1677716"/>
              </a:xfrm>
              <a:prstGeom prst="ellipse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3" name="Gruppe 2"/>
              <p:cNvGrpSpPr/>
              <p:nvPr/>
            </p:nvGrpSpPr>
            <p:grpSpPr>
              <a:xfrm>
                <a:off x="4293533" y="1751559"/>
                <a:ext cx="289159" cy="611501"/>
                <a:chOff x="4310239" y="1751559"/>
                <a:chExt cx="289159" cy="611501"/>
              </a:xfrm>
            </p:grpSpPr>
            <p:sp>
              <p:nvSpPr>
                <p:cNvPr id="197" name="Ellipse 196"/>
                <p:cNvSpPr/>
                <p:nvPr/>
              </p:nvSpPr>
              <p:spPr>
                <a:xfrm>
                  <a:off x="4339659" y="1751559"/>
                  <a:ext cx="223441" cy="223442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98" name="Avrundet rektangel 197"/>
                <p:cNvSpPr/>
                <p:nvPr/>
              </p:nvSpPr>
              <p:spPr>
                <a:xfrm>
                  <a:off x="4310239" y="1995037"/>
                  <a:ext cx="289159" cy="368023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5" name="Gruppe 4"/>
              <p:cNvGrpSpPr/>
              <p:nvPr/>
            </p:nvGrpSpPr>
            <p:grpSpPr>
              <a:xfrm>
                <a:off x="4942622" y="1751559"/>
                <a:ext cx="289159" cy="611501"/>
                <a:chOff x="4833153" y="1751559"/>
                <a:chExt cx="289159" cy="611501"/>
              </a:xfrm>
            </p:grpSpPr>
            <p:sp>
              <p:nvSpPr>
                <p:cNvPr id="227" name="Ellipse 226"/>
                <p:cNvSpPr/>
                <p:nvPr/>
              </p:nvSpPr>
              <p:spPr>
                <a:xfrm>
                  <a:off x="4862572" y="1751559"/>
                  <a:ext cx="223441" cy="22344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lumMod val="0"/>
                        <a:lumOff val="100000"/>
                      </a:schemeClr>
                    </a:gs>
                    <a:gs pos="35000">
                      <a:schemeClr val="accent1">
                        <a:lumMod val="0"/>
                        <a:lumOff val="100000"/>
                      </a:schemeClr>
                    </a:gs>
                    <a:gs pos="100000">
                      <a:schemeClr val="accent1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228" name="Avrundet rektangel 227"/>
                <p:cNvSpPr/>
                <p:nvPr/>
              </p:nvSpPr>
              <p:spPr>
                <a:xfrm>
                  <a:off x="4833153" y="1995037"/>
                  <a:ext cx="289159" cy="368023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1">
                        <a:lumMod val="0"/>
                        <a:lumOff val="100000"/>
                      </a:schemeClr>
                    </a:gs>
                    <a:gs pos="35000">
                      <a:schemeClr val="accent1">
                        <a:lumMod val="0"/>
                        <a:lumOff val="100000"/>
                      </a:schemeClr>
                    </a:gs>
                    <a:gs pos="100000">
                      <a:schemeClr val="accent1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177" name="Gruppe 176"/>
              <p:cNvGrpSpPr/>
              <p:nvPr/>
            </p:nvGrpSpPr>
            <p:grpSpPr>
              <a:xfrm rot="20688157">
                <a:off x="4898224" y="1082456"/>
                <a:ext cx="290218" cy="440329"/>
                <a:chOff x="3064443" y="1713743"/>
                <a:chExt cx="351226" cy="532895"/>
              </a:xfrm>
            </p:grpSpPr>
            <p:sp>
              <p:nvSpPr>
                <p:cNvPr id="189" name="Rektangel 188"/>
                <p:cNvSpPr/>
                <p:nvPr/>
              </p:nvSpPr>
              <p:spPr>
                <a:xfrm>
                  <a:off x="3064443" y="1713743"/>
                  <a:ext cx="351226" cy="532895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cxnSp>
              <p:nvCxnSpPr>
                <p:cNvPr id="190" name="Rett linje 189"/>
                <p:cNvCxnSpPr/>
                <p:nvPr/>
              </p:nvCxnSpPr>
              <p:spPr>
                <a:xfrm>
                  <a:off x="3124705" y="1800808"/>
                  <a:ext cx="90834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Rett linje 190"/>
                <p:cNvCxnSpPr/>
                <p:nvPr/>
              </p:nvCxnSpPr>
              <p:spPr>
                <a:xfrm>
                  <a:off x="3124705" y="1867420"/>
                  <a:ext cx="90834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Rett linje 191"/>
                <p:cNvCxnSpPr/>
                <p:nvPr/>
              </p:nvCxnSpPr>
              <p:spPr>
                <a:xfrm>
                  <a:off x="3254646" y="1867420"/>
                  <a:ext cx="90834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Rett linje 192"/>
                <p:cNvCxnSpPr/>
                <p:nvPr/>
              </p:nvCxnSpPr>
              <p:spPr>
                <a:xfrm>
                  <a:off x="3129580" y="19484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Rett linje 193"/>
                <p:cNvCxnSpPr/>
                <p:nvPr/>
              </p:nvCxnSpPr>
              <p:spPr>
                <a:xfrm>
                  <a:off x="3129580" y="20119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Rett linje 194"/>
                <p:cNvCxnSpPr/>
                <p:nvPr/>
              </p:nvCxnSpPr>
              <p:spPr>
                <a:xfrm>
                  <a:off x="3129580" y="20754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Rett linje 195"/>
                <p:cNvCxnSpPr/>
                <p:nvPr/>
              </p:nvCxnSpPr>
              <p:spPr>
                <a:xfrm>
                  <a:off x="3129580" y="21389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8" name="Gruppe 177"/>
              <p:cNvGrpSpPr/>
              <p:nvPr/>
            </p:nvGrpSpPr>
            <p:grpSpPr>
              <a:xfrm>
                <a:off x="4122736" y="1204404"/>
                <a:ext cx="290218" cy="440329"/>
                <a:chOff x="2478982" y="2439683"/>
                <a:chExt cx="245335" cy="372232"/>
              </a:xfrm>
            </p:grpSpPr>
            <p:sp>
              <p:nvSpPr>
                <p:cNvPr id="181" name="Rektangel 180"/>
                <p:cNvSpPr/>
                <p:nvPr/>
              </p:nvSpPr>
              <p:spPr>
                <a:xfrm>
                  <a:off x="2478982" y="2439683"/>
                  <a:ext cx="245335" cy="372232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cxnSp>
              <p:nvCxnSpPr>
                <p:cNvPr id="182" name="Rett linje 181"/>
                <p:cNvCxnSpPr/>
                <p:nvPr/>
              </p:nvCxnSpPr>
              <p:spPr>
                <a:xfrm>
                  <a:off x="2521076" y="2500499"/>
                  <a:ext cx="63448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Rett linje 182"/>
                <p:cNvCxnSpPr/>
                <p:nvPr/>
              </p:nvCxnSpPr>
              <p:spPr>
                <a:xfrm>
                  <a:off x="2521076" y="2547028"/>
                  <a:ext cx="63448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Rett linje 183"/>
                <p:cNvCxnSpPr/>
                <p:nvPr/>
              </p:nvCxnSpPr>
              <p:spPr>
                <a:xfrm>
                  <a:off x="2611841" y="2547028"/>
                  <a:ext cx="63448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Rett linje 184"/>
                <p:cNvCxnSpPr/>
                <p:nvPr/>
              </p:nvCxnSpPr>
              <p:spPr>
                <a:xfrm>
                  <a:off x="2524481" y="2603621"/>
                  <a:ext cx="148591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Rett linje 185"/>
                <p:cNvCxnSpPr/>
                <p:nvPr/>
              </p:nvCxnSpPr>
              <p:spPr>
                <a:xfrm>
                  <a:off x="2524481" y="2647976"/>
                  <a:ext cx="148591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Rett linje 186"/>
                <p:cNvCxnSpPr/>
                <p:nvPr/>
              </p:nvCxnSpPr>
              <p:spPr>
                <a:xfrm>
                  <a:off x="2524481" y="2692332"/>
                  <a:ext cx="148591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Rett linje 187"/>
                <p:cNvCxnSpPr/>
                <p:nvPr/>
              </p:nvCxnSpPr>
              <p:spPr>
                <a:xfrm>
                  <a:off x="2524481" y="2736687"/>
                  <a:ext cx="148591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0" name="Rett pil 179"/>
              <p:cNvCxnSpPr/>
              <p:nvPr/>
            </p:nvCxnSpPr>
            <p:spPr>
              <a:xfrm>
                <a:off x="4477102" y="1677365"/>
                <a:ext cx="46552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7" name="Gruppe 86"/>
              <p:cNvGrpSpPr/>
              <p:nvPr/>
            </p:nvGrpSpPr>
            <p:grpSpPr>
              <a:xfrm>
                <a:off x="3635171" y="1751559"/>
                <a:ext cx="289159" cy="611501"/>
                <a:chOff x="4310239" y="1751559"/>
                <a:chExt cx="289159" cy="611501"/>
              </a:xfrm>
            </p:grpSpPr>
            <p:sp>
              <p:nvSpPr>
                <p:cNvPr id="88" name="Ellipse 87"/>
                <p:cNvSpPr/>
                <p:nvPr/>
              </p:nvSpPr>
              <p:spPr>
                <a:xfrm>
                  <a:off x="4339659" y="1751559"/>
                  <a:ext cx="223441" cy="223442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89" name="Avrundet rektangel 88"/>
                <p:cNvSpPr/>
                <p:nvPr/>
              </p:nvSpPr>
              <p:spPr>
                <a:xfrm>
                  <a:off x="4310239" y="1995037"/>
                  <a:ext cx="289159" cy="368023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90" name="Gruppe 89"/>
              <p:cNvGrpSpPr/>
              <p:nvPr/>
            </p:nvGrpSpPr>
            <p:grpSpPr>
              <a:xfrm>
                <a:off x="3959164" y="1287838"/>
                <a:ext cx="289159" cy="611501"/>
                <a:chOff x="4310239" y="1751559"/>
                <a:chExt cx="289159" cy="611501"/>
              </a:xfrm>
            </p:grpSpPr>
            <p:sp>
              <p:nvSpPr>
                <p:cNvPr id="91" name="Ellipse 90"/>
                <p:cNvSpPr/>
                <p:nvPr/>
              </p:nvSpPr>
              <p:spPr>
                <a:xfrm>
                  <a:off x="4339659" y="1751559"/>
                  <a:ext cx="223441" cy="223442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92" name="Avrundet rektangel 91"/>
                <p:cNvSpPr/>
                <p:nvPr/>
              </p:nvSpPr>
              <p:spPr>
                <a:xfrm>
                  <a:off x="4310239" y="1995037"/>
                  <a:ext cx="289159" cy="368023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93" name="Gruppe 92"/>
              <p:cNvGrpSpPr/>
              <p:nvPr/>
            </p:nvGrpSpPr>
            <p:grpSpPr>
              <a:xfrm>
                <a:off x="3966387" y="2005150"/>
                <a:ext cx="289159" cy="611501"/>
                <a:chOff x="4310239" y="1751559"/>
                <a:chExt cx="289159" cy="611501"/>
              </a:xfrm>
            </p:grpSpPr>
            <p:sp>
              <p:nvSpPr>
                <p:cNvPr id="94" name="Ellipse 93"/>
                <p:cNvSpPr/>
                <p:nvPr/>
              </p:nvSpPr>
              <p:spPr>
                <a:xfrm>
                  <a:off x="4339659" y="1751559"/>
                  <a:ext cx="223441" cy="223442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95" name="Avrundet rektangel 94"/>
                <p:cNvSpPr/>
                <p:nvPr/>
              </p:nvSpPr>
              <p:spPr>
                <a:xfrm>
                  <a:off x="4310239" y="1995037"/>
                  <a:ext cx="289159" cy="368023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96" name="Gruppe 95"/>
              <p:cNvGrpSpPr/>
              <p:nvPr/>
            </p:nvGrpSpPr>
            <p:grpSpPr>
              <a:xfrm>
                <a:off x="4358787" y="876790"/>
                <a:ext cx="290218" cy="440329"/>
                <a:chOff x="2478982" y="2439683"/>
                <a:chExt cx="245335" cy="372232"/>
              </a:xfrm>
            </p:grpSpPr>
            <p:sp>
              <p:nvSpPr>
                <p:cNvPr id="97" name="Rektangel 96"/>
                <p:cNvSpPr/>
                <p:nvPr/>
              </p:nvSpPr>
              <p:spPr>
                <a:xfrm>
                  <a:off x="2478982" y="2439683"/>
                  <a:ext cx="245335" cy="372232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cxnSp>
              <p:nvCxnSpPr>
                <p:cNvPr id="98" name="Rett linje 97"/>
                <p:cNvCxnSpPr/>
                <p:nvPr/>
              </p:nvCxnSpPr>
              <p:spPr>
                <a:xfrm>
                  <a:off x="2521076" y="2500499"/>
                  <a:ext cx="63448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Rett linje 98"/>
                <p:cNvCxnSpPr/>
                <p:nvPr/>
              </p:nvCxnSpPr>
              <p:spPr>
                <a:xfrm>
                  <a:off x="2521076" y="2547028"/>
                  <a:ext cx="63448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Rett linje 99"/>
                <p:cNvCxnSpPr/>
                <p:nvPr/>
              </p:nvCxnSpPr>
              <p:spPr>
                <a:xfrm>
                  <a:off x="2611841" y="2547028"/>
                  <a:ext cx="63448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Rett linje 100"/>
                <p:cNvCxnSpPr/>
                <p:nvPr/>
              </p:nvCxnSpPr>
              <p:spPr>
                <a:xfrm>
                  <a:off x="2524481" y="2603621"/>
                  <a:ext cx="148591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Rett linje 101"/>
                <p:cNvCxnSpPr/>
                <p:nvPr/>
              </p:nvCxnSpPr>
              <p:spPr>
                <a:xfrm>
                  <a:off x="2524481" y="2647976"/>
                  <a:ext cx="148591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Rett linje 102"/>
                <p:cNvCxnSpPr/>
                <p:nvPr/>
              </p:nvCxnSpPr>
              <p:spPr>
                <a:xfrm>
                  <a:off x="2524481" y="2692332"/>
                  <a:ext cx="148591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Rett linje 103"/>
                <p:cNvCxnSpPr/>
                <p:nvPr/>
              </p:nvCxnSpPr>
              <p:spPr>
                <a:xfrm>
                  <a:off x="2524481" y="2736687"/>
                  <a:ext cx="148591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5" name="Gruppe 104"/>
              <p:cNvGrpSpPr/>
              <p:nvPr/>
            </p:nvGrpSpPr>
            <p:grpSpPr>
              <a:xfrm>
                <a:off x="4029716" y="674962"/>
                <a:ext cx="290218" cy="440329"/>
                <a:chOff x="2478982" y="2439683"/>
                <a:chExt cx="245335" cy="372232"/>
              </a:xfrm>
            </p:grpSpPr>
            <p:sp>
              <p:nvSpPr>
                <p:cNvPr id="106" name="Rektangel 105"/>
                <p:cNvSpPr/>
                <p:nvPr/>
              </p:nvSpPr>
              <p:spPr>
                <a:xfrm>
                  <a:off x="2478982" y="2439683"/>
                  <a:ext cx="245335" cy="372232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cxnSp>
              <p:nvCxnSpPr>
                <p:cNvPr id="107" name="Rett linje 106"/>
                <p:cNvCxnSpPr/>
                <p:nvPr/>
              </p:nvCxnSpPr>
              <p:spPr>
                <a:xfrm>
                  <a:off x="2521076" y="2500499"/>
                  <a:ext cx="63448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Rett linje 107"/>
                <p:cNvCxnSpPr/>
                <p:nvPr/>
              </p:nvCxnSpPr>
              <p:spPr>
                <a:xfrm>
                  <a:off x="2521076" y="2547028"/>
                  <a:ext cx="63448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Rett linje 108"/>
                <p:cNvCxnSpPr/>
                <p:nvPr/>
              </p:nvCxnSpPr>
              <p:spPr>
                <a:xfrm>
                  <a:off x="2611841" y="2547028"/>
                  <a:ext cx="63448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Rett linje 109"/>
                <p:cNvCxnSpPr/>
                <p:nvPr/>
              </p:nvCxnSpPr>
              <p:spPr>
                <a:xfrm>
                  <a:off x="2524481" y="2603621"/>
                  <a:ext cx="148591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Rett linje 110"/>
                <p:cNvCxnSpPr/>
                <p:nvPr/>
              </p:nvCxnSpPr>
              <p:spPr>
                <a:xfrm>
                  <a:off x="2524481" y="2647976"/>
                  <a:ext cx="148591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Rett linje 111"/>
                <p:cNvCxnSpPr/>
                <p:nvPr/>
              </p:nvCxnSpPr>
              <p:spPr>
                <a:xfrm>
                  <a:off x="2524481" y="2692332"/>
                  <a:ext cx="148591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Rett linje 112"/>
                <p:cNvCxnSpPr/>
                <p:nvPr/>
              </p:nvCxnSpPr>
              <p:spPr>
                <a:xfrm>
                  <a:off x="2524481" y="2736687"/>
                  <a:ext cx="148591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4" name="Gruppe 113"/>
              <p:cNvGrpSpPr/>
              <p:nvPr/>
            </p:nvGrpSpPr>
            <p:grpSpPr>
              <a:xfrm rot="20688157">
                <a:off x="5276135" y="1082456"/>
                <a:ext cx="290218" cy="440329"/>
                <a:chOff x="3064443" y="1713743"/>
                <a:chExt cx="351226" cy="532895"/>
              </a:xfrm>
            </p:grpSpPr>
            <p:sp>
              <p:nvSpPr>
                <p:cNvPr id="115" name="Rektangel 114"/>
                <p:cNvSpPr/>
                <p:nvPr/>
              </p:nvSpPr>
              <p:spPr>
                <a:xfrm>
                  <a:off x="3064443" y="1713743"/>
                  <a:ext cx="351226" cy="532895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cxnSp>
              <p:nvCxnSpPr>
                <p:cNvPr id="116" name="Rett linje 115"/>
                <p:cNvCxnSpPr/>
                <p:nvPr/>
              </p:nvCxnSpPr>
              <p:spPr>
                <a:xfrm>
                  <a:off x="3124705" y="1800808"/>
                  <a:ext cx="90834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Rett linje 116"/>
                <p:cNvCxnSpPr/>
                <p:nvPr/>
              </p:nvCxnSpPr>
              <p:spPr>
                <a:xfrm>
                  <a:off x="3124705" y="1867420"/>
                  <a:ext cx="90834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Rett linje 117"/>
                <p:cNvCxnSpPr/>
                <p:nvPr/>
              </p:nvCxnSpPr>
              <p:spPr>
                <a:xfrm>
                  <a:off x="3254646" y="1867420"/>
                  <a:ext cx="90834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Rett linje 118"/>
                <p:cNvCxnSpPr/>
                <p:nvPr/>
              </p:nvCxnSpPr>
              <p:spPr>
                <a:xfrm>
                  <a:off x="3129580" y="19484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Rett linje 119"/>
                <p:cNvCxnSpPr/>
                <p:nvPr/>
              </p:nvCxnSpPr>
              <p:spPr>
                <a:xfrm>
                  <a:off x="3129580" y="20119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Rett linje 120"/>
                <p:cNvCxnSpPr/>
                <p:nvPr/>
              </p:nvCxnSpPr>
              <p:spPr>
                <a:xfrm>
                  <a:off x="3129580" y="20754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Rett linje 121"/>
                <p:cNvCxnSpPr/>
                <p:nvPr/>
              </p:nvCxnSpPr>
              <p:spPr>
                <a:xfrm>
                  <a:off x="3129580" y="21389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7" name="Gruppe 146"/>
              <p:cNvGrpSpPr/>
              <p:nvPr/>
            </p:nvGrpSpPr>
            <p:grpSpPr>
              <a:xfrm>
                <a:off x="3666353" y="1075824"/>
                <a:ext cx="290218" cy="440329"/>
                <a:chOff x="2478982" y="2439683"/>
                <a:chExt cx="245335" cy="372232"/>
              </a:xfrm>
            </p:grpSpPr>
            <p:sp>
              <p:nvSpPr>
                <p:cNvPr id="148" name="Rektangel 147"/>
                <p:cNvSpPr/>
                <p:nvPr/>
              </p:nvSpPr>
              <p:spPr>
                <a:xfrm>
                  <a:off x="2478982" y="2439683"/>
                  <a:ext cx="245335" cy="372232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cxnSp>
              <p:nvCxnSpPr>
                <p:cNvPr id="149" name="Rett linje 148"/>
                <p:cNvCxnSpPr/>
                <p:nvPr/>
              </p:nvCxnSpPr>
              <p:spPr>
                <a:xfrm>
                  <a:off x="2521076" y="2500499"/>
                  <a:ext cx="63448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Rett linje 149"/>
                <p:cNvCxnSpPr/>
                <p:nvPr/>
              </p:nvCxnSpPr>
              <p:spPr>
                <a:xfrm>
                  <a:off x="2521076" y="2547028"/>
                  <a:ext cx="63448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Rett linje 150"/>
                <p:cNvCxnSpPr/>
                <p:nvPr/>
              </p:nvCxnSpPr>
              <p:spPr>
                <a:xfrm>
                  <a:off x="2611841" y="2547028"/>
                  <a:ext cx="63448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Rett linje 151"/>
                <p:cNvCxnSpPr/>
                <p:nvPr/>
              </p:nvCxnSpPr>
              <p:spPr>
                <a:xfrm>
                  <a:off x="2524481" y="2603621"/>
                  <a:ext cx="148591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Rett linje 152"/>
                <p:cNvCxnSpPr/>
                <p:nvPr/>
              </p:nvCxnSpPr>
              <p:spPr>
                <a:xfrm>
                  <a:off x="2524481" y="2647976"/>
                  <a:ext cx="148591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Rett linje 153"/>
                <p:cNvCxnSpPr/>
                <p:nvPr/>
              </p:nvCxnSpPr>
              <p:spPr>
                <a:xfrm>
                  <a:off x="2524481" y="2692332"/>
                  <a:ext cx="148591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Rett linje 154"/>
                <p:cNvCxnSpPr/>
                <p:nvPr/>
              </p:nvCxnSpPr>
              <p:spPr>
                <a:xfrm>
                  <a:off x="2524481" y="2736687"/>
                  <a:ext cx="148591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6" name="Gruppe 15"/>
          <p:cNvGrpSpPr/>
          <p:nvPr/>
        </p:nvGrpSpPr>
        <p:grpSpPr>
          <a:xfrm>
            <a:off x="6506921" y="1183840"/>
            <a:ext cx="2213630" cy="2915202"/>
            <a:chOff x="6506921" y="833982"/>
            <a:chExt cx="2213630" cy="2915202"/>
          </a:xfrm>
        </p:grpSpPr>
        <p:sp>
          <p:nvSpPr>
            <p:cNvPr id="200" name="TekstSylinder 199"/>
            <p:cNvSpPr txBox="1"/>
            <p:nvPr/>
          </p:nvSpPr>
          <p:spPr>
            <a:xfrm>
              <a:off x="6506923" y="3102853"/>
              <a:ext cx="2213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>
                  <a:latin typeface="Arial" charset="0"/>
                  <a:ea typeface="Arial" charset="0"/>
                  <a:cs typeface="Arial" charset="0"/>
                </a:rPr>
                <a:t>Hvis du ikke blir innplassert på annen passende stilling må du vente til 4. november</a:t>
              </a:r>
              <a:endParaRPr lang="nb-NO" sz="12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2" name="TekstSylinder 201"/>
            <p:cNvSpPr txBox="1"/>
            <p:nvPr/>
          </p:nvSpPr>
          <p:spPr>
            <a:xfrm>
              <a:off x="6506921" y="26741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b="1" dirty="0" smtClean="0">
                  <a:latin typeface="Arial" charset="0"/>
                  <a:ea typeface="Arial" charset="0"/>
                  <a:cs typeface="Arial" charset="0"/>
                </a:rPr>
                <a:t>3.</a:t>
              </a:r>
              <a:endParaRPr lang="nb-NO" dirty="0"/>
            </a:p>
          </p:txBody>
        </p:sp>
        <p:cxnSp>
          <p:nvCxnSpPr>
            <p:cNvPr id="248" name="Rett linje 247"/>
            <p:cNvCxnSpPr/>
            <p:nvPr/>
          </p:nvCxnSpPr>
          <p:spPr>
            <a:xfrm>
              <a:off x="6577830" y="3043436"/>
              <a:ext cx="90592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uppe 13"/>
            <p:cNvGrpSpPr/>
            <p:nvPr/>
          </p:nvGrpSpPr>
          <p:grpSpPr>
            <a:xfrm>
              <a:off x="6506921" y="833982"/>
              <a:ext cx="1677716" cy="1677716"/>
              <a:chOff x="6506921" y="833982"/>
              <a:chExt cx="1677716" cy="1677716"/>
            </a:xfrm>
          </p:grpSpPr>
          <p:sp>
            <p:nvSpPr>
              <p:cNvPr id="203" name="Ellipse 202"/>
              <p:cNvSpPr/>
              <p:nvPr/>
            </p:nvSpPr>
            <p:spPr>
              <a:xfrm>
                <a:off x="6506921" y="833982"/>
                <a:ext cx="1677716" cy="1677716"/>
              </a:xfrm>
              <a:prstGeom prst="ellipse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204" name="Gruppe 203"/>
              <p:cNvGrpSpPr/>
              <p:nvPr/>
            </p:nvGrpSpPr>
            <p:grpSpPr>
              <a:xfrm>
                <a:off x="7240713" y="1751559"/>
                <a:ext cx="289160" cy="611501"/>
                <a:chOff x="1828798" y="1022620"/>
                <a:chExt cx="244441" cy="516931"/>
              </a:xfrm>
            </p:grpSpPr>
            <p:sp>
              <p:nvSpPr>
                <p:cNvPr id="225" name="Ellipse 224"/>
                <p:cNvSpPr/>
                <p:nvPr/>
              </p:nvSpPr>
              <p:spPr>
                <a:xfrm>
                  <a:off x="1853668" y="1022620"/>
                  <a:ext cx="188886" cy="18888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226" name="Avrundet rektangel 225"/>
                <p:cNvSpPr/>
                <p:nvPr/>
              </p:nvSpPr>
              <p:spPr>
                <a:xfrm>
                  <a:off x="1828798" y="1228444"/>
                  <a:ext cx="244441" cy="311107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205" name="Gruppe 204"/>
              <p:cNvGrpSpPr/>
              <p:nvPr/>
            </p:nvGrpSpPr>
            <p:grpSpPr>
              <a:xfrm rot="20688157">
                <a:off x="7179584" y="1000122"/>
                <a:ext cx="290218" cy="440329"/>
                <a:chOff x="3064443" y="1713743"/>
                <a:chExt cx="351226" cy="532895"/>
              </a:xfrm>
            </p:grpSpPr>
            <p:sp>
              <p:nvSpPr>
                <p:cNvPr id="217" name="Rektangel 216"/>
                <p:cNvSpPr/>
                <p:nvPr/>
              </p:nvSpPr>
              <p:spPr>
                <a:xfrm>
                  <a:off x="3064443" y="1713743"/>
                  <a:ext cx="351226" cy="532895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cxnSp>
              <p:nvCxnSpPr>
                <p:cNvPr id="218" name="Rett linje 217"/>
                <p:cNvCxnSpPr/>
                <p:nvPr/>
              </p:nvCxnSpPr>
              <p:spPr>
                <a:xfrm>
                  <a:off x="3124705" y="1800808"/>
                  <a:ext cx="90834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Rett linje 218"/>
                <p:cNvCxnSpPr/>
                <p:nvPr/>
              </p:nvCxnSpPr>
              <p:spPr>
                <a:xfrm>
                  <a:off x="3124705" y="1867420"/>
                  <a:ext cx="90834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Rett linje 219"/>
                <p:cNvCxnSpPr/>
                <p:nvPr/>
              </p:nvCxnSpPr>
              <p:spPr>
                <a:xfrm>
                  <a:off x="3254646" y="1867420"/>
                  <a:ext cx="90834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Rett linje 220"/>
                <p:cNvCxnSpPr/>
                <p:nvPr/>
              </p:nvCxnSpPr>
              <p:spPr>
                <a:xfrm>
                  <a:off x="3129580" y="19484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Rett linje 221"/>
                <p:cNvCxnSpPr/>
                <p:nvPr/>
              </p:nvCxnSpPr>
              <p:spPr>
                <a:xfrm>
                  <a:off x="3129580" y="20119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Rett linje 222"/>
                <p:cNvCxnSpPr/>
                <p:nvPr/>
              </p:nvCxnSpPr>
              <p:spPr>
                <a:xfrm>
                  <a:off x="3129580" y="20754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Rett linje 223"/>
                <p:cNvCxnSpPr/>
                <p:nvPr/>
              </p:nvCxnSpPr>
              <p:spPr>
                <a:xfrm>
                  <a:off x="3129580" y="21389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6" name="Gruppe 155"/>
              <p:cNvGrpSpPr/>
              <p:nvPr/>
            </p:nvGrpSpPr>
            <p:grpSpPr>
              <a:xfrm rot="20688157">
                <a:off x="6788979" y="1259489"/>
                <a:ext cx="290218" cy="440329"/>
                <a:chOff x="3064443" y="1713743"/>
                <a:chExt cx="351226" cy="532895"/>
              </a:xfrm>
            </p:grpSpPr>
            <p:sp>
              <p:nvSpPr>
                <p:cNvPr id="157" name="Rektangel 156"/>
                <p:cNvSpPr/>
                <p:nvPr/>
              </p:nvSpPr>
              <p:spPr>
                <a:xfrm>
                  <a:off x="3064443" y="1713743"/>
                  <a:ext cx="351226" cy="532895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cxnSp>
              <p:nvCxnSpPr>
                <p:cNvPr id="158" name="Rett linje 157"/>
                <p:cNvCxnSpPr/>
                <p:nvPr/>
              </p:nvCxnSpPr>
              <p:spPr>
                <a:xfrm>
                  <a:off x="3124705" y="1800808"/>
                  <a:ext cx="90834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Rett linje 158"/>
                <p:cNvCxnSpPr/>
                <p:nvPr/>
              </p:nvCxnSpPr>
              <p:spPr>
                <a:xfrm>
                  <a:off x="3124705" y="1867420"/>
                  <a:ext cx="90834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Rett linje 159"/>
                <p:cNvCxnSpPr/>
                <p:nvPr/>
              </p:nvCxnSpPr>
              <p:spPr>
                <a:xfrm>
                  <a:off x="3254646" y="1867420"/>
                  <a:ext cx="90834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Rett linje 160"/>
                <p:cNvCxnSpPr/>
                <p:nvPr/>
              </p:nvCxnSpPr>
              <p:spPr>
                <a:xfrm>
                  <a:off x="3129580" y="19484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Rett linje 161"/>
                <p:cNvCxnSpPr/>
                <p:nvPr/>
              </p:nvCxnSpPr>
              <p:spPr>
                <a:xfrm>
                  <a:off x="3129580" y="20119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Rett linje 162"/>
                <p:cNvCxnSpPr/>
                <p:nvPr/>
              </p:nvCxnSpPr>
              <p:spPr>
                <a:xfrm>
                  <a:off x="3129580" y="20754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Rett linje 163"/>
                <p:cNvCxnSpPr/>
                <p:nvPr/>
              </p:nvCxnSpPr>
              <p:spPr>
                <a:xfrm>
                  <a:off x="3129580" y="21389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5" name="Gruppe 164"/>
              <p:cNvGrpSpPr/>
              <p:nvPr/>
            </p:nvGrpSpPr>
            <p:grpSpPr>
              <a:xfrm rot="20688157">
                <a:off x="7690228" y="1259489"/>
                <a:ext cx="290218" cy="440329"/>
                <a:chOff x="3064443" y="1713743"/>
                <a:chExt cx="351226" cy="532895"/>
              </a:xfrm>
            </p:grpSpPr>
            <p:sp>
              <p:nvSpPr>
                <p:cNvPr id="166" name="Rektangel 165"/>
                <p:cNvSpPr/>
                <p:nvPr/>
              </p:nvSpPr>
              <p:spPr>
                <a:xfrm>
                  <a:off x="3064443" y="1713743"/>
                  <a:ext cx="351226" cy="532895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cxnSp>
              <p:nvCxnSpPr>
                <p:cNvPr id="167" name="Rett linje 166"/>
                <p:cNvCxnSpPr/>
                <p:nvPr/>
              </p:nvCxnSpPr>
              <p:spPr>
                <a:xfrm>
                  <a:off x="3124705" y="1800808"/>
                  <a:ext cx="90834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Rett linje 167"/>
                <p:cNvCxnSpPr/>
                <p:nvPr/>
              </p:nvCxnSpPr>
              <p:spPr>
                <a:xfrm>
                  <a:off x="3124705" y="1867420"/>
                  <a:ext cx="90834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Rett linje 168"/>
                <p:cNvCxnSpPr/>
                <p:nvPr/>
              </p:nvCxnSpPr>
              <p:spPr>
                <a:xfrm>
                  <a:off x="3254646" y="1867420"/>
                  <a:ext cx="90834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Rett linje 169"/>
                <p:cNvCxnSpPr/>
                <p:nvPr/>
              </p:nvCxnSpPr>
              <p:spPr>
                <a:xfrm>
                  <a:off x="3129580" y="19484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Rett linje 170"/>
                <p:cNvCxnSpPr/>
                <p:nvPr/>
              </p:nvCxnSpPr>
              <p:spPr>
                <a:xfrm>
                  <a:off x="3129580" y="20119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Rett linje 172"/>
                <p:cNvCxnSpPr/>
                <p:nvPr/>
              </p:nvCxnSpPr>
              <p:spPr>
                <a:xfrm>
                  <a:off x="3129580" y="20754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Rett linje 178"/>
                <p:cNvCxnSpPr/>
                <p:nvPr/>
              </p:nvCxnSpPr>
              <p:spPr>
                <a:xfrm>
                  <a:off x="3129580" y="2138940"/>
                  <a:ext cx="212725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Rett pil 6"/>
              <p:cNvCxnSpPr/>
              <p:nvPr/>
            </p:nvCxnSpPr>
            <p:spPr>
              <a:xfrm flipH="1" flipV="1">
                <a:off x="7069817" y="1555743"/>
                <a:ext cx="151550" cy="16240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Rett pil 9"/>
              <p:cNvCxnSpPr/>
              <p:nvPr/>
            </p:nvCxnSpPr>
            <p:spPr>
              <a:xfrm flipV="1">
                <a:off x="7508734" y="1543863"/>
                <a:ext cx="128853" cy="17389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kstSylinder 8"/>
          <p:cNvSpPr txBox="1"/>
          <p:nvPr/>
        </p:nvSpPr>
        <p:spPr>
          <a:xfrm>
            <a:off x="4042158" y="3452711"/>
            <a:ext cx="23161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4042157" y="302396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nb-NO" b="1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nb-NO" dirty="0"/>
          </a:p>
        </p:txBody>
      </p:sp>
      <p:cxnSp>
        <p:nvCxnSpPr>
          <p:cNvPr id="15" name="Rett linje 14"/>
          <p:cNvCxnSpPr/>
          <p:nvPr/>
        </p:nvCxnSpPr>
        <p:spPr>
          <a:xfrm>
            <a:off x="4147258" y="3393294"/>
            <a:ext cx="9059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Ellipse 122"/>
          <p:cNvSpPr/>
          <p:nvPr/>
        </p:nvSpPr>
        <p:spPr>
          <a:xfrm>
            <a:off x="4067479" y="1183840"/>
            <a:ext cx="1677716" cy="167771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27" name="Gruppe 126"/>
          <p:cNvGrpSpPr/>
          <p:nvPr/>
        </p:nvGrpSpPr>
        <p:grpSpPr>
          <a:xfrm rot="20688157">
            <a:off x="5144876" y="1525398"/>
            <a:ext cx="290218" cy="440329"/>
            <a:chOff x="3064443" y="1713743"/>
            <a:chExt cx="351226" cy="532895"/>
          </a:xfrm>
        </p:grpSpPr>
        <p:sp>
          <p:nvSpPr>
            <p:cNvPr id="128" name="Rektangel 127"/>
            <p:cNvSpPr/>
            <p:nvPr/>
          </p:nvSpPr>
          <p:spPr>
            <a:xfrm>
              <a:off x="3064443" y="1713743"/>
              <a:ext cx="351226" cy="53289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129" name="Rett linje 128"/>
            <p:cNvCxnSpPr/>
            <p:nvPr/>
          </p:nvCxnSpPr>
          <p:spPr>
            <a:xfrm>
              <a:off x="3124705" y="1800808"/>
              <a:ext cx="9083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Rett linje 129"/>
            <p:cNvCxnSpPr/>
            <p:nvPr/>
          </p:nvCxnSpPr>
          <p:spPr>
            <a:xfrm>
              <a:off x="3124705" y="1867420"/>
              <a:ext cx="9083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Rett linje 130"/>
            <p:cNvCxnSpPr/>
            <p:nvPr/>
          </p:nvCxnSpPr>
          <p:spPr>
            <a:xfrm>
              <a:off x="3254646" y="1867420"/>
              <a:ext cx="9083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Rett linje 131"/>
            <p:cNvCxnSpPr/>
            <p:nvPr/>
          </p:nvCxnSpPr>
          <p:spPr>
            <a:xfrm>
              <a:off x="3129580" y="1948440"/>
              <a:ext cx="212725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Rett linje 132"/>
            <p:cNvCxnSpPr/>
            <p:nvPr/>
          </p:nvCxnSpPr>
          <p:spPr>
            <a:xfrm>
              <a:off x="3129580" y="2011940"/>
              <a:ext cx="212725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Rett linje 133"/>
            <p:cNvCxnSpPr/>
            <p:nvPr/>
          </p:nvCxnSpPr>
          <p:spPr>
            <a:xfrm>
              <a:off x="3129580" y="2075440"/>
              <a:ext cx="212725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Rett linje 134"/>
            <p:cNvCxnSpPr/>
            <p:nvPr/>
          </p:nvCxnSpPr>
          <p:spPr>
            <a:xfrm>
              <a:off x="3129580" y="2138940"/>
              <a:ext cx="212725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uppe 135"/>
          <p:cNvGrpSpPr/>
          <p:nvPr/>
        </p:nvGrpSpPr>
        <p:grpSpPr>
          <a:xfrm>
            <a:off x="4369388" y="1554262"/>
            <a:ext cx="290218" cy="440329"/>
            <a:chOff x="2478982" y="2439683"/>
            <a:chExt cx="245335" cy="372232"/>
          </a:xfrm>
        </p:grpSpPr>
        <p:sp>
          <p:nvSpPr>
            <p:cNvPr id="137" name="Rektangel 136"/>
            <p:cNvSpPr/>
            <p:nvPr/>
          </p:nvSpPr>
          <p:spPr>
            <a:xfrm>
              <a:off x="2478982" y="2439683"/>
              <a:ext cx="245335" cy="37223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138" name="Rett linje 137"/>
            <p:cNvCxnSpPr/>
            <p:nvPr/>
          </p:nvCxnSpPr>
          <p:spPr>
            <a:xfrm>
              <a:off x="2521076" y="2500499"/>
              <a:ext cx="634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Rett linje 138"/>
            <p:cNvCxnSpPr/>
            <p:nvPr/>
          </p:nvCxnSpPr>
          <p:spPr>
            <a:xfrm>
              <a:off x="2521076" y="2547028"/>
              <a:ext cx="634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Rett linje 139"/>
            <p:cNvCxnSpPr/>
            <p:nvPr/>
          </p:nvCxnSpPr>
          <p:spPr>
            <a:xfrm>
              <a:off x="2611841" y="2547028"/>
              <a:ext cx="634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Rett linje 140"/>
            <p:cNvCxnSpPr/>
            <p:nvPr/>
          </p:nvCxnSpPr>
          <p:spPr>
            <a:xfrm>
              <a:off x="2524481" y="2603621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Rett linje 141"/>
            <p:cNvCxnSpPr/>
            <p:nvPr/>
          </p:nvCxnSpPr>
          <p:spPr>
            <a:xfrm>
              <a:off x="2524481" y="2647976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Rett linje 142"/>
            <p:cNvCxnSpPr/>
            <p:nvPr/>
          </p:nvCxnSpPr>
          <p:spPr>
            <a:xfrm>
              <a:off x="2524481" y="2692332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Rett linje 143"/>
            <p:cNvCxnSpPr/>
            <p:nvPr/>
          </p:nvCxnSpPr>
          <p:spPr>
            <a:xfrm>
              <a:off x="2524481" y="2736687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6" name="Rett pil 145"/>
          <p:cNvCxnSpPr/>
          <p:nvPr/>
        </p:nvCxnSpPr>
        <p:spPr>
          <a:xfrm>
            <a:off x="4659607" y="1724672"/>
            <a:ext cx="46552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1" name="Gruppe 320"/>
          <p:cNvGrpSpPr/>
          <p:nvPr/>
        </p:nvGrpSpPr>
        <p:grpSpPr>
          <a:xfrm>
            <a:off x="4598986" y="2101417"/>
            <a:ext cx="289159" cy="611501"/>
            <a:chOff x="4833153" y="1751559"/>
            <a:chExt cx="289159" cy="611501"/>
          </a:xfrm>
        </p:grpSpPr>
        <p:sp>
          <p:nvSpPr>
            <p:cNvPr id="322" name="Ellipse 321"/>
            <p:cNvSpPr/>
            <p:nvPr/>
          </p:nvSpPr>
          <p:spPr>
            <a:xfrm>
              <a:off x="4862572" y="1751559"/>
              <a:ext cx="223441" cy="22344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3" name="Avrundet rektangel 322"/>
            <p:cNvSpPr/>
            <p:nvPr/>
          </p:nvSpPr>
          <p:spPr>
            <a:xfrm>
              <a:off x="4833153" y="1995037"/>
              <a:ext cx="289159" cy="368023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24" name="Gruppe 323"/>
          <p:cNvGrpSpPr/>
          <p:nvPr/>
        </p:nvGrpSpPr>
        <p:grpSpPr>
          <a:xfrm>
            <a:off x="4849529" y="2101417"/>
            <a:ext cx="289159" cy="611501"/>
            <a:chOff x="4310239" y="1751559"/>
            <a:chExt cx="289159" cy="611501"/>
          </a:xfrm>
        </p:grpSpPr>
        <p:sp>
          <p:nvSpPr>
            <p:cNvPr id="325" name="Ellipse 324"/>
            <p:cNvSpPr/>
            <p:nvPr/>
          </p:nvSpPr>
          <p:spPr>
            <a:xfrm>
              <a:off x="4339659" y="1751559"/>
              <a:ext cx="223441" cy="22344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6" name="Avrundet rektangel 325"/>
            <p:cNvSpPr/>
            <p:nvPr/>
          </p:nvSpPr>
          <p:spPr>
            <a:xfrm>
              <a:off x="4310239" y="1995037"/>
              <a:ext cx="289159" cy="36802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2" name="TekstSylinder 1"/>
          <p:cNvSpPr txBox="1"/>
          <p:nvPr/>
        </p:nvSpPr>
        <p:spPr>
          <a:xfrm>
            <a:off x="4059392" y="3449438"/>
            <a:ext cx="1986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latin typeface="Arial" charset="0"/>
                <a:ea typeface="Arial" charset="0"/>
                <a:cs typeface="Arial" charset="0"/>
              </a:rPr>
              <a:t>Kvalifikasjonsvurdering</a:t>
            </a:r>
            <a:endParaRPr lang="nb-NO" sz="1200" dirty="0">
              <a:latin typeface="Arial" charset="0"/>
              <a:ea typeface="Arial" charset="0"/>
              <a:cs typeface="Arial" charset="0"/>
            </a:endParaRPr>
          </a:p>
          <a:p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4795024" y="1737526"/>
            <a:ext cx="258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?</a:t>
            </a:r>
            <a:endParaRPr lang="nb-NO" dirty="0"/>
          </a:p>
        </p:txBody>
      </p:sp>
      <p:grpSp>
        <p:nvGrpSpPr>
          <p:cNvPr id="176" name="Gruppe 175"/>
          <p:cNvGrpSpPr/>
          <p:nvPr/>
        </p:nvGrpSpPr>
        <p:grpSpPr>
          <a:xfrm>
            <a:off x="4194793" y="1740662"/>
            <a:ext cx="290218" cy="440329"/>
            <a:chOff x="2478982" y="2439683"/>
            <a:chExt cx="245335" cy="372232"/>
          </a:xfrm>
        </p:grpSpPr>
        <p:sp>
          <p:nvSpPr>
            <p:cNvPr id="201" name="Rektangel 200"/>
            <p:cNvSpPr/>
            <p:nvPr/>
          </p:nvSpPr>
          <p:spPr>
            <a:xfrm>
              <a:off x="2478982" y="2439683"/>
              <a:ext cx="245335" cy="37223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06" name="Rett linje 205"/>
            <p:cNvCxnSpPr/>
            <p:nvPr/>
          </p:nvCxnSpPr>
          <p:spPr>
            <a:xfrm>
              <a:off x="2521076" y="2500499"/>
              <a:ext cx="634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Rett linje 206"/>
            <p:cNvCxnSpPr/>
            <p:nvPr/>
          </p:nvCxnSpPr>
          <p:spPr>
            <a:xfrm>
              <a:off x="2521076" y="2547028"/>
              <a:ext cx="634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Rett linje 207"/>
            <p:cNvCxnSpPr/>
            <p:nvPr/>
          </p:nvCxnSpPr>
          <p:spPr>
            <a:xfrm>
              <a:off x="2611841" y="2547028"/>
              <a:ext cx="634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Rett linje 208"/>
            <p:cNvCxnSpPr/>
            <p:nvPr/>
          </p:nvCxnSpPr>
          <p:spPr>
            <a:xfrm>
              <a:off x="2524481" y="2603621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Rett linje 209"/>
            <p:cNvCxnSpPr/>
            <p:nvPr/>
          </p:nvCxnSpPr>
          <p:spPr>
            <a:xfrm>
              <a:off x="2524481" y="2647976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Rett linje 210"/>
            <p:cNvCxnSpPr/>
            <p:nvPr/>
          </p:nvCxnSpPr>
          <p:spPr>
            <a:xfrm>
              <a:off x="2524481" y="2692332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Rett linje 211"/>
            <p:cNvCxnSpPr/>
            <p:nvPr/>
          </p:nvCxnSpPr>
          <p:spPr>
            <a:xfrm>
              <a:off x="2524481" y="2736687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uppe 212"/>
          <p:cNvGrpSpPr/>
          <p:nvPr/>
        </p:nvGrpSpPr>
        <p:grpSpPr>
          <a:xfrm>
            <a:off x="4009597" y="1235158"/>
            <a:ext cx="290218" cy="440329"/>
            <a:chOff x="2478982" y="2439683"/>
            <a:chExt cx="245335" cy="372232"/>
          </a:xfrm>
        </p:grpSpPr>
        <p:sp>
          <p:nvSpPr>
            <p:cNvPr id="214" name="Rektangel 213"/>
            <p:cNvSpPr/>
            <p:nvPr/>
          </p:nvSpPr>
          <p:spPr>
            <a:xfrm>
              <a:off x="2478982" y="2439683"/>
              <a:ext cx="245335" cy="37223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15" name="Rett linje 214"/>
            <p:cNvCxnSpPr/>
            <p:nvPr/>
          </p:nvCxnSpPr>
          <p:spPr>
            <a:xfrm>
              <a:off x="2521076" y="2500499"/>
              <a:ext cx="634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Rett linje 215"/>
            <p:cNvCxnSpPr/>
            <p:nvPr/>
          </p:nvCxnSpPr>
          <p:spPr>
            <a:xfrm>
              <a:off x="2521076" y="2547028"/>
              <a:ext cx="634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Rett linje 228"/>
            <p:cNvCxnSpPr/>
            <p:nvPr/>
          </p:nvCxnSpPr>
          <p:spPr>
            <a:xfrm>
              <a:off x="2611841" y="2547028"/>
              <a:ext cx="634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Rett linje 229"/>
            <p:cNvCxnSpPr/>
            <p:nvPr/>
          </p:nvCxnSpPr>
          <p:spPr>
            <a:xfrm>
              <a:off x="2524481" y="2603621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Rett linje 230"/>
            <p:cNvCxnSpPr/>
            <p:nvPr/>
          </p:nvCxnSpPr>
          <p:spPr>
            <a:xfrm>
              <a:off x="2524481" y="2647976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Rett linje 231"/>
            <p:cNvCxnSpPr/>
            <p:nvPr/>
          </p:nvCxnSpPr>
          <p:spPr>
            <a:xfrm>
              <a:off x="2524481" y="2692332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Rett linje 232"/>
            <p:cNvCxnSpPr/>
            <p:nvPr/>
          </p:nvCxnSpPr>
          <p:spPr>
            <a:xfrm>
              <a:off x="2524481" y="2736687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4" name="Gruppe 233"/>
          <p:cNvGrpSpPr/>
          <p:nvPr/>
        </p:nvGrpSpPr>
        <p:grpSpPr>
          <a:xfrm>
            <a:off x="4016271" y="2055164"/>
            <a:ext cx="290218" cy="440329"/>
            <a:chOff x="2478982" y="2439683"/>
            <a:chExt cx="245335" cy="372232"/>
          </a:xfrm>
        </p:grpSpPr>
        <p:sp>
          <p:nvSpPr>
            <p:cNvPr id="235" name="Rektangel 234"/>
            <p:cNvSpPr/>
            <p:nvPr/>
          </p:nvSpPr>
          <p:spPr>
            <a:xfrm>
              <a:off x="2478982" y="2439683"/>
              <a:ext cx="245335" cy="37223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36" name="Rett linje 235"/>
            <p:cNvCxnSpPr/>
            <p:nvPr/>
          </p:nvCxnSpPr>
          <p:spPr>
            <a:xfrm>
              <a:off x="2521076" y="2500499"/>
              <a:ext cx="634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Rett linje 236"/>
            <p:cNvCxnSpPr/>
            <p:nvPr/>
          </p:nvCxnSpPr>
          <p:spPr>
            <a:xfrm>
              <a:off x="2521076" y="2547028"/>
              <a:ext cx="634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Rett linje 237"/>
            <p:cNvCxnSpPr/>
            <p:nvPr/>
          </p:nvCxnSpPr>
          <p:spPr>
            <a:xfrm>
              <a:off x="2611841" y="2547028"/>
              <a:ext cx="634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Rett linje 238"/>
            <p:cNvCxnSpPr/>
            <p:nvPr/>
          </p:nvCxnSpPr>
          <p:spPr>
            <a:xfrm>
              <a:off x="2524481" y="2603621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Rett linje 239"/>
            <p:cNvCxnSpPr/>
            <p:nvPr/>
          </p:nvCxnSpPr>
          <p:spPr>
            <a:xfrm>
              <a:off x="2524481" y="2647976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Rett linje 240"/>
            <p:cNvCxnSpPr/>
            <p:nvPr/>
          </p:nvCxnSpPr>
          <p:spPr>
            <a:xfrm>
              <a:off x="2524481" y="2692332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Rett linje 241"/>
            <p:cNvCxnSpPr/>
            <p:nvPr/>
          </p:nvCxnSpPr>
          <p:spPr>
            <a:xfrm>
              <a:off x="2524481" y="2736687"/>
              <a:ext cx="14859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35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kstSylinder 171"/>
          <p:cNvSpPr txBox="1"/>
          <p:nvPr/>
        </p:nvSpPr>
        <p:spPr>
          <a:xfrm>
            <a:off x="3844480" y="3444841"/>
            <a:ext cx="1909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latin typeface="Arial" charset="0"/>
                <a:ea typeface="Arial" charset="0"/>
                <a:cs typeface="Arial" charset="0"/>
              </a:rPr>
              <a:t>Kvalifikasjonsvurdering</a:t>
            </a:r>
            <a:endParaRPr lang="nb-NO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4" name="TekstSylinder 173"/>
          <p:cNvSpPr txBox="1"/>
          <p:nvPr/>
        </p:nvSpPr>
        <p:spPr>
          <a:xfrm>
            <a:off x="3844479" y="302352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Arial" charset="0"/>
                <a:ea typeface="Arial" charset="0"/>
                <a:cs typeface="Arial" charset="0"/>
              </a:rPr>
              <a:t>2.</a:t>
            </a:r>
            <a:endParaRPr lang="nb-NO" dirty="0"/>
          </a:p>
        </p:txBody>
      </p:sp>
      <p:grpSp>
        <p:nvGrpSpPr>
          <p:cNvPr id="5" name="Gruppe 4"/>
          <p:cNvGrpSpPr/>
          <p:nvPr/>
        </p:nvGrpSpPr>
        <p:grpSpPr>
          <a:xfrm>
            <a:off x="3870236" y="1183404"/>
            <a:ext cx="1677716" cy="1677716"/>
            <a:chOff x="3820827" y="833982"/>
            <a:chExt cx="1677716" cy="1677716"/>
          </a:xfrm>
        </p:grpSpPr>
        <p:sp>
          <p:nvSpPr>
            <p:cNvPr id="175" name="Ellipse 174"/>
            <p:cNvSpPr/>
            <p:nvPr/>
          </p:nvSpPr>
          <p:spPr>
            <a:xfrm>
              <a:off x="3820827" y="833982"/>
              <a:ext cx="1677716" cy="167771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76" name="Gruppe 175"/>
            <p:cNvGrpSpPr/>
            <p:nvPr/>
          </p:nvGrpSpPr>
          <p:grpSpPr>
            <a:xfrm>
              <a:off x="4310239" y="1718003"/>
              <a:ext cx="689114" cy="611501"/>
              <a:chOff x="1657789" y="1022620"/>
              <a:chExt cx="582544" cy="516931"/>
            </a:xfrm>
          </p:grpSpPr>
          <p:sp>
            <p:nvSpPr>
              <p:cNvPr id="197" name="Ellipse 196"/>
              <p:cNvSpPr/>
              <p:nvPr/>
            </p:nvSpPr>
            <p:spPr>
              <a:xfrm>
                <a:off x="1682659" y="1022620"/>
                <a:ext cx="188886" cy="1888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8" name="Avrundet rektangel 197"/>
              <p:cNvSpPr/>
              <p:nvPr/>
            </p:nvSpPr>
            <p:spPr>
              <a:xfrm>
                <a:off x="1657789" y="1228444"/>
                <a:ext cx="244441" cy="31110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27" name="Ellipse 226"/>
              <p:cNvSpPr/>
              <p:nvPr/>
            </p:nvSpPr>
            <p:spPr>
              <a:xfrm>
                <a:off x="2020761" y="1022620"/>
                <a:ext cx="188886" cy="1888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28" name="Avrundet rektangel 227"/>
              <p:cNvSpPr/>
              <p:nvPr/>
            </p:nvSpPr>
            <p:spPr>
              <a:xfrm>
                <a:off x="1995892" y="1228444"/>
                <a:ext cx="244441" cy="31110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177" name="Gruppe 176"/>
            <p:cNvGrpSpPr/>
            <p:nvPr/>
          </p:nvGrpSpPr>
          <p:grpSpPr>
            <a:xfrm rot="20688157">
              <a:off x="4898224" y="1175540"/>
              <a:ext cx="290218" cy="440329"/>
              <a:chOff x="3064443" y="1713743"/>
              <a:chExt cx="351226" cy="532895"/>
            </a:xfrm>
          </p:grpSpPr>
          <p:sp>
            <p:nvSpPr>
              <p:cNvPr id="189" name="Rektangel 188"/>
              <p:cNvSpPr/>
              <p:nvPr/>
            </p:nvSpPr>
            <p:spPr>
              <a:xfrm>
                <a:off x="3064443" y="1713743"/>
                <a:ext cx="351226" cy="53289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190" name="Rett linje 189"/>
              <p:cNvCxnSpPr/>
              <p:nvPr/>
            </p:nvCxnSpPr>
            <p:spPr>
              <a:xfrm>
                <a:off x="3124705" y="1800808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Rett linje 190"/>
              <p:cNvCxnSpPr/>
              <p:nvPr/>
            </p:nvCxnSpPr>
            <p:spPr>
              <a:xfrm>
                <a:off x="3124705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Rett linje 191"/>
              <p:cNvCxnSpPr/>
              <p:nvPr/>
            </p:nvCxnSpPr>
            <p:spPr>
              <a:xfrm>
                <a:off x="3254646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Rett linje 192"/>
              <p:cNvCxnSpPr/>
              <p:nvPr/>
            </p:nvCxnSpPr>
            <p:spPr>
              <a:xfrm>
                <a:off x="3129580" y="1948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Rett linje 193"/>
              <p:cNvCxnSpPr/>
              <p:nvPr/>
            </p:nvCxnSpPr>
            <p:spPr>
              <a:xfrm>
                <a:off x="3129580" y="2011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Rett linje 194"/>
              <p:cNvCxnSpPr/>
              <p:nvPr/>
            </p:nvCxnSpPr>
            <p:spPr>
              <a:xfrm>
                <a:off x="3129580" y="2075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Rett linje 195"/>
              <p:cNvCxnSpPr/>
              <p:nvPr/>
            </p:nvCxnSpPr>
            <p:spPr>
              <a:xfrm>
                <a:off x="3129580" y="2138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Gruppe 177"/>
            <p:cNvGrpSpPr/>
            <p:nvPr/>
          </p:nvGrpSpPr>
          <p:grpSpPr>
            <a:xfrm>
              <a:off x="4122736" y="1204404"/>
              <a:ext cx="290218" cy="440329"/>
              <a:chOff x="2478982" y="2439683"/>
              <a:chExt cx="245335" cy="372232"/>
            </a:xfrm>
          </p:grpSpPr>
          <p:sp>
            <p:nvSpPr>
              <p:cNvPr id="181" name="Rektangel 180"/>
              <p:cNvSpPr/>
              <p:nvPr/>
            </p:nvSpPr>
            <p:spPr>
              <a:xfrm>
                <a:off x="2478982" y="2439683"/>
                <a:ext cx="245335" cy="3722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182" name="Rett linje 181"/>
              <p:cNvCxnSpPr/>
              <p:nvPr/>
            </p:nvCxnSpPr>
            <p:spPr>
              <a:xfrm>
                <a:off x="2521076" y="2500499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tt linje 182"/>
              <p:cNvCxnSpPr/>
              <p:nvPr/>
            </p:nvCxnSpPr>
            <p:spPr>
              <a:xfrm>
                <a:off x="2521076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Rett linje 183"/>
              <p:cNvCxnSpPr/>
              <p:nvPr/>
            </p:nvCxnSpPr>
            <p:spPr>
              <a:xfrm>
                <a:off x="2611841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tt linje 184"/>
              <p:cNvCxnSpPr/>
              <p:nvPr/>
            </p:nvCxnSpPr>
            <p:spPr>
              <a:xfrm>
                <a:off x="2524481" y="2603621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Rett linje 185"/>
              <p:cNvCxnSpPr/>
              <p:nvPr/>
            </p:nvCxnSpPr>
            <p:spPr>
              <a:xfrm>
                <a:off x="2524481" y="2647976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Rett linje 186"/>
              <p:cNvCxnSpPr/>
              <p:nvPr/>
            </p:nvCxnSpPr>
            <p:spPr>
              <a:xfrm>
                <a:off x="2524481" y="2692332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Rett linje 187"/>
              <p:cNvCxnSpPr/>
              <p:nvPr/>
            </p:nvCxnSpPr>
            <p:spPr>
              <a:xfrm>
                <a:off x="2524481" y="2736687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0" name="Rett pil 179"/>
            <p:cNvCxnSpPr/>
            <p:nvPr/>
          </p:nvCxnSpPr>
          <p:spPr>
            <a:xfrm>
              <a:off x="4412955" y="1374814"/>
              <a:ext cx="46552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Sylinder 12"/>
            <p:cNvSpPr txBox="1"/>
            <p:nvPr/>
          </p:nvSpPr>
          <p:spPr>
            <a:xfrm>
              <a:off x="4518572" y="137942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>
                  <a:latin typeface="Arial" charset="0"/>
                  <a:ea typeface="Arial" charset="0"/>
                  <a:cs typeface="Arial" charset="0"/>
                </a:rPr>
                <a:t>?</a:t>
              </a:r>
              <a:endParaRPr lang="nb-NO" dirty="0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229" name="Gruppe 228"/>
            <p:cNvGrpSpPr/>
            <p:nvPr/>
          </p:nvGrpSpPr>
          <p:grpSpPr>
            <a:xfrm>
              <a:off x="3999643" y="1301715"/>
              <a:ext cx="290218" cy="440329"/>
              <a:chOff x="2478982" y="2439683"/>
              <a:chExt cx="245335" cy="372232"/>
            </a:xfrm>
          </p:grpSpPr>
          <p:sp>
            <p:nvSpPr>
              <p:cNvPr id="230" name="Rektangel 229"/>
              <p:cNvSpPr/>
              <p:nvPr/>
            </p:nvSpPr>
            <p:spPr>
              <a:xfrm>
                <a:off x="2478982" y="2439683"/>
                <a:ext cx="245335" cy="3722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31" name="Rett linje 230"/>
              <p:cNvCxnSpPr/>
              <p:nvPr/>
            </p:nvCxnSpPr>
            <p:spPr>
              <a:xfrm>
                <a:off x="2521076" y="2500499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Rett linje 231"/>
              <p:cNvCxnSpPr/>
              <p:nvPr/>
            </p:nvCxnSpPr>
            <p:spPr>
              <a:xfrm>
                <a:off x="2521076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Rett linje 232"/>
              <p:cNvCxnSpPr/>
              <p:nvPr/>
            </p:nvCxnSpPr>
            <p:spPr>
              <a:xfrm>
                <a:off x="2611841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Rett linje 233"/>
              <p:cNvCxnSpPr/>
              <p:nvPr/>
            </p:nvCxnSpPr>
            <p:spPr>
              <a:xfrm>
                <a:off x="2524481" y="2603621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Rett linje 234"/>
              <p:cNvCxnSpPr/>
              <p:nvPr/>
            </p:nvCxnSpPr>
            <p:spPr>
              <a:xfrm>
                <a:off x="2524481" y="2647976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Rett linje 235"/>
              <p:cNvCxnSpPr/>
              <p:nvPr/>
            </p:nvCxnSpPr>
            <p:spPr>
              <a:xfrm>
                <a:off x="2524481" y="2692332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Rett linje 236"/>
              <p:cNvCxnSpPr/>
              <p:nvPr/>
            </p:nvCxnSpPr>
            <p:spPr>
              <a:xfrm>
                <a:off x="2524481" y="2736687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47" name="Rett linje 246"/>
          <p:cNvCxnSpPr/>
          <p:nvPr/>
        </p:nvCxnSpPr>
        <p:spPr>
          <a:xfrm>
            <a:off x="3915388" y="3392858"/>
            <a:ext cx="9059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uppe 5"/>
          <p:cNvGrpSpPr/>
          <p:nvPr/>
        </p:nvGrpSpPr>
        <p:grpSpPr>
          <a:xfrm>
            <a:off x="6506921" y="1183404"/>
            <a:ext cx="1677716" cy="1677716"/>
            <a:chOff x="6506921" y="833982"/>
            <a:chExt cx="1677716" cy="1677716"/>
          </a:xfrm>
        </p:grpSpPr>
        <p:sp>
          <p:nvSpPr>
            <p:cNvPr id="203" name="Ellipse 202"/>
            <p:cNvSpPr/>
            <p:nvPr/>
          </p:nvSpPr>
          <p:spPr>
            <a:xfrm>
              <a:off x="6506921" y="833982"/>
              <a:ext cx="1677716" cy="167771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204" name="Gruppe 203"/>
            <p:cNvGrpSpPr/>
            <p:nvPr/>
          </p:nvGrpSpPr>
          <p:grpSpPr>
            <a:xfrm>
              <a:off x="7198634" y="1718003"/>
              <a:ext cx="289160" cy="611501"/>
              <a:chOff x="1828798" y="1022620"/>
              <a:chExt cx="244441" cy="516931"/>
            </a:xfrm>
          </p:grpSpPr>
          <p:sp>
            <p:nvSpPr>
              <p:cNvPr id="225" name="Ellipse 224"/>
              <p:cNvSpPr/>
              <p:nvPr/>
            </p:nvSpPr>
            <p:spPr>
              <a:xfrm>
                <a:off x="1853668" y="1022620"/>
                <a:ext cx="188886" cy="1888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26" name="Avrundet rektangel 225"/>
              <p:cNvSpPr/>
              <p:nvPr/>
            </p:nvSpPr>
            <p:spPr>
              <a:xfrm>
                <a:off x="1828798" y="1228444"/>
                <a:ext cx="244441" cy="31110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205" name="Gruppe 204"/>
            <p:cNvGrpSpPr/>
            <p:nvPr/>
          </p:nvGrpSpPr>
          <p:grpSpPr>
            <a:xfrm rot="20688157">
              <a:off x="7179586" y="1114553"/>
              <a:ext cx="290218" cy="440329"/>
              <a:chOff x="3064443" y="1713743"/>
              <a:chExt cx="351226" cy="532895"/>
            </a:xfrm>
          </p:grpSpPr>
          <p:sp>
            <p:nvSpPr>
              <p:cNvPr id="217" name="Rektangel 216"/>
              <p:cNvSpPr/>
              <p:nvPr/>
            </p:nvSpPr>
            <p:spPr>
              <a:xfrm>
                <a:off x="3064443" y="1713743"/>
                <a:ext cx="351226" cy="53289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18" name="Rett linje 217"/>
              <p:cNvCxnSpPr/>
              <p:nvPr/>
            </p:nvCxnSpPr>
            <p:spPr>
              <a:xfrm>
                <a:off x="3124705" y="1800808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Rett linje 218"/>
              <p:cNvCxnSpPr/>
              <p:nvPr/>
            </p:nvCxnSpPr>
            <p:spPr>
              <a:xfrm>
                <a:off x="3124705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Rett linje 219"/>
              <p:cNvCxnSpPr/>
              <p:nvPr/>
            </p:nvCxnSpPr>
            <p:spPr>
              <a:xfrm>
                <a:off x="3254646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Rett linje 220"/>
              <p:cNvCxnSpPr/>
              <p:nvPr/>
            </p:nvCxnSpPr>
            <p:spPr>
              <a:xfrm>
                <a:off x="3129580" y="1948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Rett linje 221"/>
              <p:cNvCxnSpPr/>
              <p:nvPr/>
            </p:nvCxnSpPr>
            <p:spPr>
              <a:xfrm>
                <a:off x="3129580" y="2011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Rett linje 222"/>
              <p:cNvCxnSpPr/>
              <p:nvPr/>
            </p:nvCxnSpPr>
            <p:spPr>
              <a:xfrm>
                <a:off x="3129580" y="2075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Rett linje 223"/>
              <p:cNvCxnSpPr/>
              <p:nvPr/>
            </p:nvCxnSpPr>
            <p:spPr>
              <a:xfrm>
                <a:off x="3129580" y="2138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2" name="TekstSylinder 201"/>
          <p:cNvSpPr txBox="1"/>
          <p:nvPr/>
        </p:nvSpPr>
        <p:spPr>
          <a:xfrm>
            <a:off x="6368621" y="302352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Arial" charset="0"/>
                <a:ea typeface="Arial" charset="0"/>
                <a:cs typeface="Arial" charset="0"/>
              </a:rPr>
              <a:t>3.</a:t>
            </a:r>
            <a:endParaRPr lang="nb-NO" dirty="0"/>
          </a:p>
        </p:txBody>
      </p:sp>
      <p:cxnSp>
        <p:nvCxnSpPr>
          <p:cNvPr id="248" name="Rett linje 247"/>
          <p:cNvCxnSpPr/>
          <p:nvPr/>
        </p:nvCxnSpPr>
        <p:spPr>
          <a:xfrm>
            <a:off x="6439530" y="3392858"/>
            <a:ext cx="9059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9" name="TekstSylinder 248"/>
          <p:cNvSpPr txBox="1"/>
          <p:nvPr/>
        </p:nvSpPr>
        <p:spPr>
          <a:xfrm>
            <a:off x="7039413" y="823458"/>
            <a:ext cx="719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latin typeface="Arial" charset="0"/>
                <a:ea typeface="Arial" charset="0"/>
                <a:cs typeface="Arial" charset="0"/>
              </a:rPr>
              <a:t>20. nov.</a:t>
            </a:r>
            <a:endParaRPr lang="nb-NO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TekstSylinder 84"/>
          <p:cNvSpPr txBox="1"/>
          <p:nvPr/>
        </p:nvSpPr>
        <p:spPr>
          <a:xfrm>
            <a:off x="1001598" y="268421"/>
            <a:ext cx="5254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Arial" charset="0"/>
                <a:ea typeface="Arial" charset="0"/>
                <a:cs typeface="Arial" charset="0"/>
              </a:rPr>
              <a:t>TRINN 3: Annen (passende) stilling hele NTNU</a:t>
            </a:r>
            <a:endParaRPr lang="nb-NO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1116842" y="3452275"/>
            <a:ext cx="23161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latin typeface="Arial" charset="0"/>
                <a:ea typeface="Arial" charset="0"/>
                <a:cs typeface="Arial" charset="0"/>
              </a:rPr>
              <a:t>Bekjentgjøring av stillinger gjøres omkring 10.november, den ansatte må melde sin interesse</a:t>
            </a:r>
            <a:endParaRPr lang="nb-NO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1116841" y="302352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>
                <a:latin typeface="Arial" charset="0"/>
                <a:ea typeface="Arial" charset="0"/>
                <a:cs typeface="Arial" charset="0"/>
              </a:rPr>
              <a:t>1.</a:t>
            </a:r>
            <a:endParaRPr lang="nb-NO" dirty="0"/>
          </a:p>
        </p:txBody>
      </p:sp>
      <p:cxnSp>
        <p:nvCxnSpPr>
          <p:cNvPr id="15" name="Rett linje 14"/>
          <p:cNvCxnSpPr/>
          <p:nvPr/>
        </p:nvCxnSpPr>
        <p:spPr>
          <a:xfrm>
            <a:off x="1221942" y="3392858"/>
            <a:ext cx="9059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uppe 2"/>
          <p:cNvGrpSpPr/>
          <p:nvPr/>
        </p:nvGrpSpPr>
        <p:grpSpPr>
          <a:xfrm>
            <a:off x="885734" y="1144086"/>
            <a:ext cx="2300067" cy="1786688"/>
            <a:chOff x="794858" y="794664"/>
            <a:chExt cx="2300067" cy="1786688"/>
          </a:xfrm>
        </p:grpSpPr>
        <p:grpSp>
          <p:nvGrpSpPr>
            <p:cNvPr id="87" name="Gruppe 86"/>
            <p:cNvGrpSpPr/>
            <p:nvPr/>
          </p:nvGrpSpPr>
          <p:grpSpPr>
            <a:xfrm>
              <a:off x="1689942" y="1983475"/>
              <a:ext cx="282718" cy="597877"/>
              <a:chOff x="1828798" y="1022620"/>
              <a:chExt cx="244441" cy="516931"/>
            </a:xfrm>
          </p:grpSpPr>
          <p:sp>
            <p:nvSpPr>
              <p:cNvPr id="255" name="Ellipse 254"/>
              <p:cNvSpPr/>
              <p:nvPr/>
            </p:nvSpPr>
            <p:spPr>
              <a:xfrm>
                <a:off x="1853668" y="1022620"/>
                <a:ext cx="188886" cy="1888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56" name="Avrundet rektangel 255"/>
              <p:cNvSpPr/>
              <p:nvPr/>
            </p:nvSpPr>
            <p:spPr>
              <a:xfrm>
                <a:off x="1828798" y="1228444"/>
                <a:ext cx="244441" cy="31110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sp>
          <p:nvSpPr>
            <p:cNvPr id="88" name="Ellipse 87"/>
            <p:cNvSpPr/>
            <p:nvPr/>
          </p:nvSpPr>
          <p:spPr>
            <a:xfrm>
              <a:off x="1169573" y="892873"/>
              <a:ext cx="1640336" cy="164033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89" name="Gruppe 88"/>
            <p:cNvGrpSpPr/>
            <p:nvPr/>
          </p:nvGrpSpPr>
          <p:grpSpPr>
            <a:xfrm>
              <a:off x="2504321" y="984401"/>
              <a:ext cx="283752" cy="430520"/>
              <a:chOff x="3064443" y="1713743"/>
              <a:chExt cx="351226" cy="532895"/>
            </a:xfrm>
          </p:grpSpPr>
          <p:sp>
            <p:nvSpPr>
              <p:cNvPr id="244" name="Rektangel 243"/>
              <p:cNvSpPr/>
              <p:nvPr/>
            </p:nvSpPr>
            <p:spPr>
              <a:xfrm>
                <a:off x="3064443" y="1713743"/>
                <a:ext cx="351226" cy="53289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45" name="Rett linje 244"/>
              <p:cNvCxnSpPr/>
              <p:nvPr/>
            </p:nvCxnSpPr>
            <p:spPr>
              <a:xfrm>
                <a:off x="3124705" y="1800808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Rett linje 245"/>
              <p:cNvCxnSpPr/>
              <p:nvPr/>
            </p:nvCxnSpPr>
            <p:spPr>
              <a:xfrm>
                <a:off x="3124705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Rett linje 249"/>
              <p:cNvCxnSpPr/>
              <p:nvPr/>
            </p:nvCxnSpPr>
            <p:spPr>
              <a:xfrm>
                <a:off x="3254646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Rett linje 250"/>
              <p:cNvCxnSpPr/>
              <p:nvPr/>
            </p:nvCxnSpPr>
            <p:spPr>
              <a:xfrm>
                <a:off x="3129580" y="1948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Rett linje 251"/>
              <p:cNvCxnSpPr/>
              <p:nvPr/>
            </p:nvCxnSpPr>
            <p:spPr>
              <a:xfrm>
                <a:off x="3129580" y="2011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Rett linje 252"/>
              <p:cNvCxnSpPr/>
              <p:nvPr/>
            </p:nvCxnSpPr>
            <p:spPr>
              <a:xfrm>
                <a:off x="3129580" y="2075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Rett linje 253"/>
              <p:cNvCxnSpPr/>
              <p:nvPr/>
            </p:nvCxnSpPr>
            <p:spPr>
              <a:xfrm>
                <a:off x="3129580" y="2138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uppe 89"/>
            <p:cNvGrpSpPr/>
            <p:nvPr/>
          </p:nvGrpSpPr>
          <p:grpSpPr>
            <a:xfrm rot="803879">
              <a:off x="2811173" y="1264999"/>
              <a:ext cx="283752" cy="430520"/>
              <a:chOff x="3064443" y="1713743"/>
              <a:chExt cx="351226" cy="532895"/>
            </a:xfrm>
          </p:grpSpPr>
          <p:sp>
            <p:nvSpPr>
              <p:cNvPr id="215" name="Rektangel 214"/>
              <p:cNvSpPr/>
              <p:nvPr/>
            </p:nvSpPr>
            <p:spPr>
              <a:xfrm>
                <a:off x="3064443" y="1713743"/>
                <a:ext cx="351226" cy="53289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16" name="Rett linje 215"/>
              <p:cNvCxnSpPr/>
              <p:nvPr/>
            </p:nvCxnSpPr>
            <p:spPr>
              <a:xfrm>
                <a:off x="3124705" y="1800808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Rett linje 237"/>
              <p:cNvCxnSpPr/>
              <p:nvPr/>
            </p:nvCxnSpPr>
            <p:spPr>
              <a:xfrm>
                <a:off x="3124705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Rett linje 238"/>
              <p:cNvCxnSpPr/>
              <p:nvPr/>
            </p:nvCxnSpPr>
            <p:spPr>
              <a:xfrm>
                <a:off x="3254646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Rett linje 239"/>
              <p:cNvCxnSpPr/>
              <p:nvPr/>
            </p:nvCxnSpPr>
            <p:spPr>
              <a:xfrm>
                <a:off x="3129580" y="1948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Rett linje 240"/>
              <p:cNvCxnSpPr/>
              <p:nvPr/>
            </p:nvCxnSpPr>
            <p:spPr>
              <a:xfrm>
                <a:off x="3129580" y="2011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Rett linje 241"/>
              <p:cNvCxnSpPr/>
              <p:nvPr/>
            </p:nvCxnSpPr>
            <p:spPr>
              <a:xfrm>
                <a:off x="3129580" y="2075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Rett linje 242"/>
              <p:cNvCxnSpPr/>
              <p:nvPr/>
            </p:nvCxnSpPr>
            <p:spPr>
              <a:xfrm>
                <a:off x="3129580" y="2138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uppe 90"/>
            <p:cNvGrpSpPr/>
            <p:nvPr/>
          </p:nvGrpSpPr>
          <p:grpSpPr>
            <a:xfrm rot="20688157">
              <a:off x="2492277" y="1560200"/>
              <a:ext cx="283752" cy="430520"/>
              <a:chOff x="3064443" y="1713743"/>
              <a:chExt cx="351226" cy="532895"/>
            </a:xfrm>
          </p:grpSpPr>
          <p:sp>
            <p:nvSpPr>
              <p:cNvPr id="207" name="Rektangel 206"/>
              <p:cNvSpPr/>
              <p:nvPr/>
            </p:nvSpPr>
            <p:spPr>
              <a:xfrm>
                <a:off x="3064443" y="1713743"/>
                <a:ext cx="351226" cy="53289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08" name="Rett linje 207"/>
              <p:cNvCxnSpPr/>
              <p:nvPr/>
            </p:nvCxnSpPr>
            <p:spPr>
              <a:xfrm>
                <a:off x="3124705" y="1800808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Rett linje 208"/>
              <p:cNvCxnSpPr/>
              <p:nvPr/>
            </p:nvCxnSpPr>
            <p:spPr>
              <a:xfrm>
                <a:off x="3124705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Rett linje 209"/>
              <p:cNvCxnSpPr/>
              <p:nvPr/>
            </p:nvCxnSpPr>
            <p:spPr>
              <a:xfrm>
                <a:off x="3254646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Rett linje 210"/>
              <p:cNvCxnSpPr/>
              <p:nvPr/>
            </p:nvCxnSpPr>
            <p:spPr>
              <a:xfrm>
                <a:off x="3129580" y="1948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Rett linje 211"/>
              <p:cNvCxnSpPr/>
              <p:nvPr/>
            </p:nvCxnSpPr>
            <p:spPr>
              <a:xfrm>
                <a:off x="3129580" y="2011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Rett linje 212"/>
              <p:cNvCxnSpPr/>
              <p:nvPr/>
            </p:nvCxnSpPr>
            <p:spPr>
              <a:xfrm>
                <a:off x="3129580" y="2075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Rett linje 213"/>
              <p:cNvCxnSpPr/>
              <p:nvPr/>
            </p:nvCxnSpPr>
            <p:spPr>
              <a:xfrm>
                <a:off x="3129580" y="2138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uppe 91"/>
            <p:cNvGrpSpPr/>
            <p:nvPr/>
          </p:nvGrpSpPr>
          <p:grpSpPr>
            <a:xfrm>
              <a:off x="1502278" y="794664"/>
              <a:ext cx="282718" cy="597877"/>
              <a:chOff x="1828798" y="1022620"/>
              <a:chExt cx="244441" cy="516931"/>
            </a:xfrm>
          </p:grpSpPr>
          <p:sp>
            <p:nvSpPr>
              <p:cNvPr id="201" name="Ellipse 200"/>
              <p:cNvSpPr/>
              <p:nvPr/>
            </p:nvSpPr>
            <p:spPr>
              <a:xfrm>
                <a:off x="1853668" y="1022620"/>
                <a:ext cx="188886" cy="1888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06" name="Avrundet rektangel 205"/>
              <p:cNvSpPr/>
              <p:nvPr/>
            </p:nvSpPr>
            <p:spPr>
              <a:xfrm>
                <a:off x="1828798" y="1228444"/>
                <a:ext cx="244441" cy="31110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93" name="Gruppe 92"/>
            <p:cNvGrpSpPr/>
            <p:nvPr/>
          </p:nvGrpSpPr>
          <p:grpSpPr>
            <a:xfrm>
              <a:off x="1828946" y="1240894"/>
              <a:ext cx="282718" cy="597878"/>
              <a:chOff x="1828798" y="1022620"/>
              <a:chExt cx="244441" cy="516932"/>
            </a:xfrm>
          </p:grpSpPr>
          <p:sp>
            <p:nvSpPr>
              <p:cNvPr id="179" name="Ellipse 178"/>
              <p:cNvSpPr/>
              <p:nvPr/>
            </p:nvSpPr>
            <p:spPr>
              <a:xfrm>
                <a:off x="1853668" y="1022620"/>
                <a:ext cx="188886" cy="1888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9" name="Avrundet rektangel 198"/>
              <p:cNvSpPr/>
              <p:nvPr/>
            </p:nvSpPr>
            <p:spPr>
              <a:xfrm>
                <a:off x="1828798" y="1228445"/>
                <a:ext cx="244441" cy="31110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94" name="Gruppe 93"/>
            <p:cNvGrpSpPr/>
            <p:nvPr/>
          </p:nvGrpSpPr>
          <p:grpSpPr>
            <a:xfrm>
              <a:off x="2168489" y="1774105"/>
              <a:ext cx="282718" cy="597877"/>
              <a:chOff x="1828798" y="1022620"/>
              <a:chExt cx="244441" cy="516931"/>
            </a:xfrm>
          </p:grpSpPr>
          <p:sp>
            <p:nvSpPr>
              <p:cNvPr id="171" name="Ellipse 170"/>
              <p:cNvSpPr/>
              <p:nvPr/>
            </p:nvSpPr>
            <p:spPr>
              <a:xfrm>
                <a:off x="1853668" y="1022620"/>
                <a:ext cx="188886" cy="1888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73" name="Avrundet rektangel 172"/>
              <p:cNvSpPr/>
              <p:nvPr/>
            </p:nvSpPr>
            <p:spPr>
              <a:xfrm>
                <a:off x="1828798" y="1228444"/>
                <a:ext cx="244441" cy="31110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95" name="Gruppe 94"/>
            <p:cNvGrpSpPr/>
            <p:nvPr/>
          </p:nvGrpSpPr>
          <p:grpSpPr>
            <a:xfrm>
              <a:off x="1350399" y="1452639"/>
              <a:ext cx="282718" cy="597877"/>
              <a:chOff x="1828798" y="1022620"/>
              <a:chExt cx="244441" cy="516931"/>
            </a:xfrm>
          </p:grpSpPr>
          <p:sp>
            <p:nvSpPr>
              <p:cNvPr id="169" name="Ellipse 168"/>
              <p:cNvSpPr/>
              <p:nvPr/>
            </p:nvSpPr>
            <p:spPr>
              <a:xfrm>
                <a:off x="1853668" y="1022620"/>
                <a:ext cx="188886" cy="1888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70" name="Avrundet rektangel 169"/>
              <p:cNvSpPr/>
              <p:nvPr/>
            </p:nvSpPr>
            <p:spPr>
              <a:xfrm>
                <a:off x="1828798" y="1228444"/>
                <a:ext cx="244441" cy="31110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96" name="Gruppe 95"/>
            <p:cNvGrpSpPr/>
            <p:nvPr/>
          </p:nvGrpSpPr>
          <p:grpSpPr>
            <a:xfrm rot="20687293">
              <a:off x="1015437" y="1014240"/>
              <a:ext cx="283752" cy="430520"/>
              <a:chOff x="2478982" y="2439683"/>
              <a:chExt cx="245335" cy="372232"/>
            </a:xfrm>
          </p:grpSpPr>
          <p:sp>
            <p:nvSpPr>
              <p:cNvPr id="161" name="Rektangel 160"/>
              <p:cNvSpPr/>
              <p:nvPr/>
            </p:nvSpPr>
            <p:spPr>
              <a:xfrm>
                <a:off x="2478982" y="2439683"/>
                <a:ext cx="245335" cy="3722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162" name="Rett linje 161"/>
              <p:cNvCxnSpPr/>
              <p:nvPr/>
            </p:nvCxnSpPr>
            <p:spPr>
              <a:xfrm>
                <a:off x="2521076" y="2500499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tt linje 162"/>
              <p:cNvCxnSpPr/>
              <p:nvPr/>
            </p:nvCxnSpPr>
            <p:spPr>
              <a:xfrm>
                <a:off x="2521076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tt linje 163"/>
              <p:cNvCxnSpPr/>
              <p:nvPr/>
            </p:nvCxnSpPr>
            <p:spPr>
              <a:xfrm>
                <a:off x="2611841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tt linje 164"/>
              <p:cNvCxnSpPr/>
              <p:nvPr/>
            </p:nvCxnSpPr>
            <p:spPr>
              <a:xfrm>
                <a:off x="2524481" y="2603621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tt linje 165"/>
              <p:cNvCxnSpPr/>
              <p:nvPr/>
            </p:nvCxnSpPr>
            <p:spPr>
              <a:xfrm>
                <a:off x="2524481" y="2647976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tt linje 166"/>
              <p:cNvCxnSpPr/>
              <p:nvPr/>
            </p:nvCxnSpPr>
            <p:spPr>
              <a:xfrm>
                <a:off x="2524481" y="2692332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Rett linje 167"/>
              <p:cNvCxnSpPr/>
              <p:nvPr/>
            </p:nvCxnSpPr>
            <p:spPr>
              <a:xfrm>
                <a:off x="2524481" y="2736687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uppe 96"/>
            <p:cNvGrpSpPr/>
            <p:nvPr/>
          </p:nvGrpSpPr>
          <p:grpSpPr>
            <a:xfrm rot="810608">
              <a:off x="964256" y="1749724"/>
              <a:ext cx="283752" cy="430520"/>
              <a:chOff x="2478982" y="2439683"/>
              <a:chExt cx="245335" cy="372232"/>
            </a:xfrm>
          </p:grpSpPr>
          <p:sp>
            <p:nvSpPr>
              <p:cNvPr id="153" name="Rektangel 152"/>
              <p:cNvSpPr/>
              <p:nvPr/>
            </p:nvSpPr>
            <p:spPr>
              <a:xfrm>
                <a:off x="2478982" y="2439683"/>
                <a:ext cx="245335" cy="3722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154" name="Rett linje 153"/>
              <p:cNvCxnSpPr/>
              <p:nvPr/>
            </p:nvCxnSpPr>
            <p:spPr>
              <a:xfrm>
                <a:off x="2521076" y="2500499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Rett linje 154"/>
              <p:cNvCxnSpPr/>
              <p:nvPr/>
            </p:nvCxnSpPr>
            <p:spPr>
              <a:xfrm>
                <a:off x="2521076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Rett linje 155"/>
              <p:cNvCxnSpPr/>
              <p:nvPr/>
            </p:nvCxnSpPr>
            <p:spPr>
              <a:xfrm>
                <a:off x="2611841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Rett linje 156"/>
              <p:cNvCxnSpPr/>
              <p:nvPr/>
            </p:nvCxnSpPr>
            <p:spPr>
              <a:xfrm>
                <a:off x="2524481" y="2603621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Rett linje 157"/>
              <p:cNvCxnSpPr/>
              <p:nvPr/>
            </p:nvCxnSpPr>
            <p:spPr>
              <a:xfrm>
                <a:off x="2524481" y="2647976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Rett linje 158"/>
              <p:cNvCxnSpPr/>
              <p:nvPr/>
            </p:nvCxnSpPr>
            <p:spPr>
              <a:xfrm>
                <a:off x="2524481" y="2692332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Rett linje 159"/>
              <p:cNvCxnSpPr/>
              <p:nvPr/>
            </p:nvCxnSpPr>
            <p:spPr>
              <a:xfrm>
                <a:off x="2524481" y="2736687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uppe 97"/>
            <p:cNvGrpSpPr/>
            <p:nvPr/>
          </p:nvGrpSpPr>
          <p:grpSpPr>
            <a:xfrm>
              <a:off x="794858" y="1350826"/>
              <a:ext cx="283752" cy="430520"/>
              <a:chOff x="2478982" y="2439683"/>
              <a:chExt cx="245335" cy="372232"/>
            </a:xfrm>
          </p:grpSpPr>
          <p:sp>
            <p:nvSpPr>
              <p:cNvPr id="121" name="Rektangel 120"/>
              <p:cNvSpPr/>
              <p:nvPr/>
            </p:nvSpPr>
            <p:spPr>
              <a:xfrm>
                <a:off x="2478982" y="2439683"/>
                <a:ext cx="245335" cy="3722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122" name="Rett linje 121"/>
              <p:cNvCxnSpPr/>
              <p:nvPr/>
            </p:nvCxnSpPr>
            <p:spPr>
              <a:xfrm>
                <a:off x="2521076" y="2500499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Rett linje 146"/>
              <p:cNvCxnSpPr/>
              <p:nvPr/>
            </p:nvCxnSpPr>
            <p:spPr>
              <a:xfrm>
                <a:off x="2521076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Rett linje 147"/>
              <p:cNvCxnSpPr/>
              <p:nvPr/>
            </p:nvCxnSpPr>
            <p:spPr>
              <a:xfrm>
                <a:off x="2611841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Rett linje 148"/>
              <p:cNvCxnSpPr/>
              <p:nvPr/>
            </p:nvCxnSpPr>
            <p:spPr>
              <a:xfrm>
                <a:off x="2524481" y="2603621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Rett linje 149"/>
              <p:cNvCxnSpPr/>
              <p:nvPr/>
            </p:nvCxnSpPr>
            <p:spPr>
              <a:xfrm>
                <a:off x="2524481" y="2647976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Rett linje 150"/>
              <p:cNvCxnSpPr/>
              <p:nvPr/>
            </p:nvCxnSpPr>
            <p:spPr>
              <a:xfrm>
                <a:off x="2524481" y="2692332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Rett linje 151"/>
              <p:cNvCxnSpPr/>
              <p:nvPr/>
            </p:nvCxnSpPr>
            <p:spPr>
              <a:xfrm>
                <a:off x="2524481" y="2736687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uppe 98"/>
            <p:cNvGrpSpPr/>
            <p:nvPr/>
          </p:nvGrpSpPr>
          <p:grpSpPr>
            <a:xfrm>
              <a:off x="2131541" y="794700"/>
              <a:ext cx="282718" cy="597877"/>
              <a:chOff x="1828798" y="1022620"/>
              <a:chExt cx="244441" cy="516931"/>
            </a:xfrm>
          </p:grpSpPr>
          <p:sp>
            <p:nvSpPr>
              <p:cNvPr id="119" name="Ellipse 118"/>
              <p:cNvSpPr/>
              <p:nvPr/>
            </p:nvSpPr>
            <p:spPr>
              <a:xfrm>
                <a:off x="1853668" y="1022620"/>
                <a:ext cx="188886" cy="1888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20" name="Avrundet rektangel 119"/>
              <p:cNvSpPr/>
              <p:nvPr/>
            </p:nvSpPr>
            <p:spPr>
              <a:xfrm>
                <a:off x="1828798" y="1228444"/>
                <a:ext cx="244441" cy="31110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101" name="Gruppe 100"/>
            <p:cNvGrpSpPr/>
            <p:nvPr/>
          </p:nvGrpSpPr>
          <p:grpSpPr>
            <a:xfrm rot="537295">
              <a:off x="2700141" y="1900133"/>
              <a:ext cx="283752" cy="430520"/>
              <a:chOff x="3064443" y="1713743"/>
              <a:chExt cx="351226" cy="532895"/>
            </a:xfrm>
          </p:grpSpPr>
          <p:sp>
            <p:nvSpPr>
              <p:cNvPr id="111" name="Rektangel 110"/>
              <p:cNvSpPr/>
              <p:nvPr/>
            </p:nvSpPr>
            <p:spPr>
              <a:xfrm>
                <a:off x="3064443" y="1713743"/>
                <a:ext cx="351226" cy="53289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112" name="Rett linje 111"/>
              <p:cNvCxnSpPr/>
              <p:nvPr/>
            </p:nvCxnSpPr>
            <p:spPr>
              <a:xfrm>
                <a:off x="3124705" y="1800808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Rett linje 112"/>
              <p:cNvCxnSpPr/>
              <p:nvPr/>
            </p:nvCxnSpPr>
            <p:spPr>
              <a:xfrm>
                <a:off x="3124705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Rett linje 113"/>
              <p:cNvCxnSpPr/>
              <p:nvPr/>
            </p:nvCxnSpPr>
            <p:spPr>
              <a:xfrm>
                <a:off x="3254646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Rett linje 114"/>
              <p:cNvCxnSpPr/>
              <p:nvPr/>
            </p:nvCxnSpPr>
            <p:spPr>
              <a:xfrm>
                <a:off x="3129580" y="1948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Rett linje 115"/>
              <p:cNvCxnSpPr/>
              <p:nvPr/>
            </p:nvCxnSpPr>
            <p:spPr>
              <a:xfrm>
                <a:off x="3129580" y="2011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Rett linje 116"/>
              <p:cNvCxnSpPr/>
              <p:nvPr/>
            </p:nvCxnSpPr>
            <p:spPr>
              <a:xfrm>
                <a:off x="3129580" y="2075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Rett linje 117"/>
              <p:cNvCxnSpPr/>
              <p:nvPr/>
            </p:nvCxnSpPr>
            <p:spPr>
              <a:xfrm>
                <a:off x="3129580" y="2138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uppe 101"/>
            <p:cNvGrpSpPr/>
            <p:nvPr/>
          </p:nvGrpSpPr>
          <p:grpSpPr>
            <a:xfrm rot="20626235">
              <a:off x="794858" y="1970329"/>
              <a:ext cx="283752" cy="430520"/>
              <a:chOff x="2478982" y="2439683"/>
              <a:chExt cx="245335" cy="372232"/>
            </a:xfrm>
          </p:grpSpPr>
          <p:sp>
            <p:nvSpPr>
              <p:cNvPr id="103" name="Rektangel 102"/>
              <p:cNvSpPr/>
              <p:nvPr/>
            </p:nvSpPr>
            <p:spPr>
              <a:xfrm>
                <a:off x="2478982" y="2439683"/>
                <a:ext cx="245335" cy="3722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104" name="Rett linje 103"/>
              <p:cNvCxnSpPr/>
              <p:nvPr/>
            </p:nvCxnSpPr>
            <p:spPr>
              <a:xfrm>
                <a:off x="2521076" y="2500499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Rett linje 104"/>
              <p:cNvCxnSpPr/>
              <p:nvPr/>
            </p:nvCxnSpPr>
            <p:spPr>
              <a:xfrm>
                <a:off x="2521076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Rett linje 105"/>
              <p:cNvCxnSpPr/>
              <p:nvPr/>
            </p:nvCxnSpPr>
            <p:spPr>
              <a:xfrm>
                <a:off x="2611841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Rett linje 106"/>
              <p:cNvCxnSpPr/>
              <p:nvPr/>
            </p:nvCxnSpPr>
            <p:spPr>
              <a:xfrm>
                <a:off x="2524481" y="2603621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Rett linje 107"/>
              <p:cNvCxnSpPr/>
              <p:nvPr/>
            </p:nvCxnSpPr>
            <p:spPr>
              <a:xfrm>
                <a:off x="2524481" y="2647976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Rett linje 108"/>
              <p:cNvCxnSpPr/>
              <p:nvPr/>
            </p:nvCxnSpPr>
            <p:spPr>
              <a:xfrm>
                <a:off x="2524481" y="2692332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Rett linje 109"/>
              <p:cNvCxnSpPr/>
              <p:nvPr/>
            </p:nvCxnSpPr>
            <p:spPr>
              <a:xfrm>
                <a:off x="2524481" y="2736687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ekstSylinder 6"/>
          <p:cNvSpPr txBox="1"/>
          <p:nvPr/>
        </p:nvSpPr>
        <p:spPr>
          <a:xfrm>
            <a:off x="6315766" y="3452275"/>
            <a:ext cx="1928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Hvis ikke innplassert vil NTNU kontinuerlig lete etter passende stilling for deg </a:t>
            </a:r>
            <a:endParaRPr lang="nb-N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7536199" y="1821005"/>
            <a:ext cx="293784" cy="367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548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Sylinder 8"/>
          <p:cNvSpPr txBox="1"/>
          <p:nvPr/>
        </p:nvSpPr>
        <p:spPr>
          <a:xfrm>
            <a:off x="966697" y="3457108"/>
            <a:ext cx="2316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latin typeface="Arial" charset="0"/>
                <a:ea typeface="Arial" charset="0"/>
                <a:cs typeface="Arial" charset="0"/>
              </a:rPr>
              <a:t>Innplasseringsteam følger kontinuerlig opp ledige stillinger</a:t>
            </a:r>
            <a:endParaRPr lang="nb-NO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966696" y="302835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>
                <a:latin typeface="Arial" charset="0"/>
                <a:ea typeface="Arial" charset="0"/>
                <a:cs typeface="Arial" charset="0"/>
              </a:rPr>
              <a:t>1.</a:t>
            </a:r>
            <a:endParaRPr lang="nb-NO"/>
          </a:p>
        </p:txBody>
      </p:sp>
      <p:sp>
        <p:nvSpPr>
          <p:cNvPr id="172" name="TekstSylinder 171"/>
          <p:cNvSpPr txBox="1"/>
          <p:nvPr/>
        </p:nvSpPr>
        <p:spPr>
          <a:xfrm>
            <a:off x="3858057" y="3457108"/>
            <a:ext cx="2316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latin typeface="Arial" charset="0"/>
                <a:ea typeface="Arial" charset="0"/>
                <a:cs typeface="Arial" charset="0"/>
              </a:rPr>
              <a:t>Kvalifikasjonsvurdering</a:t>
            </a:r>
            <a:endParaRPr lang="nb-NO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4" name="TekstSylinder 173"/>
          <p:cNvSpPr txBox="1"/>
          <p:nvPr/>
        </p:nvSpPr>
        <p:spPr>
          <a:xfrm>
            <a:off x="3858056" y="302835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Arial" charset="0"/>
                <a:ea typeface="Arial" charset="0"/>
                <a:cs typeface="Arial" charset="0"/>
              </a:rPr>
              <a:t>2.</a:t>
            </a:r>
            <a:endParaRPr lang="nb-NO" dirty="0"/>
          </a:p>
        </p:txBody>
      </p:sp>
      <p:grpSp>
        <p:nvGrpSpPr>
          <p:cNvPr id="12" name="Gruppe 11"/>
          <p:cNvGrpSpPr/>
          <p:nvPr/>
        </p:nvGrpSpPr>
        <p:grpSpPr>
          <a:xfrm>
            <a:off x="3865431" y="1188237"/>
            <a:ext cx="1677716" cy="1677716"/>
            <a:chOff x="3820827" y="833982"/>
            <a:chExt cx="1677716" cy="1677716"/>
          </a:xfrm>
        </p:grpSpPr>
        <p:sp>
          <p:nvSpPr>
            <p:cNvPr id="175" name="Ellipse 174"/>
            <p:cNvSpPr/>
            <p:nvPr/>
          </p:nvSpPr>
          <p:spPr>
            <a:xfrm>
              <a:off x="3820827" y="833982"/>
              <a:ext cx="1677716" cy="167771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76" name="Gruppe 175"/>
            <p:cNvGrpSpPr/>
            <p:nvPr/>
          </p:nvGrpSpPr>
          <p:grpSpPr>
            <a:xfrm>
              <a:off x="4310239" y="1718003"/>
              <a:ext cx="689114" cy="611501"/>
              <a:chOff x="1657789" y="1022620"/>
              <a:chExt cx="582544" cy="516931"/>
            </a:xfrm>
          </p:grpSpPr>
          <p:sp>
            <p:nvSpPr>
              <p:cNvPr id="197" name="Ellipse 196"/>
              <p:cNvSpPr/>
              <p:nvPr/>
            </p:nvSpPr>
            <p:spPr>
              <a:xfrm>
                <a:off x="1682659" y="1022620"/>
                <a:ext cx="188886" cy="1888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8" name="Avrundet rektangel 197"/>
              <p:cNvSpPr/>
              <p:nvPr/>
            </p:nvSpPr>
            <p:spPr>
              <a:xfrm>
                <a:off x="1657789" y="1228444"/>
                <a:ext cx="244441" cy="31110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27" name="Ellipse 226"/>
              <p:cNvSpPr/>
              <p:nvPr/>
            </p:nvSpPr>
            <p:spPr>
              <a:xfrm>
                <a:off x="2020761" y="1022620"/>
                <a:ext cx="188886" cy="1888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28" name="Avrundet rektangel 227"/>
              <p:cNvSpPr/>
              <p:nvPr/>
            </p:nvSpPr>
            <p:spPr>
              <a:xfrm>
                <a:off x="1995892" y="1228444"/>
                <a:ext cx="244441" cy="31110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177" name="Gruppe 176"/>
            <p:cNvGrpSpPr/>
            <p:nvPr/>
          </p:nvGrpSpPr>
          <p:grpSpPr>
            <a:xfrm rot="20688157">
              <a:off x="4898224" y="1175540"/>
              <a:ext cx="290218" cy="440329"/>
              <a:chOff x="3064443" y="1713743"/>
              <a:chExt cx="351226" cy="532895"/>
            </a:xfrm>
          </p:grpSpPr>
          <p:sp>
            <p:nvSpPr>
              <p:cNvPr id="189" name="Rektangel 188"/>
              <p:cNvSpPr/>
              <p:nvPr/>
            </p:nvSpPr>
            <p:spPr>
              <a:xfrm>
                <a:off x="3064443" y="1713743"/>
                <a:ext cx="351226" cy="53289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190" name="Rett linje 189"/>
              <p:cNvCxnSpPr/>
              <p:nvPr/>
            </p:nvCxnSpPr>
            <p:spPr>
              <a:xfrm>
                <a:off x="3124705" y="1800808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Rett linje 190"/>
              <p:cNvCxnSpPr/>
              <p:nvPr/>
            </p:nvCxnSpPr>
            <p:spPr>
              <a:xfrm>
                <a:off x="3124705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Rett linje 191"/>
              <p:cNvCxnSpPr/>
              <p:nvPr/>
            </p:nvCxnSpPr>
            <p:spPr>
              <a:xfrm>
                <a:off x="3254646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Rett linje 192"/>
              <p:cNvCxnSpPr/>
              <p:nvPr/>
            </p:nvCxnSpPr>
            <p:spPr>
              <a:xfrm>
                <a:off x="3129580" y="1948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Rett linje 193"/>
              <p:cNvCxnSpPr/>
              <p:nvPr/>
            </p:nvCxnSpPr>
            <p:spPr>
              <a:xfrm>
                <a:off x="3129580" y="2011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Rett linje 194"/>
              <p:cNvCxnSpPr/>
              <p:nvPr/>
            </p:nvCxnSpPr>
            <p:spPr>
              <a:xfrm>
                <a:off x="3129580" y="2075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Rett linje 195"/>
              <p:cNvCxnSpPr/>
              <p:nvPr/>
            </p:nvCxnSpPr>
            <p:spPr>
              <a:xfrm>
                <a:off x="3129580" y="2138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Gruppe 177"/>
            <p:cNvGrpSpPr/>
            <p:nvPr/>
          </p:nvGrpSpPr>
          <p:grpSpPr>
            <a:xfrm>
              <a:off x="4122736" y="1204404"/>
              <a:ext cx="290218" cy="440329"/>
              <a:chOff x="2478982" y="2439683"/>
              <a:chExt cx="245335" cy="372232"/>
            </a:xfrm>
          </p:grpSpPr>
          <p:sp>
            <p:nvSpPr>
              <p:cNvPr id="181" name="Rektangel 180"/>
              <p:cNvSpPr/>
              <p:nvPr/>
            </p:nvSpPr>
            <p:spPr>
              <a:xfrm>
                <a:off x="2478982" y="2439683"/>
                <a:ext cx="245335" cy="3722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182" name="Rett linje 181"/>
              <p:cNvCxnSpPr/>
              <p:nvPr/>
            </p:nvCxnSpPr>
            <p:spPr>
              <a:xfrm>
                <a:off x="2521076" y="2500499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tt linje 182"/>
              <p:cNvCxnSpPr/>
              <p:nvPr/>
            </p:nvCxnSpPr>
            <p:spPr>
              <a:xfrm>
                <a:off x="2521076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Rett linje 183"/>
              <p:cNvCxnSpPr/>
              <p:nvPr/>
            </p:nvCxnSpPr>
            <p:spPr>
              <a:xfrm>
                <a:off x="2611841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tt linje 184"/>
              <p:cNvCxnSpPr/>
              <p:nvPr/>
            </p:nvCxnSpPr>
            <p:spPr>
              <a:xfrm>
                <a:off x="2524481" y="2603621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Rett linje 185"/>
              <p:cNvCxnSpPr/>
              <p:nvPr/>
            </p:nvCxnSpPr>
            <p:spPr>
              <a:xfrm>
                <a:off x="2524481" y="2647976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Rett linje 186"/>
              <p:cNvCxnSpPr/>
              <p:nvPr/>
            </p:nvCxnSpPr>
            <p:spPr>
              <a:xfrm>
                <a:off x="2524481" y="2692332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Rett linje 187"/>
              <p:cNvCxnSpPr/>
              <p:nvPr/>
            </p:nvCxnSpPr>
            <p:spPr>
              <a:xfrm>
                <a:off x="2524481" y="2736687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0" name="Rett pil 179"/>
            <p:cNvCxnSpPr/>
            <p:nvPr/>
          </p:nvCxnSpPr>
          <p:spPr>
            <a:xfrm>
              <a:off x="4412955" y="1374814"/>
              <a:ext cx="46552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Sylinder 12"/>
            <p:cNvSpPr txBox="1"/>
            <p:nvPr/>
          </p:nvSpPr>
          <p:spPr>
            <a:xfrm>
              <a:off x="4518572" y="137942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>
                  <a:latin typeface="Arial" charset="0"/>
                  <a:ea typeface="Arial" charset="0"/>
                  <a:cs typeface="Arial" charset="0"/>
                </a:rPr>
                <a:t>?</a:t>
              </a:r>
              <a:endParaRPr lang="nb-NO" dirty="0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229" name="Gruppe 228"/>
            <p:cNvGrpSpPr/>
            <p:nvPr/>
          </p:nvGrpSpPr>
          <p:grpSpPr>
            <a:xfrm>
              <a:off x="3999643" y="1301715"/>
              <a:ext cx="290218" cy="440329"/>
              <a:chOff x="2478982" y="2439683"/>
              <a:chExt cx="245335" cy="372232"/>
            </a:xfrm>
          </p:grpSpPr>
          <p:sp>
            <p:nvSpPr>
              <p:cNvPr id="230" name="Rektangel 229"/>
              <p:cNvSpPr/>
              <p:nvPr/>
            </p:nvSpPr>
            <p:spPr>
              <a:xfrm>
                <a:off x="2478982" y="2439683"/>
                <a:ext cx="245335" cy="3722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31" name="Rett linje 230"/>
              <p:cNvCxnSpPr/>
              <p:nvPr/>
            </p:nvCxnSpPr>
            <p:spPr>
              <a:xfrm>
                <a:off x="2521076" y="2500499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Rett linje 231"/>
              <p:cNvCxnSpPr/>
              <p:nvPr/>
            </p:nvCxnSpPr>
            <p:spPr>
              <a:xfrm>
                <a:off x="2521076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Rett linje 232"/>
              <p:cNvCxnSpPr/>
              <p:nvPr/>
            </p:nvCxnSpPr>
            <p:spPr>
              <a:xfrm>
                <a:off x="2611841" y="2547028"/>
                <a:ext cx="6344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Rett linje 233"/>
              <p:cNvCxnSpPr/>
              <p:nvPr/>
            </p:nvCxnSpPr>
            <p:spPr>
              <a:xfrm>
                <a:off x="2524481" y="2603621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Rett linje 234"/>
              <p:cNvCxnSpPr/>
              <p:nvPr/>
            </p:nvCxnSpPr>
            <p:spPr>
              <a:xfrm>
                <a:off x="2524481" y="2647976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Rett linje 235"/>
              <p:cNvCxnSpPr/>
              <p:nvPr/>
            </p:nvCxnSpPr>
            <p:spPr>
              <a:xfrm>
                <a:off x="2524481" y="2692332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Rett linje 236"/>
              <p:cNvCxnSpPr/>
              <p:nvPr/>
            </p:nvCxnSpPr>
            <p:spPr>
              <a:xfrm>
                <a:off x="2524481" y="2736687"/>
                <a:ext cx="1485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5" name="Rett linje 14"/>
          <p:cNvCxnSpPr/>
          <p:nvPr/>
        </p:nvCxnSpPr>
        <p:spPr>
          <a:xfrm>
            <a:off x="1071797" y="3397691"/>
            <a:ext cx="9059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Rett linje 246"/>
          <p:cNvCxnSpPr/>
          <p:nvPr/>
        </p:nvCxnSpPr>
        <p:spPr>
          <a:xfrm>
            <a:off x="3928965" y="3397691"/>
            <a:ext cx="9059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0" name="TekstSylinder 199"/>
          <p:cNvSpPr txBox="1"/>
          <p:nvPr/>
        </p:nvSpPr>
        <p:spPr>
          <a:xfrm>
            <a:off x="6422219" y="3457108"/>
            <a:ext cx="2316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latin typeface="Arial" charset="0"/>
                <a:ea typeface="Arial" charset="0"/>
                <a:cs typeface="Arial" charset="0"/>
              </a:rPr>
              <a:t>Innplassering</a:t>
            </a:r>
            <a:endParaRPr lang="nb-NO" sz="12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4" name="Gruppe 13"/>
          <p:cNvGrpSpPr/>
          <p:nvPr/>
        </p:nvGrpSpPr>
        <p:grpSpPr>
          <a:xfrm>
            <a:off x="6506921" y="1188237"/>
            <a:ext cx="1677716" cy="1677716"/>
            <a:chOff x="6506921" y="833982"/>
            <a:chExt cx="1677716" cy="1677716"/>
          </a:xfrm>
        </p:grpSpPr>
        <p:sp>
          <p:nvSpPr>
            <p:cNvPr id="203" name="Ellipse 202"/>
            <p:cNvSpPr/>
            <p:nvPr/>
          </p:nvSpPr>
          <p:spPr>
            <a:xfrm>
              <a:off x="6506921" y="833982"/>
              <a:ext cx="1677716" cy="167771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204" name="Gruppe 203"/>
            <p:cNvGrpSpPr/>
            <p:nvPr/>
          </p:nvGrpSpPr>
          <p:grpSpPr>
            <a:xfrm>
              <a:off x="7198634" y="1718003"/>
              <a:ext cx="289160" cy="611501"/>
              <a:chOff x="1828798" y="1022620"/>
              <a:chExt cx="244441" cy="516931"/>
            </a:xfrm>
          </p:grpSpPr>
          <p:sp>
            <p:nvSpPr>
              <p:cNvPr id="225" name="Ellipse 224"/>
              <p:cNvSpPr/>
              <p:nvPr/>
            </p:nvSpPr>
            <p:spPr>
              <a:xfrm>
                <a:off x="1853668" y="1022620"/>
                <a:ext cx="188886" cy="1888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26" name="Avrundet rektangel 225"/>
              <p:cNvSpPr/>
              <p:nvPr/>
            </p:nvSpPr>
            <p:spPr>
              <a:xfrm>
                <a:off x="1828798" y="1228444"/>
                <a:ext cx="244441" cy="31110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205" name="Gruppe 204"/>
            <p:cNvGrpSpPr/>
            <p:nvPr/>
          </p:nvGrpSpPr>
          <p:grpSpPr>
            <a:xfrm rot="20688157">
              <a:off x="7179586" y="1114553"/>
              <a:ext cx="290218" cy="440329"/>
              <a:chOff x="3064443" y="1713743"/>
              <a:chExt cx="351226" cy="532895"/>
            </a:xfrm>
          </p:grpSpPr>
          <p:sp>
            <p:nvSpPr>
              <p:cNvPr id="217" name="Rektangel 216"/>
              <p:cNvSpPr/>
              <p:nvPr/>
            </p:nvSpPr>
            <p:spPr>
              <a:xfrm>
                <a:off x="3064443" y="1713743"/>
                <a:ext cx="351226" cy="53289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18" name="Rett linje 217"/>
              <p:cNvCxnSpPr/>
              <p:nvPr/>
            </p:nvCxnSpPr>
            <p:spPr>
              <a:xfrm>
                <a:off x="3124705" y="1800808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Rett linje 218"/>
              <p:cNvCxnSpPr/>
              <p:nvPr/>
            </p:nvCxnSpPr>
            <p:spPr>
              <a:xfrm>
                <a:off x="3124705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Rett linje 219"/>
              <p:cNvCxnSpPr/>
              <p:nvPr/>
            </p:nvCxnSpPr>
            <p:spPr>
              <a:xfrm>
                <a:off x="3254646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Rett linje 220"/>
              <p:cNvCxnSpPr/>
              <p:nvPr/>
            </p:nvCxnSpPr>
            <p:spPr>
              <a:xfrm>
                <a:off x="3129580" y="1948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Rett linje 221"/>
              <p:cNvCxnSpPr/>
              <p:nvPr/>
            </p:nvCxnSpPr>
            <p:spPr>
              <a:xfrm>
                <a:off x="3129580" y="2011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Rett linje 222"/>
              <p:cNvCxnSpPr/>
              <p:nvPr/>
            </p:nvCxnSpPr>
            <p:spPr>
              <a:xfrm>
                <a:off x="3129580" y="2075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Rett linje 223"/>
              <p:cNvCxnSpPr/>
              <p:nvPr/>
            </p:nvCxnSpPr>
            <p:spPr>
              <a:xfrm>
                <a:off x="3129580" y="2138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2" name="TekstSylinder 201"/>
          <p:cNvSpPr txBox="1"/>
          <p:nvPr/>
        </p:nvSpPr>
        <p:spPr>
          <a:xfrm>
            <a:off x="6422218" y="302835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Arial" charset="0"/>
                <a:ea typeface="Arial" charset="0"/>
                <a:cs typeface="Arial" charset="0"/>
              </a:rPr>
              <a:t>3.</a:t>
            </a:r>
            <a:endParaRPr lang="nb-NO" dirty="0"/>
          </a:p>
        </p:txBody>
      </p:sp>
      <p:cxnSp>
        <p:nvCxnSpPr>
          <p:cNvPr id="248" name="Rett linje 247"/>
          <p:cNvCxnSpPr/>
          <p:nvPr/>
        </p:nvCxnSpPr>
        <p:spPr>
          <a:xfrm>
            <a:off x="6493127" y="3397691"/>
            <a:ext cx="9059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kstSylinder 84"/>
          <p:cNvSpPr txBox="1"/>
          <p:nvPr/>
        </p:nvSpPr>
        <p:spPr>
          <a:xfrm>
            <a:off x="1001598" y="268421"/>
            <a:ext cx="382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Arial" charset="0"/>
                <a:ea typeface="Arial" charset="0"/>
                <a:cs typeface="Arial" charset="0"/>
              </a:rPr>
              <a:t>Midlertidig uten arbeidsoppgaver</a:t>
            </a:r>
            <a:endParaRPr lang="nb-NO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5" name="Gruppe 4"/>
          <p:cNvGrpSpPr/>
          <p:nvPr/>
        </p:nvGrpSpPr>
        <p:grpSpPr>
          <a:xfrm>
            <a:off x="991811" y="1000035"/>
            <a:ext cx="2007285" cy="1888220"/>
            <a:chOff x="984377" y="977733"/>
            <a:chExt cx="2007285" cy="1888220"/>
          </a:xfrm>
        </p:grpSpPr>
        <p:sp>
          <p:nvSpPr>
            <p:cNvPr id="257" name="Ellipse 256"/>
            <p:cNvSpPr/>
            <p:nvPr/>
          </p:nvSpPr>
          <p:spPr>
            <a:xfrm>
              <a:off x="1071797" y="1188237"/>
              <a:ext cx="1677716" cy="167771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258" name="Gruppe 257"/>
            <p:cNvGrpSpPr/>
            <p:nvPr/>
          </p:nvGrpSpPr>
          <p:grpSpPr>
            <a:xfrm>
              <a:off x="1600216" y="2079185"/>
              <a:ext cx="289160" cy="611501"/>
              <a:chOff x="1828798" y="1022620"/>
              <a:chExt cx="244441" cy="516931"/>
            </a:xfrm>
          </p:grpSpPr>
          <p:sp>
            <p:nvSpPr>
              <p:cNvPr id="259" name="Ellipse 258"/>
              <p:cNvSpPr/>
              <p:nvPr/>
            </p:nvSpPr>
            <p:spPr>
              <a:xfrm>
                <a:off x="1853668" y="1022620"/>
                <a:ext cx="188886" cy="1888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60" name="Avrundet rektangel 259"/>
              <p:cNvSpPr/>
              <p:nvPr/>
            </p:nvSpPr>
            <p:spPr>
              <a:xfrm>
                <a:off x="1828798" y="1228444"/>
                <a:ext cx="244441" cy="31110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261" name="Gruppe 260"/>
            <p:cNvGrpSpPr/>
            <p:nvPr/>
          </p:nvGrpSpPr>
          <p:grpSpPr>
            <a:xfrm rot="19721862">
              <a:off x="984377" y="1324069"/>
              <a:ext cx="240098" cy="364285"/>
              <a:chOff x="3064443" y="1713743"/>
              <a:chExt cx="351226" cy="532895"/>
            </a:xfrm>
          </p:grpSpPr>
          <p:sp>
            <p:nvSpPr>
              <p:cNvPr id="262" name="Rektangel 261"/>
              <p:cNvSpPr/>
              <p:nvPr/>
            </p:nvSpPr>
            <p:spPr>
              <a:xfrm>
                <a:off x="3064443" y="1713743"/>
                <a:ext cx="351226" cy="53289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63" name="Rett linje 262"/>
              <p:cNvCxnSpPr/>
              <p:nvPr/>
            </p:nvCxnSpPr>
            <p:spPr>
              <a:xfrm>
                <a:off x="3124705" y="1800808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tt linje 263"/>
              <p:cNvCxnSpPr/>
              <p:nvPr/>
            </p:nvCxnSpPr>
            <p:spPr>
              <a:xfrm>
                <a:off x="3124705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Rett linje 264"/>
              <p:cNvCxnSpPr/>
              <p:nvPr/>
            </p:nvCxnSpPr>
            <p:spPr>
              <a:xfrm>
                <a:off x="3254646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tt linje 265"/>
              <p:cNvCxnSpPr/>
              <p:nvPr/>
            </p:nvCxnSpPr>
            <p:spPr>
              <a:xfrm>
                <a:off x="3129580" y="1948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tt linje 266"/>
              <p:cNvCxnSpPr/>
              <p:nvPr/>
            </p:nvCxnSpPr>
            <p:spPr>
              <a:xfrm>
                <a:off x="3129580" y="2011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tt linje 267"/>
              <p:cNvCxnSpPr/>
              <p:nvPr/>
            </p:nvCxnSpPr>
            <p:spPr>
              <a:xfrm>
                <a:off x="3129580" y="2075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tt linje 268"/>
              <p:cNvCxnSpPr/>
              <p:nvPr/>
            </p:nvCxnSpPr>
            <p:spPr>
              <a:xfrm>
                <a:off x="3129580" y="2138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0" name="Gruppe 269"/>
            <p:cNvGrpSpPr/>
            <p:nvPr/>
          </p:nvGrpSpPr>
          <p:grpSpPr>
            <a:xfrm rot="20688157">
              <a:off x="1083888" y="1027923"/>
              <a:ext cx="240098" cy="364285"/>
              <a:chOff x="3064443" y="1713743"/>
              <a:chExt cx="351226" cy="532895"/>
            </a:xfrm>
          </p:grpSpPr>
          <p:sp>
            <p:nvSpPr>
              <p:cNvPr id="271" name="Rektangel 270"/>
              <p:cNvSpPr/>
              <p:nvPr/>
            </p:nvSpPr>
            <p:spPr>
              <a:xfrm>
                <a:off x="3064443" y="1713743"/>
                <a:ext cx="351226" cy="53289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72" name="Rett linje 271"/>
              <p:cNvCxnSpPr/>
              <p:nvPr/>
            </p:nvCxnSpPr>
            <p:spPr>
              <a:xfrm>
                <a:off x="3124705" y="1800808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tt linje 272"/>
              <p:cNvCxnSpPr/>
              <p:nvPr/>
            </p:nvCxnSpPr>
            <p:spPr>
              <a:xfrm>
                <a:off x="3124705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tt linje 273"/>
              <p:cNvCxnSpPr/>
              <p:nvPr/>
            </p:nvCxnSpPr>
            <p:spPr>
              <a:xfrm>
                <a:off x="3254646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tt linje 274"/>
              <p:cNvCxnSpPr/>
              <p:nvPr/>
            </p:nvCxnSpPr>
            <p:spPr>
              <a:xfrm>
                <a:off x="3129580" y="1948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tt linje 275"/>
              <p:cNvCxnSpPr/>
              <p:nvPr/>
            </p:nvCxnSpPr>
            <p:spPr>
              <a:xfrm>
                <a:off x="3129580" y="2011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Rett linje 276"/>
              <p:cNvCxnSpPr/>
              <p:nvPr/>
            </p:nvCxnSpPr>
            <p:spPr>
              <a:xfrm>
                <a:off x="3129580" y="2075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Rett linje 277"/>
              <p:cNvCxnSpPr/>
              <p:nvPr/>
            </p:nvCxnSpPr>
            <p:spPr>
              <a:xfrm>
                <a:off x="3129580" y="2138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9" name="Gruppe 278"/>
            <p:cNvGrpSpPr/>
            <p:nvPr/>
          </p:nvGrpSpPr>
          <p:grpSpPr>
            <a:xfrm rot="20688157">
              <a:off x="2335947" y="1138798"/>
              <a:ext cx="240098" cy="364285"/>
              <a:chOff x="3064443" y="1713743"/>
              <a:chExt cx="351226" cy="532895"/>
            </a:xfrm>
          </p:grpSpPr>
          <p:sp>
            <p:nvSpPr>
              <p:cNvPr id="280" name="Rektangel 279"/>
              <p:cNvSpPr/>
              <p:nvPr/>
            </p:nvSpPr>
            <p:spPr>
              <a:xfrm>
                <a:off x="3064443" y="1713743"/>
                <a:ext cx="351226" cy="53289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81" name="Rett linje 280"/>
              <p:cNvCxnSpPr/>
              <p:nvPr/>
            </p:nvCxnSpPr>
            <p:spPr>
              <a:xfrm>
                <a:off x="3124705" y="1800808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Rett linje 281"/>
              <p:cNvCxnSpPr/>
              <p:nvPr/>
            </p:nvCxnSpPr>
            <p:spPr>
              <a:xfrm>
                <a:off x="3124705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Rett linje 282"/>
              <p:cNvCxnSpPr/>
              <p:nvPr/>
            </p:nvCxnSpPr>
            <p:spPr>
              <a:xfrm>
                <a:off x="3254646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Rett linje 283"/>
              <p:cNvCxnSpPr/>
              <p:nvPr/>
            </p:nvCxnSpPr>
            <p:spPr>
              <a:xfrm>
                <a:off x="3129580" y="1948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Rett linje 284"/>
              <p:cNvCxnSpPr/>
              <p:nvPr/>
            </p:nvCxnSpPr>
            <p:spPr>
              <a:xfrm>
                <a:off x="3129580" y="2011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Rett linje 285"/>
              <p:cNvCxnSpPr/>
              <p:nvPr/>
            </p:nvCxnSpPr>
            <p:spPr>
              <a:xfrm>
                <a:off x="3129580" y="2075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Rett linje 286"/>
              <p:cNvCxnSpPr/>
              <p:nvPr/>
            </p:nvCxnSpPr>
            <p:spPr>
              <a:xfrm>
                <a:off x="3129580" y="2138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8" name="Gruppe 287"/>
            <p:cNvGrpSpPr/>
            <p:nvPr/>
          </p:nvGrpSpPr>
          <p:grpSpPr>
            <a:xfrm rot="727817">
              <a:off x="2664046" y="977733"/>
              <a:ext cx="240098" cy="364285"/>
              <a:chOff x="3064443" y="1713743"/>
              <a:chExt cx="351226" cy="532895"/>
            </a:xfrm>
          </p:grpSpPr>
          <p:sp>
            <p:nvSpPr>
              <p:cNvPr id="289" name="Rektangel 288"/>
              <p:cNvSpPr/>
              <p:nvPr/>
            </p:nvSpPr>
            <p:spPr>
              <a:xfrm>
                <a:off x="3064443" y="1713743"/>
                <a:ext cx="351226" cy="53289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90" name="Rett linje 289"/>
              <p:cNvCxnSpPr/>
              <p:nvPr/>
            </p:nvCxnSpPr>
            <p:spPr>
              <a:xfrm>
                <a:off x="3124705" y="1800808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Rett linje 290"/>
              <p:cNvCxnSpPr/>
              <p:nvPr/>
            </p:nvCxnSpPr>
            <p:spPr>
              <a:xfrm>
                <a:off x="3124705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Rett linje 291"/>
              <p:cNvCxnSpPr/>
              <p:nvPr/>
            </p:nvCxnSpPr>
            <p:spPr>
              <a:xfrm>
                <a:off x="3254646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Rett linje 292"/>
              <p:cNvCxnSpPr/>
              <p:nvPr/>
            </p:nvCxnSpPr>
            <p:spPr>
              <a:xfrm>
                <a:off x="3129580" y="1948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Rett linje 293"/>
              <p:cNvCxnSpPr/>
              <p:nvPr/>
            </p:nvCxnSpPr>
            <p:spPr>
              <a:xfrm>
                <a:off x="3129580" y="2011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Rett linje 294"/>
              <p:cNvCxnSpPr/>
              <p:nvPr/>
            </p:nvCxnSpPr>
            <p:spPr>
              <a:xfrm>
                <a:off x="3129580" y="2075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Rett linje 295"/>
              <p:cNvCxnSpPr/>
              <p:nvPr/>
            </p:nvCxnSpPr>
            <p:spPr>
              <a:xfrm>
                <a:off x="3129580" y="2138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7" name="Gruppe 296"/>
            <p:cNvGrpSpPr/>
            <p:nvPr/>
          </p:nvGrpSpPr>
          <p:grpSpPr>
            <a:xfrm rot="727817">
              <a:off x="2751564" y="1228156"/>
              <a:ext cx="240098" cy="364285"/>
              <a:chOff x="3064443" y="1713743"/>
              <a:chExt cx="351226" cy="532895"/>
            </a:xfrm>
          </p:grpSpPr>
          <p:sp>
            <p:nvSpPr>
              <p:cNvPr id="298" name="Rektangel 297"/>
              <p:cNvSpPr/>
              <p:nvPr/>
            </p:nvSpPr>
            <p:spPr>
              <a:xfrm>
                <a:off x="3064443" y="1713743"/>
                <a:ext cx="351226" cy="53289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99" name="Rett linje 298"/>
              <p:cNvCxnSpPr/>
              <p:nvPr/>
            </p:nvCxnSpPr>
            <p:spPr>
              <a:xfrm>
                <a:off x="3124705" y="1800808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Rett linje 299"/>
              <p:cNvCxnSpPr/>
              <p:nvPr/>
            </p:nvCxnSpPr>
            <p:spPr>
              <a:xfrm>
                <a:off x="3124705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Rett linje 300"/>
              <p:cNvCxnSpPr/>
              <p:nvPr/>
            </p:nvCxnSpPr>
            <p:spPr>
              <a:xfrm>
                <a:off x="3254646" y="1867420"/>
                <a:ext cx="90834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Rett linje 301"/>
              <p:cNvCxnSpPr/>
              <p:nvPr/>
            </p:nvCxnSpPr>
            <p:spPr>
              <a:xfrm>
                <a:off x="3129580" y="1948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Rett linje 302"/>
              <p:cNvCxnSpPr/>
              <p:nvPr/>
            </p:nvCxnSpPr>
            <p:spPr>
              <a:xfrm>
                <a:off x="3129580" y="2011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Rett linje 303"/>
              <p:cNvCxnSpPr/>
              <p:nvPr/>
            </p:nvCxnSpPr>
            <p:spPr>
              <a:xfrm>
                <a:off x="3129580" y="20754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Rett linje 304"/>
              <p:cNvCxnSpPr/>
              <p:nvPr/>
            </p:nvCxnSpPr>
            <p:spPr>
              <a:xfrm>
                <a:off x="3129580" y="2138940"/>
                <a:ext cx="21272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" name="Gruppe 1"/>
            <p:cNvGrpSpPr/>
            <p:nvPr/>
          </p:nvGrpSpPr>
          <p:grpSpPr>
            <a:xfrm>
              <a:off x="1936885" y="2079185"/>
              <a:ext cx="289160" cy="611501"/>
              <a:chOff x="1936885" y="1538450"/>
              <a:chExt cx="289160" cy="611501"/>
            </a:xfrm>
          </p:grpSpPr>
          <p:sp>
            <p:nvSpPr>
              <p:cNvPr id="307" name="Ellipse 306"/>
              <p:cNvSpPr/>
              <p:nvPr/>
            </p:nvSpPr>
            <p:spPr>
              <a:xfrm>
                <a:off x="1966305" y="1538450"/>
                <a:ext cx="223442" cy="22344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accent1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8" name="Avrundet rektangel 307"/>
              <p:cNvSpPr/>
              <p:nvPr/>
            </p:nvSpPr>
            <p:spPr>
              <a:xfrm>
                <a:off x="1936885" y="1781928"/>
                <a:ext cx="289160" cy="368023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accent1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sp>
          <p:nvSpPr>
            <p:cNvPr id="3" name="Rektangel 2"/>
            <p:cNvSpPr/>
            <p:nvPr/>
          </p:nvSpPr>
          <p:spPr>
            <a:xfrm>
              <a:off x="1678577" y="1727912"/>
              <a:ext cx="511170" cy="1725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6" name="Rett pil 5"/>
            <p:cNvCxnSpPr/>
            <p:nvPr/>
          </p:nvCxnSpPr>
          <p:spPr>
            <a:xfrm flipH="1">
              <a:off x="1977722" y="1402484"/>
              <a:ext cx="248323" cy="28253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tt pil 7"/>
            <p:cNvCxnSpPr/>
            <p:nvPr/>
          </p:nvCxnSpPr>
          <p:spPr>
            <a:xfrm>
              <a:off x="1572375" y="1407342"/>
              <a:ext cx="260511" cy="27768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Bild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1106" y="1861563"/>
              <a:ext cx="236514" cy="3978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19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2227" y="895898"/>
            <a:ext cx="4598246" cy="857250"/>
          </a:xfrm>
        </p:spPr>
        <p:txBody>
          <a:bodyPr>
            <a:noAutofit/>
          </a:bodyPr>
          <a:lstStyle/>
          <a:p>
            <a:r>
              <a:rPr lang="nb-NO" sz="3200" dirty="0" smtClean="0"/>
              <a:t>Hva får vi</a:t>
            </a:r>
            <a:br>
              <a:rPr lang="nb-NO" sz="3200" dirty="0" smtClean="0"/>
            </a:br>
            <a:r>
              <a:rPr lang="nb-NO" sz="3200" dirty="0" smtClean="0"/>
              <a:t>vite underveis?</a:t>
            </a:r>
            <a:endParaRPr lang="nb-N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087" y="1984699"/>
            <a:ext cx="5772702" cy="2775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600" dirty="0" smtClean="0"/>
              <a:t>Lederen din skal orientere når to viktige milepæler er passert: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600" dirty="0" smtClean="0"/>
              <a:t>Etter at «rett og plikt»-vurderingen er gjennomført (24.10).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600" dirty="0" smtClean="0"/>
              <a:t>Etter at vurderingene til «annen passende stilling» er gjennomført (4.11)</a:t>
            </a:r>
          </a:p>
          <a:p>
            <a:pPr marL="0" indent="0">
              <a:buNone/>
            </a:pPr>
            <a:endParaRPr lang="nb-NO" sz="1600" dirty="0" smtClean="0"/>
          </a:p>
          <a:p>
            <a:pPr marL="0" indent="0">
              <a:buNone/>
            </a:pPr>
            <a:r>
              <a:rPr lang="nb-NO" sz="1600" dirty="0" smtClean="0"/>
              <a:t>Begge ganger blir det orientert om hvem som er </a:t>
            </a:r>
            <a:r>
              <a:rPr lang="nb-NO" sz="1600" b="1" dirty="0" smtClean="0"/>
              <a:t>foreløpig innplassert. </a:t>
            </a:r>
            <a:r>
              <a:rPr lang="nb-NO" sz="1600" dirty="0" smtClean="0"/>
              <a:t>Disse får beskjed først, </a:t>
            </a:r>
            <a:r>
              <a:rPr lang="nb-NO" sz="1600" dirty="0"/>
              <a:t>og deretter hele enheten </a:t>
            </a:r>
            <a:r>
              <a:rPr lang="nb-NO" sz="1600" dirty="0" err="1"/>
              <a:t>f.eks</a:t>
            </a:r>
            <a:r>
              <a:rPr lang="nb-NO" sz="1600" dirty="0"/>
              <a:t> i </a:t>
            </a:r>
            <a:r>
              <a:rPr lang="nb-NO" sz="1600" dirty="0" smtClean="0"/>
              <a:t>et personalmøte.</a:t>
            </a:r>
          </a:p>
        </p:txBody>
      </p:sp>
      <p:grpSp>
        <p:nvGrpSpPr>
          <p:cNvPr id="59" name="Gruppe 58"/>
          <p:cNvGrpSpPr/>
          <p:nvPr/>
        </p:nvGrpSpPr>
        <p:grpSpPr>
          <a:xfrm>
            <a:off x="1208174" y="488278"/>
            <a:ext cx="1562840" cy="1399500"/>
            <a:chOff x="1170466" y="360434"/>
            <a:chExt cx="1562840" cy="1399500"/>
          </a:xfrm>
        </p:grpSpPr>
        <p:grpSp>
          <p:nvGrpSpPr>
            <p:cNvPr id="56" name="Gruppe 55"/>
            <p:cNvGrpSpPr/>
            <p:nvPr/>
          </p:nvGrpSpPr>
          <p:grpSpPr>
            <a:xfrm>
              <a:off x="1170466" y="369861"/>
              <a:ext cx="562528" cy="1271182"/>
              <a:chOff x="1095657" y="488752"/>
              <a:chExt cx="562528" cy="1271182"/>
            </a:xfrm>
          </p:grpSpPr>
          <p:grpSp>
            <p:nvGrpSpPr>
              <p:cNvPr id="47" name="Gruppe 46"/>
              <p:cNvGrpSpPr/>
              <p:nvPr/>
            </p:nvGrpSpPr>
            <p:grpSpPr>
              <a:xfrm rot="21132127">
                <a:off x="1095989" y="571026"/>
                <a:ext cx="562196" cy="1188908"/>
                <a:chOff x="7625944" y="2732134"/>
                <a:chExt cx="289159" cy="611501"/>
              </a:xfrm>
            </p:grpSpPr>
            <p:sp>
              <p:nvSpPr>
                <p:cNvPr id="48" name="Ellipse 47"/>
                <p:cNvSpPr/>
                <p:nvPr/>
              </p:nvSpPr>
              <p:spPr>
                <a:xfrm>
                  <a:off x="7655364" y="2732134"/>
                  <a:ext cx="223441" cy="223442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9" name="Avrundet rektangel 48"/>
                <p:cNvSpPr/>
                <p:nvPr/>
              </p:nvSpPr>
              <p:spPr>
                <a:xfrm>
                  <a:off x="7625944" y="2975612"/>
                  <a:ext cx="289159" cy="368023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sp>
            <p:nvSpPr>
              <p:cNvPr id="53" name="TekstSylinder 52"/>
              <p:cNvSpPr txBox="1"/>
              <p:nvPr/>
            </p:nvSpPr>
            <p:spPr>
              <a:xfrm rot="20918602">
                <a:off x="1095657" y="488752"/>
                <a:ext cx="365498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3400" dirty="0" smtClean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rPr>
                  <a:t>?</a:t>
                </a:r>
                <a:endParaRPr lang="nb-NO" sz="34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57" name="Gruppe 56"/>
            <p:cNvGrpSpPr/>
            <p:nvPr/>
          </p:nvGrpSpPr>
          <p:grpSpPr>
            <a:xfrm>
              <a:off x="1669318" y="469898"/>
              <a:ext cx="562196" cy="1290036"/>
              <a:chOff x="1669318" y="469898"/>
              <a:chExt cx="562196" cy="1290036"/>
            </a:xfrm>
          </p:grpSpPr>
          <p:grpSp>
            <p:nvGrpSpPr>
              <p:cNvPr id="42" name="Gruppe 41"/>
              <p:cNvGrpSpPr/>
              <p:nvPr/>
            </p:nvGrpSpPr>
            <p:grpSpPr>
              <a:xfrm>
                <a:off x="1669318" y="571026"/>
                <a:ext cx="562196" cy="1188908"/>
                <a:chOff x="7625944" y="2732134"/>
                <a:chExt cx="289159" cy="611501"/>
              </a:xfrm>
            </p:grpSpPr>
            <p:sp>
              <p:nvSpPr>
                <p:cNvPr id="37" name="Ellipse 36"/>
                <p:cNvSpPr/>
                <p:nvPr/>
              </p:nvSpPr>
              <p:spPr>
                <a:xfrm>
                  <a:off x="7655364" y="2732134"/>
                  <a:ext cx="223441" cy="223442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8" name="Avrundet rektangel 37"/>
                <p:cNvSpPr/>
                <p:nvPr/>
              </p:nvSpPr>
              <p:spPr>
                <a:xfrm>
                  <a:off x="7625944" y="2975612"/>
                  <a:ext cx="289159" cy="368023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sp>
            <p:nvSpPr>
              <p:cNvPr id="54" name="TekstSylinder 53"/>
              <p:cNvSpPr txBox="1"/>
              <p:nvPr/>
            </p:nvSpPr>
            <p:spPr>
              <a:xfrm>
                <a:off x="1743798" y="469898"/>
                <a:ext cx="365498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3400" dirty="0" smtClean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rPr>
                  <a:t>?</a:t>
                </a:r>
                <a:endParaRPr lang="nb-NO" sz="34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58" name="Gruppe 57"/>
            <p:cNvGrpSpPr/>
            <p:nvPr/>
          </p:nvGrpSpPr>
          <p:grpSpPr>
            <a:xfrm>
              <a:off x="2171110" y="360434"/>
              <a:ext cx="562196" cy="1290036"/>
              <a:chOff x="2174231" y="469898"/>
              <a:chExt cx="562196" cy="1290036"/>
            </a:xfrm>
          </p:grpSpPr>
          <p:grpSp>
            <p:nvGrpSpPr>
              <p:cNvPr id="50" name="Gruppe 49"/>
              <p:cNvGrpSpPr/>
              <p:nvPr/>
            </p:nvGrpSpPr>
            <p:grpSpPr>
              <a:xfrm rot="283546">
                <a:off x="2174231" y="571026"/>
                <a:ext cx="562196" cy="1188908"/>
                <a:chOff x="7625944" y="2732134"/>
                <a:chExt cx="289159" cy="611501"/>
              </a:xfrm>
            </p:grpSpPr>
            <p:sp>
              <p:nvSpPr>
                <p:cNvPr id="51" name="Ellipse 50"/>
                <p:cNvSpPr/>
                <p:nvPr/>
              </p:nvSpPr>
              <p:spPr>
                <a:xfrm>
                  <a:off x="7655364" y="2732134"/>
                  <a:ext cx="223441" cy="223442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2" name="Avrundet rektangel 51"/>
                <p:cNvSpPr/>
                <p:nvPr/>
              </p:nvSpPr>
              <p:spPr>
                <a:xfrm>
                  <a:off x="7625944" y="2975612"/>
                  <a:ext cx="289159" cy="368023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sp>
            <p:nvSpPr>
              <p:cNvPr id="55" name="TekstSylinder 54"/>
              <p:cNvSpPr txBox="1"/>
              <p:nvPr/>
            </p:nvSpPr>
            <p:spPr>
              <a:xfrm rot="501692">
                <a:off x="2285132" y="469898"/>
                <a:ext cx="365498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3400" dirty="0" smtClean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rPr>
                  <a:t>?</a:t>
                </a:r>
                <a:endParaRPr lang="nb-NO" sz="34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8457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8959" y="902684"/>
            <a:ext cx="4242062" cy="857250"/>
          </a:xfrm>
        </p:spPr>
        <p:txBody>
          <a:bodyPr>
            <a:noAutofit/>
          </a:bodyPr>
          <a:lstStyle/>
          <a:p>
            <a:r>
              <a:rPr lang="nb-NO" sz="3200" dirty="0" smtClean="0"/>
              <a:t>Samtale er gull,</a:t>
            </a:r>
            <a:br>
              <a:rPr lang="nb-NO" sz="3200" dirty="0" smtClean="0"/>
            </a:br>
            <a:r>
              <a:rPr lang="nb-NO" sz="3200" dirty="0" smtClean="0"/>
              <a:t>taushet er sølv</a:t>
            </a:r>
            <a:endParaRPr lang="nb-N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4628" y="1941999"/>
            <a:ext cx="5563981" cy="2526306"/>
          </a:xfrm>
        </p:spPr>
        <p:txBody>
          <a:bodyPr>
            <a:normAutofit/>
          </a:bodyPr>
          <a:lstStyle/>
          <a:p>
            <a:r>
              <a:rPr lang="nb-NO" sz="1600" dirty="0" smtClean="0"/>
              <a:t>Du kan be om samtaler både med din nåværende og din fremtidige leder. </a:t>
            </a:r>
            <a:endParaRPr lang="nb-NO" sz="1600" dirty="0"/>
          </a:p>
          <a:p>
            <a:r>
              <a:rPr lang="nb-NO" sz="1600" dirty="0" smtClean="0"/>
              <a:t>Ny leder kan be om samtale med deg for å gå gjennom dine kvalifikasjoner</a:t>
            </a:r>
          </a:p>
          <a:p>
            <a:r>
              <a:rPr lang="nb-NO" sz="1600" dirty="0" smtClean="0"/>
              <a:t>Hvis du er foreslått innplassert i </a:t>
            </a:r>
            <a:r>
              <a:rPr lang="nb-NO" sz="1600" dirty="0"/>
              <a:t>en stilling som innebærer </a:t>
            </a:r>
            <a:r>
              <a:rPr lang="nb-NO" sz="1600" dirty="0" smtClean="0"/>
              <a:t>store </a:t>
            </a:r>
            <a:r>
              <a:rPr lang="nb-NO" sz="1600" dirty="0"/>
              <a:t>endringer i oppgavene dine så har du krav på en </a:t>
            </a:r>
            <a:r>
              <a:rPr lang="nb-NO" sz="1600" dirty="0" smtClean="0"/>
              <a:t>formell </a:t>
            </a:r>
            <a:r>
              <a:rPr lang="nb-NO" sz="1600" i="1" dirty="0" smtClean="0"/>
              <a:t>omstillingssamtale</a:t>
            </a:r>
            <a:r>
              <a:rPr lang="nb-NO" sz="1600" dirty="0"/>
              <a:t>.</a:t>
            </a:r>
          </a:p>
        </p:txBody>
      </p:sp>
      <p:grpSp>
        <p:nvGrpSpPr>
          <p:cNvPr id="5" name="Gruppe 4"/>
          <p:cNvGrpSpPr/>
          <p:nvPr/>
        </p:nvGrpSpPr>
        <p:grpSpPr>
          <a:xfrm>
            <a:off x="1194628" y="571026"/>
            <a:ext cx="1526340" cy="1188908"/>
            <a:chOff x="7165145" y="2154728"/>
            <a:chExt cx="1526340" cy="1188908"/>
          </a:xfrm>
        </p:grpSpPr>
        <p:grpSp>
          <p:nvGrpSpPr>
            <p:cNvPr id="6" name="Gruppe 5"/>
            <p:cNvGrpSpPr/>
            <p:nvPr/>
          </p:nvGrpSpPr>
          <p:grpSpPr>
            <a:xfrm>
              <a:off x="7165145" y="2154728"/>
              <a:ext cx="562196" cy="1188908"/>
              <a:chOff x="7625944" y="2732134"/>
              <a:chExt cx="289159" cy="611501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7655364" y="2732134"/>
                <a:ext cx="223441" cy="22344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2" name="Avrundet rektangel 11"/>
              <p:cNvSpPr/>
              <p:nvPr/>
            </p:nvSpPr>
            <p:spPr>
              <a:xfrm>
                <a:off x="7625944" y="2975612"/>
                <a:ext cx="289159" cy="368023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7" name="Gruppe 6"/>
            <p:cNvGrpSpPr/>
            <p:nvPr/>
          </p:nvGrpSpPr>
          <p:grpSpPr>
            <a:xfrm>
              <a:off x="8129289" y="2154728"/>
              <a:ext cx="562196" cy="1188908"/>
              <a:chOff x="8025899" y="2732134"/>
              <a:chExt cx="289159" cy="611501"/>
            </a:xfrm>
          </p:grpSpPr>
          <p:sp>
            <p:nvSpPr>
              <p:cNvPr id="9" name="Ellipse 8"/>
              <p:cNvSpPr/>
              <p:nvPr/>
            </p:nvSpPr>
            <p:spPr>
              <a:xfrm>
                <a:off x="8055318" y="2732134"/>
                <a:ext cx="223441" cy="22344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accent1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0" name="Avrundet rektangel 9"/>
              <p:cNvSpPr/>
              <p:nvPr/>
            </p:nvSpPr>
            <p:spPr>
              <a:xfrm>
                <a:off x="8025899" y="2975612"/>
                <a:ext cx="289159" cy="368023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accent1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cxnSp>
          <p:nvCxnSpPr>
            <p:cNvPr id="8" name="Rett pil 7"/>
            <p:cNvCxnSpPr/>
            <p:nvPr/>
          </p:nvCxnSpPr>
          <p:spPr>
            <a:xfrm>
              <a:off x="7683259" y="2441892"/>
              <a:ext cx="46552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6154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7777" y="860968"/>
            <a:ext cx="5481760" cy="857250"/>
          </a:xfrm>
        </p:spPr>
        <p:txBody>
          <a:bodyPr>
            <a:noAutofit/>
          </a:bodyPr>
          <a:lstStyle/>
          <a:p>
            <a:r>
              <a:rPr lang="nb-NO" sz="3200" dirty="0" smtClean="0"/>
              <a:t>Blir innplasseringene</a:t>
            </a:r>
            <a:br>
              <a:rPr lang="nb-NO" sz="3200" dirty="0" smtClean="0"/>
            </a:br>
            <a:r>
              <a:rPr lang="nb-NO" sz="3200" dirty="0" smtClean="0"/>
              <a:t>kvalitetssikret?</a:t>
            </a:r>
            <a:endParaRPr lang="nb-N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4628" y="1946150"/>
            <a:ext cx="5911850" cy="2745684"/>
          </a:xfrm>
        </p:spPr>
        <p:txBody>
          <a:bodyPr>
            <a:normAutofit/>
          </a:bodyPr>
          <a:lstStyle/>
          <a:p>
            <a:r>
              <a:rPr lang="nb-NO" sz="1600" dirty="0" smtClean="0"/>
              <a:t>Ja. Innplasseringene som foreslås av din leder blir gjennomgått av en </a:t>
            </a:r>
            <a:r>
              <a:rPr lang="nb-NO" sz="1600" i="1" dirty="0" smtClean="0"/>
              <a:t>arbeidsgruppe</a:t>
            </a:r>
            <a:r>
              <a:rPr lang="nb-NO" sz="1600" dirty="0" smtClean="0"/>
              <a:t>, som er uavhengig av linjeledelsen. Her deltar bl.a. HR-ledere og jurist.</a:t>
            </a:r>
          </a:p>
          <a:p>
            <a:r>
              <a:rPr lang="nb-NO" sz="1600" dirty="0" smtClean="0"/>
              <a:t>Hvis det oppstår tvil kan en innplassering bringes inn for overordnet leder. </a:t>
            </a:r>
          </a:p>
          <a:p>
            <a:pPr lvl="1"/>
            <a:r>
              <a:rPr lang="nb-NO" sz="1600" dirty="0" smtClean="0"/>
              <a:t>Når </a:t>
            </a:r>
            <a:r>
              <a:rPr lang="nb-NO" sz="1600" dirty="0" err="1" smtClean="0"/>
              <a:t>f.eks</a:t>
            </a:r>
            <a:r>
              <a:rPr lang="nb-NO" sz="1600" dirty="0" smtClean="0"/>
              <a:t> en dekan står for innplasseringen vil neste nivå bli rektor v/organisasjonsdirektøren. Hun støtter seg på en uavhengig jurist.</a:t>
            </a:r>
            <a:endParaRPr lang="nb-NO" sz="1600" dirty="0"/>
          </a:p>
        </p:txBody>
      </p:sp>
      <p:grpSp>
        <p:nvGrpSpPr>
          <p:cNvPr id="74" name="Gruppe 73"/>
          <p:cNvGrpSpPr/>
          <p:nvPr/>
        </p:nvGrpSpPr>
        <p:grpSpPr>
          <a:xfrm rot="20987237">
            <a:off x="1932513" y="701924"/>
            <a:ext cx="679254" cy="1030589"/>
            <a:chOff x="2024896" y="665147"/>
            <a:chExt cx="679254" cy="1030589"/>
          </a:xfrm>
        </p:grpSpPr>
        <p:sp>
          <p:nvSpPr>
            <p:cNvPr id="40" name="Rektangel 39"/>
            <p:cNvSpPr/>
            <p:nvPr/>
          </p:nvSpPr>
          <p:spPr>
            <a:xfrm rot="254850">
              <a:off x="2024896" y="665147"/>
              <a:ext cx="679254" cy="103058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41" name="Rett linje 40"/>
            <p:cNvCxnSpPr/>
            <p:nvPr/>
          </p:nvCxnSpPr>
          <p:spPr>
            <a:xfrm rot="254850">
              <a:off x="2167506" y="824460"/>
              <a:ext cx="17566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tt linje 41"/>
            <p:cNvCxnSpPr/>
            <p:nvPr/>
          </p:nvCxnSpPr>
          <p:spPr>
            <a:xfrm rot="254850">
              <a:off x="2157964" y="952931"/>
              <a:ext cx="17566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tt linje 42"/>
            <p:cNvCxnSpPr/>
            <p:nvPr/>
          </p:nvCxnSpPr>
          <p:spPr>
            <a:xfrm rot="254850">
              <a:off x="2408576" y="971543"/>
              <a:ext cx="17566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tt linje 43"/>
            <p:cNvCxnSpPr/>
            <p:nvPr/>
          </p:nvCxnSpPr>
          <p:spPr>
            <a:xfrm rot="254850">
              <a:off x="2155438" y="1118618"/>
              <a:ext cx="41140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tt linje 44"/>
            <p:cNvCxnSpPr/>
            <p:nvPr/>
          </p:nvCxnSpPr>
          <p:spPr>
            <a:xfrm rot="254850">
              <a:off x="2146343" y="1241086"/>
              <a:ext cx="41140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tt linje 45"/>
            <p:cNvCxnSpPr/>
            <p:nvPr/>
          </p:nvCxnSpPr>
          <p:spPr>
            <a:xfrm rot="254850">
              <a:off x="2137248" y="1363553"/>
              <a:ext cx="41140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tt linje 46"/>
            <p:cNvCxnSpPr/>
            <p:nvPr/>
          </p:nvCxnSpPr>
          <p:spPr>
            <a:xfrm rot="254850">
              <a:off x="2128151" y="1486021"/>
              <a:ext cx="41140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uppe 72"/>
          <p:cNvGrpSpPr/>
          <p:nvPr/>
        </p:nvGrpSpPr>
        <p:grpSpPr>
          <a:xfrm>
            <a:off x="1234515" y="506728"/>
            <a:ext cx="679254" cy="1030589"/>
            <a:chOff x="1391717" y="506728"/>
            <a:chExt cx="679254" cy="1030589"/>
          </a:xfrm>
        </p:grpSpPr>
        <p:sp>
          <p:nvSpPr>
            <p:cNvPr id="32" name="Rektangel 31"/>
            <p:cNvSpPr/>
            <p:nvPr/>
          </p:nvSpPr>
          <p:spPr>
            <a:xfrm rot="1166693">
              <a:off x="1391717" y="506728"/>
              <a:ext cx="679254" cy="103058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33" name="Rett linje 32"/>
            <p:cNvCxnSpPr/>
            <p:nvPr/>
          </p:nvCxnSpPr>
          <p:spPr>
            <a:xfrm rot="1166693">
              <a:off x="1631464" y="649872"/>
              <a:ext cx="17566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tt linje 33"/>
            <p:cNvCxnSpPr/>
            <p:nvPr/>
          </p:nvCxnSpPr>
          <p:spPr>
            <a:xfrm rot="1166693">
              <a:off x="1588579" y="771347"/>
              <a:ext cx="17566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tt linje 34"/>
            <p:cNvCxnSpPr/>
            <p:nvPr/>
          </p:nvCxnSpPr>
          <p:spPr>
            <a:xfrm rot="1166693">
              <a:off x="1825545" y="855005"/>
              <a:ext cx="17566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tt linje 35"/>
            <p:cNvCxnSpPr/>
            <p:nvPr/>
          </p:nvCxnSpPr>
          <p:spPr>
            <a:xfrm rot="1166693">
              <a:off x="1538585" y="961473"/>
              <a:ext cx="41140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tt linje 36"/>
            <p:cNvCxnSpPr/>
            <p:nvPr/>
          </p:nvCxnSpPr>
          <p:spPr>
            <a:xfrm rot="1166693">
              <a:off x="1497703" y="1077275"/>
              <a:ext cx="41140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tt linje 37"/>
            <p:cNvCxnSpPr/>
            <p:nvPr/>
          </p:nvCxnSpPr>
          <p:spPr>
            <a:xfrm rot="1166693">
              <a:off x="1456821" y="1193076"/>
              <a:ext cx="41140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tt linje 38"/>
            <p:cNvCxnSpPr/>
            <p:nvPr/>
          </p:nvCxnSpPr>
          <p:spPr>
            <a:xfrm rot="1166693">
              <a:off x="1415939" y="1308877"/>
              <a:ext cx="41140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uppe 71"/>
          <p:cNvGrpSpPr/>
          <p:nvPr/>
        </p:nvGrpSpPr>
        <p:grpSpPr>
          <a:xfrm>
            <a:off x="1619913" y="787635"/>
            <a:ext cx="603538" cy="1105485"/>
            <a:chOff x="1669439" y="810505"/>
            <a:chExt cx="603538" cy="1105485"/>
          </a:xfrm>
        </p:grpSpPr>
        <p:sp>
          <p:nvSpPr>
            <p:cNvPr id="68" name="Ellipse 67"/>
            <p:cNvSpPr/>
            <p:nvPr/>
          </p:nvSpPr>
          <p:spPr>
            <a:xfrm rot="806993">
              <a:off x="1669439" y="810505"/>
              <a:ext cx="603538" cy="603538"/>
            </a:xfrm>
            <a:prstGeom prst="ellipse">
              <a:avLst/>
            </a:prstGeom>
            <a:noFill/>
            <a:ln w="1016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Avrundet rektangel 68"/>
            <p:cNvSpPr/>
            <p:nvPr/>
          </p:nvSpPr>
          <p:spPr>
            <a:xfrm rot="806993">
              <a:off x="1740265" y="1398672"/>
              <a:ext cx="201179" cy="517318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54337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ntnu_blaa_stripe_16_9</Template>
  <TotalTime>0</TotalTime>
  <Words>430</Words>
  <Application>Microsoft Office PowerPoint</Application>
  <PresentationFormat>Skjermfremvisning (16:9)</PresentationFormat>
  <Paragraphs>84</Paragraphs>
  <Slides>10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Office-tema</vt:lpstr>
      <vt:lpstr>Innplassering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Hva får vi vite underveis?</vt:lpstr>
      <vt:lpstr>Samtale er gull, taushet er sølv</vt:lpstr>
      <vt:lpstr>Blir innplasseringene kvalitetssikret?</vt:lpstr>
      <vt:lpstr>Prosessen varer i én måned</vt:lpstr>
    </vt:vector>
  </TitlesOfParts>
  <Company>NTNU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Tittel</dc:title>
  <dc:creator>Jens Petter Nygård</dc:creator>
  <cp:lastModifiedBy>Jan Erik Kaarø</cp:lastModifiedBy>
  <cp:revision>107</cp:revision>
  <cp:lastPrinted>2016-10-20T15:16:28Z</cp:lastPrinted>
  <dcterms:created xsi:type="dcterms:W3CDTF">2016-09-18T10:00:45Z</dcterms:created>
  <dcterms:modified xsi:type="dcterms:W3CDTF">2016-10-22T08:06:42Z</dcterms:modified>
</cp:coreProperties>
</file>