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56" r:id="rId1"/>
  </p:sldMasterIdLst>
  <p:notesMasterIdLst>
    <p:notesMasterId r:id="rId11"/>
  </p:notesMasterIdLst>
  <p:sldIdLst>
    <p:sldId id="256" r:id="rId2"/>
    <p:sldId id="312" r:id="rId3"/>
    <p:sldId id="366" r:id="rId4"/>
    <p:sldId id="379" r:id="rId5"/>
    <p:sldId id="381" r:id="rId6"/>
    <p:sldId id="382" r:id="rId7"/>
    <p:sldId id="383" r:id="rId8"/>
    <p:sldId id="384" r:id="rId9"/>
    <p:sldId id="385" r:id="rId10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03C08"/>
    <a:srgbClr val="FFF3D9"/>
    <a:srgbClr val="F2F2F2"/>
    <a:srgbClr val="7030A0"/>
    <a:srgbClr val="FF005A"/>
    <a:srgbClr val="F6A21D"/>
    <a:srgbClr val="002060"/>
    <a:srgbClr val="0070C0"/>
    <a:srgbClr val="00B0F0"/>
    <a:srgbClr val="92D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826"/>
    <p:restoredTop sz="93977"/>
  </p:normalViewPr>
  <p:slideViewPr>
    <p:cSldViewPr snapToGrid="0" snapToObjects="1">
      <p:cViewPr>
        <p:scale>
          <a:sx n="83" d="100"/>
          <a:sy n="83" d="100"/>
        </p:scale>
        <p:origin x="1320" y="18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D386B1-A35E-3342-B7B7-7D7DFFB35E16}" type="datetimeFigureOut">
              <a:rPr lang="nb-NO" smtClean="0"/>
              <a:t>07.11.2017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5B1274-4B86-864E-815E-37137A79436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741173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5B1274-4B86-864E-815E-37137A79436A}" type="slidenum">
              <a:rPr lang="nb-NO" smtClean="0"/>
              <a:t>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141140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5B1274-4B86-864E-815E-37137A79436A}" type="slidenum">
              <a:rPr lang="nb-NO" smtClean="0"/>
              <a:t>5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117199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 smtClean="0"/>
              <a:t>Del ut responsverksted-arket!</a:t>
            </a:r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5B1274-4B86-864E-815E-37137A79436A}" type="slidenum">
              <a:rPr lang="nb-NO" smtClean="0"/>
              <a:t>6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39326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 smtClean="0"/>
              <a:t>Klikk for å redigere undertittelstil i malen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17083-BF28-AA4E-A385-DF0584151FF2}" type="datetimeFigureOut">
              <a:rPr lang="nb-NO" smtClean="0"/>
              <a:t>07.11.2017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31AAB-C15A-4E48-B9DD-5F1C932392FC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17083-BF28-AA4E-A385-DF0584151FF2}" type="datetimeFigureOut">
              <a:rPr lang="nb-NO" smtClean="0"/>
              <a:t>07.11.2017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31AAB-C15A-4E48-B9DD-5F1C932392FC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17083-BF28-AA4E-A385-DF0584151FF2}" type="datetimeFigureOut">
              <a:rPr lang="nb-NO" smtClean="0"/>
              <a:t>07.11.2017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31AAB-C15A-4E48-B9DD-5F1C932392FC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17083-BF28-AA4E-A385-DF0584151FF2}" type="datetimeFigureOut">
              <a:rPr lang="nb-NO" smtClean="0"/>
              <a:t>07.11.2017</a:t>
            </a:fld>
            <a:endParaRPr lang="nb-N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31AAB-C15A-4E48-B9DD-5F1C932392FC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17083-BF28-AA4E-A385-DF0584151FF2}" type="datetimeFigureOut">
              <a:rPr lang="nb-NO" smtClean="0"/>
              <a:t>07.11.2017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31AAB-C15A-4E48-B9DD-5F1C932392FC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17083-BF28-AA4E-A385-DF0584151FF2}" type="datetimeFigureOut">
              <a:rPr lang="nb-NO" smtClean="0"/>
              <a:t>07.11.2017</a:t>
            </a:fld>
            <a:endParaRPr lang="nb-NO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31AAB-C15A-4E48-B9DD-5F1C932392FC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17083-BF28-AA4E-A385-DF0584151FF2}" type="datetimeFigureOut">
              <a:rPr lang="nb-NO" smtClean="0"/>
              <a:t>07.11.2017</a:t>
            </a:fld>
            <a:endParaRPr lang="nb-N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31AAB-C15A-4E48-B9DD-5F1C932392FC}" type="slidenum">
              <a:rPr lang="nb-NO" smtClean="0"/>
              <a:t>‹#›</a:t>
            </a:fld>
            <a:endParaRPr lang="nb-NO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17083-BF28-AA4E-A385-DF0584151FF2}" type="datetimeFigureOut">
              <a:rPr lang="nb-NO" smtClean="0"/>
              <a:t>07.11.2017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31AAB-C15A-4E48-B9DD-5F1C932392FC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17083-BF28-AA4E-A385-DF0584151FF2}" type="datetimeFigureOut">
              <a:rPr lang="nb-NO" smtClean="0"/>
              <a:t>07.11.2017</a:t>
            </a:fld>
            <a:endParaRPr lang="nb-N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31AAB-C15A-4E48-B9DD-5F1C932392FC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17083-BF28-AA4E-A385-DF0584151FF2}" type="datetimeFigureOut">
              <a:rPr lang="nb-NO" smtClean="0"/>
              <a:t>07.11.2017</a:t>
            </a:fld>
            <a:endParaRPr lang="nb-NO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31AAB-C15A-4E48-B9DD-5F1C932392FC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8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 smtClean="0"/>
              <a:t>Dra bildet til plassholderen eller klikk ikonet for å legge til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5BD17083-BF28-AA4E-A385-DF0584151FF2}" type="datetimeFigureOut">
              <a:rPr lang="nb-NO" smtClean="0"/>
              <a:t>07.11.2017</a:t>
            </a:fld>
            <a:endParaRPr lang="nb-NO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31AAB-C15A-4E48-B9DD-5F1C932392FC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31136" y="964692"/>
            <a:ext cx="7729728" cy="1188720"/>
          </a:xfrm>
          <a:prstGeom prst="rect">
            <a:avLst/>
          </a:prstGeom>
          <a:solidFill>
            <a:schemeClr val="bg1"/>
          </a:solidFill>
          <a:ln w="317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5BD17083-BF28-AA4E-A385-DF0584151FF2}" type="datetimeFigureOut">
              <a:rPr lang="nb-NO" smtClean="0"/>
              <a:t>07.11.2017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BFC31AAB-C15A-4E48-B9DD-5F1C932392F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06907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s://www.ntnu.no/sekom/respons" TargetMode="External"/><Relationship Id="rId3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nb-NO" dirty="0" smtClean="0"/>
              <a:t>Responsverksted</a:t>
            </a:r>
            <a:endParaRPr lang="nb-NO" sz="1800" cap="none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524000" y="4981133"/>
            <a:ext cx="9144000" cy="1655762"/>
          </a:xfrm>
        </p:spPr>
        <p:txBody>
          <a:bodyPr/>
          <a:lstStyle/>
          <a:p>
            <a:r>
              <a:rPr lang="nb-NO" b="1" dirty="0" smtClean="0"/>
              <a:t>Navn</a:t>
            </a:r>
            <a:r>
              <a:rPr lang="nb-NO" dirty="0"/>
              <a:t/>
            </a:r>
            <a:br>
              <a:rPr lang="nb-NO" dirty="0"/>
            </a:br>
            <a:r>
              <a:rPr lang="nb-NO" dirty="0" smtClean="0"/>
              <a:t>Tittel</a:t>
            </a:r>
            <a:endParaRPr lang="nb-NO" dirty="0" smtClean="0"/>
          </a:p>
          <a:p>
            <a:r>
              <a:rPr lang="nb-NO" dirty="0" err="1" smtClean="0"/>
              <a:t>mail@ntnu.no</a:t>
            </a:r>
            <a:endParaRPr lang="nb-NO" dirty="0"/>
          </a:p>
        </p:txBody>
      </p:sp>
      <p:pic>
        <p:nvPicPr>
          <p:cNvPr id="5" name="Bild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494" y="94993"/>
            <a:ext cx="1915459" cy="5221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7505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ssholder for tekst 8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b-NO" sz="2000" b="1" dirty="0" smtClean="0"/>
              <a:t>Før PAUSEN</a:t>
            </a:r>
            <a:endParaRPr lang="nb-NO" sz="2000" b="1" dirty="0"/>
          </a:p>
        </p:txBody>
      </p:sp>
      <p:sp>
        <p:nvSpPr>
          <p:cNvPr id="10" name="Plassholder for innhold 9"/>
          <p:cNvSpPr>
            <a:spLocks noGrp="1"/>
          </p:cNvSpPr>
          <p:nvPr>
            <p:ph sz="half" idx="2"/>
          </p:nvPr>
        </p:nvSpPr>
        <p:spPr>
          <a:xfrm>
            <a:off x="1583436" y="3143249"/>
            <a:ext cx="4270248" cy="2771775"/>
          </a:xfrm>
        </p:spPr>
        <p:txBody>
          <a:bodyPr>
            <a:normAutofit/>
          </a:bodyPr>
          <a:lstStyle/>
          <a:p>
            <a:r>
              <a:rPr lang="nb-NO" dirty="0" smtClean="0"/>
              <a:t>Snakke </a:t>
            </a:r>
            <a:r>
              <a:rPr lang="nb-NO" dirty="0" smtClean="0"/>
              <a:t>om respons</a:t>
            </a:r>
          </a:p>
          <a:p>
            <a:r>
              <a:rPr lang="nb-NO" dirty="0" smtClean="0"/>
              <a:t>Responsfilm</a:t>
            </a:r>
          </a:p>
          <a:p>
            <a:r>
              <a:rPr lang="nb-NO" dirty="0" smtClean="0"/>
              <a:t>Sette sammen grupper</a:t>
            </a:r>
          </a:p>
          <a:p>
            <a:r>
              <a:rPr lang="nb-NO" dirty="0" smtClean="0"/>
              <a:t>Lese og gi skriftlig respons</a:t>
            </a:r>
          </a:p>
        </p:txBody>
      </p:sp>
      <p:sp>
        <p:nvSpPr>
          <p:cNvPr id="11" name="Plassholder for innhold 10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nb-NO" dirty="0" smtClean="0"/>
              <a:t>Lese og gi skriftlig respons </a:t>
            </a:r>
          </a:p>
          <a:p>
            <a:r>
              <a:rPr lang="nb-NO" dirty="0" smtClean="0"/>
              <a:t>Gi muntlig respons</a:t>
            </a:r>
          </a:p>
          <a:p>
            <a:r>
              <a:rPr lang="nb-NO" dirty="0" smtClean="0"/>
              <a:t>Diskutere i plenum</a:t>
            </a:r>
            <a:endParaRPr lang="nb-NO" dirty="0"/>
          </a:p>
          <a:p>
            <a:endParaRPr lang="nb-NO" dirty="0"/>
          </a:p>
        </p:txBody>
      </p:sp>
      <p:sp>
        <p:nvSpPr>
          <p:cNvPr id="12" name="Plassholder for tekst 11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r>
              <a:rPr lang="nb-NO" sz="2000" b="1" dirty="0" smtClean="0"/>
              <a:t>ETTER PAUSEN</a:t>
            </a:r>
            <a:endParaRPr lang="nb-NO" sz="2000" b="1" dirty="0"/>
          </a:p>
        </p:txBody>
      </p:sp>
      <p:sp>
        <p:nvSpPr>
          <p:cNvPr id="8" name="Tittel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pic>
        <p:nvPicPr>
          <p:cNvPr id="5" name="Bild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494" y="109280"/>
            <a:ext cx="1915459" cy="522117"/>
          </a:xfrm>
          <a:prstGeom prst="rect">
            <a:avLst/>
          </a:prstGeom>
        </p:spPr>
      </p:pic>
      <p:sp>
        <p:nvSpPr>
          <p:cNvPr id="7" name="Tittel 1"/>
          <p:cNvSpPr txBox="1">
            <a:spLocks/>
          </p:cNvSpPr>
          <p:nvPr/>
        </p:nvSpPr>
        <p:spPr>
          <a:xfrm>
            <a:off x="2231136" y="964692"/>
            <a:ext cx="7729728" cy="1188720"/>
          </a:xfrm>
          <a:prstGeom prst="rect">
            <a:avLst/>
          </a:prstGeom>
          <a:solidFill>
            <a:schemeClr val="bg1"/>
          </a:solidFill>
          <a:ln w="317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 cap="all" spc="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b-NO" dirty="0" smtClean="0"/>
              <a:t>Denne </a:t>
            </a:r>
            <a:r>
              <a:rPr lang="nb-NO" dirty="0" smtClean="0"/>
              <a:t>timen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7327786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uiExpand="1" build="p"/>
      <p:bldP spid="11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/>
          <p:cNvSpPr/>
          <p:nvPr/>
        </p:nvSpPr>
        <p:spPr>
          <a:xfrm>
            <a:off x="0" y="3249320"/>
            <a:ext cx="3647139" cy="36086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b-NO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Forskning viser at respons...</a:t>
            </a:r>
          </a:p>
          <a:p>
            <a:r>
              <a:rPr lang="nb-NO" sz="1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...</a:t>
            </a:r>
            <a:r>
              <a:rPr lang="nb-NO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gjør at man vokser som skriver</a:t>
            </a:r>
          </a:p>
          <a:p>
            <a:r>
              <a:rPr lang="nb-NO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...gjør teksten bedre</a:t>
            </a:r>
          </a:p>
          <a:p>
            <a:r>
              <a:rPr lang="nb-NO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...gjør deg bedre på å snakke </a:t>
            </a:r>
            <a:r>
              <a:rPr lang="nb-NO" sz="1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om,</a:t>
            </a:r>
            <a:br>
              <a:rPr lang="nb-NO" sz="1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nb-NO" sz="1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tenke </a:t>
            </a:r>
            <a:r>
              <a:rPr lang="nb-NO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på og forstå skriving og tekst</a:t>
            </a:r>
          </a:p>
          <a:p>
            <a:r>
              <a:rPr lang="nb-NO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...synliggjør det gode i teksten</a:t>
            </a:r>
          </a:p>
          <a:p>
            <a:r>
              <a:rPr lang="nb-NO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...peker på det verneverdige i teksten</a:t>
            </a:r>
          </a:p>
          <a:p>
            <a:r>
              <a:rPr lang="nb-NO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...klargjør det uklare</a:t>
            </a:r>
          </a:p>
          <a:p>
            <a:r>
              <a:rPr lang="nb-NO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...gir retning til arbeidet med det uferdige</a:t>
            </a:r>
          </a:p>
          <a:p>
            <a:r>
              <a:rPr lang="nb-NO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..gir lyst og energi til det som står </a:t>
            </a:r>
            <a:r>
              <a:rPr lang="nb-NO" sz="1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igjen</a:t>
            </a:r>
          </a:p>
          <a:p>
            <a:endParaRPr lang="nb-NO" sz="16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lang="nn-NO" sz="10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Hoel, T.L. (2008). </a:t>
            </a:r>
            <a:r>
              <a:rPr lang="nn-NO" sz="1050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Skriving ved universitet og </a:t>
            </a:r>
            <a:r>
              <a:rPr lang="nn-NO" sz="1050" i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høgskolar</a:t>
            </a:r>
            <a:r>
              <a:rPr lang="nn-NO" sz="1050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– for lærarar og studentar,</a:t>
            </a:r>
            <a:endParaRPr lang="nb-NO" sz="10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lang="nn-NO" sz="10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Oslo: Universitetsforlaget s.116-144</a:t>
            </a:r>
            <a:endParaRPr lang="nb-NO" sz="10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lang="nn-NO" sz="10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Nygaard, L. P. (2008) </a:t>
            </a:r>
            <a:r>
              <a:rPr lang="nn-NO" sz="1050" i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Writing</a:t>
            </a:r>
            <a:r>
              <a:rPr lang="nn-NO" sz="1050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for </a:t>
            </a:r>
            <a:r>
              <a:rPr lang="nn-NO" sz="1050" i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Scholars</a:t>
            </a:r>
            <a:r>
              <a:rPr lang="nn-NO" sz="1050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 </a:t>
            </a:r>
            <a:r>
              <a:rPr lang="en-US" sz="1050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 practical guide to making sense and being heard. </a:t>
            </a:r>
            <a:r>
              <a:rPr lang="nb-NO" sz="10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Oslo: </a:t>
            </a:r>
            <a:r>
              <a:rPr lang="nb-NO" sz="10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Universitetsforlaget</a:t>
            </a:r>
            <a:endParaRPr lang="nb-NO" sz="10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9" name="Tittel 1"/>
          <p:cNvSpPr>
            <a:spLocks noGrp="1"/>
          </p:cNvSpPr>
          <p:nvPr>
            <p:ph type="title"/>
          </p:nvPr>
        </p:nvSpPr>
        <p:spPr>
          <a:xfrm>
            <a:off x="2231136" y="964692"/>
            <a:ext cx="7729728" cy="1188720"/>
          </a:xfrm>
        </p:spPr>
        <p:txBody>
          <a:bodyPr/>
          <a:lstStyle/>
          <a:p>
            <a:r>
              <a:rPr lang="nb-NO" dirty="0" smtClean="0"/>
              <a:t>Respons</a:t>
            </a:r>
            <a:endParaRPr lang="nb-NO" dirty="0"/>
          </a:p>
        </p:txBody>
      </p:sp>
      <p:sp>
        <p:nvSpPr>
          <p:cNvPr id="2" name="TekstSylinder 1"/>
          <p:cNvSpPr txBox="1"/>
          <p:nvPr/>
        </p:nvSpPr>
        <p:spPr>
          <a:xfrm>
            <a:off x="2846392" y="2846713"/>
            <a:ext cx="6499215" cy="31085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Hva tenker du når du hører ordet respons</a:t>
            </a:r>
            <a:r>
              <a:rPr lang="nb-NO" sz="2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?</a:t>
            </a:r>
          </a:p>
          <a:p>
            <a:pPr algn="ctr"/>
            <a:r>
              <a:rPr lang="nb-NO" sz="2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Skummelt? Uvant? Lærerikt? Givende?</a:t>
            </a:r>
          </a:p>
          <a:p>
            <a:pPr algn="ctr"/>
            <a:r>
              <a:rPr lang="nb-NO" sz="2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Hvorfor?</a:t>
            </a:r>
          </a:p>
          <a:p>
            <a:pPr algn="ctr"/>
            <a:endParaRPr lang="nb-NO" sz="28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ctr"/>
            <a:r>
              <a:rPr lang="nb-NO" sz="2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Skriv for deg selv i ett minutt</a:t>
            </a:r>
          </a:p>
          <a:p>
            <a:pPr algn="ctr"/>
            <a:endParaRPr lang="nb-NO" sz="28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ctr"/>
            <a:r>
              <a:rPr lang="nb-NO" sz="2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Plenumsdiskusjon</a:t>
            </a:r>
            <a:endParaRPr lang="nb-NO" sz="28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5" name="Bild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494" y="94993"/>
            <a:ext cx="1915459" cy="5221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0373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tel 2"/>
          <p:cNvSpPr>
            <a:spLocks noGrp="1"/>
          </p:cNvSpPr>
          <p:nvPr>
            <p:ph type="ctrTitle"/>
          </p:nvPr>
        </p:nvSpPr>
        <p:spPr>
          <a:xfrm>
            <a:off x="1600200" y="1224370"/>
            <a:ext cx="8991600" cy="1645920"/>
          </a:xfrm>
        </p:spPr>
        <p:txBody>
          <a:bodyPr/>
          <a:lstStyle/>
          <a:p>
            <a:r>
              <a:rPr lang="nb-NO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Lære om respons</a:t>
            </a:r>
            <a:br>
              <a:rPr lang="nb-NO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nb-NO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15 min</a:t>
            </a:r>
            <a:endParaRPr lang="nb-NO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4" name="Plassholder for innhold 2"/>
          <p:cNvSpPr txBox="1">
            <a:spLocks/>
          </p:cNvSpPr>
          <p:nvPr/>
        </p:nvSpPr>
        <p:spPr>
          <a:xfrm>
            <a:off x="3956417" y="4150391"/>
            <a:ext cx="4279166" cy="2707609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b-NO" sz="3200" b="1" smtClean="0"/>
              <a:t>SE FILM</a:t>
            </a:r>
          </a:p>
          <a:p>
            <a:endParaRPr lang="nb-NO" smtClean="0"/>
          </a:p>
          <a:p>
            <a:r>
              <a:rPr lang="nb-NO" smtClean="0">
                <a:hlinkClick r:id="rId2"/>
              </a:rPr>
              <a:t>https://www.ntnu.no/sekom/respons</a:t>
            </a:r>
            <a:r>
              <a:rPr lang="nb-NO" smtClean="0"/>
              <a:t> </a:t>
            </a:r>
            <a:endParaRPr lang="nb-NO" dirty="0" smtClean="0"/>
          </a:p>
        </p:txBody>
      </p:sp>
      <p:pic>
        <p:nvPicPr>
          <p:cNvPr id="5" name="Bild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494" y="94993"/>
            <a:ext cx="1915459" cy="5221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5958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600200" y="1224371"/>
            <a:ext cx="8991600" cy="1645920"/>
          </a:xfrm>
        </p:spPr>
        <p:txBody>
          <a:bodyPr/>
          <a:lstStyle/>
          <a:p>
            <a:r>
              <a:rPr lang="nb-NO" dirty="0" smtClean="0"/>
              <a:t>RESPONSGRUPPER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600199" y="3225343"/>
            <a:ext cx="8991601" cy="3469925"/>
          </a:xfrm>
        </p:spPr>
        <p:txBody>
          <a:bodyPr>
            <a:normAutofit/>
          </a:bodyPr>
          <a:lstStyle/>
          <a:p>
            <a:r>
              <a:rPr lang="nb-NO" dirty="0" smtClean="0"/>
              <a:t>Sett dere sammen i responsgrupper på </a:t>
            </a:r>
            <a:r>
              <a:rPr lang="nb-NO" dirty="0" smtClean="0"/>
              <a:t>2-4</a:t>
            </a:r>
            <a:r>
              <a:rPr lang="nb-NO" dirty="0" smtClean="0"/>
              <a:t/>
            </a:r>
            <a:br>
              <a:rPr lang="nb-NO" dirty="0" smtClean="0"/>
            </a:br>
            <a:endParaRPr lang="nb-NO" b="1" dirty="0" smtClean="0"/>
          </a:p>
          <a:p>
            <a:pPr algn="l"/>
            <a:r>
              <a:rPr lang="nb-NO" b="1" dirty="0" smtClean="0"/>
              <a:t>Diskuter i gruppen:</a:t>
            </a:r>
          </a:p>
          <a:p>
            <a:pPr marL="457200" indent="-457200" algn="l">
              <a:buAutoNum type="arabicPeriod"/>
            </a:pPr>
            <a:r>
              <a:rPr lang="nb-NO" dirty="0" smtClean="0"/>
              <a:t>Har du gitt respons til andre før?</a:t>
            </a:r>
          </a:p>
          <a:p>
            <a:pPr marL="457200" indent="-457200" algn="l">
              <a:buAutoNum type="arabicPeriod"/>
            </a:pPr>
            <a:r>
              <a:rPr lang="nb-NO" dirty="0" smtClean="0"/>
              <a:t>Har du fått respons før?</a:t>
            </a:r>
          </a:p>
          <a:p>
            <a:pPr marL="457200" indent="-457200" algn="l">
              <a:buAutoNum type="arabicPeriod"/>
            </a:pPr>
            <a:r>
              <a:rPr lang="nb-NO" dirty="0" smtClean="0"/>
              <a:t>Synes du det er skummelt å dele uferdig tekst</a:t>
            </a:r>
            <a:r>
              <a:rPr lang="nb-NO" dirty="0" smtClean="0"/>
              <a:t>? Hvorfor/hvorfor ikke?</a:t>
            </a:r>
            <a:endParaRPr lang="nb-NO" dirty="0" smtClean="0"/>
          </a:p>
          <a:p>
            <a:r>
              <a:rPr lang="nb-NO" dirty="0" smtClean="0"/>
              <a:t>3 min</a:t>
            </a:r>
          </a:p>
          <a:p>
            <a:r>
              <a:rPr lang="nb-NO" dirty="0" smtClean="0"/>
              <a:t>Plenumsdiskusjon</a:t>
            </a:r>
            <a:endParaRPr lang="nb-NO" dirty="0" smtClean="0"/>
          </a:p>
        </p:txBody>
      </p:sp>
      <p:pic>
        <p:nvPicPr>
          <p:cNvPr id="4" name="Bild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494" y="94993"/>
            <a:ext cx="1915459" cy="5221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753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1) Responsbestilling</a:t>
            </a:r>
            <a:endParaRPr lang="nb-NO" dirty="0"/>
          </a:p>
        </p:txBody>
      </p:sp>
      <p:sp>
        <p:nvSpPr>
          <p:cNvPr id="5" name="Plassholder for innhold 4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  <a:buClrTx/>
            </a:pPr>
            <a:r>
              <a:rPr lang="nb-NO" dirty="0" smtClean="0"/>
              <a:t>Skriv en liste på 3-4 konkrete punkter du vil at responsgiverne skal se på i din tekst</a:t>
            </a:r>
          </a:p>
          <a:p>
            <a:pPr>
              <a:lnSpc>
                <a:spcPct val="150000"/>
              </a:lnSpc>
              <a:spcBef>
                <a:spcPts val="0"/>
              </a:spcBef>
              <a:buClrTx/>
            </a:pPr>
            <a:r>
              <a:rPr lang="nb-NO" dirty="0" smtClean="0"/>
              <a:t>Eller bruk skjema og kryss av på 3-4 punkter (</a:t>
            </a:r>
            <a:r>
              <a:rPr lang="nb-NO" dirty="0" err="1" smtClean="0"/>
              <a:t>max</a:t>
            </a:r>
            <a:r>
              <a:rPr lang="nb-NO" dirty="0" smtClean="0"/>
              <a:t>)</a:t>
            </a:r>
          </a:p>
          <a:p>
            <a:pPr>
              <a:lnSpc>
                <a:spcPct val="150000"/>
              </a:lnSpc>
              <a:spcBef>
                <a:spcPts val="0"/>
              </a:spcBef>
              <a:buClrTx/>
            </a:pPr>
            <a:r>
              <a:rPr lang="nb-NO" dirty="0" smtClean="0"/>
              <a:t>Gi til responsgiverne responsbestillingen din med teksten din</a:t>
            </a:r>
            <a:endParaRPr lang="nb-NO" dirty="0"/>
          </a:p>
        </p:txBody>
      </p:sp>
      <p:pic>
        <p:nvPicPr>
          <p:cNvPr id="7" name="Plassholder for innhold 6"/>
          <p:cNvPicPr>
            <a:picLocks noGrp="1" noChangeAspect="1"/>
          </p:cNvPicPr>
          <p:nvPr>
            <p:ph sz="half" idx="2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60"/>
          <a:stretch/>
        </p:blipFill>
        <p:spPr>
          <a:xfrm>
            <a:off x="6626990" y="2668191"/>
            <a:ext cx="3694170" cy="3072210"/>
          </a:xfrm>
        </p:spPr>
      </p:pic>
      <p:pic>
        <p:nvPicPr>
          <p:cNvPr id="6" name="Bild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494" y="94993"/>
            <a:ext cx="1915459" cy="522117"/>
          </a:xfrm>
          <a:prstGeom prst="rect">
            <a:avLst/>
          </a:prstGeom>
        </p:spPr>
      </p:pic>
      <p:sp>
        <p:nvSpPr>
          <p:cNvPr id="2" name="Rektangel 1"/>
          <p:cNvSpPr/>
          <p:nvPr/>
        </p:nvSpPr>
        <p:spPr>
          <a:xfrm>
            <a:off x="520691" y="6233646"/>
            <a:ext cx="1115061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b-NO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Det optimale er å dele teksten med hverandre i avtalt tid i forkant så man kan lese tekstene og gi respons hver for seg</a:t>
            </a:r>
            <a:endParaRPr lang="nb-NO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5713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2) Gi </a:t>
            </a:r>
            <a:r>
              <a:rPr lang="nb-NO" dirty="0" smtClean="0"/>
              <a:t>skriftlig respons</a:t>
            </a:r>
            <a:endParaRPr lang="nb-NO" dirty="0"/>
          </a:p>
        </p:txBody>
      </p:sp>
      <p:sp>
        <p:nvSpPr>
          <p:cNvPr id="5" name="Plassholder for innhold 4"/>
          <p:cNvSpPr>
            <a:spLocks noGrp="1"/>
          </p:cNvSpPr>
          <p:nvPr>
            <p:ph idx="1"/>
          </p:nvPr>
        </p:nvSpPr>
        <p:spPr>
          <a:xfrm>
            <a:off x="2231136" y="2638044"/>
            <a:ext cx="7729728" cy="2662376"/>
          </a:xfrm>
        </p:spPr>
        <p:txBody>
          <a:bodyPr>
            <a:normAutofit lnSpcReduction="10000"/>
          </a:bodyPr>
          <a:lstStyle/>
          <a:p>
            <a:r>
              <a:rPr lang="nb-NO" dirty="0" smtClean="0"/>
              <a:t>Del tekstene deres med hverandre</a:t>
            </a:r>
          </a:p>
          <a:p>
            <a:r>
              <a:rPr lang="nb-NO" dirty="0" smtClean="0"/>
              <a:t>Dere skal lese </a:t>
            </a:r>
            <a:r>
              <a:rPr lang="nb-NO" dirty="0" smtClean="0"/>
              <a:t>to-tre </a:t>
            </a:r>
            <a:r>
              <a:rPr lang="nb-NO" dirty="0" smtClean="0"/>
              <a:t>tekster og kommentere i teksten </a:t>
            </a:r>
            <a:r>
              <a:rPr lang="nb-NO" dirty="0" smtClean="0"/>
              <a:t>(</a:t>
            </a:r>
            <a:r>
              <a:rPr lang="nb-NO" dirty="0" err="1" smtClean="0"/>
              <a:t>word</a:t>
            </a:r>
            <a:r>
              <a:rPr lang="nb-NO" dirty="0" smtClean="0"/>
              <a:t>-boblekommentarer eller med penn) slik </a:t>
            </a:r>
            <a:r>
              <a:rPr lang="nb-NO" dirty="0" smtClean="0"/>
              <a:t>det ble snakket om i filmen, se arket dere har fått også</a:t>
            </a:r>
          </a:p>
          <a:p>
            <a:r>
              <a:rPr lang="nb-NO" dirty="0" smtClean="0"/>
              <a:t>Dere får </a:t>
            </a:r>
            <a:r>
              <a:rPr lang="nb-NO" dirty="0" smtClean="0"/>
              <a:t>XX </a:t>
            </a:r>
            <a:r>
              <a:rPr lang="nb-NO" dirty="0" smtClean="0"/>
              <a:t>minutter av </a:t>
            </a:r>
            <a:r>
              <a:rPr lang="nb-NO" dirty="0" smtClean="0"/>
              <a:t>timen </a:t>
            </a:r>
            <a:r>
              <a:rPr lang="nb-NO" dirty="0" smtClean="0"/>
              <a:t>(dere kan velge å bruke noe av pausen også om dere vil/trenger det) </a:t>
            </a:r>
            <a:r>
              <a:rPr lang="mr-IN" dirty="0" smtClean="0"/>
              <a:t>–</a:t>
            </a:r>
            <a:r>
              <a:rPr lang="nb-NO" dirty="0" smtClean="0"/>
              <a:t> beregne tid til å lese begge!</a:t>
            </a:r>
          </a:p>
          <a:p>
            <a:r>
              <a:rPr lang="nb-NO" dirty="0" smtClean="0"/>
              <a:t>Husk hva som gjør respons god (</a:t>
            </a:r>
            <a:r>
              <a:rPr lang="nb-NO" dirty="0" smtClean="0"/>
              <a:t>filmen </a:t>
            </a:r>
            <a:r>
              <a:rPr lang="nb-NO" dirty="0" smtClean="0"/>
              <a:t>eller på arket deres</a:t>
            </a:r>
            <a:r>
              <a:rPr lang="nb-NO" dirty="0" smtClean="0"/>
              <a:t>). </a:t>
            </a:r>
            <a:r>
              <a:rPr lang="nb-NO" dirty="0" smtClean="0"/>
              <a:t>Hjelp hverandre med å forbedre teksten deres </a:t>
            </a:r>
            <a:r>
              <a:rPr lang="nb-NO" dirty="0" smtClean="0">
                <a:sym typeface="Wingdings"/>
              </a:rPr>
              <a:t> </a:t>
            </a:r>
            <a:endParaRPr lang="nb-NO" dirty="0" smtClean="0"/>
          </a:p>
        </p:txBody>
      </p:sp>
      <p:pic>
        <p:nvPicPr>
          <p:cNvPr id="4" name="Bild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494" y="94993"/>
            <a:ext cx="1915459" cy="522117"/>
          </a:xfrm>
          <a:prstGeom prst="rect">
            <a:avLst/>
          </a:prstGeom>
        </p:spPr>
      </p:pic>
      <p:sp>
        <p:nvSpPr>
          <p:cNvPr id="6" name="Rektangel 5"/>
          <p:cNvSpPr/>
          <p:nvPr/>
        </p:nvSpPr>
        <p:spPr>
          <a:xfrm>
            <a:off x="1048785" y="6249144"/>
            <a:ext cx="100944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b-NO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Det optimale er å kunne bruke god tid på dette på egenhånd, men dette blir en liten smak for å </a:t>
            </a:r>
            <a:r>
              <a:rPr lang="nb-NO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prøve det</a:t>
            </a:r>
            <a:endParaRPr lang="nb-NO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58730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3) gi </a:t>
            </a:r>
            <a:r>
              <a:rPr lang="nb-NO" dirty="0" smtClean="0"/>
              <a:t>muntlig respons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Sett dere sammen i gruppene igjen</a:t>
            </a:r>
          </a:p>
          <a:p>
            <a:r>
              <a:rPr lang="nb-NO" dirty="0" smtClean="0"/>
              <a:t>IKKE GI DEN SKRIFTLIGE RESPONSEN TILBAKE ENDA!</a:t>
            </a:r>
          </a:p>
          <a:p>
            <a:r>
              <a:rPr lang="nb-NO" dirty="0" smtClean="0"/>
              <a:t>Gruppen skal gi respons på én og én tekst</a:t>
            </a:r>
          </a:p>
          <a:p>
            <a:r>
              <a:rPr lang="nb-NO" dirty="0" smtClean="0"/>
              <a:t>Det er ikke lov å snakke når man får respons</a:t>
            </a:r>
          </a:p>
          <a:p>
            <a:r>
              <a:rPr lang="nb-NO" dirty="0" smtClean="0"/>
              <a:t>Diskuter de større tingene i teksten, ikke små detaljer de kan sjekke i den skriftlige responsen</a:t>
            </a:r>
          </a:p>
          <a:p>
            <a:r>
              <a:rPr lang="nb-NO" dirty="0" smtClean="0"/>
              <a:t>Dere får </a:t>
            </a:r>
            <a:r>
              <a:rPr lang="nb-NO" dirty="0" smtClean="0"/>
              <a:t>XX </a:t>
            </a:r>
            <a:r>
              <a:rPr lang="nb-NO" dirty="0" smtClean="0"/>
              <a:t>minutter av </a:t>
            </a:r>
            <a:r>
              <a:rPr lang="nb-NO" dirty="0" smtClean="0"/>
              <a:t>timen </a:t>
            </a:r>
            <a:r>
              <a:rPr lang="nb-NO" dirty="0" smtClean="0"/>
              <a:t>til dette </a:t>
            </a:r>
            <a:r>
              <a:rPr lang="mr-IN" dirty="0" smtClean="0"/>
              <a:t>–</a:t>
            </a:r>
            <a:r>
              <a:rPr lang="nb-NO" dirty="0" smtClean="0"/>
              <a:t> beregne tid til </a:t>
            </a:r>
            <a:r>
              <a:rPr lang="nb-NO" dirty="0" smtClean="0"/>
              <a:t>å gi muntlig respons alle</a:t>
            </a:r>
            <a:r>
              <a:rPr lang="nb-NO" dirty="0" smtClean="0"/>
              <a:t>!</a:t>
            </a:r>
            <a:endParaRPr lang="nb-NO" dirty="0"/>
          </a:p>
        </p:txBody>
      </p:sp>
      <p:pic>
        <p:nvPicPr>
          <p:cNvPr id="4" name="Bild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494" y="94993"/>
            <a:ext cx="1915459" cy="5221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4604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Diskusjon i plenum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b-NO" dirty="0" smtClean="0"/>
              <a:t>	Hvordan var det å få respons?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b-NO" dirty="0"/>
              <a:t>	</a:t>
            </a:r>
            <a:r>
              <a:rPr lang="nb-NO" dirty="0" smtClean="0"/>
              <a:t>			Hvordan var det å gi respons?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b-NO" dirty="0" smtClean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b-NO" dirty="0" smtClean="0"/>
              <a:t>Hvordan var det å ikke si noe når du fikk muntlig respons?</a:t>
            </a:r>
            <a:endParaRPr lang="nb-NO" dirty="0"/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b-NO" dirty="0" smtClean="0"/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b-NO" dirty="0" smtClean="0"/>
              <a:t>Var det uklarheter </a:t>
            </a:r>
            <a:r>
              <a:rPr lang="nb-NO" dirty="0" smtClean="0"/>
              <a:t>i oppgaven dere </a:t>
            </a:r>
            <a:r>
              <a:rPr lang="nb-NO" dirty="0" smtClean="0"/>
              <a:t>fikk klarhet i?</a:t>
            </a:r>
            <a:endParaRPr lang="nb-NO" dirty="0"/>
          </a:p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b-NO" dirty="0" smtClean="0"/>
          </a:p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b-NO" dirty="0" smtClean="0"/>
              <a:t>Kunne dere tenke dere å bruke respons mer?</a:t>
            </a:r>
            <a:endParaRPr lang="nb-NO" dirty="0"/>
          </a:p>
        </p:txBody>
      </p:sp>
      <p:pic>
        <p:nvPicPr>
          <p:cNvPr id="4" name="Bild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494" y="94993"/>
            <a:ext cx="1915459" cy="5221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7310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Pakke">
  <a:themeElements>
    <a:clrScheme name="Pakke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kke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kk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71C241A9-A460-4AD1-916F-25308628A5BC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6564</TotalTime>
  <Words>359</Words>
  <Application>Microsoft Macintosh PowerPoint</Application>
  <PresentationFormat>Widescreen</PresentationFormat>
  <Paragraphs>77</Paragraphs>
  <Slides>9</Slides>
  <Notes>3</Notes>
  <HiddenSlides>0</HiddenSlides>
  <MMClips>0</MMClips>
  <ScaleCrop>false</ScaleCrop>
  <HeadingPairs>
    <vt:vector size="6" baseType="variant">
      <vt:variant>
        <vt:lpstr>Brukte skrifter</vt:lpstr>
      </vt:variant>
      <vt:variant>
        <vt:i4>5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9</vt:i4>
      </vt:variant>
    </vt:vector>
  </HeadingPairs>
  <TitlesOfParts>
    <vt:vector size="15" baseType="lpstr">
      <vt:lpstr>Calibri</vt:lpstr>
      <vt:lpstr>Gill Sans MT</vt:lpstr>
      <vt:lpstr>Mangal</vt:lpstr>
      <vt:lpstr>Wingdings</vt:lpstr>
      <vt:lpstr>Arial</vt:lpstr>
      <vt:lpstr>Pakke</vt:lpstr>
      <vt:lpstr>Responsverksted</vt:lpstr>
      <vt:lpstr>PowerPoint-presentasjon</vt:lpstr>
      <vt:lpstr>Respons</vt:lpstr>
      <vt:lpstr>Lære om respons 15 min</vt:lpstr>
      <vt:lpstr>RESPONSGRUPPER</vt:lpstr>
      <vt:lpstr>1) Responsbestilling</vt:lpstr>
      <vt:lpstr>2) Gi skriftlig respons</vt:lpstr>
      <vt:lpstr>3) gi muntlig respons</vt:lpstr>
      <vt:lpstr>Diskusjon i plenum</vt:lpstr>
    </vt:vector>
  </TitlesOfParts>
  <Company/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Akademisk skriving</dc:title>
  <dc:creator>Turi Marte</dc:creator>
  <cp:lastModifiedBy>Turi Marte</cp:lastModifiedBy>
  <cp:revision>133</cp:revision>
  <cp:lastPrinted>2017-10-02T18:11:43Z</cp:lastPrinted>
  <dcterms:created xsi:type="dcterms:W3CDTF">2017-08-10T08:20:53Z</dcterms:created>
  <dcterms:modified xsi:type="dcterms:W3CDTF">2017-11-07T17:36:17Z</dcterms:modified>
</cp:coreProperties>
</file>