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256" r:id="rId2"/>
    <p:sldId id="664" r:id="rId3"/>
    <p:sldId id="287" r:id="rId4"/>
    <p:sldId id="346" r:id="rId5"/>
    <p:sldId id="318" r:id="rId6"/>
    <p:sldId id="602" r:id="rId7"/>
    <p:sldId id="325" r:id="rId8"/>
    <p:sldId id="603" r:id="rId9"/>
    <p:sldId id="611" r:id="rId10"/>
    <p:sldId id="311" r:id="rId11"/>
    <p:sldId id="288" r:id="rId12"/>
    <p:sldId id="303" r:id="rId13"/>
    <p:sldId id="302" r:id="rId14"/>
    <p:sldId id="338" r:id="rId15"/>
    <p:sldId id="665" r:id="rId16"/>
    <p:sldId id="344" r:id="rId17"/>
    <p:sldId id="301" r:id="rId18"/>
    <p:sldId id="324" r:id="rId19"/>
    <p:sldId id="319" r:id="rId20"/>
    <p:sldId id="257" r:id="rId21"/>
    <p:sldId id="313" r:id="rId22"/>
    <p:sldId id="350" r:id="rId23"/>
    <p:sldId id="351" r:id="rId24"/>
    <p:sldId id="666" r:id="rId25"/>
    <p:sldId id="326" r:id="rId26"/>
    <p:sldId id="327" r:id="rId27"/>
    <p:sldId id="328" r:id="rId28"/>
    <p:sldId id="329" r:id="rId29"/>
    <p:sldId id="330" r:id="rId30"/>
    <p:sldId id="334" r:id="rId31"/>
    <p:sldId id="333" r:id="rId32"/>
    <p:sldId id="340" r:id="rId33"/>
    <p:sldId id="332" r:id="rId34"/>
    <p:sldId id="667" r:id="rId35"/>
    <p:sldId id="262" r:id="rId36"/>
    <p:sldId id="331" r:id="rId37"/>
    <p:sldId id="337" r:id="rId38"/>
    <p:sldId id="335" r:id="rId39"/>
    <p:sldId id="336" r:id="rId40"/>
    <p:sldId id="347" r:id="rId41"/>
    <p:sldId id="342" r:id="rId42"/>
    <p:sldId id="341" r:id="rId43"/>
    <p:sldId id="343" r:id="rId44"/>
    <p:sldId id="349" r:id="rId45"/>
    <p:sldId id="604" r:id="rId46"/>
    <p:sldId id="321" r:id="rId47"/>
    <p:sldId id="322" r:id="rId48"/>
    <p:sldId id="323" r:id="rId49"/>
    <p:sldId id="606" r:id="rId50"/>
    <p:sldId id="607" r:id="rId51"/>
    <p:sldId id="608" r:id="rId52"/>
    <p:sldId id="609" r:id="rId53"/>
    <p:sldId id="610" r:id="rId54"/>
    <p:sldId id="605" r:id="rId55"/>
    <p:sldId id="612" r:id="rId56"/>
    <p:sldId id="348" r:id="rId57"/>
    <p:sldId id="345" r:id="rId58"/>
  </p:sldIdLst>
  <p:sldSz cx="9144000" cy="6858000" type="screen4x3"/>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CE8D8"/>
    <a:srgbClr val="E3DDC7"/>
    <a:srgbClr val="BBAC76"/>
    <a:srgbClr val="0D347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37" autoAdjust="0"/>
    <p:restoredTop sz="93792" autoAdjust="0"/>
  </p:normalViewPr>
  <p:slideViewPr>
    <p:cSldViewPr snapToGrid="0" snapToObjects="1">
      <p:cViewPr>
        <p:scale>
          <a:sx n="59" d="100"/>
          <a:sy n="59" d="100"/>
        </p:scale>
        <p:origin x="736"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AF750A-22EE-49FF-8CB2-32BA09927AFE}" type="datetimeFigureOut">
              <a:rPr lang="nb-NO" smtClean="0"/>
              <a:pPr/>
              <a:t>07.09.2023</a:t>
            </a:fld>
            <a:endParaRPr lang="nb-NO"/>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2AF188-E595-4E62-B982-79C78977EA35}" type="slidenum">
              <a:rPr lang="nb-NO" smtClean="0"/>
              <a:pPr/>
              <a:t>‹#›</a:t>
            </a:fld>
            <a:endParaRPr lang="nb-NO"/>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F52AF188-E595-4E62-B982-79C78977EA35}" type="slidenum">
              <a:rPr lang="nb-NO" smtClean="0"/>
              <a:pPr/>
              <a:t>1</a:t>
            </a:fld>
            <a:endParaRPr lang="nb-NO"/>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a:t>Som tidligere nevnt så er det en lang rekke målinger som er aktuelle for måling både</a:t>
            </a:r>
            <a:r>
              <a:rPr lang="nb-NO" baseline="0"/>
              <a:t> i sjøen og i lufta.</a:t>
            </a:r>
            <a:br>
              <a:rPr lang="nb-NO" baseline="0"/>
            </a:br>
            <a:r>
              <a:rPr lang="nb-NO" baseline="0"/>
              <a:t>En utfordring med noen av disse sensorene er at de vil være utsatt og påvirkes av tilgroing. Meteorologiske målinger er også av interesse. Marintek har vært i kontakt med M-institutt og de er interessert i å motta data fra slike sensornoder, men er avhengig av pålitelige og korrekte målinger</a:t>
            </a:r>
            <a:endParaRPr lang="nb-NO"/>
          </a:p>
        </p:txBody>
      </p:sp>
      <p:sp>
        <p:nvSpPr>
          <p:cNvPr id="4" name="Plassholder for lysbildenummer 3"/>
          <p:cNvSpPr>
            <a:spLocks noGrp="1"/>
          </p:cNvSpPr>
          <p:nvPr>
            <p:ph type="sldNum" sz="quarter" idx="10"/>
          </p:nvPr>
        </p:nvSpPr>
        <p:spPr/>
        <p:txBody>
          <a:bodyPr/>
          <a:lstStyle/>
          <a:p>
            <a:fld id="{317E4CCE-FBAF-4094-8FEC-2F0F88F7B355}" type="slidenum">
              <a:rPr lang="nb-NO" smtClean="0"/>
              <a:pPr/>
              <a:t>3</a:t>
            </a:fld>
            <a:endParaRPr lang="nb-NO"/>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F21583BF-FAF6-4B26-B715-AE96978115B0}" type="slidenum">
              <a:rPr lang="nb-NO" smtClean="0"/>
              <a:t>6</a:t>
            </a:fld>
            <a:endParaRPr lang="nb-NO"/>
          </a:p>
        </p:txBody>
      </p:sp>
    </p:spTree>
    <p:extLst>
      <p:ext uri="{BB962C8B-B14F-4D97-AF65-F5344CB8AC3E}">
        <p14:creationId xmlns:p14="http://schemas.microsoft.com/office/powerpoint/2010/main" val="230166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a:t>Lufttemperatur og trykk burde være uproblematisk. Måling av luftfuktighet kan være noe mer problematisk med mindre man løfter bøya et stykke opp fra havoverflata. Det samme gjelder også måling av vind som normalt vi kreve noen lunde stabil forankring</a:t>
            </a:r>
            <a:r>
              <a:rPr lang="nb-NO" baseline="0"/>
              <a:t> for å få nøyaktige målinger.</a:t>
            </a:r>
            <a:endParaRPr lang="nb-NO"/>
          </a:p>
        </p:txBody>
      </p:sp>
      <p:sp>
        <p:nvSpPr>
          <p:cNvPr id="4" name="Plassholder for lysbildenummer 3"/>
          <p:cNvSpPr>
            <a:spLocks noGrp="1"/>
          </p:cNvSpPr>
          <p:nvPr>
            <p:ph type="sldNum" sz="quarter" idx="10"/>
          </p:nvPr>
        </p:nvSpPr>
        <p:spPr/>
        <p:txBody>
          <a:bodyPr/>
          <a:lstStyle/>
          <a:p>
            <a:fld id="{317E4CCE-FBAF-4094-8FEC-2F0F88F7B355}" type="slidenum">
              <a:rPr lang="nb-NO" smtClean="0"/>
              <a:pPr/>
              <a:t>10</a:t>
            </a:fld>
            <a:endParaRPr lang="nb-NO"/>
          </a:p>
        </p:txBody>
      </p:sp>
    </p:spTree>
    <p:extLst>
      <p:ext uri="{BB962C8B-B14F-4D97-AF65-F5344CB8AC3E}">
        <p14:creationId xmlns:p14="http://schemas.microsoft.com/office/powerpoint/2010/main" val="2360954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ENV-shieldkortet som lett plasseres på ryggen av moderkortet måler lufttemperatur, lufttrykk, luftfuktighet og lysstyrke. Det er også forberedt for måling av UV-stråling, men denne sensoren er fjernet på nyere kort. </a:t>
            </a:r>
            <a:r>
              <a:rPr lang="nb-NO" dirty="0" err="1"/>
              <a:t>Nerst</a:t>
            </a:r>
            <a:r>
              <a:rPr lang="nb-NO" dirty="0"/>
              <a:t> ser vi de to kortene koblet sammen og tilkoblet antenne for overføring av data.</a:t>
            </a:r>
          </a:p>
        </p:txBody>
      </p:sp>
      <p:sp>
        <p:nvSpPr>
          <p:cNvPr id="4" name="Plassholder for lysbildenummer 3"/>
          <p:cNvSpPr>
            <a:spLocks noGrp="1"/>
          </p:cNvSpPr>
          <p:nvPr>
            <p:ph type="sldNum" sz="quarter" idx="10"/>
          </p:nvPr>
        </p:nvSpPr>
        <p:spPr/>
        <p:txBody>
          <a:bodyPr/>
          <a:lstStyle/>
          <a:p>
            <a:fld id="{317E4CCE-FBAF-4094-8FEC-2F0F88F7B355}" type="slidenum">
              <a:rPr lang="nb-NO" smtClean="0"/>
              <a:pPr/>
              <a:t>12</a:t>
            </a:fld>
            <a:endParaRPr lang="nb-NO"/>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F52AF188-E595-4E62-B982-79C78977EA35}" type="slidenum">
              <a:rPr lang="nb-NO" smtClean="0"/>
              <a:pPr/>
              <a:t>13</a:t>
            </a:fld>
            <a:endParaRPr lang="nb-NO"/>
          </a:p>
        </p:txBody>
      </p:sp>
    </p:spTree>
    <p:extLst>
      <p:ext uri="{BB962C8B-B14F-4D97-AF65-F5344CB8AC3E}">
        <p14:creationId xmlns:p14="http://schemas.microsoft.com/office/powerpoint/2010/main" val="2016629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a:t>pH og oksygen er utsatt for groing</a:t>
            </a:r>
          </a:p>
        </p:txBody>
      </p:sp>
      <p:sp>
        <p:nvSpPr>
          <p:cNvPr id="4" name="Plassholder for lysbildenummer 3"/>
          <p:cNvSpPr>
            <a:spLocks noGrp="1"/>
          </p:cNvSpPr>
          <p:nvPr>
            <p:ph type="sldNum" sz="quarter" idx="10"/>
          </p:nvPr>
        </p:nvSpPr>
        <p:spPr/>
        <p:txBody>
          <a:bodyPr/>
          <a:lstStyle/>
          <a:p>
            <a:fld id="{317E4CCE-FBAF-4094-8FEC-2F0F88F7B355}" type="slidenum">
              <a:rPr lang="nb-NO" smtClean="0"/>
              <a:pPr/>
              <a:t>17</a:t>
            </a:fld>
            <a:endParaRPr lang="nb-NO"/>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F52AF188-E595-4E62-B982-79C78977EA35}" type="slidenum">
              <a:rPr lang="nb-NO" smtClean="0"/>
              <a:pPr/>
              <a:t>48</a:t>
            </a:fld>
            <a:endParaRPr lang="nb-NO"/>
          </a:p>
        </p:txBody>
      </p:sp>
    </p:spTree>
    <p:extLst>
      <p:ext uri="{BB962C8B-B14F-4D97-AF65-F5344CB8AC3E}">
        <p14:creationId xmlns:p14="http://schemas.microsoft.com/office/powerpoint/2010/main" val="50265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368315" y="2677415"/>
            <a:ext cx="7772400" cy="901094"/>
          </a:xfrm>
        </p:spPr>
        <p:txBody>
          <a:bodyPr anchor="t" anchorCtr="0"/>
          <a:lstStyle/>
          <a:p>
            <a:r>
              <a:rPr lang="nb-NO" dirty="0"/>
              <a:t>Klikk for å redigere tittelstil</a:t>
            </a:r>
          </a:p>
        </p:txBody>
      </p:sp>
      <p:sp>
        <p:nvSpPr>
          <p:cNvPr id="3" name="Undertittel 2"/>
          <p:cNvSpPr>
            <a:spLocks noGrp="1"/>
          </p:cNvSpPr>
          <p:nvPr>
            <p:ph type="subTitle" idx="1"/>
          </p:nvPr>
        </p:nvSpPr>
        <p:spPr>
          <a:xfrm>
            <a:off x="368315" y="3645154"/>
            <a:ext cx="77724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a:t>Klikk for å redigere undertittelstil i malen</a:t>
            </a:r>
          </a:p>
        </p:txBody>
      </p:sp>
    </p:spTree>
    <p:extLst>
      <p:ext uri="{BB962C8B-B14F-4D97-AF65-F5344CB8AC3E}">
        <p14:creationId xmlns:p14="http://schemas.microsoft.com/office/powerpoint/2010/main" val="10001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98385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03183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pic>
        <p:nvPicPr>
          <p:cNvPr id="7" name="Bilde 6"/>
          <p:cNvPicPr>
            <a:picLocks noChangeAspect="1"/>
          </p:cNvPicPr>
          <p:nvPr userDrawn="1"/>
        </p:nvPicPr>
        <p:blipFill>
          <a:blip r:embed="rId2"/>
          <a:stretch>
            <a:fillRect/>
          </a:stretch>
        </p:blipFill>
        <p:spPr>
          <a:xfrm>
            <a:off x="4241800" y="3073400"/>
            <a:ext cx="647700" cy="698500"/>
          </a:xfrm>
          <a:prstGeom prst="rect">
            <a:avLst/>
          </a:prstGeom>
        </p:spPr>
      </p:pic>
      <p:pic>
        <p:nvPicPr>
          <p:cNvPr id="8" name="Bilde 7"/>
          <p:cNvPicPr>
            <a:picLocks noChangeAspect="1"/>
          </p:cNvPicPr>
          <p:nvPr userDrawn="1"/>
        </p:nvPicPr>
        <p:blipFill>
          <a:blip r:embed="rId2"/>
          <a:stretch>
            <a:fillRect/>
          </a:stretch>
        </p:blipFill>
        <p:spPr>
          <a:xfrm>
            <a:off x="4241800" y="3073400"/>
            <a:ext cx="647700" cy="698500"/>
          </a:xfrm>
          <a:prstGeom prst="rect">
            <a:avLst/>
          </a:prstGeom>
        </p:spPr>
      </p:pic>
      <p:sp>
        <p:nvSpPr>
          <p:cNvPr id="14" name="Plassholder for lysbildenummer 5"/>
          <p:cNvSpPr txBox="1">
            <a:spLocks/>
          </p:cNvSpPr>
          <p:nvPr userDrawn="1"/>
        </p:nvSpPr>
        <p:spPr>
          <a:xfrm>
            <a:off x="8474800" y="6421247"/>
            <a:ext cx="342081" cy="365125"/>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b="0" i="0" smtClean="0">
                <a:solidFill>
                  <a:schemeClr val="tx1"/>
                </a:solidFill>
                <a:latin typeface="Arial"/>
                <a:cs typeface="Arial"/>
              </a:rPr>
              <a:pPr algn="ctr"/>
              <a:t>‹#›</a:t>
            </a:fld>
            <a:endParaRPr lang="nb-NO" b="0" i="0" dirty="0">
              <a:solidFill>
                <a:schemeClr val="tx1"/>
              </a:solidFill>
              <a:latin typeface="Arial"/>
              <a:cs typeface="Arial"/>
            </a:endParaRPr>
          </a:p>
        </p:txBody>
      </p:sp>
      <p:sp>
        <p:nvSpPr>
          <p:cNvPr id="9" name="Tittel 1">
            <a:extLst>
              <a:ext uri="{FF2B5EF4-FFF2-40B4-BE49-F238E27FC236}">
                <a16:creationId xmlns:a16="http://schemas.microsoft.com/office/drawing/2014/main" id="{DB00AE52-E9C6-4743-97C1-BA307B77BA34}"/>
              </a:ext>
            </a:extLst>
          </p:cNvPr>
          <p:cNvSpPr>
            <a:spLocks noGrp="1"/>
          </p:cNvSpPr>
          <p:nvPr>
            <p:ph type="title"/>
          </p:nvPr>
        </p:nvSpPr>
        <p:spPr>
          <a:xfrm>
            <a:off x="407505" y="274638"/>
            <a:ext cx="8229600" cy="646331"/>
          </a:xfrm>
        </p:spPr>
        <p:txBody>
          <a:bodyPr/>
          <a:lstStyle/>
          <a:p>
            <a:r>
              <a:rPr lang="nb-NO" dirty="0"/>
              <a:t>Klikk for å redigere tittelstil</a:t>
            </a:r>
          </a:p>
        </p:txBody>
      </p:sp>
      <p:sp>
        <p:nvSpPr>
          <p:cNvPr id="10" name="Plassholder for innhold 2">
            <a:extLst>
              <a:ext uri="{FF2B5EF4-FFF2-40B4-BE49-F238E27FC236}">
                <a16:creationId xmlns:a16="http://schemas.microsoft.com/office/drawing/2014/main" id="{AD591F58-54D5-E14F-820C-12FC2A7C391B}"/>
              </a:ext>
            </a:extLst>
          </p:cNvPr>
          <p:cNvSpPr>
            <a:spLocks noGrp="1"/>
          </p:cNvSpPr>
          <p:nvPr>
            <p:ph idx="1"/>
          </p:nvPr>
        </p:nvSpPr>
        <p:spPr>
          <a:xfrm>
            <a:off x="407505" y="1053548"/>
            <a:ext cx="8229600" cy="536769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06001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298246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3729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70223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17224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718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159648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353223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8"/>
            <a:ext cx="8229600" cy="646331"/>
          </a:xfrm>
          <a:prstGeom prst="rect">
            <a:avLst/>
          </a:prstGeom>
        </p:spPr>
        <p:txBody>
          <a:bodyPr vert="horz" lIns="91440" tIns="45720" rIns="91440" bIns="45720" rtlCol="0" anchor="t" anchorCtr="0">
            <a:spAutoFit/>
          </a:bodyPr>
          <a:lstStyle/>
          <a:p>
            <a:r>
              <a:rPr lang="nb-NO" dirty="0"/>
              <a:t>Klikk for å redigere tittelstil</a:t>
            </a:r>
          </a:p>
        </p:txBody>
      </p:sp>
      <p:sp>
        <p:nvSpPr>
          <p:cNvPr id="3" name="Plassholder for tekst 2"/>
          <p:cNvSpPr>
            <a:spLocks noGrp="1"/>
          </p:cNvSpPr>
          <p:nvPr>
            <p:ph type="body" idx="1"/>
          </p:nvPr>
        </p:nvSpPr>
        <p:spPr>
          <a:xfrm>
            <a:off x="457200" y="1043609"/>
            <a:ext cx="8229600" cy="5387007"/>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4" name="Bilde 3" descr="sirkler.jpg"/>
          <p:cNvPicPr>
            <a:picLocks noChangeAspect="1"/>
          </p:cNvPicPr>
          <p:nvPr userDrawn="1"/>
        </p:nvPicPr>
        <p:blipFill rotWithShape="1">
          <a:blip r:embed="rId13">
            <a:extLst>
              <a:ext uri="{28A0092B-C50C-407E-A947-70E740481C1C}">
                <a14:useLocalDpi xmlns:a14="http://schemas.microsoft.com/office/drawing/2010/main" val="0"/>
              </a:ext>
            </a:extLst>
          </a:blip>
          <a:srcRect r="18451"/>
          <a:stretch/>
        </p:blipFill>
        <p:spPr>
          <a:xfrm>
            <a:off x="7993703" y="511250"/>
            <a:ext cx="1151994" cy="1148515"/>
          </a:xfrm>
          <a:prstGeom prst="rect">
            <a:avLst/>
          </a:prstGeom>
        </p:spPr>
      </p:pic>
    </p:spTree>
    <p:extLst>
      <p:ext uri="{BB962C8B-B14F-4D97-AF65-F5344CB8AC3E}">
        <p14:creationId xmlns:p14="http://schemas.microsoft.com/office/powerpoint/2010/main" val="5777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www.ntnu.no/Skolelab/bla-hefteserie"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dfrobot.com/category-68.html"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2" name="Tittel 1"/>
          <p:cNvSpPr>
            <a:spLocks noGrp="1"/>
          </p:cNvSpPr>
          <p:nvPr>
            <p:ph type="ctrTitle"/>
          </p:nvPr>
        </p:nvSpPr>
        <p:spPr>
          <a:xfrm>
            <a:off x="517126" y="1695504"/>
            <a:ext cx="7772400" cy="830997"/>
          </a:xfrm>
        </p:spPr>
        <p:txBody>
          <a:bodyPr/>
          <a:lstStyle/>
          <a:p>
            <a:r>
              <a:rPr lang="nb-NO" sz="4800" dirty="0"/>
              <a:t>Bøye – Sensorer </a:t>
            </a:r>
          </a:p>
        </p:txBody>
      </p:sp>
      <p:sp>
        <p:nvSpPr>
          <p:cNvPr id="3" name="Undertittel 2"/>
          <p:cNvSpPr>
            <a:spLocks noGrp="1"/>
          </p:cNvSpPr>
          <p:nvPr>
            <p:ph type="subTitle" idx="1"/>
          </p:nvPr>
        </p:nvSpPr>
        <p:spPr>
          <a:xfrm>
            <a:off x="517126" y="2413000"/>
            <a:ext cx="7772400" cy="1752600"/>
          </a:xfrm>
        </p:spPr>
        <p:txBody>
          <a:bodyPr>
            <a:normAutofit/>
          </a:bodyPr>
          <a:lstStyle/>
          <a:p>
            <a:r>
              <a:rPr lang="nb-NO" dirty="0"/>
              <a:t>Aktuelle sensorer for bruk ombord </a:t>
            </a:r>
            <a:r>
              <a:rPr lang="nb-NO"/>
              <a:t>på bøya</a:t>
            </a:r>
            <a:endParaRPr lang="nb-NO" dirty="0"/>
          </a:p>
          <a:p>
            <a:r>
              <a:rPr lang="nb-NO" dirty="0"/>
              <a:t>Nils Kr. Rossing</a:t>
            </a:r>
            <a:br>
              <a:rPr lang="nb-NO" dirty="0"/>
            </a:br>
            <a:r>
              <a:rPr lang="nb-NO" dirty="0"/>
              <a:t>Skolelaboratoriet, </a:t>
            </a:r>
            <a:br>
              <a:rPr lang="nb-NO" dirty="0"/>
            </a:br>
            <a:r>
              <a:rPr lang="nb-NO" dirty="0"/>
              <a:t>Institutt for fysikk, NTNU</a:t>
            </a:r>
          </a:p>
        </p:txBody>
      </p:sp>
      <p:grpSp>
        <p:nvGrpSpPr>
          <p:cNvPr id="6" name="Gruppe 5"/>
          <p:cNvGrpSpPr/>
          <p:nvPr/>
        </p:nvGrpSpPr>
        <p:grpSpPr>
          <a:xfrm>
            <a:off x="6517094" y="359678"/>
            <a:ext cx="2155389" cy="1751325"/>
            <a:chOff x="6429510" y="337780"/>
            <a:chExt cx="2155389" cy="1751325"/>
          </a:xfrm>
        </p:grpSpPr>
        <p:sp>
          <p:nvSpPr>
            <p:cNvPr id="5" name="Ellipse 4"/>
            <p:cNvSpPr/>
            <p:nvPr/>
          </p:nvSpPr>
          <p:spPr>
            <a:xfrm>
              <a:off x="7596009" y="337780"/>
              <a:ext cx="988890" cy="988890"/>
            </a:xfrm>
            <a:prstGeom prst="ellipse">
              <a:avLst/>
            </a:prstGeom>
            <a:solidFill>
              <a:srgbClr val="0D3475">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2" name="Ellipse 11"/>
            <p:cNvSpPr/>
            <p:nvPr/>
          </p:nvSpPr>
          <p:spPr>
            <a:xfrm>
              <a:off x="6815720" y="641606"/>
              <a:ext cx="475240" cy="475240"/>
            </a:xfrm>
            <a:prstGeom prst="ellipse">
              <a:avLst/>
            </a:prstGeom>
            <a:solidFill>
              <a:srgbClr val="0D347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4" name="Ellipse 13"/>
            <p:cNvSpPr/>
            <p:nvPr/>
          </p:nvSpPr>
          <p:spPr>
            <a:xfrm>
              <a:off x="6995176" y="1326670"/>
              <a:ext cx="762435" cy="762435"/>
            </a:xfrm>
            <a:prstGeom prst="ellipse">
              <a:avLst/>
            </a:prstGeom>
            <a:solidFill>
              <a:srgbClr val="BBAC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5" name="Ellipse 14"/>
            <p:cNvSpPr/>
            <p:nvPr/>
          </p:nvSpPr>
          <p:spPr>
            <a:xfrm>
              <a:off x="6429510" y="1339986"/>
              <a:ext cx="218266" cy="218266"/>
            </a:xfrm>
            <a:prstGeom prst="ellipse">
              <a:avLst/>
            </a:prstGeom>
            <a:solidFill>
              <a:srgbClr val="BBAC76">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pic>
        <p:nvPicPr>
          <p:cNvPr id="13" name="Bilde 12">
            <a:extLst>
              <a:ext uri="{FF2B5EF4-FFF2-40B4-BE49-F238E27FC236}">
                <a16:creationId xmlns:a16="http://schemas.microsoft.com/office/drawing/2014/main" id="{2302874F-91E4-2C4F-95FC-E62146C4C391}"/>
              </a:ext>
            </a:extLst>
          </p:cNvPr>
          <p:cNvPicPr>
            <a:picLocks noChangeAspect="1"/>
          </p:cNvPicPr>
          <p:nvPr/>
        </p:nvPicPr>
        <p:blipFill>
          <a:blip r:embed="rId3"/>
          <a:stretch>
            <a:fillRect/>
          </a:stretch>
        </p:blipFill>
        <p:spPr>
          <a:xfrm>
            <a:off x="585679" y="625995"/>
            <a:ext cx="3214264" cy="829121"/>
          </a:xfrm>
          <a:prstGeom prst="rect">
            <a:avLst/>
          </a:prstGeom>
        </p:spPr>
      </p:pic>
    </p:spTree>
    <p:extLst>
      <p:ext uri="{BB962C8B-B14F-4D97-AF65-F5344CB8AC3E}">
        <p14:creationId xmlns:p14="http://schemas.microsoft.com/office/powerpoint/2010/main" val="3243102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a:t>Måling av værdata på sjøen</a:t>
            </a:r>
          </a:p>
        </p:txBody>
      </p:sp>
      <p:sp>
        <p:nvSpPr>
          <p:cNvPr id="3" name="Plassholder for innhold 2"/>
          <p:cNvSpPr>
            <a:spLocks noGrp="1"/>
          </p:cNvSpPr>
          <p:nvPr>
            <p:ph idx="1"/>
          </p:nvPr>
        </p:nvSpPr>
        <p:spPr>
          <a:xfrm>
            <a:off x="1194628" y="920969"/>
            <a:ext cx="3160089" cy="5500277"/>
          </a:xfrm>
        </p:spPr>
        <p:txBody>
          <a:bodyPr>
            <a:normAutofit/>
          </a:bodyPr>
          <a:lstStyle/>
          <a:p>
            <a:r>
              <a:rPr lang="nb-NO" sz="2000"/>
              <a:t>Lufttemperatur</a:t>
            </a:r>
          </a:p>
          <a:p>
            <a:r>
              <a:rPr lang="nb-NO" sz="2000"/>
              <a:t>Lufttrykk</a:t>
            </a:r>
          </a:p>
          <a:p>
            <a:r>
              <a:rPr lang="nb-NO" sz="2000"/>
              <a:t>Lysstyrke, UV</a:t>
            </a:r>
          </a:p>
          <a:p>
            <a:r>
              <a:rPr lang="nb-NO" sz="2000"/>
              <a:t>Luftfuktighet?</a:t>
            </a:r>
          </a:p>
          <a:p>
            <a:r>
              <a:rPr lang="nb-NO" sz="2000"/>
              <a:t>Vindstyrke?</a:t>
            </a:r>
          </a:p>
          <a:p>
            <a:r>
              <a:rPr lang="nb-NO" sz="2000"/>
              <a:t>Vindretning?</a:t>
            </a:r>
          </a:p>
          <a:p>
            <a:r>
              <a:rPr lang="nb-NO" sz="2000"/>
              <a:t>Nedbør?</a:t>
            </a:r>
          </a:p>
          <a:p>
            <a:r>
              <a:rPr lang="nb-NO" sz="2000"/>
              <a:t>Bølgehøyde (lufttrykk?)</a:t>
            </a:r>
          </a:p>
        </p:txBody>
      </p:sp>
      <p:pic>
        <p:nvPicPr>
          <p:cNvPr id="4" name="Picture 2"/>
          <p:cNvPicPr>
            <a:picLocks noChangeAspect="1" noChangeArrowheads="1"/>
          </p:cNvPicPr>
          <p:nvPr/>
        </p:nvPicPr>
        <p:blipFill>
          <a:blip r:embed="rId3"/>
          <a:srcRect r="52831"/>
          <a:stretch>
            <a:fillRect/>
          </a:stretch>
        </p:blipFill>
        <p:spPr bwMode="auto">
          <a:xfrm>
            <a:off x="5227299" y="1382486"/>
            <a:ext cx="3056622" cy="1710788"/>
          </a:xfrm>
          <a:prstGeom prst="rect">
            <a:avLst/>
          </a:prstGeom>
          <a:noFill/>
          <a:ln w="9525">
            <a:noFill/>
            <a:miter lim="800000"/>
            <a:headEnd/>
            <a:tailEnd/>
          </a:ln>
          <a:effectLst/>
        </p:spPr>
      </p:pic>
      <p:pic>
        <p:nvPicPr>
          <p:cNvPr id="5" name="Picture 2"/>
          <p:cNvPicPr>
            <a:picLocks noChangeAspect="1" noChangeArrowheads="1"/>
          </p:cNvPicPr>
          <p:nvPr/>
        </p:nvPicPr>
        <p:blipFill>
          <a:blip r:embed="rId4"/>
          <a:srcRect r="46147"/>
          <a:stretch>
            <a:fillRect/>
          </a:stretch>
        </p:blipFill>
        <p:spPr bwMode="auto">
          <a:xfrm>
            <a:off x="4638932" y="3492465"/>
            <a:ext cx="1933884" cy="2058028"/>
          </a:xfrm>
          <a:prstGeom prst="rect">
            <a:avLst/>
          </a:prstGeom>
          <a:noFill/>
          <a:ln w="9525">
            <a:noFill/>
            <a:miter lim="800000"/>
            <a:headEnd/>
            <a:tailEnd/>
          </a:ln>
          <a:effectLst/>
        </p:spPr>
      </p:pic>
      <p:pic>
        <p:nvPicPr>
          <p:cNvPr id="6" name="Picture 2"/>
          <p:cNvPicPr>
            <a:picLocks noChangeAspect="1" noChangeArrowheads="1"/>
          </p:cNvPicPr>
          <p:nvPr/>
        </p:nvPicPr>
        <p:blipFill>
          <a:blip r:embed="rId5"/>
          <a:srcRect l="24224" r="49658"/>
          <a:stretch>
            <a:fillRect/>
          </a:stretch>
        </p:blipFill>
        <p:spPr bwMode="auto">
          <a:xfrm>
            <a:off x="6826313" y="3357685"/>
            <a:ext cx="1991763" cy="2344058"/>
          </a:xfrm>
          <a:prstGeom prst="rect">
            <a:avLst/>
          </a:prstGeom>
          <a:noFill/>
          <a:ln w="9525">
            <a:noFill/>
            <a:miter lim="800000"/>
            <a:headEnd/>
            <a:tailEnd/>
          </a:ln>
          <a:effectLst/>
        </p:spPr>
      </p:pic>
      <p:pic>
        <p:nvPicPr>
          <p:cNvPr id="7" name="Picture 2"/>
          <p:cNvPicPr>
            <a:picLocks noChangeAspect="1" noChangeArrowheads="1"/>
          </p:cNvPicPr>
          <p:nvPr/>
        </p:nvPicPr>
        <p:blipFill>
          <a:blip r:embed="rId6"/>
          <a:srcRect/>
          <a:stretch>
            <a:fillRect/>
          </a:stretch>
        </p:blipFill>
        <p:spPr bwMode="auto">
          <a:xfrm>
            <a:off x="1194628" y="4101220"/>
            <a:ext cx="1785955" cy="2543088"/>
          </a:xfrm>
          <a:prstGeom prst="rect">
            <a:avLst/>
          </a:prstGeom>
          <a:noFill/>
          <a:ln w="9525">
            <a:noFill/>
            <a:miter lim="800000"/>
            <a:headEnd/>
            <a:tailEnd/>
          </a:ln>
          <a:effectLst/>
        </p:spPr>
      </p:pic>
      <p:sp>
        <p:nvSpPr>
          <p:cNvPr id="8" name="TekstSylinder 7"/>
          <p:cNvSpPr txBox="1"/>
          <p:nvPr/>
        </p:nvSpPr>
        <p:spPr>
          <a:xfrm>
            <a:off x="3684760" y="6274976"/>
            <a:ext cx="5117748" cy="461665"/>
          </a:xfrm>
          <a:prstGeom prst="rect">
            <a:avLst/>
          </a:prstGeom>
          <a:noFill/>
        </p:spPr>
        <p:txBody>
          <a:bodyPr wrap="none" rtlCol="0">
            <a:spAutoFit/>
          </a:bodyPr>
          <a:lstStyle/>
          <a:p>
            <a:r>
              <a:rPr lang="nb-NO" sz="2400">
                <a:solidFill>
                  <a:srgbClr val="0000FF"/>
                </a:solidFill>
              </a:rPr>
              <a:t>www.ntnu.no/skolelab/bla-hefteserie</a:t>
            </a:r>
          </a:p>
        </p:txBody>
      </p:sp>
      <p:sp>
        <p:nvSpPr>
          <p:cNvPr id="9" name="TekstSylinder 8"/>
          <p:cNvSpPr txBox="1"/>
          <p:nvPr/>
        </p:nvSpPr>
        <p:spPr>
          <a:xfrm>
            <a:off x="5227299" y="5807122"/>
            <a:ext cx="2339102" cy="369332"/>
          </a:xfrm>
          <a:prstGeom prst="rect">
            <a:avLst/>
          </a:prstGeom>
          <a:noFill/>
        </p:spPr>
        <p:txBody>
          <a:bodyPr wrap="none" rtlCol="0">
            <a:spAutoFit/>
          </a:bodyPr>
          <a:lstStyle/>
          <a:p>
            <a:r>
              <a:rPr lang="nb-NO"/>
              <a:t>Sparkfun (RS-online)</a:t>
            </a:r>
          </a:p>
        </p:txBody>
      </p:sp>
    </p:spTree>
    <p:extLst>
      <p:ext uri="{BB962C8B-B14F-4D97-AF65-F5344CB8AC3E}">
        <p14:creationId xmlns:p14="http://schemas.microsoft.com/office/powerpoint/2010/main" val="269332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20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0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2000"/>
                                        <p:tgtEl>
                                          <p:spTgt spid="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2000"/>
                                        <p:tgtEl>
                                          <p:spTgt spid="3">
                                            <p:txEl>
                                              <p:pRg st="6" end="6"/>
                                            </p:txEl>
                                          </p:spTgt>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2000"/>
                                        <p:tgtEl>
                                          <p:spTgt spid="4"/>
                                        </p:tgtEl>
                                      </p:cBhvr>
                                    </p:animEffect>
                                  </p:childTnLst>
                                </p:cTn>
                              </p:par>
                              <p:par>
                                <p:cTn id="34" presetID="10"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2000"/>
                                        <p:tgtEl>
                                          <p:spTgt spid="5"/>
                                        </p:tgtEl>
                                      </p:cBhvr>
                                    </p:animEffect>
                                  </p:childTnLst>
                                </p:cTn>
                              </p:par>
                              <p:par>
                                <p:cTn id="37" presetID="10"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2000"/>
                                        <p:tgtEl>
                                          <p:spTgt spid="6"/>
                                        </p:tgtEl>
                                      </p:cBhvr>
                                    </p:animEffect>
                                  </p:childTnLst>
                                </p:cTn>
                              </p:par>
                            </p:childTnLst>
                          </p:cTn>
                        </p:par>
                        <p:par>
                          <p:cTn id="40" fill="hold">
                            <p:stCondLst>
                              <p:cond delay="4000"/>
                            </p:stCondLst>
                            <p:childTnLst>
                              <p:par>
                                <p:cTn id="41" presetID="10"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20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2000"/>
                                        <p:tgtEl>
                                          <p:spTgt spid="3">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2000"/>
                                        <p:tgtEl>
                                          <p:spTgt spid="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9182" y="74790"/>
            <a:ext cx="9034818" cy="1200329"/>
          </a:xfrm>
        </p:spPr>
        <p:txBody>
          <a:bodyPr/>
          <a:lstStyle/>
          <a:p>
            <a:pPr algn="ctr"/>
            <a:r>
              <a:rPr lang="nb-NO" dirty="0"/>
              <a:t>Lufttrykk, temperatur og luftfuktighet</a:t>
            </a:r>
          </a:p>
        </p:txBody>
      </p:sp>
      <p:sp>
        <p:nvSpPr>
          <p:cNvPr id="6" name="Tittel 1"/>
          <p:cNvSpPr txBox="1">
            <a:spLocks/>
          </p:cNvSpPr>
          <p:nvPr/>
        </p:nvSpPr>
        <p:spPr>
          <a:xfrm>
            <a:off x="1194628" y="3542764"/>
            <a:ext cx="7407404" cy="646331"/>
          </a:xfrm>
          <a:prstGeom prst="rect">
            <a:avLst/>
          </a:prstGeom>
        </p:spPr>
        <p:txBody>
          <a:bodyPr vert="horz" lIns="91440" tIns="45720" rIns="91440" bIns="45720" rtlCol="0" anchor="t" anchorCtr="0">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b-NO" sz="3600" b="1" i="0" u="none" strike="noStrike" kern="1200" cap="none" spc="0" normalizeH="0" baseline="0" noProof="0" dirty="0">
                <a:ln>
                  <a:noFill/>
                </a:ln>
                <a:solidFill>
                  <a:schemeClr val="tx1"/>
                </a:solidFill>
                <a:effectLst/>
                <a:uLnTx/>
                <a:uFillTx/>
                <a:latin typeface="Arial"/>
                <a:ea typeface="+mj-ea"/>
                <a:cs typeface="Arial"/>
              </a:rPr>
              <a:t>Lysstyrke UV</a:t>
            </a:r>
          </a:p>
        </p:txBody>
      </p:sp>
      <p:sp>
        <p:nvSpPr>
          <p:cNvPr id="7" name="TekstSylinder 6"/>
          <p:cNvSpPr txBox="1"/>
          <p:nvPr/>
        </p:nvSpPr>
        <p:spPr>
          <a:xfrm>
            <a:off x="2823469" y="2891983"/>
            <a:ext cx="4250608" cy="646331"/>
          </a:xfrm>
          <a:prstGeom prst="rect">
            <a:avLst/>
          </a:prstGeom>
          <a:noFill/>
        </p:spPr>
        <p:txBody>
          <a:bodyPr wrap="square" rtlCol="0">
            <a:spAutoFit/>
          </a:bodyPr>
          <a:lstStyle/>
          <a:p>
            <a:pPr algn="ctr"/>
            <a:r>
              <a:rPr lang="nb-NO" dirty="0"/>
              <a:t>Lufttrykk, Luftfuktighet, temperatur</a:t>
            </a:r>
            <a:br>
              <a:rPr lang="nb-NO" dirty="0"/>
            </a:br>
            <a:r>
              <a:rPr lang="nb-NO" dirty="0"/>
              <a:t>(BME280 – 0,3 – 1,1 Bar)</a:t>
            </a:r>
          </a:p>
        </p:txBody>
      </p:sp>
      <p:pic>
        <p:nvPicPr>
          <p:cNvPr id="12291" name="Picture 3"/>
          <p:cNvPicPr>
            <a:picLocks noChangeAspect="1" noChangeArrowheads="1"/>
          </p:cNvPicPr>
          <p:nvPr/>
        </p:nvPicPr>
        <p:blipFill>
          <a:blip r:embed="rId2"/>
          <a:srcRect/>
          <a:stretch>
            <a:fillRect/>
          </a:stretch>
        </p:blipFill>
        <p:spPr bwMode="auto">
          <a:xfrm>
            <a:off x="1701632" y="4242817"/>
            <a:ext cx="2243674" cy="1805340"/>
          </a:xfrm>
          <a:prstGeom prst="rect">
            <a:avLst/>
          </a:prstGeom>
          <a:noFill/>
          <a:ln w="9525">
            <a:noFill/>
            <a:miter lim="800000"/>
            <a:headEnd/>
            <a:tailEnd/>
          </a:ln>
          <a:effectLst/>
        </p:spPr>
      </p:pic>
      <p:sp>
        <p:nvSpPr>
          <p:cNvPr id="10" name="TekstSylinder 9"/>
          <p:cNvSpPr txBox="1"/>
          <p:nvPr/>
        </p:nvSpPr>
        <p:spPr>
          <a:xfrm>
            <a:off x="1433669" y="6048157"/>
            <a:ext cx="2698175" cy="646331"/>
          </a:xfrm>
          <a:prstGeom prst="rect">
            <a:avLst/>
          </a:prstGeom>
          <a:noFill/>
        </p:spPr>
        <p:txBody>
          <a:bodyPr wrap="none" rtlCol="0">
            <a:spAutoFit/>
          </a:bodyPr>
          <a:lstStyle/>
          <a:p>
            <a:pPr algn="ctr"/>
            <a:r>
              <a:rPr lang="nb-NO" dirty="0"/>
              <a:t>Lysstyrke i Lux</a:t>
            </a:r>
            <a:br>
              <a:rPr lang="nb-NO" dirty="0"/>
            </a:br>
            <a:r>
              <a:rPr lang="nb-NO" dirty="0"/>
              <a:t>(BH1750, 0 – 40000Lux)</a:t>
            </a:r>
          </a:p>
        </p:txBody>
      </p:sp>
      <p:pic>
        <p:nvPicPr>
          <p:cNvPr id="12292" name="Picture 4"/>
          <p:cNvPicPr>
            <a:picLocks noChangeAspect="1" noChangeArrowheads="1"/>
          </p:cNvPicPr>
          <p:nvPr/>
        </p:nvPicPr>
        <p:blipFill>
          <a:blip r:embed="rId3"/>
          <a:srcRect/>
          <a:stretch>
            <a:fillRect/>
          </a:stretch>
        </p:blipFill>
        <p:spPr bwMode="auto">
          <a:xfrm>
            <a:off x="5515829" y="4117818"/>
            <a:ext cx="1999208" cy="1822895"/>
          </a:xfrm>
          <a:prstGeom prst="rect">
            <a:avLst/>
          </a:prstGeom>
          <a:noFill/>
          <a:ln w="9525">
            <a:noFill/>
            <a:miter lim="800000"/>
            <a:headEnd/>
            <a:tailEnd/>
          </a:ln>
          <a:effectLst/>
        </p:spPr>
      </p:pic>
      <p:sp>
        <p:nvSpPr>
          <p:cNvPr id="12" name="TekstSylinder 11"/>
          <p:cNvSpPr txBox="1"/>
          <p:nvPr/>
        </p:nvSpPr>
        <p:spPr>
          <a:xfrm>
            <a:off x="5143098" y="6048157"/>
            <a:ext cx="3557512" cy="646331"/>
          </a:xfrm>
          <a:prstGeom prst="rect">
            <a:avLst/>
          </a:prstGeom>
          <a:noFill/>
        </p:spPr>
        <p:txBody>
          <a:bodyPr wrap="none" rtlCol="0">
            <a:spAutoFit/>
          </a:bodyPr>
          <a:lstStyle/>
          <a:p>
            <a:pPr algn="ctr"/>
            <a:r>
              <a:rPr lang="nb-NO" dirty="0"/>
              <a:t>UV bestråling</a:t>
            </a:r>
            <a:br>
              <a:rPr lang="nb-NO" dirty="0"/>
            </a:br>
            <a:r>
              <a:rPr lang="nb-NO" dirty="0"/>
              <a:t>(</a:t>
            </a:r>
            <a:r>
              <a:rPr lang="nb-NO" dirty="0" err="1"/>
              <a:t>Adafruit</a:t>
            </a:r>
            <a:r>
              <a:rPr lang="nb-NO" dirty="0"/>
              <a:t> UV-sensor, 240-370nm)</a:t>
            </a:r>
          </a:p>
        </p:txBody>
      </p:sp>
      <p:pic>
        <p:nvPicPr>
          <p:cNvPr id="4" name="Picture 3">
            <a:extLst>
              <a:ext uri="{FF2B5EF4-FFF2-40B4-BE49-F238E27FC236}">
                <a16:creationId xmlns:a16="http://schemas.microsoft.com/office/drawing/2014/main" id="{FB7D1BF1-E46B-C982-057C-633E2F78BEAE}"/>
              </a:ext>
            </a:extLst>
          </p:cNvPr>
          <p:cNvPicPr>
            <a:picLocks noChangeAspect="1"/>
          </p:cNvPicPr>
          <p:nvPr/>
        </p:nvPicPr>
        <p:blipFill>
          <a:blip r:embed="rId4"/>
          <a:stretch>
            <a:fillRect/>
          </a:stretch>
        </p:blipFill>
        <p:spPr>
          <a:xfrm>
            <a:off x="3945306" y="748378"/>
            <a:ext cx="1998504" cy="20094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0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12291"/>
                                        </p:tgtEl>
                                        <p:attrNameLst>
                                          <p:attrName>style.visibility</p:attrName>
                                        </p:attrNameLst>
                                      </p:cBhvr>
                                      <p:to>
                                        <p:strVal val="visible"/>
                                      </p:to>
                                    </p:set>
                                    <p:animEffect transition="in" filter="fade">
                                      <p:cBhvr>
                                        <p:cTn id="21" dur="2000"/>
                                        <p:tgtEl>
                                          <p:spTgt spid="1229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0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12292"/>
                                        </p:tgtEl>
                                        <p:attrNameLst>
                                          <p:attrName>style.visibility</p:attrName>
                                        </p:attrNameLst>
                                      </p:cBhvr>
                                      <p:to>
                                        <p:strVal val="visible"/>
                                      </p:to>
                                    </p:set>
                                    <p:animEffect transition="in" filter="fade">
                                      <p:cBhvr>
                                        <p:cTn id="27" dur="2000"/>
                                        <p:tgtEl>
                                          <p:spTgt spid="1229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146956"/>
            <a:ext cx="7407404" cy="646331"/>
          </a:xfrm>
        </p:spPr>
        <p:txBody>
          <a:bodyPr/>
          <a:lstStyle/>
          <a:p>
            <a:pPr algn="ctr"/>
            <a:r>
              <a:rPr lang="nb-NO"/>
              <a:t>ENV-shield</a:t>
            </a:r>
          </a:p>
        </p:txBody>
      </p:sp>
      <p:sp>
        <p:nvSpPr>
          <p:cNvPr id="9" name="TekstSylinder 8"/>
          <p:cNvSpPr txBox="1"/>
          <p:nvPr/>
        </p:nvSpPr>
        <p:spPr>
          <a:xfrm>
            <a:off x="6322344" y="2552470"/>
            <a:ext cx="1326069" cy="369332"/>
          </a:xfrm>
          <a:prstGeom prst="rect">
            <a:avLst/>
          </a:prstGeom>
          <a:noFill/>
        </p:spPr>
        <p:txBody>
          <a:bodyPr wrap="none" rtlCol="0">
            <a:spAutoFit/>
          </a:bodyPr>
          <a:lstStyle/>
          <a:p>
            <a:r>
              <a:rPr lang="nb-NO"/>
              <a:t>ENV-shield</a:t>
            </a:r>
          </a:p>
        </p:txBody>
      </p:sp>
      <p:sp>
        <p:nvSpPr>
          <p:cNvPr id="10" name="TekstSylinder 9"/>
          <p:cNvSpPr txBox="1"/>
          <p:nvPr/>
        </p:nvSpPr>
        <p:spPr>
          <a:xfrm>
            <a:off x="2107364" y="2552470"/>
            <a:ext cx="1659429" cy="369332"/>
          </a:xfrm>
          <a:prstGeom prst="rect">
            <a:avLst/>
          </a:prstGeom>
          <a:noFill/>
        </p:spPr>
        <p:txBody>
          <a:bodyPr wrap="none" rtlCol="0">
            <a:spAutoFit/>
          </a:bodyPr>
          <a:lstStyle/>
          <a:p>
            <a:r>
              <a:rPr lang="nb-NO"/>
              <a:t>MKR NB 1500</a:t>
            </a:r>
          </a:p>
        </p:txBody>
      </p:sp>
      <p:pic>
        <p:nvPicPr>
          <p:cNvPr id="62467" name="Picture 3"/>
          <p:cNvPicPr>
            <a:picLocks noChangeAspect="1" noChangeArrowheads="1"/>
          </p:cNvPicPr>
          <p:nvPr/>
        </p:nvPicPr>
        <p:blipFill>
          <a:blip r:embed="rId3"/>
          <a:srcRect/>
          <a:stretch>
            <a:fillRect/>
          </a:stretch>
        </p:blipFill>
        <p:spPr bwMode="auto">
          <a:xfrm rot="10800000">
            <a:off x="726740" y="910022"/>
            <a:ext cx="4103746" cy="1546822"/>
          </a:xfrm>
          <a:prstGeom prst="rect">
            <a:avLst/>
          </a:prstGeom>
          <a:noFill/>
          <a:ln w="9525">
            <a:noFill/>
            <a:miter lim="800000"/>
            <a:headEnd/>
            <a:tailEnd/>
          </a:ln>
          <a:effectLst/>
        </p:spPr>
      </p:pic>
      <p:pic>
        <p:nvPicPr>
          <p:cNvPr id="63490" name="Picture 2"/>
          <p:cNvPicPr>
            <a:picLocks noChangeAspect="1" noChangeArrowheads="1"/>
          </p:cNvPicPr>
          <p:nvPr/>
        </p:nvPicPr>
        <p:blipFill>
          <a:blip r:embed="rId4"/>
          <a:srcRect/>
          <a:stretch>
            <a:fillRect/>
          </a:stretch>
        </p:blipFill>
        <p:spPr bwMode="auto">
          <a:xfrm>
            <a:off x="4981886" y="910022"/>
            <a:ext cx="3708216" cy="1538726"/>
          </a:xfrm>
          <a:prstGeom prst="rect">
            <a:avLst/>
          </a:prstGeom>
          <a:noFill/>
          <a:ln w="9525">
            <a:noFill/>
            <a:miter lim="800000"/>
            <a:headEnd/>
            <a:tailEnd/>
          </a:ln>
          <a:effectLst/>
        </p:spPr>
      </p:pic>
      <p:sp>
        <p:nvSpPr>
          <p:cNvPr id="3" name="Content Placeholder 2">
            <a:extLst>
              <a:ext uri="{FF2B5EF4-FFF2-40B4-BE49-F238E27FC236}">
                <a16:creationId xmlns:a16="http://schemas.microsoft.com/office/drawing/2014/main" id="{26674132-4173-F76A-5FB3-5A70B4704BB4}"/>
              </a:ext>
            </a:extLst>
          </p:cNvPr>
          <p:cNvSpPr>
            <a:spLocks noGrp="1"/>
          </p:cNvSpPr>
          <p:nvPr>
            <p:ph idx="1"/>
          </p:nvPr>
        </p:nvSpPr>
        <p:spPr>
          <a:xfrm>
            <a:off x="916335" y="3027819"/>
            <a:ext cx="7442477" cy="2797696"/>
          </a:xfrm>
        </p:spPr>
        <p:txBody>
          <a:bodyPr/>
          <a:lstStyle/>
          <a:p>
            <a:pPr marL="0" indent="0">
              <a:buNone/>
            </a:pPr>
            <a:r>
              <a:rPr lang="nb-NO" dirty="0"/>
              <a:t>MKR ENV måler:</a:t>
            </a:r>
          </a:p>
          <a:p>
            <a:r>
              <a:rPr lang="nb-NO" dirty="0"/>
              <a:t>Lufttemperatur</a:t>
            </a:r>
          </a:p>
          <a:p>
            <a:r>
              <a:rPr lang="nb-NO" dirty="0"/>
              <a:t>Luftfuktighet</a:t>
            </a:r>
          </a:p>
          <a:p>
            <a:r>
              <a:rPr lang="nb-NO" dirty="0"/>
              <a:t>Lufttrykk</a:t>
            </a:r>
          </a:p>
          <a:p>
            <a:r>
              <a:rPr lang="nb-NO" dirty="0"/>
              <a:t>Lysstyrke</a:t>
            </a:r>
          </a:p>
          <a:p>
            <a:r>
              <a:rPr lang="nb-NO" dirty="0"/>
              <a:t>(UV-intensitet)</a:t>
            </a:r>
          </a:p>
        </p:txBody>
      </p:sp>
      <p:pic>
        <p:nvPicPr>
          <p:cNvPr id="14" name="Bilde 13" descr="CIMG0067.JPG"/>
          <p:cNvPicPr>
            <a:picLocks noChangeAspect="1"/>
          </p:cNvPicPr>
          <p:nvPr/>
        </p:nvPicPr>
        <p:blipFill>
          <a:blip r:embed="rId5"/>
          <a:srcRect l="5033" t="18455" r="6821" b="27329"/>
          <a:stretch>
            <a:fillRect/>
          </a:stretch>
        </p:blipFill>
        <p:spPr>
          <a:xfrm>
            <a:off x="783601" y="3017428"/>
            <a:ext cx="7672874" cy="3539554"/>
          </a:xfrm>
          <a:prstGeom prst="rect">
            <a:avLst/>
          </a:prstGeom>
        </p:spPr>
      </p:pic>
      <p:sp>
        <p:nvSpPr>
          <p:cNvPr id="11" name="TekstSylinder 10"/>
          <p:cNvSpPr txBox="1"/>
          <p:nvPr/>
        </p:nvSpPr>
        <p:spPr>
          <a:xfrm>
            <a:off x="5637589" y="5825515"/>
            <a:ext cx="2396810" cy="369332"/>
          </a:xfrm>
          <a:prstGeom prst="rect">
            <a:avLst/>
          </a:prstGeom>
          <a:noFill/>
        </p:spPr>
        <p:txBody>
          <a:bodyPr wrap="none" rtlCol="0">
            <a:spAutoFit/>
          </a:bodyPr>
          <a:lstStyle/>
          <a:p>
            <a:r>
              <a:rPr lang="nb-NO" dirty="0"/>
              <a:t>MKR NB 1500 + ENV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146956"/>
            <a:ext cx="7407404" cy="646331"/>
          </a:xfrm>
        </p:spPr>
        <p:txBody>
          <a:bodyPr/>
          <a:lstStyle/>
          <a:p>
            <a:pPr algn="ctr"/>
            <a:r>
              <a:rPr lang="nb-NO"/>
              <a:t>GPS-shield</a:t>
            </a:r>
          </a:p>
        </p:txBody>
      </p:sp>
      <p:pic>
        <p:nvPicPr>
          <p:cNvPr id="4" name="Picture 5"/>
          <p:cNvPicPr>
            <a:picLocks noChangeAspect="1" noChangeArrowheads="1"/>
          </p:cNvPicPr>
          <p:nvPr/>
        </p:nvPicPr>
        <p:blipFill>
          <a:blip r:embed="rId3"/>
          <a:srcRect/>
          <a:stretch>
            <a:fillRect/>
          </a:stretch>
        </p:blipFill>
        <p:spPr bwMode="auto">
          <a:xfrm>
            <a:off x="5762208" y="910022"/>
            <a:ext cx="3185369" cy="1736288"/>
          </a:xfrm>
          <a:prstGeom prst="rect">
            <a:avLst/>
          </a:prstGeom>
          <a:noFill/>
          <a:ln w="9525">
            <a:noFill/>
            <a:miter lim="800000"/>
            <a:headEnd/>
            <a:tailEnd/>
          </a:ln>
          <a:effectLst/>
        </p:spPr>
      </p:pic>
      <p:pic>
        <p:nvPicPr>
          <p:cNvPr id="62467" name="Picture 3"/>
          <p:cNvPicPr>
            <a:picLocks noChangeAspect="1" noChangeArrowheads="1"/>
          </p:cNvPicPr>
          <p:nvPr/>
        </p:nvPicPr>
        <p:blipFill>
          <a:blip r:embed="rId4"/>
          <a:srcRect/>
          <a:stretch>
            <a:fillRect/>
          </a:stretch>
        </p:blipFill>
        <p:spPr bwMode="auto">
          <a:xfrm>
            <a:off x="701731" y="910022"/>
            <a:ext cx="4606402" cy="1736288"/>
          </a:xfrm>
          <a:prstGeom prst="rect">
            <a:avLst/>
          </a:prstGeom>
          <a:noFill/>
          <a:ln w="9525">
            <a:noFill/>
            <a:miter lim="800000"/>
            <a:headEnd/>
            <a:tailEnd/>
          </a:ln>
          <a:effectLst/>
        </p:spPr>
      </p:pic>
      <p:sp>
        <p:nvSpPr>
          <p:cNvPr id="9" name="TekstSylinder 8"/>
          <p:cNvSpPr txBox="1"/>
          <p:nvPr/>
        </p:nvSpPr>
        <p:spPr>
          <a:xfrm>
            <a:off x="6600636" y="2691758"/>
            <a:ext cx="1351652" cy="369332"/>
          </a:xfrm>
          <a:prstGeom prst="rect">
            <a:avLst/>
          </a:prstGeom>
          <a:noFill/>
        </p:spPr>
        <p:txBody>
          <a:bodyPr wrap="none" rtlCol="0">
            <a:spAutoFit/>
          </a:bodyPr>
          <a:lstStyle/>
          <a:p>
            <a:r>
              <a:rPr lang="nb-NO" dirty="0"/>
              <a:t>GPS-</a:t>
            </a:r>
            <a:r>
              <a:rPr lang="nb-NO" dirty="0" err="1"/>
              <a:t>shield</a:t>
            </a:r>
            <a:endParaRPr lang="nb-NO" dirty="0"/>
          </a:p>
        </p:txBody>
      </p:sp>
      <p:pic>
        <p:nvPicPr>
          <p:cNvPr id="18" name="Content Placeholder 17" descr="A picture containing text, electronics, screenshot&#10;&#10;Description automatically generated">
            <a:extLst>
              <a:ext uri="{FF2B5EF4-FFF2-40B4-BE49-F238E27FC236}">
                <a16:creationId xmlns:a16="http://schemas.microsoft.com/office/drawing/2014/main" id="{347CE3A9-793E-84AD-453D-897994917DD2}"/>
              </a:ext>
            </a:extLst>
          </p:cNvPr>
          <p:cNvPicPr>
            <a:picLocks noGrp="1" noChangeAspect="1"/>
          </p:cNvPicPr>
          <p:nvPr>
            <p:ph idx="1"/>
          </p:nvPr>
        </p:nvPicPr>
        <p:blipFill rotWithShape="1">
          <a:blip r:embed="rId5"/>
          <a:srcRect r="31020"/>
          <a:stretch/>
        </p:blipFill>
        <p:spPr>
          <a:xfrm>
            <a:off x="5363220" y="3106538"/>
            <a:ext cx="3392559" cy="3326501"/>
          </a:xfrm>
        </p:spPr>
      </p:pic>
      <p:sp>
        <p:nvSpPr>
          <p:cNvPr id="10" name="TekstSylinder 9"/>
          <p:cNvSpPr txBox="1"/>
          <p:nvPr/>
        </p:nvSpPr>
        <p:spPr>
          <a:xfrm>
            <a:off x="2487752" y="2691758"/>
            <a:ext cx="1659429" cy="369332"/>
          </a:xfrm>
          <a:prstGeom prst="rect">
            <a:avLst/>
          </a:prstGeom>
          <a:noFill/>
        </p:spPr>
        <p:txBody>
          <a:bodyPr wrap="none" rtlCol="0">
            <a:spAutoFit/>
          </a:bodyPr>
          <a:lstStyle/>
          <a:p>
            <a:r>
              <a:rPr lang="nb-NO" dirty="0"/>
              <a:t>MKR NB 1500</a:t>
            </a:r>
          </a:p>
        </p:txBody>
      </p:sp>
      <p:sp>
        <p:nvSpPr>
          <p:cNvPr id="11" name="TekstSylinder 10"/>
          <p:cNvSpPr txBox="1"/>
          <p:nvPr/>
        </p:nvSpPr>
        <p:spPr>
          <a:xfrm>
            <a:off x="6071645" y="6448270"/>
            <a:ext cx="2409634" cy="369332"/>
          </a:xfrm>
          <a:prstGeom prst="rect">
            <a:avLst/>
          </a:prstGeom>
          <a:noFill/>
        </p:spPr>
        <p:txBody>
          <a:bodyPr wrap="none" rtlCol="0">
            <a:spAutoFit/>
          </a:bodyPr>
          <a:lstStyle/>
          <a:p>
            <a:r>
              <a:rPr lang="nb-NO" dirty="0"/>
              <a:t>MKR NB 1500 + GPS</a:t>
            </a:r>
          </a:p>
        </p:txBody>
      </p:sp>
      <p:sp>
        <p:nvSpPr>
          <p:cNvPr id="16" name="Content Placeholder 4">
            <a:extLst>
              <a:ext uri="{FF2B5EF4-FFF2-40B4-BE49-F238E27FC236}">
                <a16:creationId xmlns:a16="http://schemas.microsoft.com/office/drawing/2014/main" id="{59EAC1E7-548E-0B2C-A7CC-706054733D3A}"/>
              </a:ext>
            </a:extLst>
          </p:cNvPr>
          <p:cNvSpPr txBox="1">
            <a:spLocks/>
          </p:cNvSpPr>
          <p:nvPr/>
        </p:nvSpPr>
        <p:spPr>
          <a:xfrm>
            <a:off x="185528" y="3311505"/>
            <a:ext cx="4969567" cy="339954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b-NO" b="1" dirty="0"/>
              <a:t>Måledata:</a:t>
            </a:r>
          </a:p>
          <a:p>
            <a:r>
              <a:rPr lang="nb-NO" dirty="0"/>
              <a:t>Lengde- og breddegrad</a:t>
            </a:r>
          </a:p>
          <a:p>
            <a:r>
              <a:rPr lang="nb-NO" dirty="0"/>
              <a:t>Høyde over havet</a:t>
            </a:r>
          </a:p>
          <a:p>
            <a:r>
              <a:rPr lang="nb-NO" dirty="0"/>
              <a:t>Epoketid (siden 1.1.1980)</a:t>
            </a:r>
          </a:p>
          <a:p>
            <a:r>
              <a:rPr lang="nb-NO" dirty="0"/>
              <a:t>Hastighet</a:t>
            </a:r>
          </a:p>
          <a:p>
            <a:r>
              <a:rPr lang="nb-NO" dirty="0"/>
              <a:t>Antall satellitter</a:t>
            </a:r>
          </a:p>
          <a:p>
            <a:r>
              <a:rPr lang="nb-NO" dirty="0"/>
              <a:t>Magnetisk variasjon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2467"/>
                                        </p:tgtEl>
                                        <p:attrNameLst>
                                          <p:attrName>style.visibility</p:attrName>
                                        </p:attrNameLst>
                                      </p:cBhvr>
                                      <p:to>
                                        <p:strVal val="visible"/>
                                      </p:to>
                                    </p:set>
                                    <p:animEffect transition="in" filter="fade">
                                      <p:cBhvr>
                                        <p:cTn id="7" dur="2000"/>
                                        <p:tgtEl>
                                          <p:spTgt spid="6246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10615-3C08-4091-B4CC-979A0347C72B}"/>
              </a:ext>
            </a:extLst>
          </p:cNvPr>
          <p:cNvSpPr>
            <a:spLocks noGrp="1"/>
          </p:cNvSpPr>
          <p:nvPr>
            <p:ph type="title"/>
          </p:nvPr>
        </p:nvSpPr>
        <p:spPr/>
        <p:txBody>
          <a:bodyPr/>
          <a:lstStyle/>
          <a:p>
            <a:pPr algn="ctr"/>
            <a:r>
              <a:rPr lang="nb-NO" dirty="0"/>
              <a:t>Sammenkobling og stabling</a:t>
            </a:r>
          </a:p>
        </p:txBody>
      </p:sp>
      <p:pic>
        <p:nvPicPr>
          <p:cNvPr id="5" name="Picture 4" descr="A picture containing text, indoor&#10;&#10;Description automatically generated">
            <a:extLst>
              <a:ext uri="{FF2B5EF4-FFF2-40B4-BE49-F238E27FC236}">
                <a16:creationId xmlns:a16="http://schemas.microsoft.com/office/drawing/2014/main" id="{260D1E3C-DABD-EAAE-87E0-B060ABB1F8B4}"/>
              </a:ext>
            </a:extLst>
          </p:cNvPr>
          <p:cNvPicPr>
            <a:picLocks noChangeAspect="1"/>
          </p:cNvPicPr>
          <p:nvPr/>
        </p:nvPicPr>
        <p:blipFill rotWithShape="1">
          <a:blip r:embed="rId2"/>
          <a:srcRect t="21642" b="22512"/>
          <a:stretch/>
        </p:blipFill>
        <p:spPr>
          <a:xfrm>
            <a:off x="407505" y="2001078"/>
            <a:ext cx="8229600" cy="3446892"/>
          </a:xfrm>
          <a:prstGeom prst="rect">
            <a:avLst/>
          </a:prstGeom>
        </p:spPr>
      </p:pic>
      <p:sp>
        <p:nvSpPr>
          <p:cNvPr id="6" name="TekstSylinder 10">
            <a:extLst>
              <a:ext uri="{FF2B5EF4-FFF2-40B4-BE49-F238E27FC236}">
                <a16:creationId xmlns:a16="http://schemas.microsoft.com/office/drawing/2014/main" id="{66BD0821-98C3-6130-BB18-DF19CC137C8D}"/>
              </a:ext>
            </a:extLst>
          </p:cNvPr>
          <p:cNvSpPr txBox="1"/>
          <p:nvPr/>
        </p:nvSpPr>
        <p:spPr>
          <a:xfrm>
            <a:off x="5637589" y="5640849"/>
            <a:ext cx="3147015" cy="369332"/>
          </a:xfrm>
          <a:prstGeom prst="rect">
            <a:avLst/>
          </a:prstGeom>
          <a:noFill/>
        </p:spPr>
        <p:txBody>
          <a:bodyPr wrap="none" rtlCol="0">
            <a:spAutoFit/>
          </a:bodyPr>
          <a:lstStyle/>
          <a:p>
            <a:r>
              <a:rPr lang="nb-NO" dirty="0"/>
              <a:t>MKR NB 1500 + ENV + GPS</a:t>
            </a:r>
          </a:p>
        </p:txBody>
      </p:sp>
    </p:spTree>
    <p:extLst>
      <p:ext uri="{BB962C8B-B14F-4D97-AF65-F5344CB8AC3E}">
        <p14:creationId xmlns:p14="http://schemas.microsoft.com/office/powerpoint/2010/main" val="28993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F92DF4-C0C9-29EE-863A-5B2392885658}"/>
              </a:ext>
            </a:extLst>
          </p:cNvPr>
          <p:cNvSpPr/>
          <p:nvPr/>
        </p:nvSpPr>
        <p:spPr>
          <a:xfrm>
            <a:off x="0" y="0"/>
            <a:ext cx="9144000" cy="6858000"/>
          </a:xfrm>
          <a:prstGeom prst="rect">
            <a:avLst/>
          </a:prstGeom>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le 1">
            <a:extLst>
              <a:ext uri="{FF2B5EF4-FFF2-40B4-BE49-F238E27FC236}">
                <a16:creationId xmlns:a16="http://schemas.microsoft.com/office/drawing/2014/main" id="{B0855544-88D0-98EF-E6A3-42A518744901}"/>
              </a:ext>
            </a:extLst>
          </p:cNvPr>
          <p:cNvSpPr>
            <a:spLocks noGrp="1"/>
          </p:cNvSpPr>
          <p:nvPr>
            <p:ph type="title"/>
          </p:nvPr>
        </p:nvSpPr>
        <p:spPr>
          <a:xfrm>
            <a:off x="407505" y="2642604"/>
            <a:ext cx="8229600" cy="646331"/>
          </a:xfrm>
        </p:spPr>
        <p:txBody>
          <a:bodyPr/>
          <a:lstStyle/>
          <a:p>
            <a:pPr algn="ctr"/>
            <a:r>
              <a:rPr lang="nb-NO" dirty="0"/>
              <a:t>Målinger i vann/i havet</a:t>
            </a:r>
          </a:p>
        </p:txBody>
      </p:sp>
    </p:spTree>
    <p:extLst>
      <p:ext uri="{BB962C8B-B14F-4D97-AF65-F5344CB8AC3E}">
        <p14:creationId xmlns:p14="http://schemas.microsoft.com/office/powerpoint/2010/main" val="4034734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2AC7B-6674-88E3-F3C5-6502352F636F}"/>
              </a:ext>
            </a:extLst>
          </p:cNvPr>
          <p:cNvSpPr>
            <a:spLocks noGrp="1"/>
          </p:cNvSpPr>
          <p:nvPr>
            <p:ph type="title"/>
          </p:nvPr>
        </p:nvSpPr>
        <p:spPr>
          <a:xfrm>
            <a:off x="172278" y="274638"/>
            <a:ext cx="8786192" cy="1077218"/>
          </a:xfrm>
        </p:spPr>
        <p:txBody>
          <a:bodyPr/>
          <a:lstStyle/>
          <a:p>
            <a:pPr algn="ctr"/>
            <a:r>
              <a:rPr lang="nb-NO" dirty="0"/>
              <a:t>Omtale av sensorer</a:t>
            </a:r>
            <a:br>
              <a:rPr lang="nb-NO" dirty="0"/>
            </a:br>
            <a:r>
              <a:rPr lang="nb-NO" sz="2800" dirty="0"/>
              <a:t>Kapittel 6 fra side 149</a:t>
            </a:r>
            <a:endParaRPr lang="nb-NO" b="0" i="1" dirty="0"/>
          </a:p>
        </p:txBody>
      </p:sp>
      <p:sp>
        <p:nvSpPr>
          <p:cNvPr id="7" name="Content Placeholder 6">
            <a:extLst>
              <a:ext uri="{FF2B5EF4-FFF2-40B4-BE49-F238E27FC236}">
                <a16:creationId xmlns:a16="http://schemas.microsoft.com/office/drawing/2014/main" id="{A8F61588-B2E4-4D7D-808B-378D3D657810}"/>
              </a:ext>
            </a:extLst>
          </p:cNvPr>
          <p:cNvSpPr>
            <a:spLocks noGrp="1"/>
          </p:cNvSpPr>
          <p:nvPr>
            <p:ph idx="1"/>
          </p:nvPr>
        </p:nvSpPr>
        <p:spPr>
          <a:xfrm>
            <a:off x="225419" y="1865243"/>
            <a:ext cx="5511351" cy="4556003"/>
          </a:xfrm>
        </p:spPr>
        <p:txBody>
          <a:bodyPr/>
          <a:lstStyle/>
          <a:p>
            <a:pPr marL="0" indent="0">
              <a:buNone/>
            </a:pPr>
            <a:r>
              <a:rPr lang="nb-NO" dirty="0"/>
              <a:t>Heftet beskriver følgende </a:t>
            </a:r>
            <a:br>
              <a:rPr lang="nb-NO" dirty="0"/>
            </a:br>
            <a:r>
              <a:rPr lang="nb-NO" dirty="0"/>
              <a:t>sensorer i detalj:</a:t>
            </a:r>
          </a:p>
          <a:p>
            <a:r>
              <a:rPr lang="nb-NO" dirty="0"/>
              <a:t>Måling av </a:t>
            </a:r>
            <a:r>
              <a:rPr lang="nb-NO" dirty="0" err="1"/>
              <a:t>batterisepenning</a:t>
            </a:r>
            <a:endParaRPr lang="nb-NO" dirty="0"/>
          </a:p>
          <a:p>
            <a:r>
              <a:rPr lang="nb-NO" dirty="0"/>
              <a:t>Temperatur i vann DS18B20</a:t>
            </a:r>
          </a:p>
          <a:p>
            <a:r>
              <a:rPr lang="nb-NO" dirty="0"/>
              <a:t>Temperatur med bruk av NTC</a:t>
            </a:r>
          </a:p>
          <a:p>
            <a:r>
              <a:rPr lang="nb-NO" dirty="0"/>
              <a:t>Oppløst oksygen (SEN0237-A)</a:t>
            </a:r>
          </a:p>
          <a:p>
            <a:r>
              <a:rPr lang="nb-NO" dirty="0"/>
              <a:t>Turbiditet (SEN-0189)</a:t>
            </a:r>
          </a:p>
          <a:p>
            <a:r>
              <a:rPr lang="nb-NO" dirty="0"/>
              <a:t>Konduktivitet (DFR0300-H)</a:t>
            </a:r>
          </a:p>
          <a:p>
            <a:r>
              <a:rPr lang="nb-NO" dirty="0"/>
              <a:t>pH (SEN-0161)</a:t>
            </a:r>
          </a:p>
          <a:p>
            <a:r>
              <a:rPr lang="nb-NO" dirty="0"/>
              <a:t>ORP (SEN-0165)</a:t>
            </a:r>
          </a:p>
        </p:txBody>
      </p:sp>
      <p:pic>
        <p:nvPicPr>
          <p:cNvPr id="3" name="Picture 2">
            <a:extLst>
              <a:ext uri="{FF2B5EF4-FFF2-40B4-BE49-F238E27FC236}">
                <a16:creationId xmlns:a16="http://schemas.microsoft.com/office/drawing/2014/main" id="{A5DE3B9E-7F6D-118C-0CE5-1A8579A58943}"/>
              </a:ext>
            </a:extLst>
          </p:cNvPr>
          <p:cNvPicPr>
            <a:picLocks noChangeAspect="1"/>
          </p:cNvPicPr>
          <p:nvPr/>
        </p:nvPicPr>
        <p:blipFill>
          <a:blip r:embed="rId2"/>
          <a:stretch>
            <a:fillRect/>
          </a:stretch>
        </p:blipFill>
        <p:spPr>
          <a:xfrm>
            <a:off x="5776658" y="1865243"/>
            <a:ext cx="3141923" cy="4514132"/>
          </a:xfrm>
          <a:prstGeom prst="rect">
            <a:avLst/>
          </a:prstGeom>
        </p:spPr>
      </p:pic>
    </p:spTree>
    <p:extLst>
      <p:ext uri="{BB962C8B-B14F-4D97-AF65-F5344CB8AC3E}">
        <p14:creationId xmlns:p14="http://schemas.microsoft.com/office/powerpoint/2010/main" val="424671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35117" y="84544"/>
            <a:ext cx="4089453" cy="646331"/>
          </a:xfrm>
        </p:spPr>
        <p:txBody>
          <a:bodyPr/>
          <a:lstStyle/>
          <a:p>
            <a:pPr algn="ctr"/>
            <a:r>
              <a:rPr lang="nb-NO" dirty="0"/>
              <a:t>Vanntemperatur</a:t>
            </a:r>
          </a:p>
        </p:txBody>
      </p:sp>
      <p:pic>
        <p:nvPicPr>
          <p:cNvPr id="61442" name="Picture 2"/>
          <p:cNvPicPr>
            <a:picLocks noGrp="1" noChangeAspect="1" noChangeArrowheads="1"/>
          </p:cNvPicPr>
          <p:nvPr>
            <p:ph idx="1"/>
          </p:nvPr>
        </p:nvPicPr>
        <p:blipFill>
          <a:blip r:embed="rId3"/>
          <a:srcRect/>
          <a:stretch>
            <a:fillRect/>
          </a:stretch>
        </p:blipFill>
        <p:spPr bwMode="auto">
          <a:xfrm>
            <a:off x="404447" y="728392"/>
            <a:ext cx="3223079" cy="1968227"/>
          </a:xfrm>
          <a:prstGeom prst="rect">
            <a:avLst/>
          </a:prstGeom>
          <a:noFill/>
          <a:ln w="9525">
            <a:noFill/>
            <a:miter lim="800000"/>
            <a:headEnd/>
            <a:tailEnd/>
          </a:ln>
          <a:effectLst/>
        </p:spPr>
      </p:pic>
      <p:sp>
        <p:nvSpPr>
          <p:cNvPr id="5" name="TekstSylinder 4"/>
          <p:cNvSpPr txBox="1"/>
          <p:nvPr/>
        </p:nvSpPr>
        <p:spPr>
          <a:xfrm>
            <a:off x="773930" y="2650367"/>
            <a:ext cx="2768707" cy="923330"/>
          </a:xfrm>
          <a:prstGeom prst="rect">
            <a:avLst/>
          </a:prstGeom>
          <a:noFill/>
        </p:spPr>
        <p:txBody>
          <a:bodyPr wrap="none" rtlCol="0">
            <a:spAutoFit/>
          </a:bodyPr>
          <a:lstStyle/>
          <a:p>
            <a:pPr algn="ctr"/>
            <a:r>
              <a:rPr lang="nb-NO" dirty="0"/>
              <a:t>Vanntemperatur</a:t>
            </a:r>
            <a:br>
              <a:rPr lang="nb-NO" dirty="0"/>
            </a:br>
            <a:r>
              <a:rPr lang="nb-NO" dirty="0"/>
              <a:t>(DS18B20 -55 til +125 C)</a:t>
            </a:r>
            <a:br>
              <a:rPr lang="nb-NO" dirty="0"/>
            </a:br>
            <a:r>
              <a:rPr lang="nb-NO" dirty="0"/>
              <a:t>3 – 7$</a:t>
            </a:r>
          </a:p>
        </p:txBody>
      </p:sp>
      <p:pic>
        <p:nvPicPr>
          <p:cNvPr id="61444" name="Picture 4"/>
          <p:cNvPicPr>
            <a:picLocks noChangeAspect="1" noChangeArrowheads="1"/>
          </p:cNvPicPr>
          <p:nvPr/>
        </p:nvPicPr>
        <p:blipFill>
          <a:blip r:embed="rId4"/>
          <a:srcRect/>
          <a:stretch>
            <a:fillRect/>
          </a:stretch>
        </p:blipFill>
        <p:spPr bwMode="auto">
          <a:xfrm>
            <a:off x="189503" y="4101565"/>
            <a:ext cx="3016799" cy="2605150"/>
          </a:xfrm>
          <a:prstGeom prst="rect">
            <a:avLst/>
          </a:prstGeom>
          <a:noFill/>
          <a:ln w="9525">
            <a:noFill/>
            <a:miter lim="800000"/>
            <a:headEnd/>
            <a:tailEnd/>
          </a:ln>
          <a:effectLst/>
        </p:spPr>
      </p:pic>
      <p:sp>
        <p:nvSpPr>
          <p:cNvPr id="10" name="TekstSylinder 9"/>
          <p:cNvSpPr txBox="1"/>
          <p:nvPr/>
        </p:nvSpPr>
        <p:spPr>
          <a:xfrm>
            <a:off x="3155632" y="5692001"/>
            <a:ext cx="1402948" cy="923330"/>
          </a:xfrm>
          <a:prstGeom prst="rect">
            <a:avLst/>
          </a:prstGeom>
          <a:noFill/>
        </p:spPr>
        <p:txBody>
          <a:bodyPr wrap="none" rtlCol="0">
            <a:spAutoFit/>
          </a:bodyPr>
          <a:lstStyle/>
          <a:p>
            <a:pPr algn="ctr"/>
            <a:r>
              <a:rPr lang="nb-NO" dirty="0"/>
              <a:t>pH-sensor</a:t>
            </a:r>
            <a:br>
              <a:rPr lang="nb-NO" dirty="0"/>
            </a:br>
            <a:r>
              <a:rPr lang="nb-NO" dirty="0"/>
              <a:t>(0 – 14  pH)</a:t>
            </a:r>
            <a:br>
              <a:rPr lang="nb-NO" dirty="0"/>
            </a:br>
            <a:r>
              <a:rPr lang="nb-NO" dirty="0"/>
              <a:t>$39,50</a:t>
            </a:r>
          </a:p>
        </p:txBody>
      </p:sp>
      <p:sp>
        <p:nvSpPr>
          <p:cNvPr id="8" name="Tittel 1"/>
          <p:cNvSpPr txBox="1">
            <a:spLocks/>
          </p:cNvSpPr>
          <p:nvPr/>
        </p:nvSpPr>
        <p:spPr>
          <a:xfrm>
            <a:off x="1145714" y="3683491"/>
            <a:ext cx="7407404" cy="646331"/>
          </a:xfrm>
          <a:prstGeom prst="rect">
            <a:avLst/>
          </a:prstGeom>
        </p:spPr>
        <p:txBody>
          <a:bodyPr vert="horz" lIns="91440" tIns="45720" rIns="91440" bIns="45720" rtlCol="0" anchor="t" anchorCtr="0">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b-NO" sz="3600" b="1" i="0" u="none" strike="noStrike" kern="1200" cap="none" spc="0" normalizeH="0" baseline="0" noProof="0" dirty="0">
                <a:ln>
                  <a:noFill/>
                </a:ln>
                <a:solidFill>
                  <a:schemeClr val="tx1"/>
                </a:solidFill>
                <a:effectLst/>
                <a:uLnTx/>
                <a:uFillTx/>
                <a:latin typeface="Arial"/>
                <a:ea typeface="+mj-ea"/>
                <a:cs typeface="Arial"/>
              </a:rPr>
              <a:t>pH og oppløst oksygen</a:t>
            </a:r>
          </a:p>
        </p:txBody>
      </p:sp>
      <p:sp>
        <p:nvSpPr>
          <p:cNvPr id="12" name="TekstSylinder 11"/>
          <p:cNvSpPr txBox="1"/>
          <p:nvPr/>
        </p:nvSpPr>
        <p:spPr>
          <a:xfrm>
            <a:off x="6037691" y="4296998"/>
            <a:ext cx="2800510" cy="523220"/>
          </a:xfrm>
          <a:prstGeom prst="rect">
            <a:avLst/>
          </a:prstGeom>
          <a:noFill/>
        </p:spPr>
        <p:txBody>
          <a:bodyPr wrap="none" rtlCol="0">
            <a:spAutoFit/>
          </a:bodyPr>
          <a:lstStyle/>
          <a:p>
            <a:r>
              <a:rPr lang="nb-NO" sz="1400" dirty="0"/>
              <a:t>https://www.dfrobot.com/product-</a:t>
            </a:r>
            <a:br>
              <a:rPr lang="nb-NO" sz="1400" dirty="0"/>
            </a:br>
            <a:r>
              <a:rPr lang="nb-NO" sz="1400" dirty="0"/>
              <a:t>1628.html</a:t>
            </a:r>
          </a:p>
        </p:txBody>
      </p:sp>
      <p:sp>
        <p:nvSpPr>
          <p:cNvPr id="3" name="TekstSylinder 9">
            <a:extLst>
              <a:ext uri="{FF2B5EF4-FFF2-40B4-BE49-F238E27FC236}">
                <a16:creationId xmlns:a16="http://schemas.microsoft.com/office/drawing/2014/main" id="{8215A77C-FC41-93C1-EB6B-281668C91E89}"/>
              </a:ext>
            </a:extLst>
          </p:cNvPr>
          <p:cNvSpPr txBox="1"/>
          <p:nvPr/>
        </p:nvSpPr>
        <p:spPr>
          <a:xfrm>
            <a:off x="4849416" y="5018728"/>
            <a:ext cx="1364476" cy="923330"/>
          </a:xfrm>
          <a:prstGeom prst="rect">
            <a:avLst/>
          </a:prstGeom>
          <a:noFill/>
        </p:spPr>
        <p:txBody>
          <a:bodyPr wrap="none" rtlCol="0">
            <a:spAutoFit/>
          </a:bodyPr>
          <a:lstStyle/>
          <a:p>
            <a:pPr algn="ctr"/>
            <a:r>
              <a:rPr lang="nb-NO" dirty="0"/>
              <a:t>Oppløst O</a:t>
            </a:r>
            <a:r>
              <a:rPr lang="nb-NO" baseline="-25000" dirty="0"/>
              <a:t>2</a:t>
            </a:r>
            <a:br>
              <a:rPr lang="nb-NO" dirty="0"/>
            </a:br>
            <a:r>
              <a:rPr lang="nb-NO" dirty="0"/>
              <a:t>SEN0237A</a:t>
            </a:r>
            <a:br>
              <a:rPr lang="nb-NO" dirty="0"/>
            </a:br>
            <a:r>
              <a:rPr lang="nb-NO" dirty="0"/>
              <a:t>$169,-</a:t>
            </a:r>
          </a:p>
        </p:txBody>
      </p:sp>
      <p:sp>
        <p:nvSpPr>
          <p:cNvPr id="4" name="TextBox 3">
            <a:extLst>
              <a:ext uri="{FF2B5EF4-FFF2-40B4-BE49-F238E27FC236}">
                <a16:creationId xmlns:a16="http://schemas.microsoft.com/office/drawing/2014/main" id="{404FA162-E3B8-9440-C909-96517236A73B}"/>
              </a:ext>
            </a:extLst>
          </p:cNvPr>
          <p:cNvSpPr txBox="1"/>
          <p:nvPr/>
        </p:nvSpPr>
        <p:spPr>
          <a:xfrm>
            <a:off x="2605548" y="4486286"/>
            <a:ext cx="2013693" cy="523220"/>
          </a:xfrm>
          <a:prstGeom prst="rect">
            <a:avLst/>
          </a:prstGeom>
          <a:noFill/>
        </p:spPr>
        <p:txBody>
          <a:bodyPr wrap="none" rtlCol="0">
            <a:spAutoFit/>
          </a:bodyPr>
          <a:lstStyle/>
          <a:p>
            <a:r>
              <a:rPr lang="nb-NO" sz="1400" dirty="0"/>
              <a:t>https://www.dfrobot.</a:t>
            </a:r>
            <a:br>
              <a:rPr lang="nb-NO" sz="1400" dirty="0"/>
            </a:br>
            <a:r>
              <a:rPr lang="nb-NO" sz="1400" dirty="0"/>
              <a:t>com/product-1782.html</a:t>
            </a:r>
          </a:p>
        </p:txBody>
      </p:sp>
      <p:pic>
        <p:nvPicPr>
          <p:cNvPr id="6" name="Picture 5">
            <a:extLst>
              <a:ext uri="{FF2B5EF4-FFF2-40B4-BE49-F238E27FC236}">
                <a16:creationId xmlns:a16="http://schemas.microsoft.com/office/drawing/2014/main" id="{EA580B8C-B14C-61C6-5AA7-BFC5FB037878}"/>
              </a:ext>
            </a:extLst>
          </p:cNvPr>
          <p:cNvPicPr>
            <a:picLocks noChangeAspect="1"/>
          </p:cNvPicPr>
          <p:nvPr/>
        </p:nvPicPr>
        <p:blipFill rotWithShape="1">
          <a:blip r:embed="rId5"/>
          <a:srcRect l="7944" t="10544" r="7170"/>
          <a:stretch/>
        </p:blipFill>
        <p:spPr>
          <a:xfrm>
            <a:off x="6221865" y="4900841"/>
            <a:ext cx="2560867" cy="1791872"/>
          </a:xfrm>
          <a:prstGeom prst="rect">
            <a:avLst/>
          </a:prstGeom>
        </p:spPr>
      </p:pic>
      <p:sp>
        <p:nvSpPr>
          <p:cNvPr id="9" name="TekstSylinder 7">
            <a:extLst>
              <a:ext uri="{FF2B5EF4-FFF2-40B4-BE49-F238E27FC236}">
                <a16:creationId xmlns:a16="http://schemas.microsoft.com/office/drawing/2014/main" id="{AF301F70-DE3E-5B19-67DA-1BFFE2D94830}"/>
              </a:ext>
            </a:extLst>
          </p:cNvPr>
          <p:cNvSpPr txBox="1"/>
          <p:nvPr/>
        </p:nvSpPr>
        <p:spPr>
          <a:xfrm>
            <a:off x="4280617" y="2773843"/>
            <a:ext cx="4089453" cy="892552"/>
          </a:xfrm>
          <a:prstGeom prst="rect">
            <a:avLst/>
          </a:prstGeom>
          <a:noFill/>
        </p:spPr>
        <p:txBody>
          <a:bodyPr wrap="none" rtlCol="0">
            <a:spAutoFit/>
          </a:bodyPr>
          <a:lstStyle/>
          <a:p>
            <a:pPr algn="ctr"/>
            <a:r>
              <a:rPr lang="nb-NO" dirty="0"/>
              <a:t>Vanntrykk for måling av dybde</a:t>
            </a:r>
            <a:br>
              <a:rPr lang="nb-NO" dirty="0"/>
            </a:br>
            <a:r>
              <a:rPr lang="nb-NO" dirty="0"/>
              <a:t>(0 – 10 Bar, 0 – 90m, $15,90)</a:t>
            </a:r>
            <a:br>
              <a:rPr lang="nb-NO" dirty="0"/>
            </a:br>
            <a:r>
              <a:rPr lang="nb-NO" sz="1600" dirty="0"/>
              <a:t>https://www.dfrobot.com/product-1797.html</a:t>
            </a:r>
            <a:endParaRPr lang="nb-NO" dirty="0"/>
          </a:p>
        </p:txBody>
      </p:sp>
      <p:pic>
        <p:nvPicPr>
          <p:cNvPr id="11" name="Picture 2" descr="Gravity: Analog Water Pressure Sensor">
            <a:extLst>
              <a:ext uri="{FF2B5EF4-FFF2-40B4-BE49-F238E27FC236}">
                <a16:creationId xmlns:a16="http://schemas.microsoft.com/office/drawing/2014/main" id="{FB19109D-EC91-C41B-18E1-50BBDD75924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391" t="12725" r="17691" b="10522"/>
          <a:stretch/>
        </p:blipFill>
        <p:spPr bwMode="auto">
          <a:xfrm>
            <a:off x="4893632" y="728392"/>
            <a:ext cx="2724521" cy="2022844"/>
          </a:xfrm>
          <a:prstGeom prst="rect">
            <a:avLst/>
          </a:prstGeom>
          <a:noFill/>
          <a:extLst>
            <a:ext uri="{909E8E84-426E-40DD-AFC4-6F175D3DCCD1}">
              <a14:hiddenFill xmlns:a14="http://schemas.microsoft.com/office/drawing/2010/main">
                <a:solidFill>
                  <a:srgbClr val="FFFFFF"/>
                </a:solidFill>
              </a14:hiddenFill>
            </a:ext>
          </a:extLst>
        </p:spPr>
      </p:pic>
      <p:sp>
        <p:nvSpPr>
          <p:cNvPr id="13" name="Tittel 1">
            <a:extLst>
              <a:ext uri="{FF2B5EF4-FFF2-40B4-BE49-F238E27FC236}">
                <a16:creationId xmlns:a16="http://schemas.microsoft.com/office/drawing/2014/main" id="{74E722CD-6CB0-082C-DDE4-7E29F2E4ADED}"/>
              </a:ext>
            </a:extLst>
          </p:cNvPr>
          <p:cNvSpPr txBox="1">
            <a:spLocks/>
          </p:cNvSpPr>
          <p:nvPr/>
        </p:nvSpPr>
        <p:spPr>
          <a:xfrm>
            <a:off x="4169165" y="101640"/>
            <a:ext cx="4089453" cy="646331"/>
          </a:xfrm>
          <a:prstGeom prst="rect">
            <a:avLst/>
          </a:prstGeom>
        </p:spPr>
        <p:txBody>
          <a:bodyPr vert="horz" lIns="91440" tIns="45720" rIns="91440" bIns="45720" rtlCol="0" anchor="t" anchorCtr="0">
            <a:sp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algn="ctr"/>
            <a:r>
              <a:rPr lang="nb-NO" dirty="0"/>
              <a:t>Vanntrykk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1442"/>
                                        </p:tgtEl>
                                        <p:attrNameLst>
                                          <p:attrName>style.visibility</p:attrName>
                                        </p:attrNameLst>
                                      </p:cBhvr>
                                      <p:to>
                                        <p:strVal val="visible"/>
                                      </p:to>
                                    </p:set>
                                    <p:animEffect transition="in" filter="fade">
                                      <p:cBhvr>
                                        <p:cTn id="11" dur="500"/>
                                        <p:tgtEl>
                                          <p:spTgt spid="6144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000"/>
                                        <p:tgtEl>
                                          <p:spTgt spid="8"/>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61444"/>
                                        </p:tgtEl>
                                        <p:attrNameLst>
                                          <p:attrName>style.visibility</p:attrName>
                                        </p:attrNameLst>
                                      </p:cBhvr>
                                      <p:to>
                                        <p:strVal val="visible"/>
                                      </p:to>
                                    </p:set>
                                    <p:animEffect transition="in" filter="fade">
                                      <p:cBhvr>
                                        <p:cTn id="34" dur="2000"/>
                                        <p:tgtEl>
                                          <p:spTgt spid="6144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2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2000"/>
                                        <p:tgtEl>
                                          <p:spTgt spid="1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1"/>
      <p:bldP spid="8" grpId="0"/>
      <p:bldP spid="12" grpId="0"/>
      <p:bldP spid="3" grpId="0"/>
      <p:bldP spid="4" grpId="0"/>
      <p:bldP spid="9"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4278-FC55-4657-6B8D-1728B0D75DBC}"/>
              </a:ext>
            </a:extLst>
          </p:cNvPr>
          <p:cNvSpPr>
            <a:spLocks noGrp="1"/>
          </p:cNvSpPr>
          <p:nvPr>
            <p:ph type="title"/>
          </p:nvPr>
        </p:nvSpPr>
        <p:spPr/>
        <p:txBody>
          <a:bodyPr/>
          <a:lstStyle/>
          <a:p>
            <a:pPr algn="ctr"/>
            <a:r>
              <a:rPr lang="nb-NO" dirty="0"/>
              <a:t>Turbiditet og ledningsevne</a:t>
            </a:r>
          </a:p>
        </p:txBody>
      </p:sp>
      <p:pic>
        <p:nvPicPr>
          <p:cNvPr id="1026" name="Picture 2" descr="Gravity: Analog Turbidity Sensor For Arduino">
            <a:extLst>
              <a:ext uri="{FF2B5EF4-FFF2-40B4-BE49-F238E27FC236}">
                <a16:creationId xmlns:a16="http://schemas.microsoft.com/office/drawing/2014/main" id="{B9C0750B-A339-A67A-A152-D9ECA3AD66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348" t="26051" r="25304" b="21743"/>
          <a:stretch/>
        </p:blipFill>
        <p:spPr bwMode="auto">
          <a:xfrm>
            <a:off x="5314122" y="2239617"/>
            <a:ext cx="3401671" cy="2447246"/>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9">
            <a:extLst>
              <a:ext uri="{FF2B5EF4-FFF2-40B4-BE49-F238E27FC236}">
                <a16:creationId xmlns:a16="http://schemas.microsoft.com/office/drawing/2014/main" id="{5C3CE513-1CD0-F2C5-41A0-59CB24CEAB57}"/>
              </a:ext>
            </a:extLst>
          </p:cNvPr>
          <p:cNvSpPr txBox="1"/>
          <p:nvPr/>
        </p:nvSpPr>
        <p:spPr>
          <a:xfrm>
            <a:off x="6314045" y="5560458"/>
            <a:ext cx="1172117" cy="923330"/>
          </a:xfrm>
          <a:prstGeom prst="rect">
            <a:avLst/>
          </a:prstGeom>
          <a:noFill/>
        </p:spPr>
        <p:txBody>
          <a:bodyPr wrap="none" rtlCol="0">
            <a:spAutoFit/>
          </a:bodyPr>
          <a:lstStyle/>
          <a:p>
            <a:pPr algn="ctr"/>
            <a:r>
              <a:rPr lang="nb-NO" dirty="0"/>
              <a:t>Turbiditet</a:t>
            </a:r>
            <a:br>
              <a:rPr lang="nb-NO" dirty="0"/>
            </a:br>
            <a:r>
              <a:rPr lang="nb-NO" dirty="0"/>
              <a:t>SEN0189</a:t>
            </a:r>
            <a:br>
              <a:rPr lang="nb-NO" dirty="0"/>
            </a:br>
            <a:r>
              <a:rPr lang="nb-NO" dirty="0"/>
              <a:t>$9,90</a:t>
            </a:r>
          </a:p>
        </p:txBody>
      </p:sp>
      <p:sp>
        <p:nvSpPr>
          <p:cNvPr id="8" name="TextBox 7">
            <a:extLst>
              <a:ext uri="{FF2B5EF4-FFF2-40B4-BE49-F238E27FC236}">
                <a16:creationId xmlns:a16="http://schemas.microsoft.com/office/drawing/2014/main" id="{575FE424-66DB-5E3A-1843-9C33947EA841}"/>
              </a:ext>
            </a:extLst>
          </p:cNvPr>
          <p:cNvSpPr txBox="1"/>
          <p:nvPr/>
        </p:nvSpPr>
        <p:spPr>
          <a:xfrm>
            <a:off x="5637835" y="4800495"/>
            <a:ext cx="2524539" cy="646331"/>
          </a:xfrm>
          <a:prstGeom prst="rect">
            <a:avLst/>
          </a:prstGeom>
          <a:noFill/>
        </p:spPr>
        <p:txBody>
          <a:bodyPr wrap="square">
            <a:spAutoFit/>
          </a:bodyPr>
          <a:lstStyle/>
          <a:p>
            <a:r>
              <a:rPr lang="nb-NO" dirty="0"/>
              <a:t>https://www.dfrobot.</a:t>
            </a:r>
            <a:br>
              <a:rPr lang="nb-NO" dirty="0"/>
            </a:br>
            <a:r>
              <a:rPr lang="nb-NO" dirty="0"/>
              <a:t>com/product-1394.html</a:t>
            </a:r>
          </a:p>
        </p:txBody>
      </p:sp>
      <p:sp>
        <p:nvSpPr>
          <p:cNvPr id="9" name="TextBox 8">
            <a:extLst>
              <a:ext uri="{FF2B5EF4-FFF2-40B4-BE49-F238E27FC236}">
                <a16:creationId xmlns:a16="http://schemas.microsoft.com/office/drawing/2014/main" id="{C2467322-9BEB-AA5E-FF29-CEBB1625ACD7}"/>
              </a:ext>
            </a:extLst>
          </p:cNvPr>
          <p:cNvSpPr txBox="1"/>
          <p:nvPr/>
        </p:nvSpPr>
        <p:spPr>
          <a:xfrm>
            <a:off x="5856750" y="1272973"/>
            <a:ext cx="2220480" cy="954107"/>
          </a:xfrm>
          <a:prstGeom prst="rect">
            <a:avLst/>
          </a:prstGeom>
          <a:noFill/>
        </p:spPr>
        <p:txBody>
          <a:bodyPr wrap="none" rtlCol="0">
            <a:spAutoFit/>
          </a:bodyPr>
          <a:lstStyle/>
          <a:p>
            <a:pPr algn="ctr"/>
            <a:r>
              <a:rPr lang="nb-NO" sz="3200" dirty="0"/>
              <a:t>Turbiditet</a:t>
            </a:r>
            <a:br>
              <a:rPr lang="nb-NO" sz="3200" dirty="0"/>
            </a:br>
            <a:r>
              <a:rPr lang="nb-NO" sz="2400" dirty="0"/>
              <a:t>Partikkeltetthet</a:t>
            </a:r>
            <a:endParaRPr lang="nb-NO" sz="3200" dirty="0"/>
          </a:p>
        </p:txBody>
      </p:sp>
      <p:sp>
        <p:nvSpPr>
          <p:cNvPr id="10" name="TextBox 9">
            <a:extLst>
              <a:ext uri="{FF2B5EF4-FFF2-40B4-BE49-F238E27FC236}">
                <a16:creationId xmlns:a16="http://schemas.microsoft.com/office/drawing/2014/main" id="{9D856FF7-4DA6-2BE6-B9E0-1301DC39876A}"/>
              </a:ext>
            </a:extLst>
          </p:cNvPr>
          <p:cNvSpPr txBox="1"/>
          <p:nvPr/>
        </p:nvSpPr>
        <p:spPr>
          <a:xfrm>
            <a:off x="1331953" y="1191015"/>
            <a:ext cx="2735044" cy="954107"/>
          </a:xfrm>
          <a:prstGeom prst="rect">
            <a:avLst/>
          </a:prstGeom>
          <a:noFill/>
        </p:spPr>
        <p:txBody>
          <a:bodyPr wrap="none" rtlCol="0">
            <a:spAutoFit/>
          </a:bodyPr>
          <a:lstStyle/>
          <a:p>
            <a:pPr algn="ctr"/>
            <a:r>
              <a:rPr lang="nb-NO" sz="3200" dirty="0"/>
              <a:t>Ledningsevne</a:t>
            </a:r>
            <a:br>
              <a:rPr lang="nb-NO" sz="3200" dirty="0"/>
            </a:br>
            <a:r>
              <a:rPr lang="nb-NO" sz="2400" dirty="0"/>
              <a:t>Saltholdighet</a:t>
            </a:r>
            <a:endParaRPr lang="nb-NO" sz="3200" dirty="0"/>
          </a:p>
        </p:txBody>
      </p:sp>
      <p:pic>
        <p:nvPicPr>
          <p:cNvPr id="12" name="Picture 11">
            <a:extLst>
              <a:ext uri="{FF2B5EF4-FFF2-40B4-BE49-F238E27FC236}">
                <a16:creationId xmlns:a16="http://schemas.microsoft.com/office/drawing/2014/main" id="{F4112B18-68C2-066E-B708-5DBFF888952D}"/>
              </a:ext>
            </a:extLst>
          </p:cNvPr>
          <p:cNvPicPr>
            <a:picLocks noChangeAspect="1"/>
          </p:cNvPicPr>
          <p:nvPr/>
        </p:nvPicPr>
        <p:blipFill>
          <a:blip r:embed="rId3"/>
          <a:stretch>
            <a:fillRect/>
          </a:stretch>
        </p:blipFill>
        <p:spPr>
          <a:xfrm>
            <a:off x="244707" y="2239618"/>
            <a:ext cx="4922726" cy="2447246"/>
          </a:xfrm>
          <a:prstGeom prst="rect">
            <a:avLst/>
          </a:prstGeom>
        </p:spPr>
      </p:pic>
      <p:sp>
        <p:nvSpPr>
          <p:cNvPr id="13" name="TextBox 12">
            <a:extLst>
              <a:ext uri="{FF2B5EF4-FFF2-40B4-BE49-F238E27FC236}">
                <a16:creationId xmlns:a16="http://schemas.microsoft.com/office/drawing/2014/main" id="{8D556031-1A42-F1B8-AAAE-E8F8FC0CFF1F}"/>
              </a:ext>
            </a:extLst>
          </p:cNvPr>
          <p:cNvSpPr txBox="1"/>
          <p:nvPr/>
        </p:nvSpPr>
        <p:spPr>
          <a:xfrm>
            <a:off x="1675435" y="4800495"/>
            <a:ext cx="2524539" cy="646331"/>
          </a:xfrm>
          <a:prstGeom prst="rect">
            <a:avLst/>
          </a:prstGeom>
          <a:noFill/>
        </p:spPr>
        <p:txBody>
          <a:bodyPr wrap="square">
            <a:spAutoFit/>
          </a:bodyPr>
          <a:lstStyle/>
          <a:p>
            <a:r>
              <a:rPr lang="nb-NO" dirty="0"/>
              <a:t>https://www.dfrobot.com/product-1797.html</a:t>
            </a:r>
          </a:p>
        </p:txBody>
      </p:sp>
      <p:sp>
        <p:nvSpPr>
          <p:cNvPr id="15" name="TekstSylinder 9">
            <a:extLst>
              <a:ext uri="{FF2B5EF4-FFF2-40B4-BE49-F238E27FC236}">
                <a16:creationId xmlns:a16="http://schemas.microsoft.com/office/drawing/2014/main" id="{08F5E24C-77B2-5EC8-7C14-FA0401DDCAF0}"/>
              </a:ext>
            </a:extLst>
          </p:cNvPr>
          <p:cNvSpPr txBox="1"/>
          <p:nvPr/>
        </p:nvSpPr>
        <p:spPr>
          <a:xfrm>
            <a:off x="1320571" y="5548377"/>
            <a:ext cx="3018776" cy="923330"/>
          </a:xfrm>
          <a:prstGeom prst="rect">
            <a:avLst/>
          </a:prstGeom>
          <a:noFill/>
        </p:spPr>
        <p:txBody>
          <a:bodyPr wrap="none" rtlCol="0">
            <a:spAutoFit/>
          </a:bodyPr>
          <a:lstStyle/>
          <a:p>
            <a:pPr algn="ctr"/>
            <a:r>
              <a:rPr lang="nb-NO" dirty="0"/>
              <a:t>Ledningsevne/Saltholdighet</a:t>
            </a:r>
            <a:br>
              <a:rPr lang="nb-NO" dirty="0"/>
            </a:br>
            <a:r>
              <a:rPr lang="nb-NO" dirty="0"/>
              <a:t>DFR0300-H</a:t>
            </a:r>
            <a:br>
              <a:rPr lang="nb-NO" dirty="0"/>
            </a:br>
            <a:r>
              <a:rPr lang="nb-NO" dirty="0"/>
              <a:t>$79,90</a:t>
            </a:r>
          </a:p>
        </p:txBody>
      </p:sp>
    </p:spTree>
    <p:extLst>
      <p:ext uri="{BB962C8B-B14F-4D97-AF65-F5344CB8AC3E}">
        <p14:creationId xmlns:p14="http://schemas.microsoft.com/office/powerpoint/2010/main" val="184707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500"/>
                                        <p:tgtEl>
                                          <p:spTgt spid="102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3"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F92DF4-C0C9-29EE-863A-5B2392885658}"/>
              </a:ext>
            </a:extLst>
          </p:cNvPr>
          <p:cNvSpPr/>
          <p:nvPr/>
        </p:nvSpPr>
        <p:spPr>
          <a:xfrm>
            <a:off x="0" y="0"/>
            <a:ext cx="9144000" cy="6858000"/>
          </a:xfrm>
          <a:prstGeom prst="rect">
            <a:avLst/>
          </a:prstGeom>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le 1">
            <a:extLst>
              <a:ext uri="{FF2B5EF4-FFF2-40B4-BE49-F238E27FC236}">
                <a16:creationId xmlns:a16="http://schemas.microsoft.com/office/drawing/2014/main" id="{B0855544-88D0-98EF-E6A3-42A518744901}"/>
              </a:ext>
            </a:extLst>
          </p:cNvPr>
          <p:cNvSpPr>
            <a:spLocks noGrp="1"/>
          </p:cNvSpPr>
          <p:nvPr>
            <p:ph type="title"/>
          </p:nvPr>
        </p:nvSpPr>
        <p:spPr>
          <a:xfrm>
            <a:off x="407505" y="2782669"/>
            <a:ext cx="8229600" cy="646331"/>
          </a:xfrm>
        </p:spPr>
        <p:txBody>
          <a:bodyPr/>
          <a:lstStyle/>
          <a:p>
            <a:pPr algn="ctr"/>
            <a:r>
              <a:rPr lang="nb-NO" dirty="0"/>
              <a:t>Måling av temperatur luft og vann</a:t>
            </a:r>
          </a:p>
        </p:txBody>
      </p:sp>
    </p:spTree>
    <p:extLst>
      <p:ext uri="{BB962C8B-B14F-4D97-AF65-F5344CB8AC3E}">
        <p14:creationId xmlns:p14="http://schemas.microsoft.com/office/powerpoint/2010/main" val="374081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1F9A37F-5BFD-F63D-9073-EF8823833176}"/>
              </a:ext>
            </a:extLst>
          </p:cNvPr>
          <p:cNvGraphicFramePr>
            <a:graphicFrameLocks noGrp="1"/>
          </p:cNvGraphicFramePr>
          <p:nvPr>
            <p:extLst>
              <p:ext uri="{D42A27DB-BD31-4B8C-83A1-F6EECF244321}">
                <p14:modId xmlns:p14="http://schemas.microsoft.com/office/powerpoint/2010/main" val="3064076995"/>
              </p:ext>
            </p:extLst>
          </p:nvPr>
        </p:nvGraphicFramePr>
        <p:xfrm>
          <a:off x="544284" y="1171389"/>
          <a:ext cx="7854926" cy="5399316"/>
        </p:xfrm>
        <a:graphic>
          <a:graphicData uri="http://schemas.openxmlformats.org/drawingml/2006/table">
            <a:tbl>
              <a:tblPr firstRow="1" firstCol="1" bandRow="1">
                <a:tableStyleId>{5C22544A-7EE6-4342-B048-85BDC9FD1C3A}</a:tableStyleId>
              </a:tblPr>
              <a:tblGrid>
                <a:gridCol w="1483112">
                  <a:extLst>
                    <a:ext uri="{9D8B030D-6E8A-4147-A177-3AD203B41FA5}">
                      <a16:colId xmlns:a16="http://schemas.microsoft.com/office/drawing/2014/main" val="3949618074"/>
                    </a:ext>
                  </a:extLst>
                </a:gridCol>
                <a:gridCol w="5163500">
                  <a:extLst>
                    <a:ext uri="{9D8B030D-6E8A-4147-A177-3AD203B41FA5}">
                      <a16:colId xmlns:a16="http://schemas.microsoft.com/office/drawing/2014/main" val="4282882889"/>
                    </a:ext>
                  </a:extLst>
                </a:gridCol>
                <a:gridCol w="1208314">
                  <a:extLst>
                    <a:ext uri="{9D8B030D-6E8A-4147-A177-3AD203B41FA5}">
                      <a16:colId xmlns:a16="http://schemas.microsoft.com/office/drawing/2014/main" val="2295792731"/>
                    </a:ext>
                  </a:extLst>
                </a:gridCol>
              </a:tblGrid>
              <a:tr h="768079">
                <a:tc>
                  <a:txBody>
                    <a:bodyPr/>
                    <a:lstStyle/>
                    <a:p>
                      <a:pPr marL="88900" indent="0" algn="ctr">
                        <a:lnSpc>
                          <a:spcPct val="107000"/>
                        </a:lnSpc>
                        <a:spcAft>
                          <a:spcPts val="800"/>
                        </a:spcAft>
                      </a:pPr>
                      <a:r>
                        <a:rPr lang="nb-NO" sz="1600" dirty="0">
                          <a:effectLst/>
                        </a:rPr>
                        <a:t>Tid</a:t>
                      </a:r>
                      <a:endParaRPr lang="nb-NO" sz="1600" dirty="0">
                        <a:effectLst/>
                        <a:latin typeface="Times New Roman" panose="02020603050405020304" pitchFamily="18" charset="0"/>
                        <a:ea typeface="Times New Roman" panose="02020603050405020304" pitchFamily="18" charset="0"/>
                      </a:endParaRPr>
                    </a:p>
                  </a:txBody>
                  <a:tcPr marL="64831" marR="64831" marT="0" marB="0" anchor="ctr"/>
                </a:tc>
                <a:tc>
                  <a:txBody>
                    <a:bodyPr/>
                    <a:lstStyle/>
                    <a:p>
                      <a:pPr marL="446088" indent="-357188">
                        <a:lnSpc>
                          <a:spcPct val="107000"/>
                        </a:lnSpc>
                        <a:spcAft>
                          <a:spcPts val="800"/>
                        </a:spcAft>
                      </a:pPr>
                      <a:r>
                        <a:rPr lang="nb-NO" sz="1600" dirty="0">
                          <a:effectLst/>
                        </a:rPr>
                        <a:t>Innhold</a:t>
                      </a:r>
                      <a:endParaRPr lang="nb-NO" sz="1600" dirty="0">
                        <a:effectLst/>
                        <a:latin typeface="Times New Roman" panose="02020603050405020304" pitchFamily="18" charset="0"/>
                        <a:ea typeface="Times New Roman" panose="02020603050405020304" pitchFamily="18" charset="0"/>
                      </a:endParaRPr>
                    </a:p>
                  </a:txBody>
                  <a:tcPr marL="64831" marR="64831" marT="0" marB="0" anchor="ctr"/>
                </a:tc>
                <a:tc>
                  <a:txBody>
                    <a:bodyPr/>
                    <a:lstStyle/>
                    <a:p>
                      <a:pPr marL="457200" indent="-368300">
                        <a:lnSpc>
                          <a:spcPct val="107000"/>
                        </a:lnSpc>
                        <a:spcAft>
                          <a:spcPts val="800"/>
                        </a:spcAft>
                      </a:pPr>
                      <a:r>
                        <a:rPr lang="nb-NO" sz="1600" dirty="0">
                          <a:effectLst/>
                        </a:rPr>
                        <a:t>Ansvarlig</a:t>
                      </a:r>
                      <a:endParaRPr lang="nb-NO" sz="1600" dirty="0">
                        <a:effectLst/>
                        <a:latin typeface="Times New Roman" panose="02020603050405020304" pitchFamily="18" charset="0"/>
                        <a:ea typeface="Times New Roman" panose="02020603050405020304" pitchFamily="18" charset="0"/>
                      </a:endParaRPr>
                    </a:p>
                  </a:txBody>
                  <a:tcPr marL="64831" marR="64831" marT="0" marB="0" anchor="ctr"/>
                </a:tc>
                <a:extLst>
                  <a:ext uri="{0D108BD9-81ED-4DB2-BD59-A6C34878D82A}">
                    <a16:rowId xmlns:a16="http://schemas.microsoft.com/office/drawing/2014/main" val="911611883"/>
                  </a:ext>
                </a:extLst>
              </a:tr>
              <a:tr h="506160">
                <a:tc>
                  <a:txBody>
                    <a:bodyPr/>
                    <a:lstStyle/>
                    <a:p>
                      <a:pPr marL="457200" indent="-368300">
                        <a:lnSpc>
                          <a:spcPct val="107000"/>
                        </a:lnSpc>
                        <a:spcAft>
                          <a:spcPts val="800"/>
                        </a:spcAft>
                      </a:pPr>
                      <a:r>
                        <a:rPr lang="nb-NO" sz="1600" dirty="0">
                          <a:effectLst/>
                          <a:latin typeface="Times New Roman" panose="02020603050405020304" pitchFamily="18" charset="0"/>
                          <a:ea typeface="Times New Roman" panose="02020603050405020304" pitchFamily="18" charset="0"/>
                        </a:rPr>
                        <a:t>09:00 – 09:15</a:t>
                      </a:r>
                    </a:p>
                  </a:txBody>
                  <a:tcPr marL="64831" marR="64831" marT="0" marB="0" anchor="ctr"/>
                </a:tc>
                <a:tc>
                  <a:txBody>
                    <a:bodyPr/>
                    <a:lstStyle/>
                    <a:p>
                      <a:pPr marL="87313" marR="0" lvl="0" indent="0" algn="l" defTabSz="457200" rtl="0" eaLnBrk="1" fontAlgn="auto" latinLnBrk="0" hangingPunct="1">
                        <a:lnSpc>
                          <a:spcPct val="107000"/>
                        </a:lnSpc>
                        <a:spcBef>
                          <a:spcPts val="0"/>
                        </a:spcBef>
                        <a:spcAft>
                          <a:spcPts val="800"/>
                        </a:spcAft>
                        <a:buClrTx/>
                        <a:buSzTx/>
                        <a:buFontTx/>
                        <a:buNone/>
                        <a:tabLst/>
                        <a:defRPr/>
                      </a:pPr>
                      <a:r>
                        <a:rPr lang="nb-NO" sz="1600" dirty="0">
                          <a:effectLst/>
                          <a:latin typeface="+mn-lt"/>
                          <a:ea typeface="Times New Roman" panose="02020603050405020304" pitchFamily="18" charset="0"/>
                        </a:rPr>
                        <a:t>Oppsummering status</a:t>
                      </a:r>
                    </a:p>
                  </a:txBody>
                  <a:tcPr marL="64831" marR="64831" marT="0" marB="0" anchor="ctr"/>
                </a:tc>
                <a:tc>
                  <a:txBody>
                    <a:bodyPr/>
                    <a:lstStyle/>
                    <a:p>
                      <a:pPr marL="457200" indent="-368300" algn="l">
                        <a:lnSpc>
                          <a:spcPct val="107000"/>
                        </a:lnSpc>
                        <a:spcAft>
                          <a:spcPts val="800"/>
                        </a:spcAft>
                      </a:pPr>
                      <a:r>
                        <a:rPr lang="nb-NO" sz="1400" dirty="0">
                          <a:effectLst/>
                          <a:latin typeface="Times New Roman" panose="02020603050405020304" pitchFamily="18" charset="0"/>
                          <a:ea typeface="Times New Roman" panose="02020603050405020304" pitchFamily="18" charset="0"/>
                        </a:rPr>
                        <a:t>NKR</a:t>
                      </a:r>
                    </a:p>
                  </a:txBody>
                  <a:tcPr marL="64831" marR="64831" marT="0" marB="0" anchor="ctr"/>
                </a:tc>
                <a:extLst>
                  <a:ext uri="{0D108BD9-81ED-4DB2-BD59-A6C34878D82A}">
                    <a16:rowId xmlns:a16="http://schemas.microsoft.com/office/drawing/2014/main" val="726571107"/>
                  </a:ext>
                </a:extLst>
              </a:tr>
              <a:tr h="506160">
                <a:tc>
                  <a:txBody>
                    <a:bodyPr/>
                    <a:lstStyle/>
                    <a:p>
                      <a:pPr marL="457200" indent="-368300">
                        <a:lnSpc>
                          <a:spcPct val="107000"/>
                        </a:lnSpc>
                        <a:spcAft>
                          <a:spcPts val="800"/>
                        </a:spcAft>
                      </a:pPr>
                      <a:r>
                        <a:rPr lang="nb-NO" sz="1600" dirty="0">
                          <a:effectLst/>
                          <a:latin typeface="Times New Roman" panose="02020603050405020304" pitchFamily="18" charset="0"/>
                          <a:ea typeface="Times New Roman" panose="02020603050405020304" pitchFamily="18" charset="0"/>
                        </a:rPr>
                        <a:t>09:15 – 10:00</a:t>
                      </a:r>
                    </a:p>
                  </a:txBody>
                  <a:tcPr marL="64831" marR="64831" marT="0" marB="0" anchor="ctr"/>
                </a:tc>
                <a:tc>
                  <a:txBody>
                    <a:bodyPr/>
                    <a:lstStyle/>
                    <a:p>
                      <a:pPr marL="87313" marR="0" lvl="0" indent="0" algn="l" defTabSz="457200" rtl="0" eaLnBrk="1" fontAlgn="auto" latinLnBrk="0" hangingPunct="1">
                        <a:lnSpc>
                          <a:spcPct val="107000"/>
                        </a:lnSpc>
                        <a:spcBef>
                          <a:spcPts val="0"/>
                        </a:spcBef>
                        <a:spcAft>
                          <a:spcPts val="800"/>
                        </a:spcAft>
                        <a:buClrTx/>
                        <a:buSzTx/>
                        <a:buFontTx/>
                        <a:buNone/>
                        <a:tabLst/>
                        <a:defRPr/>
                      </a:pPr>
                      <a:r>
                        <a:rPr lang="nb-NO" sz="1600" dirty="0">
                          <a:effectLst/>
                          <a:latin typeface="+mn-lt"/>
                          <a:ea typeface="Times New Roman" panose="02020603050405020304" pitchFamily="18" charset="0"/>
                        </a:rPr>
                        <a:t>Aktuelle sensorer, kort- og langtidsbruk</a:t>
                      </a:r>
                    </a:p>
                  </a:txBody>
                  <a:tcPr marL="64831" marR="64831" marT="0" marB="0" anchor="ctr"/>
                </a:tc>
                <a:tc>
                  <a:txBody>
                    <a:bodyPr/>
                    <a:lstStyle/>
                    <a:p>
                      <a:pPr marL="457200" indent="-368300" algn="l">
                        <a:lnSpc>
                          <a:spcPct val="107000"/>
                        </a:lnSpc>
                        <a:spcAft>
                          <a:spcPts val="800"/>
                        </a:spcAft>
                      </a:pPr>
                      <a:r>
                        <a:rPr lang="nb-NO" sz="1400" dirty="0">
                          <a:effectLst/>
                          <a:latin typeface="Times New Roman" panose="02020603050405020304" pitchFamily="18" charset="0"/>
                          <a:ea typeface="Times New Roman" panose="02020603050405020304" pitchFamily="18" charset="0"/>
                        </a:rPr>
                        <a:t>NKR</a:t>
                      </a:r>
                    </a:p>
                  </a:txBody>
                  <a:tcPr marL="64831" marR="64831" marT="0" marB="0" anchor="ctr"/>
                </a:tc>
                <a:extLst>
                  <a:ext uri="{0D108BD9-81ED-4DB2-BD59-A6C34878D82A}">
                    <a16:rowId xmlns:a16="http://schemas.microsoft.com/office/drawing/2014/main" val="2551066530"/>
                  </a:ext>
                </a:extLst>
              </a:tr>
              <a:tr h="506160">
                <a:tc>
                  <a:txBody>
                    <a:bodyPr/>
                    <a:lstStyle/>
                    <a:p>
                      <a:pPr marL="457200" indent="-368300">
                        <a:lnSpc>
                          <a:spcPct val="107000"/>
                        </a:lnSpc>
                        <a:spcAft>
                          <a:spcPts val="800"/>
                        </a:spcAft>
                      </a:pPr>
                      <a:r>
                        <a:rPr lang="nb-NO" sz="1600" dirty="0">
                          <a:effectLst/>
                          <a:latin typeface="Times New Roman" panose="02020603050405020304" pitchFamily="18" charset="0"/>
                          <a:ea typeface="Times New Roman" panose="02020603050405020304" pitchFamily="18" charset="0"/>
                        </a:rPr>
                        <a:t>10:00 – 10:15</a:t>
                      </a:r>
                    </a:p>
                  </a:txBody>
                  <a:tcPr marL="64831" marR="64831" marT="0" marB="0" anchor="ctr"/>
                </a:tc>
                <a:tc>
                  <a:txBody>
                    <a:bodyPr/>
                    <a:lstStyle/>
                    <a:p>
                      <a:pPr marL="87313" marR="0" lvl="0" indent="1588" algn="l" defTabSz="457200" rtl="0" eaLnBrk="1" fontAlgn="auto" latinLnBrk="0" hangingPunct="1">
                        <a:lnSpc>
                          <a:spcPct val="107000"/>
                        </a:lnSpc>
                        <a:spcBef>
                          <a:spcPts val="0"/>
                        </a:spcBef>
                        <a:spcAft>
                          <a:spcPts val="800"/>
                        </a:spcAft>
                        <a:buClrTx/>
                        <a:buSzTx/>
                        <a:buFontTx/>
                        <a:buNone/>
                        <a:tabLst/>
                        <a:defRPr/>
                      </a:pPr>
                      <a:r>
                        <a:rPr lang="nb-NO" sz="1800" dirty="0">
                          <a:effectLst/>
                          <a:latin typeface="Times New Roman" panose="02020603050405020304" pitchFamily="18" charset="0"/>
                          <a:ea typeface="Times New Roman" panose="02020603050405020304" pitchFamily="18" charset="0"/>
                        </a:rPr>
                        <a:t>Kort intro til gruppearbeid</a:t>
                      </a:r>
                    </a:p>
                  </a:txBody>
                  <a:tcPr marL="64831" marR="64831" marT="0" marB="0" anchor="ctr"/>
                </a:tc>
                <a:tc>
                  <a:txBody>
                    <a:bodyPr/>
                    <a:lstStyle/>
                    <a:p>
                      <a:pPr marL="457200" indent="-368300" algn="l">
                        <a:lnSpc>
                          <a:spcPct val="107000"/>
                        </a:lnSpc>
                        <a:spcAft>
                          <a:spcPts val="800"/>
                        </a:spcAft>
                      </a:pPr>
                      <a:r>
                        <a:rPr lang="nb-NO" sz="1600" dirty="0">
                          <a:effectLst/>
                          <a:latin typeface="Times New Roman" panose="02020603050405020304" pitchFamily="18" charset="0"/>
                          <a:ea typeface="Times New Roman" panose="02020603050405020304" pitchFamily="18" charset="0"/>
                        </a:rPr>
                        <a:t>NKR</a:t>
                      </a:r>
                    </a:p>
                  </a:txBody>
                  <a:tcPr marL="64831" marR="64831" marT="0" marB="0" anchor="ctr"/>
                </a:tc>
                <a:extLst>
                  <a:ext uri="{0D108BD9-81ED-4DB2-BD59-A6C34878D82A}">
                    <a16:rowId xmlns:a16="http://schemas.microsoft.com/office/drawing/2014/main" val="3497579626"/>
                  </a:ext>
                </a:extLst>
              </a:tr>
              <a:tr h="574368">
                <a:tc>
                  <a:txBody>
                    <a:bodyPr/>
                    <a:lstStyle/>
                    <a:p>
                      <a:pPr marL="457200" indent="-368300">
                        <a:lnSpc>
                          <a:spcPct val="107000"/>
                        </a:lnSpc>
                        <a:spcAft>
                          <a:spcPts val="800"/>
                        </a:spcAft>
                      </a:pPr>
                      <a:r>
                        <a:rPr lang="nb-NO" sz="1600" dirty="0">
                          <a:effectLst/>
                          <a:latin typeface="Times New Roman" panose="02020603050405020304" pitchFamily="18" charset="0"/>
                          <a:ea typeface="Times New Roman" panose="02020603050405020304" pitchFamily="18" charset="0"/>
                        </a:rPr>
                        <a:t>10:15 – 11:30</a:t>
                      </a:r>
                    </a:p>
                  </a:txBody>
                  <a:tcPr marL="64831" marR="64831" marT="0" marB="0" anchor="ctr"/>
                </a:tc>
                <a:tc>
                  <a:txBody>
                    <a:bodyPr/>
                    <a:lstStyle/>
                    <a:p>
                      <a:pPr marL="88900" marR="0" lvl="0" indent="0" algn="l" defTabSz="457200" rtl="0" eaLnBrk="1" fontAlgn="auto" latinLnBrk="0" hangingPunct="1">
                        <a:lnSpc>
                          <a:spcPct val="107000"/>
                        </a:lnSpc>
                        <a:spcBef>
                          <a:spcPts val="0"/>
                        </a:spcBef>
                        <a:spcAft>
                          <a:spcPts val="800"/>
                        </a:spcAft>
                        <a:buClrTx/>
                        <a:buSzTx/>
                        <a:buFontTx/>
                        <a:buNone/>
                        <a:tabLst/>
                        <a:defRPr/>
                      </a:pPr>
                      <a:r>
                        <a:rPr lang="nb-NO" sz="1800" dirty="0">
                          <a:effectLst/>
                          <a:latin typeface="Times New Roman" panose="02020603050405020304" pitchFamily="18" charset="0"/>
                          <a:ea typeface="Times New Roman" panose="02020603050405020304" pitchFamily="18" charset="0"/>
                        </a:rPr>
                        <a:t>Gruppearbeid og bygging av prototyp</a:t>
                      </a:r>
                    </a:p>
                  </a:txBody>
                  <a:tcPr marL="64831" marR="64831" marT="0" marB="0" anchor="ctr"/>
                </a:tc>
                <a:tc>
                  <a:txBody>
                    <a:bodyPr/>
                    <a:lstStyle/>
                    <a:p>
                      <a:pPr marL="457200" indent="-368300" algn="l">
                        <a:lnSpc>
                          <a:spcPct val="107000"/>
                        </a:lnSpc>
                        <a:spcAft>
                          <a:spcPts val="800"/>
                        </a:spcAft>
                      </a:pPr>
                      <a:r>
                        <a:rPr lang="nb-NO" sz="1600" dirty="0">
                          <a:effectLst/>
                          <a:latin typeface="Times New Roman" panose="02020603050405020304" pitchFamily="18" charset="0"/>
                          <a:ea typeface="Times New Roman" panose="02020603050405020304" pitchFamily="18" charset="0"/>
                        </a:rPr>
                        <a:t>Alle</a:t>
                      </a:r>
                    </a:p>
                  </a:txBody>
                  <a:tcPr marL="64831" marR="64831" marT="0" marB="0" anchor="ctr"/>
                </a:tc>
                <a:extLst>
                  <a:ext uri="{0D108BD9-81ED-4DB2-BD59-A6C34878D82A}">
                    <a16:rowId xmlns:a16="http://schemas.microsoft.com/office/drawing/2014/main" val="411154450"/>
                  </a:ext>
                </a:extLst>
              </a:tr>
              <a:tr h="506160">
                <a:tc>
                  <a:txBody>
                    <a:bodyPr/>
                    <a:lstStyle/>
                    <a:p>
                      <a:pPr marL="457200" indent="-368300">
                        <a:lnSpc>
                          <a:spcPct val="107000"/>
                        </a:lnSpc>
                        <a:spcAft>
                          <a:spcPts val="800"/>
                        </a:spcAft>
                      </a:pPr>
                      <a:r>
                        <a:rPr lang="nb-NO" sz="1600" dirty="0">
                          <a:effectLst/>
                          <a:latin typeface="Times New Roman" panose="02020603050405020304" pitchFamily="18" charset="0"/>
                          <a:ea typeface="Times New Roman" panose="02020603050405020304" pitchFamily="18" charset="0"/>
                        </a:rPr>
                        <a:t>11:30 – 12:00</a:t>
                      </a:r>
                    </a:p>
                  </a:txBody>
                  <a:tcPr marL="64831" marR="64831" marT="0" marB="0" anchor="ctr"/>
                </a:tc>
                <a:tc>
                  <a:txBody>
                    <a:bodyPr/>
                    <a:lstStyle/>
                    <a:p>
                      <a:pPr marL="457200">
                        <a:lnSpc>
                          <a:spcPct val="107000"/>
                        </a:lnSpc>
                        <a:spcAft>
                          <a:spcPts val="800"/>
                        </a:spcAft>
                      </a:pPr>
                      <a:r>
                        <a:rPr lang="nb-NO" sz="1800" i="1" dirty="0" err="1">
                          <a:effectLst/>
                          <a:latin typeface="Times New Roman" panose="02020603050405020304" pitchFamily="18" charset="0"/>
                          <a:ea typeface="Times New Roman" panose="02020603050405020304" pitchFamily="18" charset="0"/>
                        </a:rPr>
                        <a:t>Lunch</a:t>
                      </a:r>
                      <a:endParaRPr lang="nb-NO" sz="1800" i="1" dirty="0">
                        <a:effectLst/>
                        <a:latin typeface="Times New Roman" panose="02020603050405020304" pitchFamily="18" charset="0"/>
                        <a:ea typeface="Times New Roman" panose="02020603050405020304" pitchFamily="18" charset="0"/>
                      </a:endParaRPr>
                    </a:p>
                  </a:txBody>
                  <a:tcPr marL="64831" marR="64831" marT="0" marB="0" anchor="ctr"/>
                </a:tc>
                <a:tc>
                  <a:txBody>
                    <a:bodyPr/>
                    <a:lstStyle/>
                    <a:p>
                      <a:pPr marL="457200" indent="-368300" algn="l">
                        <a:lnSpc>
                          <a:spcPct val="107000"/>
                        </a:lnSpc>
                        <a:spcAft>
                          <a:spcPts val="800"/>
                        </a:spcAft>
                      </a:pPr>
                      <a:r>
                        <a:rPr lang="nb-NO" sz="1600" dirty="0">
                          <a:effectLst/>
                          <a:latin typeface="Times New Roman" panose="02020603050405020304" pitchFamily="18" charset="0"/>
                          <a:ea typeface="Times New Roman" panose="02020603050405020304" pitchFamily="18" charset="0"/>
                        </a:rPr>
                        <a:t>HS</a:t>
                      </a:r>
                    </a:p>
                  </a:txBody>
                  <a:tcPr marL="64831" marR="64831" marT="0" marB="0" anchor="ctr"/>
                </a:tc>
                <a:extLst>
                  <a:ext uri="{0D108BD9-81ED-4DB2-BD59-A6C34878D82A}">
                    <a16:rowId xmlns:a16="http://schemas.microsoft.com/office/drawing/2014/main" val="643789451"/>
                  </a:ext>
                </a:extLst>
              </a:tr>
              <a:tr h="506160">
                <a:tc>
                  <a:txBody>
                    <a:bodyPr/>
                    <a:lstStyle/>
                    <a:p>
                      <a:pPr marL="457200" indent="-368300">
                        <a:lnSpc>
                          <a:spcPct val="107000"/>
                        </a:lnSpc>
                        <a:spcAft>
                          <a:spcPts val="800"/>
                        </a:spcAft>
                      </a:pPr>
                      <a:r>
                        <a:rPr lang="nb-NO" sz="1600" dirty="0">
                          <a:effectLst/>
                          <a:latin typeface="Times New Roman" panose="02020603050405020304" pitchFamily="18" charset="0"/>
                          <a:ea typeface="Times New Roman" panose="02020603050405020304" pitchFamily="18" charset="0"/>
                        </a:rPr>
                        <a:t>12:00 – 12:45</a:t>
                      </a:r>
                    </a:p>
                  </a:txBody>
                  <a:tcPr marL="64831" marR="64831" marT="0" marB="0" anchor="ctr"/>
                </a:tc>
                <a:tc>
                  <a:txBody>
                    <a:bodyPr/>
                    <a:lstStyle/>
                    <a:p>
                      <a:pPr marL="88900" marR="0" lvl="0" indent="0" algn="l" defTabSz="457200" rtl="0" eaLnBrk="1" fontAlgn="auto" latinLnBrk="0" hangingPunct="1">
                        <a:lnSpc>
                          <a:spcPct val="107000"/>
                        </a:lnSpc>
                        <a:spcBef>
                          <a:spcPts val="0"/>
                        </a:spcBef>
                        <a:spcAft>
                          <a:spcPts val="800"/>
                        </a:spcAft>
                        <a:buClrTx/>
                        <a:buSzTx/>
                        <a:buFontTx/>
                        <a:buNone/>
                        <a:tabLst/>
                        <a:defRPr/>
                      </a:pPr>
                      <a:r>
                        <a:rPr lang="nb-NO" sz="1800" dirty="0">
                          <a:effectLst/>
                          <a:latin typeface="Times New Roman" panose="02020603050405020304" pitchFamily="18" charset="0"/>
                          <a:ea typeface="Times New Roman" panose="02020603050405020304" pitchFamily="18" charset="0"/>
                        </a:rPr>
                        <a:t>Presentasjon av resultater av diskusjon</a:t>
                      </a:r>
                    </a:p>
                  </a:txBody>
                  <a:tcPr marL="64831" marR="64831" marT="0" marB="0" anchor="ctr"/>
                </a:tc>
                <a:tc>
                  <a:txBody>
                    <a:bodyPr/>
                    <a:lstStyle/>
                    <a:p>
                      <a:pPr marL="457200" indent="-368300" algn="l">
                        <a:lnSpc>
                          <a:spcPct val="107000"/>
                        </a:lnSpc>
                        <a:spcAft>
                          <a:spcPts val="800"/>
                        </a:spcAft>
                      </a:pPr>
                      <a:r>
                        <a:rPr lang="nb-NO" sz="1600" dirty="0">
                          <a:effectLst/>
                          <a:latin typeface="Times New Roman" panose="02020603050405020304" pitchFamily="18" charset="0"/>
                          <a:ea typeface="Times New Roman" panose="02020603050405020304" pitchFamily="18" charset="0"/>
                        </a:rPr>
                        <a:t>Alle</a:t>
                      </a:r>
                    </a:p>
                  </a:txBody>
                  <a:tcPr marL="64831" marR="64831" marT="0" marB="0" anchor="ctr"/>
                </a:tc>
                <a:extLst>
                  <a:ext uri="{0D108BD9-81ED-4DB2-BD59-A6C34878D82A}">
                    <a16:rowId xmlns:a16="http://schemas.microsoft.com/office/drawing/2014/main" val="1569813096"/>
                  </a:ext>
                </a:extLst>
              </a:tr>
              <a:tr h="506160">
                <a:tc>
                  <a:txBody>
                    <a:bodyPr/>
                    <a:lstStyle/>
                    <a:p>
                      <a:pPr marL="457200" indent="-368300">
                        <a:lnSpc>
                          <a:spcPct val="107000"/>
                        </a:lnSpc>
                        <a:spcAft>
                          <a:spcPts val="800"/>
                        </a:spcAft>
                      </a:pPr>
                      <a:r>
                        <a:rPr lang="nb-NO" sz="1600" dirty="0">
                          <a:effectLst/>
                          <a:latin typeface="Times New Roman" panose="02020603050405020304" pitchFamily="18" charset="0"/>
                          <a:ea typeface="Times New Roman" panose="02020603050405020304" pitchFamily="18" charset="0"/>
                        </a:rPr>
                        <a:t>12:45 – 13:15</a:t>
                      </a:r>
                    </a:p>
                  </a:txBody>
                  <a:tcPr marL="64831" marR="64831" marT="0" marB="0" anchor="ctr"/>
                </a:tc>
                <a:tc>
                  <a:txBody>
                    <a:bodyPr/>
                    <a:lstStyle/>
                    <a:p>
                      <a:pPr marL="88900" marR="0" lvl="0" indent="0" algn="l" defTabSz="457200" rtl="0" eaLnBrk="1" fontAlgn="auto" latinLnBrk="0" hangingPunct="1">
                        <a:lnSpc>
                          <a:spcPct val="107000"/>
                        </a:lnSpc>
                        <a:spcBef>
                          <a:spcPts val="0"/>
                        </a:spcBef>
                        <a:spcAft>
                          <a:spcPts val="800"/>
                        </a:spcAft>
                        <a:buClrTx/>
                        <a:buSzTx/>
                        <a:buFontTx/>
                        <a:buNone/>
                        <a:tabLst/>
                        <a:defRPr/>
                      </a:pPr>
                      <a:r>
                        <a:rPr lang="nb-NO" sz="1800" dirty="0">
                          <a:effectLst/>
                          <a:latin typeface="Times New Roman" panose="02020603050405020304" pitchFamily="18" charset="0"/>
                          <a:ea typeface="Times New Roman" panose="02020603050405020304" pitchFamily="18" charset="0"/>
                        </a:rPr>
                        <a:t>Erfaringer med bøyebygging Thor Inge Hansen m.fl.</a:t>
                      </a:r>
                    </a:p>
                  </a:txBody>
                  <a:tcPr marL="64831" marR="64831" marT="0" marB="0" anchor="ctr"/>
                </a:tc>
                <a:tc>
                  <a:txBody>
                    <a:bodyPr/>
                    <a:lstStyle/>
                    <a:p>
                      <a:pPr marL="457200" indent="-368300" algn="l">
                        <a:lnSpc>
                          <a:spcPct val="107000"/>
                        </a:lnSpc>
                        <a:spcAft>
                          <a:spcPts val="800"/>
                        </a:spcAft>
                      </a:pPr>
                      <a:r>
                        <a:rPr lang="nb-NO" sz="1600" dirty="0">
                          <a:effectLst/>
                          <a:latin typeface="Times New Roman" panose="02020603050405020304" pitchFamily="18" charset="0"/>
                          <a:ea typeface="Times New Roman" panose="02020603050405020304" pitchFamily="18" charset="0"/>
                        </a:rPr>
                        <a:t>TIH</a:t>
                      </a:r>
                    </a:p>
                  </a:txBody>
                  <a:tcPr marL="64831" marR="64831" marT="0" marB="0" anchor="ctr"/>
                </a:tc>
                <a:extLst>
                  <a:ext uri="{0D108BD9-81ED-4DB2-BD59-A6C34878D82A}">
                    <a16:rowId xmlns:a16="http://schemas.microsoft.com/office/drawing/2014/main" val="1677586035"/>
                  </a:ext>
                </a:extLst>
              </a:tr>
              <a:tr h="506160">
                <a:tc>
                  <a:txBody>
                    <a:bodyPr/>
                    <a:lstStyle/>
                    <a:p>
                      <a:pPr marL="457200" indent="-368300">
                        <a:lnSpc>
                          <a:spcPct val="107000"/>
                        </a:lnSpc>
                        <a:spcAft>
                          <a:spcPts val="800"/>
                        </a:spcAft>
                      </a:pPr>
                      <a:r>
                        <a:rPr lang="nb-NO" sz="1600" dirty="0">
                          <a:effectLst/>
                          <a:latin typeface="Times New Roman" panose="02020603050405020304" pitchFamily="18" charset="0"/>
                          <a:ea typeface="Times New Roman" panose="02020603050405020304" pitchFamily="18" charset="0"/>
                        </a:rPr>
                        <a:t>13:15 – 13:45</a:t>
                      </a:r>
                    </a:p>
                  </a:txBody>
                  <a:tcPr marL="64831" marR="64831" marT="0" marB="0" anchor="ctr"/>
                </a:tc>
                <a:tc>
                  <a:txBody>
                    <a:bodyPr/>
                    <a:lstStyle/>
                    <a:p>
                      <a:pPr marL="87313" marR="0" lvl="0" indent="0" algn="l" defTabSz="457200" rtl="0" eaLnBrk="1" fontAlgn="auto" latinLnBrk="0" hangingPunct="1">
                        <a:lnSpc>
                          <a:spcPct val="107000"/>
                        </a:lnSpc>
                        <a:spcBef>
                          <a:spcPts val="0"/>
                        </a:spcBef>
                        <a:spcAft>
                          <a:spcPts val="800"/>
                        </a:spcAft>
                        <a:buClrTx/>
                        <a:buSzTx/>
                        <a:buFontTx/>
                        <a:buNone/>
                        <a:tabLst/>
                        <a:defRPr/>
                      </a:pPr>
                      <a:r>
                        <a:rPr lang="nb-NO" sz="1800" dirty="0">
                          <a:effectLst/>
                          <a:latin typeface="Times New Roman" panose="02020603050405020304" pitchFamily="18" charset="0"/>
                          <a:ea typeface="Times New Roman" panose="02020603050405020304" pitchFamily="18" charset="0"/>
                        </a:rPr>
                        <a:t>Erfaringer med bøyebygging Nils Kr.</a:t>
                      </a:r>
                    </a:p>
                  </a:txBody>
                  <a:tcPr marL="64831" marR="64831" marT="0" marB="0" anchor="ctr"/>
                </a:tc>
                <a:tc>
                  <a:txBody>
                    <a:bodyPr/>
                    <a:lstStyle/>
                    <a:p>
                      <a:pPr marL="457200" indent="-368300" algn="l">
                        <a:lnSpc>
                          <a:spcPct val="107000"/>
                        </a:lnSpc>
                        <a:spcAft>
                          <a:spcPts val="800"/>
                        </a:spcAft>
                      </a:pPr>
                      <a:r>
                        <a:rPr lang="nb-NO" sz="1600" dirty="0">
                          <a:effectLst/>
                          <a:latin typeface="Times New Roman" panose="02020603050405020304" pitchFamily="18" charset="0"/>
                          <a:ea typeface="Times New Roman" panose="02020603050405020304" pitchFamily="18" charset="0"/>
                        </a:rPr>
                        <a:t>NKR</a:t>
                      </a:r>
                    </a:p>
                  </a:txBody>
                  <a:tcPr marL="64831" marR="64831" marT="0" marB="0" anchor="ctr"/>
                </a:tc>
                <a:extLst>
                  <a:ext uri="{0D108BD9-81ED-4DB2-BD59-A6C34878D82A}">
                    <a16:rowId xmlns:a16="http://schemas.microsoft.com/office/drawing/2014/main" val="2186346855"/>
                  </a:ext>
                </a:extLst>
              </a:tr>
              <a:tr h="513749">
                <a:tc>
                  <a:txBody>
                    <a:bodyPr/>
                    <a:lstStyle/>
                    <a:p>
                      <a:pPr marL="457200" indent="-368300">
                        <a:lnSpc>
                          <a:spcPct val="107000"/>
                        </a:lnSpc>
                        <a:spcAft>
                          <a:spcPts val="800"/>
                        </a:spcAft>
                      </a:pPr>
                      <a:r>
                        <a:rPr lang="nb-NO" sz="1600" dirty="0">
                          <a:effectLst/>
                          <a:latin typeface="Times New Roman" panose="02020603050405020304" pitchFamily="18" charset="0"/>
                          <a:ea typeface="Times New Roman" panose="02020603050405020304" pitchFamily="18" charset="0"/>
                        </a:rPr>
                        <a:t>13:45 – 14:00</a:t>
                      </a:r>
                    </a:p>
                  </a:txBody>
                  <a:tcPr marL="64831" marR="64831" marT="0" marB="0" anchor="ctr"/>
                </a:tc>
                <a:tc>
                  <a:txBody>
                    <a:bodyPr/>
                    <a:lstStyle/>
                    <a:p>
                      <a:pPr marL="87313" marR="0" lvl="0" indent="0" algn="l" defTabSz="446088" rtl="0" eaLnBrk="1" fontAlgn="auto" latinLnBrk="0" hangingPunct="1">
                        <a:lnSpc>
                          <a:spcPct val="107000"/>
                        </a:lnSpc>
                        <a:spcBef>
                          <a:spcPts val="0"/>
                        </a:spcBef>
                        <a:spcAft>
                          <a:spcPts val="800"/>
                        </a:spcAft>
                        <a:buClrTx/>
                        <a:buSzTx/>
                        <a:buFontTx/>
                        <a:buNone/>
                        <a:tabLst/>
                        <a:defRPr/>
                      </a:pPr>
                      <a:r>
                        <a:rPr lang="nb-NO" sz="1800" i="0" dirty="0">
                          <a:effectLst/>
                          <a:latin typeface="Arial" panose="020B0604020202020204" pitchFamily="34" charset="0"/>
                          <a:ea typeface="Times New Roman" panose="02020603050405020304" pitchFamily="18" charset="0"/>
                          <a:cs typeface="Arial" panose="020B0604020202020204" pitchFamily="34" charset="0"/>
                        </a:rPr>
                        <a:t>Oppsummering og beskjeder, neste samling</a:t>
                      </a:r>
                    </a:p>
                  </a:txBody>
                  <a:tcPr marL="64831" marR="64831" marT="0" marB="0" anchor="ctr"/>
                </a:tc>
                <a:tc>
                  <a:txBody>
                    <a:bodyPr/>
                    <a:lstStyle/>
                    <a:p>
                      <a:pPr marL="457200" marR="0" lvl="0" indent="-368300" algn="l" defTabSz="457200" rtl="0" eaLnBrk="1" fontAlgn="auto" latinLnBrk="0" hangingPunct="1">
                        <a:lnSpc>
                          <a:spcPct val="107000"/>
                        </a:lnSpc>
                        <a:spcBef>
                          <a:spcPts val="0"/>
                        </a:spcBef>
                        <a:spcAft>
                          <a:spcPts val="800"/>
                        </a:spcAft>
                        <a:buClrTx/>
                        <a:buSzTx/>
                        <a:buFontTx/>
                        <a:buNone/>
                        <a:tabLst/>
                        <a:defRPr/>
                      </a:pPr>
                      <a:r>
                        <a:rPr lang="nb-NO" sz="1600" dirty="0">
                          <a:effectLst/>
                          <a:latin typeface="Times New Roman" panose="02020603050405020304" pitchFamily="18" charset="0"/>
                          <a:ea typeface="Times New Roman" panose="02020603050405020304" pitchFamily="18" charset="0"/>
                        </a:rPr>
                        <a:t>HE</a:t>
                      </a:r>
                    </a:p>
                  </a:txBody>
                  <a:tcPr marL="64831" marR="64831" marT="0" marB="0" anchor="ctr"/>
                </a:tc>
                <a:extLst>
                  <a:ext uri="{0D108BD9-81ED-4DB2-BD59-A6C34878D82A}">
                    <a16:rowId xmlns:a16="http://schemas.microsoft.com/office/drawing/2014/main" val="3794294503"/>
                  </a:ext>
                </a:extLst>
              </a:tr>
            </a:tbl>
          </a:graphicData>
        </a:graphic>
      </p:graphicFrame>
      <p:sp>
        <p:nvSpPr>
          <p:cNvPr id="5" name="Title 1">
            <a:extLst>
              <a:ext uri="{FF2B5EF4-FFF2-40B4-BE49-F238E27FC236}">
                <a16:creationId xmlns:a16="http://schemas.microsoft.com/office/drawing/2014/main" id="{ED556ABD-8843-EA31-A781-C4957D65F860}"/>
              </a:ext>
            </a:extLst>
          </p:cNvPr>
          <p:cNvSpPr>
            <a:spLocks noGrp="1"/>
          </p:cNvSpPr>
          <p:nvPr>
            <p:ph type="title"/>
          </p:nvPr>
        </p:nvSpPr>
        <p:spPr>
          <a:xfrm>
            <a:off x="544284" y="293864"/>
            <a:ext cx="7815943" cy="646331"/>
          </a:xfrm>
        </p:spPr>
        <p:txBody>
          <a:bodyPr/>
          <a:lstStyle/>
          <a:p>
            <a:pPr algn="ctr"/>
            <a:r>
              <a:rPr kumimoji="0" lang="nb-NO" altLang="nb-NO" sz="3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Kursprogram - 8. september 2023?</a:t>
            </a:r>
            <a:endParaRPr lang="nb-NO" dirty="0"/>
          </a:p>
        </p:txBody>
      </p:sp>
    </p:spTree>
    <p:extLst>
      <p:ext uri="{BB962C8B-B14F-4D97-AF65-F5344CB8AC3E}">
        <p14:creationId xmlns:p14="http://schemas.microsoft.com/office/powerpoint/2010/main" val="3250376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45460-4A06-08CD-771C-C7AAAA576C3E}"/>
              </a:ext>
            </a:extLst>
          </p:cNvPr>
          <p:cNvSpPr>
            <a:spLocks noGrp="1"/>
          </p:cNvSpPr>
          <p:nvPr>
            <p:ph type="title"/>
          </p:nvPr>
        </p:nvSpPr>
        <p:spPr/>
        <p:txBody>
          <a:bodyPr/>
          <a:lstStyle/>
          <a:p>
            <a:pPr algn="ctr"/>
            <a:r>
              <a:rPr lang="nb-NO" dirty="0"/>
              <a:t>Temperatursensor – vann/luft </a:t>
            </a:r>
          </a:p>
        </p:txBody>
      </p:sp>
      <p:pic>
        <p:nvPicPr>
          <p:cNvPr id="5" name="Picture 4">
            <a:extLst>
              <a:ext uri="{FF2B5EF4-FFF2-40B4-BE49-F238E27FC236}">
                <a16:creationId xmlns:a16="http://schemas.microsoft.com/office/drawing/2014/main" id="{D57B81F4-D20C-A5A4-B0B6-316C6A826189}"/>
              </a:ext>
            </a:extLst>
          </p:cNvPr>
          <p:cNvPicPr>
            <a:picLocks noChangeAspect="1"/>
          </p:cNvPicPr>
          <p:nvPr/>
        </p:nvPicPr>
        <p:blipFill>
          <a:blip r:embed="rId2"/>
          <a:stretch>
            <a:fillRect/>
          </a:stretch>
        </p:blipFill>
        <p:spPr>
          <a:xfrm>
            <a:off x="578777" y="1085733"/>
            <a:ext cx="7887056" cy="5089780"/>
          </a:xfrm>
          <a:prstGeom prst="rect">
            <a:avLst/>
          </a:prstGeom>
        </p:spPr>
      </p:pic>
    </p:spTree>
    <p:extLst>
      <p:ext uri="{BB962C8B-B14F-4D97-AF65-F5344CB8AC3E}">
        <p14:creationId xmlns:p14="http://schemas.microsoft.com/office/powerpoint/2010/main" val="1944767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6F307-EF6C-66F7-A36D-77E5B3148F99}"/>
              </a:ext>
            </a:extLst>
          </p:cNvPr>
          <p:cNvSpPr>
            <a:spLocks noGrp="1"/>
          </p:cNvSpPr>
          <p:nvPr>
            <p:ph type="title"/>
          </p:nvPr>
        </p:nvSpPr>
        <p:spPr/>
        <p:txBody>
          <a:bodyPr/>
          <a:lstStyle/>
          <a:p>
            <a:pPr algn="ctr"/>
            <a:r>
              <a:rPr lang="nb-NO" dirty="0"/>
              <a:t>Temperatursensor – vann/luft </a:t>
            </a:r>
          </a:p>
        </p:txBody>
      </p:sp>
      <p:pic>
        <p:nvPicPr>
          <p:cNvPr id="5" name="Picture 4">
            <a:extLst>
              <a:ext uri="{FF2B5EF4-FFF2-40B4-BE49-F238E27FC236}">
                <a16:creationId xmlns:a16="http://schemas.microsoft.com/office/drawing/2014/main" id="{2BFBF9C7-FB9E-A9DC-C25C-FF17D986F624}"/>
              </a:ext>
            </a:extLst>
          </p:cNvPr>
          <p:cNvPicPr>
            <a:picLocks noChangeAspect="1"/>
          </p:cNvPicPr>
          <p:nvPr/>
        </p:nvPicPr>
        <p:blipFill>
          <a:blip r:embed="rId2"/>
          <a:stretch>
            <a:fillRect/>
          </a:stretch>
        </p:blipFill>
        <p:spPr>
          <a:xfrm>
            <a:off x="538298" y="1331470"/>
            <a:ext cx="7968014" cy="4727055"/>
          </a:xfrm>
          <a:prstGeom prst="rect">
            <a:avLst/>
          </a:prstGeom>
        </p:spPr>
      </p:pic>
    </p:spTree>
    <p:extLst>
      <p:ext uri="{BB962C8B-B14F-4D97-AF65-F5344CB8AC3E}">
        <p14:creationId xmlns:p14="http://schemas.microsoft.com/office/powerpoint/2010/main" val="2583731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E8A46-093A-507C-BF15-1AF00A855C06}"/>
              </a:ext>
            </a:extLst>
          </p:cNvPr>
          <p:cNvSpPr>
            <a:spLocks noGrp="1"/>
          </p:cNvSpPr>
          <p:nvPr>
            <p:ph type="title"/>
          </p:nvPr>
        </p:nvSpPr>
        <p:spPr/>
        <p:txBody>
          <a:bodyPr/>
          <a:lstStyle/>
          <a:p>
            <a:pPr algn="ctr"/>
            <a:r>
              <a:rPr lang="nb-NO" dirty="0"/>
              <a:t>Oppkobling av DS18B20 på PLSC</a:t>
            </a:r>
          </a:p>
        </p:txBody>
      </p:sp>
      <p:sp>
        <p:nvSpPr>
          <p:cNvPr id="3" name="Content Placeholder 2">
            <a:extLst>
              <a:ext uri="{FF2B5EF4-FFF2-40B4-BE49-F238E27FC236}">
                <a16:creationId xmlns:a16="http://schemas.microsoft.com/office/drawing/2014/main" id="{F8C0C11D-F0F7-316B-A680-7EE23C05687A}"/>
              </a:ext>
            </a:extLst>
          </p:cNvPr>
          <p:cNvSpPr>
            <a:spLocks noGrp="1"/>
          </p:cNvSpPr>
          <p:nvPr>
            <p:ph idx="1"/>
          </p:nvPr>
        </p:nvSpPr>
        <p:spPr>
          <a:xfrm>
            <a:off x="407505" y="5774915"/>
            <a:ext cx="8229600" cy="646332"/>
          </a:xfrm>
        </p:spPr>
        <p:txBody>
          <a:bodyPr/>
          <a:lstStyle/>
          <a:p>
            <a:r>
              <a:rPr lang="nb-NO" dirty="0"/>
              <a:t>Koblet til port D0 på microkontrolleren</a:t>
            </a:r>
          </a:p>
        </p:txBody>
      </p:sp>
      <p:pic>
        <p:nvPicPr>
          <p:cNvPr id="4" name="Picture 3">
            <a:extLst>
              <a:ext uri="{FF2B5EF4-FFF2-40B4-BE49-F238E27FC236}">
                <a16:creationId xmlns:a16="http://schemas.microsoft.com/office/drawing/2014/main" id="{4ABFC934-78EF-E39B-4B6E-0055EA88C35C}"/>
              </a:ext>
            </a:extLst>
          </p:cNvPr>
          <p:cNvPicPr>
            <a:picLocks noChangeAspect="1"/>
          </p:cNvPicPr>
          <p:nvPr/>
        </p:nvPicPr>
        <p:blipFill>
          <a:blip r:embed="rId2"/>
          <a:stretch>
            <a:fillRect/>
          </a:stretch>
        </p:blipFill>
        <p:spPr>
          <a:xfrm>
            <a:off x="1436026" y="920969"/>
            <a:ext cx="6271947" cy="4712257"/>
          </a:xfrm>
          <a:prstGeom prst="rect">
            <a:avLst/>
          </a:prstGeom>
        </p:spPr>
      </p:pic>
      <p:sp>
        <p:nvSpPr>
          <p:cNvPr id="5" name="Oval 4">
            <a:extLst>
              <a:ext uri="{FF2B5EF4-FFF2-40B4-BE49-F238E27FC236}">
                <a16:creationId xmlns:a16="http://schemas.microsoft.com/office/drawing/2014/main" id="{3731434C-1F64-5CD2-1066-1E8A8A634F5F}"/>
              </a:ext>
            </a:extLst>
          </p:cNvPr>
          <p:cNvSpPr/>
          <p:nvPr/>
        </p:nvSpPr>
        <p:spPr>
          <a:xfrm>
            <a:off x="2699657" y="1265820"/>
            <a:ext cx="1143000" cy="1143000"/>
          </a:xfrm>
          <a:prstGeom prst="ellipse">
            <a:avLst/>
          </a:prstGeom>
          <a:noFill/>
          <a:ln w="28575">
            <a:solidFill>
              <a:srgbClr val="FF0000"/>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cxnSp>
        <p:nvCxnSpPr>
          <p:cNvPr id="7" name="Straight Connector 6">
            <a:extLst>
              <a:ext uri="{FF2B5EF4-FFF2-40B4-BE49-F238E27FC236}">
                <a16:creationId xmlns:a16="http://schemas.microsoft.com/office/drawing/2014/main" id="{E24B3AF5-E2BE-5B54-D48A-896E255A0F2D}"/>
              </a:ext>
            </a:extLst>
          </p:cNvPr>
          <p:cNvCxnSpPr/>
          <p:nvPr/>
        </p:nvCxnSpPr>
        <p:spPr>
          <a:xfrm flipV="1">
            <a:off x="3015343" y="920969"/>
            <a:ext cx="0" cy="646331"/>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EF351F81-9893-A8FE-A458-DBC024ED948B}"/>
              </a:ext>
            </a:extLst>
          </p:cNvPr>
          <p:cNvCxnSpPr/>
          <p:nvPr/>
        </p:nvCxnSpPr>
        <p:spPr>
          <a:xfrm flipV="1">
            <a:off x="3189514" y="917805"/>
            <a:ext cx="0" cy="646331"/>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8114D284-DC2E-064F-1249-D3FA38687701}"/>
              </a:ext>
            </a:extLst>
          </p:cNvPr>
          <p:cNvCxnSpPr/>
          <p:nvPr/>
        </p:nvCxnSpPr>
        <p:spPr>
          <a:xfrm flipV="1">
            <a:off x="3363685" y="920969"/>
            <a:ext cx="0" cy="64633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9275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9C380-C21B-FA93-21F8-46DE6AC80305}"/>
              </a:ext>
            </a:extLst>
          </p:cNvPr>
          <p:cNvSpPr>
            <a:spLocks noGrp="1"/>
          </p:cNvSpPr>
          <p:nvPr>
            <p:ph type="title"/>
          </p:nvPr>
        </p:nvSpPr>
        <p:spPr/>
        <p:txBody>
          <a:bodyPr/>
          <a:lstStyle/>
          <a:p>
            <a:pPr algn="ctr"/>
            <a:r>
              <a:rPr lang="nb-NO" dirty="0"/>
              <a:t>Programkode</a:t>
            </a:r>
          </a:p>
        </p:txBody>
      </p:sp>
      <p:pic>
        <p:nvPicPr>
          <p:cNvPr id="5" name="Picture 4">
            <a:extLst>
              <a:ext uri="{FF2B5EF4-FFF2-40B4-BE49-F238E27FC236}">
                <a16:creationId xmlns:a16="http://schemas.microsoft.com/office/drawing/2014/main" id="{D6D4D90F-EB68-3D6F-37EB-4AB9AD221606}"/>
              </a:ext>
            </a:extLst>
          </p:cNvPr>
          <p:cNvPicPr>
            <a:picLocks noChangeAspect="1"/>
          </p:cNvPicPr>
          <p:nvPr/>
        </p:nvPicPr>
        <p:blipFill>
          <a:blip r:embed="rId2"/>
          <a:stretch>
            <a:fillRect/>
          </a:stretch>
        </p:blipFill>
        <p:spPr>
          <a:xfrm>
            <a:off x="766962" y="920969"/>
            <a:ext cx="1598626" cy="1480936"/>
          </a:xfrm>
          <a:prstGeom prst="rect">
            <a:avLst/>
          </a:prstGeom>
        </p:spPr>
      </p:pic>
      <p:sp>
        <p:nvSpPr>
          <p:cNvPr id="6" name="TextBox 5">
            <a:extLst>
              <a:ext uri="{FF2B5EF4-FFF2-40B4-BE49-F238E27FC236}">
                <a16:creationId xmlns:a16="http://schemas.microsoft.com/office/drawing/2014/main" id="{3593BE2D-558D-AD3B-90C4-C7376C17CEDD}"/>
              </a:ext>
            </a:extLst>
          </p:cNvPr>
          <p:cNvSpPr txBox="1"/>
          <p:nvPr/>
        </p:nvSpPr>
        <p:spPr>
          <a:xfrm rot="16200000">
            <a:off x="-557664" y="1430604"/>
            <a:ext cx="1930337" cy="461665"/>
          </a:xfrm>
          <a:prstGeom prst="rect">
            <a:avLst/>
          </a:prstGeom>
          <a:noFill/>
        </p:spPr>
        <p:txBody>
          <a:bodyPr wrap="none" rtlCol="0">
            <a:spAutoFit/>
          </a:bodyPr>
          <a:lstStyle/>
          <a:p>
            <a:r>
              <a:rPr lang="nb-NO" sz="2400" b="1" dirty="0"/>
              <a:t>Deklarasjon</a:t>
            </a:r>
          </a:p>
        </p:txBody>
      </p:sp>
      <p:pic>
        <p:nvPicPr>
          <p:cNvPr id="8" name="Picture 7">
            <a:extLst>
              <a:ext uri="{FF2B5EF4-FFF2-40B4-BE49-F238E27FC236}">
                <a16:creationId xmlns:a16="http://schemas.microsoft.com/office/drawing/2014/main" id="{5787E0DD-76FE-4290-7A56-260B385212B7}"/>
              </a:ext>
            </a:extLst>
          </p:cNvPr>
          <p:cNvPicPr>
            <a:picLocks noChangeAspect="1"/>
          </p:cNvPicPr>
          <p:nvPr/>
        </p:nvPicPr>
        <p:blipFill>
          <a:blip r:embed="rId3"/>
          <a:stretch>
            <a:fillRect/>
          </a:stretch>
        </p:blipFill>
        <p:spPr>
          <a:xfrm>
            <a:off x="766962" y="2934990"/>
            <a:ext cx="2161295" cy="494010"/>
          </a:xfrm>
          <a:prstGeom prst="rect">
            <a:avLst/>
          </a:prstGeom>
        </p:spPr>
      </p:pic>
      <p:sp>
        <p:nvSpPr>
          <p:cNvPr id="9" name="TextBox 8">
            <a:extLst>
              <a:ext uri="{FF2B5EF4-FFF2-40B4-BE49-F238E27FC236}">
                <a16:creationId xmlns:a16="http://schemas.microsoft.com/office/drawing/2014/main" id="{28CC7ED7-3E41-A977-3F94-2B58DFF0B5FB}"/>
              </a:ext>
            </a:extLst>
          </p:cNvPr>
          <p:cNvSpPr txBox="1"/>
          <p:nvPr/>
        </p:nvSpPr>
        <p:spPr>
          <a:xfrm rot="16200000">
            <a:off x="-112030" y="3020412"/>
            <a:ext cx="1039067" cy="461665"/>
          </a:xfrm>
          <a:prstGeom prst="rect">
            <a:avLst/>
          </a:prstGeom>
          <a:noFill/>
        </p:spPr>
        <p:txBody>
          <a:bodyPr wrap="none" rtlCol="0">
            <a:spAutoFit/>
          </a:bodyPr>
          <a:lstStyle/>
          <a:p>
            <a:r>
              <a:rPr lang="nb-NO" sz="2400" b="1" dirty="0"/>
              <a:t>Setup</a:t>
            </a:r>
          </a:p>
        </p:txBody>
      </p:sp>
      <p:pic>
        <p:nvPicPr>
          <p:cNvPr id="11" name="Picture 10">
            <a:extLst>
              <a:ext uri="{FF2B5EF4-FFF2-40B4-BE49-F238E27FC236}">
                <a16:creationId xmlns:a16="http://schemas.microsoft.com/office/drawing/2014/main" id="{C599D165-BD03-E4A9-134F-E12FFCA3621B}"/>
              </a:ext>
            </a:extLst>
          </p:cNvPr>
          <p:cNvPicPr>
            <a:picLocks noChangeAspect="1"/>
          </p:cNvPicPr>
          <p:nvPr/>
        </p:nvPicPr>
        <p:blipFill>
          <a:blip r:embed="rId4"/>
          <a:stretch>
            <a:fillRect/>
          </a:stretch>
        </p:blipFill>
        <p:spPr>
          <a:xfrm>
            <a:off x="766964" y="3861324"/>
            <a:ext cx="3630724" cy="1333973"/>
          </a:xfrm>
          <a:prstGeom prst="rect">
            <a:avLst/>
          </a:prstGeom>
        </p:spPr>
      </p:pic>
      <p:sp>
        <p:nvSpPr>
          <p:cNvPr id="12" name="TextBox 11">
            <a:extLst>
              <a:ext uri="{FF2B5EF4-FFF2-40B4-BE49-F238E27FC236}">
                <a16:creationId xmlns:a16="http://schemas.microsoft.com/office/drawing/2014/main" id="{C2409275-1D93-5EE8-4B43-0F4D475EBBA8}"/>
              </a:ext>
            </a:extLst>
          </p:cNvPr>
          <p:cNvSpPr txBox="1"/>
          <p:nvPr/>
        </p:nvSpPr>
        <p:spPr>
          <a:xfrm rot="16200000">
            <a:off x="-513583" y="5009814"/>
            <a:ext cx="1842171" cy="461665"/>
          </a:xfrm>
          <a:prstGeom prst="rect">
            <a:avLst/>
          </a:prstGeom>
          <a:noFill/>
        </p:spPr>
        <p:txBody>
          <a:bodyPr wrap="none" rtlCol="0">
            <a:spAutoFit/>
          </a:bodyPr>
          <a:lstStyle/>
          <a:p>
            <a:r>
              <a:rPr lang="nb-NO" sz="2400" b="1" dirty="0"/>
              <a:t>Funksjoner</a:t>
            </a:r>
          </a:p>
        </p:txBody>
      </p:sp>
      <p:pic>
        <p:nvPicPr>
          <p:cNvPr id="16" name="Picture 15">
            <a:extLst>
              <a:ext uri="{FF2B5EF4-FFF2-40B4-BE49-F238E27FC236}">
                <a16:creationId xmlns:a16="http://schemas.microsoft.com/office/drawing/2014/main" id="{4545CA30-152B-545B-075B-8FDC339DAAA9}"/>
              </a:ext>
            </a:extLst>
          </p:cNvPr>
          <p:cNvPicPr>
            <a:picLocks noChangeAspect="1"/>
          </p:cNvPicPr>
          <p:nvPr/>
        </p:nvPicPr>
        <p:blipFill>
          <a:blip r:embed="rId5"/>
          <a:stretch>
            <a:fillRect/>
          </a:stretch>
        </p:blipFill>
        <p:spPr>
          <a:xfrm>
            <a:off x="810423" y="5195297"/>
            <a:ext cx="7352946" cy="1565394"/>
          </a:xfrm>
          <a:prstGeom prst="rect">
            <a:avLst/>
          </a:prstGeom>
        </p:spPr>
      </p:pic>
    </p:spTree>
    <p:extLst>
      <p:ext uri="{BB962C8B-B14F-4D97-AF65-F5344CB8AC3E}">
        <p14:creationId xmlns:p14="http://schemas.microsoft.com/office/powerpoint/2010/main" val="4241839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B7471-9C2D-CB98-E923-9C69FC2D4C06}"/>
              </a:ext>
            </a:extLst>
          </p:cNvPr>
          <p:cNvSpPr>
            <a:spLocks noGrp="1"/>
          </p:cNvSpPr>
          <p:nvPr>
            <p:ph type="title"/>
          </p:nvPr>
        </p:nvSpPr>
        <p:spPr>
          <a:xfrm>
            <a:off x="407505" y="274638"/>
            <a:ext cx="8229600" cy="1200329"/>
          </a:xfrm>
        </p:spPr>
        <p:txBody>
          <a:bodyPr/>
          <a:lstStyle/>
          <a:p>
            <a:pPr algn="ctr"/>
            <a:r>
              <a:rPr lang="nb-NO" dirty="0"/>
              <a:t>Temperaturmåling, luft og vann, </a:t>
            </a:r>
            <a:br>
              <a:rPr lang="nb-NO" dirty="0"/>
            </a:br>
            <a:r>
              <a:rPr lang="nb-NO" dirty="0"/>
              <a:t>et eksempel</a:t>
            </a:r>
          </a:p>
        </p:txBody>
      </p:sp>
      <p:pic>
        <p:nvPicPr>
          <p:cNvPr id="5" name="Picture 4">
            <a:extLst>
              <a:ext uri="{FF2B5EF4-FFF2-40B4-BE49-F238E27FC236}">
                <a16:creationId xmlns:a16="http://schemas.microsoft.com/office/drawing/2014/main" id="{501EDC3C-7689-7292-8A5C-4A3ABE051730}"/>
              </a:ext>
            </a:extLst>
          </p:cNvPr>
          <p:cNvPicPr>
            <a:picLocks noChangeAspect="1"/>
          </p:cNvPicPr>
          <p:nvPr/>
        </p:nvPicPr>
        <p:blipFill>
          <a:blip r:embed="rId2"/>
          <a:stretch>
            <a:fillRect/>
          </a:stretch>
        </p:blipFill>
        <p:spPr>
          <a:xfrm>
            <a:off x="707571" y="1506746"/>
            <a:ext cx="7075715" cy="5018157"/>
          </a:xfrm>
          <a:prstGeom prst="rect">
            <a:avLst/>
          </a:prstGeom>
        </p:spPr>
      </p:pic>
      <p:pic>
        <p:nvPicPr>
          <p:cNvPr id="7" name="Picture 6">
            <a:extLst>
              <a:ext uri="{FF2B5EF4-FFF2-40B4-BE49-F238E27FC236}">
                <a16:creationId xmlns:a16="http://schemas.microsoft.com/office/drawing/2014/main" id="{A5DB7A16-74B7-1226-0BB4-6C9476232AC3}"/>
              </a:ext>
            </a:extLst>
          </p:cNvPr>
          <p:cNvPicPr>
            <a:picLocks noChangeAspect="1"/>
          </p:cNvPicPr>
          <p:nvPr/>
        </p:nvPicPr>
        <p:blipFill>
          <a:blip r:embed="rId3"/>
          <a:stretch>
            <a:fillRect/>
          </a:stretch>
        </p:blipFill>
        <p:spPr>
          <a:xfrm>
            <a:off x="805136" y="1506746"/>
            <a:ext cx="7399459" cy="5018157"/>
          </a:xfrm>
          <a:prstGeom prst="rect">
            <a:avLst/>
          </a:prstGeom>
        </p:spPr>
      </p:pic>
    </p:spTree>
    <p:extLst>
      <p:ext uri="{BB962C8B-B14F-4D97-AF65-F5344CB8AC3E}">
        <p14:creationId xmlns:p14="http://schemas.microsoft.com/office/powerpoint/2010/main" val="63659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F92DF4-C0C9-29EE-863A-5B2392885658}"/>
              </a:ext>
            </a:extLst>
          </p:cNvPr>
          <p:cNvSpPr/>
          <p:nvPr/>
        </p:nvSpPr>
        <p:spPr>
          <a:xfrm>
            <a:off x="0" y="0"/>
            <a:ext cx="9144000" cy="6858000"/>
          </a:xfrm>
          <a:prstGeom prst="rect">
            <a:avLst/>
          </a:prstGeom>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le 1">
            <a:extLst>
              <a:ext uri="{FF2B5EF4-FFF2-40B4-BE49-F238E27FC236}">
                <a16:creationId xmlns:a16="http://schemas.microsoft.com/office/drawing/2014/main" id="{B0855544-88D0-98EF-E6A3-42A518744901}"/>
              </a:ext>
            </a:extLst>
          </p:cNvPr>
          <p:cNvSpPr>
            <a:spLocks noGrp="1"/>
          </p:cNvSpPr>
          <p:nvPr>
            <p:ph type="title"/>
          </p:nvPr>
        </p:nvSpPr>
        <p:spPr>
          <a:xfrm>
            <a:off x="407505" y="2782669"/>
            <a:ext cx="8229600" cy="1200329"/>
          </a:xfrm>
        </p:spPr>
        <p:txBody>
          <a:bodyPr/>
          <a:lstStyle/>
          <a:p>
            <a:pPr algn="ctr"/>
            <a:r>
              <a:rPr lang="nb-NO" dirty="0"/>
              <a:t>Måling av ledningsevne</a:t>
            </a:r>
            <a:br>
              <a:rPr lang="nb-NO" dirty="0"/>
            </a:br>
            <a:r>
              <a:rPr lang="nb-NO" dirty="0"/>
              <a:t>Salinitet</a:t>
            </a:r>
          </a:p>
        </p:txBody>
      </p:sp>
    </p:spTree>
    <p:extLst>
      <p:ext uri="{BB962C8B-B14F-4D97-AF65-F5344CB8AC3E}">
        <p14:creationId xmlns:p14="http://schemas.microsoft.com/office/powerpoint/2010/main" val="2933378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D658B-C112-959D-A09A-799F16C1D797}"/>
              </a:ext>
            </a:extLst>
          </p:cNvPr>
          <p:cNvSpPr>
            <a:spLocks noGrp="1"/>
          </p:cNvSpPr>
          <p:nvPr>
            <p:ph type="title"/>
          </p:nvPr>
        </p:nvSpPr>
        <p:spPr>
          <a:xfrm>
            <a:off x="407505" y="274638"/>
            <a:ext cx="8229600" cy="1015663"/>
          </a:xfrm>
        </p:spPr>
        <p:txBody>
          <a:bodyPr/>
          <a:lstStyle/>
          <a:p>
            <a:pPr algn="ctr"/>
            <a:r>
              <a:rPr lang="nb-NO" dirty="0" err="1"/>
              <a:t>Probe</a:t>
            </a:r>
            <a:r>
              <a:rPr lang="nb-NO" dirty="0"/>
              <a:t> for måling av ledningsevne</a:t>
            </a:r>
            <a:br>
              <a:rPr lang="nb-NO" dirty="0"/>
            </a:br>
            <a:r>
              <a:rPr lang="nb-NO" sz="2400" dirty="0" err="1"/>
              <a:t>DFRobot</a:t>
            </a:r>
            <a:r>
              <a:rPr lang="nb-NO" sz="2400" dirty="0"/>
              <a:t> (DFR0300-H)</a:t>
            </a:r>
            <a:endParaRPr lang="nb-NO" dirty="0"/>
          </a:p>
        </p:txBody>
      </p:sp>
      <p:pic>
        <p:nvPicPr>
          <p:cNvPr id="3" name="Picture 2">
            <a:extLst>
              <a:ext uri="{FF2B5EF4-FFF2-40B4-BE49-F238E27FC236}">
                <a16:creationId xmlns:a16="http://schemas.microsoft.com/office/drawing/2014/main" id="{02D43929-B6F6-E7DE-4089-8F1D49A1E49B}"/>
              </a:ext>
            </a:extLst>
          </p:cNvPr>
          <p:cNvPicPr>
            <a:picLocks noChangeAspect="1"/>
          </p:cNvPicPr>
          <p:nvPr/>
        </p:nvPicPr>
        <p:blipFill>
          <a:blip r:embed="rId2"/>
          <a:stretch>
            <a:fillRect/>
          </a:stretch>
        </p:blipFill>
        <p:spPr>
          <a:xfrm>
            <a:off x="613400" y="2178109"/>
            <a:ext cx="7917199" cy="3935895"/>
          </a:xfrm>
          <a:prstGeom prst="rect">
            <a:avLst/>
          </a:prstGeom>
        </p:spPr>
      </p:pic>
    </p:spTree>
    <p:extLst>
      <p:ext uri="{BB962C8B-B14F-4D97-AF65-F5344CB8AC3E}">
        <p14:creationId xmlns:p14="http://schemas.microsoft.com/office/powerpoint/2010/main" val="3072600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508DD-5982-3583-4E59-DC8277983EE8}"/>
              </a:ext>
            </a:extLst>
          </p:cNvPr>
          <p:cNvSpPr>
            <a:spLocks noGrp="1"/>
          </p:cNvSpPr>
          <p:nvPr>
            <p:ph type="title"/>
          </p:nvPr>
        </p:nvSpPr>
        <p:spPr/>
        <p:txBody>
          <a:bodyPr/>
          <a:lstStyle/>
          <a:p>
            <a:pPr algn="ctr"/>
            <a:r>
              <a:rPr lang="nb-NO" dirty="0"/>
              <a:t>Oppkobling</a:t>
            </a:r>
          </a:p>
        </p:txBody>
      </p:sp>
      <p:pic>
        <p:nvPicPr>
          <p:cNvPr id="9" name="Picture 8">
            <a:extLst>
              <a:ext uri="{FF2B5EF4-FFF2-40B4-BE49-F238E27FC236}">
                <a16:creationId xmlns:a16="http://schemas.microsoft.com/office/drawing/2014/main" id="{15F9A9BF-C0BA-67FF-F193-4CF1B7D8C8AB}"/>
              </a:ext>
            </a:extLst>
          </p:cNvPr>
          <p:cNvPicPr>
            <a:picLocks noChangeAspect="1"/>
          </p:cNvPicPr>
          <p:nvPr/>
        </p:nvPicPr>
        <p:blipFill>
          <a:blip r:embed="rId2"/>
          <a:stretch>
            <a:fillRect/>
          </a:stretch>
        </p:blipFill>
        <p:spPr>
          <a:xfrm>
            <a:off x="1391478" y="958023"/>
            <a:ext cx="5592418" cy="5729408"/>
          </a:xfrm>
          <a:prstGeom prst="rect">
            <a:avLst/>
          </a:prstGeom>
        </p:spPr>
      </p:pic>
    </p:spTree>
    <p:extLst>
      <p:ext uri="{BB962C8B-B14F-4D97-AF65-F5344CB8AC3E}">
        <p14:creationId xmlns:p14="http://schemas.microsoft.com/office/powerpoint/2010/main" val="1380961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6D2D3-7154-5F69-F07E-176BB61D3A06}"/>
              </a:ext>
            </a:extLst>
          </p:cNvPr>
          <p:cNvSpPr>
            <a:spLocks noGrp="1"/>
          </p:cNvSpPr>
          <p:nvPr>
            <p:ph type="title"/>
          </p:nvPr>
        </p:nvSpPr>
        <p:spPr/>
        <p:txBody>
          <a:bodyPr/>
          <a:lstStyle/>
          <a:p>
            <a:pPr algn="ctr"/>
            <a:r>
              <a:rPr lang="nb-NO" dirty="0"/>
              <a:t>Spesifikasjoner</a:t>
            </a:r>
          </a:p>
        </p:txBody>
      </p:sp>
      <p:pic>
        <p:nvPicPr>
          <p:cNvPr id="5" name="Picture 4">
            <a:extLst>
              <a:ext uri="{FF2B5EF4-FFF2-40B4-BE49-F238E27FC236}">
                <a16:creationId xmlns:a16="http://schemas.microsoft.com/office/drawing/2014/main" id="{3A147FF7-6EFB-6E4E-EDBA-5F171DA647EA}"/>
              </a:ext>
            </a:extLst>
          </p:cNvPr>
          <p:cNvPicPr>
            <a:picLocks noChangeAspect="1"/>
          </p:cNvPicPr>
          <p:nvPr/>
        </p:nvPicPr>
        <p:blipFill>
          <a:blip r:embed="rId2"/>
          <a:stretch>
            <a:fillRect/>
          </a:stretch>
        </p:blipFill>
        <p:spPr>
          <a:xfrm>
            <a:off x="1225429" y="1065202"/>
            <a:ext cx="6878672" cy="5518160"/>
          </a:xfrm>
          <a:prstGeom prst="rect">
            <a:avLst/>
          </a:prstGeom>
        </p:spPr>
      </p:pic>
      <p:sp>
        <p:nvSpPr>
          <p:cNvPr id="6" name="Rectangle 5">
            <a:extLst>
              <a:ext uri="{FF2B5EF4-FFF2-40B4-BE49-F238E27FC236}">
                <a16:creationId xmlns:a16="http://schemas.microsoft.com/office/drawing/2014/main" id="{21316B28-F27B-D357-AB4F-72E6A3997A0F}"/>
              </a:ext>
            </a:extLst>
          </p:cNvPr>
          <p:cNvSpPr/>
          <p:nvPr/>
        </p:nvSpPr>
        <p:spPr>
          <a:xfrm>
            <a:off x="1577009" y="1921564"/>
            <a:ext cx="2464904" cy="357809"/>
          </a:xfrm>
          <a:prstGeom prst="rect">
            <a:avLst/>
          </a:prstGeom>
          <a:noFill/>
          <a:ln w="28575">
            <a:solidFill>
              <a:srgbClr val="FF0000"/>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7" name="Rectangle 6">
            <a:extLst>
              <a:ext uri="{FF2B5EF4-FFF2-40B4-BE49-F238E27FC236}">
                <a16:creationId xmlns:a16="http://schemas.microsoft.com/office/drawing/2014/main" id="{75727B87-E51A-6596-9801-A58B1A9DD894}"/>
              </a:ext>
            </a:extLst>
          </p:cNvPr>
          <p:cNvSpPr/>
          <p:nvPr/>
        </p:nvSpPr>
        <p:spPr>
          <a:xfrm>
            <a:off x="1577009" y="2279374"/>
            <a:ext cx="2788162" cy="357809"/>
          </a:xfrm>
          <a:prstGeom prst="rect">
            <a:avLst/>
          </a:prstGeom>
          <a:noFill/>
          <a:ln w="28575">
            <a:solidFill>
              <a:srgbClr val="FF0000"/>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8" name="Rectangle 7">
            <a:extLst>
              <a:ext uri="{FF2B5EF4-FFF2-40B4-BE49-F238E27FC236}">
                <a16:creationId xmlns:a16="http://schemas.microsoft.com/office/drawing/2014/main" id="{82282769-9EE9-BC7F-89FD-A2C747E4A578}"/>
              </a:ext>
            </a:extLst>
          </p:cNvPr>
          <p:cNvSpPr/>
          <p:nvPr/>
        </p:nvSpPr>
        <p:spPr>
          <a:xfrm>
            <a:off x="1477617" y="3429000"/>
            <a:ext cx="6626483" cy="357809"/>
          </a:xfrm>
          <a:prstGeom prst="rect">
            <a:avLst/>
          </a:prstGeom>
          <a:noFill/>
          <a:ln w="28575">
            <a:solidFill>
              <a:srgbClr val="FF0000"/>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9" name="Rectangle 8">
            <a:extLst>
              <a:ext uri="{FF2B5EF4-FFF2-40B4-BE49-F238E27FC236}">
                <a16:creationId xmlns:a16="http://schemas.microsoft.com/office/drawing/2014/main" id="{5AFD093A-59B6-F1B1-B93A-683C882E59A5}"/>
              </a:ext>
            </a:extLst>
          </p:cNvPr>
          <p:cNvSpPr/>
          <p:nvPr/>
        </p:nvSpPr>
        <p:spPr>
          <a:xfrm>
            <a:off x="1477616" y="4643171"/>
            <a:ext cx="3094383" cy="333022"/>
          </a:xfrm>
          <a:prstGeom prst="rect">
            <a:avLst/>
          </a:prstGeom>
          <a:noFill/>
          <a:ln w="28575">
            <a:solidFill>
              <a:srgbClr val="FF0000"/>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extLst>
      <p:ext uri="{BB962C8B-B14F-4D97-AF65-F5344CB8AC3E}">
        <p14:creationId xmlns:p14="http://schemas.microsoft.com/office/powerpoint/2010/main" val="49119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F0E5C-F5EC-5788-0417-338E981AF038}"/>
              </a:ext>
            </a:extLst>
          </p:cNvPr>
          <p:cNvSpPr>
            <a:spLocks noGrp="1"/>
          </p:cNvSpPr>
          <p:nvPr>
            <p:ph type="title"/>
          </p:nvPr>
        </p:nvSpPr>
        <p:spPr>
          <a:xfrm>
            <a:off x="407505" y="133120"/>
            <a:ext cx="8229600" cy="461665"/>
          </a:xfrm>
        </p:spPr>
        <p:txBody>
          <a:bodyPr/>
          <a:lstStyle/>
          <a:p>
            <a:pPr algn="ctr"/>
            <a:r>
              <a:rPr lang="nb-NO" sz="2400" dirty="0"/>
              <a:t>Spenning som funksjon av saltholdighet for 20°C</a:t>
            </a:r>
          </a:p>
        </p:txBody>
      </p:sp>
      <p:pic>
        <p:nvPicPr>
          <p:cNvPr id="5" name="Picture 4">
            <a:extLst>
              <a:ext uri="{FF2B5EF4-FFF2-40B4-BE49-F238E27FC236}">
                <a16:creationId xmlns:a16="http://schemas.microsoft.com/office/drawing/2014/main" id="{51B78C96-08FB-FCF4-A3FC-477DFA97C251}"/>
              </a:ext>
            </a:extLst>
          </p:cNvPr>
          <p:cNvPicPr>
            <a:picLocks noChangeAspect="1"/>
          </p:cNvPicPr>
          <p:nvPr/>
        </p:nvPicPr>
        <p:blipFill>
          <a:blip r:embed="rId2"/>
          <a:stretch>
            <a:fillRect/>
          </a:stretch>
        </p:blipFill>
        <p:spPr>
          <a:xfrm>
            <a:off x="5151196" y="849087"/>
            <a:ext cx="3343448" cy="2238491"/>
          </a:xfrm>
          <a:prstGeom prst="rect">
            <a:avLst/>
          </a:prstGeom>
        </p:spPr>
      </p:pic>
      <p:pic>
        <p:nvPicPr>
          <p:cNvPr id="7" name="Picture 6">
            <a:extLst>
              <a:ext uri="{FF2B5EF4-FFF2-40B4-BE49-F238E27FC236}">
                <a16:creationId xmlns:a16="http://schemas.microsoft.com/office/drawing/2014/main" id="{0AB385E5-9582-DE6B-8259-C1FE7FCF2E3A}"/>
              </a:ext>
            </a:extLst>
          </p:cNvPr>
          <p:cNvPicPr>
            <a:picLocks noChangeAspect="1"/>
          </p:cNvPicPr>
          <p:nvPr/>
        </p:nvPicPr>
        <p:blipFill>
          <a:blip r:embed="rId3"/>
          <a:stretch>
            <a:fillRect/>
          </a:stretch>
        </p:blipFill>
        <p:spPr>
          <a:xfrm>
            <a:off x="324366" y="3069730"/>
            <a:ext cx="8495267" cy="3154361"/>
          </a:xfrm>
          <a:prstGeom prst="rect">
            <a:avLst/>
          </a:prstGeom>
        </p:spPr>
      </p:pic>
      <p:sp>
        <p:nvSpPr>
          <p:cNvPr id="8" name="Content Placeholder 2">
            <a:extLst>
              <a:ext uri="{FF2B5EF4-FFF2-40B4-BE49-F238E27FC236}">
                <a16:creationId xmlns:a16="http://schemas.microsoft.com/office/drawing/2014/main" id="{A3866C30-350A-8077-D10B-E9801301F7AA}"/>
              </a:ext>
            </a:extLst>
          </p:cNvPr>
          <p:cNvSpPr>
            <a:spLocks noGrp="1"/>
          </p:cNvSpPr>
          <p:nvPr>
            <p:ph idx="1"/>
          </p:nvPr>
        </p:nvSpPr>
        <p:spPr>
          <a:xfrm>
            <a:off x="516834" y="849087"/>
            <a:ext cx="4634362" cy="2420888"/>
          </a:xfrm>
        </p:spPr>
        <p:txBody>
          <a:bodyPr>
            <a:normAutofit lnSpcReduction="10000"/>
          </a:bodyPr>
          <a:lstStyle/>
          <a:p>
            <a:pPr marL="0" indent="0">
              <a:buNone/>
            </a:pPr>
            <a:r>
              <a:rPr lang="nb-NO" dirty="0"/>
              <a:t>Kalibrerte løsninger med </a:t>
            </a:r>
            <a:r>
              <a:rPr lang="nb-NO" dirty="0" err="1"/>
              <a:t>NaCL</a:t>
            </a:r>
            <a:endParaRPr lang="nb-NO" dirty="0"/>
          </a:p>
          <a:p>
            <a:pPr marL="0" indent="0">
              <a:buNone/>
            </a:pPr>
            <a:r>
              <a:rPr lang="nb-NO" dirty="0"/>
              <a:t>Finner sammenheng mellom salinitet og spenning</a:t>
            </a:r>
          </a:p>
          <a:p>
            <a:pPr marL="0" indent="0">
              <a:buNone/>
            </a:pPr>
            <a:r>
              <a:rPr lang="nb-NO" dirty="0"/>
              <a:t>Legger inn en regresjonslinje og finner en parametrisk sammenheng. Målt ved 20°C</a:t>
            </a:r>
          </a:p>
        </p:txBody>
      </p:sp>
      <p:sp>
        <p:nvSpPr>
          <p:cNvPr id="3" name="TextBox 2">
            <a:extLst>
              <a:ext uri="{FF2B5EF4-FFF2-40B4-BE49-F238E27FC236}">
                <a16:creationId xmlns:a16="http://schemas.microsoft.com/office/drawing/2014/main" id="{D34E4B7B-9E13-6C0D-EE10-5B68DF6D0390}"/>
              </a:ext>
            </a:extLst>
          </p:cNvPr>
          <p:cNvSpPr txBox="1"/>
          <p:nvPr/>
        </p:nvSpPr>
        <p:spPr>
          <a:xfrm>
            <a:off x="1373045" y="6261507"/>
            <a:ext cx="6298519" cy="461665"/>
          </a:xfrm>
          <a:prstGeom prst="rect">
            <a:avLst/>
          </a:prstGeom>
          <a:noFill/>
        </p:spPr>
        <p:txBody>
          <a:bodyPr wrap="none" rtlCol="0">
            <a:spAutoFit/>
          </a:bodyPr>
          <a:lstStyle/>
          <a:p>
            <a:r>
              <a:rPr lang="nb-NO" sz="2400" dirty="0"/>
              <a:t>Måler salinitet til sjøvann ved 20°C til 34,3‰</a:t>
            </a:r>
          </a:p>
        </p:txBody>
      </p:sp>
    </p:spTree>
    <p:extLst>
      <p:ext uri="{BB962C8B-B14F-4D97-AF65-F5344CB8AC3E}">
        <p14:creationId xmlns:p14="http://schemas.microsoft.com/office/powerpoint/2010/main" val="311984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962845" y="274638"/>
            <a:ext cx="7926819" cy="523220"/>
          </a:xfrm>
        </p:spPr>
        <p:txBody>
          <a:bodyPr/>
          <a:lstStyle/>
          <a:p>
            <a:pPr algn="ctr"/>
            <a:r>
              <a:rPr lang="nb-NO" sz="2800"/>
              <a:t>Kort presentasjon av noen sensorer</a:t>
            </a:r>
          </a:p>
        </p:txBody>
      </p:sp>
      <p:sp>
        <p:nvSpPr>
          <p:cNvPr id="3" name="Plassholder for innhold 2"/>
          <p:cNvSpPr>
            <a:spLocks noGrp="1"/>
          </p:cNvSpPr>
          <p:nvPr>
            <p:ph idx="1"/>
          </p:nvPr>
        </p:nvSpPr>
        <p:spPr>
          <a:xfrm>
            <a:off x="1194628" y="878066"/>
            <a:ext cx="7407404" cy="5880016"/>
          </a:xfrm>
        </p:spPr>
        <p:txBody>
          <a:bodyPr>
            <a:normAutofit/>
          </a:bodyPr>
          <a:lstStyle/>
          <a:p>
            <a:pPr>
              <a:buNone/>
            </a:pPr>
            <a:r>
              <a:rPr lang="nb-NO" b="1" dirty="0"/>
              <a:t>Målinger i havet:</a:t>
            </a:r>
          </a:p>
          <a:p>
            <a:r>
              <a:rPr lang="nb-NO" sz="2000" dirty="0"/>
              <a:t>Havtemperatur (enkel)</a:t>
            </a:r>
          </a:p>
          <a:p>
            <a:r>
              <a:rPr lang="nb-NO" sz="2000" dirty="0"/>
              <a:t>pH (krevende over tid)</a:t>
            </a:r>
          </a:p>
          <a:p>
            <a:r>
              <a:rPr lang="nb-NO" sz="2000" dirty="0"/>
              <a:t>Oppløst oksygen (krevende over tid)</a:t>
            </a:r>
          </a:p>
          <a:p>
            <a:r>
              <a:rPr lang="nb-NO" sz="2000" dirty="0"/>
              <a:t>Trykk, dybde (enkel)</a:t>
            </a:r>
          </a:p>
          <a:p>
            <a:r>
              <a:rPr lang="nb-NO" sz="2000" dirty="0"/>
              <a:t>Salinitet (saltholdighet) (middels) </a:t>
            </a:r>
          </a:p>
          <a:p>
            <a:r>
              <a:rPr lang="nb-NO" sz="2000" dirty="0"/>
              <a:t>Turbiditet  (partikkeltetthet) (middels) </a:t>
            </a:r>
          </a:p>
          <a:p>
            <a:pPr>
              <a:spcBef>
                <a:spcPts val="1800"/>
              </a:spcBef>
              <a:buNone/>
            </a:pPr>
            <a:r>
              <a:rPr lang="nb-NO" b="1" dirty="0"/>
              <a:t>Meteorologiske målinger:</a:t>
            </a:r>
          </a:p>
          <a:p>
            <a:r>
              <a:rPr lang="nb-NO" sz="2000" dirty="0"/>
              <a:t>GPS (enkel)</a:t>
            </a:r>
          </a:p>
          <a:p>
            <a:r>
              <a:rPr lang="nb-NO" sz="2000" dirty="0"/>
              <a:t>Lufttemperatur (enkel)</a:t>
            </a:r>
          </a:p>
          <a:p>
            <a:r>
              <a:rPr lang="nb-NO" sz="2000" dirty="0"/>
              <a:t>Lufttrykk (enkel, men …)</a:t>
            </a:r>
          </a:p>
          <a:p>
            <a:r>
              <a:rPr lang="nb-NO" sz="2000" dirty="0"/>
              <a:t>Luftfuktighet (enkel, men …)</a:t>
            </a:r>
          </a:p>
          <a:p>
            <a:r>
              <a:rPr lang="nb-NO" sz="2000" dirty="0"/>
              <a:t>Lysstyrke (enkel)</a:t>
            </a:r>
          </a:p>
          <a:p>
            <a:r>
              <a:rPr lang="nb-NO" sz="2000" dirty="0"/>
              <a:t>Vindstyrke, vindretning, nedbør (enkel, men …)</a:t>
            </a:r>
          </a:p>
          <a:p>
            <a:r>
              <a:rPr lang="nb-NO" sz="2000" dirty="0"/>
              <a:t>Bølgehøyde (krevende)</a:t>
            </a:r>
            <a:endParaRPr lang="nb-NO"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2000"/>
                                        <p:tgtEl>
                                          <p:spTgt spid="3">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fade">
                                      <p:cBhvr>
                                        <p:cTn id="10" dur="2000"/>
                                        <p:tgtEl>
                                          <p:spTgt spid="3">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Effect transition="in" filter="fade">
                                      <p:cBhvr>
                                        <p:cTn id="13" dur="2000"/>
                                        <p:tgtEl>
                                          <p:spTgt spid="3">
                                            <p:txEl>
                                              <p:pRg st="9" end="9"/>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10" end="10"/>
                                            </p:txEl>
                                          </p:spTgt>
                                        </p:tgtEl>
                                        <p:attrNameLst>
                                          <p:attrName>style.visibility</p:attrName>
                                        </p:attrNameLst>
                                      </p:cBhvr>
                                      <p:to>
                                        <p:strVal val="visible"/>
                                      </p:to>
                                    </p:set>
                                    <p:animEffect transition="in" filter="fade">
                                      <p:cBhvr>
                                        <p:cTn id="16" dur="2000"/>
                                        <p:tgtEl>
                                          <p:spTgt spid="3">
                                            <p:txEl>
                                              <p:pRg st="10" end="1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animEffect transition="in" filter="fade">
                                      <p:cBhvr>
                                        <p:cTn id="19" dur="2000"/>
                                        <p:tgtEl>
                                          <p:spTgt spid="3">
                                            <p:txEl>
                                              <p:pRg st="11" end="1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12" end="12"/>
                                            </p:txEl>
                                          </p:spTgt>
                                        </p:tgtEl>
                                        <p:attrNameLst>
                                          <p:attrName>style.visibility</p:attrName>
                                        </p:attrNameLst>
                                      </p:cBhvr>
                                      <p:to>
                                        <p:strVal val="visible"/>
                                      </p:to>
                                    </p:set>
                                    <p:animEffect transition="in" filter="fade">
                                      <p:cBhvr>
                                        <p:cTn id="22" dur="2000"/>
                                        <p:tgtEl>
                                          <p:spTgt spid="3">
                                            <p:txEl>
                                              <p:pRg st="12" end="1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animEffect transition="in" filter="fade">
                                      <p:cBhvr>
                                        <p:cTn id="25" dur="2000"/>
                                        <p:tgtEl>
                                          <p:spTgt spid="3">
                                            <p:txEl>
                                              <p:pRg st="13" end="1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14" end="14"/>
                                            </p:txEl>
                                          </p:spTgt>
                                        </p:tgtEl>
                                        <p:attrNameLst>
                                          <p:attrName>style.visibility</p:attrName>
                                        </p:attrNameLst>
                                      </p:cBhvr>
                                      <p:to>
                                        <p:strVal val="visible"/>
                                      </p:to>
                                    </p:set>
                                    <p:animEffect transition="in" filter="fade">
                                      <p:cBhvr>
                                        <p:cTn id="28" dur="20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7ECBC-9251-E599-D6C0-7ECB22E27949}"/>
              </a:ext>
            </a:extLst>
          </p:cNvPr>
          <p:cNvSpPr>
            <a:spLocks noGrp="1"/>
          </p:cNvSpPr>
          <p:nvPr>
            <p:ph type="title"/>
          </p:nvPr>
        </p:nvSpPr>
        <p:spPr>
          <a:xfrm>
            <a:off x="407505" y="751691"/>
            <a:ext cx="8229600" cy="1384995"/>
          </a:xfrm>
        </p:spPr>
        <p:txBody>
          <a:bodyPr/>
          <a:lstStyle/>
          <a:p>
            <a:pPr algn="ctr"/>
            <a:r>
              <a:rPr lang="nb-NO" sz="2800" b="0" dirty="0" err="1"/>
              <a:t>Proben</a:t>
            </a:r>
            <a:r>
              <a:rPr lang="nb-NO" sz="2800" b="0" dirty="0"/>
              <a:t> står i saltoppløsning som igjen står i vannbad. Spenning og temperaturen måles fortløpende</a:t>
            </a:r>
          </a:p>
        </p:txBody>
      </p:sp>
      <p:pic>
        <p:nvPicPr>
          <p:cNvPr id="7" name="Picture 6">
            <a:extLst>
              <a:ext uri="{FF2B5EF4-FFF2-40B4-BE49-F238E27FC236}">
                <a16:creationId xmlns:a16="http://schemas.microsoft.com/office/drawing/2014/main" id="{959B71C5-8A6B-BCBD-C522-CAF44EE61419}"/>
              </a:ext>
            </a:extLst>
          </p:cNvPr>
          <p:cNvPicPr>
            <a:picLocks noChangeAspect="1"/>
          </p:cNvPicPr>
          <p:nvPr/>
        </p:nvPicPr>
        <p:blipFill>
          <a:blip r:embed="rId2"/>
          <a:stretch>
            <a:fillRect/>
          </a:stretch>
        </p:blipFill>
        <p:spPr>
          <a:xfrm>
            <a:off x="360371" y="2330367"/>
            <a:ext cx="8423258" cy="3964415"/>
          </a:xfrm>
          <a:prstGeom prst="rect">
            <a:avLst/>
          </a:prstGeom>
        </p:spPr>
      </p:pic>
    </p:spTree>
    <p:extLst>
      <p:ext uri="{BB962C8B-B14F-4D97-AF65-F5344CB8AC3E}">
        <p14:creationId xmlns:p14="http://schemas.microsoft.com/office/powerpoint/2010/main" val="32874120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9FD31-D7A1-36B8-21B6-A29E6CE5DCEA}"/>
              </a:ext>
            </a:extLst>
          </p:cNvPr>
          <p:cNvSpPr>
            <a:spLocks noGrp="1"/>
          </p:cNvSpPr>
          <p:nvPr>
            <p:ph type="title"/>
          </p:nvPr>
        </p:nvSpPr>
        <p:spPr>
          <a:xfrm>
            <a:off x="227334" y="274638"/>
            <a:ext cx="8794525" cy="824820"/>
          </a:xfrm>
        </p:spPr>
        <p:txBody>
          <a:bodyPr/>
          <a:lstStyle/>
          <a:p>
            <a:pPr algn="ctr"/>
            <a:r>
              <a:rPr lang="nb-NO" sz="2400" dirty="0"/>
              <a:t>Salinitet som funksjon av temperaturen</a:t>
            </a:r>
            <a:br>
              <a:rPr lang="nb-NO" sz="2400" dirty="0"/>
            </a:br>
            <a:r>
              <a:rPr lang="nb-NO" sz="2400" dirty="0"/>
              <a:t>brukt for å korrigere målingene mht. temperaturen</a:t>
            </a:r>
          </a:p>
        </p:txBody>
      </p:sp>
      <p:sp>
        <p:nvSpPr>
          <p:cNvPr id="3" name="Content Placeholder 2">
            <a:extLst>
              <a:ext uri="{FF2B5EF4-FFF2-40B4-BE49-F238E27FC236}">
                <a16:creationId xmlns:a16="http://schemas.microsoft.com/office/drawing/2014/main" id="{7532B407-0A09-7907-7984-FB6FA3422CB6}"/>
              </a:ext>
            </a:extLst>
          </p:cNvPr>
          <p:cNvSpPr>
            <a:spLocks noGrp="1"/>
          </p:cNvSpPr>
          <p:nvPr>
            <p:ph idx="1"/>
          </p:nvPr>
        </p:nvSpPr>
        <p:spPr>
          <a:xfrm>
            <a:off x="407505" y="5390065"/>
            <a:ext cx="8028924" cy="1152561"/>
          </a:xfrm>
        </p:spPr>
        <p:txBody>
          <a:bodyPr/>
          <a:lstStyle/>
          <a:p>
            <a:pPr marL="0" indent="0">
              <a:buNone/>
            </a:pPr>
            <a:r>
              <a:rPr lang="nb-NO" sz="2000" dirty="0"/>
              <a:t>Målingene er utført på havvann</a:t>
            </a:r>
          </a:p>
          <a:p>
            <a:pPr marL="0" indent="0">
              <a:buNone/>
            </a:pPr>
            <a:r>
              <a:rPr lang="nb-NO" sz="2000" dirty="0"/>
              <a:t>Stor variasjon som funksjon av temperatur</a:t>
            </a:r>
          </a:p>
          <a:p>
            <a:pPr marL="0" indent="0">
              <a:buNone/>
            </a:pPr>
            <a:r>
              <a:rPr lang="nb-NO" sz="2000" dirty="0"/>
              <a:t>Til høyre, kompensasjon mht. temperatur</a:t>
            </a:r>
          </a:p>
          <a:p>
            <a:pPr marL="0" indent="0">
              <a:buNone/>
            </a:pPr>
            <a:endParaRPr lang="nb-NO" dirty="0"/>
          </a:p>
        </p:txBody>
      </p:sp>
      <p:pic>
        <p:nvPicPr>
          <p:cNvPr id="5" name="Picture 4">
            <a:extLst>
              <a:ext uri="{FF2B5EF4-FFF2-40B4-BE49-F238E27FC236}">
                <a16:creationId xmlns:a16="http://schemas.microsoft.com/office/drawing/2014/main" id="{5878FC83-78E3-72FE-4029-44C448EA35D6}"/>
              </a:ext>
            </a:extLst>
          </p:cNvPr>
          <p:cNvPicPr>
            <a:picLocks noChangeAspect="1"/>
          </p:cNvPicPr>
          <p:nvPr/>
        </p:nvPicPr>
        <p:blipFill rotWithShape="1">
          <a:blip r:embed="rId2"/>
          <a:srcRect t="4613" r="49538"/>
          <a:stretch/>
        </p:blipFill>
        <p:spPr>
          <a:xfrm>
            <a:off x="933911" y="1237160"/>
            <a:ext cx="6976112" cy="4152906"/>
          </a:xfrm>
          <a:prstGeom prst="rect">
            <a:avLst/>
          </a:prstGeom>
        </p:spPr>
      </p:pic>
      <p:pic>
        <p:nvPicPr>
          <p:cNvPr id="6" name="Picture 5">
            <a:extLst>
              <a:ext uri="{FF2B5EF4-FFF2-40B4-BE49-F238E27FC236}">
                <a16:creationId xmlns:a16="http://schemas.microsoft.com/office/drawing/2014/main" id="{275ED341-F3C3-714C-5E40-FD4E80655C63}"/>
              </a:ext>
            </a:extLst>
          </p:cNvPr>
          <p:cNvPicPr>
            <a:picLocks noChangeAspect="1"/>
          </p:cNvPicPr>
          <p:nvPr/>
        </p:nvPicPr>
        <p:blipFill>
          <a:blip r:embed="rId3"/>
          <a:stretch>
            <a:fillRect/>
          </a:stretch>
        </p:blipFill>
        <p:spPr>
          <a:xfrm>
            <a:off x="933911" y="1184056"/>
            <a:ext cx="6872780" cy="4091392"/>
          </a:xfrm>
          <a:prstGeom prst="rect">
            <a:avLst/>
          </a:prstGeom>
        </p:spPr>
      </p:pic>
      <p:pic>
        <p:nvPicPr>
          <p:cNvPr id="9" name="Picture 8">
            <a:extLst>
              <a:ext uri="{FF2B5EF4-FFF2-40B4-BE49-F238E27FC236}">
                <a16:creationId xmlns:a16="http://schemas.microsoft.com/office/drawing/2014/main" id="{72E97668-37DD-A523-8B7F-C73ACED5FC1C}"/>
              </a:ext>
            </a:extLst>
          </p:cNvPr>
          <p:cNvPicPr>
            <a:picLocks noChangeAspect="1"/>
          </p:cNvPicPr>
          <p:nvPr/>
        </p:nvPicPr>
        <p:blipFill>
          <a:blip r:embed="rId4"/>
          <a:stretch>
            <a:fillRect/>
          </a:stretch>
        </p:blipFill>
        <p:spPr>
          <a:xfrm>
            <a:off x="933911" y="1210653"/>
            <a:ext cx="6872779" cy="4190719"/>
          </a:xfrm>
          <a:prstGeom prst="rect">
            <a:avLst/>
          </a:prstGeom>
        </p:spPr>
      </p:pic>
    </p:spTree>
    <p:extLst>
      <p:ext uri="{BB962C8B-B14F-4D97-AF65-F5344CB8AC3E}">
        <p14:creationId xmlns:p14="http://schemas.microsoft.com/office/powerpoint/2010/main" val="57715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2AC7B-6674-88E3-F3C5-6502352F636F}"/>
              </a:ext>
            </a:extLst>
          </p:cNvPr>
          <p:cNvSpPr>
            <a:spLocks noGrp="1"/>
          </p:cNvSpPr>
          <p:nvPr>
            <p:ph type="title"/>
          </p:nvPr>
        </p:nvSpPr>
        <p:spPr>
          <a:xfrm>
            <a:off x="172278" y="274638"/>
            <a:ext cx="8786192" cy="1384995"/>
          </a:xfrm>
        </p:spPr>
        <p:txBody>
          <a:bodyPr/>
          <a:lstStyle/>
          <a:p>
            <a:pPr algn="ctr"/>
            <a:r>
              <a:rPr lang="nb-NO" dirty="0"/>
              <a:t>Hjemmelaget salinitetssensor</a:t>
            </a:r>
            <a:br>
              <a:rPr lang="nb-NO" dirty="0"/>
            </a:br>
            <a:r>
              <a:rPr lang="nb-NO" sz="2800" b="0" dirty="0">
                <a:hlinkClick r:id="rId2"/>
              </a:rPr>
              <a:t>www.ntnu.no/Skolelab/bla-hefteserie</a:t>
            </a:r>
            <a:r>
              <a:rPr lang="nb-NO" sz="2800" b="0" dirty="0"/>
              <a:t> </a:t>
            </a:r>
            <a:br>
              <a:rPr lang="nb-NO" sz="2800" b="0" dirty="0"/>
            </a:br>
            <a:r>
              <a:rPr lang="nb-NO" sz="2000" b="0" i="1" dirty="0"/>
              <a:t>ROV (</a:t>
            </a:r>
            <a:r>
              <a:rPr lang="nb-NO" sz="2000" b="0" i="1" dirty="0" err="1"/>
              <a:t>MauSea</a:t>
            </a:r>
            <a:r>
              <a:rPr lang="nb-NO" sz="2000" b="0" i="1" dirty="0"/>
              <a:t>), ROV med trykk- og temperaturmåling</a:t>
            </a:r>
            <a:endParaRPr lang="nb-NO" b="0" i="1" dirty="0"/>
          </a:p>
        </p:txBody>
      </p:sp>
      <p:sp>
        <p:nvSpPr>
          <p:cNvPr id="7" name="Content Placeholder 6">
            <a:extLst>
              <a:ext uri="{FF2B5EF4-FFF2-40B4-BE49-F238E27FC236}">
                <a16:creationId xmlns:a16="http://schemas.microsoft.com/office/drawing/2014/main" id="{A8F61588-B2E4-4D7D-808B-378D3D657810}"/>
              </a:ext>
            </a:extLst>
          </p:cNvPr>
          <p:cNvSpPr>
            <a:spLocks noGrp="1"/>
          </p:cNvSpPr>
          <p:nvPr>
            <p:ph idx="1"/>
          </p:nvPr>
        </p:nvSpPr>
        <p:spPr>
          <a:xfrm>
            <a:off x="407504" y="2292625"/>
            <a:ext cx="4469296" cy="4128621"/>
          </a:xfrm>
        </p:spPr>
        <p:txBody>
          <a:bodyPr>
            <a:normAutofit/>
          </a:bodyPr>
          <a:lstStyle/>
          <a:p>
            <a:pPr marL="0" indent="0">
              <a:buNone/>
            </a:pPr>
            <a:r>
              <a:rPr lang="nb-NO" dirty="0"/>
              <a:t>Heftet er et kurshefte beskriver en liten og billig målesonde for </a:t>
            </a:r>
            <a:r>
              <a:rPr lang="nb-NO" dirty="0" err="1"/>
              <a:t>nedsenking</a:t>
            </a:r>
            <a:r>
              <a:rPr lang="nb-NO" dirty="0"/>
              <a:t> i havet:</a:t>
            </a:r>
          </a:p>
          <a:p>
            <a:r>
              <a:rPr lang="nb-NO" dirty="0"/>
              <a:t>Bygging av vanntett kammer med sylteagurk glass</a:t>
            </a:r>
          </a:p>
          <a:p>
            <a:r>
              <a:rPr lang="nb-NO" dirty="0"/>
              <a:t>Utdypende om salinitet</a:t>
            </a:r>
          </a:p>
          <a:p>
            <a:r>
              <a:rPr lang="nb-NO" dirty="0"/>
              <a:t>Sensorer</a:t>
            </a:r>
          </a:p>
          <a:p>
            <a:pPr lvl="1"/>
            <a:r>
              <a:rPr lang="nb-NO" dirty="0"/>
              <a:t>Salinitet (hjemmelaget)</a:t>
            </a:r>
          </a:p>
          <a:p>
            <a:pPr lvl="1"/>
            <a:r>
              <a:rPr lang="nb-NO" dirty="0"/>
              <a:t>Temperatur (NTC)</a:t>
            </a:r>
          </a:p>
          <a:p>
            <a:pPr lvl="1"/>
            <a:r>
              <a:rPr lang="nb-NO" dirty="0"/>
              <a:t>Dybde (billig lufttrykksmåler)</a:t>
            </a:r>
          </a:p>
        </p:txBody>
      </p:sp>
      <p:pic>
        <p:nvPicPr>
          <p:cNvPr id="4098" name="Picture 2" descr="Lenke til MauSea - trykk og temperaturmåling under vann.">
            <a:extLst>
              <a:ext uri="{FF2B5EF4-FFF2-40B4-BE49-F238E27FC236}">
                <a16:creationId xmlns:a16="http://schemas.microsoft.com/office/drawing/2014/main" id="{2B9A7094-8866-9234-F778-4B02376EFA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7577" y="1961322"/>
            <a:ext cx="3008894" cy="4287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1706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F92DF4-C0C9-29EE-863A-5B2392885658}"/>
              </a:ext>
            </a:extLst>
          </p:cNvPr>
          <p:cNvSpPr/>
          <p:nvPr/>
        </p:nvSpPr>
        <p:spPr>
          <a:xfrm>
            <a:off x="0" y="0"/>
            <a:ext cx="9144000" cy="6858000"/>
          </a:xfrm>
          <a:prstGeom prst="rect">
            <a:avLst/>
          </a:prstGeom>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le 1">
            <a:extLst>
              <a:ext uri="{FF2B5EF4-FFF2-40B4-BE49-F238E27FC236}">
                <a16:creationId xmlns:a16="http://schemas.microsoft.com/office/drawing/2014/main" id="{B0855544-88D0-98EF-E6A3-42A518744901}"/>
              </a:ext>
            </a:extLst>
          </p:cNvPr>
          <p:cNvSpPr>
            <a:spLocks noGrp="1"/>
          </p:cNvSpPr>
          <p:nvPr>
            <p:ph type="title"/>
          </p:nvPr>
        </p:nvSpPr>
        <p:spPr>
          <a:xfrm>
            <a:off x="407505" y="2782669"/>
            <a:ext cx="8229600" cy="646331"/>
          </a:xfrm>
        </p:spPr>
        <p:txBody>
          <a:bodyPr/>
          <a:lstStyle/>
          <a:p>
            <a:pPr algn="ctr"/>
            <a:r>
              <a:rPr lang="nb-NO" dirty="0"/>
              <a:t>Måling av turbiditet</a:t>
            </a:r>
          </a:p>
        </p:txBody>
      </p:sp>
    </p:spTree>
    <p:extLst>
      <p:ext uri="{BB962C8B-B14F-4D97-AF65-F5344CB8AC3E}">
        <p14:creationId xmlns:p14="http://schemas.microsoft.com/office/powerpoint/2010/main" val="24905349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06046" y="322599"/>
            <a:ext cx="7242650" cy="1200329"/>
          </a:xfrm>
        </p:spPr>
        <p:txBody>
          <a:bodyPr/>
          <a:lstStyle/>
          <a:p>
            <a:pPr algn="ctr"/>
            <a:r>
              <a:rPr lang="nb-NO" dirty="0"/>
              <a:t>Introduksjon til måling av turbiditet eller </a:t>
            </a:r>
            <a:r>
              <a:rPr lang="nb-NO" dirty="0" err="1"/>
              <a:t>absorbans</a:t>
            </a:r>
            <a:endParaRPr lang="nb-NO" dirty="0"/>
          </a:p>
        </p:txBody>
      </p:sp>
      <p:sp>
        <p:nvSpPr>
          <p:cNvPr id="14" name="Plassholder for innhold 2"/>
          <p:cNvSpPr>
            <a:spLocks noGrp="1"/>
          </p:cNvSpPr>
          <p:nvPr>
            <p:ph idx="1"/>
          </p:nvPr>
        </p:nvSpPr>
        <p:spPr>
          <a:xfrm>
            <a:off x="1023056" y="3566766"/>
            <a:ext cx="7242650" cy="2137637"/>
          </a:xfrm>
        </p:spPr>
        <p:txBody>
          <a:bodyPr>
            <a:normAutofit/>
          </a:bodyPr>
          <a:lstStyle/>
          <a:p>
            <a:pPr marL="0" indent="0">
              <a:buNone/>
            </a:pPr>
            <a:r>
              <a:rPr lang="nb-NO"/>
              <a:t>Ti beger, hvert beger er fylt med 1,5 dL vann tilsatt fra 1 til 10 dråper melk. </a:t>
            </a:r>
          </a:p>
          <a:p>
            <a:pPr marL="0" indent="0">
              <a:buNone/>
            </a:pPr>
            <a:r>
              <a:rPr lang="nb-NO"/>
              <a:t>Det skal lages et måleinstrument som kan måle melkemengden slik at begrene kan settes i riktig rekkefølge fra 1 til 10 dråper melk.</a:t>
            </a:r>
            <a:endParaRPr lang="nb-NO" dirty="0"/>
          </a:p>
        </p:txBody>
      </p:sp>
      <p:pic>
        <p:nvPicPr>
          <p:cNvPr id="1026" name="Picture 2"/>
          <p:cNvPicPr>
            <a:picLocks noChangeAspect="1" noChangeArrowheads="1"/>
          </p:cNvPicPr>
          <p:nvPr/>
        </p:nvPicPr>
        <p:blipFill>
          <a:blip r:embed="rId2"/>
          <a:srcRect/>
          <a:stretch>
            <a:fillRect/>
          </a:stretch>
        </p:blipFill>
        <p:spPr bwMode="auto">
          <a:xfrm>
            <a:off x="801420" y="2000452"/>
            <a:ext cx="7768912" cy="948126"/>
          </a:xfrm>
          <a:prstGeom prst="rect">
            <a:avLst/>
          </a:prstGeom>
          <a:noFill/>
          <a:ln w="9525">
            <a:noFill/>
            <a:miter lim="800000"/>
            <a:headEnd/>
            <a:tailEnd/>
          </a:ln>
          <a:effectLst/>
        </p:spPr>
      </p:pic>
    </p:spTree>
    <p:extLst>
      <p:ext uri="{BB962C8B-B14F-4D97-AF65-F5344CB8AC3E}">
        <p14:creationId xmlns:p14="http://schemas.microsoft.com/office/powerpoint/2010/main" val="330688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2000"/>
                                        <p:tgtEl>
                                          <p:spTgt spid="1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Effect transition="in" filter="fade">
                                      <p:cBhvr>
                                        <p:cTn id="15" dur="20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ilderesultat for Arduino inventors kit"/>
          <p:cNvPicPr>
            <a:picLocks noChangeAspect="1" noChangeArrowheads="1"/>
          </p:cNvPicPr>
          <p:nvPr/>
        </p:nvPicPr>
        <p:blipFill>
          <a:blip r:embed="rId2"/>
          <a:srcRect l="2625" t="15027" b="9317"/>
          <a:stretch>
            <a:fillRect/>
          </a:stretch>
        </p:blipFill>
        <p:spPr bwMode="auto">
          <a:xfrm>
            <a:off x="4408498" y="849258"/>
            <a:ext cx="3724211" cy="2893523"/>
          </a:xfrm>
          <a:prstGeom prst="rect">
            <a:avLst/>
          </a:prstGeom>
          <a:noFill/>
        </p:spPr>
      </p:pic>
      <p:sp>
        <p:nvSpPr>
          <p:cNvPr id="2" name="Tittel 1"/>
          <p:cNvSpPr>
            <a:spLocks noGrp="1"/>
          </p:cNvSpPr>
          <p:nvPr>
            <p:ph type="title"/>
          </p:nvPr>
        </p:nvSpPr>
        <p:spPr>
          <a:xfrm>
            <a:off x="1308016" y="-6064"/>
            <a:ext cx="7294015" cy="823566"/>
          </a:xfrm>
        </p:spPr>
        <p:txBody>
          <a:bodyPr/>
          <a:lstStyle/>
          <a:p>
            <a:pPr algn="ctr"/>
            <a:r>
              <a:rPr lang="nb-NO"/>
              <a:t>Hjelp til å komme igang</a:t>
            </a:r>
          </a:p>
        </p:txBody>
      </p:sp>
      <p:sp>
        <p:nvSpPr>
          <p:cNvPr id="3" name="Plassholder for innhold 2"/>
          <p:cNvSpPr>
            <a:spLocks noGrp="1"/>
          </p:cNvSpPr>
          <p:nvPr>
            <p:ph idx="1"/>
          </p:nvPr>
        </p:nvSpPr>
        <p:spPr>
          <a:xfrm>
            <a:off x="938624" y="950724"/>
            <a:ext cx="3318484" cy="2646311"/>
          </a:xfrm>
        </p:spPr>
        <p:txBody>
          <a:bodyPr>
            <a:normAutofit/>
          </a:bodyPr>
          <a:lstStyle/>
          <a:p>
            <a:r>
              <a:rPr lang="nb-NO" sz="2000"/>
              <a:t>Problemstilling</a:t>
            </a:r>
          </a:p>
          <a:p>
            <a:r>
              <a:rPr lang="nb-NO" sz="2000"/>
              <a:t>Ulike tilnærminger</a:t>
            </a:r>
          </a:p>
          <a:p>
            <a:r>
              <a:rPr lang="nb-NO" sz="2000"/>
              <a:t>Bygging av kyvettekammer</a:t>
            </a:r>
          </a:p>
          <a:p>
            <a:r>
              <a:rPr lang="nb-NO" sz="2000"/>
              <a:t>Programmering</a:t>
            </a:r>
          </a:p>
          <a:p>
            <a:r>
              <a:rPr lang="nb-NO" sz="2000"/>
              <a:t>Måling</a:t>
            </a:r>
          </a:p>
          <a:p>
            <a:r>
              <a:rPr lang="nb-NO" sz="2000"/>
              <a:t>Kalibrering</a:t>
            </a:r>
          </a:p>
        </p:txBody>
      </p:sp>
      <p:pic>
        <p:nvPicPr>
          <p:cNvPr id="4" name="Bilde 3" descr="Forside Turbidimeter 1.2 – Kopi.JPG"/>
          <p:cNvPicPr>
            <a:picLocks noGrp="1" noChangeAspect="1"/>
          </p:cNvPicPr>
          <p:nvPr isPhoto="1"/>
        </p:nvPicPr>
        <p:blipFill>
          <a:blip r:embed="rId3">
            <a:lum/>
          </a:blip>
          <a:stretch>
            <a:fillRect/>
          </a:stretch>
        </p:blipFill>
        <p:spPr>
          <a:xfrm rot="428961">
            <a:off x="1714167" y="3771891"/>
            <a:ext cx="2011633" cy="2870913"/>
          </a:xfrm>
          <a:prstGeom prst="rect">
            <a:avLst/>
          </a:prstGeom>
          <a:noFill/>
          <a:ln>
            <a:noFill/>
          </a:ln>
        </p:spPr>
      </p:pic>
      <p:pic>
        <p:nvPicPr>
          <p:cNvPr id="2050" name="Picture 2" descr="F:\DCIM\102CASIO\CIMG0305.JPG"/>
          <p:cNvPicPr>
            <a:picLocks noChangeAspect="1" noChangeArrowheads="1"/>
          </p:cNvPicPr>
          <p:nvPr/>
        </p:nvPicPr>
        <p:blipFill>
          <a:blip r:embed="rId4">
            <a:lum bright="20000" contrast="10000"/>
          </a:blip>
          <a:srcRect l="4367" t="1671" r="2225" b="9799"/>
          <a:stretch>
            <a:fillRect/>
          </a:stretch>
        </p:blipFill>
        <p:spPr bwMode="auto">
          <a:xfrm>
            <a:off x="4408499" y="3896518"/>
            <a:ext cx="3827157" cy="2720437"/>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83A9B-1E94-0DAF-EBB6-51F393913249}"/>
              </a:ext>
            </a:extLst>
          </p:cNvPr>
          <p:cNvSpPr>
            <a:spLocks noGrp="1"/>
          </p:cNvSpPr>
          <p:nvPr>
            <p:ph type="title"/>
          </p:nvPr>
        </p:nvSpPr>
        <p:spPr/>
        <p:txBody>
          <a:bodyPr/>
          <a:lstStyle/>
          <a:p>
            <a:pPr algn="ctr"/>
            <a:r>
              <a:rPr lang="nb-NO" dirty="0"/>
              <a:t>Måling av turbiditet</a:t>
            </a:r>
          </a:p>
        </p:txBody>
      </p:sp>
      <p:pic>
        <p:nvPicPr>
          <p:cNvPr id="5" name="Picture 4">
            <a:extLst>
              <a:ext uri="{FF2B5EF4-FFF2-40B4-BE49-F238E27FC236}">
                <a16:creationId xmlns:a16="http://schemas.microsoft.com/office/drawing/2014/main" id="{44CF0784-C1B1-23B8-2C62-82B51DD98E69}"/>
              </a:ext>
            </a:extLst>
          </p:cNvPr>
          <p:cNvPicPr>
            <a:picLocks noChangeAspect="1"/>
          </p:cNvPicPr>
          <p:nvPr/>
        </p:nvPicPr>
        <p:blipFill>
          <a:blip r:embed="rId2"/>
          <a:stretch>
            <a:fillRect/>
          </a:stretch>
        </p:blipFill>
        <p:spPr>
          <a:xfrm>
            <a:off x="908094" y="1020417"/>
            <a:ext cx="7327812" cy="5349752"/>
          </a:xfrm>
          <a:prstGeom prst="rect">
            <a:avLst/>
          </a:prstGeom>
        </p:spPr>
      </p:pic>
    </p:spTree>
    <p:extLst>
      <p:ext uri="{BB962C8B-B14F-4D97-AF65-F5344CB8AC3E}">
        <p14:creationId xmlns:p14="http://schemas.microsoft.com/office/powerpoint/2010/main" val="37602533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2E68E-4B5D-6FF3-15EC-ED7D53684D55}"/>
              </a:ext>
            </a:extLst>
          </p:cNvPr>
          <p:cNvSpPr>
            <a:spLocks noGrp="1"/>
          </p:cNvSpPr>
          <p:nvPr>
            <p:ph type="title"/>
          </p:nvPr>
        </p:nvSpPr>
        <p:spPr/>
        <p:txBody>
          <a:bodyPr/>
          <a:lstStyle/>
          <a:p>
            <a:pPr algn="ctr"/>
            <a:r>
              <a:rPr lang="nb-NO" dirty="0"/>
              <a:t>Virkemåte</a:t>
            </a:r>
          </a:p>
        </p:txBody>
      </p:sp>
      <p:pic>
        <p:nvPicPr>
          <p:cNvPr id="4" name="Picture 3">
            <a:extLst>
              <a:ext uri="{FF2B5EF4-FFF2-40B4-BE49-F238E27FC236}">
                <a16:creationId xmlns:a16="http://schemas.microsoft.com/office/drawing/2014/main" id="{2310BFC3-EAF6-22F0-3A91-DDF3B9044BC4}"/>
              </a:ext>
            </a:extLst>
          </p:cNvPr>
          <p:cNvPicPr>
            <a:picLocks noChangeAspect="1"/>
          </p:cNvPicPr>
          <p:nvPr/>
        </p:nvPicPr>
        <p:blipFill>
          <a:blip r:embed="rId2"/>
          <a:stretch>
            <a:fillRect/>
          </a:stretch>
        </p:blipFill>
        <p:spPr>
          <a:xfrm>
            <a:off x="516835" y="1704389"/>
            <a:ext cx="8331946" cy="3543472"/>
          </a:xfrm>
          <a:prstGeom prst="rect">
            <a:avLst/>
          </a:prstGeom>
        </p:spPr>
      </p:pic>
    </p:spTree>
    <p:extLst>
      <p:ext uri="{BB962C8B-B14F-4D97-AF65-F5344CB8AC3E}">
        <p14:creationId xmlns:p14="http://schemas.microsoft.com/office/powerpoint/2010/main" val="35208882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D371F-3AB2-A102-AB5F-C7D3275F2B01}"/>
              </a:ext>
            </a:extLst>
          </p:cNvPr>
          <p:cNvSpPr>
            <a:spLocks noGrp="1"/>
          </p:cNvSpPr>
          <p:nvPr>
            <p:ph type="title"/>
          </p:nvPr>
        </p:nvSpPr>
        <p:spPr/>
        <p:txBody>
          <a:bodyPr/>
          <a:lstStyle/>
          <a:p>
            <a:pPr algn="ctr"/>
            <a:r>
              <a:rPr lang="nb-NO" dirty="0"/>
              <a:t>Oppkobling</a:t>
            </a:r>
          </a:p>
        </p:txBody>
      </p:sp>
      <p:pic>
        <p:nvPicPr>
          <p:cNvPr id="5" name="Picture 4">
            <a:extLst>
              <a:ext uri="{FF2B5EF4-FFF2-40B4-BE49-F238E27FC236}">
                <a16:creationId xmlns:a16="http://schemas.microsoft.com/office/drawing/2014/main" id="{EB4B8CBB-2A93-180D-EBB4-954F17E2ACC1}"/>
              </a:ext>
            </a:extLst>
          </p:cNvPr>
          <p:cNvPicPr>
            <a:picLocks noChangeAspect="1"/>
          </p:cNvPicPr>
          <p:nvPr/>
        </p:nvPicPr>
        <p:blipFill>
          <a:blip r:embed="rId2"/>
          <a:stretch>
            <a:fillRect/>
          </a:stretch>
        </p:blipFill>
        <p:spPr>
          <a:xfrm>
            <a:off x="232850" y="1736035"/>
            <a:ext cx="8578909" cy="3869635"/>
          </a:xfrm>
          <a:prstGeom prst="rect">
            <a:avLst/>
          </a:prstGeom>
        </p:spPr>
      </p:pic>
    </p:spTree>
    <p:extLst>
      <p:ext uri="{BB962C8B-B14F-4D97-AF65-F5344CB8AC3E}">
        <p14:creationId xmlns:p14="http://schemas.microsoft.com/office/powerpoint/2010/main" val="12193200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844E0-8FE0-24F5-8AC4-28A9257215C6}"/>
              </a:ext>
            </a:extLst>
          </p:cNvPr>
          <p:cNvSpPr>
            <a:spLocks noGrp="1"/>
          </p:cNvSpPr>
          <p:nvPr>
            <p:ph type="title"/>
          </p:nvPr>
        </p:nvSpPr>
        <p:spPr/>
        <p:txBody>
          <a:bodyPr/>
          <a:lstStyle/>
          <a:p>
            <a:pPr algn="ctr"/>
            <a:r>
              <a:rPr lang="nb-NO" dirty="0"/>
              <a:t>Spenning som funksjon av turbiditet</a:t>
            </a:r>
          </a:p>
        </p:txBody>
      </p:sp>
      <p:sp>
        <p:nvSpPr>
          <p:cNvPr id="3" name="Content Placeholder 2">
            <a:extLst>
              <a:ext uri="{FF2B5EF4-FFF2-40B4-BE49-F238E27FC236}">
                <a16:creationId xmlns:a16="http://schemas.microsoft.com/office/drawing/2014/main" id="{F7835911-5E04-5794-C957-256D62113C82}"/>
              </a:ext>
            </a:extLst>
          </p:cNvPr>
          <p:cNvSpPr>
            <a:spLocks noGrp="1"/>
          </p:cNvSpPr>
          <p:nvPr>
            <p:ph idx="1"/>
          </p:nvPr>
        </p:nvSpPr>
        <p:spPr>
          <a:xfrm>
            <a:off x="407505" y="5605670"/>
            <a:ext cx="8229600" cy="815577"/>
          </a:xfrm>
        </p:spPr>
        <p:txBody>
          <a:bodyPr>
            <a:normAutofit lnSpcReduction="10000"/>
          </a:bodyPr>
          <a:lstStyle/>
          <a:p>
            <a:pPr marL="0" marR="0" indent="0" algn="l">
              <a:buNone/>
            </a:pPr>
            <a:r>
              <a:rPr lang="nb-NO" b="0" i="0" u="none" strike="noStrike" baseline="0" dirty="0">
                <a:solidFill>
                  <a:srgbClr val="000000"/>
                </a:solidFill>
                <a:latin typeface="Times New Roman" panose="02020603050405020304" pitchFamily="18" charset="0"/>
              </a:rPr>
              <a:t>Måleenheten NTU står for </a:t>
            </a:r>
            <a:r>
              <a:rPr lang="nb-NO" b="0" i="0" u="none" strike="noStrike" baseline="0" dirty="0" err="1">
                <a:solidFill>
                  <a:srgbClr val="000000"/>
                </a:solidFill>
                <a:latin typeface="Times New Roman" panose="02020603050405020304" pitchFamily="18" charset="0"/>
              </a:rPr>
              <a:t>Nephelometric</a:t>
            </a:r>
            <a:r>
              <a:rPr lang="nb-NO" b="0" i="0" u="none" strike="noStrike" baseline="0" dirty="0">
                <a:solidFill>
                  <a:srgbClr val="000000"/>
                </a:solidFill>
                <a:latin typeface="Times New Roman" panose="02020603050405020304" pitchFamily="18" charset="0"/>
              </a:rPr>
              <a:t> </a:t>
            </a:r>
            <a:r>
              <a:rPr lang="nb-NO" b="0" i="0" u="none" strike="noStrike" baseline="0" dirty="0" err="1">
                <a:solidFill>
                  <a:srgbClr val="000000"/>
                </a:solidFill>
                <a:latin typeface="Times New Roman" panose="02020603050405020304" pitchFamily="18" charset="0"/>
              </a:rPr>
              <a:t>Turbidity</a:t>
            </a:r>
            <a:r>
              <a:rPr lang="nb-NO" b="0" i="0" u="none" strike="noStrike" baseline="0" dirty="0">
                <a:solidFill>
                  <a:srgbClr val="000000"/>
                </a:solidFill>
                <a:latin typeface="Times New Roman" panose="02020603050405020304" pitchFamily="18" charset="0"/>
              </a:rPr>
              <a:t> Units og er vanlig brukt i USA. 1 NTU tilsvarer ca. 1 mg/L.</a:t>
            </a:r>
          </a:p>
        </p:txBody>
      </p:sp>
      <p:pic>
        <p:nvPicPr>
          <p:cNvPr id="5" name="Picture 4">
            <a:extLst>
              <a:ext uri="{FF2B5EF4-FFF2-40B4-BE49-F238E27FC236}">
                <a16:creationId xmlns:a16="http://schemas.microsoft.com/office/drawing/2014/main" id="{885D3BF9-7B85-024B-7927-E3402F0E8C85}"/>
              </a:ext>
            </a:extLst>
          </p:cNvPr>
          <p:cNvPicPr>
            <a:picLocks noChangeAspect="1"/>
          </p:cNvPicPr>
          <p:nvPr/>
        </p:nvPicPr>
        <p:blipFill>
          <a:blip r:embed="rId2"/>
          <a:stretch>
            <a:fillRect/>
          </a:stretch>
        </p:blipFill>
        <p:spPr>
          <a:xfrm>
            <a:off x="907718" y="1097841"/>
            <a:ext cx="7328563" cy="4330956"/>
          </a:xfrm>
          <a:prstGeom prst="rect">
            <a:avLst/>
          </a:prstGeom>
        </p:spPr>
      </p:pic>
    </p:spTree>
    <p:extLst>
      <p:ext uri="{BB962C8B-B14F-4D97-AF65-F5344CB8AC3E}">
        <p14:creationId xmlns:p14="http://schemas.microsoft.com/office/powerpoint/2010/main" val="2541154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E02F95E-1E31-D71A-4E47-7F3FAFD60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588" y="0"/>
            <a:ext cx="6854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26029B3-9058-3F58-803B-06637DDCF5DC}"/>
              </a:ext>
            </a:extLst>
          </p:cNvPr>
          <p:cNvSpPr>
            <a:spLocks noGrp="1"/>
          </p:cNvSpPr>
          <p:nvPr>
            <p:ph type="title"/>
          </p:nvPr>
        </p:nvSpPr>
        <p:spPr/>
        <p:txBody>
          <a:bodyPr/>
          <a:lstStyle/>
          <a:p>
            <a:pPr algn="ctr"/>
            <a:r>
              <a:rPr lang="nb-NO" dirty="0"/>
              <a:t>Oversikt over bruk av porter</a:t>
            </a:r>
          </a:p>
        </p:txBody>
      </p:sp>
      <p:pic>
        <p:nvPicPr>
          <p:cNvPr id="5" name="Picture 4">
            <a:extLst>
              <a:ext uri="{FF2B5EF4-FFF2-40B4-BE49-F238E27FC236}">
                <a16:creationId xmlns:a16="http://schemas.microsoft.com/office/drawing/2014/main" id="{7E21B2F6-8D27-C16E-504D-13769831544B}"/>
              </a:ext>
            </a:extLst>
          </p:cNvPr>
          <p:cNvPicPr>
            <a:picLocks noChangeAspect="1"/>
          </p:cNvPicPr>
          <p:nvPr/>
        </p:nvPicPr>
        <p:blipFill>
          <a:blip r:embed="rId3"/>
          <a:stretch>
            <a:fillRect/>
          </a:stretch>
        </p:blipFill>
        <p:spPr>
          <a:xfrm>
            <a:off x="407505" y="1289421"/>
            <a:ext cx="8440771" cy="4920497"/>
          </a:xfrm>
          <a:prstGeom prst="rect">
            <a:avLst/>
          </a:prstGeom>
        </p:spPr>
      </p:pic>
    </p:spTree>
    <p:extLst>
      <p:ext uri="{BB962C8B-B14F-4D97-AF65-F5344CB8AC3E}">
        <p14:creationId xmlns:p14="http://schemas.microsoft.com/office/powerpoint/2010/main" val="208500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26"/>
                                        </p:tgtEl>
                                      </p:cBhvr>
                                    </p:animEffect>
                                    <p:set>
                                      <p:cBhvr>
                                        <p:cTn id="12" dur="1" fill="hold">
                                          <p:stCondLst>
                                            <p:cond delay="499"/>
                                          </p:stCondLst>
                                        </p:cTn>
                                        <p:tgtEl>
                                          <p:spTgt spid="1026"/>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C3824-C216-21CC-9A60-837541148D6C}"/>
              </a:ext>
            </a:extLst>
          </p:cNvPr>
          <p:cNvSpPr>
            <a:spLocks noGrp="1"/>
          </p:cNvSpPr>
          <p:nvPr>
            <p:ph type="title"/>
          </p:nvPr>
        </p:nvSpPr>
        <p:spPr/>
        <p:txBody>
          <a:bodyPr/>
          <a:lstStyle/>
          <a:p>
            <a:pPr algn="ctr"/>
            <a:r>
              <a:rPr lang="nb-NO" dirty="0"/>
              <a:t>Kalibrering</a:t>
            </a:r>
          </a:p>
        </p:txBody>
      </p:sp>
      <p:sp>
        <p:nvSpPr>
          <p:cNvPr id="3" name="Content Placeholder 2">
            <a:extLst>
              <a:ext uri="{FF2B5EF4-FFF2-40B4-BE49-F238E27FC236}">
                <a16:creationId xmlns:a16="http://schemas.microsoft.com/office/drawing/2014/main" id="{00AB5CE3-D0BF-33B2-A3C1-F5FB65820534}"/>
              </a:ext>
            </a:extLst>
          </p:cNvPr>
          <p:cNvSpPr>
            <a:spLocks noGrp="1"/>
          </p:cNvSpPr>
          <p:nvPr>
            <p:ph idx="1"/>
          </p:nvPr>
        </p:nvSpPr>
        <p:spPr>
          <a:xfrm>
            <a:off x="842945" y="5878285"/>
            <a:ext cx="7515405" cy="542961"/>
          </a:xfrm>
        </p:spPr>
        <p:txBody>
          <a:bodyPr>
            <a:normAutofit/>
          </a:bodyPr>
          <a:lstStyle/>
          <a:p>
            <a:pPr marL="0" indent="0">
              <a:buNone/>
            </a:pPr>
            <a:r>
              <a:rPr lang="nb-NO" sz="2000" dirty="0"/>
              <a:t>3D-printet kammer for måling under kontrollerte lysforhold</a:t>
            </a:r>
          </a:p>
        </p:txBody>
      </p:sp>
      <p:pic>
        <p:nvPicPr>
          <p:cNvPr id="9" name="Picture 8">
            <a:extLst>
              <a:ext uri="{FF2B5EF4-FFF2-40B4-BE49-F238E27FC236}">
                <a16:creationId xmlns:a16="http://schemas.microsoft.com/office/drawing/2014/main" id="{65AF8111-791C-3C49-D173-F71C60A0B1ED}"/>
              </a:ext>
            </a:extLst>
          </p:cNvPr>
          <p:cNvPicPr>
            <a:picLocks noChangeAspect="1"/>
          </p:cNvPicPr>
          <p:nvPr/>
        </p:nvPicPr>
        <p:blipFill>
          <a:blip r:embed="rId2"/>
          <a:stretch>
            <a:fillRect/>
          </a:stretch>
        </p:blipFill>
        <p:spPr>
          <a:xfrm>
            <a:off x="842945" y="1092485"/>
            <a:ext cx="7515405" cy="4614284"/>
          </a:xfrm>
          <a:prstGeom prst="rect">
            <a:avLst/>
          </a:prstGeom>
        </p:spPr>
      </p:pic>
    </p:spTree>
    <p:extLst>
      <p:ext uri="{BB962C8B-B14F-4D97-AF65-F5344CB8AC3E}">
        <p14:creationId xmlns:p14="http://schemas.microsoft.com/office/powerpoint/2010/main" val="37616863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50834-4AEF-FF40-D312-53802007041D}"/>
              </a:ext>
            </a:extLst>
          </p:cNvPr>
          <p:cNvSpPr>
            <a:spLocks noGrp="1"/>
          </p:cNvSpPr>
          <p:nvPr>
            <p:ph type="title"/>
          </p:nvPr>
        </p:nvSpPr>
        <p:spPr>
          <a:xfrm>
            <a:off x="407505" y="274638"/>
            <a:ext cx="8229600" cy="1015663"/>
          </a:xfrm>
        </p:spPr>
        <p:txBody>
          <a:bodyPr/>
          <a:lstStyle/>
          <a:p>
            <a:pPr algn="ctr"/>
            <a:r>
              <a:rPr lang="nb-NO" dirty="0"/>
              <a:t>Noen innledende målinger</a:t>
            </a:r>
            <a:br>
              <a:rPr lang="nb-NO" dirty="0"/>
            </a:br>
            <a:r>
              <a:rPr lang="nb-NO" sz="2400" b="0" dirty="0"/>
              <a:t>Bruker lettmelk som danner </a:t>
            </a:r>
            <a:r>
              <a:rPr lang="nb-NO" sz="2400" b="0" dirty="0" err="1"/>
              <a:t>fett»partikler</a:t>
            </a:r>
            <a:r>
              <a:rPr lang="nb-NO" sz="2400" b="0" dirty="0"/>
              <a:t>»</a:t>
            </a:r>
            <a:endParaRPr lang="nb-NO" b="0" dirty="0"/>
          </a:p>
        </p:txBody>
      </p:sp>
      <p:sp>
        <p:nvSpPr>
          <p:cNvPr id="3" name="Content Placeholder 2">
            <a:extLst>
              <a:ext uri="{FF2B5EF4-FFF2-40B4-BE49-F238E27FC236}">
                <a16:creationId xmlns:a16="http://schemas.microsoft.com/office/drawing/2014/main" id="{9FED724D-4F39-8367-48E0-4AC9DD2D358F}"/>
              </a:ext>
            </a:extLst>
          </p:cNvPr>
          <p:cNvSpPr>
            <a:spLocks noGrp="1"/>
          </p:cNvSpPr>
          <p:nvPr>
            <p:ph idx="1"/>
          </p:nvPr>
        </p:nvSpPr>
        <p:spPr>
          <a:xfrm>
            <a:off x="407505" y="5159828"/>
            <a:ext cx="8229600" cy="849086"/>
          </a:xfrm>
        </p:spPr>
        <p:txBody>
          <a:bodyPr/>
          <a:lstStyle/>
          <a:p>
            <a:pPr marL="0" indent="0">
              <a:buNone/>
            </a:pPr>
            <a:r>
              <a:rPr lang="nb-NO" dirty="0"/>
              <a:t>Som vi ser så skal det ikke så mange dråpene ned i det lille målekammeret før vi møter </a:t>
            </a:r>
            <a:r>
              <a:rPr lang="nb-NO" dirty="0" err="1"/>
              <a:t>ulineariteten</a:t>
            </a:r>
            <a:r>
              <a:rPr lang="nb-NO" dirty="0"/>
              <a:t> hos sensoren.</a:t>
            </a:r>
          </a:p>
        </p:txBody>
      </p:sp>
      <p:pic>
        <p:nvPicPr>
          <p:cNvPr id="5" name="Picture 4">
            <a:extLst>
              <a:ext uri="{FF2B5EF4-FFF2-40B4-BE49-F238E27FC236}">
                <a16:creationId xmlns:a16="http://schemas.microsoft.com/office/drawing/2014/main" id="{15D7197A-19BC-C3D6-02AE-81061A41DC03}"/>
              </a:ext>
            </a:extLst>
          </p:cNvPr>
          <p:cNvPicPr>
            <a:picLocks noChangeAspect="1"/>
          </p:cNvPicPr>
          <p:nvPr/>
        </p:nvPicPr>
        <p:blipFill>
          <a:blip r:embed="rId2"/>
          <a:stretch>
            <a:fillRect/>
          </a:stretch>
        </p:blipFill>
        <p:spPr>
          <a:xfrm>
            <a:off x="125565" y="1974820"/>
            <a:ext cx="8892869" cy="2908360"/>
          </a:xfrm>
          <a:prstGeom prst="rect">
            <a:avLst/>
          </a:prstGeom>
        </p:spPr>
      </p:pic>
    </p:spTree>
    <p:extLst>
      <p:ext uri="{BB962C8B-B14F-4D97-AF65-F5344CB8AC3E}">
        <p14:creationId xmlns:p14="http://schemas.microsoft.com/office/powerpoint/2010/main" val="21853501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C3824-C216-21CC-9A60-837541148D6C}"/>
              </a:ext>
            </a:extLst>
          </p:cNvPr>
          <p:cNvSpPr>
            <a:spLocks noGrp="1"/>
          </p:cNvSpPr>
          <p:nvPr>
            <p:ph type="title"/>
          </p:nvPr>
        </p:nvSpPr>
        <p:spPr/>
        <p:txBody>
          <a:bodyPr/>
          <a:lstStyle/>
          <a:p>
            <a:pPr algn="ctr"/>
            <a:r>
              <a:rPr lang="nb-NO" dirty="0"/>
              <a:t>Kalibrering</a:t>
            </a:r>
          </a:p>
        </p:txBody>
      </p:sp>
      <p:sp>
        <p:nvSpPr>
          <p:cNvPr id="3" name="Content Placeholder 2">
            <a:extLst>
              <a:ext uri="{FF2B5EF4-FFF2-40B4-BE49-F238E27FC236}">
                <a16:creationId xmlns:a16="http://schemas.microsoft.com/office/drawing/2014/main" id="{00AB5CE3-D0BF-33B2-A3C1-F5FB65820534}"/>
              </a:ext>
            </a:extLst>
          </p:cNvPr>
          <p:cNvSpPr>
            <a:spLocks noGrp="1"/>
          </p:cNvSpPr>
          <p:nvPr>
            <p:ph idx="1"/>
          </p:nvPr>
        </p:nvSpPr>
        <p:spPr>
          <a:xfrm>
            <a:off x="842945" y="5236029"/>
            <a:ext cx="7515405" cy="1185218"/>
          </a:xfrm>
        </p:spPr>
        <p:txBody>
          <a:bodyPr>
            <a:normAutofit/>
          </a:bodyPr>
          <a:lstStyle/>
          <a:p>
            <a:r>
              <a:rPr lang="nb-NO" sz="2000" dirty="0"/>
              <a:t>Bruker kalibrert </a:t>
            </a:r>
            <a:r>
              <a:rPr lang="nb-NO" sz="2000" dirty="0" err="1"/>
              <a:t>Formazin</a:t>
            </a:r>
            <a:r>
              <a:rPr lang="nb-NO" sz="2000" dirty="0"/>
              <a:t> (500 NTU) (Bestilles VWR)</a:t>
            </a:r>
          </a:p>
          <a:p>
            <a:r>
              <a:rPr lang="nb-NO" sz="2000" dirty="0"/>
              <a:t>Blander ut for kalibrerte løsninger</a:t>
            </a:r>
          </a:p>
          <a:p>
            <a:r>
              <a:rPr lang="nb-NO" sz="2000" dirty="0"/>
              <a:t>Bruker et hjemmelaget lystett kammer for kalibrering</a:t>
            </a:r>
          </a:p>
        </p:txBody>
      </p:sp>
      <p:pic>
        <p:nvPicPr>
          <p:cNvPr id="5" name="Picture 4">
            <a:extLst>
              <a:ext uri="{FF2B5EF4-FFF2-40B4-BE49-F238E27FC236}">
                <a16:creationId xmlns:a16="http://schemas.microsoft.com/office/drawing/2014/main" id="{C0059369-D579-A4A9-9E4A-5E77A7A186E4}"/>
              </a:ext>
            </a:extLst>
          </p:cNvPr>
          <p:cNvPicPr>
            <a:picLocks noChangeAspect="1"/>
          </p:cNvPicPr>
          <p:nvPr/>
        </p:nvPicPr>
        <p:blipFill>
          <a:blip r:embed="rId2"/>
          <a:stretch>
            <a:fillRect/>
          </a:stretch>
        </p:blipFill>
        <p:spPr>
          <a:xfrm>
            <a:off x="6709380" y="1258956"/>
            <a:ext cx="1648970" cy="3546843"/>
          </a:xfrm>
          <a:prstGeom prst="rect">
            <a:avLst/>
          </a:prstGeom>
        </p:spPr>
      </p:pic>
      <p:pic>
        <p:nvPicPr>
          <p:cNvPr id="9" name="Picture 8">
            <a:extLst>
              <a:ext uri="{FF2B5EF4-FFF2-40B4-BE49-F238E27FC236}">
                <a16:creationId xmlns:a16="http://schemas.microsoft.com/office/drawing/2014/main" id="{65AF8111-791C-3C49-D173-F71C60A0B1ED}"/>
              </a:ext>
            </a:extLst>
          </p:cNvPr>
          <p:cNvPicPr>
            <a:picLocks noChangeAspect="1"/>
          </p:cNvPicPr>
          <p:nvPr/>
        </p:nvPicPr>
        <p:blipFill>
          <a:blip r:embed="rId3"/>
          <a:stretch>
            <a:fillRect/>
          </a:stretch>
        </p:blipFill>
        <p:spPr>
          <a:xfrm>
            <a:off x="791435" y="1258956"/>
            <a:ext cx="5776834" cy="3546842"/>
          </a:xfrm>
          <a:prstGeom prst="rect">
            <a:avLst/>
          </a:prstGeom>
        </p:spPr>
      </p:pic>
    </p:spTree>
    <p:extLst>
      <p:ext uri="{BB962C8B-B14F-4D97-AF65-F5344CB8AC3E}">
        <p14:creationId xmlns:p14="http://schemas.microsoft.com/office/powerpoint/2010/main" val="29385458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B711E-A51C-B95B-2CE3-E0C2B88D1937}"/>
              </a:ext>
            </a:extLst>
          </p:cNvPr>
          <p:cNvSpPr>
            <a:spLocks noGrp="1"/>
          </p:cNvSpPr>
          <p:nvPr>
            <p:ph type="title"/>
          </p:nvPr>
        </p:nvSpPr>
        <p:spPr>
          <a:xfrm>
            <a:off x="407505" y="274638"/>
            <a:ext cx="8229600" cy="954107"/>
          </a:xfrm>
        </p:spPr>
        <p:txBody>
          <a:bodyPr/>
          <a:lstStyle/>
          <a:p>
            <a:pPr algn="ctr"/>
            <a:r>
              <a:rPr lang="nb-NO" sz="2800" dirty="0"/>
              <a:t>Bruk av to-</a:t>
            </a:r>
            <a:r>
              <a:rPr lang="nb-NO" sz="2800" dirty="0" err="1"/>
              <a:t>punktsligningen</a:t>
            </a:r>
            <a:r>
              <a:rPr lang="nb-NO" sz="2800" dirty="0"/>
              <a:t> </a:t>
            </a:r>
            <a:br>
              <a:rPr lang="nb-NO" sz="2800" dirty="0"/>
            </a:br>
            <a:r>
              <a:rPr lang="nb-NO" sz="2800" dirty="0"/>
              <a:t>for kalibrering i det lineære området</a:t>
            </a:r>
          </a:p>
        </p:txBody>
      </p:sp>
      <p:pic>
        <p:nvPicPr>
          <p:cNvPr id="5" name="Picture 4">
            <a:extLst>
              <a:ext uri="{FF2B5EF4-FFF2-40B4-BE49-F238E27FC236}">
                <a16:creationId xmlns:a16="http://schemas.microsoft.com/office/drawing/2014/main" id="{70F963CC-57B8-F63C-00A4-188269FB0877}"/>
              </a:ext>
            </a:extLst>
          </p:cNvPr>
          <p:cNvPicPr>
            <a:picLocks noChangeAspect="1"/>
          </p:cNvPicPr>
          <p:nvPr/>
        </p:nvPicPr>
        <p:blipFill>
          <a:blip r:embed="rId2"/>
          <a:stretch>
            <a:fillRect/>
          </a:stretch>
        </p:blipFill>
        <p:spPr>
          <a:xfrm>
            <a:off x="407505" y="1474967"/>
            <a:ext cx="8566897" cy="4490828"/>
          </a:xfrm>
          <a:prstGeom prst="rect">
            <a:avLst/>
          </a:prstGeom>
        </p:spPr>
      </p:pic>
    </p:spTree>
    <p:extLst>
      <p:ext uri="{BB962C8B-B14F-4D97-AF65-F5344CB8AC3E}">
        <p14:creationId xmlns:p14="http://schemas.microsoft.com/office/powerpoint/2010/main" val="11880480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00328-F5A9-3E00-4506-5BC27EC45092}"/>
              </a:ext>
            </a:extLst>
          </p:cNvPr>
          <p:cNvSpPr>
            <a:spLocks noGrp="1"/>
          </p:cNvSpPr>
          <p:nvPr>
            <p:ph type="title"/>
          </p:nvPr>
        </p:nvSpPr>
        <p:spPr/>
        <p:txBody>
          <a:bodyPr/>
          <a:lstStyle/>
          <a:p>
            <a:pPr algn="ctr"/>
            <a:r>
              <a:rPr lang="nb-NO" dirty="0"/>
              <a:t>Måling og kalibrering med </a:t>
            </a:r>
            <a:r>
              <a:rPr lang="nb-NO" dirty="0" err="1"/>
              <a:t>Formazin</a:t>
            </a:r>
            <a:endParaRPr lang="nb-NO" dirty="0"/>
          </a:p>
        </p:txBody>
      </p:sp>
      <p:pic>
        <p:nvPicPr>
          <p:cNvPr id="5" name="Picture 4">
            <a:extLst>
              <a:ext uri="{FF2B5EF4-FFF2-40B4-BE49-F238E27FC236}">
                <a16:creationId xmlns:a16="http://schemas.microsoft.com/office/drawing/2014/main" id="{B6C76673-E5E7-203D-A305-EE006065BBD4}"/>
              </a:ext>
            </a:extLst>
          </p:cNvPr>
          <p:cNvPicPr>
            <a:picLocks noChangeAspect="1"/>
          </p:cNvPicPr>
          <p:nvPr/>
        </p:nvPicPr>
        <p:blipFill>
          <a:blip r:embed="rId2"/>
          <a:stretch>
            <a:fillRect/>
          </a:stretch>
        </p:blipFill>
        <p:spPr>
          <a:xfrm>
            <a:off x="1558756" y="1303012"/>
            <a:ext cx="5927098" cy="5067121"/>
          </a:xfrm>
          <a:prstGeom prst="rect">
            <a:avLst/>
          </a:prstGeom>
        </p:spPr>
      </p:pic>
      <p:sp>
        <p:nvSpPr>
          <p:cNvPr id="6" name="Rectangle 5">
            <a:extLst>
              <a:ext uri="{FF2B5EF4-FFF2-40B4-BE49-F238E27FC236}">
                <a16:creationId xmlns:a16="http://schemas.microsoft.com/office/drawing/2014/main" id="{903FD221-F15B-5F77-C975-0C8320A7CB48}"/>
              </a:ext>
            </a:extLst>
          </p:cNvPr>
          <p:cNvSpPr/>
          <p:nvPr/>
        </p:nvSpPr>
        <p:spPr>
          <a:xfrm>
            <a:off x="1480457" y="3897087"/>
            <a:ext cx="6104787" cy="269716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extLst>
      <p:ext uri="{BB962C8B-B14F-4D97-AF65-F5344CB8AC3E}">
        <p14:creationId xmlns:p14="http://schemas.microsoft.com/office/powerpoint/2010/main" val="225291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F92DF4-C0C9-29EE-863A-5B2392885658}"/>
              </a:ext>
            </a:extLst>
          </p:cNvPr>
          <p:cNvSpPr/>
          <p:nvPr/>
        </p:nvSpPr>
        <p:spPr>
          <a:xfrm>
            <a:off x="0" y="0"/>
            <a:ext cx="9144000" cy="6858000"/>
          </a:xfrm>
          <a:prstGeom prst="rect">
            <a:avLst/>
          </a:prstGeom>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le 1">
            <a:extLst>
              <a:ext uri="{FF2B5EF4-FFF2-40B4-BE49-F238E27FC236}">
                <a16:creationId xmlns:a16="http://schemas.microsoft.com/office/drawing/2014/main" id="{B0855544-88D0-98EF-E6A3-42A518744901}"/>
              </a:ext>
            </a:extLst>
          </p:cNvPr>
          <p:cNvSpPr>
            <a:spLocks noGrp="1"/>
          </p:cNvSpPr>
          <p:nvPr>
            <p:ph type="title"/>
          </p:nvPr>
        </p:nvSpPr>
        <p:spPr>
          <a:xfrm>
            <a:off x="407505" y="2782669"/>
            <a:ext cx="8229600" cy="646331"/>
          </a:xfrm>
        </p:spPr>
        <p:txBody>
          <a:bodyPr/>
          <a:lstStyle/>
          <a:p>
            <a:pPr algn="ctr"/>
            <a:r>
              <a:rPr lang="nb-NO" dirty="0"/>
              <a:t>Måling av oksygeninnhold i væske</a:t>
            </a:r>
          </a:p>
        </p:txBody>
      </p:sp>
    </p:spTree>
    <p:extLst>
      <p:ext uri="{BB962C8B-B14F-4D97-AF65-F5344CB8AC3E}">
        <p14:creationId xmlns:p14="http://schemas.microsoft.com/office/powerpoint/2010/main" val="16144023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D658B-C112-959D-A09A-799F16C1D797}"/>
              </a:ext>
            </a:extLst>
          </p:cNvPr>
          <p:cNvSpPr>
            <a:spLocks noGrp="1"/>
          </p:cNvSpPr>
          <p:nvPr>
            <p:ph type="title"/>
          </p:nvPr>
        </p:nvSpPr>
        <p:spPr>
          <a:xfrm>
            <a:off x="407505" y="274638"/>
            <a:ext cx="8229600" cy="1015663"/>
          </a:xfrm>
        </p:spPr>
        <p:txBody>
          <a:bodyPr/>
          <a:lstStyle/>
          <a:p>
            <a:pPr algn="ctr"/>
            <a:r>
              <a:rPr lang="nb-NO" dirty="0"/>
              <a:t>Måling av oppløst oksygen</a:t>
            </a:r>
            <a:br>
              <a:rPr lang="nb-NO" dirty="0"/>
            </a:br>
            <a:r>
              <a:rPr lang="nb-NO" sz="2400" dirty="0" err="1"/>
              <a:t>DFRobot</a:t>
            </a:r>
            <a:r>
              <a:rPr lang="nb-NO" sz="2400" dirty="0"/>
              <a:t> (SEN0237-A)</a:t>
            </a:r>
            <a:endParaRPr lang="nb-NO" dirty="0"/>
          </a:p>
        </p:txBody>
      </p:sp>
      <p:pic>
        <p:nvPicPr>
          <p:cNvPr id="5" name="Picture 4">
            <a:extLst>
              <a:ext uri="{FF2B5EF4-FFF2-40B4-BE49-F238E27FC236}">
                <a16:creationId xmlns:a16="http://schemas.microsoft.com/office/drawing/2014/main" id="{E9380902-D30D-FF2C-0767-51131B5A3603}"/>
              </a:ext>
            </a:extLst>
          </p:cNvPr>
          <p:cNvPicPr>
            <a:picLocks noChangeAspect="1"/>
          </p:cNvPicPr>
          <p:nvPr/>
        </p:nvPicPr>
        <p:blipFill>
          <a:blip r:embed="rId2"/>
          <a:stretch>
            <a:fillRect/>
          </a:stretch>
        </p:blipFill>
        <p:spPr>
          <a:xfrm>
            <a:off x="857300" y="1650433"/>
            <a:ext cx="7429400" cy="4932929"/>
          </a:xfrm>
          <a:prstGeom prst="rect">
            <a:avLst/>
          </a:prstGeom>
        </p:spPr>
      </p:pic>
    </p:spTree>
    <p:extLst>
      <p:ext uri="{BB962C8B-B14F-4D97-AF65-F5344CB8AC3E}">
        <p14:creationId xmlns:p14="http://schemas.microsoft.com/office/powerpoint/2010/main" val="15493046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FD1FAF-F29D-405B-9E4C-B0D60588E8F4}"/>
              </a:ext>
            </a:extLst>
          </p:cNvPr>
          <p:cNvPicPr>
            <a:picLocks noChangeAspect="1"/>
          </p:cNvPicPr>
          <p:nvPr/>
        </p:nvPicPr>
        <p:blipFill>
          <a:blip r:embed="rId2"/>
          <a:stretch>
            <a:fillRect/>
          </a:stretch>
        </p:blipFill>
        <p:spPr>
          <a:xfrm>
            <a:off x="723332" y="268287"/>
            <a:ext cx="7309020" cy="6363574"/>
          </a:xfrm>
          <a:prstGeom prst="rect">
            <a:avLst/>
          </a:prstGeom>
        </p:spPr>
      </p:pic>
      <p:sp>
        <p:nvSpPr>
          <p:cNvPr id="2" name="Title 1">
            <a:extLst>
              <a:ext uri="{FF2B5EF4-FFF2-40B4-BE49-F238E27FC236}">
                <a16:creationId xmlns:a16="http://schemas.microsoft.com/office/drawing/2014/main" id="{67E8F228-368C-718B-0A11-3CDBDD87C7E5}"/>
              </a:ext>
            </a:extLst>
          </p:cNvPr>
          <p:cNvSpPr>
            <a:spLocks noGrp="1"/>
          </p:cNvSpPr>
          <p:nvPr>
            <p:ph type="title"/>
          </p:nvPr>
        </p:nvSpPr>
        <p:spPr>
          <a:xfrm>
            <a:off x="3286539" y="597803"/>
            <a:ext cx="3843130" cy="1015663"/>
          </a:xfrm>
        </p:spPr>
        <p:txBody>
          <a:bodyPr/>
          <a:lstStyle/>
          <a:p>
            <a:pPr algn="ctr"/>
            <a:r>
              <a:rPr lang="nb-NO" dirty="0"/>
              <a:t>Oppkobling</a:t>
            </a:r>
            <a:br>
              <a:rPr lang="nb-NO" dirty="0"/>
            </a:br>
            <a:r>
              <a:rPr lang="nb-NO" sz="2400" dirty="0"/>
              <a:t>(Oppløst oksygen) </a:t>
            </a:r>
            <a:endParaRPr lang="nb-NO" dirty="0"/>
          </a:p>
        </p:txBody>
      </p:sp>
    </p:spTree>
    <p:extLst>
      <p:ext uri="{BB962C8B-B14F-4D97-AF65-F5344CB8AC3E}">
        <p14:creationId xmlns:p14="http://schemas.microsoft.com/office/powerpoint/2010/main" val="6725404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12E74-989F-82BA-1108-DD2B8C2FEA87}"/>
              </a:ext>
            </a:extLst>
          </p:cNvPr>
          <p:cNvSpPr>
            <a:spLocks noGrp="1"/>
          </p:cNvSpPr>
          <p:nvPr>
            <p:ph type="title"/>
          </p:nvPr>
        </p:nvSpPr>
        <p:spPr/>
        <p:txBody>
          <a:bodyPr/>
          <a:lstStyle/>
          <a:p>
            <a:pPr algn="ctr"/>
            <a:r>
              <a:rPr lang="nb-NO" dirty="0"/>
              <a:t>Spesifikasjoner</a:t>
            </a:r>
          </a:p>
        </p:txBody>
      </p:sp>
      <p:pic>
        <p:nvPicPr>
          <p:cNvPr id="5" name="Picture 4">
            <a:extLst>
              <a:ext uri="{FF2B5EF4-FFF2-40B4-BE49-F238E27FC236}">
                <a16:creationId xmlns:a16="http://schemas.microsoft.com/office/drawing/2014/main" id="{9425ABD6-0CE7-AE2D-AFED-01DF1BB60CBE}"/>
              </a:ext>
            </a:extLst>
          </p:cNvPr>
          <p:cNvPicPr>
            <a:picLocks noChangeAspect="1"/>
          </p:cNvPicPr>
          <p:nvPr/>
        </p:nvPicPr>
        <p:blipFill>
          <a:blip r:embed="rId3"/>
          <a:stretch>
            <a:fillRect/>
          </a:stretch>
        </p:blipFill>
        <p:spPr>
          <a:xfrm>
            <a:off x="912076" y="920969"/>
            <a:ext cx="6667943" cy="5746870"/>
          </a:xfrm>
          <a:prstGeom prst="rect">
            <a:avLst/>
          </a:prstGeom>
        </p:spPr>
      </p:pic>
      <p:sp>
        <p:nvSpPr>
          <p:cNvPr id="6" name="Rectangle 5">
            <a:extLst>
              <a:ext uri="{FF2B5EF4-FFF2-40B4-BE49-F238E27FC236}">
                <a16:creationId xmlns:a16="http://schemas.microsoft.com/office/drawing/2014/main" id="{F4035F85-3B7B-4D18-3AA7-D9C7A934E07F}"/>
              </a:ext>
            </a:extLst>
          </p:cNvPr>
          <p:cNvSpPr/>
          <p:nvPr/>
        </p:nvSpPr>
        <p:spPr>
          <a:xfrm>
            <a:off x="1099930" y="1828800"/>
            <a:ext cx="2133600" cy="353635"/>
          </a:xfrm>
          <a:prstGeom prst="rect">
            <a:avLst/>
          </a:prstGeom>
          <a:noFill/>
          <a:ln w="28575">
            <a:solidFill>
              <a:srgbClr val="FF0000"/>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7" name="Rectangle 6">
            <a:extLst>
              <a:ext uri="{FF2B5EF4-FFF2-40B4-BE49-F238E27FC236}">
                <a16:creationId xmlns:a16="http://schemas.microsoft.com/office/drawing/2014/main" id="{89B492E9-3F78-F9F5-06CD-E53E59E2B42C}"/>
              </a:ext>
            </a:extLst>
          </p:cNvPr>
          <p:cNvSpPr/>
          <p:nvPr/>
        </p:nvSpPr>
        <p:spPr>
          <a:xfrm>
            <a:off x="1099929" y="3035688"/>
            <a:ext cx="6308035" cy="344557"/>
          </a:xfrm>
          <a:prstGeom prst="rect">
            <a:avLst/>
          </a:prstGeom>
          <a:noFill/>
          <a:ln w="28575">
            <a:solidFill>
              <a:srgbClr val="FF0000"/>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8" name="Rectangle 7">
            <a:extLst>
              <a:ext uri="{FF2B5EF4-FFF2-40B4-BE49-F238E27FC236}">
                <a16:creationId xmlns:a16="http://schemas.microsoft.com/office/drawing/2014/main" id="{753827F2-E369-91EB-34D5-DFA54028C5C3}"/>
              </a:ext>
            </a:extLst>
          </p:cNvPr>
          <p:cNvSpPr/>
          <p:nvPr/>
        </p:nvSpPr>
        <p:spPr>
          <a:xfrm>
            <a:off x="1099930" y="2182435"/>
            <a:ext cx="5632174" cy="344557"/>
          </a:xfrm>
          <a:prstGeom prst="rect">
            <a:avLst/>
          </a:prstGeom>
          <a:noFill/>
          <a:ln w="28575">
            <a:solidFill>
              <a:srgbClr val="FF0000"/>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9" name="Rectangle 8">
            <a:extLst>
              <a:ext uri="{FF2B5EF4-FFF2-40B4-BE49-F238E27FC236}">
                <a16:creationId xmlns:a16="http://schemas.microsoft.com/office/drawing/2014/main" id="{E25160D0-DBDA-16D1-7ABA-7854048F5BD2}"/>
              </a:ext>
            </a:extLst>
          </p:cNvPr>
          <p:cNvSpPr/>
          <p:nvPr/>
        </p:nvSpPr>
        <p:spPr>
          <a:xfrm>
            <a:off x="1099931" y="3380245"/>
            <a:ext cx="4603446" cy="767685"/>
          </a:xfrm>
          <a:prstGeom prst="rect">
            <a:avLst/>
          </a:prstGeom>
          <a:noFill/>
          <a:ln w="28575">
            <a:solidFill>
              <a:srgbClr val="FF0000"/>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0" name="Rectangle 9">
            <a:extLst>
              <a:ext uri="{FF2B5EF4-FFF2-40B4-BE49-F238E27FC236}">
                <a16:creationId xmlns:a16="http://schemas.microsoft.com/office/drawing/2014/main" id="{A9D2F79E-592C-0010-45D8-CE70D431824A}"/>
              </a:ext>
            </a:extLst>
          </p:cNvPr>
          <p:cNvSpPr/>
          <p:nvPr/>
        </p:nvSpPr>
        <p:spPr>
          <a:xfrm>
            <a:off x="1099931" y="5111121"/>
            <a:ext cx="2580916" cy="615503"/>
          </a:xfrm>
          <a:prstGeom prst="rect">
            <a:avLst/>
          </a:prstGeom>
          <a:noFill/>
          <a:ln w="28575">
            <a:solidFill>
              <a:srgbClr val="FF0000"/>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extLst>
      <p:ext uri="{BB962C8B-B14F-4D97-AF65-F5344CB8AC3E}">
        <p14:creationId xmlns:p14="http://schemas.microsoft.com/office/powerpoint/2010/main" val="11100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B82FE-1E9A-0666-6DD1-3BCCABC6C8E1}"/>
              </a:ext>
            </a:extLst>
          </p:cNvPr>
          <p:cNvSpPr>
            <a:spLocks noGrp="1"/>
          </p:cNvSpPr>
          <p:nvPr>
            <p:ph type="title"/>
          </p:nvPr>
        </p:nvSpPr>
        <p:spPr>
          <a:xfrm>
            <a:off x="407505" y="274638"/>
            <a:ext cx="8229600" cy="584775"/>
          </a:xfrm>
        </p:spPr>
        <p:txBody>
          <a:bodyPr/>
          <a:lstStyle/>
          <a:p>
            <a:pPr algn="ctr"/>
            <a:r>
              <a:rPr lang="nb-NO" sz="3200" dirty="0" err="1"/>
              <a:t>Proben</a:t>
            </a:r>
            <a:r>
              <a:rPr lang="nb-NO" sz="3200" dirty="0"/>
              <a:t> skal stå i en </a:t>
            </a:r>
            <a:r>
              <a:rPr lang="nb-NO" sz="3200" dirty="0" err="1"/>
              <a:t>NaOH</a:t>
            </a:r>
            <a:r>
              <a:rPr lang="nb-NO" sz="3200" dirty="0"/>
              <a:t> oppløsning</a:t>
            </a:r>
          </a:p>
        </p:txBody>
      </p:sp>
      <p:pic>
        <p:nvPicPr>
          <p:cNvPr id="7" name="Picture 6">
            <a:extLst>
              <a:ext uri="{FF2B5EF4-FFF2-40B4-BE49-F238E27FC236}">
                <a16:creationId xmlns:a16="http://schemas.microsoft.com/office/drawing/2014/main" id="{A1F71123-69B1-8FC4-B9CF-02F1C8E7DF66}"/>
              </a:ext>
            </a:extLst>
          </p:cNvPr>
          <p:cNvPicPr>
            <a:picLocks noChangeAspect="1"/>
          </p:cNvPicPr>
          <p:nvPr/>
        </p:nvPicPr>
        <p:blipFill>
          <a:blip r:embed="rId2"/>
          <a:stretch>
            <a:fillRect/>
          </a:stretch>
        </p:blipFill>
        <p:spPr>
          <a:xfrm>
            <a:off x="272100" y="1415144"/>
            <a:ext cx="8487537" cy="5018314"/>
          </a:xfrm>
          <a:prstGeom prst="rect">
            <a:avLst/>
          </a:prstGeom>
        </p:spPr>
      </p:pic>
    </p:spTree>
    <p:extLst>
      <p:ext uri="{BB962C8B-B14F-4D97-AF65-F5344CB8AC3E}">
        <p14:creationId xmlns:p14="http://schemas.microsoft.com/office/powerpoint/2010/main" val="3576590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F92DF4-C0C9-29EE-863A-5B2392885658}"/>
              </a:ext>
            </a:extLst>
          </p:cNvPr>
          <p:cNvSpPr/>
          <p:nvPr/>
        </p:nvSpPr>
        <p:spPr>
          <a:xfrm>
            <a:off x="0" y="0"/>
            <a:ext cx="9144000" cy="6858000"/>
          </a:xfrm>
          <a:prstGeom prst="rect">
            <a:avLst/>
          </a:prstGeom>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le 1">
            <a:extLst>
              <a:ext uri="{FF2B5EF4-FFF2-40B4-BE49-F238E27FC236}">
                <a16:creationId xmlns:a16="http://schemas.microsoft.com/office/drawing/2014/main" id="{B0855544-88D0-98EF-E6A3-42A518744901}"/>
              </a:ext>
            </a:extLst>
          </p:cNvPr>
          <p:cNvSpPr>
            <a:spLocks noGrp="1"/>
          </p:cNvSpPr>
          <p:nvPr>
            <p:ph type="title"/>
          </p:nvPr>
        </p:nvSpPr>
        <p:spPr>
          <a:xfrm>
            <a:off x="407505" y="2782669"/>
            <a:ext cx="8229600" cy="1200329"/>
          </a:xfrm>
        </p:spPr>
        <p:txBody>
          <a:bodyPr/>
          <a:lstStyle/>
          <a:p>
            <a:pPr algn="ctr"/>
            <a:r>
              <a:rPr lang="nb-NO" dirty="0"/>
              <a:t>Systemmålinger</a:t>
            </a:r>
            <a:br>
              <a:rPr lang="nb-NO" dirty="0"/>
            </a:br>
            <a:r>
              <a:rPr lang="nb-NO" dirty="0"/>
              <a:t>Måling av batterispenning</a:t>
            </a:r>
          </a:p>
        </p:txBody>
      </p:sp>
    </p:spTree>
    <p:extLst>
      <p:ext uri="{BB962C8B-B14F-4D97-AF65-F5344CB8AC3E}">
        <p14:creationId xmlns:p14="http://schemas.microsoft.com/office/powerpoint/2010/main" val="23944934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E1E79-1CBA-3C69-835D-DC317AC78A84}"/>
              </a:ext>
            </a:extLst>
          </p:cNvPr>
          <p:cNvSpPr>
            <a:spLocks noGrp="1"/>
          </p:cNvSpPr>
          <p:nvPr>
            <p:ph type="title"/>
          </p:nvPr>
        </p:nvSpPr>
        <p:spPr>
          <a:xfrm>
            <a:off x="407505" y="274638"/>
            <a:ext cx="8229600" cy="584775"/>
          </a:xfrm>
        </p:spPr>
        <p:txBody>
          <a:bodyPr/>
          <a:lstStyle/>
          <a:p>
            <a:pPr algn="ctr"/>
            <a:r>
              <a:rPr lang="nb-NO" sz="3200" dirty="0"/>
              <a:t>Lag to mettede prøver med rent vann</a:t>
            </a:r>
          </a:p>
        </p:txBody>
      </p:sp>
      <p:pic>
        <p:nvPicPr>
          <p:cNvPr id="5" name="Picture 4">
            <a:extLst>
              <a:ext uri="{FF2B5EF4-FFF2-40B4-BE49-F238E27FC236}">
                <a16:creationId xmlns:a16="http://schemas.microsoft.com/office/drawing/2014/main" id="{A30FC62B-588F-8CF4-6A47-7797C4A975FA}"/>
              </a:ext>
            </a:extLst>
          </p:cNvPr>
          <p:cNvPicPr>
            <a:picLocks noChangeAspect="1"/>
          </p:cNvPicPr>
          <p:nvPr/>
        </p:nvPicPr>
        <p:blipFill>
          <a:blip r:embed="rId2"/>
          <a:stretch>
            <a:fillRect/>
          </a:stretch>
        </p:blipFill>
        <p:spPr>
          <a:xfrm>
            <a:off x="1112537" y="1571529"/>
            <a:ext cx="2825895" cy="3714941"/>
          </a:xfrm>
          <a:prstGeom prst="rect">
            <a:avLst/>
          </a:prstGeom>
        </p:spPr>
      </p:pic>
      <p:pic>
        <p:nvPicPr>
          <p:cNvPr id="6" name="Picture 5">
            <a:extLst>
              <a:ext uri="{FF2B5EF4-FFF2-40B4-BE49-F238E27FC236}">
                <a16:creationId xmlns:a16="http://schemas.microsoft.com/office/drawing/2014/main" id="{7C6C216C-EA2E-4C33-568E-7AC90462CFF7}"/>
              </a:ext>
            </a:extLst>
          </p:cNvPr>
          <p:cNvPicPr>
            <a:picLocks noChangeAspect="1"/>
          </p:cNvPicPr>
          <p:nvPr/>
        </p:nvPicPr>
        <p:blipFill>
          <a:blip r:embed="rId2"/>
          <a:stretch>
            <a:fillRect/>
          </a:stretch>
        </p:blipFill>
        <p:spPr>
          <a:xfrm>
            <a:off x="4955195" y="1571529"/>
            <a:ext cx="2825895" cy="3714941"/>
          </a:xfrm>
          <a:prstGeom prst="rect">
            <a:avLst/>
          </a:prstGeom>
        </p:spPr>
      </p:pic>
      <p:sp>
        <p:nvSpPr>
          <p:cNvPr id="7" name="TextBox 6">
            <a:extLst>
              <a:ext uri="{FF2B5EF4-FFF2-40B4-BE49-F238E27FC236}">
                <a16:creationId xmlns:a16="http://schemas.microsoft.com/office/drawing/2014/main" id="{26F8B9FC-E1EB-39AD-8FD1-4C13F0FC9090}"/>
              </a:ext>
            </a:extLst>
          </p:cNvPr>
          <p:cNvSpPr txBox="1"/>
          <p:nvPr/>
        </p:nvSpPr>
        <p:spPr>
          <a:xfrm>
            <a:off x="1567529" y="5352255"/>
            <a:ext cx="1915909" cy="646331"/>
          </a:xfrm>
          <a:prstGeom prst="rect">
            <a:avLst/>
          </a:prstGeom>
          <a:noFill/>
        </p:spPr>
        <p:txBody>
          <a:bodyPr wrap="none" rtlCol="0">
            <a:spAutoFit/>
          </a:bodyPr>
          <a:lstStyle/>
          <a:p>
            <a:pPr algn="ctr"/>
            <a:r>
              <a:rPr lang="nb-NO" dirty="0"/>
              <a:t>Kalt vann mettet </a:t>
            </a:r>
            <a:br>
              <a:rPr lang="nb-NO" dirty="0"/>
            </a:br>
            <a:r>
              <a:rPr lang="nb-NO" dirty="0"/>
              <a:t>med oksygen</a:t>
            </a:r>
          </a:p>
        </p:txBody>
      </p:sp>
      <p:sp>
        <p:nvSpPr>
          <p:cNvPr id="8" name="TextBox 7">
            <a:extLst>
              <a:ext uri="{FF2B5EF4-FFF2-40B4-BE49-F238E27FC236}">
                <a16:creationId xmlns:a16="http://schemas.microsoft.com/office/drawing/2014/main" id="{408BE5ED-1032-567C-FF75-A0C4E200D707}"/>
              </a:ext>
            </a:extLst>
          </p:cNvPr>
          <p:cNvSpPr txBox="1"/>
          <p:nvPr/>
        </p:nvSpPr>
        <p:spPr>
          <a:xfrm>
            <a:off x="5429485" y="5396355"/>
            <a:ext cx="2116798" cy="646331"/>
          </a:xfrm>
          <a:prstGeom prst="rect">
            <a:avLst/>
          </a:prstGeom>
          <a:noFill/>
        </p:spPr>
        <p:txBody>
          <a:bodyPr wrap="none" rtlCol="0">
            <a:spAutoFit/>
          </a:bodyPr>
          <a:lstStyle/>
          <a:p>
            <a:pPr algn="ctr"/>
            <a:r>
              <a:rPr lang="nb-NO" dirty="0"/>
              <a:t>Varmt vann mettet </a:t>
            </a:r>
            <a:br>
              <a:rPr lang="nb-NO" dirty="0"/>
            </a:br>
            <a:r>
              <a:rPr lang="nb-NO" dirty="0"/>
              <a:t>med oksygen</a:t>
            </a:r>
          </a:p>
        </p:txBody>
      </p:sp>
    </p:spTree>
    <p:extLst>
      <p:ext uri="{BB962C8B-B14F-4D97-AF65-F5344CB8AC3E}">
        <p14:creationId xmlns:p14="http://schemas.microsoft.com/office/powerpoint/2010/main" val="3204782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FF093-055E-7A66-9F64-648090430BF7}"/>
              </a:ext>
            </a:extLst>
          </p:cNvPr>
          <p:cNvSpPr>
            <a:spLocks noGrp="1"/>
          </p:cNvSpPr>
          <p:nvPr>
            <p:ph type="title"/>
          </p:nvPr>
        </p:nvSpPr>
        <p:spPr>
          <a:xfrm>
            <a:off x="407505" y="274638"/>
            <a:ext cx="8229600" cy="1200329"/>
          </a:xfrm>
        </p:spPr>
        <p:txBody>
          <a:bodyPr/>
          <a:lstStyle/>
          <a:p>
            <a:pPr algn="ctr"/>
            <a:r>
              <a:rPr lang="nb-NO" dirty="0"/>
              <a:t>Mål temperatur og spenning og sett inn i programmet</a:t>
            </a:r>
          </a:p>
        </p:txBody>
      </p:sp>
      <p:pic>
        <p:nvPicPr>
          <p:cNvPr id="5" name="Picture 4">
            <a:extLst>
              <a:ext uri="{FF2B5EF4-FFF2-40B4-BE49-F238E27FC236}">
                <a16:creationId xmlns:a16="http://schemas.microsoft.com/office/drawing/2014/main" id="{3B47BBC7-1136-E1E5-57E8-02C8F78FE611}"/>
              </a:ext>
            </a:extLst>
          </p:cNvPr>
          <p:cNvPicPr>
            <a:picLocks noChangeAspect="1"/>
          </p:cNvPicPr>
          <p:nvPr/>
        </p:nvPicPr>
        <p:blipFill>
          <a:blip r:embed="rId2"/>
          <a:stretch>
            <a:fillRect/>
          </a:stretch>
        </p:blipFill>
        <p:spPr>
          <a:xfrm>
            <a:off x="1091890" y="1888672"/>
            <a:ext cx="6887213" cy="3080656"/>
          </a:xfrm>
          <a:prstGeom prst="rect">
            <a:avLst/>
          </a:prstGeom>
        </p:spPr>
      </p:pic>
    </p:spTree>
    <p:extLst>
      <p:ext uri="{BB962C8B-B14F-4D97-AF65-F5344CB8AC3E}">
        <p14:creationId xmlns:p14="http://schemas.microsoft.com/office/powerpoint/2010/main" val="4144432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4B732226-D630-0EAC-E090-D67736AEF930}"/>
                  </a:ext>
                </a:extLst>
              </p:cNvPr>
              <p:cNvSpPr>
                <a:spLocks noGrp="1"/>
              </p:cNvSpPr>
              <p:nvPr>
                <p:ph type="title"/>
              </p:nvPr>
            </p:nvSpPr>
            <p:spPr>
              <a:xfrm>
                <a:off x="407505" y="274638"/>
                <a:ext cx="8229600" cy="693716"/>
              </a:xfrm>
            </p:spPr>
            <p:txBody>
              <a:bodyPr/>
              <a:lstStyle/>
              <a:p>
                <a:pPr algn="ctr"/>
                <a:r>
                  <a:rPr lang="nb-NO" dirty="0"/>
                  <a:t>Måleresultater i </a:t>
                </a:r>
                <a14:m>
                  <m:oMath xmlns:m="http://schemas.openxmlformats.org/officeDocument/2006/math">
                    <m:r>
                      <m:rPr>
                        <m:sty m:val="p"/>
                      </m:rPr>
                      <a:rPr lang="el-GR" sz="4000" i="1" dirty="0" smtClean="0">
                        <a:latin typeface="Cambria Math" panose="02040503050406030204" pitchFamily="18" charset="0"/>
                      </a:rPr>
                      <m:t>μ</m:t>
                    </m:r>
                  </m:oMath>
                </a14:m>
                <a:r>
                  <a:rPr lang="nb-NO" dirty="0" err="1"/>
                  <a:t>g</a:t>
                </a:r>
                <a:r>
                  <a:rPr lang="nb-NO" dirty="0"/>
                  <a:t>/L</a:t>
                </a:r>
              </a:p>
            </p:txBody>
          </p:sp>
        </mc:Choice>
        <mc:Fallback>
          <p:sp>
            <p:nvSpPr>
              <p:cNvPr id="2" name="Title 1">
                <a:extLst>
                  <a:ext uri="{FF2B5EF4-FFF2-40B4-BE49-F238E27FC236}">
                    <a16:creationId xmlns:a16="http://schemas.microsoft.com/office/drawing/2014/main" id="{4B732226-D630-0EAC-E090-D67736AEF930}"/>
                  </a:ext>
                </a:extLst>
              </p:cNvPr>
              <p:cNvSpPr>
                <a:spLocks noGrp="1" noRot="1" noChangeAspect="1" noMove="1" noResize="1" noEditPoints="1" noAdjustHandles="1" noChangeArrowheads="1" noChangeShapeType="1" noTextEdit="1"/>
              </p:cNvSpPr>
              <p:nvPr>
                <p:ph type="title"/>
              </p:nvPr>
            </p:nvSpPr>
            <p:spPr>
              <a:xfrm>
                <a:off x="407505" y="274638"/>
                <a:ext cx="8229600" cy="693716"/>
              </a:xfrm>
              <a:blipFill>
                <a:blip r:embed="rId2"/>
                <a:stretch>
                  <a:fillRect t="-7895" b="-30702"/>
                </a:stretch>
              </a:blipFill>
            </p:spPr>
            <p:txBody>
              <a:bodyPr/>
              <a:lstStyle/>
              <a:p>
                <a:r>
                  <a:rPr lang="nb-NO">
                    <a:noFill/>
                  </a:rPr>
                  <a:t> </a:t>
                </a:r>
              </a:p>
            </p:txBody>
          </p:sp>
        </mc:Fallback>
      </mc:AlternateContent>
      <p:pic>
        <p:nvPicPr>
          <p:cNvPr id="5" name="Picture 4">
            <a:extLst>
              <a:ext uri="{FF2B5EF4-FFF2-40B4-BE49-F238E27FC236}">
                <a16:creationId xmlns:a16="http://schemas.microsoft.com/office/drawing/2014/main" id="{898432C4-9680-6A46-7DEA-D489238F54B4}"/>
              </a:ext>
            </a:extLst>
          </p:cNvPr>
          <p:cNvPicPr>
            <a:picLocks noChangeAspect="1"/>
          </p:cNvPicPr>
          <p:nvPr/>
        </p:nvPicPr>
        <p:blipFill>
          <a:blip r:embed="rId3"/>
          <a:stretch>
            <a:fillRect/>
          </a:stretch>
        </p:blipFill>
        <p:spPr>
          <a:xfrm>
            <a:off x="407505" y="2244660"/>
            <a:ext cx="8325591" cy="3024026"/>
          </a:xfrm>
          <a:prstGeom prst="rect">
            <a:avLst/>
          </a:prstGeom>
        </p:spPr>
      </p:pic>
    </p:spTree>
    <p:extLst>
      <p:ext uri="{BB962C8B-B14F-4D97-AF65-F5344CB8AC3E}">
        <p14:creationId xmlns:p14="http://schemas.microsoft.com/office/powerpoint/2010/main" val="42149477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F92DF4-C0C9-29EE-863A-5B2392885658}"/>
              </a:ext>
            </a:extLst>
          </p:cNvPr>
          <p:cNvSpPr/>
          <p:nvPr/>
        </p:nvSpPr>
        <p:spPr>
          <a:xfrm>
            <a:off x="0" y="0"/>
            <a:ext cx="9144000" cy="6858000"/>
          </a:xfrm>
          <a:prstGeom prst="rect">
            <a:avLst/>
          </a:prstGeom>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le 1">
            <a:extLst>
              <a:ext uri="{FF2B5EF4-FFF2-40B4-BE49-F238E27FC236}">
                <a16:creationId xmlns:a16="http://schemas.microsoft.com/office/drawing/2014/main" id="{B0855544-88D0-98EF-E6A3-42A518744901}"/>
              </a:ext>
            </a:extLst>
          </p:cNvPr>
          <p:cNvSpPr>
            <a:spLocks noGrp="1"/>
          </p:cNvSpPr>
          <p:nvPr>
            <p:ph type="title"/>
          </p:nvPr>
        </p:nvSpPr>
        <p:spPr>
          <a:xfrm>
            <a:off x="407505" y="2042440"/>
            <a:ext cx="8229600" cy="2246769"/>
          </a:xfrm>
        </p:spPr>
        <p:txBody>
          <a:bodyPr/>
          <a:lstStyle/>
          <a:p>
            <a:pPr algn="ctr"/>
            <a:r>
              <a:rPr lang="nb-NO" dirty="0"/>
              <a:t>I tillegg har vi</a:t>
            </a:r>
            <a:br>
              <a:rPr lang="nb-NO" dirty="0"/>
            </a:br>
            <a:r>
              <a:rPr lang="nb-NO" dirty="0"/>
              <a:t>- pH-sensor</a:t>
            </a:r>
            <a:br>
              <a:rPr lang="nb-NO" dirty="0"/>
            </a:br>
            <a:r>
              <a:rPr lang="nb-NO" dirty="0"/>
              <a:t>- </a:t>
            </a:r>
            <a:r>
              <a:rPr lang="nb-NO" sz="3200" dirty="0"/>
              <a:t>Oksidasjon-Reduksjons-Potensial (ORP)-sensor</a:t>
            </a:r>
            <a:endParaRPr lang="nb-NO" dirty="0"/>
          </a:p>
        </p:txBody>
      </p:sp>
    </p:spTree>
    <p:extLst>
      <p:ext uri="{BB962C8B-B14F-4D97-AF65-F5344CB8AC3E}">
        <p14:creationId xmlns:p14="http://schemas.microsoft.com/office/powerpoint/2010/main" val="22047590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F92DF4-C0C9-29EE-863A-5B2392885658}"/>
              </a:ext>
            </a:extLst>
          </p:cNvPr>
          <p:cNvSpPr/>
          <p:nvPr/>
        </p:nvSpPr>
        <p:spPr>
          <a:xfrm>
            <a:off x="0" y="0"/>
            <a:ext cx="9144000" cy="6858000"/>
          </a:xfrm>
          <a:prstGeom prst="rect">
            <a:avLst/>
          </a:prstGeom>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le 1">
            <a:extLst>
              <a:ext uri="{FF2B5EF4-FFF2-40B4-BE49-F238E27FC236}">
                <a16:creationId xmlns:a16="http://schemas.microsoft.com/office/drawing/2014/main" id="{B0855544-88D0-98EF-E6A3-42A518744901}"/>
              </a:ext>
            </a:extLst>
          </p:cNvPr>
          <p:cNvSpPr>
            <a:spLocks noGrp="1"/>
          </p:cNvSpPr>
          <p:nvPr>
            <p:ph type="title"/>
          </p:nvPr>
        </p:nvSpPr>
        <p:spPr>
          <a:xfrm>
            <a:off x="407505" y="2782669"/>
            <a:ext cx="8229600" cy="646331"/>
          </a:xfrm>
        </p:spPr>
        <p:txBody>
          <a:bodyPr/>
          <a:lstStyle/>
          <a:p>
            <a:pPr algn="ctr"/>
            <a:r>
              <a:rPr lang="nb-NO" dirty="0"/>
              <a:t>Oppgave til neste gang</a:t>
            </a:r>
          </a:p>
        </p:txBody>
      </p:sp>
    </p:spTree>
    <p:extLst>
      <p:ext uri="{BB962C8B-B14F-4D97-AF65-F5344CB8AC3E}">
        <p14:creationId xmlns:p14="http://schemas.microsoft.com/office/powerpoint/2010/main" val="40236500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BC21E-BBD1-9E44-8213-AE75295796C6}"/>
              </a:ext>
            </a:extLst>
          </p:cNvPr>
          <p:cNvSpPr>
            <a:spLocks noGrp="1"/>
          </p:cNvSpPr>
          <p:nvPr>
            <p:ph type="title"/>
          </p:nvPr>
        </p:nvSpPr>
        <p:spPr/>
        <p:txBody>
          <a:bodyPr/>
          <a:lstStyle/>
          <a:p>
            <a:pPr algn="ctr"/>
            <a:r>
              <a:rPr lang="nb-NO" dirty="0"/>
              <a:t>En aktuell hjemmeside</a:t>
            </a:r>
          </a:p>
        </p:txBody>
      </p:sp>
      <p:pic>
        <p:nvPicPr>
          <p:cNvPr id="5" name="Picture 4">
            <a:hlinkClick r:id="rId2"/>
            <a:extLst>
              <a:ext uri="{FF2B5EF4-FFF2-40B4-BE49-F238E27FC236}">
                <a16:creationId xmlns:a16="http://schemas.microsoft.com/office/drawing/2014/main" id="{D845684E-CFBC-0328-2745-99212F0F300C}"/>
              </a:ext>
            </a:extLst>
          </p:cNvPr>
          <p:cNvPicPr>
            <a:picLocks noChangeAspect="1"/>
          </p:cNvPicPr>
          <p:nvPr/>
        </p:nvPicPr>
        <p:blipFill>
          <a:blip r:embed="rId3"/>
          <a:stretch>
            <a:fillRect/>
          </a:stretch>
        </p:blipFill>
        <p:spPr>
          <a:xfrm>
            <a:off x="774626" y="2028816"/>
            <a:ext cx="7775872" cy="2024743"/>
          </a:xfrm>
          <a:prstGeom prst="rect">
            <a:avLst/>
          </a:prstGeom>
        </p:spPr>
      </p:pic>
    </p:spTree>
    <p:extLst>
      <p:ext uri="{BB962C8B-B14F-4D97-AF65-F5344CB8AC3E}">
        <p14:creationId xmlns:p14="http://schemas.microsoft.com/office/powerpoint/2010/main" val="19137391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1E318-D62B-427D-77C7-B5338463BB7F}"/>
              </a:ext>
            </a:extLst>
          </p:cNvPr>
          <p:cNvSpPr>
            <a:spLocks noGrp="1"/>
          </p:cNvSpPr>
          <p:nvPr>
            <p:ph type="title"/>
          </p:nvPr>
        </p:nvSpPr>
        <p:spPr/>
        <p:txBody>
          <a:bodyPr/>
          <a:lstStyle/>
          <a:p>
            <a:pPr algn="ctr"/>
            <a:r>
              <a:rPr lang="nb-NO" dirty="0"/>
              <a:t>Sensorlaboratorium ved neste saml.</a:t>
            </a:r>
          </a:p>
        </p:txBody>
      </p:sp>
      <p:sp>
        <p:nvSpPr>
          <p:cNvPr id="3" name="Content Placeholder 2">
            <a:extLst>
              <a:ext uri="{FF2B5EF4-FFF2-40B4-BE49-F238E27FC236}">
                <a16:creationId xmlns:a16="http://schemas.microsoft.com/office/drawing/2014/main" id="{3A5031E7-620F-95A8-2828-4E2CA9D01E36}"/>
              </a:ext>
            </a:extLst>
          </p:cNvPr>
          <p:cNvSpPr>
            <a:spLocks noGrp="1"/>
          </p:cNvSpPr>
          <p:nvPr>
            <p:ph idx="1"/>
          </p:nvPr>
        </p:nvSpPr>
        <p:spPr>
          <a:xfrm>
            <a:off x="304800" y="1053548"/>
            <a:ext cx="8567057" cy="5367699"/>
          </a:xfrm>
        </p:spPr>
        <p:txBody>
          <a:bodyPr>
            <a:normAutofit/>
          </a:bodyPr>
          <a:lstStyle/>
          <a:p>
            <a:r>
              <a:rPr lang="nb-NO" sz="2000" dirty="0"/>
              <a:t>Lese gjennom Sensorkapittelet (kap. 6) og lab. journal (Vedlegg D)</a:t>
            </a:r>
          </a:p>
          <a:p>
            <a:r>
              <a:rPr lang="nb-NO" sz="2000" dirty="0"/>
              <a:t>På samlingen jobbe to og to eller tre</a:t>
            </a:r>
          </a:p>
          <a:p>
            <a:r>
              <a:rPr lang="nb-NO" sz="2000" dirty="0"/>
              <a:t>Kalibrere og gjøre målinger med en sensor</a:t>
            </a:r>
          </a:p>
          <a:p>
            <a:r>
              <a:rPr lang="nb-NO" sz="2000" dirty="0"/>
              <a:t>Lage en kort presentasjon av resultatene</a:t>
            </a:r>
          </a:p>
          <a:p>
            <a:r>
              <a:rPr lang="nb-NO" sz="2000" dirty="0"/>
              <a:t>Presentere for hverandre</a:t>
            </a:r>
          </a:p>
          <a:p>
            <a:pPr marL="0" indent="0">
              <a:buNone/>
            </a:pPr>
            <a:r>
              <a:rPr lang="nb-NO" sz="2000" dirty="0"/>
              <a:t>Følgende sensorer er aktuelle:</a:t>
            </a:r>
          </a:p>
          <a:p>
            <a:pPr lvl="1"/>
            <a:r>
              <a:rPr lang="nb-NO" sz="1600" dirty="0"/>
              <a:t>Temperatur i vann DS18B20 (mange) – dokumentert i heftet</a:t>
            </a:r>
          </a:p>
          <a:p>
            <a:pPr lvl="1"/>
            <a:r>
              <a:rPr lang="nb-NO" sz="1600" dirty="0"/>
              <a:t>Temperatur med bruk av NTC (10) – dokumentert i heftet</a:t>
            </a:r>
          </a:p>
          <a:p>
            <a:pPr lvl="1"/>
            <a:r>
              <a:rPr lang="nb-NO" sz="1600" dirty="0"/>
              <a:t>Oppløst oksygen (SEN0237-A) (2 stykk) – dokumentert i heftet</a:t>
            </a:r>
          </a:p>
          <a:p>
            <a:pPr lvl="1"/>
            <a:r>
              <a:rPr lang="nb-NO" sz="1600" dirty="0"/>
              <a:t>Turbiditet (SEN-0189) (2 stykk) – dokumentert i heftet</a:t>
            </a:r>
          </a:p>
          <a:p>
            <a:pPr lvl="1"/>
            <a:r>
              <a:rPr lang="nb-NO" sz="1600" dirty="0"/>
              <a:t>Konduktivitet (DFR0300-H) (2 stykk) – dokumentert i heftet</a:t>
            </a:r>
          </a:p>
          <a:p>
            <a:pPr lvl="1"/>
            <a:r>
              <a:rPr lang="nb-NO" sz="1600" dirty="0"/>
              <a:t>pH (SEN-0161) (2 stykk) – dokumentert i heftet</a:t>
            </a:r>
          </a:p>
          <a:p>
            <a:pPr lvl="1"/>
            <a:r>
              <a:rPr lang="nb-NO" sz="1600" dirty="0"/>
              <a:t>Trykk/dybde (SEN0257)(1 stykk) – ikke dokumentert i heftet</a:t>
            </a:r>
          </a:p>
          <a:p>
            <a:pPr lvl="1"/>
            <a:r>
              <a:rPr lang="nb-NO" sz="1600" dirty="0"/>
              <a:t>ORP (SEN-0165) (1 stykk) – dokumentert i heftet</a:t>
            </a:r>
          </a:p>
          <a:p>
            <a:r>
              <a:rPr lang="nb-NO" sz="2000" dirty="0"/>
              <a:t>Om det er andre sensorer dere ønsker å jobbe med, så gi oss et tips.</a:t>
            </a:r>
          </a:p>
          <a:p>
            <a:endParaRPr lang="nb-NO" dirty="0"/>
          </a:p>
        </p:txBody>
      </p:sp>
    </p:spTree>
    <p:extLst>
      <p:ext uri="{BB962C8B-B14F-4D97-AF65-F5344CB8AC3E}">
        <p14:creationId xmlns:p14="http://schemas.microsoft.com/office/powerpoint/2010/main" val="3373023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575B6-3663-E0D3-737C-ABCAA1EAE18B}"/>
              </a:ext>
            </a:extLst>
          </p:cNvPr>
          <p:cNvSpPr>
            <a:spLocks noGrp="1"/>
          </p:cNvSpPr>
          <p:nvPr>
            <p:ph type="title"/>
          </p:nvPr>
        </p:nvSpPr>
        <p:spPr>
          <a:xfrm>
            <a:off x="407505" y="2136095"/>
            <a:ext cx="8229600" cy="646331"/>
          </a:xfrm>
        </p:spPr>
        <p:txBody>
          <a:bodyPr/>
          <a:lstStyle/>
          <a:p>
            <a:pPr algn="ctr"/>
            <a:r>
              <a:rPr lang="nb-NO"/>
              <a:t>Spørsmål?</a:t>
            </a:r>
            <a:endParaRPr lang="nb-NO" dirty="0"/>
          </a:p>
        </p:txBody>
      </p:sp>
    </p:spTree>
    <p:extLst>
      <p:ext uri="{BB962C8B-B14F-4D97-AF65-F5344CB8AC3E}">
        <p14:creationId xmlns:p14="http://schemas.microsoft.com/office/powerpoint/2010/main" val="3038010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94DA-036F-5490-96A9-BEE92F385A8D}"/>
              </a:ext>
            </a:extLst>
          </p:cNvPr>
          <p:cNvSpPr>
            <a:spLocks noGrp="1"/>
          </p:cNvSpPr>
          <p:nvPr>
            <p:ph type="title"/>
          </p:nvPr>
        </p:nvSpPr>
        <p:spPr>
          <a:xfrm>
            <a:off x="961901" y="71278"/>
            <a:ext cx="7956468" cy="584775"/>
          </a:xfrm>
        </p:spPr>
        <p:txBody>
          <a:bodyPr/>
          <a:lstStyle/>
          <a:p>
            <a:pPr algn="ctr"/>
            <a:r>
              <a:rPr lang="nb-NO" sz="3200" dirty="0"/>
              <a:t>Måling av batterispenning</a:t>
            </a:r>
          </a:p>
        </p:txBody>
      </p:sp>
      <p:pic>
        <p:nvPicPr>
          <p:cNvPr id="4" name="Picture 3">
            <a:extLst>
              <a:ext uri="{FF2B5EF4-FFF2-40B4-BE49-F238E27FC236}">
                <a16:creationId xmlns:a16="http://schemas.microsoft.com/office/drawing/2014/main" id="{C589E7BC-C485-08D2-4AD6-5D6C5056FE17}"/>
              </a:ext>
            </a:extLst>
          </p:cNvPr>
          <p:cNvPicPr>
            <a:picLocks noChangeAspect="1"/>
          </p:cNvPicPr>
          <p:nvPr/>
        </p:nvPicPr>
        <p:blipFill>
          <a:blip r:embed="rId3"/>
          <a:stretch>
            <a:fillRect/>
          </a:stretch>
        </p:blipFill>
        <p:spPr>
          <a:xfrm>
            <a:off x="1670917" y="717609"/>
            <a:ext cx="5988668" cy="6069113"/>
          </a:xfrm>
          <a:prstGeom prst="rect">
            <a:avLst/>
          </a:prstGeom>
        </p:spPr>
      </p:pic>
    </p:spTree>
    <p:extLst>
      <p:ext uri="{BB962C8B-B14F-4D97-AF65-F5344CB8AC3E}">
        <p14:creationId xmlns:p14="http://schemas.microsoft.com/office/powerpoint/2010/main" val="1468355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A8C71-FA2D-0108-2F34-54403919B62E}"/>
              </a:ext>
            </a:extLst>
          </p:cNvPr>
          <p:cNvSpPr>
            <a:spLocks noGrp="1"/>
          </p:cNvSpPr>
          <p:nvPr>
            <p:ph type="title"/>
          </p:nvPr>
        </p:nvSpPr>
        <p:spPr>
          <a:xfrm>
            <a:off x="407505" y="274638"/>
            <a:ext cx="8229600" cy="1200329"/>
          </a:xfrm>
        </p:spPr>
        <p:txBody>
          <a:bodyPr/>
          <a:lstStyle/>
          <a:p>
            <a:pPr algn="ctr"/>
            <a:r>
              <a:rPr lang="nb-NO" dirty="0"/>
              <a:t>Alternativ metode for måling av batterispenning</a:t>
            </a:r>
          </a:p>
        </p:txBody>
      </p:sp>
      <p:pic>
        <p:nvPicPr>
          <p:cNvPr id="3" name="Picture 2">
            <a:extLst>
              <a:ext uri="{FF2B5EF4-FFF2-40B4-BE49-F238E27FC236}">
                <a16:creationId xmlns:a16="http://schemas.microsoft.com/office/drawing/2014/main" id="{F645740E-8E9F-F9DE-D882-59D2DC1FA4D1}"/>
              </a:ext>
            </a:extLst>
          </p:cNvPr>
          <p:cNvPicPr>
            <a:picLocks noChangeAspect="1"/>
          </p:cNvPicPr>
          <p:nvPr/>
        </p:nvPicPr>
        <p:blipFill rotWithShape="1">
          <a:blip r:embed="rId2"/>
          <a:srcRect l="3622" t="22683" r="29688" b="34645"/>
          <a:stretch/>
        </p:blipFill>
        <p:spPr>
          <a:xfrm>
            <a:off x="1150374" y="1474967"/>
            <a:ext cx="6005543" cy="3894289"/>
          </a:xfrm>
          <a:prstGeom prst="rect">
            <a:avLst/>
          </a:prstGeom>
        </p:spPr>
      </p:pic>
    </p:spTree>
    <p:extLst>
      <p:ext uri="{BB962C8B-B14F-4D97-AF65-F5344CB8AC3E}">
        <p14:creationId xmlns:p14="http://schemas.microsoft.com/office/powerpoint/2010/main" val="494326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F3E7E-36F3-0035-303F-00999E3DAD62}"/>
              </a:ext>
            </a:extLst>
          </p:cNvPr>
          <p:cNvSpPr>
            <a:spLocks noGrp="1"/>
          </p:cNvSpPr>
          <p:nvPr>
            <p:ph type="title"/>
          </p:nvPr>
        </p:nvSpPr>
        <p:spPr>
          <a:xfrm>
            <a:off x="407505" y="596019"/>
            <a:ext cx="8229600" cy="646331"/>
          </a:xfrm>
        </p:spPr>
        <p:txBody>
          <a:bodyPr/>
          <a:lstStyle/>
          <a:p>
            <a:pPr algn="ctr"/>
            <a:r>
              <a:rPr lang="nb-NO" dirty="0"/>
              <a:t>Måling av spenning</a:t>
            </a:r>
          </a:p>
        </p:txBody>
      </p:sp>
      <p:pic>
        <p:nvPicPr>
          <p:cNvPr id="9" name="Picture 8">
            <a:extLst>
              <a:ext uri="{FF2B5EF4-FFF2-40B4-BE49-F238E27FC236}">
                <a16:creationId xmlns:a16="http://schemas.microsoft.com/office/drawing/2014/main" id="{425158CC-5D69-DABC-13B4-9763EE6F186E}"/>
              </a:ext>
            </a:extLst>
          </p:cNvPr>
          <p:cNvPicPr>
            <a:picLocks noChangeAspect="1"/>
          </p:cNvPicPr>
          <p:nvPr/>
        </p:nvPicPr>
        <p:blipFill>
          <a:blip r:embed="rId2"/>
          <a:stretch>
            <a:fillRect/>
          </a:stretch>
        </p:blipFill>
        <p:spPr>
          <a:xfrm>
            <a:off x="411286" y="1863809"/>
            <a:ext cx="8225819" cy="3130381"/>
          </a:xfrm>
          <a:prstGeom prst="rect">
            <a:avLst/>
          </a:prstGeom>
        </p:spPr>
      </p:pic>
      <p:pic>
        <p:nvPicPr>
          <p:cNvPr id="11" name="Picture 10">
            <a:extLst>
              <a:ext uri="{FF2B5EF4-FFF2-40B4-BE49-F238E27FC236}">
                <a16:creationId xmlns:a16="http://schemas.microsoft.com/office/drawing/2014/main" id="{BE28AB1F-3608-4C1E-D2D3-EA6150452333}"/>
              </a:ext>
            </a:extLst>
          </p:cNvPr>
          <p:cNvPicPr>
            <a:picLocks noChangeAspect="1"/>
          </p:cNvPicPr>
          <p:nvPr/>
        </p:nvPicPr>
        <p:blipFill>
          <a:blip r:embed="rId3"/>
          <a:stretch>
            <a:fillRect/>
          </a:stretch>
        </p:blipFill>
        <p:spPr>
          <a:xfrm>
            <a:off x="62180" y="5161590"/>
            <a:ext cx="9019639" cy="1396160"/>
          </a:xfrm>
          <a:prstGeom prst="rect">
            <a:avLst/>
          </a:prstGeom>
        </p:spPr>
      </p:pic>
    </p:spTree>
    <p:extLst>
      <p:ext uri="{BB962C8B-B14F-4D97-AF65-F5344CB8AC3E}">
        <p14:creationId xmlns:p14="http://schemas.microsoft.com/office/powerpoint/2010/main" val="789454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F92DF4-C0C9-29EE-863A-5B2392885658}"/>
              </a:ext>
            </a:extLst>
          </p:cNvPr>
          <p:cNvSpPr/>
          <p:nvPr/>
        </p:nvSpPr>
        <p:spPr>
          <a:xfrm>
            <a:off x="0" y="0"/>
            <a:ext cx="9144000" cy="6858000"/>
          </a:xfrm>
          <a:prstGeom prst="rect">
            <a:avLst/>
          </a:prstGeom>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le 1">
            <a:extLst>
              <a:ext uri="{FF2B5EF4-FFF2-40B4-BE49-F238E27FC236}">
                <a16:creationId xmlns:a16="http://schemas.microsoft.com/office/drawing/2014/main" id="{B0855544-88D0-98EF-E6A3-42A518744901}"/>
              </a:ext>
            </a:extLst>
          </p:cNvPr>
          <p:cNvSpPr>
            <a:spLocks noGrp="1"/>
          </p:cNvSpPr>
          <p:nvPr>
            <p:ph type="title"/>
          </p:nvPr>
        </p:nvSpPr>
        <p:spPr>
          <a:xfrm>
            <a:off x="407505" y="2642604"/>
            <a:ext cx="8229600" cy="646331"/>
          </a:xfrm>
        </p:spPr>
        <p:txBody>
          <a:bodyPr/>
          <a:lstStyle/>
          <a:p>
            <a:pPr algn="ctr"/>
            <a:r>
              <a:rPr lang="nb-NO" dirty="0" err="1"/>
              <a:t>Meteriologiske</a:t>
            </a:r>
            <a:r>
              <a:rPr lang="nb-NO" dirty="0"/>
              <a:t> sensorer</a:t>
            </a:r>
          </a:p>
        </p:txBody>
      </p:sp>
    </p:spTree>
    <p:extLst>
      <p:ext uri="{BB962C8B-B14F-4D97-AF65-F5344CB8AC3E}">
        <p14:creationId xmlns:p14="http://schemas.microsoft.com/office/powerpoint/2010/main" val="1880361688"/>
      </p:ext>
    </p:extLst>
  </p:cSld>
  <p:clrMapOvr>
    <a:masterClrMapping/>
  </p:clrMapOvr>
</p:sld>
</file>

<file path=ppt/theme/theme1.xml><?xml version="1.0" encoding="utf-8"?>
<a:theme xmlns:a="http://schemas.openxmlformats.org/drawingml/2006/main" name="Office-tema">
  <a:themeElements>
    <a:clrScheme name="NTNU FARGER UU">
      <a:dk1>
        <a:srgbClr val="000000"/>
      </a:dk1>
      <a:lt1>
        <a:srgbClr val="FFFFFF"/>
      </a:lt1>
      <a:dk2>
        <a:srgbClr val="014693"/>
      </a:dk2>
      <a:lt2>
        <a:srgbClr val="D6D7D6"/>
      </a:lt2>
      <a:accent1>
        <a:srgbClr val="B6C8E9"/>
      </a:accent1>
      <a:accent2>
        <a:srgbClr val="014693"/>
      </a:accent2>
      <a:accent3>
        <a:srgbClr val="BCD024"/>
      </a:accent3>
      <a:accent4>
        <a:srgbClr val="B01B81"/>
      </a:accent4>
      <a:accent5>
        <a:srgbClr val="F7D019"/>
      </a:accent5>
      <a:accent6>
        <a:srgbClr val="ED8013"/>
      </a:accent6>
      <a:hlink>
        <a:srgbClr val="3D2A68"/>
      </a:hlink>
      <a:folHlink>
        <a:srgbClr val="338C8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3B7B0"/>
        </a:solidFill>
        <a:ln>
          <a:noFill/>
        </a:ln>
        <a:effectLst>
          <a:outerShdw blurRad="114300" dist="12700" dir="5400000" rotWithShape="0">
            <a:srgbClr val="000000">
              <a:alpha val="35000"/>
            </a:srgb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19531</TotalTime>
  <Words>1389</Words>
  <Application>Microsoft Office PowerPoint</Application>
  <PresentationFormat>On-screen Show (4:3)</PresentationFormat>
  <Paragraphs>222</Paragraphs>
  <Slides>57</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57</vt:i4>
      </vt:variant>
    </vt:vector>
  </HeadingPairs>
  <TitlesOfParts>
    <vt:vector size="62" baseType="lpstr">
      <vt:lpstr>Arial</vt:lpstr>
      <vt:lpstr>Calibri</vt:lpstr>
      <vt:lpstr>Cambria Math</vt:lpstr>
      <vt:lpstr>Times New Roman</vt:lpstr>
      <vt:lpstr>Office-tema</vt:lpstr>
      <vt:lpstr>Bøye – Sensorer </vt:lpstr>
      <vt:lpstr>Kursprogram - 8. september 2023?</vt:lpstr>
      <vt:lpstr>Kort presentasjon av noen sensorer</vt:lpstr>
      <vt:lpstr>Oversikt over bruk av porter</vt:lpstr>
      <vt:lpstr>Systemmålinger Måling av batterispenning</vt:lpstr>
      <vt:lpstr>Måling av batterispenning</vt:lpstr>
      <vt:lpstr>Alternativ metode for måling av batterispenning</vt:lpstr>
      <vt:lpstr>Måling av spenning</vt:lpstr>
      <vt:lpstr>Meteriologiske sensorer</vt:lpstr>
      <vt:lpstr>Måling av værdata på sjøen</vt:lpstr>
      <vt:lpstr>Lufttrykk, temperatur og luftfuktighet</vt:lpstr>
      <vt:lpstr>ENV-shield</vt:lpstr>
      <vt:lpstr>GPS-shield</vt:lpstr>
      <vt:lpstr>Sammenkobling og stabling</vt:lpstr>
      <vt:lpstr>Målinger i vann/i havet</vt:lpstr>
      <vt:lpstr>Omtale av sensorer Kapittel 6 fra side 149</vt:lpstr>
      <vt:lpstr>Vanntemperatur</vt:lpstr>
      <vt:lpstr>Turbiditet og ledningsevne</vt:lpstr>
      <vt:lpstr>Måling av temperatur luft og vann</vt:lpstr>
      <vt:lpstr>Temperatursensor – vann/luft </vt:lpstr>
      <vt:lpstr>Temperatursensor – vann/luft </vt:lpstr>
      <vt:lpstr>Oppkobling av DS18B20 på PLSC</vt:lpstr>
      <vt:lpstr>Programkode</vt:lpstr>
      <vt:lpstr>Temperaturmåling, luft og vann,  et eksempel</vt:lpstr>
      <vt:lpstr>Måling av ledningsevne Salinitet</vt:lpstr>
      <vt:lpstr>Probe for måling av ledningsevne DFRobot (DFR0300-H)</vt:lpstr>
      <vt:lpstr>Oppkobling</vt:lpstr>
      <vt:lpstr>Spesifikasjoner</vt:lpstr>
      <vt:lpstr>Spenning som funksjon av saltholdighet for 20°C</vt:lpstr>
      <vt:lpstr>Proben står i saltoppløsning som igjen står i vannbad. Spenning og temperaturen måles fortløpende</vt:lpstr>
      <vt:lpstr>Salinitet som funksjon av temperaturen brukt for å korrigere målingene mht. temperaturen</vt:lpstr>
      <vt:lpstr>Hjemmelaget salinitetssensor www.ntnu.no/Skolelab/bla-hefteserie  ROV (MauSea), ROV med trykk- og temperaturmåling</vt:lpstr>
      <vt:lpstr>Måling av turbiditet</vt:lpstr>
      <vt:lpstr>Introduksjon til måling av turbiditet eller absorbans</vt:lpstr>
      <vt:lpstr>Hjelp til å komme igang</vt:lpstr>
      <vt:lpstr>Måling av turbiditet</vt:lpstr>
      <vt:lpstr>Virkemåte</vt:lpstr>
      <vt:lpstr>Oppkobling</vt:lpstr>
      <vt:lpstr>Spenning som funksjon av turbiditet</vt:lpstr>
      <vt:lpstr>Kalibrering</vt:lpstr>
      <vt:lpstr>Noen innledende målinger Bruker lettmelk som danner fett»partikler»</vt:lpstr>
      <vt:lpstr>Kalibrering</vt:lpstr>
      <vt:lpstr>Bruk av to-punktsligningen  for kalibrering i det lineære området</vt:lpstr>
      <vt:lpstr>Måling og kalibrering med Formazin</vt:lpstr>
      <vt:lpstr>Måling av oksygeninnhold i væske</vt:lpstr>
      <vt:lpstr>Måling av oppløst oksygen DFRobot (SEN0237-A)</vt:lpstr>
      <vt:lpstr>Oppkobling (Oppløst oksygen) </vt:lpstr>
      <vt:lpstr>Spesifikasjoner</vt:lpstr>
      <vt:lpstr>Proben skal stå i en NaOH oppløsning</vt:lpstr>
      <vt:lpstr>Lag to mettede prøver med rent vann</vt:lpstr>
      <vt:lpstr>Mål temperatur og spenning og sett inn i programmet</vt:lpstr>
      <vt:lpstr>Måleresultater i μg/L</vt:lpstr>
      <vt:lpstr>I tillegg har vi - pH-sensor - Oksidasjon-Reduksjons-Potensial (ORP)-sensor</vt:lpstr>
      <vt:lpstr>Oppgave til neste gang</vt:lpstr>
      <vt:lpstr>En aktuell hjemmeside</vt:lpstr>
      <vt:lpstr>Sensorlaboratorium ved neste saml.</vt:lpstr>
      <vt:lpstr>Spørsmål?</vt:lpstr>
    </vt:vector>
  </TitlesOfParts>
  <Company>NTNU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Kolbjørn Skarpnes</dc:creator>
  <cp:lastModifiedBy>Nils Kristian Rossing</cp:lastModifiedBy>
  <cp:revision>120</cp:revision>
  <dcterms:created xsi:type="dcterms:W3CDTF">2013-06-10T16:56:09Z</dcterms:created>
  <dcterms:modified xsi:type="dcterms:W3CDTF">2023-09-08T06:02:04Z</dcterms:modified>
</cp:coreProperties>
</file>