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389" r:id="rId3"/>
    <p:sldId id="257" r:id="rId4"/>
    <p:sldId id="404" r:id="rId5"/>
    <p:sldId id="395" r:id="rId6"/>
    <p:sldId id="287" r:id="rId7"/>
    <p:sldId id="258" r:id="rId8"/>
    <p:sldId id="320" r:id="rId9"/>
    <p:sldId id="391" r:id="rId10"/>
    <p:sldId id="322" r:id="rId11"/>
    <p:sldId id="396" r:id="rId12"/>
    <p:sldId id="397" r:id="rId13"/>
    <p:sldId id="398" r:id="rId14"/>
    <p:sldId id="400" r:id="rId15"/>
    <p:sldId id="324" r:id="rId16"/>
    <p:sldId id="321" r:id="rId17"/>
    <p:sldId id="392" r:id="rId18"/>
    <p:sldId id="403" r:id="rId19"/>
    <p:sldId id="401" r:id="rId20"/>
    <p:sldId id="402" r:id="rId21"/>
    <p:sldId id="399" r:id="rId22"/>
    <p:sldId id="325" r:id="rId23"/>
    <p:sldId id="270" r:id="rId24"/>
    <p:sldId id="275" r:id="rId25"/>
    <p:sldId id="276" r:id="rId26"/>
    <p:sldId id="278" r:id="rId27"/>
    <p:sldId id="281" r:id="rId28"/>
    <p:sldId id="384" r:id="rId29"/>
    <p:sldId id="385" r:id="rId30"/>
    <p:sldId id="282" r:id="rId31"/>
    <p:sldId id="283" r:id="rId32"/>
    <p:sldId id="284" r:id="rId33"/>
    <p:sldId id="394" r:id="rId34"/>
  </p:sldIdLst>
  <p:sldSz cx="9144000" cy="6858000" type="screen4x3"/>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475"/>
    <a:srgbClr val="BBAC7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9908" autoAdjust="0"/>
    <p:restoredTop sz="94660"/>
  </p:normalViewPr>
  <p:slideViewPr>
    <p:cSldViewPr snapToGrid="0" snapToObjects="1">
      <p:cViewPr>
        <p:scale>
          <a:sx n="66" d="100"/>
          <a:sy n="66" d="100"/>
        </p:scale>
        <p:origin x="-638" y="1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48394A-ECA7-40E7-B53A-2F03A8026B4D}" type="datetimeFigureOut">
              <a:rPr lang="nb-NO" smtClean="0"/>
              <a:pPr/>
              <a:t>08.02.2022</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E4FD85-A5B2-4EB9-AEDA-67CB1B05C715}" type="slidenum">
              <a:rPr lang="nb-NO" smtClean="0"/>
              <a:pPr/>
              <a:t>‹#›</a:t>
            </a:fld>
            <a:endParaRPr lang="nb-N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1</a:t>
            </a:fld>
            <a:endParaRPr lang="nb-N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Vi har en planlagt</a:t>
            </a:r>
            <a:r>
              <a:rPr lang="en-GB" baseline="0" smtClean="0"/>
              <a:t> struktur for hver kursdag, hvor vi starter med å introdusere dagens prosjekt. Hver dag har et gjennomgående prosjekt som I teorien skal føre oss en gradvis økning av kunnskap om programmering av Arduino og etter hvert ESP32. Et gjennomgående tema I kurset er at alle skal jobbe I eget tempo under veiledning for å få til dette har vi blant annet utarbeidet arbeidsbøker som vi vil at dere skal jobbe med. Så vil vi tilføre teori I løpet av dagene når vi tror at behovet er der. På slutten av dagen har vi felle samling og oppsummering.</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5</a:t>
            </a:fld>
            <a:endParaRPr lang="nb-NO"/>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Arduino UNO har vi alt sett på, den er særdeles populær for bruk i opplæringssett …</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9</a:t>
            </a:fld>
            <a:endParaRPr lang="nb-NO"/>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Her er noen</a:t>
            </a:r>
            <a:r>
              <a:rPr lang="en-GB" baseline="0" smtClean="0"/>
              <a:t> mer avanserte sensorer som er tilpasset bruk med Arduino eller ESP32. Disse kommuniserer på en bus slik at de ofte ikke trenger mer enn et bar linjer i tillegg til spenning og jord.</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11</a:t>
            </a:fld>
            <a:endParaRPr lang="nb-NO"/>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mtClean="0"/>
              <a:t>Det geniale er et man kan plugge ulike skjold-kort på ryggen av Arduino. Disse</a:t>
            </a:r>
            <a:r>
              <a:rPr lang="nb-NO" baseline="0" smtClean="0"/>
              <a:t> plugges gjerne ned på en Arduino UNO eller Arduino MEGA.</a:t>
            </a:r>
            <a:endParaRPr lang="nb-NO" smtClean="0"/>
          </a:p>
          <a:p>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12</a:t>
            </a:fld>
            <a:endParaRPr lang="nb-NO"/>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Det finnes også en rekke pluggin kort eller skjoldkort (shieldkort) som kan plugges inn på ryggen av Arduino UNO</a:t>
            </a:r>
            <a:r>
              <a:rPr lang="en-GB" baseline="0" smtClean="0"/>
              <a:t> eller Arduino MEGA. Både sensorkort, aktualtorkort og kommunikasjonskort.</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13</a:t>
            </a:fld>
            <a:endParaRPr lang="nb-NO"/>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Her er to kontrollerkort som er blitt svært populære de siste årene. Disse anvender en annen teknologi enn Arduino, men man kan bruke samme programmeringseditor som Arduino. Dermed kan disse kretsene stort sett programmeres som en Arduino så overgangen fra Arduino til en av</a:t>
            </a:r>
            <a:r>
              <a:rPr lang="en-GB" baseline="0" smtClean="0"/>
              <a:t> disse er relativt kort. Disse er lbegge langt kraftigere enn tradisjonelle Arduino-kort. Det som gjøre ESP32 spesielt interessant er dens mulighet til å koble seg på nett. Noe vi skal utnytte på samling 2.</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17</a:t>
            </a:fld>
            <a:endParaRPr lang="nb-N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114753" y="2677415"/>
            <a:ext cx="7772400" cy="901094"/>
          </a:xfrm>
        </p:spPr>
        <p:txBody>
          <a:bodyPr anchor="t" anchorCtr="0"/>
          <a:lstStyle/>
          <a:p>
            <a:r>
              <a:rPr lang="nb-NO" dirty="0" smtClean="0"/>
              <a:t>Klikk for å redigere tittelstil</a:t>
            </a:r>
            <a:endParaRPr lang="nb-NO" dirty="0"/>
          </a:p>
        </p:txBody>
      </p:sp>
      <p:sp>
        <p:nvSpPr>
          <p:cNvPr id="3" name="Undertittel 2"/>
          <p:cNvSpPr>
            <a:spLocks noGrp="1"/>
          </p:cNvSpPr>
          <p:nvPr>
            <p:ph type="subTitle" idx="1"/>
          </p:nvPr>
        </p:nvSpPr>
        <p:spPr>
          <a:xfrm>
            <a:off x="1114753" y="3645154"/>
            <a:ext cx="77724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Tree>
    <p:extLst>
      <p:ext uri="{BB962C8B-B14F-4D97-AF65-F5344CB8AC3E}">
        <p14:creationId xmlns:p14="http://schemas.microsoft.com/office/powerpoint/2010/main" xmlns=""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xmlns=""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1017750" y="274638"/>
            <a:ext cx="5459249" cy="5851525"/>
          </a:xfrm>
        </p:spPr>
        <p:txBody>
          <a:bodyPr vert="eaVert"/>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Tree>
    <p:extLst>
      <p:ext uri="{BB962C8B-B14F-4D97-AF65-F5344CB8AC3E}">
        <p14:creationId xmlns:p14="http://schemas.microsoft.com/office/powerpoint/2010/main" xmlns="" val="30318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Klikk for å redigere tittelstil</a:t>
            </a:r>
            <a:endParaRPr lang="nb-NO" dirty="0"/>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lysbildenummer 5"/>
          <p:cNvSpPr txBox="1">
            <a:spLocks/>
          </p:cNvSpPr>
          <p:nvPr userDrawn="1"/>
        </p:nvSpPr>
        <p:spPr>
          <a:xfrm>
            <a:off x="-1" y="6421247"/>
            <a:ext cx="862779"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1" i="0" smtClean="0">
                <a:latin typeface="Arial"/>
                <a:cs typeface="Arial"/>
              </a:rPr>
              <a:pPr algn="ctr"/>
              <a:t>‹#›</a:t>
            </a:fld>
            <a:endParaRPr lang="nb-NO" b="1" i="0" dirty="0">
              <a:latin typeface="Arial"/>
              <a:cs typeface="Arial"/>
            </a:endParaRPr>
          </a:p>
        </p:txBody>
      </p:sp>
    </p:spTree>
    <p:extLst>
      <p:ext uri="{BB962C8B-B14F-4D97-AF65-F5344CB8AC3E}">
        <p14:creationId xmlns:p14="http://schemas.microsoft.com/office/powerpoint/2010/main" xmlns=""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1035765" y="4406900"/>
            <a:ext cx="7458948" cy="1362075"/>
          </a:xfrm>
        </p:spPr>
        <p:txBody>
          <a:bodyPr anchor="t"/>
          <a:lstStyle>
            <a:lvl1pPr algn="l">
              <a:defRPr sz="4000" b="1" cap="all"/>
            </a:lvl1pPr>
          </a:lstStyle>
          <a:p>
            <a:r>
              <a:rPr lang="nb-NO" dirty="0" smtClean="0"/>
              <a:t>Klikk for å redigere tittelstil</a:t>
            </a:r>
            <a:endParaRPr lang="nb-NO" dirty="0"/>
          </a:p>
        </p:txBody>
      </p:sp>
      <p:sp>
        <p:nvSpPr>
          <p:cNvPr id="3" name="Plassholder for tekst 2"/>
          <p:cNvSpPr>
            <a:spLocks noGrp="1"/>
          </p:cNvSpPr>
          <p:nvPr>
            <p:ph type="body" idx="1"/>
          </p:nvPr>
        </p:nvSpPr>
        <p:spPr>
          <a:xfrm>
            <a:off x="1035765" y="2906713"/>
            <a:ext cx="745894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dirty="0" smtClean="0"/>
              <a:t>Klikk for å redigere tekststiler i malen</a:t>
            </a:r>
          </a:p>
        </p:txBody>
      </p:sp>
    </p:spTree>
    <p:extLst>
      <p:ext uri="{BB962C8B-B14F-4D97-AF65-F5344CB8AC3E}">
        <p14:creationId xmlns:p14="http://schemas.microsoft.com/office/powerpoint/2010/main" xmlns=""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1095551" y="274638"/>
            <a:ext cx="7407404" cy="1143000"/>
          </a:xfrm>
        </p:spPr>
        <p:txBody>
          <a:bodyPr/>
          <a:lstStyle/>
          <a:p>
            <a:r>
              <a:rPr lang="nb-NO" dirty="0" smtClean="0"/>
              <a:t>Klikk for å redigere tittelstil</a:t>
            </a:r>
            <a:endParaRPr lang="nb-NO" dirty="0"/>
          </a:p>
        </p:txBody>
      </p:sp>
      <p:sp>
        <p:nvSpPr>
          <p:cNvPr id="3" name="Plassholder for innhold 2"/>
          <p:cNvSpPr>
            <a:spLocks noGrp="1"/>
          </p:cNvSpPr>
          <p:nvPr>
            <p:ph sz="half" idx="1"/>
          </p:nvPr>
        </p:nvSpPr>
        <p:spPr>
          <a:xfrm>
            <a:off x="1114711" y="1600200"/>
            <a:ext cx="366784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5305711" y="1600200"/>
            <a:ext cx="367394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Tree>
    <p:extLst>
      <p:ext uri="{BB962C8B-B14F-4D97-AF65-F5344CB8AC3E}">
        <p14:creationId xmlns:p14="http://schemas.microsoft.com/office/powerpoint/2010/main" xmlns=""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1059523" y="274638"/>
            <a:ext cx="7407404" cy="1143000"/>
          </a:xfr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1069676" y="1535113"/>
            <a:ext cx="376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1069676" y="2174875"/>
            <a:ext cx="376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
        <p:nvSpPr>
          <p:cNvPr id="5" name="Plassholder for tekst 4"/>
          <p:cNvSpPr>
            <a:spLocks noGrp="1"/>
          </p:cNvSpPr>
          <p:nvPr>
            <p:ph type="body" sz="quarter" idx="3"/>
          </p:nvPr>
        </p:nvSpPr>
        <p:spPr>
          <a:xfrm>
            <a:off x="5257502" y="1535113"/>
            <a:ext cx="38122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5257501" y="2174875"/>
            <a:ext cx="381221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xmlns=""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Tree>
    <p:extLst>
      <p:ext uri="{BB962C8B-B14F-4D97-AF65-F5344CB8AC3E}">
        <p14:creationId xmlns:p14="http://schemas.microsoft.com/office/powerpoint/2010/main" xmlns=""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24641"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4142491" y="273050"/>
            <a:ext cx="476508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1024641"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extLst>
      <p:ext uri="{BB962C8B-B14F-4D97-AF65-F5344CB8AC3E}">
        <p14:creationId xmlns:p14="http://schemas.microsoft.com/office/powerpoint/2010/main" xmlns=""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extLst>
      <p:ext uri="{BB962C8B-B14F-4D97-AF65-F5344CB8AC3E}">
        <p14:creationId xmlns:p14="http://schemas.microsoft.com/office/powerpoint/2010/main" xmlns=""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194628" y="274638"/>
            <a:ext cx="7407404" cy="1143000"/>
          </a:xfrm>
          <a:prstGeom prst="rect">
            <a:avLst/>
          </a:prstGeom>
        </p:spPr>
        <p:txBody>
          <a:bodyPr vert="horz" lIns="91440" tIns="45720" rIns="91440" bIns="45720" rtlCol="0" anchor="ctr">
            <a:norm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1194628" y="1600200"/>
            <a:ext cx="7407404" cy="4525963"/>
          </a:xfrm>
          <a:prstGeom prst="rect">
            <a:avLst/>
          </a:prstGeom>
        </p:spPr>
        <p:txBody>
          <a:bodyPr vert="horz" lIns="91440" tIns="45720" rIns="91440" bIns="4572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pic>
        <p:nvPicPr>
          <p:cNvPr id="6" name="Bilde 5" descr="stripe.jpg"/>
          <p:cNvPicPr>
            <a:picLocks noChangeAspect="1"/>
          </p:cNvPicPr>
          <p:nvPr userDrawn="1"/>
        </p:nvPicPr>
        <p:blipFill>
          <a:blip r:embed="rId13">
            <a:extLst>
              <a:ext uri="{28A0092B-C50C-407E-A947-70E740481C1C}">
                <a14:useLocalDpi xmlns:a14="http://schemas.microsoft.com/office/drawing/2010/main" xmlns="" val="0"/>
              </a:ext>
            </a:extLst>
          </a:blip>
          <a:stretch>
            <a:fillRect/>
          </a:stretch>
        </p:blipFill>
        <p:spPr>
          <a:xfrm>
            <a:off x="0" y="0"/>
            <a:ext cx="860290" cy="6858000"/>
          </a:xfrm>
          <a:prstGeom prst="rect">
            <a:avLst/>
          </a:prstGeom>
        </p:spPr>
      </p:pic>
    </p:spTree>
    <p:extLst>
      <p:ext uri="{BB962C8B-B14F-4D97-AF65-F5344CB8AC3E}">
        <p14:creationId xmlns:p14="http://schemas.microsoft.com/office/powerpoint/2010/main" xmlns=""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google.no/url?sa=i&amp;rct=j&amp;q=&amp;esrc=s&amp;source=images&amp;cd=&amp;cad=rja&amp;uact=8&amp;ved=2ahUKEwiDjvm-4q3dAhUGZd8KHYQgDQgQjRx6BAgBEAU&amp;url=https://naylampmechatronics.com/sensores-posicion-inerciales-gps/356-modulo-gy-91-mpu9250-bmp280-acelerometro-giroscopio-magnetometro-altimetro-i2c.html&amp;psig=AOvVaw2D3421fTPJDGV7P3Qnoba7&amp;ust=1536577081220094" TargetMode="External"/><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www.google.no/imgres?imgurl=https://www.kitronik.co.uk/media/catalog/product/cache/1/image/9df78eab33525d08d6e5fb8d27136e95/5/6/5613_large_bbc_microbit_board_only.jpg&amp;imgrefurl=https://www.kitronik.co.uk/5613-bbc-microbit-board-only.html&amp;docid=ZHbJA7OLcxFs7M&amp;tbnid=OhhdAk5dDOskrM:&amp;vet=10ahUKEwis-Y211bbkAhWMlIsKHTnSBsQQMwjlASgAMAA..i&amp;w=800&amp;h=800&amp;bih=575&amp;biw=1280&amp;q=microbit&amp;ved=0ahUKEwis-Y211bbkAhWMlIsKHTnSBsQQMwjlASgAMAA&amp;iact=mrc&amp;uact=8" TargetMode="External"/><Relationship Id="rId7" Type="http://schemas.openxmlformats.org/officeDocument/2006/relationships/image" Target="../media/image29.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hyperlink" Target="https://www.google.no/imgres?imgurl=https://cdn.shopify.com/s/files/1/0271/0223/products/mbit_front_1024x1024.jpg?v=1501864628&amp;imgrefurl=https://shop.4tronix.co.uk/products/bbc-micro-bit-in-gift-box-microbit&amp;docid=93lIekkdKTzeIM&amp;tbnid=Bw1lbHxtbb1ysM:&amp;vet=10ahUKEwis-Y211bbkAhWMlIsKHTnSBsQQMwjoASgCMAI..i&amp;w=800&amp;h=557&amp;bih=575&amp;biw=1280&amp;q=microbit&amp;ved=0ahUKEwis-Y211bbkAhWMlIsKHTnSBsQQMwjoASgCMAI&amp;iact=mrc&amp;uact=8" TargetMode="External"/><Relationship Id="rId9"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google.no/url?sa=i&amp;rct=j&amp;q=&amp;esrc=s&amp;frm=1&amp;source=images&amp;cd=&amp;cad=rja&amp;docid=uIKNnKQEgckR0M&amp;tbnid=Bvm0zofCTWh5nM:&amp;ved=0CAUQjRw&amp;url=https://learn.sparkfun.com/tutorials/redboard-vs-uno/all&amp;ei=__YqUrqUI8Gm0AXf3YBo&amp;psig=AFQjCNH-jYOUkVuwDpj2PRbUv3c2FFiNoA&amp;ust=1378633830002607"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6.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267185" y="977900"/>
            <a:ext cx="7772400" cy="1390408"/>
          </a:xfrm>
        </p:spPr>
        <p:txBody>
          <a:bodyPr>
            <a:normAutofit/>
          </a:bodyPr>
          <a:lstStyle/>
          <a:p>
            <a:r>
              <a:rPr lang="nb-NO" smtClean="0"/>
              <a:t>Videregående kurs </a:t>
            </a:r>
            <a:br>
              <a:rPr lang="nb-NO" smtClean="0"/>
            </a:br>
            <a:r>
              <a:rPr lang="nb-NO" smtClean="0"/>
              <a:t>programmering Arduino</a:t>
            </a:r>
            <a:endParaRPr lang="nb-NO" dirty="0"/>
          </a:p>
        </p:txBody>
      </p:sp>
      <p:sp>
        <p:nvSpPr>
          <p:cNvPr id="3" name="Undertittel 2"/>
          <p:cNvSpPr>
            <a:spLocks noGrp="1"/>
          </p:cNvSpPr>
          <p:nvPr>
            <p:ph type="subTitle" idx="1"/>
          </p:nvPr>
        </p:nvSpPr>
        <p:spPr>
          <a:xfrm>
            <a:off x="1267185" y="2216553"/>
            <a:ext cx="7772400" cy="2850748"/>
          </a:xfrm>
        </p:spPr>
        <p:txBody>
          <a:bodyPr>
            <a:normAutofit/>
          </a:bodyPr>
          <a:lstStyle/>
          <a:p>
            <a:r>
              <a:rPr lang="nb-NO" sz="2400" smtClean="0"/>
              <a:t>Introduksjon</a:t>
            </a:r>
            <a:br>
              <a:rPr lang="nb-NO" sz="2400" smtClean="0"/>
            </a:br>
            <a:endParaRPr lang="nb-NO" smtClean="0"/>
          </a:p>
          <a:p>
            <a:r>
              <a:rPr lang="nb-NO" sz="2400" smtClean="0"/>
              <a:t>Nils Kr. Rossing, Skolelaboratoriet og</a:t>
            </a:r>
            <a:br>
              <a:rPr lang="nb-NO" sz="2400" smtClean="0"/>
            </a:br>
            <a:r>
              <a:rPr lang="nb-NO" sz="2400" smtClean="0"/>
              <a:t>Johannes Ravn Munkvoll</a:t>
            </a:r>
            <a:endParaRPr lang="nb-NO" sz="2400" dirty="0"/>
          </a:p>
        </p:txBody>
      </p:sp>
      <p:pic>
        <p:nvPicPr>
          <p:cNvPr id="4" name="Bilde 3" descr="stripe_tekst.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860290" cy="6858000"/>
          </a:xfrm>
          <a:prstGeom prst="rect">
            <a:avLst/>
          </a:prstGeom>
        </p:spPr>
      </p:pic>
    </p:spTree>
    <p:extLst>
      <p:ext uri="{BB962C8B-B14F-4D97-AF65-F5344CB8AC3E}">
        <p14:creationId xmlns:p14="http://schemas.microsoft.com/office/powerpoint/2010/main" xmlns="" val="32431020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79500" y="0"/>
            <a:ext cx="7767638" cy="1141413"/>
          </a:xfrm>
        </p:spPr>
        <p:txBody>
          <a:bodyPr>
            <a:normAutofit/>
          </a:bodyPr>
          <a:lstStyle/>
          <a:p>
            <a:pPr algn="ctr"/>
            <a:r>
              <a:rPr lang="nb-NO" sz="3200" err="1" smtClean="0"/>
              <a:t>Arduino</a:t>
            </a:r>
            <a:r>
              <a:rPr lang="nb-NO" sz="3200" smtClean="0"/>
              <a:t> sensorer (Break out board)</a:t>
            </a:r>
            <a:endParaRPr lang="nb-NO" sz="3200" dirty="0"/>
          </a:p>
        </p:txBody>
      </p:sp>
      <p:pic>
        <p:nvPicPr>
          <p:cNvPr id="4098" name="Picture 2" descr="http://img.dxcdn.com/productimages/sku_142834_1.jpg"/>
          <p:cNvPicPr>
            <a:picLocks noChangeAspect="1" noChangeArrowheads="1"/>
          </p:cNvPicPr>
          <p:nvPr/>
        </p:nvPicPr>
        <p:blipFill>
          <a:blip r:embed="rId2" cstate="print"/>
          <a:srcRect l="1027" t="17078" r="3689" b="13669"/>
          <a:stretch>
            <a:fillRect/>
          </a:stretch>
        </p:blipFill>
        <p:spPr bwMode="auto">
          <a:xfrm>
            <a:off x="1269241" y="933327"/>
            <a:ext cx="7342496" cy="5336653"/>
          </a:xfrm>
          <a:prstGeom prst="rect">
            <a:avLst/>
          </a:prstGeom>
          <a:noFill/>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en-GB" smtClean="0"/>
              <a:t>Noen mer avanserte sensorer</a:t>
            </a:r>
            <a:endParaRPr lang="en-GB"/>
          </a:p>
        </p:txBody>
      </p:sp>
      <p:grpSp>
        <p:nvGrpSpPr>
          <p:cNvPr id="3" name="Gruppe 15"/>
          <p:cNvGrpSpPr/>
          <p:nvPr/>
        </p:nvGrpSpPr>
        <p:grpSpPr>
          <a:xfrm>
            <a:off x="1220470" y="1300480"/>
            <a:ext cx="3522626" cy="2405698"/>
            <a:chOff x="1220470" y="1300480"/>
            <a:chExt cx="3522626" cy="2405698"/>
          </a:xfrm>
        </p:grpSpPr>
        <p:pic>
          <p:nvPicPr>
            <p:cNvPr id="4" name="Picture 6" descr="Bilderesultat for GY91">
              <a:hlinkClick r:id="rId3"/>
            </p:cNvPr>
            <p:cNvPicPr>
              <a:picLocks noChangeAspect="1" noChangeArrowheads="1"/>
            </p:cNvPicPr>
            <p:nvPr/>
          </p:nvPicPr>
          <p:blipFill>
            <a:blip r:embed="rId4"/>
            <a:srcRect l="8807" t="10120" r="10397" b="10941"/>
            <a:stretch>
              <a:fillRect/>
            </a:stretch>
          </p:blipFill>
          <p:spPr bwMode="auto">
            <a:xfrm>
              <a:off x="1220470" y="1563458"/>
              <a:ext cx="2124632" cy="2142720"/>
            </a:xfrm>
            <a:prstGeom prst="rect">
              <a:avLst/>
            </a:prstGeom>
            <a:noFill/>
            <a:ln w="9525">
              <a:noFill/>
              <a:miter lim="800000"/>
              <a:headEnd/>
              <a:tailEnd/>
            </a:ln>
          </p:spPr>
        </p:pic>
        <p:sp>
          <p:nvSpPr>
            <p:cNvPr id="5" name="TekstSylinder 4"/>
            <p:cNvSpPr txBox="1">
              <a:spLocks noChangeArrowheads="1"/>
            </p:cNvSpPr>
            <p:nvPr/>
          </p:nvSpPr>
          <p:spPr bwMode="auto">
            <a:xfrm>
              <a:off x="2922937" y="1300480"/>
              <a:ext cx="1315168" cy="1015663"/>
            </a:xfrm>
            <a:prstGeom prst="rect">
              <a:avLst/>
            </a:prstGeom>
            <a:noFill/>
            <a:ln w="9525">
              <a:noFill/>
              <a:miter lim="800000"/>
              <a:headEnd/>
              <a:tailEnd/>
            </a:ln>
          </p:spPr>
          <p:txBody>
            <a:bodyPr wrap="none">
              <a:spAutoFit/>
            </a:bodyPr>
            <a:lstStyle/>
            <a:p>
              <a:r>
                <a:rPr lang="nb-NO" b="1" dirty="0"/>
                <a:t>GY-91</a:t>
              </a:r>
              <a:r>
                <a:rPr lang="nb-NO" dirty="0">
                  <a:solidFill>
                    <a:schemeClr val="tx1"/>
                  </a:solidFill>
                </a:rPr>
                <a:t/>
              </a:r>
              <a:br>
                <a:rPr lang="nb-NO" dirty="0">
                  <a:solidFill>
                    <a:schemeClr val="tx1"/>
                  </a:solidFill>
                </a:rPr>
              </a:br>
              <a:r>
                <a:rPr lang="nb-NO" sz="1400" i="1" u="sng" dirty="0" smtClean="0">
                  <a:solidFill>
                    <a:schemeClr val="tx1"/>
                  </a:solidFill>
                </a:rPr>
                <a:t>BMP280</a:t>
              </a:r>
              <a:r>
                <a:rPr lang="nb-NO" sz="1400" dirty="0">
                  <a:solidFill>
                    <a:schemeClr val="tx1"/>
                  </a:solidFill>
                </a:rPr>
                <a:t/>
              </a:r>
              <a:br>
                <a:rPr lang="nb-NO" sz="1400" dirty="0">
                  <a:solidFill>
                    <a:schemeClr val="tx1"/>
                  </a:solidFill>
                </a:rPr>
              </a:br>
              <a:r>
                <a:rPr lang="nb-NO" sz="1400" dirty="0">
                  <a:solidFill>
                    <a:schemeClr val="tx1"/>
                  </a:solidFill>
                </a:rPr>
                <a:t>- Trykk </a:t>
              </a:r>
              <a:br>
                <a:rPr lang="nb-NO" sz="1400" dirty="0">
                  <a:solidFill>
                    <a:schemeClr val="tx1"/>
                  </a:solidFill>
                </a:rPr>
              </a:br>
              <a:r>
                <a:rPr lang="nb-NO" sz="1400" dirty="0">
                  <a:solidFill>
                    <a:schemeClr val="tx1"/>
                  </a:solidFill>
                </a:rPr>
                <a:t>- Termometer 2</a:t>
              </a:r>
            </a:p>
          </p:txBody>
        </p:sp>
        <p:sp>
          <p:nvSpPr>
            <p:cNvPr id="6" name="TekstSylinder 5"/>
            <p:cNvSpPr txBox="1">
              <a:spLocks noChangeArrowheads="1"/>
            </p:cNvSpPr>
            <p:nvPr/>
          </p:nvSpPr>
          <p:spPr bwMode="auto">
            <a:xfrm>
              <a:off x="3358550" y="2544935"/>
              <a:ext cx="1384546" cy="954107"/>
            </a:xfrm>
            <a:prstGeom prst="rect">
              <a:avLst/>
            </a:prstGeom>
            <a:noFill/>
            <a:ln w="9525">
              <a:noFill/>
              <a:miter lim="800000"/>
              <a:headEnd/>
              <a:tailEnd/>
            </a:ln>
          </p:spPr>
          <p:txBody>
            <a:bodyPr wrap="none">
              <a:spAutoFit/>
            </a:bodyPr>
            <a:lstStyle/>
            <a:p>
              <a:r>
                <a:rPr lang="nb-NO" sz="1400" i="1" u="sng">
                  <a:solidFill>
                    <a:schemeClr val="tx1"/>
                  </a:solidFill>
                </a:rPr>
                <a:t>MPU9250</a:t>
              </a:r>
              <a:r>
                <a:rPr lang="nb-NO" sz="1400">
                  <a:solidFill>
                    <a:schemeClr val="tx1"/>
                  </a:solidFill>
                </a:rPr>
                <a:t/>
              </a:r>
              <a:br>
                <a:rPr lang="nb-NO" sz="1400">
                  <a:solidFill>
                    <a:schemeClr val="tx1"/>
                  </a:solidFill>
                </a:rPr>
              </a:br>
              <a:r>
                <a:rPr lang="nb-NO" sz="1400">
                  <a:solidFill>
                    <a:schemeClr val="tx1"/>
                  </a:solidFill>
                </a:rPr>
                <a:t>- Akselerometer</a:t>
              </a:r>
              <a:br>
                <a:rPr lang="nb-NO" sz="1400">
                  <a:solidFill>
                    <a:schemeClr val="tx1"/>
                  </a:solidFill>
                </a:rPr>
              </a:br>
              <a:r>
                <a:rPr lang="nb-NO" sz="1400">
                  <a:solidFill>
                    <a:schemeClr val="tx1"/>
                  </a:solidFill>
                </a:rPr>
                <a:t>- Magnetometer</a:t>
              </a:r>
            </a:p>
            <a:p>
              <a:r>
                <a:rPr lang="nb-NO" sz="1400">
                  <a:solidFill>
                    <a:schemeClr val="tx1"/>
                  </a:solidFill>
                </a:rPr>
                <a:t>- Gyrometer.</a:t>
              </a:r>
            </a:p>
          </p:txBody>
        </p:sp>
      </p:grpSp>
      <p:grpSp>
        <p:nvGrpSpPr>
          <p:cNvPr id="7" name="Gruppe 14"/>
          <p:cNvGrpSpPr/>
          <p:nvPr/>
        </p:nvGrpSpPr>
        <p:grpSpPr>
          <a:xfrm>
            <a:off x="4994593" y="1142048"/>
            <a:ext cx="3189322" cy="2503487"/>
            <a:chOff x="4994593" y="1142048"/>
            <a:chExt cx="3189322" cy="2503487"/>
          </a:xfrm>
        </p:grpSpPr>
        <p:pic>
          <p:nvPicPr>
            <p:cNvPr id="8" name="Picture 2" descr="https://images-na.ssl-images-amazon.com/images/I/41D13QCyKvL.jpg"/>
            <p:cNvPicPr>
              <a:picLocks noChangeAspect="1" noChangeArrowheads="1"/>
            </p:cNvPicPr>
            <p:nvPr/>
          </p:nvPicPr>
          <p:blipFill>
            <a:blip r:embed="rId5"/>
            <a:srcRect/>
            <a:stretch>
              <a:fillRect/>
            </a:stretch>
          </p:blipFill>
          <p:spPr bwMode="auto">
            <a:xfrm>
              <a:off x="5586730" y="1142048"/>
              <a:ext cx="2501900" cy="2503487"/>
            </a:xfrm>
            <a:prstGeom prst="rect">
              <a:avLst/>
            </a:prstGeom>
            <a:noFill/>
            <a:ln w="9525">
              <a:noFill/>
              <a:miter lim="800000"/>
              <a:headEnd/>
              <a:tailEnd/>
            </a:ln>
          </p:spPr>
        </p:pic>
        <p:sp>
          <p:nvSpPr>
            <p:cNvPr id="9" name="TekstSylinder 7"/>
            <p:cNvSpPr txBox="1">
              <a:spLocks noChangeArrowheads="1"/>
            </p:cNvSpPr>
            <p:nvPr/>
          </p:nvSpPr>
          <p:spPr bwMode="auto">
            <a:xfrm>
              <a:off x="4994593" y="1613535"/>
              <a:ext cx="1578317" cy="369332"/>
            </a:xfrm>
            <a:prstGeom prst="rect">
              <a:avLst/>
            </a:prstGeom>
            <a:noFill/>
            <a:ln w="9525">
              <a:noFill/>
              <a:miter lim="800000"/>
              <a:headEnd/>
              <a:tailEnd/>
            </a:ln>
          </p:spPr>
          <p:txBody>
            <a:bodyPr wrap="none">
              <a:spAutoFit/>
            </a:bodyPr>
            <a:lstStyle/>
            <a:p>
              <a:r>
                <a:rPr lang="nb-NO" sz="1800" b="1">
                  <a:solidFill>
                    <a:schemeClr val="tx1"/>
                  </a:solidFill>
                </a:rPr>
                <a:t>GY-NEO-6MV2</a:t>
              </a:r>
            </a:p>
          </p:txBody>
        </p:sp>
        <p:sp>
          <p:nvSpPr>
            <p:cNvPr id="10" name="TekstSylinder 9"/>
            <p:cNvSpPr txBox="1">
              <a:spLocks noChangeArrowheads="1"/>
            </p:cNvSpPr>
            <p:nvPr/>
          </p:nvSpPr>
          <p:spPr bwMode="auto">
            <a:xfrm>
              <a:off x="7199030" y="2504295"/>
              <a:ext cx="984885" cy="738664"/>
            </a:xfrm>
            <a:prstGeom prst="rect">
              <a:avLst/>
            </a:prstGeom>
            <a:noFill/>
            <a:ln w="9525">
              <a:noFill/>
              <a:miter lim="800000"/>
              <a:headEnd/>
              <a:tailEnd/>
            </a:ln>
          </p:spPr>
          <p:txBody>
            <a:bodyPr wrap="none">
              <a:spAutoFit/>
            </a:bodyPr>
            <a:lstStyle/>
            <a:p>
              <a:r>
                <a:rPr lang="nb-NO" sz="1400" i="1" smtClean="0">
                  <a:solidFill>
                    <a:schemeClr val="tx1"/>
                  </a:solidFill>
                </a:rPr>
                <a:t>GPS</a:t>
              </a:r>
              <a:r>
                <a:rPr lang="nb-NO" sz="1400">
                  <a:solidFill>
                    <a:schemeClr val="tx1"/>
                  </a:solidFill>
                </a:rPr>
                <a:t/>
              </a:r>
              <a:br>
                <a:rPr lang="nb-NO" sz="1400">
                  <a:solidFill>
                    <a:schemeClr val="tx1"/>
                  </a:solidFill>
                </a:rPr>
              </a:br>
              <a:r>
                <a:rPr lang="nb-NO" sz="1400" smtClean="0">
                  <a:solidFill>
                    <a:schemeClr val="tx1"/>
                  </a:solidFill>
                </a:rPr>
                <a:t>- Prosessor</a:t>
              </a:r>
            </a:p>
            <a:p>
              <a:r>
                <a:rPr lang="nb-NO" sz="1400" smtClean="0"/>
                <a:t>- Antenne</a:t>
              </a:r>
              <a:endParaRPr lang="nb-NO" sz="1400">
                <a:solidFill>
                  <a:schemeClr val="tx1"/>
                </a:solidFill>
              </a:endParaRPr>
            </a:p>
          </p:txBody>
        </p:sp>
      </p:grpSp>
      <p:grpSp>
        <p:nvGrpSpPr>
          <p:cNvPr id="12" name="Gruppe 13"/>
          <p:cNvGrpSpPr/>
          <p:nvPr/>
        </p:nvGrpSpPr>
        <p:grpSpPr>
          <a:xfrm>
            <a:off x="1246641" y="3935821"/>
            <a:ext cx="3882013" cy="2076449"/>
            <a:chOff x="1230313" y="3924935"/>
            <a:chExt cx="3882013" cy="2076449"/>
          </a:xfrm>
        </p:grpSpPr>
        <p:pic>
          <p:nvPicPr>
            <p:cNvPr id="1026" name="Picture 2"/>
            <p:cNvPicPr>
              <a:picLocks noChangeAspect="1" noChangeArrowheads="1"/>
            </p:cNvPicPr>
            <p:nvPr/>
          </p:nvPicPr>
          <p:blipFill>
            <a:blip r:embed="rId6"/>
            <a:srcRect/>
            <a:stretch>
              <a:fillRect/>
            </a:stretch>
          </p:blipFill>
          <p:spPr bwMode="auto">
            <a:xfrm>
              <a:off x="1244600" y="4200899"/>
              <a:ext cx="2428240" cy="1800485"/>
            </a:xfrm>
            <a:prstGeom prst="rect">
              <a:avLst/>
            </a:prstGeom>
            <a:noFill/>
            <a:ln w="9525">
              <a:noFill/>
              <a:miter lim="800000"/>
              <a:headEnd/>
              <a:tailEnd/>
            </a:ln>
            <a:effectLst/>
          </p:spPr>
        </p:pic>
        <p:sp>
          <p:nvSpPr>
            <p:cNvPr id="11" name="TekstSylinder 7"/>
            <p:cNvSpPr txBox="1">
              <a:spLocks noChangeArrowheads="1"/>
            </p:cNvSpPr>
            <p:nvPr/>
          </p:nvSpPr>
          <p:spPr bwMode="auto">
            <a:xfrm>
              <a:off x="1230313" y="3924935"/>
              <a:ext cx="979755" cy="369332"/>
            </a:xfrm>
            <a:prstGeom prst="rect">
              <a:avLst/>
            </a:prstGeom>
            <a:noFill/>
            <a:ln w="9525">
              <a:noFill/>
              <a:miter lim="800000"/>
              <a:headEnd/>
              <a:tailEnd/>
            </a:ln>
          </p:spPr>
          <p:txBody>
            <a:bodyPr wrap="none">
              <a:spAutoFit/>
            </a:bodyPr>
            <a:lstStyle/>
            <a:p>
              <a:r>
                <a:rPr lang="nb-NO" sz="1800" b="1" smtClean="0">
                  <a:solidFill>
                    <a:schemeClr val="tx1"/>
                  </a:solidFill>
                </a:rPr>
                <a:t>BME680</a:t>
              </a:r>
              <a:endParaRPr lang="nb-NO" sz="1800" b="1">
                <a:solidFill>
                  <a:schemeClr val="tx1"/>
                </a:solidFill>
              </a:endParaRPr>
            </a:p>
          </p:txBody>
        </p:sp>
        <p:sp>
          <p:nvSpPr>
            <p:cNvPr id="13" name="TekstSylinder 12"/>
            <p:cNvSpPr txBox="1">
              <a:spLocks noChangeArrowheads="1"/>
            </p:cNvSpPr>
            <p:nvPr/>
          </p:nvSpPr>
          <p:spPr bwMode="auto">
            <a:xfrm>
              <a:off x="3592230" y="4074015"/>
              <a:ext cx="1520096" cy="1169551"/>
            </a:xfrm>
            <a:prstGeom prst="rect">
              <a:avLst/>
            </a:prstGeom>
            <a:noFill/>
            <a:ln w="9525">
              <a:noFill/>
              <a:miter lim="800000"/>
              <a:headEnd/>
              <a:tailEnd/>
            </a:ln>
          </p:spPr>
          <p:txBody>
            <a:bodyPr wrap="none">
              <a:spAutoFit/>
            </a:bodyPr>
            <a:lstStyle/>
            <a:p>
              <a:r>
                <a:rPr lang="nb-NO" sz="1400" smtClean="0">
                  <a:solidFill>
                    <a:schemeClr val="tx1"/>
                  </a:solidFill>
                </a:rPr>
                <a:t>Miljøsensor</a:t>
              </a:r>
              <a:r>
                <a:rPr lang="nb-NO" sz="1400">
                  <a:solidFill>
                    <a:schemeClr val="tx1"/>
                  </a:solidFill>
                </a:rPr>
                <a:t/>
              </a:r>
              <a:br>
                <a:rPr lang="nb-NO" sz="1400">
                  <a:solidFill>
                    <a:schemeClr val="tx1"/>
                  </a:solidFill>
                </a:rPr>
              </a:br>
              <a:r>
                <a:rPr lang="nb-NO" sz="1400">
                  <a:solidFill>
                    <a:schemeClr val="tx1"/>
                  </a:solidFill>
                </a:rPr>
                <a:t>- </a:t>
              </a:r>
              <a:r>
                <a:rPr lang="nb-NO" sz="1400" smtClean="0">
                  <a:solidFill>
                    <a:schemeClr val="tx1"/>
                  </a:solidFill>
                </a:rPr>
                <a:t>Lufttrykk</a:t>
              </a:r>
              <a:r>
                <a:rPr lang="nb-NO" sz="1400">
                  <a:solidFill>
                    <a:schemeClr val="tx1"/>
                  </a:solidFill>
                </a:rPr>
                <a:t/>
              </a:r>
              <a:br>
                <a:rPr lang="nb-NO" sz="1400">
                  <a:solidFill>
                    <a:schemeClr val="tx1"/>
                  </a:solidFill>
                </a:rPr>
              </a:br>
              <a:r>
                <a:rPr lang="nb-NO" sz="1400">
                  <a:solidFill>
                    <a:schemeClr val="tx1"/>
                  </a:solidFill>
                </a:rPr>
                <a:t>- </a:t>
              </a:r>
              <a:r>
                <a:rPr lang="nb-NO" sz="1400" smtClean="0">
                  <a:solidFill>
                    <a:schemeClr val="tx1"/>
                  </a:solidFill>
                </a:rPr>
                <a:t>Luftfuktighet</a:t>
              </a:r>
              <a:endParaRPr lang="nb-NO" sz="1400">
                <a:solidFill>
                  <a:schemeClr val="tx1"/>
                </a:solidFill>
              </a:endParaRPr>
            </a:p>
            <a:p>
              <a:pPr>
                <a:buFontTx/>
                <a:buChar char="-"/>
              </a:pPr>
              <a:r>
                <a:rPr lang="nb-NO" sz="1400" smtClean="0">
                  <a:solidFill>
                    <a:schemeClr val="tx1"/>
                  </a:solidFill>
                </a:rPr>
                <a:t> Temperatur</a:t>
              </a:r>
            </a:p>
            <a:p>
              <a:pPr>
                <a:buFontTx/>
                <a:buChar char="-"/>
              </a:pPr>
              <a:r>
                <a:rPr lang="nb-NO" sz="1400" smtClean="0"/>
                <a:t> VOC - luftkvalitet</a:t>
              </a:r>
              <a:endParaRPr lang="nb-NO" sz="1400">
                <a:solidFill>
                  <a:schemeClr val="tx1"/>
                </a:solidFill>
              </a:endParaRPr>
            </a:p>
          </p:txBody>
        </p:sp>
      </p:grpSp>
      <p:grpSp>
        <p:nvGrpSpPr>
          <p:cNvPr id="14" name="Gruppe 19"/>
          <p:cNvGrpSpPr/>
          <p:nvPr/>
        </p:nvGrpSpPr>
        <p:grpSpPr>
          <a:xfrm>
            <a:off x="5519057" y="3782787"/>
            <a:ext cx="3153319" cy="2770414"/>
            <a:chOff x="5448300" y="3690257"/>
            <a:chExt cx="3153319" cy="2770414"/>
          </a:xfrm>
        </p:grpSpPr>
        <p:pic>
          <p:nvPicPr>
            <p:cNvPr id="1028" name="Picture 4" descr="Bilderesultater for particle sensor arduino"/>
            <p:cNvPicPr>
              <a:picLocks noChangeAspect="1" noChangeArrowheads="1"/>
            </p:cNvPicPr>
            <p:nvPr/>
          </p:nvPicPr>
          <p:blipFill>
            <a:blip r:embed="rId7"/>
            <a:srcRect l="7989" t="6899" b="6150"/>
            <a:stretch>
              <a:fillRect/>
            </a:stretch>
          </p:blipFill>
          <p:spPr bwMode="auto">
            <a:xfrm>
              <a:off x="5448300" y="3690257"/>
              <a:ext cx="2931636" cy="2770414"/>
            </a:xfrm>
            <a:prstGeom prst="rect">
              <a:avLst/>
            </a:prstGeom>
            <a:noFill/>
          </p:spPr>
        </p:pic>
        <p:sp>
          <p:nvSpPr>
            <p:cNvPr id="19" name="TekstSylinder 18"/>
            <p:cNvSpPr txBox="1">
              <a:spLocks noChangeArrowheads="1"/>
            </p:cNvSpPr>
            <p:nvPr/>
          </p:nvSpPr>
          <p:spPr bwMode="auto">
            <a:xfrm>
              <a:off x="7275230" y="4289552"/>
              <a:ext cx="1326389" cy="738664"/>
            </a:xfrm>
            <a:prstGeom prst="rect">
              <a:avLst/>
            </a:prstGeom>
            <a:noFill/>
            <a:ln w="9525">
              <a:noFill/>
              <a:miter lim="800000"/>
              <a:headEnd/>
              <a:tailEnd/>
            </a:ln>
          </p:spPr>
          <p:txBody>
            <a:bodyPr wrap="none">
              <a:spAutoFit/>
            </a:bodyPr>
            <a:lstStyle/>
            <a:p>
              <a:r>
                <a:rPr lang="nb-NO" sz="1400" i="1" smtClean="0">
                  <a:solidFill>
                    <a:schemeClr val="tx1"/>
                  </a:solidFill>
                </a:rPr>
                <a:t>Partikkel sensor</a:t>
              </a:r>
              <a:r>
                <a:rPr lang="nb-NO" sz="1400">
                  <a:solidFill>
                    <a:schemeClr val="tx1"/>
                  </a:solidFill>
                </a:rPr>
                <a:t/>
              </a:r>
              <a:br>
                <a:rPr lang="nb-NO" sz="1400">
                  <a:solidFill>
                    <a:schemeClr val="tx1"/>
                  </a:solidFill>
                </a:rPr>
              </a:br>
              <a:r>
                <a:rPr lang="nb-NO" sz="1400" smtClean="0">
                  <a:solidFill>
                    <a:schemeClr val="tx1"/>
                  </a:solidFill>
                </a:rPr>
                <a:t>- PM 10 µm</a:t>
              </a:r>
            </a:p>
            <a:p>
              <a:r>
                <a:rPr lang="nb-NO" sz="1400" smtClean="0"/>
                <a:t>- PM 2,5 µm</a:t>
              </a:r>
              <a:endParaRPr lang="nb-NO" sz="140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Arduino shield</a:t>
            </a:r>
            <a:endParaRPr lang="nb-NO"/>
          </a:p>
        </p:txBody>
      </p:sp>
      <p:sp>
        <p:nvSpPr>
          <p:cNvPr id="3" name="Plassholder for innhold 2"/>
          <p:cNvSpPr>
            <a:spLocks noGrp="1"/>
          </p:cNvSpPr>
          <p:nvPr>
            <p:ph idx="1"/>
          </p:nvPr>
        </p:nvSpPr>
        <p:spPr>
          <a:xfrm>
            <a:off x="1194628" y="5497286"/>
            <a:ext cx="7407404" cy="996043"/>
          </a:xfrm>
        </p:spPr>
        <p:txBody>
          <a:bodyPr/>
          <a:lstStyle/>
          <a:p>
            <a:r>
              <a:rPr lang="nb-NO" smtClean="0"/>
              <a:t>Det geniale er et man kan plugge ulike skjold-kort på ryggen av Arduino</a:t>
            </a:r>
            <a:endParaRPr lang="nb-NO"/>
          </a:p>
        </p:txBody>
      </p:sp>
      <p:pic>
        <p:nvPicPr>
          <p:cNvPr id="69634" name="Picture 2" descr="Arduino Shields - learn.sparkfun.com"/>
          <p:cNvPicPr>
            <a:picLocks noChangeAspect="1" noChangeArrowheads="1"/>
          </p:cNvPicPr>
          <p:nvPr/>
        </p:nvPicPr>
        <p:blipFill>
          <a:blip r:embed="rId3"/>
          <a:srcRect/>
          <a:stretch>
            <a:fillRect/>
          </a:stretch>
        </p:blipFill>
        <p:spPr bwMode="auto">
          <a:xfrm>
            <a:off x="2425247" y="1117826"/>
            <a:ext cx="5118553" cy="4299111"/>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Arduino Shield</a:t>
            </a:r>
            <a:endParaRPr lang="nb-NO"/>
          </a:p>
        </p:txBody>
      </p:sp>
      <p:pic>
        <p:nvPicPr>
          <p:cNvPr id="1026" name="Picture 2" descr="25 Useful Arduino Shields That You Might Need to Get"/>
          <p:cNvPicPr>
            <a:picLocks noChangeAspect="1" noChangeArrowheads="1"/>
          </p:cNvPicPr>
          <p:nvPr/>
        </p:nvPicPr>
        <p:blipFill>
          <a:blip r:embed="rId3"/>
          <a:srcRect/>
          <a:stretch>
            <a:fillRect/>
          </a:stretch>
        </p:blipFill>
        <p:spPr bwMode="auto">
          <a:xfrm>
            <a:off x="997307" y="1357058"/>
            <a:ext cx="7983191" cy="5199989"/>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mtClean="0"/>
              <a:t>Arduino Sensorkit</a:t>
            </a:r>
            <a:br>
              <a:rPr lang="nb-NO" smtClean="0"/>
            </a:br>
            <a:r>
              <a:rPr lang="nb-NO" smtClean="0"/>
              <a:t>ELFA – 401,25 inkl. MVA</a:t>
            </a:r>
            <a:endParaRPr lang="nb-NO"/>
          </a:p>
        </p:txBody>
      </p:sp>
      <p:pic>
        <p:nvPicPr>
          <p:cNvPr id="2050" name="Picture 2"/>
          <p:cNvPicPr>
            <a:picLocks noChangeAspect="1" noChangeArrowheads="1"/>
          </p:cNvPicPr>
          <p:nvPr/>
        </p:nvPicPr>
        <p:blipFill>
          <a:blip r:embed="rId2"/>
          <a:srcRect/>
          <a:stretch>
            <a:fillRect/>
          </a:stretch>
        </p:blipFill>
        <p:spPr bwMode="auto">
          <a:xfrm>
            <a:off x="1094221" y="1504950"/>
            <a:ext cx="7800513" cy="52641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73743" name="Picture 15" descr="Bilderesultat for microbit"/>
          <p:cNvPicPr>
            <a:picLocks noChangeAspect="1" noChangeArrowheads="1"/>
          </p:cNvPicPr>
          <p:nvPr/>
        </p:nvPicPr>
        <p:blipFill>
          <a:blip r:embed="rId2"/>
          <a:srcRect/>
          <a:stretch>
            <a:fillRect/>
          </a:stretch>
        </p:blipFill>
        <p:spPr bwMode="auto">
          <a:xfrm>
            <a:off x="5910035" y="536853"/>
            <a:ext cx="2818357" cy="2818357"/>
          </a:xfrm>
          <a:prstGeom prst="rect">
            <a:avLst/>
          </a:prstGeom>
          <a:noFill/>
        </p:spPr>
      </p:pic>
      <p:sp>
        <p:nvSpPr>
          <p:cNvPr id="2" name="Tittel 1"/>
          <p:cNvSpPr>
            <a:spLocks noGrp="1"/>
          </p:cNvSpPr>
          <p:nvPr>
            <p:ph type="title"/>
          </p:nvPr>
        </p:nvSpPr>
        <p:spPr>
          <a:xfrm>
            <a:off x="1194628" y="274638"/>
            <a:ext cx="7407404" cy="731816"/>
          </a:xfrm>
        </p:spPr>
        <p:txBody>
          <a:bodyPr/>
          <a:lstStyle/>
          <a:p>
            <a:pPr algn="ctr"/>
            <a:r>
              <a:rPr lang="nb-NO" smtClean="0"/>
              <a:t>Micro:bit</a:t>
            </a:r>
            <a:endParaRPr lang="nb-NO"/>
          </a:p>
        </p:txBody>
      </p:sp>
      <p:sp>
        <p:nvSpPr>
          <p:cNvPr id="73731" name="AutoShape 3" descr="Bilderesultat for microbit">
            <a:hlinkClick r:id="rId3"/>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73733" name="AutoShape 5" descr="Bilderesultat for microbit">
            <a:hlinkClick r:id="rId3"/>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73735" name="AutoShape 7" descr="Bilderesultat for microbit">
            <a:hlinkClick r:id="rId4"/>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73737" name="AutoShape 9" descr="Bilderesultat for microbit">
            <a:hlinkClick r:id="rId4"/>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nb-NO"/>
          </a:p>
        </p:txBody>
      </p:sp>
      <p:pic>
        <p:nvPicPr>
          <p:cNvPr id="73739" name="Picture 11" descr="Bilderesultat for microbit"/>
          <p:cNvPicPr>
            <a:picLocks noChangeAspect="1" noChangeArrowheads="1"/>
          </p:cNvPicPr>
          <p:nvPr/>
        </p:nvPicPr>
        <p:blipFill>
          <a:blip r:embed="rId5"/>
          <a:srcRect/>
          <a:stretch>
            <a:fillRect/>
          </a:stretch>
        </p:blipFill>
        <p:spPr bwMode="auto">
          <a:xfrm>
            <a:off x="1204007" y="536853"/>
            <a:ext cx="2669493" cy="2669493"/>
          </a:xfrm>
          <a:prstGeom prst="rect">
            <a:avLst/>
          </a:prstGeom>
          <a:noFill/>
        </p:spPr>
      </p:pic>
      <p:pic>
        <p:nvPicPr>
          <p:cNvPr id="73741" name="Picture 13" descr="Bilderesultat for microbit"/>
          <p:cNvPicPr>
            <a:picLocks noChangeAspect="1" noChangeArrowheads="1"/>
          </p:cNvPicPr>
          <p:nvPr/>
        </p:nvPicPr>
        <p:blipFill>
          <a:blip r:embed="rId6"/>
          <a:srcRect/>
          <a:stretch>
            <a:fillRect/>
          </a:stretch>
        </p:blipFill>
        <p:spPr bwMode="auto">
          <a:xfrm>
            <a:off x="1082290" y="4259115"/>
            <a:ext cx="2464909" cy="2218418"/>
          </a:xfrm>
          <a:prstGeom prst="rect">
            <a:avLst/>
          </a:prstGeom>
          <a:noFill/>
        </p:spPr>
      </p:pic>
      <p:pic>
        <p:nvPicPr>
          <p:cNvPr id="73745" name="Picture 17" descr="Bilderesultat for microbit"/>
          <p:cNvPicPr>
            <a:picLocks noChangeAspect="1" noChangeArrowheads="1"/>
          </p:cNvPicPr>
          <p:nvPr/>
        </p:nvPicPr>
        <p:blipFill>
          <a:blip r:embed="rId7"/>
          <a:srcRect t="19208" b="18612"/>
          <a:stretch>
            <a:fillRect/>
          </a:stretch>
        </p:blipFill>
        <p:spPr bwMode="auto">
          <a:xfrm>
            <a:off x="3646434" y="4989310"/>
            <a:ext cx="2619354" cy="1628702"/>
          </a:xfrm>
          <a:prstGeom prst="rect">
            <a:avLst/>
          </a:prstGeom>
          <a:noFill/>
        </p:spPr>
      </p:pic>
      <p:sp>
        <p:nvSpPr>
          <p:cNvPr id="73749" name="AutoShape 21" descr="Bilderesultat for air:bit"/>
          <p:cNvSpPr>
            <a:spLocks noChangeAspect="1" noChangeArrowheads="1"/>
          </p:cNvSpPr>
          <p:nvPr/>
        </p:nvSpPr>
        <p:spPr bwMode="auto">
          <a:xfrm>
            <a:off x="63500" y="-136525"/>
            <a:ext cx="3810000" cy="2695575"/>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73751" name="AutoShape 23" descr="Bilderesultat for air:bit"/>
          <p:cNvSpPr>
            <a:spLocks noChangeAspect="1" noChangeArrowheads="1"/>
          </p:cNvSpPr>
          <p:nvPr/>
        </p:nvSpPr>
        <p:spPr bwMode="auto">
          <a:xfrm>
            <a:off x="63500" y="-136525"/>
            <a:ext cx="3810000" cy="2695575"/>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73753" name="AutoShape 25" descr="airbit_ny.pn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nb-NO"/>
          </a:p>
        </p:txBody>
      </p:sp>
      <p:pic>
        <p:nvPicPr>
          <p:cNvPr id="2050" name="Picture 2"/>
          <p:cNvPicPr>
            <a:picLocks noChangeAspect="1" noChangeArrowheads="1"/>
          </p:cNvPicPr>
          <p:nvPr/>
        </p:nvPicPr>
        <p:blipFill>
          <a:blip r:embed="rId8"/>
          <a:srcRect/>
          <a:stretch>
            <a:fillRect/>
          </a:stretch>
        </p:blipFill>
        <p:spPr bwMode="auto">
          <a:xfrm>
            <a:off x="3573739" y="2304187"/>
            <a:ext cx="2746553" cy="2785443"/>
          </a:xfrm>
          <a:prstGeom prst="rect">
            <a:avLst/>
          </a:prstGeom>
          <a:noFill/>
          <a:ln w="9525">
            <a:noFill/>
            <a:miter lim="800000"/>
            <a:headEnd/>
            <a:tailEnd/>
          </a:ln>
          <a:effectLst/>
        </p:spPr>
      </p:pic>
      <p:pic>
        <p:nvPicPr>
          <p:cNvPr id="90114" name="Picture 2" descr="4-Tronix Bit:Bot XL Robot"/>
          <p:cNvPicPr>
            <a:picLocks noChangeAspect="1" noChangeArrowheads="1"/>
          </p:cNvPicPr>
          <p:nvPr/>
        </p:nvPicPr>
        <p:blipFill>
          <a:blip r:embed="rId9"/>
          <a:srcRect l="7083" t="6171" r="6750" b="6537"/>
          <a:stretch>
            <a:fillRect/>
          </a:stretch>
        </p:blipFill>
        <p:spPr bwMode="auto">
          <a:xfrm>
            <a:off x="6403465" y="4535096"/>
            <a:ext cx="2570088" cy="2082915"/>
          </a:xfrm>
          <a:prstGeom prst="rect">
            <a:avLst/>
          </a:prstGeom>
          <a:noFill/>
        </p:spPr>
      </p:pic>
      <p:grpSp>
        <p:nvGrpSpPr>
          <p:cNvPr id="18" name="Gruppe 17"/>
          <p:cNvGrpSpPr/>
          <p:nvPr/>
        </p:nvGrpSpPr>
        <p:grpSpPr>
          <a:xfrm>
            <a:off x="2048929" y="1623171"/>
            <a:ext cx="5639580" cy="3879406"/>
            <a:chOff x="2055930" y="1816526"/>
            <a:chExt cx="5639580" cy="3879406"/>
          </a:xfrm>
        </p:grpSpPr>
        <p:pic>
          <p:nvPicPr>
            <p:cNvPr id="73754" name="Picture 26"/>
            <p:cNvPicPr>
              <a:picLocks noChangeAspect="1" noChangeArrowheads="1"/>
            </p:cNvPicPr>
            <p:nvPr/>
          </p:nvPicPr>
          <p:blipFill>
            <a:blip r:embed="rId10"/>
            <a:srcRect/>
            <a:stretch>
              <a:fillRect/>
            </a:stretch>
          </p:blipFill>
          <p:spPr bwMode="auto">
            <a:xfrm>
              <a:off x="2055930" y="1816526"/>
              <a:ext cx="5639580" cy="3879406"/>
            </a:xfrm>
            <a:prstGeom prst="rect">
              <a:avLst/>
            </a:prstGeom>
            <a:noFill/>
            <a:ln w="9525">
              <a:noFill/>
              <a:miter lim="800000"/>
              <a:headEnd/>
              <a:tailEnd/>
            </a:ln>
            <a:effectLst/>
          </p:spPr>
        </p:pic>
        <p:sp>
          <p:nvSpPr>
            <p:cNvPr id="17" name="TekstSylinder 16"/>
            <p:cNvSpPr txBox="1"/>
            <p:nvPr/>
          </p:nvSpPr>
          <p:spPr>
            <a:xfrm>
              <a:off x="2522408" y="4854298"/>
              <a:ext cx="1124026" cy="523220"/>
            </a:xfrm>
            <a:prstGeom prst="rect">
              <a:avLst/>
            </a:prstGeom>
            <a:noFill/>
          </p:spPr>
          <p:txBody>
            <a:bodyPr wrap="none" rtlCol="0">
              <a:spAutoFit/>
            </a:bodyPr>
            <a:lstStyle/>
            <a:p>
              <a:r>
                <a:rPr lang="nb-NO" sz="2800" b="1" smtClean="0"/>
                <a:t>Air:bit</a:t>
              </a:r>
              <a:endParaRPr lang="nb-NO" sz="2800" b="1"/>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3739"/>
                                        </p:tgtEl>
                                        <p:attrNameLst>
                                          <p:attrName>style.visibility</p:attrName>
                                        </p:attrNameLst>
                                      </p:cBhvr>
                                      <p:to>
                                        <p:strVal val="visible"/>
                                      </p:to>
                                    </p:set>
                                    <p:animEffect transition="in" filter="fade">
                                      <p:cBhvr>
                                        <p:cTn id="7" dur="2000"/>
                                        <p:tgtEl>
                                          <p:spTgt spid="73739"/>
                                        </p:tgtEl>
                                      </p:cBhvr>
                                    </p:animEffect>
                                  </p:childTnLst>
                                </p:cTn>
                              </p:par>
                              <p:par>
                                <p:cTn id="8" presetID="10" presetClass="entr" presetSubtype="0" fill="hold" nodeType="withEffect">
                                  <p:stCondLst>
                                    <p:cond delay="0"/>
                                  </p:stCondLst>
                                  <p:childTnLst>
                                    <p:set>
                                      <p:cBhvr>
                                        <p:cTn id="9" dur="1" fill="hold">
                                          <p:stCondLst>
                                            <p:cond delay="0"/>
                                          </p:stCondLst>
                                        </p:cTn>
                                        <p:tgtEl>
                                          <p:spTgt spid="73743"/>
                                        </p:tgtEl>
                                        <p:attrNameLst>
                                          <p:attrName>style.visibility</p:attrName>
                                        </p:attrNameLst>
                                      </p:cBhvr>
                                      <p:to>
                                        <p:strVal val="visible"/>
                                      </p:to>
                                    </p:set>
                                    <p:animEffect transition="in" filter="fade">
                                      <p:cBhvr>
                                        <p:cTn id="10" dur="2000"/>
                                        <p:tgtEl>
                                          <p:spTgt spid="737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20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3741"/>
                                        </p:tgtEl>
                                        <p:attrNameLst>
                                          <p:attrName>style.visibility</p:attrName>
                                        </p:attrNameLst>
                                      </p:cBhvr>
                                      <p:to>
                                        <p:strVal val="visible"/>
                                      </p:to>
                                    </p:set>
                                    <p:animEffect transition="in" filter="fade">
                                      <p:cBhvr>
                                        <p:cTn id="20" dur="2000"/>
                                        <p:tgtEl>
                                          <p:spTgt spid="73741"/>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73745"/>
                                        </p:tgtEl>
                                        <p:attrNameLst>
                                          <p:attrName>style.visibility</p:attrName>
                                        </p:attrNameLst>
                                      </p:cBhvr>
                                      <p:to>
                                        <p:strVal val="visible"/>
                                      </p:to>
                                    </p:set>
                                    <p:animEffect transition="in" filter="fade">
                                      <p:cBhvr>
                                        <p:cTn id="24" dur="2000"/>
                                        <p:tgtEl>
                                          <p:spTgt spid="73745"/>
                                        </p:tgtEl>
                                      </p:cBhvr>
                                    </p:animEffect>
                                  </p:childTnLst>
                                </p:cTn>
                              </p:par>
                            </p:childTnLst>
                          </p:cTn>
                        </p:par>
                        <p:par>
                          <p:cTn id="25" fill="hold">
                            <p:stCondLst>
                              <p:cond delay="4000"/>
                            </p:stCondLst>
                            <p:childTnLst>
                              <p:par>
                                <p:cTn id="26" presetID="10" presetClass="entr" presetSubtype="0" fill="hold" nodeType="afterEffect">
                                  <p:stCondLst>
                                    <p:cond delay="0"/>
                                  </p:stCondLst>
                                  <p:childTnLst>
                                    <p:set>
                                      <p:cBhvr>
                                        <p:cTn id="27" dur="1" fill="hold">
                                          <p:stCondLst>
                                            <p:cond delay="0"/>
                                          </p:stCondLst>
                                        </p:cTn>
                                        <p:tgtEl>
                                          <p:spTgt spid="90114"/>
                                        </p:tgtEl>
                                        <p:attrNameLst>
                                          <p:attrName>style.visibility</p:attrName>
                                        </p:attrNameLst>
                                      </p:cBhvr>
                                      <p:to>
                                        <p:strVal val="visible"/>
                                      </p:to>
                                    </p:set>
                                    <p:animEffect transition="in" filter="fade">
                                      <p:cBhvr>
                                        <p:cTn id="28" dur="2000"/>
                                        <p:tgtEl>
                                          <p:spTgt spid="90114"/>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Teensy</a:t>
            </a:r>
            <a:endParaRPr lang="nb-NO"/>
          </a:p>
        </p:txBody>
      </p:sp>
      <p:pic>
        <p:nvPicPr>
          <p:cNvPr id="1026" name="Picture 2" descr="SparkFun Electronics Dev-14055 Teensy 3.5-utviklingskort"/>
          <p:cNvPicPr>
            <a:picLocks noChangeAspect="1" noChangeArrowheads="1"/>
          </p:cNvPicPr>
          <p:nvPr/>
        </p:nvPicPr>
        <p:blipFill>
          <a:blip r:embed="rId2"/>
          <a:srcRect/>
          <a:stretch>
            <a:fillRect/>
          </a:stretch>
        </p:blipFill>
        <p:spPr bwMode="auto">
          <a:xfrm>
            <a:off x="5402841" y="288559"/>
            <a:ext cx="3338470" cy="3338470"/>
          </a:xfrm>
          <a:prstGeom prst="rect">
            <a:avLst/>
          </a:prstGeom>
          <a:noFill/>
        </p:spPr>
      </p:pic>
      <p:pic>
        <p:nvPicPr>
          <p:cNvPr id="1028" name="Picture 4" descr="Sparkfun Electronics DEV-13736"/>
          <p:cNvPicPr>
            <a:picLocks noChangeAspect="1" noChangeArrowheads="1"/>
          </p:cNvPicPr>
          <p:nvPr/>
        </p:nvPicPr>
        <p:blipFill>
          <a:blip r:embed="rId3"/>
          <a:srcRect/>
          <a:stretch>
            <a:fillRect/>
          </a:stretch>
        </p:blipFill>
        <p:spPr bwMode="auto">
          <a:xfrm>
            <a:off x="1274957" y="427847"/>
            <a:ext cx="2293077" cy="2293077"/>
          </a:xfrm>
          <a:prstGeom prst="rect">
            <a:avLst/>
          </a:prstGeom>
          <a:noFill/>
        </p:spPr>
      </p:pic>
      <p:pic>
        <p:nvPicPr>
          <p:cNvPr id="1030" name="Picture 6" descr="Bilderesultat for teensy"/>
          <p:cNvPicPr>
            <a:picLocks noChangeAspect="1" noChangeArrowheads="1"/>
          </p:cNvPicPr>
          <p:nvPr/>
        </p:nvPicPr>
        <p:blipFill>
          <a:blip r:embed="rId4"/>
          <a:srcRect/>
          <a:stretch>
            <a:fillRect/>
          </a:stretch>
        </p:blipFill>
        <p:spPr bwMode="auto">
          <a:xfrm>
            <a:off x="922811" y="3678214"/>
            <a:ext cx="4286250" cy="2409825"/>
          </a:xfrm>
          <a:prstGeom prst="rect">
            <a:avLst/>
          </a:prstGeom>
          <a:noFill/>
        </p:spPr>
      </p:pic>
      <p:sp>
        <p:nvSpPr>
          <p:cNvPr id="8" name="TekstSylinder 7"/>
          <p:cNvSpPr txBox="1"/>
          <p:nvPr/>
        </p:nvSpPr>
        <p:spPr>
          <a:xfrm>
            <a:off x="1194628" y="2490091"/>
            <a:ext cx="1512722" cy="461665"/>
          </a:xfrm>
          <a:prstGeom prst="rect">
            <a:avLst/>
          </a:prstGeom>
          <a:noFill/>
        </p:spPr>
        <p:txBody>
          <a:bodyPr wrap="none" rtlCol="0">
            <a:spAutoFit/>
          </a:bodyPr>
          <a:lstStyle/>
          <a:p>
            <a:r>
              <a:rPr lang="nb-NO" sz="2400" b="1" i="1" smtClean="0"/>
              <a:t>Teensy 3.2</a:t>
            </a:r>
            <a:endParaRPr lang="nb-NO" sz="2400" b="1" i="1"/>
          </a:p>
        </p:txBody>
      </p:sp>
      <p:sp>
        <p:nvSpPr>
          <p:cNvPr id="9" name="TekstSylinder 8"/>
          <p:cNvSpPr txBox="1"/>
          <p:nvPr/>
        </p:nvSpPr>
        <p:spPr>
          <a:xfrm>
            <a:off x="4879709" y="1492243"/>
            <a:ext cx="1512722" cy="461665"/>
          </a:xfrm>
          <a:prstGeom prst="rect">
            <a:avLst/>
          </a:prstGeom>
          <a:noFill/>
        </p:spPr>
        <p:txBody>
          <a:bodyPr wrap="none" rtlCol="0">
            <a:spAutoFit/>
          </a:bodyPr>
          <a:lstStyle/>
          <a:p>
            <a:r>
              <a:rPr lang="nb-NO" sz="2400" b="1" i="1" smtClean="0"/>
              <a:t>Teensy 3.5</a:t>
            </a:r>
            <a:endParaRPr lang="nb-NO" sz="2400" b="1" i="1"/>
          </a:p>
        </p:txBody>
      </p:sp>
      <p:pic>
        <p:nvPicPr>
          <p:cNvPr id="3" name="Picture 2"/>
          <p:cNvPicPr>
            <a:picLocks noChangeAspect="1" noChangeArrowheads="1"/>
          </p:cNvPicPr>
          <p:nvPr/>
        </p:nvPicPr>
        <p:blipFill>
          <a:blip r:embed="rId5"/>
          <a:srcRect t="12773"/>
          <a:stretch>
            <a:fillRect/>
          </a:stretch>
        </p:blipFill>
        <p:spPr bwMode="auto">
          <a:xfrm>
            <a:off x="5072021" y="4281340"/>
            <a:ext cx="3965575" cy="1351495"/>
          </a:xfrm>
          <a:prstGeom prst="rect">
            <a:avLst/>
          </a:prstGeom>
          <a:noFill/>
          <a:ln w="9525">
            <a:noFill/>
            <a:miter lim="800000"/>
            <a:headEnd/>
            <a:tailEnd/>
          </a:ln>
          <a:effectLst/>
        </p:spPr>
      </p:pic>
      <p:sp>
        <p:nvSpPr>
          <p:cNvPr id="10" name="TekstSylinder 9"/>
          <p:cNvSpPr txBox="1"/>
          <p:nvPr/>
        </p:nvSpPr>
        <p:spPr>
          <a:xfrm>
            <a:off x="6350039" y="3626324"/>
            <a:ext cx="1500154" cy="461665"/>
          </a:xfrm>
          <a:prstGeom prst="rect">
            <a:avLst/>
          </a:prstGeom>
          <a:noFill/>
        </p:spPr>
        <p:txBody>
          <a:bodyPr wrap="none" rtlCol="0">
            <a:spAutoFit/>
          </a:bodyPr>
          <a:lstStyle/>
          <a:p>
            <a:r>
              <a:rPr lang="nb-NO" sz="2400" b="1" i="1" smtClean="0"/>
              <a:t>Teensy 4.1</a:t>
            </a:r>
            <a:endParaRPr lang="nb-NO" sz="2400" b="1" i="1"/>
          </a:p>
        </p:txBody>
      </p:sp>
      <p:sp>
        <p:nvSpPr>
          <p:cNvPr id="11" name="TekstSylinder 10"/>
          <p:cNvSpPr txBox="1"/>
          <p:nvPr/>
        </p:nvSpPr>
        <p:spPr>
          <a:xfrm>
            <a:off x="5209061" y="6206581"/>
            <a:ext cx="3729098" cy="400110"/>
          </a:xfrm>
          <a:prstGeom prst="rect">
            <a:avLst/>
          </a:prstGeom>
          <a:noFill/>
        </p:spPr>
        <p:txBody>
          <a:bodyPr wrap="none" rtlCol="0">
            <a:spAutoFit/>
          </a:bodyPr>
          <a:lstStyle/>
          <a:p>
            <a:r>
              <a:rPr lang="nb-NO" sz="2000" b="1" smtClean="0"/>
              <a:t>Arduino kompatibel programvare</a:t>
            </a:r>
            <a:endParaRPr lang="nb-NO" sz="2000" b="1"/>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smtClean="0"/>
              <a:t>Andre som bruker Arduino editoren</a:t>
            </a:r>
            <a:endParaRPr lang="nb-NO"/>
          </a:p>
        </p:txBody>
      </p:sp>
      <p:sp>
        <p:nvSpPr>
          <p:cNvPr id="3" name="Plassholder for innhold 2"/>
          <p:cNvSpPr>
            <a:spLocks noGrp="1"/>
          </p:cNvSpPr>
          <p:nvPr>
            <p:ph idx="1"/>
          </p:nvPr>
        </p:nvSpPr>
        <p:spPr>
          <a:xfrm>
            <a:off x="1194628" y="4131129"/>
            <a:ext cx="3682172" cy="1995034"/>
          </a:xfrm>
        </p:spPr>
        <p:txBody>
          <a:bodyPr>
            <a:normAutofit lnSpcReduction="10000"/>
          </a:bodyPr>
          <a:lstStyle/>
          <a:p>
            <a:r>
              <a:rPr lang="nb-NO" sz="1800" smtClean="0"/>
              <a:t>58 Digitale I/O</a:t>
            </a:r>
          </a:p>
          <a:p>
            <a:r>
              <a:rPr lang="nb-NO" sz="1800" smtClean="0"/>
              <a:t>25 Analoge I/O</a:t>
            </a:r>
          </a:p>
          <a:p>
            <a:r>
              <a:rPr lang="nb-NO" sz="1800" smtClean="0"/>
              <a:t>180MHz</a:t>
            </a:r>
          </a:p>
          <a:p>
            <a:r>
              <a:rPr lang="nb-NO" sz="1800" smtClean="0"/>
              <a:t>1Mbyte Flash</a:t>
            </a:r>
          </a:p>
          <a:p>
            <a:r>
              <a:rPr lang="nb-NO" sz="1800" smtClean="0"/>
              <a:t>2 DAC 12 bit</a:t>
            </a:r>
          </a:p>
          <a:p>
            <a:r>
              <a:rPr lang="nb-NO" sz="1800" smtClean="0"/>
              <a:t>SD-kort leser</a:t>
            </a:r>
            <a:endParaRPr lang="nb-NO" sz="1800"/>
          </a:p>
        </p:txBody>
      </p:sp>
      <p:pic>
        <p:nvPicPr>
          <p:cNvPr id="70658" name="Picture 2" descr="Teensy 3.5 &amp; 3.6 by Paul Stoffregen — Kickstarter"/>
          <p:cNvPicPr>
            <a:picLocks noChangeAspect="1" noChangeArrowheads="1"/>
          </p:cNvPicPr>
          <p:nvPr/>
        </p:nvPicPr>
        <p:blipFill>
          <a:blip r:embed="rId3"/>
          <a:srcRect/>
          <a:stretch>
            <a:fillRect/>
          </a:stretch>
        </p:blipFill>
        <p:spPr bwMode="auto">
          <a:xfrm>
            <a:off x="887186" y="1507671"/>
            <a:ext cx="4273806" cy="2404016"/>
          </a:xfrm>
          <a:prstGeom prst="rect">
            <a:avLst/>
          </a:prstGeom>
          <a:noFill/>
        </p:spPr>
      </p:pic>
      <p:pic>
        <p:nvPicPr>
          <p:cNvPr id="70660" name="Picture 4" descr="ESP32 DevKit ESP32-WROOM GPIO Pinout | Circuits4you.com"/>
          <p:cNvPicPr>
            <a:picLocks noChangeAspect="1" noChangeArrowheads="1"/>
          </p:cNvPicPr>
          <p:nvPr/>
        </p:nvPicPr>
        <p:blipFill>
          <a:blip r:embed="rId4"/>
          <a:srcRect/>
          <a:stretch>
            <a:fillRect/>
          </a:stretch>
        </p:blipFill>
        <p:spPr bwMode="auto">
          <a:xfrm>
            <a:off x="5146676" y="1209973"/>
            <a:ext cx="3692227" cy="2986470"/>
          </a:xfrm>
          <a:prstGeom prst="rect">
            <a:avLst/>
          </a:prstGeom>
          <a:noFill/>
        </p:spPr>
      </p:pic>
      <p:sp>
        <p:nvSpPr>
          <p:cNvPr id="6" name="TekstSylinder 5"/>
          <p:cNvSpPr txBox="1"/>
          <p:nvPr/>
        </p:nvSpPr>
        <p:spPr>
          <a:xfrm>
            <a:off x="5317671" y="3619500"/>
            <a:ext cx="761106" cy="369332"/>
          </a:xfrm>
          <a:prstGeom prst="rect">
            <a:avLst/>
          </a:prstGeom>
          <a:noFill/>
        </p:spPr>
        <p:txBody>
          <a:bodyPr wrap="none" rtlCol="0">
            <a:spAutoFit/>
          </a:bodyPr>
          <a:lstStyle/>
          <a:p>
            <a:r>
              <a:rPr lang="nb-NO" b="1" smtClean="0"/>
              <a:t>ESP32</a:t>
            </a:r>
            <a:endParaRPr lang="nb-NO" b="1"/>
          </a:p>
        </p:txBody>
      </p:sp>
      <p:sp>
        <p:nvSpPr>
          <p:cNvPr id="7" name="Plassholder for innhold 2"/>
          <p:cNvSpPr txBox="1">
            <a:spLocks/>
          </p:cNvSpPr>
          <p:nvPr/>
        </p:nvSpPr>
        <p:spPr>
          <a:xfrm>
            <a:off x="5102600" y="4131129"/>
            <a:ext cx="3682172" cy="1995034"/>
          </a:xfrm>
          <a:prstGeom prst="rect">
            <a:avLst/>
          </a:prstGeom>
        </p:spPr>
        <p:txBody>
          <a:bodyPr vert="horz" lIns="91440" tIns="45720" rIns="91440" bIns="45720" rtlCol="0">
            <a:normAutofit fontScale="925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800" b="0" i="0" u="none" strike="noStrike" kern="1200" cap="none" spc="0" normalizeH="0" baseline="0" noProof="0" smtClean="0">
                <a:ln>
                  <a:noFill/>
                </a:ln>
                <a:solidFill>
                  <a:schemeClr val="tx1"/>
                </a:solidFill>
                <a:effectLst/>
                <a:uLnTx/>
                <a:uFillTx/>
                <a:latin typeface="Arial"/>
                <a:ea typeface="+mn-ea"/>
                <a:cs typeface="Arial"/>
              </a:rPr>
              <a:t>25 Digitale I/O derav kan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800" b="0" i="0" u="none" strike="noStrike" kern="1200" cap="none" spc="0" normalizeH="0" baseline="0" noProof="0" smtClean="0">
                <a:ln>
                  <a:noFill/>
                </a:ln>
                <a:solidFill>
                  <a:schemeClr val="tx1"/>
                </a:solidFill>
                <a:effectLst/>
                <a:uLnTx/>
                <a:uFillTx/>
                <a:latin typeface="Arial"/>
                <a:ea typeface="+mn-ea"/>
                <a:cs typeface="Arial"/>
              </a:rPr>
              <a:t>15 Analoge I/O derav kan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nb-NO" smtClean="0">
                <a:latin typeface="Arial"/>
                <a:cs typeface="Arial"/>
              </a:rPr>
              <a:t>10 Berøringsinnganger</a:t>
            </a:r>
            <a:endParaRPr kumimoji="0" lang="nb-NO" sz="1800" b="0" i="0" u="none" strike="noStrike" kern="1200" cap="none" spc="0" normalizeH="0" baseline="0" noProof="0" smtClean="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800" b="0" i="0" u="none" strike="noStrike" kern="1200" cap="none" spc="0" normalizeH="0" baseline="0" noProof="0" smtClean="0">
                <a:ln>
                  <a:noFill/>
                </a:ln>
                <a:solidFill>
                  <a:schemeClr val="tx1"/>
                </a:solidFill>
                <a:effectLst/>
                <a:uLnTx/>
                <a:uFillTx/>
                <a:latin typeface="Arial"/>
                <a:ea typeface="+mn-ea"/>
                <a:cs typeface="Arial"/>
              </a:rPr>
              <a:t>240MHz</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800" b="0" i="0" u="none" strike="noStrike" kern="1200" cap="none" spc="0" normalizeH="0" baseline="0" noProof="0" smtClean="0">
                <a:ln>
                  <a:noFill/>
                </a:ln>
                <a:solidFill>
                  <a:schemeClr val="tx1"/>
                </a:solidFill>
                <a:effectLst/>
                <a:uLnTx/>
                <a:uFillTx/>
                <a:latin typeface="Arial"/>
                <a:ea typeface="+mn-ea"/>
                <a:cs typeface="Arial"/>
              </a:rPr>
              <a:t>512kbyte Flash</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800" b="0" i="0" u="none" strike="noStrike" kern="1200" cap="none" spc="0" normalizeH="0" baseline="0" noProof="0" smtClean="0">
                <a:ln>
                  <a:noFill/>
                </a:ln>
                <a:solidFill>
                  <a:schemeClr val="tx1"/>
                </a:solidFill>
                <a:effectLst/>
                <a:uLnTx/>
                <a:uFillTx/>
                <a:latin typeface="Arial"/>
                <a:ea typeface="+mn-ea"/>
                <a:cs typeface="Arial"/>
              </a:rPr>
              <a:t>2 DAC 12 bit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nb-NO" smtClean="0">
                <a:latin typeface="Arial"/>
                <a:cs typeface="Arial"/>
              </a:rPr>
              <a:t>Wi-Fi og BlueTooth</a:t>
            </a:r>
            <a:endParaRPr kumimoji="0" lang="nb-NO" sz="1800" b="0" i="0" u="none" strike="noStrike" kern="1200" cap="none" spc="0" normalizeH="0" baseline="0" noProof="0">
              <a:ln>
                <a:noFill/>
              </a:ln>
              <a:solidFill>
                <a:schemeClr val="tx1"/>
              </a:solidFill>
              <a:effectLst/>
              <a:uLnTx/>
              <a:uFillTx/>
              <a:latin typeface="Arial"/>
              <a:ea typeface="+mn-ea"/>
              <a:cs typeface="Arial"/>
            </a:endParaRPr>
          </a:p>
        </p:txBody>
      </p:sp>
      <p:sp>
        <p:nvSpPr>
          <p:cNvPr id="8" name="TekstSylinder 7"/>
          <p:cNvSpPr txBox="1"/>
          <p:nvPr/>
        </p:nvSpPr>
        <p:spPr>
          <a:xfrm>
            <a:off x="5209061" y="6206581"/>
            <a:ext cx="3729098" cy="400110"/>
          </a:xfrm>
          <a:prstGeom prst="rect">
            <a:avLst/>
          </a:prstGeom>
          <a:noFill/>
        </p:spPr>
        <p:txBody>
          <a:bodyPr wrap="none" rtlCol="0">
            <a:spAutoFit/>
          </a:bodyPr>
          <a:lstStyle/>
          <a:p>
            <a:r>
              <a:rPr lang="nb-NO" sz="2000" b="1" smtClean="0"/>
              <a:t>Arduino kompatibel programvare</a:t>
            </a:r>
            <a:endParaRPr lang="nb-NO" sz="2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fade">
                                      <p:cBhvr>
                                        <p:cTn id="7" dur="2000"/>
                                        <p:tgtEl>
                                          <p:spTgt spid="706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20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0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0660"/>
                                        </p:tgtEl>
                                        <p:attrNameLst>
                                          <p:attrName>style.visibility</p:attrName>
                                        </p:attrNameLst>
                                      </p:cBhvr>
                                      <p:to>
                                        <p:strVal val="visible"/>
                                      </p:to>
                                    </p:set>
                                    <p:animEffect transition="in" filter="fade">
                                      <p:cBhvr>
                                        <p:cTn id="30" dur="2000"/>
                                        <p:tgtEl>
                                          <p:spTgt spid="7066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0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00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Andre varianter av ESP32</a:t>
            </a:r>
            <a:endParaRPr lang="nb-NO"/>
          </a:p>
        </p:txBody>
      </p:sp>
      <p:pic>
        <p:nvPicPr>
          <p:cNvPr id="4" name="Picture 2"/>
          <p:cNvPicPr>
            <a:picLocks noChangeAspect="1" noChangeArrowheads="1"/>
          </p:cNvPicPr>
          <p:nvPr/>
        </p:nvPicPr>
        <p:blipFill>
          <a:blip r:embed="rId2"/>
          <a:srcRect/>
          <a:stretch>
            <a:fillRect/>
          </a:stretch>
        </p:blipFill>
        <p:spPr bwMode="auto">
          <a:xfrm>
            <a:off x="1476225" y="1528277"/>
            <a:ext cx="3218250" cy="2827171"/>
          </a:xfrm>
          <a:prstGeom prst="rect">
            <a:avLst/>
          </a:prstGeom>
          <a:noFill/>
          <a:ln w="9525">
            <a:noFill/>
            <a:miter lim="800000"/>
            <a:headEnd/>
            <a:tailEnd/>
          </a:ln>
          <a:effectLst/>
        </p:spPr>
      </p:pic>
      <p:sp>
        <p:nvSpPr>
          <p:cNvPr id="5" name="TekstSylinder 4"/>
          <p:cNvSpPr txBox="1"/>
          <p:nvPr/>
        </p:nvSpPr>
        <p:spPr>
          <a:xfrm>
            <a:off x="2482770" y="4439552"/>
            <a:ext cx="1794274" cy="1938992"/>
          </a:xfrm>
          <a:prstGeom prst="rect">
            <a:avLst/>
          </a:prstGeom>
          <a:noFill/>
        </p:spPr>
        <p:txBody>
          <a:bodyPr wrap="none" rtlCol="0">
            <a:spAutoFit/>
          </a:bodyPr>
          <a:lstStyle/>
          <a:p>
            <a:r>
              <a:rPr lang="nb-NO" sz="2400" b="1" smtClean="0"/>
              <a:t>ESP32 –CAM</a:t>
            </a:r>
            <a:br>
              <a:rPr lang="nb-NO" sz="2400" b="1" smtClean="0"/>
            </a:br>
            <a:r>
              <a:rPr lang="nb-NO" sz="2400" smtClean="0"/>
              <a:t>- WiFi</a:t>
            </a:r>
            <a:br>
              <a:rPr lang="nb-NO" sz="2400" smtClean="0"/>
            </a:br>
            <a:r>
              <a:rPr lang="nb-NO" sz="2400" smtClean="0"/>
              <a:t>- 240MHz</a:t>
            </a:r>
            <a:br>
              <a:rPr lang="nb-NO" sz="2400" smtClean="0"/>
            </a:br>
            <a:r>
              <a:rPr lang="nb-NO" sz="2400" smtClean="0"/>
              <a:t>- 2Mpix</a:t>
            </a:r>
          </a:p>
          <a:p>
            <a:r>
              <a:rPr lang="nb-NO" sz="2400" smtClean="0"/>
              <a:t>- SD-kort</a:t>
            </a:r>
            <a:endParaRPr lang="nb-NO" sz="2400"/>
          </a:p>
        </p:txBody>
      </p:sp>
      <p:pic>
        <p:nvPicPr>
          <p:cNvPr id="2050" name="Picture 2"/>
          <p:cNvPicPr>
            <a:picLocks noChangeAspect="1" noChangeArrowheads="1"/>
          </p:cNvPicPr>
          <p:nvPr/>
        </p:nvPicPr>
        <p:blipFill>
          <a:blip r:embed="rId3"/>
          <a:srcRect/>
          <a:stretch>
            <a:fillRect/>
          </a:stretch>
        </p:blipFill>
        <p:spPr bwMode="auto">
          <a:xfrm>
            <a:off x="5954013" y="1526523"/>
            <a:ext cx="1836955" cy="3374694"/>
          </a:xfrm>
          <a:prstGeom prst="rect">
            <a:avLst/>
          </a:prstGeom>
          <a:noFill/>
          <a:ln w="9525">
            <a:noFill/>
            <a:miter lim="800000"/>
            <a:headEnd/>
            <a:tailEnd/>
          </a:ln>
          <a:effectLst/>
        </p:spPr>
      </p:pic>
      <p:sp>
        <p:nvSpPr>
          <p:cNvPr id="7" name="TekstSylinder 6"/>
          <p:cNvSpPr txBox="1"/>
          <p:nvPr/>
        </p:nvSpPr>
        <p:spPr>
          <a:xfrm>
            <a:off x="5149573" y="4901217"/>
            <a:ext cx="3290067" cy="1569660"/>
          </a:xfrm>
          <a:prstGeom prst="rect">
            <a:avLst/>
          </a:prstGeom>
          <a:noFill/>
        </p:spPr>
        <p:txBody>
          <a:bodyPr wrap="none" rtlCol="0">
            <a:spAutoFit/>
          </a:bodyPr>
          <a:lstStyle/>
          <a:p>
            <a:pPr algn="ctr"/>
            <a:r>
              <a:rPr lang="nb-NO" sz="2400" b="1" smtClean="0"/>
              <a:t>LILYGO® TTGO </a:t>
            </a:r>
            <a:r>
              <a:rPr lang="nb-NO" sz="2400" b="1" smtClean="0"/>
              <a:t>T-Display </a:t>
            </a:r>
            <a:r>
              <a:rPr lang="nb-NO" sz="2400" b="1" smtClean="0"/>
              <a:t/>
            </a:r>
            <a:br>
              <a:rPr lang="nb-NO" sz="2400" b="1" smtClean="0"/>
            </a:br>
            <a:r>
              <a:rPr lang="nb-NO" sz="2400" b="1" smtClean="0"/>
              <a:t>ESP32 </a:t>
            </a:r>
            <a:r>
              <a:rPr lang="nb-NO" sz="2400" b="1" smtClean="0"/>
              <a:t>CP2104 </a:t>
            </a:r>
            <a:r>
              <a:rPr lang="nb-NO" sz="2400" b="1" smtClean="0"/>
              <a:t/>
            </a:r>
            <a:br>
              <a:rPr lang="nb-NO" sz="2400" b="1" smtClean="0"/>
            </a:br>
            <a:r>
              <a:rPr lang="nb-NO" sz="2400" smtClean="0"/>
              <a:t>WiFi Bluetooth-modul</a:t>
            </a:r>
            <a:br>
              <a:rPr lang="nb-NO" sz="2400" smtClean="0"/>
            </a:br>
            <a:r>
              <a:rPr lang="nb-NO" sz="2400" smtClean="0"/>
              <a:t>1,14” LCD fargeskjerm</a:t>
            </a:r>
            <a:endParaRPr lang="nb-NO" sz="240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4164772" cy="1143000"/>
          </a:xfrm>
        </p:spPr>
        <p:txBody>
          <a:bodyPr/>
          <a:lstStyle/>
          <a:p>
            <a:pPr algn="ctr"/>
            <a:r>
              <a:rPr lang="nb-NO" smtClean="0"/>
              <a:t>MKR NB 1500</a:t>
            </a:r>
            <a:endParaRPr lang="nb-NO"/>
          </a:p>
        </p:txBody>
      </p:sp>
      <p:sp>
        <p:nvSpPr>
          <p:cNvPr id="3" name="Plassholder for innhold 2"/>
          <p:cNvSpPr>
            <a:spLocks noGrp="1"/>
          </p:cNvSpPr>
          <p:nvPr>
            <p:ph idx="1"/>
          </p:nvPr>
        </p:nvSpPr>
        <p:spPr>
          <a:xfrm>
            <a:off x="1194628" y="4738906"/>
            <a:ext cx="3866322" cy="2093694"/>
          </a:xfrm>
        </p:spPr>
        <p:txBody>
          <a:bodyPr>
            <a:normAutofit/>
          </a:bodyPr>
          <a:lstStyle/>
          <a:p>
            <a:r>
              <a:rPr lang="nb-NO" sz="1800" smtClean="0"/>
              <a:t>Microcontroller ARM (3,3V)</a:t>
            </a:r>
          </a:p>
          <a:p>
            <a:r>
              <a:rPr lang="nb-NO" sz="1800" smtClean="0"/>
              <a:t>7 Analoge Innganger</a:t>
            </a:r>
          </a:p>
          <a:p>
            <a:r>
              <a:rPr lang="nb-NO" sz="1800" smtClean="0"/>
              <a:t>22 Digitale I/O</a:t>
            </a:r>
          </a:p>
          <a:p>
            <a:r>
              <a:rPr lang="nb-NO" sz="1800" smtClean="0"/>
              <a:t>Klokkefrekvens 48 MHz</a:t>
            </a:r>
          </a:p>
          <a:p>
            <a:r>
              <a:rPr lang="nb-NO" sz="1800" smtClean="0"/>
              <a:t>Dynamisk RAM 32 kByte</a:t>
            </a:r>
          </a:p>
          <a:p>
            <a:r>
              <a:rPr lang="nb-NO" sz="1800" smtClean="0"/>
              <a:t>Flash mem 256 kByte</a:t>
            </a:r>
            <a:endParaRPr lang="nb-NO" sz="1800"/>
          </a:p>
        </p:txBody>
      </p:sp>
      <p:pic>
        <p:nvPicPr>
          <p:cNvPr id="3075" name="Picture 3"/>
          <p:cNvPicPr>
            <a:picLocks noChangeAspect="1" noChangeArrowheads="1"/>
          </p:cNvPicPr>
          <p:nvPr/>
        </p:nvPicPr>
        <p:blipFill>
          <a:blip r:embed="rId2"/>
          <a:srcRect/>
          <a:stretch>
            <a:fillRect/>
          </a:stretch>
        </p:blipFill>
        <p:spPr bwMode="auto">
          <a:xfrm>
            <a:off x="1194628" y="1501775"/>
            <a:ext cx="3781425" cy="2978150"/>
          </a:xfrm>
          <a:prstGeom prst="rect">
            <a:avLst/>
          </a:prstGeom>
          <a:noFill/>
          <a:ln w="9525">
            <a:noFill/>
            <a:miter lim="800000"/>
            <a:headEnd/>
            <a:tailEnd/>
          </a:ln>
          <a:effectLst/>
        </p:spPr>
      </p:pic>
      <p:pic>
        <p:nvPicPr>
          <p:cNvPr id="3076" name="Picture 4"/>
          <p:cNvPicPr>
            <a:picLocks noChangeAspect="1" noChangeArrowheads="1"/>
          </p:cNvPicPr>
          <p:nvPr/>
        </p:nvPicPr>
        <p:blipFill>
          <a:blip r:embed="rId3"/>
          <a:srcRect/>
          <a:stretch>
            <a:fillRect/>
          </a:stretch>
        </p:blipFill>
        <p:spPr bwMode="auto">
          <a:xfrm>
            <a:off x="5486400" y="398632"/>
            <a:ext cx="2736850" cy="2206285"/>
          </a:xfrm>
          <a:prstGeom prst="rect">
            <a:avLst/>
          </a:prstGeom>
          <a:noFill/>
          <a:ln w="9525">
            <a:noFill/>
            <a:miter lim="800000"/>
            <a:headEnd/>
            <a:tailEnd/>
          </a:ln>
          <a:effectLst/>
        </p:spPr>
      </p:pic>
      <p:pic>
        <p:nvPicPr>
          <p:cNvPr id="3077" name="Picture 5"/>
          <p:cNvPicPr>
            <a:picLocks noChangeAspect="1" noChangeArrowheads="1"/>
          </p:cNvPicPr>
          <p:nvPr/>
        </p:nvPicPr>
        <p:blipFill>
          <a:blip r:embed="rId4"/>
          <a:srcRect/>
          <a:stretch>
            <a:fillRect/>
          </a:stretch>
        </p:blipFill>
        <p:spPr bwMode="auto">
          <a:xfrm>
            <a:off x="5867400" y="2604917"/>
            <a:ext cx="2542842" cy="1386058"/>
          </a:xfrm>
          <a:prstGeom prst="rect">
            <a:avLst/>
          </a:prstGeom>
          <a:noFill/>
          <a:ln w="9525">
            <a:noFill/>
            <a:miter lim="800000"/>
            <a:headEnd/>
            <a:tailEnd/>
          </a:ln>
          <a:effectLst/>
        </p:spPr>
      </p:pic>
      <p:pic>
        <p:nvPicPr>
          <p:cNvPr id="3078" name="Picture 6"/>
          <p:cNvPicPr>
            <a:picLocks noChangeAspect="1" noChangeArrowheads="1"/>
          </p:cNvPicPr>
          <p:nvPr/>
        </p:nvPicPr>
        <p:blipFill>
          <a:blip r:embed="rId5"/>
          <a:srcRect/>
          <a:stretch>
            <a:fillRect/>
          </a:stretch>
        </p:blipFill>
        <p:spPr bwMode="auto">
          <a:xfrm>
            <a:off x="5867400" y="4217194"/>
            <a:ext cx="2495261" cy="1941512"/>
          </a:xfrm>
          <a:prstGeom prst="rect">
            <a:avLst/>
          </a:prstGeom>
          <a:noFill/>
          <a:ln w="9525">
            <a:noFill/>
            <a:miter lim="800000"/>
            <a:headEnd/>
            <a:tailEnd/>
          </a:ln>
          <a:effectLst/>
        </p:spPr>
      </p:pic>
      <p:sp>
        <p:nvSpPr>
          <p:cNvPr id="9" name="TekstSylinder 8"/>
          <p:cNvSpPr txBox="1"/>
          <p:nvPr/>
        </p:nvSpPr>
        <p:spPr>
          <a:xfrm>
            <a:off x="7529021" y="1752600"/>
            <a:ext cx="1388457" cy="646331"/>
          </a:xfrm>
          <a:prstGeom prst="rect">
            <a:avLst/>
          </a:prstGeom>
          <a:noFill/>
        </p:spPr>
        <p:txBody>
          <a:bodyPr wrap="none" rtlCol="0">
            <a:spAutoFit/>
          </a:bodyPr>
          <a:lstStyle/>
          <a:p>
            <a:r>
              <a:rPr lang="nb-NO" smtClean="0"/>
              <a:t>Environment</a:t>
            </a:r>
          </a:p>
          <a:p>
            <a:r>
              <a:rPr lang="nb-NO" smtClean="0"/>
              <a:t>shield</a:t>
            </a:r>
            <a:endParaRPr lang="nb-NO"/>
          </a:p>
        </p:txBody>
      </p:sp>
      <p:sp>
        <p:nvSpPr>
          <p:cNvPr id="10" name="TekstSylinder 9"/>
          <p:cNvSpPr txBox="1"/>
          <p:nvPr/>
        </p:nvSpPr>
        <p:spPr>
          <a:xfrm>
            <a:off x="4989747" y="3009900"/>
            <a:ext cx="739305" cy="646331"/>
          </a:xfrm>
          <a:prstGeom prst="rect">
            <a:avLst/>
          </a:prstGeom>
          <a:noFill/>
        </p:spPr>
        <p:txBody>
          <a:bodyPr wrap="none" rtlCol="0">
            <a:spAutoFit/>
          </a:bodyPr>
          <a:lstStyle/>
          <a:p>
            <a:r>
              <a:rPr lang="nb-NO" smtClean="0"/>
              <a:t>GPS</a:t>
            </a:r>
          </a:p>
          <a:p>
            <a:r>
              <a:rPr lang="nb-NO" smtClean="0"/>
              <a:t>shield</a:t>
            </a:r>
            <a:endParaRPr lang="nb-NO"/>
          </a:p>
        </p:txBody>
      </p:sp>
      <p:sp>
        <p:nvSpPr>
          <p:cNvPr id="11" name="TekstSylinder 10"/>
          <p:cNvSpPr txBox="1"/>
          <p:nvPr/>
        </p:nvSpPr>
        <p:spPr>
          <a:xfrm>
            <a:off x="5573947" y="4217194"/>
            <a:ext cx="739305" cy="646331"/>
          </a:xfrm>
          <a:prstGeom prst="rect">
            <a:avLst/>
          </a:prstGeom>
          <a:noFill/>
        </p:spPr>
        <p:txBody>
          <a:bodyPr wrap="none" rtlCol="0">
            <a:spAutoFit/>
          </a:bodyPr>
          <a:lstStyle/>
          <a:p>
            <a:r>
              <a:rPr lang="nb-NO" smtClean="0"/>
              <a:t>Relay</a:t>
            </a:r>
            <a:br>
              <a:rPr lang="nb-NO" smtClean="0"/>
            </a:br>
            <a:r>
              <a:rPr lang="nb-NO" smtClean="0"/>
              <a:t>shield</a:t>
            </a:r>
            <a:endParaRPr lang="nb-NO"/>
          </a:p>
        </p:txBody>
      </p:sp>
      <p:sp>
        <p:nvSpPr>
          <p:cNvPr id="12" name="TekstSylinder 11"/>
          <p:cNvSpPr txBox="1"/>
          <p:nvPr/>
        </p:nvSpPr>
        <p:spPr>
          <a:xfrm>
            <a:off x="3223095" y="3990975"/>
            <a:ext cx="1697644" cy="646331"/>
          </a:xfrm>
          <a:prstGeom prst="rect">
            <a:avLst/>
          </a:prstGeom>
          <a:noFill/>
        </p:spPr>
        <p:txBody>
          <a:bodyPr wrap="none" rtlCol="0">
            <a:spAutoFit/>
          </a:bodyPr>
          <a:lstStyle/>
          <a:p>
            <a:r>
              <a:rPr lang="nb-NO" smtClean="0"/>
              <a:t>Microcontroller</a:t>
            </a:r>
          </a:p>
          <a:p>
            <a:r>
              <a:rPr lang="nb-NO" smtClean="0"/>
              <a:t>NB radio</a:t>
            </a: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2000"/>
                                        <p:tgtEl>
                                          <p:spTgt spid="30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fade">
                                      <p:cBhvr>
                                        <p:cTn id="15" dur="2000"/>
                                        <p:tgtEl>
                                          <p:spTgt spid="307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77"/>
                                        </p:tgtEl>
                                        <p:attrNameLst>
                                          <p:attrName>style.visibility</p:attrName>
                                        </p:attrNameLst>
                                      </p:cBhvr>
                                      <p:to>
                                        <p:strVal val="visible"/>
                                      </p:to>
                                    </p:set>
                                    <p:animEffect transition="in" filter="fade">
                                      <p:cBhvr>
                                        <p:cTn id="23" dur="2000"/>
                                        <p:tgtEl>
                                          <p:spTgt spid="307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fade">
                                      <p:cBhvr>
                                        <p:cTn id="31" dur="2000"/>
                                        <p:tgtEl>
                                          <p:spTgt spid="307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fade">
                                      <p:cBhvr>
                                        <p:cTn id="39" dur="2000"/>
                                        <p:tgtEl>
                                          <p:spTgt spid="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animEffect transition="in" filter="fade">
                                      <p:cBhvr>
                                        <p:cTn id="44" dur="2000"/>
                                        <p:tgtEl>
                                          <p:spTgt spid="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Effect transition="in" filter="fade">
                                      <p:cBhvr>
                                        <p:cTn id="49" dur="2000"/>
                                        <p:tgtEl>
                                          <p:spTgt spid="3">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
                                            <p:txEl>
                                              <p:pRg st="3" end="3"/>
                                            </p:txEl>
                                          </p:spTgt>
                                        </p:tgtEl>
                                        <p:attrNameLst>
                                          <p:attrName>style.visibility</p:attrName>
                                        </p:attrNameLst>
                                      </p:cBhvr>
                                      <p:to>
                                        <p:strVal val="visible"/>
                                      </p:to>
                                    </p:set>
                                    <p:animEffect transition="in" filter="fade">
                                      <p:cBhvr>
                                        <p:cTn id="54" dur="2000"/>
                                        <p:tgtEl>
                                          <p:spTgt spid="3">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
                                            <p:txEl>
                                              <p:pRg st="4" end="4"/>
                                            </p:txEl>
                                          </p:spTgt>
                                        </p:tgtEl>
                                        <p:attrNameLst>
                                          <p:attrName>style.visibility</p:attrName>
                                        </p:attrNameLst>
                                      </p:cBhvr>
                                      <p:to>
                                        <p:strVal val="visible"/>
                                      </p:to>
                                    </p:set>
                                    <p:animEffect transition="in" filter="fade">
                                      <p:cBhvr>
                                        <p:cTn id="59" dur="2000"/>
                                        <p:tgtEl>
                                          <p:spTgt spid="3">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
                                            <p:txEl>
                                              <p:pRg st="5" end="5"/>
                                            </p:txEl>
                                          </p:spTgt>
                                        </p:tgtEl>
                                        <p:attrNameLst>
                                          <p:attrName>style.visibility</p:attrName>
                                        </p:attrNameLst>
                                      </p:cBhvr>
                                      <p:to>
                                        <p:strVal val="visible"/>
                                      </p:to>
                                    </p:set>
                                    <p:animEffect transition="in" filter="fade">
                                      <p:cBhvr>
                                        <p:cTn id="64"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Utstyr</a:t>
            </a:r>
            <a:endParaRPr lang="nb-NO"/>
          </a:p>
        </p:txBody>
      </p:sp>
      <p:sp>
        <p:nvSpPr>
          <p:cNvPr id="3" name="Plassholder for innhold 2"/>
          <p:cNvSpPr>
            <a:spLocks noGrp="1"/>
          </p:cNvSpPr>
          <p:nvPr>
            <p:ph idx="1"/>
          </p:nvPr>
        </p:nvSpPr>
        <p:spPr>
          <a:xfrm>
            <a:off x="1194628" y="1344350"/>
            <a:ext cx="7407404" cy="4781813"/>
          </a:xfrm>
        </p:spPr>
        <p:txBody>
          <a:bodyPr>
            <a:normAutofit/>
          </a:bodyPr>
          <a:lstStyle/>
          <a:p>
            <a:pPr>
              <a:buNone/>
            </a:pPr>
            <a:r>
              <a:rPr lang="nb-NO" smtClean="0"/>
              <a:t>Utstyr:</a:t>
            </a:r>
          </a:p>
          <a:p>
            <a:r>
              <a:rPr lang="nb-NO" smtClean="0"/>
              <a:t>30 stk Arbeidshefter</a:t>
            </a:r>
          </a:p>
          <a:p>
            <a:r>
              <a:rPr lang="nb-NO" smtClean="0"/>
              <a:t>25 stk Arduino med koblingsbrett</a:t>
            </a:r>
          </a:p>
          <a:p>
            <a:r>
              <a:rPr lang="nb-NO" smtClean="0"/>
              <a:t>25 stk USB-kabel</a:t>
            </a:r>
          </a:p>
          <a:p>
            <a:r>
              <a:rPr lang="nb-NO" smtClean="0"/>
              <a:t>25 sett med komponenter </a:t>
            </a:r>
            <a:br>
              <a:rPr lang="nb-NO" smtClean="0"/>
            </a:br>
            <a:r>
              <a:rPr lang="nb-NO" sz="1800" smtClean="0"/>
              <a:t>(Display, BMP280, TMP36, LED, 2x10kOhm, jumpers)</a:t>
            </a:r>
          </a:p>
          <a:p>
            <a:r>
              <a:rPr lang="nb-NO" smtClean="0"/>
              <a:t>9V batterier</a:t>
            </a:r>
          </a:p>
          <a:p>
            <a:r>
              <a:rPr lang="nb-NO" smtClean="0"/>
              <a:t>Ark med de vanligste kommandoene</a:t>
            </a:r>
          </a:p>
          <a:p>
            <a:r>
              <a:rPr lang="nb-NO" smtClean="0"/>
              <a:t>Ark med inkludering av display og sensor</a:t>
            </a:r>
          </a:p>
          <a:p>
            <a:r>
              <a:rPr lang="nb-NO" smtClean="0"/>
              <a:t>2 stk. Multimeter</a:t>
            </a:r>
          </a:p>
          <a:p>
            <a:r>
              <a:rPr lang="nb-NO" smtClean="0"/>
              <a:t>Jumpere</a:t>
            </a:r>
          </a:p>
          <a:p>
            <a:endParaRPr lang="nb-NO"/>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smtClean="0"/>
              <a:t>Familien av shield-kort Arduino MKR</a:t>
            </a:r>
            <a:endParaRPr lang="nb-NO"/>
          </a:p>
        </p:txBody>
      </p:sp>
      <p:pic>
        <p:nvPicPr>
          <p:cNvPr id="4098" name="Picture 2"/>
          <p:cNvPicPr>
            <a:picLocks noChangeAspect="1" noChangeArrowheads="1"/>
          </p:cNvPicPr>
          <p:nvPr/>
        </p:nvPicPr>
        <p:blipFill>
          <a:blip r:embed="rId2"/>
          <a:srcRect/>
          <a:stretch>
            <a:fillRect/>
          </a:stretch>
        </p:blipFill>
        <p:spPr bwMode="auto">
          <a:xfrm>
            <a:off x="936625" y="1590674"/>
            <a:ext cx="8150226" cy="38766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smtClean="0"/>
              <a:t>Arduino UNO Wi-Fi – </a:t>
            </a:r>
            <a:br>
              <a:rPr lang="nb-NO" smtClean="0"/>
            </a:br>
            <a:r>
              <a:rPr lang="nb-NO" smtClean="0"/>
              <a:t>                          Arduino UNO + ESP01</a:t>
            </a:r>
            <a:endParaRPr lang="nb-NO"/>
          </a:p>
        </p:txBody>
      </p:sp>
      <p:pic>
        <p:nvPicPr>
          <p:cNvPr id="1026" name="Picture 2"/>
          <p:cNvPicPr>
            <a:picLocks noChangeAspect="1" noChangeArrowheads="1"/>
          </p:cNvPicPr>
          <p:nvPr/>
        </p:nvPicPr>
        <p:blipFill>
          <a:blip r:embed="rId2"/>
          <a:srcRect/>
          <a:stretch>
            <a:fillRect/>
          </a:stretch>
        </p:blipFill>
        <p:spPr bwMode="auto">
          <a:xfrm>
            <a:off x="1194628" y="2363755"/>
            <a:ext cx="3654425" cy="2768633"/>
          </a:xfrm>
          <a:prstGeom prst="rect">
            <a:avLst/>
          </a:prstGeom>
          <a:noFill/>
          <a:ln w="9525">
            <a:noFill/>
            <a:miter lim="800000"/>
            <a:headEnd/>
            <a:tailEnd/>
          </a:ln>
          <a:effectLst/>
        </p:spPr>
      </p:pic>
      <p:sp>
        <p:nvSpPr>
          <p:cNvPr id="5" name="TekstSylinder 4"/>
          <p:cNvSpPr txBox="1"/>
          <p:nvPr/>
        </p:nvSpPr>
        <p:spPr>
          <a:xfrm>
            <a:off x="1568450" y="5160317"/>
            <a:ext cx="2625462" cy="461665"/>
          </a:xfrm>
          <a:prstGeom prst="rect">
            <a:avLst/>
          </a:prstGeom>
          <a:noFill/>
        </p:spPr>
        <p:txBody>
          <a:bodyPr wrap="none" rtlCol="0">
            <a:spAutoFit/>
          </a:bodyPr>
          <a:lstStyle/>
          <a:p>
            <a:r>
              <a:rPr lang="nb-NO" sz="2400" b="1" smtClean="0"/>
              <a:t>Arduino UNO Wi-Fi</a:t>
            </a:r>
            <a:endParaRPr lang="nb-NO" sz="2400" b="1"/>
          </a:p>
        </p:txBody>
      </p:sp>
      <p:pic>
        <p:nvPicPr>
          <p:cNvPr id="6" name="Picture 2"/>
          <p:cNvPicPr>
            <a:picLocks noChangeAspect="1" noChangeArrowheads="1"/>
          </p:cNvPicPr>
          <p:nvPr/>
        </p:nvPicPr>
        <p:blipFill>
          <a:blip r:embed="rId2"/>
          <a:srcRect l="60186" t="14852" r="8711" b="48681"/>
          <a:stretch>
            <a:fillRect/>
          </a:stretch>
        </p:blipFill>
        <p:spPr bwMode="auto">
          <a:xfrm>
            <a:off x="1277178" y="1913683"/>
            <a:ext cx="3473450" cy="3085355"/>
          </a:xfrm>
          <a:prstGeom prst="rect">
            <a:avLst/>
          </a:prstGeom>
          <a:noFill/>
          <a:ln w="9525">
            <a:noFill/>
            <a:miter lim="800000"/>
            <a:headEnd/>
            <a:tailEnd/>
          </a:ln>
          <a:effectLst/>
        </p:spPr>
      </p:pic>
      <p:pic>
        <p:nvPicPr>
          <p:cNvPr id="1027" name="Picture 3"/>
          <p:cNvPicPr>
            <a:picLocks noGrp="1" noChangeAspect="1" noChangeArrowheads="1"/>
          </p:cNvPicPr>
          <p:nvPr>
            <p:ph idx="1"/>
          </p:nvPr>
        </p:nvPicPr>
        <p:blipFill>
          <a:blip r:embed="rId3"/>
          <a:srcRect/>
          <a:stretch>
            <a:fillRect/>
          </a:stretch>
        </p:blipFill>
        <p:spPr bwMode="auto">
          <a:xfrm>
            <a:off x="4998467" y="2433939"/>
            <a:ext cx="3434333" cy="2726377"/>
          </a:xfrm>
          <a:prstGeom prst="rect">
            <a:avLst/>
          </a:prstGeom>
          <a:noFill/>
          <a:ln w="9525">
            <a:noFill/>
            <a:miter lim="800000"/>
            <a:headEnd/>
            <a:tailEnd/>
          </a:ln>
          <a:effectLst/>
        </p:spPr>
      </p:pic>
      <p:sp>
        <p:nvSpPr>
          <p:cNvPr id="8" name="TekstSylinder 7"/>
          <p:cNvSpPr txBox="1"/>
          <p:nvPr/>
        </p:nvSpPr>
        <p:spPr>
          <a:xfrm>
            <a:off x="5626100" y="5160317"/>
            <a:ext cx="2951064" cy="461665"/>
          </a:xfrm>
          <a:prstGeom prst="rect">
            <a:avLst/>
          </a:prstGeom>
          <a:noFill/>
        </p:spPr>
        <p:txBody>
          <a:bodyPr wrap="none" rtlCol="0">
            <a:spAutoFit/>
          </a:bodyPr>
          <a:lstStyle/>
          <a:p>
            <a:r>
              <a:rPr lang="nb-NO" sz="2400" b="1" smtClean="0"/>
              <a:t>Arduino UNO + ESP01</a:t>
            </a:r>
            <a:endParaRPr lang="nb-NO" sz="2400" b="1"/>
          </a:p>
        </p:txBody>
      </p:sp>
      <p:pic>
        <p:nvPicPr>
          <p:cNvPr id="1028" name="Picture 4"/>
          <p:cNvPicPr>
            <a:picLocks noChangeAspect="1" noChangeArrowheads="1"/>
          </p:cNvPicPr>
          <p:nvPr/>
        </p:nvPicPr>
        <p:blipFill>
          <a:blip r:embed="rId4"/>
          <a:srcRect/>
          <a:stretch>
            <a:fillRect/>
          </a:stretch>
        </p:blipFill>
        <p:spPr bwMode="auto">
          <a:xfrm rot="478397">
            <a:off x="4336483" y="1496186"/>
            <a:ext cx="1774439" cy="1493838"/>
          </a:xfrm>
          <a:prstGeom prst="rect">
            <a:avLst/>
          </a:prstGeom>
          <a:noFill/>
          <a:ln w="9525">
            <a:noFill/>
            <a:miter lim="800000"/>
            <a:headEnd/>
            <a:tailEnd/>
          </a:ln>
          <a:effectLst/>
        </p:spPr>
      </p:pic>
      <p:sp>
        <p:nvSpPr>
          <p:cNvPr id="11" name="TekstSylinder 10"/>
          <p:cNvSpPr txBox="1"/>
          <p:nvPr/>
        </p:nvSpPr>
        <p:spPr>
          <a:xfrm>
            <a:off x="6541513" y="2052935"/>
            <a:ext cx="1891287" cy="461665"/>
          </a:xfrm>
          <a:prstGeom prst="rect">
            <a:avLst/>
          </a:prstGeom>
          <a:noFill/>
        </p:spPr>
        <p:txBody>
          <a:bodyPr wrap="none" rtlCol="0">
            <a:spAutoFit/>
          </a:bodyPr>
          <a:lstStyle/>
          <a:p>
            <a:r>
              <a:rPr lang="nb-NO" sz="2400" b="1" smtClean="0"/>
              <a:t>Arduino UNO</a:t>
            </a:r>
            <a:endParaRPr lang="nb-NO" sz="2400" b="1"/>
          </a:p>
        </p:txBody>
      </p:sp>
      <p:sp>
        <p:nvSpPr>
          <p:cNvPr id="12" name="TekstSylinder 11"/>
          <p:cNvSpPr txBox="1"/>
          <p:nvPr/>
        </p:nvSpPr>
        <p:spPr>
          <a:xfrm>
            <a:off x="4522118" y="2980035"/>
            <a:ext cx="952697" cy="461665"/>
          </a:xfrm>
          <a:prstGeom prst="rect">
            <a:avLst/>
          </a:prstGeom>
          <a:noFill/>
        </p:spPr>
        <p:txBody>
          <a:bodyPr wrap="none" rtlCol="0">
            <a:spAutoFit/>
          </a:bodyPr>
          <a:lstStyle/>
          <a:p>
            <a:r>
              <a:rPr lang="nb-NO" sz="2400" b="1" smtClean="0"/>
              <a:t>ESP01</a:t>
            </a:r>
            <a:endParaRPr lang="nb-NO" sz="2400" b="1"/>
          </a:p>
        </p:txBody>
      </p:sp>
      <p:sp>
        <p:nvSpPr>
          <p:cNvPr id="13" name="TekstSylinder 12"/>
          <p:cNvSpPr txBox="1"/>
          <p:nvPr/>
        </p:nvSpPr>
        <p:spPr>
          <a:xfrm>
            <a:off x="5626100" y="2333704"/>
            <a:ext cx="413896" cy="646331"/>
          </a:xfrm>
          <a:prstGeom prst="rect">
            <a:avLst/>
          </a:prstGeom>
          <a:noFill/>
        </p:spPr>
        <p:txBody>
          <a:bodyPr wrap="none" rtlCol="0">
            <a:spAutoFit/>
          </a:bodyPr>
          <a:lstStyle/>
          <a:p>
            <a:r>
              <a:rPr lang="nb-NO" sz="3600" smtClean="0"/>
              <a:t>+</a:t>
            </a:r>
            <a:endParaRPr lang="nb-NO" sz="3600"/>
          </a:p>
        </p:txBody>
      </p:sp>
      <p:sp>
        <p:nvSpPr>
          <p:cNvPr id="14" name="TekstSylinder 13"/>
          <p:cNvSpPr txBox="1"/>
          <p:nvPr/>
        </p:nvSpPr>
        <p:spPr>
          <a:xfrm>
            <a:off x="1549400" y="5621982"/>
            <a:ext cx="2620333" cy="1200329"/>
          </a:xfrm>
          <a:prstGeom prst="rect">
            <a:avLst/>
          </a:prstGeom>
          <a:noFill/>
        </p:spPr>
        <p:txBody>
          <a:bodyPr wrap="square" rtlCol="0">
            <a:spAutoFit/>
          </a:bodyPr>
          <a:lstStyle/>
          <a:p>
            <a:pPr>
              <a:buFont typeface="Arial" pitchFamily="34" charset="0"/>
              <a:buChar char="•"/>
            </a:pPr>
            <a:r>
              <a:rPr lang="nb-NO" smtClean="0"/>
              <a:t> Prosessor ATMEGA 4809</a:t>
            </a:r>
          </a:p>
          <a:p>
            <a:pPr>
              <a:buFont typeface="Arial" pitchFamily="34" charset="0"/>
              <a:buChar char="•"/>
            </a:pPr>
            <a:r>
              <a:rPr lang="nb-NO" smtClean="0"/>
              <a:t> Dynamisk minne 6 kbyte</a:t>
            </a:r>
          </a:p>
          <a:p>
            <a:pPr>
              <a:buFont typeface="Arial" pitchFamily="34" charset="0"/>
              <a:buChar char="•"/>
            </a:pPr>
            <a:r>
              <a:rPr lang="nb-NO" smtClean="0"/>
              <a:t> Flash minne 48 kByte</a:t>
            </a:r>
          </a:p>
          <a:p>
            <a:pPr>
              <a:buFont typeface="Arial" pitchFamily="34" charset="0"/>
              <a:buChar char="•"/>
            </a:pPr>
            <a:r>
              <a:rPr lang="nb-NO" smtClean="0"/>
              <a:t> Klokkefrekvens 16 MHz</a:t>
            </a:r>
            <a:endParaRPr lang="nb-NO"/>
          </a:p>
        </p:txBody>
      </p:sp>
      <p:sp>
        <p:nvSpPr>
          <p:cNvPr id="15" name="TekstSylinder 14"/>
          <p:cNvSpPr txBox="1"/>
          <p:nvPr/>
        </p:nvSpPr>
        <p:spPr>
          <a:xfrm>
            <a:off x="5614515" y="5621982"/>
            <a:ext cx="2620333" cy="1200329"/>
          </a:xfrm>
          <a:prstGeom prst="rect">
            <a:avLst/>
          </a:prstGeom>
          <a:noFill/>
        </p:spPr>
        <p:txBody>
          <a:bodyPr wrap="square" rtlCol="0">
            <a:spAutoFit/>
          </a:bodyPr>
          <a:lstStyle/>
          <a:p>
            <a:pPr>
              <a:buFont typeface="Arial" pitchFamily="34" charset="0"/>
              <a:buChar char="•"/>
            </a:pPr>
            <a:r>
              <a:rPr lang="nb-NO" smtClean="0"/>
              <a:t> Prosessor ATMEGA 328</a:t>
            </a:r>
          </a:p>
          <a:p>
            <a:pPr>
              <a:buFont typeface="Arial" pitchFamily="34" charset="0"/>
              <a:buChar char="•"/>
            </a:pPr>
            <a:r>
              <a:rPr lang="nb-NO" smtClean="0"/>
              <a:t> Dynamisk minne 2 kbyte</a:t>
            </a:r>
          </a:p>
          <a:p>
            <a:pPr>
              <a:buFont typeface="Arial" pitchFamily="34" charset="0"/>
              <a:buChar char="•"/>
            </a:pPr>
            <a:r>
              <a:rPr lang="nb-NO" smtClean="0"/>
              <a:t> Flash minne 32 kByte</a:t>
            </a:r>
          </a:p>
          <a:p>
            <a:pPr>
              <a:buFont typeface="Arial" pitchFamily="34" charset="0"/>
              <a:buChar char="•"/>
            </a:pPr>
            <a:r>
              <a:rPr lang="nb-NO" smtClean="0"/>
              <a:t> Klokkefrekvens 16 MHz</a:t>
            </a: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fade">
                                      <p:cBhvr>
                                        <p:cTn id="21" dur="2000"/>
                                        <p:tgtEl>
                                          <p:spTgt spid="1027"/>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2000"/>
                                        <p:tgtEl>
                                          <p:spTgt spid="10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000"/>
                                        <p:tgtEl>
                                          <p:spTgt spid="13"/>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0"/>
                                        <p:tgtEl>
                                          <p:spTgt spid="12"/>
                                        </p:tgtEl>
                                      </p:cBhvr>
                                    </p:animEffect>
                                  </p:childTnLst>
                                </p:cTn>
                              </p:par>
                            </p:childTnLst>
                          </p:cTn>
                        </p:par>
                        <p:par>
                          <p:cTn id="36" fill="hold">
                            <p:stCondLst>
                              <p:cond delay="2000"/>
                            </p:stCondLst>
                            <p:childTnLst>
                              <p:par>
                                <p:cTn id="37" presetID="10" presetClass="entr" presetSubtype="0" fill="hold" grpId="1"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0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0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1"/>
      <p:bldP spid="11" grpId="1"/>
      <p:bldP spid="12" grpId="1"/>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a:off x="1283528" y="0"/>
            <a:ext cx="7407404" cy="927100"/>
          </a:xfrm>
        </p:spPr>
        <p:txBody>
          <a:bodyPr/>
          <a:lstStyle/>
          <a:p>
            <a:pPr algn="ctr"/>
            <a:r>
              <a:rPr lang="nb-NO" smtClean="0"/>
              <a:t>Hva skal man velge?</a:t>
            </a:r>
            <a:endParaRPr lang="nb-NO"/>
          </a:p>
        </p:txBody>
      </p:sp>
      <p:sp>
        <p:nvSpPr>
          <p:cNvPr id="3" name="Plassholder for innhold 2"/>
          <p:cNvSpPr>
            <a:spLocks noGrp="1"/>
          </p:cNvSpPr>
          <p:nvPr>
            <p:ph idx="1"/>
          </p:nvPr>
        </p:nvSpPr>
        <p:spPr>
          <a:xfrm>
            <a:off x="1194628" y="927100"/>
            <a:ext cx="7407404" cy="5930900"/>
          </a:xfrm>
        </p:spPr>
        <p:txBody>
          <a:bodyPr>
            <a:normAutofit/>
          </a:bodyPr>
          <a:lstStyle/>
          <a:p>
            <a:r>
              <a:rPr lang="nb-NO" smtClean="0"/>
              <a:t>Nybegynner</a:t>
            </a:r>
          </a:p>
          <a:p>
            <a:pPr lvl="1"/>
            <a:r>
              <a:rPr lang="nb-NO" smtClean="0"/>
              <a:t>Micro:bit og blokkprogrammering</a:t>
            </a:r>
          </a:p>
          <a:p>
            <a:pPr lvl="1"/>
            <a:r>
              <a:rPr lang="nb-NO" smtClean="0"/>
              <a:t>Har innebygde sensorer (mikrofon og høyttaler (v2))</a:t>
            </a:r>
          </a:p>
          <a:p>
            <a:r>
              <a:rPr lang="nb-NO" smtClean="0"/>
              <a:t>Småprosjekter med styring og kontroll</a:t>
            </a:r>
          </a:p>
          <a:p>
            <a:pPr lvl="1"/>
            <a:r>
              <a:rPr lang="nb-NO" smtClean="0"/>
              <a:t>Arduino UNO eller MEGA</a:t>
            </a:r>
          </a:p>
          <a:p>
            <a:pPr lvl="1"/>
            <a:r>
              <a:rPr lang="nb-NO" smtClean="0"/>
              <a:t>Blokkprogrammering eller tekstbasert programmering</a:t>
            </a:r>
          </a:p>
          <a:p>
            <a:pPr lvl="1"/>
            <a:r>
              <a:rPr lang="nb-NO" smtClean="0"/>
              <a:t>Stort utvalg av sensorer, aktuatorer og biblioteker</a:t>
            </a:r>
          </a:p>
          <a:p>
            <a:r>
              <a:rPr lang="nb-NO" smtClean="0"/>
              <a:t>Større prosjekter som krever datakraft og fart</a:t>
            </a:r>
          </a:p>
          <a:p>
            <a:pPr lvl="1"/>
            <a:r>
              <a:rPr lang="nb-NO" smtClean="0"/>
              <a:t>Teensy</a:t>
            </a:r>
          </a:p>
          <a:p>
            <a:pPr lvl="1"/>
            <a:r>
              <a:rPr lang="nb-NO" smtClean="0"/>
              <a:t>Tekstbasert programmering</a:t>
            </a:r>
          </a:p>
          <a:p>
            <a:r>
              <a:rPr lang="nb-NO" smtClean="0"/>
              <a:t>Større prosjekter med ”window”grensesnitt</a:t>
            </a:r>
          </a:p>
          <a:p>
            <a:pPr lvl="1"/>
            <a:r>
              <a:rPr lang="nb-NO" smtClean="0"/>
              <a:t>Raspberry Pi, egen skjerm, tastatur og mus</a:t>
            </a:r>
          </a:p>
          <a:p>
            <a:r>
              <a:rPr lang="nb-NO" smtClean="0"/>
              <a:t>IoT og oppkobling mot LAN</a:t>
            </a:r>
          </a:p>
          <a:p>
            <a:pPr lvl="1"/>
            <a:r>
              <a:rPr lang="nb-NO" smtClean="0"/>
              <a:t>ESP32</a:t>
            </a:r>
          </a:p>
          <a:p>
            <a:pPr lvl="1"/>
            <a:r>
              <a:rPr lang="nb-NO" smtClean="0"/>
              <a:t>Arduino UNO WiFi</a:t>
            </a:r>
            <a:endParaRPr lang="nb-NO"/>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20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20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20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20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20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2000"/>
                                        <p:tgtEl>
                                          <p:spTgt spid="3">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2000"/>
                                        <p:tgtEl>
                                          <p:spTgt spid="3">
                                            <p:txEl>
                                              <p:pRg st="10" end="1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fade">
                                      <p:cBhvr>
                                        <p:cTn id="46" dur="2000"/>
                                        <p:tgtEl>
                                          <p:spTgt spid="3">
                                            <p:txEl>
                                              <p:pRg st="11" end="1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animEffect transition="in" filter="fade">
                                      <p:cBhvr>
                                        <p:cTn id="51" dur="2000"/>
                                        <p:tgtEl>
                                          <p:spTgt spid="3">
                                            <p:txEl>
                                              <p:pRg st="12" end="12"/>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3">
                                            <p:txEl>
                                              <p:pRg st="13" end="13"/>
                                            </p:txEl>
                                          </p:spTgt>
                                        </p:tgtEl>
                                        <p:attrNameLst>
                                          <p:attrName>style.visibility</p:attrName>
                                        </p:attrNameLst>
                                      </p:cBhvr>
                                      <p:to>
                                        <p:strVal val="visible"/>
                                      </p:to>
                                    </p:set>
                                    <p:animEffect transition="in" filter="fade">
                                      <p:cBhvr>
                                        <p:cTn id="54" dur="2000"/>
                                        <p:tgtEl>
                                          <p:spTgt spid="3">
                                            <p:txEl>
                                              <p:pRg st="13" end="13"/>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3">
                                            <p:txEl>
                                              <p:pRg st="14" end="14"/>
                                            </p:txEl>
                                          </p:spTgt>
                                        </p:tgtEl>
                                        <p:attrNameLst>
                                          <p:attrName>style.visibility</p:attrName>
                                        </p:attrNameLst>
                                      </p:cBhvr>
                                      <p:to>
                                        <p:strVal val="visible"/>
                                      </p:to>
                                    </p:set>
                                    <p:animEffect transition="in" filter="fade">
                                      <p:cBhvr>
                                        <p:cTn id="57" dur="20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1614008"/>
          </a:xfrm>
        </p:spPr>
        <p:txBody>
          <a:bodyPr>
            <a:normAutofit fontScale="90000"/>
          </a:bodyPr>
          <a:lstStyle/>
          <a:p>
            <a:pPr algn="ctr"/>
            <a:r>
              <a:rPr lang="nb-NO" smtClean="0"/>
              <a:t>Kort gjennomgang av Sparkfun inventors kit med tilleggskomponenter</a:t>
            </a:r>
            <a:endParaRPr lang="nb-NO"/>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arkFun Inventor's Kit - V3.2"/>
          <p:cNvPicPr>
            <a:picLocks noChangeAspect="1" noChangeArrowheads="1"/>
          </p:cNvPicPr>
          <p:nvPr/>
        </p:nvPicPr>
        <p:blipFill>
          <a:blip r:embed="rId2" cstate="print"/>
          <a:srcRect/>
          <a:stretch>
            <a:fillRect/>
          </a:stretch>
        </p:blipFill>
        <p:spPr bwMode="auto">
          <a:xfrm>
            <a:off x="2091805" y="909923"/>
            <a:ext cx="5715000" cy="5715000"/>
          </a:xfrm>
          <a:prstGeom prst="rect">
            <a:avLst/>
          </a:prstGeom>
          <a:noFill/>
        </p:spPr>
      </p:pic>
      <p:sp>
        <p:nvSpPr>
          <p:cNvPr id="2" name="Tittel 1"/>
          <p:cNvSpPr>
            <a:spLocks noGrp="1"/>
          </p:cNvSpPr>
          <p:nvPr>
            <p:ph type="title"/>
          </p:nvPr>
        </p:nvSpPr>
        <p:spPr/>
        <p:txBody>
          <a:bodyPr>
            <a:normAutofit fontScale="90000"/>
          </a:bodyPr>
          <a:lstStyle/>
          <a:p>
            <a:pPr algn="ctr"/>
            <a:r>
              <a:rPr lang="nb-NO" dirty="0" err="1" smtClean="0"/>
              <a:t>Sparkfun</a:t>
            </a:r>
            <a:r>
              <a:rPr lang="nb-NO" dirty="0" smtClean="0"/>
              <a:t> </a:t>
            </a:r>
            <a:r>
              <a:rPr lang="nb-NO" dirty="0" err="1" smtClean="0"/>
              <a:t>Arduino</a:t>
            </a:r>
            <a:r>
              <a:rPr lang="nb-NO" dirty="0" smtClean="0"/>
              <a:t> </a:t>
            </a:r>
            <a:r>
              <a:rPr lang="nb-NO" dirty="0" err="1" smtClean="0"/>
              <a:t>Inventor’s</a:t>
            </a:r>
            <a:r>
              <a:rPr lang="nb-NO" dirty="0" smtClean="0"/>
              <a:t> </a:t>
            </a:r>
            <a:r>
              <a:rPr lang="nb-NO" dirty="0" err="1" smtClean="0"/>
              <a:t>kit</a:t>
            </a:r>
            <a:r>
              <a:rPr lang="nb-NO" dirty="0" smtClean="0"/>
              <a:t> V3.2</a:t>
            </a:r>
            <a:endParaRPr lang="nb-NO" dirty="0"/>
          </a:p>
        </p:txBody>
      </p:sp>
      <p:sp>
        <p:nvSpPr>
          <p:cNvPr id="5" name="TekstSylinder 4"/>
          <p:cNvSpPr txBox="1">
            <a:spLocks noChangeArrowheads="1"/>
          </p:cNvSpPr>
          <p:nvPr/>
        </p:nvSpPr>
        <p:spPr bwMode="auto">
          <a:xfrm>
            <a:off x="4078540" y="6255591"/>
            <a:ext cx="2073003" cy="369332"/>
          </a:xfrm>
          <a:prstGeom prst="rect">
            <a:avLst/>
          </a:prstGeom>
          <a:noFill/>
          <a:ln w="9525">
            <a:noFill/>
            <a:miter lim="800000"/>
            <a:headEnd/>
            <a:tailEnd/>
          </a:ln>
        </p:spPr>
        <p:txBody>
          <a:bodyPr wrap="none">
            <a:spAutoFit/>
          </a:bodyPr>
          <a:lstStyle/>
          <a:p>
            <a:r>
              <a:rPr lang="nb-NO" dirty="0" err="1">
                <a:solidFill>
                  <a:schemeClr val="tx1"/>
                </a:solidFill>
              </a:rPr>
              <a:t>Sparkfun</a:t>
            </a:r>
            <a:r>
              <a:rPr lang="nb-NO" dirty="0">
                <a:solidFill>
                  <a:schemeClr val="tx1"/>
                </a:solidFill>
              </a:rPr>
              <a:t> pris:100</a:t>
            </a:r>
            <a:r>
              <a:rPr lang="nb-NO">
                <a:solidFill>
                  <a:schemeClr val="tx1"/>
                </a:solidFill>
              </a:rPr>
              <a:t>$ </a:t>
            </a:r>
            <a:endParaRPr lang="nb-NO" dirty="0">
              <a:solidFill>
                <a:schemeClr val="tx1"/>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p:cNvSpPr>
            <a:spLocks noGrp="1"/>
          </p:cNvSpPr>
          <p:nvPr>
            <p:ph type="title"/>
          </p:nvPr>
        </p:nvSpPr>
        <p:spPr>
          <a:xfrm>
            <a:off x="2644277" y="313899"/>
            <a:ext cx="4575389" cy="1050878"/>
          </a:xfrm>
        </p:spPr>
        <p:txBody>
          <a:bodyPr>
            <a:normAutofit fontScale="90000"/>
          </a:bodyPr>
          <a:lstStyle/>
          <a:p>
            <a:pPr algn="ctr">
              <a:lnSpc>
                <a:spcPct val="100000"/>
              </a:lnSpc>
            </a:pPr>
            <a:r>
              <a:rPr lang="nb-NO" dirty="0" smtClean="0"/>
              <a:t>Komponenter</a:t>
            </a:r>
            <a:br>
              <a:rPr lang="nb-NO" dirty="0" smtClean="0"/>
            </a:br>
            <a:r>
              <a:rPr lang="nb-NO" sz="2400" dirty="0" smtClean="0"/>
              <a:t>Gjennomgang av komponentene</a:t>
            </a:r>
            <a:endParaRPr lang="nb-NO" sz="2400" dirty="0"/>
          </a:p>
        </p:txBody>
      </p:sp>
      <p:pic>
        <p:nvPicPr>
          <p:cNvPr id="3" name="Picture 3"/>
          <p:cNvPicPr>
            <a:picLocks noChangeAspect="1" noChangeArrowheads="1"/>
          </p:cNvPicPr>
          <p:nvPr/>
        </p:nvPicPr>
        <p:blipFill>
          <a:blip r:embed="rId2" cstate="print"/>
          <a:srcRect/>
          <a:stretch>
            <a:fillRect/>
          </a:stretch>
        </p:blipFill>
        <p:spPr bwMode="auto">
          <a:xfrm>
            <a:off x="1434579" y="1501253"/>
            <a:ext cx="3249012" cy="5020458"/>
          </a:xfrm>
          <a:prstGeom prst="rect">
            <a:avLst/>
          </a:prstGeom>
          <a:noFill/>
          <a:ln w="9525">
            <a:noFill/>
            <a:miter lim="800000"/>
            <a:headEnd/>
            <a:tailEnd/>
          </a:ln>
        </p:spPr>
      </p:pic>
      <p:pic>
        <p:nvPicPr>
          <p:cNvPr id="10" name="Picture 4"/>
          <p:cNvPicPr>
            <a:picLocks noChangeAspect="1" noChangeArrowheads="1"/>
          </p:cNvPicPr>
          <p:nvPr/>
        </p:nvPicPr>
        <p:blipFill>
          <a:blip r:embed="rId3" cstate="print"/>
          <a:srcRect l="-762" t="-269" r="-784" b="-568"/>
          <a:stretch>
            <a:fillRect/>
          </a:stretch>
        </p:blipFill>
        <p:spPr bwMode="auto">
          <a:xfrm>
            <a:off x="5008728" y="1473958"/>
            <a:ext cx="3338772" cy="511791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lnSpc>
                <a:spcPct val="100000"/>
              </a:lnSpc>
            </a:pPr>
            <a:r>
              <a:rPr lang="nb-NO" dirty="0" smtClean="0"/>
              <a:t>Montering</a:t>
            </a:r>
            <a:endParaRPr lang="nb-NO" sz="2400" dirty="0"/>
          </a:p>
        </p:txBody>
      </p:sp>
      <p:pic>
        <p:nvPicPr>
          <p:cNvPr id="1026" name="Picture 2"/>
          <p:cNvPicPr>
            <a:picLocks noChangeAspect="1" noChangeArrowheads="1"/>
          </p:cNvPicPr>
          <p:nvPr/>
        </p:nvPicPr>
        <p:blipFill>
          <a:blip r:embed="rId2" cstate="print"/>
          <a:srcRect/>
          <a:stretch>
            <a:fillRect/>
          </a:stretch>
        </p:blipFill>
        <p:spPr bwMode="auto">
          <a:xfrm>
            <a:off x="1912819" y="538519"/>
            <a:ext cx="6000750" cy="5562600"/>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l="9517" r="35672" b="57913"/>
          <a:stretch>
            <a:fillRect/>
          </a:stretch>
        </p:blipFill>
        <p:spPr bwMode="auto">
          <a:xfrm>
            <a:off x="1023582" y="442983"/>
            <a:ext cx="7733505" cy="5504639"/>
          </a:xfrm>
          <a:prstGeom prst="rect">
            <a:avLst/>
          </a:prstGeom>
          <a:noFill/>
          <a:ln w="9525">
            <a:noFill/>
            <a:miter lim="800000"/>
            <a:headEnd/>
            <a:tailEnd/>
          </a:ln>
        </p:spPr>
      </p:pic>
      <p:grpSp>
        <p:nvGrpSpPr>
          <p:cNvPr id="3" name="Gruppe 37"/>
          <p:cNvGrpSpPr/>
          <p:nvPr/>
        </p:nvGrpSpPr>
        <p:grpSpPr>
          <a:xfrm>
            <a:off x="3179927" y="1719618"/>
            <a:ext cx="4462819" cy="2647666"/>
            <a:chOff x="3179927" y="1719618"/>
            <a:chExt cx="4462819" cy="2647666"/>
          </a:xfrm>
        </p:grpSpPr>
        <p:cxnSp>
          <p:nvCxnSpPr>
            <p:cNvPr id="8" name="Rett linje 7"/>
            <p:cNvCxnSpPr/>
            <p:nvPr/>
          </p:nvCxnSpPr>
          <p:spPr bwMode="auto">
            <a:xfrm>
              <a:off x="7069540" y="1719618"/>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9" name="Rett linje 8"/>
            <p:cNvCxnSpPr/>
            <p:nvPr/>
          </p:nvCxnSpPr>
          <p:spPr bwMode="auto">
            <a:xfrm>
              <a:off x="6919415" y="1815153"/>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0" name="Rett linje 9"/>
            <p:cNvCxnSpPr/>
            <p:nvPr/>
          </p:nvCxnSpPr>
          <p:spPr bwMode="auto">
            <a:xfrm>
              <a:off x="6782937" y="188339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1" name="Rett linje 10"/>
            <p:cNvCxnSpPr/>
            <p:nvPr/>
          </p:nvCxnSpPr>
          <p:spPr bwMode="auto">
            <a:xfrm>
              <a:off x="6632812" y="195163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2" name="Rett linje 11"/>
            <p:cNvCxnSpPr/>
            <p:nvPr/>
          </p:nvCxnSpPr>
          <p:spPr bwMode="auto">
            <a:xfrm>
              <a:off x="6509982" y="2047165"/>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3" name="Rett linje 12"/>
            <p:cNvCxnSpPr/>
            <p:nvPr/>
          </p:nvCxnSpPr>
          <p:spPr bwMode="auto">
            <a:xfrm>
              <a:off x="6400800" y="212905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4" name="Rett linje 13"/>
            <p:cNvCxnSpPr/>
            <p:nvPr/>
          </p:nvCxnSpPr>
          <p:spPr bwMode="auto">
            <a:xfrm>
              <a:off x="6237027" y="219729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5" name="Rett linje 14"/>
            <p:cNvCxnSpPr/>
            <p:nvPr/>
          </p:nvCxnSpPr>
          <p:spPr bwMode="auto">
            <a:xfrm>
              <a:off x="6086901" y="2265529"/>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6" name="Rett linje 15"/>
            <p:cNvCxnSpPr/>
            <p:nvPr/>
          </p:nvCxnSpPr>
          <p:spPr bwMode="auto">
            <a:xfrm>
              <a:off x="5964071" y="2361064"/>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7" name="Rett linje 16"/>
            <p:cNvCxnSpPr/>
            <p:nvPr/>
          </p:nvCxnSpPr>
          <p:spPr bwMode="auto">
            <a:xfrm>
              <a:off x="5813946" y="2415655"/>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8" name="Rett linje 17"/>
            <p:cNvCxnSpPr/>
            <p:nvPr/>
          </p:nvCxnSpPr>
          <p:spPr bwMode="auto">
            <a:xfrm>
              <a:off x="5691116" y="2511189"/>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9" name="Rett linje 18"/>
            <p:cNvCxnSpPr/>
            <p:nvPr/>
          </p:nvCxnSpPr>
          <p:spPr bwMode="auto">
            <a:xfrm>
              <a:off x="5554638" y="2593076"/>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0" name="Rett linje 19"/>
            <p:cNvCxnSpPr/>
            <p:nvPr/>
          </p:nvCxnSpPr>
          <p:spPr bwMode="auto">
            <a:xfrm>
              <a:off x="5431809" y="2674962"/>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1" name="Rett linje 20"/>
            <p:cNvCxnSpPr/>
            <p:nvPr/>
          </p:nvCxnSpPr>
          <p:spPr bwMode="auto">
            <a:xfrm>
              <a:off x="5295331" y="274320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2" name="Rett linje 21"/>
            <p:cNvCxnSpPr/>
            <p:nvPr/>
          </p:nvCxnSpPr>
          <p:spPr bwMode="auto">
            <a:xfrm>
              <a:off x="5186149" y="2852383"/>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3" name="Rett linje 22"/>
            <p:cNvCxnSpPr/>
            <p:nvPr/>
          </p:nvCxnSpPr>
          <p:spPr bwMode="auto">
            <a:xfrm>
              <a:off x="5008728" y="2920622"/>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4" name="Rett linje 23"/>
            <p:cNvCxnSpPr/>
            <p:nvPr/>
          </p:nvCxnSpPr>
          <p:spPr bwMode="auto">
            <a:xfrm>
              <a:off x="4872250" y="298886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5" name="Rett linje 24"/>
            <p:cNvCxnSpPr/>
            <p:nvPr/>
          </p:nvCxnSpPr>
          <p:spPr bwMode="auto">
            <a:xfrm>
              <a:off x="4763068" y="3070747"/>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6" name="Rett linje 25"/>
            <p:cNvCxnSpPr/>
            <p:nvPr/>
          </p:nvCxnSpPr>
          <p:spPr bwMode="auto">
            <a:xfrm>
              <a:off x="4626590" y="3152633"/>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7" name="Rett linje 26"/>
            <p:cNvCxnSpPr/>
            <p:nvPr/>
          </p:nvCxnSpPr>
          <p:spPr bwMode="auto">
            <a:xfrm>
              <a:off x="4490113" y="323452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8" name="Rett linje 27"/>
            <p:cNvCxnSpPr/>
            <p:nvPr/>
          </p:nvCxnSpPr>
          <p:spPr bwMode="auto">
            <a:xfrm>
              <a:off x="4367283" y="328911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9" name="Rett linje 28"/>
            <p:cNvCxnSpPr/>
            <p:nvPr/>
          </p:nvCxnSpPr>
          <p:spPr bwMode="auto">
            <a:xfrm>
              <a:off x="4217157" y="3384645"/>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30" name="Rett linje 29"/>
            <p:cNvCxnSpPr/>
            <p:nvPr/>
          </p:nvCxnSpPr>
          <p:spPr bwMode="auto">
            <a:xfrm>
              <a:off x="4080680" y="3439236"/>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31" name="Rett linje 30"/>
            <p:cNvCxnSpPr/>
            <p:nvPr/>
          </p:nvCxnSpPr>
          <p:spPr bwMode="auto">
            <a:xfrm>
              <a:off x="3930554" y="353477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32" name="Rett linje 31"/>
            <p:cNvCxnSpPr/>
            <p:nvPr/>
          </p:nvCxnSpPr>
          <p:spPr bwMode="auto">
            <a:xfrm>
              <a:off x="3794077" y="360301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33" name="Rett linje 32"/>
            <p:cNvCxnSpPr/>
            <p:nvPr/>
          </p:nvCxnSpPr>
          <p:spPr bwMode="auto">
            <a:xfrm>
              <a:off x="3657599" y="3684896"/>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34" name="Rett linje 33"/>
            <p:cNvCxnSpPr/>
            <p:nvPr/>
          </p:nvCxnSpPr>
          <p:spPr bwMode="auto">
            <a:xfrm>
              <a:off x="3521121" y="3766783"/>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35" name="Rett linje 34"/>
            <p:cNvCxnSpPr/>
            <p:nvPr/>
          </p:nvCxnSpPr>
          <p:spPr bwMode="auto">
            <a:xfrm>
              <a:off x="3398291" y="384867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36" name="Rett linje 35"/>
            <p:cNvCxnSpPr/>
            <p:nvPr/>
          </p:nvCxnSpPr>
          <p:spPr bwMode="auto">
            <a:xfrm>
              <a:off x="3275461" y="3944204"/>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37" name="Rett linje 36"/>
            <p:cNvCxnSpPr/>
            <p:nvPr/>
          </p:nvCxnSpPr>
          <p:spPr bwMode="auto">
            <a:xfrm>
              <a:off x="3179927" y="4039738"/>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grpSp>
      <p:grpSp>
        <p:nvGrpSpPr>
          <p:cNvPr id="5" name="Gruppe 43"/>
          <p:cNvGrpSpPr/>
          <p:nvPr/>
        </p:nvGrpSpPr>
        <p:grpSpPr>
          <a:xfrm>
            <a:off x="4080681" y="2306473"/>
            <a:ext cx="4039738" cy="2292823"/>
            <a:chOff x="4080681" y="2306473"/>
            <a:chExt cx="4039738" cy="2292823"/>
          </a:xfrm>
        </p:grpSpPr>
        <p:cxnSp>
          <p:nvCxnSpPr>
            <p:cNvPr id="40" name="Rett linje 39"/>
            <p:cNvCxnSpPr/>
            <p:nvPr/>
          </p:nvCxnSpPr>
          <p:spPr bwMode="auto">
            <a:xfrm flipV="1">
              <a:off x="4080681" y="2306473"/>
              <a:ext cx="3889612" cy="2224584"/>
            </a:xfrm>
            <a:prstGeom prst="line">
              <a:avLst/>
            </a:prstGeom>
            <a:solidFill>
              <a:srgbClr val="00B8FF"/>
            </a:solidFill>
            <a:ln w="38100" cap="flat" cmpd="sng" algn="ctr">
              <a:solidFill>
                <a:srgbClr val="0000FF"/>
              </a:solidFill>
              <a:prstDash val="solid"/>
              <a:round/>
              <a:headEnd type="none" w="med" len="med"/>
              <a:tailEnd type="none" w="med" len="med"/>
            </a:ln>
            <a:effectLst/>
          </p:spPr>
        </p:cxnSp>
        <p:cxnSp>
          <p:nvCxnSpPr>
            <p:cNvPr id="43" name="Rett linje 42"/>
            <p:cNvCxnSpPr/>
            <p:nvPr/>
          </p:nvCxnSpPr>
          <p:spPr bwMode="auto">
            <a:xfrm flipV="1">
              <a:off x="4230807" y="2374712"/>
              <a:ext cx="3889612" cy="2224584"/>
            </a:xfrm>
            <a:prstGeom prst="line">
              <a:avLst/>
            </a:prstGeom>
            <a:solidFill>
              <a:srgbClr val="00B8FF"/>
            </a:solidFill>
            <a:ln w="38100" cap="flat" cmpd="sng" algn="ctr">
              <a:solidFill>
                <a:srgbClr val="FF0000"/>
              </a:solidFill>
              <a:prstDash val="solid"/>
              <a:round/>
              <a:headEnd type="none" w="med" len="med"/>
              <a:tailEnd type="none" w="med" len="med"/>
            </a:ln>
            <a:effectLst/>
          </p:spPr>
        </p:cxnSp>
      </p:grpSp>
      <p:grpSp>
        <p:nvGrpSpPr>
          <p:cNvPr id="7" name="Gruppe 44"/>
          <p:cNvGrpSpPr/>
          <p:nvPr/>
        </p:nvGrpSpPr>
        <p:grpSpPr>
          <a:xfrm>
            <a:off x="2169993" y="1146412"/>
            <a:ext cx="4462819" cy="2647666"/>
            <a:chOff x="3179927" y="1719618"/>
            <a:chExt cx="4462819" cy="2647666"/>
          </a:xfrm>
        </p:grpSpPr>
        <p:cxnSp>
          <p:nvCxnSpPr>
            <p:cNvPr id="46" name="Rett linje 45"/>
            <p:cNvCxnSpPr/>
            <p:nvPr/>
          </p:nvCxnSpPr>
          <p:spPr bwMode="auto">
            <a:xfrm>
              <a:off x="7069540" y="1719618"/>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47" name="Rett linje 46"/>
            <p:cNvCxnSpPr/>
            <p:nvPr/>
          </p:nvCxnSpPr>
          <p:spPr bwMode="auto">
            <a:xfrm>
              <a:off x="6919415" y="1815153"/>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48" name="Rett linje 47"/>
            <p:cNvCxnSpPr/>
            <p:nvPr/>
          </p:nvCxnSpPr>
          <p:spPr bwMode="auto">
            <a:xfrm>
              <a:off x="6782937" y="188339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49" name="Rett linje 48"/>
            <p:cNvCxnSpPr/>
            <p:nvPr/>
          </p:nvCxnSpPr>
          <p:spPr bwMode="auto">
            <a:xfrm>
              <a:off x="6632812" y="195163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0" name="Rett linje 49"/>
            <p:cNvCxnSpPr/>
            <p:nvPr/>
          </p:nvCxnSpPr>
          <p:spPr bwMode="auto">
            <a:xfrm>
              <a:off x="6509982" y="2047165"/>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1" name="Rett linje 50"/>
            <p:cNvCxnSpPr/>
            <p:nvPr/>
          </p:nvCxnSpPr>
          <p:spPr bwMode="auto">
            <a:xfrm>
              <a:off x="6400800" y="212905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2" name="Rett linje 51"/>
            <p:cNvCxnSpPr/>
            <p:nvPr/>
          </p:nvCxnSpPr>
          <p:spPr bwMode="auto">
            <a:xfrm>
              <a:off x="6237027" y="219729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3" name="Rett linje 52"/>
            <p:cNvCxnSpPr/>
            <p:nvPr/>
          </p:nvCxnSpPr>
          <p:spPr bwMode="auto">
            <a:xfrm>
              <a:off x="6086901" y="2265529"/>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4" name="Rett linje 53"/>
            <p:cNvCxnSpPr/>
            <p:nvPr/>
          </p:nvCxnSpPr>
          <p:spPr bwMode="auto">
            <a:xfrm>
              <a:off x="5964071" y="2361064"/>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5" name="Rett linje 54"/>
            <p:cNvCxnSpPr/>
            <p:nvPr/>
          </p:nvCxnSpPr>
          <p:spPr bwMode="auto">
            <a:xfrm>
              <a:off x="5813946" y="2415655"/>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6" name="Rett linje 55"/>
            <p:cNvCxnSpPr/>
            <p:nvPr/>
          </p:nvCxnSpPr>
          <p:spPr bwMode="auto">
            <a:xfrm>
              <a:off x="5691116" y="2511189"/>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7" name="Rett linje 56"/>
            <p:cNvCxnSpPr/>
            <p:nvPr/>
          </p:nvCxnSpPr>
          <p:spPr bwMode="auto">
            <a:xfrm>
              <a:off x="5554638" y="2593076"/>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8" name="Rett linje 57"/>
            <p:cNvCxnSpPr/>
            <p:nvPr/>
          </p:nvCxnSpPr>
          <p:spPr bwMode="auto">
            <a:xfrm>
              <a:off x="5431809" y="2674962"/>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9" name="Rett linje 58"/>
            <p:cNvCxnSpPr/>
            <p:nvPr/>
          </p:nvCxnSpPr>
          <p:spPr bwMode="auto">
            <a:xfrm>
              <a:off x="5295331" y="274320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0" name="Rett linje 59"/>
            <p:cNvCxnSpPr/>
            <p:nvPr/>
          </p:nvCxnSpPr>
          <p:spPr bwMode="auto">
            <a:xfrm>
              <a:off x="5186149" y="2852383"/>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1" name="Rett linje 60"/>
            <p:cNvCxnSpPr/>
            <p:nvPr/>
          </p:nvCxnSpPr>
          <p:spPr bwMode="auto">
            <a:xfrm>
              <a:off x="5008728" y="2920622"/>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2" name="Rett linje 61"/>
            <p:cNvCxnSpPr/>
            <p:nvPr/>
          </p:nvCxnSpPr>
          <p:spPr bwMode="auto">
            <a:xfrm>
              <a:off x="4872250" y="298886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3" name="Rett linje 62"/>
            <p:cNvCxnSpPr/>
            <p:nvPr/>
          </p:nvCxnSpPr>
          <p:spPr bwMode="auto">
            <a:xfrm>
              <a:off x="4763068" y="3070747"/>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4" name="Rett linje 63"/>
            <p:cNvCxnSpPr/>
            <p:nvPr/>
          </p:nvCxnSpPr>
          <p:spPr bwMode="auto">
            <a:xfrm>
              <a:off x="4626590" y="3152633"/>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5" name="Rett linje 64"/>
            <p:cNvCxnSpPr/>
            <p:nvPr/>
          </p:nvCxnSpPr>
          <p:spPr bwMode="auto">
            <a:xfrm>
              <a:off x="4490113" y="323452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6" name="Rett linje 65"/>
            <p:cNvCxnSpPr/>
            <p:nvPr/>
          </p:nvCxnSpPr>
          <p:spPr bwMode="auto">
            <a:xfrm>
              <a:off x="4367283" y="328911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7" name="Rett linje 66"/>
            <p:cNvCxnSpPr/>
            <p:nvPr/>
          </p:nvCxnSpPr>
          <p:spPr bwMode="auto">
            <a:xfrm>
              <a:off x="4217157" y="3384645"/>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8" name="Rett linje 67"/>
            <p:cNvCxnSpPr/>
            <p:nvPr/>
          </p:nvCxnSpPr>
          <p:spPr bwMode="auto">
            <a:xfrm>
              <a:off x="4080680" y="3439236"/>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9" name="Rett linje 68"/>
            <p:cNvCxnSpPr/>
            <p:nvPr/>
          </p:nvCxnSpPr>
          <p:spPr bwMode="auto">
            <a:xfrm>
              <a:off x="3930554" y="353477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70" name="Rett linje 69"/>
            <p:cNvCxnSpPr/>
            <p:nvPr/>
          </p:nvCxnSpPr>
          <p:spPr bwMode="auto">
            <a:xfrm>
              <a:off x="3794077" y="360301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71" name="Rett linje 70"/>
            <p:cNvCxnSpPr/>
            <p:nvPr/>
          </p:nvCxnSpPr>
          <p:spPr bwMode="auto">
            <a:xfrm>
              <a:off x="3657599" y="3684896"/>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72" name="Rett linje 71"/>
            <p:cNvCxnSpPr/>
            <p:nvPr/>
          </p:nvCxnSpPr>
          <p:spPr bwMode="auto">
            <a:xfrm>
              <a:off x="3521121" y="3766783"/>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73" name="Rett linje 72"/>
            <p:cNvCxnSpPr/>
            <p:nvPr/>
          </p:nvCxnSpPr>
          <p:spPr bwMode="auto">
            <a:xfrm>
              <a:off x="3398291" y="384867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74" name="Rett linje 73"/>
            <p:cNvCxnSpPr/>
            <p:nvPr/>
          </p:nvCxnSpPr>
          <p:spPr bwMode="auto">
            <a:xfrm>
              <a:off x="3275461" y="3944204"/>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75" name="Rett linje 74"/>
            <p:cNvCxnSpPr/>
            <p:nvPr/>
          </p:nvCxnSpPr>
          <p:spPr bwMode="auto">
            <a:xfrm>
              <a:off x="3179927" y="4039738"/>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grpSp>
      <p:grpSp>
        <p:nvGrpSpPr>
          <p:cNvPr id="38" name="Gruppe 75"/>
          <p:cNvGrpSpPr/>
          <p:nvPr/>
        </p:nvGrpSpPr>
        <p:grpSpPr>
          <a:xfrm>
            <a:off x="1651379" y="914401"/>
            <a:ext cx="4039738" cy="2292823"/>
            <a:chOff x="4080681" y="2306473"/>
            <a:chExt cx="4039738" cy="2292823"/>
          </a:xfrm>
        </p:grpSpPr>
        <p:cxnSp>
          <p:nvCxnSpPr>
            <p:cNvPr id="77" name="Rett linje 76"/>
            <p:cNvCxnSpPr/>
            <p:nvPr/>
          </p:nvCxnSpPr>
          <p:spPr bwMode="auto">
            <a:xfrm flipV="1">
              <a:off x="4080681" y="2306473"/>
              <a:ext cx="3889612" cy="2224584"/>
            </a:xfrm>
            <a:prstGeom prst="line">
              <a:avLst/>
            </a:prstGeom>
            <a:solidFill>
              <a:srgbClr val="00B8FF"/>
            </a:solidFill>
            <a:ln w="38100" cap="flat" cmpd="sng" algn="ctr">
              <a:solidFill>
                <a:srgbClr val="0000FF"/>
              </a:solidFill>
              <a:prstDash val="solid"/>
              <a:round/>
              <a:headEnd type="none" w="med" len="med"/>
              <a:tailEnd type="none" w="med" len="med"/>
            </a:ln>
            <a:effectLst/>
          </p:spPr>
        </p:cxnSp>
        <p:cxnSp>
          <p:nvCxnSpPr>
            <p:cNvPr id="78" name="Rett linje 77"/>
            <p:cNvCxnSpPr/>
            <p:nvPr/>
          </p:nvCxnSpPr>
          <p:spPr bwMode="auto">
            <a:xfrm flipV="1">
              <a:off x="4230807" y="2374712"/>
              <a:ext cx="3889612" cy="2224584"/>
            </a:xfrm>
            <a:prstGeom prst="line">
              <a:avLst/>
            </a:prstGeom>
            <a:solidFill>
              <a:srgbClr val="00B8FF"/>
            </a:solidFill>
            <a:ln w="38100" cap="flat" cmpd="sng" algn="ctr">
              <a:solidFill>
                <a:srgbClr val="FF0000"/>
              </a:solidFill>
              <a:prstDash val="solid"/>
              <a:round/>
              <a:headEnd type="none" w="med" len="med"/>
              <a:tailEnd type="none" w="med" len="med"/>
            </a:ln>
            <a:effectLst/>
          </p:spPr>
        </p:cxnSp>
      </p:grpSp>
      <p:pic>
        <p:nvPicPr>
          <p:cNvPr id="79" name="Picture 2"/>
          <p:cNvPicPr>
            <a:picLocks noChangeAspect="1" noChangeArrowheads="1"/>
          </p:cNvPicPr>
          <p:nvPr/>
        </p:nvPicPr>
        <p:blipFill>
          <a:blip r:embed="rId3" cstate="print"/>
          <a:srcRect/>
          <a:stretch>
            <a:fillRect/>
          </a:stretch>
        </p:blipFill>
        <p:spPr bwMode="auto">
          <a:xfrm>
            <a:off x="761361" y="203651"/>
            <a:ext cx="4405005" cy="223929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000"/>
                                        <p:tgtEl>
                                          <p:spTgt spid="7"/>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20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fade">
                                      <p:cBhvr>
                                        <p:cTn id="37" dur="2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p:cNvSpPr>
            <a:spLocks noGrp="1"/>
          </p:cNvSpPr>
          <p:nvPr>
            <p:ph type="title"/>
          </p:nvPr>
        </p:nvSpPr>
        <p:spPr>
          <a:xfrm>
            <a:off x="1079500" y="163769"/>
            <a:ext cx="7767638" cy="914401"/>
          </a:xfrm>
        </p:spPr>
        <p:txBody>
          <a:bodyPr>
            <a:normAutofit fontScale="90000"/>
          </a:bodyPr>
          <a:lstStyle/>
          <a:p>
            <a:pPr algn="ctr">
              <a:lnSpc>
                <a:spcPct val="100000"/>
              </a:lnSpc>
            </a:pPr>
            <a:r>
              <a:rPr lang="nb-NO" dirty="0" smtClean="0"/>
              <a:t>Komponenter</a:t>
            </a:r>
            <a:br>
              <a:rPr lang="nb-NO" dirty="0" smtClean="0"/>
            </a:br>
            <a:r>
              <a:rPr lang="nb-NO" sz="2400" dirty="0" smtClean="0"/>
              <a:t>Resistanser</a:t>
            </a:r>
            <a:endParaRPr lang="nb-NO" sz="2400" dirty="0"/>
          </a:p>
        </p:txBody>
      </p:sp>
      <p:pic>
        <p:nvPicPr>
          <p:cNvPr id="5123" name="Picture 3"/>
          <p:cNvPicPr>
            <a:picLocks noChangeAspect="1" noChangeArrowheads="1"/>
          </p:cNvPicPr>
          <p:nvPr/>
        </p:nvPicPr>
        <p:blipFill>
          <a:blip r:embed="rId2" cstate="print"/>
          <a:srcRect/>
          <a:stretch>
            <a:fillRect/>
          </a:stretch>
        </p:blipFill>
        <p:spPr bwMode="auto">
          <a:xfrm>
            <a:off x="1774209" y="2087073"/>
            <a:ext cx="6197130" cy="460090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l="6106" t="20973" r="51258" b="7527"/>
          <a:stretch>
            <a:fillRect/>
          </a:stretch>
        </p:blipFill>
        <p:spPr bwMode="auto">
          <a:xfrm>
            <a:off x="955344" y="355147"/>
            <a:ext cx="1910687" cy="1610131"/>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l="9640" t="19471" r="52041" b="7343"/>
          <a:stretch>
            <a:fillRect/>
          </a:stretch>
        </p:blipFill>
        <p:spPr bwMode="auto">
          <a:xfrm>
            <a:off x="7028597" y="368489"/>
            <a:ext cx="1746913" cy="1655769"/>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3"/>
                                        </p:tgtEl>
                                        <p:attrNameLst>
                                          <p:attrName>style.visibility</p:attrName>
                                        </p:attrNameLst>
                                      </p:cBhvr>
                                      <p:to>
                                        <p:strVal val="visible"/>
                                      </p:to>
                                    </p:set>
                                    <p:animEffect transition="in" filter="fade">
                                      <p:cBhvr>
                                        <p:cTn id="15"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rot="16200000">
            <a:off x="-2234372" y="3154195"/>
            <a:ext cx="6858000" cy="549610"/>
          </a:xfrm>
        </p:spPr>
        <p:txBody>
          <a:bodyPr>
            <a:normAutofit/>
          </a:bodyPr>
          <a:lstStyle/>
          <a:p>
            <a:pPr algn="ctr"/>
            <a:r>
              <a:rPr lang="nb-NO" sz="2800" smtClean="0"/>
              <a:t>Koding av motstander med fire ringer</a:t>
            </a:r>
            <a:endParaRPr lang="nb-NO" sz="2800"/>
          </a:p>
        </p:txBody>
      </p:sp>
      <p:pic>
        <p:nvPicPr>
          <p:cNvPr id="7170" name="Picture 2"/>
          <p:cNvPicPr>
            <a:picLocks noChangeAspect="1" noChangeArrowheads="1"/>
          </p:cNvPicPr>
          <p:nvPr/>
        </p:nvPicPr>
        <p:blipFill>
          <a:blip r:embed="rId2"/>
          <a:srcRect/>
          <a:stretch>
            <a:fillRect/>
          </a:stretch>
        </p:blipFill>
        <p:spPr bwMode="auto">
          <a:xfrm>
            <a:off x="1577662" y="1494344"/>
            <a:ext cx="7392473" cy="5095460"/>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1729102" y="160986"/>
            <a:ext cx="3067050" cy="933450"/>
          </a:xfrm>
          <a:prstGeom prst="rect">
            <a:avLst/>
          </a:prstGeom>
          <a:noFill/>
          <a:ln w="9525">
            <a:noFill/>
            <a:miter lim="800000"/>
            <a:headEnd/>
            <a:tailEnd/>
          </a:ln>
          <a:effectLst/>
        </p:spPr>
      </p:pic>
      <p:sp>
        <p:nvSpPr>
          <p:cNvPr id="6" name="TekstSylinder 5"/>
          <p:cNvSpPr txBox="1"/>
          <p:nvPr/>
        </p:nvSpPr>
        <p:spPr>
          <a:xfrm>
            <a:off x="2659487" y="971124"/>
            <a:ext cx="971741" cy="523220"/>
          </a:xfrm>
          <a:prstGeom prst="rect">
            <a:avLst/>
          </a:prstGeom>
          <a:noFill/>
        </p:spPr>
        <p:txBody>
          <a:bodyPr wrap="none" rtlCol="0">
            <a:spAutoFit/>
          </a:bodyPr>
          <a:lstStyle/>
          <a:p>
            <a:r>
              <a:rPr lang="nb-NO" sz="2800" smtClean="0"/>
              <a:t>220</a:t>
            </a:r>
            <a:r>
              <a:rPr lang="el-GR" sz="2800" smtClean="0"/>
              <a:t>Ω</a:t>
            </a:r>
            <a:endParaRPr lang="nb-NO" sz="2800"/>
          </a:p>
        </p:txBody>
      </p:sp>
      <p:pic>
        <p:nvPicPr>
          <p:cNvPr id="7172" name="Picture 4"/>
          <p:cNvPicPr>
            <a:picLocks noChangeAspect="1" noChangeArrowheads="1"/>
          </p:cNvPicPr>
          <p:nvPr/>
        </p:nvPicPr>
        <p:blipFill>
          <a:blip r:embed="rId4"/>
          <a:srcRect/>
          <a:stretch>
            <a:fillRect/>
          </a:stretch>
        </p:blipFill>
        <p:spPr bwMode="auto">
          <a:xfrm>
            <a:off x="5051738" y="179034"/>
            <a:ext cx="3200400" cy="962025"/>
          </a:xfrm>
          <a:prstGeom prst="rect">
            <a:avLst/>
          </a:prstGeom>
          <a:noFill/>
          <a:ln w="9525">
            <a:noFill/>
            <a:miter lim="800000"/>
            <a:headEnd/>
            <a:tailEnd/>
          </a:ln>
          <a:effectLst/>
        </p:spPr>
      </p:pic>
      <p:sp>
        <p:nvSpPr>
          <p:cNvPr id="8" name="TekstSylinder 7"/>
          <p:cNvSpPr txBox="1"/>
          <p:nvPr/>
        </p:nvSpPr>
        <p:spPr>
          <a:xfrm>
            <a:off x="6111639" y="971124"/>
            <a:ext cx="952505" cy="523220"/>
          </a:xfrm>
          <a:prstGeom prst="rect">
            <a:avLst/>
          </a:prstGeom>
          <a:noFill/>
        </p:spPr>
        <p:txBody>
          <a:bodyPr wrap="none" rtlCol="0">
            <a:spAutoFit/>
          </a:bodyPr>
          <a:lstStyle/>
          <a:p>
            <a:r>
              <a:rPr lang="nb-NO" sz="2800" smtClean="0"/>
              <a:t>10k</a:t>
            </a:r>
            <a:r>
              <a:rPr lang="el-GR" sz="2800" smtClean="0"/>
              <a:t>Ω</a:t>
            </a:r>
            <a:endParaRPr lang="nb-NO" sz="2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fade">
                                      <p:cBhvr>
                                        <p:cTn id="12" dur="2000"/>
                                        <p:tgtEl>
                                          <p:spTgt spid="717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172"/>
                                        </p:tgtEl>
                                        <p:attrNameLst>
                                          <p:attrName>style.visibility</p:attrName>
                                        </p:attrNameLst>
                                      </p:cBhvr>
                                      <p:to>
                                        <p:strVal val="visible"/>
                                      </p:to>
                                    </p:set>
                                    <p:animEffect transition="in" filter="fade">
                                      <p:cBhvr>
                                        <p:cTn id="20" dur="2000"/>
                                        <p:tgtEl>
                                          <p:spTgt spid="717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Bruk et Ohm-meter</a:t>
            </a:r>
            <a:endParaRPr lang="nb-NO"/>
          </a:p>
        </p:txBody>
      </p:sp>
      <p:pic>
        <p:nvPicPr>
          <p:cNvPr id="8194" name="Picture 2" descr="Digital Multimeter 6000 Counts Backlight AC/DC Ammeter Voltmeter Ohm Meter-  US$21.99 online shopping | cesdeals.com"/>
          <p:cNvPicPr>
            <a:picLocks noChangeAspect="1" noChangeArrowheads="1"/>
          </p:cNvPicPr>
          <p:nvPr/>
        </p:nvPicPr>
        <p:blipFill>
          <a:blip r:embed="rId2"/>
          <a:srcRect/>
          <a:stretch>
            <a:fillRect/>
          </a:stretch>
        </p:blipFill>
        <p:spPr bwMode="auto">
          <a:xfrm>
            <a:off x="2100286" y="1288849"/>
            <a:ext cx="5446734" cy="5446734"/>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327682" y="110328"/>
            <a:ext cx="7242650" cy="951358"/>
          </a:xfrm>
        </p:spPr>
        <p:txBody>
          <a:bodyPr/>
          <a:lstStyle/>
          <a:p>
            <a:pPr algn="ctr"/>
            <a:r>
              <a:rPr lang="nb-NO" smtClean="0"/>
              <a:t>Program 14.02.22</a:t>
            </a:r>
            <a:endParaRPr lang="nb-NO" dirty="0"/>
          </a:p>
        </p:txBody>
      </p:sp>
      <p:sp>
        <p:nvSpPr>
          <p:cNvPr id="14" name="Plassholder for innhold 2"/>
          <p:cNvSpPr>
            <a:spLocks noGrp="1"/>
          </p:cNvSpPr>
          <p:nvPr>
            <p:ph idx="1"/>
          </p:nvPr>
        </p:nvSpPr>
        <p:spPr>
          <a:xfrm>
            <a:off x="1327682" y="1061686"/>
            <a:ext cx="7242650" cy="5385153"/>
          </a:xfrm>
        </p:spPr>
        <p:txBody>
          <a:bodyPr>
            <a:normAutofit lnSpcReduction="10000"/>
          </a:bodyPr>
          <a:lstStyle/>
          <a:p>
            <a:pPr>
              <a:spcBef>
                <a:spcPts val="1200"/>
              </a:spcBef>
              <a:spcAft>
                <a:spcPts val="600"/>
              </a:spcAft>
              <a:buNone/>
              <a:tabLst>
                <a:tab pos="1884363" algn="l"/>
              </a:tabLst>
            </a:pPr>
            <a:r>
              <a:rPr lang="nb-NO" sz="1800" smtClean="0"/>
              <a:t>09.00 </a:t>
            </a:r>
            <a:r>
              <a:rPr lang="nb-NO" sz="1800" smtClean="0"/>
              <a:t>– </a:t>
            </a:r>
            <a:r>
              <a:rPr lang="nb-NO" sz="1800" smtClean="0"/>
              <a:t>09.10</a:t>
            </a:r>
            <a:r>
              <a:rPr lang="nb-NO" sz="1800" smtClean="0"/>
              <a:t>	Velkommen, </a:t>
            </a:r>
            <a:r>
              <a:rPr lang="nb-NO" sz="1800" smtClean="0"/>
              <a:t>praktisk</a:t>
            </a:r>
            <a:endParaRPr lang="nb-NO" sz="1800" b="1" smtClean="0"/>
          </a:p>
          <a:p>
            <a:pPr>
              <a:spcBef>
                <a:spcPts val="1200"/>
              </a:spcBef>
              <a:spcAft>
                <a:spcPts val="600"/>
              </a:spcAft>
              <a:buNone/>
              <a:tabLst>
                <a:tab pos="1884363" algn="l"/>
              </a:tabLst>
            </a:pPr>
            <a:r>
              <a:rPr lang="nb-NO" sz="1800" smtClean="0"/>
              <a:t>09:10 </a:t>
            </a:r>
            <a:r>
              <a:rPr lang="nb-NO" sz="1800" smtClean="0"/>
              <a:t>– </a:t>
            </a:r>
            <a:r>
              <a:rPr lang="nb-NO" sz="1800" smtClean="0"/>
              <a:t>10:00 </a:t>
            </a:r>
            <a:r>
              <a:rPr lang="nb-NO" sz="1800" smtClean="0"/>
              <a:t>	</a:t>
            </a:r>
            <a:r>
              <a:rPr lang="nb-NO" sz="1800" b="1" smtClean="0"/>
              <a:t>Økt 1</a:t>
            </a:r>
            <a:r>
              <a:rPr lang="nb-NO" sz="1800" smtClean="0"/>
              <a:t> </a:t>
            </a:r>
            <a:r>
              <a:rPr lang="nb-NO" sz="1800" smtClean="0"/>
              <a:t>Oversikt over kurset og noen alternative</a:t>
            </a:r>
            <a:br>
              <a:rPr lang="nb-NO" sz="1800" smtClean="0"/>
            </a:br>
            <a:r>
              <a:rPr lang="nb-NO" sz="1800" smtClean="0"/>
              <a:t>	mikrokontrollerkort, fordeler og ulemper</a:t>
            </a:r>
            <a:endParaRPr lang="nb-NO" sz="1800" smtClean="0"/>
          </a:p>
          <a:p>
            <a:pPr>
              <a:spcBef>
                <a:spcPts val="1200"/>
              </a:spcBef>
              <a:spcAft>
                <a:spcPts val="600"/>
              </a:spcAft>
              <a:buNone/>
              <a:tabLst>
                <a:tab pos="1884363" algn="l"/>
              </a:tabLst>
            </a:pPr>
            <a:r>
              <a:rPr lang="nb-NO" sz="1800" smtClean="0"/>
              <a:t>10:00 </a:t>
            </a:r>
            <a:r>
              <a:rPr lang="nb-NO" sz="1800" smtClean="0"/>
              <a:t>– </a:t>
            </a:r>
            <a:r>
              <a:rPr lang="nb-NO" sz="1800" smtClean="0"/>
              <a:t>10:15</a:t>
            </a:r>
            <a:r>
              <a:rPr lang="nb-NO" sz="1800" smtClean="0"/>
              <a:t>	Vaffel og kaffepause</a:t>
            </a:r>
          </a:p>
          <a:p>
            <a:pPr>
              <a:spcBef>
                <a:spcPts val="1200"/>
              </a:spcBef>
              <a:spcAft>
                <a:spcPts val="600"/>
              </a:spcAft>
              <a:buNone/>
              <a:tabLst>
                <a:tab pos="1884363" algn="l"/>
              </a:tabLst>
            </a:pPr>
            <a:r>
              <a:rPr lang="nb-NO" sz="1800" smtClean="0"/>
              <a:t>10:15 </a:t>
            </a:r>
            <a:r>
              <a:rPr lang="nb-NO" sz="1800" smtClean="0"/>
              <a:t>– 12:00	</a:t>
            </a:r>
            <a:r>
              <a:rPr lang="nb-NO" sz="1800" b="1" smtClean="0"/>
              <a:t>Økt 2 </a:t>
            </a:r>
            <a:r>
              <a:rPr lang="nb-NO" sz="1800" b="1" smtClean="0"/>
              <a:t>B</a:t>
            </a:r>
            <a:r>
              <a:rPr lang="nb-NO" sz="1800" smtClean="0"/>
              <a:t>ruk av </a:t>
            </a:r>
            <a:r>
              <a:rPr lang="nb-NO" sz="1800" smtClean="0"/>
              <a:t>OLED-display. Avlesning av </a:t>
            </a:r>
            <a:r>
              <a:rPr lang="nb-NO" sz="1800" smtClean="0"/>
              <a:t>analoge</a:t>
            </a:r>
            <a:br>
              <a:rPr lang="nb-NO" sz="1800" smtClean="0"/>
            </a:br>
            <a:r>
              <a:rPr lang="nb-NO" sz="1800" smtClean="0"/>
              <a:t>	porter, framstilling </a:t>
            </a:r>
            <a:r>
              <a:rPr lang="nb-NO" sz="1800" smtClean="0"/>
              <a:t>av voltmeter og termometer.</a:t>
            </a:r>
          </a:p>
          <a:p>
            <a:pPr>
              <a:spcBef>
                <a:spcPts val="1200"/>
              </a:spcBef>
              <a:spcAft>
                <a:spcPts val="600"/>
              </a:spcAft>
              <a:buNone/>
              <a:tabLst>
                <a:tab pos="1884363" algn="l"/>
              </a:tabLst>
            </a:pPr>
            <a:r>
              <a:rPr lang="nb-NO" sz="1800" smtClean="0"/>
              <a:t>12:00 – 12:30	Lunsj i kantina</a:t>
            </a:r>
          </a:p>
          <a:p>
            <a:pPr>
              <a:spcBef>
                <a:spcPts val="1200"/>
              </a:spcBef>
              <a:spcAft>
                <a:spcPts val="600"/>
              </a:spcAft>
              <a:buNone/>
              <a:tabLst>
                <a:tab pos="1884363" algn="l"/>
              </a:tabLst>
            </a:pPr>
            <a:r>
              <a:rPr lang="nb-NO" sz="1800" smtClean="0"/>
              <a:t>12:30 – 14:15 	</a:t>
            </a:r>
            <a:r>
              <a:rPr lang="nb-NO" sz="1800" b="1" smtClean="0"/>
              <a:t>Økt 3 </a:t>
            </a:r>
            <a:r>
              <a:rPr lang="nb-NO" sz="1800" smtClean="0"/>
              <a:t>Bruk av trykksensor og måling av lufttrykk.</a:t>
            </a:r>
            <a:br>
              <a:rPr lang="nb-NO" sz="1800" smtClean="0"/>
            </a:br>
            <a:r>
              <a:rPr lang="nb-NO" sz="1800" smtClean="0"/>
              <a:t>	Avlesning av utskrift av lufttrykk.</a:t>
            </a:r>
          </a:p>
          <a:p>
            <a:pPr>
              <a:spcBef>
                <a:spcPts val="1200"/>
              </a:spcBef>
              <a:spcAft>
                <a:spcPts val="600"/>
              </a:spcAft>
              <a:buNone/>
              <a:tabLst>
                <a:tab pos="1884363" algn="l"/>
              </a:tabLst>
            </a:pPr>
            <a:r>
              <a:rPr lang="nb-NO" sz="1800" smtClean="0"/>
              <a:t>14:15 – 14:30	Kaffepause</a:t>
            </a:r>
          </a:p>
          <a:p>
            <a:pPr>
              <a:spcBef>
                <a:spcPts val="1200"/>
              </a:spcBef>
              <a:spcAft>
                <a:spcPts val="600"/>
              </a:spcAft>
              <a:buNone/>
              <a:tabLst>
                <a:tab pos="1884363" algn="l"/>
              </a:tabLst>
            </a:pPr>
            <a:r>
              <a:rPr lang="nb-NO" sz="1800" smtClean="0"/>
              <a:t>14:30 – 15:30	</a:t>
            </a:r>
            <a:r>
              <a:rPr lang="nb-NO" sz="1800" b="1" smtClean="0"/>
              <a:t>Økt 4</a:t>
            </a:r>
            <a:r>
              <a:rPr lang="nb-NO" sz="1800" smtClean="0"/>
              <a:t> Omregning fra lufttrykk til høyde, </a:t>
            </a:r>
            <a:br>
              <a:rPr lang="nb-NO" sz="1800" smtClean="0"/>
            </a:br>
            <a:r>
              <a:rPr lang="nb-NO" sz="1800" smtClean="0"/>
              <a:t>	kalibrering av høydemåleren.</a:t>
            </a:r>
          </a:p>
          <a:p>
            <a:pPr>
              <a:spcBef>
                <a:spcPts val="1200"/>
              </a:spcBef>
              <a:spcAft>
                <a:spcPts val="600"/>
              </a:spcAft>
              <a:buNone/>
              <a:tabLst>
                <a:tab pos="1884363" algn="l"/>
              </a:tabLst>
            </a:pPr>
            <a:r>
              <a:rPr lang="nb-NO" sz="1800" smtClean="0"/>
              <a:t>15:30 </a:t>
            </a:r>
            <a:r>
              <a:rPr lang="nb-NO" sz="1800" smtClean="0"/>
              <a:t>– </a:t>
            </a:r>
            <a:r>
              <a:rPr lang="nb-NO" sz="1800" smtClean="0"/>
              <a:t>16:00</a:t>
            </a:r>
            <a:r>
              <a:rPr lang="nb-NO" sz="1800" smtClean="0"/>
              <a:t>	</a:t>
            </a:r>
            <a:r>
              <a:rPr lang="nb-NO" sz="1800" b="1" smtClean="0"/>
              <a:t>Oppsummering</a:t>
            </a:r>
            <a:r>
              <a:rPr lang="nb-NO" sz="1800" smtClean="0"/>
              <a:t>, refleksjon og diskusjon om</a:t>
            </a:r>
            <a:br>
              <a:rPr lang="nb-NO" sz="1800" smtClean="0"/>
            </a:br>
            <a:r>
              <a:rPr lang="nb-NO" sz="1800" smtClean="0"/>
              <a:t>	hvordan ta erfaringene inn i klasserommet</a:t>
            </a:r>
            <a:endParaRPr lang="nb-NO" sz="1800" dirty="0"/>
          </a:p>
        </p:txBody>
      </p:sp>
    </p:spTree>
    <p:extLst>
      <p:ext uri="{BB962C8B-B14F-4D97-AF65-F5344CB8AC3E}">
        <p14:creationId xmlns:p14="http://schemas.microsoft.com/office/powerpoint/2010/main" xmlns="" val="33068870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p:cNvSpPr>
            <a:spLocks noGrp="1"/>
          </p:cNvSpPr>
          <p:nvPr>
            <p:ph type="title"/>
          </p:nvPr>
        </p:nvSpPr>
        <p:spPr>
          <a:xfrm>
            <a:off x="4913194" y="327542"/>
            <a:ext cx="3933944" cy="1078177"/>
          </a:xfrm>
        </p:spPr>
        <p:txBody>
          <a:bodyPr/>
          <a:lstStyle/>
          <a:p>
            <a:pPr algn="ctr">
              <a:lnSpc>
                <a:spcPct val="100000"/>
              </a:lnSpc>
            </a:pPr>
            <a:r>
              <a:rPr lang="nb-NO" dirty="0" smtClean="0"/>
              <a:t>Komponenter</a:t>
            </a:r>
            <a:br>
              <a:rPr lang="nb-NO" dirty="0" smtClean="0"/>
            </a:br>
            <a:r>
              <a:rPr lang="nb-NO" sz="2400" dirty="0" smtClean="0"/>
              <a:t>Input (Sensorer)</a:t>
            </a:r>
            <a:endParaRPr lang="nb-NO" sz="2400" dirty="0"/>
          </a:p>
        </p:txBody>
      </p:sp>
      <p:pic>
        <p:nvPicPr>
          <p:cNvPr id="4100" name="Picture 4"/>
          <p:cNvPicPr>
            <a:picLocks noChangeAspect="1" noChangeArrowheads="1"/>
          </p:cNvPicPr>
          <p:nvPr/>
        </p:nvPicPr>
        <p:blipFill>
          <a:blip r:embed="rId2" cstate="print"/>
          <a:srcRect/>
          <a:stretch>
            <a:fillRect/>
          </a:stretch>
        </p:blipFill>
        <p:spPr bwMode="auto">
          <a:xfrm>
            <a:off x="1001973" y="2230840"/>
            <a:ext cx="3810000" cy="1905000"/>
          </a:xfrm>
          <a:prstGeom prst="rect">
            <a:avLst/>
          </a:prstGeom>
          <a:noFill/>
          <a:ln w="9525">
            <a:noFill/>
            <a:miter lim="800000"/>
            <a:headEnd/>
            <a:tailEnd/>
          </a:ln>
        </p:spPr>
      </p:pic>
      <p:pic>
        <p:nvPicPr>
          <p:cNvPr id="4102" name="Picture 6"/>
          <p:cNvPicPr>
            <a:picLocks noChangeAspect="1" noChangeArrowheads="1"/>
          </p:cNvPicPr>
          <p:nvPr/>
        </p:nvPicPr>
        <p:blipFill>
          <a:blip r:embed="rId3" cstate="print"/>
          <a:srcRect/>
          <a:stretch>
            <a:fillRect/>
          </a:stretch>
        </p:blipFill>
        <p:spPr bwMode="auto">
          <a:xfrm>
            <a:off x="1029270" y="4164629"/>
            <a:ext cx="3810000" cy="2295525"/>
          </a:xfrm>
          <a:prstGeom prst="rect">
            <a:avLst/>
          </a:prstGeom>
          <a:noFill/>
          <a:ln w="9525">
            <a:noFill/>
            <a:miter lim="800000"/>
            <a:headEnd/>
            <a:tailEnd/>
          </a:ln>
        </p:spPr>
      </p:pic>
      <p:pic>
        <p:nvPicPr>
          <p:cNvPr id="4103" name="Picture 7"/>
          <p:cNvPicPr>
            <a:picLocks noChangeAspect="1" noChangeArrowheads="1"/>
          </p:cNvPicPr>
          <p:nvPr/>
        </p:nvPicPr>
        <p:blipFill>
          <a:blip r:embed="rId4" cstate="print"/>
          <a:srcRect/>
          <a:stretch>
            <a:fillRect/>
          </a:stretch>
        </p:blipFill>
        <p:spPr bwMode="auto">
          <a:xfrm>
            <a:off x="4931889" y="1616052"/>
            <a:ext cx="3838575" cy="1933575"/>
          </a:xfrm>
          <a:prstGeom prst="rect">
            <a:avLst/>
          </a:prstGeom>
          <a:noFill/>
          <a:ln w="9525">
            <a:noFill/>
            <a:miter lim="800000"/>
            <a:headEnd/>
            <a:tailEnd/>
          </a:ln>
        </p:spPr>
      </p:pic>
      <p:pic>
        <p:nvPicPr>
          <p:cNvPr id="12" name="Picture 3"/>
          <p:cNvPicPr>
            <a:picLocks noChangeAspect="1" noChangeArrowheads="1"/>
          </p:cNvPicPr>
          <p:nvPr/>
        </p:nvPicPr>
        <p:blipFill>
          <a:blip r:embed="rId5" cstate="print"/>
          <a:srcRect/>
          <a:stretch>
            <a:fillRect/>
          </a:stretch>
        </p:blipFill>
        <p:spPr bwMode="auto">
          <a:xfrm>
            <a:off x="1001972" y="256677"/>
            <a:ext cx="3810000" cy="1895475"/>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4968234" y="3593627"/>
            <a:ext cx="3787019" cy="228855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20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3"/>
                                        </p:tgtEl>
                                        <p:attrNameLst>
                                          <p:attrName>style.visibility</p:attrName>
                                        </p:attrNameLst>
                                      </p:cBhvr>
                                      <p:to>
                                        <p:strVal val="visible"/>
                                      </p:to>
                                    </p:set>
                                    <p:animEffect transition="in" filter="fade">
                                      <p:cBhvr>
                                        <p:cTn id="12" dur="2000"/>
                                        <p:tgtEl>
                                          <p:spTgt spid="4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fade">
                                      <p:cBhvr>
                                        <p:cTn id="17" dur="2000"/>
                                        <p:tgtEl>
                                          <p:spTgt spid="41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20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p:cNvSpPr>
            <a:spLocks noGrp="1"/>
          </p:cNvSpPr>
          <p:nvPr>
            <p:ph type="title"/>
          </p:nvPr>
        </p:nvSpPr>
        <p:spPr>
          <a:xfrm>
            <a:off x="2729552" y="395785"/>
            <a:ext cx="3933944" cy="1078177"/>
          </a:xfrm>
        </p:spPr>
        <p:txBody>
          <a:bodyPr/>
          <a:lstStyle/>
          <a:p>
            <a:pPr algn="ctr">
              <a:lnSpc>
                <a:spcPct val="100000"/>
              </a:lnSpc>
            </a:pPr>
            <a:r>
              <a:rPr lang="nb-NO" dirty="0" smtClean="0"/>
              <a:t>Komponenter</a:t>
            </a:r>
            <a:br>
              <a:rPr lang="nb-NO" dirty="0" smtClean="0"/>
            </a:br>
            <a:r>
              <a:rPr lang="nb-NO" sz="2400" dirty="0" smtClean="0"/>
              <a:t>Output (</a:t>
            </a:r>
            <a:r>
              <a:rPr lang="nb-NO" sz="2400" dirty="0" err="1" smtClean="0"/>
              <a:t>Aktuatorer</a:t>
            </a:r>
            <a:r>
              <a:rPr lang="nb-NO" sz="2400" dirty="0" smtClean="0"/>
              <a:t>)</a:t>
            </a:r>
            <a:endParaRPr lang="nb-NO" sz="2400" dirty="0"/>
          </a:p>
        </p:txBody>
      </p:sp>
      <p:pic>
        <p:nvPicPr>
          <p:cNvPr id="5122" name="Picture 2"/>
          <p:cNvPicPr>
            <a:picLocks noChangeAspect="1" noChangeArrowheads="1"/>
          </p:cNvPicPr>
          <p:nvPr/>
        </p:nvPicPr>
        <p:blipFill>
          <a:blip r:embed="rId2" cstate="print"/>
          <a:srcRect/>
          <a:stretch>
            <a:fillRect/>
          </a:stretch>
        </p:blipFill>
        <p:spPr bwMode="auto">
          <a:xfrm>
            <a:off x="1047680" y="3759419"/>
            <a:ext cx="3800475" cy="190500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4918880" y="1748437"/>
            <a:ext cx="3810000" cy="1914525"/>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1033391" y="1762055"/>
            <a:ext cx="3829050" cy="1914525"/>
          </a:xfrm>
          <a:prstGeom prst="rect">
            <a:avLst/>
          </a:prstGeom>
          <a:noFill/>
          <a:ln w="9525">
            <a:noFill/>
            <a:miter lim="800000"/>
            <a:headEnd/>
            <a:tailEnd/>
          </a:ln>
        </p:spPr>
      </p:pic>
      <p:pic>
        <p:nvPicPr>
          <p:cNvPr id="11" name="Picture 4"/>
          <p:cNvPicPr>
            <a:picLocks noChangeAspect="1" noChangeArrowheads="1"/>
          </p:cNvPicPr>
          <p:nvPr/>
        </p:nvPicPr>
        <p:blipFill>
          <a:blip r:embed="rId5" cstate="print"/>
          <a:srcRect/>
          <a:stretch>
            <a:fillRect/>
          </a:stretch>
        </p:blipFill>
        <p:spPr bwMode="auto">
          <a:xfrm>
            <a:off x="4900472" y="3736786"/>
            <a:ext cx="3819525" cy="2305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a:stretch>
            <a:fillRect/>
          </a:stretch>
        </p:blipFill>
        <p:spPr bwMode="auto">
          <a:xfrm>
            <a:off x="5083941" y="3594909"/>
            <a:ext cx="3857625" cy="2343150"/>
          </a:xfrm>
          <a:prstGeom prst="rect">
            <a:avLst/>
          </a:prstGeom>
          <a:noFill/>
          <a:ln w="9525">
            <a:noFill/>
            <a:miter lim="800000"/>
            <a:headEnd/>
            <a:tailEnd/>
          </a:ln>
        </p:spPr>
      </p:pic>
      <p:pic>
        <p:nvPicPr>
          <p:cNvPr id="8" name="Picture 5"/>
          <p:cNvPicPr>
            <a:picLocks noChangeAspect="1" noChangeArrowheads="1"/>
          </p:cNvPicPr>
          <p:nvPr/>
        </p:nvPicPr>
        <p:blipFill>
          <a:blip r:embed="rId3" cstate="print"/>
          <a:srcRect/>
          <a:stretch>
            <a:fillRect/>
          </a:stretch>
        </p:blipFill>
        <p:spPr bwMode="auto">
          <a:xfrm>
            <a:off x="5088703" y="1534168"/>
            <a:ext cx="3848100" cy="1933575"/>
          </a:xfrm>
          <a:prstGeom prst="rect">
            <a:avLst/>
          </a:prstGeom>
          <a:noFill/>
          <a:ln w="9525">
            <a:noFill/>
            <a:miter lim="800000"/>
            <a:headEnd/>
            <a:tailEnd/>
          </a:ln>
        </p:spPr>
      </p:pic>
      <p:pic>
        <p:nvPicPr>
          <p:cNvPr id="9" name="Picture 6"/>
          <p:cNvPicPr>
            <a:picLocks noChangeAspect="1" noChangeArrowheads="1"/>
          </p:cNvPicPr>
          <p:nvPr/>
        </p:nvPicPr>
        <p:blipFill>
          <a:blip r:embed="rId4" cstate="print"/>
          <a:srcRect/>
          <a:stretch>
            <a:fillRect/>
          </a:stretch>
        </p:blipFill>
        <p:spPr bwMode="auto">
          <a:xfrm>
            <a:off x="1049607" y="4014009"/>
            <a:ext cx="3819525" cy="1924050"/>
          </a:xfrm>
          <a:prstGeom prst="rect">
            <a:avLst/>
          </a:prstGeom>
          <a:noFill/>
          <a:ln w="9525">
            <a:noFill/>
            <a:miter lim="800000"/>
            <a:headEnd/>
            <a:tailEnd/>
          </a:ln>
        </p:spPr>
      </p:pic>
      <p:sp>
        <p:nvSpPr>
          <p:cNvPr id="10" name="Tittel 1"/>
          <p:cNvSpPr>
            <a:spLocks noGrp="1"/>
          </p:cNvSpPr>
          <p:nvPr>
            <p:ph type="title"/>
          </p:nvPr>
        </p:nvSpPr>
        <p:spPr>
          <a:xfrm>
            <a:off x="2729552" y="191068"/>
            <a:ext cx="3933944" cy="1078177"/>
          </a:xfrm>
        </p:spPr>
        <p:txBody>
          <a:bodyPr/>
          <a:lstStyle/>
          <a:p>
            <a:pPr algn="ctr">
              <a:lnSpc>
                <a:spcPct val="100000"/>
              </a:lnSpc>
            </a:pPr>
            <a:r>
              <a:rPr lang="nb-NO" dirty="0" smtClean="0"/>
              <a:t>Komponenter</a:t>
            </a:r>
            <a:br>
              <a:rPr lang="nb-NO" dirty="0" smtClean="0"/>
            </a:br>
            <a:r>
              <a:rPr lang="nb-NO" sz="2400" dirty="0" smtClean="0"/>
              <a:t>Output (</a:t>
            </a:r>
            <a:r>
              <a:rPr lang="nb-NO" sz="2400" dirty="0" err="1" smtClean="0"/>
              <a:t>Aktuatorer</a:t>
            </a:r>
            <a:r>
              <a:rPr lang="nb-NO" sz="2400" dirty="0" smtClean="0"/>
              <a:t>)</a:t>
            </a:r>
            <a:endParaRPr lang="nb-NO" sz="2400" dirty="0"/>
          </a:p>
        </p:txBody>
      </p:sp>
      <p:grpSp>
        <p:nvGrpSpPr>
          <p:cNvPr id="2" name="Gruppe 12"/>
          <p:cNvGrpSpPr/>
          <p:nvPr/>
        </p:nvGrpSpPr>
        <p:grpSpPr>
          <a:xfrm>
            <a:off x="993737" y="1534168"/>
            <a:ext cx="3876675" cy="2343150"/>
            <a:chOff x="791216" y="1534168"/>
            <a:chExt cx="3876675" cy="2343150"/>
          </a:xfrm>
        </p:grpSpPr>
        <p:pic>
          <p:nvPicPr>
            <p:cNvPr id="6146" name="Picture 2"/>
            <p:cNvPicPr>
              <a:picLocks noChangeAspect="1" noChangeArrowheads="1"/>
            </p:cNvPicPr>
            <p:nvPr/>
          </p:nvPicPr>
          <p:blipFill>
            <a:blip r:embed="rId5" cstate="print"/>
            <a:srcRect/>
            <a:stretch>
              <a:fillRect/>
            </a:stretch>
          </p:blipFill>
          <p:spPr bwMode="auto">
            <a:xfrm>
              <a:off x="791216" y="1534168"/>
              <a:ext cx="3876675" cy="2343150"/>
            </a:xfrm>
            <a:prstGeom prst="rect">
              <a:avLst/>
            </a:prstGeom>
            <a:noFill/>
            <a:ln w="9525">
              <a:noFill/>
              <a:miter lim="800000"/>
              <a:headEnd/>
              <a:tailEnd/>
            </a:ln>
          </p:spPr>
        </p:pic>
        <p:sp>
          <p:nvSpPr>
            <p:cNvPr id="11" name="TekstSylinder 10"/>
            <p:cNvSpPr txBox="1"/>
            <p:nvPr/>
          </p:nvSpPr>
          <p:spPr>
            <a:xfrm>
              <a:off x="914400" y="3302758"/>
              <a:ext cx="1268104" cy="461665"/>
            </a:xfrm>
            <a:prstGeom prst="rect">
              <a:avLst/>
            </a:prstGeom>
            <a:noFill/>
          </p:spPr>
          <p:txBody>
            <a:bodyPr wrap="none" rtlCol="0">
              <a:spAutoFit/>
            </a:bodyPr>
            <a:lstStyle/>
            <a:p>
              <a:r>
                <a:rPr lang="nb-NO" dirty="0" smtClean="0">
                  <a:solidFill>
                    <a:schemeClr val="tx1"/>
                  </a:solidFill>
                </a:rPr>
                <a:t>JZC-11F</a:t>
              </a:r>
            </a:p>
          </p:txBody>
        </p:sp>
        <p:sp>
          <p:nvSpPr>
            <p:cNvPr id="12" name="TekstSylinder 11"/>
            <p:cNvSpPr txBox="1"/>
            <p:nvPr/>
          </p:nvSpPr>
          <p:spPr>
            <a:xfrm>
              <a:off x="873456" y="2006221"/>
              <a:ext cx="1035540" cy="646331"/>
            </a:xfrm>
            <a:prstGeom prst="rect">
              <a:avLst/>
            </a:prstGeom>
            <a:noFill/>
          </p:spPr>
          <p:txBody>
            <a:bodyPr wrap="none" rtlCol="0">
              <a:spAutoFit/>
            </a:bodyPr>
            <a:lstStyle/>
            <a:p>
              <a:r>
                <a:rPr lang="nb-NO" sz="1800" dirty="0" smtClean="0">
                  <a:solidFill>
                    <a:schemeClr val="tx1"/>
                  </a:solidFill>
                </a:rPr>
                <a:t>30V-10A</a:t>
              </a:r>
              <a:br>
                <a:rPr lang="nb-NO" sz="1800" dirty="0" smtClean="0">
                  <a:solidFill>
                    <a:schemeClr val="tx1"/>
                  </a:solidFill>
                </a:rPr>
              </a:br>
              <a:r>
                <a:rPr lang="nb-NO" sz="1800" dirty="0" smtClean="0">
                  <a:solidFill>
                    <a:schemeClr val="tx1"/>
                  </a:solidFill>
                </a:rPr>
                <a:t>230V-5A</a:t>
              </a:r>
            </a:p>
          </p:txBody>
        </p:sp>
      </p:gr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alpha-crucis.com/1061-1007-thickbox/arduino-uno-smd.jpg"/>
          <p:cNvPicPr>
            <a:picLocks noChangeAspect="1" noChangeArrowheads="1"/>
          </p:cNvPicPr>
          <p:nvPr/>
        </p:nvPicPr>
        <p:blipFill>
          <a:blip r:embed="rId2" cstate="print"/>
          <a:srcRect t="13770" b="13224"/>
          <a:stretch>
            <a:fillRect/>
          </a:stretch>
        </p:blipFill>
        <p:spPr bwMode="auto">
          <a:xfrm>
            <a:off x="1968489" y="1473958"/>
            <a:ext cx="6243851" cy="4558352"/>
          </a:xfrm>
          <a:prstGeom prst="rect">
            <a:avLst/>
          </a:prstGeom>
          <a:noFill/>
        </p:spPr>
      </p:pic>
      <p:sp>
        <p:nvSpPr>
          <p:cNvPr id="2" name="Tittel 1"/>
          <p:cNvSpPr>
            <a:spLocks noGrp="1"/>
          </p:cNvSpPr>
          <p:nvPr>
            <p:ph type="title"/>
          </p:nvPr>
        </p:nvSpPr>
        <p:spPr>
          <a:xfrm>
            <a:off x="1079500" y="382138"/>
            <a:ext cx="7767638" cy="655092"/>
          </a:xfrm>
        </p:spPr>
        <p:txBody>
          <a:bodyPr/>
          <a:lstStyle/>
          <a:p>
            <a:pPr algn="ctr"/>
            <a:r>
              <a:rPr lang="nb-NO" dirty="0" err="1" smtClean="0"/>
              <a:t>Arduino</a:t>
            </a:r>
            <a:r>
              <a:rPr lang="nb-NO" dirty="0" smtClean="0"/>
              <a:t> UNO</a:t>
            </a:r>
            <a:endParaRPr lang="nb-NO" dirty="0"/>
          </a:p>
        </p:txBody>
      </p:sp>
      <p:sp>
        <p:nvSpPr>
          <p:cNvPr id="6" name="Rektangel 5"/>
          <p:cNvSpPr/>
          <p:nvPr/>
        </p:nvSpPr>
        <p:spPr bwMode="auto">
          <a:xfrm>
            <a:off x="5100604" y="5076967"/>
            <a:ext cx="1405719" cy="846161"/>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7" name="TekstSylinder 6"/>
          <p:cNvSpPr txBox="1"/>
          <p:nvPr/>
        </p:nvSpPr>
        <p:spPr>
          <a:xfrm>
            <a:off x="4847500" y="5933762"/>
            <a:ext cx="774571" cy="369332"/>
          </a:xfrm>
          <a:prstGeom prst="rect">
            <a:avLst/>
          </a:prstGeom>
          <a:noFill/>
        </p:spPr>
        <p:txBody>
          <a:bodyPr wrap="none" rtlCol="0">
            <a:spAutoFit/>
          </a:bodyPr>
          <a:lstStyle/>
          <a:p>
            <a:r>
              <a:rPr lang="nb-NO" sz="1800" dirty="0" smtClean="0">
                <a:solidFill>
                  <a:schemeClr val="tx1"/>
                </a:solidFill>
              </a:rPr>
              <a:t>Power</a:t>
            </a:r>
          </a:p>
        </p:txBody>
      </p:sp>
      <p:sp>
        <p:nvSpPr>
          <p:cNvPr id="8" name="Rektangel 7"/>
          <p:cNvSpPr/>
          <p:nvPr/>
        </p:nvSpPr>
        <p:spPr bwMode="auto">
          <a:xfrm>
            <a:off x="4336329" y="1569493"/>
            <a:ext cx="3603009" cy="81886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9" name="TekstSylinder 8"/>
          <p:cNvSpPr txBox="1"/>
          <p:nvPr/>
        </p:nvSpPr>
        <p:spPr>
          <a:xfrm>
            <a:off x="4868592" y="1132763"/>
            <a:ext cx="2435282" cy="369332"/>
          </a:xfrm>
          <a:prstGeom prst="rect">
            <a:avLst/>
          </a:prstGeom>
          <a:noFill/>
        </p:spPr>
        <p:txBody>
          <a:bodyPr wrap="none" rtlCol="0">
            <a:spAutoFit/>
          </a:bodyPr>
          <a:lstStyle/>
          <a:p>
            <a:r>
              <a:rPr lang="nb-NO" sz="1800" dirty="0" smtClean="0">
                <a:solidFill>
                  <a:schemeClr val="tx1"/>
                </a:solidFill>
              </a:rPr>
              <a:t>Digitale inn og utganger</a:t>
            </a:r>
          </a:p>
        </p:txBody>
      </p:sp>
      <p:sp>
        <p:nvSpPr>
          <p:cNvPr id="12" name="Rektangel 11"/>
          <p:cNvSpPr/>
          <p:nvPr/>
        </p:nvSpPr>
        <p:spPr bwMode="auto">
          <a:xfrm>
            <a:off x="6519972" y="5076968"/>
            <a:ext cx="1446662" cy="846161"/>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13" name="TekstSylinder 12"/>
          <p:cNvSpPr txBox="1"/>
          <p:nvPr/>
        </p:nvSpPr>
        <p:spPr>
          <a:xfrm>
            <a:off x="6700352" y="6027003"/>
            <a:ext cx="1107996" cy="646331"/>
          </a:xfrm>
          <a:prstGeom prst="rect">
            <a:avLst/>
          </a:prstGeom>
          <a:noFill/>
        </p:spPr>
        <p:txBody>
          <a:bodyPr wrap="none" rtlCol="0">
            <a:spAutoFit/>
          </a:bodyPr>
          <a:lstStyle/>
          <a:p>
            <a:pPr algn="ctr"/>
            <a:r>
              <a:rPr lang="nb-NO" sz="1800" dirty="0" smtClean="0">
                <a:solidFill>
                  <a:schemeClr val="tx1"/>
                </a:solidFill>
              </a:rPr>
              <a:t>Analoge</a:t>
            </a:r>
            <a:br>
              <a:rPr lang="nb-NO" sz="1800" dirty="0" smtClean="0">
                <a:solidFill>
                  <a:schemeClr val="tx1"/>
                </a:solidFill>
              </a:rPr>
            </a:br>
            <a:r>
              <a:rPr lang="nb-NO" sz="1800" dirty="0" smtClean="0">
                <a:solidFill>
                  <a:schemeClr val="tx1"/>
                </a:solidFill>
              </a:rPr>
              <a:t>innganger</a:t>
            </a:r>
          </a:p>
        </p:txBody>
      </p:sp>
      <p:sp>
        <p:nvSpPr>
          <p:cNvPr id="14" name="TekstSylinder 13"/>
          <p:cNvSpPr txBox="1"/>
          <p:nvPr/>
        </p:nvSpPr>
        <p:spPr>
          <a:xfrm>
            <a:off x="1661367" y="1910686"/>
            <a:ext cx="633507" cy="369332"/>
          </a:xfrm>
          <a:prstGeom prst="rect">
            <a:avLst/>
          </a:prstGeom>
          <a:noFill/>
        </p:spPr>
        <p:txBody>
          <a:bodyPr wrap="none" rtlCol="0">
            <a:spAutoFit/>
          </a:bodyPr>
          <a:lstStyle/>
          <a:p>
            <a:r>
              <a:rPr lang="nb-NO" sz="1800" dirty="0" smtClean="0">
                <a:solidFill>
                  <a:schemeClr val="tx1"/>
                </a:solidFill>
              </a:rPr>
              <a:t>USB</a:t>
            </a:r>
          </a:p>
        </p:txBody>
      </p:sp>
      <p:sp>
        <p:nvSpPr>
          <p:cNvPr id="15" name="TekstSylinder 14"/>
          <p:cNvSpPr txBox="1"/>
          <p:nvPr/>
        </p:nvSpPr>
        <p:spPr>
          <a:xfrm>
            <a:off x="1115457" y="4981432"/>
            <a:ext cx="1133644" cy="646331"/>
          </a:xfrm>
          <a:prstGeom prst="rect">
            <a:avLst/>
          </a:prstGeom>
          <a:noFill/>
        </p:spPr>
        <p:txBody>
          <a:bodyPr wrap="none" rtlCol="0">
            <a:spAutoFit/>
          </a:bodyPr>
          <a:lstStyle/>
          <a:p>
            <a:pPr algn="ctr"/>
            <a:r>
              <a:rPr lang="nb-NO" sz="1800" dirty="0" smtClean="0">
                <a:solidFill>
                  <a:schemeClr val="tx1"/>
                </a:solidFill>
              </a:rPr>
              <a:t>Batteri- </a:t>
            </a:r>
          </a:p>
          <a:p>
            <a:pPr algn="ctr"/>
            <a:r>
              <a:rPr lang="nb-NO" sz="1800" dirty="0" smtClean="0">
                <a:solidFill>
                  <a:schemeClr val="tx1"/>
                </a:solidFill>
              </a:rPr>
              <a:t>eliminator</a:t>
            </a:r>
          </a:p>
        </p:txBody>
      </p:sp>
      <p:sp>
        <p:nvSpPr>
          <p:cNvPr id="17" name="Pil mot venstre og høyre 16"/>
          <p:cNvSpPr/>
          <p:nvPr/>
        </p:nvSpPr>
        <p:spPr bwMode="auto">
          <a:xfrm>
            <a:off x="1002553" y="2612572"/>
            <a:ext cx="914400" cy="510639"/>
          </a:xfrm>
          <a:prstGeom prst="leftRight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grpSp>
        <p:nvGrpSpPr>
          <p:cNvPr id="3" name="Gruppe 26"/>
          <p:cNvGrpSpPr/>
          <p:nvPr/>
        </p:nvGrpSpPr>
        <p:grpSpPr>
          <a:xfrm>
            <a:off x="5370010" y="5783283"/>
            <a:ext cx="545342" cy="828568"/>
            <a:chOff x="5032475" y="5783283"/>
            <a:chExt cx="545342" cy="828568"/>
          </a:xfrm>
        </p:grpSpPr>
        <p:cxnSp>
          <p:nvCxnSpPr>
            <p:cNvPr id="21" name="Rett linje 20"/>
            <p:cNvCxnSpPr/>
            <p:nvPr/>
          </p:nvCxnSpPr>
          <p:spPr bwMode="auto">
            <a:xfrm>
              <a:off x="5332021" y="5783283"/>
              <a:ext cx="0" cy="403761"/>
            </a:xfrm>
            <a:prstGeom prst="line">
              <a:avLst/>
            </a:prstGeom>
            <a:solidFill>
              <a:srgbClr val="00B8FF"/>
            </a:solidFill>
            <a:ln w="9525" cap="flat" cmpd="sng" algn="ctr">
              <a:solidFill>
                <a:schemeClr val="tx1"/>
              </a:solidFill>
              <a:prstDash val="solid"/>
              <a:round/>
              <a:headEnd type="none" w="med" len="med"/>
              <a:tailEnd type="none" w="med" len="med"/>
            </a:ln>
            <a:effectLst/>
          </p:spPr>
        </p:cxnSp>
        <p:sp>
          <p:nvSpPr>
            <p:cNvPr id="23" name="Ellipse 22"/>
            <p:cNvSpPr/>
            <p:nvPr/>
          </p:nvSpPr>
          <p:spPr bwMode="auto">
            <a:xfrm>
              <a:off x="5284516" y="6187051"/>
              <a:ext cx="106878" cy="106878"/>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24" name="TekstSylinder 23"/>
            <p:cNvSpPr txBox="1"/>
            <p:nvPr/>
          </p:nvSpPr>
          <p:spPr>
            <a:xfrm>
              <a:off x="5032475" y="6242519"/>
              <a:ext cx="545342" cy="369332"/>
            </a:xfrm>
            <a:prstGeom prst="rect">
              <a:avLst/>
            </a:prstGeom>
            <a:noFill/>
          </p:spPr>
          <p:txBody>
            <a:bodyPr wrap="none" rtlCol="0">
              <a:spAutoFit/>
            </a:bodyPr>
            <a:lstStyle/>
            <a:p>
              <a:r>
                <a:rPr lang="nb-NO" sz="1800" dirty="0" smtClean="0">
                  <a:solidFill>
                    <a:schemeClr val="tx1"/>
                  </a:solidFill>
                </a:rPr>
                <a:t>+5v</a:t>
              </a:r>
            </a:p>
          </p:txBody>
        </p:sp>
      </p:grpSp>
      <p:grpSp>
        <p:nvGrpSpPr>
          <p:cNvPr id="4" name="Gruppe 25"/>
          <p:cNvGrpSpPr/>
          <p:nvPr/>
        </p:nvGrpSpPr>
        <p:grpSpPr>
          <a:xfrm>
            <a:off x="5868777" y="5783283"/>
            <a:ext cx="415498" cy="828568"/>
            <a:chOff x="5531242" y="5783283"/>
            <a:chExt cx="415498" cy="828568"/>
          </a:xfrm>
        </p:grpSpPr>
        <p:sp>
          <p:nvSpPr>
            <p:cNvPr id="18" name="Frihåndsform 17"/>
            <p:cNvSpPr/>
            <p:nvPr/>
          </p:nvSpPr>
          <p:spPr bwMode="auto">
            <a:xfrm>
              <a:off x="5747657" y="5783283"/>
              <a:ext cx="0" cy="486888"/>
            </a:xfrm>
            <a:custGeom>
              <a:avLst/>
              <a:gdLst>
                <a:gd name="connsiteX0" fmla="*/ 0 w 0"/>
                <a:gd name="connsiteY0" fmla="*/ 0 h 486888"/>
                <a:gd name="connsiteX1" fmla="*/ 0 w 0"/>
                <a:gd name="connsiteY1" fmla="*/ 486888 h 486888"/>
                <a:gd name="connsiteX2" fmla="*/ 0 w 0"/>
                <a:gd name="connsiteY2" fmla="*/ 486888 h 486888"/>
                <a:gd name="connsiteX3" fmla="*/ 0 w 0"/>
                <a:gd name="connsiteY3" fmla="*/ 486888 h 486888"/>
              </a:gdLst>
              <a:ahLst/>
              <a:cxnLst>
                <a:cxn ang="0">
                  <a:pos x="connsiteX0" y="connsiteY0"/>
                </a:cxn>
                <a:cxn ang="0">
                  <a:pos x="connsiteX1" y="connsiteY1"/>
                </a:cxn>
                <a:cxn ang="0">
                  <a:pos x="connsiteX2" y="connsiteY2"/>
                </a:cxn>
                <a:cxn ang="0">
                  <a:pos x="connsiteX3" y="connsiteY3"/>
                </a:cxn>
              </a:cxnLst>
              <a:rect l="l" t="t" r="r" b="b"/>
              <a:pathLst>
                <a:path h="486888">
                  <a:moveTo>
                    <a:pt x="0" y="0"/>
                  </a:moveTo>
                  <a:lnTo>
                    <a:pt x="0" y="486888"/>
                  </a:lnTo>
                  <a:lnTo>
                    <a:pt x="0" y="486888"/>
                  </a:lnTo>
                  <a:lnTo>
                    <a:pt x="0" y="486888"/>
                  </a:lnTo>
                </a:path>
              </a:pathLst>
            </a:cu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19" name="Frihåndsform 18"/>
            <p:cNvSpPr/>
            <p:nvPr/>
          </p:nvSpPr>
          <p:spPr bwMode="auto">
            <a:xfrm>
              <a:off x="5593278" y="6270171"/>
              <a:ext cx="308758" cy="0"/>
            </a:xfrm>
            <a:custGeom>
              <a:avLst/>
              <a:gdLst>
                <a:gd name="connsiteX0" fmla="*/ 0 w 308758"/>
                <a:gd name="connsiteY0" fmla="*/ 0 h 0"/>
                <a:gd name="connsiteX1" fmla="*/ 0 w 308758"/>
                <a:gd name="connsiteY1" fmla="*/ 0 h 0"/>
                <a:gd name="connsiteX2" fmla="*/ 130628 w 308758"/>
                <a:gd name="connsiteY2" fmla="*/ 0 h 0"/>
                <a:gd name="connsiteX3" fmla="*/ 130628 w 308758"/>
                <a:gd name="connsiteY3" fmla="*/ 0 h 0"/>
                <a:gd name="connsiteX4" fmla="*/ 237506 w 308758"/>
                <a:gd name="connsiteY4" fmla="*/ 0 h 0"/>
                <a:gd name="connsiteX5" fmla="*/ 308758 w 308758"/>
                <a:gd name="connsiteY5" fmla="*/ 0 h 0"/>
                <a:gd name="connsiteX6" fmla="*/ 308758 w 308758"/>
                <a:gd name="connsiteY6"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758">
                  <a:moveTo>
                    <a:pt x="0" y="0"/>
                  </a:moveTo>
                  <a:lnTo>
                    <a:pt x="0" y="0"/>
                  </a:lnTo>
                  <a:lnTo>
                    <a:pt x="130628" y="0"/>
                  </a:lnTo>
                  <a:lnTo>
                    <a:pt x="130628" y="0"/>
                  </a:lnTo>
                  <a:lnTo>
                    <a:pt x="237506" y="0"/>
                  </a:lnTo>
                  <a:lnTo>
                    <a:pt x="308758" y="0"/>
                  </a:lnTo>
                  <a:lnTo>
                    <a:pt x="308758" y="0"/>
                  </a:lnTo>
                </a:path>
              </a:pathLst>
            </a:cu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25" name="TekstSylinder 24"/>
            <p:cNvSpPr txBox="1"/>
            <p:nvPr/>
          </p:nvSpPr>
          <p:spPr>
            <a:xfrm>
              <a:off x="5531242" y="6242519"/>
              <a:ext cx="415498" cy="369332"/>
            </a:xfrm>
            <a:prstGeom prst="rect">
              <a:avLst/>
            </a:prstGeom>
            <a:noFill/>
          </p:spPr>
          <p:txBody>
            <a:bodyPr wrap="none" rtlCol="0">
              <a:spAutoFit/>
            </a:bodyPr>
            <a:lstStyle/>
            <a:p>
              <a:r>
                <a:rPr lang="nb-NO" sz="1800" dirty="0" smtClean="0">
                  <a:solidFill>
                    <a:schemeClr val="tx1"/>
                  </a:solidFill>
                </a:rPr>
                <a:t>0v</a:t>
              </a:r>
            </a:p>
          </p:txBody>
        </p:sp>
      </p:grpSp>
      <p:grpSp>
        <p:nvGrpSpPr>
          <p:cNvPr id="5" name="Gruppe 51"/>
          <p:cNvGrpSpPr/>
          <p:nvPr/>
        </p:nvGrpSpPr>
        <p:grpSpPr>
          <a:xfrm>
            <a:off x="7308351" y="1200150"/>
            <a:ext cx="1637403" cy="1181100"/>
            <a:chOff x="6970816" y="1200150"/>
            <a:chExt cx="1637403" cy="1181100"/>
          </a:xfrm>
        </p:grpSpPr>
        <p:sp>
          <p:nvSpPr>
            <p:cNvPr id="50" name="Ellipse 49"/>
            <p:cNvSpPr/>
            <p:nvPr/>
          </p:nvSpPr>
          <p:spPr bwMode="auto">
            <a:xfrm>
              <a:off x="7962903" y="1559718"/>
              <a:ext cx="511968" cy="511968"/>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28" name="Likebent trekant 27"/>
            <p:cNvSpPr/>
            <p:nvPr/>
          </p:nvSpPr>
          <p:spPr bwMode="auto">
            <a:xfrm rot="10800000">
              <a:off x="8075221" y="1674421"/>
              <a:ext cx="296883" cy="296883"/>
            </a:xfrm>
            <a:prstGeom prst="triangl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29" name="Frihåndsform 28"/>
            <p:cNvSpPr/>
            <p:nvPr/>
          </p:nvSpPr>
          <p:spPr bwMode="auto">
            <a:xfrm>
              <a:off x="6970816" y="1294410"/>
              <a:ext cx="1246909" cy="522515"/>
            </a:xfrm>
            <a:custGeom>
              <a:avLst/>
              <a:gdLst>
                <a:gd name="connsiteX0" fmla="*/ 0 w 1246909"/>
                <a:gd name="connsiteY0" fmla="*/ 522515 h 522515"/>
                <a:gd name="connsiteX1" fmla="*/ 0 w 1246909"/>
                <a:gd name="connsiteY1" fmla="*/ 0 h 522515"/>
                <a:gd name="connsiteX2" fmla="*/ 1246909 w 1246909"/>
                <a:gd name="connsiteY2" fmla="*/ 0 h 522515"/>
                <a:gd name="connsiteX3" fmla="*/ 1246909 w 1246909"/>
                <a:gd name="connsiteY3" fmla="*/ 380011 h 522515"/>
              </a:gdLst>
              <a:ahLst/>
              <a:cxnLst>
                <a:cxn ang="0">
                  <a:pos x="connsiteX0" y="connsiteY0"/>
                </a:cxn>
                <a:cxn ang="0">
                  <a:pos x="connsiteX1" y="connsiteY1"/>
                </a:cxn>
                <a:cxn ang="0">
                  <a:pos x="connsiteX2" y="connsiteY2"/>
                </a:cxn>
                <a:cxn ang="0">
                  <a:pos x="connsiteX3" y="connsiteY3"/>
                </a:cxn>
              </a:cxnLst>
              <a:rect l="l" t="t" r="r" b="b"/>
              <a:pathLst>
                <a:path w="1246909" h="522515">
                  <a:moveTo>
                    <a:pt x="0" y="522515"/>
                  </a:moveTo>
                  <a:lnTo>
                    <a:pt x="0" y="0"/>
                  </a:lnTo>
                  <a:lnTo>
                    <a:pt x="1246909" y="0"/>
                  </a:lnTo>
                  <a:lnTo>
                    <a:pt x="1246909" y="380011"/>
                  </a:lnTo>
                </a:path>
              </a:pathLst>
            </a:cu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cxnSp>
          <p:nvCxnSpPr>
            <p:cNvPr id="31" name="Rett linje 30"/>
            <p:cNvCxnSpPr/>
            <p:nvPr/>
          </p:nvCxnSpPr>
          <p:spPr bwMode="auto">
            <a:xfrm flipV="1">
              <a:off x="8070056" y="1971306"/>
              <a:ext cx="313923" cy="513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33" name="Rett linje 32"/>
            <p:cNvCxnSpPr>
              <a:stCxn id="28" idx="0"/>
            </p:cNvCxnSpPr>
            <p:nvPr/>
          </p:nvCxnSpPr>
          <p:spPr bwMode="auto">
            <a:xfrm>
              <a:off x="8223662" y="1971304"/>
              <a:ext cx="5938" cy="403761"/>
            </a:xfrm>
            <a:prstGeom prst="line">
              <a:avLst/>
            </a:prstGeom>
            <a:solidFill>
              <a:srgbClr val="00B8FF"/>
            </a:solidFill>
            <a:ln w="28575" cap="flat" cmpd="sng" algn="ctr">
              <a:solidFill>
                <a:schemeClr val="tx1"/>
              </a:solidFill>
              <a:prstDash val="solid"/>
              <a:round/>
              <a:headEnd type="none" w="med" len="med"/>
              <a:tailEnd type="none" w="med" len="med"/>
            </a:ln>
            <a:effectLst/>
          </p:spPr>
        </p:cxnSp>
        <p:cxnSp>
          <p:nvCxnSpPr>
            <p:cNvPr id="42" name="Rett linje 41"/>
            <p:cNvCxnSpPr/>
            <p:nvPr/>
          </p:nvCxnSpPr>
          <p:spPr bwMode="auto">
            <a:xfrm>
              <a:off x="8036719" y="2381250"/>
              <a:ext cx="376237" cy="0"/>
            </a:xfrm>
            <a:prstGeom prst="line">
              <a:avLst/>
            </a:prstGeom>
            <a:solidFill>
              <a:srgbClr val="00B8FF"/>
            </a:solidFill>
            <a:ln w="28575" cap="flat" cmpd="sng" algn="ctr">
              <a:solidFill>
                <a:schemeClr val="tx1"/>
              </a:solidFill>
              <a:prstDash val="solid"/>
              <a:round/>
              <a:headEnd type="none" w="med" len="med"/>
              <a:tailEnd type="none" w="med" len="med"/>
            </a:ln>
            <a:effectLst/>
          </p:spPr>
        </p:cxnSp>
        <p:cxnSp>
          <p:nvCxnSpPr>
            <p:cNvPr id="44" name="Rett linje 43"/>
            <p:cNvCxnSpPr/>
            <p:nvPr/>
          </p:nvCxnSpPr>
          <p:spPr bwMode="auto">
            <a:xfrm flipV="1">
              <a:off x="8391525" y="1666875"/>
              <a:ext cx="216694" cy="80964"/>
            </a:xfrm>
            <a:prstGeom prst="line">
              <a:avLst/>
            </a:prstGeom>
            <a:solidFill>
              <a:srgbClr val="00B8FF"/>
            </a:solidFill>
            <a:ln w="9525" cap="flat" cmpd="sng" algn="ctr">
              <a:solidFill>
                <a:schemeClr val="tx1"/>
              </a:solidFill>
              <a:prstDash val="solid"/>
              <a:round/>
              <a:headEnd type="none" w="med" len="med"/>
              <a:tailEnd type="triangle" w="med" len="med"/>
            </a:ln>
            <a:effectLst/>
          </p:spPr>
        </p:cxnSp>
        <p:cxnSp>
          <p:nvCxnSpPr>
            <p:cNvPr id="48" name="Rett linje 47"/>
            <p:cNvCxnSpPr/>
            <p:nvPr/>
          </p:nvCxnSpPr>
          <p:spPr bwMode="auto">
            <a:xfrm flipV="1">
              <a:off x="8351043" y="1754981"/>
              <a:ext cx="216694" cy="80964"/>
            </a:xfrm>
            <a:prstGeom prst="line">
              <a:avLst/>
            </a:prstGeom>
            <a:solidFill>
              <a:srgbClr val="00B8FF"/>
            </a:solidFill>
            <a:ln w="9525" cap="flat" cmpd="sng" algn="ctr">
              <a:solidFill>
                <a:schemeClr val="tx1"/>
              </a:solidFill>
              <a:prstDash val="solid"/>
              <a:round/>
              <a:headEnd type="none" w="med" len="med"/>
              <a:tailEnd type="triangle" w="med" len="med"/>
            </a:ln>
            <a:effectLst/>
          </p:spPr>
        </p:cxnSp>
        <p:cxnSp>
          <p:nvCxnSpPr>
            <p:cNvPr id="49" name="Rett linje 48"/>
            <p:cNvCxnSpPr/>
            <p:nvPr/>
          </p:nvCxnSpPr>
          <p:spPr bwMode="auto">
            <a:xfrm flipV="1">
              <a:off x="8315325" y="1840706"/>
              <a:ext cx="216694" cy="80964"/>
            </a:xfrm>
            <a:prstGeom prst="line">
              <a:avLst/>
            </a:prstGeom>
            <a:solidFill>
              <a:srgbClr val="00B8FF"/>
            </a:solidFill>
            <a:ln w="9525" cap="flat" cmpd="sng" algn="ctr">
              <a:solidFill>
                <a:schemeClr val="tx1"/>
              </a:solidFill>
              <a:prstDash val="solid"/>
              <a:round/>
              <a:headEnd type="none" w="med" len="med"/>
              <a:tailEnd type="triangle" w="med" len="med"/>
            </a:ln>
            <a:effectLst/>
          </p:spPr>
        </p:cxnSp>
        <p:sp>
          <p:nvSpPr>
            <p:cNvPr id="51" name="Rektangel 50"/>
            <p:cNvSpPr/>
            <p:nvPr/>
          </p:nvSpPr>
          <p:spPr bwMode="auto">
            <a:xfrm>
              <a:off x="7448550" y="1200150"/>
              <a:ext cx="409575" cy="180975"/>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gr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327682" y="110328"/>
            <a:ext cx="7242650" cy="951358"/>
          </a:xfrm>
        </p:spPr>
        <p:txBody>
          <a:bodyPr/>
          <a:lstStyle/>
          <a:p>
            <a:pPr algn="ctr"/>
            <a:r>
              <a:rPr lang="nb-NO" smtClean="0"/>
              <a:t>Program </a:t>
            </a:r>
            <a:r>
              <a:rPr lang="nb-NO" smtClean="0"/>
              <a:t>15.02.22</a:t>
            </a:r>
            <a:endParaRPr lang="nb-NO" dirty="0"/>
          </a:p>
        </p:txBody>
      </p:sp>
      <p:sp>
        <p:nvSpPr>
          <p:cNvPr id="14" name="Plassholder for innhold 2"/>
          <p:cNvSpPr>
            <a:spLocks noGrp="1"/>
          </p:cNvSpPr>
          <p:nvPr>
            <p:ph idx="1"/>
          </p:nvPr>
        </p:nvSpPr>
        <p:spPr>
          <a:xfrm>
            <a:off x="1327681" y="1061686"/>
            <a:ext cx="7509589" cy="5796314"/>
          </a:xfrm>
        </p:spPr>
        <p:txBody>
          <a:bodyPr>
            <a:normAutofit fontScale="92500" lnSpcReduction="20000"/>
          </a:bodyPr>
          <a:lstStyle/>
          <a:p>
            <a:pPr>
              <a:spcBef>
                <a:spcPts val="1200"/>
              </a:spcBef>
              <a:spcAft>
                <a:spcPts val="600"/>
              </a:spcAft>
              <a:buNone/>
              <a:tabLst>
                <a:tab pos="1884363" algn="l"/>
              </a:tabLst>
            </a:pPr>
            <a:r>
              <a:rPr lang="nb-NO" sz="1800" smtClean="0"/>
              <a:t>09.00 </a:t>
            </a:r>
            <a:r>
              <a:rPr lang="nb-NO" sz="1800" smtClean="0"/>
              <a:t>– </a:t>
            </a:r>
            <a:r>
              <a:rPr lang="nb-NO" sz="1800" smtClean="0"/>
              <a:t>09.10</a:t>
            </a:r>
            <a:r>
              <a:rPr lang="nb-NO" sz="1800" smtClean="0"/>
              <a:t>	</a:t>
            </a:r>
            <a:r>
              <a:rPr lang="nb-NO" sz="1800" smtClean="0"/>
              <a:t>Praktisk</a:t>
            </a:r>
            <a:endParaRPr lang="nb-NO" sz="1800" b="1" smtClean="0"/>
          </a:p>
          <a:p>
            <a:pPr>
              <a:spcBef>
                <a:spcPts val="1200"/>
              </a:spcBef>
              <a:spcAft>
                <a:spcPts val="600"/>
              </a:spcAft>
              <a:buNone/>
              <a:tabLst>
                <a:tab pos="1884363" algn="l"/>
              </a:tabLst>
            </a:pPr>
            <a:r>
              <a:rPr lang="nb-NO" sz="1800" smtClean="0"/>
              <a:t>09:10 </a:t>
            </a:r>
            <a:r>
              <a:rPr lang="nb-NO" sz="1800" smtClean="0"/>
              <a:t>– </a:t>
            </a:r>
            <a:r>
              <a:rPr lang="nb-NO" sz="1800" smtClean="0"/>
              <a:t>10:00 </a:t>
            </a:r>
            <a:r>
              <a:rPr lang="nb-NO" sz="1800" smtClean="0"/>
              <a:t>	</a:t>
            </a:r>
            <a:r>
              <a:rPr lang="nb-NO" sz="1800" b="1" smtClean="0"/>
              <a:t>Økt </a:t>
            </a:r>
            <a:r>
              <a:rPr lang="nb-NO" sz="1800" b="1" smtClean="0"/>
              <a:t>1 </a:t>
            </a:r>
            <a:r>
              <a:rPr lang="nb-NO" sz="1800" smtClean="0"/>
              <a:t>Arbeid med værstasjon</a:t>
            </a:r>
            <a:br>
              <a:rPr lang="nb-NO" sz="1800" smtClean="0"/>
            </a:br>
            <a:r>
              <a:rPr lang="nb-NO" sz="1800" smtClean="0"/>
              <a:t>	</a:t>
            </a:r>
            <a:r>
              <a:rPr lang="nb-NO" sz="1800" i="1" smtClean="0"/>
              <a:t>Teoretisk:</a:t>
            </a:r>
            <a:r>
              <a:rPr lang="nb-NO" sz="1800" smtClean="0"/>
              <a:t> Temperatur og luftfuktighet, </a:t>
            </a:r>
            <a:br>
              <a:rPr lang="nb-NO" sz="1800" smtClean="0"/>
            </a:br>
            <a:r>
              <a:rPr lang="nb-NO" sz="1800" smtClean="0"/>
              <a:t>	vindhastighet, nedbør og bruk av interrupt</a:t>
            </a:r>
            <a:endParaRPr lang="nb-NO" sz="1800" smtClean="0"/>
          </a:p>
          <a:p>
            <a:pPr>
              <a:spcBef>
                <a:spcPts val="1200"/>
              </a:spcBef>
              <a:spcAft>
                <a:spcPts val="600"/>
              </a:spcAft>
              <a:buNone/>
              <a:tabLst>
                <a:tab pos="1884363" algn="l"/>
              </a:tabLst>
            </a:pPr>
            <a:r>
              <a:rPr lang="nb-NO" sz="1800" smtClean="0"/>
              <a:t>10:00 </a:t>
            </a:r>
            <a:r>
              <a:rPr lang="nb-NO" sz="1800" smtClean="0"/>
              <a:t>– </a:t>
            </a:r>
            <a:r>
              <a:rPr lang="nb-NO" sz="1800" smtClean="0"/>
              <a:t>10:15</a:t>
            </a:r>
            <a:r>
              <a:rPr lang="nb-NO" sz="1800" smtClean="0"/>
              <a:t>	Vaffel og kaffepause</a:t>
            </a:r>
          </a:p>
          <a:p>
            <a:pPr>
              <a:spcBef>
                <a:spcPts val="1200"/>
              </a:spcBef>
              <a:spcAft>
                <a:spcPts val="600"/>
              </a:spcAft>
              <a:buNone/>
              <a:tabLst>
                <a:tab pos="1884363" algn="l"/>
              </a:tabLst>
            </a:pPr>
            <a:r>
              <a:rPr lang="nb-NO" sz="1800" smtClean="0"/>
              <a:t>10:15 </a:t>
            </a:r>
            <a:r>
              <a:rPr lang="nb-NO" sz="1800" smtClean="0"/>
              <a:t>– 12:00	</a:t>
            </a:r>
            <a:r>
              <a:rPr lang="nb-NO" sz="1800" b="1" smtClean="0"/>
              <a:t>Økt </a:t>
            </a:r>
            <a:r>
              <a:rPr lang="nb-NO" sz="1800" b="1" smtClean="0"/>
              <a:t>2 </a:t>
            </a:r>
            <a:r>
              <a:rPr lang="nb-NO" sz="1800" smtClean="0"/>
              <a:t>Arbeid </a:t>
            </a:r>
            <a:r>
              <a:rPr lang="nb-NO" sz="1800" smtClean="0"/>
              <a:t>med </a:t>
            </a:r>
            <a:r>
              <a:rPr lang="nb-NO" sz="1800" smtClean="0"/>
              <a:t>værstasjon</a:t>
            </a:r>
            <a:br>
              <a:rPr lang="nb-NO" sz="1800" smtClean="0"/>
            </a:br>
            <a:r>
              <a:rPr lang="nb-NO" sz="1800" smtClean="0"/>
              <a:t> </a:t>
            </a:r>
            <a:r>
              <a:rPr lang="nb-NO" sz="1800" smtClean="0"/>
              <a:t>	</a:t>
            </a:r>
            <a:r>
              <a:rPr lang="nb-NO" sz="1800" i="1" smtClean="0"/>
              <a:t>Teoretisk:</a:t>
            </a:r>
            <a:r>
              <a:rPr lang="nb-NO" sz="1800" smtClean="0"/>
              <a:t> Lysstyrke, LDR, spenningsdeler, vindretning </a:t>
            </a:r>
            <a:br>
              <a:rPr lang="nb-NO" sz="1800" smtClean="0"/>
            </a:br>
            <a:r>
              <a:rPr lang="nb-NO" sz="1800" smtClean="0"/>
              <a:t>	Bruk av array, bruk av Switch .. case</a:t>
            </a:r>
            <a:endParaRPr lang="nb-NO" sz="1800" smtClean="0"/>
          </a:p>
          <a:p>
            <a:pPr>
              <a:spcBef>
                <a:spcPts val="1200"/>
              </a:spcBef>
              <a:spcAft>
                <a:spcPts val="600"/>
              </a:spcAft>
              <a:buNone/>
              <a:tabLst>
                <a:tab pos="1884363" algn="l"/>
              </a:tabLst>
            </a:pPr>
            <a:r>
              <a:rPr lang="nb-NO" sz="1800" smtClean="0"/>
              <a:t>12:00 – 12:30	Lunsj i kantina</a:t>
            </a:r>
          </a:p>
          <a:p>
            <a:pPr>
              <a:spcBef>
                <a:spcPts val="1200"/>
              </a:spcBef>
              <a:spcAft>
                <a:spcPts val="600"/>
              </a:spcAft>
              <a:buNone/>
              <a:tabLst>
                <a:tab pos="1884363" algn="l"/>
              </a:tabLst>
            </a:pPr>
            <a:r>
              <a:rPr lang="nb-NO" sz="1800" smtClean="0"/>
              <a:t>12:30 – 14:15 	</a:t>
            </a:r>
            <a:r>
              <a:rPr lang="nb-NO" sz="1800" b="1" smtClean="0"/>
              <a:t>Økt </a:t>
            </a:r>
            <a:r>
              <a:rPr lang="nb-NO" sz="1800" b="1" smtClean="0"/>
              <a:t>3 </a:t>
            </a:r>
            <a:r>
              <a:rPr lang="nb-NO" sz="1800" smtClean="0"/>
              <a:t>Arbeid </a:t>
            </a:r>
            <a:r>
              <a:rPr lang="nb-NO" sz="1800" smtClean="0"/>
              <a:t>med </a:t>
            </a:r>
            <a:r>
              <a:rPr lang="nb-NO" sz="1800" smtClean="0"/>
              <a:t>værstasjon</a:t>
            </a:r>
            <a:br>
              <a:rPr lang="nb-NO" sz="1800" smtClean="0"/>
            </a:br>
            <a:r>
              <a:rPr lang="nb-NO" sz="1800" smtClean="0"/>
              <a:t>	</a:t>
            </a:r>
            <a:r>
              <a:rPr lang="nb-NO" sz="1800" i="1" smtClean="0"/>
              <a:t>Teoretisk</a:t>
            </a:r>
            <a:r>
              <a:rPr lang="nb-NO" sz="1800" i="1" smtClean="0"/>
              <a:t>:</a:t>
            </a:r>
            <a:r>
              <a:rPr lang="nb-NO" sz="1800" smtClean="0"/>
              <a:t> </a:t>
            </a:r>
            <a:r>
              <a:rPr lang="nb-NO" sz="1800" smtClean="0"/>
              <a:t>Ultrlyd avstandssensor, måling av snødybde</a:t>
            </a:r>
            <a:endParaRPr lang="nb-NO" sz="1800" smtClean="0"/>
          </a:p>
          <a:p>
            <a:pPr>
              <a:spcBef>
                <a:spcPts val="1200"/>
              </a:spcBef>
              <a:spcAft>
                <a:spcPts val="600"/>
              </a:spcAft>
              <a:buNone/>
              <a:tabLst>
                <a:tab pos="1884363" algn="l"/>
              </a:tabLst>
            </a:pPr>
            <a:r>
              <a:rPr lang="nb-NO" sz="1800" smtClean="0"/>
              <a:t>14:15 – 14:30	Kaffepause</a:t>
            </a:r>
          </a:p>
          <a:p>
            <a:pPr>
              <a:spcBef>
                <a:spcPts val="1200"/>
              </a:spcBef>
              <a:spcAft>
                <a:spcPts val="600"/>
              </a:spcAft>
              <a:buNone/>
              <a:tabLst>
                <a:tab pos="1884363" algn="l"/>
              </a:tabLst>
            </a:pPr>
            <a:r>
              <a:rPr lang="nb-NO" sz="1800" smtClean="0"/>
              <a:t>14:30 – 15:30	</a:t>
            </a:r>
            <a:r>
              <a:rPr lang="nb-NO" sz="1800" b="1" smtClean="0"/>
              <a:t>Økt </a:t>
            </a:r>
            <a:r>
              <a:rPr lang="nb-NO" sz="1800" b="1" smtClean="0"/>
              <a:t>4 </a:t>
            </a:r>
            <a:r>
              <a:rPr lang="nb-NO" sz="1800" smtClean="0"/>
              <a:t>Arbeid </a:t>
            </a:r>
            <a:r>
              <a:rPr lang="nb-NO" sz="1800" smtClean="0"/>
              <a:t>med </a:t>
            </a:r>
            <a:r>
              <a:rPr lang="nb-NO" sz="1800" smtClean="0"/>
              <a:t>værstasjon</a:t>
            </a:r>
            <a:br>
              <a:rPr lang="nb-NO" sz="1800" smtClean="0"/>
            </a:br>
            <a:r>
              <a:rPr lang="nb-NO" sz="1800" smtClean="0"/>
              <a:t>	</a:t>
            </a:r>
            <a:r>
              <a:rPr lang="nb-NO" sz="1800" i="1" smtClean="0"/>
              <a:t>Teoretisk</a:t>
            </a:r>
            <a:r>
              <a:rPr lang="nb-NO" sz="1800" i="1" smtClean="0"/>
              <a:t>:</a:t>
            </a:r>
            <a:r>
              <a:rPr lang="nb-NO" sz="1800" smtClean="0"/>
              <a:t> </a:t>
            </a:r>
            <a:r>
              <a:rPr lang="nb-NO" sz="1800" smtClean="0"/>
              <a:t>Følt temperatur og varmeideks, matematiske</a:t>
            </a:r>
            <a:br>
              <a:rPr lang="nb-NO" sz="1800" smtClean="0"/>
            </a:br>
            <a:r>
              <a:rPr lang="nb-NO" sz="1800" smtClean="0"/>
              <a:t>	omregninger og kombinasjon av sensorer</a:t>
            </a:r>
            <a:endParaRPr lang="nb-NO" sz="1800" smtClean="0"/>
          </a:p>
          <a:p>
            <a:pPr>
              <a:spcBef>
                <a:spcPts val="1200"/>
              </a:spcBef>
              <a:spcAft>
                <a:spcPts val="600"/>
              </a:spcAft>
              <a:buNone/>
              <a:tabLst>
                <a:tab pos="1884363" algn="l"/>
              </a:tabLst>
            </a:pPr>
            <a:r>
              <a:rPr lang="nb-NO" sz="1800" smtClean="0"/>
              <a:t>15:30 </a:t>
            </a:r>
            <a:r>
              <a:rPr lang="nb-NO" sz="1800" smtClean="0"/>
              <a:t>– </a:t>
            </a:r>
            <a:r>
              <a:rPr lang="nb-NO" sz="1800" smtClean="0"/>
              <a:t>16:00</a:t>
            </a:r>
            <a:r>
              <a:rPr lang="nb-NO" sz="1800" smtClean="0"/>
              <a:t>	</a:t>
            </a:r>
            <a:r>
              <a:rPr lang="nb-NO" sz="1800" b="1" smtClean="0"/>
              <a:t>Oppsummering</a:t>
            </a:r>
            <a:r>
              <a:rPr lang="nb-NO" sz="1800" smtClean="0"/>
              <a:t>, refleksjon og diskusjon om</a:t>
            </a:r>
            <a:br>
              <a:rPr lang="nb-NO" sz="1800" smtClean="0"/>
            </a:br>
            <a:r>
              <a:rPr lang="nb-NO" sz="1800" smtClean="0"/>
              <a:t>	hvordan ta erfaringene inn i klasserommet</a:t>
            </a:r>
            <a:endParaRPr lang="nb-NO" sz="1800" dirty="0"/>
          </a:p>
        </p:txBody>
      </p:sp>
    </p:spTree>
    <p:extLst>
      <p:ext uri="{BB962C8B-B14F-4D97-AF65-F5344CB8AC3E}">
        <p14:creationId xmlns:p14="http://schemas.microsoft.com/office/powerpoint/2010/main" xmlns="" val="33068870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Kursopplegg</a:t>
            </a:r>
            <a:endParaRPr lang="nb-NO"/>
          </a:p>
        </p:txBody>
      </p:sp>
      <p:sp>
        <p:nvSpPr>
          <p:cNvPr id="3" name="Plassholder for innhold 2"/>
          <p:cNvSpPr>
            <a:spLocks noGrp="1"/>
          </p:cNvSpPr>
          <p:nvPr>
            <p:ph idx="1"/>
          </p:nvPr>
        </p:nvSpPr>
        <p:spPr>
          <a:xfrm>
            <a:off x="4991508" y="1594144"/>
            <a:ext cx="3704376" cy="4497819"/>
          </a:xfrm>
        </p:spPr>
        <p:txBody>
          <a:bodyPr>
            <a:normAutofit/>
          </a:bodyPr>
          <a:lstStyle/>
          <a:p>
            <a:r>
              <a:rPr lang="nb-NO" sz="2000" smtClean="0"/>
              <a:t>Starter med å introdusere dagens </a:t>
            </a:r>
            <a:r>
              <a:rPr lang="nb-NO" sz="2000" smtClean="0"/>
              <a:t>prosjekter</a:t>
            </a:r>
            <a:endParaRPr lang="nb-NO" sz="2000" smtClean="0"/>
          </a:p>
          <a:p>
            <a:r>
              <a:rPr lang="nb-NO" sz="2000" smtClean="0"/>
              <a:t>Arbeid med mindre moduler for et overordnet </a:t>
            </a:r>
            <a:r>
              <a:rPr lang="nb-NO" sz="2000" smtClean="0"/>
              <a:t>prosjekt</a:t>
            </a:r>
          </a:p>
          <a:p>
            <a:r>
              <a:rPr lang="nb-NO" sz="2000" smtClean="0"/>
              <a:t>Alle jobber hver for seg eller helst i par </a:t>
            </a:r>
            <a:r>
              <a:rPr lang="nb-NO" sz="2000" smtClean="0"/>
              <a:t>etter arbeidsbok under veiledning</a:t>
            </a:r>
            <a:endParaRPr lang="nb-NO" sz="2000" smtClean="0"/>
          </a:p>
          <a:p>
            <a:r>
              <a:rPr lang="nb-NO" sz="2000" smtClean="0"/>
              <a:t>Det tilføres teori når vi mener det naturlig hører hjemme i prosjektet</a:t>
            </a:r>
          </a:p>
        </p:txBody>
      </p:sp>
      <p:sp>
        <p:nvSpPr>
          <p:cNvPr id="4" name="Avrundet rektangel 3"/>
          <p:cNvSpPr/>
          <p:nvPr/>
        </p:nvSpPr>
        <p:spPr>
          <a:xfrm>
            <a:off x="1186904" y="2513086"/>
            <a:ext cx="1447296" cy="237380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mtClean="0"/>
              <a:t>Gjennom-gående prosjekt</a:t>
            </a:r>
            <a:endParaRPr lang="nb-NO"/>
          </a:p>
        </p:txBody>
      </p:sp>
      <p:sp>
        <p:nvSpPr>
          <p:cNvPr id="5" name="Avrundet rektangel 4"/>
          <p:cNvSpPr/>
          <p:nvPr/>
        </p:nvSpPr>
        <p:spPr>
          <a:xfrm>
            <a:off x="1132403" y="1731910"/>
            <a:ext cx="3575849" cy="375449"/>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b-NO" smtClean="0"/>
              <a:t>Introduksjon</a:t>
            </a:r>
            <a:endParaRPr lang="nb-NO"/>
          </a:p>
        </p:txBody>
      </p:sp>
      <p:sp>
        <p:nvSpPr>
          <p:cNvPr id="6" name="Avrundet rektangel 5"/>
          <p:cNvSpPr/>
          <p:nvPr/>
        </p:nvSpPr>
        <p:spPr>
          <a:xfrm>
            <a:off x="3070204" y="3391153"/>
            <a:ext cx="1638048" cy="375449"/>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b-NO" smtClean="0"/>
              <a:t>Aktuell teori</a:t>
            </a:r>
            <a:endParaRPr lang="nb-NO"/>
          </a:p>
        </p:txBody>
      </p:sp>
      <p:sp>
        <p:nvSpPr>
          <p:cNvPr id="7" name="Avrundet rektangel 6"/>
          <p:cNvSpPr/>
          <p:nvPr/>
        </p:nvSpPr>
        <p:spPr>
          <a:xfrm>
            <a:off x="3070205" y="4099662"/>
            <a:ext cx="1638048" cy="375449"/>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b-NO" smtClean="0"/>
              <a:t>Aktuell teori</a:t>
            </a:r>
            <a:endParaRPr lang="nb-NO"/>
          </a:p>
        </p:txBody>
      </p:sp>
      <p:sp>
        <p:nvSpPr>
          <p:cNvPr id="8" name="Avrundet rektangel 7"/>
          <p:cNvSpPr/>
          <p:nvPr/>
        </p:nvSpPr>
        <p:spPr>
          <a:xfrm>
            <a:off x="1211127" y="5244176"/>
            <a:ext cx="3497126" cy="375449"/>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b-NO" smtClean="0"/>
              <a:t>Oppsummering </a:t>
            </a:r>
            <a:endParaRPr lang="nb-NO"/>
          </a:p>
        </p:txBody>
      </p:sp>
      <p:sp>
        <p:nvSpPr>
          <p:cNvPr id="9" name="Avrundet rektangel 8"/>
          <p:cNvSpPr/>
          <p:nvPr/>
        </p:nvSpPr>
        <p:spPr>
          <a:xfrm>
            <a:off x="3045981" y="2682645"/>
            <a:ext cx="1662271" cy="375449"/>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b-NO" smtClean="0"/>
              <a:t>Aktuell teori</a:t>
            </a:r>
            <a:endParaRPr lang="nb-NO"/>
          </a:p>
        </p:txBody>
      </p:sp>
      <p:sp>
        <p:nvSpPr>
          <p:cNvPr id="10" name="Pil høyre 9"/>
          <p:cNvSpPr/>
          <p:nvPr/>
        </p:nvSpPr>
        <p:spPr>
          <a:xfrm flipH="1">
            <a:off x="2676588" y="2746229"/>
            <a:ext cx="302782" cy="2482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l høyre 10"/>
          <p:cNvSpPr/>
          <p:nvPr/>
        </p:nvSpPr>
        <p:spPr>
          <a:xfrm flipH="1">
            <a:off x="2683653" y="3454737"/>
            <a:ext cx="302782" cy="2482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 name="Pil høyre 11"/>
          <p:cNvSpPr/>
          <p:nvPr/>
        </p:nvSpPr>
        <p:spPr>
          <a:xfrm flipH="1">
            <a:off x="2702829" y="4163246"/>
            <a:ext cx="302782" cy="2482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Pil høyre 12"/>
          <p:cNvSpPr/>
          <p:nvPr/>
        </p:nvSpPr>
        <p:spPr>
          <a:xfrm rot="16200000" flipH="1">
            <a:off x="1759161" y="2214343"/>
            <a:ext cx="302782" cy="2482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4" name="Pil høyre 13"/>
          <p:cNvSpPr/>
          <p:nvPr/>
        </p:nvSpPr>
        <p:spPr>
          <a:xfrm rot="16200000" flipH="1">
            <a:off x="1759161" y="4958552"/>
            <a:ext cx="302782" cy="2482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2000"/>
                                        <p:tgtEl>
                                          <p:spTgt spid="3">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2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2000"/>
                                        <p:tgtEl>
                                          <p:spTgt spid="3">
                                            <p:txEl>
                                              <p:pRg st="3" end="3"/>
                                            </p:txEl>
                                          </p:spTgt>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right)">
                                      <p:cBhvr>
                                        <p:cTn id="32" dur="1000"/>
                                        <p:tgtEl>
                                          <p:spTgt spid="9"/>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right)">
                                      <p:cBhvr>
                                        <p:cTn id="35" dur="1000"/>
                                        <p:tgtEl>
                                          <p:spTgt spid="6"/>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right)">
                                      <p:cBhvr>
                                        <p:cTn id="38" dur="1000"/>
                                        <p:tgtEl>
                                          <p:spTgt spid="7"/>
                                        </p:tgtEl>
                                      </p:cBhvr>
                                    </p:animEffect>
                                  </p:childTnLst>
                                </p:cTn>
                              </p:par>
                            </p:childTnLst>
                          </p:cTn>
                        </p:par>
                        <p:par>
                          <p:cTn id="39" fill="hold">
                            <p:stCondLst>
                              <p:cond delay="2000"/>
                            </p:stCondLst>
                            <p:childTnLst>
                              <p:par>
                                <p:cTn id="40" presetID="22" presetClass="entr" presetSubtype="2"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right)">
                                      <p:cBhvr>
                                        <p:cTn id="42" dur="1000"/>
                                        <p:tgtEl>
                                          <p:spTgt spid="10"/>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right)">
                                      <p:cBhvr>
                                        <p:cTn id="45" dur="1000"/>
                                        <p:tgtEl>
                                          <p:spTgt spid="11"/>
                                        </p:tgtEl>
                                      </p:cBhvr>
                                    </p:animEffect>
                                  </p:childTnLst>
                                </p:cTn>
                              </p:par>
                              <p:par>
                                <p:cTn id="46" presetID="22" presetClass="entr" presetSubtype="2"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right)">
                                      <p:cBhvr>
                                        <p:cTn id="48" dur="1000"/>
                                        <p:tgtEl>
                                          <p:spTgt spid="1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2000"/>
                                        <p:tgtEl>
                                          <p:spTgt spid="14"/>
                                        </p:tgtEl>
                                      </p:cBhvr>
                                    </p:animEffect>
                                  </p:childTnLst>
                                </p:cTn>
                              </p:par>
                            </p:childTnLst>
                          </p:cTn>
                        </p:par>
                        <p:par>
                          <p:cTn id="52" fill="hold">
                            <p:stCondLst>
                              <p:cond delay="4000"/>
                            </p:stCondLst>
                            <p:childTnLst>
                              <p:par>
                                <p:cTn id="53" presetID="10" presetClass="entr" presetSubtype="0" fill="hold" grpId="0"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dlnmh9ip6v2uc.cloudfront.net/assets/1/4/8/4/e/51af6992ce395f3150000000.png">
            <a:hlinkClick r:id="rId2"/>
          </p:cNvPr>
          <p:cNvPicPr>
            <a:picLocks noChangeAspect="1" noChangeArrowheads="1"/>
          </p:cNvPicPr>
          <p:nvPr/>
        </p:nvPicPr>
        <p:blipFill>
          <a:blip r:embed="rId3" cstate="print"/>
          <a:srcRect l="-987" r="49965"/>
          <a:stretch>
            <a:fillRect/>
          </a:stretch>
        </p:blipFill>
        <p:spPr bwMode="auto">
          <a:xfrm>
            <a:off x="5314950" y="3963988"/>
            <a:ext cx="3524250" cy="2686050"/>
          </a:xfrm>
          <a:prstGeom prst="rect">
            <a:avLst/>
          </a:prstGeom>
          <a:noFill/>
          <a:ln w="9525">
            <a:noFill/>
            <a:miter lim="800000"/>
            <a:headEnd/>
            <a:tailEnd/>
          </a:ln>
        </p:spPr>
      </p:pic>
      <p:pic>
        <p:nvPicPr>
          <p:cNvPr id="138242" name="Picture 2" descr="https://dlnmh9ip6v2uc.cloudfront.net/assets/1/4/8/4/e/51af6992ce395f3150000000.png">
            <a:hlinkClick r:id="rId2"/>
          </p:cNvPr>
          <p:cNvPicPr>
            <a:picLocks noChangeAspect="1" noChangeArrowheads="1"/>
          </p:cNvPicPr>
          <p:nvPr/>
        </p:nvPicPr>
        <p:blipFill>
          <a:blip r:embed="rId3" cstate="print"/>
          <a:srcRect l="49654"/>
          <a:stretch>
            <a:fillRect/>
          </a:stretch>
        </p:blipFill>
        <p:spPr bwMode="auto">
          <a:xfrm>
            <a:off x="5459413" y="1233488"/>
            <a:ext cx="3476625" cy="2686050"/>
          </a:xfrm>
          <a:prstGeom prst="rect">
            <a:avLst/>
          </a:prstGeom>
          <a:noFill/>
          <a:ln w="9525">
            <a:noFill/>
            <a:miter lim="800000"/>
            <a:headEnd/>
            <a:tailEnd/>
          </a:ln>
        </p:spPr>
      </p:pic>
      <p:sp>
        <p:nvSpPr>
          <p:cNvPr id="14339" name="Tittel 1"/>
          <p:cNvSpPr>
            <a:spLocks noGrp="1"/>
          </p:cNvSpPr>
          <p:nvPr>
            <p:ph type="title"/>
          </p:nvPr>
        </p:nvSpPr>
        <p:spPr>
          <a:xfrm>
            <a:off x="1081088" y="387350"/>
            <a:ext cx="7767637" cy="1087438"/>
          </a:xfrm>
        </p:spPr>
        <p:txBody>
          <a:bodyPr/>
          <a:lstStyle/>
          <a:p>
            <a:pPr algn="ctr">
              <a:lnSpc>
                <a:spcPct val="100000"/>
              </a:lnSpc>
            </a:pPr>
            <a:r>
              <a:rPr lang="nb-NO" smtClean="0"/>
              <a:t>Arduino</a:t>
            </a:r>
            <a:endParaRPr lang="nb-NO" sz="1600" smtClean="0"/>
          </a:p>
        </p:txBody>
      </p:sp>
      <p:sp>
        <p:nvSpPr>
          <p:cNvPr id="3" name="Plassholder for innhold 2"/>
          <p:cNvSpPr>
            <a:spLocks noGrp="1"/>
          </p:cNvSpPr>
          <p:nvPr>
            <p:ph idx="1"/>
          </p:nvPr>
        </p:nvSpPr>
        <p:spPr>
          <a:xfrm>
            <a:off x="886691" y="1796397"/>
            <a:ext cx="5451450" cy="3429000"/>
          </a:xfrm>
        </p:spPr>
        <p:txBody>
          <a:bodyPr/>
          <a:lstStyle/>
          <a:p>
            <a:pPr>
              <a:lnSpc>
                <a:spcPct val="100000"/>
              </a:lnSpc>
              <a:tabLst>
                <a:tab pos="1882775" algn="l"/>
              </a:tabLst>
            </a:pPr>
            <a:r>
              <a:rPr lang="nb-NO" sz="2800" dirty="0" smtClean="0">
                <a:solidFill>
                  <a:srgbClr val="FF0000"/>
                </a:solidFill>
              </a:rPr>
              <a:t>Hva</a:t>
            </a:r>
            <a:r>
              <a:rPr lang="nb-NO" sz="2800" dirty="0" smtClean="0">
                <a:solidFill>
                  <a:schemeClr val="tx1"/>
                </a:solidFill>
              </a:rPr>
              <a:t> er egentlig en mikrokontroller?</a:t>
            </a:r>
          </a:p>
          <a:p>
            <a:pPr>
              <a:lnSpc>
                <a:spcPct val="100000"/>
              </a:lnSpc>
              <a:tabLst>
                <a:tab pos="1882775" algn="l"/>
              </a:tabLst>
            </a:pPr>
            <a:r>
              <a:rPr lang="nb-NO" sz="2800" dirty="0" smtClean="0">
                <a:solidFill>
                  <a:srgbClr val="FF0000"/>
                </a:solidFill>
              </a:rPr>
              <a:t>Hvorfor</a:t>
            </a:r>
            <a:r>
              <a:rPr lang="nb-NO" sz="2800" dirty="0" smtClean="0"/>
              <a:t> skal vi bringe </a:t>
            </a:r>
            <a:r>
              <a:rPr lang="nb-NO" sz="2800" smtClean="0"/>
              <a:t>mikro- kontrollere i undervisningen?</a:t>
            </a:r>
            <a:endParaRPr lang="nb-NO" sz="2800" dirty="0" smtClean="0">
              <a:solidFill>
                <a:schemeClr val="tx1"/>
              </a:solidFill>
            </a:endParaRPr>
          </a:p>
          <a:p>
            <a:pPr>
              <a:lnSpc>
                <a:spcPct val="100000"/>
              </a:lnSpc>
              <a:tabLst>
                <a:tab pos="1882775" algn="l"/>
              </a:tabLst>
            </a:pPr>
            <a:r>
              <a:rPr lang="nb-NO" sz="2800" dirty="0" smtClean="0">
                <a:solidFill>
                  <a:srgbClr val="FF0000"/>
                </a:solidFill>
              </a:rPr>
              <a:t>Hvordan</a:t>
            </a:r>
            <a:r>
              <a:rPr lang="nb-NO" sz="2800" dirty="0" smtClean="0">
                <a:solidFill>
                  <a:schemeClr val="tx1"/>
                </a:solidFill>
              </a:rPr>
              <a:t> kan vi bruke den i undervisningen?</a:t>
            </a:r>
          </a:p>
          <a:p>
            <a:pPr>
              <a:lnSpc>
                <a:spcPct val="100000"/>
              </a:lnSpc>
              <a:tabLst>
                <a:tab pos="1882775" algn="l"/>
              </a:tabLst>
            </a:pPr>
            <a:r>
              <a:rPr lang="nb-NO" sz="2800" dirty="0" smtClean="0">
                <a:solidFill>
                  <a:srgbClr val="FF0000"/>
                </a:solidFill>
              </a:rPr>
              <a:t>Hvordan</a:t>
            </a:r>
            <a:r>
              <a:rPr lang="nb-NO" sz="2800" dirty="0" smtClean="0">
                <a:solidFill>
                  <a:schemeClr val="tx1"/>
                </a:solidFill>
              </a:rPr>
              <a:t> komme i gang?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38242"/>
                                        </p:tgtEl>
                                        <p:attrNameLst>
                                          <p:attrName>style.visibility</p:attrName>
                                        </p:attrNameLst>
                                      </p:cBhvr>
                                      <p:to>
                                        <p:strVal val="visible"/>
                                      </p:to>
                                    </p:set>
                                    <p:animEffect transition="in" filter="fade">
                                      <p:cBhvr>
                                        <p:cTn id="20" dur="2000"/>
                                        <p:tgtEl>
                                          <p:spTgt spid="138242"/>
                                        </p:tgtEl>
                                      </p:cBhvr>
                                    </p:animEffect>
                                  </p:childTnLst>
                                </p:cTn>
                              </p:par>
                            </p:childTnLst>
                          </p:cTn>
                        </p:par>
                        <p:par>
                          <p:cTn id="21" fill="hold">
                            <p:stCondLst>
                              <p:cond delay="40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mph" presetSubtype="1" nodeType="clickEffect">
                                  <p:stCondLst>
                                    <p:cond delay="0"/>
                                  </p:stCondLst>
                                  <p:childTnLst>
                                    <p:set>
                                      <p:cBhvr override="childStyle">
                                        <p:cTn id="28" dur="indefinite"/>
                                        <p:tgtEl>
                                          <p:spTgt spid="3">
                                            <p:txEl>
                                              <p:pRg st="2" end="2"/>
                                            </p:txEl>
                                          </p:spTgt>
                                        </p:tgtEl>
                                        <p:attrNameLst>
                                          <p:attrName>style.fontStyle</p:attrName>
                                        </p:attrNameLst>
                                      </p:cBhvr>
                                      <p:to>
                                        <p:strVal val="normal"/>
                                      </p:to>
                                    </p:set>
                                    <p:set>
                                      <p:cBhvr override="childStyle">
                                        <p:cTn id="29" dur="indefinite"/>
                                        <p:tgtEl>
                                          <p:spTgt spid="3">
                                            <p:txEl>
                                              <p:pRg st="2" end="2"/>
                                            </p:txEl>
                                          </p:spTgt>
                                        </p:tgtEl>
                                        <p:attrNameLst>
                                          <p:attrName>style.fontWeight</p:attrName>
                                        </p:attrNameLst>
                                      </p:cBhvr>
                                      <p:to>
                                        <p:strVal val="bold"/>
                                      </p:to>
                                    </p:set>
                                    <p:set>
                                      <p:cBhvr override="childStyle">
                                        <p:cTn id="30" dur="indefinite"/>
                                        <p:tgtEl>
                                          <p:spTgt spid="3">
                                            <p:txEl>
                                              <p:pRg st="2" end="2"/>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2055866"/>
          </a:xfrm>
        </p:spPr>
        <p:txBody>
          <a:bodyPr>
            <a:normAutofit/>
          </a:bodyPr>
          <a:lstStyle/>
          <a:p>
            <a:pPr algn="ctr"/>
            <a:r>
              <a:rPr lang="nb-NO" smtClean="0"/>
              <a:t>Oversikt over noen alternative</a:t>
            </a:r>
            <a:br>
              <a:rPr lang="nb-NO" smtClean="0"/>
            </a:br>
            <a:r>
              <a:rPr lang="nb-NO" smtClean="0"/>
              <a:t>micro-kontroller kort</a:t>
            </a:r>
            <a:r>
              <a:rPr lang="nb-NO" smtClean="0"/>
              <a:t/>
            </a:r>
            <a:br>
              <a:rPr lang="nb-NO" smtClean="0"/>
            </a:br>
            <a:endParaRPr lang="nb-NO"/>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dlnmh9ip6v2uc.cloudfront.net/images/products/1/0/1/1/6/10116-01_i_ma.jpg"/>
          <p:cNvPicPr>
            <a:picLocks noChangeAspect="1" noChangeArrowheads="1"/>
          </p:cNvPicPr>
          <p:nvPr/>
        </p:nvPicPr>
        <p:blipFill>
          <a:blip r:embed="rId2" cstate="print"/>
          <a:srcRect/>
          <a:stretch>
            <a:fillRect/>
          </a:stretch>
        </p:blipFill>
        <p:spPr bwMode="auto">
          <a:xfrm>
            <a:off x="3471981" y="1453984"/>
            <a:ext cx="1790700" cy="1790701"/>
          </a:xfrm>
          <a:prstGeom prst="rect">
            <a:avLst/>
          </a:prstGeom>
          <a:noFill/>
        </p:spPr>
      </p:pic>
      <p:pic>
        <p:nvPicPr>
          <p:cNvPr id="5144" name="Picture 24" descr="https://dlnmh9ip6v2uc.cloudfront.net/images/products/9/8/1/5/09815-01_i_ma.jpg"/>
          <p:cNvPicPr>
            <a:picLocks noChangeAspect="1" noChangeArrowheads="1"/>
          </p:cNvPicPr>
          <p:nvPr/>
        </p:nvPicPr>
        <p:blipFill>
          <a:blip r:embed="rId3" cstate="print"/>
          <a:srcRect/>
          <a:stretch>
            <a:fillRect/>
          </a:stretch>
        </p:blipFill>
        <p:spPr bwMode="auto">
          <a:xfrm>
            <a:off x="6318914" y="4266302"/>
            <a:ext cx="2591698" cy="2591699"/>
          </a:xfrm>
          <a:prstGeom prst="rect">
            <a:avLst/>
          </a:prstGeom>
          <a:noFill/>
        </p:spPr>
      </p:pic>
      <p:pic>
        <p:nvPicPr>
          <p:cNvPr id="5140" name="Picture 20" descr="https://dlnmh9ip6v2uc.cloudfront.net/images/products/1/1/2/2/9/11229-01.jpg"/>
          <p:cNvPicPr>
            <a:picLocks noChangeAspect="1" noChangeArrowheads="1"/>
          </p:cNvPicPr>
          <p:nvPr/>
        </p:nvPicPr>
        <p:blipFill>
          <a:blip r:embed="rId4" cstate="print"/>
          <a:srcRect/>
          <a:stretch>
            <a:fillRect/>
          </a:stretch>
        </p:blipFill>
        <p:spPr bwMode="auto">
          <a:xfrm>
            <a:off x="1196263" y="4176216"/>
            <a:ext cx="1944806" cy="1944806"/>
          </a:xfrm>
          <a:prstGeom prst="rect">
            <a:avLst/>
          </a:prstGeom>
          <a:noFill/>
        </p:spPr>
      </p:pic>
      <p:pic>
        <p:nvPicPr>
          <p:cNvPr id="5136" name="Picture 16" descr="https://dlnmh9ip6v2uc.cloudfront.net/images/products/1/0/3/5/6/10356-01b_i_ma.jpg"/>
          <p:cNvPicPr>
            <a:picLocks noChangeAspect="1" noChangeArrowheads="1"/>
          </p:cNvPicPr>
          <p:nvPr/>
        </p:nvPicPr>
        <p:blipFill>
          <a:blip r:embed="rId5" cstate="print"/>
          <a:srcRect/>
          <a:stretch>
            <a:fillRect/>
          </a:stretch>
        </p:blipFill>
        <p:spPr bwMode="auto">
          <a:xfrm>
            <a:off x="7184172" y="3009828"/>
            <a:ext cx="1790700" cy="1790701"/>
          </a:xfrm>
          <a:prstGeom prst="rect">
            <a:avLst/>
          </a:prstGeom>
          <a:noFill/>
        </p:spPr>
      </p:pic>
      <p:pic>
        <p:nvPicPr>
          <p:cNvPr id="5132" name="Picture 12" descr="https://dlnmh9ip6v2uc.cloudfront.net/images/products/1/0/9/1/5/10915-01_i_ma.jpg"/>
          <p:cNvPicPr>
            <a:picLocks noChangeAspect="1" noChangeArrowheads="1"/>
          </p:cNvPicPr>
          <p:nvPr/>
        </p:nvPicPr>
        <p:blipFill>
          <a:blip r:embed="rId6" cstate="print"/>
          <a:srcRect/>
          <a:stretch>
            <a:fillRect/>
          </a:stretch>
        </p:blipFill>
        <p:spPr bwMode="auto">
          <a:xfrm>
            <a:off x="2339218" y="2641339"/>
            <a:ext cx="1790700" cy="1790701"/>
          </a:xfrm>
          <a:prstGeom prst="rect">
            <a:avLst/>
          </a:prstGeom>
          <a:noFill/>
        </p:spPr>
      </p:pic>
      <p:pic>
        <p:nvPicPr>
          <p:cNvPr id="5130" name="Picture 10" descr="https://dlnmh9ip6v2uc.cloudfront.net/images/products/1/1/3/0/3/11303-01a_i_ma.jpg"/>
          <p:cNvPicPr>
            <a:picLocks noChangeAspect="1" noChangeArrowheads="1"/>
          </p:cNvPicPr>
          <p:nvPr/>
        </p:nvPicPr>
        <p:blipFill>
          <a:blip r:embed="rId7" cstate="print"/>
          <a:srcRect/>
          <a:stretch>
            <a:fillRect/>
          </a:stretch>
        </p:blipFill>
        <p:spPr bwMode="auto">
          <a:xfrm>
            <a:off x="919851" y="3002508"/>
            <a:ext cx="1320349" cy="1320350"/>
          </a:xfrm>
          <a:prstGeom prst="rect">
            <a:avLst/>
          </a:prstGeom>
          <a:noFill/>
        </p:spPr>
      </p:pic>
      <p:sp>
        <p:nvSpPr>
          <p:cNvPr id="2" name="Tittel 1"/>
          <p:cNvSpPr>
            <a:spLocks noGrp="1"/>
          </p:cNvSpPr>
          <p:nvPr>
            <p:ph type="title"/>
          </p:nvPr>
        </p:nvSpPr>
        <p:spPr>
          <a:xfrm>
            <a:off x="1079500" y="272955"/>
            <a:ext cx="7767638" cy="764275"/>
          </a:xfrm>
        </p:spPr>
        <p:txBody>
          <a:bodyPr/>
          <a:lstStyle/>
          <a:p>
            <a:pPr algn="ctr"/>
            <a:r>
              <a:rPr lang="nb-NO" dirty="0" err="1" smtClean="0"/>
              <a:t>Arduino</a:t>
            </a:r>
            <a:r>
              <a:rPr lang="nb-NO" dirty="0" smtClean="0"/>
              <a:t> familien</a:t>
            </a:r>
            <a:endParaRPr lang="nb-NO" dirty="0"/>
          </a:p>
        </p:txBody>
      </p:sp>
      <p:pic>
        <p:nvPicPr>
          <p:cNvPr id="5122" name="Picture 2" descr="https://dlnmh9ip6v2uc.cloudfront.net/images/products/1/1/5/8/9/11589-01_medium.jpg"/>
          <p:cNvPicPr>
            <a:picLocks noChangeAspect="1" noChangeArrowheads="1"/>
          </p:cNvPicPr>
          <p:nvPr/>
        </p:nvPicPr>
        <p:blipFill>
          <a:blip r:embed="rId8" cstate="print"/>
          <a:srcRect/>
          <a:stretch>
            <a:fillRect/>
          </a:stretch>
        </p:blipFill>
        <p:spPr bwMode="auto">
          <a:xfrm>
            <a:off x="887155" y="640003"/>
            <a:ext cx="2217264" cy="2217265"/>
          </a:xfrm>
          <a:prstGeom prst="rect">
            <a:avLst/>
          </a:prstGeom>
          <a:noFill/>
        </p:spPr>
      </p:pic>
      <p:sp>
        <p:nvSpPr>
          <p:cNvPr id="6" name="TekstSylinder 5"/>
          <p:cNvSpPr txBox="1"/>
          <p:nvPr/>
        </p:nvSpPr>
        <p:spPr>
          <a:xfrm>
            <a:off x="805217" y="573206"/>
            <a:ext cx="1473480" cy="369332"/>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Due</a:t>
            </a:r>
            <a:endParaRPr lang="nb-NO" sz="1800" dirty="0" smtClean="0">
              <a:solidFill>
                <a:schemeClr val="tx1"/>
              </a:solidFill>
            </a:endParaRPr>
          </a:p>
        </p:txBody>
      </p:sp>
      <p:sp>
        <p:nvSpPr>
          <p:cNvPr id="8" name="TekstSylinder 7"/>
          <p:cNvSpPr txBox="1"/>
          <p:nvPr/>
        </p:nvSpPr>
        <p:spPr>
          <a:xfrm>
            <a:off x="4572000" y="1542197"/>
            <a:ext cx="1396536" cy="369332"/>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r>
              <a:rPr lang="nb-NO" sz="1800" b="1" dirty="0" err="1" smtClean="0">
                <a:solidFill>
                  <a:schemeClr val="tx1"/>
                </a:solidFill>
              </a:rPr>
              <a:t>Fio</a:t>
            </a:r>
            <a:endParaRPr lang="nb-NO" sz="1800" dirty="0" smtClean="0">
              <a:solidFill>
                <a:schemeClr val="tx1"/>
              </a:solidFill>
            </a:endParaRPr>
          </a:p>
        </p:txBody>
      </p:sp>
      <p:pic>
        <p:nvPicPr>
          <p:cNvPr id="5126" name="Picture 6" descr="https://dlnmh9ip6v2uc.cloudfront.net/images/products/1/1/2/8/6/11286-01.jpg"/>
          <p:cNvPicPr>
            <a:picLocks noChangeAspect="1" noChangeArrowheads="1"/>
          </p:cNvPicPr>
          <p:nvPr/>
        </p:nvPicPr>
        <p:blipFill>
          <a:blip r:embed="rId9" cstate="print"/>
          <a:srcRect/>
          <a:stretch>
            <a:fillRect/>
          </a:stretch>
        </p:blipFill>
        <p:spPr bwMode="auto">
          <a:xfrm>
            <a:off x="6750902" y="477627"/>
            <a:ext cx="1942721" cy="1942721"/>
          </a:xfrm>
          <a:prstGeom prst="rect">
            <a:avLst/>
          </a:prstGeom>
          <a:noFill/>
        </p:spPr>
      </p:pic>
      <p:sp>
        <p:nvSpPr>
          <p:cNvPr id="10" name="TekstSylinder 9"/>
          <p:cNvSpPr txBox="1"/>
          <p:nvPr/>
        </p:nvSpPr>
        <p:spPr>
          <a:xfrm>
            <a:off x="7820168" y="204716"/>
            <a:ext cx="1146468"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br>
              <a:rPr lang="nb-NO" sz="1800" b="1" dirty="0" smtClean="0">
                <a:solidFill>
                  <a:schemeClr val="tx1"/>
                </a:solidFill>
              </a:rPr>
            </a:br>
            <a:r>
              <a:rPr lang="nb-NO" sz="1800" b="1" dirty="0" smtClean="0">
                <a:solidFill>
                  <a:schemeClr val="tx1"/>
                </a:solidFill>
              </a:rPr>
              <a:t>Leonardo</a:t>
            </a:r>
            <a:endParaRPr lang="nb-NO" sz="1800" dirty="0" smtClean="0">
              <a:solidFill>
                <a:schemeClr val="tx1"/>
              </a:solidFill>
            </a:endParaRPr>
          </a:p>
        </p:txBody>
      </p:sp>
      <p:pic>
        <p:nvPicPr>
          <p:cNvPr id="5128" name="Picture 8" descr="https://dlnmh9ip6v2uc.cloudfront.net/images/products/1/1/0/6/1/11061-01a_i_ma.jpg"/>
          <p:cNvPicPr>
            <a:picLocks noChangeAspect="1" noChangeArrowheads="1"/>
          </p:cNvPicPr>
          <p:nvPr/>
        </p:nvPicPr>
        <p:blipFill>
          <a:blip r:embed="rId10" cstate="print"/>
          <a:srcRect/>
          <a:stretch>
            <a:fillRect/>
          </a:stretch>
        </p:blipFill>
        <p:spPr bwMode="auto">
          <a:xfrm>
            <a:off x="5628329" y="2081780"/>
            <a:ext cx="1790700" cy="1790701"/>
          </a:xfrm>
          <a:prstGeom prst="rect">
            <a:avLst/>
          </a:prstGeom>
          <a:noFill/>
        </p:spPr>
      </p:pic>
      <p:sp>
        <p:nvSpPr>
          <p:cNvPr id="12" name="TekstSylinder 11"/>
          <p:cNvSpPr txBox="1"/>
          <p:nvPr/>
        </p:nvSpPr>
        <p:spPr>
          <a:xfrm>
            <a:off x="5322628" y="2210937"/>
            <a:ext cx="1075936"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br>
              <a:rPr lang="nb-NO" sz="1800" b="1" dirty="0" smtClean="0">
                <a:solidFill>
                  <a:schemeClr val="tx1"/>
                </a:solidFill>
              </a:rPr>
            </a:br>
            <a:r>
              <a:rPr lang="nb-NO" sz="1800" b="1" dirty="0" err="1" smtClean="0">
                <a:solidFill>
                  <a:schemeClr val="tx1"/>
                </a:solidFill>
              </a:rPr>
              <a:t>Mega</a:t>
            </a:r>
            <a:endParaRPr lang="nb-NO" sz="1800" dirty="0" smtClean="0">
              <a:solidFill>
                <a:schemeClr val="tx1"/>
              </a:solidFill>
            </a:endParaRPr>
          </a:p>
        </p:txBody>
      </p:sp>
      <p:sp>
        <p:nvSpPr>
          <p:cNvPr id="14" name="TekstSylinder 13"/>
          <p:cNvSpPr txBox="1"/>
          <p:nvPr/>
        </p:nvSpPr>
        <p:spPr>
          <a:xfrm>
            <a:off x="919851" y="4121624"/>
            <a:ext cx="1075936"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br>
              <a:rPr lang="nb-NO" sz="1800" b="1" dirty="0" smtClean="0">
                <a:solidFill>
                  <a:schemeClr val="tx1"/>
                </a:solidFill>
              </a:rPr>
            </a:br>
            <a:r>
              <a:rPr lang="nb-NO" sz="1800" b="1" dirty="0" smtClean="0">
                <a:solidFill>
                  <a:schemeClr val="tx1"/>
                </a:solidFill>
              </a:rPr>
              <a:t>Mini 05</a:t>
            </a:r>
            <a:endParaRPr lang="nb-NO" sz="1800" dirty="0" smtClean="0">
              <a:solidFill>
                <a:schemeClr val="tx1"/>
              </a:solidFill>
            </a:endParaRPr>
          </a:p>
        </p:txBody>
      </p:sp>
      <p:sp>
        <p:nvSpPr>
          <p:cNvPr id="16" name="TekstSylinder 15"/>
          <p:cNvSpPr txBox="1"/>
          <p:nvPr/>
        </p:nvSpPr>
        <p:spPr>
          <a:xfrm>
            <a:off x="2320121" y="2347413"/>
            <a:ext cx="1116652"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br>
              <a:rPr lang="nb-NO" sz="1800" b="1" dirty="0" smtClean="0">
                <a:solidFill>
                  <a:schemeClr val="tx1"/>
                </a:solidFill>
              </a:rPr>
            </a:br>
            <a:r>
              <a:rPr lang="nb-NO" sz="1800" b="1" dirty="0" smtClean="0">
                <a:solidFill>
                  <a:schemeClr val="tx1"/>
                </a:solidFill>
              </a:rPr>
              <a:t> Pro</a:t>
            </a:r>
            <a:endParaRPr lang="nb-NO" sz="1800" dirty="0" smtClean="0">
              <a:solidFill>
                <a:schemeClr val="tx1"/>
              </a:solidFill>
            </a:endParaRPr>
          </a:p>
        </p:txBody>
      </p:sp>
      <p:sp>
        <p:nvSpPr>
          <p:cNvPr id="18" name="TekstSylinder 17"/>
          <p:cNvSpPr txBox="1"/>
          <p:nvPr/>
        </p:nvSpPr>
        <p:spPr>
          <a:xfrm>
            <a:off x="6919416" y="2975212"/>
            <a:ext cx="1075936"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br>
              <a:rPr lang="nb-NO" sz="1800" b="1" dirty="0" smtClean="0">
                <a:solidFill>
                  <a:schemeClr val="tx1"/>
                </a:solidFill>
              </a:rPr>
            </a:br>
            <a:r>
              <a:rPr lang="nb-NO" sz="1800" b="1" dirty="0" smtClean="0">
                <a:solidFill>
                  <a:schemeClr val="tx1"/>
                </a:solidFill>
              </a:rPr>
              <a:t>UNO</a:t>
            </a:r>
            <a:endParaRPr lang="nb-NO" sz="1800" dirty="0" smtClean="0">
              <a:solidFill>
                <a:schemeClr val="tx1"/>
              </a:solidFill>
            </a:endParaRPr>
          </a:p>
        </p:txBody>
      </p:sp>
      <p:pic>
        <p:nvPicPr>
          <p:cNvPr id="5138" name="Picture 18" descr="https://dlnmh9ip6v2uc.cloudfront.net/images/products/1/1/2/8/7/11287-01a.jpg"/>
          <p:cNvPicPr>
            <a:picLocks noChangeAspect="1" noChangeArrowheads="1"/>
          </p:cNvPicPr>
          <p:nvPr/>
        </p:nvPicPr>
        <p:blipFill>
          <a:blip r:embed="rId11" cstate="print"/>
          <a:srcRect/>
          <a:stretch>
            <a:fillRect/>
          </a:stretch>
        </p:blipFill>
        <p:spPr bwMode="auto">
          <a:xfrm>
            <a:off x="4045188" y="3521123"/>
            <a:ext cx="1961864" cy="1961864"/>
          </a:xfrm>
          <a:prstGeom prst="rect">
            <a:avLst/>
          </a:prstGeom>
          <a:noFill/>
        </p:spPr>
      </p:pic>
      <p:sp>
        <p:nvSpPr>
          <p:cNvPr id="21" name="TekstSylinder 20"/>
          <p:cNvSpPr txBox="1"/>
          <p:nvPr/>
        </p:nvSpPr>
        <p:spPr>
          <a:xfrm>
            <a:off x="5991368" y="4121624"/>
            <a:ext cx="1353897"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br>
              <a:rPr lang="nb-NO" sz="1800" b="1" dirty="0" smtClean="0">
                <a:solidFill>
                  <a:schemeClr val="tx1"/>
                </a:solidFill>
              </a:rPr>
            </a:br>
            <a:r>
              <a:rPr lang="nb-NO" sz="1800" b="1" dirty="0" err="1" smtClean="0">
                <a:solidFill>
                  <a:schemeClr val="tx1"/>
                </a:solidFill>
              </a:rPr>
              <a:t>WiFi</a:t>
            </a:r>
            <a:r>
              <a:rPr lang="nb-NO" sz="1800" b="1" dirty="0" smtClean="0">
                <a:solidFill>
                  <a:schemeClr val="tx1"/>
                </a:solidFill>
              </a:rPr>
              <a:t> </a:t>
            </a:r>
            <a:r>
              <a:rPr lang="nb-NO" sz="1800" b="1" dirty="0" err="1" smtClean="0">
                <a:solidFill>
                  <a:schemeClr val="tx1"/>
                </a:solidFill>
              </a:rPr>
              <a:t>Shield</a:t>
            </a:r>
            <a:endParaRPr lang="nb-NO" sz="1800" dirty="0" smtClean="0">
              <a:solidFill>
                <a:schemeClr val="tx1"/>
              </a:solidFill>
            </a:endParaRPr>
          </a:p>
        </p:txBody>
      </p:sp>
      <p:sp>
        <p:nvSpPr>
          <p:cNvPr id="23" name="TekstSylinder 22"/>
          <p:cNvSpPr txBox="1"/>
          <p:nvPr/>
        </p:nvSpPr>
        <p:spPr>
          <a:xfrm>
            <a:off x="2483894" y="5500048"/>
            <a:ext cx="1075936"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br>
              <a:rPr lang="nb-NO" sz="1800" b="1" dirty="0" smtClean="0">
                <a:solidFill>
                  <a:schemeClr val="tx1"/>
                </a:solidFill>
              </a:rPr>
            </a:br>
            <a:r>
              <a:rPr lang="nb-NO" sz="1800" b="1" dirty="0" smtClean="0">
                <a:solidFill>
                  <a:schemeClr val="tx1"/>
                </a:solidFill>
              </a:rPr>
              <a:t>Ethernet</a:t>
            </a:r>
            <a:endParaRPr lang="nb-NO" sz="1800" dirty="0" smtClean="0">
              <a:solidFill>
                <a:schemeClr val="tx1"/>
              </a:solidFill>
            </a:endParaRPr>
          </a:p>
        </p:txBody>
      </p:sp>
      <p:pic>
        <p:nvPicPr>
          <p:cNvPr id="5142" name="Picture 22" descr="https://dlnmh9ip6v2uc.cloudfront.net/images/products/1/1/1/1/3/11113-01d.jpg"/>
          <p:cNvPicPr>
            <a:picLocks noChangeAspect="1" noChangeArrowheads="1"/>
          </p:cNvPicPr>
          <p:nvPr/>
        </p:nvPicPr>
        <p:blipFill>
          <a:blip r:embed="rId12" cstate="print"/>
          <a:srcRect l="2054" t="9313" r="2662" b="11642"/>
          <a:stretch>
            <a:fillRect/>
          </a:stretch>
        </p:blipFill>
        <p:spPr bwMode="auto">
          <a:xfrm>
            <a:off x="3835022" y="5186149"/>
            <a:ext cx="1801504" cy="1494481"/>
          </a:xfrm>
          <a:prstGeom prst="rect">
            <a:avLst/>
          </a:prstGeom>
          <a:noFill/>
        </p:spPr>
      </p:pic>
      <p:sp>
        <p:nvSpPr>
          <p:cNvPr id="25" name="TekstSylinder 24"/>
          <p:cNvSpPr txBox="1"/>
          <p:nvPr/>
        </p:nvSpPr>
        <p:spPr>
          <a:xfrm>
            <a:off x="5199798" y="5145206"/>
            <a:ext cx="1075936"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br>
              <a:rPr lang="nb-NO" sz="1800" b="1" dirty="0" smtClean="0">
                <a:solidFill>
                  <a:schemeClr val="tx1"/>
                </a:solidFill>
              </a:rPr>
            </a:br>
            <a:r>
              <a:rPr lang="nb-NO" sz="1800" b="1" dirty="0" smtClean="0">
                <a:solidFill>
                  <a:schemeClr val="tx1"/>
                </a:solidFill>
              </a:rPr>
              <a:t>Pro Mini</a:t>
            </a:r>
            <a:endParaRPr lang="nb-NO" sz="1800" dirty="0" smtClean="0">
              <a:solidFill>
                <a:schemeClr val="tx1"/>
              </a:solidFill>
            </a:endParaRPr>
          </a:p>
        </p:txBody>
      </p:sp>
      <p:sp>
        <p:nvSpPr>
          <p:cNvPr id="27" name="TekstSylinder 26"/>
          <p:cNvSpPr txBox="1"/>
          <p:nvPr/>
        </p:nvSpPr>
        <p:spPr>
          <a:xfrm>
            <a:off x="6032311" y="6047893"/>
            <a:ext cx="1520609"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br>
              <a:rPr lang="nb-NO" sz="1800" b="1" dirty="0" smtClean="0">
                <a:solidFill>
                  <a:schemeClr val="tx1"/>
                </a:solidFill>
              </a:rPr>
            </a:br>
            <a:r>
              <a:rPr lang="nb-NO" sz="1800" b="1" dirty="0" smtClean="0">
                <a:solidFill>
                  <a:schemeClr val="tx1"/>
                </a:solidFill>
              </a:rPr>
              <a:t>Motor Driver</a:t>
            </a:r>
            <a:endParaRPr lang="nb-NO" sz="1800" dirty="0" smtClean="0">
              <a:solidFill>
                <a:schemeClr val="tx1"/>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a:srcRect/>
          <a:stretch>
            <a:fillRect/>
          </a:stretch>
        </p:blipFill>
        <p:spPr bwMode="auto">
          <a:xfrm>
            <a:off x="5211269" y="4402296"/>
            <a:ext cx="2459166" cy="1987704"/>
          </a:xfrm>
          <a:prstGeom prst="rect">
            <a:avLst/>
          </a:prstGeom>
          <a:noFill/>
          <a:ln w="9525">
            <a:noFill/>
            <a:miter lim="800000"/>
            <a:headEnd/>
            <a:tailEnd/>
          </a:ln>
          <a:effectLst/>
        </p:spPr>
      </p:pic>
      <p:sp>
        <p:nvSpPr>
          <p:cNvPr id="2" name="Tittel 1"/>
          <p:cNvSpPr>
            <a:spLocks noGrp="1"/>
          </p:cNvSpPr>
          <p:nvPr>
            <p:ph type="title"/>
          </p:nvPr>
        </p:nvSpPr>
        <p:spPr/>
        <p:txBody>
          <a:bodyPr/>
          <a:lstStyle/>
          <a:p>
            <a:pPr algn="ctr"/>
            <a:r>
              <a:rPr lang="nb-NO" smtClean="0"/>
              <a:t>Noen utvalgte</a:t>
            </a:r>
            <a:endParaRPr lang="nb-NO"/>
          </a:p>
        </p:txBody>
      </p:sp>
      <p:pic>
        <p:nvPicPr>
          <p:cNvPr id="4" name="Picture 16" descr="https://dlnmh9ip6v2uc.cloudfront.net/images/products/1/0/3/5/6/10356-01b_i_ma.jpg"/>
          <p:cNvPicPr>
            <a:picLocks noChangeAspect="1" noChangeArrowheads="1"/>
          </p:cNvPicPr>
          <p:nvPr/>
        </p:nvPicPr>
        <p:blipFill>
          <a:blip r:embed="rId4" cstate="print"/>
          <a:srcRect/>
          <a:stretch>
            <a:fillRect/>
          </a:stretch>
        </p:blipFill>
        <p:spPr bwMode="auto">
          <a:xfrm>
            <a:off x="1109943" y="979643"/>
            <a:ext cx="2291843" cy="2291844"/>
          </a:xfrm>
          <a:prstGeom prst="rect">
            <a:avLst/>
          </a:prstGeom>
          <a:noFill/>
        </p:spPr>
      </p:pic>
      <p:sp>
        <p:nvSpPr>
          <p:cNvPr id="5" name="TekstSylinder 4"/>
          <p:cNvSpPr txBox="1"/>
          <p:nvPr/>
        </p:nvSpPr>
        <p:spPr>
          <a:xfrm>
            <a:off x="975816" y="1037555"/>
            <a:ext cx="1075936"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br>
              <a:rPr lang="nb-NO" sz="1800" b="1" dirty="0" smtClean="0">
                <a:solidFill>
                  <a:schemeClr val="tx1"/>
                </a:solidFill>
              </a:rPr>
            </a:br>
            <a:r>
              <a:rPr lang="nb-NO" sz="1800" b="1" dirty="0" smtClean="0">
                <a:solidFill>
                  <a:schemeClr val="tx1"/>
                </a:solidFill>
              </a:rPr>
              <a:t>UNO</a:t>
            </a:r>
            <a:endParaRPr lang="nb-NO" sz="1800" dirty="0" smtClean="0">
              <a:solidFill>
                <a:schemeClr val="tx1"/>
              </a:solidFill>
            </a:endParaRPr>
          </a:p>
        </p:txBody>
      </p:sp>
      <p:sp>
        <p:nvSpPr>
          <p:cNvPr id="3" name="Plassholder for innhold 2"/>
          <p:cNvSpPr>
            <a:spLocks noGrp="1"/>
          </p:cNvSpPr>
          <p:nvPr>
            <p:ph idx="1"/>
          </p:nvPr>
        </p:nvSpPr>
        <p:spPr>
          <a:xfrm>
            <a:off x="1009570" y="3135085"/>
            <a:ext cx="1771730" cy="854529"/>
          </a:xfrm>
        </p:spPr>
        <p:txBody>
          <a:bodyPr>
            <a:normAutofit/>
          </a:bodyPr>
          <a:lstStyle/>
          <a:p>
            <a:r>
              <a:rPr lang="nb-NO" sz="1400" smtClean="0"/>
              <a:t>14 Digitale I/O</a:t>
            </a:r>
          </a:p>
          <a:p>
            <a:r>
              <a:rPr lang="nb-NO" sz="1400" smtClean="0"/>
              <a:t>6 Analoge</a:t>
            </a:r>
          </a:p>
          <a:p>
            <a:r>
              <a:rPr lang="nb-NO" sz="1400" smtClean="0"/>
              <a:t>16 MHz</a:t>
            </a:r>
            <a:endParaRPr lang="nb-NO" sz="1400"/>
          </a:p>
        </p:txBody>
      </p:sp>
      <p:pic>
        <p:nvPicPr>
          <p:cNvPr id="6" name="Picture 2"/>
          <p:cNvPicPr>
            <a:picLocks noChangeAspect="1" noChangeArrowheads="1"/>
          </p:cNvPicPr>
          <p:nvPr/>
        </p:nvPicPr>
        <p:blipFill>
          <a:blip r:embed="rId5"/>
          <a:srcRect/>
          <a:stretch>
            <a:fillRect/>
          </a:stretch>
        </p:blipFill>
        <p:spPr bwMode="auto">
          <a:xfrm>
            <a:off x="4132489" y="1623990"/>
            <a:ext cx="1636940" cy="1146424"/>
          </a:xfrm>
          <a:prstGeom prst="rect">
            <a:avLst/>
          </a:prstGeom>
          <a:noFill/>
          <a:ln w="9525">
            <a:noFill/>
            <a:miter lim="800000"/>
            <a:headEnd/>
            <a:tailEnd/>
          </a:ln>
          <a:effectLst/>
        </p:spPr>
      </p:pic>
      <p:sp>
        <p:nvSpPr>
          <p:cNvPr id="7" name="TekstSylinder 6"/>
          <p:cNvSpPr txBox="1"/>
          <p:nvPr/>
        </p:nvSpPr>
        <p:spPr>
          <a:xfrm>
            <a:off x="3779213" y="1384191"/>
            <a:ext cx="1005788"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r>
              <a:rPr lang="nb-NO" sz="1800" b="1" smtClean="0">
                <a:solidFill>
                  <a:schemeClr val="tx1"/>
                </a:solidFill>
              </a:rPr>
              <a:t/>
            </a:r>
            <a:br>
              <a:rPr lang="nb-NO" sz="1800" b="1" smtClean="0">
                <a:solidFill>
                  <a:schemeClr val="tx1"/>
                </a:solidFill>
              </a:rPr>
            </a:br>
            <a:r>
              <a:rPr lang="nb-NO" sz="1800" b="1" smtClean="0">
                <a:solidFill>
                  <a:schemeClr val="tx1"/>
                </a:solidFill>
              </a:rPr>
              <a:t>Nano</a:t>
            </a:r>
            <a:endParaRPr lang="nb-NO" sz="1800" dirty="0" smtClean="0">
              <a:solidFill>
                <a:schemeClr val="tx1"/>
              </a:solidFill>
            </a:endParaRPr>
          </a:p>
        </p:txBody>
      </p:sp>
      <p:sp>
        <p:nvSpPr>
          <p:cNvPr id="8" name="Plassholder for innhold 2"/>
          <p:cNvSpPr txBox="1">
            <a:spLocks/>
          </p:cNvSpPr>
          <p:nvPr/>
        </p:nvSpPr>
        <p:spPr>
          <a:xfrm>
            <a:off x="3562270" y="3102428"/>
            <a:ext cx="2413987" cy="854529"/>
          </a:xfrm>
          <a:prstGeom prst="rect">
            <a:avLst/>
          </a:prstGeom>
        </p:spPr>
        <p:txBody>
          <a:bodyPr vert="horz" lIns="91440" tIns="45720" rIns="91440" bIns="45720" rtlCol="0">
            <a:normAutofit/>
          </a:bodyPr>
          <a:lstStyle/>
          <a:p>
            <a:pPr marL="342900" lvl="0" indent="-342900">
              <a:spcBef>
                <a:spcPct val="20000"/>
              </a:spcBef>
              <a:buFont typeface="Arial"/>
              <a:buChar char="•"/>
            </a:pPr>
            <a:r>
              <a:rPr lang="nb-NO" sz="1400" smtClean="0">
                <a:latin typeface="Arial"/>
                <a:cs typeface="Arial"/>
              </a:rPr>
              <a:t>22 Digitale I/O av dem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smtClean="0">
                <a:ln>
                  <a:noFill/>
                </a:ln>
                <a:solidFill>
                  <a:schemeClr val="tx1"/>
                </a:solidFill>
                <a:effectLst/>
                <a:uLnTx/>
                <a:uFillTx/>
                <a:latin typeface="Arial"/>
                <a:ea typeface="+mn-ea"/>
                <a:cs typeface="Arial"/>
              </a:rPr>
              <a:t>6 Analoge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smtClean="0">
                <a:ln>
                  <a:noFill/>
                </a:ln>
                <a:solidFill>
                  <a:schemeClr val="tx1"/>
                </a:solidFill>
                <a:effectLst/>
                <a:uLnTx/>
                <a:uFillTx/>
                <a:latin typeface="Arial"/>
                <a:ea typeface="+mn-ea"/>
                <a:cs typeface="Arial"/>
              </a:rPr>
              <a:t>16 MHz</a:t>
            </a:r>
            <a:endParaRPr kumimoji="0" lang="nb-NO" sz="1400" b="0" i="0" u="none" strike="noStrike" kern="1200" cap="none" spc="0" normalizeH="0" baseline="0" noProof="0">
              <a:ln>
                <a:noFill/>
              </a:ln>
              <a:solidFill>
                <a:schemeClr val="tx1"/>
              </a:solidFill>
              <a:effectLst/>
              <a:uLnTx/>
              <a:uFillTx/>
              <a:latin typeface="Arial"/>
              <a:ea typeface="+mn-ea"/>
              <a:cs typeface="Arial"/>
            </a:endParaRPr>
          </a:p>
        </p:txBody>
      </p:sp>
      <p:pic>
        <p:nvPicPr>
          <p:cNvPr id="9" name="Picture 8" descr="https://dlnmh9ip6v2uc.cloudfront.net/images/products/1/1/0/6/1/11061-01a_i_ma.jpg"/>
          <p:cNvPicPr>
            <a:picLocks noChangeAspect="1" noChangeArrowheads="1"/>
          </p:cNvPicPr>
          <p:nvPr/>
        </p:nvPicPr>
        <p:blipFill>
          <a:blip r:embed="rId6" cstate="print"/>
          <a:srcRect/>
          <a:stretch>
            <a:fillRect/>
          </a:stretch>
        </p:blipFill>
        <p:spPr bwMode="auto">
          <a:xfrm>
            <a:off x="1420999" y="3926907"/>
            <a:ext cx="2860334" cy="2860335"/>
          </a:xfrm>
          <a:prstGeom prst="rect">
            <a:avLst/>
          </a:prstGeom>
          <a:noFill/>
        </p:spPr>
      </p:pic>
      <p:sp>
        <p:nvSpPr>
          <p:cNvPr id="10" name="TekstSylinder 9"/>
          <p:cNvSpPr txBox="1"/>
          <p:nvPr/>
        </p:nvSpPr>
        <p:spPr>
          <a:xfrm>
            <a:off x="1686798" y="4208464"/>
            <a:ext cx="980202" cy="646331"/>
          </a:xfrm>
          <a:prstGeom prst="rect">
            <a:avLst/>
          </a:prstGeom>
          <a:noFill/>
        </p:spPr>
        <p:txBody>
          <a:bodyPr wrap="square" rtlCol="0">
            <a:spAutoFit/>
          </a:bodyPr>
          <a:lstStyle/>
          <a:p>
            <a:r>
              <a:rPr lang="nb-NO" sz="1800" b="1" dirty="0" err="1" smtClean="0">
                <a:solidFill>
                  <a:schemeClr val="tx1"/>
                </a:solidFill>
              </a:rPr>
              <a:t>Arduino</a:t>
            </a:r>
            <a:r>
              <a:rPr lang="nb-NO" sz="1800" b="1" dirty="0" smtClean="0">
                <a:solidFill>
                  <a:schemeClr val="tx1"/>
                </a:solidFill>
              </a:rPr>
              <a:t> </a:t>
            </a:r>
            <a:br>
              <a:rPr lang="nb-NO" sz="1800" b="1" dirty="0" smtClean="0">
                <a:solidFill>
                  <a:schemeClr val="tx1"/>
                </a:solidFill>
              </a:rPr>
            </a:br>
            <a:r>
              <a:rPr lang="nb-NO" sz="1800" b="1" dirty="0" err="1" smtClean="0">
                <a:solidFill>
                  <a:schemeClr val="tx1"/>
                </a:solidFill>
              </a:rPr>
              <a:t>Mega</a:t>
            </a:r>
            <a:endParaRPr lang="nb-NO" sz="1800" dirty="0" smtClean="0">
              <a:solidFill>
                <a:schemeClr val="tx1"/>
              </a:solidFill>
            </a:endParaRPr>
          </a:p>
        </p:txBody>
      </p:sp>
      <p:sp>
        <p:nvSpPr>
          <p:cNvPr id="11" name="Plassholder for innhold 2"/>
          <p:cNvSpPr txBox="1">
            <a:spLocks/>
          </p:cNvSpPr>
          <p:nvPr/>
        </p:nvSpPr>
        <p:spPr>
          <a:xfrm>
            <a:off x="3164932" y="5649685"/>
            <a:ext cx="1782616" cy="854529"/>
          </a:xfrm>
          <a:prstGeom prst="rect">
            <a:avLst/>
          </a:prstGeom>
        </p:spPr>
        <p:txBody>
          <a:bodyPr vert="horz" lIns="91440" tIns="45720" rIns="91440" bIns="45720" rtlCol="0">
            <a:normAutofit/>
          </a:bodyPr>
          <a:lstStyle/>
          <a:p>
            <a:pPr marL="342900" lvl="0" indent="-342900">
              <a:spcBef>
                <a:spcPct val="20000"/>
              </a:spcBef>
              <a:buFont typeface="Arial"/>
              <a:buChar char="•"/>
            </a:pPr>
            <a:r>
              <a:rPr lang="nb-NO" sz="1400" smtClean="0">
                <a:latin typeface="Arial"/>
                <a:cs typeface="Arial"/>
              </a:rPr>
              <a:t>54 Digitale I/O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smtClean="0">
                <a:ln>
                  <a:noFill/>
                </a:ln>
                <a:solidFill>
                  <a:schemeClr val="tx1"/>
                </a:solidFill>
                <a:effectLst/>
                <a:uLnTx/>
                <a:uFillTx/>
                <a:latin typeface="Arial"/>
                <a:ea typeface="+mn-ea"/>
                <a:cs typeface="Arial"/>
              </a:rPr>
              <a:t>16 Analoge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smtClean="0">
                <a:ln>
                  <a:noFill/>
                </a:ln>
                <a:solidFill>
                  <a:schemeClr val="tx1"/>
                </a:solidFill>
                <a:effectLst/>
                <a:uLnTx/>
                <a:uFillTx/>
                <a:latin typeface="Arial"/>
                <a:ea typeface="+mn-ea"/>
                <a:cs typeface="Arial"/>
              </a:rPr>
              <a:t>16 MHz</a:t>
            </a:r>
            <a:endParaRPr kumimoji="0" lang="nb-NO" sz="1400" b="0" i="0" u="none" strike="noStrike" kern="1200" cap="none" spc="0" normalizeH="0" baseline="0" noProof="0">
              <a:ln>
                <a:noFill/>
              </a:ln>
              <a:solidFill>
                <a:schemeClr val="tx1"/>
              </a:solidFill>
              <a:effectLst/>
              <a:uLnTx/>
              <a:uFillTx/>
              <a:latin typeface="Arial"/>
              <a:ea typeface="+mn-ea"/>
              <a:cs typeface="Arial"/>
            </a:endParaRPr>
          </a:p>
        </p:txBody>
      </p:sp>
      <p:sp>
        <p:nvSpPr>
          <p:cNvPr id="12" name="TekstSylinder 11"/>
          <p:cNvSpPr txBox="1"/>
          <p:nvPr/>
        </p:nvSpPr>
        <p:spPr>
          <a:xfrm>
            <a:off x="7864931" y="1944968"/>
            <a:ext cx="1005788" cy="646331"/>
          </a:xfrm>
          <a:prstGeom prst="rect">
            <a:avLst/>
          </a:prstGeom>
          <a:noFill/>
        </p:spPr>
        <p:txBody>
          <a:bodyPr wrap="none" rtlCol="0">
            <a:spAutoFit/>
          </a:bodyPr>
          <a:lstStyle/>
          <a:p>
            <a:r>
              <a:rPr lang="nb-NO" sz="1800" b="1" err="1" smtClean="0">
                <a:solidFill>
                  <a:schemeClr val="tx1"/>
                </a:solidFill>
              </a:rPr>
              <a:t>Arduino</a:t>
            </a:r>
            <a:r>
              <a:rPr lang="nb-NO" sz="1800" b="1" smtClean="0">
                <a:solidFill>
                  <a:schemeClr val="tx1"/>
                </a:solidFill>
              </a:rPr>
              <a:t> </a:t>
            </a:r>
            <a:br>
              <a:rPr lang="nb-NO" sz="1800" b="1" smtClean="0">
                <a:solidFill>
                  <a:schemeClr val="tx1"/>
                </a:solidFill>
              </a:rPr>
            </a:br>
            <a:r>
              <a:rPr lang="nb-NO" sz="1800" b="1" smtClean="0">
                <a:solidFill>
                  <a:schemeClr val="tx1"/>
                </a:solidFill>
              </a:rPr>
              <a:t>Lilypad</a:t>
            </a:r>
            <a:endParaRPr lang="nb-NO" sz="1800" dirty="0" smtClean="0">
              <a:solidFill>
                <a:schemeClr val="tx1"/>
              </a:solidFill>
            </a:endParaRPr>
          </a:p>
        </p:txBody>
      </p:sp>
      <p:pic>
        <p:nvPicPr>
          <p:cNvPr id="13" name="Picture 1"/>
          <p:cNvPicPr>
            <a:picLocks noChangeAspect="1" noChangeArrowheads="1"/>
          </p:cNvPicPr>
          <p:nvPr/>
        </p:nvPicPr>
        <p:blipFill>
          <a:blip r:embed="rId7"/>
          <a:srcRect/>
          <a:stretch>
            <a:fillRect/>
          </a:stretch>
        </p:blipFill>
        <p:spPr bwMode="auto">
          <a:xfrm>
            <a:off x="5966054" y="1643741"/>
            <a:ext cx="1856085" cy="1901825"/>
          </a:xfrm>
          <a:prstGeom prst="rect">
            <a:avLst/>
          </a:prstGeom>
          <a:noFill/>
          <a:ln w="9525">
            <a:noFill/>
            <a:miter lim="800000"/>
            <a:headEnd/>
            <a:tailEnd/>
          </a:ln>
          <a:effectLst/>
        </p:spPr>
      </p:pic>
      <p:sp>
        <p:nvSpPr>
          <p:cNvPr id="14" name="Plassholder for innhold 2"/>
          <p:cNvSpPr txBox="1">
            <a:spLocks/>
          </p:cNvSpPr>
          <p:nvPr/>
        </p:nvSpPr>
        <p:spPr>
          <a:xfrm>
            <a:off x="6038769" y="3559628"/>
            <a:ext cx="2413987" cy="854529"/>
          </a:xfrm>
          <a:prstGeom prst="rect">
            <a:avLst/>
          </a:prstGeom>
        </p:spPr>
        <p:txBody>
          <a:bodyPr vert="horz" lIns="91440" tIns="45720" rIns="91440" bIns="45720" rtlCol="0">
            <a:normAutofit/>
          </a:bodyPr>
          <a:lstStyle/>
          <a:p>
            <a:pPr marL="342900" lvl="0" indent="-342900">
              <a:spcBef>
                <a:spcPct val="20000"/>
              </a:spcBef>
              <a:buFont typeface="Arial"/>
              <a:buChar char="•"/>
            </a:pPr>
            <a:r>
              <a:rPr lang="nb-NO" sz="1400" smtClean="0">
                <a:latin typeface="Arial"/>
                <a:cs typeface="Arial"/>
              </a:rPr>
              <a:t>14 Digitale I/O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smtClean="0">
                <a:ln>
                  <a:noFill/>
                </a:ln>
                <a:solidFill>
                  <a:schemeClr val="tx1"/>
                </a:solidFill>
                <a:effectLst/>
                <a:uLnTx/>
                <a:uFillTx/>
                <a:latin typeface="Arial"/>
                <a:ea typeface="+mn-ea"/>
                <a:cs typeface="Arial"/>
              </a:rPr>
              <a:t>6 Analoge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smtClean="0">
                <a:ln>
                  <a:noFill/>
                </a:ln>
                <a:solidFill>
                  <a:schemeClr val="tx1"/>
                </a:solidFill>
                <a:effectLst/>
                <a:uLnTx/>
                <a:uFillTx/>
                <a:latin typeface="Arial"/>
                <a:ea typeface="+mn-ea"/>
                <a:cs typeface="Arial"/>
              </a:rPr>
              <a:t>16 MHz</a:t>
            </a:r>
            <a:endParaRPr kumimoji="0" lang="nb-NO" sz="1400" b="0" i="0" u="none" strike="noStrike" kern="1200" cap="none" spc="0" normalizeH="0" baseline="0" noProof="0">
              <a:ln>
                <a:noFill/>
              </a:ln>
              <a:solidFill>
                <a:schemeClr val="tx1"/>
              </a:solidFill>
              <a:effectLst/>
              <a:uLnTx/>
              <a:uFillTx/>
              <a:latin typeface="Arial"/>
              <a:ea typeface="+mn-ea"/>
              <a:cs typeface="Arial"/>
            </a:endParaRPr>
          </a:p>
        </p:txBody>
      </p:sp>
      <p:sp>
        <p:nvSpPr>
          <p:cNvPr id="16" name="TekstSylinder 15"/>
          <p:cNvSpPr txBox="1"/>
          <p:nvPr/>
        </p:nvSpPr>
        <p:spPr>
          <a:xfrm>
            <a:off x="4909116" y="4492064"/>
            <a:ext cx="1517147" cy="646331"/>
          </a:xfrm>
          <a:prstGeom prst="rect">
            <a:avLst/>
          </a:prstGeom>
          <a:noFill/>
        </p:spPr>
        <p:txBody>
          <a:bodyPr wrap="none" rtlCol="0">
            <a:spAutoFit/>
          </a:bodyPr>
          <a:lstStyle/>
          <a:p>
            <a:r>
              <a:rPr lang="nb-NO" sz="1800" b="1" err="1" smtClean="0">
                <a:solidFill>
                  <a:schemeClr val="tx1"/>
                </a:solidFill>
              </a:rPr>
              <a:t>Arduino</a:t>
            </a:r>
            <a:r>
              <a:rPr lang="nb-NO" sz="1800" b="1" smtClean="0">
                <a:solidFill>
                  <a:schemeClr val="tx1"/>
                </a:solidFill>
              </a:rPr>
              <a:t> UNO </a:t>
            </a:r>
            <a:br>
              <a:rPr lang="nb-NO" sz="1800" b="1" smtClean="0">
                <a:solidFill>
                  <a:schemeClr val="tx1"/>
                </a:solidFill>
              </a:rPr>
            </a:br>
            <a:r>
              <a:rPr lang="nb-NO" sz="1800" b="1" smtClean="0">
                <a:solidFill>
                  <a:schemeClr val="tx1"/>
                </a:solidFill>
              </a:rPr>
              <a:t>WiFi</a:t>
            </a:r>
            <a:endParaRPr lang="nb-NO" sz="1800" dirty="0" smtClean="0">
              <a:solidFill>
                <a:schemeClr val="tx1"/>
              </a:solidFill>
            </a:endParaRPr>
          </a:p>
        </p:txBody>
      </p:sp>
      <p:sp>
        <p:nvSpPr>
          <p:cNvPr id="20" name="Plassholder for innhold 2"/>
          <p:cNvSpPr txBox="1">
            <a:spLocks/>
          </p:cNvSpPr>
          <p:nvPr/>
        </p:nvSpPr>
        <p:spPr>
          <a:xfrm>
            <a:off x="7372270" y="5617969"/>
            <a:ext cx="1771730" cy="950385"/>
          </a:xfrm>
          <a:prstGeom prst="rect">
            <a:avLst/>
          </a:prstGeom>
        </p:spPr>
        <p:txBody>
          <a:bodyPr vert="horz" lIns="91440" tIns="45720" rIns="91440" bIns="45720" rtlCol="0">
            <a:normAutofit fontScale="92500" lnSpcReduction="1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smtClean="0">
                <a:ln>
                  <a:noFill/>
                </a:ln>
                <a:solidFill>
                  <a:schemeClr val="tx1"/>
                </a:solidFill>
                <a:effectLst/>
                <a:uLnTx/>
                <a:uFillTx/>
                <a:latin typeface="Arial"/>
                <a:ea typeface="+mn-ea"/>
                <a:cs typeface="Arial"/>
              </a:rPr>
              <a:t>14 Digitale I/O</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smtClean="0">
                <a:ln>
                  <a:noFill/>
                </a:ln>
                <a:solidFill>
                  <a:schemeClr val="tx1"/>
                </a:solidFill>
                <a:effectLst/>
                <a:uLnTx/>
                <a:uFillTx/>
                <a:latin typeface="Arial"/>
                <a:ea typeface="+mn-ea"/>
                <a:cs typeface="Arial"/>
              </a:rPr>
              <a:t>6 Analoge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smtClean="0">
                <a:ln>
                  <a:noFill/>
                </a:ln>
                <a:solidFill>
                  <a:schemeClr val="tx1"/>
                </a:solidFill>
                <a:effectLst/>
                <a:uLnTx/>
                <a:uFillTx/>
                <a:latin typeface="Arial"/>
                <a:ea typeface="+mn-ea"/>
                <a:cs typeface="Arial"/>
              </a:rPr>
              <a:t>16 MHz</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nb-NO" sz="1400" smtClean="0">
                <a:latin typeface="Arial"/>
                <a:cs typeface="Arial"/>
              </a:rPr>
              <a:t>WiFi</a:t>
            </a:r>
            <a:endParaRPr kumimoji="0" lang="nb-NO" sz="1400" b="0" i="0" u="none" strike="noStrike" kern="1200" cap="none" spc="0" normalizeH="0" baseline="0" noProof="0">
              <a:ln>
                <a:noFill/>
              </a:ln>
              <a:solidFill>
                <a:schemeClr val="tx1"/>
              </a:solidFill>
              <a:effectLst/>
              <a:uLnTx/>
              <a:uFillTx/>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2000"/>
                                        <p:tgtEl>
                                          <p:spTgt spid="3">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0"/>
                                        <p:tgtEl>
                                          <p:spTgt spid="12"/>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20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20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2000"/>
                                        <p:tgtEl>
                                          <p:spTgt spid="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2000"/>
                                        <p:tgtEl>
                                          <p:spTgt spid="1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20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2000"/>
                                        <p:tgtEl>
                                          <p:spTgt spid="16"/>
                                        </p:tgtEl>
                                      </p:cBhvr>
                                    </p:animEffect>
                                  </p:childTnLst>
                                </p:cTn>
                              </p:par>
                              <p:par>
                                <p:cTn id="58" presetID="10"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2000"/>
                                        <p:tgtEl>
                                          <p:spTgt spid="1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0">
                                            <p:txEl>
                                              <p:pRg st="0" end="0"/>
                                            </p:txEl>
                                          </p:spTgt>
                                        </p:tgtEl>
                                        <p:attrNameLst>
                                          <p:attrName>style.visibility</p:attrName>
                                        </p:attrNameLst>
                                      </p:cBhvr>
                                      <p:to>
                                        <p:strVal val="visible"/>
                                      </p:to>
                                    </p:set>
                                    <p:animEffect transition="in" filter="fade">
                                      <p:cBhvr>
                                        <p:cTn id="63" dur="2000"/>
                                        <p:tgtEl>
                                          <p:spTgt spid="20">
                                            <p:txEl>
                                              <p:pRg st="0" end="0"/>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0">
                                            <p:txEl>
                                              <p:pRg st="1" end="1"/>
                                            </p:txEl>
                                          </p:spTgt>
                                        </p:tgtEl>
                                        <p:attrNameLst>
                                          <p:attrName>style.visibility</p:attrName>
                                        </p:attrNameLst>
                                      </p:cBhvr>
                                      <p:to>
                                        <p:strVal val="visible"/>
                                      </p:to>
                                    </p:set>
                                    <p:animEffect transition="in" filter="fade">
                                      <p:cBhvr>
                                        <p:cTn id="66" dur="2000"/>
                                        <p:tgtEl>
                                          <p:spTgt spid="20">
                                            <p:txEl>
                                              <p:pRg st="1" end="1"/>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0">
                                            <p:txEl>
                                              <p:pRg st="2" end="2"/>
                                            </p:txEl>
                                          </p:spTgt>
                                        </p:tgtEl>
                                        <p:attrNameLst>
                                          <p:attrName>style.visibility</p:attrName>
                                        </p:attrNameLst>
                                      </p:cBhvr>
                                      <p:to>
                                        <p:strVal val="visible"/>
                                      </p:to>
                                    </p:set>
                                    <p:animEffect transition="in" filter="fade">
                                      <p:cBhvr>
                                        <p:cTn id="69" dur="2000"/>
                                        <p:tgtEl>
                                          <p:spTgt spid="20">
                                            <p:txEl>
                                              <p:pRg st="2" end="2"/>
                                            </p:txEl>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0">
                                            <p:txEl>
                                              <p:pRg st="3" end="3"/>
                                            </p:txEl>
                                          </p:spTgt>
                                        </p:tgtEl>
                                        <p:attrNameLst>
                                          <p:attrName>style.visibility</p:attrName>
                                        </p:attrNameLst>
                                      </p:cBhvr>
                                      <p:to>
                                        <p:strVal val="visible"/>
                                      </p:to>
                                    </p:set>
                                    <p:animEffect transition="in" filter="fade">
                                      <p:cBhvr>
                                        <p:cTn id="72" dur="20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P spid="7" grpId="0"/>
      <p:bldP spid="8" grpId="0"/>
      <p:bldP spid="10" grpId="0"/>
      <p:bldP spid="11" grpId="0"/>
      <p:bldP spid="12" grpId="0"/>
      <p:bldP spid="14" grpId="0"/>
      <p:bldP spid="16" grpId="0"/>
      <p:bldP spid="20" grpId="0" build="p"/>
    </p:bld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34905</TotalTime>
  <Words>807</Words>
  <Application>Microsoft Office PowerPoint</Application>
  <PresentationFormat>Skjermfremvisning (4:3)</PresentationFormat>
  <Paragraphs>212</Paragraphs>
  <Slides>33</Slides>
  <Notes>7</Notes>
  <HiddenSlides>3</HiddenSlides>
  <MMClips>0</MMClips>
  <ScaleCrop>false</ScaleCrop>
  <HeadingPairs>
    <vt:vector size="4" baseType="variant">
      <vt:variant>
        <vt:lpstr>Tema</vt:lpstr>
      </vt:variant>
      <vt:variant>
        <vt:i4>1</vt:i4>
      </vt:variant>
      <vt:variant>
        <vt:lpstr>Lysbildetitler</vt:lpstr>
      </vt:variant>
      <vt:variant>
        <vt:i4>33</vt:i4>
      </vt:variant>
    </vt:vector>
  </HeadingPairs>
  <TitlesOfParts>
    <vt:vector size="34" baseType="lpstr">
      <vt:lpstr>Office-tema</vt:lpstr>
      <vt:lpstr>Videregående kurs  programmering Arduino</vt:lpstr>
      <vt:lpstr>Utstyr</vt:lpstr>
      <vt:lpstr>Program 14.02.22</vt:lpstr>
      <vt:lpstr>Program 15.02.22</vt:lpstr>
      <vt:lpstr>Kursopplegg</vt:lpstr>
      <vt:lpstr>Arduino</vt:lpstr>
      <vt:lpstr>Oversikt over noen alternative micro-kontroller kort </vt:lpstr>
      <vt:lpstr>Arduino familien</vt:lpstr>
      <vt:lpstr>Noen utvalgte</vt:lpstr>
      <vt:lpstr>Arduino sensorer (Break out board)</vt:lpstr>
      <vt:lpstr>Noen mer avanserte sensorer</vt:lpstr>
      <vt:lpstr>Arduino shield</vt:lpstr>
      <vt:lpstr>Arduino Shield</vt:lpstr>
      <vt:lpstr>Arduino Sensorkit ELFA – 401,25 inkl. MVA</vt:lpstr>
      <vt:lpstr>Micro:bit</vt:lpstr>
      <vt:lpstr>Teensy</vt:lpstr>
      <vt:lpstr>Andre som bruker Arduino editoren</vt:lpstr>
      <vt:lpstr>Andre varianter av ESP32</vt:lpstr>
      <vt:lpstr>MKR NB 1500</vt:lpstr>
      <vt:lpstr>Familien av shield-kort Arduino MKR</vt:lpstr>
      <vt:lpstr>Arduino UNO Wi-Fi –                            Arduino UNO + ESP01</vt:lpstr>
      <vt:lpstr>Hva skal man velge?</vt:lpstr>
      <vt:lpstr>Kort gjennomgang av Sparkfun inventors kit med tilleggskomponenter</vt:lpstr>
      <vt:lpstr>Sparkfun Arduino Inventor’s kit V3.2</vt:lpstr>
      <vt:lpstr>Komponenter Gjennomgang av komponentene</vt:lpstr>
      <vt:lpstr>Montering</vt:lpstr>
      <vt:lpstr>Komponenter Resistanser</vt:lpstr>
      <vt:lpstr>Koding av motstander med fire ringer</vt:lpstr>
      <vt:lpstr>Bruk et Ohm-meter</vt:lpstr>
      <vt:lpstr>Komponenter Input (Sensorer)</vt:lpstr>
      <vt:lpstr>Komponenter Output (Aktuatorer)</vt:lpstr>
      <vt:lpstr>Komponenter Output (Aktuatorer)</vt:lpstr>
      <vt:lpstr>Arduino UNO</vt:lpstr>
    </vt:vector>
  </TitlesOfParts>
  <Company>NTNU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Kolbjørn Skarpnes</dc:creator>
  <cp:lastModifiedBy>Nikro</cp:lastModifiedBy>
  <cp:revision>147</cp:revision>
  <dcterms:created xsi:type="dcterms:W3CDTF">2013-06-10T16:56:09Z</dcterms:created>
  <dcterms:modified xsi:type="dcterms:W3CDTF">2022-02-10T08:48:08Z</dcterms:modified>
</cp:coreProperties>
</file>