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3"/>
  </p:notesMasterIdLst>
  <p:sldIdLst>
    <p:sldId id="354" r:id="rId2"/>
    <p:sldId id="378" r:id="rId3"/>
    <p:sldId id="498" r:id="rId4"/>
    <p:sldId id="355" r:id="rId5"/>
    <p:sldId id="403" r:id="rId6"/>
    <p:sldId id="417" r:id="rId7"/>
    <p:sldId id="418" r:id="rId8"/>
    <p:sldId id="554" r:id="rId9"/>
    <p:sldId id="555" r:id="rId10"/>
    <p:sldId id="556" r:id="rId11"/>
    <p:sldId id="557" r:id="rId12"/>
    <p:sldId id="558" r:id="rId13"/>
    <p:sldId id="559" r:id="rId14"/>
    <p:sldId id="560" r:id="rId15"/>
    <p:sldId id="532" r:id="rId16"/>
    <p:sldId id="533" r:id="rId17"/>
    <p:sldId id="534" r:id="rId18"/>
    <p:sldId id="535" r:id="rId19"/>
    <p:sldId id="536" r:id="rId20"/>
    <p:sldId id="537" r:id="rId21"/>
    <p:sldId id="538" r:id="rId22"/>
    <p:sldId id="561" r:id="rId23"/>
    <p:sldId id="562" r:id="rId24"/>
    <p:sldId id="563" r:id="rId25"/>
    <p:sldId id="564" r:id="rId26"/>
    <p:sldId id="565" r:id="rId27"/>
    <p:sldId id="566" r:id="rId28"/>
    <p:sldId id="567" r:id="rId29"/>
    <p:sldId id="568" r:id="rId30"/>
    <p:sldId id="569" r:id="rId31"/>
    <p:sldId id="570" r:id="rId32"/>
    <p:sldId id="509" r:id="rId33"/>
    <p:sldId id="499" r:id="rId34"/>
    <p:sldId id="501" r:id="rId35"/>
    <p:sldId id="500" r:id="rId36"/>
    <p:sldId id="544" r:id="rId37"/>
    <p:sldId id="545" r:id="rId38"/>
    <p:sldId id="546" r:id="rId39"/>
    <p:sldId id="502" r:id="rId40"/>
    <p:sldId id="503" r:id="rId41"/>
    <p:sldId id="504" r:id="rId42"/>
    <p:sldId id="505" r:id="rId43"/>
    <p:sldId id="506" r:id="rId44"/>
    <p:sldId id="507" r:id="rId45"/>
    <p:sldId id="508" r:id="rId46"/>
    <p:sldId id="443" r:id="rId47"/>
    <p:sldId id="571" r:id="rId48"/>
    <p:sldId id="572" r:id="rId49"/>
    <p:sldId id="573" r:id="rId50"/>
    <p:sldId id="574" r:id="rId51"/>
    <p:sldId id="575" r:id="rId52"/>
    <p:sldId id="444" r:id="rId53"/>
    <p:sldId id="445" r:id="rId54"/>
    <p:sldId id="446" r:id="rId55"/>
    <p:sldId id="447" r:id="rId56"/>
    <p:sldId id="448" r:id="rId57"/>
    <p:sldId id="449" r:id="rId58"/>
    <p:sldId id="450" r:id="rId59"/>
    <p:sldId id="477" r:id="rId60"/>
    <p:sldId id="451" r:id="rId61"/>
    <p:sldId id="452" r:id="rId62"/>
    <p:sldId id="453" r:id="rId63"/>
    <p:sldId id="454" r:id="rId64"/>
    <p:sldId id="455" r:id="rId65"/>
    <p:sldId id="456" r:id="rId66"/>
    <p:sldId id="457" r:id="rId67"/>
    <p:sldId id="458" r:id="rId68"/>
    <p:sldId id="459" r:id="rId69"/>
    <p:sldId id="460" r:id="rId70"/>
    <p:sldId id="461" r:id="rId71"/>
    <p:sldId id="462" r:id="rId72"/>
    <p:sldId id="463" r:id="rId73"/>
    <p:sldId id="464" r:id="rId74"/>
    <p:sldId id="465" r:id="rId75"/>
    <p:sldId id="466" r:id="rId76"/>
    <p:sldId id="467" r:id="rId77"/>
    <p:sldId id="468" r:id="rId78"/>
    <p:sldId id="469" r:id="rId79"/>
    <p:sldId id="470" r:id="rId80"/>
    <p:sldId id="471" r:id="rId81"/>
    <p:sldId id="472" r:id="rId82"/>
    <p:sldId id="473" r:id="rId83"/>
    <p:sldId id="474" r:id="rId84"/>
    <p:sldId id="475" r:id="rId85"/>
    <p:sldId id="476" r:id="rId86"/>
    <p:sldId id="531" r:id="rId87"/>
    <p:sldId id="517" r:id="rId88"/>
    <p:sldId id="518" r:id="rId89"/>
    <p:sldId id="519" r:id="rId90"/>
    <p:sldId id="520" r:id="rId91"/>
    <p:sldId id="521" r:id="rId92"/>
    <p:sldId id="522" r:id="rId93"/>
    <p:sldId id="523" r:id="rId94"/>
    <p:sldId id="524" r:id="rId95"/>
    <p:sldId id="525" r:id="rId96"/>
    <p:sldId id="526" r:id="rId97"/>
    <p:sldId id="527" r:id="rId98"/>
    <p:sldId id="528" r:id="rId99"/>
    <p:sldId id="529" r:id="rId100"/>
    <p:sldId id="530" r:id="rId101"/>
    <p:sldId id="551" r:id="rId102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475"/>
    <a:srgbClr val="BBAC7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908" autoAdjust="0"/>
    <p:restoredTop sz="94660"/>
  </p:normalViewPr>
  <p:slideViewPr>
    <p:cSldViewPr snapToGrid="0" snapToObjects="1">
      <p:cViewPr>
        <p:scale>
          <a:sx n="55" d="100"/>
          <a:sy n="55" d="100"/>
        </p:scale>
        <p:origin x="-950" y="-22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2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8394A-ECA7-40E7-B53A-2F03A8026B4D}" type="datetimeFigureOut">
              <a:rPr lang="nb-NO" smtClean="0"/>
              <a:pPr/>
              <a:t>19.10.2021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4FD85-A5B2-4EB9-AEDA-67CB1B05C715}" type="slidenum">
              <a:rPr lang="nb-NO" smtClean="0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En</a:t>
            </a:r>
            <a:r>
              <a:rPr lang="en-GB" baseline="0" dirty="0" smtClean="0"/>
              <a:t> LDR </a:t>
            </a:r>
            <a:r>
              <a:rPr lang="en-GB" baseline="0" dirty="0" err="1" smtClean="0"/>
              <a:t>oppfører</a:t>
            </a:r>
            <a:r>
              <a:rPr lang="en-GB" baseline="0" smtClean="0"/>
              <a:t> seg som et halvledermateriale hvor ledningsevnen øker med lysstyrkesen ved at flere elektroner eksiterers opp i ledningsbåndet og på den måten leder strøm bedre. Vi ser også at denne typen LDR er mest følsom I området rundt 600 nm eller gul-grønt lys.</a:t>
            </a:r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4FD85-A5B2-4EB9-AEDA-67CB1B05C715}" type="slidenum">
              <a:rPr lang="nb-NO" smtClean="0"/>
              <a:pPr/>
              <a:t>25</a:t>
            </a:fld>
            <a:endParaRPr lang="nb-N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4FD85-A5B2-4EB9-AEDA-67CB1B05C715}" type="slidenum">
              <a:rPr lang="nb-NO" smtClean="0"/>
              <a:pPr/>
              <a:t>26</a:t>
            </a:fld>
            <a:endParaRPr lang="nb-N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mtClean="0"/>
              <a:t>En spenningsdeler vil være en god tilnærming for å se hvordan</a:t>
            </a:r>
            <a:r>
              <a:rPr lang="en-GB" baseline="0" smtClean="0"/>
              <a:t> en matematisk modelle brukes i praksis.</a:t>
            </a:r>
            <a:br>
              <a:rPr lang="en-GB" baseline="0" smtClean="0"/>
            </a:br>
            <a:r>
              <a:rPr lang="en-GB" baseline="0" smtClean="0"/>
              <a:t>Har man en lysmåler kan man ev. kalibrere sensoren, men normalt vil en slik sensor kunne fungere som en detektor, dvs. At ved å legge einn en passende terskelverdi så kan den fungere som et detektor.</a:t>
            </a:r>
          </a:p>
          <a:p>
            <a:endParaRPr lang="en-GB" baseline="0" smtClean="0"/>
          </a:p>
          <a:p>
            <a:r>
              <a:rPr lang="en-GB" baseline="0" smtClean="0"/>
              <a:t>Vi ønsker å finne en sammenheng mellom motstandsverdien Rvar og spenning ut av spenningsdeleren Uout.</a:t>
            </a:r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4FD85-A5B2-4EB9-AEDA-67CB1B05C715}" type="slidenum">
              <a:rPr lang="nb-NO" smtClean="0"/>
              <a:pPr/>
              <a:t>27</a:t>
            </a:fld>
            <a:endParaRPr lang="nb-NO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4FD85-A5B2-4EB9-AEDA-67CB1B05C715}" type="slidenum">
              <a:rPr lang="nb-NO" smtClean="0"/>
              <a:pPr/>
              <a:t>28</a:t>
            </a:fld>
            <a:endParaRPr lang="nb-NO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smtClean="0"/>
          </a:p>
        </p:txBody>
      </p:sp>
      <p:sp>
        <p:nvSpPr>
          <p:cNvPr id="90116" name="Plassholder for lysbildenumm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47137" algn="l"/>
                <a:tab pos="895800" algn="l"/>
                <a:tab pos="1345988" algn="l"/>
                <a:tab pos="1794651" algn="l"/>
                <a:tab pos="2243314" algn="l"/>
                <a:tab pos="2693503" algn="l"/>
                <a:tab pos="3142166" algn="l"/>
                <a:tab pos="3590828" algn="l"/>
                <a:tab pos="4041017" algn="l"/>
                <a:tab pos="4489680" algn="l"/>
                <a:tab pos="4938342" algn="l"/>
                <a:tab pos="5388532" algn="l"/>
                <a:tab pos="5837194" algn="l"/>
                <a:tab pos="6285857" algn="l"/>
                <a:tab pos="6736045" algn="l"/>
                <a:tab pos="7184708" algn="l"/>
                <a:tab pos="7633371" algn="l"/>
                <a:tab pos="8083560" algn="l"/>
                <a:tab pos="8532223" algn="l"/>
                <a:tab pos="8980886" algn="l"/>
              </a:tabLst>
            </a:pPr>
            <a:fld id="{822FA3F2-33E2-43AB-A142-C28B2282C480}" type="slidenum">
              <a:rPr lang="en-GB" smtClean="0">
                <a:latin typeface="Times"/>
              </a:rPr>
              <a:pPr>
                <a:tabLst>
                  <a:tab pos="0" algn="l"/>
                  <a:tab pos="447137" algn="l"/>
                  <a:tab pos="895800" algn="l"/>
                  <a:tab pos="1345988" algn="l"/>
                  <a:tab pos="1794651" algn="l"/>
                  <a:tab pos="2243314" algn="l"/>
                  <a:tab pos="2693503" algn="l"/>
                  <a:tab pos="3142166" algn="l"/>
                  <a:tab pos="3590828" algn="l"/>
                  <a:tab pos="4041017" algn="l"/>
                  <a:tab pos="4489680" algn="l"/>
                  <a:tab pos="4938342" algn="l"/>
                  <a:tab pos="5388532" algn="l"/>
                  <a:tab pos="5837194" algn="l"/>
                  <a:tab pos="6285857" algn="l"/>
                  <a:tab pos="6736045" algn="l"/>
                  <a:tab pos="7184708" algn="l"/>
                  <a:tab pos="7633371" algn="l"/>
                  <a:tab pos="8083560" algn="l"/>
                  <a:tab pos="8532223" algn="l"/>
                  <a:tab pos="8980886" algn="l"/>
                </a:tabLst>
              </a:pPr>
              <a:t>64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14753" y="2677415"/>
            <a:ext cx="7772400" cy="901094"/>
          </a:xfrm>
        </p:spPr>
        <p:txBody>
          <a:bodyPr anchor="t" anchorCtr="0"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14753" y="3645154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=""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="" xmlns:p14="http://schemas.microsoft.com/office/powerpoint/2010/main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017750" y="274638"/>
            <a:ext cx="5459249" cy="5851525"/>
          </a:xfrm>
        </p:spPr>
        <p:txBody>
          <a:bodyPr vert="eaVert"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="" xmlns:p14="http://schemas.microsoft.com/office/powerpoint/2010/main" val="30318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lysbildenummer 5"/>
          <p:cNvSpPr txBox="1">
            <a:spLocks/>
          </p:cNvSpPr>
          <p:nvPr userDrawn="1"/>
        </p:nvSpPr>
        <p:spPr>
          <a:xfrm>
            <a:off x="-1" y="6421247"/>
            <a:ext cx="862779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1" i="0" smtClean="0">
                <a:latin typeface="Arial"/>
                <a:cs typeface="Arial"/>
              </a:rPr>
              <a:pPr algn="ctr"/>
              <a:t>‹#›</a:t>
            </a:fld>
            <a:endParaRPr lang="nb-NO" b="1" i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35765" y="4406900"/>
            <a:ext cx="745894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35765" y="2906713"/>
            <a:ext cx="745894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</p:spTree>
    <p:extLst>
      <p:ext uri="{BB962C8B-B14F-4D97-AF65-F5344CB8AC3E}">
        <p14:creationId xmlns="" xmlns:p14="http://schemas.microsoft.com/office/powerpoint/2010/main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95551" y="274638"/>
            <a:ext cx="7407404" cy="1143000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114711" y="1600200"/>
            <a:ext cx="36678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305711" y="1600200"/>
            <a:ext cx="367394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="" xmlns:p14="http://schemas.microsoft.com/office/powerpoint/2010/main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59523" y="274638"/>
            <a:ext cx="740740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9676" y="1535113"/>
            <a:ext cx="376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69676" y="2174875"/>
            <a:ext cx="376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257502" y="1535113"/>
            <a:ext cx="38122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257501" y="2174875"/>
            <a:ext cx="381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="" xmlns:p14="http://schemas.microsoft.com/office/powerpoint/2010/main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="" xmlns:p14="http://schemas.microsoft.com/office/powerpoint/2010/main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464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142491" y="273050"/>
            <a:ext cx="476508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2464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="" xmlns:p14="http://schemas.microsoft.com/office/powerpoint/2010/main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="" xmlns:p14="http://schemas.microsoft.com/office/powerpoint/2010/main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194628" y="1600200"/>
            <a:ext cx="740740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pic>
        <p:nvPicPr>
          <p:cNvPr id="6" name="Bilde 5" descr="strip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371/journal.pcbi.1006023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file:///C:\Program%20Files%20(x86)\fritzing.0.9.4.64.pc_and_dll\fritzing.0.9.4.64.pc\Fritzing.exe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o/url?sa=i&amp;rct=j&amp;q=&amp;esrc=s&amp;source=images&amp;cd=&amp;cad=rja&amp;uact=8&amp;ved=2ahUKEwjFrcfZ0tLZAhUDECwKHfWaCBwQjRx6BAgAEAY&amp;url=https://www.banggood.com/BMP180-Digital-Barometric-Pressure-Sensor-Module-Board-p-930690.html&amp;psig=AOvVaw2xib9QBtMU4uN-WGM5aMxC&amp;ust=1520252013252014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hyperlink" Target="https://www.google.no/url?sa=i&amp;rct=j&amp;q=&amp;esrc=s&amp;source=images&amp;cd=&amp;cad=rja&amp;uact=8&amp;ved=0ahUKEwiLra3MkurZAhVMFiwKHTgyB6QQjRwIBg&amp;url=http://selfbuilt.net/shop/gy-80-inertial-management-unit&amp;psig=AOvVaw066deDTtzmFfXzgjIAeAOi&amp;ust=1521059564084925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google.no/url?sa=i&amp;rct=j&amp;q=&amp;esrc=s&amp;source=images&amp;cd=&amp;cad=rja&amp;uact=8&amp;ved=2ahUKEwjdiJun0tLZAhVGhywKHWnXB1sQjRx6BAgAEAY&amp;url=http://bdspeedytech.com/index.php?route=product/product&amp;product_id=2314&amp;psig=AOvVaw2xib9QBtMU4uN-WGM5aMxC&amp;ust=152025201325201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hyperlink" Target="https://www.google.no/url?sa=i&amp;rct=j&amp;q=&amp;esrc=s&amp;source=images&amp;cd=&amp;cad=rja&amp;uact=8&amp;ved=2ahUKEwjFrcfZ0tLZAhUDECwKHfWaCBwQjRx6BAgAEAY&amp;url=https://www.banggood.com/BMP180-Digital-Barometric-Pressure-Sensor-Module-Board-p-930690.html&amp;psig=AOvVaw2xib9QBtMU4uN-WGM5aMxC&amp;ust=1520252013252014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google.no/url?sa=i&amp;rct=j&amp;q=&amp;esrc=s&amp;source=images&amp;cd=&amp;cad=rja&amp;uact=8&amp;ved=2ahUKEwi-2N_TprDdAhVCiOAKHf3CCXgQjRx6BAgBEAU&amp;url=https://www.digikey.com/product-detail/en/bosch-sensortec/BMP280/828-1064-1-ND/6136315&amp;psig=AOvVaw0NpT3A7Yaz_c50tSsORBbC&amp;ust=153666425975124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google.no/url?sa=i&amp;rct=j&amp;q=&amp;esrc=s&amp;source=images&amp;cd=&amp;cad=rja&amp;uact=8&amp;ved=2ahUKEwi-2N_TprDdAhVCiOAKHf3CCXgQjRx6BAgBEAU&amp;url=https://www.digikey.com/product-detail/en/bosch-sensortec/BMP280/828-1064-1-ND/6136315&amp;psig=AOvVaw0NpT3A7Yaz_c50tSsORBbC&amp;ust=1536664259751243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371/journal.pcbi.1006023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87582" y="1335165"/>
            <a:ext cx="7201944" cy="901094"/>
          </a:xfrm>
        </p:spPr>
        <p:txBody>
          <a:bodyPr>
            <a:normAutofit fontScale="90000"/>
          </a:bodyPr>
          <a:lstStyle/>
          <a:p>
            <a:r>
              <a:rPr lang="nb-NO" smtClean="0"/>
              <a:t>Grunnkurs Programmering Arduino</a:t>
            </a:r>
            <a:br>
              <a:rPr lang="nb-NO" smtClean="0"/>
            </a:br>
            <a:r>
              <a:rPr lang="nb-NO" smtClean="0"/>
              <a:t>for Elektro yrkesfag – Dag 2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87582" y="2549782"/>
            <a:ext cx="7201944" cy="1942125"/>
          </a:xfrm>
        </p:spPr>
        <p:txBody>
          <a:bodyPr>
            <a:normAutofit/>
          </a:bodyPr>
          <a:lstStyle/>
          <a:p>
            <a:r>
              <a:rPr lang="nb-NO" sz="2400" smtClean="0"/>
              <a:t>Av</a:t>
            </a:r>
          </a:p>
          <a:p>
            <a:r>
              <a:rPr lang="nb-NO" smtClean="0"/>
              <a:t>Nils Kr. Rossing</a:t>
            </a:r>
            <a:br>
              <a:rPr lang="nb-NO" smtClean="0"/>
            </a:br>
            <a:r>
              <a:rPr lang="nb-NO" smtClean="0"/>
              <a:t>Skolelaboratoriet</a:t>
            </a:r>
            <a:endParaRPr lang="nb-NO" sz="2400" dirty="0"/>
          </a:p>
        </p:txBody>
      </p:sp>
      <p:pic>
        <p:nvPicPr>
          <p:cNvPr id="4" name="Bilde 3" descr="tekst_b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67" y="269447"/>
            <a:ext cx="234696" cy="3084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310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b-NO" smtClean="0"/>
              <a:t>Ti tips for undervisning i programmering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1447800"/>
            <a:ext cx="7407404" cy="5054600"/>
          </a:xfrm>
        </p:spPr>
        <p:txBody>
          <a:bodyPr/>
          <a:lstStyle/>
          <a:p>
            <a:r>
              <a:rPr lang="nb-NO" smtClean="0"/>
              <a:t>Det finnes ikke noe ”programmeringsgen”</a:t>
            </a:r>
          </a:p>
          <a:p>
            <a:pPr lvl="1"/>
            <a:r>
              <a:rPr lang="nb-NO" sz="1600" smtClean="0"/>
              <a:t>Lærerens forventninger til studentene er en langt viktiger faktor</a:t>
            </a:r>
          </a:p>
          <a:p>
            <a:r>
              <a:rPr lang="nb-NO" smtClean="0"/>
              <a:t>Bruk kollegainstruksjon (“peer instruktion”)</a:t>
            </a:r>
          </a:p>
          <a:p>
            <a:pPr marL="800100" lvl="1" indent="-342900">
              <a:buFont typeface="+mj-lt"/>
              <a:buAutoNum type="arabicPeriod"/>
            </a:pPr>
            <a:r>
              <a:rPr lang="nb-NO" sz="1600" smtClean="0"/>
              <a:t>Kortfattet introduksjon til temaet</a:t>
            </a:r>
          </a:p>
          <a:p>
            <a:pPr marL="800100" lvl="1" indent="-342900">
              <a:buFont typeface="+mj-lt"/>
              <a:buAutoNum type="arabicPeriod"/>
            </a:pPr>
            <a:r>
              <a:rPr lang="nb-NO" sz="1600" smtClean="0"/>
              <a:t>Det stilles et spørsmål med alternative svar</a:t>
            </a:r>
          </a:p>
          <a:p>
            <a:pPr marL="800100" lvl="1" indent="-342900">
              <a:buFont typeface="+mj-lt"/>
              <a:buAutoNum type="arabicPeriod"/>
            </a:pPr>
            <a:r>
              <a:rPr lang="nb-NO" sz="1600" smtClean="0"/>
              <a:t>Det stemmes ved hjelp av et responssystem</a:t>
            </a:r>
          </a:p>
          <a:p>
            <a:pPr marL="800100" lvl="1" indent="-342900">
              <a:buFont typeface="+mj-lt"/>
              <a:buAutoNum type="arabicPeriod"/>
            </a:pPr>
            <a:r>
              <a:rPr lang="nb-NO" sz="1600" smtClean="0"/>
              <a:t>Studentene diskuterer i grupper (2 – 4)</a:t>
            </a:r>
          </a:p>
          <a:p>
            <a:pPr marL="800100" lvl="1" indent="-342900">
              <a:buFont typeface="+mj-lt"/>
              <a:buAutoNum type="arabicPeriod"/>
            </a:pPr>
            <a:r>
              <a:rPr lang="nb-NO" sz="1600" smtClean="0"/>
              <a:t>Det gjøres en ny avstemning på samme spørsmål</a:t>
            </a:r>
          </a:p>
          <a:p>
            <a:pPr marL="800100" lvl="1" indent="-342900">
              <a:buFont typeface="+mj-lt"/>
              <a:buAutoNum type="arabicPeriod"/>
            </a:pPr>
            <a:r>
              <a:rPr lang="nb-NO" sz="1600" smtClean="0"/>
              <a:t>Lærer gjør en vurdering om en skal utdype svaret på spørsmålet</a:t>
            </a:r>
          </a:p>
          <a:p>
            <a:pPr marL="400050"/>
            <a:r>
              <a:rPr lang="nb-NO" smtClean="0"/>
              <a:t>Bruk av levende kode</a:t>
            </a:r>
          </a:p>
          <a:p>
            <a:pPr marL="800100" lvl="1"/>
            <a:r>
              <a:rPr lang="nb-NO" sz="1600" smtClean="0"/>
              <a:t>Studenter og lærer kan utforske alternativ kode sammen</a:t>
            </a:r>
          </a:p>
          <a:p>
            <a:pPr marL="800100" lvl="1"/>
            <a:r>
              <a:rPr lang="nb-NO" sz="1600" smtClean="0"/>
              <a:t>Lærer overfører kunnskap som ikke var planlagt</a:t>
            </a:r>
          </a:p>
          <a:p>
            <a:pPr marL="800100" lvl="1"/>
            <a:r>
              <a:rPr lang="nb-NO" sz="1600" smtClean="0"/>
              <a:t>Reduserer hastigheten til forelesningen</a:t>
            </a:r>
          </a:p>
          <a:p>
            <a:pPr marL="800100" lvl="1"/>
            <a:r>
              <a:rPr lang="nb-NO" sz="1600" smtClean="0"/>
              <a:t>Når feil oppstår kan studentene se hvordan læreren finner feil</a:t>
            </a:r>
          </a:p>
          <a:p>
            <a:pPr marL="800100" lvl="1"/>
            <a:r>
              <a:rPr lang="nb-NO" sz="1600" smtClean="0"/>
              <a:t>Sudentene ser at det er ”lov” å gjøre feil</a:t>
            </a:r>
            <a:endParaRPr lang="nb-NO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Utstyr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1800" smtClean="0"/>
              <a:t>Arduino Inventor kit</a:t>
            </a:r>
          </a:p>
          <a:p>
            <a:r>
              <a:rPr lang="nb-NO" sz="1800" smtClean="0"/>
              <a:t>Byggesett Kyvettehus</a:t>
            </a:r>
          </a:p>
          <a:p>
            <a:r>
              <a:rPr lang="nb-NO" sz="1800" smtClean="0"/>
              <a:t>Reservedeler</a:t>
            </a:r>
          </a:p>
          <a:p>
            <a:r>
              <a:rPr lang="nb-NO" sz="1800" smtClean="0"/>
              <a:t>Sort tape</a:t>
            </a:r>
          </a:p>
          <a:p>
            <a:r>
              <a:rPr lang="nb-NO" sz="1800" smtClean="0"/>
              <a:t>Saks</a:t>
            </a:r>
          </a:p>
          <a:p>
            <a:r>
              <a:rPr lang="nb-NO" sz="1800" smtClean="0"/>
              <a:t>Tenger og avbiter</a:t>
            </a:r>
          </a:p>
          <a:p>
            <a:r>
              <a:rPr lang="nb-NO" sz="1800" smtClean="0"/>
              <a:t>Sett av motstander</a:t>
            </a:r>
          </a:p>
          <a:p>
            <a:r>
              <a:rPr lang="nb-NO" sz="1800" smtClean="0"/>
              <a:t>Sett med ekstradeler</a:t>
            </a:r>
          </a:p>
          <a:p>
            <a:r>
              <a:rPr lang="nb-NO" sz="1800" smtClean="0"/>
              <a:t>PC’er</a:t>
            </a:r>
          </a:p>
          <a:p>
            <a:r>
              <a:rPr lang="nb-NO" sz="1800" smtClean="0"/>
              <a:t>Hefter</a:t>
            </a:r>
          </a:p>
          <a:p>
            <a:r>
              <a:rPr lang="nb-NO" sz="1800" smtClean="0"/>
              <a:t>Varmepistol</a:t>
            </a:r>
          </a:p>
          <a:p>
            <a:r>
              <a:rPr lang="nb-NO" sz="1800" smtClean="0"/>
              <a:t>Krympestrømpe</a:t>
            </a:r>
          </a:p>
          <a:p>
            <a:endParaRPr lang="nb-NO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239972"/>
            <a:ext cx="7407404" cy="2172467"/>
          </a:xfrm>
        </p:spPr>
        <p:txBody>
          <a:bodyPr>
            <a:normAutofit/>
          </a:bodyPr>
          <a:lstStyle/>
          <a:p>
            <a:pPr algn="ctr"/>
            <a:r>
              <a:rPr lang="nn-NO" smtClean="0"/>
              <a:t>Oppsummering og evaluering, ble forventningene innfridd?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b-NO" smtClean="0"/>
              <a:t>Ti tips for undervisning i programmering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1447800"/>
            <a:ext cx="7407404" cy="5257800"/>
          </a:xfrm>
        </p:spPr>
        <p:txBody>
          <a:bodyPr>
            <a:normAutofit/>
          </a:bodyPr>
          <a:lstStyle/>
          <a:p>
            <a:r>
              <a:rPr lang="nb-NO" smtClean="0"/>
              <a:t>Be studentene komme med forutsigelser</a:t>
            </a:r>
          </a:p>
          <a:p>
            <a:pPr lvl="1"/>
            <a:r>
              <a:rPr lang="nb-NO" sz="1600" smtClean="0"/>
              <a:t>Demonstrasjoner kan ha liten verdi</a:t>
            </a:r>
          </a:p>
          <a:p>
            <a:pPr lvl="1"/>
            <a:r>
              <a:rPr lang="nb-NO" sz="1600" smtClean="0"/>
              <a:t>Forutsigelser starter en tankeprosess som øker </a:t>
            </a:r>
            <a:r>
              <a:rPr lang="nb-NO" sz="1600" smtClean="0"/>
              <a:t>utbyttet</a:t>
            </a:r>
            <a:endParaRPr lang="nb-NO" sz="1600" smtClean="0"/>
          </a:p>
          <a:p>
            <a:r>
              <a:rPr lang="nb-NO" smtClean="0"/>
              <a:t>Kollegaprogrammering</a:t>
            </a:r>
          </a:p>
          <a:p>
            <a:pPr lvl="1"/>
            <a:r>
              <a:rPr lang="nb-NO" sz="1600" smtClean="0"/>
              <a:t>To på hver PC</a:t>
            </a:r>
          </a:p>
          <a:p>
            <a:pPr lvl="1"/>
            <a:r>
              <a:rPr lang="nb-NO" sz="1600" smtClean="0"/>
              <a:t>En programmerer en forteller hva den andre skal skrive</a:t>
            </a:r>
          </a:p>
          <a:p>
            <a:pPr lvl="1"/>
            <a:r>
              <a:rPr lang="nb-NO" sz="1600" smtClean="0"/>
              <a:t>Bytter roller</a:t>
            </a:r>
          </a:p>
          <a:p>
            <a:r>
              <a:rPr lang="nb-NO" smtClean="0"/>
              <a:t>Bruk utarbeidede eksempler med uttrykte delmål</a:t>
            </a:r>
          </a:p>
          <a:p>
            <a:pPr lvl="1"/>
            <a:r>
              <a:rPr lang="nb-NO" sz="1800" smtClean="0"/>
              <a:t>Lag guidete opplegg. </a:t>
            </a:r>
          </a:p>
          <a:p>
            <a:pPr lvl="1"/>
            <a:r>
              <a:rPr lang="nb-NO" sz="1800" smtClean="0"/>
              <a:t>Bryt ned problemstillingen i tydelige delmål</a:t>
            </a:r>
          </a:p>
          <a:p>
            <a:r>
              <a:rPr lang="nb-NO" sz="2200" smtClean="0"/>
              <a:t>Hold deg til ett språk</a:t>
            </a:r>
          </a:p>
          <a:p>
            <a:pPr lvl="1"/>
            <a:r>
              <a:rPr lang="nb-NO" sz="1800" smtClean="0"/>
              <a:t>Flere språk på et for tidlig stadium skaper forvirring</a:t>
            </a:r>
          </a:p>
          <a:p>
            <a:pPr lvl="1"/>
            <a:r>
              <a:rPr lang="nb-NO" sz="1800" smtClean="0"/>
              <a:t>Blokkoding kan likevel være en god start</a:t>
            </a:r>
            <a:endParaRPr lang="nb-NO" sz="2200" smtClean="0"/>
          </a:p>
          <a:p>
            <a:pPr lvl="1"/>
            <a:endParaRPr lang="nb-NO" sz="1800" smtClean="0"/>
          </a:p>
          <a:p>
            <a:pPr lvl="1"/>
            <a:endParaRPr lang="nb-NO" smtClean="0"/>
          </a:p>
          <a:p>
            <a:pPr lvl="1"/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b-NO" smtClean="0"/>
              <a:t>Ti tips for undervisning i programmering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1447800"/>
            <a:ext cx="7407404" cy="5257800"/>
          </a:xfrm>
        </p:spPr>
        <p:txBody>
          <a:bodyPr>
            <a:normAutofit/>
          </a:bodyPr>
          <a:lstStyle/>
          <a:p>
            <a:r>
              <a:rPr lang="nb-NO" smtClean="0"/>
              <a:t>Bruk autentiske oppgaver</a:t>
            </a:r>
          </a:p>
          <a:p>
            <a:pPr lvl="1"/>
            <a:r>
              <a:rPr lang="nb-NO" sz="1800" smtClean="0"/>
              <a:t>Gi dem mulighet til raskt å oppleve resultater</a:t>
            </a:r>
          </a:p>
          <a:p>
            <a:r>
              <a:rPr lang="nb-NO" sz="2200" smtClean="0"/>
              <a:t>Husk at noviser ikke er eksperter</a:t>
            </a:r>
          </a:p>
          <a:p>
            <a:pPr lvl="1"/>
            <a:r>
              <a:rPr lang="nb-NO" sz="1800" smtClean="0"/>
              <a:t>Det som for eksperten synes trivielt er det ikke for novisen</a:t>
            </a:r>
          </a:p>
          <a:p>
            <a:pPr lvl="1"/>
            <a:r>
              <a:rPr lang="nb-NO" sz="1800" smtClean="0"/>
              <a:t>Sett gjerne algoritmen opp på et papir, bruk flytskjema</a:t>
            </a:r>
          </a:p>
          <a:p>
            <a:pPr lvl="1"/>
            <a:r>
              <a:rPr lang="nb-NO" sz="1800" smtClean="0"/>
              <a:t>Å finne feil kan være en svær jobb som krever erfaring</a:t>
            </a:r>
          </a:p>
          <a:p>
            <a:pPr lvl="1"/>
            <a:r>
              <a:rPr lang="nb-NO" sz="1800" smtClean="0"/>
              <a:t>Lag oppgaver som passer for nybegynnerne</a:t>
            </a:r>
          </a:p>
          <a:p>
            <a:r>
              <a:rPr lang="nb-NO" sz="2200" smtClean="0"/>
              <a:t>Ikke bare kode ivei</a:t>
            </a:r>
          </a:p>
          <a:p>
            <a:pPr lvl="1"/>
            <a:r>
              <a:rPr lang="nb-NO" sz="1800" smtClean="0"/>
              <a:t>Parson’s problem</a:t>
            </a:r>
          </a:p>
          <a:p>
            <a:pPr>
              <a:buNone/>
            </a:pPr>
            <a:endParaRPr lang="nb-NO" sz="2200" smtClean="0"/>
          </a:p>
          <a:p>
            <a:pPr>
              <a:buNone/>
            </a:pPr>
            <a:r>
              <a:rPr lang="nb-NO" sz="2200" smtClean="0"/>
              <a:t>Referanse:</a:t>
            </a:r>
          </a:p>
          <a:p>
            <a:pPr lvl="1"/>
            <a:r>
              <a:rPr lang="en-US" smtClean="0"/>
              <a:t>Brown, N. C. C. &amp; Wilson, G. (2018). Ten quick tips for teaching programming. PLOS, </a:t>
            </a:r>
            <a:r>
              <a:rPr lang="nb-NO" smtClean="0"/>
              <a:t>Computational Biology, 14(4), 1-8. </a:t>
            </a:r>
            <a:r>
              <a:rPr lang="nb-NO" smtClean="0">
                <a:hlinkClick r:id="rId2"/>
              </a:rPr>
              <a:t>https://doi.org/10.1371/journal.pcbi.1006023</a:t>
            </a:r>
            <a:r>
              <a:rPr lang="nb-NO" smtClean="0"/>
              <a:t> </a:t>
            </a:r>
          </a:p>
          <a:p>
            <a:endParaRPr lang="nb-NO" sz="2200" smtClean="0"/>
          </a:p>
          <a:p>
            <a:pPr lvl="1"/>
            <a:endParaRPr lang="nb-NO" sz="1800" smtClean="0"/>
          </a:p>
          <a:p>
            <a:pPr lvl="1"/>
            <a:endParaRPr lang="nb-NO" smtClean="0"/>
          </a:p>
          <a:p>
            <a:pPr lvl="1"/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20570" y="2239973"/>
            <a:ext cx="7407404" cy="1614008"/>
          </a:xfrm>
        </p:spPr>
        <p:txBody>
          <a:bodyPr>
            <a:normAutofit/>
          </a:bodyPr>
          <a:lstStyle/>
          <a:p>
            <a:pPr algn="ctr"/>
            <a:r>
              <a:rPr lang="nn-NO" smtClean="0"/>
              <a:t>Fritzing</a:t>
            </a:r>
            <a:br>
              <a:rPr lang="nn-NO" smtClean="0"/>
            </a:br>
            <a:r>
              <a:rPr lang="nn-NO" sz="2800" smtClean="0"/>
              <a:t>(Et tegneverktøy for kretser)</a:t>
            </a:r>
            <a:endParaRPr lang="nb-NO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Fritzing et praktisk tegneverktøy</a:t>
            </a:r>
            <a:endParaRPr lang="nb-NO"/>
          </a:p>
        </p:txBody>
      </p:sp>
      <p:pic>
        <p:nvPicPr>
          <p:cNvPr id="14950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9090" y="1794164"/>
            <a:ext cx="7922135" cy="4213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3"/>
          <p:cNvSpPr>
            <a:spLocks noChangeArrowheads="1"/>
          </p:cNvSpPr>
          <p:nvPr/>
        </p:nvSpPr>
        <p:spPr bwMode="auto">
          <a:xfrm>
            <a:off x="1" y="0"/>
            <a:ext cx="9144000" cy="6858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/>
              <a:buNone/>
            </a:pPr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9500" y="2450437"/>
            <a:ext cx="7767638" cy="1141413"/>
          </a:xfrm>
        </p:spPr>
        <p:txBody>
          <a:bodyPr/>
          <a:lstStyle/>
          <a:p>
            <a:pPr algn="ctr"/>
            <a:r>
              <a:rPr lang="nb-NO" smtClean="0"/>
              <a:t>Litt repetisjon fra igår</a:t>
            </a:r>
            <a:endParaRPr lang="nb-NO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36098"/>
            <a:ext cx="7407404" cy="114300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Oversikt over kommandoer</a:t>
            </a:r>
            <a:br>
              <a:rPr lang="nb-NO" smtClean="0"/>
            </a:br>
            <a:r>
              <a:rPr lang="nb-NO" sz="2400" smtClean="0"/>
              <a:t>”Referance”</a:t>
            </a:r>
            <a:endParaRPr lang="nb-N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b="30725"/>
          <a:stretch>
            <a:fillRect/>
          </a:stretch>
        </p:blipFill>
        <p:spPr bwMode="auto">
          <a:xfrm>
            <a:off x="1543106" y="2893326"/>
            <a:ext cx="7194043" cy="359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9130" y="1334513"/>
            <a:ext cx="7147331" cy="129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Ellipse 5"/>
          <p:cNvSpPr/>
          <p:nvPr/>
        </p:nvSpPr>
        <p:spPr>
          <a:xfrm>
            <a:off x="2798618" y="1461656"/>
            <a:ext cx="554182" cy="5541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il høyre 6"/>
          <p:cNvSpPr/>
          <p:nvPr/>
        </p:nvSpPr>
        <p:spPr>
          <a:xfrm rot="10800000" flipV="1">
            <a:off x="3435927" y="1334513"/>
            <a:ext cx="1835727" cy="7829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mtClean="0"/>
              <a:t>Reference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52204" y="464024"/>
            <a:ext cx="7767638" cy="887104"/>
          </a:xfrm>
        </p:spPr>
        <p:txBody>
          <a:bodyPr/>
          <a:lstStyle/>
          <a:p>
            <a:pPr algn="ctr"/>
            <a:r>
              <a:rPr lang="nb-NO" dirty="0" smtClean="0"/>
              <a:t>Enkel programmeringsstruktur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79500" y="1514900"/>
            <a:ext cx="5485073" cy="5131559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nb-NO" sz="1800" dirty="0" smtClean="0"/>
              <a:t>#</a:t>
            </a:r>
            <a:r>
              <a:rPr lang="nb-NO" sz="1800" dirty="0" err="1" smtClean="0"/>
              <a:t>include</a:t>
            </a:r>
            <a:r>
              <a:rPr lang="nb-NO" sz="1800" dirty="0" smtClean="0"/>
              <a:t> &lt;bibliotek&gt; // Inkluderer spesielle biblioteker</a:t>
            </a:r>
          </a:p>
          <a:p>
            <a:pPr>
              <a:buNone/>
            </a:pPr>
            <a:r>
              <a:rPr lang="nb-NO" sz="1800" dirty="0" smtClean="0"/>
              <a:t>Deklarer globale variable</a:t>
            </a:r>
          </a:p>
          <a:p>
            <a:pPr>
              <a:buNone/>
            </a:pPr>
            <a:endParaRPr lang="nb-NO" sz="1800" dirty="0" smtClean="0"/>
          </a:p>
          <a:p>
            <a:pPr>
              <a:buNone/>
            </a:pPr>
            <a:r>
              <a:rPr lang="nb-NO" sz="1800" b="1" dirty="0" err="1" smtClean="0">
                <a:solidFill>
                  <a:srgbClr val="0070C0"/>
                </a:solidFill>
              </a:rPr>
              <a:t>void</a:t>
            </a:r>
            <a:r>
              <a:rPr lang="nb-NO" sz="1800" b="1" dirty="0" smtClean="0">
                <a:solidFill>
                  <a:srgbClr val="0070C0"/>
                </a:solidFill>
              </a:rPr>
              <a:t> </a:t>
            </a:r>
            <a:r>
              <a:rPr lang="nb-NO" sz="1800" b="1" dirty="0" err="1" smtClean="0">
                <a:solidFill>
                  <a:srgbClr val="0070C0"/>
                </a:solidFill>
              </a:rPr>
              <a:t>setup</a:t>
            </a:r>
            <a:r>
              <a:rPr lang="nb-NO" sz="1800" b="1" dirty="0" smtClean="0">
                <a:solidFill>
                  <a:srgbClr val="0070C0"/>
                </a:solidFill>
              </a:rPr>
              <a:t>()</a:t>
            </a:r>
          </a:p>
          <a:p>
            <a:pPr>
              <a:buNone/>
            </a:pPr>
            <a:r>
              <a:rPr lang="nb-NO" sz="1800" dirty="0" smtClean="0">
                <a:solidFill>
                  <a:srgbClr val="0070C0"/>
                </a:solidFill>
              </a:rPr>
              <a:t>{</a:t>
            </a:r>
          </a:p>
          <a:p>
            <a:pPr>
              <a:lnSpc>
                <a:spcPct val="100000"/>
              </a:lnSpc>
              <a:buNone/>
            </a:pPr>
            <a:r>
              <a:rPr lang="nb-NO" sz="1800" dirty="0" smtClean="0"/>
              <a:t>	// Koden i denne funksjonen kjører </a:t>
            </a:r>
            <a:br>
              <a:rPr lang="nb-NO" sz="1800" dirty="0" smtClean="0"/>
            </a:br>
            <a:r>
              <a:rPr lang="nb-NO" sz="1800" dirty="0" smtClean="0"/>
              <a:t>// én gang ved oppstart</a:t>
            </a:r>
          </a:p>
          <a:p>
            <a:pPr>
              <a:buNone/>
            </a:pPr>
            <a:r>
              <a:rPr lang="nb-NO" sz="1800" dirty="0" smtClean="0"/>
              <a:t>….</a:t>
            </a:r>
          </a:p>
          <a:p>
            <a:pPr>
              <a:buNone/>
            </a:pPr>
            <a:r>
              <a:rPr lang="nb-NO" sz="1800" dirty="0" smtClean="0">
                <a:solidFill>
                  <a:srgbClr val="0070C0"/>
                </a:solidFill>
              </a:rPr>
              <a:t>}</a:t>
            </a:r>
          </a:p>
          <a:p>
            <a:pPr>
              <a:buNone/>
            </a:pPr>
            <a:endParaRPr lang="nb-NO" sz="1800" dirty="0" smtClean="0"/>
          </a:p>
          <a:p>
            <a:pPr>
              <a:buNone/>
            </a:pPr>
            <a:r>
              <a:rPr lang="nb-NO" sz="1800" b="1" dirty="0" err="1" smtClean="0">
                <a:solidFill>
                  <a:srgbClr val="0070C0"/>
                </a:solidFill>
              </a:rPr>
              <a:t>void</a:t>
            </a:r>
            <a:r>
              <a:rPr lang="nb-NO" sz="1800" b="1" dirty="0" smtClean="0">
                <a:solidFill>
                  <a:srgbClr val="0070C0"/>
                </a:solidFill>
              </a:rPr>
              <a:t> loop()</a:t>
            </a:r>
          </a:p>
          <a:p>
            <a:pPr>
              <a:buNone/>
            </a:pPr>
            <a:r>
              <a:rPr lang="nb-NO" sz="1800" dirty="0" smtClean="0">
                <a:solidFill>
                  <a:srgbClr val="0070C0"/>
                </a:solidFill>
              </a:rPr>
              <a:t>{</a:t>
            </a:r>
          </a:p>
          <a:p>
            <a:pPr>
              <a:lnSpc>
                <a:spcPct val="100000"/>
              </a:lnSpc>
              <a:buNone/>
            </a:pPr>
            <a:r>
              <a:rPr lang="nb-NO" sz="1800" dirty="0" smtClean="0"/>
              <a:t>	// Koden i denne funksjonen går i endeløs loop </a:t>
            </a:r>
            <a:br>
              <a:rPr lang="nb-NO" sz="1800" dirty="0" smtClean="0"/>
            </a:br>
            <a:r>
              <a:rPr lang="nb-NO" sz="1800" dirty="0" smtClean="0"/>
              <a:t>// Deklarer lokale variable</a:t>
            </a:r>
            <a:br>
              <a:rPr lang="nb-NO" sz="1800" dirty="0" smtClean="0"/>
            </a:br>
            <a:r>
              <a:rPr lang="nb-NO" sz="1800" dirty="0" smtClean="0"/>
              <a:t>// Programlinjer</a:t>
            </a:r>
          </a:p>
          <a:p>
            <a:pPr>
              <a:lnSpc>
                <a:spcPct val="100000"/>
              </a:lnSpc>
              <a:buNone/>
            </a:pPr>
            <a:r>
              <a:rPr lang="nb-NO" sz="1800" dirty="0" smtClean="0"/>
              <a:t>…</a:t>
            </a:r>
          </a:p>
          <a:p>
            <a:pPr>
              <a:buNone/>
            </a:pPr>
            <a:r>
              <a:rPr lang="nb-NO" sz="1800" dirty="0" smtClean="0"/>
              <a:t> </a:t>
            </a:r>
            <a:r>
              <a:rPr lang="nb-NO" sz="1800" dirty="0" smtClean="0">
                <a:solidFill>
                  <a:srgbClr val="0070C0"/>
                </a:solidFill>
              </a:rPr>
              <a:t>}</a:t>
            </a:r>
          </a:p>
          <a:p>
            <a:pPr>
              <a:buNone/>
            </a:pPr>
            <a:endParaRPr lang="nb-NO" sz="1800" dirty="0"/>
          </a:p>
        </p:txBody>
      </p:sp>
      <p:sp>
        <p:nvSpPr>
          <p:cNvPr id="5" name="Rektangel 4"/>
          <p:cNvSpPr/>
          <p:nvPr/>
        </p:nvSpPr>
        <p:spPr bwMode="auto">
          <a:xfrm>
            <a:off x="7069540" y="2890303"/>
            <a:ext cx="1187355" cy="655092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r>
              <a:rPr kumimoji="0" lang="nb-NO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rPr>
              <a:t>setup</a:t>
            </a:r>
            <a:endParaRPr kumimoji="0" lang="nb-NO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6" name="Rektangel 5"/>
          <p:cNvSpPr/>
          <p:nvPr/>
        </p:nvSpPr>
        <p:spPr bwMode="auto">
          <a:xfrm>
            <a:off x="7069540" y="4724118"/>
            <a:ext cx="1187355" cy="655092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r>
              <a:rPr lang="nb-NO" dirty="0" smtClean="0">
                <a:latin typeface="Times" pitchFamily="16" charset="0"/>
              </a:rPr>
              <a:t>loop</a:t>
            </a:r>
            <a:endParaRPr kumimoji="0" lang="nb-NO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cxnSp>
        <p:nvCxnSpPr>
          <p:cNvPr id="8" name="Rett linje 7"/>
          <p:cNvCxnSpPr>
            <a:stCxn id="5" idx="2"/>
            <a:endCxn id="6" idx="0"/>
          </p:cNvCxnSpPr>
          <p:nvPr/>
        </p:nvCxnSpPr>
        <p:spPr bwMode="auto">
          <a:xfrm>
            <a:off x="7663218" y="3545395"/>
            <a:ext cx="0" cy="117872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Frihåndsform 9"/>
          <p:cNvSpPr/>
          <p:nvPr/>
        </p:nvSpPr>
        <p:spPr bwMode="auto">
          <a:xfrm>
            <a:off x="6741994" y="4451163"/>
            <a:ext cx="941695" cy="1310185"/>
          </a:xfrm>
          <a:custGeom>
            <a:avLst/>
            <a:gdLst>
              <a:gd name="connsiteX0" fmla="*/ 941695 w 941695"/>
              <a:gd name="connsiteY0" fmla="*/ 941695 h 1310185"/>
              <a:gd name="connsiteX1" fmla="*/ 941695 w 941695"/>
              <a:gd name="connsiteY1" fmla="*/ 1310185 h 1310185"/>
              <a:gd name="connsiteX2" fmla="*/ 0 w 941695"/>
              <a:gd name="connsiteY2" fmla="*/ 1310185 h 1310185"/>
              <a:gd name="connsiteX3" fmla="*/ 0 w 941695"/>
              <a:gd name="connsiteY3" fmla="*/ 0 h 1310185"/>
              <a:gd name="connsiteX4" fmla="*/ 928048 w 941695"/>
              <a:gd name="connsiteY4" fmla="*/ 0 h 1310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695" h="1310185">
                <a:moveTo>
                  <a:pt x="941695" y="941695"/>
                </a:moveTo>
                <a:lnTo>
                  <a:pt x="941695" y="1310185"/>
                </a:lnTo>
                <a:lnTo>
                  <a:pt x="0" y="1310185"/>
                </a:lnTo>
                <a:lnTo>
                  <a:pt x="0" y="0"/>
                </a:lnTo>
                <a:lnTo>
                  <a:pt x="928048" y="0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11" name="Avrundet rektangel 10"/>
          <p:cNvSpPr/>
          <p:nvPr/>
        </p:nvSpPr>
        <p:spPr bwMode="auto">
          <a:xfrm>
            <a:off x="6962400" y="1586141"/>
            <a:ext cx="1294496" cy="504967"/>
          </a:xfrm>
          <a:prstGeom prst="round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r>
              <a:rPr kumimoji="0" lang="nb-NO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rPr>
              <a:t>start/reset</a:t>
            </a:r>
          </a:p>
        </p:txBody>
      </p:sp>
      <p:cxnSp>
        <p:nvCxnSpPr>
          <p:cNvPr id="13" name="Rett pil 12"/>
          <p:cNvCxnSpPr>
            <a:stCxn id="11" idx="2"/>
            <a:endCxn id="5" idx="0"/>
          </p:cNvCxnSpPr>
          <p:nvPr/>
        </p:nvCxnSpPr>
        <p:spPr bwMode="auto">
          <a:xfrm rot="16200000" flipH="1">
            <a:off x="7236836" y="2463920"/>
            <a:ext cx="799195" cy="5357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65852" y="0"/>
            <a:ext cx="7767638" cy="887104"/>
          </a:xfrm>
        </p:spPr>
        <p:txBody>
          <a:bodyPr/>
          <a:lstStyle/>
          <a:p>
            <a:pPr algn="ctr"/>
            <a:r>
              <a:rPr lang="nb-NO" dirty="0" smtClean="0"/>
              <a:t>Enkel programmeringsstruktur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79501" y="709684"/>
            <a:ext cx="5016500" cy="593677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nb-NO" sz="1600" dirty="0" smtClean="0"/>
              <a:t>#</a:t>
            </a:r>
            <a:r>
              <a:rPr lang="nb-NO" sz="1600" dirty="0" err="1" smtClean="0"/>
              <a:t>include</a:t>
            </a:r>
            <a:r>
              <a:rPr lang="nb-NO" sz="1600" dirty="0" smtClean="0"/>
              <a:t> &lt;bibliotek&gt; // Inkluderer spesielle biblioteker</a:t>
            </a:r>
          </a:p>
          <a:p>
            <a:pPr>
              <a:buNone/>
            </a:pPr>
            <a:r>
              <a:rPr lang="nb-NO" sz="1600" dirty="0" smtClean="0"/>
              <a:t>Deklarer globale variable</a:t>
            </a:r>
          </a:p>
          <a:p>
            <a:pPr>
              <a:buNone/>
            </a:pPr>
            <a:endParaRPr lang="nb-NO" sz="1600" dirty="0" smtClean="0"/>
          </a:p>
          <a:p>
            <a:pPr>
              <a:buNone/>
            </a:pPr>
            <a:r>
              <a:rPr lang="nb-NO" sz="1600" dirty="0" err="1" smtClean="0"/>
              <a:t>void</a:t>
            </a:r>
            <a:r>
              <a:rPr lang="nb-NO" sz="1600" dirty="0" smtClean="0"/>
              <a:t> </a:t>
            </a:r>
            <a:r>
              <a:rPr lang="nb-NO" sz="1600" dirty="0" err="1" smtClean="0"/>
              <a:t>setup</a:t>
            </a:r>
            <a:r>
              <a:rPr lang="nb-NO" sz="1600" dirty="0" smtClean="0"/>
              <a:t>()</a:t>
            </a:r>
          </a:p>
          <a:p>
            <a:pPr>
              <a:buNone/>
            </a:pPr>
            <a:r>
              <a:rPr lang="nb-NO" sz="1600" dirty="0" smtClean="0"/>
              <a:t>{</a:t>
            </a:r>
          </a:p>
          <a:p>
            <a:pPr>
              <a:buNone/>
            </a:pPr>
            <a:r>
              <a:rPr lang="nb-NO" sz="1600" dirty="0" smtClean="0"/>
              <a:t>	// </a:t>
            </a:r>
            <a:r>
              <a:rPr lang="nb-NO" sz="1600" smtClean="0"/>
              <a:t>Koden i setup() kjører bare ved start</a:t>
            </a:r>
            <a:endParaRPr lang="nb-NO" sz="1600" dirty="0" smtClean="0"/>
          </a:p>
          <a:p>
            <a:pPr>
              <a:buNone/>
            </a:pPr>
            <a:r>
              <a:rPr lang="nb-NO" sz="1600" dirty="0" smtClean="0"/>
              <a:t>….</a:t>
            </a:r>
          </a:p>
          <a:p>
            <a:pPr>
              <a:buNone/>
            </a:pPr>
            <a:r>
              <a:rPr lang="nb-NO" sz="1600" dirty="0" smtClean="0"/>
              <a:t>}</a:t>
            </a:r>
          </a:p>
          <a:p>
            <a:pPr>
              <a:buNone/>
            </a:pPr>
            <a:endParaRPr lang="nb-NO" sz="1600" dirty="0" smtClean="0"/>
          </a:p>
          <a:p>
            <a:pPr>
              <a:buNone/>
            </a:pPr>
            <a:r>
              <a:rPr lang="nb-NO" sz="1600" dirty="0" err="1" smtClean="0"/>
              <a:t>void</a:t>
            </a:r>
            <a:r>
              <a:rPr lang="nb-NO" sz="1600" dirty="0" smtClean="0"/>
              <a:t> </a:t>
            </a:r>
            <a:r>
              <a:rPr lang="nb-NO" sz="1600" smtClean="0"/>
              <a:t>loop() {</a:t>
            </a:r>
            <a:endParaRPr lang="nb-NO" sz="1600" dirty="0" smtClean="0"/>
          </a:p>
          <a:p>
            <a:pPr>
              <a:buNone/>
            </a:pPr>
            <a:r>
              <a:rPr lang="nb-NO" sz="1600" dirty="0" smtClean="0"/>
              <a:t>	// Deklarer lokale variable</a:t>
            </a:r>
          </a:p>
          <a:p>
            <a:pPr>
              <a:buNone/>
            </a:pPr>
            <a:r>
              <a:rPr lang="nb-NO" sz="1600" dirty="0" smtClean="0"/>
              <a:t>	// Programlinjer</a:t>
            </a:r>
          </a:p>
          <a:p>
            <a:pPr>
              <a:buNone/>
            </a:pPr>
            <a:r>
              <a:rPr lang="nb-NO" sz="1600" smtClean="0"/>
              <a:t>	</a:t>
            </a:r>
            <a:br>
              <a:rPr lang="nb-NO" sz="1600" smtClean="0"/>
            </a:br>
            <a:r>
              <a:rPr lang="nb-NO" sz="1600" smtClean="0"/>
              <a:t>funksjon1( ); // Kaller funksjon 1</a:t>
            </a:r>
            <a:endParaRPr lang="nb-NO" sz="1600" dirty="0" smtClean="0"/>
          </a:p>
          <a:p>
            <a:pPr>
              <a:buNone/>
            </a:pPr>
            <a:r>
              <a:rPr lang="nb-NO" sz="1600" dirty="0" smtClean="0"/>
              <a:t>…</a:t>
            </a:r>
          </a:p>
          <a:p>
            <a:pPr>
              <a:buNone/>
            </a:pPr>
            <a:r>
              <a:rPr lang="nb-NO" sz="1600" dirty="0" smtClean="0"/>
              <a:t>}</a:t>
            </a:r>
          </a:p>
          <a:p>
            <a:pPr>
              <a:buNone/>
            </a:pPr>
            <a:endParaRPr lang="nb-NO" sz="1600" dirty="0" smtClean="0"/>
          </a:p>
          <a:p>
            <a:pPr>
              <a:buNone/>
            </a:pPr>
            <a:r>
              <a:rPr lang="nb-NO" sz="1600" smtClean="0"/>
              <a:t>void funksjon1()</a:t>
            </a:r>
            <a:endParaRPr lang="nb-NO" sz="1600" dirty="0" smtClean="0"/>
          </a:p>
          <a:p>
            <a:pPr>
              <a:buNone/>
            </a:pPr>
            <a:r>
              <a:rPr lang="nb-NO" sz="1600" dirty="0" smtClean="0"/>
              <a:t>{</a:t>
            </a:r>
          </a:p>
          <a:p>
            <a:pPr>
              <a:buNone/>
            </a:pPr>
            <a:r>
              <a:rPr lang="nb-NO" sz="1600" dirty="0" smtClean="0"/>
              <a:t>      // Deklarer lokale variable  </a:t>
            </a:r>
            <a:br>
              <a:rPr lang="nb-NO" sz="1600" dirty="0" smtClean="0"/>
            </a:br>
            <a:r>
              <a:rPr lang="nb-NO" sz="1600" dirty="0" smtClean="0"/>
              <a:t>// kode</a:t>
            </a:r>
          </a:p>
          <a:p>
            <a:pPr>
              <a:buNone/>
            </a:pPr>
            <a:r>
              <a:rPr lang="nb-NO" sz="1600" dirty="0" smtClean="0"/>
              <a:t> }</a:t>
            </a:r>
          </a:p>
          <a:p>
            <a:pPr>
              <a:buNone/>
            </a:pPr>
            <a:endParaRPr lang="nb-NO" sz="1800" dirty="0" smtClean="0"/>
          </a:p>
          <a:p>
            <a:pPr>
              <a:buNone/>
            </a:pPr>
            <a:endParaRPr lang="nb-NO" sz="1800" dirty="0"/>
          </a:p>
        </p:txBody>
      </p:sp>
      <p:sp>
        <p:nvSpPr>
          <p:cNvPr id="5" name="Rektangel 4"/>
          <p:cNvSpPr/>
          <p:nvPr/>
        </p:nvSpPr>
        <p:spPr bwMode="auto">
          <a:xfrm>
            <a:off x="6293510" y="2129040"/>
            <a:ext cx="1187355" cy="655092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r>
              <a:rPr kumimoji="0" lang="nb-NO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rPr>
              <a:t>setup</a:t>
            </a:r>
            <a:endParaRPr kumimoji="0" lang="nb-NO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6" name="Rektangel 5"/>
          <p:cNvSpPr/>
          <p:nvPr/>
        </p:nvSpPr>
        <p:spPr bwMode="auto">
          <a:xfrm>
            <a:off x="6293510" y="3384634"/>
            <a:ext cx="1187355" cy="655092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r>
              <a:rPr lang="nb-NO" dirty="0" smtClean="0">
                <a:latin typeface="Times" pitchFamily="16" charset="0"/>
              </a:rPr>
              <a:t>loop</a:t>
            </a:r>
            <a:endParaRPr kumimoji="0" lang="nb-NO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cxnSp>
        <p:nvCxnSpPr>
          <p:cNvPr id="8" name="Rett linje 7"/>
          <p:cNvCxnSpPr>
            <a:stCxn id="5" idx="2"/>
            <a:endCxn id="6" idx="0"/>
          </p:cNvCxnSpPr>
          <p:nvPr/>
        </p:nvCxnSpPr>
        <p:spPr bwMode="auto">
          <a:xfrm>
            <a:off x="6887188" y="2784132"/>
            <a:ext cx="0" cy="60050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Frihåndsform 9"/>
          <p:cNvSpPr/>
          <p:nvPr/>
        </p:nvSpPr>
        <p:spPr bwMode="auto">
          <a:xfrm>
            <a:off x="5965964" y="3111679"/>
            <a:ext cx="941695" cy="1310185"/>
          </a:xfrm>
          <a:custGeom>
            <a:avLst/>
            <a:gdLst>
              <a:gd name="connsiteX0" fmla="*/ 941695 w 941695"/>
              <a:gd name="connsiteY0" fmla="*/ 941695 h 1310185"/>
              <a:gd name="connsiteX1" fmla="*/ 941695 w 941695"/>
              <a:gd name="connsiteY1" fmla="*/ 1310185 h 1310185"/>
              <a:gd name="connsiteX2" fmla="*/ 0 w 941695"/>
              <a:gd name="connsiteY2" fmla="*/ 1310185 h 1310185"/>
              <a:gd name="connsiteX3" fmla="*/ 0 w 941695"/>
              <a:gd name="connsiteY3" fmla="*/ 0 h 1310185"/>
              <a:gd name="connsiteX4" fmla="*/ 928048 w 941695"/>
              <a:gd name="connsiteY4" fmla="*/ 0 h 1310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695" h="1310185">
                <a:moveTo>
                  <a:pt x="941695" y="941695"/>
                </a:moveTo>
                <a:lnTo>
                  <a:pt x="941695" y="1310185"/>
                </a:lnTo>
                <a:lnTo>
                  <a:pt x="0" y="1310185"/>
                </a:lnTo>
                <a:lnTo>
                  <a:pt x="0" y="0"/>
                </a:lnTo>
                <a:lnTo>
                  <a:pt x="928048" y="0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11" name="Avrundet rektangel 10"/>
          <p:cNvSpPr/>
          <p:nvPr/>
        </p:nvSpPr>
        <p:spPr bwMode="auto">
          <a:xfrm>
            <a:off x="6179157" y="1228288"/>
            <a:ext cx="1399309" cy="504967"/>
          </a:xfrm>
          <a:prstGeom prst="round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r>
              <a:rPr kumimoji="0" lang="nb-NO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rPr>
              <a:t>start/reset</a:t>
            </a:r>
          </a:p>
        </p:txBody>
      </p:sp>
      <p:cxnSp>
        <p:nvCxnSpPr>
          <p:cNvPr id="13" name="Rett pil 12"/>
          <p:cNvCxnSpPr>
            <a:stCxn id="11" idx="2"/>
            <a:endCxn id="5" idx="0"/>
          </p:cNvCxnSpPr>
          <p:nvPr/>
        </p:nvCxnSpPr>
        <p:spPr bwMode="auto">
          <a:xfrm rot="16200000" flipH="1">
            <a:off x="6685108" y="1926959"/>
            <a:ext cx="395785" cy="837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4" name="Gruppe 22"/>
          <p:cNvGrpSpPr/>
          <p:nvPr/>
        </p:nvGrpSpPr>
        <p:grpSpPr>
          <a:xfrm>
            <a:off x="6201242" y="4722125"/>
            <a:ext cx="1310185" cy="1719621"/>
            <a:chOff x="7670042" y="4722125"/>
            <a:chExt cx="1310185" cy="1719621"/>
          </a:xfrm>
        </p:grpSpPr>
        <p:sp>
          <p:nvSpPr>
            <p:cNvPr id="14" name="Rektangel 13"/>
            <p:cNvSpPr/>
            <p:nvPr/>
          </p:nvSpPr>
          <p:spPr bwMode="auto">
            <a:xfrm>
              <a:off x="7792872" y="5172497"/>
              <a:ext cx="1119116" cy="49132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r>
                <a:rPr kumimoji="0" lang="nb-NO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" pitchFamily="16" charset="0"/>
                </a:rPr>
                <a:t>Funksjon 1</a:t>
              </a:r>
            </a:p>
          </p:txBody>
        </p:sp>
        <p:sp>
          <p:nvSpPr>
            <p:cNvPr id="15" name="Rektangel 14"/>
            <p:cNvSpPr/>
            <p:nvPr/>
          </p:nvSpPr>
          <p:spPr bwMode="auto">
            <a:xfrm>
              <a:off x="7792872" y="5854885"/>
              <a:ext cx="1119116" cy="49132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r>
                <a:rPr kumimoji="0" lang="nb-NO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" pitchFamily="16" charset="0"/>
                </a:rPr>
                <a:t>Funksjon 2</a:t>
              </a:r>
            </a:p>
          </p:txBody>
        </p:sp>
        <p:sp>
          <p:nvSpPr>
            <p:cNvPr id="18" name="Rektangel 17"/>
            <p:cNvSpPr/>
            <p:nvPr/>
          </p:nvSpPr>
          <p:spPr bwMode="auto">
            <a:xfrm>
              <a:off x="7670042" y="4722125"/>
              <a:ext cx="1310185" cy="171962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19" name="TekstSylinder 18"/>
            <p:cNvSpPr txBox="1"/>
            <p:nvPr/>
          </p:nvSpPr>
          <p:spPr>
            <a:xfrm>
              <a:off x="7861111" y="4722126"/>
              <a:ext cx="1011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800" dirty="0" err="1" smtClean="0">
                  <a:solidFill>
                    <a:srgbClr val="FF0000"/>
                  </a:solidFill>
                </a:rPr>
                <a:t>Egendef</a:t>
              </a:r>
              <a:r>
                <a:rPr lang="nb-NO" sz="1800" dirty="0" smtClean="0">
                  <a:solidFill>
                    <a:srgbClr val="FF0000"/>
                  </a:solidFill>
                </a:rPr>
                <a:t>.</a:t>
              </a:r>
            </a:p>
          </p:txBody>
        </p:sp>
      </p:grpSp>
      <p:grpSp>
        <p:nvGrpSpPr>
          <p:cNvPr id="7" name="Gruppe 21"/>
          <p:cNvGrpSpPr/>
          <p:nvPr/>
        </p:nvGrpSpPr>
        <p:grpSpPr>
          <a:xfrm>
            <a:off x="4645394" y="4735772"/>
            <a:ext cx="1310188" cy="1719621"/>
            <a:chOff x="6114194" y="4735772"/>
            <a:chExt cx="1310188" cy="1719621"/>
          </a:xfrm>
        </p:grpSpPr>
        <p:sp>
          <p:nvSpPr>
            <p:cNvPr id="16" name="Rektangel 15"/>
            <p:cNvSpPr/>
            <p:nvPr/>
          </p:nvSpPr>
          <p:spPr bwMode="auto">
            <a:xfrm>
              <a:off x="6209731" y="5172497"/>
              <a:ext cx="1119116" cy="49132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r>
                <a:rPr kumimoji="0" lang="nb-NO" sz="1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" pitchFamily="16" charset="0"/>
                </a:rPr>
                <a:t>Funksjon A</a:t>
              </a:r>
              <a:endParaRPr kumimoji="0" lang="nb-NO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17" name="Rektangel 16"/>
            <p:cNvSpPr/>
            <p:nvPr/>
          </p:nvSpPr>
          <p:spPr bwMode="auto">
            <a:xfrm>
              <a:off x="6209731" y="5854885"/>
              <a:ext cx="1119116" cy="49132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r>
                <a:rPr kumimoji="0" lang="nb-NO" sz="1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" pitchFamily="16" charset="0"/>
                </a:rPr>
                <a:t>Funksjon B</a:t>
              </a:r>
              <a:endParaRPr kumimoji="0" lang="nb-NO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20" name="Rektangel 19"/>
            <p:cNvSpPr/>
            <p:nvPr/>
          </p:nvSpPr>
          <p:spPr bwMode="auto">
            <a:xfrm>
              <a:off x="6114197" y="4735772"/>
              <a:ext cx="1310185" cy="171962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21" name="TekstSylinder 20"/>
            <p:cNvSpPr txBox="1"/>
            <p:nvPr/>
          </p:nvSpPr>
          <p:spPr>
            <a:xfrm>
              <a:off x="6114194" y="4735773"/>
              <a:ext cx="13067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800" dirty="0" err="1" smtClean="0">
                  <a:solidFill>
                    <a:srgbClr val="FF0000"/>
                  </a:solidFill>
                </a:rPr>
                <a:t>Arduinodef</a:t>
              </a:r>
              <a:r>
                <a:rPr lang="nb-NO" sz="1800" dirty="0" smtClean="0">
                  <a:solidFill>
                    <a:srgbClr val="FF0000"/>
                  </a:solidFill>
                </a:rPr>
                <a:t>.</a:t>
              </a:r>
            </a:p>
          </p:txBody>
        </p:sp>
      </p:grpSp>
      <p:grpSp>
        <p:nvGrpSpPr>
          <p:cNvPr id="9" name="Gruppe 22"/>
          <p:cNvGrpSpPr/>
          <p:nvPr/>
        </p:nvGrpSpPr>
        <p:grpSpPr>
          <a:xfrm>
            <a:off x="7676866" y="4722126"/>
            <a:ext cx="1310185" cy="1719621"/>
            <a:chOff x="7670042" y="4722125"/>
            <a:chExt cx="1310185" cy="1719621"/>
          </a:xfrm>
        </p:grpSpPr>
        <p:sp>
          <p:nvSpPr>
            <p:cNvPr id="23" name="Rektangel 22"/>
            <p:cNvSpPr/>
            <p:nvPr/>
          </p:nvSpPr>
          <p:spPr bwMode="auto">
            <a:xfrm>
              <a:off x="7792872" y="5172497"/>
              <a:ext cx="1119116" cy="49132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r>
                <a:rPr kumimoji="0" lang="nb-NO" sz="1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" pitchFamily="16" charset="0"/>
                </a:rPr>
                <a:t>Funksjon I</a:t>
              </a:r>
              <a:endParaRPr kumimoji="0" lang="nb-NO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24" name="Rektangel 23"/>
            <p:cNvSpPr/>
            <p:nvPr/>
          </p:nvSpPr>
          <p:spPr bwMode="auto">
            <a:xfrm>
              <a:off x="7792872" y="5854885"/>
              <a:ext cx="1119116" cy="49132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449263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nb-NO" sz="1400" smtClean="0">
                  <a:solidFill>
                    <a:schemeClr val="bg1"/>
                  </a:solidFill>
                  <a:latin typeface="Times" pitchFamily="16" charset="0"/>
                </a:rPr>
                <a:t>Funksjon II</a:t>
              </a:r>
              <a:endParaRPr lang="nb-NO" sz="1400" dirty="0" smtClean="0">
                <a:solidFill>
                  <a:schemeClr val="bg1"/>
                </a:solidFill>
                <a:latin typeface="Times" pitchFamily="16" charset="0"/>
              </a:endParaRPr>
            </a:p>
          </p:txBody>
        </p:sp>
        <p:sp>
          <p:nvSpPr>
            <p:cNvPr id="25" name="Rektangel 24"/>
            <p:cNvSpPr/>
            <p:nvPr/>
          </p:nvSpPr>
          <p:spPr bwMode="auto">
            <a:xfrm>
              <a:off x="7670042" y="4722125"/>
              <a:ext cx="1310185" cy="171962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26" name="TekstSylinder 25"/>
            <p:cNvSpPr txBox="1"/>
            <p:nvPr/>
          </p:nvSpPr>
          <p:spPr>
            <a:xfrm>
              <a:off x="7861111" y="4722126"/>
              <a:ext cx="1059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800" smtClean="0">
                  <a:solidFill>
                    <a:srgbClr val="FF0000"/>
                  </a:solidFill>
                </a:rPr>
                <a:t>Andredef</a:t>
              </a:r>
              <a:endParaRPr lang="nb-NO" sz="1800" dirty="0" smtClean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82517" y="92969"/>
            <a:ext cx="7407404" cy="754819"/>
          </a:xfrm>
        </p:spPr>
        <p:txBody>
          <a:bodyPr/>
          <a:lstStyle/>
          <a:p>
            <a:pPr algn="ctr"/>
            <a:r>
              <a:rPr lang="nb-NO" smtClean="0"/>
              <a:t>Lag egne funksjoner</a:t>
            </a:r>
            <a:endParaRPr lang="nb-NO"/>
          </a:p>
        </p:txBody>
      </p:sp>
      <p:sp>
        <p:nvSpPr>
          <p:cNvPr id="4" name="Plassholder for innhold 2"/>
          <p:cNvSpPr>
            <a:spLocks noGrp="1"/>
          </p:cNvSpPr>
          <p:nvPr>
            <p:ph idx="1"/>
          </p:nvPr>
        </p:nvSpPr>
        <p:spPr>
          <a:xfrm>
            <a:off x="1194627" y="762001"/>
            <a:ext cx="7828259" cy="60959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b-NO" sz="1800" smtClean="0"/>
              <a:t>…</a:t>
            </a:r>
          </a:p>
          <a:p>
            <a:pPr marL="269875" indent="-269875">
              <a:buNone/>
            </a:pPr>
            <a:r>
              <a:rPr lang="nb-NO" sz="1800" smtClean="0"/>
              <a:t>void loop()</a:t>
            </a:r>
            <a:br>
              <a:rPr lang="nb-NO" sz="1800" smtClean="0"/>
            </a:br>
            <a:r>
              <a:rPr lang="nb-NO" sz="1800" smtClean="0"/>
              <a:t>{</a:t>
            </a:r>
            <a:br>
              <a:rPr lang="nb-NO" sz="1800" smtClean="0"/>
            </a:br>
            <a:r>
              <a:rPr lang="nb-NO" sz="1800" smtClean="0"/>
              <a:t>  // Det som skal gjentas hele tiden</a:t>
            </a:r>
            <a:br>
              <a:rPr lang="nb-NO" sz="1800" smtClean="0"/>
            </a:br>
            <a:r>
              <a:rPr lang="nb-NO" sz="1800" smtClean="0"/>
              <a:t> float volum;</a:t>
            </a:r>
            <a:br>
              <a:rPr lang="nb-NO" sz="1800" smtClean="0"/>
            </a:br>
            <a:r>
              <a:rPr lang="nb-NO" sz="1800" smtClean="0"/>
              <a:t> float radiusKule = 5.0; </a:t>
            </a:r>
            <a:r>
              <a:rPr lang="nb-NO" sz="1800" smtClean="0">
                <a:solidFill>
                  <a:srgbClr val="FF0000"/>
                </a:solidFill>
              </a:rPr>
              <a:t/>
            </a:r>
            <a:br>
              <a:rPr lang="nb-NO" sz="1800" smtClean="0">
                <a:solidFill>
                  <a:srgbClr val="FF0000"/>
                </a:solidFill>
              </a:rPr>
            </a:br>
            <a:r>
              <a:rPr lang="nb-NO" sz="1800" smtClean="0">
                <a:solidFill>
                  <a:srgbClr val="FF0000"/>
                </a:solidFill>
              </a:rPr>
              <a:t> volum = volumKule(radiusKule)</a:t>
            </a:r>
            <a:r>
              <a:rPr lang="nb-NO" sz="1800" smtClean="0"/>
              <a:t>;     // Kall funksjonen </a:t>
            </a:r>
            <a:br>
              <a:rPr lang="nb-NO" sz="1800" smtClean="0"/>
            </a:br>
            <a:r>
              <a:rPr lang="nb-NO" sz="1800" smtClean="0"/>
              <a:t> Serial.println(volum);</a:t>
            </a:r>
          </a:p>
          <a:p>
            <a:pPr>
              <a:buNone/>
            </a:pPr>
            <a:r>
              <a:rPr lang="nb-NO" sz="1800" smtClean="0"/>
              <a:t>    }</a:t>
            </a:r>
          </a:p>
          <a:p>
            <a:pPr>
              <a:buNone/>
            </a:pPr>
            <a:endParaRPr lang="nb-NO" sz="1800" smtClean="0"/>
          </a:p>
          <a:p>
            <a:pPr>
              <a:buNone/>
            </a:pPr>
            <a:r>
              <a:rPr lang="nb-NO" sz="1800" smtClean="0">
                <a:solidFill>
                  <a:srgbClr val="FF0000"/>
                </a:solidFill>
              </a:rPr>
              <a:t>float volumKule(float radius)</a:t>
            </a:r>
          </a:p>
          <a:p>
            <a:pPr>
              <a:buNone/>
            </a:pPr>
            <a:r>
              <a:rPr lang="nb-NO" sz="1800" smtClean="0">
                <a:solidFill>
                  <a:srgbClr val="FF0000"/>
                </a:solidFill>
              </a:rPr>
              <a:t>   {</a:t>
            </a:r>
          </a:p>
          <a:p>
            <a:pPr>
              <a:buNone/>
            </a:pPr>
            <a:r>
              <a:rPr lang="nb-NO" sz="1800" smtClean="0">
                <a:solidFill>
                  <a:srgbClr val="FF0000"/>
                </a:solidFill>
              </a:rPr>
              <a:t>      float kulevolum;</a:t>
            </a:r>
            <a:br>
              <a:rPr lang="nb-NO" sz="1800" smtClean="0">
                <a:solidFill>
                  <a:srgbClr val="FF0000"/>
                </a:solidFill>
              </a:rPr>
            </a:br>
            <a:r>
              <a:rPr lang="nb-NO" sz="1800" smtClean="0">
                <a:solidFill>
                  <a:srgbClr val="FF0000"/>
                </a:solidFill>
              </a:rPr>
              <a:t>kulevolum = (4/3) * 3.14 * pow(radius, 3);</a:t>
            </a:r>
            <a:br>
              <a:rPr lang="nb-NO" sz="1800" smtClean="0">
                <a:solidFill>
                  <a:srgbClr val="FF0000"/>
                </a:solidFill>
              </a:rPr>
            </a:br>
            <a:r>
              <a:rPr lang="nb-NO" sz="1800" smtClean="0">
                <a:solidFill>
                  <a:srgbClr val="FF0000"/>
                </a:solidFill>
              </a:rPr>
              <a:t>return kulevolum;</a:t>
            </a:r>
          </a:p>
          <a:p>
            <a:pPr>
              <a:buNone/>
            </a:pPr>
            <a:r>
              <a:rPr lang="nb-NO" sz="1800" smtClean="0">
                <a:solidFill>
                  <a:srgbClr val="FF0000"/>
                </a:solidFill>
              </a:rPr>
              <a:t>}</a:t>
            </a:r>
            <a:endParaRPr lang="nb-NO" sz="18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Smittevernregler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1274400"/>
            <a:ext cx="7407404" cy="53064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b-NO" smtClean="0"/>
              <a:t>Registrering av deltakere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b-NO" smtClean="0"/>
              <a:t>Bruk håndsprit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b-NO" smtClean="0"/>
              <a:t>Veiledning bakfra i korte perioder</a:t>
            </a:r>
            <a:br>
              <a:rPr lang="nb-NO" smtClean="0"/>
            </a:br>
            <a:r>
              <a:rPr lang="nb-NO" smtClean="0"/>
              <a:t>Bruk gjerne stor tekst i Arduino IDE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b-NO" smtClean="0"/>
              <a:t>Det er greit å bruke munnbind om man ønsker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b-NO" smtClean="0"/>
              <a:t>Host og nys i albue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b-NO" smtClean="0"/>
              <a:t>Hold dere hjemme om dere føler dere syke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b-NO" smtClean="0"/>
              <a:t>Det blir lunsj i kantina</a:t>
            </a:r>
          </a:p>
          <a:p>
            <a:endParaRPr lang="nb-NO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If-setning og vilkår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1164380"/>
            <a:ext cx="7407404" cy="569362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000" smtClean="0"/>
              <a:t>Void loop() {</a:t>
            </a:r>
            <a:br>
              <a:rPr lang="en-US" sz="2000" smtClean="0"/>
            </a:br>
            <a:r>
              <a:rPr lang="en-US" sz="2000" smtClean="0"/>
              <a:t>…</a:t>
            </a:r>
          </a:p>
          <a:p>
            <a:pPr>
              <a:buNone/>
            </a:pPr>
            <a:r>
              <a:rPr lang="en-US" sz="2000" smtClean="0"/>
              <a:t>int pinA0input;</a:t>
            </a:r>
          </a:p>
          <a:p>
            <a:pPr>
              <a:buNone/>
            </a:pPr>
            <a:r>
              <a:rPr lang="en-US" sz="2000" smtClean="0"/>
              <a:t>…</a:t>
            </a:r>
          </a:p>
          <a:p>
            <a:pPr>
              <a:buNone/>
            </a:pPr>
            <a:r>
              <a:rPr lang="en-US" sz="2000" smtClean="0"/>
              <a:t>pinA0Input = analogRead(A0); // Kan ha verdi 0 - 1023</a:t>
            </a:r>
          </a:p>
          <a:p>
            <a:pPr>
              <a:buNone/>
            </a:pPr>
            <a:r>
              <a:rPr lang="en-US" sz="2000" smtClean="0"/>
              <a:t> if (pinA0Input &lt; 500) </a:t>
            </a:r>
            <a:br>
              <a:rPr lang="en-US" sz="2000" smtClean="0"/>
            </a:br>
            <a:r>
              <a:rPr lang="en-US" sz="2000" smtClean="0"/>
              <a:t>{ </a:t>
            </a:r>
            <a:br>
              <a:rPr lang="en-US" sz="2000" smtClean="0"/>
            </a:br>
            <a:r>
              <a:rPr lang="en-US" sz="2000" smtClean="0"/>
              <a:t>// Gjør A</a:t>
            </a:r>
            <a:br>
              <a:rPr lang="en-US" sz="2000" smtClean="0"/>
            </a:br>
            <a:r>
              <a:rPr lang="en-US" sz="2000" smtClean="0"/>
              <a:t>} </a:t>
            </a:r>
            <a:br>
              <a:rPr lang="en-US" sz="2000" smtClean="0"/>
            </a:br>
            <a:r>
              <a:rPr lang="en-US" sz="2000" smtClean="0"/>
              <a:t>else if (pinA0Input &gt;= 1000) </a:t>
            </a:r>
            <a:br>
              <a:rPr lang="en-US" sz="2000" smtClean="0"/>
            </a:br>
            <a:r>
              <a:rPr lang="en-US" sz="2000" smtClean="0"/>
              <a:t>{ </a:t>
            </a:r>
            <a:br>
              <a:rPr lang="en-US" sz="2000" smtClean="0"/>
            </a:br>
            <a:r>
              <a:rPr lang="en-US" sz="2000" smtClean="0"/>
              <a:t>// Gjør B </a:t>
            </a:r>
            <a:br>
              <a:rPr lang="en-US" sz="2000" smtClean="0"/>
            </a:br>
            <a:r>
              <a:rPr lang="en-US" sz="2000" smtClean="0"/>
              <a:t>} </a:t>
            </a:r>
            <a:br>
              <a:rPr lang="en-US" sz="2000" smtClean="0"/>
            </a:br>
            <a:r>
              <a:rPr lang="en-US" sz="2000" smtClean="0"/>
              <a:t>else </a:t>
            </a:r>
            <a:br>
              <a:rPr lang="en-US" sz="2000" smtClean="0"/>
            </a:br>
            <a:r>
              <a:rPr lang="en-US" sz="2000" smtClean="0"/>
              <a:t>{ </a:t>
            </a:r>
            <a:br>
              <a:rPr lang="en-US" sz="2000" smtClean="0"/>
            </a:br>
            <a:r>
              <a:rPr lang="en-US" sz="2000" smtClean="0"/>
              <a:t>// Gjør C </a:t>
            </a:r>
            <a:br>
              <a:rPr lang="en-US" sz="2000" smtClean="0"/>
            </a:br>
            <a:r>
              <a:rPr lang="en-US" sz="2000" smtClean="0"/>
              <a:t>}</a:t>
            </a:r>
          </a:p>
          <a:p>
            <a:pPr>
              <a:buNone/>
            </a:pPr>
            <a:r>
              <a:rPr lang="en-US" sz="2000" smtClean="0"/>
              <a:t>    …</a:t>
            </a:r>
          </a:p>
          <a:p>
            <a:pPr>
              <a:buNone/>
            </a:pPr>
            <a:r>
              <a:rPr lang="en-US" sz="2000" smtClean="0"/>
              <a:t>}</a:t>
            </a:r>
            <a:endParaRPr lang="nb-NO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Gjenta sløyfe (for loop)</a:t>
            </a:r>
            <a:endParaRPr lang="nb-N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4628" y="1757075"/>
            <a:ext cx="7474960" cy="435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10243" y="2239973"/>
            <a:ext cx="8610600" cy="2658598"/>
          </a:xfrm>
        </p:spPr>
        <p:txBody>
          <a:bodyPr>
            <a:normAutofit/>
          </a:bodyPr>
          <a:lstStyle/>
          <a:p>
            <a:pPr algn="ctr"/>
            <a:r>
              <a:rPr lang="nb-NO" i="1" smtClean="0"/>
              <a:t>Spenningsdeleren</a:t>
            </a:r>
            <a:r>
              <a:rPr lang="nb-NO" i="1" smtClean="0"/>
              <a:t>, resistive sensorer, lyssensor, </a:t>
            </a:r>
            <a:br>
              <a:rPr lang="nb-NO" i="1" smtClean="0"/>
            </a:br>
            <a:r>
              <a:rPr lang="nb-NO" i="1" smtClean="0"/>
              <a:t>AD-konvertere </a:t>
            </a:r>
            <a:r>
              <a:rPr lang="nn-NO" smtClean="0"/>
              <a:t/>
            </a:r>
            <a:br>
              <a:rPr lang="nn-NO" smtClean="0"/>
            </a:br>
            <a:r>
              <a:rPr lang="nn-NO" sz="2400" smtClean="0"/>
              <a:t>Nils Kr. </a:t>
            </a:r>
            <a:r>
              <a:rPr lang="nn-NO" sz="2400" smtClean="0"/>
              <a:t>Rossing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39436" y="2239973"/>
            <a:ext cx="8596746" cy="2879282"/>
          </a:xfrm>
        </p:spPr>
        <p:txBody>
          <a:bodyPr>
            <a:normAutofit/>
          </a:bodyPr>
          <a:lstStyle/>
          <a:p>
            <a:pPr algn="ctr"/>
            <a:r>
              <a:rPr lang="nn-NO" smtClean="0"/>
              <a:t>Resistive sensorer, spenningsdeleren, og </a:t>
            </a:r>
            <a:r>
              <a:rPr lang="nn-NO" smtClean="0"/>
              <a:t>lyssensoren</a:t>
            </a:r>
            <a:br>
              <a:rPr lang="nn-NO" smtClean="0"/>
            </a:br>
            <a:r>
              <a:rPr lang="nn-NO" sz="3200" i="1" smtClean="0"/>
              <a:t>Avsluttende oppgave av trafikklys</a:t>
            </a:r>
            <a:br>
              <a:rPr lang="nn-NO" sz="3200" i="1" smtClean="0"/>
            </a:br>
            <a:r>
              <a:rPr lang="nn-NO" sz="3200" i="1" smtClean="0"/>
              <a:t>Blinkende gult etter mørkeds frambrudd </a:t>
            </a:r>
            <a:endParaRPr lang="nb-NO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Resistive sensorer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7" y="1300844"/>
            <a:ext cx="7764315" cy="2231570"/>
          </a:xfrm>
        </p:spPr>
        <p:txBody>
          <a:bodyPr/>
          <a:lstStyle/>
          <a:p>
            <a:pPr marL="0" indent="0">
              <a:buNone/>
            </a:pPr>
            <a:r>
              <a:rPr lang="nb-NO" smtClean="0"/>
              <a:t>Er sensorer som endrer motstandsverdi som funksjon av fysisk størrelse: </a:t>
            </a:r>
          </a:p>
          <a:p>
            <a:r>
              <a:rPr lang="nb-NO" sz="1800" smtClean="0"/>
              <a:t>Temperatur, </a:t>
            </a:r>
          </a:p>
          <a:p>
            <a:r>
              <a:rPr lang="nb-NO" sz="1800" smtClean="0"/>
              <a:t>Luftfuktighet, </a:t>
            </a:r>
          </a:p>
          <a:p>
            <a:r>
              <a:rPr lang="nb-NO" sz="1800" smtClean="0"/>
              <a:t>Lysintensitet,</a:t>
            </a:r>
          </a:p>
          <a:p>
            <a:r>
              <a:rPr lang="nb-NO" sz="1800" smtClean="0"/>
              <a:t>…</a:t>
            </a:r>
            <a:endParaRPr lang="nb-NO" sz="1800"/>
          </a:p>
        </p:txBody>
      </p:sp>
      <p:grpSp>
        <p:nvGrpSpPr>
          <p:cNvPr id="4" name="Gruppe 16"/>
          <p:cNvGrpSpPr/>
          <p:nvPr/>
        </p:nvGrpSpPr>
        <p:grpSpPr>
          <a:xfrm>
            <a:off x="4203298" y="3799160"/>
            <a:ext cx="829215" cy="1323975"/>
            <a:chOff x="6494378" y="4241120"/>
            <a:chExt cx="829215" cy="1323975"/>
          </a:xfrm>
        </p:grpSpPr>
        <p:cxnSp>
          <p:nvCxnSpPr>
            <p:cNvPr id="5" name="Rett linje 6"/>
            <p:cNvCxnSpPr>
              <a:cxnSpLocks noChangeShapeType="1"/>
            </p:cNvCxnSpPr>
            <p:nvPr/>
          </p:nvCxnSpPr>
          <p:spPr bwMode="auto">
            <a:xfrm>
              <a:off x="7092611" y="4337745"/>
              <a:ext cx="0" cy="1122633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6" name="Rektangel 4"/>
            <p:cNvSpPr>
              <a:spLocks noChangeArrowheads="1"/>
            </p:cNvSpPr>
            <p:nvPr/>
          </p:nvSpPr>
          <p:spPr bwMode="auto">
            <a:xfrm>
              <a:off x="6983199" y="4594994"/>
              <a:ext cx="218825" cy="634532"/>
            </a:xfrm>
            <a:prstGeom prst="rect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  <p:sp>
          <p:nvSpPr>
            <p:cNvPr id="7" name="Ellipse 7"/>
            <p:cNvSpPr>
              <a:spLocks noChangeArrowheads="1"/>
            </p:cNvSpPr>
            <p:nvPr/>
          </p:nvSpPr>
          <p:spPr bwMode="auto">
            <a:xfrm>
              <a:off x="7037905" y="4241120"/>
              <a:ext cx="109412" cy="109823"/>
            </a:xfrm>
            <a:prstGeom prst="ellipse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  <p:sp>
          <p:nvSpPr>
            <p:cNvPr id="8" name="Ellipse 8"/>
            <p:cNvSpPr>
              <a:spLocks noChangeArrowheads="1"/>
            </p:cNvSpPr>
            <p:nvPr/>
          </p:nvSpPr>
          <p:spPr bwMode="auto">
            <a:xfrm>
              <a:off x="7037905" y="5455272"/>
              <a:ext cx="109412" cy="109823"/>
            </a:xfrm>
            <a:prstGeom prst="ellipse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  <p:cxnSp>
          <p:nvCxnSpPr>
            <p:cNvPr id="9" name="Rett pil 17"/>
            <p:cNvCxnSpPr>
              <a:cxnSpLocks noChangeShapeType="1"/>
            </p:cNvCxnSpPr>
            <p:nvPr/>
          </p:nvCxnSpPr>
          <p:spPr bwMode="auto">
            <a:xfrm flipV="1">
              <a:off x="6861630" y="4680411"/>
              <a:ext cx="461963" cy="46369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10" name="TekstSylinder 9"/>
            <p:cNvSpPr txBox="1">
              <a:spLocks noChangeArrowheads="1"/>
            </p:cNvSpPr>
            <p:nvPr/>
          </p:nvSpPr>
          <p:spPr bwMode="auto">
            <a:xfrm>
              <a:off x="6494378" y="4657680"/>
              <a:ext cx="53181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>
                  <a:solidFill>
                    <a:schemeClr val="tx1"/>
                  </a:solidFill>
                </a:rPr>
                <a:t>R</a:t>
              </a:r>
              <a:r>
                <a:rPr lang="nb-NO" baseline="-25000">
                  <a:solidFill>
                    <a:schemeClr val="tx1"/>
                  </a:solidFill>
                </a:rPr>
                <a:t>out</a:t>
              </a:r>
            </a:p>
          </p:txBody>
        </p:sp>
      </p:grpSp>
      <p:grpSp>
        <p:nvGrpSpPr>
          <p:cNvPr id="11" name="Gruppe 80"/>
          <p:cNvGrpSpPr>
            <a:grpSpLocks/>
          </p:cNvGrpSpPr>
          <p:nvPr/>
        </p:nvGrpSpPr>
        <p:grpSpPr bwMode="auto">
          <a:xfrm>
            <a:off x="1382486" y="3739696"/>
            <a:ext cx="1216680" cy="2246690"/>
            <a:chOff x="656003" y="4849200"/>
            <a:chExt cx="1215830" cy="2247528"/>
          </a:xfrm>
        </p:grpSpPr>
        <p:pic>
          <p:nvPicPr>
            <p:cNvPr id="12" name="Picture 13" descr="https://www1.elfa.se/data1/wwwroot/assets/thumbnail/6027916-01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7044312">
              <a:off x="683274" y="5471908"/>
              <a:ext cx="1509596" cy="26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kstSylinder 27"/>
            <p:cNvSpPr txBox="1">
              <a:spLocks noChangeArrowheads="1"/>
            </p:cNvSpPr>
            <p:nvPr/>
          </p:nvSpPr>
          <p:spPr bwMode="auto">
            <a:xfrm>
              <a:off x="656003" y="6265421"/>
              <a:ext cx="1215830" cy="831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nb-NO" sz="1600" smtClean="0">
                  <a:solidFill>
                    <a:schemeClr val="tx1"/>
                  </a:solidFill>
                </a:rPr>
                <a:t>Temperatur-</a:t>
              </a:r>
              <a:br>
                <a:rPr lang="nb-NO" sz="1600" smtClean="0">
                  <a:solidFill>
                    <a:schemeClr val="tx1"/>
                  </a:solidFill>
                </a:rPr>
              </a:br>
              <a:r>
                <a:rPr lang="nb-NO" sz="1600" smtClean="0">
                  <a:solidFill>
                    <a:schemeClr val="tx1"/>
                  </a:solidFill>
                </a:rPr>
                <a:t>sensor </a:t>
              </a:r>
              <a:r>
                <a:rPr lang="nb-NO" sz="1600">
                  <a:solidFill>
                    <a:schemeClr val="tx1"/>
                  </a:solidFill>
                </a:rPr>
                <a:t/>
              </a:r>
              <a:br>
                <a:rPr lang="nb-NO" sz="1600">
                  <a:solidFill>
                    <a:schemeClr val="tx1"/>
                  </a:solidFill>
                </a:rPr>
              </a:br>
              <a:r>
                <a:rPr lang="nb-NO" sz="1600">
                  <a:solidFill>
                    <a:schemeClr val="tx1"/>
                  </a:solidFill>
                </a:rPr>
                <a:t>(NTC)</a:t>
              </a:r>
            </a:p>
          </p:txBody>
        </p:sp>
      </p:grpSp>
      <p:grpSp>
        <p:nvGrpSpPr>
          <p:cNvPr id="14" name="Gruppe 81"/>
          <p:cNvGrpSpPr>
            <a:grpSpLocks/>
          </p:cNvGrpSpPr>
          <p:nvPr/>
        </p:nvGrpSpPr>
        <p:grpSpPr bwMode="auto">
          <a:xfrm>
            <a:off x="2750012" y="3650796"/>
            <a:ext cx="985976" cy="2078097"/>
            <a:chOff x="1879964" y="4962270"/>
            <a:chExt cx="987296" cy="2078308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3"/>
            <a:srcRect b="50336"/>
            <a:stretch>
              <a:fillRect/>
            </a:stretch>
          </p:blipFill>
          <p:spPr bwMode="auto">
            <a:xfrm>
              <a:off x="1969882" y="4962270"/>
              <a:ext cx="807529" cy="1415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kstSylinder 29"/>
            <p:cNvSpPr txBox="1">
              <a:spLocks noChangeArrowheads="1"/>
            </p:cNvSpPr>
            <p:nvPr/>
          </p:nvSpPr>
          <p:spPr bwMode="auto">
            <a:xfrm>
              <a:off x="1879964" y="6455744"/>
              <a:ext cx="987296" cy="584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nb-NO" sz="1600" smtClean="0">
                  <a:solidFill>
                    <a:schemeClr val="tx1"/>
                  </a:solidFill>
                </a:rPr>
                <a:t>Lyssensor</a:t>
              </a:r>
              <a:r>
                <a:rPr lang="nb-NO" sz="1600">
                  <a:solidFill>
                    <a:schemeClr val="tx1"/>
                  </a:solidFill>
                </a:rPr>
                <a:t/>
              </a:r>
              <a:br>
                <a:rPr lang="nb-NO" sz="1600">
                  <a:solidFill>
                    <a:schemeClr val="tx1"/>
                  </a:solidFill>
                </a:rPr>
              </a:br>
              <a:r>
                <a:rPr lang="nb-NO" sz="1600" smtClean="0">
                  <a:solidFill>
                    <a:schemeClr val="tx1"/>
                  </a:solidFill>
                </a:rPr>
                <a:t>(LDR)</a:t>
              </a:r>
              <a:endParaRPr lang="nb-NO" sz="160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uppe 78"/>
          <p:cNvGrpSpPr>
            <a:grpSpLocks/>
          </p:cNvGrpSpPr>
          <p:nvPr/>
        </p:nvGrpSpPr>
        <p:grpSpPr bwMode="auto">
          <a:xfrm>
            <a:off x="5348151" y="3459480"/>
            <a:ext cx="3609230" cy="2128520"/>
            <a:chOff x="601015" y="2819696"/>
            <a:chExt cx="2600326" cy="1533525"/>
          </a:xfrm>
        </p:grpSpPr>
        <p:grpSp>
          <p:nvGrpSpPr>
            <p:cNvPr id="18" name="Gruppe 77"/>
            <p:cNvGrpSpPr>
              <a:grpSpLocks/>
            </p:cNvGrpSpPr>
            <p:nvPr/>
          </p:nvGrpSpPr>
          <p:grpSpPr bwMode="auto">
            <a:xfrm>
              <a:off x="601015" y="2819696"/>
              <a:ext cx="2600326" cy="1533525"/>
              <a:chOff x="601015" y="2819696"/>
              <a:chExt cx="2600326" cy="1533525"/>
            </a:xfrm>
          </p:grpSpPr>
          <p:sp>
            <p:nvSpPr>
              <p:cNvPr id="21" name="Frihåndsform 10"/>
              <p:cNvSpPr>
                <a:spLocks/>
              </p:cNvSpPr>
              <p:nvPr/>
            </p:nvSpPr>
            <p:spPr bwMode="auto">
              <a:xfrm>
                <a:off x="1034166" y="2819696"/>
                <a:ext cx="2048590" cy="1158357"/>
              </a:xfrm>
              <a:custGeom>
                <a:avLst/>
                <a:gdLst>
                  <a:gd name="T0" fmla="*/ 0 w 2048256"/>
                  <a:gd name="T1" fmla="*/ 0 h 1158240"/>
                  <a:gd name="T2" fmla="*/ 0 w 2048256"/>
                  <a:gd name="T3" fmla="*/ 1158591 h 1158240"/>
                  <a:gd name="T4" fmla="*/ 2049258 w 2048256"/>
                  <a:gd name="T5" fmla="*/ 1158591 h 1158240"/>
                  <a:gd name="T6" fmla="*/ 0 60000 65536"/>
                  <a:gd name="T7" fmla="*/ 0 60000 65536"/>
                  <a:gd name="T8" fmla="*/ 0 60000 65536"/>
                  <a:gd name="T9" fmla="*/ 0 w 2048256"/>
                  <a:gd name="T10" fmla="*/ 0 h 1158240"/>
                  <a:gd name="T11" fmla="*/ 2048256 w 2048256"/>
                  <a:gd name="T12" fmla="*/ 1158240 h 1158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48256" h="1158240">
                    <a:moveTo>
                      <a:pt x="0" y="0"/>
                    </a:moveTo>
                    <a:lnTo>
                      <a:pt x="0" y="1158240"/>
                    </a:lnTo>
                    <a:lnTo>
                      <a:pt x="2048256" y="1158240"/>
                    </a:lnTo>
                  </a:path>
                </a:pathLst>
              </a:custGeom>
              <a:noFill/>
              <a:ln w="9525" algn="ctr">
                <a:solidFill>
                  <a:schemeClr val="tx1"/>
                </a:solidFill>
                <a:round/>
                <a:headEnd type="triangle" w="lg" len="lg"/>
                <a:tailEnd type="triangle" w="lg" len="lg"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2" name="TekstSylinder 11"/>
              <p:cNvSpPr txBox="1">
                <a:spLocks noChangeArrowheads="1"/>
              </p:cNvSpPr>
              <p:nvPr/>
            </p:nvSpPr>
            <p:spPr bwMode="auto">
              <a:xfrm>
                <a:off x="1729223" y="4014633"/>
                <a:ext cx="1472118" cy="338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nb-NO" sz="1600">
                    <a:solidFill>
                      <a:schemeClr val="tx1"/>
                    </a:solidFill>
                  </a:rPr>
                  <a:t>Fysisk størrelse</a:t>
                </a:r>
              </a:p>
            </p:txBody>
          </p:sp>
          <p:sp>
            <p:nvSpPr>
              <p:cNvPr id="23" name="TekstSylinder 12"/>
              <p:cNvSpPr txBox="1">
                <a:spLocks noChangeArrowheads="1"/>
              </p:cNvSpPr>
              <p:nvPr/>
            </p:nvSpPr>
            <p:spPr bwMode="auto">
              <a:xfrm rot="-5400000">
                <a:off x="289210" y="3258642"/>
                <a:ext cx="962220" cy="3386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nb-NO" sz="1600">
                    <a:solidFill>
                      <a:schemeClr val="tx1"/>
                    </a:solidFill>
                  </a:rPr>
                  <a:t>Resistans</a:t>
                </a:r>
              </a:p>
            </p:txBody>
          </p:sp>
        </p:grpSp>
        <p:sp>
          <p:nvSpPr>
            <p:cNvPr id="20" name="Frihåndsform 19"/>
            <p:cNvSpPr/>
            <p:nvPr/>
          </p:nvSpPr>
          <p:spPr>
            <a:xfrm>
              <a:off x="1134415" y="3029246"/>
              <a:ext cx="1657351" cy="862013"/>
            </a:xfrm>
            <a:custGeom>
              <a:avLst/>
              <a:gdLst>
                <a:gd name="connsiteX0" fmla="*/ 0 w 1657350"/>
                <a:gd name="connsiteY0" fmla="*/ 0 h 568779"/>
                <a:gd name="connsiteX1" fmla="*/ 81643 w 1657350"/>
                <a:gd name="connsiteY1" fmla="*/ 133350 h 568779"/>
                <a:gd name="connsiteX2" fmla="*/ 206828 w 1657350"/>
                <a:gd name="connsiteY2" fmla="*/ 253093 h 568779"/>
                <a:gd name="connsiteX3" fmla="*/ 359228 w 1657350"/>
                <a:gd name="connsiteY3" fmla="*/ 348343 h 568779"/>
                <a:gd name="connsiteX4" fmla="*/ 566057 w 1657350"/>
                <a:gd name="connsiteY4" fmla="*/ 421822 h 568779"/>
                <a:gd name="connsiteX5" fmla="*/ 925285 w 1657350"/>
                <a:gd name="connsiteY5" fmla="*/ 500743 h 568779"/>
                <a:gd name="connsiteX6" fmla="*/ 1281793 w 1657350"/>
                <a:gd name="connsiteY6" fmla="*/ 544286 h 568779"/>
                <a:gd name="connsiteX7" fmla="*/ 1657350 w 1657350"/>
                <a:gd name="connsiteY7" fmla="*/ 568779 h 568779"/>
                <a:gd name="connsiteX8" fmla="*/ 1654628 w 1657350"/>
                <a:gd name="connsiteY8" fmla="*/ 560615 h 568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7350" h="568779">
                  <a:moveTo>
                    <a:pt x="0" y="0"/>
                  </a:moveTo>
                  <a:lnTo>
                    <a:pt x="81643" y="133350"/>
                  </a:lnTo>
                  <a:lnTo>
                    <a:pt x="206828" y="253093"/>
                  </a:lnTo>
                  <a:lnTo>
                    <a:pt x="359228" y="348343"/>
                  </a:lnTo>
                  <a:lnTo>
                    <a:pt x="566057" y="421822"/>
                  </a:lnTo>
                  <a:lnTo>
                    <a:pt x="925285" y="500743"/>
                  </a:lnTo>
                  <a:lnTo>
                    <a:pt x="1281793" y="544286"/>
                  </a:lnTo>
                  <a:lnTo>
                    <a:pt x="1657350" y="568779"/>
                  </a:lnTo>
                  <a:lnTo>
                    <a:pt x="1654628" y="560615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b="50336"/>
          <a:stretch>
            <a:fillRect/>
          </a:stretch>
        </p:blipFill>
        <p:spPr bwMode="auto">
          <a:xfrm>
            <a:off x="1643063" y="1755775"/>
            <a:ext cx="1830387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ittel 1"/>
          <p:cNvSpPr>
            <a:spLocks noGrp="1"/>
          </p:cNvSpPr>
          <p:nvPr>
            <p:ph type="title"/>
          </p:nvPr>
        </p:nvSpPr>
        <p:spPr>
          <a:xfrm>
            <a:off x="1079500" y="276225"/>
            <a:ext cx="3341688" cy="170338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nb-NO" smtClean="0"/>
              <a:t>Lysfølsom </a:t>
            </a:r>
            <a:br>
              <a:rPr lang="nb-NO" smtClean="0"/>
            </a:br>
            <a:r>
              <a:rPr lang="nb-NO" smtClean="0"/>
              <a:t>motstand (LDR)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3238" y="263525"/>
            <a:ext cx="4121150" cy="537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7813" y="5740400"/>
            <a:ext cx="4865687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kstSylinder 8"/>
          <p:cNvSpPr txBox="1">
            <a:spLocks noChangeArrowheads="1"/>
          </p:cNvSpPr>
          <p:nvPr/>
        </p:nvSpPr>
        <p:spPr bwMode="auto">
          <a:xfrm>
            <a:off x="1354138" y="5189538"/>
            <a:ext cx="22621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nb-NO" sz="1800">
                <a:solidFill>
                  <a:schemeClr val="tx1"/>
                </a:solidFill>
              </a:rPr>
              <a:t>Cadmiumsulfid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nb-NO" sz="1800">
                <a:solidFill>
                  <a:schemeClr val="tx1"/>
                </a:solidFill>
              </a:rPr>
              <a:t>Elektroner eksiteres </a:t>
            </a:r>
            <a:br>
              <a:rPr lang="nb-NO" sz="1800">
                <a:solidFill>
                  <a:schemeClr val="tx1"/>
                </a:solidFill>
              </a:rPr>
            </a:br>
            <a:r>
              <a:rPr lang="nb-NO" sz="1800">
                <a:solidFill>
                  <a:schemeClr val="tx1"/>
                </a:solidFill>
              </a:rPr>
              <a:t>til ledningsbåndet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123440" y="871538"/>
            <a:ext cx="6510338" cy="196691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  <a:tabLst>
                <a:tab pos="3502025" algn="l"/>
              </a:tabLst>
            </a:pPr>
            <a:r>
              <a:rPr lang="nb-NO" smtClean="0"/>
              <a:t>Fullt sollys 	11 000 lux (1000 W/m</a:t>
            </a:r>
            <a:r>
              <a:rPr lang="nb-NO" baseline="30000" smtClean="0"/>
              <a:t>2</a:t>
            </a:r>
            <a:r>
              <a:rPr lang="nb-NO" smtClean="0"/>
              <a:t>)</a:t>
            </a:r>
          </a:p>
          <a:p>
            <a:pPr>
              <a:lnSpc>
                <a:spcPct val="100000"/>
              </a:lnSpc>
              <a:tabLst>
                <a:tab pos="3502025" algn="l"/>
              </a:tabLst>
            </a:pPr>
            <a:r>
              <a:rPr lang="nb-NO" smtClean="0"/>
              <a:t>Sollyset en tidlig morgen 	  6 000 lux</a:t>
            </a:r>
          </a:p>
          <a:p>
            <a:pPr>
              <a:lnSpc>
                <a:spcPct val="100000"/>
              </a:lnSpc>
              <a:tabLst>
                <a:tab pos="3502025" algn="l"/>
              </a:tabLst>
            </a:pPr>
            <a:r>
              <a:rPr lang="nb-NO" smtClean="0"/>
              <a:t>Belysningen i et TV-studio 	  1 000 lux</a:t>
            </a:r>
          </a:p>
          <a:p>
            <a:pPr>
              <a:lnSpc>
                <a:spcPct val="100000"/>
              </a:lnSpc>
              <a:tabLst>
                <a:tab pos="3502025" algn="l"/>
              </a:tabLst>
            </a:pPr>
            <a:r>
              <a:rPr lang="nb-NO" smtClean="0"/>
              <a:t>Et godt opplyst kontor 	     400 lux</a:t>
            </a:r>
          </a:p>
          <a:p>
            <a:pPr>
              <a:lnSpc>
                <a:spcPct val="100000"/>
              </a:lnSpc>
              <a:tabLst>
                <a:tab pos="3502025" algn="l"/>
              </a:tabLst>
            </a:pPr>
            <a:r>
              <a:rPr lang="nb-NO" smtClean="0"/>
              <a:t>Lyset fra en fullmåne 	         1 lux</a:t>
            </a:r>
          </a:p>
          <a:p>
            <a:pPr>
              <a:buFont typeface="Times" pitchFamily="-108" charset="0"/>
              <a:buNone/>
              <a:tabLst>
                <a:tab pos="3502025" algn="l"/>
              </a:tabLst>
            </a:pPr>
            <a:endParaRPr lang="nb-NO" smtClean="0"/>
          </a:p>
        </p:txBody>
      </p:sp>
      <p:sp>
        <p:nvSpPr>
          <p:cNvPr id="50179" name="Tittel 1"/>
          <p:cNvSpPr>
            <a:spLocks noGrp="1"/>
          </p:cNvSpPr>
          <p:nvPr>
            <p:ph type="title"/>
          </p:nvPr>
        </p:nvSpPr>
        <p:spPr>
          <a:xfrm>
            <a:off x="1069340" y="67945"/>
            <a:ext cx="7767638" cy="734695"/>
          </a:xfrm>
        </p:spPr>
        <p:txBody>
          <a:bodyPr/>
          <a:lstStyle/>
          <a:p>
            <a:pPr algn="ctr"/>
            <a:r>
              <a:rPr lang="nb-NO" smtClean="0"/>
              <a:t>Lysfølsom motstand (LDR)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3275" y="2596515"/>
            <a:ext cx="5321300" cy="320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lassholder for innhold 2"/>
          <p:cNvSpPr txBox="1">
            <a:spLocks/>
          </p:cNvSpPr>
          <p:nvPr/>
        </p:nvSpPr>
        <p:spPr>
          <a:xfrm>
            <a:off x="1169227" y="5740400"/>
            <a:ext cx="7764315" cy="1031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å kunne bruke resistive sensorer så må </a:t>
            </a:r>
            <a:r>
              <a:rPr kumimoji="0" lang="nb-NO" sz="20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 gjøre om en variasjon i motstand til en variasjon i spenning</a:t>
            </a:r>
            <a:r>
              <a:rPr kumimoji="0" lang="nb-NO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</a:t>
            </a:r>
            <a:br>
              <a:rPr kumimoji="0" lang="nb-NO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nb-NO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 bruker vi en spenningsdeler. </a:t>
            </a: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4"/>
          <p:cNvGrpSpPr>
            <a:grpSpLocks/>
          </p:cNvGrpSpPr>
          <p:nvPr/>
        </p:nvGrpSpPr>
        <p:grpSpPr bwMode="auto">
          <a:xfrm>
            <a:off x="2019301" y="3667125"/>
            <a:ext cx="463550" cy="1243013"/>
            <a:chOff x="2499360" y="2755392"/>
            <a:chExt cx="463296" cy="1243584"/>
          </a:xfrm>
        </p:grpSpPr>
        <p:cxnSp>
          <p:nvCxnSpPr>
            <p:cNvPr id="24610" name="Rett linje 5"/>
            <p:cNvCxnSpPr>
              <a:cxnSpLocks noChangeShapeType="1"/>
            </p:cNvCxnSpPr>
            <p:nvPr/>
          </p:nvCxnSpPr>
          <p:spPr bwMode="auto">
            <a:xfrm>
              <a:off x="2743200" y="2877312"/>
              <a:ext cx="0" cy="1121664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4611" name="Rektangel 6"/>
            <p:cNvSpPr>
              <a:spLocks noChangeArrowheads="1"/>
            </p:cNvSpPr>
            <p:nvPr/>
          </p:nvSpPr>
          <p:spPr bwMode="auto">
            <a:xfrm>
              <a:off x="2621280" y="3108960"/>
              <a:ext cx="219456" cy="633984"/>
            </a:xfrm>
            <a:prstGeom prst="rect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  <p:sp>
          <p:nvSpPr>
            <p:cNvPr id="24612" name="Ellipse 7"/>
            <p:cNvSpPr>
              <a:spLocks noChangeArrowheads="1"/>
            </p:cNvSpPr>
            <p:nvPr/>
          </p:nvSpPr>
          <p:spPr bwMode="auto">
            <a:xfrm>
              <a:off x="2682240" y="2755392"/>
              <a:ext cx="109728" cy="109728"/>
            </a:xfrm>
            <a:prstGeom prst="ellipse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  <p:cxnSp>
          <p:nvCxnSpPr>
            <p:cNvPr id="24613" name="Rett pil 9"/>
            <p:cNvCxnSpPr>
              <a:cxnSpLocks noChangeShapeType="1"/>
            </p:cNvCxnSpPr>
            <p:nvPr/>
          </p:nvCxnSpPr>
          <p:spPr bwMode="auto">
            <a:xfrm flipV="1">
              <a:off x="2499360" y="3194304"/>
              <a:ext cx="463296" cy="46329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24580" name="TekstSylinder 10"/>
          <p:cNvSpPr txBox="1">
            <a:spLocks noChangeArrowheads="1"/>
          </p:cNvSpPr>
          <p:nvPr/>
        </p:nvSpPr>
        <p:spPr bwMode="auto">
          <a:xfrm>
            <a:off x="1377950" y="4110038"/>
            <a:ext cx="692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R</a:t>
            </a:r>
            <a:r>
              <a:rPr lang="nb-NO" baseline="-25000">
                <a:solidFill>
                  <a:schemeClr val="tx1"/>
                </a:solidFill>
              </a:rPr>
              <a:t>var</a:t>
            </a:r>
          </a:p>
        </p:txBody>
      </p:sp>
      <p:sp>
        <p:nvSpPr>
          <p:cNvPr id="24581" name="Tittel 1"/>
          <p:cNvSpPr>
            <a:spLocks noGrp="1"/>
          </p:cNvSpPr>
          <p:nvPr>
            <p:ph type="title"/>
          </p:nvPr>
        </p:nvSpPr>
        <p:spPr>
          <a:xfrm>
            <a:off x="1163638" y="0"/>
            <a:ext cx="7540625" cy="156686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sz="3200" dirty="0" smtClean="0"/>
              <a:t>Konvertering</a:t>
            </a:r>
            <a:r>
              <a:rPr lang="nb-NO" sz="2800" dirty="0" smtClean="0"/>
              <a:t/>
            </a:r>
            <a:br>
              <a:rPr lang="nb-NO" sz="2800" dirty="0" smtClean="0"/>
            </a:br>
            <a:r>
              <a:rPr lang="nb-NO" sz="2400" dirty="0" smtClean="0"/>
              <a:t>fra varierende resistans til varierende spenning </a:t>
            </a:r>
            <a:r>
              <a:rPr lang="nb-NO" sz="2000" dirty="0" smtClean="0"/>
              <a:t>(</a:t>
            </a:r>
            <a:r>
              <a:rPr lang="nb-NO" sz="2400" dirty="0" err="1" smtClean="0"/>
              <a:t>Spenningsdeleren</a:t>
            </a:r>
            <a:r>
              <a:rPr lang="nb-NO" sz="2400" dirty="0" smtClean="0"/>
              <a:t>)</a:t>
            </a:r>
            <a:endParaRPr lang="nb-NO" sz="3200" dirty="0" smtClean="0"/>
          </a:p>
        </p:txBody>
      </p:sp>
      <p:grpSp>
        <p:nvGrpSpPr>
          <p:cNvPr id="3" name="Gruppe 12"/>
          <p:cNvGrpSpPr>
            <a:grpSpLocks/>
          </p:cNvGrpSpPr>
          <p:nvPr/>
        </p:nvGrpSpPr>
        <p:grpSpPr bwMode="auto">
          <a:xfrm>
            <a:off x="2132013" y="2252663"/>
            <a:ext cx="219075" cy="1422400"/>
            <a:chOff x="2621280" y="2577267"/>
            <a:chExt cx="219456" cy="1421709"/>
          </a:xfrm>
        </p:grpSpPr>
        <p:cxnSp>
          <p:nvCxnSpPr>
            <p:cNvPr id="24607" name="Rett linje 13"/>
            <p:cNvCxnSpPr>
              <a:cxnSpLocks noChangeShapeType="1"/>
              <a:stCxn id="24609" idx="4"/>
            </p:cNvCxnSpPr>
            <p:nvPr/>
          </p:nvCxnSpPr>
          <p:spPr bwMode="auto">
            <a:xfrm>
              <a:off x="2748979" y="2686995"/>
              <a:ext cx="6096" cy="1311981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4608" name="Rektangel 14"/>
            <p:cNvSpPr>
              <a:spLocks noChangeArrowheads="1"/>
            </p:cNvSpPr>
            <p:nvPr/>
          </p:nvSpPr>
          <p:spPr bwMode="auto">
            <a:xfrm>
              <a:off x="2621280" y="3108960"/>
              <a:ext cx="219456" cy="633984"/>
            </a:xfrm>
            <a:prstGeom prst="rect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  <p:sp>
          <p:nvSpPr>
            <p:cNvPr id="24609" name="Ellipse 15"/>
            <p:cNvSpPr>
              <a:spLocks noChangeArrowheads="1"/>
            </p:cNvSpPr>
            <p:nvPr/>
          </p:nvSpPr>
          <p:spPr bwMode="auto">
            <a:xfrm>
              <a:off x="2694115" y="2577267"/>
              <a:ext cx="109728" cy="109728"/>
            </a:xfrm>
            <a:prstGeom prst="ellipse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</p:grpSp>
      <p:cxnSp>
        <p:nvCxnSpPr>
          <p:cNvPr id="24583" name="Rett linje 19"/>
          <p:cNvCxnSpPr>
            <a:cxnSpLocks noChangeShapeType="1"/>
          </p:cNvCxnSpPr>
          <p:nvPr/>
        </p:nvCxnSpPr>
        <p:spPr bwMode="auto">
          <a:xfrm>
            <a:off x="2030413" y="4905375"/>
            <a:ext cx="427037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4584" name="TekstSylinder 20"/>
          <p:cNvSpPr txBox="1">
            <a:spLocks noChangeArrowheads="1"/>
          </p:cNvSpPr>
          <p:nvPr/>
        </p:nvSpPr>
        <p:spPr bwMode="auto">
          <a:xfrm>
            <a:off x="1374775" y="2884488"/>
            <a:ext cx="6889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R</a:t>
            </a:r>
            <a:r>
              <a:rPr lang="nb-NO" baseline="-25000">
                <a:solidFill>
                  <a:schemeClr val="tx1"/>
                </a:solidFill>
              </a:rPr>
              <a:t>fast</a:t>
            </a:r>
          </a:p>
        </p:txBody>
      </p:sp>
      <p:sp>
        <p:nvSpPr>
          <p:cNvPr id="24585" name="TekstSylinder 21"/>
          <p:cNvSpPr txBox="1">
            <a:spLocks noChangeArrowheads="1"/>
          </p:cNvSpPr>
          <p:nvPr/>
        </p:nvSpPr>
        <p:spPr bwMode="auto">
          <a:xfrm>
            <a:off x="1649413" y="1804988"/>
            <a:ext cx="13708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i="1">
                <a:solidFill>
                  <a:schemeClr val="tx1"/>
                </a:solidFill>
              </a:rPr>
              <a:t>U</a:t>
            </a:r>
            <a:r>
              <a:rPr lang="nb-NO" sz="2000" i="1" baseline="-25000">
                <a:solidFill>
                  <a:schemeClr val="tx1"/>
                </a:solidFill>
              </a:rPr>
              <a:t>CC</a:t>
            </a:r>
            <a:r>
              <a:rPr lang="nb-NO" sz="2000">
                <a:solidFill>
                  <a:schemeClr val="tx1"/>
                </a:solidFill>
              </a:rPr>
              <a:t> = </a:t>
            </a:r>
            <a:r>
              <a:rPr lang="nb-NO" sz="2000" smtClean="0">
                <a:solidFill>
                  <a:schemeClr val="tx1"/>
                </a:solidFill>
              </a:rPr>
              <a:t>+5,0V</a:t>
            </a:r>
            <a:endParaRPr lang="nb-NO" sz="2000" baseline="-25000">
              <a:solidFill>
                <a:schemeClr val="tx1"/>
              </a:solidFill>
            </a:endParaRPr>
          </a:p>
        </p:txBody>
      </p:sp>
      <p:grpSp>
        <p:nvGrpSpPr>
          <p:cNvPr id="4" name="Gruppe 26"/>
          <p:cNvGrpSpPr>
            <a:grpSpLocks/>
          </p:cNvGrpSpPr>
          <p:nvPr/>
        </p:nvGrpSpPr>
        <p:grpSpPr bwMode="auto">
          <a:xfrm>
            <a:off x="2262188" y="2328863"/>
            <a:ext cx="341312" cy="461962"/>
            <a:chOff x="2261937" y="2078182"/>
            <a:chExt cx="341012" cy="461665"/>
          </a:xfrm>
        </p:grpSpPr>
        <p:cxnSp>
          <p:nvCxnSpPr>
            <p:cNvPr id="24605" name="Rett pil 24"/>
            <p:cNvCxnSpPr>
              <a:cxnSpLocks noChangeShapeType="1"/>
            </p:cNvCxnSpPr>
            <p:nvPr/>
          </p:nvCxnSpPr>
          <p:spPr bwMode="auto">
            <a:xfrm>
              <a:off x="2261937" y="2177716"/>
              <a:ext cx="4011" cy="268705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24606" name="TekstSylinder 25"/>
            <p:cNvSpPr txBox="1">
              <a:spLocks noChangeArrowheads="1"/>
            </p:cNvSpPr>
            <p:nvPr/>
          </p:nvSpPr>
          <p:spPr bwMode="auto">
            <a:xfrm>
              <a:off x="2315691" y="2078182"/>
              <a:ext cx="28725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>
                  <a:solidFill>
                    <a:schemeClr val="tx1"/>
                  </a:solidFill>
                </a:rPr>
                <a:t>I</a:t>
              </a:r>
            </a:p>
          </p:txBody>
        </p:sp>
      </p:grpSp>
      <p:sp>
        <p:nvSpPr>
          <p:cNvPr id="28" name="TekstSylinder 27"/>
          <p:cNvSpPr txBox="1">
            <a:spLocks noChangeArrowheads="1"/>
          </p:cNvSpPr>
          <p:nvPr/>
        </p:nvSpPr>
        <p:spPr bwMode="auto">
          <a:xfrm>
            <a:off x="4670425" y="2847975"/>
            <a:ext cx="2316163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=U</a:t>
            </a:r>
            <a:r>
              <a:rPr lang="nb-NO" sz="20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CC </a:t>
            </a:r>
            <a:r>
              <a:rPr lang="nb-NO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 (</a:t>
            </a:r>
            <a:r>
              <a:rPr lang="nb-NO" sz="20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nb-NO" sz="2000" i="1" baseline="-25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fast</a:t>
            </a:r>
            <a:r>
              <a:rPr lang="nb-NO" sz="20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+R</a:t>
            </a:r>
            <a:r>
              <a:rPr lang="nb-NO" sz="2000" i="1" baseline="-25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var</a:t>
            </a:r>
            <a:r>
              <a:rPr lang="nb-NO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nb-NO" sz="2000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b-NO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nb-NO" sz="2000" i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588" name="Rett linje 29"/>
          <p:cNvCxnSpPr>
            <a:cxnSpLocks noChangeShapeType="1"/>
          </p:cNvCxnSpPr>
          <p:nvPr/>
        </p:nvCxnSpPr>
        <p:spPr bwMode="auto">
          <a:xfrm>
            <a:off x="2303463" y="3733800"/>
            <a:ext cx="1295400" cy="793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4589" name="Rett linje 31"/>
          <p:cNvCxnSpPr>
            <a:cxnSpLocks noChangeShapeType="1"/>
          </p:cNvCxnSpPr>
          <p:nvPr/>
        </p:nvCxnSpPr>
        <p:spPr bwMode="auto">
          <a:xfrm>
            <a:off x="3417888" y="4916488"/>
            <a:ext cx="427037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4590" name="Rett linje 33"/>
          <p:cNvCxnSpPr>
            <a:cxnSpLocks noChangeShapeType="1"/>
          </p:cNvCxnSpPr>
          <p:nvPr/>
        </p:nvCxnSpPr>
        <p:spPr bwMode="auto">
          <a:xfrm flipV="1">
            <a:off x="3622675" y="4264025"/>
            <a:ext cx="0" cy="63023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4591" name="Ellipse 34"/>
          <p:cNvSpPr>
            <a:spLocks noChangeArrowheads="1"/>
          </p:cNvSpPr>
          <p:nvPr/>
        </p:nvSpPr>
        <p:spPr bwMode="auto">
          <a:xfrm>
            <a:off x="3575050" y="3670300"/>
            <a:ext cx="130175" cy="1317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/>
              <a:buNone/>
            </a:pPr>
            <a:endParaRPr lang="nb-NO"/>
          </a:p>
        </p:txBody>
      </p:sp>
      <p:sp>
        <p:nvSpPr>
          <p:cNvPr id="24592" name="Ellipse 35"/>
          <p:cNvSpPr>
            <a:spLocks noChangeArrowheads="1"/>
          </p:cNvSpPr>
          <p:nvPr/>
        </p:nvSpPr>
        <p:spPr bwMode="auto">
          <a:xfrm>
            <a:off x="3548063" y="4119563"/>
            <a:ext cx="131762" cy="1317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/>
              <a:buNone/>
            </a:pPr>
            <a:endParaRPr lang="nb-NO"/>
          </a:p>
        </p:txBody>
      </p:sp>
      <p:sp>
        <p:nvSpPr>
          <p:cNvPr id="24593" name="TekstSylinder 36"/>
          <p:cNvSpPr txBox="1">
            <a:spLocks noChangeArrowheads="1"/>
          </p:cNvSpPr>
          <p:nvPr/>
        </p:nvSpPr>
        <p:spPr bwMode="auto">
          <a:xfrm>
            <a:off x="3738563" y="3751263"/>
            <a:ext cx="692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i="1">
                <a:solidFill>
                  <a:schemeClr val="tx1"/>
                </a:solidFill>
              </a:rPr>
              <a:t>U</a:t>
            </a:r>
            <a:r>
              <a:rPr lang="nb-NO" i="1" baseline="-25000">
                <a:solidFill>
                  <a:schemeClr val="tx1"/>
                </a:solidFill>
              </a:rPr>
              <a:t>out</a:t>
            </a:r>
          </a:p>
        </p:txBody>
      </p:sp>
      <p:grpSp>
        <p:nvGrpSpPr>
          <p:cNvPr id="5" name="Gruppe 45"/>
          <p:cNvGrpSpPr>
            <a:grpSpLocks/>
          </p:cNvGrpSpPr>
          <p:nvPr/>
        </p:nvGrpSpPr>
        <p:grpSpPr bwMode="auto">
          <a:xfrm>
            <a:off x="4694238" y="3451223"/>
            <a:ext cx="2681287" cy="854534"/>
            <a:chOff x="5251239" y="3107655"/>
            <a:chExt cx="2681478" cy="855512"/>
          </a:xfrm>
        </p:grpSpPr>
        <p:cxnSp>
          <p:nvCxnSpPr>
            <p:cNvPr id="24600" name="Rett linje 38"/>
            <p:cNvCxnSpPr>
              <a:cxnSpLocks noChangeShapeType="1"/>
            </p:cNvCxnSpPr>
            <p:nvPr/>
          </p:nvCxnSpPr>
          <p:spPr bwMode="auto">
            <a:xfrm>
              <a:off x="6020790" y="3562597"/>
              <a:ext cx="1199407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4601" name="TekstSylinder 39"/>
            <p:cNvSpPr txBox="1">
              <a:spLocks noChangeArrowheads="1"/>
            </p:cNvSpPr>
            <p:nvPr/>
          </p:nvSpPr>
          <p:spPr bwMode="auto">
            <a:xfrm>
              <a:off x="6355648" y="3107655"/>
              <a:ext cx="662669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b-NO" sz="2000" i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nb-NO" sz="2000" i="1" baseline="-250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var</a:t>
              </a:r>
              <a:r>
                <a:rPr lang="nb-NO" sz="20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nb-NO" sz="20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02" name="TekstSylinder 40"/>
            <p:cNvSpPr txBox="1">
              <a:spLocks noChangeArrowheads="1"/>
            </p:cNvSpPr>
            <p:nvPr/>
          </p:nvSpPr>
          <p:spPr bwMode="auto">
            <a:xfrm>
              <a:off x="5997039" y="3562599"/>
              <a:ext cx="1318084" cy="400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20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nb-NO" sz="2000" i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nb-NO" sz="2000" i="1" baseline="-250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fast</a:t>
              </a:r>
              <a:r>
                <a:rPr lang="nb-NO" sz="2000" i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+R</a:t>
              </a:r>
              <a:r>
                <a:rPr lang="nb-NO" sz="2000" i="1" baseline="-250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var</a:t>
              </a:r>
              <a:r>
                <a:rPr lang="nb-NO" sz="20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nb-NO" sz="2000" dirty="0"/>
            </a:p>
          </p:txBody>
        </p:sp>
        <p:sp>
          <p:nvSpPr>
            <p:cNvPr id="24603" name="TekstSylinder 43"/>
            <p:cNvSpPr txBox="1">
              <a:spLocks noChangeArrowheads="1"/>
            </p:cNvSpPr>
            <p:nvPr/>
          </p:nvSpPr>
          <p:spPr bwMode="auto">
            <a:xfrm>
              <a:off x="7270048" y="3321411"/>
              <a:ext cx="662669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b-NO" sz="2000" i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nb-NO" sz="2000" i="1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CC</a:t>
              </a:r>
              <a:r>
                <a:rPr lang="nb-NO" sz="2000" i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nb-NO" sz="2000" i="1" baseline="-25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04" name="TekstSylinder 44"/>
            <p:cNvSpPr txBox="1">
              <a:spLocks noChangeArrowheads="1"/>
            </p:cNvSpPr>
            <p:nvPr/>
          </p:nvSpPr>
          <p:spPr bwMode="auto">
            <a:xfrm>
              <a:off x="5251239" y="3357037"/>
              <a:ext cx="90017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b-NO" sz="2000" i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nb-NO" sz="2000" i="1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out </a:t>
              </a:r>
              <a:r>
                <a:rPr lang="nb-NO" sz="2000" i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= </a:t>
              </a:r>
              <a:endParaRPr lang="nb-NO" sz="2000" i="1" baseline="-25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9" name="TekstSylinder 48"/>
          <p:cNvSpPr txBox="1">
            <a:spLocks noChangeArrowheads="1"/>
          </p:cNvSpPr>
          <p:nvPr/>
        </p:nvSpPr>
        <p:spPr bwMode="auto">
          <a:xfrm>
            <a:off x="4637088" y="2297113"/>
            <a:ext cx="1201737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20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 =R • I</a:t>
            </a:r>
            <a:endParaRPr lang="nb-NO" sz="2000" i="1" baseline="-25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kstSylinder 49"/>
          <p:cNvSpPr txBox="1">
            <a:spLocks noChangeArrowheads="1"/>
          </p:cNvSpPr>
          <p:nvPr/>
        </p:nvSpPr>
        <p:spPr bwMode="auto">
          <a:xfrm>
            <a:off x="6200775" y="2297113"/>
            <a:ext cx="1203325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20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=U / R</a:t>
            </a:r>
            <a:endParaRPr lang="nb-NO" sz="2000" i="1" baseline="-25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kstSylinder 50"/>
          <p:cNvSpPr txBox="1">
            <a:spLocks noChangeArrowheads="1"/>
          </p:cNvSpPr>
          <p:nvPr/>
        </p:nvSpPr>
        <p:spPr bwMode="auto">
          <a:xfrm>
            <a:off x="5772150" y="2286000"/>
            <a:ext cx="474663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20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endParaRPr lang="nb-NO" sz="2000" i="1" baseline="-25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kstSylinder 51"/>
          <p:cNvSpPr txBox="1">
            <a:spLocks noChangeArrowheads="1"/>
          </p:cNvSpPr>
          <p:nvPr/>
        </p:nvSpPr>
        <p:spPr bwMode="auto">
          <a:xfrm>
            <a:off x="6773464" y="2859088"/>
            <a:ext cx="1431925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nb-NO" sz="20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nb-NO" sz="2000" i="1" baseline="-25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out</a:t>
            </a:r>
            <a:r>
              <a:rPr lang="nb-NO" sz="20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b-NO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nb-NO" sz="20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nb-NO" sz="2000" i="1" baseline="-25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var</a:t>
            </a:r>
            <a:r>
              <a:rPr lang="nb-NO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nb-NO" sz="2000" i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99" name="TekstSylinder 21"/>
          <p:cNvSpPr txBox="1">
            <a:spLocks noChangeArrowheads="1"/>
          </p:cNvSpPr>
          <p:nvPr/>
        </p:nvSpPr>
        <p:spPr bwMode="auto">
          <a:xfrm>
            <a:off x="2011363" y="4957763"/>
            <a:ext cx="2063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i="1">
                <a:solidFill>
                  <a:schemeClr val="tx1"/>
                </a:solidFill>
              </a:rPr>
              <a:t>U</a:t>
            </a:r>
            <a:r>
              <a:rPr lang="nb-NO" sz="2000" i="1" baseline="-25000">
                <a:solidFill>
                  <a:schemeClr val="tx1"/>
                </a:solidFill>
              </a:rPr>
              <a:t>SS</a:t>
            </a:r>
            <a:r>
              <a:rPr lang="nb-NO" sz="2000">
                <a:solidFill>
                  <a:schemeClr val="tx1"/>
                </a:solidFill>
              </a:rPr>
              <a:t> = 0V = GND</a:t>
            </a:r>
            <a:endParaRPr lang="nb-NO" sz="2000" baseline="-25000">
              <a:solidFill>
                <a:schemeClr val="tx1"/>
              </a:solidFill>
            </a:endParaRPr>
          </a:p>
        </p:txBody>
      </p:sp>
      <p:grpSp>
        <p:nvGrpSpPr>
          <p:cNvPr id="6" name="Gruppe 45"/>
          <p:cNvGrpSpPr>
            <a:grpSpLocks/>
          </p:cNvGrpSpPr>
          <p:nvPr/>
        </p:nvGrpSpPr>
        <p:grpSpPr bwMode="auto">
          <a:xfrm>
            <a:off x="4700501" y="3444960"/>
            <a:ext cx="2681287" cy="854534"/>
            <a:chOff x="5251239" y="3107655"/>
            <a:chExt cx="2681478" cy="855512"/>
          </a:xfrm>
        </p:grpSpPr>
        <p:cxnSp>
          <p:nvCxnSpPr>
            <p:cNvPr id="39" name="Rett linje 38"/>
            <p:cNvCxnSpPr>
              <a:cxnSpLocks noChangeShapeType="1"/>
            </p:cNvCxnSpPr>
            <p:nvPr/>
          </p:nvCxnSpPr>
          <p:spPr bwMode="auto">
            <a:xfrm>
              <a:off x="6020790" y="3562597"/>
              <a:ext cx="1199407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40" name="TekstSylinder 39"/>
            <p:cNvSpPr txBox="1">
              <a:spLocks noChangeArrowheads="1"/>
            </p:cNvSpPr>
            <p:nvPr/>
          </p:nvSpPr>
          <p:spPr bwMode="auto">
            <a:xfrm>
              <a:off x="6355648" y="3107655"/>
              <a:ext cx="662669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b-NO" sz="2000" i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nb-NO" sz="2000" i="1" baseline="-250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var</a:t>
              </a:r>
              <a:r>
                <a:rPr lang="nb-NO" sz="20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nb-NO" sz="20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kstSylinder 40"/>
            <p:cNvSpPr txBox="1">
              <a:spLocks noChangeArrowheads="1"/>
            </p:cNvSpPr>
            <p:nvPr/>
          </p:nvSpPr>
          <p:spPr bwMode="auto">
            <a:xfrm>
              <a:off x="5997039" y="3562599"/>
              <a:ext cx="1318084" cy="400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20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nb-NO" sz="2000" i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nb-NO" sz="2000" i="1" baseline="-250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fast</a:t>
              </a:r>
              <a:r>
                <a:rPr lang="nb-NO" sz="2000" i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+R</a:t>
              </a:r>
              <a:r>
                <a:rPr lang="nb-NO" sz="2000" i="1" baseline="-250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var</a:t>
              </a:r>
              <a:r>
                <a:rPr lang="nb-NO" sz="20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nb-NO" sz="2000" dirty="0"/>
            </a:p>
          </p:txBody>
        </p:sp>
        <p:sp>
          <p:nvSpPr>
            <p:cNvPr id="42" name="TekstSylinder 43"/>
            <p:cNvSpPr txBox="1">
              <a:spLocks noChangeArrowheads="1"/>
            </p:cNvSpPr>
            <p:nvPr/>
          </p:nvSpPr>
          <p:spPr bwMode="auto">
            <a:xfrm>
              <a:off x="7270048" y="3321411"/>
              <a:ext cx="662669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b-NO" sz="2000" i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nb-NO" sz="2000" i="1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CC</a:t>
              </a:r>
              <a:r>
                <a:rPr lang="nb-NO" sz="2000" i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nb-NO" sz="2000" i="1" baseline="-25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kstSylinder 44"/>
            <p:cNvSpPr txBox="1">
              <a:spLocks noChangeArrowheads="1"/>
            </p:cNvSpPr>
            <p:nvPr/>
          </p:nvSpPr>
          <p:spPr bwMode="auto">
            <a:xfrm>
              <a:off x="5251239" y="3357037"/>
              <a:ext cx="90017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b-NO" sz="2000" i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nb-NO" sz="2000" i="1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out </a:t>
              </a:r>
              <a:r>
                <a:rPr lang="nb-NO" sz="2000" i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= </a:t>
              </a:r>
              <a:endParaRPr lang="nb-NO" sz="2000" i="1" baseline="-25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uppe 45"/>
          <p:cNvGrpSpPr>
            <a:grpSpLocks/>
          </p:cNvGrpSpPr>
          <p:nvPr/>
        </p:nvGrpSpPr>
        <p:grpSpPr bwMode="auto">
          <a:xfrm>
            <a:off x="4731816" y="4741403"/>
            <a:ext cx="2681287" cy="854534"/>
            <a:chOff x="5251239" y="3107655"/>
            <a:chExt cx="2681478" cy="855512"/>
          </a:xfrm>
        </p:grpSpPr>
        <p:cxnSp>
          <p:nvCxnSpPr>
            <p:cNvPr id="45" name="Rett linje 44"/>
            <p:cNvCxnSpPr>
              <a:cxnSpLocks noChangeShapeType="1"/>
            </p:cNvCxnSpPr>
            <p:nvPr/>
          </p:nvCxnSpPr>
          <p:spPr bwMode="auto">
            <a:xfrm>
              <a:off x="6020790" y="3562597"/>
              <a:ext cx="1199407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46" name="TekstSylinder 45"/>
            <p:cNvSpPr txBox="1">
              <a:spLocks noChangeArrowheads="1"/>
            </p:cNvSpPr>
            <p:nvPr/>
          </p:nvSpPr>
          <p:spPr bwMode="auto">
            <a:xfrm>
              <a:off x="6355648" y="3107655"/>
              <a:ext cx="662669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b-NO" sz="2000" i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nb-NO" sz="2000" i="1" baseline="-250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fast</a:t>
              </a:r>
              <a:r>
                <a:rPr lang="nb-NO" sz="20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nb-NO" sz="20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TekstSylinder 46"/>
            <p:cNvSpPr txBox="1">
              <a:spLocks noChangeArrowheads="1"/>
            </p:cNvSpPr>
            <p:nvPr/>
          </p:nvSpPr>
          <p:spPr bwMode="auto">
            <a:xfrm>
              <a:off x="5997039" y="3562599"/>
              <a:ext cx="1345336" cy="400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20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nb-NO" sz="2000" i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nb-NO" sz="2000" i="1" baseline="-250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CC</a:t>
              </a:r>
              <a:r>
                <a:rPr lang="nb-NO" sz="2000" i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+U</a:t>
              </a:r>
              <a:r>
                <a:rPr lang="nb-NO" sz="2000" i="1" baseline="-250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out</a:t>
              </a:r>
              <a:r>
                <a:rPr lang="nb-NO" sz="20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nb-NO" sz="2000" dirty="0"/>
            </a:p>
          </p:txBody>
        </p:sp>
        <p:sp>
          <p:nvSpPr>
            <p:cNvPr id="48" name="TekstSylinder 43"/>
            <p:cNvSpPr txBox="1">
              <a:spLocks noChangeArrowheads="1"/>
            </p:cNvSpPr>
            <p:nvPr/>
          </p:nvSpPr>
          <p:spPr bwMode="auto">
            <a:xfrm>
              <a:off x="7270048" y="3321411"/>
              <a:ext cx="662669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b-NO" sz="2000" i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nb-NO" sz="2000" i="1" baseline="-250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out</a:t>
              </a:r>
              <a:r>
                <a:rPr lang="nb-NO" sz="20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nb-NO" sz="20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TekstSylinder 44"/>
            <p:cNvSpPr txBox="1">
              <a:spLocks noChangeArrowheads="1"/>
            </p:cNvSpPr>
            <p:nvPr/>
          </p:nvSpPr>
          <p:spPr bwMode="auto">
            <a:xfrm>
              <a:off x="5251239" y="3357037"/>
              <a:ext cx="90017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b-NO" sz="2000" i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nb-NO" sz="2000" i="1" baseline="-250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var</a:t>
              </a:r>
              <a:r>
                <a:rPr lang="nb-NO" sz="2000" i="1" baseline="-25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nb-NO" sz="20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= </a:t>
              </a:r>
              <a:endParaRPr lang="nb-NO" sz="20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5" name="TekstSylinder 54"/>
          <p:cNvSpPr txBox="1"/>
          <p:nvPr/>
        </p:nvSpPr>
        <p:spPr>
          <a:xfrm>
            <a:off x="3338513" y="3319462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smtClean="0">
                <a:solidFill>
                  <a:schemeClr val="tx1"/>
                </a:solidFill>
              </a:rPr>
              <a:t>A0</a:t>
            </a:r>
            <a:endParaRPr lang="nb-NO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Spenningsdeleren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64148" y="4709160"/>
            <a:ext cx="7407404" cy="1518920"/>
          </a:xfrm>
        </p:spPr>
        <p:txBody>
          <a:bodyPr/>
          <a:lstStyle/>
          <a:p>
            <a:pPr marL="0" indent="0" algn="ctr">
              <a:buNone/>
            </a:pPr>
            <a:r>
              <a:rPr lang="nb-NO" smtClean="0"/>
              <a:t>Vi ser at vi ved å velge plassering av lyssensoren kan bestemme om vi skal ha en økende eller fallende spenning med økende lysstyrke.</a:t>
            </a:r>
            <a:endParaRPr lang="nb-NO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0743" y="1841882"/>
            <a:ext cx="3970337" cy="2437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7769" y="1889743"/>
            <a:ext cx="4044632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ktangel 5"/>
          <p:cNvSpPr/>
          <p:nvPr/>
        </p:nvSpPr>
        <p:spPr>
          <a:xfrm>
            <a:off x="990600" y="3830320"/>
            <a:ext cx="3124200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/>
          <p:cNvSpPr/>
          <p:nvPr/>
        </p:nvSpPr>
        <p:spPr>
          <a:xfrm>
            <a:off x="4617720" y="3926840"/>
            <a:ext cx="3642360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239973"/>
            <a:ext cx="7407404" cy="1614008"/>
          </a:xfrm>
        </p:spPr>
        <p:txBody>
          <a:bodyPr>
            <a:normAutofit/>
          </a:bodyPr>
          <a:lstStyle/>
          <a:p>
            <a:pPr algn="ctr"/>
            <a:r>
              <a:rPr lang="nn-NO" smtClean="0"/>
              <a:t>AD-konverteren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Relevant for fagene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1600200"/>
            <a:ext cx="7407404" cy="1842655"/>
          </a:xfrm>
        </p:spPr>
        <p:txBody>
          <a:bodyPr>
            <a:normAutofit/>
          </a:bodyPr>
          <a:lstStyle/>
          <a:p>
            <a:r>
              <a:rPr lang="nb-NO" smtClean="0"/>
              <a:t>Elektroniske kretser og nettverk </a:t>
            </a:r>
            <a:br>
              <a:rPr lang="nb-NO" smtClean="0"/>
            </a:br>
            <a:r>
              <a:rPr lang="nb-NO" smtClean="0"/>
              <a:t>(Elektro yrkesfag Vg1)</a:t>
            </a:r>
          </a:p>
          <a:p>
            <a:r>
              <a:rPr lang="nb-NO" smtClean="0"/>
              <a:t>Elektroniske kretser og utstyr, datateknologi og elektronikk (Elektro yrkesfag Vg2)</a:t>
            </a:r>
          </a:p>
          <a:p>
            <a:endParaRPr lang="nb-NO"/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3474" y="3524459"/>
            <a:ext cx="2195800" cy="3089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8150" y="3524458"/>
            <a:ext cx="2189747" cy="3089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tel 1"/>
          <p:cNvSpPr>
            <a:spLocks noGrp="1"/>
          </p:cNvSpPr>
          <p:nvPr>
            <p:ph type="title"/>
          </p:nvPr>
        </p:nvSpPr>
        <p:spPr>
          <a:xfrm>
            <a:off x="1177925" y="539750"/>
            <a:ext cx="4057650" cy="1141413"/>
          </a:xfrm>
        </p:spPr>
        <p:txBody>
          <a:bodyPr>
            <a:normAutofit fontScale="90000"/>
          </a:bodyPr>
          <a:lstStyle/>
          <a:p>
            <a:pPr algn="ctr"/>
            <a:r>
              <a:rPr lang="nb-NO" smtClean="0"/>
              <a:t>Analog til digital</a:t>
            </a:r>
            <a:br>
              <a:rPr lang="nb-NO" smtClean="0"/>
            </a:br>
            <a:r>
              <a:rPr lang="nb-NO" smtClean="0"/>
              <a:t>omvandling</a:t>
            </a:r>
          </a:p>
        </p:txBody>
      </p:sp>
      <p:grpSp>
        <p:nvGrpSpPr>
          <p:cNvPr id="2" name="Gruppe 111"/>
          <p:cNvGrpSpPr>
            <a:grpSpLocks/>
          </p:cNvGrpSpPr>
          <p:nvPr/>
        </p:nvGrpSpPr>
        <p:grpSpPr bwMode="auto">
          <a:xfrm>
            <a:off x="1701800" y="2279650"/>
            <a:ext cx="6157913" cy="2944813"/>
            <a:chOff x="1701478" y="2280216"/>
            <a:chExt cx="6157732" cy="2944559"/>
          </a:xfrm>
        </p:grpSpPr>
        <p:cxnSp>
          <p:nvCxnSpPr>
            <p:cNvPr id="16454" name="Rett pil 5"/>
            <p:cNvCxnSpPr>
              <a:cxnSpLocks noChangeShapeType="1"/>
            </p:cNvCxnSpPr>
            <p:nvPr/>
          </p:nvCxnSpPr>
          <p:spPr bwMode="auto">
            <a:xfrm>
              <a:off x="1701478" y="2280216"/>
              <a:ext cx="19244" cy="2944559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</p:cxnSp>
        <p:cxnSp>
          <p:nvCxnSpPr>
            <p:cNvPr id="16455" name="Rett pil 6"/>
            <p:cNvCxnSpPr>
              <a:cxnSpLocks noChangeShapeType="1"/>
            </p:cNvCxnSpPr>
            <p:nvPr/>
          </p:nvCxnSpPr>
          <p:spPr bwMode="auto">
            <a:xfrm flipH="1">
              <a:off x="1723931" y="5208608"/>
              <a:ext cx="6135279" cy="3894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</p:cxnSp>
      </p:grpSp>
      <p:sp>
        <p:nvSpPr>
          <p:cNvPr id="10" name="Frihåndsform 9"/>
          <p:cNvSpPr>
            <a:spLocks/>
          </p:cNvSpPr>
          <p:nvPr/>
        </p:nvSpPr>
        <p:spPr bwMode="auto">
          <a:xfrm>
            <a:off x="1817688" y="3030538"/>
            <a:ext cx="5830887" cy="1982787"/>
          </a:xfrm>
          <a:custGeom>
            <a:avLst/>
            <a:gdLst>
              <a:gd name="T0" fmla="*/ 0 w 3507129"/>
              <a:gd name="T1" fmla="*/ 116039027 h 1192192"/>
              <a:gd name="T2" fmla="*/ 13482653 w 3507129"/>
              <a:gd name="T3" fmla="*/ 107026253 h 1192192"/>
              <a:gd name="T4" fmla="*/ 24718134 w 3507129"/>
              <a:gd name="T5" fmla="*/ 91253960 h 1192192"/>
              <a:gd name="T6" fmla="*/ 40447796 w 3507129"/>
              <a:gd name="T7" fmla="*/ 72101840 h 1192192"/>
              <a:gd name="T8" fmla="*/ 51683281 w 3507129"/>
              <a:gd name="T9" fmla="*/ 43937067 h 1192192"/>
              <a:gd name="T10" fmla="*/ 67412989 w 3507129"/>
              <a:gd name="T11" fmla="*/ 27038180 h 1192192"/>
              <a:gd name="T12" fmla="*/ 94378248 w 3507129"/>
              <a:gd name="T13" fmla="*/ 11265883 h 1192192"/>
              <a:gd name="T14" fmla="*/ 120219842 w 3507129"/>
              <a:gd name="T15" fmla="*/ 14645727 h 1192192"/>
              <a:gd name="T16" fmla="*/ 148308581 w 3507129"/>
              <a:gd name="T17" fmla="*/ 18025513 h 1192192"/>
              <a:gd name="T18" fmla="*/ 160667651 w 3507129"/>
              <a:gd name="T19" fmla="*/ 11265883 h 1192192"/>
              <a:gd name="T20" fmla="*/ 187632751 w 3507129"/>
              <a:gd name="T21" fmla="*/ 0 h 1192192"/>
              <a:gd name="T22" fmla="*/ 213474318 w 3507129"/>
              <a:gd name="T23" fmla="*/ 1126534 h 1192192"/>
              <a:gd name="T24" fmla="*/ 237069193 w 3507129"/>
              <a:gd name="T25" fmla="*/ 13519123 h 1192192"/>
              <a:gd name="T26" fmla="*/ 249427944 w 3507129"/>
              <a:gd name="T27" fmla="*/ 34924347 h 1192192"/>
              <a:gd name="T28" fmla="*/ 261786696 w 3507129"/>
              <a:gd name="T29" fmla="*/ 61962520 h 1192192"/>
              <a:gd name="T30" fmla="*/ 279763854 w 3507129"/>
              <a:gd name="T31" fmla="*/ 76608240 h 1192192"/>
              <a:gd name="T32" fmla="*/ 305605422 w 3507129"/>
              <a:gd name="T33" fmla="*/ 79988013 h 1192192"/>
              <a:gd name="T34" fmla="*/ 325829433 w 3507129"/>
              <a:gd name="T35" fmla="*/ 69848693 h 1192192"/>
              <a:gd name="T36" fmla="*/ 340435249 w 3507129"/>
              <a:gd name="T37" fmla="*/ 49570040 h 119219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507129"/>
              <a:gd name="T58" fmla="*/ 0 h 1192192"/>
              <a:gd name="T59" fmla="*/ 3507129 w 3507129"/>
              <a:gd name="T60" fmla="*/ 1192192 h 119219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507129" h="1192192">
                <a:moveTo>
                  <a:pt x="0" y="1192192"/>
                </a:moveTo>
                <a:lnTo>
                  <a:pt x="138896" y="1099595"/>
                </a:lnTo>
                <a:lnTo>
                  <a:pt x="254643" y="937549"/>
                </a:lnTo>
                <a:lnTo>
                  <a:pt x="416688" y="740779"/>
                </a:lnTo>
                <a:lnTo>
                  <a:pt x="532435" y="451412"/>
                </a:lnTo>
                <a:lnTo>
                  <a:pt x="694481" y="277792"/>
                </a:lnTo>
                <a:lnTo>
                  <a:pt x="972273" y="115746"/>
                </a:lnTo>
                <a:lnTo>
                  <a:pt x="1238491" y="150471"/>
                </a:lnTo>
                <a:lnTo>
                  <a:pt x="1527858" y="185195"/>
                </a:lnTo>
                <a:lnTo>
                  <a:pt x="1655179" y="115746"/>
                </a:lnTo>
                <a:lnTo>
                  <a:pt x="1932972" y="0"/>
                </a:lnTo>
                <a:lnTo>
                  <a:pt x="2199190" y="11574"/>
                </a:lnTo>
                <a:lnTo>
                  <a:pt x="2442258" y="138896"/>
                </a:lnTo>
                <a:lnTo>
                  <a:pt x="2569579" y="358815"/>
                </a:lnTo>
                <a:lnTo>
                  <a:pt x="2696901" y="636607"/>
                </a:lnTo>
                <a:lnTo>
                  <a:pt x="2882096" y="787078"/>
                </a:lnTo>
                <a:lnTo>
                  <a:pt x="3148314" y="821802"/>
                </a:lnTo>
                <a:lnTo>
                  <a:pt x="3356658" y="717630"/>
                </a:lnTo>
                <a:lnTo>
                  <a:pt x="3507129" y="509286"/>
                </a:lnTo>
              </a:path>
            </a:pathLst>
          </a:cu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nb-NO"/>
          </a:p>
        </p:txBody>
      </p:sp>
      <p:grpSp>
        <p:nvGrpSpPr>
          <p:cNvPr id="3" name="Gruppe 42"/>
          <p:cNvGrpSpPr>
            <a:grpSpLocks/>
          </p:cNvGrpSpPr>
          <p:nvPr/>
        </p:nvGrpSpPr>
        <p:grpSpPr bwMode="auto">
          <a:xfrm>
            <a:off x="1704975" y="2800350"/>
            <a:ext cx="5846763" cy="2235200"/>
            <a:chOff x="2027498" y="3055716"/>
            <a:chExt cx="3516775" cy="1344593"/>
          </a:xfrm>
        </p:grpSpPr>
        <p:cxnSp>
          <p:nvCxnSpPr>
            <p:cNvPr id="16441" name="Rett pil 8"/>
            <p:cNvCxnSpPr>
              <a:cxnSpLocks noChangeShapeType="1"/>
            </p:cNvCxnSpPr>
            <p:nvPr/>
          </p:nvCxnSpPr>
          <p:spPr bwMode="auto">
            <a:xfrm flipH="1">
              <a:off x="2027498" y="3055716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42" name="Rett pil 30"/>
            <p:cNvCxnSpPr>
              <a:cxnSpLocks noChangeShapeType="1"/>
            </p:cNvCxnSpPr>
            <p:nvPr/>
          </p:nvCxnSpPr>
          <p:spPr bwMode="auto">
            <a:xfrm flipH="1">
              <a:off x="2027498" y="3167605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43" name="Rett pil 31"/>
            <p:cNvCxnSpPr>
              <a:cxnSpLocks noChangeShapeType="1"/>
            </p:cNvCxnSpPr>
            <p:nvPr/>
          </p:nvCxnSpPr>
          <p:spPr bwMode="auto">
            <a:xfrm flipH="1">
              <a:off x="2027498" y="3279494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44" name="Rett pil 32"/>
            <p:cNvCxnSpPr>
              <a:cxnSpLocks noChangeShapeType="1"/>
            </p:cNvCxnSpPr>
            <p:nvPr/>
          </p:nvCxnSpPr>
          <p:spPr bwMode="auto">
            <a:xfrm flipH="1">
              <a:off x="2027498" y="3391383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45" name="Rett pil 33"/>
            <p:cNvCxnSpPr>
              <a:cxnSpLocks noChangeShapeType="1"/>
            </p:cNvCxnSpPr>
            <p:nvPr/>
          </p:nvCxnSpPr>
          <p:spPr bwMode="auto">
            <a:xfrm flipH="1">
              <a:off x="2027498" y="3503272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46" name="Rett pil 34"/>
            <p:cNvCxnSpPr>
              <a:cxnSpLocks noChangeShapeType="1"/>
            </p:cNvCxnSpPr>
            <p:nvPr/>
          </p:nvCxnSpPr>
          <p:spPr bwMode="auto">
            <a:xfrm flipH="1">
              <a:off x="2027498" y="3615161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47" name="Rett pil 35"/>
            <p:cNvCxnSpPr>
              <a:cxnSpLocks noChangeShapeType="1"/>
            </p:cNvCxnSpPr>
            <p:nvPr/>
          </p:nvCxnSpPr>
          <p:spPr bwMode="auto">
            <a:xfrm flipH="1">
              <a:off x="2027498" y="3727050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48" name="Rett pil 36"/>
            <p:cNvCxnSpPr>
              <a:cxnSpLocks noChangeShapeType="1"/>
            </p:cNvCxnSpPr>
            <p:nvPr/>
          </p:nvCxnSpPr>
          <p:spPr bwMode="auto">
            <a:xfrm flipH="1">
              <a:off x="2027498" y="3838939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49" name="Rett pil 37"/>
            <p:cNvCxnSpPr>
              <a:cxnSpLocks noChangeShapeType="1"/>
            </p:cNvCxnSpPr>
            <p:nvPr/>
          </p:nvCxnSpPr>
          <p:spPr bwMode="auto">
            <a:xfrm flipH="1">
              <a:off x="2027498" y="3950828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50" name="Rett pil 38"/>
            <p:cNvCxnSpPr>
              <a:cxnSpLocks noChangeShapeType="1"/>
            </p:cNvCxnSpPr>
            <p:nvPr/>
          </p:nvCxnSpPr>
          <p:spPr bwMode="auto">
            <a:xfrm flipH="1">
              <a:off x="2027498" y="4062717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51" name="Rett pil 39"/>
            <p:cNvCxnSpPr>
              <a:cxnSpLocks noChangeShapeType="1"/>
            </p:cNvCxnSpPr>
            <p:nvPr/>
          </p:nvCxnSpPr>
          <p:spPr bwMode="auto">
            <a:xfrm flipH="1">
              <a:off x="2027498" y="4174606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52" name="Rett pil 40"/>
            <p:cNvCxnSpPr>
              <a:cxnSpLocks noChangeShapeType="1"/>
            </p:cNvCxnSpPr>
            <p:nvPr/>
          </p:nvCxnSpPr>
          <p:spPr bwMode="auto">
            <a:xfrm flipH="1">
              <a:off x="2027498" y="4286495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53" name="Rett pil 41"/>
            <p:cNvCxnSpPr>
              <a:cxnSpLocks noChangeShapeType="1"/>
            </p:cNvCxnSpPr>
            <p:nvPr/>
          </p:nvCxnSpPr>
          <p:spPr bwMode="auto">
            <a:xfrm flipH="1">
              <a:off x="2027498" y="4398380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</p:grpSp>
      <p:grpSp>
        <p:nvGrpSpPr>
          <p:cNvPr id="4" name="Gruppe 117"/>
          <p:cNvGrpSpPr>
            <a:grpSpLocks/>
          </p:cNvGrpSpPr>
          <p:nvPr/>
        </p:nvGrpSpPr>
        <p:grpSpPr bwMode="auto">
          <a:xfrm>
            <a:off x="2163763" y="3171825"/>
            <a:ext cx="4248150" cy="2036763"/>
            <a:chOff x="2163369" y="3171463"/>
            <a:chExt cx="4249006" cy="2037149"/>
          </a:xfrm>
        </p:grpSpPr>
        <p:cxnSp>
          <p:nvCxnSpPr>
            <p:cNvPr id="16427" name="Rett pil 11"/>
            <p:cNvCxnSpPr>
              <a:cxnSpLocks noChangeShapeType="1"/>
            </p:cNvCxnSpPr>
            <p:nvPr/>
          </p:nvCxnSpPr>
          <p:spPr bwMode="auto">
            <a:xfrm flipV="1">
              <a:off x="2163369" y="4699324"/>
              <a:ext cx="1097" cy="5092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28" name="Rett pil 16"/>
            <p:cNvCxnSpPr>
              <a:cxnSpLocks noChangeShapeType="1"/>
            </p:cNvCxnSpPr>
            <p:nvPr/>
          </p:nvCxnSpPr>
          <p:spPr bwMode="auto">
            <a:xfrm flipV="1">
              <a:off x="2472963" y="4490980"/>
              <a:ext cx="10285" cy="71763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29" name="Rett pil 18"/>
            <p:cNvCxnSpPr>
              <a:cxnSpLocks noChangeShapeType="1"/>
            </p:cNvCxnSpPr>
            <p:nvPr/>
          </p:nvCxnSpPr>
          <p:spPr bwMode="auto">
            <a:xfrm flipH="1" flipV="1">
              <a:off x="2791745" y="3750200"/>
              <a:ext cx="12044" cy="145841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30" name="Rett pil 20"/>
            <p:cNvCxnSpPr>
              <a:cxnSpLocks noChangeShapeType="1"/>
            </p:cNvCxnSpPr>
            <p:nvPr/>
          </p:nvCxnSpPr>
          <p:spPr bwMode="auto">
            <a:xfrm flipH="1" flipV="1">
              <a:off x="3112286" y="3379810"/>
              <a:ext cx="3416" cy="182880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31" name="Rett pil 22"/>
            <p:cNvCxnSpPr>
              <a:cxnSpLocks noChangeShapeType="1"/>
            </p:cNvCxnSpPr>
            <p:nvPr/>
          </p:nvCxnSpPr>
          <p:spPr bwMode="auto">
            <a:xfrm flipH="1" flipV="1">
              <a:off x="3424199" y="3357830"/>
              <a:ext cx="3210" cy="18507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32" name="Rett pil 23"/>
            <p:cNvCxnSpPr>
              <a:cxnSpLocks noChangeShapeType="1"/>
            </p:cNvCxnSpPr>
            <p:nvPr/>
          </p:nvCxnSpPr>
          <p:spPr bwMode="auto">
            <a:xfrm flipV="1">
              <a:off x="3735906" y="3379810"/>
              <a:ext cx="21516" cy="182880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33" name="Rett pil 52"/>
            <p:cNvCxnSpPr>
              <a:cxnSpLocks noChangeShapeType="1"/>
            </p:cNvCxnSpPr>
            <p:nvPr/>
          </p:nvCxnSpPr>
          <p:spPr bwMode="auto">
            <a:xfrm flipV="1">
              <a:off x="4065919" y="3379810"/>
              <a:ext cx="21516" cy="182880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34" name="Rett pil 53"/>
            <p:cNvCxnSpPr>
              <a:cxnSpLocks noChangeShapeType="1"/>
            </p:cNvCxnSpPr>
            <p:nvPr/>
          </p:nvCxnSpPr>
          <p:spPr bwMode="auto">
            <a:xfrm flipV="1">
              <a:off x="4395932" y="3379810"/>
              <a:ext cx="21516" cy="182880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35" name="Rett pil 54"/>
            <p:cNvCxnSpPr>
              <a:cxnSpLocks noChangeShapeType="1"/>
            </p:cNvCxnSpPr>
            <p:nvPr/>
          </p:nvCxnSpPr>
          <p:spPr bwMode="auto">
            <a:xfrm flipV="1">
              <a:off x="4725945" y="3194616"/>
              <a:ext cx="33092" cy="201399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36" name="Rett pil 56"/>
            <p:cNvCxnSpPr>
              <a:cxnSpLocks noChangeShapeType="1"/>
            </p:cNvCxnSpPr>
            <p:nvPr/>
          </p:nvCxnSpPr>
          <p:spPr bwMode="auto">
            <a:xfrm flipV="1">
              <a:off x="5067534" y="3171463"/>
              <a:ext cx="25327" cy="203714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37" name="Rett pil 57"/>
            <p:cNvCxnSpPr>
              <a:cxnSpLocks noChangeShapeType="1"/>
            </p:cNvCxnSpPr>
            <p:nvPr/>
          </p:nvCxnSpPr>
          <p:spPr bwMode="auto">
            <a:xfrm flipV="1">
              <a:off x="5409123" y="3194616"/>
              <a:ext cx="33092" cy="201399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38" name="Rett pil 58"/>
            <p:cNvCxnSpPr>
              <a:cxnSpLocks noChangeShapeType="1"/>
            </p:cNvCxnSpPr>
            <p:nvPr/>
          </p:nvCxnSpPr>
          <p:spPr bwMode="auto">
            <a:xfrm flipV="1">
              <a:off x="5750712" y="3368233"/>
              <a:ext cx="25055" cy="184037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39" name="Rett pil 60"/>
            <p:cNvCxnSpPr>
              <a:cxnSpLocks noChangeShapeType="1"/>
            </p:cNvCxnSpPr>
            <p:nvPr/>
          </p:nvCxnSpPr>
          <p:spPr bwMode="auto">
            <a:xfrm flipH="1" flipV="1">
              <a:off x="6092301" y="3750198"/>
              <a:ext cx="1632" cy="145841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40" name="Rett pil 62"/>
            <p:cNvCxnSpPr>
              <a:cxnSpLocks noChangeShapeType="1"/>
            </p:cNvCxnSpPr>
            <p:nvPr/>
          </p:nvCxnSpPr>
          <p:spPr bwMode="auto">
            <a:xfrm flipV="1">
              <a:off x="6402433" y="4294208"/>
              <a:ext cx="9942" cy="91440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117" name="TekstSylinder 116"/>
          <p:cNvSpPr txBox="1">
            <a:spLocks noChangeArrowheads="1"/>
          </p:cNvSpPr>
          <p:nvPr/>
        </p:nvSpPr>
        <p:spPr bwMode="auto">
          <a:xfrm>
            <a:off x="7662863" y="2593975"/>
            <a:ext cx="14045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smtClean="0">
                <a:solidFill>
                  <a:schemeClr val="tx1"/>
                </a:solidFill>
              </a:rPr>
              <a:t>4,995 </a:t>
            </a:r>
            <a:r>
              <a:rPr lang="nb-NO" sz="1600">
                <a:solidFill>
                  <a:schemeClr val="tx1"/>
                </a:solidFill>
              </a:rPr>
              <a:t>V (1023)</a:t>
            </a:r>
          </a:p>
        </p:txBody>
      </p:sp>
      <p:sp>
        <p:nvSpPr>
          <p:cNvPr id="119" name="TekstSylinder 118"/>
          <p:cNvSpPr txBox="1">
            <a:spLocks noChangeArrowheads="1"/>
          </p:cNvSpPr>
          <p:nvPr/>
        </p:nvSpPr>
        <p:spPr bwMode="auto">
          <a:xfrm>
            <a:off x="7720013" y="3600450"/>
            <a:ext cx="982662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1024</a:t>
            </a:r>
            <a:br>
              <a:rPr lang="nb-NO">
                <a:solidFill>
                  <a:schemeClr val="tx1"/>
                </a:solidFill>
              </a:rPr>
            </a:br>
            <a:r>
              <a:rPr lang="nb-NO" sz="1100">
                <a:solidFill>
                  <a:schemeClr val="tx1"/>
                </a:solidFill>
              </a:rPr>
              <a:t>discrete levels</a:t>
            </a:r>
          </a:p>
        </p:txBody>
      </p:sp>
      <p:sp>
        <p:nvSpPr>
          <p:cNvPr id="120" name="TekstSylinder 119"/>
          <p:cNvSpPr txBox="1">
            <a:spLocks noChangeArrowheads="1"/>
          </p:cNvSpPr>
          <p:nvPr/>
        </p:nvSpPr>
        <p:spPr bwMode="auto">
          <a:xfrm>
            <a:off x="5345113" y="5475288"/>
            <a:ext cx="6477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S(t)</a:t>
            </a:r>
          </a:p>
        </p:txBody>
      </p:sp>
      <p:sp>
        <p:nvSpPr>
          <p:cNvPr id="121" name="TekstSylinder 120"/>
          <p:cNvSpPr txBox="1">
            <a:spLocks noChangeArrowheads="1"/>
          </p:cNvSpPr>
          <p:nvPr/>
        </p:nvSpPr>
        <p:spPr bwMode="auto">
          <a:xfrm>
            <a:off x="6132513" y="5718175"/>
            <a:ext cx="882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5V = </a:t>
            </a:r>
          </a:p>
        </p:txBody>
      </p:sp>
      <p:cxnSp>
        <p:nvCxnSpPr>
          <p:cNvPr id="123" name="Rett linje 122"/>
          <p:cNvCxnSpPr>
            <a:cxnSpLocks noChangeShapeType="1"/>
          </p:cNvCxnSpPr>
          <p:nvPr/>
        </p:nvCxnSpPr>
        <p:spPr bwMode="auto">
          <a:xfrm>
            <a:off x="5264150" y="5937250"/>
            <a:ext cx="8223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24" name="TekstSylinder 123"/>
          <p:cNvSpPr txBox="1">
            <a:spLocks noChangeArrowheads="1"/>
          </p:cNvSpPr>
          <p:nvPr/>
        </p:nvSpPr>
        <p:spPr bwMode="auto">
          <a:xfrm>
            <a:off x="5287963" y="5891213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mtClean="0">
                <a:solidFill>
                  <a:schemeClr val="tx1"/>
                </a:solidFill>
              </a:rPr>
              <a:t>1024</a:t>
            </a:r>
            <a:endParaRPr lang="nb-NO">
              <a:solidFill>
                <a:schemeClr val="tx1"/>
              </a:solidFill>
            </a:endParaRPr>
          </a:p>
        </p:txBody>
      </p:sp>
      <p:sp>
        <p:nvSpPr>
          <p:cNvPr id="125" name="TekstSylinder 124"/>
          <p:cNvSpPr txBox="1">
            <a:spLocks noChangeArrowheads="1"/>
          </p:cNvSpPr>
          <p:nvPr/>
        </p:nvSpPr>
        <p:spPr bwMode="auto">
          <a:xfrm>
            <a:off x="4430713" y="5718175"/>
            <a:ext cx="9477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U(t) =</a:t>
            </a:r>
          </a:p>
        </p:txBody>
      </p:sp>
      <p:sp>
        <p:nvSpPr>
          <p:cNvPr id="126" name="TekstSylinder 125"/>
          <p:cNvSpPr txBox="1">
            <a:spLocks noChangeArrowheads="1"/>
          </p:cNvSpPr>
          <p:nvPr/>
        </p:nvSpPr>
        <p:spPr bwMode="auto">
          <a:xfrm>
            <a:off x="2847975" y="1793875"/>
            <a:ext cx="21591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U(t)</a:t>
            </a:r>
            <a:br>
              <a:rPr lang="nb-NO">
                <a:solidFill>
                  <a:schemeClr val="tx1"/>
                </a:solidFill>
              </a:rPr>
            </a:br>
            <a:r>
              <a:rPr lang="nb-NO" sz="1400">
                <a:solidFill>
                  <a:schemeClr val="tx1"/>
                </a:solidFill>
              </a:rPr>
              <a:t>Analog </a:t>
            </a:r>
            <a:r>
              <a:rPr lang="nb-NO" sz="1400" smtClean="0">
                <a:solidFill>
                  <a:schemeClr val="tx1"/>
                </a:solidFill>
              </a:rPr>
              <a:t>spenning fra sensor</a:t>
            </a:r>
            <a:endParaRPr lang="nb-NO">
              <a:solidFill>
                <a:schemeClr val="tx1"/>
              </a:solidFill>
            </a:endParaRPr>
          </a:p>
        </p:txBody>
      </p:sp>
      <p:sp>
        <p:nvSpPr>
          <p:cNvPr id="127" name="TekstSylinder 126"/>
          <p:cNvSpPr txBox="1">
            <a:spLocks noChangeArrowheads="1"/>
          </p:cNvSpPr>
          <p:nvPr/>
        </p:nvSpPr>
        <p:spPr bwMode="auto">
          <a:xfrm>
            <a:off x="6554788" y="5151438"/>
            <a:ext cx="66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chemeClr val="tx1"/>
                </a:solidFill>
              </a:rPr>
              <a:t>Time</a:t>
            </a:r>
          </a:p>
        </p:txBody>
      </p:sp>
      <p:sp>
        <p:nvSpPr>
          <p:cNvPr id="46" name="TekstSylinder 45"/>
          <p:cNvSpPr txBox="1">
            <a:spLocks noChangeArrowheads="1"/>
          </p:cNvSpPr>
          <p:nvPr/>
        </p:nvSpPr>
        <p:spPr bwMode="auto">
          <a:xfrm>
            <a:off x="7894638" y="5011738"/>
            <a:ext cx="7699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solidFill>
                  <a:schemeClr val="tx1"/>
                </a:solidFill>
              </a:rPr>
              <a:t>0 V (0)</a:t>
            </a:r>
          </a:p>
        </p:txBody>
      </p:sp>
      <p:cxnSp>
        <p:nvCxnSpPr>
          <p:cNvPr id="48" name="Rett pil 47"/>
          <p:cNvCxnSpPr>
            <a:cxnSpLocks noChangeShapeType="1"/>
          </p:cNvCxnSpPr>
          <p:nvPr/>
        </p:nvCxnSpPr>
        <p:spPr bwMode="auto">
          <a:xfrm flipV="1">
            <a:off x="2462213" y="4433888"/>
            <a:ext cx="1624012" cy="11509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3" name="Rett pil 52"/>
          <p:cNvCxnSpPr>
            <a:cxnSpLocks noChangeShapeType="1"/>
          </p:cNvCxnSpPr>
          <p:nvPr/>
        </p:nvCxnSpPr>
        <p:spPr bwMode="auto">
          <a:xfrm>
            <a:off x="3773488" y="2500313"/>
            <a:ext cx="231775" cy="787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6" name="TekstSylinder 55"/>
          <p:cNvSpPr txBox="1">
            <a:spLocks noChangeArrowheads="1"/>
          </p:cNvSpPr>
          <p:nvPr/>
        </p:nvSpPr>
        <p:spPr bwMode="auto">
          <a:xfrm>
            <a:off x="1757363" y="5481638"/>
            <a:ext cx="227440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S(t) = 685</a:t>
            </a:r>
            <a:br>
              <a:rPr lang="nb-NO">
                <a:solidFill>
                  <a:schemeClr val="tx1"/>
                </a:solidFill>
              </a:rPr>
            </a:br>
            <a:r>
              <a:rPr lang="nb-NO" sz="1400">
                <a:solidFill>
                  <a:schemeClr val="tx1"/>
                </a:solidFill>
              </a:rPr>
              <a:t>Digital </a:t>
            </a:r>
            <a:r>
              <a:rPr lang="nb-NO" sz="1400" smtClean="0">
                <a:solidFill>
                  <a:schemeClr val="tx1"/>
                </a:solidFill>
              </a:rPr>
              <a:t>verdi </a:t>
            </a:r>
            <a:r>
              <a:rPr lang="nb-NO" sz="1400">
                <a:solidFill>
                  <a:schemeClr val="tx1"/>
                </a:solidFill>
              </a:rPr>
              <a:t>rep. </a:t>
            </a:r>
            <a:r>
              <a:rPr lang="nb-NO" sz="1400" smtClean="0">
                <a:solidFill>
                  <a:schemeClr val="tx1"/>
                </a:solidFill>
              </a:rPr>
              <a:t>spenningen</a:t>
            </a:r>
            <a:r>
              <a:rPr lang="nb-NO" sz="1400">
                <a:solidFill>
                  <a:schemeClr val="tx1"/>
                </a:solidFill>
              </a:rPr>
              <a:t/>
            </a:r>
            <a:br>
              <a:rPr lang="nb-NO" sz="1400">
                <a:solidFill>
                  <a:schemeClr val="tx1"/>
                </a:solidFill>
              </a:rPr>
            </a:br>
            <a:r>
              <a:rPr lang="nb-NO" sz="1400">
                <a:solidFill>
                  <a:schemeClr val="tx1"/>
                </a:solidFill>
              </a:rPr>
              <a:t>(0 – 1023)</a:t>
            </a:r>
            <a:endParaRPr lang="nb-NO">
              <a:solidFill>
                <a:schemeClr val="tx1"/>
              </a:solidFill>
            </a:endParaRPr>
          </a:p>
        </p:txBody>
      </p:sp>
      <p:sp>
        <p:nvSpPr>
          <p:cNvPr id="57" name="TekstSylinder 56"/>
          <p:cNvSpPr txBox="1">
            <a:spLocks noChangeArrowheads="1"/>
          </p:cNvSpPr>
          <p:nvPr/>
        </p:nvSpPr>
        <p:spPr bwMode="auto">
          <a:xfrm rot="-5400000">
            <a:off x="1054100" y="2500313"/>
            <a:ext cx="8858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chemeClr val="tx1"/>
                </a:solidFill>
              </a:rPr>
              <a:t>Voltage</a:t>
            </a:r>
          </a:p>
        </p:txBody>
      </p:sp>
      <p:sp>
        <p:nvSpPr>
          <p:cNvPr id="58" name="Frihåndsform 57"/>
          <p:cNvSpPr>
            <a:spLocks/>
          </p:cNvSpPr>
          <p:nvPr/>
        </p:nvSpPr>
        <p:spPr bwMode="auto">
          <a:xfrm>
            <a:off x="2187575" y="3182938"/>
            <a:ext cx="4237038" cy="1481137"/>
          </a:xfrm>
          <a:custGeom>
            <a:avLst/>
            <a:gdLst>
              <a:gd name="T0" fmla="*/ 0 w 4236334"/>
              <a:gd name="T1" fmla="*/ 1479028 h 1481559"/>
              <a:gd name="T2" fmla="*/ 301242 w 4236334"/>
              <a:gd name="T3" fmla="*/ 1479028 h 1481559"/>
              <a:gd name="T4" fmla="*/ 301242 w 4236334"/>
              <a:gd name="T5" fmla="*/ 1294151 h 1481559"/>
              <a:gd name="T6" fmla="*/ 614070 w 4236334"/>
              <a:gd name="T7" fmla="*/ 1294151 h 1481559"/>
              <a:gd name="T8" fmla="*/ 602484 w 4236334"/>
              <a:gd name="T9" fmla="*/ 554637 h 1481559"/>
              <a:gd name="T10" fmla="*/ 938486 w 4236334"/>
              <a:gd name="T11" fmla="*/ 554637 h 1481559"/>
              <a:gd name="T12" fmla="*/ 938486 w 4236334"/>
              <a:gd name="T13" fmla="*/ 184877 h 1481559"/>
              <a:gd name="T14" fmla="*/ 2572148 w 4236334"/>
              <a:gd name="T15" fmla="*/ 184877 h 1481559"/>
              <a:gd name="T16" fmla="*/ 2572148 w 4236334"/>
              <a:gd name="T17" fmla="*/ 0 h 1481559"/>
              <a:gd name="T18" fmla="*/ 3255738 w 4236334"/>
              <a:gd name="T19" fmla="*/ 0 h 1481559"/>
              <a:gd name="T20" fmla="*/ 3255738 w 4236334"/>
              <a:gd name="T21" fmla="*/ 173326 h 1481559"/>
              <a:gd name="T22" fmla="*/ 3603320 w 4236334"/>
              <a:gd name="T23" fmla="*/ 184877 h 1481559"/>
              <a:gd name="T24" fmla="*/ 3591734 w 4236334"/>
              <a:gd name="T25" fmla="*/ 554637 h 1481559"/>
              <a:gd name="T26" fmla="*/ 3904562 w 4236334"/>
              <a:gd name="T27" fmla="*/ 554637 h 1481559"/>
              <a:gd name="T28" fmla="*/ 3904562 w 4236334"/>
              <a:gd name="T29" fmla="*/ 1120828 h 1481559"/>
              <a:gd name="T30" fmla="*/ 4240559 w 4236334"/>
              <a:gd name="T31" fmla="*/ 1120828 h 148155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236334"/>
              <a:gd name="T49" fmla="*/ 0 h 1481559"/>
              <a:gd name="T50" fmla="*/ 4236334 w 4236334"/>
              <a:gd name="T51" fmla="*/ 1481559 h 148155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236334" h="1481559">
                <a:moveTo>
                  <a:pt x="0" y="1481559"/>
                </a:moveTo>
                <a:lnTo>
                  <a:pt x="300942" y="1481559"/>
                </a:lnTo>
                <a:lnTo>
                  <a:pt x="300942" y="1296365"/>
                </a:lnTo>
                <a:lnTo>
                  <a:pt x="613458" y="1296365"/>
                </a:lnTo>
                <a:lnTo>
                  <a:pt x="601884" y="555585"/>
                </a:lnTo>
                <a:lnTo>
                  <a:pt x="937550" y="555585"/>
                </a:lnTo>
                <a:lnTo>
                  <a:pt x="937550" y="185195"/>
                </a:lnTo>
                <a:lnTo>
                  <a:pt x="2569580" y="185195"/>
                </a:lnTo>
                <a:lnTo>
                  <a:pt x="2569580" y="0"/>
                </a:lnTo>
                <a:lnTo>
                  <a:pt x="3252486" y="0"/>
                </a:lnTo>
                <a:lnTo>
                  <a:pt x="3252486" y="173620"/>
                </a:lnTo>
                <a:lnTo>
                  <a:pt x="3599727" y="185195"/>
                </a:lnTo>
                <a:lnTo>
                  <a:pt x="3588152" y="555585"/>
                </a:lnTo>
                <a:lnTo>
                  <a:pt x="3900669" y="555585"/>
                </a:lnTo>
                <a:lnTo>
                  <a:pt x="3900669" y="1122744"/>
                </a:lnTo>
                <a:lnTo>
                  <a:pt x="4236334" y="1122744"/>
                </a:lnTo>
              </a:path>
            </a:pathLst>
          </a:cu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59" name="TekstSylinder 58"/>
          <p:cNvSpPr txBox="1">
            <a:spLocks noChangeArrowheads="1"/>
          </p:cNvSpPr>
          <p:nvPr/>
        </p:nvSpPr>
        <p:spPr bwMode="auto">
          <a:xfrm>
            <a:off x="4818063" y="6343650"/>
            <a:ext cx="33543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smtClean="0">
                <a:solidFill>
                  <a:schemeClr val="tx1"/>
                </a:solidFill>
              </a:rPr>
              <a:t>Konvertering fra dig</a:t>
            </a:r>
            <a:r>
              <a:rPr lang="nb-NO" sz="1600">
                <a:solidFill>
                  <a:schemeClr val="tx1"/>
                </a:solidFill>
              </a:rPr>
              <a:t>. </a:t>
            </a:r>
            <a:r>
              <a:rPr lang="nb-NO" sz="1600" smtClean="0"/>
              <a:t>verdi</a:t>
            </a:r>
            <a:r>
              <a:rPr lang="nb-NO" sz="1600" smtClean="0">
                <a:solidFill>
                  <a:schemeClr val="tx1"/>
                </a:solidFill>
              </a:rPr>
              <a:t> til spenning</a:t>
            </a:r>
            <a:endParaRPr lang="nb-NO" sz="1600">
              <a:solidFill>
                <a:schemeClr val="tx1"/>
              </a:solidFill>
            </a:endParaRPr>
          </a:p>
        </p:txBody>
      </p:sp>
      <p:pic>
        <p:nvPicPr>
          <p:cNvPr id="55" name="Picture 17" descr="http://arduino.cc/en/uploads/Main/ArduinoUno_R3_Front_450p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2013" y="327025"/>
            <a:ext cx="2667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Rektangel 59"/>
          <p:cNvSpPr/>
          <p:nvPr/>
        </p:nvSpPr>
        <p:spPr bwMode="auto">
          <a:xfrm>
            <a:off x="5716588" y="239713"/>
            <a:ext cx="3059112" cy="2127250"/>
          </a:xfrm>
          <a:prstGeom prst="rect">
            <a:avLst/>
          </a:prstGeom>
          <a:solidFill>
            <a:schemeClr val="bg1">
              <a:alpha val="66000"/>
            </a:schemeClr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/>
            </a:pPr>
            <a:endParaRPr lang="nb-NO" dirty="0">
              <a:latin typeface="Times" pitchFamily="16" charset="0"/>
            </a:endParaRPr>
          </a:p>
        </p:txBody>
      </p:sp>
      <p:grpSp>
        <p:nvGrpSpPr>
          <p:cNvPr id="5" name="Gruppe 63"/>
          <p:cNvGrpSpPr>
            <a:grpSpLocks/>
          </p:cNvGrpSpPr>
          <p:nvPr/>
        </p:nvGrpSpPr>
        <p:grpSpPr bwMode="auto">
          <a:xfrm>
            <a:off x="7754938" y="1173163"/>
            <a:ext cx="404812" cy="703262"/>
            <a:chOff x="7094248" y="1267923"/>
            <a:chExt cx="404512" cy="703646"/>
          </a:xfrm>
        </p:grpSpPr>
        <p:sp>
          <p:nvSpPr>
            <p:cNvPr id="16424" name="Rektangel 60"/>
            <p:cNvSpPr>
              <a:spLocks noChangeArrowheads="1"/>
            </p:cNvSpPr>
            <p:nvPr/>
          </p:nvSpPr>
          <p:spPr bwMode="auto">
            <a:xfrm>
              <a:off x="7099069" y="1267923"/>
              <a:ext cx="399011" cy="39462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r>
                <a:rPr lang="nb-NO" sz="800">
                  <a:solidFill>
                    <a:schemeClr val="tx1"/>
                  </a:solidFill>
                </a:rPr>
                <a:t>ADC</a:t>
              </a:r>
              <a:endParaRPr lang="nb-NO" sz="2800">
                <a:solidFill>
                  <a:schemeClr val="tx1"/>
                </a:solidFill>
              </a:endParaRPr>
            </a:p>
          </p:txBody>
        </p:sp>
        <p:sp>
          <p:nvSpPr>
            <p:cNvPr id="16425" name="Frihåndsform 61"/>
            <p:cNvSpPr>
              <a:spLocks/>
            </p:cNvSpPr>
            <p:nvPr/>
          </p:nvSpPr>
          <p:spPr bwMode="auto">
            <a:xfrm>
              <a:off x="7094248" y="1655438"/>
              <a:ext cx="404512" cy="316131"/>
            </a:xfrm>
            <a:custGeom>
              <a:avLst/>
              <a:gdLst>
                <a:gd name="T0" fmla="*/ 0 w 404512"/>
                <a:gd name="T1" fmla="*/ 0 h 316131"/>
                <a:gd name="T2" fmla="*/ 224351 w 404512"/>
                <a:gd name="T3" fmla="*/ 316131 h 316131"/>
                <a:gd name="T4" fmla="*/ 404512 w 404512"/>
                <a:gd name="T5" fmla="*/ 6798 h 316131"/>
                <a:gd name="T6" fmla="*/ 0 w 404512"/>
                <a:gd name="T7" fmla="*/ 0 h 3161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4512"/>
                <a:gd name="T13" fmla="*/ 0 h 316131"/>
                <a:gd name="T14" fmla="*/ 404512 w 404512"/>
                <a:gd name="T15" fmla="*/ 316131 h 3161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4512" h="316131">
                  <a:moveTo>
                    <a:pt x="0" y="0"/>
                  </a:moveTo>
                  <a:lnTo>
                    <a:pt x="224351" y="316131"/>
                  </a:lnTo>
                  <a:lnTo>
                    <a:pt x="404512" y="6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63" name="Rektangel 62"/>
            <p:cNvSpPr/>
            <p:nvPr/>
          </p:nvSpPr>
          <p:spPr bwMode="auto">
            <a:xfrm>
              <a:off x="7108524" y="1622128"/>
              <a:ext cx="375959" cy="4447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16" charset="0"/>
                <a:buNone/>
                <a:defRPr/>
              </a:pPr>
              <a:endParaRPr lang="nb-NO">
                <a:latin typeface="Times" pitchFamily="16" charset="0"/>
              </a:endParaRPr>
            </a:p>
          </p:txBody>
        </p:sp>
      </p:grpSp>
      <p:sp>
        <p:nvSpPr>
          <p:cNvPr id="65" name="Frihåndsform 64"/>
          <p:cNvSpPr>
            <a:spLocks/>
          </p:cNvSpPr>
          <p:nvPr/>
        </p:nvSpPr>
        <p:spPr bwMode="auto">
          <a:xfrm>
            <a:off x="7980363" y="1876425"/>
            <a:ext cx="0" cy="252413"/>
          </a:xfrm>
          <a:custGeom>
            <a:avLst/>
            <a:gdLst>
              <a:gd name="T0" fmla="*/ 254158 h 251545"/>
              <a:gd name="T1" fmla="*/ 0 h 251545"/>
              <a:gd name="T2" fmla="*/ 0 60000 65536"/>
              <a:gd name="T3" fmla="*/ 0 60000 65536"/>
              <a:gd name="T4" fmla="*/ 0 h 251545"/>
              <a:gd name="T5" fmla="*/ 251545 h 251545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T4" r="0" b="T5"/>
            <a:pathLst>
              <a:path h="251545">
                <a:moveTo>
                  <a:pt x="0" y="251545"/>
                </a:moveTo>
                <a:lnTo>
                  <a:pt x="0" y="0"/>
                </a:lnTo>
              </a:path>
            </a:pathLst>
          </a:cu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grpSp>
        <p:nvGrpSpPr>
          <p:cNvPr id="6" name="Gruppe 67"/>
          <p:cNvGrpSpPr>
            <a:grpSpLocks/>
          </p:cNvGrpSpPr>
          <p:nvPr/>
        </p:nvGrpSpPr>
        <p:grpSpPr bwMode="auto">
          <a:xfrm>
            <a:off x="7340600" y="2022475"/>
            <a:ext cx="635000" cy="601663"/>
            <a:chOff x="6778118" y="2107539"/>
            <a:chExt cx="635110" cy="600850"/>
          </a:xfrm>
        </p:grpSpPr>
        <p:sp>
          <p:nvSpPr>
            <p:cNvPr id="66" name="TekstSylinder 65"/>
            <p:cNvSpPr txBox="1"/>
            <p:nvPr/>
          </p:nvSpPr>
          <p:spPr>
            <a:xfrm>
              <a:off x="6778118" y="2277172"/>
              <a:ext cx="635110" cy="43121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nb-NO" sz="1050" dirty="0">
                  <a:solidFill>
                    <a:schemeClr val="tx1"/>
                  </a:solidFill>
                  <a:latin typeface="Times" pitchFamily="-108" charset="0"/>
                </a:rPr>
                <a:t>Analog </a:t>
              </a:r>
              <a:br>
                <a:rPr lang="nb-NO" sz="1050" dirty="0">
                  <a:solidFill>
                    <a:schemeClr val="tx1"/>
                  </a:solidFill>
                  <a:latin typeface="Times" pitchFamily="-108" charset="0"/>
                </a:rPr>
              </a:br>
              <a:r>
                <a:rPr lang="nb-NO" sz="1050" dirty="0" err="1">
                  <a:solidFill>
                    <a:schemeClr val="tx1"/>
                  </a:solidFill>
                  <a:latin typeface="Times" pitchFamily="-108" charset="0"/>
                </a:rPr>
                <a:t>voltage</a:t>
              </a:r>
              <a:endParaRPr lang="nb-NO" sz="1050" dirty="0">
                <a:solidFill>
                  <a:schemeClr val="tx1"/>
                </a:solidFill>
                <a:latin typeface="Times" pitchFamily="-108" charset="0"/>
              </a:endParaRPr>
            </a:p>
          </p:txBody>
        </p:sp>
        <p:sp>
          <p:nvSpPr>
            <p:cNvPr id="16423" name="Frihåndsform 66"/>
            <p:cNvSpPr>
              <a:spLocks/>
            </p:cNvSpPr>
            <p:nvPr/>
          </p:nvSpPr>
          <p:spPr bwMode="auto">
            <a:xfrm>
              <a:off x="7203025" y="2107539"/>
              <a:ext cx="197156" cy="234549"/>
            </a:xfrm>
            <a:custGeom>
              <a:avLst/>
              <a:gdLst>
                <a:gd name="T0" fmla="*/ 197156 w 197156"/>
                <a:gd name="T1" fmla="*/ 0 h 234549"/>
                <a:gd name="T2" fmla="*/ 0 w 197156"/>
                <a:gd name="T3" fmla="*/ 234549 h 234549"/>
                <a:gd name="T4" fmla="*/ 0 60000 65536"/>
                <a:gd name="T5" fmla="*/ 0 60000 65536"/>
                <a:gd name="T6" fmla="*/ 0 w 197156"/>
                <a:gd name="T7" fmla="*/ 0 h 234549"/>
                <a:gd name="T8" fmla="*/ 197156 w 197156"/>
                <a:gd name="T9" fmla="*/ 234549 h 23454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7156" h="234549">
                  <a:moveTo>
                    <a:pt x="197156" y="0"/>
                  </a:moveTo>
                  <a:lnTo>
                    <a:pt x="0" y="234549"/>
                  </a:lnTo>
                </a:path>
              </a:pathLst>
            </a:custGeom>
            <a:solidFill>
              <a:srgbClr val="00B8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69" name="Frihåndsform 68"/>
          <p:cNvSpPr>
            <a:spLocks/>
          </p:cNvSpPr>
          <p:nvPr/>
        </p:nvSpPr>
        <p:spPr bwMode="auto">
          <a:xfrm>
            <a:off x="6527800" y="887413"/>
            <a:ext cx="1441450" cy="285750"/>
          </a:xfrm>
          <a:custGeom>
            <a:avLst/>
            <a:gdLst>
              <a:gd name="T0" fmla="*/ 1441780 w 1441285"/>
              <a:gd name="T1" fmla="*/ 286174 h 285538"/>
              <a:gd name="T2" fmla="*/ 1441780 w 1441285"/>
              <a:gd name="T3" fmla="*/ 6813 h 285538"/>
              <a:gd name="T4" fmla="*/ 0 w 1441285"/>
              <a:gd name="T5" fmla="*/ 0 h 285538"/>
              <a:gd name="T6" fmla="*/ 0 w 1441285"/>
              <a:gd name="T7" fmla="*/ 0 h 285538"/>
              <a:gd name="T8" fmla="*/ 0 w 1441285"/>
              <a:gd name="T9" fmla="*/ 0 h 2855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1285"/>
              <a:gd name="T16" fmla="*/ 0 h 285538"/>
              <a:gd name="T17" fmla="*/ 1441285 w 1441285"/>
              <a:gd name="T18" fmla="*/ 285538 h 2855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1285" h="285538">
                <a:moveTo>
                  <a:pt x="1441285" y="285538"/>
                </a:moveTo>
                <a:lnTo>
                  <a:pt x="1441285" y="6798"/>
                </a:lnTo>
                <a:lnTo>
                  <a:pt x="0" y="0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70" name="TekstSylinder 69"/>
          <p:cNvSpPr txBox="1">
            <a:spLocks noChangeArrowheads="1"/>
          </p:cNvSpPr>
          <p:nvPr/>
        </p:nvSpPr>
        <p:spPr bwMode="auto">
          <a:xfrm>
            <a:off x="4056063" y="3335338"/>
            <a:ext cx="4143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>
                <a:solidFill>
                  <a:schemeClr val="tx1"/>
                </a:solidFill>
              </a:rPr>
              <a:t>685</a:t>
            </a:r>
          </a:p>
        </p:txBody>
      </p:sp>
      <p:sp>
        <p:nvSpPr>
          <p:cNvPr id="71" name="TekstSylinder 70"/>
          <p:cNvSpPr txBox="1">
            <a:spLocks noChangeArrowheads="1"/>
          </p:cNvSpPr>
          <p:nvPr/>
        </p:nvSpPr>
        <p:spPr bwMode="auto">
          <a:xfrm>
            <a:off x="5186363" y="735013"/>
            <a:ext cx="8096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>
                <a:solidFill>
                  <a:schemeClr val="tx1"/>
                </a:solidFill>
              </a:rPr>
              <a:t>S(t) = 685</a:t>
            </a:r>
          </a:p>
        </p:txBody>
      </p:sp>
      <p:sp>
        <p:nvSpPr>
          <p:cNvPr id="72" name="TekstSylinder 71"/>
          <p:cNvSpPr txBox="1">
            <a:spLocks noChangeArrowheads="1"/>
          </p:cNvSpPr>
          <p:nvPr/>
        </p:nvSpPr>
        <p:spPr bwMode="auto">
          <a:xfrm>
            <a:off x="7999413" y="1963738"/>
            <a:ext cx="600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>
                <a:solidFill>
                  <a:schemeClr val="tx1"/>
                </a:solidFill>
              </a:rPr>
              <a:t>3,34 V</a:t>
            </a:r>
          </a:p>
        </p:txBody>
      </p:sp>
      <p:sp>
        <p:nvSpPr>
          <p:cNvPr id="73" name="TekstSylinder 72"/>
          <p:cNvSpPr txBox="1">
            <a:spLocks noChangeArrowheads="1"/>
          </p:cNvSpPr>
          <p:nvPr/>
        </p:nvSpPr>
        <p:spPr bwMode="auto">
          <a:xfrm>
            <a:off x="1133475" y="3219450"/>
            <a:ext cx="6000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>
                <a:solidFill>
                  <a:schemeClr val="tx1"/>
                </a:solidFill>
              </a:rPr>
              <a:t>3,34 V</a:t>
            </a:r>
          </a:p>
        </p:txBody>
      </p:sp>
      <p:sp>
        <p:nvSpPr>
          <p:cNvPr id="74" name="TekstSylinder 73"/>
          <p:cNvSpPr txBox="1">
            <a:spLocks noChangeArrowheads="1"/>
          </p:cNvSpPr>
          <p:nvPr/>
        </p:nvSpPr>
        <p:spPr bwMode="auto">
          <a:xfrm>
            <a:off x="6964363" y="5473700"/>
            <a:ext cx="6461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685</a:t>
            </a:r>
          </a:p>
        </p:txBody>
      </p:sp>
      <p:sp>
        <p:nvSpPr>
          <p:cNvPr id="75" name="TekstSylinder 74"/>
          <p:cNvSpPr txBox="1">
            <a:spLocks noChangeArrowheads="1"/>
          </p:cNvSpPr>
          <p:nvPr/>
        </p:nvSpPr>
        <p:spPr bwMode="auto">
          <a:xfrm>
            <a:off x="7639050" y="5716588"/>
            <a:ext cx="1194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5V = </a:t>
            </a:r>
            <a:r>
              <a:rPr lang="nb-NO" smtClean="0">
                <a:solidFill>
                  <a:schemeClr val="tx1"/>
                </a:solidFill>
              </a:rPr>
              <a:t>3,34V</a:t>
            </a:r>
            <a:endParaRPr lang="nb-NO">
              <a:solidFill>
                <a:schemeClr val="tx1"/>
              </a:solidFill>
            </a:endParaRPr>
          </a:p>
        </p:txBody>
      </p:sp>
      <p:cxnSp>
        <p:nvCxnSpPr>
          <p:cNvPr id="76" name="Rett linje 75"/>
          <p:cNvCxnSpPr>
            <a:cxnSpLocks noChangeShapeType="1"/>
          </p:cNvCxnSpPr>
          <p:nvPr/>
        </p:nvCxnSpPr>
        <p:spPr bwMode="auto">
          <a:xfrm>
            <a:off x="6883400" y="5935663"/>
            <a:ext cx="8223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77" name="TekstSylinder 76"/>
          <p:cNvSpPr txBox="1">
            <a:spLocks noChangeArrowheads="1"/>
          </p:cNvSpPr>
          <p:nvPr/>
        </p:nvSpPr>
        <p:spPr bwMode="auto">
          <a:xfrm>
            <a:off x="6907213" y="5889625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mtClean="0">
                <a:solidFill>
                  <a:schemeClr val="tx1"/>
                </a:solidFill>
              </a:rPr>
              <a:t>1024</a:t>
            </a:r>
            <a:endParaRPr lang="nb-NO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7" grpId="0"/>
      <p:bldP spid="119" grpId="0"/>
      <p:bldP spid="120" grpId="0"/>
      <p:bldP spid="121" grpId="0"/>
      <p:bldP spid="124" grpId="0"/>
      <p:bldP spid="125" grpId="0"/>
      <p:bldP spid="126" grpId="0"/>
      <p:bldP spid="127" grpId="0"/>
      <p:bldP spid="46" grpId="0"/>
      <p:bldP spid="56" grpId="0"/>
      <p:bldP spid="57" grpId="0"/>
      <p:bldP spid="58" grpId="0" animBg="1"/>
      <p:bldP spid="59" grpId="0"/>
      <p:bldP spid="60" grpId="0" animBg="1"/>
      <p:bldP spid="65" grpId="0" animBg="1"/>
      <p:bldP spid="69" grpId="0" animBg="1"/>
      <p:bldP spid="70" grpId="0"/>
      <p:bldP spid="71" grpId="0"/>
      <p:bldP spid="72" grpId="0"/>
      <p:bldP spid="73" grpId="0"/>
      <p:bldP spid="74" grpId="0"/>
      <p:bldP spid="75" grpId="0"/>
      <p:bldP spid="7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6530" y="2634703"/>
            <a:ext cx="7407404" cy="1614008"/>
          </a:xfrm>
        </p:spPr>
        <p:txBody>
          <a:bodyPr>
            <a:normAutofit/>
          </a:bodyPr>
          <a:lstStyle/>
          <a:p>
            <a:pPr algn="ctr"/>
            <a:r>
              <a:rPr lang="nn-NO" smtClean="0"/>
              <a:t>Videre arbeid?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9500" y="2450437"/>
            <a:ext cx="7767638" cy="1141413"/>
          </a:xfrm>
        </p:spPr>
        <p:txBody>
          <a:bodyPr/>
          <a:lstStyle/>
          <a:p>
            <a:pPr algn="ctr"/>
            <a:r>
              <a:rPr lang="nb-NO" smtClean="0"/>
              <a:t>Flere oppgaver å jobbe med</a:t>
            </a:r>
            <a:endParaRPr lang="nb-NO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84682" y="2486891"/>
            <a:ext cx="740740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nb-NO" smtClean="0"/>
              <a:t>Flere guidede oppgaver - </a:t>
            </a:r>
            <a:br>
              <a:rPr lang="nb-NO" smtClean="0"/>
            </a:br>
            <a:r>
              <a:rPr lang="nb-NO" smtClean="0"/>
              <a:t>etter eget valg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Kolorimeter/Turbidimeter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9" y="1302327"/>
            <a:ext cx="3571336" cy="1766456"/>
          </a:xfrm>
        </p:spPr>
        <p:txBody>
          <a:bodyPr>
            <a:normAutofit/>
          </a:bodyPr>
          <a:lstStyle/>
          <a:p>
            <a:r>
              <a:rPr lang="nb-NO" smtClean="0"/>
              <a:t>Bygg og koble opp et kolorimeter</a:t>
            </a:r>
          </a:p>
          <a:p>
            <a:r>
              <a:rPr lang="nb-NO" smtClean="0"/>
              <a:t>Styr LED og les av lyssensor</a:t>
            </a:r>
          </a:p>
          <a:p>
            <a:endParaRPr lang="nb-N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5523" y="3287278"/>
            <a:ext cx="7056508" cy="338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lassholder for innhold 2"/>
          <p:cNvSpPr txBox="1">
            <a:spLocks/>
          </p:cNvSpPr>
          <p:nvPr/>
        </p:nvSpPr>
        <p:spPr>
          <a:xfrm>
            <a:off x="5030695" y="1302327"/>
            <a:ext cx="3571336" cy="1766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Spenningsdeleren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Midling av målinger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Måling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47923" y="2040379"/>
            <a:ext cx="5731298" cy="3474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80655" y="274638"/>
            <a:ext cx="7765472" cy="836453"/>
          </a:xfrm>
        </p:spPr>
        <p:txBody>
          <a:bodyPr>
            <a:normAutofit fontScale="90000"/>
          </a:bodyPr>
          <a:lstStyle/>
          <a:p>
            <a:pPr algn="ctr"/>
            <a:r>
              <a:rPr lang="nb-NO" smtClean="0"/>
              <a:t>Barometrisk høydemåler</a:t>
            </a:r>
            <a:br>
              <a:rPr lang="nb-NO" smtClean="0"/>
            </a:br>
            <a:r>
              <a:rPr lang="nb-NO" sz="2700" smtClean="0"/>
              <a:t>Guidet oppgave</a:t>
            </a:r>
            <a:endParaRPr lang="nb-NO"/>
          </a:p>
        </p:txBody>
      </p:sp>
      <p:sp>
        <p:nvSpPr>
          <p:cNvPr id="4" name="Plassholder for innhold 2"/>
          <p:cNvSpPr>
            <a:spLocks noGrp="1"/>
          </p:cNvSpPr>
          <p:nvPr>
            <p:ph idx="1"/>
          </p:nvPr>
        </p:nvSpPr>
        <p:spPr>
          <a:xfrm>
            <a:off x="4710545" y="1517074"/>
            <a:ext cx="4287983" cy="4609090"/>
          </a:xfrm>
        </p:spPr>
        <p:txBody>
          <a:bodyPr>
            <a:normAutofit/>
          </a:bodyPr>
          <a:lstStyle/>
          <a:p>
            <a:r>
              <a:rPr lang="nb-NO" smtClean="0"/>
              <a:t>Bruk av biblioteker</a:t>
            </a:r>
          </a:p>
          <a:p>
            <a:r>
              <a:rPr lang="nb-NO" smtClean="0"/>
              <a:t>Les av temperatursensor</a:t>
            </a:r>
          </a:p>
          <a:p>
            <a:r>
              <a:rPr lang="nb-NO" smtClean="0"/>
              <a:t>Les av trykksensor</a:t>
            </a:r>
          </a:p>
          <a:p>
            <a:r>
              <a:rPr lang="nb-NO" smtClean="0"/>
              <a:t>Omregninger – trykk/høyde</a:t>
            </a:r>
          </a:p>
          <a:p>
            <a:r>
              <a:rPr lang="nb-NO" smtClean="0"/>
              <a:t>Skriv til OLED-display</a:t>
            </a:r>
          </a:p>
          <a:p>
            <a:r>
              <a:rPr lang="nb-NO" smtClean="0"/>
              <a:t>Bruk av I</a:t>
            </a:r>
            <a:r>
              <a:rPr lang="nb-NO" baseline="30000" smtClean="0"/>
              <a:t>2</a:t>
            </a:r>
            <a:r>
              <a:rPr lang="nb-NO" smtClean="0"/>
              <a:t>C-buss</a:t>
            </a:r>
            <a:endParaRPr lang="nb-NO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8311" y="2079913"/>
            <a:ext cx="2293653" cy="236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Trykksensor og display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73828" y="4971600"/>
            <a:ext cx="2088572" cy="9432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nb-NO" dirty="0" smtClean="0"/>
              <a:t>SSD1306</a:t>
            </a:r>
            <a:br>
              <a:rPr lang="nb-NO" dirty="0" smtClean="0"/>
            </a:br>
            <a:r>
              <a:rPr lang="nb-NO" dirty="0" smtClean="0"/>
              <a:t>Grafisk display</a:t>
            </a:r>
            <a:br>
              <a:rPr lang="nb-NO" dirty="0" smtClean="0"/>
            </a:br>
            <a:r>
              <a:rPr lang="nb-NO" dirty="0" smtClean="0"/>
              <a:t>128 x 64</a:t>
            </a:r>
            <a:endParaRPr lang="nb-NO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7559" y="1417638"/>
            <a:ext cx="3366473" cy="345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lassholder for innhold 2"/>
          <p:cNvSpPr txBox="1">
            <a:spLocks/>
          </p:cNvSpPr>
          <p:nvPr/>
        </p:nvSpPr>
        <p:spPr>
          <a:xfrm>
            <a:off x="1749028" y="4971600"/>
            <a:ext cx="2088572" cy="943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BMP280</a:t>
            </a: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/>
            </a:r>
            <a:b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Trykk og Temp.</a:t>
            </a:r>
            <a:b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sensor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7867" y="1648690"/>
            <a:ext cx="2778697" cy="297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2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6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I</a:t>
            </a:r>
            <a:r>
              <a:rPr lang="nb-NO" baseline="30000" dirty="0" smtClean="0"/>
              <a:t>2</a:t>
            </a:r>
            <a:r>
              <a:rPr lang="nb-NO" dirty="0" smtClean="0"/>
              <a:t>C databuss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5276850"/>
            <a:ext cx="7407404" cy="849313"/>
          </a:xfrm>
        </p:spPr>
        <p:txBody>
          <a:bodyPr/>
          <a:lstStyle/>
          <a:p>
            <a:r>
              <a:rPr lang="nb-NO" dirty="0" smtClean="0"/>
              <a:t>Bruk av ferdige moduler gir store muligheter, og skjuler kompleksitet (”Black </a:t>
            </a:r>
            <a:r>
              <a:rPr lang="nb-NO" dirty="0" err="1" smtClean="0"/>
              <a:t>box</a:t>
            </a:r>
            <a:r>
              <a:rPr lang="nb-NO" dirty="0" smtClean="0"/>
              <a:t>”)</a:t>
            </a:r>
            <a:endParaRPr lang="nb-N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38460" y="2730499"/>
            <a:ext cx="1271596" cy="130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 descr="Bilderesultat for BMP180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23517" t="17222" r="21845" b="15729"/>
          <a:stretch>
            <a:fillRect/>
          </a:stretch>
        </p:blipFill>
        <p:spPr bwMode="auto">
          <a:xfrm>
            <a:off x="1674804" y="2730499"/>
            <a:ext cx="1024119" cy="1256736"/>
          </a:xfrm>
          <a:prstGeom prst="rect">
            <a:avLst/>
          </a:prstGeom>
          <a:noFill/>
        </p:spPr>
      </p:pic>
      <p:pic>
        <p:nvPicPr>
          <p:cNvPr id="1026" name="Picture 2" descr="kjøpe Mikrokontrollerkort, Uno, A000066, ATmega328"/>
          <p:cNvPicPr>
            <a:picLocks noChangeAspect="1" noChangeArrowheads="1"/>
          </p:cNvPicPr>
          <p:nvPr/>
        </p:nvPicPr>
        <p:blipFill>
          <a:blip r:embed="rId5"/>
          <a:srcRect l="9389" r="9833"/>
          <a:stretch>
            <a:fillRect/>
          </a:stretch>
        </p:blipFill>
        <p:spPr bwMode="auto">
          <a:xfrm rot="10800000">
            <a:off x="5238697" y="2730499"/>
            <a:ext cx="3276603" cy="2271537"/>
          </a:xfrm>
          <a:prstGeom prst="rect">
            <a:avLst/>
          </a:prstGeom>
          <a:noFill/>
        </p:spPr>
      </p:pic>
      <p:grpSp>
        <p:nvGrpSpPr>
          <p:cNvPr id="6" name="Gruppe 18"/>
          <p:cNvGrpSpPr/>
          <p:nvPr/>
        </p:nvGrpSpPr>
        <p:grpSpPr>
          <a:xfrm>
            <a:off x="2555070" y="2520069"/>
            <a:ext cx="3023208" cy="315009"/>
            <a:chOff x="2555070" y="2520069"/>
            <a:chExt cx="3023208" cy="315009"/>
          </a:xfrm>
        </p:grpSpPr>
        <p:sp>
          <p:nvSpPr>
            <p:cNvPr id="7" name="Frihåndsform 6"/>
            <p:cNvSpPr/>
            <p:nvPr/>
          </p:nvSpPr>
          <p:spPr>
            <a:xfrm>
              <a:off x="2555070" y="2520069"/>
              <a:ext cx="1697546" cy="315009"/>
            </a:xfrm>
            <a:custGeom>
              <a:avLst/>
              <a:gdLst>
                <a:gd name="connsiteX0" fmla="*/ 4375 w 1697546"/>
                <a:gd name="connsiteY0" fmla="*/ 315009 h 315009"/>
                <a:gd name="connsiteX1" fmla="*/ 0 w 1697546"/>
                <a:gd name="connsiteY1" fmla="*/ 0 h 315009"/>
                <a:gd name="connsiteX2" fmla="*/ 1697546 w 1697546"/>
                <a:gd name="connsiteY2" fmla="*/ 8750 h 315009"/>
                <a:gd name="connsiteX3" fmla="*/ 1697546 w 1697546"/>
                <a:gd name="connsiteY3" fmla="*/ 262507 h 31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7546" h="315009">
                  <a:moveTo>
                    <a:pt x="4375" y="315009"/>
                  </a:moveTo>
                  <a:cubicBezTo>
                    <a:pt x="2917" y="210006"/>
                    <a:pt x="1458" y="105003"/>
                    <a:pt x="0" y="0"/>
                  </a:cubicBezTo>
                  <a:lnTo>
                    <a:pt x="1697546" y="8750"/>
                  </a:lnTo>
                  <a:lnTo>
                    <a:pt x="1697546" y="262507"/>
                  </a:lnTo>
                </a:path>
              </a:pathLst>
            </a:cu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" name="Frihåndsform 7"/>
            <p:cNvSpPr/>
            <p:nvPr/>
          </p:nvSpPr>
          <p:spPr>
            <a:xfrm>
              <a:off x="4243866" y="2524444"/>
              <a:ext cx="1334412" cy="266882"/>
            </a:xfrm>
            <a:custGeom>
              <a:avLst/>
              <a:gdLst>
                <a:gd name="connsiteX0" fmla="*/ 0 w 1334412"/>
                <a:gd name="connsiteY0" fmla="*/ 0 h 266882"/>
                <a:gd name="connsiteX1" fmla="*/ 1334412 w 1334412"/>
                <a:gd name="connsiteY1" fmla="*/ 4375 h 266882"/>
                <a:gd name="connsiteX2" fmla="*/ 1334412 w 1334412"/>
                <a:gd name="connsiteY2" fmla="*/ 266882 h 266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412" h="266882">
                  <a:moveTo>
                    <a:pt x="0" y="0"/>
                  </a:moveTo>
                  <a:lnTo>
                    <a:pt x="1334412" y="4375"/>
                  </a:lnTo>
                  <a:lnTo>
                    <a:pt x="1334412" y="266882"/>
                  </a:lnTo>
                </a:path>
              </a:pathLst>
            </a:cu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7" name="Gruppe 17"/>
          <p:cNvGrpSpPr/>
          <p:nvPr/>
        </p:nvGrpSpPr>
        <p:grpSpPr>
          <a:xfrm>
            <a:off x="2291832" y="2380066"/>
            <a:ext cx="3155191" cy="507938"/>
            <a:chOff x="2291832" y="2380066"/>
            <a:chExt cx="3155191" cy="507938"/>
          </a:xfrm>
        </p:grpSpPr>
        <p:sp>
          <p:nvSpPr>
            <p:cNvPr id="9" name="Frihåndsform 8"/>
            <p:cNvSpPr/>
            <p:nvPr/>
          </p:nvSpPr>
          <p:spPr>
            <a:xfrm>
              <a:off x="2291832" y="2380066"/>
              <a:ext cx="1820779" cy="507938"/>
            </a:xfrm>
            <a:custGeom>
              <a:avLst/>
              <a:gdLst>
                <a:gd name="connsiteX0" fmla="*/ 4375 w 1697546"/>
                <a:gd name="connsiteY0" fmla="*/ 315009 h 315009"/>
                <a:gd name="connsiteX1" fmla="*/ 0 w 1697546"/>
                <a:gd name="connsiteY1" fmla="*/ 0 h 315009"/>
                <a:gd name="connsiteX2" fmla="*/ 1697546 w 1697546"/>
                <a:gd name="connsiteY2" fmla="*/ 8750 h 315009"/>
                <a:gd name="connsiteX3" fmla="*/ 1697546 w 1697546"/>
                <a:gd name="connsiteY3" fmla="*/ 262507 h 31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7546" h="315009">
                  <a:moveTo>
                    <a:pt x="4375" y="315009"/>
                  </a:moveTo>
                  <a:cubicBezTo>
                    <a:pt x="2917" y="210006"/>
                    <a:pt x="1458" y="105003"/>
                    <a:pt x="0" y="0"/>
                  </a:cubicBezTo>
                  <a:lnTo>
                    <a:pt x="1697546" y="8750"/>
                  </a:lnTo>
                  <a:lnTo>
                    <a:pt x="1697546" y="262507"/>
                  </a:lnTo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Frihåndsform 9"/>
            <p:cNvSpPr/>
            <p:nvPr/>
          </p:nvSpPr>
          <p:spPr>
            <a:xfrm>
              <a:off x="4112611" y="2391002"/>
              <a:ext cx="1334412" cy="400323"/>
            </a:xfrm>
            <a:custGeom>
              <a:avLst/>
              <a:gdLst>
                <a:gd name="connsiteX0" fmla="*/ 0 w 1334412"/>
                <a:gd name="connsiteY0" fmla="*/ 0 h 266882"/>
                <a:gd name="connsiteX1" fmla="*/ 1334412 w 1334412"/>
                <a:gd name="connsiteY1" fmla="*/ 4375 h 266882"/>
                <a:gd name="connsiteX2" fmla="*/ 1334412 w 1334412"/>
                <a:gd name="connsiteY2" fmla="*/ 266882 h 266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412" h="266882">
                  <a:moveTo>
                    <a:pt x="0" y="0"/>
                  </a:moveTo>
                  <a:lnTo>
                    <a:pt x="1334412" y="4375"/>
                  </a:lnTo>
                  <a:lnTo>
                    <a:pt x="1334412" y="266882"/>
                  </a:lnTo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8" name="Gruppe 16"/>
          <p:cNvGrpSpPr/>
          <p:nvPr/>
        </p:nvGrpSpPr>
        <p:grpSpPr>
          <a:xfrm>
            <a:off x="2059950" y="2235686"/>
            <a:ext cx="4270847" cy="652318"/>
            <a:chOff x="2059950" y="2235686"/>
            <a:chExt cx="4270847" cy="652318"/>
          </a:xfrm>
        </p:grpSpPr>
        <p:sp>
          <p:nvSpPr>
            <p:cNvPr id="11" name="Frihåndsform 10"/>
            <p:cNvSpPr/>
            <p:nvPr/>
          </p:nvSpPr>
          <p:spPr>
            <a:xfrm>
              <a:off x="2059950" y="2235686"/>
              <a:ext cx="1820779" cy="652318"/>
            </a:xfrm>
            <a:custGeom>
              <a:avLst/>
              <a:gdLst>
                <a:gd name="connsiteX0" fmla="*/ 4375 w 1697546"/>
                <a:gd name="connsiteY0" fmla="*/ 315009 h 315009"/>
                <a:gd name="connsiteX1" fmla="*/ 0 w 1697546"/>
                <a:gd name="connsiteY1" fmla="*/ 0 h 315009"/>
                <a:gd name="connsiteX2" fmla="*/ 1697546 w 1697546"/>
                <a:gd name="connsiteY2" fmla="*/ 8750 h 315009"/>
                <a:gd name="connsiteX3" fmla="*/ 1697546 w 1697546"/>
                <a:gd name="connsiteY3" fmla="*/ 262507 h 31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7546" h="315009">
                  <a:moveTo>
                    <a:pt x="4375" y="315009"/>
                  </a:moveTo>
                  <a:cubicBezTo>
                    <a:pt x="2917" y="210006"/>
                    <a:pt x="1458" y="105003"/>
                    <a:pt x="0" y="0"/>
                  </a:cubicBezTo>
                  <a:lnTo>
                    <a:pt x="1697546" y="8750"/>
                  </a:lnTo>
                  <a:lnTo>
                    <a:pt x="1697546" y="262507"/>
                  </a:lnTo>
                </a:path>
              </a:pathLst>
            </a:cu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Frihåndsform 11"/>
            <p:cNvSpPr/>
            <p:nvPr/>
          </p:nvSpPr>
          <p:spPr>
            <a:xfrm>
              <a:off x="3880728" y="2257562"/>
              <a:ext cx="2450069" cy="533764"/>
            </a:xfrm>
            <a:custGeom>
              <a:avLst/>
              <a:gdLst>
                <a:gd name="connsiteX0" fmla="*/ 0 w 1334412"/>
                <a:gd name="connsiteY0" fmla="*/ 0 h 266882"/>
                <a:gd name="connsiteX1" fmla="*/ 1334412 w 1334412"/>
                <a:gd name="connsiteY1" fmla="*/ 4375 h 266882"/>
                <a:gd name="connsiteX2" fmla="*/ 1334412 w 1334412"/>
                <a:gd name="connsiteY2" fmla="*/ 266882 h 266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412" h="266882">
                  <a:moveTo>
                    <a:pt x="0" y="0"/>
                  </a:moveTo>
                  <a:lnTo>
                    <a:pt x="1334412" y="4375"/>
                  </a:lnTo>
                  <a:lnTo>
                    <a:pt x="1334412" y="266882"/>
                  </a:lnTo>
                </a:path>
              </a:pathLst>
            </a:cu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3" name="Frihåndsform 12"/>
          <p:cNvSpPr/>
          <p:nvPr/>
        </p:nvSpPr>
        <p:spPr>
          <a:xfrm>
            <a:off x="1801658" y="1929429"/>
            <a:ext cx="4848524" cy="923150"/>
          </a:xfrm>
          <a:custGeom>
            <a:avLst/>
            <a:gdLst>
              <a:gd name="connsiteX0" fmla="*/ 4375 w 1697546"/>
              <a:gd name="connsiteY0" fmla="*/ 315009 h 315009"/>
              <a:gd name="connsiteX1" fmla="*/ 0 w 1697546"/>
              <a:gd name="connsiteY1" fmla="*/ 0 h 315009"/>
              <a:gd name="connsiteX2" fmla="*/ 1697546 w 1697546"/>
              <a:gd name="connsiteY2" fmla="*/ 8750 h 315009"/>
              <a:gd name="connsiteX3" fmla="*/ 1697546 w 1697546"/>
              <a:gd name="connsiteY3" fmla="*/ 262507 h 315009"/>
              <a:gd name="connsiteX0" fmla="*/ 4375 w 1697546"/>
              <a:gd name="connsiteY0" fmla="*/ 315009 h 315009"/>
              <a:gd name="connsiteX1" fmla="*/ 0 w 1697546"/>
              <a:gd name="connsiteY1" fmla="*/ 0 h 315009"/>
              <a:gd name="connsiteX2" fmla="*/ 1697546 w 1697546"/>
              <a:gd name="connsiteY2" fmla="*/ 8750 h 315009"/>
              <a:gd name="connsiteX3" fmla="*/ 1697546 w 1697546"/>
              <a:gd name="connsiteY3" fmla="*/ 293714 h 31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546" h="315009">
                <a:moveTo>
                  <a:pt x="4375" y="315009"/>
                </a:moveTo>
                <a:cubicBezTo>
                  <a:pt x="2917" y="210006"/>
                  <a:pt x="1458" y="105003"/>
                  <a:pt x="0" y="0"/>
                </a:cubicBezTo>
                <a:lnTo>
                  <a:pt x="1697546" y="8750"/>
                </a:lnTo>
                <a:lnTo>
                  <a:pt x="1697546" y="293714"/>
                </a:ln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Frihåndsform 13"/>
          <p:cNvSpPr/>
          <p:nvPr/>
        </p:nvSpPr>
        <p:spPr>
          <a:xfrm>
            <a:off x="3994483" y="2100057"/>
            <a:ext cx="2528820" cy="752520"/>
          </a:xfrm>
          <a:custGeom>
            <a:avLst/>
            <a:gdLst>
              <a:gd name="connsiteX0" fmla="*/ 4375 w 1697546"/>
              <a:gd name="connsiteY0" fmla="*/ 315009 h 315009"/>
              <a:gd name="connsiteX1" fmla="*/ 0 w 1697546"/>
              <a:gd name="connsiteY1" fmla="*/ 0 h 315009"/>
              <a:gd name="connsiteX2" fmla="*/ 1697546 w 1697546"/>
              <a:gd name="connsiteY2" fmla="*/ 8750 h 315009"/>
              <a:gd name="connsiteX3" fmla="*/ 1697546 w 1697546"/>
              <a:gd name="connsiteY3" fmla="*/ 262507 h 315009"/>
              <a:gd name="connsiteX0" fmla="*/ 4375 w 1697546"/>
              <a:gd name="connsiteY0" fmla="*/ 315009 h 315009"/>
              <a:gd name="connsiteX1" fmla="*/ 0 w 1697546"/>
              <a:gd name="connsiteY1" fmla="*/ 0 h 315009"/>
              <a:gd name="connsiteX2" fmla="*/ 1697546 w 1697546"/>
              <a:gd name="connsiteY2" fmla="*/ 8750 h 315009"/>
              <a:gd name="connsiteX3" fmla="*/ 1697546 w 1697546"/>
              <a:gd name="connsiteY3" fmla="*/ 293714 h 31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546" h="315009">
                <a:moveTo>
                  <a:pt x="4375" y="315009"/>
                </a:moveTo>
                <a:cubicBezTo>
                  <a:pt x="2917" y="210006"/>
                  <a:pt x="1458" y="105003"/>
                  <a:pt x="0" y="0"/>
                </a:cubicBezTo>
                <a:lnTo>
                  <a:pt x="1697546" y="8750"/>
                </a:lnTo>
                <a:lnTo>
                  <a:pt x="1697546" y="293714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/>
          <p:cNvSpPr txBox="1"/>
          <p:nvPr/>
        </p:nvSpPr>
        <p:spPr>
          <a:xfrm>
            <a:off x="1674804" y="4036199"/>
            <a:ext cx="109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Adresse 1</a:t>
            </a:r>
            <a:endParaRPr lang="nb-NO" dirty="0"/>
          </a:p>
        </p:txBody>
      </p:sp>
      <p:sp>
        <p:nvSpPr>
          <p:cNvPr id="16" name="TekstSylinder 15"/>
          <p:cNvSpPr txBox="1"/>
          <p:nvPr/>
        </p:nvSpPr>
        <p:spPr>
          <a:xfrm>
            <a:off x="3564127" y="4036199"/>
            <a:ext cx="109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Adresse 2</a:t>
            </a:r>
            <a:endParaRPr lang="nb-NO" dirty="0"/>
          </a:p>
        </p:txBody>
      </p:sp>
      <p:sp>
        <p:nvSpPr>
          <p:cNvPr id="20" name="Bildeforklaring formet som en ellipse 19"/>
          <p:cNvSpPr/>
          <p:nvPr/>
        </p:nvSpPr>
        <p:spPr>
          <a:xfrm>
            <a:off x="6532051" y="1211910"/>
            <a:ext cx="865324" cy="503238"/>
          </a:xfrm>
          <a:prstGeom prst="wedgeEllipseCallout">
            <a:avLst>
              <a:gd name="adj1" fmla="val -37145"/>
              <a:gd name="adj2" fmla="val 97866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3,3V</a:t>
            </a:r>
            <a:endParaRPr lang="nb-NO" dirty="0"/>
          </a:p>
        </p:txBody>
      </p:sp>
      <p:sp>
        <p:nvSpPr>
          <p:cNvPr id="21" name="Bildeforklaring formet som en ellipse 20"/>
          <p:cNvSpPr/>
          <p:nvPr/>
        </p:nvSpPr>
        <p:spPr>
          <a:xfrm>
            <a:off x="5687653" y="1364310"/>
            <a:ext cx="865324" cy="503238"/>
          </a:xfrm>
          <a:prstGeom prst="wedgeEllipseCallout">
            <a:avLst>
              <a:gd name="adj1" fmla="val -37145"/>
              <a:gd name="adj2" fmla="val 9786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5,0V</a:t>
            </a:r>
            <a:endParaRPr lang="nb-NO" dirty="0"/>
          </a:p>
        </p:txBody>
      </p:sp>
      <p:sp>
        <p:nvSpPr>
          <p:cNvPr id="22" name="Bildeforklaring formet som en ellipse 21"/>
          <p:cNvSpPr/>
          <p:nvPr/>
        </p:nvSpPr>
        <p:spPr>
          <a:xfrm>
            <a:off x="2127280" y="1508689"/>
            <a:ext cx="865324" cy="503238"/>
          </a:xfrm>
          <a:prstGeom prst="wedgeEllipseCallout">
            <a:avLst>
              <a:gd name="adj1" fmla="val -37145"/>
              <a:gd name="adj2" fmla="val 97866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/>
              <a:t>GND</a:t>
            </a:r>
            <a:endParaRPr lang="nb-NO" sz="1600" dirty="0"/>
          </a:p>
        </p:txBody>
      </p:sp>
      <p:sp>
        <p:nvSpPr>
          <p:cNvPr id="23" name="Bildeforklaring formet som en ellipse 22"/>
          <p:cNvSpPr/>
          <p:nvPr/>
        </p:nvSpPr>
        <p:spPr>
          <a:xfrm>
            <a:off x="3128233" y="1638435"/>
            <a:ext cx="865324" cy="503238"/>
          </a:xfrm>
          <a:prstGeom prst="wedgeEllipseCallout">
            <a:avLst>
              <a:gd name="adj1" fmla="val -37145"/>
              <a:gd name="adj2" fmla="val 97866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/>
              <a:t>SCL</a:t>
            </a:r>
            <a:endParaRPr lang="nb-NO" sz="1600" dirty="0"/>
          </a:p>
        </p:txBody>
      </p:sp>
      <p:sp>
        <p:nvSpPr>
          <p:cNvPr id="24" name="Bildeforklaring formet som en ellipse 23"/>
          <p:cNvSpPr/>
          <p:nvPr/>
        </p:nvSpPr>
        <p:spPr>
          <a:xfrm>
            <a:off x="4133557" y="1777808"/>
            <a:ext cx="865324" cy="503238"/>
          </a:xfrm>
          <a:prstGeom prst="wedgeEllipseCallout">
            <a:avLst>
              <a:gd name="adj1" fmla="val -37145"/>
              <a:gd name="adj2" fmla="val 97866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/>
              <a:t>SDA</a:t>
            </a:r>
            <a:endParaRPr lang="nb-NO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  <p:bldP spid="13" grpId="1" animBg="1"/>
      <p:bldP spid="14" grpId="0" animBg="1"/>
      <p:bldP spid="14" grpId="1" animBg="1"/>
      <p:bldP spid="15" grpId="0"/>
      <p:bldP spid="16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62873" y="274638"/>
            <a:ext cx="7407404" cy="1143000"/>
          </a:xfrm>
        </p:spPr>
        <p:txBody>
          <a:bodyPr/>
          <a:lstStyle/>
          <a:p>
            <a:pPr algn="ctr"/>
            <a:r>
              <a:rPr lang="nb-NO" dirty="0" smtClean="0"/>
              <a:t>Noen eksempler på moduler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68532" y="5731406"/>
            <a:ext cx="7407404" cy="925425"/>
          </a:xfrm>
        </p:spPr>
        <p:txBody>
          <a:bodyPr>
            <a:normAutofit fontScale="92500"/>
          </a:bodyPr>
          <a:lstStyle/>
          <a:p>
            <a:r>
              <a:rPr lang="nb-NO" dirty="0" smtClean="0"/>
              <a:t>Bruk av moduler og I</a:t>
            </a:r>
            <a:r>
              <a:rPr lang="nb-NO" baseline="30000" dirty="0" smtClean="0"/>
              <a:t>2</a:t>
            </a:r>
            <a:r>
              <a:rPr lang="nb-NO" dirty="0" smtClean="0"/>
              <a:t>C gir store muligheter dersom man ønsker å tenke funksjon framfor detaljforståelse</a:t>
            </a:r>
            <a:endParaRPr lang="nb-NO" dirty="0"/>
          </a:p>
        </p:txBody>
      </p:sp>
      <p:pic>
        <p:nvPicPr>
          <p:cNvPr id="86018" name="Picture 2" descr="Adafruit SGP30 Air Quality Sensor Breakout - VOC and eCO2"/>
          <p:cNvPicPr>
            <a:picLocks noChangeAspect="1" noChangeArrowheads="1"/>
          </p:cNvPicPr>
          <p:nvPr/>
        </p:nvPicPr>
        <p:blipFill>
          <a:blip r:embed="rId2"/>
          <a:srcRect l="28503" t="27077" r="28821" b="26295"/>
          <a:stretch>
            <a:fillRect/>
          </a:stretch>
        </p:blipFill>
        <p:spPr bwMode="auto">
          <a:xfrm>
            <a:off x="1092218" y="1741018"/>
            <a:ext cx="2267712" cy="1859608"/>
          </a:xfrm>
          <a:prstGeom prst="rect">
            <a:avLst/>
          </a:prstGeom>
          <a:noFill/>
        </p:spPr>
      </p:pic>
      <p:sp>
        <p:nvSpPr>
          <p:cNvPr id="5" name="TekstSylinder 4"/>
          <p:cNvSpPr txBox="1"/>
          <p:nvPr/>
        </p:nvSpPr>
        <p:spPr>
          <a:xfrm>
            <a:off x="1243587" y="3793017"/>
            <a:ext cx="19495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Gass sensor SGP30</a:t>
            </a:r>
            <a:br>
              <a:rPr lang="nb-NO" dirty="0" smtClean="0"/>
            </a:br>
            <a:r>
              <a:rPr lang="nb-NO" dirty="0" smtClean="0"/>
              <a:t>Hydrogen</a:t>
            </a:r>
            <a:br>
              <a:rPr lang="nb-NO" dirty="0" smtClean="0"/>
            </a:br>
            <a:r>
              <a:rPr lang="nb-NO" dirty="0" smtClean="0"/>
              <a:t>Etanol</a:t>
            </a:r>
            <a:br>
              <a:rPr lang="nb-NO" dirty="0" smtClean="0"/>
            </a:br>
            <a:r>
              <a:rPr lang="nb-NO" dirty="0" smtClean="0"/>
              <a:t>CO</a:t>
            </a:r>
            <a:r>
              <a:rPr lang="nb-NO" baseline="-25000" dirty="0" smtClean="0"/>
              <a:t>2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TVOC</a:t>
            </a:r>
            <a:endParaRPr lang="nb-NO" dirty="0"/>
          </a:p>
        </p:txBody>
      </p:sp>
      <p:sp>
        <p:nvSpPr>
          <p:cNvPr id="7" name="TekstSylinder 6"/>
          <p:cNvSpPr txBox="1"/>
          <p:nvPr/>
        </p:nvSpPr>
        <p:spPr>
          <a:xfrm>
            <a:off x="4255586" y="379301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GPS modul</a:t>
            </a:r>
            <a:endParaRPr lang="nb-NO" dirty="0"/>
          </a:p>
        </p:txBody>
      </p:sp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4266" y="1741018"/>
            <a:ext cx="2941444" cy="186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22" name="Picture 6" descr="Bilderesultat for GY80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 l="14275" r="9004"/>
          <a:stretch>
            <a:fillRect/>
          </a:stretch>
        </p:blipFill>
        <p:spPr bwMode="auto">
          <a:xfrm>
            <a:off x="6398247" y="1417638"/>
            <a:ext cx="2745749" cy="2384217"/>
          </a:xfrm>
          <a:prstGeom prst="rect">
            <a:avLst/>
          </a:prstGeom>
          <a:noFill/>
        </p:spPr>
      </p:pic>
      <p:sp>
        <p:nvSpPr>
          <p:cNvPr id="10" name="TekstSylinder 9"/>
          <p:cNvSpPr txBox="1"/>
          <p:nvPr/>
        </p:nvSpPr>
        <p:spPr>
          <a:xfrm>
            <a:off x="7115829" y="3801855"/>
            <a:ext cx="16025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Magnetometer</a:t>
            </a:r>
            <a:endParaRPr lang="nb-NO" dirty="0" smtClean="0"/>
          </a:p>
          <a:p>
            <a:r>
              <a:rPr lang="nb-NO" dirty="0" err="1" smtClean="0"/>
              <a:t>Akslerometer</a:t>
            </a:r>
            <a:endParaRPr lang="nb-NO" dirty="0" smtClean="0"/>
          </a:p>
          <a:p>
            <a:r>
              <a:rPr lang="nb-NO" dirty="0" smtClean="0"/>
              <a:t>Gyrometer</a:t>
            </a:r>
          </a:p>
          <a:p>
            <a:r>
              <a:rPr lang="nb-NO" dirty="0" smtClean="0"/>
              <a:t>Barometer</a:t>
            </a:r>
            <a:br>
              <a:rPr lang="nb-NO" dirty="0" smtClean="0"/>
            </a:br>
            <a:r>
              <a:rPr lang="nb-NO" dirty="0" smtClean="0"/>
              <a:t>Termometer</a:t>
            </a:r>
            <a:endParaRPr lang="nb-NO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84682" y="2486891"/>
            <a:ext cx="740740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nb-NO" smtClean="0"/>
              <a:t>Halvåpne oppgaver –</a:t>
            </a:r>
            <a:br>
              <a:rPr lang="nb-NO" smtClean="0"/>
            </a:br>
            <a:r>
              <a:rPr lang="nb-NO" smtClean="0"/>
              <a:t>etter eget valg</a:t>
            </a:r>
            <a:br>
              <a:rPr lang="nb-NO" smtClean="0"/>
            </a:br>
            <a:r>
              <a:rPr lang="nb-NO" smtClean="0"/>
              <a:t>                                                                                        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3726" y="274638"/>
            <a:ext cx="7613074" cy="772766"/>
          </a:xfrm>
        </p:spPr>
        <p:txBody>
          <a:bodyPr/>
          <a:lstStyle/>
          <a:p>
            <a:pPr algn="ctr"/>
            <a:r>
              <a:rPr lang="nb-NO" smtClean="0"/>
              <a:t>Læreplanrelevans Vg1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76800" y="1047404"/>
            <a:ext cx="8401131" cy="556952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b-NO" smtClean="0"/>
              <a:t>     Elektroniske kretser og nettverk (Elektro yrkesfag)</a:t>
            </a:r>
          </a:p>
          <a:p>
            <a:pPr lvl="1">
              <a:spcBef>
                <a:spcPts val="800"/>
              </a:spcBef>
            </a:pPr>
            <a:r>
              <a:rPr lang="nb-NO" b="1" i="1" smtClean="0">
                <a:solidFill>
                  <a:srgbClr val="FF0000"/>
                </a:solidFill>
              </a:rPr>
              <a:t>bygge og programmere et selvvalgt produkt </a:t>
            </a:r>
            <a:r>
              <a:rPr lang="nb-NO" i="1" smtClean="0"/>
              <a:t>som består av mikrokontroller, analoge kretser, relevante sensorer og aktuatorer for å oppnå ønsket virkemåte</a:t>
            </a:r>
            <a:endParaRPr lang="nb-NO" sz="2400" smtClean="0"/>
          </a:p>
          <a:p>
            <a:pPr lvl="1">
              <a:spcBef>
                <a:spcPts val="800"/>
              </a:spcBef>
            </a:pPr>
            <a:r>
              <a:rPr lang="nb-NO" b="1" i="1" smtClean="0">
                <a:solidFill>
                  <a:srgbClr val="FF0000"/>
                </a:solidFill>
              </a:rPr>
              <a:t>koble sammen ulike datateknologiske enheter til et system</a:t>
            </a:r>
            <a:r>
              <a:rPr lang="nb-NO" b="1" i="1" smtClean="0"/>
              <a:t>, </a:t>
            </a:r>
            <a:r>
              <a:rPr lang="nb-NO" i="1" smtClean="0"/>
              <a:t>konfigurere aktuelle komponenter ved hjelp av programvare og opprette kommunikasjon mellom enhetene for å oppnå ønsket virkemåte</a:t>
            </a:r>
            <a:endParaRPr lang="nb-NO" sz="2400" smtClean="0"/>
          </a:p>
          <a:p>
            <a:pPr lvl="1">
              <a:spcBef>
                <a:spcPts val="800"/>
              </a:spcBef>
            </a:pPr>
            <a:r>
              <a:rPr lang="nb-NO" b="1" i="1" smtClean="0">
                <a:solidFill>
                  <a:srgbClr val="FF0000"/>
                </a:solidFill>
              </a:rPr>
              <a:t>montere og konfigurere et mindre datanettverk med internettilkobling</a:t>
            </a:r>
            <a:r>
              <a:rPr lang="nb-NO" b="1" i="1" smtClean="0"/>
              <a:t>, </a:t>
            </a:r>
            <a:r>
              <a:rPr lang="nb-NO" i="1" smtClean="0"/>
              <a:t>utføre relevante målinger og gjøre rede for enkle tiltak for å sikre nettverket</a:t>
            </a:r>
          </a:p>
          <a:p>
            <a:pPr lvl="1">
              <a:spcBef>
                <a:spcPts val="800"/>
              </a:spcBef>
            </a:pPr>
            <a:r>
              <a:rPr lang="nb-NO" i="1" smtClean="0"/>
              <a:t>velge og bruke egnede instrumenter </a:t>
            </a:r>
            <a:r>
              <a:rPr lang="nb-NO" i="1" smtClean="0">
                <a:solidFill>
                  <a:srgbClr val="FF0000"/>
                </a:solidFill>
              </a:rPr>
              <a:t>og programvare for å </a:t>
            </a:r>
            <a:r>
              <a:rPr lang="nb-NO" b="1" i="1" smtClean="0">
                <a:solidFill>
                  <a:srgbClr val="FF0000"/>
                </a:solidFill>
              </a:rPr>
              <a:t>utføre målinger og feilsøking</a:t>
            </a:r>
            <a:r>
              <a:rPr lang="nb-NO" b="1" i="1" smtClean="0"/>
              <a:t>, </a:t>
            </a:r>
            <a:r>
              <a:rPr lang="nb-NO" i="1" smtClean="0"/>
              <a:t>og vurdere måle-resultatet opp mot forventede verdier</a:t>
            </a:r>
            <a:endParaRPr lang="nb-NO"/>
          </a:p>
        </p:txBody>
      </p:sp>
      <p:sp>
        <p:nvSpPr>
          <p:cNvPr id="4" name="TekstSylinder 3"/>
          <p:cNvSpPr txBox="1"/>
          <p:nvPr/>
        </p:nvSpPr>
        <p:spPr>
          <a:xfrm>
            <a:off x="6426545" y="2110764"/>
            <a:ext cx="1718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smtClean="0">
                <a:solidFill>
                  <a:srgbClr val="FF0000"/>
                </a:solidFill>
              </a:rPr>
              <a:t>Samling 1 og 2</a:t>
            </a:r>
            <a:endParaRPr lang="nb-NO" sz="2000" b="1">
              <a:solidFill>
                <a:srgbClr val="FF0000"/>
              </a:solidFill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5139013" y="3433380"/>
            <a:ext cx="1718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smtClean="0">
                <a:solidFill>
                  <a:srgbClr val="FF0000"/>
                </a:solidFill>
              </a:rPr>
              <a:t>Samling 1 og 2</a:t>
            </a:r>
            <a:endParaRPr lang="nb-NO" sz="2000" b="1">
              <a:solidFill>
                <a:srgbClr val="FF0000"/>
              </a:solidFill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5452705" y="4461164"/>
            <a:ext cx="1213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smtClean="0">
                <a:solidFill>
                  <a:srgbClr val="FF0000"/>
                </a:solidFill>
              </a:rPr>
              <a:t>Samling 3</a:t>
            </a:r>
            <a:endParaRPr lang="nb-NO" sz="2000" b="1">
              <a:solidFill>
                <a:srgbClr val="FF0000"/>
              </a:solidFill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3844832" y="5501926"/>
            <a:ext cx="1604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smtClean="0">
                <a:solidFill>
                  <a:srgbClr val="FF0000"/>
                </a:solidFill>
              </a:rPr>
              <a:t>Samling 1,2,3</a:t>
            </a:r>
            <a:endParaRPr lang="nb-NO" sz="2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tel 1"/>
          <p:cNvSpPr>
            <a:spLocks noGrp="1"/>
          </p:cNvSpPr>
          <p:nvPr>
            <p:ph type="title"/>
          </p:nvPr>
        </p:nvSpPr>
        <p:spPr>
          <a:xfrm>
            <a:off x="1079500" y="284163"/>
            <a:ext cx="7767638" cy="696912"/>
          </a:xfrm>
        </p:spPr>
        <p:txBody>
          <a:bodyPr/>
          <a:lstStyle/>
          <a:p>
            <a:pPr algn="ctr"/>
            <a:r>
              <a:rPr lang="nb-NO" smtClean="0"/>
              <a:t>Lag en batteritester</a:t>
            </a:r>
          </a:p>
        </p:txBody>
      </p:sp>
      <p:grpSp>
        <p:nvGrpSpPr>
          <p:cNvPr id="2" name="Gruppe 5"/>
          <p:cNvGrpSpPr/>
          <p:nvPr/>
        </p:nvGrpSpPr>
        <p:grpSpPr>
          <a:xfrm>
            <a:off x="1224992" y="1279091"/>
            <a:ext cx="7622146" cy="3175146"/>
            <a:chOff x="1209676" y="2048018"/>
            <a:chExt cx="7116121" cy="2964352"/>
          </a:xfrm>
        </p:grpSpPr>
        <p:pic>
          <p:nvPicPr>
            <p:cNvPr id="1536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09676" y="2048019"/>
              <a:ext cx="4117397" cy="2964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28818" y="2048018"/>
              <a:ext cx="2896979" cy="2964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3525984" y="4593812"/>
            <a:ext cx="2452250" cy="2020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tel 1"/>
          <p:cNvSpPr>
            <a:spLocks noGrp="1"/>
          </p:cNvSpPr>
          <p:nvPr>
            <p:ph type="title"/>
          </p:nvPr>
        </p:nvSpPr>
        <p:spPr>
          <a:xfrm>
            <a:off x="1079500" y="215900"/>
            <a:ext cx="7767638" cy="103505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nb-NO" sz="3200" smtClean="0"/>
              <a:t>Lag en automatisk blomstervanner?</a:t>
            </a:r>
            <a:endParaRPr lang="nb-NO" sz="4000" smtClean="0"/>
          </a:p>
        </p:txBody>
      </p:sp>
      <p:pic>
        <p:nvPicPr>
          <p:cNvPr id="17411" name="Picture 2" descr="http://www.jardins.ch/images/zamioculc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2950" y="1554163"/>
            <a:ext cx="3044825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http://www.biltema.no/ProductImages/58/large/58-657_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9863" y="2587625"/>
            <a:ext cx="29432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Plassholder for innhold 2"/>
          <p:cNvSpPr>
            <a:spLocks noGrp="1"/>
          </p:cNvSpPr>
          <p:nvPr>
            <p:ph idx="1"/>
          </p:nvPr>
        </p:nvSpPr>
        <p:spPr>
          <a:xfrm>
            <a:off x="819150" y="1371600"/>
            <a:ext cx="5011738" cy="511175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Font typeface="Times" pitchFamily="-108" charset="0"/>
              <a:buNone/>
              <a:defRPr/>
            </a:pPr>
            <a:r>
              <a:rPr lang="nb-NO" sz="1800" dirty="0" smtClean="0"/>
              <a:t>Det skal lages en automatisk </a:t>
            </a:r>
            <a:r>
              <a:rPr lang="nb-NO" sz="1800" dirty="0" err="1" smtClean="0"/>
              <a:t>blomstervanner</a:t>
            </a:r>
            <a:r>
              <a:rPr lang="nb-NO" sz="1800" dirty="0" smtClean="0"/>
              <a:t>. </a:t>
            </a:r>
          </a:p>
          <a:p>
            <a:pPr>
              <a:lnSpc>
                <a:spcPct val="100000"/>
              </a:lnSpc>
              <a:buFont typeface="Times" pitchFamily="-108" charset="0"/>
              <a:buNone/>
              <a:defRPr/>
            </a:pPr>
            <a:r>
              <a:rPr lang="nb-NO" sz="1600" b="1" smtClean="0"/>
              <a:t>Oppdrag 1</a:t>
            </a:r>
            <a:endParaRPr lang="nb-NO" sz="1600" b="1" dirty="0" smtClean="0"/>
          </a:p>
          <a:p>
            <a:pPr>
              <a:lnSpc>
                <a:spcPct val="100000"/>
              </a:lnSpc>
              <a:defRPr/>
            </a:pPr>
            <a:r>
              <a:rPr lang="nb-NO" sz="1600" dirty="0" smtClean="0"/>
              <a:t>Vanning skal skje </a:t>
            </a:r>
            <a:r>
              <a:rPr lang="nb-NO" sz="1600" b="1" dirty="0" smtClean="0"/>
              <a:t>kun når planten er tørr</a:t>
            </a:r>
          </a:p>
          <a:p>
            <a:pPr>
              <a:lnSpc>
                <a:spcPct val="100000"/>
              </a:lnSpc>
              <a:defRPr/>
            </a:pPr>
            <a:r>
              <a:rPr lang="nb-NO" sz="1600" dirty="0" smtClean="0"/>
              <a:t>Vannmengden skal kunne </a:t>
            </a:r>
            <a:r>
              <a:rPr lang="nb-NO" sz="1600" b="1" dirty="0" smtClean="0"/>
              <a:t>tilpasses</a:t>
            </a:r>
            <a:br>
              <a:rPr lang="nb-NO" sz="1600" b="1" dirty="0" smtClean="0"/>
            </a:br>
            <a:r>
              <a:rPr lang="nb-NO" sz="1600" b="1" dirty="0" smtClean="0"/>
              <a:t>plantens behov</a:t>
            </a:r>
          </a:p>
          <a:p>
            <a:pPr>
              <a:lnSpc>
                <a:spcPct val="100000"/>
              </a:lnSpc>
              <a:buFont typeface="Times" pitchFamily="-108" charset="0"/>
              <a:buNone/>
              <a:defRPr/>
            </a:pPr>
            <a:r>
              <a:rPr lang="nb-NO" sz="1600" b="1" smtClean="0"/>
              <a:t>Oppdrag 2</a:t>
            </a:r>
            <a:endParaRPr lang="nb-NO" sz="1600" b="1" dirty="0" smtClean="0"/>
          </a:p>
          <a:p>
            <a:pPr>
              <a:lnSpc>
                <a:spcPct val="100000"/>
              </a:lnSpc>
              <a:defRPr/>
            </a:pPr>
            <a:r>
              <a:rPr lang="nb-NO" sz="1600" dirty="0" smtClean="0"/>
              <a:t>Det skal legges inn </a:t>
            </a:r>
            <a:br>
              <a:rPr lang="nb-NO" sz="1600" dirty="0" smtClean="0"/>
            </a:br>
            <a:r>
              <a:rPr lang="nb-NO" sz="1600" dirty="0" smtClean="0"/>
              <a:t>ekstra </a:t>
            </a:r>
            <a:r>
              <a:rPr lang="nb-NO" sz="1600" b="1" dirty="0" smtClean="0"/>
              <a:t>sikkerhet </a:t>
            </a:r>
            <a:r>
              <a:rPr lang="nb-NO" sz="1600" dirty="0" smtClean="0"/>
              <a:t/>
            </a:r>
            <a:br>
              <a:rPr lang="nb-NO" sz="1600" dirty="0" smtClean="0"/>
            </a:br>
            <a:r>
              <a:rPr lang="nb-NO" sz="1600" dirty="0" smtClean="0"/>
              <a:t>mot til søl. Dersom </a:t>
            </a:r>
            <a:br>
              <a:rPr lang="nb-NO" sz="1600" dirty="0" smtClean="0"/>
            </a:br>
            <a:r>
              <a:rPr lang="nb-NO" sz="1600" dirty="0" smtClean="0"/>
              <a:t>det kommer vann</a:t>
            </a:r>
            <a:br>
              <a:rPr lang="nb-NO" sz="1600" dirty="0" smtClean="0"/>
            </a:br>
            <a:r>
              <a:rPr lang="nb-NO" sz="1600" dirty="0" smtClean="0"/>
              <a:t>på bordet skal </a:t>
            </a:r>
            <a:br>
              <a:rPr lang="nb-NO" sz="1600" dirty="0" smtClean="0"/>
            </a:br>
            <a:r>
              <a:rPr lang="nb-NO" sz="1600" dirty="0" smtClean="0"/>
              <a:t>vanningen stoppe </a:t>
            </a:r>
            <a:br>
              <a:rPr lang="nb-NO" sz="1600" dirty="0" smtClean="0"/>
            </a:br>
            <a:r>
              <a:rPr lang="nb-NO" sz="1600" dirty="0" smtClean="0"/>
              <a:t>umiddelbart.</a:t>
            </a:r>
          </a:p>
          <a:p>
            <a:pPr>
              <a:lnSpc>
                <a:spcPct val="100000"/>
              </a:lnSpc>
              <a:defRPr/>
            </a:pPr>
            <a:r>
              <a:rPr lang="nb-NO" sz="1600" dirty="0" smtClean="0"/>
              <a:t>Hvordan vil du </a:t>
            </a:r>
            <a:br>
              <a:rPr lang="nb-NO" sz="1600" dirty="0" smtClean="0"/>
            </a:br>
            <a:r>
              <a:rPr lang="nb-NO" sz="1600" b="1" dirty="0" smtClean="0"/>
              <a:t>teste</a:t>
            </a:r>
            <a:r>
              <a:rPr lang="nb-NO" sz="1600" dirty="0" smtClean="0"/>
              <a:t> ut om denne </a:t>
            </a:r>
            <a:br>
              <a:rPr lang="nb-NO" sz="1600" dirty="0" smtClean="0"/>
            </a:br>
            <a:r>
              <a:rPr lang="nb-NO" sz="1600" dirty="0" smtClean="0"/>
              <a:t>fungerer som </a:t>
            </a:r>
            <a:br>
              <a:rPr lang="nb-NO" sz="1600" dirty="0" smtClean="0"/>
            </a:br>
            <a:r>
              <a:rPr lang="nb-NO" sz="1600" dirty="0" smtClean="0"/>
              <a:t>den skal? </a:t>
            </a:r>
          </a:p>
          <a:p>
            <a:pPr>
              <a:lnSpc>
                <a:spcPct val="100000"/>
              </a:lnSpc>
              <a:defRPr/>
            </a:pPr>
            <a:endParaRPr lang="nb-NO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bedriftsprofil.no/files/Produkter/USB%20Cup%20Hub%20Warmer/Hovedbilde/USB%20Cup%20warmer%20silver.jpg"/>
          <p:cNvPicPr>
            <a:picLocks noChangeAspect="1" noChangeArrowheads="1"/>
          </p:cNvPicPr>
          <p:nvPr/>
        </p:nvPicPr>
        <p:blipFill>
          <a:blip r:embed="rId2"/>
          <a:srcRect l="18414" r="6598"/>
          <a:stretch>
            <a:fillRect/>
          </a:stretch>
        </p:blipFill>
        <p:spPr bwMode="auto">
          <a:xfrm>
            <a:off x="5653088" y="716107"/>
            <a:ext cx="2515899" cy="3355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55688" y="1068388"/>
            <a:ext cx="4597400" cy="5070475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Font typeface="Times" pitchFamily="-108" charset="0"/>
              <a:buNone/>
              <a:defRPr/>
            </a:pPr>
            <a:r>
              <a:rPr lang="nb-NO" dirty="0" smtClean="0"/>
              <a:t>Vannet i et begerglass skal varmes opp til 30 C ved hjelp av et lite varmeelement.</a:t>
            </a:r>
          </a:p>
          <a:p>
            <a:pPr>
              <a:lnSpc>
                <a:spcPct val="100000"/>
              </a:lnSpc>
              <a:buFont typeface="Times" pitchFamily="-108" charset="0"/>
              <a:buNone/>
              <a:defRPr/>
            </a:pPr>
            <a:r>
              <a:rPr lang="nb-NO" b="1" smtClean="0"/>
              <a:t>Oppdrag 1</a:t>
            </a:r>
            <a:endParaRPr lang="nb-NO" b="1" dirty="0" smtClean="0"/>
          </a:p>
          <a:p>
            <a:pPr>
              <a:lnSpc>
                <a:spcPct val="100000"/>
              </a:lnSpc>
              <a:defRPr/>
            </a:pPr>
            <a:r>
              <a:rPr lang="nb-NO" dirty="0" smtClean="0"/>
              <a:t>Lag en innretning som varmer opp og holder temperaturen konstant på 30C.</a:t>
            </a:r>
          </a:p>
          <a:p>
            <a:pPr>
              <a:lnSpc>
                <a:spcPct val="100000"/>
              </a:lnSpc>
              <a:buFont typeface="Times" pitchFamily="-108" charset="0"/>
              <a:buNone/>
              <a:defRPr/>
            </a:pPr>
            <a:r>
              <a:rPr lang="nb-NO" b="1" smtClean="0"/>
              <a:t>Oppdrag 2</a:t>
            </a:r>
            <a:endParaRPr lang="nb-NO" dirty="0" smtClean="0"/>
          </a:p>
          <a:p>
            <a:pPr>
              <a:lnSpc>
                <a:spcPct val="100000"/>
              </a:lnSpc>
              <a:defRPr/>
            </a:pPr>
            <a:r>
              <a:rPr lang="nb-NO" dirty="0" smtClean="0"/>
              <a:t>… gir fra seg en høy tone hver gang den går fra 29C  til 30C.</a:t>
            </a:r>
          </a:p>
          <a:p>
            <a:pPr>
              <a:lnSpc>
                <a:spcPct val="100000"/>
              </a:lnSpc>
              <a:defRPr/>
            </a:pPr>
            <a:r>
              <a:rPr lang="nb-NO" dirty="0" smtClean="0"/>
              <a:t>… gir fra seg en dyp tone hver gang den går fra 30C  til 29C.</a:t>
            </a:r>
          </a:p>
          <a:p>
            <a:pPr>
              <a:lnSpc>
                <a:spcPct val="100000"/>
              </a:lnSpc>
              <a:buFont typeface="Times" pitchFamily="-108" charset="0"/>
              <a:buNone/>
              <a:defRPr/>
            </a:pPr>
            <a:r>
              <a:rPr lang="nb-NO" sz="1600" b="1" dirty="0" smtClean="0"/>
              <a:t>Utstyr:</a:t>
            </a:r>
          </a:p>
          <a:p>
            <a:pPr>
              <a:lnSpc>
                <a:spcPct val="100000"/>
              </a:lnSpc>
              <a:defRPr/>
            </a:pPr>
            <a:r>
              <a:rPr lang="nb-NO" sz="1600" dirty="0" smtClean="0"/>
              <a:t>Begerglass, termometer, vann</a:t>
            </a:r>
          </a:p>
          <a:p>
            <a:pPr>
              <a:lnSpc>
                <a:spcPct val="100000"/>
              </a:lnSpc>
              <a:defRPr/>
            </a:pPr>
            <a:r>
              <a:rPr lang="nb-NO" sz="1600" dirty="0" smtClean="0"/>
              <a:t>NTC motstand (50 </a:t>
            </a:r>
            <a:r>
              <a:rPr lang="nb-NO" sz="1600" dirty="0" err="1" smtClean="0"/>
              <a:t>kOhm</a:t>
            </a:r>
            <a:r>
              <a:rPr lang="nb-NO" sz="1600" dirty="0" smtClean="0"/>
              <a:t>)</a:t>
            </a:r>
          </a:p>
          <a:p>
            <a:pPr>
              <a:lnSpc>
                <a:spcPct val="100000"/>
              </a:lnSpc>
              <a:defRPr/>
            </a:pPr>
            <a:r>
              <a:rPr lang="nb-NO" sz="1600" dirty="0" smtClean="0"/>
              <a:t>Motstandstråd, batteri m/tilkobling</a:t>
            </a:r>
          </a:p>
          <a:p>
            <a:pPr>
              <a:lnSpc>
                <a:spcPct val="100000"/>
              </a:lnSpc>
              <a:defRPr/>
            </a:pPr>
            <a:r>
              <a:rPr lang="nb-NO" sz="1600" dirty="0" err="1" smtClean="0"/>
              <a:t>Arduino</a:t>
            </a:r>
            <a:endParaRPr lang="nb-NO" sz="1600" dirty="0" smtClean="0"/>
          </a:p>
        </p:txBody>
      </p:sp>
      <p:sp>
        <p:nvSpPr>
          <p:cNvPr id="21509" name="Tittel 1"/>
          <p:cNvSpPr>
            <a:spLocks noGrp="1"/>
          </p:cNvSpPr>
          <p:nvPr>
            <p:ph type="title"/>
          </p:nvPr>
        </p:nvSpPr>
        <p:spPr>
          <a:xfrm>
            <a:off x="1079500" y="0"/>
            <a:ext cx="7767638" cy="100965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nb-NO" sz="4000" smtClean="0"/>
              <a:t>Lag en vannvarmer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5492029" y="4291879"/>
            <a:ext cx="3133725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tel 1"/>
          <p:cNvSpPr>
            <a:spLocks noGrp="1"/>
          </p:cNvSpPr>
          <p:nvPr>
            <p:ph type="title"/>
          </p:nvPr>
        </p:nvSpPr>
        <p:spPr>
          <a:xfrm>
            <a:off x="1079500" y="171450"/>
            <a:ext cx="7767638" cy="1087438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sz="2800" smtClean="0"/>
              <a:t>Programmer en elektronisk terning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79500" y="1341438"/>
            <a:ext cx="4038600" cy="5273675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Font typeface="Times" pitchFamily="-108" charset="0"/>
              <a:buNone/>
              <a:defRPr/>
            </a:pPr>
            <a:r>
              <a:rPr lang="nb-NO" dirty="0" smtClean="0"/>
              <a:t>Det skal lages en elektronisk terning ved hjelp av 7 lysdioder</a:t>
            </a:r>
          </a:p>
          <a:p>
            <a:pPr>
              <a:lnSpc>
                <a:spcPct val="100000"/>
              </a:lnSpc>
              <a:buFont typeface="Times" pitchFamily="-108" charset="0"/>
              <a:buNone/>
              <a:defRPr/>
            </a:pPr>
            <a:r>
              <a:rPr lang="nb-NO" b="1" smtClean="0"/>
              <a:t>Oppdrag 1	</a:t>
            </a:r>
            <a:endParaRPr lang="nb-NO" dirty="0" smtClean="0"/>
          </a:p>
          <a:p>
            <a:pPr>
              <a:lnSpc>
                <a:spcPct val="100000"/>
              </a:lnSpc>
              <a:defRPr/>
            </a:pPr>
            <a:r>
              <a:rPr lang="nb-NO" dirty="0" smtClean="0"/>
              <a:t>Med ett trykk på en bryter skal terningen gi en verdi fra 1 – 6. Verdiene skal angis på samme måte som øynene på en vanlig terning</a:t>
            </a:r>
          </a:p>
          <a:p>
            <a:pPr>
              <a:lnSpc>
                <a:spcPct val="100000"/>
              </a:lnSpc>
              <a:defRPr/>
            </a:pPr>
            <a:r>
              <a:rPr lang="nb-NO" dirty="0" smtClean="0"/>
              <a:t>Hva er det minste antall I/O utganger som er nødvendig for å lage terningen?</a:t>
            </a:r>
          </a:p>
          <a:p>
            <a:pPr>
              <a:lnSpc>
                <a:spcPct val="100000"/>
              </a:lnSpc>
              <a:defRPr/>
            </a:pPr>
            <a:r>
              <a:rPr lang="nb-NO" dirty="0" smtClean="0"/>
              <a:t>Hvordan vil dere teste kvaliteten til terningen?</a:t>
            </a:r>
          </a:p>
          <a:p>
            <a:pPr>
              <a:lnSpc>
                <a:spcPct val="100000"/>
              </a:lnSpc>
              <a:buFont typeface="Times" pitchFamily="-108" charset="0"/>
              <a:buNone/>
              <a:defRPr/>
            </a:pPr>
            <a:r>
              <a:rPr lang="nb-NO" b="1" dirty="0" smtClean="0"/>
              <a:t>Utstyr:</a:t>
            </a:r>
            <a:endParaRPr lang="nb-NO" dirty="0" smtClean="0"/>
          </a:p>
          <a:p>
            <a:pPr>
              <a:lnSpc>
                <a:spcPct val="100000"/>
              </a:lnSpc>
              <a:defRPr/>
            </a:pPr>
            <a:r>
              <a:rPr lang="nb-NO" dirty="0" smtClean="0"/>
              <a:t>Multimeter, </a:t>
            </a:r>
            <a:r>
              <a:rPr lang="nb-NO" dirty="0" err="1" smtClean="0"/>
              <a:t>Arduino</a:t>
            </a:r>
            <a:endParaRPr lang="nb-NO" dirty="0" smtClean="0"/>
          </a:p>
          <a:p>
            <a:pPr>
              <a:lnSpc>
                <a:spcPct val="100000"/>
              </a:lnSpc>
              <a:defRPr/>
            </a:pPr>
            <a:endParaRPr lang="nb-NO" dirty="0" smtClean="0"/>
          </a:p>
          <a:p>
            <a:pPr>
              <a:lnSpc>
                <a:spcPct val="100000"/>
              </a:lnSpc>
              <a:defRPr/>
            </a:pPr>
            <a:endParaRPr lang="nb-NO" dirty="0"/>
          </a:p>
        </p:txBody>
      </p:sp>
      <p:sp>
        <p:nvSpPr>
          <p:cNvPr id="25604" name="Plassholder for bunntekst 3"/>
          <p:cNvSpPr>
            <a:spLocks noGrp="1"/>
          </p:cNvSpPr>
          <p:nvPr>
            <p:ph type="ftr" sz="quarter" idx="4294967295"/>
          </p:nvPr>
        </p:nvSpPr>
        <p:spPr>
          <a:xfrm>
            <a:off x="6030913" y="6189663"/>
            <a:ext cx="2890837" cy="452437"/>
          </a:xfrm>
          <a:prstGeom prst="rect">
            <a:avLst/>
          </a:prstGeom>
          <a:noFill/>
        </p:spPr>
        <p:txBody>
          <a:bodyPr/>
          <a:lstStyle/>
          <a:p>
            <a:r>
              <a:rPr lang="en-GB" smtClean="0"/>
              <a:t>www.skolelab.ntnu.no/</a:t>
            </a:r>
          </a:p>
        </p:txBody>
      </p:sp>
      <p:pic>
        <p:nvPicPr>
          <p:cNvPr id="25605" name="Picture 2" descr="http://www.rapidonline.com/catalogueimages/module/M061449P01WL.jpg"/>
          <p:cNvPicPr>
            <a:picLocks noChangeAspect="1" noChangeArrowheads="1"/>
          </p:cNvPicPr>
          <p:nvPr/>
        </p:nvPicPr>
        <p:blipFill>
          <a:blip r:embed="rId2"/>
          <a:srcRect l="14305" t="17526" r="17943" b="17667"/>
          <a:stretch>
            <a:fillRect/>
          </a:stretch>
        </p:blipFill>
        <p:spPr bwMode="auto">
          <a:xfrm>
            <a:off x="5135563" y="1919288"/>
            <a:ext cx="3509962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lassholder for innhold 2"/>
          <p:cNvSpPr>
            <a:spLocks noGrp="1"/>
          </p:cNvSpPr>
          <p:nvPr>
            <p:ph idx="1"/>
          </p:nvPr>
        </p:nvSpPr>
        <p:spPr>
          <a:xfrm>
            <a:off x="1079500" y="1454727"/>
            <a:ext cx="3830638" cy="4633336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nb-NO" smtClean="0"/>
              <a:t>Lag en klokke som går</a:t>
            </a:r>
            <a:br>
              <a:rPr lang="nb-NO" smtClean="0"/>
            </a:br>
            <a:r>
              <a:rPr lang="nb-NO" smtClean="0"/>
              <a:t>og viser resultatet på et display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nb-NO" smtClean="0"/>
              <a:t>Lag en klokke som viser minutter, sekunder og 10-deler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nb-NO" smtClean="0"/>
              <a:t>Start klokka med en trykkbryter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nb-NO" smtClean="0"/>
              <a:t>Stopp klokka ved andre gangs trykk på bryteren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nb-NO" smtClean="0"/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nb-NO" smtClean="0"/>
          </a:p>
        </p:txBody>
      </p:sp>
      <p:sp>
        <p:nvSpPr>
          <p:cNvPr id="22532" name="Tittel 1"/>
          <p:cNvSpPr>
            <a:spLocks noGrp="1"/>
          </p:cNvSpPr>
          <p:nvPr>
            <p:ph type="title"/>
          </p:nvPr>
        </p:nvSpPr>
        <p:spPr>
          <a:xfrm>
            <a:off x="1079500" y="219075"/>
            <a:ext cx="7767638" cy="114141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nb-NO" sz="3200" smtClean="0"/>
              <a:t>Lag en elektronisk stoppeklokke</a:t>
            </a:r>
          </a:p>
        </p:txBody>
      </p:sp>
      <p:pic>
        <p:nvPicPr>
          <p:cNvPr id="22533" name="Picture 2" descr="http://www.meldal.vgs.no/upload/Meldal/Bilder/stoppeklokk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0138" y="1252538"/>
            <a:ext cx="394335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Trappelys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46018" y="1226127"/>
            <a:ext cx="3803073" cy="547947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b-NO" smtClean="0"/>
              <a:t>Oppdrag 1</a:t>
            </a:r>
          </a:p>
          <a:p>
            <a:r>
              <a:rPr lang="nb-NO" smtClean="0"/>
              <a:t>Lag et trappelys med tre etasjer</a:t>
            </a:r>
          </a:p>
          <a:p>
            <a:pPr>
              <a:buNone/>
            </a:pPr>
            <a:r>
              <a:rPr lang="nb-NO" smtClean="0"/>
              <a:t>Oppdrag 2</a:t>
            </a:r>
          </a:p>
          <a:p>
            <a:r>
              <a:rPr lang="nb-NO" smtClean="0"/>
              <a:t>Bruk lyssensor til automatisk å slukke lyset når det er dagslys</a:t>
            </a:r>
          </a:p>
          <a:p>
            <a:pPr>
              <a:buNone/>
            </a:pPr>
            <a:r>
              <a:rPr lang="nb-NO" smtClean="0"/>
              <a:t>Oppdrag 3</a:t>
            </a:r>
          </a:p>
          <a:p>
            <a:r>
              <a:rPr lang="nb-NO" smtClean="0"/>
              <a:t>Bruk en PIR-sensor for automatisk tenning av lyset ved bevegelse.</a:t>
            </a:r>
            <a:endParaRPr lang="nb-NO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9091" y="1551708"/>
            <a:ext cx="4101379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7613" y="5241758"/>
            <a:ext cx="2802659" cy="14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87582" y="1335165"/>
            <a:ext cx="7201944" cy="901094"/>
          </a:xfrm>
        </p:spPr>
        <p:txBody>
          <a:bodyPr>
            <a:normAutofit fontScale="90000"/>
          </a:bodyPr>
          <a:lstStyle/>
          <a:p>
            <a:r>
              <a:rPr lang="nb-NO" smtClean="0"/>
              <a:t>Detalj gjennomgang utvalgte utvalgte lab. oppgaver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87582" y="2549782"/>
            <a:ext cx="7201944" cy="1942125"/>
          </a:xfrm>
        </p:spPr>
        <p:txBody>
          <a:bodyPr>
            <a:normAutofit/>
          </a:bodyPr>
          <a:lstStyle/>
          <a:p>
            <a:r>
              <a:rPr lang="nb-NO" sz="2400" smtClean="0"/>
              <a:t>Av</a:t>
            </a:r>
          </a:p>
          <a:p>
            <a:r>
              <a:rPr lang="nb-NO" smtClean="0"/>
              <a:t>Nils Kr. Rossing</a:t>
            </a:r>
            <a:br>
              <a:rPr lang="nb-NO" smtClean="0"/>
            </a:br>
            <a:r>
              <a:rPr lang="nb-NO" smtClean="0"/>
              <a:t>Skolelaboratoriet</a:t>
            </a:r>
            <a:endParaRPr lang="nb-NO" sz="2400" dirty="0"/>
          </a:p>
        </p:txBody>
      </p:sp>
      <p:pic>
        <p:nvPicPr>
          <p:cNvPr id="4" name="Bilde 3" descr="tekst_b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67" y="269447"/>
            <a:ext cx="234696" cy="3084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310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4410" y="2239973"/>
            <a:ext cx="7407404" cy="1614008"/>
          </a:xfrm>
        </p:spPr>
        <p:txBody>
          <a:bodyPr>
            <a:normAutofit/>
          </a:bodyPr>
          <a:lstStyle/>
          <a:p>
            <a:pPr algn="ctr"/>
            <a:r>
              <a:rPr lang="nn-NO" smtClean="0"/>
              <a:t/>
            </a:r>
            <a:br>
              <a:rPr lang="nn-NO" smtClean="0"/>
            </a:br>
            <a:r>
              <a:rPr lang="nn-NO" smtClean="0"/>
              <a:t>Noen nye kommandoer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mtClean="0"/>
              <a:t>While() {}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1600200"/>
            <a:ext cx="7407404" cy="4966855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None/>
            </a:pPr>
            <a:r>
              <a:rPr lang="nb-NO" smtClean="0"/>
              <a:t>int bryterPin = </a:t>
            </a:r>
            <a:r>
              <a:rPr lang="nb-NO" smtClean="0"/>
              <a:t>7;</a:t>
            </a:r>
            <a:endParaRPr lang="nb-NO" smtClean="0"/>
          </a:p>
          <a:p>
            <a:pPr marL="457200" indent="-457200">
              <a:buNone/>
            </a:pPr>
            <a:endParaRPr lang="nb-NO" smtClean="0"/>
          </a:p>
          <a:p>
            <a:pPr marL="457200" indent="-457200">
              <a:buNone/>
            </a:pPr>
            <a:r>
              <a:rPr lang="nb-NO" smtClean="0"/>
              <a:t>void loop</a:t>
            </a:r>
          </a:p>
          <a:p>
            <a:pPr marL="457200" indent="-457200">
              <a:buNone/>
            </a:pPr>
            <a:r>
              <a:rPr lang="nb-NO" smtClean="0"/>
              <a:t>   {</a:t>
            </a:r>
          </a:p>
          <a:p>
            <a:pPr marL="457200" indent="-457200">
              <a:buNone/>
            </a:pPr>
            <a:r>
              <a:rPr lang="nb-NO" smtClean="0"/>
              <a:t>     Int bryter;</a:t>
            </a:r>
          </a:p>
          <a:p>
            <a:pPr marL="457200" indent="-457200">
              <a:buNone/>
            </a:pPr>
            <a:r>
              <a:rPr lang="nb-NO" smtClean="0"/>
              <a:t>     bryter = digitalRead(bryterPin);</a:t>
            </a:r>
          </a:p>
          <a:p>
            <a:pPr marL="457200" indent="-457200">
              <a:buNone/>
            </a:pPr>
            <a:r>
              <a:rPr lang="nb-NO" smtClean="0"/>
              <a:t>     while(bryter == LOW)</a:t>
            </a:r>
            <a:br>
              <a:rPr lang="nb-NO" smtClean="0"/>
            </a:br>
            <a:r>
              <a:rPr lang="nb-NO" smtClean="0"/>
              <a:t>   {</a:t>
            </a:r>
          </a:p>
          <a:p>
            <a:pPr marL="457200" indent="-457200">
              <a:buNone/>
            </a:pPr>
            <a:r>
              <a:rPr lang="nb-NO" smtClean="0"/>
              <a:t>	     bryter = digitalRead(bryterPin);</a:t>
            </a:r>
            <a:br>
              <a:rPr lang="nb-NO" smtClean="0"/>
            </a:br>
            <a:r>
              <a:rPr lang="nb-NO" smtClean="0"/>
              <a:t>     delay(10);</a:t>
            </a:r>
            <a:br>
              <a:rPr lang="nb-NO" smtClean="0"/>
            </a:br>
            <a:r>
              <a:rPr lang="nb-NO" smtClean="0"/>
              <a:t>   }</a:t>
            </a:r>
          </a:p>
          <a:p>
            <a:pPr marL="457200" indent="-457200">
              <a:buNone/>
            </a:pPr>
            <a:r>
              <a:rPr lang="nb-NO" smtClean="0"/>
              <a:t>      // Resten av programmet </a:t>
            </a:r>
          </a:p>
          <a:p>
            <a:pPr marL="457200" indent="-457200">
              <a:buNone/>
            </a:pPr>
            <a:r>
              <a:rPr lang="nb-NO" smtClean="0"/>
              <a:t>   }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3466" y="1235236"/>
            <a:ext cx="3034375" cy="2966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mtClean="0"/>
              <a:t>millis();</a:t>
            </a:r>
            <a:br>
              <a:rPr lang="nb-NO" smtClean="0"/>
            </a:br>
            <a:r>
              <a:rPr lang="nb-NO" sz="2400" smtClean="0"/>
              <a:t>Teller millisekunder siden oppstart (side 34)</a:t>
            </a:r>
            <a:endParaRPr lang="nb-NO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7018" y="1380088"/>
            <a:ext cx="7037813" cy="54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Læreplanrelevans Vg2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97527" y="1281546"/>
            <a:ext cx="7604505" cy="484461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b-NO" smtClean="0"/>
              <a:t>Elektroniske kretser og utstyr (Elektro yrkesfag)</a:t>
            </a:r>
          </a:p>
          <a:p>
            <a:r>
              <a:rPr lang="nb-NO" smtClean="0"/>
              <a:t>montere, </a:t>
            </a:r>
            <a:r>
              <a:rPr lang="nb-NO" b="1" smtClean="0">
                <a:solidFill>
                  <a:srgbClr val="FF0000"/>
                </a:solidFill>
              </a:rPr>
              <a:t>programmere og sette i drift mikrokontrollerbaserte systemer for innsamling av data</a:t>
            </a:r>
            <a:r>
              <a:rPr lang="nb-NO" smtClean="0"/>
              <a:t> og beskrive den grunnleggende oppbygningen av et mikrokontrollersystem</a:t>
            </a:r>
          </a:p>
          <a:p>
            <a:r>
              <a:rPr lang="nb-NO" b="1" smtClean="0">
                <a:solidFill>
                  <a:srgbClr val="FF0000"/>
                </a:solidFill>
              </a:rPr>
              <a:t>utforske trådløse sensorer, og kommunikasjonsprotokoller for disse sensorene og sensornettverk</a:t>
            </a:r>
          </a:p>
          <a:p>
            <a:r>
              <a:rPr lang="nb-NO" b="1" smtClean="0">
                <a:solidFill>
                  <a:srgbClr val="FF0000"/>
                </a:solidFill>
              </a:rPr>
              <a:t>programmere og sette i drift løsninger for tingenes internett (IoT) </a:t>
            </a:r>
            <a:r>
              <a:rPr lang="nb-NO" smtClean="0"/>
              <a:t>med utgangspunkt i en funksjonsbeskrivelse og beskrive grunnleggende IoT-arkitektur</a:t>
            </a:r>
            <a:endParaRPr lang="nb-NO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mtClean="0"/>
              <a:t>Switch/Case</a:t>
            </a:r>
            <a:br>
              <a:rPr lang="nb-NO" smtClean="0"/>
            </a:br>
            <a:r>
              <a:rPr lang="nb-NO" sz="2400" smtClean="0"/>
              <a:t>side 40</a:t>
            </a:r>
            <a:endParaRPr lang="nb-NO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4934" y="1417638"/>
            <a:ext cx="8100317" cy="456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b-NO" smtClean="0"/>
              <a:t>random(min, max);</a:t>
            </a:r>
            <a:br>
              <a:rPr lang="nb-NO" smtClean="0"/>
            </a:br>
            <a:r>
              <a:rPr lang="nb-NO" smtClean="0"/>
              <a:t>randomSeed(saakorn);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1600200"/>
            <a:ext cx="7603008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nb-NO" smtClean="0"/>
              <a:t>Int tilfeldig;</a:t>
            </a:r>
          </a:p>
          <a:p>
            <a:pPr>
              <a:buNone/>
            </a:pPr>
            <a:endParaRPr lang="nb-NO" smtClean="0"/>
          </a:p>
          <a:p>
            <a:pPr>
              <a:buNone/>
            </a:pPr>
            <a:r>
              <a:rPr lang="nb-NO" smtClean="0"/>
              <a:t>void setup()</a:t>
            </a:r>
          </a:p>
          <a:p>
            <a:pPr>
              <a:buNone/>
            </a:pPr>
            <a:r>
              <a:rPr lang="nb-NO" smtClean="0"/>
              <a:t>  {</a:t>
            </a:r>
          </a:p>
          <a:p>
            <a:pPr>
              <a:buNone/>
            </a:pPr>
            <a:r>
              <a:rPr lang="nb-NO" smtClean="0"/>
              <a:t>    randomSeed(analogRead(A0));</a:t>
            </a:r>
          </a:p>
          <a:p>
            <a:pPr>
              <a:buNone/>
            </a:pPr>
            <a:r>
              <a:rPr lang="nb-NO" smtClean="0"/>
              <a:t>  }</a:t>
            </a:r>
          </a:p>
          <a:p>
            <a:pPr>
              <a:buNone/>
            </a:pPr>
            <a:endParaRPr lang="nb-NO" smtClean="0"/>
          </a:p>
          <a:p>
            <a:pPr>
              <a:buNone/>
            </a:pPr>
            <a:r>
              <a:rPr lang="nb-NO" smtClean="0"/>
              <a:t>void loop()</a:t>
            </a:r>
          </a:p>
          <a:p>
            <a:pPr>
              <a:buNone/>
            </a:pPr>
            <a:r>
              <a:rPr lang="nb-NO" smtClean="0"/>
              <a:t>  {</a:t>
            </a:r>
          </a:p>
          <a:p>
            <a:pPr>
              <a:buNone/>
            </a:pPr>
            <a:r>
              <a:rPr lang="nb-NO" smtClean="0"/>
              <a:t>    tilfeldig = random(1, 11); // Tilfeldig utvalg fra 1 til 10</a:t>
            </a:r>
          </a:p>
          <a:p>
            <a:pPr>
              <a:buNone/>
            </a:pPr>
            <a:r>
              <a:rPr lang="nb-NO" smtClean="0"/>
              <a:t>   }</a:t>
            </a:r>
          </a:p>
          <a:p>
            <a:pPr>
              <a:buNone/>
            </a:pP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20570" y="2239973"/>
            <a:ext cx="7407404" cy="1614008"/>
          </a:xfrm>
        </p:spPr>
        <p:txBody>
          <a:bodyPr>
            <a:normAutofit/>
          </a:bodyPr>
          <a:lstStyle/>
          <a:p>
            <a:pPr algn="ctr"/>
            <a:r>
              <a:rPr lang="nn-NO" smtClean="0"/>
              <a:t>Lag en høydemåler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3708765" cy="1143000"/>
          </a:xfrm>
        </p:spPr>
        <p:txBody>
          <a:bodyPr/>
          <a:lstStyle/>
          <a:p>
            <a:r>
              <a:rPr lang="nb-NO" smtClean="0"/>
              <a:t>Oppgaver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32811" y="1600200"/>
            <a:ext cx="4535177" cy="5036127"/>
          </a:xfrm>
        </p:spPr>
        <p:txBody>
          <a:bodyPr/>
          <a:lstStyle/>
          <a:p>
            <a:r>
              <a:rPr lang="nb-NO" sz="2800" b="1" smtClean="0"/>
              <a:t>Innledning</a:t>
            </a:r>
            <a:r>
              <a:rPr lang="nb-NO" smtClean="0"/>
              <a:t/>
            </a:r>
            <a:br>
              <a:rPr lang="nb-NO" smtClean="0"/>
            </a:br>
            <a:r>
              <a:rPr lang="nb-NO" sz="1800" smtClean="0"/>
              <a:t>- Litt om fagfornyelsen og læreplanmål</a:t>
            </a:r>
          </a:p>
          <a:p>
            <a:r>
              <a:rPr lang="nb-NO" b="1" smtClean="0"/>
              <a:t>Bakgrunn</a:t>
            </a:r>
            <a:r>
              <a:rPr lang="nb-NO" sz="1800" smtClean="0"/>
              <a:t/>
            </a:r>
            <a:br>
              <a:rPr lang="nb-NO" sz="1800" smtClean="0"/>
            </a:br>
            <a:r>
              <a:rPr lang="nb-NO" sz="1800" smtClean="0"/>
              <a:t>- Litt om Arduino</a:t>
            </a:r>
            <a:br>
              <a:rPr lang="nb-NO" sz="1800" smtClean="0"/>
            </a:br>
            <a:r>
              <a:rPr lang="nb-NO" sz="1800" smtClean="0"/>
              <a:t>- Litt om byggesettet</a:t>
            </a:r>
          </a:p>
          <a:p>
            <a:r>
              <a:rPr lang="nb-NO" b="1" smtClean="0"/>
              <a:t>Programmering</a:t>
            </a:r>
            <a:r>
              <a:rPr lang="nb-NO" sz="1800" smtClean="0"/>
              <a:t/>
            </a:r>
            <a:br>
              <a:rPr lang="nb-NO" sz="1800" smtClean="0"/>
            </a:br>
            <a:r>
              <a:rPr lang="nb-NO" sz="1800" smtClean="0"/>
              <a:t>- Grunnleggende programstruktur </a:t>
            </a:r>
            <a:br>
              <a:rPr lang="nb-NO" sz="1800" smtClean="0"/>
            </a:br>
            <a:r>
              <a:rPr lang="nb-NO" sz="1800" smtClean="0"/>
              <a:t>- Viktige komandoer</a:t>
            </a:r>
          </a:p>
          <a:p>
            <a:r>
              <a:rPr lang="nb-NO" b="1" smtClean="0"/>
              <a:t>Oppgavesamling</a:t>
            </a:r>
            <a:r>
              <a:rPr lang="nb-NO" sz="1800" smtClean="0"/>
              <a:t/>
            </a:r>
            <a:br>
              <a:rPr lang="nb-NO" sz="1800" smtClean="0"/>
            </a:br>
            <a:r>
              <a:rPr lang="nb-NO" sz="1800" smtClean="0"/>
              <a:t>- Øving 1, 2, 3 og 4</a:t>
            </a:r>
          </a:p>
          <a:p>
            <a:r>
              <a:rPr lang="nb-NO" b="1" smtClean="0"/>
              <a:t>Måling av trykk og høyde</a:t>
            </a:r>
            <a:r>
              <a:rPr lang="nb-NO" sz="1800" smtClean="0"/>
              <a:t/>
            </a:r>
            <a:br>
              <a:rPr lang="nb-NO" sz="1800" smtClean="0"/>
            </a:br>
            <a:r>
              <a:rPr lang="nb-NO" sz="1800" smtClean="0"/>
              <a:t>- Kalibrering</a:t>
            </a:r>
          </a:p>
          <a:p>
            <a:r>
              <a:rPr lang="nb-NO" b="1" smtClean="0"/>
              <a:t>Løsningsforslag finnes</a:t>
            </a:r>
            <a:endParaRPr lang="nb-NO" sz="3200" b="1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7616" y="1094875"/>
            <a:ext cx="3447862" cy="490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mtClean="0"/>
              <a:t>Blinkende lysdiode</a:t>
            </a:r>
            <a:br>
              <a:rPr lang="nb-NO" smtClean="0"/>
            </a:br>
            <a:r>
              <a:rPr lang="nb-NO" sz="2000" smtClean="0"/>
              <a:t>side 43</a:t>
            </a:r>
            <a:endParaRPr lang="nb-NO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9911" y="1755775"/>
            <a:ext cx="5986805" cy="4301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mtClean="0"/>
              <a:t>Nedtelling til monitor og display</a:t>
            </a:r>
            <a:br>
              <a:rPr lang="nb-NO" smtClean="0"/>
            </a:br>
            <a:r>
              <a:rPr lang="nb-NO" sz="2000" smtClean="0"/>
              <a:t>side 46</a:t>
            </a:r>
            <a:endParaRPr lang="nb-NO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4628" y="1605645"/>
            <a:ext cx="7646281" cy="449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b-NO" smtClean="0"/>
              <a:t>Voltmeter, mål spenning på batteri</a:t>
            </a:r>
            <a:br>
              <a:rPr lang="nb-NO" smtClean="0"/>
            </a:br>
            <a:r>
              <a:rPr lang="nb-NO" sz="2200" smtClean="0"/>
              <a:t>side 51</a:t>
            </a:r>
            <a:endParaRPr lang="nb-NO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4628" y="1697174"/>
            <a:ext cx="7408095" cy="4058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3" name="Picture 5" descr="Bilderesultat for battery AA"/>
          <p:cNvPicPr>
            <a:picLocks noChangeAspect="1" noChangeArrowheads="1"/>
          </p:cNvPicPr>
          <p:nvPr/>
        </p:nvPicPr>
        <p:blipFill>
          <a:blip r:embed="rId3"/>
          <a:srcRect l="39407" t="19046" r="39653" b="18779"/>
          <a:stretch>
            <a:fillRect/>
          </a:stretch>
        </p:blipFill>
        <p:spPr bwMode="auto">
          <a:xfrm>
            <a:off x="8203824" y="3142100"/>
            <a:ext cx="797798" cy="2368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mtClean="0"/>
              <a:t>Lag et termometer</a:t>
            </a:r>
            <a:br>
              <a:rPr lang="nb-NO" smtClean="0"/>
            </a:br>
            <a:r>
              <a:rPr lang="nb-NO" sz="2400" smtClean="0"/>
              <a:t>side 53</a:t>
            </a:r>
            <a:endParaRPr lang="nb-NO"/>
          </a:p>
        </p:txBody>
      </p:sp>
      <p:pic>
        <p:nvPicPr>
          <p:cNvPr id="798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9171" y="1417638"/>
            <a:ext cx="8246978" cy="446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mtClean="0"/>
              <a:t>Lag en trykk og høydemåler</a:t>
            </a:r>
            <a:br>
              <a:rPr lang="nb-NO" smtClean="0"/>
            </a:br>
            <a:r>
              <a:rPr lang="nb-NO" sz="2400" smtClean="0"/>
              <a:t>side 55</a:t>
            </a:r>
            <a:endParaRPr lang="nb-NO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 b="1783"/>
          <a:stretch>
            <a:fillRect/>
          </a:stretch>
        </p:blipFill>
        <p:spPr bwMode="auto">
          <a:xfrm>
            <a:off x="1115884" y="1509693"/>
            <a:ext cx="7687310" cy="4394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24936"/>
            <a:ext cx="740740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smtClean="0"/>
              <a:t>Bygging av krets for måling av trykk og beregning av høyde over havet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965450" y="6013037"/>
            <a:ext cx="4921250" cy="466963"/>
          </a:xfrm>
        </p:spPr>
        <p:txBody>
          <a:bodyPr/>
          <a:lstStyle/>
          <a:p>
            <a:pPr>
              <a:buNone/>
            </a:pPr>
            <a:r>
              <a:rPr lang="nb-NO" dirty="0" smtClean="0"/>
              <a:t>Batteritilkobling gir mobilitet</a:t>
            </a:r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5200" y="1663394"/>
            <a:ext cx="5796000" cy="403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uppe 11"/>
          <p:cNvGrpSpPr/>
          <p:nvPr/>
        </p:nvGrpSpPr>
        <p:grpSpPr>
          <a:xfrm>
            <a:off x="998440" y="1328057"/>
            <a:ext cx="2455015" cy="5387297"/>
            <a:chOff x="998440" y="1328057"/>
            <a:chExt cx="2455015" cy="5387297"/>
          </a:xfrm>
        </p:grpSpPr>
        <p:pic>
          <p:nvPicPr>
            <p:cNvPr id="55298" name="Picture 2" descr="9V Alkalisk Varta 6LR61"/>
            <p:cNvPicPr>
              <a:picLocks noChangeAspect="1" noChangeArrowheads="1"/>
            </p:cNvPicPr>
            <p:nvPr/>
          </p:nvPicPr>
          <p:blipFill>
            <a:blip r:embed="rId3"/>
            <a:srcRect l="21139" r="20679"/>
            <a:stretch>
              <a:fillRect/>
            </a:stretch>
          </p:blipFill>
          <p:spPr bwMode="auto">
            <a:xfrm>
              <a:off x="998440" y="4022485"/>
              <a:ext cx="1566760" cy="2692869"/>
            </a:xfrm>
            <a:prstGeom prst="rect">
              <a:avLst/>
            </a:prstGeom>
            <a:noFill/>
          </p:spPr>
        </p:pic>
        <p:sp>
          <p:nvSpPr>
            <p:cNvPr id="8" name="Avrundet rektangel 7"/>
            <p:cNvSpPr/>
            <p:nvPr/>
          </p:nvSpPr>
          <p:spPr>
            <a:xfrm>
              <a:off x="1102100" y="3905463"/>
              <a:ext cx="1370572" cy="23404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Frihåndsform 9"/>
            <p:cNvSpPr/>
            <p:nvPr/>
          </p:nvSpPr>
          <p:spPr>
            <a:xfrm>
              <a:off x="1703614" y="1417638"/>
              <a:ext cx="1529443" cy="2484891"/>
            </a:xfrm>
            <a:custGeom>
              <a:avLst/>
              <a:gdLst>
                <a:gd name="connsiteX0" fmla="*/ 1175657 w 1175657"/>
                <a:gd name="connsiteY0" fmla="*/ 484414 h 2443843"/>
                <a:gd name="connsiteX1" fmla="*/ 1175657 w 1175657"/>
                <a:gd name="connsiteY1" fmla="*/ 348343 h 2443843"/>
                <a:gd name="connsiteX2" fmla="*/ 1137557 w 1175657"/>
                <a:gd name="connsiteY2" fmla="*/ 201385 h 2443843"/>
                <a:gd name="connsiteX3" fmla="*/ 1028700 w 1175657"/>
                <a:gd name="connsiteY3" fmla="*/ 81643 h 2443843"/>
                <a:gd name="connsiteX4" fmla="*/ 859971 w 1175657"/>
                <a:gd name="connsiteY4" fmla="*/ 16328 h 2443843"/>
                <a:gd name="connsiteX5" fmla="*/ 685800 w 1175657"/>
                <a:gd name="connsiteY5" fmla="*/ 0 h 2443843"/>
                <a:gd name="connsiteX6" fmla="*/ 299357 w 1175657"/>
                <a:gd name="connsiteY6" fmla="*/ 10885 h 2443843"/>
                <a:gd name="connsiteX7" fmla="*/ 174171 w 1175657"/>
                <a:gd name="connsiteY7" fmla="*/ 48985 h 2443843"/>
                <a:gd name="connsiteX8" fmla="*/ 92529 w 1175657"/>
                <a:gd name="connsiteY8" fmla="*/ 125185 h 2443843"/>
                <a:gd name="connsiteX9" fmla="*/ 21771 w 1175657"/>
                <a:gd name="connsiteY9" fmla="*/ 272143 h 2443843"/>
                <a:gd name="connsiteX10" fmla="*/ 0 w 1175657"/>
                <a:gd name="connsiteY10" fmla="*/ 457200 h 2443843"/>
                <a:gd name="connsiteX11" fmla="*/ 0 w 1175657"/>
                <a:gd name="connsiteY11" fmla="*/ 2443843 h 2443843"/>
                <a:gd name="connsiteX0" fmla="*/ 1175657 w 1175657"/>
                <a:gd name="connsiteY0" fmla="*/ 556569 h 2443843"/>
                <a:gd name="connsiteX1" fmla="*/ 1175657 w 1175657"/>
                <a:gd name="connsiteY1" fmla="*/ 348343 h 2443843"/>
                <a:gd name="connsiteX2" fmla="*/ 1137557 w 1175657"/>
                <a:gd name="connsiteY2" fmla="*/ 201385 h 2443843"/>
                <a:gd name="connsiteX3" fmla="*/ 1028700 w 1175657"/>
                <a:gd name="connsiteY3" fmla="*/ 81643 h 2443843"/>
                <a:gd name="connsiteX4" fmla="*/ 859971 w 1175657"/>
                <a:gd name="connsiteY4" fmla="*/ 16328 h 2443843"/>
                <a:gd name="connsiteX5" fmla="*/ 685800 w 1175657"/>
                <a:gd name="connsiteY5" fmla="*/ 0 h 2443843"/>
                <a:gd name="connsiteX6" fmla="*/ 299357 w 1175657"/>
                <a:gd name="connsiteY6" fmla="*/ 10885 h 2443843"/>
                <a:gd name="connsiteX7" fmla="*/ 174171 w 1175657"/>
                <a:gd name="connsiteY7" fmla="*/ 48985 h 2443843"/>
                <a:gd name="connsiteX8" fmla="*/ 92529 w 1175657"/>
                <a:gd name="connsiteY8" fmla="*/ 125185 h 2443843"/>
                <a:gd name="connsiteX9" fmla="*/ 21771 w 1175657"/>
                <a:gd name="connsiteY9" fmla="*/ 272143 h 2443843"/>
                <a:gd name="connsiteX10" fmla="*/ 0 w 1175657"/>
                <a:gd name="connsiteY10" fmla="*/ 457200 h 2443843"/>
                <a:gd name="connsiteX11" fmla="*/ 0 w 1175657"/>
                <a:gd name="connsiteY11" fmla="*/ 2443843 h 244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5657" h="2443843">
                  <a:moveTo>
                    <a:pt x="1175657" y="556569"/>
                  </a:moveTo>
                  <a:lnTo>
                    <a:pt x="1175657" y="348343"/>
                  </a:lnTo>
                  <a:lnTo>
                    <a:pt x="1137557" y="201385"/>
                  </a:lnTo>
                  <a:lnTo>
                    <a:pt x="1028700" y="81643"/>
                  </a:lnTo>
                  <a:lnTo>
                    <a:pt x="859971" y="16328"/>
                  </a:lnTo>
                  <a:lnTo>
                    <a:pt x="685800" y="0"/>
                  </a:lnTo>
                  <a:lnTo>
                    <a:pt x="299357" y="10885"/>
                  </a:lnTo>
                  <a:lnTo>
                    <a:pt x="174171" y="48985"/>
                  </a:lnTo>
                  <a:lnTo>
                    <a:pt x="92529" y="125185"/>
                  </a:lnTo>
                  <a:lnTo>
                    <a:pt x="21771" y="272143"/>
                  </a:lnTo>
                  <a:lnTo>
                    <a:pt x="0" y="457200"/>
                  </a:lnTo>
                  <a:lnTo>
                    <a:pt x="0" y="2443843"/>
                  </a:ln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" name="Frihåndsform 10"/>
            <p:cNvSpPr/>
            <p:nvPr/>
          </p:nvSpPr>
          <p:spPr>
            <a:xfrm>
              <a:off x="1616529" y="1328057"/>
              <a:ext cx="1703614" cy="2577405"/>
            </a:xfrm>
            <a:custGeom>
              <a:avLst/>
              <a:gdLst>
                <a:gd name="connsiteX0" fmla="*/ 1175657 w 1175657"/>
                <a:gd name="connsiteY0" fmla="*/ 484414 h 2443843"/>
                <a:gd name="connsiteX1" fmla="*/ 1175657 w 1175657"/>
                <a:gd name="connsiteY1" fmla="*/ 348343 h 2443843"/>
                <a:gd name="connsiteX2" fmla="*/ 1137557 w 1175657"/>
                <a:gd name="connsiteY2" fmla="*/ 201385 h 2443843"/>
                <a:gd name="connsiteX3" fmla="*/ 1028700 w 1175657"/>
                <a:gd name="connsiteY3" fmla="*/ 81643 h 2443843"/>
                <a:gd name="connsiteX4" fmla="*/ 859971 w 1175657"/>
                <a:gd name="connsiteY4" fmla="*/ 16328 h 2443843"/>
                <a:gd name="connsiteX5" fmla="*/ 685800 w 1175657"/>
                <a:gd name="connsiteY5" fmla="*/ 0 h 2443843"/>
                <a:gd name="connsiteX6" fmla="*/ 299357 w 1175657"/>
                <a:gd name="connsiteY6" fmla="*/ 10885 h 2443843"/>
                <a:gd name="connsiteX7" fmla="*/ 174171 w 1175657"/>
                <a:gd name="connsiteY7" fmla="*/ 48985 h 2443843"/>
                <a:gd name="connsiteX8" fmla="*/ 92529 w 1175657"/>
                <a:gd name="connsiteY8" fmla="*/ 125185 h 2443843"/>
                <a:gd name="connsiteX9" fmla="*/ 21771 w 1175657"/>
                <a:gd name="connsiteY9" fmla="*/ 272143 h 2443843"/>
                <a:gd name="connsiteX10" fmla="*/ 0 w 1175657"/>
                <a:gd name="connsiteY10" fmla="*/ 457200 h 2443843"/>
                <a:gd name="connsiteX11" fmla="*/ 0 w 1175657"/>
                <a:gd name="connsiteY11" fmla="*/ 2443843 h 2443843"/>
                <a:gd name="connsiteX0" fmla="*/ 1175657 w 1175657"/>
                <a:gd name="connsiteY0" fmla="*/ 584520 h 2443843"/>
                <a:gd name="connsiteX1" fmla="*/ 1175657 w 1175657"/>
                <a:gd name="connsiteY1" fmla="*/ 348343 h 2443843"/>
                <a:gd name="connsiteX2" fmla="*/ 1137557 w 1175657"/>
                <a:gd name="connsiteY2" fmla="*/ 201385 h 2443843"/>
                <a:gd name="connsiteX3" fmla="*/ 1028700 w 1175657"/>
                <a:gd name="connsiteY3" fmla="*/ 81643 h 2443843"/>
                <a:gd name="connsiteX4" fmla="*/ 859971 w 1175657"/>
                <a:gd name="connsiteY4" fmla="*/ 16328 h 2443843"/>
                <a:gd name="connsiteX5" fmla="*/ 685800 w 1175657"/>
                <a:gd name="connsiteY5" fmla="*/ 0 h 2443843"/>
                <a:gd name="connsiteX6" fmla="*/ 299357 w 1175657"/>
                <a:gd name="connsiteY6" fmla="*/ 10885 h 2443843"/>
                <a:gd name="connsiteX7" fmla="*/ 174171 w 1175657"/>
                <a:gd name="connsiteY7" fmla="*/ 48985 h 2443843"/>
                <a:gd name="connsiteX8" fmla="*/ 92529 w 1175657"/>
                <a:gd name="connsiteY8" fmla="*/ 125185 h 2443843"/>
                <a:gd name="connsiteX9" fmla="*/ 21771 w 1175657"/>
                <a:gd name="connsiteY9" fmla="*/ 272143 h 2443843"/>
                <a:gd name="connsiteX10" fmla="*/ 0 w 1175657"/>
                <a:gd name="connsiteY10" fmla="*/ 457200 h 2443843"/>
                <a:gd name="connsiteX11" fmla="*/ 0 w 1175657"/>
                <a:gd name="connsiteY11" fmla="*/ 2443843 h 244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5657" h="2443843">
                  <a:moveTo>
                    <a:pt x="1175657" y="584520"/>
                  </a:moveTo>
                  <a:lnTo>
                    <a:pt x="1175657" y="348343"/>
                  </a:lnTo>
                  <a:lnTo>
                    <a:pt x="1137557" y="201385"/>
                  </a:lnTo>
                  <a:lnTo>
                    <a:pt x="1028700" y="81643"/>
                  </a:lnTo>
                  <a:lnTo>
                    <a:pt x="859971" y="16328"/>
                  </a:lnTo>
                  <a:lnTo>
                    <a:pt x="685800" y="0"/>
                  </a:lnTo>
                  <a:lnTo>
                    <a:pt x="299357" y="10885"/>
                  </a:lnTo>
                  <a:lnTo>
                    <a:pt x="174171" y="48985"/>
                  </a:lnTo>
                  <a:lnTo>
                    <a:pt x="92529" y="125185"/>
                  </a:lnTo>
                  <a:lnTo>
                    <a:pt x="21771" y="272143"/>
                  </a:lnTo>
                  <a:lnTo>
                    <a:pt x="0" y="457200"/>
                  </a:lnTo>
                  <a:lnTo>
                    <a:pt x="0" y="2443843"/>
                  </a:lnTo>
                </a:path>
              </a:pathLst>
            </a:cu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" name="Rektangel 5"/>
            <p:cNvSpPr/>
            <p:nvPr/>
          </p:nvSpPr>
          <p:spPr>
            <a:xfrm>
              <a:off x="3123847" y="1937762"/>
              <a:ext cx="329608" cy="4023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3" name="Bildeforklaring formet som et avrundet rektangel 12"/>
          <p:cNvSpPr/>
          <p:nvPr/>
        </p:nvSpPr>
        <p:spPr>
          <a:xfrm>
            <a:off x="4368800" y="965200"/>
            <a:ext cx="2982750" cy="2508250"/>
          </a:xfrm>
          <a:prstGeom prst="wedgeRoundRectCallou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smtClean="0"/>
              <a:t>BMP280</a:t>
            </a:r>
            <a:endParaRPr lang="nb-NO" sz="3600" dirty="0" smtClean="0"/>
          </a:p>
          <a:p>
            <a:pPr algn="ctr"/>
            <a:r>
              <a:rPr lang="nb-NO" sz="3600" dirty="0" smtClean="0"/>
              <a:t>skal ha 3,3 V</a:t>
            </a:r>
            <a:endParaRPr lang="nb-NO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Læreplanrelevans Vg2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97527" y="1281546"/>
            <a:ext cx="7604505" cy="484461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b-NO" smtClean="0"/>
              <a:t>Elektroniske kretser og utstyr (Elektro yrkesfag)</a:t>
            </a:r>
          </a:p>
          <a:p>
            <a:r>
              <a:rPr lang="nb-NO" smtClean="0"/>
              <a:t>utføre systematisk </a:t>
            </a:r>
            <a:r>
              <a:rPr lang="nb-NO" b="1" smtClean="0">
                <a:solidFill>
                  <a:srgbClr val="FF0000"/>
                </a:solidFill>
              </a:rPr>
              <a:t>feilsøking, reparasjon og testing av elektronisk utstyr </a:t>
            </a:r>
            <a:r>
              <a:rPr lang="nb-NO" smtClean="0"/>
              <a:t>ved hjelp av egnede verktøy, måleinstrumenter, programvare og dokumentasjon og vurdere måleresultater opp mot forventede og beregnede verdier</a:t>
            </a:r>
          </a:p>
          <a:p>
            <a:r>
              <a:rPr lang="nb-NO" b="1" smtClean="0">
                <a:solidFill>
                  <a:srgbClr val="FF0000"/>
                </a:solidFill>
              </a:rPr>
              <a:t>montere og lodde komponenter </a:t>
            </a:r>
            <a:r>
              <a:rPr lang="nb-NO" smtClean="0"/>
              <a:t>i elektroniske kretser og utstyr ved hjelp av egnede verktøy og beskrive funksjonen og virkemåten til kretsene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239973"/>
            <a:ext cx="7407404" cy="1614008"/>
          </a:xfrm>
        </p:spPr>
        <p:txBody>
          <a:bodyPr>
            <a:normAutofit/>
          </a:bodyPr>
          <a:lstStyle/>
          <a:p>
            <a:pPr algn="ctr"/>
            <a:r>
              <a:rPr lang="nn-NO" smtClean="0"/>
              <a:t>Temperatursensoren TMP36, ev. kort om NTC-motstanden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1538" y="1808163"/>
            <a:ext cx="4059237" cy="234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4" descr="F:\Backup PC233 05.08.06\PC233\Artikler Hefter-bøker m.m\CanSat\Figurer\LM35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1400" y="214313"/>
            <a:ext cx="1684337" cy="142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ittel 1"/>
          <p:cNvSpPr>
            <a:spLocks noGrp="1"/>
          </p:cNvSpPr>
          <p:nvPr>
            <p:ph type="title"/>
          </p:nvPr>
        </p:nvSpPr>
        <p:spPr>
          <a:xfrm>
            <a:off x="2339975" y="214313"/>
            <a:ext cx="6313488" cy="112712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nb-NO" smtClean="0"/>
              <a:t>Måling av temperatur </a:t>
            </a:r>
            <a:br>
              <a:rPr lang="nb-NO" smtClean="0"/>
            </a:br>
            <a:r>
              <a:rPr lang="nb-NO" sz="2000" smtClean="0"/>
              <a:t>med temperaturfølsom pn-overgang (LM35DZ/TMP37)</a:t>
            </a:r>
            <a:endParaRPr lang="nb-NO" sz="2400" smtClean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41400" y="4078288"/>
            <a:ext cx="3151188" cy="192405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Font typeface="Times"/>
              <a:buNone/>
            </a:pPr>
            <a:r>
              <a:rPr lang="nb-NO" sz="2000" smtClean="0"/>
              <a:t>En pn-overgang forspent i lederetning og med konstant strøm (1µA) gir en tilnærmet lineær spenningsvariasjon  </a:t>
            </a:r>
            <a:br>
              <a:rPr lang="nb-NO" sz="2000" smtClean="0"/>
            </a:br>
            <a:r>
              <a:rPr lang="nb-NO" sz="2000" smtClean="0"/>
              <a:t>(10mV/</a:t>
            </a:r>
            <a:r>
              <a:rPr lang="nb-NO" sz="2000" smtClean="0">
                <a:latin typeface="Times New Roman" pitchFamily="18" charset="0"/>
                <a:cs typeface="Times New Roman" pitchFamily="18" charset="0"/>
              </a:rPr>
              <a:t>º</a:t>
            </a:r>
            <a:r>
              <a:rPr lang="nb-NO" sz="2000" smtClean="0"/>
              <a:t>C) som funksjon av temperaturen.</a:t>
            </a:r>
          </a:p>
        </p:txBody>
      </p:sp>
      <p:grpSp>
        <p:nvGrpSpPr>
          <p:cNvPr id="2" name="Gruppe 51"/>
          <p:cNvGrpSpPr>
            <a:grpSpLocks/>
          </p:cNvGrpSpPr>
          <p:nvPr/>
        </p:nvGrpSpPr>
        <p:grpSpPr bwMode="auto">
          <a:xfrm>
            <a:off x="4375150" y="2454275"/>
            <a:ext cx="2987675" cy="1968500"/>
            <a:chOff x="5019675" y="1682115"/>
            <a:chExt cx="2986542" cy="1970079"/>
          </a:xfrm>
        </p:grpSpPr>
        <p:sp>
          <p:nvSpPr>
            <p:cNvPr id="22554" name="Frihåndsform 10"/>
            <p:cNvSpPr>
              <a:spLocks/>
            </p:cNvSpPr>
            <p:nvPr/>
          </p:nvSpPr>
          <p:spPr bwMode="auto">
            <a:xfrm>
              <a:off x="5661279" y="1704975"/>
              <a:ext cx="1920621" cy="1696212"/>
            </a:xfrm>
            <a:custGeom>
              <a:avLst/>
              <a:gdLst>
                <a:gd name="T0" fmla="*/ 0 w 2670048"/>
                <a:gd name="T1" fmla="*/ 0 h 1487424"/>
                <a:gd name="T2" fmla="*/ 0 w 2670048"/>
                <a:gd name="T3" fmla="*/ 39679477 h 1487424"/>
                <a:gd name="T4" fmla="*/ 707 w 2670048"/>
                <a:gd name="T5" fmla="*/ 39679477 h 1487424"/>
                <a:gd name="T6" fmla="*/ 0 60000 65536"/>
                <a:gd name="T7" fmla="*/ 0 60000 65536"/>
                <a:gd name="T8" fmla="*/ 0 60000 65536"/>
                <a:gd name="T9" fmla="*/ 0 w 2670048"/>
                <a:gd name="T10" fmla="*/ 0 h 1487424"/>
                <a:gd name="T11" fmla="*/ 2670048 w 2670048"/>
                <a:gd name="T12" fmla="*/ 1487424 h 14874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70048" h="1487424">
                  <a:moveTo>
                    <a:pt x="0" y="0"/>
                  </a:moveTo>
                  <a:lnTo>
                    <a:pt x="0" y="1487424"/>
                  </a:lnTo>
                  <a:lnTo>
                    <a:pt x="2670048" y="1487424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22555" name="Frihåndsform 11"/>
            <p:cNvSpPr>
              <a:spLocks/>
            </p:cNvSpPr>
            <p:nvPr/>
          </p:nvSpPr>
          <p:spPr bwMode="auto">
            <a:xfrm>
              <a:off x="5666763" y="1682115"/>
              <a:ext cx="1433172" cy="1720477"/>
            </a:xfrm>
            <a:custGeom>
              <a:avLst/>
              <a:gdLst>
                <a:gd name="T0" fmla="*/ 6708 w 1433172"/>
                <a:gd name="T1" fmla="*/ 1706880 h 1720477"/>
                <a:gd name="T2" fmla="*/ 45 w 1433172"/>
                <a:gd name="T3" fmla="*/ 1719797 h 1720477"/>
                <a:gd name="T4" fmla="*/ 168603 w 1433172"/>
                <a:gd name="T5" fmla="*/ 1720477 h 1720477"/>
                <a:gd name="T6" fmla="*/ 384660 w 1433172"/>
                <a:gd name="T7" fmla="*/ 1719072 h 1720477"/>
                <a:gd name="T8" fmla="*/ 579732 w 1433172"/>
                <a:gd name="T9" fmla="*/ 1699492 h 1720477"/>
                <a:gd name="T10" fmla="*/ 750420 w 1433172"/>
                <a:gd name="T11" fmla="*/ 1658112 h 1720477"/>
                <a:gd name="T12" fmla="*/ 856658 w 1433172"/>
                <a:gd name="T13" fmla="*/ 1597424 h 1720477"/>
                <a:gd name="T14" fmla="*/ 933300 w 1433172"/>
                <a:gd name="T15" fmla="*/ 1524000 h 1720477"/>
                <a:gd name="T16" fmla="*/ 1013024 w 1433172"/>
                <a:gd name="T17" fmla="*/ 1417263 h 1720477"/>
                <a:gd name="T18" fmla="*/ 1067412 w 1433172"/>
                <a:gd name="T19" fmla="*/ 1316736 h 1720477"/>
                <a:gd name="T20" fmla="*/ 1164948 w 1433172"/>
                <a:gd name="T21" fmla="*/ 1121664 h 1720477"/>
                <a:gd name="T22" fmla="*/ 1261170 w 1433172"/>
                <a:gd name="T23" fmla="*/ 835990 h 1720477"/>
                <a:gd name="T24" fmla="*/ 1323444 w 1433172"/>
                <a:gd name="T25" fmla="*/ 585216 h 1720477"/>
                <a:gd name="T26" fmla="*/ 1433172 w 1433172"/>
                <a:gd name="T27" fmla="*/ 0 h 172047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33172"/>
                <a:gd name="T43" fmla="*/ 0 h 1720477"/>
                <a:gd name="T44" fmla="*/ 1433172 w 1433172"/>
                <a:gd name="T45" fmla="*/ 1720477 h 172047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33172" h="1720477">
                  <a:moveTo>
                    <a:pt x="6708" y="1706880"/>
                  </a:moveTo>
                  <a:cubicBezTo>
                    <a:pt x="6753" y="1707786"/>
                    <a:pt x="0" y="1718891"/>
                    <a:pt x="45" y="1719797"/>
                  </a:cubicBezTo>
                  <a:lnTo>
                    <a:pt x="168603" y="1720477"/>
                  </a:lnTo>
                  <a:lnTo>
                    <a:pt x="384660" y="1719072"/>
                  </a:lnTo>
                  <a:lnTo>
                    <a:pt x="579732" y="1699492"/>
                  </a:lnTo>
                  <a:lnTo>
                    <a:pt x="750420" y="1658112"/>
                  </a:lnTo>
                  <a:lnTo>
                    <a:pt x="856658" y="1597424"/>
                  </a:lnTo>
                  <a:lnTo>
                    <a:pt x="933300" y="1524000"/>
                  </a:lnTo>
                  <a:lnTo>
                    <a:pt x="1013024" y="1417263"/>
                  </a:lnTo>
                  <a:lnTo>
                    <a:pt x="1067412" y="1316736"/>
                  </a:lnTo>
                  <a:lnTo>
                    <a:pt x="1164948" y="1121664"/>
                  </a:lnTo>
                  <a:lnTo>
                    <a:pt x="1261170" y="835990"/>
                  </a:lnTo>
                  <a:lnTo>
                    <a:pt x="1323444" y="585216"/>
                  </a:lnTo>
                  <a:lnTo>
                    <a:pt x="1433172" y="0"/>
                  </a:lnTo>
                </a:path>
              </a:pathLst>
            </a:custGeom>
            <a:noFill/>
            <a:ln w="9525" cap="flat" cmpd="sng" algn="ctr">
              <a:solidFill>
                <a:srgbClr val="FA062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  <p:cxnSp>
          <p:nvCxnSpPr>
            <p:cNvPr id="22556" name="Rett linje 13"/>
            <p:cNvCxnSpPr>
              <a:cxnSpLocks noChangeShapeType="1"/>
            </p:cNvCxnSpPr>
            <p:nvPr/>
          </p:nvCxnSpPr>
          <p:spPr bwMode="auto">
            <a:xfrm rot="5400000" flipH="1" flipV="1">
              <a:off x="5695950" y="2733675"/>
              <a:ext cx="1428750" cy="1905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2557" name="Rett linje 16"/>
            <p:cNvCxnSpPr>
              <a:cxnSpLocks noChangeShapeType="1"/>
            </p:cNvCxnSpPr>
            <p:nvPr/>
          </p:nvCxnSpPr>
          <p:spPr bwMode="auto">
            <a:xfrm rot="10800000">
              <a:off x="5343525" y="3343275"/>
              <a:ext cx="139065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sp>
          <p:nvSpPr>
            <p:cNvPr id="22558" name="TekstSylinder 18"/>
            <p:cNvSpPr txBox="1">
              <a:spLocks noChangeArrowheads="1"/>
            </p:cNvSpPr>
            <p:nvPr/>
          </p:nvSpPr>
          <p:spPr bwMode="auto">
            <a:xfrm>
              <a:off x="5019675" y="1704975"/>
              <a:ext cx="58541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>
                  <a:solidFill>
                    <a:schemeClr val="tx1"/>
                  </a:solidFill>
                </a:rPr>
                <a:t>µA</a:t>
              </a:r>
            </a:p>
          </p:txBody>
        </p:sp>
        <p:sp>
          <p:nvSpPr>
            <p:cNvPr id="22559" name="TekstSylinder 19"/>
            <p:cNvSpPr txBox="1">
              <a:spLocks noChangeArrowheads="1"/>
            </p:cNvSpPr>
            <p:nvPr/>
          </p:nvSpPr>
          <p:spPr bwMode="auto">
            <a:xfrm>
              <a:off x="7598733" y="3190529"/>
              <a:ext cx="40748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>
                  <a:solidFill>
                    <a:schemeClr val="tx1"/>
                  </a:solidFill>
                </a:rPr>
                <a:t>V</a:t>
              </a:r>
            </a:p>
          </p:txBody>
        </p:sp>
      </p:grpSp>
      <p:grpSp>
        <p:nvGrpSpPr>
          <p:cNvPr id="4" name="Gruppe 52"/>
          <p:cNvGrpSpPr>
            <a:grpSpLocks/>
          </p:cNvGrpSpPr>
          <p:nvPr/>
        </p:nvGrpSpPr>
        <p:grpSpPr bwMode="auto">
          <a:xfrm>
            <a:off x="7535863" y="2660650"/>
            <a:ext cx="722312" cy="1538288"/>
            <a:chOff x="8130747" y="1359243"/>
            <a:chExt cx="965593" cy="2056886"/>
          </a:xfrm>
        </p:grpSpPr>
        <p:cxnSp>
          <p:nvCxnSpPr>
            <p:cNvPr id="22542" name="Rett linje 22"/>
            <p:cNvCxnSpPr>
              <a:cxnSpLocks noChangeShapeType="1"/>
            </p:cNvCxnSpPr>
            <p:nvPr/>
          </p:nvCxnSpPr>
          <p:spPr bwMode="auto">
            <a:xfrm rot="5400000">
              <a:off x="7336699" y="2424372"/>
              <a:ext cx="1958029" cy="2548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2543" name="Likebent trekant 20"/>
            <p:cNvSpPr>
              <a:spLocks noChangeArrowheads="1"/>
            </p:cNvSpPr>
            <p:nvPr/>
          </p:nvSpPr>
          <p:spPr bwMode="auto">
            <a:xfrm flipV="1">
              <a:off x="8141044" y="2758903"/>
              <a:ext cx="323850" cy="28575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  <p:cxnSp>
          <p:nvCxnSpPr>
            <p:cNvPr id="22544" name="Rett linje 24"/>
            <p:cNvCxnSpPr>
              <a:cxnSpLocks noChangeShapeType="1"/>
            </p:cNvCxnSpPr>
            <p:nvPr/>
          </p:nvCxnSpPr>
          <p:spPr bwMode="auto">
            <a:xfrm>
              <a:off x="8143425" y="3044653"/>
              <a:ext cx="323850" cy="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2545" name="Rektangel 28"/>
            <p:cNvSpPr>
              <a:spLocks noChangeArrowheads="1"/>
            </p:cNvSpPr>
            <p:nvPr/>
          </p:nvSpPr>
          <p:spPr bwMode="auto">
            <a:xfrm>
              <a:off x="8229600" y="1769887"/>
              <a:ext cx="185353" cy="58076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  <p:cxnSp>
          <p:nvCxnSpPr>
            <p:cNvPr id="22546" name="Rett linje 31"/>
            <p:cNvCxnSpPr>
              <a:cxnSpLocks noChangeShapeType="1"/>
            </p:cNvCxnSpPr>
            <p:nvPr/>
          </p:nvCxnSpPr>
          <p:spPr bwMode="auto">
            <a:xfrm flipV="1">
              <a:off x="8316098" y="2594919"/>
              <a:ext cx="552523" cy="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2547" name="Ellipse 32"/>
            <p:cNvSpPr>
              <a:spLocks noChangeArrowheads="1"/>
            </p:cNvSpPr>
            <p:nvPr/>
          </p:nvSpPr>
          <p:spPr bwMode="auto">
            <a:xfrm>
              <a:off x="8266671" y="1359243"/>
              <a:ext cx="123568" cy="135924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  <p:cxnSp>
          <p:nvCxnSpPr>
            <p:cNvPr id="22548" name="Rett linje 34"/>
            <p:cNvCxnSpPr>
              <a:cxnSpLocks noChangeShapeType="1"/>
            </p:cNvCxnSpPr>
            <p:nvPr/>
          </p:nvCxnSpPr>
          <p:spPr bwMode="auto">
            <a:xfrm>
              <a:off x="8130747" y="3410464"/>
              <a:ext cx="358346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2549" name="Ellipse 38"/>
            <p:cNvSpPr>
              <a:spLocks noChangeArrowheads="1"/>
            </p:cNvSpPr>
            <p:nvPr/>
          </p:nvSpPr>
          <p:spPr bwMode="auto">
            <a:xfrm>
              <a:off x="8286088" y="2563144"/>
              <a:ext cx="63549" cy="60018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  <p:sp>
          <p:nvSpPr>
            <p:cNvPr id="22550" name="Ellipse 39"/>
            <p:cNvSpPr>
              <a:spLocks noChangeArrowheads="1"/>
            </p:cNvSpPr>
            <p:nvPr/>
          </p:nvSpPr>
          <p:spPr bwMode="auto">
            <a:xfrm>
              <a:off x="8875682" y="2556083"/>
              <a:ext cx="77671" cy="7767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  <p:sp>
          <p:nvSpPr>
            <p:cNvPr id="22551" name="Ellipse 40"/>
            <p:cNvSpPr>
              <a:spLocks noChangeArrowheads="1"/>
            </p:cNvSpPr>
            <p:nvPr/>
          </p:nvSpPr>
          <p:spPr bwMode="auto">
            <a:xfrm>
              <a:off x="8886274" y="2969152"/>
              <a:ext cx="77671" cy="7767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endParaRPr lang="nb-NO"/>
            </a:p>
          </p:txBody>
        </p:sp>
        <p:cxnSp>
          <p:nvCxnSpPr>
            <p:cNvPr id="22552" name="Rett linje 41"/>
            <p:cNvCxnSpPr>
              <a:cxnSpLocks noChangeShapeType="1"/>
            </p:cNvCxnSpPr>
            <p:nvPr/>
          </p:nvCxnSpPr>
          <p:spPr bwMode="auto">
            <a:xfrm>
              <a:off x="8737994" y="3403404"/>
              <a:ext cx="358346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2553" name="Rett linje 42"/>
            <p:cNvCxnSpPr>
              <a:cxnSpLocks noChangeShapeType="1"/>
              <a:endCxn id="22551" idx="4"/>
            </p:cNvCxnSpPr>
            <p:nvPr/>
          </p:nvCxnSpPr>
          <p:spPr bwMode="auto">
            <a:xfrm rot="16200000" flipV="1">
              <a:off x="8748585" y="3223349"/>
              <a:ext cx="356581" cy="352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29" name="TekstSylinder 28"/>
          <p:cNvSpPr txBox="1">
            <a:spLocks noChangeArrowheads="1"/>
          </p:cNvSpPr>
          <p:nvPr/>
        </p:nvSpPr>
        <p:spPr bwMode="auto">
          <a:xfrm>
            <a:off x="8218488" y="3530600"/>
            <a:ext cx="6302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V</a:t>
            </a:r>
            <a:r>
              <a:rPr lang="nb-NO" baseline="-25000">
                <a:solidFill>
                  <a:schemeClr val="tx1"/>
                </a:solidFill>
              </a:rPr>
              <a:t>out</a:t>
            </a:r>
          </a:p>
        </p:txBody>
      </p:sp>
      <p:sp>
        <p:nvSpPr>
          <p:cNvPr id="34828" name="Frihåndsform 31"/>
          <p:cNvSpPr>
            <a:spLocks/>
          </p:cNvSpPr>
          <p:nvPr/>
        </p:nvSpPr>
        <p:spPr bwMode="auto">
          <a:xfrm>
            <a:off x="5024438" y="3875088"/>
            <a:ext cx="1887537" cy="296862"/>
          </a:xfrm>
          <a:custGeom>
            <a:avLst/>
            <a:gdLst>
              <a:gd name="T0" fmla="*/ 0 w 1888177"/>
              <a:gd name="T1" fmla="*/ 296652 h 296883"/>
              <a:gd name="T2" fmla="*/ 224795 w 1888177"/>
              <a:gd name="T3" fmla="*/ 296652 h 296883"/>
              <a:gd name="T4" fmla="*/ 390427 w 1888177"/>
              <a:gd name="T5" fmla="*/ 296652 h 296883"/>
              <a:gd name="T6" fmla="*/ 591557 w 1888177"/>
              <a:gd name="T7" fmla="*/ 272923 h 296883"/>
              <a:gd name="T8" fmla="*/ 780855 w 1888177"/>
              <a:gd name="T9" fmla="*/ 237319 h 296883"/>
              <a:gd name="T10" fmla="*/ 1052972 w 1888177"/>
              <a:gd name="T11" fmla="*/ 177987 h 296883"/>
              <a:gd name="T12" fmla="*/ 1881149 w 1888177"/>
              <a:gd name="T13" fmla="*/ 0 h 29688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88177"/>
              <a:gd name="T22" fmla="*/ 0 h 296883"/>
              <a:gd name="T23" fmla="*/ 1888177 w 1888177"/>
              <a:gd name="T24" fmla="*/ 296883 h 29688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88177" h="296883">
                <a:moveTo>
                  <a:pt x="0" y="296883"/>
                </a:moveTo>
                <a:lnTo>
                  <a:pt x="225631" y="296883"/>
                </a:lnTo>
                <a:lnTo>
                  <a:pt x="391886" y="296883"/>
                </a:lnTo>
                <a:lnTo>
                  <a:pt x="593767" y="273132"/>
                </a:lnTo>
                <a:lnTo>
                  <a:pt x="783772" y="237506"/>
                </a:lnTo>
                <a:lnTo>
                  <a:pt x="1056904" y="178130"/>
                </a:lnTo>
                <a:lnTo>
                  <a:pt x="1888177" y="0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31" name="TekstSylinder 30"/>
          <p:cNvSpPr txBox="1">
            <a:spLocks noChangeArrowheads="1"/>
          </p:cNvSpPr>
          <p:nvPr/>
        </p:nvSpPr>
        <p:spPr bwMode="auto">
          <a:xfrm>
            <a:off x="7489825" y="2362200"/>
            <a:ext cx="434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solidFill>
                  <a:schemeClr val="tx1"/>
                </a:solidFill>
              </a:rPr>
              <a:t>5V</a:t>
            </a:r>
            <a:endParaRPr lang="nb-NO" baseline="-25000">
              <a:solidFill>
                <a:schemeClr val="tx1"/>
              </a:solidFill>
            </a:endParaRPr>
          </a:p>
        </p:txBody>
      </p:sp>
      <p:sp>
        <p:nvSpPr>
          <p:cNvPr id="32" name="TekstSylinder 31"/>
          <p:cNvSpPr txBox="1">
            <a:spLocks noChangeArrowheads="1"/>
          </p:cNvSpPr>
          <p:nvPr/>
        </p:nvSpPr>
        <p:spPr bwMode="auto">
          <a:xfrm>
            <a:off x="7477125" y="4191000"/>
            <a:ext cx="468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chemeClr val="tx1"/>
                </a:solidFill>
              </a:rPr>
              <a:t>0V</a:t>
            </a:r>
            <a:endParaRPr lang="nb-NO" sz="1800" baseline="-25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9" grpId="0"/>
      <p:bldP spid="34828" grpId="0" animBg="1"/>
      <p:bldP spid="31" grpId="0"/>
      <p:bldP spid="3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tel 4"/>
          <p:cNvSpPr>
            <a:spLocks noGrp="1"/>
          </p:cNvSpPr>
          <p:nvPr>
            <p:ph type="title"/>
          </p:nvPr>
        </p:nvSpPr>
        <p:spPr>
          <a:xfrm>
            <a:off x="1065213" y="295275"/>
            <a:ext cx="7669212" cy="955675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mtClean="0">
                <a:solidFill>
                  <a:schemeClr val="tx1"/>
                </a:solidFill>
              </a:rPr>
              <a:t>V(T) og T(V)</a:t>
            </a:r>
            <a:br>
              <a:rPr lang="nb-NO" smtClean="0">
                <a:solidFill>
                  <a:schemeClr val="tx1"/>
                </a:solidFill>
              </a:rPr>
            </a:br>
            <a:r>
              <a:rPr lang="nb-NO" sz="2000" smtClean="0">
                <a:solidFill>
                  <a:schemeClr val="tx1"/>
                </a:solidFill>
              </a:rPr>
              <a:t>Følsomhet 10 mV/K (LM35) og 10 mV/K (TMP36) </a:t>
            </a:r>
          </a:p>
        </p:txBody>
      </p:sp>
      <p:sp>
        <p:nvSpPr>
          <p:cNvPr id="23555" name="Frihåndsform 6"/>
          <p:cNvSpPr>
            <a:spLocks/>
          </p:cNvSpPr>
          <p:nvPr/>
        </p:nvSpPr>
        <p:spPr bwMode="auto">
          <a:xfrm>
            <a:off x="1615343" y="1831975"/>
            <a:ext cx="3281362" cy="2143125"/>
          </a:xfrm>
          <a:custGeom>
            <a:avLst/>
            <a:gdLst>
              <a:gd name="T0" fmla="*/ 0 w 3671248"/>
              <a:gd name="T1" fmla="*/ 0 h 1774209"/>
              <a:gd name="T2" fmla="*/ 0 w 3671248"/>
              <a:gd name="T3" fmla="*/ 93715951 h 1774209"/>
              <a:gd name="T4" fmla="*/ 434730 w 3671248"/>
              <a:gd name="T5" fmla="*/ 93715951 h 1774209"/>
              <a:gd name="T6" fmla="*/ 434730 w 3671248"/>
              <a:gd name="T7" fmla="*/ 93715951 h 1774209"/>
              <a:gd name="T8" fmla="*/ 0 60000 65536"/>
              <a:gd name="T9" fmla="*/ 0 60000 65536"/>
              <a:gd name="T10" fmla="*/ 0 60000 65536"/>
              <a:gd name="T11" fmla="*/ 0 60000 65536"/>
              <a:gd name="T12" fmla="*/ 0 w 3671248"/>
              <a:gd name="T13" fmla="*/ 0 h 1774209"/>
              <a:gd name="T14" fmla="*/ 3671248 w 3671248"/>
              <a:gd name="T15" fmla="*/ 1774209 h 17742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71248" h="1774209">
                <a:moveTo>
                  <a:pt x="0" y="0"/>
                </a:moveTo>
                <a:lnTo>
                  <a:pt x="0" y="1774209"/>
                </a:lnTo>
                <a:lnTo>
                  <a:pt x="3671248" y="1774209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</p:spPr>
        <p:txBody>
          <a:bodyPr/>
          <a:lstStyle/>
          <a:p>
            <a:endParaRPr lang="nb-NO"/>
          </a:p>
        </p:txBody>
      </p:sp>
      <p:cxnSp>
        <p:nvCxnSpPr>
          <p:cNvPr id="23556" name="Rett linje 8"/>
          <p:cNvCxnSpPr>
            <a:cxnSpLocks noChangeShapeType="1"/>
          </p:cNvCxnSpPr>
          <p:nvPr/>
        </p:nvCxnSpPr>
        <p:spPr bwMode="auto">
          <a:xfrm flipV="1">
            <a:off x="1612168" y="2609850"/>
            <a:ext cx="3084512" cy="12969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3557" name="Frihåndsform 10"/>
          <p:cNvSpPr>
            <a:spLocks/>
          </p:cNvSpPr>
          <p:nvPr/>
        </p:nvSpPr>
        <p:spPr bwMode="auto">
          <a:xfrm>
            <a:off x="2918680" y="3027363"/>
            <a:ext cx="819150" cy="341312"/>
          </a:xfrm>
          <a:custGeom>
            <a:avLst/>
            <a:gdLst>
              <a:gd name="T0" fmla="*/ 0 w 818865"/>
              <a:gd name="T1" fmla="*/ 343544 h 341195"/>
              <a:gd name="T2" fmla="*/ 824583 w 818865"/>
              <a:gd name="T3" fmla="*/ 343544 h 341195"/>
              <a:gd name="T4" fmla="*/ 824583 w 818865"/>
              <a:gd name="T5" fmla="*/ 0 h 341195"/>
              <a:gd name="T6" fmla="*/ 0 60000 65536"/>
              <a:gd name="T7" fmla="*/ 0 60000 65536"/>
              <a:gd name="T8" fmla="*/ 0 60000 65536"/>
              <a:gd name="T9" fmla="*/ 0 w 818865"/>
              <a:gd name="T10" fmla="*/ 0 h 341195"/>
              <a:gd name="T11" fmla="*/ 818865 w 818865"/>
              <a:gd name="T12" fmla="*/ 341195 h 34119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8865" h="341195">
                <a:moveTo>
                  <a:pt x="0" y="341195"/>
                </a:moveTo>
                <a:lnTo>
                  <a:pt x="818865" y="341195"/>
                </a:lnTo>
                <a:lnTo>
                  <a:pt x="818865" y="0"/>
                </a:lnTo>
              </a:path>
            </a:pathLst>
          </a:cu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nb-NO"/>
          </a:p>
        </p:txBody>
      </p:sp>
      <p:grpSp>
        <p:nvGrpSpPr>
          <p:cNvPr id="2" name="Gruppe 18"/>
          <p:cNvGrpSpPr>
            <a:grpSpLocks/>
          </p:cNvGrpSpPr>
          <p:nvPr/>
        </p:nvGrpSpPr>
        <p:grpSpPr bwMode="auto">
          <a:xfrm>
            <a:off x="1378765" y="3894138"/>
            <a:ext cx="557213" cy="82550"/>
            <a:chOff x="2842300" y="3643992"/>
            <a:chExt cx="555992" cy="81847"/>
          </a:xfrm>
        </p:grpSpPr>
        <p:cxnSp>
          <p:nvCxnSpPr>
            <p:cNvPr id="23571" name="Rett linje 13"/>
            <p:cNvCxnSpPr>
              <a:cxnSpLocks noChangeShapeType="1"/>
            </p:cNvCxnSpPr>
            <p:nvPr/>
          </p:nvCxnSpPr>
          <p:spPr bwMode="auto">
            <a:xfrm>
              <a:off x="2842300" y="3643992"/>
              <a:ext cx="532262" cy="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23572" name="Rett linje 14"/>
            <p:cNvCxnSpPr>
              <a:cxnSpLocks noChangeShapeType="1"/>
            </p:cNvCxnSpPr>
            <p:nvPr/>
          </p:nvCxnSpPr>
          <p:spPr bwMode="auto">
            <a:xfrm>
              <a:off x="2866030" y="3725839"/>
              <a:ext cx="532262" cy="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prstDash val="dash"/>
              <a:round/>
              <a:headEnd/>
              <a:tailEnd/>
            </a:ln>
          </p:spPr>
        </p:cxnSp>
      </p:grpSp>
      <p:sp>
        <p:nvSpPr>
          <p:cNvPr id="23559" name="TekstSylinder 15"/>
          <p:cNvSpPr txBox="1">
            <a:spLocks noChangeArrowheads="1"/>
          </p:cNvSpPr>
          <p:nvPr/>
        </p:nvSpPr>
        <p:spPr bwMode="auto">
          <a:xfrm>
            <a:off x="3752118" y="3030538"/>
            <a:ext cx="1050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chemeClr val="tx1"/>
                </a:solidFill>
              </a:rPr>
              <a:t>10 mV/K</a:t>
            </a:r>
          </a:p>
        </p:txBody>
      </p:sp>
      <p:sp>
        <p:nvSpPr>
          <p:cNvPr id="23560" name="TekstSylinder 16"/>
          <p:cNvSpPr txBox="1">
            <a:spLocks noChangeArrowheads="1"/>
          </p:cNvSpPr>
          <p:nvPr/>
        </p:nvSpPr>
        <p:spPr bwMode="auto">
          <a:xfrm>
            <a:off x="1366065" y="4470400"/>
            <a:ext cx="3402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chemeClr val="tx1"/>
                </a:solidFill>
              </a:rPr>
              <a:t>V(T) = 0.01 [V/K] * T [C] + </a:t>
            </a:r>
            <a:r>
              <a:rPr lang="el-GR" sz="1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nb-NO" sz="1800">
                <a:solidFill>
                  <a:schemeClr val="tx1"/>
                </a:solidFill>
              </a:rPr>
              <a:t>V</a:t>
            </a:r>
            <a:r>
              <a:rPr lang="nb-NO" sz="1800" baseline="-25000">
                <a:solidFill>
                  <a:schemeClr val="tx1"/>
                </a:solidFill>
              </a:rPr>
              <a:t>feil</a:t>
            </a:r>
          </a:p>
        </p:txBody>
      </p:sp>
      <p:sp>
        <p:nvSpPr>
          <p:cNvPr id="23561" name="TekstSylinder 17"/>
          <p:cNvSpPr txBox="1">
            <a:spLocks noChangeArrowheads="1"/>
          </p:cNvSpPr>
          <p:nvPr/>
        </p:nvSpPr>
        <p:spPr bwMode="auto">
          <a:xfrm>
            <a:off x="1356540" y="4959350"/>
            <a:ext cx="2955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chemeClr val="tx1"/>
                </a:solidFill>
              </a:rPr>
              <a:t>T (C) = 100 * (V(T) - </a:t>
            </a:r>
            <a:r>
              <a:rPr lang="el-GR" sz="1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nb-NO" sz="1800">
                <a:solidFill>
                  <a:schemeClr val="tx1"/>
                </a:solidFill>
              </a:rPr>
              <a:t>V</a:t>
            </a:r>
            <a:r>
              <a:rPr lang="nb-NO" sz="1800" baseline="-25000">
                <a:solidFill>
                  <a:schemeClr val="tx1"/>
                </a:solidFill>
              </a:rPr>
              <a:t>feil</a:t>
            </a:r>
            <a:r>
              <a:rPr lang="nb-NO" sz="1800">
                <a:solidFill>
                  <a:schemeClr val="tx1"/>
                </a:solidFill>
              </a:rPr>
              <a:t>) </a:t>
            </a:r>
          </a:p>
        </p:txBody>
      </p:sp>
      <p:sp>
        <p:nvSpPr>
          <p:cNvPr id="23563" name="TekstSylinder 32"/>
          <p:cNvSpPr txBox="1">
            <a:spLocks noChangeArrowheads="1"/>
          </p:cNvSpPr>
          <p:nvPr/>
        </p:nvSpPr>
        <p:spPr bwMode="auto">
          <a:xfrm>
            <a:off x="2617055" y="1449388"/>
            <a:ext cx="1365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LM35DZ</a:t>
            </a:r>
          </a:p>
        </p:txBody>
      </p:sp>
      <p:sp>
        <p:nvSpPr>
          <p:cNvPr id="23564" name="TekstSylinder 33"/>
          <p:cNvSpPr txBox="1">
            <a:spLocks noChangeArrowheads="1"/>
          </p:cNvSpPr>
          <p:nvPr/>
        </p:nvSpPr>
        <p:spPr bwMode="auto">
          <a:xfrm>
            <a:off x="1085118" y="1685925"/>
            <a:ext cx="406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3565" name="TekstSylinder 36"/>
          <p:cNvSpPr txBox="1">
            <a:spLocks noChangeArrowheads="1"/>
          </p:cNvSpPr>
          <p:nvPr/>
        </p:nvSpPr>
        <p:spPr bwMode="auto">
          <a:xfrm>
            <a:off x="4641078" y="4002088"/>
            <a:ext cx="4079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566" name="TekstSylinder 41"/>
          <p:cNvSpPr txBox="1">
            <a:spLocks noChangeArrowheads="1"/>
          </p:cNvSpPr>
          <p:nvPr/>
        </p:nvSpPr>
        <p:spPr bwMode="auto">
          <a:xfrm>
            <a:off x="1613715" y="5403850"/>
            <a:ext cx="34496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solidFill>
                  <a:schemeClr val="tx1"/>
                </a:solidFill>
              </a:rPr>
              <a:t>Område: -55 - +150</a:t>
            </a:r>
            <a:r>
              <a:rPr lang="nb-NO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ºC</a:t>
            </a:r>
          </a:p>
          <a:p>
            <a:r>
              <a:rPr lang="nb-NO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Nøyaktighet: ± ¾ºC (± ¼ºC (romtemp.)</a:t>
            </a:r>
          </a:p>
          <a:p>
            <a:r>
              <a:rPr lang="nb-NO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Responstid: 120 s (90 % still air)</a:t>
            </a:r>
            <a:endParaRPr lang="nb-NO" sz="1600">
              <a:solidFill>
                <a:schemeClr val="tx1"/>
              </a:solidFill>
            </a:endParaRPr>
          </a:p>
        </p:txBody>
      </p:sp>
      <p:sp>
        <p:nvSpPr>
          <p:cNvPr id="23567" name="TekstSylinder 33"/>
          <p:cNvSpPr txBox="1">
            <a:spLocks noChangeArrowheads="1"/>
          </p:cNvSpPr>
          <p:nvPr/>
        </p:nvSpPr>
        <p:spPr bwMode="auto">
          <a:xfrm>
            <a:off x="823180" y="3432175"/>
            <a:ext cx="765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nb-NO" sz="2000">
                <a:solidFill>
                  <a:schemeClr val="tx1"/>
                </a:solidFill>
              </a:rPr>
              <a:t>V</a:t>
            </a:r>
            <a:r>
              <a:rPr lang="nb-NO" sz="2000" baseline="-25000">
                <a:solidFill>
                  <a:schemeClr val="tx1"/>
                </a:solidFill>
              </a:rPr>
              <a:t>feil</a:t>
            </a:r>
          </a:p>
        </p:txBody>
      </p:sp>
      <p:pic>
        <p:nvPicPr>
          <p:cNvPr id="358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8668" y="1931988"/>
            <a:ext cx="3779837" cy="440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ktangel 20"/>
          <p:cNvSpPr>
            <a:spLocks noChangeArrowheads="1"/>
          </p:cNvSpPr>
          <p:nvPr/>
        </p:nvSpPr>
        <p:spPr bwMode="auto">
          <a:xfrm>
            <a:off x="1280340" y="4892675"/>
            <a:ext cx="2981325" cy="534988"/>
          </a:xfrm>
          <a:prstGeom prst="rect">
            <a:avLst/>
          </a:prstGeom>
          <a:noFill/>
          <a:ln w="38100" algn="ctr">
            <a:solidFill>
              <a:srgbClr val="FA062F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/>
              <a:buNone/>
            </a:pPr>
            <a:endParaRPr lang="nb-NO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tel 1"/>
          <p:cNvSpPr>
            <a:spLocks noGrp="1"/>
          </p:cNvSpPr>
          <p:nvPr>
            <p:ph type="title"/>
          </p:nvPr>
        </p:nvSpPr>
        <p:spPr>
          <a:xfrm>
            <a:off x="1079500" y="444500"/>
            <a:ext cx="7767638" cy="588963"/>
          </a:xfrm>
        </p:spPr>
        <p:txBody>
          <a:bodyPr>
            <a:normAutofit fontScale="90000"/>
          </a:bodyPr>
          <a:lstStyle/>
          <a:p>
            <a:pPr algn="ctr"/>
            <a:r>
              <a:rPr lang="nb-NO" smtClean="0"/>
              <a:t>Oppløsning</a:t>
            </a:r>
          </a:p>
        </p:txBody>
      </p:sp>
      <p:sp>
        <p:nvSpPr>
          <p:cNvPr id="7" name="TekstSylinder 6"/>
          <p:cNvSpPr txBox="1">
            <a:spLocks noChangeArrowheads="1"/>
          </p:cNvSpPr>
          <p:nvPr/>
        </p:nvSpPr>
        <p:spPr bwMode="auto">
          <a:xfrm>
            <a:off x="1379538" y="1365250"/>
            <a:ext cx="71675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Minste spenningstrinn = V</a:t>
            </a:r>
            <a:r>
              <a:rPr lang="nb-NO" baseline="-25000">
                <a:solidFill>
                  <a:schemeClr val="tx1"/>
                </a:solidFill>
              </a:rPr>
              <a:t>ref</a:t>
            </a:r>
            <a:r>
              <a:rPr lang="nb-NO">
                <a:solidFill>
                  <a:schemeClr val="tx1"/>
                </a:solidFill>
              </a:rPr>
              <a:t>/1023 = 5V/1023 = </a:t>
            </a:r>
            <a:r>
              <a:rPr lang="nb-NO" u="sng">
                <a:solidFill>
                  <a:schemeClr val="tx1"/>
                </a:solidFill>
              </a:rPr>
              <a:t>4,89 mV</a:t>
            </a:r>
          </a:p>
        </p:txBody>
      </p:sp>
      <p:sp>
        <p:nvSpPr>
          <p:cNvPr id="8" name="TekstSylinder 7"/>
          <p:cNvSpPr txBox="1">
            <a:spLocks noChangeArrowheads="1"/>
          </p:cNvSpPr>
          <p:nvPr/>
        </p:nvSpPr>
        <p:spPr bwMode="auto">
          <a:xfrm>
            <a:off x="2884488" y="2992438"/>
            <a:ext cx="41576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rgbClr val="FF0000"/>
                </a:solidFill>
              </a:rPr>
              <a:t>analogReference(INTERNAL) ;</a:t>
            </a:r>
          </a:p>
        </p:txBody>
      </p:sp>
      <p:sp>
        <p:nvSpPr>
          <p:cNvPr id="9" name="TekstSylinder 8"/>
          <p:cNvSpPr txBox="1">
            <a:spLocks noChangeArrowheads="1"/>
          </p:cNvSpPr>
          <p:nvPr/>
        </p:nvSpPr>
        <p:spPr bwMode="auto">
          <a:xfrm>
            <a:off x="1320800" y="3551238"/>
            <a:ext cx="72850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Minst spenningstrinn = V</a:t>
            </a:r>
            <a:r>
              <a:rPr lang="nb-NO" baseline="-25000">
                <a:solidFill>
                  <a:schemeClr val="tx1"/>
                </a:solidFill>
              </a:rPr>
              <a:t>ref</a:t>
            </a:r>
            <a:r>
              <a:rPr lang="nb-NO">
                <a:solidFill>
                  <a:schemeClr val="tx1"/>
                </a:solidFill>
              </a:rPr>
              <a:t>/1023 = 1,1V/1023 = 1,07 mV</a:t>
            </a:r>
          </a:p>
        </p:txBody>
      </p:sp>
      <p:sp>
        <p:nvSpPr>
          <p:cNvPr id="10" name="TekstSylinder 9"/>
          <p:cNvSpPr txBox="1">
            <a:spLocks noChangeArrowheads="1"/>
          </p:cNvSpPr>
          <p:nvPr/>
        </p:nvSpPr>
        <p:spPr bwMode="auto">
          <a:xfrm>
            <a:off x="2840038" y="1828800"/>
            <a:ext cx="42465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Følsomhet for LM35 = </a:t>
            </a:r>
            <a:r>
              <a:rPr lang="nb-NO" u="sng">
                <a:solidFill>
                  <a:schemeClr val="tx1"/>
                </a:solidFill>
              </a:rPr>
              <a:t>10 mV/K</a:t>
            </a:r>
          </a:p>
        </p:txBody>
      </p:sp>
      <p:sp>
        <p:nvSpPr>
          <p:cNvPr id="12" name="TekstSylinder 11"/>
          <p:cNvSpPr txBox="1">
            <a:spLocks noChangeArrowheads="1"/>
          </p:cNvSpPr>
          <p:nvPr/>
        </p:nvSpPr>
        <p:spPr bwMode="auto">
          <a:xfrm>
            <a:off x="2814638" y="2387600"/>
            <a:ext cx="42973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Oppløsning temperatur = </a:t>
            </a:r>
            <a:r>
              <a:rPr lang="nb-NO" u="sng">
                <a:solidFill>
                  <a:schemeClr val="tx1"/>
                </a:solidFill>
              </a:rPr>
              <a:t>0,49 ˚K</a:t>
            </a:r>
          </a:p>
        </p:txBody>
      </p:sp>
      <p:sp>
        <p:nvSpPr>
          <p:cNvPr id="13" name="TekstSylinder 12"/>
          <p:cNvSpPr txBox="1">
            <a:spLocks noChangeArrowheads="1"/>
          </p:cNvSpPr>
          <p:nvPr/>
        </p:nvSpPr>
        <p:spPr bwMode="auto">
          <a:xfrm>
            <a:off x="2814638" y="4240213"/>
            <a:ext cx="42973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Oppløsning temperatur = </a:t>
            </a:r>
            <a:r>
              <a:rPr lang="nb-NO" u="sng">
                <a:solidFill>
                  <a:schemeClr val="tx1"/>
                </a:solidFill>
              </a:rPr>
              <a:t>0,11 ˚K</a:t>
            </a:r>
          </a:p>
        </p:txBody>
      </p:sp>
      <p:sp>
        <p:nvSpPr>
          <p:cNvPr id="14" name="TekstSylinder 13"/>
          <p:cNvSpPr txBox="1">
            <a:spLocks noChangeArrowheads="1"/>
          </p:cNvSpPr>
          <p:nvPr/>
        </p:nvSpPr>
        <p:spPr bwMode="auto">
          <a:xfrm>
            <a:off x="1524000" y="4940300"/>
            <a:ext cx="68786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Typisk temperaturområde: 5 ‒ 40˚C → 0,05 V – 0,4 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5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2073" y="3380480"/>
            <a:ext cx="2290763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ittel 1"/>
          <p:cNvSpPr>
            <a:spLocks noGrp="1"/>
          </p:cNvSpPr>
          <p:nvPr>
            <p:ph type="title"/>
          </p:nvPr>
        </p:nvSpPr>
        <p:spPr>
          <a:xfrm>
            <a:off x="1079500" y="287338"/>
            <a:ext cx="7767638" cy="121443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smtClean="0"/>
              <a:t>Termistorer</a:t>
            </a:r>
            <a:br>
              <a:rPr lang="nb-NO" smtClean="0"/>
            </a:br>
            <a:r>
              <a:rPr lang="nb-NO" sz="2400" smtClean="0"/>
              <a:t>Temperaturfølsom motstand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79500" y="1612900"/>
            <a:ext cx="6376988" cy="91916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nb-NO" smtClean="0"/>
              <a:t>NTC-motstand (</a:t>
            </a:r>
            <a:r>
              <a:rPr lang="en-US" smtClean="0"/>
              <a:t>Negative Temperature Coefficient</a:t>
            </a:r>
            <a:r>
              <a:rPr lang="nb-NO" smtClean="0"/>
              <a:t>)</a:t>
            </a:r>
          </a:p>
          <a:p>
            <a:pPr>
              <a:lnSpc>
                <a:spcPct val="100000"/>
              </a:lnSpc>
            </a:pPr>
            <a:r>
              <a:rPr lang="nb-NO" smtClean="0"/>
              <a:t>PTC-motstand (</a:t>
            </a:r>
            <a:r>
              <a:rPr lang="en-US" smtClean="0"/>
              <a:t>Positive Temperature Coefficient</a:t>
            </a:r>
            <a:r>
              <a:rPr lang="nb-NO" smtClean="0"/>
              <a:t>)</a:t>
            </a: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59852" y="2767699"/>
            <a:ext cx="4144963" cy="29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tel 1"/>
          <p:cNvSpPr>
            <a:spLocks noGrp="1"/>
          </p:cNvSpPr>
          <p:nvPr>
            <p:ph type="title"/>
          </p:nvPr>
        </p:nvSpPr>
        <p:spPr>
          <a:xfrm>
            <a:off x="1106891" y="187346"/>
            <a:ext cx="7903649" cy="665939"/>
          </a:xfrm>
        </p:spPr>
        <p:txBody>
          <a:bodyPr>
            <a:normAutofit fontScale="90000"/>
          </a:bodyPr>
          <a:lstStyle/>
          <a:p>
            <a:r>
              <a:rPr lang="nb-NO" smtClean="0"/>
              <a:t>Spenning som funksjon av temperatur</a:t>
            </a:r>
          </a:p>
        </p:txBody>
      </p:sp>
      <p:grpSp>
        <p:nvGrpSpPr>
          <p:cNvPr id="2" name="Gruppe 40"/>
          <p:cNvGrpSpPr/>
          <p:nvPr/>
        </p:nvGrpSpPr>
        <p:grpSpPr>
          <a:xfrm>
            <a:off x="926002" y="1034360"/>
            <a:ext cx="3965617" cy="3158796"/>
            <a:chOff x="815038" y="1025206"/>
            <a:chExt cx="3965617" cy="3158796"/>
          </a:xfrm>
        </p:grpSpPr>
        <p:pic>
          <p:nvPicPr>
            <p:cNvPr id="28708" name="Picture 2"/>
            <p:cNvPicPr>
              <a:picLocks noChangeAspect="1" noChangeArrowheads="1"/>
            </p:cNvPicPr>
            <p:nvPr/>
          </p:nvPicPr>
          <p:blipFill>
            <a:blip r:embed="rId2"/>
            <a:srcRect r="15772"/>
            <a:stretch>
              <a:fillRect/>
            </a:stretch>
          </p:blipFill>
          <p:spPr bwMode="auto">
            <a:xfrm>
              <a:off x="815038" y="1025206"/>
              <a:ext cx="3965617" cy="3158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709" name="TekstSylinder 5"/>
            <p:cNvSpPr txBox="1">
              <a:spLocks noChangeArrowheads="1"/>
            </p:cNvSpPr>
            <p:nvPr/>
          </p:nvSpPr>
          <p:spPr bwMode="auto">
            <a:xfrm>
              <a:off x="1891868" y="1261152"/>
              <a:ext cx="554812" cy="320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>
                  <a:solidFill>
                    <a:schemeClr val="tx1"/>
                  </a:solidFill>
                </a:rPr>
                <a:t>NTC</a:t>
              </a:r>
            </a:p>
          </p:txBody>
        </p:sp>
        <p:sp>
          <p:nvSpPr>
            <p:cNvPr id="28710" name="TekstSylinder 6"/>
            <p:cNvSpPr txBox="1">
              <a:spLocks noChangeArrowheads="1"/>
            </p:cNvSpPr>
            <p:nvPr/>
          </p:nvSpPr>
          <p:spPr bwMode="auto">
            <a:xfrm>
              <a:off x="2505170" y="3830770"/>
              <a:ext cx="961674" cy="2347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Temperatur ˚C</a:t>
              </a:r>
            </a:p>
          </p:txBody>
        </p:sp>
        <p:sp>
          <p:nvSpPr>
            <p:cNvPr id="28711" name="TekstSylinder 7"/>
            <p:cNvSpPr txBox="1">
              <a:spLocks noChangeArrowheads="1"/>
            </p:cNvSpPr>
            <p:nvPr/>
          </p:nvSpPr>
          <p:spPr bwMode="auto">
            <a:xfrm rot="16200000">
              <a:off x="494538" y="2272935"/>
              <a:ext cx="987192" cy="2347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Resistans Ohm</a:t>
              </a:r>
            </a:p>
          </p:txBody>
        </p:sp>
      </p:grpSp>
      <p:grpSp>
        <p:nvGrpSpPr>
          <p:cNvPr id="3" name="Gruppe 36"/>
          <p:cNvGrpSpPr/>
          <p:nvPr/>
        </p:nvGrpSpPr>
        <p:grpSpPr>
          <a:xfrm>
            <a:off x="5832398" y="947680"/>
            <a:ext cx="2160587" cy="1998662"/>
            <a:chOff x="6335632" y="284884"/>
            <a:chExt cx="2160587" cy="1998662"/>
          </a:xfrm>
        </p:grpSpPr>
        <p:sp>
          <p:nvSpPr>
            <p:cNvPr id="38" name="Rektangel 37"/>
            <p:cNvSpPr/>
            <p:nvPr/>
          </p:nvSpPr>
          <p:spPr bwMode="auto">
            <a:xfrm>
              <a:off x="6335632" y="730971"/>
              <a:ext cx="1412875" cy="6159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16" charset="0"/>
                <a:buNone/>
                <a:defRPr/>
              </a:pPr>
              <a:endParaRPr lang="nb-NO">
                <a:latin typeface="Times" pitchFamily="16" charset="0"/>
              </a:endParaRPr>
            </a:p>
          </p:txBody>
        </p:sp>
        <p:grpSp>
          <p:nvGrpSpPr>
            <p:cNvPr id="4" name="Gruppe 44"/>
            <p:cNvGrpSpPr>
              <a:grpSpLocks/>
            </p:cNvGrpSpPr>
            <p:nvPr/>
          </p:nvGrpSpPr>
          <p:grpSpPr bwMode="auto">
            <a:xfrm>
              <a:off x="6773782" y="284884"/>
              <a:ext cx="1722437" cy="1998662"/>
              <a:chOff x="5910353" y="1844995"/>
              <a:chExt cx="1722347" cy="1998343"/>
            </a:xfrm>
          </p:grpSpPr>
          <p:grpSp>
            <p:nvGrpSpPr>
              <p:cNvPr id="5" name="Gruppe 30"/>
              <p:cNvGrpSpPr>
                <a:grpSpLocks/>
              </p:cNvGrpSpPr>
              <p:nvPr/>
            </p:nvGrpSpPr>
            <p:grpSpPr bwMode="auto">
              <a:xfrm>
                <a:off x="6057900" y="2090738"/>
                <a:ext cx="1574800" cy="1752600"/>
                <a:chOff x="2417606" y="3221462"/>
                <a:chExt cx="1574845" cy="1752600"/>
              </a:xfrm>
            </p:grpSpPr>
            <p:cxnSp>
              <p:nvCxnSpPr>
                <p:cNvPr id="28699" name="Rett linje 31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688944" y="4131100"/>
                  <a:ext cx="1685925" cy="0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28700" name="Rektangel 32"/>
                <p:cNvSpPr>
                  <a:spLocks noChangeArrowheads="1"/>
                </p:cNvSpPr>
                <p:nvPr/>
              </p:nvSpPr>
              <p:spPr bwMode="auto">
                <a:xfrm>
                  <a:off x="2441419" y="3583412"/>
                  <a:ext cx="180975" cy="428625"/>
                </a:xfrm>
                <a:prstGeom prst="rect">
                  <a:avLst/>
                </a:prstGeom>
                <a:solidFill>
                  <a:schemeClr val="bg1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lnSpc>
                      <a:spcPct val="81000"/>
                    </a:lnSpc>
                    <a:buClr>
                      <a:srgbClr val="000000"/>
                    </a:buClr>
                    <a:buSzPct val="100000"/>
                    <a:buFont typeface="Times"/>
                    <a:buNone/>
                  </a:pPr>
                  <a:endParaRPr lang="nb-NO"/>
                </a:p>
              </p:txBody>
            </p:sp>
            <p:sp>
              <p:nvSpPr>
                <p:cNvPr id="28701" name="Rektangel 33"/>
                <p:cNvSpPr>
                  <a:spLocks noChangeArrowheads="1"/>
                </p:cNvSpPr>
                <p:nvPr/>
              </p:nvSpPr>
              <p:spPr bwMode="auto">
                <a:xfrm>
                  <a:off x="2441419" y="4326362"/>
                  <a:ext cx="180975" cy="428625"/>
                </a:xfrm>
                <a:prstGeom prst="rect">
                  <a:avLst/>
                </a:prstGeom>
                <a:solidFill>
                  <a:schemeClr val="bg1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lnSpc>
                      <a:spcPct val="81000"/>
                    </a:lnSpc>
                    <a:buClr>
                      <a:srgbClr val="000000"/>
                    </a:buClr>
                    <a:buSzPct val="100000"/>
                    <a:buFont typeface="Times"/>
                    <a:buNone/>
                  </a:pPr>
                  <a:endParaRPr lang="nb-NO"/>
                </a:p>
              </p:txBody>
            </p:sp>
            <p:sp>
              <p:nvSpPr>
                <p:cNvPr id="28702" name="Ellipse 34"/>
                <p:cNvSpPr>
                  <a:spLocks noChangeArrowheads="1"/>
                </p:cNvSpPr>
                <p:nvPr/>
              </p:nvSpPr>
              <p:spPr bwMode="auto">
                <a:xfrm>
                  <a:off x="2491425" y="3221462"/>
                  <a:ext cx="85725" cy="85725"/>
                </a:xfrm>
                <a:prstGeom prst="ellipse">
                  <a:avLst/>
                </a:prstGeom>
                <a:solidFill>
                  <a:schemeClr val="bg1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lnSpc>
                      <a:spcPct val="81000"/>
                    </a:lnSpc>
                    <a:buClr>
                      <a:srgbClr val="000000"/>
                    </a:buClr>
                    <a:buSzPct val="100000"/>
                    <a:buFont typeface="Times"/>
                    <a:buNone/>
                  </a:pPr>
                  <a:endParaRPr lang="nb-NO"/>
                </a:p>
              </p:txBody>
            </p:sp>
            <p:cxnSp>
              <p:nvCxnSpPr>
                <p:cNvPr id="28703" name="Rett linje 35"/>
                <p:cNvCxnSpPr>
                  <a:cxnSpLocks noChangeShapeType="1"/>
                </p:cNvCxnSpPr>
                <p:nvPr/>
              </p:nvCxnSpPr>
              <p:spPr bwMode="auto">
                <a:xfrm>
                  <a:off x="2417606" y="4974062"/>
                  <a:ext cx="238125" cy="0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8704" name="Rett linje 36"/>
                <p:cNvCxnSpPr>
                  <a:cxnSpLocks noChangeShapeType="1"/>
                </p:cNvCxnSpPr>
                <p:nvPr/>
              </p:nvCxnSpPr>
              <p:spPr bwMode="auto">
                <a:xfrm>
                  <a:off x="2531906" y="4164437"/>
                  <a:ext cx="609600" cy="0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28705" name="Ellipse 37"/>
                <p:cNvSpPr>
                  <a:spLocks noChangeArrowheads="1"/>
                </p:cNvSpPr>
                <p:nvPr/>
              </p:nvSpPr>
              <p:spPr bwMode="auto">
                <a:xfrm>
                  <a:off x="2510474" y="414300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lnSpc>
                      <a:spcPct val="81000"/>
                    </a:lnSpc>
                    <a:buClr>
                      <a:srgbClr val="000000"/>
                    </a:buClr>
                    <a:buSzPct val="100000"/>
                    <a:buFont typeface="Times"/>
                    <a:buNone/>
                  </a:pPr>
                  <a:endParaRPr lang="nb-NO"/>
                </a:p>
              </p:txBody>
            </p:sp>
            <p:sp>
              <p:nvSpPr>
                <p:cNvPr id="28706" name="Rektangel 38"/>
                <p:cNvSpPr>
                  <a:spLocks noChangeArrowheads="1"/>
                </p:cNvSpPr>
                <p:nvPr/>
              </p:nvSpPr>
              <p:spPr bwMode="auto">
                <a:xfrm>
                  <a:off x="3161764" y="3857223"/>
                  <a:ext cx="830687" cy="623016"/>
                </a:xfrm>
                <a:prstGeom prst="rect">
                  <a:avLst/>
                </a:prstGeom>
                <a:solidFill>
                  <a:srgbClr val="00B8FF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eaLnBrk="0" hangingPunct="0">
                    <a:lnSpc>
                      <a:spcPct val="81000"/>
                    </a:lnSpc>
                    <a:buClr>
                      <a:srgbClr val="000000"/>
                    </a:buClr>
                    <a:buSzPct val="100000"/>
                    <a:buFont typeface="Times"/>
                    <a:buNone/>
                  </a:pPr>
                  <a:r>
                    <a:rPr lang="nb-NO" sz="1800"/>
                    <a:t>ADC</a:t>
                  </a:r>
                </a:p>
              </p:txBody>
            </p:sp>
            <p:sp>
              <p:nvSpPr>
                <p:cNvPr id="28707" name="Frihåndsform 39"/>
                <p:cNvSpPr>
                  <a:spLocks/>
                </p:cNvSpPr>
                <p:nvPr/>
              </p:nvSpPr>
              <p:spPr bwMode="auto">
                <a:xfrm>
                  <a:off x="3032975" y="3496615"/>
                  <a:ext cx="875763" cy="1332963"/>
                </a:xfrm>
                <a:custGeom>
                  <a:avLst/>
                  <a:gdLst>
                    <a:gd name="T0" fmla="*/ 850005 w 875763"/>
                    <a:gd name="T1" fmla="*/ 0 h 1545465"/>
                    <a:gd name="T2" fmla="*/ 0 w 875763"/>
                    <a:gd name="T3" fmla="*/ 0 h 1545465"/>
                    <a:gd name="T4" fmla="*/ 0 w 875763"/>
                    <a:gd name="T5" fmla="*/ 38285 h 1545465"/>
                    <a:gd name="T6" fmla="*/ 875763 w 875763"/>
                    <a:gd name="T7" fmla="*/ 38285 h 154546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75763"/>
                    <a:gd name="T13" fmla="*/ 0 h 1545465"/>
                    <a:gd name="T14" fmla="*/ 875763 w 875763"/>
                    <a:gd name="T15" fmla="*/ 1545465 h 154546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75763" h="1545465">
                      <a:moveTo>
                        <a:pt x="850005" y="0"/>
                      </a:moveTo>
                      <a:lnTo>
                        <a:pt x="0" y="0"/>
                      </a:lnTo>
                      <a:lnTo>
                        <a:pt x="0" y="1545465"/>
                      </a:lnTo>
                      <a:lnTo>
                        <a:pt x="875763" y="1545465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nb-NO"/>
                </a:p>
              </p:txBody>
            </p:sp>
          </p:grpSp>
          <p:sp>
            <p:nvSpPr>
              <p:cNvPr id="28697" name="Frihåndsform 51"/>
              <p:cNvSpPr>
                <a:spLocks/>
              </p:cNvSpPr>
              <p:nvPr/>
            </p:nvSpPr>
            <p:spPr bwMode="auto">
              <a:xfrm>
                <a:off x="6002137" y="2462223"/>
                <a:ext cx="314515" cy="409840"/>
              </a:xfrm>
              <a:custGeom>
                <a:avLst/>
                <a:gdLst>
                  <a:gd name="T0" fmla="*/ 661417 w 304800"/>
                  <a:gd name="T1" fmla="*/ 0 h 381000"/>
                  <a:gd name="T2" fmla="*/ 661417 w 304800"/>
                  <a:gd name="T3" fmla="*/ 467410 h 381000"/>
                  <a:gd name="T4" fmla="*/ 0 w 304800"/>
                  <a:gd name="T5" fmla="*/ 2044896 h 381000"/>
                  <a:gd name="T6" fmla="*/ 0 w 304800"/>
                  <a:gd name="T7" fmla="*/ 2337031 h 381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4800"/>
                  <a:gd name="T13" fmla="*/ 0 h 381000"/>
                  <a:gd name="T14" fmla="*/ 304800 w 304800"/>
                  <a:gd name="T15" fmla="*/ 381000 h 381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4800" h="381000">
                    <a:moveTo>
                      <a:pt x="304800" y="0"/>
                    </a:moveTo>
                    <a:lnTo>
                      <a:pt x="304800" y="76200"/>
                    </a:lnTo>
                    <a:lnTo>
                      <a:pt x="0" y="333375"/>
                    </a:lnTo>
                    <a:lnTo>
                      <a:pt x="0" y="381000"/>
                    </a:ln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698" name="TekstSylinder 43"/>
              <p:cNvSpPr txBox="1">
                <a:spLocks noChangeArrowheads="1"/>
              </p:cNvSpPr>
              <p:nvPr/>
            </p:nvSpPr>
            <p:spPr bwMode="auto">
              <a:xfrm>
                <a:off x="5910353" y="1844995"/>
                <a:ext cx="927044" cy="3077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nb-NO" sz="1400">
                    <a:solidFill>
                      <a:schemeClr val="tx1"/>
                    </a:solidFill>
                  </a:rPr>
                  <a:t>Vcc = 5 V</a:t>
                </a:r>
              </a:p>
            </p:txBody>
          </p:sp>
        </p:grpSp>
        <p:sp>
          <p:nvSpPr>
            <p:cNvPr id="31" name="TekstSylinder 10"/>
            <p:cNvSpPr txBox="1">
              <a:spLocks noChangeArrowheads="1"/>
            </p:cNvSpPr>
            <p:nvPr/>
          </p:nvSpPr>
          <p:spPr bwMode="auto">
            <a:xfrm>
              <a:off x="6381589" y="783359"/>
              <a:ext cx="798513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>
                  <a:solidFill>
                    <a:schemeClr val="tx1"/>
                  </a:solidFill>
                </a:rPr>
                <a:t>R</a:t>
              </a:r>
              <a:r>
                <a:rPr lang="nb-NO" baseline="-25000">
                  <a:solidFill>
                    <a:schemeClr val="tx1"/>
                  </a:solidFill>
                </a:rPr>
                <a:t>NTC</a:t>
              </a:r>
            </a:p>
          </p:txBody>
        </p:sp>
        <p:sp>
          <p:nvSpPr>
            <p:cNvPr id="32" name="TekstSylinder 10"/>
            <p:cNvSpPr txBox="1">
              <a:spLocks noChangeArrowheads="1"/>
            </p:cNvSpPr>
            <p:nvPr/>
          </p:nvSpPr>
          <p:spPr bwMode="auto">
            <a:xfrm>
              <a:off x="6475251" y="1602473"/>
              <a:ext cx="4699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>
                  <a:solidFill>
                    <a:schemeClr val="tx1"/>
                  </a:solidFill>
                </a:rPr>
                <a:t>R</a:t>
              </a:r>
              <a:r>
                <a:rPr lang="nb-NO" baseline="-2500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33" name="TekstSylinder 10"/>
            <p:cNvSpPr txBox="1">
              <a:spLocks noChangeArrowheads="1"/>
            </p:cNvSpPr>
            <p:nvPr/>
          </p:nvSpPr>
          <p:spPr bwMode="auto">
            <a:xfrm>
              <a:off x="7213519" y="1597746"/>
              <a:ext cx="63182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>
                  <a:solidFill>
                    <a:schemeClr val="tx1"/>
                  </a:solidFill>
                </a:rPr>
                <a:t>V</a:t>
              </a:r>
              <a:r>
                <a:rPr lang="nb-NO" baseline="-25000">
                  <a:solidFill>
                    <a:schemeClr val="tx1"/>
                  </a:solidFill>
                </a:rPr>
                <a:t>out</a:t>
              </a:r>
            </a:p>
          </p:txBody>
        </p:sp>
      </p:grp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3"/>
          <a:srcRect r="26163"/>
          <a:stretch>
            <a:fillRect/>
          </a:stretch>
        </p:blipFill>
        <p:spPr bwMode="auto">
          <a:xfrm>
            <a:off x="4911912" y="3237543"/>
            <a:ext cx="4080219" cy="3209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-83127"/>
            <a:ext cx="9144000" cy="69411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239973"/>
            <a:ext cx="7407404" cy="1614008"/>
          </a:xfrm>
        </p:spPr>
        <p:txBody>
          <a:bodyPr>
            <a:normAutofit/>
          </a:bodyPr>
          <a:lstStyle/>
          <a:p>
            <a:pPr algn="ctr"/>
            <a:r>
              <a:rPr lang="nn-NO" smtClean="0"/>
              <a:t>Kort om trykksensoren, </a:t>
            </a:r>
            <a:br>
              <a:rPr lang="nn-NO" smtClean="0"/>
            </a:br>
            <a:r>
              <a:rPr lang="nn-NO" smtClean="0"/>
              <a:t>Installasjon av biblioteket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Trykksensoren BMP180/280</a:t>
            </a:r>
            <a:endParaRPr lang="nb-NO"/>
          </a:p>
        </p:txBody>
      </p:sp>
      <p:pic>
        <p:nvPicPr>
          <p:cNvPr id="4" name="Picture 4" descr="Bilderesultat for BMP180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1282" y="1372848"/>
            <a:ext cx="3368975" cy="3368976"/>
          </a:xfrm>
          <a:prstGeom prst="rect">
            <a:avLst/>
          </a:prstGeom>
          <a:noFill/>
        </p:spPr>
      </p:pic>
      <p:sp>
        <p:nvSpPr>
          <p:cNvPr id="5" name="Plassholder for innhold 2"/>
          <p:cNvSpPr txBox="1">
            <a:spLocks/>
          </p:cNvSpPr>
          <p:nvPr/>
        </p:nvSpPr>
        <p:spPr>
          <a:xfrm>
            <a:off x="3938032" y="4707411"/>
            <a:ext cx="2088572" cy="943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BMP180</a:t>
            </a:r>
            <a:b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Trykk og Temp.</a:t>
            </a:r>
            <a:b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sensor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Picture 6" descr="Bilderesultat for BMP180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 l="23517" t="17222" r="21845" b="15729"/>
          <a:stretch>
            <a:fillRect/>
          </a:stretch>
        </p:blipFill>
        <p:spPr bwMode="auto">
          <a:xfrm>
            <a:off x="3667568" y="1505424"/>
            <a:ext cx="2509486" cy="30794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tel 1"/>
          <p:cNvSpPr>
            <a:spLocks noGrp="1"/>
          </p:cNvSpPr>
          <p:nvPr>
            <p:ph type="title"/>
          </p:nvPr>
        </p:nvSpPr>
        <p:spPr>
          <a:xfrm>
            <a:off x="773113" y="142875"/>
            <a:ext cx="8050212" cy="635000"/>
          </a:xfrm>
        </p:spPr>
        <p:txBody>
          <a:bodyPr/>
          <a:lstStyle/>
          <a:p>
            <a:pPr algn="ctr"/>
            <a:r>
              <a:rPr lang="en-GB" sz="2400" smtClean="0"/>
              <a:t>Trykkmåling med piezo-resistivt element</a:t>
            </a:r>
          </a:p>
        </p:txBody>
      </p:sp>
      <p:sp>
        <p:nvSpPr>
          <p:cNvPr id="35843" name="Plassholder for innhold 2"/>
          <p:cNvSpPr>
            <a:spLocks noGrp="1"/>
          </p:cNvSpPr>
          <p:nvPr>
            <p:ph idx="1"/>
          </p:nvPr>
        </p:nvSpPr>
        <p:spPr>
          <a:xfrm>
            <a:off x="987276" y="3705225"/>
            <a:ext cx="5399664" cy="287337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Font typeface="Times"/>
              <a:buNone/>
            </a:pPr>
            <a:r>
              <a:rPr lang="nb-NO" smtClean="0"/>
              <a:t>Utnytter den piezo-resistive effekten.</a:t>
            </a:r>
          </a:p>
          <a:p>
            <a:pPr marL="0" indent="0">
              <a:lnSpc>
                <a:spcPct val="100000"/>
              </a:lnSpc>
              <a:buFontTx/>
              <a:buChar char="-"/>
            </a:pPr>
            <a:r>
              <a:rPr lang="nb-NO" sz="1600" smtClean="0"/>
              <a:t> </a:t>
            </a:r>
            <a:r>
              <a:rPr lang="nb-NO" sz="1800" smtClean="0"/>
              <a:t>Lord Kelvin 1856</a:t>
            </a:r>
          </a:p>
          <a:p>
            <a:pPr marL="0" indent="0">
              <a:lnSpc>
                <a:spcPct val="100000"/>
              </a:lnSpc>
              <a:buFontTx/>
              <a:buChar char="-"/>
            </a:pPr>
            <a:r>
              <a:rPr lang="nb-NO" sz="1800" smtClean="0"/>
              <a:t> C.G. Smith 1954 (Ge og Si)</a:t>
            </a:r>
          </a:p>
          <a:p>
            <a:pPr marL="0" indent="0">
              <a:lnSpc>
                <a:spcPct val="100000"/>
              </a:lnSpc>
              <a:buFontTx/>
              <a:buChar char="-"/>
            </a:pPr>
            <a:r>
              <a:rPr lang="nb-NO" sz="1800" smtClean="0"/>
              <a:t> Båndgapet endres med mekanisk stress</a:t>
            </a:r>
          </a:p>
          <a:p>
            <a:pPr marL="0" indent="0">
              <a:lnSpc>
                <a:spcPct val="100000"/>
              </a:lnSpc>
              <a:buFontTx/>
              <a:buChar char="-"/>
            </a:pPr>
            <a:r>
              <a:rPr lang="nb-NO" sz="1800" smtClean="0"/>
              <a:t> Elementet i skiva inngår i en målebro</a:t>
            </a:r>
          </a:p>
        </p:txBody>
      </p:sp>
      <p:sp>
        <p:nvSpPr>
          <p:cNvPr id="10" name="Frihåndsform 9"/>
          <p:cNvSpPr>
            <a:spLocks/>
          </p:cNvSpPr>
          <p:nvPr/>
        </p:nvSpPr>
        <p:spPr bwMode="auto">
          <a:xfrm>
            <a:off x="4310063" y="5842000"/>
            <a:ext cx="1128712" cy="0"/>
          </a:xfrm>
          <a:custGeom>
            <a:avLst/>
            <a:gdLst>
              <a:gd name="T0" fmla="*/ 0 w 1128156"/>
              <a:gd name="T1" fmla="*/ 1143265 w 1128156"/>
              <a:gd name="T2" fmla="*/ 0 60000 65536"/>
              <a:gd name="T3" fmla="*/ 0 60000 65536"/>
              <a:gd name="T4" fmla="*/ 0 w 1128156"/>
              <a:gd name="T5" fmla="*/ 1128156 w 112815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1128156">
                <a:moveTo>
                  <a:pt x="0" y="0"/>
                </a:moveTo>
                <a:lnTo>
                  <a:pt x="1128156" y="0"/>
                </a:lnTo>
              </a:path>
            </a:pathLst>
          </a:cu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1" name="Bue 10"/>
          <p:cNvSpPr/>
          <p:nvPr/>
        </p:nvSpPr>
        <p:spPr bwMode="auto">
          <a:xfrm rot="18966808">
            <a:off x="4094163" y="5621338"/>
            <a:ext cx="1566862" cy="1566862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/>
            </a:pPr>
            <a:endParaRPr lang="nb-NO">
              <a:latin typeface="Times" pitchFamily="16" charset="0"/>
            </a:endParaRPr>
          </a:p>
        </p:txBody>
      </p:sp>
      <p:sp>
        <p:nvSpPr>
          <p:cNvPr id="12" name="Bue 11"/>
          <p:cNvSpPr/>
          <p:nvPr/>
        </p:nvSpPr>
        <p:spPr bwMode="auto">
          <a:xfrm rot="2633192" flipV="1">
            <a:off x="4079875" y="4525963"/>
            <a:ext cx="1566863" cy="1568450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/>
            </a:pPr>
            <a:endParaRPr lang="nb-NO">
              <a:latin typeface="Times" pitchFamily="16" charset="0"/>
            </a:endParaRPr>
          </a:p>
        </p:txBody>
      </p:sp>
      <p:pic>
        <p:nvPicPr>
          <p:cNvPr id="38924" name="Picture 12" descr="Relatert bilde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6342" y="3878263"/>
            <a:ext cx="2554287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5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0938" y="930275"/>
            <a:ext cx="3298825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6" name="Picture 14"/>
          <p:cNvPicPr>
            <a:picLocks noChangeAspect="1" noChangeArrowheads="1"/>
          </p:cNvPicPr>
          <p:nvPr/>
        </p:nvPicPr>
        <p:blipFill>
          <a:blip r:embed="rId5"/>
          <a:srcRect l="38599" t="12891" r="19035" b="47159"/>
          <a:stretch>
            <a:fillRect/>
          </a:stretch>
        </p:blipFill>
        <p:spPr bwMode="auto">
          <a:xfrm>
            <a:off x="4838700" y="935038"/>
            <a:ext cx="3467100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  <p:bldP spid="10" grpId="0" animBg="1" autoUpdateAnimBg="0"/>
      <p:bldP spid="10" grpId="1" animBg="1"/>
      <p:bldP spid="11" grpId="0" animBg="1" autoUpdateAnimBg="0"/>
      <p:bldP spid="11" grpId="1" animBg="1"/>
      <p:bldP spid="12" grpId="0" animBg="1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tel 1"/>
          <p:cNvSpPr>
            <a:spLocks noGrp="1"/>
          </p:cNvSpPr>
          <p:nvPr>
            <p:ph type="title"/>
          </p:nvPr>
        </p:nvSpPr>
        <p:spPr>
          <a:xfrm>
            <a:off x="1079500" y="228600"/>
            <a:ext cx="7767638" cy="746125"/>
          </a:xfrm>
        </p:spPr>
        <p:txBody>
          <a:bodyPr/>
          <a:lstStyle/>
          <a:p>
            <a:pPr algn="ctr"/>
            <a:r>
              <a:rPr lang="nb-NO" smtClean="0"/>
              <a:t>Spesifikasjoner for BMP280</a:t>
            </a:r>
          </a:p>
        </p:txBody>
      </p:sp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4650" y="927100"/>
            <a:ext cx="6450013" cy="567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kstSylinder 10"/>
          <p:cNvSpPr txBox="1">
            <a:spLocks noChangeArrowheads="1"/>
          </p:cNvSpPr>
          <p:nvPr/>
        </p:nvSpPr>
        <p:spPr bwMode="auto">
          <a:xfrm>
            <a:off x="7527925" y="2217738"/>
            <a:ext cx="14779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rgbClr val="FF0000"/>
                </a:solidFill>
              </a:rPr>
              <a:t>&lt; 9000 m</a:t>
            </a:r>
          </a:p>
        </p:txBody>
      </p:sp>
      <p:sp>
        <p:nvSpPr>
          <p:cNvPr id="12" name="Ellipse 11"/>
          <p:cNvSpPr>
            <a:spLocks noChangeArrowheads="1"/>
          </p:cNvSpPr>
          <p:nvPr/>
        </p:nvSpPr>
        <p:spPr bwMode="auto">
          <a:xfrm>
            <a:off x="4716463" y="3559175"/>
            <a:ext cx="563562" cy="3429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/>
              <a:buNone/>
            </a:pPr>
            <a:endParaRPr lang="nb-NO"/>
          </a:p>
        </p:txBody>
      </p:sp>
      <p:sp>
        <p:nvSpPr>
          <p:cNvPr id="14" name="Ellipse 13"/>
          <p:cNvSpPr>
            <a:spLocks noChangeArrowheads="1"/>
          </p:cNvSpPr>
          <p:nvPr/>
        </p:nvSpPr>
        <p:spPr bwMode="auto">
          <a:xfrm>
            <a:off x="4770438" y="5768975"/>
            <a:ext cx="1096962" cy="46355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/>
              <a:buNone/>
            </a:pPr>
            <a:endParaRPr lang="nb-NO"/>
          </a:p>
        </p:txBody>
      </p:sp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4813" y="1354138"/>
            <a:ext cx="6403975" cy="476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llipse 14"/>
          <p:cNvSpPr>
            <a:spLocks noChangeArrowheads="1"/>
          </p:cNvSpPr>
          <p:nvPr/>
        </p:nvSpPr>
        <p:spPr bwMode="auto">
          <a:xfrm>
            <a:off x="4564063" y="1235075"/>
            <a:ext cx="2538412" cy="12954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/>
              <a:buNone/>
            </a:pPr>
            <a:endParaRPr lang="nb-NO"/>
          </a:p>
        </p:txBody>
      </p:sp>
      <p:sp>
        <p:nvSpPr>
          <p:cNvPr id="16" name="Ellipse 15"/>
          <p:cNvSpPr>
            <a:spLocks noChangeArrowheads="1"/>
          </p:cNvSpPr>
          <p:nvPr/>
        </p:nvSpPr>
        <p:spPr bwMode="auto">
          <a:xfrm>
            <a:off x="4518025" y="3687763"/>
            <a:ext cx="2111375" cy="85407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/>
              <a:buNone/>
            </a:pPr>
            <a:endParaRPr lang="nb-NO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27682" y="110328"/>
            <a:ext cx="7242650" cy="951358"/>
          </a:xfrm>
        </p:spPr>
        <p:txBody>
          <a:bodyPr/>
          <a:lstStyle/>
          <a:p>
            <a:pPr algn="ctr"/>
            <a:r>
              <a:rPr lang="nb-NO" smtClean="0"/>
              <a:t>Program 20.10.21</a:t>
            </a:r>
            <a:endParaRPr lang="nb-NO" dirty="0"/>
          </a:p>
        </p:txBody>
      </p:sp>
      <p:sp>
        <p:nvSpPr>
          <p:cNvPr id="14" name="Plassholder for innhold 2"/>
          <p:cNvSpPr>
            <a:spLocks noGrp="1"/>
          </p:cNvSpPr>
          <p:nvPr>
            <p:ph idx="1"/>
          </p:nvPr>
        </p:nvSpPr>
        <p:spPr>
          <a:xfrm>
            <a:off x="1327682" y="1061686"/>
            <a:ext cx="7242650" cy="5385153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buNone/>
              <a:tabLst>
                <a:tab pos="1884363" algn="l"/>
              </a:tabLst>
            </a:pPr>
            <a:r>
              <a:rPr lang="nb-NO" sz="1800" smtClean="0"/>
              <a:t>09.00 – 09.15	Velkommen, praktisk og </a:t>
            </a:r>
            <a:r>
              <a:rPr lang="nb-NO" sz="1800" b="1" smtClean="0"/>
              <a:t>forventninger</a:t>
            </a:r>
          </a:p>
          <a:p>
            <a:pPr>
              <a:spcBef>
                <a:spcPts val="1200"/>
              </a:spcBef>
              <a:spcAft>
                <a:spcPts val="600"/>
              </a:spcAft>
              <a:buNone/>
              <a:tabLst>
                <a:tab pos="1884363" algn="l"/>
              </a:tabLst>
            </a:pPr>
            <a:r>
              <a:rPr lang="nb-NO" sz="1800" smtClean="0"/>
              <a:t>09:15 – 10:15 	</a:t>
            </a:r>
            <a:r>
              <a:rPr lang="nb-NO" sz="1800" b="1" smtClean="0"/>
              <a:t>Økt 1 Oppsummering av gårsdagen</a:t>
            </a:r>
            <a:br>
              <a:rPr lang="nb-NO" sz="1800" b="1" smtClean="0"/>
            </a:br>
            <a:r>
              <a:rPr lang="nb-NO" sz="1800" b="1" smtClean="0"/>
              <a:t> 	</a:t>
            </a:r>
            <a:r>
              <a:rPr lang="nb-NO" sz="1800" smtClean="0"/>
              <a:t>Tips til hvordan lære bort programmering</a:t>
            </a:r>
            <a:br>
              <a:rPr lang="nb-NO" sz="1800" smtClean="0"/>
            </a:br>
            <a:r>
              <a:rPr lang="nb-NO" sz="1800" smtClean="0"/>
              <a:t>	Kort introduksjon til Frizing ev. bruk av flyskjema</a:t>
            </a:r>
          </a:p>
          <a:p>
            <a:pPr>
              <a:spcBef>
                <a:spcPts val="1200"/>
              </a:spcBef>
              <a:spcAft>
                <a:spcPts val="600"/>
              </a:spcAft>
              <a:buNone/>
              <a:tabLst>
                <a:tab pos="1884363" algn="l"/>
              </a:tabLst>
            </a:pPr>
            <a:r>
              <a:rPr lang="nb-NO" sz="1800" smtClean="0"/>
              <a:t>10:15 – 10:30	Kaffepause</a:t>
            </a:r>
          </a:p>
          <a:p>
            <a:pPr>
              <a:spcBef>
                <a:spcPts val="1200"/>
              </a:spcBef>
              <a:spcAft>
                <a:spcPts val="600"/>
              </a:spcAft>
              <a:buNone/>
              <a:tabLst>
                <a:tab pos="1884363" algn="l"/>
              </a:tabLst>
            </a:pPr>
            <a:r>
              <a:rPr lang="nb-NO" sz="1800" smtClean="0"/>
              <a:t>10:30 – 11:30	</a:t>
            </a:r>
            <a:r>
              <a:rPr lang="nb-NO" sz="1800" b="1" smtClean="0"/>
              <a:t>Økt 2 Arbeid med halvåpne oppgaver</a:t>
            </a:r>
            <a:br>
              <a:rPr lang="nb-NO" sz="1800" b="1" smtClean="0"/>
            </a:br>
            <a:r>
              <a:rPr lang="nb-NO" sz="1800" b="1" smtClean="0"/>
              <a:t>	</a:t>
            </a:r>
            <a:r>
              <a:rPr lang="nb-NO" sz="1800" smtClean="0"/>
              <a:t>under veiledning. Teori tilføres etter behov.</a:t>
            </a:r>
          </a:p>
          <a:p>
            <a:pPr>
              <a:spcBef>
                <a:spcPts val="1200"/>
              </a:spcBef>
              <a:spcAft>
                <a:spcPts val="600"/>
              </a:spcAft>
              <a:buNone/>
              <a:tabLst>
                <a:tab pos="1884363" algn="l"/>
              </a:tabLst>
            </a:pPr>
            <a:r>
              <a:rPr lang="nb-NO" sz="1800" smtClean="0"/>
              <a:t>11:30 – 12:00	Lunsj</a:t>
            </a:r>
          </a:p>
          <a:p>
            <a:pPr>
              <a:spcBef>
                <a:spcPts val="1200"/>
              </a:spcBef>
              <a:spcAft>
                <a:spcPts val="600"/>
              </a:spcAft>
              <a:buNone/>
              <a:tabLst>
                <a:tab pos="1884363" algn="l"/>
              </a:tabLst>
            </a:pPr>
            <a:r>
              <a:rPr lang="nb-NO" sz="1800" smtClean="0"/>
              <a:t>12:00 – 13:30 	</a:t>
            </a:r>
            <a:r>
              <a:rPr lang="nb-NO" sz="1800" b="1" smtClean="0"/>
              <a:t>Økt 3 Arbeid med halvåpne oppgaver </a:t>
            </a:r>
            <a:br>
              <a:rPr lang="nb-NO" sz="1800" b="1" smtClean="0"/>
            </a:br>
            <a:r>
              <a:rPr lang="nb-NO" sz="1800" b="1" smtClean="0"/>
              <a:t>	</a:t>
            </a:r>
            <a:r>
              <a:rPr lang="nb-NO" sz="1800" smtClean="0"/>
              <a:t> under veiledning. Teori tilføres etter behov.</a:t>
            </a:r>
          </a:p>
          <a:p>
            <a:pPr>
              <a:spcBef>
                <a:spcPts val="1200"/>
              </a:spcBef>
              <a:spcAft>
                <a:spcPts val="600"/>
              </a:spcAft>
              <a:buNone/>
              <a:tabLst>
                <a:tab pos="1884363" algn="l"/>
              </a:tabLst>
            </a:pPr>
            <a:r>
              <a:rPr lang="nb-NO" sz="1800" smtClean="0"/>
              <a:t>13:30 – 13:45	Kaffepause</a:t>
            </a:r>
          </a:p>
          <a:p>
            <a:pPr>
              <a:spcBef>
                <a:spcPts val="1200"/>
              </a:spcBef>
              <a:spcAft>
                <a:spcPts val="600"/>
              </a:spcAft>
              <a:buNone/>
              <a:tabLst>
                <a:tab pos="1884363" algn="l"/>
              </a:tabLst>
            </a:pPr>
            <a:r>
              <a:rPr lang="nb-NO" sz="1800" smtClean="0"/>
              <a:t>13:45 – 15:30	</a:t>
            </a:r>
            <a:r>
              <a:rPr lang="nb-NO" sz="1800" b="1" smtClean="0"/>
              <a:t>Økt 4</a:t>
            </a:r>
            <a:r>
              <a:rPr lang="nb-NO" sz="1800" smtClean="0"/>
              <a:t> </a:t>
            </a:r>
            <a:r>
              <a:rPr lang="nb-NO" sz="1800" b="1" smtClean="0"/>
              <a:t>Arbeid med halvåpne oppgaver </a:t>
            </a:r>
            <a:br>
              <a:rPr lang="nb-NO" sz="1800" b="1" smtClean="0"/>
            </a:br>
            <a:r>
              <a:rPr lang="nb-NO" sz="1800" b="1" smtClean="0"/>
              <a:t>	</a:t>
            </a:r>
            <a:r>
              <a:rPr lang="nb-NO" sz="1800" smtClean="0"/>
              <a:t> under veiledning. Teori tilføres etter behov.</a:t>
            </a:r>
          </a:p>
          <a:p>
            <a:pPr>
              <a:spcBef>
                <a:spcPts val="1200"/>
              </a:spcBef>
              <a:spcAft>
                <a:spcPts val="600"/>
              </a:spcAft>
              <a:buNone/>
              <a:tabLst>
                <a:tab pos="1884363" algn="l"/>
              </a:tabLst>
            </a:pPr>
            <a:r>
              <a:rPr lang="nb-NO" sz="1800" smtClean="0"/>
              <a:t>15:30 – 16:00	</a:t>
            </a:r>
            <a:r>
              <a:rPr lang="nb-NO" sz="1800" b="1" smtClean="0"/>
              <a:t>Oppsummering</a:t>
            </a:r>
            <a:r>
              <a:rPr lang="nb-NO" sz="1800" smtClean="0"/>
              <a:t>, refleksjon og diskusjon om</a:t>
            </a:r>
            <a:br>
              <a:rPr lang="nb-NO" sz="1800" smtClean="0"/>
            </a:br>
            <a:r>
              <a:rPr lang="nb-NO" sz="1800" smtClean="0"/>
              <a:t>	hvordan ta erfaringene inn i klasserommet</a:t>
            </a:r>
            <a:endParaRPr lang="nb-NO" sz="1800" dirty="0"/>
          </a:p>
        </p:txBody>
      </p:sp>
    </p:spTree>
    <p:extLst>
      <p:ext uri="{BB962C8B-B14F-4D97-AF65-F5344CB8AC3E}">
        <p14:creationId xmlns="" xmlns:p14="http://schemas.microsoft.com/office/powerpoint/2010/main" val="330688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tel 1"/>
          <p:cNvSpPr>
            <a:spLocks noGrp="1"/>
          </p:cNvSpPr>
          <p:nvPr>
            <p:ph type="title"/>
          </p:nvPr>
        </p:nvSpPr>
        <p:spPr>
          <a:xfrm>
            <a:off x="1878013" y="225425"/>
            <a:ext cx="6873875" cy="8794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nb-NO" smtClean="0"/>
              <a:t>Avlesning av trykk</a:t>
            </a:r>
            <a:br>
              <a:rPr lang="nb-NO" smtClean="0"/>
            </a:br>
            <a:r>
              <a:rPr lang="nb-NO" sz="2000" smtClean="0"/>
              <a:t>via I</a:t>
            </a:r>
            <a:r>
              <a:rPr lang="nb-NO" sz="2000" baseline="30000" smtClean="0"/>
              <a:t>2</a:t>
            </a:r>
            <a:r>
              <a:rPr lang="nb-NO" sz="2000" smtClean="0"/>
              <a:t>C bus</a:t>
            </a:r>
            <a:endParaRPr lang="nb-NO" smtClean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392363" y="4518025"/>
            <a:ext cx="4742728" cy="1395413"/>
          </a:xfrm>
        </p:spPr>
        <p:txBody>
          <a:bodyPr>
            <a:normAutofit fontScale="92500" lnSpcReduction="20000"/>
          </a:bodyPr>
          <a:lstStyle/>
          <a:p>
            <a:pPr>
              <a:buFont typeface="Times"/>
              <a:buNone/>
            </a:pPr>
            <a:r>
              <a:rPr lang="nb-NO" smtClean="0"/>
              <a:t>1 bar    = 100 000 Pa  = 1000 hPa</a:t>
            </a:r>
          </a:p>
          <a:p>
            <a:pPr>
              <a:buFont typeface="Times"/>
              <a:buNone/>
            </a:pPr>
            <a:r>
              <a:rPr lang="nb-NO" smtClean="0"/>
              <a:t>1 dbar  = 10 000 Pa    = 100 hPa</a:t>
            </a:r>
          </a:p>
          <a:p>
            <a:pPr>
              <a:buFont typeface="Times"/>
              <a:buNone/>
            </a:pPr>
            <a:r>
              <a:rPr lang="nb-NO" smtClean="0"/>
              <a:t>1 cbar  = 1000 Pa       = 10 hPa </a:t>
            </a:r>
          </a:p>
          <a:p>
            <a:pPr>
              <a:buFont typeface="Times"/>
              <a:buNone/>
            </a:pPr>
            <a:r>
              <a:rPr lang="nb-NO" smtClean="0"/>
              <a:t>1 mbar = 100 Pa         = 1 hPa</a:t>
            </a:r>
          </a:p>
          <a:p>
            <a:pPr>
              <a:buFont typeface="Times"/>
              <a:buNone/>
            </a:pPr>
            <a:endParaRPr lang="nb-NO" smtClean="0"/>
          </a:p>
        </p:txBody>
      </p:sp>
      <p:sp>
        <p:nvSpPr>
          <p:cNvPr id="6" name="TekstSylinder 5"/>
          <p:cNvSpPr txBox="1">
            <a:spLocks noChangeArrowheads="1"/>
          </p:cNvSpPr>
          <p:nvPr/>
        </p:nvSpPr>
        <p:spPr bwMode="auto">
          <a:xfrm>
            <a:off x="3635375" y="1403350"/>
            <a:ext cx="526415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/>
            <a:r>
              <a:rPr lang="en-GB" sz="1800">
                <a:solidFill>
                  <a:schemeClr val="tx1"/>
                </a:solidFill>
              </a:rPr>
              <a:t># include &lt;GY91.h&gt;;</a:t>
            </a:r>
          </a:p>
          <a:p>
            <a:pPr marL="0" lvl="2"/>
            <a:r>
              <a:rPr lang="nb-NO" sz="1800">
                <a:solidFill>
                  <a:schemeClr val="tx1"/>
                </a:solidFill>
              </a:rPr>
              <a:t>…</a:t>
            </a:r>
          </a:p>
          <a:p>
            <a:pPr marL="0" lvl="2"/>
            <a:r>
              <a:rPr lang="nb-NO" sz="1800">
                <a:solidFill>
                  <a:schemeClr val="tx1"/>
                </a:solidFill>
              </a:rPr>
              <a:t>double pressure;    // Deklarerer var. for trykk</a:t>
            </a:r>
            <a:br>
              <a:rPr lang="nb-NO" sz="1800">
                <a:solidFill>
                  <a:schemeClr val="tx1"/>
                </a:solidFill>
              </a:rPr>
            </a:br>
            <a:r>
              <a:rPr lang="en-GB" sz="1800">
                <a:solidFill>
                  <a:schemeClr val="tx1"/>
                </a:solidFill>
              </a:rPr>
              <a:t>...</a:t>
            </a:r>
          </a:p>
          <a:p>
            <a:pPr marL="0" lvl="2"/>
            <a:r>
              <a:rPr lang="en-GB" sz="1800">
                <a:solidFill>
                  <a:schemeClr val="tx1"/>
                </a:solidFill>
              </a:rPr>
              <a:t>GY91 gy91;</a:t>
            </a:r>
          </a:p>
          <a:p>
            <a:pPr marL="0" lvl="2"/>
            <a:r>
              <a:rPr lang="en-GB" sz="1800">
                <a:solidFill>
                  <a:schemeClr val="tx1"/>
                </a:solidFill>
              </a:rPr>
              <a:t>...</a:t>
            </a:r>
          </a:p>
          <a:p>
            <a:pPr marL="0" lvl="2"/>
            <a:r>
              <a:rPr lang="en-GB" sz="1800">
                <a:solidFill>
                  <a:schemeClr val="tx1"/>
                </a:solidFill>
              </a:rPr>
              <a:t>pressure = gy91.readPressure(); // i Pa </a:t>
            </a:r>
          </a:p>
          <a:p>
            <a:pPr marL="0" lvl="2"/>
            <a:r>
              <a:rPr lang="en-GB" sz="1800">
                <a:solidFill>
                  <a:schemeClr val="tx1"/>
                </a:solidFill>
              </a:rPr>
              <a:t>...</a:t>
            </a:r>
          </a:p>
          <a:p>
            <a:pPr marL="0" lvl="2"/>
            <a:r>
              <a:rPr lang="en-GB" sz="1800">
                <a:solidFill>
                  <a:schemeClr val="tx1"/>
                </a:solidFill>
              </a:rPr>
              <a:t>Serial.print(pressure/1000,4);  // i mbar eller hPa</a:t>
            </a:r>
          </a:p>
        </p:txBody>
      </p:sp>
      <p:pic>
        <p:nvPicPr>
          <p:cNvPr id="39945" name="Picture 9" descr="Relatert bilde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l="11008" t="17673" r="10744" b="18433"/>
          <a:stretch>
            <a:fillRect/>
          </a:stretch>
        </p:blipFill>
        <p:spPr bwMode="auto">
          <a:xfrm>
            <a:off x="1196975" y="1279525"/>
            <a:ext cx="1973263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lassholder for bunntekst 3"/>
          <p:cNvSpPr txBox="1">
            <a:spLocks/>
          </p:cNvSpPr>
          <p:nvPr/>
        </p:nvSpPr>
        <p:spPr bwMode="auto">
          <a:xfrm>
            <a:off x="1219200" y="6400800"/>
            <a:ext cx="16002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1200" dirty="0" err="1">
                <a:solidFill>
                  <a:schemeClr val="tx1"/>
                </a:solidFill>
              </a:rPr>
              <a:t>CanSat</a:t>
            </a:r>
            <a:r>
              <a:rPr lang="en-GB" sz="1200" dirty="0">
                <a:solidFill>
                  <a:schemeClr val="tx1"/>
                </a:solidFill>
              </a:rPr>
              <a:t> – </a:t>
            </a:r>
            <a:r>
              <a:rPr lang="en-GB" sz="1200" dirty="0" err="1" smtClean="0">
                <a:solidFill>
                  <a:schemeClr val="tx1"/>
                </a:solidFill>
              </a:rPr>
              <a:t>nov</a:t>
            </a:r>
            <a:r>
              <a:rPr lang="en-GB" sz="1200" dirty="0" smtClean="0">
                <a:solidFill>
                  <a:schemeClr val="tx1"/>
                </a:solidFill>
              </a:rPr>
              <a:t>. </a:t>
            </a:r>
            <a:r>
              <a:rPr lang="en-GB" sz="1200" dirty="0">
                <a:solidFill>
                  <a:schemeClr val="tx1"/>
                </a:solidFill>
              </a:rPr>
              <a:t>2018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6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838202"/>
            <a:ext cx="7407404" cy="893616"/>
          </a:xfrm>
        </p:spPr>
        <p:txBody>
          <a:bodyPr>
            <a:normAutofit fontScale="90000"/>
          </a:bodyPr>
          <a:lstStyle/>
          <a:p>
            <a:pPr algn="ctr"/>
            <a:r>
              <a:rPr lang="nb-NO" smtClean="0"/>
              <a:t>Installer biblioteket </a:t>
            </a:r>
            <a:br>
              <a:rPr lang="nb-NO" smtClean="0"/>
            </a:br>
            <a:r>
              <a:rPr lang="nb-NO" sz="2200" smtClean="0"/>
              <a:t>BMP180</a:t>
            </a:r>
            <a:endParaRPr lang="nb-NO" sz="310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45126" y="1925781"/>
            <a:ext cx="8298873" cy="2078183"/>
          </a:xfrm>
        </p:spPr>
        <p:txBody>
          <a:bodyPr>
            <a:normAutofit/>
          </a:bodyPr>
          <a:lstStyle/>
          <a:p>
            <a:r>
              <a:rPr lang="nb-NO" smtClean="0"/>
              <a:t>Installer bibliotek</a:t>
            </a:r>
          </a:p>
          <a:p>
            <a:pPr lvl="1"/>
            <a:r>
              <a:rPr lang="nb-NO" sz="1800" smtClean="0"/>
              <a:t>https://www.ntnu.no/skolelab/bla-hefteserie</a:t>
            </a:r>
          </a:p>
          <a:p>
            <a:pPr lvl="1"/>
            <a:r>
              <a:rPr lang="nb-NO" sz="1800" i="1" smtClean="0"/>
              <a:t>Grunnkurs programmering Arduino - (CanSat)</a:t>
            </a:r>
          </a:p>
          <a:p>
            <a:pPr lvl="1"/>
            <a:r>
              <a:rPr lang="nb-NO" sz="1800" smtClean="0"/>
              <a:t>Last ned: </a:t>
            </a:r>
            <a:r>
              <a:rPr lang="nb-NO" sz="1800" i="1" smtClean="0"/>
              <a:t>BMP180_Breakout_Arduino_Library-master.zip</a:t>
            </a:r>
          </a:p>
          <a:p>
            <a:pPr lvl="1"/>
            <a:r>
              <a:rPr lang="nb-NO" sz="1800" smtClean="0"/>
              <a:t>Skisse </a:t>
            </a:r>
            <a:r>
              <a:rPr lang="nb-NO" sz="1800" smtClean="0">
                <a:sym typeface="Wingdings" pitchFamily="2" charset="2"/>
              </a:rPr>
              <a:t> Inkluder bibliotek  </a:t>
            </a:r>
            <a:r>
              <a:rPr lang="nb-NO" sz="1800" i="1" smtClean="0"/>
              <a:t>BMP180_Breakout … </a:t>
            </a:r>
            <a:r>
              <a:rPr lang="nb-NO" sz="1800" i="1" smtClean="0">
                <a:sym typeface="Wingdings" pitchFamily="2" charset="2"/>
              </a:rPr>
              <a:t> Open</a:t>
            </a:r>
            <a:endParaRPr lang="nb-NO" sz="1800" smtClean="0"/>
          </a:p>
          <a:p>
            <a:pPr lvl="1"/>
            <a:endParaRPr lang="nb-NO" sz="1800" smtClean="0"/>
          </a:p>
          <a:p>
            <a:pPr lvl="1"/>
            <a:endParaRPr lang="nb-NO" sz="1800" smtClean="0"/>
          </a:p>
          <a:p>
            <a:pPr lvl="1"/>
            <a:endParaRPr lang="nb-NO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 rot="16200000">
            <a:off x="-578428" y="2878280"/>
            <a:ext cx="1974273" cy="817422"/>
          </a:xfrm>
        </p:spPr>
        <p:txBody>
          <a:bodyPr/>
          <a:lstStyle/>
          <a:p>
            <a:r>
              <a:rPr lang="nb-NO" smtClean="0">
                <a:solidFill>
                  <a:schemeClr val="bg1"/>
                </a:solidFill>
              </a:rPr>
              <a:t>BMP180</a:t>
            </a:r>
            <a:endParaRPr lang="nb-NO">
              <a:solidFill>
                <a:schemeClr val="bg1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69674" y="581886"/>
            <a:ext cx="5874326" cy="67887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n-NO" sz="1600" smtClean="0"/>
              <a:t>#include &lt;SFE_BMP180.h&gt;  // Inkluder biblioteket</a:t>
            </a:r>
          </a:p>
          <a:p>
            <a:pPr>
              <a:buNone/>
            </a:pPr>
            <a:r>
              <a:rPr lang="nb-NO" sz="1600" smtClean="0"/>
              <a:t>SFE_BMP180 pressure;        // Gi trykksensoren type og navn</a:t>
            </a:r>
            <a:endParaRPr lang="nb-NO" sz="1600"/>
          </a:p>
        </p:txBody>
      </p:sp>
      <p:sp>
        <p:nvSpPr>
          <p:cNvPr id="4" name="Avrundet rektangel 3"/>
          <p:cNvSpPr/>
          <p:nvPr/>
        </p:nvSpPr>
        <p:spPr>
          <a:xfrm>
            <a:off x="1198418" y="1600200"/>
            <a:ext cx="1974273" cy="112914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mtClean="0">
                <a:solidFill>
                  <a:schemeClr val="tx1"/>
                </a:solidFill>
              </a:rPr>
              <a:t>Setup()</a:t>
            </a:r>
          </a:p>
          <a:p>
            <a:pPr algn="ctr"/>
            <a:r>
              <a:rPr lang="nb-NO" smtClean="0"/>
              <a:t>Initialiser funksjoner</a:t>
            </a:r>
            <a:endParaRPr lang="nb-NO"/>
          </a:p>
        </p:txBody>
      </p:sp>
      <p:sp>
        <p:nvSpPr>
          <p:cNvPr id="5" name="Avrundet rektangel 4"/>
          <p:cNvSpPr/>
          <p:nvPr/>
        </p:nvSpPr>
        <p:spPr>
          <a:xfrm>
            <a:off x="1198418" y="2964873"/>
            <a:ext cx="1974273" cy="207818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mtClean="0"/>
              <a:t>Loop()</a:t>
            </a:r>
          </a:p>
          <a:p>
            <a:pPr algn="ctr"/>
            <a:endParaRPr lang="nb-NO" smtClean="0"/>
          </a:p>
          <a:p>
            <a:pPr algn="ctr"/>
            <a:r>
              <a:rPr lang="nb-NO" smtClean="0"/>
              <a:t>Bruk av funksjoner</a:t>
            </a:r>
            <a:endParaRPr lang="nb-NO"/>
          </a:p>
        </p:txBody>
      </p:sp>
      <p:sp>
        <p:nvSpPr>
          <p:cNvPr id="6" name="Avrundet rektangel 5"/>
          <p:cNvSpPr/>
          <p:nvPr/>
        </p:nvSpPr>
        <p:spPr>
          <a:xfrm>
            <a:off x="1198418" y="5403269"/>
            <a:ext cx="1974273" cy="112914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mtClean="0"/>
              <a:t>Definisjon av funksjoner</a:t>
            </a:r>
            <a:endParaRPr lang="nb-NO"/>
          </a:p>
        </p:txBody>
      </p:sp>
      <p:sp>
        <p:nvSpPr>
          <p:cNvPr id="7" name="Rektangel 6"/>
          <p:cNvSpPr/>
          <p:nvPr/>
        </p:nvSpPr>
        <p:spPr>
          <a:xfrm>
            <a:off x="1198418" y="464127"/>
            <a:ext cx="1974273" cy="953511"/>
          </a:xfrm>
          <a:prstGeom prst="rect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mtClean="0">
                <a:solidFill>
                  <a:schemeClr val="tx1"/>
                </a:solidFill>
              </a:rPr>
              <a:t>Inluder biblioteker</a:t>
            </a:r>
          </a:p>
          <a:p>
            <a:pPr algn="ctr"/>
            <a:r>
              <a:rPr lang="nb-NO" smtClean="0">
                <a:solidFill>
                  <a:schemeClr val="tx1"/>
                </a:solidFill>
              </a:rPr>
              <a:t>Deklarer variabler</a:t>
            </a:r>
            <a:endParaRPr lang="nb-NO">
              <a:solidFill>
                <a:schemeClr val="tx1"/>
              </a:solidFill>
            </a:endParaRPr>
          </a:p>
        </p:txBody>
      </p:sp>
      <p:sp>
        <p:nvSpPr>
          <p:cNvPr id="8" name="Frihåndsform 7"/>
          <p:cNvSpPr/>
          <p:nvPr/>
        </p:nvSpPr>
        <p:spPr>
          <a:xfrm>
            <a:off x="2140527" y="1378527"/>
            <a:ext cx="6928" cy="207818"/>
          </a:xfrm>
          <a:custGeom>
            <a:avLst/>
            <a:gdLst>
              <a:gd name="connsiteX0" fmla="*/ 0 w 6928"/>
              <a:gd name="connsiteY0" fmla="*/ 0 h 207818"/>
              <a:gd name="connsiteX1" fmla="*/ 6928 w 6928"/>
              <a:gd name="connsiteY1" fmla="*/ 207818 h 207818"/>
              <a:gd name="connsiteX2" fmla="*/ 6928 w 6928"/>
              <a:gd name="connsiteY2" fmla="*/ 207818 h 207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28" h="207818">
                <a:moveTo>
                  <a:pt x="0" y="0"/>
                </a:moveTo>
                <a:lnTo>
                  <a:pt x="6928" y="207818"/>
                </a:lnTo>
                <a:lnTo>
                  <a:pt x="6928" y="207818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Frihåndsform 8"/>
          <p:cNvSpPr/>
          <p:nvPr/>
        </p:nvSpPr>
        <p:spPr>
          <a:xfrm>
            <a:off x="2140526" y="2736273"/>
            <a:ext cx="0" cy="214745"/>
          </a:xfrm>
          <a:custGeom>
            <a:avLst/>
            <a:gdLst>
              <a:gd name="connsiteX0" fmla="*/ 0 w 0"/>
              <a:gd name="connsiteY0" fmla="*/ 0 h 214745"/>
              <a:gd name="connsiteX1" fmla="*/ 0 w 0"/>
              <a:gd name="connsiteY1" fmla="*/ 214745 h 21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14745">
                <a:moveTo>
                  <a:pt x="0" y="0"/>
                </a:moveTo>
                <a:lnTo>
                  <a:pt x="0" y="214745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Frihåndsform 10"/>
          <p:cNvSpPr/>
          <p:nvPr/>
        </p:nvSpPr>
        <p:spPr>
          <a:xfrm>
            <a:off x="1032164" y="2840182"/>
            <a:ext cx="1136072" cy="2376054"/>
          </a:xfrm>
          <a:custGeom>
            <a:avLst/>
            <a:gdLst>
              <a:gd name="connsiteX0" fmla="*/ 1136072 w 1136072"/>
              <a:gd name="connsiteY0" fmla="*/ 2230582 h 2376054"/>
              <a:gd name="connsiteX1" fmla="*/ 1136072 w 1136072"/>
              <a:gd name="connsiteY1" fmla="*/ 2376054 h 2376054"/>
              <a:gd name="connsiteX2" fmla="*/ 6927 w 1136072"/>
              <a:gd name="connsiteY2" fmla="*/ 2362200 h 2376054"/>
              <a:gd name="connsiteX3" fmla="*/ 0 w 1136072"/>
              <a:gd name="connsiteY3" fmla="*/ 6927 h 2376054"/>
              <a:gd name="connsiteX4" fmla="*/ 1101436 w 1136072"/>
              <a:gd name="connsiteY4" fmla="*/ 0 h 237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6072" h="2376054">
                <a:moveTo>
                  <a:pt x="1136072" y="2230582"/>
                </a:moveTo>
                <a:lnTo>
                  <a:pt x="1136072" y="2376054"/>
                </a:lnTo>
                <a:lnTo>
                  <a:pt x="6927" y="2362200"/>
                </a:lnTo>
                <a:lnTo>
                  <a:pt x="0" y="6927"/>
                </a:lnTo>
                <a:lnTo>
                  <a:pt x="1101436" y="0"/>
                </a:ln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innhold 2"/>
          <p:cNvSpPr txBox="1">
            <a:spLocks/>
          </p:cNvSpPr>
          <p:nvPr/>
        </p:nvSpPr>
        <p:spPr>
          <a:xfrm>
            <a:off x="3269674" y="1863427"/>
            <a:ext cx="5874326" cy="699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1"/>
            <a:r>
              <a:rPr lang="nb-NO" sz="1600" smtClean="0">
                <a:latin typeface="Arial" pitchFamily="34" charset="0"/>
                <a:cs typeface="Arial" pitchFamily="34" charset="0"/>
              </a:rPr>
              <a:t>pressure.begin(); // Initier trykksensoren</a:t>
            </a:r>
          </a:p>
          <a:p>
            <a:pPr marL="0" lvl="1"/>
            <a:r>
              <a:rPr lang="nb-NO" sz="1600" smtClean="0"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13" name="Plassholder for innhold 2"/>
          <p:cNvSpPr txBox="1">
            <a:spLocks/>
          </p:cNvSpPr>
          <p:nvPr/>
        </p:nvSpPr>
        <p:spPr>
          <a:xfrm>
            <a:off x="3269674" y="3484398"/>
            <a:ext cx="5874326" cy="900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1"/>
            <a:r>
              <a:rPr lang="nb-NO" sz="1700" smtClean="0">
                <a:latin typeface="Arial" pitchFamily="34" charset="0"/>
                <a:cs typeface="Arial" pitchFamily="34" charset="0"/>
              </a:rPr>
              <a:t>double p;              // Deklarer variabelen for trykk</a:t>
            </a:r>
          </a:p>
          <a:p>
            <a:pPr marL="0" lvl="1"/>
            <a:r>
              <a:rPr lang="nb-NO" sz="1600" smtClean="0">
                <a:latin typeface="Arial" pitchFamily="34" charset="0"/>
                <a:cs typeface="Arial" pitchFamily="34" charset="0"/>
              </a:rPr>
              <a:t>p = getPressure();  // Kall opp getPressure() og hent lufttrykket</a:t>
            </a:r>
          </a:p>
          <a:p>
            <a:pPr marL="0" lvl="1"/>
            <a:r>
              <a:rPr lang="nb-NO" sz="1600" smtClean="0">
                <a:latin typeface="Arial" pitchFamily="34" charset="0"/>
                <a:cs typeface="Arial" pitchFamily="34" charset="0"/>
              </a:rPr>
              <a:t>…</a:t>
            </a:r>
          </a:p>
          <a:p>
            <a:pPr marL="0" lvl="1"/>
            <a:endParaRPr lang="nb-NO" sz="16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Plassholder for innhold 2"/>
          <p:cNvSpPr txBox="1">
            <a:spLocks/>
          </p:cNvSpPr>
          <p:nvPr/>
        </p:nvSpPr>
        <p:spPr>
          <a:xfrm>
            <a:off x="3269674" y="5202386"/>
            <a:ext cx="5874326" cy="1655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lvl="1"/>
            <a:r>
              <a:rPr lang="nb-NO" sz="16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double getPressure() </a:t>
            </a:r>
            <a:r>
              <a:rPr lang="nb-NO" sz="1600" smtClean="0">
                <a:latin typeface="Arial" pitchFamily="34" charset="0"/>
                <a:cs typeface="Arial" pitchFamily="34" charset="0"/>
              </a:rPr>
              <a:t>// Funsjon som leser av trykksensoren </a:t>
            </a:r>
          </a:p>
          <a:p>
            <a:pPr marL="0" lvl="1"/>
            <a:r>
              <a:rPr lang="nb-NO" sz="1600" smtClean="0">
                <a:latin typeface="Arial" pitchFamily="34" charset="0"/>
                <a:cs typeface="Arial" pitchFamily="34" charset="0"/>
              </a:rPr>
              <a:t>{</a:t>
            </a:r>
            <a:br>
              <a:rPr lang="nb-NO" sz="1600" smtClean="0">
                <a:latin typeface="Arial" pitchFamily="34" charset="0"/>
                <a:cs typeface="Arial" pitchFamily="34" charset="0"/>
              </a:rPr>
            </a:br>
            <a:r>
              <a:rPr lang="nb-NO" sz="1600" smtClean="0">
                <a:latin typeface="Arial" pitchFamily="34" charset="0"/>
                <a:cs typeface="Arial" pitchFamily="34" charset="0"/>
              </a:rPr>
              <a:t>double p;</a:t>
            </a:r>
          </a:p>
          <a:p>
            <a:pPr marL="0" lvl="1"/>
            <a:r>
              <a:rPr lang="nb-NO" sz="1600" smtClean="0">
                <a:latin typeface="Arial" pitchFamily="34" charset="0"/>
                <a:cs typeface="Arial" pitchFamily="34" charset="0"/>
              </a:rPr>
              <a:t>…                               // Hent trykkverdier fra sensoren</a:t>
            </a:r>
          </a:p>
          <a:p>
            <a:pPr marL="0" lvl="1"/>
            <a:r>
              <a:rPr lang="nb-NO" sz="1600" smtClean="0">
                <a:latin typeface="Arial" pitchFamily="34" charset="0"/>
                <a:cs typeface="Arial" pitchFamily="34" charset="0"/>
              </a:rPr>
              <a:t>return p</a:t>
            </a:r>
          </a:p>
          <a:p>
            <a:pPr marL="0" lvl="1"/>
            <a:r>
              <a:rPr lang="nb-NO" sz="1600" smtClean="0">
                <a:latin typeface="Arial" pitchFamily="34" charset="0"/>
                <a:cs typeface="Arial" pitchFamily="34" charset="0"/>
              </a:rPr>
              <a:t>}</a:t>
            </a:r>
            <a:endParaRPr lang="nb-NO" sz="12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13" grpId="0"/>
      <p:bldP spid="1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 rot="16200000">
            <a:off x="-1419271" y="2967518"/>
            <a:ext cx="5657941" cy="893616"/>
          </a:xfrm>
        </p:spPr>
        <p:txBody>
          <a:bodyPr>
            <a:normAutofit fontScale="90000"/>
          </a:bodyPr>
          <a:lstStyle/>
          <a:p>
            <a:pPr algn="ctr"/>
            <a:r>
              <a:rPr lang="nb-NO" smtClean="0"/>
              <a:t>Installer biblioteket </a:t>
            </a:r>
            <a:br>
              <a:rPr lang="nb-NO" smtClean="0"/>
            </a:br>
            <a:r>
              <a:rPr lang="nb-NO" sz="2200" smtClean="0"/>
              <a:t>BMP280</a:t>
            </a:r>
            <a:endParaRPr lang="nb-NO" sz="31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6594" y="4683124"/>
            <a:ext cx="7861879" cy="144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7318" t="6000" r="43659"/>
          <a:stretch>
            <a:fillRect/>
          </a:stretch>
        </p:blipFill>
        <p:spPr bwMode="auto">
          <a:xfrm>
            <a:off x="2473036" y="140613"/>
            <a:ext cx="6026728" cy="650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95874" y="45040"/>
            <a:ext cx="5657941" cy="893616"/>
          </a:xfrm>
        </p:spPr>
        <p:txBody>
          <a:bodyPr>
            <a:normAutofit fontScale="90000"/>
          </a:bodyPr>
          <a:lstStyle/>
          <a:p>
            <a:pPr algn="ctr"/>
            <a:r>
              <a:rPr lang="nb-NO" smtClean="0"/>
              <a:t>Installer biblioteket </a:t>
            </a:r>
            <a:br>
              <a:rPr lang="nb-NO" smtClean="0"/>
            </a:br>
            <a:r>
              <a:rPr lang="nb-NO" sz="2200" smtClean="0"/>
              <a:t>BMP280 fortsatt</a:t>
            </a:r>
            <a:endParaRPr lang="nb-NO" sz="31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3521" y="1174174"/>
            <a:ext cx="7861879" cy="144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7364" t="6121" r="43886" b="1636"/>
          <a:stretch>
            <a:fillRect/>
          </a:stretch>
        </p:blipFill>
        <p:spPr bwMode="auto">
          <a:xfrm>
            <a:off x="1995874" y="938656"/>
            <a:ext cx="5477832" cy="5830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 rot="16200000">
            <a:off x="-689260" y="2878280"/>
            <a:ext cx="1974273" cy="817422"/>
          </a:xfrm>
        </p:spPr>
        <p:txBody>
          <a:bodyPr/>
          <a:lstStyle/>
          <a:p>
            <a:r>
              <a:rPr lang="nb-NO" smtClean="0">
                <a:solidFill>
                  <a:schemeClr val="bg1"/>
                </a:solidFill>
              </a:rPr>
              <a:t>BMP280</a:t>
            </a:r>
            <a:endParaRPr lang="nb-NO">
              <a:solidFill>
                <a:schemeClr val="bg1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69674" y="290951"/>
            <a:ext cx="5874326" cy="112914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b-NO" sz="1600" smtClean="0"/>
              <a:t>#include &lt;BMx280I2C.h&gt;               // Inkluder biblioteket</a:t>
            </a:r>
          </a:p>
          <a:p>
            <a:pPr>
              <a:buNone/>
            </a:pPr>
            <a:endParaRPr lang="nb-NO" sz="1600" smtClean="0"/>
          </a:p>
          <a:p>
            <a:pPr>
              <a:buNone/>
            </a:pPr>
            <a:r>
              <a:rPr lang="nb-NO" sz="1600" smtClean="0"/>
              <a:t>#define  I2C_ADDRESS  0x76       // I2C adressen til BMP280</a:t>
            </a:r>
          </a:p>
          <a:p>
            <a:pPr>
              <a:buNone/>
            </a:pPr>
            <a:r>
              <a:rPr lang="nb-NO" sz="1600" smtClean="0"/>
              <a:t>BMx280I2C  bmx280(I2C_ADDRESS);</a:t>
            </a:r>
            <a:endParaRPr lang="nb-NO" sz="1600"/>
          </a:p>
        </p:txBody>
      </p:sp>
      <p:sp>
        <p:nvSpPr>
          <p:cNvPr id="4" name="Avrundet rektangel 3"/>
          <p:cNvSpPr/>
          <p:nvPr/>
        </p:nvSpPr>
        <p:spPr>
          <a:xfrm>
            <a:off x="1087586" y="1600200"/>
            <a:ext cx="1974273" cy="112914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mtClean="0">
                <a:solidFill>
                  <a:schemeClr val="tx1"/>
                </a:solidFill>
              </a:rPr>
              <a:t>Setup()</a:t>
            </a:r>
          </a:p>
          <a:p>
            <a:pPr algn="ctr"/>
            <a:r>
              <a:rPr lang="nb-NO" smtClean="0"/>
              <a:t>Initialiser funksjoner</a:t>
            </a:r>
            <a:endParaRPr lang="nb-NO"/>
          </a:p>
        </p:txBody>
      </p:sp>
      <p:sp>
        <p:nvSpPr>
          <p:cNvPr id="5" name="Avrundet rektangel 4"/>
          <p:cNvSpPr/>
          <p:nvPr/>
        </p:nvSpPr>
        <p:spPr>
          <a:xfrm>
            <a:off x="1087586" y="2964873"/>
            <a:ext cx="1974273" cy="207818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mtClean="0"/>
              <a:t>Loop()</a:t>
            </a:r>
          </a:p>
          <a:p>
            <a:pPr algn="ctr"/>
            <a:endParaRPr lang="nb-NO" smtClean="0"/>
          </a:p>
          <a:p>
            <a:pPr algn="ctr"/>
            <a:r>
              <a:rPr lang="nb-NO" smtClean="0"/>
              <a:t>Bruk av funksjoner</a:t>
            </a:r>
            <a:endParaRPr lang="nb-NO"/>
          </a:p>
        </p:txBody>
      </p:sp>
      <p:sp>
        <p:nvSpPr>
          <p:cNvPr id="6" name="Avrundet rektangel 5"/>
          <p:cNvSpPr/>
          <p:nvPr/>
        </p:nvSpPr>
        <p:spPr>
          <a:xfrm>
            <a:off x="1087586" y="5403269"/>
            <a:ext cx="1974273" cy="112914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mtClean="0"/>
              <a:t>Definisjon av funksjoner</a:t>
            </a:r>
            <a:endParaRPr lang="nb-NO"/>
          </a:p>
        </p:txBody>
      </p:sp>
      <p:sp>
        <p:nvSpPr>
          <p:cNvPr id="7" name="Rektangel 6"/>
          <p:cNvSpPr/>
          <p:nvPr/>
        </p:nvSpPr>
        <p:spPr>
          <a:xfrm>
            <a:off x="1087586" y="464127"/>
            <a:ext cx="1974273" cy="953511"/>
          </a:xfrm>
          <a:prstGeom prst="rect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mtClean="0">
                <a:solidFill>
                  <a:schemeClr val="tx1"/>
                </a:solidFill>
              </a:rPr>
              <a:t>Inluder biblioteker</a:t>
            </a:r>
          </a:p>
          <a:p>
            <a:pPr algn="ctr"/>
            <a:r>
              <a:rPr lang="nb-NO" smtClean="0">
                <a:solidFill>
                  <a:schemeClr val="tx1"/>
                </a:solidFill>
              </a:rPr>
              <a:t>Deklarer variabler</a:t>
            </a:r>
            <a:endParaRPr lang="nb-NO">
              <a:solidFill>
                <a:schemeClr val="tx1"/>
              </a:solidFill>
            </a:endParaRPr>
          </a:p>
        </p:txBody>
      </p:sp>
      <p:sp>
        <p:nvSpPr>
          <p:cNvPr id="8" name="Frihåndsform 7"/>
          <p:cNvSpPr/>
          <p:nvPr/>
        </p:nvSpPr>
        <p:spPr>
          <a:xfrm>
            <a:off x="2029695" y="1378527"/>
            <a:ext cx="6928" cy="207818"/>
          </a:xfrm>
          <a:custGeom>
            <a:avLst/>
            <a:gdLst>
              <a:gd name="connsiteX0" fmla="*/ 0 w 6928"/>
              <a:gd name="connsiteY0" fmla="*/ 0 h 207818"/>
              <a:gd name="connsiteX1" fmla="*/ 6928 w 6928"/>
              <a:gd name="connsiteY1" fmla="*/ 207818 h 207818"/>
              <a:gd name="connsiteX2" fmla="*/ 6928 w 6928"/>
              <a:gd name="connsiteY2" fmla="*/ 207818 h 207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28" h="207818">
                <a:moveTo>
                  <a:pt x="0" y="0"/>
                </a:moveTo>
                <a:lnTo>
                  <a:pt x="6928" y="207818"/>
                </a:lnTo>
                <a:lnTo>
                  <a:pt x="6928" y="207818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Frihåndsform 8"/>
          <p:cNvSpPr/>
          <p:nvPr/>
        </p:nvSpPr>
        <p:spPr>
          <a:xfrm>
            <a:off x="2029694" y="2736273"/>
            <a:ext cx="0" cy="214745"/>
          </a:xfrm>
          <a:custGeom>
            <a:avLst/>
            <a:gdLst>
              <a:gd name="connsiteX0" fmla="*/ 0 w 0"/>
              <a:gd name="connsiteY0" fmla="*/ 0 h 214745"/>
              <a:gd name="connsiteX1" fmla="*/ 0 w 0"/>
              <a:gd name="connsiteY1" fmla="*/ 214745 h 21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14745">
                <a:moveTo>
                  <a:pt x="0" y="0"/>
                </a:moveTo>
                <a:lnTo>
                  <a:pt x="0" y="214745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Frihåndsform 10"/>
          <p:cNvSpPr/>
          <p:nvPr/>
        </p:nvSpPr>
        <p:spPr>
          <a:xfrm>
            <a:off x="921332" y="2840182"/>
            <a:ext cx="1136072" cy="2376054"/>
          </a:xfrm>
          <a:custGeom>
            <a:avLst/>
            <a:gdLst>
              <a:gd name="connsiteX0" fmla="*/ 1136072 w 1136072"/>
              <a:gd name="connsiteY0" fmla="*/ 2230582 h 2376054"/>
              <a:gd name="connsiteX1" fmla="*/ 1136072 w 1136072"/>
              <a:gd name="connsiteY1" fmla="*/ 2376054 h 2376054"/>
              <a:gd name="connsiteX2" fmla="*/ 6927 w 1136072"/>
              <a:gd name="connsiteY2" fmla="*/ 2362200 h 2376054"/>
              <a:gd name="connsiteX3" fmla="*/ 0 w 1136072"/>
              <a:gd name="connsiteY3" fmla="*/ 6927 h 2376054"/>
              <a:gd name="connsiteX4" fmla="*/ 1101436 w 1136072"/>
              <a:gd name="connsiteY4" fmla="*/ 0 h 237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6072" h="2376054">
                <a:moveTo>
                  <a:pt x="1136072" y="2230582"/>
                </a:moveTo>
                <a:lnTo>
                  <a:pt x="1136072" y="2376054"/>
                </a:lnTo>
                <a:lnTo>
                  <a:pt x="6927" y="2362200"/>
                </a:lnTo>
                <a:lnTo>
                  <a:pt x="0" y="6927"/>
                </a:lnTo>
                <a:lnTo>
                  <a:pt x="1101436" y="0"/>
                </a:ln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innhold 2"/>
          <p:cNvSpPr txBox="1">
            <a:spLocks/>
          </p:cNvSpPr>
          <p:nvPr/>
        </p:nvSpPr>
        <p:spPr>
          <a:xfrm>
            <a:off x="3269674" y="1600200"/>
            <a:ext cx="5874326" cy="900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1"/>
            <a:endParaRPr lang="nb-NO" sz="16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Plassholder for innhold 2"/>
          <p:cNvSpPr txBox="1">
            <a:spLocks/>
          </p:cNvSpPr>
          <p:nvPr/>
        </p:nvSpPr>
        <p:spPr>
          <a:xfrm>
            <a:off x="3179618" y="3449763"/>
            <a:ext cx="5964382" cy="10321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nb-NO" smtClean="0"/>
              <a:t>float P, T; </a:t>
            </a:r>
            <a:br>
              <a:rPr lang="nb-NO" smtClean="0"/>
            </a:br>
            <a:endParaRPr lang="nb-NO" smtClean="0"/>
          </a:p>
          <a:p>
            <a:r>
              <a:rPr lang="nb-NO" smtClean="0"/>
              <a:t>P = getPressure();   // Returnerer i mBar</a:t>
            </a:r>
          </a:p>
          <a:p>
            <a:r>
              <a:rPr lang="nb-NO" smtClean="0"/>
              <a:t>T = getTemperature();// Returnerer i grader C</a:t>
            </a:r>
          </a:p>
        </p:txBody>
      </p:sp>
      <p:sp>
        <p:nvSpPr>
          <p:cNvPr id="14" name="Plassholder for innhold 2"/>
          <p:cNvSpPr txBox="1">
            <a:spLocks/>
          </p:cNvSpPr>
          <p:nvPr/>
        </p:nvSpPr>
        <p:spPr>
          <a:xfrm>
            <a:off x="3269674" y="5202386"/>
            <a:ext cx="5874326" cy="1655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lvl="1"/>
            <a:endParaRPr lang="nb-NO" sz="12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Plassholder for innhold 2"/>
          <p:cNvSpPr txBox="1">
            <a:spLocks/>
          </p:cNvSpPr>
          <p:nvPr/>
        </p:nvSpPr>
        <p:spPr>
          <a:xfrm>
            <a:off x="3061859" y="1600200"/>
            <a:ext cx="6082141" cy="12399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nb-NO" sz="1500" smtClean="0">
                <a:latin typeface="Arial" pitchFamily="34" charset="0"/>
                <a:cs typeface="Arial" pitchFamily="34" charset="0"/>
              </a:rPr>
              <a:t>bmx280.begin();     // Initialisering av BMT280</a:t>
            </a:r>
            <a:br>
              <a:rPr lang="nb-NO" sz="1500" smtClean="0">
                <a:latin typeface="Arial" pitchFamily="34" charset="0"/>
                <a:cs typeface="Arial" pitchFamily="34" charset="0"/>
              </a:rPr>
            </a:br>
            <a:endParaRPr lang="nb-NO" sz="1500" smtClean="0">
              <a:latin typeface="Arial" pitchFamily="34" charset="0"/>
              <a:cs typeface="Arial" pitchFamily="34" charset="0"/>
            </a:endParaRPr>
          </a:p>
          <a:p>
            <a:r>
              <a:rPr lang="nb-NO" sz="1500" smtClean="0">
                <a:latin typeface="Arial" pitchFamily="34" charset="0"/>
                <a:cs typeface="Arial" pitchFamily="34" charset="0"/>
              </a:rPr>
              <a:t>// Oversamplingsraten settes før man kan gjennomføre målinger: </a:t>
            </a:r>
          </a:p>
          <a:p>
            <a:r>
              <a:rPr lang="nb-NO" sz="1500" smtClean="0">
                <a:latin typeface="Arial" pitchFamily="34" charset="0"/>
                <a:cs typeface="Arial" pitchFamily="34" charset="0"/>
              </a:rPr>
              <a:t>bmx280.writeOversamplingPressure(BMx280MI::OSRS_P_x16);</a:t>
            </a:r>
          </a:p>
          <a:p>
            <a:r>
              <a:rPr lang="nb-NO" sz="1500" smtClean="0">
                <a:latin typeface="Arial" pitchFamily="34" charset="0"/>
                <a:cs typeface="Arial" pitchFamily="34" charset="0"/>
              </a:rPr>
              <a:t>bmx280.writeOversamplingTemperature(BMx280MI::OSRS_T_x16);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Plassholder for innhold 2"/>
          <p:cNvSpPr txBox="1">
            <a:spLocks/>
          </p:cNvSpPr>
          <p:nvPr/>
        </p:nvSpPr>
        <p:spPr>
          <a:xfrm>
            <a:off x="3179618" y="5043056"/>
            <a:ext cx="5964382" cy="16694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nb-NO" b="1" smtClean="0">
                <a:solidFill>
                  <a:srgbClr val="C00000"/>
                </a:solidFill>
              </a:rPr>
              <a:t>float getPressure() {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>…</a:t>
            </a:r>
            <a:br>
              <a:rPr lang="nb-NO" smtClean="0"/>
            </a:br>
            <a:r>
              <a:rPr lang="nb-NO" smtClean="0"/>
              <a:t>return bmx280.getPressure()/100;]</a:t>
            </a:r>
          </a:p>
          <a:p>
            <a:endParaRPr lang="nb-NO" b="1" smtClean="0">
              <a:solidFill>
                <a:srgbClr val="C00000"/>
              </a:solidFill>
            </a:endParaRPr>
          </a:p>
          <a:p>
            <a:r>
              <a:rPr lang="nb-NO" b="1" smtClean="0">
                <a:solidFill>
                  <a:srgbClr val="C00000"/>
                </a:solidFill>
              </a:rPr>
              <a:t>float getTemperature() {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>…</a:t>
            </a:r>
            <a:br>
              <a:rPr lang="nb-NO" smtClean="0"/>
            </a:br>
            <a:r>
              <a:rPr lang="nb-NO" smtClean="0"/>
              <a:t>return bmx280.getTemperature();]</a:t>
            </a:r>
          </a:p>
          <a:p>
            <a:endParaRPr lang="nb-NO" sz="1400" smtClean="0"/>
          </a:p>
          <a:p>
            <a:endParaRPr lang="nb-NO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5" grpId="0"/>
      <p:bldP spid="1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239972"/>
            <a:ext cx="7407404" cy="2172467"/>
          </a:xfrm>
        </p:spPr>
        <p:txBody>
          <a:bodyPr>
            <a:normAutofit/>
          </a:bodyPr>
          <a:lstStyle/>
          <a:p>
            <a:pPr algn="ctr"/>
            <a:r>
              <a:rPr lang="nn-NO" smtClean="0"/>
              <a:t>Omregning frå trykk til høyde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tel 1"/>
          <p:cNvSpPr>
            <a:spLocks noGrp="1"/>
          </p:cNvSpPr>
          <p:nvPr>
            <p:ph type="title"/>
          </p:nvPr>
        </p:nvSpPr>
        <p:spPr>
          <a:xfrm>
            <a:off x="1079500" y="266700"/>
            <a:ext cx="7767638" cy="719138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200" smtClean="0"/>
              <a:t>Trykk som funksjon av høyde over havet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9963" y="3201988"/>
            <a:ext cx="7908925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4100" y="1384300"/>
            <a:ext cx="271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5613" y="1012825"/>
            <a:ext cx="42481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tel 1"/>
          <p:cNvSpPr>
            <a:spLocks noGrp="1"/>
          </p:cNvSpPr>
          <p:nvPr>
            <p:ph type="title"/>
          </p:nvPr>
        </p:nvSpPr>
        <p:spPr>
          <a:xfrm>
            <a:off x="1079500" y="539750"/>
            <a:ext cx="7767638" cy="766763"/>
          </a:xfrm>
        </p:spPr>
        <p:txBody>
          <a:bodyPr/>
          <a:lstStyle/>
          <a:p>
            <a:pPr algn="ctr"/>
            <a:r>
              <a:rPr lang="nb-NO" dirty="0" smtClean="0"/>
              <a:t>Det er viktig å kalibrere</a:t>
            </a:r>
          </a:p>
        </p:txBody>
      </p:sp>
      <p:pic>
        <p:nvPicPr>
          <p:cNvPr id="108546" name="Picture 2" descr="http://www.sparkfun.com/tutorial/Barometric/Pressure-Altitud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1863" y="1325563"/>
            <a:ext cx="7856537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e 22"/>
          <p:cNvGrpSpPr>
            <a:grpSpLocks/>
          </p:cNvGrpSpPr>
          <p:nvPr/>
        </p:nvGrpSpPr>
        <p:grpSpPr bwMode="auto">
          <a:xfrm>
            <a:off x="7332663" y="4784725"/>
            <a:ext cx="1306512" cy="514350"/>
            <a:chOff x="6528072" y="4784104"/>
            <a:chExt cx="1306768" cy="515166"/>
          </a:xfrm>
        </p:grpSpPr>
        <p:cxnSp>
          <p:nvCxnSpPr>
            <p:cNvPr id="43018" name="Rett linje 9"/>
            <p:cNvCxnSpPr>
              <a:cxnSpLocks noChangeShapeType="1"/>
            </p:cNvCxnSpPr>
            <p:nvPr/>
          </p:nvCxnSpPr>
          <p:spPr bwMode="auto">
            <a:xfrm flipV="1">
              <a:off x="6816436" y="4897225"/>
              <a:ext cx="602459" cy="7286"/>
            </a:xfrm>
            <a:prstGeom prst="line">
              <a:avLst/>
            </a:prstGeom>
            <a:noFill/>
            <a:ln w="28575" algn="ctr">
              <a:solidFill>
                <a:srgbClr val="FA062F"/>
              </a:solidFill>
              <a:round/>
              <a:headEnd/>
              <a:tailEnd/>
            </a:ln>
          </p:spPr>
        </p:cxnSp>
        <p:cxnSp>
          <p:nvCxnSpPr>
            <p:cNvPr id="43019" name="Rett linje 12"/>
            <p:cNvCxnSpPr>
              <a:cxnSpLocks noChangeShapeType="1"/>
            </p:cNvCxnSpPr>
            <p:nvPr/>
          </p:nvCxnSpPr>
          <p:spPr bwMode="auto">
            <a:xfrm>
              <a:off x="6801439" y="4784104"/>
              <a:ext cx="3122" cy="244057"/>
            </a:xfrm>
            <a:prstGeom prst="line">
              <a:avLst/>
            </a:prstGeom>
            <a:noFill/>
            <a:ln w="28575" algn="ctr">
              <a:solidFill>
                <a:srgbClr val="FA062F"/>
              </a:solidFill>
              <a:round/>
              <a:headEnd/>
              <a:tailEnd/>
            </a:ln>
          </p:spPr>
        </p:cxnSp>
        <p:cxnSp>
          <p:nvCxnSpPr>
            <p:cNvPr id="43020" name="Rett linje 18"/>
            <p:cNvCxnSpPr>
              <a:cxnSpLocks noChangeShapeType="1"/>
            </p:cNvCxnSpPr>
            <p:nvPr/>
          </p:nvCxnSpPr>
          <p:spPr bwMode="auto">
            <a:xfrm>
              <a:off x="7414181" y="4784104"/>
              <a:ext cx="3122" cy="244057"/>
            </a:xfrm>
            <a:prstGeom prst="line">
              <a:avLst/>
            </a:prstGeom>
            <a:noFill/>
            <a:ln w="28575" algn="ctr">
              <a:solidFill>
                <a:srgbClr val="FA062F"/>
              </a:solidFill>
              <a:round/>
              <a:headEnd/>
              <a:tailEnd/>
            </a:ln>
          </p:spPr>
        </p:cxnSp>
        <p:sp>
          <p:nvSpPr>
            <p:cNvPr id="43021" name="TekstSylinder 21"/>
            <p:cNvSpPr txBox="1">
              <a:spLocks noChangeArrowheads="1"/>
            </p:cNvSpPr>
            <p:nvPr/>
          </p:nvSpPr>
          <p:spPr bwMode="auto">
            <a:xfrm>
              <a:off x="6528072" y="4991493"/>
              <a:ext cx="130676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400">
                  <a:solidFill>
                    <a:schemeClr val="tx1"/>
                  </a:solidFill>
                </a:rPr>
                <a:t>980 – 1050 hPa</a:t>
              </a:r>
            </a:p>
          </p:txBody>
        </p:sp>
      </p:grpSp>
      <p:sp>
        <p:nvSpPr>
          <p:cNvPr id="24" name="Frihåndsform 23"/>
          <p:cNvSpPr>
            <a:spLocks/>
          </p:cNvSpPr>
          <p:nvPr/>
        </p:nvSpPr>
        <p:spPr bwMode="auto">
          <a:xfrm>
            <a:off x="2395538" y="1498600"/>
            <a:ext cx="6156325" cy="3513138"/>
          </a:xfrm>
          <a:custGeom>
            <a:avLst/>
            <a:gdLst>
              <a:gd name="T0" fmla="*/ 6171168 w 6155266"/>
              <a:gd name="T1" fmla="*/ 3505747 h 3513667"/>
              <a:gd name="T2" fmla="*/ 5780704 w 6155266"/>
              <a:gd name="T3" fmla="*/ 3370581 h 3513667"/>
              <a:gd name="T4" fmla="*/ 5330807 w 6155266"/>
              <a:gd name="T5" fmla="*/ 3193190 h 3513667"/>
              <a:gd name="T6" fmla="*/ 4982775 w 6155266"/>
              <a:gd name="T7" fmla="*/ 3041131 h 3513667"/>
              <a:gd name="T8" fmla="*/ 4592300 w 6155266"/>
              <a:gd name="T9" fmla="*/ 2880623 h 3513667"/>
              <a:gd name="T10" fmla="*/ 4218800 w 6155266"/>
              <a:gd name="T11" fmla="*/ 2737021 h 3513667"/>
              <a:gd name="T12" fmla="*/ 3802877 w 6155266"/>
              <a:gd name="T13" fmla="*/ 2542728 h 3513667"/>
              <a:gd name="T14" fmla="*/ 3369961 w 6155266"/>
              <a:gd name="T15" fmla="*/ 2331538 h 3513667"/>
              <a:gd name="T16" fmla="*/ 3004950 w 6155266"/>
              <a:gd name="T17" fmla="*/ 2145690 h 3513667"/>
              <a:gd name="T18" fmla="*/ 2614483 w 6155266"/>
              <a:gd name="T19" fmla="*/ 1934503 h 3513667"/>
              <a:gd name="T20" fmla="*/ 2190048 w 6155266"/>
              <a:gd name="T21" fmla="*/ 1672625 h 3513667"/>
              <a:gd name="T22" fmla="*/ 1799580 w 6155266"/>
              <a:gd name="T23" fmla="*/ 1436094 h 3513667"/>
              <a:gd name="T24" fmla="*/ 1493989 w 6155266"/>
              <a:gd name="T25" fmla="*/ 1233355 h 3513667"/>
              <a:gd name="T26" fmla="*/ 1120496 w 6155266"/>
              <a:gd name="T27" fmla="*/ 979922 h 3513667"/>
              <a:gd name="T28" fmla="*/ 840373 w 6155266"/>
              <a:gd name="T29" fmla="*/ 760290 h 3513667"/>
              <a:gd name="T30" fmla="*/ 526298 w 6155266"/>
              <a:gd name="T31" fmla="*/ 498408 h 3513667"/>
              <a:gd name="T32" fmla="*/ 314076 w 6155266"/>
              <a:gd name="T33" fmla="*/ 304110 h 3513667"/>
              <a:gd name="T34" fmla="*/ 178265 w 6155266"/>
              <a:gd name="T35" fmla="*/ 177395 h 3513667"/>
              <a:gd name="T36" fmla="*/ 0 w 6155266"/>
              <a:gd name="T37" fmla="*/ 0 h 351366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155266"/>
              <a:gd name="T58" fmla="*/ 0 h 3513667"/>
              <a:gd name="T59" fmla="*/ 6155266 w 6155266"/>
              <a:gd name="T60" fmla="*/ 3513667 h 351366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155266" h="3513667">
                <a:moveTo>
                  <a:pt x="6155266" y="3513667"/>
                </a:moveTo>
                <a:lnTo>
                  <a:pt x="5765800" y="3378200"/>
                </a:lnTo>
                <a:lnTo>
                  <a:pt x="5317066" y="3200400"/>
                </a:lnTo>
                <a:lnTo>
                  <a:pt x="4969933" y="3048000"/>
                </a:lnTo>
                <a:lnTo>
                  <a:pt x="4580466" y="2887133"/>
                </a:lnTo>
                <a:lnTo>
                  <a:pt x="4207933" y="2743200"/>
                </a:lnTo>
                <a:lnTo>
                  <a:pt x="3793066" y="2548467"/>
                </a:lnTo>
                <a:lnTo>
                  <a:pt x="3361266" y="2336800"/>
                </a:lnTo>
                <a:lnTo>
                  <a:pt x="2997200" y="2150533"/>
                </a:lnTo>
                <a:lnTo>
                  <a:pt x="2607733" y="1938867"/>
                </a:lnTo>
                <a:lnTo>
                  <a:pt x="2184400" y="1676400"/>
                </a:lnTo>
                <a:lnTo>
                  <a:pt x="1794933" y="1439333"/>
                </a:lnTo>
                <a:lnTo>
                  <a:pt x="1490133" y="1236133"/>
                </a:lnTo>
                <a:lnTo>
                  <a:pt x="1117600" y="982133"/>
                </a:lnTo>
                <a:lnTo>
                  <a:pt x="838200" y="762000"/>
                </a:lnTo>
                <a:lnTo>
                  <a:pt x="524933" y="499533"/>
                </a:lnTo>
                <a:lnTo>
                  <a:pt x="313266" y="304800"/>
                </a:lnTo>
                <a:lnTo>
                  <a:pt x="177800" y="177800"/>
                </a:lnTo>
                <a:lnTo>
                  <a:pt x="0" y="0"/>
                </a:lnTo>
              </a:path>
            </a:pathLst>
          </a:custGeom>
          <a:noFill/>
          <a:ln w="9525" algn="ctr">
            <a:solidFill>
              <a:srgbClr val="FA062F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5" name="Frihåndsform 24"/>
          <p:cNvSpPr>
            <a:spLocks/>
          </p:cNvSpPr>
          <p:nvPr/>
        </p:nvSpPr>
        <p:spPr bwMode="auto">
          <a:xfrm>
            <a:off x="2395538" y="1752600"/>
            <a:ext cx="6156325" cy="3513138"/>
          </a:xfrm>
          <a:custGeom>
            <a:avLst/>
            <a:gdLst>
              <a:gd name="T0" fmla="*/ 6171168 w 6155266"/>
              <a:gd name="T1" fmla="*/ 3505747 h 3513667"/>
              <a:gd name="T2" fmla="*/ 5780704 w 6155266"/>
              <a:gd name="T3" fmla="*/ 3370581 h 3513667"/>
              <a:gd name="T4" fmla="*/ 5330807 w 6155266"/>
              <a:gd name="T5" fmla="*/ 3193190 h 3513667"/>
              <a:gd name="T6" fmla="*/ 4982775 w 6155266"/>
              <a:gd name="T7" fmla="*/ 3041131 h 3513667"/>
              <a:gd name="T8" fmla="*/ 4592300 w 6155266"/>
              <a:gd name="T9" fmla="*/ 2880623 h 3513667"/>
              <a:gd name="T10" fmla="*/ 4218800 w 6155266"/>
              <a:gd name="T11" fmla="*/ 2737021 h 3513667"/>
              <a:gd name="T12" fmla="*/ 3802877 w 6155266"/>
              <a:gd name="T13" fmla="*/ 2542728 h 3513667"/>
              <a:gd name="T14" fmla="*/ 3369961 w 6155266"/>
              <a:gd name="T15" fmla="*/ 2331538 h 3513667"/>
              <a:gd name="T16" fmla="*/ 3004950 w 6155266"/>
              <a:gd name="T17" fmla="*/ 2145690 h 3513667"/>
              <a:gd name="T18" fmla="*/ 2614483 w 6155266"/>
              <a:gd name="T19" fmla="*/ 1934503 h 3513667"/>
              <a:gd name="T20" fmla="*/ 2190048 w 6155266"/>
              <a:gd name="T21" fmla="*/ 1672625 h 3513667"/>
              <a:gd name="T22" fmla="*/ 1799580 w 6155266"/>
              <a:gd name="T23" fmla="*/ 1436094 h 3513667"/>
              <a:gd name="T24" fmla="*/ 1493989 w 6155266"/>
              <a:gd name="T25" fmla="*/ 1233355 h 3513667"/>
              <a:gd name="T26" fmla="*/ 1120496 w 6155266"/>
              <a:gd name="T27" fmla="*/ 979922 h 3513667"/>
              <a:gd name="T28" fmla="*/ 840373 w 6155266"/>
              <a:gd name="T29" fmla="*/ 760290 h 3513667"/>
              <a:gd name="T30" fmla="*/ 526298 w 6155266"/>
              <a:gd name="T31" fmla="*/ 498408 h 3513667"/>
              <a:gd name="T32" fmla="*/ 314076 w 6155266"/>
              <a:gd name="T33" fmla="*/ 304110 h 3513667"/>
              <a:gd name="T34" fmla="*/ 178265 w 6155266"/>
              <a:gd name="T35" fmla="*/ 177395 h 3513667"/>
              <a:gd name="T36" fmla="*/ 0 w 6155266"/>
              <a:gd name="T37" fmla="*/ 0 h 351366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155266"/>
              <a:gd name="T58" fmla="*/ 0 h 3513667"/>
              <a:gd name="T59" fmla="*/ 6155266 w 6155266"/>
              <a:gd name="T60" fmla="*/ 3513667 h 351366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155266" h="3513667">
                <a:moveTo>
                  <a:pt x="6155266" y="3513667"/>
                </a:moveTo>
                <a:lnTo>
                  <a:pt x="5765800" y="3378200"/>
                </a:lnTo>
                <a:lnTo>
                  <a:pt x="5317066" y="3200400"/>
                </a:lnTo>
                <a:lnTo>
                  <a:pt x="4969933" y="3048000"/>
                </a:lnTo>
                <a:lnTo>
                  <a:pt x="4580466" y="2887133"/>
                </a:lnTo>
                <a:lnTo>
                  <a:pt x="4207933" y="2743200"/>
                </a:lnTo>
                <a:lnTo>
                  <a:pt x="3793066" y="2548467"/>
                </a:lnTo>
                <a:lnTo>
                  <a:pt x="3361266" y="2336800"/>
                </a:lnTo>
                <a:lnTo>
                  <a:pt x="2997200" y="2150533"/>
                </a:lnTo>
                <a:lnTo>
                  <a:pt x="2607733" y="1938867"/>
                </a:lnTo>
                <a:lnTo>
                  <a:pt x="2184400" y="1676400"/>
                </a:lnTo>
                <a:lnTo>
                  <a:pt x="1794933" y="1439333"/>
                </a:lnTo>
                <a:lnTo>
                  <a:pt x="1490133" y="1236133"/>
                </a:lnTo>
                <a:lnTo>
                  <a:pt x="1117600" y="982133"/>
                </a:lnTo>
                <a:lnTo>
                  <a:pt x="838200" y="762000"/>
                </a:lnTo>
                <a:lnTo>
                  <a:pt x="524933" y="499533"/>
                </a:lnTo>
                <a:lnTo>
                  <a:pt x="313266" y="304800"/>
                </a:lnTo>
                <a:lnTo>
                  <a:pt x="177800" y="177800"/>
                </a:lnTo>
                <a:lnTo>
                  <a:pt x="0" y="0"/>
                </a:lnTo>
              </a:path>
            </a:pathLst>
          </a:custGeom>
          <a:noFill/>
          <a:ln w="9525" algn="ctr">
            <a:solidFill>
              <a:srgbClr val="FA062F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6" name="TekstSylinder 25"/>
          <p:cNvSpPr txBox="1">
            <a:spLocks noChangeArrowheads="1"/>
          </p:cNvSpPr>
          <p:nvPr/>
        </p:nvSpPr>
        <p:spPr bwMode="auto">
          <a:xfrm>
            <a:off x="6611938" y="4843463"/>
            <a:ext cx="7429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solidFill>
                  <a:schemeClr val="tx1"/>
                </a:solidFill>
              </a:rPr>
              <a:t>7-800m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239972"/>
            <a:ext cx="7407404" cy="2172467"/>
          </a:xfrm>
        </p:spPr>
        <p:txBody>
          <a:bodyPr>
            <a:normAutofit/>
          </a:bodyPr>
          <a:lstStyle/>
          <a:p>
            <a:pPr algn="ctr"/>
            <a:r>
              <a:rPr lang="nn-NO" smtClean="0"/>
              <a:t>Oppdrag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20570" y="2239973"/>
            <a:ext cx="7407404" cy="1614008"/>
          </a:xfrm>
        </p:spPr>
        <p:txBody>
          <a:bodyPr>
            <a:normAutofit/>
          </a:bodyPr>
          <a:lstStyle/>
          <a:p>
            <a:pPr algn="ctr"/>
            <a:r>
              <a:rPr lang="nn-NO" smtClean="0"/>
              <a:t>10 tips til undervisning av programmering</a:t>
            </a:r>
            <a:endParaRPr lang="nb-NO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1549" y="561111"/>
            <a:ext cx="7703314" cy="523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0361" y="185663"/>
            <a:ext cx="7983639" cy="472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ktangel 4"/>
          <p:cNvSpPr/>
          <p:nvPr/>
        </p:nvSpPr>
        <p:spPr>
          <a:xfrm>
            <a:off x="1160361" y="803563"/>
            <a:ext cx="3685309" cy="4017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8011" y="4912159"/>
            <a:ext cx="4335318" cy="182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ktangel 6"/>
          <p:cNvSpPr/>
          <p:nvPr/>
        </p:nvSpPr>
        <p:spPr>
          <a:xfrm>
            <a:off x="4187579" y="1482435"/>
            <a:ext cx="4762457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/>
          <p:cNvSpPr/>
          <p:nvPr/>
        </p:nvSpPr>
        <p:spPr>
          <a:xfrm>
            <a:off x="1160361" y="2320636"/>
            <a:ext cx="7408675" cy="6996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/>
          <p:cNvSpPr/>
          <p:nvPr/>
        </p:nvSpPr>
        <p:spPr>
          <a:xfrm>
            <a:off x="4994564" y="4287983"/>
            <a:ext cx="2611581" cy="3394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dirty="0" smtClean="0"/>
              <a:t>Kalibrering</a:t>
            </a:r>
            <a:br>
              <a:rPr lang="nb-NO" dirty="0" smtClean="0"/>
            </a:br>
            <a:r>
              <a:rPr lang="nb-NO" sz="2000" dirty="0" smtClean="0">
                <a:solidFill>
                  <a:srgbClr val="0000FF"/>
                </a:solidFill>
              </a:rPr>
              <a:t>http://www.xgeo.no/index.html?p=klima</a:t>
            </a:r>
            <a:endParaRPr lang="nb-NO" dirty="0">
              <a:solidFill>
                <a:srgbClr val="0000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1721" y="1649679"/>
            <a:ext cx="8017921" cy="381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il høyre 7"/>
          <p:cNvSpPr/>
          <p:nvPr/>
        </p:nvSpPr>
        <p:spPr>
          <a:xfrm rot="13953583">
            <a:off x="6503214" y="2289656"/>
            <a:ext cx="1009498" cy="87050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6042" y="1417638"/>
            <a:ext cx="6088356" cy="53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kstSylinder 10"/>
          <p:cNvSpPr txBox="1"/>
          <p:nvPr/>
        </p:nvSpPr>
        <p:spPr>
          <a:xfrm>
            <a:off x="6049671" y="5093870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982,90</a:t>
            </a:r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1721" y="1417638"/>
            <a:ext cx="8035094" cy="42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6053" y="1662644"/>
            <a:ext cx="8009016" cy="484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43200" y="274638"/>
            <a:ext cx="8006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smtClean="0"/>
              <a:t>Kalibrering</a:t>
            </a:r>
            <a:br>
              <a:rPr lang="nb-NO" dirty="0" smtClean="0"/>
            </a:br>
            <a:r>
              <a:rPr lang="nb-NO" sz="2200" dirty="0" smtClean="0"/>
              <a:t>Finne trykk, temperatur og høyde på en nærliggende målestasjon</a:t>
            </a:r>
            <a:endParaRPr lang="nb-NO" dirty="0"/>
          </a:p>
        </p:txBody>
      </p:sp>
      <p:sp>
        <p:nvSpPr>
          <p:cNvPr id="5" name="Ellipse 4"/>
          <p:cNvSpPr/>
          <p:nvPr/>
        </p:nvSpPr>
        <p:spPr>
          <a:xfrm>
            <a:off x="1921985" y="3556270"/>
            <a:ext cx="367200" cy="36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Ellipse 5"/>
          <p:cNvSpPr/>
          <p:nvPr/>
        </p:nvSpPr>
        <p:spPr>
          <a:xfrm>
            <a:off x="7030950" y="4404790"/>
            <a:ext cx="367200" cy="36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/>
          <p:cNvSpPr txBox="1"/>
          <p:nvPr/>
        </p:nvSpPr>
        <p:spPr>
          <a:xfrm>
            <a:off x="2829718" y="3460531"/>
            <a:ext cx="540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smtClean="0"/>
              <a:t>h</a:t>
            </a:r>
            <a:r>
              <a:rPr lang="nb-NO" sz="3200" baseline="-25000" dirty="0" smtClean="0"/>
              <a:t>1</a:t>
            </a:r>
            <a:endParaRPr lang="nb-NO" sz="3200" baseline="-25000" dirty="0"/>
          </a:p>
        </p:txBody>
      </p:sp>
      <p:sp>
        <p:nvSpPr>
          <p:cNvPr id="8" name="TekstSylinder 7"/>
          <p:cNvSpPr txBox="1"/>
          <p:nvPr/>
        </p:nvSpPr>
        <p:spPr>
          <a:xfrm>
            <a:off x="7374710" y="4464760"/>
            <a:ext cx="540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smtClean="0"/>
              <a:t>p</a:t>
            </a:r>
            <a:r>
              <a:rPr lang="nb-NO" sz="3200" baseline="-25000" dirty="0" smtClean="0"/>
              <a:t>1</a:t>
            </a:r>
            <a:endParaRPr lang="nb-NO" sz="32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3946" y="171470"/>
            <a:ext cx="7038109" cy="6619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757" y="131617"/>
            <a:ext cx="7970492" cy="4883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20570" y="2239973"/>
            <a:ext cx="7407404" cy="1614008"/>
          </a:xfrm>
        </p:spPr>
        <p:txBody>
          <a:bodyPr>
            <a:normAutofit/>
          </a:bodyPr>
          <a:lstStyle/>
          <a:p>
            <a:pPr algn="ctr"/>
            <a:r>
              <a:rPr lang="nn-NO" smtClean="0"/>
              <a:t>Lag en høydemåler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27682" y="681828"/>
            <a:ext cx="7242650" cy="965303"/>
          </a:xfrm>
        </p:spPr>
        <p:txBody>
          <a:bodyPr/>
          <a:lstStyle/>
          <a:p>
            <a:pPr algn="ctr"/>
            <a:r>
              <a:rPr lang="nb-NO" smtClean="0"/>
              <a:t>Problemstilling</a:t>
            </a:r>
            <a:endParaRPr lang="nb-NO" dirty="0"/>
          </a:p>
        </p:txBody>
      </p:sp>
      <p:sp>
        <p:nvSpPr>
          <p:cNvPr id="14" name="Plassholder for innhold 2"/>
          <p:cNvSpPr>
            <a:spLocks noGrp="1"/>
          </p:cNvSpPr>
          <p:nvPr>
            <p:ph idx="1"/>
          </p:nvPr>
        </p:nvSpPr>
        <p:spPr>
          <a:xfrm>
            <a:off x="1327682" y="3566766"/>
            <a:ext cx="7242650" cy="2137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mtClean="0"/>
              <a:t>Ti beger, hvert beger er fylt med 1,5 dL vann tilsatt fra 1 til 10 dråper melk. </a:t>
            </a:r>
          </a:p>
          <a:p>
            <a:pPr marL="0" indent="0">
              <a:buNone/>
            </a:pPr>
            <a:r>
              <a:rPr lang="nb-NO" smtClean="0"/>
              <a:t>Det skal lages et måleinstrument som kan måle melkemengden slik at begrene kan settes i riktig rekkefølge fra 1 til 10 dråper melk.</a:t>
            </a:r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6046" y="2000452"/>
            <a:ext cx="7768912" cy="94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30688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mtClean="0"/>
              <a:t>Målemetoder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nb-NO" smtClean="0"/>
              <a:t>Foreslå flest mulig målemetoder som kan brukes for å bestemme rekkefølgen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nb-NO" smtClean="0"/>
              <a:t>Hvilken metode har dere mest tro på dersom dere skal bruke elektronikk og en mikrokontroller (for eksempel. Arduino)?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nb-NO" smtClean="0"/>
              <a:t>Vi har nå tillatt oss å velge metode, men dere kan velge hvordan dere vil gå videre.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61631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nb-NO" smtClean="0"/>
              <a:t>Utfordringen</a:t>
            </a:r>
            <a:br>
              <a:rPr lang="nb-NO" smtClean="0"/>
            </a:br>
            <a:r>
              <a:rPr lang="nb-NO" smtClean="0"/>
              <a:t>Åpen, halvåpen eller lukket oppgave?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1600201"/>
            <a:ext cx="7407404" cy="4721876"/>
          </a:xfrm>
        </p:spPr>
        <p:txBody>
          <a:bodyPr>
            <a:normAutofit lnSpcReduction="10000"/>
          </a:bodyPr>
          <a:lstStyle/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nb-NO" smtClean="0"/>
              <a:t>Problemstillingen er det eneste elevene får vite</a:t>
            </a:r>
            <a:br>
              <a:rPr lang="nb-NO" smtClean="0"/>
            </a:br>
            <a:r>
              <a:rPr lang="nb-NO" smtClean="0"/>
              <a:t>De står helt fritt til å velge utstyr og metode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nb-NO" smtClean="0"/>
              <a:t>De får vite problemstillingen og hvilke utstyr de har til rådighet, men kan selv velge metode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nb-NO" smtClean="0"/>
              <a:t>De får problemstillingen, verktøy og forslag til en struktur å arbeide etter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nb-NO" smtClean="0"/>
              <a:t>De får problemstilling alt utstyr og en oppskrift for hvordan oppgaven kan løses.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nb-NO" smtClean="0"/>
              <a:t>De har mulighet til å be om så mye veiledning under veis som de måtte ha behov for. Veilederen gir ikke svarene, men stiller i størst mulig grad oppklarende eller utfordrende spørsmål.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En metastudie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mtClean="0"/>
              <a:t>I 2018 gjorde Brown og Wilson en studie </a:t>
            </a:r>
            <a:r>
              <a:rPr lang="en-US" smtClean="0"/>
              <a:t>av </a:t>
            </a:r>
            <a:r>
              <a:rPr lang="en-US" smtClean="0"/>
              <a:t>hva man hadde funnet ut mht. undervisning i programmering. De tok for en rekke studier og kom opp med </a:t>
            </a:r>
            <a:r>
              <a:rPr lang="en-US" b="1" smtClean="0"/>
              <a:t>10 råd </a:t>
            </a:r>
            <a:r>
              <a:rPr lang="en-US" smtClean="0"/>
              <a:t>til den som underviser.</a:t>
            </a:r>
          </a:p>
          <a:p>
            <a:pPr marL="0" indent="0">
              <a:buNone/>
            </a:pPr>
            <a:endParaRPr lang="en-US" smtClean="0"/>
          </a:p>
          <a:p>
            <a:pPr marL="0" lvl="1" indent="0">
              <a:buNone/>
            </a:pPr>
            <a:r>
              <a:rPr lang="en-US" smtClean="0"/>
              <a:t>Brown, N. C. C. &amp; Wilson, G. (2018). Ten quick tips for teaching programming. PLOS, </a:t>
            </a:r>
            <a:r>
              <a:rPr lang="nb-NO" smtClean="0"/>
              <a:t>Computational Biology, 14(4), 1-8. </a:t>
            </a:r>
            <a:r>
              <a:rPr lang="nb-NO" smtClean="0">
                <a:hlinkClick r:id="rId2"/>
              </a:rPr>
              <a:t>https://doi.org/10.1371/journal.pcbi.1006023</a:t>
            </a:r>
            <a:r>
              <a:rPr lang="nb-NO" smtClean="0"/>
              <a:t> </a:t>
            </a:r>
          </a:p>
          <a:p>
            <a:pPr marL="0" indent="0">
              <a:buNone/>
            </a:pPr>
            <a:endParaRPr lang="en-US" smtClean="0"/>
          </a:p>
          <a:p>
            <a:pPr marL="0" indent="0">
              <a:buNone/>
            </a:pPr>
            <a:endParaRPr lang="en-US" smtClean="0"/>
          </a:p>
          <a:p>
            <a:pPr marL="0" indent="0"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ilderesultat for Arduino inventors kit"/>
          <p:cNvPicPr>
            <a:picLocks noChangeAspect="1" noChangeArrowheads="1"/>
          </p:cNvPicPr>
          <p:nvPr/>
        </p:nvPicPr>
        <p:blipFill>
          <a:blip r:embed="rId2"/>
          <a:srcRect l="2625" t="15027" b="9317"/>
          <a:stretch>
            <a:fillRect/>
          </a:stretch>
        </p:blipFill>
        <p:spPr bwMode="auto">
          <a:xfrm>
            <a:off x="4408498" y="849258"/>
            <a:ext cx="3724211" cy="2893523"/>
          </a:xfrm>
          <a:prstGeom prst="rect">
            <a:avLst/>
          </a:prstGeom>
          <a:noFill/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08016" y="-6064"/>
            <a:ext cx="7294015" cy="823566"/>
          </a:xfrm>
        </p:spPr>
        <p:txBody>
          <a:bodyPr/>
          <a:lstStyle/>
          <a:p>
            <a:pPr algn="ctr"/>
            <a:r>
              <a:rPr lang="nb-NO" smtClean="0"/>
              <a:t>Hjelp til å komme igang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38624" y="950724"/>
            <a:ext cx="3318484" cy="2646311"/>
          </a:xfrm>
        </p:spPr>
        <p:txBody>
          <a:bodyPr>
            <a:normAutofit/>
          </a:bodyPr>
          <a:lstStyle/>
          <a:p>
            <a:r>
              <a:rPr lang="nb-NO" sz="2000" smtClean="0"/>
              <a:t>Problemstilling</a:t>
            </a:r>
          </a:p>
          <a:p>
            <a:r>
              <a:rPr lang="nb-NO" sz="2000" smtClean="0"/>
              <a:t>Ulike tilnærminger</a:t>
            </a:r>
          </a:p>
          <a:p>
            <a:r>
              <a:rPr lang="nb-NO" sz="2000" smtClean="0"/>
              <a:t>Bygging av kyvettekammer</a:t>
            </a:r>
          </a:p>
          <a:p>
            <a:r>
              <a:rPr lang="nb-NO" sz="2000" smtClean="0"/>
              <a:t>Programmering</a:t>
            </a:r>
          </a:p>
          <a:p>
            <a:r>
              <a:rPr lang="nb-NO" sz="2000" smtClean="0"/>
              <a:t>Måling</a:t>
            </a:r>
          </a:p>
          <a:p>
            <a:r>
              <a:rPr lang="nb-NO" sz="2000" smtClean="0"/>
              <a:t>Kalibrering</a:t>
            </a:r>
            <a:endParaRPr lang="nb-NO" sz="2000"/>
          </a:p>
        </p:txBody>
      </p:sp>
      <p:pic>
        <p:nvPicPr>
          <p:cNvPr id="4" name="Bilde 3" descr="Forside Turbidimeter 1.2 – Kopi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 rot="428961">
            <a:off x="1714167" y="3771891"/>
            <a:ext cx="2011633" cy="2870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F:\DCIM\102CASIO\CIMG0305.JPG"/>
          <p:cNvPicPr>
            <a:picLocks noChangeAspect="1" noChangeArrowheads="1"/>
          </p:cNvPicPr>
          <p:nvPr/>
        </p:nvPicPr>
        <p:blipFill>
          <a:blip r:embed="rId4">
            <a:lum bright="20000" contrast="10000"/>
          </a:blip>
          <a:srcRect l="4367" t="1671" r="2225" b="9799"/>
          <a:stretch>
            <a:fillRect/>
          </a:stretch>
        </p:blipFill>
        <p:spPr bwMode="auto">
          <a:xfrm>
            <a:off x="4408499" y="3896518"/>
            <a:ext cx="3827157" cy="2720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706374"/>
          </a:xfrm>
        </p:spPr>
        <p:txBody>
          <a:bodyPr/>
          <a:lstStyle/>
          <a:p>
            <a:pPr algn="ctr"/>
            <a:r>
              <a:rPr lang="nb-NO" smtClean="0"/>
              <a:t>Montering av kyvettehus</a:t>
            </a:r>
            <a:endParaRPr lang="nb-N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9102" y="1096070"/>
            <a:ext cx="7739788" cy="304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4628" y="4410391"/>
            <a:ext cx="7412732" cy="209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1063945" y="2146935"/>
            <a:ext cx="261364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Oppkobling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995963" y="5258221"/>
            <a:ext cx="3494099" cy="431379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nb-NO" smtClean="0"/>
              <a:t>Merk stiftlista</a:t>
            </a:r>
            <a:endParaRPr lang="nb-N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8474" y="1417638"/>
            <a:ext cx="7359688" cy="3741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736652"/>
          </a:xfrm>
        </p:spPr>
        <p:txBody>
          <a:bodyPr/>
          <a:lstStyle/>
          <a:p>
            <a:pPr algn="ctr"/>
            <a:r>
              <a:rPr lang="nb-NO" smtClean="0"/>
              <a:t>Oppkobling</a:t>
            </a:r>
            <a:endParaRPr lang="nb-NO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4628" y="1441862"/>
            <a:ext cx="7475492" cy="4153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Oppkobling</a:t>
            </a:r>
            <a:endParaRPr lang="nb-NO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3757" y="1569029"/>
            <a:ext cx="7515615" cy="364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048283"/>
            <a:ext cx="7407404" cy="1143000"/>
          </a:xfrm>
        </p:spPr>
        <p:txBody>
          <a:bodyPr/>
          <a:lstStyle/>
          <a:p>
            <a:pPr algn="ctr"/>
            <a:r>
              <a:rPr lang="nb-NO" smtClean="0"/>
              <a:t>Sett igang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3318444"/>
            <a:ext cx="7407404" cy="2135503"/>
          </a:xfrm>
        </p:spPr>
        <p:txBody>
          <a:bodyPr/>
          <a:lstStyle/>
          <a:p>
            <a:pPr algn="ctr">
              <a:buNone/>
            </a:pPr>
            <a:r>
              <a:rPr lang="nb-NO" smtClean="0"/>
              <a:t>Arbeid gjerne to og to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Oppgave 4</a:t>
            </a:r>
            <a:endParaRPr lang="nb-NO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2246" y="1417639"/>
            <a:ext cx="7865469" cy="4444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Oppkobling av display</a:t>
            </a:r>
            <a:endParaRPr lang="nb-NO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5537" y="1417637"/>
            <a:ext cx="7704931" cy="438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9209" y="333060"/>
            <a:ext cx="7686120" cy="556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Oppsummering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mtClean="0"/>
              <a:t>Hvilke erfaringer fikk dere med den måten dere valgte å arbeide på?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17842</TotalTime>
  <Words>1993</Words>
  <Application>Microsoft Office PowerPoint</Application>
  <PresentationFormat>Skjermfremvisning (4:3)</PresentationFormat>
  <Paragraphs>550</Paragraphs>
  <Slides>101</Slides>
  <Notes>5</Notes>
  <HiddenSlides>9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101</vt:i4>
      </vt:variant>
    </vt:vector>
  </HeadingPairs>
  <TitlesOfParts>
    <vt:vector size="102" baseType="lpstr">
      <vt:lpstr>Office-tema</vt:lpstr>
      <vt:lpstr>Grunnkurs Programmering Arduino for Elektro yrkesfag – Dag 2</vt:lpstr>
      <vt:lpstr>Smittevernregler</vt:lpstr>
      <vt:lpstr>Relevant for fagene</vt:lpstr>
      <vt:lpstr>Læreplanrelevans Vg1</vt:lpstr>
      <vt:lpstr>Læreplanrelevans Vg2</vt:lpstr>
      <vt:lpstr>Læreplanrelevans Vg2</vt:lpstr>
      <vt:lpstr>Program 20.10.21</vt:lpstr>
      <vt:lpstr>10 tips til undervisning av programmering</vt:lpstr>
      <vt:lpstr>En metastudie</vt:lpstr>
      <vt:lpstr>Ti tips for undervisning i programmering</vt:lpstr>
      <vt:lpstr>Ti tips for undervisning i programmering</vt:lpstr>
      <vt:lpstr>Ti tips for undervisning i programmering</vt:lpstr>
      <vt:lpstr>Fritzing (Et tegneverktøy for kretser)</vt:lpstr>
      <vt:lpstr>Fritzing et praktisk tegneverktøy</vt:lpstr>
      <vt:lpstr>Litt repetisjon fra igår</vt:lpstr>
      <vt:lpstr>Oversikt over kommandoer ”Referance”</vt:lpstr>
      <vt:lpstr>Enkel programmeringsstruktur</vt:lpstr>
      <vt:lpstr>Enkel programmeringsstruktur</vt:lpstr>
      <vt:lpstr>Lag egne funksjoner</vt:lpstr>
      <vt:lpstr>If-setning og vilkår</vt:lpstr>
      <vt:lpstr>Gjenta sløyfe (for loop)</vt:lpstr>
      <vt:lpstr>Spenningsdeleren, resistive sensorer, lyssensor,  AD-konvertere  Nils Kr. Rossing</vt:lpstr>
      <vt:lpstr>Resistive sensorer, spenningsdeleren, og lyssensoren Avsluttende oppgave av trafikklys Blinkende gult etter mørkeds frambrudd </vt:lpstr>
      <vt:lpstr>Resistive sensorer</vt:lpstr>
      <vt:lpstr>Lysfølsom  motstand (LDR)</vt:lpstr>
      <vt:lpstr>Lysfølsom motstand (LDR)</vt:lpstr>
      <vt:lpstr>Konvertering fra varierende resistans til varierende spenning (Spenningsdeleren)</vt:lpstr>
      <vt:lpstr>Spenningsdeleren</vt:lpstr>
      <vt:lpstr>AD-konverteren</vt:lpstr>
      <vt:lpstr>Analog til digital omvandling</vt:lpstr>
      <vt:lpstr>Videre arbeid?</vt:lpstr>
      <vt:lpstr>Flere oppgaver å jobbe med</vt:lpstr>
      <vt:lpstr>Flere guidede oppgaver -  etter eget valg</vt:lpstr>
      <vt:lpstr>Kolorimeter/Turbidimeter</vt:lpstr>
      <vt:lpstr>Barometrisk høydemåler Guidet oppgave</vt:lpstr>
      <vt:lpstr>Trykksensor og display</vt:lpstr>
      <vt:lpstr>I2C databuss</vt:lpstr>
      <vt:lpstr>Noen eksempler på moduler</vt:lpstr>
      <vt:lpstr>Halvåpne oppgaver – etter eget valg                                                                                         </vt:lpstr>
      <vt:lpstr>Lag en batteritester</vt:lpstr>
      <vt:lpstr>Lag en automatisk blomstervanner?</vt:lpstr>
      <vt:lpstr>Lag en vannvarmer</vt:lpstr>
      <vt:lpstr>Programmer en elektronisk terning</vt:lpstr>
      <vt:lpstr>Lag en elektronisk stoppeklokke</vt:lpstr>
      <vt:lpstr>Trappelys</vt:lpstr>
      <vt:lpstr>Detalj gjennomgang utvalgte utvalgte lab. oppgaver</vt:lpstr>
      <vt:lpstr> Noen nye kommandoer</vt:lpstr>
      <vt:lpstr>While() {}</vt:lpstr>
      <vt:lpstr>millis(); Teller millisekunder siden oppstart (side 34)</vt:lpstr>
      <vt:lpstr>Switch/Case side 40</vt:lpstr>
      <vt:lpstr>random(min, max); randomSeed(saakorn);</vt:lpstr>
      <vt:lpstr>Lag en høydemåler</vt:lpstr>
      <vt:lpstr>Oppgaver</vt:lpstr>
      <vt:lpstr>Blinkende lysdiode side 43</vt:lpstr>
      <vt:lpstr>Nedtelling til monitor og display side 46</vt:lpstr>
      <vt:lpstr>Voltmeter, mål spenning på batteri side 51</vt:lpstr>
      <vt:lpstr>Lag et termometer side 53</vt:lpstr>
      <vt:lpstr>Lag en trykk og høydemåler side 55</vt:lpstr>
      <vt:lpstr>Bygging av krets for måling av trykk og beregning av høyde over havet</vt:lpstr>
      <vt:lpstr>Temperatursensoren TMP36, ev. kort om NTC-motstanden</vt:lpstr>
      <vt:lpstr>Måling av temperatur  med temperaturfølsom pn-overgang (LM35DZ/TMP37)</vt:lpstr>
      <vt:lpstr>V(T) og T(V) Følsomhet 10 mV/K (LM35) og 10 mV/K (TMP36) </vt:lpstr>
      <vt:lpstr>Oppløsning</vt:lpstr>
      <vt:lpstr>Termistorer Temperaturfølsom motstand </vt:lpstr>
      <vt:lpstr>Spenning som funksjon av temperatur</vt:lpstr>
      <vt:lpstr>Kort om trykksensoren,  Installasjon av biblioteket</vt:lpstr>
      <vt:lpstr>Trykksensoren BMP180/280</vt:lpstr>
      <vt:lpstr>Trykkmåling med piezo-resistivt element</vt:lpstr>
      <vt:lpstr>Spesifikasjoner for BMP280</vt:lpstr>
      <vt:lpstr>Avlesning av trykk via I2C bus</vt:lpstr>
      <vt:lpstr>Installer biblioteket  BMP180</vt:lpstr>
      <vt:lpstr>BMP180</vt:lpstr>
      <vt:lpstr>Installer biblioteket  BMP280</vt:lpstr>
      <vt:lpstr>Installer biblioteket  BMP280 fortsatt</vt:lpstr>
      <vt:lpstr>BMP280</vt:lpstr>
      <vt:lpstr>Omregning frå trykk til høyde</vt:lpstr>
      <vt:lpstr>Trykk som funksjon av høyde over havet</vt:lpstr>
      <vt:lpstr>Det er viktig å kalibrere</vt:lpstr>
      <vt:lpstr>Oppdrag</vt:lpstr>
      <vt:lpstr>Lysbilde 80</vt:lpstr>
      <vt:lpstr>Lysbilde 81</vt:lpstr>
      <vt:lpstr>Kalibrering http://www.xgeo.no/index.html?p=klima</vt:lpstr>
      <vt:lpstr>Kalibrering Finne trykk, temperatur og høyde på en nærliggende målestasjon</vt:lpstr>
      <vt:lpstr>Lysbilde 84</vt:lpstr>
      <vt:lpstr>Lysbilde 85</vt:lpstr>
      <vt:lpstr>Lag en høydemåler</vt:lpstr>
      <vt:lpstr>Problemstilling</vt:lpstr>
      <vt:lpstr>Målemetoder</vt:lpstr>
      <vt:lpstr>Utfordringen Åpen, halvåpen eller lukket oppgave?</vt:lpstr>
      <vt:lpstr>Hjelp til å komme igang</vt:lpstr>
      <vt:lpstr>Montering av kyvettehus</vt:lpstr>
      <vt:lpstr>Oppkobling</vt:lpstr>
      <vt:lpstr>Oppkobling</vt:lpstr>
      <vt:lpstr>Oppkobling</vt:lpstr>
      <vt:lpstr>Sett igang</vt:lpstr>
      <vt:lpstr>Oppgave 4</vt:lpstr>
      <vt:lpstr>Oppkobling av display</vt:lpstr>
      <vt:lpstr>Lysbilde 98</vt:lpstr>
      <vt:lpstr>Oppsummering</vt:lpstr>
      <vt:lpstr>Utstyr</vt:lpstr>
      <vt:lpstr>Oppsummering og evaluering, ble forventningene innfridd?</vt:lpstr>
    </vt:vector>
  </TitlesOfParts>
  <Company>NTNU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Kolbjørn Skarpnes</dc:creator>
  <cp:lastModifiedBy>Nikro</cp:lastModifiedBy>
  <cp:revision>140</cp:revision>
  <dcterms:created xsi:type="dcterms:W3CDTF">2013-06-10T16:56:09Z</dcterms:created>
  <dcterms:modified xsi:type="dcterms:W3CDTF">2021-10-19T20:37:08Z</dcterms:modified>
</cp:coreProperties>
</file>