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sldIdLst>
    <p:sldId id="533" r:id="rId2"/>
    <p:sldId id="534" r:id="rId3"/>
    <p:sldId id="539" r:id="rId4"/>
    <p:sldId id="535" r:id="rId5"/>
    <p:sldId id="540" r:id="rId6"/>
    <p:sldId id="536" r:id="rId7"/>
    <p:sldId id="537" r:id="rId8"/>
    <p:sldId id="538" r:id="rId9"/>
    <p:sldId id="541" r:id="rId10"/>
    <p:sldId id="542" r:id="rId11"/>
    <p:sldId id="544" r:id="rId12"/>
    <p:sldId id="453" r:id="rId13"/>
    <p:sldId id="454" r:id="rId14"/>
    <p:sldId id="444" r:id="rId15"/>
    <p:sldId id="435" r:id="rId16"/>
    <p:sldId id="446" r:id="rId17"/>
    <p:sldId id="434" r:id="rId18"/>
    <p:sldId id="438" r:id="rId19"/>
    <p:sldId id="439" r:id="rId20"/>
    <p:sldId id="442" r:id="rId21"/>
    <p:sldId id="457" r:id="rId22"/>
    <p:sldId id="458" r:id="rId23"/>
    <p:sldId id="443" r:id="rId24"/>
    <p:sldId id="509" r:id="rId25"/>
    <p:sldId id="459" r:id="rId26"/>
    <p:sldId id="452" r:id="rId27"/>
    <p:sldId id="545" r:id="rId28"/>
    <p:sldId id="570" r:id="rId29"/>
    <p:sldId id="547" r:id="rId30"/>
    <p:sldId id="548" r:id="rId31"/>
    <p:sldId id="549" r:id="rId32"/>
    <p:sldId id="550" r:id="rId33"/>
    <p:sldId id="551" r:id="rId34"/>
    <p:sldId id="552" r:id="rId35"/>
    <p:sldId id="553" r:id="rId36"/>
    <p:sldId id="554" r:id="rId37"/>
    <p:sldId id="555" r:id="rId38"/>
    <p:sldId id="556" r:id="rId39"/>
    <p:sldId id="557" r:id="rId40"/>
    <p:sldId id="558" r:id="rId41"/>
    <p:sldId id="559" r:id="rId42"/>
    <p:sldId id="571" r:id="rId43"/>
    <p:sldId id="573" r:id="rId44"/>
    <p:sldId id="572" r:id="rId45"/>
    <p:sldId id="514" r:id="rId46"/>
    <p:sldId id="560" r:id="rId47"/>
    <p:sldId id="513" r:id="rId48"/>
    <p:sldId id="343" r:id="rId49"/>
    <p:sldId id="461" r:id="rId50"/>
    <p:sldId id="462" r:id="rId51"/>
    <p:sldId id="512" r:id="rId52"/>
    <p:sldId id="530" r:id="rId53"/>
    <p:sldId id="563" r:id="rId54"/>
    <p:sldId id="464" r:id="rId55"/>
    <p:sldId id="511" r:id="rId56"/>
    <p:sldId id="574" r:id="rId57"/>
    <p:sldId id="465" r:id="rId58"/>
    <p:sldId id="564" r:id="rId59"/>
    <p:sldId id="565" r:id="rId60"/>
    <p:sldId id="527" r:id="rId61"/>
    <p:sldId id="399" r:id="rId62"/>
    <p:sldId id="460" r:id="rId63"/>
    <p:sldId id="345" r:id="rId64"/>
    <p:sldId id="516" r:id="rId65"/>
    <p:sldId id="575" r:id="rId66"/>
    <p:sldId id="529" r:id="rId67"/>
    <p:sldId id="576" r:id="rId68"/>
    <p:sldId id="466" r:id="rId69"/>
    <p:sldId id="469" r:id="rId70"/>
    <p:sldId id="470" r:id="rId71"/>
    <p:sldId id="471" r:id="rId72"/>
    <p:sldId id="472" r:id="rId73"/>
    <p:sldId id="473" r:id="rId74"/>
    <p:sldId id="476" r:id="rId75"/>
    <p:sldId id="474" r:id="rId76"/>
    <p:sldId id="475" r:id="rId77"/>
    <p:sldId id="468" r:id="rId78"/>
    <p:sldId id="506" r:id="rId79"/>
    <p:sldId id="478" r:id="rId80"/>
    <p:sldId id="577" r:id="rId81"/>
    <p:sldId id="578" r:id="rId82"/>
    <p:sldId id="481" r:id="rId83"/>
    <p:sldId id="482" r:id="rId84"/>
    <p:sldId id="483" r:id="rId85"/>
    <p:sldId id="484" r:id="rId86"/>
    <p:sldId id="517" r:id="rId87"/>
    <p:sldId id="485" r:id="rId88"/>
    <p:sldId id="486" r:id="rId89"/>
    <p:sldId id="487" r:id="rId90"/>
    <p:sldId id="567" r:id="rId91"/>
    <p:sldId id="566" r:id="rId92"/>
    <p:sldId id="518" r:id="rId93"/>
    <p:sldId id="519" r:id="rId94"/>
    <p:sldId id="520" r:id="rId95"/>
    <p:sldId id="568" r:id="rId96"/>
    <p:sldId id="488" r:id="rId97"/>
    <p:sldId id="490" r:id="rId98"/>
    <p:sldId id="491" r:id="rId99"/>
    <p:sldId id="492" r:id="rId100"/>
    <p:sldId id="493" r:id="rId101"/>
    <p:sldId id="489" r:id="rId102"/>
    <p:sldId id="494" r:id="rId103"/>
    <p:sldId id="497" r:id="rId104"/>
    <p:sldId id="498" r:id="rId105"/>
    <p:sldId id="503" r:id="rId106"/>
    <p:sldId id="504" r:id="rId107"/>
    <p:sldId id="502" r:id="rId108"/>
    <p:sldId id="501" r:id="rId109"/>
    <p:sldId id="499" r:id="rId110"/>
    <p:sldId id="505" r:id="rId111"/>
    <p:sldId id="521" r:id="rId112"/>
    <p:sldId id="523" r:id="rId113"/>
    <p:sldId id="522" r:id="rId114"/>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75"/>
    <a:srgbClr val="BBAC7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908" autoAdjust="0"/>
    <p:restoredTop sz="93851" autoAdjust="0"/>
  </p:normalViewPr>
  <p:slideViewPr>
    <p:cSldViewPr snapToGrid="0">
      <p:cViewPr>
        <p:scale>
          <a:sx n="58" d="100"/>
          <a:sy n="58" d="100"/>
        </p:scale>
        <p:origin x="-866" y="-14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2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8394A-ECA7-40E7-B53A-2F03A8026B4D}" type="datetimeFigureOut">
              <a:rPr lang="nb-NO" smtClean="0"/>
              <a:pPr/>
              <a:t>18.10.2021</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4FD85-A5B2-4EB9-AEDA-67CB1B05C71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Vi har en planlagt</a:t>
            </a:r>
            <a:r>
              <a:rPr lang="en-GB" baseline="0" smtClean="0"/>
              <a:t> struktur for hver kursdag, hvor vi starter med å introdusere dagens prosjekt. Hver dag har et gjennomgående prosjekt som I teorien skal føre oss en gradvis økning av kunnskap om programmering av Arduino og etter hvert ESP32. Et gjennomgående tema I kurset er at alle skal jobbe I eget tempo under veiledning for å få til dette har vi blant annet utarbeidet arbeidsbøker som vi vil at dere skal jobbe med. Så vil vi tilføre teori I løpet av dagene når vi tror at behovet er der. På slutten av dagen har vi felle samling og oppsummering.</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12</a:t>
            </a:fld>
            <a:endParaRPr 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Arduino UNO har vi alt sett på, den er særdeles populær for bruk i opplæringssett …</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21</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Her er to kontrollerkort som er blitt svært populære de siste årene. Disse anvender en halet annen teknologi enn Arduino, men man kan bruke samme programmeringseditor som Arduino. Dermed kan disse kretsene stort sett programmeres som en Arduino så overgangen fra Arduino til en av</a:t>
            </a:r>
            <a:r>
              <a:rPr lang="en-GB" baseline="0" smtClean="0"/>
              <a:t> disse er relativt kort. Disse er lbegge langt kraftigere enn tradisjonelle Arduino-kort. Det som gjøre ESP32 spesielt interessant er dens mulighet til å koble seg på nett. Noe vi skal utnytte på samling 2.</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22</a:t>
            </a:fld>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Det finnes forøvrig</a:t>
            </a:r>
            <a:r>
              <a:rPr lang="en-GB" baseline="0" smtClean="0"/>
              <a:t> et hav av sensorkort, såkalte Break out cards med både sensorer og aktuatorer og mange av dem er dessuten ganske billige. </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23</a:t>
            </a:fld>
            <a:endParaRPr 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Her er noen</a:t>
            </a:r>
            <a:r>
              <a:rPr lang="en-GB" baseline="0" smtClean="0"/>
              <a:t> mer avanserte sensorer som er tilpasset bruk med Arduino eller ESP32. Disse kommuniserer på en bus slik at de ofte ikke trenger mer enn et bar linjer i tillegg til spenning og jord.</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24</a:t>
            </a:fld>
            <a:endParaRPr 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mtClean="0"/>
              <a:t>Det geniale er et man kan plugge ulike skjold-kort på ryggen av Arduino. Disse</a:t>
            </a:r>
            <a:r>
              <a:rPr lang="nb-NO" baseline="0" smtClean="0"/>
              <a:t> plugges gjerne ned på en Arduino UNO eller Arduino MEGA.</a:t>
            </a:r>
            <a:endParaRPr lang="nb-NO" smtClean="0"/>
          </a:p>
          <a:p>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25</a:t>
            </a:fld>
            <a:endParaRPr lang="nb-N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Det finnes også en rekke pluggin kort eller skjoldkort (shieldkort) som kan plugges inn på ryggen av Arduino UNO</a:t>
            </a:r>
            <a:r>
              <a:rPr lang="en-GB" baseline="0" smtClean="0"/>
              <a:t> eller Arduino MEGA. Både sensorkort, aktualtorkort og kommunikasjonskort.</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26</a:t>
            </a:fld>
            <a:endParaRPr lang="nb-NO"/>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Vi skal nå se på den grunnleggende programstrukturen I et</a:t>
            </a:r>
            <a:r>
              <a:rPr lang="en-GB" baseline="0" smtClean="0"/>
              <a:t> typisk Arduinoprogram. Arduino kan programmeres med ulike språk, men vi har valgt en variant av C++ som benytter seg av en lang rekke tilrettelagte funksjoner som gjør det lett å kommunisere med portene på kortet. Arduino kan også programmeres med blokkode (Ardublocks, Blockuino) og med Python uten at jeg i noen særlig grad er kjent med det.</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45</a:t>
            </a:fld>
            <a:endParaRPr lang="nb-NO"/>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Når vi installerer og kjører Arduino editoren som normalt vil vi sette dette bildet når vi starter programmet. Siden vi på</a:t>
            </a:r>
            <a:r>
              <a:rPr lang="en-GB" baseline="0" smtClean="0"/>
              <a:t> denne samlingen stort sett skal bruke simulatoren TinkerCAD så vil vi møte et litt annet brukergrensesnitt som Arne Midjo skal gi en innføring i nå etterpå.</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47</a:t>
            </a:fld>
            <a:endParaRPr lang="nb-NO"/>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Dette er Arduino standardstruktur. Setup() kjøres bare ved oppstart eller resett,</a:t>
            </a:r>
            <a:r>
              <a:rPr lang="en-GB" baseline="0" smtClean="0"/>
              <a:t> deretter gjøres loop() om og om igjen. Både setup() og Loop() er funksjoner, altså programbiter som gjennomløpes av mikrokontrolleren og hvor innholdet utføres kommando for kommando.</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48</a:t>
            </a:fld>
            <a:endParaRPr lang="nb-NO"/>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La oss først se hvordan vi kan bruke en digital port som utgang, ved at vi ønsker å slå av og på en lysdiode. Vi kobler opp kretsen eneten fysisk eller i simulatoren vår. Vi legger merke til vi kobler lysdioden i serie med en motstand for å begrense strømmen. Vi kobler</a:t>
            </a:r>
            <a:r>
              <a:rPr lang="en-GB" baseline="0" smtClean="0"/>
              <a:t> den mellom Jord og port 13 på Arduinoen.</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50</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Dagens</a:t>
            </a:r>
            <a:r>
              <a:rPr lang="en-GB" baseline="0" smtClean="0"/>
              <a:t> prosjekt er programmering av et trafikklys. Et annet viktig poeng er å lære å bygge opp systemer fra komponenter og moduler. Trafikklyset er vårt system som er delt opp i seks mindre deloppdrag eller moduler. Vi mener det viktig at et hvert system som skal bygges opp må brytes ned i mindre deler eller moduler som blir håndterbare. </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13</a:t>
            </a:fld>
            <a:endParaRPr 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Programmet vårt vil da kunne se omtrent</a:t>
            </a:r>
            <a:r>
              <a:rPr lang="nb-NO" baseline="0" smtClean="0"/>
              <a:t> slik ut. I void setup()-funksjonen definerere vi port 13 som utgang og port 7 som inngang. I void loop()-funksjonen leser vi av port 7 og legger resultatet inn i variabelen verdi_D. Ved hjelp av en if-setning bestemmer vi om bryteren skal tenne eller slukke lysdioden.</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51</a:t>
            </a:fld>
            <a:endParaRPr lang="nb-NO"/>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Når vi skal skrive til en port, må vi først</a:t>
            </a:r>
            <a:r>
              <a:rPr lang="en-GB" baseline="0" smtClean="0"/>
              <a:t> definere denne til en utgang, det gjør vi gjerne en gang og da gjerne i det programmet starter i void setup()-rutinen. I dette tilfellet gjelder det port 13. Dernest kan vi bruke kommandoen digitalWrite for å sette utgangen til digitalt høy (1) eller digitalt lav (0).</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54</a:t>
            </a:fld>
            <a:endParaRPr lang="nb-NO"/>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På lignende vis kan vi f.eks. </a:t>
            </a:r>
            <a:r>
              <a:rPr lang="nb-NO" noProof="0" smtClean="0"/>
              <a:t>lese</a:t>
            </a:r>
            <a:r>
              <a:rPr lang="en-GB" smtClean="0"/>
              <a:t> av tilstanden</a:t>
            </a:r>
            <a:r>
              <a:rPr lang="en-GB" baseline="0" smtClean="0"/>
              <a:t> til en bryter. Her har vi koblet en trykkbryter til port 7. Denne må i så fall være en inngang som programmet leser av. Vi legger merke til at port 7 er lagt til +5V gjennom en motstand på 10kOhm. Dvs. At denne inngangen normat ligger til logisk høy (1) når bryteren ikke er trykket. Når den trykkes legges den til logisk lav (0).</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55</a:t>
            </a:fld>
            <a:endParaRPr lang="nb-NO"/>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Programmet vårt vil da kunne se omtrent</a:t>
            </a:r>
            <a:r>
              <a:rPr lang="nb-NO" baseline="0" smtClean="0"/>
              <a:t> slik ut. I void setup()-funksjonen definerere vi port 13 som utgang og port 7 som inngang. I void loop()-funksjonen leser vi av port 7 og legger resultatet inn i variabelen verdi_D. Ved hjelp av en if-setning bestemmer vi om bryteren skal tenne eller slukke lysdioden.</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56</a:t>
            </a:fld>
            <a:endParaRPr lang="nb-NO"/>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Først bestemmer</a:t>
            </a:r>
            <a:r>
              <a:rPr lang="en-GB" baseline="0" smtClean="0"/>
              <a:t> vi at port 7 skal være en inngang, noe vi gjør I setup-funksjonen ved kommandoen pinMode(7, INPUT); Deretter leser vi av port 7 ved hjelp av kommandoen digitalRead (7); og legger resultatet av avlesningen I veraiabelen verdi_D. Dersom vi ønsker å lese av en av de analoge inngangene bruker vi kommandoen analogRead(A0) som vi dette tilfellet legger I variabelen verdi_A.</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57</a:t>
            </a:fld>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En svært viktig og omfattende referanse er Arduinos</a:t>
            </a:r>
            <a:r>
              <a:rPr lang="en-GB" baseline="0" smtClean="0"/>
              <a:t> egne sider. Spesielt vil vi nevne Referanseguiden som gir en oversikt over syntaksen til alle standardfunksjonene, variabler og strukturer som if, for, while osv.</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58</a:t>
            </a:fld>
            <a:endParaRPr lang="nb-NO"/>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Variabler - </a:t>
            </a:r>
            <a:r>
              <a:rPr lang="nb-NO" sz="1200" smtClean="0"/>
              <a:t>Lokale og globale</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60</a:t>
            </a:fld>
            <a:endParaRPr 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indent="0">
              <a:buNone/>
            </a:pPr>
            <a:r>
              <a:rPr lang="nb-NO" smtClean="0"/>
              <a:t>Jeg vil si at variabler</a:t>
            </a:r>
            <a:r>
              <a:rPr lang="nb-NO" baseline="0" smtClean="0"/>
              <a:t> har tre viktige funksjoner:</a:t>
            </a:r>
            <a:endParaRPr lang="nb-NO" smtClean="0"/>
          </a:p>
          <a:p>
            <a:pPr marL="0" indent="0">
              <a:buNone/>
            </a:pPr>
            <a:endParaRPr lang="nb-NO" smtClean="0"/>
          </a:p>
          <a:p>
            <a:pPr marL="0" indent="0">
              <a:buNone/>
            </a:pPr>
            <a:r>
              <a:rPr lang="nb-NO" smtClean="0"/>
              <a:t>Variabler er </a:t>
            </a:r>
            <a:r>
              <a:rPr lang="nb-NO" b="1" i="1" smtClean="0">
                <a:solidFill>
                  <a:srgbClr val="FF0000"/>
                </a:solidFill>
              </a:rPr>
              <a:t>oppbevaringssteder</a:t>
            </a:r>
            <a:r>
              <a:rPr lang="nb-NO" smtClean="0"/>
              <a:t> (”skuffer”) for tekst eller verdier med </a:t>
            </a:r>
            <a:r>
              <a:rPr lang="nb-NO" i="1" smtClean="0"/>
              <a:t>navn</a:t>
            </a:r>
            <a:r>
              <a:rPr lang="nb-NO" smtClean="0"/>
              <a:t> og </a:t>
            </a:r>
            <a:r>
              <a:rPr lang="nb-NO" i="1" smtClean="0"/>
              <a:t>type</a:t>
            </a:r>
            <a:r>
              <a:rPr lang="nb-NO" smtClean="0"/>
              <a:t>. Innholdet kan ennå være ukjent, men vi </a:t>
            </a:r>
            <a:r>
              <a:rPr lang="nb-NO" i="1" smtClean="0"/>
              <a:t>reserverer plass </a:t>
            </a:r>
            <a:r>
              <a:rPr lang="nb-NO" smtClean="0"/>
              <a:t>til dem. </a:t>
            </a:r>
            <a:r>
              <a:rPr lang="nb-NO" i="1" smtClean="0"/>
              <a:t>Navnene</a:t>
            </a:r>
            <a:r>
              <a:rPr lang="nb-NO" smtClean="0"/>
              <a:t> på variablene bør gjenspeile hva de representerer. </a:t>
            </a:r>
            <a:br>
              <a:rPr lang="nb-NO" smtClean="0"/>
            </a:br>
            <a:endParaRPr lang="nb-NO" smtClean="0"/>
          </a:p>
          <a:p>
            <a:pPr marL="0" indent="0">
              <a:buNone/>
            </a:pPr>
            <a:r>
              <a:rPr lang="nb-NO" smtClean="0"/>
              <a:t>La oss deklarere variablene ”</a:t>
            </a:r>
            <a:r>
              <a:rPr lang="nb-NO" i="1" smtClean="0"/>
              <a:t>tempForskjell</a:t>
            </a:r>
            <a:r>
              <a:rPr lang="nb-NO" smtClean="0"/>
              <a:t>”, ”</a:t>
            </a:r>
            <a:r>
              <a:rPr lang="nb-NO" i="1" smtClean="0"/>
              <a:t>tempStart</a:t>
            </a:r>
            <a:r>
              <a:rPr lang="nb-NO" smtClean="0"/>
              <a:t>” og ”</a:t>
            </a:r>
            <a:r>
              <a:rPr lang="nb-NO" i="1" smtClean="0"/>
              <a:t>tempSlutt</a:t>
            </a:r>
            <a:r>
              <a:rPr lang="nb-NO" smtClean="0"/>
              <a:t>” som </a:t>
            </a:r>
            <a:r>
              <a:rPr lang="nb-NO" i="1" smtClean="0"/>
              <a:t>float (desimaltall)</a:t>
            </a:r>
            <a:r>
              <a:rPr lang="nb-NO" smtClean="0"/>
              <a:t>. Vi kan </a:t>
            </a:r>
            <a:r>
              <a:rPr lang="nb-NO" b="1" i="1" smtClean="0">
                <a:solidFill>
                  <a:srgbClr val="FF0000"/>
                </a:solidFill>
              </a:rPr>
              <a:t>behandle variablene uten at verdien til variablene er kjent</a:t>
            </a:r>
            <a:r>
              <a:rPr lang="nb-NO" smtClean="0"/>
              <a:t>.</a:t>
            </a:r>
            <a:br>
              <a:rPr lang="nb-NO" smtClean="0"/>
            </a:br>
            <a:r>
              <a:rPr lang="nb-NO" smtClean="0"/>
              <a:t>    </a:t>
            </a:r>
          </a:p>
          <a:p>
            <a:pPr marL="0" indent="0">
              <a:buNone/>
            </a:pPr>
            <a:r>
              <a:rPr lang="nb-NO" smtClean="0"/>
              <a:t>    </a:t>
            </a:r>
            <a:r>
              <a:rPr lang="nb-NO" i="1" smtClean="0"/>
              <a:t>tempForskjell = tempSlutt – tempStart;</a:t>
            </a:r>
            <a:br>
              <a:rPr lang="nb-NO" i="1" smtClean="0"/>
            </a:br>
            <a:endParaRPr lang="nb-NO" i="1" smtClean="0"/>
          </a:p>
          <a:p>
            <a:pPr marL="0" indent="0">
              <a:buNone/>
            </a:pPr>
            <a:r>
              <a:rPr lang="nb-NO" smtClean="0"/>
              <a:t>Vi kan også betrakte en variabel som en </a:t>
            </a:r>
            <a:r>
              <a:rPr lang="nb-NO" b="1" i="1" smtClean="0">
                <a:solidFill>
                  <a:srgbClr val="FF0000"/>
                </a:solidFill>
              </a:rPr>
              <a:t>lagringsplass</a:t>
            </a:r>
            <a:r>
              <a:rPr lang="nb-NO" smtClean="0"/>
              <a:t> for verdier over tid.</a:t>
            </a:r>
          </a:p>
          <a:p>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61</a:t>
            </a:fld>
            <a:endParaRPr lang="nb-NO"/>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Bruk av variabler.</a:t>
            </a:r>
            <a:r>
              <a:rPr lang="nb-NO" baseline="0" smtClean="0"/>
              <a:t> </a:t>
            </a:r>
            <a:r>
              <a:rPr lang="nb-NO" sz="1200" smtClean="0"/>
              <a:t>Alle variabler som skal brukes må deklareres, dvs. gis et navn og en type</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62</a:t>
            </a:fld>
            <a:endParaRPr lang="nb-NO"/>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Her vises eksempler på deklarasjon av ulike</a:t>
            </a:r>
            <a:r>
              <a:rPr lang="en-GB" baseline="0" smtClean="0"/>
              <a:t> typer variabler:</a:t>
            </a:r>
            <a:br>
              <a:rPr lang="en-GB" baseline="0" smtClean="0"/>
            </a:br>
            <a:r>
              <a:rPr lang="en-GB" i="1" baseline="0" smtClean="0"/>
              <a:t>int</a:t>
            </a:r>
            <a:r>
              <a:rPr lang="en-GB" baseline="0" smtClean="0"/>
              <a:t> er en heltallsvariabel (2 byte)</a:t>
            </a:r>
            <a:br>
              <a:rPr lang="en-GB" baseline="0" smtClean="0"/>
            </a:br>
            <a:r>
              <a:rPr lang="en-GB" i="1" baseline="0" smtClean="0"/>
              <a:t>char</a:t>
            </a:r>
            <a:r>
              <a:rPr lang="en-GB" baseline="0" smtClean="0"/>
              <a:t> er en variabel som holder karakterer (bokstaver, tall eller tegn)</a:t>
            </a:r>
          </a:p>
          <a:p>
            <a:r>
              <a:rPr lang="en-GB" i="1" baseline="0" smtClean="0"/>
              <a:t>float </a:t>
            </a:r>
            <a:r>
              <a:rPr lang="en-GB" baseline="0" smtClean="0"/>
              <a:t>er et variabel som holder desimaltall </a:t>
            </a:r>
          </a:p>
          <a:p>
            <a:r>
              <a:rPr lang="en-GB" baseline="0" smtClean="0"/>
              <a:t>Mens variablene </a:t>
            </a:r>
            <a:r>
              <a:rPr lang="en-GB" i="1" baseline="0" smtClean="0"/>
              <a:t>a</a:t>
            </a:r>
            <a:r>
              <a:rPr lang="en-GB" baseline="0" smtClean="0"/>
              <a:t>, </a:t>
            </a:r>
            <a:r>
              <a:rPr lang="en-GB" i="1" baseline="0" smtClean="0"/>
              <a:t>b</a:t>
            </a:r>
            <a:r>
              <a:rPr lang="en-GB" baseline="0" smtClean="0"/>
              <a:t>, </a:t>
            </a:r>
            <a:r>
              <a:rPr lang="en-GB" i="1" baseline="0" smtClean="0"/>
              <a:t>c</a:t>
            </a:r>
            <a:r>
              <a:rPr lang="en-GB" baseline="0" smtClean="0"/>
              <a:t>, </a:t>
            </a:r>
            <a:r>
              <a:rPr lang="en-GB" i="1" baseline="0" smtClean="0"/>
              <a:t>e</a:t>
            </a:r>
            <a:r>
              <a:rPr lang="en-GB" baseline="0" smtClean="0"/>
              <a:t> og </a:t>
            </a:r>
            <a:r>
              <a:rPr lang="en-GB" i="1" baseline="0" smtClean="0"/>
              <a:t>f</a:t>
            </a:r>
            <a:r>
              <a:rPr lang="en-GB" baseline="0" smtClean="0"/>
              <a:t> er globale er variabelen </a:t>
            </a:r>
            <a:r>
              <a:rPr lang="en-GB" i="1" baseline="0" smtClean="0"/>
              <a:t>ab</a:t>
            </a:r>
            <a:r>
              <a:rPr lang="en-GB" baseline="0" smtClean="0"/>
              <a:t> lokal.</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63</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La oss se nærmere på forskjellen mellom en mikrokontroller og en mikroprosessor.</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14</a:t>
            </a:fld>
            <a:endParaRPr lang="nb-NO"/>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Bruk av eller ikke bruk av semikolon kan</a:t>
            </a:r>
            <a:r>
              <a:rPr lang="en-GB" baseline="0" smtClean="0"/>
              <a:t> være til frustrasjon. Det er imidlertid et system:</a:t>
            </a:r>
            <a:br>
              <a:rPr lang="en-GB" baseline="0" smtClean="0"/>
            </a:br>
            <a:r>
              <a:rPr lang="en-GB" baseline="0" smtClean="0"/>
              <a:t>- Alle kommandolinjer avsluttes med </a:t>
            </a:r>
            <a:r>
              <a:rPr lang="en-GB" smtClean="0"/>
              <a:t>semikolon.</a:t>
            </a:r>
            <a:r>
              <a:rPr lang="en-GB" baseline="0" smtClean="0"/>
              <a:t> Dersom den ikke avsluttes så vil kommandolinjen forsette på neste linje.</a:t>
            </a:r>
          </a:p>
          <a:p>
            <a:endParaRPr lang="en-GB" baseline="0" smtClean="0"/>
          </a:p>
          <a:p>
            <a:r>
              <a:rPr lang="en-GB" baseline="0" smtClean="0"/>
              <a:t>- Der en funksjon følges av en funksjonskropp, dvs. to klammeparenteser som omslutter kroppen, så brukes det ikke </a:t>
            </a:r>
            <a:r>
              <a:rPr lang="en-GB" smtClean="0"/>
              <a:t>semikolon</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64</a:t>
            </a:fld>
            <a:endParaRPr lang="nb-NO"/>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Programstrukturer Egendefinerte funksjoner</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65</a:t>
            </a:fld>
            <a:endParaRPr lang="nb-NO"/>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66</a:t>
            </a:fld>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Bruk av variabler.</a:t>
            </a:r>
            <a:r>
              <a:rPr lang="nb-NO" baseline="0" smtClean="0"/>
              <a:t> </a:t>
            </a:r>
            <a:r>
              <a:rPr lang="nb-NO" sz="1200" smtClean="0"/>
              <a:t>Alle variabler som skal brukes må deklareres, dvs. gis et navn og en type</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67</a:t>
            </a:fld>
            <a:endParaRPr lang="nb-NO"/>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n-NO" smtClean="0"/>
              <a:t>Oversikt over dagens prosjekt - Bygges opp 6 - 7 delprosjekter</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68</a:t>
            </a:fld>
            <a:endParaRPr lang="nb-NO"/>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z="1200" smtClean="0"/>
              <a:t>Trafikklys – Et tilrettelagt undervisningsopplegg – Omtale av heftet</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69</a:t>
            </a:fld>
            <a:endParaRPr lang="nb-NO"/>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Trafikklys: Oppdrag 0: Blinkende LED</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70</a:t>
            </a:fld>
            <a:endParaRPr lang="nb-NO"/>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Trafikklys:</a:t>
            </a:r>
            <a:r>
              <a:rPr lang="nb-NO" baseline="0" smtClean="0"/>
              <a:t> </a:t>
            </a:r>
            <a:r>
              <a:rPr lang="nb-NO" sz="1200" smtClean="0"/>
              <a:t>Oppdrag 1 – Fra rødt til grønt og tilbake</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71</a:t>
            </a:fld>
            <a:endParaRPr lang="nb-NO"/>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 </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72</a:t>
            </a:fld>
            <a:endParaRPr lang="nb-NO"/>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Trafikklys:</a:t>
            </a:r>
            <a:r>
              <a:rPr lang="nb-NO" baseline="0" smtClean="0"/>
              <a:t> </a:t>
            </a:r>
            <a:r>
              <a:rPr lang="nb-NO" sz="1200" smtClean="0"/>
              <a:t>Oppdrag 3 – Bruk av funksjoner</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73</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i="1" smtClean="0"/>
              <a:t>En mikrokontroller er en </a:t>
            </a:r>
            <a:r>
              <a:rPr lang="nb-NO" sz="1200" b="1" i="1" smtClean="0">
                <a:solidFill>
                  <a:srgbClr val="FF0000"/>
                </a:solidFill>
              </a:rPr>
              <a:t>komplett datamaskin integrert på en brikke</a:t>
            </a:r>
            <a:r>
              <a:rPr lang="nb-NO" sz="1200" i="1" smtClean="0"/>
              <a:t>, som kan programmeres til å igangsette bestemte handlinger (bevegelse, lyd, lys) styrt av målinger av fysiske størrelser (temperatur, trykk, fuktighet, lys, lyd, bevegelse, …)   </a:t>
            </a:r>
          </a:p>
          <a:p>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15</a:t>
            </a:fld>
            <a:endParaRPr lang="nb-NO"/>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lvl="8" algn="l"/>
            <a:r>
              <a:rPr lang="nb-NO" smtClean="0"/>
              <a:t>Trafikklys:</a:t>
            </a:r>
            <a:r>
              <a:rPr lang="nb-NO" baseline="0" smtClean="0"/>
              <a:t> </a:t>
            </a:r>
            <a:r>
              <a:rPr lang="nb-NO" sz="1200" smtClean="0"/>
              <a:t>Oppdrag 4 – Bestill grønt lys m/blink</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74</a:t>
            </a:fld>
            <a:endParaRPr lang="nb-NO"/>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Trafikklys:</a:t>
            </a:r>
            <a:r>
              <a:rPr lang="nb-NO" baseline="0" smtClean="0"/>
              <a:t> </a:t>
            </a:r>
            <a:r>
              <a:rPr lang="nb-NO" sz="1200" smtClean="0"/>
              <a:t>Oppdrag 5 – Bestill grønt lys m/blink og lyd</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75</a:t>
            </a:fld>
            <a:endParaRPr lang="nb-NO"/>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Trafikklys: </a:t>
            </a:r>
            <a:r>
              <a:rPr lang="nb-NO" sz="1200" smtClean="0"/>
              <a:t>Oppdrag 6 – Blinkende gult lys når det blir mørkt</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76</a:t>
            </a:fld>
            <a:endParaRPr lang="nb-NO"/>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Lyskryss</a:t>
            </a:r>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77</a:t>
            </a:fld>
            <a:endParaRPr lang="nb-NO"/>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smtClean="0"/>
              <a:t>Programstrukturer Egendefinerte funksjoner</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80</a:t>
            </a:fld>
            <a:endParaRPr lang="nb-NO"/>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Vi har tre typer funksjoner:</a:t>
            </a:r>
          </a:p>
          <a:p>
            <a:pPr>
              <a:buFont typeface="Arial" pitchFamily="34" charset="0"/>
              <a:buChar char="•"/>
            </a:pPr>
            <a:r>
              <a:rPr lang="en-GB" smtClean="0"/>
              <a:t> De som følger med Arduino stanardbiblioteket (Arduino def.)</a:t>
            </a:r>
          </a:p>
          <a:p>
            <a:pPr>
              <a:buFont typeface="Arial" pitchFamily="34" charset="0"/>
              <a:buChar char="•"/>
            </a:pPr>
            <a:r>
              <a:rPr lang="en-GB" smtClean="0"/>
              <a:t> De som andre har laget og som kan legges til programmet vårt (Andre def.)</a:t>
            </a:r>
          </a:p>
          <a:p>
            <a:pPr>
              <a:buFont typeface="Arial" pitchFamily="34" charset="0"/>
              <a:buChar char="•"/>
            </a:pPr>
            <a:r>
              <a:rPr lang="en-GB" smtClean="0"/>
              <a:t> De som vi definerer selv (Egen def.)</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81</a:t>
            </a:fld>
            <a:endParaRPr lang="nb-NO"/>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Legg spesielt merke til at en sammenligning gjøres ved hjelp av et dobbelt likhetstegn</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87</a:t>
            </a:fld>
            <a:endParaRPr lang="nb-NO"/>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I det forrige eksemplet</a:t>
            </a:r>
            <a:r>
              <a:rPr lang="en-GB" baseline="0" smtClean="0"/>
              <a:t> brukte vi kommandooret “else” som omfatter alle verdier uten om det som er spesifisert i “if” og “else if” Vi legger også merke til at vi her bruker en logisk operator dobbelt “&amp;&amp;” som står for “og”.</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88</a:t>
            </a:fld>
            <a:endParaRPr lang="nb-NO"/>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dirty="0" smtClean="0"/>
              <a:t>En</a:t>
            </a:r>
            <a:r>
              <a:rPr lang="en-GB" baseline="0" dirty="0" smtClean="0"/>
              <a:t> LDR </a:t>
            </a:r>
            <a:r>
              <a:rPr lang="en-GB" baseline="0" dirty="0" err="1" smtClean="0"/>
              <a:t>oppfører</a:t>
            </a:r>
            <a:r>
              <a:rPr lang="en-GB" baseline="0" smtClean="0"/>
              <a:t> seg som et halvledermateriale hvor ledningsevnen øker med lysstyrkesen ved at flere elektroner eksiterers opp i ledningsbåndet og på den måten leder strøm bedre. Vi ser også at denne typen LDR er mest følsom I området rundt 600 nm eller gul-grønt lys.</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105</a:t>
            </a:fld>
            <a:endParaRPr lang="nb-NO"/>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106</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Selv om de er frittstående datamaskiner kan det være praktisk med noe pereferiutstyr. Microkontrollere har jo normalt</a:t>
            </a:r>
            <a:r>
              <a:rPr lang="en-GB" baseline="0" smtClean="0"/>
              <a:t> en noe annen funksjon mikroprosessorer. Sistnevnte står gjerne i en datamaskin med tilsluttet power suppoly skjerm og tastatur, ev. printer osv. En mikrokontroller er gjerne inkludert i et utstyr som en vaskemaskin, videospiller osv og trenger normat ikke et vanlig tastatur eller stor skjerm. Det er noe som trengs for å programmere den. Dette kontroller kortet er det vi skal bruke I dag, en Arduino UNO. Her ser vi mikrokontrolleren. Sentralt er også portene som vi bruker for å kommunisere med omverdenen. De analoge portene som det er 14 av kan vi slå på og av, 0 til 5V, med programmet. Eller vi kan avlese spenningen på dem. De analoge portene kan vi lese av analoge spenninger mellom 0 – 5V og hente inn verdier til programmet fra eksempelvis analoge sensorer. Så må vi tilføre kretsen strøm, dvs. 5V eller fra 7 – 12V inn på batteripluggen. Og til slutt har vi USB-pluggen som vi bruker til å programmere kretsen fra PC’en.</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16</a:t>
            </a:fld>
            <a:endParaRPr lang="nb-NO"/>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En spenningsdeler vil være en god tilnærming for å se hvordan</a:t>
            </a:r>
            <a:r>
              <a:rPr lang="en-GB" baseline="0" smtClean="0"/>
              <a:t> en matematisk modelle brukes i praksis.</a:t>
            </a:r>
            <a:br>
              <a:rPr lang="en-GB" baseline="0" smtClean="0"/>
            </a:br>
            <a:r>
              <a:rPr lang="en-GB" baseline="0" smtClean="0"/>
              <a:t>Har man en lysmåler kan man ev. kalibrere sensoren, men normalt vil en slik sensor kunne fungere som en detektor, dvs. At ved å legge einn en passende terskelverdi så kan den fungere som et detektor.</a:t>
            </a:r>
          </a:p>
          <a:p>
            <a:endParaRPr lang="en-GB" baseline="0" smtClean="0"/>
          </a:p>
          <a:p>
            <a:r>
              <a:rPr lang="en-GB" baseline="0" smtClean="0"/>
              <a:t>Vi ønsker å finne en sammenheng mellom motstandsverdien Rvar og spenning ut av spenningsdeleren Uout.</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107</a:t>
            </a:fld>
            <a:endParaRPr lang="nb-NO"/>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108</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ssholder for lysbilde 1"/>
          <p:cNvSpPr>
            <a:spLocks noGrp="1" noRot="1" noChangeAspect="1" noTextEdit="1"/>
          </p:cNvSpPr>
          <p:nvPr>
            <p:ph type="sldImg"/>
          </p:nvPr>
        </p:nvSpPr>
        <p:spPr>
          <a:ln/>
        </p:spPr>
      </p:sp>
      <p:sp>
        <p:nvSpPr>
          <p:cNvPr id="18435" name="Plassholder for notater 2"/>
          <p:cNvSpPr>
            <a:spLocks noGrp="1"/>
          </p:cNvSpPr>
          <p:nvPr>
            <p:ph type="body" idx="1"/>
          </p:nvPr>
        </p:nvSpPr>
        <p:spPr>
          <a:noFill/>
          <a:ln/>
        </p:spPr>
        <p:txBody>
          <a:bodyPr/>
          <a:lstStyle/>
          <a:p>
            <a:r>
              <a:rPr lang="nb-NO" smtClean="0"/>
              <a:t>De fleste elektriske kretser kan betraktes på denne måten. Til og med en radio eller en TV. En databehandlingsenhet med sensorer som henter inn informasjon fra omgivelsene og styring av aktuatorer. I tillegg har den gjerne en klokke  og en hukommelse</a:t>
            </a:r>
          </a:p>
          <a:p>
            <a:endParaRPr lang="nb-NO" smtClean="0"/>
          </a:p>
        </p:txBody>
      </p:sp>
      <p:sp>
        <p:nvSpPr>
          <p:cNvPr id="18436" name="Plassholder for lysbildenummer 3"/>
          <p:cNvSpPr>
            <a:spLocks noGrp="1"/>
          </p:cNvSpPr>
          <p:nvPr>
            <p:ph type="sldNum" sz="quarter"/>
          </p:nvPr>
        </p:nvSpPr>
        <p:spPr>
          <a:noFill/>
        </p:spPr>
        <p:txBody>
          <a:bodyPr/>
          <a:lstStyle/>
          <a:p>
            <a:pPr>
              <a:buFont typeface="Times" pitchFamily="-108" charset="0"/>
              <a:buNone/>
            </a:pPr>
            <a:fld id="{2F336C8C-90D6-43CB-B03E-7CEB06FA4849}" type="slidenum">
              <a:rPr lang="en-GB" smtClean="0">
                <a:latin typeface="Times" pitchFamily="-108" charset="0"/>
              </a:rPr>
              <a:pPr>
                <a:buFont typeface="Times" pitchFamily="-108" charset="0"/>
                <a:buNone/>
              </a:pPr>
              <a:t>17</a:t>
            </a:fld>
            <a:endParaRPr lang="en-GB" smtClean="0">
              <a:latin typeface="Times" pitchFamily="-10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Et nærliggende eksempel er en vaskemaskin med sine mange sensorer og aktuatorer. Legg merke til at slike har  enkle tastaturer og skreddersydde displayet</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18</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Plassholder for lysbilde 1"/>
          <p:cNvSpPr>
            <a:spLocks noGrp="1" noRot="1" noChangeAspect="1" noTextEdit="1"/>
          </p:cNvSpPr>
          <p:nvPr>
            <p:ph type="sldImg"/>
          </p:nvPr>
        </p:nvSpPr>
        <p:spPr>
          <a:ln/>
        </p:spPr>
      </p:sp>
      <p:sp>
        <p:nvSpPr>
          <p:cNvPr id="83971" name="Plassholder for notater 2"/>
          <p:cNvSpPr>
            <a:spLocks noGrp="1"/>
          </p:cNvSpPr>
          <p:nvPr>
            <p:ph type="body" idx="1"/>
          </p:nvPr>
        </p:nvSpPr>
        <p:spPr>
          <a:noFill/>
          <a:ln/>
        </p:spPr>
        <p:txBody>
          <a:bodyPr/>
          <a:lstStyle/>
          <a:p>
            <a:endParaRPr lang="nb-NO" smtClean="0"/>
          </a:p>
        </p:txBody>
      </p:sp>
      <p:sp>
        <p:nvSpPr>
          <p:cNvPr id="83972" name="Plassholder for lysbildenummer 3"/>
          <p:cNvSpPr>
            <a:spLocks noGrp="1"/>
          </p:cNvSpPr>
          <p:nvPr>
            <p:ph type="sldNum" sz="quarter"/>
          </p:nvPr>
        </p:nvSpPr>
        <p:spPr>
          <a:noFill/>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718E1963-9A4C-4FF3-AFEA-E94FF20A6615}" type="slidenum">
              <a:rPr lang="en-GB" smtClean="0">
                <a:latin typeface="Times"/>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19</a:t>
            </a:fld>
            <a:endParaRPr lang="en-GB" smtClean="0">
              <a:latin typeface="Time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Arduino-familien er etter hvert bli særlig stor med</a:t>
            </a:r>
            <a:r>
              <a:rPr lang="en-GB" baseline="0" smtClean="0"/>
              <a:t> varianter som kan være tilpasset spesielle formål. La oss bare se på et lite utvalg som jeg selv har erfaring med:</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20</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Tree>
    <p:extLst>
      <p:ext uri="{BB962C8B-B14F-4D97-AF65-F5344CB8AC3E}">
        <p14:creationId xmlns=""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smtClean="0"/>
              <a:t>Klikk for å redigere tittelstil</a:t>
            </a:r>
            <a:endParaRPr lang="nb-NO" dirty="0"/>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194628" y="1600200"/>
            <a:ext cx="7407404"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6" name="Bilde 5" descr="stripe.jpg"/>
          <p:cNvPicPr>
            <a:picLocks noChangeAspect="1"/>
          </p:cNvPicPr>
          <p:nvPr userDrawn="1"/>
        </p:nvPicPr>
        <p:blipFill>
          <a:blip r:embed="rId13">
            <a:extLst>
              <a:ext uri="{28A0092B-C50C-407E-A947-70E740481C1C}">
                <a14:useLocalDpi xmlns="" xmlns:a14="http://schemas.microsoft.com/office/drawing/2010/main" val="0"/>
              </a:ext>
            </a:extLst>
          </a:blip>
          <a:stretch>
            <a:fillRect/>
          </a:stretch>
        </p:blipFill>
        <p:spPr>
          <a:xfrm>
            <a:off x="0" y="0"/>
            <a:ext cx="860290" cy="6858000"/>
          </a:xfrm>
          <a:prstGeom prst="rect">
            <a:avLst/>
          </a:prstGeom>
        </p:spPr>
      </p:pic>
    </p:spTree>
    <p:extLst>
      <p:ext uri="{BB962C8B-B14F-4D97-AF65-F5344CB8AC3E}">
        <p14:creationId xmlns=""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no/url?sa=i&amp;source=images&amp;cd=&amp;cad=rja&amp;docid=X3dVBsdjuHt0aM&amp;tbnid=Aey990TF3rUnaM:&amp;ved=0CAgQjRwwAA&amp;url=http://proto-pic.co.uk/picaxe-08m2-microcontroller-8-pin/&amp;ei=g2MxUrGcNMWD4gTv84FI&amp;psig=AFQjCNHhHReKAM8SlYrYghEaG6VUEKrtjw&amp;ust=137905485191908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google.no/url?sa=i&amp;rct=j&amp;q=&amp;esrc=s&amp;frm=1&amp;source=images&amp;cd=&amp;cad=rja&amp;docid=Y0dKYnBOV-oPgM&amp;tbnid=yjwpqv1LFOwLMM:&amp;ved=0CAUQjRw&amp;url=http://garagelab.com/profiles/blogs/tutorial-how-to-upload-c-code-to-an-atmega&amp;ei=7mMxUtjLLYmYtQarqoGYDA&amp;psig=AFQjCNFePY0vHwy51NrVP-5gprBxaraC_Q&amp;ust=1379054947367849" TargetMode="Externa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7.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2ahUKEwiDjvm-4q3dAhUGZd8KHYQgDQgQjRx6BAgBEAU&amp;url=https://naylampmechatronics.com/sensores-posicion-inerciales-gps/356-modulo-gy-91-mpu9250-bmp280-acelerometro-giroscopio-magnetometro-altimetro-i2c.html&amp;psig=AOvVaw2D3421fTPJDGV7P3Qnoba7&amp;ust=1536577081220094" TargetMode="External"/><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google.no/imgres?imgurl=https://robu.in/wp-content/uploads/2016/03/robu-3-5.jpg&amp;imgrefurl=https://robu.in/product/bmp180-digital-barometric-pressure-sensor-board-module-arduino-compatible-2/&amp;docid=gj65089Pi8V-ZM&amp;tbnid=glUppXJ19QUtgM:&amp;vet=10ahUKEwivk_KM-cHkAhXmoIsKHX40CeIQMwipASgFMAU..i&amp;w=500&amp;h=500&amp;bih=523&amp;biw=1164&amp;q=BMP180&amp;ved=0ahUKEwivk_KM-cHkAhXmoIsKHX40CeIQMwipASgFMAU&amp;iact=mrc&amp;uact=8"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kultogbillig.no/image/cache/data/pic100X/0-96-Inch-I2C-IIC-Serial-128-x-64-OLED-LCD-LED-Skjerm-Modul-For-Arduino-1-550x550.jpg" TargetMode="Externa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file:///C:\Program%20Files%20(x86)\Arduino\reference\www.arduino.cc\en\Reference\HomePage.html"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ntnu.no/skolelab/bla-hefteseri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087582" y="1335165"/>
            <a:ext cx="7201944" cy="901094"/>
          </a:xfrm>
        </p:spPr>
        <p:txBody>
          <a:bodyPr>
            <a:normAutofit fontScale="90000"/>
          </a:bodyPr>
          <a:lstStyle/>
          <a:p>
            <a:r>
              <a:rPr lang="nb-NO" smtClean="0"/>
              <a:t>Grunnkurs Programmering Arduino</a:t>
            </a:r>
            <a:br>
              <a:rPr lang="nb-NO" smtClean="0"/>
            </a:br>
            <a:r>
              <a:rPr lang="nb-NO" smtClean="0"/>
              <a:t>for Elektro yrkesfag – Dag 1</a:t>
            </a:r>
            <a:endParaRPr lang="nb-NO" dirty="0"/>
          </a:p>
        </p:txBody>
      </p:sp>
      <p:sp>
        <p:nvSpPr>
          <p:cNvPr id="3" name="Undertittel 2"/>
          <p:cNvSpPr>
            <a:spLocks noGrp="1"/>
          </p:cNvSpPr>
          <p:nvPr>
            <p:ph type="subTitle" idx="1"/>
          </p:nvPr>
        </p:nvSpPr>
        <p:spPr>
          <a:xfrm>
            <a:off x="1087582" y="2549782"/>
            <a:ext cx="7201944" cy="1942125"/>
          </a:xfrm>
        </p:spPr>
        <p:txBody>
          <a:bodyPr>
            <a:normAutofit/>
          </a:bodyPr>
          <a:lstStyle/>
          <a:p>
            <a:r>
              <a:rPr lang="nb-NO" sz="2400" smtClean="0"/>
              <a:t>Av</a:t>
            </a:r>
          </a:p>
          <a:p>
            <a:r>
              <a:rPr lang="nb-NO" smtClean="0"/>
              <a:t>Nils Kr. Rossing</a:t>
            </a:r>
            <a:br>
              <a:rPr lang="nb-NO" smtClean="0"/>
            </a:br>
            <a:r>
              <a:rPr lang="nb-NO" smtClean="0"/>
              <a:t>Skolelaboratoriet</a:t>
            </a:r>
          </a:p>
          <a:p>
            <a:r>
              <a:rPr lang="nb-NO" sz="2400" smtClean="0"/>
              <a:t>Veileder: Håvard Kalliainen (IES)</a:t>
            </a:r>
            <a:endParaRPr lang="nb-NO" sz="2400" dirty="0"/>
          </a:p>
        </p:txBody>
      </p:sp>
      <p:pic>
        <p:nvPicPr>
          <p:cNvPr id="4" name="Bilde 3" descr="tekst_bm.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55867" y="269447"/>
            <a:ext cx="234696" cy="3084576"/>
          </a:xfrm>
          <a:prstGeom prst="rect">
            <a:avLst/>
          </a:prstGeom>
        </p:spPr>
      </p:pic>
    </p:spTree>
    <p:extLst>
      <p:ext uri="{BB962C8B-B14F-4D97-AF65-F5344CB8AC3E}">
        <p14:creationId xmlns:p14="http://schemas.microsoft.com/office/powerpoint/2010/main" xmlns=""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27682" y="110328"/>
            <a:ext cx="7242650" cy="951358"/>
          </a:xfrm>
        </p:spPr>
        <p:txBody>
          <a:bodyPr/>
          <a:lstStyle/>
          <a:p>
            <a:pPr algn="ctr"/>
            <a:r>
              <a:rPr lang="nb-NO" smtClean="0"/>
              <a:t>Program 20.10.21</a:t>
            </a:r>
            <a:endParaRPr lang="nb-NO" dirty="0"/>
          </a:p>
        </p:txBody>
      </p:sp>
      <p:sp>
        <p:nvSpPr>
          <p:cNvPr id="14" name="Plassholder for innhold 2"/>
          <p:cNvSpPr>
            <a:spLocks noGrp="1"/>
          </p:cNvSpPr>
          <p:nvPr>
            <p:ph idx="1"/>
          </p:nvPr>
        </p:nvSpPr>
        <p:spPr>
          <a:xfrm>
            <a:off x="1327682" y="1061686"/>
            <a:ext cx="7242650" cy="5385153"/>
          </a:xfrm>
        </p:spPr>
        <p:txBody>
          <a:bodyPr>
            <a:normAutofit fontScale="92500" lnSpcReduction="20000"/>
          </a:bodyPr>
          <a:lstStyle/>
          <a:p>
            <a:pPr>
              <a:spcBef>
                <a:spcPts val="1200"/>
              </a:spcBef>
              <a:spcAft>
                <a:spcPts val="600"/>
              </a:spcAft>
              <a:buNone/>
              <a:tabLst>
                <a:tab pos="1884363" algn="l"/>
              </a:tabLst>
            </a:pPr>
            <a:r>
              <a:rPr lang="nb-NO" sz="1800" smtClean="0"/>
              <a:t>09.00 – 09.15	Velkommen, praktisk og </a:t>
            </a:r>
            <a:r>
              <a:rPr lang="nb-NO" sz="1800" b="1" smtClean="0"/>
              <a:t>forventninger</a:t>
            </a:r>
          </a:p>
          <a:p>
            <a:pPr>
              <a:spcBef>
                <a:spcPts val="1200"/>
              </a:spcBef>
              <a:spcAft>
                <a:spcPts val="600"/>
              </a:spcAft>
              <a:buNone/>
              <a:tabLst>
                <a:tab pos="1884363" algn="l"/>
              </a:tabLst>
            </a:pPr>
            <a:r>
              <a:rPr lang="nb-NO" sz="1800" smtClean="0"/>
              <a:t>09:15 – 10:15 	</a:t>
            </a:r>
            <a:r>
              <a:rPr lang="nb-NO" sz="1800" b="1" smtClean="0"/>
              <a:t>Økt 1 Oppsummering av gårsdagen</a:t>
            </a:r>
            <a:br>
              <a:rPr lang="nb-NO" sz="1800" b="1" smtClean="0"/>
            </a:br>
            <a:r>
              <a:rPr lang="nb-NO" sz="1800" b="1" smtClean="0"/>
              <a:t> 	</a:t>
            </a:r>
            <a:r>
              <a:rPr lang="nb-NO" sz="1800" smtClean="0"/>
              <a:t>Tips til hvordan lære bort programmering</a:t>
            </a:r>
            <a:br>
              <a:rPr lang="nb-NO" sz="1800" smtClean="0"/>
            </a:br>
            <a:r>
              <a:rPr lang="nb-NO" sz="1800" smtClean="0"/>
              <a:t>	Kort introduksjon til Frizing ev. bruk av </a:t>
            </a:r>
            <a:r>
              <a:rPr lang="nb-NO" sz="1800" smtClean="0"/>
              <a:t>flytskjema</a:t>
            </a:r>
            <a:endParaRPr lang="nb-NO" sz="1800" smtClean="0"/>
          </a:p>
          <a:p>
            <a:pPr>
              <a:spcBef>
                <a:spcPts val="1200"/>
              </a:spcBef>
              <a:spcAft>
                <a:spcPts val="600"/>
              </a:spcAft>
              <a:buNone/>
              <a:tabLst>
                <a:tab pos="1884363" algn="l"/>
              </a:tabLst>
            </a:pPr>
            <a:r>
              <a:rPr lang="nb-NO" sz="1800" smtClean="0"/>
              <a:t>10:15 – 10:30	Kaffepause</a:t>
            </a:r>
          </a:p>
          <a:p>
            <a:pPr>
              <a:spcBef>
                <a:spcPts val="1200"/>
              </a:spcBef>
              <a:spcAft>
                <a:spcPts val="600"/>
              </a:spcAft>
              <a:buNone/>
              <a:tabLst>
                <a:tab pos="1884363" algn="l"/>
              </a:tabLst>
            </a:pPr>
            <a:r>
              <a:rPr lang="nb-NO" sz="1800" smtClean="0"/>
              <a:t>10:30 – 11:30	</a:t>
            </a:r>
            <a:r>
              <a:rPr lang="nb-NO" sz="1800" b="1" smtClean="0"/>
              <a:t>Økt 2 Arbeid med halvåpne oppgaver</a:t>
            </a:r>
            <a:br>
              <a:rPr lang="nb-NO" sz="1800" b="1" smtClean="0"/>
            </a:br>
            <a:r>
              <a:rPr lang="nb-NO" sz="1800" b="1" smtClean="0"/>
              <a:t>	</a:t>
            </a:r>
            <a:r>
              <a:rPr lang="nb-NO" sz="1800" smtClean="0"/>
              <a:t>under veiledning. Teori tilføres etter behov.</a:t>
            </a:r>
          </a:p>
          <a:p>
            <a:pPr>
              <a:spcBef>
                <a:spcPts val="1200"/>
              </a:spcBef>
              <a:spcAft>
                <a:spcPts val="600"/>
              </a:spcAft>
              <a:buNone/>
              <a:tabLst>
                <a:tab pos="1884363" algn="l"/>
              </a:tabLst>
            </a:pPr>
            <a:r>
              <a:rPr lang="nb-NO" sz="1800" smtClean="0"/>
              <a:t>11:30 – 12:00	Lunsj</a:t>
            </a:r>
          </a:p>
          <a:p>
            <a:pPr>
              <a:spcBef>
                <a:spcPts val="1200"/>
              </a:spcBef>
              <a:spcAft>
                <a:spcPts val="600"/>
              </a:spcAft>
              <a:buNone/>
              <a:tabLst>
                <a:tab pos="1884363" algn="l"/>
              </a:tabLst>
            </a:pPr>
            <a:r>
              <a:rPr lang="nb-NO" sz="1800" smtClean="0"/>
              <a:t>12:00 – 13:30 	</a:t>
            </a:r>
            <a:r>
              <a:rPr lang="nb-NO" sz="1800" b="1" smtClean="0"/>
              <a:t>Økt 3 Arbeid med halvåpne oppgaver </a:t>
            </a:r>
            <a:br>
              <a:rPr lang="nb-NO" sz="1800" b="1" smtClean="0"/>
            </a:br>
            <a:r>
              <a:rPr lang="nb-NO" sz="1800" b="1" smtClean="0"/>
              <a:t>	</a:t>
            </a:r>
            <a:r>
              <a:rPr lang="nb-NO" sz="1800" smtClean="0"/>
              <a:t>under </a:t>
            </a:r>
            <a:r>
              <a:rPr lang="nb-NO" sz="1800" smtClean="0"/>
              <a:t>veiledning. Teori tilføres etter behov.</a:t>
            </a:r>
          </a:p>
          <a:p>
            <a:pPr>
              <a:spcBef>
                <a:spcPts val="1200"/>
              </a:spcBef>
              <a:spcAft>
                <a:spcPts val="600"/>
              </a:spcAft>
              <a:buNone/>
              <a:tabLst>
                <a:tab pos="1884363" algn="l"/>
              </a:tabLst>
            </a:pPr>
            <a:r>
              <a:rPr lang="nb-NO" sz="1800" smtClean="0"/>
              <a:t>13:30 – 13:45	Kaffepause</a:t>
            </a:r>
          </a:p>
          <a:p>
            <a:pPr>
              <a:spcBef>
                <a:spcPts val="1200"/>
              </a:spcBef>
              <a:spcAft>
                <a:spcPts val="600"/>
              </a:spcAft>
              <a:buNone/>
              <a:tabLst>
                <a:tab pos="1884363" algn="l"/>
              </a:tabLst>
            </a:pPr>
            <a:r>
              <a:rPr lang="nb-NO" sz="1800" smtClean="0"/>
              <a:t>13:45 – 15:30	</a:t>
            </a:r>
            <a:r>
              <a:rPr lang="nb-NO" sz="1800" b="1" smtClean="0"/>
              <a:t>Økt 4</a:t>
            </a:r>
            <a:r>
              <a:rPr lang="nb-NO" sz="1800" smtClean="0"/>
              <a:t> </a:t>
            </a:r>
            <a:r>
              <a:rPr lang="nb-NO" sz="1800" b="1" smtClean="0"/>
              <a:t>Arbeid med halvåpne oppgaver </a:t>
            </a:r>
            <a:br>
              <a:rPr lang="nb-NO" sz="1800" b="1" smtClean="0"/>
            </a:br>
            <a:r>
              <a:rPr lang="nb-NO" sz="1800" b="1" smtClean="0"/>
              <a:t>	</a:t>
            </a:r>
            <a:r>
              <a:rPr lang="nb-NO" sz="1800" smtClean="0"/>
              <a:t> under veiledning. Teori tilføres etter behov.</a:t>
            </a:r>
          </a:p>
          <a:p>
            <a:pPr>
              <a:spcBef>
                <a:spcPts val="1200"/>
              </a:spcBef>
              <a:spcAft>
                <a:spcPts val="600"/>
              </a:spcAft>
              <a:buNone/>
              <a:tabLst>
                <a:tab pos="1884363" algn="l"/>
              </a:tabLst>
            </a:pPr>
            <a:r>
              <a:rPr lang="nb-NO" sz="1800" smtClean="0"/>
              <a:t>15:30 – 16:00	</a:t>
            </a:r>
            <a:r>
              <a:rPr lang="nb-NO" sz="1800" b="1" smtClean="0"/>
              <a:t>Oppsummering</a:t>
            </a:r>
            <a:r>
              <a:rPr lang="nb-NO" sz="1800" smtClean="0"/>
              <a:t>, refleksjon og diskusjon om</a:t>
            </a:r>
            <a:br>
              <a:rPr lang="nb-NO" sz="1800" smtClean="0"/>
            </a:br>
            <a:r>
              <a:rPr lang="nb-NO" sz="1800" smtClean="0"/>
              <a:t>	hvordan ta erfaringene inn i klasserommet</a:t>
            </a:r>
            <a:endParaRPr lang="nb-NO" sz="1800" dirty="0"/>
          </a:p>
        </p:txBody>
      </p:sp>
    </p:spTree>
    <p:extLst>
      <p:ext uri="{BB962C8B-B14F-4D97-AF65-F5344CB8AC3E}">
        <p14:creationId xmlns:p14="http://schemas.microsoft.com/office/powerpoint/2010/main" xmlns="" val="33068870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Lokale og globale variable</a:t>
            </a:r>
            <a:endParaRPr lang="nb-NO"/>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963762"/>
          </a:xfrm>
        </p:spPr>
        <p:txBody>
          <a:bodyPr/>
          <a:lstStyle/>
          <a:p>
            <a:pPr algn="ctr"/>
            <a:r>
              <a:rPr lang="nb-NO" smtClean="0"/>
              <a:t>Lokale og globale variabler</a:t>
            </a:r>
            <a:endParaRPr lang="nb-NO" dirty="0"/>
          </a:p>
        </p:txBody>
      </p:sp>
      <p:sp>
        <p:nvSpPr>
          <p:cNvPr id="3" name="Plassholder for innhold 2"/>
          <p:cNvSpPr>
            <a:spLocks noGrp="1"/>
          </p:cNvSpPr>
          <p:nvPr>
            <p:ph idx="1"/>
          </p:nvPr>
        </p:nvSpPr>
        <p:spPr>
          <a:xfrm>
            <a:off x="914400" y="2203200"/>
            <a:ext cx="8056800" cy="4564800"/>
          </a:xfrm>
        </p:spPr>
        <p:txBody>
          <a:bodyPr>
            <a:normAutofit/>
          </a:bodyPr>
          <a:lstStyle/>
          <a:p>
            <a:pPr>
              <a:buNone/>
            </a:pPr>
            <a:r>
              <a:rPr lang="nb-NO" dirty="0" smtClean="0"/>
              <a:t>	</a:t>
            </a:r>
            <a:r>
              <a:rPr lang="nb-NO" sz="1800" err="1" smtClean="0"/>
              <a:t>int</a:t>
            </a:r>
            <a:r>
              <a:rPr lang="nb-NO" sz="1800" smtClean="0"/>
              <a:t> a = 1;</a:t>
            </a:r>
            <a:r>
              <a:rPr lang="nb-NO" sz="1800" dirty="0" smtClean="0"/>
              <a:t>	</a:t>
            </a:r>
            <a:r>
              <a:rPr lang="nb-NO" sz="1800" smtClean="0"/>
              <a:t>	// </a:t>
            </a:r>
            <a:r>
              <a:rPr lang="nb-NO" sz="1800" dirty="0" smtClean="0"/>
              <a:t>deklarering </a:t>
            </a:r>
            <a:r>
              <a:rPr lang="nb-NO" sz="1800" smtClean="0"/>
              <a:t>av den global variabelen a</a:t>
            </a:r>
            <a:br>
              <a:rPr lang="nb-NO" sz="1800" smtClean="0"/>
            </a:br>
            <a:endParaRPr lang="nb-NO" sz="1800" smtClean="0"/>
          </a:p>
          <a:p>
            <a:pPr>
              <a:buNone/>
            </a:pPr>
            <a:r>
              <a:rPr lang="nb-NO" sz="1800" smtClean="0"/>
              <a:t>     setup() {</a:t>
            </a:r>
          </a:p>
          <a:p>
            <a:pPr>
              <a:buNone/>
            </a:pPr>
            <a:r>
              <a:rPr lang="nb-NO" sz="1800" smtClean="0"/>
              <a:t>     float b = 2.5 ;    // deklarasjon av lokal variabel </a:t>
            </a:r>
          </a:p>
          <a:p>
            <a:pPr>
              <a:buNone/>
            </a:pPr>
            <a:r>
              <a:rPr lang="nb-NO" sz="1800" smtClean="0"/>
              <a:t>     {</a:t>
            </a:r>
          </a:p>
          <a:p>
            <a:pPr>
              <a:buNone/>
            </a:pPr>
            <a:r>
              <a:rPr lang="nb-NO" sz="1800" smtClean="0"/>
              <a:t/>
            </a:r>
            <a:br>
              <a:rPr lang="nb-NO" sz="1800" smtClean="0"/>
            </a:br>
            <a:r>
              <a:rPr lang="nb-NO" sz="1800" smtClean="0"/>
              <a:t>loop() {</a:t>
            </a:r>
            <a:br>
              <a:rPr lang="nb-NO" sz="1800" smtClean="0"/>
            </a:br>
            <a:endParaRPr lang="nb-NO" sz="1800" smtClean="0"/>
          </a:p>
          <a:p>
            <a:pPr>
              <a:buNone/>
            </a:pPr>
            <a:r>
              <a:rPr lang="nb-NO" sz="1800" smtClean="0"/>
              <a:t>      int c = 10;       // deklarasjon av lokal variabel</a:t>
            </a:r>
          </a:p>
          <a:p>
            <a:pPr>
              <a:buNone/>
            </a:pPr>
            <a:r>
              <a:rPr lang="nb-NO" sz="1800" smtClean="0"/>
              <a:t/>
            </a:r>
            <a:br>
              <a:rPr lang="nb-NO" sz="1800" smtClean="0"/>
            </a:br>
            <a:r>
              <a:rPr lang="nb-NO" sz="1800" smtClean="0"/>
              <a:t> c = a + b;</a:t>
            </a:r>
            <a:r>
              <a:rPr lang="nb-NO" sz="1800" dirty="0" smtClean="0"/>
              <a:t>		</a:t>
            </a:r>
            <a:r>
              <a:rPr lang="nb-NO" sz="1800" smtClean="0"/>
              <a:t>// summerer ett heltall og en float</a:t>
            </a:r>
            <a:br>
              <a:rPr lang="nb-NO" sz="1800" smtClean="0"/>
            </a:br>
            <a:r>
              <a:rPr lang="nb-NO" sz="1800" smtClean="0"/>
              <a:t> ….</a:t>
            </a:r>
          </a:p>
          <a:p>
            <a:pPr>
              <a:buNone/>
            </a:pPr>
            <a:r>
              <a:rPr lang="nb-NO" sz="1800" smtClean="0"/>
              <a:t>      }</a:t>
            </a:r>
            <a:endParaRPr lang="nb-NO" sz="1800" dirty="0" smtClean="0"/>
          </a:p>
          <a:p>
            <a:pPr>
              <a:buNone/>
            </a:pPr>
            <a:endParaRPr lang="en-US" dirty="0" smtClean="0"/>
          </a:p>
          <a:p>
            <a:pPr>
              <a:buNone/>
            </a:pPr>
            <a:endParaRPr lang="nb-NO" dirty="0"/>
          </a:p>
        </p:txBody>
      </p:sp>
      <p:sp>
        <p:nvSpPr>
          <p:cNvPr id="4" name="TekstSylinder 3"/>
          <p:cNvSpPr txBox="1"/>
          <p:nvPr/>
        </p:nvSpPr>
        <p:spPr>
          <a:xfrm>
            <a:off x="1194628" y="1238400"/>
            <a:ext cx="7686136" cy="707886"/>
          </a:xfrm>
          <a:prstGeom prst="rect">
            <a:avLst/>
          </a:prstGeom>
          <a:noFill/>
        </p:spPr>
        <p:txBody>
          <a:bodyPr wrap="square" rtlCol="0">
            <a:spAutoFit/>
          </a:bodyPr>
          <a:lstStyle/>
          <a:p>
            <a:r>
              <a:rPr lang="nb-NO" sz="2000" smtClean="0"/>
              <a:t>Lokale variabler eksesterer bare innenfor den funksjonen de er definert innefor. Globake variabler kan brukes på tvers av funksjoner.</a:t>
            </a:r>
            <a:endParaRPr lang="nb-NO"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20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0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310243" y="2239973"/>
            <a:ext cx="8610600" cy="2658598"/>
          </a:xfrm>
        </p:spPr>
        <p:txBody>
          <a:bodyPr>
            <a:normAutofit/>
          </a:bodyPr>
          <a:lstStyle/>
          <a:p>
            <a:pPr algn="ctr"/>
            <a:r>
              <a:rPr lang="nb-NO" i="1" smtClean="0"/>
              <a:t>For-sløyfe, spenningsdeleren, resistive sensorer, lyssensor, </a:t>
            </a:r>
            <a:br>
              <a:rPr lang="nb-NO" i="1" smtClean="0"/>
            </a:br>
            <a:r>
              <a:rPr lang="nb-NO" i="1" smtClean="0"/>
              <a:t>AD-konvertere </a:t>
            </a:r>
            <a:r>
              <a:rPr lang="nn-NO" smtClean="0"/>
              <a:t/>
            </a:r>
            <a:br>
              <a:rPr lang="nn-NO" smtClean="0"/>
            </a:br>
            <a:r>
              <a:rPr lang="nn-NO" sz="2400" smtClean="0"/>
              <a:t>Nils Kr. Rossing</a:t>
            </a:r>
            <a:r>
              <a:rPr lang="nn-NO" smtClean="0"/>
              <a:t/>
            </a:r>
            <a:br>
              <a:rPr lang="nn-NO" smtClean="0"/>
            </a:br>
            <a:r>
              <a:rPr lang="nn-NO" smtClean="0"/>
              <a:t>14:00</a:t>
            </a:r>
            <a:endParaRPr lang="nb-NO"/>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n-NO" smtClean="0"/>
              <a:t>Resistive sensorer, spenningsdeleren, og lyssensoren </a:t>
            </a:r>
            <a:endParaRPr lang="nb-NO"/>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Resistive sensorer</a:t>
            </a:r>
            <a:endParaRPr lang="nb-NO"/>
          </a:p>
        </p:txBody>
      </p:sp>
      <p:sp>
        <p:nvSpPr>
          <p:cNvPr id="3" name="Plassholder for innhold 2"/>
          <p:cNvSpPr>
            <a:spLocks noGrp="1"/>
          </p:cNvSpPr>
          <p:nvPr>
            <p:ph idx="1"/>
          </p:nvPr>
        </p:nvSpPr>
        <p:spPr>
          <a:xfrm>
            <a:off x="1194627" y="1300844"/>
            <a:ext cx="7764315" cy="2231570"/>
          </a:xfrm>
        </p:spPr>
        <p:txBody>
          <a:bodyPr/>
          <a:lstStyle/>
          <a:p>
            <a:pPr marL="0" indent="0">
              <a:buNone/>
            </a:pPr>
            <a:r>
              <a:rPr lang="nb-NO" smtClean="0"/>
              <a:t>Er sensorer som endrer motstandsverdi som funksjon av fysisk størrelse: </a:t>
            </a:r>
          </a:p>
          <a:p>
            <a:r>
              <a:rPr lang="nb-NO" sz="1800" smtClean="0"/>
              <a:t>Temperatur, </a:t>
            </a:r>
          </a:p>
          <a:p>
            <a:r>
              <a:rPr lang="nb-NO" sz="1800" smtClean="0"/>
              <a:t>Luftfuktighet, </a:t>
            </a:r>
          </a:p>
          <a:p>
            <a:r>
              <a:rPr lang="nb-NO" sz="1800" smtClean="0"/>
              <a:t>Lysintensitet,</a:t>
            </a:r>
          </a:p>
          <a:p>
            <a:r>
              <a:rPr lang="nb-NO" sz="1800" smtClean="0"/>
              <a:t>…</a:t>
            </a:r>
            <a:endParaRPr lang="nb-NO" sz="1800"/>
          </a:p>
        </p:txBody>
      </p:sp>
      <p:grpSp>
        <p:nvGrpSpPr>
          <p:cNvPr id="17" name="Gruppe 16"/>
          <p:cNvGrpSpPr/>
          <p:nvPr/>
        </p:nvGrpSpPr>
        <p:grpSpPr>
          <a:xfrm>
            <a:off x="4203298" y="3799160"/>
            <a:ext cx="829215" cy="1323975"/>
            <a:chOff x="6494378" y="4241120"/>
            <a:chExt cx="829215" cy="1323975"/>
          </a:xfrm>
        </p:grpSpPr>
        <p:cxnSp>
          <p:nvCxnSpPr>
            <p:cNvPr id="5" name="Rett linje 6"/>
            <p:cNvCxnSpPr>
              <a:cxnSpLocks noChangeShapeType="1"/>
            </p:cNvCxnSpPr>
            <p:nvPr/>
          </p:nvCxnSpPr>
          <p:spPr bwMode="auto">
            <a:xfrm>
              <a:off x="7092611" y="4337745"/>
              <a:ext cx="0" cy="1122633"/>
            </a:xfrm>
            <a:prstGeom prst="line">
              <a:avLst/>
            </a:prstGeom>
            <a:noFill/>
            <a:ln w="28575" algn="ctr">
              <a:solidFill>
                <a:schemeClr val="tx1"/>
              </a:solidFill>
              <a:round/>
              <a:headEnd/>
              <a:tailEnd/>
            </a:ln>
          </p:spPr>
        </p:cxnSp>
        <p:sp>
          <p:nvSpPr>
            <p:cNvPr id="6" name="Rektangel 4"/>
            <p:cNvSpPr>
              <a:spLocks noChangeArrowheads="1"/>
            </p:cNvSpPr>
            <p:nvPr/>
          </p:nvSpPr>
          <p:spPr bwMode="auto">
            <a:xfrm>
              <a:off x="6983199" y="4594994"/>
              <a:ext cx="218825" cy="634532"/>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7" name="Ellipse 7"/>
            <p:cNvSpPr>
              <a:spLocks noChangeArrowheads="1"/>
            </p:cNvSpPr>
            <p:nvPr/>
          </p:nvSpPr>
          <p:spPr bwMode="auto">
            <a:xfrm>
              <a:off x="7037905" y="4241120"/>
              <a:ext cx="109412" cy="109823"/>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8" name="Ellipse 8"/>
            <p:cNvSpPr>
              <a:spLocks noChangeArrowheads="1"/>
            </p:cNvSpPr>
            <p:nvPr/>
          </p:nvSpPr>
          <p:spPr bwMode="auto">
            <a:xfrm>
              <a:off x="7037905" y="5455272"/>
              <a:ext cx="109412" cy="109823"/>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9" name="Rett pil 17"/>
            <p:cNvCxnSpPr>
              <a:cxnSpLocks noChangeShapeType="1"/>
            </p:cNvCxnSpPr>
            <p:nvPr/>
          </p:nvCxnSpPr>
          <p:spPr bwMode="auto">
            <a:xfrm flipV="1">
              <a:off x="6861630" y="4680411"/>
              <a:ext cx="461963" cy="463696"/>
            </a:xfrm>
            <a:prstGeom prst="straightConnector1">
              <a:avLst/>
            </a:prstGeom>
            <a:noFill/>
            <a:ln w="9525" algn="ctr">
              <a:solidFill>
                <a:schemeClr val="tx1"/>
              </a:solidFill>
              <a:round/>
              <a:headEnd/>
              <a:tailEnd type="arrow" w="med" len="med"/>
            </a:ln>
          </p:spPr>
        </p:cxnSp>
        <p:sp>
          <p:nvSpPr>
            <p:cNvPr id="10" name="TekstSylinder 9"/>
            <p:cNvSpPr txBox="1">
              <a:spLocks noChangeArrowheads="1"/>
            </p:cNvSpPr>
            <p:nvPr/>
          </p:nvSpPr>
          <p:spPr bwMode="auto">
            <a:xfrm>
              <a:off x="6494378" y="4657680"/>
              <a:ext cx="531811" cy="369332"/>
            </a:xfrm>
            <a:prstGeom prst="rect">
              <a:avLst/>
            </a:prstGeom>
            <a:noFill/>
            <a:ln w="9525">
              <a:noFill/>
              <a:miter lim="800000"/>
              <a:headEnd/>
              <a:tailEnd/>
            </a:ln>
          </p:spPr>
          <p:txBody>
            <a:bodyPr wrap="square">
              <a:spAutoFit/>
            </a:bodyPr>
            <a:lstStyle/>
            <a:p>
              <a:r>
                <a:rPr lang="nb-NO">
                  <a:solidFill>
                    <a:schemeClr val="tx1"/>
                  </a:solidFill>
                </a:rPr>
                <a:t>R</a:t>
              </a:r>
              <a:r>
                <a:rPr lang="nb-NO" baseline="-25000">
                  <a:solidFill>
                    <a:schemeClr val="tx1"/>
                  </a:solidFill>
                </a:rPr>
                <a:t>out</a:t>
              </a:r>
            </a:p>
          </p:txBody>
        </p:sp>
      </p:grpSp>
      <p:grpSp>
        <p:nvGrpSpPr>
          <p:cNvPr id="11" name="Gruppe 80"/>
          <p:cNvGrpSpPr>
            <a:grpSpLocks/>
          </p:cNvGrpSpPr>
          <p:nvPr/>
        </p:nvGrpSpPr>
        <p:grpSpPr bwMode="auto">
          <a:xfrm>
            <a:off x="1382486" y="3739696"/>
            <a:ext cx="1216680" cy="2246690"/>
            <a:chOff x="656003" y="4849200"/>
            <a:chExt cx="1215830" cy="2247528"/>
          </a:xfrm>
        </p:grpSpPr>
        <p:pic>
          <p:nvPicPr>
            <p:cNvPr id="12" name="Picture 13" descr="https://www1.elfa.se/data1/wwwroot/assets/thumbnail/6027916-01.jpg"/>
            <p:cNvPicPr>
              <a:picLocks noChangeAspect="1" noChangeArrowheads="1"/>
            </p:cNvPicPr>
            <p:nvPr/>
          </p:nvPicPr>
          <p:blipFill>
            <a:blip r:embed="rId2"/>
            <a:srcRect/>
            <a:stretch>
              <a:fillRect/>
            </a:stretch>
          </p:blipFill>
          <p:spPr bwMode="auto">
            <a:xfrm rot="7044312">
              <a:off x="683274" y="5471908"/>
              <a:ext cx="1509596" cy="264179"/>
            </a:xfrm>
            <a:prstGeom prst="rect">
              <a:avLst/>
            </a:prstGeom>
            <a:noFill/>
            <a:ln w="9525">
              <a:noFill/>
              <a:miter lim="800000"/>
              <a:headEnd/>
              <a:tailEnd/>
            </a:ln>
          </p:spPr>
        </p:pic>
        <p:sp>
          <p:nvSpPr>
            <p:cNvPr id="13" name="TekstSylinder 27"/>
            <p:cNvSpPr txBox="1">
              <a:spLocks noChangeArrowheads="1"/>
            </p:cNvSpPr>
            <p:nvPr/>
          </p:nvSpPr>
          <p:spPr bwMode="auto">
            <a:xfrm>
              <a:off x="656003" y="6265421"/>
              <a:ext cx="1215830" cy="831307"/>
            </a:xfrm>
            <a:prstGeom prst="rect">
              <a:avLst/>
            </a:prstGeom>
            <a:noFill/>
            <a:ln w="9525">
              <a:noFill/>
              <a:miter lim="800000"/>
              <a:headEnd/>
              <a:tailEnd/>
            </a:ln>
          </p:spPr>
          <p:txBody>
            <a:bodyPr wrap="none">
              <a:spAutoFit/>
            </a:bodyPr>
            <a:lstStyle/>
            <a:p>
              <a:pPr algn="ctr"/>
              <a:r>
                <a:rPr lang="nb-NO" sz="1600" smtClean="0">
                  <a:solidFill>
                    <a:schemeClr val="tx1"/>
                  </a:solidFill>
                </a:rPr>
                <a:t>Temperatur-</a:t>
              </a:r>
              <a:br>
                <a:rPr lang="nb-NO" sz="1600" smtClean="0">
                  <a:solidFill>
                    <a:schemeClr val="tx1"/>
                  </a:solidFill>
                </a:rPr>
              </a:br>
              <a:r>
                <a:rPr lang="nb-NO" sz="1600" smtClean="0">
                  <a:solidFill>
                    <a:schemeClr val="tx1"/>
                  </a:solidFill>
                </a:rPr>
                <a:t>sensor </a:t>
              </a:r>
              <a:r>
                <a:rPr lang="nb-NO" sz="1600">
                  <a:solidFill>
                    <a:schemeClr val="tx1"/>
                  </a:solidFill>
                </a:rPr>
                <a:t/>
              </a:r>
              <a:br>
                <a:rPr lang="nb-NO" sz="1600">
                  <a:solidFill>
                    <a:schemeClr val="tx1"/>
                  </a:solidFill>
                </a:rPr>
              </a:br>
              <a:r>
                <a:rPr lang="nb-NO" sz="1600">
                  <a:solidFill>
                    <a:schemeClr val="tx1"/>
                  </a:solidFill>
                </a:rPr>
                <a:t>(NTC)</a:t>
              </a:r>
            </a:p>
          </p:txBody>
        </p:sp>
      </p:grpSp>
      <p:grpSp>
        <p:nvGrpSpPr>
          <p:cNvPr id="14" name="Gruppe 81"/>
          <p:cNvGrpSpPr>
            <a:grpSpLocks/>
          </p:cNvGrpSpPr>
          <p:nvPr/>
        </p:nvGrpSpPr>
        <p:grpSpPr bwMode="auto">
          <a:xfrm>
            <a:off x="2750012" y="3650796"/>
            <a:ext cx="985976" cy="2078097"/>
            <a:chOff x="1879964" y="4962270"/>
            <a:chExt cx="987296" cy="2078308"/>
          </a:xfrm>
        </p:grpSpPr>
        <p:pic>
          <p:nvPicPr>
            <p:cNvPr id="15" name="Picture 3"/>
            <p:cNvPicPr>
              <a:picLocks noChangeAspect="1" noChangeArrowheads="1"/>
            </p:cNvPicPr>
            <p:nvPr/>
          </p:nvPicPr>
          <p:blipFill>
            <a:blip r:embed="rId3"/>
            <a:srcRect b="50336"/>
            <a:stretch>
              <a:fillRect/>
            </a:stretch>
          </p:blipFill>
          <p:spPr bwMode="auto">
            <a:xfrm>
              <a:off x="1969882" y="4962270"/>
              <a:ext cx="807529" cy="1415453"/>
            </a:xfrm>
            <a:prstGeom prst="rect">
              <a:avLst/>
            </a:prstGeom>
            <a:noFill/>
            <a:ln w="9525">
              <a:noFill/>
              <a:miter lim="800000"/>
              <a:headEnd/>
              <a:tailEnd/>
            </a:ln>
          </p:spPr>
        </p:pic>
        <p:sp>
          <p:nvSpPr>
            <p:cNvPr id="16" name="TekstSylinder 29"/>
            <p:cNvSpPr txBox="1">
              <a:spLocks noChangeArrowheads="1"/>
            </p:cNvSpPr>
            <p:nvPr/>
          </p:nvSpPr>
          <p:spPr bwMode="auto">
            <a:xfrm>
              <a:off x="1879964" y="6455744"/>
              <a:ext cx="987296" cy="584834"/>
            </a:xfrm>
            <a:prstGeom prst="rect">
              <a:avLst/>
            </a:prstGeom>
            <a:noFill/>
            <a:ln w="9525">
              <a:noFill/>
              <a:miter lim="800000"/>
              <a:headEnd/>
              <a:tailEnd/>
            </a:ln>
          </p:spPr>
          <p:txBody>
            <a:bodyPr wrap="none">
              <a:spAutoFit/>
            </a:bodyPr>
            <a:lstStyle/>
            <a:p>
              <a:pPr algn="ctr"/>
              <a:r>
                <a:rPr lang="nb-NO" sz="1600" smtClean="0">
                  <a:solidFill>
                    <a:schemeClr val="tx1"/>
                  </a:solidFill>
                </a:rPr>
                <a:t>Lyssensor</a:t>
              </a:r>
              <a:r>
                <a:rPr lang="nb-NO" sz="1600">
                  <a:solidFill>
                    <a:schemeClr val="tx1"/>
                  </a:solidFill>
                </a:rPr>
                <a:t/>
              </a:r>
              <a:br>
                <a:rPr lang="nb-NO" sz="1600">
                  <a:solidFill>
                    <a:schemeClr val="tx1"/>
                  </a:solidFill>
                </a:rPr>
              </a:br>
              <a:r>
                <a:rPr lang="nb-NO" sz="1600" smtClean="0">
                  <a:solidFill>
                    <a:schemeClr val="tx1"/>
                  </a:solidFill>
                </a:rPr>
                <a:t>(LDR)</a:t>
              </a:r>
              <a:endParaRPr lang="nb-NO" sz="1600">
                <a:solidFill>
                  <a:schemeClr val="tx1"/>
                </a:solidFill>
              </a:endParaRPr>
            </a:p>
          </p:txBody>
        </p:sp>
      </p:grpSp>
      <p:grpSp>
        <p:nvGrpSpPr>
          <p:cNvPr id="18" name="Gruppe 78"/>
          <p:cNvGrpSpPr>
            <a:grpSpLocks/>
          </p:cNvGrpSpPr>
          <p:nvPr/>
        </p:nvGrpSpPr>
        <p:grpSpPr bwMode="auto">
          <a:xfrm>
            <a:off x="5348151" y="3459480"/>
            <a:ext cx="3609230" cy="2128520"/>
            <a:chOff x="601015" y="2819696"/>
            <a:chExt cx="2600326" cy="1533525"/>
          </a:xfrm>
        </p:grpSpPr>
        <p:grpSp>
          <p:nvGrpSpPr>
            <p:cNvPr id="19" name="Gruppe 77"/>
            <p:cNvGrpSpPr>
              <a:grpSpLocks/>
            </p:cNvGrpSpPr>
            <p:nvPr/>
          </p:nvGrpSpPr>
          <p:grpSpPr bwMode="auto">
            <a:xfrm>
              <a:off x="601015" y="2819696"/>
              <a:ext cx="2600326" cy="1533525"/>
              <a:chOff x="601015" y="2819696"/>
              <a:chExt cx="2600326" cy="1533525"/>
            </a:xfrm>
          </p:grpSpPr>
          <p:sp>
            <p:nvSpPr>
              <p:cNvPr id="21" name="Frihåndsform 10"/>
              <p:cNvSpPr>
                <a:spLocks/>
              </p:cNvSpPr>
              <p:nvPr/>
            </p:nvSpPr>
            <p:spPr bwMode="auto">
              <a:xfrm>
                <a:off x="1034166" y="2819696"/>
                <a:ext cx="2048590" cy="1158357"/>
              </a:xfrm>
              <a:custGeom>
                <a:avLst/>
                <a:gdLst>
                  <a:gd name="T0" fmla="*/ 0 w 2048256"/>
                  <a:gd name="T1" fmla="*/ 0 h 1158240"/>
                  <a:gd name="T2" fmla="*/ 0 w 2048256"/>
                  <a:gd name="T3" fmla="*/ 1158591 h 1158240"/>
                  <a:gd name="T4" fmla="*/ 2049258 w 2048256"/>
                  <a:gd name="T5" fmla="*/ 1158591 h 1158240"/>
                  <a:gd name="T6" fmla="*/ 0 60000 65536"/>
                  <a:gd name="T7" fmla="*/ 0 60000 65536"/>
                  <a:gd name="T8" fmla="*/ 0 60000 65536"/>
                  <a:gd name="T9" fmla="*/ 0 w 2048256"/>
                  <a:gd name="T10" fmla="*/ 0 h 1158240"/>
                  <a:gd name="T11" fmla="*/ 2048256 w 2048256"/>
                  <a:gd name="T12" fmla="*/ 1158240 h 1158240"/>
                </a:gdLst>
                <a:ahLst/>
                <a:cxnLst>
                  <a:cxn ang="T6">
                    <a:pos x="T0" y="T1"/>
                  </a:cxn>
                  <a:cxn ang="T7">
                    <a:pos x="T2" y="T3"/>
                  </a:cxn>
                  <a:cxn ang="T8">
                    <a:pos x="T4" y="T5"/>
                  </a:cxn>
                </a:cxnLst>
                <a:rect l="T9" t="T10" r="T11" b="T12"/>
                <a:pathLst>
                  <a:path w="2048256" h="1158240">
                    <a:moveTo>
                      <a:pt x="0" y="0"/>
                    </a:moveTo>
                    <a:lnTo>
                      <a:pt x="0" y="1158240"/>
                    </a:lnTo>
                    <a:lnTo>
                      <a:pt x="2048256" y="1158240"/>
                    </a:lnTo>
                  </a:path>
                </a:pathLst>
              </a:custGeom>
              <a:noFill/>
              <a:ln w="9525" algn="ctr">
                <a:solidFill>
                  <a:schemeClr val="tx1"/>
                </a:solidFill>
                <a:round/>
                <a:headEnd type="triangle" w="lg" len="lg"/>
                <a:tailEnd type="triangle" w="lg" len="lg"/>
              </a:ln>
            </p:spPr>
            <p:txBody>
              <a:bodyPr/>
              <a:lstStyle/>
              <a:p>
                <a:endParaRPr lang="nb-NO"/>
              </a:p>
            </p:txBody>
          </p:sp>
          <p:sp>
            <p:nvSpPr>
              <p:cNvPr id="22" name="TekstSylinder 11"/>
              <p:cNvSpPr txBox="1">
                <a:spLocks noChangeArrowheads="1"/>
              </p:cNvSpPr>
              <p:nvPr/>
            </p:nvSpPr>
            <p:spPr bwMode="auto">
              <a:xfrm>
                <a:off x="1729223" y="4014633"/>
                <a:ext cx="1472118" cy="338588"/>
              </a:xfrm>
              <a:prstGeom prst="rect">
                <a:avLst/>
              </a:prstGeom>
              <a:noFill/>
              <a:ln w="9525">
                <a:noFill/>
                <a:miter lim="800000"/>
                <a:headEnd/>
                <a:tailEnd/>
              </a:ln>
            </p:spPr>
            <p:txBody>
              <a:bodyPr wrap="none">
                <a:spAutoFit/>
              </a:bodyPr>
              <a:lstStyle/>
              <a:p>
                <a:r>
                  <a:rPr lang="nb-NO" sz="1600">
                    <a:solidFill>
                      <a:schemeClr val="tx1"/>
                    </a:solidFill>
                  </a:rPr>
                  <a:t>Fysisk størrelse</a:t>
                </a:r>
              </a:p>
            </p:txBody>
          </p:sp>
          <p:sp>
            <p:nvSpPr>
              <p:cNvPr id="23" name="TekstSylinder 12"/>
              <p:cNvSpPr txBox="1">
                <a:spLocks noChangeArrowheads="1"/>
              </p:cNvSpPr>
              <p:nvPr/>
            </p:nvSpPr>
            <p:spPr bwMode="auto">
              <a:xfrm rot="-5400000">
                <a:off x="289210" y="3258642"/>
                <a:ext cx="962220" cy="338609"/>
              </a:xfrm>
              <a:prstGeom prst="rect">
                <a:avLst/>
              </a:prstGeom>
              <a:noFill/>
              <a:ln w="9525">
                <a:noFill/>
                <a:miter lim="800000"/>
                <a:headEnd/>
                <a:tailEnd/>
              </a:ln>
            </p:spPr>
            <p:txBody>
              <a:bodyPr wrap="none">
                <a:spAutoFit/>
              </a:bodyPr>
              <a:lstStyle/>
              <a:p>
                <a:r>
                  <a:rPr lang="nb-NO" sz="1600">
                    <a:solidFill>
                      <a:schemeClr val="tx1"/>
                    </a:solidFill>
                  </a:rPr>
                  <a:t>Resistans</a:t>
                </a:r>
              </a:p>
            </p:txBody>
          </p:sp>
        </p:grpSp>
        <p:sp>
          <p:nvSpPr>
            <p:cNvPr id="20" name="Frihåndsform 19"/>
            <p:cNvSpPr/>
            <p:nvPr/>
          </p:nvSpPr>
          <p:spPr>
            <a:xfrm>
              <a:off x="1134415" y="3029246"/>
              <a:ext cx="1657351" cy="862013"/>
            </a:xfrm>
            <a:custGeom>
              <a:avLst/>
              <a:gdLst>
                <a:gd name="connsiteX0" fmla="*/ 0 w 1657350"/>
                <a:gd name="connsiteY0" fmla="*/ 0 h 568779"/>
                <a:gd name="connsiteX1" fmla="*/ 81643 w 1657350"/>
                <a:gd name="connsiteY1" fmla="*/ 133350 h 568779"/>
                <a:gd name="connsiteX2" fmla="*/ 206828 w 1657350"/>
                <a:gd name="connsiteY2" fmla="*/ 253093 h 568779"/>
                <a:gd name="connsiteX3" fmla="*/ 359228 w 1657350"/>
                <a:gd name="connsiteY3" fmla="*/ 348343 h 568779"/>
                <a:gd name="connsiteX4" fmla="*/ 566057 w 1657350"/>
                <a:gd name="connsiteY4" fmla="*/ 421822 h 568779"/>
                <a:gd name="connsiteX5" fmla="*/ 925285 w 1657350"/>
                <a:gd name="connsiteY5" fmla="*/ 500743 h 568779"/>
                <a:gd name="connsiteX6" fmla="*/ 1281793 w 1657350"/>
                <a:gd name="connsiteY6" fmla="*/ 544286 h 568779"/>
                <a:gd name="connsiteX7" fmla="*/ 1657350 w 1657350"/>
                <a:gd name="connsiteY7" fmla="*/ 568779 h 568779"/>
                <a:gd name="connsiteX8" fmla="*/ 1654628 w 1657350"/>
                <a:gd name="connsiteY8" fmla="*/ 560615 h 56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350" h="568779">
                  <a:moveTo>
                    <a:pt x="0" y="0"/>
                  </a:moveTo>
                  <a:lnTo>
                    <a:pt x="81643" y="133350"/>
                  </a:lnTo>
                  <a:lnTo>
                    <a:pt x="206828" y="253093"/>
                  </a:lnTo>
                  <a:lnTo>
                    <a:pt x="359228" y="348343"/>
                  </a:lnTo>
                  <a:lnTo>
                    <a:pt x="566057" y="421822"/>
                  </a:lnTo>
                  <a:lnTo>
                    <a:pt x="925285" y="500743"/>
                  </a:lnTo>
                  <a:lnTo>
                    <a:pt x="1281793" y="544286"/>
                  </a:lnTo>
                  <a:lnTo>
                    <a:pt x="1657350" y="568779"/>
                  </a:lnTo>
                  <a:lnTo>
                    <a:pt x="1654628" y="560615"/>
                  </a:ln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nb-NO"/>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b="50336"/>
          <a:stretch>
            <a:fillRect/>
          </a:stretch>
        </p:blipFill>
        <p:spPr bwMode="auto">
          <a:xfrm>
            <a:off x="1643063" y="1755775"/>
            <a:ext cx="1830387" cy="3208338"/>
          </a:xfrm>
          <a:prstGeom prst="rect">
            <a:avLst/>
          </a:prstGeom>
          <a:noFill/>
          <a:ln w="9525">
            <a:noFill/>
            <a:miter lim="800000"/>
            <a:headEnd/>
            <a:tailEnd/>
          </a:ln>
        </p:spPr>
      </p:pic>
      <p:sp>
        <p:nvSpPr>
          <p:cNvPr id="49155" name="Tittel 1"/>
          <p:cNvSpPr>
            <a:spLocks noGrp="1"/>
          </p:cNvSpPr>
          <p:nvPr>
            <p:ph type="title"/>
          </p:nvPr>
        </p:nvSpPr>
        <p:spPr>
          <a:xfrm>
            <a:off x="1079500" y="276225"/>
            <a:ext cx="3341688" cy="1703388"/>
          </a:xfrm>
        </p:spPr>
        <p:txBody>
          <a:bodyPr>
            <a:normAutofit fontScale="90000"/>
          </a:bodyPr>
          <a:lstStyle/>
          <a:p>
            <a:pPr algn="ctr">
              <a:lnSpc>
                <a:spcPct val="100000"/>
              </a:lnSpc>
            </a:pPr>
            <a:r>
              <a:rPr lang="nb-NO" smtClean="0"/>
              <a:t>Lysfølsom </a:t>
            </a:r>
            <a:br>
              <a:rPr lang="nb-NO" smtClean="0"/>
            </a:br>
            <a:r>
              <a:rPr lang="nb-NO" smtClean="0"/>
              <a:t>motstand (LDR)</a:t>
            </a:r>
          </a:p>
        </p:txBody>
      </p:sp>
      <p:pic>
        <p:nvPicPr>
          <p:cNvPr id="1030" name="Picture 6"/>
          <p:cNvPicPr>
            <a:picLocks noChangeAspect="1" noChangeArrowheads="1"/>
          </p:cNvPicPr>
          <p:nvPr/>
        </p:nvPicPr>
        <p:blipFill>
          <a:blip r:embed="rId4"/>
          <a:srcRect/>
          <a:stretch>
            <a:fillRect/>
          </a:stretch>
        </p:blipFill>
        <p:spPr bwMode="auto">
          <a:xfrm>
            <a:off x="4313238" y="263525"/>
            <a:ext cx="4121150" cy="5376863"/>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4087813" y="5740400"/>
            <a:ext cx="4865687" cy="858838"/>
          </a:xfrm>
          <a:prstGeom prst="rect">
            <a:avLst/>
          </a:prstGeom>
          <a:noFill/>
          <a:ln w="9525">
            <a:noFill/>
            <a:miter lim="800000"/>
            <a:headEnd/>
            <a:tailEnd/>
          </a:ln>
        </p:spPr>
      </p:pic>
      <p:sp>
        <p:nvSpPr>
          <p:cNvPr id="9" name="TekstSylinder 8"/>
          <p:cNvSpPr txBox="1">
            <a:spLocks noChangeArrowheads="1"/>
          </p:cNvSpPr>
          <p:nvPr/>
        </p:nvSpPr>
        <p:spPr bwMode="auto">
          <a:xfrm>
            <a:off x="1354138" y="5189538"/>
            <a:ext cx="2262187" cy="923925"/>
          </a:xfrm>
          <a:prstGeom prst="rect">
            <a:avLst/>
          </a:prstGeom>
          <a:noFill/>
          <a:ln w="9525">
            <a:noFill/>
            <a:miter lim="800000"/>
            <a:headEnd/>
            <a:tailEnd/>
          </a:ln>
        </p:spPr>
        <p:txBody>
          <a:bodyPr wrap="none">
            <a:spAutoFit/>
          </a:bodyPr>
          <a:lstStyle/>
          <a:p>
            <a:pPr marL="177800" indent="-177800">
              <a:buFont typeface="Arial" pitchFamily="34" charset="0"/>
              <a:buChar char="•"/>
            </a:pPr>
            <a:r>
              <a:rPr lang="nb-NO" sz="1800">
                <a:solidFill>
                  <a:schemeClr val="tx1"/>
                </a:solidFill>
              </a:rPr>
              <a:t>Cadmiumsulfid</a:t>
            </a:r>
          </a:p>
          <a:p>
            <a:pPr marL="177800" indent="-177800">
              <a:buFont typeface="Arial" pitchFamily="34" charset="0"/>
              <a:buChar char="•"/>
            </a:pPr>
            <a:r>
              <a:rPr lang="nb-NO" sz="1800">
                <a:solidFill>
                  <a:schemeClr val="tx1"/>
                </a:solidFill>
              </a:rPr>
              <a:t>Elektroner eksiteres </a:t>
            </a:r>
            <a:br>
              <a:rPr lang="nb-NO" sz="1800">
                <a:solidFill>
                  <a:schemeClr val="tx1"/>
                </a:solidFill>
              </a:rPr>
            </a:br>
            <a:r>
              <a:rPr lang="nb-NO" sz="1800">
                <a:solidFill>
                  <a:schemeClr val="tx1"/>
                </a:solidFill>
              </a:rPr>
              <a:t>til ledningsbåndet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2000"/>
                                        <p:tgtEl>
                                          <p:spTgt spid="1030"/>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123440" y="871538"/>
            <a:ext cx="6510338" cy="1966912"/>
          </a:xfrm>
        </p:spPr>
        <p:txBody>
          <a:bodyPr>
            <a:normAutofit fontScale="85000" lnSpcReduction="10000"/>
          </a:bodyPr>
          <a:lstStyle/>
          <a:p>
            <a:pPr>
              <a:lnSpc>
                <a:spcPct val="100000"/>
              </a:lnSpc>
              <a:tabLst>
                <a:tab pos="3502025" algn="l"/>
              </a:tabLst>
            </a:pPr>
            <a:r>
              <a:rPr lang="nb-NO" smtClean="0"/>
              <a:t>Fullt sollys 	11 000 lux (1000 W/m</a:t>
            </a:r>
            <a:r>
              <a:rPr lang="nb-NO" baseline="30000" smtClean="0"/>
              <a:t>2</a:t>
            </a:r>
            <a:r>
              <a:rPr lang="nb-NO" smtClean="0"/>
              <a:t>)</a:t>
            </a:r>
          </a:p>
          <a:p>
            <a:pPr>
              <a:lnSpc>
                <a:spcPct val="100000"/>
              </a:lnSpc>
              <a:tabLst>
                <a:tab pos="3502025" algn="l"/>
              </a:tabLst>
            </a:pPr>
            <a:r>
              <a:rPr lang="nb-NO" smtClean="0"/>
              <a:t>Sollyset en tidlig morgen 	  6 000 lux</a:t>
            </a:r>
          </a:p>
          <a:p>
            <a:pPr>
              <a:lnSpc>
                <a:spcPct val="100000"/>
              </a:lnSpc>
              <a:tabLst>
                <a:tab pos="3502025" algn="l"/>
              </a:tabLst>
            </a:pPr>
            <a:r>
              <a:rPr lang="nb-NO" smtClean="0"/>
              <a:t>Belysningen i et TV-studio 	  1 000 lux</a:t>
            </a:r>
          </a:p>
          <a:p>
            <a:pPr>
              <a:lnSpc>
                <a:spcPct val="100000"/>
              </a:lnSpc>
              <a:tabLst>
                <a:tab pos="3502025" algn="l"/>
              </a:tabLst>
            </a:pPr>
            <a:r>
              <a:rPr lang="nb-NO" smtClean="0"/>
              <a:t>Et godt opplyst kontor 	     400 lux</a:t>
            </a:r>
          </a:p>
          <a:p>
            <a:pPr>
              <a:lnSpc>
                <a:spcPct val="100000"/>
              </a:lnSpc>
              <a:tabLst>
                <a:tab pos="3502025" algn="l"/>
              </a:tabLst>
            </a:pPr>
            <a:r>
              <a:rPr lang="nb-NO" smtClean="0"/>
              <a:t>Lyset fra en fullmåne 	         1 lux</a:t>
            </a:r>
          </a:p>
          <a:p>
            <a:pPr>
              <a:buFont typeface="Times" pitchFamily="-108" charset="0"/>
              <a:buNone/>
              <a:tabLst>
                <a:tab pos="3502025" algn="l"/>
              </a:tabLst>
            </a:pPr>
            <a:endParaRPr lang="nb-NO" smtClean="0"/>
          </a:p>
        </p:txBody>
      </p:sp>
      <p:sp>
        <p:nvSpPr>
          <p:cNvPr id="50179" name="Tittel 1"/>
          <p:cNvSpPr>
            <a:spLocks noGrp="1"/>
          </p:cNvSpPr>
          <p:nvPr>
            <p:ph type="title"/>
          </p:nvPr>
        </p:nvSpPr>
        <p:spPr>
          <a:xfrm>
            <a:off x="1069340" y="67945"/>
            <a:ext cx="7767638" cy="734695"/>
          </a:xfrm>
        </p:spPr>
        <p:txBody>
          <a:bodyPr/>
          <a:lstStyle/>
          <a:p>
            <a:pPr algn="ctr"/>
            <a:r>
              <a:rPr lang="nb-NO" smtClean="0"/>
              <a:t>Lysfølsom motstand (LDR)</a:t>
            </a:r>
          </a:p>
        </p:txBody>
      </p:sp>
      <p:pic>
        <p:nvPicPr>
          <p:cNvPr id="7" name="Picture 5"/>
          <p:cNvPicPr>
            <a:picLocks noChangeAspect="1" noChangeArrowheads="1"/>
          </p:cNvPicPr>
          <p:nvPr/>
        </p:nvPicPr>
        <p:blipFill>
          <a:blip r:embed="rId3"/>
          <a:srcRect/>
          <a:stretch>
            <a:fillRect/>
          </a:stretch>
        </p:blipFill>
        <p:spPr bwMode="auto">
          <a:xfrm>
            <a:off x="2073275" y="2596515"/>
            <a:ext cx="5321300" cy="3205163"/>
          </a:xfrm>
          <a:prstGeom prst="rect">
            <a:avLst/>
          </a:prstGeom>
          <a:noFill/>
          <a:ln w="9525">
            <a:noFill/>
            <a:miter lim="800000"/>
            <a:headEnd/>
            <a:tailEnd/>
          </a:ln>
        </p:spPr>
      </p:pic>
      <p:sp>
        <p:nvSpPr>
          <p:cNvPr id="8" name="Plassholder for innhold 2"/>
          <p:cNvSpPr txBox="1">
            <a:spLocks/>
          </p:cNvSpPr>
          <p:nvPr/>
        </p:nvSpPr>
        <p:spPr>
          <a:xfrm>
            <a:off x="1169227" y="5740400"/>
            <a:ext cx="7764315" cy="103124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b-NO" sz="2000" b="0" i="0" u="none" strike="noStrike" kern="1200" cap="none" spc="0" normalizeH="0" baseline="0" noProof="0" smtClean="0">
                <a:ln>
                  <a:noFill/>
                </a:ln>
                <a:solidFill>
                  <a:schemeClr val="tx1"/>
                </a:solidFill>
                <a:effectLst/>
                <a:uLnTx/>
                <a:uFillTx/>
                <a:latin typeface="Arial"/>
                <a:ea typeface="+mn-ea"/>
                <a:cs typeface="Arial"/>
              </a:rPr>
              <a:t>For å kunne bruke resistive sensorer så må </a:t>
            </a:r>
            <a:r>
              <a:rPr kumimoji="0" lang="nb-NO" sz="2000" b="1" i="1" u="none" strike="noStrike" kern="1200" cap="none" spc="0" normalizeH="0" baseline="0" noProof="0" smtClean="0">
                <a:ln>
                  <a:noFill/>
                </a:ln>
                <a:solidFill>
                  <a:schemeClr val="tx1"/>
                </a:solidFill>
                <a:effectLst/>
                <a:uLnTx/>
                <a:uFillTx/>
                <a:latin typeface="Arial"/>
                <a:ea typeface="+mn-ea"/>
                <a:cs typeface="Arial"/>
              </a:rPr>
              <a:t>vi gjøre om en variasjon i motstand til en variasjon i spenning</a:t>
            </a:r>
            <a:r>
              <a:rPr kumimoji="0" lang="nb-NO" sz="2000" b="0" i="0" u="none" strike="noStrike" kern="1200" cap="none" spc="0" normalizeH="0" baseline="0" noProof="0" smtClean="0">
                <a:ln>
                  <a:noFill/>
                </a:ln>
                <a:solidFill>
                  <a:schemeClr val="tx1"/>
                </a:solidFill>
                <a:effectLst/>
                <a:uLnTx/>
                <a:uFillTx/>
                <a:latin typeface="Arial"/>
                <a:ea typeface="+mn-ea"/>
                <a:cs typeface="Arial"/>
              </a:rPr>
              <a:t>. </a:t>
            </a:r>
            <a:br>
              <a:rPr kumimoji="0" lang="nb-NO" sz="2000" b="0" i="0" u="none" strike="noStrike" kern="1200" cap="none" spc="0" normalizeH="0" baseline="0" noProof="0" smtClean="0">
                <a:ln>
                  <a:noFill/>
                </a:ln>
                <a:solidFill>
                  <a:schemeClr val="tx1"/>
                </a:solidFill>
                <a:effectLst/>
                <a:uLnTx/>
                <a:uFillTx/>
                <a:latin typeface="Arial"/>
                <a:ea typeface="+mn-ea"/>
                <a:cs typeface="Arial"/>
              </a:rPr>
            </a:br>
            <a:r>
              <a:rPr kumimoji="0" lang="nb-NO" sz="2000" b="0" i="0" u="none" strike="noStrike" kern="1200" cap="none" spc="0" normalizeH="0" baseline="0" noProof="0" smtClean="0">
                <a:ln>
                  <a:noFill/>
                </a:ln>
                <a:solidFill>
                  <a:schemeClr val="tx1"/>
                </a:solidFill>
                <a:effectLst/>
                <a:uLnTx/>
                <a:uFillTx/>
                <a:latin typeface="Arial"/>
                <a:ea typeface="+mn-ea"/>
                <a:cs typeface="Arial"/>
              </a:rPr>
              <a:t>Da bruker vi en spenningsdeler. </a:t>
            </a:r>
            <a:endParaRPr kumimoji="0" lang="nb-NO" sz="16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e 4"/>
          <p:cNvGrpSpPr>
            <a:grpSpLocks/>
          </p:cNvGrpSpPr>
          <p:nvPr/>
        </p:nvGrpSpPr>
        <p:grpSpPr bwMode="auto">
          <a:xfrm>
            <a:off x="2019301" y="3667125"/>
            <a:ext cx="463550" cy="1243013"/>
            <a:chOff x="2499360" y="2755392"/>
            <a:chExt cx="463296" cy="1243584"/>
          </a:xfrm>
        </p:grpSpPr>
        <p:cxnSp>
          <p:nvCxnSpPr>
            <p:cNvPr id="24610" name="Rett linje 5"/>
            <p:cNvCxnSpPr>
              <a:cxnSpLocks noChangeShapeType="1"/>
            </p:cNvCxnSpPr>
            <p:nvPr/>
          </p:nvCxnSpPr>
          <p:spPr bwMode="auto">
            <a:xfrm>
              <a:off x="2743200" y="2877312"/>
              <a:ext cx="0" cy="1121664"/>
            </a:xfrm>
            <a:prstGeom prst="line">
              <a:avLst/>
            </a:prstGeom>
            <a:noFill/>
            <a:ln w="28575" algn="ctr">
              <a:solidFill>
                <a:schemeClr val="tx1"/>
              </a:solidFill>
              <a:round/>
              <a:headEnd/>
              <a:tailEnd/>
            </a:ln>
          </p:spPr>
        </p:cxnSp>
        <p:sp>
          <p:nvSpPr>
            <p:cNvPr id="24611" name="Rektangel 6"/>
            <p:cNvSpPr>
              <a:spLocks noChangeArrowheads="1"/>
            </p:cNvSpPr>
            <p:nvPr/>
          </p:nvSpPr>
          <p:spPr bwMode="auto">
            <a:xfrm>
              <a:off x="2621280" y="3108960"/>
              <a:ext cx="219456"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12" name="Ellipse 7"/>
            <p:cNvSpPr>
              <a:spLocks noChangeArrowheads="1"/>
            </p:cNvSpPr>
            <p:nvPr/>
          </p:nvSpPr>
          <p:spPr bwMode="auto">
            <a:xfrm>
              <a:off x="2682240" y="2755392"/>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4613" name="Rett pil 9"/>
            <p:cNvCxnSpPr>
              <a:cxnSpLocks noChangeShapeType="1"/>
            </p:cNvCxnSpPr>
            <p:nvPr/>
          </p:nvCxnSpPr>
          <p:spPr bwMode="auto">
            <a:xfrm flipV="1">
              <a:off x="2499360" y="3194304"/>
              <a:ext cx="463296" cy="463296"/>
            </a:xfrm>
            <a:prstGeom prst="straightConnector1">
              <a:avLst/>
            </a:prstGeom>
            <a:noFill/>
            <a:ln w="9525" algn="ctr">
              <a:solidFill>
                <a:schemeClr val="tx1"/>
              </a:solidFill>
              <a:round/>
              <a:headEnd/>
              <a:tailEnd type="arrow" w="med" len="med"/>
            </a:ln>
          </p:spPr>
        </p:cxnSp>
      </p:grpSp>
      <p:sp>
        <p:nvSpPr>
          <p:cNvPr id="24580" name="TekstSylinder 10"/>
          <p:cNvSpPr txBox="1">
            <a:spLocks noChangeArrowheads="1"/>
          </p:cNvSpPr>
          <p:nvPr/>
        </p:nvSpPr>
        <p:spPr bwMode="auto">
          <a:xfrm>
            <a:off x="1377950" y="4110038"/>
            <a:ext cx="692150" cy="461962"/>
          </a:xfrm>
          <a:prstGeom prst="rect">
            <a:avLst/>
          </a:prstGeom>
          <a:noFill/>
          <a:ln w="9525">
            <a:noFill/>
            <a:miter lim="800000"/>
            <a:headEnd/>
            <a:tailEnd/>
          </a:ln>
        </p:spPr>
        <p:txBody>
          <a:bodyPr wrap="none">
            <a:spAutoFit/>
          </a:bodyPr>
          <a:lstStyle/>
          <a:p>
            <a:r>
              <a:rPr lang="nb-NO">
                <a:solidFill>
                  <a:schemeClr val="tx1"/>
                </a:solidFill>
              </a:rPr>
              <a:t>R</a:t>
            </a:r>
            <a:r>
              <a:rPr lang="nb-NO" baseline="-25000">
                <a:solidFill>
                  <a:schemeClr val="tx1"/>
                </a:solidFill>
              </a:rPr>
              <a:t>var</a:t>
            </a:r>
          </a:p>
        </p:txBody>
      </p:sp>
      <p:sp>
        <p:nvSpPr>
          <p:cNvPr id="24581" name="Tittel 1"/>
          <p:cNvSpPr>
            <a:spLocks noGrp="1"/>
          </p:cNvSpPr>
          <p:nvPr>
            <p:ph type="title"/>
          </p:nvPr>
        </p:nvSpPr>
        <p:spPr>
          <a:xfrm>
            <a:off x="1163638" y="0"/>
            <a:ext cx="7540625" cy="1566863"/>
          </a:xfrm>
        </p:spPr>
        <p:txBody>
          <a:bodyPr/>
          <a:lstStyle/>
          <a:p>
            <a:pPr algn="ctr">
              <a:lnSpc>
                <a:spcPct val="100000"/>
              </a:lnSpc>
            </a:pPr>
            <a:r>
              <a:rPr lang="nb-NO" sz="3200" dirty="0" smtClean="0"/>
              <a:t>Konvertering</a:t>
            </a:r>
            <a:r>
              <a:rPr lang="nb-NO" sz="2800" dirty="0" smtClean="0"/>
              <a:t/>
            </a:r>
            <a:br>
              <a:rPr lang="nb-NO" sz="2800" dirty="0" smtClean="0"/>
            </a:br>
            <a:r>
              <a:rPr lang="nb-NO" sz="2400" dirty="0" smtClean="0"/>
              <a:t>fra varierende resistans til varierende spenning </a:t>
            </a:r>
            <a:r>
              <a:rPr lang="nb-NO" sz="2000" dirty="0" smtClean="0"/>
              <a:t>(</a:t>
            </a:r>
            <a:r>
              <a:rPr lang="nb-NO" sz="2400" dirty="0" err="1" smtClean="0"/>
              <a:t>Spenningsdeleren</a:t>
            </a:r>
            <a:r>
              <a:rPr lang="nb-NO" sz="2400" dirty="0" smtClean="0"/>
              <a:t>)</a:t>
            </a:r>
            <a:endParaRPr lang="nb-NO" sz="3200" dirty="0" smtClean="0"/>
          </a:p>
        </p:txBody>
      </p:sp>
      <p:grpSp>
        <p:nvGrpSpPr>
          <p:cNvPr id="3" name="Gruppe 12"/>
          <p:cNvGrpSpPr>
            <a:grpSpLocks/>
          </p:cNvGrpSpPr>
          <p:nvPr/>
        </p:nvGrpSpPr>
        <p:grpSpPr bwMode="auto">
          <a:xfrm>
            <a:off x="2132013" y="2252663"/>
            <a:ext cx="219075" cy="1422400"/>
            <a:chOff x="2621280" y="2577267"/>
            <a:chExt cx="219456" cy="1421709"/>
          </a:xfrm>
        </p:grpSpPr>
        <p:cxnSp>
          <p:nvCxnSpPr>
            <p:cNvPr id="24607" name="Rett linje 13"/>
            <p:cNvCxnSpPr>
              <a:cxnSpLocks noChangeShapeType="1"/>
              <a:stCxn id="24609" idx="4"/>
            </p:cNvCxnSpPr>
            <p:nvPr/>
          </p:nvCxnSpPr>
          <p:spPr bwMode="auto">
            <a:xfrm>
              <a:off x="2748979" y="2686995"/>
              <a:ext cx="6096" cy="1311981"/>
            </a:xfrm>
            <a:prstGeom prst="line">
              <a:avLst/>
            </a:prstGeom>
            <a:noFill/>
            <a:ln w="28575" algn="ctr">
              <a:solidFill>
                <a:schemeClr val="tx1"/>
              </a:solidFill>
              <a:round/>
              <a:headEnd/>
              <a:tailEnd/>
            </a:ln>
          </p:spPr>
        </p:cxnSp>
        <p:sp>
          <p:nvSpPr>
            <p:cNvPr id="24608" name="Rektangel 14"/>
            <p:cNvSpPr>
              <a:spLocks noChangeArrowheads="1"/>
            </p:cNvSpPr>
            <p:nvPr/>
          </p:nvSpPr>
          <p:spPr bwMode="auto">
            <a:xfrm>
              <a:off x="2621280" y="3108960"/>
              <a:ext cx="219456"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09" name="Ellipse 15"/>
            <p:cNvSpPr>
              <a:spLocks noChangeArrowheads="1"/>
            </p:cNvSpPr>
            <p:nvPr/>
          </p:nvSpPr>
          <p:spPr bwMode="auto">
            <a:xfrm>
              <a:off x="2694115" y="2577267"/>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4583" name="Rett linje 19"/>
          <p:cNvCxnSpPr>
            <a:cxnSpLocks noChangeShapeType="1"/>
          </p:cNvCxnSpPr>
          <p:nvPr/>
        </p:nvCxnSpPr>
        <p:spPr bwMode="auto">
          <a:xfrm>
            <a:off x="2030413" y="4905375"/>
            <a:ext cx="427037" cy="0"/>
          </a:xfrm>
          <a:prstGeom prst="line">
            <a:avLst/>
          </a:prstGeom>
          <a:noFill/>
          <a:ln w="19050" algn="ctr">
            <a:solidFill>
              <a:schemeClr val="tx1"/>
            </a:solidFill>
            <a:round/>
            <a:headEnd/>
            <a:tailEnd/>
          </a:ln>
        </p:spPr>
      </p:cxnSp>
      <p:sp>
        <p:nvSpPr>
          <p:cNvPr id="24584" name="TekstSylinder 20"/>
          <p:cNvSpPr txBox="1">
            <a:spLocks noChangeArrowheads="1"/>
          </p:cNvSpPr>
          <p:nvPr/>
        </p:nvSpPr>
        <p:spPr bwMode="auto">
          <a:xfrm>
            <a:off x="1374775" y="2884488"/>
            <a:ext cx="688975" cy="461962"/>
          </a:xfrm>
          <a:prstGeom prst="rect">
            <a:avLst/>
          </a:prstGeom>
          <a:noFill/>
          <a:ln w="9525">
            <a:noFill/>
            <a:miter lim="800000"/>
            <a:headEnd/>
            <a:tailEnd/>
          </a:ln>
        </p:spPr>
        <p:txBody>
          <a:bodyPr wrap="none">
            <a:spAutoFit/>
          </a:bodyPr>
          <a:lstStyle/>
          <a:p>
            <a:r>
              <a:rPr lang="nb-NO">
                <a:solidFill>
                  <a:schemeClr val="tx1"/>
                </a:solidFill>
              </a:rPr>
              <a:t>R</a:t>
            </a:r>
            <a:r>
              <a:rPr lang="nb-NO" baseline="-25000">
                <a:solidFill>
                  <a:schemeClr val="tx1"/>
                </a:solidFill>
              </a:rPr>
              <a:t>fast</a:t>
            </a:r>
          </a:p>
        </p:txBody>
      </p:sp>
      <p:sp>
        <p:nvSpPr>
          <p:cNvPr id="24585" name="TekstSylinder 21"/>
          <p:cNvSpPr txBox="1">
            <a:spLocks noChangeArrowheads="1"/>
          </p:cNvSpPr>
          <p:nvPr/>
        </p:nvSpPr>
        <p:spPr bwMode="auto">
          <a:xfrm>
            <a:off x="1649413" y="1804988"/>
            <a:ext cx="1370888" cy="400110"/>
          </a:xfrm>
          <a:prstGeom prst="rect">
            <a:avLst/>
          </a:prstGeom>
          <a:noFill/>
          <a:ln w="9525">
            <a:noFill/>
            <a:miter lim="800000"/>
            <a:headEnd/>
            <a:tailEnd/>
          </a:ln>
        </p:spPr>
        <p:txBody>
          <a:bodyPr wrap="none">
            <a:spAutoFit/>
          </a:bodyPr>
          <a:lstStyle/>
          <a:p>
            <a:r>
              <a:rPr lang="nb-NO" sz="2000" i="1">
                <a:solidFill>
                  <a:schemeClr val="tx1"/>
                </a:solidFill>
              </a:rPr>
              <a:t>U</a:t>
            </a:r>
            <a:r>
              <a:rPr lang="nb-NO" sz="2000" i="1" baseline="-25000">
                <a:solidFill>
                  <a:schemeClr val="tx1"/>
                </a:solidFill>
              </a:rPr>
              <a:t>CC</a:t>
            </a:r>
            <a:r>
              <a:rPr lang="nb-NO" sz="2000">
                <a:solidFill>
                  <a:schemeClr val="tx1"/>
                </a:solidFill>
              </a:rPr>
              <a:t> = </a:t>
            </a:r>
            <a:r>
              <a:rPr lang="nb-NO" sz="2000" smtClean="0">
                <a:solidFill>
                  <a:schemeClr val="tx1"/>
                </a:solidFill>
              </a:rPr>
              <a:t>+5,0V</a:t>
            </a:r>
            <a:endParaRPr lang="nb-NO" sz="2000" baseline="-25000">
              <a:solidFill>
                <a:schemeClr val="tx1"/>
              </a:solidFill>
            </a:endParaRPr>
          </a:p>
        </p:txBody>
      </p:sp>
      <p:grpSp>
        <p:nvGrpSpPr>
          <p:cNvPr id="4" name="Gruppe 26"/>
          <p:cNvGrpSpPr>
            <a:grpSpLocks/>
          </p:cNvGrpSpPr>
          <p:nvPr/>
        </p:nvGrpSpPr>
        <p:grpSpPr bwMode="auto">
          <a:xfrm>
            <a:off x="2262188" y="2328863"/>
            <a:ext cx="341312" cy="461962"/>
            <a:chOff x="2261937" y="2078182"/>
            <a:chExt cx="341012" cy="461665"/>
          </a:xfrm>
        </p:grpSpPr>
        <p:cxnSp>
          <p:nvCxnSpPr>
            <p:cNvPr id="24605" name="Rett pil 24"/>
            <p:cNvCxnSpPr>
              <a:cxnSpLocks noChangeShapeType="1"/>
            </p:cNvCxnSpPr>
            <p:nvPr/>
          </p:nvCxnSpPr>
          <p:spPr bwMode="auto">
            <a:xfrm>
              <a:off x="2261937" y="2177716"/>
              <a:ext cx="4011" cy="268705"/>
            </a:xfrm>
            <a:prstGeom prst="straightConnector1">
              <a:avLst/>
            </a:prstGeom>
            <a:noFill/>
            <a:ln w="9525" algn="ctr">
              <a:solidFill>
                <a:schemeClr val="tx1"/>
              </a:solidFill>
              <a:round/>
              <a:headEnd/>
              <a:tailEnd type="arrow" w="med" len="med"/>
            </a:ln>
          </p:spPr>
        </p:cxnSp>
        <p:sp>
          <p:nvSpPr>
            <p:cNvPr id="24606" name="TekstSylinder 25"/>
            <p:cNvSpPr txBox="1">
              <a:spLocks noChangeArrowheads="1"/>
            </p:cNvSpPr>
            <p:nvPr/>
          </p:nvSpPr>
          <p:spPr bwMode="auto">
            <a:xfrm>
              <a:off x="2315691" y="2078182"/>
              <a:ext cx="287258" cy="461665"/>
            </a:xfrm>
            <a:prstGeom prst="rect">
              <a:avLst/>
            </a:prstGeom>
            <a:noFill/>
            <a:ln w="9525">
              <a:noFill/>
              <a:miter lim="800000"/>
              <a:headEnd/>
              <a:tailEnd/>
            </a:ln>
          </p:spPr>
          <p:txBody>
            <a:bodyPr wrap="none">
              <a:spAutoFit/>
            </a:bodyPr>
            <a:lstStyle/>
            <a:p>
              <a:r>
                <a:rPr lang="nb-NO">
                  <a:solidFill>
                    <a:schemeClr val="tx1"/>
                  </a:solidFill>
                </a:rPr>
                <a:t>I</a:t>
              </a:r>
            </a:p>
          </p:txBody>
        </p:sp>
      </p:grpSp>
      <p:sp>
        <p:nvSpPr>
          <p:cNvPr id="28" name="TekstSylinder 27"/>
          <p:cNvSpPr txBox="1">
            <a:spLocks noChangeArrowheads="1"/>
          </p:cNvSpPr>
          <p:nvPr/>
        </p:nvSpPr>
        <p:spPr bwMode="auto">
          <a:xfrm>
            <a:off x="4670425" y="2847975"/>
            <a:ext cx="2316163" cy="400050"/>
          </a:xfrm>
          <a:prstGeom prst="rect">
            <a:avLst/>
          </a:prstGeom>
          <a:solidFill>
            <a:schemeClr val="bg1"/>
          </a:solidFill>
          <a:ln w="9525">
            <a:noFill/>
            <a:miter lim="800000"/>
            <a:headEnd/>
            <a:tailEnd/>
          </a:ln>
        </p:spPr>
        <p:txBody>
          <a:bodyPr>
            <a:spAutoFit/>
          </a:bodyPr>
          <a:lstStyle/>
          <a:p>
            <a:r>
              <a:rPr lang="nb-NO" sz="2000" i="1" dirty="0">
                <a:solidFill>
                  <a:schemeClr val="tx1"/>
                </a:solidFill>
                <a:latin typeface="Times New Roman" pitchFamily="18" charset="0"/>
                <a:cs typeface="Times New Roman" pitchFamily="18" charset="0"/>
              </a:rPr>
              <a:t>I =U</a:t>
            </a:r>
            <a:r>
              <a:rPr lang="nb-NO" sz="2000" i="1" baseline="-25000" dirty="0">
                <a:solidFill>
                  <a:schemeClr val="tx1"/>
                </a:solidFill>
                <a:latin typeface="Times New Roman" pitchFamily="18" charset="0"/>
                <a:cs typeface="Times New Roman" pitchFamily="18" charset="0"/>
              </a:rPr>
              <a:t>CC </a:t>
            </a:r>
            <a:r>
              <a:rPr lang="nb-NO" sz="2000" i="1" dirty="0">
                <a:solidFill>
                  <a:schemeClr val="tx1"/>
                </a:solidFill>
                <a:latin typeface="Times New Roman" pitchFamily="18" charset="0"/>
                <a:cs typeface="Times New Roman" pitchFamily="18" charset="0"/>
              </a:rPr>
              <a:t>/ (</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fast</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var</a:t>
            </a:r>
            <a:r>
              <a:rPr lang="nb-NO" sz="2000" i="1" dirty="0" smtClean="0">
                <a:solidFill>
                  <a:schemeClr val="tx1"/>
                </a:solidFill>
                <a:latin typeface="Times New Roman" pitchFamily="18" charset="0"/>
                <a:cs typeface="Times New Roman" pitchFamily="18" charset="0"/>
              </a:rPr>
              <a:t>)</a:t>
            </a:r>
            <a:r>
              <a:rPr lang="nb-NO" sz="2000" i="1" baseline="-25000" dirty="0" smtClean="0">
                <a:solidFill>
                  <a:schemeClr val="tx1"/>
                </a:solidFill>
                <a:latin typeface="Times New Roman" pitchFamily="18" charset="0"/>
                <a:cs typeface="Times New Roman" pitchFamily="18" charset="0"/>
              </a:rPr>
              <a:t> </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cxnSp>
        <p:nvCxnSpPr>
          <p:cNvPr id="24588" name="Rett linje 29"/>
          <p:cNvCxnSpPr>
            <a:cxnSpLocks noChangeShapeType="1"/>
          </p:cNvCxnSpPr>
          <p:nvPr/>
        </p:nvCxnSpPr>
        <p:spPr bwMode="auto">
          <a:xfrm>
            <a:off x="2303463" y="3733800"/>
            <a:ext cx="1295400" cy="7938"/>
          </a:xfrm>
          <a:prstGeom prst="line">
            <a:avLst/>
          </a:prstGeom>
          <a:noFill/>
          <a:ln w="19050" algn="ctr">
            <a:solidFill>
              <a:schemeClr val="tx1"/>
            </a:solidFill>
            <a:round/>
            <a:headEnd/>
            <a:tailEnd/>
          </a:ln>
        </p:spPr>
      </p:cxnSp>
      <p:cxnSp>
        <p:nvCxnSpPr>
          <p:cNvPr id="24589" name="Rett linje 31"/>
          <p:cNvCxnSpPr>
            <a:cxnSpLocks noChangeShapeType="1"/>
          </p:cNvCxnSpPr>
          <p:nvPr/>
        </p:nvCxnSpPr>
        <p:spPr bwMode="auto">
          <a:xfrm>
            <a:off x="3417888" y="4916488"/>
            <a:ext cx="427037" cy="0"/>
          </a:xfrm>
          <a:prstGeom prst="line">
            <a:avLst/>
          </a:prstGeom>
          <a:noFill/>
          <a:ln w="19050" algn="ctr">
            <a:solidFill>
              <a:schemeClr val="tx1"/>
            </a:solidFill>
            <a:round/>
            <a:headEnd/>
            <a:tailEnd/>
          </a:ln>
        </p:spPr>
      </p:cxnSp>
      <p:cxnSp>
        <p:nvCxnSpPr>
          <p:cNvPr id="24590" name="Rett linje 33"/>
          <p:cNvCxnSpPr>
            <a:cxnSpLocks noChangeShapeType="1"/>
          </p:cNvCxnSpPr>
          <p:nvPr/>
        </p:nvCxnSpPr>
        <p:spPr bwMode="auto">
          <a:xfrm flipV="1">
            <a:off x="3622675" y="4264025"/>
            <a:ext cx="0" cy="630238"/>
          </a:xfrm>
          <a:prstGeom prst="line">
            <a:avLst/>
          </a:prstGeom>
          <a:noFill/>
          <a:ln w="19050" algn="ctr">
            <a:solidFill>
              <a:schemeClr val="tx1"/>
            </a:solidFill>
            <a:round/>
            <a:headEnd/>
            <a:tailEnd/>
          </a:ln>
        </p:spPr>
      </p:cxnSp>
      <p:sp>
        <p:nvSpPr>
          <p:cNvPr id="24591" name="Ellipse 34"/>
          <p:cNvSpPr>
            <a:spLocks noChangeArrowheads="1"/>
          </p:cNvSpPr>
          <p:nvPr/>
        </p:nvSpPr>
        <p:spPr bwMode="auto">
          <a:xfrm>
            <a:off x="3575050" y="3670300"/>
            <a:ext cx="130175" cy="131763"/>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592" name="Ellipse 35"/>
          <p:cNvSpPr>
            <a:spLocks noChangeArrowheads="1"/>
          </p:cNvSpPr>
          <p:nvPr/>
        </p:nvSpPr>
        <p:spPr bwMode="auto">
          <a:xfrm>
            <a:off x="3548063" y="4119563"/>
            <a:ext cx="131762" cy="131762"/>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593" name="TekstSylinder 36"/>
          <p:cNvSpPr txBox="1">
            <a:spLocks noChangeArrowheads="1"/>
          </p:cNvSpPr>
          <p:nvPr/>
        </p:nvSpPr>
        <p:spPr bwMode="auto">
          <a:xfrm>
            <a:off x="3738563" y="3751263"/>
            <a:ext cx="692150" cy="461962"/>
          </a:xfrm>
          <a:prstGeom prst="rect">
            <a:avLst/>
          </a:prstGeom>
          <a:noFill/>
          <a:ln w="9525">
            <a:noFill/>
            <a:miter lim="800000"/>
            <a:headEnd/>
            <a:tailEnd/>
          </a:ln>
        </p:spPr>
        <p:txBody>
          <a:bodyPr wrap="none">
            <a:spAutoFit/>
          </a:bodyPr>
          <a:lstStyle/>
          <a:p>
            <a:r>
              <a:rPr lang="nb-NO" i="1">
                <a:solidFill>
                  <a:schemeClr val="tx1"/>
                </a:solidFill>
              </a:rPr>
              <a:t>U</a:t>
            </a:r>
            <a:r>
              <a:rPr lang="nb-NO" i="1" baseline="-25000">
                <a:solidFill>
                  <a:schemeClr val="tx1"/>
                </a:solidFill>
              </a:rPr>
              <a:t>out</a:t>
            </a:r>
          </a:p>
        </p:txBody>
      </p:sp>
      <p:grpSp>
        <p:nvGrpSpPr>
          <p:cNvPr id="5" name="Gruppe 45"/>
          <p:cNvGrpSpPr>
            <a:grpSpLocks/>
          </p:cNvGrpSpPr>
          <p:nvPr/>
        </p:nvGrpSpPr>
        <p:grpSpPr bwMode="auto">
          <a:xfrm>
            <a:off x="4694238" y="3451223"/>
            <a:ext cx="2681287" cy="854534"/>
            <a:chOff x="5251239" y="3107655"/>
            <a:chExt cx="2681478" cy="855512"/>
          </a:xfrm>
        </p:grpSpPr>
        <p:cxnSp>
          <p:nvCxnSpPr>
            <p:cNvPr id="24600" name="Rett linje 38"/>
            <p:cNvCxnSpPr>
              <a:cxnSpLocks noChangeShapeType="1"/>
            </p:cNvCxnSpPr>
            <p:nvPr/>
          </p:nvCxnSpPr>
          <p:spPr bwMode="auto">
            <a:xfrm>
              <a:off x="6020790" y="3562597"/>
              <a:ext cx="1199407" cy="0"/>
            </a:xfrm>
            <a:prstGeom prst="line">
              <a:avLst/>
            </a:prstGeom>
            <a:noFill/>
            <a:ln w="9525" algn="ctr">
              <a:solidFill>
                <a:schemeClr val="tx1"/>
              </a:solidFill>
              <a:round/>
              <a:headEnd/>
              <a:tailEnd/>
            </a:ln>
          </p:spPr>
        </p:cxnSp>
        <p:sp>
          <p:nvSpPr>
            <p:cNvPr id="24601" name="TekstSylinder 39"/>
            <p:cNvSpPr txBox="1">
              <a:spLocks noChangeArrowheads="1"/>
            </p:cNvSpPr>
            <p:nvPr/>
          </p:nvSpPr>
          <p:spPr bwMode="auto">
            <a:xfrm>
              <a:off x="6355648" y="3107655"/>
              <a:ext cx="662669" cy="400110"/>
            </a:xfrm>
            <a:prstGeom prst="rect">
              <a:avLst/>
            </a:prstGeom>
            <a:solidFill>
              <a:schemeClr val="bg1"/>
            </a:solidFill>
            <a:ln w="9525">
              <a:noFill/>
              <a:miter lim="800000"/>
              <a:headEnd/>
              <a:tailEnd/>
            </a:ln>
          </p:spPr>
          <p:txBody>
            <a:bodyPr>
              <a:spAutoFit/>
            </a:bodyPr>
            <a:lstStyle/>
            <a:p>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var</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sp>
          <p:nvSpPr>
            <p:cNvPr id="24602" name="TekstSylinder 40"/>
            <p:cNvSpPr txBox="1">
              <a:spLocks noChangeArrowheads="1"/>
            </p:cNvSpPr>
            <p:nvPr/>
          </p:nvSpPr>
          <p:spPr bwMode="auto">
            <a:xfrm>
              <a:off x="5997039" y="3562599"/>
              <a:ext cx="1318084" cy="400568"/>
            </a:xfrm>
            <a:prstGeom prst="rect">
              <a:avLst/>
            </a:prstGeom>
            <a:noFill/>
            <a:ln w="9525">
              <a:noFill/>
              <a:miter lim="800000"/>
              <a:headEnd/>
              <a:tailEnd/>
            </a:ln>
          </p:spPr>
          <p:txBody>
            <a:bodyPr wrap="none">
              <a:spAutoFit/>
            </a:bodyPr>
            <a:lstStyle/>
            <a:p>
              <a:r>
                <a:rPr lang="nb-NO" sz="2000" i="1" dirty="0">
                  <a:solidFill>
                    <a:schemeClr val="tx1"/>
                  </a:solidFill>
                  <a:latin typeface="Times New Roman" pitchFamily="18" charset="0"/>
                  <a:cs typeface="Times New Roman" pitchFamily="18" charset="0"/>
                </a:rPr>
                <a:t>(</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fast</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var</a:t>
              </a:r>
              <a:r>
                <a:rPr lang="nb-NO" sz="2000" i="1" dirty="0" smtClean="0">
                  <a:solidFill>
                    <a:schemeClr val="tx1"/>
                  </a:solidFill>
                  <a:latin typeface="Times New Roman" pitchFamily="18" charset="0"/>
                  <a:cs typeface="Times New Roman" pitchFamily="18" charset="0"/>
                </a:rPr>
                <a:t>)</a:t>
              </a:r>
              <a:endParaRPr lang="nb-NO" sz="2000" dirty="0"/>
            </a:p>
          </p:txBody>
        </p:sp>
        <p:sp>
          <p:nvSpPr>
            <p:cNvPr id="24603" name="TekstSylinder 43"/>
            <p:cNvSpPr txBox="1">
              <a:spLocks noChangeArrowheads="1"/>
            </p:cNvSpPr>
            <p:nvPr/>
          </p:nvSpPr>
          <p:spPr bwMode="auto">
            <a:xfrm>
              <a:off x="7270048" y="3321411"/>
              <a:ext cx="662669" cy="400110"/>
            </a:xfrm>
            <a:prstGeom prst="rect">
              <a:avLst/>
            </a:prstGeom>
            <a:solidFill>
              <a:schemeClr val="bg1"/>
            </a:solid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U</a:t>
              </a:r>
              <a:r>
                <a:rPr lang="nb-NO" sz="2000" i="1" baseline="-25000">
                  <a:solidFill>
                    <a:schemeClr val="tx1"/>
                  </a:solidFill>
                  <a:latin typeface="Times New Roman" pitchFamily="18" charset="0"/>
                  <a:cs typeface="Times New Roman" pitchFamily="18" charset="0"/>
                </a:rPr>
                <a:t>CC</a:t>
              </a:r>
              <a:r>
                <a:rPr lang="nb-NO" sz="2000" i="1">
                  <a:solidFill>
                    <a:schemeClr val="tx1"/>
                  </a:solidFill>
                  <a:latin typeface="Times New Roman" pitchFamily="18" charset="0"/>
                  <a:cs typeface="Times New Roman" pitchFamily="18" charset="0"/>
                </a:rPr>
                <a:t> </a:t>
              </a:r>
              <a:endParaRPr lang="nb-NO" sz="2000" i="1" baseline="-25000">
                <a:solidFill>
                  <a:schemeClr val="tx1"/>
                </a:solidFill>
                <a:latin typeface="Times New Roman" pitchFamily="18" charset="0"/>
                <a:cs typeface="Times New Roman" pitchFamily="18" charset="0"/>
              </a:endParaRPr>
            </a:p>
          </p:txBody>
        </p:sp>
        <p:sp>
          <p:nvSpPr>
            <p:cNvPr id="24604" name="TekstSylinder 44"/>
            <p:cNvSpPr txBox="1">
              <a:spLocks noChangeArrowheads="1"/>
            </p:cNvSpPr>
            <p:nvPr/>
          </p:nvSpPr>
          <p:spPr bwMode="auto">
            <a:xfrm>
              <a:off x="5251239" y="3357037"/>
              <a:ext cx="900175" cy="400110"/>
            </a:xfrm>
            <a:prstGeom prst="rect">
              <a:avLst/>
            </a:prstGeom>
            <a:no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U</a:t>
              </a:r>
              <a:r>
                <a:rPr lang="nb-NO" sz="2000" i="1" baseline="-25000">
                  <a:solidFill>
                    <a:schemeClr val="tx1"/>
                  </a:solidFill>
                  <a:latin typeface="Times New Roman" pitchFamily="18" charset="0"/>
                  <a:cs typeface="Times New Roman" pitchFamily="18" charset="0"/>
                </a:rPr>
                <a:t>out </a:t>
              </a:r>
              <a:r>
                <a:rPr lang="nb-NO" sz="2000" i="1">
                  <a:solidFill>
                    <a:schemeClr val="tx1"/>
                  </a:solidFill>
                  <a:latin typeface="Times New Roman" pitchFamily="18" charset="0"/>
                  <a:cs typeface="Times New Roman" pitchFamily="18" charset="0"/>
                </a:rPr>
                <a:t>= </a:t>
              </a:r>
              <a:endParaRPr lang="nb-NO" sz="2000" i="1" baseline="-25000">
                <a:solidFill>
                  <a:schemeClr val="tx1"/>
                </a:solidFill>
                <a:latin typeface="Times New Roman" pitchFamily="18" charset="0"/>
                <a:cs typeface="Times New Roman" pitchFamily="18" charset="0"/>
              </a:endParaRPr>
            </a:p>
          </p:txBody>
        </p:sp>
      </p:grpSp>
      <p:sp>
        <p:nvSpPr>
          <p:cNvPr id="49" name="TekstSylinder 48"/>
          <p:cNvSpPr txBox="1">
            <a:spLocks noChangeArrowheads="1"/>
          </p:cNvSpPr>
          <p:nvPr/>
        </p:nvSpPr>
        <p:spPr bwMode="auto">
          <a:xfrm>
            <a:off x="4637088" y="2297113"/>
            <a:ext cx="1201737" cy="400050"/>
          </a:xfrm>
          <a:prstGeom prst="rect">
            <a:avLst/>
          </a:prstGeom>
          <a:solidFill>
            <a:schemeClr val="bg1"/>
          </a:solid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U =R • I</a:t>
            </a:r>
            <a:endParaRPr lang="nb-NO" sz="2000" i="1" baseline="-25000">
              <a:solidFill>
                <a:schemeClr val="tx1"/>
              </a:solidFill>
              <a:latin typeface="Times New Roman" pitchFamily="18" charset="0"/>
              <a:cs typeface="Times New Roman" pitchFamily="18" charset="0"/>
            </a:endParaRPr>
          </a:p>
        </p:txBody>
      </p:sp>
      <p:sp>
        <p:nvSpPr>
          <p:cNvPr id="50" name="TekstSylinder 49"/>
          <p:cNvSpPr txBox="1">
            <a:spLocks noChangeArrowheads="1"/>
          </p:cNvSpPr>
          <p:nvPr/>
        </p:nvSpPr>
        <p:spPr bwMode="auto">
          <a:xfrm>
            <a:off x="6200775" y="2297113"/>
            <a:ext cx="1203325" cy="400050"/>
          </a:xfrm>
          <a:prstGeom prst="rect">
            <a:avLst/>
          </a:prstGeom>
          <a:solidFill>
            <a:schemeClr val="bg1"/>
          </a:solid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I =U / R</a:t>
            </a:r>
            <a:endParaRPr lang="nb-NO" sz="2000" i="1" baseline="-25000">
              <a:solidFill>
                <a:schemeClr val="tx1"/>
              </a:solidFill>
              <a:latin typeface="Times New Roman" pitchFamily="18" charset="0"/>
              <a:cs typeface="Times New Roman" pitchFamily="18" charset="0"/>
            </a:endParaRPr>
          </a:p>
        </p:txBody>
      </p:sp>
      <p:sp>
        <p:nvSpPr>
          <p:cNvPr id="51" name="TekstSylinder 50"/>
          <p:cNvSpPr txBox="1">
            <a:spLocks noChangeArrowheads="1"/>
          </p:cNvSpPr>
          <p:nvPr/>
        </p:nvSpPr>
        <p:spPr bwMode="auto">
          <a:xfrm>
            <a:off x="5772150" y="2286000"/>
            <a:ext cx="474663" cy="400050"/>
          </a:xfrm>
          <a:prstGeom prst="rect">
            <a:avLst/>
          </a:prstGeom>
          <a:solidFill>
            <a:schemeClr val="bg1"/>
          </a:solid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a:t>
            </a:r>
            <a:endParaRPr lang="nb-NO" sz="2000" i="1" baseline="-25000">
              <a:solidFill>
                <a:schemeClr val="tx1"/>
              </a:solidFill>
              <a:latin typeface="Times New Roman" pitchFamily="18" charset="0"/>
              <a:cs typeface="Times New Roman" pitchFamily="18" charset="0"/>
            </a:endParaRPr>
          </a:p>
        </p:txBody>
      </p:sp>
      <p:sp>
        <p:nvSpPr>
          <p:cNvPr id="52" name="TekstSylinder 51"/>
          <p:cNvSpPr txBox="1">
            <a:spLocks noChangeArrowheads="1"/>
          </p:cNvSpPr>
          <p:nvPr/>
        </p:nvSpPr>
        <p:spPr bwMode="auto">
          <a:xfrm>
            <a:off x="6773464" y="2859088"/>
            <a:ext cx="1431925" cy="400050"/>
          </a:xfrm>
          <a:prstGeom prst="rect">
            <a:avLst/>
          </a:prstGeom>
          <a:solidFill>
            <a:schemeClr val="bg1"/>
          </a:solidFill>
          <a:ln w="9525">
            <a:noFill/>
            <a:miter lim="800000"/>
            <a:headEnd/>
            <a:tailEnd/>
          </a:ln>
        </p:spPr>
        <p:txBody>
          <a:bodyPr>
            <a:spAutoFit/>
          </a:bodyPr>
          <a:lstStyle/>
          <a:p>
            <a:r>
              <a:rPr lang="nb-NO" sz="2000" i="1" dirty="0">
                <a:solidFill>
                  <a:schemeClr val="tx1"/>
                </a:solidFill>
                <a:latin typeface="Times New Roman" pitchFamily="18" charset="0"/>
                <a:cs typeface="Times New Roman" pitchFamily="18" charset="0"/>
              </a:rPr>
              <a:t>= </a:t>
            </a:r>
            <a:r>
              <a:rPr lang="nb-NO" sz="2000" i="1" dirty="0" err="1">
                <a:solidFill>
                  <a:schemeClr val="tx1"/>
                </a:solidFill>
                <a:latin typeface="Times New Roman" pitchFamily="18" charset="0"/>
                <a:cs typeface="Times New Roman" pitchFamily="18" charset="0"/>
              </a:rPr>
              <a:t>U</a:t>
            </a:r>
            <a:r>
              <a:rPr lang="nb-NO" sz="2000" i="1" baseline="-25000" dirty="0" err="1">
                <a:solidFill>
                  <a:schemeClr val="tx1"/>
                </a:solidFill>
                <a:latin typeface="Times New Roman" pitchFamily="18" charset="0"/>
                <a:cs typeface="Times New Roman" pitchFamily="18" charset="0"/>
              </a:rPr>
              <a:t>out</a:t>
            </a:r>
            <a:r>
              <a:rPr lang="nb-NO" sz="2000" i="1" baseline="-25000" dirty="0">
                <a:solidFill>
                  <a:schemeClr val="tx1"/>
                </a:solidFill>
                <a:latin typeface="Times New Roman" pitchFamily="18" charset="0"/>
                <a:cs typeface="Times New Roman" pitchFamily="18" charset="0"/>
              </a:rPr>
              <a:t> </a:t>
            </a:r>
            <a:r>
              <a:rPr lang="nb-NO" sz="2000" i="1" dirty="0">
                <a:solidFill>
                  <a:schemeClr val="tx1"/>
                </a:solidFill>
                <a:latin typeface="Times New Roman" pitchFamily="18" charset="0"/>
                <a:cs typeface="Times New Roman" pitchFamily="18" charset="0"/>
              </a:rPr>
              <a:t>/ </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var</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sp>
        <p:nvSpPr>
          <p:cNvPr id="24599" name="TekstSylinder 21"/>
          <p:cNvSpPr txBox="1">
            <a:spLocks noChangeArrowheads="1"/>
          </p:cNvSpPr>
          <p:nvPr/>
        </p:nvSpPr>
        <p:spPr bwMode="auto">
          <a:xfrm>
            <a:off x="2011363" y="4957763"/>
            <a:ext cx="2063750" cy="400050"/>
          </a:xfrm>
          <a:prstGeom prst="rect">
            <a:avLst/>
          </a:prstGeom>
          <a:noFill/>
          <a:ln w="9525">
            <a:noFill/>
            <a:miter lim="800000"/>
            <a:headEnd/>
            <a:tailEnd/>
          </a:ln>
        </p:spPr>
        <p:txBody>
          <a:bodyPr wrap="none">
            <a:spAutoFit/>
          </a:bodyPr>
          <a:lstStyle/>
          <a:p>
            <a:r>
              <a:rPr lang="nb-NO" sz="2000" i="1">
                <a:solidFill>
                  <a:schemeClr val="tx1"/>
                </a:solidFill>
              </a:rPr>
              <a:t>U</a:t>
            </a:r>
            <a:r>
              <a:rPr lang="nb-NO" sz="2000" i="1" baseline="-25000">
                <a:solidFill>
                  <a:schemeClr val="tx1"/>
                </a:solidFill>
              </a:rPr>
              <a:t>SS</a:t>
            </a:r>
            <a:r>
              <a:rPr lang="nb-NO" sz="2000">
                <a:solidFill>
                  <a:schemeClr val="tx1"/>
                </a:solidFill>
              </a:rPr>
              <a:t> = 0V = GND</a:t>
            </a:r>
            <a:endParaRPr lang="nb-NO" sz="2000" baseline="-25000">
              <a:solidFill>
                <a:schemeClr val="tx1"/>
              </a:solidFill>
            </a:endParaRPr>
          </a:p>
        </p:txBody>
      </p:sp>
      <p:grpSp>
        <p:nvGrpSpPr>
          <p:cNvPr id="6" name="Gruppe 45"/>
          <p:cNvGrpSpPr>
            <a:grpSpLocks/>
          </p:cNvGrpSpPr>
          <p:nvPr/>
        </p:nvGrpSpPr>
        <p:grpSpPr bwMode="auto">
          <a:xfrm>
            <a:off x="4700501" y="3444960"/>
            <a:ext cx="2681287" cy="854534"/>
            <a:chOff x="5251239" y="3107655"/>
            <a:chExt cx="2681478" cy="855512"/>
          </a:xfrm>
        </p:grpSpPr>
        <p:cxnSp>
          <p:nvCxnSpPr>
            <p:cNvPr id="39" name="Rett linje 38"/>
            <p:cNvCxnSpPr>
              <a:cxnSpLocks noChangeShapeType="1"/>
            </p:cNvCxnSpPr>
            <p:nvPr/>
          </p:nvCxnSpPr>
          <p:spPr bwMode="auto">
            <a:xfrm>
              <a:off x="6020790" y="3562597"/>
              <a:ext cx="1199407" cy="0"/>
            </a:xfrm>
            <a:prstGeom prst="line">
              <a:avLst/>
            </a:prstGeom>
            <a:noFill/>
            <a:ln w="9525" algn="ctr">
              <a:solidFill>
                <a:schemeClr val="tx1"/>
              </a:solidFill>
              <a:round/>
              <a:headEnd/>
              <a:tailEnd/>
            </a:ln>
          </p:spPr>
        </p:cxnSp>
        <p:sp>
          <p:nvSpPr>
            <p:cNvPr id="40" name="TekstSylinder 39"/>
            <p:cNvSpPr txBox="1">
              <a:spLocks noChangeArrowheads="1"/>
            </p:cNvSpPr>
            <p:nvPr/>
          </p:nvSpPr>
          <p:spPr bwMode="auto">
            <a:xfrm>
              <a:off x="6355648" y="3107655"/>
              <a:ext cx="662669" cy="400110"/>
            </a:xfrm>
            <a:prstGeom prst="rect">
              <a:avLst/>
            </a:prstGeom>
            <a:solidFill>
              <a:schemeClr val="bg1"/>
            </a:solidFill>
            <a:ln w="9525">
              <a:noFill/>
              <a:miter lim="800000"/>
              <a:headEnd/>
              <a:tailEnd/>
            </a:ln>
          </p:spPr>
          <p:txBody>
            <a:bodyPr>
              <a:spAutoFit/>
            </a:bodyPr>
            <a:lstStyle/>
            <a:p>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var</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sp>
          <p:nvSpPr>
            <p:cNvPr id="41" name="TekstSylinder 40"/>
            <p:cNvSpPr txBox="1">
              <a:spLocks noChangeArrowheads="1"/>
            </p:cNvSpPr>
            <p:nvPr/>
          </p:nvSpPr>
          <p:spPr bwMode="auto">
            <a:xfrm>
              <a:off x="5997039" y="3562599"/>
              <a:ext cx="1318084" cy="400568"/>
            </a:xfrm>
            <a:prstGeom prst="rect">
              <a:avLst/>
            </a:prstGeom>
            <a:noFill/>
            <a:ln w="9525">
              <a:noFill/>
              <a:miter lim="800000"/>
              <a:headEnd/>
              <a:tailEnd/>
            </a:ln>
          </p:spPr>
          <p:txBody>
            <a:bodyPr wrap="none">
              <a:spAutoFit/>
            </a:bodyPr>
            <a:lstStyle/>
            <a:p>
              <a:r>
                <a:rPr lang="nb-NO" sz="2000" i="1" dirty="0">
                  <a:solidFill>
                    <a:schemeClr val="tx1"/>
                  </a:solidFill>
                  <a:latin typeface="Times New Roman" pitchFamily="18" charset="0"/>
                  <a:cs typeface="Times New Roman" pitchFamily="18" charset="0"/>
                </a:rPr>
                <a:t>(</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fast</a:t>
              </a:r>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var</a:t>
              </a:r>
              <a:r>
                <a:rPr lang="nb-NO" sz="2000" i="1" dirty="0" smtClean="0">
                  <a:solidFill>
                    <a:schemeClr val="tx1"/>
                  </a:solidFill>
                  <a:latin typeface="Times New Roman" pitchFamily="18" charset="0"/>
                  <a:cs typeface="Times New Roman" pitchFamily="18" charset="0"/>
                </a:rPr>
                <a:t>)</a:t>
              </a:r>
              <a:endParaRPr lang="nb-NO" sz="2000" dirty="0"/>
            </a:p>
          </p:txBody>
        </p:sp>
        <p:sp>
          <p:nvSpPr>
            <p:cNvPr id="42" name="TekstSylinder 43"/>
            <p:cNvSpPr txBox="1">
              <a:spLocks noChangeArrowheads="1"/>
            </p:cNvSpPr>
            <p:nvPr/>
          </p:nvSpPr>
          <p:spPr bwMode="auto">
            <a:xfrm>
              <a:off x="7270048" y="3321411"/>
              <a:ext cx="662669" cy="400110"/>
            </a:xfrm>
            <a:prstGeom prst="rect">
              <a:avLst/>
            </a:prstGeom>
            <a:solidFill>
              <a:schemeClr val="bg1"/>
            </a:solid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U</a:t>
              </a:r>
              <a:r>
                <a:rPr lang="nb-NO" sz="2000" i="1" baseline="-25000">
                  <a:solidFill>
                    <a:schemeClr val="tx1"/>
                  </a:solidFill>
                  <a:latin typeface="Times New Roman" pitchFamily="18" charset="0"/>
                  <a:cs typeface="Times New Roman" pitchFamily="18" charset="0"/>
                </a:rPr>
                <a:t>CC</a:t>
              </a:r>
              <a:r>
                <a:rPr lang="nb-NO" sz="2000" i="1">
                  <a:solidFill>
                    <a:schemeClr val="tx1"/>
                  </a:solidFill>
                  <a:latin typeface="Times New Roman" pitchFamily="18" charset="0"/>
                  <a:cs typeface="Times New Roman" pitchFamily="18" charset="0"/>
                </a:rPr>
                <a:t> </a:t>
              </a:r>
              <a:endParaRPr lang="nb-NO" sz="2000" i="1" baseline="-25000">
                <a:solidFill>
                  <a:schemeClr val="tx1"/>
                </a:solidFill>
                <a:latin typeface="Times New Roman" pitchFamily="18" charset="0"/>
                <a:cs typeface="Times New Roman" pitchFamily="18" charset="0"/>
              </a:endParaRPr>
            </a:p>
          </p:txBody>
        </p:sp>
        <p:sp>
          <p:nvSpPr>
            <p:cNvPr id="43" name="TekstSylinder 44"/>
            <p:cNvSpPr txBox="1">
              <a:spLocks noChangeArrowheads="1"/>
            </p:cNvSpPr>
            <p:nvPr/>
          </p:nvSpPr>
          <p:spPr bwMode="auto">
            <a:xfrm>
              <a:off x="5251239" y="3357037"/>
              <a:ext cx="900175" cy="400110"/>
            </a:xfrm>
            <a:prstGeom prst="rect">
              <a:avLst/>
            </a:prstGeom>
            <a:noFill/>
            <a:ln w="9525">
              <a:noFill/>
              <a:miter lim="800000"/>
              <a:headEnd/>
              <a:tailEnd/>
            </a:ln>
          </p:spPr>
          <p:txBody>
            <a:bodyPr>
              <a:spAutoFit/>
            </a:bodyPr>
            <a:lstStyle/>
            <a:p>
              <a:r>
                <a:rPr lang="nb-NO" sz="2000" i="1">
                  <a:solidFill>
                    <a:schemeClr val="tx1"/>
                  </a:solidFill>
                  <a:latin typeface="Times New Roman" pitchFamily="18" charset="0"/>
                  <a:cs typeface="Times New Roman" pitchFamily="18" charset="0"/>
                </a:rPr>
                <a:t>U</a:t>
              </a:r>
              <a:r>
                <a:rPr lang="nb-NO" sz="2000" i="1" baseline="-25000">
                  <a:solidFill>
                    <a:schemeClr val="tx1"/>
                  </a:solidFill>
                  <a:latin typeface="Times New Roman" pitchFamily="18" charset="0"/>
                  <a:cs typeface="Times New Roman" pitchFamily="18" charset="0"/>
                </a:rPr>
                <a:t>out </a:t>
              </a:r>
              <a:r>
                <a:rPr lang="nb-NO" sz="2000" i="1">
                  <a:solidFill>
                    <a:schemeClr val="tx1"/>
                  </a:solidFill>
                  <a:latin typeface="Times New Roman" pitchFamily="18" charset="0"/>
                  <a:cs typeface="Times New Roman" pitchFamily="18" charset="0"/>
                </a:rPr>
                <a:t>= </a:t>
              </a:r>
              <a:endParaRPr lang="nb-NO" sz="2000" i="1" baseline="-25000">
                <a:solidFill>
                  <a:schemeClr val="tx1"/>
                </a:solidFill>
                <a:latin typeface="Times New Roman" pitchFamily="18" charset="0"/>
                <a:cs typeface="Times New Roman" pitchFamily="18" charset="0"/>
              </a:endParaRPr>
            </a:p>
          </p:txBody>
        </p:sp>
      </p:grpSp>
      <p:grpSp>
        <p:nvGrpSpPr>
          <p:cNvPr id="7" name="Gruppe 45"/>
          <p:cNvGrpSpPr>
            <a:grpSpLocks/>
          </p:cNvGrpSpPr>
          <p:nvPr/>
        </p:nvGrpSpPr>
        <p:grpSpPr bwMode="auto">
          <a:xfrm>
            <a:off x="4731816" y="4741403"/>
            <a:ext cx="2681287" cy="854534"/>
            <a:chOff x="5251239" y="3107655"/>
            <a:chExt cx="2681478" cy="855512"/>
          </a:xfrm>
        </p:grpSpPr>
        <p:cxnSp>
          <p:nvCxnSpPr>
            <p:cNvPr id="45" name="Rett linje 44"/>
            <p:cNvCxnSpPr>
              <a:cxnSpLocks noChangeShapeType="1"/>
            </p:cNvCxnSpPr>
            <p:nvPr/>
          </p:nvCxnSpPr>
          <p:spPr bwMode="auto">
            <a:xfrm>
              <a:off x="6020790" y="3562597"/>
              <a:ext cx="1199407" cy="0"/>
            </a:xfrm>
            <a:prstGeom prst="line">
              <a:avLst/>
            </a:prstGeom>
            <a:noFill/>
            <a:ln w="9525" algn="ctr">
              <a:solidFill>
                <a:schemeClr val="tx1"/>
              </a:solidFill>
              <a:round/>
              <a:headEnd/>
              <a:tailEnd/>
            </a:ln>
          </p:spPr>
        </p:cxnSp>
        <p:sp>
          <p:nvSpPr>
            <p:cNvPr id="46" name="TekstSylinder 45"/>
            <p:cNvSpPr txBox="1">
              <a:spLocks noChangeArrowheads="1"/>
            </p:cNvSpPr>
            <p:nvPr/>
          </p:nvSpPr>
          <p:spPr bwMode="auto">
            <a:xfrm>
              <a:off x="6355648" y="3107655"/>
              <a:ext cx="662669" cy="400110"/>
            </a:xfrm>
            <a:prstGeom prst="rect">
              <a:avLst/>
            </a:prstGeom>
            <a:solidFill>
              <a:schemeClr val="bg1"/>
            </a:solidFill>
            <a:ln w="9525">
              <a:noFill/>
              <a:miter lim="800000"/>
              <a:headEnd/>
              <a:tailEnd/>
            </a:ln>
          </p:spPr>
          <p:txBody>
            <a:bodyPr>
              <a:spAutoFit/>
            </a:bodyPr>
            <a:lstStyle/>
            <a:p>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fast</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sp>
          <p:nvSpPr>
            <p:cNvPr id="47" name="TekstSylinder 46"/>
            <p:cNvSpPr txBox="1">
              <a:spLocks noChangeArrowheads="1"/>
            </p:cNvSpPr>
            <p:nvPr/>
          </p:nvSpPr>
          <p:spPr bwMode="auto">
            <a:xfrm>
              <a:off x="5997039" y="3562599"/>
              <a:ext cx="1345336" cy="400568"/>
            </a:xfrm>
            <a:prstGeom prst="rect">
              <a:avLst/>
            </a:prstGeom>
            <a:noFill/>
            <a:ln w="9525">
              <a:noFill/>
              <a:miter lim="800000"/>
              <a:headEnd/>
              <a:tailEnd/>
            </a:ln>
          </p:spPr>
          <p:txBody>
            <a:bodyPr wrap="none">
              <a:spAutoFit/>
            </a:bodyPr>
            <a:lstStyle/>
            <a:p>
              <a:r>
                <a:rPr lang="nb-NO" sz="2000" i="1" dirty="0" smtClean="0">
                  <a:solidFill>
                    <a:schemeClr val="tx1"/>
                  </a:solidFill>
                  <a:latin typeface="Times New Roman" pitchFamily="18" charset="0"/>
                  <a:cs typeface="Times New Roman" pitchFamily="18" charset="0"/>
                </a:rPr>
                <a:t>(</a:t>
              </a:r>
              <a:r>
                <a:rPr lang="nb-NO" sz="2000" i="1" dirty="0" err="1" smtClean="0">
                  <a:solidFill>
                    <a:schemeClr val="tx1"/>
                  </a:solidFill>
                  <a:latin typeface="Times New Roman" pitchFamily="18" charset="0"/>
                  <a:cs typeface="Times New Roman" pitchFamily="18" charset="0"/>
                </a:rPr>
                <a:t>U</a:t>
              </a:r>
              <a:r>
                <a:rPr lang="nb-NO" sz="2000" i="1" baseline="-25000" dirty="0" err="1" smtClean="0">
                  <a:solidFill>
                    <a:schemeClr val="tx1"/>
                  </a:solidFill>
                  <a:latin typeface="Times New Roman" pitchFamily="18" charset="0"/>
                  <a:cs typeface="Times New Roman" pitchFamily="18" charset="0"/>
                </a:rPr>
                <a:t>CC</a:t>
              </a:r>
              <a:r>
                <a:rPr lang="nb-NO" sz="2000" i="1" dirty="0" err="1" smtClean="0">
                  <a:solidFill>
                    <a:schemeClr val="tx1"/>
                  </a:solidFill>
                  <a:latin typeface="Times New Roman" pitchFamily="18" charset="0"/>
                  <a:cs typeface="Times New Roman" pitchFamily="18" charset="0"/>
                </a:rPr>
                <a:t>+U</a:t>
              </a:r>
              <a:r>
                <a:rPr lang="nb-NO" sz="2000" i="1" baseline="-25000" dirty="0" err="1" smtClean="0">
                  <a:solidFill>
                    <a:schemeClr val="tx1"/>
                  </a:solidFill>
                  <a:latin typeface="Times New Roman" pitchFamily="18" charset="0"/>
                  <a:cs typeface="Times New Roman" pitchFamily="18" charset="0"/>
                </a:rPr>
                <a:t>out</a:t>
              </a:r>
              <a:r>
                <a:rPr lang="nb-NO" sz="2000" i="1" dirty="0" smtClean="0">
                  <a:solidFill>
                    <a:schemeClr val="tx1"/>
                  </a:solidFill>
                  <a:latin typeface="Times New Roman" pitchFamily="18" charset="0"/>
                  <a:cs typeface="Times New Roman" pitchFamily="18" charset="0"/>
                </a:rPr>
                <a:t>)</a:t>
              </a:r>
              <a:endParaRPr lang="nb-NO" sz="2000" dirty="0"/>
            </a:p>
          </p:txBody>
        </p:sp>
        <p:sp>
          <p:nvSpPr>
            <p:cNvPr id="48" name="TekstSylinder 43"/>
            <p:cNvSpPr txBox="1">
              <a:spLocks noChangeArrowheads="1"/>
            </p:cNvSpPr>
            <p:nvPr/>
          </p:nvSpPr>
          <p:spPr bwMode="auto">
            <a:xfrm>
              <a:off x="7270048" y="3321411"/>
              <a:ext cx="662669" cy="400110"/>
            </a:xfrm>
            <a:prstGeom prst="rect">
              <a:avLst/>
            </a:prstGeom>
            <a:solidFill>
              <a:schemeClr val="bg1"/>
            </a:solidFill>
            <a:ln w="9525">
              <a:noFill/>
              <a:miter lim="800000"/>
              <a:headEnd/>
              <a:tailEnd/>
            </a:ln>
          </p:spPr>
          <p:txBody>
            <a:bodyPr>
              <a:spAutoFit/>
            </a:bodyPr>
            <a:lstStyle/>
            <a:p>
              <a:r>
                <a:rPr lang="nb-NO" sz="2000" i="1" dirty="0" err="1" smtClean="0">
                  <a:solidFill>
                    <a:schemeClr val="tx1"/>
                  </a:solidFill>
                  <a:latin typeface="Times New Roman" pitchFamily="18" charset="0"/>
                  <a:cs typeface="Times New Roman" pitchFamily="18" charset="0"/>
                </a:rPr>
                <a:t>U</a:t>
              </a:r>
              <a:r>
                <a:rPr lang="nb-NO" sz="2000" i="1" baseline="-25000" dirty="0" err="1" smtClean="0">
                  <a:solidFill>
                    <a:schemeClr val="tx1"/>
                  </a:solidFill>
                  <a:latin typeface="Times New Roman" pitchFamily="18" charset="0"/>
                  <a:cs typeface="Times New Roman" pitchFamily="18" charset="0"/>
                </a:rPr>
                <a:t>out</a:t>
              </a:r>
              <a:r>
                <a:rPr lang="nb-NO" sz="2000" i="1" dirty="0" smtClean="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sp>
          <p:nvSpPr>
            <p:cNvPr id="53" name="TekstSylinder 44"/>
            <p:cNvSpPr txBox="1">
              <a:spLocks noChangeArrowheads="1"/>
            </p:cNvSpPr>
            <p:nvPr/>
          </p:nvSpPr>
          <p:spPr bwMode="auto">
            <a:xfrm>
              <a:off x="5251239" y="3357037"/>
              <a:ext cx="900175" cy="400110"/>
            </a:xfrm>
            <a:prstGeom prst="rect">
              <a:avLst/>
            </a:prstGeom>
            <a:noFill/>
            <a:ln w="9525">
              <a:noFill/>
              <a:miter lim="800000"/>
              <a:headEnd/>
              <a:tailEnd/>
            </a:ln>
          </p:spPr>
          <p:txBody>
            <a:bodyPr>
              <a:spAutoFit/>
            </a:bodyPr>
            <a:lstStyle/>
            <a:p>
              <a:r>
                <a:rPr lang="nb-NO" sz="2000" i="1" dirty="0" err="1" smtClean="0">
                  <a:solidFill>
                    <a:schemeClr val="tx1"/>
                  </a:solidFill>
                  <a:latin typeface="Times New Roman" pitchFamily="18" charset="0"/>
                  <a:cs typeface="Times New Roman" pitchFamily="18" charset="0"/>
                </a:rPr>
                <a:t>R</a:t>
              </a:r>
              <a:r>
                <a:rPr lang="nb-NO" sz="2000" i="1" baseline="-25000" dirty="0" err="1" smtClean="0">
                  <a:solidFill>
                    <a:schemeClr val="tx1"/>
                  </a:solidFill>
                  <a:latin typeface="Times New Roman" pitchFamily="18" charset="0"/>
                  <a:cs typeface="Times New Roman" pitchFamily="18" charset="0"/>
                </a:rPr>
                <a:t>var</a:t>
              </a:r>
              <a:r>
                <a:rPr lang="nb-NO" sz="2000" i="1" baseline="-25000" dirty="0" smtClean="0">
                  <a:solidFill>
                    <a:schemeClr val="tx1"/>
                  </a:solidFill>
                  <a:latin typeface="Times New Roman" pitchFamily="18" charset="0"/>
                  <a:cs typeface="Times New Roman" pitchFamily="18" charset="0"/>
                </a:rPr>
                <a:t> </a:t>
              </a:r>
              <a:r>
                <a:rPr lang="nb-NO" sz="2000" i="1" dirty="0">
                  <a:solidFill>
                    <a:schemeClr val="tx1"/>
                  </a:solidFill>
                  <a:latin typeface="Times New Roman" pitchFamily="18" charset="0"/>
                  <a:cs typeface="Times New Roman" pitchFamily="18" charset="0"/>
                </a:rPr>
                <a:t>= </a:t>
              </a:r>
              <a:endParaRPr lang="nb-NO" sz="2000" i="1" baseline="-25000" dirty="0">
                <a:solidFill>
                  <a:schemeClr val="tx1"/>
                </a:solidFill>
                <a:latin typeface="Times New Roman" pitchFamily="18" charset="0"/>
                <a:cs typeface="Times New Roman" pitchFamily="18" charset="0"/>
              </a:endParaRPr>
            </a:p>
          </p:txBody>
        </p:sp>
      </p:grpSp>
      <p:sp>
        <p:nvSpPr>
          <p:cNvPr id="55" name="TekstSylinder 54"/>
          <p:cNvSpPr txBox="1"/>
          <p:nvPr/>
        </p:nvSpPr>
        <p:spPr>
          <a:xfrm>
            <a:off x="3338513" y="3319462"/>
            <a:ext cx="434734" cy="369332"/>
          </a:xfrm>
          <a:prstGeom prst="rect">
            <a:avLst/>
          </a:prstGeom>
          <a:noFill/>
        </p:spPr>
        <p:txBody>
          <a:bodyPr wrap="none" rtlCol="0">
            <a:spAutoFit/>
          </a:bodyPr>
          <a:lstStyle/>
          <a:p>
            <a:r>
              <a:rPr lang="nb-NO" sz="1800" smtClean="0">
                <a:solidFill>
                  <a:schemeClr val="tx1"/>
                </a:solidFill>
              </a:rPr>
              <a:t>A0</a:t>
            </a:r>
            <a:endParaRPr lang="nb-NO" sz="180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20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9" grpId="0" animBg="1"/>
      <p:bldP spid="50" grpId="0" animBg="1"/>
      <p:bldP spid="51" grpId="0" animBg="1"/>
      <p:bldP spid="5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Spenningsdeleren</a:t>
            </a:r>
            <a:endParaRPr lang="nb-NO"/>
          </a:p>
        </p:txBody>
      </p:sp>
      <p:sp>
        <p:nvSpPr>
          <p:cNvPr id="3" name="Plassholder for innhold 2"/>
          <p:cNvSpPr>
            <a:spLocks noGrp="1"/>
          </p:cNvSpPr>
          <p:nvPr>
            <p:ph idx="1"/>
          </p:nvPr>
        </p:nvSpPr>
        <p:spPr>
          <a:xfrm>
            <a:off x="1164148" y="4709160"/>
            <a:ext cx="7407404" cy="1518920"/>
          </a:xfrm>
        </p:spPr>
        <p:txBody>
          <a:bodyPr/>
          <a:lstStyle/>
          <a:p>
            <a:pPr marL="0" indent="0" algn="ctr">
              <a:buNone/>
            </a:pPr>
            <a:r>
              <a:rPr lang="nb-NO" smtClean="0"/>
              <a:t>Vi ser at vi ved å velge plassering av lyssensoren kan bestemme om vi skal ha en økende eller fallende spenning med økende lysstyrke.</a:t>
            </a:r>
            <a:endParaRPr lang="nb-NO"/>
          </a:p>
        </p:txBody>
      </p:sp>
      <p:pic>
        <p:nvPicPr>
          <p:cNvPr id="5122" name="Picture 2"/>
          <p:cNvPicPr>
            <a:picLocks noChangeAspect="1" noChangeArrowheads="1"/>
          </p:cNvPicPr>
          <p:nvPr/>
        </p:nvPicPr>
        <p:blipFill>
          <a:blip r:embed="rId3"/>
          <a:srcRect/>
          <a:stretch>
            <a:fillRect/>
          </a:stretch>
        </p:blipFill>
        <p:spPr bwMode="auto">
          <a:xfrm>
            <a:off x="860743" y="1841882"/>
            <a:ext cx="3970337" cy="2437405"/>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4997769" y="1889743"/>
            <a:ext cx="4044632" cy="2398411"/>
          </a:xfrm>
          <a:prstGeom prst="rect">
            <a:avLst/>
          </a:prstGeom>
          <a:noFill/>
          <a:ln w="9525">
            <a:noFill/>
            <a:miter lim="800000"/>
            <a:headEnd/>
            <a:tailEnd/>
          </a:ln>
          <a:effectLst/>
        </p:spPr>
      </p:pic>
      <p:sp>
        <p:nvSpPr>
          <p:cNvPr id="6" name="Rektangel 5"/>
          <p:cNvSpPr/>
          <p:nvPr/>
        </p:nvSpPr>
        <p:spPr>
          <a:xfrm>
            <a:off x="990600" y="3830320"/>
            <a:ext cx="3124200" cy="431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p:cNvSpPr/>
          <p:nvPr/>
        </p:nvSpPr>
        <p:spPr>
          <a:xfrm>
            <a:off x="4617720" y="3926840"/>
            <a:ext cx="3642360" cy="431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20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AD-konverteren</a:t>
            </a:r>
            <a:endParaRPr lang="nb-NO"/>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Arbeidsform under kurset</a:t>
            </a:r>
            <a:endParaRPr lang="nb-NO"/>
          </a:p>
        </p:txBody>
      </p:sp>
      <p:sp>
        <p:nvSpPr>
          <p:cNvPr id="3" name="Plassholder for innhold 2"/>
          <p:cNvSpPr>
            <a:spLocks noGrp="1"/>
          </p:cNvSpPr>
          <p:nvPr>
            <p:ph idx="1"/>
          </p:nvPr>
        </p:nvSpPr>
        <p:spPr>
          <a:xfrm>
            <a:off x="1194628" y="1219200"/>
            <a:ext cx="7407404" cy="5390400"/>
          </a:xfrm>
        </p:spPr>
        <p:txBody>
          <a:bodyPr/>
          <a:lstStyle/>
          <a:p>
            <a:pPr>
              <a:buNone/>
            </a:pPr>
            <a:r>
              <a:rPr lang="nb-NO" b="1" smtClean="0"/>
              <a:t>Introduksjon</a:t>
            </a:r>
          </a:p>
          <a:p>
            <a:r>
              <a:rPr lang="nb-NO" smtClean="0"/>
              <a:t>Alle på nett og </a:t>
            </a:r>
            <a:r>
              <a:rPr lang="nb-NO" smtClean="0"/>
              <a:t>har kontakt </a:t>
            </a:r>
            <a:r>
              <a:rPr lang="nb-NO" smtClean="0"/>
              <a:t>med mikrokontrolleren</a:t>
            </a:r>
          </a:p>
          <a:p>
            <a:r>
              <a:rPr lang="nb-NO" smtClean="0"/>
              <a:t>Kort gjennomgang av </a:t>
            </a:r>
            <a:r>
              <a:rPr lang="nb-NO" smtClean="0"/>
              <a:t>utstyret</a:t>
            </a:r>
            <a:endParaRPr lang="nb-NO" smtClean="0"/>
          </a:p>
          <a:p>
            <a:r>
              <a:rPr lang="nb-NO" smtClean="0"/>
              <a:t>… og programmeringsgrensesnittet</a:t>
            </a:r>
          </a:p>
          <a:p>
            <a:pPr>
              <a:buNone/>
            </a:pPr>
            <a:endParaRPr lang="nb-NO" smtClean="0"/>
          </a:p>
          <a:p>
            <a:pPr>
              <a:buNone/>
            </a:pPr>
            <a:r>
              <a:rPr lang="nb-NO" b="1" smtClean="0"/>
              <a:t>Arbeide selvstendig etter heftet (start side 68)</a:t>
            </a:r>
            <a:endParaRPr lang="nb-NO" smtClean="0"/>
          </a:p>
          <a:p>
            <a:r>
              <a:rPr lang="nb-NO" smtClean="0"/>
              <a:t>Be om  veiledning</a:t>
            </a:r>
          </a:p>
          <a:p>
            <a:r>
              <a:rPr lang="nb-NO" smtClean="0"/>
              <a:t>Samarbeid med hverandre</a:t>
            </a:r>
          </a:p>
          <a:p>
            <a:r>
              <a:rPr lang="nb-NO" smtClean="0"/>
              <a:t>”</a:t>
            </a:r>
            <a:r>
              <a:rPr lang="nb-NO" smtClean="0"/>
              <a:t>Time outs” med felles påfyll av teori </a:t>
            </a:r>
          </a:p>
          <a:p>
            <a:r>
              <a:rPr lang="nb-NO" smtClean="0"/>
              <a:t>Ikke tenk på at dere skal bli ferdig – </a:t>
            </a:r>
            <a:br>
              <a:rPr lang="nb-NO" smtClean="0"/>
            </a:br>
            <a:r>
              <a:rPr lang="nb-NO" smtClean="0"/>
              <a:t>viktigere å oppleve forståelse og mestring</a:t>
            </a:r>
          </a:p>
          <a:p>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20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a:xfrm>
            <a:off x="1177925" y="539750"/>
            <a:ext cx="4057650" cy="1141413"/>
          </a:xfrm>
        </p:spPr>
        <p:txBody>
          <a:bodyPr>
            <a:normAutofit fontScale="90000"/>
          </a:bodyPr>
          <a:lstStyle/>
          <a:p>
            <a:pPr algn="ctr"/>
            <a:r>
              <a:rPr lang="nb-NO" smtClean="0"/>
              <a:t>Analog til digital</a:t>
            </a:r>
            <a:br>
              <a:rPr lang="nb-NO" smtClean="0"/>
            </a:br>
            <a:r>
              <a:rPr lang="nb-NO" smtClean="0"/>
              <a:t>omvandling</a:t>
            </a:r>
          </a:p>
        </p:txBody>
      </p:sp>
      <p:grpSp>
        <p:nvGrpSpPr>
          <p:cNvPr id="2" name="Gruppe 111"/>
          <p:cNvGrpSpPr>
            <a:grpSpLocks/>
          </p:cNvGrpSpPr>
          <p:nvPr/>
        </p:nvGrpSpPr>
        <p:grpSpPr bwMode="auto">
          <a:xfrm>
            <a:off x="1701800" y="2279650"/>
            <a:ext cx="6157913" cy="2944813"/>
            <a:chOff x="1701478" y="2280216"/>
            <a:chExt cx="6157732" cy="2944559"/>
          </a:xfrm>
        </p:grpSpPr>
        <p:cxnSp>
          <p:nvCxnSpPr>
            <p:cNvPr id="16454" name="Rett pil 5"/>
            <p:cNvCxnSpPr>
              <a:cxnSpLocks noChangeShapeType="1"/>
            </p:cNvCxnSpPr>
            <p:nvPr/>
          </p:nvCxnSpPr>
          <p:spPr bwMode="auto">
            <a:xfrm>
              <a:off x="1701478" y="2280216"/>
              <a:ext cx="19244" cy="2944559"/>
            </a:xfrm>
            <a:prstGeom prst="straightConnector1">
              <a:avLst/>
            </a:prstGeom>
            <a:noFill/>
            <a:ln w="28575" algn="ctr">
              <a:solidFill>
                <a:schemeClr val="tx1"/>
              </a:solidFill>
              <a:round/>
              <a:headEnd type="triangle" w="med" len="med"/>
              <a:tailEnd type="none" w="lg" len="lg"/>
            </a:ln>
          </p:spPr>
        </p:cxnSp>
        <p:cxnSp>
          <p:nvCxnSpPr>
            <p:cNvPr id="16455" name="Rett pil 6"/>
            <p:cNvCxnSpPr>
              <a:cxnSpLocks noChangeShapeType="1"/>
            </p:cNvCxnSpPr>
            <p:nvPr/>
          </p:nvCxnSpPr>
          <p:spPr bwMode="auto">
            <a:xfrm flipH="1">
              <a:off x="1723931" y="5208608"/>
              <a:ext cx="6135279" cy="3894"/>
            </a:xfrm>
            <a:prstGeom prst="straightConnector1">
              <a:avLst/>
            </a:prstGeom>
            <a:noFill/>
            <a:ln w="28575" algn="ctr">
              <a:solidFill>
                <a:schemeClr val="tx1"/>
              </a:solidFill>
              <a:round/>
              <a:headEnd type="triangle" w="med" len="med"/>
              <a:tailEnd type="none" w="lg" len="lg"/>
            </a:ln>
          </p:spPr>
        </p:cxnSp>
      </p:grpSp>
      <p:sp>
        <p:nvSpPr>
          <p:cNvPr id="10" name="Frihåndsform 9"/>
          <p:cNvSpPr>
            <a:spLocks/>
          </p:cNvSpPr>
          <p:nvPr/>
        </p:nvSpPr>
        <p:spPr bwMode="auto">
          <a:xfrm>
            <a:off x="1817688" y="3030538"/>
            <a:ext cx="5830887" cy="1982787"/>
          </a:xfrm>
          <a:custGeom>
            <a:avLst/>
            <a:gdLst>
              <a:gd name="T0" fmla="*/ 0 w 3507129"/>
              <a:gd name="T1" fmla="*/ 116039027 h 1192192"/>
              <a:gd name="T2" fmla="*/ 13482653 w 3507129"/>
              <a:gd name="T3" fmla="*/ 107026253 h 1192192"/>
              <a:gd name="T4" fmla="*/ 24718134 w 3507129"/>
              <a:gd name="T5" fmla="*/ 91253960 h 1192192"/>
              <a:gd name="T6" fmla="*/ 40447796 w 3507129"/>
              <a:gd name="T7" fmla="*/ 72101840 h 1192192"/>
              <a:gd name="T8" fmla="*/ 51683281 w 3507129"/>
              <a:gd name="T9" fmla="*/ 43937067 h 1192192"/>
              <a:gd name="T10" fmla="*/ 67412989 w 3507129"/>
              <a:gd name="T11" fmla="*/ 27038180 h 1192192"/>
              <a:gd name="T12" fmla="*/ 94378248 w 3507129"/>
              <a:gd name="T13" fmla="*/ 11265883 h 1192192"/>
              <a:gd name="T14" fmla="*/ 120219842 w 3507129"/>
              <a:gd name="T15" fmla="*/ 14645727 h 1192192"/>
              <a:gd name="T16" fmla="*/ 148308581 w 3507129"/>
              <a:gd name="T17" fmla="*/ 18025513 h 1192192"/>
              <a:gd name="T18" fmla="*/ 160667651 w 3507129"/>
              <a:gd name="T19" fmla="*/ 11265883 h 1192192"/>
              <a:gd name="T20" fmla="*/ 187632751 w 3507129"/>
              <a:gd name="T21" fmla="*/ 0 h 1192192"/>
              <a:gd name="T22" fmla="*/ 213474318 w 3507129"/>
              <a:gd name="T23" fmla="*/ 1126534 h 1192192"/>
              <a:gd name="T24" fmla="*/ 237069193 w 3507129"/>
              <a:gd name="T25" fmla="*/ 13519123 h 1192192"/>
              <a:gd name="T26" fmla="*/ 249427944 w 3507129"/>
              <a:gd name="T27" fmla="*/ 34924347 h 1192192"/>
              <a:gd name="T28" fmla="*/ 261786696 w 3507129"/>
              <a:gd name="T29" fmla="*/ 61962520 h 1192192"/>
              <a:gd name="T30" fmla="*/ 279763854 w 3507129"/>
              <a:gd name="T31" fmla="*/ 76608240 h 1192192"/>
              <a:gd name="T32" fmla="*/ 305605422 w 3507129"/>
              <a:gd name="T33" fmla="*/ 79988013 h 1192192"/>
              <a:gd name="T34" fmla="*/ 325829433 w 3507129"/>
              <a:gd name="T35" fmla="*/ 69848693 h 1192192"/>
              <a:gd name="T36" fmla="*/ 340435249 w 3507129"/>
              <a:gd name="T37" fmla="*/ 49570040 h 1192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07129"/>
              <a:gd name="T58" fmla="*/ 0 h 1192192"/>
              <a:gd name="T59" fmla="*/ 3507129 w 3507129"/>
              <a:gd name="T60" fmla="*/ 1192192 h 1192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07129" h="1192192">
                <a:moveTo>
                  <a:pt x="0" y="1192192"/>
                </a:moveTo>
                <a:lnTo>
                  <a:pt x="138896" y="1099595"/>
                </a:lnTo>
                <a:lnTo>
                  <a:pt x="254643" y="937549"/>
                </a:lnTo>
                <a:lnTo>
                  <a:pt x="416688" y="740779"/>
                </a:lnTo>
                <a:lnTo>
                  <a:pt x="532435" y="451412"/>
                </a:lnTo>
                <a:lnTo>
                  <a:pt x="694481" y="277792"/>
                </a:lnTo>
                <a:lnTo>
                  <a:pt x="972273" y="115746"/>
                </a:lnTo>
                <a:lnTo>
                  <a:pt x="1238491" y="150471"/>
                </a:lnTo>
                <a:lnTo>
                  <a:pt x="1527858" y="185195"/>
                </a:lnTo>
                <a:lnTo>
                  <a:pt x="1655179" y="115746"/>
                </a:lnTo>
                <a:lnTo>
                  <a:pt x="1932972" y="0"/>
                </a:lnTo>
                <a:lnTo>
                  <a:pt x="2199190" y="11574"/>
                </a:lnTo>
                <a:lnTo>
                  <a:pt x="2442258" y="138896"/>
                </a:lnTo>
                <a:lnTo>
                  <a:pt x="2569579" y="358815"/>
                </a:lnTo>
                <a:lnTo>
                  <a:pt x="2696901" y="636607"/>
                </a:lnTo>
                <a:lnTo>
                  <a:pt x="2882096" y="787078"/>
                </a:lnTo>
                <a:lnTo>
                  <a:pt x="3148314" y="821802"/>
                </a:lnTo>
                <a:lnTo>
                  <a:pt x="3356658" y="717630"/>
                </a:lnTo>
                <a:lnTo>
                  <a:pt x="3507129" y="509286"/>
                </a:lnTo>
              </a:path>
            </a:pathLst>
          </a:custGeom>
          <a:noFill/>
          <a:ln w="9525" cap="flat" cmpd="sng" algn="ctr">
            <a:solidFill>
              <a:srgbClr val="0000FF"/>
            </a:solidFill>
            <a:prstDash val="solid"/>
            <a:round/>
            <a:headEnd type="none" w="med" len="med"/>
            <a:tailEnd type="none" w="med" len="med"/>
          </a:ln>
        </p:spPr>
        <p:txBody>
          <a:bodyPr/>
          <a:lstStyle/>
          <a:p>
            <a:endParaRPr lang="nb-NO"/>
          </a:p>
        </p:txBody>
      </p:sp>
      <p:grpSp>
        <p:nvGrpSpPr>
          <p:cNvPr id="3" name="Gruppe 42"/>
          <p:cNvGrpSpPr>
            <a:grpSpLocks/>
          </p:cNvGrpSpPr>
          <p:nvPr/>
        </p:nvGrpSpPr>
        <p:grpSpPr bwMode="auto">
          <a:xfrm>
            <a:off x="1704975" y="2800350"/>
            <a:ext cx="5846763" cy="2235200"/>
            <a:chOff x="2027498" y="3055716"/>
            <a:chExt cx="3516775" cy="1344593"/>
          </a:xfrm>
        </p:grpSpPr>
        <p:cxnSp>
          <p:nvCxnSpPr>
            <p:cNvPr id="16441" name="Rett pil 8"/>
            <p:cNvCxnSpPr>
              <a:cxnSpLocks noChangeShapeType="1"/>
            </p:cNvCxnSpPr>
            <p:nvPr/>
          </p:nvCxnSpPr>
          <p:spPr bwMode="auto">
            <a:xfrm flipH="1">
              <a:off x="2027498" y="3055716"/>
              <a:ext cx="3516775" cy="1929"/>
            </a:xfrm>
            <a:prstGeom prst="straightConnector1">
              <a:avLst/>
            </a:prstGeom>
            <a:noFill/>
            <a:ln w="12700" algn="ctr">
              <a:solidFill>
                <a:srgbClr val="FA062F"/>
              </a:solidFill>
              <a:prstDash val="dash"/>
              <a:round/>
              <a:headEnd/>
              <a:tailEnd/>
            </a:ln>
          </p:spPr>
        </p:cxnSp>
        <p:cxnSp>
          <p:nvCxnSpPr>
            <p:cNvPr id="16442" name="Rett pil 30"/>
            <p:cNvCxnSpPr>
              <a:cxnSpLocks noChangeShapeType="1"/>
            </p:cNvCxnSpPr>
            <p:nvPr/>
          </p:nvCxnSpPr>
          <p:spPr bwMode="auto">
            <a:xfrm flipH="1">
              <a:off x="2027498" y="3167605"/>
              <a:ext cx="3516775" cy="1929"/>
            </a:xfrm>
            <a:prstGeom prst="straightConnector1">
              <a:avLst/>
            </a:prstGeom>
            <a:noFill/>
            <a:ln w="12700" algn="ctr">
              <a:solidFill>
                <a:srgbClr val="FA062F"/>
              </a:solidFill>
              <a:prstDash val="dash"/>
              <a:round/>
              <a:headEnd/>
              <a:tailEnd/>
            </a:ln>
          </p:spPr>
        </p:cxnSp>
        <p:cxnSp>
          <p:nvCxnSpPr>
            <p:cNvPr id="16443" name="Rett pil 31"/>
            <p:cNvCxnSpPr>
              <a:cxnSpLocks noChangeShapeType="1"/>
            </p:cNvCxnSpPr>
            <p:nvPr/>
          </p:nvCxnSpPr>
          <p:spPr bwMode="auto">
            <a:xfrm flipH="1">
              <a:off x="2027498" y="3279494"/>
              <a:ext cx="3516775" cy="1929"/>
            </a:xfrm>
            <a:prstGeom prst="straightConnector1">
              <a:avLst/>
            </a:prstGeom>
            <a:noFill/>
            <a:ln w="12700" algn="ctr">
              <a:solidFill>
                <a:srgbClr val="FA062F"/>
              </a:solidFill>
              <a:prstDash val="dash"/>
              <a:round/>
              <a:headEnd/>
              <a:tailEnd/>
            </a:ln>
          </p:spPr>
        </p:cxnSp>
        <p:cxnSp>
          <p:nvCxnSpPr>
            <p:cNvPr id="16444" name="Rett pil 32"/>
            <p:cNvCxnSpPr>
              <a:cxnSpLocks noChangeShapeType="1"/>
            </p:cNvCxnSpPr>
            <p:nvPr/>
          </p:nvCxnSpPr>
          <p:spPr bwMode="auto">
            <a:xfrm flipH="1">
              <a:off x="2027498" y="3391383"/>
              <a:ext cx="3516775" cy="1929"/>
            </a:xfrm>
            <a:prstGeom prst="straightConnector1">
              <a:avLst/>
            </a:prstGeom>
            <a:noFill/>
            <a:ln w="12700" algn="ctr">
              <a:solidFill>
                <a:srgbClr val="FA062F"/>
              </a:solidFill>
              <a:prstDash val="dash"/>
              <a:round/>
              <a:headEnd/>
              <a:tailEnd/>
            </a:ln>
          </p:spPr>
        </p:cxnSp>
        <p:cxnSp>
          <p:nvCxnSpPr>
            <p:cNvPr id="16445" name="Rett pil 33"/>
            <p:cNvCxnSpPr>
              <a:cxnSpLocks noChangeShapeType="1"/>
            </p:cNvCxnSpPr>
            <p:nvPr/>
          </p:nvCxnSpPr>
          <p:spPr bwMode="auto">
            <a:xfrm flipH="1">
              <a:off x="2027498" y="3503272"/>
              <a:ext cx="3516775" cy="1929"/>
            </a:xfrm>
            <a:prstGeom prst="straightConnector1">
              <a:avLst/>
            </a:prstGeom>
            <a:noFill/>
            <a:ln w="12700" algn="ctr">
              <a:solidFill>
                <a:srgbClr val="FA062F"/>
              </a:solidFill>
              <a:prstDash val="dash"/>
              <a:round/>
              <a:headEnd/>
              <a:tailEnd/>
            </a:ln>
          </p:spPr>
        </p:cxnSp>
        <p:cxnSp>
          <p:nvCxnSpPr>
            <p:cNvPr id="16446" name="Rett pil 34"/>
            <p:cNvCxnSpPr>
              <a:cxnSpLocks noChangeShapeType="1"/>
            </p:cNvCxnSpPr>
            <p:nvPr/>
          </p:nvCxnSpPr>
          <p:spPr bwMode="auto">
            <a:xfrm flipH="1">
              <a:off x="2027498" y="3615161"/>
              <a:ext cx="3516775" cy="1929"/>
            </a:xfrm>
            <a:prstGeom prst="straightConnector1">
              <a:avLst/>
            </a:prstGeom>
            <a:noFill/>
            <a:ln w="12700" algn="ctr">
              <a:solidFill>
                <a:srgbClr val="FA062F"/>
              </a:solidFill>
              <a:prstDash val="dash"/>
              <a:round/>
              <a:headEnd/>
              <a:tailEnd/>
            </a:ln>
          </p:spPr>
        </p:cxnSp>
        <p:cxnSp>
          <p:nvCxnSpPr>
            <p:cNvPr id="16447" name="Rett pil 35"/>
            <p:cNvCxnSpPr>
              <a:cxnSpLocks noChangeShapeType="1"/>
            </p:cNvCxnSpPr>
            <p:nvPr/>
          </p:nvCxnSpPr>
          <p:spPr bwMode="auto">
            <a:xfrm flipH="1">
              <a:off x="2027498" y="3727050"/>
              <a:ext cx="3516775" cy="1929"/>
            </a:xfrm>
            <a:prstGeom prst="straightConnector1">
              <a:avLst/>
            </a:prstGeom>
            <a:noFill/>
            <a:ln w="12700" algn="ctr">
              <a:solidFill>
                <a:srgbClr val="FA062F"/>
              </a:solidFill>
              <a:prstDash val="dash"/>
              <a:round/>
              <a:headEnd/>
              <a:tailEnd/>
            </a:ln>
          </p:spPr>
        </p:cxnSp>
        <p:cxnSp>
          <p:nvCxnSpPr>
            <p:cNvPr id="16448" name="Rett pil 36"/>
            <p:cNvCxnSpPr>
              <a:cxnSpLocks noChangeShapeType="1"/>
            </p:cNvCxnSpPr>
            <p:nvPr/>
          </p:nvCxnSpPr>
          <p:spPr bwMode="auto">
            <a:xfrm flipH="1">
              <a:off x="2027498" y="3838939"/>
              <a:ext cx="3516775" cy="1929"/>
            </a:xfrm>
            <a:prstGeom prst="straightConnector1">
              <a:avLst/>
            </a:prstGeom>
            <a:noFill/>
            <a:ln w="12700" algn="ctr">
              <a:solidFill>
                <a:srgbClr val="FA062F"/>
              </a:solidFill>
              <a:prstDash val="dash"/>
              <a:round/>
              <a:headEnd/>
              <a:tailEnd/>
            </a:ln>
          </p:spPr>
        </p:cxnSp>
        <p:cxnSp>
          <p:nvCxnSpPr>
            <p:cNvPr id="16449" name="Rett pil 37"/>
            <p:cNvCxnSpPr>
              <a:cxnSpLocks noChangeShapeType="1"/>
            </p:cNvCxnSpPr>
            <p:nvPr/>
          </p:nvCxnSpPr>
          <p:spPr bwMode="auto">
            <a:xfrm flipH="1">
              <a:off x="2027498" y="3950828"/>
              <a:ext cx="3516775" cy="1929"/>
            </a:xfrm>
            <a:prstGeom prst="straightConnector1">
              <a:avLst/>
            </a:prstGeom>
            <a:noFill/>
            <a:ln w="12700" algn="ctr">
              <a:solidFill>
                <a:srgbClr val="FA062F"/>
              </a:solidFill>
              <a:prstDash val="dash"/>
              <a:round/>
              <a:headEnd/>
              <a:tailEnd/>
            </a:ln>
          </p:spPr>
        </p:cxnSp>
        <p:cxnSp>
          <p:nvCxnSpPr>
            <p:cNvPr id="16450" name="Rett pil 38"/>
            <p:cNvCxnSpPr>
              <a:cxnSpLocks noChangeShapeType="1"/>
            </p:cNvCxnSpPr>
            <p:nvPr/>
          </p:nvCxnSpPr>
          <p:spPr bwMode="auto">
            <a:xfrm flipH="1">
              <a:off x="2027498" y="4062717"/>
              <a:ext cx="3516775" cy="1929"/>
            </a:xfrm>
            <a:prstGeom prst="straightConnector1">
              <a:avLst/>
            </a:prstGeom>
            <a:noFill/>
            <a:ln w="12700" algn="ctr">
              <a:solidFill>
                <a:srgbClr val="FA062F"/>
              </a:solidFill>
              <a:prstDash val="dash"/>
              <a:round/>
              <a:headEnd/>
              <a:tailEnd/>
            </a:ln>
          </p:spPr>
        </p:cxnSp>
        <p:cxnSp>
          <p:nvCxnSpPr>
            <p:cNvPr id="16451" name="Rett pil 39"/>
            <p:cNvCxnSpPr>
              <a:cxnSpLocks noChangeShapeType="1"/>
            </p:cNvCxnSpPr>
            <p:nvPr/>
          </p:nvCxnSpPr>
          <p:spPr bwMode="auto">
            <a:xfrm flipH="1">
              <a:off x="2027498" y="4174606"/>
              <a:ext cx="3516775" cy="1929"/>
            </a:xfrm>
            <a:prstGeom prst="straightConnector1">
              <a:avLst/>
            </a:prstGeom>
            <a:noFill/>
            <a:ln w="12700" algn="ctr">
              <a:solidFill>
                <a:srgbClr val="FA062F"/>
              </a:solidFill>
              <a:prstDash val="dash"/>
              <a:round/>
              <a:headEnd/>
              <a:tailEnd/>
            </a:ln>
          </p:spPr>
        </p:cxnSp>
        <p:cxnSp>
          <p:nvCxnSpPr>
            <p:cNvPr id="16452" name="Rett pil 40"/>
            <p:cNvCxnSpPr>
              <a:cxnSpLocks noChangeShapeType="1"/>
            </p:cNvCxnSpPr>
            <p:nvPr/>
          </p:nvCxnSpPr>
          <p:spPr bwMode="auto">
            <a:xfrm flipH="1">
              <a:off x="2027498" y="4286495"/>
              <a:ext cx="3516775" cy="1929"/>
            </a:xfrm>
            <a:prstGeom prst="straightConnector1">
              <a:avLst/>
            </a:prstGeom>
            <a:noFill/>
            <a:ln w="12700" algn="ctr">
              <a:solidFill>
                <a:srgbClr val="FA062F"/>
              </a:solidFill>
              <a:prstDash val="dash"/>
              <a:round/>
              <a:headEnd/>
              <a:tailEnd/>
            </a:ln>
          </p:spPr>
        </p:cxnSp>
        <p:cxnSp>
          <p:nvCxnSpPr>
            <p:cNvPr id="16453" name="Rett pil 41"/>
            <p:cNvCxnSpPr>
              <a:cxnSpLocks noChangeShapeType="1"/>
            </p:cNvCxnSpPr>
            <p:nvPr/>
          </p:nvCxnSpPr>
          <p:spPr bwMode="auto">
            <a:xfrm flipH="1">
              <a:off x="2027498" y="4398380"/>
              <a:ext cx="3516775" cy="1929"/>
            </a:xfrm>
            <a:prstGeom prst="straightConnector1">
              <a:avLst/>
            </a:prstGeom>
            <a:noFill/>
            <a:ln w="12700" algn="ctr">
              <a:solidFill>
                <a:srgbClr val="FA062F"/>
              </a:solidFill>
              <a:prstDash val="dash"/>
              <a:round/>
              <a:headEnd/>
              <a:tailEnd/>
            </a:ln>
          </p:spPr>
        </p:cxnSp>
      </p:grpSp>
      <p:grpSp>
        <p:nvGrpSpPr>
          <p:cNvPr id="4" name="Gruppe 117"/>
          <p:cNvGrpSpPr>
            <a:grpSpLocks/>
          </p:cNvGrpSpPr>
          <p:nvPr/>
        </p:nvGrpSpPr>
        <p:grpSpPr bwMode="auto">
          <a:xfrm>
            <a:off x="2163763" y="3171825"/>
            <a:ext cx="4248150" cy="2036763"/>
            <a:chOff x="2163369" y="3171463"/>
            <a:chExt cx="4249006" cy="2037149"/>
          </a:xfrm>
        </p:grpSpPr>
        <p:cxnSp>
          <p:nvCxnSpPr>
            <p:cNvPr id="16427" name="Rett pil 11"/>
            <p:cNvCxnSpPr>
              <a:cxnSpLocks noChangeShapeType="1"/>
            </p:cNvCxnSpPr>
            <p:nvPr/>
          </p:nvCxnSpPr>
          <p:spPr bwMode="auto">
            <a:xfrm flipV="1">
              <a:off x="2163369" y="4699324"/>
              <a:ext cx="1097" cy="509288"/>
            </a:xfrm>
            <a:prstGeom prst="straightConnector1">
              <a:avLst/>
            </a:prstGeom>
            <a:noFill/>
            <a:ln w="9525" algn="ctr">
              <a:solidFill>
                <a:schemeClr val="tx1"/>
              </a:solidFill>
              <a:round/>
              <a:headEnd/>
              <a:tailEnd type="arrow" w="med" len="med"/>
            </a:ln>
          </p:spPr>
        </p:cxnSp>
        <p:cxnSp>
          <p:nvCxnSpPr>
            <p:cNvPr id="16428" name="Rett pil 16"/>
            <p:cNvCxnSpPr>
              <a:cxnSpLocks noChangeShapeType="1"/>
            </p:cNvCxnSpPr>
            <p:nvPr/>
          </p:nvCxnSpPr>
          <p:spPr bwMode="auto">
            <a:xfrm flipV="1">
              <a:off x="2472963" y="4490980"/>
              <a:ext cx="10285" cy="717632"/>
            </a:xfrm>
            <a:prstGeom prst="straightConnector1">
              <a:avLst/>
            </a:prstGeom>
            <a:noFill/>
            <a:ln w="9525" algn="ctr">
              <a:solidFill>
                <a:schemeClr val="tx1"/>
              </a:solidFill>
              <a:round/>
              <a:headEnd/>
              <a:tailEnd type="arrow" w="med" len="med"/>
            </a:ln>
          </p:spPr>
        </p:cxnSp>
        <p:cxnSp>
          <p:nvCxnSpPr>
            <p:cNvPr id="16429" name="Rett pil 18"/>
            <p:cNvCxnSpPr>
              <a:cxnSpLocks noChangeShapeType="1"/>
            </p:cNvCxnSpPr>
            <p:nvPr/>
          </p:nvCxnSpPr>
          <p:spPr bwMode="auto">
            <a:xfrm flipH="1" flipV="1">
              <a:off x="2791745" y="3750200"/>
              <a:ext cx="12044" cy="1458412"/>
            </a:xfrm>
            <a:prstGeom prst="straightConnector1">
              <a:avLst/>
            </a:prstGeom>
            <a:noFill/>
            <a:ln w="9525" algn="ctr">
              <a:solidFill>
                <a:schemeClr val="tx1"/>
              </a:solidFill>
              <a:round/>
              <a:headEnd/>
              <a:tailEnd type="arrow" w="med" len="med"/>
            </a:ln>
          </p:spPr>
        </p:cxnSp>
        <p:cxnSp>
          <p:nvCxnSpPr>
            <p:cNvPr id="16430" name="Rett pil 20"/>
            <p:cNvCxnSpPr>
              <a:cxnSpLocks noChangeShapeType="1"/>
            </p:cNvCxnSpPr>
            <p:nvPr/>
          </p:nvCxnSpPr>
          <p:spPr bwMode="auto">
            <a:xfrm flipH="1" flipV="1">
              <a:off x="3112286" y="3379810"/>
              <a:ext cx="3416" cy="1828802"/>
            </a:xfrm>
            <a:prstGeom prst="straightConnector1">
              <a:avLst/>
            </a:prstGeom>
            <a:noFill/>
            <a:ln w="9525" algn="ctr">
              <a:solidFill>
                <a:schemeClr val="tx1"/>
              </a:solidFill>
              <a:round/>
              <a:headEnd/>
              <a:tailEnd type="arrow" w="med" len="med"/>
            </a:ln>
          </p:spPr>
        </p:cxnSp>
        <p:cxnSp>
          <p:nvCxnSpPr>
            <p:cNvPr id="16431" name="Rett pil 22"/>
            <p:cNvCxnSpPr>
              <a:cxnSpLocks noChangeShapeType="1"/>
            </p:cNvCxnSpPr>
            <p:nvPr/>
          </p:nvCxnSpPr>
          <p:spPr bwMode="auto">
            <a:xfrm flipH="1" flipV="1">
              <a:off x="3424199" y="3357830"/>
              <a:ext cx="3210" cy="1850782"/>
            </a:xfrm>
            <a:prstGeom prst="straightConnector1">
              <a:avLst/>
            </a:prstGeom>
            <a:noFill/>
            <a:ln w="9525" algn="ctr">
              <a:solidFill>
                <a:schemeClr val="tx1"/>
              </a:solidFill>
              <a:round/>
              <a:headEnd/>
              <a:tailEnd type="arrow" w="med" len="med"/>
            </a:ln>
          </p:spPr>
        </p:cxnSp>
        <p:cxnSp>
          <p:nvCxnSpPr>
            <p:cNvPr id="16432" name="Rett pil 23"/>
            <p:cNvCxnSpPr>
              <a:cxnSpLocks noChangeShapeType="1"/>
            </p:cNvCxnSpPr>
            <p:nvPr/>
          </p:nvCxnSpPr>
          <p:spPr bwMode="auto">
            <a:xfrm flipV="1">
              <a:off x="3735906" y="3379810"/>
              <a:ext cx="21516" cy="1828802"/>
            </a:xfrm>
            <a:prstGeom prst="straightConnector1">
              <a:avLst/>
            </a:prstGeom>
            <a:noFill/>
            <a:ln w="9525" algn="ctr">
              <a:solidFill>
                <a:schemeClr val="tx1"/>
              </a:solidFill>
              <a:round/>
              <a:headEnd/>
              <a:tailEnd type="arrow" w="med" len="med"/>
            </a:ln>
          </p:spPr>
        </p:cxnSp>
        <p:cxnSp>
          <p:nvCxnSpPr>
            <p:cNvPr id="16433" name="Rett pil 52"/>
            <p:cNvCxnSpPr>
              <a:cxnSpLocks noChangeShapeType="1"/>
            </p:cNvCxnSpPr>
            <p:nvPr/>
          </p:nvCxnSpPr>
          <p:spPr bwMode="auto">
            <a:xfrm flipV="1">
              <a:off x="4065919" y="3379810"/>
              <a:ext cx="21516" cy="1828802"/>
            </a:xfrm>
            <a:prstGeom prst="straightConnector1">
              <a:avLst/>
            </a:prstGeom>
            <a:noFill/>
            <a:ln w="9525" algn="ctr">
              <a:solidFill>
                <a:schemeClr val="tx1"/>
              </a:solidFill>
              <a:round/>
              <a:headEnd/>
              <a:tailEnd type="arrow" w="med" len="med"/>
            </a:ln>
          </p:spPr>
        </p:cxnSp>
        <p:cxnSp>
          <p:nvCxnSpPr>
            <p:cNvPr id="16434" name="Rett pil 53"/>
            <p:cNvCxnSpPr>
              <a:cxnSpLocks noChangeShapeType="1"/>
            </p:cNvCxnSpPr>
            <p:nvPr/>
          </p:nvCxnSpPr>
          <p:spPr bwMode="auto">
            <a:xfrm flipV="1">
              <a:off x="4395932" y="3379810"/>
              <a:ext cx="21516" cy="1828802"/>
            </a:xfrm>
            <a:prstGeom prst="straightConnector1">
              <a:avLst/>
            </a:prstGeom>
            <a:noFill/>
            <a:ln w="9525" algn="ctr">
              <a:solidFill>
                <a:schemeClr val="tx1"/>
              </a:solidFill>
              <a:round/>
              <a:headEnd/>
              <a:tailEnd type="arrow" w="med" len="med"/>
            </a:ln>
          </p:spPr>
        </p:cxnSp>
        <p:cxnSp>
          <p:nvCxnSpPr>
            <p:cNvPr id="16435" name="Rett pil 54"/>
            <p:cNvCxnSpPr>
              <a:cxnSpLocks noChangeShapeType="1"/>
            </p:cNvCxnSpPr>
            <p:nvPr/>
          </p:nvCxnSpPr>
          <p:spPr bwMode="auto">
            <a:xfrm flipV="1">
              <a:off x="4725945" y="3194616"/>
              <a:ext cx="33092" cy="2013996"/>
            </a:xfrm>
            <a:prstGeom prst="straightConnector1">
              <a:avLst/>
            </a:prstGeom>
            <a:noFill/>
            <a:ln w="9525" algn="ctr">
              <a:solidFill>
                <a:schemeClr val="tx1"/>
              </a:solidFill>
              <a:round/>
              <a:headEnd/>
              <a:tailEnd type="arrow" w="med" len="med"/>
            </a:ln>
          </p:spPr>
        </p:cxnSp>
        <p:cxnSp>
          <p:nvCxnSpPr>
            <p:cNvPr id="16436" name="Rett pil 56"/>
            <p:cNvCxnSpPr>
              <a:cxnSpLocks noChangeShapeType="1"/>
            </p:cNvCxnSpPr>
            <p:nvPr/>
          </p:nvCxnSpPr>
          <p:spPr bwMode="auto">
            <a:xfrm flipV="1">
              <a:off x="5067534" y="3171463"/>
              <a:ext cx="25327" cy="2037149"/>
            </a:xfrm>
            <a:prstGeom prst="straightConnector1">
              <a:avLst/>
            </a:prstGeom>
            <a:noFill/>
            <a:ln w="9525" algn="ctr">
              <a:solidFill>
                <a:schemeClr val="tx1"/>
              </a:solidFill>
              <a:round/>
              <a:headEnd/>
              <a:tailEnd type="arrow" w="med" len="med"/>
            </a:ln>
          </p:spPr>
        </p:cxnSp>
        <p:cxnSp>
          <p:nvCxnSpPr>
            <p:cNvPr id="16437" name="Rett pil 57"/>
            <p:cNvCxnSpPr>
              <a:cxnSpLocks noChangeShapeType="1"/>
            </p:cNvCxnSpPr>
            <p:nvPr/>
          </p:nvCxnSpPr>
          <p:spPr bwMode="auto">
            <a:xfrm flipV="1">
              <a:off x="5409123" y="3194616"/>
              <a:ext cx="33092" cy="2013996"/>
            </a:xfrm>
            <a:prstGeom prst="straightConnector1">
              <a:avLst/>
            </a:prstGeom>
            <a:noFill/>
            <a:ln w="9525" algn="ctr">
              <a:solidFill>
                <a:schemeClr val="tx1"/>
              </a:solidFill>
              <a:round/>
              <a:headEnd/>
              <a:tailEnd type="arrow" w="med" len="med"/>
            </a:ln>
          </p:spPr>
        </p:cxnSp>
        <p:cxnSp>
          <p:nvCxnSpPr>
            <p:cNvPr id="16438" name="Rett pil 58"/>
            <p:cNvCxnSpPr>
              <a:cxnSpLocks noChangeShapeType="1"/>
            </p:cNvCxnSpPr>
            <p:nvPr/>
          </p:nvCxnSpPr>
          <p:spPr bwMode="auto">
            <a:xfrm flipV="1">
              <a:off x="5750712" y="3368233"/>
              <a:ext cx="25055" cy="1840379"/>
            </a:xfrm>
            <a:prstGeom prst="straightConnector1">
              <a:avLst/>
            </a:prstGeom>
            <a:noFill/>
            <a:ln w="9525" algn="ctr">
              <a:solidFill>
                <a:schemeClr val="tx1"/>
              </a:solidFill>
              <a:round/>
              <a:headEnd/>
              <a:tailEnd type="arrow" w="med" len="med"/>
            </a:ln>
          </p:spPr>
        </p:cxnSp>
        <p:cxnSp>
          <p:nvCxnSpPr>
            <p:cNvPr id="16439" name="Rett pil 60"/>
            <p:cNvCxnSpPr>
              <a:cxnSpLocks noChangeShapeType="1"/>
            </p:cNvCxnSpPr>
            <p:nvPr/>
          </p:nvCxnSpPr>
          <p:spPr bwMode="auto">
            <a:xfrm flipH="1" flipV="1">
              <a:off x="6092301" y="3750198"/>
              <a:ext cx="1632" cy="1458414"/>
            </a:xfrm>
            <a:prstGeom prst="straightConnector1">
              <a:avLst/>
            </a:prstGeom>
            <a:noFill/>
            <a:ln w="9525" algn="ctr">
              <a:solidFill>
                <a:schemeClr val="tx1"/>
              </a:solidFill>
              <a:round/>
              <a:headEnd/>
              <a:tailEnd type="arrow" w="med" len="med"/>
            </a:ln>
          </p:spPr>
        </p:cxnSp>
        <p:cxnSp>
          <p:nvCxnSpPr>
            <p:cNvPr id="16440" name="Rett pil 62"/>
            <p:cNvCxnSpPr>
              <a:cxnSpLocks noChangeShapeType="1"/>
            </p:cNvCxnSpPr>
            <p:nvPr/>
          </p:nvCxnSpPr>
          <p:spPr bwMode="auto">
            <a:xfrm flipV="1">
              <a:off x="6402433" y="4294208"/>
              <a:ext cx="9942" cy="914404"/>
            </a:xfrm>
            <a:prstGeom prst="straightConnector1">
              <a:avLst/>
            </a:prstGeom>
            <a:noFill/>
            <a:ln w="9525" algn="ctr">
              <a:solidFill>
                <a:schemeClr val="tx1"/>
              </a:solidFill>
              <a:round/>
              <a:headEnd/>
              <a:tailEnd type="arrow" w="med" len="med"/>
            </a:ln>
          </p:spPr>
        </p:cxnSp>
      </p:grpSp>
      <p:sp>
        <p:nvSpPr>
          <p:cNvPr id="117" name="TekstSylinder 116"/>
          <p:cNvSpPr txBox="1">
            <a:spLocks noChangeArrowheads="1"/>
          </p:cNvSpPr>
          <p:nvPr/>
        </p:nvSpPr>
        <p:spPr bwMode="auto">
          <a:xfrm>
            <a:off x="7662863" y="2593975"/>
            <a:ext cx="1404552" cy="338554"/>
          </a:xfrm>
          <a:prstGeom prst="rect">
            <a:avLst/>
          </a:prstGeom>
          <a:noFill/>
          <a:ln w="9525">
            <a:noFill/>
            <a:miter lim="800000"/>
            <a:headEnd/>
            <a:tailEnd/>
          </a:ln>
        </p:spPr>
        <p:txBody>
          <a:bodyPr wrap="none">
            <a:spAutoFit/>
          </a:bodyPr>
          <a:lstStyle/>
          <a:p>
            <a:r>
              <a:rPr lang="nb-NO" sz="1600" smtClean="0">
                <a:solidFill>
                  <a:schemeClr val="tx1"/>
                </a:solidFill>
              </a:rPr>
              <a:t>4,995 </a:t>
            </a:r>
            <a:r>
              <a:rPr lang="nb-NO" sz="1600">
                <a:solidFill>
                  <a:schemeClr val="tx1"/>
                </a:solidFill>
              </a:rPr>
              <a:t>V (1023)</a:t>
            </a:r>
          </a:p>
        </p:txBody>
      </p:sp>
      <p:sp>
        <p:nvSpPr>
          <p:cNvPr id="119" name="TekstSylinder 118"/>
          <p:cNvSpPr txBox="1">
            <a:spLocks noChangeArrowheads="1"/>
          </p:cNvSpPr>
          <p:nvPr/>
        </p:nvSpPr>
        <p:spPr bwMode="auto">
          <a:xfrm>
            <a:off x="7720013" y="3600450"/>
            <a:ext cx="982662" cy="630238"/>
          </a:xfrm>
          <a:prstGeom prst="rect">
            <a:avLst/>
          </a:prstGeom>
          <a:noFill/>
          <a:ln w="9525">
            <a:noFill/>
            <a:miter lim="800000"/>
            <a:headEnd/>
            <a:tailEnd/>
          </a:ln>
        </p:spPr>
        <p:txBody>
          <a:bodyPr wrap="none">
            <a:spAutoFit/>
          </a:bodyPr>
          <a:lstStyle/>
          <a:p>
            <a:r>
              <a:rPr lang="nb-NO">
                <a:solidFill>
                  <a:schemeClr val="tx1"/>
                </a:solidFill>
              </a:rPr>
              <a:t>1024</a:t>
            </a:r>
            <a:br>
              <a:rPr lang="nb-NO">
                <a:solidFill>
                  <a:schemeClr val="tx1"/>
                </a:solidFill>
              </a:rPr>
            </a:br>
            <a:r>
              <a:rPr lang="nb-NO" sz="1100">
                <a:solidFill>
                  <a:schemeClr val="tx1"/>
                </a:solidFill>
              </a:rPr>
              <a:t>discrete levels</a:t>
            </a:r>
          </a:p>
        </p:txBody>
      </p:sp>
      <p:sp>
        <p:nvSpPr>
          <p:cNvPr id="120" name="TekstSylinder 119"/>
          <p:cNvSpPr txBox="1">
            <a:spLocks noChangeArrowheads="1"/>
          </p:cNvSpPr>
          <p:nvPr/>
        </p:nvSpPr>
        <p:spPr bwMode="auto">
          <a:xfrm>
            <a:off x="5345113" y="5475288"/>
            <a:ext cx="647700" cy="460375"/>
          </a:xfrm>
          <a:prstGeom prst="rect">
            <a:avLst/>
          </a:prstGeom>
          <a:noFill/>
          <a:ln w="9525">
            <a:noFill/>
            <a:miter lim="800000"/>
            <a:headEnd/>
            <a:tailEnd/>
          </a:ln>
        </p:spPr>
        <p:txBody>
          <a:bodyPr wrap="none">
            <a:spAutoFit/>
          </a:bodyPr>
          <a:lstStyle/>
          <a:p>
            <a:r>
              <a:rPr lang="nb-NO">
                <a:solidFill>
                  <a:schemeClr val="tx1"/>
                </a:solidFill>
              </a:rPr>
              <a:t>S(t)</a:t>
            </a:r>
          </a:p>
        </p:txBody>
      </p:sp>
      <p:sp>
        <p:nvSpPr>
          <p:cNvPr id="121" name="TekstSylinder 120"/>
          <p:cNvSpPr txBox="1">
            <a:spLocks noChangeArrowheads="1"/>
          </p:cNvSpPr>
          <p:nvPr/>
        </p:nvSpPr>
        <p:spPr bwMode="auto">
          <a:xfrm>
            <a:off x="6132513" y="5718175"/>
            <a:ext cx="882650" cy="461963"/>
          </a:xfrm>
          <a:prstGeom prst="rect">
            <a:avLst/>
          </a:prstGeom>
          <a:noFill/>
          <a:ln w="9525">
            <a:noFill/>
            <a:miter lim="800000"/>
            <a:headEnd/>
            <a:tailEnd/>
          </a:ln>
        </p:spPr>
        <p:txBody>
          <a:bodyPr wrap="none">
            <a:spAutoFit/>
          </a:bodyPr>
          <a:lstStyle/>
          <a:p>
            <a:r>
              <a:rPr lang="nb-NO">
                <a:solidFill>
                  <a:schemeClr val="tx1"/>
                </a:solidFill>
              </a:rPr>
              <a:t>5V = </a:t>
            </a:r>
          </a:p>
        </p:txBody>
      </p:sp>
      <p:cxnSp>
        <p:nvCxnSpPr>
          <p:cNvPr id="123" name="Rett linje 122"/>
          <p:cNvCxnSpPr>
            <a:cxnSpLocks noChangeShapeType="1"/>
          </p:cNvCxnSpPr>
          <p:nvPr/>
        </p:nvCxnSpPr>
        <p:spPr bwMode="auto">
          <a:xfrm>
            <a:off x="5264150" y="5937250"/>
            <a:ext cx="822325" cy="0"/>
          </a:xfrm>
          <a:prstGeom prst="line">
            <a:avLst/>
          </a:prstGeom>
          <a:noFill/>
          <a:ln w="9525" algn="ctr">
            <a:solidFill>
              <a:schemeClr val="tx1"/>
            </a:solidFill>
            <a:round/>
            <a:headEnd/>
            <a:tailEnd/>
          </a:ln>
        </p:spPr>
      </p:cxnSp>
      <p:sp>
        <p:nvSpPr>
          <p:cNvPr id="124" name="TekstSylinder 123"/>
          <p:cNvSpPr txBox="1">
            <a:spLocks noChangeArrowheads="1"/>
          </p:cNvSpPr>
          <p:nvPr/>
        </p:nvSpPr>
        <p:spPr bwMode="auto">
          <a:xfrm>
            <a:off x="5287963" y="5891213"/>
            <a:ext cx="652743" cy="369332"/>
          </a:xfrm>
          <a:prstGeom prst="rect">
            <a:avLst/>
          </a:prstGeom>
          <a:noFill/>
          <a:ln w="9525">
            <a:noFill/>
            <a:miter lim="800000"/>
            <a:headEnd/>
            <a:tailEnd/>
          </a:ln>
        </p:spPr>
        <p:txBody>
          <a:bodyPr wrap="none">
            <a:spAutoFit/>
          </a:bodyPr>
          <a:lstStyle/>
          <a:p>
            <a:r>
              <a:rPr lang="nb-NO" smtClean="0">
                <a:solidFill>
                  <a:schemeClr val="tx1"/>
                </a:solidFill>
              </a:rPr>
              <a:t>1024</a:t>
            </a:r>
            <a:endParaRPr lang="nb-NO">
              <a:solidFill>
                <a:schemeClr val="tx1"/>
              </a:solidFill>
            </a:endParaRPr>
          </a:p>
        </p:txBody>
      </p:sp>
      <p:sp>
        <p:nvSpPr>
          <p:cNvPr id="125" name="TekstSylinder 124"/>
          <p:cNvSpPr txBox="1">
            <a:spLocks noChangeArrowheads="1"/>
          </p:cNvSpPr>
          <p:nvPr/>
        </p:nvSpPr>
        <p:spPr bwMode="auto">
          <a:xfrm>
            <a:off x="4430713" y="5718175"/>
            <a:ext cx="947737" cy="461963"/>
          </a:xfrm>
          <a:prstGeom prst="rect">
            <a:avLst/>
          </a:prstGeom>
          <a:noFill/>
          <a:ln w="9525">
            <a:noFill/>
            <a:miter lim="800000"/>
            <a:headEnd/>
            <a:tailEnd/>
          </a:ln>
        </p:spPr>
        <p:txBody>
          <a:bodyPr wrap="none">
            <a:spAutoFit/>
          </a:bodyPr>
          <a:lstStyle/>
          <a:p>
            <a:r>
              <a:rPr lang="nb-NO">
                <a:solidFill>
                  <a:schemeClr val="tx1"/>
                </a:solidFill>
              </a:rPr>
              <a:t>U(t) =</a:t>
            </a:r>
          </a:p>
        </p:txBody>
      </p:sp>
      <p:sp>
        <p:nvSpPr>
          <p:cNvPr id="126" name="TekstSylinder 125"/>
          <p:cNvSpPr txBox="1">
            <a:spLocks noChangeArrowheads="1"/>
          </p:cNvSpPr>
          <p:nvPr/>
        </p:nvSpPr>
        <p:spPr bwMode="auto">
          <a:xfrm>
            <a:off x="2847975" y="1793875"/>
            <a:ext cx="2159117" cy="584775"/>
          </a:xfrm>
          <a:prstGeom prst="rect">
            <a:avLst/>
          </a:prstGeom>
          <a:noFill/>
          <a:ln w="9525">
            <a:noFill/>
            <a:miter lim="800000"/>
            <a:headEnd/>
            <a:tailEnd/>
          </a:ln>
        </p:spPr>
        <p:txBody>
          <a:bodyPr wrap="none">
            <a:spAutoFit/>
          </a:bodyPr>
          <a:lstStyle/>
          <a:p>
            <a:r>
              <a:rPr lang="nb-NO">
                <a:solidFill>
                  <a:schemeClr val="tx1"/>
                </a:solidFill>
              </a:rPr>
              <a:t>U(t)</a:t>
            </a:r>
            <a:br>
              <a:rPr lang="nb-NO">
                <a:solidFill>
                  <a:schemeClr val="tx1"/>
                </a:solidFill>
              </a:rPr>
            </a:br>
            <a:r>
              <a:rPr lang="nb-NO" sz="1400">
                <a:solidFill>
                  <a:schemeClr val="tx1"/>
                </a:solidFill>
              </a:rPr>
              <a:t>Analog </a:t>
            </a:r>
            <a:r>
              <a:rPr lang="nb-NO" sz="1400" smtClean="0">
                <a:solidFill>
                  <a:schemeClr val="tx1"/>
                </a:solidFill>
              </a:rPr>
              <a:t>spenning fra sensor</a:t>
            </a:r>
            <a:endParaRPr lang="nb-NO">
              <a:solidFill>
                <a:schemeClr val="tx1"/>
              </a:solidFill>
            </a:endParaRPr>
          </a:p>
        </p:txBody>
      </p:sp>
      <p:sp>
        <p:nvSpPr>
          <p:cNvPr id="127" name="TekstSylinder 126"/>
          <p:cNvSpPr txBox="1">
            <a:spLocks noChangeArrowheads="1"/>
          </p:cNvSpPr>
          <p:nvPr/>
        </p:nvSpPr>
        <p:spPr bwMode="auto">
          <a:xfrm>
            <a:off x="6554788" y="5151438"/>
            <a:ext cx="663575" cy="369887"/>
          </a:xfrm>
          <a:prstGeom prst="rect">
            <a:avLst/>
          </a:prstGeom>
          <a:noFill/>
          <a:ln w="9525">
            <a:noFill/>
            <a:miter lim="800000"/>
            <a:headEnd/>
            <a:tailEnd/>
          </a:ln>
        </p:spPr>
        <p:txBody>
          <a:bodyPr wrap="none">
            <a:spAutoFit/>
          </a:bodyPr>
          <a:lstStyle/>
          <a:p>
            <a:r>
              <a:rPr lang="nb-NO" sz="1800">
                <a:solidFill>
                  <a:schemeClr val="tx1"/>
                </a:solidFill>
              </a:rPr>
              <a:t>Time</a:t>
            </a:r>
          </a:p>
        </p:txBody>
      </p:sp>
      <p:sp>
        <p:nvSpPr>
          <p:cNvPr id="46" name="TekstSylinder 45"/>
          <p:cNvSpPr txBox="1">
            <a:spLocks noChangeArrowheads="1"/>
          </p:cNvSpPr>
          <p:nvPr/>
        </p:nvSpPr>
        <p:spPr bwMode="auto">
          <a:xfrm>
            <a:off x="7894638" y="5011738"/>
            <a:ext cx="769937" cy="339725"/>
          </a:xfrm>
          <a:prstGeom prst="rect">
            <a:avLst/>
          </a:prstGeom>
          <a:noFill/>
          <a:ln w="9525">
            <a:noFill/>
            <a:miter lim="800000"/>
            <a:headEnd/>
            <a:tailEnd/>
          </a:ln>
        </p:spPr>
        <p:txBody>
          <a:bodyPr wrap="none">
            <a:spAutoFit/>
          </a:bodyPr>
          <a:lstStyle/>
          <a:p>
            <a:r>
              <a:rPr lang="nb-NO" sz="1600">
                <a:solidFill>
                  <a:schemeClr val="tx1"/>
                </a:solidFill>
              </a:rPr>
              <a:t>0 V (0)</a:t>
            </a:r>
          </a:p>
        </p:txBody>
      </p:sp>
      <p:cxnSp>
        <p:nvCxnSpPr>
          <p:cNvPr id="48" name="Rett pil 47"/>
          <p:cNvCxnSpPr>
            <a:cxnSpLocks noChangeShapeType="1"/>
          </p:cNvCxnSpPr>
          <p:nvPr/>
        </p:nvCxnSpPr>
        <p:spPr bwMode="auto">
          <a:xfrm flipV="1">
            <a:off x="2462213" y="4433888"/>
            <a:ext cx="1624012" cy="1150937"/>
          </a:xfrm>
          <a:prstGeom prst="straightConnector1">
            <a:avLst/>
          </a:prstGeom>
          <a:noFill/>
          <a:ln w="9525" algn="ctr">
            <a:solidFill>
              <a:schemeClr val="tx1"/>
            </a:solidFill>
            <a:round/>
            <a:headEnd/>
            <a:tailEnd type="arrow" w="med" len="med"/>
          </a:ln>
        </p:spPr>
      </p:cxnSp>
      <p:cxnSp>
        <p:nvCxnSpPr>
          <p:cNvPr id="53" name="Rett pil 52"/>
          <p:cNvCxnSpPr>
            <a:cxnSpLocks noChangeShapeType="1"/>
          </p:cNvCxnSpPr>
          <p:nvPr/>
        </p:nvCxnSpPr>
        <p:spPr bwMode="auto">
          <a:xfrm>
            <a:off x="3773488" y="2500313"/>
            <a:ext cx="231775" cy="787400"/>
          </a:xfrm>
          <a:prstGeom prst="straightConnector1">
            <a:avLst/>
          </a:prstGeom>
          <a:noFill/>
          <a:ln w="9525" algn="ctr">
            <a:solidFill>
              <a:schemeClr val="tx1"/>
            </a:solidFill>
            <a:round/>
            <a:headEnd/>
            <a:tailEnd type="arrow" w="med" len="med"/>
          </a:ln>
        </p:spPr>
      </p:cxnSp>
      <p:sp>
        <p:nvSpPr>
          <p:cNvPr id="56" name="TekstSylinder 55"/>
          <p:cNvSpPr txBox="1">
            <a:spLocks noChangeArrowheads="1"/>
          </p:cNvSpPr>
          <p:nvPr/>
        </p:nvSpPr>
        <p:spPr bwMode="auto">
          <a:xfrm>
            <a:off x="1757363" y="5481638"/>
            <a:ext cx="2274405" cy="800219"/>
          </a:xfrm>
          <a:prstGeom prst="rect">
            <a:avLst/>
          </a:prstGeom>
          <a:noFill/>
          <a:ln w="9525">
            <a:noFill/>
            <a:miter lim="800000"/>
            <a:headEnd/>
            <a:tailEnd/>
          </a:ln>
        </p:spPr>
        <p:txBody>
          <a:bodyPr wrap="none">
            <a:spAutoFit/>
          </a:bodyPr>
          <a:lstStyle/>
          <a:p>
            <a:r>
              <a:rPr lang="nb-NO">
                <a:solidFill>
                  <a:schemeClr val="tx1"/>
                </a:solidFill>
              </a:rPr>
              <a:t>S(t) = 685</a:t>
            </a:r>
            <a:br>
              <a:rPr lang="nb-NO">
                <a:solidFill>
                  <a:schemeClr val="tx1"/>
                </a:solidFill>
              </a:rPr>
            </a:br>
            <a:r>
              <a:rPr lang="nb-NO" sz="1400">
                <a:solidFill>
                  <a:schemeClr val="tx1"/>
                </a:solidFill>
              </a:rPr>
              <a:t>Digital </a:t>
            </a:r>
            <a:r>
              <a:rPr lang="nb-NO" sz="1400" smtClean="0">
                <a:solidFill>
                  <a:schemeClr val="tx1"/>
                </a:solidFill>
              </a:rPr>
              <a:t>verdi </a:t>
            </a:r>
            <a:r>
              <a:rPr lang="nb-NO" sz="1400">
                <a:solidFill>
                  <a:schemeClr val="tx1"/>
                </a:solidFill>
              </a:rPr>
              <a:t>rep. </a:t>
            </a:r>
            <a:r>
              <a:rPr lang="nb-NO" sz="1400" smtClean="0">
                <a:solidFill>
                  <a:schemeClr val="tx1"/>
                </a:solidFill>
              </a:rPr>
              <a:t>spenningen</a:t>
            </a:r>
            <a:r>
              <a:rPr lang="nb-NO" sz="1400">
                <a:solidFill>
                  <a:schemeClr val="tx1"/>
                </a:solidFill>
              </a:rPr>
              <a:t/>
            </a:r>
            <a:br>
              <a:rPr lang="nb-NO" sz="1400">
                <a:solidFill>
                  <a:schemeClr val="tx1"/>
                </a:solidFill>
              </a:rPr>
            </a:br>
            <a:r>
              <a:rPr lang="nb-NO" sz="1400">
                <a:solidFill>
                  <a:schemeClr val="tx1"/>
                </a:solidFill>
              </a:rPr>
              <a:t>(0 – 1023)</a:t>
            </a:r>
            <a:endParaRPr lang="nb-NO">
              <a:solidFill>
                <a:schemeClr val="tx1"/>
              </a:solidFill>
            </a:endParaRPr>
          </a:p>
        </p:txBody>
      </p:sp>
      <p:sp>
        <p:nvSpPr>
          <p:cNvPr id="57" name="TekstSylinder 56"/>
          <p:cNvSpPr txBox="1">
            <a:spLocks noChangeArrowheads="1"/>
          </p:cNvSpPr>
          <p:nvPr/>
        </p:nvSpPr>
        <p:spPr bwMode="auto">
          <a:xfrm rot="-5400000">
            <a:off x="1054100" y="2500313"/>
            <a:ext cx="885825" cy="368300"/>
          </a:xfrm>
          <a:prstGeom prst="rect">
            <a:avLst/>
          </a:prstGeom>
          <a:noFill/>
          <a:ln w="9525">
            <a:noFill/>
            <a:miter lim="800000"/>
            <a:headEnd/>
            <a:tailEnd/>
          </a:ln>
        </p:spPr>
        <p:txBody>
          <a:bodyPr wrap="none">
            <a:spAutoFit/>
          </a:bodyPr>
          <a:lstStyle/>
          <a:p>
            <a:r>
              <a:rPr lang="nb-NO" sz="1800">
                <a:solidFill>
                  <a:schemeClr val="tx1"/>
                </a:solidFill>
              </a:rPr>
              <a:t>Voltage</a:t>
            </a:r>
          </a:p>
        </p:txBody>
      </p:sp>
      <p:sp>
        <p:nvSpPr>
          <p:cNvPr id="58" name="Frihåndsform 57"/>
          <p:cNvSpPr>
            <a:spLocks/>
          </p:cNvSpPr>
          <p:nvPr/>
        </p:nvSpPr>
        <p:spPr bwMode="auto">
          <a:xfrm>
            <a:off x="2187575" y="3182938"/>
            <a:ext cx="4237038" cy="1481137"/>
          </a:xfrm>
          <a:custGeom>
            <a:avLst/>
            <a:gdLst>
              <a:gd name="T0" fmla="*/ 0 w 4236334"/>
              <a:gd name="T1" fmla="*/ 1479028 h 1481559"/>
              <a:gd name="T2" fmla="*/ 301242 w 4236334"/>
              <a:gd name="T3" fmla="*/ 1479028 h 1481559"/>
              <a:gd name="T4" fmla="*/ 301242 w 4236334"/>
              <a:gd name="T5" fmla="*/ 1294151 h 1481559"/>
              <a:gd name="T6" fmla="*/ 614070 w 4236334"/>
              <a:gd name="T7" fmla="*/ 1294151 h 1481559"/>
              <a:gd name="T8" fmla="*/ 602484 w 4236334"/>
              <a:gd name="T9" fmla="*/ 554637 h 1481559"/>
              <a:gd name="T10" fmla="*/ 938486 w 4236334"/>
              <a:gd name="T11" fmla="*/ 554637 h 1481559"/>
              <a:gd name="T12" fmla="*/ 938486 w 4236334"/>
              <a:gd name="T13" fmla="*/ 184877 h 1481559"/>
              <a:gd name="T14" fmla="*/ 2572148 w 4236334"/>
              <a:gd name="T15" fmla="*/ 184877 h 1481559"/>
              <a:gd name="T16" fmla="*/ 2572148 w 4236334"/>
              <a:gd name="T17" fmla="*/ 0 h 1481559"/>
              <a:gd name="T18" fmla="*/ 3255738 w 4236334"/>
              <a:gd name="T19" fmla="*/ 0 h 1481559"/>
              <a:gd name="T20" fmla="*/ 3255738 w 4236334"/>
              <a:gd name="T21" fmla="*/ 173326 h 1481559"/>
              <a:gd name="T22" fmla="*/ 3603320 w 4236334"/>
              <a:gd name="T23" fmla="*/ 184877 h 1481559"/>
              <a:gd name="T24" fmla="*/ 3591734 w 4236334"/>
              <a:gd name="T25" fmla="*/ 554637 h 1481559"/>
              <a:gd name="T26" fmla="*/ 3904562 w 4236334"/>
              <a:gd name="T27" fmla="*/ 554637 h 1481559"/>
              <a:gd name="T28" fmla="*/ 3904562 w 4236334"/>
              <a:gd name="T29" fmla="*/ 1120828 h 1481559"/>
              <a:gd name="T30" fmla="*/ 4240559 w 4236334"/>
              <a:gd name="T31" fmla="*/ 1120828 h 14815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36334"/>
              <a:gd name="T49" fmla="*/ 0 h 1481559"/>
              <a:gd name="T50" fmla="*/ 4236334 w 4236334"/>
              <a:gd name="T51" fmla="*/ 1481559 h 14815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36334" h="1481559">
                <a:moveTo>
                  <a:pt x="0" y="1481559"/>
                </a:moveTo>
                <a:lnTo>
                  <a:pt x="300942" y="1481559"/>
                </a:lnTo>
                <a:lnTo>
                  <a:pt x="300942" y="1296365"/>
                </a:lnTo>
                <a:lnTo>
                  <a:pt x="613458" y="1296365"/>
                </a:lnTo>
                <a:lnTo>
                  <a:pt x="601884" y="555585"/>
                </a:lnTo>
                <a:lnTo>
                  <a:pt x="937550" y="555585"/>
                </a:lnTo>
                <a:lnTo>
                  <a:pt x="937550" y="185195"/>
                </a:lnTo>
                <a:lnTo>
                  <a:pt x="2569580" y="185195"/>
                </a:lnTo>
                <a:lnTo>
                  <a:pt x="2569580" y="0"/>
                </a:lnTo>
                <a:lnTo>
                  <a:pt x="3252486" y="0"/>
                </a:lnTo>
                <a:lnTo>
                  <a:pt x="3252486" y="173620"/>
                </a:lnTo>
                <a:lnTo>
                  <a:pt x="3599727" y="185195"/>
                </a:lnTo>
                <a:lnTo>
                  <a:pt x="3588152" y="555585"/>
                </a:lnTo>
                <a:lnTo>
                  <a:pt x="3900669" y="555585"/>
                </a:lnTo>
                <a:lnTo>
                  <a:pt x="3900669" y="1122744"/>
                </a:lnTo>
                <a:lnTo>
                  <a:pt x="4236334" y="1122744"/>
                </a:lnTo>
              </a:path>
            </a:pathLst>
          </a:custGeom>
          <a:noFill/>
          <a:ln w="28575" cap="flat" cmpd="sng" algn="ctr">
            <a:solidFill>
              <a:srgbClr val="00B050"/>
            </a:solidFill>
            <a:prstDash val="solid"/>
            <a:round/>
            <a:headEnd type="none" w="med" len="med"/>
            <a:tailEnd type="none" w="med" len="med"/>
          </a:ln>
        </p:spPr>
        <p:txBody>
          <a:bodyPr/>
          <a:lstStyle/>
          <a:p>
            <a:endParaRPr lang="nb-NO"/>
          </a:p>
        </p:txBody>
      </p:sp>
      <p:sp>
        <p:nvSpPr>
          <p:cNvPr id="59" name="TekstSylinder 58"/>
          <p:cNvSpPr txBox="1">
            <a:spLocks noChangeArrowheads="1"/>
          </p:cNvSpPr>
          <p:nvPr/>
        </p:nvSpPr>
        <p:spPr bwMode="auto">
          <a:xfrm>
            <a:off x="4818063" y="6343650"/>
            <a:ext cx="3354316" cy="338554"/>
          </a:xfrm>
          <a:prstGeom prst="rect">
            <a:avLst/>
          </a:prstGeom>
          <a:noFill/>
          <a:ln w="9525">
            <a:noFill/>
            <a:miter lim="800000"/>
            <a:headEnd/>
            <a:tailEnd/>
          </a:ln>
        </p:spPr>
        <p:txBody>
          <a:bodyPr wrap="none">
            <a:spAutoFit/>
          </a:bodyPr>
          <a:lstStyle/>
          <a:p>
            <a:r>
              <a:rPr lang="nb-NO" sz="1600" smtClean="0">
                <a:solidFill>
                  <a:schemeClr val="tx1"/>
                </a:solidFill>
              </a:rPr>
              <a:t>Konvertering fra dig</a:t>
            </a:r>
            <a:r>
              <a:rPr lang="nb-NO" sz="1600">
                <a:solidFill>
                  <a:schemeClr val="tx1"/>
                </a:solidFill>
              </a:rPr>
              <a:t>. </a:t>
            </a:r>
            <a:r>
              <a:rPr lang="nb-NO" sz="1600" smtClean="0"/>
              <a:t>verdi</a:t>
            </a:r>
            <a:r>
              <a:rPr lang="nb-NO" sz="1600" smtClean="0">
                <a:solidFill>
                  <a:schemeClr val="tx1"/>
                </a:solidFill>
              </a:rPr>
              <a:t> til spenning</a:t>
            </a:r>
            <a:endParaRPr lang="nb-NO" sz="1600">
              <a:solidFill>
                <a:schemeClr val="tx1"/>
              </a:solidFill>
            </a:endParaRPr>
          </a:p>
        </p:txBody>
      </p:sp>
      <p:pic>
        <p:nvPicPr>
          <p:cNvPr id="55" name="Picture 17" descr="http://arduino.cc/en/uploads/Main/ArduinoUno_R3_Front_450px.jpg"/>
          <p:cNvPicPr>
            <a:picLocks noChangeAspect="1" noChangeArrowheads="1"/>
          </p:cNvPicPr>
          <p:nvPr/>
        </p:nvPicPr>
        <p:blipFill>
          <a:blip r:embed="rId2"/>
          <a:srcRect/>
          <a:stretch>
            <a:fillRect/>
          </a:stretch>
        </p:blipFill>
        <p:spPr bwMode="auto">
          <a:xfrm>
            <a:off x="5942013" y="327025"/>
            <a:ext cx="2667000" cy="1843088"/>
          </a:xfrm>
          <a:prstGeom prst="rect">
            <a:avLst/>
          </a:prstGeom>
          <a:noFill/>
          <a:ln w="9525">
            <a:noFill/>
            <a:miter lim="800000"/>
            <a:headEnd/>
            <a:tailEnd/>
          </a:ln>
        </p:spPr>
      </p:pic>
      <p:sp>
        <p:nvSpPr>
          <p:cNvPr id="60" name="Rektangel 59"/>
          <p:cNvSpPr/>
          <p:nvPr/>
        </p:nvSpPr>
        <p:spPr bwMode="auto">
          <a:xfrm>
            <a:off x="5716588" y="239713"/>
            <a:ext cx="3059112" cy="2127250"/>
          </a:xfrm>
          <a:prstGeom prst="rect">
            <a:avLst/>
          </a:prstGeom>
          <a:solidFill>
            <a:schemeClr val="bg1">
              <a:alpha val="66000"/>
            </a:schemeClr>
          </a:solidFill>
          <a:ln w="9525" cap="flat" cmpd="sng" algn="ctr">
            <a:solidFill>
              <a:schemeClr val="accent3"/>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dirty="0">
              <a:latin typeface="Times" pitchFamily="16" charset="0"/>
            </a:endParaRPr>
          </a:p>
        </p:txBody>
      </p:sp>
      <p:grpSp>
        <p:nvGrpSpPr>
          <p:cNvPr id="5" name="Gruppe 63"/>
          <p:cNvGrpSpPr>
            <a:grpSpLocks/>
          </p:cNvGrpSpPr>
          <p:nvPr/>
        </p:nvGrpSpPr>
        <p:grpSpPr bwMode="auto">
          <a:xfrm>
            <a:off x="7754938" y="1173163"/>
            <a:ext cx="404812" cy="703262"/>
            <a:chOff x="7094248" y="1267923"/>
            <a:chExt cx="404512" cy="703646"/>
          </a:xfrm>
        </p:grpSpPr>
        <p:sp>
          <p:nvSpPr>
            <p:cNvPr id="16424" name="Rektangel 60"/>
            <p:cNvSpPr>
              <a:spLocks noChangeArrowheads="1"/>
            </p:cNvSpPr>
            <p:nvPr/>
          </p:nvSpPr>
          <p:spPr bwMode="auto">
            <a:xfrm>
              <a:off x="7099069" y="1267923"/>
              <a:ext cx="399011" cy="394622"/>
            </a:xfrm>
            <a:prstGeom prst="rect">
              <a:avLst/>
            </a:prstGeom>
            <a:solidFill>
              <a:schemeClr val="bg1"/>
            </a:solidFill>
            <a:ln w="9525"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800">
                  <a:solidFill>
                    <a:schemeClr val="tx1"/>
                  </a:solidFill>
                </a:rPr>
                <a:t>ADC</a:t>
              </a:r>
              <a:endParaRPr lang="nb-NO" sz="2800">
                <a:solidFill>
                  <a:schemeClr val="tx1"/>
                </a:solidFill>
              </a:endParaRPr>
            </a:p>
          </p:txBody>
        </p:sp>
        <p:sp>
          <p:nvSpPr>
            <p:cNvPr id="16425" name="Frihåndsform 61"/>
            <p:cNvSpPr>
              <a:spLocks/>
            </p:cNvSpPr>
            <p:nvPr/>
          </p:nvSpPr>
          <p:spPr bwMode="auto">
            <a:xfrm>
              <a:off x="7094248" y="1655438"/>
              <a:ext cx="404512" cy="316131"/>
            </a:xfrm>
            <a:custGeom>
              <a:avLst/>
              <a:gdLst>
                <a:gd name="T0" fmla="*/ 0 w 404512"/>
                <a:gd name="T1" fmla="*/ 0 h 316131"/>
                <a:gd name="T2" fmla="*/ 224351 w 404512"/>
                <a:gd name="T3" fmla="*/ 316131 h 316131"/>
                <a:gd name="T4" fmla="*/ 404512 w 404512"/>
                <a:gd name="T5" fmla="*/ 6798 h 316131"/>
                <a:gd name="T6" fmla="*/ 0 w 404512"/>
                <a:gd name="T7" fmla="*/ 0 h 316131"/>
                <a:gd name="T8" fmla="*/ 0 60000 65536"/>
                <a:gd name="T9" fmla="*/ 0 60000 65536"/>
                <a:gd name="T10" fmla="*/ 0 60000 65536"/>
                <a:gd name="T11" fmla="*/ 0 60000 65536"/>
                <a:gd name="T12" fmla="*/ 0 w 404512"/>
                <a:gd name="T13" fmla="*/ 0 h 316131"/>
                <a:gd name="T14" fmla="*/ 404512 w 404512"/>
                <a:gd name="T15" fmla="*/ 316131 h 316131"/>
              </a:gdLst>
              <a:ahLst/>
              <a:cxnLst>
                <a:cxn ang="T8">
                  <a:pos x="T0" y="T1"/>
                </a:cxn>
                <a:cxn ang="T9">
                  <a:pos x="T2" y="T3"/>
                </a:cxn>
                <a:cxn ang="T10">
                  <a:pos x="T4" y="T5"/>
                </a:cxn>
                <a:cxn ang="T11">
                  <a:pos x="T6" y="T7"/>
                </a:cxn>
              </a:cxnLst>
              <a:rect l="T12" t="T13" r="T14" b="T15"/>
              <a:pathLst>
                <a:path w="404512" h="316131">
                  <a:moveTo>
                    <a:pt x="0" y="0"/>
                  </a:moveTo>
                  <a:lnTo>
                    <a:pt x="224351" y="316131"/>
                  </a:lnTo>
                  <a:lnTo>
                    <a:pt x="404512" y="6798"/>
                  </a:lnTo>
                  <a:lnTo>
                    <a:pt x="0" y="0"/>
                  </a:lnTo>
                  <a:close/>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nb-NO"/>
            </a:p>
          </p:txBody>
        </p:sp>
        <p:sp>
          <p:nvSpPr>
            <p:cNvPr id="63" name="Rektangel 62"/>
            <p:cNvSpPr/>
            <p:nvPr/>
          </p:nvSpPr>
          <p:spPr bwMode="auto">
            <a:xfrm>
              <a:off x="7108524" y="1622128"/>
              <a:ext cx="375959" cy="44474"/>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grpSp>
      <p:sp>
        <p:nvSpPr>
          <p:cNvPr id="65" name="Frihåndsform 64"/>
          <p:cNvSpPr>
            <a:spLocks/>
          </p:cNvSpPr>
          <p:nvPr/>
        </p:nvSpPr>
        <p:spPr bwMode="auto">
          <a:xfrm>
            <a:off x="7980363" y="1876425"/>
            <a:ext cx="0" cy="252413"/>
          </a:xfrm>
          <a:custGeom>
            <a:avLst/>
            <a:gdLst>
              <a:gd name="T0" fmla="*/ 254158 h 251545"/>
              <a:gd name="T1" fmla="*/ 0 h 251545"/>
              <a:gd name="T2" fmla="*/ 0 60000 65536"/>
              <a:gd name="T3" fmla="*/ 0 60000 65536"/>
              <a:gd name="T4" fmla="*/ 0 h 251545"/>
              <a:gd name="T5" fmla="*/ 251545 h 251545"/>
            </a:gdLst>
            <a:ahLst/>
            <a:cxnLst>
              <a:cxn ang="T2">
                <a:pos x="0" y="T0"/>
              </a:cxn>
              <a:cxn ang="T3">
                <a:pos x="0" y="T1"/>
              </a:cxn>
            </a:cxnLst>
            <a:rect l="0" t="T4" r="0" b="T5"/>
            <a:pathLst>
              <a:path h="251545">
                <a:moveTo>
                  <a:pt x="0" y="251545"/>
                </a:moveTo>
                <a:lnTo>
                  <a:pt x="0" y="0"/>
                </a:lnTo>
              </a:path>
            </a:pathLst>
          </a:custGeom>
          <a:solidFill>
            <a:srgbClr val="00B8FF"/>
          </a:solidFill>
          <a:ln w="9525" cap="flat" cmpd="sng" algn="ctr">
            <a:solidFill>
              <a:schemeClr val="tx1"/>
            </a:solidFill>
            <a:prstDash val="solid"/>
            <a:round/>
            <a:headEnd type="none" w="med" len="med"/>
            <a:tailEnd type="triangle" w="med" len="med"/>
          </a:ln>
        </p:spPr>
        <p:txBody>
          <a:bodyPr/>
          <a:lstStyle/>
          <a:p>
            <a:endParaRPr lang="nb-NO"/>
          </a:p>
        </p:txBody>
      </p:sp>
      <p:grpSp>
        <p:nvGrpSpPr>
          <p:cNvPr id="6" name="Gruppe 67"/>
          <p:cNvGrpSpPr>
            <a:grpSpLocks/>
          </p:cNvGrpSpPr>
          <p:nvPr/>
        </p:nvGrpSpPr>
        <p:grpSpPr bwMode="auto">
          <a:xfrm>
            <a:off x="7340600" y="2022475"/>
            <a:ext cx="635000" cy="601663"/>
            <a:chOff x="6778118" y="2107539"/>
            <a:chExt cx="635110" cy="600850"/>
          </a:xfrm>
        </p:grpSpPr>
        <p:sp>
          <p:nvSpPr>
            <p:cNvPr id="66" name="TekstSylinder 65"/>
            <p:cNvSpPr txBox="1"/>
            <p:nvPr/>
          </p:nvSpPr>
          <p:spPr>
            <a:xfrm>
              <a:off x="6778118" y="2277172"/>
              <a:ext cx="635110" cy="431217"/>
            </a:xfrm>
            <a:prstGeom prst="rect">
              <a:avLst/>
            </a:prstGeom>
            <a:noFill/>
          </p:spPr>
          <p:txBody>
            <a:bodyPr wrap="none">
              <a:spAutoFit/>
            </a:bodyPr>
            <a:lstStyle/>
            <a:p>
              <a:pPr>
                <a:defRPr/>
              </a:pPr>
              <a:r>
                <a:rPr lang="nb-NO" sz="1050" dirty="0">
                  <a:solidFill>
                    <a:schemeClr val="tx1"/>
                  </a:solidFill>
                  <a:latin typeface="Times" pitchFamily="-108" charset="0"/>
                </a:rPr>
                <a:t>Analog </a:t>
              </a:r>
              <a:br>
                <a:rPr lang="nb-NO" sz="1050" dirty="0">
                  <a:solidFill>
                    <a:schemeClr val="tx1"/>
                  </a:solidFill>
                  <a:latin typeface="Times" pitchFamily="-108" charset="0"/>
                </a:rPr>
              </a:br>
              <a:r>
                <a:rPr lang="nb-NO" sz="1050" dirty="0" err="1">
                  <a:solidFill>
                    <a:schemeClr val="tx1"/>
                  </a:solidFill>
                  <a:latin typeface="Times" pitchFamily="-108" charset="0"/>
                </a:rPr>
                <a:t>voltage</a:t>
              </a:r>
              <a:endParaRPr lang="nb-NO" sz="1050" dirty="0">
                <a:solidFill>
                  <a:schemeClr val="tx1"/>
                </a:solidFill>
                <a:latin typeface="Times" pitchFamily="-108" charset="0"/>
              </a:endParaRPr>
            </a:p>
          </p:txBody>
        </p:sp>
        <p:sp>
          <p:nvSpPr>
            <p:cNvPr id="16423" name="Frihåndsform 66"/>
            <p:cNvSpPr>
              <a:spLocks/>
            </p:cNvSpPr>
            <p:nvPr/>
          </p:nvSpPr>
          <p:spPr bwMode="auto">
            <a:xfrm>
              <a:off x="7203025" y="2107539"/>
              <a:ext cx="197156" cy="234549"/>
            </a:xfrm>
            <a:custGeom>
              <a:avLst/>
              <a:gdLst>
                <a:gd name="T0" fmla="*/ 197156 w 197156"/>
                <a:gd name="T1" fmla="*/ 0 h 234549"/>
                <a:gd name="T2" fmla="*/ 0 w 197156"/>
                <a:gd name="T3" fmla="*/ 234549 h 234549"/>
                <a:gd name="T4" fmla="*/ 0 60000 65536"/>
                <a:gd name="T5" fmla="*/ 0 60000 65536"/>
                <a:gd name="T6" fmla="*/ 0 w 197156"/>
                <a:gd name="T7" fmla="*/ 0 h 234549"/>
                <a:gd name="T8" fmla="*/ 197156 w 197156"/>
                <a:gd name="T9" fmla="*/ 234549 h 234549"/>
              </a:gdLst>
              <a:ahLst/>
              <a:cxnLst>
                <a:cxn ang="T4">
                  <a:pos x="T0" y="T1"/>
                </a:cxn>
                <a:cxn ang="T5">
                  <a:pos x="T2" y="T3"/>
                </a:cxn>
              </a:cxnLst>
              <a:rect l="T6" t="T7" r="T8" b="T9"/>
              <a:pathLst>
                <a:path w="197156" h="234549">
                  <a:moveTo>
                    <a:pt x="197156" y="0"/>
                  </a:moveTo>
                  <a:lnTo>
                    <a:pt x="0" y="234549"/>
                  </a:lnTo>
                </a:path>
              </a:pathLst>
            </a:custGeom>
            <a:solidFill>
              <a:srgbClr val="00B8FF"/>
            </a:solidFill>
            <a:ln w="6350" cap="flat" cmpd="sng" algn="ctr">
              <a:solidFill>
                <a:schemeClr val="tx1"/>
              </a:solidFill>
              <a:prstDash val="solid"/>
              <a:round/>
              <a:headEnd type="none" w="med" len="med"/>
              <a:tailEnd type="none" w="med" len="med"/>
            </a:ln>
          </p:spPr>
          <p:txBody>
            <a:bodyPr/>
            <a:lstStyle/>
            <a:p>
              <a:endParaRPr lang="nb-NO"/>
            </a:p>
          </p:txBody>
        </p:sp>
      </p:grpSp>
      <p:sp>
        <p:nvSpPr>
          <p:cNvPr id="69" name="Frihåndsform 68"/>
          <p:cNvSpPr>
            <a:spLocks/>
          </p:cNvSpPr>
          <p:nvPr/>
        </p:nvSpPr>
        <p:spPr bwMode="auto">
          <a:xfrm>
            <a:off x="6527800" y="887413"/>
            <a:ext cx="1441450" cy="285750"/>
          </a:xfrm>
          <a:custGeom>
            <a:avLst/>
            <a:gdLst>
              <a:gd name="T0" fmla="*/ 1441780 w 1441285"/>
              <a:gd name="T1" fmla="*/ 286174 h 285538"/>
              <a:gd name="T2" fmla="*/ 1441780 w 1441285"/>
              <a:gd name="T3" fmla="*/ 6813 h 285538"/>
              <a:gd name="T4" fmla="*/ 0 w 1441285"/>
              <a:gd name="T5" fmla="*/ 0 h 285538"/>
              <a:gd name="T6" fmla="*/ 0 w 1441285"/>
              <a:gd name="T7" fmla="*/ 0 h 285538"/>
              <a:gd name="T8" fmla="*/ 0 w 1441285"/>
              <a:gd name="T9" fmla="*/ 0 h 285538"/>
              <a:gd name="T10" fmla="*/ 0 60000 65536"/>
              <a:gd name="T11" fmla="*/ 0 60000 65536"/>
              <a:gd name="T12" fmla="*/ 0 60000 65536"/>
              <a:gd name="T13" fmla="*/ 0 60000 65536"/>
              <a:gd name="T14" fmla="*/ 0 60000 65536"/>
              <a:gd name="T15" fmla="*/ 0 w 1441285"/>
              <a:gd name="T16" fmla="*/ 0 h 285538"/>
              <a:gd name="T17" fmla="*/ 1441285 w 1441285"/>
              <a:gd name="T18" fmla="*/ 285538 h 285538"/>
            </a:gdLst>
            <a:ahLst/>
            <a:cxnLst>
              <a:cxn ang="T10">
                <a:pos x="T0" y="T1"/>
              </a:cxn>
              <a:cxn ang="T11">
                <a:pos x="T2" y="T3"/>
              </a:cxn>
              <a:cxn ang="T12">
                <a:pos x="T4" y="T5"/>
              </a:cxn>
              <a:cxn ang="T13">
                <a:pos x="T6" y="T7"/>
              </a:cxn>
              <a:cxn ang="T14">
                <a:pos x="T8" y="T9"/>
              </a:cxn>
            </a:cxnLst>
            <a:rect l="T15" t="T16" r="T17" b="T18"/>
            <a:pathLst>
              <a:path w="1441285" h="285538">
                <a:moveTo>
                  <a:pt x="1441285" y="285538"/>
                </a:moveTo>
                <a:lnTo>
                  <a:pt x="1441285" y="6798"/>
                </a:lnTo>
                <a:lnTo>
                  <a:pt x="0" y="0"/>
                </a:lnTo>
              </a:path>
            </a:pathLst>
          </a:custGeom>
          <a:noFill/>
          <a:ln w="9525" cap="flat" cmpd="sng" algn="ctr">
            <a:solidFill>
              <a:schemeClr val="tx1"/>
            </a:solidFill>
            <a:prstDash val="solid"/>
            <a:round/>
            <a:headEnd type="none" w="med" len="med"/>
            <a:tailEnd type="triangle" w="med" len="med"/>
          </a:ln>
        </p:spPr>
        <p:txBody>
          <a:bodyPr/>
          <a:lstStyle/>
          <a:p>
            <a:endParaRPr lang="nb-NO"/>
          </a:p>
        </p:txBody>
      </p:sp>
      <p:sp>
        <p:nvSpPr>
          <p:cNvPr id="70" name="TekstSylinder 69"/>
          <p:cNvSpPr txBox="1">
            <a:spLocks noChangeArrowheads="1"/>
          </p:cNvSpPr>
          <p:nvPr/>
        </p:nvSpPr>
        <p:spPr bwMode="auto">
          <a:xfrm>
            <a:off x="4056063" y="3335338"/>
            <a:ext cx="414337" cy="276225"/>
          </a:xfrm>
          <a:prstGeom prst="rect">
            <a:avLst/>
          </a:prstGeom>
          <a:noFill/>
          <a:ln w="9525">
            <a:noFill/>
            <a:miter lim="800000"/>
            <a:headEnd/>
            <a:tailEnd/>
          </a:ln>
        </p:spPr>
        <p:txBody>
          <a:bodyPr wrap="none">
            <a:spAutoFit/>
          </a:bodyPr>
          <a:lstStyle/>
          <a:p>
            <a:r>
              <a:rPr lang="nb-NO" sz="1200">
                <a:solidFill>
                  <a:schemeClr val="tx1"/>
                </a:solidFill>
              </a:rPr>
              <a:t>685</a:t>
            </a:r>
          </a:p>
        </p:txBody>
      </p:sp>
      <p:sp>
        <p:nvSpPr>
          <p:cNvPr id="71" name="TekstSylinder 70"/>
          <p:cNvSpPr txBox="1">
            <a:spLocks noChangeArrowheads="1"/>
          </p:cNvSpPr>
          <p:nvPr/>
        </p:nvSpPr>
        <p:spPr bwMode="auto">
          <a:xfrm>
            <a:off x="5186363" y="735013"/>
            <a:ext cx="809625" cy="276225"/>
          </a:xfrm>
          <a:prstGeom prst="rect">
            <a:avLst/>
          </a:prstGeom>
          <a:noFill/>
          <a:ln w="9525">
            <a:noFill/>
            <a:miter lim="800000"/>
            <a:headEnd/>
            <a:tailEnd/>
          </a:ln>
        </p:spPr>
        <p:txBody>
          <a:bodyPr wrap="none">
            <a:spAutoFit/>
          </a:bodyPr>
          <a:lstStyle/>
          <a:p>
            <a:r>
              <a:rPr lang="nb-NO" sz="1200">
                <a:solidFill>
                  <a:schemeClr val="tx1"/>
                </a:solidFill>
              </a:rPr>
              <a:t>S(t) = 685</a:t>
            </a:r>
          </a:p>
        </p:txBody>
      </p:sp>
      <p:sp>
        <p:nvSpPr>
          <p:cNvPr id="72" name="TekstSylinder 71"/>
          <p:cNvSpPr txBox="1">
            <a:spLocks noChangeArrowheads="1"/>
          </p:cNvSpPr>
          <p:nvPr/>
        </p:nvSpPr>
        <p:spPr bwMode="auto">
          <a:xfrm>
            <a:off x="7999413" y="1963738"/>
            <a:ext cx="600075" cy="276225"/>
          </a:xfrm>
          <a:prstGeom prst="rect">
            <a:avLst/>
          </a:prstGeom>
          <a:noFill/>
          <a:ln w="9525">
            <a:noFill/>
            <a:miter lim="800000"/>
            <a:headEnd/>
            <a:tailEnd/>
          </a:ln>
        </p:spPr>
        <p:txBody>
          <a:bodyPr wrap="none">
            <a:spAutoFit/>
          </a:bodyPr>
          <a:lstStyle/>
          <a:p>
            <a:r>
              <a:rPr lang="nb-NO" sz="1200">
                <a:solidFill>
                  <a:schemeClr val="tx1"/>
                </a:solidFill>
              </a:rPr>
              <a:t>3,34 V</a:t>
            </a:r>
          </a:p>
        </p:txBody>
      </p:sp>
      <p:sp>
        <p:nvSpPr>
          <p:cNvPr id="73" name="TekstSylinder 72"/>
          <p:cNvSpPr txBox="1">
            <a:spLocks noChangeArrowheads="1"/>
          </p:cNvSpPr>
          <p:nvPr/>
        </p:nvSpPr>
        <p:spPr bwMode="auto">
          <a:xfrm>
            <a:off x="1133475" y="3219450"/>
            <a:ext cx="600075" cy="277813"/>
          </a:xfrm>
          <a:prstGeom prst="rect">
            <a:avLst/>
          </a:prstGeom>
          <a:noFill/>
          <a:ln w="9525">
            <a:noFill/>
            <a:miter lim="800000"/>
            <a:headEnd/>
            <a:tailEnd/>
          </a:ln>
        </p:spPr>
        <p:txBody>
          <a:bodyPr wrap="none">
            <a:spAutoFit/>
          </a:bodyPr>
          <a:lstStyle/>
          <a:p>
            <a:r>
              <a:rPr lang="nb-NO" sz="1200">
                <a:solidFill>
                  <a:schemeClr val="tx1"/>
                </a:solidFill>
              </a:rPr>
              <a:t>3,34 V</a:t>
            </a:r>
          </a:p>
        </p:txBody>
      </p:sp>
      <p:sp>
        <p:nvSpPr>
          <p:cNvPr id="74" name="TekstSylinder 73"/>
          <p:cNvSpPr txBox="1">
            <a:spLocks noChangeArrowheads="1"/>
          </p:cNvSpPr>
          <p:nvPr/>
        </p:nvSpPr>
        <p:spPr bwMode="auto">
          <a:xfrm>
            <a:off x="6964363" y="5473700"/>
            <a:ext cx="646112" cy="460375"/>
          </a:xfrm>
          <a:prstGeom prst="rect">
            <a:avLst/>
          </a:prstGeom>
          <a:noFill/>
          <a:ln w="9525">
            <a:noFill/>
            <a:miter lim="800000"/>
            <a:headEnd/>
            <a:tailEnd/>
          </a:ln>
        </p:spPr>
        <p:txBody>
          <a:bodyPr wrap="none">
            <a:spAutoFit/>
          </a:bodyPr>
          <a:lstStyle/>
          <a:p>
            <a:r>
              <a:rPr lang="nb-NO">
                <a:solidFill>
                  <a:schemeClr val="tx1"/>
                </a:solidFill>
              </a:rPr>
              <a:t>685</a:t>
            </a:r>
          </a:p>
        </p:txBody>
      </p:sp>
      <p:sp>
        <p:nvSpPr>
          <p:cNvPr id="75" name="TekstSylinder 74"/>
          <p:cNvSpPr txBox="1">
            <a:spLocks noChangeArrowheads="1"/>
          </p:cNvSpPr>
          <p:nvPr/>
        </p:nvSpPr>
        <p:spPr bwMode="auto">
          <a:xfrm>
            <a:off x="7639050" y="5716588"/>
            <a:ext cx="1194558" cy="369332"/>
          </a:xfrm>
          <a:prstGeom prst="rect">
            <a:avLst/>
          </a:prstGeom>
          <a:noFill/>
          <a:ln w="9525">
            <a:noFill/>
            <a:miter lim="800000"/>
            <a:headEnd/>
            <a:tailEnd/>
          </a:ln>
        </p:spPr>
        <p:txBody>
          <a:bodyPr wrap="none">
            <a:spAutoFit/>
          </a:bodyPr>
          <a:lstStyle/>
          <a:p>
            <a:r>
              <a:rPr lang="nb-NO">
                <a:solidFill>
                  <a:schemeClr val="tx1"/>
                </a:solidFill>
              </a:rPr>
              <a:t>5V = </a:t>
            </a:r>
            <a:r>
              <a:rPr lang="nb-NO" smtClean="0">
                <a:solidFill>
                  <a:schemeClr val="tx1"/>
                </a:solidFill>
              </a:rPr>
              <a:t>3,34V</a:t>
            </a:r>
            <a:endParaRPr lang="nb-NO">
              <a:solidFill>
                <a:schemeClr val="tx1"/>
              </a:solidFill>
            </a:endParaRPr>
          </a:p>
        </p:txBody>
      </p:sp>
      <p:cxnSp>
        <p:nvCxnSpPr>
          <p:cNvPr id="76" name="Rett linje 75"/>
          <p:cNvCxnSpPr>
            <a:cxnSpLocks noChangeShapeType="1"/>
          </p:cNvCxnSpPr>
          <p:nvPr/>
        </p:nvCxnSpPr>
        <p:spPr bwMode="auto">
          <a:xfrm>
            <a:off x="6883400" y="5935663"/>
            <a:ext cx="822325" cy="0"/>
          </a:xfrm>
          <a:prstGeom prst="line">
            <a:avLst/>
          </a:prstGeom>
          <a:noFill/>
          <a:ln w="9525" algn="ctr">
            <a:solidFill>
              <a:schemeClr val="tx1"/>
            </a:solidFill>
            <a:round/>
            <a:headEnd/>
            <a:tailEnd/>
          </a:ln>
        </p:spPr>
      </p:cxnSp>
      <p:sp>
        <p:nvSpPr>
          <p:cNvPr id="77" name="TekstSylinder 76"/>
          <p:cNvSpPr txBox="1">
            <a:spLocks noChangeArrowheads="1"/>
          </p:cNvSpPr>
          <p:nvPr/>
        </p:nvSpPr>
        <p:spPr bwMode="auto">
          <a:xfrm>
            <a:off x="6907213" y="5889625"/>
            <a:ext cx="652743" cy="369332"/>
          </a:xfrm>
          <a:prstGeom prst="rect">
            <a:avLst/>
          </a:prstGeom>
          <a:noFill/>
          <a:ln w="9525">
            <a:noFill/>
            <a:miter lim="800000"/>
            <a:headEnd/>
            <a:tailEnd/>
          </a:ln>
        </p:spPr>
        <p:txBody>
          <a:bodyPr wrap="none">
            <a:spAutoFit/>
          </a:bodyPr>
          <a:lstStyle/>
          <a:p>
            <a:r>
              <a:rPr lang="nb-NO" smtClean="0">
                <a:solidFill>
                  <a:schemeClr val="tx1"/>
                </a:solidFill>
              </a:rPr>
              <a:t>1024</a:t>
            </a:r>
            <a:endParaRPr lang="nb-NO">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20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2000"/>
                                        <p:tgtEl>
                                          <p:spTgt spid="1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fade">
                                      <p:cBhvr>
                                        <p:cTn id="21" dur="2000"/>
                                        <p:tgtEl>
                                          <p:spTgt spid="126"/>
                                        </p:tgtEl>
                                      </p:cBhvr>
                                    </p:animEffect>
                                  </p:child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20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2000"/>
                                        <p:tgtEl>
                                          <p:spTgt spid="46"/>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fade">
                                      <p:cBhvr>
                                        <p:cTn id="42" dur="2000"/>
                                        <p:tgtEl>
                                          <p:spTgt spid="117"/>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fade">
                                      <p:cBhvr>
                                        <p:cTn id="46" dur="2000"/>
                                        <p:tgtEl>
                                          <p:spTgt spid="1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2000"/>
                                        <p:tgtEl>
                                          <p:spTgt spid="7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2000"/>
                                        <p:tgtEl>
                                          <p:spTgt spid="56"/>
                                        </p:tgtEl>
                                      </p:cBhvr>
                                    </p:animEffect>
                                  </p:childTnLst>
                                </p:cTn>
                              </p:par>
                              <p:par>
                                <p:cTn id="55" presetID="22" presetClass="entr" presetSubtype="4"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down)">
                                      <p:cBhvr>
                                        <p:cTn id="57" dur="500"/>
                                        <p:tgtEl>
                                          <p:spTgt spid="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2000"/>
                                        <p:tgtEl>
                                          <p:spTgt spid="58"/>
                                        </p:tgtEl>
                                      </p:cBhvr>
                                    </p:animEffect>
                                  </p:childTnLst>
                                </p:cTn>
                              </p:par>
                            </p:childTnLst>
                          </p:cTn>
                        </p:par>
                        <p:par>
                          <p:cTn id="65" fill="hold">
                            <p:stCondLst>
                              <p:cond delay="4000"/>
                            </p:stCondLst>
                            <p:childTnLst>
                              <p:par>
                                <p:cTn id="66" presetID="10" presetClass="entr" presetSubtype="0"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2000"/>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20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2000"/>
                                        <p:tgtEl>
                                          <p:spTgt spid="60"/>
                                        </p:tgtEl>
                                      </p:cBhvr>
                                    </p:animEffect>
                                  </p:childTnLst>
                                </p:cTn>
                              </p:par>
                            </p:childTnLst>
                          </p:cTn>
                        </p:par>
                        <p:par>
                          <p:cTn id="79" fill="hold">
                            <p:stCondLst>
                              <p:cond delay="2000"/>
                            </p:stCondLst>
                            <p:childTnLst>
                              <p:par>
                                <p:cTn id="80" presetID="22" presetClass="entr" presetSubtype="4" fill="hold" grpId="0" nodeType="after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wipe(down)">
                                      <p:cBhvr>
                                        <p:cTn id="82" dur="1000"/>
                                        <p:tgtEl>
                                          <p:spTgt spid="65"/>
                                        </p:tgtEl>
                                      </p:cBhvr>
                                    </p:animEffect>
                                  </p:childTnLst>
                                </p:cTn>
                              </p:par>
                              <p:par>
                                <p:cTn id="83" presetID="10" presetClass="entr" presetSubtype="0"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2000"/>
                                        <p:tgtEl>
                                          <p:spTgt spid="6"/>
                                        </p:tgtEl>
                                      </p:cBhvr>
                                    </p:animEffect>
                                  </p:childTnLst>
                                </p:cTn>
                              </p:par>
                            </p:childTnLst>
                          </p:cTn>
                        </p:par>
                        <p:par>
                          <p:cTn id="86" fill="hold">
                            <p:stCondLst>
                              <p:cond delay="4000"/>
                            </p:stCondLst>
                            <p:childTnLst>
                              <p:par>
                                <p:cTn id="87" presetID="10" presetClass="entr" presetSubtype="0" fill="hold" grpId="0" nodeType="afterEffect">
                                  <p:stCondLst>
                                    <p:cond delay="0"/>
                                  </p:stCondLst>
                                  <p:childTnLst>
                                    <p:set>
                                      <p:cBhvr>
                                        <p:cTn id="88" dur="1" fill="hold">
                                          <p:stCondLst>
                                            <p:cond delay="0"/>
                                          </p:stCondLst>
                                        </p:cTn>
                                        <p:tgtEl>
                                          <p:spTgt spid="72"/>
                                        </p:tgtEl>
                                        <p:attrNameLst>
                                          <p:attrName>style.visibility</p:attrName>
                                        </p:attrNameLst>
                                      </p:cBhvr>
                                      <p:to>
                                        <p:strVal val="visible"/>
                                      </p:to>
                                    </p:set>
                                    <p:animEffect transition="in" filter="fade">
                                      <p:cBhvr>
                                        <p:cTn id="89" dur="2000"/>
                                        <p:tgtEl>
                                          <p:spTgt spid="7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down)">
                                      <p:cBhvr>
                                        <p:cTn id="94" dur="500"/>
                                        <p:tgtEl>
                                          <p:spTgt spid="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2"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wipe(right)">
                                      <p:cBhvr>
                                        <p:cTn id="99" dur="500"/>
                                        <p:tgtEl>
                                          <p:spTgt spid="69"/>
                                        </p:tgtEl>
                                      </p:cBhvr>
                                    </p:animEffec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2000"/>
                                        <p:tgtEl>
                                          <p:spTgt spid="7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20"/>
                                        </p:tgtEl>
                                        <p:attrNameLst>
                                          <p:attrName>style.visibility</p:attrName>
                                        </p:attrNameLst>
                                      </p:cBhvr>
                                      <p:to>
                                        <p:strVal val="visible"/>
                                      </p:to>
                                    </p:set>
                                    <p:animEffect transition="in" filter="fade">
                                      <p:cBhvr>
                                        <p:cTn id="108" dur="2000"/>
                                        <p:tgtEl>
                                          <p:spTgt spid="120"/>
                                        </p:tgtEl>
                                      </p:cBhvr>
                                    </p:animEffect>
                                  </p:childTnLst>
                                </p:cTn>
                              </p:par>
                              <p:par>
                                <p:cTn id="109" presetID="10" presetClass="entr" presetSubtype="0" fill="hold" nodeType="withEffect">
                                  <p:stCondLst>
                                    <p:cond delay="0"/>
                                  </p:stCondLst>
                                  <p:childTnLst>
                                    <p:set>
                                      <p:cBhvr>
                                        <p:cTn id="110" dur="1" fill="hold">
                                          <p:stCondLst>
                                            <p:cond delay="0"/>
                                          </p:stCondLst>
                                        </p:cTn>
                                        <p:tgtEl>
                                          <p:spTgt spid="123"/>
                                        </p:tgtEl>
                                        <p:attrNameLst>
                                          <p:attrName>style.visibility</p:attrName>
                                        </p:attrNameLst>
                                      </p:cBhvr>
                                      <p:to>
                                        <p:strVal val="visible"/>
                                      </p:to>
                                    </p:set>
                                    <p:animEffect transition="in" filter="fade">
                                      <p:cBhvr>
                                        <p:cTn id="111" dur="2000"/>
                                        <p:tgtEl>
                                          <p:spTgt spid="123"/>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24"/>
                                        </p:tgtEl>
                                        <p:attrNameLst>
                                          <p:attrName>style.visibility</p:attrName>
                                        </p:attrNameLst>
                                      </p:cBhvr>
                                      <p:to>
                                        <p:strVal val="visible"/>
                                      </p:to>
                                    </p:set>
                                    <p:animEffect transition="in" filter="fade">
                                      <p:cBhvr>
                                        <p:cTn id="114" dur="2000"/>
                                        <p:tgtEl>
                                          <p:spTgt spid="12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21"/>
                                        </p:tgtEl>
                                        <p:attrNameLst>
                                          <p:attrName>style.visibility</p:attrName>
                                        </p:attrNameLst>
                                      </p:cBhvr>
                                      <p:to>
                                        <p:strVal val="visible"/>
                                      </p:to>
                                    </p:set>
                                    <p:animEffect transition="in" filter="fade">
                                      <p:cBhvr>
                                        <p:cTn id="117" dur="2000"/>
                                        <p:tgtEl>
                                          <p:spTgt spid="12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25"/>
                                        </p:tgtEl>
                                        <p:attrNameLst>
                                          <p:attrName>style.visibility</p:attrName>
                                        </p:attrNameLst>
                                      </p:cBhvr>
                                      <p:to>
                                        <p:strVal val="visible"/>
                                      </p:to>
                                    </p:set>
                                    <p:animEffect transition="in" filter="fade">
                                      <p:cBhvr>
                                        <p:cTn id="120" dur="2000"/>
                                        <p:tgtEl>
                                          <p:spTgt spid="12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74"/>
                                        </p:tgtEl>
                                        <p:attrNameLst>
                                          <p:attrName>style.visibility</p:attrName>
                                        </p:attrNameLst>
                                      </p:cBhvr>
                                      <p:to>
                                        <p:strVal val="visible"/>
                                      </p:to>
                                    </p:set>
                                    <p:animEffect transition="in" filter="fade">
                                      <p:cBhvr>
                                        <p:cTn id="125" dur="2000"/>
                                        <p:tgtEl>
                                          <p:spTgt spid="74"/>
                                        </p:tgtEl>
                                      </p:cBhvr>
                                    </p:animEffect>
                                  </p:childTnLst>
                                </p:cTn>
                              </p:par>
                              <p:par>
                                <p:cTn id="126" presetID="10" presetClass="entr" presetSubtype="0" fill="hold" nodeType="withEffect">
                                  <p:stCondLst>
                                    <p:cond delay="0"/>
                                  </p:stCondLst>
                                  <p:childTnLst>
                                    <p:set>
                                      <p:cBhvr>
                                        <p:cTn id="127" dur="1" fill="hold">
                                          <p:stCondLst>
                                            <p:cond delay="0"/>
                                          </p:stCondLst>
                                        </p:cTn>
                                        <p:tgtEl>
                                          <p:spTgt spid="76"/>
                                        </p:tgtEl>
                                        <p:attrNameLst>
                                          <p:attrName>style.visibility</p:attrName>
                                        </p:attrNameLst>
                                      </p:cBhvr>
                                      <p:to>
                                        <p:strVal val="visible"/>
                                      </p:to>
                                    </p:set>
                                    <p:animEffect transition="in" filter="fade">
                                      <p:cBhvr>
                                        <p:cTn id="128" dur="2000"/>
                                        <p:tgtEl>
                                          <p:spTgt spid="7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000"/>
                                        <p:tgtEl>
                                          <p:spTgt spid="7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5"/>
                                        </p:tgtEl>
                                        <p:attrNameLst>
                                          <p:attrName>style.visibility</p:attrName>
                                        </p:attrNameLst>
                                      </p:cBhvr>
                                      <p:to>
                                        <p:strVal val="visible"/>
                                      </p:to>
                                    </p:set>
                                    <p:animEffect transition="in" filter="fade">
                                      <p:cBhvr>
                                        <p:cTn id="134"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7" grpId="0"/>
      <p:bldP spid="119" grpId="0"/>
      <p:bldP spid="120" grpId="0"/>
      <p:bldP spid="121" grpId="0"/>
      <p:bldP spid="124" grpId="0"/>
      <p:bldP spid="125" grpId="0"/>
      <p:bldP spid="126" grpId="0"/>
      <p:bldP spid="127" grpId="0"/>
      <p:bldP spid="46" grpId="0"/>
      <p:bldP spid="56" grpId="0"/>
      <p:bldP spid="57" grpId="0"/>
      <p:bldP spid="58" grpId="0" animBg="1"/>
      <p:bldP spid="59" grpId="0"/>
      <p:bldP spid="60" grpId="0" animBg="1"/>
      <p:bldP spid="65" grpId="0" animBg="1"/>
      <p:bldP spid="69" grpId="0" animBg="1"/>
      <p:bldP spid="70" grpId="0"/>
      <p:bldP spid="71" grpId="0"/>
      <p:bldP spid="72" grpId="0"/>
      <p:bldP spid="73" grpId="0"/>
      <p:bldP spid="74" grpId="0"/>
      <p:bldP spid="75" grpId="0"/>
      <p:bldP spid="7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310243" y="2239973"/>
            <a:ext cx="8610600" cy="2658598"/>
          </a:xfrm>
        </p:spPr>
        <p:txBody>
          <a:bodyPr>
            <a:normAutofit/>
          </a:bodyPr>
          <a:lstStyle/>
          <a:p>
            <a:pPr algn="ctr"/>
            <a:r>
              <a:rPr lang="nb-NO" i="1" smtClean="0"/>
              <a:t>Oppsummering</a:t>
            </a:r>
            <a:r>
              <a:rPr lang="nn-NO" smtClean="0"/>
              <a:t/>
            </a:r>
            <a:br>
              <a:rPr lang="nn-NO" smtClean="0"/>
            </a:br>
            <a:r>
              <a:rPr lang="nn-NO" sz="2400" smtClean="0"/>
              <a:t>Nils Kr</a:t>
            </a:r>
            <a:r>
              <a:rPr lang="nn-NO" sz="2400" smtClean="0"/>
              <a:t>.</a:t>
            </a:r>
            <a:r>
              <a:rPr lang="nn-NO" smtClean="0"/>
              <a:t/>
            </a:r>
            <a:br>
              <a:rPr lang="nn-NO" smtClean="0"/>
            </a:br>
            <a:r>
              <a:rPr lang="nn-NO" smtClean="0"/>
              <a:t>15:30</a:t>
            </a:r>
            <a:endParaRPr lang="nb-NO"/>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909477"/>
          </a:xfrm>
        </p:spPr>
        <p:txBody>
          <a:bodyPr/>
          <a:lstStyle/>
          <a:p>
            <a:pPr algn="ctr"/>
            <a:r>
              <a:rPr lang="en-GB" smtClean="0"/>
              <a:t>Oppsummering</a:t>
            </a:r>
            <a:endParaRPr lang="en-GB"/>
          </a:p>
        </p:txBody>
      </p:sp>
      <p:sp>
        <p:nvSpPr>
          <p:cNvPr id="3" name="Plassholder for innhold 2"/>
          <p:cNvSpPr>
            <a:spLocks noGrp="1"/>
          </p:cNvSpPr>
          <p:nvPr>
            <p:ph idx="1"/>
          </p:nvPr>
        </p:nvSpPr>
        <p:spPr>
          <a:xfrm>
            <a:off x="1039391" y="1295948"/>
            <a:ext cx="7933570" cy="5562052"/>
          </a:xfrm>
        </p:spPr>
        <p:txBody>
          <a:bodyPr>
            <a:normAutofit/>
          </a:bodyPr>
          <a:lstStyle/>
          <a:p>
            <a:r>
              <a:rPr lang="en-GB" smtClean="0"/>
              <a:t>Introduksjon til Arduino</a:t>
            </a:r>
          </a:p>
          <a:p>
            <a:r>
              <a:rPr lang="en-GB" smtClean="0"/>
              <a:t>Bruk av TinkerCAD</a:t>
            </a:r>
          </a:p>
          <a:p>
            <a:r>
              <a:rPr lang="en-GB" smtClean="0"/>
              <a:t>Programstrukturen</a:t>
            </a:r>
          </a:p>
          <a:p>
            <a:r>
              <a:rPr lang="en-GB" smtClean="0"/>
              <a:t>Skriv til og les av digitale og analoge porter</a:t>
            </a:r>
          </a:p>
          <a:p>
            <a:r>
              <a:rPr lang="en-GB" smtClean="0"/>
              <a:t>Deklarasjon og bruk av variabler</a:t>
            </a:r>
          </a:p>
          <a:p>
            <a:r>
              <a:rPr lang="en-GB" smtClean="0"/>
              <a:t>Avlesning av brytere</a:t>
            </a:r>
          </a:p>
          <a:p>
            <a:r>
              <a:rPr lang="en-GB" smtClean="0"/>
              <a:t>Bruk av if-setning</a:t>
            </a:r>
          </a:p>
          <a:p>
            <a:r>
              <a:rPr lang="en-GB" smtClean="0"/>
              <a:t>Bruk av for-loop</a:t>
            </a:r>
          </a:p>
          <a:p>
            <a:r>
              <a:rPr lang="en-GB" smtClean="0"/>
              <a:t>Definisjon og bruk av egne funksjoner</a:t>
            </a:r>
          </a:p>
          <a:p>
            <a:r>
              <a:rPr lang="en-GB" smtClean="0"/>
              <a:t>AD-konvertere og omregning av digital til analog verdi</a:t>
            </a:r>
          </a:p>
          <a:p>
            <a:r>
              <a:rPr lang="en-GB" smtClean="0"/>
              <a:t>Spenningsdeleren</a:t>
            </a:r>
          </a:p>
          <a:p>
            <a:r>
              <a:rPr lang="en-GB" smtClean="0"/>
              <a:t>Lyssensoren</a:t>
            </a:r>
            <a:endParaRPr lang="en-GB"/>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en-GB" smtClean="0"/>
              <a:t>Oppsummering</a:t>
            </a:r>
            <a:endParaRPr lang="en-GB"/>
          </a:p>
        </p:txBody>
      </p:sp>
      <p:sp>
        <p:nvSpPr>
          <p:cNvPr id="3" name="Plassholder for innhold 2"/>
          <p:cNvSpPr>
            <a:spLocks noGrp="1"/>
          </p:cNvSpPr>
          <p:nvPr>
            <p:ph idx="1"/>
          </p:nvPr>
        </p:nvSpPr>
        <p:spPr>
          <a:xfrm>
            <a:off x="1194628" y="1401204"/>
            <a:ext cx="7407404" cy="5203528"/>
          </a:xfrm>
        </p:spPr>
        <p:txBody>
          <a:bodyPr/>
          <a:lstStyle/>
          <a:p>
            <a:r>
              <a:rPr lang="en-GB" smtClean="0"/>
              <a:t>Spørsmål og kommentarer</a:t>
            </a:r>
          </a:p>
          <a:p>
            <a:pPr lvl="1"/>
            <a:r>
              <a:rPr lang="en-GB" smtClean="0"/>
              <a:t>Faglige</a:t>
            </a:r>
          </a:p>
          <a:p>
            <a:pPr lvl="1"/>
            <a:r>
              <a:rPr lang="en-GB" smtClean="0"/>
              <a:t>Gjennomføringsmessig</a:t>
            </a:r>
          </a:p>
          <a:p>
            <a:r>
              <a:rPr lang="en-GB" smtClean="0"/>
              <a:t>Introduksjon til Arduino programmering</a:t>
            </a:r>
          </a:p>
          <a:p>
            <a:pPr lvl="1"/>
            <a:r>
              <a:rPr lang="en-GB" smtClean="0"/>
              <a:t>Mye repetisjon for noen</a:t>
            </a:r>
          </a:p>
          <a:p>
            <a:pPr lvl="1"/>
            <a:r>
              <a:rPr lang="en-GB" smtClean="0"/>
              <a:t>Trafikklys egnet for bruk I klasserommet</a:t>
            </a:r>
          </a:p>
          <a:p>
            <a:pPr lvl="1"/>
            <a:r>
              <a:rPr lang="en-GB" smtClean="0"/>
              <a:t>Arbeidsboka skal gjøre det mulig å jobbe på egen hånd</a:t>
            </a:r>
          </a:p>
          <a:p>
            <a:r>
              <a:rPr lang="en-GB" smtClean="0"/>
              <a:t>Digital tilnærming istedet for hårdvaretilnærming</a:t>
            </a:r>
          </a:p>
          <a:p>
            <a:r>
              <a:rPr lang="en-GB" smtClean="0"/>
              <a:t>Morgendagen</a:t>
            </a:r>
          </a:p>
          <a:p>
            <a:pPr lvl="1"/>
            <a:r>
              <a:rPr lang="en-GB" smtClean="0"/>
              <a:t>Arbeid med andre guidede oppgaver</a:t>
            </a:r>
          </a:p>
          <a:p>
            <a:pPr lvl="1"/>
            <a:r>
              <a:rPr lang="en-GB" smtClean="0"/>
              <a:t>Arbeid med halvåpne oppgaver</a:t>
            </a:r>
          </a:p>
          <a:p>
            <a:pPr lvl="1"/>
            <a:endParaRPr lang="en-GB" smtClean="0"/>
          </a:p>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Kursopplegg</a:t>
            </a:r>
            <a:endParaRPr lang="nb-NO"/>
          </a:p>
        </p:txBody>
      </p:sp>
      <p:sp>
        <p:nvSpPr>
          <p:cNvPr id="3" name="Plassholder for innhold 2"/>
          <p:cNvSpPr>
            <a:spLocks noGrp="1"/>
          </p:cNvSpPr>
          <p:nvPr>
            <p:ph idx="1"/>
          </p:nvPr>
        </p:nvSpPr>
        <p:spPr>
          <a:xfrm>
            <a:off x="4991508" y="1594144"/>
            <a:ext cx="3704376" cy="4497819"/>
          </a:xfrm>
        </p:spPr>
        <p:txBody>
          <a:bodyPr>
            <a:normAutofit/>
          </a:bodyPr>
          <a:lstStyle/>
          <a:p>
            <a:r>
              <a:rPr lang="nb-NO" sz="2000" smtClean="0"/>
              <a:t>Starter med å introdusere dagens prosjekt</a:t>
            </a:r>
          </a:p>
          <a:p>
            <a:r>
              <a:rPr lang="nb-NO" sz="2000" smtClean="0"/>
              <a:t>Hver dag har et gjennomgående prosjekt</a:t>
            </a:r>
          </a:p>
          <a:p>
            <a:r>
              <a:rPr lang="nb-NO" sz="2000" smtClean="0"/>
              <a:t>Alle jobber hver for seg under veiledning etter arbeidsbok</a:t>
            </a:r>
          </a:p>
          <a:p>
            <a:r>
              <a:rPr lang="nb-NO" sz="2000" smtClean="0"/>
              <a:t>Det tilføres teori når vi mener det naturlig hører hjemme i prosjektet</a:t>
            </a:r>
          </a:p>
          <a:p>
            <a:r>
              <a:rPr lang="nb-NO" sz="2000" smtClean="0"/>
              <a:t>Dagen avsluttes med oppsummering og Quiz</a:t>
            </a:r>
          </a:p>
          <a:p>
            <a:endParaRPr lang="nb-NO" sz="2000"/>
          </a:p>
        </p:txBody>
      </p:sp>
      <p:sp>
        <p:nvSpPr>
          <p:cNvPr id="4" name="Avrundet rektangel 3"/>
          <p:cNvSpPr/>
          <p:nvPr/>
        </p:nvSpPr>
        <p:spPr>
          <a:xfrm>
            <a:off x="1186904" y="2513086"/>
            <a:ext cx="1447296" cy="23738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mtClean="0"/>
              <a:t>Gjennom-gående prosjekt</a:t>
            </a:r>
            <a:endParaRPr lang="nb-NO"/>
          </a:p>
        </p:txBody>
      </p:sp>
      <p:sp>
        <p:nvSpPr>
          <p:cNvPr id="5" name="Avrundet rektangel 4"/>
          <p:cNvSpPr/>
          <p:nvPr/>
        </p:nvSpPr>
        <p:spPr>
          <a:xfrm>
            <a:off x="1132403" y="1731910"/>
            <a:ext cx="3575849"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Introduksjon</a:t>
            </a:r>
            <a:endParaRPr lang="nb-NO"/>
          </a:p>
        </p:txBody>
      </p:sp>
      <p:sp>
        <p:nvSpPr>
          <p:cNvPr id="6" name="Avrundet rektangel 5"/>
          <p:cNvSpPr/>
          <p:nvPr/>
        </p:nvSpPr>
        <p:spPr>
          <a:xfrm>
            <a:off x="3070204" y="3391153"/>
            <a:ext cx="1638048"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Aktuell teori</a:t>
            </a:r>
            <a:endParaRPr lang="nb-NO"/>
          </a:p>
        </p:txBody>
      </p:sp>
      <p:sp>
        <p:nvSpPr>
          <p:cNvPr id="7" name="Avrundet rektangel 6"/>
          <p:cNvSpPr/>
          <p:nvPr/>
        </p:nvSpPr>
        <p:spPr>
          <a:xfrm>
            <a:off x="3070205" y="4099662"/>
            <a:ext cx="1638048"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Aktuell teori</a:t>
            </a:r>
            <a:endParaRPr lang="nb-NO"/>
          </a:p>
        </p:txBody>
      </p:sp>
      <p:sp>
        <p:nvSpPr>
          <p:cNvPr id="8" name="Avrundet rektangel 7"/>
          <p:cNvSpPr/>
          <p:nvPr/>
        </p:nvSpPr>
        <p:spPr>
          <a:xfrm>
            <a:off x="1211127" y="5244176"/>
            <a:ext cx="3497126"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Oppsummering og Quiz</a:t>
            </a:r>
            <a:endParaRPr lang="nb-NO"/>
          </a:p>
        </p:txBody>
      </p:sp>
      <p:sp>
        <p:nvSpPr>
          <p:cNvPr id="9" name="Avrundet rektangel 8"/>
          <p:cNvSpPr/>
          <p:nvPr/>
        </p:nvSpPr>
        <p:spPr>
          <a:xfrm>
            <a:off x="3045981" y="2682645"/>
            <a:ext cx="1662271"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Aktuell teori</a:t>
            </a:r>
            <a:endParaRPr lang="nb-NO"/>
          </a:p>
        </p:txBody>
      </p:sp>
      <p:sp>
        <p:nvSpPr>
          <p:cNvPr id="10" name="Pil høyre 9"/>
          <p:cNvSpPr/>
          <p:nvPr/>
        </p:nvSpPr>
        <p:spPr>
          <a:xfrm flipH="1">
            <a:off x="2676588" y="2746229"/>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l høyre 10"/>
          <p:cNvSpPr/>
          <p:nvPr/>
        </p:nvSpPr>
        <p:spPr>
          <a:xfrm flipH="1">
            <a:off x="2683653" y="3454737"/>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Pil høyre 11"/>
          <p:cNvSpPr/>
          <p:nvPr/>
        </p:nvSpPr>
        <p:spPr>
          <a:xfrm flipH="1">
            <a:off x="2702829" y="4163246"/>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Pil høyre 12"/>
          <p:cNvSpPr/>
          <p:nvPr/>
        </p:nvSpPr>
        <p:spPr>
          <a:xfrm rot="16200000" flipH="1">
            <a:off x="1759161" y="2214343"/>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Pil høyre 13"/>
          <p:cNvSpPr/>
          <p:nvPr/>
        </p:nvSpPr>
        <p:spPr>
          <a:xfrm rot="16200000" flipH="1">
            <a:off x="1759161" y="4958552"/>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2000"/>
                                        <p:tgtEl>
                                          <p:spTgt spid="3">
                                            <p:txEl>
                                              <p:pRg st="3" end="3"/>
                                            </p:txEl>
                                          </p:spTgt>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1000"/>
                                        <p:tgtEl>
                                          <p:spTgt spid="9"/>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1000"/>
                                        <p:tgtEl>
                                          <p:spTgt spid="6"/>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right)">
                                      <p:cBhvr>
                                        <p:cTn id="38" dur="1000"/>
                                        <p:tgtEl>
                                          <p:spTgt spid="7"/>
                                        </p:tgtEl>
                                      </p:cBhvr>
                                    </p:animEffect>
                                  </p:childTnLst>
                                </p:cTn>
                              </p:par>
                            </p:childTnLst>
                          </p:cTn>
                        </p:par>
                        <p:par>
                          <p:cTn id="39" fill="hold">
                            <p:stCondLst>
                              <p:cond delay="2000"/>
                            </p:stCondLst>
                            <p:childTnLst>
                              <p:par>
                                <p:cTn id="40" presetID="22" presetClass="entr" presetSubtype="2"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right)">
                                      <p:cBhvr>
                                        <p:cTn id="42" dur="1000"/>
                                        <p:tgtEl>
                                          <p:spTgt spid="10"/>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right)">
                                      <p:cBhvr>
                                        <p:cTn id="45" dur="1000"/>
                                        <p:tgtEl>
                                          <p:spTgt spid="11"/>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2000"/>
                                        <p:tgtEl>
                                          <p:spTgt spid="3">
                                            <p:txEl>
                                              <p:pRg st="4" end="4"/>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000"/>
                                        <p:tgtEl>
                                          <p:spTgt spid="14"/>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Dagens prosjekt - Trafikklys</a:t>
            </a:r>
            <a:br>
              <a:rPr lang="nb-NO" smtClean="0"/>
            </a:br>
            <a:r>
              <a:rPr lang="nb-NO" sz="2400" smtClean="0"/>
              <a:t>Fra komponenter til system</a:t>
            </a:r>
            <a:endParaRPr lang="nb-NO" sz="2400"/>
          </a:p>
        </p:txBody>
      </p:sp>
      <p:sp>
        <p:nvSpPr>
          <p:cNvPr id="3" name="Plassholder for innhold 2"/>
          <p:cNvSpPr>
            <a:spLocks noGrp="1"/>
          </p:cNvSpPr>
          <p:nvPr>
            <p:ph idx="1"/>
          </p:nvPr>
        </p:nvSpPr>
        <p:spPr>
          <a:xfrm>
            <a:off x="5407677" y="1600200"/>
            <a:ext cx="3548598" cy="5044001"/>
          </a:xfrm>
        </p:spPr>
        <p:txBody>
          <a:bodyPr>
            <a:normAutofit/>
          </a:bodyPr>
          <a:lstStyle/>
          <a:p>
            <a:r>
              <a:rPr lang="nb-NO" smtClean="0"/>
              <a:t>Et system består av mange mindre deler som fungerer sammen</a:t>
            </a:r>
          </a:p>
          <a:p>
            <a:r>
              <a:rPr lang="nb-NO" smtClean="0"/>
              <a:t>Fra </a:t>
            </a:r>
            <a:r>
              <a:rPr lang="nb-NO" b="1" smtClean="0"/>
              <a:t>komponenter</a:t>
            </a:r>
            <a:r>
              <a:rPr lang="nb-NO" smtClean="0"/>
              <a:t> til </a:t>
            </a:r>
            <a:r>
              <a:rPr lang="nb-NO" b="1" smtClean="0"/>
              <a:t>moduler </a:t>
            </a:r>
            <a:r>
              <a:rPr lang="nb-NO" smtClean="0"/>
              <a:t>til </a:t>
            </a:r>
            <a:r>
              <a:rPr lang="nb-NO" b="1" smtClean="0"/>
              <a:t>system</a:t>
            </a:r>
          </a:p>
          <a:p>
            <a:r>
              <a:rPr lang="nb-NO" smtClean="0"/>
              <a:t>Hver modul skal være en milepæl</a:t>
            </a:r>
          </a:p>
          <a:p>
            <a:r>
              <a:rPr lang="nb-NO" b="1" smtClean="0"/>
              <a:t>Jobbe i eget tempo</a:t>
            </a:r>
          </a:p>
          <a:p>
            <a:r>
              <a:rPr lang="nb-NO" smtClean="0"/>
              <a:t>Vi skal bygge opp et </a:t>
            </a:r>
            <a:r>
              <a:rPr lang="nb-NO" b="1" smtClean="0"/>
              <a:t>trafikklys </a:t>
            </a:r>
            <a:r>
              <a:rPr lang="nb-NO" smtClean="0"/>
              <a:t>av moduler med ulike funksjoner</a:t>
            </a:r>
          </a:p>
        </p:txBody>
      </p:sp>
      <p:pic>
        <p:nvPicPr>
          <p:cNvPr id="4" name="Picture 2"/>
          <p:cNvPicPr>
            <a:picLocks noChangeAspect="1" noChangeArrowheads="1"/>
          </p:cNvPicPr>
          <p:nvPr/>
        </p:nvPicPr>
        <p:blipFill>
          <a:blip r:embed="rId3"/>
          <a:srcRect/>
          <a:stretch>
            <a:fillRect/>
          </a:stretch>
        </p:blipFill>
        <p:spPr bwMode="auto">
          <a:xfrm>
            <a:off x="862067" y="1464663"/>
            <a:ext cx="4618279" cy="3122980"/>
          </a:xfrm>
          <a:prstGeom prst="rect">
            <a:avLst/>
          </a:prstGeom>
          <a:noFill/>
          <a:ln w="9525">
            <a:noFill/>
            <a:miter lim="800000"/>
            <a:headEnd/>
            <a:tailEnd/>
          </a:ln>
          <a:effectLst/>
        </p:spPr>
      </p:pic>
      <p:sp>
        <p:nvSpPr>
          <p:cNvPr id="5" name="Plassholder for innhold 2"/>
          <p:cNvSpPr txBox="1">
            <a:spLocks/>
          </p:cNvSpPr>
          <p:nvPr/>
        </p:nvSpPr>
        <p:spPr>
          <a:xfrm>
            <a:off x="1218191" y="4653643"/>
            <a:ext cx="3965428" cy="1989382"/>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nb-NO" sz="2400" b="1" smtClean="0">
                <a:latin typeface="Arial"/>
                <a:cs typeface="Arial"/>
              </a:rPr>
              <a:t>Moduler: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2400" smtClean="0">
                <a:latin typeface="Arial"/>
                <a:cs typeface="Arial"/>
              </a:rPr>
              <a:t>Lysene (rød, gul, grønn)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Fotgjengerknappen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2400" smtClean="0">
                <a:latin typeface="Arial"/>
                <a:cs typeface="Arial"/>
              </a:rPr>
              <a:t>Lyd for synshemmede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Blinkende</a:t>
            </a:r>
            <a:r>
              <a:rPr kumimoji="0" lang="nb-NO" sz="2400" b="0" i="0" u="none" strike="noStrike" kern="1200" cap="none" spc="0" normalizeH="0" noProof="0" smtClean="0">
                <a:ln>
                  <a:noFill/>
                </a:ln>
                <a:solidFill>
                  <a:schemeClr val="tx1"/>
                </a:solidFill>
                <a:effectLst/>
                <a:uLnTx/>
                <a:uFillTx/>
                <a:latin typeface="Arial"/>
                <a:ea typeface="+mn-ea"/>
                <a:cs typeface="Arial"/>
              </a:rPr>
              <a:t> gult (lyssensor)</a:t>
            </a:r>
            <a:endParaRPr kumimoji="0" lang="nb-NO" sz="24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2000"/>
                                        <p:tgtEl>
                                          <p:spTgt spid="5">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2000"/>
                                        <p:tgtEl>
                                          <p:spTgt spid="5">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fade">
                                      <p:cBhvr>
                                        <p:cTn id="38" dur="2000"/>
                                        <p:tgtEl>
                                          <p:spTgt spid="5">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fade">
                                      <p:cBhvr>
                                        <p:cTn id="41" dur="2000"/>
                                        <p:tgtEl>
                                          <p:spTgt spid="5">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fade">
                                      <p:cBhvr>
                                        <p:cTn id="44"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753919" y="2450437"/>
            <a:ext cx="7767638" cy="1141413"/>
          </a:xfrm>
        </p:spPr>
        <p:txBody>
          <a:bodyPr/>
          <a:lstStyle/>
          <a:p>
            <a:pPr algn="ctr"/>
            <a:r>
              <a:rPr lang="nb-NO" smtClean="0"/>
              <a:t>Introduksjon til microkontrollere</a:t>
            </a:r>
            <a:endParaRPr lang="nb-NO"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1.gstatic.com/images?q=tbn:ANd9GcQVD0DglU0hX6BC7WkKMksarjXIo4rCsBECHjP0QZtoq3jDjAX_">
            <a:hlinkClick r:id="rId3"/>
          </p:cNvPr>
          <p:cNvPicPr>
            <a:picLocks noChangeAspect="1" noChangeArrowheads="1"/>
          </p:cNvPicPr>
          <p:nvPr/>
        </p:nvPicPr>
        <p:blipFill>
          <a:blip r:embed="rId4" cstate="print"/>
          <a:srcRect/>
          <a:stretch>
            <a:fillRect/>
          </a:stretch>
        </p:blipFill>
        <p:spPr bwMode="auto">
          <a:xfrm>
            <a:off x="6731000" y="217488"/>
            <a:ext cx="2046288" cy="2046287"/>
          </a:xfrm>
          <a:prstGeom prst="rect">
            <a:avLst/>
          </a:prstGeom>
          <a:noFill/>
          <a:ln w="9525">
            <a:noFill/>
            <a:miter lim="800000"/>
            <a:headEnd/>
            <a:tailEnd/>
          </a:ln>
        </p:spPr>
      </p:pic>
      <p:pic>
        <p:nvPicPr>
          <p:cNvPr id="2052" name="Picture 4" descr="http://api.ning.com/files/-zzbiCwdbUu0zXbuYlpWKsbyBEhc9xiwMACqfwwM-UqhtyOhCIgfhy2kWbHuuSbK5K6WLAsuz4TwPYghF3-1*vrxAlzsdszz/ATmega328.jpg">
            <a:hlinkClick r:id="rId5"/>
          </p:cNvPr>
          <p:cNvPicPr>
            <a:picLocks noChangeAspect="1" noChangeArrowheads="1"/>
          </p:cNvPicPr>
          <p:nvPr/>
        </p:nvPicPr>
        <p:blipFill>
          <a:blip r:embed="rId6" cstate="print"/>
          <a:srcRect t="21516" b="23154"/>
          <a:stretch>
            <a:fillRect/>
          </a:stretch>
        </p:blipFill>
        <p:spPr bwMode="auto">
          <a:xfrm>
            <a:off x="998337" y="5319061"/>
            <a:ext cx="3211513" cy="1335087"/>
          </a:xfrm>
          <a:prstGeom prst="rect">
            <a:avLst/>
          </a:prstGeom>
          <a:noFill/>
          <a:ln w="9525">
            <a:noFill/>
            <a:miter lim="800000"/>
            <a:headEnd/>
            <a:tailEnd/>
          </a:ln>
        </p:spPr>
      </p:pic>
      <p:sp>
        <p:nvSpPr>
          <p:cNvPr id="23556" name="Tittel 1"/>
          <p:cNvSpPr>
            <a:spLocks noGrp="1"/>
          </p:cNvSpPr>
          <p:nvPr>
            <p:ph type="title"/>
          </p:nvPr>
        </p:nvSpPr>
        <p:spPr>
          <a:xfrm>
            <a:off x="1079500" y="539750"/>
            <a:ext cx="5843588" cy="1141413"/>
          </a:xfrm>
        </p:spPr>
        <p:txBody>
          <a:bodyPr>
            <a:normAutofit fontScale="90000"/>
          </a:bodyPr>
          <a:lstStyle/>
          <a:p>
            <a:pPr algn="ctr"/>
            <a:r>
              <a:rPr lang="nb-NO" smtClean="0"/>
              <a:t>Hva er en </a:t>
            </a:r>
            <a:r>
              <a:rPr lang="nb-NO" i="1" smtClean="0"/>
              <a:t>mikrokontroller</a:t>
            </a:r>
            <a:r>
              <a:rPr lang="nb-NO" smtClean="0"/>
              <a:t>?</a:t>
            </a:r>
          </a:p>
        </p:txBody>
      </p:sp>
      <p:sp>
        <p:nvSpPr>
          <p:cNvPr id="23557" name="Plassholder for innhold 2"/>
          <p:cNvSpPr>
            <a:spLocks noGrp="1"/>
          </p:cNvSpPr>
          <p:nvPr>
            <p:ph idx="1"/>
          </p:nvPr>
        </p:nvSpPr>
        <p:spPr>
          <a:xfrm>
            <a:off x="871538" y="2009775"/>
            <a:ext cx="7975600" cy="3259138"/>
          </a:xfrm>
        </p:spPr>
        <p:txBody>
          <a:bodyPr>
            <a:normAutofit lnSpcReduction="10000"/>
          </a:bodyPr>
          <a:lstStyle/>
          <a:p>
            <a:pPr algn="ctr">
              <a:lnSpc>
                <a:spcPct val="100000"/>
              </a:lnSpc>
              <a:buFont typeface="Times"/>
              <a:buNone/>
            </a:pPr>
            <a:r>
              <a:rPr lang="nb-NO" sz="3200" i="1" dirty="0" smtClean="0"/>
              <a:t>En mikrokontroller er en </a:t>
            </a:r>
            <a:r>
              <a:rPr lang="nb-NO" sz="3200" b="1" i="1" dirty="0" smtClean="0">
                <a:solidFill>
                  <a:srgbClr val="FF0000"/>
                </a:solidFill>
              </a:rPr>
              <a:t>komplett datamaskin integrert på en brikke</a:t>
            </a:r>
            <a:r>
              <a:rPr lang="nb-NO" sz="3200" i="1" dirty="0" smtClean="0"/>
              <a:t>, som kan programmeres til å igangsette bestemte handlinger (bevegelse, lyd, lys) styrt av målinger av fysiske størrelser (temperatur, trykk, fuktighet, lys, lyd, bevegelse,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7" descr="http://arduino.cc/en/uploads/Main/ArduinoUno_R3_Front_450px.jpg"/>
          <p:cNvPicPr>
            <a:picLocks noChangeAspect="1" noChangeArrowheads="1"/>
          </p:cNvPicPr>
          <p:nvPr/>
        </p:nvPicPr>
        <p:blipFill>
          <a:blip r:embed="rId3"/>
          <a:srcRect/>
          <a:stretch>
            <a:fillRect/>
          </a:stretch>
        </p:blipFill>
        <p:spPr bwMode="auto">
          <a:xfrm>
            <a:off x="1825308" y="1339215"/>
            <a:ext cx="6578600" cy="4546600"/>
          </a:xfrm>
          <a:prstGeom prst="rect">
            <a:avLst/>
          </a:prstGeom>
          <a:noFill/>
          <a:ln w="9525">
            <a:noFill/>
            <a:miter lim="800000"/>
            <a:headEnd/>
            <a:tailEnd/>
          </a:ln>
        </p:spPr>
      </p:pic>
      <p:sp>
        <p:nvSpPr>
          <p:cNvPr id="7171" name="Tittel 1"/>
          <p:cNvSpPr>
            <a:spLocks noGrp="1"/>
          </p:cNvSpPr>
          <p:nvPr>
            <p:ph type="title"/>
          </p:nvPr>
        </p:nvSpPr>
        <p:spPr>
          <a:xfrm>
            <a:off x="1079500" y="0"/>
            <a:ext cx="7767638" cy="974725"/>
          </a:xfrm>
        </p:spPr>
        <p:txBody>
          <a:bodyPr/>
          <a:lstStyle/>
          <a:p>
            <a:pPr algn="ctr"/>
            <a:r>
              <a:rPr lang="nb-NO" smtClean="0"/>
              <a:t>Arduino UNO</a:t>
            </a:r>
          </a:p>
        </p:txBody>
      </p:sp>
      <p:sp>
        <p:nvSpPr>
          <p:cNvPr id="7172" name="Rektangel 4"/>
          <p:cNvSpPr>
            <a:spLocks noChangeArrowheads="1"/>
          </p:cNvSpPr>
          <p:nvPr/>
        </p:nvSpPr>
        <p:spPr bwMode="auto">
          <a:xfrm>
            <a:off x="6673850" y="5534025"/>
            <a:ext cx="1463675" cy="427038"/>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73" name="Rektangel 5"/>
          <p:cNvSpPr>
            <a:spLocks noChangeArrowheads="1"/>
          </p:cNvSpPr>
          <p:nvPr/>
        </p:nvSpPr>
        <p:spPr bwMode="auto">
          <a:xfrm>
            <a:off x="4845050" y="1279525"/>
            <a:ext cx="2722563" cy="1063625"/>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75" name="Rektangel 8"/>
          <p:cNvSpPr>
            <a:spLocks noChangeArrowheads="1"/>
          </p:cNvSpPr>
          <p:nvPr/>
        </p:nvSpPr>
        <p:spPr bwMode="auto">
          <a:xfrm>
            <a:off x="7567613" y="1281113"/>
            <a:ext cx="490537" cy="1049337"/>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77" name="Rektangel 10"/>
          <p:cNvSpPr>
            <a:spLocks noChangeArrowheads="1"/>
          </p:cNvSpPr>
          <p:nvPr/>
        </p:nvSpPr>
        <p:spPr bwMode="auto">
          <a:xfrm>
            <a:off x="4821238" y="4025900"/>
            <a:ext cx="3265487" cy="962025"/>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78" name="Rektangel 12"/>
          <p:cNvSpPr>
            <a:spLocks noChangeArrowheads="1"/>
          </p:cNvSpPr>
          <p:nvPr/>
        </p:nvSpPr>
        <p:spPr bwMode="auto">
          <a:xfrm>
            <a:off x="1804988" y="2138363"/>
            <a:ext cx="2933700" cy="1174750"/>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83" name="Frihåndsform 16"/>
          <p:cNvSpPr>
            <a:spLocks/>
          </p:cNvSpPr>
          <p:nvPr/>
        </p:nvSpPr>
        <p:spPr bwMode="auto">
          <a:xfrm>
            <a:off x="2114550" y="4037013"/>
            <a:ext cx="4429125" cy="1933575"/>
          </a:xfrm>
          <a:custGeom>
            <a:avLst/>
            <a:gdLst>
              <a:gd name="T0" fmla="*/ 4412414 w 4429496"/>
              <a:gd name="T1" fmla="*/ 3502934 h 1852551"/>
              <a:gd name="T2" fmla="*/ 4424289 w 4429496"/>
              <a:gd name="T3" fmla="*/ 1939939 h 1852551"/>
              <a:gd name="T4" fmla="*/ 1672460 w 4429496"/>
              <a:gd name="T5" fmla="*/ 1917385 h 1852551"/>
              <a:gd name="T6" fmla="*/ 1672460 w 4429496"/>
              <a:gd name="T7" fmla="*/ 0 h 1852551"/>
              <a:gd name="T8" fmla="*/ 11861 w 4429496"/>
              <a:gd name="T9" fmla="*/ 0 h 1852551"/>
              <a:gd name="T10" fmla="*/ 0 w 4429496"/>
              <a:gd name="T11" fmla="*/ 3496396 h 1852551"/>
              <a:gd name="T12" fmla="*/ 4412414 w 4429496"/>
              <a:gd name="T13" fmla="*/ 3518951 h 1852551"/>
              <a:gd name="T14" fmla="*/ 0 60000 65536"/>
              <a:gd name="T15" fmla="*/ 0 60000 65536"/>
              <a:gd name="T16" fmla="*/ 0 60000 65536"/>
              <a:gd name="T17" fmla="*/ 0 60000 65536"/>
              <a:gd name="T18" fmla="*/ 0 60000 65536"/>
              <a:gd name="T19" fmla="*/ 0 60000 65536"/>
              <a:gd name="T20" fmla="*/ 0 60000 65536"/>
              <a:gd name="T21" fmla="*/ 0 w 4429496"/>
              <a:gd name="T22" fmla="*/ 0 h 1852551"/>
              <a:gd name="T23" fmla="*/ 4429496 w 4429496"/>
              <a:gd name="T24" fmla="*/ 1852551 h 18525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29496" h="1852551">
                <a:moveTo>
                  <a:pt x="4417621" y="1844118"/>
                </a:moveTo>
                <a:lnTo>
                  <a:pt x="4429496" y="1021278"/>
                </a:lnTo>
                <a:lnTo>
                  <a:pt x="1674421" y="1009403"/>
                </a:lnTo>
                <a:lnTo>
                  <a:pt x="1674421" y="0"/>
                </a:lnTo>
                <a:lnTo>
                  <a:pt x="11875" y="0"/>
                </a:lnTo>
                <a:cubicBezTo>
                  <a:pt x="7917" y="613559"/>
                  <a:pt x="3958" y="1227117"/>
                  <a:pt x="0" y="1840676"/>
                </a:cubicBezTo>
                <a:lnTo>
                  <a:pt x="4417621" y="1852551"/>
                </a:lnTo>
              </a:path>
            </a:pathLst>
          </a:custGeom>
          <a:noFill/>
          <a:ln w="38100" cap="flat" cmpd="sng" algn="ctr">
            <a:solidFill>
              <a:srgbClr val="FF0000"/>
            </a:solidFill>
            <a:prstDash val="solid"/>
            <a:round/>
            <a:headEnd type="none" w="med" len="med"/>
            <a:tailEnd type="none" w="med" len="med"/>
          </a:ln>
        </p:spPr>
        <p:txBody>
          <a:bodyPr/>
          <a:lstStyle/>
          <a:p>
            <a:endParaRPr lang="nb-NO"/>
          </a:p>
        </p:txBody>
      </p:sp>
      <p:sp>
        <p:nvSpPr>
          <p:cNvPr id="7184" name="TekstSylinder 14"/>
          <p:cNvSpPr txBox="1">
            <a:spLocks noChangeArrowheads="1"/>
          </p:cNvSpPr>
          <p:nvPr/>
        </p:nvSpPr>
        <p:spPr bwMode="auto">
          <a:xfrm>
            <a:off x="5480278" y="946835"/>
            <a:ext cx="1538288" cy="368300"/>
          </a:xfrm>
          <a:prstGeom prst="rect">
            <a:avLst/>
          </a:prstGeom>
          <a:noFill/>
          <a:ln w="9525">
            <a:noFill/>
            <a:miter lim="800000"/>
            <a:headEnd/>
            <a:tailEnd/>
          </a:ln>
        </p:spPr>
        <p:txBody>
          <a:bodyPr wrap="none">
            <a:spAutoFit/>
          </a:bodyPr>
          <a:lstStyle/>
          <a:p>
            <a:r>
              <a:rPr lang="nb-NO" sz="1800">
                <a:solidFill>
                  <a:schemeClr val="tx1"/>
                </a:solidFill>
              </a:rPr>
              <a:t>Digitale porter</a:t>
            </a:r>
          </a:p>
        </p:txBody>
      </p:sp>
      <p:sp>
        <p:nvSpPr>
          <p:cNvPr id="7185" name="TekstSylinder 15"/>
          <p:cNvSpPr txBox="1">
            <a:spLocks noChangeArrowheads="1"/>
          </p:cNvSpPr>
          <p:nvPr/>
        </p:nvSpPr>
        <p:spPr bwMode="auto">
          <a:xfrm>
            <a:off x="6632575" y="6030913"/>
            <a:ext cx="1574800" cy="368300"/>
          </a:xfrm>
          <a:prstGeom prst="rect">
            <a:avLst/>
          </a:prstGeom>
          <a:noFill/>
          <a:ln w="9525">
            <a:noFill/>
            <a:miter lim="800000"/>
            <a:headEnd/>
            <a:tailEnd/>
          </a:ln>
        </p:spPr>
        <p:txBody>
          <a:bodyPr wrap="none">
            <a:spAutoFit/>
          </a:bodyPr>
          <a:lstStyle/>
          <a:p>
            <a:r>
              <a:rPr lang="nb-NO" sz="1800">
                <a:solidFill>
                  <a:schemeClr val="tx1"/>
                </a:solidFill>
              </a:rPr>
              <a:t>Analoge porter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fade">
                                      <p:cBhvr>
                                        <p:cTn id="7" dur="2000"/>
                                        <p:tgtEl>
                                          <p:spTgt spid="7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5"/>
                                        </p:tgtEl>
                                        <p:attrNameLst>
                                          <p:attrName>style.visibility</p:attrName>
                                        </p:attrNameLst>
                                      </p:cBhvr>
                                      <p:to>
                                        <p:strVal val="visible"/>
                                      </p:to>
                                    </p:set>
                                    <p:animEffect transition="in" filter="fade">
                                      <p:cBhvr>
                                        <p:cTn id="12" dur="2000"/>
                                        <p:tgtEl>
                                          <p:spTgt spid="717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84"/>
                                        </p:tgtEl>
                                        <p:attrNameLst>
                                          <p:attrName>style.visibility</p:attrName>
                                        </p:attrNameLst>
                                      </p:cBhvr>
                                      <p:to>
                                        <p:strVal val="visible"/>
                                      </p:to>
                                    </p:set>
                                    <p:animEffect transition="in" filter="fade">
                                      <p:cBhvr>
                                        <p:cTn id="15" dur="2000"/>
                                        <p:tgtEl>
                                          <p:spTgt spid="718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73"/>
                                        </p:tgtEl>
                                        <p:attrNameLst>
                                          <p:attrName>style.visibility</p:attrName>
                                        </p:attrNameLst>
                                      </p:cBhvr>
                                      <p:to>
                                        <p:strVal val="visible"/>
                                      </p:to>
                                    </p:set>
                                    <p:animEffect transition="in" filter="fade">
                                      <p:cBhvr>
                                        <p:cTn id="18" dur="2000"/>
                                        <p:tgtEl>
                                          <p:spTgt spid="717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fade">
                                      <p:cBhvr>
                                        <p:cTn id="23" dur="2000"/>
                                        <p:tgtEl>
                                          <p:spTgt spid="717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185"/>
                                        </p:tgtEl>
                                        <p:attrNameLst>
                                          <p:attrName>style.visibility</p:attrName>
                                        </p:attrNameLst>
                                      </p:cBhvr>
                                      <p:to>
                                        <p:strVal val="visible"/>
                                      </p:to>
                                    </p:set>
                                    <p:animEffect transition="in" filter="fade">
                                      <p:cBhvr>
                                        <p:cTn id="26" dur="2000"/>
                                        <p:tgtEl>
                                          <p:spTgt spid="71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178"/>
                                        </p:tgtEl>
                                        <p:attrNameLst>
                                          <p:attrName>style.visibility</p:attrName>
                                        </p:attrNameLst>
                                      </p:cBhvr>
                                      <p:to>
                                        <p:strVal val="visible"/>
                                      </p:to>
                                    </p:set>
                                    <p:animEffect transition="in" filter="fade">
                                      <p:cBhvr>
                                        <p:cTn id="31" dur="2000"/>
                                        <p:tgtEl>
                                          <p:spTgt spid="717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183"/>
                                        </p:tgtEl>
                                        <p:attrNameLst>
                                          <p:attrName>style.visibility</p:attrName>
                                        </p:attrNameLst>
                                      </p:cBhvr>
                                      <p:to>
                                        <p:strVal val="visible"/>
                                      </p:to>
                                    </p:set>
                                    <p:animEffect transition="in" filter="fade">
                                      <p:cBhvr>
                                        <p:cTn id="36" dur="2000"/>
                                        <p:tgtEl>
                                          <p:spTgt spid="7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5" grpId="0" animBg="1"/>
      <p:bldP spid="7177" grpId="0" animBg="1"/>
      <p:bldP spid="7178" grpId="0" animBg="1"/>
      <p:bldP spid="7183" grpId="0" animBg="1"/>
      <p:bldP spid="7184" grpId="0"/>
      <p:bldP spid="71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tel 1"/>
          <p:cNvSpPr>
            <a:spLocks noGrp="1"/>
          </p:cNvSpPr>
          <p:nvPr>
            <p:ph type="title"/>
          </p:nvPr>
        </p:nvSpPr>
        <p:spPr>
          <a:xfrm>
            <a:off x="1079500" y="969747"/>
            <a:ext cx="7767638" cy="1141413"/>
          </a:xfrm>
        </p:spPr>
        <p:txBody>
          <a:bodyPr/>
          <a:lstStyle/>
          <a:p>
            <a:pPr algn="ctr"/>
            <a:r>
              <a:rPr lang="nb-NO" smtClean="0"/>
              <a:t>Generell elektronisk krets</a:t>
            </a:r>
          </a:p>
        </p:txBody>
      </p:sp>
      <p:sp>
        <p:nvSpPr>
          <p:cNvPr id="5" name="Rektangel 4"/>
          <p:cNvSpPr>
            <a:spLocks noChangeArrowheads="1"/>
          </p:cNvSpPr>
          <p:nvPr/>
        </p:nvSpPr>
        <p:spPr bwMode="auto">
          <a:xfrm>
            <a:off x="3328988" y="2661351"/>
            <a:ext cx="3105150" cy="1720850"/>
          </a:xfrm>
          <a:prstGeom prst="rect">
            <a:avLst/>
          </a:prstGeom>
          <a:solidFill>
            <a:srgbClr val="00B8FF"/>
          </a:solidFill>
          <a:ln w="9525" algn="ctr">
            <a:solidFill>
              <a:schemeClr val="tx1"/>
            </a:solidFill>
            <a:round/>
            <a:headEnd/>
            <a:tailEnd/>
          </a:ln>
        </p:spPr>
        <p:txBody>
          <a:bodyPr anchor="ctr"/>
          <a:lstStyle/>
          <a:p>
            <a:pPr algn="ctr"/>
            <a:r>
              <a:rPr lang="nb-NO" sz="1800"/>
              <a:t>Behandling av informasjon</a:t>
            </a:r>
          </a:p>
        </p:txBody>
      </p:sp>
      <p:sp>
        <p:nvSpPr>
          <p:cNvPr id="6" name="Pil høyre 5"/>
          <p:cNvSpPr>
            <a:spLocks noChangeArrowheads="1"/>
          </p:cNvSpPr>
          <p:nvPr/>
        </p:nvSpPr>
        <p:spPr bwMode="auto">
          <a:xfrm>
            <a:off x="2687638" y="3290001"/>
            <a:ext cx="631825" cy="469900"/>
          </a:xfrm>
          <a:prstGeom prst="rightArrow">
            <a:avLst>
              <a:gd name="adj1" fmla="val 50000"/>
              <a:gd name="adj2" fmla="val 50067"/>
            </a:avLst>
          </a:prstGeom>
          <a:solidFill>
            <a:srgbClr val="00B8FF"/>
          </a:solidFill>
          <a:ln w="9525" algn="ctr">
            <a:solidFill>
              <a:schemeClr val="tx1"/>
            </a:solidFill>
            <a:round/>
            <a:headEnd/>
            <a:tailEnd/>
          </a:ln>
        </p:spPr>
        <p:txBody>
          <a:bodyPr/>
          <a:lstStyle/>
          <a:p>
            <a:endParaRPr lang="nb-NO"/>
          </a:p>
        </p:txBody>
      </p:sp>
      <p:sp>
        <p:nvSpPr>
          <p:cNvPr id="7" name="Pil høyre 6"/>
          <p:cNvSpPr>
            <a:spLocks noChangeArrowheads="1"/>
          </p:cNvSpPr>
          <p:nvPr/>
        </p:nvSpPr>
        <p:spPr bwMode="auto">
          <a:xfrm>
            <a:off x="6434138" y="3286826"/>
            <a:ext cx="631825" cy="471487"/>
          </a:xfrm>
          <a:prstGeom prst="rightArrow">
            <a:avLst>
              <a:gd name="adj1" fmla="val 50000"/>
              <a:gd name="adj2" fmla="val 49899"/>
            </a:avLst>
          </a:prstGeom>
          <a:solidFill>
            <a:srgbClr val="00B8FF"/>
          </a:solidFill>
          <a:ln w="9525" algn="ctr">
            <a:solidFill>
              <a:schemeClr val="tx1"/>
            </a:solidFill>
            <a:round/>
            <a:headEnd/>
            <a:tailEnd/>
          </a:ln>
        </p:spPr>
        <p:txBody>
          <a:bodyPr/>
          <a:lstStyle/>
          <a:p>
            <a:endParaRPr lang="nb-NO"/>
          </a:p>
        </p:txBody>
      </p:sp>
      <p:sp>
        <p:nvSpPr>
          <p:cNvPr id="8" name="TekstSylinder 7"/>
          <p:cNvSpPr txBox="1">
            <a:spLocks noChangeArrowheads="1"/>
          </p:cNvSpPr>
          <p:nvPr/>
        </p:nvSpPr>
        <p:spPr bwMode="auto">
          <a:xfrm>
            <a:off x="1055688" y="3324926"/>
            <a:ext cx="1560512" cy="400050"/>
          </a:xfrm>
          <a:prstGeom prst="rect">
            <a:avLst/>
          </a:prstGeom>
          <a:noFill/>
          <a:ln w="9525">
            <a:noFill/>
            <a:miter lim="800000"/>
            <a:headEnd/>
            <a:tailEnd/>
          </a:ln>
        </p:spPr>
        <p:txBody>
          <a:bodyPr>
            <a:spAutoFit/>
          </a:bodyPr>
          <a:lstStyle/>
          <a:p>
            <a:r>
              <a:rPr lang="nb-NO" sz="2000" dirty="0" smtClean="0">
                <a:solidFill>
                  <a:schemeClr val="tx1"/>
                </a:solidFill>
              </a:rPr>
              <a:t>Sensorer</a:t>
            </a:r>
            <a:endParaRPr lang="nb-NO" sz="2000" dirty="0">
              <a:solidFill>
                <a:schemeClr val="tx1"/>
              </a:solidFill>
            </a:endParaRPr>
          </a:p>
        </p:txBody>
      </p:sp>
      <p:sp>
        <p:nvSpPr>
          <p:cNvPr id="9" name="TekstSylinder 8"/>
          <p:cNvSpPr txBox="1">
            <a:spLocks noChangeArrowheads="1"/>
          </p:cNvSpPr>
          <p:nvPr/>
        </p:nvSpPr>
        <p:spPr bwMode="auto">
          <a:xfrm>
            <a:off x="7231063" y="3334451"/>
            <a:ext cx="1558925" cy="400050"/>
          </a:xfrm>
          <a:prstGeom prst="rect">
            <a:avLst/>
          </a:prstGeom>
          <a:noFill/>
          <a:ln w="9525">
            <a:noFill/>
            <a:miter lim="800000"/>
            <a:headEnd/>
            <a:tailEnd/>
          </a:ln>
        </p:spPr>
        <p:txBody>
          <a:bodyPr>
            <a:spAutoFit/>
          </a:bodyPr>
          <a:lstStyle/>
          <a:p>
            <a:r>
              <a:rPr lang="nb-NO" sz="2000" dirty="0" err="1" smtClean="0">
                <a:solidFill>
                  <a:schemeClr val="tx1"/>
                </a:solidFill>
              </a:rPr>
              <a:t>Aktuator</a:t>
            </a:r>
            <a:endParaRPr lang="nb-NO" sz="2000" dirty="0">
              <a:solidFill>
                <a:schemeClr val="tx1"/>
              </a:solidFill>
            </a:endParaRPr>
          </a:p>
        </p:txBody>
      </p:sp>
      <p:sp>
        <p:nvSpPr>
          <p:cNvPr id="10" name="Rektangel 9"/>
          <p:cNvSpPr>
            <a:spLocks noChangeArrowheads="1"/>
          </p:cNvSpPr>
          <p:nvPr/>
        </p:nvSpPr>
        <p:spPr bwMode="auto">
          <a:xfrm>
            <a:off x="5284788" y="3855151"/>
            <a:ext cx="1150937" cy="530225"/>
          </a:xfrm>
          <a:prstGeom prst="rect">
            <a:avLst/>
          </a:prstGeom>
          <a:solidFill>
            <a:srgbClr val="00B8FF"/>
          </a:solidFill>
          <a:ln w="9525" algn="ctr">
            <a:solidFill>
              <a:schemeClr val="tx1"/>
            </a:solidFill>
            <a:round/>
            <a:headEnd/>
            <a:tailEnd/>
          </a:ln>
        </p:spPr>
        <p:txBody>
          <a:bodyPr anchor="ctr"/>
          <a:lstStyle/>
          <a:p>
            <a:pPr algn="ctr"/>
            <a:r>
              <a:rPr lang="nb-NO" sz="1800" dirty="0" smtClean="0"/>
              <a:t>Klokke</a:t>
            </a:r>
            <a:endParaRPr lang="nb-NO" sz="1800" dirty="0"/>
          </a:p>
        </p:txBody>
      </p:sp>
      <p:sp>
        <p:nvSpPr>
          <p:cNvPr id="11" name="Rektangel 10"/>
          <p:cNvSpPr>
            <a:spLocks noChangeArrowheads="1"/>
          </p:cNvSpPr>
          <p:nvPr/>
        </p:nvSpPr>
        <p:spPr bwMode="auto">
          <a:xfrm>
            <a:off x="4879975" y="2667701"/>
            <a:ext cx="1555750" cy="530225"/>
          </a:xfrm>
          <a:prstGeom prst="rect">
            <a:avLst/>
          </a:prstGeom>
          <a:solidFill>
            <a:srgbClr val="00B8FF"/>
          </a:solidFill>
          <a:ln w="9525" algn="ctr">
            <a:solidFill>
              <a:schemeClr val="tx1"/>
            </a:solidFill>
            <a:round/>
            <a:headEnd/>
            <a:tailEnd/>
          </a:ln>
        </p:spPr>
        <p:txBody>
          <a:bodyPr anchor="ctr"/>
          <a:lstStyle/>
          <a:p>
            <a:pPr algn="ctr"/>
            <a:r>
              <a:rPr lang="nb-NO" sz="1800"/>
              <a:t>Hukommelse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tel 1"/>
          <p:cNvSpPr>
            <a:spLocks noGrp="1"/>
          </p:cNvSpPr>
          <p:nvPr>
            <p:ph type="title"/>
          </p:nvPr>
        </p:nvSpPr>
        <p:spPr>
          <a:xfrm>
            <a:off x="1079500" y="93209"/>
            <a:ext cx="7767638" cy="854075"/>
          </a:xfrm>
        </p:spPr>
        <p:txBody>
          <a:bodyPr>
            <a:normAutofit fontScale="90000"/>
          </a:bodyPr>
          <a:lstStyle/>
          <a:p>
            <a:pPr algn="ctr"/>
            <a:r>
              <a:rPr lang="nb-NO" smtClean="0"/>
              <a:t>Vaskemaskin</a:t>
            </a:r>
            <a:br>
              <a:rPr lang="nb-NO" smtClean="0"/>
            </a:br>
            <a:r>
              <a:rPr lang="nb-NO" sz="2200" smtClean="0"/>
              <a:t>Eksempler på sensorer og aktuatorer</a:t>
            </a:r>
            <a:endParaRPr lang="nb-NO" smtClean="0"/>
          </a:p>
        </p:txBody>
      </p:sp>
      <p:sp>
        <p:nvSpPr>
          <p:cNvPr id="3" name="Plassholder for innhold 2"/>
          <p:cNvSpPr>
            <a:spLocks noGrp="1"/>
          </p:cNvSpPr>
          <p:nvPr>
            <p:ph idx="1"/>
          </p:nvPr>
        </p:nvSpPr>
        <p:spPr>
          <a:xfrm>
            <a:off x="990601" y="1138238"/>
            <a:ext cx="3929062" cy="5089525"/>
          </a:xfrm>
        </p:spPr>
        <p:txBody>
          <a:bodyPr>
            <a:normAutofit fontScale="85000" lnSpcReduction="10000"/>
          </a:bodyPr>
          <a:lstStyle/>
          <a:p>
            <a:pPr>
              <a:buFont typeface="Times"/>
              <a:buNone/>
            </a:pPr>
            <a:r>
              <a:rPr lang="nb-NO" b="1" dirty="0" smtClean="0"/>
              <a:t>Sensorer (det som føler):</a:t>
            </a:r>
          </a:p>
          <a:p>
            <a:r>
              <a:rPr lang="nb-NO" dirty="0" smtClean="0"/>
              <a:t>Bryterpanel</a:t>
            </a:r>
          </a:p>
          <a:p>
            <a:r>
              <a:rPr lang="nb-NO" dirty="0" smtClean="0"/>
              <a:t>Temperatur</a:t>
            </a:r>
          </a:p>
          <a:p>
            <a:r>
              <a:rPr lang="nb-NO" dirty="0" smtClean="0"/>
              <a:t>Vannivå</a:t>
            </a:r>
          </a:p>
          <a:p>
            <a:r>
              <a:rPr lang="nb-NO" dirty="0" smtClean="0"/>
              <a:t>Dørlukker</a:t>
            </a:r>
          </a:p>
          <a:p>
            <a:r>
              <a:rPr lang="nb-NO" dirty="0" smtClean="0"/>
              <a:t>Lekkasje</a:t>
            </a:r>
          </a:p>
          <a:p>
            <a:r>
              <a:rPr lang="nb-NO" dirty="0" smtClean="0"/>
              <a:t>Tid</a:t>
            </a:r>
          </a:p>
          <a:p>
            <a:pPr>
              <a:buFont typeface="Times"/>
              <a:buNone/>
            </a:pPr>
            <a:r>
              <a:rPr lang="nb-NO" b="1" dirty="0" err="1" smtClean="0"/>
              <a:t>Aktuatorer</a:t>
            </a:r>
            <a:r>
              <a:rPr lang="nb-NO" b="1" dirty="0" smtClean="0"/>
              <a:t> (det som utfører):</a:t>
            </a:r>
          </a:p>
          <a:p>
            <a:r>
              <a:rPr lang="nb-NO" dirty="0" smtClean="0"/>
              <a:t>Motor</a:t>
            </a:r>
          </a:p>
          <a:p>
            <a:r>
              <a:rPr lang="nb-NO" dirty="0" smtClean="0"/>
              <a:t>Ventil, fyll vann</a:t>
            </a:r>
          </a:p>
          <a:p>
            <a:r>
              <a:rPr lang="nb-NO" dirty="0" smtClean="0"/>
              <a:t>Pumpe, tømming</a:t>
            </a:r>
          </a:p>
          <a:p>
            <a:r>
              <a:rPr lang="nb-NO" dirty="0" smtClean="0"/>
              <a:t>Varmeelement</a:t>
            </a:r>
          </a:p>
          <a:p>
            <a:r>
              <a:rPr lang="nb-NO" dirty="0" smtClean="0"/>
              <a:t>Display, lysdioder</a:t>
            </a:r>
          </a:p>
          <a:p>
            <a:r>
              <a:rPr lang="nb-NO" dirty="0" smtClean="0"/>
              <a:t>Slipp inn vaskepulver</a:t>
            </a:r>
          </a:p>
          <a:p>
            <a:r>
              <a:rPr lang="nb-NO" dirty="0" smtClean="0"/>
              <a:t>Varsellyder</a:t>
            </a:r>
          </a:p>
        </p:txBody>
      </p:sp>
      <p:pic>
        <p:nvPicPr>
          <p:cNvPr id="39938" name="Picture 2" descr="SAMSUNG WW82T4041CT/EE VASKEMASKIN"/>
          <p:cNvPicPr>
            <a:picLocks noChangeAspect="1" noChangeArrowheads="1"/>
          </p:cNvPicPr>
          <p:nvPr/>
        </p:nvPicPr>
        <p:blipFill>
          <a:blip r:embed="rId3"/>
          <a:srcRect l="15087" t="6286" r="15484" b="4952"/>
          <a:stretch>
            <a:fillRect/>
          </a:stretch>
        </p:blipFill>
        <p:spPr bwMode="auto">
          <a:xfrm>
            <a:off x="4898571" y="1240971"/>
            <a:ext cx="3967843" cy="507274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20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20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20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20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2000"/>
                                        <p:tgtEl>
                                          <p:spTgt spid="3">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2000"/>
                                        <p:tgtEl>
                                          <p:spTgt spid="3">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2000"/>
                                        <p:tgtEl>
                                          <p:spTgt spid="3">
                                            <p:txEl>
                                              <p:pRg st="13" end="1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fade">
                                      <p:cBhvr>
                                        <p:cTn id="59"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tel 1"/>
          <p:cNvSpPr>
            <a:spLocks noGrp="1"/>
          </p:cNvSpPr>
          <p:nvPr>
            <p:ph type="title"/>
          </p:nvPr>
        </p:nvSpPr>
        <p:spPr>
          <a:xfrm>
            <a:off x="814388" y="392113"/>
            <a:ext cx="8034337" cy="1141412"/>
          </a:xfrm>
        </p:spPr>
        <p:txBody>
          <a:bodyPr>
            <a:normAutofit fontScale="90000"/>
          </a:bodyPr>
          <a:lstStyle/>
          <a:p>
            <a:pPr algn="ctr">
              <a:lnSpc>
                <a:spcPct val="100000"/>
              </a:lnSpc>
            </a:pPr>
            <a:r>
              <a:rPr lang="nb-NO" sz="2800" dirty="0" smtClean="0"/>
              <a:t>Følere (sensorer) og styrte brytere (</a:t>
            </a:r>
            <a:r>
              <a:rPr lang="nb-NO" sz="2800" dirty="0" err="1" smtClean="0"/>
              <a:t>aktuatorer</a:t>
            </a:r>
            <a:r>
              <a:rPr lang="nb-NO" sz="2800" dirty="0" smtClean="0"/>
              <a:t>)</a:t>
            </a:r>
            <a:r>
              <a:rPr lang="nb-NO" sz="3200" dirty="0" smtClean="0"/>
              <a:t/>
            </a:r>
            <a:br>
              <a:rPr lang="nb-NO" sz="3200" dirty="0" smtClean="0"/>
            </a:br>
            <a:r>
              <a:rPr lang="nb-NO" sz="2000" dirty="0" smtClean="0"/>
              <a:t>-</a:t>
            </a:r>
            <a:r>
              <a:rPr lang="nb-NO" sz="3200" dirty="0" smtClean="0"/>
              <a:t> </a:t>
            </a:r>
            <a:r>
              <a:rPr lang="nb-NO" sz="2000" dirty="0" smtClean="0"/>
              <a:t>eksempel vaskemaskin</a:t>
            </a:r>
            <a:endParaRPr lang="nb-NO" sz="3200" dirty="0" smtClean="0"/>
          </a:p>
        </p:txBody>
      </p:sp>
      <p:sp>
        <p:nvSpPr>
          <p:cNvPr id="5" name="Rektangel 4"/>
          <p:cNvSpPr>
            <a:spLocks noChangeArrowheads="1"/>
          </p:cNvSpPr>
          <p:nvPr/>
        </p:nvSpPr>
        <p:spPr bwMode="auto">
          <a:xfrm>
            <a:off x="3568700" y="1579563"/>
            <a:ext cx="2593975" cy="4325937"/>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r>
              <a:rPr lang="nb-NO" sz="2000">
                <a:solidFill>
                  <a:schemeClr val="tx1"/>
                </a:solidFill>
                <a:latin typeface="Arial" pitchFamily="34" charset="0"/>
                <a:cs typeface="Arial" pitchFamily="34" charset="0"/>
              </a:rPr>
              <a:t>Mikrokontroller</a:t>
            </a:r>
          </a:p>
        </p:txBody>
      </p:sp>
      <p:sp>
        <p:nvSpPr>
          <p:cNvPr id="38" name="Rektangel 37"/>
          <p:cNvSpPr>
            <a:spLocks noChangeArrowheads="1"/>
          </p:cNvSpPr>
          <p:nvPr/>
        </p:nvSpPr>
        <p:spPr bwMode="auto">
          <a:xfrm>
            <a:off x="3825875" y="2032000"/>
            <a:ext cx="1135063" cy="3736975"/>
          </a:xfrm>
          <a:prstGeom prst="rect">
            <a:avLst/>
          </a:prstGeom>
          <a:no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2" name="Gruppe 166"/>
          <p:cNvGrpSpPr>
            <a:grpSpLocks/>
          </p:cNvGrpSpPr>
          <p:nvPr/>
        </p:nvGrpSpPr>
        <p:grpSpPr bwMode="auto">
          <a:xfrm>
            <a:off x="4949825" y="2463800"/>
            <a:ext cx="500063" cy="2279650"/>
            <a:chOff x="4945999" y="2463818"/>
            <a:chExt cx="500332" cy="2278956"/>
          </a:xfrm>
        </p:grpSpPr>
        <p:cxnSp>
          <p:nvCxnSpPr>
            <p:cNvPr id="25706" name="Rett pil 18"/>
            <p:cNvCxnSpPr>
              <a:cxnSpLocks noChangeShapeType="1"/>
            </p:cNvCxnSpPr>
            <p:nvPr/>
          </p:nvCxnSpPr>
          <p:spPr bwMode="auto">
            <a:xfrm>
              <a:off x="4945999" y="2463818"/>
              <a:ext cx="500332" cy="0"/>
            </a:xfrm>
            <a:prstGeom prst="straightConnector1">
              <a:avLst/>
            </a:prstGeom>
            <a:noFill/>
            <a:ln w="28575" algn="ctr">
              <a:solidFill>
                <a:schemeClr val="tx1"/>
              </a:solidFill>
              <a:round/>
              <a:headEnd/>
              <a:tailEnd type="arrow" w="med" len="med"/>
            </a:ln>
          </p:spPr>
        </p:cxnSp>
        <p:cxnSp>
          <p:nvCxnSpPr>
            <p:cNvPr id="25707" name="Rett pil 19"/>
            <p:cNvCxnSpPr>
              <a:cxnSpLocks noChangeShapeType="1"/>
            </p:cNvCxnSpPr>
            <p:nvPr/>
          </p:nvCxnSpPr>
          <p:spPr bwMode="auto">
            <a:xfrm>
              <a:off x="4945999" y="3219967"/>
              <a:ext cx="500332" cy="0"/>
            </a:xfrm>
            <a:prstGeom prst="straightConnector1">
              <a:avLst/>
            </a:prstGeom>
            <a:noFill/>
            <a:ln w="28575" algn="ctr">
              <a:solidFill>
                <a:schemeClr val="tx1"/>
              </a:solidFill>
              <a:round/>
              <a:headEnd/>
              <a:tailEnd type="arrow" w="med" len="med"/>
            </a:ln>
          </p:spPr>
        </p:cxnSp>
        <p:cxnSp>
          <p:nvCxnSpPr>
            <p:cNvPr id="25708" name="Rett pil 20"/>
            <p:cNvCxnSpPr>
              <a:cxnSpLocks noChangeShapeType="1"/>
            </p:cNvCxnSpPr>
            <p:nvPr/>
          </p:nvCxnSpPr>
          <p:spPr bwMode="auto">
            <a:xfrm>
              <a:off x="4945999" y="3986626"/>
              <a:ext cx="500332" cy="0"/>
            </a:xfrm>
            <a:prstGeom prst="straightConnector1">
              <a:avLst/>
            </a:prstGeom>
            <a:noFill/>
            <a:ln w="28575" algn="ctr">
              <a:solidFill>
                <a:schemeClr val="tx1"/>
              </a:solidFill>
              <a:round/>
              <a:headEnd/>
              <a:tailEnd type="arrow" w="med" len="med"/>
            </a:ln>
          </p:spPr>
        </p:cxnSp>
        <p:cxnSp>
          <p:nvCxnSpPr>
            <p:cNvPr id="25709" name="Rett pil 21"/>
            <p:cNvCxnSpPr>
              <a:cxnSpLocks noChangeShapeType="1"/>
            </p:cNvCxnSpPr>
            <p:nvPr/>
          </p:nvCxnSpPr>
          <p:spPr bwMode="auto">
            <a:xfrm>
              <a:off x="4945999" y="4742774"/>
              <a:ext cx="500332" cy="0"/>
            </a:xfrm>
            <a:prstGeom prst="straightConnector1">
              <a:avLst/>
            </a:prstGeom>
            <a:noFill/>
            <a:ln w="28575" algn="ctr">
              <a:solidFill>
                <a:schemeClr val="tx1"/>
              </a:solidFill>
              <a:round/>
              <a:headEnd/>
              <a:tailEnd type="arrow" w="med" len="med"/>
            </a:ln>
          </p:spPr>
        </p:cxnSp>
      </p:grpSp>
      <p:grpSp>
        <p:nvGrpSpPr>
          <p:cNvPr id="3" name="Gruppe 165"/>
          <p:cNvGrpSpPr>
            <a:grpSpLocks/>
          </p:cNvGrpSpPr>
          <p:nvPr/>
        </p:nvGrpSpPr>
        <p:grpSpPr bwMode="auto">
          <a:xfrm>
            <a:off x="4957763" y="1922463"/>
            <a:ext cx="1385887" cy="3581400"/>
            <a:chOff x="4957482" y="1922285"/>
            <a:chExt cx="1386791" cy="3582041"/>
          </a:xfrm>
        </p:grpSpPr>
        <p:grpSp>
          <p:nvGrpSpPr>
            <p:cNvPr id="4" name="Gruppe 73"/>
            <p:cNvGrpSpPr>
              <a:grpSpLocks/>
            </p:cNvGrpSpPr>
            <p:nvPr/>
          </p:nvGrpSpPr>
          <p:grpSpPr bwMode="auto">
            <a:xfrm>
              <a:off x="5453867" y="1922285"/>
              <a:ext cx="879894" cy="731308"/>
              <a:chOff x="5175849" y="1597818"/>
              <a:chExt cx="879894" cy="731308"/>
            </a:xfrm>
          </p:grpSpPr>
          <p:sp>
            <p:nvSpPr>
              <p:cNvPr id="25701" name="Frihåndsform 5"/>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702" name="Frihåndsform 6"/>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6" name="Gruppe 72"/>
              <p:cNvGrpSpPr>
                <a:grpSpLocks/>
              </p:cNvGrpSpPr>
              <p:nvPr/>
            </p:nvGrpSpPr>
            <p:grpSpPr bwMode="auto">
              <a:xfrm>
                <a:off x="5633563" y="1597818"/>
                <a:ext cx="82742" cy="352425"/>
                <a:chOff x="6700363" y="1721643"/>
                <a:chExt cx="82742" cy="352425"/>
              </a:xfrm>
            </p:grpSpPr>
            <p:sp>
              <p:nvSpPr>
                <p:cNvPr id="25704" name="Rektangel 70"/>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7" name="Gruppe 69"/>
                <p:cNvGrpSpPr/>
                <p:nvPr/>
              </p:nvGrpSpPr>
              <p:grpSpPr>
                <a:xfrm>
                  <a:off x="6700363" y="1721643"/>
                  <a:ext cx="82742" cy="352425"/>
                  <a:chOff x="6745606" y="1647825"/>
                  <a:chExt cx="102869" cy="438150"/>
                </a:xfrm>
                <a:solidFill>
                  <a:srgbClr val="00B0F0"/>
                </a:solidFill>
              </p:grpSpPr>
              <p:sp>
                <p:nvSpPr>
                  <p:cNvPr id="66" name="Rektangel 65"/>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68" name="Rett linje 67"/>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8" name="Gruppe 84"/>
            <p:cNvGrpSpPr>
              <a:grpSpLocks/>
            </p:cNvGrpSpPr>
            <p:nvPr/>
          </p:nvGrpSpPr>
          <p:grpSpPr bwMode="auto">
            <a:xfrm>
              <a:off x="5453867" y="2700050"/>
              <a:ext cx="879894" cy="731308"/>
              <a:chOff x="5175849" y="1597818"/>
              <a:chExt cx="879894" cy="731308"/>
            </a:xfrm>
          </p:grpSpPr>
          <p:sp>
            <p:nvSpPr>
              <p:cNvPr id="25696" name="Frihåndsform 85"/>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97" name="Frihåndsform 86"/>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9" name="Gruppe 87"/>
              <p:cNvGrpSpPr>
                <a:grpSpLocks/>
              </p:cNvGrpSpPr>
              <p:nvPr/>
            </p:nvGrpSpPr>
            <p:grpSpPr bwMode="auto">
              <a:xfrm>
                <a:off x="5633563" y="1597818"/>
                <a:ext cx="82742" cy="352425"/>
                <a:chOff x="6700363" y="1721643"/>
                <a:chExt cx="82742" cy="352425"/>
              </a:xfrm>
            </p:grpSpPr>
            <p:sp>
              <p:nvSpPr>
                <p:cNvPr id="25699" name="Rektangel 88"/>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0" name="Gruppe 89"/>
                <p:cNvGrpSpPr/>
                <p:nvPr/>
              </p:nvGrpSpPr>
              <p:grpSpPr>
                <a:xfrm>
                  <a:off x="6700363" y="1721643"/>
                  <a:ext cx="82742" cy="352425"/>
                  <a:chOff x="6745606" y="1647825"/>
                  <a:chExt cx="102869" cy="438150"/>
                </a:xfrm>
                <a:solidFill>
                  <a:srgbClr val="00B0F0"/>
                </a:solidFill>
              </p:grpSpPr>
              <p:sp>
                <p:nvSpPr>
                  <p:cNvPr id="91" name="Rektangel 90"/>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92" name="Rett linje 91"/>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1" name="Gruppe 93"/>
            <p:cNvGrpSpPr>
              <a:grpSpLocks/>
            </p:cNvGrpSpPr>
            <p:nvPr/>
          </p:nvGrpSpPr>
          <p:grpSpPr bwMode="auto">
            <a:xfrm>
              <a:off x="5453867" y="3477815"/>
              <a:ext cx="879894" cy="731308"/>
              <a:chOff x="5175849" y="1597818"/>
              <a:chExt cx="879894" cy="731308"/>
            </a:xfrm>
          </p:grpSpPr>
          <p:sp>
            <p:nvSpPr>
              <p:cNvPr id="25691" name="Frihåndsform 94"/>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92" name="Frihåndsform 95"/>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12" name="Gruppe 96"/>
              <p:cNvGrpSpPr>
                <a:grpSpLocks/>
              </p:cNvGrpSpPr>
              <p:nvPr/>
            </p:nvGrpSpPr>
            <p:grpSpPr bwMode="auto">
              <a:xfrm>
                <a:off x="5633563" y="1597818"/>
                <a:ext cx="82742" cy="352425"/>
                <a:chOff x="6700363" y="1721643"/>
                <a:chExt cx="82742" cy="352425"/>
              </a:xfrm>
            </p:grpSpPr>
            <p:sp>
              <p:nvSpPr>
                <p:cNvPr id="25694" name="Rektangel 97"/>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3" name="Gruppe 98"/>
                <p:cNvGrpSpPr/>
                <p:nvPr/>
              </p:nvGrpSpPr>
              <p:grpSpPr>
                <a:xfrm>
                  <a:off x="6700363" y="1721643"/>
                  <a:ext cx="82742" cy="352425"/>
                  <a:chOff x="6745606" y="1647825"/>
                  <a:chExt cx="102869" cy="438150"/>
                </a:xfrm>
                <a:solidFill>
                  <a:srgbClr val="00B0F0"/>
                </a:solidFill>
              </p:grpSpPr>
              <p:sp>
                <p:nvSpPr>
                  <p:cNvPr id="100" name="Rektangel 99"/>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101" name="Rett linje 100"/>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4" name="Gruppe 101"/>
            <p:cNvGrpSpPr>
              <a:grpSpLocks/>
            </p:cNvGrpSpPr>
            <p:nvPr/>
          </p:nvGrpSpPr>
          <p:grpSpPr bwMode="auto">
            <a:xfrm>
              <a:off x="5453867" y="4245070"/>
              <a:ext cx="879894" cy="731308"/>
              <a:chOff x="5175849" y="1597818"/>
              <a:chExt cx="879894" cy="731308"/>
            </a:xfrm>
          </p:grpSpPr>
          <p:sp>
            <p:nvSpPr>
              <p:cNvPr id="25686" name="Frihåndsform 102"/>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87" name="Frihåndsform 103"/>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15" name="Gruppe 104"/>
              <p:cNvGrpSpPr>
                <a:grpSpLocks/>
              </p:cNvGrpSpPr>
              <p:nvPr/>
            </p:nvGrpSpPr>
            <p:grpSpPr bwMode="auto">
              <a:xfrm>
                <a:off x="5633563" y="1597818"/>
                <a:ext cx="82742" cy="352425"/>
                <a:chOff x="6700363" y="1721643"/>
                <a:chExt cx="82742" cy="352425"/>
              </a:xfrm>
            </p:grpSpPr>
            <p:sp>
              <p:nvSpPr>
                <p:cNvPr id="25689" name="Rektangel 105"/>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6" name="Gruppe 106"/>
                <p:cNvGrpSpPr/>
                <p:nvPr/>
              </p:nvGrpSpPr>
              <p:grpSpPr>
                <a:xfrm>
                  <a:off x="6700363" y="1721643"/>
                  <a:ext cx="82742" cy="352425"/>
                  <a:chOff x="6745606" y="1647825"/>
                  <a:chExt cx="102869" cy="438150"/>
                </a:xfrm>
                <a:solidFill>
                  <a:srgbClr val="00B0F0"/>
                </a:solidFill>
              </p:grpSpPr>
              <p:sp>
                <p:nvSpPr>
                  <p:cNvPr id="108" name="Rektangel 107"/>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109" name="Rett linje 108"/>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7" name="Gruppe 130"/>
            <p:cNvGrpSpPr>
              <a:grpSpLocks/>
            </p:cNvGrpSpPr>
            <p:nvPr/>
          </p:nvGrpSpPr>
          <p:grpSpPr bwMode="auto">
            <a:xfrm>
              <a:off x="4957482" y="5166843"/>
              <a:ext cx="1386791" cy="337483"/>
              <a:chOff x="4668953" y="1731315"/>
              <a:chExt cx="1386791" cy="337483"/>
            </a:xfrm>
          </p:grpSpPr>
          <p:sp>
            <p:nvSpPr>
              <p:cNvPr id="25684" name="Frihåndsform 131"/>
              <p:cNvSpPr>
                <a:spLocks/>
              </p:cNvSpPr>
              <p:nvPr/>
            </p:nvSpPr>
            <p:spPr bwMode="auto">
              <a:xfrm flipV="1">
                <a:off x="4668953" y="1731315"/>
                <a:ext cx="1377825" cy="45719"/>
              </a:xfrm>
              <a:custGeom>
                <a:avLst/>
                <a:gdLst>
                  <a:gd name="T0" fmla="*/ 21892187 w 690113"/>
                  <a:gd name="T1" fmla="*/ 0 h 155276"/>
                  <a:gd name="T2" fmla="*/ 0 w 690113"/>
                  <a:gd name="T3" fmla="*/ 0 h 155276"/>
                  <a:gd name="T4" fmla="*/ 0 w 690113"/>
                  <a:gd name="T5" fmla="*/ 344 h 155276"/>
                  <a:gd name="T6" fmla="*/ 0 w 690113"/>
                  <a:gd name="T7" fmla="*/ 344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85" name="Frihåndsform 132"/>
              <p:cNvSpPr>
                <a:spLocks/>
              </p:cNvSpPr>
              <p:nvPr/>
            </p:nvSpPr>
            <p:spPr bwMode="auto">
              <a:xfrm>
                <a:off x="4668954" y="2023079"/>
                <a:ext cx="1386790" cy="45719"/>
              </a:xfrm>
              <a:custGeom>
                <a:avLst/>
                <a:gdLst>
                  <a:gd name="T0" fmla="*/ 22613740 w 690113"/>
                  <a:gd name="T1" fmla="*/ 482 h 138023"/>
                  <a:gd name="T2" fmla="*/ 22606393 w 690113"/>
                  <a:gd name="T3" fmla="*/ 540 h 138023"/>
                  <a:gd name="T4" fmla="*/ 0 w 690113"/>
                  <a:gd name="T5" fmla="*/ 551 h 138023"/>
                  <a:gd name="T6" fmla="*/ 0 w 690113"/>
                  <a:gd name="T7" fmla="*/ 0 h 138023"/>
                  <a:gd name="T8" fmla="*/ 0 60000 65536"/>
                  <a:gd name="T9" fmla="*/ 0 60000 65536"/>
                  <a:gd name="T10" fmla="*/ 0 60000 65536"/>
                  <a:gd name="T11" fmla="*/ 0 60000 65536"/>
                  <a:gd name="T12" fmla="*/ 0 w 690113"/>
                  <a:gd name="T13" fmla="*/ 0 h 138023"/>
                  <a:gd name="T14" fmla="*/ 690113 w 690113"/>
                  <a:gd name="T15" fmla="*/ 138023 h 138023"/>
                </a:gdLst>
                <a:ahLst/>
                <a:cxnLst>
                  <a:cxn ang="T8">
                    <a:pos x="T0" y="T1"/>
                  </a:cxn>
                  <a:cxn ang="T9">
                    <a:pos x="T2" y="T3"/>
                  </a:cxn>
                  <a:cxn ang="T10">
                    <a:pos x="T4" y="T5"/>
                  </a:cxn>
                  <a:cxn ang="T11">
                    <a:pos x="T6" y="T7"/>
                  </a:cxn>
                </a:cxnLst>
                <a:rect l="T12" t="T13" r="T14" b="T15"/>
                <a:pathLst>
                  <a:path w="690113" h="138023">
                    <a:moveTo>
                      <a:pt x="690113" y="120770"/>
                    </a:moveTo>
                    <a:cubicBezTo>
                      <a:pt x="690038" y="119289"/>
                      <a:pt x="689964" y="136860"/>
                      <a:pt x="689889" y="135379"/>
                    </a:cubicBezTo>
                    <a:lnTo>
                      <a:pt x="0" y="138023"/>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grpSp>
      <p:grpSp>
        <p:nvGrpSpPr>
          <p:cNvPr id="18" name="Gruppe 167"/>
          <p:cNvGrpSpPr>
            <a:grpSpLocks/>
          </p:cNvGrpSpPr>
          <p:nvPr/>
        </p:nvGrpSpPr>
        <p:grpSpPr bwMode="auto">
          <a:xfrm>
            <a:off x="2413000" y="2032000"/>
            <a:ext cx="1420813" cy="3709988"/>
            <a:chOff x="2409249" y="2032497"/>
            <a:chExt cx="1421003" cy="3708982"/>
          </a:xfrm>
        </p:grpSpPr>
        <p:grpSp>
          <p:nvGrpSpPr>
            <p:cNvPr id="19" name="Gruppe 48"/>
            <p:cNvGrpSpPr>
              <a:grpSpLocks/>
            </p:cNvGrpSpPr>
            <p:nvPr/>
          </p:nvGrpSpPr>
          <p:grpSpPr bwMode="auto">
            <a:xfrm>
              <a:off x="2409249" y="2032497"/>
              <a:ext cx="1421003" cy="569344"/>
              <a:chOff x="2173273" y="1708030"/>
              <a:chExt cx="1421003" cy="569344"/>
            </a:xfrm>
          </p:grpSpPr>
          <p:grpSp>
            <p:nvGrpSpPr>
              <p:cNvPr id="20" name="Gruppe 36"/>
              <p:cNvGrpSpPr>
                <a:grpSpLocks/>
              </p:cNvGrpSpPr>
              <p:nvPr/>
            </p:nvGrpSpPr>
            <p:grpSpPr bwMode="auto">
              <a:xfrm>
                <a:off x="2173273" y="1708030"/>
                <a:ext cx="983995" cy="569344"/>
                <a:chOff x="2173273" y="1708030"/>
                <a:chExt cx="983995" cy="569344"/>
              </a:xfrm>
            </p:grpSpPr>
            <p:grpSp>
              <p:nvGrpSpPr>
                <p:cNvPr id="21" name="Gruppe 25"/>
                <p:cNvGrpSpPr>
                  <a:grpSpLocks/>
                </p:cNvGrpSpPr>
                <p:nvPr/>
              </p:nvGrpSpPr>
              <p:grpSpPr bwMode="auto">
                <a:xfrm>
                  <a:off x="2173273" y="1846053"/>
                  <a:ext cx="709747" cy="310551"/>
                  <a:chOff x="2173273" y="1846053"/>
                  <a:chExt cx="709747" cy="310551"/>
                </a:xfrm>
              </p:grpSpPr>
              <p:cxnSp>
                <p:nvCxnSpPr>
                  <p:cNvPr id="25677" name="Rett linje 23"/>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78" name="Rett linje 24"/>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76" name="Rektangel 35"/>
                <p:cNvSpPr>
                  <a:spLocks noChangeArrowheads="1"/>
                </p:cNvSpPr>
                <p:nvPr/>
              </p:nvSpPr>
              <p:spPr bwMode="auto">
                <a:xfrm>
                  <a:off x="2881223" y="1708030"/>
                  <a:ext cx="276045" cy="569344"/>
                </a:xfrm>
                <a:prstGeom prst="rect">
                  <a:avLst/>
                </a:prstGeom>
                <a:solidFill>
                  <a:srgbClr val="FFFF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74" name="Rett linje 39"/>
              <p:cNvCxnSpPr>
                <a:cxnSpLocks noChangeShapeType="1"/>
              </p:cNvCxnSpPr>
              <p:nvPr/>
            </p:nvCxnSpPr>
            <p:spPr bwMode="auto">
              <a:xfrm>
                <a:off x="3157268" y="1894087"/>
                <a:ext cx="437008" cy="741"/>
              </a:xfrm>
              <a:prstGeom prst="line">
                <a:avLst/>
              </a:prstGeom>
              <a:noFill/>
              <a:ln w="19050" algn="ctr">
                <a:solidFill>
                  <a:schemeClr val="tx1"/>
                </a:solidFill>
                <a:round/>
                <a:headEnd/>
                <a:tailEnd/>
              </a:ln>
            </p:spPr>
          </p:cxnSp>
        </p:grpSp>
        <p:grpSp>
          <p:nvGrpSpPr>
            <p:cNvPr id="22" name="Gruppe 49"/>
            <p:cNvGrpSpPr>
              <a:grpSpLocks/>
            </p:cNvGrpSpPr>
            <p:nvPr/>
          </p:nvGrpSpPr>
          <p:grpSpPr bwMode="auto">
            <a:xfrm>
              <a:off x="2409249" y="2651622"/>
              <a:ext cx="1421003" cy="569344"/>
              <a:chOff x="2173273" y="1708030"/>
              <a:chExt cx="1421003" cy="569344"/>
            </a:xfrm>
          </p:grpSpPr>
          <p:grpSp>
            <p:nvGrpSpPr>
              <p:cNvPr id="23" name="Gruppe 50"/>
              <p:cNvGrpSpPr>
                <a:grpSpLocks/>
              </p:cNvGrpSpPr>
              <p:nvPr/>
            </p:nvGrpSpPr>
            <p:grpSpPr bwMode="auto">
              <a:xfrm>
                <a:off x="2173273" y="1708030"/>
                <a:ext cx="983995" cy="569344"/>
                <a:chOff x="2173273" y="1708030"/>
                <a:chExt cx="983995" cy="569344"/>
              </a:xfrm>
            </p:grpSpPr>
            <p:grpSp>
              <p:nvGrpSpPr>
                <p:cNvPr id="24" name="Gruppe 52"/>
                <p:cNvGrpSpPr>
                  <a:grpSpLocks/>
                </p:cNvGrpSpPr>
                <p:nvPr/>
              </p:nvGrpSpPr>
              <p:grpSpPr bwMode="auto">
                <a:xfrm>
                  <a:off x="2173273" y="1846053"/>
                  <a:ext cx="709747" cy="310551"/>
                  <a:chOff x="2173273" y="1846053"/>
                  <a:chExt cx="709747" cy="310551"/>
                </a:xfrm>
              </p:grpSpPr>
              <p:cxnSp>
                <p:nvCxnSpPr>
                  <p:cNvPr id="25671" name="Rett linje 5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72" name="Rett linje 5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70" name="Rektangel 53"/>
                <p:cNvSpPr>
                  <a:spLocks noChangeArrowheads="1"/>
                </p:cNvSpPr>
                <p:nvPr/>
              </p:nvSpPr>
              <p:spPr bwMode="auto">
                <a:xfrm>
                  <a:off x="2881223" y="1708030"/>
                  <a:ext cx="276045" cy="569344"/>
                </a:xfrm>
                <a:prstGeom prst="rect">
                  <a:avLst/>
                </a:prstGeom>
                <a:solidFill>
                  <a:srgbClr val="00B05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68" name="Rett linje 51"/>
              <p:cNvCxnSpPr>
                <a:cxnSpLocks noChangeShapeType="1"/>
              </p:cNvCxnSpPr>
              <p:nvPr/>
            </p:nvCxnSpPr>
            <p:spPr bwMode="auto">
              <a:xfrm flipV="1">
                <a:off x="3157268" y="1875816"/>
                <a:ext cx="437008" cy="341"/>
              </a:xfrm>
              <a:prstGeom prst="line">
                <a:avLst/>
              </a:prstGeom>
              <a:noFill/>
              <a:ln w="19050" algn="ctr">
                <a:solidFill>
                  <a:schemeClr val="tx1"/>
                </a:solidFill>
                <a:round/>
                <a:headEnd/>
                <a:tailEnd/>
              </a:ln>
            </p:spPr>
          </p:cxnSp>
        </p:grpSp>
        <p:grpSp>
          <p:nvGrpSpPr>
            <p:cNvPr id="25" name="Gruppe 58"/>
            <p:cNvGrpSpPr>
              <a:grpSpLocks/>
            </p:cNvGrpSpPr>
            <p:nvPr/>
          </p:nvGrpSpPr>
          <p:grpSpPr bwMode="auto">
            <a:xfrm>
              <a:off x="2409249" y="3280272"/>
              <a:ext cx="1408338" cy="569344"/>
              <a:chOff x="2173273" y="1708030"/>
              <a:chExt cx="1408338" cy="569344"/>
            </a:xfrm>
          </p:grpSpPr>
          <p:grpSp>
            <p:nvGrpSpPr>
              <p:cNvPr id="26" name="Gruppe 59"/>
              <p:cNvGrpSpPr>
                <a:grpSpLocks/>
              </p:cNvGrpSpPr>
              <p:nvPr/>
            </p:nvGrpSpPr>
            <p:grpSpPr bwMode="auto">
              <a:xfrm>
                <a:off x="2173273" y="1708030"/>
                <a:ext cx="983995" cy="569344"/>
                <a:chOff x="2173273" y="1708030"/>
                <a:chExt cx="983995" cy="569344"/>
              </a:xfrm>
            </p:grpSpPr>
            <p:grpSp>
              <p:nvGrpSpPr>
                <p:cNvPr id="27" name="Gruppe 61"/>
                <p:cNvGrpSpPr>
                  <a:grpSpLocks/>
                </p:cNvGrpSpPr>
                <p:nvPr/>
              </p:nvGrpSpPr>
              <p:grpSpPr bwMode="auto">
                <a:xfrm>
                  <a:off x="2173273" y="1846053"/>
                  <a:ext cx="709747" cy="310551"/>
                  <a:chOff x="2173273" y="1846053"/>
                  <a:chExt cx="709747" cy="310551"/>
                </a:xfrm>
              </p:grpSpPr>
              <p:cxnSp>
                <p:nvCxnSpPr>
                  <p:cNvPr id="25665" name="Rett linje 63"/>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66" name="Rett linje 64"/>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64" name="Rektangel 62"/>
                <p:cNvSpPr>
                  <a:spLocks noChangeArrowheads="1"/>
                </p:cNvSpPr>
                <p:nvPr/>
              </p:nvSpPr>
              <p:spPr bwMode="auto">
                <a:xfrm>
                  <a:off x="2881223" y="1708030"/>
                  <a:ext cx="276045" cy="569344"/>
                </a:xfrm>
                <a:prstGeom prst="rect">
                  <a:avLst/>
                </a:prstGeom>
                <a:solidFill>
                  <a:srgbClr val="FFFF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62" name="Rett linje 60"/>
              <p:cNvCxnSpPr>
                <a:cxnSpLocks noChangeShapeType="1"/>
              </p:cNvCxnSpPr>
              <p:nvPr/>
            </p:nvCxnSpPr>
            <p:spPr bwMode="auto">
              <a:xfrm>
                <a:off x="3157268" y="1885122"/>
                <a:ext cx="424343" cy="0"/>
              </a:xfrm>
              <a:prstGeom prst="line">
                <a:avLst/>
              </a:prstGeom>
              <a:noFill/>
              <a:ln w="19050" algn="ctr">
                <a:solidFill>
                  <a:schemeClr val="tx1"/>
                </a:solidFill>
                <a:round/>
                <a:headEnd/>
                <a:tailEnd/>
              </a:ln>
            </p:spPr>
          </p:cxnSp>
        </p:grpSp>
        <p:grpSp>
          <p:nvGrpSpPr>
            <p:cNvPr id="28" name="Gruppe 109"/>
            <p:cNvGrpSpPr>
              <a:grpSpLocks/>
            </p:cNvGrpSpPr>
            <p:nvPr/>
          </p:nvGrpSpPr>
          <p:grpSpPr bwMode="auto">
            <a:xfrm>
              <a:off x="2409249" y="3910893"/>
              <a:ext cx="1403272" cy="569344"/>
              <a:chOff x="2173273" y="1708030"/>
              <a:chExt cx="1403272" cy="569344"/>
            </a:xfrm>
          </p:grpSpPr>
          <p:grpSp>
            <p:nvGrpSpPr>
              <p:cNvPr id="29" name="Gruppe 110"/>
              <p:cNvGrpSpPr>
                <a:grpSpLocks/>
              </p:cNvGrpSpPr>
              <p:nvPr/>
            </p:nvGrpSpPr>
            <p:grpSpPr bwMode="auto">
              <a:xfrm>
                <a:off x="2173273" y="1708030"/>
                <a:ext cx="983995" cy="569344"/>
                <a:chOff x="2173273" y="1708030"/>
                <a:chExt cx="983995" cy="569344"/>
              </a:xfrm>
            </p:grpSpPr>
            <p:grpSp>
              <p:nvGrpSpPr>
                <p:cNvPr id="30" name="Gruppe 112"/>
                <p:cNvGrpSpPr>
                  <a:grpSpLocks/>
                </p:cNvGrpSpPr>
                <p:nvPr/>
              </p:nvGrpSpPr>
              <p:grpSpPr bwMode="auto">
                <a:xfrm>
                  <a:off x="2173273" y="1846053"/>
                  <a:ext cx="709747" cy="310551"/>
                  <a:chOff x="2173273" y="1846053"/>
                  <a:chExt cx="709747" cy="310551"/>
                </a:xfrm>
              </p:grpSpPr>
              <p:cxnSp>
                <p:nvCxnSpPr>
                  <p:cNvPr id="25659" name="Rett linje 11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60" name="Rett linje 11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58" name="Rektangel 113"/>
                <p:cNvSpPr>
                  <a:spLocks noChangeArrowheads="1"/>
                </p:cNvSpPr>
                <p:nvPr/>
              </p:nvSpPr>
              <p:spPr bwMode="auto">
                <a:xfrm>
                  <a:off x="2881223" y="1708030"/>
                  <a:ext cx="276045" cy="569344"/>
                </a:xfrm>
                <a:prstGeom prst="rect">
                  <a:avLst/>
                </a:prstGeom>
                <a:solidFill>
                  <a:srgbClr val="0000FF"/>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56" name="Rett linje 111"/>
              <p:cNvCxnSpPr>
                <a:cxnSpLocks noChangeShapeType="1"/>
              </p:cNvCxnSpPr>
              <p:nvPr/>
            </p:nvCxnSpPr>
            <p:spPr bwMode="auto">
              <a:xfrm>
                <a:off x="3157268" y="1885122"/>
                <a:ext cx="419277" cy="0"/>
              </a:xfrm>
              <a:prstGeom prst="line">
                <a:avLst/>
              </a:prstGeom>
              <a:noFill/>
              <a:ln w="19050" algn="ctr">
                <a:solidFill>
                  <a:schemeClr val="tx1"/>
                </a:solidFill>
                <a:round/>
                <a:headEnd/>
                <a:tailEnd/>
              </a:ln>
            </p:spPr>
          </p:cxnSp>
        </p:grpSp>
        <p:grpSp>
          <p:nvGrpSpPr>
            <p:cNvPr id="31" name="Gruppe 117"/>
            <p:cNvGrpSpPr>
              <a:grpSpLocks/>
            </p:cNvGrpSpPr>
            <p:nvPr/>
          </p:nvGrpSpPr>
          <p:grpSpPr bwMode="auto">
            <a:xfrm>
              <a:off x="2409249" y="4531003"/>
              <a:ext cx="1414770" cy="1010809"/>
              <a:chOff x="2173273" y="1708030"/>
              <a:chExt cx="1414770" cy="1010809"/>
            </a:xfrm>
          </p:grpSpPr>
          <p:grpSp>
            <p:nvGrpSpPr>
              <p:cNvPr id="32" name="Gruppe 118"/>
              <p:cNvGrpSpPr>
                <a:grpSpLocks/>
              </p:cNvGrpSpPr>
              <p:nvPr/>
            </p:nvGrpSpPr>
            <p:grpSpPr bwMode="auto">
              <a:xfrm>
                <a:off x="2173273" y="1708030"/>
                <a:ext cx="983995" cy="569344"/>
                <a:chOff x="2173273" y="1708030"/>
                <a:chExt cx="983995" cy="569344"/>
              </a:xfrm>
            </p:grpSpPr>
            <p:grpSp>
              <p:nvGrpSpPr>
                <p:cNvPr id="33" name="Gruppe 120"/>
                <p:cNvGrpSpPr>
                  <a:grpSpLocks/>
                </p:cNvGrpSpPr>
                <p:nvPr/>
              </p:nvGrpSpPr>
              <p:grpSpPr bwMode="auto">
                <a:xfrm>
                  <a:off x="2173273" y="1846053"/>
                  <a:ext cx="709747" cy="310551"/>
                  <a:chOff x="2173273" y="1846053"/>
                  <a:chExt cx="709747" cy="310551"/>
                </a:xfrm>
              </p:grpSpPr>
              <p:cxnSp>
                <p:nvCxnSpPr>
                  <p:cNvPr id="25653" name="Rett linje 122"/>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54" name="Rett linje 123"/>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52" name="Rektangel 121"/>
                <p:cNvSpPr>
                  <a:spLocks noChangeArrowheads="1"/>
                </p:cNvSpPr>
                <p:nvPr/>
              </p:nvSpPr>
              <p:spPr bwMode="auto">
                <a:xfrm>
                  <a:off x="2881223" y="1708030"/>
                  <a:ext cx="276045" cy="569344"/>
                </a:xfrm>
                <a:prstGeom prst="rect">
                  <a:avLst/>
                </a:prstGeom>
                <a:solidFill>
                  <a:srgbClr val="FF00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48" name="Rett linje 119"/>
              <p:cNvCxnSpPr>
                <a:cxnSpLocks noChangeShapeType="1"/>
              </p:cNvCxnSpPr>
              <p:nvPr/>
            </p:nvCxnSpPr>
            <p:spPr bwMode="auto">
              <a:xfrm>
                <a:off x="3157268" y="1894087"/>
                <a:ext cx="421810" cy="0"/>
              </a:xfrm>
              <a:prstGeom prst="line">
                <a:avLst/>
              </a:prstGeom>
              <a:noFill/>
              <a:ln w="19050" algn="ctr">
                <a:solidFill>
                  <a:schemeClr val="tx1"/>
                </a:solidFill>
                <a:round/>
                <a:headEnd/>
                <a:tailEnd/>
              </a:ln>
            </p:spPr>
          </p:cxnSp>
          <p:cxnSp>
            <p:nvCxnSpPr>
              <p:cNvPr id="25649" name="Rett linje 173"/>
              <p:cNvCxnSpPr>
                <a:cxnSpLocks noChangeShapeType="1"/>
              </p:cNvCxnSpPr>
              <p:nvPr/>
            </p:nvCxnSpPr>
            <p:spPr bwMode="auto">
              <a:xfrm>
                <a:off x="3166233" y="2091310"/>
                <a:ext cx="421810" cy="0"/>
              </a:xfrm>
              <a:prstGeom prst="line">
                <a:avLst/>
              </a:prstGeom>
              <a:noFill/>
              <a:ln w="19050" algn="ctr">
                <a:solidFill>
                  <a:schemeClr val="tx1"/>
                </a:solidFill>
                <a:round/>
                <a:headEnd/>
                <a:tailEnd/>
              </a:ln>
            </p:spPr>
          </p:cxnSp>
          <p:cxnSp>
            <p:nvCxnSpPr>
              <p:cNvPr id="25650" name="Rett linje 174"/>
              <p:cNvCxnSpPr>
                <a:cxnSpLocks noChangeShapeType="1"/>
              </p:cNvCxnSpPr>
              <p:nvPr/>
            </p:nvCxnSpPr>
            <p:spPr bwMode="auto">
              <a:xfrm>
                <a:off x="3157269" y="2718839"/>
                <a:ext cx="421810" cy="0"/>
              </a:xfrm>
              <a:prstGeom prst="line">
                <a:avLst/>
              </a:prstGeom>
              <a:noFill/>
              <a:ln w="19050" algn="ctr">
                <a:solidFill>
                  <a:schemeClr val="tx1"/>
                </a:solidFill>
                <a:round/>
                <a:headEnd/>
                <a:tailEnd/>
              </a:ln>
            </p:spPr>
          </p:cxnSp>
        </p:grpSp>
        <p:grpSp>
          <p:nvGrpSpPr>
            <p:cNvPr id="34" name="Gruppe 139"/>
            <p:cNvGrpSpPr>
              <a:grpSpLocks/>
            </p:cNvGrpSpPr>
            <p:nvPr/>
          </p:nvGrpSpPr>
          <p:grpSpPr bwMode="auto">
            <a:xfrm>
              <a:off x="2409249" y="5172135"/>
              <a:ext cx="1405805" cy="569344"/>
              <a:chOff x="2173273" y="1708030"/>
              <a:chExt cx="1405805" cy="569344"/>
            </a:xfrm>
          </p:grpSpPr>
          <p:grpSp>
            <p:nvGrpSpPr>
              <p:cNvPr id="35" name="Gruppe 140"/>
              <p:cNvGrpSpPr>
                <a:grpSpLocks/>
              </p:cNvGrpSpPr>
              <p:nvPr/>
            </p:nvGrpSpPr>
            <p:grpSpPr bwMode="auto">
              <a:xfrm>
                <a:off x="2173273" y="1708030"/>
                <a:ext cx="983995" cy="569344"/>
                <a:chOff x="2173273" y="1708030"/>
                <a:chExt cx="983995" cy="569344"/>
              </a:xfrm>
            </p:grpSpPr>
            <p:grpSp>
              <p:nvGrpSpPr>
                <p:cNvPr id="36" name="Gruppe 142"/>
                <p:cNvGrpSpPr>
                  <a:grpSpLocks/>
                </p:cNvGrpSpPr>
                <p:nvPr/>
              </p:nvGrpSpPr>
              <p:grpSpPr bwMode="auto">
                <a:xfrm>
                  <a:off x="2173273" y="1846053"/>
                  <a:ext cx="709747" cy="310551"/>
                  <a:chOff x="2173273" y="1846053"/>
                  <a:chExt cx="709747" cy="310551"/>
                </a:xfrm>
              </p:grpSpPr>
              <p:cxnSp>
                <p:nvCxnSpPr>
                  <p:cNvPr id="25645" name="Rett linje 14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46" name="Rett linje 14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44" name="Rektangel 143"/>
                <p:cNvSpPr>
                  <a:spLocks noChangeArrowheads="1"/>
                </p:cNvSpPr>
                <p:nvPr/>
              </p:nvSpPr>
              <p:spPr bwMode="auto">
                <a:xfrm>
                  <a:off x="2881223" y="1708030"/>
                  <a:ext cx="276045" cy="569344"/>
                </a:xfrm>
                <a:prstGeom prst="rect">
                  <a:avLst/>
                </a:prstGeom>
                <a:solidFill>
                  <a:srgbClr val="00B8FF"/>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42" name="Rett linje 141"/>
              <p:cNvCxnSpPr>
                <a:cxnSpLocks noChangeShapeType="1"/>
              </p:cNvCxnSpPr>
              <p:nvPr/>
            </p:nvCxnSpPr>
            <p:spPr bwMode="auto">
              <a:xfrm>
                <a:off x="3157268" y="1885122"/>
                <a:ext cx="421810" cy="0"/>
              </a:xfrm>
              <a:prstGeom prst="line">
                <a:avLst/>
              </a:prstGeom>
              <a:noFill/>
              <a:ln w="19050" algn="ctr">
                <a:solidFill>
                  <a:schemeClr val="tx1"/>
                </a:solidFill>
                <a:round/>
                <a:headEnd/>
                <a:tailEnd/>
              </a:ln>
            </p:spPr>
          </p:cxnSp>
        </p:grpSp>
      </p:grpSp>
      <p:grpSp>
        <p:nvGrpSpPr>
          <p:cNvPr id="37" name="Gruppe 168"/>
          <p:cNvGrpSpPr>
            <a:grpSpLocks/>
          </p:cNvGrpSpPr>
          <p:nvPr/>
        </p:nvGrpSpPr>
        <p:grpSpPr bwMode="auto">
          <a:xfrm>
            <a:off x="1374775" y="1677988"/>
            <a:ext cx="1300163" cy="3294062"/>
            <a:chOff x="1375086" y="1678076"/>
            <a:chExt cx="1299611" cy="3293200"/>
          </a:xfrm>
        </p:grpSpPr>
        <p:sp>
          <p:nvSpPr>
            <p:cNvPr id="25629" name="TekstSylinder 42"/>
            <p:cNvSpPr txBox="1">
              <a:spLocks noChangeArrowheads="1"/>
            </p:cNvSpPr>
            <p:nvPr/>
          </p:nvSpPr>
          <p:spPr bwMode="auto">
            <a:xfrm>
              <a:off x="1375086" y="2753342"/>
              <a:ext cx="1223092"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Temperatur</a:t>
              </a:r>
            </a:p>
          </p:txBody>
        </p:sp>
        <p:sp>
          <p:nvSpPr>
            <p:cNvPr id="25630" name="TekstSylinder 56"/>
            <p:cNvSpPr txBox="1">
              <a:spLocks noChangeArrowheads="1"/>
            </p:cNvSpPr>
            <p:nvPr/>
          </p:nvSpPr>
          <p:spPr bwMode="auto">
            <a:xfrm>
              <a:off x="1846305" y="2143742"/>
              <a:ext cx="732893"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Bryter</a:t>
              </a:r>
            </a:p>
          </p:txBody>
        </p:sp>
        <p:sp>
          <p:nvSpPr>
            <p:cNvPr id="25631" name="TekstSylinder 57"/>
            <p:cNvSpPr txBox="1">
              <a:spLocks noChangeArrowheads="1"/>
            </p:cNvSpPr>
            <p:nvPr/>
          </p:nvSpPr>
          <p:spPr bwMode="auto">
            <a:xfrm>
              <a:off x="2077137" y="3392502"/>
              <a:ext cx="526106"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Dør</a:t>
              </a:r>
            </a:p>
          </p:txBody>
        </p:sp>
        <p:sp>
          <p:nvSpPr>
            <p:cNvPr id="25632" name="TekstSylinder 116"/>
            <p:cNvSpPr txBox="1">
              <a:spLocks noChangeArrowheads="1"/>
            </p:cNvSpPr>
            <p:nvPr/>
          </p:nvSpPr>
          <p:spPr bwMode="auto">
            <a:xfrm>
              <a:off x="1679528" y="4012612"/>
              <a:ext cx="908390"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Vannivå</a:t>
              </a:r>
            </a:p>
          </p:txBody>
        </p:sp>
        <p:sp>
          <p:nvSpPr>
            <p:cNvPr id="25633" name="TekstSylinder 124"/>
            <p:cNvSpPr txBox="1">
              <a:spLocks noChangeArrowheads="1"/>
            </p:cNvSpPr>
            <p:nvPr/>
          </p:nvSpPr>
          <p:spPr bwMode="auto">
            <a:xfrm>
              <a:off x="1602649" y="4632722"/>
              <a:ext cx="992579"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Lekkasje</a:t>
              </a:r>
            </a:p>
          </p:txBody>
        </p:sp>
        <p:sp>
          <p:nvSpPr>
            <p:cNvPr id="25634" name="TekstSylinder 160"/>
            <p:cNvSpPr txBox="1">
              <a:spLocks noChangeArrowheads="1"/>
            </p:cNvSpPr>
            <p:nvPr/>
          </p:nvSpPr>
          <p:spPr bwMode="auto">
            <a:xfrm>
              <a:off x="1533038" y="1678076"/>
              <a:ext cx="1141659" cy="338554"/>
            </a:xfrm>
            <a:prstGeom prst="rect">
              <a:avLst/>
            </a:prstGeom>
            <a:noFill/>
            <a:ln w="9525">
              <a:noFill/>
              <a:miter lim="800000"/>
              <a:headEnd/>
              <a:tailEnd/>
            </a:ln>
          </p:spPr>
          <p:txBody>
            <a:bodyPr wrap="none">
              <a:spAutoFit/>
            </a:bodyPr>
            <a:lstStyle/>
            <a:p>
              <a:r>
                <a:rPr lang="nb-NO" sz="1600" b="1">
                  <a:solidFill>
                    <a:schemeClr val="tx1"/>
                  </a:solidFill>
                  <a:latin typeface="Arial" pitchFamily="34" charset="0"/>
                </a:rPr>
                <a:t>Sensorer:</a:t>
              </a:r>
            </a:p>
          </p:txBody>
        </p:sp>
      </p:grpSp>
      <p:grpSp>
        <p:nvGrpSpPr>
          <p:cNvPr id="39" name="Gruppe 164"/>
          <p:cNvGrpSpPr>
            <a:grpSpLocks/>
          </p:cNvGrpSpPr>
          <p:nvPr/>
        </p:nvGrpSpPr>
        <p:grpSpPr bwMode="auto">
          <a:xfrm>
            <a:off x="6211888" y="1677988"/>
            <a:ext cx="1477962" cy="3803650"/>
            <a:chOff x="6212541" y="1678076"/>
            <a:chExt cx="1477297" cy="3802952"/>
          </a:xfrm>
        </p:grpSpPr>
        <p:sp>
          <p:nvSpPr>
            <p:cNvPr id="25623" name="TekstSylinder 125"/>
            <p:cNvSpPr txBox="1">
              <a:spLocks noChangeArrowheads="1"/>
            </p:cNvSpPr>
            <p:nvPr/>
          </p:nvSpPr>
          <p:spPr bwMode="auto">
            <a:xfrm>
              <a:off x="6258732" y="2034727"/>
              <a:ext cx="1418978" cy="584775"/>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Motor, start, </a:t>
              </a:r>
              <a:br>
                <a:rPr lang="nb-NO" sz="1600">
                  <a:solidFill>
                    <a:schemeClr val="tx1"/>
                  </a:solidFill>
                  <a:latin typeface="Arial" pitchFamily="34" charset="0"/>
                  <a:cs typeface="Arial" pitchFamily="34" charset="0"/>
                </a:rPr>
              </a:br>
              <a:r>
                <a:rPr lang="nb-NO" sz="1600">
                  <a:solidFill>
                    <a:schemeClr val="tx1"/>
                  </a:solidFill>
                  <a:latin typeface="Arial" pitchFamily="34" charset="0"/>
                  <a:cs typeface="Arial" pitchFamily="34" charset="0"/>
                </a:rPr>
                <a:t>stopp, sentrif.</a:t>
              </a:r>
            </a:p>
          </p:txBody>
        </p:sp>
        <p:sp>
          <p:nvSpPr>
            <p:cNvPr id="25624" name="TekstSylinder 126"/>
            <p:cNvSpPr txBox="1">
              <a:spLocks noChangeArrowheads="1"/>
            </p:cNvSpPr>
            <p:nvPr/>
          </p:nvSpPr>
          <p:spPr bwMode="auto">
            <a:xfrm>
              <a:off x="6227201" y="2982598"/>
              <a:ext cx="1273875"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Vannpumpe</a:t>
              </a:r>
            </a:p>
          </p:txBody>
        </p:sp>
        <p:sp>
          <p:nvSpPr>
            <p:cNvPr id="25625" name="TekstSylinder 127"/>
            <p:cNvSpPr txBox="1">
              <a:spLocks noChangeArrowheads="1"/>
            </p:cNvSpPr>
            <p:nvPr/>
          </p:nvSpPr>
          <p:spPr bwMode="auto">
            <a:xfrm>
              <a:off x="6216690" y="3718322"/>
              <a:ext cx="684675"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Ventil</a:t>
              </a:r>
            </a:p>
          </p:txBody>
        </p:sp>
        <p:sp>
          <p:nvSpPr>
            <p:cNvPr id="25626" name="TekstSylinder 128"/>
            <p:cNvSpPr txBox="1">
              <a:spLocks noChangeArrowheads="1"/>
            </p:cNvSpPr>
            <p:nvPr/>
          </p:nvSpPr>
          <p:spPr bwMode="auto">
            <a:xfrm>
              <a:off x="6227200" y="4506598"/>
              <a:ext cx="1389291"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Varmelement</a:t>
              </a:r>
            </a:p>
          </p:txBody>
        </p:sp>
        <p:sp>
          <p:nvSpPr>
            <p:cNvPr id="25627" name="TekstSylinder 138"/>
            <p:cNvSpPr txBox="1">
              <a:spLocks noChangeArrowheads="1"/>
            </p:cNvSpPr>
            <p:nvPr/>
          </p:nvSpPr>
          <p:spPr bwMode="auto">
            <a:xfrm>
              <a:off x="6246676" y="5142474"/>
              <a:ext cx="854721"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Display</a:t>
              </a:r>
            </a:p>
          </p:txBody>
        </p:sp>
        <p:sp>
          <p:nvSpPr>
            <p:cNvPr id="25628" name="TekstSylinder 161"/>
            <p:cNvSpPr txBox="1">
              <a:spLocks noChangeArrowheads="1"/>
            </p:cNvSpPr>
            <p:nvPr/>
          </p:nvSpPr>
          <p:spPr bwMode="auto">
            <a:xfrm>
              <a:off x="6212541" y="1678076"/>
              <a:ext cx="1477297" cy="338554"/>
            </a:xfrm>
            <a:prstGeom prst="rect">
              <a:avLst/>
            </a:prstGeom>
            <a:noFill/>
            <a:ln w="9525">
              <a:noFill/>
              <a:miter lim="800000"/>
              <a:headEnd/>
              <a:tailEnd/>
            </a:ln>
          </p:spPr>
          <p:txBody>
            <a:bodyPr>
              <a:spAutoFit/>
            </a:bodyPr>
            <a:lstStyle/>
            <a:p>
              <a:r>
                <a:rPr lang="nb-NO" sz="1600" b="1">
                  <a:solidFill>
                    <a:schemeClr val="tx1"/>
                  </a:solidFill>
                  <a:latin typeface="Arial" pitchFamily="34" charset="0"/>
                  <a:cs typeface="Arial" pitchFamily="34" charset="0"/>
                </a:rPr>
                <a:t>Aktuatorer:</a:t>
              </a:r>
            </a:p>
          </p:txBody>
        </p:sp>
      </p:grpSp>
      <p:sp>
        <p:nvSpPr>
          <p:cNvPr id="163" name="TekstSylinder 162"/>
          <p:cNvSpPr txBox="1">
            <a:spLocks noChangeArrowheads="1"/>
          </p:cNvSpPr>
          <p:nvPr/>
        </p:nvSpPr>
        <p:spPr bwMode="auto">
          <a:xfrm rot="-5400000">
            <a:off x="3786982" y="3569494"/>
            <a:ext cx="1166812" cy="400050"/>
          </a:xfrm>
          <a:prstGeom prst="rect">
            <a:avLst/>
          </a:prstGeom>
          <a:noFill/>
          <a:ln w="9525">
            <a:noFill/>
            <a:miter lim="800000"/>
            <a:headEnd/>
            <a:tailEnd/>
          </a:ln>
        </p:spPr>
        <p:txBody>
          <a:bodyPr wrap="none">
            <a:spAutoFit/>
          </a:bodyPr>
          <a:lstStyle/>
          <a:p>
            <a:r>
              <a:rPr lang="nb-NO" sz="2000">
                <a:solidFill>
                  <a:srgbClr val="000000"/>
                </a:solidFill>
                <a:latin typeface="Arial" pitchFamily="34" charset="0"/>
                <a:cs typeface="Arial" pitchFamily="34" charset="0"/>
              </a:rPr>
              <a:t>Program</a:t>
            </a:r>
          </a:p>
        </p:txBody>
      </p:sp>
      <p:sp>
        <p:nvSpPr>
          <p:cNvPr id="164" name="Rektangel 163"/>
          <p:cNvSpPr>
            <a:spLocks noChangeArrowheads="1"/>
          </p:cNvSpPr>
          <p:nvPr/>
        </p:nvSpPr>
        <p:spPr bwMode="auto">
          <a:xfrm>
            <a:off x="4362450" y="5400675"/>
            <a:ext cx="595313" cy="366713"/>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1050" dirty="0">
                <a:solidFill>
                  <a:schemeClr val="tx1"/>
                </a:solidFill>
              </a:rPr>
              <a:t>Klokke</a:t>
            </a:r>
          </a:p>
        </p:txBody>
      </p:sp>
      <p:grpSp>
        <p:nvGrpSpPr>
          <p:cNvPr id="40" name="Gruppe 175"/>
          <p:cNvGrpSpPr>
            <a:grpSpLocks/>
          </p:cNvGrpSpPr>
          <p:nvPr/>
        </p:nvGrpSpPr>
        <p:grpSpPr bwMode="auto">
          <a:xfrm>
            <a:off x="3389313" y="2428875"/>
            <a:ext cx="438150" cy="1855788"/>
            <a:chOff x="3388659" y="2429435"/>
            <a:chExt cx="439270" cy="1855695"/>
          </a:xfrm>
        </p:grpSpPr>
        <p:sp>
          <p:nvSpPr>
            <p:cNvPr id="25619" name="Frihåndsform 169"/>
            <p:cNvSpPr>
              <a:spLocks/>
            </p:cNvSpPr>
            <p:nvPr/>
          </p:nvSpPr>
          <p:spPr bwMode="auto">
            <a:xfrm>
              <a:off x="3397624" y="2429435"/>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5620" name="Frihåndsform 170"/>
            <p:cNvSpPr>
              <a:spLocks/>
            </p:cNvSpPr>
            <p:nvPr/>
          </p:nvSpPr>
          <p:spPr bwMode="auto">
            <a:xfrm>
              <a:off x="3388659" y="3048000"/>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5621" name="Frihåndsform 171"/>
            <p:cNvSpPr>
              <a:spLocks/>
            </p:cNvSpPr>
            <p:nvPr/>
          </p:nvSpPr>
          <p:spPr bwMode="auto">
            <a:xfrm>
              <a:off x="3397624" y="3666565"/>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5622" name="Frihåndsform 172"/>
            <p:cNvSpPr>
              <a:spLocks/>
            </p:cNvSpPr>
            <p:nvPr/>
          </p:nvSpPr>
          <p:spPr bwMode="auto">
            <a:xfrm>
              <a:off x="3397624" y="4285130"/>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grpSp>
      <p:sp>
        <p:nvSpPr>
          <p:cNvPr id="25613" name="TekstSylinder 176"/>
          <p:cNvSpPr txBox="1">
            <a:spLocks noChangeArrowheads="1"/>
          </p:cNvSpPr>
          <p:nvPr/>
        </p:nvSpPr>
        <p:spPr bwMode="auto">
          <a:xfrm rot="-5400000">
            <a:off x="3989388" y="3460750"/>
            <a:ext cx="1562100" cy="307975"/>
          </a:xfrm>
          <a:prstGeom prst="rect">
            <a:avLst/>
          </a:prstGeom>
          <a:noFill/>
          <a:ln w="9525">
            <a:noFill/>
            <a:miter lim="800000"/>
            <a:headEnd/>
            <a:tailEnd/>
          </a:ln>
        </p:spPr>
        <p:txBody>
          <a:bodyPr wrap="none">
            <a:spAutoFit/>
          </a:bodyPr>
          <a:lstStyle/>
          <a:p>
            <a:r>
              <a:rPr lang="nb-NO" sz="1400"/>
              <a:t>Spenningsutganger</a:t>
            </a:r>
          </a:p>
        </p:txBody>
      </p:sp>
      <p:sp>
        <p:nvSpPr>
          <p:cNvPr id="25614" name="TekstSylinder 177"/>
          <p:cNvSpPr txBox="1">
            <a:spLocks noChangeArrowheads="1"/>
          </p:cNvSpPr>
          <p:nvPr/>
        </p:nvSpPr>
        <p:spPr bwMode="auto">
          <a:xfrm rot="-5400000">
            <a:off x="3165476" y="3460750"/>
            <a:ext cx="1651000" cy="307975"/>
          </a:xfrm>
          <a:prstGeom prst="rect">
            <a:avLst/>
          </a:prstGeom>
          <a:noFill/>
          <a:ln w="9525">
            <a:noFill/>
            <a:miter lim="800000"/>
            <a:headEnd/>
            <a:tailEnd/>
          </a:ln>
        </p:spPr>
        <p:txBody>
          <a:bodyPr wrap="none">
            <a:spAutoFit/>
          </a:bodyPr>
          <a:lstStyle/>
          <a:p>
            <a:r>
              <a:rPr lang="nb-NO" sz="1400"/>
              <a:t>Spenningsinnganger</a:t>
            </a:r>
          </a:p>
        </p:txBody>
      </p:sp>
      <p:sp>
        <p:nvSpPr>
          <p:cNvPr id="179" name="TekstSylinder 178"/>
          <p:cNvSpPr txBox="1">
            <a:spLocks noChangeArrowheads="1"/>
          </p:cNvSpPr>
          <p:nvPr/>
        </p:nvSpPr>
        <p:spPr bwMode="auto">
          <a:xfrm>
            <a:off x="1460500" y="5926138"/>
            <a:ext cx="1657350" cy="461962"/>
          </a:xfrm>
          <a:prstGeom prst="rect">
            <a:avLst/>
          </a:prstGeom>
          <a:noFill/>
          <a:ln w="9525">
            <a:noFill/>
            <a:miter lim="800000"/>
            <a:headEnd/>
            <a:tailEnd/>
          </a:ln>
        </p:spPr>
        <p:txBody>
          <a:bodyPr wrap="none">
            <a:spAutoFit/>
          </a:bodyPr>
          <a:lstStyle/>
          <a:p>
            <a:r>
              <a:rPr lang="nb-NO" sz="1200">
                <a:solidFill>
                  <a:schemeClr val="tx1"/>
                </a:solidFill>
                <a:latin typeface="Arial" pitchFamily="34" charset="0"/>
                <a:cs typeface="Arial" pitchFamily="34" charset="0"/>
              </a:rPr>
              <a:t>Omformere fra fysisk </a:t>
            </a:r>
            <a:br>
              <a:rPr lang="nb-NO" sz="1200">
                <a:solidFill>
                  <a:schemeClr val="tx1"/>
                </a:solidFill>
                <a:latin typeface="Arial" pitchFamily="34" charset="0"/>
                <a:cs typeface="Arial" pitchFamily="34" charset="0"/>
              </a:rPr>
            </a:br>
            <a:r>
              <a:rPr lang="nb-NO" sz="1200">
                <a:solidFill>
                  <a:schemeClr val="tx1"/>
                </a:solidFill>
                <a:latin typeface="Arial" pitchFamily="34" charset="0"/>
                <a:cs typeface="Arial" pitchFamily="34" charset="0"/>
              </a:rPr>
              <a:t>størrelse til spenning</a:t>
            </a:r>
          </a:p>
        </p:txBody>
      </p:sp>
      <p:sp>
        <p:nvSpPr>
          <p:cNvPr id="180" name="Frihåndsform 179"/>
          <p:cNvSpPr>
            <a:spLocks/>
          </p:cNvSpPr>
          <p:nvPr/>
        </p:nvSpPr>
        <p:spPr bwMode="auto">
          <a:xfrm>
            <a:off x="1568450" y="5872163"/>
            <a:ext cx="1676400" cy="546100"/>
          </a:xfrm>
          <a:custGeom>
            <a:avLst/>
            <a:gdLst>
              <a:gd name="T0" fmla="*/ 0 w 1676400"/>
              <a:gd name="T1" fmla="*/ 1029902 h 466165"/>
              <a:gd name="T2" fmla="*/ 1676400 w 1676400"/>
              <a:gd name="T3" fmla="*/ 1029902 h 466165"/>
              <a:gd name="T4" fmla="*/ 1676400 w 1676400"/>
              <a:gd name="T5" fmla="*/ 0 h 466165"/>
              <a:gd name="T6" fmla="*/ 0 60000 65536"/>
              <a:gd name="T7" fmla="*/ 0 60000 65536"/>
              <a:gd name="T8" fmla="*/ 0 60000 65536"/>
              <a:gd name="T9" fmla="*/ 0 w 1676400"/>
              <a:gd name="T10" fmla="*/ 0 h 466165"/>
              <a:gd name="T11" fmla="*/ 1676400 w 1676400"/>
              <a:gd name="T12" fmla="*/ 466165 h 466165"/>
            </a:gdLst>
            <a:ahLst/>
            <a:cxnLst>
              <a:cxn ang="T6">
                <a:pos x="T0" y="T1"/>
              </a:cxn>
              <a:cxn ang="T7">
                <a:pos x="T2" y="T3"/>
              </a:cxn>
              <a:cxn ang="T8">
                <a:pos x="T4" y="T5"/>
              </a:cxn>
            </a:cxnLst>
            <a:rect l="T9" t="T10" r="T11" b="T12"/>
            <a:pathLst>
              <a:path w="1676400" h="466165">
                <a:moveTo>
                  <a:pt x="0" y="466165"/>
                </a:moveTo>
                <a:lnTo>
                  <a:pt x="1676400" y="466165"/>
                </a:lnTo>
                <a:lnTo>
                  <a:pt x="1676400" y="0"/>
                </a:lnTo>
              </a:path>
            </a:pathLst>
          </a:custGeom>
          <a:noFill/>
          <a:ln w="19050" cap="flat" cmpd="sng" algn="ctr">
            <a:solidFill>
              <a:schemeClr val="tx1"/>
            </a:solidFill>
            <a:prstDash val="solid"/>
            <a:round/>
            <a:headEnd type="none" w="med" len="med"/>
            <a:tailEnd type="arrow" w="med" len="med"/>
          </a:ln>
        </p:spPr>
        <p:txBody>
          <a:bodyPr/>
          <a:lstStyle/>
          <a:p>
            <a:endParaRPr lang="nb-NO"/>
          </a:p>
        </p:txBody>
      </p:sp>
      <p:sp>
        <p:nvSpPr>
          <p:cNvPr id="130" name="TekstSylinder 129"/>
          <p:cNvSpPr txBox="1">
            <a:spLocks noChangeArrowheads="1"/>
          </p:cNvSpPr>
          <p:nvPr/>
        </p:nvSpPr>
        <p:spPr bwMode="auto">
          <a:xfrm>
            <a:off x="3376613" y="6102367"/>
            <a:ext cx="5621337" cy="523220"/>
          </a:xfrm>
          <a:prstGeom prst="rect">
            <a:avLst/>
          </a:prstGeom>
          <a:noFill/>
          <a:ln w="9525">
            <a:noFill/>
            <a:miter lim="800000"/>
            <a:headEnd/>
            <a:tailEnd/>
          </a:ln>
        </p:spPr>
        <p:txBody>
          <a:bodyPr wrap="square">
            <a:spAutoFit/>
          </a:bodyPr>
          <a:lstStyle/>
          <a:p>
            <a:r>
              <a:rPr lang="nb-NO" sz="1400" b="1" i="1" dirty="0">
                <a:solidFill>
                  <a:schemeClr val="tx1"/>
                </a:solidFill>
              </a:rPr>
              <a:t>Programmet bestemmer når det skal utføres en aksjon</a:t>
            </a:r>
            <a:r>
              <a:rPr lang="nb-NO" sz="1400" b="1" i="1">
                <a:solidFill>
                  <a:schemeClr val="tx1"/>
                </a:solidFill>
              </a:rPr>
              <a:t/>
            </a:r>
            <a:br>
              <a:rPr lang="nb-NO" sz="1400" b="1" i="1">
                <a:solidFill>
                  <a:schemeClr val="tx1"/>
                </a:solidFill>
              </a:rPr>
            </a:br>
            <a:r>
              <a:rPr lang="nb-NO" sz="1400" b="1" i="1" smtClean="0">
                <a:solidFill>
                  <a:schemeClr val="tx1"/>
                </a:solidFill>
              </a:rPr>
              <a:t>på </a:t>
            </a:r>
            <a:r>
              <a:rPr lang="nb-NO" sz="1400" b="1" i="1" dirty="0">
                <a:solidFill>
                  <a:schemeClr val="tx1"/>
                </a:solidFill>
              </a:rPr>
              <a:t>bakgrunn av sensorverdier </a:t>
            </a:r>
            <a:r>
              <a:rPr lang="nb-NO" sz="1400" b="1" i="1" dirty="0" smtClean="0">
                <a:solidFill>
                  <a:schemeClr val="tx1"/>
                </a:solidFill>
              </a:rPr>
              <a:t>og </a:t>
            </a:r>
            <a:r>
              <a:rPr lang="nb-NO" sz="1400" b="1" i="1" dirty="0">
                <a:solidFill>
                  <a:schemeClr val="tx1"/>
                </a:solidFill>
              </a:rPr>
              <a:t>ønsket funksjon</a:t>
            </a:r>
          </a:p>
        </p:txBody>
      </p:sp>
      <p:sp>
        <p:nvSpPr>
          <p:cNvPr id="118" name="Rektangel 117"/>
          <p:cNvSpPr>
            <a:spLocks noChangeArrowheads="1"/>
          </p:cNvSpPr>
          <p:nvPr/>
        </p:nvSpPr>
        <p:spPr bwMode="auto">
          <a:xfrm>
            <a:off x="4364038" y="2028825"/>
            <a:ext cx="596900" cy="368300"/>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1100">
                <a:solidFill>
                  <a:schemeClr val="tx1"/>
                </a:solidFill>
              </a:rPr>
              <a:t>Data-</a:t>
            </a:r>
            <a:br>
              <a:rPr lang="nb-NO" sz="1100">
                <a:solidFill>
                  <a:schemeClr val="tx1"/>
                </a:solidFill>
              </a:rPr>
            </a:br>
            <a:r>
              <a:rPr lang="nb-NO" sz="1100">
                <a:solidFill>
                  <a:schemeClr val="tx1"/>
                </a:solidFill>
              </a:rPr>
              <a:t>lager</a:t>
            </a:r>
          </a:p>
        </p:txBody>
      </p:sp>
      <p:pic>
        <p:nvPicPr>
          <p:cNvPr id="119" name="Picture 4"/>
          <p:cNvPicPr>
            <a:picLocks noChangeAspect="1" noChangeArrowheads="1"/>
          </p:cNvPicPr>
          <p:nvPr/>
        </p:nvPicPr>
        <p:blipFill>
          <a:blip r:embed="rId3" cstate="print"/>
          <a:srcRect l="12299" t="15596" r="12669" b="11801"/>
          <a:stretch>
            <a:fillRect/>
          </a:stretch>
        </p:blipFill>
        <p:spPr bwMode="auto">
          <a:xfrm>
            <a:off x="3534480" y="1354789"/>
            <a:ext cx="2665412" cy="47672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20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613"/>
                                        </p:tgtEl>
                                        <p:attrNameLst>
                                          <p:attrName>style.visibility</p:attrName>
                                        </p:attrNameLst>
                                      </p:cBhvr>
                                      <p:to>
                                        <p:strVal val="visible"/>
                                      </p:to>
                                    </p:set>
                                    <p:animEffect transition="in" filter="fade">
                                      <p:cBhvr>
                                        <p:cTn id="25" dur="2000"/>
                                        <p:tgtEl>
                                          <p:spTgt spid="256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2000"/>
                                        <p:tgtEl>
                                          <p:spTgt spid="3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179"/>
                                        </p:tgtEl>
                                        <p:attrNameLst>
                                          <p:attrName>style.visibility</p:attrName>
                                        </p:attrNameLst>
                                      </p:cBhvr>
                                      <p:to>
                                        <p:strVal val="visible"/>
                                      </p:to>
                                    </p:set>
                                    <p:animEffect transition="in" filter="fade">
                                      <p:cBhvr>
                                        <p:cTn id="38" dur="2000"/>
                                        <p:tgtEl>
                                          <p:spTgt spid="17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2000"/>
                                        <p:tgtEl>
                                          <p:spTgt spid="18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614"/>
                                        </p:tgtEl>
                                        <p:attrNameLst>
                                          <p:attrName>style.visibility</p:attrName>
                                        </p:attrNameLst>
                                      </p:cBhvr>
                                      <p:to>
                                        <p:strVal val="visible"/>
                                      </p:to>
                                    </p:set>
                                    <p:animEffect transition="in" filter="fade">
                                      <p:cBhvr>
                                        <p:cTn id="44" dur="2000"/>
                                        <p:tgtEl>
                                          <p:spTgt spid="256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3"/>
                                        </p:tgtEl>
                                        <p:attrNameLst>
                                          <p:attrName>style.visibility</p:attrName>
                                        </p:attrNameLst>
                                      </p:cBhvr>
                                      <p:to>
                                        <p:strVal val="visible"/>
                                      </p:to>
                                    </p:set>
                                    <p:animEffect transition="in" filter="fade">
                                      <p:cBhvr>
                                        <p:cTn id="54" dur="2000"/>
                                        <p:tgtEl>
                                          <p:spTgt spid="163"/>
                                        </p:tgtEl>
                                      </p:cBhvr>
                                    </p:animEffect>
                                  </p:childTnLst>
                                </p:cTn>
                              </p:par>
                              <p:par>
                                <p:cTn id="55" presetID="10"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000"/>
                                        <p:tgtEl>
                                          <p:spTgt spid="40"/>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164"/>
                                        </p:tgtEl>
                                        <p:attrNameLst>
                                          <p:attrName>style.visibility</p:attrName>
                                        </p:attrNameLst>
                                      </p:cBhvr>
                                      <p:to>
                                        <p:strVal val="visible"/>
                                      </p:to>
                                    </p:set>
                                    <p:animEffect transition="in" filter="fade">
                                      <p:cBhvr>
                                        <p:cTn id="61" dur="2000"/>
                                        <p:tgtEl>
                                          <p:spTgt spid="164"/>
                                        </p:tgtEl>
                                      </p:cBhvr>
                                    </p:animEffect>
                                  </p:childTnLst>
                                </p:cTn>
                              </p:par>
                            </p:childTnLst>
                          </p:cTn>
                        </p:par>
                        <p:par>
                          <p:cTn id="62" fill="hold">
                            <p:stCondLst>
                              <p:cond delay="4000"/>
                            </p:stCondLst>
                            <p:childTnLst>
                              <p:par>
                                <p:cTn id="63" presetID="10" presetClass="entr" presetSubtype="0" fill="hold" grpId="0" nodeType="afterEffect">
                                  <p:stCondLst>
                                    <p:cond delay="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2000"/>
                                        <p:tgtEl>
                                          <p:spTgt spid="1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30"/>
                                        </p:tgtEl>
                                        <p:attrNameLst>
                                          <p:attrName>style.visibility</p:attrName>
                                        </p:attrNameLst>
                                      </p:cBhvr>
                                      <p:to>
                                        <p:strVal val="visible"/>
                                      </p:to>
                                    </p:set>
                                    <p:animEffect transition="in" filter="fade">
                                      <p:cBhvr>
                                        <p:cTn id="70" dur="2000"/>
                                        <p:tgtEl>
                                          <p:spTgt spid="1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2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8" grpId="0" animBg="1"/>
      <p:bldP spid="163" grpId="0"/>
      <p:bldP spid="164" grpId="0" animBg="1"/>
      <p:bldP spid="25613" grpId="0"/>
      <p:bldP spid="25614" grpId="0"/>
      <p:bldP spid="179" grpId="0"/>
      <p:bldP spid="180" grpId="0" animBg="1"/>
      <p:bldP spid="130" grpId="0"/>
      <p:bldP spid="1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Smittevernregler</a:t>
            </a:r>
            <a:endParaRPr lang="nb-NO"/>
          </a:p>
        </p:txBody>
      </p:sp>
      <p:sp>
        <p:nvSpPr>
          <p:cNvPr id="3" name="Plassholder for innhold 2"/>
          <p:cNvSpPr>
            <a:spLocks noGrp="1"/>
          </p:cNvSpPr>
          <p:nvPr>
            <p:ph idx="1"/>
          </p:nvPr>
        </p:nvSpPr>
        <p:spPr>
          <a:xfrm>
            <a:off x="1194628" y="1274400"/>
            <a:ext cx="7407404" cy="5306400"/>
          </a:xfrm>
        </p:spPr>
        <p:txBody>
          <a:bodyPr>
            <a:normAutofit/>
          </a:bodyPr>
          <a:lstStyle/>
          <a:p>
            <a:pPr>
              <a:spcBef>
                <a:spcPts val="600"/>
              </a:spcBef>
              <a:spcAft>
                <a:spcPts val="600"/>
              </a:spcAft>
            </a:pPr>
            <a:r>
              <a:rPr lang="nb-NO" smtClean="0"/>
              <a:t>Registrering av deltakere</a:t>
            </a:r>
          </a:p>
          <a:p>
            <a:pPr>
              <a:spcBef>
                <a:spcPts val="600"/>
              </a:spcBef>
              <a:spcAft>
                <a:spcPts val="600"/>
              </a:spcAft>
            </a:pPr>
            <a:r>
              <a:rPr lang="nb-NO" smtClean="0"/>
              <a:t>Bruk håndsprit</a:t>
            </a:r>
          </a:p>
          <a:p>
            <a:pPr>
              <a:spcBef>
                <a:spcPts val="600"/>
              </a:spcBef>
              <a:spcAft>
                <a:spcPts val="600"/>
              </a:spcAft>
            </a:pPr>
            <a:r>
              <a:rPr lang="nb-NO" smtClean="0"/>
              <a:t>Veiledning </a:t>
            </a:r>
            <a:r>
              <a:rPr lang="nb-NO" smtClean="0"/>
              <a:t>bakfra</a:t>
            </a:r>
            <a:r>
              <a:rPr lang="nb-NO" smtClean="0"/>
              <a:t/>
            </a:r>
            <a:br>
              <a:rPr lang="nb-NO" smtClean="0"/>
            </a:br>
            <a:r>
              <a:rPr lang="nb-NO" smtClean="0"/>
              <a:t>Bruk gjerne stor tekst i Arduino IDE</a:t>
            </a:r>
          </a:p>
          <a:p>
            <a:pPr>
              <a:spcBef>
                <a:spcPts val="600"/>
              </a:spcBef>
              <a:spcAft>
                <a:spcPts val="600"/>
              </a:spcAft>
            </a:pPr>
            <a:r>
              <a:rPr lang="nb-NO" smtClean="0"/>
              <a:t>Det er greit å bruke munnbind om man ønsker</a:t>
            </a:r>
          </a:p>
          <a:p>
            <a:pPr>
              <a:spcBef>
                <a:spcPts val="600"/>
              </a:spcBef>
              <a:spcAft>
                <a:spcPts val="600"/>
              </a:spcAft>
            </a:pPr>
            <a:r>
              <a:rPr lang="nb-NO" smtClean="0"/>
              <a:t>Host og nys i albue</a:t>
            </a:r>
          </a:p>
          <a:p>
            <a:pPr>
              <a:spcBef>
                <a:spcPts val="600"/>
              </a:spcBef>
              <a:spcAft>
                <a:spcPts val="600"/>
              </a:spcAft>
            </a:pPr>
            <a:r>
              <a:rPr lang="nb-NO" smtClean="0"/>
              <a:t>Hold dere hjemme om dere føler dere syke</a:t>
            </a:r>
          </a:p>
          <a:p>
            <a:pPr>
              <a:spcBef>
                <a:spcPts val="600"/>
              </a:spcBef>
              <a:spcAft>
                <a:spcPts val="600"/>
              </a:spcAft>
            </a:pPr>
            <a:r>
              <a:rPr lang="nb-NO" smtClean="0"/>
              <a:t>Det blir lunsj i kantina</a:t>
            </a:r>
          </a:p>
          <a:p>
            <a:endParaRPr lang="nb-NO"/>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4" name="Picture 24" descr="https://dlnmh9ip6v2uc.cloudfront.net/images/products/9/8/1/5/09815-01_i_ma.jpg"/>
          <p:cNvPicPr>
            <a:picLocks noChangeAspect="1" noChangeArrowheads="1"/>
          </p:cNvPicPr>
          <p:nvPr/>
        </p:nvPicPr>
        <p:blipFill>
          <a:blip r:embed="rId3" cstate="print"/>
          <a:srcRect/>
          <a:stretch>
            <a:fillRect/>
          </a:stretch>
        </p:blipFill>
        <p:spPr bwMode="auto">
          <a:xfrm>
            <a:off x="6318914" y="4266302"/>
            <a:ext cx="2591698" cy="2591699"/>
          </a:xfrm>
          <a:prstGeom prst="rect">
            <a:avLst/>
          </a:prstGeom>
          <a:noFill/>
        </p:spPr>
      </p:pic>
      <p:pic>
        <p:nvPicPr>
          <p:cNvPr id="5140" name="Picture 20" descr="https://dlnmh9ip6v2uc.cloudfront.net/images/products/1/1/2/2/9/11229-01.jpg"/>
          <p:cNvPicPr>
            <a:picLocks noChangeAspect="1" noChangeArrowheads="1"/>
          </p:cNvPicPr>
          <p:nvPr/>
        </p:nvPicPr>
        <p:blipFill>
          <a:blip r:embed="rId4" cstate="print"/>
          <a:srcRect/>
          <a:stretch>
            <a:fillRect/>
          </a:stretch>
        </p:blipFill>
        <p:spPr bwMode="auto">
          <a:xfrm>
            <a:off x="1196263" y="4176216"/>
            <a:ext cx="1944806" cy="1944806"/>
          </a:xfrm>
          <a:prstGeom prst="rect">
            <a:avLst/>
          </a:prstGeom>
          <a:noFill/>
        </p:spPr>
      </p:pic>
      <p:pic>
        <p:nvPicPr>
          <p:cNvPr id="5136" name="Picture 16" descr="https://dlnmh9ip6v2uc.cloudfront.net/images/products/1/0/3/5/6/10356-01b_i_ma.jpg"/>
          <p:cNvPicPr>
            <a:picLocks noChangeAspect="1" noChangeArrowheads="1"/>
          </p:cNvPicPr>
          <p:nvPr/>
        </p:nvPicPr>
        <p:blipFill>
          <a:blip r:embed="rId5" cstate="print"/>
          <a:srcRect/>
          <a:stretch>
            <a:fillRect/>
          </a:stretch>
        </p:blipFill>
        <p:spPr bwMode="auto">
          <a:xfrm>
            <a:off x="7184172" y="3009828"/>
            <a:ext cx="1790700" cy="1790701"/>
          </a:xfrm>
          <a:prstGeom prst="rect">
            <a:avLst/>
          </a:prstGeom>
          <a:noFill/>
        </p:spPr>
      </p:pic>
      <p:pic>
        <p:nvPicPr>
          <p:cNvPr id="5132" name="Picture 12" descr="https://dlnmh9ip6v2uc.cloudfront.net/images/products/1/0/9/1/5/10915-01_i_ma.jpg"/>
          <p:cNvPicPr>
            <a:picLocks noChangeAspect="1" noChangeArrowheads="1"/>
          </p:cNvPicPr>
          <p:nvPr/>
        </p:nvPicPr>
        <p:blipFill>
          <a:blip r:embed="rId6" cstate="print"/>
          <a:srcRect/>
          <a:stretch>
            <a:fillRect/>
          </a:stretch>
        </p:blipFill>
        <p:spPr bwMode="auto">
          <a:xfrm>
            <a:off x="2339218" y="2641339"/>
            <a:ext cx="1790700" cy="1790701"/>
          </a:xfrm>
          <a:prstGeom prst="rect">
            <a:avLst/>
          </a:prstGeom>
          <a:noFill/>
        </p:spPr>
      </p:pic>
      <p:pic>
        <p:nvPicPr>
          <p:cNvPr id="5130" name="Picture 10" descr="https://dlnmh9ip6v2uc.cloudfront.net/images/products/1/1/3/0/3/11303-01a_i_ma.jpg"/>
          <p:cNvPicPr>
            <a:picLocks noChangeAspect="1" noChangeArrowheads="1"/>
          </p:cNvPicPr>
          <p:nvPr/>
        </p:nvPicPr>
        <p:blipFill>
          <a:blip r:embed="rId7" cstate="print"/>
          <a:srcRect/>
          <a:stretch>
            <a:fillRect/>
          </a:stretch>
        </p:blipFill>
        <p:spPr bwMode="auto">
          <a:xfrm>
            <a:off x="919851" y="3002508"/>
            <a:ext cx="1320349" cy="1320350"/>
          </a:xfrm>
          <a:prstGeom prst="rect">
            <a:avLst/>
          </a:prstGeom>
          <a:noFill/>
        </p:spPr>
      </p:pic>
      <p:sp>
        <p:nvSpPr>
          <p:cNvPr id="2" name="Tittel 1"/>
          <p:cNvSpPr>
            <a:spLocks noGrp="1"/>
          </p:cNvSpPr>
          <p:nvPr>
            <p:ph type="title"/>
          </p:nvPr>
        </p:nvSpPr>
        <p:spPr>
          <a:xfrm>
            <a:off x="1079500" y="24659"/>
            <a:ext cx="7767638" cy="764275"/>
          </a:xfrm>
        </p:spPr>
        <p:txBody>
          <a:bodyPr/>
          <a:lstStyle/>
          <a:p>
            <a:pPr algn="ctr"/>
            <a:r>
              <a:rPr lang="nb-NO" dirty="0" err="1" smtClean="0"/>
              <a:t>Arduino</a:t>
            </a:r>
            <a:r>
              <a:rPr lang="nb-NO" dirty="0" smtClean="0"/>
              <a:t> familien</a:t>
            </a:r>
            <a:endParaRPr lang="nb-NO" dirty="0"/>
          </a:p>
        </p:txBody>
      </p:sp>
      <p:sp>
        <p:nvSpPr>
          <p:cNvPr id="4" name="Plassholder for bunntekst 3"/>
          <p:cNvSpPr>
            <a:spLocks noGrp="1"/>
          </p:cNvSpPr>
          <p:nvPr>
            <p:ph type="ftr" idx="4294967295"/>
          </p:nvPr>
        </p:nvSpPr>
        <p:spPr>
          <a:xfrm>
            <a:off x="1066800" y="6248400"/>
            <a:ext cx="2890838" cy="452438"/>
          </a:xfrm>
          <a:prstGeom prst="rect">
            <a:avLst/>
          </a:prstGeom>
        </p:spPr>
        <p:txBody>
          <a:bodyPr/>
          <a:lstStyle/>
          <a:p>
            <a:pPr>
              <a:defRPr/>
            </a:pPr>
            <a:r>
              <a:rPr lang="en-GB" smtClean="0"/>
              <a:t>www.skolelab.ntnu.no/</a:t>
            </a:r>
            <a:endParaRPr lang="en-GB"/>
          </a:p>
        </p:txBody>
      </p:sp>
      <p:pic>
        <p:nvPicPr>
          <p:cNvPr id="5122" name="Picture 2" descr="https://dlnmh9ip6v2uc.cloudfront.net/images/products/1/1/5/8/9/11589-01_medium.jpg"/>
          <p:cNvPicPr>
            <a:picLocks noChangeAspect="1" noChangeArrowheads="1"/>
          </p:cNvPicPr>
          <p:nvPr/>
        </p:nvPicPr>
        <p:blipFill>
          <a:blip r:embed="rId8" cstate="print"/>
          <a:srcRect/>
          <a:stretch>
            <a:fillRect/>
          </a:stretch>
        </p:blipFill>
        <p:spPr bwMode="auto">
          <a:xfrm>
            <a:off x="1001736" y="635118"/>
            <a:ext cx="2217264" cy="2217265"/>
          </a:xfrm>
          <a:prstGeom prst="rect">
            <a:avLst/>
          </a:prstGeom>
          <a:noFill/>
        </p:spPr>
      </p:pic>
      <p:sp>
        <p:nvSpPr>
          <p:cNvPr id="6" name="TekstSylinder 5"/>
          <p:cNvSpPr txBox="1"/>
          <p:nvPr/>
        </p:nvSpPr>
        <p:spPr>
          <a:xfrm>
            <a:off x="805217" y="573206"/>
            <a:ext cx="1473480" cy="369332"/>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Due</a:t>
            </a:r>
            <a:endParaRPr lang="nb-NO" sz="1800" dirty="0" smtClean="0">
              <a:solidFill>
                <a:schemeClr val="tx1"/>
              </a:solidFill>
            </a:endParaRPr>
          </a:p>
        </p:txBody>
      </p:sp>
      <p:sp>
        <p:nvSpPr>
          <p:cNvPr id="8" name="TekstSylinder 7"/>
          <p:cNvSpPr txBox="1"/>
          <p:nvPr/>
        </p:nvSpPr>
        <p:spPr>
          <a:xfrm>
            <a:off x="5361215" y="965254"/>
            <a:ext cx="1005788" cy="646331"/>
          </a:xfrm>
          <a:prstGeom prst="rect">
            <a:avLst/>
          </a:prstGeom>
          <a:noFill/>
        </p:spPr>
        <p:txBody>
          <a:bodyPr wrap="none" rtlCol="0">
            <a:spAutoFit/>
          </a:bodyPr>
          <a:lstStyle/>
          <a:p>
            <a:r>
              <a:rPr lang="nb-NO" sz="1800" b="1" err="1" smtClean="0">
                <a:solidFill>
                  <a:schemeClr val="tx1"/>
                </a:solidFill>
              </a:rPr>
              <a:t>Arduino</a:t>
            </a:r>
            <a:r>
              <a:rPr lang="nb-NO" sz="1800" b="1" smtClean="0">
                <a:solidFill>
                  <a:schemeClr val="tx1"/>
                </a:solidFill>
              </a:rPr>
              <a:t> </a:t>
            </a:r>
            <a:br>
              <a:rPr lang="nb-NO" sz="1800" b="1" smtClean="0">
                <a:solidFill>
                  <a:schemeClr val="tx1"/>
                </a:solidFill>
              </a:rPr>
            </a:br>
            <a:r>
              <a:rPr lang="nb-NO" sz="1800" b="1" smtClean="0">
                <a:solidFill>
                  <a:schemeClr val="tx1"/>
                </a:solidFill>
              </a:rPr>
              <a:t>Lilypad</a:t>
            </a:r>
            <a:endParaRPr lang="nb-NO" sz="1800" dirty="0" smtClean="0">
              <a:solidFill>
                <a:schemeClr val="tx1"/>
              </a:solidFill>
            </a:endParaRPr>
          </a:p>
        </p:txBody>
      </p:sp>
      <p:pic>
        <p:nvPicPr>
          <p:cNvPr id="5126" name="Picture 6" descr="https://dlnmh9ip6v2uc.cloudfront.net/images/products/1/1/2/8/6/11286-01.jpg"/>
          <p:cNvPicPr>
            <a:picLocks noChangeAspect="1" noChangeArrowheads="1"/>
          </p:cNvPicPr>
          <p:nvPr/>
        </p:nvPicPr>
        <p:blipFill>
          <a:blip r:embed="rId9" cstate="print"/>
          <a:srcRect/>
          <a:stretch>
            <a:fillRect/>
          </a:stretch>
        </p:blipFill>
        <p:spPr bwMode="auto">
          <a:xfrm>
            <a:off x="6750902" y="477627"/>
            <a:ext cx="1942721" cy="1942721"/>
          </a:xfrm>
          <a:prstGeom prst="rect">
            <a:avLst/>
          </a:prstGeom>
          <a:noFill/>
        </p:spPr>
      </p:pic>
      <p:sp>
        <p:nvSpPr>
          <p:cNvPr id="10" name="TekstSylinder 9"/>
          <p:cNvSpPr txBox="1"/>
          <p:nvPr/>
        </p:nvSpPr>
        <p:spPr>
          <a:xfrm>
            <a:off x="7820168" y="204716"/>
            <a:ext cx="1146468"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Leonardo</a:t>
            </a:r>
            <a:endParaRPr lang="nb-NO" sz="1800" dirty="0" smtClean="0">
              <a:solidFill>
                <a:schemeClr val="tx1"/>
              </a:solidFill>
            </a:endParaRPr>
          </a:p>
        </p:txBody>
      </p:sp>
      <p:pic>
        <p:nvPicPr>
          <p:cNvPr id="5128" name="Picture 8" descr="https://dlnmh9ip6v2uc.cloudfront.net/images/products/1/1/0/6/1/11061-01a_i_ma.jpg"/>
          <p:cNvPicPr>
            <a:picLocks noChangeAspect="1" noChangeArrowheads="1"/>
          </p:cNvPicPr>
          <p:nvPr/>
        </p:nvPicPr>
        <p:blipFill>
          <a:blip r:embed="rId10" cstate="print"/>
          <a:srcRect/>
          <a:stretch>
            <a:fillRect/>
          </a:stretch>
        </p:blipFill>
        <p:spPr bwMode="auto">
          <a:xfrm>
            <a:off x="5628329" y="2081780"/>
            <a:ext cx="1790700" cy="1790701"/>
          </a:xfrm>
          <a:prstGeom prst="rect">
            <a:avLst/>
          </a:prstGeom>
          <a:noFill/>
        </p:spPr>
      </p:pic>
      <p:sp>
        <p:nvSpPr>
          <p:cNvPr id="12" name="TekstSylinder 11"/>
          <p:cNvSpPr txBox="1"/>
          <p:nvPr/>
        </p:nvSpPr>
        <p:spPr>
          <a:xfrm>
            <a:off x="5322628" y="2210937"/>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err="1" smtClean="0">
                <a:solidFill>
                  <a:schemeClr val="tx1"/>
                </a:solidFill>
              </a:rPr>
              <a:t>Mega</a:t>
            </a:r>
            <a:endParaRPr lang="nb-NO" sz="1800" dirty="0" smtClean="0">
              <a:solidFill>
                <a:schemeClr val="tx1"/>
              </a:solidFill>
            </a:endParaRPr>
          </a:p>
        </p:txBody>
      </p:sp>
      <p:sp>
        <p:nvSpPr>
          <p:cNvPr id="14" name="TekstSylinder 13"/>
          <p:cNvSpPr txBox="1"/>
          <p:nvPr/>
        </p:nvSpPr>
        <p:spPr>
          <a:xfrm>
            <a:off x="818304" y="4014961"/>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Mini 05</a:t>
            </a:r>
            <a:endParaRPr lang="nb-NO" sz="1800" dirty="0" smtClean="0">
              <a:solidFill>
                <a:schemeClr val="tx1"/>
              </a:solidFill>
            </a:endParaRPr>
          </a:p>
        </p:txBody>
      </p:sp>
      <p:sp>
        <p:nvSpPr>
          <p:cNvPr id="16" name="TekstSylinder 15"/>
          <p:cNvSpPr txBox="1"/>
          <p:nvPr/>
        </p:nvSpPr>
        <p:spPr>
          <a:xfrm>
            <a:off x="2320121" y="2347413"/>
            <a:ext cx="1116652"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 Pro</a:t>
            </a:r>
            <a:endParaRPr lang="nb-NO" sz="1800" dirty="0" smtClean="0">
              <a:solidFill>
                <a:schemeClr val="tx1"/>
              </a:solidFill>
            </a:endParaRPr>
          </a:p>
        </p:txBody>
      </p:sp>
      <p:sp>
        <p:nvSpPr>
          <p:cNvPr id="18" name="TekstSylinder 17"/>
          <p:cNvSpPr txBox="1"/>
          <p:nvPr/>
        </p:nvSpPr>
        <p:spPr>
          <a:xfrm>
            <a:off x="6919416" y="2975212"/>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UNO</a:t>
            </a:r>
            <a:endParaRPr lang="nb-NO" sz="1800" dirty="0" smtClean="0">
              <a:solidFill>
                <a:schemeClr val="tx1"/>
              </a:solidFill>
            </a:endParaRPr>
          </a:p>
        </p:txBody>
      </p:sp>
      <p:sp>
        <p:nvSpPr>
          <p:cNvPr id="23" name="TekstSylinder 22"/>
          <p:cNvSpPr txBox="1"/>
          <p:nvPr/>
        </p:nvSpPr>
        <p:spPr>
          <a:xfrm>
            <a:off x="2483894" y="5500048"/>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Ethernet</a:t>
            </a:r>
            <a:endParaRPr lang="nb-NO" sz="1800" dirty="0" smtClean="0">
              <a:solidFill>
                <a:schemeClr val="tx1"/>
              </a:solidFill>
            </a:endParaRPr>
          </a:p>
        </p:txBody>
      </p:sp>
      <p:sp>
        <p:nvSpPr>
          <p:cNvPr id="27" name="TekstSylinder 26"/>
          <p:cNvSpPr txBox="1"/>
          <p:nvPr/>
        </p:nvSpPr>
        <p:spPr>
          <a:xfrm>
            <a:off x="6032311" y="6047893"/>
            <a:ext cx="1520609"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Motor Driver</a:t>
            </a:r>
            <a:endParaRPr lang="nb-NO" sz="1800" dirty="0" smtClean="0">
              <a:solidFill>
                <a:schemeClr val="tx1"/>
              </a:solidFill>
            </a:endParaRPr>
          </a:p>
        </p:txBody>
      </p:sp>
      <p:pic>
        <p:nvPicPr>
          <p:cNvPr id="35841" name="Picture 1"/>
          <p:cNvPicPr>
            <a:picLocks noChangeAspect="1" noChangeArrowheads="1"/>
          </p:cNvPicPr>
          <p:nvPr/>
        </p:nvPicPr>
        <p:blipFill>
          <a:blip r:embed="rId11"/>
          <a:srcRect/>
          <a:stretch>
            <a:fillRect/>
          </a:stretch>
        </p:blipFill>
        <p:spPr bwMode="auto">
          <a:xfrm>
            <a:off x="3462338" y="664027"/>
            <a:ext cx="1856085" cy="1901825"/>
          </a:xfrm>
          <a:prstGeom prst="rect">
            <a:avLst/>
          </a:prstGeom>
          <a:noFill/>
          <a:ln w="9525">
            <a:noFill/>
            <a:miter lim="800000"/>
            <a:headEnd/>
            <a:tailEnd/>
          </a:ln>
          <a:effectLst/>
        </p:spPr>
      </p:pic>
      <p:pic>
        <p:nvPicPr>
          <p:cNvPr id="35842" name="Picture 2"/>
          <p:cNvPicPr>
            <a:picLocks noChangeAspect="1" noChangeArrowheads="1"/>
          </p:cNvPicPr>
          <p:nvPr/>
        </p:nvPicPr>
        <p:blipFill>
          <a:blip r:embed="rId12"/>
          <a:srcRect/>
          <a:stretch>
            <a:fillRect/>
          </a:stretch>
        </p:blipFill>
        <p:spPr bwMode="auto">
          <a:xfrm>
            <a:off x="4116160" y="5591833"/>
            <a:ext cx="1636940" cy="1146424"/>
          </a:xfrm>
          <a:prstGeom prst="rect">
            <a:avLst/>
          </a:prstGeom>
          <a:noFill/>
          <a:ln w="9525">
            <a:noFill/>
            <a:miter lim="800000"/>
            <a:headEnd/>
            <a:tailEnd/>
          </a:ln>
          <a:effectLst/>
        </p:spPr>
      </p:pic>
      <p:sp>
        <p:nvSpPr>
          <p:cNvPr id="25" name="TekstSylinder 24"/>
          <p:cNvSpPr txBox="1"/>
          <p:nvPr/>
        </p:nvSpPr>
        <p:spPr>
          <a:xfrm>
            <a:off x="3762884" y="5352034"/>
            <a:ext cx="1005788"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r>
              <a:rPr lang="nb-NO" sz="1800" b="1" smtClean="0">
                <a:solidFill>
                  <a:schemeClr val="tx1"/>
                </a:solidFill>
              </a:rPr>
              <a:t/>
            </a:r>
            <a:br>
              <a:rPr lang="nb-NO" sz="1800" b="1" smtClean="0">
                <a:solidFill>
                  <a:schemeClr val="tx1"/>
                </a:solidFill>
              </a:rPr>
            </a:br>
            <a:r>
              <a:rPr lang="nb-NO" sz="1800" b="1" smtClean="0">
                <a:solidFill>
                  <a:schemeClr val="tx1"/>
                </a:solidFill>
              </a:rPr>
              <a:t>Nano</a:t>
            </a:r>
            <a:endParaRPr lang="nb-NO" sz="1800" dirty="0" smtClean="0">
              <a:solidFill>
                <a:schemeClr val="tx1"/>
              </a:solidFill>
            </a:endParaRPr>
          </a:p>
        </p:txBody>
      </p:sp>
      <p:sp>
        <p:nvSpPr>
          <p:cNvPr id="26" name="TekstSylinder 25"/>
          <p:cNvSpPr txBox="1"/>
          <p:nvPr/>
        </p:nvSpPr>
        <p:spPr>
          <a:xfrm>
            <a:off x="5991368" y="4121624"/>
            <a:ext cx="112402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r>
              <a:rPr lang="nb-NO" sz="1800" b="1" smtClean="0">
                <a:solidFill>
                  <a:schemeClr val="tx1"/>
                </a:solidFill>
              </a:rPr>
              <a:t/>
            </a:r>
            <a:br>
              <a:rPr lang="nb-NO" sz="1800" b="1" smtClean="0">
                <a:solidFill>
                  <a:schemeClr val="tx1"/>
                </a:solidFill>
              </a:rPr>
            </a:br>
            <a:r>
              <a:rPr lang="nb-NO" sz="1800" b="1" smtClean="0">
                <a:solidFill>
                  <a:schemeClr val="tx1"/>
                </a:solidFill>
              </a:rPr>
              <a:t>UNO WiFi</a:t>
            </a:r>
            <a:endParaRPr lang="nb-NO" sz="1800" dirty="0" smtClean="0">
              <a:solidFill>
                <a:schemeClr val="tx1"/>
              </a:solidFill>
            </a:endParaRPr>
          </a:p>
        </p:txBody>
      </p:sp>
      <p:pic>
        <p:nvPicPr>
          <p:cNvPr id="28" name="Picture 2"/>
          <p:cNvPicPr>
            <a:picLocks noChangeAspect="1" noChangeArrowheads="1"/>
          </p:cNvPicPr>
          <p:nvPr/>
        </p:nvPicPr>
        <p:blipFill>
          <a:blip r:embed="rId13"/>
          <a:srcRect/>
          <a:stretch>
            <a:fillRect/>
          </a:stretch>
        </p:blipFill>
        <p:spPr bwMode="auto">
          <a:xfrm>
            <a:off x="3994262" y="3590375"/>
            <a:ext cx="1974274" cy="159577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5211269" y="4402296"/>
            <a:ext cx="2459166" cy="1987704"/>
          </a:xfrm>
          <a:prstGeom prst="rect">
            <a:avLst/>
          </a:prstGeom>
          <a:noFill/>
          <a:ln w="9525">
            <a:noFill/>
            <a:miter lim="800000"/>
            <a:headEnd/>
            <a:tailEnd/>
          </a:ln>
          <a:effectLst/>
        </p:spPr>
      </p:pic>
      <p:sp>
        <p:nvSpPr>
          <p:cNvPr id="2" name="Tittel 1"/>
          <p:cNvSpPr>
            <a:spLocks noGrp="1"/>
          </p:cNvSpPr>
          <p:nvPr>
            <p:ph type="title"/>
          </p:nvPr>
        </p:nvSpPr>
        <p:spPr/>
        <p:txBody>
          <a:bodyPr/>
          <a:lstStyle/>
          <a:p>
            <a:pPr algn="ctr"/>
            <a:r>
              <a:rPr lang="nb-NO" smtClean="0"/>
              <a:t>Noen utvalgte</a:t>
            </a:r>
            <a:endParaRPr lang="nb-NO"/>
          </a:p>
        </p:txBody>
      </p:sp>
      <p:pic>
        <p:nvPicPr>
          <p:cNvPr id="4" name="Picture 16" descr="https://dlnmh9ip6v2uc.cloudfront.net/images/products/1/0/3/5/6/10356-01b_i_ma.jpg"/>
          <p:cNvPicPr>
            <a:picLocks noChangeAspect="1" noChangeArrowheads="1"/>
          </p:cNvPicPr>
          <p:nvPr/>
        </p:nvPicPr>
        <p:blipFill>
          <a:blip r:embed="rId4" cstate="print"/>
          <a:srcRect/>
          <a:stretch>
            <a:fillRect/>
          </a:stretch>
        </p:blipFill>
        <p:spPr bwMode="auto">
          <a:xfrm>
            <a:off x="1109943" y="979643"/>
            <a:ext cx="2291843" cy="2291844"/>
          </a:xfrm>
          <a:prstGeom prst="rect">
            <a:avLst/>
          </a:prstGeom>
          <a:noFill/>
        </p:spPr>
      </p:pic>
      <p:sp>
        <p:nvSpPr>
          <p:cNvPr id="5" name="TekstSylinder 4"/>
          <p:cNvSpPr txBox="1"/>
          <p:nvPr/>
        </p:nvSpPr>
        <p:spPr>
          <a:xfrm>
            <a:off x="975816" y="1037555"/>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UNO</a:t>
            </a:r>
            <a:endParaRPr lang="nb-NO" sz="1800" dirty="0" smtClean="0">
              <a:solidFill>
                <a:schemeClr val="tx1"/>
              </a:solidFill>
            </a:endParaRPr>
          </a:p>
        </p:txBody>
      </p:sp>
      <p:sp>
        <p:nvSpPr>
          <p:cNvPr id="3" name="Plassholder for innhold 2"/>
          <p:cNvSpPr>
            <a:spLocks noGrp="1"/>
          </p:cNvSpPr>
          <p:nvPr>
            <p:ph idx="1"/>
          </p:nvPr>
        </p:nvSpPr>
        <p:spPr>
          <a:xfrm>
            <a:off x="1009570" y="3135085"/>
            <a:ext cx="1771730" cy="854529"/>
          </a:xfrm>
        </p:spPr>
        <p:txBody>
          <a:bodyPr>
            <a:normAutofit/>
          </a:bodyPr>
          <a:lstStyle/>
          <a:p>
            <a:r>
              <a:rPr lang="nb-NO" sz="1400" smtClean="0"/>
              <a:t>14 Digitale I/O</a:t>
            </a:r>
          </a:p>
          <a:p>
            <a:r>
              <a:rPr lang="nb-NO" sz="1400" smtClean="0"/>
              <a:t>6 Analoge</a:t>
            </a:r>
          </a:p>
          <a:p>
            <a:r>
              <a:rPr lang="nb-NO" sz="1400" smtClean="0"/>
              <a:t>16 MHz</a:t>
            </a:r>
            <a:endParaRPr lang="nb-NO" sz="1400"/>
          </a:p>
        </p:txBody>
      </p:sp>
      <p:pic>
        <p:nvPicPr>
          <p:cNvPr id="6" name="Picture 2"/>
          <p:cNvPicPr>
            <a:picLocks noChangeAspect="1" noChangeArrowheads="1"/>
          </p:cNvPicPr>
          <p:nvPr/>
        </p:nvPicPr>
        <p:blipFill>
          <a:blip r:embed="rId5"/>
          <a:srcRect/>
          <a:stretch>
            <a:fillRect/>
          </a:stretch>
        </p:blipFill>
        <p:spPr bwMode="auto">
          <a:xfrm>
            <a:off x="4132489" y="1623990"/>
            <a:ext cx="1636940" cy="1146424"/>
          </a:xfrm>
          <a:prstGeom prst="rect">
            <a:avLst/>
          </a:prstGeom>
          <a:noFill/>
          <a:ln w="9525">
            <a:noFill/>
            <a:miter lim="800000"/>
            <a:headEnd/>
            <a:tailEnd/>
          </a:ln>
          <a:effectLst/>
        </p:spPr>
      </p:pic>
      <p:sp>
        <p:nvSpPr>
          <p:cNvPr id="7" name="TekstSylinder 6"/>
          <p:cNvSpPr txBox="1"/>
          <p:nvPr/>
        </p:nvSpPr>
        <p:spPr>
          <a:xfrm>
            <a:off x="3779213" y="1384191"/>
            <a:ext cx="1005788"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r>
              <a:rPr lang="nb-NO" sz="1800" b="1" smtClean="0">
                <a:solidFill>
                  <a:schemeClr val="tx1"/>
                </a:solidFill>
              </a:rPr>
              <a:t/>
            </a:r>
            <a:br>
              <a:rPr lang="nb-NO" sz="1800" b="1" smtClean="0">
                <a:solidFill>
                  <a:schemeClr val="tx1"/>
                </a:solidFill>
              </a:rPr>
            </a:br>
            <a:r>
              <a:rPr lang="nb-NO" sz="1800" b="1" smtClean="0">
                <a:solidFill>
                  <a:schemeClr val="tx1"/>
                </a:solidFill>
              </a:rPr>
              <a:t>Nano</a:t>
            </a:r>
            <a:endParaRPr lang="nb-NO" sz="1800" dirty="0" smtClean="0">
              <a:solidFill>
                <a:schemeClr val="tx1"/>
              </a:solidFill>
            </a:endParaRPr>
          </a:p>
        </p:txBody>
      </p:sp>
      <p:sp>
        <p:nvSpPr>
          <p:cNvPr id="8" name="Plassholder for innhold 2"/>
          <p:cNvSpPr txBox="1">
            <a:spLocks/>
          </p:cNvSpPr>
          <p:nvPr/>
        </p:nvSpPr>
        <p:spPr>
          <a:xfrm>
            <a:off x="3562270" y="3102428"/>
            <a:ext cx="2413987"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smtClean="0">
                <a:latin typeface="Arial"/>
                <a:cs typeface="Arial"/>
              </a:rPr>
              <a:t>22 Digitale I/O av dem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pic>
        <p:nvPicPr>
          <p:cNvPr id="9" name="Picture 8" descr="https://dlnmh9ip6v2uc.cloudfront.net/images/products/1/1/0/6/1/11061-01a_i_ma.jpg"/>
          <p:cNvPicPr>
            <a:picLocks noChangeAspect="1" noChangeArrowheads="1"/>
          </p:cNvPicPr>
          <p:nvPr/>
        </p:nvPicPr>
        <p:blipFill>
          <a:blip r:embed="rId6" cstate="print"/>
          <a:srcRect/>
          <a:stretch>
            <a:fillRect/>
          </a:stretch>
        </p:blipFill>
        <p:spPr bwMode="auto">
          <a:xfrm>
            <a:off x="1420999" y="3926907"/>
            <a:ext cx="2860334" cy="2860335"/>
          </a:xfrm>
          <a:prstGeom prst="rect">
            <a:avLst/>
          </a:prstGeom>
          <a:noFill/>
        </p:spPr>
      </p:pic>
      <p:sp>
        <p:nvSpPr>
          <p:cNvPr id="10" name="TekstSylinder 9"/>
          <p:cNvSpPr txBox="1"/>
          <p:nvPr/>
        </p:nvSpPr>
        <p:spPr>
          <a:xfrm>
            <a:off x="1686798" y="4208464"/>
            <a:ext cx="980202" cy="646331"/>
          </a:xfrm>
          <a:prstGeom prst="rect">
            <a:avLst/>
          </a:prstGeom>
          <a:noFill/>
        </p:spPr>
        <p:txBody>
          <a:bodyPr wrap="squar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err="1" smtClean="0">
                <a:solidFill>
                  <a:schemeClr val="tx1"/>
                </a:solidFill>
              </a:rPr>
              <a:t>Mega</a:t>
            </a:r>
            <a:endParaRPr lang="nb-NO" sz="1800" dirty="0" smtClean="0">
              <a:solidFill>
                <a:schemeClr val="tx1"/>
              </a:solidFill>
            </a:endParaRPr>
          </a:p>
        </p:txBody>
      </p:sp>
      <p:sp>
        <p:nvSpPr>
          <p:cNvPr id="11" name="Plassholder for innhold 2"/>
          <p:cNvSpPr txBox="1">
            <a:spLocks/>
          </p:cNvSpPr>
          <p:nvPr/>
        </p:nvSpPr>
        <p:spPr>
          <a:xfrm>
            <a:off x="3164932" y="5649685"/>
            <a:ext cx="1782616"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smtClean="0">
                <a:latin typeface="Arial"/>
                <a:cs typeface="Arial"/>
              </a:rPr>
              <a:t>54 Digitale I/O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
        <p:nvSpPr>
          <p:cNvPr id="12" name="TekstSylinder 11"/>
          <p:cNvSpPr txBox="1"/>
          <p:nvPr/>
        </p:nvSpPr>
        <p:spPr>
          <a:xfrm>
            <a:off x="7864931" y="1944968"/>
            <a:ext cx="1005788" cy="646331"/>
          </a:xfrm>
          <a:prstGeom prst="rect">
            <a:avLst/>
          </a:prstGeom>
          <a:noFill/>
        </p:spPr>
        <p:txBody>
          <a:bodyPr wrap="none" rtlCol="0">
            <a:spAutoFit/>
          </a:bodyPr>
          <a:lstStyle/>
          <a:p>
            <a:r>
              <a:rPr lang="nb-NO" sz="1800" b="1" err="1" smtClean="0">
                <a:solidFill>
                  <a:schemeClr val="tx1"/>
                </a:solidFill>
              </a:rPr>
              <a:t>Arduino</a:t>
            </a:r>
            <a:r>
              <a:rPr lang="nb-NO" sz="1800" b="1" smtClean="0">
                <a:solidFill>
                  <a:schemeClr val="tx1"/>
                </a:solidFill>
              </a:rPr>
              <a:t> </a:t>
            </a:r>
            <a:br>
              <a:rPr lang="nb-NO" sz="1800" b="1" smtClean="0">
                <a:solidFill>
                  <a:schemeClr val="tx1"/>
                </a:solidFill>
              </a:rPr>
            </a:br>
            <a:r>
              <a:rPr lang="nb-NO" sz="1800" b="1" smtClean="0">
                <a:solidFill>
                  <a:schemeClr val="tx1"/>
                </a:solidFill>
              </a:rPr>
              <a:t>Lilypad</a:t>
            </a:r>
            <a:endParaRPr lang="nb-NO" sz="1800" dirty="0" smtClean="0">
              <a:solidFill>
                <a:schemeClr val="tx1"/>
              </a:solidFill>
            </a:endParaRPr>
          </a:p>
        </p:txBody>
      </p:sp>
      <p:pic>
        <p:nvPicPr>
          <p:cNvPr id="13" name="Picture 1"/>
          <p:cNvPicPr>
            <a:picLocks noChangeAspect="1" noChangeArrowheads="1"/>
          </p:cNvPicPr>
          <p:nvPr/>
        </p:nvPicPr>
        <p:blipFill>
          <a:blip r:embed="rId7"/>
          <a:srcRect/>
          <a:stretch>
            <a:fillRect/>
          </a:stretch>
        </p:blipFill>
        <p:spPr bwMode="auto">
          <a:xfrm>
            <a:off x="5966054" y="1643741"/>
            <a:ext cx="1856085" cy="1901825"/>
          </a:xfrm>
          <a:prstGeom prst="rect">
            <a:avLst/>
          </a:prstGeom>
          <a:noFill/>
          <a:ln w="9525">
            <a:noFill/>
            <a:miter lim="800000"/>
            <a:headEnd/>
            <a:tailEnd/>
          </a:ln>
          <a:effectLst/>
        </p:spPr>
      </p:pic>
      <p:sp>
        <p:nvSpPr>
          <p:cNvPr id="14" name="Plassholder for innhold 2"/>
          <p:cNvSpPr txBox="1">
            <a:spLocks/>
          </p:cNvSpPr>
          <p:nvPr/>
        </p:nvSpPr>
        <p:spPr>
          <a:xfrm>
            <a:off x="6038769" y="3559628"/>
            <a:ext cx="2413987"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smtClean="0">
                <a:latin typeface="Arial"/>
                <a:cs typeface="Arial"/>
              </a:rPr>
              <a:t>14 Digitale I/O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
        <p:nvSpPr>
          <p:cNvPr id="16" name="TekstSylinder 15"/>
          <p:cNvSpPr txBox="1"/>
          <p:nvPr/>
        </p:nvSpPr>
        <p:spPr>
          <a:xfrm>
            <a:off x="4909116" y="4492064"/>
            <a:ext cx="1517147" cy="646331"/>
          </a:xfrm>
          <a:prstGeom prst="rect">
            <a:avLst/>
          </a:prstGeom>
          <a:noFill/>
        </p:spPr>
        <p:txBody>
          <a:bodyPr wrap="none" rtlCol="0">
            <a:spAutoFit/>
          </a:bodyPr>
          <a:lstStyle/>
          <a:p>
            <a:r>
              <a:rPr lang="nb-NO" sz="1800" b="1" err="1" smtClean="0">
                <a:solidFill>
                  <a:schemeClr val="tx1"/>
                </a:solidFill>
              </a:rPr>
              <a:t>Arduino</a:t>
            </a:r>
            <a:r>
              <a:rPr lang="nb-NO" sz="1800" b="1" smtClean="0">
                <a:solidFill>
                  <a:schemeClr val="tx1"/>
                </a:solidFill>
              </a:rPr>
              <a:t> UNO </a:t>
            </a:r>
            <a:br>
              <a:rPr lang="nb-NO" sz="1800" b="1" smtClean="0">
                <a:solidFill>
                  <a:schemeClr val="tx1"/>
                </a:solidFill>
              </a:rPr>
            </a:br>
            <a:r>
              <a:rPr lang="nb-NO" sz="1800" b="1" smtClean="0">
                <a:solidFill>
                  <a:schemeClr val="tx1"/>
                </a:solidFill>
              </a:rPr>
              <a:t>WiFi</a:t>
            </a:r>
            <a:endParaRPr lang="nb-NO" sz="1800" dirty="0" smtClean="0">
              <a:solidFill>
                <a:schemeClr val="tx1"/>
              </a:solidFill>
            </a:endParaRPr>
          </a:p>
        </p:txBody>
      </p:sp>
      <p:sp>
        <p:nvSpPr>
          <p:cNvPr id="20" name="Plassholder for innhold 2"/>
          <p:cNvSpPr txBox="1">
            <a:spLocks/>
          </p:cNvSpPr>
          <p:nvPr/>
        </p:nvSpPr>
        <p:spPr>
          <a:xfrm>
            <a:off x="7372270" y="5617969"/>
            <a:ext cx="1771730" cy="950385"/>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14 Digitale I/O</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1400" smtClean="0">
                <a:latin typeface="Arial"/>
                <a:cs typeface="Arial"/>
              </a:rPr>
              <a:t>WiFi</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0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0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fade">
                                      <p:cBhvr>
                                        <p:cTn id="63" dur="2000"/>
                                        <p:tgtEl>
                                          <p:spTgt spid="20">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xEl>
                                              <p:pRg st="1" end="1"/>
                                            </p:txEl>
                                          </p:spTgt>
                                        </p:tgtEl>
                                        <p:attrNameLst>
                                          <p:attrName>style.visibility</p:attrName>
                                        </p:attrNameLst>
                                      </p:cBhvr>
                                      <p:to>
                                        <p:strVal val="visible"/>
                                      </p:to>
                                    </p:set>
                                    <p:animEffect transition="in" filter="fade">
                                      <p:cBhvr>
                                        <p:cTn id="66" dur="2000"/>
                                        <p:tgtEl>
                                          <p:spTgt spid="20">
                                            <p:txEl>
                                              <p:pRg st="1" end="1"/>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xEl>
                                              <p:pRg st="2" end="2"/>
                                            </p:txEl>
                                          </p:spTgt>
                                        </p:tgtEl>
                                        <p:attrNameLst>
                                          <p:attrName>style.visibility</p:attrName>
                                        </p:attrNameLst>
                                      </p:cBhvr>
                                      <p:to>
                                        <p:strVal val="visible"/>
                                      </p:to>
                                    </p:set>
                                    <p:animEffect transition="in" filter="fade">
                                      <p:cBhvr>
                                        <p:cTn id="69" dur="2000"/>
                                        <p:tgtEl>
                                          <p:spTgt spid="20">
                                            <p:txEl>
                                              <p:pRg st="2" end="2"/>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xEl>
                                              <p:pRg st="3" end="3"/>
                                            </p:txEl>
                                          </p:spTgt>
                                        </p:tgtEl>
                                        <p:attrNameLst>
                                          <p:attrName>style.visibility</p:attrName>
                                        </p:attrNameLst>
                                      </p:cBhvr>
                                      <p:to>
                                        <p:strVal val="visible"/>
                                      </p:to>
                                    </p:set>
                                    <p:animEffect transition="in" filter="fade">
                                      <p:cBhvr>
                                        <p:cTn id="72" dur="20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7" grpId="0"/>
      <p:bldP spid="8" grpId="0"/>
      <p:bldP spid="10" grpId="0"/>
      <p:bldP spid="11" grpId="0"/>
      <p:bldP spid="12" grpId="0"/>
      <p:bldP spid="14" grpId="0"/>
      <p:bldP spid="16" grpId="0"/>
      <p:bldP spid="2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mtClean="0"/>
              <a:t>Andre som bruker Arduino editoren</a:t>
            </a:r>
            <a:endParaRPr lang="nb-NO"/>
          </a:p>
        </p:txBody>
      </p:sp>
      <p:sp>
        <p:nvSpPr>
          <p:cNvPr id="3" name="Plassholder for innhold 2"/>
          <p:cNvSpPr>
            <a:spLocks noGrp="1"/>
          </p:cNvSpPr>
          <p:nvPr>
            <p:ph idx="1"/>
          </p:nvPr>
        </p:nvSpPr>
        <p:spPr>
          <a:xfrm>
            <a:off x="1194628" y="4131129"/>
            <a:ext cx="3682172" cy="1995034"/>
          </a:xfrm>
        </p:spPr>
        <p:txBody>
          <a:bodyPr>
            <a:normAutofit lnSpcReduction="10000"/>
          </a:bodyPr>
          <a:lstStyle/>
          <a:p>
            <a:r>
              <a:rPr lang="nb-NO" sz="1800" smtClean="0"/>
              <a:t>58 Digitale I/O</a:t>
            </a:r>
          </a:p>
          <a:p>
            <a:r>
              <a:rPr lang="nb-NO" sz="1800" smtClean="0"/>
              <a:t>25 Analoge I/O</a:t>
            </a:r>
          </a:p>
          <a:p>
            <a:r>
              <a:rPr lang="nb-NO" sz="1800" smtClean="0"/>
              <a:t>180MHz</a:t>
            </a:r>
          </a:p>
          <a:p>
            <a:r>
              <a:rPr lang="nb-NO" sz="1800" smtClean="0"/>
              <a:t>1Mbyte Flash</a:t>
            </a:r>
          </a:p>
          <a:p>
            <a:r>
              <a:rPr lang="nb-NO" sz="1800" smtClean="0"/>
              <a:t>2 DAC 12 bit</a:t>
            </a:r>
          </a:p>
          <a:p>
            <a:r>
              <a:rPr lang="nb-NO" sz="1800" smtClean="0"/>
              <a:t>SD-kort leser</a:t>
            </a:r>
            <a:endParaRPr lang="nb-NO" sz="1800"/>
          </a:p>
        </p:txBody>
      </p:sp>
      <p:pic>
        <p:nvPicPr>
          <p:cNvPr id="70658" name="Picture 2" descr="Teensy 3.5 &amp; 3.6 by Paul Stoffregen — Kickstarter"/>
          <p:cNvPicPr>
            <a:picLocks noChangeAspect="1" noChangeArrowheads="1"/>
          </p:cNvPicPr>
          <p:nvPr/>
        </p:nvPicPr>
        <p:blipFill>
          <a:blip r:embed="rId3"/>
          <a:srcRect/>
          <a:stretch>
            <a:fillRect/>
          </a:stretch>
        </p:blipFill>
        <p:spPr bwMode="auto">
          <a:xfrm>
            <a:off x="887186" y="1507671"/>
            <a:ext cx="4273806" cy="2404016"/>
          </a:xfrm>
          <a:prstGeom prst="rect">
            <a:avLst/>
          </a:prstGeom>
          <a:noFill/>
        </p:spPr>
      </p:pic>
      <p:pic>
        <p:nvPicPr>
          <p:cNvPr id="70660" name="Picture 4" descr="ESP32 DevKit ESP32-WROOM GPIO Pinout | Circuits4you.com"/>
          <p:cNvPicPr>
            <a:picLocks noChangeAspect="1" noChangeArrowheads="1"/>
          </p:cNvPicPr>
          <p:nvPr/>
        </p:nvPicPr>
        <p:blipFill>
          <a:blip r:embed="rId4"/>
          <a:srcRect/>
          <a:stretch>
            <a:fillRect/>
          </a:stretch>
        </p:blipFill>
        <p:spPr bwMode="auto">
          <a:xfrm>
            <a:off x="5146676" y="1209973"/>
            <a:ext cx="3692227" cy="2986470"/>
          </a:xfrm>
          <a:prstGeom prst="rect">
            <a:avLst/>
          </a:prstGeom>
          <a:noFill/>
        </p:spPr>
      </p:pic>
      <p:sp>
        <p:nvSpPr>
          <p:cNvPr id="6" name="TekstSylinder 5"/>
          <p:cNvSpPr txBox="1"/>
          <p:nvPr/>
        </p:nvSpPr>
        <p:spPr>
          <a:xfrm>
            <a:off x="5317671" y="3619500"/>
            <a:ext cx="761106" cy="369332"/>
          </a:xfrm>
          <a:prstGeom prst="rect">
            <a:avLst/>
          </a:prstGeom>
          <a:noFill/>
        </p:spPr>
        <p:txBody>
          <a:bodyPr wrap="none" rtlCol="0">
            <a:spAutoFit/>
          </a:bodyPr>
          <a:lstStyle/>
          <a:p>
            <a:r>
              <a:rPr lang="nb-NO" b="1" smtClean="0"/>
              <a:t>ESP32</a:t>
            </a:r>
            <a:endParaRPr lang="nb-NO" b="1"/>
          </a:p>
        </p:txBody>
      </p:sp>
      <p:sp>
        <p:nvSpPr>
          <p:cNvPr id="7" name="Plassholder for innhold 2"/>
          <p:cNvSpPr txBox="1">
            <a:spLocks/>
          </p:cNvSpPr>
          <p:nvPr/>
        </p:nvSpPr>
        <p:spPr>
          <a:xfrm>
            <a:off x="5102600" y="4131129"/>
            <a:ext cx="3682172" cy="1995034"/>
          </a:xfrm>
          <a:prstGeom prst="rect">
            <a:avLst/>
          </a:prstGeom>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25 Digitale I/O derav kan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15 Analoge I/O derav kan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mtClean="0">
                <a:latin typeface="Arial"/>
                <a:cs typeface="Arial"/>
              </a:rPr>
              <a:t>10 Berøringsinnganger</a:t>
            </a:r>
            <a:endParaRPr kumimoji="0" lang="nb-NO" sz="1800" b="0" i="0" u="none" strike="noStrike" kern="1200" cap="none" spc="0" normalizeH="0" baseline="0" noProof="0" smtClean="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240MHz</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512kbyte Flash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2 DAC 12 bit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mtClean="0">
                <a:latin typeface="Arial"/>
                <a:cs typeface="Arial"/>
              </a:rPr>
              <a:t>Wi-Fi og BlueTooth</a:t>
            </a:r>
            <a:endParaRPr kumimoji="0" lang="nb-NO" sz="18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2000"/>
                                        <p:tgtEl>
                                          <p:spTgt spid="706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0660"/>
                                        </p:tgtEl>
                                        <p:attrNameLst>
                                          <p:attrName>style.visibility</p:attrName>
                                        </p:attrNameLst>
                                      </p:cBhvr>
                                      <p:to>
                                        <p:strVal val="visible"/>
                                      </p:to>
                                    </p:set>
                                    <p:animEffect transition="in" filter="fade">
                                      <p:cBhvr>
                                        <p:cTn id="30" dur="2000"/>
                                        <p:tgtEl>
                                          <p:spTgt spid="706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0"/>
            <a:ext cx="7767638" cy="1141413"/>
          </a:xfrm>
        </p:spPr>
        <p:txBody>
          <a:bodyPr/>
          <a:lstStyle/>
          <a:p>
            <a:pPr algn="ctr"/>
            <a:r>
              <a:rPr lang="nb-NO" dirty="0" err="1" smtClean="0"/>
              <a:t>Arduino</a:t>
            </a:r>
            <a:r>
              <a:rPr lang="nb-NO" dirty="0" smtClean="0"/>
              <a:t> sensorer</a:t>
            </a:r>
            <a:endParaRPr lang="nb-NO" dirty="0"/>
          </a:p>
        </p:txBody>
      </p:sp>
      <p:pic>
        <p:nvPicPr>
          <p:cNvPr id="4098" name="Picture 2" descr="http://img.dxcdn.com/productimages/sku_142834_1.jpg"/>
          <p:cNvPicPr>
            <a:picLocks noChangeAspect="1" noChangeArrowheads="1"/>
          </p:cNvPicPr>
          <p:nvPr/>
        </p:nvPicPr>
        <p:blipFill>
          <a:blip r:embed="rId3" cstate="print"/>
          <a:srcRect l="1027" t="17078" r="3689" b="13669"/>
          <a:stretch>
            <a:fillRect/>
          </a:stretch>
        </p:blipFill>
        <p:spPr bwMode="auto">
          <a:xfrm>
            <a:off x="1269241" y="769815"/>
            <a:ext cx="7342496" cy="5336653"/>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en-GB" smtClean="0"/>
              <a:t>Noen mer avanserte sensorer</a:t>
            </a:r>
            <a:endParaRPr lang="en-GB"/>
          </a:p>
        </p:txBody>
      </p:sp>
      <p:grpSp>
        <p:nvGrpSpPr>
          <p:cNvPr id="16" name="Gruppe 15"/>
          <p:cNvGrpSpPr/>
          <p:nvPr/>
        </p:nvGrpSpPr>
        <p:grpSpPr>
          <a:xfrm>
            <a:off x="1220470" y="1300480"/>
            <a:ext cx="3522626" cy="2405698"/>
            <a:chOff x="1220470" y="1300480"/>
            <a:chExt cx="3522626" cy="2405698"/>
          </a:xfrm>
        </p:grpSpPr>
        <p:pic>
          <p:nvPicPr>
            <p:cNvPr id="4" name="Picture 6" descr="Bilderesultat for GY91">
              <a:hlinkClick r:id="rId3"/>
            </p:cNvPr>
            <p:cNvPicPr>
              <a:picLocks noChangeAspect="1" noChangeArrowheads="1"/>
            </p:cNvPicPr>
            <p:nvPr/>
          </p:nvPicPr>
          <p:blipFill>
            <a:blip r:embed="rId4"/>
            <a:srcRect l="8807" t="10120" r="10397" b="10941"/>
            <a:stretch>
              <a:fillRect/>
            </a:stretch>
          </p:blipFill>
          <p:spPr bwMode="auto">
            <a:xfrm>
              <a:off x="1220470" y="1563458"/>
              <a:ext cx="2124632" cy="2142720"/>
            </a:xfrm>
            <a:prstGeom prst="rect">
              <a:avLst/>
            </a:prstGeom>
            <a:noFill/>
            <a:ln w="9525">
              <a:noFill/>
              <a:miter lim="800000"/>
              <a:headEnd/>
              <a:tailEnd/>
            </a:ln>
          </p:spPr>
        </p:pic>
        <p:sp>
          <p:nvSpPr>
            <p:cNvPr id="5" name="TekstSylinder 4"/>
            <p:cNvSpPr txBox="1">
              <a:spLocks noChangeArrowheads="1"/>
            </p:cNvSpPr>
            <p:nvPr/>
          </p:nvSpPr>
          <p:spPr bwMode="auto">
            <a:xfrm>
              <a:off x="2922937" y="1300480"/>
              <a:ext cx="1315168" cy="1015663"/>
            </a:xfrm>
            <a:prstGeom prst="rect">
              <a:avLst/>
            </a:prstGeom>
            <a:noFill/>
            <a:ln w="9525">
              <a:noFill/>
              <a:miter lim="800000"/>
              <a:headEnd/>
              <a:tailEnd/>
            </a:ln>
          </p:spPr>
          <p:txBody>
            <a:bodyPr wrap="none">
              <a:spAutoFit/>
            </a:bodyPr>
            <a:lstStyle/>
            <a:p>
              <a:r>
                <a:rPr lang="nb-NO" b="1" dirty="0"/>
                <a:t>GY-91</a:t>
              </a:r>
              <a:r>
                <a:rPr lang="nb-NO" dirty="0">
                  <a:solidFill>
                    <a:schemeClr val="tx1"/>
                  </a:solidFill>
                </a:rPr>
                <a:t/>
              </a:r>
              <a:br>
                <a:rPr lang="nb-NO" dirty="0">
                  <a:solidFill>
                    <a:schemeClr val="tx1"/>
                  </a:solidFill>
                </a:rPr>
              </a:br>
              <a:r>
                <a:rPr lang="nb-NO" sz="1400" i="1" u="sng" dirty="0" smtClean="0">
                  <a:solidFill>
                    <a:schemeClr val="tx1"/>
                  </a:solidFill>
                </a:rPr>
                <a:t>BMP280</a:t>
              </a:r>
              <a:r>
                <a:rPr lang="nb-NO" sz="1400" dirty="0">
                  <a:solidFill>
                    <a:schemeClr val="tx1"/>
                  </a:solidFill>
                </a:rPr>
                <a:t/>
              </a:r>
              <a:br>
                <a:rPr lang="nb-NO" sz="1400" dirty="0">
                  <a:solidFill>
                    <a:schemeClr val="tx1"/>
                  </a:solidFill>
                </a:rPr>
              </a:br>
              <a:r>
                <a:rPr lang="nb-NO" sz="1400" dirty="0">
                  <a:solidFill>
                    <a:schemeClr val="tx1"/>
                  </a:solidFill>
                </a:rPr>
                <a:t>- Trykk </a:t>
              </a:r>
              <a:br>
                <a:rPr lang="nb-NO" sz="1400" dirty="0">
                  <a:solidFill>
                    <a:schemeClr val="tx1"/>
                  </a:solidFill>
                </a:rPr>
              </a:br>
              <a:r>
                <a:rPr lang="nb-NO" sz="1400" dirty="0">
                  <a:solidFill>
                    <a:schemeClr val="tx1"/>
                  </a:solidFill>
                </a:rPr>
                <a:t>- Termometer 2</a:t>
              </a:r>
            </a:p>
          </p:txBody>
        </p:sp>
        <p:sp>
          <p:nvSpPr>
            <p:cNvPr id="6" name="TekstSylinder 5"/>
            <p:cNvSpPr txBox="1">
              <a:spLocks noChangeArrowheads="1"/>
            </p:cNvSpPr>
            <p:nvPr/>
          </p:nvSpPr>
          <p:spPr bwMode="auto">
            <a:xfrm>
              <a:off x="3358550" y="2544935"/>
              <a:ext cx="1384546" cy="954107"/>
            </a:xfrm>
            <a:prstGeom prst="rect">
              <a:avLst/>
            </a:prstGeom>
            <a:noFill/>
            <a:ln w="9525">
              <a:noFill/>
              <a:miter lim="800000"/>
              <a:headEnd/>
              <a:tailEnd/>
            </a:ln>
          </p:spPr>
          <p:txBody>
            <a:bodyPr wrap="none">
              <a:spAutoFit/>
            </a:bodyPr>
            <a:lstStyle/>
            <a:p>
              <a:r>
                <a:rPr lang="nb-NO" sz="1400" i="1" u="sng">
                  <a:solidFill>
                    <a:schemeClr val="tx1"/>
                  </a:solidFill>
                </a:rPr>
                <a:t>MPU9250</a:t>
              </a:r>
              <a:r>
                <a:rPr lang="nb-NO" sz="1400">
                  <a:solidFill>
                    <a:schemeClr val="tx1"/>
                  </a:solidFill>
                </a:rPr>
                <a:t/>
              </a:r>
              <a:br>
                <a:rPr lang="nb-NO" sz="1400">
                  <a:solidFill>
                    <a:schemeClr val="tx1"/>
                  </a:solidFill>
                </a:rPr>
              </a:br>
              <a:r>
                <a:rPr lang="nb-NO" sz="1400">
                  <a:solidFill>
                    <a:schemeClr val="tx1"/>
                  </a:solidFill>
                </a:rPr>
                <a:t>- Akselerometer</a:t>
              </a:r>
              <a:br>
                <a:rPr lang="nb-NO" sz="1400">
                  <a:solidFill>
                    <a:schemeClr val="tx1"/>
                  </a:solidFill>
                </a:rPr>
              </a:br>
              <a:r>
                <a:rPr lang="nb-NO" sz="1400">
                  <a:solidFill>
                    <a:schemeClr val="tx1"/>
                  </a:solidFill>
                </a:rPr>
                <a:t>- Magnetometer</a:t>
              </a:r>
            </a:p>
            <a:p>
              <a:r>
                <a:rPr lang="nb-NO" sz="1400">
                  <a:solidFill>
                    <a:schemeClr val="tx1"/>
                  </a:solidFill>
                </a:rPr>
                <a:t>- Gyrometer.</a:t>
              </a:r>
            </a:p>
          </p:txBody>
        </p:sp>
      </p:grpSp>
      <p:grpSp>
        <p:nvGrpSpPr>
          <p:cNvPr id="15" name="Gruppe 14"/>
          <p:cNvGrpSpPr/>
          <p:nvPr/>
        </p:nvGrpSpPr>
        <p:grpSpPr>
          <a:xfrm>
            <a:off x="4994593" y="1142048"/>
            <a:ext cx="3189322" cy="2503487"/>
            <a:chOff x="4994593" y="1142048"/>
            <a:chExt cx="3189322" cy="2503487"/>
          </a:xfrm>
        </p:grpSpPr>
        <p:pic>
          <p:nvPicPr>
            <p:cNvPr id="8" name="Picture 2" descr="https://images-na.ssl-images-amazon.com/images/I/41D13QCyKvL.jpg"/>
            <p:cNvPicPr>
              <a:picLocks noChangeAspect="1" noChangeArrowheads="1"/>
            </p:cNvPicPr>
            <p:nvPr/>
          </p:nvPicPr>
          <p:blipFill>
            <a:blip r:embed="rId5"/>
            <a:srcRect/>
            <a:stretch>
              <a:fillRect/>
            </a:stretch>
          </p:blipFill>
          <p:spPr bwMode="auto">
            <a:xfrm>
              <a:off x="5586730" y="1142048"/>
              <a:ext cx="2501900" cy="2503487"/>
            </a:xfrm>
            <a:prstGeom prst="rect">
              <a:avLst/>
            </a:prstGeom>
            <a:noFill/>
            <a:ln w="9525">
              <a:noFill/>
              <a:miter lim="800000"/>
              <a:headEnd/>
              <a:tailEnd/>
            </a:ln>
          </p:spPr>
        </p:pic>
        <p:sp>
          <p:nvSpPr>
            <p:cNvPr id="9" name="TekstSylinder 7"/>
            <p:cNvSpPr txBox="1">
              <a:spLocks noChangeArrowheads="1"/>
            </p:cNvSpPr>
            <p:nvPr/>
          </p:nvSpPr>
          <p:spPr bwMode="auto">
            <a:xfrm>
              <a:off x="4994593" y="1613535"/>
              <a:ext cx="1578317" cy="369332"/>
            </a:xfrm>
            <a:prstGeom prst="rect">
              <a:avLst/>
            </a:prstGeom>
            <a:noFill/>
            <a:ln w="9525">
              <a:noFill/>
              <a:miter lim="800000"/>
              <a:headEnd/>
              <a:tailEnd/>
            </a:ln>
          </p:spPr>
          <p:txBody>
            <a:bodyPr wrap="none">
              <a:spAutoFit/>
            </a:bodyPr>
            <a:lstStyle/>
            <a:p>
              <a:r>
                <a:rPr lang="nb-NO" sz="1800" b="1">
                  <a:solidFill>
                    <a:schemeClr val="tx1"/>
                  </a:solidFill>
                </a:rPr>
                <a:t>GY-NEO-6MV2</a:t>
              </a:r>
            </a:p>
          </p:txBody>
        </p:sp>
        <p:sp>
          <p:nvSpPr>
            <p:cNvPr id="10" name="TekstSylinder 9"/>
            <p:cNvSpPr txBox="1">
              <a:spLocks noChangeArrowheads="1"/>
            </p:cNvSpPr>
            <p:nvPr/>
          </p:nvSpPr>
          <p:spPr bwMode="auto">
            <a:xfrm>
              <a:off x="7199030" y="2504295"/>
              <a:ext cx="984885" cy="738664"/>
            </a:xfrm>
            <a:prstGeom prst="rect">
              <a:avLst/>
            </a:prstGeom>
            <a:noFill/>
            <a:ln w="9525">
              <a:noFill/>
              <a:miter lim="800000"/>
              <a:headEnd/>
              <a:tailEnd/>
            </a:ln>
          </p:spPr>
          <p:txBody>
            <a:bodyPr wrap="none">
              <a:spAutoFit/>
            </a:bodyPr>
            <a:lstStyle/>
            <a:p>
              <a:r>
                <a:rPr lang="nb-NO" sz="1400" i="1" smtClean="0">
                  <a:solidFill>
                    <a:schemeClr val="tx1"/>
                  </a:solidFill>
                </a:rPr>
                <a:t>GPS</a:t>
              </a:r>
              <a:r>
                <a:rPr lang="nb-NO" sz="1400">
                  <a:solidFill>
                    <a:schemeClr val="tx1"/>
                  </a:solidFill>
                </a:rPr>
                <a:t/>
              </a:r>
              <a:br>
                <a:rPr lang="nb-NO" sz="1400">
                  <a:solidFill>
                    <a:schemeClr val="tx1"/>
                  </a:solidFill>
                </a:rPr>
              </a:br>
              <a:r>
                <a:rPr lang="nb-NO" sz="1400" smtClean="0">
                  <a:solidFill>
                    <a:schemeClr val="tx1"/>
                  </a:solidFill>
                </a:rPr>
                <a:t>- Prosessor</a:t>
              </a:r>
            </a:p>
            <a:p>
              <a:r>
                <a:rPr lang="nb-NO" sz="1400" smtClean="0"/>
                <a:t>- Antenne</a:t>
              </a:r>
              <a:endParaRPr lang="nb-NO" sz="1400">
                <a:solidFill>
                  <a:schemeClr val="tx1"/>
                </a:solidFill>
              </a:endParaRPr>
            </a:p>
          </p:txBody>
        </p:sp>
      </p:grpSp>
      <p:grpSp>
        <p:nvGrpSpPr>
          <p:cNvPr id="14" name="Gruppe 13"/>
          <p:cNvGrpSpPr/>
          <p:nvPr/>
        </p:nvGrpSpPr>
        <p:grpSpPr>
          <a:xfrm>
            <a:off x="1246641" y="3935821"/>
            <a:ext cx="3882013" cy="2076449"/>
            <a:chOff x="1230313" y="3924935"/>
            <a:chExt cx="3882013" cy="2076449"/>
          </a:xfrm>
        </p:grpSpPr>
        <p:pic>
          <p:nvPicPr>
            <p:cNvPr id="1026" name="Picture 2"/>
            <p:cNvPicPr>
              <a:picLocks noChangeAspect="1" noChangeArrowheads="1"/>
            </p:cNvPicPr>
            <p:nvPr/>
          </p:nvPicPr>
          <p:blipFill>
            <a:blip r:embed="rId6"/>
            <a:srcRect/>
            <a:stretch>
              <a:fillRect/>
            </a:stretch>
          </p:blipFill>
          <p:spPr bwMode="auto">
            <a:xfrm>
              <a:off x="1244600" y="4200899"/>
              <a:ext cx="2428240" cy="1800485"/>
            </a:xfrm>
            <a:prstGeom prst="rect">
              <a:avLst/>
            </a:prstGeom>
            <a:noFill/>
            <a:ln w="9525">
              <a:noFill/>
              <a:miter lim="800000"/>
              <a:headEnd/>
              <a:tailEnd/>
            </a:ln>
            <a:effectLst/>
          </p:spPr>
        </p:pic>
        <p:sp>
          <p:nvSpPr>
            <p:cNvPr id="11" name="TekstSylinder 7"/>
            <p:cNvSpPr txBox="1">
              <a:spLocks noChangeArrowheads="1"/>
            </p:cNvSpPr>
            <p:nvPr/>
          </p:nvSpPr>
          <p:spPr bwMode="auto">
            <a:xfrm>
              <a:off x="1230313" y="3924935"/>
              <a:ext cx="979755" cy="369332"/>
            </a:xfrm>
            <a:prstGeom prst="rect">
              <a:avLst/>
            </a:prstGeom>
            <a:noFill/>
            <a:ln w="9525">
              <a:noFill/>
              <a:miter lim="800000"/>
              <a:headEnd/>
              <a:tailEnd/>
            </a:ln>
          </p:spPr>
          <p:txBody>
            <a:bodyPr wrap="none">
              <a:spAutoFit/>
            </a:bodyPr>
            <a:lstStyle/>
            <a:p>
              <a:r>
                <a:rPr lang="nb-NO" sz="1800" b="1" smtClean="0">
                  <a:solidFill>
                    <a:schemeClr val="tx1"/>
                  </a:solidFill>
                </a:rPr>
                <a:t>BME680</a:t>
              </a:r>
              <a:endParaRPr lang="nb-NO" sz="1800" b="1">
                <a:solidFill>
                  <a:schemeClr val="tx1"/>
                </a:solidFill>
              </a:endParaRPr>
            </a:p>
          </p:txBody>
        </p:sp>
        <p:sp>
          <p:nvSpPr>
            <p:cNvPr id="13" name="TekstSylinder 12"/>
            <p:cNvSpPr txBox="1">
              <a:spLocks noChangeArrowheads="1"/>
            </p:cNvSpPr>
            <p:nvPr/>
          </p:nvSpPr>
          <p:spPr bwMode="auto">
            <a:xfrm>
              <a:off x="3592230" y="4074015"/>
              <a:ext cx="1520096" cy="1169551"/>
            </a:xfrm>
            <a:prstGeom prst="rect">
              <a:avLst/>
            </a:prstGeom>
            <a:noFill/>
            <a:ln w="9525">
              <a:noFill/>
              <a:miter lim="800000"/>
              <a:headEnd/>
              <a:tailEnd/>
            </a:ln>
          </p:spPr>
          <p:txBody>
            <a:bodyPr wrap="none">
              <a:spAutoFit/>
            </a:bodyPr>
            <a:lstStyle/>
            <a:p>
              <a:r>
                <a:rPr lang="nb-NO" sz="1400" smtClean="0">
                  <a:solidFill>
                    <a:schemeClr val="tx1"/>
                  </a:solidFill>
                </a:rPr>
                <a:t>Miljøsensor</a:t>
              </a:r>
              <a:r>
                <a:rPr lang="nb-NO" sz="1400">
                  <a:solidFill>
                    <a:schemeClr val="tx1"/>
                  </a:solidFill>
                </a:rPr>
                <a:t/>
              </a:r>
              <a:br>
                <a:rPr lang="nb-NO" sz="1400">
                  <a:solidFill>
                    <a:schemeClr val="tx1"/>
                  </a:solidFill>
                </a:rPr>
              </a:br>
              <a:r>
                <a:rPr lang="nb-NO" sz="1400">
                  <a:solidFill>
                    <a:schemeClr val="tx1"/>
                  </a:solidFill>
                </a:rPr>
                <a:t>- </a:t>
              </a:r>
              <a:r>
                <a:rPr lang="nb-NO" sz="1400" smtClean="0">
                  <a:solidFill>
                    <a:schemeClr val="tx1"/>
                  </a:solidFill>
                </a:rPr>
                <a:t>Lufttrykk</a:t>
              </a:r>
              <a:r>
                <a:rPr lang="nb-NO" sz="1400">
                  <a:solidFill>
                    <a:schemeClr val="tx1"/>
                  </a:solidFill>
                </a:rPr>
                <a:t/>
              </a:r>
              <a:br>
                <a:rPr lang="nb-NO" sz="1400">
                  <a:solidFill>
                    <a:schemeClr val="tx1"/>
                  </a:solidFill>
                </a:rPr>
              </a:br>
              <a:r>
                <a:rPr lang="nb-NO" sz="1400">
                  <a:solidFill>
                    <a:schemeClr val="tx1"/>
                  </a:solidFill>
                </a:rPr>
                <a:t>- </a:t>
              </a:r>
              <a:r>
                <a:rPr lang="nb-NO" sz="1400" smtClean="0">
                  <a:solidFill>
                    <a:schemeClr val="tx1"/>
                  </a:solidFill>
                </a:rPr>
                <a:t>Luftfuktighet</a:t>
              </a:r>
              <a:endParaRPr lang="nb-NO" sz="1400">
                <a:solidFill>
                  <a:schemeClr val="tx1"/>
                </a:solidFill>
              </a:endParaRPr>
            </a:p>
            <a:p>
              <a:pPr>
                <a:buFontTx/>
                <a:buChar char="-"/>
              </a:pPr>
              <a:r>
                <a:rPr lang="nb-NO" sz="1400" smtClean="0">
                  <a:solidFill>
                    <a:schemeClr val="tx1"/>
                  </a:solidFill>
                </a:rPr>
                <a:t> Temperatur</a:t>
              </a:r>
            </a:p>
            <a:p>
              <a:pPr>
                <a:buFontTx/>
                <a:buChar char="-"/>
              </a:pPr>
              <a:r>
                <a:rPr lang="nb-NO" sz="1400" smtClean="0"/>
                <a:t> VOC - luftkvalitet</a:t>
              </a:r>
              <a:endParaRPr lang="nb-NO" sz="1400">
                <a:solidFill>
                  <a:schemeClr val="tx1"/>
                </a:solidFill>
              </a:endParaRPr>
            </a:p>
          </p:txBody>
        </p:sp>
      </p:grpSp>
      <p:grpSp>
        <p:nvGrpSpPr>
          <p:cNvPr id="20" name="Gruppe 19"/>
          <p:cNvGrpSpPr/>
          <p:nvPr/>
        </p:nvGrpSpPr>
        <p:grpSpPr>
          <a:xfrm>
            <a:off x="5519057" y="3782787"/>
            <a:ext cx="3153319" cy="2770414"/>
            <a:chOff x="5448300" y="3690257"/>
            <a:chExt cx="3153319" cy="2770414"/>
          </a:xfrm>
        </p:grpSpPr>
        <p:pic>
          <p:nvPicPr>
            <p:cNvPr id="1028" name="Picture 4" descr="Bilderesultater for particle sensor arduino"/>
            <p:cNvPicPr>
              <a:picLocks noChangeAspect="1" noChangeArrowheads="1"/>
            </p:cNvPicPr>
            <p:nvPr/>
          </p:nvPicPr>
          <p:blipFill>
            <a:blip r:embed="rId7"/>
            <a:srcRect l="7989" t="6899" b="6150"/>
            <a:stretch>
              <a:fillRect/>
            </a:stretch>
          </p:blipFill>
          <p:spPr bwMode="auto">
            <a:xfrm>
              <a:off x="5448300" y="3690257"/>
              <a:ext cx="2931636" cy="2770414"/>
            </a:xfrm>
            <a:prstGeom prst="rect">
              <a:avLst/>
            </a:prstGeom>
            <a:noFill/>
          </p:spPr>
        </p:pic>
        <p:sp>
          <p:nvSpPr>
            <p:cNvPr id="19" name="TekstSylinder 18"/>
            <p:cNvSpPr txBox="1">
              <a:spLocks noChangeArrowheads="1"/>
            </p:cNvSpPr>
            <p:nvPr/>
          </p:nvSpPr>
          <p:spPr bwMode="auto">
            <a:xfrm>
              <a:off x="7275230" y="4289552"/>
              <a:ext cx="1326389" cy="738664"/>
            </a:xfrm>
            <a:prstGeom prst="rect">
              <a:avLst/>
            </a:prstGeom>
            <a:noFill/>
            <a:ln w="9525">
              <a:noFill/>
              <a:miter lim="800000"/>
              <a:headEnd/>
              <a:tailEnd/>
            </a:ln>
          </p:spPr>
          <p:txBody>
            <a:bodyPr wrap="none">
              <a:spAutoFit/>
            </a:bodyPr>
            <a:lstStyle/>
            <a:p>
              <a:r>
                <a:rPr lang="nb-NO" sz="1400" i="1" smtClean="0">
                  <a:solidFill>
                    <a:schemeClr val="tx1"/>
                  </a:solidFill>
                </a:rPr>
                <a:t>Partikkelsensor</a:t>
              </a:r>
              <a:r>
                <a:rPr lang="nb-NO" sz="1400">
                  <a:solidFill>
                    <a:schemeClr val="tx1"/>
                  </a:solidFill>
                </a:rPr>
                <a:t/>
              </a:r>
              <a:br>
                <a:rPr lang="nb-NO" sz="1400">
                  <a:solidFill>
                    <a:schemeClr val="tx1"/>
                  </a:solidFill>
                </a:rPr>
              </a:br>
              <a:r>
                <a:rPr lang="nb-NO" sz="1400" smtClean="0">
                  <a:solidFill>
                    <a:schemeClr val="tx1"/>
                  </a:solidFill>
                </a:rPr>
                <a:t>- PM 10 µm</a:t>
              </a:r>
            </a:p>
            <a:p>
              <a:r>
                <a:rPr lang="nb-NO" sz="1400" smtClean="0"/>
                <a:t>- PM 2,5 µm</a:t>
              </a:r>
              <a:endParaRPr lang="nb-NO" sz="140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Arduino shield</a:t>
            </a:r>
            <a:endParaRPr lang="nb-NO"/>
          </a:p>
        </p:txBody>
      </p:sp>
      <p:sp>
        <p:nvSpPr>
          <p:cNvPr id="3" name="Plassholder for innhold 2"/>
          <p:cNvSpPr>
            <a:spLocks noGrp="1"/>
          </p:cNvSpPr>
          <p:nvPr>
            <p:ph idx="1"/>
          </p:nvPr>
        </p:nvSpPr>
        <p:spPr>
          <a:xfrm>
            <a:off x="1194628" y="5497286"/>
            <a:ext cx="7407404" cy="996043"/>
          </a:xfrm>
        </p:spPr>
        <p:txBody>
          <a:bodyPr/>
          <a:lstStyle/>
          <a:p>
            <a:r>
              <a:rPr lang="nb-NO" smtClean="0"/>
              <a:t>Det geniale er et man kan plugge ulike skjold-kort på ryggen av Arduino</a:t>
            </a:r>
            <a:endParaRPr lang="nb-NO"/>
          </a:p>
        </p:txBody>
      </p:sp>
      <p:pic>
        <p:nvPicPr>
          <p:cNvPr id="69634" name="Picture 2" descr="Arduino Shields - learn.sparkfun.com"/>
          <p:cNvPicPr>
            <a:picLocks noChangeAspect="1" noChangeArrowheads="1"/>
          </p:cNvPicPr>
          <p:nvPr/>
        </p:nvPicPr>
        <p:blipFill>
          <a:blip r:embed="rId3"/>
          <a:srcRect/>
          <a:stretch>
            <a:fillRect/>
          </a:stretch>
        </p:blipFill>
        <p:spPr bwMode="auto">
          <a:xfrm>
            <a:off x="2425247" y="1117826"/>
            <a:ext cx="5118553" cy="429911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Arduino Shield</a:t>
            </a:r>
            <a:endParaRPr lang="nb-NO"/>
          </a:p>
        </p:txBody>
      </p:sp>
      <p:pic>
        <p:nvPicPr>
          <p:cNvPr id="1026" name="Picture 2" descr="25 Useful Arduino Shields That You Might Need to Get"/>
          <p:cNvPicPr>
            <a:picLocks noChangeAspect="1" noChangeArrowheads="1"/>
          </p:cNvPicPr>
          <p:nvPr/>
        </p:nvPicPr>
        <p:blipFill>
          <a:blip r:embed="rId3"/>
          <a:srcRect/>
          <a:stretch>
            <a:fillRect/>
          </a:stretch>
        </p:blipFill>
        <p:spPr bwMode="auto">
          <a:xfrm>
            <a:off x="997307" y="1357058"/>
            <a:ext cx="7983191" cy="519998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b-NO" smtClean="0"/>
              <a:t>Kort gjennomgang av Sparkfun inventors kit med tilleggskomponenter</a:t>
            </a:r>
            <a:endParaRPr lang="nb-NO"/>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mtClean="0"/>
              <a:t>Sparkfun Arduino Inventor’s </a:t>
            </a:r>
            <a:r>
              <a:rPr lang="nb-NO" smtClean="0"/>
              <a:t>kit </a:t>
            </a:r>
            <a:r>
              <a:rPr lang="nb-NO" smtClean="0"/>
              <a:t>V3</a:t>
            </a:r>
            <a:endParaRPr lang="nb-NO"/>
          </a:p>
        </p:txBody>
      </p:sp>
      <p:pic>
        <p:nvPicPr>
          <p:cNvPr id="3074" name="Picture 2"/>
          <p:cNvPicPr>
            <a:picLocks noChangeAspect="1" noChangeArrowheads="1"/>
          </p:cNvPicPr>
          <p:nvPr/>
        </p:nvPicPr>
        <p:blipFill>
          <a:blip r:embed="rId2"/>
          <a:srcRect/>
          <a:stretch>
            <a:fillRect/>
          </a:stretch>
        </p:blipFill>
        <p:spPr bwMode="auto">
          <a:xfrm>
            <a:off x="907822" y="1801184"/>
            <a:ext cx="8236178" cy="40810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2644277" y="313899"/>
            <a:ext cx="4575389" cy="1050878"/>
          </a:xfrm>
        </p:spPr>
        <p:txBody>
          <a:bodyPr>
            <a:normAutofit fontScale="90000"/>
          </a:bodyPr>
          <a:lstStyle/>
          <a:p>
            <a:pPr algn="ctr">
              <a:lnSpc>
                <a:spcPct val="100000"/>
              </a:lnSpc>
            </a:pPr>
            <a:r>
              <a:rPr lang="nb-NO" dirty="0" smtClean="0"/>
              <a:t>Komponenter</a:t>
            </a:r>
            <a:br>
              <a:rPr lang="nb-NO" dirty="0" smtClean="0"/>
            </a:br>
            <a:r>
              <a:rPr lang="nb-NO" sz="2400" dirty="0" smtClean="0"/>
              <a:t>Gjennomgang av komponentene</a:t>
            </a:r>
            <a:endParaRPr lang="nb-NO" sz="2400" dirty="0"/>
          </a:p>
        </p:txBody>
      </p:sp>
      <p:pic>
        <p:nvPicPr>
          <p:cNvPr id="3" name="Picture 3"/>
          <p:cNvPicPr>
            <a:picLocks noChangeAspect="1" noChangeArrowheads="1"/>
          </p:cNvPicPr>
          <p:nvPr/>
        </p:nvPicPr>
        <p:blipFill>
          <a:blip r:embed="rId2" cstate="print"/>
          <a:srcRect/>
          <a:stretch>
            <a:fillRect/>
          </a:stretch>
        </p:blipFill>
        <p:spPr bwMode="auto">
          <a:xfrm>
            <a:off x="1434579" y="1501253"/>
            <a:ext cx="3249012" cy="5020458"/>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l="-762" t="-269" r="-784" b="-568"/>
          <a:stretch>
            <a:fillRect/>
          </a:stretch>
        </p:blipFill>
        <p:spPr bwMode="auto">
          <a:xfrm>
            <a:off x="5008728" y="1473958"/>
            <a:ext cx="3338772" cy="511791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Oversikt over </a:t>
            </a:r>
            <a:r>
              <a:rPr lang="nb-NO" smtClean="0"/>
              <a:t>fjorårets </a:t>
            </a:r>
            <a:r>
              <a:rPr lang="nb-NO" smtClean="0"/>
              <a:t>tre </a:t>
            </a:r>
            <a:r>
              <a:rPr lang="nb-NO" smtClean="0"/>
              <a:t>kursdager</a:t>
            </a:r>
            <a:endParaRPr lang="nb-NO"/>
          </a:p>
        </p:txBody>
      </p:sp>
      <p:sp>
        <p:nvSpPr>
          <p:cNvPr id="3" name="Plassholder for innhold 2"/>
          <p:cNvSpPr>
            <a:spLocks noGrp="1"/>
          </p:cNvSpPr>
          <p:nvPr>
            <p:ph idx="1"/>
          </p:nvPr>
        </p:nvSpPr>
        <p:spPr>
          <a:xfrm>
            <a:off x="1025237" y="1371610"/>
            <a:ext cx="7922990" cy="1472954"/>
          </a:xfrm>
        </p:spPr>
        <p:txBody>
          <a:bodyPr>
            <a:normAutofit/>
          </a:bodyPr>
          <a:lstStyle/>
          <a:p>
            <a:r>
              <a:rPr lang="nb-NO" smtClean="0"/>
              <a:t>Dag 1 – Lag </a:t>
            </a:r>
            <a:r>
              <a:rPr lang="nb-NO" smtClean="0"/>
              <a:t>en høydemåler</a:t>
            </a:r>
            <a:endParaRPr lang="nb-NO" smtClean="0"/>
          </a:p>
          <a:p>
            <a:r>
              <a:rPr lang="nb-NO" smtClean="0"/>
              <a:t>Dag 2 – Lag en adgangskontroll og bruk av ESP32?</a:t>
            </a:r>
          </a:p>
          <a:p>
            <a:r>
              <a:rPr lang="nb-NO" smtClean="0"/>
              <a:t>Dag 3 – Overvåking og fjernstyring via Internett?</a:t>
            </a:r>
            <a:endParaRPr lang="nb-NO"/>
          </a:p>
        </p:txBody>
      </p:sp>
      <p:pic>
        <p:nvPicPr>
          <p:cNvPr id="7" name="Picture 2"/>
          <p:cNvPicPr>
            <a:picLocks noChangeAspect="1" noChangeArrowheads="1"/>
          </p:cNvPicPr>
          <p:nvPr/>
        </p:nvPicPr>
        <p:blipFill>
          <a:blip r:embed="rId2"/>
          <a:srcRect/>
          <a:stretch>
            <a:fillRect/>
          </a:stretch>
        </p:blipFill>
        <p:spPr bwMode="auto">
          <a:xfrm rot="5400000">
            <a:off x="428153" y="3960758"/>
            <a:ext cx="2696358" cy="1634452"/>
          </a:xfrm>
          <a:prstGeom prst="rect">
            <a:avLst/>
          </a:prstGeom>
          <a:noFill/>
          <a:ln w="9525">
            <a:noFill/>
            <a:miter lim="800000"/>
            <a:headEnd/>
            <a:tailEnd/>
          </a:ln>
          <a:effectLst/>
        </p:spPr>
      </p:pic>
      <p:pic>
        <p:nvPicPr>
          <p:cNvPr id="8" name="Picture 3" descr="D:\Backup PC233 05.08.06\PC233\Artikler Hefter-bøker m.m\Yrkesfaglærerkurs\Bilder\CIMG0189.JPG"/>
          <p:cNvPicPr>
            <a:picLocks noChangeAspect="1" noChangeArrowheads="1"/>
          </p:cNvPicPr>
          <p:nvPr/>
        </p:nvPicPr>
        <p:blipFill>
          <a:blip r:embed="rId3"/>
          <a:srcRect l="18786" t="12500" r="21445" b="6676"/>
          <a:stretch>
            <a:fillRect/>
          </a:stretch>
        </p:blipFill>
        <p:spPr bwMode="auto">
          <a:xfrm>
            <a:off x="2725171" y="3520813"/>
            <a:ext cx="2484138" cy="2519411"/>
          </a:xfrm>
          <a:prstGeom prst="rect">
            <a:avLst/>
          </a:prstGeom>
          <a:noFill/>
        </p:spPr>
      </p:pic>
      <p:pic>
        <p:nvPicPr>
          <p:cNvPr id="151554" name="Picture 2"/>
          <p:cNvPicPr>
            <a:picLocks noChangeAspect="1" noChangeArrowheads="1"/>
          </p:cNvPicPr>
          <p:nvPr/>
        </p:nvPicPr>
        <p:blipFill>
          <a:blip r:embed="rId4"/>
          <a:srcRect/>
          <a:stretch>
            <a:fillRect/>
          </a:stretch>
        </p:blipFill>
        <p:spPr bwMode="auto">
          <a:xfrm>
            <a:off x="5389419" y="3242604"/>
            <a:ext cx="3558808" cy="2797619"/>
          </a:xfrm>
          <a:prstGeom prst="rect">
            <a:avLst/>
          </a:prstGeom>
          <a:noFill/>
          <a:ln w="9525">
            <a:noFill/>
            <a:miter lim="800000"/>
            <a:headEnd/>
            <a:tailEnd/>
          </a:ln>
          <a:effectLst/>
        </p:spPr>
      </p:pic>
      <p:sp>
        <p:nvSpPr>
          <p:cNvPr id="10" name="TekstSylinder 9"/>
          <p:cNvSpPr txBox="1"/>
          <p:nvPr/>
        </p:nvSpPr>
        <p:spPr>
          <a:xfrm>
            <a:off x="6192982" y="5065472"/>
            <a:ext cx="2576090" cy="954107"/>
          </a:xfrm>
          <a:prstGeom prst="rect">
            <a:avLst/>
          </a:prstGeom>
          <a:noFill/>
        </p:spPr>
        <p:txBody>
          <a:bodyPr wrap="none" rtlCol="0">
            <a:spAutoFit/>
          </a:bodyPr>
          <a:lstStyle/>
          <a:p>
            <a:pPr algn="ctr"/>
            <a:r>
              <a:rPr lang="nb-NO" sz="2800" b="1" smtClean="0">
                <a:solidFill>
                  <a:srgbClr val="FF0000"/>
                </a:solidFill>
              </a:rPr>
              <a:t>ESP32</a:t>
            </a:r>
            <a:br>
              <a:rPr lang="nb-NO" sz="2800" b="1" smtClean="0">
                <a:solidFill>
                  <a:srgbClr val="FF0000"/>
                </a:solidFill>
              </a:rPr>
            </a:br>
            <a:r>
              <a:rPr lang="nb-NO" sz="2800" b="1" smtClean="0">
                <a:solidFill>
                  <a:srgbClr val="FF0000"/>
                </a:solidFill>
              </a:rPr>
              <a:t>Circus </a:t>
            </a:r>
            <a:r>
              <a:rPr lang="nb-NO" sz="2800" b="1" smtClean="0">
                <a:solidFill>
                  <a:srgbClr val="FF0000"/>
                </a:solidFill>
              </a:rPr>
              <a:t>of Things</a:t>
            </a:r>
            <a:endParaRPr lang="nb-NO"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51554"/>
                                        </p:tgtEl>
                                        <p:attrNameLst>
                                          <p:attrName>style.visibility</p:attrName>
                                        </p:attrNameLst>
                                      </p:cBhvr>
                                      <p:to>
                                        <p:strVal val="visible"/>
                                      </p:to>
                                    </p:set>
                                    <p:animEffect transition="in" filter="fade">
                                      <p:cBhvr>
                                        <p:cTn id="29" dur="2000"/>
                                        <p:tgtEl>
                                          <p:spTgt spid="15155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2466856" y="245660"/>
            <a:ext cx="4575389" cy="1050878"/>
          </a:xfrm>
        </p:spPr>
        <p:txBody>
          <a:bodyPr>
            <a:normAutofit fontScale="90000"/>
          </a:bodyPr>
          <a:lstStyle/>
          <a:p>
            <a:pPr algn="ctr">
              <a:lnSpc>
                <a:spcPct val="100000"/>
              </a:lnSpc>
            </a:pPr>
            <a:r>
              <a:rPr lang="nb-NO" dirty="0" smtClean="0"/>
              <a:t>Komponenter</a:t>
            </a:r>
            <a:br>
              <a:rPr lang="nb-NO" dirty="0" smtClean="0"/>
            </a:br>
            <a:r>
              <a:rPr lang="nb-NO" sz="2400" dirty="0" smtClean="0"/>
              <a:t>Gjennomgang av komponentene</a:t>
            </a:r>
            <a:endParaRPr lang="nb-NO" sz="2400" dirty="0"/>
          </a:p>
        </p:txBody>
      </p:sp>
      <p:pic>
        <p:nvPicPr>
          <p:cNvPr id="3074" name="Picture 2"/>
          <p:cNvPicPr>
            <a:picLocks noChangeAspect="1" noChangeArrowheads="1"/>
          </p:cNvPicPr>
          <p:nvPr/>
        </p:nvPicPr>
        <p:blipFill>
          <a:blip r:embed="rId2" cstate="print"/>
          <a:srcRect/>
          <a:stretch>
            <a:fillRect/>
          </a:stretch>
        </p:blipFill>
        <p:spPr bwMode="auto">
          <a:xfrm>
            <a:off x="4845880" y="1662402"/>
            <a:ext cx="3992983" cy="198155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849626" y="1665032"/>
            <a:ext cx="3962346" cy="1991079"/>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894125" y="3958704"/>
            <a:ext cx="3951755" cy="2005368"/>
          </a:xfrm>
          <a:prstGeom prst="rect">
            <a:avLst/>
          </a:prstGeom>
          <a:noFill/>
          <a:ln w="9525">
            <a:noFill/>
            <a:miter lim="800000"/>
            <a:headEnd/>
            <a:tailEnd/>
          </a:ln>
        </p:spPr>
      </p:pic>
      <p:pic>
        <p:nvPicPr>
          <p:cNvPr id="40961" name="Picture 1"/>
          <p:cNvPicPr>
            <a:picLocks noChangeAspect="1" noChangeArrowheads="1"/>
          </p:cNvPicPr>
          <p:nvPr/>
        </p:nvPicPr>
        <p:blipFill>
          <a:blip r:embed="rId5"/>
          <a:srcRect t="47886"/>
          <a:stretch>
            <a:fillRect/>
          </a:stretch>
        </p:blipFill>
        <p:spPr bwMode="auto">
          <a:xfrm>
            <a:off x="5204972" y="4087185"/>
            <a:ext cx="3603170" cy="180561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0961"/>
                                        </p:tgtEl>
                                        <p:attrNameLst>
                                          <p:attrName>style.visibility</p:attrName>
                                        </p:attrNameLst>
                                      </p:cBhvr>
                                      <p:to>
                                        <p:strVal val="visible"/>
                                      </p:to>
                                    </p:set>
                                    <p:animEffect transition="in" filter="fade">
                                      <p:cBhvr>
                                        <p:cTn id="18" dur="2000"/>
                                        <p:tgtEl>
                                          <p:spTgt spid="40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1"/>
          <p:cNvSpPr>
            <a:spLocks noGrp="1"/>
          </p:cNvSpPr>
          <p:nvPr>
            <p:ph type="title"/>
          </p:nvPr>
        </p:nvSpPr>
        <p:spPr>
          <a:xfrm>
            <a:off x="1079500" y="163769"/>
            <a:ext cx="7767638" cy="914401"/>
          </a:xfrm>
        </p:spPr>
        <p:txBody>
          <a:bodyPr>
            <a:normAutofit fontScale="90000"/>
          </a:bodyPr>
          <a:lstStyle/>
          <a:p>
            <a:pPr algn="ctr">
              <a:lnSpc>
                <a:spcPct val="100000"/>
              </a:lnSpc>
            </a:pPr>
            <a:r>
              <a:rPr lang="nb-NO" dirty="0" smtClean="0"/>
              <a:t>Komponenter</a:t>
            </a:r>
            <a:br>
              <a:rPr lang="nb-NO" dirty="0" smtClean="0"/>
            </a:br>
            <a:r>
              <a:rPr lang="nb-NO" sz="2400" dirty="0" smtClean="0"/>
              <a:t>Resistanser</a:t>
            </a:r>
            <a:endParaRPr lang="nb-NO" sz="2400" dirty="0"/>
          </a:p>
        </p:txBody>
      </p:sp>
      <p:pic>
        <p:nvPicPr>
          <p:cNvPr id="5123" name="Picture 3"/>
          <p:cNvPicPr>
            <a:picLocks noChangeAspect="1" noChangeArrowheads="1"/>
          </p:cNvPicPr>
          <p:nvPr/>
        </p:nvPicPr>
        <p:blipFill>
          <a:blip r:embed="rId2" cstate="print"/>
          <a:srcRect/>
          <a:stretch>
            <a:fillRect/>
          </a:stretch>
        </p:blipFill>
        <p:spPr bwMode="auto">
          <a:xfrm>
            <a:off x="1774209" y="2087073"/>
            <a:ext cx="6197130" cy="46009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6106" t="20973" r="51258" b="7527"/>
          <a:stretch>
            <a:fillRect/>
          </a:stretch>
        </p:blipFill>
        <p:spPr bwMode="auto">
          <a:xfrm>
            <a:off x="955344" y="355147"/>
            <a:ext cx="1910687" cy="1610131"/>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9640" t="19471" r="52041" b="7343"/>
          <a:stretch>
            <a:fillRect/>
          </a:stretch>
        </p:blipFill>
        <p:spPr bwMode="auto">
          <a:xfrm>
            <a:off x="7028597" y="368489"/>
            <a:ext cx="1746913" cy="165576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fade">
                                      <p:cBhvr>
                                        <p:cTn id="15"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a:spLocks noGrp="1"/>
          </p:cNvSpPr>
          <p:nvPr>
            <p:ph type="title"/>
          </p:nvPr>
        </p:nvSpPr>
        <p:spPr>
          <a:xfrm>
            <a:off x="4913194" y="327542"/>
            <a:ext cx="3933944" cy="1078177"/>
          </a:xfrm>
        </p:spPr>
        <p:txBody>
          <a:bodyPr/>
          <a:lstStyle/>
          <a:p>
            <a:pPr algn="ctr">
              <a:lnSpc>
                <a:spcPct val="100000"/>
              </a:lnSpc>
            </a:pPr>
            <a:r>
              <a:rPr lang="nb-NO" dirty="0" smtClean="0"/>
              <a:t>Komponenter</a:t>
            </a:r>
            <a:br>
              <a:rPr lang="nb-NO" dirty="0" smtClean="0"/>
            </a:br>
            <a:r>
              <a:rPr lang="nb-NO" sz="2400" dirty="0" smtClean="0"/>
              <a:t>Input (Sensorer)</a:t>
            </a:r>
            <a:endParaRPr lang="nb-NO" sz="2400" dirty="0"/>
          </a:p>
        </p:txBody>
      </p:sp>
      <p:pic>
        <p:nvPicPr>
          <p:cNvPr id="4100" name="Picture 4"/>
          <p:cNvPicPr>
            <a:picLocks noChangeAspect="1" noChangeArrowheads="1"/>
          </p:cNvPicPr>
          <p:nvPr/>
        </p:nvPicPr>
        <p:blipFill>
          <a:blip r:embed="rId2" cstate="print"/>
          <a:srcRect/>
          <a:stretch>
            <a:fillRect/>
          </a:stretch>
        </p:blipFill>
        <p:spPr bwMode="auto">
          <a:xfrm>
            <a:off x="1001973" y="2230840"/>
            <a:ext cx="3810000" cy="1905000"/>
          </a:xfrm>
          <a:prstGeom prst="rect">
            <a:avLst/>
          </a:prstGeom>
          <a:noFill/>
          <a:ln w="9525">
            <a:noFill/>
            <a:miter lim="800000"/>
            <a:headEnd/>
            <a:tailEnd/>
          </a:ln>
        </p:spPr>
      </p:pic>
      <p:pic>
        <p:nvPicPr>
          <p:cNvPr id="4102" name="Picture 6"/>
          <p:cNvPicPr>
            <a:picLocks noChangeAspect="1" noChangeArrowheads="1"/>
          </p:cNvPicPr>
          <p:nvPr/>
        </p:nvPicPr>
        <p:blipFill>
          <a:blip r:embed="rId3" cstate="print"/>
          <a:srcRect/>
          <a:stretch>
            <a:fillRect/>
          </a:stretch>
        </p:blipFill>
        <p:spPr bwMode="auto">
          <a:xfrm>
            <a:off x="1029270" y="4164629"/>
            <a:ext cx="3810000" cy="2295525"/>
          </a:xfrm>
          <a:prstGeom prst="rect">
            <a:avLst/>
          </a:prstGeom>
          <a:noFill/>
          <a:ln w="9525">
            <a:noFill/>
            <a:miter lim="800000"/>
            <a:headEnd/>
            <a:tailEnd/>
          </a:ln>
        </p:spPr>
      </p:pic>
      <p:pic>
        <p:nvPicPr>
          <p:cNvPr id="4103" name="Picture 7"/>
          <p:cNvPicPr>
            <a:picLocks noChangeAspect="1" noChangeArrowheads="1"/>
          </p:cNvPicPr>
          <p:nvPr/>
        </p:nvPicPr>
        <p:blipFill>
          <a:blip r:embed="rId4" cstate="print"/>
          <a:srcRect/>
          <a:stretch>
            <a:fillRect/>
          </a:stretch>
        </p:blipFill>
        <p:spPr bwMode="auto">
          <a:xfrm>
            <a:off x="4931889" y="1616052"/>
            <a:ext cx="3838575" cy="1933575"/>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1001972" y="256677"/>
            <a:ext cx="3810000" cy="1895475"/>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968234" y="3593627"/>
            <a:ext cx="3787019" cy="228855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2000"/>
                                        <p:tgtEl>
                                          <p:spTgt spid="4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20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2729552" y="395785"/>
            <a:ext cx="3933944" cy="1078177"/>
          </a:xfrm>
        </p:spPr>
        <p:txBody>
          <a:bodyPr/>
          <a:lstStyle/>
          <a:p>
            <a:pPr algn="ctr">
              <a:lnSpc>
                <a:spcPct val="100000"/>
              </a:lnSpc>
            </a:pPr>
            <a:r>
              <a:rPr lang="nb-NO" dirty="0" smtClean="0"/>
              <a:t>Komponenter</a:t>
            </a:r>
            <a:br>
              <a:rPr lang="nb-NO" dirty="0" smtClean="0"/>
            </a:br>
            <a:r>
              <a:rPr lang="nb-NO" sz="2400" dirty="0" smtClean="0"/>
              <a:t>Output (</a:t>
            </a:r>
            <a:r>
              <a:rPr lang="nb-NO" sz="2400" dirty="0" err="1" smtClean="0"/>
              <a:t>Aktuatorer</a:t>
            </a:r>
            <a:r>
              <a:rPr lang="nb-NO" sz="2400" dirty="0" smtClean="0"/>
              <a:t>)</a:t>
            </a:r>
            <a:endParaRPr lang="nb-NO" sz="2400" dirty="0"/>
          </a:p>
        </p:txBody>
      </p:sp>
      <p:pic>
        <p:nvPicPr>
          <p:cNvPr id="5122" name="Picture 2"/>
          <p:cNvPicPr>
            <a:picLocks noChangeAspect="1" noChangeArrowheads="1"/>
          </p:cNvPicPr>
          <p:nvPr/>
        </p:nvPicPr>
        <p:blipFill>
          <a:blip r:embed="rId2" cstate="print"/>
          <a:srcRect/>
          <a:stretch>
            <a:fillRect/>
          </a:stretch>
        </p:blipFill>
        <p:spPr bwMode="auto">
          <a:xfrm>
            <a:off x="1047680" y="3759419"/>
            <a:ext cx="3800475" cy="1905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918880" y="1748437"/>
            <a:ext cx="3810000" cy="1914525"/>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1033391" y="1762055"/>
            <a:ext cx="3829050" cy="1914525"/>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4900472" y="3736786"/>
            <a:ext cx="3819525" cy="2305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5083941" y="3594909"/>
            <a:ext cx="3857625" cy="234315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a:off x="5088703" y="1534168"/>
            <a:ext cx="3848100" cy="1933575"/>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1049607" y="4014009"/>
            <a:ext cx="3819525" cy="1924050"/>
          </a:xfrm>
          <a:prstGeom prst="rect">
            <a:avLst/>
          </a:prstGeom>
          <a:noFill/>
          <a:ln w="9525">
            <a:noFill/>
            <a:miter lim="800000"/>
            <a:headEnd/>
            <a:tailEnd/>
          </a:ln>
        </p:spPr>
      </p:pic>
      <p:sp>
        <p:nvSpPr>
          <p:cNvPr id="10" name="Tittel 1"/>
          <p:cNvSpPr>
            <a:spLocks noGrp="1"/>
          </p:cNvSpPr>
          <p:nvPr>
            <p:ph type="title"/>
          </p:nvPr>
        </p:nvSpPr>
        <p:spPr>
          <a:xfrm>
            <a:off x="2729552" y="191068"/>
            <a:ext cx="3933944" cy="1078177"/>
          </a:xfrm>
        </p:spPr>
        <p:txBody>
          <a:bodyPr/>
          <a:lstStyle/>
          <a:p>
            <a:pPr algn="ctr">
              <a:lnSpc>
                <a:spcPct val="100000"/>
              </a:lnSpc>
            </a:pPr>
            <a:r>
              <a:rPr lang="nb-NO" dirty="0" smtClean="0"/>
              <a:t>Komponenter</a:t>
            </a:r>
            <a:br>
              <a:rPr lang="nb-NO" dirty="0" smtClean="0"/>
            </a:br>
            <a:r>
              <a:rPr lang="nb-NO" sz="2400" dirty="0" smtClean="0"/>
              <a:t>Output (</a:t>
            </a:r>
            <a:r>
              <a:rPr lang="nb-NO" sz="2400" dirty="0" err="1" smtClean="0"/>
              <a:t>Aktuatorer</a:t>
            </a:r>
            <a:r>
              <a:rPr lang="nb-NO" sz="2400" dirty="0" smtClean="0"/>
              <a:t>)</a:t>
            </a:r>
            <a:endParaRPr lang="nb-NO" sz="2400" dirty="0"/>
          </a:p>
        </p:txBody>
      </p:sp>
      <p:grpSp>
        <p:nvGrpSpPr>
          <p:cNvPr id="2" name="Gruppe 12"/>
          <p:cNvGrpSpPr/>
          <p:nvPr/>
        </p:nvGrpSpPr>
        <p:grpSpPr>
          <a:xfrm>
            <a:off x="993737" y="1534168"/>
            <a:ext cx="3876675" cy="2343150"/>
            <a:chOff x="791216" y="1534168"/>
            <a:chExt cx="3876675" cy="2343150"/>
          </a:xfrm>
        </p:grpSpPr>
        <p:pic>
          <p:nvPicPr>
            <p:cNvPr id="6146" name="Picture 2"/>
            <p:cNvPicPr>
              <a:picLocks noChangeAspect="1" noChangeArrowheads="1"/>
            </p:cNvPicPr>
            <p:nvPr/>
          </p:nvPicPr>
          <p:blipFill>
            <a:blip r:embed="rId5" cstate="print"/>
            <a:srcRect/>
            <a:stretch>
              <a:fillRect/>
            </a:stretch>
          </p:blipFill>
          <p:spPr bwMode="auto">
            <a:xfrm>
              <a:off x="791216" y="1534168"/>
              <a:ext cx="3876675" cy="2343150"/>
            </a:xfrm>
            <a:prstGeom prst="rect">
              <a:avLst/>
            </a:prstGeom>
            <a:noFill/>
            <a:ln w="9525">
              <a:noFill/>
              <a:miter lim="800000"/>
              <a:headEnd/>
              <a:tailEnd/>
            </a:ln>
          </p:spPr>
        </p:pic>
        <p:sp>
          <p:nvSpPr>
            <p:cNvPr id="11" name="TekstSylinder 10"/>
            <p:cNvSpPr txBox="1"/>
            <p:nvPr/>
          </p:nvSpPr>
          <p:spPr>
            <a:xfrm>
              <a:off x="914400" y="3302758"/>
              <a:ext cx="1268104" cy="461665"/>
            </a:xfrm>
            <a:prstGeom prst="rect">
              <a:avLst/>
            </a:prstGeom>
            <a:noFill/>
          </p:spPr>
          <p:txBody>
            <a:bodyPr wrap="none" rtlCol="0">
              <a:spAutoFit/>
            </a:bodyPr>
            <a:lstStyle/>
            <a:p>
              <a:r>
                <a:rPr lang="nb-NO" dirty="0" smtClean="0">
                  <a:solidFill>
                    <a:schemeClr val="tx1"/>
                  </a:solidFill>
                </a:rPr>
                <a:t>JZC-11F</a:t>
              </a:r>
            </a:p>
          </p:txBody>
        </p:sp>
        <p:sp>
          <p:nvSpPr>
            <p:cNvPr id="12" name="TekstSylinder 11"/>
            <p:cNvSpPr txBox="1"/>
            <p:nvPr/>
          </p:nvSpPr>
          <p:spPr>
            <a:xfrm>
              <a:off x="873456" y="2006221"/>
              <a:ext cx="1035540" cy="646331"/>
            </a:xfrm>
            <a:prstGeom prst="rect">
              <a:avLst/>
            </a:prstGeom>
            <a:noFill/>
          </p:spPr>
          <p:txBody>
            <a:bodyPr wrap="none" rtlCol="0">
              <a:spAutoFit/>
            </a:bodyPr>
            <a:lstStyle/>
            <a:p>
              <a:r>
                <a:rPr lang="nb-NO" sz="1800" dirty="0" smtClean="0">
                  <a:solidFill>
                    <a:schemeClr val="tx1"/>
                  </a:solidFill>
                </a:rPr>
                <a:t>30V-10A</a:t>
              </a:r>
              <a:br>
                <a:rPr lang="nb-NO" sz="1800" dirty="0" smtClean="0">
                  <a:solidFill>
                    <a:schemeClr val="tx1"/>
                  </a:solidFill>
                </a:rPr>
              </a:br>
              <a:r>
                <a:rPr lang="nb-NO" sz="1800" dirty="0" smtClean="0">
                  <a:solidFill>
                    <a:schemeClr val="tx1"/>
                  </a:solidFill>
                </a:rPr>
                <a:t>230V-5A</a:t>
              </a:r>
            </a:p>
          </p:txBody>
        </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3" descr="Bilderesultat for BMP180">
            <a:hlinkClick r:id="rId2"/>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1029" name="AutoShape 5" descr="Bilderesultat for BMP180">
            <a:hlinkClick r:id="rId2"/>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2" name="Tittel 1"/>
          <p:cNvSpPr>
            <a:spLocks noGrp="1"/>
          </p:cNvSpPr>
          <p:nvPr>
            <p:ph type="title"/>
          </p:nvPr>
        </p:nvSpPr>
        <p:spPr/>
        <p:txBody>
          <a:bodyPr/>
          <a:lstStyle/>
          <a:p>
            <a:pPr algn="ctr"/>
            <a:r>
              <a:rPr lang="nb-NO" smtClean="0"/>
              <a:t>Display</a:t>
            </a:r>
            <a:endParaRPr lang="nb-NO"/>
          </a:p>
        </p:txBody>
      </p:sp>
      <p:pic>
        <p:nvPicPr>
          <p:cNvPr id="5122" name="Picture 2"/>
          <p:cNvPicPr>
            <a:picLocks noChangeAspect="1" noChangeArrowheads="1"/>
          </p:cNvPicPr>
          <p:nvPr/>
        </p:nvPicPr>
        <p:blipFill>
          <a:blip r:embed="rId3"/>
          <a:srcRect/>
          <a:stretch>
            <a:fillRect/>
          </a:stretch>
        </p:blipFill>
        <p:spPr bwMode="auto">
          <a:xfrm>
            <a:off x="1806817" y="1420938"/>
            <a:ext cx="6040177" cy="2835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Tilleggsutstyr</a:t>
            </a:r>
            <a:endParaRPr lang="nb-NO"/>
          </a:p>
        </p:txBody>
      </p:sp>
      <p:sp>
        <p:nvSpPr>
          <p:cNvPr id="3" name="Plassholder for innhold 2"/>
          <p:cNvSpPr>
            <a:spLocks noGrp="1"/>
          </p:cNvSpPr>
          <p:nvPr>
            <p:ph idx="1"/>
          </p:nvPr>
        </p:nvSpPr>
        <p:spPr>
          <a:xfrm>
            <a:off x="1194628" y="1600200"/>
            <a:ext cx="3730663" cy="4525963"/>
          </a:xfrm>
        </p:spPr>
        <p:txBody>
          <a:bodyPr/>
          <a:lstStyle/>
          <a:p>
            <a:r>
              <a:rPr lang="nb-NO" smtClean="0"/>
              <a:t>OLED-display</a:t>
            </a:r>
          </a:p>
          <a:p>
            <a:r>
              <a:rPr lang="nb-NO" smtClean="0"/>
              <a:t>Trykksensor, BMP280</a:t>
            </a:r>
          </a:p>
          <a:p>
            <a:r>
              <a:rPr lang="nb-NO" smtClean="0"/>
              <a:t>Inkl. Temperatursensor</a:t>
            </a:r>
          </a:p>
          <a:p>
            <a:r>
              <a:rPr lang="nb-NO" smtClean="0"/>
              <a:t>PIR-sensor</a:t>
            </a:r>
            <a:endParaRPr lang="nb-NO"/>
          </a:p>
        </p:txBody>
      </p:sp>
      <p:pic>
        <p:nvPicPr>
          <p:cNvPr id="6" name="Picture 11" descr="0.96 Inch I2C IIC Serial 128 x 64 OLED LCD LED Skjerm Modul For Arduino">
            <a:hlinkClick r:id="rId2" tooltip="0.96 Inch I2C IIC Serial 128 x 64 OLED LCD LED Skjerm Modul For Arduino"/>
          </p:cNvPr>
          <p:cNvPicPr>
            <a:picLocks noChangeAspect="1" noChangeArrowheads="1"/>
          </p:cNvPicPr>
          <p:nvPr/>
        </p:nvPicPr>
        <p:blipFill>
          <a:blip r:embed="rId3"/>
          <a:srcRect l="10477" t="12985" r="21009" b="16426"/>
          <a:stretch>
            <a:fillRect/>
          </a:stretch>
        </p:blipFill>
        <p:spPr bwMode="auto">
          <a:xfrm>
            <a:off x="5874326" y="1417638"/>
            <a:ext cx="2348346" cy="2419436"/>
          </a:xfrm>
          <a:prstGeom prst="rect">
            <a:avLst/>
          </a:prstGeom>
          <a:noFill/>
        </p:spPr>
      </p:pic>
      <p:pic>
        <p:nvPicPr>
          <p:cNvPr id="10242" name="Picture 2" descr="BMP280 Pressure Sensor in Pakistan - BS Universal | General Supplier &amp;amp;  Services Company"/>
          <p:cNvPicPr>
            <a:picLocks noChangeAspect="1" noChangeArrowheads="1"/>
          </p:cNvPicPr>
          <p:nvPr/>
        </p:nvPicPr>
        <p:blipFill>
          <a:blip r:embed="rId4"/>
          <a:srcRect/>
          <a:stretch>
            <a:fillRect/>
          </a:stretch>
        </p:blipFill>
        <p:spPr bwMode="auto">
          <a:xfrm>
            <a:off x="5245487" y="4226202"/>
            <a:ext cx="2672387" cy="1503217"/>
          </a:xfrm>
          <a:prstGeom prst="rect">
            <a:avLst/>
          </a:prstGeom>
          <a:noFill/>
        </p:spPr>
      </p:pic>
      <p:pic>
        <p:nvPicPr>
          <p:cNvPr id="8" name="Picture 3"/>
          <p:cNvPicPr>
            <a:picLocks noChangeAspect="1" noChangeArrowheads="1"/>
          </p:cNvPicPr>
          <p:nvPr/>
        </p:nvPicPr>
        <p:blipFill>
          <a:blip r:embed="rId5"/>
          <a:srcRect/>
          <a:stretch>
            <a:fillRect/>
          </a:stretch>
        </p:blipFill>
        <p:spPr bwMode="auto">
          <a:xfrm>
            <a:off x="1971964" y="4265577"/>
            <a:ext cx="2802659" cy="146384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20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alpha-crucis.com/1061-1007-thickbox/arduino-uno-smd.jpg"/>
          <p:cNvPicPr>
            <a:picLocks noChangeAspect="1" noChangeArrowheads="1"/>
          </p:cNvPicPr>
          <p:nvPr/>
        </p:nvPicPr>
        <p:blipFill>
          <a:blip r:embed="rId2" cstate="print"/>
          <a:srcRect t="13770" b="13224"/>
          <a:stretch>
            <a:fillRect/>
          </a:stretch>
        </p:blipFill>
        <p:spPr bwMode="auto">
          <a:xfrm>
            <a:off x="1968489" y="1473958"/>
            <a:ext cx="6243851" cy="4558352"/>
          </a:xfrm>
          <a:prstGeom prst="rect">
            <a:avLst/>
          </a:prstGeom>
          <a:noFill/>
        </p:spPr>
      </p:pic>
      <p:sp>
        <p:nvSpPr>
          <p:cNvPr id="2" name="Tittel 1"/>
          <p:cNvSpPr>
            <a:spLocks noGrp="1"/>
          </p:cNvSpPr>
          <p:nvPr>
            <p:ph type="title"/>
          </p:nvPr>
        </p:nvSpPr>
        <p:spPr>
          <a:xfrm>
            <a:off x="1079500" y="382138"/>
            <a:ext cx="7767638" cy="655092"/>
          </a:xfrm>
        </p:spPr>
        <p:txBody>
          <a:bodyPr/>
          <a:lstStyle/>
          <a:p>
            <a:pPr algn="ctr"/>
            <a:r>
              <a:rPr lang="nb-NO" smtClean="0"/>
              <a:t>Oppkobling av LED</a:t>
            </a:r>
            <a:endParaRPr lang="nb-NO" dirty="0"/>
          </a:p>
        </p:txBody>
      </p:sp>
      <p:sp>
        <p:nvSpPr>
          <p:cNvPr id="14" name="TekstSylinder 13"/>
          <p:cNvSpPr txBox="1"/>
          <p:nvPr/>
        </p:nvSpPr>
        <p:spPr>
          <a:xfrm>
            <a:off x="1661367" y="1910686"/>
            <a:ext cx="633507" cy="369332"/>
          </a:xfrm>
          <a:prstGeom prst="rect">
            <a:avLst/>
          </a:prstGeom>
          <a:noFill/>
        </p:spPr>
        <p:txBody>
          <a:bodyPr wrap="none" rtlCol="0">
            <a:spAutoFit/>
          </a:bodyPr>
          <a:lstStyle/>
          <a:p>
            <a:r>
              <a:rPr lang="nb-NO" sz="1800" dirty="0" smtClean="0">
                <a:solidFill>
                  <a:schemeClr val="tx1"/>
                </a:solidFill>
              </a:rPr>
              <a:t>USB</a:t>
            </a:r>
          </a:p>
        </p:txBody>
      </p:sp>
      <p:sp>
        <p:nvSpPr>
          <p:cNvPr id="17" name="Pil mot venstre og høyre 16"/>
          <p:cNvSpPr/>
          <p:nvPr/>
        </p:nvSpPr>
        <p:spPr bwMode="auto">
          <a:xfrm>
            <a:off x="1002553" y="2612572"/>
            <a:ext cx="914400" cy="510639"/>
          </a:xfrm>
          <a:prstGeom prst="lef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grpSp>
        <p:nvGrpSpPr>
          <p:cNvPr id="4" name="Gruppe 25"/>
          <p:cNvGrpSpPr/>
          <p:nvPr/>
        </p:nvGrpSpPr>
        <p:grpSpPr>
          <a:xfrm>
            <a:off x="5868777" y="5783283"/>
            <a:ext cx="415498" cy="828568"/>
            <a:chOff x="5531242" y="5783283"/>
            <a:chExt cx="415498" cy="828568"/>
          </a:xfrm>
        </p:grpSpPr>
        <p:sp>
          <p:nvSpPr>
            <p:cNvPr id="18" name="Frihåndsform 17"/>
            <p:cNvSpPr/>
            <p:nvPr/>
          </p:nvSpPr>
          <p:spPr bwMode="auto">
            <a:xfrm>
              <a:off x="5747657" y="5783283"/>
              <a:ext cx="0" cy="486888"/>
            </a:xfrm>
            <a:custGeom>
              <a:avLst/>
              <a:gdLst>
                <a:gd name="connsiteX0" fmla="*/ 0 w 0"/>
                <a:gd name="connsiteY0" fmla="*/ 0 h 486888"/>
                <a:gd name="connsiteX1" fmla="*/ 0 w 0"/>
                <a:gd name="connsiteY1" fmla="*/ 486888 h 486888"/>
                <a:gd name="connsiteX2" fmla="*/ 0 w 0"/>
                <a:gd name="connsiteY2" fmla="*/ 486888 h 486888"/>
                <a:gd name="connsiteX3" fmla="*/ 0 w 0"/>
                <a:gd name="connsiteY3" fmla="*/ 486888 h 486888"/>
              </a:gdLst>
              <a:ahLst/>
              <a:cxnLst>
                <a:cxn ang="0">
                  <a:pos x="connsiteX0" y="connsiteY0"/>
                </a:cxn>
                <a:cxn ang="0">
                  <a:pos x="connsiteX1" y="connsiteY1"/>
                </a:cxn>
                <a:cxn ang="0">
                  <a:pos x="connsiteX2" y="connsiteY2"/>
                </a:cxn>
                <a:cxn ang="0">
                  <a:pos x="connsiteX3" y="connsiteY3"/>
                </a:cxn>
              </a:cxnLst>
              <a:rect l="l" t="t" r="r" b="b"/>
              <a:pathLst>
                <a:path h="486888">
                  <a:moveTo>
                    <a:pt x="0" y="0"/>
                  </a:moveTo>
                  <a:lnTo>
                    <a:pt x="0" y="486888"/>
                  </a:lnTo>
                  <a:lnTo>
                    <a:pt x="0" y="486888"/>
                  </a:lnTo>
                  <a:lnTo>
                    <a:pt x="0" y="486888"/>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9" name="Frihåndsform 18"/>
            <p:cNvSpPr/>
            <p:nvPr/>
          </p:nvSpPr>
          <p:spPr bwMode="auto">
            <a:xfrm>
              <a:off x="5593278" y="6270171"/>
              <a:ext cx="308758" cy="0"/>
            </a:xfrm>
            <a:custGeom>
              <a:avLst/>
              <a:gdLst>
                <a:gd name="connsiteX0" fmla="*/ 0 w 308758"/>
                <a:gd name="connsiteY0" fmla="*/ 0 h 0"/>
                <a:gd name="connsiteX1" fmla="*/ 0 w 308758"/>
                <a:gd name="connsiteY1" fmla="*/ 0 h 0"/>
                <a:gd name="connsiteX2" fmla="*/ 130628 w 308758"/>
                <a:gd name="connsiteY2" fmla="*/ 0 h 0"/>
                <a:gd name="connsiteX3" fmla="*/ 130628 w 308758"/>
                <a:gd name="connsiteY3" fmla="*/ 0 h 0"/>
                <a:gd name="connsiteX4" fmla="*/ 237506 w 308758"/>
                <a:gd name="connsiteY4" fmla="*/ 0 h 0"/>
                <a:gd name="connsiteX5" fmla="*/ 308758 w 308758"/>
                <a:gd name="connsiteY5" fmla="*/ 0 h 0"/>
                <a:gd name="connsiteX6" fmla="*/ 308758 w 308758"/>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758">
                  <a:moveTo>
                    <a:pt x="0" y="0"/>
                  </a:moveTo>
                  <a:lnTo>
                    <a:pt x="0" y="0"/>
                  </a:lnTo>
                  <a:lnTo>
                    <a:pt x="130628" y="0"/>
                  </a:lnTo>
                  <a:lnTo>
                    <a:pt x="130628" y="0"/>
                  </a:lnTo>
                  <a:lnTo>
                    <a:pt x="237506" y="0"/>
                  </a:lnTo>
                  <a:lnTo>
                    <a:pt x="308758" y="0"/>
                  </a:lnTo>
                  <a:lnTo>
                    <a:pt x="308758" y="0"/>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5" name="TekstSylinder 24"/>
            <p:cNvSpPr txBox="1"/>
            <p:nvPr/>
          </p:nvSpPr>
          <p:spPr>
            <a:xfrm>
              <a:off x="5531242" y="6242519"/>
              <a:ext cx="415498" cy="369332"/>
            </a:xfrm>
            <a:prstGeom prst="rect">
              <a:avLst/>
            </a:prstGeom>
            <a:noFill/>
          </p:spPr>
          <p:txBody>
            <a:bodyPr wrap="none" rtlCol="0">
              <a:spAutoFit/>
            </a:bodyPr>
            <a:lstStyle/>
            <a:p>
              <a:r>
                <a:rPr lang="nb-NO" sz="1800" dirty="0" smtClean="0">
                  <a:solidFill>
                    <a:schemeClr val="tx1"/>
                  </a:solidFill>
                </a:rPr>
                <a:t>0v</a:t>
              </a:r>
            </a:p>
          </p:txBody>
        </p:sp>
      </p:grpSp>
      <p:grpSp>
        <p:nvGrpSpPr>
          <p:cNvPr id="5" name="Gruppe 51"/>
          <p:cNvGrpSpPr/>
          <p:nvPr/>
        </p:nvGrpSpPr>
        <p:grpSpPr>
          <a:xfrm>
            <a:off x="7308351" y="1200150"/>
            <a:ext cx="1637403" cy="1181100"/>
            <a:chOff x="6970816" y="1200150"/>
            <a:chExt cx="1637403" cy="1181100"/>
          </a:xfrm>
        </p:grpSpPr>
        <p:sp>
          <p:nvSpPr>
            <p:cNvPr id="50" name="Ellipse 49"/>
            <p:cNvSpPr/>
            <p:nvPr/>
          </p:nvSpPr>
          <p:spPr bwMode="auto">
            <a:xfrm>
              <a:off x="7962903" y="1559718"/>
              <a:ext cx="511968" cy="51196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8" name="Likebent trekant 27"/>
            <p:cNvSpPr/>
            <p:nvPr/>
          </p:nvSpPr>
          <p:spPr bwMode="auto">
            <a:xfrm rot="10800000">
              <a:off x="8075221" y="1674421"/>
              <a:ext cx="296883" cy="296883"/>
            </a:xfrm>
            <a:prstGeom prst="triangl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9" name="Frihåndsform 28"/>
            <p:cNvSpPr/>
            <p:nvPr/>
          </p:nvSpPr>
          <p:spPr bwMode="auto">
            <a:xfrm>
              <a:off x="6970816" y="1294410"/>
              <a:ext cx="1246909" cy="522515"/>
            </a:xfrm>
            <a:custGeom>
              <a:avLst/>
              <a:gdLst>
                <a:gd name="connsiteX0" fmla="*/ 0 w 1246909"/>
                <a:gd name="connsiteY0" fmla="*/ 522515 h 522515"/>
                <a:gd name="connsiteX1" fmla="*/ 0 w 1246909"/>
                <a:gd name="connsiteY1" fmla="*/ 0 h 522515"/>
                <a:gd name="connsiteX2" fmla="*/ 1246909 w 1246909"/>
                <a:gd name="connsiteY2" fmla="*/ 0 h 522515"/>
                <a:gd name="connsiteX3" fmla="*/ 1246909 w 1246909"/>
                <a:gd name="connsiteY3" fmla="*/ 380011 h 522515"/>
              </a:gdLst>
              <a:ahLst/>
              <a:cxnLst>
                <a:cxn ang="0">
                  <a:pos x="connsiteX0" y="connsiteY0"/>
                </a:cxn>
                <a:cxn ang="0">
                  <a:pos x="connsiteX1" y="connsiteY1"/>
                </a:cxn>
                <a:cxn ang="0">
                  <a:pos x="connsiteX2" y="connsiteY2"/>
                </a:cxn>
                <a:cxn ang="0">
                  <a:pos x="connsiteX3" y="connsiteY3"/>
                </a:cxn>
              </a:cxnLst>
              <a:rect l="l" t="t" r="r" b="b"/>
              <a:pathLst>
                <a:path w="1246909" h="522515">
                  <a:moveTo>
                    <a:pt x="0" y="522515"/>
                  </a:moveTo>
                  <a:lnTo>
                    <a:pt x="0" y="0"/>
                  </a:lnTo>
                  <a:lnTo>
                    <a:pt x="1246909" y="0"/>
                  </a:lnTo>
                  <a:lnTo>
                    <a:pt x="1246909" y="380011"/>
                  </a:ln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cxnSp>
          <p:nvCxnSpPr>
            <p:cNvPr id="31" name="Rett linje 30"/>
            <p:cNvCxnSpPr/>
            <p:nvPr/>
          </p:nvCxnSpPr>
          <p:spPr bwMode="auto">
            <a:xfrm flipV="1">
              <a:off x="8070056" y="1971306"/>
              <a:ext cx="313923" cy="513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3" name="Rett linje 32"/>
            <p:cNvCxnSpPr>
              <a:stCxn id="28" idx="0"/>
            </p:cNvCxnSpPr>
            <p:nvPr/>
          </p:nvCxnSpPr>
          <p:spPr bwMode="auto">
            <a:xfrm>
              <a:off x="8223662" y="1971304"/>
              <a:ext cx="5938" cy="403761"/>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42" name="Rett linje 41"/>
            <p:cNvCxnSpPr/>
            <p:nvPr/>
          </p:nvCxnSpPr>
          <p:spPr bwMode="auto">
            <a:xfrm>
              <a:off x="8036719" y="2381250"/>
              <a:ext cx="376237" cy="0"/>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44" name="Rett linje 43"/>
            <p:cNvCxnSpPr/>
            <p:nvPr/>
          </p:nvCxnSpPr>
          <p:spPr bwMode="auto">
            <a:xfrm flipV="1">
              <a:off x="8391525" y="1666875"/>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cxnSp>
          <p:nvCxnSpPr>
            <p:cNvPr id="48" name="Rett linje 47"/>
            <p:cNvCxnSpPr/>
            <p:nvPr/>
          </p:nvCxnSpPr>
          <p:spPr bwMode="auto">
            <a:xfrm flipV="1">
              <a:off x="8351043" y="1754981"/>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cxnSp>
          <p:nvCxnSpPr>
            <p:cNvPr id="49" name="Rett linje 48"/>
            <p:cNvCxnSpPr/>
            <p:nvPr/>
          </p:nvCxnSpPr>
          <p:spPr bwMode="auto">
            <a:xfrm flipV="1">
              <a:off x="8315325" y="1840706"/>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sp>
          <p:nvSpPr>
            <p:cNvPr id="51" name="Rektangel 50"/>
            <p:cNvSpPr/>
            <p:nvPr/>
          </p:nvSpPr>
          <p:spPr bwMode="auto">
            <a:xfrm>
              <a:off x="7448550" y="1200150"/>
              <a:ext cx="409575" cy="180975"/>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21127"/>
            <a:ext cx="7767638" cy="688558"/>
          </a:xfrm>
        </p:spPr>
        <p:txBody>
          <a:bodyPr/>
          <a:lstStyle/>
          <a:p>
            <a:pPr algn="ctr"/>
            <a:r>
              <a:rPr lang="nb-NO" dirty="0" smtClean="0"/>
              <a:t>Montering</a:t>
            </a:r>
            <a:endParaRPr lang="nb-NO" dirty="0"/>
          </a:p>
        </p:txBody>
      </p:sp>
      <p:sp>
        <p:nvSpPr>
          <p:cNvPr id="4" name="Plassholder for bunntekst 3"/>
          <p:cNvSpPr>
            <a:spLocks noGrp="1"/>
          </p:cNvSpPr>
          <p:nvPr>
            <p:ph type="ftr" idx="4294967295"/>
          </p:nvPr>
        </p:nvSpPr>
        <p:spPr>
          <a:xfrm>
            <a:off x="1066800" y="6248400"/>
            <a:ext cx="2890838" cy="452438"/>
          </a:xfrm>
          <a:prstGeom prst="rect">
            <a:avLst/>
          </a:prstGeom>
        </p:spPr>
        <p:txBody>
          <a:bodyPr/>
          <a:lstStyle/>
          <a:p>
            <a:pPr>
              <a:defRPr/>
            </a:pPr>
            <a:r>
              <a:rPr lang="en-GB" smtClean="0"/>
              <a:t>www.skolelab.ntnu.no/</a:t>
            </a:r>
            <a:endParaRPr lang="en-GB"/>
          </a:p>
        </p:txBody>
      </p:sp>
      <p:pic>
        <p:nvPicPr>
          <p:cNvPr id="2050" name="Picture 2"/>
          <p:cNvPicPr>
            <a:picLocks noChangeAspect="1" noChangeArrowheads="1"/>
          </p:cNvPicPr>
          <p:nvPr/>
        </p:nvPicPr>
        <p:blipFill>
          <a:blip r:embed="rId2" cstate="print"/>
          <a:srcRect/>
          <a:stretch>
            <a:fillRect/>
          </a:stretch>
        </p:blipFill>
        <p:spPr bwMode="auto">
          <a:xfrm>
            <a:off x="968991" y="646840"/>
            <a:ext cx="7765576" cy="56090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lnSpc>
                <a:spcPct val="100000"/>
              </a:lnSpc>
            </a:pPr>
            <a:r>
              <a:rPr lang="nb-NO" dirty="0" smtClean="0"/>
              <a:t>Montering</a:t>
            </a:r>
            <a:endParaRPr lang="nb-NO" sz="2400" dirty="0"/>
          </a:p>
        </p:txBody>
      </p:sp>
      <p:pic>
        <p:nvPicPr>
          <p:cNvPr id="1026" name="Picture 2"/>
          <p:cNvPicPr>
            <a:picLocks noChangeAspect="1" noChangeArrowheads="1"/>
          </p:cNvPicPr>
          <p:nvPr/>
        </p:nvPicPr>
        <p:blipFill>
          <a:blip r:embed="rId2" cstate="print"/>
          <a:srcRect/>
          <a:stretch>
            <a:fillRect/>
          </a:stretch>
        </p:blipFill>
        <p:spPr bwMode="auto">
          <a:xfrm>
            <a:off x="1912819" y="538519"/>
            <a:ext cx="6000750" cy="55626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517" r="35672" b="57913"/>
          <a:stretch>
            <a:fillRect/>
          </a:stretch>
        </p:blipFill>
        <p:spPr bwMode="auto">
          <a:xfrm>
            <a:off x="1023582" y="442983"/>
            <a:ext cx="7733505" cy="5504639"/>
          </a:xfrm>
          <a:prstGeom prst="rect">
            <a:avLst/>
          </a:prstGeom>
          <a:noFill/>
          <a:ln w="9525">
            <a:noFill/>
            <a:miter lim="800000"/>
            <a:headEnd/>
            <a:tailEnd/>
          </a:ln>
        </p:spPr>
      </p:pic>
      <p:grpSp>
        <p:nvGrpSpPr>
          <p:cNvPr id="3" name="Gruppe 37"/>
          <p:cNvGrpSpPr/>
          <p:nvPr/>
        </p:nvGrpSpPr>
        <p:grpSpPr>
          <a:xfrm>
            <a:off x="3179927" y="1719618"/>
            <a:ext cx="4462819" cy="2647666"/>
            <a:chOff x="3179927" y="1719618"/>
            <a:chExt cx="4462819" cy="2647666"/>
          </a:xfrm>
        </p:grpSpPr>
        <p:cxnSp>
          <p:nvCxnSpPr>
            <p:cNvPr id="8" name="Rett linje 7"/>
            <p:cNvCxnSpPr/>
            <p:nvPr/>
          </p:nvCxnSpPr>
          <p:spPr bwMode="auto">
            <a:xfrm>
              <a:off x="7069540" y="171961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9" name="Rett linje 8"/>
            <p:cNvCxnSpPr/>
            <p:nvPr/>
          </p:nvCxnSpPr>
          <p:spPr bwMode="auto">
            <a:xfrm>
              <a:off x="6919415" y="181515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0" name="Rett linje 9"/>
            <p:cNvCxnSpPr/>
            <p:nvPr/>
          </p:nvCxnSpPr>
          <p:spPr bwMode="auto">
            <a:xfrm>
              <a:off x="6782937" y="188339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1" name="Rett linje 10"/>
            <p:cNvCxnSpPr/>
            <p:nvPr/>
          </p:nvCxnSpPr>
          <p:spPr bwMode="auto">
            <a:xfrm>
              <a:off x="6632812" y="195163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2" name="Rett linje 11"/>
            <p:cNvCxnSpPr/>
            <p:nvPr/>
          </p:nvCxnSpPr>
          <p:spPr bwMode="auto">
            <a:xfrm>
              <a:off x="6509982" y="204716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3" name="Rett linje 12"/>
            <p:cNvCxnSpPr/>
            <p:nvPr/>
          </p:nvCxnSpPr>
          <p:spPr bwMode="auto">
            <a:xfrm>
              <a:off x="6400800" y="212905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4" name="Rett linje 13"/>
            <p:cNvCxnSpPr/>
            <p:nvPr/>
          </p:nvCxnSpPr>
          <p:spPr bwMode="auto">
            <a:xfrm>
              <a:off x="6237027" y="219729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5" name="Rett linje 14"/>
            <p:cNvCxnSpPr/>
            <p:nvPr/>
          </p:nvCxnSpPr>
          <p:spPr bwMode="auto">
            <a:xfrm>
              <a:off x="6086901" y="226552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6" name="Rett linje 15"/>
            <p:cNvCxnSpPr/>
            <p:nvPr/>
          </p:nvCxnSpPr>
          <p:spPr bwMode="auto">
            <a:xfrm>
              <a:off x="5964071" y="236106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7" name="Rett linje 16"/>
            <p:cNvCxnSpPr/>
            <p:nvPr/>
          </p:nvCxnSpPr>
          <p:spPr bwMode="auto">
            <a:xfrm>
              <a:off x="5813946" y="241565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8" name="Rett linje 17"/>
            <p:cNvCxnSpPr/>
            <p:nvPr/>
          </p:nvCxnSpPr>
          <p:spPr bwMode="auto">
            <a:xfrm>
              <a:off x="5691116" y="251118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9" name="Rett linje 18"/>
            <p:cNvCxnSpPr/>
            <p:nvPr/>
          </p:nvCxnSpPr>
          <p:spPr bwMode="auto">
            <a:xfrm>
              <a:off x="5554638" y="259307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0" name="Rett linje 19"/>
            <p:cNvCxnSpPr/>
            <p:nvPr/>
          </p:nvCxnSpPr>
          <p:spPr bwMode="auto">
            <a:xfrm>
              <a:off x="5431809" y="267496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1" name="Rett linje 20"/>
            <p:cNvCxnSpPr/>
            <p:nvPr/>
          </p:nvCxnSpPr>
          <p:spPr bwMode="auto">
            <a:xfrm>
              <a:off x="5295331" y="274320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2" name="Rett linje 21"/>
            <p:cNvCxnSpPr/>
            <p:nvPr/>
          </p:nvCxnSpPr>
          <p:spPr bwMode="auto">
            <a:xfrm>
              <a:off x="5186149" y="28523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3" name="Rett linje 22"/>
            <p:cNvCxnSpPr/>
            <p:nvPr/>
          </p:nvCxnSpPr>
          <p:spPr bwMode="auto">
            <a:xfrm>
              <a:off x="5008728" y="292062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4" name="Rett linje 23"/>
            <p:cNvCxnSpPr/>
            <p:nvPr/>
          </p:nvCxnSpPr>
          <p:spPr bwMode="auto">
            <a:xfrm>
              <a:off x="4872250" y="298886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5" name="Rett linje 24"/>
            <p:cNvCxnSpPr/>
            <p:nvPr/>
          </p:nvCxnSpPr>
          <p:spPr bwMode="auto">
            <a:xfrm>
              <a:off x="4763068" y="3070747"/>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6" name="Rett linje 25"/>
            <p:cNvCxnSpPr/>
            <p:nvPr/>
          </p:nvCxnSpPr>
          <p:spPr bwMode="auto">
            <a:xfrm>
              <a:off x="4626590" y="315263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7" name="Rett linje 26"/>
            <p:cNvCxnSpPr/>
            <p:nvPr/>
          </p:nvCxnSpPr>
          <p:spPr bwMode="auto">
            <a:xfrm>
              <a:off x="4490113" y="323452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8" name="Rett linje 27"/>
            <p:cNvCxnSpPr/>
            <p:nvPr/>
          </p:nvCxnSpPr>
          <p:spPr bwMode="auto">
            <a:xfrm>
              <a:off x="4367283" y="328911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9" name="Rett linje 28"/>
            <p:cNvCxnSpPr/>
            <p:nvPr/>
          </p:nvCxnSpPr>
          <p:spPr bwMode="auto">
            <a:xfrm>
              <a:off x="4217157" y="338464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0" name="Rett linje 29"/>
            <p:cNvCxnSpPr/>
            <p:nvPr/>
          </p:nvCxnSpPr>
          <p:spPr bwMode="auto">
            <a:xfrm>
              <a:off x="4080680" y="343923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1" name="Rett linje 30"/>
            <p:cNvCxnSpPr/>
            <p:nvPr/>
          </p:nvCxnSpPr>
          <p:spPr bwMode="auto">
            <a:xfrm>
              <a:off x="3930554" y="353477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2" name="Rett linje 31"/>
            <p:cNvCxnSpPr/>
            <p:nvPr/>
          </p:nvCxnSpPr>
          <p:spPr bwMode="auto">
            <a:xfrm>
              <a:off x="3794077" y="360301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3" name="Rett linje 32"/>
            <p:cNvCxnSpPr/>
            <p:nvPr/>
          </p:nvCxnSpPr>
          <p:spPr bwMode="auto">
            <a:xfrm>
              <a:off x="3657599" y="368489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4" name="Rett linje 33"/>
            <p:cNvCxnSpPr/>
            <p:nvPr/>
          </p:nvCxnSpPr>
          <p:spPr bwMode="auto">
            <a:xfrm>
              <a:off x="3521121" y="37667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5" name="Rett linje 34"/>
            <p:cNvCxnSpPr/>
            <p:nvPr/>
          </p:nvCxnSpPr>
          <p:spPr bwMode="auto">
            <a:xfrm>
              <a:off x="3398291" y="384867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6" name="Rett linje 35"/>
            <p:cNvCxnSpPr/>
            <p:nvPr/>
          </p:nvCxnSpPr>
          <p:spPr bwMode="auto">
            <a:xfrm>
              <a:off x="3275461" y="394420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7" name="Rett linje 36"/>
            <p:cNvCxnSpPr/>
            <p:nvPr/>
          </p:nvCxnSpPr>
          <p:spPr bwMode="auto">
            <a:xfrm>
              <a:off x="3179927" y="403973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4" name="Gruppe 43"/>
          <p:cNvGrpSpPr/>
          <p:nvPr/>
        </p:nvGrpSpPr>
        <p:grpSpPr>
          <a:xfrm>
            <a:off x="4080681" y="2306473"/>
            <a:ext cx="4039738" cy="2292823"/>
            <a:chOff x="4080681" y="2306473"/>
            <a:chExt cx="4039738" cy="2292823"/>
          </a:xfrm>
        </p:grpSpPr>
        <p:cxnSp>
          <p:nvCxnSpPr>
            <p:cNvPr id="40" name="Rett linje 39"/>
            <p:cNvCxnSpPr/>
            <p:nvPr/>
          </p:nvCxnSpPr>
          <p:spPr bwMode="auto">
            <a:xfrm flipV="1">
              <a:off x="4080681" y="2306473"/>
              <a:ext cx="3889612" cy="2224584"/>
            </a:xfrm>
            <a:prstGeom prst="line">
              <a:avLst/>
            </a:prstGeom>
            <a:solidFill>
              <a:srgbClr val="00B8FF"/>
            </a:solidFill>
            <a:ln w="38100" cap="flat" cmpd="sng" algn="ctr">
              <a:solidFill>
                <a:srgbClr val="0000FF"/>
              </a:solidFill>
              <a:prstDash val="solid"/>
              <a:round/>
              <a:headEnd type="none" w="med" len="med"/>
              <a:tailEnd type="none" w="med" len="med"/>
            </a:ln>
            <a:effectLst/>
          </p:spPr>
        </p:cxnSp>
        <p:cxnSp>
          <p:nvCxnSpPr>
            <p:cNvPr id="43" name="Rett linje 42"/>
            <p:cNvCxnSpPr/>
            <p:nvPr/>
          </p:nvCxnSpPr>
          <p:spPr bwMode="auto">
            <a:xfrm flipV="1">
              <a:off x="4230807" y="2374712"/>
              <a:ext cx="3889612" cy="2224584"/>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5" name="Gruppe 44"/>
          <p:cNvGrpSpPr/>
          <p:nvPr/>
        </p:nvGrpSpPr>
        <p:grpSpPr>
          <a:xfrm>
            <a:off x="2169993" y="1146412"/>
            <a:ext cx="4462819" cy="2647666"/>
            <a:chOff x="3179927" y="1719618"/>
            <a:chExt cx="4462819" cy="2647666"/>
          </a:xfrm>
        </p:grpSpPr>
        <p:cxnSp>
          <p:nvCxnSpPr>
            <p:cNvPr id="46" name="Rett linje 45"/>
            <p:cNvCxnSpPr/>
            <p:nvPr/>
          </p:nvCxnSpPr>
          <p:spPr bwMode="auto">
            <a:xfrm>
              <a:off x="7069540" y="171961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7" name="Rett linje 46"/>
            <p:cNvCxnSpPr/>
            <p:nvPr/>
          </p:nvCxnSpPr>
          <p:spPr bwMode="auto">
            <a:xfrm>
              <a:off x="6919415" y="181515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8" name="Rett linje 47"/>
            <p:cNvCxnSpPr/>
            <p:nvPr/>
          </p:nvCxnSpPr>
          <p:spPr bwMode="auto">
            <a:xfrm>
              <a:off x="6782937" y="188339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9" name="Rett linje 48"/>
            <p:cNvCxnSpPr/>
            <p:nvPr/>
          </p:nvCxnSpPr>
          <p:spPr bwMode="auto">
            <a:xfrm>
              <a:off x="6632812" y="195163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0" name="Rett linje 49"/>
            <p:cNvCxnSpPr/>
            <p:nvPr/>
          </p:nvCxnSpPr>
          <p:spPr bwMode="auto">
            <a:xfrm>
              <a:off x="6509982" y="204716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1" name="Rett linje 50"/>
            <p:cNvCxnSpPr/>
            <p:nvPr/>
          </p:nvCxnSpPr>
          <p:spPr bwMode="auto">
            <a:xfrm>
              <a:off x="6400800" y="212905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2" name="Rett linje 51"/>
            <p:cNvCxnSpPr/>
            <p:nvPr/>
          </p:nvCxnSpPr>
          <p:spPr bwMode="auto">
            <a:xfrm>
              <a:off x="6237027" y="219729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3" name="Rett linje 52"/>
            <p:cNvCxnSpPr/>
            <p:nvPr/>
          </p:nvCxnSpPr>
          <p:spPr bwMode="auto">
            <a:xfrm>
              <a:off x="6086901" y="226552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4" name="Rett linje 53"/>
            <p:cNvCxnSpPr/>
            <p:nvPr/>
          </p:nvCxnSpPr>
          <p:spPr bwMode="auto">
            <a:xfrm>
              <a:off x="5964071" y="236106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5" name="Rett linje 54"/>
            <p:cNvCxnSpPr/>
            <p:nvPr/>
          </p:nvCxnSpPr>
          <p:spPr bwMode="auto">
            <a:xfrm>
              <a:off x="5813946" y="241565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6" name="Rett linje 55"/>
            <p:cNvCxnSpPr/>
            <p:nvPr/>
          </p:nvCxnSpPr>
          <p:spPr bwMode="auto">
            <a:xfrm>
              <a:off x="5691116" y="251118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7" name="Rett linje 56"/>
            <p:cNvCxnSpPr/>
            <p:nvPr/>
          </p:nvCxnSpPr>
          <p:spPr bwMode="auto">
            <a:xfrm>
              <a:off x="5554638" y="259307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8" name="Rett linje 57"/>
            <p:cNvCxnSpPr/>
            <p:nvPr/>
          </p:nvCxnSpPr>
          <p:spPr bwMode="auto">
            <a:xfrm>
              <a:off x="5431809" y="267496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9" name="Rett linje 58"/>
            <p:cNvCxnSpPr/>
            <p:nvPr/>
          </p:nvCxnSpPr>
          <p:spPr bwMode="auto">
            <a:xfrm>
              <a:off x="5295331" y="274320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0" name="Rett linje 59"/>
            <p:cNvCxnSpPr/>
            <p:nvPr/>
          </p:nvCxnSpPr>
          <p:spPr bwMode="auto">
            <a:xfrm>
              <a:off x="5186149" y="28523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1" name="Rett linje 60"/>
            <p:cNvCxnSpPr/>
            <p:nvPr/>
          </p:nvCxnSpPr>
          <p:spPr bwMode="auto">
            <a:xfrm>
              <a:off x="5008728" y="292062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2" name="Rett linje 61"/>
            <p:cNvCxnSpPr/>
            <p:nvPr/>
          </p:nvCxnSpPr>
          <p:spPr bwMode="auto">
            <a:xfrm>
              <a:off x="4872250" y="298886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3" name="Rett linje 62"/>
            <p:cNvCxnSpPr/>
            <p:nvPr/>
          </p:nvCxnSpPr>
          <p:spPr bwMode="auto">
            <a:xfrm>
              <a:off x="4763068" y="3070747"/>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4" name="Rett linje 63"/>
            <p:cNvCxnSpPr/>
            <p:nvPr/>
          </p:nvCxnSpPr>
          <p:spPr bwMode="auto">
            <a:xfrm>
              <a:off x="4626590" y="315263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5" name="Rett linje 64"/>
            <p:cNvCxnSpPr/>
            <p:nvPr/>
          </p:nvCxnSpPr>
          <p:spPr bwMode="auto">
            <a:xfrm>
              <a:off x="4490113" y="323452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6" name="Rett linje 65"/>
            <p:cNvCxnSpPr/>
            <p:nvPr/>
          </p:nvCxnSpPr>
          <p:spPr bwMode="auto">
            <a:xfrm>
              <a:off x="4367283" y="328911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7" name="Rett linje 66"/>
            <p:cNvCxnSpPr/>
            <p:nvPr/>
          </p:nvCxnSpPr>
          <p:spPr bwMode="auto">
            <a:xfrm>
              <a:off x="4217157" y="338464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8" name="Rett linje 67"/>
            <p:cNvCxnSpPr/>
            <p:nvPr/>
          </p:nvCxnSpPr>
          <p:spPr bwMode="auto">
            <a:xfrm>
              <a:off x="4080680" y="343923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9" name="Rett linje 68"/>
            <p:cNvCxnSpPr/>
            <p:nvPr/>
          </p:nvCxnSpPr>
          <p:spPr bwMode="auto">
            <a:xfrm>
              <a:off x="3930554" y="353477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0" name="Rett linje 69"/>
            <p:cNvCxnSpPr/>
            <p:nvPr/>
          </p:nvCxnSpPr>
          <p:spPr bwMode="auto">
            <a:xfrm>
              <a:off x="3794077" y="360301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1" name="Rett linje 70"/>
            <p:cNvCxnSpPr/>
            <p:nvPr/>
          </p:nvCxnSpPr>
          <p:spPr bwMode="auto">
            <a:xfrm>
              <a:off x="3657599" y="368489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2" name="Rett linje 71"/>
            <p:cNvCxnSpPr/>
            <p:nvPr/>
          </p:nvCxnSpPr>
          <p:spPr bwMode="auto">
            <a:xfrm>
              <a:off x="3521121" y="37667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3" name="Rett linje 72"/>
            <p:cNvCxnSpPr/>
            <p:nvPr/>
          </p:nvCxnSpPr>
          <p:spPr bwMode="auto">
            <a:xfrm>
              <a:off x="3398291" y="384867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4" name="Rett linje 73"/>
            <p:cNvCxnSpPr/>
            <p:nvPr/>
          </p:nvCxnSpPr>
          <p:spPr bwMode="auto">
            <a:xfrm>
              <a:off x="3275461" y="394420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5" name="Rett linje 74"/>
            <p:cNvCxnSpPr/>
            <p:nvPr/>
          </p:nvCxnSpPr>
          <p:spPr bwMode="auto">
            <a:xfrm>
              <a:off x="3179927" y="403973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7" name="Gruppe 75"/>
          <p:cNvGrpSpPr/>
          <p:nvPr/>
        </p:nvGrpSpPr>
        <p:grpSpPr>
          <a:xfrm>
            <a:off x="1651379" y="914401"/>
            <a:ext cx="4039738" cy="2292823"/>
            <a:chOff x="4080681" y="2306473"/>
            <a:chExt cx="4039738" cy="2292823"/>
          </a:xfrm>
        </p:grpSpPr>
        <p:cxnSp>
          <p:nvCxnSpPr>
            <p:cNvPr id="77" name="Rett linje 76"/>
            <p:cNvCxnSpPr/>
            <p:nvPr/>
          </p:nvCxnSpPr>
          <p:spPr bwMode="auto">
            <a:xfrm flipV="1">
              <a:off x="4080681" y="2306473"/>
              <a:ext cx="3889612" cy="2224584"/>
            </a:xfrm>
            <a:prstGeom prst="line">
              <a:avLst/>
            </a:prstGeom>
            <a:solidFill>
              <a:srgbClr val="00B8FF"/>
            </a:solidFill>
            <a:ln w="38100" cap="flat" cmpd="sng" algn="ctr">
              <a:solidFill>
                <a:srgbClr val="0000FF"/>
              </a:solidFill>
              <a:prstDash val="solid"/>
              <a:round/>
              <a:headEnd type="none" w="med" len="med"/>
              <a:tailEnd type="none" w="med" len="med"/>
            </a:ln>
            <a:effectLst/>
          </p:spPr>
        </p:cxnSp>
        <p:cxnSp>
          <p:nvCxnSpPr>
            <p:cNvPr id="78" name="Rett linje 77"/>
            <p:cNvCxnSpPr/>
            <p:nvPr/>
          </p:nvCxnSpPr>
          <p:spPr bwMode="auto">
            <a:xfrm flipV="1">
              <a:off x="4230807" y="2374712"/>
              <a:ext cx="3889612" cy="2224584"/>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pic>
        <p:nvPicPr>
          <p:cNvPr id="79" name="Picture 2"/>
          <p:cNvPicPr>
            <a:picLocks noChangeAspect="1" noChangeArrowheads="1"/>
          </p:cNvPicPr>
          <p:nvPr/>
        </p:nvPicPr>
        <p:blipFill>
          <a:blip r:embed="rId3" cstate="print"/>
          <a:srcRect/>
          <a:stretch>
            <a:fillRect/>
          </a:stretch>
        </p:blipFill>
        <p:spPr bwMode="auto">
          <a:xfrm>
            <a:off x="761361" y="203651"/>
            <a:ext cx="4405005" cy="223929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Relevant for fagene</a:t>
            </a:r>
            <a:endParaRPr lang="nb-NO"/>
          </a:p>
        </p:txBody>
      </p:sp>
      <p:sp>
        <p:nvSpPr>
          <p:cNvPr id="3" name="Plassholder for innhold 2"/>
          <p:cNvSpPr>
            <a:spLocks noGrp="1"/>
          </p:cNvSpPr>
          <p:nvPr>
            <p:ph idx="1"/>
          </p:nvPr>
        </p:nvSpPr>
        <p:spPr>
          <a:xfrm>
            <a:off x="1194628" y="1600200"/>
            <a:ext cx="7407404" cy="1842655"/>
          </a:xfrm>
        </p:spPr>
        <p:txBody>
          <a:bodyPr>
            <a:normAutofit/>
          </a:bodyPr>
          <a:lstStyle/>
          <a:p>
            <a:r>
              <a:rPr lang="nb-NO" smtClean="0"/>
              <a:t>Elektroniske kretser og nettverk </a:t>
            </a:r>
            <a:br>
              <a:rPr lang="nb-NO" smtClean="0"/>
            </a:br>
            <a:r>
              <a:rPr lang="nb-NO" smtClean="0"/>
              <a:t>(Elektro yrkesfag Vg1)</a:t>
            </a:r>
          </a:p>
          <a:p>
            <a:r>
              <a:rPr lang="nb-NO" smtClean="0"/>
              <a:t>Elektroniske kretser og utstyr, datateknologi og </a:t>
            </a:r>
            <a:r>
              <a:rPr lang="nb-NO" smtClean="0"/>
              <a:t>elektronikk, Del 1 </a:t>
            </a:r>
            <a:r>
              <a:rPr lang="nb-NO" smtClean="0"/>
              <a:t>(Elektro yrkesfag Vg2)</a:t>
            </a:r>
          </a:p>
          <a:p>
            <a:endParaRPr lang="nb-NO"/>
          </a:p>
        </p:txBody>
      </p:sp>
      <p:pic>
        <p:nvPicPr>
          <p:cNvPr id="150530" name="Picture 2"/>
          <p:cNvPicPr>
            <a:picLocks noChangeAspect="1" noChangeArrowheads="1"/>
          </p:cNvPicPr>
          <p:nvPr/>
        </p:nvPicPr>
        <p:blipFill>
          <a:blip r:embed="rId2"/>
          <a:srcRect/>
          <a:stretch>
            <a:fillRect/>
          </a:stretch>
        </p:blipFill>
        <p:spPr bwMode="auto">
          <a:xfrm>
            <a:off x="1683474" y="3524459"/>
            <a:ext cx="2195800" cy="3089643"/>
          </a:xfrm>
          <a:prstGeom prst="rect">
            <a:avLst/>
          </a:prstGeom>
          <a:noFill/>
          <a:ln w="9525">
            <a:noFill/>
            <a:miter lim="800000"/>
            <a:headEnd/>
            <a:tailEnd/>
          </a:ln>
          <a:effectLst/>
        </p:spPr>
      </p:pic>
      <p:pic>
        <p:nvPicPr>
          <p:cNvPr id="150531" name="Picture 3"/>
          <p:cNvPicPr>
            <a:picLocks noChangeAspect="1" noChangeArrowheads="1"/>
          </p:cNvPicPr>
          <p:nvPr/>
        </p:nvPicPr>
        <p:blipFill>
          <a:blip r:embed="rId3"/>
          <a:srcRect/>
          <a:stretch>
            <a:fillRect/>
          </a:stretch>
        </p:blipFill>
        <p:spPr bwMode="auto">
          <a:xfrm>
            <a:off x="4248150" y="3524458"/>
            <a:ext cx="2189747" cy="30896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1"/>
            <a:ext cx="7767638" cy="818866"/>
          </a:xfrm>
        </p:spPr>
        <p:txBody>
          <a:bodyPr/>
          <a:lstStyle/>
          <a:p>
            <a:pPr algn="ctr"/>
            <a:r>
              <a:rPr lang="nb-NO" dirty="0" smtClean="0"/>
              <a:t>Koblingsbrett</a:t>
            </a:r>
            <a:endParaRPr lang="nb-NO" dirty="0"/>
          </a:p>
        </p:txBody>
      </p:sp>
      <p:pic>
        <p:nvPicPr>
          <p:cNvPr id="1026" name="Picture 2"/>
          <p:cNvPicPr>
            <a:picLocks noChangeAspect="1" noChangeArrowheads="1"/>
          </p:cNvPicPr>
          <p:nvPr/>
        </p:nvPicPr>
        <p:blipFill>
          <a:blip r:embed="rId2" cstate="print"/>
          <a:srcRect/>
          <a:stretch>
            <a:fillRect/>
          </a:stretch>
        </p:blipFill>
        <p:spPr bwMode="auto">
          <a:xfrm>
            <a:off x="1487606" y="873812"/>
            <a:ext cx="6414448" cy="578445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Oppkobling på koblingsbrett</a:t>
            </a:r>
            <a:endParaRPr lang="nb-NO"/>
          </a:p>
        </p:txBody>
      </p:sp>
      <p:pic>
        <p:nvPicPr>
          <p:cNvPr id="4" name="Picture 2"/>
          <p:cNvPicPr>
            <a:picLocks noChangeAspect="1" noChangeArrowheads="1"/>
          </p:cNvPicPr>
          <p:nvPr/>
        </p:nvPicPr>
        <p:blipFill>
          <a:blip r:embed="rId2"/>
          <a:srcRect/>
          <a:stretch>
            <a:fillRect/>
          </a:stretch>
        </p:blipFill>
        <p:spPr bwMode="auto">
          <a:xfrm>
            <a:off x="1194629" y="1417638"/>
            <a:ext cx="7469054" cy="46787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rkFun Inventor's Kit - V3.2"/>
          <p:cNvPicPr>
            <a:picLocks noChangeAspect="1" noChangeArrowheads="1"/>
          </p:cNvPicPr>
          <p:nvPr/>
        </p:nvPicPr>
        <p:blipFill>
          <a:blip r:embed="rId2" cstate="print"/>
          <a:srcRect/>
          <a:stretch>
            <a:fillRect/>
          </a:stretch>
        </p:blipFill>
        <p:spPr bwMode="auto">
          <a:xfrm>
            <a:off x="2091805" y="909923"/>
            <a:ext cx="5715000" cy="5715000"/>
          </a:xfrm>
          <a:prstGeom prst="rect">
            <a:avLst/>
          </a:prstGeom>
          <a:noFill/>
        </p:spPr>
      </p:pic>
      <p:sp>
        <p:nvSpPr>
          <p:cNvPr id="2" name="Tittel 1"/>
          <p:cNvSpPr>
            <a:spLocks noGrp="1"/>
          </p:cNvSpPr>
          <p:nvPr>
            <p:ph type="title"/>
          </p:nvPr>
        </p:nvSpPr>
        <p:spPr/>
        <p:txBody>
          <a:bodyPr>
            <a:normAutofit fontScale="90000"/>
          </a:bodyPr>
          <a:lstStyle/>
          <a:p>
            <a:pPr algn="ctr"/>
            <a:r>
              <a:rPr lang="nb-NO" dirty="0" err="1" smtClean="0"/>
              <a:t>Sparkfun</a:t>
            </a:r>
            <a:r>
              <a:rPr lang="nb-NO" dirty="0" smtClean="0"/>
              <a:t> </a:t>
            </a:r>
            <a:r>
              <a:rPr lang="nb-NO" dirty="0" err="1" smtClean="0"/>
              <a:t>Arduino</a:t>
            </a:r>
            <a:r>
              <a:rPr lang="nb-NO" dirty="0" smtClean="0"/>
              <a:t> </a:t>
            </a:r>
            <a:r>
              <a:rPr lang="nb-NO" dirty="0" err="1" smtClean="0"/>
              <a:t>Inventor’s</a:t>
            </a:r>
            <a:r>
              <a:rPr lang="nb-NO" dirty="0" smtClean="0"/>
              <a:t> </a:t>
            </a:r>
            <a:r>
              <a:rPr lang="nb-NO" dirty="0" err="1" smtClean="0"/>
              <a:t>kit</a:t>
            </a:r>
            <a:r>
              <a:rPr lang="nb-NO" dirty="0" smtClean="0"/>
              <a:t> V3.2</a:t>
            </a:r>
            <a:endParaRPr lang="nb-NO"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mtClean="0"/>
              <a:t>Sparkfun Arduino Inventor’s </a:t>
            </a:r>
            <a:r>
              <a:rPr lang="nb-NO" smtClean="0"/>
              <a:t>kit </a:t>
            </a:r>
            <a:r>
              <a:rPr lang="nb-NO" smtClean="0"/>
              <a:t>V4.1</a:t>
            </a:r>
            <a:endParaRPr lang="nb-NO"/>
          </a:p>
        </p:txBody>
      </p:sp>
      <p:pic>
        <p:nvPicPr>
          <p:cNvPr id="4098" name="Picture 2"/>
          <p:cNvPicPr>
            <a:picLocks noChangeAspect="1" noChangeArrowheads="1"/>
          </p:cNvPicPr>
          <p:nvPr/>
        </p:nvPicPr>
        <p:blipFill>
          <a:blip r:embed="rId2"/>
          <a:srcRect/>
          <a:stretch>
            <a:fillRect/>
          </a:stretch>
        </p:blipFill>
        <p:spPr bwMode="auto">
          <a:xfrm>
            <a:off x="914135" y="1470154"/>
            <a:ext cx="8043145" cy="49766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Arduino Starter kit</a:t>
            </a:r>
            <a:endParaRPr lang="nb-NO"/>
          </a:p>
        </p:txBody>
      </p:sp>
      <p:pic>
        <p:nvPicPr>
          <p:cNvPr id="2050" name="Picture 2"/>
          <p:cNvPicPr>
            <a:picLocks noChangeAspect="1" noChangeArrowheads="1"/>
          </p:cNvPicPr>
          <p:nvPr/>
        </p:nvPicPr>
        <p:blipFill>
          <a:blip r:embed="rId2"/>
          <a:srcRect/>
          <a:stretch>
            <a:fillRect/>
          </a:stretch>
        </p:blipFill>
        <p:spPr bwMode="auto">
          <a:xfrm>
            <a:off x="942904" y="1177537"/>
            <a:ext cx="8071834" cy="49736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753919" y="2450437"/>
            <a:ext cx="7767638" cy="1490035"/>
          </a:xfrm>
        </p:spPr>
        <p:txBody>
          <a:bodyPr>
            <a:normAutofit/>
          </a:bodyPr>
          <a:lstStyle/>
          <a:p>
            <a:pPr algn="ctr"/>
            <a:r>
              <a:rPr lang="nb-NO" smtClean="0"/>
              <a:t>Møte med Arduino</a:t>
            </a:r>
            <a:br>
              <a:rPr lang="nb-NO" smtClean="0"/>
            </a:br>
            <a:r>
              <a:rPr lang="nb-NO" smtClean="0"/>
              <a:t>Editoren</a:t>
            </a:r>
            <a:endParaRPr lang="nb-NO"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Installasjon av programvare</a:t>
            </a:r>
            <a:endParaRPr lang="nb-NO" dirty="0"/>
          </a:p>
        </p:txBody>
      </p:sp>
      <p:sp>
        <p:nvSpPr>
          <p:cNvPr id="3" name="Plassholder for innhold 2"/>
          <p:cNvSpPr>
            <a:spLocks noGrp="1"/>
          </p:cNvSpPr>
          <p:nvPr>
            <p:ph idx="1"/>
          </p:nvPr>
        </p:nvSpPr>
        <p:spPr>
          <a:xfrm>
            <a:off x="1066800" y="1417637"/>
            <a:ext cx="7767638" cy="5073217"/>
          </a:xfrm>
        </p:spPr>
        <p:txBody>
          <a:bodyPr>
            <a:normAutofit/>
          </a:bodyPr>
          <a:lstStyle/>
          <a:p>
            <a:pPr>
              <a:lnSpc>
                <a:spcPct val="100000"/>
              </a:lnSpc>
            </a:pPr>
            <a:r>
              <a:rPr lang="nb-NO" dirty="0" smtClean="0"/>
              <a:t>Hentes fra </a:t>
            </a:r>
            <a:r>
              <a:rPr lang="nb-NO" dirty="0" err="1" smtClean="0"/>
              <a:t>Dropbox</a:t>
            </a:r>
            <a:r>
              <a:rPr lang="nb-NO" smtClean="0"/>
              <a:t>: </a:t>
            </a:r>
            <a:r>
              <a:rPr lang="nb-NO" smtClean="0">
                <a:solidFill>
                  <a:schemeClr val="accent6">
                    <a:lumMod val="75000"/>
                  </a:schemeClr>
                </a:solidFill>
              </a:rPr>
              <a:t>Arduino-1.8.13-windows.zip</a:t>
            </a:r>
            <a:r>
              <a:rPr lang="nb-NO" dirty="0">
                <a:solidFill>
                  <a:schemeClr val="accent6">
                    <a:lumMod val="75000"/>
                  </a:schemeClr>
                </a:solidFill>
              </a:rPr>
              <a:t/>
            </a:r>
            <a:br>
              <a:rPr lang="nb-NO" dirty="0">
                <a:solidFill>
                  <a:schemeClr val="accent6">
                    <a:lumMod val="75000"/>
                  </a:schemeClr>
                </a:solidFill>
              </a:rPr>
            </a:br>
            <a:r>
              <a:rPr lang="nb-NO" dirty="0">
                <a:solidFill>
                  <a:schemeClr val="tx1"/>
                </a:solidFill>
              </a:rPr>
              <a:t>eller </a:t>
            </a:r>
            <a:r>
              <a:rPr lang="nb-NO" dirty="0" smtClean="0">
                <a:solidFill>
                  <a:schemeClr val="tx1"/>
                </a:solidFill>
              </a:rPr>
              <a:t>fra</a:t>
            </a:r>
            <a:r>
              <a:rPr lang="nb-NO" dirty="0">
                <a:solidFill>
                  <a:schemeClr val="tx1"/>
                </a:solidFill>
              </a:rPr>
              <a:t>: </a:t>
            </a:r>
            <a:r>
              <a:rPr lang="nb-NO" u="sng" dirty="0">
                <a:solidFill>
                  <a:schemeClr val="accent6">
                    <a:lumMod val="75000"/>
                  </a:schemeClr>
                </a:solidFill>
              </a:rPr>
              <a:t>http://</a:t>
            </a:r>
            <a:r>
              <a:rPr lang="nb-NO" u="sng" dirty="0" smtClean="0">
                <a:solidFill>
                  <a:schemeClr val="accent6">
                    <a:lumMod val="75000"/>
                  </a:schemeClr>
                </a:solidFill>
              </a:rPr>
              <a:t>arduino.cc/en/Main/Software</a:t>
            </a:r>
          </a:p>
          <a:p>
            <a:pPr>
              <a:lnSpc>
                <a:spcPct val="100000"/>
              </a:lnSpc>
            </a:pPr>
            <a:r>
              <a:rPr lang="nb-NO" dirty="0" smtClean="0">
                <a:solidFill>
                  <a:schemeClr val="tx1"/>
                </a:solidFill>
              </a:rPr>
              <a:t>Installer programvaren på egen PC</a:t>
            </a:r>
          </a:p>
          <a:p>
            <a:pPr>
              <a:lnSpc>
                <a:spcPct val="100000"/>
              </a:lnSpc>
            </a:pPr>
            <a:r>
              <a:rPr lang="nb-NO" dirty="0" smtClean="0">
                <a:solidFill>
                  <a:schemeClr val="tx1"/>
                </a:solidFill>
              </a:rPr>
              <a:t>Koble til </a:t>
            </a:r>
            <a:r>
              <a:rPr lang="nb-NO" dirty="0" err="1" smtClean="0">
                <a:solidFill>
                  <a:schemeClr val="tx1"/>
                </a:solidFill>
              </a:rPr>
              <a:t>Arduino</a:t>
            </a:r>
            <a:r>
              <a:rPr lang="nb-NO" dirty="0" smtClean="0">
                <a:solidFill>
                  <a:schemeClr val="tx1"/>
                </a:solidFill>
              </a:rPr>
              <a:t> Uno-kort, med USB-kontakt (lysdiode lyser)</a:t>
            </a:r>
          </a:p>
          <a:p>
            <a:pPr>
              <a:lnSpc>
                <a:spcPct val="100000"/>
              </a:lnSpc>
            </a:pPr>
            <a:r>
              <a:rPr lang="nb-NO" dirty="0" smtClean="0">
                <a:solidFill>
                  <a:schemeClr val="tx1"/>
                </a:solidFill>
              </a:rPr>
              <a:t>Installer </a:t>
            </a:r>
            <a:r>
              <a:rPr lang="nb-NO" i="1" dirty="0" smtClean="0">
                <a:solidFill>
                  <a:schemeClr val="tx1"/>
                </a:solidFill>
              </a:rPr>
              <a:t>driver </a:t>
            </a:r>
            <a:r>
              <a:rPr lang="nb-NO" dirty="0" smtClean="0">
                <a:solidFill>
                  <a:schemeClr val="tx1"/>
                </a:solidFill>
              </a:rPr>
              <a:t>ved å følge anvisninger idet </a:t>
            </a:r>
            <a:r>
              <a:rPr lang="nb-NO" dirty="0" err="1" smtClean="0">
                <a:solidFill>
                  <a:schemeClr val="tx1"/>
                </a:solidFill>
              </a:rPr>
              <a:t>Arduino’en</a:t>
            </a:r>
            <a:r>
              <a:rPr lang="nb-NO" dirty="0" smtClean="0">
                <a:solidFill>
                  <a:schemeClr val="tx1"/>
                </a:solidFill>
              </a:rPr>
              <a:t> kobles til</a:t>
            </a:r>
          </a:p>
          <a:p>
            <a:pPr>
              <a:lnSpc>
                <a:spcPct val="100000"/>
              </a:lnSpc>
              <a:buNone/>
            </a:pPr>
            <a:r>
              <a:rPr lang="nb-NO" i="1" dirty="0" smtClean="0">
                <a:solidFill>
                  <a:schemeClr val="tx1"/>
                </a:solidFill>
              </a:rPr>
              <a:t/>
            </a:r>
            <a:br>
              <a:rPr lang="nb-NO" i="1" dirty="0" smtClean="0">
                <a:solidFill>
                  <a:schemeClr val="tx1"/>
                </a:solidFill>
              </a:rPr>
            </a:br>
            <a:endParaRPr lang="nb-NO" i="1" dirty="0" smtClean="0">
              <a:solidFill>
                <a:schemeClr val="tx1"/>
              </a:solidFill>
            </a:endParaRPr>
          </a:p>
          <a:p>
            <a:pPr>
              <a:lnSpc>
                <a:spcPct val="100000"/>
              </a:lnSpc>
            </a:pPr>
            <a:endParaRPr lang="nb-NO" dirty="0">
              <a:solidFill>
                <a:schemeClr val="tx1"/>
              </a:solidFill>
            </a:endParaRPr>
          </a:p>
        </p:txBody>
      </p:sp>
    </p:spTree>
    <p:extLst>
      <p:ext uri="{BB962C8B-B14F-4D97-AF65-F5344CB8AC3E}">
        <p14:creationId xmlns="" xmlns:p14="http://schemas.microsoft.com/office/powerpoint/2010/main" val="1423363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98676"/>
            <a:ext cx="7407404" cy="835459"/>
          </a:xfrm>
        </p:spPr>
        <p:txBody>
          <a:bodyPr/>
          <a:lstStyle/>
          <a:p>
            <a:pPr algn="ctr"/>
            <a:r>
              <a:rPr lang="en-GB" smtClean="0"/>
              <a:t>Møte med programeditoren</a:t>
            </a:r>
            <a:endParaRPr lang="en-GB"/>
          </a:p>
        </p:txBody>
      </p:sp>
      <p:pic>
        <p:nvPicPr>
          <p:cNvPr id="113666" name="Picture 2"/>
          <p:cNvPicPr>
            <a:picLocks noChangeAspect="1" noChangeArrowheads="1"/>
          </p:cNvPicPr>
          <p:nvPr/>
        </p:nvPicPr>
        <p:blipFill>
          <a:blip r:embed="rId3"/>
          <a:srcRect/>
          <a:stretch>
            <a:fillRect/>
          </a:stretch>
        </p:blipFill>
        <p:spPr bwMode="auto">
          <a:xfrm>
            <a:off x="1850111" y="916010"/>
            <a:ext cx="6011097" cy="5705721"/>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t="11742" r="67414" b="77660"/>
          <a:stretch>
            <a:fillRect/>
          </a:stretch>
        </p:blipFill>
        <p:spPr bwMode="auto">
          <a:xfrm>
            <a:off x="1369886" y="1131487"/>
            <a:ext cx="7075039" cy="2184035"/>
          </a:xfrm>
          <a:prstGeom prst="rect">
            <a:avLst/>
          </a:prstGeom>
          <a:noFill/>
          <a:ln w="9525">
            <a:noFill/>
            <a:miter lim="800000"/>
            <a:headEnd/>
            <a:tailEnd/>
          </a:ln>
          <a:effectLst/>
        </p:spPr>
      </p:pic>
      <p:sp>
        <p:nvSpPr>
          <p:cNvPr id="7" name="TekstSylinder 6"/>
          <p:cNvSpPr txBox="1"/>
          <p:nvPr/>
        </p:nvSpPr>
        <p:spPr>
          <a:xfrm>
            <a:off x="1690653" y="2618210"/>
            <a:ext cx="1177182" cy="369332"/>
          </a:xfrm>
          <a:prstGeom prst="rect">
            <a:avLst/>
          </a:prstGeom>
          <a:noFill/>
        </p:spPr>
        <p:txBody>
          <a:bodyPr wrap="none" rtlCol="0">
            <a:spAutoFit/>
          </a:bodyPr>
          <a:lstStyle/>
          <a:p>
            <a:r>
              <a:rPr lang="en-GB" smtClean="0"/>
              <a:t>Sjekk kode</a:t>
            </a:r>
            <a:endParaRPr lang="en-GB"/>
          </a:p>
        </p:txBody>
      </p:sp>
      <p:sp>
        <p:nvSpPr>
          <p:cNvPr id="8" name="TekstSylinder 7"/>
          <p:cNvSpPr txBox="1"/>
          <p:nvPr/>
        </p:nvSpPr>
        <p:spPr>
          <a:xfrm>
            <a:off x="2618222" y="2618210"/>
            <a:ext cx="1874552" cy="646331"/>
          </a:xfrm>
          <a:prstGeom prst="rect">
            <a:avLst/>
          </a:prstGeom>
          <a:noFill/>
        </p:spPr>
        <p:txBody>
          <a:bodyPr wrap="none" rtlCol="0">
            <a:spAutoFit/>
          </a:bodyPr>
          <a:lstStyle/>
          <a:p>
            <a:pPr algn="ctr"/>
            <a:r>
              <a:rPr lang="en-GB" smtClean="0"/>
              <a:t>Overfør kode</a:t>
            </a:r>
            <a:br>
              <a:rPr lang="en-GB" smtClean="0"/>
            </a:br>
            <a:r>
              <a:rPr lang="en-GB" smtClean="0"/>
              <a:t>til mikrokontroller</a:t>
            </a:r>
            <a:endParaRPr lang="en-GB"/>
          </a:p>
        </p:txBody>
      </p:sp>
      <p:sp>
        <p:nvSpPr>
          <p:cNvPr id="9" name="TekstSylinder 8"/>
          <p:cNvSpPr txBox="1"/>
          <p:nvPr/>
        </p:nvSpPr>
        <p:spPr>
          <a:xfrm>
            <a:off x="4611480" y="2618210"/>
            <a:ext cx="984116" cy="646331"/>
          </a:xfrm>
          <a:prstGeom prst="rect">
            <a:avLst/>
          </a:prstGeom>
          <a:noFill/>
        </p:spPr>
        <p:txBody>
          <a:bodyPr wrap="none" rtlCol="0">
            <a:spAutoFit/>
          </a:bodyPr>
          <a:lstStyle/>
          <a:p>
            <a:pPr algn="ctr"/>
            <a:r>
              <a:rPr lang="en-GB" smtClean="0"/>
              <a:t>Nytt</a:t>
            </a:r>
            <a:br>
              <a:rPr lang="en-GB" smtClean="0"/>
            </a:br>
            <a:r>
              <a:rPr lang="en-GB" smtClean="0"/>
              <a:t>program</a:t>
            </a:r>
            <a:endParaRPr lang="en-GB"/>
          </a:p>
        </p:txBody>
      </p:sp>
      <p:sp>
        <p:nvSpPr>
          <p:cNvPr id="10" name="TekstSylinder 9"/>
          <p:cNvSpPr txBox="1"/>
          <p:nvPr/>
        </p:nvSpPr>
        <p:spPr>
          <a:xfrm>
            <a:off x="5927156" y="2618210"/>
            <a:ext cx="984116" cy="646331"/>
          </a:xfrm>
          <a:prstGeom prst="rect">
            <a:avLst/>
          </a:prstGeom>
          <a:noFill/>
        </p:spPr>
        <p:txBody>
          <a:bodyPr wrap="none" rtlCol="0">
            <a:spAutoFit/>
          </a:bodyPr>
          <a:lstStyle/>
          <a:p>
            <a:pPr algn="ctr"/>
            <a:r>
              <a:rPr lang="en-GB" smtClean="0"/>
              <a:t>Hent</a:t>
            </a:r>
          </a:p>
          <a:p>
            <a:pPr algn="ctr"/>
            <a:r>
              <a:rPr lang="en-GB" smtClean="0"/>
              <a:t>program</a:t>
            </a:r>
            <a:endParaRPr lang="en-GB"/>
          </a:p>
        </p:txBody>
      </p:sp>
      <p:sp>
        <p:nvSpPr>
          <p:cNvPr id="11" name="TekstSylinder 10"/>
          <p:cNvSpPr txBox="1"/>
          <p:nvPr/>
        </p:nvSpPr>
        <p:spPr>
          <a:xfrm>
            <a:off x="7196790" y="2618210"/>
            <a:ext cx="984116" cy="646331"/>
          </a:xfrm>
          <a:prstGeom prst="rect">
            <a:avLst/>
          </a:prstGeom>
          <a:noFill/>
        </p:spPr>
        <p:txBody>
          <a:bodyPr wrap="none" rtlCol="0">
            <a:spAutoFit/>
          </a:bodyPr>
          <a:lstStyle/>
          <a:p>
            <a:pPr algn="ctr"/>
            <a:r>
              <a:rPr lang="en-GB" smtClean="0">
                <a:solidFill>
                  <a:schemeClr val="bg1"/>
                </a:solidFill>
              </a:rPr>
              <a:t>Lagre</a:t>
            </a:r>
          </a:p>
          <a:p>
            <a:pPr algn="ctr"/>
            <a:r>
              <a:rPr lang="en-GB" smtClean="0">
                <a:solidFill>
                  <a:schemeClr val="bg1"/>
                </a:solidFill>
              </a:rPr>
              <a:t>program</a:t>
            </a:r>
            <a:endParaRPr lang="en-GB">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3666"/>
                                        </p:tgtEl>
                                      </p:cBhvr>
                                    </p:animEffect>
                                    <p:set>
                                      <p:cBhvr>
                                        <p:cTn id="7" dur="1" fill="hold">
                                          <p:stCondLst>
                                            <p:cond delay="1999"/>
                                          </p:stCondLst>
                                        </p:cTn>
                                        <p:tgtEl>
                                          <p:spTgt spid="113666"/>
                                        </p:tgtEl>
                                        <p:attrNameLst>
                                          <p:attrName>style.visibility</p:attrName>
                                        </p:attrNameLst>
                                      </p:cBhvr>
                                      <p:to>
                                        <p:strVal val="hidden"/>
                                      </p:to>
                                    </p:set>
                                  </p:childTnLst>
                                </p:cTn>
                              </p:par>
                              <p:par>
                                <p:cTn id="8" presetID="2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2204" y="464024"/>
            <a:ext cx="7767638" cy="887104"/>
          </a:xfrm>
        </p:spPr>
        <p:txBody>
          <a:bodyPr/>
          <a:lstStyle/>
          <a:p>
            <a:pPr algn="ctr"/>
            <a:r>
              <a:rPr lang="nb-NO" dirty="0" smtClean="0"/>
              <a:t>Enkel programmeringsstruktur</a:t>
            </a:r>
            <a:endParaRPr lang="nb-NO" dirty="0"/>
          </a:p>
        </p:txBody>
      </p:sp>
      <p:sp>
        <p:nvSpPr>
          <p:cNvPr id="3" name="Plassholder for innhold 2"/>
          <p:cNvSpPr>
            <a:spLocks noGrp="1"/>
          </p:cNvSpPr>
          <p:nvPr>
            <p:ph idx="1"/>
          </p:nvPr>
        </p:nvSpPr>
        <p:spPr>
          <a:xfrm>
            <a:off x="1079500" y="1514900"/>
            <a:ext cx="5485073" cy="5131559"/>
          </a:xfrm>
        </p:spPr>
        <p:txBody>
          <a:bodyPr>
            <a:normAutofit fontScale="92500" lnSpcReduction="10000"/>
          </a:bodyPr>
          <a:lstStyle/>
          <a:p>
            <a:pPr>
              <a:buNone/>
            </a:pPr>
            <a:r>
              <a:rPr lang="nb-NO" sz="1800" dirty="0" smtClean="0"/>
              <a:t>#</a:t>
            </a:r>
            <a:r>
              <a:rPr lang="nb-NO" sz="1800" dirty="0" err="1" smtClean="0"/>
              <a:t>include</a:t>
            </a:r>
            <a:r>
              <a:rPr lang="nb-NO" sz="1800" dirty="0" smtClean="0"/>
              <a:t> &lt;bibliotek&gt; // Inkluderer spesielle biblioteker</a:t>
            </a:r>
          </a:p>
          <a:p>
            <a:pPr>
              <a:buNone/>
            </a:pPr>
            <a:r>
              <a:rPr lang="nb-NO" sz="1800" dirty="0" smtClean="0"/>
              <a:t>Deklarer globale variable</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a:t>
            </a:r>
            <a:r>
              <a:rPr lang="nb-NO" sz="1800" b="1" dirty="0" err="1" smtClean="0">
                <a:solidFill>
                  <a:srgbClr val="0070C0"/>
                </a:solidFill>
              </a:rPr>
              <a:t>setup</a:t>
            </a:r>
            <a:r>
              <a:rPr lang="nb-NO" sz="1800" b="1" dirty="0" smtClean="0">
                <a:solidFill>
                  <a:srgbClr val="0070C0"/>
                </a:solidFill>
              </a:rPr>
              <a:t>()</a:t>
            </a:r>
          </a:p>
          <a:p>
            <a:pPr>
              <a:buNone/>
            </a:pPr>
            <a:r>
              <a:rPr lang="nb-NO" sz="1800" dirty="0" smtClean="0">
                <a:solidFill>
                  <a:srgbClr val="0070C0"/>
                </a:solidFill>
              </a:rPr>
              <a:t>{</a:t>
            </a:r>
          </a:p>
          <a:p>
            <a:pPr>
              <a:lnSpc>
                <a:spcPct val="100000"/>
              </a:lnSpc>
              <a:buNone/>
            </a:pPr>
            <a:r>
              <a:rPr lang="nb-NO" sz="1800" dirty="0" smtClean="0"/>
              <a:t>	// Koden i denne funksjonen kjører </a:t>
            </a:r>
            <a:br>
              <a:rPr lang="nb-NO" sz="1800" dirty="0" smtClean="0"/>
            </a:br>
            <a:r>
              <a:rPr lang="nb-NO" sz="1800" dirty="0" smtClean="0"/>
              <a:t>// én gang ved oppstart</a:t>
            </a:r>
          </a:p>
          <a:p>
            <a:pPr>
              <a:buNone/>
            </a:pPr>
            <a:r>
              <a:rPr lang="nb-NO" sz="1800" dirty="0" smtClean="0"/>
              <a:t>….</a:t>
            </a:r>
          </a:p>
          <a:p>
            <a:pPr>
              <a:buNone/>
            </a:pPr>
            <a:r>
              <a:rPr lang="nb-NO" sz="1800" dirty="0" smtClean="0">
                <a:solidFill>
                  <a:srgbClr val="0070C0"/>
                </a:solidFill>
              </a:rPr>
              <a:t>}</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loop()</a:t>
            </a:r>
          </a:p>
          <a:p>
            <a:pPr>
              <a:buNone/>
            </a:pPr>
            <a:r>
              <a:rPr lang="nb-NO" sz="1800" dirty="0" smtClean="0">
                <a:solidFill>
                  <a:srgbClr val="0070C0"/>
                </a:solidFill>
              </a:rPr>
              <a:t>{</a:t>
            </a:r>
          </a:p>
          <a:p>
            <a:pPr>
              <a:lnSpc>
                <a:spcPct val="100000"/>
              </a:lnSpc>
              <a:buNone/>
            </a:pPr>
            <a:r>
              <a:rPr lang="nb-NO" sz="1800" dirty="0" smtClean="0"/>
              <a:t>	// Koden i denne funksjonen går i endeløs loop </a:t>
            </a:r>
            <a:br>
              <a:rPr lang="nb-NO" sz="1800" dirty="0" smtClean="0"/>
            </a:br>
            <a:r>
              <a:rPr lang="nb-NO" sz="1800" dirty="0" smtClean="0"/>
              <a:t>// Deklarer </a:t>
            </a:r>
            <a:r>
              <a:rPr lang="nb-NO" sz="1800" smtClean="0"/>
              <a:t>lokale variabler</a:t>
            </a:r>
            <a:r>
              <a:rPr lang="nb-NO" sz="1800" dirty="0" smtClean="0"/>
              <a:t/>
            </a:r>
            <a:br>
              <a:rPr lang="nb-NO" sz="1800" dirty="0" smtClean="0"/>
            </a:br>
            <a:r>
              <a:rPr lang="nb-NO" sz="1800" dirty="0" smtClean="0"/>
              <a:t>// Programlinjer</a:t>
            </a:r>
          </a:p>
          <a:p>
            <a:pPr>
              <a:lnSpc>
                <a:spcPct val="100000"/>
              </a:lnSpc>
              <a:buNone/>
            </a:pPr>
            <a:r>
              <a:rPr lang="nb-NO" sz="1800" dirty="0" smtClean="0"/>
              <a:t>…</a:t>
            </a:r>
          </a:p>
          <a:p>
            <a:pPr>
              <a:buNone/>
            </a:pPr>
            <a:r>
              <a:rPr lang="nb-NO" sz="1800" dirty="0" smtClean="0"/>
              <a:t> </a:t>
            </a:r>
            <a:r>
              <a:rPr lang="nb-NO" sz="1800" dirty="0" smtClean="0">
                <a:solidFill>
                  <a:srgbClr val="0070C0"/>
                </a:solidFill>
              </a:rPr>
              <a:t>}</a:t>
            </a:r>
          </a:p>
          <a:p>
            <a:pPr>
              <a:buNone/>
            </a:pPr>
            <a:endParaRPr lang="nb-NO" sz="1800" dirty="0"/>
          </a:p>
        </p:txBody>
      </p:sp>
      <p:sp>
        <p:nvSpPr>
          <p:cNvPr id="5" name="Rektangel 4"/>
          <p:cNvSpPr/>
          <p:nvPr/>
        </p:nvSpPr>
        <p:spPr bwMode="auto">
          <a:xfrm>
            <a:off x="7069540" y="2890303"/>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400" b="0" i="0" u="none" strike="noStrike" cap="none" normalizeH="0" baseline="0" dirty="0" err="1" smtClean="0">
                <a:ln>
                  <a:noFill/>
                </a:ln>
                <a:solidFill>
                  <a:schemeClr val="bg1"/>
                </a:solidFill>
                <a:effectLst/>
                <a:latin typeface="Times" pitchFamily="16" charset="0"/>
              </a:rPr>
              <a:t>setup</a:t>
            </a:r>
            <a:endParaRPr kumimoji="0" lang="nb-NO" sz="2400" b="0" i="0" u="none" strike="noStrike" cap="none" normalizeH="0" baseline="0" dirty="0" smtClean="0">
              <a:ln>
                <a:noFill/>
              </a:ln>
              <a:solidFill>
                <a:schemeClr val="bg1"/>
              </a:solidFill>
              <a:effectLst/>
              <a:latin typeface="Times" pitchFamily="16" charset="0"/>
            </a:endParaRPr>
          </a:p>
        </p:txBody>
      </p:sp>
      <p:sp>
        <p:nvSpPr>
          <p:cNvPr id="6" name="Rektangel 5"/>
          <p:cNvSpPr/>
          <p:nvPr/>
        </p:nvSpPr>
        <p:spPr bwMode="auto">
          <a:xfrm>
            <a:off x="7069540" y="4724118"/>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smtClean="0">
                <a:latin typeface="Times" pitchFamily="16" charset="0"/>
              </a:rPr>
              <a:t>loop</a:t>
            </a:r>
            <a:endParaRPr kumimoji="0" lang="nb-NO" sz="2400" b="0" i="0" u="none" strike="noStrike" cap="none" normalizeH="0" baseline="0" dirty="0" smtClean="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7663218" y="3545395"/>
            <a:ext cx="0" cy="1178723"/>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6741994" y="4451163"/>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1" name="Avrundet rektangel 10"/>
          <p:cNvSpPr/>
          <p:nvPr/>
        </p:nvSpPr>
        <p:spPr bwMode="auto">
          <a:xfrm>
            <a:off x="7004789" y="1586141"/>
            <a:ext cx="1294496"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1800" b="0" i="0" u="none" strike="noStrike" cap="none" normalizeH="0" baseline="0" dirty="0" smtClean="0">
                <a:ln>
                  <a:noFill/>
                </a:ln>
                <a:solidFill>
                  <a:schemeClr val="bg1"/>
                </a:solidFill>
                <a:effectLst/>
                <a:latin typeface="Times" pitchFamily="16" charset="0"/>
              </a:rPr>
              <a:t>start/reset</a:t>
            </a:r>
          </a:p>
        </p:txBody>
      </p:sp>
      <p:cxnSp>
        <p:nvCxnSpPr>
          <p:cNvPr id="13" name="Rett pil 12"/>
          <p:cNvCxnSpPr>
            <a:stCxn id="11" idx="2"/>
            <a:endCxn id="5" idx="0"/>
          </p:cNvCxnSpPr>
          <p:nvPr/>
        </p:nvCxnSpPr>
        <p:spPr bwMode="auto">
          <a:xfrm rot="16200000" flipH="1">
            <a:off x="7258030" y="2485114"/>
            <a:ext cx="799195" cy="11181"/>
          </a:xfrm>
          <a:prstGeom prst="straightConnector1">
            <a:avLst/>
          </a:prstGeom>
          <a:solidFill>
            <a:srgbClr val="00B8FF"/>
          </a:solidFill>
          <a:ln w="9525" cap="flat" cmpd="sng" algn="ctr">
            <a:solidFill>
              <a:schemeClr val="tx1"/>
            </a:solidFill>
            <a:prstDash val="solid"/>
            <a:round/>
            <a:headEnd type="none" w="med" len="med"/>
            <a:tailEnd type="arrow"/>
          </a:ln>
          <a:effectLst/>
        </p:spPr>
      </p:cxnSp>
      <p:pic>
        <p:nvPicPr>
          <p:cNvPr id="71681" name="Picture 1"/>
          <p:cNvPicPr>
            <a:picLocks noChangeAspect="1" noChangeArrowheads="1"/>
          </p:cNvPicPr>
          <p:nvPr/>
        </p:nvPicPr>
        <p:blipFill>
          <a:blip r:embed="rId3"/>
          <a:srcRect/>
          <a:stretch>
            <a:fillRect/>
          </a:stretch>
        </p:blipFill>
        <p:spPr bwMode="auto">
          <a:xfrm>
            <a:off x="1065704" y="1248407"/>
            <a:ext cx="4729882" cy="545023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fade">
                                      <p:cBhvr>
                                        <p:cTn id="7" dur="2000"/>
                                        <p:tgtEl>
                                          <p:spTgt spid="716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71681"/>
                                        </p:tgtEl>
                                      </p:cBhvr>
                                    </p:animEffect>
                                    <p:set>
                                      <p:cBhvr>
                                        <p:cTn id="32" dur="1" fill="hold">
                                          <p:stCondLst>
                                            <p:cond delay="1999"/>
                                          </p:stCondLst>
                                        </p:cTn>
                                        <p:tgtEl>
                                          <p:spTgt spid="71681"/>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2000"/>
                                        <p:tgtEl>
                                          <p:spTgt spid="3">
                                            <p:txEl>
                                              <p:pRg st="5" end="5"/>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2000"/>
                                        <p:tgtEl>
                                          <p:spTgt spid="3">
                                            <p:txEl>
                                              <p:pRg st="6" end="6"/>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2000"/>
                                        <p:tgtEl>
                                          <p:spTgt spid="3">
                                            <p:txEl>
                                              <p:pRg st="7" end="7"/>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2000"/>
                                        <p:tgtEl>
                                          <p:spTgt spid="3">
                                            <p:txEl>
                                              <p:pRg st="9" end="9"/>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2000"/>
                                        <p:tgtEl>
                                          <p:spTgt spid="3">
                                            <p:txEl>
                                              <p:pRg st="10" end="1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2000"/>
                                        <p:tgtEl>
                                          <p:spTgt spid="3">
                                            <p:txEl>
                                              <p:pRg st="11" end="11"/>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2000"/>
                                        <p:tgtEl>
                                          <p:spTgt spid="3">
                                            <p:txEl>
                                              <p:pRg st="12" end="12"/>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2000"/>
                                        <p:tgtEl>
                                          <p:spTgt spid="3">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Effect transition="in" filter="fade">
                                      <p:cBhvr>
                                        <p:cTn id="67" dur="2000"/>
                                        <p:tgtEl>
                                          <p:spTgt spid="3">
                                            <p:txEl>
                                              <p:pRg st="0" end="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3">
                                            <p:txEl>
                                              <p:pRg st="1" end="1"/>
                                            </p:txEl>
                                          </p:spTgt>
                                        </p:tgtEl>
                                        <p:attrNameLst>
                                          <p:attrName>style.visibility</p:attrName>
                                        </p:attrNameLst>
                                      </p:cBhvr>
                                      <p:to>
                                        <p:strVal val="visible"/>
                                      </p:to>
                                    </p:set>
                                    <p:animEffect transition="in" filter="fade">
                                      <p:cBhvr>
                                        <p:cTn id="7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753919" y="1955137"/>
            <a:ext cx="7767638" cy="2340638"/>
          </a:xfrm>
        </p:spPr>
        <p:txBody>
          <a:bodyPr/>
          <a:lstStyle/>
          <a:p>
            <a:pPr algn="ctr"/>
            <a:r>
              <a:rPr lang="nb-NO" smtClean="0"/>
              <a:t>Programeksempel</a:t>
            </a:r>
            <a:br>
              <a:rPr lang="nb-NO" smtClean="0"/>
            </a:br>
            <a:r>
              <a:rPr lang="nb-NO" smtClean="0"/>
              <a:t>som introduksjon til dagens prosjekt</a:t>
            </a:r>
            <a:endParaRPr lang="nb-NO"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Oversikt over de tre samlingene</a:t>
            </a:r>
            <a:endParaRPr lang="nb-NO"/>
          </a:p>
        </p:txBody>
      </p:sp>
      <p:sp>
        <p:nvSpPr>
          <p:cNvPr id="3" name="Plassholder for innhold 2"/>
          <p:cNvSpPr>
            <a:spLocks noGrp="1"/>
          </p:cNvSpPr>
          <p:nvPr>
            <p:ph idx="1"/>
          </p:nvPr>
        </p:nvSpPr>
        <p:spPr>
          <a:xfrm>
            <a:off x="1194627" y="1371610"/>
            <a:ext cx="7753599" cy="1472954"/>
          </a:xfrm>
        </p:spPr>
        <p:txBody>
          <a:bodyPr/>
          <a:lstStyle/>
          <a:p>
            <a:r>
              <a:rPr lang="nb-NO" smtClean="0"/>
              <a:t>Saml. 1 – Lag et trafikklys med flere oppgaver</a:t>
            </a:r>
          </a:p>
          <a:p>
            <a:r>
              <a:rPr lang="nb-NO" smtClean="0"/>
              <a:t>Saml. 2 – Lag en værstasjon med flere oppgaver?</a:t>
            </a:r>
          </a:p>
          <a:p>
            <a:r>
              <a:rPr lang="nb-NO" smtClean="0"/>
              <a:t>Saml. 3 – Overvåking og fjernstyring via Internett?</a:t>
            </a:r>
            <a:endParaRPr lang="nb-NO"/>
          </a:p>
        </p:txBody>
      </p:sp>
      <p:pic>
        <p:nvPicPr>
          <p:cNvPr id="1026" name="Picture 2"/>
          <p:cNvPicPr>
            <a:picLocks noChangeAspect="1" noChangeArrowheads="1"/>
          </p:cNvPicPr>
          <p:nvPr/>
        </p:nvPicPr>
        <p:blipFill>
          <a:blip r:embed="rId2"/>
          <a:srcRect/>
          <a:stretch>
            <a:fillRect/>
          </a:stretch>
        </p:blipFill>
        <p:spPr bwMode="auto">
          <a:xfrm rot="16200000">
            <a:off x="301215" y="3485938"/>
            <a:ext cx="3755315" cy="2597251"/>
          </a:xfrm>
          <a:prstGeom prst="rect">
            <a:avLst/>
          </a:prstGeom>
          <a:noFill/>
          <a:ln w="9525">
            <a:noFill/>
            <a:miter lim="800000"/>
            <a:headEnd/>
            <a:tailEnd/>
          </a:ln>
          <a:effectLst/>
        </p:spPr>
      </p:pic>
      <p:pic>
        <p:nvPicPr>
          <p:cNvPr id="1027" name="Picture 3" descr="F:\DCIM\104CASIO\CIMG9946.JPG"/>
          <p:cNvPicPr>
            <a:picLocks noChangeAspect="1" noChangeArrowheads="1"/>
          </p:cNvPicPr>
          <p:nvPr/>
        </p:nvPicPr>
        <p:blipFill>
          <a:blip r:embed="rId3"/>
          <a:srcRect l="10714" t="4555" r="10870"/>
          <a:stretch>
            <a:fillRect/>
          </a:stretch>
        </p:blipFill>
        <p:spPr bwMode="auto">
          <a:xfrm>
            <a:off x="3470579" y="3325090"/>
            <a:ext cx="3498272" cy="3193473"/>
          </a:xfrm>
          <a:prstGeom prst="rect">
            <a:avLst/>
          </a:prstGeom>
          <a:noFill/>
        </p:spPr>
      </p:pic>
      <p:pic>
        <p:nvPicPr>
          <p:cNvPr id="1028" name="Picture 4"/>
          <p:cNvPicPr>
            <a:picLocks noChangeAspect="1" noChangeArrowheads="1"/>
          </p:cNvPicPr>
          <p:nvPr/>
        </p:nvPicPr>
        <p:blipFill>
          <a:blip r:embed="rId4"/>
          <a:srcRect/>
          <a:stretch>
            <a:fillRect/>
          </a:stretch>
        </p:blipFill>
        <p:spPr bwMode="auto">
          <a:xfrm>
            <a:off x="3407851" y="3325090"/>
            <a:ext cx="5540375" cy="3238500"/>
          </a:xfrm>
          <a:prstGeom prst="rect">
            <a:avLst/>
          </a:prstGeom>
          <a:noFill/>
          <a:ln w="9525">
            <a:noFill/>
            <a:miter lim="800000"/>
            <a:headEnd/>
            <a:tailEnd/>
          </a:ln>
          <a:effectLst/>
        </p:spPr>
      </p:pic>
      <p:sp>
        <p:nvSpPr>
          <p:cNvPr id="10" name="TekstSylinder 9"/>
          <p:cNvSpPr txBox="1"/>
          <p:nvPr/>
        </p:nvSpPr>
        <p:spPr>
          <a:xfrm>
            <a:off x="5680806" y="6334780"/>
            <a:ext cx="2576090" cy="523220"/>
          </a:xfrm>
          <a:prstGeom prst="rect">
            <a:avLst/>
          </a:prstGeom>
          <a:noFill/>
        </p:spPr>
        <p:txBody>
          <a:bodyPr wrap="none" rtlCol="0">
            <a:spAutoFit/>
          </a:bodyPr>
          <a:lstStyle/>
          <a:p>
            <a:pPr algn="ctr"/>
            <a:r>
              <a:rPr lang="nb-NO" sz="2800" b="1" smtClean="0">
                <a:solidFill>
                  <a:srgbClr val="FF0000"/>
                </a:solidFill>
              </a:rPr>
              <a:t>Circus </a:t>
            </a:r>
            <a:r>
              <a:rPr lang="nb-NO" sz="2800" b="1" smtClean="0">
                <a:solidFill>
                  <a:srgbClr val="FF0000"/>
                </a:solidFill>
              </a:rPr>
              <a:t>of Things</a:t>
            </a:r>
            <a:endParaRPr lang="nb-NO" sz="2800" b="1">
              <a:solidFill>
                <a:srgbClr val="FF0000"/>
              </a:solidFill>
            </a:endParaRPr>
          </a:p>
        </p:txBody>
      </p:sp>
      <p:pic>
        <p:nvPicPr>
          <p:cNvPr id="4" name="Picture 2"/>
          <p:cNvPicPr>
            <a:picLocks noChangeAspect="1" noChangeArrowheads="1"/>
          </p:cNvPicPr>
          <p:nvPr/>
        </p:nvPicPr>
        <p:blipFill>
          <a:blip r:embed="rId5"/>
          <a:srcRect/>
          <a:stretch>
            <a:fillRect/>
          </a:stretch>
        </p:blipFill>
        <p:spPr bwMode="auto">
          <a:xfrm rot="5400000" flipH="1" flipV="1">
            <a:off x="6827704" y="4055392"/>
            <a:ext cx="1658457" cy="116286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20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2000"/>
                                        <p:tgtEl>
                                          <p:spTgt spid="1028"/>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0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tel 1"/>
          <p:cNvSpPr>
            <a:spLocks noGrp="1"/>
          </p:cNvSpPr>
          <p:nvPr>
            <p:ph type="title"/>
          </p:nvPr>
        </p:nvSpPr>
        <p:spPr>
          <a:xfrm>
            <a:off x="4676086" y="416225"/>
            <a:ext cx="3716808" cy="824735"/>
          </a:xfrm>
        </p:spPr>
        <p:txBody>
          <a:bodyPr>
            <a:normAutofit/>
          </a:bodyPr>
          <a:lstStyle/>
          <a:p>
            <a:pPr algn="ctr"/>
            <a:r>
              <a:rPr lang="nb-NO" b="0" smtClean="0">
                <a:latin typeface="+mn-lt"/>
              </a:rPr>
              <a:t>Digital utgang</a:t>
            </a:r>
          </a:p>
        </p:txBody>
      </p:sp>
      <p:pic>
        <p:nvPicPr>
          <p:cNvPr id="5" name="Picture 17" descr="http://arduino.cc/en/uploads/Main/ArduinoUno_R3_Front_450px.jpg"/>
          <p:cNvPicPr>
            <a:picLocks noChangeAspect="1" noChangeArrowheads="1"/>
          </p:cNvPicPr>
          <p:nvPr/>
        </p:nvPicPr>
        <p:blipFill>
          <a:blip r:embed="rId3"/>
          <a:srcRect l="26749" t="-1970" r="3729" b="76384"/>
          <a:stretch>
            <a:fillRect/>
          </a:stretch>
        </p:blipFill>
        <p:spPr bwMode="auto">
          <a:xfrm>
            <a:off x="1538070" y="1727617"/>
            <a:ext cx="6974559" cy="1773238"/>
          </a:xfrm>
          <a:prstGeom prst="rect">
            <a:avLst/>
          </a:prstGeom>
          <a:noFill/>
          <a:ln w="9525">
            <a:noFill/>
            <a:miter lim="800000"/>
            <a:headEnd/>
            <a:tailEnd/>
          </a:ln>
        </p:spPr>
      </p:pic>
      <p:grpSp>
        <p:nvGrpSpPr>
          <p:cNvPr id="2" name="Gruppe 40"/>
          <p:cNvGrpSpPr/>
          <p:nvPr/>
        </p:nvGrpSpPr>
        <p:grpSpPr>
          <a:xfrm>
            <a:off x="3276610" y="223147"/>
            <a:ext cx="1006011" cy="1979814"/>
            <a:chOff x="3276610" y="223147"/>
            <a:chExt cx="1006011" cy="1979814"/>
          </a:xfrm>
        </p:grpSpPr>
        <p:cxnSp>
          <p:nvCxnSpPr>
            <p:cNvPr id="15376" name="Rett linje 45"/>
            <p:cNvCxnSpPr>
              <a:cxnSpLocks noChangeShapeType="1"/>
            </p:cNvCxnSpPr>
            <p:nvPr/>
          </p:nvCxnSpPr>
          <p:spPr bwMode="auto">
            <a:xfrm rot="5400000">
              <a:off x="2636124" y="1208689"/>
              <a:ext cx="1979814" cy="8729"/>
            </a:xfrm>
            <a:prstGeom prst="line">
              <a:avLst/>
            </a:prstGeom>
            <a:noFill/>
            <a:ln w="38100" algn="ctr">
              <a:solidFill>
                <a:schemeClr val="tx1"/>
              </a:solidFill>
              <a:round/>
              <a:headEnd/>
              <a:tailEnd/>
            </a:ln>
          </p:spPr>
        </p:cxnSp>
        <p:grpSp>
          <p:nvGrpSpPr>
            <p:cNvPr id="3" name="Gruppe 49"/>
            <p:cNvGrpSpPr>
              <a:grpSpLocks/>
            </p:cNvGrpSpPr>
            <p:nvPr/>
          </p:nvGrpSpPr>
          <p:grpSpPr bwMode="auto">
            <a:xfrm>
              <a:off x="3374579" y="497066"/>
              <a:ext cx="908042" cy="531547"/>
              <a:chOff x="6752968" y="2879124"/>
              <a:chExt cx="908218" cy="531341"/>
            </a:xfrm>
          </p:grpSpPr>
          <p:sp>
            <p:nvSpPr>
              <p:cNvPr id="15380" name="Likebent trekant 37"/>
              <p:cNvSpPr>
                <a:spLocks noChangeArrowheads="1"/>
              </p:cNvSpPr>
              <p:nvPr/>
            </p:nvSpPr>
            <p:spPr bwMode="auto">
              <a:xfrm>
                <a:off x="6752968" y="2977979"/>
                <a:ext cx="501684" cy="432486"/>
              </a:xfrm>
              <a:prstGeom prst="triangle">
                <a:avLst>
                  <a:gd name="adj" fmla="val 50000"/>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cxnSp>
            <p:nvCxnSpPr>
              <p:cNvPr id="15381" name="Rett pil 40"/>
              <p:cNvCxnSpPr>
                <a:cxnSpLocks noChangeShapeType="1"/>
              </p:cNvCxnSpPr>
              <p:nvPr/>
            </p:nvCxnSpPr>
            <p:spPr bwMode="auto">
              <a:xfrm flipV="1">
                <a:off x="7185450" y="2879124"/>
                <a:ext cx="352168" cy="148281"/>
              </a:xfrm>
              <a:prstGeom prst="straightConnector1">
                <a:avLst/>
              </a:prstGeom>
              <a:noFill/>
              <a:ln w="9525" algn="ctr">
                <a:solidFill>
                  <a:schemeClr val="tx1"/>
                </a:solidFill>
                <a:round/>
                <a:headEnd/>
                <a:tailEnd type="arrow" w="med" len="med"/>
              </a:ln>
            </p:spPr>
          </p:cxnSp>
          <p:cxnSp>
            <p:nvCxnSpPr>
              <p:cNvPr id="15382" name="Rett pil 41"/>
              <p:cNvCxnSpPr>
                <a:cxnSpLocks noChangeShapeType="1"/>
              </p:cNvCxnSpPr>
              <p:nvPr/>
            </p:nvCxnSpPr>
            <p:spPr bwMode="auto">
              <a:xfrm flipV="1">
                <a:off x="7247234" y="3027405"/>
                <a:ext cx="352168" cy="148281"/>
              </a:xfrm>
              <a:prstGeom prst="straightConnector1">
                <a:avLst/>
              </a:prstGeom>
              <a:noFill/>
              <a:ln w="9525" algn="ctr">
                <a:solidFill>
                  <a:schemeClr val="tx1"/>
                </a:solidFill>
                <a:round/>
                <a:headEnd/>
                <a:tailEnd type="arrow" w="med" len="med"/>
              </a:ln>
            </p:spPr>
          </p:cxnSp>
          <p:cxnSp>
            <p:nvCxnSpPr>
              <p:cNvPr id="15383" name="Rett pil 42"/>
              <p:cNvCxnSpPr>
                <a:cxnSpLocks noChangeShapeType="1"/>
              </p:cNvCxnSpPr>
              <p:nvPr/>
            </p:nvCxnSpPr>
            <p:spPr bwMode="auto">
              <a:xfrm flipV="1">
                <a:off x="7309018" y="3157151"/>
                <a:ext cx="352168" cy="148281"/>
              </a:xfrm>
              <a:prstGeom prst="straightConnector1">
                <a:avLst/>
              </a:prstGeom>
              <a:noFill/>
              <a:ln w="9525" algn="ctr">
                <a:solidFill>
                  <a:schemeClr val="tx1"/>
                </a:solidFill>
                <a:round/>
                <a:headEnd/>
                <a:tailEnd type="arrow" w="med" len="med"/>
              </a:ln>
            </p:spPr>
          </p:cxnSp>
          <p:sp>
            <p:nvSpPr>
              <p:cNvPr id="15384" name="Rektangel 43"/>
              <p:cNvSpPr>
                <a:spLocks noChangeArrowheads="1"/>
              </p:cNvSpPr>
              <p:nvPr/>
            </p:nvSpPr>
            <p:spPr bwMode="auto">
              <a:xfrm>
                <a:off x="6790037" y="2916195"/>
                <a:ext cx="432486" cy="51897"/>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grpSp>
        <p:sp>
          <p:nvSpPr>
            <p:cNvPr id="15378" name="Frihåndsform 50"/>
            <p:cNvSpPr>
              <a:spLocks/>
            </p:cNvSpPr>
            <p:nvPr/>
          </p:nvSpPr>
          <p:spPr bwMode="auto">
            <a:xfrm>
              <a:off x="3276610" y="239475"/>
              <a:ext cx="345056" cy="1944154"/>
            </a:xfrm>
            <a:custGeom>
              <a:avLst/>
              <a:gdLst>
                <a:gd name="T0" fmla="*/ 642552 w 642552"/>
                <a:gd name="T1" fmla="*/ 0 h 444843"/>
                <a:gd name="T2" fmla="*/ 0 w 642552"/>
                <a:gd name="T3" fmla="*/ 0 h 444843"/>
                <a:gd name="T4" fmla="*/ 0 w 642552"/>
                <a:gd name="T5" fmla="*/ 444843 h 444843"/>
                <a:gd name="T6" fmla="*/ 0 60000 65536"/>
                <a:gd name="T7" fmla="*/ 0 60000 65536"/>
                <a:gd name="T8" fmla="*/ 0 60000 65536"/>
                <a:gd name="T9" fmla="*/ 0 w 642552"/>
                <a:gd name="T10" fmla="*/ 0 h 444843"/>
                <a:gd name="T11" fmla="*/ 642552 w 642552"/>
                <a:gd name="T12" fmla="*/ 444843 h 444843"/>
                <a:gd name="connsiteX0" fmla="*/ 642552 w 642552"/>
                <a:gd name="connsiteY0" fmla="*/ 0 h 2408777"/>
                <a:gd name="connsiteX1" fmla="*/ 0 w 642552"/>
                <a:gd name="connsiteY1" fmla="*/ 0 h 2408777"/>
                <a:gd name="connsiteX2" fmla="*/ 0 w 642552"/>
                <a:gd name="connsiteY2" fmla="*/ 2408777 h 2408777"/>
              </a:gdLst>
              <a:ahLst/>
              <a:cxnLst>
                <a:cxn ang="0">
                  <a:pos x="connsiteX0" y="connsiteY0"/>
                </a:cxn>
                <a:cxn ang="0">
                  <a:pos x="connsiteX1" y="connsiteY1"/>
                </a:cxn>
                <a:cxn ang="0">
                  <a:pos x="connsiteX2" y="connsiteY2"/>
                </a:cxn>
              </a:cxnLst>
              <a:rect l="l" t="t" r="r" b="b"/>
              <a:pathLst>
                <a:path w="642552" h="2408777">
                  <a:moveTo>
                    <a:pt x="642552" y="0"/>
                  </a:moveTo>
                  <a:lnTo>
                    <a:pt x="0" y="0"/>
                  </a:lnTo>
                  <a:lnTo>
                    <a:pt x="0" y="2408777"/>
                  </a:lnTo>
                </a:path>
              </a:pathLst>
            </a:custGeom>
            <a:noFill/>
            <a:ln w="38100" cap="flat" cmpd="sng" algn="ctr">
              <a:solidFill>
                <a:schemeClr val="tx1"/>
              </a:solidFill>
              <a:prstDash val="solid"/>
              <a:round/>
              <a:headEnd type="none" w="med" len="med"/>
              <a:tailEnd type="none" w="med" len="med"/>
            </a:ln>
          </p:spPr>
          <p:txBody>
            <a:bodyPr/>
            <a:lstStyle/>
            <a:p>
              <a:endParaRPr lang="nb-NO"/>
            </a:p>
          </p:txBody>
        </p:sp>
      </p:grpSp>
      <p:grpSp>
        <p:nvGrpSpPr>
          <p:cNvPr id="4" name="Gruppe 34"/>
          <p:cNvGrpSpPr>
            <a:grpSpLocks/>
          </p:cNvGrpSpPr>
          <p:nvPr/>
        </p:nvGrpSpPr>
        <p:grpSpPr bwMode="auto">
          <a:xfrm>
            <a:off x="3514271" y="1183785"/>
            <a:ext cx="1071563" cy="581025"/>
            <a:chOff x="6768935" y="2838203"/>
            <a:chExt cx="1072036" cy="581891"/>
          </a:xfrm>
        </p:grpSpPr>
        <p:sp>
          <p:nvSpPr>
            <p:cNvPr id="15374" name="Rektangel 32"/>
            <p:cNvSpPr>
              <a:spLocks noChangeArrowheads="1"/>
            </p:cNvSpPr>
            <p:nvPr/>
          </p:nvSpPr>
          <p:spPr bwMode="auto">
            <a:xfrm>
              <a:off x="6768935" y="2838203"/>
              <a:ext cx="201881" cy="581891"/>
            </a:xfrm>
            <a:prstGeom prst="rect">
              <a:avLst/>
            </a:prstGeom>
            <a:solidFill>
              <a:srgbClr val="00B0F0"/>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5375" name="TekstSylinder 33"/>
            <p:cNvSpPr txBox="1">
              <a:spLocks noChangeArrowheads="1"/>
            </p:cNvSpPr>
            <p:nvPr/>
          </p:nvSpPr>
          <p:spPr bwMode="auto">
            <a:xfrm>
              <a:off x="7080827" y="2924320"/>
              <a:ext cx="760144" cy="400110"/>
            </a:xfrm>
            <a:prstGeom prst="rect">
              <a:avLst/>
            </a:prstGeom>
            <a:noFill/>
            <a:ln w="9525">
              <a:noFill/>
              <a:miter lim="800000"/>
              <a:headEnd/>
              <a:tailEnd/>
            </a:ln>
          </p:spPr>
          <p:txBody>
            <a:bodyPr wrap="none">
              <a:spAutoFit/>
            </a:bodyPr>
            <a:lstStyle/>
            <a:p>
              <a:r>
                <a:rPr lang="nb-NO" sz="2000">
                  <a:solidFill>
                    <a:schemeClr val="tx1"/>
                  </a:solidFill>
                </a:rPr>
                <a:t>330</a:t>
              </a:r>
              <a:r>
                <a:rPr lang="el-GR" sz="2000">
                  <a:solidFill>
                    <a:schemeClr val="tx1"/>
                  </a:solidFill>
                  <a:latin typeface="Times New Roman" pitchFamily="18" charset="0"/>
                  <a:cs typeface="Times New Roman" pitchFamily="18" charset="0"/>
                </a:rPr>
                <a:t>Ω</a:t>
              </a:r>
              <a:endParaRPr lang="nb-NO" sz="2000">
                <a:solidFill>
                  <a:schemeClr val="tx1"/>
                </a:solidFill>
              </a:endParaRPr>
            </a:p>
          </p:txBody>
        </p:sp>
      </p:grpSp>
      <p:pic>
        <p:nvPicPr>
          <p:cNvPr id="68610" name="Picture 2"/>
          <p:cNvPicPr>
            <a:picLocks noChangeAspect="1" noChangeArrowheads="1"/>
          </p:cNvPicPr>
          <p:nvPr/>
        </p:nvPicPr>
        <p:blipFill>
          <a:blip r:embed="rId4"/>
          <a:srcRect/>
          <a:stretch>
            <a:fillRect/>
          </a:stretch>
        </p:blipFill>
        <p:spPr bwMode="auto">
          <a:xfrm rot="10800000">
            <a:off x="3994603" y="3560989"/>
            <a:ext cx="4540250" cy="3219450"/>
          </a:xfrm>
          <a:prstGeom prst="rect">
            <a:avLst/>
          </a:prstGeom>
          <a:noFill/>
          <a:ln w="9525">
            <a:noFill/>
            <a:miter lim="800000"/>
            <a:headEnd/>
            <a:tailEnd/>
          </a:ln>
          <a:effectLst/>
        </p:spPr>
      </p:pic>
      <p:sp>
        <p:nvSpPr>
          <p:cNvPr id="40" name="Plassholder for innhold 2"/>
          <p:cNvSpPr>
            <a:spLocks noGrp="1"/>
          </p:cNvSpPr>
          <p:nvPr>
            <p:ph idx="1"/>
          </p:nvPr>
        </p:nvSpPr>
        <p:spPr>
          <a:xfrm>
            <a:off x="1060204" y="4082142"/>
            <a:ext cx="2836882" cy="2090057"/>
          </a:xfrm>
        </p:spPr>
        <p:txBody>
          <a:bodyPr>
            <a:normAutofit/>
          </a:bodyPr>
          <a:lstStyle/>
          <a:p>
            <a:pPr>
              <a:lnSpc>
                <a:spcPct val="100000"/>
              </a:lnSpc>
            </a:pPr>
            <a:r>
              <a:rPr lang="nb-NO" smtClean="0"/>
              <a:t>Vi bygger opp </a:t>
            </a:r>
            <a:r>
              <a:rPr lang="nb-NO" smtClean="0"/>
              <a:t>kretsen </a:t>
            </a:r>
            <a:r>
              <a:rPr lang="nb-NO" smtClean="0"/>
              <a:t>på koblingsbrett</a:t>
            </a:r>
            <a:endParaRPr lang="nb-NO"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1024425" y="2667342"/>
            <a:ext cx="4943359" cy="1131487"/>
          </a:xfrm>
        </p:spPr>
        <p:txBody>
          <a:bodyPr>
            <a:normAutofit/>
          </a:bodyPr>
          <a:lstStyle/>
          <a:p>
            <a:pPr algn="ctr"/>
            <a:r>
              <a:rPr lang="nb-NO" dirty="0" smtClean="0"/>
              <a:t>Skriv </a:t>
            </a:r>
            <a:r>
              <a:rPr lang="nb-NO" smtClean="0"/>
              <a:t>inn </a:t>
            </a:r>
            <a:r>
              <a:rPr lang="nb-NO" smtClean="0"/>
              <a:t>programmet</a:t>
            </a:r>
            <a:br>
              <a:rPr lang="nb-NO" smtClean="0"/>
            </a:br>
            <a:r>
              <a:rPr lang="nb-NO" sz="2800" smtClean="0"/>
              <a:t>side 68</a:t>
            </a:r>
            <a:endParaRPr lang="nb-NO" dirty="0"/>
          </a:p>
        </p:txBody>
      </p:sp>
      <p:pic>
        <p:nvPicPr>
          <p:cNvPr id="6146" name="Picture 2"/>
          <p:cNvPicPr>
            <a:picLocks noChangeAspect="1" noChangeArrowheads="1"/>
          </p:cNvPicPr>
          <p:nvPr/>
        </p:nvPicPr>
        <p:blipFill>
          <a:blip r:embed="rId3"/>
          <a:srcRect/>
          <a:stretch>
            <a:fillRect/>
          </a:stretch>
        </p:blipFill>
        <p:spPr bwMode="auto">
          <a:xfrm>
            <a:off x="2131407" y="713620"/>
            <a:ext cx="6760717" cy="5327473"/>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2163515" y="181240"/>
            <a:ext cx="5566125" cy="638956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146"/>
                                        </p:tgtEl>
                                      </p:cBhvr>
                                    </p:animEffect>
                                    <p:set>
                                      <p:cBhvr>
                                        <p:cTn id="7" dur="1" fill="hold">
                                          <p:stCondLst>
                                            <p:cond delay="1999"/>
                                          </p:stCondLst>
                                        </p:cTn>
                                        <p:tgtEl>
                                          <p:spTgt spid="614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Skjermbilde (13).png"/>
          <p:cNvPicPr>
            <a:picLocks noChangeAspect="1"/>
          </p:cNvPicPr>
          <p:nvPr/>
        </p:nvPicPr>
        <p:blipFill>
          <a:blip r:embed="rId2"/>
          <a:srcRect l="36475" t="3030" r="12734" b="14476"/>
          <a:stretch>
            <a:fillRect/>
          </a:stretch>
        </p:blipFill>
        <p:spPr>
          <a:xfrm>
            <a:off x="1407781" y="190186"/>
            <a:ext cx="6963586" cy="6361917"/>
          </a:xfrm>
          <a:prstGeom prst="rect">
            <a:avLst/>
          </a:prstGeom>
        </p:spPr>
      </p:pic>
      <p:sp>
        <p:nvSpPr>
          <p:cNvPr id="5" name="Pil høyre 4"/>
          <p:cNvSpPr/>
          <p:nvPr/>
        </p:nvSpPr>
        <p:spPr>
          <a:xfrm rot="9333340">
            <a:off x="2743199" y="381549"/>
            <a:ext cx="842038" cy="49338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Pil høyre 5"/>
          <p:cNvSpPr/>
          <p:nvPr/>
        </p:nvSpPr>
        <p:spPr>
          <a:xfrm rot="9333340">
            <a:off x="3861531" y="2598476"/>
            <a:ext cx="842038" cy="49338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Pil høyre 6"/>
          <p:cNvSpPr/>
          <p:nvPr/>
        </p:nvSpPr>
        <p:spPr>
          <a:xfrm rot="19931578">
            <a:off x="1703809" y="3236584"/>
            <a:ext cx="842038" cy="49338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773638" y="2404459"/>
            <a:ext cx="7407404" cy="1614008"/>
          </a:xfrm>
        </p:spPr>
        <p:txBody>
          <a:bodyPr>
            <a:normAutofit/>
          </a:bodyPr>
          <a:lstStyle/>
          <a:p>
            <a:pPr algn="ctr"/>
            <a:r>
              <a:rPr lang="nn-NO" smtClean="0"/>
              <a:t>Oppkobling og test</a:t>
            </a:r>
            <a:endParaRPr lang="nb-NO"/>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tel 1"/>
          <p:cNvSpPr>
            <a:spLocks noGrp="1"/>
          </p:cNvSpPr>
          <p:nvPr>
            <p:ph type="title"/>
          </p:nvPr>
        </p:nvSpPr>
        <p:spPr>
          <a:xfrm>
            <a:off x="1079500" y="0"/>
            <a:ext cx="7767638" cy="974725"/>
          </a:xfrm>
        </p:spPr>
        <p:txBody>
          <a:bodyPr/>
          <a:lstStyle/>
          <a:p>
            <a:pPr algn="ctr"/>
            <a:r>
              <a:rPr lang="nb-NO" smtClean="0"/>
              <a:t>Arduino UNO – Skriv til porter</a:t>
            </a:r>
          </a:p>
        </p:txBody>
      </p:sp>
      <p:grpSp>
        <p:nvGrpSpPr>
          <p:cNvPr id="2" name="Gruppe 13"/>
          <p:cNvGrpSpPr/>
          <p:nvPr/>
        </p:nvGrpSpPr>
        <p:grpSpPr>
          <a:xfrm>
            <a:off x="852463" y="1558472"/>
            <a:ext cx="5450365" cy="4116709"/>
            <a:chOff x="863349" y="927100"/>
            <a:chExt cx="6578600" cy="4968875"/>
          </a:xfrm>
        </p:grpSpPr>
        <p:pic>
          <p:nvPicPr>
            <p:cNvPr id="7170" name="Picture 17" descr="http://arduino.cc/en/uploads/Main/ArduinoUno_R3_Front_450px.jpg"/>
            <p:cNvPicPr>
              <a:picLocks noChangeAspect="1" noChangeArrowheads="1"/>
            </p:cNvPicPr>
            <p:nvPr/>
          </p:nvPicPr>
          <p:blipFill>
            <a:blip r:embed="rId3"/>
            <a:srcRect/>
            <a:stretch>
              <a:fillRect/>
            </a:stretch>
          </p:blipFill>
          <p:spPr bwMode="auto">
            <a:xfrm>
              <a:off x="863349" y="1349375"/>
              <a:ext cx="6578600" cy="4546600"/>
            </a:xfrm>
            <a:prstGeom prst="rect">
              <a:avLst/>
            </a:prstGeom>
            <a:noFill/>
            <a:ln w="9525">
              <a:noFill/>
              <a:miter lim="800000"/>
              <a:headEnd/>
              <a:tailEnd/>
            </a:ln>
          </p:spPr>
        </p:pic>
        <p:sp>
          <p:nvSpPr>
            <p:cNvPr id="7173" name="Rektangel 5"/>
            <p:cNvSpPr>
              <a:spLocks noChangeArrowheads="1"/>
            </p:cNvSpPr>
            <p:nvPr/>
          </p:nvSpPr>
          <p:spPr bwMode="auto">
            <a:xfrm>
              <a:off x="3903411" y="1279525"/>
              <a:ext cx="2722563" cy="1063625"/>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75" name="Rektangel 8"/>
            <p:cNvSpPr>
              <a:spLocks noChangeArrowheads="1"/>
            </p:cNvSpPr>
            <p:nvPr/>
          </p:nvSpPr>
          <p:spPr bwMode="auto">
            <a:xfrm>
              <a:off x="6625974" y="1281113"/>
              <a:ext cx="490537" cy="1049337"/>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84" name="TekstSylinder 14"/>
            <p:cNvSpPr txBox="1">
              <a:spLocks noChangeArrowheads="1"/>
            </p:cNvSpPr>
            <p:nvPr/>
          </p:nvSpPr>
          <p:spPr bwMode="auto">
            <a:xfrm>
              <a:off x="4532061" y="927100"/>
              <a:ext cx="1538288" cy="368300"/>
            </a:xfrm>
            <a:prstGeom prst="rect">
              <a:avLst/>
            </a:prstGeom>
            <a:noFill/>
            <a:ln w="9525">
              <a:noFill/>
              <a:miter lim="800000"/>
              <a:headEnd/>
              <a:tailEnd/>
            </a:ln>
          </p:spPr>
          <p:txBody>
            <a:bodyPr wrap="none">
              <a:spAutoFit/>
            </a:bodyPr>
            <a:lstStyle/>
            <a:p>
              <a:r>
                <a:rPr lang="nb-NO" sz="1800">
                  <a:solidFill>
                    <a:schemeClr val="tx1"/>
                  </a:solidFill>
                </a:rPr>
                <a:t>Digitale porter</a:t>
              </a:r>
            </a:p>
          </p:txBody>
        </p:sp>
      </p:grpSp>
      <p:sp>
        <p:nvSpPr>
          <p:cNvPr id="15" name="TekstSylinder 14"/>
          <p:cNvSpPr txBox="1"/>
          <p:nvPr/>
        </p:nvSpPr>
        <p:spPr>
          <a:xfrm>
            <a:off x="6281057" y="1861437"/>
            <a:ext cx="2862943" cy="369332"/>
          </a:xfrm>
          <a:prstGeom prst="rect">
            <a:avLst/>
          </a:prstGeom>
          <a:noFill/>
        </p:spPr>
        <p:txBody>
          <a:bodyPr wrap="square" rtlCol="0">
            <a:spAutoFit/>
          </a:bodyPr>
          <a:lstStyle/>
          <a:p>
            <a:r>
              <a:rPr lang="nb-NO" smtClean="0"/>
              <a:t>14 </a:t>
            </a:r>
            <a:r>
              <a:rPr lang="nb-NO" b="1" smtClean="0"/>
              <a:t>Digitale</a:t>
            </a:r>
            <a:r>
              <a:rPr lang="nb-NO" smtClean="0"/>
              <a:t> I/O porter 0 -13 </a:t>
            </a:r>
            <a:endParaRPr lang="nb-NO"/>
          </a:p>
        </p:txBody>
      </p:sp>
      <p:sp>
        <p:nvSpPr>
          <p:cNvPr id="16" name="TekstSylinder 15"/>
          <p:cNvSpPr txBox="1"/>
          <p:nvPr/>
        </p:nvSpPr>
        <p:spPr>
          <a:xfrm>
            <a:off x="6308272" y="2324080"/>
            <a:ext cx="2862943" cy="646331"/>
          </a:xfrm>
          <a:prstGeom prst="rect">
            <a:avLst/>
          </a:prstGeom>
          <a:noFill/>
        </p:spPr>
        <p:txBody>
          <a:bodyPr wrap="square" rtlCol="0">
            <a:spAutoFit/>
          </a:bodyPr>
          <a:lstStyle/>
          <a:p>
            <a:r>
              <a:rPr lang="nb-NO" smtClean="0"/>
              <a:t>Digital utgang:</a:t>
            </a:r>
            <a:br>
              <a:rPr lang="nb-NO" smtClean="0"/>
            </a:br>
            <a:r>
              <a:rPr lang="nb-NO" i="1" smtClean="0">
                <a:solidFill>
                  <a:srgbClr val="FF0000"/>
                </a:solidFill>
              </a:rPr>
              <a:t>pinMode(13, OUTPUT);</a:t>
            </a:r>
            <a:endParaRPr lang="nb-NO" i="1">
              <a:solidFill>
                <a:srgbClr val="FF0000"/>
              </a:solidFill>
            </a:endParaRPr>
          </a:p>
        </p:txBody>
      </p:sp>
      <p:sp>
        <p:nvSpPr>
          <p:cNvPr id="17" name="TekstSylinder 16"/>
          <p:cNvSpPr txBox="1"/>
          <p:nvPr/>
        </p:nvSpPr>
        <p:spPr>
          <a:xfrm>
            <a:off x="6308272" y="3102408"/>
            <a:ext cx="2862943" cy="1200329"/>
          </a:xfrm>
          <a:prstGeom prst="rect">
            <a:avLst/>
          </a:prstGeom>
          <a:noFill/>
        </p:spPr>
        <p:txBody>
          <a:bodyPr wrap="square" rtlCol="0">
            <a:spAutoFit/>
          </a:bodyPr>
          <a:lstStyle/>
          <a:p>
            <a:r>
              <a:rPr lang="nb-NO" smtClean="0"/>
              <a:t>Skriv til digital utgang:</a:t>
            </a:r>
            <a:br>
              <a:rPr lang="nb-NO" smtClean="0"/>
            </a:br>
            <a:r>
              <a:rPr lang="nb-NO" i="1" smtClean="0">
                <a:solidFill>
                  <a:srgbClr val="FF0000"/>
                </a:solidFill>
              </a:rPr>
              <a:t>digitalWrite(13, HIGH);</a:t>
            </a:r>
            <a:br>
              <a:rPr lang="nb-NO" i="1" smtClean="0">
                <a:solidFill>
                  <a:srgbClr val="FF0000"/>
                </a:solidFill>
              </a:rPr>
            </a:br>
            <a:r>
              <a:rPr lang="nb-NO" smtClean="0"/>
              <a:t>eller</a:t>
            </a:r>
            <a:br>
              <a:rPr lang="nb-NO" smtClean="0"/>
            </a:br>
            <a:r>
              <a:rPr lang="nb-NO" i="1" smtClean="0">
                <a:solidFill>
                  <a:srgbClr val="FF0000"/>
                </a:solidFill>
              </a:rPr>
              <a:t>digitalWrite(13, LOW);</a:t>
            </a:r>
            <a:endParaRPr lang="nb-NO" i="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tel 1"/>
          <p:cNvSpPr>
            <a:spLocks noGrp="1"/>
          </p:cNvSpPr>
          <p:nvPr>
            <p:ph type="title"/>
          </p:nvPr>
        </p:nvSpPr>
        <p:spPr>
          <a:xfrm>
            <a:off x="6400800" y="541412"/>
            <a:ext cx="1932221" cy="824735"/>
          </a:xfrm>
        </p:spPr>
        <p:txBody>
          <a:bodyPr>
            <a:normAutofit fontScale="90000"/>
          </a:bodyPr>
          <a:lstStyle/>
          <a:p>
            <a:pPr algn="ctr"/>
            <a:r>
              <a:rPr lang="nb-NO" b="0" smtClean="0">
                <a:latin typeface="+mn-lt"/>
              </a:rPr>
              <a:t>Digital </a:t>
            </a:r>
            <a:br>
              <a:rPr lang="nb-NO" b="0" smtClean="0">
                <a:latin typeface="+mn-lt"/>
              </a:rPr>
            </a:br>
            <a:r>
              <a:rPr lang="nb-NO" b="0" smtClean="0">
                <a:latin typeface="+mn-lt"/>
              </a:rPr>
              <a:t>innganger</a:t>
            </a:r>
          </a:p>
        </p:txBody>
      </p:sp>
      <p:pic>
        <p:nvPicPr>
          <p:cNvPr id="5" name="Picture 17" descr="http://arduino.cc/en/uploads/Main/ArduinoUno_R3_Front_450px.jpg"/>
          <p:cNvPicPr>
            <a:picLocks noChangeAspect="1" noChangeArrowheads="1"/>
          </p:cNvPicPr>
          <p:nvPr/>
        </p:nvPicPr>
        <p:blipFill>
          <a:blip r:embed="rId3"/>
          <a:srcRect l="26749" t="-1970" r="3729" b="76384"/>
          <a:stretch>
            <a:fillRect/>
          </a:stretch>
        </p:blipFill>
        <p:spPr bwMode="auto">
          <a:xfrm>
            <a:off x="1538070" y="1727617"/>
            <a:ext cx="6974559" cy="1773238"/>
          </a:xfrm>
          <a:prstGeom prst="rect">
            <a:avLst/>
          </a:prstGeom>
          <a:noFill/>
          <a:ln w="9525">
            <a:noFill/>
            <a:miter lim="800000"/>
            <a:headEnd/>
            <a:tailEnd/>
          </a:ln>
        </p:spPr>
      </p:pic>
      <p:grpSp>
        <p:nvGrpSpPr>
          <p:cNvPr id="2" name="Gruppe 40"/>
          <p:cNvGrpSpPr/>
          <p:nvPr/>
        </p:nvGrpSpPr>
        <p:grpSpPr>
          <a:xfrm>
            <a:off x="3276610" y="223147"/>
            <a:ext cx="1006011" cy="1979814"/>
            <a:chOff x="3276610" y="223147"/>
            <a:chExt cx="1006011" cy="1979814"/>
          </a:xfrm>
        </p:grpSpPr>
        <p:cxnSp>
          <p:nvCxnSpPr>
            <p:cNvPr id="15376" name="Rett linje 45"/>
            <p:cNvCxnSpPr>
              <a:cxnSpLocks noChangeShapeType="1"/>
            </p:cNvCxnSpPr>
            <p:nvPr/>
          </p:nvCxnSpPr>
          <p:spPr bwMode="auto">
            <a:xfrm rot="5400000">
              <a:off x="2636124" y="1208689"/>
              <a:ext cx="1979814" cy="8729"/>
            </a:xfrm>
            <a:prstGeom prst="line">
              <a:avLst/>
            </a:prstGeom>
            <a:noFill/>
            <a:ln w="38100" algn="ctr">
              <a:solidFill>
                <a:schemeClr val="tx1"/>
              </a:solidFill>
              <a:round/>
              <a:headEnd/>
              <a:tailEnd/>
            </a:ln>
          </p:spPr>
        </p:cxnSp>
        <p:grpSp>
          <p:nvGrpSpPr>
            <p:cNvPr id="3" name="Gruppe 49"/>
            <p:cNvGrpSpPr>
              <a:grpSpLocks/>
            </p:cNvGrpSpPr>
            <p:nvPr/>
          </p:nvGrpSpPr>
          <p:grpSpPr bwMode="auto">
            <a:xfrm>
              <a:off x="3374579" y="497066"/>
              <a:ext cx="908042" cy="531547"/>
              <a:chOff x="6752968" y="2879124"/>
              <a:chExt cx="908218" cy="531341"/>
            </a:xfrm>
          </p:grpSpPr>
          <p:sp>
            <p:nvSpPr>
              <p:cNvPr id="15380" name="Likebent trekant 37"/>
              <p:cNvSpPr>
                <a:spLocks noChangeArrowheads="1"/>
              </p:cNvSpPr>
              <p:nvPr/>
            </p:nvSpPr>
            <p:spPr bwMode="auto">
              <a:xfrm>
                <a:off x="6752968" y="2977979"/>
                <a:ext cx="501684" cy="432486"/>
              </a:xfrm>
              <a:prstGeom prst="triangle">
                <a:avLst>
                  <a:gd name="adj" fmla="val 50000"/>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cxnSp>
            <p:nvCxnSpPr>
              <p:cNvPr id="15381" name="Rett pil 40"/>
              <p:cNvCxnSpPr>
                <a:cxnSpLocks noChangeShapeType="1"/>
              </p:cNvCxnSpPr>
              <p:nvPr/>
            </p:nvCxnSpPr>
            <p:spPr bwMode="auto">
              <a:xfrm flipV="1">
                <a:off x="7185450" y="2879124"/>
                <a:ext cx="352168" cy="148281"/>
              </a:xfrm>
              <a:prstGeom prst="straightConnector1">
                <a:avLst/>
              </a:prstGeom>
              <a:noFill/>
              <a:ln w="9525" algn="ctr">
                <a:solidFill>
                  <a:schemeClr val="tx1"/>
                </a:solidFill>
                <a:round/>
                <a:headEnd/>
                <a:tailEnd type="arrow" w="med" len="med"/>
              </a:ln>
            </p:spPr>
          </p:cxnSp>
          <p:cxnSp>
            <p:nvCxnSpPr>
              <p:cNvPr id="15382" name="Rett pil 41"/>
              <p:cNvCxnSpPr>
                <a:cxnSpLocks noChangeShapeType="1"/>
              </p:cNvCxnSpPr>
              <p:nvPr/>
            </p:nvCxnSpPr>
            <p:spPr bwMode="auto">
              <a:xfrm flipV="1">
                <a:off x="7247234" y="3027405"/>
                <a:ext cx="352168" cy="148281"/>
              </a:xfrm>
              <a:prstGeom prst="straightConnector1">
                <a:avLst/>
              </a:prstGeom>
              <a:noFill/>
              <a:ln w="9525" algn="ctr">
                <a:solidFill>
                  <a:schemeClr val="tx1"/>
                </a:solidFill>
                <a:round/>
                <a:headEnd/>
                <a:tailEnd type="arrow" w="med" len="med"/>
              </a:ln>
            </p:spPr>
          </p:cxnSp>
          <p:cxnSp>
            <p:nvCxnSpPr>
              <p:cNvPr id="15383" name="Rett pil 42"/>
              <p:cNvCxnSpPr>
                <a:cxnSpLocks noChangeShapeType="1"/>
              </p:cNvCxnSpPr>
              <p:nvPr/>
            </p:nvCxnSpPr>
            <p:spPr bwMode="auto">
              <a:xfrm flipV="1">
                <a:off x="7309018" y="3157151"/>
                <a:ext cx="352168" cy="148281"/>
              </a:xfrm>
              <a:prstGeom prst="straightConnector1">
                <a:avLst/>
              </a:prstGeom>
              <a:noFill/>
              <a:ln w="9525" algn="ctr">
                <a:solidFill>
                  <a:schemeClr val="tx1"/>
                </a:solidFill>
                <a:round/>
                <a:headEnd/>
                <a:tailEnd type="arrow" w="med" len="med"/>
              </a:ln>
            </p:spPr>
          </p:cxnSp>
          <p:sp>
            <p:nvSpPr>
              <p:cNvPr id="15384" name="Rektangel 43"/>
              <p:cNvSpPr>
                <a:spLocks noChangeArrowheads="1"/>
              </p:cNvSpPr>
              <p:nvPr/>
            </p:nvSpPr>
            <p:spPr bwMode="auto">
              <a:xfrm>
                <a:off x="6790037" y="2916195"/>
                <a:ext cx="432486" cy="51897"/>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grpSp>
        <p:sp>
          <p:nvSpPr>
            <p:cNvPr id="15378" name="Frihåndsform 50"/>
            <p:cNvSpPr>
              <a:spLocks/>
            </p:cNvSpPr>
            <p:nvPr/>
          </p:nvSpPr>
          <p:spPr bwMode="auto">
            <a:xfrm>
              <a:off x="3276610" y="239475"/>
              <a:ext cx="345056" cy="1944154"/>
            </a:xfrm>
            <a:custGeom>
              <a:avLst/>
              <a:gdLst>
                <a:gd name="T0" fmla="*/ 642552 w 642552"/>
                <a:gd name="T1" fmla="*/ 0 h 444843"/>
                <a:gd name="T2" fmla="*/ 0 w 642552"/>
                <a:gd name="T3" fmla="*/ 0 h 444843"/>
                <a:gd name="T4" fmla="*/ 0 w 642552"/>
                <a:gd name="T5" fmla="*/ 444843 h 444843"/>
                <a:gd name="T6" fmla="*/ 0 60000 65536"/>
                <a:gd name="T7" fmla="*/ 0 60000 65536"/>
                <a:gd name="T8" fmla="*/ 0 60000 65536"/>
                <a:gd name="T9" fmla="*/ 0 w 642552"/>
                <a:gd name="T10" fmla="*/ 0 h 444843"/>
                <a:gd name="T11" fmla="*/ 642552 w 642552"/>
                <a:gd name="T12" fmla="*/ 444843 h 444843"/>
                <a:gd name="connsiteX0" fmla="*/ 642552 w 642552"/>
                <a:gd name="connsiteY0" fmla="*/ 0 h 2408777"/>
                <a:gd name="connsiteX1" fmla="*/ 0 w 642552"/>
                <a:gd name="connsiteY1" fmla="*/ 0 h 2408777"/>
                <a:gd name="connsiteX2" fmla="*/ 0 w 642552"/>
                <a:gd name="connsiteY2" fmla="*/ 2408777 h 2408777"/>
              </a:gdLst>
              <a:ahLst/>
              <a:cxnLst>
                <a:cxn ang="0">
                  <a:pos x="connsiteX0" y="connsiteY0"/>
                </a:cxn>
                <a:cxn ang="0">
                  <a:pos x="connsiteX1" y="connsiteY1"/>
                </a:cxn>
                <a:cxn ang="0">
                  <a:pos x="connsiteX2" y="connsiteY2"/>
                </a:cxn>
              </a:cxnLst>
              <a:rect l="l" t="t" r="r" b="b"/>
              <a:pathLst>
                <a:path w="642552" h="2408777">
                  <a:moveTo>
                    <a:pt x="642552" y="0"/>
                  </a:moveTo>
                  <a:lnTo>
                    <a:pt x="0" y="0"/>
                  </a:lnTo>
                  <a:lnTo>
                    <a:pt x="0" y="2408777"/>
                  </a:lnTo>
                </a:path>
              </a:pathLst>
            </a:custGeom>
            <a:noFill/>
            <a:ln w="38100" cap="flat" cmpd="sng" algn="ctr">
              <a:solidFill>
                <a:schemeClr val="tx1"/>
              </a:solidFill>
              <a:prstDash val="solid"/>
              <a:round/>
              <a:headEnd type="none" w="med" len="med"/>
              <a:tailEnd type="none" w="med" len="med"/>
            </a:ln>
          </p:spPr>
          <p:txBody>
            <a:bodyPr/>
            <a:lstStyle/>
            <a:p>
              <a:endParaRPr lang="nb-NO"/>
            </a:p>
          </p:txBody>
        </p:sp>
      </p:grpSp>
      <p:grpSp>
        <p:nvGrpSpPr>
          <p:cNvPr id="4" name="Gruppe 34"/>
          <p:cNvGrpSpPr>
            <a:grpSpLocks/>
          </p:cNvGrpSpPr>
          <p:nvPr/>
        </p:nvGrpSpPr>
        <p:grpSpPr bwMode="auto">
          <a:xfrm>
            <a:off x="3541486" y="1172900"/>
            <a:ext cx="1071563" cy="581025"/>
            <a:chOff x="6768935" y="2838203"/>
            <a:chExt cx="1072036" cy="581891"/>
          </a:xfrm>
        </p:grpSpPr>
        <p:sp>
          <p:nvSpPr>
            <p:cNvPr id="15374" name="Rektangel 32"/>
            <p:cNvSpPr>
              <a:spLocks noChangeArrowheads="1"/>
            </p:cNvSpPr>
            <p:nvPr/>
          </p:nvSpPr>
          <p:spPr bwMode="auto">
            <a:xfrm>
              <a:off x="6768935" y="2838203"/>
              <a:ext cx="201881" cy="581891"/>
            </a:xfrm>
            <a:prstGeom prst="rect">
              <a:avLst/>
            </a:prstGeom>
            <a:solidFill>
              <a:srgbClr val="00B0F0"/>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5375" name="TekstSylinder 33"/>
            <p:cNvSpPr txBox="1">
              <a:spLocks noChangeArrowheads="1"/>
            </p:cNvSpPr>
            <p:nvPr/>
          </p:nvSpPr>
          <p:spPr bwMode="auto">
            <a:xfrm>
              <a:off x="7080827" y="2924320"/>
              <a:ext cx="760144" cy="400110"/>
            </a:xfrm>
            <a:prstGeom prst="rect">
              <a:avLst/>
            </a:prstGeom>
            <a:noFill/>
            <a:ln w="9525">
              <a:noFill/>
              <a:miter lim="800000"/>
              <a:headEnd/>
              <a:tailEnd/>
            </a:ln>
          </p:spPr>
          <p:txBody>
            <a:bodyPr wrap="none">
              <a:spAutoFit/>
            </a:bodyPr>
            <a:lstStyle/>
            <a:p>
              <a:r>
                <a:rPr lang="nb-NO" sz="2000">
                  <a:solidFill>
                    <a:schemeClr val="tx1"/>
                  </a:solidFill>
                </a:rPr>
                <a:t>330</a:t>
              </a:r>
              <a:r>
                <a:rPr lang="el-GR" sz="2000">
                  <a:solidFill>
                    <a:schemeClr val="tx1"/>
                  </a:solidFill>
                  <a:latin typeface="Times New Roman" pitchFamily="18" charset="0"/>
                  <a:cs typeface="Times New Roman" pitchFamily="18" charset="0"/>
                </a:rPr>
                <a:t>Ω</a:t>
              </a:r>
              <a:endParaRPr lang="nb-NO" sz="2000">
                <a:solidFill>
                  <a:schemeClr val="tx1"/>
                </a:solidFill>
              </a:endParaRPr>
            </a:p>
          </p:txBody>
        </p:sp>
      </p:grpSp>
      <p:sp>
        <p:nvSpPr>
          <p:cNvPr id="40" name="Plassholder for innhold 2"/>
          <p:cNvSpPr>
            <a:spLocks noGrp="1"/>
          </p:cNvSpPr>
          <p:nvPr>
            <p:ph idx="1"/>
          </p:nvPr>
        </p:nvSpPr>
        <p:spPr>
          <a:xfrm>
            <a:off x="1060204" y="4082142"/>
            <a:ext cx="2836882" cy="2090057"/>
          </a:xfrm>
        </p:spPr>
        <p:txBody>
          <a:bodyPr>
            <a:normAutofit/>
          </a:bodyPr>
          <a:lstStyle/>
          <a:p>
            <a:pPr>
              <a:lnSpc>
                <a:spcPct val="100000"/>
              </a:lnSpc>
            </a:pPr>
            <a:r>
              <a:rPr lang="nb-NO" smtClean="0"/>
              <a:t>Vi bygger opp kretsene på koblingsbrett</a:t>
            </a:r>
            <a:endParaRPr lang="nb-NO" dirty="0"/>
          </a:p>
        </p:txBody>
      </p:sp>
      <p:pic>
        <p:nvPicPr>
          <p:cNvPr id="111618" name="Picture 2"/>
          <p:cNvPicPr>
            <a:picLocks noChangeAspect="1" noChangeArrowheads="1"/>
          </p:cNvPicPr>
          <p:nvPr/>
        </p:nvPicPr>
        <p:blipFill>
          <a:blip r:embed="rId4"/>
          <a:srcRect/>
          <a:stretch>
            <a:fillRect/>
          </a:stretch>
        </p:blipFill>
        <p:spPr bwMode="auto">
          <a:xfrm rot="10800000">
            <a:off x="4691743" y="3665924"/>
            <a:ext cx="4093028" cy="3113954"/>
          </a:xfrm>
          <a:prstGeom prst="rect">
            <a:avLst/>
          </a:prstGeom>
          <a:noFill/>
          <a:ln w="9525">
            <a:noFill/>
            <a:miter lim="800000"/>
            <a:headEnd/>
            <a:tailEnd/>
          </a:ln>
          <a:effectLst/>
        </p:spPr>
      </p:pic>
      <p:sp>
        <p:nvSpPr>
          <p:cNvPr id="23" name="Ellipse 22"/>
          <p:cNvSpPr/>
          <p:nvPr/>
        </p:nvSpPr>
        <p:spPr>
          <a:xfrm>
            <a:off x="5290459" y="97972"/>
            <a:ext cx="157842" cy="141514"/>
          </a:xfrm>
          <a:prstGeom prst="ellipse">
            <a:avLst/>
          </a:prstGeom>
          <a:solidFill>
            <a:schemeClr val="bg1"/>
          </a:solidFill>
          <a:ln w="28575">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4" name="TekstSylinder 23"/>
          <p:cNvSpPr txBox="1"/>
          <p:nvPr/>
        </p:nvSpPr>
        <p:spPr>
          <a:xfrm>
            <a:off x="4724398" y="0"/>
            <a:ext cx="548548" cy="369332"/>
          </a:xfrm>
          <a:prstGeom prst="rect">
            <a:avLst/>
          </a:prstGeom>
          <a:noFill/>
        </p:spPr>
        <p:txBody>
          <a:bodyPr wrap="none" rtlCol="0">
            <a:spAutoFit/>
          </a:bodyPr>
          <a:lstStyle/>
          <a:p>
            <a:r>
              <a:rPr lang="en-GB" smtClean="0"/>
              <a:t>+5V</a:t>
            </a:r>
            <a:endParaRPr lang="en-GB"/>
          </a:p>
        </p:txBody>
      </p:sp>
      <p:sp>
        <p:nvSpPr>
          <p:cNvPr id="25" name="Frihåndsform 24"/>
          <p:cNvSpPr/>
          <p:nvPr/>
        </p:nvSpPr>
        <p:spPr>
          <a:xfrm>
            <a:off x="5154385" y="244929"/>
            <a:ext cx="212271" cy="1170214"/>
          </a:xfrm>
          <a:custGeom>
            <a:avLst/>
            <a:gdLst>
              <a:gd name="connsiteX0" fmla="*/ 0 w 217714"/>
              <a:gd name="connsiteY0" fmla="*/ 0 h 1170214"/>
              <a:gd name="connsiteX1" fmla="*/ 5443 w 217714"/>
              <a:gd name="connsiteY1" fmla="*/ 914400 h 1170214"/>
              <a:gd name="connsiteX2" fmla="*/ 217714 w 217714"/>
              <a:gd name="connsiteY2" fmla="*/ 1170214 h 1170214"/>
              <a:gd name="connsiteX0" fmla="*/ 206828 w 212271"/>
              <a:gd name="connsiteY0" fmla="*/ 0 h 1170214"/>
              <a:gd name="connsiteX1" fmla="*/ 212271 w 212271"/>
              <a:gd name="connsiteY1" fmla="*/ 914400 h 1170214"/>
              <a:gd name="connsiteX2" fmla="*/ 0 w 212271"/>
              <a:gd name="connsiteY2" fmla="*/ 1170214 h 1170214"/>
            </a:gdLst>
            <a:ahLst/>
            <a:cxnLst>
              <a:cxn ang="0">
                <a:pos x="connsiteX0" y="connsiteY0"/>
              </a:cxn>
              <a:cxn ang="0">
                <a:pos x="connsiteX1" y="connsiteY1"/>
              </a:cxn>
              <a:cxn ang="0">
                <a:pos x="connsiteX2" y="connsiteY2"/>
              </a:cxn>
            </a:cxnLst>
            <a:rect l="l" t="t" r="r" b="b"/>
            <a:pathLst>
              <a:path w="212271" h="1170214">
                <a:moveTo>
                  <a:pt x="206828" y="0"/>
                </a:moveTo>
                <a:cubicBezTo>
                  <a:pt x="208642" y="304800"/>
                  <a:pt x="210457" y="609600"/>
                  <a:pt x="212271" y="914400"/>
                </a:cubicBezTo>
                <a:lnTo>
                  <a:pt x="0" y="1170214"/>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grpSp>
        <p:nvGrpSpPr>
          <p:cNvPr id="19" name="Gruppe 34"/>
          <p:cNvGrpSpPr>
            <a:grpSpLocks/>
          </p:cNvGrpSpPr>
          <p:nvPr/>
        </p:nvGrpSpPr>
        <p:grpSpPr bwMode="auto">
          <a:xfrm>
            <a:off x="5261434" y="421765"/>
            <a:ext cx="938696" cy="553831"/>
            <a:chOff x="6763492" y="2938554"/>
            <a:chExt cx="939110" cy="581891"/>
          </a:xfrm>
        </p:grpSpPr>
        <p:sp>
          <p:nvSpPr>
            <p:cNvPr id="20" name="Rektangel 32"/>
            <p:cNvSpPr>
              <a:spLocks noChangeArrowheads="1"/>
            </p:cNvSpPr>
            <p:nvPr/>
          </p:nvSpPr>
          <p:spPr bwMode="auto">
            <a:xfrm>
              <a:off x="6763492" y="2938554"/>
              <a:ext cx="201881" cy="581891"/>
            </a:xfrm>
            <a:prstGeom prst="rect">
              <a:avLst/>
            </a:prstGeom>
            <a:solidFill>
              <a:srgbClr val="00B0F0"/>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21" name="TekstSylinder 33"/>
            <p:cNvSpPr txBox="1">
              <a:spLocks noChangeArrowheads="1"/>
            </p:cNvSpPr>
            <p:nvPr/>
          </p:nvSpPr>
          <p:spPr bwMode="auto">
            <a:xfrm>
              <a:off x="6950141" y="3010094"/>
              <a:ext cx="752461" cy="400706"/>
            </a:xfrm>
            <a:prstGeom prst="rect">
              <a:avLst/>
            </a:prstGeom>
            <a:noFill/>
            <a:ln w="9525">
              <a:noFill/>
              <a:miter lim="800000"/>
              <a:headEnd/>
              <a:tailEnd/>
            </a:ln>
          </p:spPr>
          <p:txBody>
            <a:bodyPr wrap="none">
              <a:spAutoFit/>
            </a:bodyPr>
            <a:lstStyle/>
            <a:p>
              <a:r>
                <a:rPr lang="nb-NO" sz="2000" smtClean="0">
                  <a:solidFill>
                    <a:schemeClr val="tx1"/>
                  </a:solidFill>
                </a:rPr>
                <a:t>10k</a:t>
              </a:r>
              <a:r>
                <a:rPr lang="el-GR" sz="2000" smtClean="0">
                  <a:solidFill>
                    <a:schemeClr val="tx1"/>
                  </a:solidFill>
                  <a:latin typeface="Times New Roman" pitchFamily="18" charset="0"/>
                  <a:cs typeface="Times New Roman" pitchFamily="18" charset="0"/>
                </a:rPr>
                <a:t>Ω</a:t>
              </a:r>
              <a:endParaRPr lang="nb-NO" sz="2000">
                <a:solidFill>
                  <a:schemeClr val="tx1"/>
                </a:solidFill>
              </a:endParaRPr>
            </a:p>
          </p:txBody>
        </p:sp>
      </p:grpSp>
      <p:sp>
        <p:nvSpPr>
          <p:cNvPr id="26" name="Frihåndsform 25"/>
          <p:cNvSpPr/>
          <p:nvPr/>
        </p:nvSpPr>
        <p:spPr>
          <a:xfrm>
            <a:off x="5377543" y="1083129"/>
            <a:ext cx="464092" cy="1077685"/>
          </a:xfrm>
          <a:custGeom>
            <a:avLst/>
            <a:gdLst>
              <a:gd name="connsiteX0" fmla="*/ 0 w 391886"/>
              <a:gd name="connsiteY0" fmla="*/ 5442 h 1077685"/>
              <a:gd name="connsiteX1" fmla="*/ 391886 w 391886"/>
              <a:gd name="connsiteY1" fmla="*/ 0 h 1077685"/>
              <a:gd name="connsiteX2" fmla="*/ 386443 w 391886"/>
              <a:gd name="connsiteY2" fmla="*/ 1077685 h 1077685"/>
            </a:gdLst>
            <a:ahLst/>
            <a:cxnLst>
              <a:cxn ang="0">
                <a:pos x="connsiteX0" y="connsiteY0"/>
              </a:cxn>
              <a:cxn ang="0">
                <a:pos x="connsiteX1" y="connsiteY1"/>
              </a:cxn>
              <a:cxn ang="0">
                <a:pos x="connsiteX2" y="connsiteY2"/>
              </a:cxn>
            </a:cxnLst>
            <a:rect l="l" t="t" r="r" b="b"/>
            <a:pathLst>
              <a:path w="391886" h="1077685">
                <a:moveTo>
                  <a:pt x="0" y="5442"/>
                </a:moveTo>
                <a:lnTo>
                  <a:pt x="391886" y="0"/>
                </a:lnTo>
                <a:cubicBezTo>
                  <a:pt x="390072" y="359228"/>
                  <a:pt x="388257" y="718457"/>
                  <a:pt x="386443" y="1077685"/>
                </a:cubicBez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7" name="Frihåndsform 26"/>
          <p:cNvSpPr/>
          <p:nvPr/>
        </p:nvSpPr>
        <p:spPr>
          <a:xfrm>
            <a:off x="5361214" y="1426029"/>
            <a:ext cx="0" cy="293914"/>
          </a:xfrm>
          <a:custGeom>
            <a:avLst/>
            <a:gdLst>
              <a:gd name="connsiteX0" fmla="*/ 0 w 0"/>
              <a:gd name="connsiteY0" fmla="*/ 0 h 293914"/>
              <a:gd name="connsiteX1" fmla="*/ 0 w 0"/>
              <a:gd name="connsiteY1" fmla="*/ 293914 h 293914"/>
            </a:gdLst>
            <a:ahLst/>
            <a:cxnLst>
              <a:cxn ang="0">
                <a:pos x="connsiteX0" y="connsiteY0"/>
              </a:cxn>
              <a:cxn ang="0">
                <a:pos x="connsiteX1" y="connsiteY1"/>
              </a:cxn>
            </a:cxnLst>
            <a:rect l="l" t="t" r="r" b="b"/>
            <a:pathLst>
              <a:path h="293914">
                <a:moveTo>
                  <a:pt x="0" y="0"/>
                </a:moveTo>
                <a:lnTo>
                  <a:pt x="0" y="293914"/>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9" name="Frihåndsform 28"/>
          <p:cNvSpPr/>
          <p:nvPr/>
        </p:nvSpPr>
        <p:spPr>
          <a:xfrm>
            <a:off x="5208814" y="1719943"/>
            <a:ext cx="315686" cy="10886"/>
          </a:xfrm>
          <a:custGeom>
            <a:avLst/>
            <a:gdLst>
              <a:gd name="connsiteX0" fmla="*/ 0 w 315686"/>
              <a:gd name="connsiteY0" fmla="*/ 10886 h 10886"/>
              <a:gd name="connsiteX1" fmla="*/ 315686 w 315686"/>
              <a:gd name="connsiteY1" fmla="*/ 0 h 10886"/>
            </a:gdLst>
            <a:ahLst/>
            <a:cxnLst>
              <a:cxn ang="0">
                <a:pos x="connsiteX0" y="connsiteY0"/>
              </a:cxn>
              <a:cxn ang="0">
                <a:pos x="connsiteX1" y="connsiteY1"/>
              </a:cxn>
            </a:cxnLst>
            <a:rect l="l" t="t" r="r" b="b"/>
            <a:pathLst>
              <a:path w="315686" h="10886">
                <a:moveTo>
                  <a:pt x="0" y="10886"/>
                </a:moveTo>
                <a:lnTo>
                  <a:pt x="315686"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0" name="TekstSylinder 29"/>
          <p:cNvSpPr txBox="1"/>
          <p:nvPr/>
        </p:nvSpPr>
        <p:spPr>
          <a:xfrm>
            <a:off x="4816932" y="1518557"/>
            <a:ext cx="433132" cy="369332"/>
          </a:xfrm>
          <a:prstGeom prst="rect">
            <a:avLst/>
          </a:prstGeom>
          <a:noFill/>
        </p:spPr>
        <p:txBody>
          <a:bodyPr wrap="none" rtlCol="0">
            <a:spAutoFit/>
          </a:bodyPr>
          <a:lstStyle/>
          <a:p>
            <a:r>
              <a:rPr lang="en-GB" smtClean="0"/>
              <a:t>0V</a:t>
            </a:r>
            <a:endParaRPr lang="en-GB"/>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867774" y="2527965"/>
            <a:ext cx="4943359" cy="1410242"/>
          </a:xfrm>
        </p:spPr>
        <p:txBody>
          <a:bodyPr>
            <a:normAutofit/>
          </a:bodyPr>
          <a:lstStyle/>
          <a:p>
            <a:pPr algn="ctr"/>
            <a:r>
              <a:rPr lang="nb-NO" dirty="0" smtClean="0"/>
              <a:t>Skriv </a:t>
            </a:r>
            <a:r>
              <a:rPr lang="nb-NO" smtClean="0"/>
              <a:t>inn </a:t>
            </a:r>
            <a:r>
              <a:rPr lang="nb-NO" smtClean="0"/>
              <a:t>programmet</a:t>
            </a:r>
            <a:endParaRPr lang="nb-NO" dirty="0"/>
          </a:p>
        </p:txBody>
      </p:sp>
      <p:pic>
        <p:nvPicPr>
          <p:cNvPr id="1026" name="Picture 2"/>
          <p:cNvPicPr>
            <a:picLocks noChangeAspect="1" noChangeArrowheads="1"/>
          </p:cNvPicPr>
          <p:nvPr/>
        </p:nvPicPr>
        <p:blipFill>
          <a:blip r:embed="rId3"/>
          <a:srcRect/>
          <a:stretch>
            <a:fillRect/>
          </a:stretch>
        </p:blipFill>
        <p:spPr bwMode="auto">
          <a:xfrm>
            <a:off x="3465227" y="145644"/>
            <a:ext cx="5284068" cy="6449948"/>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t="20894" r="33738" b="21583"/>
          <a:stretch>
            <a:fillRect/>
          </a:stretch>
        </p:blipFill>
        <p:spPr bwMode="auto">
          <a:xfrm>
            <a:off x="2853434" y="171039"/>
            <a:ext cx="6077642" cy="6440271"/>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tel 1"/>
          <p:cNvSpPr>
            <a:spLocks noGrp="1"/>
          </p:cNvSpPr>
          <p:nvPr>
            <p:ph type="title"/>
          </p:nvPr>
        </p:nvSpPr>
        <p:spPr>
          <a:xfrm>
            <a:off x="1079500" y="0"/>
            <a:ext cx="7767638" cy="974725"/>
          </a:xfrm>
        </p:spPr>
        <p:txBody>
          <a:bodyPr/>
          <a:lstStyle/>
          <a:p>
            <a:pPr algn="ctr"/>
            <a:r>
              <a:rPr lang="nb-NO" smtClean="0"/>
              <a:t>Arduino UNO – Les av porter</a:t>
            </a:r>
          </a:p>
        </p:txBody>
      </p:sp>
      <p:grpSp>
        <p:nvGrpSpPr>
          <p:cNvPr id="2" name="Gruppe 13"/>
          <p:cNvGrpSpPr/>
          <p:nvPr/>
        </p:nvGrpSpPr>
        <p:grpSpPr>
          <a:xfrm>
            <a:off x="852463" y="1558472"/>
            <a:ext cx="5450365" cy="4457439"/>
            <a:chOff x="863349" y="927100"/>
            <a:chExt cx="6578600" cy="5380133"/>
          </a:xfrm>
        </p:grpSpPr>
        <p:pic>
          <p:nvPicPr>
            <p:cNvPr id="7170" name="Picture 17" descr="http://arduino.cc/en/uploads/Main/ArduinoUno_R3_Front_450px.jpg"/>
            <p:cNvPicPr>
              <a:picLocks noChangeAspect="1" noChangeArrowheads="1"/>
            </p:cNvPicPr>
            <p:nvPr/>
          </p:nvPicPr>
          <p:blipFill>
            <a:blip r:embed="rId3"/>
            <a:srcRect/>
            <a:stretch>
              <a:fillRect/>
            </a:stretch>
          </p:blipFill>
          <p:spPr bwMode="auto">
            <a:xfrm>
              <a:off x="863349" y="1349375"/>
              <a:ext cx="6578600" cy="4546600"/>
            </a:xfrm>
            <a:prstGeom prst="rect">
              <a:avLst/>
            </a:prstGeom>
            <a:noFill/>
            <a:ln w="9525">
              <a:noFill/>
              <a:miter lim="800000"/>
              <a:headEnd/>
              <a:tailEnd/>
            </a:ln>
          </p:spPr>
        </p:pic>
        <p:sp>
          <p:nvSpPr>
            <p:cNvPr id="7172" name="Rektangel 4"/>
            <p:cNvSpPr>
              <a:spLocks noChangeArrowheads="1"/>
            </p:cNvSpPr>
            <p:nvPr/>
          </p:nvSpPr>
          <p:spPr bwMode="auto">
            <a:xfrm>
              <a:off x="5732211" y="5534025"/>
              <a:ext cx="1463675" cy="427038"/>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73" name="Rektangel 5"/>
            <p:cNvSpPr>
              <a:spLocks noChangeArrowheads="1"/>
            </p:cNvSpPr>
            <p:nvPr/>
          </p:nvSpPr>
          <p:spPr bwMode="auto">
            <a:xfrm>
              <a:off x="3903411" y="1279525"/>
              <a:ext cx="2722563" cy="1063625"/>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75" name="Rektangel 8"/>
            <p:cNvSpPr>
              <a:spLocks noChangeArrowheads="1"/>
            </p:cNvSpPr>
            <p:nvPr/>
          </p:nvSpPr>
          <p:spPr bwMode="auto">
            <a:xfrm>
              <a:off x="6625974" y="1281113"/>
              <a:ext cx="490537" cy="1049337"/>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7184" name="TekstSylinder 14"/>
            <p:cNvSpPr txBox="1">
              <a:spLocks noChangeArrowheads="1"/>
            </p:cNvSpPr>
            <p:nvPr/>
          </p:nvSpPr>
          <p:spPr bwMode="auto">
            <a:xfrm>
              <a:off x="4532061" y="927100"/>
              <a:ext cx="2286735" cy="445784"/>
            </a:xfrm>
            <a:prstGeom prst="rect">
              <a:avLst/>
            </a:prstGeom>
            <a:noFill/>
            <a:ln w="9525">
              <a:noFill/>
              <a:miter lim="800000"/>
              <a:headEnd/>
              <a:tailEnd/>
            </a:ln>
          </p:spPr>
          <p:txBody>
            <a:bodyPr wrap="none">
              <a:spAutoFit/>
            </a:bodyPr>
            <a:lstStyle/>
            <a:p>
              <a:r>
                <a:rPr lang="nb-NO" sz="1800">
                  <a:solidFill>
                    <a:schemeClr val="tx1"/>
                  </a:solidFill>
                </a:rPr>
                <a:t>Digitale </a:t>
              </a:r>
              <a:r>
                <a:rPr lang="nb-NO" sz="1800" smtClean="0">
                  <a:solidFill>
                    <a:schemeClr val="tx1"/>
                  </a:solidFill>
                </a:rPr>
                <a:t>I/O porter</a:t>
              </a:r>
              <a:endParaRPr lang="nb-NO" sz="1800">
                <a:solidFill>
                  <a:schemeClr val="tx1"/>
                </a:solidFill>
              </a:endParaRPr>
            </a:p>
          </p:txBody>
        </p:sp>
        <p:sp>
          <p:nvSpPr>
            <p:cNvPr id="7185" name="TekstSylinder 15"/>
            <p:cNvSpPr txBox="1">
              <a:spLocks noChangeArrowheads="1"/>
            </p:cNvSpPr>
            <p:nvPr/>
          </p:nvSpPr>
          <p:spPr bwMode="auto">
            <a:xfrm>
              <a:off x="5559542" y="5938934"/>
              <a:ext cx="1574801" cy="368299"/>
            </a:xfrm>
            <a:prstGeom prst="rect">
              <a:avLst/>
            </a:prstGeom>
            <a:noFill/>
            <a:ln w="9525">
              <a:noFill/>
              <a:miter lim="800000"/>
              <a:headEnd/>
              <a:tailEnd/>
            </a:ln>
          </p:spPr>
          <p:txBody>
            <a:bodyPr wrap="none">
              <a:spAutoFit/>
            </a:bodyPr>
            <a:lstStyle/>
            <a:p>
              <a:r>
                <a:rPr lang="nb-NO" sz="1800">
                  <a:solidFill>
                    <a:schemeClr val="tx1"/>
                  </a:solidFill>
                </a:rPr>
                <a:t>Analoge porter</a:t>
              </a:r>
            </a:p>
          </p:txBody>
        </p:sp>
      </p:grpSp>
      <p:sp>
        <p:nvSpPr>
          <p:cNvPr id="15" name="TekstSylinder 14"/>
          <p:cNvSpPr txBox="1"/>
          <p:nvPr/>
        </p:nvSpPr>
        <p:spPr>
          <a:xfrm>
            <a:off x="6253842" y="1845129"/>
            <a:ext cx="2862943" cy="369332"/>
          </a:xfrm>
          <a:prstGeom prst="rect">
            <a:avLst/>
          </a:prstGeom>
          <a:noFill/>
        </p:spPr>
        <p:txBody>
          <a:bodyPr wrap="square" rtlCol="0">
            <a:spAutoFit/>
          </a:bodyPr>
          <a:lstStyle/>
          <a:p>
            <a:r>
              <a:rPr lang="nb-NO" smtClean="0"/>
              <a:t>14 </a:t>
            </a:r>
            <a:r>
              <a:rPr lang="nb-NO" b="1" smtClean="0"/>
              <a:t>Digitale</a:t>
            </a:r>
            <a:r>
              <a:rPr lang="nb-NO" smtClean="0"/>
              <a:t> I/O porter 0 -13 </a:t>
            </a:r>
            <a:endParaRPr lang="nb-NO"/>
          </a:p>
        </p:txBody>
      </p:sp>
      <p:sp>
        <p:nvSpPr>
          <p:cNvPr id="16" name="TekstSylinder 15"/>
          <p:cNvSpPr txBox="1"/>
          <p:nvPr/>
        </p:nvSpPr>
        <p:spPr>
          <a:xfrm>
            <a:off x="6281057" y="2307772"/>
            <a:ext cx="2862943" cy="646331"/>
          </a:xfrm>
          <a:prstGeom prst="rect">
            <a:avLst/>
          </a:prstGeom>
          <a:noFill/>
        </p:spPr>
        <p:txBody>
          <a:bodyPr wrap="square" rtlCol="0">
            <a:spAutoFit/>
          </a:bodyPr>
          <a:lstStyle/>
          <a:p>
            <a:r>
              <a:rPr lang="nb-NO" smtClean="0"/>
              <a:t>Digital inngang:</a:t>
            </a:r>
            <a:br>
              <a:rPr lang="nb-NO" smtClean="0"/>
            </a:br>
            <a:r>
              <a:rPr lang="nb-NO" i="1" smtClean="0">
                <a:solidFill>
                  <a:srgbClr val="FF0000"/>
                </a:solidFill>
              </a:rPr>
              <a:t>pinMode(7, INPUT);</a:t>
            </a:r>
            <a:endParaRPr lang="nb-NO" i="1">
              <a:solidFill>
                <a:srgbClr val="FF0000"/>
              </a:solidFill>
            </a:endParaRPr>
          </a:p>
        </p:txBody>
      </p:sp>
      <p:sp>
        <p:nvSpPr>
          <p:cNvPr id="17" name="TekstSylinder 16"/>
          <p:cNvSpPr txBox="1"/>
          <p:nvPr/>
        </p:nvSpPr>
        <p:spPr>
          <a:xfrm>
            <a:off x="6281057" y="3086100"/>
            <a:ext cx="2862943" cy="646331"/>
          </a:xfrm>
          <a:prstGeom prst="rect">
            <a:avLst/>
          </a:prstGeom>
          <a:noFill/>
        </p:spPr>
        <p:txBody>
          <a:bodyPr wrap="square" rtlCol="0">
            <a:spAutoFit/>
          </a:bodyPr>
          <a:lstStyle/>
          <a:p>
            <a:r>
              <a:rPr lang="nb-NO" smtClean="0"/>
              <a:t>Les av en digital inngang:</a:t>
            </a:r>
            <a:br>
              <a:rPr lang="nb-NO" smtClean="0"/>
            </a:br>
            <a:r>
              <a:rPr lang="nb-NO" i="1" smtClean="0">
                <a:solidFill>
                  <a:srgbClr val="FF0000"/>
                </a:solidFill>
              </a:rPr>
              <a:t>verdi_D =</a:t>
            </a:r>
            <a:r>
              <a:rPr lang="nb-NO" smtClean="0"/>
              <a:t> </a:t>
            </a:r>
            <a:r>
              <a:rPr lang="nb-NO" i="1" smtClean="0">
                <a:solidFill>
                  <a:srgbClr val="FF0000"/>
                </a:solidFill>
              </a:rPr>
              <a:t>digitalRead(7);</a:t>
            </a:r>
            <a:endParaRPr lang="nb-NO" i="1">
              <a:solidFill>
                <a:srgbClr val="FF0000"/>
              </a:solidFill>
            </a:endParaRPr>
          </a:p>
        </p:txBody>
      </p:sp>
      <p:sp>
        <p:nvSpPr>
          <p:cNvPr id="18" name="TekstSylinder 17"/>
          <p:cNvSpPr txBox="1"/>
          <p:nvPr/>
        </p:nvSpPr>
        <p:spPr>
          <a:xfrm>
            <a:off x="6275612" y="4724395"/>
            <a:ext cx="2862943" cy="369332"/>
          </a:xfrm>
          <a:prstGeom prst="rect">
            <a:avLst/>
          </a:prstGeom>
          <a:noFill/>
        </p:spPr>
        <p:txBody>
          <a:bodyPr wrap="square" rtlCol="0">
            <a:spAutoFit/>
          </a:bodyPr>
          <a:lstStyle/>
          <a:p>
            <a:r>
              <a:rPr lang="nb-NO" smtClean="0"/>
              <a:t>6 </a:t>
            </a:r>
            <a:r>
              <a:rPr lang="nb-NO" b="1" smtClean="0"/>
              <a:t>Analoge</a:t>
            </a:r>
            <a:r>
              <a:rPr lang="nb-NO" smtClean="0"/>
              <a:t> porter A0 –A5 </a:t>
            </a:r>
            <a:endParaRPr lang="nb-NO"/>
          </a:p>
        </p:txBody>
      </p:sp>
      <p:sp>
        <p:nvSpPr>
          <p:cNvPr id="19" name="TekstSylinder 18"/>
          <p:cNvSpPr txBox="1"/>
          <p:nvPr/>
        </p:nvSpPr>
        <p:spPr>
          <a:xfrm>
            <a:off x="6281057" y="5110838"/>
            <a:ext cx="2862943" cy="646331"/>
          </a:xfrm>
          <a:prstGeom prst="rect">
            <a:avLst/>
          </a:prstGeom>
          <a:noFill/>
        </p:spPr>
        <p:txBody>
          <a:bodyPr wrap="square" rtlCol="0">
            <a:spAutoFit/>
          </a:bodyPr>
          <a:lstStyle/>
          <a:p>
            <a:r>
              <a:rPr lang="nb-NO" smtClean="0"/>
              <a:t>Les av analog inngang:</a:t>
            </a:r>
            <a:br>
              <a:rPr lang="nb-NO" smtClean="0"/>
            </a:br>
            <a:r>
              <a:rPr lang="nb-NO" i="1" smtClean="0">
                <a:solidFill>
                  <a:srgbClr val="FF0000"/>
                </a:solidFill>
              </a:rPr>
              <a:t>verdi_A =</a:t>
            </a:r>
            <a:r>
              <a:rPr lang="nb-NO" smtClean="0"/>
              <a:t> </a:t>
            </a:r>
            <a:r>
              <a:rPr lang="nb-NO" i="1" smtClean="0">
                <a:solidFill>
                  <a:srgbClr val="FF0000"/>
                </a:solidFill>
              </a:rPr>
              <a:t>analogRead(A0);</a:t>
            </a:r>
            <a:endParaRPr lang="nb-NO" i="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kro\Pictures\Screenshots\Skjermbilde (12).png"/>
          <p:cNvPicPr>
            <a:picLocks noChangeAspect="1" noChangeArrowheads="1"/>
          </p:cNvPicPr>
          <p:nvPr/>
        </p:nvPicPr>
        <p:blipFill>
          <a:blip r:embed="rId3"/>
          <a:srcRect l="26643" t="4190" r="13089" b="65048"/>
          <a:stretch>
            <a:fillRect/>
          </a:stretch>
        </p:blipFill>
        <p:spPr bwMode="auto">
          <a:xfrm>
            <a:off x="1627414" y="1283886"/>
            <a:ext cx="7130144" cy="2047143"/>
          </a:xfrm>
          <a:prstGeom prst="rect">
            <a:avLst/>
          </a:prstGeom>
          <a:noFill/>
        </p:spPr>
      </p:pic>
      <p:sp>
        <p:nvSpPr>
          <p:cNvPr id="2" name="Tittel 1"/>
          <p:cNvSpPr>
            <a:spLocks noGrp="1"/>
          </p:cNvSpPr>
          <p:nvPr>
            <p:ph type="title"/>
          </p:nvPr>
        </p:nvSpPr>
        <p:spPr>
          <a:xfrm>
            <a:off x="1194628" y="136098"/>
            <a:ext cx="7407404" cy="1143000"/>
          </a:xfrm>
        </p:spPr>
        <p:txBody>
          <a:bodyPr>
            <a:normAutofit/>
          </a:bodyPr>
          <a:lstStyle/>
          <a:p>
            <a:pPr algn="ctr"/>
            <a:r>
              <a:rPr lang="nb-NO" smtClean="0"/>
              <a:t>Oversikt over kommandoer</a:t>
            </a:r>
            <a:br>
              <a:rPr lang="nb-NO" smtClean="0"/>
            </a:br>
            <a:r>
              <a:rPr lang="nb-NO" sz="2400" smtClean="0"/>
              <a:t>”Referance”</a:t>
            </a:r>
            <a:endParaRPr lang="nb-NO"/>
          </a:p>
        </p:txBody>
      </p:sp>
      <p:pic>
        <p:nvPicPr>
          <p:cNvPr id="2050" name="Picture 2">
            <a:hlinkClick r:id="rId4" action="ppaction://hlinkfile"/>
          </p:cNvPr>
          <p:cNvPicPr>
            <a:picLocks noChangeAspect="1" noChangeArrowheads="1"/>
          </p:cNvPicPr>
          <p:nvPr/>
        </p:nvPicPr>
        <p:blipFill>
          <a:blip r:embed="rId5"/>
          <a:srcRect b="45560"/>
          <a:stretch>
            <a:fillRect/>
          </a:stretch>
        </p:blipFill>
        <p:spPr bwMode="auto">
          <a:xfrm>
            <a:off x="1608421" y="3856712"/>
            <a:ext cx="7194043" cy="2821674"/>
          </a:xfrm>
          <a:prstGeom prst="rect">
            <a:avLst/>
          </a:prstGeom>
          <a:noFill/>
          <a:ln w="9525">
            <a:noFill/>
            <a:miter lim="800000"/>
            <a:headEnd/>
            <a:tailEnd/>
          </a:ln>
          <a:effectLst/>
        </p:spPr>
      </p:pic>
      <p:sp>
        <p:nvSpPr>
          <p:cNvPr id="6" name="Ellipse 5"/>
          <p:cNvSpPr/>
          <p:nvPr/>
        </p:nvSpPr>
        <p:spPr>
          <a:xfrm>
            <a:off x="2586347" y="1352798"/>
            <a:ext cx="554182" cy="5541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Pil høyre 6"/>
          <p:cNvSpPr/>
          <p:nvPr/>
        </p:nvSpPr>
        <p:spPr>
          <a:xfrm rot="10800000" flipV="1">
            <a:off x="4921827" y="1971327"/>
            <a:ext cx="1835727" cy="7829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mtClean="0"/>
              <a:t>Reference</a:t>
            </a:r>
            <a:endParaRPr lang="nb-NO"/>
          </a:p>
        </p:txBody>
      </p:sp>
      <p:sp>
        <p:nvSpPr>
          <p:cNvPr id="8" name="Rektangel 7"/>
          <p:cNvSpPr/>
          <p:nvPr/>
        </p:nvSpPr>
        <p:spPr>
          <a:xfrm>
            <a:off x="2348155" y="3349589"/>
            <a:ext cx="5211683" cy="461665"/>
          </a:xfrm>
          <a:prstGeom prst="rect">
            <a:avLst/>
          </a:prstGeom>
        </p:spPr>
        <p:txBody>
          <a:bodyPr wrap="none">
            <a:spAutoFit/>
          </a:bodyPr>
          <a:lstStyle/>
          <a:p>
            <a:r>
              <a:rPr lang="en-GB" sz="2400" b="1" smtClean="0">
                <a:solidFill>
                  <a:srgbClr val="FF0000"/>
                </a:solidFill>
              </a:rPr>
              <a:t>https://www.arduino.cc/reference/en/</a:t>
            </a:r>
            <a:endParaRPr lang="en-GB"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22"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53906"/>
            <a:ext cx="7407404" cy="875694"/>
          </a:xfrm>
        </p:spPr>
        <p:txBody>
          <a:bodyPr/>
          <a:lstStyle/>
          <a:p>
            <a:pPr algn="ctr"/>
            <a:r>
              <a:rPr lang="nb-NO" smtClean="0"/>
              <a:t>Øk fontstørrelsen</a:t>
            </a:r>
            <a:endParaRPr lang="nb-NO"/>
          </a:p>
        </p:txBody>
      </p:sp>
      <p:pic>
        <p:nvPicPr>
          <p:cNvPr id="3074" name="Picture 2"/>
          <p:cNvPicPr>
            <a:picLocks noChangeAspect="1" noChangeArrowheads="1"/>
          </p:cNvPicPr>
          <p:nvPr/>
        </p:nvPicPr>
        <p:blipFill>
          <a:blip r:embed="rId2"/>
          <a:srcRect l="45646" t="4564" r="5334" b="28287"/>
          <a:stretch>
            <a:fillRect/>
          </a:stretch>
        </p:blipFill>
        <p:spPr bwMode="auto">
          <a:xfrm>
            <a:off x="1194628" y="927132"/>
            <a:ext cx="7407404" cy="57076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073726" y="274638"/>
            <a:ext cx="7613074" cy="772766"/>
          </a:xfrm>
        </p:spPr>
        <p:txBody>
          <a:bodyPr/>
          <a:lstStyle/>
          <a:p>
            <a:pPr algn="ctr"/>
            <a:r>
              <a:rPr lang="nb-NO" smtClean="0"/>
              <a:t>Læreplanrelevans Vg1</a:t>
            </a:r>
            <a:endParaRPr lang="nb-NO"/>
          </a:p>
        </p:txBody>
      </p:sp>
      <p:sp>
        <p:nvSpPr>
          <p:cNvPr id="3" name="Plassholder for innhold 2"/>
          <p:cNvSpPr>
            <a:spLocks noGrp="1"/>
          </p:cNvSpPr>
          <p:nvPr>
            <p:ph idx="1"/>
          </p:nvPr>
        </p:nvSpPr>
        <p:spPr>
          <a:xfrm>
            <a:off x="676800" y="1047404"/>
            <a:ext cx="8401131" cy="5569527"/>
          </a:xfrm>
        </p:spPr>
        <p:txBody>
          <a:bodyPr>
            <a:normAutofit/>
          </a:bodyPr>
          <a:lstStyle/>
          <a:p>
            <a:pPr>
              <a:buNone/>
            </a:pPr>
            <a:r>
              <a:rPr lang="nb-NO" smtClean="0"/>
              <a:t>     Elektroniske kretser og nettverk (Elektro yrkesfag)</a:t>
            </a:r>
          </a:p>
          <a:p>
            <a:pPr lvl="1">
              <a:spcBef>
                <a:spcPts val="800"/>
              </a:spcBef>
            </a:pPr>
            <a:r>
              <a:rPr lang="nb-NO" b="1" i="1" smtClean="0">
                <a:solidFill>
                  <a:srgbClr val="FF0000"/>
                </a:solidFill>
              </a:rPr>
              <a:t>bygge og programmere et selvvalgt produkt </a:t>
            </a:r>
            <a:r>
              <a:rPr lang="nb-NO" i="1" smtClean="0"/>
              <a:t>som består av mikrokontroller, analoge kretser, relevante sensorer og aktuatorer for å oppnå ønsket virkemåte</a:t>
            </a:r>
            <a:endParaRPr lang="nb-NO" sz="2400" smtClean="0"/>
          </a:p>
          <a:p>
            <a:pPr lvl="1">
              <a:spcBef>
                <a:spcPts val="800"/>
              </a:spcBef>
            </a:pPr>
            <a:r>
              <a:rPr lang="nb-NO" b="1" i="1" smtClean="0">
                <a:solidFill>
                  <a:srgbClr val="FF0000"/>
                </a:solidFill>
              </a:rPr>
              <a:t>koble sammen ulike datateknologiske enheter til et system</a:t>
            </a:r>
            <a:r>
              <a:rPr lang="nb-NO" b="1" i="1" smtClean="0"/>
              <a:t>, </a:t>
            </a:r>
            <a:r>
              <a:rPr lang="nb-NO" i="1" smtClean="0"/>
              <a:t>konfigurere aktuelle komponenter ved hjelp av programvare og opprette kommunikasjon mellom enhetene for å oppnå ønsket virkemåte</a:t>
            </a:r>
            <a:endParaRPr lang="nb-NO" sz="2400" smtClean="0"/>
          </a:p>
          <a:p>
            <a:pPr lvl="1">
              <a:spcBef>
                <a:spcPts val="800"/>
              </a:spcBef>
            </a:pPr>
            <a:r>
              <a:rPr lang="nb-NO" b="1" i="1" smtClean="0">
                <a:solidFill>
                  <a:srgbClr val="FF0000"/>
                </a:solidFill>
              </a:rPr>
              <a:t>montere og konfigurere et mindre datanettverk med internettilkobling</a:t>
            </a:r>
            <a:r>
              <a:rPr lang="nb-NO" b="1" i="1" smtClean="0"/>
              <a:t>, </a:t>
            </a:r>
            <a:r>
              <a:rPr lang="nb-NO" i="1" smtClean="0"/>
              <a:t>utføre relevante målinger og gjøre rede for enkle tiltak for å sikre nettverket</a:t>
            </a:r>
          </a:p>
          <a:p>
            <a:pPr lvl="1">
              <a:spcBef>
                <a:spcPts val="800"/>
              </a:spcBef>
            </a:pPr>
            <a:r>
              <a:rPr lang="nb-NO" i="1" smtClean="0"/>
              <a:t>velge og bruke egnede instrumenter </a:t>
            </a:r>
            <a:r>
              <a:rPr lang="nb-NO" i="1" smtClean="0">
                <a:solidFill>
                  <a:srgbClr val="FF0000"/>
                </a:solidFill>
              </a:rPr>
              <a:t>og programvare for å </a:t>
            </a:r>
            <a:r>
              <a:rPr lang="nb-NO" b="1" i="1" smtClean="0">
                <a:solidFill>
                  <a:srgbClr val="FF0000"/>
                </a:solidFill>
              </a:rPr>
              <a:t>utføre målinger og feilsøking</a:t>
            </a:r>
            <a:r>
              <a:rPr lang="nb-NO" b="1" i="1" smtClean="0"/>
              <a:t>, </a:t>
            </a:r>
            <a:r>
              <a:rPr lang="nb-NO" i="1" smtClean="0"/>
              <a:t>og vurdere måle-resultatet opp mot forventede verdier</a:t>
            </a:r>
            <a:endParaRPr lang="nb-NO"/>
          </a:p>
        </p:txBody>
      </p:sp>
      <p:sp>
        <p:nvSpPr>
          <p:cNvPr id="4" name="TekstSylinder 3"/>
          <p:cNvSpPr txBox="1"/>
          <p:nvPr/>
        </p:nvSpPr>
        <p:spPr>
          <a:xfrm>
            <a:off x="6426545" y="2110764"/>
            <a:ext cx="1718740" cy="400110"/>
          </a:xfrm>
          <a:prstGeom prst="rect">
            <a:avLst/>
          </a:prstGeom>
          <a:noFill/>
        </p:spPr>
        <p:txBody>
          <a:bodyPr wrap="none" rtlCol="0">
            <a:spAutoFit/>
          </a:bodyPr>
          <a:lstStyle/>
          <a:p>
            <a:r>
              <a:rPr lang="nb-NO" sz="2000" b="1" smtClean="0">
                <a:solidFill>
                  <a:srgbClr val="FF0000"/>
                </a:solidFill>
              </a:rPr>
              <a:t>Samling 1 og 2</a:t>
            </a:r>
            <a:endParaRPr lang="nb-NO" sz="2000" b="1">
              <a:solidFill>
                <a:srgbClr val="FF0000"/>
              </a:solidFill>
            </a:endParaRPr>
          </a:p>
        </p:txBody>
      </p:sp>
      <p:sp>
        <p:nvSpPr>
          <p:cNvPr id="5" name="TekstSylinder 4"/>
          <p:cNvSpPr txBox="1"/>
          <p:nvPr/>
        </p:nvSpPr>
        <p:spPr>
          <a:xfrm>
            <a:off x="5139013" y="3433380"/>
            <a:ext cx="1718740" cy="400110"/>
          </a:xfrm>
          <a:prstGeom prst="rect">
            <a:avLst/>
          </a:prstGeom>
          <a:noFill/>
        </p:spPr>
        <p:txBody>
          <a:bodyPr wrap="none" rtlCol="0">
            <a:spAutoFit/>
          </a:bodyPr>
          <a:lstStyle/>
          <a:p>
            <a:r>
              <a:rPr lang="nb-NO" sz="2000" b="1" smtClean="0">
                <a:solidFill>
                  <a:srgbClr val="FF0000"/>
                </a:solidFill>
              </a:rPr>
              <a:t>Samling 1 og 2</a:t>
            </a:r>
            <a:endParaRPr lang="nb-NO" sz="2000" b="1">
              <a:solidFill>
                <a:srgbClr val="FF0000"/>
              </a:solidFill>
            </a:endParaRPr>
          </a:p>
        </p:txBody>
      </p:sp>
      <p:sp>
        <p:nvSpPr>
          <p:cNvPr id="6" name="TekstSylinder 5"/>
          <p:cNvSpPr txBox="1"/>
          <p:nvPr/>
        </p:nvSpPr>
        <p:spPr>
          <a:xfrm>
            <a:off x="5452705" y="4461164"/>
            <a:ext cx="1213794" cy="400110"/>
          </a:xfrm>
          <a:prstGeom prst="rect">
            <a:avLst/>
          </a:prstGeom>
          <a:noFill/>
        </p:spPr>
        <p:txBody>
          <a:bodyPr wrap="none" rtlCol="0">
            <a:spAutoFit/>
          </a:bodyPr>
          <a:lstStyle/>
          <a:p>
            <a:r>
              <a:rPr lang="nb-NO" sz="2000" b="1" smtClean="0">
                <a:solidFill>
                  <a:srgbClr val="FF0000"/>
                </a:solidFill>
              </a:rPr>
              <a:t>Samling 3</a:t>
            </a:r>
            <a:endParaRPr lang="nb-NO" sz="2000" b="1">
              <a:solidFill>
                <a:srgbClr val="FF0000"/>
              </a:solidFill>
            </a:endParaRPr>
          </a:p>
        </p:txBody>
      </p:sp>
      <p:sp>
        <p:nvSpPr>
          <p:cNvPr id="7" name="TekstSylinder 6"/>
          <p:cNvSpPr txBox="1"/>
          <p:nvPr/>
        </p:nvSpPr>
        <p:spPr>
          <a:xfrm>
            <a:off x="3844832" y="5501926"/>
            <a:ext cx="1604927" cy="400110"/>
          </a:xfrm>
          <a:prstGeom prst="rect">
            <a:avLst/>
          </a:prstGeom>
          <a:noFill/>
        </p:spPr>
        <p:txBody>
          <a:bodyPr wrap="none" rtlCol="0">
            <a:spAutoFit/>
          </a:bodyPr>
          <a:lstStyle/>
          <a:p>
            <a:r>
              <a:rPr lang="nb-NO" sz="2000" b="1" smtClean="0">
                <a:solidFill>
                  <a:srgbClr val="FF0000"/>
                </a:solidFill>
              </a:rPr>
              <a:t>Samling 1,2,3</a:t>
            </a:r>
            <a:endParaRPr lang="nb-NO" sz="2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20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1"/>
            <a:ext cx="9144000" cy="694112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753919" y="2015837"/>
            <a:ext cx="7767638" cy="1576014"/>
          </a:xfrm>
        </p:spPr>
        <p:txBody>
          <a:bodyPr>
            <a:normAutofit/>
          </a:bodyPr>
          <a:lstStyle/>
          <a:p>
            <a:pPr algn="ctr"/>
            <a:r>
              <a:rPr lang="nb-NO" smtClean="0"/>
              <a:t>Variabler</a:t>
            </a:r>
            <a:br>
              <a:rPr lang="nb-NO" smtClean="0"/>
            </a:br>
            <a:r>
              <a:rPr lang="nb-NO" sz="2800" smtClean="0"/>
              <a:t>Lokale og globale</a:t>
            </a:r>
            <a:endParaRPr lang="nb-NO" sz="2800"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65314"/>
            <a:ext cx="8229600" cy="865415"/>
          </a:xfrm>
        </p:spPr>
        <p:txBody>
          <a:bodyPr>
            <a:normAutofit/>
          </a:bodyPr>
          <a:lstStyle/>
          <a:p>
            <a:pPr algn="ctr"/>
            <a:r>
              <a:rPr lang="nb-NO" smtClean="0"/>
              <a:t>Variabler</a:t>
            </a:r>
            <a:endParaRPr lang="nb-NO"/>
          </a:p>
        </p:txBody>
      </p:sp>
      <p:sp>
        <p:nvSpPr>
          <p:cNvPr id="3" name="Plassholder for innhold 2"/>
          <p:cNvSpPr>
            <a:spLocks noGrp="1"/>
          </p:cNvSpPr>
          <p:nvPr>
            <p:ph idx="1"/>
          </p:nvPr>
        </p:nvSpPr>
        <p:spPr>
          <a:xfrm>
            <a:off x="1094509" y="1077686"/>
            <a:ext cx="7804562" cy="5648696"/>
          </a:xfrm>
        </p:spPr>
        <p:txBody>
          <a:bodyPr>
            <a:normAutofit/>
          </a:bodyPr>
          <a:lstStyle/>
          <a:p>
            <a:pPr marL="0" indent="0">
              <a:buNone/>
            </a:pPr>
            <a:r>
              <a:rPr lang="nb-NO" smtClean="0"/>
              <a:t>Variabler er </a:t>
            </a:r>
            <a:r>
              <a:rPr lang="nb-NO" b="1" i="1" smtClean="0">
                <a:solidFill>
                  <a:srgbClr val="FF0000"/>
                </a:solidFill>
              </a:rPr>
              <a:t>oppbevaringssteder</a:t>
            </a:r>
            <a:r>
              <a:rPr lang="nb-NO" smtClean="0"/>
              <a:t> (”skuffer”) for tekst eller tallverdier med </a:t>
            </a:r>
            <a:r>
              <a:rPr lang="nb-NO" i="1" smtClean="0"/>
              <a:t>navn</a:t>
            </a:r>
            <a:r>
              <a:rPr lang="nb-NO" smtClean="0"/>
              <a:t> og </a:t>
            </a:r>
            <a:r>
              <a:rPr lang="nb-NO" i="1" smtClean="0"/>
              <a:t>type</a:t>
            </a:r>
            <a:r>
              <a:rPr lang="nb-NO" smtClean="0"/>
              <a:t>. Innholdet kan ennå være ukjent, men vi </a:t>
            </a:r>
            <a:r>
              <a:rPr lang="nb-NO" i="1" smtClean="0"/>
              <a:t>reserverer plass </a:t>
            </a:r>
            <a:r>
              <a:rPr lang="nb-NO" smtClean="0"/>
              <a:t>til dem. </a:t>
            </a:r>
            <a:r>
              <a:rPr lang="nb-NO" i="1" smtClean="0"/>
              <a:t>Navnene</a:t>
            </a:r>
            <a:r>
              <a:rPr lang="nb-NO" smtClean="0"/>
              <a:t> på variablene bør gjenspeile hva de representerer. </a:t>
            </a:r>
            <a:br>
              <a:rPr lang="nb-NO" smtClean="0"/>
            </a:br>
            <a:endParaRPr lang="nb-NO" smtClean="0"/>
          </a:p>
          <a:p>
            <a:pPr marL="0" indent="0">
              <a:buNone/>
            </a:pPr>
            <a:r>
              <a:rPr lang="nb-NO" smtClean="0"/>
              <a:t>La oss deklarere variablene ”</a:t>
            </a:r>
            <a:r>
              <a:rPr lang="nb-NO" i="1" smtClean="0"/>
              <a:t>tempForskjell</a:t>
            </a:r>
            <a:r>
              <a:rPr lang="nb-NO" smtClean="0"/>
              <a:t>”, ”</a:t>
            </a:r>
            <a:r>
              <a:rPr lang="nb-NO" i="1" smtClean="0"/>
              <a:t>tempStart</a:t>
            </a:r>
            <a:r>
              <a:rPr lang="nb-NO" smtClean="0"/>
              <a:t>” og ”</a:t>
            </a:r>
            <a:r>
              <a:rPr lang="nb-NO" i="1" smtClean="0"/>
              <a:t>tempSlutt</a:t>
            </a:r>
            <a:r>
              <a:rPr lang="nb-NO" smtClean="0"/>
              <a:t>” som </a:t>
            </a:r>
            <a:r>
              <a:rPr lang="nb-NO" i="1" smtClean="0"/>
              <a:t>float (desimaltall)</a:t>
            </a:r>
            <a:r>
              <a:rPr lang="nb-NO" smtClean="0"/>
              <a:t>. Vi kan </a:t>
            </a:r>
            <a:r>
              <a:rPr lang="nb-NO" b="1" i="1" smtClean="0">
                <a:solidFill>
                  <a:srgbClr val="FF0000"/>
                </a:solidFill>
              </a:rPr>
              <a:t>behandle variablene uten at verdien til variablene er kjent</a:t>
            </a:r>
            <a:r>
              <a:rPr lang="nb-NO" smtClean="0"/>
              <a:t>.</a:t>
            </a:r>
            <a:br>
              <a:rPr lang="nb-NO" smtClean="0"/>
            </a:br>
            <a:r>
              <a:rPr lang="nb-NO" smtClean="0"/>
              <a:t>    </a:t>
            </a:r>
          </a:p>
          <a:p>
            <a:pPr marL="0" indent="0">
              <a:buNone/>
            </a:pPr>
            <a:r>
              <a:rPr lang="nb-NO" smtClean="0"/>
              <a:t>    </a:t>
            </a:r>
            <a:r>
              <a:rPr lang="nb-NO" i="1" smtClean="0"/>
              <a:t>tempForskjell = tempSlutt – tempStart;</a:t>
            </a:r>
            <a:br>
              <a:rPr lang="nb-NO" i="1" smtClean="0"/>
            </a:br>
            <a:endParaRPr lang="nb-NO" i="1" smtClean="0"/>
          </a:p>
          <a:p>
            <a:pPr marL="0" indent="0">
              <a:buNone/>
            </a:pPr>
            <a:r>
              <a:rPr lang="nb-NO" smtClean="0"/>
              <a:t>Vi kan også betrakte en variabel som en </a:t>
            </a:r>
            <a:r>
              <a:rPr lang="nb-NO" b="1" i="1" smtClean="0">
                <a:solidFill>
                  <a:srgbClr val="FF0000"/>
                </a:solidFill>
              </a:rPr>
              <a:t>lagringsplass</a:t>
            </a:r>
            <a:r>
              <a:rPr lang="nb-NO" smtClean="0"/>
              <a:t> for verdier over tid.</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2204" y="177617"/>
            <a:ext cx="7767638" cy="1173511"/>
          </a:xfrm>
        </p:spPr>
        <p:txBody>
          <a:bodyPr>
            <a:normAutofit fontScale="90000"/>
          </a:bodyPr>
          <a:lstStyle/>
          <a:p>
            <a:pPr algn="ctr"/>
            <a:r>
              <a:rPr lang="nb-NO" smtClean="0"/>
              <a:t>Bruk av variabler</a:t>
            </a:r>
            <a:br>
              <a:rPr lang="nb-NO" smtClean="0"/>
            </a:br>
            <a:r>
              <a:rPr lang="nb-NO" sz="2200" smtClean="0"/>
              <a:t>Alle variabler som skal brukes må deklareres, </a:t>
            </a:r>
            <a:br>
              <a:rPr lang="nb-NO" sz="2200" smtClean="0"/>
            </a:br>
            <a:r>
              <a:rPr lang="nb-NO" sz="2200" smtClean="0"/>
              <a:t>dvs. gis et navn og en type</a:t>
            </a:r>
            <a:endParaRPr lang="nb-NO" dirty="0"/>
          </a:p>
        </p:txBody>
      </p:sp>
      <p:sp>
        <p:nvSpPr>
          <p:cNvPr id="3" name="Plassholder for innhold 2"/>
          <p:cNvSpPr>
            <a:spLocks noGrp="1"/>
          </p:cNvSpPr>
          <p:nvPr>
            <p:ph idx="1"/>
          </p:nvPr>
        </p:nvSpPr>
        <p:spPr>
          <a:xfrm>
            <a:off x="1079500" y="1514900"/>
            <a:ext cx="5485073" cy="5343100"/>
          </a:xfrm>
        </p:spPr>
        <p:txBody>
          <a:bodyPr>
            <a:normAutofit lnSpcReduction="10000"/>
          </a:bodyPr>
          <a:lstStyle/>
          <a:p>
            <a:pPr>
              <a:buNone/>
            </a:pPr>
            <a:r>
              <a:rPr lang="nb-NO" sz="1800" smtClean="0"/>
              <a:t>float tempStart;</a:t>
            </a:r>
          </a:p>
          <a:p>
            <a:pPr>
              <a:buNone/>
            </a:pPr>
            <a:r>
              <a:rPr lang="nb-NO" sz="1800" smtClean="0"/>
              <a:t>float tempSlutt;</a:t>
            </a:r>
          </a:p>
          <a:p>
            <a:pPr>
              <a:buNone/>
            </a:pPr>
            <a:r>
              <a:rPr lang="nb-NO" sz="1800" smtClean="0"/>
              <a:t>float </a:t>
            </a:r>
            <a:r>
              <a:rPr lang="nb-NO" sz="1800" smtClean="0"/>
              <a:t>tempForskjell</a:t>
            </a:r>
            <a:r>
              <a:rPr lang="nb-NO" sz="1800" smtClean="0"/>
              <a:t>;</a:t>
            </a:r>
            <a:endParaRPr lang="nb-NO" sz="1800" dirty="0" smtClean="0"/>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a:t>
            </a:r>
            <a:r>
              <a:rPr lang="nb-NO" sz="1800" b="1" dirty="0" err="1" smtClean="0">
                <a:solidFill>
                  <a:srgbClr val="0070C0"/>
                </a:solidFill>
              </a:rPr>
              <a:t>setup</a:t>
            </a:r>
            <a:r>
              <a:rPr lang="nb-NO" sz="1800" b="1" dirty="0" smtClean="0">
                <a:solidFill>
                  <a:srgbClr val="0070C0"/>
                </a:solidFill>
              </a:rPr>
              <a:t>()</a:t>
            </a:r>
          </a:p>
          <a:p>
            <a:pPr>
              <a:buNone/>
            </a:pPr>
            <a:r>
              <a:rPr lang="nb-NO" sz="1800" dirty="0" smtClean="0">
                <a:solidFill>
                  <a:srgbClr val="0070C0"/>
                </a:solidFill>
              </a:rPr>
              <a:t>{</a:t>
            </a:r>
          </a:p>
          <a:p>
            <a:pPr>
              <a:lnSpc>
                <a:spcPct val="100000"/>
              </a:lnSpc>
              <a:buNone/>
            </a:pPr>
            <a:r>
              <a:rPr lang="nb-NO" sz="1800" smtClean="0"/>
              <a:t>	// Les temperatur ved start, </a:t>
            </a:r>
            <a:r>
              <a:rPr lang="nb-NO" sz="1800" i="1" smtClean="0"/>
              <a:t>tempStart</a:t>
            </a:r>
            <a:endParaRPr lang="nb-NO" sz="1800" dirty="0" smtClean="0"/>
          </a:p>
          <a:p>
            <a:pPr>
              <a:buNone/>
            </a:pPr>
            <a:r>
              <a:rPr lang="nb-NO" sz="1800" dirty="0" smtClean="0"/>
              <a:t>….</a:t>
            </a:r>
          </a:p>
          <a:p>
            <a:pPr>
              <a:buNone/>
            </a:pPr>
            <a:r>
              <a:rPr lang="nb-NO" sz="1800" dirty="0" smtClean="0">
                <a:solidFill>
                  <a:srgbClr val="0070C0"/>
                </a:solidFill>
              </a:rPr>
              <a:t>}</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loop()</a:t>
            </a:r>
          </a:p>
          <a:p>
            <a:pPr>
              <a:buNone/>
            </a:pPr>
            <a:r>
              <a:rPr lang="nb-NO" sz="1800" dirty="0" smtClean="0">
                <a:solidFill>
                  <a:srgbClr val="0070C0"/>
                </a:solidFill>
              </a:rPr>
              <a:t>{</a:t>
            </a:r>
          </a:p>
          <a:p>
            <a:pPr>
              <a:lnSpc>
                <a:spcPct val="100000"/>
              </a:lnSpc>
              <a:buNone/>
            </a:pPr>
            <a:r>
              <a:rPr lang="nb-NO" sz="1800" smtClean="0"/>
              <a:t>	 // Vent i en stund</a:t>
            </a:r>
            <a:br>
              <a:rPr lang="nb-NO" sz="1800" smtClean="0"/>
            </a:br>
            <a:r>
              <a:rPr lang="nb-NO" sz="1800" smtClean="0"/>
              <a:t> // Les av temperatur ved slutt, </a:t>
            </a:r>
            <a:r>
              <a:rPr lang="nb-NO" sz="1800" i="1" smtClean="0"/>
              <a:t>tempSlutt</a:t>
            </a:r>
            <a:r>
              <a:rPr lang="nb-NO" sz="1800" smtClean="0"/>
              <a:t> </a:t>
            </a:r>
            <a:br>
              <a:rPr lang="nb-NO" sz="1800" smtClean="0"/>
            </a:br>
            <a:r>
              <a:rPr lang="nb-NO" sz="1800" smtClean="0"/>
              <a:t>……</a:t>
            </a:r>
            <a:br>
              <a:rPr lang="nb-NO" sz="1800" smtClean="0"/>
            </a:br>
            <a:r>
              <a:rPr lang="nb-NO" sz="1800" i="1" smtClean="0"/>
              <a:t> tempForskjell = tempSlutt – tempStart; </a:t>
            </a:r>
            <a:r>
              <a:rPr lang="nb-NO" sz="1800" smtClean="0"/>
              <a:t/>
            </a:r>
            <a:br>
              <a:rPr lang="nb-NO" sz="1800" smtClean="0"/>
            </a:br>
            <a:r>
              <a:rPr lang="nb-NO" sz="1800" smtClean="0"/>
              <a:t> // Les av temperatur ved start, </a:t>
            </a:r>
            <a:r>
              <a:rPr lang="nb-NO" sz="1800" i="1" smtClean="0"/>
              <a:t>tempStart</a:t>
            </a:r>
            <a:r>
              <a:rPr lang="nb-NO" sz="1800" smtClean="0"/>
              <a:t> </a:t>
            </a:r>
            <a:endParaRPr lang="nb-NO" sz="1800" dirty="0" smtClean="0"/>
          </a:p>
          <a:p>
            <a:pPr>
              <a:buNone/>
            </a:pPr>
            <a:r>
              <a:rPr lang="nb-NO" sz="1800" dirty="0" smtClean="0"/>
              <a:t> </a:t>
            </a:r>
            <a:r>
              <a:rPr lang="nb-NO" sz="1800" dirty="0" smtClean="0">
                <a:solidFill>
                  <a:srgbClr val="0070C0"/>
                </a:solidFill>
              </a:rPr>
              <a:t>}</a:t>
            </a:r>
          </a:p>
          <a:p>
            <a:pPr>
              <a:buNone/>
            </a:pPr>
            <a:endParaRPr lang="nb-NO" sz="1800" dirty="0"/>
          </a:p>
        </p:txBody>
      </p:sp>
      <p:sp>
        <p:nvSpPr>
          <p:cNvPr id="5" name="Rektangel 4"/>
          <p:cNvSpPr/>
          <p:nvPr/>
        </p:nvSpPr>
        <p:spPr bwMode="auto">
          <a:xfrm>
            <a:off x="7069540" y="2890303"/>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400" b="0" i="0" u="none" strike="noStrike" cap="none" normalizeH="0" baseline="0" dirty="0" err="1" smtClean="0">
                <a:ln>
                  <a:noFill/>
                </a:ln>
                <a:solidFill>
                  <a:schemeClr val="bg1"/>
                </a:solidFill>
                <a:effectLst/>
                <a:latin typeface="Times" pitchFamily="16" charset="0"/>
              </a:rPr>
              <a:t>setup</a:t>
            </a:r>
            <a:endParaRPr kumimoji="0" lang="nb-NO" sz="2400" b="0" i="0" u="none" strike="noStrike" cap="none" normalizeH="0" baseline="0" dirty="0" smtClean="0">
              <a:ln>
                <a:noFill/>
              </a:ln>
              <a:solidFill>
                <a:schemeClr val="bg1"/>
              </a:solidFill>
              <a:effectLst/>
              <a:latin typeface="Times" pitchFamily="16" charset="0"/>
            </a:endParaRPr>
          </a:p>
        </p:txBody>
      </p:sp>
      <p:sp>
        <p:nvSpPr>
          <p:cNvPr id="6" name="Rektangel 5"/>
          <p:cNvSpPr/>
          <p:nvPr/>
        </p:nvSpPr>
        <p:spPr bwMode="auto">
          <a:xfrm>
            <a:off x="7069540" y="4724118"/>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smtClean="0">
                <a:latin typeface="Times" pitchFamily="16" charset="0"/>
              </a:rPr>
              <a:t>loop</a:t>
            </a:r>
            <a:endParaRPr kumimoji="0" lang="nb-NO" sz="2400" b="0" i="0" u="none" strike="noStrike" cap="none" normalizeH="0" baseline="0" dirty="0" smtClean="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7663218" y="3545395"/>
            <a:ext cx="0" cy="1178723"/>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6741994" y="4451163"/>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1" name="Avrundet rektangel 10"/>
          <p:cNvSpPr/>
          <p:nvPr/>
        </p:nvSpPr>
        <p:spPr bwMode="auto">
          <a:xfrm>
            <a:off x="7004789" y="1586141"/>
            <a:ext cx="1294496"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1800" b="0" i="0" u="none" strike="noStrike" cap="none" normalizeH="0" baseline="0" dirty="0" smtClean="0">
                <a:ln>
                  <a:noFill/>
                </a:ln>
                <a:solidFill>
                  <a:schemeClr val="bg1"/>
                </a:solidFill>
                <a:effectLst/>
                <a:latin typeface="Times" pitchFamily="16" charset="0"/>
              </a:rPr>
              <a:t>start/reset</a:t>
            </a:r>
          </a:p>
        </p:txBody>
      </p:sp>
      <p:cxnSp>
        <p:nvCxnSpPr>
          <p:cNvPr id="13" name="Rett pil 12"/>
          <p:cNvCxnSpPr>
            <a:stCxn id="11" idx="2"/>
            <a:endCxn id="5" idx="0"/>
          </p:cNvCxnSpPr>
          <p:nvPr/>
        </p:nvCxnSpPr>
        <p:spPr bwMode="auto">
          <a:xfrm rot="16200000" flipH="1">
            <a:off x="7258030" y="2485114"/>
            <a:ext cx="799195" cy="11181"/>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963762"/>
          </a:xfrm>
        </p:spPr>
        <p:txBody>
          <a:bodyPr>
            <a:normAutofit fontScale="90000"/>
          </a:bodyPr>
          <a:lstStyle/>
          <a:p>
            <a:pPr algn="ctr"/>
            <a:r>
              <a:rPr lang="nb-NO" dirty="0" smtClean="0"/>
              <a:t>Deklarasjon </a:t>
            </a:r>
            <a:r>
              <a:rPr lang="nb-NO" smtClean="0"/>
              <a:t>av variabler</a:t>
            </a:r>
            <a:br>
              <a:rPr lang="nb-NO" smtClean="0"/>
            </a:br>
            <a:r>
              <a:rPr lang="nb-NO" sz="2700" smtClean="0"/>
              <a:t>Lokale og globale variabler</a:t>
            </a:r>
            <a:endParaRPr lang="nb-NO" dirty="0"/>
          </a:p>
        </p:txBody>
      </p:sp>
      <p:sp>
        <p:nvSpPr>
          <p:cNvPr id="3" name="Plassholder for innhold 2"/>
          <p:cNvSpPr>
            <a:spLocks noGrp="1"/>
          </p:cNvSpPr>
          <p:nvPr>
            <p:ph idx="1"/>
          </p:nvPr>
        </p:nvSpPr>
        <p:spPr>
          <a:xfrm>
            <a:off x="914400" y="1203850"/>
            <a:ext cx="8056800" cy="5564150"/>
          </a:xfrm>
        </p:spPr>
        <p:txBody>
          <a:bodyPr>
            <a:normAutofit/>
          </a:bodyPr>
          <a:lstStyle/>
          <a:p>
            <a:pPr>
              <a:buNone/>
            </a:pPr>
            <a:r>
              <a:rPr lang="nb-NO" dirty="0" smtClean="0"/>
              <a:t>	</a:t>
            </a:r>
            <a:r>
              <a:rPr lang="nb-NO" sz="1800" dirty="0" err="1" smtClean="0"/>
              <a:t>int</a:t>
            </a:r>
            <a:r>
              <a:rPr lang="nb-NO" sz="1800" dirty="0" smtClean="0"/>
              <a:t> a;			// deklarering </a:t>
            </a:r>
            <a:r>
              <a:rPr lang="nb-NO" sz="1800" smtClean="0"/>
              <a:t>av heltallsvariabelen </a:t>
            </a:r>
            <a:r>
              <a:rPr lang="nb-NO" sz="1800" dirty="0" smtClean="0"/>
              <a:t>a</a:t>
            </a:r>
            <a:br>
              <a:rPr lang="nb-NO" sz="1800" dirty="0" smtClean="0"/>
            </a:br>
            <a:r>
              <a:rPr lang="nb-NO" sz="1800" dirty="0" err="1" smtClean="0"/>
              <a:t>int</a:t>
            </a:r>
            <a:r>
              <a:rPr lang="nb-NO" sz="1800" dirty="0" smtClean="0"/>
              <a:t> b = 6;		// deklarering </a:t>
            </a:r>
            <a:r>
              <a:rPr lang="nb-NO" sz="1800" smtClean="0"/>
              <a:t>av heltallsvariabelen </a:t>
            </a:r>
            <a:r>
              <a:rPr lang="nb-NO" sz="1800" dirty="0" smtClean="0"/>
              <a:t>b som gis </a:t>
            </a:r>
            <a:r>
              <a:rPr lang="nb-NO" sz="1800" smtClean="0"/>
              <a:t>verdien </a:t>
            </a:r>
            <a:r>
              <a:rPr lang="nb-NO" sz="1800" smtClean="0"/>
              <a:t>6</a:t>
            </a:r>
            <a:br>
              <a:rPr lang="nb-NO" sz="1800" smtClean="0"/>
            </a:br>
            <a:r>
              <a:rPr lang="nb-NO" sz="1800" smtClean="0"/>
              <a:t>long g = 65000; // kan holde store heltall</a:t>
            </a:r>
            <a:endParaRPr lang="nb-NO" sz="1800" dirty="0" smtClean="0"/>
          </a:p>
          <a:p>
            <a:pPr>
              <a:buNone/>
            </a:pPr>
            <a:r>
              <a:rPr lang="en-US" sz="1800" dirty="0" smtClean="0"/>
              <a:t>	char c = ‘k’;	// </a:t>
            </a:r>
            <a:r>
              <a:rPr lang="nb-NO" sz="1800" dirty="0" smtClean="0"/>
              <a:t>deklarering</a:t>
            </a:r>
            <a:r>
              <a:rPr lang="en-US" sz="1800" dirty="0" smtClean="0"/>
              <a:t> </a:t>
            </a:r>
            <a:r>
              <a:rPr lang="en-US" sz="1800" dirty="0" err="1" smtClean="0"/>
              <a:t>av</a:t>
            </a:r>
            <a:r>
              <a:rPr lang="en-US" sz="1800" dirty="0" smtClean="0"/>
              <a:t> 8 bit </a:t>
            </a:r>
            <a:r>
              <a:rPr lang="en-US" sz="1800" dirty="0" err="1" smtClean="0"/>
              <a:t>karakter</a:t>
            </a:r>
            <a:r>
              <a:rPr lang="en-US" sz="1800" dirty="0" smtClean="0"/>
              <a:t> (byte) </a:t>
            </a:r>
            <a:r>
              <a:rPr lang="en-US" sz="1800" dirty="0" err="1" smtClean="0"/>
              <a:t>som</a:t>
            </a:r>
            <a:r>
              <a:rPr lang="en-US" sz="1800" dirty="0" smtClean="0"/>
              <a:t> </a:t>
            </a:r>
            <a:r>
              <a:rPr lang="en-US" sz="1800" dirty="0" err="1" smtClean="0"/>
              <a:t>gies</a:t>
            </a:r>
            <a:r>
              <a:rPr lang="en-US" sz="1800" dirty="0" smtClean="0"/>
              <a:t> </a:t>
            </a:r>
            <a:r>
              <a:rPr lang="en-US" sz="1800" dirty="0" err="1" smtClean="0"/>
              <a:t>bokstaven</a:t>
            </a:r>
            <a:r>
              <a:rPr lang="en-US" sz="1800" dirty="0" smtClean="0"/>
              <a:t> k</a:t>
            </a:r>
          </a:p>
          <a:p>
            <a:pPr>
              <a:buNone/>
            </a:pPr>
            <a:r>
              <a:rPr lang="nb-NO" sz="1800" dirty="0" smtClean="0"/>
              <a:t>	float e, f;		/* deklarering av variabelen (desimaltall )</a:t>
            </a:r>
            <a:br>
              <a:rPr lang="nb-NO" sz="1800" dirty="0" smtClean="0"/>
            </a:br>
            <a:r>
              <a:rPr lang="nb-NO" sz="1800" dirty="0" smtClean="0"/>
              <a:t>				    f.eks. 1,65 (32 bit, dobbel </a:t>
            </a:r>
            <a:r>
              <a:rPr lang="nb-NO" sz="1800" dirty="0" err="1" smtClean="0"/>
              <a:t>word</a:t>
            </a:r>
            <a:r>
              <a:rPr lang="nb-NO" sz="1800" smtClean="0"/>
              <a:t>) */</a:t>
            </a:r>
          </a:p>
          <a:p>
            <a:pPr>
              <a:buNone/>
            </a:pPr>
            <a:r>
              <a:rPr lang="nb-NO" sz="1800" smtClean="0"/>
              <a:t>     </a:t>
            </a:r>
            <a:r>
              <a:rPr lang="nb-NO" sz="1800" b="1" smtClean="0">
                <a:solidFill>
                  <a:srgbClr val="0070C0"/>
                </a:solidFill>
              </a:rPr>
              <a:t>setup() {</a:t>
            </a:r>
            <a:r>
              <a:rPr lang="nb-NO" sz="1800" smtClean="0"/>
              <a:t/>
            </a:r>
            <a:br>
              <a:rPr lang="nb-NO" sz="1800" smtClean="0"/>
            </a:br>
            <a:r>
              <a:rPr lang="nb-NO" sz="1800" smtClean="0"/>
              <a:t>…</a:t>
            </a:r>
          </a:p>
          <a:p>
            <a:pPr>
              <a:buNone/>
            </a:pPr>
            <a:r>
              <a:rPr lang="nb-NO" sz="1800" b="1" smtClean="0">
                <a:solidFill>
                  <a:srgbClr val="0070C0"/>
                </a:solidFill>
              </a:rPr>
              <a:t>     }</a:t>
            </a:r>
          </a:p>
          <a:p>
            <a:pPr>
              <a:buNone/>
            </a:pPr>
            <a:r>
              <a:rPr lang="nb-NO" sz="1800" smtClean="0"/>
              <a:t/>
            </a:r>
            <a:br>
              <a:rPr lang="nb-NO" sz="1800" smtClean="0"/>
            </a:br>
            <a:r>
              <a:rPr lang="nb-NO" sz="1800" b="1" smtClean="0">
                <a:solidFill>
                  <a:srgbClr val="0070C0"/>
                </a:solidFill>
              </a:rPr>
              <a:t>loop() {</a:t>
            </a:r>
            <a:r>
              <a:rPr lang="nb-NO" sz="1800" smtClean="0"/>
              <a:t/>
            </a:r>
            <a:br>
              <a:rPr lang="nb-NO" sz="1800" smtClean="0"/>
            </a:br>
            <a:r>
              <a:rPr lang="nb-NO" sz="1800" smtClean="0"/>
              <a:t>int ab                 // Variabelen </a:t>
            </a:r>
            <a:r>
              <a:rPr lang="nb-NO" sz="1800" i="1" smtClean="0"/>
              <a:t>ab</a:t>
            </a:r>
            <a:r>
              <a:rPr lang="nb-NO" sz="1800" smtClean="0"/>
              <a:t> er en lokal </a:t>
            </a:r>
            <a:r>
              <a:rPr lang="nb-NO" sz="1800" smtClean="0"/>
              <a:t>variabel</a:t>
            </a:r>
            <a:r>
              <a:rPr lang="nb-NO" sz="1800" smtClean="0"/>
              <a:t/>
            </a:r>
            <a:br>
              <a:rPr lang="nb-NO" sz="1800" smtClean="0"/>
            </a:br>
            <a:r>
              <a:rPr lang="nb-NO" sz="1800" smtClean="0"/>
              <a:t>a </a:t>
            </a:r>
            <a:r>
              <a:rPr lang="nb-NO" sz="1800" dirty="0" smtClean="0"/>
              <a:t>= 4;	</a:t>
            </a:r>
            <a:r>
              <a:rPr lang="nb-NO" sz="1800" smtClean="0"/>
              <a:t>	  // </a:t>
            </a:r>
            <a:r>
              <a:rPr lang="nb-NO" sz="1800" dirty="0" smtClean="0"/>
              <a:t>gir heltallsvariabelen a verdien 4</a:t>
            </a:r>
            <a:br>
              <a:rPr lang="nb-NO" sz="1800" dirty="0" smtClean="0"/>
            </a:br>
            <a:r>
              <a:rPr lang="nb-NO" sz="1800" dirty="0" smtClean="0"/>
              <a:t>e = 2.5;	</a:t>
            </a:r>
            <a:r>
              <a:rPr lang="nb-NO" sz="1800" smtClean="0"/>
              <a:t>	  // </a:t>
            </a:r>
            <a:r>
              <a:rPr lang="nb-NO" sz="1800" dirty="0" smtClean="0"/>
              <a:t>gir heltallsvariabelen e float verdien 2,5;</a:t>
            </a:r>
            <a:br>
              <a:rPr lang="nb-NO" sz="1800" dirty="0" smtClean="0"/>
            </a:br>
            <a:r>
              <a:rPr lang="nb-NO" sz="1800" dirty="0" smtClean="0"/>
              <a:t>f = a * e;	</a:t>
            </a:r>
            <a:r>
              <a:rPr lang="nb-NO" sz="1800" smtClean="0"/>
              <a:t>	  // </a:t>
            </a:r>
            <a:r>
              <a:rPr lang="nb-NO" sz="1800" dirty="0" smtClean="0"/>
              <a:t>gir float variabelen verdien </a:t>
            </a:r>
            <a:r>
              <a:rPr lang="nb-NO" sz="1800" smtClean="0"/>
              <a:t>… ?</a:t>
            </a:r>
            <a:br>
              <a:rPr lang="nb-NO" sz="1800" smtClean="0"/>
            </a:br>
            <a:r>
              <a:rPr lang="nb-NO" sz="1800" smtClean="0"/>
              <a:t>e = float(a * f</a:t>
            </a:r>
            <a:r>
              <a:rPr lang="nb-NO" sz="1800" smtClean="0"/>
              <a:t>);   </a:t>
            </a:r>
            <a:r>
              <a:rPr lang="nb-NO" sz="1800" smtClean="0"/>
              <a:t>// float() tvinger resultatet til å bli float</a:t>
            </a:r>
            <a:br>
              <a:rPr lang="nb-NO" sz="1800" smtClean="0"/>
            </a:br>
            <a:r>
              <a:rPr lang="nb-NO" sz="1800" smtClean="0"/>
              <a:t>….</a:t>
            </a:r>
          </a:p>
          <a:p>
            <a:pPr>
              <a:buNone/>
            </a:pPr>
            <a:r>
              <a:rPr lang="nb-NO" sz="1800" smtClean="0"/>
              <a:t>      </a:t>
            </a:r>
            <a:r>
              <a:rPr lang="nb-NO" sz="1800" b="1" smtClean="0">
                <a:solidFill>
                  <a:srgbClr val="0070C0"/>
                </a:solidFill>
              </a:rPr>
              <a:t>}</a:t>
            </a:r>
            <a:endParaRPr lang="nb-NO" sz="1800" b="1" dirty="0" smtClean="0">
              <a:solidFill>
                <a:srgbClr val="0070C0"/>
              </a:solidFill>
            </a:endParaRPr>
          </a:p>
          <a:p>
            <a:pPr>
              <a:buNone/>
            </a:pPr>
            <a:endParaRPr lang="en-US" dirty="0" smtClean="0"/>
          </a:p>
          <a:p>
            <a:pPr>
              <a:buNone/>
            </a:pPr>
            <a:endParaRPr lang="nb-N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srcRect/>
          <a:stretch>
            <a:fillRect/>
          </a:stretch>
        </p:blipFill>
        <p:spPr bwMode="auto">
          <a:xfrm>
            <a:off x="2299338" y="1076735"/>
            <a:ext cx="5178343" cy="5495103"/>
          </a:xfrm>
          <a:prstGeom prst="rect">
            <a:avLst/>
          </a:prstGeom>
          <a:noFill/>
          <a:ln w="9525">
            <a:noFill/>
            <a:miter lim="800000"/>
            <a:headEnd/>
            <a:tailEnd/>
          </a:ln>
          <a:effectLst/>
        </p:spPr>
      </p:pic>
      <p:sp>
        <p:nvSpPr>
          <p:cNvPr id="2" name="Tittel 1"/>
          <p:cNvSpPr>
            <a:spLocks noGrp="1"/>
          </p:cNvSpPr>
          <p:nvPr>
            <p:ph type="title"/>
          </p:nvPr>
        </p:nvSpPr>
        <p:spPr>
          <a:xfrm>
            <a:off x="1194628" y="0"/>
            <a:ext cx="7407404" cy="907822"/>
          </a:xfrm>
        </p:spPr>
        <p:txBody>
          <a:bodyPr>
            <a:normAutofit/>
          </a:bodyPr>
          <a:lstStyle/>
          <a:p>
            <a:pPr algn="ctr"/>
            <a:r>
              <a:rPr lang="en-GB" smtClean="0"/>
              <a:t>Bruk av semikolon og parenteser</a:t>
            </a:r>
            <a:endParaRPr lang="en-GB"/>
          </a:p>
        </p:txBody>
      </p:sp>
      <p:sp>
        <p:nvSpPr>
          <p:cNvPr id="5" name="Ellipse 4"/>
          <p:cNvSpPr/>
          <p:nvPr/>
        </p:nvSpPr>
        <p:spPr>
          <a:xfrm>
            <a:off x="5223259" y="1348575"/>
            <a:ext cx="513117" cy="51311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Ellipse 5"/>
          <p:cNvSpPr/>
          <p:nvPr/>
        </p:nvSpPr>
        <p:spPr>
          <a:xfrm>
            <a:off x="4953545" y="1677496"/>
            <a:ext cx="513117" cy="51311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Ellipse 6"/>
          <p:cNvSpPr/>
          <p:nvPr/>
        </p:nvSpPr>
        <p:spPr>
          <a:xfrm>
            <a:off x="6387624" y="3124748"/>
            <a:ext cx="513117" cy="51311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Ellipse 7"/>
          <p:cNvSpPr/>
          <p:nvPr/>
        </p:nvSpPr>
        <p:spPr>
          <a:xfrm>
            <a:off x="5729799" y="4302283"/>
            <a:ext cx="513117" cy="51311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Ellipse 8"/>
          <p:cNvSpPr/>
          <p:nvPr/>
        </p:nvSpPr>
        <p:spPr>
          <a:xfrm>
            <a:off x="5624544" y="5479819"/>
            <a:ext cx="513117" cy="51311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Ellipse 10"/>
          <p:cNvSpPr/>
          <p:nvPr/>
        </p:nvSpPr>
        <p:spPr>
          <a:xfrm>
            <a:off x="3856047" y="2441692"/>
            <a:ext cx="656750" cy="656750"/>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Ellipse 11"/>
          <p:cNvSpPr/>
          <p:nvPr/>
        </p:nvSpPr>
        <p:spPr>
          <a:xfrm>
            <a:off x="4632301" y="3632385"/>
            <a:ext cx="656750" cy="656750"/>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Ellipse 12"/>
          <p:cNvSpPr/>
          <p:nvPr/>
        </p:nvSpPr>
        <p:spPr>
          <a:xfrm>
            <a:off x="3244255" y="4816500"/>
            <a:ext cx="656750" cy="656750"/>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Ellipse 15"/>
          <p:cNvSpPr/>
          <p:nvPr/>
        </p:nvSpPr>
        <p:spPr>
          <a:xfrm>
            <a:off x="2671933" y="5704586"/>
            <a:ext cx="656750" cy="656750"/>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7"/>
                                        </p:tgtEl>
                                      </p:cBhvr>
                                    </p:animEffect>
                                    <p:set>
                                      <p:cBhvr>
                                        <p:cTn id="30" dur="1" fill="hold">
                                          <p:stCondLst>
                                            <p:cond delay="1999"/>
                                          </p:stCondLst>
                                        </p:cTn>
                                        <p:tgtEl>
                                          <p:spTgt spid="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8"/>
                                        </p:tgtEl>
                                      </p:cBhvr>
                                    </p:animEffect>
                                    <p:set>
                                      <p:cBhvr>
                                        <p:cTn id="33" dur="1" fill="hold">
                                          <p:stCondLst>
                                            <p:cond delay="1999"/>
                                          </p:stCondLst>
                                        </p:cTn>
                                        <p:tgtEl>
                                          <p:spTgt spid="8"/>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9"/>
                                        </p:tgtEl>
                                      </p:cBhvr>
                                    </p:animEffect>
                                    <p:set>
                                      <p:cBhvr>
                                        <p:cTn id="36" dur="1" fill="hold">
                                          <p:stCondLst>
                                            <p:cond delay="1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0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animBg="1"/>
      <p:bldP spid="12" grpId="0" animBg="1"/>
      <p:bldP spid="13"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753919" y="2450437"/>
            <a:ext cx="7767638" cy="1443986"/>
          </a:xfrm>
        </p:spPr>
        <p:txBody>
          <a:bodyPr>
            <a:normAutofit/>
          </a:bodyPr>
          <a:lstStyle/>
          <a:p>
            <a:pPr algn="ctr"/>
            <a:r>
              <a:rPr lang="nb-NO" smtClean="0"/>
              <a:t>Skriv verdier til monitoren</a:t>
            </a:r>
            <a:endParaRPr lang="nb-NO"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38546"/>
            <a:ext cx="7407404" cy="762000"/>
          </a:xfrm>
        </p:spPr>
        <p:txBody>
          <a:bodyPr>
            <a:normAutofit/>
          </a:bodyPr>
          <a:lstStyle/>
          <a:p>
            <a:pPr algn="ctr"/>
            <a:r>
              <a:rPr lang="nb-NO" smtClean="0"/>
              <a:t>Skriv til monitor</a:t>
            </a:r>
            <a:endParaRPr lang="nb-NO"/>
          </a:p>
        </p:txBody>
      </p:sp>
      <p:sp>
        <p:nvSpPr>
          <p:cNvPr id="3" name="Plassholder for innhold 2"/>
          <p:cNvSpPr>
            <a:spLocks noGrp="1"/>
          </p:cNvSpPr>
          <p:nvPr>
            <p:ph idx="1"/>
          </p:nvPr>
        </p:nvSpPr>
        <p:spPr>
          <a:xfrm>
            <a:off x="1194628" y="2757056"/>
            <a:ext cx="7407404" cy="3893126"/>
          </a:xfrm>
        </p:spPr>
        <p:txBody>
          <a:bodyPr>
            <a:normAutofit lnSpcReduction="10000"/>
          </a:bodyPr>
          <a:lstStyle/>
          <a:p>
            <a:pPr>
              <a:buNone/>
            </a:pPr>
            <a:r>
              <a:rPr lang="nb-NO" sz="1800" smtClean="0"/>
              <a:t>void setup()</a:t>
            </a:r>
            <a:br>
              <a:rPr lang="nb-NO" sz="1800" smtClean="0"/>
            </a:br>
            <a:r>
              <a:rPr lang="nb-NO" sz="1800" smtClean="0"/>
              <a:t>{</a:t>
            </a:r>
            <a:br>
              <a:rPr lang="nb-NO" sz="1800" smtClean="0"/>
            </a:br>
            <a:r>
              <a:rPr lang="nb-NO" sz="1800" smtClean="0"/>
              <a:t>Serial.begin(9600);</a:t>
            </a:r>
            <a:br>
              <a:rPr lang="nb-NO" sz="1800" smtClean="0"/>
            </a:br>
            <a:r>
              <a:rPr lang="nb-NO" sz="1800" smtClean="0"/>
              <a:t>…</a:t>
            </a:r>
            <a:br>
              <a:rPr lang="nb-NO" sz="1800" smtClean="0"/>
            </a:br>
            <a:r>
              <a:rPr lang="nb-NO" sz="1800" smtClean="0"/>
              <a:t>}</a:t>
            </a:r>
            <a:br>
              <a:rPr lang="nb-NO" sz="1800" smtClean="0"/>
            </a:br>
            <a:endParaRPr lang="nb-NO" sz="1800" smtClean="0"/>
          </a:p>
          <a:p>
            <a:pPr>
              <a:buNone/>
            </a:pPr>
            <a:r>
              <a:rPr lang="nb-NO" sz="1800" smtClean="0"/>
              <a:t>void loop()</a:t>
            </a:r>
            <a:br>
              <a:rPr lang="nb-NO" sz="1800" smtClean="0"/>
            </a:br>
            <a:r>
              <a:rPr lang="nb-NO" sz="1800" smtClean="0"/>
              <a:t>{</a:t>
            </a:r>
            <a:br>
              <a:rPr lang="nb-NO" sz="1800" smtClean="0"/>
            </a:br>
            <a:r>
              <a:rPr lang="nb-NO" sz="1800" smtClean="0"/>
              <a:t>Serial.print(”Tekst”);        // Skriv ut tekst</a:t>
            </a:r>
            <a:br>
              <a:rPr lang="nb-NO" sz="1800" smtClean="0"/>
            </a:br>
            <a:r>
              <a:rPr lang="nb-NO" sz="1800" smtClean="0"/>
              <a:t>Serial.print(variabel);      // Skriv ut innhold av varaibel</a:t>
            </a:r>
            <a:br>
              <a:rPr lang="nb-NO" sz="1800" smtClean="0"/>
            </a:br>
            <a:r>
              <a:rPr lang="nb-NO" sz="1800" smtClean="0"/>
              <a:t>Serial.println(”Tekst”);     // Tekst med etterfølgende linjeskift</a:t>
            </a:r>
            <a:br>
              <a:rPr lang="nb-NO" sz="1800" smtClean="0"/>
            </a:br>
            <a:r>
              <a:rPr lang="nb-NO" sz="1800" smtClean="0"/>
              <a:t>Serial.print(variabel,</a:t>
            </a:r>
            <a:r>
              <a:rPr lang="nb-NO" sz="1800" smtClean="0">
                <a:solidFill>
                  <a:srgbClr val="FF0000"/>
                </a:solidFill>
              </a:rPr>
              <a:t> 4</a:t>
            </a:r>
            <a:r>
              <a:rPr lang="nb-NO" sz="1800" smtClean="0"/>
              <a:t>);  // Gir fire siffer etter komma</a:t>
            </a:r>
            <a:br>
              <a:rPr lang="nb-NO" sz="1800" smtClean="0"/>
            </a:br>
            <a:r>
              <a:rPr lang="nb-NO" sz="1800" smtClean="0"/>
              <a:t>…</a:t>
            </a:r>
            <a:br>
              <a:rPr lang="nb-NO" sz="1800" smtClean="0"/>
            </a:br>
            <a:r>
              <a:rPr lang="nb-NO" sz="1800" smtClean="0"/>
              <a:t>}</a:t>
            </a:r>
            <a:endParaRPr lang="nb-NO" sz="1800"/>
          </a:p>
        </p:txBody>
      </p:sp>
      <p:pic>
        <p:nvPicPr>
          <p:cNvPr id="4" name="Picture 3"/>
          <p:cNvPicPr>
            <a:picLocks noChangeAspect="1" noChangeArrowheads="1"/>
          </p:cNvPicPr>
          <p:nvPr/>
        </p:nvPicPr>
        <p:blipFill>
          <a:blip r:embed="rId3" cstate="print"/>
          <a:srcRect/>
          <a:stretch>
            <a:fillRect/>
          </a:stretch>
        </p:blipFill>
        <p:spPr bwMode="auto">
          <a:xfrm>
            <a:off x="1359813" y="855688"/>
            <a:ext cx="7125991" cy="1706824"/>
          </a:xfrm>
          <a:prstGeom prst="rect">
            <a:avLst/>
          </a:prstGeom>
          <a:noFill/>
          <a:ln w="9525">
            <a:noFill/>
            <a:miter lim="800000"/>
            <a:headEnd/>
            <a:tailEnd/>
          </a:ln>
        </p:spPr>
      </p:pic>
      <p:sp>
        <p:nvSpPr>
          <p:cNvPr id="5" name="Pil høyre 4"/>
          <p:cNvSpPr/>
          <p:nvPr/>
        </p:nvSpPr>
        <p:spPr>
          <a:xfrm rot="8938011">
            <a:off x="8196786" y="1194025"/>
            <a:ext cx="810491" cy="62345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2204" y="177617"/>
            <a:ext cx="7767638" cy="769675"/>
          </a:xfrm>
        </p:spPr>
        <p:txBody>
          <a:bodyPr>
            <a:normAutofit/>
          </a:bodyPr>
          <a:lstStyle/>
          <a:p>
            <a:pPr algn="ctr"/>
            <a:r>
              <a:rPr lang="nb-NO" smtClean="0"/>
              <a:t>Skriv resultatet til monitoren</a:t>
            </a:r>
            <a:endParaRPr lang="nb-NO" dirty="0"/>
          </a:p>
        </p:txBody>
      </p:sp>
      <p:sp>
        <p:nvSpPr>
          <p:cNvPr id="3" name="Plassholder for innhold 2"/>
          <p:cNvSpPr>
            <a:spLocks noGrp="1"/>
          </p:cNvSpPr>
          <p:nvPr>
            <p:ph idx="1"/>
          </p:nvPr>
        </p:nvSpPr>
        <p:spPr>
          <a:xfrm>
            <a:off x="1079500" y="975504"/>
            <a:ext cx="5485073" cy="5882496"/>
          </a:xfrm>
        </p:spPr>
        <p:txBody>
          <a:bodyPr>
            <a:normAutofit lnSpcReduction="10000"/>
          </a:bodyPr>
          <a:lstStyle/>
          <a:p>
            <a:pPr>
              <a:buNone/>
            </a:pPr>
            <a:r>
              <a:rPr lang="nb-NO" sz="1800" smtClean="0"/>
              <a:t>long tidStart</a:t>
            </a:r>
            <a:r>
              <a:rPr lang="nb-NO" sz="1800" smtClean="0"/>
              <a:t>;</a:t>
            </a:r>
          </a:p>
          <a:p>
            <a:pPr>
              <a:buNone/>
            </a:pPr>
            <a:r>
              <a:rPr lang="nb-NO" sz="1800" smtClean="0"/>
              <a:t>long tidSlutt</a:t>
            </a:r>
            <a:r>
              <a:rPr lang="nb-NO" sz="1800" smtClean="0"/>
              <a:t>;</a:t>
            </a:r>
          </a:p>
          <a:p>
            <a:pPr>
              <a:buNone/>
            </a:pPr>
            <a:r>
              <a:rPr lang="nb-NO" sz="1800" smtClean="0"/>
              <a:t>long tidForskjell</a:t>
            </a:r>
            <a:r>
              <a:rPr lang="nb-NO" sz="1800" smtClean="0"/>
              <a:t>;</a:t>
            </a:r>
            <a:endParaRPr lang="nb-NO" sz="1800" dirty="0" smtClean="0"/>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a:t>
            </a:r>
            <a:r>
              <a:rPr lang="nb-NO" sz="1800" b="1" dirty="0" err="1" smtClean="0">
                <a:solidFill>
                  <a:srgbClr val="0070C0"/>
                </a:solidFill>
              </a:rPr>
              <a:t>setup</a:t>
            </a:r>
            <a:r>
              <a:rPr lang="nb-NO" sz="1800" b="1" dirty="0" smtClean="0">
                <a:solidFill>
                  <a:srgbClr val="0070C0"/>
                </a:solidFill>
              </a:rPr>
              <a:t>()</a:t>
            </a:r>
          </a:p>
          <a:p>
            <a:pPr>
              <a:buNone/>
            </a:pPr>
            <a:r>
              <a:rPr lang="nb-NO" sz="1800" dirty="0" smtClean="0">
                <a:solidFill>
                  <a:srgbClr val="0070C0"/>
                </a:solidFill>
              </a:rPr>
              <a:t>{</a:t>
            </a:r>
          </a:p>
          <a:p>
            <a:pPr>
              <a:lnSpc>
                <a:spcPct val="100000"/>
              </a:lnSpc>
              <a:buNone/>
            </a:pPr>
            <a:r>
              <a:rPr lang="nb-NO" sz="1800" smtClean="0"/>
              <a:t>	</a:t>
            </a:r>
            <a:r>
              <a:rPr lang="nb-NO" sz="1800" smtClean="0"/>
              <a:t>tidStart = millis();</a:t>
            </a:r>
            <a:r>
              <a:rPr lang="nb-NO" sz="1800" i="1" smtClean="0"/>
              <a:t/>
            </a:r>
            <a:br>
              <a:rPr lang="nb-NO" sz="1800" i="1" smtClean="0"/>
            </a:br>
            <a:r>
              <a:rPr lang="nb-NO" sz="1800" smtClean="0"/>
              <a:t>Serial.begin(9600);</a:t>
            </a:r>
            <a:endParaRPr lang="nb-NO" sz="1800" dirty="0" smtClean="0"/>
          </a:p>
          <a:p>
            <a:pPr>
              <a:buNone/>
            </a:pPr>
            <a:r>
              <a:rPr lang="nb-NO" sz="1800" dirty="0" smtClean="0">
                <a:solidFill>
                  <a:srgbClr val="0070C0"/>
                </a:solidFill>
              </a:rPr>
              <a:t>}</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loop()</a:t>
            </a:r>
          </a:p>
          <a:p>
            <a:pPr>
              <a:buNone/>
            </a:pPr>
            <a:r>
              <a:rPr lang="nb-NO" sz="1800" dirty="0" smtClean="0">
                <a:solidFill>
                  <a:srgbClr val="0070C0"/>
                </a:solidFill>
              </a:rPr>
              <a:t>{</a:t>
            </a:r>
          </a:p>
          <a:p>
            <a:pPr>
              <a:lnSpc>
                <a:spcPct val="100000"/>
              </a:lnSpc>
              <a:buNone/>
            </a:pPr>
            <a:r>
              <a:rPr lang="nb-NO" sz="1800" smtClean="0"/>
              <a:t>	</a:t>
            </a:r>
            <a:r>
              <a:rPr lang="nb-NO" sz="1800" smtClean="0"/>
              <a:t>delay(30000); // </a:t>
            </a:r>
            <a:r>
              <a:rPr lang="nb-NO" sz="1800" smtClean="0"/>
              <a:t>Vent i en stund</a:t>
            </a:r>
            <a:br>
              <a:rPr lang="nb-NO" sz="1800" smtClean="0"/>
            </a:br>
            <a:r>
              <a:rPr lang="nb-NO" sz="1800" smtClean="0"/>
              <a:t>tidSlutt = millis(); </a:t>
            </a:r>
            <a:br>
              <a:rPr lang="nb-NO" sz="1800" smtClean="0"/>
            </a:br>
            <a:r>
              <a:rPr lang="nb-NO" sz="1800" smtClean="0"/>
              <a:t/>
            </a:r>
            <a:br>
              <a:rPr lang="nb-NO" sz="1800" smtClean="0"/>
            </a:br>
            <a:r>
              <a:rPr lang="nb-NO" sz="1800" smtClean="0"/>
              <a:t>tidForskjell </a:t>
            </a:r>
            <a:r>
              <a:rPr lang="nb-NO" sz="1800" smtClean="0"/>
              <a:t>= </a:t>
            </a:r>
            <a:r>
              <a:rPr lang="nb-NO" sz="1800" smtClean="0"/>
              <a:t>tidSlutt </a:t>
            </a:r>
            <a:r>
              <a:rPr lang="nb-NO" sz="1800" smtClean="0"/>
              <a:t>– </a:t>
            </a:r>
            <a:r>
              <a:rPr lang="nb-NO" sz="1800" smtClean="0"/>
              <a:t>tidStart</a:t>
            </a:r>
            <a:r>
              <a:rPr lang="nb-NO" sz="1800" i="1" smtClean="0"/>
              <a:t>; </a:t>
            </a:r>
            <a:r>
              <a:rPr lang="nb-NO" sz="1800" smtClean="0"/>
              <a:t/>
            </a:r>
            <a:br>
              <a:rPr lang="nb-NO" sz="1800" smtClean="0"/>
            </a:br>
            <a:r>
              <a:rPr lang="nb-NO" sz="1800" i="1" smtClean="0"/>
              <a:t/>
            </a:r>
            <a:br>
              <a:rPr lang="nb-NO" sz="1800" i="1" smtClean="0"/>
            </a:br>
            <a:r>
              <a:rPr lang="nb-NO" sz="1800" smtClean="0"/>
              <a:t>Serial.print(”Tidsforskjellen er: ”);</a:t>
            </a:r>
            <a:br>
              <a:rPr lang="nb-NO" sz="1800" smtClean="0"/>
            </a:br>
            <a:r>
              <a:rPr lang="nb-NO" sz="1800" smtClean="0"/>
              <a:t>Serial.println(tidForskjell); </a:t>
            </a:r>
            <a:endParaRPr lang="nb-NO" sz="1800" dirty="0" smtClean="0"/>
          </a:p>
          <a:p>
            <a:pPr>
              <a:buNone/>
            </a:pPr>
            <a:r>
              <a:rPr lang="nb-NO" sz="1800" smtClean="0"/>
              <a:t> </a:t>
            </a:r>
            <a:r>
              <a:rPr lang="nb-NO" sz="1800" smtClean="0">
                <a:solidFill>
                  <a:srgbClr val="0070C0"/>
                </a:solidFill>
              </a:rPr>
              <a:t>}</a:t>
            </a:r>
            <a:endParaRPr lang="nb-NO" sz="1800" dirty="0" smtClean="0">
              <a:solidFill>
                <a:srgbClr val="0070C0"/>
              </a:solidFill>
            </a:endParaRPr>
          </a:p>
        </p:txBody>
      </p:sp>
      <p:sp>
        <p:nvSpPr>
          <p:cNvPr id="5" name="Rektangel 4"/>
          <p:cNvSpPr/>
          <p:nvPr/>
        </p:nvSpPr>
        <p:spPr bwMode="auto">
          <a:xfrm>
            <a:off x="7069540" y="2350907"/>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400" b="0" i="0" u="none" strike="noStrike" cap="none" normalizeH="0" baseline="0" dirty="0" err="1" smtClean="0">
                <a:ln>
                  <a:noFill/>
                </a:ln>
                <a:solidFill>
                  <a:schemeClr val="bg1"/>
                </a:solidFill>
                <a:effectLst/>
                <a:latin typeface="Times" pitchFamily="16" charset="0"/>
              </a:rPr>
              <a:t>setup</a:t>
            </a:r>
            <a:endParaRPr kumimoji="0" lang="nb-NO" sz="2400" b="0" i="0" u="none" strike="noStrike" cap="none" normalizeH="0" baseline="0" dirty="0" smtClean="0">
              <a:ln>
                <a:noFill/>
              </a:ln>
              <a:solidFill>
                <a:schemeClr val="bg1"/>
              </a:solidFill>
              <a:effectLst/>
              <a:latin typeface="Times" pitchFamily="16" charset="0"/>
            </a:endParaRPr>
          </a:p>
        </p:txBody>
      </p:sp>
      <p:sp>
        <p:nvSpPr>
          <p:cNvPr id="6" name="Rektangel 5"/>
          <p:cNvSpPr/>
          <p:nvPr/>
        </p:nvSpPr>
        <p:spPr bwMode="auto">
          <a:xfrm>
            <a:off x="7069540" y="4184722"/>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smtClean="0">
                <a:latin typeface="Times" pitchFamily="16" charset="0"/>
              </a:rPr>
              <a:t>loop</a:t>
            </a:r>
            <a:endParaRPr kumimoji="0" lang="nb-NO" sz="2400" b="0" i="0" u="none" strike="noStrike" cap="none" normalizeH="0" baseline="0" dirty="0" smtClean="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7663218" y="3005999"/>
            <a:ext cx="0" cy="1178723"/>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6741994" y="3911767"/>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1" name="Avrundet rektangel 10"/>
          <p:cNvSpPr/>
          <p:nvPr/>
        </p:nvSpPr>
        <p:spPr bwMode="auto">
          <a:xfrm>
            <a:off x="7004789" y="1046745"/>
            <a:ext cx="1294496"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1800" b="0" i="0" u="none" strike="noStrike" cap="none" normalizeH="0" baseline="0" dirty="0" smtClean="0">
                <a:ln>
                  <a:noFill/>
                </a:ln>
                <a:solidFill>
                  <a:schemeClr val="bg1"/>
                </a:solidFill>
                <a:effectLst/>
                <a:latin typeface="Times" pitchFamily="16" charset="0"/>
              </a:rPr>
              <a:t>start/reset</a:t>
            </a:r>
          </a:p>
        </p:txBody>
      </p:sp>
      <p:cxnSp>
        <p:nvCxnSpPr>
          <p:cNvPr id="13" name="Rett pil 12"/>
          <p:cNvCxnSpPr>
            <a:stCxn id="11" idx="2"/>
            <a:endCxn id="5" idx="0"/>
          </p:cNvCxnSpPr>
          <p:nvPr/>
        </p:nvCxnSpPr>
        <p:spPr bwMode="auto">
          <a:xfrm rot="16200000" flipH="1">
            <a:off x="7258030" y="1945718"/>
            <a:ext cx="799195" cy="11181"/>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2"/>
            <a:ext cx="7407404" cy="2609613"/>
          </a:xfrm>
        </p:spPr>
        <p:txBody>
          <a:bodyPr>
            <a:normAutofit/>
          </a:bodyPr>
          <a:lstStyle/>
          <a:p>
            <a:pPr algn="ctr"/>
            <a:r>
              <a:rPr lang="nn-NO" smtClean="0"/>
              <a:t>Oversikt over dagens prosjekt</a:t>
            </a:r>
            <a:br>
              <a:rPr lang="nn-NO" smtClean="0"/>
            </a:br>
            <a:r>
              <a:rPr lang="nn-NO" smtClean="0"/>
              <a:t/>
            </a:r>
            <a:br>
              <a:rPr lang="nn-NO" smtClean="0"/>
            </a:br>
            <a:r>
              <a:rPr lang="nn-NO" smtClean="0"/>
              <a:t>Bygges opp 6 - 7 delprosjekter</a:t>
            </a:r>
            <a:endParaRPr lang="nb-NO"/>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z="2700" smtClean="0"/>
              <a:t>Trafikklys – Et tilrettelagt undervisningsopplegg</a:t>
            </a:r>
            <a:r>
              <a:rPr lang="nb-NO" smtClean="0"/>
              <a:t/>
            </a:r>
            <a:br>
              <a:rPr lang="nb-NO" smtClean="0"/>
            </a:br>
            <a:r>
              <a:rPr lang="nb-NO" sz="1800" b="0" smtClean="0">
                <a:hlinkClick r:id="rId3"/>
              </a:rPr>
              <a:t>https://www.ntnu.no/skolelab/bla-hefteserie/#yrkesfag</a:t>
            </a:r>
            <a:r>
              <a:rPr lang="nb-NO" sz="2200" b="0" smtClean="0"/>
              <a:t> </a:t>
            </a:r>
            <a:endParaRPr lang="nb-NO"/>
          </a:p>
        </p:txBody>
      </p:sp>
      <p:sp>
        <p:nvSpPr>
          <p:cNvPr id="3" name="Plassholder for innhold 2"/>
          <p:cNvSpPr>
            <a:spLocks noGrp="1"/>
          </p:cNvSpPr>
          <p:nvPr>
            <p:ph idx="1"/>
          </p:nvPr>
        </p:nvSpPr>
        <p:spPr>
          <a:xfrm>
            <a:off x="1006498" y="1473566"/>
            <a:ext cx="4072040" cy="5157480"/>
          </a:xfrm>
        </p:spPr>
        <p:txBody>
          <a:bodyPr>
            <a:normAutofit/>
          </a:bodyPr>
          <a:lstStyle/>
          <a:p>
            <a:r>
              <a:rPr lang="nb-NO" smtClean="0"/>
              <a:t>Heftet gir en guidet tur for å bygge opp en elektronisk modell av, og programmere et trafikklys.</a:t>
            </a:r>
          </a:p>
          <a:p>
            <a:r>
              <a:rPr lang="nb-NO" smtClean="0"/>
              <a:t>Bruk student-assistentene og spør når dere lurer på noe.</a:t>
            </a:r>
          </a:p>
          <a:p>
            <a:r>
              <a:rPr lang="nb-NO" smtClean="0"/>
              <a:t>Løsningsforslag finnes.</a:t>
            </a:r>
          </a:p>
          <a:p>
            <a:r>
              <a:rPr lang="nb-NO" smtClean="0"/>
              <a:t>Oppdragene finner dere fra side 46 – 66. Det er lurt å skrive dem ut på papir.</a:t>
            </a:r>
            <a:endParaRPr lang="nb-NO"/>
          </a:p>
        </p:txBody>
      </p:sp>
      <p:pic>
        <p:nvPicPr>
          <p:cNvPr id="3074" name="Picture 2"/>
          <p:cNvPicPr>
            <a:picLocks noChangeAspect="1" noChangeArrowheads="1"/>
          </p:cNvPicPr>
          <p:nvPr/>
        </p:nvPicPr>
        <p:blipFill>
          <a:blip r:embed="rId4"/>
          <a:srcRect/>
          <a:stretch>
            <a:fillRect/>
          </a:stretch>
        </p:blipFill>
        <p:spPr bwMode="auto">
          <a:xfrm>
            <a:off x="5203371" y="1476602"/>
            <a:ext cx="3430361" cy="48789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Læreplanrelevans Vg2</a:t>
            </a:r>
            <a:endParaRPr lang="nb-NO"/>
          </a:p>
        </p:txBody>
      </p:sp>
      <p:sp>
        <p:nvSpPr>
          <p:cNvPr id="3" name="Plassholder for innhold 2"/>
          <p:cNvSpPr>
            <a:spLocks noGrp="1"/>
          </p:cNvSpPr>
          <p:nvPr>
            <p:ph idx="1"/>
          </p:nvPr>
        </p:nvSpPr>
        <p:spPr>
          <a:xfrm>
            <a:off x="997527" y="1281546"/>
            <a:ext cx="7604505" cy="4844618"/>
          </a:xfrm>
        </p:spPr>
        <p:txBody>
          <a:bodyPr>
            <a:normAutofit/>
          </a:bodyPr>
          <a:lstStyle/>
          <a:p>
            <a:pPr>
              <a:buNone/>
            </a:pPr>
            <a:r>
              <a:rPr lang="nb-NO" smtClean="0"/>
              <a:t>Elektroniske kretser og utstyr (Elektro yrkesfag)</a:t>
            </a:r>
          </a:p>
          <a:p>
            <a:r>
              <a:rPr lang="nb-NO" smtClean="0"/>
              <a:t>montere, </a:t>
            </a:r>
            <a:r>
              <a:rPr lang="nb-NO" b="1" smtClean="0">
                <a:solidFill>
                  <a:srgbClr val="FF0000"/>
                </a:solidFill>
              </a:rPr>
              <a:t>programmere og sette i drift mikrokontrollerbaserte systemer for innsamling av data</a:t>
            </a:r>
            <a:r>
              <a:rPr lang="nb-NO" smtClean="0"/>
              <a:t> og beskrive den grunnleggende oppbygningen av et mikrokontrollersystem</a:t>
            </a:r>
          </a:p>
          <a:p>
            <a:r>
              <a:rPr lang="nb-NO" b="1" smtClean="0">
                <a:solidFill>
                  <a:srgbClr val="FF0000"/>
                </a:solidFill>
              </a:rPr>
              <a:t>utforske trådløse sensorer, og kommunikasjonsprotokoller for disse sensorene og sensornettverk</a:t>
            </a:r>
          </a:p>
          <a:p>
            <a:r>
              <a:rPr lang="nb-NO" b="1" smtClean="0">
                <a:solidFill>
                  <a:srgbClr val="FF0000"/>
                </a:solidFill>
              </a:rPr>
              <a:t>programmere og sette i drift løsninger for tingenes internett (IoT) </a:t>
            </a:r>
            <a:r>
              <a:rPr lang="nb-NO" smtClean="0"/>
              <a:t>med utgangspunkt i en funksjonsbeskrivelse og beskrive grunnleggende IoT-arkitektur</a:t>
            </a:r>
            <a:endParaRPr lang="nb-NO"/>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Trafikklys </a:t>
            </a:r>
            <a:br>
              <a:rPr lang="nb-NO" smtClean="0"/>
            </a:br>
            <a:r>
              <a:rPr lang="nb-NO" smtClean="0"/>
              <a:t>Oppdrag 0 – Blinkende LED</a:t>
            </a:r>
            <a:endParaRPr lang="nb-NO"/>
          </a:p>
        </p:txBody>
      </p:sp>
      <p:pic>
        <p:nvPicPr>
          <p:cNvPr id="1026" name="Picture 2"/>
          <p:cNvPicPr>
            <a:picLocks noChangeAspect="1" noChangeArrowheads="1"/>
          </p:cNvPicPr>
          <p:nvPr/>
        </p:nvPicPr>
        <p:blipFill>
          <a:blip r:embed="rId3"/>
          <a:srcRect/>
          <a:stretch>
            <a:fillRect/>
          </a:stretch>
        </p:blipFill>
        <p:spPr bwMode="auto">
          <a:xfrm rot="10800000">
            <a:off x="1296383" y="1951048"/>
            <a:ext cx="4948719" cy="3513591"/>
          </a:xfrm>
          <a:prstGeom prst="rect">
            <a:avLst/>
          </a:prstGeom>
          <a:noFill/>
          <a:ln w="9525">
            <a:noFill/>
            <a:miter lim="800000"/>
            <a:headEnd/>
            <a:tailEnd/>
          </a:ln>
          <a:effectLst/>
        </p:spPr>
      </p:pic>
      <p:sp>
        <p:nvSpPr>
          <p:cNvPr id="4" name="TekstSylinder 3"/>
          <p:cNvSpPr txBox="1"/>
          <p:nvPr/>
        </p:nvSpPr>
        <p:spPr>
          <a:xfrm>
            <a:off x="6444343" y="2090067"/>
            <a:ext cx="1910459" cy="923330"/>
          </a:xfrm>
          <a:prstGeom prst="rect">
            <a:avLst/>
          </a:prstGeom>
          <a:noFill/>
        </p:spPr>
        <p:txBody>
          <a:bodyPr wrap="none" rtlCol="0">
            <a:spAutoFit/>
          </a:bodyPr>
          <a:lstStyle/>
          <a:p>
            <a:r>
              <a:rPr lang="nb-NO" b="1" smtClean="0"/>
              <a:t>Læringsmål:</a:t>
            </a:r>
          </a:p>
          <a:p>
            <a:pPr marL="179388" indent="-179388">
              <a:buFont typeface="Arial" pitchFamily="34" charset="0"/>
              <a:buChar char="•"/>
            </a:pPr>
            <a:r>
              <a:rPr lang="nb-NO" smtClean="0"/>
              <a:t>Programstruktur</a:t>
            </a:r>
            <a:endParaRPr lang="nb-NO" smtClean="0"/>
          </a:p>
          <a:p>
            <a:pPr marL="179388" indent="-179388">
              <a:buFont typeface="Arial" pitchFamily="34" charset="0"/>
              <a:buChar char="•"/>
            </a:pPr>
            <a:r>
              <a:rPr lang="nb-NO" smtClean="0"/>
              <a:t>Skriv til porter</a:t>
            </a:r>
            <a:endParaRPr lang="nb-NO"/>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Trafikklys </a:t>
            </a:r>
            <a:br>
              <a:rPr lang="nb-NO" smtClean="0"/>
            </a:br>
            <a:r>
              <a:rPr lang="nb-NO" sz="3100" smtClean="0"/>
              <a:t>Oppdrag 1 – Fra rødt til grønt og tilbake</a:t>
            </a:r>
            <a:endParaRPr lang="nb-NO"/>
          </a:p>
        </p:txBody>
      </p:sp>
      <p:pic>
        <p:nvPicPr>
          <p:cNvPr id="2050" name="Picture 2"/>
          <p:cNvPicPr>
            <a:picLocks noChangeAspect="1" noChangeArrowheads="1"/>
          </p:cNvPicPr>
          <p:nvPr/>
        </p:nvPicPr>
        <p:blipFill>
          <a:blip r:embed="rId3"/>
          <a:srcRect/>
          <a:stretch>
            <a:fillRect/>
          </a:stretch>
        </p:blipFill>
        <p:spPr bwMode="auto">
          <a:xfrm>
            <a:off x="1362201" y="1992353"/>
            <a:ext cx="4935185" cy="3744428"/>
          </a:xfrm>
          <a:prstGeom prst="rect">
            <a:avLst/>
          </a:prstGeom>
          <a:noFill/>
          <a:ln w="9525">
            <a:noFill/>
            <a:miter lim="800000"/>
            <a:headEnd/>
            <a:tailEnd/>
          </a:ln>
          <a:effectLst/>
        </p:spPr>
      </p:pic>
      <p:sp>
        <p:nvSpPr>
          <p:cNvPr id="4" name="TekstSylinder 3"/>
          <p:cNvSpPr txBox="1"/>
          <p:nvPr/>
        </p:nvSpPr>
        <p:spPr>
          <a:xfrm>
            <a:off x="6444343" y="2100953"/>
            <a:ext cx="1910459" cy="923330"/>
          </a:xfrm>
          <a:prstGeom prst="rect">
            <a:avLst/>
          </a:prstGeom>
          <a:noFill/>
        </p:spPr>
        <p:txBody>
          <a:bodyPr wrap="none" rtlCol="0">
            <a:spAutoFit/>
          </a:bodyPr>
          <a:lstStyle/>
          <a:p>
            <a:r>
              <a:rPr lang="nb-NO" b="1" smtClean="0"/>
              <a:t>Læringsmål:</a:t>
            </a:r>
          </a:p>
          <a:p>
            <a:pPr marL="179388" indent="-179388">
              <a:buFont typeface="Arial" pitchFamily="34" charset="0"/>
              <a:buChar char="•"/>
            </a:pPr>
            <a:r>
              <a:rPr lang="nb-NO" smtClean="0"/>
              <a:t>Skriv til porter</a:t>
            </a:r>
          </a:p>
          <a:p>
            <a:pPr marL="179388" indent="-179388">
              <a:buFont typeface="Arial" pitchFamily="34" charset="0"/>
              <a:buChar char="•"/>
            </a:pPr>
            <a:r>
              <a:rPr lang="nb-NO" smtClean="0"/>
              <a:t>Programstruktur</a:t>
            </a:r>
            <a:endParaRPr lang="nb-NO"/>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Trafikklys </a:t>
            </a:r>
            <a:br>
              <a:rPr lang="nb-NO" smtClean="0"/>
            </a:br>
            <a:r>
              <a:rPr lang="nb-NO" sz="3100" smtClean="0"/>
              <a:t>Oppdrag 2 – Bestill grønt lys</a:t>
            </a:r>
            <a:endParaRPr lang="nb-NO"/>
          </a:p>
        </p:txBody>
      </p:sp>
      <p:pic>
        <p:nvPicPr>
          <p:cNvPr id="3074" name="Picture 2"/>
          <p:cNvPicPr>
            <a:picLocks noChangeAspect="1" noChangeArrowheads="1"/>
          </p:cNvPicPr>
          <p:nvPr/>
        </p:nvPicPr>
        <p:blipFill>
          <a:blip r:embed="rId3"/>
          <a:srcRect/>
          <a:stretch>
            <a:fillRect/>
          </a:stretch>
        </p:blipFill>
        <p:spPr bwMode="auto">
          <a:xfrm>
            <a:off x="1127351" y="2166257"/>
            <a:ext cx="5427805" cy="4142014"/>
          </a:xfrm>
          <a:prstGeom prst="rect">
            <a:avLst/>
          </a:prstGeom>
          <a:noFill/>
          <a:ln w="9525">
            <a:noFill/>
            <a:miter lim="800000"/>
            <a:headEnd/>
            <a:tailEnd/>
          </a:ln>
          <a:effectLst/>
        </p:spPr>
      </p:pic>
      <p:sp>
        <p:nvSpPr>
          <p:cNvPr id="4" name="TekstSylinder 3"/>
          <p:cNvSpPr txBox="1"/>
          <p:nvPr/>
        </p:nvSpPr>
        <p:spPr>
          <a:xfrm>
            <a:off x="6618511" y="2193472"/>
            <a:ext cx="2420727" cy="1477328"/>
          </a:xfrm>
          <a:prstGeom prst="rect">
            <a:avLst/>
          </a:prstGeom>
          <a:noFill/>
        </p:spPr>
        <p:txBody>
          <a:bodyPr wrap="none" rtlCol="0">
            <a:spAutoFit/>
          </a:bodyPr>
          <a:lstStyle/>
          <a:p>
            <a:r>
              <a:rPr lang="nb-NO" b="1" smtClean="0"/>
              <a:t>Læringsmål:</a:t>
            </a:r>
          </a:p>
          <a:p>
            <a:pPr marL="179388" indent="-179388">
              <a:buFont typeface="Arial" pitchFamily="34" charset="0"/>
              <a:buChar char="•"/>
            </a:pPr>
            <a:r>
              <a:rPr lang="nb-NO" smtClean="0"/>
              <a:t>Variabler</a:t>
            </a:r>
          </a:p>
          <a:p>
            <a:pPr marL="179388" indent="-179388">
              <a:buFont typeface="Arial" pitchFamily="34" charset="0"/>
              <a:buChar char="•"/>
            </a:pPr>
            <a:r>
              <a:rPr lang="nb-NO" smtClean="0"/>
              <a:t>Les fra digitale porter </a:t>
            </a:r>
          </a:p>
          <a:p>
            <a:pPr marL="179388" indent="-179388">
              <a:buFont typeface="Arial" pitchFamily="34" charset="0"/>
              <a:buChar char="•"/>
            </a:pPr>
            <a:r>
              <a:rPr lang="nb-NO" smtClean="0"/>
              <a:t>Bruk av If-setning</a:t>
            </a:r>
          </a:p>
          <a:p>
            <a:pPr marL="179388" indent="-179388">
              <a:buFont typeface="Arial" pitchFamily="34" charset="0"/>
              <a:buChar char="•"/>
            </a:pPr>
            <a:r>
              <a:rPr lang="nb-NO" smtClean="0"/>
              <a:t>Betingelser</a:t>
            </a:r>
            <a:endParaRPr lang="nb-NO"/>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Trafikklys </a:t>
            </a:r>
            <a:br>
              <a:rPr lang="nb-NO" smtClean="0"/>
            </a:br>
            <a:r>
              <a:rPr lang="nb-NO" sz="3100" smtClean="0"/>
              <a:t>Oppdrag 3 – Bruk av funksjoner</a:t>
            </a:r>
            <a:endParaRPr lang="nb-NO"/>
          </a:p>
        </p:txBody>
      </p:sp>
      <p:pic>
        <p:nvPicPr>
          <p:cNvPr id="3074" name="Picture 2"/>
          <p:cNvPicPr>
            <a:picLocks noChangeAspect="1" noChangeArrowheads="1"/>
          </p:cNvPicPr>
          <p:nvPr/>
        </p:nvPicPr>
        <p:blipFill>
          <a:blip r:embed="rId3"/>
          <a:srcRect/>
          <a:stretch>
            <a:fillRect/>
          </a:stretch>
        </p:blipFill>
        <p:spPr bwMode="auto">
          <a:xfrm>
            <a:off x="1154565" y="2139661"/>
            <a:ext cx="5284346" cy="4032539"/>
          </a:xfrm>
          <a:prstGeom prst="rect">
            <a:avLst/>
          </a:prstGeom>
          <a:noFill/>
          <a:ln w="9525">
            <a:noFill/>
            <a:miter lim="800000"/>
            <a:headEnd/>
            <a:tailEnd/>
          </a:ln>
          <a:effectLst/>
        </p:spPr>
      </p:pic>
      <p:sp>
        <p:nvSpPr>
          <p:cNvPr id="4" name="TekstSylinder 3"/>
          <p:cNvSpPr txBox="1"/>
          <p:nvPr/>
        </p:nvSpPr>
        <p:spPr>
          <a:xfrm>
            <a:off x="6618511" y="2193472"/>
            <a:ext cx="1977977" cy="1477328"/>
          </a:xfrm>
          <a:prstGeom prst="rect">
            <a:avLst/>
          </a:prstGeom>
          <a:noFill/>
        </p:spPr>
        <p:txBody>
          <a:bodyPr wrap="none" rtlCol="0">
            <a:spAutoFit/>
          </a:bodyPr>
          <a:lstStyle/>
          <a:p>
            <a:r>
              <a:rPr lang="nb-NO" b="1" smtClean="0"/>
              <a:t>Læringsmål:</a:t>
            </a:r>
          </a:p>
          <a:p>
            <a:pPr marL="179388" indent="-179388">
              <a:buFont typeface="Arial" pitchFamily="34" charset="0"/>
              <a:buChar char="•"/>
            </a:pPr>
            <a:r>
              <a:rPr lang="nb-NO" smtClean="0"/>
              <a:t>Lag og bruk egne</a:t>
            </a:r>
            <a:br>
              <a:rPr lang="nb-NO" smtClean="0"/>
            </a:br>
            <a:r>
              <a:rPr lang="nb-NO" smtClean="0"/>
              <a:t>funksjoner</a:t>
            </a:r>
            <a:endParaRPr lang="nb-NO" smtClean="0"/>
          </a:p>
          <a:p>
            <a:pPr marL="179388" indent="-179388">
              <a:buFont typeface="Arial" pitchFamily="34" charset="0"/>
              <a:buChar char="•"/>
            </a:pPr>
            <a:r>
              <a:rPr lang="nb-NO" smtClean="0"/>
              <a:t>Globale og lokale</a:t>
            </a:r>
            <a:br>
              <a:rPr lang="nb-NO" smtClean="0"/>
            </a:br>
            <a:r>
              <a:rPr lang="nb-NO" smtClean="0"/>
              <a:t>variabler</a:t>
            </a:r>
            <a:endParaRPr lang="nb-NO"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Trafikklys </a:t>
            </a:r>
            <a:br>
              <a:rPr lang="nb-NO" smtClean="0"/>
            </a:br>
            <a:r>
              <a:rPr lang="nb-NO" sz="3100" smtClean="0"/>
              <a:t>Oppdrag 4 – Bestill grønt lys m/blink</a:t>
            </a:r>
            <a:endParaRPr lang="nb-NO"/>
          </a:p>
        </p:txBody>
      </p:sp>
      <p:pic>
        <p:nvPicPr>
          <p:cNvPr id="3074" name="Picture 2"/>
          <p:cNvPicPr>
            <a:picLocks noChangeAspect="1" noChangeArrowheads="1"/>
          </p:cNvPicPr>
          <p:nvPr/>
        </p:nvPicPr>
        <p:blipFill>
          <a:blip r:embed="rId3"/>
          <a:srcRect/>
          <a:stretch>
            <a:fillRect/>
          </a:stretch>
        </p:blipFill>
        <p:spPr bwMode="auto">
          <a:xfrm>
            <a:off x="1121908" y="2161433"/>
            <a:ext cx="5284346" cy="4032539"/>
          </a:xfrm>
          <a:prstGeom prst="rect">
            <a:avLst/>
          </a:prstGeom>
          <a:noFill/>
          <a:ln w="9525">
            <a:noFill/>
            <a:miter lim="800000"/>
            <a:headEnd/>
            <a:tailEnd/>
          </a:ln>
          <a:effectLst/>
        </p:spPr>
      </p:pic>
      <p:sp>
        <p:nvSpPr>
          <p:cNvPr id="4" name="TekstSylinder 3"/>
          <p:cNvSpPr txBox="1"/>
          <p:nvPr/>
        </p:nvSpPr>
        <p:spPr>
          <a:xfrm>
            <a:off x="6618511" y="2193472"/>
            <a:ext cx="2477666" cy="923330"/>
          </a:xfrm>
          <a:prstGeom prst="rect">
            <a:avLst/>
          </a:prstGeom>
          <a:noFill/>
        </p:spPr>
        <p:txBody>
          <a:bodyPr wrap="none" rtlCol="0">
            <a:spAutoFit/>
          </a:bodyPr>
          <a:lstStyle/>
          <a:p>
            <a:r>
              <a:rPr lang="nb-NO" b="1" smtClean="0"/>
              <a:t>Læringsmål:</a:t>
            </a:r>
          </a:p>
          <a:p>
            <a:pPr marL="179388" indent="-179388">
              <a:buFont typeface="Arial" pitchFamily="34" charset="0"/>
              <a:buChar char="•"/>
            </a:pPr>
            <a:r>
              <a:rPr lang="nb-NO" smtClean="0"/>
              <a:t>Bruk av for-sløyfe</a:t>
            </a:r>
          </a:p>
          <a:p>
            <a:pPr marL="179388" indent="-179388">
              <a:buFont typeface="Arial" pitchFamily="34" charset="0"/>
              <a:buChar char="•"/>
            </a:pPr>
            <a:r>
              <a:rPr lang="nb-NO" smtClean="0"/>
              <a:t>For-sløyfas betingelser</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93618" y="274638"/>
            <a:ext cx="7708414" cy="1143000"/>
          </a:xfrm>
        </p:spPr>
        <p:txBody>
          <a:bodyPr>
            <a:normAutofit fontScale="90000"/>
          </a:bodyPr>
          <a:lstStyle/>
          <a:p>
            <a:pPr algn="ctr"/>
            <a:r>
              <a:rPr lang="nb-NO" smtClean="0"/>
              <a:t>Trafikklys </a:t>
            </a:r>
            <a:br>
              <a:rPr lang="nb-NO" smtClean="0"/>
            </a:br>
            <a:r>
              <a:rPr lang="nb-NO" sz="3100" smtClean="0"/>
              <a:t>Oppdrag 5 – Bestill grønt lys m/blink og lyd</a:t>
            </a:r>
            <a:endParaRPr lang="nb-NO"/>
          </a:p>
        </p:txBody>
      </p:sp>
      <p:pic>
        <p:nvPicPr>
          <p:cNvPr id="4098" name="Picture 2"/>
          <p:cNvPicPr>
            <a:picLocks noChangeAspect="1" noChangeArrowheads="1"/>
          </p:cNvPicPr>
          <p:nvPr/>
        </p:nvPicPr>
        <p:blipFill>
          <a:blip r:embed="rId3"/>
          <a:srcRect/>
          <a:stretch>
            <a:fillRect/>
          </a:stretch>
        </p:blipFill>
        <p:spPr bwMode="auto">
          <a:xfrm>
            <a:off x="1078182" y="2073004"/>
            <a:ext cx="5665519" cy="3829034"/>
          </a:xfrm>
          <a:prstGeom prst="rect">
            <a:avLst/>
          </a:prstGeom>
          <a:noFill/>
          <a:ln w="9525">
            <a:noFill/>
            <a:miter lim="800000"/>
            <a:headEnd/>
            <a:tailEnd/>
          </a:ln>
          <a:effectLst/>
        </p:spPr>
      </p:pic>
      <p:sp>
        <p:nvSpPr>
          <p:cNvPr id="4" name="TekstSylinder 3"/>
          <p:cNvSpPr txBox="1"/>
          <p:nvPr/>
        </p:nvSpPr>
        <p:spPr>
          <a:xfrm>
            <a:off x="6618511" y="2193472"/>
            <a:ext cx="2111797" cy="2031325"/>
          </a:xfrm>
          <a:prstGeom prst="rect">
            <a:avLst/>
          </a:prstGeom>
          <a:noFill/>
        </p:spPr>
        <p:txBody>
          <a:bodyPr wrap="none" rtlCol="0">
            <a:spAutoFit/>
          </a:bodyPr>
          <a:lstStyle/>
          <a:p>
            <a:r>
              <a:rPr lang="nb-NO" b="1" smtClean="0"/>
              <a:t>Læringsmål:</a:t>
            </a:r>
          </a:p>
          <a:p>
            <a:pPr marL="179388" indent="-179388">
              <a:buFont typeface="Arial" pitchFamily="34" charset="0"/>
              <a:buChar char="•"/>
            </a:pPr>
            <a:r>
              <a:rPr lang="nb-NO" smtClean="0"/>
              <a:t>Bruk av lydkilde</a:t>
            </a:r>
          </a:p>
          <a:p>
            <a:pPr marL="179388" indent="-179388">
              <a:buFont typeface="Arial" pitchFamily="34" charset="0"/>
              <a:buChar char="•"/>
            </a:pPr>
            <a:r>
              <a:rPr lang="nb-NO" smtClean="0"/>
              <a:t>Bruk av funksjon </a:t>
            </a:r>
            <a:br>
              <a:rPr lang="nb-NO" smtClean="0"/>
            </a:br>
            <a:r>
              <a:rPr lang="nb-NO" smtClean="0"/>
              <a:t>med argument</a:t>
            </a:r>
          </a:p>
          <a:p>
            <a:pPr marL="179388" indent="-179388">
              <a:buFont typeface="Arial" pitchFamily="34" charset="0"/>
              <a:buChar char="•"/>
            </a:pPr>
            <a:r>
              <a:rPr lang="nb-NO" smtClean="0"/>
              <a:t>Sammenstilling </a:t>
            </a:r>
            <a:r>
              <a:rPr lang="nb-NO" smtClean="0"/>
              <a:t>av </a:t>
            </a:r>
            <a:br>
              <a:rPr lang="nb-NO" smtClean="0"/>
            </a:br>
            <a:r>
              <a:rPr lang="nb-NO" smtClean="0"/>
              <a:t>blinkende lys og</a:t>
            </a:r>
            <a:br>
              <a:rPr lang="nb-NO" smtClean="0"/>
            </a:br>
            <a:r>
              <a:rPr lang="nb-NO" smtClean="0"/>
              <a:t>lyd</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898904" y="2197740"/>
            <a:ext cx="5877453" cy="3974460"/>
          </a:xfrm>
          <a:prstGeom prst="rect">
            <a:avLst/>
          </a:prstGeom>
          <a:noFill/>
          <a:ln w="9525">
            <a:noFill/>
            <a:miter lim="800000"/>
            <a:headEnd/>
            <a:tailEnd/>
          </a:ln>
          <a:effectLst/>
        </p:spPr>
      </p:pic>
      <p:sp>
        <p:nvSpPr>
          <p:cNvPr id="5" name="Tittel 1"/>
          <p:cNvSpPr>
            <a:spLocks noGrp="1"/>
          </p:cNvSpPr>
          <p:nvPr>
            <p:ph type="title"/>
          </p:nvPr>
        </p:nvSpPr>
        <p:spPr>
          <a:xfrm>
            <a:off x="893617" y="274638"/>
            <a:ext cx="8250383" cy="1143000"/>
          </a:xfrm>
        </p:spPr>
        <p:txBody>
          <a:bodyPr>
            <a:normAutofit/>
          </a:bodyPr>
          <a:lstStyle/>
          <a:p>
            <a:pPr algn="ctr"/>
            <a:r>
              <a:rPr lang="nb-NO" smtClean="0"/>
              <a:t>Trafikklys </a:t>
            </a:r>
            <a:br>
              <a:rPr lang="nb-NO" smtClean="0"/>
            </a:br>
            <a:r>
              <a:rPr lang="nb-NO" sz="2700" smtClean="0"/>
              <a:t>Oppdrag 6 – Blinkende gult lys når det blir mørkt</a:t>
            </a:r>
            <a:endParaRPr lang="nb-NO"/>
          </a:p>
        </p:txBody>
      </p:sp>
      <p:sp>
        <p:nvSpPr>
          <p:cNvPr id="6" name="TekstSylinder 5"/>
          <p:cNvSpPr txBox="1"/>
          <p:nvPr/>
        </p:nvSpPr>
        <p:spPr>
          <a:xfrm>
            <a:off x="6147955" y="5389810"/>
            <a:ext cx="956287" cy="369332"/>
          </a:xfrm>
          <a:prstGeom prst="rect">
            <a:avLst/>
          </a:prstGeom>
          <a:noFill/>
        </p:spPr>
        <p:txBody>
          <a:bodyPr wrap="none" rtlCol="0">
            <a:spAutoFit/>
          </a:bodyPr>
          <a:lstStyle/>
          <a:p>
            <a:r>
              <a:rPr lang="nb-NO" smtClean="0"/>
              <a:t>Lydgiver</a:t>
            </a:r>
            <a:endParaRPr lang="nb-NO"/>
          </a:p>
        </p:txBody>
      </p:sp>
      <p:sp>
        <p:nvSpPr>
          <p:cNvPr id="7" name="TekstSylinder 6"/>
          <p:cNvSpPr txBox="1"/>
          <p:nvPr/>
        </p:nvSpPr>
        <p:spPr>
          <a:xfrm>
            <a:off x="4545281" y="5684609"/>
            <a:ext cx="1084143" cy="369332"/>
          </a:xfrm>
          <a:prstGeom prst="rect">
            <a:avLst/>
          </a:prstGeom>
          <a:noFill/>
        </p:spPr>
        <p:txBody>
          <a:bodyPr wrap="none" rtlCol="0">
            <a:spAutoFit/>
          </a:bodyPr>
          <a:lstStyle/>
          <a:p>
            <a:r>
              <a:rPr lang="nb-NO" smtClean="0"/>
              <a:t>Lyssensor</a:t>
            </a:r>
            <a:endParaRPr lang="nb-NO"/>
          </a:p>
        </p:txBody>
      </p:sp>
      <p:sp>
        <p:nvSpPr>
          <p:cNvPr id="8" name="TekstSylinder 7"/>
          <p:cNvSpPr txBox="1"/>
          <p:nvPr/>
        </p:nvSpPr>
        <p:spPr>
          <a:xfrm>
            <a:off x="4915413" y="3790489"/>
            <a:ext cx="1290481" cy="369332"/>
          </a:xfrm>
          <a:prstGeom prst="rect">
            <a:avLst/>
          </a:prstGeom>
          <a:noFill/>
        </p:spPr>
        <p:txBody>
          <a:bodyPr wrap="none" rtlCol="0">
            <a:spAutoFit/>
          </a:bodyPr>
          <a:lstStyle/>
          <a:p>
            <a:r>
              <a:rPr lang="nb-NO" b="1" smtClean="0"/>
              <a:t>Trykkbryter</a:t>
            </a:r>
            <a:endParaRPr lang="nb-NO" b="1"/>
          </a:p>
        </p:txBody>
      </p:sp>
      <p:sp>
        <p:nvSpPr>
          <p:cNvPr id="9" name="TekstSylinder 8"/>
          <p:cNvSpPr txBox="1"/>
          <p:nvPr/>
        </p:nvSpPr>
        <p:spPr>
          <a:xfrm rot="16200000">
            <a:off x="5710548" y="3011673"/>
            <a:ext cx="1234953" cy="369332"/>
          </a:xfrm>
          <a:prstGeom prst="rect">
            <a:avLst/>
          </a:prstGeom>
          <a:noFill/>
        </p:spPr>
        <p:txBody>
          <a:bodyPr wrap="none" rtlCol="0">
            <a:spAutoFit/>
          </a:bodyPr>
          <a:lstStyle/>
          <a:p>
            <a:r>
              <a:rPr lang="nb-NO" smtClean="0"/>
              <a:t>Trafikklyset</a:t>
            </a:r>
            <a:endParaRPr lang="nb-NO"/>
          </a:p>
        </p:txBody>
      </p:sp>
      <p:sp>
        <p:nvSpPr>
          <p:cNvPr id="10" name="TekstSylinder 9"/>
          <p:cNvSpPr txBox="1"/>
          <p:nvPr/>
        </p:nvSpPr>
        <p:spPr>
          <a:xfrm>
            <a:off x="6618511" y="2193472"/>
            <a:ext cx="2162515" cy="1477328"/>
          </a:xfrm>
          <a:prstGeom prst="rect">
            <a:avLst/>
          </a:prstGeom>
          <a:noFill/>
        </p:spPr>
        <p:txBody>
          <a:bodyPr wrap="none" rtlCol="0">
            <a:spAutoFit/>
          </a:bodyPr>
          <a:lstStyle/>
          <a:p>
            <a:r>
              <a:rPr lang="nb-NO" b="1" smtClean="0"/>
              <a:t>Læringsmål:</a:t>
            </a:r>
          </a:p>
          <a:p>
            <a:pPr marL="179388" indent="-179388">
              <a:buFont typeface="Arial" pitchFamily="34" charset="0"/>
              <a:buChar char="•"/>
            </a:pPr>
            <a:r>
              <a:rPr lang="nb-NO" smtClean="0"/>
              <a:t>Bruk av sensor</a:t>
            </a:r>
          </a:p>
          <a:p>
            <a:pPr marL="179388" indent="-179388">
              <a:buFont typeface="Arial" pitchFamily="34" charset="0"/>
              <a:buChar char="•"/>
            </a:pPr>
            <a:r>
              <a:rPr lang="nb-NO" smtClean="0"/>
              <a:t>Spenningsdeleren</a:t>
            </a:r>
          </a:p>
          <a:p>
            <a:pPr marL="179388" indent="-179388">
              <a:buFont typeface="Arial" pitchFamily="34" charset="0"/>
              <a:buChar char="•"/>
            </a:pPr>
            <a:r>
              <a:rPr lang="nb-NO" smtClean="0"/>
              <a:t>If-setningen</a:t>
            </a:r>
          </a:p>
          <a:p>
            <a:pPr marL="179388" indent="-179388">
              <a:buFont typeface="Arial" pitchFamily="34" charset="0"/>
              <a:buChar char="•"/>
            </a:pPr>
            <a:r>
              <a:rPr lang="nb-NO" smtClean="0"/>
              <a:t>Bruk av betingelser</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Lyskryss</a:t>
            </a:r>
            <a:endParaRPr lang="nb-NO"/>
          </a:p>
        </p:txBody>
      </p:sp>
      <p:pic>
        <p:nvPicPr>
          <p:cNvPr id="2050" name="Picture 2"/>
          <p:cNvPicPr>
            <a:picLocks noChangeAspect="1" noChangeArrowheads="1"/>
          </p:cNvPicPr>
          <p:nvPr/>
        </p:nvPicPr>
        <p:blipFill>
          <a:blip r:embed="rId3"/>
          <a:srcRect/>
          <a:stretch>
            <a:fillRect/>
          </a:stretch>
        </p:blipFill>
        <p:spPr bwMode="auto">
          <a:xfrm>
            <a:off x="1169475" y="1317172"/>
            <a:ext cx="7756189" cy="3570514"/>
          </a:xfrm>
          <a:prstGeom prst="rect">
            <a:avLst/>
          </a:prstGeom>
          <a:noFill/>
          <a:ln w="9525">
            <a:noFill/>
            <a:miter lim="800000"/>
            <a:headEnd/>
            <a:tailEnd/>
          </a:ln>
          <a:effectLst/>
        </p:spPr>
      </p:pic>
      <p:sp>
        <p:nvSpPr>
          <p:cNvPr id="5" name="TekstSylinder 4"/>
          <p:cNvSpPr txBox="1"/>
          <p:nvPr/>
        </p:nvSpPr>
        <p:spPr>
          <a:xfrm>
            <a:off x="3053439" y="5116287"/>
            <a:ext cx="3937681" cy="923330"/>
          </a:xfrm>
          <a:prstGeom prst="rect">
            <a:avLst/>
          </a:prstGeom>
          <a:noFill/>
        </p:spPr>
        <p:txBody>
          <a:bodyPr wrap="none" rtlCol="0">
            <a:spAutoFit/>
          </a:bodyPr>
          <a:lstStyle/>
          <a:p>
            <a:r>
              <a:rPr lang="nb-NO" b="1" smtClean="0"/>
              <a:t>Læringsmål:</a:t>
            </a:r>
          </a:p>
          <a:p>
            <a:pPr marL="179388" indent="-179388">
              <a:buFont typeface="Arial" pitchFamily="34" charset="0"/>
              <a:buChar char="•"/>
            </a:pPr>
            <a:r>
              <a:rPr lang="nb-NO" smtClean="0"/>
              <a:t>Sammenkobling av flere Arduino</a:t>
            </a:r>
          </a:p>
          <a:p>
            <a:pPr marL="179388" indent="-179388">
              <a:buFont typeface="Arial" pitchFamily="34" charset="0"/>
              <a:buChar char="•"/>
            </a:pPr>
            <a:r>
              <a:rPr lang="nb-NO" smtClean="0"/>
              <a:t>Ev. utvidelse av eksisterende Trafikklys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806530" y="2634703"/>
            <a:ext cx="7407404" cy="1614008"/>
          </a:xfrm>
        </p:spPr>
        <p:txBody>
          <a:bodyPr>
            <a:normAutofit/>
          </a:bodyPr>
          <a:lstStyle/>
          <a:p>
            <a:pPr algn="ctr"/>
            <a:r>
              <a:rPr lang="nn-NO" smtClean="0"/>
              <a:t>Arbeid med trafikklysoppgaven</a:t>
            </a:r>
            <a:br>
              <a:rPr lang="nn-NO" smtClean="0"/>
            </a:br>
            <a:r>
              <a:rPr lang="nn-NO" smtClean="0"/>
              <a:t>under veiledning</a:t>
            </a:r>
            <a:endParaRPr lang="nb-NO"/>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664028" y="1654628"/>
            <a:ext cx="7927118" cy="3679371"/>
          </a:xfrm>
        </p:spPr>
        <p:txBody>
          <a:bodyPr>
            <a:normAutofit/>
          </a:bodyPr>
          <a:lstStyle/>
          <a:p>
            <a:pPr algn="ctr"/>
            <a:r>
              <a:rPr lang="nb-NO" sz="2800" i="1" smtClean="0"/>
              <a:t>Bruk av brytere, avlesning av porter, lag og bruk av funksjoner, lokale og globale variabler, if-setninger</a:t>
            </a:r>
            <a:br>
              <a:rPr lang="nb-NO" sz="2800" i="1" smtClean="0"/>
            </a:br>
            <a:r>
              <a:rPr lang="nb-NO" sz="2800" i="1" smtClean="0"/>
              <a:t> </a:t>
            </a:r>
            <a:r>
              <a:rPr lang="nn-NO" smtClean="0"/>
              <a:t/>
            </a:r>
            <a:br>
              <a:rPr lang="nn-NO" smtClean="0"/>
            </a:br>
            <a:r>
              <a:rPr lang="nn-NO" sz="2800" smtClean="0"/>
              <a:t>Nils Kr. Rossing</a:t>
            </a:r>
            <a:r>
              <a:rPr lang="nn-NO" smtClean="0"/>
              <a:t/>
            </a:r>
            <a:br>
              <a:rPr lang="nn-NO" smtClean="0"/>
            </a:br>
            <a:endParaRPr lang="nb-NO"/>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Læreplanrelevans Vg2</a:t>
            </a:r>
            <a:endParaRPr lang="nb-NO"/>
          </a:p>
        </p:txBody>
      </p:sp>
      <p:sp>
        <p:nvSpPr>
          <p:cNvPr id="3" name="Plassholder for innhold 2"/>
          <p:cNvSpPr>
            <a:spLocks noGrp="1"/>
          </p:cNvSpPr>
          <p:nvPr>
            <p:ph idx="1"/>
          </p:nvPr>
        </p:nvSpPr>
        <p:spPr>
          <a:xfrm>
            <a:off x="997527" y="1281546"/>
            <a:ext cx="7604505" cy="4844618"/>
          </a:xfrm>
        </p:spPr>
        <p:txBody>
          <a:bodyPr>
            <a:normAutofit/>
          </a:bodyPr>
          <a:lstStyle/>
          <a:p>
            <a:pPr>
              <a:buNone/>
            </a:pPr>
            <a:r>
              <a:rPr lang="nb-NO" smtClean="0"/>
              <a:t>Elektroniske kretser og utstyr (Elektro yrkesfag)</a:t>
            </a:r>
          </a:p>
          <a:p>
            <a:r>
              <a:rPr lang="nb-NO" smtClean="0"/>
              <a:t>utføre systematisk </a:t>
            </a:r>
            <a:r>
              <a:rPr lang="nb-NO" b="1" smtClean="0">
                <a:solidFill>
                  <a:srgbClr val="FF0000"/>
                </a:solidFill>
              </a:rPr>
              <a:t>feilsøking, reparasjon og testing av elektronisk utstyr </a:t>
            </a:r>
            <a:r>
              <a:rPr lang="nb-NO" smtClean="0"/>
              <a:t>ved hjelp av egnede verktøy, måleinstrumenter, programvare og dokumentasjon og vurdere måleresultater opp mot forventede og beregnede verdier</a:t>
            </a:r>
          </a:p>
          <a:p>
            <a:r>
              <a:rPr lang="nb-NO" b="1" smtClean="0">
                <a:solidFill>
                  <a:srgbClr val="FF0000"/>
                </a:solidFill>
              </a:rPr>
              <a:t>montere og lodde komponenter </a:t>
            </a:r>
            <a:r>
              <a:rPr lang="nb-NO" smtClean="0"/>
              <a:t>i elektroniske kretser og utstyr ved hjelp av egnede verktøy og beskrive funksjonen og virkemåten til kretsene</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753919" y="2450437"/>
            <a:ext cx="7767638" cy="1443986"/>
          </a:xfrm>
        </p:spPr>
        <p:txBody>
          <a:bodyPr>
            <a:normAutofit/>
          </a:bodyPr>
          <a:lstStyle/>
          <a:p>
            <a:pPr algn="ctr"/>
            <a:r>
              <a:rPr lang="nb-NO" smtClean="0"/>
              <a:t>Programstrukturer</a:t>
            </a:r>
            <a:br>
              <a:rPr lang="nb-NO" smtClean="0"/>
            </a:br>
            <a:r>
              <a:rPr lang="nb-NO" smtClean="0"/>
              <a:t>Egendefinerte funksjoner</a:t>
            </a:r>
            <a:endParaRPr lang="nb-NO"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65852" y="0"/>
            <a:ext cx="7767638" cy="887104"/>
          </a:xfrm>
        </p:spPr>
        <p:txBody>
          <a:bodyPr/>
          <a:lstStyle/>
          <a:p>
            <a:pPr algn="ctr"/>
            <a:r>
              <a:rPr lang="nb-NO" smtClean="0"/>
              <a:t>Generell programmeringsstruktur</a:t>
            </a:r>
            <a:endParaRPr lang="nb-NO" dirty="0"/>
          </a:p>
        </p:txBody>
      </p:sp>
      <p:sp>
        <p:nvSpPr>
          <p:cNvPr id="3" name="Plassholder for innhold 2"/>
          <p:cNvSpPr>
            <a:spLocks noGrp="1"/>
          </p:cNvSpPr>
          <p:nvPr>
            <p:ph idx="1"/>
          </p:nvPr>
        </p:nvSpPr>
        <p:spPr>
          <a:xfrm>
            <a:off x="1079501" y="709684"/>
            <a:ext cx="5016500" cy="6148316"/>
          </a:xfrm>
        </p:spPr>
        <p:txBody>
          <a:bodyPr>
            <a:normAutofit fontScale="92500" lnSpcReduction="10000"/>
          </a:bodyPr>
          <a:lstStyle/>
          <a:p>
            <a:pPr>
              <a:buNone/>
            </a:pPr>
            <a:r>
              <a:rPr lang="nb-NO" sz="1600" dirty="0" smtClean="0"/>
              <a:t>#</a:t>
            </a:r>
            <a:r>
              <a:rPr lang="nb-NO" sz="1600" dirty="0" err="1" smtClean="0"/>
              <a:t>include</a:t>
            </a:r>
            <a:r>
              <a:rPr lang="nb-NO" sz="1600" dirty="0" smtClean="0"/>
              <a:t> &lt;bibliotek&gt; // Inkluderer spesielle biblioteker</a:t>
            </a:r>
          </a:p>
          <a:p>
            <a:pPr>
              <a:buNone/>
            </a:pPr>
            <a:r>
              <a:rPr lang="nb-NO" sz="1600" dirty="0" smtClean="0"/>
              <a:t>Deklarer globale variable</a:t>
            </a:r>
          </a:p>
          <a:p>
            <a:pPr>
              <a:buNone/>
            </a:pPr>
            <a:endParaRPr lang="nb-NO" sz="1600" dirty="0" smtClean="0"/>
          </a:p>
          <a:p>
            <a:pPr>
              <a:buNone/>
            </a:pPr>
            <a:r>
              <a:rPr lang="nb-NO" sz="1600" b="1" dirty="0" err="1" smtClean="0">
                <a:solidFill>
                  <a:srgbClr val="0070C0"/>
                </a:solidFill>
              </a:rPr>
              <a:t>void</a:t>
            </a:r>
            <a:r>
              <a:rPr lang="nb-NO" sz="1600" b="1" dirty="0" smtClean="0">
                <a:solidFill>
                  <a:srgbClr val="0070C0"/>
                </a:solidFill>
              </a:rPr>
              <a:t> </a:t>
            </a:r>
            <a:r>
              <a:rPr lang="nb-NO" sz="1600" b="1" dirty="0" err="1" smtClean="0">
                <a:solidFill>
                  <a:srgbClr val="0070C0"/>
                </a:solidFill>
              </a:rPr>
              <a:t>setup</a:t>
            </a:r>
            <a:r>
              <a:rPr lang="nb-NO" sz="1600" b="1" dirty="0" smtClean="0">
                <a:solidFill>
                  <a:srgbClr val="0070C0"/>
                </a:solidFill>
              </a:rPr>
              <a:t>()</a:t>
            </a:r>
          </a:p>
          <a:p>
            <a:pPr>
              <a:buNone/>
            </a:pPr>
            <a:r>
              <a:rPr lang="nb-NO" sz="1600" b="1" dirty="0" smtClean="0">
                <a:solidFill>
                  <a:srgbClr val="0070C0"/>
                </a:solidFill>
              </a:rPr>
              <a:t>{</a:t>
            </a:r>
          </a:p>
          <a:p>
            <a:pPr>
              <a:buNone/>
            </a:pPr>
            <a:r>
              <a:rPr lang="nb-NO" sz="1600" dirty="0" smtClean="0"/>
              <a:t>	// </a:t>
            </a:r>
            <a:r>
              <a:rPr lang="nb-NO" sz="1600" smtClean="0"/>
              <a:t>Koden i setup() kjører bare ved start</a:t>
            </a:r>
            <a:endParaRPr lang="nb-NO" sz="1600" dirty="0" smtClean="0"/>
          </a:p>
          <a:p>
            <a:pPr>
              <a:buNone/>
            </a:pPr>
            <a:r>
              <a:rPr lang="nb-NO" sz="1600" smtClean="0"/>
              <a:t>…. pinMode(&lt;pin&gt;, in/output);</a:t>
            </a:r>
            <a:endParaRPr lang="nb-NO" sz="1600" dirty="0" smtClean="0"/>
          </a:p>
          <a:p>
            <a:pPr>
              <a:buNone/>
            </a:pPr>
            <a:r>
              <a:rPr lang="nb-NO" sz="1600" b="1" dirty="0" smtClean="0">
                <a:solidFill>
                  <a:srgbClr val="0070C0"/>
                </a:solidFill>
              </a:rPr>
              <a:t>}</a:t>
            </a:r>
          </a:p>
          <a:p>
            <a:pPr>
              <a:buNone/>
            </a:pPr>
            <a:endParaRPr lang="nb-NO" sz="1600" dirty="0" smtClean="0"/>
          </a:p>
          <a:p>
            <a:pPr marL="0" indent="0">
              <a:buNone/>
            </a:pPr>
            <a:r>
              <a:rPr lang="nb-NO" sz="1600" b="1" dirty="0" err="1" smtClean="0">
                <a:solidFill>
                  <a:srgbClr val="0070C0"/>
                </a:solidFill>
              </a:rPr>
              <a:t>void</a:t>
            </a:r>
            <a:r>
              <a:rPr lang="nb-NO" sz="1600" b="1" dirty="0" smtClean="0">
                <a:solidFill>
                  <a:srgbClr val="0070C0"/>
                </a:solidFill>
              </a:rPr>
              <a:t> </a:t>
            </a:r>
            <a:r>
              <a:rPr lang="nb-NO" sz="1600" b="1" smtClean="0">
                <a:solidFill>
                  <a:srgbClr val="0070C0"/>
                </a:solidFill>
              </a:rPr>
              <a:t>loop() </a:t>
            </a:r>
            <a:br>
              <a:rPr lang="nb-NO" sz="1600" b="1" smtClean="0">
                <a:solidFill>
                  <a:srgbClr val="0070C0"/>
                </a:solidFill>
              </a:rPr>
            </a:br>
            <a:r>
              <a:rPr lang="nb-NO" sz="1600" b="1" smtClean="0">
                <a:solidFill>
                  <a:srgbClr val="0070C0"/>
                </a:solidFill>
              </a:rPr>
              <a:t>{</a:t>
            </a:r>
            <a:endParaRPr lang="nb-NO" sz="1600" b="1" dirty="0" smtClean="0">
              <a:solidFill>
                <a:srgbClr val="0070C0"/>
              </a:solidFill>
            </a:endParaRPr>
          </a:p>
          <a:p>
            <a:pPr>
              <a:buNone/>
            </a:pPr>
            <a:r>
              <a:rPr lang="nb-NO" sz="1600" dirty="0" smtClean="0"/>
              <a:t>	// Deklarer lokale variable</a:t>
            </a:r>
          </a:p>
          <a:p>
            <a:pPr>
              <a:buNone/>
            </a:pPr>
            <a:r>
              <a:rPr lang="nb-NO" sz="1600" dirty="0" smtClean="0"/>
              <a:t>	// Programlinjer</a:t>
            </a:r>
          </a:p>
          <a:p>
            <a:pPr>
              <a:buNone/>
            </a:pPr>
            <a:r>
              <a:rPr lang="nb-NO" sz="1600" smtClean="0"/>
              <a:t>	</a:t>
            </a:r>
            <a:br>
              <a:rPr lang="nb-NO" sz="1600" smtClean="0"/>
            </a:br>
            <a:r>
              <a:rPr lang="nb-NO" sz="1600" smtClean="0"/>
              <a:t>funksjon1( ); // Kaller funksjon 1</a:t>
            </a:r>
            <a:endParaRPr lang="nb-NO" sz="1600" dirty="0" smtClean="0"/>
          </a:p>
          <a:p>
            <a:pPr>
              <a:buNone/>
            </a:pPr>
            <a:r>
              <a:rPr lang="nb-NO" sz="1600" dirty="0" smtClean="0"/>
              <a:t>…</a:t>
            </a:r>
          </a:p>
          <a:p>
            <a:pPr>
              <a:buNone/>
            </a:pPr>
            <a:r>
              <a:rPr lang="nb-NO" sz="1600" dirty="0" smtClean="0">
                <a:solidFill>
                  <a:srgbClr val="0070C0"/>
                </a:solidFill>
              </a:rPr>
              <a:t>}</a:t>
            </a:r>
          </a:p>
          <a:p>
            <a:pPr>
              <a:buNone/>
            </a:pPr>
            <a:endParaRPr lang="nb-NO" sz="1600" dirty="0" smtClean="0"/>
          </a:p>
          <a:p>
            <a:pPr>
              <a:buNone/>
            </a:pPr>
            <a:r>
              <a:rPr lang="nb-NO" sz="1600" b="1" smtClean="0">
                <a:solidFill>
                  <a:srgbClr val="0070C0"/>
                </a:solidFill>
              </a:rPr>
              <a:t>void funksjon1()</a:t>
            </a:r>
            <a:endParaRPr lang="nb-NO" sz="1600" b="1" dirty="0" smtClean="0">
              <a:solidFill>
                <a:srgbClr val="0070C0"/>
              </a:solidFill>
            </a:endParaRPr>
          </a:p>
          <a:p>
            <a:pPr>
              <a:buNone/>
            </a:pPr>
            <a:r>
              <a:rPr lang="nb-NO" sz="1600" b="1" dirty="0" smtClean="0">
                <a:solidFill>
                  <a:srgbClr val="0070C0"/>
                </a:solidFill>
              </a:rPr>
              <a:t>{</a:t>
            </a:r>
          </a:p>
          <a:p>
            <a:pPr>
              <a:buNone/>
            </a:pPr>
            <a:r>
              <a:rPr lang="nb-NO" sz="1600" dirty="0" smtClean="0"/>
              <a:t>      // Deklarer </a:t>
            </a:r>
            <a:r>
              <a:rPr lang="nb-NO" sz="1600" smtClean="0"/>
              <a:t>lokale variabler  </a:t>
            </a:r>
            <a:r>
              <a:rPr lang="nb-NO" sz="1600" dirty="0" smtClean="0"/>
              <a:t/>
            </a:r>
            <a:br>
              <a:rPr lang="nb-NO" sz="1600" dirty="0" smtClean="0"/>
            </a:br>
            <a:r>
              <a:rPr lang="nb-NO" sz="1600" dirty="0" smtClean="0"/>
              <a:t>// kode</a:t>
            </a:r>
          </a:p>
          <a:p>
            <a:pPr>
              <a:buNone/>
            </a:pPr>
            <a:r>
              <a:rPr lang="nb-NO" sz="1600" dirty="0" smtClean="0"/>
              <a:t> </a:t>
            </a:r>
            <a:r>
              <a:rPr lang="nb-NO" sz="1600" b="1" dirty="0" smtClean="0">
                <a:solidFill>
                  <a:srgbClr val="0070C0"/>
                </a:solidFill>
              </a:rPr>
              <a:t>}</a:t>
            </a:r>
          </a:p>
          <a:p>
            <a:pPr>
              <a:buNone/>
            </a:pPr>
            <a:endParaRPr lang="nb-NO" sz="1800" dirty="0" smtClean="0"/>
          </a:p>
          <a:p>
            <a:pPr>
              <a:buNone/>
            </a:pPr>
            <a:endParaRPr lang="nb-NO" sz="1800" dirty="0"/>
          </a:p>
        </p:txBody>
      </p:sp>
      <p:sp>
        <p:nvSpPr>
          <p:cNvPr id="5" name="Rektangel 4"/>
          <p:cNvSpPr/>
          <p:nvPr/>
        </p:nvSpPr>
        <p:spPr bwMode="auto">
          <a:xfrm>
            <a:off x="6293510" y="2129040"/>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400" b="0" i="0" u="none" strike="noStrike" cap="none" normalizeH="0" baseline="0" dirty="0" err="1" smtClean="0">
                <a:ln>
                  <a:noFill/>
                </a:ln>
                <a:solidFill>
                  <a:schemeClr val="bg1"/>
                </a:solidFill>
                <a:effectLst/>
                <a:latin typeface="Times" pitchFamily="16" charset="0"/>
              </a:rPr>
              <a:t>setup</a:t>
            </a:r>
            <a:endParaRPr kumimoji="0" lang="nb-NO" sz="2400" b="0" i="0" u="none" strike="noStrike" cap="none" normalizeH="0" baseline="0" dirty="0" smtClean="0">
              <a:ln>
                <a:noFill/>
              </a:ln>
              <a:solidFill>
                <a:schemeClr val="bg1"/>
              </a:solidFill>
              <a:effectLst/>
              <a:latin typeface="Times" pitchFamily="16" charset="0"/>
            </a:endParaRPr>
          </a:p>
        </p:txBody>
      </p:sp>
      <p:sp>
        <p:nvSpPr>
          <p:cNvPr id="6" name="Rektangel 5"/>
          <p:cNvSpPr/>
          <p:nvPr/>
        </p:nvSpPr>
        <p:spPr bwMode="auto">
          <a:xfrm>
            <a:off x="6293510" y="3384634"/>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smtClean="0">
                <a:latin typeface="Times" pitchFamily="16" charset="0"/>
              </a:rPr>
              <a:t>loop</a:t>
            </a:r>
            <a:endParaRPr kumimoji="0" lang="nb-NO" sz="2400" b="0" i="0" u="none" strike="noStrike" cap="none" normalizeH="0" baseline="0" dirty="0" smtClean="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6887188" y="2784132"/>
            <a:ext cx="0" cy="600502"/>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5965964" y="3111679"/>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1" name="Avrundet rektangel 10"/>
          <p:cNvSpPr/>
          <p:nvPr/>
        </p:nvSpPr>
        <p:spPr bwMode="auto">
          <a:xfrm>
            <a:off x="6179157" y="1228288"/>
            <a:ext cx="1399309"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1800" b="0" i="0" u="none" strike="noStrike" cap="none" normalizeH="0" baseline="0" dirty="0" smtClean="0">
                <a:ln>
                  <a:noFill/>
                </a:ln>
                <a:solidFill>
                  <a:schemeClr val="bg1"/>
                </a:solidFill>
                <a:effectLst/>
                <a:latin typeface="Times" pitchFamily="16" charset="0"/>
              </a:rPr>
              <a:t>start/reset</a:t>
            </a:r>
          </a:p>
        </p:txBody>
      </p:sp>
      <p:cxnSp>
        <p:nvCxnSpPr>
          <p:cNvPr id="13" name="Rett pil 12"/>
          <p:cNvCxnSpPr>
            <a:stCxn id="11" idx="2"/>
            <a:endCxn id="5" idx="0"/>
          </p:cNvCxnSpPr>
          <p:nvPr/>
        </p:nvCxnSpPr>
        <p:spPr bwMode="auto">
          <a:xfrm rot="16200000" flipH="1">
            <a:off x="6685108" y="1926959"/>
            <a:ext cx="395785" cy="8376"/>
          </a:xfrm>
          <a:prstGeom prst="straightConnector1">
            <a:avLst/>
          </a:prstGeom>
          <a:solidFill>
            <a:srgbClr val="00B8FF"/>
          </a:solidFill>
          <a:ln w="9525" cap="flat" cmpd="sng" algn="ctr">
            <a:solidFill>
              <a:schemeClr val="tx1"/>
            </a:solidFill>
            <a:prstDash val="solid"/>
            <a:round/>
            <a:headEnd type="none" w="med" len="med"/>
            <a:tailEnd type="arrow"/>
          </a:ln>
          <a:effectLst/>
        </p:spPr>
      </p:cxnSp>
      <p:grpSp>
        <p:nvGrpSpPr>
          <p:cNvPr id="4" name="Gruppe 22"/>
          <p:cNvGrpSpPr/>
          <p:nvPr/>
        </p:nvGrpSpPr>
        <p:grpSpPr>
          <a:xfrm>
            <a:off x="6201242" y="4722125"/>
            <a:ext cx="1310185" cy="1719621"/>
            <a:chOff x="7670042" y="4722125"/>
            <a:chExt cx="1310185" cy="1719621"/>
          </a:xfrm>
        </p:grpSpPr>
        <p:sp>
          <p:nvSpPr>
            <p:cNvPr id="14" name="Rektangel 13"/>
            <p:cNvSpPr/>
            <p:nvPr/>
          </p:nvSpPr>
          <p:spPr bwMode="auto">
            <a:xfrm>
              <a:off x="7792872" y="5172497"/>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dirty="0" smtClean="0">
                  <a:ln>
                    <a:noFill/>
                  </a:ln>
                  <a:solidFill>
                    <a:schemeClr val="bg1"/>
                  </a:solidFill>
                  <a:effectLst/>
                  <a:latin typeface="Times" pitchFamily="16" charset="0"/>
                </a:rPr>
                <a:t>Funksjon 1</a:t>
              </a:r>
            </a:p>
          </p:txBody>
        </p:sp>
        <p:sp>
          <p:nvSpPr>
            <p:cNvPr id="15" name="Rektangel 14"/>
            <p:cNvSpPr/>
            <p:nvPr/>
          </p:nvSpPr>
          <p:spPr bwMode="auto">
            <a:xfrm>
              <a:off x="7792872" y="5854885"/>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dirty="0" smtClean="0">
                  <a:ln>
                    <a:noFill/>
                  </a:ln>
                  <a:solidFill>
                    <a:schemeClr val="bg1"/>
                  </a:solidFill>
                  <a:effectLst/>
                  <a:latin typeface="Times" pitchFamily="16" charset="0"/>
                </a:rPr>
                <a:t>Funksjon 2</a:t>
              </a:r>
            </a:p>
          </p:txBody>
        </p:sp>
        <p:sp>
          <p:nvSpPr>
            <p:cNvPr id="18" name="Rektangel 17"/>
            <p:cNvSpPr/>
            <p:nvPr/>
          </p:nvSpPr>
          <p:spPr bwMode="auto">
            <a:xfrm>
              <a:off x="7670042" y="4722125"/>
              <a:ext cx="1310185" cy="1719621"/>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9" name="TekstSylinder 18"/>
            <p:cNvSpPr txBox="1"/>
            <p:nvPr/>
          </p:nvSpPr>
          <p:spPr>
            <a:xfrm>
              <a:off x="7861111" y="4722126"/>
              <a:ext cx="1042208" cy="369332"/>
            </a:xfrm>
            <a:prstGeom prst="rect">
              <a:avLst/>
            </a:prstGeom>
            <a:noFill/>
          </p:spPr>
          <p:txBody>
            <a:bodyPr wrap="none" rtlCol="0">
              <a:spAutoFit/>
            </a:bodyPr>
            <a:lstStyle/>
            <a:p>
              <a:r>
                <a:rPr lang="nb-NO" sz="1800" smtClean="0">
                  <a:solidFill>
                    <a:srgbClr val="FF0000"/>
                  </a:solidFill>
                </a:rPr>
                <a:t>Egen def</a:t>
              </a:r>
              <a:r>
                <a:rPr lang="nb-NO" sz="1800" dirty="0" smtClean="0">
                  <a:solidFill>
                    <a:srgbClr val="FF0000"/>
                  </a:solidFill>
                </a:rPr>
                <a:t>.</a:t>
              </a:r>
            </a:p>
          </p:txBody>
        </p:sp>
      </p:grpSp>
      <p:grpSp>
        <p:nvGrpSpPr>
          <p:cNvPr id="7" name="Gruppe 21"/>
          <p:cNvGrpSpPr/>
          <p:nvPr/>
        </p:nvGrpSpPr>
        <p:grpSpPr>
          <a:xfrm>
            <a:off x="4645394" y="4735772"/>
            <a:ext cx="1335943" cy="1719621"/>
            <a:chOff x="6114194" y="4735772"/>
            <a:chExt cx="1335943" cy="1719621"/>
          </a:xfrm>
        </p:grpSpPr>
        <p:sp>
          <p:nvSpPr>
            <p:cNvPr id="16" name="Rektangel 15"/>
            <p:cNvSpPr/>
            <p:nvPr/>
          </p:nvSpPr>
          <p:spPr bwMode="auto">
            <a:xfrm>
              <a:off x="6209731" y="5172497"/>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smtClean="0">
                  <a:ln>
                    <a:noFill/>
                  </a:ln>
                  <a:solidFill>
                    <a:schemeClr val="bg1"/>
                  </a:solidFill>
                  <a:effectLst/>
                  <a:latin typeface="Times" pitchFamily="16" charset="0"/>
                </a:rPr>
                <a:t>Funksjon A</a:t>
              </a:r>
              <a:endParaRPr kumimoji="0" lang="nb-NO" sz="1400" b="0" i="0" u="none" strike="noStrike" cap="none" normalizeH="0" baseline="0" dirty="0" smtClean="0">
                <a:ln>
                  <a:noFill/>
                </a:ln>
                <a:solidFill>
                  <a:schemeClr val="bg1"/>
                </a:solidFill>
                <a:effectLst/>
                <a:latin typeface="Times" pitchFamily="16" charset="0"/>
              </a:endParaRPr>
            </a:p>
          </p:txBody>
        </p:sp>
        <p:sp>
          <p:nvSpPr>
            <p:cNvPr id="17" name="Rektangel 16"/>
            <p:cNvSpPr/>
            <p:nvPr/>
          </p:nvSpPr>
          <p:spPr bwMode="auto">
            <a:xfrm>
              <a:off x="6209731" y="5854885"/>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smtClean="0">
                  <a:ln>
                    <a:noFill/>
                  </a:ln>
                  <a:solidFill>
                    <a:schemeClr val="bg1"/>
                  </a:solidFill>
                  <a:effectLst/>
                  <a:latin typeface="Times" pitchFamily="16" charset="0"/>
                </a:rPr>
                <a:t>Funksjon B</a:t>
              </a:r>
              <a:endParaRPr kumimoji="0" lang="nb-NO" sz="1400" b="0" i="0" u="none" strike="noStrike" cap="none" normalizeH="0" baseline="0" dirty="0" smtClean="0">
                <a:ln>
                  <a:noFill/>
                </a:ln>
                <a:solidFill>
                  <a:schemeClr val="bg1"/>
                </a:solidFill>
                <a:effectLst/>
                <a:latin typeface="Times" pitchFamily="16" charset="0"/>
              </a:endParaRPr>
            </a:p>
          </p:txBody>
        </p:sp>
        <p:sp>
          <p:nvSpPr>
            <p:cNvPr id="20" name="Rektangel 19"/>
            <p:cNvSpPr/>
            <p:nvPr/>
          </p:nvSpPr>
          <p:spPr bwMode="auto">
            <a:xfrm>
              <a:off x="6114197" y="4735772"/>
              <a:ext cx="1310185" cy="1719621"/>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1" name="TekstSylinder 20"/>
            <p:cNvSpPr txBox="1"/>
            <p:nvPr/>
          </p:nvSpPr>
          <p:spPr>
            <a:xfrm>
              <a:off x="6114194" y="4735773"/>
              <a:ext cx="1335943" cy="369332"/>
            </a:xfrm>
            <a:prstGeom prst="rect">
              <a:avLst/>
            </a:prstGeom>
            <a:noFill/>
          </p:spPr>
          <p:txBody>
            <a:bodyPr wrap="none" rtlCol="0">
              <a:spAutoFit/>
            </a:bodyPr>
            <a:lstStyle/>
            <a:p>
              <a:r>
                <a:rPr lang="nb-NO" sz="1800" smtClean="0">
                  <a:solidFill>
                    <a:srgbClr val="FF0000"/>
                  </a:solidFill>
                </a:rPr>
                <a:t>Arduino def</a:t>
              </a:r>
              <a:r>
                <a:rPr lang="nb-NO" sz="1800" dirty="0" smtClean="0">
                  <a:solidFill>
                    <a:srgbClr val="FF0000"/>
                  </a:solidFill>
                </a:rPr>
                <a:t>.</a:t>
              </a:r>
            </a:p>
          </p:txBody>
        </p:sp>
      </p:grpSp>
      <p:grpSp>
        <p:nvGrpSpPr>
          <p:cNvPr id="9" name="Gruppe 22"/>
          <p:cNvGrpSpPr/>
          <p:nvPr/>
        </p:nvGrpSpPr>
        <p:grpSpPr>
          <a:xfrm>
            <a:off x="7676866" y="4722126"/>
            <a:ext cx="1310185" cy="1719621"/>
            <a:chOff x="7670042" y="4722125"/>
            <a:chExt cx="1310185" cy="1719621"/>
          </a:xfrm>
        </p:grpSpPr>
        <p:sp>
          <p:nvSpPr>
            <p:cNvPr id="23" name="Rektangel 22"/>
            <p:cNvSpPr/>
            <p:nvPr/>
          </p:nvSpPr>
          <p:spPr bwMode="auto">
            <a:xfrm>
              <a:off x="7792872" y="5172497"/>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smtClean="0">
                  <a:ln>
                    <a:noFill/>
                  </a:ln>
                  <a:solidFill>
                    <a:schemeClr val="bg1"/>
                  </a:solidFill>
                  <a:effectLst/>
                  <a:latin typeface="Times" pitchFamily="16" charset="0"/>
                </a:rPr>
                <a:t>Funksjon I</a:t>
              </a:r>
              <a:endParaRPr kumimoji="0" lang="nb-NO" sz="1400" b="0" i="0" u="none" strike="noStrike" cap="none" normalizeH="0" baseline="0" dirty="0" smtClean="0">
                <a:ln>
                  <a:noFill/>
                </a:ln>
                <a:solidFill>
                  <a:schemeClr val="bg1"/>
                </a:solidFill>
                <a:effectLst/>
                <a:latin typeface="Times" pitchFamily="16" charset="0"/>
              </a:endParaRPr>
            </a:p>
          </p:txBody>
        </p:sp>
        <p:sp>
          <p:nvSpPr>
            <p:cNvPr id="24" name="Rektangel 23"/>
            <p:cNvSpPr/>
            <p:nvPr/>
          </p:nvSpPr>
          <p:spPr bwMode="auto">
            <a:xfrm>
              <a:off x="7792872" y="5854885"/>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49263" eaLnBrk="0" fontAlgn="base" hangingPunct="0">
                <a:lnSpc>
                  <a:spcPct val="81000"/>
                </a:lnSpc>
                <a:spcBef>
                  <a:spcPct val="0"/>
                </a:spcBef>
                <a:spcAft>
                  <a:spcPct val="0"/>
                </a:spcAft>
                <a:buClr>
                  <a:srgbClr val="000000"/>
                </a:buClr>
                <a:buSzPct val="100000"/>
              </a:pPr>
              <a:r>
                <a:rPr lang="nb-NO" sz="1400" smtClean="0">
                  <a:solidFill>
                    <a:schemeClr val="bg1"/>
                  </a:solidFill>
                  <a:latin typeface="Times" pitchFamily="16" charset="0"/>
                </a:rPr>
                <a:t>Funksjon II</a:t>
              </a:r>
              <a:endParaRPr lang="nb-NO" sz="1400" dirty="0" smtClean="0">
                <a:solidFill>
                  <a:schemeClr val="bg1"/>
                </a:solidFill>
                <a:latin typeface="Times" pitchFamily="16" charset="0"/>
              </a:endParaRPr>
            </a:p>
          </p:txBody>
        </p:sp>
        <p:sp>
          <p:nvSpPr>
            <p:cNvPr id="25" name="Rektangel 24"/>
            <p:cNvSpPr/>
            <p:nvPr/>
          </p:nvSpPr>
          <p:spPr bwMode="auto">
            <a:xfrm>
              <a:off x="7670042" y="4722125"/>
              <a:ext cx="1310185" cy="1719621"/>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6" name="TekstSylinder 25"/>
            <p:cNvSpPr txBox="1"/>
            <p:nvPr/>
          </p:nvSpPr>
          <p:spPr>
            <a:xfrm>
              <a:off x="7861111" y="4722126"/>
              <a:ext cx="1112549" cy="369332"/>
            </a:xfrm>
            <a:prstGeom prst="rect">
              <a:avLst/>
            </a:prstGeom>
            <a:noFill/>
          </p:spPr>
          <p:txBody>
            <a:bodyPr wrap="none" rtlCol="0">
              <a:spAutoFit/>
            </a:bodyPr>
            <a:lstStyle/>
            <a:p>
              <a:r>
                <a:rPr lang="nb-NO" sz="1800" smtClean="0">
                  <a:solidFill>
                    <a:srgbClr val="FF0000"/>
                  </a:solidFill>
                </a:rPr>
                <a:t>Andre def</a:t>
              </a:r>
              <a:endParaRPr lang="nb-NO" sz="1800" dirty="0" smtClean="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2000"/>
                                        <p:tgtEl>
                                          <p:spTgt spid="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2000"/>
                                        <p:tgtEl>
                                          <p:spTgt spid="3">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fade">
                                      <p:cBhvr>
                                        <p:cTn id="46" dur="2000"/>
                                        <p:tgtEl>
                                          <p:spTgt spid="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0"/>
                                        <p:tgtEl>
                                          <p:spTgt spid="9"/>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Effect transition="in" filter="fade">
                                      <p:cBhvr>
                                        <p:cTn id="55" dur="2000"/>
                                        <p:tgtEl>
                                          <p:spTgt spid="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2000"/>
                                        <p:tgtEl>
                                          <p:spTgt spid="4"/>
                                        </p:tgtEl>
                                      </p:cBhvr>
                                    </p:animEffect>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fade">
                                      <p:cBhvr>
                                        <p:cTn id="64" dur="2000"/>
                                        <p:tgtEl>
                                          <p:spTgt spid="3">
                                            <p:txEl>
                                              <p:pRg st="9" end="9"/>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2000"/>
                                        <p:tgtEl>
                                          <p:spTgt spid="3">
                                            <p:txEl>
                                              <p:pRg st="10" end="1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Effect transition="in" filter="fade">
                                      <p:cBhvr>
                                        <p:cTn id="70" dur="2000"/>
                                        <p:tgtEl>
                                          <p:spTgt spid="3">
                                            <p:txEl>
                                              <p:pRg st="11" end="11"/>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Effect transition="in" filter="fade">
                                      <p:cBhvr>
                                        <p:cTn id="73" dur="2000"/>
                                        <p:tgtEl>
                                          <p:spTgt spid="3">
                                            <p:txEl>
                                              <p:pRg st="12" end="12"/>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Effect transition="in" filter="fade">
                                      <p:cBhvr>
                                        <p:cTn id="76" dur="2000"/>
                                        <p:tgtEl>
                                          <p:spTgt spid="3">
                                            <p:txEl>
                                              <p:pRg st="13" end="13"/>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Effect transition="in" filter="fade">
                                      <p:cBhvr>
                                        <p:cTn id="79" dur="2000"/>
                                        <p:tgtEl>
                                          <p:spTgt spid="3">
                                            <p:txEl>
                                              <p:pRg st="14" end="14"/>
                                            </p:txEl>
                                          </p:spTgt>
                                        </p:tgtEl>
                                      </p:cBhvr>
                                    </p:animEffect>
                                  </p:childTnLst>
                                </p:cTn>
                              </p:par>
                            </p:childTnLst>
                          </p:cTn>
                        </p:par>
                        <p:par>
                          <p:cTn id="80" fill="hold">
                            <p:stCondLst>
                              <p:cond delay="4000"/>
                            </p:stCondLst>
                            <p:childTnLst>
                              <p:par>
                                <p:cTn id="81" presetID="10" presetClass="entr" presetSubtype="0" fill="hold" nodeType="afterEffect">
                                  <p:stCondLst>
                                    <p:cond delay="0"/>
                                  </p:stCondLst>
                                  <p:childTnLst>
                                    <p:set>
                                      <p:cBhvr>
                                        <p:cTn id="82" dur="1" fill="hold">
                                          <p:stCondLst>
                                            <p:cond delay="0"/>
                                          </p:stCondLst>
                                        </p:cTn>
                                        <p:tgtEl>
                                          <p:spTgt spid="3">
                                            <p:txEl>
                                              <p:pRg st="16" end="16"/>
                                            </p:txEl>
                                          </p:spTgt>
                                        </p:tgtEl>
                                        <p:attrNameLst>
                                          <p:attrName>style.visibility</p:attrName>
                                        </p:attrNameLst>
                                      </p:cBhvr>
                                      <p:to>
                                        <p:strVal val="visible"/>
                                      </p:to>
                                    </p:set>
                                    <p:animEffect transition="in" filter="fade">
                                      <p:cBhvr>
                                        <p:cTn id="83" dur="2000"/>
                                        <p:tgtEl>
                                          <p:spTgt spid="3">
                                            <p:txEl>
                                              <p:pRg st="16" end="16"/>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3">
                                            <p:txEl>
                                              <p:pRg st="17" end="17"/>
                                            </p:txEl>
                                          </p:spTgt>
                                        </p:tgtEl>
                                        <p:attrNameLst>
                                          <p:attrName>style.visibility</p:attrName>
                                        </p:attrNameLst>
                                      </p:cBhvr>
                                      <p:to>
                                        <p:strVal val="visible"/>
                                      </p:to>
                                    </p:set>
                                    <p:animEffect transition="in" filter="fade">
                                      <p:cBhvr>
                                        <p:cTn id="86" dur="2000"/>
                                        <p:tgtEl>
                                          <p:spTgt spid="3">
                                            <p:txEl>
                                              <p:pRg st="17" end="17"/>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3">
                                            <p:txEl>
                                              <p:pRg st="18" end="18"/>
                                            </p:txEl>
                                          </p:spTgt>
                                        </p:tgtEl>
                                        <p:attrNameLst>
                                          <p:attrName>style.visibility</p:attrName>
                                        </p:attrNameLst>
                                      </p:cBhvr>
                                      <p:to>
                                        <p:strVal val="visible"/>
                                      </p:to>
                                    </p:set>
                                    <p:animEffect transition="in" filter="fade">
                                      <p:cBhvr>
                                        <p:cTn id="89" dur="2000"/>
                                        <p:tgtEl>
                                          <p:spTgt spid="3">
                                            <p:txEl>
                                              <p:pRg st="18" end="18"/>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3">
                                            <p:txEl>
                                              <p:pRg st="19" end="19"/>
                                            </p:txEl>
                                          </p:spTgt>
                                        </p:tgtEl>
                                        <p:attrNameLst>
                                          <p:attrName>style.visibility</p:attrName>
                                        </p:attrNameLst>
                                      </p:cBhvr>
                                      <p:to>
                                        <p:strVal val="visible"/>
                                      </p:to>
                                    </p:set>
                                    <p:animEffect transition="in" filter="fade">
                                      <p:cBhvr>
                                        <p:cTn id="92" dur="20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10"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Brytere og avlesning av porter</a:t>
            </a:r>
            <a:endParaRPr lang="nb-NO"/>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0"/>
            <a:ext cx="7407404" cy="707571"/>
          </a:xfrm>
        </p:spPr>
        <p:txBody>
          <a:bodyPr>
            <a:normAutofit/>
          </a:bodyPr>
          <a:lstStyle/>
          <a:p>
            <a:pPr algn="ctr"/>
            <a:r>
              <a:rPr lang="nb-NO" smtClean="0"/>
              <a:t>Bruk av trykkbryter</a:t>
            </a:r>
            <a:endParaRPr lang="nb-NO"/>
          </a:p>
        </p:txBody>
      </p:sp>
      <p:pic>
        <p:nvPicPr>
          <p:cNvPr id="4098" name="Picture 2"/>
          <p:cNvPicPr>
            <a:picLocks noChangeAspect="1" noChangeArrowheads="1"/>
          </p:cNvPicPr>
          <p:nvPr/>
        </p:nvPicPr>
        <p:blipFill>
          <a:blip r:embed="rId2"/>
          <a:srcRect/>
          <a:stretch>
            <a:fillRect/>
          </a:stretch>
        </p:blipFill>
        <p:spPr bwMode="auto">
          <a:xfrm>
            <a:off x="4320268" y="864944"/>
            <a:ext cx="4705350" cy="35496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004662" y="791692"/>
            <a:ext cx="3252142" cy="3437391"/>
          </a:xfrm>
          <a:prstGeom prst="rect">
            <a:avLst/>
          </a:prstGeom>
          <a:noFill/>
          <a:ln w="9525">
            <a:noFill/>
            <a:miter lim="800000"/>
            <a:headEnd/>
            <a:tailEnd/>
          </a:ln>
          <a:effectLst/>
        </p:spPr>
      </p:pic>
      <p:sp>
        <p:nvSpPr>
          <p:cNvPr id="6" name="Plassholder for innhold 2"/>
          <p:cNvSpPr>
            <a:spLocks noGrp="1"/>
          </p:cNvSpPr>
          <p:nvPr>
            <p:ph idx="1"/>
          </p:nvPr>
        </p:nvSpPr>
        <p:spPr>
          <a:xfrm>
            <a:off x="1194628" y="4506686"/>
            <a:ext cx="2827643" cy="2084614"/>
          </a:xfrm>
        </p:spPr>
        <p:txBody>
          <a:bodyPr>
            <a:normAutofit fontScale="92500" lnSpcReduction="10000"/>
          </a:bodyPr>
          <a:lstStyle/>
          <a:p>
            <a:pPr marL="0" indent="0">
              <a:buNone/>
            </a:pPr>
            <a:r>
              <a:rPr lang="nb-NO" sz="1800" smtClean="0"/>
              <a:t>Int bryterVerdi = 0;</a:t>
            </a:r>
            <a:br>
              <a:rPr lang="nb-NO" sz="1800" smtClean="0"/>
            </a:br>
            <a:r>
              <a:rPr lang="nb-NO" sz="1800" smtClean="0"/>
              <a:t>…</a:t>
            </a:r>
          </a:p>
          <a:p>
            <a:pPr>
              <a:buNone/>
            </a:pPr>
            <a:r>
              <a:rPr lang="nb-NO" sz="1800" smtClean="0"/>
              <a:t>void setup()</a:t>
            </a:r>
            <a:br>
              <a:rPr lang="nb-NO" sz="1800" smtClean="0"/>
            </a:br>
            <a:r>
              <a:rPr lang="nb-NO" sz="1800" smtClean="0"/>
              <a:t>{</a:t>
            </a:r>
            <a:br>
              <a:rPr lang="nb-NO" sz="1800" smtClean="0"/>
            </a:br>
            <a:r>
              <a:rPr lang="nb-NO" sz="1800" smtClean="0"/>
              <a:t> …</a:t>
            </a:r>
          </a:p>
          <a:p>
            <a:pPr>
              <a:buNone/>
            </a:pPr>
            <a:r>
              <a:rPr lang="nb-NO" sz="1800" smtClean="0"/>
              <a:t>      pinMode (7, INPUT);</a:t>
            </a:r>
            <a:br>
              <a:rPr lang="nb-NO" sz="1800" smtClean="0"/>
            </a:br>
            <a:r>
              <a:rPr lang="nb-NO" sz="1800" smtClean="0"/>
              <a:t> …</a:t>
            </a:r>
            <a:br>
              <a:rPr lang="nb-NO" sz="1800" smtClean="0"/>
            </a:br>
            <a:r>
              <a:rPr lang="nb-NO" sz="1800" smtClean="0"/>
              <a:t>}</a:t>
            </a:r>
            <a:endParaRPr lang="nb-NO" sz="1800"/>
          </a:p>
        </p:txBody>
      </p:sp>
      <p:sp>
        <p:nvSpPr>
          <p:cNvPr id="7" name="Plassholder for innhold 2"/>
          <p:cNvSpPr txBox="1">
            <a:spLocks/>
          </p:cNvSpPr>
          <p:nvPr/>
        </p:nvSpPr>
        <p:spPr>
          <a:xfrm>
            <a:off x="5157028" y="4561114"/>
            <a:ext cx="3807358" cy="2084614"/>
          </a:xfrm>
          <a:prstGeom prst="rect">
            <a:avLst/>
          </a:prstGeom>
        </p:spPr>
        <p:txBody>
          <a:bodyPr vert="horz" lIns="91440" tIns="45720" rIns="91440" bIns="45720" rtlCol="0">
            <a:normAutofit lnSpcReduction="1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void loop()</a:t>
            </a:r>
            <a:br>
              <a:rPr kumimoji="0" lang="nb-NO" sz="1800" b="0" i="0" u="none" strike="noStrike" kern="1200" cap="none" spc="0" normalizeH="0" baseline="0" noProof="0" smtClean="0">
                <a:ln>
                  <a:noFill/>
                </a:ln>
                <a:solidFill>
                  <a:schemeClr val="tx1"/>
                </a:solidFill>
                <a:effectLst/>
                <a:uLnTx/>
                <a:uFillTx/>
                <a:latin typeface="Arial"/>
                <a:ea typeface="+mn-ea"/>
                <a:cs typeface="Arial"/>
              </a:rPr>
            </a:br>
            <a:r>
              <a:rPr kumimoji="0" lang="nb-NO" sz="1800" b="0" i="0" u="none" strike="noStrike" kern="1200" cap="none" spc="0" normalizeH="0" baseline="0" noProof="0" smtClean="0">
                <a:ln>
                  <a:noFill/>
                </a:ln>
                <a:solidFill>
                  <a:schemeClr val="tx1"/>
                </a:solidFill>
                <a:effectLst/>
                <a:uLnTx/>
                <a:uFillTx/>
                <a:latin typeface="Arial"/>
                <a:ea typeface="+mn-ea"/>
                <a:cs typeface="Arial"/>
              </a:rPr>
              <a:t>{</a:t>
            </a:r>
            <a:br>
              <a:rPr kumimoji="0" lang="nb-NO" sz="1800" b="0" i="0" u="none" strike="noStrike" kern="1200" cap="none" spc="0" normalizeH="0" baseline="0" noProof="0" smtClean="0">
                <a:ln>
                  <a:noFill/>
                </a:ln>
                <a:solidFill>
                  <a:schemeClr val="tx1"/>
                </a:solidFill>
                <a:effectLst/>
                <a:uLnTx/>
                <a:uFillTx/>
                <a:latin typeface="Arial"/>
                <a:ea typeface="+mn-ea"/>
                <a:cs typeface="Arial"/>
              </a:rPr>
            </a:br>
            <a:r>
              <a:rPr kumimoji="0" lang="nb-NO" sz="1800" b="0" i="0" u="none" strike="noStrike" kern="1200" cap="none" spc="0" normalizeH="0" baseline="0" noProof="0" smtClean="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      bryterVerdi = digitalRead(7);</a:t>
            </a:r>
            <a:br>
              <a:rPr kumimoji="0" lang="nb-NO" sz="1800" b="0" i="0" u="none" strike="noStrike" kern="1200" cap="none" spc="0" normalizeH="0" baseline="0" noProof="0" smtClean="0">
                <a:ln>
                  <a:noFill/>
                </a:ln>
                <a:solidFill>
                  <a:schemeClr val="tx1"/>
                </a:solidFill>
                <a:effectLst/>
                <a:uLnTx/>
                <a:uFillTx/>
                <a:latin typeface="Arial"/>
                <a:ea typeface="+mn-ea"/>
                <a:cs typeface="Arial"/>
              </a:rPr>
            </a:br>
            <a:r>
              <a:rPr kumimoji="0" lang="nb-NO" sz="1800" b="0" i="0" u="none" strike="noStrike" kern="1200" cap="none" spc="0" normalizeH="0" baseline="0" noProof="0" smtClean="0">
                <a:ln>
                  <a:noFill/>
                </a:ln>
                <a:solidFill>
                  <a:schemeClr val="tx1"/>
                </a:solidFill>
                <a:effectLst/>
                <a:uLnTx/>
                <a:uFillTx/>
                <a:latin typeface="Arial"/>
                <a:ea typeface="+mn-ea"/>
                <a:cs typeface="Arial"/>
              </a:rPr>
              <a:t> …</a:t>
            </a:r>
            <a:br>
              <a:rPr kumimoji="0" lang="nb-NO" sz="1800" b="0" i="0" u="none" strike="noStrike" kern="1200" cap="none" spc="0" normalizeH="0" baseline="0" noProof="0" smtClean="0">
                <a:ln>
                  <a:noFill/>
                </a:ln>
                <a:solidFill>
                  <a:schemeClr val="tx1"/>
                </a:solidFill>
                <a:effectLst/>
                <a:uLnTx/>
                <a:uFillTx/>
                <a:latin typeface="Arial"/>
                <a:ea typeface="+mn-ea"/>
                <a:cs typeface="Arial"/>
              </a:rPr>
            </a:br>
            <a:r>
              <a:rPr kumimoji="0" lang="nb-NO" sz="1800" b="0" i="0" u="none" strike="noStrike" kern="1200" cap="none" spc="0" normalizeH="0" baseline="0" noProof="0" smtClean="0">
                <a:ln>
                  <a:noFill/>
                </a:ln>
                <a:solidFill>
                  <a:schemeClr val="tx1"/>
                </a:solidFill>
                <a:effectLst/>
                <a:uLnTx/>
                <a:uFillTx/>
                <a:latin typeface="Arial"/>
                <a:ea typeface="+mn-ea"/>
                <a:cs typeface="Arial"/>
              </a:rPr>
              <a:t>}</a:t>
            </a:r>
            <a:endParaRPr kumimoji="0" lang="nb-NO" sz="18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20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20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if-setning – og bruk av vilkår</a:t>
            </a:r>
            <a:endParaRPr lang="nb-NO"/>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If-setning og vilkår</a:t>
            </a:r>
            <a:endParaRPr lang="nb-NO"/>
          </a:p>
        </p:txBody>
      </p:sp>
      <p:sp>
        <p:nvSpPr>
          <p:cNvPr id="3" name="Plassholder for innhold 2"/>
          <p:cNvSpPr>
            <a:spLocks noGrp="1"/>
          </p:cNvSpPr>
          <p:nvPr>
            <p:ph idx="1"/>
          </p:nvPr>
        </p:nvSpPr>
        <p:spPr>
          <a:xfrm>
            <a:off x="1194628" y="1164380"/>
            <a:ext cx="7407404" cy="5693620"/>
          </a:xfrm>
        </p:spPr>
        <p:txBody>
          <a:bodyPr>
            <a:normAutofit/>
          </a:bodyPr>
          <a:lstStyle/>
          <a:p>
            <a:pPr>
              <a:buNone/>
            </a:pPr>
            <a:r>
              <a:rPr lang="en-US" sz="2000" smtClean="0"/>
              <a:t>void loop() {</a:t>
            </a:r>
            <a:br>
              <a:rPr lang="en-US" sz="2000" smtClean="0"/>
            </a:br>
            <a:r>
              <a:rPr lang="en-US" sz="2000" smtClean="0"/>
              <a:t>…</a:t>
            </a:r>
          </a:p>
          <a:p>
            <a:pPr>
              <a:buNone/>
            </a:pPr>
            <a:r>
              <a:rPr lang="en-US" sz="2000" smtClean="0"/>
              <a:t>bool pin7input;</a:t>
            </a:r>
          </a:p>
          <a:p>
            <a:pPr>
              <a:buNone/>
            </a:pPr>
            <a:r>
              <a:rPr lang="en-US" sz="2000" smtClean="0"/>
              <a:t>…</a:t>
            </a:r>
          </a:p>
          <a:p>
            <a:pPr>
              <a:buNone/>
            </a:pPr>
            <a:r>
              <a:rPr lang="en-US" sz="2000" smtClean="0"/>
              <a:t>pin7Input = digitalRead(7); // Kan ha verdi 0/1</a:t>
            </a:r>
          </a:p>
          <a:p>
            <a:pPr>
              <a:buNone/>
            </a:pPr>
            <a:endParaRPr lang="en-US" sz="2000" smtClean="0"/>
          </a:p>
          <a:p>
            <a:pPr>
              <a:buNone/>
            </a:pPr>
            <a:r>
              <a:rPr lang="en-US" sz="2000" smtClean="0"/>
              <a:t> if (pin7Input == </a:t>
            </a:r>
            <a:r>
              <a:rPr lang="en-US" sz="2000" smtClean="0"/>
              <a:t>1)               </a:t>
            </a:r>
            <a:r>
              <a:rPr lang="en-US" sz="2000" smtClean="0"/>
              <a:t>// </a:t>
            </a:r>
            <a:r>
              <a:rPr lang="en-US" sz="2000" smtClean="0"/>
              <a:t>TRUE </a:t>
            </a:r>
            <a:r>
              <a:rPr lang="en-US" sz="2000" smtClean="0"/>
              <a:t>= 1</a:t>
            </a:r>
            <a:br>
              <a:rPr lang="en-US" sz="2000" smtClean="0"/>
            </a:br>
            <a:r>
              <a:rPr lang="en-US" sz="2000" smtClean="0"/>
              <a:t>{ </a:t>
            </a:r>
            <a:br>
              <a:rPr lang="en-US" sz="2000" smtClean="0"/>
            </a:br>
            <a:r>
              <a:rPr lang="en-US" sz="2000" smtClean="0"/>
              <a:t>// Gjør A</a:t>
            </a:r>
            <a:br>
              <a:rPr lang="en-US" sz="2000" smtClean="0"/>
            </a:br>
            <a:r>
              <a:rPr lang="en-US" sz="2000" smtClean="0"/>
              <a:t>} </a:t>
            </a:r>
            <a:br>
              <a:rPr lang="en-US" sz="2000" smtClean="0"/>
            </a:br>
            <a:r>
              <a:rPr lang="en-US" sz="2000" smtClean="0"/>
              <a:t>else if (pin7Input == </a:t>
            </a:r>
            <a:r>
              <a:rPr lang="en-US" sz="2000" smtClean="0"/>
              <a:t>0)  </a:t>
            </a:r>
            <a:r>
              <a:rPr lang="en-US" sz="2000" smtClean="0"/>
              <a:t>// </a:t>
            </a:r>
            <a:r>
              <a:rPr lang="en-US" sz="2000" smtClean="0"/>
              <a:t>FALSE </a:t>
            </a:r>
            <a:r>
              <a:rPr lang="en-US" sz="2000" smtClean="0"/>
              <a:t>= 0 </a:t>
            </a:r>
            <a:br>
              <a:rPr lang="en-US" sz="2000" smtClean="0"/>
            </a:br>
            <a:r>
              <a:rPr lang="en-US" sz="2000" smtClean="0"/>
              <a:t>{ </a:t>
            </a:r>
            <a:br>
              <a:rPr lang="en-US" sz="2000" smtClean="0"/>
            </a:br>
            <a:r>
              <a:rPr lang="en-US" sz="2000" smtClean="0"/>
              <a:t>// Gjør B </a:t>
            </a:r>
            <a:br>
              <a:rPr lang="en-US" sz="2000" smtClean="0"/>
            </a:br>
            <a:r>
              <a:rPr lang="en-US" sz="2000" smtClean="0"/>
              <a:t>} </a:t>
            </a:r>
          </a:p>
          <a:p>
            <a:pPr>
              <a:buNone/>
            </a:pPr>
            <a:r>
              <a:rPr lang="en-US" sz="2000" smtClean="0"/>
              <a:t>    …</a:t>
            </a:r>
          </a:p>
          <a:p>
            <a:pPr>
              <a:buNone/>
            </a:pPr>
            <a:r>
              <a:rPr lang="en-US" sz="2000" smtClean="0"/>
              <a:t>}</a:t>
            </a:r>
            <a:endParaRPr lang="nb-NO" sz="200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If-setning og vilkår</a:t>
            </a:r>
            <a:endParaRPr lang="nb-NO"/>
          </a:p>
        </p:txBody>
      </p:sp>
      <p:sp>
        <p:nvSpPr>
          <p:cNvPr id="3" name="Plassholder for innhold 2"/>
          <p:cNvSpPr>
            <a:spLocks noGrp="1"/>
          </p:cNvSpPr>
          <p:nvPr>
            <p:ph idx="1"/>
          </p:nvPr>
        </p:nvSpPr>
        <p:spPr>
          <a:xfrm>
            <a:off x="1194628" y="1164380"/>
            <a:ext cx="7407404" cy="5693620"/>
          </a:xfrm>
        </p:spPr>
        <p:txBody>
          <a:bodyPr>
            <a:normAutofit fontScale="92500" lnSpcReduction="10000"/>
          </a:bodyPr>
          <a:lstStyle/>
          <a:p>
            <a:pPr>
              <a:buNone/>
            </a:pPr>
            <a:r>
              <a:rPr lang="en-US" sz="2000" smtClean="0"/>
              <a:t>void </a:t>
            </a:r>
            <a:r>
              <a:rPr lang="en-US" sz="2000" smtClean="0"/>
              <a:t>loop() {</a:t>
            </a:r>
            <a:br>
              <a:rPr lang="en-US" sz="2000" smtClean="0"/>
            </a:br>
            <a:r>
              <a:rPr lang="en-US" sz="2000" smtClean="0"/>
              <a:t>…</a:t>
            </a:r>
          </a:p>
          <a:p>
            <a:pPr>
              <a:buNone/>
            </a:pPr>
            <a:r>
              <a:rPr lang="en-US" sz="2000" smtClean="0"/>
              <a:t>int pinA0input;</a:t>
            </a:r>
          </a:p>
          <a:p>
            <a:pPr>
              <a:buNone/>
            </a:pPr>
            <a:r>
              <a:rPr lang="en-US" sz="2000" smtClean="0"/>
              <a:t>…</a:t>
            </a:r>
          </a:p>
          <a:p>
            <a:pPr>
              <a:buNone/>
            </a:pPr>
            <a:r>
              <a:rPr lang="en-US" sz="2000" smtClean="0"/>
              <a:t>pinA0Input = analogRead(A0); // Kan ha verdi 0 - 1023</a:t>
            </a:r>
          </a:p>
          <a:p>
            <a:pPr>
              <a:buNone/>
            </a:pPr>
            <a:r>
              <a:rPr lang="en-US" sz="2000" smtClean="0"/>
              <a:t> if (pinA0Input &lt; 500) </a:t>
            </a:r>
            <a:br>
              <a:rPr lang="en-US" sz="2000" smtClean="0"/>
            </a:br>
            <a:r>
              <a:rPr lang="en-US" sz="2000" smtClean="0"/>
              <a:t>{ </a:t>
            </a:r>
            <a:br>
              <a:rPr lang="en-US" sz="2000" smtClean="0"/>
            </a:br>
            <a:r>
              <a:rPr lang="en-US" sz="2000" smtClean="0"/>
              <a:t>// Gjør A</a:t>
            </a:r>
            <a:br>
              <a:rPr lang="en-US" sz="2000" smtClean="0"/>
            </a:br>
            <a:r>
              <a:rPr lang="en-US" sz="2000" smtClean="0"/>
              <a:t>} </a:t>
            </a:r>
            <a:br>
              <a:rPr lang="en-US" sz="2000" smtClean="0"/>
            </a:br>
            <a:r>
              <a:rPr lang="en-US" sz="2000" smtClean="0"/>
              <a:t>else if (pinA0Input &gt;= 1000) </a:t>
            </a:r>
            <a:br>
              <a:rPr lang="en-US" sz="2000" smtClean="0"/>
            </a:br>
            <a:r>
              <a:rPr lang="en-US" sz="2000" smtClean="0"/>
              <a:t>{ </a:t>
            </a:r>
            <a:br>
              <a:rPr lang="en-US" sz="2000" smtClean="0"/>
            </a:br>
            <a:r>
              <a:rPr lang="en-US" sz="2000" smtClean="0"/>
              <a:t>// Gjør B </a:t>
            </a:r>
            <a:br>
              <a:rPr lang="en-US" sz="2000" smtClean="0"/>
            </a:br>
            <a:r>
              <a:rPr lang="en-US" sz="2000" smtClean="0"/>
              <a:t>} </a:t>
            </a:r>
            <a:br>
              <a:rPr lang="en-US" sz="2000" smtClean="0"/>
            </a:br>
            <a:r>
              <a:rPr lang="en-US" sz="2000" smtClean="0"/>
              <a:t>else </a:t>
            </a:r>
            <a:br>
              <a:rPr lang="en-US" sz="2000" smtClean="0"/>
            </a:br>
            <a:r>
              <a:rPr lang="en-US" sz="2000" smtClean="0"/>
              <a:t>{ </a:t>
            </a:r>
            <a:br>
              <a:rPr lang="en-US" sz="2000" smtClean="0"/>
            </a:br>
            <a:r>
              <a:rPr lang="en-US" sz="2000" smtClean="0"/>
              <a:t>// Gjør C </a:t>
            </a:r>
            <a:br>
              <a:rPr lang="en-US" sz="2000" smtClean="0"/>
            </a:br>
            <a:r>
              <a:rPr lang="en-US" sz="2000" smtClean="0"/>
              <a:t>}</a:t>
            </a:r>
          </a:p>
          <a:p>
            <a:pPr>
              <a:buNone/>
            </a:pPr>
            <a:r>
              <a:rPr lang="en-US" sz="2000" smtClean="0"/>
              <a:t>    …</a:t>
            </a:r>
          </a:p>
          <a:p>
            <a:pPr>
              <a:buNone/>
            </a:pPr>
            <a:r>
              <a:rPr lang="en-US" sz="2000" smtClean="0"/>
              <a:t>}</a:t>
            </a:r>
            <a:endParaRPr lang="nb-NO" sz="200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Vilkår </a:t>
            </a:r>
            <a:endParaRPr lang="nb-NO"/>
          </a:p>
        </p:txBody>
      </p:sp>
      <p:sp>
        <p:nvSpPr>
          <p:cNvPr id="3" name="Plassholder for innhold 2"/>
          <p:cNvSpPr>
            <a:spLocks noGrp="1"/>
          </p:cNvSpPr>
          <p:nvPr>
            <p:ph idx="1"/>
          </p:nvPr>
        </p:nvSpPr>
        <p:spPr>
          <a:xfrm>
            <a:off x="1898072" y="1600200"/>
            <a:ext cx="6703959" cy="3879273"/>
          </a:xfrm>
        </p:spPr>
        <p:txBody>
          <a:bodyPr>
            <a:normAutofit/>
          </a:bodyPr>
          <a:lstStyle/>
          <a:p>
            <a:pPr>
              <a:buNone/>
            </a:pPr>
            <a:r>
              <a:rPr lang="en-US" sz="3200" smtClean="0"/>
              <a:t>==   (er lik)</a:t>
            </a:r>
          </a:p>
          <a:p>
            <a:pPr>
              <a:buNone/>
            </a:pPr>
            <a:r>
              <a:rPr lang="en-US" sz="3200" smtClean="0"/>
              <a:t>!=    (er ikke lik)</a:t>
            </a:r>
          </a:p>
          <a:p>
            <a:pPr>
              <a:buNone/>
            </a:pPr>
            <a:r>
              <a:rPr lang="en-US" sz="3200" smtClean="0"/>
              <a:t>&lt;     (er mindre enn)</a:t>
            </a:r>
          </a:p>
          <a:p>
            <a:pPr>
              <a:buNone/>
            </a:pPr>
            <a:r>
              <a:rPr lang="en-US" sz="3200" smtClean="0"/>
              <a:t>&gt;     (er større enn)</a:t>
            </a:r>
          </a:p>
          <a:p>
            <a:pPr>
              <a:buNone/>
            </a:pPr>
            <a:r>
              <a:rPr lang="en-US" sz="3200" smtClean="0"/>
              <a:t>&lt;=   (er mindre enn eller lik)</a:t>
            </a:r>
          </a:p>
          <a:p>
            <a:pPr>
              <a:buNone/>
            </a:pPr>
            <a:r>
              <a:rPr lang="en-US" sz="3200" smtClean="0"/>
              <a:t>&gt;=   (er større enn eller lik)</a:t>
            </a:r>
            <a:endParaRPr lang="nb-NO" sz="320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Vilkår med logiske operatorer</a:t>
            </a:r>
            <a:endParaRPr lang="nb-NO"/>
          </a:p>
        </p:txBody>
      </p:sp>
      <p:sp>
        <p:nvSpPr>
          <p:cNvPr id="3" name="Plassholder for innhold 2"/>
          <p:cNvSpPr>
            <a:spLocks noGrp="1"/>
          </p:cNvSpPr>
          <p:nvPr>
            <p:ph idx="1"/>
          </p:nvPr>
        </p:nvSpPr>
        <p:spPr>
          <a:xfrm>
            <a:off x="1194627" y="1600200"/>
            <a:ext cx="7672281" cy="4525963"/>
          </a:xfrm>
        </p:spPr>
        <p:txBody>
          <a:bodyPr>
            <a:normAutofit lnSpcReduction="10000"/>
          </a:bodyPr>
          <a:lstStyle/>
          <a:p>
            <a:pPr>
              <a:buNone/>
            </a:pPr>
            <a:r>
              <a:rPr lang="en-US" smtClean="0"/>
              <a:t>pinA0Input = analogRead(A0);</a:t>
            </a:r>
          </a:p>
          <a:p>
            <a:pPr>
              <a:buNone/>
            </a:pPr>
            <a:r>
              <a:rPr lang="en-US" smtClean="0"/>
              <a:t> if (pinA0Input &lt; 500) </a:t>
            </a:r>
            <a:br>
              <a:rPr lang="en-US" smtClean="0"/>
            </a:br>
            <a:r>
              <a:rPr lang="en-US" smtClean="0"/>
              <a:t>{ </a:t>
            </a:r>
            <a:br>
              <a:rPr lang="en-US" smtClean="0"/>
            </a:br>
            <a:r>
              <a:rPr lang="en-US" smtClean="0"/>
              <a:t>// Gjør A</a:t>
            </a:r>
            <a:br>
              <a:rPr lang="en-US" smtClean="0"/>
            </a:br>
            <a:r>
              <a:rPr lang="en-US" smtClean="0"/>
              <a:t>} </a:t>
            </a:r>
            <a:br>
              <a:rPr lang="en-US" smtClean="0"/>
            </a:br>
            <a:r>
              <a:rPr lang="en-US" smtClean="0"/>
              <a:t>else if (pinA0Input &gt;= 1000) </a:t>
            </a:r>
            <a:br>
              <a:rPr lang="en-US" smtClean="0"/>
            </a:br>
            <a:r>
              <a:rPr lang="en-US" smtClean="0"/>
              <a:t>{ </a:t>
            </a:r>
            <a:br>
              <a:rPr lang="en-US" smtClean="0"/>
            </a:br>
            <a:r>
              <a:rPr lang="en-US" smtClean="0"/>
              <a:t>// Gjør B </a:t>
            </a:r>
            <a:br>
              <a:rPr lang="en-US" smtClean="0"/>
            </a:br>
            <a:r>
              <a:rPr lang="en-US" smtClean="0"/>
              <a:t>} </a:t>
            </a:r>
            <a:br>
              <a:rPr lang="en-US" smtClean="0"/>
            </a:br>
            <a:r>
              <a:rPr lang="en-US" smtClean="0">
                <a:solidFill>
                  <a:srgbClr val="FF0000"/>
                </a:solidFill>
              </a:rPr>
              <a:t>else if ((pinA0Input &gt;= 500) &amp;&amp; (pinA0Input &lt; 1000))  </a:t>
            </a:r>
            <a:br>
              <a:rPr lang="en-US" smtClean="0">
                <a:solidFill>
                  <a:srgbClr val="FF0000"/>
                </a:solidFill>
              </a:rPr>
            </a:br>
            <a:r>
              <a:rPr lang="en-US" smtClean="0"/>
              <a:t>{ </a:t>
            </a:r>
            <a:br>
              <a:rPr lang="en-US" smtClean="0"/>
            </a:br>
            <a:r>
              <a:rPr lang="en-US" smtClean="0"/>
              <a:t>// Gjør C </a:t>
            </a:r>
            <a:br>
              <a:rPr lang="en-US" smtClean="0"/>
            </a:br>
            <a:r>
              <a:rPr lang="en-US" smtClean="0"/>
              <a:t>}</a:t>
            </a:r>
            <a:endParaRPr lang="nb-NO"/>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Logiske operatorer</a:t>
            </a:r>
            <a:endParaRPr lang="nb-NO"/>
          </a:p>
        </p:txBody>
      </p:sp>
      <p:sp>
        <p:nvSpPr>
          <p:cNvPr id="3" name="Plassholder for innhold 2"/>
          <p:cNvSpPr>
            <a:spLocks noGrp="1"/>
          </p:cNvSpPr>
          <p:nvPr>
            <p:ph idx="1"/>
          </p:nvPr>
        </p:nvSpPr>
        <p:spPr>
          <a:xfrm>
            <a:off x="1939636" y="1600200"/>
            <a:ext cx="6662396" cy="4525963"/>
          </a:xfrm>
        </p:spPr>
        <p:txBody>
          <a:bodyPr/>
          <a:lstStyle/>
          <a:p>
            <a:pPr>
              <a:buNone/>
            </a:pPr>
            <a:r>
              <a:rPr lang="nb-NO" smtClean="0"/>
              <a:t>&amp;&amp; (and)</a:t>
            </a:r>
          </a:p>
          <a:p>
            <a:pPr>
              <a:buNone/>
            </a:pPr>
            <a:r>
              <a:rPr lang="nb-NO" smtClean="0"/>
              <a:t>||    (or)</a:t>
            </a:r>
          </a:p>
          <a:p>
            <a:pPr>
              <a:buNone/>
            </a:pPr>
            <a:r>
              <a:rPr lang="nb-NO" smtClean="0"/>
              <a:t>!     (not)</a:t>
            </a:r>
            <a:endParaRPr lang="nb-NO"/>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27682" y="110328"/>
            <a:ext cx="7242650" cy="951358"/>
          </a:xfrm>
        </p:spPr>
        <p:txBody>
          <a:bodyPr/>
          <a:lstStyle/>
          <a:p>
            <a:pPr algn="ctr"/>
            <a:r>
              <a:rPr lang="nb-NO" smtClean="0"/>
              <a:t>Program 19.10.21</a:t>
            </a:r>
            <a:endParaRPr lang="nb-NO" dirty="0"/>
          </a:p>
        </p:txBody>
      </p:sp>
      <p:sp>
        <p:nvSpPr>
          <p:cNvPr id="14" name="Plassholder for innhold 2"/>
          <p:cNvSpPr>
            <a:spLocks noGrp="1"/>
          </p:cNvSpPr>
          <p:nvPr>
            <p:ph idx="1"/>
          </p:nvPr>
        </p:nvSpPr>
        <p:spPr>
          <a:xfrm>
            <a:off x="1327682" y="1061686"/>
            <a:ext cx="7242650" cy="5385153"/>
          </a:xfrm>
        </p:spPr>
        <p:txBody>
          <a:bodyPr>
            <a:normAutofit lnSpcReduction="10000"/>
          </a:bodyPr>
          <a:lstStyle/>
          <a:p>
            <a:pPr>
              <a:spcBef>
                <a:spcPts val="1200"/>
              </a:spcBef>
              <a:spcAft>
                <a:spcPts val="600"/>
              </a:spcAft>
              <a:buNone/>
              <a:tabLst>
                <a:tab pos="1884363" algn="l"/>
              </a:tabLst>
            </a:pPr>
            <a:r>
              <a:rPr lang="nb-NO" sz="1800" smtClean="0"/>
              <a:t>09.00 – 09.30	Velkommen, praktisk og </a:t>
            </a:r>
            <a:r>
              <a:rPr lang="nb-NO" sz="1800" b="1" smtClean="0"/>
              <a:t>forventninger</a:t>
            </a:r>
          </a:p>
          <a:p>
            <a:pPr>
              <a:spcBef>
                <a:spcPts val="1200"/>
              </a:spcBef>
              <a:spcAft>
                <a:spcPts val="600"/>
              </a:spcAft>
              <a:buNone/>
              <a:tabLst>
                <a:tab pos="1884363" algn="l"/>
              </a:tabLst>
            </a:pPr>
            <a:r>
              <a:rPr lang="nb-NO" sz="1800" smtClean="0"/>
              <a:t>09:30 – 10:15 	</a:t>
            </a:r>
            <a:r>
              <a:rPr lang="nb-NO" sz="1800" b="1" smtClean="0"/>
              <a:t>Økt 1 Orientering om dagens kurs</a:t>
            </a:r>
            <a:br>
              <a:rPr lang="nb-NO" sz="1800" b="1" smtClean="0"/>
            </a:br>
            <a:r>
              <a:rPr lang="nb-NO" sz="1800" b="1" smtClean="0"/>
              <a:t> 	</a:t>
            </a:r>
            <a:r>
              <a:rPr lang="nb-NO" sz="1800" smtClean="0"/>
              <a:t>Introduksjon til Arduino programmering</a:t>
            </a:r>
          </a:p>
          <a:p>
            <a:pPr>
              <a:spcBef>
                <a:spcPts val="1200"/>
              </a:spcBef>
              <a:spcAft>
                <a:spcPts val="600"/>
              </a:spcAft>
              <a:buNone/>
              <a:tabLst>
                <a:tab pos="1884363" algn="l"/>
              </a:tabLst>
            </a:pPr>
            <a:r>
              <a:rPr lang="nb-NO" sz="1800" smtClean="0"/>
              <a:t>10:15 – 10:30	Kaffepause</a:t>
            </a:r>
          </a:p>
          <a:p>
            <a:pPr>
              <a:spcBef>
                <a:spcPts val="1200"/>
              </a:spcBef>
              <a:spcAft>
                <a:spcPts val="600"/>
              </a:spcAft>
              <a:buNone/>
              <a:tabLst>
                <a:tab pos="1884363" algn="l"/>
              </a:tabLst>
            </a:pPr>
            <a:r>
              <a:rPr lang="nb-NO" sz="1800" smtClean="0"/>
              <a:t>10:30 – 11:30	</a:t>
            </a:r>
            <a:r>
              <a:rPr lang="nb-NO" sz="1800" b="1" smtClean="0"/>
              <a:t>Økt 2 Arbeid med programmering av trafikklys</a:t>
            </a:r>
            <a:br>
              <a:rPr lang="nb-NO" sz="1800" b="1" smtClean="0"/>
            </a:br>
            <a:r>
              <a:rPr lang="nb-NO" sz="1800" b="1" smtClean="0"/>
              <a:t>	</a:t>
            </a:r>
            <a:r>
              <a:rPr lang="nb-NO" sz="1800" smtClean="0"/>
              <a:t>under veiledning. Teori tilføres etter behov.</a:t>
            </a:r>
          </a:p>
          <a:p>
            <a:pPr>
              <a:spcBef>
                <a:spcPts val="1200"/>
              </a:spcBef>
              <a:spcAft>
                <a:spcPts val="600"/>
              </a:spcAft>
              <a:buNone/>
              <a:tabLst>
                <a:tab pos="1884363" algn="l"/>
              </a:tabLst>
            </a:pPr>
            <a:r>
              <a:rPr lang="nb-NO" sz="1800" smtClean="0"/>
              <a:t>11:30 – 12:00	Lunsj</a:t>
            </a:r>
          </a:p>
          <a:p>
            <a:pPr>
              <a:spcBef>
                <a:spcPts val="1200"/>
              </a:spcBef>
              <a:spcAft>
                <a:spcPts val="600"/>
              </a:spcAft>
              <a:buNone/>
              <a:tabLst>
                <a:tab pos="1884363" algn="l"/>
              </a:tabLst>
            </a:pPr>
            <a:r>
              <a:rPr lang="nb-NO" sz="1800" smtClean="0"/>
              <a:t>12:00 – 13:30 	</a:t>
            </a:r>
            <a:r>
              <a:rPr lang="nb-NO" sz="1800" b="1" smtClean="0"/>
              <a:t>Økt 3 Arbeid med programmerings oppdrag</a:t>
            </a:r>
            <a:br>
              <a:rPr lang="nb-NO" sz="1800" b="1" smtClean="0"/>
            </a:br>
            <a:r>
              <a:rPr lang="nb-NO" sz="1800" b="1" smtClean="0"/>
              <a:t>	</a:t>
            </a:r>
            <a:r>
              <a:rPr lang="nb-NO" sz="1800" smtClean="0"/>
              <a:t> under veiledning. Teori tilføres etter behov.</a:t>
            </a:r>
          </a:p>
          <a:p>
            <a:pPr>
              <a:spcBef>
                <a:spcPts val="1200"/>
              </a:spcBef>
              <a:spcAft>
                <a:spcPts val="600"/>
              </a:spcAft>
              <a:buNone/>
              <a:tabLst>
                <a:tab pos="1884363" algn="l"/>
              </a:tabLst>
            </a:pPr>
            <a:r>
              <a:rPr lang="nb-NO" sz="1800" smtClean="0"/>
              <a:t>13:30 – 13:45	Kaffepause</a:t>
            </a:r>
          </a:p>
          <a:p>
            <a:pPr>
              <a:spcBef>
                <a:spcPts val="1200"/>
              </a:spcBef>
              <a:spcAft>
                <a:spcPts val="600"/>
              </a:spcAft>
              <a:buNone/>
              <a:tabLst>
                <a:tab pos="1884363" algn="l"/>
              </a:tabLst>
            </a:pPr>
            <a:r>
              <a:rPr lang="nb-NO" sz="1800" smtClean="0"/>
              <a:t>13:45 – 15:30	</a:t>
            </a:r>
            <a:r>
              <a:rPr lang="nb-NO" sz="1800" b="1" smtClean="0"/>
              <a:t>Økt 4</a:t>
            </a:r>
            <a:r>
              <a:rPr lang="nb-NO" sz="1800" smtClean="0"/>
              <a:t> </a:t>
            </a:r>
            <a:r>
              <a:rPr lang="nb-NO" sz="1800" b="1" smtClean="0"/>
              <a:t>Arbeid med programmerings oppdrag</a:t>
            </a:r>
            <a:br>
              <a:rPr lang="nb-NO" sz="1800" b="1" smtClean="0"/>
            </a:br>
            <a:r>
              <a:rPr lang="nb-NO" sz="1800" b="1" smtClean="0"/>
              <a:t>	</a:t>
            </a:r>
            <a:r>
              <a:rPr lang="nb-NO" sz="1800" smtClean="0"/>
              <a:t> under </a:t>
            </a:r>
            <a:r>
              <a:rPr lang="nb-NO" sz="1800" smtClean="0"/>
              <a:t>veiledning. Teori </a:t>
            </a:r>
            <a:r>
              <a:rPr lang="nb-NO" sz="1800" smtClean="0"/>
              <a:t>tilføres etter behov.</a:t>
            </a:r>
          </a:p>
          <a:p>
            <a:pPr>
              <a:spcBef>
                <a:spcPts val="1200"/>
              </a:spcBef>
              <a:spcAft>
                <a:spcPts val="600"/>
              </a:spcAft>
              <a:buNone/>
              <a:tabLst>
                <a:tab pos="1884363" algn="l"/>
              </a:tabLst>
            </a:pPr>
            <a:r>
              <a:rPr lang="nb-NO" sz="1800" smtClean="0"/>
              <a:t>15:30 – 16:00	</a:t>
            </a:r>
            <a:r>
              <a:rPr lang="nb-NO" sz="1800" b="1" smtClean="0"/>
              <a:t>Oppsummering</a:t>
            </a:r>
            <a:r>
              <a:rPr lang="nb-NO" sz="1800" smtClean="0"/>
              <a:t>, refleksjon </a:t>
            </a:r>
            <a:r>
              <a:rPr lang="nb-NO" sz="1800" smtClean="0"/>
              <a:t>og diskusjon om</a:t>
            </a:r>
            <a:br>
              <a:rPr lang="nb-NO" sz="1800" smtClean="0"/>
            </a:br>
            <a:r>
              <a:rPr lang="nb-NO" sz="1800" smtClean="0"/>
              <a:t>	hvordan ta erfaringene inn i klasserommet</a:t>
            </a:r>
            <a:endParaRPr lang="nb-NO" sz="1800" dirty="0"/>
          </a:p>
        </p:txBody>
      </p:sp>
    </p:spTree>
    <p:extLst>
      <p:ext uri="{BB962C8B-B14F-4D97-AF65-F5344CB8AC3E}">
        <p14:creationId xmlns:p14="http://schemas.microsoft.com/office/powerpoint/2010/main" xmlns="" val="33068870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806530" y="2634703"/>
            <a:ext cx="7407404" cy="1614008"/>
          </a:xfrm>
        </p:spPr>
        <p:txBody>
          <a:bodyPr>
            <a:normAutofit/>
          </a:bodyPr>
          <a:lstStyle/>
          <a:p>
            <a:pPr algn="ctr"/>
            <a:r>
              <a:rPr lang="nn-NO" smtClean="0"/>
              <a:t>Arbeid med trafikklysoppgaven</a:t>
            </a:r>
            <a:br>
              <a:rPr lang="nn-NO" smtClean="0"/>
            </a:br>
            <a:r>
              <a:rPr lang="nn-NO" smtClean="0"/>
              <a:t>under veiledning</a:t>
            </a:r>
            <a:endParaRPr lang="nb-NO"/>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664028" y="1654628"/>
            <a:ext cx="7927118" cy="3679371"/>
          </a:xfrm>
        </p:spPr>
        <p:txBody>
          <a:bodyPr>
            <a:normAutofit/>
          </a:bodyPr>
          <a:lstStyle/>
          <a:p>
            <a:pPr algn="ctr"/>
            <a:r>
              <a:rPr lang="nb-NO" sz="2800" i="1" smtClean="0"/>
              <a:t>Bruk av ”for-loop” og framstilling av egne funksjoner, lokale og globale variabler</a:t>
            </a:r>
            <a:br>
              <a:rPr lang="nb-NO" sz="2800" i="1" smtClean="0"/>
            </a:br>
            <a:r>
              <a:rPr lang="nb-NO" sz="2800" i="1" smtClean="0"/>
              <a:t> </a:t>
            </a:r>
            <a:r>
              <a:rPr lang="nn-NO" smtClean="0"/>
              <a:t/>
            </a:r>
            <a:br>
              <a:rPr lang="nn-NO" smtClean="0"/>
            </a:br>
            <a:r>
              <a:rPr lang="nn-NO" sz="2800" smtClean="0"/>
              <a:t>Nils Kr. Rossing</a:t>
            </a:r>
            <a:r>
              <a:rPr lang="nn-NO" smtClean="0"/>
              <a:t/>
            </a:r>
            <a:br>
              <a:rPr lang="nn-NO" smtClean="0"/>
            </a:br>
            <a:endParaRPr lang="nb-NO"/>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“For loop” - sløyfer</a:t>
            </a:r>
            <a:endParaRPr lang="nb-NO"/>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Gjenta sløyfe (for loop)</a:t>
            </a:r>
            <a:endParaRPr lang="nb-NO"/>
          </a:p>
        </p:txBody>
      </p:sp>
      <p:pic>
        <p:nvPicPr>
          <p:cNvPr id="1026" name="Picture 2"/>
          <p:cNvPicPr>
            <a:picLocks noChangeAspect="1" noChangeArrowheads="1"/>
          </p:cNvPicPr>
          <p:nvPr/>
        </p:nvPicPr>
        <p:blipFill>
          <a:blip r:embed="rId2"/>
          <a:srcRect/>
          <a:stretch>
            <a:fillRect/>
          </a:stretch>
        </p:blipFill>
        <p:spPr bwMode="auto">
          <a:xfrm>
            <a:off x="1277755" y="1417638"/>
            <a:ext cx="7474960" cy="435710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Eksempel på bruk av for-loop</a:t>
            </a:r>
            <a:endParaRPr lang="nb-NO"/>
          </a:p>
        </p:txBody>
      </p:sp>
      <p:sp>
        <p:nvSpPr>
          <p:cNvPr id="3" name="Plassholder for innhold 2"/>
          <p:cNvSpPr>
            <a:spLocks noGrp="1"/>
          </p:cNvSpPr>
          <p:nvPr>
            <p:ph idx="1"/>
          </p:nvPr>
        </p:nvSpPr>
        <p:spPr/>
        <p:txBody>
          <a:bodyPr/>
          <a:lstStyle/>
          <a:p>
            <a:pPr>
              <a:lnSpc>
                <a:spcPct val="150000"/>
              </a:lnSpc>
              <a:buNone/>
            </a:pPr>
            <a:r>
              <a:rPr lang="nb-NO" smtClean="0"/>
              <a:t> </a:t>
            </a:r>
            <a:r>
              <a:rPr lang="nb-NO" sz="2800" smtClean="0"/>
              <a:t>for (int i = 0; i &lt; 5; i++)</a:t>
            </a:r>
            <a:br>
              <a:rPr lang="nb-NO" sz="2800" smtClean="0"/>
            </a:br>
            <a:r>
              <a:rPr lang="nb-NO" sz="2800" smtClean="0"/>
              <a:t>  {</a:t>
            </a:r>
            <a:br>
              <a:rPr lang="nb-NO" sz="2800" smtClean="0"/>
            </a:br>
            <a:r>
              <a:rPr lang="nb-NO" sz="2800" smtClean="0"/>
              <a:t>    digitalWrite(LEDpin, HIGH);</a:t>
            </a:r>
            <a:br>
              <a:rPr lang="nb-NO" sz="2800" smtClean="0"/>
            </a:br>
            <a:r>
              <a:rPr lang="nb-NO" sz="2800" smtClean="0"/>
              <a:t>    delay(500);</a:t>
            </a:r>
            <a:br>
              <a:rPr lang="nb-NO" sz="2800" smtClean="0"/>
            </a:br>
            <a:r>
              <a:rPr lang="nb-NO" sz="2800" smtClean="0"/>
              <a:t>    digitalWrite(LEDpin, LOW);</a:t>
            </a:r>
            <a:br>
              <a:rPr lang="nb-NO" sz="2800" smtClean="0"/>
            </a:br>
            <a:r>
              <a:rPr lang="nb-NO" sz="2800" smtClean="0"/>
              <a:t>    delay(500);</a:t>
            </a:r>
          </a:p>
          <a:p>
            <a:pPr>
              <a:buNone/>
            </a:pPr>
            <a:r>
              <a:rPr lang="nb-NO" sz="2800" smtClean="0"/>
              <a:t>       } </a:t>
            </a:r>
            <a:endParaRPr lang="nb-NO" sz="280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806530" y="2634703"/>
            <a:ext cx="7407404" cy="1614008"/>
          </a:xfrm>
        </p:spPr>
        <p:txBody>
          <a:bodyPr>
            <a:normAutofit/>
          </a:bodyPr>
          <a:lstStyle/>
          <a:p>
            <a:pPr algn="ctr"/>
            <a:r>
              <a:rPr lang="nn-NO" smtClean="0"/>
              <a:t>Arbeid med trafikklysoppgaven</a:t>
            </a:r>
            <a:br>
              <a:rPr lang="nn-NO" smtClean="0"/>
            </a:br>
            <a:r>
              <a:rPr lang="nn-NO" smtClean="0"/>
              <a:t>under veiledning</a:t>
            </a:r>
            <a:endParaRPr lang="nb-NO"/>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Lag og bruk av egne funksjoner</a:t>
            </a:r>
            <a:endParaRPr lang="nb-NO"/>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
            <a:ext cx="7407404" cy="762000"/>
          </a:xfrm>
        </p:spPr>
        <p:txBody>
          <a:bodyPr/>
          <a:lstStyle/>
          <a:p>
            <a:pPr algn="ctr"/>
            <a:r>
              <a:rPr lang="nb-NO" smtClean="0"/>
              <a:t>Lag egne funksjoner</a:t>
            </a:r>
            <a:endParaRPr lang="nb-NO"/>
          </a:p>
        </p:txBody>
      </p:sp>
      <p:sp>
        <p:nvSpPr>
          <p:cNvPr id="3" name="Plassholder for innhold 2"/>
          <p:cNvSpPr>
            <a:spLocks noGrp="1"/>
          </p:cNvSpPr>
          <p:nvPr>
            <p:ph idx="1"/>
          </p:nvPr>
        </p:nvSpPr>
        <p:spPr>
          <a:xfrm>
            <a:off x="1194628" y="762001"/>
            <a:ext cx="7407404" cy="6095999"/>
          </a:xfrm>
        </p:spPr>
        <p:txBody>
          <a:bodyPr>
            <a:normAutofit/>
          </a:bodyPr>
          <a:lstStyle/>
          <a:p>
            <a:pPr marL="269875" indent="-269875">
              <a:buNone/>
            </a:pPr>
            <a:r>
              <a:rPr lang="nb-NO" sz="1800" smtClean="0"/>
              <a:t>void setup()</a:t>
            </a:r>
            <a:br>
              <a:rPr lang="nb-NO" sz="1800" smtClean="0"/>
            </a:br>
            <a:r>
              <a:rPr lang="nb-NO" sz="1800" smtClean="0"/>
              <a:t>{</a:t>
            </a:r>
            <a:br>
              <a:rPr lang="nb-NO" sz="1800" smtClean="0"/>
            </a:br>
            <a:r>
              <a:rPr lang="nb-NO" sz="1800" smtClean="0"/>
              <a:t>  // Gjøres en gang ved oppstart</a:t>
            </a:r>
          </a:p>
          <a:p>
            <a:pPr>
              <a:buNone/>
            </a:pPr>
            <a:r>
              <a:rPr lang="nb-NO" sz="1800" smtClean="0"/>
              <a:t>    }</a:t>
            </a:r>
          </a:p>
          <a:p>
            <a:pPr>
              <a:buNone/>
            </a:pPr>
            <a:endParaRPr lang="nb-NO" sz="1800" smtClean="0"/>
          </a:p>
          <a:p>
            <a:pPr marL="269875" indent="-269875">
              <a:buNone/>
            </a:pPr>
            <a:r>
              <a:rPr lang="nb-NO" sz="1800" smtClean="0"/>
              <a:t>void loop()</a:t>
            </a:r>
            <a:br>
              <a:rPr lang="nb-NO" sz="1800" smtClean="0"/>
            </a:br>
            <a:r>
              <a:rPr lang="nb-NO" sz="1800" smtClean="0"/>
              <a:t>{</a:t>
            </a:r>
            <a:br>
              <a:rPr lang="nb-NO" sz="1800" smtClean="0"/>
            </a:br>
            <a:r>
              <a:rPr lang="nb-NO" sz="1800" smtClean="0"/>
              <a:t>  // Gjentas hele tiden</a:t>
            </a:r>
            <a:br>
              <a:rPr lang="nb-NO" sz="1800" smtClean="0"/>
            </a:br>
            <a:r>
              <a:rPr lang="nb-NO" sz="1800" smtClean="0">
                <a:solidFill>
                  <a:srgbClr val="FF0000"/>
                </a:solidFill>
              </a:rPr>
              <a:t> blinkFemGanger(); </a:t>
            </a:r>
            <a:r>
              <a:rPr lang="nb-NO" sz="1800" smtClean="0"/>
              <a:t>// kall funksjonen som lager blink</a:t>
            </a:r>
          </a:p>
          <a:p>
            <a:pPr>
              <a:buNone/>
            </a:pPr>
            <a:r>
              <a:rPr lang="nb-NO" sz="1800" smtClean="0"/>
              <a:t>    }</a:t>
            </a:r>
          </a:p>
          <a:p>
            <a:pPr>
              <a:buNone/>
            </a:pPr>
            <a:endParaRPr lang="nb-NO" sz="1800" smtClean="0"/>
          </a:p>
          <a:p>
            <a:pPr>
              <a:buNone/>
            </a:pPr>
            <a:r>
              <a:rPr lang="nb-NO" sz="1800" smtClean="0">
                <a:solidFill>
                  <a:srgbClr val="FF0000"/>
                </a:solidFill>
              </a:rPr>
              <a:t>void blinkFemGanger()</a:t>
            </a:r>
          </a:p>
          <a:p>
            <a:pPr>
              <a:buNone/>
            </a:pPr>
            <a:r>
              <a:rPr lang="nb-NO" sz="1800" smtClean="0">
                <a:solidFill>
                  <a:srgbClr val="FF0000"/>
                </a:solidFill>
              </a:rPr>
              <a:t>   {</a:t>
            </a:r>
          </a:p>
          <a:p>
            <a:pPr>
              <a:buNone/>
            </a:pPr>
            <a:r>
              <a:rPr lang="nb-NO" sz="1800" smtClean="0">
                <a:solidFill>
                  <a:srgbClr val="FF0000"/>
                </a:solidFill>
              </a:rPr>
              <a:t>     for (int i = 0; i &lt; 5; i++)</a:t>
            </a:r>
            <a:br>
              <a:rPr lang="nb-NO" sz="1800" smtClean="0">
                <a:solidFill>
                  <a:srgbClr val="FF0000"/>
                </a:solidFill>
              </a:rPr>
            </a:br>
            <a:r>
              <a:rPr lang="nb-NO" sz="1800" smtClean="0">
                <a:solidFill>
                  <a:srgbClr val="FF0000"/>
                </a:solidFill>
              </a:rPr>
              <a:t>  {</a:t>
            </a:r>
            <a:br>
              <a:rPr lang="nb-NO" sz="1800" smtClean="0">
                <a:solidFill>
                  <a:srgbClr val="FF0000"/>
                </a:solidFill>
              </a:rPr>
            </a:br>
            <a:r>
              <a:rPr lang="nb-NO" sz="1800" smtClean="0">
                <a:solidFill>
                  <a:srgbClr val="FF0000"/>
                </a:solidFill>
              </a:rPr>
              <a:t>    digitalWrite(LEDpin, HIGH); delay(500);</a:t>
            </a:r>
            <a:br>
              <a:rPr lang="nb-NO" sz="1800" smtClean="0">
                <a:solidFill>
                  <a:srgbClr val="FF0000"/>
                </a:solidFill>
              </a:rPr>
            </a:br>
            <a:r>
              <a:rPr lang="nb-NO" sz="1800" smtClean="0">
                <a:solidFill>
                  <a:srgbClr val="FF0000"/>
                </a:solidFill>
              </a:rPr>
              <a:t>    digitalWrite(LEDpin, LOW);  delay(500);</a:t>
            </a:r>
          </a:p>
          <a:p>
            <a:pPr>
              <a:buNone/>
            </a:pPr>
            <a:r>
              <a:rPr lang="nb-NO" sz="1800" smtClean="0">
                <a:solidFill>
                  <a:srgbClr val="FF0000"/>
                </a:solidFill>
              </a:rPr>
              <a:t>       } </a:t>
            </a:r>
          </a:p>
          <a:p>
            <a:pPr>
              <a:buNone/>
            </a:pPr>
            <a:r>
              <a:rPr lang="nb-NO" sz="1800" smtClean="0">
                <a:solidFill>
                  <a:srgbClr val="FF0000"/>
                </a:solidFill>
              </a:rPr>
              <a:t>   }</a:t>
            </a:r>
            <a:endParaRPr lang="nb-NO" sz="1800">
              <a:solidFill>
                <a:srgbClr val="FF000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
            <a:ext cx="7407404" cy="762000"/>
          </a:xfrm>
        </p:spPr>
        <p:txBody>
          <a:bodyPr/>
          <a:lstStyle/>
          <a:p>
            <a:pPr algn="ctr"/>
            <a:r>
              <a:rPr lang="nb-NO" smtClean="0"/>
              <a:t>Lag egne funksjoner</a:t>
            </a:r>
            <a:endParaRPr lang="nb-NO"/>
          </a:p>
        </p:txBody>
      </p:sp>
      <p:sp>
        <p:nvSpPr>
          <p:cNvPr id="3" name="Plassholder for innhold 2"/>
          <p:cNvSpPr>
            <a:spLocks noGrp="1"/>
          </p:cNvSpPr>
          <p:nvPr>
            <p:ph idx="1"/>
          </p:nvPr>
        </p:nvSpPr>
        <p:spPr>
          <a:xfrm>
            <a:off x="1194628" y="762001"/>
            <a:ext cx="7407404" cy="6095999"/>
          </a:xfrm>
        </p:spPr>
        <p:txBody>
          <a:bodyPr>
            <a:normAutofit lnSpcReduction="10000"/>
          </a:bodyPr>
          <a:lstStyle/>
          <a:p>
            <a:pPr marL="269875" indent="-269875">
              <a:buNone/>
            </a:pPr>
            <a:r>
              <a:rPr lang="nb-NO" sz="1800" smtClean="0"/>
              <a:t>void setup()</a:t>
            </a:r>
            <a:br>
              <a:rPr lang="nb-NO" sz="1800" smtClean="0"/>
            </a:br>
            <a:r>
              <a:rPr lang="nb-NO" sz="1800" smtClean="0"/>
              <a:t>{</a:t>
            </a:r>
            <a:br>
              <a:rPr lang="nb-NO" sz="1800" smtClean="0"/>
            </a:br>
            <a:r>
              <a:rPr lang="nb-NO" sz="1800" smtClean="0"/>
              <a:t>  // Gjøres en gang ved oppstart</a:t>
            </a:r>
          </a:p>
          <a:p>
            <a:pPr>
              <a:buNone/>
            </a:pPr>
            <a:r>
              <a:rPr lang="nb-NO" sz="1800" smtClean="0"/>
              <a:t>    }</a:t>
            </a:r>
          </a:p>
          <a:p>
            <a:pPr>
              <a:buNone/>
            </a:pPr>
            <a:endParaRPr lang="nb-NO" sz="1800" smtClean="0"/>
          </a:p>
          <a:p>
            <a:pPr marL="269875" indent="-269875">
              <a:buNone/>
            </a:pPr>
            <a:r>
              <a:rPr lang="nb-NO" sz="1800" smtClean="0"/>
              <a:t>void loop()</a:t>
            </a:r>
            <a:br>
              <a:rPr lang="nb-NO" sz="1800" smtClean="0"/>
            </a:br>
            <a:r>
              <a:rPr lang="nb-NO" sz="1800" smtClean="0"/>
              <a:t>{</a:t>
            </a:r>
            <a:br>
              <a:rPr lang="nb-NO" sz="1800" smtClean="0"/>
            </a:br>
            <a:r>
              <a:rPr lang="nb-NO" sz="1800" smtClean="0"/>
              <a:t>  // Det som skal gjentas hele tiden</a:t>
            </a:r>
            <a:br>
              <a:rPr lang="nb-NO" sz="1800" smtClean="0"/>
            </a:br>
            <a:r>
              <a:rPr lang="nb-NO" sz="1800" smtClean="0">
                <a:solidFill>
                  <a:srgbClr val="FF0000"/>
                </a:solidFill>
              </a:rPr>
              <a:t> antallBlink = 5;                   </a:t>
            </a:r>
            <a:r>
              <a:rPr lang="nb-NO" sz="1800" smtClean="0"/>
              <a:t>// Heltallsvariabel</a:t>
            </a:r>
            <a:r>
              <a:rPr lang="nb-NO" sz="1800" smtClean="0">
                <a:solidFill>
                  <a:srgbClr val="FF0000"/>
                </a:solidFill>
              </a:rPr>
              <a:t/>
            </a:r>
            <a:br>
              <a:rPr lang="nb-NO" sz="1800" smtClean="0">
                <a:solidFill>
                  <a:srgbClr val="FF0000"/>
                </a:solidFill>
              </a:rPr>
            </a:br>
            <a:r>
              <a:rPr lang="nb-NO" sz="1800" smtClean="0">
                <a:solidFill>
                  <a:srgbClr val="FF0000"/>
                </a:solidFill>
              </a:rPr>
              <a:t> blinkNGanger(antallBlink)</a:t>
            </a:r>
            <a:r>
              <a:rPr lang="nb-NO" sz="1800" smtClean="0"/>
              <a:t>; // kall funksjonen som lager blink</a:t>
            </a:r>
          </a:p>
          <a:p>
            <a:pPr>
              <a:buNone/>
            </a:pPr>
            <a:r>
              <a:rPr lang="nb-NO" sz="1800" smtClean="0"/>
              <a:t>    }</a:t>
            </a:r>
          </a:p>
          <a:p>
            <a:pPr>
              <a:buNone/>
            </a:pPr>
            <a:endParaRPr lang="nb-NO" sz="1800" smtClean="0"/>
          </a:p>
          <a:p>
            <a:pPr>
              <a:buNone/>
            </a:pPr>
            <a:r>
              <a:rPr lang="nb-NO" sz="1800" smtClean="0">
                <a:solidFill>
                  <a:srgbClr val="FF0000"/>
                </a:solidFill>
              </a:rPr>
              <a:t>void blinkNGanger(int N)</a:t>
            </a:r>
          </a:p>
          <a:p>
            <a:pPr>
              <a:buNone/>
            </a:pPr>
            <a:r>
              <a:rPr lang="nb-NO" sz="1800" smtClean="0">
                <a:solidFill>
                  <a:srgbClr val="FF0000"/>
                </a:solidFill>
              </a:rPr>
              <a:t>   {</a:t>
            </a:r>
          </a:p>
          <a:p>
            <a:pPr>
              <a:buNone/>
            </a:pPr>
            <a:r>
              <a:rPr lang="nb-NO" sz="1800" smtClean="0">
                <a:solidFill>
                  <a:srgbClr val="FF0000"/>
                </a:solidFill>
              </a:rPr>
              <a:t>     for (int i = 0; i &lt; N; i++)</a:t>
            </a:r>
            <a:br>
              <a:rPr lang="nb-NO" sz="1800" smtClean="0">
                <a:solidFill>
                  <a:srgbClr val="FF0000"/>
                </a:solidFill>
              </a:rPr>
            </a:br>
            <a:r>
              <a:rPr lang="nb-NO" sz="1800" smtClean="0">
                <a:solidFill>
                  <a:srgbClr val="FF0000"/>
                </a:solidFill>
              </a:rPr>
              <a:t>  {</a:t>
            </a:r>
            <a:br>
              <a:rPr lang="nb-NO" sz="1800" smtClean="0">
                <a:solidFill>
                  <a:srgbClr val="FF0000"/>
                </a:solidFill>
              </a:rPr>
            </a:br>
            <a:r>
              <a:rPr lang="nb-NO" sz="1800" smtClean="0">
                <a:solidFill>
                  <a:srgbClr val="FF0000"/>
                </a:solidFill>
              </a:rPr>
              <a:t>    digitalWrite(LEDpin, HIGH); delay(500);</a:t>
            </a:r>
            <a:br>
              <a:rPr lang="nb-NO" sz="1800" smtClean="0">
                <a:solidFill>
                  <a:srgbClr val="FF0000"/>
                </a:solidFill>
              </a:rPr>
            </a:br>
            <a:r>
              <a:rPr lang="nb-NO" sz="1800" smtClean="0">
                <a:solidFill>
                  <a:srgbClr val="FF0000"/>
                </a:solidFill>
              </a:rPr>
              <a:t>    digitalWrite(LEDpin, LOW);  delay(500);</a:t>
            </a:r>
          </a:p>
          <a:p>
            <a:pPr>
              <a:buNone/>
            </a:pPr>
            <a:r>
              <a:rPr lang="nb-NO" sz="1800" smtClean="0">
                <a:solidFill>
                  <a:srgbClr val="FF0000"/>
                </a:solidFill>
              </a:rPr>
              <a:t>       } </a:t>
            </a:r>
          </a:p>
          <a:p>
            <a:pPr>
              <a:buNone/>
            </a:pPr>
            <a:r>
              <a:rPr lang="nb-NO" sz="1800" smtClean="0">
                <a:solidFill>
                  <a:srgbClr val="FF0000"/>
                </a:solidFill>
              </a:rPr>
              <a:t>   }</a:t>
            </a:r>
            <a:endParaRPr lang="nb-NO" sz="1800">
              <a:solidFill>
                <a:srgbClr val="FF0000"/>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82517" y="92969"/>
            <a:ext cx="7407404" cy="754819"/>
          </a:xfrm>
        </p:spPr>
        <p:txBody>
          <a:bodyPr/>
          <a:lstStyle/>
          <a:p>
            <a:pPr algn="ctr"/>
            <a:r>
              <a:rPr lang="nb-NO" smtClean="0"/>
              <a:t>Lag egne funksjoner</a:t>
            </a:r>
            <a:endParaRPr lang="nb-NO"/>
          </a:p>
        </p:txBody>
      </p:sp>
      <p:sp>
        <p:nvSpPr>
          <p:cNvPr id="4" name="Plassholder for innhold 2"/>
          <p:cNvSpPr>
            <a:spLocks noGrp="1"/>
          </p:cNvSpPr>
          <p:nvPr>
            <p:ph idx="1"/>
          </p:nvPr>
        </p:nvSpPr>
        <p:spPr>
          <a:xfrm>
            <a:off x="1194627" y="762001"/>
            <a:ext cx="7828259" cy="6095999"/>
          </a:xfrm>
        </p:spPr>
        <p:txBody>
          <a:bodyPr>
            <a:normAutofit/>
          </a:bodyPr>
          <a:lstStyle/>
          <a:p>
            <a:pPr>
              <a:buNone/>
            </a:pPr>
            <a:r>
              <a:rPr lang="nb-NO" sz="1800" smtClean="0"/>
              <a:t>…</a:t>
            </a:r>
          </a:p>
          <a:p>
            <a:pPr marL="269875" indent="-269875">
              <a:buNone/>
            </a:pPr>
            <a:r>
              <a:rPr lang="nb-NO" sz="1800" smtClean="0"/>
              <a:t>void loop()</a:t>
            </a:r>
            <a:br>
              <a:rPr lang="nb-NO" sz="1800" smtClean="0"/>
            </a:br>
            <a:r>
              <a:rPr lang="nb-NO" sz="1800" smtClean="0"/>
              <a:t>{</a:t>
            </a:r>
            <a:br>
              <a:rPr lang="nb-NO" sz="1800" smtClean="0"/>
            </a:br>
            <a:r>
              <a:rPr lang="nb-NO" sz="1800" smtClean="0"/>
              <a:t>  // Det som skal gjentas hele tiden</a:t>
            </a:r>
            <a:br>
              <a:rPr lang="nb-NO" sz="1800" smtClean="0"/>
            </a:br>
            <a:r>
              <a:rPr lang="nb-NO" sz="1800" smtClean="0"/>
              <a:t> float volum;</a:t>
            </a:r>
            <a:br>
              <a:rPr lang="nb-NO" sz="1800" smtClean="0"/>
            </a:br>
            <a:r>
              <a:rPr lang="nb-NO" sz="1800" smtClean="0"/>
              <a:t> float radiusKule = 5.0; </a:t>
            </a:r>
            <a:r>
              <a:rPr lang="nb-NO" sz="1800" smtClean="0">
                <a:solidFill>
                  <a:srgbClr val="FF0000"/>
                </a:solidFill>
              </a:rPr>
              <a:t/>
            </a:r>
            <a:br>
              <a:rPr lang="nb-NO" sz="1800" smtClean="0">
                <a:solidFill>
                  <a:srgbClr val="FF0000"/>
                </a:solidFill>
              </a:rPr>
            </a:br>
            <a:r>
              <a:rPr lang="nb-NO" sz="1800" smtClean="0">
                <a:solidFill>
                  <a:srgbClr val="FF0000"/>
                </a:solidFill>
              </a:rPr>
              <a:t> volum = volumKule(radiusKule)</a:t>
            </a:r>
            <a:r>
              <a:rPr lang="nb-NO" sz="1800" smtClean="0"/>
              <a:t>;     // Kall funksjonen </a:t>
            </a:r>
            <a:br>
              <a:rPr lang="nb-NO" sz="1800" smtClean="0"/>
            </a:br>
            <a:r>
              <a:rPr lang="nb-NO" sz="1800" smtClean="0"/>
              <a:t> Serial.println(volum);</a:t>
            </a:r>
          </a:p>
          <a:p>
            <a:pPr>
              <a:buNone/>
            </a:pPr>
            <a:r>
              <a:rPr lang="nb-NO" sz="1800" smtClean="0"/>
              <a:t>    }</a:t>
            </a:r>
          </a:p>
          <a:p>
            <a:pPr>
              <a:buNone/>
            </a:pPr>
            <a:endParaRPr lang="nb-NO" sz="1800" smtClean="0"/>
          </a:p>
          <a:p>
            <a:pPr>
              <a:buNone/>
            </a:pPr>
            <a:r>
              <a:rPr lang="nb-NO" sz="1800" smtClean="0">
                <a:solidFill>
                  <a:srgbClr val="FF0000"/>
                </a:solidFill>
              </a:rPr>
              <a:t>float volumKule(float radius)</a:t>
            </a:r>
          </a:p>
          <a:p>
            <a:pPr>
              <a:buNone/>
            </a:pPr>
            <a:r>
              <a:rPr lang="nb-NO" sz="1800" smtClean="0">
                <a:solidFill>
                  <a:srgbClr val="FF0000"/>
                </a:solidFill>
              </a:rPr>
              <a:t>   {</a:t>
            </a:r>
          </a:p>
          <a:p>
            <a:pPr>
              <a:buNone/>
            </a:pPr>
            <a:r>
              <a:rPr lang="nb-NO" sz="1800" smtClean="0">
                <a:solidFill>
                  <a:srgbClr val="FF0000"/>
                </a:solidFill>
              </a:rPr>
              <a:t>      float kulevolum;</a:t>
            </a:r>
            <a:br>
              <a:rPr lang="nb-NO" sz="1800" smtClean="0">
                <a:solidFill>
                  <a:srgbClr val="FF0000"/>
                </a:solidFill>
              </a:rPr>
            </a:br>
            <a:r>
              <a:rPr lang="nb-NO" sz="1800" smtClean="0">
                <a:solidFill>
                  <a:srgbClr val="FF0000"/>
                </a:solidFill>
              </a:rPr>
              <a:t>kulevolum = (4/3) * 3.14 * pow(radius, 3);</a:t>
            </a:r>
            <a:br>
              <a:rPr lang="nb-NO" sz="1800" smtClean="0">
                <a:solidFill>
                  <a:srgbClr val="FF0000"/>
                </a:solidFill>
              </a:rPr>
            </a:br>
            <a:r>
              <a:rPr lang="nb-NO" sz="1800" smtClean="0">
                <a:solidFill>
                  <a:srgbClr val="FF0000"/>
                </a:solidFill>
              </a:rPr>
              <a:t>return kulevolum;</a:t>
            </a:r>
          </a:p>
          <a:p>
            <a:pPr>
              <a:buNone/>
            </a:pPr>
            <a:r>
              <a:rPr lang="nb-NO" sz="1800" smtClean="0">
                <a:solidFill>
                  <a:srgbClr val="FF0000"/>
                </a:solidFill>
              </a:rPr>
              <a:t>}</a:t>
            </a:r>
            <a:endParaRPr lang="nb-NO" sz="180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35811</TotalTime>
  <Words>3518</Words>
  <Application>Microsoft Office PowerPoint</Application>
  <PresentationFormat>Skjermfremvisning (4:3)</PresentationFormat>
  <Paragraphs>745</Paragraphs>
  <Slides>113</Slides>
  <Notes>51</Notes>
  <HiddenSlides>6</HiddenSlides>
  <MMClips>0</MMClips>
  <ScaleCrop>false</ScaleCrop>
  <HeadingPairs>
    <vt:vector size="4" baseType="variant">
      <vt:variant>
        <vt:lpstr>Tema</vt:lpstr>
      </vt:variant>
      <vt:variant>
        <vt:i4>1</vt:i4>
      </vt:variant>
      <vt:variant>
        <vt:lpstr>Lysbildetitler</vt:lpstr>
      </vt:variant>
      <vt:variant>
        <vt:i4>113</vt:i4>
      </vt:variant>
    </vt:vector>
  </HeadingPairs>
  <TitlesOfParts>
    <vt:vector size="114" baseType="lpstr">
      <vt:lpstr>Office-tema</vt:lpstr>
      <vt:lpstr>Grunnkurs Programmering Arduino for Elektro yrkesfag – Dag 1</vt:lpstr>
      <vt:lpstr>Smittevernregler</vt:lpstr>
      <vt:lpstr>Oversikt over fjorårets tre kursdager</vt:lpstr>
      <vt:lpstr>Relevant for fagene</vt:lpstr>
      <vt:lpstr>Oversikt over de tre samlingene</vt:lpstr>
      <vt:lpstr>Læreplanrelevans Vg1</vt:lpstr>
      <vt:lpstr>Læreplanrelevans Vg2</vt:lpstr>
      <vt:lpstr>Læreplanrelevans Vg2</vt:lpstr>
      <vt:lpstr>Program 19.10.21</vt:lpstr>
      <vt:lpstr>Program 20.10.21</vt:lpstr>
      <vt:lpstr>Arbeidsform under kurset</vt:lpstr>
      <vt:lpstr>Kursopplegg</vt:lpstr>
      <vt:lpstr>Dagens prosjekt - Trafikklys Fra komponenter til system</vt:lpstr>
      <vt:lpstr>Introduksjon til microkontrollere</vt:lpstr>
      <vt:lpstr>Hva er en mikrokontroller?</vt:lpstr>
      <vt:lpstr>Arduino UNO</vt:lpstr>
      <vt:lpstr>Generell elektronisk krets</vt:lpstr>
      <vt:lpstr>Vaskemaskin Eksempler på sensorer og aktuatorer</vt:lpstr>
      <vt:lpstr>Følere (sensorer) og styrte brytere (aktuatorer) - eksempel vaskemaskin</vt:lpstr>
      <vt:lpstr>Arduino familien</vt:lpstr>
      <vt:lpstr>Noen utvalgte</vt:lpstr>
      <vt:lpstr>Andre som bruker Arduino editoren</vt:lpstr>
      <vt:lpstr>Arduino sensorer</vt:lpstr>
      <vt:lpstr>Noen mer avanserte sensorer</vt:lpstr>
      <vt:lpstr>Arduino shield</vt:lpstr>
      <vt:lpstr>Arduino Shield</vt:lpstr>
      <vt:lpstr>Kort gjennomgang av Sparkfun inventors kit med tilleggskomponenter</vt:lpstr>
      <vt:lpstr>Sparkfun Arduino Inventor’s kit V3</vt:lpstr>
      <vt:lpstr>Komponenter Gjennomgang av komponentene</vt:lpstr>
      <vt:lpstr>Komponenter Gjennomgang av komponentene</vt:lpstr>
      <vt:lpstr>Komponenter Resistanser</vt:lpstr>
      <vt:lpstr>Komponenter Input (Sensorer)</vt:lpstr>
      <vt:lpstr>Komponenter Output (Aktuatorer)</vt:lpstr>
      <vt:lpstr>Komponenter Output (Aktuatorer)</vt:lpstr>
      <vt:lpstr>Display</vt:lpstr>
      <vt:lpstr>Tilleggsutstyr</vt:lpstr>
      <vt:lpstr>Oppkobling av LED</vt:lpstr>
      <vt:lpstr>Montering</vt:lpstr>
      <vt:lpstr>Montering</vt:lpstr>
      <vt:lpstr>Koblingsbrett</vt:lpstr>
      <vt:lpstr>Oppkobling på koblingsbrett</vt:lpstr>
      <vt:lpstr>Sparkfun Arduino Inventor’s kit V3.2</vt:lpstr>
      <vt:lpstr>Sparkfun Arduino Inventor’s kit V4.1</vt:lpstr>
      <vt:lpstr>Arduino Starter kit</vt:lpstr>
      <vt:lpstr>Møte med Arduino Editoren</vt:lpstr>
      <vt:lpstr>Installasjon av programvare</vt:lpstr>
      <vt:lpstr>Møte med programeditoren</vt:lpstr>
      <vt:lpstr>Enkel programmeringsstruktur</vt:lpstr>
      <vt:lpstr>Programeksempel som introduksjon til dagens prosjekt</vt:lpstr>
      <vt:lpstr>Digital utgang</vt:lpstr>
      <vt:lpstr>Skriv inn programmet side 68</vt:lpstr>
      <vt:lpstr>Lysbilde 52</vt:lpstr>
      <vt:lpstr>Oppkobling og test</vt:lpstr>
      <vt:lpstr>Arduino UNO – Skriv til porter</vt:lpstr>
      <vt:lpstr>Digital  innganger</vt:lpstr>
      <vt:lpstr>Skriv inn programmet</vt:lpstr>
      <vt:lpstr>Arduino UNO – Les av porter</vt:lpstr>
      <vt:lpstr>Oversikt over kommandoer ”Referance”</vt:lpstr>
      <vt:lpstr>Øk fontstørrelsen</vt:lpstr>
      <vt:lpstr>Variabler Lokale og globale</vt:lpstr>
      <vt:lpstr>Variabler</vt:lpstr>
      <vt:lpstr>Bruk av variabler Alle variabler som skal brukes må deklareres,  dvs. gis et navn og en type</vt:lpstr>
      <vt:lpstr>Deklarasjon av variabler Lokale og globale variabler</vt:lpstr>
      <vt:lpstr>Bruk av semikolon og parenteser</vt:lpstr>
      <vt:lpstr>Skriv verdier til monitoren</vt:lpstr>
      <vt:lpstr>Skriv til monitor</vt:lpstr>
      <vt:lpstr>Skriv resultatet til monitoren</vt:lpstr>
      <vt:lpstr>Oversikt over dagens prosjekt  Bygges opp 6 - 7 delprosjekter</vt:lpstr>
      <vt:lpstr>Trafikklys – Et tilrettelagt undervisningsopplegg https://www.ntnu.no/skolelab/bla-hefteserie/#yrkesfag </vt:lpstr>
      <vt:lpstr>Trafikklys  Oppdrag 0 – Blinkende LED</vt:lpstr>
      <vt:lpstr>Trafikklys  Oppdrag 1 – Fra rødt til grønt og tilbake</vt:lpstr>
      <vt:lpstr>Trafikklys  Oppdrag 2 – Bestill grønt lys</vt:lpstr>
      <vt:lpstr>Trafikklys  Oppdrag 3 – Bruk av funksjoner</vt:lpstr>
      <vt:lpstr>Trafikklys  Oppdrag 4 – Bestill grønt lys m/blink</vt:lpstr>
      <vt:lpstr>Trafikklys  Oppdrag 5 – Bestill grønt lys m/blink og lyd</vt:lpstr>
      <vt:lpstr>Trafikklys  Oppdrag 6 – Blinkende gult lys når det blir mørkt</vt:lpstr>
      <vt:lpstr>Lyskryss</vt:lpstr>
      <vt:lpstr>Arbeid med trafikklysoppgaven under veiledning</vt:lpstr>
      <vt:lpstr>Bruk av brytere, avlesning av porter, lag og bruk av funksjoner, lokale og globale variabler, if-setninger   Nils Kr. Rossing </vt:lpstr>
      <vt:lpstr>Programstrukturer Egendefinerte funksjoner</vt:lpstr>
      <vt:lpstr>Generell programmeringsstruktur</vt:lpstr>
      <vt:lpstr>Brytere og avlesning av porter</vt:lpstr>
      <vt:lpstr>Bruk av trykkbryter</vt:lpstr>
      <vt:lpstr>if-setning – og bruk av vilkår</vt:lpstr>
      <vt:lpstr>If-setning og vilkår</vt:lpstr>
      <vt:lpstr>If-setning og vilkår</vt:lpstr>
      <vt:lpstr>Vilkår </vt:lpstr>
      <vt:lpstr>Vilkår med logiske operatorer</vt:lpstr>
      <vt:lpstr>Logiske operatorer</vt:lpstr>
      <vt:lpstr>Arbeid med trafikklysoppgaven under veiledning</vt:lpstr>
      <vt:lpstr>Bruk av ”for-loop” og framstilling av egne funksjoner, lokale og globale variabler   Nils Kr. Rossing </vt:lpstr>
      <vt:lpstr>“For loop” - sløyfer</vt:lpstr>
      <vt:lpstr>Gjenta sløyfe (for loop)</vt:lpstr>
      <vt:lpstr>Eksempel på bruk av for-loop</vt:lpstr>
      <vt:lpstr>Arbeid med trafikklysoppgaven under veiledning</vt:lpstr>
      <vt:lpstr>Lag og bruk av egne funksjoner</vt:lpstr>
      <vt:lpstr>Lag egne funksjoner</vt:lpstr>
      <vt:lpstr>Lag egne funksjoner</vt:lpstr>
      <vt:lpstr>Lag egne funksjoner</vt:lpstr>
      <vt:lpstr>Lokale og globale variable</vt:lpstr>
      <vt:lpstr>Lokale og globale variabler</vt:lpstr>
      <vt:lpstr>For-sløyfe, spenningsdeleren, resistive sensorer, lyssensor,  AD-konvertere  Nils Kr. Rossing 14:00</vt:lpstr>
      <vt:lpstr>Resistive sensorer, spenningsdeleren, og lyssensoren </vt:lpstr>
      <vt:lpstr>Resistive sensorer</vt:lpstr>
      <vt:lpstr>Lysfølsom  motstand (LDR)</vt:lpstr>
      <vt:lpstr>Lysfølsom motstand (LDR)</vt:lpstr>
      <vt:lpstr>Konvertering fra varierende resistans til varierende spenning (Spenningsdeleren)</vt:lpstr>
      <vt:lpstr>Spenningsdeleren</vt:lpstr>
      <vt:lpstr>AD-konverteren</vt:lpstr>
      <vt:lpstr>Analog til digital omvandling</vt:lpstr>
      <vt:lpstr>Oppsummering Nils Kr. 15:30</vt:lpstr>
      <vt:lpstr>Oppsummering</vt:lpstr>
      <vt:lpstr>Oppsummering</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181</cp:revision>
  <dcterms:created xsi:type="dcterms:W3CDTF">2013-06-10T16:56:09Z</dcterms:created>
  <dcterms:modified xsi:type="dcterms:W3CDTF">2021-10-18T21:18:20Z</dcterms:modified>
</cp:coreProperties>
</file>